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834" r:id="rId2"/>
    <p:sldId id="576" r:id="rId3"/>
    <p:sldId id="836" r:id="rId4"/>
    <p:sldId id="591" r:id="rId5"/>
    <p:sldId id="648" r:id="rId6"/>
    <p:sldId id="577" r:id="rId7"/>
    <p:sldId id="579" r:id="rId8"/>
    <p:sldId id="593" r:id="rId9"/>
    <p:sldId id="592" r:id="rId10"/>
    <p:sldId id="649" r:id="rId11"/>
    <p:sldId id="622" r:id="rId12"/>
    <p:sldId id="650" r:id="rId13"/>
    <p:sldId id="581" r:id="rId14"/>
    <p:sldId id="590" r:id="rId15"/>
    <p:sldId id="582" r:id="rId16"/>
    <p:sldId id="838" r:id="rId17"/>
    <p:sldId id="584" r:id="rId18"/>
    <p:sldId id="586" r:id="rId19"/>
    <p:sldId id="638" r:id="rId20"/>
    <p:sldId id="587" r:id="rId21"/>
    <p:sldId id="833" r:id="rId22"/>
    <p:sldId id="588" r:id="rId23"/>
    <p:sldId id="589" r:id="rId24"/>
    <p:sldId id="830" r:id="rId25"/>
    <p:sldId id="628" r:id="rId26"/>
    <p:sldId id="607" r:id="rId27"/>
    <p:sldId id="480" r:id="rId28"/>
    <p:sldId id="594" r:id="rId29"/>
    <p:sldId id="609" r:id="rId30"/>
    <p:sldId id="608" r:id="rId31"/>
    <p:sldId id="597" r:id="rId32"/>
    <p:sldId id="491" r:id="rId33"/>
    <p:sldId id="831" r:id="rId34"/>
    <p:sldId id="625" r:id="rId35"/>
    <p:sldId id="610" r:id="rId36"/>
    <p:sldId id="623" r:id="rId37"/>
    <p:sldId id="626" r:id="rId38"/>
    <p:sldId id="611" r:id="rId39"/>
    <p:sldId id="651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109" d="100"/>
          <a:sy n="109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49890-BF7E-A943-AA73-23BD4DBFF595}" type="datetimeFigureOut">
              <a:rPr lang="it-IT" smtClean="0"/>
              <a:t>01/06/20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1005-A66D-DB4F-9181-228AA69A7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8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egnaposto immagine diapositiva 1">
            <a:extLst>
              <a:ext uri="{FF2B5EF4-FFF2-40B4-BE49-F238E27FC236}">
                <a16:creationId xmlns:a16="http://schemas.microsoft.com/office/drawing/2014/main" id="{65C4D9EA-7C39-A44E-9B6D-00712B4FF2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Segnaposto note 2">
            <a:extLst>
              <a:ext uri="{FF2B5EF4-FFF2-40B4-BE49-F238E27FC236}">
                <a16:creationId xmlns:a16="http://schemas.microsoft.com/office/drawing/2014/main" id="{1DD130EE-D6F0-3C49-9DD8-9806D44584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41315" name="Segnaposto numero diapositiva 3">
            <a:extLst>
              <a:ext uri="{FF2B5EF4-FFF2-40B4-BE49-F238E27FC236}">
                <a16:creationId xmlns:a16="http://schemas.microsoft.com/office/drawing/2014/main" id="{2A7E0F8F-AB85-C549-A827-C9F853CD0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27DCD-7077-8D4A-8060-249170895AD4}" type="slidenum">
              <a:rPr kumimoji="0" lang="it-IT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7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14D53410-58EB-7F4E-A98C-4D3DA5129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321C4-1D38-EF4D-BE27-DD3CC35C794E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31AE0E5-4D99-7E49-B234-07014CD242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4041127D-F795-AD46-8F45-2A00A6C68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8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titolo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89DD3C-96A3-324C-BA4F-71BB3F778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D641B9-05AC-E148-A2C7-15627B312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E4C949-C01B-7F44-B48D-1C975DD46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FE78F-F795-C647-8E14-BE699DC918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835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21E93-2429-4D4D-B543-B8A7B7732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EF61E5-42AA-0C44-A7E5-E49287FB9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26A402-F76B-DD46-B209-2D4717A1C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AA78-5C65-EF4B-843D-01A7BE9224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247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31228C-0862-DC4D-A09B-A5D93A9FC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EC9187-7FCA-7E44-9520-858CE62D3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817E2-BA5D-B242-9D54-191E4F532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1D8DF-D8EB-5944-9B3C-0A907DE0A8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816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864AA-A2A3-B349-984D-157A57D00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D0054-2617-6443-BDEC-5F1B3A4E1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BBA3CB-D17A-6544-91E4-D8235FF35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3317-5152-7C49-AA7B-B0380D23A2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494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B16AA1-8540-A84A-92D7-32CE73661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EB2EAD-5672-BB48-880D-3D352601E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51D0D9-056C-5048-9E3B-3EA210E60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D3E2-D07D-3F45-AA92-2C1923EB12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140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A62C44-CA49-E347-9C57-A7931B185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DDE1E-61FE-F543-B698-BEE62BC88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565D21-C4DC-4847-8D0F-914BBA070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1786-4A73-5F4A-9B1C-A4140BD963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502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485D98-B554-9E42-ADCA-E38D8CF61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5ACD08-BDC4-434D-B090-AAFBE8F1F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A33F5E-2320-5947-B498-8B2C6C098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A9E1F-15E3-0548-B43C-D3C8F3B069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045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375E57-B4A9-B447-8272-7ECEE37DE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93F9EA-DFC1-1646-B792-A3BBFB52C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2547D3-5FEF-F440-ACE1-CD86F4D9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74C14-442B-5843-AC92-FDC8DE9845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71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C0B6C2-FA2E-C642-BF03-6EC36352C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AD4582-EEEA-8140-B1FC-D7AEFEE72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D6F4B1-745B-E446-ABB0-8CA68391C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A6ED8-11CF-F445-9BA6-A7FC2AE27D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206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8116D-66DB-A041-B341-DDEDC101F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946CB-CC1C-9B41-BFE5-1339637B0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0DE61-AD13-CF46-8EBB-A65024D2C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ECD1-EE75-F541-AE17-3278EC69D1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943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BB28A-36BB-BC49-B52B-C7BD146CE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AF90B-4A09-5A46-B2FC-B21641D90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B3FFC3-48E3-0F45-A405-3EF44D5F34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B90C-7222-844E-8DD5-97C7910CEF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889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64D"/>
            </a:gs>
            <a:gs pos="72000">
              <a:srgbClr val="00264D"/>
            </a:gs>
            <a:gs pos="100000">
              <a:srgbClr val="5EFFFF"/>
            </a:gs>
            <a:gs pos="100000">
              <a:srgbClr val="94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D994238-189B-B146-8844-CE184DF00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4530B8F-5F9E-4142-BED4-F11DEE706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4557AF2-9560-4945-9F4E-2120E7E9DC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99BCCBBF-A640-484D-9C21-B9B893F7D5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85EC6E6-150A-0F40-A4DC-FEB8D89D35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F28591-132E-E247-BC75-74C46DE957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93859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FA4B49C-B50C-A045-8759-C5DE95D79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09650"/>
          </a:xfrm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</a:rPr>
              <a:t>Immunopatologia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BEB4C75-4194-D34D-9F29-86D21FC15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9012238" cy="50403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800" dirty="0"/>
              <a:t>Nell’ambito dell’Immunologia, l’</a:t>
            </a:r>
            <a:r>
              <a:rPr lang="it-IT" altLang="it-IT" sz="3000" b="1" dirty="0">
                <a:solidFill>
                  <a:srgbClr val="FFFF00"/>
                </a:solidFill>
              </a:rPr>
              <a:t>immunopatologia </a:t>
            </a:r>
            <a:r>
              <a:rPr lang="it-IT" altLang="it-IT" sz="2800" dirty="0"/>
              <a:t>studia malattie causate da alterazioni della risposta immunitaria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1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800" dirty="0"/>
              <a:t>3 principali categorie di alterazioni: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1800" dirty="0"/>
          </a:p>
          <a:p>
            <a:pPr marL="271463" lvl="1" indent="185738" algn="just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it-IT" altLang="it-IT" dirty="0"/>
              <a:t> risposta </a:t>
            </a:r>
            <a:r>
              <a:rPr lang="it-IT" altLang="it-IT" dirty="0">
                <a:solidFill>
                  <a:srgbClr val="FFFF00"/>
                </a:solidFill>
              </a:rPr>
              <a:t>eccessiva</a:t>
            </a:r>
            <a:r>
              <a:rPr lang="it-IT" altLang="it-IT" dirty="0"/>
              <a:t>		   reazioni di </a:t>
            </a:r>
            <a:r>
              <a:rPr lang="it-IT" altLang="it-IT" dirty="0">
                <a:solidFill>
                  <a:srgbClr val="FF0000"/>
                </a:solidFill>
              </a:rPr>
              <a:t>ipersensibilità</a:t>
            </a:r>
          </a:p>
          <a:p>
            <a:pPr marL="271463" lvl="1" indent="185738" algn="just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it-IT" altLang="it-IT" dirty="0"/>
          </a:p>
          <a:p>
            <a:pPr marL="631825" lvl="1" indent="-381000" algn="just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it-IT" altLang="it-IT" dirty="0"/>
              <a:t>risposta</a:t>
            </a:r>
            <a:r>
              <a:rPr lang="it-IT" altLang="it-IT" dirty="0">
                <a:solidFill>
                  <a:srgbClr val="264D73"/>
                </a:solidFill>
              </a:rPr>
              <a:t> </a:t>
            </a:r>
            <a:r>
              <a:rPr lang="it-IT" altLang="it-IT" dirty="0">
                <a:solidFill>
                  <a:srgbClr val="FFFF00"/>
                </a:solidFill>
              </a:rPr>
              <a:t>inappropriata</a:t>
            </a:r>
            <a:r>
              <a:rPr lang="it-IT" altLang="it-IT" dirty="0">
                <a:solidFill>
                  <a:schemeClr val="accent2">
                    <a:lumMod val="75000"/>
                  </a:schemeClr>
                </a:solidFill>
              </a:rPr>
              <a:t>	   </a:t>
            </a:r>
            <a:r>
              <a:rPr lang="it-IT" altLang="it-IT" dirty="0">
                <a:solidFill>
                  <a:srgbClr val="FF0000"/>
                </a:solidFill>
              </a:rPr>
              <a:t>malattie autoimmuni</a:t>
            </a:r>
          </a:p>
          <a:p>
            <a:pPr marL="631825" lvl="1" indent="-381000" algn="just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it-IT" altLang="it-IT" dirty="0">
              <a:solidFill>
                <a:schemeClr val="accent2">
                  <a:lumMod val="75000"/>
                </a:schemeClr>
              </a:solidFill>
            </a:endParaRPr>
          </a:p>
          <a:p>
            <a:pPr marL="631825" lvl="1" indent="-381000" algn="just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it-IT" altLang="it-IT" dirty="0"/>
              <a:t>risposta</a:t>
            </a:r>
            <a:r>
              <a:rPr lang="it-IT" alt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altLang="it-IT" dirty="0">
                <a:solidFill>
                  <a:srgbClr val="FFFF00"/>
                </a:solidFill>
              </a:rPr>
              <a:t>difettosa</a:t>
            </a:r>
            <a:r>
              <a:rPr lang="it-IT" altLang="it-IT" dirty="0">
                <a:solidFill>
                  <a:schemeClr val="accent2">
                    <a:lumMod val="75000"/>
                  </a:schemeClr>
                </a:solidFill>
              </a:rPr>
              <a:t>		   </a:t>
            </a:r>
            <a:r>
              <a:rPr lang="it-IT" altLang="it-IT" dirty="0">
                <a:solidFill>
                  <a:srgbClr val="FF0000"/>
                </a:solidFill>
              </a:rPr>
              <a:t>immunodeficienze</a:t>
            </a:r>
            <a:r>
              <a:rPr lang="it-IT" altLang="it-IT" sz="2400" dirty="0"/>
              <a:t>	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it-IT" altLang="it-IT" sz="2400" dirty="0"/>
          </a:p>
        </p:txBody>
      </p:sp>
      <p:sp>
        <p:nvSpPr>
          <p:cNvPr id="133123" name="AutoShape 4">
            <a:extLst>
              <a:ext uri="{FF2B5EF4-FFF2-40B4-BE49-F238E27FC236}">
                <a16:creationId xmlns:a16="http://schemas.microsoft.com/office/drawing/2014/main" id="{F7830B7D-6947-2543-8735-397FA97A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860802"/>
            <a:ext cx="598488" cy="2889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124" name="AutoShape 5">
            <a:extLst>
              <a:ext uri="{FF2B5EF4-FFF2-40B4-BE49-F238E27FC236}">
                <a16:creationId xmlns:a16="http://schemas.microsoft.com/office/drawing/2014/main" id="{D2E94AC3-8780-D64E-A2F6-6C55A499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327" y="4797425"/>
            <a:ext cx="576263" cy="2873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125" name="AutoShape 6">
            <a:extLst>
              <a:ext uri="{FF2B5EF4-FFF2-40B4-BE49-F238E27FC236}">
                <a16:creationId xmlns:a16="http://schemas.microsoft.com/office/drawing/2014/main" id="{2D1ECB60-62C7-644F-8537-2F02AFE0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5" y="5734050"/>
            <a:ext cx="587375" cy="2873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89BCC87-3468-1A49-B282-81ADCDCA57F4}"/>
              </a:ext>
            </a:extLst>
          </p:cNvPr>
          <p:cNvSpPr/>
          <p:nvPr/>
        </p:nvSpPr>
        <p:spPr>
          <a:xfrm>
            <a:off x="395288" y="3716338"/>
            <a:ext cx="8640762" cy="576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6FC3A3-3876-894C-82AD-E7D65AD7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87413"/>
          </a:xfrm>
        </p:spPr>
        <p:txBody>
          <a:bodyPr/>
          <a:lstStyle/>
          <a:p>
            <a:pPr>
              <a:defRPr/>
            </a:pPr>
            <a:r>
              <a:rPr lang="it-IT" sz="3000" dirty="0">
                <a:solidFill>
                  <a:srgbClr val="FFFF00"/>
                </a:solidFill>
              </a:rPr>
              <a:t>Reazioni di ipersensibilità di tipo II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80511E-0ABC-BC45-9C40-2FC61EE52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9275"/>
            <a:ext cx="9036050" cy="1366838"/>
          </a:xfrm>
        </p:spPr>
        <p:txBody>
          <a:bodyPr/>
          <a:lstStyle/>
          <a:p>
            <a:pPr algn="just">
              <a:defRPr/>
            </a:pPr>
            <a:r>
              <a:rPr lang="it-IT" sz="2600" dirty="0"/>
              <a:t>Nelle reazioni </a:t>
            </a:r>
            <a:r>
              <a:rPr lang="it-IT" sz="2600" b="1" dirty="0">
                <a:solidFill>
                  <a:srgbClr val="FFFF00"/>
                </a:solidFill>
              </a:rPr>
              <a:t>non citotossiche</a:t>
            </a:r>
            <a:r>
              <a:rPr lang="it-IT" sz="2600" dirty="0"/>
              <a:t> agiscono auto-anticorpi che </a:t>
            </a:r>
            <a:r>
              <a:rPr lang="it-IT" sz="2600" b="1" dirty="0"/>
              <a:t>non innescano CDC e/o ADCC</a:t>
            </a:r>
            <a:r>
              <a:rPr lang="it-IT" sz="2600" dirty="0"/>
              <a:t>, ma interferiscono con la </a:t>
            </a:r>
            <a:r>
              <a:rPr lang="it-IT" sz="2600" b="1" dirty="0">
                <a:solidFill>
                  <a:srgbClr val="FFFF00"/>
                </a:solidFill>
              </a:rPr>
              <a:t>funzionalità</a:t>
            </a:r>
            <a:r>
              <a:rPr lang="it-IT" sz="2600" dirty="0"/>
              <a:t> di determinati tipi di cellule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008954-A1D3-D34D-81FB-6BFEAC145160}"/>
              </a:ext>
            </a:extLst>
          </p:cNvPr>
          <p:cNvGrpSpPr>
            <a:grpSpLocks/>
          </p:cNvGrpSpPr>
          <p:nvPr/>
        </p:nvGrpSpPr>
        <p:grpSpPr bwMode="auto">
          <a:xfrm>
            <a:off x="1335088" y="1831977"/>
            <a:ext cx="6405562" cy="4981575"/>
            <a:chOff x="1334567" y="2003905"/>
            <a:chExt cx="6405785" cy="4809471"/>
          </a:xfrm>
        </p:grpSpPr>
        <p:pic>
          <p:nvPicPr>
            <p:cNvPr id="142340" name="Picture 2" descr="http://image.slidesharecdn.com/allergy2014-140927061325-phpapp02/95/allergy-2014-64-638.jpg?cb=1411800781">
              <a:extLst>
                <a:ext uri="{FF2B5EF4-FFF2-40B4-BE49-F238E27FC236}">
                  <a16:creationId xmlns:a16="http://schemas.microsoft.com/office/drawing/2014/main" id="{7859AD3B-9E76-DC42-948D-3B78E0B7B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567" y="2003905"/>
              <a:ext cx="6405785" cy="480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itolo 1">
              <a:extLst>
                <a:ext uri="{FF2B5EF4-FFF2-40B4-BE49-F238E27FC236}">
                  <a16:creationId xmlns:a16="http://schemas.microsoft.com/office/drawing/2014/main" id="{B50C0FAC-B440-AD45-B8E5-5514C844F6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26693" y="2060614"/>
              <a:ext cx="5653285" cy="7923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it-IT" sz="2800" kern="0">
                  <a:solidFill>
                    <a:srgbClr val="000000"/>
                  </a:solidFill>
                  <a:latin typeface="Tahoma"/>
                  <a:cs typeface="Arial"/>
                </a:rPr>
                <a:t>Type II hypersensitivity:         non-cytotoxic reactions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7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2" descr="4">
            <a:extLst>
              <a:ext uri="{FF2B5EF4-FFF2-40B4-BE49-F238E27FC236}">
                <a16:creationId xmlns:a16="http://schemas.microsoft.com/office/drawing/2014/main" id="{C0738151-920B-1342-A663-4CE3A5AF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Rectangle 3">
            <a:extLst>
              <a:ext uri="{FF2B5EF4-FFF2-40B4-BE49-F238E27FC236}">
                <a16:creationId xmlns:a16="http://schemas.microsoft.com/office/drawing/2014/main" id="{D3945D6A-2258-B046-912E-1F75B9095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810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0000"/>
                </a:solidFill>
                <a:latin typeface="+mn-lt"/>
              </a:rPr>
              <a:t>Ipersensibilità di tipo II°: esempi di reazioni </a:t>
            </a:r>
            <a:r>
              <a:rPr lang="it-IT" altLang="it-IT" sz="3800" b="1">
                <a:solidFill>
                  <a:srgbClr val="FF0000"/>
                </a:solidFill>
                <a:latin typeface="+mn-lt"/>
              </a:rPr>
              <a:t>non</a:t>
            </a:r>
            <a:r>
              <a:rPr lang="it-IT" altLang="it-IT" sz="3800">
                <a:solidFill>
                  <a:srgbClr val="FF0000"/>
                </a:solidFill>
                <a:latin typeface="+mn-lt"/>
              </a:rPr>
              <a:t> citotossiche</a:t>
            </a:r>
          </a:p>
        </p:txBody>
      </p:sp>
      <p:sp>
        <p:nvSpPr>
          <p:cNvPr id="98308" name="CasellaDiTesto 1">
            <a:extLst>
              <a:ext uri="{FF2B5EF4-FFF2-40B4-BE49-F238E27FC236}">
                <a16:creationId xmlns:a16="http://schemas.microsoft.com/office/drawing/2014/main" id="{0026338D-0AD7-AB4F-9D0F-A639F95A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5" y="5157788"/>
            <a:ext cx="2390775" cy="830262"/>
          </a:xfrm>
          <a:prstGeom prst="rect">
            <a:avLst/>
          </a:prstGeom>
          <a:solidFill>
            <a:srgbClr val="66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400" dirty="0">
                <a:solidFill>
                  <a:srgbClr val="000000"/>
                </a:solidFill>
                <a:latin typeface="Tahoma"/>
              </a:rPr>
              <a:t>Morbo di </a:t>
            </a:r>
            <a:r>
              <a:rPr lang="it-IT" altLang="it-IT" sz="2400" dirty="0" err="1">
                <a:solidFill>
                  <a:srgbClr val="000000"/>
                </a:solidFill>
                <a:latin typeface="Tahoma"/>
              </a:rPr>
              <a:t>Graves</a:t>
            </a:r>
            <a:endParaRPr lang="it-IT" altLang="it-IT" sz="2400" dirty="0">
              <a:solidFill>
                <a:srgbClr val="000000"/>
              </a:solidFill>
              <a:latin typeface="Tahoma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400" dirty="0">
                <a:solidFill>
                  <a:srgbClr val="000000"/>
                </a:solidFill>
                <a:latin typeface="Tahoma"/>
              </a:rPr>
              <a:t>ipertiroidismo</a:t>
            </a:r>
          </a:p>
        </p:txBody>
      </p:sp>
      <p:sp>
        <p:nvSpPr>
          <p:cNvPr id="98309" name="CasellaDiTesto 5">
            <a:extLst>
              <a:ext uri="{FF2B5EF4-FFF2-40B4-BE49-F238E27FC236}">
                <a16:creationId xmlns:a16="http://schemas.microsoft.com/office/drawing/2014/main" id="{0BAF94CA-2AC3-EA4B-A08E-B4125624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7" y="5157788"/>
            <a:ext cx="2354263" cy="461962"/>
          </a:xfrm>
          <a:prstGeom prst="rect">
            <a:avLst/>
          </a:prstGeom>
          <a:solidFill>
            <a:srgbClr val="66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400">
                <a:solidFill>
                  <a:srgbClr val="000000"/>
                </a:solidFill>
                <a:latin typeface="Tahoma"/>
              </a:rPr>
              <a:t>Miastenia gravis</a:t>
            </a:r>
          </a:p>
        </p:txBody>
      </p:sp>
      <p:sp>
        <p:nvSpPr>
          <p:cNvPr id="143365" name="CasellaDiTesto 1">
            <a:extLst>
              <a:ext uri="{FF2B5EF4-FFF2-40B4-BE49-F238E27FC236}">
                <a16:creationId xmlns:a16="http://schemas.microsoft.com/office/drawing/2014/main" id="{CDCCD1A8-85EA-B94B-9088-3B3AEB363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268413"/>
            <a:ext cx="8212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000000"/>
                </a:solidFill>
              </a:rPr>
              <a:t>Presenza di </a:t>
            </a:r>
            <a:r>
              <a:rPr lang="it-IT" altLang="it-IT" sz="2200" b="1">
                <a:solidFill>
                  <a:srgbClr val="000000"/>
                </a:solidFill>
              </a:rPr>
              <a:t>auto-anticorpi</a:t>
            </a:r>
            <a:r>
              <a:rPr lang="it-IT" altLang="it-IT" sz="2200">
                <a:solidFill>
                  <a:srgbClr val="000000"/>
                </a:solidFill>
              </a:rPr>
              <a:t>: patologie di tipo auto-immunitario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EC76B8-3602-554C-8E66-C0BE442A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051550"/>
            <a:ext cx="2938462" cy="585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suscettibilità genetica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infezioni virali/batteriche ??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E82763-4DDF-C749-9D5E-1B0BA06DC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5661025"/>
            <a:ext cx="304800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suscettibilità genetica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disfunzioni linfociti T inibitori</a:t>
            </a:r>
          </a:p>
        </p:txBody>
      </p:sp>
    </p:spTree>
    <p:extLst>
      <p:ext uri="{BB962C8B-B14F-4D97-AF65-F5344CB8AC3E}">
        <p14:creationId xmlns:p14="http://schemas.microsoft.com/office/powerpoint/2010/main" val="7189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 animBg="1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3AAC37-5601-D141-8D95-A42BD4A6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600075"/>
          </a:xfrm>
        </p:spPr>
        <p:txBody>
          <a:bodyPr/>
          <a:lstStyle/>
          <a:p>
            <a:pPr>
              <a:defRPr/>
            </a:pPr>
            <a:r>
              <a:rPr lang="it-IT" sz="3800">
                <a:solidFill>
                  <a:srgbClr val="FFFF00"/>
                </a:solidFill>
              </a:rPr>
              <a:t>Morbo di Graves - ipertiroidismo</a:t>
            </a:r>
          </a:p>
        </p:txBody>
      </p:sp>
      <p:pic>
        <p:nvPicPr>
          <p:cNvPr id="144386" name="Picture 2" descr="Risultati immagini per graves disease">
            <a:extLst>
              <a:ext uri="{FF2B5EF4-FFF2-40B4-BE49-F238E27FC236}">
                <a16:creationId xmlns:a16="http://schemas.microsoft.com/office/drawing/2014/main" id="{37CE9324-3BBB-7745-AB98-1BBE2E114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7" y="596900"/>
            <a:ext cx="638492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51DF3552-066D-7447-9C66-63FF4D5F93BC}"/>
              </a:ext>
            </a:extLst>
          </p:cNvPr>
          <p:cNvGrpSpPr>
            <a:grpSpLocks/>
          </p:cNvGrpSpPr>
          <p:nvPr/>
        </p:nvGrpSpPr>
        <p:grpSpPr bwMode="auto">
          <a:xfrm>
            <a:off x="3454400" y="3386140"/>
            <a:ext cx="5581650" cy="3355975"/>
            <a:chOff x="3453618" y="3386391"/>
            <a:chExt cx="5582878" cy="3354977"/>
          </a:xfrm>
        </p:grpSpPr>
        <p:pic>
          <p:nvPicPr>
            <p:cNvPr id="144394" name="Picture 4" descr="Risultati immagini per graves disease">
              <a:extLst>
                <a:ext uri="{FF2B5EF4-FFF2-40B4-BE49-F238E27FC236}">
                  <a16:creationId xmlns:a16="http://schemas.microsoft.com/office/drawing/2014/main" id="{1F8F8410-63DC-F844-A262-886954BC3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380" y="3386391"/>
              <a:ext cx="3930116" cy="335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395" name="CasellaDiTesto 5">
              <a:extLst>
                <a:ext uri="{FF2B5EF4-FFF2-40B4-BE49-F238E27FC236}">
                  <a16:creationId xmlns:a16="http://schemas.microsoft.com/office/drawing/2014/main" id="{07C1E5D1-D61A-CB4A-A02F-63D5EF40F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3618" y="4149080"/>
              <a:ext cx="1508746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it-IT" altLang="it-IT" sz="2400">
                  <a:solidFill>
                    <a:srgbClr val="FFFFFF"/>
                  </a:solidFill>
                </a:rPr>
                <a:t>esoftalmo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18364AE0-7EF7-2E47-9863-5C20B8167437}"/>
              </a:ext>
            </a:extLst>
          </p:cNvPr>
          <p:cNvGrpSpPr>
            <a:grpSpLocks/>
          </p:cNvGrpSpPr>
          <p:nvPr/>
        </p:nvGrpSpPr>
        <p:grpSpPr bwMode="auto">
          <a:xfrm>
            <a:off x="107952" y="3357565"/>
            <a:ext cx="3262313" cy="3354387"/>
            <a:chOff x="107504" y="3356992"/>
            <a:chExt cx="3263301" cy="3354977"/>
          </a:xfrm>
        </p:grpSpPr>
        <p:grpSp>
          <p:nvGrpSpPr>
            <p:cNvPr id="144390" name="Gruppo 3">
              <a:extLst>
                <a:ext uri="{FF2B5EF4-FFF2-40B4-BE49-F238E27FC236}">
                  <a16:creationId xmlns:a16="http://schemas.microsoft.com/office/drawing/2014/main" id="{58BEC4D3-1CB0-714D-8938-A232421A3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504" y="3356992"/>
              <a:ext cx="2232248" cy="3354977"/>
              <a:chOff x="6660232" y="3340078"/>
              <a:chExt cx="2232248" cy="3354977"/>
            </a:xfrm>
          </p:grpSpPr>
          <p:pic>
            <p:nvPicPr>
              <p:cNvPr id="144392" name="Picture 6" descr="https://media.gettyimages.com/photos/nigerian-woman-with-goiter-a-goiter-is-a-swelling-of-the-neck-caused-picture-id128553046?k=6&amp;m=128553046&amp;s=170667a&amp;w=0&amp;h=qPus6qEzwx9UkZZwILPLCJRdHUuZqU9YJ05ySX6FhkE=">
                <a:extLst>
                  <a:ext uri="{FF2B5EF4-FFF2-40B4-BE49-F238E27FC236}">
                    <a16:creationId xmlns:a16="http://schemas.microsoft.com/office/drawing/2014/main" id="{50A5F8F5-2BC7-204B-9528-885DF52FA5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232" y="3340078"/>
                <a:ext cx="2232248" cy="3354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5EF7F21A-D03A-A443-962D-5908568308F2}"/>
                  </a:ext>
                </a:extLst>
              </p:cNvPr>
              <p:cNvSpPr/>
              <p:nvPr/>
            </p:nvSpPr>
            <p:spPr>
              <a:xfrm>
                <a:off x="7381175" y="4940559"/>
                <a:ext cx="863862" cy="144487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latin typeface="Tahoma"/>
                  <a:cs typeface="Arial"/>
                </a:endParaRPr>
              </a:p>
            </p:txBody>
          </p:sp>
        </p:grpSp>
        <p:sp>
          <p:nvSpPr>
            <p:cNvPr id="144391" name="CasellaDiTesto 9">
              <a:extLst>
                <a:ext uri="{FF2B5EF4-FFF2-40B4-BE49-F238E27FC236}">
                  <a16:creationId xmlns:a16="http://schemas.microsoft.com/office/drawing/2014/main" id="{94FC053D-659C-0444-BDCC-FB7983BB0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760" y="6021288"/>
              <a:ext cx="959045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it-IT" altLang="it-IT" sz="2400">
                  <a:solidFill>
                    <a:srgbClr val="FFFFFF"/>
                  </a:solidFill>
                </a:rPr>
                <a:t>gozzo</a:t>
              </a:r>
            </a:p>
          </p:txBody>
        </p:sp>
      </p:grpSp>
      <p:sp>
        <p:nvSpPr>
          <p:cNvPr id="12" name="CasellaDiTesto 5">
            <a:extLst>
              <a:ext uri="{FF2B5EF4-FFF2-40B4-BE49-F238E27FC236}">
                <a16:creationId xmlns:a16="http://schemas.microsoft.com/office/drawing/2014/main" id="{EF7567FF-8474-C44F-BA27-64BF74E74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199065"/>
            <a:ext cx="3321050" cy="36988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>
                <a:solidFill>
                  <a:srgbClr val="FFFFFF"/>
                </a:solidFill>
              </a:rPr>
              <a:t>trattamento anti-infiammatorio</a:t>
            </a:r>
          </a:p>
        </p:txBody>
      </p:sp>
    </p:spTree>
    <p:extLst>
      <p:ext uri="{BB962C8B-B14F-4D97-AF65-F5344CB8AC3E}">
        <p14:creationId xmlns:p14="http://schemas.microsoft.com/office/powerpoint/2010/main" val="9799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 descr="Risultati immagini per hypersensitivity reactions">
            <a:extLst>
              <a:ext uri="{FF2B5EF4-FFF2-40B4-BE49-F238E27FC236}">
                <a16:creationId xmlns:a16="http://schemas.microsoft.com/office/drawing/2014/main" id="{D238C2B0-B2EC-AC4B-89B2-04999847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7675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BBE7B76A-95E7-DB4D-BE58-37A4B30AC38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14515" y="-107950"/>
            <a:ext cx="5514975" cy="58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dirty="0" err="1">
                <a:solidFill>
                  <a:srgbClr val="FFFF00"/>
                </a:solidFill>
              </a:rPr>
              <a:t>Four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  <a:r>
              <a:rPr lang="it-IT" altLang="it-IT" dirty="0" err="1">
                <a:solidFill>
                  <a:srgbClr val="FFFF00"/>
                </a:solidFill>
              </a:rPr>
              <a:t>types</a:t>
            </a:r>
            <a:r>
              <a:rPr lang="it-IT" altLang="it-IT" dirty="0">
                <a:solidFill>
                  <a:srgbClr val="FFFF00"/>
                </a:solidFill>
              </a:rPr>
              <a:t> of </a:t>
            </a:r>
            <a:r>
              <a:rPr lang="it-IT" altLang="it-IT" dirty="0" err="1">
                <a:solidFill>
                  <a:srgbClr val="FFFF00"/>
                </a:solidFill>
              </a:rPr>
              <a:t>hypersensitivity</a:t>
            </a:r>
            <a:endParaRPr lang="it-IT" altLang="it-IT" dirty="0">
              <a:solidFill>
                <a:srgbClr val="FFFF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108593F-C47A-C54E-95A7-F68899031E03}"/>
              </a:ext>
            </a:extLst>
          </p:cNvPr>
          <p:cNvSpPr/>
          <p:nvPr/>
        </p:nvSpPr>
        <p:spPr>
          <a:xfrm>
            <a:off x="5292727" y="981075"/>
            <a:ext cx="1800225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3755E-E786-3441-A898-7D007E474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611190"/>
            <a:ext cx="2171700" cy="36988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>
                <a:solidFill>
                  <a:srgbClr val="000000"/>
                </a:solidFill>
              </a:rPr>
              <a:t>immune complexes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79524F-52F7-CF4F-82D9-8927B962C7E8}"/>
              </a:ext>
            </a:extLst>
          </p:cNvPr>
          <p:cNvSpPr/>
          <p:nvPr/>
        </p:nvSpPr>
        <p:spPr>
          <a:xfrm>
            <a:off x="5292727" y="2060575"/>
            <a:ext cx="1800225" cy="503238"/>
          </a:xfrm>
          <a:prstGeom prst="rect">
            <a:avLst/>
          </a:prstGeom>
          <a:noFill/>
          <a:ln w="57150">
            <a:solidFill>
              <a:srgbClr val="370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802DAA-1BE9-8D4D-85F1-022390212045}"/>
              </a:ext>
            </a:extLst>
          </p:cNvPr>
          <p:cNvSpPr txBox="1"/>
          <p:nvPr/>
        </p:nvSpPr>
        <p:spPr>
          <a:xfrm>
            <a:off x="4418013" y="6443665"/>
            <a:ext cx="1809750" cy="36988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 err="1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autoimmunity</a:t>
            </a:r>
            <a:endParaRPr lang="it-IT" b="1" dirty="0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Risultati immagini per immunocomplessi cosa sono">
            <a:extLst>
              <a:ext uri="{FF2B5EF4-FFF2-40B4-BE49-F238E27FC236}">
                <a16:creationId xmlns:a16="http://schemas.microsoft.com/office/drawing/2014/main" id="{49D1439F-FA0C-7643-931C-7330DB0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620713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A26C62-5F14-1645-9B26-F7FDCCFF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-26988"/>
            <a:ext cx="9036050" cy="1030288"/>
          </a:xfrm>
        </p:spPr>
        <p:txBody>
          <a:bodyPr/>
          <a:lstStyle/>
          <a:p>
            <a:pPr>
              <a:defRPr/>
            </a:pPr>
            <a:r>
              <a:rPr lang="it-IT" sz="3400">
                <a:solidFill>
                  <a:srgbClr val="FFFF00"/>
                </a:solidFill>
              </a:rPr>
              <a:t>Patologie correlate alla formazione di immuno-complessi (ipersensibilità di III° tipo)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1E28BE-599C-8142-8643-439EE30F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5" y="1196977"/>
            <a:ext cx="9037637" cy="5400675"/>
          </a:xfrm>
        </p:spPr>
        <p:txBody>
          <a:bodyPr/>
          <a:lstStyle/>
          <a:p>
            <a:pPr algn="just">
              <a:defRPr/>
            </a:pPr>
            <a:r>
              <a:rPr lang="en-US" sz="2600"/>
              <a:t>Gli antigeni presenti negli immuno-complessi (IC) possono essere </a:t>
            </a:r>
            <a:r>
              <a:rPr lang="en-US" sz="2600">
                <a:solidFill>
                  <a:srgbClr val="FFFF00"/>
                </a:solidFill>
              </a:rPr>
              <a:t>esogeni</a:t>
            </a:r>
            <a:r>
              <a:rPr lang="en-US" sz="2600"/>
              <a:t> (per es., proteine microbiche) o </a:t>
            </a:r>
            <a:r>
              <a:rPr lang="en-US" sz="2600">
                <a:solidFill>
                  <a:srgbClr val="FFFF00"/>
                </a:solidFill>
              </a:rPr>
              <a:t>endogeni</a:t>
            </a:r>
            <a:r>
              <a:rPr lang="en-US" sz="2600"/>
              <a:t> (per es., nucleoproteine); gli anticorpi possono essere sia </a:t>
            </a:r>
            <a:r>
              <a:rPr lang="en-US" sz="2600">
                <a:solidFill>
                  <a:srgbClr val="FFFF00"/>
                </a:solidFill>
              </a:rPr>
              <a:t>IgG</a:t>
            </a:r>
            <a:r>
              <a:rPr lang="en-US" sz="2600"/>
              <a:t> che </a:t>
            </a:r>
            <a:r>
              <a:rPr lang="en-US" sz="2600">
                <a:solidFill>
                  <a:srgbClr val="FFFF00"/>
                </a:solidFill>
              </a:rPr>
              <a:t>IgM</a:t>
            </a:r>
          </a:p>
          <a:p>
            <a:pPr algn="just">
              <a:defRPr/>
            </a:pPr>
            <a:endParaRPr lang="it-IT" sz="105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en-US" sz="2600"/>
              <a:t>il danno mediato da IC è </a:t>
            </a:r>
            <a:r>
              <a:rPr lang="en-US" sz="2600" b="1">
                <a:solidFill>
                  <a:srgbClr val="FFFF00"/>
                </a:solidFill>
              </a:rPr>
              <a:t>sistemico</a:t>
            </a:r>
            <a:r>
              <a:rPr lang="en-US" sz="2600"/>
              <a:t> quando i complessi si formano nella circolazione sanguigna e si depositano poi in diversi organi</a:t>
            </a:r>
          </a:p>
          <a:p>
            <a:pPr algn="just">
              <a:defRPr/>
            </a:pPr>
            <a:endParaRPr lang="en-US" sz="1050"/>
          </a:p>
          <a:p>
            <a:pPr algn="just">
              <a:defRPr/>
            </a:pPr>
            <a:r>
              <a:rPr lang="en-US" sz="2600"/>
              <a:t>Se gli IC si </a:t>
            </a:r>
            <a:r>
              <a:rPr lang="en-US" sz="2600">
                <a:solidFill>
                  <a:srgbClr val="FFFF00"/>
                </a:solidFill>
              </a:rPr>
              <a:t>formano e si depositano in un sito </a:t>
            </a:r>
            <a:r>
              <a:rPr lang="en-US" sz="2600" b="1">
                <a:solidFill>
                  <a:srgbClr val="FFFF00"/>
                </a:solidFill>
              </a:rPr>
              <a:t>specifico</a:t>
            </a:r>
            <a:r>
              <a:rPr lang="en-US" sz="2600"/>
              <a:t>, il danno può essere localizzato in particolari organi (per es., reni, articolazioni, cute)</a:t>
            </a:r>
          </a:p>
          <a:p>
            <a:pPr algn="just">
              <a:defRPr/>
            </a:pPr>
            <a:endParaRPr lang="en-US" sz="1050"/>
          </a:p>
          <a:p>
            <a:pPr algn="just">
              <a:defRPr/>
            </a:pPr>
            <a:r>
              <a:rPr lang="en-US" sz="2600"/>
              <a:t>I meccanismi di danno sono comunque gli stessi</a:t>
            </a:r>
          </a:p>
        </p:txBody>
      </p:sp>
    </p:spTree>
    <p:extLst>
      <p:ext uri="{BB962C8B-B14F-4D97-AF65-F5344CB8AC3E}">
        <p14:creationId xmlns:p14="http://schemas.microsoft.com/office/powerpoint/2010/main" val="19748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99BAF-19B5-574F-825B-F8E36DCF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77" y="381000"/>
            <a:ext cx="5508625" cy="1371600"/>
          </a:xfrm>
        </p:spPr>
        <p:txBody>
          <a:bodyPr/>
          <a:lstStyle/>
          <a:p>
            <a:pPr>
              <a:defRPr/>
            </a:pPr>
            <a:r>
              <a:rPr lang="it-IT" sz="3000" dirty="0">
                <a:solidFill>
                  <a:srgbClr val="FFFF00"/>
                </a:solidFill>
              </a:rPr>
              <a:t>Meccanismi di danno tissutale nell’ipersensibilità di tipo III°: complemento e neutrofili</a:t>
            </a:r>
            <a:endParaRPr lang="it-IT" sz="3000" dirty="0"/>
          </a:p>
        </p:txBody>
      </p:sp>
      <p:pic>
        <p:nvPicPr>
          <p:cNvPr id="176130" name="Immagine 2">
            <a:extLst>
              <a:ext uri="{FF2B5EF4-FFF2-40B4-BE49-F238E27FC236}">
                <a16:creationId xmlns:a16="http://schemas.microsoft.com/office/drawing/2014/main" id="{0D484F66-E326-F64E-86DE-3BE988E6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0175"/>
            <a:ext cx="3429000" cy="665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49FD0B-83C3-FA41-8BC8-8F66C364BD00}"/>
              </a:ext>
            </a:extLst>
          </p:cNvPr>
          <p:cNvSpPr txBox="1"/>
          <p:nvPr/>
        </p:nvSpPr>
        <p:spPr>
          <a:xfrm>
            <a:off x="3563888" y="2780928"/>
            <a:ext cx="5543550" cy="181588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non </a:t>
            </a:r>
            <a:r>
              <a:rPr lang="en-US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vengono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IC </a:t>
            </a:r>
            <a:r>
              <a:rPr lang="en-US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depositano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soprattutto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US" alt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capillari</a:t>
            </a:r>
            <a:r>
              <a:rPr lang="en-US" alt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articolazioni</a:t>
            </a:r>
            <a:r>
              <a:rPr lang="en-US" alt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scatenando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altLang="it-IT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risposta</a:t>
            </a:r>
            <a:r>
              <a:rPr lang="en-US" alt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infiammatoria</a:t>
            </a:r>
            <a:endParaRPr lang="it-IT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027DC66-C023-B442-A467-DB86D52F8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-100013"/>
            <a:ext cx="6192838" cy="792163"/>
          </a:xfrm>
        </p:spPr>
        <p:txBody>
          <a:bodyPr/>
          <a:lstStyle/>
          <a:p>
            <a:pPr>
              <a:defRPr/>
            </a:pPr>
            <a:r>
              <a:rPr lang="en-US" altLang="it-IT" sz="3400">
                <a:solidFill>
                  <a:srgbClr val="FFFF00"/>
                </a:solidFill>
              </a:rPr>
              <a:t>Malattie da immuno-complessi</a:t>
            </a:r>
            <a:endParaRPr lang="en-US" altLang="it-IT" sz="340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2831F9C-68C0-6A4B-BDC4-8A6FB6AEA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12777"/>
            <a:ext cx="8534400" cy="32480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altLang="it-IT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Esempi</a:t>
            </a:r>
            <a:r>
              <a:rPr lang="en-US" altLang="it-IT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it-IT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patologie</a:t>
            </a:r>
            <a:r>
              <a:rPr lang="en-US" altLang="it-IT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localizzate</a:t>
            </a:r>
            <a:endParaRPr lang="en-US" altLang="it-IT" sz="3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it-IT" sz="105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IC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depositati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nelle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articolazioni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causano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infiammazione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locale = </a:t>
            </a:r>
            <a:r>
              <a:rPr lang="en-US" altLang="it-IT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artrite</a:t>
            </a:r>
            <a:r>
              <a:rPr lang="en-US" altLang="it-IT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acuta</a:t>
            </a:r>
            <a:r>
              <a:rPr lang="en-US" altLang="it-IT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antigeni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origine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batterica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it-IT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defRPr/>
            </a:pP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IC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depositati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nei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reni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altLang="it-IT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glomerulonefrite</a:t>
            </a:r>
            <a:r>
              <a:rPr lang="en-US" altLang="it-IT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antigeni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parete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cellulare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dello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streptococco</a:t>
            </a:r>
            <a:r>
              <a:rPr lang="en-US" alt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it-IT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it-IT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39EA14-7C93-DE46-8F47-3E08DE63E540}"/>
              </a:ext>
            </a:extLst>
          </p:cNvPr>
          <p:cNvSpPr txBox="1"/>
          <p:nvPr/>
        </p:nvSpPr>
        <p:spPr>
          <a:xfrm>
            <a:off x="19052" y="3992563"/>
            <a:ext cx="9109075" cy="271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Esempio di patologia </a:t>
            </a: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sistemica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Systemic</a:t>
            </a:r>
            <a:r>
              <a:rPr lang="it-IT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lupus </a:t>
            </a:r>
            <a:r>
              <a:rPr lang="it-IT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erythematosus</a:t>
            </a:r>
            <a:r>
              <a:rPr lang="it-IT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(SLE): </a:t>
            </a:r>
            <a:r>
              <a:rPr lang="it-IT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associato alla produzione di una vasta varietà di </a:t>
            </a:r>
            <a:r>
              <a:rPr lang="it-IT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auto-anticorpi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; IC con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auto-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anticorpi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anti-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nucleo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si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depositano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in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cuore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articolazioni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, cute,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reni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polmoni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vasi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sanguigni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fegato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e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sistema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nervoso</a:t>
            </a:r>
            <a:endParaRPr lang="it-IT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 descr="Risultati immagini per hypersensitivity reactions">
            <a:extLst>
              <a:ext uri="{FF2B5EF4-FFF2-40B4-BE49-F238E27FC236}">
                <a16:creationId xmlns:a16="http://schemas.microsoft.com/office/drawing/2014/main" id="{CB99BBA1-5E51-EC46-869F-1F7CC875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2138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F947DBF2-9A47-CF4C-8692-9F0278FB44D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86862" y="-27891"/>
            <a:ext cx="6170279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3600">
                <a:solidFill>
                  <a:srgbClr val="FFFF00"/>
                </a:solidFill>
              </a:rPr>
              <a:t>Four types of hypersensitivity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391D369-2D1A-4841-96C5-F3223260769B}"/>
              </a:ext>
            </a:extLst>
          </p:cNvPr>
          <p:cNvSpPr/>
          <p:nvPr/>
        </p:nvSpPr>
        <p:spPr>
          <a:xfrm>
            <a:off x="7092952" y="1125538"/>
            <a:ext cx="1800225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7AA338-82A1-C844-A519-5E33559A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2" y="754065"/>
            <a:ext cx="2536825" cy="36988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>
                <a:solidFill>
                  <a:srgbClr val="000000"/>
                </a:solidFill>
              </a:rPr>
              <a:t>ipersensibilità ritardata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4F31A31-B434-0F45-A94C-3E76A2FAFF26}"/>
              </a:ext>
            </a:extLst>
          </p:cNvPr>
          <p:cNvSpPr/>
          <p:nvPr/>
        </p:nvSpPr>
        <p:spPr>
          <a:xfrm>
            <a:off x="7092952" y="2205040"/>
            <a:ext cx="1800225" cy="503237"/>
          </a:xfrm>
          <a:prstGeom prst="rect">
            <a:avLst/>
          </a:prstGeom>
          <a:noFill/>
          <a:ln w="57150">
            <a:solidFill>
              <a:srgbClr val="370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172AFF-D89D-0649-9301-40B5CDBB97E3}"/>
              </a:ext>
            </a:extLst>
          </p:cNvPr>
          <p:cNvSpPr txBox="1"/>
          <p:nvPr/>
        </p:nvSpPr>
        <p:spPr>
          <a:xfrm>
            <a:off x="4418013" y="6443665"/>
            <a:ext cx="1809750" cy="36988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 err="1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autoimmunity</a:t>
            </a:r>
            <a:endParaRPr lang="it-IT" b="1" dirty="0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74FD8-2222-1446-B7D7-45C652E5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 anchorCtr="1">
            <a:normAutofit fontScale="90000"/>
          </a:bodyPr>
          <a:lstStyle/>
          <a:p>
            <a:pPr>
              <a:defRPr/>
            </a:pPr>
            <a:r>
              <a:rPr lang="it-IT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Linfociti: «attori» dell’immunità adattativa </a:t>
            </a:r>
          </a:p>
        </p:txBody>
      </p:sp>
      <p:pic>
        <p:nvPicPr>
          <p:cNvPr id="152578" name="Picture 2" descr="Risultati immagini per lymphocytes">
            <a:extLst>
              <a:ext uri="{FF2B5EF4-FFF2-40B4-BE49-F238E27FC236}">
                <a16:creationId xmlns:a16="http://schemas.microsoft.com/office/drawing/2014/main" id="{2BC14640-E18A-6244-9C6F-9BE294AE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984375"/>
            <a:ext cx="5583238" cy="3460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9" name="Picture 4" descr="Risultati immagini per lymphocytes">
            <a:extLst>
              <a:ext uri="{FF2B5EF4-FFF2-40B4-BE49-F238E27FC236}">
                <a16:creationId xmlns:a16="http://schemas.microsoft.com/office/drawing/2014/main" id="{51225106-5490-F446-B00B-9C147392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90" y="1984375"/>
            <a:ext cx="25622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8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" descr="Risultati immagini per hypersensitivity reactions">
            <a:extLst>
              <a:ext uri="{FF2B5EF4-FFF2-40B4-BE49-F238E27FC236}">
                <a16:creationId xmlns:a16="http://schemas.microsoft.com/office/drawing/2014/main" id="{81F7FEBA-1DE7-FD40-8C2A-B9B8070B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E130684C-289C-BA46-BCF1-15B5D160BB8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933450" y="-107950"/>
            <a:ext cx="7277100" cy="58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dirty="0" err="1">
                <a:solidFill>
                  <a:srgbClr val="FFFF00"/>
                </a:solidFill>
              </a:rPr>
              <a:t>Four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  <a:r>
              <a:rPr lang="it-IT" altLang="it-IT" dirty="0" err="1">
                <a:solidFill>
                  <a:srgbClr val="FFFF00"/>
                </a:solidFill>
              </a:rPr>
              <a:t>types</a:t>
            </a:r>
            <a:r>
              <a:rPr lang="it-IT" altLang="it-IT" dirty="0">
                <a:solidFill>
                  <a:srgbClr val="FFFF00"/>
                </a:solidFill>
              </a:rPr>
              <a:t> of </a:t>
            </a:r>
            <a:r>
              <a:rPr lang="it-IT" altLang="it-IT" dirty="0" err="1">
                <a:solidFill>
                  <a:srgbClr val="FFFF00"/>
                </a:solidFill>
              </a:rPr>
              <a:t>hypersensitivity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  <a:r>
              <a:rPr lang="it-IT" altLang="it-IT" dirty="0" err="1">
                <a:solidFill>
                  <a:srgbClr val="FFFF00"/>
                </a:solidFill>
              </a:rPr>
              <a:t>reactions</a:t>
            </a:r>
            <a:endParaRPr lang="it-IT" altLang="it-IT" dirty="0">
              <a:solidFill>
                <a:srgbClr val="FFFF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997F524-8D3D-004C-ADBE-D70CD2D7C35B}"/>
              </a:ext>
            </a:extLst>
          </p:cNvPr>
          <p:cNvSpPr/>
          <p:nvPr/>
        </p:nvSpPr>
        <p:spPr>
          <a:xfrm>
            <a:off x="3419475" y="981075"/>
            <a:ext cx="1873250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117983F-5F3C-814E-96EE-49877DC7E71F}"/>
              </a:ext>
            </a:extLst>
          </p:cNvPr>
          <p:cNvSpPr/>
          <p:nvPr/>
        </p:nvSpPr>
        <p:spPr>
          <a:xfrm>
            <a:off x="3492502" y="2060575"/>
            <a:ext cx="1800225" cy="503238"/>
          </a:xfrm>
          <a:prstGeom prst="rect">
            <a:avLst/>
          </a:prstGeom>
          <a:noFill/>
          <a:ln w="57150">
            <a:solidFill>
              <a:srgbClr val="370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F9D6F5-079D-5F45-98AC-49EB6DA4986E}"/>
              </a:ext>
            </a:extLst>
          </p:cNvPr>
          <p:cNvSpPr txBox="1"/>
          <p:nvPr/>
        </p:nvSpPr>
        <p:spPr>
          <a:xfrm>
            <a:off x="4418013" y="6443665"/>
            <a:ext cx="1809750" cy="36988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 err="1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autoimmunity</a:t>
            </a:r>
            <a:endParaRPr lang="it-IT" b="1" dirty="0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4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CasellaDiTesto 2">
            <a:extLst>
              <a:ext uri="{FF2B5EF4-FFF2-40B4-BE49-F238E27FC236}">
                <a16:creationId xmlns:a16="http://schemas.microsoft.com/office/drawing/2014/main" id="{ACC3A607-B6CC-2C4D-94A9-8B2BDDED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4868863"/>
            <a:ext cx="91805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100" b="1">
                <a:solidFill>
                  <a:srgbClr val="FFFF00"/>
                </a:solidFill>
              </a:rPr>
              <a:t>Meccanismi delle reazioni di ipersensibilità di tipo IV° mediate da linfociti T</a:t>
            </a:r>
            <a:r>
              <a:rPr lang="en-US" altLang="it-IT" sz="2100">
                <a:solidFill>
                  <a:srgbClr val="FFFFFF"/>
                </a:solidFill>
              </a:rPr>
              <a:t>. (</a:t>
            </a:r>
            <a:r>
              <a:rPr lang="en-US" altLang="it-IT" sz="2100" b="1">
                <a:solidFill>
                  <a:srgbClr val="FFFFFF"/>
                </a:solidFill>
              </a:rPr>
              <a:t>A) linfo T helper </a:t>
            </a:r>
            <a:r>
              <a:rPr lang="en-US" altLang="it-IT" sz="2100">
                <a:solidFill>
                  <a:srgbClr val="FFFFFF"/>
                </a:solidFill>
              </a:rPr>
              <a:t>rispondono ad antigeni presentati dai macrofagi (APC) secernendo </a:t>
            </a:r>
            <a:r>
              <a:rPr lang="en-US" altLang="it-IT" sz="2100" b="1">
                <a:solidFill>
                  <a:srgbClr val="FFFF00"/>
                </a:solidFill>
              </a:rPr>
              <a:t>citochine</a:t>
            </a:r>
            <a:r>
              <a:rPr lang="en-US" altLang="it-IT" sz="2100">
                <a:solidFill>
                  <a:srgbClr val="FFFFFF"/>
                </a:solidFill>
              </a:rPr>
              <a:t> che stimolano l’</a:t>
            </a:r>
            <a:r>
              <a:rPr lang="en-US" altLang="it-IT" sz="2100">
                <a:solidFill>
                  <a:srgbClr val="FFFF00"/>
                </a:solidFill>
              </a:rPr>
              <a:t>infiammazione</a:t>
            </a:r>
            <a:r>
              <a:rPr lang="en-US" altLang="it-IT" sz="2100">
                <a:solidFill>
                  <a:srgbClr val="FFFFFF"/>
                </a:solidFill>
              </a:rPr>
              <a:t> e attivano i fagociti provocando il danno tissutale. (</a:t>
            </a:r>
            <a:r>
              <a:rPr lang="en-US" altLang="it-IT" sz="2100" b="1">
                <a:solidFill>
                  <a:srgbClr val="FFFFFF"/>
                </a:solidFill>
              </a:rPr>
              <a:t>B) </a:t>
            </a:r>
            <a:r>
              <a:rPr lang="en-US" altLang="it-IT" sz="2100">
                <a:solidFill>
                  <a:srgbClr val="FFFFFF"/>
                </a:solidFill>
              </a:rPr>
              <a:t>In alcune patologie, sono i linfo </a:t>
            </a:r>
            <a:r>
              <a:rPr lang="it-IT" altLang="it-IT" sz="2100" b="1">
                <a:solidFill>
                  <a:srgbClr val="FFFFFF"/>
                </a:solidFill>
              </a:rPr>
              <a:t>citotossici  </a:t>
            </a:r>
            <a:r>
              <a:rPr lang="it-IT" altLang="it-IT" sz="2100">
                <a:solidFill>
                  <a:srgbClr val="FFFFFF"/>
                </a:solidFill>
              </a:rPr>
              <a:t>a</a:t>
            </a:r>
            <a:r>
              <a:rPr lang="it-IT" altLang="it-IT" sz="2100" b="1">
                <a:solidFill>
                  <a:srgbClr val="FFFFFF"/>
                </a:solidFill>
              </a:rPr>
              <a:t> </a:t>
            </a:r>
            <a:r>
              <a:rPr lang="it-IT" altLang="it-IT" sz="2100">
                <a:solidFill>
                  <a:srgbClr val="FFFFFF"/>
                </a:solidFill>
              </a:rPr>
              <a:t>uccidere direttamente le cellule tissutali</a:t>
            </a:r>
          </a:p>
        </p:txBody>
      </p:sp>
      <p:grpSp>
        <p:nvGrpSpPr>
          <p:cNvPr id="153602" name="Gruppo 2">
            <a:extLst>
              <a:ext uri="{FF2B5EF4-FFF2-40B4-BE49-F238E27FC236}">
                <a16:creationId xmlns:a16="http://schemas.microsoft.com/office/drawing/2014/main" id="{EDD7D735-0537-B240-AA00-506643570EBB}"/>
              </a:ext>
            </a:extLst>
          </p:cNvPr>
          <p:cNvGrpSpPr>
            <a:grpSpLocks/>
          </p:cNvGrpSpPr>
          <p:nvPr/>
        </p:nvGrpSpPr>
        <p:grpSpPr bwMode="auto">
          <a:xfrm>
            <a:off x="1187452" y="44450"/>
            <a:ext cx="6697663" cy="4846638"/>
            <a:chOff x="1187450" y="44450"/>
            <a:chExt cx="6697663" cy="4846638"/>
          </a:xfrm>
        </p:grpSpPr>
        <p:pic>
          <p:nvPicPr>
            <p:cNvPr id="153603" name="Picture 2">
              <a:extLst>
                <a:ext uri="{FF2B5EF4-FFF2-40B4-BE49-F238E27FC236}">
                  <a16:creationId xmlns:a16="http://schemas.microsoft.com/office/drawing/2014/main" id="{A06FADF3-CAE1-9F46-9944-FE28C44BC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44450"/>
              <a:ext cx="6697663" cy="484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4" name="CasellaDiTesto 3">
              <a:extLst>
                <a:ext uri="{FF2B5EF4-FFF2-40B4-BE49-F238E27FC236}">
                  <a16:creationId xmlns:a16="http://schemas.microsoft.com/office/drawing/2014/main" id="{82C432FE-01F3-2C49-9EFC-E746BC6A0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888" y="116632"/>
              <a:ext cx="1550425" cy="3385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it-IT" altLang="it-IT" sz="1600" b="1">
                  <a:solidFill>
                    <a:srgbClr val="000000"/>
                  </a:solidFill>
                </a:rPr>
                <a:t>linfo T helper</a:t>
              </a:r>
            </a:p>
          </p:txBody>
        </p:sp>
        <p:sp>
          <p:nvSpPr>
            <p:cNvPr id="153605" name="CasellaDiTesto 3">
              <a:extLst>
                <a:ext uri="{FF2B5EF4-FFF2-40B4-BE49-F238E27FC236}">
                  <a16:creationId xmlns:a16="http://schemas.microsoft.com/office/drawing/2014/main" id="{C525CB6A-B4CE-0B42-A033-0ADEBA317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2713" y="2874422"/>
              <a:ext cx="1933543" cy="3385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it-IT" altLang="it-IT" sz="1600" b="1">
                  <a:solidFill>
                    <a:srgbClr val="000000"/>
                  </a:solidFill>
                </a:rPr>
                <a:t>linfo T citotossici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09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F7D9A6-EA40-0846-AB77-95591BF62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2602"/>
            <a:ext cx="903605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it-IT" sz="2200">
                <a:solidFill>
                  <a:srgbClr val="FFFFFF"/>
                </a:solidFill>
              </a:rPr>
              <a:t>Perforin binds to the plasma membrane of the target cells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it-IT" sz="120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it-IT" sz="2200">
                <a:solidFill>
                  <a:srgbClr val="FFFFFF"/>
                </a:solidFill>
              </a:rPr>
              <a:t>At </a:t>
            </a:r>
            <a:r>
              <a:rPr lang="en-US" altLang="it-IT" sz="2200">
                <a:solidFill>
                  <a:srgbClr val="FFFF00"/>
                </a:solidFill>
              </a:rPr>
              <a:t>high perforin concentrations</a:t>
            </a:r>
            <a:r>
              <a:rPr lang="en-US" altLang="it-IT" sz="2200">
                <a:solidFill>
                  <a:srgbClr val="FFFFFF"/>
                </a:solidFill>
              </a:rPr>
              <a:t>, this may be enough to destroy the target by </a:t>
            </a:r>
            <a:r>
              <a:rPr lang="en-US" altLang="it-IT" sz="2200">
                <a:solidFill>
                  <a:srgbClr val="FFFF00"/>
                </a:solidFill>
              </a:rPr>
              <a:t>osmotic lysis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it-IT" sz="120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it-IT" sz="2200">
                <a:solidFill>
                  <a:srgbClr val="FFFFFF"/>
                </a:solidFill>
              </a:rPr>
              <a:t>Perforin also promotes the entry of </a:t>
            </a:r>
            <a:r>
              <a:rPr lang="en-US" altLang="it-IT" sz="2200">
                <a:solidFill>
                  <a:srgbClr val="FFFF00"/>
                </a:solidFill>
              </a:rPr>
              <a:t>granzymes</a:t>
            </a:r>
            <a:r>
              <a:rPr lang="en-US" altLang="it-IT" sz="2200">
                <a:solidFill>
                  <a:srgbClr val="FFFFFF"/>
                </a:solidFill>
              </a:rPr>
              <a:t>, which are proteases that specifically </a:t>
            </a:r>
            <a:r>
              <a:rPr lang="en-US" altLang="it-IT" sz="2200">
                <a:solidFill>
                  <a:srgbClr val="FFFF00"/>
                </a:solidFill>
              </a:rPr>
              <a:t>activate cellular caspases</a:t>
            </a:r>
            <a:r>
              <a:rPr lang="en-US" altLang="it-IT" sz="2200">
                <a:solidFill>
                  <a:srgbClr val="FFFFFF"/>
                </a:solidFill>
              </a:rPr>
              <a:t> thus inducing </a:t>
            </a:r>
            <a:r>
              <a:rPr lang="en-US" altLang="it-IT" sz="2200">
                <a:solidFill>
                  <a:srgbClr val="FFFF00"/>
                </a:solidFill>
              </a:rPr>
              <a:t>apoptotic death</a:t>
            </a:r>
            <a:r>
              <a:rPr lang="en-US" altLang="it-IT" sz="2200">
                <a:solidFill>
                  <a:srgbClr val="FFFFFF"/>
                </a:solidFill>
              </a:rPr>
              <a:t> of </a:t>
            </a:r>
            <a:r>
              <a:rPr lang="it-IT" altLang="it-IT" sz="2200">
                <a:solidFill>
                  <a:srgbClr val="FFFFFF"/>
                </a:solidFill>
              </a:rPr>
              <a:t>the target cells</a:t>
            </a:r>
          </a:p>
        </p:txBody>
      </p:sp>
      <p:pic>
        <p:nvPicPr>
          <p:cNvPr id="154626" name="Picture 2" descr="Immagine correlata">
            <a:extLst>
              <a:ext uri="{FF2B5EF4-FFF2-40B4-BE49-F238E27FC236}">
                <a16:creationId xmlns:a16="http://schemas.microsoft.com/office/drawing/2014/main" id="{C932B55F-3407-2547-B4D6-985EACCE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569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634098F2-AC30-1745-A220-449388E6B630}"/>
              </a:ext>
            </a:extLst>
          </p:cNvPr>
          <p:cNvSpPr txBox="1">
            <a:spLocks/>
          </p:cNvSpPr>
          <p:nvPr/>
        </p:nvSpPr>
        <p:spPr>
          <a:xfrm>
            <a:off x="403225" y="-26988"/>
            <a:ext cx="8229600" cy="5032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it-IT" sz="2800" kern="0">
                <a:solidFill>
                  <a:srgbClr val="FFFF00"/>
                </a:solidFill>
                <a:latin typeface="Tahoma"/>
                <a:cs typeface="Arial"/>
              </a:rPr>
              <a:t>T Cell–Mediated Cytotoxicity</a:t>
            </a:r>
          </a:p>
        </p:txBody>
      </p:sp>
      <p:sp>
        <p:nvSpPr>
          <p:cNvPr id="154628" name="CasellaDiTesto 2">
            <a:extLst>
              <a:ext uri="{FF2B5EF4-FFF2-40B4-BE49-F238E27FC236}">
                <a16:creationId xmlns:a16="http://schemas.microsoft.com/office/drawing/2014/main" id="{04EBEBF6-86B5-984B-AE55-39CE7A95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5" y="1052515"/>
            <a:ext cx="1512887" cy="3698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>
                <a:solidFill>
                  <a:srgbClr val="000000"/>
                </a:solidFill>
              </a:rPr>
              <a:t>osmotic lysis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DBDF47-BE51-9647-9B6E-39C41146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2" y="3851275"/>
            <a:ext cx="2181225" cy="3698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>
                <a:solidFill>
                  <a:srgbClr val="000000"/>
                </a:solidFill>
              </a:rPr>
              <a:t>apoptotic cell death</a:t>
            </a:r>
          </a:p>
        </p:txBody>
      </p:sp>
      <p:sp>
        <p:nvSpPr>
          <p:cNvPr id="6" name="Freccia circolare a destra 5">
            <a:extLst>
              <a:ext uri="{FF2B5EF4-FFF2-40B4-BE49-F238E27FC236}">
                <a16:creationId xmlns:a16="http://schemas.microsoft.com/office/drawing/2014/main" id="{5257091B-3B20-5C41-848E-49DF8060AAAF}"/>
              </a:ext>
            </a:extLst>
          </p:cNvPr>
          <p:cNvSpPr/>
          <p:nvPr/>
        </p:nvSpPr>
        <p:spPr>
          <a:xfrm>
            <a:off x="3419475" y="2384425"/>
            <a:ext cx="431800" cy="1549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63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B1ABC-9330-0845-94AE-CA689917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974" y="-26988"/>
            <a:ext cx="9396413" cy="1371601"/>
          </a:xfrm>
        </p:spPr>
        <p:txBody>
          <a:bodyPr/>
          <a:lstStyle/>
          <a:p>
            <a:pPr>
              <a:defRPr/>
            </a:pPr>
            <a:r>
              <a:rPr lang="en-US" sz="3500">
                <a:solidFill>
                  <a:srgbClr val="FFFF00"/>
                </a:solidFill>
              </a:rPr>
              <a:t>Esempi di malattie umane mediate dall’attivazione dei linfociti T</a:t>
            </a:r>
            <a:endParaRPr lang="it-IT" sz="3500">
              <a:solidFill>
                <a:srgbClr val="FFFF00"/>
              </a:solidFill>
            </a:endParaRPr>
          </a:p>
        </p:txBody>
      </p:sp>
      <p:pic>
        <p:nvPicPr>
          <p:cNvPr id="155650" name="Picture 3">
            <a:extLst>
              <a:ext uri="{FF2B5EF4-FFF2-40B4-BE49-F238E27FC236}">
                <a16:creationId xmlns:a16="http://schemas.microsoft.com/office/drawing/2014/main" id="{175787EE-8FBF-084D-B1CD-399CC1BE6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12890"/>
            <a:ext cx="89344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7C8E2EC-C174-0246-ABF7-6575D6573312}"/>
              </a:ext>
            </a:extLst>
          </p:cNvPr>
          <p:cNvSpPr/>
          <p:nvPr/>
        </p:nvSpPr>
        <p:spPr>
          <a:xfrm>
            <a:off x="101602" y="1989138"/>
            <a:ext cx="1446213" cy="2735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0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3">
            <a:extLst>
              <a:ext uri="{FF2B5EF4-FFF2-40B4-BE49-F238E27FC236}">
                <a16:creationId xmlns:a16="http://schemas.microsoft.com/office/drawing/2014/main" id="{429682DA-29EA-8E47-B0CC-3F8A2C1A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4450"/>
            <a:ext cx="646271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Risultati immagini per test tubercolinico positivo">
            <a:extLst>
              <a:ext uri="{FF2B5EF4-FFF2-40B4-BE49-F238E27FC236}">
                <a16:creationId xmlns:a16="http://schemas.microsoft.com/office/drawing/2014/main" id="{E0874B2F-48E3-AD4A-86E5-7BFBD004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40" y="601665"/>
            <a:ext cx="2547937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CasellaDiTesto 4">
            <a:extLst>
              <a:ext uri="{FF2B5EF4-FFF2-40B4-BE49-F238E27FC236}">
                <a16:creationId xmlns:a16="http://schemas.microsoft.com/office/drawing/2014/main" id="{8ABE4FB6-16A6-784C-925C-92770668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2" y="4652963"/>
            <a:ext cx="9001125" cy="2139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900">
                <a:solidFill>
                  <a:srgbClr val="000000"/>
                </a:solidFill>
              </a:rPr>
              <a:t>Il test cutaneo della </a:t>
            </a:r>
            <a:r>
              <a:rPr lang="it-IT" altLang="it-IT" sz="1900" b="1">
                <a:solidFill>
                  <a:srgbClr val="000000"/>
                </a:solidFill>
              </a:rPr>
              <a:t>tubercolina</a:t>
            </a:r>
            <a:r>
              <a:rPr lang="it-IT" altLang="it-IT" sz="1900">
                <a:solidFill>
                  <a:srgbClr val="000000"/>
                </a:solidFill>
              </a:rPr>
              <a:t> è la classica rappresentazione clinica delle reazioni di ipersensibilità ritardata (o del tipo IV°). Quando l’antigene, in questo caso una proteina purificata estratta dal Mycobacterium, viene iniettata nel derma di un individuo, </a:t>
            </a:r>
            <a:r>
              <a:rPr lang="it-IT" altLang="it-IT" sz="1900" b="1">
                <a:solidFill>
                  <a:srgbClr val="000000"/>
                </a:solidFill>
              </a:rPr>
              <a:t>se l’individuo è stato precedentemente esposto al micobatterio</a:t>
            </a:r>
            <a:r>
              <a:rPr lang="it-IT" altLang="it-IT" sz="1900">
                <a:solidFill>
                  <a:srgbClr val="000000"/>
                </a:solidFill>
              </a:rPr>
              <a:t> si verifica una risposta immune. La reazione si manifesta entro 48-72 ore con la comparsa di una protuberanza nella zona dell’iniezione dovuta all’</a:t>
            </a:r>
            <a:r>
              <a:rPr lang="it-IT" altLang="it-IT" sz="1900" b="1">
                <a:solidFill>
                  <a:srgbClr val="000000"/>
                </a:solidFill>
              </a:rPr>
              <a:t>influsso e all’attivazione dei macrofagi</a:t>
            </a:r>
            <a:r>
              <a:rPr lang="it-IT" altLang="it-IT" sz="190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8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78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284384F-5B3E-EC44-BE76-12F95BCB7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09650"/>
          </a:xfrm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</a:rPr>
              <a:t>Immunopatologia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87DFC01-FE2F-AC4A-B714-7579ADB47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9012238" cy="50403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800"/>
              <a:t>Nell’ambito dell’Immunologia, l’</a:t>
            </a:r>
            <a:r>
              <a:rPr lang="it-IT" altLang="it-IT" sz="3000" b="1">
                <a:solidFill>
                  <a:srgbClr val="FFFF00"/>
                </a:solidFill>
              </a:rPr>
              <a:t>immunopatologia </a:t>
            </a:r>
            <a:r>
              <a:rPr lang="it-IT" altLang="it-IT" sz="2800"/>
              <a:t>studia malattie causate da alterazioni della risposta immunitaria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140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800"/>
              <a:t>3 principali categorie di alterazioni: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1800"/>
          </a:p>
          <a:p>
            <a:pPr marL="271463" lvl="1" indent="185738" algn="just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it-IT" altLang="it-IT"/>
              <a:t> </a:t>
            </a:r>
            <a:r>
              <a:rPr lang="it-IT" altLang="it-IT">
                <a:solidFill>
                  <a:schemeClr val="accent2">
                    <a:lumMod val="75000"/>
                  </a:schemeClr>
                </a:solidFill>
              </a:rPr>
              <a:t>risposta eccessiva		   reazioni di ipersensibilità</a:t>
            </a:r>
          </a:p>
          <a:p>
            <a:pPr marL="271463" lvl="1" indent="185738" algn="just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it-IT" altLang="it-IT"/>
          </a:p>
          <a:p>
            <a:pPr marL="631825" lvl="1" indent="-381000" algn="just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it-IT" altLang="it-IT"/>
              <a:t>risposta</a:t>
            </a:r>
            <a:r>
              <a:rPr lang="it-IT" altLang="it-IT">
                <a:solidFill>
                  <a:srgbClr val="FFFF00"/>
                </a:solidFill>
              </a:rPr>
              <a:t> inappropriata</a:t>
            </a:r>
            <a:r>
              <a:rPr lang="it-IT" altLang="it-IT"/>
              <a:t>	   malattie </a:t>
            </a:r>
            <a:r>
              <a:rPr lang="it-IT" altLang="it-IT">
                <a:solidFill>
                  <a:srgbClr val="FF0000"/>
                </a:solidFill>
              </a:rPr>
              <a:t>autoimmuni</a:t>
            </a:r>
            <a:endParaRPr lang="it-IT" altLang="it-IT"/>
          </a:p>
          <a:p>
            <a:pPr marL="631825" lvl="1" indent="-381000" algn="just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it-IT" altLang="it-IT"/>
          </a:p>
          <a:p>
            <a:pPr marL="631825" lvl="1" indent="-381000" algn="just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it-IT" altLang="it-IT">
                <a:solidFill>
                  <a:schemeClr val="accent2">
                    <a:lumMod val="75000"/>
                  </a:schemeClr>
                </a:solidFill>
              </a:rPr>
              <a:t>risposta difettosa		   immunodeficienze</a:t>
            </a:r>
            <a:r>
              <a:rPr lang="it-IT" altLang="it-IT" sz="240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it-IT" altLang="it-IT" sz="2400"/>
          </a:p>
        </p:txBody>
      </p:sp>
      <p:sp>
        <p:nvSpPr>
          <p:cNvPr id="158723" name="AutoShape 4">
            <a:extLst>
              <a:ext uri="{FF2B5EF4-FFF2-40B4-BE49-F238E27FC236}">
                <a16:creationId xmlns:a16="http://schemas.microsoft.com/office/drawing/2014/main" id="{FD3B02C8-8419-5740-929D-646AC0095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860802"/>
            <a:ext cx="598488" cy="2889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8724" name="AutoShape 5">
            <a:extLst>
              <a:ext uri="{FF2B5EF4-FFF2-40B4-BE49-F238E27FC236}">
                <a16:creationId xmlns:a16="http://schemas.microsoft.com/office/drawing/2014/main" id="{43F3F042-1C37-6E40-92D1-B0E6C071E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327" y="4797425"/>
            <a:ext cx="576263" cy="2873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8725" name="AutoShape 6">
            <a:extLst>
              <a:ext uri="{FF2B5EF4-FFF2-40B4-BE49-F238E27FC236}">
                <a16:creationId xmlns:a16="http://schemas.microsoft.com/office/drawing/2014/main" id="{539907B2-93F2-644D-904F-611DEE763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5" y="5734050"/>
            <a:ext cx="587375" cy="2873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E8FB4B8-2E93-7C4A-8F9F-9D567A022253}"/>
              </a:ext>
            </a:extLst>
          </p:cNvPr>
          <p:cNvSpPr/>
          <p:nvPr/>
        </p:nvSpPr>
        <p:spPr>
          <a:xfrm>
            <a:off x="251520" y="4652938"/>
            <a:ext cx="8280920" cy="576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846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>
            <a:extLst>
              <a:ext uri="{FF2B5EF4-FFF2-40B4-BE49-F238E27FC236}">
                <a16:creationId xmlns:a16="http://schemas.microsoft.com/office/drawing/2014/main" id="{AF80C249-E143-1642-952C-1509548F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2" y="908050"/>
            <a:ext cx="8964613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2800">
                <a:solidFill>
                  <a:srgbClr val="FFFFFF"/>
                </a:solidFill>
                <a:latin typeface="Tahoma"/>
              </a:rPr>
              <a:t> Fenomeno </a:t>
            </a:r>
            <a:r>
              <a:rPr lang="it-IT" altLang="it-IT" sz="2800" b="1">
                <a:solidFill>
                  <a:srgbClr val="FFFFFF"/>
                </a:solidFill>
                <a:latin typeface="Tahoma"/>
              </a:rPr>
              <a:t>abnorme</a:t>
            </a:r>
            <a:r>
              <a:rPr lang="it-IT" altLang="it-IT" sz="2800">
                <a:solidFill>
                  <a:srgbClr val="FFFFFF"/>
                </a:solidFill>
                <a:latin typeface="Tahoma"/>
              </a:rPr>
              <a:t> nel quale alcuni costituenti dell’organismo (strutture self) diventano </a:t>
            </a:r>
            <a:r>
              <a:rPr lang="it-IT" altLang="it-IT" sz="2800">
                <a:solidFill>
                  <a:srgbClr val="FFFF00"/>
                </a:solidFill>
                <a:latin typeface="Tahoma"/>
              </a:rPr>
              <a:t>bersaglio</a:t>
            </a:r>
            <a:r>
              <a:rPr lang="it-IT" altLang="it-IT" sz="2800">
                <a:solidFill>
                  <a:srgbClr val="FFFFFF"/>
                </a:solidFill>
                <a:latin typeface="Tahoma"/>
              </a:rPr>
              <a:t> del sistema immunitario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1400">
                <a:solidFill>
                  <a:srgbClr val="FFFFFF"/>
                </a:solidFill>
                <a:latin typeface="Tahoma"/>
              </a:rPr>
              <a:t>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2800">
                <a:solidFill>
                  <a:srgbClr val="FFFFFF"/>
                </a:solidFill>
                <a:latin typeface="Tahoma"/>
              </a:rPr>
              <a:t> Conseguente comparsa di manifestazioni patologiche di vario tipo denominate </a:t>
            </a:r>
            <a:r>
              <a:rPr lang="it-IT" altLang="it-IT" sz="2800" b="1">
                <a:solidFill>
                  <a:srgbClr val="FFFF00"/>
                </a:solidFill>
                <a:latin typeface="Tahoma"/>
              </a:rPr>
              <a:t>malattie autoimmuni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it-IT" altLang="it-IT" sz="1400" b="1" u="sng">
              <a:solidFill>
                <a:srgbClr val="FFFFFF"/>
              </a:solidFill>
              <a:latin typeface="Tahoma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800">
                <a:solidFill>
                  <a:srgbClr val="FFFFFF"/>
                </a:solidFill>
              </a:rPr>
              <a:t> Si stima che le malattie autoimmuni colpiscono dal  </a:t>
            </a:r>
            <a:r>
              <a:rPr lang="en-US" sz="2800" b="1">
                <a:solidFill>
                  <a:srgbClr val="FFFFFF"/>
                </a:solidFill>
              </a:rPr>
              <a:t>2 al 5%</a:t>
            </a:r>
            <a:r>
              <a:rPr lang="en-US" sz="2800">
                <a:solidFill>
                  <a:srgbClr val="FFFFFF"/>
                </a:solidFill>
              </a:rPr>
              <a:t> della popolazione dei paesi industrializzati, con un progressivo incremento dell’incidenza</a:t>
            </a:r>
            <a:endParaRPr lang="it-IT" altLang="it-IT" sz="28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FA9A19B-FE76-1549-AFF9-46F5B8F5C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>
                <a:solidFill>
                  <a:srgbClr val="FFFF00"/>
                </a:solidFill>
                <a:latin typeface="+mn-lt"/>
              </a:rPr>
              <a:t>Autoimmunità </a:t>
            </a:r>
          </a:p>
        </p:txBody>
      </p:sp>
    </p:spTree>
    <p:extLst>
      <p:ext uri="{BB962C8B-B14F-4D97-AF65-F5344CB8AC3E}">
        <p14:creationId xmlns:p14="http://schemas.microsoft.com/office/powerpoint/2010/main" val="1086784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2" descr="Risultati immagini per autoimmunity infections">
            <a:extLst>
              <a:ext uri="{FF2B5EF4-FFF2-40B4-BE49-F238E27FC236}">
                <a16:creationId xmlns:a16="http://schemas.microsoft.com/office/drawing/2014/main" id="{77A829C5-1F48-2B40-93E8-EFB8398A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115890"/>
            <a:ext cx="882808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316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196C9C-9A97-F24F-BECC-EF4A8FDF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0"/>
            <a:ext cx="9036050" cy="1176338"/>
          </a:xfrm>
        </p:spPr>
        <p:txBody>
          <a:bodyPr/>
          <a:lstStyle/>
          <a:p>
            <a:pPr>
              <a:defRPr/>
            </a:pPr>
            <a:r>
              <a:rPr lang="it-IT" sz="3800">
                <a:solidFill>
                  <a:srgbClr val="FFFF00"/>
                </a:solidFill>
              </a:rPr>
              <a:t>Fattori coinvolti nell’eziopatogenesi delle malattie autoimmuni</a:t>
            </a:r>
          </a:p>
        </p:txBody>
      </p:sp>
      <p:pic>
        <p:nvPicPr>
          <p:cNvPr id="161794" name="Picture 2" descr="Risultati immagini per causes of autoimmune disease">
            <a:extLst>
              <a:ext uri="{FF2B5EF4-FFF2-40B4-BE49-F238E27FC236}">
                <a16:creationId xmlns:a16="http://schemas.microsoft.com/office/drawing/2014/main" id="{E02F6939-271A-E54A-90AE-549E791C4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7" y="1357315"/>
            <a:ext cx="5616575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0BC197A6-7B1D-1E4B-92EF-81B0B1518315}"/>
              </a:ext>
            </a:extLst>
          </p:cNvPr>
          <p:cNvSpPr/>
          <p:nvPr/>
        </p:nvSpPr>
        <p:spPr>
          <a:xfrm>
            <a:off x="1763713" y="5949952"/>
            <a:ext cx="792162" cy="35877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9DC75CA7-6EE1-A548-B230-767BD5ED8DBE}"/>
              </a:ext>
            </a:extLst>
          </p:cNvPr>
          <p:cNvSpPr/>
          <p:nvPr/>
        </p:nvSpPr>
        <p:spPr>
          <a:xfrm rot="16200000">
            <a:off x="6084095" y="5806283"/>
            <a:ext cx="792162" cy="35877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3B71D30-CD22-FA43-9AD7-FE97F6FA230C}"/>
              </a:ext>
            </a:extLst>
          </p:cNvPr>
          <p:cNvSpPr/>
          <p:nvPr/>
        </p:nvSpPr>
        <p:spPr>
          <a:xfrm rot="10800000">
            <a:off x="4932363" y="1773238"/>
            <a:ext cx="792162" cy="360362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4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id="{655DB2E4-8357-424D-BA34-9BB2FBCE0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341440"/>
            <a:ext cx="9145588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800" dirty="0">
                <a:solidFill>
                  <a:srgbClr val="FFFFFF"/>
                </a:solidFill>
                <a:latin typeface="Tahoma"/>
              </a:rPr>
              <a:t>Eziopatogenesi delle malattie autoimmuni: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endParaRPr lang="it-IT" altLang="it-IT" sz="1050" dirty="0">
              <a:solidFill>
                <a:srgbClr val="FFFFFF"/>
              </a:solidFill>
              <a:latin typeface="Tahoma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800" dirty="0">
                <a:solidFill>
                  <a:srgbClr val="FFFFFF"/>
                </a:solidFill>
                <a:latin typeface="Tahoma"/>
              </a:rPr>
              <a:t>-   Fattori genetici (predisposizione)</a:t>
            </a:r>
          </a:p>
          <a:p>
            <a:pPr marL="358775" indent="-358775"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800" dirty="0">
                <a:solidFill>
                  <a:srgbClr val="FFFFFF"/>
                </a:solidFill>
                <a:latin typeface="Tahoma"/>
              </a:rPr>
              <a:t>- Fattori ambientali: rilascio di </a:t>
            </a:r>
            <a:r>
              <a:rPr lang="it-IT" altLang="it-IT" sz="2800" dirty="0">
                <a:solidFill>
                  <a:srgbClr val="FFFF00"/>
                </a:solidFill>
                <a:latin typeface="Tahoma"/>
              </a:rPr>
              <a:t>antigeni sequestrati </a:t>
            </a:r>
            <a:r>
              <a:rPr lang="it-IT" altLang="it-IT" sz="2800" dirty="0">
                <a:solidFill>
                  <a:srgbClr val="FFFFFF"/>
                </a:solidFill>
                <a:latin typeface="Tahoma"/>
              </a:rPr>
              <a:t> (normalmente non esposti al sistema immunitario);         </a:t>
            </a:r>
            <a:r>
              <a:rPr lang="it-IT" altLang="it-IT" sz="2800" dirty="0">
                <a:solidFill>
                  <a:srgbClr val="FFFF00"/>
                </a:solidFill>
                <a:latin typeface="Tahoma"/>
              </a:rPr>
              <a:t>mimetismo molecolare con antigeni microbici</a:t>
            </a:r>
            <a:endParaRPr lang="it-IT" altLang="it-IT" sz="2800" dirty="0">
              <a:solidFill>
                <a:srgbClr val="FFFFFF"/>
              </a:solidFill>
              <a:latin typeface="Tahoma"/>
            </a:endParaRPr>
          </a:p>
          <a:p>
            <a:pPr marL="358775" indent="-358775"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800" dirty="0">
                <a:solidFill>
                  <a:srgbClr val="FFFFFF"/>
                </a:solidFill>
                <a:latin typeface="Tahoma"/>
              </a:rPr>
              <a:t>- Altri fattori (farmaci, ormoni, </a:t>
            </a:r>
            <a:r>
              <a:rPr lang="it-IT" altLang="it-IT" sz="2800" dirty="0">
                <a:solidFill>
                  <a:srgbClr val="FFFF00"/>
                </a:solidFill>
                <a:latin typeface="Tahoma"/>
              </a:rPr>
              <a:t>deficit</a:t>
            </a:r>
            <a:r>
              <a:rPr lang="it-IT" altLang="it-IT" sz="2800" dirty="0">
                <a:solidFill>
                  <a:srgbClr val="FFFFFF"/>
                </a:solidFill>
                <a:latin typeface="Tahoma"/>
              </a:rPr>
              <a:t> funzionali di </a:t>
            </a:r>
            <a:r>
              <a:rPr lang="it-IT" altLang="it-IT" sz="2800" dirty="0">
                <a:solidFill>
                  <a:srgbClr val="FFFF00"/>
                </a:solidFill>
                <a:latin typeface="Tahoma"/>
              </a:rPr>
              <a:t>linfociti T regolatori</a:t>
            </a:r>
            <a:r>
              <a:rPr lang="it-IT" altLang="it-IT" sz="2800" dirty="0">
                <a:solidFill>
                  <a:srgbClr val="FFFFFF"/>
                </a:solidFill>
                <a:latin typeface="Tahoma"/>
              </a:rPr>
              <a:t> che normalmente contrastano  una risposta immunitaria inappropriata)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02FD1DF-63EF-234A-BD81-F50B37868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>
                <a:solidFill>
                  <a:srgbClr val="FFFF00"/>
                </a:solidFill>
                <a:latin typeface="+mn-lt"/>
              </a:rPr>
              <a:t>Autoimmunità </a:t>
            </a:r>
          </a:p>
        </p:txBody>
      </p:sp>
    </p:spTree>
    <p:extLst>
      <p:ext uri="{BB962C8B-B14F-4D97-AF65-F5344CB8AC3E}">
        <p14:creationId xmlns:p14="http://schemas.microsoft.com/office/powerpoint/2010/main" val="145923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40A6E-FDA0-0740-8768-647D8257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90" y="381002"/>
            <a:ext cx="8785225" cy="815975"/>
          </a:xfrm>
        </p:spPr>
        <p:txBody>
          <a:bodyPr/>
          <a:lstStyle/>
          <a:p>
            <a:pPr>
              <a:defRPr/>
            </a:pPr>
            <a:r>
              <a:rPr lang="it-IT" sz="4000" dirty="0">
                <a:solidFill>
                  <a:srgbClr val="FFFF00"/>
                </a:solidFill>
              </a:rPr>
              <a:t>Reazioni di ipersensibilità di tipo II° </a:t>
            </a:r>
            <a:endParaRPr lang="it-IT" sz="4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25B367-F135-484B-8BD8-49414C09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52602"/>
            <a:ext cx="8858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800">
                <a:solidFill>
                  <a:srgbClr val="FFFFFF"/>
                </a:solidFill>
              </a:rPr>
              <a:t>Sono noti due principali tipi di reazioni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2800">
              <a:solidFill>
                <a:srgbClr val="FFFFFF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800">
                <a:solidFill>
                  <a:srgbClr val="FFFFFF"/>
                </a:solidFill>
              </a:rPr>
              <a:t>reazioni </a:t>
            </a:r>
            <a:r>
              <a:rPr lang="it-IT" altLang="it-IT" sz="2800">
                <a:solidFill>
                  <a:srgbClr val="FFFF00"/>
                </a:solidFill>
              </a:rPr>
              <a:t>citotossiche</a:t>
            </a:r>
            <a:r>
              <a:rPr lang="it-IT" altLang="it-IT" sz="2800">
                <a:solidFill>
                  <a:srgbClr val="FFFFFF"/>
                </a:solidFill>
              </a:rPr>
              <a:t>: causano l’</a:t>
            </a:r>
            <a:r>
              <a:rPr lang="it-IT" altLang="it-IT" sz="2800">
                <a:solidFill>
                  <a:srgbClr val="FFFF00"/>
                </a:solidFill>
              </a:rPr>
              <a:t>eliminazione</a:t>
            </a:r>
            <a:r>
              <a:rPr lang="it-IT" altLang="it-IT" sz="2800">
                <a:solidFill>
                  <a:srgbClr val="FFFFFF"/>
                </a:solidFill>
              </a:rPr>
              <a:t> della cellula bersaglio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2800">
              <a:solidFill>
                <a:srgbClr val="FFFFFF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800">
                <a:solidFill>
                  <a:srgbClr val="FFFFFF"/>
                </a:solidFill>
              </a:rPr>
              <a:t>reazioni </a:t>
            </a:r>
            <a:r>
              <a:rPr lang="it-IT" altLang="it-IT" sz="2800">
                <a:solidFill>
                  <a:srgbClr val="FFFF00"/>
                </a:solidFill>
              </a:rPr>
              <a:t>non citotossiche</a:t>
            </a:r>
            <a:r>
              <a:rPr lang="it-IT" altLang="it-IT" sz="2800">
                <a:solidFill>
                  <a:srgbClr val="FFFFFF"/>
                </a:solidFill>
              </a:rPr>
              <a:t>: interferiscono con le </a:t>
            </a:r>
            <a:r>
              <a:rPr lang="it-IT" altLang="it-IT" sz="2800">
                <a:solidFill>
                  <a:srgbClr val="FFFF00"/>
                </a:solidFill>
              </a:rPr>
              <a:t>funzioni</a:t>
            </a:r>
            <a:r>
              <a:rPr lang="it-IT" altLang="it-IT" sz="2800">
                <a:solidFill>
                  <a:srgbClr val="FFFFFF"/>
                </a:solidFill>
              </a:rPr>
              <a:t> della cellula bersaglio</a:t>
            </a:r>
          </a:p>
        </p:txBody>
      </p:sp>
    </p:spTree>
    <p:extLst>
      <p:ext uri="{BB962C8B-B14F-4D97-AF65-F5344CB8AC3E}">
        <p14:creationId xmlns:p14="http://schemas.microsoft.com/office/powerpoint/2010/main" val="27586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>
            <a:extLst>
              <a:ext uri="{FF2B5EF4-FFF2-40B4-BE49-F238E27FC236}">
                <a16:creationId xmlns:a16="http://schemas.microsoft.com/office/drawing/2014/main" id="{633E587D-12E2-DE40-AA73-72DCF4554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4838"/>
            <a:ext cx="8713788" cy="63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3000" dirty="0">
                <a:solidFill>
                  <a:srgbClr val="FFFFFF"/>
                </a:solidFill>
                <a:latin typeface="Tahoma"/>
              </a:rPr>
              <a:t> La </a:t>
            </a:r>
            <a:r>
              <a:rPr lang="it-IT" altLang="it-IT" sz="3000" dirty="0">
                <a:solidFill>
                  <a:srgbClr val="FFFF00"/>
                </a:solidFill>
                <a:latin typeface="Tahoma"/>
              </a:rPr>
              <a:t>tolleranza immunologica</a:t>
            </a:r>
            <a:r>
              <a:rPr lang="it-IT" altLang="it-IT" sz="3000" dirty="0">
                <a:solidFill>
                  <a:srgbClr val="FFFFFF"/>
                </a:solidFill>
                <a:latin typeface="Tahoma"/>
              </a:rPr>
              <a:t> è un fenomeno che </a:t>
            </a:r>
            <a:r>
              <a:rPr lang="it-IT" altLang="it-IT" sz="3000" b="1" dirty="0">
                <a:solidFill>
                  <a:srgbClr val="FFFF00"/>
                </a:solidFill>
                <a:latin typeface="Tahoma"/>
              </a:rPr>
              <a:t>evita</a:t>
            </a:r>
            <a:r>
              <a:rPr lang="it-IT" altLang="it-IT" sz="3000" dirty="0">
                <a:solidFill>
                  <a:srgbClr val="FFFFFF"/>
                </a:solidFill>
                <a:latin typeface="Tahoma"/>
              </a:rPr>
              <a:t> lo sviluppo di una risposta immunitaria nei confronti di </a:t>
            </a:r>
            <a:r>
              <a:rPr lang="it-IT" altLang="it-IT" sz="3000" dirty="0">
                <a:solidFill>
                  <a:srgbClr val="FFFF00"/>
                </a:solidFill>
                <a:latin typeface="Tahoma"/>
              </a:rPr>
              <a:t>strutture “self”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it-IT" altLang="it-IT" sz="1050" dirty="0">
              <a:solidFill>
                <a:srgbClr val="FFFF00"/>
              </a:solidFill>
              <a:latin typeface="Tahoma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3000" dirty="0">
                <a:solidFill>
                  <a:srgbClr val="FFFFFF"/>
                </a:solidFill>
                <a:latin typeface="Tahoma"/>
              </a:rPr>
              <a:t> Attraverso vari meccanismi, che operano sia a livello degli organi linfoidi centrali (timo, midollo) che periferici (milza, linfonodi), vengono </a:t>
            </a:r>
            <a:r>
              <a:rPr lang="it-IT" altLang="it-IT" sz="3000" dirty="0">
                <a:solidFill>
                  <a:srgbClr val="FFFF00"/>
                </a:solidFill>
                <a:latin typeface="Tahoma"/>
              </a:rPr>
              <a:t>eliminati o resi innocui i linfociti T e B «</a:t>
            </a:r>
            <a:r>
              <a:rPr lang="it-IT" altLang="it-IT" sz="3000" dirty="0" err="1">
                <a:solidFill>
                  <a:srgbClr val="FFFF00"/>
                </a:solidFill>
                <a:latin typeface="Tahoma"/>
              </a:rPr>
              <a:t>autoreattivi</a:t>
            </a:r>
            <a:r>
              <a:rPr lang="it-IT" altLang="it-IT" sz="3000" dirty="0">
                <a:solidFill>
                  <a:srgbClr val="FFFF00"/>
                </a:solidFill>
                <a:latin typeface="Tahoma"/>
              </a:rPr>
              <a:t>»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it-IT" altLang="it-IT" sz="1050" dirty="0">
              <a:solidFill>
                <a:srgbClr val="FFFFFF"/>
              </a:solidFill>
              <a:latin typeface="Tahoma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3000" dirty="0">
                <a:solidFill>
                  <a:srgbClr val="FFFFFF"/>
                </a:solidFill>
                <a:latin typeface="Tahoma"/>
              </a:rPr>
              <a:t> Se in seguito all’intervento di fattori esogeni e/o endogeni la </a:t>
            </a:r>
            <a:r>
              <a:rPr lang="it-IT" altLang="it-IT" sz="3000" b="1" dirty="0">
                <a:solidFill>
                  <a:srgbClr val="FFFF00"/>
                </a:solidFill>
                <a:latin typeface="Tahoma"/>
              </a:rPr>
              <a:t>tolleranza immunologica viene interrotta</a:t>
            </a:r>
            <a:r>
              <a:rPr lang="it-IT" altLang="it-IT" sz="3000" dirty="0">
                <a:solidFill>
                  <a:srgbClr val="FFFFFF"/>
                </a:solidFill>
                <a:latin typeface="Tahoma"/>
              </a:rPr>
              <a:t>, si sviluppa una risposta verso il self detta </a:t>
            </a:r>
            <a:r>
              <a:rPr lang="it-IT" altLang="it-IT" sz="3000" dirty="0">
                <a:solidFill>
                  <a:srgbClr val="FFFF00"/>
                </a:solidFill>
                <a:latin typeface="Tahoma"/>
              </a:rPr>
              <a:t>autoimmunità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D3458BD2-9AED-E645-9C6C-19B736CD3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720726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Autoimmunità e tolleranza</a:t>
            </a:r>
          </a:p>
        </p:txBody>
      </p:sp>
    </p:spTree>
    <p:extLst>
      <p:ext uri="{BB962C8B-B14F-4D97-AF65-F5344CB8AC3E}">
        <p14:creationId xmlns:p14="http://schemas.microsoft.com/office/powerpoint/2010/main" val="10789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71692D-2242-F648-B41F-EB2E3FF09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9138"/>
            <a:ext cx="9144000" cy="3600450"/>
          </a:xfrm>
        </p:spPr>
        <p:txBody>
          <a:bodyPr/>
          <a:lstStyle/>
          <a:p>
            <a:pPr algn="just">
              <a:defRPr/>
            </a:pPr>
            <a:r>
              <a:rPr lang="en-US"/>
              <a:t>Presenza di </a:t>
            </a:r>
            <a:r>
              <a:rPr lang="en-US" b="1">
                <a:solidFill>
                  <a:srgbClr val="FFFF00"/>
                </a:solidFill>
              </a:rPr>
              <a:t>auto-anticorpi</a:t>
            </a:r>
            <a:r>
              <a:rPr lang="en-US">
                <a:solidFill>
                  <a:srgbClr val="FFFF00"/>
                </a:solidFill>
              </a:rPr>
              <a:t> ad alta affinità</a:t>
            </a:r>
            <a:r>
              <a:rPr lang="en-US"/>
              <a:t> con ruolo riconosciuto nell’insorgenza di anomalie patologiche</a:t>
            </a:r>
            <a:endParaRPr lang="en-US" b="1"/>
          </a:p>
          <a:p>
            <a:pPr algn="just">
              <a:defRPr/>
            </a:pPr>
            <a:endParaRPr lang="en-US" b="1"/>
          </a:p>
          <a:p>
            <a:pPr algn="just">
              <a:defRPr/>
            </a:pPr>
            <a:r>
              <a:rPr lang="en-US"/>
              <a:t>Similmente, in alcune di queste patologie, sono presenti </a:t>
            </a:r>
            <a:r>
              <a:rPr lang="en-US" b="1">
                <a:solidFill>
                  <a:srgbClr val="FFFF00"/>
                </a:solidFill>
              </a:rPr>
              <a:t>linfociti T auto-reattivi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D7C2CEE-7A78-7D40-AE25-9526197B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90"/>
            <a:ext cx="8229600" cy="1152525"/>
          </a:xfrm>
        </p:spPr>
        <p:txBody>
          <a:bodyPr/>
          <a:lstStyle/>
          <a:p>
            <a:pPr>
              <a:defRPr/>
            </a:pPr>
            <a:r>
              <a:rPr lang="it-IT" sz="3600">
                <a:solidFill>
                  <a:srgbClr val="FFFF00"/>
                </a:solidFill>
              </a:rPr>
              <a:t>Prove della natura autoimmune di alcune patologie umane</a:t>
            </a:r>
          </a:p>
        </p:txBody>
      </p:sp>
    </p:spTree>
    <p:extLst>
      <p:ext uri="{BB962C8B-B14F-4D97-AF65-F5344CB8AC3E}">
        <p14:creationId xmlns:p14="http://schemas.microsoft.com/office/powerpoint/2010/main" val="7383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696C9A8-9252-ED46-B3E3-F6CAAA1CB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12" y="66675"/>
            <a:ext cx="92567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3000" b="1">
                <a:solidFill>
                  <a:srgbClr val="FFFF00"/>
                </a:solidFill>
                <a:latin typeface="Tahoma"/>
                <a:cs typeface="Arial"/>
              </a:rPr>
              <a:t>Essential</a:t>
            </a:r>
            <a:r>
              <a:rPr lang="en-US" altLang="it-IT" sz="3000">
                <a:solidFill>
                  <a:srgbClr val="FFFF00"/>
                </a:solidFill>
                <a:latin typeface="Tahoma"/>
                <a:cs typeface="Arial"/>
              </a:rPr>
              <a:t> steps in the pathogenesis of autoimmunity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375AF1B-380C-B842-A477-C9C14DEC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2" y="1231902"/>
            <a:ext cx="2847975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Susceptibility genes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07FC973-30A0-C84B-8C83-0ACD0EDF4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2" y="1003300"/>
            <a:ext cx="3116263" cy="120015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Environmental trigger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(e.g. infections,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 tissue injury)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8269682A-A9A1-1E4B-AA25-588632185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6300" y="1787527"/>
            <a:ext cx="0" cy="6635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2400" b="1" kern="0">
              <a:solidFill>
                <a:srgbClr val="000000"/>
              </a:solidFill>
              <a:latin typeface="Tahoma"/>
              <a:cs typeface="Arial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BC04125-DC0E-574B-8501-B8312B1A69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1890" y="2414590"/>
            <a:ext cx="854075" cy="17351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2400" b="1" kern="0">
              <a:solidFill>
                <a:srgbClr val="000000"/>
              </a:solidFill>
              <a:latin typeface="Tahoma"/>
              <a:cs typeface="Arial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687695A-BEFC-1D4E-A496-9051CFFF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2508252"/>
            <a:ext cx="1998662" cy="8302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Failure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self-tolerance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387EAAB-EF61-8046-ACA6-F89E10F2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90" y="3933825"/>
            <a:ext cx="1914525" cy="12001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Activation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self-reactive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lymphocytes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440C0C8-BB0B-9841-A9F1-0AFB82FA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5899150"/>
            <a:ext cx="6731000" cy="554038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3000">
                <a:solidFill>
                  <a:srgbClr val="000000"/>
                </a:solidFill>
                <a:latin typeface="Tahoma"/>
                <a:cs typeface="Arial"/>
              </a:rPr>
              <a:t>Immune responses against self tissues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D2CD65FE-F993-CA40-B7EE-835C72EE1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2" y="4110038"/>
            <a:ext cx="3603625" cy="831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Persistence of functional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400">
                <a:solidFill>
                  <a:srgbClr val="000000"/>
                </a:solidFill>
                <a:latin typeface="Tahoma"/>
                <a:cs typeface="Arial"/>
              </a:rPr>
              <a:t>self-reactive lymphocytes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D1C16DB1-AC88-F647-BE9D-83C7BAB6F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08500"/>
            <a:ext cx="1295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2400" b="1" kern="0">
              <a:solidFill>
                <a:srgbClr val="000000"/>
              </a:solidFill>
              <a:latin typeface="Tahoma"/>
              <a:cs typeface="Arial"/>
            </a:endParaRP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6858FC17-1B95-8E43-9F79-B8150103CF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3500440"/>
            <a:ext cx="12700" cy="5048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2400" b="1" kern="0">
              <a:solidFill>
                <a:srgbClr val="000000"/>
              </a:solidFill>
              <a:latin typeface="Tahoma"/>
              <a:cs typeface="Arial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2167983E-7FBB-FE47-A8CF-9D3FB867D2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5463" y="5229227"/>
            <a:ext cx="0" cy="6334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2400" b="1" kern="0">
              <a:solidFill>
                <a:srgbClr val="000000"/>
              </a:solidFill>
              <a:latin typeface="Tahoma"/>
              <a:cs typeface="Arial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8F44F9-B954-3D4E-A91D-987CEE00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670177"/>
            <a:ext cx="476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480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3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asellaDiTesto 2">
            <a:extLst>
              <a:ext uri="{FF2B5EF4-FFF2-40B4-BE49-F238E27FC236}">
                <a16:creationId xmlns:a16="http://schemas.microsoft.com/office/drawing/2014/main" id="{4B53E0D7-6663-7A40-A9AB-89E99D4DF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5" y="2420940"/>
            <a:ext cx="4321175" cy="3654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000" dirty="0">
                <a:solidFill>
                  <a:srgbClr val="000000"/>
                </a:solidFill>
              </a:rPr>
              <a:t>Autoimmunity arises from the </a:t>
            </a:r>
            <a:r>
              <a:rPr lang="en-US" altLang="it-IT" sz="2000" b="1" dirty="0">
                <a:solidFill>
                  <a:srgbClr val="000000"/>
                </a:solidFill>
              </a:rPr>
              <a:t>inheritance of </a:t>
            </a:r>
            <a:r>
              <a:rPr lang="en-US" altLang="it-IT" sz="2000" b="1" dirty="0">
                <a:solidFill>
                  <a:srgbClr val="FF0000"/>
                </a:solidFill>
              </a:rPr>
              <a:t>susceptibility genes</a:t>
            </a:r>
            <a:r>
              <a:rPr lang="en-US" altLang="it-IT" sz="2000" dirty="0">
                <a:solidFill>
                  <a:srgbClr val="000000"/>
                </a:solidFill>
              </a:rPr>
              <a:t>, that may interfere with </a:t>
            </a:r>
            <a:r>
              <a:rPr lang="en-US" altLang="it-IT" sz="2000" dirty="0" err="1">
                <a:solidFill>
                  <a:srgbClr val="000000"/>
                </a:solidFill>
              </a:rPr>
              <a:t>selftolerance</a:t>
            </a:r>
            <a:r>
              <a:rPr lang="en-US" altLang="it-IT" sz="2000" dirty="0">
                <a:solidFill>
                  <a:srgbClr val="000000"/>
                </a:solidFill>
              </a:rPr>
              <a:t>, in association with </a:t>
            </a:r>
            <a:r>
              <a:rPr lang="en-US" altLang="it-IT" sz="2000" b="1" dirty="0">
                <a:solidFill>
                  <a:srgbClr val="FF0000"/>
                </a:solidFill>
              </a:rPr>
              <a:t>environmental triggers </a:t>
            </a:r>
            <a:r>
              <a:rPr lang="en-US" altLang="it-IT" sz="2000" dirty="0">
                <a:solidFill>
                  <a:srgbClr val="000000"/>
                </a:solidFill>
              </a:rPr>
              <a:t>(infection, tissue injury, inflammation) that: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it-IT" sz="1050" dirty="0">
              <a:solidFill>
                <a:srgbClr val="00000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it-IT" sz="2000" dirty="0">
                <a:solidFill>
                  <a:srgbClr val="000000"/>
                </a:solidFill>
              </a:rPr>
              <a:t>alter the display of self antigens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it-IT" sz="1050" dirty="0">
              <a:solidFill>
                <a:srgbClr val="00000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it-IT" sz="2000" dirty="0">
                <a:solidFill>
                  <a:srgbClr val="000000"/>
                </a:solidFill>
              </a:rPr>
              <a:t>promote entry of self-reactive </a:t>
            </a:r>
            <a:r>
              <a:rPr lang="it-IT" altLang="it-IT" sz="2000" dirty="0" err="1">
                <a:solidFill>
                  <a:srgbClr val="000000"/>
                </a:solidFill>
              </a:rPr>
              <a:t>lymphocyte</a:t>
            </a:r>
            <a:r>
              <a:rPr lang="it-IT" altLang="it-IT" sz="2000" dirty="0">
                <a:solidFill>
                  <a:srgbClr val="000000"/>
                </a:solidFill>
              </a:rPr>
              <a:t> </a:t>
            </a:r>
            <a:r>
              <a:rPr lang="en-US" altLang="it-IT" sz="2000" dirty="0">
                <a:solidFill>
                  <a:srgbClr val="000000"/>
                </a:solidFill>
              </a:rPr>
              <a:t>into tissues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it-IT" sz="1050" dirty="0">
              <a:solidFill>
                <a:srgbClr val="00000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it-IT" sz="2000" dirty="0">
                <a:solidFill>
                  <a:srgbClr val="000000"/>
                </a:solidFill>
              </a:rPr>
              <a:t>enhance their activation 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pic>
        <p:nvPicPr>
          <p:cNvPr id="166914" name="Picture 2">
            <a:extLst>
              <a:ext uri="{FF2B5EF4-FFF2-40B4-BE49-F238E27FC236}">
                <a16:creationId xmlns:a16="http://schemas.microsoft.com/office/drawing/2014/main" id="{18E01609-46EC-1443-B224-0A3DED81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22225"/>
            <a:ext cx="47529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CasellaDiTesto 3">
            <a:extLst>
              <a:ext uri="{FF2B5EF4-FFF2-40B4-BE49-F238E27FC236}">
                <a16:creationId xmlns:a16="http://schemas.microsoft.com/office/drawing/2014/main" id="{DEC30A7E-E82D-3840-B707-E4B447C7C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7" y="260350"/>
            <a:ext cx="4321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factors involved in the pathogenesis of autoimmunity</a:t>
            </a:r>
            <a:endParaRPr lang="it-IT" altLang="it-IT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id="{0B338CB7-3B33-CE4B-A8ED-8D138DA9AE7F}"/>
              </a:ext>
            </a:extLst>
          </p:cNvPr>
          <p:cNvSpPr/>
          <p:nvPr/>
        </p:nvSpPr>
        <p:spPr>
          <a:xfrm>
            <a:off x="5867402" y="5229225"/>
            <a:ext cx="360363" cy="84613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064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2" descr="Risultati immagini per autoanticorpi">
            <a:extLst>
              <a:ext uri="{FF2B5EF4-FFF2-40B4-BE49-F238E27FC236}">
                <a16:creationId xmlns:a16="http://schemas.microsoft.com/office/drawing/2014/main" id="{2404F57B-7993-DB4C-9DB4-F1DCB45A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4450"/>
            <a:ext cx="81597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115E05-19A0-FC47-ABC7-709E1FF5F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0" y="5027615"/>
            <a:ext cx="9037637" cy="17859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000000"/>
                </a:solidFill>
              </a:rPr>
              <a:t>Poiché alcuni di questi anticorpi possono essere presenti in basse quantità anche nel siero di soggetti </a:t>
            </a:r>
            <a:r>
              <a:rPr lang="it-IT" altLang="it-IT" sz="2200" u="sng">
                <a:solidFill>
                  <a:srgbClr val="000000"/>
                </a:solidFill>
              </a:rPr>
              <a:t>non colpiti da malattie autoimmuni</a:t>
            </a:r>
            <a:r>
              <a:rPr lang="it-IT" altLang="it-IT" sz="2200">
                <a:solidFill>
                  <a:srgbClr val="000000"/>
                </a:solidFill>
              </a:rPr>
              <a:t>, è importante valutare il </a:t>
            </a:r>
            <a:r>
              <a:rPr lang="it-IT" altLang="it-IT" sz="2200" b="1">
                <a:solidFill>
                  <a:srgbClr val="000000"/>
                </a:solidFill>
              </a:rPr>
              <a:t>titolo anticorpale</a:t>
            </a:r>
            <a:r>
              <a:rPr lang="it-IT" altLang="it-IT" sz="2200">
                <a:solidFill>
                  <a:srgbClr val="000000"/>
                </a:solidFill>
              </a:rPr>
              <a:t> (la più bassa concentrazione di siero che mantiene attività rilevabile nei confronti di un antigene noto)</a:t>
            </a:r>
          </a:p>
        </p:txBody>
      </p:sp>
    </p:spTree>
    <p:extLst>
      <p:ext uri="{BB962C8B-B14F-4D97-AF65-F5344CB8AC3E}">
        <p14:creationId xmlns:p14="http://schemas.microsoft.com/office/powerpoint/2010/main" val="32777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5A6D8C37-29FD-884C-A888-96117FCBF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81075"/>
            <a:ext cx="8713788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1087438" indent="-4572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724025" indent="-4572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2360613" indent="-4572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997200" indent="-4572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3454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911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4368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8260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3000" dirty="0">
                <a:solidFill>
                  <a:srgbClr val="FFFFFF"/>
                </a:solidFill>
                <a:latin typeface="Tahoma"/>
              </a:rPr>
              <a:t>Le malattie autoimmuni possono essere: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it-IT" altLang="it-IT" sz="2800" b="1" dirty="0">
              <a:solidFill>
                <a:srgbClr val="FFFFFF"/>
              </a:solidFill>
              <a:latin typeface="Tahoma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it-IT" altLang="it-IT" dirty="0">
              <a:solidFill>
                <a:srgbClr val="FFFFFF"/>
              </a:solidFill>
              <a:latin typeface="Tahoma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dirty="0">
                <a:solidFill>
                  <a:srgbClr val="FFFF00"/>
                </a:solidFill>
                <a:latin typeface="Tahoma"/>
              </a:rPr>
              <a:t>Organo specifiche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endParaRPr lang="it-IT" altLang="it-IT" sz="2800" b="1" dirty="0">
              <a:solidFill>
                <a:srgbClr val="FFFFFF"/>
              </a:solidFill>
              <a:latin typeface="Tahoma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defRPr/>
            </a:pPr>
            <a:endParaRPr lang="it-IT" altLang="it-IT" sz="2800" b="1" dirty="0">
              <a:solidFill>
                <a:srgbClr val="FFFFFF"/>
              </a:solidFill>
              <a:latin typeface="Tahoma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dirty="0">
                <a:solidFill>
                  <a:srgbClr val="FFFF00"/>
                </a:solidFill>
                <a:latin typeface="Tahoma"/>
              </a:rPr>
              <a:t>Sistemiche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endParaRPr lang="it-IT" altLang="it-IT" sz="28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196D8CC-9526-6F4E-8DBC-1316C1F0D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>
                <a:solidFill>
                  <a:srgbClr val="FFFF00"/>
                </a:solidFill>
                <a:latin typeface="+mn-lt"/>
              </a:rPr>
              <a:t>Autoimmunità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1C48D360-17EB-7445-850F-2F6084E0F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7" y="2047877"/>
            <a:ext cx="5076825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2400">
                <a:solidFill>
                  <a:srgbClr val="FFFFFF"/>
                </a:solidFill>
                <a:latin typeface="Tahoma"/>
              </a:rPr>
              <a:t> anemia perniciosa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2400">
                <a:solidFill>
                  <a:srgbClr val="FFFFFF"/>
                </a:solidFill>
                <a:latin typeface="Tahoma"/>
              </a:rPr>
              <a:t> morbo di Graves (ipertiroidismo)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2400">
                <a:solidFill>
                  <a:srgbClr val="FFFFFF"/>
                </a:solidFill>
                <a:latin typeface="Tahoma"/>
              </a:rPr>
              <a:t> diabete mellito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2400">
                <a:solidFill>
                  <a:srgbClr val="FFFFFF"/>
                </a:solidFill>
                <a:latin typeface="Tahoma"/>
              </a:rPr>
              <a:t> sclerosi multipla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2400">
                <a:solidFill>
                  <a:srgbClr val="FFFFFF"/>
                </a:solidFill>
                <a:latin typeface="Tahoma"/>
              </a:rPr>
              <a:t> miastenia grave</a:t>
            </a:r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AA97A47F-DE05-864F-B523-94DAD522B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7" y="4941888"/>
            <a:ext cx="5076825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2400">
                <a:solidFill>
                  <a:srgbClr val="FFFFFF"/>
                </a:solidFill>
                <a:latin typeface="Tahoma"/>
              </a:rPr>
              <a:t> artrite reumatoide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altLang="it-IT" sz="2400">
                <a:solidFill>
                  <a:srgbClr val="FFFFFF"/>
                </a:solidFill>
                <a:latin typeface="Tahoma"/>
              </a:rPr>
              <a:t> lupus eritematoso sistemico</a:t>
            </a:r>
          </a:p>
        </p:txBody>
      </p:sp>
    </p:spTree>
    <p:extLst>
      <p:ext uri="{BB962C8B-B14F-4D97-AF65-F5344CB8AC3E}">
        <p14:creationId xmlns:p14="http://schemas.microsoft.com/office/powerpoint/2010/main" val="3430470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3F786-B250-3F40-A8FF-0D4EE1ED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815975"/>
          </a:xfrm>
        </p:spPr>
        <p:txBody>
          <a:bodyPr/>
          <a:lstStyle/>
          <a:p>
            <a:pPr>
              <a:defRPr/>
            </a:pPr>
            <a:r>
              <a:rPr lang="it-IT" sz="3800">
                <a:solidFill>
                  <a:srgbClr val="FFFF00"/>
                </a:solidFill>
              </a:rPr>
              <a:t>Lupus eritematoso sistemico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800202-0CB2-E14E-9ADD-CED787DF0017}"/>
              </a:ext>
            </a:extLst>
          </p:cNvPr>
          <p:cNvSpPr/>
          <p:nvPr/>
        </p:nvSpPr>
        <p:spPr>
          <a:xfrm>
            <a:off x="107950" y="981075"/>
            <a:ext cx="9036050" cy="5024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Esempio di patologia autoimmune </a:t>
            </a:r>
            <a:r>
              <a:rPr lang="it-IT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sistemica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Systemic</a:t>
            </a:r>
            <a:r>
              <a:rPr lang="it-IT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lupus </a:t>
            </a:r>
            <a:r>
              <a:rPr lang="it-IT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erythematosus</a:t>
            </a:r>
            <a:r>
              <a:rPr lang="it-IT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associato alla produzione di una vasta varietà di auto-anticorpi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;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formazione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di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immunocoplessi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con auto-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anticorpi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anti-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nucleo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che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si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depositano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in: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charset="0"/>
            </a:endParaRPr>
          </a:p>
          <a:p>
            <a:pPr marL="35877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cuore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articolazioni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, cute,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reni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polmoni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vasi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sanguigni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fegato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e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sistema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nervoso</a:t>
            </a:r>
            <a:endParaRPr lang="en-US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charset="0"/>
            </a:endParaRPr>
          </a:p>
          <a:p>
            <a:pPr marL="358775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877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ricerca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siero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paziente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auto-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anticorpi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rappresenta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primo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livello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indagine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diagnostica</a:t>
            </a:r>
            <a:endParaRPr lang="it-IT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7434D5-7BB3-D84F-8AEA-3AA5CC29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3" y="-26988"/>
            <a:ext cx="9145588" cy="1655763"/>
          </a:xfrm>
        </p:spPr>
        <p:txBody>
          <a:bodyPr/>
          <a:lstStyle/>
          <a:p>
            <a:pPr>
              <a:defRPr/>
            </a:pPr>
            <a:r>
              <a:rPr lang="it-IT" sz="3200" dirty="0">
                <a:solidFill>
                  <a:srgbClr val="FFFF00"/>
                </a:solidFill>
              </a:rPr>
              <a:t>Determinazione degli anticorpi anti-nucleo (ANA)</a:t>
            </a:r>
            <a:br>
              <a:rPr lang="it-IT" sz="3200" dirty="0">
                <a:solidFill>
                  <a:srgbClr val="FFFF00"/>
                </a:solidFill>
              </a:rPr>
            </a:br>
            <a:r>
              <a:rPr lang="it-IT" sz="3200" dirty="0">
                <a:solidFill>
                  <a:srgbClr val="FFFF00"/>
                </a:solidFill>
              </a:rPr>
              <a:t>tramite immunofluorescenza indiretta (IFI) per la diagnosi di LES</a:t>
            </a:r>
          </a:p>
        </p:txBody>
      </p:sp>
      <p:sp>
        <p:nvSpPr>
          <p:cNvPr id="171010" name="CasellaDiTesto 2">
            <a:extLst>
              <a:ext uri="{FF2B5EF4-FFF2-40B4-BE49-F238E27FC236}">
                <a16:creationId xmlns:a16="http://schemas.microsoft.com/office/drawing/2014/main" id="{2F5A7894-EDDD-5E43-8969-BB32C2070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700213"/>
            <a:ext cx="9217026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2600">
                <a:solidFill>
                  <a:srgbClr val="FFFFFF"/>
                </a:solidFill>
              </a:rPr>
              <a:t>L'immunofluorescenza indiretta (IFI) è il metodo di riferimento per la determinazione degli ANA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it-IT" altLang="it-IT" sz="260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2600">
                <a:solidFill>
                  <a:srgbClr val="FFFF00"/>
                </a:solidFill>
              </a:rPr>
              <a:t>Linee cellulari in coltura</a:t>
            </a:r>
            <a:r>
              <a:rPr lang="it-IT" altLang="it-IT" sz="2600">
                <a:solidFill>
                  <a:srgbClr val="FFFFFF"/>
                </a:solidFill>
              </a:rPr>
              <a:t> continua come substrato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it-IT" altLang="it-IT" sz="260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2600">
                <a:solidFill>
                  <a:srgbClr val="FFFFFF"/>
                </a:solidFill>
              </a:rPr>
              <a:t>L'utilizzo di linee cellulari consente l'espressione di </a:t>
            </a:r>
            <a:r>
              <a:rPr lang="it-IT" altLang="it-IT" sz="2600">
                <a:solidFill>
                  <a:srgbClr val="FFFF00"/>
                </a:solidFill>
              </a:rPr>
              <a:t>antigeni presenti in tutte le fasi del ciclo cellulare</a:t>
            </a:r>
            <a:r>
              <a:rPr lang="it-IT" altLang="it-IT" sz="2600">
                <a:solidFill>
                  <a:srgbClr val="FFFFFF"/>
                </a:solidFill>
              </a:rPr>
              <a:t> e conseguentemente l'indicazione di specificità autoanticorpali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it-IT" altLang="it-IT" sz="260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2600">
                <a:solidFill>
                  <a:srgbClr val="FFFFFF"/>
                </a:solidFill>
              </a:rPr>
              <a:t> Vengono impiegati </a:t>
            </a:r>
            <a:r>
              <a:rPr lang="it-IT" altLang="it-IT" sz="2600">
                <a:solidFill>
                  <a:srgbClr val="FFFF00"/>
                </a:solidFill>
              </a:rPr>
              <a:t>antisieri anti-Ig umane</a:t>
            </a:r>
            <a:r>
              <a:rPr lang="it-IT" altLang="it-IT" sz="2600">
                <a:solidFill>
                  <a:srgbClr val="FFFFFF"/>
                </a:solidFill>
              </a:rPr>
              <a:t> coniugati con sonda </a:t>
            </a:r>
            <a:r>
              <a:rPr lang="it-IT" altLang="it-IT" sz="2600">
                <a:solidFill>
                  <a:srgbClr val="FFFF00"/>
                </a:solidFill>
              </a:rPr>
              <a:t>fluorescente</a:t>
            </a:r>
            <a:r>
              <a:rPr lang="it-IT" altLang="it-IT" sz="2600">
                <a:solidFill>
                  <a:srgbClr val="FFFFFF"/>
                </a:solidFill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it-IT" altLang="it-IT" sz="2600">
              <a:solidFill>
                <a:srgbClr val="FFFFFF"/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153A5BE6-8D96-1F4B-AE63-5A59D3889D4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896938"/>
            <a:ext cx="7620000" cy="5772150"/>
            <a:chOff x="827584" y="969218"/>
            <a:chExt cx="7620000" cy="5772150"/>
          </a:xfrm>
        </p:grpSpPr>
        <p:pic>
          <p:nvPicPr>
            <p:cNvPr id="171012" name="Picture 2" descr="Risultati immagini per immunofluorescenza indiretta ana">
              <a:extLst>
                <a:ext uri="{FF2B5EF4-FFF2-40B4-BE49-F238E27FC236}">
                  <a16:creationId xmlns:a16="http://schemas.microsoft.com/office/drawing/2014/main" id="{968F16C9-4E31-4942-887E-4B361B220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969218"/>
              <a:ext cx="7620000" cy="577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013" name="CasellaDiTesto 3">
              <a:extLst>
                <a:ext uri="{FF2B5EF4-FFF2-40B4-BE49-F238E27FC236}">
                  <a16:creationId xmlns:a16="http://schemas.microsoft.com/office/drawing/2014/main" id="{37CFA3D9-BC38-2E4C-9102-D37DFDAD4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2" y="5805264"/>
              <a:ext cx="7488832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it-IT" altLang="it-IT" sz="2400">
                  <a:solidFill>
                    <a:srgbClr val="000000"/>
                  </a:solidFill>
                </a:rPr>
                <a:t>La fuorescenza nucleare rivela la positività del siero testato per la presenza di 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5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668DC30-84FA-474B-AB7C-D75B84BBA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3025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400">
                <a:solidFill>
                  <a:srgbClr val="FFFF00"/>
                </a:solidFill>
                <a:latin typeface="+mn-lt"/>
              </a:rPr>
              <a:t>Anemia perniciosa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28CBF448-0DE4-7240-8D1F-41FDEA66F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20715"/>
            <a:ext cx="8964612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300" b="1" dirty="0">
                <a:solidFill>
                  <a:srgbClr val="FFFF00"/>
                </a:solidFill>
                <a:latin typeface="Tahoma"/>
              </a:rPr>
              <a:t>Gastrite atrofica</a:t>
            </a:r>
            <a:r>
              <a:rPr lang="it-IT" altLang="it-IT" sz="2300" dirty="0">
                <a:solidFill>
                  <a:srgbClr val="FFFFFF"/>
                </a:solidFill>
                <a:latin typeface="Tahoma"/>
              </a:rPr>
              <a:t> nell’</a:t>
            </a:r>
            <a:r>
              <a:rPr lang="it-IT" altLang="it-IT" sz="2300" dirty="0">
                <a:solidFill>
                  <a:srgbClr val="FFFF00"/>
                </a:solidFill>
                <a:latin typeface="Tahoma"/>
              </a:rPr>
              <a:t>anemia perniciosa</a:t>
            </a:r>
            <a:r>
              <a:rPr lang="it-IT" altLang="it-IT" sz="2300" dirty="0">
                <a:solidFill>
                  <a:srgbClr val="FFFFFF"/>
                </a:solidFill>
                <a:latin typeface="Tahoma"/>
              </a:rPr>
              <a:t>: perdita di cellule parietali per reazione </a:t>
            </a:r>
            <a:r>
              <a:rPr lang="it-IT" altLang="it-IT" sz="2300" dirty="0">
                <a:solidFill>
                  <a:srgbClr val="FFFF00"/>
                </a:solidFill>
                <a:latin typeface="Tahoma"/>
              </a:rPr>
              <a:t>autoimmune</a:t>
            </a:r>
            <a:r>
              <a:rPr lang="it-IT" altLang="it-IT" sz="2300" dirty="0">
                <a:solidFill>
                  <a:srgbClr val="FFFFFF"/>
                </a:solidFill>
                <a:latin typeface="Tahoma"/>
              </a:rPr>
              <a:t> (auto-anticorpi diretti contro </a:t>
            </a:r>
            <a:r>
              <a:rPr lang="it-IT" altLang="it-IT" sz="2300" dirty="0">
                <a:solidFill>
                  <a:srgbClr val="FFFF00"/>
                </a:solidFill>
                <a:latin typeface="Tahoma"/>
              </a:rPr>
              <a:t>cellule parietali</a:t>
            </a:r>
            <a:r>
              <a:rPr lang="it-IT" altLang="it-IT" sz="2300" dirty="0">
                <a:solidFill>
                  <a:srgbClr val="FFFFFF"/>
                </a:solidFill>
                <a:latin typeface="Tahoma"/>
              </a:rPr>
              <a:t> e </a:t>
            </a:r>
            <a:r>
              <a:rPr lang="it-IT" altLang="it-IT" sz="2300" dirty="0">
                <a:solidFill>
                  <a:srgbClr val="FFFF00"/>
                </a:solidFill>
                <a:latin typeface="Tahoma"/>
              </a:rPr>
              <a:t>fattore intrinseco</a:t>
            </a:r>
            <a:r>
              <a:rPr lang="it-IT" altLang="it-IT" sz="2300" dirty="0">
                <a:solidFill>
                  <a:srgbClr val="FFFFFF"/>
                </a:solidFill>
                <a:latin typeface="Tahoma"/>
              </a:rPr>
              <a:t>)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13B16163-EB7E-294D-AC68-07BD00F7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0" y="1773238"/>
            <a:ext cx="5508625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0A843202-E638-2F4E-A4C5-98D029E82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141913"/>
            <a:ext cx="1727200" cy="519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800" b="1">
                <a:solidFill>
                  <a:srgbClr val="000000"/>
                </a:solidFill>
                <a:latin typeface="Tahoma"/>
              </a:rPr>
              <a:t>atrophic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A437D1BA-3C3D-BB4B-9B31-2BC3683E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133600"/>
            <a:ext cx="5472112" cy="19383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400" u="sng">
                <a:solidFill>
                  <a:srgbClr val="000000"/>
                </a:solidFill>
                <a:latin typeface="Tahoma"/>
              </a:rPr>
              <a:t>Fattore intrinseco</a:t>
            </a:r>
            <a:r>
              <a:rPr lang="it-IT" altLang="it-IT" sz="2400">
                <a:solidFill>
                  <a:srgbClr val="000000"/>
                </a:solidFill>
                <a:latin typeface="Tahoma"/>
              </a:rPr>
              <a:t>: glicoproteina secreta dalle cellule della mucosa gastrica che favorisce l’assorbimento di </a:t>
            </a:r>
            <a:r>
              <a:rPr lang="it-IT" altLang="it-IT" sz="2400" b="1">
                <a:solidFill>
                  <a:srgbClr val="000000"/>
                </a:solidFill>
                <a:latin typeface="Tahoma"/>
              </a:rPr>
              <a:t>ferro</a:t>
            </a:r>
            <a:r>
              <a:rPr lang="it-IT" altLang="it-IT" sz="2400">
                <a:solidFill>
                  <a:srgbClr val="000000"/>
                </a:solidFill>
                <a:latin typeface="Tahoma"/>
              </a:rPr>
              <a:t> e </a:t>
            </a:r>
            <a:r>
              <a:rPr lang="it-IT" altLang="it-IT" sz="2400" b="1">
                <a:solidFill>
                  <a:srgbClr val="000000"/>
                </a:solidFill>
                <a:latin typeface="Tahoma"/>
              </a:rPr>
              <a:t>vitamina B12 </a:t>
            </a:r>
            <a:r>
              <a:rPr lang="it-IT" altLang="it-IT" sz="2400">
                <a:solidFill>
                  <a:srgbClr val="000000"/>
                </a:solidFill>
                <a:latin typeface="Tahoma"/>
              </a:rPr>
              <a:t>(ruolo essenziale nell’eritropoiesi)</a:t>
            </a:r>
          </a:p>
        </p:txBody>
      </p:sp>
      <p:pic>
        <p:nvPicPr>
          <p:cNvPr id="172038" name="Picture 9">
            <a:extLst>
              <a:ext uri="{FF2B5EF4-FFF2-40B4-BE49-F238E27FC236}">
                <a16:creationId xmlns:a16="http://schemas.microsoft.com/office/drawing/2014/main" id="{46701E1A-5E24-3041-98CB-6B0BF8BE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950"/>
            <a:ext cx="3398838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6" name="Text Box 10">
            <a:extLst>
              <a:ext uri="{FF2B5EF4-FFF2-40B4-BE49-F238E27FC236}">
                <a16:creationId xmlns:a16="http://schemas.microsoft.com/office/drawing/2014/main" id="{57D82C31-91E7-614B-B547-283C81BFA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6196015"/>
            <a:ext cx="1370012" cy="4778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500" b="1">
                <a:solidFill>
                  <a:srgbClr val="000000"/>
                </a:solidFill>
                <a:latin typeface="Tahoma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22486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4" grpId="0" animBg="1"/>
      <p:bldP spid="45064" grpId="1" animBg="1"/>
      <p:bldP spid="450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2" descr="4">
            <a:extLst>
              <a:ext uri="{FF2B5EF4-FFF2-40B4-BE49-F238E27FC236}">
                <a16:creationId xmlns:a16="http://schemas.microsoft.com/office/drawing/2014/main" id="{6B4DD49A-3D4A-AC43-A3BE-802514E95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Rectangle 3">
            <a:extLst>
              <a:ext uri="{FF2B5EF4-FFF2-40B4-BE49-F238E27FC236}">
                <a16:creationId xmlns:a16="http://schemas.microsoft.com/office/drawing/2014/main" id="{79F179CB-8B96-F843-A7C3-DE81A5D9F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810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0000"/>
                </a:solidFill>
                <a:latin typeface="+mn-lt"/>
              </a:rPr>
              <a:t>Ipersensibilità di tipo II°: esempi di reazioni </a:t>
            </a:r>
            <a:r>
              <a:rPr lang="it-IT" altLang="it-IT" sz="3800" b="1">
                <a:solidFill>
                  <a:srgbClr val="FF0000"/>
                </a:solidFill>
                <a:latin typeface="+mn-lt"/>
              </a:rPr>
              <a:t>non</a:t>
            </a:r>
            <a:r>
              <a:rPr lang="it-IT" altLang="it-IT" sz="3800">
                <a:solidFill>
                  <a:srgbClr val="FF0000"/>
                </a:solidFill>
                <a:latin typeface="+mn-lt"/>
              </a:rPr>
              <a:t> citotossiche</a:t>
            </a:r>
          </a:p>
        </p:txBody>
      </p:sp>
      <p:sp>
        <p:nvSpPr>
          <p:cNvPr id="173059" name="CasellaDiTesto 1">
            <a:extLst>
              <a:ext uri="{FF2B5EF4-FFF2-40B4-BE49-F238E27FC236}">
                <a16:creationId xmlns:a16="http://schemas.microsoft.com/office/drawing/2014/main" id="{D79B9AFD-2918-0247-8BCF-00F8DD82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5" y="5189538"/>
            <a:ext cx="2390775" cy="830262"/>
          </a:xfrm>
          <a:prstGeom prst="rect">
            <a:avLst/>
          </a:prstGeom>
          <a:solidFill>
            <a:srgbClr val="66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400">
                <a:solidFill>
                  <a:srgbClr val="000000"/>
                </a:solidFill>
              </a:rPr>
              <a:t>Morbo di Graves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400">
                <a:solidFill>
                  <a:srgbClr val="000000"/>
                </a:solidFill>
              </a:rPr>
              <a:t>ipertiroidismo</a:t>
            </a:r>
          </a:p>
        </p:txBody>
      </p:sp>
      <p:sp>
        <p:nvSpPr>
          <p:cNvPr id="173060" name="CasellaDiTesto 5">
            <a:extLst>
              <a:ext uri="{FF2B5EF4-FFF2-40B4-BE49-F238E27FC236}">
                <a16:creationId xmlns:a16="http://schemas.microsoft.com/office/drawing/2014/main" id="{58483BD9-C908-4D47-98D7-5D5AE2F3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7" y="5373688"/>
            <a:ext cx="2354263" cy="461962"/>
          </a:xfrm>
          <a:prstGeom prst="rect">
            <a:avLst/>
          </a:prstGeom>
          <a:solidFill>
            <a:srgbClr val="66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400">
                <a:solidFill>
                  <a:srgbClr val="000000"/>
                </a:solidFill>
              </a:rPr>
              <a:t>Miastenia gravis</a:t>
            </a:r>
          </a:p>
        </p:txBody>
      </p:sp>
      <p:sp>
        <p:nvSpPr>
          <p:cNvPr id="173061" name="CasellaDiTesto 1">
            <a:extLst>
              <a:ext uri="{FF2B5EF4-FFF2-40B4-BE49-F238E27FC236}">
                <a16:creationId xmlns:a16="http://schemas.microsoft.com/office/drawing/2014/main" id="{14777AB6-5715-424B-9865-59F95107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268413"/>
            <a:ext cx="8212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000000"/>
                </a:solidFill>
              </a:rPr>
              <a:t>Presenza di </a:t>
            </a:r>
            <a:r>
              <a:rPr lang="it-IT" altLang="it-IT" sz="2200" b="1">
                <a:solidFill>
                  <a:srgbClr val="000000"/>
                </a:solidFill>
              </a:rPr>
              <a:t>auto-anticorpi</a:t>
            </a:r>
            <a:r>
              <a:rPr lang="it-IT" altLang="it-IT" sz="2200">
                <a:solidFill>
                  <a:srgbClr val="000000"/>
                </a:solidFill>
              </a:rPr>
              <a:t>: patologie di tipo auto-immunitario </a:t>
            </a:r>
          </a:p>
        </p:txBody>
      </p:sp>
    </p:spTree>
    <p:extLst>
      <p:ext uri="{BB962C8B-B14F-4D97-AF65-F5344CB8AC3E}">
        <p14:creationId xmlns:p14="http://schemas.microsoft.com/office/powerpoint/2010/main" val="36224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514F5D2-7FBE-8845-818E-2A744B32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-171450"/>
            <a:ext cx="8686800" cy="863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</a:rPr>
              <a:t>Reazioni di ipersensibilità di II° tipo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CE4A30F9-436E-8242-B964-0BF98F8E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150"/>
            <a:ext cx="9036050" cy="597693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altLang="it-IT" sz="3000" b="1" dirty="0">
                <a:solidFill>
                  <a:srgbClr val="FFFF00"/>
                </a:solidFill>
              </a:rPr>
              <a:t>Citolitiche (citotossiche)</a:t>
            </a:r>
          </a:p>
          <a:p>
            <a:pPr eaLnBrk="1" hangingPunct="1">
              <a:defRPr/>
            </a:pPr>
            <a:endParaRPr lang="it-IT" altLang="it-IT" sz="1050" dirty="0"/>
          </a:p>
          <a:p>
            <a:pPr eaLnBrk="1" hangingPunct="1">
              <a:defRPr/>
            </a:pPr>
            <a:r>
              <a:rPr lang="it-IT" altLang="it-IT" sz="2600" dirty="0"/>
              <a:t>reazione di </a:t>
            </a:r>
            <a:r>
              <a:rPr lang="it-IT" altLang="it-IT" sz="2600" u="sng" dirty="0"/>
              <a:t>anticorpi circolanti</a:t>
            </a:r>
            <a:r>
              <a:rPr lang="it-IT" altLang="it-IT" sz="2600" dirty="0"/>
              <a:t> verso </a:t>
            </a:r>
            <a:r>
              <a:rPr lang="it-IT" altLang="it-IT" sz="2600" u="sng" dirty="0"/>
              <a:t>antigeni</a:t>
            </a:r>
            <a:r>
              <a:rPr lang="it-IT" altLang="it-IT" sz="2600" dirty="0"/>
              <a:t> espressi </a:t>
            </a:r>
            <a:r>
              <a:rPr lang="it-IT" altLang="it-IT" sz="2600" u="sng" dirty="0">
                <a:solidFill>
                  <a:srgbClr val="FFFF00"/>
                </a:solidFill>
              </a:rPr>
              <a:t>sulla superficie cellulare</a:t>
            </a:r>
          </a:p>
          <a:p>
            <a:pPr eaLnBrk="1" hangingPunct="1">
              <a:defRPr/>
            </a:pPr>
            <a:r>
              <a:rPr lang="it-IT" altLang="it-IT" sz="2600" dirty="0"/>
              <a:t>la distruzione della cellula avviene per: </a:t>
            </a:r>
          </a:p>
          <a:p>
            <a:pPr marL="457200" lvl="1" indent="0" eaLnBrk="1" hangingPunct="1">
              <a:buNone/>
              <a:defRPr/>
            </a:pPr>
            <a:r>
              <a:rPr lang="it-IT" altLang="it-IT" sz="2600" dirty="0"/>
              <a:t>A - lisi indotta dal </a:t>
            </a:r>
            <a:r>
              <a:rPr lang="it-IT" altLang="it-IT" sz="2600" dirty="0">
                <a:solidFill>
                  <a:srgbClr val="FFFF00"/>
                </a:solidFill>
              </a:rPr>
              <a:t>complemento</a:t>
            </a:r>
          </a:p>
          <a:p>
            <a:pPr marL="457200" lvl="1" indent="0" eaLnBrk="1" hangingPunct="1">
              <a:buNone/>
              <a:defRPr/>
            </a:pPr>
            <a:r>
              <a:rPr lang="it-IT" altLang="it-IT" sz="2600" dirty="0"/>
              <a:t>B - </a:t>
            </a:r>
            <a:r>
              <a:rPr lang="it-IT" altLang="it-IT" sz="2600" dirty="0">
                <a:solidFill>
                  <a:srgbClr val="FFFF00"/>
                </a:solidFill>
              </a:rPr>
              <a:t>fagocitosi</a:t>
            </a:r>
            <a:r>
              <a:rPr lang="it-IT" altLang="it-IT" sz="2600" dirty="0"/>
              <a:t> facilitata dalla </a:t>
            </a:r>
            <a:r>
              <a:rPr lang="it-IT" altLang="it-IT" sz="2600" dirty="0" err="1"/>
              <a:t>opsonizzazione</a:t>
            </a:r>
            <a:r>
              <a:rPr lang="it-IT" altLang="it-IT" sz="2600" dirty="0"/>
              <a:t> causata dagli anticorpi o dal C3b</a:t>
            </a:r>
          </a:p>
          <a:p>
            <a:pPr marL="457200" lvl="1" indent="0" eaLnBrk="1" hangingPunct="1">
              <a:buNone/>
              <a:defRPr/>
            </a:pPr>
            <a:endParaRPr lang="it-IT" altLang="it-IT" sz="1050" dirty="0"/>
          </a:p>
          <a:p>
            <a:pPr eaLnBrk="1" hangingPunct="1">
              <a:defRPr/>
            </a:pPr>
            <a:r>
              <a:rPr lang="it-IT" altLang="it-IT" sz="2600" dirty="0"/>
              <a:t>tipi cellulari maggiormente coinvolti nel danno:</a:t>
            </a:r>
          </a:p>
          <a:p>
            <a:pPr lvl="1" eaLnBrk="1" hangingPunct="1">
              <a:defRPr/>
            </a:pPr>
            <a:r>
              <a:rPr lang="it-IT" altLang="it-IT" sz="2600" dirty="0"/>
              <a:t>cellule del sangue (eritrociti, leucociti, piastrine)</a:t>
            </a:r>
          </a:p>
          <a:p>
            <a:pPr lvl="1" eaLnBrk="1" hangingPunct="1">
              <a:defRPr/>
            </a:pPr>
            <a:r>
              <a:rPr lang="it-IT" altLang="it-IT" sz="2600" dirty="0"/>
              <a:t>cellule endoteliali della parete vascolare;</a:t>
            </a:r>
          </a:p>
          <a:p>
            <a:pPr marL="457200" lvl="1" indent="0" eaLnBrk="1" hangingPunct="1">
              <a:buNone/>
              <a:defRPr/>
            </a:pPr>
            <a:r>
              <a:rPr lang="it-IT" altLang="it-IT" sz="2600" dirty="0"/>
              <a:t>un altro bersaglio può essere la </a:t>
            </a:r>
            <a:r>
              <a:rPr lang="it-IT" altLang="it-IT" sz="2600" dirty="0">
                <a:solidFill>
                  <a:srgbClr val="FFFF00"/>
                </a:solidFill>
              </a:rPr>
              <a:t>membrana basale dell’epitelio renale </a:t>
            </a:r>
            <a:r>
              <a:rPr lang="it-IT" altLang="it-IT" sz="2600" dirty="0"/>
              <a:t>e degli </a:t>
            </a:r>
            <a:r>
              <a:rPr lang="it-IT" altLang="it-IT" sz="2600" dirty="0">
                <a:solidFill>
                  <a:srgbClr val="FFFF00"/>
                </a:solidFill>
              </a:rPr>
              <a:t>alveoli polmonari </a:t>
            </a:r>
          </a:p>
        </p:txBody>
      </p:sp>
    </p:spTree>
    <p:extLst>
      <p:ext uri="{BB962C8B-B14F-4D97-AF65-F5344CB8AC3E}">
        <p14:creationId xmlns:p14="http://schemas.microsoft.com/office/powerpoint/2010/main" val="405175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B17A68-3BFC-F04C-9730-B382F978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3" y="41275"/>
            <a:ext cx="9432926" cy="1371600"/>
          </a:xfrm>
        </p:spPr>
        <p:txBody>
          <a:bodyPr/>
          <a:lstStyle/>
          <a:p>
            <a:pPr algn="l">
              <a:defRPr/>
            </a:pPr>
            <a:r>
              <a:rPr lang="it-IT" sz="2900">
                <a:solidFill>
                  <a:srgbClr val="FFFF00"/>
                </a:solidFill>
              </a:rPr>
              <a:t>Complement-Dependent Cytotoxicity </a:t>
            </a:r>
            <a:r>
              <a:rPr lang="it-IT" sz="3000">
                <a:solidFill>
                  <a:srgbClr val="FFFF00"/>
                </a:solidFill>
              </a:rPr>
              <a:t>(</a:t>
            </a:r>
            <a:r>
              <a:rPr lang="it-IT" sz="3000" b="1">
                <a:solidFill>
                  <a:srgbClr val="FFFF00"/>
                </a:solidFill>
              </a:rPr>
              <a:t>CDC</a:t>
            </a:r>
            <a:r>
              <a:rPr lang="it-IT" sz="3000">
                <a:solidFill>
                  <a:srgbClr val="FFFF00"/>
                </a:solidFill>
              </a:rPr>
              <a:t>)</a:t>
            </a:r>
            <a:br>
              <a:rPr lang="it-IT" sz="3000">
                <a:solidFill>
                  <a:srgbClr val="FFFF00"/>
                </a:solidFill>
              </a:rPr>
            </a:br>
            <a:br>
              <a:rPr lang="it-IT" sz="1050">
                <a:solidFill>
                  <a:srgbClr val="FFFF00"/>
                </a:solidFill>
              </a:rPr>
            </a:br>
            <a:r>
              <a:rPr lang="it-IT" sz="2900">
                <a:solidFill>
                  <a:srgbClr val="FFFF00"/>
                </a:solidFill>
              </a:rPr>
              <a:t>Antibody-Dependent Cell-mediated Cytotoxicity (</a:t>
            </a:r>
            <a:r>
              <a:rPr lang="it-IT" sz="2900" b="1">
                <a:solidFill>
                  <a:srgbClr val="FFFF00"/>
                </a:solidFill>
              </a:rPr>
              <a:t>ADCC</a:t>
            </a:r>
            <a:r>
              <a:rPr lang="it-IT" sz="290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36194" name="Picture 2" descr="cell">
            <a:extLst>
              <a:ext uri="{FF2B5EF4-FFF2-40B4-BE49-F238E27FC236}">
                <a16:creationId xmlns:a16="http://schemas.microsoft.com/office/drawing/2014/main" id="{9834DA2B-36E3-2F4F-BD79-BE014B79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689100"/>
            <a:ext cx="88598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89D307-A8AC-454D-9241-B4E96A727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1758952"/>
            <a:ext cx="2782428" cy="12003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altLang="it-IT" sz="1800">
                <a:solidFill>
                  <a:srgbClr val="000000"/>
                </a:solidFill>
              </a:rPr>
              <a:t>natural killer (NK) cells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altLang="it-IT" sz="1800">
                <a:solidFill>
                  <a:srgbClr val="000000"/>
                </a:solidFill>
              </a:rPr>
              <a:t>monocytes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altLang="it-IT" sz="1800">
                <a:solidFill>
                  <a:srgbClr val="000000"/>
                </a:solidFill>
              </a:rPr>
              <a:t>macrophages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altLang="it-IT" sz="1800">
                <a:solidFill>
                  <a:srgbClr val="000000"/>
                </a:solidFill>
              </a:rPr>
              <a:t>neutrophils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1C65B1E-CD91-4D4F-AA6E-8B1ECF76EE11}"/>
              </a:ext>
            </a:extLst>
          </p:cNvPr>
          <p:cNvSpPr/>
          <p:nvPr/>
        </p:nvSpPr>
        <p:spPr>
          <a:xfrm rot="10800000">
            <a:off x="3648075" y="1817688"/>
            <a:ext cx="496888" cy="1052512"/>
          </a:xfrm>
          <a:prstGeom prst="rightArrow">
            <a:avLst>
              <a:gd name="adj1" fmla="val 50000"/>
              <a:gd name="adj2" fmla="val 56585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3E0B74-E0BA-2D4F-8392-CC6D0406DCC8}"/>
              </a:ext>
            </a:extLst>
          </p:cNvPr>
          <p:cNvSpPr/>
          <p:nvPr/>
        </p:nvSpPr>
        <p:spPr>
          <a:xfrm>
            <a:off x="34925" y="2492377"/>
            <a:ext cx="795338" cy="436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F301112-7331-2248-9E7D-69B98E28196C}"/>
              </a:ext>
            </a:extLst>
          </p:cNvPr>
          <p:cNvSpPr/>
          <p:nvPr/>
        </p:nvSpPr>
        <p:spPr>
          <a:xfrm>
            <a:off x="8316913" y="2628900"/>
            <a:ext cx="793750" cy="439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9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F0883-9172-E747-A553-5C504EB6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412" y="44452"/>
            <a:ext cx="9720263" cy="1008063"/>
          </a:xfrm>
        </p:spPr>
        <p:txBody>
          <a:bodyPr/>
          <a:lstStyle/>
          <a:p>
            <a:pPr>
              <a:defRPr/>
            </a:pPr>
            <a:r>
              <a:rPr lang="it-IT" sz="3700">
                <a:solidFill>
                  <a:srgbClr val="FFFF00"/>
                </a:solidFill>
              </a:rPr>
              <a:t>IgG e IgM mediano le reazioni di ipersensibilità di tipo II°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BA53F2-E440-AC44-8198-A6B4AB4A753F}"/>
              </a:ext>
            </a:extLst>
          </p:cNvPr>
          <p:cNvSpPr txBox="1"/>
          <p:nvPr/>
        </p:nvSpPr>
        <p:spPr>
          <a:xfrm>
            <a:off x="-65087" y="1484313"/>
            <a:ext cx="9144001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La presenza di anticorpi diretti contro </a:t>
            </a:r>
            <a:r>
              <a:rPr lang="it-IT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antigeni cellulari</a:t>
            </a: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o della </a:t>
            </a:r>
            <a:r>
              <a:rPr lang="it-IT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matrice extracellulare </a:t>
            </a: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dà origine a 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malattie tessuto-specifiche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In molti casi sono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auto-anticorpi</a:t>
            </a: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diretti contro antigeni self (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patologie autoimmuni</a:t>
            </a: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)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Talvolta questi anticorpi possono essere prodotti contro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antigeni non-self</a:t>
            </a: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(presenti su microrganismi) immunologicamente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cross-reagenti</a:t>
            </a: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con componenti di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tessuti self</a:t>
            </a:r>
          </a:p>
        </p:txBody>
      </p:sp>
    </p:spTree>
    <p:extLst>
      <p:ext uri="{BB962C8B-B14F-4D97-AF65-F5344CB8AC3E}">
        <p14:creationId xmlns:p14="http://schemas.microsoft.com/office/powerpoint/2010/main" val="25685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uppo 3">
            <a:extLst>
              <a:ext uri="{FF2B5EF4-FFF2-40B4-BE49-F238E27FC236}">
                <a16:creationId xmlns:a16="http://schemas.microsoft.com/office/drawing/2014/main" id="{7D137810-EB7F-CF47-AED5-3AFDD77ED657}"/>
              </a:ext>
            </a:extLst>
          </p:cNvPr>
          <p:cNvGrpSpPr>
            <a:grpSpLocks/>
          </p:cNvGrpSpPr>
          <p:nvPr/>
        </p:nvGrpSpPr>
        <p:grpSpPr bwMode="auto">
          <a:xfrm>
            <a:off x="611190" y="333377"/>
            <a:ext cx="8067675" cy="6416675"/>
            <a:chOff x="611560" y="332656"/>
            <a:chExt cx="8067466" cy="6416962"/>
          </a:xfrm>
        </p:grpSpPr>
        <p:pic>
          <p:nvPicPr>
            <p:cNvPr id="138242" name="Picture 2" descr="Pathophysiological stage. A particular form of lymphokines &#13;&#10;(lymphotoxin, interferon) shows a cytotoxic action and &#13;&#10;decrea...">
              <a:extLst>
                <a:ext uri="{FF2B5EF4-FFF2-40B4-BE49-F238E27FC236}">
                  <a16:creationId xmlns:a16="http://schemas.microsoft.com/office/drawing/2014/main" id="{722A40CC-990A-CB41-8845-F9383C906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692695"/>
              <a:ext cx="8067466" cy="605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itolo 1">
              <a:extLst>
                <a:ext uri="{FF2B5EF4-FFF2-40B4-BE49-F238E27FC236}">
                  <a16:creationId xmlns:a16="http://schemas.microsoft.com/office/drawing/2014/main" id="{D2D84723-F827-B34F-823F-4525390DA0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16372" y="332656"/>
              <a:ext cx="6983231" cy="11525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it-IT" sz="3700" kern="0">
                  <a:solidFill>
                    <a:srgbClr val="000000"/>
                  </a:solidFill>
                  <a:latin typeface="Tahoma"/>
                  <a:cs typeface="Arial"/>
                </a:rPr>
                <a:t>Type II hypersensitivity: cytotoxic reactions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413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olo 1">
            <a:extLst>
              <a:ext uri="{FF2B5EF4-FFF2-40B4-BE49-F238E27FC236}">
                <a16:creationId xmlns:a16="http://schemas.microsoft.com/office/drawing/2014/main" id="{62136A72-5EF0-524C-A254-B083B76B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2" y="-100013"/>
            <a:ext cx="8856663" cy="792163"/>
          </a:xfrm>
        </p:spPr>
        <p:txBody>
          <a:bodyPr/>
          <a:lstStyle/>
          <a:p>
            <a:pPr>
              <a:defRPr/>
            </a:pPr>
            <a:r>
              <a:rPr lang="it-IT" altLang="it-IT" sz="3600">
                <a:solidFill>
                  <a:srgbClr val="FFFF00"/>
                </a:solidFill>
              </a:rPr>
              <a:t>Incompatibilità materno-fetale: fattore Rh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E7735E-3416-6742-98FD-A743460D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620713"/>
            <a:ext cx="8928100" cy="6165850"/>
          </a:xfrm>
        </p:spPr>
        <p:txBody>
          <a:bodyPr/>
          <a:lstStyle/>
          <a:p>
            <a:pPr algn="just">
              <a:defRPr/>
            </a:pPr>
            <a:r>
              <a:rPr lang="it-IT" sz="2400" dirty="0"/>
              <a:t>Nel corso di una gravidanza con una incompatibilità del gruppo materno (Rh-) con quello fetale (Rh+), il passaggio di una anche piccola quantità di sangue dal feto alla madre, di solito durante il travaglio del parto, porta ad una sensibilizzazione dell’organismo materno e ad una conseguente </a:t>
            </a:r>
            <a:r>
              <a:rPr lang="it-IT" sz="2400" dirty="0">
                <a:solidFill>
                  <a:srgbClr val="FFFF00"/>
                </a:solidFill>
              </a:rPr>
              <a:t>produzione di anticorpi anti Rh</a:t>
            </a:r>
          </a:p>
          <a:p>
            <a:pPr algn="just">
              <a:defRPr/>
            </a:pPr>
            <a:endParaRPr lang="it-IT" sz="1050" dirty="0"/>
          </a:p>
          <a:p>
            <a:pPr algn="just">
              <a:defRPr/>
            </a:pPr>
            <a:r>
              <a:rPr lang="it-IT" sz="2400" dirty="0"/>
              <a:t> La produzione di anticorpi è all’</a:t>
            </a:r>
            <a:r>
              <a:rPr lang="it-IT" sz="2400" b="1" dirty="0"/>
              <a:t>inizio</a:t>
            </a:r>
            <a:r>
              <a:rPr lang="it-IT" sz="2400" dirty="0"/>
              <a:t> solo della categoria </a:t>
            </a:r>
            <a:r>
              <a:rPr lang="it-IT" sz="2400" b="1" dirty="0" err="1"/>
              <a:t>IgM</a:t>
            </a:r>
            <a:r>
              <a:rPr lang="it-IT" sz="2400" dirty="0"/>
              <a:t> che </a:t>
            </a:r>
            <a:r>
              <a:rPr lang="it-IT" sz="2400" b="1" dirty="0">
                <a:solidFill>
                  <a:srgbClr val="FFFF00"/>
                </a:solidFill>
              </a:rPr>
              <a:t>non</a:t>
            </a:r>
            <a:r>
              <a:rPr lang="it-IT" sz="2400" b="1" dirty="0"/>
              <a:t> attraversa la placenta</a:t>
            </a:r>
            <a:r>
              <a:rPr lang="it-IT" sz="2400" dirty="0"/>
              <a:t>. In parte per questo motivo, in parte per il fatto che la contaminazione di solito avviene al momento del parto, il </a:t>
            </a:r>
            <a:r>
              <a:rPr lang="it-IT" sz="2400" dirty="0">
                <a:solidFill>
                  <a:srgbClr val="FFFF00"/>
                </a:solidFill>
              </a:rPr>
              <a:t>primo nato non presenta mai segni di malattia emolitica</a:t>
            </a:r>
          </a:p>
          <a:p>
            <a:pPr algn="just">
              <a:defRPr/>
            </a:pPr>
            <a:endParaRPr lang="it-IT" sz="1050" dirty="0"/>
          </a:p>
          <a:p>
            <a:pPr algn="just">
              <a:defRPr/>
            </a:pPr>
            <a:r>
              <a:rPr lang="it-IT" sz="2400" dirty="0"/>
              <a:t> In caso di una seconda gravidanza, sono presenti in circolo anticorpi </a:t>
            </a:r>
            <a:r>
              <a:rPr lang="it-IT" sz="2400" dirty="0" err="1"/>
              <a:t>IgG</a:t>
            </a:r>
            <a:r>
              <a:rPr lang="it-IT" sz="2400" dirty="0"/>
              <a:t> anti-Rh che attraversano facilmente la placenta e, se in quantità sufficiente, possono determinare </a:t>
            </a:r>
            <a:r>
              <a:rPr lang="it-IT" sz="2400" b="1" dirty="0">
                <a:solidFill>
                  <a:srgbClr val="FFFF00"/>
                </a:solidFill>
              </a:rPr>
              <a:t>emolisi</a:t>
            </a:r>
            <a:r>
              <a:rPr lang="it-IT" sz="2400" b="1" dirty="0"/>
              <a:t> </a:t>
            </a:r>
            <a:r>
              <a:rPr lang="it-IT" sz="2400" dirty="0"/>
              <a:t>nel neonato</a:t>
            </a:r>
            <a:r>
              <a:rPr lang="it-IT" sz="2400" b="1" dirty="0"/>
              <a:t> </a:t>
            </a:r>
            <a:r>
              <a:rPr lang="it-IT" sz="2400" dirty="0"/>
              <a:t>Rh+ con</a:t>
            </a:r>
            <a:r>
              <a:rPr lang="it-IT" sz="2400" b="1" dirty="0"/>
              <a:t> conseguente produzione di </a:t>
            </a:r>
            <a:r>
              <a:rPr lang="it-IT" sz="2400" b="1" dirty="0">
                <a:solidFill>
                  <a:srgbClr val="FFFF00"/>
                </a:solidFill>
              </a:rPr>
              <a:t>eritroblasti</a:t>
            </a:r>
            <a:endParaRPr lang="it-IT" sz="24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330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452B6A5C-6725-9349-91C3-8E5C828B6649}"/>
              </a:ext>
            </a:extLst>
          </p:cNvPr>
          <p:cNvCxnSpPr/>
          <p:nvPr/>
        </p:nvCxnSpPr>
        <p:spPr bwMode="auto">
          <a:xfrm>
            <a:off x="7380288" y="2262190"/>
            <a:ext cx="0" cy="873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290" name="Picture 5" descr="Rh_schema">
            <a:extLst>
              <a:ext uri="{FF2B5EF4-FFF2-40B4-BE49-F238E27FC236}">
                <a16:creationId xmlns:a16="http://schemas.microsoft.com/office/drawing/2014/main" id="{8E9BB136-88C5-1546-8E31-D439F436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21" b="388"/>
          <a:stretch>
            <a:fillRect/>
          </a:stretch>
        </p:blipFill>
        <p:spPr bwMode="auto">
          <a:xfrm>
            <a:off x="0" y="2982915"/>
            <a:ext cx="25923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6" descr="Rh_schema">
            <a:extLst>
              <a:ext uri="{FF2B5EF4-FFF2-40B4-BE49-F238E27FC236}">
                <a16:creationId xmlns:a16="http://schemas.microsoft.com/office/drawing/2014/main" id="{D3B3C086-0E32-2D4C-B8BF-98BB96CEB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8" t="43" r="50371"/>
          <a:stretch>
            <a:fillRect/>
          </a:stretch>
        </p:blipFill>
        <p:spPr bwMode="auto">
          <a:xfrm>
            <a:off x="2124077" y="2982915"/>
            <a:ext cx="208756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7" descr="Rh_schema">
            <a:extLst>
              <a:ext uri="{FF2B5EF4-FFF2-40B4-BE49-F238E27FC236}">
                <a16:creationId xmlns:a16="http://schemas.microsoft.com/office/drawing/2014/main" id="{E00CFC5F-D595-994F-B2AF-E3C40C20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1" t="43" r="26279"/>
          <a:stretch>
            <a:fillRect/>
          </a:stretch>
        </p:blipFill>
        <p:spPr bwMode="auto">
          <a:xfrm>
            <a:off x="4140202" y="2982915"/>
            <a:ext cx="230346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8" descr="Rh_schema">
            <a:extLst>
              <a:ext uri="{FF2B5EF4-FFF2-40B4-BE49-F238E27FC236}">
                <a16:creationId xmlns:a16="http://schemas.microsoft.com/office/drawing/2014/main" id="{02DA7B0A-E32D-DE48-8EA2-19FF6911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7" t="43"/>
          <a:stretch>
            <a:fillRect/>
          </a:stretch>
        </p:blipFill>
        <p:spPr bwMode="auto">
          <a:xfrm>
            <a:off x="6516690" y="2982915"/>
            <a:ext cx="26638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">
            <a:extLst>
              <a:ext uri="{FF2B5EF4-FFF2-40B4-BE49-F238E27FC236}">
                <a16:creationId xmlns:a16="http://schemas.microsoft.com/office/drawing/2014/main" id="{E51E9F1E-0731-394C-9FEE-F841B1257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7" y="2349500"/>
            <a:ext cx="1547813" cy="7683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00">
                <a:solidFill>
                  <a:srgbClr val="FFFFFF"/>
                </a:solidFill>
                <a:latin typeface="Calibri" pitchFamily="34" charset="0"/>
                <a:cs typeface="Arial"/>
              </a:rPr>
              <a:t>madre </a:t>
            </a:r>
            <a:r>
              <a:rPr lang="it-IT" altLang="it-IT" sz="2200" b="1">
                <a:solidFill>
                  <a:srgbClr val="FFFFFF"/>
                </a:solidFill>
                <a:latin typeface="Calibri" pitchFamily="34" charset="0"/>
                <a:cs typeface="Arial"/>
              </a:rPr>
              <a:t>Rh–</a:t>
            </a:r>
            <a:r>
              <a:rPr lang="it-IT" altLang="it-IT" sz="2200">
                <a:solidFill>
                  <a:srgbClr val="FFFFFF"/>
                </a:solidFill>
                <a:latin typeface="Calibri" pitchFamily="34" charset="0"/>
                <a:cs typeface="Arial"/>
              </a:rPr>
              <a:t> feto </a:t>
            </a:r>
            <a:r>
              <a:rPr lang="it-IT" altLang="it-IT" sz="2200" b="1">
                <a:solidFill>
                  <a:srgbClr val="FFFFFF"/>
                </a:solidFill>
                <a:latin typeface="Calibri" pitchFamily="34" charset="0"/>
                <a:cs typeface="Arial"/>
              </a:rPr>
              <a:t>Rh+</a:t>
            </a:r>
          </a:p>
        </p:txBody>
      </p:sp>
      <p:sp>
        <p:nvSpPr>
          <p:cNvPr id="99335" name="Text Box 11">
            <a:extLst>
              <a:ext uri="{FF2B5EF4-FFF2-40B4-BE49-F238E27FC236}">
                <a16:creationId xmlns:a16="http://schemas.microsoft.com/office/drawing/2014/main" id="{DD06F57E-5E41-714B-9877-D98C22394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587625"/>
            <a:ext cx="2376488" cy="7699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immunizzazione: </a:t>
            </a: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IgG anti-Rh</a:t>
            </a:r>
          </a:p>
        </p:txBody>
      </p:sp>
      <p:sp>
        <p:nvSpPr>
          <p:cNvPr id="5129" name="Text Box 12">
            <a:extLst>
              <a:ext uri="{FF2B5EF4-FFF2-40B4-BE49-F238E27FC236}">
                <a16:creationId xmlns:a16="http://schemas.microsoft.com/office/drawing/2014/main" id="{2047EEDC-2394-9E47-9E2E-BF5C2F947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40" y="73027"/>
            <a:ext cx="3817937" cy="24622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  <a:cs typeface="Arial"/>
              </a:rPr>
              <a:t>2a gravidanza</a:t>
            </a:r>
            <a:r>
              <a:rPr lang="it-IT" altLang="it-IT" sz="2200" dirty="0">
                <a:solidFill>
                  <a:srgbClr val="000000"/>
                </a:solidFill>
                <a:latin typeface="Calibri" pitchFamily="34" charset="0"/>
                <a:cs typeface="Arial"/>
              </a:rPr>
              <a:t>: </a:t>
            </a:r>
            <a:r>
              <a:rPr lang="it-IT" altLang="it-IT" sz="2200" dirty="0" err="1">
                <a:solidFill>
                  <a:srgbClr val="000000"/>
                </a:solidFill>
                <a:latin typeface="Calibri" pitchFamily="34" charset="0"/>
                <a:cs typeface="Arial"/>
              </a:rPr>
              <a:t>I</a:t>
            </a:r>
            <a:r>
              <a:rPr lang="it-IT" altLang="it-IT" sz="2200" b="1" dirty="0" err="1">
                <a:solidFill>
                  <a:srgbClr val="000000"/>
                </a:solidFill>
                <a:latin typeface="Calibri" pitchFamily="34" charset="0"/>
                <a:cs typeface="Arial"/>
              </a:rPr>
              <a:t>gG</a:t>
            </a:r>
            <a:r>
              <a:rPr lang="it-IT" altLang="it-IT" sz="2200" dirty="0">
                <a:solidFill>
                  <a:srgbClr val="000000"/>
                </a:solidFill>
                <a:latin typeface="Calibri" pitchFamily="34" charset="0"/>
                <a:cs typeface="Arial"/>
              </a:rPr>
              <a:t> materne </a:t>
            </a: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  <a:cs typeface="Arial"/>
              </a:rPr>
              <a:t>anti Rh </a:t>
            </a:r>
            <a:r>
              <a:rPr lang="it-IT" altLang="it-IT" sz="2200" dirty="0">
                <a:solidFill>
                  <a:srgbClr val="000000"/>
                </a:solidFill>
                <a:latin typeface="Calibri" pitchFamily="34" charset="0"/>
                <a:cs typeface="Arial"/>
              </a:rPr>
              <a:t>attraversano la placenta si legano ai g. rossi fetali che vengono </a:t>
            </a: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  <a:cs typeface="Arial"/>
              </a:rPr>
              <a:t>lisati</a:t>
            </a:r>
            <a:r>
              <a:rPr lang="it-IT" altLang="it-IT" sz="2200" dirty="0">
                <a:solidFill>
                  <a:srgbClr val="000000"/>
                </a:solidFill>
                <a:latin typeface="Calibri" pitchFamily="34" charset="0"/>
                <a:cs typeface="Arial"/>
              </a:rPr>
              <a:t> per azione dei macrofagi e delle cellule NK; consegue </a:t>
            </a: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  <a:cs typeface="Arial"/>
              </a:rPr>
              <a:t>anemia</a:t>
            </a:r>
            <a:r>
              <a:rPr lang="it-IT" altLang="it-IT" sz="2200" dirty="0">
                <a:solidFill>
                  <a:srgbClr val="000000"/>
                </a:solidFill>
                <a:latin typeface="Calibri" pitchFamily="34" charset="0"/>
                <a:cs typeface="Arial"/>
              </a:rPr>
              <a:t> e </a:t>
            </a: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  <a:cs typeface="Arial"/>
              </a:rPr>
              <a:t>stimolo</a:t>
            </a:r>
            <a:r>
              <a:rPr lang="it-IT" altLang="it-IT" sz="2200" dirty="0">
                <a:solidFill>
                  <a:srgbClr val="000000"/>
                </a:solidFill>
                <a:latin typeface="Calibri" pitchFamily="34" charset="0"/>
                <a:cs typeface="Arial"/>
              </a:rPr>
              <a:t> </a:t>
            </a: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  <a:cs typeface="Arial"/>
              </a:rPr>
              <a:t>eritropoietico</a:t>
            </a:r>
            <a:r>
              <a:rPr lang="it-IT" altLang="it-IT" sz="2200" dirty="0">
                <a:solidFill>
                  <a:srgbClr val="000000"/>
                </a:solidFill>
                <a:latin typeface="Calibri" pitchFamily="34" charset="0"/>
                <a:cs typeface="Arial"/>
              </a:rPr>
              <a:t> (</a:t>
            </a: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  <a:cs typeface="Arial"/>
              </a:rPr>
              <a:t>eritroblastosi</a:t>
            </a:r>
            <a:r>
              <a:rPr lang="it-IT" altLang="it-IT" sz="2200" dirty="0">
                <a:solidFill>
                  <a:srgbClr val="000000"/>
                </a:solidFill>
                <a:latin typeface="Calibri" pitchFamily="34" charset="0"/>
                <a:cs typeface="Arial"/>
              </a:rPr>
              <a:t>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1418FD-90EF-5448-8A30-810B0428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7" y="-100013"/>
            <a:ext cx="3889375" cy="1081088"/>
          </a:xfrm>
        </p:spPr>
        <p:txBody>
          <a:bodyPr/>
          <a:lstStyle/>
          <a:p>
            <a:pPr>
              <a:defRPr/>
            </a:pPr>
            <a:r>
              <a:rPr lang="it-IT" sz="3000" dirty="0">
                <a:solidFill>
                  <a:srgbClr val="FFFF00"/>
                </a:solidFill>
                <a:ea typeface="ＭＳ Ｐゴシック" charset="0"/>
              </a:rPr>
              <a:t>Immunizzazione da pregresse gravidanze</a:t>
            </a:r>
          </a:p>
        </p:txBody>
      </p:sp>
      <p:grpSp>
        <p:nvGrpSpPr>
          <p:cNvPr id="99338" name="Gruppo 4">
            <a:extLst>
              <a:ext uri="{FF2B5EF4-FFF2-40B4-BE49-F238E27FC236}">
                <a16:creationId xmlns:a16="http://schemas.microsoft.com/office/drawing/2014/main" id="{CAD3A2DC-B042-3B42-BDFE-6B8A578E484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341440"/>
            <a:ext cx="4464050" cy="1641475"/>
            <a:chOff x="346542" y="1268760"/>
            <a:chExt cx="4225919" cy="2464622"/>
          </a:xfrm>
        </p:grpSpPr>
        <p:sp>
          <p:nvSpPr>
            <p:cNvPr id="140299" name="Text Box 10">
              <a:extLst>
                <a:ext uri="{FF2B5EF4-FFF2-40B4-BE49-F238E27FC236}">
                  <a16:creationId xmlns:a16="http://schemas.microsoft.com/office/drawing/2014/main" id="{7A452828-B7DC-9D45-B864-A146A1072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42" y="1268760"/>
              <a:ext cx="4225919" cy="115462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it-IT" altLang="it-IT" sz="22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1a gravidanza</a:t>
              </a:r>
              <a:r>
                <a:rPr lang="it-IT" altLang="it-IT" sz="2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: g. rossi del feto passano alla madre durante il parto</a:t>
              </a:r>
            </a:p>
          </p:txBody>
        </p:sp>
        <p:cxnSp>
          <p:nvCxnSpPr>
            <p:cNvPr id="4" name="Connettore 1 3">
              <a:extLst>
                <a:ext uri="{FF2B5EF4-FFF2-40B4-BE49-F238E27FC236}">
                  <a16:creationId xmlns:a16="http://schemas.microsoft.com/office/drawing/2014/main" id="{D1C75C89-46B0-BC40-BF6C-9F7925045F48}"/>
                </a:ext>
              </a:extLst>
            </p:cNvPr>
            <p:cNvCxnSpPr/>
            <p:nvPr/>
          </p:nvCxnSpPr>
          <p:spPr>
            <a:xfrm>
              <a:off x="2800641" y="2422413"/>
              <a:ext cx="0" cy="1310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28118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  <p:bldP spid="5129" grpId="0" animBg="1"/>
    </p:bldLst>
  </p:timing>
</p:sld>
</file>

<file path=ppt/theme/theme1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1699</Words>
  <Application>Microsoft Macintosh PowerPoint</Application>
  <PresentationFormat>Presentazione su schermo (4:3)</PresentationFormat>
  <Paragraphs>209</Paragraphs>
  <Slides>39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Comic Sans MS</vt:lpstr>
      <vt:lpstr>Tahoma</vt:lpstr>
      <vt:lpstr>Times</vt:lpstr>
      <vt:lpstr>Times New Roman</vt:lpstr>
      <vt:lpstr>Wingdings</vt:lpstr>
      <vt:lpstr>Strutturato</vt:lpstr>
      <vt:lpstr>Immunopatologia</vt:lpstr>
      <vt:lpstr>Four types of hypersensitivity reactions</vt:lpstr>
      <vt:lpstr>Reazioni di ipersensibilità di tipo II° </vt:lpstr>
      <vt:lpstr>Reazioni di ipersensibilità di II° tipo</vt:lpstr>
      <vt:lpstr>Complement-Dependent Cytotoxicity (CDC)  Antibody-Dependent Cell-mediated Cytotoxicity (ADCC)</vt:lpstr>
      <vt:lpstr>IgG e IgM mediano le reazioni di ipersensibilità di tipo II°</vt:lpstr>
      <vt:lpstr>Presentazione standard di PowerPoint</vt:lpstr>
      <vt:lpstr>Incompatibilità materno-fetale: fattore Rh</vt:lpstr>
      <vt:lpstr>Immunizzazione da pregresse gravidanze</vt:lpstr>
      <vt:lpstr>Reazioni di ipersensibilità di tipo II </vt:lpstr>
      <vt:lpstr>Ipersensibilità di tipo II°: esempi di reazioni non citotossiche</vt:lpstr>
      <vt:lpstr>Morbo di Graves - ipertiroidismo</vt:lpstr>
      <vt:lpstr>Four types of hypersensitivity</vt:lpstr>
      <vt:lpstr>Presentazione standard di PowerPoint</vt:lpstr>
      <vt:lpstr>Patologie correlate alla formazione di immuno-complessi (ipersensibilità di III° tipo)</vt:lpstr>
      <vt:lpstr>Meccanismi di danno tissutale nell’ipersensibilità di tipo III°: complemento e neutrofili</vt:lpstr>
      <vt:lpstr>Malattie da immuno-complessi</vt:lpstr>
      <vt:lpstr>Four types of hypersensitivity</vt:lpstr>
      <vt:lpstr>Linfociti: «attori» dell’immunità adattativa </vt:lpstr>
      <vt:lpstr>Presentazione standard di PowerPoint</vt:lpstr>
      <vt:lpstr>Presentazione standard di PowerPoint</vt:lpstr>
      <vt:lpstr>Esempi di malattie umane mediate dall’attivazione dei linfociti T</vt:lpstr>
      <vt:lpstr>Presentazione standard di PowerPoint</vt:lpstr>
      <vt:lpstr>Presentazione standard di PowerPoint</vt:lpstr>
      <vt:lpstr>Immunopatologia</vt:lpstr>
      <vt:lpstr>Autoimmunità </vt:lpstr>
      <vt:lpstr>Presentazione standard di PowerPoint</vt:lpstr>
      <vt:lpstr>Fattori coinvolti nell’eziopatogenesi delle malattie autoimmuni</vt:lpstr>
      <vt:lpstr>Autoimmunità </vt:lpstr>
      <vt:lpstr>Autoimmunità e tolleranza</vt:lpstr>
      <vt:lpstr>Prove della natura autoimmune di alcune patologie umane</vt:lpstr>
      <vt:lpstr>Presentazione standard di PowerPoint</vt:lpstr>
      <vt:lpstr>Presentazione standard di PowerPoint</vt:lpstr>
      <vt:lpstr>Presentazione standard di PowerPoint</vt:lpstr>
      <vt:lpstr>Autoimmunità</vt:lpstr>
      <vt:lpstr>Lupus eritematoso sistemico</vt:lpstr>
      <vt:lpstr>Determinazione degli anticorpi anti-nucleo (ANA) tramite immunofluorescenza indiretta (IFI) per la diagnosi di LES</vt:lpstr>
      <vt:lpstr>Anemia perniciosa</vt:lpstr>
      <vt:lpstr>Ipersensibilità di tipo II°: esempi di reazioni non citotossiche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Immunopatologia</dc:title>
  <dc:creator>RENZO MENEGAZZI</dc:creator>
  <cp:lastModifiedBy>RENZO MENEGAZZI</cp:lastModifiedBy>
  <cp:revision>1</cp:revision>
  <dcterms:created xsi:type="dcterms:W3CDTF">2020-06-01T14:39:32Z</dcterms:created>
  <dcterms:modified xsi:type="dcterms:W3CDTF">2020-06-01T14:41:36Z</dcterms:modified>
</cp:coreProperties>
</file>