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66FFCC"/>
    <a:srgbClr val="FFFF99"/>
    <a:srgbClr val="FFFF66"/>
    <a:srgbClr val="9999FF"/>
    <a:srgbClr val="00FF00"/>
    <a:srgbClr val="33CC33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Collaborazione, partecipazione e coprogettazione</a:t>
            </a:r>
          </a:p>
        </p:txBody>
      </p:sp>
    </p:spTree>
    <p:extLst>
      <p:ext uri="{BB962C8B-B14F-4D97-AF65-F5344CB8AC3E}">
        <p14:creationId xmlns:p14="http://schemas.microsoft.com/office/powerpoint/2010/main" val="3840544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23529" y="1556792"/>
            <a:ext cx="8568952" cy="5040559"/>
          </a:xfrm>
          <a:solidFill>
            <a:srgbClr val="66FFCC"/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Un elemento caratterizzante della </a:t>
            </a:r>
            <a:r>
              <a:rPr lang="it-IT" dirty="0" err="1">
                <a:solidFill>
                  <a:schemeClr val="tx1"/>
                </a:solidFill>
              </a:rPr>
              <a:t>governance</a:t>
            </a:r>
            <a:r>
              <a:rPr lang="it-IT" dirty="0">
                <a:solidFill>
                  <a:schemeClr val="tx1"/>
                </a:solidFill>
              </a:rPr>
              <a:t> è la </a:t>
            </a:r>
            <a:r>
              <a:rPr lang="it-IT" b="1" dirty="0">
                <a:solidFill>
                  <a:srgbClr val="FF0000"/>
                </a:solidFill>
              </a:rPr>
              <a:t>sussidiarietà</a:t>
            </a:r>
            <a:r>
              <a:rPr lang="it-IT" dirty="0">
                <a:solidFill>
                  <a:schemeClr val="tx1"/>
                </a:solidFill>
              </a:rPr>
              <a:t>, un principio basato sull’idea che </a:t>
            </a:r>
            <a:r>
              <a:rPr lang="it-IT" b="1" dirty="0">
                <a:solidFill>
                  <a:srgbClr val="FF0000"/>
                </a:solidFill>
              </a:rPr>
              <a:t>ogni azione politica debba essere affrontata dall’istituzione più vicina ai soggetti interessati</a:t>
            </a:r>
            <a:r>
              <a:rPr lang="it-IT" dirty="0">
                <a:solidFill>
                  <a:schemeClr val="tx1"/>
                </a:solidFill>
              </a:rPr>
              <a:t>, con una progressione che va dall’ente più prossimo a quello più lontano (dal Comune fino all’Unione Europea).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L’intervento sussidiario implica che </a:t>
            </a:r>
            <a:r>
              <a:rPr lang="it-IT" b="1" dirty="0">
                <a:solidFill>
                  <a:srgbClr val="FF0000"/>
                </a:solidFill>
              </a:rPr>
              <a:t>le istituzioni pubbliche intervengano solo quando le persone o i gruppi di una determinata società locale non sono in grado di affrontare autonomamente una certa situazione.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Con «</a:t>
            </a:r>
            <a:r>
              <a:rPr lang="it-IT" b="1" dirty="0">
                <a:solidFill>
                  <a:srgbClr val="FF0000"/>
                </a:solidFill>
              </a:rPr>
              <a:t>sussidiarietà verticale</a:t>
            </a:r>
            <a:r>
              <a:rPr lang="it-IT" dirty="0">
                <a:solidFill>
                  <a:schemeClr val="tx1"/>
                </a:solidFill>
              </a:rPr>
              <a:t>» si designa l’attività di cooperazione tra diversi livelli istituzionali di governo in base alle dimensioni territoriali: ad esempio la cooperazione fra Comune, Province, Regioni e Stato. 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Per «</a:t>
            </a:r>
            <a:r>
              <a:rPr lang="it-IT" b="1" dirty="0">
                <a:solidFill>
                  <a:srgbClr val="FF0000"/>
                </a:solidFill>
              </a:rPr>
              <a:t>sussidiarietà orizzontale</a:t>
            </a:r>
            <a:r>
              <a:rPr lang="it-IT" dirty="0">
                <a:solidFill>
                  <a:schemeClr val="tx1"/>
                </a:solidFill>
              </a:rPr>
              <a:t>» si intende l’attività cooperativa tra vari attori sociali che hanno natura organizzativa  e funzioni anche molto differenziate, ma che condividono una stessa realtà sociale: enti pubblici, associazioni, imprese private, cooperative sociali, gruppi di cittadini attivi.</a:t>
            </a:r>
          </a:p>
          <a:p>
            <a:pPr marL="0" indent="0" algn="just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rgbClr val="FFFF00"/>
                </a:solidFill>
              </a:rPr>
              <a:t>Sussidiaretà</a:t>
            </a:r>
            <a:r>
              <a:rPr lang="it-IT" b="1" dirty="0">
                <a:solidFill>
                  <a:srgbClr val="FFFF00"/>
                </a:solidFill>
              </a:rPr>
              <a:t> e </a:t>
            </a:r>
            <a:r>
              <a:rPr lang="it-IT" b="1" dirty="0" err="1">
                <a:solidFill>
                  <a:srgbClr val="FFFF00"/>
                </a:solidFill>
              </a:rPr>
              <a:t>accountability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944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23528" y="1772816"/>
            <a:ext cx="8632469" cy="4896544"/>
          </a:xfrm>
          <a:solidFill>
            <a:srgbClr val="33CC33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Il principio di </a:t>
            </a:r>
            <a:r>
              <a:rPr lang="it-IT" b="1" dirty="0" err="1">
                <a:solidFill>
                  <a:srgbClr val="FF0000"/>
                </a:solidFill>
              </a:rPr>
              <a:t>sussidiaretà</a:t>
            </a:r>
            <a:r>
              <a:rPr lang="it-IT" dirty="0">
                <a:solidFill>
                  <a:schemeClr val="tx1"/>
                </a:solidFill>
              </a:rPr>
              <a:t> ha a che fare con due esigenze sempre più presenti nei sistemi di </a:t>
            </a:r>
            <a:r>
              <a:rPr lang="it-IT" dirty="0" err="1">
                <a:solidFill>
                  <a:schemeClr val="tx1"/>
                </a:solidFill>
              </a:rPr>
              <a:t>governance</a:t>
            </a:r>
            <a:r>
              <a:rPr lang="it-IT" dirty="0">
                <a:solidFill>
                  <a:schemeClr val="tx1"/>
                </a:solidFill>
              </a:rPr>
              <a:t>: </a:t>
            </a:r>
            <a:r>
              <a:rPr lang="it-IT" b="1" dirty="0">
                <a:solidFill>
                  <a:srgbClr val="FF0000"/>
                </a:solidFill>
              </a:rPr>
              <a:t>rendicontazione (</a:t>
            </a:r>
            <a:r>
              <a:rPr lang="it-IT" b="1" dirty="0" err="1">
                <a:solidFill>
                  <a:srgbClr val="FF0000"/>
                </a:solidFill>
              </a:rPr>
              <a:t>accountability</a:t>
            </a:r>
            <a:r>
              <a:rPr lang="it-IT" b="1" dirty="0">
                <a:solidFill>
                  <a:srgbClr val="FF0000"/>
                </a:solidFill>
              </a:rPr>
              <a:t>) e responsività.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Con la </a:t>
            </a:r>
            <a:r>
              <a:rPr lang="it-IT" b="1" dirty="0">
                <a:solidFill>
                  <a:srgbClr val="FF0000"/>
                </a:solidFill>
              </a:rPr>
              <a:t>rendicontazione </a:t>
            </a:r>
            <a:r>
              <a:rPr lang="it-IT" dirty="0">
                <a:solidFill>
                  <a:schemeClr val="tx1"/>
                </a:solidFill>
              </a:rPr>
              <a:t>un ente pubblico risponde della sua capacità di generare valore per la propria comunità di riferimento, comunicando alla collettività azioni realizzate ed effetti prodotti.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Si parla di:</a:t>
            </a:r>
          </a:p>
          <a:p>
            <a:pPr marL="457200" indent="-457200" algn="just">
              <a:buAutoNum type="arabicParenR"/>
            </a:pPr>
            <a:r>
              <a:rPr lang="it-IT" b="1" dirty="0" err="1">
                <a:solidFill>
                  <a:srgbClr val="FF0000"/>
                </a:solidFill>
              </a:rPr>
              <a:t>accountability</a:t>
            </a:r>
            <a:r>
              <a:rPr lang="it-IT" b="1" dirty="0">
                <a:solidFill>
                  <a:srgbClr val="FF0000"/>
                </a:solidFill>
              </a:rPr>
              <a:t> interna</a:t>
            </a:r>
            <a:r>
              <a:rPr lang="it-IT" dirty="0">
                <a:solidFill>
                  <a:schemeClr val="tx1"/>
                </a:solidFill>
              </a:rPr>
              <a:t>: ha lo scopo di supportare le decisioni di allocazione delle risorse e definire gli spazi di autonomia e di responsabilizzazione riguardo i risultati attesi;</a:t>
            </a:r>
          </a:p>
          <a:p>
            <a:pPr marL="457200" indent="-457200" algn="just">
              <a:buAutoNum type="arabicParenR"/>
            </a:pPr>
            <a:r>
              <a:rPr lang="it-IT" b="1" dirty="0" err="1">
                <a:solidFill>
                  <a:srgbClr val="FF0000"/>
                </a:solidFill>
              </a:rPr>
              <a:t>accountability</a:t>
            </a:r>
            <a:r>
              <a:rPr lang="it-IT" b="1" dirty="0">
                <a:solidFill>
                  <a:srgbClr val="FF0000"/>
                </a:solidFill>
              </a:rPr>
              <a:t> esterna</a:t>
            </a:r>
            <a:r>
              <a:rPr lang="it-IT" dirty="0">
                <a:solidFill>
                  <a:schemeClr val="tx1"/>
                </a:solidFill>
              </a:rPr>
              <a:t>: lo scopo è quello di potenziare il controllo collettivo sulle decisioni di allocazione delle risorse, sul livello di risultati raggiunti e infine sulla loro coerenza rispetto alla </a:t>
            </a:r>
            <a:r>
              <a:rPr lang="it-IT" dirty="0" err="1">
                <a:solidFill>
                  <a:schemeClr val="tx1"/>
                </a:solidFill>
              </a:rPr>
              <a:t>missone</a:t>
            </a:r>
            <a:r>
              <a:rPr lang="it-IT" dirty="0">
                <a:solidFill>
                  <a:schemeClr val="tx1"/>
                </a:solidFill>
              </a:rPr>
              <a:t> istituzionale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err="1">
                <a:solidFill>
                  <a:srgbClr val="FFFF00"/>
                </a:solidFill>
              </a:rPr>
              <a:t>Sussidiaretà</a:t>
            </a:r>
            <a:r>
              <a:rPr lang="it-IT" b="1" dirty="0">
                <a:solidFill>
                  <a:srgbClr val="FFFF00"/>
                </a:solidFill>
              </a:rPr>
              <a:t> e </a:t>
            </a:r>
            <a:r>
              <a:rPr lang="it-IT" b="1" dirty="0" err="1">
                <a:solidFill>
                  <a:srgbClr val="FFFF00"/>
                </a:solidFill>
              </a:rPr>
              <a:t>accountability</a:t>
            </a:r>
            <a:endParaRPr lang="it-IT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20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95537" y="1700808"/>
            <a:ext cx="8496944" cy="4752528"/>
          </a:xfrm>
          <a:solidFill>
            <a:srgbClr val="FF9999"/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Il concetto di </a:t>
            </a:r>
            <a:r>
              <a:rPr lang="it-IT" b="1" dirty="0">
                <a:solidFill>
                  <a:srgbClr val="FF0000"/>
                </a:solidFill>
              </a:rPr>
              <a:t>responsività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ha a che fare con due questioni fondamentali della democrazia moderna: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trasparenza</a:t>
            </a:r>
            <a:r>
              <a:rPr lang="it-IT" dirty="0">
                <a:solidFill>
                  <a:schemeClr val="tx1"/>
                </a:solidFill>
              </a:rPr>
              <a:t>: la possibilità di controllare in maniera ravvicinata i comportamenti delle élite e le decisioni da prendere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cittadinanza attiva</a:t>
            </a:r>
            <a:r>
              <a:rPr lang="it-IT" dirty="0">
                <a:solidFill>
                  <a:schemeClr val="tx1"/>
                </a:solidFill>
              </a:rPr>
              <a:t>: la possibilità di contribuire a quelle decisioni che non possono essere delegate ma devono essere prese in forma diretta dai cittadini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A partire dalla crisi del W. degli anni Ottanta è emersa una </a:t>
            </a:r>
            <a:r>
              <a:rPr lang="it-IT" b="1" dirty="0">
                <a:solidFill>
                  <a:srgbClr val="FF0000"/>
                </a:solidFill>
              </a:rPr>
              <a:t>concezione </a:t>
            </a:r>
            <a:r>
              <a:rPr lang="it-IT" dirty="0">
                <a:solidFill>
                  <a:schemeClr val="tx1"/>
                </a:solidFill>
              </a:rPr>
              <a:t>diversa </a:t>
            </a:r>
            <a:r>
              <a:rPr lang="it-IT" b="1" dirty="0">
                <a:solidFill>
                  <a:srgbClr val="FF0000"/>
                </a:solidFill>
              </a:rPr>
              <a:t>della cittadinanza </a:t>
            </a:r>
            <a:r>
              <a:rPr lang="it-IT" dirty="0">
                <a:solidFill>
                  <a:schemeClr val="tx1"/>
                </a:solidFill>
              </a:rPr>
              <a:t>che si basa su dimensioni di </a:t>
            </a:r>
            <a:r>
              <a:rPr lang="it-IT" b="1" dirty="0">
                <a:solidFill>
                  <a:srgbClr val="FF0000"/>
                </a:solidFill>
              </a:rPr>
              <a:t>soggettività e pluralità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Le politiche sociali diventano una </a:t>
            </a:r>
            <a:r>
              <a:rPr lang="it-IT" b="1" dirty="0">
                <a:solidFill>
                  <a:srgbClr val="FF0000"/>
                </a:solidFill>
              </a:rPr>
              <a:t>funzione diffusa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Il </a:t>
            </a:r>
            <a:r>
              <a:rPr lang="it-IT" b="1" dirty="0">
                <a:solidFill>
                  <a:srgbClr val="FF0000"/>
                </a:solidFill>
              </a:rPr>
              <a:t>benessere sociale del XXI secolo </a:t>
            </a:r>
            <a:r>
              <a:rPr lang="it-IT" dirty="0">
                <a:solidFill>
                  <a:schemeClr val="tx1"/>
                </a:solidFill>
              </a:rPr>
              <a:t>è l’esito dell’azione congiunta di Stato, mercato, terzo settore e comunità locali.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L’evoluzione del W. chiama in causa la società nel suo complesso e non riguarda solo le istituzioni della pubblica amministrazione.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Lo stato è chiamato a giocare un ruolo decisivo di regia della </a:t>
            </a:r>
            <a:r>
              <a:rPr lang="it-IT" dirty="0" err="1">
                <a:solidFill>
                  <a:schemeClr val="tx1"/>
                </a:solidFill>
              </a:rPr>
              <a:t>governance</a:t>
            </a:r>
            <a:r>
              <a:rPr lang="it-IT" dirty="0">
                <a:solidFill>
                  <a:schemeClr val="tx1"/>
                </a:solidFill>
              </a:rPr>
              <a:t> e di spinta all’innovazione.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Responsività e trasparenza</a:t>
            </a:r>
          </a:p>
        </p:txBody>
      </p:sp>
    </p:spTree>
    <p:extLst>
      <p:ext uri="{BB962C8B-B14F-4D97-AF65-F5344CB8AC3E}">
        <p14:creationId xmlns:p14="http://schemas.microsoft.com/office/powerpoint/2010/main" val="392962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79513" y="1628800"/>
            <a:ext cx="8712968" cy="4968552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partecipazione</a:t>
            </a:r>
            <a:r>
              <a:rPr lang="it-IT" dirty="0">
                <a:solidFill>
                  <a:schemeClr val="tx1"/>
                </a:solidFill>
              </a:rPr>
              <a:t> ha un valore intrinseco per ogni democrazia forte e sana in quanto solleva e sollecita un discorso pubblico intorno a questioni importanti per la vita di una comunità e in questo sta l’essenza stessa del governo del popolo.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Uno dei </a:t>
            </a:r>
            <a:r>
              <a:rPr lang="it-IT" b="1" dirty="0">
                <a:solidFill>
                  <a:srgbClr val="FF0000"/>
                </a:solidFill>
              </a:rPr>
              <a:t>maggiori problemi delle moderne democrazie </a:t>
            </a:r>
            <a:r>
              <a:rPr lang="it-IT" dirty="0">
                <a:solidFill>
                  <a:schemeClr val="tx1"/>
                </a:solidFill>
              </a:rPr>
              <a:t>è che </a:t>
            </a:r>
            <a:r>
              <a:rPr lang="it-IT" b="1" dirty="0">
                <a:solidFill>
                  <a:srgbClr val="FF0000"/>
                </a:solidFill>
              </a:rPr>
              <a:t>la maggior parte degli elettori è poco informata</a:t>
            </a:r>
            <a:r>
              <a:rPr lang="it-IT" dirty="0">
                <a:solidFill>
                  <a:schemeClr val="tx1"/>
                </a:solidFill>
              </a:rPr>
              <a:t> e rimane quindi ignorante rispetto alle decisioni fondamentali.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Coltivare partecipazione significa investire in </a:t>
            </a:r>
            <a:r>
              <a:rPr lang="it-IT" b="1" dirty="0">
                <a:solidFill>
                  <a:srgbClr val="FF0000"/>
                </a:solidFill>
              </a:rPr>
              <a:t>un’idea espansiva della cittadinanza,</a:t>
            </a:r>
            <a:r>
              <a:rPr lang="it-IT" dirty="0">
                <a:solidFill>
                  <a:schemeClr val="tx1"/>
                </a:solidFill>
              </a:rPr>
              <a:t> consentendo di dilatare la sfera d’influenza dentro la quale le persone possono operare scelte informate e consapevoli.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partecipazione non è una strada obbligata ma chi decide di percorrerla dovrebbe garantire genuinità, trasparenza, affidabilità.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A un innalzamento del grado d’intensità del processo partecipativo corrisponde spesso una diminuzione del tasso di prevedibilità del suo esito; non vi sono solo innovazioni e creazioni, ma anche distruzioni.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direzione degli eventi può essere diversa da quella che si era immaginata, sia in senso positivo che negativo.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Le ragioni della partecipazione</a:t>
            </a:r>
          </a:p>
        </p:txBody>
      </p:sp>
    </p:spTree>
    <p:extLst>
      <p:ext uri="{BB962C8B-B14F-4D97-AF65-F5344CB8AC3E}">
        <p14:creationId xmlns:p14="http://schemas.microsoft.com/office/powerpoint/2010/main" val="799723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0" y="2636912"/>
            <a:ext cx="8640960" cy="3816424"/>
          </a:xfrm>
          <a:solidFill>
            <a:srgbClr val="00FF00"/>
          </a:solidFill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Il carattere incerto della partecipazione investe anche un aspetto rilevante nelle dinamiche sociali: il </a:t>
            </a:r>
            <a:r>
              <a:rPr lang="it-IT" b="1" dirty="0">
                <a:solidFill>
                  <a:srgbClr val="FF0000"/>
                </a:solidFill>
              </a:rPr>
              <a:t>conflitto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L’attività partecipativa può fare emergere bisogni inconsapevoli, interessi sopiti e desideri inespressi in forme e modalità che aprono divergenze fra i diversi soggetti coinvolti o nei riguardi di altri interlocutori.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La partecipazione può perciò risolvere conflitti già presenti ma anche generare di nuovi</a:t>
            </a:r>
            <a:r>
              <a:rPr lang="it-IT" dirty="0">
                <a:solidFill>
                  <a:schemeClr val="tx1"/>
                </a:solidFill>
              </a:rPr>
              <a:t> per i quali è necessario allestire dispositivi in grado di conoscerli, riconoscerli e trasformarli in maniera costruttiva.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Il prendere parte a una vicenda sociale con altri da sé facilità la nascita del sentimento di «</a:t>
            </a:r>
            <a:r>
              <a:rPr lang="it-IT" b="1" dirty="0">
                <a:solidFill>
                  <a:srgbClr val="FF0000"/>
                </a:solidFill>
              </a:rPr>
              <a:t>proprietà condivisa</a:t>
            </a:r>
            <a:r>
              <a:rPr lang="it-IT" dirty="0">
                <a:solidFill>
                  <a:schemeClr val="tx1"/>
                </a:solidFill>
              </a:rPr>
              <a:t>» che va oltre il singolo individuo.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E’ su questo terreno che la partecipazione chiama in causa il senso di appartenenza e la responsabilità condivisa delle decisioni.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Le ragioni della partecipazione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2072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0" y="2636912"/>
            <a:ext cx="8640960" cy="381642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Il carattere multiforme di questo processo mette in evidenza </a:t>
            </a:r>
            <a:r>
              <a:rPr lang="it-IT" b="1" dirty="0">
                <a:solidFill>
                  <a:srgbClr val="FF0000"/>
                </a:solidFill>
              </a:rPr>
              <a:t>alcune </a:t>
            </a:r>
            <a:r>
              <a:rPr lang="it-IT" dirty="0">
                <a:solidFill>
                  <a:schemeClr val="tx1"/>
                </a:solidFill>
              </a:rPr>
              <a:t>delle sue </a:t>
            </a:r>
            <a:r>
              <a:rPr lang="it-IT" b="1" dirty="0">
                <a:solidFill>
                  <a:srgbClr val="FF0000"/>
                </a:solidFill>
              </a:rPr>
              <a:t>configurazioni</a:t>
            </a:r>
            <a:r>
              <a:rPr lang="it-IT" dirty="0">
                <a:solidFill>
                  <a:schemeClr val="tx1"/>
                </a:solidFill>
              </a:rPr>
              <a:t>, come fenomeno di fatto, spontaneo, volontario e provocato.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partecipazione di fatto </a:t>
            </a:r>
            <a:r>
              <a:rPr lang="it-IT" dirty="0">
                <a:solidFill>
                  <a:schemeClr val="tx1"/>
                </a:solidFill>
              </a:rPr>
              <a:t>rimanda all’esperienza sorgiva del «fare parte» di un insieme più ampio di persone a cui si è accomunati da specifiche caratteristiche (genere, professione, ruolo sociale, generazione,…) e non da una scelta deliberata. Questa condizione può declinarsi in un’appartenenza superficiale.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partecipazione spontanea </a:t>
            </a:r>
            <a:r>
              <a:rPr lang="it-IT" dirty="0">
                <a:solidFill>
                  <a:schemeClr val="tx1"/>
                </a:solidFill>
              </a:rPr>
              <a:t>è un fenomeno che si genera per l’iniziativa intenzionale di soggetti che si mettono alla ricerca di altri allo scopo di soddisfare bisogni di carattere personale (es. gruppo di amici)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Nella </a:t>
            </a:r>
            <a:r>
              <a:rPr lang="it-IT" b="1" dirty="0">
                <a:solidFill>
                  <a:srgbClr val="FF0000"/>
                </a:solidFill>
              </a:rPr>
              <a:t>partecipazione volontaria </a:t>
            </a:r>
            <a:r>
              <a:rPr lang="it-IT" dirty="0">
                <a:solidFill>
                  <a:schemeClr val="tx1"/>
                </a:solidFill>
              </a:rPr>
              <a:t>gioca un ruolo decisivo l’intraprendenza. La finalità a cui si tende ha un carattere marcatamente collettivo (culturale, politico, artistico, sportivo, sociale).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partecipazione provocata </a:t>
            </a:r>
            <a:r>
              <a:rPr lang="it-IT" dirty="0">
                <a:solidFill>
                  <a:schemeClr val="tx1"/>
                </a:solidFill>
              </a:rPr>
              <a:t>è un fenomeno sollecitato allo scopo di creare forme di impegno convergenti verso obiettivi di interesse pubblico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507288" cy="1252728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Le configurazioni della partecipazione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553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0" y="2636912"/>
            <a:ext cx="8640960" cy="3816424"/>
          </a:xfrm>
          <a:solidFill>
            <a:srgbClr val="FFFF66"/>
          </a:solidFill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partecipazione non sostituisce le responsabilità degli eletti o degli operatori.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Le società democratiche garantiscono il diritto dei cittadini a votare per scegliere i loro rappresentanti, ma la possibilità di voto è diversa dalla possibilità di parola.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Alcune ricerche che hanno indagato i fenomeni partecipativi tra i cittadini delle moderne società occidentali è merso che il </a:t>
            </a:r>
            <a:r>
              <a:rPr lang="it-IT" b="1" dirty="0">
                <a:solidFill>
                  <a:srgbClr val="FF0000"/>
                </a:solidFill>
              </a:rPr>
              <a:t>tempo</a:t>
            </a:r>
            <a:r>
              <a:rPr lang="it-IT" dirty="0">
                <a:solidFill>
                  <a:schemeClr val="tx1"/>
                </a:solidFill>
              </a:rPr>
              <a:t> è considerato la risorsa più preziosa dalla maggioranza delle persone.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Fanno seguito </a:t>
            </a:r>
            <a:r>
              <a:rPr lang="it-IT" b="1" dirty="0">
                <a:solidFill>
                  <a:srgbClr val="FF0000"/>
                </a:solidFill>
              </a:rPr>
              <a:t>l’energia personale, il denaro, le informazioni e lo spazio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07504" y="338328"/>
            <a:ext cx="8856984" cy="1252728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Esiste una domanda di partecipazione?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5539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0" y="2636912"/>
            <a:ext cx="8640960" cy="3816424"/>
          </a:xfrm>
          <a:solidFill>
            <a:srgbClr val="00FF00"/>
          </a:solidFill>
        </p:spPr>
        <p:txBody>
          <a:bodyPr>
            <a:normAutofit/>
          </a:bodyPr>
          <a:lstStyle/>
          <a:p>
            <a:pPr marL="457200" indent="-457200" algn="just">
              <a:buAutoNum type="arabicParenR"/>
            </a:pPr>
            <a:r>
              <a:rPr lang="it-IT" sz="3600" dirty="0">
                <a:solidFill>
                  <a:schemeClr val="tx1"/>
                </a:solidFill>
              </a:rPr>
              <a:t>Astanti comunitari</a:t>
            </a:r>
          </a:p>
          <a:p>
            <a:pPr marL="457200" indent="-457200" algn="just">
              <a:buAutoNum type="arabicParenR"/>
            </a:pPr>
            <a:r>
              <a:rPr lang="it-IT" sz="3600" dirty="0">
                <a:solidFill>
                  <a:schemeClr val="tx1"/>
                </a:solidFill>
              </a:rPr>
              <a:t>Partecipanti passivi</a:t>
            </a:r>
          </a:p>
          <a:p>
            <a:pPr marL="457200" indent="-457200" algn="just">
              <a:buAutoNum type="arabicParenR"/>
            </a:pPr>
            <a:r>
              <a:rPr lang="it-IT" sz="3600" dirty="0">
                <a:solidFill>
                  <a:schemeClr val="tx1"/>
                </a:solidFill>
              </a:rPr>
              <a:t>Comunitari consapevoli</a:t>
            </a:r>
          </a:p>
          <a:p>
            <a:pPr marL="457200" indent="-457200" algn="just">
              <a:buAutoNum type="arabicParenR"/>
            </a:pPr>
            <a:r>
              <a:rPr lang="it-IT" sz="3600" dirty="0">
                <a:solidFill>
                  <a:schemeClr val="tx1"/>
                </a:solidFill>
              </a:rPr>
              <a:t>Politicamente impegnati</a:t>
            </a:r>
          </a:p>
          <a:p>
            <a:pPr marL="457200" indent="-457200" algn="just">
              <a:buAutoNum type="arabicParenR"/>
            </a:pPr>
            <a:r>
              <a:rPr lang="it-IT" sz="3600" dirty="0">
                <a:solidFill>
                  <a:schemeClr val="tx1"/>
                </a:solidFill>
              </a:rPr>
              <a:t>Manifestanti attivi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I cinque profili della partecipazione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5539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0" y="2636912"/>
            <a:ext cx="8640960" cy="3816424"/>
          </a:xfrm>
          <a:solidFill>
            <a:srgbClr val="FF9999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 motivi della non partecipazione secondo una ricerca internazionale (OECD, 2009)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Basso interesse per la dimensione politica in generale e/o per una policy in particolare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Mancanza di tempo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Dall’impegno pubblico su temi sociali non si ricava un guadagno personale, un valore aggiunto per la propria qualità della vita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In molte persone vi è la convinzione che i propri interessi saranno tutelati efficacemente da altri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Le ragioni della non partecipazione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553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0" y="2636912"/>
            <a:ext cx="8640960" cy="3816424"/>
          </a:xfrm>
          <a:solidFill>
            <a:srgbClr val="9999FF"/>
          </a:solidFill>
        </p:spPr>
        <p:txBody>
          <a:bodyPr/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Vengono tratteggiati alcuni profili di non partecipazione che aiutano a comprenderne le forme e la diffusione (fonte tratta da OECD 2009)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Sfiduciati: soggetti con sentimenti di sfiducia verso la politica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Tempo-tesi: coloro che non hanno tempo per intervenire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Indagatori: preferiscono ottenere migliori informazioni prima di decidere se partecipare o meno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Indifferenti: non sono interessati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Incerti: soggetti con percezione di scarsa efficacia politica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I non partecipanti: alcuni profili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55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9" y="2675466"/>
            <a:ext cx="8496944" cy="3849877"/>
          </a:xfrm>
          <a:solidFill>
            <a:srgbClr val="92D050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collaborazione</a:t>
            </a:r>
            <a:r>
              <a:rPr lang="it-IT" dirty="0">
                <a:solidFill>
                  <a:schemeClr val="tx1"/>
                </a:solidFill>
              </a:rPr>
              <a:t> è un’azione congiunta per il raggiungimento di </a:t>
            </a:r>
            <a:r>
              <a:rPr lang="it-IT" b="1" dirty="0">
                <a:solidFill>
                  <a:srgbClr val="FF0000"/>
                </a:solidFill>
              </a:rPr>
              <a:t>obiettivi condivisi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Come si produce tutto ciò?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Cosa rende possibile questo lavoro comune?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Sono individuabili </a:t>
            </a:r>
            <a:r>
              <a:rPr lang="it-IT" b="1" dirty="0">
                <a:solidFill>
                  <a:srgbClr val="FF0000"/>
                </a:solidFill>
              </a:rPr>
              <a:t>cinque elementi determinanti</a:t>
            </a:r>
            <a:r>
              <a:rPr lang="it-IT" dirty="0">
                <a:solidFill>
                  <a:schemeClr val="tx1"/>
                </a:solidFill>
              </a:rPr>
              <a:t>: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Comunicazione e ascolto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Coordinamento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Tolleranza e fiducia reciproca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Interessi allineati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Norme e istituzioni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Il processo collaborativo</a:t>
            </a:r>
          </a:p>
        </p:txBody>
      </p:sp>
    </p:spTree>
    <p:extLst>
      <p:ext uri="{BB962C8B-B14F-4D97-AF65-F5344CB8AC3E}">
        <p14:creationId xmlns:p14="http://schemas.microsoft.com/office/powerpoint/2010/main" val="20338406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0" y="2636912"/>
            <a:ext cx="8640960" cy="3816424"/>
          </a:xfrm>
          <a:solidFill>
            <a:schemeClr val="bg1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A livello nazionale la </a:t>
            </a:r>
            <a:r>
              <a:rPr lang="it-IT" b="1" dirty="0">
                <a:solidFill>
                  <a:srgbClr val="FF0000"/>
                </a:solidFill>
              </a:rPr>
              <a:t>legge 328/200</a:t>
            </a:r>
            <a:r>
              <a:rPr lang="it-IT" dirty="0">
                <a:solidFill>
                  <a:schemeClr val="tx1"/>
                </a:solidFill>
              </a:rPr>
              <a:t> ha ridisegnato il quadro degli interventi sociali, introducendo una logica fondata su principi di universalità dei diritti e partecipazione della cittadinanza.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legge assume </a:t>
            </a:r>
            <a:r>
              <a:rPr lang="it-IT" b="1" dirty="0">
                <a:solidFill>
                  <a:srgbClr val="FF0000"/>
                </a:solidFill>
              </a:rPr>
              <a:t>l’approccio aperto e inclusivo </a:t>
            </a:r>
            <a:r>
              <a:rPr lang="it-IT" dirty="0">
                <a:solidFill>
                  <a:schemeClr val="tx1"/>
                </a:solidFill>
              </a:rPr>
              <a:t>facendo leva sulla promozione della solidarietà sociale e la valorizzazione delle iniziative di singole persone, nuclei familiari, realtà di autoaiuto e organizzazioni </a:t>
            </a:r>
            <a:r>
              <a:rPr lang="it-IT" dirty="0" err="1">
                <a:solidFill>
                  <a:schemeClr val="tx1"/>
                </a:solidFill>
              </a:rPr>
              <a:t>prosociali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Con questa importante riforma d’inizio secolo il W. Italiano è stato rimodellato, quantomeno sulla carta, in base a criteri di </a:t>
            </a:r>
            <a:r>
              <a:rPr lang="it-IT" b="1" dirty="0">
                <a:solidFill>
                  <a:srgbClr val="FF0000"/>
                </a:solidFill>
              </a:rPr>
              <a:t>sussidiarietà</a:t>
            </a:r>
            <a:r>
              <a:rPr lang="it-IT" dirty="0">
                <a:solidFill>
                  <a:schemeClr val="tx1"/>
                </a:solidFill>
              </a:rPr>
              <a:t> e </a:t>
            </a:r>
            <a:r>
              <a:rPr lang="it-IT" b="1" dirty="0" err="1">
                <a:solidFill>
                  <a:srgbClr val="FF0000"/>
                </a:solidFill>
              </a:rPr>
              <a:t>civicness</a:t>
            </a:r>
            <a:r>
              <a:rPr lang="it-IT" dirty="0">
                <a:solidFill>
                  <a:schemeClr val="tx1"/>
                </a:solidFill>
              </a:rPr>
              <a:t>, recependo l’evoluzione culturale degli anni Ottanta e Novanta in termini di programmazione sistematica, lavoro di rete, project </a:t>
            </a:r>
            <a:r>
              <a:rPr lang="it-IT" dirty="0" err="1">
                <a:solidFill>
                  <a:schemeClr val="tx1"/>
                </a:solidFill>
              </a:rPr>
              <a:t>working</a:t>
            </a:r>
            <a:r>
              <a:rPr lang="it-IT" dirty="0">
                <a:solidFill>
                  <a:schemeClr val="tx1"/>
                </a:solidFill>
              </a:rPr>
              <a:t>, verifica dei risultati, qualità ed efficacia delle prestazioni, valutazione dell’impatto di genere.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L’approccio concertativo delle politiche sociali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5539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F2E2305D-D149-491A-AB14-95B8394DB40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Programmazione della rete dei servizi e degli interventi 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Erogazione dei servizi, di alcune prestazioni economiche e delle attività assistenziali già di competenza delle province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Autorizzazione, accreditamento e vigilanza dei servizi sociali e delle strutture residenziali e semi-residenziali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Partecipazione all’individuazione degli ambiti territoriali e delle modalità per la gestione unitaria del sistema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Determinazione dei parametri di valutazione delle condizioni di povertà e di bisogno per l’erogazione dei servizi in via prioritaria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CFEDE6DC-9FB0-47A7-8723-C91C14E95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66"/>
                </a:solidFill>
              </a:rPr>
              <a:t>Ruolo delle amministrazioni comunali e compiti previsti </a:t>
            </a:r>
          </a:p>
        </p:txBody>
      </p:sp>
    </p:spTree>
    <p:extLst>
      <p:ext uri="{BB962C8B-B14F-4D97-AF65-F5344CB8AC3E}">
        <p14:creationId xmlns:p14="http://schemas.microsoft.com/office/powerpoint/2010/main" val="29795760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F0E5E9B9-B4D7-434C-8F92-647BC45A572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legge individua nella sussidiarietà, nella cooperazione e nell’efficacia tre capisaldi per l’assetto e il finanziamento del sistema di W., e attribuisce alla partecipazione attiva di diversi soggetti sociali un ruolo decisivo.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Il </a:t>
            </a:r>
            <a:r>
              <a:rPr lang="it-IT" dirty="0">
                <a:solidFill>
                  <a:srgbClr val="FF0000"/>
                </a:solidFill>
              </a:rPr>
              <a:t>Piano di Zona </a:t>
            </a:r>
            <a:r>
              <a:rPr lang="it-IT" dirty="0">
                <a:solidFill>
                  <a:schemeClr val="tx1"/>
                </a:solidFill>
              </a:rPr>
              <a:t>rappresenta lo strumento privilegiato dell’attività programmatoria, alla cui definizione prendono parte i comuni d’intesa con le aziende sanitarie locali e sulla base delle risorse disponibili e delle indicazioni contenute nel piano regionale.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Esso </a:t>
            </a:r>
            <a:r>
              <a:rPr lang="it-IT" dirty="0">
                <a:solidFill>
                  <a:srgbClr val="FF0000"/>
                </a:solidFill>
              </a:rPr>
              <a:t>definisce le linee di politica sociale e sociosanitaria per ciascun ambito territoriale </a:t>
            </a:r>
            <a:r>
              <a:rPr lang="it-IT" dirty="0">
                <a:solidFill>
                  <a:schemeClr val="tx1"/>
                </a:solidFill>
              </a:rPr>
              <a:t>(corrispondente al distretto sanitario), favorisce la costruzione di sistemi locali fondati su servizi flessibili, stimola le risorse locali di solidarietà a responsabilizzare i cittadini e pianifica la spesa.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AB2C9675-3A02-4A26-A147-2809F56F1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Il Piano di Zona come dispositivo collaborativo</a:t>
            </a:r>
          </a:p>
        </p:txBody>
      </p:sp>
    </p:spTree>
    <p:extLst>
      <p:ext uri="{BB962C8B-B14F-4D97-AF65-F5344CB8AC3E}">
        <p14:creationId xmlns:p14="http://schemas.microsoft.com/office/powerpoint/2010/main" val="28764148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6BAF57F2-BBD7-43AA-ADF9-2B89A8E470D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66FFCC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Una delle principali funzioni del PDZ è favorire l’integrazione dei servizi, una finalità perseguita in tre modi: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Mettendo in relazione i diversi servizi offerti rivolti al singolo e alla famiglia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Coordinando le diverse politiche locali e i diversi soggetti che le esprimono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Favorendo la collaborazione di soggetti istituzionali, servizi pubblici e organizzazioni del privato sociale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Il PDZ contiene la definizione del sistema locale, della rete dei servizi e delle modalità di organizzazione e accesso agli stessi.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F9957988-53F3-41B1-8683-4FE87EC5F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Il Piano di Zona come dispositivo collaborativo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95617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E0253881-2A9D-481A-AE70-E57AE2BF3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067" y="2675467"/>
            <a:ext cx="7408333" cy="2769757"/>
          </a:xfrm>
          <a:solidFill>
            <a:srgbClr val="FFC000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>
                <a:solidFill>
                  <a:schemeClr val="tx1"/>
                </a:solidFill>
              </a:rPr>
              <a:t>Esso indica inoltre le modalità di coordinamento fra i soggetti locali e le amministrazioni statali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chemeClr val="tx1"/>
                </a:solidFill>
              </a:rPr>
              <a:t>Da ultimo esso indica gli strumenti e le risorse per raggiungere gli obiettivi e le modalità con cui i cittadini possono partecipare al controllo di qualità dei servizi.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D14CDFD3-67C7-4E5F-A0E3-21D9CE8D2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Il Piano di Zona come dispositivo collaborativo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872279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00061883-07A5-4233-A2E5-A3F8BCAF89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675466"/>
            <a:ext cx="8640959" cy="3993893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77500" lnSpcReduction="20000"/>
          </a:bodyPr>
          <a:lstStyle/>
          <a:p>
            <a:pPr marL="457200" indent="-457200" algn="just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Regione</a:t>
            </a:r>
            <a:r>
              <a:rPr lang="it-IT" dirty="0"/>
              <a:t>: indirizzo, programmazione, coordinamento e monitoraggio</a:t>
            </a:r>
          </a:p>
          <a:p>
            <a:pPr marL="457200" indent="-457200" algn="just">
              <a:buAutoNum type="arabicParenR"/>
            </a:pPr>
            <a:r>
              <a:rPr lang="it-IT" sz="2500" b="1" dirty="0">
                <a:solidFill>
                  <a:srgbClr val="FF0000"/>
                </a:solidFill>
              </a:rPr>
              <a:t>Province</a:t>
            </a:r>
            <a:r>
              <a:rPr lang="it-IT" dirty="0"/>
              <a:t>: promozione, accompagnamento e formazione a livello di aree territoriali, attraverso l’attivazione di specifiche conferenze di servizi e tavoli di coordinamento politico e tecnico.</a:t>
            </a:r>
          </a:p>
          <a:p>
            <a:pPr marL="457200" indent="-457200" algn="just">
              <a:buAutoNum type="arabicParenR"/>
            </a:pPr>
            <a:r>
              <a:rPr lang="it-IT" sz="2500" b="1" dirty="0">
                <a:solidFill>
                  <a:srgbClr val="FF0000"/>
                </a:solidFill>
              </a:rPr>
              <a:t>Comuni associati</a:t>
            </a:r>
            <a:r>
              <a:rPr lang="it-IT" dirty="0"/>
              <a:t>: promozione, governo e direzione del processo, redazione e gestione dei PDZ con il concorso degli altri soggetti istituzionali e del terzo settore</a:t>
            </a:r>
          </a:p>
          <a:p>
            <a:pPr marL="457200" indent="-457200" algn="just">
              <a:buAutoNum type="arabicParenR"/>
            </a:pPr>
            <a:r>
              <a:rPr lang="it-IT" sz="2500" b="1" dirty="0">
                <a:solidFill>
                  <a:srgbClr val="FF0000"/>
                </a:solidFill>
              </a:rPr>
              <a:t>Aziende sanitarie locali</a:t>
            </a:r>
            <a:r>
              <a:rPr lang="it-IT" dirty="0"/>
              <a:t>: partner nella programmazione congiunta con i Comuni associati</a:t>
            </a:r>
          </a:p>
          <a:p>
            <a:pPr marL="457200" indent="-457200" algn="just">
              <a:buAutoNum type="arabicParenR"/>
            </a:pPr>
            <a:r>
              <a:rPr lang="it-IT" sz="2500" b="1" dirty="0">
                <a:solidFill>
                  <a:srgbClr val="FF0000"/>
                </a:solidFill>
              </a:rPr>
              <a:t>Amministrazioni statali</a:t>
            </a:r>
            <a:r>
              <a:rPr lang="it-IT" dirty="0"/>
              <a:t>: contributo alla programmazione sulla base delle loro specifiche competenze</a:t>
            </a:r>
          </a:p>
          <a:p>
            <a:pPr marL="457200" indent="-457200" algn="just">
              <a:buAutoNum type="arabicParenR"/>
            </a:pPr>
            <a:r>
              <a:rPr lang="it-IT" sz="2500" b="1" dirty="0">
                <a:solidFill>
                  <a:srgbClr val="FF0000"/>
                </a:solidFill>
              </a:rPr>
              <a:t>Soggetti sociali </a:t>
            </a:r>
            <a:r>
              <a:rPr lang="it-IT" dirty="0"/>
              <a:t>(cooperazione sociale, volontariato, associazionismo, organizzazioni sindacali e aziende pubbliche di servizi alla persona): contributo alla programmazione sulla base della conoscenza dei bisogni del territorio, in termini di analisi delle criticità e di individuazione delle priorità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0EDDAC52-6EE4-4296-A3FF-6E56470D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Attori e funzioni previsti dalla legge 328/2000</a:t>
            </a:r>
          </a:p>
        </p:txBody>
      </p:sp>
    </p:spTree>
    <p:extLst>
      <p:ext uri="{BB962C8B-B14F-4D97-AF65-F5344CB8AC3E}">
        <p14:creationId xmlns:p14="http://schemas.microsoft.com/office/powerpoint/2010/main" val="1552597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5ABA16FE-537C-4AF3-ACC2-4717C3BCB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1" y="2675466"/>
            <a:ext cx="8640960" cy="4065901"/>
          </a:xfrm>
          <a:solidFill>
            <a:srgbClr val="FF9999"/>
          </a:solidFill>
        </p:spPr>
        <p:txBody>
          <a:bodyPr>
            <a:normAutofit fontScale="85000" lnSpcReduction="10000"/>
          </a:bodyPr>
          <a:lstStyle/>
          <a:p>
            <a:pPr marL="457200" indent="-457200" algn="just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Individuazione</a:t>
            </a:r>
            <a:r>
              <a:rPr lang="it-IT" dirty="0">
                <a:solidFill>
                  <a:schemeClr val="tx1"/>
                </a:solidFill>
              </a:rPr>
              <a:t> degli interlocutori territoriali che, a diverso titolo, possono essere coinvolti nell’analisi dei bisogni locali e nel sistema di risposta.</a:t>
            </a:r>
          </a:p>
          <a:p>
            <a:pPr marL="457200" indent="-457200" algn="just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Delineazione</a:t>
            </a:r>
            <a:r>
              <a:rPr lang="it-IT" dirty="0">
                <a:solidFill>
                  <a:schemeClr val="tx1"/>
                </a:solidFill>
              </a:rPr>
              <a:t> dei possibili ruoli che gli interlocutori individuati potrebbero esercitare nell’ambito della progettazione complessiva</a:t>
            </a:r>
          </a:p>
          <a:p>
            <a:pPr marL="457200" indent="-457200" algn="just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Predisposizione</a:t>
            </a:r>
            <a:r>
              <a:rPr lang="it-IT" dirty="0">
                <a:solidFill>
                  <a:schemeClr val="tx1"/>
                </a:solidFill>
              </a:rPr>
              <a:t> di occasioni specifiche per raccogliere e valorizzare il contributo di analisi e progettazione di ognuno dei soggetti sociali coinvolti.</a:t>
            </a:r>
          </a:p>
          <a:p>
            <a:pPr marL="457200" indent="-457200" algn="just">
              <a:buAutoNum type="arabicParenR"/>
            </a:pPr>
            <a:r>
              <a:rPr lang="it-IT" b="1" dirty="0">
                <a:solidFill>
                  <a:srgbClr val="FF0000"/>
                </a:solidFill>
              </a:rPr>
              <a:t>Redazione </a:t>
            </a:r>
            <a:r>
              <a:rPr lang="it-IT" dirty="0">
                <a:solidFill>
                  <a:schemeClr val="tx1"/>
                </a:solidFill>
              </a:rPr>
              <a:t>e l’approvazione di un accordo di programma in cui s’identifica il ruolo specifico di ognuno dei partecipanti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legge 328/2000 ha individuato nella </a:t>
            </a:r>
            <a:r>
              <a:rPr lang="it-IT" b="1" dirty="0">
                <a:solidFill>
                  <a:srgbClr val="FF0000"/>
                </a:solidFill>
              </a:rPr>
              <a:t>progettazione partecipata </a:t>
            </a:r>
            <a:r>
              <a:rPr lang="it-IT" dirty="0">
                <a:solidFill>
                  <a:schemeClr val="tx1"/>
                </a:solidFill>
              </a:rPr>
              <a:t>la via maestra per l’attuazione dei propositi concertativi che la contraddistinguono sia nei confronti dei soggetti sociali organizzati che degli utenti dei servizi.</a:t>
            </a:r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6F0ADA9B-63CE-485C-93D9-7E8225CB8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</a:rPr>
              <a:t>Processo di programmazione articolato in quattro fasi:</a:t>
            </a:r>
          </a:p>
        </p:txBody>
      </p:sp>
    </p:spTree>
    <p:extLst>
      <p:ext uri="{BB962C8B-B14F-4D97-AF65-F5344CB8AC3E}">
        <p14:creationId xmlns:p14="http://schemas.microsoft.com/office/powerpoint/2010/main" val="2548974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179513" y="2675466"/>
            <a:ext cx="8568952" cy="370586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collaborazione implica la presenza di diversi individui.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Si tratta di mettere insieme due o più soggetti fra loro diversi e separati, la cui </a:t>
            </a:r>
            <a:r>
              <a:rPr lang="it-IT" b="1" dirty="0">
                <a:solidFill>
                  <a:srgbClr val="FF0000"/>
                </a:solidFill>
              </a:rPr>
              <a:t>identità distinta va salvaguardata e valorizzata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 diversi soggetti devono riuscire a </a:t>
            </a:r>
            <a:r>
              <a:rPr lang="it-IT" b="1" dirty="0">
                <a:solidFill>
                  <a:srgbClr val="FF0000"/>
                </a:solidFill>
              </a:rPr>
              <a:t>realizzare una comunicazione di qualità sufficiente a superare pregiudizi reciproci e a innescare sentimenti di fiducia.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È resa possibile dalla presenza di una serie di motivazioni e di abilità finalizzate </a:t>
            </a:r>
            <a:r>
              <a:rPr lang="it-IT" b="1" dirty="0">
                <a:solidFill>
                  <a:srgbClr val="FF0000"/>
                </a:solidFill>
              </a:rPr>
              <a:t>all’intenzionalità condivisa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 soggetti devono essere </a:t>
            </a:r>
            <a:r>
              <a:rPr lang="it-IT" b="1" dirty="0">
                <a:solidFill>
                  <a:srgbClr val="FF0000"/>
                </a:solidFill>
              </a:rPr>
              <a:t>mutualmente ricettivi agli stati intenzionali dell’altro.</a:t>
            </a:r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Comunicazione e ascolto</a:t>
            </a:r>
          </a:p>
        </p:txBody>
      </p:sp>
    </p:spTree>
    <p:extLst>
      <p:ext uri="{BB962C8B-B14F-4D97-AF65-F5344CB8AC3E}">
        <p14:creationId xmlns:p14="http://schemas.microsoft.com/office/powerpoint/2010/main" val="2591529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23529" y="2675466"/>
            <a:ext cx="8496944" cy="3921885"/>
          </a:xfrm>
          <a:solidFill>
            <a:srgbClr val="FFFF00"/>
          </a:solidFill>
        </p:spPr>
        <p:txBody>
          <a:bodyPr/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Considerando lo scambio verbale, la stessa conversazione è essenzialmente un’impresa cooperativa con le sue «massime conversazionali»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massima della quantità</a:t>
            </a:r>
            <a:r>
              <a:rPr lang="it-IT" dirty="0">
                <a:solidFill>
                  <a:schemeClr val="tx1"/>
                </a:solidFill>
              </a:rPr>
              <a:t>: «Fornisci l’informazione necessaria, né di più, né di meno»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massima della qualità</a:t>
            </a:r>
            <a:r>
              <a:rPr lang="it-IT" dirty="0">
                <a:solidFill>
                  <a:schemeClr val="tx1"/>
                </a:solidFill>
              </a:rPr>
              <a:t>: «Sii sincero, fornisci informazione veritiera secondo quanto sai»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La </a:t>
            </a:r>
            <a:r>
              <a:rPr lang="it-IT" b="1" dirty="0">
                <a:solidFill>
                  <a:srgbClr val="FF0000"/>
                </a:solidFill>
              </a:rPr>
              <a:t>massima della relazione</a:t>
            </a:r>
            <a:r>
              <a:rPr lang="it-IT" dirty="0">
                <a:solidFill>
                  <a:schemeClr val="tx1"/>
                </a:solidFill>
              </a:rPr>
              <a:t>: «Sii pertinente»</a:t>
            </a:r>
          </a:p>
          <a:p>
            <a:pPr marL="457200" indent="-457200" algn="just">
              <a:buAutoNum type="arabicParenR"/>
            </a:pPr>
            <a:r>
              <a:rPr lang="it-IT" dirty="0">
                <a:solidFill>
                  <a:schemeClr val="tx1"/>
                </a:solidFill>
              </a:rPr>
              <a:t>La</a:t>
            </a:r>
            <a:r>
              <a:rPr lang="it-IT" b="1" dirty="0">
                <a:solidFill>
                  <a:srgbClr val="FF0000"/>
                </a:solidFill>
              </a:rPr>
              <a:t> massima della modalità</a:t>
            </a:r>
            <a:r>
              <a:rPr lang="it-IT" dirty="0">
                <a:solidFill>
                  <a:schemeClr val="tx1"/>
                </a:solidFill>
              </a:rPr>
              <a:t>: «Sii chiaro»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Comunicazione e ascolto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22587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1" y="2675466"/>
            <a:ext cx="8568952" cy="3993893"/>
          </a:xfrm>
          <a:solidFill>
            <a:schemeClr val="accent5"/>
          </a:solidFill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La collaborazione implica una dimensione operativa, un fare, trattandosi in ultima istanza di qualcosa che si realizza, che produce realtà.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Per questo motivo a una comunicazione di qualità è necessario che si affianchi un </a:t>
            </a:r>
            <a:r>
              <a:rPr lang="it-IT" b="1" dirty="0">
                <a:solidFill>
                  <a:srgbClr val="FF0000"/>
                </a:solidFill>
              </a:rPr>
              <a:t>processo di coordinamento</a:t>
            </a:r>
            <a:r>
              <a:rPr lang="it-IT" dirty="0">
                <a:solidFill>
                  <a:schemeClr val="tx1"/>
                </a:solidFill>
              </a:rPr>
              <a:t>, sia delle </a:t>
            </a:r>
            <a:r>
              <a:rPr lang="it-IT" b="1" dirty="0">
                <a:solidFill>
                  <a:srgbClr val="FF0000"/>
                </a:solidFill>
              </a:rPr>
              <a:t>attenzioni</a:t>
            </a:r>
            <a:r>
              <a:rPr lang="it-IT" dirty="0">
                <a:solidFill>
                  <a:schemeClr val="tx1"/>
                </a:solidFill>
              </a:rPr>
              <a:t> che delle </a:t>
            </a:r>
            <a:r>
              <a:rPr lang="it-IT" b="1" dirty="0">
                <a:solidFill>
                  <a:srgbClr val="FF0000"/>
                </a:solidFill>
              </a:rPr>
              <a:t>azioni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L’attività collaborativa implica che i partecipanti prestino </a:t>
            </a:r>
            <a:r>
              <a:rPr lang="it-IT" b="1" dirty="0">
                <a:solidFill>
                  <a:srgbClr val="FF0000"/>
                </a:solidFill>
              </a:rPr>
              <a:t>attenzione congiunta a elementi rilevanti del fine comune pur mantenendo la propria prospettiva personale</a:t>
            </a:r>
            <a:r>
              <a:rPr lang="it-IT" dirty="0">
                <a:solidFill>
                  <a:schemeClr val="tx1"/>
                </a:solidFill>
              </a:rPr>
              <a:t> della e sulla situazione.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Nell’azione collaborativa i partecipanti </a:t>
            </a:r>
            <a:r>
              <a:rPr lang="it-IT" b="1" dirty="0">
                <a:solidFill>
                  <a:srgbClr val="FF0000"/>
                </a:solidFill>
              </a:rPr>
              <a:t>coordinano i loro ruoli</a:t>
            </a:r>
            <a:r>
              <a:rPr lang="it-IT" dirty="0">
                <a:solidFill>
                  <a:schemeClr val="tx1"/>
                </a:solidFill>
              </a:rPr>
              <a:t>, con le specifiche caratteristiche e rispettivi piani operativi, in modo che ciascun individuo comprenda il ruolo degli altri e si comporti di conseguenza.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E’ proprio questo </a:t>
            </a:r>
            <a:r>
              <a:rPr lang="it-IT" b="1" dirty="0">
                <a:solidFill>
                  <a:srgbClr val="FF0000"/>
                </a:solidFill>
              </a:rPr>
              <a:t>gioco di squadra </a:t>
            </a:r>
            <a:r>
              <a:rPr lang="it-IT" dirty="0">
                <a:solidFill>
                  <a:schemeClr val="tx1"/>
                </a:solidFill>
              </a:rPr>
              <a:t>che rende possibile interazioni davvero cooperative.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Coordinamento</a:t>
            </a:r>
          </a:p>
        </p:txBody>
      </p:sp>
    </p:spTree>
    <p:extLst>
      <p:ext uri="{BB962C8B-B14F-4D97-AF65-F5344CB8AC3E}">
        <p14:creationId xmlns:p14="http://schemas.microsoft.com/office/powerpoint/2010/main" val="302961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1" y="2675466"/>
            <a:ext cx="8640960" cy="3921885"/>
          </a:xfrm>
          <a:solidFill>
            <a:srgbClr val="9933FF"/>
          </a:solidFill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Il superamento dei pregiudizi e degli stereotipi che spesso connotano le interazioni tra soggetti diversi implica un certo </a:t>
            </a:r>
            <a:r>
              <a:rPr lang="it-IT" b="1" dirty="0">
                <a:solidFill>
                  <a:srgbClr val="FFFF00"/>
                </a:solidFill>
              </a:rPr>
              <a:t>grado di tolleranza e di fiducia reciproca.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Con il termine «</a:t>
            </a:r>
            <a:r>
              <a:rPr lang="it-IT" b="1" dirty="0">
                <a:solidFill>
                  <a:srgbClr val="FFFF00"/>
                </a:solidFill>
              </a:rPr>
              <a:t>tolleranza</a:t>
            </a:r>
            <a:r>
              <a:rPr lang="it-IT" dirty="0">
                <a:solidFill>
                  <a:schemeClr val="tx1"/>
                </a:solidFill>
              </a:rPr>
              <a:t>» facciamo riferimento a un </a:t>
            </a:r>
            <a:r>
              <a:rPr lang="it-IT" b="1" dirty="0">
                <a:solidFill>
                  <a:srgbClr val="FFFF00"/>
                </a:solidFill>
              </a:rPr>
              <a:t>insieme di atteggiamenti che indicano la disponibilità di un soggetto ad ammettere e riconoscere la possibilità di esistenza di idee e di comportamenti diversi dai propri.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L’essenza della tolleranza sta nell’attribuzione di </a:t>
            </a:r>
            <a:r>
              <a:rPr lang="it-IT" b="1" dirty="0">
                <a:solidFill>
                  <a:srgbClr val="FFFF00"/>
                </a:solidFill>
              </a:rPr>
              <a:t>legittimità all’esistenza dell’altro da sé anche a fronte di un radicale dissenso nel merito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Una variabile determinante è la </a:t>
            </a:r>
            <a:r>
              <a:rPr lang="it-IT" b="1" dirty="0">
                <a:solidFill>
                  <a:srgbClr val="FFFF00"/>
                </a:solidFill>
              </a:rPr>
              <a:t>fiducia,</a:t>
            </a:r>
            <a:r>
              <a:rPr lang="it-IT" dirty="0">
                <a:solidFill>
                  <a:schemeClr val="tx1"/>
                </a:solidFill>
              </a:rPr>
              <a:t> un fenomeno che si viene a generare nelle situazioni in cui sono presenti </a:t>
            </a:r>
            <a:r>
              <a:rPr lang="it-IT" b="1" dirty="0">
                <a:solidFill>
                  <a:srgbClr val="FFFF00"/>
                </a:solidFill>
              </a:rPr>
              <a:t>aspettative di reciprocità di lungo periodo</a:t>
            </a:r>
            <a:r>
              <a:rPr lang="it-IT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Ritroviamo qui i caratteri di un’aspettativa di esperienza con valenze positive per il soggetto: ognuno di noi fidandosi nel presente fa una scommessa sul futuro, poiché la fiducia può essere tradita o mal riposta.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Tolleranza e fiducia reciproca</a:t>
            </a:r>
          </a:p>
        </p:txBody>
      </p:sp>
    </p:spTree>
    <p:extLst>
      <p:ext uri="{BB962C8B-B14F-4D97-AF65-F5344CB8AC3E}">
        <p14:creationId xmlns:p14="http://schemas.microsoft.com/office/powerpoint/2010/main" val="3359311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251520" y="2564904"/>
            <a:ext cx="8640960" cy="4104456"/>
          </a:xfrm>
          <a:solidFill>
            <a:srgbClr val="33CC33"/>
          </a:solidFill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Ogni persona apprende sia le </a:t>
            </a:r>
            <a:r>
              <a:rPr lang="it-IT" b="1" dirty="0">
                <a:solidFill>
                  <a:srgbClr val="FF0000"/>
                </a:solidFill>
              </a:rPr>
              <a:t>modalità di comportamento </a:t>
            </a:r>
            <a:r>
              <a:rPr lang="it-IT" dirty="0">
                <a:solidFill>
                  <a:schemeClr val="tx1"/>
                </a:solidFill>
              </a:rPr>
              <a:t>degli altri </a:t>
            </a:r>
            <a:r>
              <a:rPr lang="it-IT" b="1" dirty="0">
                <a:solidFill>
                  <a:srgbClr val="FF0000"/>
                </a:solidFill>
              </a:rPr>
              <a:t>appartenenti alla sua cultura che l’espressione delle aspettative altrui rispetto al proprio comportamento.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Gli esseri umani ricevono una </a:t>
            </a:r>
            <a:r>
              <a:rPr lang="it-IT" b="1" dirty="0">
                <a:solidFill>
                  <a:srgbClr val="FF0000"/>
                </a:solidFill>
              </a:rPr>
              <a:t>doppia eredità</a:t>
            </a:r>
            <a:r>
              <a:rPr lang="it-IT" dirty="0">
                <a:solidFill>
                  <a:schemeClr val="tx1"/>
                </a:solidFill>
              </a:rPr>
              <a:t>: una di </a:t>
            </a:r>
            <a:r>
              <a:rPr lang="it-IT" b="1" dirty="0">
                <a:solidFill>
                  <a:srgbClr val="FF0000"/>
                </a:solidFill>
              </a:rPr>
              <a:t>tipo genetico </a:t>
            </a:r>
            <a:r>
              <a:rPr lang="it-IT" dirty="0">
                <a:solidFill>
                  <a:schemeClr val="tx1"/>
                </a:solidFill>
              </a:rPr>
              <a:t>e una di </a:t>
            </a:r>
            <a:r>
              <a:rPr lang="it-IT" b="1" dirty="0">
                <a:solidFill>
                  <a:srgbClr val="FF0000"/>
                </a:solidFill>
              </a:rPr>
              <a:t>tipo culturale</a:t>
            </a:r>
            <a:r>
              <a:rPr lang="it-IT" dirty="0">
                <a:solidFill>
                  <a:schemeClr val="tx1"/>
                </a:solidFill>
              </a:rPr>
              <a:t>, modificabile nel corso della vita.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Questa interazione consente i processi di mutuo coordinamento ma, al contempo, chiama in causa il ruolo che giocano gli interessi.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Nei casi in cui gli interessi del singolo e del gruppo si allineano</a:t>
            </a:r>
            <a:r>
              <a:rPr lang="it-IT" dirty="0">
                <a:solidFill>
                  <a:schemeClr val="tx1"/>
                </a:solidFill>
              </a:rPr>
              <a:t>, la collaborazione consente di raggiungere </a:t>
            </a:r>
            <a:r>
              <a:rPr lang="it-IT" b="1" dirty="0">
                <a:solidFill>
                  <a:srgbClr val="FF0000"/>
                </a:solidFill>
              </a:rPr>
              <a:t>risultati considerevolmente migliori </a:t>
            </a:r>
            <a:r>
              <a:rPr lang="it-IT" dirty="0">
                <a:solidFill>
                  <a:schemeClr val="tx1"/>
                </a:solidFill>
              </a:rPr>
              <a:t>rispetto a quelli che il soggetto può ottenere agendo da solo.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Tolleranza e fiducia finiscono per consumarsi se non si riesce a ottenere questo allineamento.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Nelle relazioni collaborative la sfida adattiva è quindi quella di </a:t>
            </a:r>
            <a:r>
              <a:rPr lang="it-IT" b="1" dirty="0">
                <a:solidFill>
                  <a:srgbClr val="FF0000"/>
                </a:solidFill>
              </a:rPr>
              <a:t>riuscire ad affrontare l’imperfetto allineamento degli interessi dei partecipanti e riuscire a modificarlo in senso positivo</a:t>
            </a:r>
            <a:r>
              <a:rPr lang="it-IT" dirty="0">
                <a:solidFill>
                  <a:schemeClr val="tx1"/>
                </a:solidFill>
              </a:rPr>
              <a:t>, lavorando per approssimazioni successive.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</a:rPr>
              <a:t>Allineamento degli interessi</a:t>
            </a:r>
          </a:p>
        </p:txBody>
      </p:sp>
    </p:spTree>
    <p:extLst>
      <p:ext uri="{BB962C8B-B14F-4D97-AF65-F5344CB8AC3E}">
        <p14:creationId xmlns:p14="http://schemas.microsoft.com/office/powerpoint/2010/main" val="4210497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23529" y="2675466"/>
            <a:ext cx="8568952" cy="3993893"/>
          </a:xfrm>
          <a:solidFill>
            <a:srgbClr val="FF9999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Il termine «</a:t>
            </a:r>
            <a:r>
              <a:rPr lang="it-IT" b="1" dirty="0" err="1">
                <a:solidFill>
                  <a:srgbClr val="FF0000"/>
                </a:solidFill>
              </a:rPr>
              <a:t>governance</a:t>
            </a:r>
            <a:r>
              <a:rPr lang="it-IT" dirty="0">
                <a:solidFill>
                  <a:schemeClr val="tx1"/>
                </a:solidFill>
              </a:rPr>
              <a:t>» è maturato nell’alveo della cultura inglese e statunitense ed è stato progressivamente assunto dalle Nazioni Unite e dall’Unione Europea in diversi importanti documenti di programmazione.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L’</a:t>
            </a:r>
            <a:r>
              <a:rPr lang="it-IT" b="1" dirty="0">
                <a:solidFill>
                  <a:srgbClr val="FF0000"/>
                </a:solidFill>
              </a:rPr>
              <a:t>UE </a:t>
            </a:r>
            <a:r>
              <a:rPr lang="it-IT" dirty="0">
                <a:solidFill>
                  <a:schemeClr val="tx1"/>
                </a:solidFill>
              </a:rPr>
              <a:t>viene definita un </a:t>
            </a:r>
            <a:r>
              <a:rPr lang="it-IT" b="1" dirty="0">
                <a:solidFill>
                  <a:srgbClr val="FF0000"/>
                </a:solidFill>
              </a:rPr>
              <a:t>sistema multi-</a:t>
            </a:r>
            <a:r>
              <a:rPr lang="it-IT" b="1" dirty="0" err="1">
                <a:solidFill>
                  <a:srgbClr val="FF0000"/>
                </a:solidFill>
              </a:rPr>
              <a:t>level</a:t>
            </a:r>
            <a:r>
              <a:rPr lang="it-IT" b="1" dirty="0">
                <a:solidFill>
                  <a:srgbClr val="FF0000"/>
                </a:solidFill>
              </a:rPr>
              <a:t>-</a:t>
            </a:r>
            <a:r>
              <a:rPr lang="it-IT" b="1" dirty="0" err="1">
                <a:solidFill>
                  <a:srgbClr val="FF0000"/>
                </a:solidFill>
              </a:rPr>
              <a:t>governance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in cui i poteri sono mediati a diversi livelli (Unione, Stati, Regioni) attraverso processi di concertazione.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Uno degli elementi caratterizzanti del sistema è il </a:t>
            </a:r>
            <a:r>
              <a:rPr lang="it-IT" b="1" dirty="0">
                <a:solidFill>
                  <a:srgbClr val="FF0000"/>
                </a:solidFill>
              </a:rPr>
              <a:t>principio della sussidiarietà.</a:t>
            </a:r>
          </a:p>
          <a:p>
            <a:pPr marL="0" indent="0" algn="just">
              <a:buNone/>
            </a:pPr>
            <a:r>
              <a:rPr lang="it-IT" dirty="0">
                <a:solidFill>
                  <a:schemeClr val="tx1"/>
                </a:solidFill>
              </a:rPr>
              <a:t>L’affermarsi di un approccio improntato alla </a:t>
            </a:r>
            <a:r>
              <a:rPr lang="it-IT" b="1" dirty="0" err="1">
                <a:solidFill>
                  <a:srgbClr val="FF0000"/>
                </a:solidFill>
              </a:rPr>
              <a:t>governance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nasce dalla constatazione dei limiti provocati dalla concentrazione del potere pubblico in pochi soggetti: il cosiddetto </a:t>
            </a:r>
            <a:r>
              <a:rPr lang="it-IT" b="1" dirty="0" err="1">
                <a:solidFill>
                  <a:srgbClr val="FF0000"/>
                </a:solidFill>
              </a:rPr>
              <a:t>government</a:t>
            </a:r>
            <a:r>
              <a:rPr lang="it-IT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rgbClr val="FFFF00"/>
                </a:solidFill>
              </a:rPr>
              <a:t>Governance</a:t>
            </a:r>
            <a:r>
              <a:rPr lang="it-IT" b="1" dirty="0">
                <a:solidFill>
                  <a:srgbClr val="FFFF00"/>
                </a:solidFill>
              </a:rPr>
              <a:t> e compartecipazione</a:t>
            </a:r>
          </a:p>
        </p:txBody>
      </p:sp>
    </p:spTree>
    <p:extLst>
      <p:ext uri="{BB962C8B-B14F-4D97-AF65-F5344CB8AC3E}">
        <p14:creationId xmlns:p14="http://schemas.microsoft.com/office/powerpoint/2010/main" val="922506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896544"/>
          </a:xfrm>
          <a:solidFill>
            <a:srgbClr val="FFFF66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Le politiche di </a:t>
            </a:r>
            <a:r>
              <a:rPr lang="it-IT" sz="2000" dirty="0" err="1">
                <a:solidFill>
                  <a:schemeClr val="tx1"/>
                </a:solidFill>
              </a:rPr>
              <a:t>governance</a:t>
            </a:r>
            <a:r>
              <a:rPr lang="it-IT" sz="2000" dirty="0">
                <a:solidFill>
                  <a:schemeClr val="tx1"/>
                </a:solidFill>
              </a:rPr>
              <a:t> si caratterizzano per una </a:t>
            </a:r>
            <a:r>
              <a:rPr lang="it-IT" sz="2000" b="1" dirty="0">
                <a:solidFill>
                  <a:srgbClr val="FF0000"/>
                </a:solidFill>
              </a:rPr>
              <a:t>compartecipazione plurima di istituzioni e attori sociali che è quantitativamente elevata e qualitativamente differenziata.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Il concetto di </a:t>
            </a:r>
            <a:r>
              <a:rPr lang="it-IT" sz="2000" dirty="0" err="1">
                <a:solidFill>
                  <a:schemeClr val="tx1"/>
                </a:solidFill>
              </a:rPr>
              <a:t>governance</a:t>
            </a:r>
            <a:r>
              <a:rPr lang="it-IT" sz="2000" dirty="0">
                <a:solidFill>
                  <a:schemeClr val="tx1"/>
                </a:solidFill>
              </a:rPr>
              <a:t> può essere visto come il tentativo di </a:t>
            </a:r>
            <a:r>
              <a:rPr lang="it-IT" sz="2000" b="1" dirty="0">
                <a:solidFill>
                  <a:srgbClr val="FF0000"/>
                </a:solidFill>
              </a:rPr>
              <a:t>riconfigurare la relazione pubblico-</a:t>
            </a:r>
            <a:r>
              <a:rPr lang="it-IT" sz="2000" b="1" dirty="0" err="1">
                <a:solidFill>
                  <a:srgbClr val="FF0000"/>
                </a:solidFill>
              </a:rPr>
              <a:t>privato</a:t>
            </a:r>
            <a:r>
              <a:rPr lang="it-IT" sz="2000" dirty="0" err="1">
                <a:solidFill>
                  <a:schemeClr val="tx1"/>
                </a:solidFill>
              </a:rPr>
              <a:t>nell’ambito</a:t>
            </a:r>
            <a:r>
              <a:rPr lang="it-IT" sz="2000" dirty="0">
                <a:solidFill>
                  <a:schemeClr val="tx1"/>
                </a:solidFill>
              </a:rPr>
              <a:t> di una </a:t>
            </a:r>
            <a:r>
              <a:rPr lang="it-IT" sz="2000" b="1" dirty="0">
                <a:solidFill>
                  <a:srgbClr val="FF0000"/>
                </a:solidFill>
              </a:rPr>
              <a:t>comune strategia d’intervento</a:t>
            </a:r>
            <a:r>
              <a:rPr lang="it-IT" sz="2000" dirty="0">
                <a:solidFill>
                  <a:schemeClr val="tx1"/>
                </a:solidFill>
              </a:rPr>
              <a:t> che li vede entrambi impegnati in compiti d’interesse collettivo.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Ciò implica un rilevante </a:t>
            </a:r>
            <a:r>
              <a:rPr lang="it-IT" sz="2000" b="1" dirty="0">
                <a:solidFill>
                  <a:srgbClr val="FF0000"/>
                </a:solidFill>
              </a:rPr>
              <a:t>cambiamento rispetto al piano delle competenza, dei compiti e delle funzioni.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Viene ridisegnato il </a:t>
            </a:r>
            <a:r>
              <a:rPr lang="it-IT" sz="2000" b="1" dirty="0">
                <a:solidFill>
                  <a:srgbClr val="FF0000"/>
                </a:solidFill>
              </a:rPr>
              <a:t>ruolo complessivo dello stato</a:t>
            </a:r>
            <a:r>
              <a:rPr lang="it-IT" sz="2000" dirty="0">
                <a:solidFill>
                  <a:schemeClr val="tx1"/>
                </a:solidFill>
              </a:rPr>
              <a:t>, </a:t>
            </a:r>
            <a:r>
              <a:rPr lang="it-IT" sz="2000" b="1" dirty="0">
                <a:solidFill>
                  <a:srgbClr val="FF0000"/>
                </a:solidFill>
              </a:rPr>
              <a:t>meno incentrato sul comando e il controllo è più proiettato sulla facilitazione e il coordinamento dei processi decisionali.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Ciò implica un investimento nell’arricchire le forme di democrazia.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tx1"/>
                </a:solidFill>
              </a:rPr>
              <a:t>Nelle politiche di </a:t>
            </a:r>
            <a:r>
              <a:rPr lang="it-IT" sz="2000" dirty="0" err="1">
                <a:solidFill>
                  <a:schemeClr val="tx1"/>
                </a:solidFill>
              </a:rPr>
              <a:t>governace</a:t>
            </a:r>
            <a:r>
              <a:rPr lang="it-IT" sz="2000" dirty="0">
                <a:solidFill>
                  <a:schemeClr val="tx1"/>
                </a:solidFill>
              </a:rPr>
              <a:t> oltre alla forma fondamentale della </a:t>
            </a:r>
            <a:r>
              <a:rPr lang="it-IT" sz="2000" b="1" dirty="0">
                <a:solidFill>
                  <a:srgbClr val="FF0000"/>
                </a:solidFill>
              </a:rPr>
              <a:t>democrazia rappresentativa</a:t>
            </a:r>
            <a:r>
              <a:rPr lang="it-IT" sz="2000" dirty="0">
                <a:solidFill>
                  <a:schemeClr val="tx1"/>
                </a:solidFill>
              </a:rPr>
              <a:t> si cerca di affiancare approcci quali la </a:t>
            </a:r>
            <a:r>
              <a:rPr lang="it-IT" sz="2000" b="1" dirty="0">
                <a:solidFill>
                  <a:srgbClr val="FF0000"/>
                </a:solidFill>
              </a:rPr>
              <a:t>democrazia deliberativa</a:t>
            </a:r>
            <a:r>
              <a:rPr lang="it-IT" sz="2000" dirty="0">
                <a:solidFill>
                  <a:schemeClr val="tx1"/>
                </a:solidFill>
              </a:rPr>
              <a:t> e la </a:t>
            </a:r>
            <a:r>
              <a:rPr lang="it-IT" sz="2000" b="1" dirty="0">
                <a:solidFill>
                  <a:srgbClr val="FF0000"/>
                </a:solidFill>
              </a:rPr>
              <a:t>democrazia partecipativa.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>
                <a:solidFill>
                  <a:srgbClr val="FFFF00"/>
                </a:solidFill>
              </a:rPr>
              <a:t>Governance</a:t>
            </a:r>
            <a:r>
              <a:rPr lang="it-IT" b="1" dirty="0">
                <a:solidFill>
                  <a:srgbClr val="FFFF00"/>
                </a:solidFill>
              </a:rPr>
              <a:t> e compartecipazione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3828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nde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nde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nde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185</TotalTime>
  <Words>2781</Words>
  <Application>Microsoft Office PowerPoint</Application>
  <PresentationFormat>Presentazione su schermo (4:3)</PresentationFormat>
  <Paragraphs>153</Paragraphs>
  <Slides>26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9" baseType="lpstr">
      <vt:lpstr>Candara</vt:lpstr>
      <vt:lpstr>Symbol</vt:lpstr>
      <vt:lpstr>Onde</vt:lpstr>
      <vt:lpstr>Collaborazione, partecipazione e coprogettazione</vt:lpstr>
      <vt:lpstr>Il processo collaborativo</vt:lpstr>
      <vt:lpstr>Comunicazione e ascolto</vt:lpstr>
      <vt:lpstr>Comunicazione e ascolto</vt:lpstr>
      <vt:lpstr>Coordinamento</vt:lpstr>
      <vt:lpstr>Tolleranza e fiducia reciproca</vt:lpstr>
      <vt:lpstr>Allineamento degli interessi</vt:lpstr>
      <vt:lpstr>Governance e compartecipazione</vt:lpstr>
      <vt:lpstr>Governance e compartecipazione</vt:lpstr>
      <vt:lpstr>Sussidiaretà e accountability</vt:lpstr>
      <vt:lpstr>Sussidiaretà e accountability</vt:lpstr>
      <vt:lpstr>Responsività e trasparenza</vt:lpstr>
      <vt:lpstr>Le ragioni della partecipazione</vt:lpstr>
      <vt:lpstr>Le ragioni della partecipazione</vt:lpstr>
      <vt:lpstr>Le configurazioni della partecipazione</vt:lpstr>
      <vt:lpstr>Esiste una domanda di partecipazione?</vt:lpstr>
      <vt:lpstr>I cinque profili della partecipazione</vt:lpstr>
      <vt:lpstr>Le ragioni della non partecipazione</vt:lpstr>
      <vt:lpstr>I non partecipanti: alcuni profili</vt:lpstr>
      <vt:lpstr>L’approccio concertativo delle politiche sociali</vt:lpstr>
      <vt:lpstr>Ruolo delle amministrazioni comunali e compiti previsti </vt:lpstr>
      <vt:lpstr>Il Piano di Zona come dispositivo collaborativo</vt:lpstr>
      <vt:lpstr>Il Piano di Zona come dispositivo collaborativo</vt:lpstr>
      <vt:lpstr>Il Piano di Zona come dispositivo collaborativo</vt:lpstr>
      <vt:lpstr>Attori e funzioni previsti dalla legge 328/2000</vt:lpstr>
      <vt:lpstr>Processo di programmazione articolato in quattro fasi: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Collaborazione, partecipazione</dc:title>
  <dc:creator>Rosemary</dc:creator>
  <cp:lastModifiedBy>SERRA ROSEMARY</cp:lastModifiedBy>
  <cp:revision>27</cp:revision>
  <dcterms:created xsi:type="dcterms:W3CDTF">2020-06-02T08:43:51Z</dcterms:created>
  <dcterms:modified xsi:type="dcterms:W3CDTF">2020-06-03T14:09:34Z</dcterms:modified>
</cp:coreProperties>
</file>