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448" r:id="rId2"/>
    <p:sldId id="290" r:id="rId3"/>
    <p:sldId id="363" r:id="rId4"/>
    <p:sldId id="492" r:id="rId5"/>
    <p:sldId id="296" r:id="rId6"/>
    <p:sldId id="297" r:id="rId7"/>
    <p:sldId id="298" r:id="rId8"/>
    <p:sldId id="299" r:id="rId9"/>
    <p:sldId id="302" r:id="rId10"/>
    <p:sldId id="303" r:id="rId11"/>
    <p:sldId id="305" r:id="rId12"/>
    <p:sldId id="306" r:id="rId13"/>
    <p:sldId id="307" r:id="rId14"/>
    <p:sldId id="475" r:id="rId15"/>
    <p:sldId id="308" r:id="rId16"/>
    <p:sldId id="309" r:id="rId17"/>
    <p:sldId id="310" r:id="rId18"/>
    <p:sldId id="340" r:id="rId19"/>
    <p:sldId id="471" r:id="rId20"/>
    <p:sldId id="472" r:id="rId21"/>
    <p:sldId id="474" r:id="rId22"/>
    <p:sldId id="473" r:id="rId23"/>
    <p:sldId id="311" r:id="rId24"/>
    <p:sldId id="312" r:id="rId25"/>
    <p:sldId id="313" r:id="rId26"/>
    <p:sldId id="314" r:id="rId27"/>
    <p:sldId id="352" r:id="rId28"/>
    <p:sldId id="316" r:id="rId29"/>
    <p:sldId id="318" r:id="rId30"/>
    <p:sldId id="450" r:id="rId31"/>
    <p:sldId id="317" r:id="rId32"/>
    <p:sldId id="658" r:id="rId33"/>
    <p:sldId id="344" r:id="rId34"/>
    <p:sldId id="477" r:id="rId35"/>
    <p:sldId id="476" r:id="rId36"/>
    <p:sldId id="319" r:id="rId37"/>
    <p:sldId id="657" r:id="rId38"/>
    <p:sldId id="438" r:id="rId39"/>
    <p:sldId id="320" r:id="rId40"/>
    <p:sldId id="437" r:id="rId41"/>
    <p:sldId id="321" r:id="rId42"/>
    <p:sldId id="483" r:id="rId43"/>
    <p:sldId id="481" r:id="rId44"/>
    <p:sldId id="482" r:id="rId4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5878"/>
  </p:normalViewPr>
  <p:slideViewPr>
    <p:cSldViewPr snapToGrid="0" snapToObjects="1">
      <p:cViewPr varScale="1">
        <p:scale>
          <a:sx n="113" d="100"/>
          <a:sy n="113" d="100"/>
        </p:scale>
        <p:origin x="1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441FC-C64C-4202-B3FC-B7357DC8BBB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38033-4C93-47CC-95EC-1357CD63FA2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9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0902B-3BB0-447D-92B6-1E333E3E39A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96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51526-D57F-4175-A30E-553DBABEFA6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8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D1100-C442-4D61-9D12-32F461013FC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4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17622-1DB3-455C-BD20-E10FD7CF35D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7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20A1B-AA7B-463C-A7F0-17CF5747629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11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C98B7-EED5-4764-9E35-1714873EB8F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5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5666-1F7D-42DD-836F-05E5816640B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0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F21E2-E54F-4162-9A0A-300F6C2E18B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32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AC89C-7E91-44D3-8C9A-FADE4C4CAF2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32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6ACFF-8CB3-4FF0-A305-EE3D5C221E9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16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E9BA59-88A9-42BA-A7EF-ECADE74292C1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4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20.wdp"/><Relationship Id="rId4" Type="http://schemas.openxmlformats.org/officeDocument/2006/relationships/image" Target="../media/image31.png"/><Relationship Id="rId9" Type="http://schemas.microsoft.com/office/2007/relationships/hdphoto" Target="../media/hdphoto22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5.wdp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7.wdp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9.wdp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-26988"/>
            <a:ext cx="9394825" cy="85090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4000">
                <a:solidFill>
                  <a:srgbClr val="FFFF00"/>
                </a:solidFill>
                <a:latin typeface="+mn-lt"/>
              </a:rPr>
              <a:t>Neoplasia: caratteristiche fondamentali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980728"/>
            <a:ext cx="8352928" cy="5472112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it-IT" altLang="it-IT" sz="4000">
                <a:solidFill>
                  <a:schemeClr val="bg1">
                    <a:lumMod val="85000"/>
                  </a:schemeClr>
                </a:solidFill>
              </a:rPr>
              <a:t>Accumulo di </a:t>
            </a:r>
            <a:r>
              <a:rPr lang="it-IT" altLang="it-IT" sz="4000" b="1">
                <a:solidFill>
                  <a:schemeClr val="bg1">
                    <a:lumMod val="85000"/>
                  </a:schemeClr>
                </a:solidFill>
              </a:rPr>
              <a:t>mutazioni genetiche</a:t>
            </a:r>
          </a:p>
          <a:p>
            <a:pPr eaLnBrk="1" hangingPunct="1"/>
            <a:endParaRPr lang="it-IT" altLang="it-IT" sz="4000"/>
          </a:p>
          <a:p>
            <a:pPr eaLnBrk="1" hangingPunct="1"/>
            <a:r>
              <a:rPr lang="it-IT" altLang="it-IT" sz="4000" b="1">
                <a:solidFill>
                  <a:schemeClr val="bg1">
                    <a:lumMod val="85000"/>
                  </a:schemeClr>
                </a:solidFill>
              </a:rPr>
              <a:t>Variabilità</a:t>
            </a:r>
          </a:p>
          <a:p>
            <a:pPr eaLnBrk="1" hangingPunct="1"/>
            <a:endParaRPr lang="it-IT" altLang="it-IT" sz="4000"/>
          </a:p>
          <a:p>
            <a:pPr eaLnBrk="1" hangingPunct="1"/>
            <a:r>
              <a:rPr lang="it-IT" altLang="it-IT" sz="4000">
                <a:solidFill>
                  <a:schemeClr val="bg1">
                    <a:lumMod val="85000"/>
                  </a:schemeClr>
                </a:solidFill>
              </a:rPr>
              <a:t>Cause </a:t>
            </a:r>
            <a:r>
              <a:rPr lang="it-IT" altLang="it-IT" sz="4000" b="1">
                <a:solidFill>
                  <a:schemeClr val="bg1">
                    <a:lumMod val="85000"/>
                  </a:schemeClr>
                </a:solidFill>
              </a:rPr>
              <a:t>primarie</a:t>
            </a:r>
            <a:r>
              <a:rPr lang="it-IT" altLang="it-IT" sz="4000">
                <a:solidFill>
                  <a:schemeClr val="bg1">
                    <a:lumMod val="85000"/>
                  </a:schemeClr>
                </a:solidFill>
              </a:rPr>
              <a:t> e </a:t>
            </a:r>
            <a:r>
              <a:rPr lang="it-IT" altLang="it-IT" sz="4000" b="1">
                <a:solidFill>
                  <a:schemeClr val="bg1">
                    <a:lumMod val="85000"/>
                  </a:schemeClr>
                </a:solidFill>
              </a:rPr>
              <a:t>secondarie</a:t>
            </a:r>
          </a:p>
          <a:p>
            <a:pPr eaLnBrk="1" hangingPunct="1"/>
            <a:endParaRPr lang="it-IT" altLang="it-IT" sz="4000"/>
          </a:p>
          <a:p>
            <a:pPr eaLnBrk="1" hangingPunct="1"/>
            <a:r>
              <a:rPr lang="it-IT" altLang="it-IT" sz="4000">
                <a:solidFill>
                  <a:srgbClr val="FF0000"/>
                </a:solidFill>
              </a:rPr>
              <a:t>Alterazioni della </a:t>
            </a:r>
            <a:r>
              <a:rPr lang="it-IT" altLang="it-IT" sz="4000" b="1">
                <a:solidFill>
                  <a:srgbClr val="FF0000"/>
                </a:solidFill>
              </a:rPr>
              <a:t>differenziazione</a:t>
            </a:r>
          </a:p>
          <a:p>
            <a:pPr eaLnBrk="1" hangingPunct="1"/>
            <a:endParaRPr lang="it-IT" altLang="it-IT" sz="4000"/>
          </a:p>
          <a:p>
            <a:pPr eaLnBrk="1" hangingPunct="1"/>
            <a:endParaRPr lang="it-IT" altLang="it-IT" sz="4000"/>
          </a:p>
        </p:txBody>
      </p:sp>
      <p:sp>
        <p:nvSpPr>
          <p:cNvPr id="2" name="CasellaDiTesto 1"/>
          <p:cNvSpPr txBox="1"/>
          <p:nvPr/>
        </p:nvSpPr>
        <p:spPr>
          <a:xfrm>
            <a:off x="3628710" y="1983033"/>
            <a:ext cx="389561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3400">
                <a:solidFill>
                  <a:srgbClr val="FFFFFF">
                    <a:lumMod val="85000"/>
                  </a:srgbClr>
                </a:solidFill>
                <a:latin typeface="Arial"/>
                <a:cs typeface="Arial"/>
              </a:rPr>
              <a:t>genetica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3400">
                <a:solidFill>
                  <a:srgbClr val="FFFFFF">
                    <a:lumMod val="85000"/>
                  </a:srgbClr>
                </a:solidFill>
                <a:latin typeface="Arial"/>
                <a:cs typeface="Arial"/>
              </a:rPr>
              <a:t>fenotipica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3400">
                <a:solidFill>
                  <a:srgbClr val="FFFFFF">
                    <a:lumMod val="85000"/>
                  </a:srgbClr>
                </a:solidFill>
                <a:latin typeface="Arial"/>
                <a:cs typeface="Arial"/>
              </a:rPr>
              <a:t>comportamentale</a:t>
            </a:r>
          </a:p>
        </p:txBody>
      </p:sp>
    </p:spTree>
    <p:extLst>
      <p:ext uri="{BB962C8B-B14F-4D97-AF65-F5344CB8AC3E}">
        <p14:creationId xmlns:p14="http://schemas.microsoft.com/office/powerpoint/2010/main" val="1539550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F79CD9D6-CCCC-7146-8FED-4B816676A242}"/>
              </a:ext>
            </a:extLst>
          </p:cNvPr>
          <p:cNvSpPr/>
          <p:nvPr/>
        </p:nvSpPr>
        <p:spPr bwMode="auto">
          <a:xfrm>
            <a:off x="6084168" y="2708920"/>
            <a:ext cx="1008112" cy="5040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88066" name="Group 2"/>
          <p:cNvGraphicFramePr>
            <a:graphicFrameLocks noGrp="1"/>
          </p:cNvGraphicFramePr>
          <p:nvPr/>
        </p:nvGraphicFramePr>
        <p:xfrm>
          <a:off x="304802" y="0"/>
          <a:ext cx="8677275" cy="6853238"/>
        </p:xfrm>
        <a:graphic>
          <a:graphicData uri="http://schemas.openxmlformats.org/drawingml/2006/table">
            <a:tbl>
              <a:tblPr/>
              <a:tblGrid>
                <a:gridCol w="289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Tessuto di origine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Benigno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Maligno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0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Mesenchimale/ tessuto connettivo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Fibroma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Lipoma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Condroma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Osteoma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Fibrosarcoma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Liposarcoma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Condrosarcoma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Sarcoma osteogenico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90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Endotelio vascolare/linfatico e tessuti correlati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Emangioma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Linfangioma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Meningioma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Angiosarcoma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Linfangiosarcoma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Sarcoma sinoviale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Mesotelioma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Meningioma invasivo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8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Ematopoietico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Leucemie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Linfomi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8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Muscolare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Leiomioma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Rabdomioma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Leiomiosarcoma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Rabdomiosarcoma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28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Epiteliale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Trofoblasto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Gonadi maschili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Papilloma a cellule squamose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Adenoma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Cistadenoma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Papilloma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Adenoma bronchiale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Adenoma tubulare renale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Adenoma epatocellulare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Papilloma a cellle di transizione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Mole idatiforme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Carcinoma squamoso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Adenocarcinoma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Cistadenocarcinoma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Carcinoma papillare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Carcinoma broncogenico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Carcinoma renale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Carcinoma epatocellulare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Carcinoma a cellule di transizione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Coriocarcinoma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Seminoma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6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Melanocti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Nevo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Melanoma maligno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35496" y="-3875"/>
            <a:ext cx="9001000" cy="6771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0000"/>
                </a:solidFill>
                <a:latin typeface="Arial"/>
                <a:cs typeface="Arial"/>
              </a:rPr>
              <a:t>Classificazione </a:t>
            </a:r>
            <a:r>
              <a:rPr lang="it-IT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istogenetica</a:t>
            </a:r>
            <a:r>
              <a:rPr lang="it-IT" sz="3200" b="1" dirty="0">
                <a:solidFill>
                  <a:srgbClr val="000000"/>
                </a:solidFill>
                <a:latin typeface="Arial"/>
                <a:cs typeface="Arial"/>
              </a:rPr>
              <a:t>: regole generali</a:t>
            </a:r>
          </a:p>
          <a:p>
            <a:endParaRPr lang="it-IT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it-IT" sz="3000" dirty="0">
                <a:solidFill>
                  <a:srgbClr val="000000"/>
                </a:solidFill>
                <a:latin typeface="Arial"/>
                <a:cs typeface="Arial"/>
              </a:rPr>
              <a:t>       Tumori </a:t>
            </a:r>
            <a:r>
              <a:rPr lang="it-IT" sz="3000" b="1" dirty="0">
                <a:solidFill>
                  <a:srgbClr val="00B050"/>
                </a:solidFill>
                <a:latin typeface="Arial"/>
                <a:cs typeface="Arial"/>
              </a:rPr>
              <a:t>benigni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dei 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tessuti mesenchimali/connettivi</a:t>
            </a: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: termine identificativo del tessuto di origine + suffisso «</a:t>
            </a:r>
            <a:r>
              <a:rPr lang="it-IT" sz="2400" b="1" dirty="0" err="1">
                <a:solidFill>
                  <a:srgbClr val="000000"/>
                </a:solidFill>
                <a:latin typeface="Arial"/>
                <a:cs typeface="Arial"/>
              </a:rPr>
              <a:t>oma</a:t>
            </a: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» [per </a:t>
            </a:r>
            <a:r>
              <a:rPr lang="it-IT" sz="2400" dirty="0" err="1">
                <a:solidFill>
                  <a:srgbClr val="000000"/>
                </a:solidFill>
                <a:latin typeface="Arial"/>
                <a:cs typeface="Arial"/>
              </a:rPr>
              <a:t>es.,oste</a:t>
            </a:r>
            <a:r>
              <a:rPr lang="it-IT" sz="2400" b="1" dirty="0" err="1">
                <a:solidFill>
                  <a:srgbClr val="000000"/>
                </a:solidFill>
                <a:latin typeface="Arial"/>
                <a:cs typeface="Arial"/>
              </a:rPr>
              <a:t>oma</a:t>
            </a: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, fibr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oma</a:t>
            </a: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, ecc.]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degli 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epiteli</a:t>
            </a: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papilloma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degli 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epiteli ghiandolari</a:t>
            </a: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adenoma</a:t>
            </a:r>
          </a:p>
          <a:p>
            <a:pPr lvl="1"/>
            <a:endParaRPr lang="it-IT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it-IT" sz="9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</a:p>
          <a:p>
            <a:pPr lvl="1"/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it-IT" sz="3000" dirty="0">
                <a:solidFill>
                  <a:srgbClr val="000000"/>
                </a:solidFill>
                <a:latin typeface="Arial"/>
                <a:cs typeface="Arial"/>
              </a:rPr>
              <a:t>Tumori </a:t>
            </a:r>
            <a:r>
              <a:rPr lang="it-IT" sz="3000" b="1" dirty="0">
                <a:solidFill>
                  <a:srgbClr val="FF0000"/>
                </a:solidFill>
                <a:latin typeface="Arial"/>
                <a:cs typeface="Arial"/>
              </a:rPr>
              <a:t>maligni</a:t>
            </a:r>
          </a:p>
          <a:p>
            <a:pPr lvl="1"/>
            <a:endParaRPr lang="it-IT" sz="105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719138" lvl="1" indent="-261938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dei 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tessuti mesenchimali/connettivi</a:t>
            </a: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: termine identificativo del tessuto di origine + 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sarcoma </a:t>
            </a: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[per es., osteo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sarcoma</a:t>
            </a: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, fibro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sarcoma</a:t>
            </a: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, ecc.] </a:t>
            </a:r>
          </a:p>
          <a:p>
            <a:pPr marL="719138" lvl="1" indent="-261938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degli 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epiteli</a:t>
            </a: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carcinoma</a:t>
            </a:r>
          </a:p>
          <a:p>
            <a:pPr marL="719138" lvl="1" indent="-261938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degli 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epiteli ghiandolari</a:t>
            </a: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it-IT" sz="2400" b="1" dirty="0">
                <a:solidFill>
                  <a:srgbClr val="000000"/>
                </a:solidFill>
                <a:latin typeface="Arial"/>
                <a:cs typeface="Arial"/>
              </a:rPr>
              <a:t>adenocarcinoma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013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6" y="1663617"/>
            <a:ext cx="5617071" cy="514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2" y="115888"/>
            <a:ext cx="8928545" cy="1511300"/>
          </a:xfrm>
        </p:spPr>
        <p:txBody>
          <a:bodyPr/>
          <a:lstStyle/>
          <a:p>
            <a:pPr algn="just" eaLnBrk="1" hangingPunct="1">
              <a:lnSpc>
                <a:spcPct val="85000"/>
              </a:lnSpc>
            </a:pPr>
            <a:r>
              <a:rPr lang="en-US" altLang="it-IT" sz="3400">
                <a:solidFill>
                  <a:schemeClr val="bg1"/>
                </a:solidFill>
                <a:latin typeface="+mn-lt"/>
              </a:rPr>
              <a:t>I tumori sono classificati con modalità convenzionali in base al </a:t>
            </a:r>
            <a:r>
              <a:rPr lang="en-US" altLang="it-IT" sz="3400">
                <a:solidFill>
                  <a:srgbClr val="FFFF00"/>
                </a:solidFill>
                <a:latin typeface="+mn-lt"/>
              </a:rPr>
              <a:t>grado di sviluppo raggiunto</a:t>
            </a:r>
            <a:r>
              <a:rPr lang="en-US" altLang="it-IT" sz="3400">
                <a:solidFill>
                  <a:schemeClr val="bg1"/>
                </a:solidFill>
                <a:latin typeface="+mn-lt"/>
              </a:rPr>
              <a:t> (</a:t>
            </a:r>
            <a:r>
              <a:rPr lang="en-US" altLang="it-IT" sz="3400">
                <a:solidFill>
                  <a:srgbClr val="FFFF00"/>
                </a:solidFill>
                <a:latin typeface="+mn-lt"/>
              </a:rPr>
              <a:t>stadiazione</a:t>
            </a:r>
            <a:r>
              <a:rPr lang="en-US" altLang="it-IT" sz="3400" b="1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sz="3400">
                <a:solidFill>
                  <a:schemeClr val="bg1"/>
                </a:solidFill>
                <a:latin typeface="+mn-lt"/>
              </a:rPr>
              <a:t>dei tumori)</a:t>
            </a:r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34927" y="2139952"/>
            <a:ext cx="388900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it-IT" sz="3600">
                <a:solidFill>
                  <a:srgbClr val="000000"/>
                </a:solidFill>
                <a:latin typeface="Arial"/>
              </a:rPr>
              <a:t>Classificazione TNM</a:t>
            </a:r>
            <a:endParaRPr lang="it-IT" altLang="it-IT" sz="36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29" name="CasellaDiTesto 1"/>
          <p:cNvSpPr txBox="1">
            <a:spLocks noChangeArrowheads="1"/>
          </p:cNvSpPr>
          <p:nvPr/>
        </p:nvSpPr>
        <p:spPr bwMode="auto">
          <a:xfrm>
            <a:off x="34927" y="3402866"/>
            <a:ext cx="3889003" cy="13388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700" b="1">
                <a:solidFill>
                  <a:srgbClr val="000000"/>
                </a:solidFill>
                <a:latin typeface="Arial"/>
              </a:rPr>
              <a:t>T</a:t>
            </a:r>
            <a:r>
              <a:rPr lang="it-IT" altLang="it-IT" sz="2700">
                <a:solidFill>
                  <a:srgbClr val="000000"/>
                </a:solidFill>
                <a:latin typeface="Arial"/>
              </a:rPr>
              <a:t>: tumor dimension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700" b="1">
                <a:solidFill>
                  <a:srgbClr val="000000"/>
                </a:solidFill>
                <a:latin typeface="Arial"/>
              </a:rPr>
              <a:t>N</a:t>
            </a:r>
            <a:r>
              <a:rPr lang="it-IT" altLang="it-IT" sz="2700">
                <a:solidFill>
                  <a:srgbClr val="000000"/>
                </a:solidFill>
                <a:latin typeface="Arial"/>
              </a:rPr>
              <a:t>: nodes involvement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700" b="1">
                <a:solidFill>
                  <a:srgbClr val="000000"/>
                </a:solidFill>
                <a:latin typeface="Arial"/>
              </a:rPr>
              <a:t>M</a:t>
            </a:r>
            <a:r>
              <a:rPr lang="it-IT" altLang="it-IT" sz="2700">
                <a:solidFill>
                  <a:srgbClr val="000000"/>
                </a:solidFill>
                <a:latin typeface="Arial"/>
              </a:rPr>
              <a:t>: metastasis</a:t>
            </a:r>
          </a:p>
        </p:txBody>
      </p:sp>
      <p:sp>
        <p:nvSpPr>
          <p:cNvPr id="2" name="Ovale 1"/>
          <p:cNvSpPr/>
          <p:nvPr/>
        </p:nvSpPr>
        <p:spPr bwMode="auto">
          <a:xfrm>
            <a:off x="7308304" y="4149080"/>
            <a:ext cx="1008112" cy="576064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379052" y="4797152"/>
            <a:ext cx="1579278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rgbClr val="000000"/>
                </a:solidFill>
                <a:latin typeface="Arial"/>
                <a:cs typeface="Arial"/>
              </a:rPr>
              <a:t>tumor </a:t>
            </a:r>
            <a:r>
              <a:rPr lang="it-IT" sz="2000" i="1">
                <a:solidFill>
                  <a:srgbClr val="000000"/>
                </a:solidFill>
                <a:latin typeface="Arial"/>
                <a:cs typeface="Arial"/>
              </a:rPr>
              <a:t>in situ</a:t>
            </a:r>
          </a:p>
        </p:txBody>
      </p:sp>
    </p:spTree>
    <p:extLst>
      <p:ext uri="{BB962C8B-B14F-4D97-AF65-F5344CB8AC3E}">
        <p14:creationId xmlns:p14="http://schemas.microsoft.com/office/powerpoint/2010/main" val="275281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nimBg="1"/>
      <p:bldP spid="77829" grpId="0" animBg="1"/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Group 2"/>
          <p:cNvGraphicFramePr>
            <a:graphicFrameLocks noGrp="1"/>
          </p:cNvGraphicFramePr>
          <p:nvPr>
            <p:extLst/>
          </p:nvPr>
        </p:nvGraphicFramePr>
        <p:xfrm>
          <a:off x="323850" y="261066"/>
          <a:ext cx="8496300" cy="6264278"/>
        </p:xfrm>
        <a:graphic>
          <a:graphicData uri="http://schemas.openxmlformats.org/drawingml/2006/table">
            <a:tbl>
              <a:tblPr/>
              <a:tblGrid>
                <a:gridCol w="1239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6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89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Stadiazione dei tumori</a:t>
                      </a:r>
                      <a:endParaRPr kumimoji="0" lang="en-US" altLang="it-IT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Stadio</a:t>
                      </a: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Definizione </a:t>
                      </a: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Tis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 situ, non-invasivo (confinato all’epitelio)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T1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Piccolo, minimamente invasivo nel sito originario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T2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Più grande, maggiore invasività nell’organo di origine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3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T3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Maggiori dimensioni e/o invasivo oltre i margini dell’organo di origine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T4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Molto grande e/o molto invasivo, diffusione in organi adiacenti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N0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Non coinvolgimento linfonodi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N1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Coinvolgimento linfonodi regionali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N2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Ampio coinvolgimento linfonodi regionali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8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N3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Coinvolgimento linfonodi più distanti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6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M0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metastasi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8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M1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Metastasi presenti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310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1884" y="-27384"/>
            <a:ext cx="8964612" cy="936104"/>
          </a:xfrm>
        </p:spPr>
        <p:txBody>
          <a:bodyPr/>
          <a:lstStyle/>
          <a:p>
            <a:pPr algn="just" eaLnBrk="1" hangingPunct="1"/>
            <a:r>
              <a:rPr lang="en-US" altLang="it-IT" sz="2800" dirty="0">
                <a:solidFill>
                  <a:schemeClr val="bg1"/>
                </a:solidFill>
                <a:latin typeface="+mn-lt"/>
              </a:rPr>
              <a:t>Le </a:t>
            </a:r>
            <a:r>
              <a:rPr lang="en-US" altLang="it-IT" sz="2800" dirty="0" err="1">
                <a:solidFill>
                  <a:schemeClr val="bg1"/>
                </a:solidFill>
                <a:latin typeface="+mn-lt"/>
              </a:rPr>
              <a:t>neoplasie</a:t>
            </a:r>
            <a:r>
              <a:rPr lang="en-US" altLang="it-IT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sz="2800" dirty="0" err="1">
                <a:solidFill>
                  <a:schemeClr val="bg1"/>
                </a:solidFill>
                <a:latin typeface="+mn-lt"/>
              </a:rPr>
              <a:t>sono</a:t>
            </a:r>
            <a:r>
              <a:rPr lang="en-US" altLang="it-IT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sz="2800" dirty="0" err="1">
                <a:solidFill>
                  <a:schemeClr val="bg1"/>
                </a:solidFill>
                <a:latin typeface="+mn-lt"/>
              </a:rPr>
              <a:t>classificate</a:t>
            </a:r>
            <a:r>
              <a:rPr lang="en-US" altLang="it-IT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sz="2800" dirty="0" err="1">
                <a:solidFill>
                  <a:schemeClr val="bg1"/>
                </a:solidFill>
                <a:latin typeface="+mn-lt"/>
              </a:rPr>
              <a:t>anche</a:t>
            </a:r>
            <a:r>
              <a:rPr lang="en-US" altLang="it-IT" sz="2800" dirty="0">
                <a:solidFill>
                  <a:schemeClr val="bg1"/>
                </a:solidFill>
                <a:latin typeface="+mn-lt"/>
              </a:rPr>
              <a:t> in base al </a:t>
            </a:r>
            <a:r>
              <a:rPr lang="en-US" altLang="it-IT" sz="2800" dirty="0" err="1">
                <a:solidFill>
                  <a:srgbClr val="FFFF00"/>
                </a:solidFill>
                <a:latin typeface="+mn-lt"/>
              </a:rPr>
              <a:t>grado</a:t>
            </a:r>
            <a:r>
              <a:rPr lang="en-US" altLang="it-IT" sz="2800" dirty="0">
                <a:solidFill>
                  <a:srgbClr val="FFFF00"/>
                </a:solidFill>
                <a:latin typeface="+mn-lt"/>
              </a:rPr>
              <a:t> di </a:t>
            </a:r>
            <a:r>
              <a:rPr lang="en-US" altLang="it-IT" sz="2800" dirty="0" err="1">
                <a:solidFill>
                  <a:srgbClr val="FFFF00"/>
                </a:solidFill>
                <a:latin typeface="+mn-lt"/>
              </a:rPr>
              <a:t>differenziazione</a:t>
            </a:r>
            <a:r>
              <a:rPr lang="en-US" altLang="it-IT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it-IT" sz="2800" dirty="0">
                <a:solidFill>
                  <a:srgbClr val="FFFF00"/>
                </a:solidFill>
                <a:latin typeface="+mn-lt"/>
              </a:rPr>
              <a:t>(grading) </a:t>
            </a:r>
            <a:r>
              <a:rPr lang="en-US" altLang="it-IT" sz="2800" dirty="0" err="1">
                <a:solidFill>
                  <a:schemeClr val="bg1"/>
                </a:solidFill>
                <a:latin typeface="+mn-lt"/>
              </a:rPr>
              <a:t>raggiunto</a:t>
            </a:r>
            <a:endParaRPr lang="en-US" altLang="it-IT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146" name="Picture 2" descr="Risultati immagini per grading tumor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" y="908720"/>
            <a:ext cx="5953125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3987" name="Group 19"/>
          <p:cNvGraphicFramePr>
            <a:graphicFrameLocks noGrp="1"/>
          </p:cNvGraphicFramePr>
          <p:nvPr>
            <p:extLst/>
          </p:nvPr>
        </p:nvGraphicFramePr>
        <p:xfrm>
          <a:off x="4535613" y="4416282"/>
          <a:ext cx="4572893" cy="2397094"/>
        </p:xfrm>
        <a:graphic>
          <a:graphicData uri="http://schemas.openxmlformats.org/drawingml/2006/table">
            <a:tbl>
              <a:tblPr/>
              <a:tblGrid>
                <a:gridCol w="580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1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Ben differenziato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Moderatamente differenziato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III</a:t>
                      </a: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Scarsamente differenziato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IV</a:t>
                      </a: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A0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Anaplastico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A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Fortemente anaplastico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5865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8" y="-99392"/>
            <a:ext cx="9000999" cy="720080"/>
          </a:xfrm>
        </p:spPr>
        <p:txBody>
          <a:bodyPr/>
          <a:lstStyle/>
          <a:p>
            <a:r>
              <a:rPr lang="en-US" sz="3400">
                <a:solidFill>
                  <a:srgbClr val="FFFF00"/>
                </a:solidFill>
              </a:rPr>
              <a:t>Histological grade of breast cancer</a:t>
            </a:r>
            <a:endParaRPr lang="it-IT" sz="3400">
              <a:solidFill>
                <a:srgbClr val="FFFF00"/>
              </a:solidFill>
            </a:endParaRPr>
          </a:p>
        </p:txBody>
      </p:sp>
      <p:pic>
        <p:nvPicPr>
          <p:cNvPr id="1026" name="Picture 2" descr="Risultati immagini per breast cancer grading hist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7990"/>
            <a:ext cx="8928992" cy="259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059832" y="3447000"/>
            <a:ext cx="60486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200" b="1">
                <a:solidFill>
                  <a:srgbClr val="FFFFFF"/>
                </a:solidFill>
                <a:latin typeface="Arial"/>
                <a:cs typeface="Arial"/>
              </a:rPr>
              <a:t>(a)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rgbClr val="FFFF00"/>
                </a:solidFill>
                <a:latin typeface="Arial"/>
                <a:cs typeface="Arial"/>
              </a:rPr>
              <a:t>well-differentiated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 (grade 1): high homology to the normal breast terminal duct lobular unit, tubule formation (&gt;75%)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20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200" b="1">
                <a:solidFill>
                  <a:srgbClr val="FFFFFF"/>
                </a:solidFill>
                <a:latin typeface="Arial"/>
                <a:cs typeface="Arial"/>
              </a:rPr>
              <a:t>(b)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rgbClr val="FFFF00"/>
                </a:solidFill>
                <a:latin typeface="Arial"/>
                <a:cs typeface="Arial"/>
              </a:rPr>
              <a:t>moderately differentiated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 (grade 2)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20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200" b="1">
                <a:solidFill>
                  <a:srgbClr val="FFFFFF"/>
                </a:solidFill>
                <a:latin typeface="Arial"/>
                <a:cs typeface="Arial"/>
              </a:rPr>
              <a:t>(c)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rgbClr val="FFFF00"/>
                </a:solidFill>
                <a:latin typeface="Arial"/>
                <a:cs typeface="Arial"/>
              </a:rPr>
              <a:t>poorly differentiated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(grade 3): marked degree of cellular pleomorphism, no tubule formation (&lt;10%)</a:t>
            </a:r>
            <a:endParaRPr lang="it-IT" sz="220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92631" y="3323072"/>
            <a:ext cx="2967203" cy="1987428"/>
            <a:chOff x="92629" y="3323072"/>
            <a:chExt cx="2967203" cy="1987428"/>
          </a:xfrm>
        </p:grpSpPr>
        <p:pic>
          <p:nvPicPr>
            <p:cNvPr id="1028" name="Picture 4" descr="Risultati immagini per normal breast histolog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"/>
                      </a14:imgEffect>
                      <a14:imgEffect>
                        <a14:brightnessContrast bright="-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29" y="3323072"/>
              <a:ext cx="2967203" cy="197813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2169845" y="4941168"/>
              <a:ext cx="889987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00000"/>
                  </a:solidFill>
                  <a:latin typeface="Arial"/>
                  <a:cs typeface="Arial"/>
                </a:rPr>
                <a:t>normal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399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2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it-IT">
                <a:solidFill>
                  <a:srgbClr val="FFFF00"/>
                </a:solidFill>
                <a:latin typeface="+mn-lt"/>
              </a:rPr>
              <a:t>Classificazione dei tumori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70002"/>
            <a:ext cx="9144000" cy="5472113"/>
          </a:xfrm>
        </p:spPr>
        <p:txBody>
          <a:bodyPr/>
          <a:lstStyle/>
          <a:p>
            <a:pPr algn="just" eaLnBrk="1" hangingPunct="1"/>
            <a:r>
              <a:rPr lang="en-US" altLang="it-IT" sz="3800" u="sng">
                <a:solidFill>
                  <a:schemeClr val="accent2"/>
                </a:solidFill>
              </a:rPr>
              <a:t>Istogenetica</a:t>
            </a:r>
            <a:r>
              <a:rPr lang="en-US" altLang="it-IT" sz="3800">
                <a:solidFill>
                  <a:schemeClr val="accent2"/>
                </a:solidFill>
              </a:rPr>
              <a:t> (in base al tessuto da cui originano) </a:t>
            </a:r>
          </a:p>
          <a:p>
            <a:pPr algn="just" eaLnBrk="1" hangingPunct="1"/>
            <a:endParaRPr lang="en-US" altLang="it-IT" sz="1800">
              <a:solidFill>
                <a:schemeClr val="accent2"/>
              </a:solidFill>
            </a:endParaRPr>
          </a:p>
          <a:p>
            <a:pPr algn="just" eaLnBrk="1" hangingPunct="1"/>
            <a:r>
              <a:rPr lang="en-US" altLang="it-IT" sz="3800">
                <a:solidFill>
                  <a:schemeClr val="accent2"/>
                </a:solidFill>
              </a:rPr>
              <a:t>In base allo </a:t>
            </a:r>
            <a:r>
              <a:rPr lang="en-US" altLang="it-IT" sz="3800" u="sng">
                <a:solidFill>
                  <a:schemeClr val="accent2"/>
                </a:solidFill>
              </a:rPr>
              <a:t>stadio di sviluppo</a:t>
            </a:r>
            <a:r>
              <a:rPr lang="en-US" altLang="it-IT" sz="3800">
                <a:solidFill>
                  <a:schemeClr val="accent2"/>
                </a:solidFill>
              </a:rPr>
              <a:t> (dimensioni, infiltrazione, grado di differenziazione, presenza di metastasi)</a:t>
            </a:r>
            <a:r>
              <a:rPr lang="en-US" altLang="it-IT" sz="3800">
                <a:solidFill>
                  <a:schemeClr val="bg1"/>
                </a:solidFill>
              </a:rPr>
              <a:t> </a:t>
            </a:r>
          </a:p>
          <a:p>
            <a:pPr algn="just" eaLnBrk="1" hangingPunct="1"/>
            <a:endParaRPr lang="en-US" altLang="it-IT" sz="1800">
              <a:solidFill>
                <a:schemeClr val="bg1"/>
              </a:solidFill>
            </a:endParaRPr>
          </a:p>
          <a:p>
            <a:pPr algn="just" eaLnBrk="1" hangingPunct="1"/>
            <a:r>
              <a:rPr lang="en-US" altLang="it-IT" sz="3800">
                <a:solidFill>
                  <a:schemeClr val="bg1"/>
                </a:solidFill>
              </a:rPr>
              <a:t>In base al </a:t>
            </a:r>
            <a:r>
              <a:rPr lang="en-US" altLang="it-IT" sz="3800" u="sng">
                <a:solidFill>
                  <a:srgbClr val="FFFF00"/>
                </a:solidFill>
              </a:rPr>
              <a:t>comportamento</a:t>
            </a:r>
            <a:r>
              <a:rPr lang="en-US" altLang="it-IT" sz="3800">
                <a:solidFill>
                  <a:schemeClr val="bg1"/>
                </a:solidFill>
              </a:rPr>
              <a:t> (benigni, maligni)</a:t>
            </a:r>
          </a:p>
          <a:p>
            <a:pPr algn="just" eaLnBrk="1" hangingPunct="1"/>
            <a:endParaRPr lang="en-US" altLang="it-IT" sz="3800">
              <a:solidFill>
                <a:schemeClr val="bg1"/>
              </a:solidFill>
            </a:endParaRPr>
          </a:p>
          <a:p>
            <a:pPr algn="just" eaLnBrk="1" hangingPunct="1"/>
            <a:endParaRPr lang="en-US" altLang="it-IT" sz="3800">
              <a:solidFill>
                <a:schemeClr val="bg1"/>
              </a:solidFill>
            </a:endParaRPr>
          </a:p>
          <a:p>
            <a:pPr algn="just" eaLnBrk="1" hangingPunct="1"/>
            <a:endParaRPr lang="en-US" altLang="it-IT" sz="3800">
              <a:solidFill>
                <a:schemeClr val="bg1"/>
              </a:solidFill>
            </a:endParaRPr>
          </a:p>
          <a:p>
            <a:pPr algn="just" eaLnBrk="1" hangingPunct="1">
              <a:buClr>
                <a:schemeClr val="bg1"/>
              </a:buClr>
            </a:pPr>
            <a:endParaRPr lang="en-US" altLang="it-IT" sz="3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6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title"/>
          </p:nvPr>
        </p:nvSpPr>
        <p:spPr>
          <a:xfrm>
            <a:off x="899096" y="-26988"/>
            <a:ext cx="7129288" cy="649288"/>
          </a:xfrm>
        </p:spPr>
        <p:txBody>
          <a:bodyPr/>
          <a:lstStyle/>
          <a:p>
            <a:pPr algn="l" eaLnBrk="1" hangingPunct="1">
              <a:lnSpc>
                <a:spcPct val="130000"/>
              </a:lnSpc>
            </a:pPr>
            <a:r>
              <a:rPr lang="it-IT" altLang="it-IT" sz="4000">
                <a:solidFill>
                  <a:srgbClr val="FFFF00"/>
                </a:solidFill>
                <a:latin typeface="+mn-lt"/>
              </a:rPr>
              <a:t> Principali differenze tra tumori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5496" y="1628802"/>
            <a:ext cx="4464496" cy="4814589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Crescita lenta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Incapsulati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Crescita espansiva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Ben differenziati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Angiogenesi (+/-)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Metastasi assenti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Recidive rare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Effetti locali</a:t>
            </a:r>
          </a:p>
          <a:p>
            <a:pPr eaLnBrk="1" hangingPunct="1">
              <a:buFontTx/>
              <a:buNone/>
            </a:pPr>
            <a:endParaRPr lang="it-IT" altLang="it-IT" sz="3200">
              <a:solidFill>
                <a:schemeClr val="bg1"/>
              </a:solidFill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62138"/>
            <a:ext cx="4716016" cy="4637236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Crescita rapida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Non incapsulati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Crescita infiltrativa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Poco differenziati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Angiogenesi marcata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Metastasi possibili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Recidive frequenti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Effetti locali e sistemici</a:t>
            </a:r>
          </a:p>
        </p:txBody>
      </p:sp>
      <p:sp>
        <p:nvSpPr>
          <p:cNvPr id="81925" name="Text Box 7"/>
          <p:cNvSpPr txBox="1">
            <a:spLocks noChangeArrowheads="1"/>
          </p:cNvSpPr>
          <p:nvPr/>
        </p:nvSpPr>
        <p:spPr bwMode="auto">
          <a:xfrm>
            <a:off x="395536" y="764706"/>
            <a:ext cx="2665412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3800">
                <a:solidFill>
                  <a:srgbClr val="FFFF00"/>
                </a:solidFill>
                <a:latin typeface="Arial"/>
              </a:rPr>
              <a:t>BENIGNI</a:t>
            </a:r>
          </a:p>
        </p:txBody>
      </p:sp>
      <p:sp>
        <p:nvSpPr>
          <p:cNvPr id="81926" name="Text Box 8"/>
          <p:cNvSpPr txBox="1">
            <a:spLocks noChangeArrowheads="1"/>
          </p:cNvSpPr>
          <p:nvPr/>
        </p:nvSpPr>
        <p:spPr bwMode="auto">
          <a:xfrm>
            <a:off x="5362973" y="764706"/>
            <a:ext cx="2665413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3800">
                <a:solidFill>
                  <a:srgbClr val="FFFF00"/>
                </a:solidFill>
                <a:latin typeface="Arial"/>
              </a:rPr>
              <a:t>MALIGNI</a:t>
            </a:r>
          </a:p>
        </p:txBody>
      </p:sp>
    </p:spTree>
    <p:extLst>
      <p:ext uri="{BB962C8B-B14F-4D97-AF65-F5344CB8AC3E}">
        <p14:creationId xmlns:p14="http://schemas.microsoft.com/office/powerpoint/2010/main" val="160089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17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17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17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23850" y="188913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5497" y="-27384"/>
            <a:ext cx="907300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FF00"/>
                </a:solidFill>
                <a:latin typeface="Arial"/>
              </a:rPr>
              <a:t>Confronto tra un tumore benigno ed uno maligno della muscolatura liscia della parete uterina (miometrio)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25101"/>
            <a:ext cx="9073008" cy="598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283968" y="1340768"/>
            <a:ext cx="108555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600">
                <a:solidFill>
                  <a:srgbClr val="000000"/>
                </a:solidFill>
                <a:latin typeface="Arial"/>
                <a:cs typeface="Arial"/>
              </a:rPr>
              <a:t>miometrio</a:t>
            </a:r>
          </a:p>
        </p:txBody>
      </p:sp>
      <p:cxnSp>
        <p:nvCxnSpPr>
          <p:cNvPr id="4" name="Connettore 2 3"/>
          <p:cNvCxnSpPr/>
          <p:nvPr/>
        </p:nvCxnSpPr>
        <p:spPr bwMode="auto">
          <a:xfrm flipH="1">
            <a:off x="3707904" y="1700808"/>
            <a:ext cx="720080" cy="11521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ttangolo 2"/>
          <p:cNvSpPr/>
          <p:nvPr/>
        </p:nvSpPr>
        <p:spPr bwMode="auto">
          <a:xfrm>
            <a:off x="827584" y="3645024"/>
            <a:ext cx="1656184" cy="504056"/>
          </a:xfrm>
          <a:prstGeom prst="rect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6156176" y="3645024"/>
            <a:ext cx="1656184" cy="5040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7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slideplayer.com/13/4133246/slides/slide_1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bright="2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26015"/>
            <a:ext cx="8820472" cy="661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/>
          <p:cNvSpPr/>
          <p:nvPr/>
        </p:nvSpPr>
        <p:spPr bwMode="auto">
          <a:xfrm>
            <a:off x="4932040" y="4149080"/>
            <a:ext cx="1584176" cy="1152128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" name="Ovale 3"/>
          <p:cNvSpPr/>
          <p:nvPr/>
        </p:nvSpPr>
        <p:spPr bwMode="auto">
          <a:xfrm rot="1552734">
            <a:off x="2378588" y="1728998"/>
            <a:ext cx="1304599" cy="807638"/>
          </a:xfrm>
          <a:prstGeom prst="ellipse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" name="Ovale 2"/>
          <p:cNvSpPr/>
          <p:nvPr/>
        </p:nvSpPr>
        <p:spPr bwMode="auto">
          <a:xfrm>
            <a:off x="4932040" y="1628800"/>
            <a:ext cx="2520280" cy="2520280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857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BREST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2"/>
            <a:ext cx="69850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6"/>
          <p:cNvSpPr txBox="1">
            <a:spLocks noChangeArrowheads="1"/>
          </p:cNvSpPr>
          <p:nvPr/>
        </p:nvSpPr>
        <p:spPr bwMode="auto">
          <a:xfrm>
            <a:off x="179512" y="260650"/>
            <a:ext cx="7200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00"/>
                </a:solidFill>
                <a:latin typeface="Arial"/>
              </a:rPr>
              <a:t>neoplasia </a:t>
            </a:r>
            <a:r>
              <a:rPr lang="it-IT" altLang="it-IT" sz="2400" b="1">
                <a:solidFill>
                  <a:srgbClr val="000000"/>
                </a:solidFill>
                <a:latin typeface="Arial"/>
              </a:rPr>
              <a:t>benigna</a:t>
            </a:r>
            <a:r>
              <a:rPr lang="it-IT" altLang="it-IT" sz="2400">
                <a:solidFill>
                  <a:srgbClr val="000000"/>
                </a:solidFill>
                <a:latin typeface="Arial"/>
              </a:rPr>
              <a:t> della mammella: </a:t>
            </a:r>
            <a:r>
              <a:rPr lang="it-IT" altLang="it-IT" sz="2400" b="1">
                <a:solidFill>
                  <a:srgbClr val="000000"/>
                </a:solidFill>
                <a:latin typeface="Arial"/>
              </a:rPr>
              <a:t>fibroadenoma</a:t>
            </a:r>
          </a:p>
        </p:txBody>
      </p:sp>
      <p:sp>
        <p:nvSpPr>
          <p:cNvPr id="82948" name="Oval 10"/>
          <p:cNvSpPr>
            <a:spLocks noChangeArrowheads="1"/>
          </p:cNvSpPr>
          <p:nvPr/>
        </p:nvSpPr>
        <p:spPr bwMode="auto">
          <a:xfrm>
            <a:off x="2843213" y="1773240"/>
            <a:ext cx="1441450" cy="115252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949" name="AutoShape 14" descr="MAYO Clinic/AP Photo"/>
          <p:cNvSpPr>
            <a:spLocks noChangeAspect="1" noChangeArrowheads="1"/>
          </p:cNvSpPr>
          <p:nvPr/>
        </p:nvSpPr>
        <p:spPr bwMode="auto">
          <a:xfrm>
            <a:off x="2667000" y="1857375"/>
            <a:ext cx="3810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043610" y="1124744"/>
            <a:ext cx="8028955" cy="5554662"/>
            <a:chOff x="1043608" y="1124744"/>
            <a:chExt cx="8028955" cy="5554662"/>
          </a:xfrm>
        </p:grpSpPr>
        <p:pic>
          <p:nvPicPr>
            <p:cNvPr id="80911" name="Picture 15" descr="carcinoma mammell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87" y="1124744"/>
              <a:ext cx="6626225" cy="555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12" name="Text Box 16"/>
            <p:cNvSpPr txBox="1">
              <a:spLocks noChangeArrowheads="1"/>
            </p:cNvSpPr>
            <p:nvPr/>
          </p:nvSpPr>
          <p:spPr bwMode="auto">
            <a:xfrm>
              <a:off x="1043608" y="6207695"/>
              <a:ext cx="802895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Arial"/>
                </a:rPr>
                <a:t>neoplasia </a:t>
              </a:r>
              <a:r>
                <a:rPr lang="it-IT" altLang="it-IT" sz="2400" b="1">
                  <a:solidFill>
                    <a:srgbClr val="000000"/>
                  </a:solidFill>
                  <a:latin typeface="Arial"/>
                </a:rPr>
                <a:t>maligna</a:t>
              </a:r>
              <a:r>
                <a:rPr lang="it-IT" altLang="it-IT" sz="2400">
                  <a:solidFill>
                    <a:srgbClr val="000000"/>
                  </a:solidFill>
                  <a:latin typeface="Arial"/>
                </a:rPr>
                <a:t> della mammella: </a:t>
              </a:r>
              <a:r>
                <a:rPr lang="it-IT" altLang="it-IT" sz="2400" b="1">
                  <a:solidFill>
                    <a:srgbClr val="000000"/>
                  </a:solidFill>
                  <a:latin typeface="Arial"/>
                </a:rPr>
                <a:t>carcinoma</a:t>
              </a:r>
              <a:r>
                <a:rPr lang="it-IT" altLang="it-IT" sz="2400">
                  <a:solidFill>
                    <a:srgbClr val="000000"/>
                  </a:solidFill>
                  <a:latin typeface="Arial"/>
                </a:rPr>
                <a:t> infiltrante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05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>
          <a:xfrm>
            <a:off x="-227013" y="44450"/>
            <a:ext cx="9623426" cy="865188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>
                <a:solidFill>
                  <a:srgbClr val="FFFF00"/>
                </a:solidFill>
                <a:latin typeface="+mn-lt"/>
              </a:rPr>
              <a:t>Neoplasie: alterazioni della differenziazione</a:t>
            </a:r>
          </a:p>
        </p:txBody>
      </p:sp>
      <p:sp>
        <p:nvSpPr>
          <p:cNvPr id="62467" name="Line 19"/>
          <p:cNvSpPr>
            <a:spLocks noChangeShapeType="1"/>
          </p:cNvSpPr>
          <p:nvPr/>
        </p:nvSpPr>
        <p:spPr bwMode="auto">
          <a:xfrm>
            <a:off x="2413000" y="2565400"/>
            <a:ext cx="0" cy="5715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62468" name="Line 15"/>
          <p:cNvSpPr>
            <a:spLocks noChangeShapeType="1"/>
          </p:cNvSpPr>
          <p:nvPr/>
        </p:nvSpPr>
        <p:spPr bwMode="auto">
          <a:xfrm>
            <a:off x="2413000" y="4652963"/>
            <a:ext cx="0" cy="5715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5796136" y="4076702"/>
            <a:ext cx="1460500" cy="504825"/>
            <a:chOff x="6084888" y="4076700"/>
            <a:chExt cx="1460500" cy="504825"/>
          </a:xfrm>
        </p:grpSpPr>
        <p:sp>
          <p:nvSpPr>
            <p:cNvPr id="62469" name="Line 17"/>
            <p:cNvSpPr>
              <a:spLocks noChangeShapeType="1"/>
            </p:cNvSpPr>
            <p:nvPr/>
          </p:nvSpPr>
          <p:spPr bwMode="auto">
            <a:xfrm flipH="1">
              <a:off x="6156325" y="4076700"/>
              <a:ext cx="1346200" cy="5048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000">
                <a:solidFill>
                  <a:srgbClr val="FFFFFF"/>
                </a:solidFill>
                <a:latin typeface="Times New Roman" pitchFamily="18" charset="0"/>
                <a:cs typeface="Arial"/>
              </a:endParaRPr>
            </a:p>
          </p:txBody>
        </p:sp>
        <p:sp>
          <p:nvSpPr>
            <p:cNvPr id="62470" name="Line 18"/>
            <p:cNvSpPr>
              <a:spLocks noChangeShapeType="1"/>
            </p:cNvSpPr>
            <p:nvPr/>
          </p:nvSpPr>
          <p:spPr bwMode="auto">
            <a:xfrm>
              <a:off x="6084888" y="4094163"/>
              <a:ext cx="1460500" cy="48736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000">
                <a:solidFill>
                  <a:srgbClr val="FFFFFF"/>
                </a:solidFill>
                <a:latin typeface="Times New Roman" pitchFamily="18" charset="0"/>
                <a:cs typeface="Arial"/>
              </a:endParaRPr>
            </a:p>
          </p:txBody>
        </p:sp>
      </p:grpSp>
      <p:sp>
        <p:nvSpPr>
          <p:cNvPr id="62471" name="Line 16"/>
          <p:cNvSpPr>
            <a:spLocks noChangeShapeType="1"/>
          </p:cNvSpPr>
          <p:nvPr/>
        </p:nvSpPr>
        <p:spPr bwMode="auto">
          <a:xfrm>
            <a:off x="6516688" y="4652963"/>
            <a:ext cx="0" cy="5715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62472" name="Line 20"/>
          <p:cNvSpPr>
            <a:spLocks noChangeShapeType="1"/>
          </p:cNvSpPr>
          <p:nvPr/>
        </p:nvSpPr>
        <p:spPr bwMode="auto">
          <a:xfrm>
            <a:off x="6445250" y="2565400"/>
            <a:ext cx="0" cy="5715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63497" name="Rectangle 21"/>
          <p:cNvSpPr>
            <a:spLocks noChangeArrowheads="1"/>
          </p:cNvSpPr>
          <p:nvPr/>
        </p:nvSpPr>
        <p:spPr bwMode="auto">
          <a:xfrm>
            <a:off x="1692277" y="1341440"/>
            <a:ext cx="5472113" cy="1076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>
                <a:solidFill>
                  <a:srgbClr val="FFFFFF"/>
                </a:solidFill>
                <a:latin typeface="Arial"/>
                <a:cs typeface="Times New Roman" pitchFamily="18" charset="0"/>
              </a:rPr>
              <a:t>CELLULE IMMATURE</a:t>
            </a:r>
            <a:endParaRPr lang="it-IT" altLang="it-IT">
              <a:solidFill>
                <a:srgbClr val="FFFFFF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>
                <a:solidFill>
                  <a:srgbClr val="FFFFFF"/>
                </a:solidFill>
                <a:latin typeface="Arial"/>
              </a:rPr>
              <a:t>(simil staminali)</a:t>
            </a:r>
          </a:p>
        </p:txBody>
      </p:sp>
      <p:sp>
        <p:nvSpPr>
          <p:cNvPr id="63498" name="Rectangle 23"/>
          <p:cNvSpPr>
            <a:spLocks noChangeArrowheads="1"/>
          </p:cNvSpPr>
          <p:nvPr/>
        </p:nvSpPr>
        <p:spPr bwMode="auto">
          <a:xfrm>
            <a:off x="612775" y="3240258"/>
            <a:ext cx="731963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571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000">
                <a:solidFill>
                  <a:srgbClr val="FFFFFF"/>
                </a:solidFill>
                <a:latin typeface="Arial"/>
                <a:cs typeface="Times New Roman" pitchFamily="18" charset="0"/>
              </a:rPr>
              <a:t> proliferazione +		  proliferazione</a:t>
            </a:r>
            <a:endParaRPr lang="it-IT" altLang="it-IT" sz="3000">
              <a:solidFill>
                <a:srgbClr val="FFFFFF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3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499" name="Rectangle 24"/>
          <p:cNvSpPr>
            <a:spLocks noChangeArrowheads="1"/>
          </p:cNvSpPr>
          <p:nvPr/>
        </p:nvSpPr>
        <p:spPr bwMode="auto">
          <a:xfrm>
            <a:off x="323528" y="4028407"/>
            <a:ext cx="8820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000">
                <a:solidFill>
                  <a:srgbClr val="FFFFFF"/>
                </a:solidFill>
                <a:latin typeface="Arial"/>
                <a:cs typeface="Times New Roman" pitchFamily="18" charset="0"/>
              </a:rPr>
              <a:t>        </a:t>
            </a:r>
            <a:r>
              <a:rPr lang="it-IT" altLang="it-IT" sz="3000">
                <a:solidFill>
                  <a:srgbClr val="FFFF00"/>
                </a:solidFill>
                <a:latin typeface="Arial"/>
                <a:cs typeface="Times New Roman" pitchFamily="18" charset="0"/>
              </a:rPr>
              <a:t>differenziazione</a:t>
            </a:r>
            <a:r>
              <a:rPr lang="it-IT" altLang="it-IT" sz="3000">
                <a:solidFill>
                  <a:srgbClr val="FFFFFF"/>
                </a:solidFill>
                <a:latin typeface="Arial"/>
                <a:cs typeface="Times New Roman" pitchFamily="18" charset="0"/>
              </a:rPr>
              <a:t>		   </a:t>
            </a:r>
            <a:r>
              <a:rPr lang="it-IT" altLang="it-IT" sz="3000">
                <a:solidFill>
                  <a:srgbClr val="FFFF00"/>
                </a:solidFill>
                <a:latin typeface="Arial"/>
                <a:cs typeface="Times New Roman" pitchFamily="18" charset="0"/>
              </a:rPr>
              <a:t>differenziazione</a:t>
            </a:r>
            <a:endParaRPr lang="it-IT" altLang="it-IT" sz="3000">
              <a:solidFill>
                <a:srgbClr val="FFFF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3000">
              <a:solidFill>
                <a:srgbClr val="FFFFFF"/>
              </a:solidFill>
              <a:latin typeface="Arial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3000">
              <a:solidFill>
                <a:srgbClr val="FFFFFF"/>
              </a:solidFill>
              <a:latin typeface="Arial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000">
                <a:solidFill>
                  <a:srgbClr val="FFFFFF"/>
                </a:solidFill>
                <a:latin typeface="Arial"/>
                <a:cs typeface="Times New Roman" pitchFamily="18" charset="0"/>
              </a:rPr>
              <a:t> NEOPLASIA </a:t>
            </a:r>
            <a:r>
              <a:rPr lang="it-IT" altLang="it-IT" sz="3000" b="1">
                <a:solidFill>
                  <a:srgbClr val="00FF00"/>
                </a:solidFill>
                <a:latin typeface="Arial"/>
                <a:cs typeface="Times New Roman" pitchFamily="18" charset="0"/>
              </a:rPr>
              <a:t>BENIGNA</a:t>
            </a:r>
            <a:r>
              <a:rPr lang="it-IT" altLang="it-IT" sz="3000">
                <a:solidFill>
                  <a:srgbClr val="FFFFFF"/>
                </a:solidFill>
                <a:latin typeface="Arial"/>
                <a:cs typeface="Times New Roman" pitchFamily="18" charset="0"/>
              </a:rPr>
              <a:t>    NEOPLASIA </a:t>
            </a:r>
            <a:r>
              <a:rPr lang="it-IT" altLang="it-IT" sz="3000" b="1">
                <a:solidFill>
                  <a:srgbClr val="FF0000"/>
                </a:solidFill>
                <a:latin typeface="Arial"/>
                <a:cs typeface="Times New Roman" pitchFamily="18" charset="0"/>
              </a:rPr>
              <a:t>MALIGNA</a:t>
            </a:r>
            <a:endParaRPr lang="it-IT" altLang="it-IT" sz="3000" b="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35496" y="3356992"/>
            <a:ext cx="9073008" cy="304698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>
                <a:solidFill>
                  <a:srgbClr val="000000"/>
                </a:solidFill>
                <a:latin typeface="Arial"/>
              </a:rPr>
              <a:t>Il </a:t>
            </a:r>
            <a:r>
              <a:rPr lang="it-IT" altLang="it-IT" u="sng">
                <a:solidFill>
                  <a:srgbClr val="000000"/>
                </a:solidFill>
                <a:latin typeface="Arial"/>
              </a:rPr>
              <a:t>grado di differenziazione</a:t>
            </a:r>
            <a:r>
              <a:rPr lang="it-IT" altLang="it-IT">
                <a:solidFill>
                  <a:srgbClr val="000000"/>
                </a:solidFill>
                <a:latin typeface="Arial"/>
              </a:rPr>
              <a:t> delle neoplasie è </a:t>
            </a:r>
            <a:r>
              <a:rPr lang="it-IT" altLang="it-IT" b="1">
                <a:solidFill>
                  <a:srgbClr val="000000"/>
                </a:solidFill>
                <a:latin typeface="Arial"/>
              </a:rPr>
              <a:t>molto variabile</a:t>
            </a:r>
            <a:r>
              <a:rPr lang="it-IT" altLang="it-IT">
                <a:solidFill>
                  <a:srgbClr val="000000"/>
                </a:solidFill>
                <a:latin typeface="Arial"/>
              </a:rPr>
              <a:t>: ci sono esempi di </a:t>
            </a:r>
            <a:r>
              <a:rPr lang="it-IT" altLang="it-IT" b="1">
                <a:solidFill>
                  <a:srgbClr val="000000"/>
                </a:solidFill>
                <a:latin typeface="Arial"/>
              </a:rPr>
              <a:t>tumori benigni </a:t>
            </a:r>
            <a:r>
              <a:rPr lang="it-IT" altLang="it-IT">
                <a:solidFill>
                  <a:srgbClr val="000000"/>
                </a:solidFill>
                <a:latin typeface="Arial"/>
              </a:rPr>
              <a:t>del tutto </a:t>
            </a:r>
            <a:r>
              <a:rPr lang="it-IT" altLang="it-IT" b="1">
                <a:solidFill>
                  <a:srgbClr val="000000"/>
                </a:solidFill>
                <a:latin typeface="Arial"/>
              </a:rPr>
              <a:t>simili a iperplasie</a:t>
            </a:r>
            <a:r>
              <a:rPr lang="it-IT" altLang="it-IT">
                <a:solidFill>
                  <a:srgbClr val="000000"/>
                </a:solidFill>
                <a:latin typeface="Arial"/>
              </a:rPr>
              <a:t> e </a:t>
            </a:r>
            <a:r>
              <a:rPr lang="it-IT" altLang="it-IT" b="1">
                <a:solidFill>
                  <a:srgbClr val="000000"/>
                </a:solidFill>
                <a:latin typeface="Arial"/>
              </a:rPr>
              <a:t>cancri</a:t>
            </a:r>
            <a:r>
              <a:rPr lang="it-IT" altLang="it-IT">
                <a:solidFill>
                  <a:srgbClr val="000000"/>
                </a:solidFill>
                <a:latin typeface="Arial"/>
              </a:rPr>
              <a:t> popolati da </a:t>
            </a:r>
            <a:r>
              <a:rPr lang="it-IT" altLang="it-IT" b="1">
                <a:solidFill>
                  <a:srgbClr val="000000"/>
                </a:solidFill>
                <a:latin typeface="Arial"/>
              </a:rPr>
              <a:t>cellule completamente diverse </a:t>
            </a:r>
            <a:r>
              <a:rPr lang="it-IT" altLang="it-IT">
                <a:solidFill>
                  <a:srgbClr val="000000"/>
                </a:solidFill>
                <a:latin typeface="Arial"/>
              </a:rPr>
              <a:t>da quelle del tessuto in cui la neoplasia ha avuto origine</a:t>
            </a:r>
          </a:p>
        </p:txBody>
      </p:sp>
    </p:spTree>
    <p:extLst>
      <p:ext uri="{BB962C8B-B14F-4D97-AF65-F5344CB8AC3E}">
        <p14:creationId xmlns:p14="http://schemas.microsoft.com/office/powerpoint/2010/main" val="362934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92075" y="44452"/>
            <a:ext cx="7143750" cy="4810125"/>
            <a:chOff x="92075" y="44450"/>
            <a:chExt cx="7143750" cy="4810125"/>
          </a:xfrm>
        </p:grpSpPr>
        <p:pic>
          <p:nvPicPr>
            <p:cNvPr id="839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5" y="44450"/>
              <a:ext cx="7143750" cy="481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71" name="Text Box 4"/>
            <p:cNvSpPr txBox="1">
              <a:spLocks noChangeArrowheads="1"/>
            </p:cNvSpPr>
            <p:nvPr/>
          </p:nvSpPr>
          <p:spPr bwMode="auto">
            <a:xfrm>
              <a:off x="323403" y="115888"/>
              <a:ext cx="6624861" cy="4924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00"/>
                  </a:solidFill>
                  <a:latin typeface="Arial"/>
                </a:rPr>
                <a:t>leucemia mieloide acuta: sangue periferico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627784" y="2052310"/>
            <a:ext cx="6390234" cy="4689058"/>
            <a:chOff x="371323" y="119119"/>
            <a:chExt cx="8521157" cy="6564325"/>
          </a:xfrm>
        </p:grpSpPr>
        <p:pic>
          <p:nvPicPr>
            <p:cNvPr id="8499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119119"/>
              <a:ext cx="6336704" cy="6380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371323" y="5994061"/>
              <a:ext cx="8412640" cy="689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000000"/>
                  </a:solidFill>
                  <a:latin typeface="Arial"/>
                </a:rPr>
                <a:t>mieloblasti nel sangue midollare </a:t>
              </a:r>
              <a:r>
                <a:rPr lang="it-IT" altLang="it-IT" sz="2600" b="1" dirty="0">
                  <a:solidFill>
                    <a:srgbClr val="000000"/>
                  </a:solidFill>
                  <a:latin typeface="Arial"/>
                </a:rPr>
                <a:t>normale</a:t>
              </a: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2195736" y="694437"/>
            <a:ext cx="6912768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000000"/>
                </a:solidFill>
                <a:latin typeface="Arial"/>
                <a:cs typeface="Arial"/>
              </a:rPr>
              <a:t>Blocco della differenziazione</a:t>
            </a: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: l’arresto della maturazione deriva da mutazioni di geni che regolano la differenziazione</a:t>
            </a:r>
            <a:endParaRPr lang="it-IT" sz="200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49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73027" y="60325"/>
            <a:ext cx="7019925" cy="4953000"/>
            <a:chOff x="73025" y="60325"/>
            <a:chExt cx="7019925" cy="4953000"/>
          </a:xfrm>
        </p:grpSpPr>
        <p:pic>
          <p:nvPicPr>
            <p:cNvPr id="8601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5" y="60325"/>
              <a:ext cx="7019925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19" name="Text Box 5"/>
            <p:cNvSpPr txBox="1">
              <a:spLocks noChangeArrowheads="1"/>
            </p:cNvSpPr>
            <p:nvPr/>
          </p:nvSpPr>
          <p:spPr bwMode="auto">
            <a:xfrm>
              <a:off x="3060180" y="4509120"/>
              <a:ext cx="4032100" cy="4924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00"/>
                  </a:solidFill>
                  <a:latin typeface="Arial"/>
                </a:rPr>
                <a:t>leucemia mieloide cronica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242356" y="3492760"/>
            <a:ext cx="6901644" cy="3356993"/>
            <a:chOff x="495170" y="2243138"/>
            <a:chExt cx="8648830" cy="4614862"/>
          </a:xfrm>
        </p:grpSpPr>
        <p:pic>
          <p:nvPicPr>
            <p:cNvPr id="24986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538" y="2243138"/>
              <a:ext cx="6875462" cy="4614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9864" name="Text Box 8"/>
            <p:cNvSpPr txBox="1">
              <a:spLocks noChangeArrowheads="1"/>
            </p:cNvSpPr>
            <p:nvPr/>
          </p:nvSpPr>
          <p:spPr bwMode="auto">
            <a:xfrm>
              <a:off x="495170" y="6075029"/>
              <a:ext cx="8577391" cy="6769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00"/>
                  </a:solidFill>
                  <a:latin typeface="Arial"/>
                </a:rPr>
                <a:t>mielociti e metamielociti nel sangue midollare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688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116634"/>
            <a:ext cx="7921625" cy="59404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Connettore 1 5"/>
          <p:cNvCxnSpPr/>
          <p:nvPr/>
        </p:nvCxnSpPr>
        <p:spPr bwMode="auto">
          <a:xfrm>
            <a:off x="3563888" y="2420888"/>
            <a:ext cx="4608512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CasellaDiTesto 14"/>
          <p:cNvSpPr txBox="1"/>
          <p:nvPr/>
        </p:nvSpPr>
        <p:spPr>
          <a:xfrm>
            <a:off x="36512" y="4869160"/>
            <a:ext cx="9071992" cy="1938992"/>
          </a:xfrm>
          <a:prstGeom prst="rect">
            <a:avLst/>
          </a:prstGeom>
          <a:solidFill>
            <a:srgbClr val="0000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Leucemia mieloide. Fase </a:t>
            </a:r>
            <a:r>
              <a:rPr lang="it-IT" sz="2000" b="1" u="sng" dirty="0">
                <a:solidFill>
                  <a:srgbClr val="FF0000"/>
                </a:solidFill>
                <a:latin typeface="Arial"/>
                <a:cs typeface="Arial"/>
              </a:rPr>
              <a:t>cronica</a:t>
            </a: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 (asintomatica): la marcata proliferazione delle cellule mieloidi si accompagna al mantenimento di una capacità maturativa pressoché intatta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Dopo un tempo variabile (in media 3-4 anni), la fase cronica si trasforma in una fase </a:t>
            </a:r>
            <a:r>
              <a:rPr lang="it-IT" sz="2000" b="1" u="sng" dirty="0">
                <a:solidFill>
                  <a:srgbClr val="FFFF00"/>
                </a:solidFill>
                <a:latin typeface="Arial"/>
                <a:cs typeface="Arial"/>
              </a:rPr>
              <a:t>acuta</a:t>
            </a:r>
            <a:r>
              <a:rPr lang="it-IT" sz="2000" dirty="0">
                <a:solidFill>
                  <a:srgbClr val="FFFFFF"/>
                </a:solidFill>
                <a:latin typeface="Arial"/>
                <a:cs typeface="Arial"/>
              </a:rPr>
              <a:t> che possiede le caratteristiche del blocco maturativo tipico delle leucemie acute, in genere più aggressive</a:t>
            </a:r>
          </a:p>
        </p:txBody>
      </p:sp>
      <p:cxnSp>
        <p:nvCxnSpPr>
          <p:cNvPr id="19" name="Connettore 1 18"/>
          <p:cNvCxnSpPr/>
          <p:nvPr/>
        </p:nvCxnSpPr>
        <p:spPr bwMode="auto">
          <a:xfrm>
            <a:off x="1187624" y="4077072"/>
            <a:ext cx="2232248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0475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>
          <a:xfrm>
            <a:off x="107504" y="2492896"/>
            <a:ext cx="8964488" cy="1143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4500">
                <a:solidFill>
                  <a:schemeClr val="bg1"/>
                </a:solidFill>
                <a:latin typeface="+mn-lt"/>
              </a:rPr>
              <a:t>Biologia della crescita neoplastica</a:t>
            </a:r>
          </a:p>
        </p:txBody>
      </p:sp>
    </p:spTree>
    <p:extLst>
      <p:ext uri="{BB962C8B-B14F-4D97-AF65-F5344CB8AC3E}">
        <p14:creationId xmlns:p14="http://schemas.microsoft.com/office/powerpoint/2010/main" val="2597933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44889" y="4581130"/>
            <a:ext cx="4155305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600">
                <a:solidFill>
                  <a:srgbClr val="000000"/>
                </a:solidFill>
                <a:latin typeface="Arial"/>
                <a:cs typeface="Arial"/>
              </a:rPr>
              <a:t>Cultured mouse fibroblasts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2" y="-26988"/>
            <a:ext cx="9793088" cy="720726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rgbClr val="FFFF00"/>
                </a:solidFill>
              </a:rPr>
              <a:t>Incremento numerico di una popolazione cellulare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827088" y="722587"/>
            <a:ext cx="7777162" cy="5946775"/>
            <a:chOff x="827088" y="-141511"/>
            <a:chExt cx="7777162" cy="5946775"/>
          </a:xfrm>
        </p:grpSpPr>
        <p:pic>
          <p:nvPicPr>
            <p:cNvPr id="8499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4000"/>
                      </a14:imgEffect>
                      <a14:imgEffect>
                        <a14:brightnessContrast bright="3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-141511"/>
              <a:ext cx="7777162" cy="594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2555776" y="5210036"/>
              <a:ext cx="446468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800">
                  <a:solidFill>
                    <a:srgbClr val="000000"/>
                  </a:solidFill>
                  <a:latin typeface="Arial"/>
                  <a:cs typeface="Arial"/>
                </a:rPr>
                <a:t>Cultured mouse fibroblasts</a:t>
              </a:r>
            </a:p>
          </p:txBody>
        </p:sp>
      </p:grpSp>
      <p:pic>
        <p:nvPicPr>
          <p:cNvPr id="313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9" y="1124744"/>
            <a:ext cx="869119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0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35496" y="998726"/>
            <a:ext cx="903649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3000" u="sng">
                <a:solidFill>
                  <a:srgbClr val="FFFFFF"/>
                </a:solidFill>
                <a:latin typeface="Arial"/>
              </a:rPr>
              <a:t>Dati sperimentali</a:t>
            </a:r>
            <a:r>
              <a:rPr lang="en-US" altLang="it-IT" sz="3000">
                <a:solidFill>
                  <a:srgbClr val="FFFFFF"/>
                </a:solidFill>
                <a:latin typeface="Arial"/>
              </a:rPr>
              <a:t>: considerando la </a:t>
            </a:r>
            <a:r>
              <a:rPr lang="en-US" altLang="it-IT" sz="3000" b="1">
                <a:solidFill>
                  <a:srgbClr val="FFFFFF"/>
                </a:solidFill>
                <a:latin typeface="Arial"/>
              </a:rPr>
              <a:t>durata media</a:t>
            </a:r>
            <a:r>
              <a:rPr lang="en-US" altLang="it-IT" sz="3000">
                <a:solidFill>
                  <a:srgbClr val="FFFFFF"/>
                </a:solidFill>
                <a:latin typeface="Arial"/>
              </a:rPr>
              <a:t> di un ciclo mitotico (</a:t>
            </a:r>
            <a:r>
              <a:rPr lang="en-US" altLang="it-IT" sz="3000">
                <a:solidFill>
                  <a:srgbClr val="FFFFFF"/>
                </a:solidFill>
                <a:latin typeface="Arial"/>
                <a:sym typeface="Symbol" pitchFamily="18" charset="2"/>
              </a:rPr>
              <a:t> 3 gg) sono necessarie 30 repliche (90 gg) per arrivare alla </a:t>
            </a:r>
            <a:r>
              <a:rPr lang="en-US" altLang="it-IT" sz="3000">
                <a:solidFill>
                  <a:srgbClr val="FFFF00"/>
                </a:solidFill>
                <a:latin typeface="Arial"/>
                <a:sym typeface="Symbol" pitchFamily="18" charset="2"/>
              </a:rPr>
              <a:t>minima massa    </a:t>
            </a:r>
            <a:r>
              <a:rPr lang="en-US" altLang="it-IT" sz="3000">
                <a:solidFill>
                  <a:srgbClr val="FFFFFF"/>
                </a:solidFill>
                <a:latin typeface="Arial"/>
                <a:sym typeface="Symbol" pitchFamily="18" charset="2"/>
              </a:rPr>
              <a:t>(</a:t>
            </a:r>
            <a:r>
              <a:rPr lang="en-US" altLang="it-IT" sz="3000">
                <a:solidFill>
                  <a:srgbClr val="FFFFFF"/>
                </a:solidFill>
                <a:latin typeface="Arial"/>
                <a:cs typeface="Times New Roman" pitchFamily="18" charset="0"/>
                <a:sym typeface="Symbol" pitchFamily="18" charset="2"/>
              </a:rPr>
              <a:t>~</a:t>
            </a:r>
            <a:r>
              <a:rPr lang="en-US" altLang="it-IT" sz="3000">
                <a:solidFill>
                  <a:srgbClr val="FFFFFF"/>
                </a:solidFill>
                <a:latin typeface="Arial"/>
                <a:sym typeface="Symbol" pitchFamily="18" charset="2"/>
              </a:rPr>
              <a:t>1 g, 10</a:t>
            </a:r>
            <a:r>
              <a:rPr lang="en-US" altLang="it-IT" sz="3000" baseline="30000">
                <a:solidFill>
                  <a:srgbClr val="FFFFFF"/>
                </a:solidFill>
                <a:latin typeface="Arial"/>
                <a:sym typeface="Symbol" pitchFamily="18" charset="2"/>
              </a:rPr>
              <a:t>9</a:t>
            </a:r>
            <a:r>
              <a:rPr lang="en-US" altLang="it-IT" sz="3000">
                <a:solidFill>
                  <a:srgbClr val="FFFFFF"/>
                </a:solidFill>
                <a:latin typeface="Arial"/>
                <a:sym typeface="Symbol" pitchFamily="18" charset="2"/>
              </a:rPr>
              <a:t> cellule) di tessuto </a:t>
            </a:r>
            <a:r>
              <a:rPr lang="en-US" altLang="it-IT" sz="3000">
                <a:solidFill>
                  <a:srgbClr val="FFFF00"/>
                </a:solidFill>
                <a:latin typeface="Arial"/>
                <a:sym typeface="Symbol" pitchFamily="18" charset="2"/>
              </a:rPr>
              <a:t>evidenziabile</a:t>
            </a:r>
            <a:r>
              <a:rPr lang="en-US" altLang="it-IT" sz="3000">
                <a:solidFill>
                  <a:srgbClr val="FFFFFF"/>
                </a:solidFill>
                <a:latin typeface="Arial"/>
                <a:sym typeface="Symbol" pitchFamily="18" charset="2"/>
              </a:rPr>
              <a:t> casualmente (esami Rx, eco, TAC); solitamente </a:t>
            </a:r>
            <a:r>
              <a:rPr lang="en-US" altLang="it-IT" sz="3000" b="1" u="sng">
                <a:solidFill>
                  <a:srgbClr val="FFFFFF"/>
                </a:solidFill>
                <a:latin typeface="Arial"/>
                <a:sym typeface="Symbol" pitchFamily="18" charset="2"/>
              </a:rPr>
              <a:t>asintomatica</a:t>
            </a:r>
            <a:r>
              <a:rPr lang="en-US" altLang="it-IT" sz="3000" b="1">
                <a:solidFill>
                  <a:srgbClr val="FFFFFF"/>
                </a:solidFill>
                <a:latin typeface="Arial"/>
                <a:sym typeface="Symbol" pitchFamily="18" charset="2"/>
              </a:rPr>
              <a:t> </a:t>
            </a:r>
            <a:endParaRPr lang="it-IT" altLang="it-IT" sz="3000" b="1">
              <a:solidFill>
                <a:srgbClr val="FFFFFF"/>
              </a:solidFill>
              <a:latin typeface="Arial"/>
              <a:sym typeface="Symbol" pitchFamily="18" charset="2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35498" y="4226312"/>
            <a:ext cx="910850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FFFFFF"/>
                </a:solidFill>
                <a:latin typeface="Arial"/>
              </a:rPr>
              <a:t>Sarebbero sufficienti altre 3-4 repliche (</a:t>
            </a:r>
            <a:r>
              <a:rPr lang="en-US" altLang="it-IT" sz="3000">
                <a:solidFill>
                  <a:srgbClr val="FFFFFF"/>
                </a:solidFill>
                <a:latin typeface="Arial"/>
                <a:cs typeface="Times New Roman" pitchFamily="18" charset="0"/>
              </a:rPr>
              <a:t>~ 10 giorni) </a:t>
            </a:r>
            <a:r>
              <a:rPr lang="it-IT" altLang="it-IT" sz="3000">
                <a:solidFill>
                  <a:srgbClr val="FFFFFF"/>
                </a:solidFill>
                <a:latin typeface="Arial"/>
              </a:rPr>
              <a:t>per produrre una massa di tessuto (~ 5-10 g) che possa essere </a:t>
            </a:r>
            <a:r>
              <a:rPr lang="it-IT" altLang="it-IT" sz="3000" b="1" u="sng">
                <a:solidFill>
                  <a:srgbClr val="FFFFFF"/>
                </a:solidFill>
                <a:latin typeface="Arial"/>
              </a:rPr>
              <a:t>sintomatica</a:t>
            </a:r>
            <a:r>
              <a:rPr lang="it-IT" altLang="it-IT" sz="3000">
                <a:solidFill>
                  <a:srgbClr val="FFFFFF"/>
                </a:solidFill>
                <a:latin typeface="Arial"/>
              </a:rPr>
              <a:t> (</a:t>
            </a:r>
            <a:r>
              <a:rPr lang="it-IT" altLang="it-IT" sz="3000">
                <a:solidFill>
                  <a:srgbClr val="FFFF00"/>
                </a:solidFill>
                <a:latin typeface="Arial"/>
              </a:rPr>
              <a:t>nodulo palpabile</a:t>
            </a:r>
            <a:r>
              <a:rPr lang="it-IT" altLang="it-IT" sz="3000">
                <a:solidFill>
                  <a:srgbClr val="FFFFFF"/>
                </a:solidFill>
                <a:latin typeface="Arial"/>
              </a:rPr>
              <a:t>, possibile comparsa di </a:t>
            </a:r>
            <a:r>
              <a:rPr lang="it-IT" altLang="it-IT" sz="3000">
                <a:solidFill>
                  <a:srgbClr val="FFFF00"/>
                </a:solidFill>
                <a:latin typeface="Arial"/>
              </a:rPr>
              <a:t>dolore</a:t>
            </a:r>
            <a:r>
              <a:rPr lang="it-IT" altLang="it-IT" sz="3000">
                <a:solidFill>
                  <a:srgbClr val="FFFFFF"/>
                </a:solidFill>
                <a:latin typeface="Arial"/>
              </a:rPr>
              <a:t>, </a:t>
            </a:r>
            <a:r>
              <a:rPr lang="it-IT" altLang="it-IT" sz="3000">
                <a:solidFill>
                  <a:srgbClr val="FFFF00"/>
                </a:solidFill>
                <a:latin typeface="Arial"/>
              </a:rPr>
              <a:t>emorragia</a:t>
            </a:r>
            <a:r>
              <a:rPr lang="it-IT" altLang="it-IT" sz="3000">
                <a:solidFill>
                  <a:srgbClr val="FFFFFF"/>
                </a:solidFill>
                <a:latin typeface="Arial"/>
              </a:rPr>
              <a:t>, ecc.)</a:t>
            </a:r>
            <a:endParaRPr lang="it-IT" altLang="it-IT" sz="3000" b="1" u="sng">
              <a:solidFill>
                <a:srgbClr val="FFFFFF"/>
              </a:solidFill>
              <a:latin typeface="Arial"/>
            </a:endParaRPr>
          </a:p>
        </p:txBody>
      </p:sp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179388" y="204553"/>
            <a:ext cx="8964612" cy="56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3800">
                <a:solidFill>
                  <a:srgbClr val="FFFF00"/>
                </a:solidFill>
                <a:latin typeface="Arial"/>
              </a:rPr>
              <a:t>Modello teorico di crescita di un tumore</a:t>
            </a:r>
          </a:p>
        </p:txBody>
      </p:sp>
    </p:spTree>
    <p:extLst>
      <p:ext uri="{BB962C8B-B14F-4D97-AF65-F5344CB8AC3E}">
        <p14:creationId xmlns:p14="http://schemas.microsoft.com/office/powerpoint/2010/main" val="203525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2" grpId="0"/>
      <p:bldP spid="31437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666"/>
            <a:ext cx="8229600" cy="792163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rgbClr val="FFFF00"/>
                </a:solidFill>
                <a:latin typeface="+mn-lt"/>
              </a:rPr>
              <a:t>Crescita di una neoplasia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2" y="1196754"/>
            <a:ext cx="8964613" cy="5589587"/>
          </a:xfrm>
        </p:spPr>
        <p:txBody>
          <a:bodyPr/>
          <a:lstStyle/>
          <a:p>
            <a:pPr algn="just" eaLnBrk="1" hangingPunct="1"/>
            <a:r>
              <a:rPr lang="it-IT" altLang="it-IT" sz="3400">
                <a:solidFill>
                  <a:schemeClr val="bg1"/>
                </a:solidFill>
              </a:rPr>
              <a:t>Il modello proposto, basato sulla modalità esponenziale di crescita di una popolazione cellulare, </a:t>
            </a:r>
            <a:r>
              <a:rPr lang="it-IT" altLang="it-IT" sz="3400" b="1" u="sng">
                <a:solidFill>
                  <a:srgbClr val="FFFF00"/>
                </a:solidFill>
              </a:rPr>
              <a:t>non è applicabile</a:t>
            </a:r>
            <a:r>
              <a:rPr lang="it-IT" altLang="it-IT" sz="3400" b="1">
                <a:solidFill>
                  <a:schemeClr val="bg1"/>
                </a:solidFill>
              </a:rPr>
              <a:t> </a:t>
            </a:r>
            <a:r>
              <a:rPr lang="it-IT" altLang="it-IT" sz="3400">
                <a:solidFill>
                  <a:schemeClr val="bg1"/>
                </a:solidFill>
              </a:rPr>
              <a:t>alla crescita di una popolazione di </a:t>
            </a:r>
            <a:r>
              <a:rPr lang="it-IT" altLang="it-IT" sz="3400">
                <a:solidFill>
                  <a:srgbClr val="FFFF00"/>
                </a:solidFill>
              </a:rPr>
              <a:t>cellule tumorali</a:t>
            </a:r>
          </a:p>
          <a:p>
            <a:pPr algn="just" eaLnBrk="1" hangingPunct="1"/>
            <a:endParaRPr lang="it-IT" altLang="it-IT" sz="1400" b="1">
              <a:solidFill>
                <a:schemeClr val="bg1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it-IT" altLang="it-IT" sz="3400">
                <a:solidFill>
                  <a:schemeClr val="bg1"/>
                </a:solidFill>
              </a:rPr>
              <a:t>La neoplasia cresce esponenzialmente </a:t>
            </a:r>
            <a:r>
              <a:rPr lang="it-IT" altLang="it-IT" sz="3400" b="1" u="sng">
                <a:solidFill>
                  <a:schemeClr val="bg1"/>
                </a:solidFill>
              </a:rPr>
              <a:t>solo</a:t>
            </a:r>
            <a:r>
              <a:rPr lang="it-IT" altLang="it-IT" sz="3400" u="sng">
                <a:solidFill>
                  <a:schemeClr val="bg1"/>
                </a:solidFill>
              </a:rPr>
              <a:t> nelle prime fasi</a:t>
            </a:r>
          </a:p>
          <a:p>
            <a:pPr algn="just" eaLnBrk="1" hangingPunct="1"/>
            <a:endParaRPr lang="it-IT" altLang="it-IT" sz="1400" u="sng">
              <a:solidFill>
                <a:schemeClr val="bg1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it-IT" altLang="it-IT" sz="3400">
                <a:solidFill>
                  <a:schemeClr val="bg1"/>
                </a:solidFill>
              </a:rPr>
              <a:t>Nelle fasi successive, diversi fattori ne condizionano la crescita</a:t>
            </a:r>
          </a:p>
        </p:txBody>
      </p:sp>
    </p:spTree>
    <p:extLst>
      <p:ext uri="{BB962C8B-B14F-4D97-AF65-F5344CB8AC3E}">
        <p14:creationId xmlns:p14="http://schemas.microsoft.com/office/powerpoint/2010/main" val="24747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1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25"/>
          <p:cNvGrpSpPr/>
          <p:nvPr/>
        </p:nvGrpSpPr>
        <p:grpSpPr>
          <a:xfrm>
            <a:off x="899594" y="1034889"/>
            <a:ext cx="8179775" cy="6210537"/>
            <a:chOff x="640697" y="818863"/>
            <a:chExt cx="8179775" cy="6210537"/>
          </a:xfrm>
        </p:grpSpPr>
        <p:pic>
          <p:nvPicPr>
            <p:cNvPr id="2050" name="Picture 2" descr="Risultati immagini per proliferative pool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59" b="-20327"/>
            <a:stretch/>
          </p:blipFill>
          <p:spPr bwMode="auto">
            <a:xfrm>
              <a:off x="640697" y="818863"/>
              <a:ext cx="8179775" cy="6210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1043608" y="1052736"/>
              <a:ext cx="1960094" cy="504825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1043608" y="5228432"/>
              <a:ext cx="2376264" cy="42731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7380312" y="2564904"/>
              <a:ext cx="341760" cy="430887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200" b="1">
                  <a:solidFill>
                    <a:srgbClr val="000000"/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6444208" y="4654297"/>
              <a:ext cx="341760" cy="430887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200" b="1">
                  <a:solidFill>
                    <a:srgbClr val="000000"/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7596336" y="4293096"/>
              <a:ext cx="341760" cy="430887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200" b="1">
                  <a:solidFill>
                    <a:srgbClr val="000000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5652120" y="5013176"/>
              <a:ext cx="341760" cy="430887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200" b="1">
                  <a:solidFill>
                    <a:srgbClr val="000000"/>
                  </a:solidFill>
                  <a:latin typeface="Arial"/>
                  <a:cs typeface="Arial"/>
                </a:rPr>
                <a:t>4</a:t>
              </a: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3995936" y="4293096"/>
              <a:ext cx="1703755" cy="1240142"/>
              <a:chOff x="4860031" y="5429218"/>
              <a:chExt cx="1703755" cy="1240142"/>
            </a:xfrm>
          </p:grpSpPr>
          <p:pic>
            <p:nvPicPr>
              <p:cNvPr id="23" name="Picture 8" descr="Risultati immagini per natural killer cartoon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31" y="5429218"/>
                <a:ext cx="1630329" cy="1168134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CasellaDiTesto 23"/>
              <p:cNvSpPr txBox="1"/>
              <p:nvPr/>
            </p:nvSpPr>
            <p:spPr>
              <a:xfrm>
                <a:off x="6084168" y="6330806"/>
                <a:ext cx="479618" cy="33855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b="1">
                    <a:solidFill>
                      <a:srgbClr val="000000"/>
                    </a:solidFill>
                    <a:latin typeface="Arial"/>
                    <a:cs typeface="Arial"/>
                  </a:rPr>
                  <a:t>NK</a:t>
                </a:r>
              </a:p>
            </p:txBody>
          </p:sp>
        </p:grpSp>
      </p:grp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35496" y="2032040"/>
            <a:ext cx="3888432" cy="3053144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3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frazione proliferante si riduce per:</a:t>
            </a:r>
          </a:p>
          <a:p>
            <a:pPr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it-IT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it-IT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Uscita dal ciclo</a:t>
            </a:r>
            <a:r>
              <a:rPr lang="en-US" altLang="it-IT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14350" indent="-51435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it-IT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it-IT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Differenziazione</a:t>
            </a:r>
          </a:p>
          <a:p>
            <a:pPr marL="514350" indent="-51435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it-IT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it-IT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Morte</a:t>
            </a:r>
            <a:r>
              <a:rPr lang="en-US" altLang="it-IT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spontanea</a:t>
            </a:r>
          </a:p>
          <a:p>
            <a:pPr marL="514350" indent="-51435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it-IT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it-IT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Killing immune 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457200" y="44624"/>
            <a:ext cx="8229600" cy="6476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altLang="it-IT" sz="4000" kern="0">
                <a:solidFill>
                  <a:srgbClr val="FFFF00"/>
                </a:solidFill>
                <a:latin typeface="Arial"/>
                <a:cs typeface="Arial"/>
              </a:rPr>
              <a:t>Crescita di una neoplasia</a:t>
            </a:r>
          </a:p>
        </p:txBody>
      </p:sp>
    </p:spTree>
    <p:extLst>
      <p:ext uri="{BB962C8B-B14F-4D97-AF65-F5344CB8AC3E}">
        <p14:creationId xmlns:p14="http://schemas.microsoft.com/office/powerpoint/2010/main" val="40771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8229600" cy="792162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rgbClr val="FFFF00"/>
                </a:solidFill>
                <a:latin typeface="+mn-lt"/>
              </a:rPr>
              <a:t>Crescita di una neoplasia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6" y="692697"/>
            <a:ext cx="8964613" cy="4536504"/>
          </a:xfrm>
        </p:spPr>
        <p:txBody>
          <a:bodyPr/>
          <a:lstStyle/>
          <a:p>
            <a:pPr algn="just" eaLnBrk="1" hangingPunct="1"/>
            <a:r>
              <a:rPr lang="en-US" altLang="it-IT" sz="3400">
                <a:solidFill>
                  <a:schemeClr val="bg1"/>
                </a:solidFill>
              </a:rPr>
              <a:t>Evidenze cliniche e sperimentali dimostrano che molte neoplasie presentano spesso un </a:t>
            </a:r>
            <a:r>
              <a:rPr lang="en-US" altLang="it-IT" sz="3400" u="sng">
                <a:solidFill>
                  <a:schemeClr val="bg1"/>
                </a:solidFill>
              </a:rPr>
              <a:t>lungo periodo di latenza</a:t>
            </a:r>
            <a:r>
              <a:rPr lang="en-US" altLang="it-IT" sz="3400">
                <a:solidFill>
                  <a:schemeClr val="bg1"/>
                </a:solidFill>
              </a:rPr>
              <a:t>, che varia da tumore a tumore, prima di divenire </a:t>
            </a:r>
            <a:r>
              <a:rPr lang="en-US" altLang="it-IT" sz="3400" u="sng">
                <a:solidFill>
                  <a:schemeClr val="bg1"/>
                </a:solidFill>
              </a:rPr>
              <a:t>clinicamente manifeste</a:t>
            </a:r>
          </a:p>
          <a:p>
            <a:pPr algn="just" eaLnBrk="1" hangingPunct="1"/>
            <a:endParaRPr lang="en-US" altLang="it-IT" sz="1050">
              <a:solidFill>
                <a:schemeClr val="bg1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en-US" altLang="it-IT" sz="3400">
                <a:solidFill>
                  <a:schemeClr val="bg1"/>
                </a:solidFill>
              </a:rPr>
              <a:t>Molto spesso, per i tumori solidi, la diagnosi viene effettuata solo quando il loro ciclo vitale è già molto avanzato</a:t>
            </a: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107504" y="5445224"/>
            <a:ext cx="8964488" cy="107721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00"/>
                </a:solidFill>
                <a:latin typeface="Arial"/>
              </a:rPr>
              <a:t>La vita </a:t>
            </a:r>
            <a:r>
              <a:rPr lang="it-IT" altLang="it-IT" b="1">
                <a:solidFill>
                  <a:srgbClr val="000000"/>
                </a:solidFill>
                <a:latin typeface="Arial"/>
              </a:rPr>
              <a:t>clinica </a:t>
            </a:r>
            <a:r>
              <a:rPr lang="it-IT" altLang="it-IT">
                <a:solidFill>
                  <a:srgbClr val="000000"/>
                </a:solidFill>
                <a:latin typeface="Arial"/>
              </a:rPr>
              <a:t>del tumore rappresenta</a:t>
            </a:r>
            <a:r>
              <a:rPr lang="it-IT" altLang="it-IT" b="1">
                <a:solidFill>
                  <a:srgbClr val="000000"/>
                </a:solidFill>
                <a:latin typeface="Arial"/>
              </a:rPr>
              <a:t> solo una frazione </a:t>
            </a:r>
            <a:r>
              <a:rPr lang="it-IT" altLang="it-IT">
                <a:solidFill>
                  <a:srgbClr val="000000"/>
                </a:solidFill>
                <a:latin typeface="Arial"/>
              </a:rPr>
              <a:t>del suo </a:t>
            </a:r>
            <a:r>
              <a:rPr lang="it-IT" altLang="it-IT" b="1">
                <a:solidFill>
                  <a:srgbClr val="000000"/>
                </a:solidFill>
                <a:latin typeface="Arial"/>
              </a:rPr>
              <a:t>percorso</a:t>
            </a:r>
            <a:r>
              <a:rPr lang="it-IT" altLang="it-IT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b="1">
                <a:solidFill>
                  <a:srgbClr val="000000"/>
                </a:solidFill>
                <a:latin typeface="Arial"/>
              </a:rPr>
              <a:t>biologico </a:t>
            </a:r>
            <a:r>
              <a:rPr lang="it-IT" altLang="it-IT">
                <a:solidFill>
                  <a:srgbClr val="000000"/>
                </a:solidFill>
                <a:latin typeface="Arial"/>
              </a:rPr>
              <a:t>completo</a:t>
            </a:r>
          </a:p>
        </p:txBody>
      </p:sp>
    </p:spTree>
    <p:extLst>
      <p:ext uri="{BB962C8B-B14F-4D97-AF65-F5344CB8AC3E}">
        <p14:creationId xmlns:p14="http://schemas.microsoft.com/office/powerpoint/2010/main" val="3970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uiExpand="1" build="p"/>
      <p:bldP spid="12595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11"/>
          <p:cNvSpPr txBox="1">
            <a:spLocks noChangeArrowheads="1"/>
          </p:cNvSpPr>
          <p:nvPr/>
        </p:nvSpPr>
        <p:spPr bwMode="auto">
          <a:xfrm>
            <a:off x="0" y="-45387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2800">
                <a:solidFill>
                  <a:srgbClr val="FFFFFF"/>
                </a:solidFill>
                <a:latin typeface="Arial"/>
              </a:rPr>
              <a:t>La crescita di una neoplasia è accompagnata dal fenomeno della </a:t>
            </a:r>
            <a:r>
              <a:rPr lang="it-IT" altLang="it-IT" sz="2800" b="1">
                <a:solidFill>
                  <a:srgbClr val="FFFF00"/>
                </a:solidFill>
                <a:latin typeface="Arial"/>
              </a:rPr>
              <a:t>progressione</a:t>
            </a:r>
          </a:p>
        </p:txBody>
      </p:sp>
      <p:sp>
        <p:nvSpPr>
          <p:cNvPr id="91140" name="Text Box 12"/>
          <p:cNvSpPr txBox="1">
            <a:spLocks noChangeArrowheads="1"/>
          </p:cNvSpPr>
          <p:nvPr/>
        </p:nvSpPr>
        <p:spPr bwMode="auto">
          <a:xfrm>
            <a:off x="71438" y="5157192"/>
            <a:ext cx="896461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2200" u="sng" dirty="0">
                <a:solidFill>
                  <a:srgbClr val="FFFFFF"/>
                </a:solidFill>
                <a:latin typeface="Arial"/>
              </a:rPr>
              <a:t>La progressione tumorale crea eterogeneità</a:t>
            </a:r>
            <a:r>
              <a:rPr lang="it-IT" altLang="it-IT" sz="2200" dirty="0">
                <a:solidFill>
                  <a:srgbClr val="FFFFFF"/>
                </a:solidFill>
                <a:latin typeface="Arial"/>
              </a:rPr>
              <a:t>. A causa di successive mutazioni, si formano nuovi sub-cloni da cloni preesistenti derivanti dalla cellula originale trasformata. Con il fenomeno della </a:t>
            </a:r>
            <a:r>
              <a:rPr lang="it-IT" altLang="it-IT" sz="2200" dirty="0">
                <a:solidFill>
                  <a:srgbClr val="FFFF00"/>
                </a:solidFill>
                <a:latin typeface="Arial"/>
              </a:rPr>
              <a:t>progressione</a:t>
            </a:r>
            <a:r>
              <a:rPr lang="it-IT" altLang="it-IT" sz="2200" dirty="0">
                <a:solidFill>
                  <a:srgbClr val="FFFFFF"/>
                </a:solidFill>
                <a:latin typeface="Arial"/>
              </a:rPr>
              <a:t>, la massa tumorale si arricchisce di </a:t>
            </a:r>
            <a:r>
              <a:rPr lang="it-IT" altLang="it-IT" sz="2200" b="1" dirty="0">
                <a:solidFill>
                  <a:srgbClr val="FFFF00"/>
                </a:solidFill>
                <a:latin typeface="Arial"/>
              </a:rPr>
              <a:t>varianti cellulari più aggressive</a:t>
            </a:r>
            <a:r>
              <a:rPr lang="it-IT" altLang="it-IT" sz="22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498" cy="415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240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sultati immagini per normal smooth muscle hist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" y="116634"/>
            <a:ext cx="5262297" cy="3938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ntranet.tdmu.edu.ua/data/kafedra/internal/i_nurse/classes_stud/rn-bsn%20program/full%20time%20study/first%20year/pathological%20anatomy/03_General%20morph.%20%20of%20tumor..files/image014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colorTemperature colorTemp="11500"/>
                    </a14:imgEffect>
                    <a14:imgEffect>
                      <a14:saturation sat="82000"/>
                    </a14:imgEffect>
                    <a14:imgEffect>
                      <a14:brightnessContrast bright="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52936"/>
            <a:ext cx="6048672" cy="39604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44624"/>
            <a:ext cx="4499992" cy="1143000"/>
          </a:xfrm>
          <a:solidFill>
            <a:schemeClr val="bg1"/>
          </a:solidFill>
        </p:spPr>
        <p:txBody>
          <a:bodyPr/>
          <a:lstStyle/>
          <a:p>
            <a:r>
              <a:rPr lang="it-IT" sz="3200" b="1">
                <a:solidFill>
                  <a:schemeClr val="tx1"/>
                </a:solidFill>
              </a:rPr>
              <a:t>Normal</a:t>
            </a:r>
            <a:r>
              <a:rPr lang="it-IT" sz="3200">
                <a:solidFill>
                  <a:schemeClr val="tx1"/>
                </a:solidFill>
              </a:rPr>
              <a:t> smooth muscle</a:t>
            </a:r>
            <a:br>
              <a:rPr lang="it-IT" sz="3200">
                <a:solidFill>
                  <a:schemeClr val="tx1"/>
                </a:solidFill>
              </a:rPr>
            </a:br>
            <a:r>
              <a:rPr lang="it-IT" sz="3200" i="1">
                <a:solidFill>
                  <a:schemeClr val="tx1"/>
                </a:solidFill>
              </a:rPr>
              <a:t>vs</a:t>
            </a:r>
            <a:r>
              <a:rPr lang="it-IT" sz="3200">
                <a:solidFill>
                  <a:schemeClr val="tx1"/>
                </a:solidFill>
              </a:rPr>
              <a:t> </a:t>
            </a:r>
            <a:r>
              <a:rPr lang="it-IT" sz="3200" b="1">
                <a:solidFill>
                  <a:srgbClr val="FF0000"/>
                </a:solidFill>
              </a:rPr>
              <a:t>benign neoplasm </a:t>
            </a:r>
          </a:p>
        </p:txBody>
      </p:sp>
      <p:sp>
        <p:nvSpPr>
          <p:cNvPr id="3" name="Freccia in giù 2"/>
          <p:cNvSpPr/>
          <p:nvPr/>
        </p:nvSpPr>
        <p:spPr bwMode="auto">
          <a:xfrm>
            <a:off x="7020272" y="1196752"/>
            <a:ext cx="432048" cy="158417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" name="Freccia in giù 5"/>
          <p:cNvSpPr/>
          <p:nvPr/>
        </p:nvSpPr>
        <p:spPr bwMode="auto">
          <a:xfrm rot="5400000">
            <a:off x="4031940" y="8620"/>
            <a:ext cx="360040" cy="864096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96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-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02" y="44625"/>
            <a:ext cx="5736002" cy="678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06315" y="2852987"/>
            <a:ext cx="3745607" cy="100806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altLang="it-IT" sz="2900" kern="0">
                <a:solidFill>
                  <a:srgbClr val="000000"/>
                </a:solidFill>
                <a:latin typeface="Arial"/>
                <a:cs typeface="Arial"/>
              </a:rPr>
              <a:t>Acquired capabilities of developing cancer</a:t>
            </a:r>
          </a:p>
        </p:txBody>
      </p:sp>
    </p:spTree>
    <p:extLst>
      <p:ext uri="{BB962C8B-B14F-4D97-AF65-F5344CB8AC3E}">
        <p14:creationId xmlns:p14="http://schemas.microsoft.com/office/powerpoint/2010/main" val="3473031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2"/>
            <a:ext cx="8229600" cy="792163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rgbClr val="FFFF00"/>
                </a:solidFill>
                <a:latin typeface="+mn-lt"/>
              </a:rPr>
              <a:t>Crescita della neoplasia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052736"/>
            <a:ext cx="8964612" cy="4896544"/>
          </a:xfrm>
        </p:spPr>
        <p:txBody>
          <a:bodyPr/>
          <a:lstStyle/>
          <a:p>
            <a:pPr algn="just" eaLnBrk="1" hangingPunct="1"/>
            <a:r>
              <a:rPr lang="it-IT" altLang="it-IT" sz="3400">
                <a:solidFill>
                  <a:schemeClr val="bg1"/>
                </a:solidFill>
              </a:rPr>
              <a:t>La neoplasia nasce come entità </a:t>
            </a:r>
            <a:r>
              <a:rPr lang="it-IT" altLang="it-IT" sz="3400" b="1" u="sng">
                <a:solidFill>
                  <a:schemeClr val="bg1"/>
                </a:solidFill>
              </a:rPr>
              <a:t>monoclonale</a:t>
            </a:r>
          </a:p>
          <a:p>
            <a:pPr algn="just" eaLnBrk="1" hangingPunct="1"/>
            <a:endParaRPr lang="it-IT" altLang="it-IT" sz="2000">
              <a:solidFill>
                <a:schemeClr val="bg1"/>
              </a:solidFill>
            </a:endParaRPr>
          </a:p>
          <a:p>
            <a:pPr algn="just" eaLnBrk="1" hangingPunct="1"/>
            <a:r>
              <a:rPr lang="it-IT" altLang="it-IT" sz="3400">
                <a:solidFill>
                  <a:schemeClr val="bg1"/>
                </a:solidFill>
              </a:rPr>
              <a:t>Durante lo sviluppo, grazie all’</a:t>
            </a:r>
            <a:r>
              <a:rPr lang="it-IT" altLang="it-IT" sz="3400" b="1" u="sng">
                <a:solidFill>
                  <a:schemeClr val="bg1"/>
                </a:solidFill>
              </a:rPr>
              <a:t>instabilità genomica</a:t>
            </a:r>
            <a:r>
              <a:rPr lang="it-IT" altLang="it-IT" sz="3400">
                <a:solidFill>
                  <a:schemeClr val="bg1"/>
                </a:solidFill>
              </a:rPr>
              <a:t> (predisposizione del genoma a subire altri danni e/o mutazioni), vengono generati diversi sub-cloni che vanno a costituire una massa neoplastica estremamente </a:t>
            </a:r>
            <a:r>
              <a:rPr lang="it-IT" altLang="it-IT" sz="3400" b="1">
                <a:solidFill>
                  <a:srgbClr val="FFFF00"/>
                </a:solidFill>
              </a:rPr>
              <a:t>eterogenea</a:t>
            </a:r>
          </a:p>
          <a:p>
            <a:pPr algn="just" eaLnBrk="1" hangingPunct="1"/>
            <a:endParaRPr lang="it-IT" altLang="it-IT" sz="3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" y="57821"/>
            <a:ext cx="9144000" cy="1210941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rgbClr val="FFFF00"/>
                </a:solidFill>
              </a:rPr>
              <a:t>Principali proprietà acquisite dalle cellule durante la progressione tumorale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1" y="1484787"/>
            <a:ext cx="9684693" cy="4608511"/>
          </a:xfrm>
        </p:spPr>
        <p:txBody>
          <a:bodyPr/>
          <a:lstStyle/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Potenziale replicativo illimitato e autonomo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Capacità di sottrarsi alle difese immunitarie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Capacità di resistere ai farmaci 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Capacità di indurre </a:t>
            </a:r>
            <a:r>
              <a:rPr lang="it-IT" altLang="it-IT" sz="2800" b="1">
                <a:solidFill>
                  <a:srgbClr val="FFFF00"/>
                </a:solidFill>
              </a:rPr>
              <a:t>angiogenesi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Capacità di invadere i tessuti</a:t>
            </a:r>
          </a:p>
          <a:p>
            <a:pPr eaLnBrk="1" hangingPunct="1"/>
            <a:endParaRPr lang="it-IT" altLang="it-IT" sz="1050">
              <a:solidFill>
                <a:schemeClr val="bg1"/>
              </a:solidFill>
            </a:endParaRPr>
          </a:p>
          <a:p>
            <a:pPr lvl="1" eaLnBrk="1" hangingPunct="1"/>
            <a:r>
              <a:rPr lang="it-IT" altLang="it-IT" sz="2500">
                <a:solidFill>
                  <a:schemeClr val="bg1"/>
                </a:solidFill>
              </a:rPr>
              <a:t>Mobilità</a:t>
            </a:r>
          </a:p>
          <a:p>
            <a:pPr lvl="1" eaLnBrk="1" hangingPunct="1"/>
            <a:r>
              <a:rPr lang="it-IT" altLang="it-IT" sz="2500">
                <a:solidFill>
                  <a:schemeClr val="bg1"/>
                </a:solidFill>
              </a:rPr>
              <a:t>Adesività</a:t>
            </a:r>
          </a:p>
          <a:p>
            <a:pPr lvl="1" eaLnBrk="1" hangingPunct="1"/>
            <a:r>
              <a:rPr lang="it-IT" altLang="it-IT" sz="2500">
                <a:solidFill>
                  <a:schemeClr val="bg1"/>
                </a:solidFill>
              </a:rPr>
              <a:t>Capacità di impiantarsi e proliferare a distanza (</a:t>
            </a:r>
            <a:r>
              <a:rPr lang="it-IT" altLang="it-IT" sz="2500" b="1">
                <a:solidFill>
                  <a:srgbClr val="FFFF00"/>
                </a:solidFill>
              </a:rPr>
              <a:t>metastasi</a:t>
            </a:r>
            <a:r>
              <a:rPr lang="it-IT" altLang="it-IT" sz="25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Freccia in giù 1"/>
          <p:cNvSpPr/>
          <p:nvPr/>
        </p:nvSpPr>
        <p:spPr bwMode="auto">
          <a:xfrm>
            <a:off x="8100392" y="4509120"/>
            <a:ext cx="360040" cy="72008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" name="Freccia in giù 4"/>
          <p:cNvSpPr/>
          <p:nvPr/>
        </p:nvSpPr>
        <p:spPr bwMode="auto">
          <a:xfrm rot="5400000">
            <a:off x="5904148" y="2960948"/>
            <a:ext cx="360040" cy="72008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86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7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7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7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5907 Fig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" r="3424" b="7901"/>
          <a:stretch>
            <a:fillRect/>
          </a:stretch>
        </p:blipFill>
        <p:spPr bwMode="auto">
          <a:xfrm>
            <a:off x="179514" y="2373587"/>
            <a:ext cx="8774113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10"/>
          <p:cNvSpPr txBox="1">
            <a:spLocks noChangeArrowheads="1"/>
          </p:cNvSpPr>
          <p:nvPr/>
        </p:nvSpPr>
        <p:spPr bwMode="auto">
          <a:xfrm>
            <a:off x="1836490" y="188913"/>
            <a:ext cx="52557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4000">
                <a:solidFill>
                  <a:srgbClr val="FFFF00"/>
                </a:solidFill>
                <a:latin typeface="Arial"/>
              </a:rPr>
              <a:t>Tumor angiogenesis</a:t>
            </a:r>
          </a:p>
        </p:txBody>
      </p:sp>
      <p:sp>
        <p:nvSpPr>
          <p:cNvPr id="25703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72008" y="332656"/>
            <a:ext cx="9036496" cy="1800200"/>
          </a:xfrm>
          <a:solidFill>
            <a:srgbClr val="FFFF00"/>
          </a:solidFill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altLang="it-IT" sz="2800"/>
              <a:t>Tumori </a:t>
            </a:r>
            <a:r>
              <a:rPr lang="en-US" altLang="it-IT" sz="2800" b="1"/>
              <a:t>piccoli</a:t>
            </a:r>
            <a:r>
              <a:rPr lang="en-US" altLang="it-IT" sz="2800"/>
              <a:t> (meno di </a:t>
            </a:r>
            <a:r>
              <a:rPr lang="en-US" altLang="it-IT" sz="2800" b="1"/>
              <a:t>1-2 mm</a:t>
            </a:r>
            <a:r>
              <a:rPr lang="en-US" altLang="it-IT" sz="2800" b="1" baseline="30000"/>
              <a:t>3</a:t>
            </a:r>
            <a:r>
              <a:rPr lang="en-US" altLang="it-IT" sz="2800"/>
              <a:t>) ricevono ossigeno e nutrienti che diffondono dai vasi circostanti</a:t>
            </a:r>
            <a:endParaRPr lang="en-US" altLang="it-IT" sz="1050" b="1"/>
          </a:p>
          <a:p>
            <a:pPr algn="just" eaLnBrk="1" hangingPunct="1">
              <a:lnSpc>
                <a:spcPct val="90000"/>
              </a:lnSpc>
            </a:pPr>
            <a:r>
              <a:rPr lang="en-US" altLang="it-IT" sz="2800"/>
              <a:t>I tumori più </a:t>
            </a:r>
            <a:r>
              <a:rPr lang="en-US" altLang="it-IT" sz="2800" b="1"/>
              <a:t>grandi</a:t>
            </a:r>
            <a:r>
              <a:rPr lang="en-US" altLang="it-IT" sz="2800"/>
              <a:t>, in condizioni di </a:t>
            </a:r>
            <a:r>
              <a:rPr lang="en-US" altLang="it-IT" sz="2800" b="1"/>
              <a:t>ipossia</a:t>
            </a:r>
            <a:r>
              <a:rPr lang="en-US" altLang="it-IT" sz="2800"/>
              <a:t>, sono capaci di costruirsi una propria rete vascolare</a:t>
            </a:r>
            <a:endParaRPr lang="it-IT" altLang="it-IT" sz="2400"/>
          </a:p>
        </p:txBody>
      </p:sp>
      <p:sp>
        <p:nvSpPr>
          <p:cNvPr id="2" name="Ovale 1"/>
          <p:cNvSpPr/>
          <p:nvPr/>
        </p:nvSpPr>
        <p:spPr bwMode="auto">
          <a:xfrm>
            <a:off x="4283968" y="5445224"/>
            <a:ext cx="2160240" cy="864096"/>
          </a:xfrm>
          <a:prstGeom prst="ellipse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6876256" y="5445224"/>
            <a:ext cx="2160240" cy="86409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5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70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7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7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6" grpId="0" uiExpand="1" build="p" animBg="1"/>
      <p:bldP spid="2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187548"/>
            <a:ext cx="8229600" cy="865188"/>
          </a:xfrm>
        </p:spPr>
        <p:txBody>
          <a:bodyPr/>
          <a:lstStyle/>
          <a:p>
            <a:pPr eaLnBrk="1" hangingPunct="1"/>
            <a:r>
              <a:rPr lang="it-IT" altLang="it-IT" sz="4000">
                <a:solidFill>
                  <a:srgbClr val="FFFF00"/>
                </a:solidFill>
                <a:latin typeface="+mn-lt"/>
              </a:rPr>
              <a:t>Angiogenesi tumorale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68052"/>
            <a:ext cx="9144000" cy="4653236"/>
          </a:xfrm>
        </p:spPr>
        <p:txBody>
          <a:bodyPr/>
          <a:lstStyle/>
          <a:p>
            <a:pPr algn="just" eaLnBrk="1" hangingPunct="1"/>
            <a:r>
              <a:rPr lang="en-US" altLang="it-IT" sz="3000">
                <a:solidFill>
                  <a:schemeClr val="bg1"/>
                </a:solidFill>
              </a:rPr>
              <a:t>Fenomeno regolato da sostanze specifiche note come citochine pro-angiogeniche (vascular endothelial growth factors, </a:t>
            </a:r>
            <a:r>
              <a:rPr lang="en-US" altLang="it-IT" sz="3000" b="1">
                <a:solidFill>
                  <a:schemeClr val="bg1"/>
                </a:solidFill>
              </a:rPr>
              <a:t>VEGFs</a:t>
            </a:r>
            <a:r>
              <a:rPr lang="en-US" altLang="it-IT" sz="3000">
                <a:solidFill>
                  <a:schemeClr val="bg1"/>
                </a:solidFill>
              </a:rPr>
              <a:t>)</a:t>
            </a:r>
            <a:endParaRPr lang="en-US" altLang="it-IT" sz="3000" b="1">
              <a:solidFill>
                <a:schemeClr val="bg1"/>
              </a:solidFill>
            </a:endParaRPr>
          </a:p>
          <a:p>
            <a:pPr algn="just" eaLnBrk="1" hangingPunct="1"/>
            <a:endParaRPr lang="en-US" altLang="it-IT" sz="3000">
              <a:solidFill>
                <a:schemeClr val="bg1"/>
              </a:solidFill>
            </a:endParaRPr>
          </a:p>
          <a:p>
            <a:pPr algn="just" eaLnBrk="1" hangingPunct="1"/>
            <a:r>
              <a:rPr lang="en-US" altLang="it-IT" sz="3000">
                <a:solidFill>
                  <a:schemeClr val="bg1"/>
                </a:solidFill>
              </a:rPr>
              <a:t>Sono prodotte</a:t>
            </a:r>
          </a:p>
          <a:p>
            <a:pPr algn="just" eaLnBrk="1" hangingPunct="1"/>
            <a:endParaRPr lang="en-US" altLang="it-IT" sz="1400">
              <a:solidFill>
                <a:schemeClr val="bg1"/>
              </a:solidFill>
            </a:endParaRPr>
          </a:p>
          <a:p>
            <a:pPr lvl="1" algn="just" eaLnBrk="1" hangingPunct="1"/>
            <a:r>
              <a:rPr lang="en-US" altLang="it-IT">
                <a:solidFill>
                  <a:schemeClr val="bg1"/>
                </a:solidFill>
              </a:rPr>
              <a:t>direttamente dalle cellule tumorali in condizioni di </a:t>
            </a:r>
            <a:r>
              <a:rPr lang="en-US" altLang="it-IT">
                <a:solidFill>
                  <a:srgbClr val="FFFF00"/>
                </a:solidFill>
              </a:rPr>
              <a:t>ipossia</a:t>
            </a:r>
          </a:p>
          <a:p>
            <a:pPr lvl="1" algn="just" eaLnBrk="1" hangingPunct="1"/>
            <a:r>
              <a:rPr lang="en-US" altLang="it-IT">
                <a:solidFill>
                  <a:schemeClr val="bg1"/>
                </a:solidFill>
              </a:rPr>
              <a:t>da cellule del </a:t>
            </a:r>
            <a:r>
              <a:rPr lang="en-US" altLang="it-IT">
                <a:solidFill>
                  <a:srgbClr val="FFFF00"/>
                </a:solidFill>
              </a:rPr>
              <a:t>microambiente infiammatorio tumorale</a:t>
            </a:r>
            <a:r>
              <a:rPr lang="en-US" altLang="it-IT">
                <a:solidFill>
                  <a:schemeClr val="bg1"/>
                </a:solidFill>
              </a:rPr>
              <a:t> (macrofagi, fibroblasti)</a:t>
            </a:r>
          </a:p>
        </p:txBody>
      </p:sp>
    </p:spTree>
    <p:extLst>
      <p:ext uri="{BB962C8B-B14F-4D97-AF65-F5344CB8AC3E}">
        <p14:creationId xmlns:p14="http://schemas.microsoft.com/office/powerpoint/2010/main" val="261154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4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4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760" y="44626"/>
            <a:ext cx="7962156" cy="260054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539552" y="2629520"/>
            <a:ext cx="796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Sviluppo di </a:t>
            </a:r>
            <a:r>
              <a:rPr lang="en-US" sz="2200" b="1">
                <a:solidFill>
                  <a:srgbClr val="FFFF00"/>
                </a:solidFill>
                <a:latin typeface="Arial"/>
                <a:cs typeface="Arial"/>
              </a:rPr>
              <a:t>angiogenesi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 indotta da citochine (VEGF) in un modello sperimentale di tumore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35496" y="3421451"/>
            <a:ext cx="8208912" cy="3391927"/>
            <a:chOff x="35496" y="3421449"/>
            <a:chExt cx="8208912" cy="3391927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496" y="3421449"/>
              <a:ext cx="6192688" cy="30469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CasellaDiTesto 6"/>
            <p:cNvSpPr txBox="1"/>
            <p:nvPr/>
          </p:nvSpPr>
          <p:spPr>
            <a:xfrm>
              <a:off x="35496" y="6105490"/>
              <a:ext cx="8208912" cy="70788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66FF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>
                  <a:solidFill>
                    <a:srgbClr val="000000"/>
                  </a:solidFill>
                  <a:latin typeface="Arial"/>
                  <a:cs typeface="Arial"/>
                </a:rPr>
                <a:t>Trattamento </a:t>
              </a:r>
              <a:r>
                <a:rPr lang="en-US" sz="2000" b="1">
                  <a:solidFill>
                    <a:srgbClr val="000000"/>
                  </a:solidFill>
                  <a:latin typeface="Arial"/>
                  <a:cs typeface="Arial"/>
                </a:rPr>
                <a:t>anti-angiogenico (anti VEGF)</a:t>
              </a:r>
              <a:r>
                <a:rPr lang="en-US" sz="2000">
                  <a:solidFill>
                    <a:srgbClr val="000000"/>
                  </a:solidFill>
                  <a:latin typeface="Arial"/>
                  <a:cs typeface="Arial"/>
                </a:rPr>
                <a:t> di un tumore sperimentale   (a): non trattato; (b): trattato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99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" y="57821"/>
            <a:ext cx="9144000" cy="1210941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rgbClr val="FFFF00"/>
                </a:solidFill>
              </a:rPr>
              <a:t>Principali proprietà acquisite dalle cellule durante la progressione tumorale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1" y="1484787"/>
            <a:ext cx="9684693" cy="4608511"/>
          </a:xfrm>
        </p:spPr>
        <p:txBody>
          <a:bodyPr/>
          <a:lstStyle/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Potenziale replicativo illimitato e autonomo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Capacità di sottrarsi alle difese immunitarie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Capacità di resistere ai farmaci 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Capacità di indurre </a:t>
            </a:r>
            <a:r>
              <a:rPr lang="it-IT" altLang="it-IT" sz="2800" b="1">
                <a:solidFill>
                  <a:srgbClr val="FFFF00"/>
                </a:solidFill>
              </a:rPr>
              <a:t>angiogenesi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Capacità di invadere i tessuti</a:t>
            </a:r>
          </a:p>
          <a:p>
            <a:pPr eaLnBrk="1" hangingPunct="1"/>
            <a:endParaRPr lang="it-IT" altLang="it-IT" sz="1050">
              <a:solidFill>
                <a:schemeClr val="bg1"/>
              </a:solidFill>
            </a:endParaRPr>
          </a:p>
          <a:p>
            <a:pPr lvl="1" eaLnBrk="1" hangingPunct="1"/>
            <a:r>
              <a:rPr lang="it-IT" altLang="it-IT" sz="2500">
                <a:solidFill>
                  <a:schemeClr val="bg1"/>
                </a:solidFill>
              </a:rPr>
              <a:t>Mobilità</a:t>
            </a:r>
          </a:p>
          <a:p>
            <a:pPr lvl="1" eaLnBrk="1" hangingPunct="1"/>
            <a:r>
              <a:rPr lang="it-IT" altLang="it-IT" sz="2500">
                <a:solidFill>
                  <a:schemeClr val="bg1"/>
                </a:solidFill>
              </a:rPr>
              <a:t>Adesività</a:t>
            </a:r>
          </a:p>
          <a:p>
            <a:pPr lvl="1" eaLnBrk="1" hangingPunct="1"/>
            <a:r>
              <a:rPr lang="it-IT" altLang="it-IT" sz="2500">
                <a:solidFill>
                  <a:schemeClr val="bg1"/>
                </a:solidFill>
              </a:rPr>
              <a:t>Capacità di impiantarsi e proliferare a distanza (</a:t>
            </a:r>
            <a:r>
              <a:rPr lang="it-IT" altLang="it-IT" sz="2500" b="1">
                <a:solidFill>
                  <a:srgbClr val="FFFF00"/>
                </a:solidFill>
              </a:rPr>
              <a:t>metastasi</a:t>
            </a:r>
            <a:r>
              <a:rPr lang="it-IT" altLang="it-IT" sz="25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Freccia in giù 1"/>
          <p:cNvSpPr/>
          <p:nvPr/>
        </p:nvSpPr>
        <p:spPr bwMode="auto">
          <a:xfrm>
            <a:off x="8100392" y="4509120"/>
            <a:ext cx="360040" cy="72008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" name="Freccia in giù 4"/>
          <p:cNvSpPr/>
          <p:nvPr/>
        </p:nvSpPr>
        <p:spPr bwMode="auto">
          <a:xfrm rot="5400000">
            <a:off x="5904148" y="2960948"/>
            <a:ext cx="360040" cy="72008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" name="Freccia in giù 4">
            <a:extLst>
              <a:ext uri="{FF2B5EF4-FFF2-40B4-BE49-F238E27FC236}">
                <a16:creationId xmlns:a16="http://schemas.microsoft.com/office/drawing/2014/main" id="{1532CEAF-0456-1E45-908F-70CFF5A25DD6}"/>
              </a:ext>
            </a:extLst>
          </p:cNvPr>
          <p:cNvSpPr/>
          <p:nvPr/>
        </p:nvSpPr>
        <p:spPr bwMode="auto">
          <a:xfrm rot="5400000">
            <a:off x="5256076" y="3465004"/>
            <a:ext cx="360040" cy="72008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13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CF0E6E3-4263-9648-8A73-0B8F441D3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278656"/>
            <a:ext cx="8712200" cy="121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D5A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4800" dirty="0" err="1">
                <a:solidFill>
                  <a:srgbClr val="FFFF00"/>
                </a:solidFill>
                <a:latin typeface="Arial"/>
              </a:rPr>
              <a:t>Invasione</a:t>
            </a:r>
            <a:r>
              <a:rPr lang="en-US" altLang="it-IT" sz="4800" dirty="0">
                <a:solidFill>
                  <a:srgbClr val="FFFF00"/>
                </a:solidFill>
                <a:latin typeface="Arial"/>
              </a:rPr>
              <a:t> e </a:t>
            </a:r>
            <a:r>
              <a:rPr lang="en-US" altLang="it-IT" sz="4800" dirty="0" err="1">
                <a:solidFill>
                  <a:srgbClr val="FFFF00"/>
                </a:solidFill>
                <a:latin typeface="Arial"/>
              </a:rPr>
              <a:t>metastasi</a:t>
            </a:r>
            <a:endParaRPr lang="en-US" altLang="it-IT" sz="4800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677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540072" y="44626"/>
            <a:ext cx="7973082" cy="6768753"/>
            <a:chOff x="540072" y="44624"/>
            <a:chExt cx="7973082" cy="676875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966" y="411766"/>
              <a:ext cx="3673188" cy="2910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8000"/>
                      </a14:imgEffect>
                      <a14:imgEffect>
                        <a14:colorTemperature colorTemp="6200"/>
                      </a14:imgEffect>
                      <a14:imgEffect>
                        <a14:saturation sat="200000"/>
                      </a14:imgEffect>
                      <a14:imgEffect>
                        <a14:brightnessContrast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965" y="3363839"/>
              <a:ext cx="3673189" cy="344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uppo 3"/>
            <p:cNvGrpSpPr/>
            <p:nvPr/>
          </p:nvGrpSpPr>
          <p:grpSpPr>
            <a:xfrm>
              <a:off x="540072" y="44624"/>
              <a:ext cx="4752008" cy="6768751"/>
              <a:chOff x="540072" y="44624"/>
              <a:chExt cx="4752008" cy="676875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072" y="411766"/>
                <a:ext cx="4031927" cy="29104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6000"/>
                        </a14:imgEffect>
                        <a14:imgEffect>
                          <a14:brightnessContrast contrast="1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073" y="3363838"/>
                <a:ext cx="4031927" cy="3449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CasellaDiTesto 2"/>
              <p:cNvSpPr txBox="1"/>
              <p:nvPr/>
            </p:nvSpPr>
            <p:spPr>
              <a:xfrm>
                <a:off x="4026990" y="44624"/>
                <a:ext cx="1265090" cy="523220"/>
              </a:xfrm>
              <a:prstGeom prst="rect">
                <a:avLst/>
              </a:prstGeom>
              <a:solidFill>
                <a:srgbClr val="A0FEE8"/>
              </a:solidFill>
              <a:ln w="190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800" b="1">
                    <a:solidFill>
                      <a:srgbClr val="000000"/>
                    </a:solidFill>
                    <a:latin typeface="Arial"/>
                    <a:cs typeface="Arial"/>
                  </a:rPr>
                  <a:t>breast</a:t>
                </a:r>
              </a:p>
            </p:txBody>
          </p:sp>
        </p:grpSp>
      </p:grpSp>
      <p:sp>
        <p:nvSpPr>
          <p:cNvPr id="11" name="CasellaDiTesto 10"/>
          <p:cNvSpPr txBox="1"/>
          <p:nvPr/>
        </p:nvSpPr>
        <p:spPr>
          <a:xfrm>
            <a:off x="6187055" y="2494059"/>
            <a:ext cx="2273379" cy="430887"/>
          </a:xfrm>
          <a:prstGeom prst="rect">
            <a:avLst/>
          </a:prstGeom>
          <a:solidFill>
            <a:srgbClr val="A0FEE8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200">
                <a:solidFill>
                  <a:srgbClr val="000000"/>
                </a:solidFill>
                <a:latin typeface="Arial"/>
                <a:cs typeface="Arial"/>
              </a:rPr>
              <a:t>adenocarcinoma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71067" y="477835"/>
            <a:ext cx="1912703" cy="430887"/>
          </a:xfrm>
          <a:prstGeom prst="rect">
            <a:avLst/>
          </a:prstGeom>
          <a:solidFill>
            <a:srgbClr val="A0FEE8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200">
                <a:solidFill>
                  <a:srgbClr val="000000"/>
                </a:solidFill>
                <a:latin typeface="Arial"/>
                <a:cs typeface="Arial"/>
              </a:rPr>
              <a:t>fibroadenoma</a:t>
            </a:r>
          </a:p>
        </p:txBody>
      </p:sp>
      <p:sp>
        <p:nvSpPr>
          <p:cNvPr id="6" name="Ovale 5"/>
          <p:cNvSpPr/>
          <p:nvPr/>
        </p:nvSpPr>
        <p:spPr bwMode="auto">
          <a:xfrm>
            <a:off x="1167376" y="1196752"/>
            <a:ext cx="1172376" cy="1152128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cxnSp>
        <p:nvCxnSpPr>
          <p:cNvPr id="8" name="Connettore 2 7"/>
          <p:cNvCxnSpPr/>
          <p:nvPr/>
        </p:nvCxnSpPr>
        <p:spPr bwMode="auto">
          <a:xfrm flipV="1">
            <a:off x="1043608" y="4509120"/>
            <a:ext cx="2736304" cy="1800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Figura a mano libera 9"/>
          <p:cNvSpPr/>
          <p:nvPr/>
        </p:nvSpPr>
        <p:spPr bwMode="auto">
          <a:xfrm>
            <a:off x="3419477" y="3429002"/>
            <a:ext cx="619125" cy="2629851"/>
          </a:xfrm>
          <a:custGeom>
            <a:avLst/>
            <a:gdLst>
              <a:gd name="connsiteX0" fmla="*/ 0 w 619125"/>
              <a:gd name="connsiteY0" fmla="*/ 0 h 2629851"/>
              <a:gd name="connsiteX1" fmla="*/ 66675 w 619125"/>
              <a:gd name="connsiteY1" fmla="*/ 66675 h 2629851"/>
              <a:gd name="connsiteX2" fmla="*/ 123825 w 619125"/>
              <a:gd name="connsiteY2" fmla="*/ 123825 h 2629851"/>
              <a:gd name="connsiteX3" fmla="*/ 152400 w 619125"/>
              <a:gd name="connsiteY3" fmla="*/ 152400 h 2629851"/>
              <a:gd name="connsiteX4" fmla="*/ 209550 w 619125"/>
              <a:gd name="connsiteY4" fmla="*/ 209550 h 2629851"/>
              <a:gd name="connsiteX5" fmla="*/ 238125 w 619125"/>
              <a:gd name="connsiteY5" fmla="*/ 238125 h 2629851"/>
              <a:gd name="connsiteX6" fmla="*/ 257175 w 619125"/>
              <a:gd name="connsiteY6" fmla="*/ 266700 h 2629851"/>
              <a:gd name="connsiteX7" fmla="*/ 276225 w 619125"/>
              <a:gd name="connsiteY7" fmla="*/ 323850 h 2629851"/>
              <a:gd name="connsiteX8" fmla="*/ 304800 w 619125"/>
              <a:gd name="connsiteY8" fmla="*/ 342900 h 2629851"/>
              <a:gd name="connsiteX9" fmla="*/ 323850 w 619125"/>
              <a:gd name="connsiteY9" fmla="*/ 371475 h 2629851"/>
              <a:gd name="connsiteX10" fmla="*/ 352425 w 619125"/>
              <a:gd name="connsiteY10" fmla="*/ 400050 h 2629851"/>
              <a:gd name="connsiteX11" fmla="*/ 371475 w 619125"/>
              <a:gd name="connsiteY11" fmla="*/ 457200 h 2629851"/>
              <a:gd name="connsiteX12" fmla="*/ 381000 w 619125"/>
              <a:gd name="connsiteY12" fmla="*/ 485775 h 2629851"/>
              <a:gd name="connsiteX13" fmla="*/ 390525 w 619125"/>
              <a:gd name="connsiteY13" fmla="*/ 514350 h 2629851"/>
              <a:gd name="connsiteX14" fmla="*/ 400050 w 619125"/>
              <a:gd name="connsiteY14" fmla="*/ 552450 h 2629851"/>
              <a:gd name="connsiteX15" fmla="*/ 438150 w 619125"/>
              <a:gd name="connsiteY15" fmla="*/ 609600 h 2629851"/>
              <a:gd name="connsiteX16" fmla="*/ 466725 w 619125"/>
              <a:gd name="connsiteY16" fmla="*/ 685800 h 2629851"/>
              <a:gd name="connsiteX17" fmla="*/ 485775 w 619125"/>
              <a:gd name="connsiteY17" fmla="*/ 742950 h 2629851"/>
              <a:gd name="connsiteX18" fmla="*/ 504825 w 619125"/>
              <a:gd name="connsiteY18" fmla="*/ 800100 h 2629851"/>
              <a:gd name="connsiteX19" fmla="*/ 514350 w 619125"/>
              <a:gd name="connsiteY19" fmla="*/ 828675 h 2629851"/>
              <a:gd name="connsiteX20" fmla="*/ 533400 w 619125"/>
              <a:gd name="connsiteY20" fmla="*/ 857250 h 2629851"/>
              <a:gd name="connsiteX21" fmla="*/ 542925 w 619125"/>
              <a:gd name="connsiteY21" fmla="*/ 1162050 h 2629851"/>
              <a:gd name="connsiteX22" fmla="*/ 561975 w 619125"/>
              <a:gd name="connsiteY22" fmla="*/ 1285875 h 2629851"/>
              <a:gd name="connsiteX23" fmla="*/ 571500 w 619125"/>
              <a:gd name="connsiteY23" fmla="*/ 1343025 h 2629851"/>
              <a:gd name="connsiteX24" fmla="*/ 581025 w 619125"/>
              <a:gd name="connsiteY24" fmla="*/ 1514475 h 2629851"/>
              <a:gd name="connsiteX25" fmla="*/ 600075 w 619125"/>
              <a:gd name="connsiteY25" fmla="*/ 1571625 h 2629851"/>
              <a:gd name="connsiteX26" fmla="*/ 619125 w 619125"/>
              <a:gd name="connsiteY26" fmla="*/ 1638300 h 2629851"/>
              <a:gd name="connsiteX27" fmla="*/ 609600 w 619125"/>
              <a:gd name="connsiteY27" fmla="*/ 1952625 h 2629851"/>
              <a:gd name="connsiteX28" fmla="*/ 590550 w 619125"/>
              <a:gd name="connsiteY28" fmla="*/ 2009775 h 2629851"/>
              <a:gd name="connsiteX29" fmla="*/ 581025 w 619125"/>
              <a:gd name="connsiteY29" fmla="*/ 2133600 h 2629851"/>
              <a:gd name="connsiteX30" fmla="*/ 571500 w 619125"/>
              <a:gd name="connsiteY30" fmla="*/ 2171700 h 2629851"/>
              <a:gd name="connsiteX31" fmla="*/ 542925 w 619125"/>
              <a:gd name="connsiteY31" fmla="*/ 2295525 h 2629851"/>
              <a:gd name="connsiteX32" fmla="*/ 533400 w 619125"/>
              <a:gd name="connsiteY32" fmla="*/ 2428875 h 2629851"/>
              <a:gd name="connsiteX33" fmla="*/ 523875 w 619125"/>
              <a:gd name="connsiteY33" fmla="*/ 2476500 h 2629851"/>
              <a:gd name="connsiteX34" fmla="*/ 495300 w 619125"/>
              <a:gd name="connsiteY34" fmla="*/ 2600325 h 2629851"/>
              <a:gd name="connsiteX35" fmla="*/ 533400 w 619125"/>
              <a:gd name="connsiteY35" fmla="*/ 2628900 h 262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19125" h="2629851">
                <a:moveTo>
                  <a:pt x="0" y="0"/>
                </a:moveTo>
                <a:cubicBezTo>
                  <a:pt x="118708" y="94966"/>
                  <a:pt x="1355" y="-6810"/>
                  <a:pt x="66675" y="66675"/>
                </a:cubicBezTo>
                <a:cubicBezTo>
                  <a:pt x="84573" y="86811"/>
                  <a:pt x="104775" y="104775"/>
                  <a:pt x="123825" y="123825"/>
                </a:cubicBezTo>
                <a:lnTo>
                  <a:pt x="152400" y="152400"/>
                </a:lnTo>
                <a:lnTo>
                  <a:pt x="209550" y="209550"/>
                </a:lnTo>
                <a:cubicBezTo>
                  <a:pt x="219075" y="219075"/>
                  <a:pt x="230653" y="226917"/>
                  <a:pt x="238125" y="238125"/>
                </a:cubicBezTo>
                <a:cubicBezTo>
                  <a:pt x="244475" y="247650"/>
                  <a:pt x="252526" y="256239"/>
                  <a:pt x="257175" y="266700"/>
                </a:cubicBezTo>
                <a:cubicBezTo>
                  <a:pt x="265330" y="285050"/>
                  <a:pt x="259517" y="312711"/>
                  <a:pt x="276225" y="323850"/>
                </a:cubicBezTo>
                <a:lnTo>
                  <a:pt x="304800" y="342900"/>
                </a:lnTo>
                <a:cubicBezTo>
                  <a:pt x="311150" y="352425"/>
                  <a:pt x="316521" y="362681"/>
                  <a:pt x="323850" y="371475"/>
                </a:cubicBezTo>
                <a:cubicBezTo>
                  <a:pt x="332474" y="381823"/>
                  <a:pt x="345883" y="388275"/>
                  <a:pt x="352425" y="400050"/>
                </a:cubicBezTo>
                <a:cubicBezTo>
                  <a:pt x="362177" y="417603"/>
                  <a:pt x="365125" y="438150"/>
                  <a:pt x="371475" y="457200"/>
                </a:cubicBezTo>
                <a:lnTo>
                  <a:pt x="381000" y="485775"/>
                </a:lnTo>
                <a:cubicBezTo>
                  <a:pt x="384175" y="495300"/>
                  <a:pt x="388090" y="504610"/>
                  <a:pt x="390525" y="514350"/>
                </a:cubicBezTo>
                <a:cubicBezTo>
                  <a:pt x="393700" y="527050"/>
                  <a:pt x="394196" y="540741"/>
                  <a:pt x="400050" y="552450"/>
                </a:cubicBezTo>
                <a:cubicBezTo>
                  <a:pt x="410289" y="572928"/>
                  <a:pt x="438150" y="609600"/>
                  <a:pt x="438150" y="609600"/>
                </a:cubicBezTo>
                <a:cubicBezTo>
                  <a:pt x="460731" y="722506"/>
                  <a:pt x="431050" y="605532"/>
                  <a:pt x="466725" y="685800"/>
                </a:cubicBezTo>
                <a:cubicBezTo>
                  <a:pt x="474880" y="704150"/>
                  <a:pt x="479425" y="723900"/>
                  <a:pt x="485775" y="742950"/>
                </a:cubicBezTo>
                <a:lnTo>
                  <a:pt x="504825" y="800100"/>
                </a:lnTo>
                <a:cubicBezTo>
                  <a:pt x="508000" y="809625"/>
                  <a:pt x="508781" y="820321"/>
                  <a:pt x="514350" y="828675"/>
                </a:cubicBezTo>
                <a:lnTo>
                  <a:pt x="533400" y="857250"/>
                </a:lnTo>
                <a:cubicBezTo>
                  <a:pt x="536575" y="958850"/>
                  <a:pt x="537849" y="1060527"/>
                  <a:pt x="542925" y="1162050"/>
                </a:cubicBezTo>
                <a:cubicBezTo>
                  <a:pt x="545706" y="1217680"/>
                  <a:pt x="552965" y="1236319"/>
                  <a:pt x="561975" y="1285875"/>
                </a:cubicBezTo>
                <a:cubicBezTo>
                  <a:pt x="565430" y="1304876"/>
                  <a:pt x="568325" y="1323975"/>
                  <a:pt x="571500" y="1343025"/>
                </a:cubicBezTo>
                <a:cubicBezTo>
                  <a:pt x="574675" y="1400175"/>
                  <a:pt x="573925" y="1457679"/>
                  <a:pt x="581025" y="1514475"/>
                </a:cubicBezTo>
                <a:cubicBezTo>
                  <a:pt x="583516" y="1534400"/>
                  <a:pt x="593725" y="1552575"/>
                  <a:pt x="600075" y="1571625"/>
                </a:cubicBezTo>
                <a:cubicBezTo>
                  <a:pt x="613740" y="1612619"/>
                  <a:pt x="607165" y="1590460"/>
                  <a:pt x="619125" y="1638300"/>
                </a:cubicBezTo>
                <a:cubicBezTo>
                  <a:pt x="615950" y="1743075"/>
                  <a:pt x="617640" y="1848111"/>
                  <a:pt x="609600" y="1952625"/>
                </a:cubicBezTo>
                <a:cubicBezTo>
                  <a:pt x="608060" y="1972646"/>
                  <a:pt x="590550" y="2009775"/>
                  <a:pt x="590550" y="2009775"/>
                </a:cubicBezTo>
                <a:cubicBezTo>
                  <a:pt x="587375" y="2051050"/>
                  <a:pt x="585862" y="2092487"/>
                  <a:pt x="581025" y="2133600"/>
                </a:cubicBezTo>
                <a:cubicBezTo>
                  <a:pt x="579495" y="2146601"/>
                  <a:pt x="573351" y="2158741"/>
                  <a:pt x="571500" y="2171700"/>
                </a:cubicBezTo>
                <a:cubicBezTo>
                  <a:pt x="555019" y="2287066"/>
                  <a:pt x="581761" y="2237270"/>
                  <a:pt x="542925" y="2295525"/>
                </a:cubicBezTo>
                <a:cubicBezTo>
                  <a:pt x="539750" y="2339975"/>
                  <a:pt x="538065" y="2384557"/>
                  <a:pt x="533400" y="2428875"/>
                </a:cubicBezTo>
                <a:cubicBezTo>
                  <a:pt x="531705" y="2444975"/>
                  <a:pt x="526015" y="2460453"/>
                  <a:pt x="523875" y="2476500"/>
                </a:cubicBezTo>
                <a:cubicBezTo>
                  <a:pt x="508768" y="2589806"/>
                  <a:pt x="533644" y="2542809"/>
                  <a:pt x="495300" y="2600325"/>
                </a:cubicBezTo>
                <a:cubicBezTo>
                  <a:pt x="507837" y="2637936"/>
                  <a:pt x="494785" y="2628900"/>
                  <a:pt x="533400" y="262890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3" name="Figura a mano libera 12"/>
          <p:cNvSpPr/>
          <p:nvPr/>
        </p:nvSpPr>
        <p:spPr bwMode="auto">
          <a:xfrm>
            <a:off x="4095750" y="3438525"/>
            <a:ext cx="285750" cy="2628900"/>
          </a:xfrm>
          <a:custGeom>
            <a:avLst/>
            <a:gdLst>
              <a:gd name="connsiteX0" fmla="*/ 0 w 285750"/>
              <a:gd name="connsiteY0" fmla="*/ 0 h 2628900"/>
              <a:gd name="connsiteX1" fmla="*/ 85725 w 285750"/>
              <a:gd name="connsiteY1" fmla="*/ 85725 h 2628900"/>
              <a:gd name="connsiteX2" fmla="*/ 104775 w 285750"/>
              <a:gd name="connsiteY2" fmla="*/ 114300 h 2628900"/>
              <a:gd name="connsiteX3" fmla="*/ 133350 w 285750"/>
              <a:gd name="connsiteY3" fmla="*/ 200025 h 2628900"/>
              <a:gd name="connsiteX4" fmla="*/ 142875 w 285750"/>
              <a:gd name="connsiteY4" fmla="*/ 228600 h 2628900"/>
              <a:gd name="connsiteX5" fmla="*/ 152400 w 285750"/>
              <a:gd name="connsiteY5" fmla="*/ 561975 h 2628900"/>
              <a:gd name="connsiteX6" fmla="*/ 171450 w 285750"/>
              <a:gd name="connsiteY6" fmla="*/ 657225 h 2628900"/>
              <a:gd name="connsiteX7" fmla="*/ 161925 w 285750"/>
              <a:gd name="connsiteY7" fmla="*/ 733425 h 2628900"/>
              <a:gd name="connsiteX8" fmla="*/ 142875 w 285750"/>
              <a:gd name="connsiteY8" fmla="*/ 790575 h 2628900"/>
              <a:gd name="connsiteX9" fmla="*/ 123825 w 285750"/>
              <a:gd name="connsiteY9" fmla="*/ 914400 h 2628900"/>
              <a:gd name="connsiteX10" fmla="*/ 133350 w 285750"/>
              <a:gd name="connsiteY10" fmla="*/ 1181100 h 2628900"/>
              <a:gd name="connsiteX11" fmla="*/ 171450 w 285750"/>
              <a:gd name="connsiteY11" fmla="*/ 1266825 h 2628900"/>
              <a:gd name="connsiteX12" fmla="*/ 190500 w 285750"/>
              <a:gd name="connsiteY12" fmla="*/ 1323975 h 2628900"/>
              <a:gd name="connsiteX13" fmla="*/ 209550 w 285750"/>
              <a:gd name="connsiteY13" fmla="*/ 1381125 h 2628900"/>
              <a:gd name="connsiteX14" fmla="*/ 219075 w 285750"/>
              <a:gd name="connsiteY14" fmla="*/ 1409700 h 2628900"/>
              <a:gd name="connsiteX15" fmla="*/ 238125 w 285750"/>
              <a:gd name="connsiteY15" fmla="*/ 1438275 h 2628900"/>
              <a:gd name="connsiteX16" fmla="*/ 257175 w 285750"/>
              <a:gd name="connsiteY16" fmla="*/ 1495425 h 2628900"/>
              <a:gd name="connsiteX17" fmla="*/ 266700 w 285750"/>
              <a:gd name="connsiteY17" fmla="*/ 1524000 h 2628900"/>
              <a:gd name="connsiteX18" fmla="*/ 285750 w 285750"/>
              <a:gd name="connsiteY18" fmla="*/ 1638300 h 2628900"/>
              <a:gd name="connsiteX19" fmla="*/ 276225 w 285750"/>
              <a:gd name="connsiteY19" fmla="*/ 1800225 h 2628900"/>
              <a:gd name="connsiteX20" fmla="*/ 247650 w 285750"/>
              <a:gd name="connsiteY20" fmla="*/ 1895475 h 2628900"/>
              <a:gd name="connsiteX21" fmla="*/ 209550 w 285750"/>
              <a:gd name="connsiteY21" fmla="*/ 1952625 h 2628900"/>
              <a:gd name="connsiteX22" fmla="*/ 190500 w 285750"/>
              <a:gd name="connsiteY22" fmla="*/ 1981200 h 2628900"/>
              <a:gd name="connsiteX23" fmla="*/ 180975 w 285750"/>
              <a:gd name="connsiteY23" fmla="*/ 2009775 h 2628900"/>
              <a:gd name="connsiteX24" fmla="*/ 142875 w 285750"/>
              <a:gd name="connsiteY24" fmla="*/ 2066925 h 2628900"/>
              <a:gd name="connsiteX25" fmla="*/ 114300 w 285750"/>
              <a:gd name="connsiteY25" fmla="*/ 2124075 h 2628900"/>
              <a:gd name="connsiteX26" fmla="*/ 95250 w 285750"/>
              <a:gd name="connsiteY26" fmla="*/ 2305050 h 2628900"/>
              <a:gd name="connsiteX27" fmla="*/ 85725 w 285750"/>
              <a:gd name="connsiteY27" fmla="*/ 2333625 h 2628900"/>
              <a:gd name="connsiteX28" fmla="*/ 66675 w 285750"/>
              <a:gd name="connsiteY28" fmla="*/ 2409825 h 2628900"/>
              <a:gd name="connsiteX29" fmla="*/ 47625 w 285750"/>
              <a:gd name="connsiteY29" fmla="*/ 2505075 h 2628900"/>
              <a:gd name="connsiteX30" fmla="*/ 38100 w 285750"/>
              <a:gd name="connsiteY30" fmla="*/ 2552700 h 2628900"/>
              <a:gd name="connsiteX31" fmla="*/ 38100 w 285750"/>
              <a:gd name="connsiteY31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5750" h="2628900">
                <a:moveTo>
                  <a:pt x="0" y="0"/>
                </a:moveTo>
                <a:cubicBezTo>
                  <a:pt x="67258" y="40355"/>
                  <a:pt x="37356" y="13171"/>
                  <a:pt x="85725" y="85725"/>
                </a:cubicBezTo>
                <a:cubicBezTo>
                  <a:pt x="92075" y="95250"/>
                  <a:pt x="101155" y="103440"/>
                  <a:pt x="104775" y="114300"/>
                </a:cubicBezTo>
                <a:lnTo>
                  <a:pt x="133350" y="200025"/>
                </a:lnTo>
                <a:lnTo>
                  <a:pt x="142875" y="228600"/>
                </a:lnTo>
                <a:cubicBezTo>
                  <a:pt x="146050" y="339725"/>
                  <a:pt x="145005" y="451051"/>
                  <a:pt x="152400" y="561975"/>
                </a:cubicBezTo>
                <a:cubicBezTo>
                  <a:pt x="154554" y="594282"/>
                  <a:pt x="171450" y="657225"/>
                  <a:pt x="171450" y="657225"/>
                </a:cubicBezTo>
                <a:cubicBezTo>
                  <a:pt x="168275" y="682625"/>
                  <a:pt x="167288" y="708396"/>
                  <a:pt x="161925" y="733425"/>
                </a:cubicBezTo>
                <a:cubicBezTo>
                  <a:pt x="157718" y="753060"/>
                  <a:pt x="146813" y="770884"/>
                  <a:pt x="142875" y="790575"/>
                </a:cubicBezTo>
                <a:cubicBezTo>
                  <a:pt x="128330" y="863301"/>
                  <a:pt x="135358" y="822136"/>
                  <a:pt x="123825" y="914400"/>
                </a:cubicBezTo>
                <a:cubicBezTo>
                  <a:pt x="127000" y="1003300"/>
                  <a:pt x="125531" y="1092488"/>
                  <a:pt x="133350" y="1181100"/>
                </a:cubicBezTo>
                <a:cubicBezTo>
                  <a:pt x="139594" y="1251868"/>
                  <a:pt x="150626" y="1219970"/>
                  <a:pt x="171450" y="1266825"/>
                </a:cubicBezTo>
                <a:cubicBezTo>
                  <a:pt x="179605" y="1285175"/>
                  <a:pt x="184150" y="1304925"/>
                  <a:pt x="190500" y="1323975"/>
                </a:cubicBezTo>
                <a:lnTo>
                  <a:pt x="209550" y="1381125"/>
                </a:lnTo>
                <a:cubicBezTo>
                  <a:pt x="212725" y="1390650"/>
                  <a:pt x="213506" y="1401346"/>
                  <a:pt x="219075" y="1409700"/>
                </a:cubicBezTo>
                <a:cubicBezTo>
                  <a:pt x="225425" y="1419225"/>
                  <a:pt x="233476" y="1427814"/>
                  <a:pt x="238125" y="1438275"/>
                </a:cubicBezTo>
                <a:cubicBezTo>
                  <a:pt x="246280" y="1456625"/>
                  <a:pt x="250825" y="1476375"/>
                  <a:pt x="257175" y="1495425"/>
                </a:cubicBezTo>
                <a:cubicBezTo>
                  <a:pt x="260350" y="1504950"/>
                  <a:pt x="264731" y="1514155"/>
                  <a:pt x="266700" y="1524000"/>
                </a:cubicBezTo>
                <a:cubicBezTo>
                  <a:pt x="280628" y="1593640"/>
                  <a:pt x="273935" y="1555598"/>
                  <a:pt x="285750" y="1638300"/>
                </a:cubicBezTo>
                <a:cubicBezTo>
                  <a:pt x="282575" y="1692275"/>
                  <a:pt x="281351" y="1746400"/>
                  <a:pt x="276225" y="1800225"/>
                </a:cubicBezTo>
                <a:cubicBezTo>
                  <a:pt x="274746" y="1815755"/>
                  <a:pt x="251027" y="1890409"/>
                  <a:pt x="247650" y="1895475"/>
                </a:cubicBezTo>
                <a:lnTo>
                  <a:pt x="209550" y="1952625"/>
                </a:lnTo>
                <a:cubicBezTo>
                  <a:pt x="203200" y="1962150"/>
                  <a:pt x="194120" y="1970340"/>
                  <a:pt x="190500" y="1981200"/>
                </a:cubicBezTo>
                <a:cubicBezTo>
                  <a:pt x="187325" y="1990725"/>
                  <a:pt x="185851" y="2000998"/>
                  <a:pt x="180975" y="2009775"/>
                </a:cubicBezTo>
                <a:cubicBezTo>
                  <a:pt x="169856" y="2029789"/>
                  <a:pt x="150115" y="2045205"/>
                  <a:pt x="142875" y="2066925"/>
                </a:cubicBezTo>
                <a:cubicBezTo>
                  <a:pt x="129730" y="2106360"/>
                  <a:pt x="138919" y="2087146"/>
                  <a:pt x="114300" y="2124075"/>
                </a:cubicBezTo>
                <a:cubicBezTo>
                  <a:pt x="111098" y="2159300"/>
                  <a:pt x="102818" y="2263426"/>
                  <a:pt x="95250" y="2305050"/>
                </a:cubicBezTo>
                <a:cubicBezTo>
                  <a:pt x="93454" y="2314928"/>
                  <a:pt x="88367" y="2323939"/>
                  <a:pt x="85725" y="2333625"/>
                </a:cubicBezTo>
                <a:cubicBezTo>
                  <a:pt x="78836" y="2358884"/>
                  <a:pt x="71810" y="2384152"/>
                  <a:pt x="66675" y="2409825"/>
                </a:cubicBezTo>
                <a:lnTo>
                  <a:pt x="47625" y="2505075"/>
                </a:lnTo>
                <a:cubicBezTo>
                  <a:pt x="44450" y="2520950"/>
                  <a:pt x="38100" y="2536511"/>
                  <a:pt x="38100" y="2552700"/>
                </a:cubicBezTo>
                <a:lnTo>
                  <a:pt x="38100" y="262890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4" name="Rettangolo 13"/>
          <p:cNvSpPr/>
          <p:nvPr/>
        </p:nvSpPr>
        <p:spPr bwMode="auto">
          <a:xfrm>
            <a:off x="5292080" y="3356994"/>
            <a:ext cx="2736304" cy="2801465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392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5536" y="116632"/>
            <a:ext cx="4824536" cy="108012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D5A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3600">
                <a:solidFill>
                  <a:srgbClr val="FFFF00"/>
                </a:solidFill>
                <a:latin typeface="Arial"/>
              </a:rPr>
              <a:t>Invasione e metastasi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626"/>
            <a:ext cx="3456384" cy="674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498" y="2492898"/>
            <a:ext cx="5544615" cy="210826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200">
                <a:solidFill>
                  <a:srgbClr val="000000"/>
                </a:solidFill>
                <a:latin typeface="Arial"/>
                <a:cs typeface="Arial"/>
              </a:rPr>
              <a:t>Dati </a:t>
            </a:r>
            <a:r>
              <a:rPr lang="it-IT" sz="2200" b="1">
                <a:solidFill>
                  <a:srgbClr val="000000"/>
                </a:solidFill>
                <a:latin typeface="Arial"/>
                <a:cs typeface="Arial"/>
              </a:rPr>
              <a:t>sperimentali</a:t>
            </a:r>
            <a:r>
              <a:rPr lang="it-IT" sz="2200">
                <a:solidFill>
                  <a:srgbClr val="000000"/>
                </a:solidFill>
                <a:latin typeface="Arial"/>
                <a:cs typeface="Arial"/>
              </a:rPr>
              <a:t> (modello murino):</a:t>
            </a:r>
          </a:p>
          <a:p>
            <a:r>
              <a:rPr lang="it-IT" sz="105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000000"/>
                </a:solidFill>
                <a:latin typeface="Arial"/>
                <a:cs typeface="Arial"/>
              </a:rPr>
              <a:t>solo l’</a:t>
            </a:r>
            <a:r>
              <a:rPr lang="it-IT" sz="2200" b="1">
                <a:solidFill>
                  <a:srgbClr val="000000"/>
                </a:solidFill>
                <a:latin typeface="Arial"/>
                <a:cs typeface="Arial"/>
              </a:rPr>
              <a:t>1%</a:t>
            </a:r>
            <a:r>
              <a:rPr lang="it-IT" sz="2200">
                <a:solidFill>
                  <a:srgbClr val="000000"/>
                </a:solidFill>
                <a:latin typeface="Arial"/>
                <a:cs typeface="Arial"/>
              </a:rPr>
              <a:t> dei cloni di una neoplasia maligna ha capacità metastatiche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05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000000"/>
                </a:solidFill>
                <a:latin typeface="Arial"/>
                <a:cs typeface="Arial"/>
              </a:rPr>
              <a:t>l’efficienza di metastasi è pari a </a:t>
            </a:r>
            <a:r>
              <a:rPr lang="it-IT" sz="2200" b="1">
                <a:solidFill>
                  <a:srgbClr val="000000"/>
                </a:solidFill>
                <a:latin typeface="Arial"/>
                <a:cs typeface="Arial"/>
              </a:rPr>
              <a:t>1 cellula su un milione </a:t>
            </a:r>
          </a:p>
        </p:txBody>
      </p:sp>
    </p:spTree>
    <p:extLst>
      <p:ext uri="{BB962C8B-B14F-4D97-AF65-F5344CB8AC3E}">
        <p14:creationId xmlns:p14="http://schemas.microsoft.com/office/powerpoint/2010/main" val="358645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1916832"/>
            <a:ext cx="4042792" cy="562074"/>
          </a:xfrm>
        </p:spPr>
        <p:txBody>
          <a:bodyPr/>
          <a:lstStyle/>
          <a:p>
            <a:r>
              <a:rPr lang="it-IT" sz="3600" dirty="0">
                <a:solidFill>
                  <a:srgbClr val="FFFF00"/>
                </a:solidFill>
              </a:rPr>
              <a:t>Carcinoma epatico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56962" y="260648"/>
            <a:ext cx="4211960" cy="3158970"/>
            <a:chOff x="4788024" y="3573016"/>
            <a:chExt cx="4211960" cy="3158970"/>
          </a:xfrm>
        </p:grpSpPr>
        <p:pic>
          <p:nvPicPr>
            <p:cNvPr id="1030" name="Picture 6" descr="Risultati immagini per normal hepatocyt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573016"/>
              <a:ext cx="4211960" cy="315897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4850961" y="6237312"/>
              <a:ext cx="2241319" cy="4308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2200">
                  <a:solidFill>
                    <a:srgbClr val="000000"/>
                  </a:solidFill>
                  <a:latin typeface="Arial"/>
                  <a:cs typeface="Arial"/>
                </a:rPr>
                <a:t>epatociti normali</a:t>
              </a:r>
            </a:p>
          </p:txBody>
        </p:sp>
      </p:grpSp>
      <p:pic>
        <p:nvPicPr>
          <p:cNvPr id="1028" name="Picture 4" descr="http://www.cytojournal.com/articles/2011/8/1/images/CytoJournal_2011_8_1_2_76495_u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43" y="2544306"/>
            <a:ext cx="5996955" cy="41970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585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052" y="57821"/>
            <a:ext cx="8507412" cy="850901"/>
          </a:xfrm>
        </p:spPr>
        <p:txBody>
          <a:bodyPr/>
          <a:lstStyle/>
          <a:p>
            <a:pPr eaLnBrk="1" hangingPunct="1"/>
            <a:r>
              <a:rPr lang="it-IT" altLang="it-IT" sz="4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Progressione tumorale: metastasi</a:t>
            </a:r>
          </a:p>
        </p:txBody>
      </p:sp>
      <p:sp>
        <p:nvSpPr>
          <p:cNvPr id="96259" name="CasellaDiTesto 1"/>
          <p:cNvSpPr txBox="1">
            <a:spLocks noChangeArrowheads="1"/>
          </p:cNvSpPr>
          <p:nvPr/>
        </p:nvSpPr>
        <p:spPr bwMode="auto">
          <a:xfrm>
            <a:off x="170852" y="980728"/>
            <a:ext cx="879363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it-IT" altLang="it-IT" sz="30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 delle caratteristiche più maligne di certi  cancri è quella di acquisire la capacità di invadere i tessuti, migrare seguendo il flusso </a:t>
            </a:r>
            <a:r>
              <a:rPr lang="it-IT" altLang="it-IT" sz="3000" u="sng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sanguigno</a:t>
            </a:r>
            <a:r>
              <a:rPr lang="it-IT" altLang="it-IT" sz="30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it-IT" altLang="it-IT" sz="3000" u="sng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linfatico</a:t>
            </a:r>
            <a:r>
              <a:rPr lang="it-IT" altLang="it-IT" sz="30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impiantarsi in tessuti diversi, anche distanti da quello dove è comparsa la neoplasia primaria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268540" y="4077072"/>
            <a:ext cx="4897495" cy="240835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000000"/>
                </a:solidFill>
                <a:latin typeface="Arial"/>
                <a:cs typeface="Arial" charset="0"/>
              </a:rPr>
              <a:t>Principali sedi di metastasi</a:t>
            </a:r>
            <a:r>
              <a:rPr lang="it-IT" sz="2800">
                <a:solidFill>
                  <a:srgbClr val="000000"/>
                </a:solidFill>
                <a:latin typeface="Arial"/>
                <a:cs typeface="Arial" charset="0"/>
              </a:rPr>
              <a:t>:</a:t>
            </a:r>
          </a:p>
          <a:p>
            <a:pPr>
              <a:defRPr/>
            </a:pPr>
            <a:endParaRPr lang="it-IT" sz="105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800">
                <a:solidFill>
                  <a:srgbClr val="000000"/>
                </a:solidFill>
                <a:latin typeface="Arial"/>
                <a:cs typeface="Arial" charset="0"/>
              </a:rPr>
              <a:t>polmone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800">
                <a:solidFill>
                  <a:srgbClr val="000000"/>
                </a:solidFill>
                <a:latin typeface="Arial"/>
                <a:cs typeface="Arial" charset="0"/>
              </a:rPr>
              <a:t>fegato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800">
                <a:solidFill>
                  <a:srgbClr val="000000"/>
                </a:solidFill>
                <a:latin typeface="Arial"/>
                <a:cs typeface="Arial" charset="0"/>
              </a:rPr>
              <a:t>cervello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800">
                <a:solidFill>
                  <a:srgbClr val="000000"/>
                </a:solidFill>
                <a:latin typeface="Arial"/>
                <a:cs typeface="Arial" charset="0"/>
              </a:rPr>
              <a:t>midollo osseo</a:t>
            </a:r>
          </a:p>
        </p:txBody>
      </p:sp>
    </p:spTree>
    <p:extLst>
      <p:ext uri="{BB962C8B-B14F-4D97-AF65-F5344CB8AC3E}">
        <p14:creationId xmlns:p14="http://schemas.microsoft.com/office/powerpoint/2010/main" val="214415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250825" y="-26988"/>
            <a:ext cx="8712200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D5A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4800">
                <a:solidFill>
                  <a:srgbClr val="FFFF00"/>
                </a:solidFill>
                <a:latin typeface="Arial"/>
              </a:rPr>
              <a:t>Invasione e metastasi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1187626" y="694439"/>
            <a:ext cx="7083991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3600">
                <a:solidFill>
                  <a:srgbClr val="FFFFFF"/>
                </a:solidFill>
                <a:latin typeface="Arial"/>
              </a:rPr>
              <a:t>Principali vie di metastatizzazione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0" y="1628802"/>
            <a:ext cx="9144000" cy="484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0850" indent="-450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50000"/>
            </a:pPr>
            <a:r>
              <a:rPr lang="en-US" altLang="it-IT" b="1">
                <a:solidFill>
                  <a:srgbClr val="FFFF00"/>
                </a:solidFill>
                <a:latin typeface="Arial"/>
              </a:rPr>
              <a:t>Via ematica</a:t>
            </a:r>
            <a:r>
              <a:rPr lang="en-US" altLang="it-IT">
                <a:solidFill>
                  <a:srgbClr val="FFFF00"/>
                </a:solidFill>
                <a:latin typeface="Arial"/>
              </a:rPr>
              <a:t>: sarcomi e carcinomi; fegato e polmone </a:t>
            </a:r>
            <a:r>
              <a:rPr lang="en-US" altLang="it-IT">
                <a:solidFill>
                  <a:srgbClr val="FFFFFF"/>
                </a:solidFill>
                <a:latin typeface="Arial"/>
              </a:rPr>
              <a:t>sono gli organi più  frequentemente coinvolti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50000"/>
            </a:pPr>
            <a:endParaRPr lang="en-US" altLang="it-IT" sz="1050">
              <a:solidFill>
                <a:srgbClr val="FFFFFF"/>
              </a:solidFill>
              <a:latin typeface="Arial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50000"/>
            </a:pPr>
            <a:r>
              <a:rPr lang="en-US" altLang="it-IT" b="1">
                <a:solidFill>
                  <a:srgbClr val="FFFF00"/>
                </a:solidFill>
                <a:latin typeface="Arial"/>
              </a:rPr>
              <a:t>Via linfatica</a:t>
            </a:r>
            <a:r>
              <a:rPr lang="en-US" altLang="it-IT">
                <a:solidFill>
                  <a:srgbClr val="FFFFFF"/>
                </a:solidFill>
                <a:latin typeface="Arial"/>
              </a:rPr>
              <a:t>: principalmente </a:t>
            </a:r>
            <a:r>
              <a:rPr lang="en-US" altLang="it-IT">
                <a:solidFill>
                  <a:srgbClr val="FFFF00"/>
                </a:solidFill>
                <a:latin typeface="Arial"/>
              </a:rPr>
              <a:t>carcinomi</a:t>
            </a:r>
            <a:r>
              <a:rPr lang="en-US" altLang="it-IT">
                <a:solidFill>
                  <a:srgbClr val="FFFFFF"/>
                </a:solidFill>
                <a:latin typeface="Arial"/>
              </a:rPr>
              <a:t>; linfonodi  coinvolti in relazione al percorso del drenaggio linfatico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50000"/>
            </a:pPr>
            <a:endParaRPr lang="en-US" altLang="it-IT" sz="1050">
              <a:solidFill>
                <a:srgbClr val="FFFFFF"/>
              </a:solidFill>
              <a:latin typeface="Arial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50000"/>
            </a:pPr>
            <a:r>
              <a:rPr lang="en-US" altLang="it-IT" b="1">
                <a:solidFill>
                  <a:srgbClr val="FFFF00"/>
                </a:solidFill>
                <a:latin typeface="Arial"/>
              </a:rPr>
              <a:t>Disseminazione in cavità</a:t>
            </a:r>
            <a:r>
              <a:rPr lang="en-US" altLang="it-IT">
                <a:solidFill>
                  <a:srgbClr val="FFFFFF"/>
                </a:solidFill>
                <a:latin typeface="Arial"/>
              </a:rPr>
              <a:t>:</a:t>
            </a:r>
            <a:r>
              <a:rPr lang="en-US" altLang="it-IT" b="1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it-IT">
                <a:solidFill>
                  <a:srgbClr val="FFFFFF"/>
                </a:solidFill>
                <a:latin typeface="Arial"/>
              </a:rPr>
              <a:t>peritoneo, pleure Es.: metastasi originate da carcinomi ovarici o del colon possono rivestire il peritoneo</a:t>
            </a:r>
          </a:p>
        </p:txBody>
      </p:sp>
    </p:spTree>
    <p:extLst>
      <p:ext uri="{BB962C8B-B14F-4D97-AF65-F5344CB8AC3E}">
        <p14:creationId xmlns:p14="http://schemas.microsoft.com/office/powerpoint/2010/main" val="195028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792088"/>
          </a:xfrm>
        </p:spPr>
        <p:txBody>
          <a:bodyPr/>
          <a:lstStyle/>
          <a:p>
            <a:r>
              <a:rPr lang="it-IT" sz="4000" dirty="0" err="1">
                <a:solidFill>
                  <a:srgbClr val="FFFF00"/>
                </a:solidFill>
              </a:rPr>
              <a:t>Metastasis</a:t>
            </a:r>
            <a:r>
              <a:rPr lang="it-IT" sz="4000" dirty="0">
                <a:solidFill>
                  <a:srgbClr val="FFFF00"/>
                </a:solidFill>
              </a:rPr>
              <a:t> of melanoma</a:t>
            </a:r>
          </a:p>
        </p:txBody>
      </p:sp>
      <p:pic>
        <p:nvPicPr>
          <p:cNvPr id="3076" name="Picture 4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5000"/>
                    </a14:imgEffect>
                    <a14:imgEffect>
                      <a14:saturation sat="256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0" y="980728"/>
            <a:ext cx="6424736" cy="4486276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isultati immagini per lung metastasis gro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34970"/>
            <a:ext cx="3816424" cy="579850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50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787208" cy="1143000"/>
          </a:xfrm>
        </p:spPr>
        <p:txBody>
          <a:bodyPr/>
          <a:lstStyle/>
          <a:p>
            <a:r>
              <a:rPr lang="it-IT" sz="4000">
                <a:solidFill>
                  <a:srgbClr val="FFFF00"/>
                </a:solidFill>
              </a:rPr>
              <a:t>Cancro della mammella: metastasi linfonodali</a:t>
            </a:r>
          </a:p>
        </p:txBody>
      </p:sp>
      <p:pic>
        <p:nvPicPr>
          <p:cNvPr id="1026" name="Picture 2" descr="lymph nodes to be remove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55100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4067944" y="2060848"/>
            <a:ext cx="4968552" cy="4746304"/>
            <a:chOff x="4067944" y="2060848"/>
            <a:chExt cx="4968552" cy="4746304"/>
          </a:xfrm>
        </p:grpSpPr>
        <p:pic>
          <p:nvPicPr>
            <p:cNvPr id="1028" name="Picture 4" descr="Risultati immagini per lymphedema breast canc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3579306"/>
              <a:ext cx="4968552" cy="322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5508104" y="2060848"/>
              <a:ext cx="3528392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2200" b="1">
                  <a:solidFill>
                    <a:srgbClr val="000000"/>
                  </a:solidFill>
                  <a:latin typeface="Arial"/>
                  <a:cs typeface="Arial"/>
                </a:rPr>
                <a:t>Linfedema</a:t>
              </a:r>
              <a:r>
                <a:rPr lang="it-IT" sz="2200">
                  <a:solidFill>
                    <a:srgbClr val="000000"/>
                  </a:solidFill>
                  <a:latin typeface="Arial"/>
                  <a:cs typeface="Arial"/>
                </a:rPr>
                <a:t> brachiale post rimozione dei linfonodi ascellari interessati da metastasi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23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778098"/>
          </a:xfrm>
        </p:spPr>
        <p:txBody>
          <a:bodyPr/>
          <a:lstStyle/>
          <a:p>
            <a:r>
              <a:rPr lang="it-IT" sz="3800">
                <a:solidFill>
                  <a:srgbClr val="FFFF00"/>
                </a:solidFill>
              </a:rPr>
              <a:t>Metastasi peritoneale del cancro ovarico</a:t>
            </a:r>
          </a:p>
        </p:txBody>
      </p:sp>
      <p:pic>
        <p:nvPicPr>
          <p:cNvPr id="2050" name="Picture 2" descr="Risultati immagini per ovarian cancer dissemin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2964"/>
            <a:ext cx="5638800" cy="44862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4695478" y="3284986"/>
            <a:ext cx="4341018" cy="3471467"/>
            <a:chOff x="4695478" y="3284984"/>
            <a:chExt cx="4341018" cy="3471467"/>
          </a:xfrm>
        </p:grpSpPr>
        <p:pic>
          <p:nvPicPr>
            <p:cNvPr id="2052" name="Picture 4" descr="Peritoneal Carcinosis viewed by laparoscopy. Image: www.cancersurgery.u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478" y="3284984"/>
              <a:ext cx="4341018" cy="3471467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6945987" y="3347700"/>
              <a:ext cx="2018501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>
                  <a:solidFill>
                    <a:srgbClr val="000000"/>
                  </a:solidFill>
                  <a:latin typeface="Arial"/>
                  <a:cs typeface="Arial"/>
                </a:rPr>
                <a:t>peritoneal surface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4716016" y="6372036"/>
              <a:ext cx="2223686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>
                  <a:solidFill>
                    <a:srgbClr val="000000"/>
                  </a:solidFill>
                  <a:latin typeface="Arial"/>
                  <a:cs typeface="Arial"/>
                </a:rPr>
                <a:t>ovarian cancer cells</a:t>
              </a:r>
            </a:p>
          </p:txBody>
        </p:sp>
      </p:grpSp>
      <p:sp>
        <p:nvSpPr>
          <p:cNvPr id="9" name="CasellaDiTesto 8"/>
          <p:cNvSpPr txBox="1"/>
          <p:nvPr/>
        </p:nvSpPr>
        <p:spPr>
          <a:xfrm rot="16200000">
            <a:off x="-789087" y="1515003"/>
            <a:ext cx="201850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>
                <a:solidFill>
                  <a:srgbClr val="000000"/>
                </a:solidFill>
                <a:latin typeface="Arial"/>
                <a:cs typeface="Arial"/>
              </a:rPr>
              <a:t>peritoneal surface</a:t>
            </a:r>
          </a:p>
        </p:txBody>
      </p:sp>
    </p:spTree>
    <p:extLst>
      <p:ext uri="{BB962C8B-B14F-4D97-AF65-F5344CB8AC3E}">
        <p14:creationId xmlns:p14="http://schemas.microsoft.com/office/powerpoint/2010/main" val="37485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49" y="44105"/>
            <a:ext cx="9324975" cy="936625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>
                <a:solidFill>
                  <a:srgbClr val="FFFF00"/>
                </a:solidFill>
                <a:latin typeface="+mn-lt"/>
              </a:rPr>
              <a:t>Neoplasie: alterazioni della differenziazione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3" y="1340768"/>
            <a:ext cx="9178926" cy="4896544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FF00"/>
                </a:solidFill>
              </a:rPr>
              <a:t>ANAPLASIA</a:t>
            </a:r>
            <a:r>
              <a:rPr lang="it-IT" altLang="it-IT" b="1" dirty="0">
                <a:solidFill>
                  <a:schemeClr val="bg1"/>
                </a:solidFill>
              </a:rPr>
              <a:t> </a:t>
            </a:r>
            <a:r>
              <a:rPr lang="it-IT" altLang="it-IT" dirty="0">
                <a:solidFill>
                  <a:schemeClr val="bg1"/>
                </a:solidFill>
              </a:rPr>
              <a:t>= mancata differenziazione</a:t>
            </a:r>
          </a:p>
          <a:p>
            <a:pPr algn="just" eaLnBrk="1" hangingPunct="1">
              <a:buFontTx/>
              <a:buNone/>
            </a:pPr>
            <a:r>
              <a:rPr lang="it-IT" altLang="it-IT" dirty="0">
                <a:solidFill>
                  <a:schemeClr val="bg1"/>
                </a:solidFill>
              </a:rPr>
              <a:t>	caratterizzata da alterazioni </a:t>
            </a:r>
            <a:r>
              <a:rPr lang="it-IT" altLang="it-IT" dirty="0">
                <a:solidFill>
                  <a:srgbClr val="FFFF00"/>
                </a:solidFill>
              </a:rPr>
              <a:t>morfologico-funzionali</a:t>
            </a:r>
            <a:r>
              <a:rPr lang="it-IT" altLang="it-IT" dirty="0">
                <a:solidFill>
                  <a:schemeClr val="bg1"/>
                </a:solidFill>
              </a:rPr>
              <a:t> proprie delle cellule neoplastiche</a:t>
            </a:r>
            <a:r>
              <a:rPr lang="it-IT" altLang="it-IT" b="1" dirty="0">
                <a:solidFill>
                  <a:schemeClr val="bg1"/>
                </a:solidFill>
              </a:rPr>
              <a:t> </a:t>
            </a:r>
            <a:r>
              <a:rPr lang="it-IT" altLang="it-IT" b="1" dirty="0">
                <a:solidFill>
                  <a:srgbClr val="FFFF00"/>
                </a:solidFill>
              </a:rPr>
              <a:t>maligne</a:t>
            </a:r>
          </a:p>
          <a:p>
            <a:pPr algn="just" eaLnBrk="1" hangingPunct="1">
              <a:buFontTx/>
              <a:buNone/>
            </a:pPr>
            <a:endParaRPr lang="it-IT" altLang="it-IT" sz="1800" b="1" dirty="0">
              <a:solidFill>
                <a:schemeClr val="bg1"/>
              </a:solidFill>
            </a:endParaRPr>
          </a:p>
          <a:p>
            <a:pPr algn="just" eaLnBrk="1" hangingPunct="1">
              <a:buFontTx/>
              <a:buNone/>
            </a:pPr>
            <a:endParaRPr lang="it-IT" altLang="it-IT" sz="1050" b="1" dirty="0">
              <a:solidFill>
                <a:schemeClr val="bg1"/>
              </a:solidFill>
            </a:endParaRPr>
          </a:p>
          <a:p>
            <a:pPr algn="just" eaLnBrk="1" hangingPunct="1"/>
            <a:r>
              <a:rPr lang="it-IT" altLang="it-IT" dirty="0">
                <a:solidFill>
                  <a:schemeClr val="bg1"/>
                </a:solidFill>
              </a:rPr>
              <a:t>Il </a:t>
            </a:r>
            <a:r>
              <a:rPr lang="it-IT" altLang="it-IT" b="1" dirty="0">
                <a:solidFill>
                  <a:srgbClr val="FFFF00"/>
                </a:solidFill>
              </a:rPr>
              <a:t>grado</a:t>
            </a:r>
            <a:r>
              <a:rPr lang="it-IT" altLang="it-IT" b="1" dirty="0">
                <a:solidFill>
                  <a:schemeClr val="bg1"/>
                </a:solidFill>
              </a:rPr>
              <a:t> di anaplasia</a:t>
            </a:r>
            <a:r>
              <a:rPr lang="it-IT" altLang="it-IT" dirty="0">
                <a:solidFill>
                  <a:schemeClr val="bg1"/>
                </a:solidFill>
              </a:rPr>
              <a:t> raggiunto dalle cellule neoplastiche rende conto del loro comportamento anomalo</a:t>
            </a:r>
          </a:p>
        </p:txBody>
      </p:sp>
    </p:spTree>
    <p:extLst>
      <p:ext uri="{BB962C8B-B14F-4D97-AF65-F5344CB8AC3E}">
        <p14:creationId xmlns:p14="http://schemas.microsoft.com/office/powerpoint/2010/main" val="176121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4624"/>
            <a:ext cx="8713788" cy="43924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it-IT" altLang="it-IT" sz="3600">
                <a:solidFill>
                  <a:schemeClr val="bg1"/>
                </a:solidFill>
              </a:rPr>
              <a:t>Esempi di </a:t>
            </a:r>
            <a:r>
              <a:rPr lang="it-IT" altLang="it-IT" sz="3600">
                <a:solidFill>
                  <a:srgbClr val="FFFF00"/>
                </a:solidFill>
              </a:rPr>
              <a:t>anaplasia morfologica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it-IT" altLang="it-IT" sz="800">
                <a:solidFill>
                  <a:schemeClr val="bg1"/>
                </a:solidFill>
              </a:rPr>
              <a:t> 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it-IT" altLang="it-IT" sz="3600">
                <a:solidFill>
                  <a:schemeClr val="bg1"/>
                </a:solidFill>
              </a:rPr>
              <a:t> </a:t>
            </a:r>
            <a:r>
              <a:rPr lang="it-IT" altLang="it-IT" sz="3200">
                <a:solidFill>
                  <a:schemeClr val="bg1"/>
                </a:solidFill>
              </a:rPr>
              <a:t>pleomorfismo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it-IT" altLang="it-IT" sz="3600">
                <a:solidFill>
                  <a:schemeClr val="bg1"/>
                </a:solidFill>
              </a:rPr>
              <a:t> </a:t>
            </a:r>
            <a:r>
              <a:rPr lang="it-IT" altLang="it-IT" sz="3200">
                <a:solidFill>
                  <a:schemeClr val="bg1"/>
                </a:solidFill>
              </a:rPr>
              <a:t>cellule giganti mono/plurinucleate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it-IT" altLang="it-IT" sz="3200">
                <a:solidFill>
                  <a:schemeClr val="bg1"/>
                </a:solidFill>
              </a:rPr>
              <a:t> aumentato rapporto N:C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it-IT" altLang="it-IT" sz="3600">
                <a:solidFill>
                  <a:schemeClr val="bg1"/>
                </a:solidFill>
              </a:rPr>
              <a:t> </a:t>
            </a:r>
            <a:r>
              <a:rPr lang="it-IT" altLang="it-IT" sz="3200">
                <a:solidFill>
                  <a:schemeClr val="bg1"/>
                </a:solidFill>
              </a:rPr>
              <a:t>anomalie morfologiche nucleari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it-IT" altLang="it-IT" sz="3600">
                <a:solidFill>
                  <a:schemeClr val="bg1"/>
                </a:solidFill>
              </a:rPr>
              <a:t> </a:t>
            </a:r>
            <a:r>
              <a:rPr lang="it-IT" altLang="it-IT" sz="3200">
                <a:solidFill>
                  <a:schemeClr val="bg1"/>
                </a:solidFill>
              </a:rPr>
              <a:t>mitosi numerose ed anomale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it-IT" altLang="it-IT" sz="3200">
                <a:solidFill>
                  <a:schemeClr val="bg1"/>
                </a:solidFill>
              </a:rPr>
              <a:t> perdita di strutture specializzate</a:t>
            </a:r>
          </a:p>
        </p:txBody>
      </p:sp>
      <p:sp>
        <p:nvSpPr>
          <p:cNvPr id="294916" name="Text Box 4"/>
          <p:cNvSpPr txBox="1">
            <a:spLocks noChangeArrowheads="1"/>
          </p:cNvSpPr>
          <p:nvPr/>
        </p:nvSpPr>
        <p:spPr bwMode="auto">
          <a:xfrm>
            <a:off x="107505" y="4351165"/>
            <a:ext cx="8928992" cy="24622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algn="just" eaLnBrk="1" fontAlgn="base" hangingPunct="1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  <a:latin typeface="Arial"/>
              </a:rPr>
              <a:t>L’analisi citologica permette il riconoscimento di una o più </a:t>
            </a:r>
            <a:r>
              <a:rPr lang="it-IT" altLang="it-IT" sz="2400" b="1" dirty="0">
                <a:solidFill>
                  <a:srgbClr val="000000"/>
                </a:solidFill>
                <a:latin typeface="Arial"/>
              </a:rPr>
              <a:t>alterazioni cellulari</a:t>
            </a:r>
          </a:p>
          <a:p>
            <a:pPr marL="457200" indent="-457200" algn="just" eaLnBrk="1" fontAlgn="base" hangingPunct="1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  <a:latin typeface="Arial"/>
              </a:rPr>
              <a:t>E’ utilizzata a </a:t>
            </a:r>
            <a:r>
              <a:rPr lang="it-IT" altLang="it-IT" sz="2400" b="1" dirty="0">
                <a:solidFill>
                  <a:srgbClr val="000000"/>
                </a:solidFill>
                <a:latin typeface="Arial"/>
              </a:rPr>
              <a:t>scopo diagnostico</a:t>
            </a:r>
            <a:r>
              <a:rPr lang="it-IT" altLang="it-IT" sz="2400" dirty="0">
                <a:solidFill>
                  <a:srgbClr val="000000"/>
                </a:solidFill>
                <a:latin typeface="Arial"/>
              </a:rPr>
              <a:t> per l’identificazione e la classificazione delle neoplasie</a:t>
            </a:r>
          </a:p>
          <a:p>
            <a:pPr marL="457200" indent="-457200" algn="just" eaLnBrk="1" fontAlgn="base" hangingPunct="1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  <a:latin typeface="Arial"/>
              </a:rPr>
              <a:t>Affiancata dal </a:t>
            </a:r>
            <a:r>
              <a:rPr lang="it-IT" altLang="it-IT" sz="2400" b="1" dirty="0">
                <a:solidFill>
                  <a:srgbClr val="000000"/>
                </a:solidFill>
                <a:latin typeface="Arial"/>
              </a:rPr>
              <a:t>«</a:t>
            </a:r>
            <a:r>
              <a:rPr lang="it-IT" altLang="it-IT" sz="2400" b="1" dirty="0" err="1">
                <a:solidFill>
                  <a:srgbClr val="000000"/>
                </a:solidFill>
                <a:latin typeface="Arial"/>
              </a:rPr>
              <a:t>profiling</a:t>
            </a:r>
            <a:r>
              <a:rPr lang="it-IT" altLang="it-IT" sz="2400" b="1" dirty="0">
                <a:solidFill>
                  <a:srgbClr val="000000"/>
                </a:solidFill>
                <a:latin typeface="Arial"/>
              </a:rPr>
              <a:t>» molecolare</a:t>
            </a:r>
            <a:r>
              <a:rPr lang="it-IT" altLang="it-IT" sz="2400" dirty="0">
                <a:solidFill>
                  <a:srgbClr val="000000"/>
                </a:solidFill>
                <a:latin typeface="Arial"/>
              </a:rPr>
              <a:t>, fornisce indicazioni sulla </a:t>
            </a:r>
            <a:r>
              <a:rPr lang="it-IT" altLang="it-IT" sz="2400" b="1" u="sng" dirty="0">
                <a:solidFill>
                  <a:srgbClr val="000000"/>
                </a:solidFill>
                <a:latin typeface="Arial"/>
              </a:rPr>
              <a:t>terapia</a:t>
            </a:r>
            <a:r>
              <a:rPr lang="it-IT" altLang="it-IT" sz="2400" dirty="0">
                <a:solidFill>
                  <a:srgbClr val="000000"/>
                </a:solidFill>
                <a:latin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5987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9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94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94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144463" y="-100013"/>
            <a:ext cx="9469438" cy="720726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it-IT" sz="3800">
                <a:solidFill>
                  <a:schemeClr val="bg1"/>
                </a:solidFill>
              </a:rPr>
              <a:t>Pleomorfismo: forma e dimensioni variabili</a:t>
            </a:r>
          </a:p>
        </p:txBody>
      </p:sp>
      <p:pic>
        <p:nvPicPr>
          <p:cNvPr id="70659" name="Picture 3" descr="S01871-007-f00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" y="2122490"/>
            <a:ext cx="6696075" cy="451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CasellaDiTesto 1"/>
          <p:cNvSpPr txBox="1">
            <a:spLocks noChangeArrowheads="1"/>
          </p:cNvSpPr>
          <p:nvPr/>
        </p:nvSpPr>
        <p:spPr bwMode="auto">
          <a:xfrm>
            <a:off x="0" y="6351588"/>
            <a:ext cx="9139238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400">
                <a:solidFill>
                  <a:srgbClr val="000000"/>
                </a:solidFill>
                <a:latin typeface="Arial"/>
              </a:rPr>
              <a:t>Tumore fortemente </a:t>
            </a:r>
            <a:r>
              <a:rPr lang="it-IT" altLang="it-IT" sz="2400" b="1">
                <a:solidFill>
                  <a:srgbClr val="000000"/>
                </a:solidFill>
                <a:latin typeface="Arial"/>
              </a:rPr>
              <a:t>anaplastico</a:t>
            </a:r>
            <a:r>
              <a:rPr lang="it-IT" altLang="it-IT" sz="2400">
                <a:solidFill>
                  <a:srgbClr val="000000"/>
                </a:solidFill>
                <a:latin typeface="Arial"/>
              </a:rPr>
              <a:t> del tessuto muscolare scheletrico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5040885" y="522469"/>
            <a:ext cx="4026347" cy="3194565"/>
            <a:chOff x="5040883" y="522467"/>
            <a:chExt cx="4026347" cy="3194565"/>
          </a:xfrm>
        </p:grpSpPr>
        <p:pic>
          <p:nvPicPr>
            <p:cNvPr id="2050" name="Picture 2" descr="https://embryology.med.unsw.edu.au/embryology/images/0/08/Skeletal_muscle_histology_00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22467"/>
              <a:ext cx="3991174" cy="3194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sellaDiTesto 7"/>
            <p:cNvSpPr txBox="1">
              <a:spLocks noChangeArrowheads="1"/>
            </p:cNvSpPr>
            <p:nvPr/>
          </p:nvSpPr>
          <p:spPr bwMode="auto">
            <a:xfrm>
              <a:off x="5040883" y="3270944"/>
              <a:ext cx="4026347" cy="4460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200">
                  <a:solidFill>
                    <a:srgbClr val="000000"/>
                  </a:solidFill>
                  <a:latin typeface="Arial"/>
                </a:rPr>
                <a:t>tessuto m. scheletrico normale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11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" y="-27384"/>
            <a:ext cx="8964613" cy="1368425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altLang="it-IT" sz="2800">
                <a:solidFill>
                  <a:schemeClr val="bg1"/>
                </a:solidFill>
              </a:rPr>
              <a:t>	In alcuni epiteli si può mettere in evidenza la </a:t>
            </a:r>
            <a:r>
              <a:rPr lang="en-US" altLang="it-IT" sz="2800" b="1">
                <a:solidFill>
                  <a:srgbClr val="FFFF00"/>
                </a:solidFill>
              </a:rPr>
              <a:t>perdita</a:t>
            </a:r>
            <a:r>
              <a:rPr lang="en-US" altLang="it-IT" sz="2800">
                <a:solidFill>
                  <a:srgbClr val="FFFF00"/>
                </a:solidFill>
              </a:rPr>
              <a:t> della polarità</a:t>
            </a:r>
            <a:r>
              <a:rPr lang="en-US" altLang="it-IT" sz="2800">
                <a:solidFill>
                  <a:schemeClr val="bg1"/>
                </a:solidFill>
              </a:rPr>
              <a:t> delle cellule e/o della </a:t>
            </a:r>
            <a:r>
              <a:rPr lang="en-US" altLang="it-IT" sz="2900">
                <a:solidFill>
                  <a:srgbClr val="FFFF00"/>
                </a:solidFill>
              </a:rPr>
              <a:t>capacità di produrre sostanze specifiche</a:t>
            </a:r>
          </a:p>
          <a:p>
            <a:pPr algn="just" eaLnBrk="1" hangingPunct="1">
              <a:buFontTx/>
              <a:buNone/>
            </a:pPr>
            <a:endParaRPr lang="en-US" altLang="it-IT" sz="2800">
              <a:solidFill>
                <a:schemeClr val="bg1"/>
              </a:solidFill>
            </a:endParaRPr>
          </a:p>
        </p:txBody>
      </p:sp>
      <p:pic>
        <p:nvPicPr>
          <p:cNvPr id="297989" name="Picture 5" descr="colon_ca_progress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425516"/>
            <a:ext cx="8229600" cy="526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237935" y="6279705"/>
            <a:ext cx="87495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400">
                <a:solidFill>
                  <a:srgbClr val="000000"/>
                </a:solidFill>
                <a:latin typeface="Arial"/>
              </a:rPr>
              <a:t>Colon:sezione trasversale del dotto di una ghiandola mucipara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5531045" y="1988839"/>
            <a:ext cx="3145413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800">
                <a:solidFill>
                  <a:srgbClr val="000000"/>
                </a:solidFill>
                <a:latin typeface="Arial"/>
              </a:rPr>
              <a:t>c. epiteliali normali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54566" y="1465620"/>
            <a:ext cx="3985386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800" dirty="0">
                <a:solidFill>
                  <a:srgbClr val="000000"/>
                </a:solidFill>
                <a:latin typeface="Arial"/>
              </a:rPr>
              <a:t>c. epiteliali neoplastiche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6804248" y="3153162"/>
            <a:ext cx="2232248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000">
                <a:solidFill>
                  <a:srgbClr val="000000"/>
                </a:solidFill>
                <a:latin typeface="Arial"/>
              </a:rPr>
              <a:t>vacuoli contenenti mucina</a:t>
            </a:r>
          </a:p>
        </p:txBody>
      </p:sp>
      <p:sp>
        <p:nvSpPr>
          <p:cNvPr id="4" name="Freccia angolare in su 3"/>
          <p:cNvSpPr/>
          <p:nvPr/>
        </p:nvSpPr>
        <p:spPr bwMode="auto">
          <a:xfrm rot="5400000">
            <a:off x="1512225" y="2889507"/>
            <a:ext cx="2160240" cy="358909"/>
          </a:xfrm>
          <a:prstGeom prst="bentUp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cxnSp>
        <p:nvCxnSpPr>
          <p:cNvPr id="9" name="Connettore 2 8"/>
          <p:cNvCxnSpPr/>
          <p:nvPr/>
        </p:nvCxnSpPr>
        <p:spPr bwMode="auto">
          <a:xfrm flipH="1" flipV="1">
            <a:off x="5940152" y="3461956"/>
            <a:ext cx="864096" cy="1830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Connettore 2 10"/>
          <p:cNvCxnSpPr/>
          <p:nvPr/>
        </p:nvCxnSpPr>
        <p:spPr bwMode="auto">
          <a:xfrm flipH="1">
            <a:off x="5940152" y="3645024"/>
            <a:ext cx="864096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6404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30847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it-IT">
                <a:solidFill>
                  <a:srgbClr val="FFFF00"/>
                </a:solidFill>
                <a:latin typeface="+mn-lt"/>
              </a:rPr>
              <a:t>Classificazione dei tumori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70002"/>
            <a:ext cx="9144000" cy="5472113"/>
          </a:xfrm>
        </p:spPr>
        <p:txBody>
          <a:bodyPr/>
          <a:lstStyle/>
          <a:p>
            <a:pPr algn="just" eaLnBrk="1" hangingPunct="1"/>
            <a:r>
              <a:rPr lang="en-US" altLang="it-IT" sz="3800" u="sng">
                <a:solidFill>
                  <a:srgbClr val="FFFF00"/>
                </a:solidFill>
              </a:rPr>
              <a:t>Istogenetica</a:t>
            </a:r>
            <a:r>
              <a:rPr lang="en-US" altLang="it-IT" sz="3800">
                <a:solidFill>
                  <a:schemeClr val="bg1"/>
                </a:solidFill>
              </a:rPr>
              <a:t> (in base al tessuto da cui originano) </a:t>
            </a:r>
          </a:p>
          <a:p>
            <a:pPr algn="just" eaLnBrk="1" hangingPunct="1"/>
            <a:endParaRPr lang="en-US" altLang="it-IT" sz="1800">
              <a:solidFill>
                <a:schemeClr val="bg1"/>
              </a:solidFill>
            </a:endParaRPr>
          </a:p>
          <a:p>
            <a:pPr algn="just" eaLnBrk="1" hangingPunct="1"/>
            <a:r>
              <a:rPr lang="en-US" altLang="it-IT" sz="3800">
                <a:solidFill>
                  <a:schemeClr val="bg1"/>
                </a:solidFill>
              </a:rPr>
              <a:t>In base allo </a:t>
            </a:r>
            <a:r>
              <a:rPr lang="en-US" altLang="it-IT" sz="3800" u="sng">
                <a:solidFill>
                  <a:srgbClr val="FFFF00"/>
                </a:solidFill>
              </a:rPr>
              <a:t>stadio di sviluppo</a:t>
            </a:r>
            <a:r>
              <a:rPr lang="en-US" altLang="it-IT" sz="3800">
                <a:solidFill>
                  <a:schemeClr val="bg1"/>
                </a:solidFill>
              </a:rPr>
              <a:t> (dimensioni, infiltrazione, grado di differenziazione, presenza di metastasi) </a:t>
            </a:r>
          </a:p>
          <a:p>
            <a:pPr algn="just" eaLnBrk="1" hangingPunct="1"/>
            <a:endParaRPr lang="en-US" altLang="it-IT" sz="1800">
              <a:solidFill>
                <a:schemeClr val="bg1"/>
              </a:solidFill>
            </a:endParaRPr>
          </a:p>
          <a:p>
            <a:pPr algn="just" eaLnBrk="1" hangingPunct="1"/>
            <a:r>
              <a:rPr lang="en-US" altLang="it-IT" sz="3800">
                <a:solidFill>
                  <a:schemeClr val="bg1"/>
                </a:solidFill>
              </a:rPr>
              <a:t>In base al </a:t>
            </a:r>
            <a:r>
              <a:rPr lang="en-US" altLang="it-IT" sz="3800" u="sng">
                <a:solidFill>
                  <a:srgbClr val="FFFF00"/>
                </a:solidFill>
              </a:rPr>
              <a:t>comportamento</a:t>
            </a:r>
            <a:r>
              <a:rPr lang="en-US" altLang="it-IT" sz="3800">
                <a:solidFill>
                  <a:schemeClr val="bg1"/>
                </a:solidFill>
              </a:rPr>
              <a:t> (benigni, maligni)</a:t>
            </a:r>
          </a:p>
          <a:p>
            <a:pPr algn="just" eaLnBrk="1" hangingPunct="1"/>
            <a:endParaRPr lang="en-US" altLang="it-IT" sz="3800">
              <a:solidFill>
                <a:schemeClr val="bg1"/>
              </a:solidFill>
            </a:endParaRPr>
          </a:p>
          <a:p>
            <a:pPr algn="just" eaLnBrk="1" hangingPunct="1"/>
            <a:endParaRPr lang="en-US" altLang="it-IT" sz="3800">
              <a:solidFill>
                <a:schemeClr val="bg1"/>
              </a:solidFill>
            </a:endParaRPr>
          </a:p>
          <a:p>
            <a:pPr algn="just" eaLnBrk="1" hangingPunct="1"/>
            <a:endParaRPr lang="en-US" altLang="it-IT" sz="3800">
              <a:solidFill>
                <a:schemeClr val="bg1"/>
              </a:solidFill>
            </a:endParaRPr>
          </a:p>
          <a:p>
            <a:pPr algn="just" eaLnBrk="1" hangingPunct="1">
              <a:buClr>
                <a:schemeClr val="bg1"/>
              </a:buClr>
            </a:pPr>
            <a:endParaRPr lang="en-US" altLang="it-IT" sz="3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0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7" grpId="0" uiExpand="1" build="p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1626</Words>
  <Application>Microsoft Macintosh PowerPoint</Application>
  <PresentationFormat>Presentazione su schermo (4:3)</PresentationFormat>
  <Paragraphs>324</Paragraphs>
  <Slides>44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1" baseType="lpstr">
      <vt:lpstr>Arial</vt:lpstr>
      <vt:lpstr>Calibri</vt:lpstr>
      <vt:lpstr>Symbol</vt:lpstr>
      <vt:lpstr>Tahoma</vt:lpstr>
      <vt:lpstr>Times New Roman</vt:lpstr>
      <vt:lpstr>Wingdings</vt:lpstr>
      <vt:lpstr>Struttura predefinita</vt:lpstr>
      <vt:lpstr>Neoplasia: caratteristiche fondamentali</vt:lpstr>
      <vt:lpstr>Neoplasie: alterazioni della differenziazione</vt:lpstr>
      <vt:lpstr>Normal smooth muscle vs benign neoplasm </vt:lpstr>
      <vt:lpstr>Carcinoma epatico</vt:lpstr>
      <vt:lpstr>Neoplasie: alterazioni della differenziazione</vt:lpstr>
      <vt:lpstr>Presentazione standard di PowerPoint</vt:lpstr>
      <vt:lpstr>Presentazione standard di PowerPoint</vt:lpstr>
      <vt:lpstr>Presentazione standard di PowerPoint</vt:lpstr>
      <vt:lpstr>Classificazione dei tumori</vt:lpstr>
      <vt:lpstr>Presentazione standard di PowerPoint</vt:lpstr>
      <vt:lpstr>I tumori sono classificati con modalità convenzionali in base al grado di sviluppo raggiunto (stadiazione dei tumori)</vt:lpstr>
      <vt:lpstr>Presentazione standard di PowerPoint</vt:lpstr>
      <vt:lpstr>Le neoplasie sono classificate anche in base al grado di differenziazione (grading) raggiunto</vt:lpstr>
      <vt:lpstr>Histological grade of breast cancer</vt:lpstr>
      <vt:lpstr>Classificazione dei tumori</vt:lpstr>
      <vt:lpstr> Principali differenze tra tumori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Biologia della crescita neoplastica</vt:lpstr>
      <vt:lpstr>Incremento numerico di una popolazione cellulare</vt:lpstr>
      <vt:lpstr>Presentazione standard di PowerPoint</vt:lpstr>
      <vt:lpstr>Crescita di una neoplasia</vt:lpstr>
      <vt:lpstr>Presentazione standard di PowerPoint</vt:lpstr>
      <vt:lpstr>Crescita di una neoplasia</vt:lpstr>
      <vt:lpstr>Presentazione standard di PowerPoint</vt:lpstr>
      <vt:lpstr>Presentazione standard di PowerPoint</vt:lpstr>
      <vt:lpstr>Crescita della neoplasia</vt:lpstr>
      <vt:lpstr>Principali proprietà acquisite dalle cellule durante la progressione tumorale</vt:lpstr>
      <vt:lpstr>Presentazione standard di PowerPoint</vt:lpstr>
      <vt:lpstr>Angiogenesi tumorale</vt:lpstr>
      <vt:lpstr>Presentazione standard di PowerPoint</vt:lpstr>
      <vt:lpstr>Principali proprietà acquisite dalle cellule durante la progressione tumorale</vt:lpstr>
      <vt:lpstr>Presentazione standard di PowerPoint</vt:lpstr>
      <vt:lpstr>Presentazione standard di PowerPoint</vt:lpstr>
      <vt:lpstr>Presentazione standard di PowerPoint</vt:lpstr>
      <vt:lpstr>Progressione tumorale: metastasi</vt:lpstr>
      <vt:lpstr>Presentazione standard di PowerPoint</vt:lpstr>
      <vt:lpstr>Metastasis of melanoma</vt:lpstr>
      <vt:lpstr>Cancro della mammella: metastasi linfonodali</vt:lpstr>
      <vt:lpstr>Metastasi peritoneale del cancro ovarico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Neoplasia: caratteristiche fondamentali</dc:title>
  <dc:creator>RENZO MENEGAZZI</dc:creator>
  <cp:lastModifiedBy>RENZO MENEGAZZI</cp:lastModifiedBy>
  <cp:revision>1</cp:revision>
  <dcterms:created xsi:type="dcterms:W3CDTF">2020-06-05T08:57:04Z</dcterms:created>
  <dcterms:modified xsi:type="dcterms:W3CDTF">2020-06-05T08:58:02Z</dcterms:modified>
</cp:coreProperties>
</file>