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9" r:id="rId2"/>
    <p:sldId id="557" r:id="rId3"/>
    <p:sldId id="559" r:id="rId4"/>
    <p:sldId id="562" r:id="rId5"/>
    <p:sldId id="560" r:id="rId6"/>
    <p:sldId id="561" r:id="rId7"/>
    <p:sldId id="268" r:id="rId8"/>
    <p:sldId id="270" r:id="rId9"/>
    <p:sldId id="271" r:id="rId10"/>
    <p:sldId id="304" r:id="rId11"/>
    <p:sldId id="311" r:id="rId12"/>
    <p:sldId id="267" r:id="rId13"/>
    <p:sldId id="564" r:id="rId14"/>
    <p:sldId id="565" r:id="rId15"/>
    <p:sldId id="478" r:id="rId16"/>
    <p:sldId id="479" r:id="rId17"/>
    <p:sldId id="480" r:id="rId18"/>
    <p:sldId id="481" r:id="rId19"/>
    <p:sldId id="482" r:id="rId20"/>
    <p:sldId id="483" r:id="rId21"/>
    <p:sldId id="484" r:id="rId22"/>
    <p:sldId id="485" r:id="rId23"/>
    <p:sldId id="486" r:id="rId24"/>
    <p:sldId id="487" r:id="rId25"/>
    <p:sldId id="488" r:id="rId26"/>
    <p:sldId id="489" r:id="rId27"/>
    <p:sldId id="490" r:id="rId28"/>
    <p:sldId id="491" r:id="rId29"/>
    <p:sldId id="492" r:id="rId30"/>
    <p:sldId id="49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Confalonieri" initials="M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37B9"/>
    <a:srgbClr val="FFFD78"/>
    <a:srgbClr val="FFC00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02" autoAdjust="0"/>
    <p:restoredTop sz="94682" autoAdjust="0"/>
  </p:normalViewPr>
  <p:slideViewPr>
    <p:cSldViewPr>
      <p:cViewPr varScale="1">
        <p:scale>
          <a:sx n="111" d="100"/>
          <a:sy n="111" d="100"/>
        </p:scale>
        <p:origin x="63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4.xml"/><Relationship Id="rId2" Type="http://schemas.openxmlformats.org/officeDocument/2006/relationships/slide" Target="slides/slide16.xml"/><Relationship Id="rId1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66D4D-31B3-0240-BC47-1666077A8B33}" type="datetimeFigureOut">
              <a:rPr lang="it-IT" smtClean="0"/>
              <a:t>07/06/20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AE63F-E1E0-2C46-8468-BA412FA1EE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07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Valutazione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0557AD-6BA3-4C82-8D43-84C68D0BD5D9}" type="slidenum">
              <a:rPr lang="en-GB" sz="1800" kern="0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GB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80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audio" Target="../media/media1.m4a"/><Relationship Id="rId7" Type="http://schemas.openxmlformats.org/officeDocument/2006/relationships/image" Target="../media/image2.em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6.png"/><Relationship Id="rId2" Type="http://schemas.microsoft.com/office/2007/relationships/media" Target="../media/media10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13.emf"/><Relationship Id="rId2" Type="http://schemas.microsoft.com/office/2007/relationships/media" Target="../media/media11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7.m4a"/><Relationship Id="rId7" Type="http://schemas.openxmlformats.org/officeDocument/2006/relationships/oleObject" Target="../embeddings/oleObject4.bin"/><Relationship Id="rId2" Type="http://schemas.microsoft.com/office/2007/relationships/media" Target="../media/media17.m4a"/><Relationship Id="rId1" Type="http://schemas.openxmlformats.org/officeDocument/2006/relationships/vmlDrawing" Target="../drawings/vmlDrawing4.vml"/><Relationship Id="rId6" Type="http://schemas.openxmlformats.org/officeDocument/2006/relationships/hyperlink" Target="http://gateway.ut.ovid.com.biblioteca.ospedaleniguarda.it/gw1/ovidweb.cgi?View+Image=00000542-200301000-00006|FF3&amp;S=IDNJHKOAGDBLDK00D&amp;WebLinkReturn=Full+Text%3dL|S.sh.15.16|0|00000542-200301000-00006" TargetMode="External"/><Relationship Id="rId5" Type="http://schemas.openxmlformats.org/officeDocument/2006/relationships/hyperlink" Target="http://gateway.ut.ovid.com.biblioteca.ospedaleniguarda.it/gw1/ovidweb.cgi?View+Image=00000542-200301000-00006|FF1&amp;S=IDNJHKOAGDBLDK00D&amp;WebLinkReturn=Full+Text%3dL|S.sh.15.16|0|00000542-200301000-00006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6.png"/><Relationship Id="rId2" Type="http://schemas.microsoft.com/office/2007/relationships/media" Target="../media/media19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6.png"/><Relationship Id="rId2" Type="http://schemas.microsoft.com/office/2007/relationships/media" Target="../media/media20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22.m4a"/><Relationship Id="rId7" Type="http://schemas.openxmlformats.org/officeDocument/2006/relationships/oleObject" Target="../embeddings/oleObject7.bin"/><Relationship Id="rId2" Type="http://schemas.microsoft.com/office/2007/relationships/media" Target="../media/media22.m4a"/><Relationship Id="rId1" Type="http://schemas.openxmlformats.org/officeDocument/2006/relationships/vmlDrawing" Target="../drawings/vmlDrawing7.vml"/><Relationship Id="rId6" Type="http://schemas.openxmlformats.org/officeDocument/2006/relationships/hyperlink" Target="http://bja.oupjournals.org.biblioteca.ospedaleniguarda.it/content/vol91/issue1/images/large/aeg085f4.jpeg" TargetMode="External"/><Relationship Id="rId5" Type="http://schemas.openxmlformats.org/officeDocument/2006/relationships/hyperlink" Target="http://bja.oupjournals.org.biblioteca.ospedaleniguarda.it/cgi/content/full/91/1/61/AEG085F1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3.m4a"/><Relationship Id="rId7" Type="http://schemas.openxmlformats.org/officeDocument/2006/relationships/oleObject" Target="../embeddings/oleObject9.bin"/><Relationship Id="rId2" Type="http://schemas.microsoft.com/office/2007/relationships/media" Target="../media/media23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27.m4a"/><Relationship Id="rId7" Type="http://schemas.openxmlformats.org/officeDocument/2006/relationships/oleObject" Target="../embeddings/oleObject11.bin"/><Relationship Id="rId2" Type="http://schemas.microsoft.com/office/2007/relationships/media" Target="../media/media27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28.m4a"/><Relationship Id="rId7" Type="http://schemas.openxmlformats.org/officeDocument/2006/relationships/oleObject" Target="../embeddings/oleObject14.bin"/><Relationship Id="rId2" Type="http://schemas.microsoft.com/office/2007/relationships/media" Target="../media/media28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s://www.google.com/url?sa=i&amp;rct=j&amp;q=&amp;esrc=s&amp;source=images&amp;cd=&amp;ved=2ahUKEwjJnLiGvYnhAhWssKQKHbQYBJoQjRx6BAgBEAU&amp;url=http://www.rinosol.it/come-funziona-il-naso/la-mucosa-nasale/&amp;psig=AOvVaw0b4w6cSvqh1bOLJlsPFy9O&amp;ust=155292244012328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google.com/imgres?imgurl=https://www.mountnittany.org/assets/images/krames/Image_201608102119_2963.jpg&amp;imgrefurl=https://www.mountnittany.org/articles/healthsheets/7154&amp;docid=WsggyX0ExInCjM&amp;tbnid=OzI7n2GiZQ4FAM:&amp;vet=10ahUKEwiU1oLbmInhAhUeQhUIHaHwAWQQMwiwAShiMGI..i&amp;w=310&amp;h=247&amp;client=firefox-b-d&amp;bih=760&amp;biw=1440&amp;q=mucus%20airways%20production%20cup&amp;ved=0ahUKEwiU1oLbmInhAhUeQhUIHaHwAWQQMwiwAShiMGI&amp;iact=mrc&amp;uact=8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hyperlink" Target="https://www.google.com/imgres?imgurl=https://www.med.unc.edu/medicine/pulmonary/bronchiectasis/images/sputum/image&amp;imgrefurl=https://www.med.unc.edu/medicine/pulmonary/bronchiectasis/patient-care&amp;docid=-L-4Pv0HM1-P2M&amp;tbnid=wdFzPwvR9dFN7M:&amp;vet=10ahUKEwiU1oLbmInhAhUeQhUIHaHwAWQQMwh7KC0wLQ..i&amp;w=350&amp;h=387&amp;client=firefox-b-d&amp;bih=760&amp;biw=1440&amp;q=mucus%20airways%20production%20cup&amp;ved=0ahUKEwiU1oLbmInhAhUeQhUIHaHwAWQQMwh7KC0wLQ&amp;iact=mrc&amp;uact=8" TargetMode="External"/><Relationship Id="rId4" Type="http://schemas.openxmlformats.org/officeDocument/2006/relationships/image" Target="../media/image9.tiff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35" y="0"/>
            <a:ext cx="8572500" cy="147002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dirty="0" err="1"/>
              <a:t>Malattie</a:t>
            </a:r>
            <a:r>
              <a:rPr lang="en-GB" sz="4000" b="1" dirty="0"/>
              <a:t> </a:t>
            </a:r>
            <a:r>
              <a:rPr lang="en-GB" sz="4000" b="1" dirty="0" err="1"/>
              <a:t>dell’apparato</a:t>
            </a:r>
            <a:r>
              <a:rPr lang="en-GB" sz="4000" b="1" dirty="0"/>
              <a:t> </a:t>
            </a:r>
            <a:r>
              <a:rPr lang="en-GB" sz="4000" b="1" dirty="0" err="1"/>
              <a:t>respiratorio</a:t>
            </a:r>
            <a:endParaRPr lang="en-GB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817" y="2994983"/>
            <a:ext cx="9108504" cy="672413"/>
          </a:xfrm>
        </p:spPr>
        <p:txBody>
          <a:bodyPr>
            <a:noAutofit/>
          </a:bodyPr>
          <a:lstStyle/>
          <a:p>
            <a:pPr algn="ctr" defTabSz="912813">
              <a:lnSpc>
                <a:spcPts val="3100"/>
              </a:lnSpc>
            </a:pPr>
            <a:r>
              <a:rPr lang="en-GB" dirty="0">
                <a:solidFill>
                  <a:srgbClr val="FF0000"/>
                </a:solidFill>
                <a:latin typeface="Arial" pitchFamily="34" charset="0"/>
              </a:rPr>
              <a:t>Marco Confalonieri </a:t>
            </a:r>
            <a:r>
              <a:rPr lang="mr-IN" dirty="0">
                <a:solidFill>
                  <a:srgbClr val="FF0000"/>
                </a:solidFill>
                <a:latin typeface="Arial" pitchFamily="34" charset="0"/>
              </a:rPr>
              <a:t>–</a:t>
            </a:r>
            <a:r>
              <a:rPr lang="en-GB" dirty="0">
                <a:solidFill>
                  <a:srgbClr val="FF0000"/>
                </a:solidFill>
                <a:latin typeface="Arial" pitchFamily="34" charset="0"/>
              </a:rPr>
              <a:t> SC </a:t>
            </a:r>
            <a:r>
              <a:rPr lang="en-GB" dirty="0" err="1">
                <a:solidFill>
                  <a:srgbClr val="FF0000"/>
                </a:solidFill>
                <a:latin typeface="Arial" pitchFamily="34" charset="0"/>
              </a:rPr>
              <a:t>Pneumologia</a:t>
            </a:r>
            <a:endParaRPr lang="en-GB" dirty="0">
              <a:solidFill>
                <a:srgbClr val="FF0000"/>
              </a:solidFill>
              <a:latin typeface="Arial" pitchFamily="34" charset="0"/>
            </a:endParaRPr>
          </a:p>
          <a:p>
            <a:pPr algn="ctr" defTabSz="912813">
              <a:lnSpc>
                <a:spcPts val="3100"/>
              </a:lnSpc>
            </a:pPr>
            <a:r>
              <a:rPr lang="en-GB" b="1" dirty="0" err="1">
                <a:solidFill>
                  <a:srgbClr val="FF0000"/>
                </a:solidFill>
                <a:latin typeface="Arial" pitchFamily="34" charset="0"/>
              </a:rPr>
              <a:t>Ospedale</a:t>
            </a:r>
            <a:r>
              <a:rPr lang="en-GB" b="1" dirty="0">
                <a:solidFill>
                  <a:srgbClr val="FF0000"/>
                </a:solidFill>
                <a:latin typeface="Arial" pitchFamily="34" charset="0"/>
              </a:rPr>
              <a:t> di </a:t>
            </a:r>
            <a:r>
              <a:rPr lang="en-GB" b="1" dirty="0" err="1">
                <a:solidFill>
                  <a:srgbClr val="FF0000"/>
                </a:solidFill>
                <a:latin typeface="Arial" pitchFamily="34" charset="0"/>
              </a:rPr>
              <a:t>Cattinara</a:t>
            </a:r>
            <a:endParaRPr lang="en-GB" b="1" dirty="0">
              <a:solidFill>
                <a:srgbClr val="FF0000"/>
              </a:solidFill>
              <a:latin typeface="Arial" pitchFamily="34" charset="0"/>
            </a:endParaRPr>
          </a:p>
          <a:p>
            <a:pPr algn="ctr" defTabSz="912813">
              <a:lnSpc>
                <a:spcPts val="3100"/>
              </a:lnSpc>
            </a:pPr>
            <a:r>
              <a:rPr lang="en-GB" b="1" dirty="0">
                <a:solidFill>
                  <a:srgbClr val="FF0000"/>
                </a:solidFill>
                <a:latin typeface="Arial" pitchFamily="34" charset="0"/>
              </a:rPr>
              <a:t>Trieste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45972" y="6471017"/>
            <a:ext cx="38625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kern="0" dirty="0" err="1">
                <a:solidFill>
                  <a:srgbClr val="FFFFFF"/>
                </a:solidFill>
                <a:cs typeface="Arial" charset="0"/>
              </a:rPr>
              <a:t>mconfalonieri@units.it</a:t>
            </a:r>
            <a:endParaRPr lang="en-US" sz="2400" b="1" kern="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124200" y="4647493"/>
            <a:ext cx="3661228" cy="1260820"/>
            <a:chOff x="2228954" y="4772235"/>
            <a:chExt cx="3661228" cy="1260820"/>
          </a:xfrm>
        </p:grpSpPr>
        <p:pic>
          <p:nvPicPr>
            <p:cNvPr id="10" name="Immagine 9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954" y="4772235"/>
              <a:ext cx="2179200" cy="1260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456" y="4772235"/>
              <a:ext cx="1501726" cy="1256032"/>
            </a:xfrm>
            <a:prstGeom prst="rect">
              <a:avLst/>
            </a:prstGeom>
          </p:spPr>
        </p:pic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756" y="4759962"/>
            <a:ext cx="1480479" cy="118542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4" y="3877967"/>
            <a:ext cx="2857500" cy="28575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3799" y="1170260"/>
            <a:ext cx="2133601" cy="16141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3836B2-EF91-7741-B937-0B0D1A48B5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1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5"/>
    </mc:Choice>
    <mc:Fallback xmlns="">
      <p:transition spd="slow" advTm="20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>
            <a:extLst>
              <a:ext uri="{FF2B5EF4-FFF2-40B4-BE49-F238E27FC236}">
                <a16:creationId xmlns:a16="http://schemas.microsoft.com/office/drawing/2014/main" id="{AC5ABA16-E351-9247-87CD-0AB63BEC3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0434" tIns="39511" rIns="80434" bIns="39511" rtlCol="0" anchor="b">
            <a:normAutofit fontScale="90000"/>
          </a:bodyPr>
          <a:lstStyle/>
          <a:p>
            <a:r>
              <a:rPr lang="en-US" altLang="it-IT" sz="3556" dirty="0">
                <a:latin typeface="Arial" panose="020B0604020202020204" pitchFamily="34" charset="0"/>
              </a:rPr>
              <a:t>Un </a:t>
            </a:r>
            <a:r>
              <a:rPr lang="en-US" altLang="it-IT" sz="3556" dirty="0" err="1">
                <a:latin typeface="Arial" panose="020B0604020202020204" pitchFamily="34" charset="0"/>
              </a:rPr>
              <a:t>circolo</a:t>
            </a:r>
            <a:r>
              <a:rPr lang="en-US" altLang="it-IT" sz="3556" dirty="0">
                <a:latin typeface="Arial" panose="020B0604020202020204" pitchFamily="34" charset="0"/>
              </a:rPr>
              <a:t> </a:t>
            </a:r>
            <a:r>
              <a:rPr lang="en-US" altLang="it-IT" sz="3556" dirty="0" err="1">
                <a:latin typeface="Arial" panose="020B0604020202020204" pitchFamily="34" charset="0"/>
              </a:rPr>
              <a:t>vizioso</a:t>
            </a:r>
            <a:r>
              <a:rPr lang="en-US" altLang="it-IT" sz="3556" dirty="0">
                <a:latin typeface="Arial" panose="020B0604020202020204" pitchFamily="34" charset="0"/>
              </a:rPr>
              <a:t> commune a diverse </a:t>
            </a:r>
            <a:r>
              <a:rPr lang="en-US" altLang="it-IT" sz="3556" dirty="0" err="1">
                <a:latin typeface="Arial" panose="020B0604020202020204" pitchFamily="34" charset="0"/>
              </a:rPr>
              <a:t>malattie</a:t>
            </a:r>
            <a:r>
              <a:rPr lang="en-US" altLang="it-IT" sz="3556" dirty="0">
                <a:latin typeface="Arial" panose="020B0604020202020204" pitchFamily="34" charset="0"/>
              </a:rPr>
              <a:t> </a:t>
            </a:r>
            <a:r>
              <a:rPr lang="en-US" altLang="it-IT" sz="3556" dirty="0" err="1">
                <a:latin typeface="Arial" panose="020B0604020202020204" pitchFamily="34" charset="0"/>
              </a:rPr>
              <a:t>delle</a:t>
            </a:r>
            <a:r>
              <a:rPr lang="en-US" altLang="it-IT" sz="3556" dirty="0">
                <a:latin typeface="Arial" panose="020B0604020202020204" pitchFamily="34" charset="0"/>
              </a:rPr>
              <a:t> vie </a:t>
            </a:r>
            <a:r>
              <a:rPr lang="en-US" altLang="it-IT" sz="3556" dirty="0" err="1">
                <a:latin typeface="Arial" panose="020B0604020202020204" pitchFamily="34" charset="0"/>
              </a:rPr>
              <a:t>aeree</a:t>
            </a:r>
            <a:endParaRPr lang="en-US" altLang="it-IT" sz="3556" dirty="0">
              <a:latin typeface="Arial" panose="020B0604020202020204" pitchFamily="34" charset="0"/>
            </a:endParaRPr>
          </a:p>
        </p:txBody>
      </p:sp>
      <p:graphicFrame>
        <p:nvGraphicFramePr>
          <p:cNvPr id="63491" name="Object 1027">
            <a:extLst>
              <a:ext uri="{FF2B5EF4-FFF2-40B4-BE49-F238E27FC236}">
                <a16:creationId xmlns:a16="http://schemas.microsoft.com/office/drawing/2014/main" id="{2EE1D196-615F-5249-B25C-5A3966F5AC78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2912533" y="2345267"/>
          <a:ext cx="2974622" cy="2980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Clip" r:id="rId5" imgW="19888200" imgH="19926300" progId="MS_ClipArt_Gallery.2">
                  <p:embed/>
                </p:oleObj>
              </mc:Choice>
              <mc:Fallback>
                <p:oleObj name="Clip" r:id="rId5" imgW="19888200" imgH="19926300" progId="MS_ClipArt_Gallery.2">
                  <p:embed/>
                  <p:pic>
                    <p:nvPicPr>
                      <p:cNvPr id="63491" name="Object 1027">
                        <a:extLst>
                          <a:ext uri="{FF2B5EF4-FFF2-40B4-BE49-F238E27FC236}">
                            <a16:creationId xmlns:a16="http://schemas.microsoft.com/office/drawing/2014/main" id="{2EE1D196-615F-5249-B25C-5A3966F5AC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2533" y="2345267"/>
                        <a:ext cx="2974622" cy="29802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2" name="WordArt 1028">
            <a:extLst>
              <a:ext uri="{FF2B5EF4-FFF2-40B4-BE49-F238E27FC236}">
                <a16:creationId xmlns:a16="http://schemas.microsoft.com/office/drawing/2014/main" id="{40ABA42E-40C8-F845-979C-2EBA31E6C9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1871134"/>
            <a:ext cx="2912533" cy="364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Alterata clearance delle vie aeree</a:t>
            </a:r>
          </a:p>
        </p:txBody>
      </p:sp>
      <p:sp>
        <p:nvSpPr>
          <p:cNvPr id="63498" name="WordArt 1034">
            <a:extLst>
              <a:ext uri="{FF2B5EF4-FFF2-40B4-BE49-F238E27FC236}">
                <a16:creationId xmlns:a16="http://schemas.microsoft.com/office/drawing/2014/main" id="{117FF657-2E59-354E-894C-1F0959B6F8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0" y="2683933"/>
            <a:ext cx="1625600" cy="745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33CC33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 dirty="0"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Tappi di muco </a:t>
            </a:r>
          </a:p>
          <a:p>
            <a:pPr algn="ctr"/>
            <a:r>
              <a:rPr lang="it-IT" sz="1244" kern="10" dirty="0"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Ostruiscono le vie aeree</a:t>
            </a:r>
          </a:p>
        </p:txBody>
      </p:sp>
      <p:sp>
        <p:nvSpPr>
          <p:cNvPr id="63499" name="WordArt 1035">
            <a:extLst>
              <a:ext uri="{FF2B5EF4-FFF2-40B4-BE49-F238E27FC236}">
                <a16:creationId xmlns:a16="http://schemas.microsoft.com/office/drawing/2014/main" id="{BAC9C3E0-22C1-AA40-9659-807FB87932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0" y="4309533"/>
            <a:ext cx="1151467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3366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Infezione </a:t>
            </a:r>
          </a:p>
          <a:p>
            <a:pPr algn="ctr"/>
            <a:r>
              <a:rPr lang="it-IT" sz="1244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broncopolmonare</a:t>
            </a:r>
          </a:p>
        </p:txBody>
      </p:sp>
      <p:sp>
        <p:nvSpPr>
          <p:cNvPr id="63500" name="WordArt 1036">
            <a:extLst>
              <a:ext uri="{FF2B5EF4-FFF2-40B4-BE49-F238E27FC236}">
                <a16:creationId xmlns:a16="http://schemas.microsoft.com/office/drawing/2014/main" id="{F561060F-D62A-A949-9B43-A1A5AEA78F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86667" y="5325534"/>
            <a:ext cx="2099733" cy="6773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 dirty="0">
                <a:ln w="317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Infiammazione,</a:t>
            </a:r>
          </a:p>
          <a:p>
            <a:pPr algn="ctr"/>
            <a:r>
              <a:rPr lang="it-IT" sz="1244" kern="10" dirty="0">
                <a:ln w="317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Produzione di muco</a:t>
            </a:r>
          </a:p>
        </p:txBody>
      </p:sp>
      <p:sp>
        <p:nvSpPr>
          <p:cNvPr id="63501" name="Line 1037">
            <a:extLst>
              <a:ext uri="{FF2B5EF4-FFF2-40B4-BE49-F238E27FC236}">
                <a16:creationId xmlns:a16="http://schemas.microsoft.com/office/drawing/2014/main" id="{89D959DA-8D49-E948-B85F-9F9B5415D4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51200" y="5664200"/>
            <a:ext cx="0" cy="270933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63502" name="WordArt 1038">
            <a:extLst>
              <a:ext uri="{FF2B5EF4-FFF2-40B4-BE49-F238E27FC236}">
                <a16:creationId xmlns:a16="http://schemas.microsoft.com/office/drawing/2014/main" id="{71E9AD27-32CE-384D-AC2A-9D00F77574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0134" y="4309533"/>
            <a:ext cx="1083733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 dirty="0">
                <a:solidFill>
                  <a:schemeClr val="accent2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Danno</a:t>
            </a:r>
          </a:p>
          <a:p>
            <a:pPr algn="ctr"/>
            <a:r>
              <a:rPr lang="it-IT" sz="1244" kern="10" dirty="0">
                <a:solidFill>
                  <a:schemeClr val="accent2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polmonare</a:t>
            </a:r>
          </a:p>
        </p:txBody>
      </p:sp>
      <p:sp>
        <p:nvSpPr>
          <p:cNvPr id="63503" name="WordArt 1039">
            <a:extLst>
              <a:ext uri="{FF2B5EF4-FFF2-40B4-BE49-F238E27FC236}">
                <a16:creationId xmlns:a16="http://schemas.microsoft.com/office/drawing/2014/main" id="{A1E43F18-AF0E-0A4F-A810-799947B5CF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0134" y="2616200"/>
            <a:ext cx="1083733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 dirty="0">
                <a:ln w="3175">
                  <a:solidFill>
                    <a:srgbClr val="00808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Ritenzione  </a:t>
            </a:r>
          </a:p>
          <a:p>
            <a:pPr algn="ctr"/>
            <a:r>
              <a:rPr lang="it-IT" sz="1244" kern="10" dirty="0">
                <a:ln w="3175">
                  <a:solidFill>
                    <a:srgbClr val="00808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di Muco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B81DE3-80F1-3E4A-9473-F1BB64130E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13598"/>
      </p:ext>
    </p:extLst>
  </p:cSld>
  <p:clrMapOvr>
    <a:masterClrMapping/>
  </p:clrMapOvr>
  <p:transition advTm="31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89" name="Rectangle 41" descr="White marble">
            <a:extLst>
              <a:ext uri="{FF2B5EF4-FFF2-40B4-BE49-F238E27FC236}">
                <a16:creationId xmlns:a16="http://schemas.microsoft.com/office/drawing/2014/main" id="{55603312-8228-6849-9F00-AF55B4305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106333"/>
            <a:ext cx="1219200" cy="8128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78888" name="Rectangle 40" descr="White marble">
            <a:extLst>
              <a:ext uri="{FF2B5EF4-FFF2-40B4-BE49-F238E27FC236}">
                <a16:creationId xmlns:a16="http://schemas.microsoft.com/office/drawing/2014/main" id="{FB02CE32-E301-1E4F-95E8-CABC13A3D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933" y="5257800"/>
            <a:ext cx="2370667" cy="880533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78887" name="Rectangle 39" descr="White marble">
            <a:extLst>
              <a:ext uri="{FF2B5EF4-FFF2-40B4-BE49-F238E27FC236}">
                <a16:creationId xmlns:a16="http://schemas.microsoft.com/office/drawing/2014/main" id="{3F6773C7-8D42-CB42-AFDB-8FBED0FDD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467" y="3699933"/>
            <a:ext cx="1354667" cy="74506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78886" name="Rectangle 38" descr="White marble">
            <a:extLst>
              <a:ext uri="{FF2B5EF4-FFF2-40B4-BE49-F238E27FC236}">
                <a16:creationId xmlns:a16="http://schemas.microsoft.com/office/drawing/2014/main" id="{AD6831EF-306B-B042-8278-72D45C2B5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2800" y="2413000"/>
            <a:ext cx="1693333" cy="880533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78885" name="Rectangle 37" descr="White marble">
            <a:extLst>
              <a:ext uri="{FF2B5EF4-FFF2-40B4-BE49-F238E27FC236}">
                <a16:creationId xmlns:a16="http://schemas.microsoft.com/office/drawing/2014/main" id="{B3EF6441-0D40-2848-A29C-E03761D38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267" y="2345267"/>
            <a:ext cx="1083733" cy="8128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EF32A741-CEA5-2C42-9A0C-49CF82BB95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6001" y="584200"/>
            <a:ext cx="5935133" cy="98213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0434" tIns="39511" rIns="80434" bIns="39511" rtlCol="0" anchor="b">
            <a:noAutofit/>
          </a:bodyPr>
          <a:lstStyle/>
          <a:p>
            <a:r>
              <a:rPr lang="en-US" altLang="it-IT" sz="2800" dirty="0" err="1">
                <a:latin typeface="Arial" panose="020B0604020202020204" pitchFamily="34" charset="0"/>
              </a:rPr>
              <a:t>Malattie</a:t>
            </a:r>
            <a:r>
              <a:rPr lang="en-US" altLang="it-IT" sz="2800" dirty="0">
                <a:latin typeface="Arial" panose="020B0604020202020204" pitchFamily="34" charset="0"/>
              </a:rPr>
              <a:t> </a:t>
            </a:r>
            <a:r>
              <a:rPr lang="en-US" altLang="it-IT" sz="2800" dirty="0" err="1">
                <a:latin typeface="Arial" panose="020B0604020202020204" pitchFamily="34" charset="0"/>
              </a:rPr>
              <a:t>che</a:t>
            </a:r>
            <a:r>
              <a:rPr lang="en-US" altLang="it-IT" sz="2800" dirty="0">
                <a:latin typeface="Arial" panose="020B0604020202020204" pitchFamily="34" charset="0"/>
              </a:rPr>
              <a:t> </a:t>
            </a:r>
            <a:r>
              <a:rPr lang="en-US" altLang="it-IT" sz="2800" dirty="0" err="1">
                <a:latin typeface="Arial" panose="020B0604020202020204" pitchFamily="34" charset="0"/>
              </a:rPr>
              <a:t>sostengono</a:t>
            </a:r>
            <a:r>
              <a:rPr lang="en-US" altLang="it-IT" sz="2800" dirty="0">
                <a:latin typeface="Arial" panose="020B0604020202020204" pitchFamily="34" charset="0"/>
              </a:rPr>
              <a:t> </a:t>
            </a:r>
            <a:r>
              <a:rPr lang="en-US" altLang="it-IT" sz="2800" dirty="0" err="1">
                <a:latin typeface="Arial" panose="020B0604020202020204" pitchFamily="34" charset="0"/>
              </a:rPr>
              <a:t>il</a:t>
            </a:r>
            <a:r>
              <a:rPr lang="en-US" altLang="it-IT" sz="2800" dirty="0">
                <a:latin typeface="Arial" panose="020B0604020202020204" pitchFamily="34" charset="0"/>
              </a:rPr>
              <a:t> </a:t>
            </a:r>
            <a:r>
              <a:rPr lang="en-US" altLang="it-IT" sz="2800" dirty="0" err="1">
                <a:latin typeface="Arial" panose="020B0604020202020204" pitchFamily="34" charset="0"/>
              </a:rPr>
              <a:t>circolo</a:t>
            </a:r>
            <a:r>
              <a:rPr lang="en-US" altLang="it-IT" sz="2800" dirty="0">
                <a:latin typeface="Arial" panose="020B0604020202020204" pitchFamily="34" charset="0"/>
              </a:rPr>
              <a:t> </a:t>
            </a:r>
            <a:r>
              <a:rPr lang="en-US" altLang="it-IT" sz="2800" dirty="0" err="1">
                <a:latin typeface="Arial" panose="020B0604020202020204" pitchFamily="34" charset="0"/>
              </a:rPr>
              <a:t>vizioso</a:t>
            </a:r>
            <a:r>
              <a:rPr lang="en-US" altLang="it-IT" sz="2800" dirty="0">
                <a:latin typeface="Arial" panose="020B0604020202020204" pitchFamily="34" charset="0"/>
              </a:rPr>
              <a:t> </a:t>
            </a:r>
            <a:r>
              <a:rPr lang="en-US" altLang="it-IT" sz="2800" dirty="0" err="1">
                <a:latin typeface="Arial" panose="020B0604020202020204" pitchFamily="34" charset="0"/>
              </a:rPr>
              <a:t>patologico</a:t>
            </a:r>
            <a:r>
              <a:rPr lang="en-US" altLang="it-IT" sz="2800" dirty="0">
                <a:latin typeface="Arial" panose="020B0604020202020204" pitchFamily="34" charset="0"/>
              </a:rPr>
              <a:t> legato </a:t>
            </a:r>
            <a:r>
              <a:rPr lang="en-US" altLang="it-IT" sz="2800" dirty="0" err="1">
                <a:latin typeface="Arial" panose="020B0604020202020204" pitchFamily="34" charset="0"/>
              </a:rPr>
              <a:t>all’ipersecrezione</a:t>
            </a:r>
            <a:endParaRPr lang="en-US" altLang="it-IT" sz="2800" dirty="0">
              <a:latin typeface="Arial" panose="020B0604020202020204" pitchFamily="34" charset="0"/>
            </a:endParaRPr>
          </a:p>
        </p:txBody>
      </p:sp>
      <p:graphicFrame>
        <p:nvGraphicFramePr>
          <p:cNvPr id="78851" name="Object 3">
            <a:extLst>
              <a:ext uri="{FF2B5EF4-FFF2-40B4-BE49-F238E27FC236}">
                <a16:creationId xmlns:a16="http://schemas.microsoft.com/office/drawing/2014/main" id="{6A590008-9A1D-3847-8DEF-F1F7D1865DDF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3048000" y="2277533"/>
          <a:ext cx="2974622" cy="2980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Clip" r:id="rId6" imgW="19888200" imgH="19926300" progId="MS_ClipArt_Gallery.2">
                  <p:embed/>
                </p:oleObj>
              </mc:Choice>
              <mc:Fallback>
                <p:oleObj name="Clip" r:id="rId6" imgW="19888200" imgH="19926300" progId="MS_ClipArt_Gallery.2">
                  <p:embed/>
                  <p:pic>
                    <p:nvPicPr>
                      <p:cNvPr id="78851" name="Object 3">
                        <a:extLst>
                          <a:ext uri="{FF2B5EF4-FFF2-40B4-BE49-F238E27FC236}">
                            <a16:creationId xmlns:a16="http://schemas.microsoft.com/office/drawing/2014/main" id="{6A590008-9A1D-3847-8DEF-F1F7D1865D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277533"/>
                        <a:ext cx="2974622" cy="29802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2" name="WordArt 4">
            <a:extLst>
              <a:ext uri="{FF2B5EF4-FFF2-40B4-BE49-F238E27FC236}">
                <a16:creationId xmlns:a16="http://schemas.microsoft.com/office/drawing/2014/main" id="{DB47A969-9BB5-DE4B-B42E-9A777FEE9B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18933" y="1871134"/>
            <a:ext cx="2573867" cy="2963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Alterata clearance vie aeree</a:t>
            </a:r>
          </a:p>
        </p:txBody>
      </p:sp>
      <p:sp>
        <p:nvSpPr>
          <p:cNvPr id="78854" name="WordArt 6">
            <a:extLst>
              <a:ext uri="{FF2B5EF4-FFF2-40B4-BE49-F238E27FC236}">
                <a16:creationId xmlns:a16="http://schemas.microsoft.com/office/drawing/2014/main" id="{5EBB4EF8-95E7-6047-AB46-6C439714BF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34667" y="3835400"/>
            <a:ext cx="948267" cy="4741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3366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Infezioni</a:t>
            </a:r>
          </a:p>
          <a:p>
            <a:pPr algn="ctr"/>
            <a:r>
              <a:rPr lang="it-IT" sz="1244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polmonari</a:t>
            </a:r>
          </a:p>
        </p:txBody>
      </p:sp>
      <p:sp>
        <p:nvSpPr>
          <p:cNvPr id="78855" name="WordArt 7">
            <a:extLst>
              <a:ext uri="{FF2B5EF4-FFF2-40B4-BE49-F238E27FC236}">
                <a16:creationId xmlns:a16="http://schemas.microsoft.com/office/drawing/2014/main" id="{72A08714-BFF6-6C4D-B163-B487A75172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9867" y="5393267"/>
            <a:ext cx="1964267" cy="541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 dirty="0" err="1">
                <a:ln w="317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Inflammazione</a:t>
            </a:r>
            <a:r>
              <a:rPr lang="it-IT" sz="1244" kern="10" dirty="0">
                <a:ln w="317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,</a:t>
            </a:r>
          </a:p>
          <a:p>
            <a:pPr algn="ctr"/>
            <a:r>
              <a:rPr lang="it-IT" sz="1244" kern="10" dirty="0">
                <a:ln w="317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Iperproduzione muco</a:t>
            </a:r>
          </a:p>
        </p:txBody>
      </p:sp>
      <p:sp>
        <p:nvSpPr>
          <p:cNvPr id="78856" name="WordArt 8">
            <a:extLst>
              <a:ext uri="{FF2B5EF4-FFF2-40B4-BE49-F238E27FC236}">
                <a16:creationId xmlns:a16="http://schemas.microsoft.com/office/drawing/2014/main" id="{042DC730-4569-5244-871A-14D737BA19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64267" y="4241800"/>
            <a:ext cx="880533" cy="5418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 dirty="0">
                <a:solidFill>
                  <a:srgbClr val="993366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Danno</a:t>
            </a:r>
          </a:p>
          <a:p>
            <a:pPr algn="ctr"/>
            <a:r>
              <a:rPr lang="it-IT" sz="1244" kern="10" dirty="0">
                <a:solidFill>
                  <a:srgbClr val="993366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Polmonare</a:t>
            </a:r>
          </a:p>
        </p:txBody>
      </p:sp>
      <p:sp>
        <p:nvSpPr>
          <p:cNvPr id="78857" name="WordArt 9">
            <a:extLst>
              <a:ext uri="{FF2B5EF4-FFF2-40B4-BE49-F238E27FC236}">
                <a16:creationId xmlns:a16="http://schemas.microsoft.com/office/drawing/2014/main" id="{262668CA-15CC-E649-B0E7-7401C965A7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99734" y="2480733"/>
            <a:ext cx="880533" cy="5418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3175">
                <a:solidFill>
                  <a:srgbClr val="00808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 dirty="0">
                <a:solidFill>
                  <a:srgbClr val="00808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Ritenzione </a:t>
            </a:r>
          </a:p>
          <a:p>
            <a:pPr algn="ctr"/>
            <a:r>
              <a:rPr lang="it-IT" sz="1244" kern="10" dirty="0">
                <a:solidFill>
                  <a:srgbClr val="00808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di muco</a:t>
            </a:r>
          </a:p>
        </p:txBody>
      </p:sp>
      <p:sp>
        <p:nvSpPr>
          <p:cNvPr id="78861" name="Line 13">
            <a:extLst>
              <a:ext uri="{FF2B5EF4-FFF2-40B4-BE49-F238E27FC236}">
                <a16:creationId xmlns:a16="http://schemas.microsoft.com/office/drawing/2014/main" id="{F3F19F5D-7364-4A42-9554-5ECD2E6731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54400" y="5664200"/>
            <a:ext cx="0" cy="270933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78863" name="WordArt 15">
            <a:extLst>
              <a:ext uri="{FF2B5EF4-FFF2-40B4-BE49-F238E27FC236}">
                <a16:creationId xmlns:a16="http://schemas.microsoft.com/office/drawing/2014/main" id="{ABA85091-7995-5343-A396-129A56ED1D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28267" y="2548467"/>
            <a:ext cx="1354667" cy="5418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33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 dirty="0"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Tappi di muco,</a:t>
            </a:r>
          </a:p>
          <a:p>
            <a:pPr algn="ctr"/>
            <a:r>
              <a:rPr lang="it-IT" sz="1244" kern="10" dirty="0"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Ostruzione bronchiale</a:t>
            </a:r>
          </a:p>
        </p:txBody>
      </p:sp>
      <p:sp>
        <p:nvSpPr>
          <p:cNvPr id="78865" name="Oval 17">
            <a:extLst>
              <a:ext uri="{FF2B5EF4-FFF2-40B4-BE49-F238E27FC236}">
                <a16:creationId xmlns:a16="http://schemas.microsoft.com/office/drawing/2014/main" id="{13EB0553-888D-A945-8D5F-ECE026DAA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9334" y="3158067"/>
            <a:ext cx="1083733" cy="812800"/>
          </a:xfrm>
          <a:prstGeom prst="ellipse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it-IT" sz="1244" b="1" dirty="0">
                <a:solidFill>
                  <a:schemeClr val="bg1"/>
                </a:solidFill>
                <a:latin typeface="Arial" panose="020B0604020202020204" pitchFamily="34" charset="0"/>
              </a:rPr>
              <a:t>Ab </a:t>
            </a:r>
            <a:r>
              <a:rPr lang="en-US" altLang="it-IT" sz="1244" b="1" dirty="0" err="1">
                <a:solidFill>
                  <a:schemeClr val="bg1"/>
                </a:solidFill>
                <a:latin typeface="Arial" panose="020B0604020202020204" pitchFamily="34" charset="0"/>
              </a:rPr>
              <a:t>Ingestis</a:t>
            </a:r>
            <a:endParaRPr lang="en-US" altLang="it-IT" sz="1067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8866" name="Oval 18">
            <a:extLst>
              <a:ext uri="{FF2B5EF4-FFF2-40B4-BE49-F238E27FC236}">
                <a16:creationId xmlns:a16="http://schemas.microsoft.com/office/drawing/2014/main" id="{4B698A2B-461D-AC40-98D8-C47CD9CA2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467" y="1329267"/>
            <a:ext cx="1151467" cy="812800"/>
          </a:xfrm>
          <a:prstGeom prst="ellipse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it-IT" sz="1244" b="1" dirty="0">
                <a:solidFill>
                  <a:schemeClr val="bg1"/>
                </a:solidFill>
                <a:latin typeface="Arial" panose="020B0604020202020204" pitchFamily="34" charset="0"/>
              </a:rPr>
              <a:t>ASMA</a:t>
            </a:r>
          </a:p>
        </p:txBody>
      </p:sp>
      <p:sp>
        <p:nvSpPr>
          <p:cNvPr id="78867" name="Oval 19">
            <a:extLst>
              <a:ext uri="{FF2B5EF4-FFF2-40B4-BE49-F238E27FC236}">
                <a16:creationId xmlns:a16="http://schemas.microsoft.com/office/drawing/2014/main" id="{922BB00E-3F3E-D140-BA25-1A127A950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3733" y="5528733"/>
            <a:ext cx="1219200" cy="74506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it-IT" sz="1067" b="1" dirty="0">
                <a:solidFill>
                  <a:schemeClr val="bg1"/>
                </a:solidFill>
                <a:latin typeface="Arial" panose="020B0604020202020204" pitchFamily="34" charset="0"/>
              </a:rPr>
              <a:t>ASPERGILLOSI</a:t>
            </a:r>
            <a:endParaRPr lang="en-US" altLang="it-IT" sz="1067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8868" name="Oval 20">
            <a:extLst>
              <a:ext uri="{FF2B5EF4-FFF2-40B4-BE49-F238E27FC236}">
                <a16:creationId xmlns:a16="http://schemas.microsoft.com/office/drawing/2014/main" id="{A12E4397-B4CB-D04D-81E4-E3CD76465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6933" y="4851400"/>
            <a:ext cx="1151467" cy="8128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it-IT" sz="1244" b="1" dirty="0" err="1">
                <a:solidFill>
                  <a:schemeClr val="bg1"/>
                </a:solidFill>
                <a:latin typeface="Arial" panose="020B0604020202020204" pitchFamily="34" charset="0"/>
              </a:rPr>
              <a:t>Fibrosi</a:t>
            </a:r>
            <a:endParaRPr lang="en-US" altLang="it-IT" sz="1244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it-IT" sz="1244" b="1" dirty="0" err="1">
                <a:solidFill>
                  <a:schemeClr val="bg1"/>
                </a:solidFill>
                <a:latin typeface="Arial" panose="020B0604020202020204" pitchFamily="34" charset="0"/>
              </a:rPr>
              <a:t>Cistica</a:t>
            </a:r>
            <a:endParaRPr lang="en-US" altLang="it-IT" sz="1244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8869" name="Oval 21">
            <a:extLst>
              <a:ext uri="{FF2B5EF4-FFF2-40B4-BE49-F238E27FC236}">
                <a16:creationId xmlns:a16="http://schemas.microsoft.com/office/drawing/2014/main" id="{AB273287-1CE8-E443-BC75-388E10FDB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5190067"/>
            <a:ext cx="1151467" cy="812800"/>
          </a:xfrm>
          <a:prstGeom prst="ellipse">
            <a:avLst/>
          </a:prstGeom>
          <a:solidFill>
            <a:srgbClr val="CC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it-IT" sz="1067" b="1" dirty="0" err="1">
                <a:solidFill>
                  <a:schemeClr val="bg1"/>
                </a:solidFill>
                <a:latin typeface="Arial" panose="020B0604020202020204" pitchFamily="34" charset="0"/>
              </a:rPr>
              <a:t>Reflusso</a:t>
            </a:r>
            <a:endParaRPr lang="en-US" altLang="it-IT" sz="1067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it-IT" sz="1067" b="1" dirty="0">
                <a:solidFill>
                  <a:schemeClr val="bg1"/>
                </a:solidFill>
                <a:latin typeface="Arial" panose="020B0604020202020204" pitchFamily="34" charset="0"/>
              </a:rPr>
              <a:t>GASTRO-</a:t>
            </a:r>
          </a:p>
          <a:p>
            <a:pPr algn="ctr"/>
            <a:r>
              <a:rPr lang="en-US" altLang="it-IT" sz="1067" b="1" dirty="0">
                <a:solidFill>
                  <a:schemeClr val="bg1"/>
                </a:solidFill>
                <a:latin typeface="Arial" panose="020B0604020202020204" pitchFamily="34" charset="0"/>
              </a:rPr>
              <a:t>ESOFAGEO</a:t>
            </a:r>
          </a:p>
        </p:txBody>
      </p:sp>
      <p:sp>
        <p:nvSpPr>
          <p:cNvPr id="78870" name="Oval 22">
            <a:extLst>
              <a:ext uri="{FF2B5EF4-FFF2-40B4-BE49-F238E27FC236}">
                <a16:creationId xmlns:a16="http://schemas.microsoft.com/office/drawing/2014/main" id="{3F041411-0828-C144-B003-227CD51B2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2345267"/>
            <a:ext cx="1151467" cy="812800"/>
          </a:xfrm>
          <a:prstGeom prst="ellipse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it-IT" sz="1067" b="1" dirty="0">
                <a:solidFill>
                  <a:schemeClr val="bg1"/>
                </a:solidFill>
                <a:latin typeface="Arial" panose="020B0604020202020204" pitchFamily="34" charset="0"/>
              </a:rPr>
              <a:t>DISCINESIA</a:t>
            </a:r>
          </a:p>
          <a:p>
            <a:pPr algn="ctr"/>
            <a:r>
              <a:rPr lang="en-US" altLang="it-IT" sz="1067" b="1" dirty="0">
                <a:solidFill>
                  <a:schemeClr val="bg1"/>
                </a:solidFill>
                <a:latin typeface="Arial" panose="020B0604020202020204" pitchFamily="34" charset="0"/>
              </a:rPr>
              <a:t>CILIARE</a:t>
            </a:r>
          </a:p>
          <a:p>
            <a:pPr algn="ctr"/>
            <a:r>
              <a:rPr lang="en-US" altLang="it-IT" sz="1067" b="1" dirty="0">
                <a:solidFill>
                  <a:schemeClr val="bg1"/>
                </a:solidFill>
                <a:latin typeface="Arial" panose="020B0604020202020204" pitchFamily="34" charset="0"/>
              </a:rPr>
              <a:t>PRIMITIVA</a:t>
            </a:r>
          </a:p>
        </p:txBody>
      </p:sp>
      <p:sp>
        <p:nvSpPr>
          <p:cNvPr id="78871" name="Oval 23">
            <a:extLst>
              <a:ext uri="{FF2B5EF4-FFF2-40B4-BE49-F238E27FC236}">
                <a16:creationId xmlns:a16="http://schemas.microsoft.com/office/drawing/2014/main" id="{5C44923A-E8C2-964D-B2AA-2A7332FE0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67" y="1600200"/>
            <a:ext cx="1219200" cy="745067"/>
          </a:xfrm>
          <a:prstGeom prst="ellipse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it-IT" sz="1067" b="1" dirty="0">
                <a:solidFill>
                  <a:schemeClr val="bg1"/>
                </a:solidFill>
                <a:latin typeface="Arial" panose="020B0604020202020204" pitchFamily="34" charset="0"/>
              </a:rPr>
              <a:t>DEBOLEZZA</a:t>
            </a:r>
          </a:p>
          <a:p>
            <a:pPr algn="ctr"/>
            <a:r>
              <a:rPr lang="en-US" altLang="it-IT" sz="1067" b="1" dirty="0">
                <a:solidFill>
                  <a:schemeClr val="bg1"/>
                </a:solidFill>
                <a:latin typeface="Arial" panose="020B0604020202020204" pitchFamily="34" charset="0"/>
              </a:rPr>
              <a:t>NEURO-</a:t>
            </a:r>
          </a:p>
          <a:p>
            <a:pPr algn="ctr"/>
            <a:r>
              <a:rPr lang="en-US" altLang="it-IT" sz="1067" b="1" dirty="0">
                <a:solidFill>
                  <a:schemeClr val="bg1"/>
                </a:solidFill>
                <a:latin typeface="Arial" panose="020B0604020202020204" pitchFamily="34" charset="0"/>
              </a:rPr>
              <a:t>MUSCOLARE</a:t>
            </a:r>
          </a:p>
        </p:txBody>
      </p:sp>
      <p:sp>
        <p:nvSpPr>
          <p:cNvPr id="78872" name="Line 24">
            <a:extLst>
              <a:ext uri="{FF2B5EF4-FFF2-40B4-BE49-F238E27FC236}">
                <a16:creationId xmlns:a16="http://schemas.microsoft.com/office/drawing/2014/main" id="{D93C3950-4180-A148-BE74-1B65EEA66E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5200" y="2142067"/>
            <a:ext cx="270933" cy="33866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78874" name="Line 26">
            <a:extLst>
              <a:ext uri="{FF2B5EF4-FFF2-40B4-BE49-F238E27FC236}">
                <a16:creationId xmlns:a16="http://schemas.microsoft.com/office/drawing/2014/main" id="{7735F2B1-1EE1-4242-A5F6-CAE42E1791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18400" y="3767667"/>
            <a:ext cx="270933" cy="203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78875" name="Line 27">
            <a:extLst>
              <a:ext uri="{FF2B5EF4-FFF2-40B4-BE49-F238E27FC236}">
                <a16:creationId xmlns:a16="http://schemas.microsoft.com/office/drawing/2014/main" id="{EFC4B25F-0F0B-C14F-B79D-4286692253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21867" y="5867400"/>
            <a:ext cx="474133" cy="6773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78878" name="Line 30">
            <a:extLst>
              <a:ext uri="{FF2B5EF4-FFF2-40B4-BE49-F238E27FC236}">
                <a16:creationId xmlns:a16="http://schemas.microsoft.com/office/drawing/2014/main" id="{6BCBE8E3-EA71-6549-9D85-5AA0AD3571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57867" y="2819400"/>
            <a:ext cx="47413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78879" name="Line 31">
            <a:extLst>
              <a:ext uri="{FF2B5EF4-FFF2-40B4-BE49-F238E27FC236}">
                <a16:creationId xmlns:a16="http://schemas.microsoft.com/office/drawing/2014/main" id="{124D53F8-E992-914E-9C4D-DC41C28B5A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64267" y="4851400"/>
            <a:ext cx="203200" cy="33866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78880" name="Line 32">
            <a:extLst>
              <a:ext uri="{FF2B5EF4-FFF2-40B4-BE49-F238E27FC236}">
                <a16:creationId xmlns:a16="http://schemas.microsoft.com/office/drawing/2014/main" id="{1F3FA86F-EBB0-F146-8D34-4E2BA81EBD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21867" y="5325533"/>
            <a:ext cx="677333" cy="203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78882" name="Line 34">
            <a:extLst>
              <a:ext uri="{FF2B5EF4-FFF2-40B4-BE49-F238E27FC236}">
                <a16:creationId xmlns:a16="http://schemas.microsoft.com/office/drawing/2014/main" id="{D70B1C8D-DCCC-4445-AF88-15402FAA84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277534"/>
            <a:ext cx="270933" cy="27093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7ED9A6-6E9E-7E4F-8EA0-6BCE8B5048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15832"/>
      </p:ext>
    </p:extLst>
  </p:cSld>
  <p:clrMapOvr>
    <a:masterClrMapping/>
  </p:clrMapOvr>
  <p:transition advTm="157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11AD6A2-50CF-444F-A09D-B364B958E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Bronchite</a:t>
            </a:r>
            <a:r>
              <a:rPr lang="cs-CZ" dirty="0"/>
              <a:t> </a:t>
            </a:r>
            <a:r>
              <a:rPr lang="cs-CZ" dirty="0" err="1"/>
              <a:t>cronica</a:t>
            </a:r>
            <a:endParaRPr lang="cs-CZ" dirty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6A4A30D-8D52-8742-98B9-6E4325348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None/>
            </a:pPr>
            <a:r>
              <a:rPr lang="cs-CZ" altLang="cs-CZ" dirty="0">
                <a:solidFill>
                  <a:schemeClr val="folHlink"/>
                </a:solidFill>
              </a:rPr>
              <a:t>	= </a:t>
            </a:r>
            <a:r>
              <a:rPr lang="cs-CZ" altLang="cs-CZ" dirty="0" err="1">
                <a:solidFill>
                  <a:schemeClr val="folHlink"/>
                </a:solidFill>
              </a:rPr>
              <a:t>tosse</a:t>
            </a:r>
            <a:r>
              <a:rPr lang="cs-CZ" altLang="cs-CZ" dirty="0">
                <a:solidFill>
                  <a:schemeClr val="folHlink"/>
                </a:solidFill>
              </a:rPr>
              <a:t> </a:t>
            </a:r>
            <a:r>
              <a:rPr lang="cs-CZ" altLang="cs-CZ" dirty="0" err="1">
                <a:solidFill>
                  <a:schemeClr val="folHlink"/>
                </a:solidFill>
              </a:rPr>
              <a:t>produttiva</a:t>
            </a:r>
            <a:r>
              <a:rPr lang="cs-CZ" altLang="cs-CZ" dirty="0">
                <a:solidFill>
                  <a:schemeClr val="folHlink"/>
                </a:solidFill>
              </a:rPr>
              <a:t> </a:t>
            </a:r>
            <a:r>
              <a:rPr lang="cs-CZ" altLang="cs-CZ" dirty="0" err="1">
                <a:solidFill>
                  <a:schemeClr val="folHlink"/>
                </a:solidFill>
              </a:rPr>
              <a:t>persistente</a:t>
            </a:r>
            <a:r>
              <a:rPr lang="cs-CZ" altLang="cs-CZ" dirty="0">
                <a:solidFill>
                  <a:schemeClr val="folHlink"/>
                </a:solidFill>
              </a:rPr>
              <a:t> per 3 </a:t>
            </a:r>
            <a:r>
              <a:rPr lang="cs-CZ" altLang="cs-CZ" dirty="0" err="1">
                <a:solidFill>
                  <a:schemeClr val="folHlink"/>
                </a:solidFill>
              </a:rPr>
              <a:t>mesi</a:t>
            </a:r>
            <a:r>
              <a:rPr lang="cs-CZ" altLang="cs-CZ" dirty="0">
                <a:solidFill>
                  <a:schemeClr val="folHlink"/>
                </a:solidFill>
              </a:rPr>
              <a:t> </a:t>
            </a:r>
            <a:r>
              <a:rPr lang="cs-CZ" altLang="cs-CZ" dirty="0" err="1">
                <a:solidFill>
                  <a:schemeClr val="folHlink"/>
                </a:solidFill>
              </a:rPr>
              <a:t>consecutivi</a:t>
            </a:r>
            <a:r>
              <a:rPr lang="cs-CZ" altLang="cs-CZ" dirty="0">
                <a:solidFill>
                  <a:schemeClr val="folHlink"/>
                </a:solidFill>
              </a:rPr>
              <a:t> in 2 </a:t>
            </a:r>
            <a:r>
              <a:rPr lang="cs-CZ" altLang="cs-CZ" dirty="0" err="1">
                <a:solidFill>
                  <a:schemeClr val="folHlink"/>
                </a:solidFill>
              </a:rPr>
              <a:t>anni</a:t>
            </a:r>
            <a:r>
              <a:rPr lang="cs-CZ" altLang="cs-CZ" dirty="0">
                <a:solidFill>
                  <a:schemeClr val="folHlink"/>
                </a:solidFill>
              </a:rPr>
              <a:t> </a:t>
            </a:r>
            <a:r>
              <a:rPr lang="cs-CZ" altLang="cs-CZ" dirty="0" err="1">
                <a:solidFill>
                  <a:schemeClr val="folHlink"/>
                </a:solidFill>
              </a:rPr>
              <a:t>consecutivi</a:t>
            </a:r>
            <a:endParaRPr lang="cs-CZ" altLang="cs-CZ" dirty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dirty="0" err="1"/>
              <a:t>Fumo</a:t>
            </a:r>
            <a:r>
              <a:rPr lang="cs-CZ" altLang="cs-CZ" dirty="0"/>
              <a:t>, </a:t>
            </a:r>
            <a:r>
              <a:rPr lang="cs-CZ" altLang="cs-CZ" dirty="0" err="1"/>
              <a:t>inquinamento</a:t>
            </a:r>
            <a:r>
              <a:rPr lang="cs-CZ" altLang="cs-CZ" dirty="0"/>
              <a:t> </a:t>
            </a:r>
            <a:r>
              <a:rPr lang="cs-CZ" altLang="cs-CZ" dirty="0" err="1"/>
              <a:t>atmosferico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dirty="0"/>
              <a:t>Diverse </a:t>
            </a:r>
            <a:r>
              <a:rPr lang="cs-CZ" altLang="cs-CZ" dirty="0" err="1"/>
              <a:t>forme</a:t>
            </a:r>
            <a:r>
              <a:rPr lang="cs-CZ" altLang="cs-CZ" dirty="0"/>
              <a:t>: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dirty="0" err="1"/>
              <a:t>Bronchite</a:t>
            </a:r>
            <a:r>
              <a:rPr lang="cs-CZ" altLang="cs-CZ" dirty="0"/>
              <a:t> </a:t>
            </a:r>
            <a:r>
              <a:rPr lang="cs-CZ" altLang="cs-CZ" dirty="0" err="1"/>
              <a:t>cronica</a:t>
            </a:r>
            <a:r>
              <a:rPr lang="cs-CZ" altLang="cs-CZ" dirty="0"/>
              <a:t> </a:t>
            </a:r>
            <a:r>
              <a:rPr lang="cs-CZ" altLang="cs-CZ" dirty="0" err="1"/>
              <a:t>semplice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dirty="0" err="1"/>
              <a:t>Bronchite</a:t>
            </a:r>
            <a:r>
              <a:rPr lang="cs-CZ" altLang="cs-CZ" dirty="0"/>
              <a:t> </a:t>
            </a:r>
            <a:r>
              <a:rPr lang="cs-CZ" altLang="cs-CZ" dirty="0" err="1"/>
              <a:t>cronica</a:t>
            </a:r>
            <a:r>
              <a:rPr lang="cs-CZ" altLang="cs-CZ" dirty="0"/>
              <a:t> </a:t>
            </a:r>
            <a:r>
              <a:rPr lang="cs-CZ" altLang="cs-CZ" dirty="0" err="1"/>
              <a:t>mucopurulenta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dirty="0" err="1"/>
              <a:t>Bronchite</a:t>
            </a:r>
            <a:r>
              <a:rPr lang="cs-CZ" altLang="cs-CZ" dirty="0"/>
              <a:t> </a:t>
            </a:r>
            <a:r>
              <a:rPr lang="cs-CZ" altLang="cs-CZ" dirty="0" err="1"/>
              <a:t>cronica</a:t>
            </a:r>
            <a:r>
              <a:rPr lang="cs-CZ" altLang="cs-CZ" dirty="0"/>
              <a:t> </a:t>
            </a:r>
            <a:r>
              <a:rPr lang="cs-CZ" altLang="cs-CZ" dirty="0" err="1"/>
              <a:t>asmatica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dirty="0" err="1"/>
              <a:t>Bronchite</a:t>
            </a:r>
            <a:r>
              <a:rPr lang="cs-CZ" altLang="cs-CZ" dirty="0"/>
              <a:t> </a:t>
            </a:r>
            <a:r>
              <a:rPr lang="cs-CZ" altLang="cs-CZ" dirty="0" err="1"/>
              <a:t>cronica</a:t>
            </a:r>
            <a:r>
              <a:rPr lang="cs-CZ" altLang="cs-CZ" dirty="0"/>
              <a:t> </a:t>
            </a:r>
            <a:r>
              <a:rPr lang="cs-CZ" altLang="cs-CZ" dirty="0" err="1"/>
              <a:t>ostruttiva</a:t>
            </a:r>
            <a:r>
              <a:rPr lang="cs-CZ" altLang="cs-CZ" dirty="0"/>
              <a:t> (BPCO)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36F87F-C323-A444-875B-3F153CFDD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90"/>
    </mc:Choice>
    <mc:Fallback xmlns="">
      <p:transition spd="slow" advTm="81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76B22F5-236B-C941-A7D5-270FA29C7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Bronchite</a:t>
            </a:r>
            <a:r>
              <a:rPr lang="cs-CZ" dirty="0"/>
              <a:t> </a:t>
            </a:r>
            <a:r>
              <a:rPr lang="cs-CZ" dirty="0" err="1"/>
              <a:t>cronica</a:t>
            </a:r>
            <a:endParaRPr lang="cs-CZ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9603F2-F9E4-2444-8FE0-2604ADB23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/>
              <a:t>Base </a:t>
            </a:r>
            <a:r>
              <a:rPr lang="cs-CZ" altLang="cs-CZ" sz="2800" dirty="0" err="1"/>
              <a:t>patologivca</a:t>
            </a:r>
            <a:r>
              <a:rPr lang="cs-CZ" altLang="cs-CZ" sz="2800" dirty="0"/>
              <a:t>: </a:t>
            </a:r>
            <a:r>
              <a:rPr lang="cs-CZ" altLang="cs-CZ" sz="2800" dirty="0" err="1"/>
              <a:t>ipersecrezione</a:t>
            </a:r>
            <a:r>
              <a:rPr lang="cs-CZ" altLang="cs-CZ" sz="2800" dirty="0"/>
              <a:t> / </a:t>
            </a:r>
            <a:r>
              <a:rPr lang="cs-CZ" altLang="cs-CZ" sz="2800" dirty="0" err="1"/>
              <a:t>ipertrofia</a:t>
            </a:r>
            <a:r>
              <a:rPr lang="cs-CZ" altLang="cs-CZ" sz="2800" dirty="0"/>
              <a:t> </a:t>
            </a:r>
            <a:r>
              <a:rPr lang="cs-CZ" altLang="cs-CZ" sz="2800" dirty="0" err="1"/>
              <a:t>delle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ghiandole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mucose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bronchiali</a:t>
            </a:r>
            <a:r>
              <a:rPr lang="cs-CZ" altLang="cs-CZ" sz="2800" dirty="0"/>
              <a:t> + </a:t>
            </a:r>
            <a:r>
              <a:rPr lang="cs-CZ" altLang="cs-CZ" sz="2800" dirty="0" err="1"/>
              <a:t>infiammazione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 err="1"/>
              <a:t>Anatomia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patologica</a:t>
            </a:r>
            <a:r>
              <a:rPr lang="cs-CZ" altLang="cs-CZ" sz="2800" dirty="0"/>
              <a:t> </a:t>
            </a:r>
            <a:r>
              <a:rPr lang="cs-CZ" altLang="cs-CZ" sz="2800" dirty="0" err="1"/>
              <a:t>macroscopica</a:t>
            </a:r>
            <a:endParaRPr lang="cs-CZ" altLang="cs-CZ" sz="28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Iperemia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mucosa</a:t>
            </a:r>
            <a:r>
              <a:rPr lang="cs-CZ" altLang="cs-CZ" sz="2400" dirty="0"/>
              <a:t> + </a:t>
            </a:r>
            <a:r>
              <a:rPr lang="cs-CZ" altLang="cs-CZ" sz="2400" dirty="0" err="1"/>
              <a:t>edema</a:t>
            </a:r>
            <a:endParaRPr lang="cs-CZ" altLang="cs-CZ" sz="24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Secrezioni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mucose</a:t>
            </a:r>
            <a:r>
              <a:rPr lang="cs-CZ" altLang="cs-CZ" sz="2400" dirty="0"/>
              <a:t> / </a:t>
            </a:r>
            <a:r>
              <a:rPr lang="cs-CZ" altLang="cs-CZ" sz="2400" dirty="0" err="1"/>
              <a:t>mucopurulente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nelle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vie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aeree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 err="1"/>
              <a:t>Anatomia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patologica</a:t>
            </a:r>
            <a:r>
              <a:rPr lang="cs-CZ" altLang="cs-CZ" sz="2800" dirty="0"/>
              <a:t> </a:t>
            </a:r>
            <a:r>
              <a:rPr lang="cs-CZ" altLang="cs-CZ" sz="2800" dirty="0" err="1"/>
              <a:t>microscopica</a:t>
            </a:r>
            <a:endParaRPr lang="cs-CZ" altLang="cs-CZ" sz="28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Ingrossamento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delle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ghiandole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secernenti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muco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della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mucosa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brochiale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indice</a:t>
            </a:r>
            <a:r>
              <a:rPr lang="cs-CZ" altLang="cs-CZ" sz="2400" dirty="0"/>
              <a:t> di </a:t>
            </a:r>
            <a:r>
              <a:rPr lang="cs-CZ" altLang="cs-CZ" sz="2400" dirty="0" err="1"/>
              <a:t>Reid</a:t>
            </a:r>
            <a:r>
              <a:rPr lang="cs-CZ" altLang="cs-CZ" sz="2400" dirty="0"/>
              <a:t>)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metaplasia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squamosa</a:t>
            </a:r>
            <a:endParaRPr lang="cs-CZ" altLang="cs-CZ" sz="24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Infiammazione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mononucleata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nella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parete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bronchiale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 err="1"/>
              <a:t>bronchioli</a:t>
            </a:r>
            <a:endParaRPr lang="cs-CZ" altLang="cs-CZ" sz="28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Metaplasia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delle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goblet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 + </a:t>
            </a:r>
            <a:r>
              <a:rPr lang="cs-CZ" altLang="cs-CZ" sz="2400" dirty="0" err="1"/>
              <a:t>fibrosi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della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parete</a:t>
            </a:r>
            <a:r>
              <a:rPr lang="cs-CZ" altLang="cs-CZ" sz="2400" dirty="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339915-94D7-A34D-BAEC-3B5A6562C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3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12"/>
    </mc:Choice>
    <mc:Fallback xmlns="">
      <p:transition spd="slow" advTm="97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F3CB8401-B275-2C49-9BE8-80ABB7A992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Bronchite</a:t>
            </a:r>
            <a:r>
              <a:rPr lang="cs-CZ" dirty="0"/>
              <a:t> </a:t>
            </a:r>
            <a:r>
              <a:rPr lang="cs-CZ" dirty="0" err="1"/>
              <a:t>cronica</a:t>
            </a:r>
            <a:endParaRPr lang="cs-CZ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EDB249B-4D06-A240-921D-40FBDBE68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Clr>
                <a:schemeClr val="folHlink"/>
              </a:buClr>
              <a:buSzTx/>
            </a:pPr>
            <a:r>
              <a:rPr lang="cs-CZ" altLang="cs-CZ" dirty="0" err="1"/>
              <a:t>Complicanze</a:t>
            </a:r>
            <a:r>
              <a:rPr lang="cs-CZ" altLang="cs-CZ" dirty="0"/>
              <a:t> a </a:t>
            </a:r>
            <a:r>
              <a:rPr lang="cs-CZ" altLang="cs-CZ" dirty="0" err="1"/>
              <a:t>lungo</a:t>
            </a:r>
            <a:r>
              <a:rPr lang="cs-CZ" altLang="cs-CZ" dirty="0"/>
              <a:t> termine</a:t>
            </a:r>
          </a:p>
          <a:p>
            <a:pPr lvl="1" eaLnBrk="1" hangingPunct="1">
              <a:buClr>
                <a:schemeClr val="folHlink"/>
              </a:buClr>
              <a:buSzTx/>
            </a:pPr>
            <a:r>
              <a:rPr lang="cs-CZ" altLang="cs-CZ" dirty="0" err="1"/>
              <a:t>Formazione</a:t>
            </a:r>
            <a:r>
              <a:rPr lang="cs-CZ" altLang="cs-CZ" dirty="0"/>
              <a:t> di BPCO (</a:t>
            </a:r>
            <a:r>
              <a:rPr lang="cs-CZ" altLang="cs-CZ" dirty="0" err="1"/>
              <a:t>ostruzione</a:t>
            </a:r>
            <a:r>
              <a:rPr lang="cs-CZ" altLang="cs-CZ" dirty="0"/>
              <a:t> </a:t>
            </a:r>
            <a:r>
              <a:rPr lang="cs-CZ" altLang="cs-CZ" dirty="0" err="1"/>
              <a:t>cronica</a:t>
            </a:r>
            <a:r>
              <a:rPr lang="cs-CZ" altLang="cs-CZ" dirty="0"/>
              <a:t> e </a:t>
            </a:r>
            <a:r>
              <a:rPr lang="cs-CZ" altLang="cs-CZ" dirty="0" err="1"/>
              <a:t>degenerazione</a:t>
            </a:r>
            <a:r>
              <a:rPr lang="cs-CZ" altLang="cs-CZ" dirty="0"/>
              <a:t> </a:t>
            </a:r>
            <a:r>
              <a:rPr lang="cs-CZ" altLang="cs-CZ" dirty="0" err="1"/>
              <a:t>enfisematosa</a:t>
            </a:r>
            <a:r>
              <a:rPr lang="cs-CZ" altLang="cs-CZ" dirty="0"/>
              <a:t> </a:t>
            </a:r>
            <a:r>
              <a:rPr lang="cs-CZ" altLang="cs-CZ" dirty="0" err="1"/>
              <a:t>broncopolmonare</a:t>
            </a:r>
            <a:r>
              <a:rPr lang="cs-CZ" altLang="cs-CZ" dirty="0"/>
              <a:t>)</a:t>
            </a:r>
          </a:p>
          <a:p>
            <a:pPr lvl="1" eaLnBrk="1" hangingPunct="1">
              <a:buClr>
                <a:schemeClr val="folHlink"/>
              </a:buClr>
              <a:buSzTx/>
            </a:pPr>
            <a:r>
              <a:rPr lang="cs-CZ" altLang="cs-CZ" dirty="0" err="1"/>
              <a:t>Ipertensione</a:t>
            </a:r>
            <a:r>
              <a:rPr lang="cs-CZ" altLang="cs-CZ" dirty="0"/>
              <a:t> </a:t>
            </a:r>
            <a:r>
              <a:rPr lang="cs-CZ" altLang="cs-CZ" dirty="0" err="1"/>
              <a:t>polmonare</a:t>
            </a:r>
            <a:endParaRPr lang="cs-CZ" altLang="cs-CZ" dirty="0"/>
          </a:p>
          <a:p>
            <a:pPr lvl="1" eaLnBrk="1" hangingPunct="1">
              <a:buClr>
                <a:schemeClr val="folHlink"/>
              </a:buClr>
              <a:buSzTx/>
            </a:pPr>
            <a:r>
              <a:rPr lang="cs-CZ" altLang="cs-CZ" dirty="0" err="1"/>
              <a:t>Insufficienza</a:t>
            </a:r>
            <a:r>
              <a:rPr lang="cs-CZ" altLang="cs-CZ" dirty="0"/>
              <a:t> </a:t>
            </a:r>
            <a:r>
              <a:rPr lang="cs-CZ" altLang="cs-CZ" dirty="0" err="1"/>
              <a:t>respiratoria</a:t>
            </a:r>
            <a:endParaRPr lang="cs-CZ" altLang="cs-CZ" dirty="0"/>
          </a:p>
          <a:p>
            <a:pPr lvl="1" eaLnBrk="1" hangingPunct="1">
              <a:buClr>
                <a:schemeClr val="folHlink"/>
              </a:buClr>
              <a:buSzTx/>
            </a:pPr>
            <a:r>
              <a:rPr lang="cs-CZ" altLang="cs-CZ" dirty="0" err="1"/>
              <a:t>Infezioni</a:t>
            </a:r>
            <a:r>
              <a:rPr lang="cs-CZ" altLang="cs-CZ" dirty="0"/>
              <a:t> </a:t>
            </a:r>
            <a:r>
              <a:rPr lang="cs-CZ" altLang="cs-CZ" dirty="0" err="1"/>
              <a:t>ricorrenti</a:t>
            </a:r>
            <a:endParaRPr lang="cs-CZ" altLang="cs-CZ" dirty="0"/>
          </a:p>
          <a:p>
            <a:pPr lvl="1" eaLnBrk="1" hangingPunct="1">
              <a:buClr>
                <a:schemeClr val="folHlink"/>
              </a:buClr>
              <a:buSzTx/>
            </a:pPr>
            <a:r>
              <a:rPr lang="cs-CZ" altLang="cs-CZ" dirty="0" err="1"/>
              <a:t>Carcinoma</a:t>
            </a:r>
            <a:r>
              <a:rPr lang="cs-CZ" altLang="cs-CZ" dirty="0"/>
              <a:t> </a:t>
            </a:r>
            <a:r>
              <a:rPr lang="cs-CZ" altLang="cs-CZ" dirty="0" err="1"/>
              <a:t>broncogeno</a:t>
            </a:r>
            <a:r>
              <a:rPr lang="cs-CZ" altLang="cs-CZ" dirty="0"/>
              <a:t> (</a:t>
            </a:r>
            <a:r>
              <a:rPr lang="cs-CZ" altLang="cs-CZ" dirty="0" err="1"/>
              <a:t>maggior</a:t>
            </a:r>
            <a:r>
              <a:rPr lang="cs-CZ" altLang="cs-CZ" dirty="0"/>
              <a:t> </a:t>
            </a:r>
            <a:r>
              <a:rPr lang="cs-CZ" altLang="cs-CZ" dirty="0" err="1"/>
              <a:t>incidenza</a:t>
            </a:r>
            <a:r>
              <a:rPr lang="cs-CZ" altLang="cs-CZ" dirty="0"/>
              <a:t>)</a:t>
            </a:r>
          </a:p>
          <a:p>
            <a:pPr lvl="1" eaLnBrk="1" hangingPunct="1">
              <a:buClr>
                <a:schemeClr val="folHlink"/>
              </a:buClr>
              <a:buSzTx/>
            </a:pPr>
            <a:endParaRPr lang="cs-CZ" altLang="cs-CZ" dirty="0"/>
          </a:p>
          <a:p>
            <a:pPr marL="457200" lvl="1" indent="0" eaLnBrk="1" hangingPunct="1">
              <a:buClr>
                <a:schemeClr val="folHlink"/>
              </a:buClr>
              <a:buSzTx/>
              <a:buNone/>
            </a:pPr>
            <a:r>
              <a:rPr lang="cs-CZ" altLang="cs-CZ" b="1" u="sng" dirty="0" err="1">
                <a:solidFill>
                  <a:srgbClr val="FF0000"/>
                </a:solidFill>
              </a:rPr>
              <a:t>Smettere</a:t>
            </a:r>
            <a:r>
              <a:rPr lang="cs-CZ" altLang="cs-CZ" b="1" u="sng" dirty="0">
                <a:solidFill>
                  <a:srgbClr val="FF0000"/>
                </a:solidFill>
              </a:rPr>
              <a:t> di </a:t>
            </a:r>
            <a:r>
              <a:rPr lang="cs-CZ" altLang="cs-CZ" b="1" u="sng" dirty="0" err="1">
                <a:solidFill>
                  <a:srgbClr val="FF0000"/>
                </a:solidFill>
              </a:rPr>
              <a:t>fumare</a:t>
            </a:r>
            <a:r>
              <a:rPr lang="cs-CZ" altLang="cs-CZ" b="1" u="sng" dirty="0">
                <a:solidFill>
                  <a:srgbClr val="FF0000"/>
                </a:solidFill>
              </a:rPr>
              <a:t> serve a </a:t>
            </a:r>
            <a:r>
              <a:rPr lang="cs-CZ" altLang="cs-CZ" b="1" u="sng" dirty="0" err="1">
                <a:solidFill>
                  <a:srgbClr val="FF0000"/>
                </a:solidFill>
              </a:rPr>
              <a:t>ridurre</a:t>
            </a:r>
            <a:r>
              <a:rPr lang="cs-CZ" altLang="cs-CZ" b="1" u="sng" dirty="0">
                <a:solidFill>
                  <a:srgbClr val="FF0000"/>
                </a:solidFill>
              </a:rPr>
              <a:t> </a:t>
            </a:r>
            <a:r>
              <a:rPr lang="cs-CZ" altLang="cs-CZ" b="1" u="sng" dirty="0" err="1">
                <a:solidFill>
                  <a:srgbClr val="FF0000"/>
                </a:solidFill>
              </a:rPr>
              <a:t>le</a:t>
            </a:r>
            <a:r>
              <a:rPr lang="cs-CZ" altLang="cs-CZ" b="1" u="sng" dirty="0">
                <a:solidFill>
                  <a:srgbClr val="FF0000"/>
                </a:solidFill>
              </a:rPr>
              <a:t> </a:t>
            </a:r>
            <a:r>
              <a:rPr lang="cs-CZ" altLang="cs-CZ" b="1" u="sng" dirty="0" err="1">
                <a:solidFill>
                  <a:srgbClr val="FF0000"/>
                </a:solidFill>
              </a:rPr>
              <a:t>complicanze</a:t>
            </a:r>
            <a:endParaRPr lang="cs-CZ" altLang="cs-CZ" b="1" u="sng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DE8ED8-4ABC-F641-8537-ABA968D5D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5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30"/>
    </mc:Choice>
    <mc:Fallback xmlns="">
      <p:transition spd="slow" advTm="16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it-IT" altLang="it-IT" b="1">
                <a:solidFill>
                  <a:srgbClr val="FFFF00"/>
                </a:solidFill>
                <a:latin typeface="Tahoma" charset="0"/>
              </a:rPr>
              <a:t>CHE   COS’E’ ?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7200" y="3733800"/>
            <a:ext cx="8153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b="1" dirty="0">
                <a:solidFill>
                  <a:schemeClr val="bg1"/>
                </a:solidFill>
                <a:latin typeface="Tahoma" charset="0"/>
              </a:rPr>
              <a:t>Inadeguata espansione degli spazi aeri polmonari per COLLASSO  DELLE  UNITA’  POLMONARI PERIFERICHE  CHE  DETERMINA  UNA DIMINUZIONE  DEL  VOLUME  POLMONARE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it-IT" altLang="it-IT" sz="4400" b="1" dirty="0">
                <a:solidFill>
                  <a:srgbClr val="FFFF00"/>
                </a:solidFill>
                <a:latin typeface="Tahoma" charset="0"/>
              </a:rPr>
              <a:t>ATELETTASIA POLMONARE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ACD7A5-8B3C-E04C-98A5-4086A7978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2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89"/>
    </mc:Choice>
    <mc:Fallback xmlns="">
      <p:transition spd="slow" advTm="7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73a"/>
          <p:cNvPicPr>
            <a:picLocks noGrp="1" noChangeAspect="1" noChangeArrowheads="1"/>
          </p:cNvPicPr>
          <p:nvPr>
            <p:ph type="ctr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5988" y="1524000"/>
            <a:ext cx="4824412" cy="533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b="1">
                <a:solidFill>
                  <a:srgbClr val="FFFF00"/>
                </a:solidFill>
                <a:latin typeface="Tahoma" charset="0"/>
              </a:rPr>
              <a:t>ATELETTASIA   COMPLETA   POLMONE   DESTRO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172200" y="1524000"/>
            <a:ext cx="327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solidFill>
                  <a:schemeClr val="bg1"/>
                </a:solidFill>
                <a:latin typeface="Tahoma" charset="0"/>
              </a:rPr>
              <a:t>IPERESPANSIONE COMPENSATORIA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52400" y="1920875"/>
            <a:ext cx="16764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solidFill>
                  <a:schemeClr val="bg1"/>
                </a:solidFill>
                <a:latin typeface="Tahoma" charset="0"/>
              </a:rPr>
              <a:t>OPACITA’ </a:t>
            </a:r>
          </a:p>
          <a:p>
            <a:pPr>
              <a:spcBef>
                <a:spcPct val="50000"/>
              </a:spcBef>
            </a:pPr>
            <a:r>
              <a:rPr lang="it-IT" altLang="it-IT" b="1">
                <a:solidFill>
                  <a:schemeClr val="bg1"/>
                </a:solidFill>
                <a:latin typeface="Tahoma" charset="0"/>
              </a:rPr>
              <a:t>PERDITA VOLUME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295400" y="9144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solidFill>
                  <a:schemeClr val="bg1"/>
                </a:solidFill>
                <a:latin typeface="Tahoma" charset="0"/>
              </a:rPr>
              <a:t>DEVIAZIONE TRACHEALE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1600200" y="2667000"/>
            <a:ext cx="15240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H="1">
            <a:off x="6324600" y="2590800"/>
            <a:ext cx="6096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352800" y="1447800"/>
            <a:ext cx="9906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992AE8-DCE6-A94E-BC49-FCAB44819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08"/>
    </mc:Choice>
    <mc:Fallback xmlns="">
      <p:transition spd="slow" advTm="38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3" descr="Graphic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1" name="AutoShape 5" descr="Graphic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3" name="AutoShape 7" descr="Graphic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5" name="AutoShape 9" descr="Graphic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3352800" y="6216650"/>
            <a:ext cx="556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it-IT" sz="900"/>
              <a:t>       </a:t>
            </a:r>
            <a:r>
              <a:rPr lang="en-US" altLang="it-IT" sz="1600"/>
              <a:t>  </a:t>
            </a:r>
            <a:r>
              <a:rPr lang="en-US" altLang="it-IT" sz="1800" b="1">
                <a:solidFill>
                  <a:schemeClr val="bg1"/>
                </a:solidFill>
                <a:latin typeface="Tahoma" charset="0"/>
              </a:rPr>
              <a:t>Tusman G Anesthesiology2003; 98:14-22</a:t>
            </a:r>
          </a:p>
        </p:txBody>
      </p:sp>
      <p:sp>
        <p:nvSpPr>
          <p:cNvPr id="14347" name="AutoShape 11" descr="Graphic"/>
          <p:cNvSpPr>
            <a:spLocks noChangeAspect="1" noChangeArrowheads="1"/>
          </p:cNvSpPr>
          <p:nvPr/>
        </p:nvSpPr>
        <p:spPr bwMode="auto">
          <a:xfrm>
            <a:off x="4297363" y="-9563100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graphicFrame>
        <p:nvGraphicFramePr>
          <p:cNvPr id="14348" name="Object 12"/>
          <p:cNvGraphicFramePr>
            <a:graphicFrameLocks noChangeAspect="1"/>
          </p:cNvGraphicFramePr>
          <p:nvPr/>
        </p:nvGraphicFramePr>
        <p:xfrm>
          <a:off x="2362200" y="1219200"/>
          <a:ext cx="4287838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5" name="Immagine bitmap" r:id="rId7" imgW="8573697" imgH="3115110" progId="Paint.Picture">
                  <p:embed/>
                </p:oleObj>
              </mc:Choice>
              <mc:Fallback>
                <p:oleObj name="Immagine bitmap" r:id="rId7" imgW="8573697" imgH="3115110" progId="Paint.Picture">
                  <p:embed/>
                  <p:pic>
                    <p:nvPicPr>
                      <p:cNvPr id="1434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9991"/>
                      <a:stretch>
                        <a:fillRect/>
                      </a:stretch>
                    </p:blipFill>
                    <p:spPr bwMode="auto">
                      <a:xfrm>
                        <a:off x="2362200" y="1219200"/>
                        <a:ext cx="4287838" cy="311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2819400" y="46482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b="1">
                <a:solidFill>
                  <a:schemeClr val="bg1"/>
                </a:solidFill>
                <a:latin typeface="Tahoma" charset="0"/>
              </a:rPr>
              <a:t>B: SEZIONE ASSIALE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31AC86-0616-5D49-AE04-91A2E450A7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65"/>
    </mc:Choice>
    <mc:Fallback xmlns="">
      <p:transition spd="slow" advTm="53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8763000" cy="1676400"/>
          </a:xfrm>
        </p:spPr>
        <p:txBody>
          <a:bodyPr/>
          <a:lstStyle/>
          <a:p>
            <a:r>
              <a:rPr lang="en-US" altLang="it-IT" sz="3600" b="1">
                <a:solidFill>
                  <a:srgbClr val="FFFF00"/>
                </a:solidFill>
                <a:latin typeface="Tahoma" charset="0"/>
              </a:rPr>
              <a:t>ATELETTASIE</a:t>
            </a:r>
            <a:br>
              <a:rPr lang="en-US" altLang="it-IT" sz="3600" b="1">
                <a:solidFill>
                  <a:srgbClr val="FFFF00"/>
                </a:solidFill>
                <a:latin typeface="Tahoma" charset="0"/>
              </a:rPr>
            </a:br>
            <a:r>
              <a:rPr lang="en-US" altLang="it-IT" sz="3600" b="1">
                <a:solidFill>
                  <a:srgbClr val="FFFF00"/>
                </a:solidFill>
                <a:latin typeface="Tahoma" charset="0"/>
              </a:rPr>
              <a:t>DISTRIBUZIONE ED ESTENSIONE</a:t>
            </a:r>
          </a:p>
        </p:txBody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219200" y="2286000"/>
            <a:ext cx="6629400" cy="4114800"/>
          </a:xfrm>
        </p:spPr>
        <p:txBody>
          <a:bodyPr/>
          <a:lstStyle/>
          <a:p>
            <a:pPr>
              <a:lnSpc>
                <a:spcPct val="140000"/>
              </a:lnSpc>
              <a:buFontTx/>
              <a:buBlip>
                <a:blip r:embed="rId4"/>
              </a:buBlip>
            </a:pPr>
            <a:r>
              <a:rPr lang="en-US" altLang="it-IT" sz="3600">
                <a:latin typeface="Arial" charset="0"/>
              </a:rPr>
              <a:t>   </a:t>
            </a:r>
            <a:r>
              <a:rPr lang="en-US" altLang="it-IT" b="1">
                <a:solidFill>
                  <a:schemeClr val="bg1"/>
                </a:solidFill>
                <a:latin typeface="Tahoma" charset="0"/>
              </a:rPr>
              <a:t>Atelettasie polmonari </a:t>
            </a:r>
          </a:p>
          <a:p>
            <a:pPr>
              <a:lnSpc>
                <a:spcPct val="140000"/>
              </a:lnSpc>
              <a:buFontTx/>
              <a:buBlip>
                <a:blip r:embed="rId4"/>
              </a:buBlip>
            </a:pPr>
            <a:r>
              <a:rPr lang="en-US" altLang="it-IT" b="1">
                <a:solidFill>
                  <a:schemeClr val="bg1"/>
                </a:solidFill>
                <a:latin typeface="Tahoma" charset="0"/>
              </a:rPr>
              <a:t>   Atelettasie lobari </a:t>
            </a:r>
          </a:p>
          <a:p>
            <a:pPr>
              <a:lnSpc>
                <a:spcPct val="140000"/>
              </a:lnSpc>
              <a:buFontTx/>
              <a:buBlip>
                <a:blip r:embed="rId4"/>
              </a:buBlip>
            </a:pPr>
            <a:r>
              <a:rPr lang="en-US" altLang="it-IT" b="1">
                <a:solidFill>
                  <a:schemeClr val="bg1"/>
                </a:solidFill>
                <a:latin typeface="Tahoma" charset="0"/>
              </a:rPr>
              <a:t>   Atelettasie segmentarie</a:t>
            </a:r>
          </a:p>
          <a:p>
            <a:pPr>
              <a:lnSpc>
                <a:spcPct val="140000"/>
              </a:lnSpc>
              <a:buFontTx/>
              <a:buBlip>
                <a:blip r:embed="rId4"/>
              </a:buBlip>
            </a:pPr>
            <a:r>
              <a:rPr lang="en-US" altLang="it-IT" b="1">
                <a:solidFill>
                  <a:schemeClr val="bg1"/>
                </a:solidFill>
                <a:latin typeface="Tahoma" charset="0"/>
              </a:rPr>
              <a:t>   Strie disventilazione </a:t>
            </a:r>
          </a:p>
          <a:p>
            <a:pPr>
              <a:lnSpc>
                <a:spcPct val="140000"/>
              </a:lnSpc>
              <a:buFontTx/>
              <a:buBlip>
                <a:blip r:embed="rId4"/>
              </a:buBlip>
            </a:pPr>
            <a:r>
              <a:rPr lang="en-US" altLang="it-IT" b="1">
                <a:solidFill>
                  <a:schemeClr val="bg1"/>
                </a:solidFill>
                <a:latin typeface="Tahoma" charset="0"/>
              </a:rPr>
              <a:t>   Microatelettasie</a:t>
            </a:r>
          </a:p>
          <a:p>
            <a:pPr>
              <a:lnSpc>
                <a:spcPct val="140000"/>
              </a:lnSpc>
            </a:pPr>
            <a:endParaRPr lang="en-US" altLang="it-IT" b="1">
              <a:solidFill>
                <a:schemeClr val="bg1"/>
              </a:solidFill>
              <a:latin typeface="Tahoma" charset="0"/>
            </a:endParaRPr>
          </a:p>
          <a:p>
            <a:pPr>
              <a:lnSpc>
                <a:spcPct val="140000"/>
              </a:lnSpc>
            </a:pPr>
            <a:endParaRPr lang="en-US" altLang="it-IT" sz="3600">
              <a:latin typeface="Arial" charset="0"/>
            </a:endParaRPr>
          </a:p>
          <a:p>
            <a:pPr>
              <a:lnSpc>
                <a:spcPct val="140000"/>
              </a:lnSpc>
            </a:pPr>
            <a:endParaRPr lang="en-US" altLang="it-IT" sz="360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036B12-774C-A848-81F3-37F9CC2D2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6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35"/>
    </mc:Choice>
    <mc:Fallback xmlns="">
      <p:transition spd="slow" advTm="37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152400" y="425450"/>
          <a:ext cx="8763000" cy="391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9" name="Fotografia Photo Editor" r:id="rId5" imgW="17142857" imgH="7666667" progId="MSPhotoEd.3">
                  <p:embed/>
                </p:oleObj>
              </mc:Choice>
              <mc:Fallback>
                <p:oleObj name="Fotografia Photo Editor" r:id="rId5" imgW="17142857" imgH="7666667" progId="MSPhotoEd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25450"/>
                        <a:ext cx="8763000" cy="391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09800" y="6088063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1800" b="1">
                <a:solidFill>
                  <a:schemeClr val="bg1"/>
                </a:solidFill>
                <a:latin typeface="Tahoma" charset="0"/>
              </a:rPr>
              <a:t>Rusca M</a:t>
            </a:r>
            <a:r>
              <a:rPr lang="it-IT" altLang="it-IT"/>
              <a:t> </a:t>
            </a:r>
            <a:r>
              <a:rPr lang="it-IT" altLang="it-IT" sz="1800" b="1">
                <a:solidFill>
                  <a:schemeClr val="bg1"/>
                </a:solidFill>
                <a:latin typeface="Tahoma" charset="0"/>
              </a:rPr>
              <a:t>Anesthesiolog 2001; 95: A1331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886200" y="4587875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solidFill>
                  <a:schemeClr val="bg1"/>
                </a:solidFill>
                <a:latin typeface="Tahoma" charset="0"/>
              </a:rPr>
              <a:t>DOPO POCHI MINUTI  5,  10 min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C99761-42D0-6546-BF31-ECFCF2D430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1"/>
    </mc:Choice>
    <mc:Fallback xmlns="">
      <p:transition spd="slow" advTm="64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46B9DC-6A4D-5D44-A573-9E59E85F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Lezione </a:t>
            </a:r>
            <a:r>
              <a:rPr lang="it-IT" dirty="0" err="1"/>
              <a:t>CdL</a:t>
            </a:r>
            <a:r>
              <a:rPr lang="it-IT" dirty="0"/>
              <a:t> Fisioterapia</a:t>
            </a:r>
            <a:br>
              <a:rPr lang="it-IT" dirty="0"/>
            </a:b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F60EDE7-ED3C-E54C-A654-9CFD74925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/>
              <a:t>Malattie che provocano ipersecrezione bronchiale (bronchiettasie, bronchite cronica, fibrosi cistica, </a:t>
            </a:r>
            <a:r>
              <a:rPr lang="it-IT" dirty="0" err="1"/>
              <a:t>ecc</a:t>
            </a:r>
            <a:r>
              <a:rPr lang="it-IT" dirty="0"/>
              <a:t>)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/>
              <a:t>Atelettasie polmonari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8F8343-383E-4E4B-8040-75B7379CB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69"/>
    </mc:Choice>
    <mc:Fallback xmlns="">
      <p:transition spd="slow" advTm="41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2870200" y="381000"/>
          <a:ext cx="37592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3" name="Fotografia Photo Editor" r:id="rId5" imgW="11279174" imgH="17142857" progId="MSPhotoEd.3">
                  <p:embed/>
                </p:oleObj>
              </mc:Choice>
              <mc:Fallback>
                <p:oleObj name="Fotografia Photo Editor" r:id="rId5" imgW="11279174" imgH="17142857" progId="MSPhotoEd.3">
                  <p:embed/>
                  <p:pic>
                    <p:nvPicPr>
                      <p:cNvPr id="13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200" y="381000"/>
                        <a:ext cx="375920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733800" y="6477000"/>
            <a:ext cx="541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1800" b="1">
                <a:solidFill>
                  <a:schemeClr val="bg1"/>
                </a:solidFill>
                <a:latin typeface="Tahoma" charset="0"/>
              </a:rPr>
              <a:t>Warner DO Anesthesiology 1996;85:49-59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52400" y="1219200"/>
            <a:ext cx="28956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  <a:latin typeface="Tahoma" charset="0"/>
              </a:rPr>
              <a:t>GENERALMENTE SI  FORMANO   A LIVELLO  DELLE  REGIONI DIPENDENTI  DEL  POLMONE  MAX VICINO AL DIAFRAMMA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6781800" y="3505200"/>
            <a:ext cx="2286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  <a:latin typeface="Tahoma" charset="0"/>
              </a:rPr>
              <a:t>SPESSO NON SONO VISIBILI ALLA RX TRADIZIONALE PERCHE’ BILATERALI</a:t>
            </a:r>
            <a:r>
              <a:rPr lang="it-IT" altLang="it-IT" sz="200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2D78E6-2896-3743-AD22-CDA62CF5E4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5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91"/>
    </mc:Choice>
    <mc:Fallback xmlns="">
      <p:transition spd="slow" advTm="3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66800" y="2012950"/>
            <a:ext cx="7467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+mj-lt"/>
              <a:buAutoNum type="arabicPeriod"/>
            </a:pPr>
            <a:r>
              <a:rPr lang="it-IT" altLang="it-IT" b="1" dirty="0">
                <a:solidFill>
                  <a:schemeClr val="bg1"/>
                </a:solidFill>
                <a:latin typeface="Tahoma" charset="0"/>
              </a:rPr>
              <a:t> ATELETTASIE DA COMPRESSIONE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</a:pPr>
            <a:r>
              <a:rPr lang="it-IT" altLang="it-IT" b="1" dirty="0">
                <a:solidFill>
                  <a:schemeClr val="bg1"/>
                </a:solidFill>
                <a:latin typeface="Tahoma" charset="0"/>
              </a:rPr>
              <a:t> ATELETTASIE DA RIASSORBIMENTO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</a:pPr>
            <a:r>
              <a:rPr lang="it-IT" altLang="it-IT" b="1" dirty="0">
                <a:solidFill>
                  <a:schemeClr val="bg1"/>
                </a:solidFill>
                <a:latin typeface="Tahoma" charset="0"/>
              </a:rPr>
              <a:t> ATELETTASIE DA DEFICIT DI SURFATTANTE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295400" y="609600"/>
            <a:ext cx="662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3600" b="1">
                <a:solidFill>
                  <a:srgbClr val="FFFF00"/>
                </a:solidFill>
                <a:latin typeface="Tahoma" charset="0"/>
              </a:rPr>
              <a:t>CAUSE ATELETTASIA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578F8C-0C21-DC4A-8712-1C7EF7C77431}"/>
              </a:ext>
            </a:extLst>
          </p:cNvPr>
          <p:cNvSpPr txBox="1"/>
          <p:nvPr/>
        </p:nvSpPr>
        <p:spPr>
          <a:xfrm>
            <a:off x="932678" y="4343400"/>
            <a:ext cx="7735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srgbClr val="FFC000"/>
                </a:solidFill>
              </a:rPr>
              <a:t>POSSIAMO AVERE ATELETTASIA DA TAPPI DI MUCO, NEOPLASIA O VERSAMENTO PLEURICO OPPURE DA RIDOTTA VENTILAZIONE 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srgbClr val="FFC000"/>
                </a:solidFill>
              </a:rPr>
              <a:t>EMBOLIE POLMONARI FIBROSI POLMONARI POSSONO CAUSARE INDIRETTAMENTE ATELETTASIA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srgbClr val="FFC000"/>
                </a:solidFill>
              </a:rPr>
              <a:t>IN CONDIZIONI DI GRAVE LESIONE POLMONARE (ARDS) INTERI GRUPPI ALVEOLARI PERDONO COMPONENTE AREA PER COLLASSO STRUTTURALE (DANNO ALVEOLARE DIFFUSO) E DEFICIT DI SURFATTANTE</a:t>
            </a:r>
          </a:p>
          <a:p>
            <a:pPr marL="342900" indent="-342900">
              <a:buFont typeface="+mj-lt"/>
              <a:buAutoNum type="arabicPeriod"/>
            </a:pPr>
            <a:endParaRPr lang="it-IT" b="1" dirty="0">
              <a:solidFill>
                <a:srgbClr val="FFC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5632B1-D02B-104B-9F25-2EBC601CD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4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2892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3197225" y="2892425"/>
            <a:ext cx="2749550" cy="1066800"/>
            <a:chOff x="0" y="0"/>
            <a:chExt cx="1732" cy="672"/>
          </a:xfrm>
        </p:grpSpPr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732" cy="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7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732" cy="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altLang="it-IT">
                  <a:hlinkClick r:id="rId5"/>
                </a:rPr>
                <a:t>  </a:t>
              </a:r>
              <a:r>
                <a:rPr lang="en-US" altLang="it-IT" sz="6400"/>
                <a:t> </a:t>
              </a:r>
              <a:r>
                <a:rPr lang="en-US" altLang="it-IT"/>
                <a:t>                             </a:t>
              </a:r>
            </a:p>
          </p:txBody>
        </p:sp>
      </p:grpSp>
      <p:sp>
        <p:nvSpPr>
          <p:cNvPr id="7174" name="AutoShape 6" descr=" 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3365500" y="2938463"/>
            <a:ext cx="22860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5" name="AutoShape 7" descr=" 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2057400" y="2281238"/>
            <a:ext cx="5029200" cy="229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graphicFrame>
        <p:nvGraphicFramePr>
          <p:cNvPr id="717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865134"/>
              </p:ext>
            </p:extLst>
          </p:nvPr>
        </p:nvGraphicFramePr>
        <p:xfrm>
          <a:off x="17417" y="755650"/>
          <a:ext cx="9144000" cy="417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88" name="Immagine bitmap" r:id="rId7" imgW="4191585" imgH="1914286" progId="Paint.Picture">
                  <p:embed/>
                </p:oleObj>
              </mc:Choice>
              <mc:Fallback>
                <p:oleObj name="Immagine bitmap" r:id="rId7" imgW="4191585" imgH="1914286" progId="Paint.Picture">
                  <p:embed/>
                  <p:pic>
                    <p:nvPicPr>
                      <p:cNvPr id="71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17" y="755650"/>
                        <a:ext cx="9144000" cy="417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81000" y="5029201"/>
            <a:ext cx="8382000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b="1" dirty="0">
                <a:solidFill>
                  <a:schemeClr val="bg1"/>
                </a:solidFill>
                <a:latin typeface="Tahoma" charset="0"/>
              </a:rPr>
              <a:t>UNA COMUNE CAUSA DI ATELETTASIA: INTERVENTO CHIRURGICO TORACICO O ADDOME SUPERIORE</a:t>
            </a:r>
          </a:p>
          <a:p>
            <a:pPr algn="ctr">
              <a:spcBef>
                <a:spcPct val="50000"/>
              </a:spcBef>
            </a:pPr>
            <a:r>
              <a:rPr lang="it-IT" altLang="it-IT" b="1" dirty="0">
                <a:solidFill>
                  <a:schemeClr val="bg1"/>
                </a:solidFill>
                <a:latin typeface="Tahoma" charset="0"/>
              </a:rPr>
              <a:t>SI HANNO MODIFICAZIONI  DELLA  ESPANSIONE POLMONARE  E  DEI  RAPPORTI GOEMETRICI   TRA TORACE  - ADDOME - DIAFRAMMA IN  SEGUITO  AD  ANESTESIA CHE RIDUCE CLEARANCE E MOVIMENTI MUSCOLARI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524000" y="2286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b="1">
                <a:solidFill>
                  <a:srgbClr val="FFFF00"/>
                </a:solidFill>
                <a:latin typeface="Tahoma" charset="0"/>
              </a:rPr>
              <a:t>ATELETTASIE   DA  COMPRESSIONE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E41BBF-3DD3-0747-8E00-10DDEE2919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22"/>
    </mc:Choice>
    <mc:Fallback xmlns="">
      <p:transition spd="slow" advTm="6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2892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228600" y="1765300"/>
          <a:ext cx="5867400" cy="417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31" name="Immagine bitmap" r:id="rId5" imgW="4191585" imgH="1914286" progId="Paint.Picture">
                  <p:embed/>
                </p:oleObj>
              </mc:Choice>
              <mc:Fallback>
                <p:oleObj name="Immagine bitmap" r:id="rId5" imgW="4191585" imgH="1914286" progId="Paint.Picture">
                  <p:embed/>
                  <p:pic>
                    <p:nvPicPr>
                      <p:cNvPr id="1844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5834"/>
                      <a:stretch>
                        <a:fillRect/>
                      </a:stretch>
                    </p:blipFill>
                    <p:spPr bwMode="auto">
                      <a:xfrm>
                        <a:off x="228600" y="1765300"/>
                        <a:ext cx="5867400" cy="417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3" name="Object 11"/>
          <p:cNvGraphicFramePr>
            <a:graphicFrameLocks noChangeAspect="1"/>
          </p:cNvGraphicFramePr>
          <p:nvPr/>
        </p:nvGraphicFramePr>
        <p:xfrm>
          <a:off x="6477000" y="457200"/>
          <a:ext cx="2590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32" name="Immagine bitmap" r:id="rId7" imgW="4191585" imgH="1914286" progId="Paint.Picture">
                  <p:embed/>
                </p:oleObj>
              </mc:Choice>
              <mc:Fallback>
                <p:oleObj name="Immagine bitmap" r:id="rId7" imgW="4191585" imgH="1914286" progId="Paint.Picture">
                  <p:embed/>
                  <p:pic>
                    <p:nvPicPr>
                      <p:cNvPr id="1844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0833" t="39818" r="833" b="41945"/>
                      <a:stretch>
                        <a:fillRect/>
                      </a:stretch>
                    </p:blipFill>
                    <p:spPr bwMode="auto">
                      <a:xfrm>
                        <a:off x="6477000" y="457200"/>
                        <a:ext cx="2590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609600" y="533400"/>
            <a:ext cx="510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 dirty="0">
                <a:solidFill>
                  <a:schemeClr val="bg1"/>
                </a:solidFill>
                <a:latin typeface="Tahoma" charset="0"/>
              </a:rPr>
              <a:t>PERDITA DEL TONO DELLA MUSCOLATURA IN SEGUITO AD ANESTESIA GENERALE 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324600" y="3810000"/>
            <a:ext cx="2514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solidFill>
                  <a:schemeClr val="bg1"/>
                </a:solidFill>
                <a:latin typeface="Tahoma" charset="0"/>
              </a:rPr>
              <a:t>PRESSIONE ADDOMINALE  POSITIVA PIU’ FACILMENTE TRASMESSA</a:t>
            </a:r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 flipH="1" flipV="1">
            <a:off x="4267200" y="4343400"/>
            <a:ext cx="20574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1752600" y="1295400"/>
            <a:ext cx="914400" cy="1981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3733800" y="6477000"/>
            <a:ext cx="541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  <a:latin typeface="Tahoma" charset="0"/>
              </a:rPr>
              <a:t>Warner DO Anesthesiology 1996;85:49-59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16F3F9-C6B0-5840-BC72-E1A6912F4B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2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8"/>
    </mc:Choice>
    <mc:Fallback xmlns="">
      <p:transition spd="slow" advTm="3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49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97315"/>
              </p:ext>
            </p:extLst>
          </p:nvPr>
        </p:nvGraphicFramePr>
        <p:xfrm>
          <a:off x="306977" y="268478"/>
          <a:ext cx="8458200" cy="6321044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5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ahoma" charset="0"/>
                        </a:rPr>
                        <a:t>POSIZIONE SUPINA PROLUNGATA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ahoma" charset="0"/>
                        </a:rPr>
                        <a:t>RIDUZIONE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ahoma" charset="0"/>
                        </a:rPr>
                        <a:t>VENTILAZIONE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ahoma" charset="0"/>
                        </a:rPr>
                        <a:t>RISPETTO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ahoma" charset="0"/>
                        </a:rPr>
                        <a:t>POSIZ. ERETTA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</a:rPr>
                        <a:t>SUPINO COSCIENTE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</a:rPr>
                        <a:t>24%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1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</a:rPr>
                        <a:t>SUPINO ANESTETIZZATO PARALIZZATO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</a:rPr>
                        <a:t>44%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9347" name="Picture 19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t="2222" r="26471" b="13335"/>
          <a:stretch>
            <a:fillRect/>
          </a:stretch>
        </p:blipFill>
        <p:spPr bwMode="auto">
          <a:xfrm>
            <a:off x="7391400" y="1057275"/>
            <a:ext cx="13716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48" name="Freeform 20"/>
          <p:cNvSpPr>
            <a:spLocks/>
          </p:cNvSpPr>
          <p:nvPr/>
        </p:nvSpPr>
        <p:spPr bwMode="auto">
          <a:xfrm>
            <a:off x="7543800" y="1447800"/>
            <a:ext cx="1135063" cy="973138"/>
          </a:xfrm>
          <a:custGeom>
            <a:avLst/>
            <a:gdLst>
              <a:gd name="T0" fmla="*/ 436 w 715"/>
              <a:gd name="T1" fmla="*/ 17 h 613"/>
              <a:gd name="T2" fmla="*/ 548 w 715"/>
              <a:gd name="T3" fmla="*/ 59 h 613"/>
              <a:gd name="T4" fmla="*/ 578 w 715"/>
              <a:gd name="T5" fmla="*/ 93 h 613"/>
              <a:gd name="T6" fmla="*/ 594 w 715"/>
              <a:gd name="T7" fmla="*/ 117 h 613"/>
              <a:gd name="T8" fmla="*/ 598 w 715"/>
              <a:gd name="T9" fmla="*/ 129 h 613"/>
              <a:gd name="T10" fmla="*/ 626 w 715"/>
              <a:gd name="T11" fmla="*/ 177 h 613"/>
              <a:gd name="T12" fmla="*/ 640 w 715"/>
              <a:gd name="T13" fmla="*/ 195 h 613"/>
              <a:gd name="T14" fmla="*/ 656 w 715"/>
              <a:gd name="T15" fmla="*/ 221 h 613"/>
              <a:gd name="T16" fmla="*/ 684 w 715"/>
              <a:gd name="T17" fmla="*/ 291 h 613"/>
              <a:gd name="T18" fmla="*/ 694 w 715"/>
              <a:gd name="T19" fmla="*/ 351 h 613"/>
              <a:gd name="T20" fmla="*/ 702 w 715"/>
              <a:gd name="T21" fmla="*/ 407 h 613"/>
              <a:gd name="T22" fmla="*/ 696 w 715"/>
              <a:gd name="T23" fmla="*/ 587 h 613"/>
              <a:gd name="T24" fmla="*/ 692 w 715"/>
              <a:gd name="T25" fmla="*/ 581 h 613"/>
              <a:gd name="T26" fmla="*/ 686 w 715"/>
              <a:gd name="T27" fmla="*/ 577 h 613"/>
              <a:gd name="T28" fmla="*/ 680 w 715"/>
              <a:gd name="T29" fmla="*/ 543 h 613"/>
              <a:gd name="T30" fmla="*/ 644 w 715"/>
              <a:gd name="T31" fmla="*/ 489 h 613"/>
              <a:gd name="T32" fmla="*/ 614 w 715"/>
              <a:gd name="T33" fmla="*/ 467 h 613"/>
              <a:gd name="T34" fmla="*/ 570 w 715"/>
              <a:gd name="T35" fmla="*/ 441 h 613"/>
              <a:gd name="T36" fmla="*/ 550 w 715"/>
              <a:gd name="T37" fmla="*/ 433 h 613"/>
              <a:gd name="T38" fmla="*/ 474 w 715"/>
              <a:gd name="T39" fmla="*/ 413 h 613"/>
              <a:gd name="T40" fmla="*/ 396 w 715"/>
              <a:gd name="T41" fmla="*/ 421 h 613"/>
              <a:gd name="T42" fmla="*/ 262 w 715"/>
              <a:gd name="T43" fmla="*/ 411 h 613"/>
              <a:gd name="T44" fmla="*/ 204 w 715"/>
              <a:gd name="T45" fmla="*/ 399 h 613"/>
              <a:gd name="T46" fmla="*/ 88 w 715"/>
              <a:gd name="T47" fmla="*/ 427 h 613"/>
              <a:gd name="T48" fmla="*/ 42 w 715"/>
              <a:gd name="T49" fmla="*/ 477 h 613"/>
              <a:gd name="T50" fmla="*/ 32 w 715"/>
              <a:gd name="T51" fmla="*/ 495 h 613"/>
              <a:gd name="T52" fmla="*/ 18 w 715"/>
              <a:gd name="T53" fmla="*/ 545 h 613"/>
              <a:gd name="T54" fmla="*/ 10 w 715"/>
              <a:gd name="T55" fmla="*/ 579 h 613"/>
              <a:gd name="T56" fmla="*/ 8 w 715"/>
              <a:gd name="T57" fmla="*/ 587 h 613"/>
              <a:gd name="T58" fmla="*/ 12 w 715"/>
              <a:gd name="T59" fmla="*/ 613 h 613"/>
              <a:gd name="T60" fmla="*/ 14 w 715"/>
              <a:gd name="T61" fmla="*/ 605 h 613"/>
              <a:gd name="T62" fmla="*/ 22 w 715"/>
              <a:gd name="T63" fmla="*/ 553 h 613"/>
              <a:gd name="T64" fmla="*/ 29 w 715"/>
              <a:gd name="T65" fmla="*/ 313 h 613"/>
              <a:gd name="T66" fmla="*/ 54 w 715"/>
              <a:gd name="T67" fmla="*/ 251 h 613"/>
              <a:gd name="T68" fmla="*/ 64 w 715"/>
              <a:gd name="T69" fmla="*/ 229 h 613"/>
              <a:gd name="T70" fmla="*/ 119 w 715"/>
              <a:gd name="T71" fmla="*/ 97 h 613"/>
              <a:gd name="T72" fmla="*/ 196 w 715"/>
              <a:gd name="T73" fmla="*/ 29 h 613"/>
              <a:gd name="T74" fmla="*/ 242 w 715"/>
              <a:gd name="T75" fmla="*/ 9 h 613"/>
              <a:gd name="T76" fmla="*/ 390 w 715"/>
              <a:gd name="T77" fmla="*/ 7 h 613"/>
              <a:gd name="T78" fmla="*/ 426 w 715"/>
              <a:gd name="T79" fmla="*/ 13 h 613"/>
              <a:gd name="T80" fmla="*/ 438 w 715"/>
              <a:gd name="T81" fmla="*/ 19 h 613"/>
              <a:gd name="T82" fmla="*/ 452 w 715"/>
              <a:gd name="T83" fmla="*/ 17 h 613"/>
              <a:gd name="T84" fmla="*/ 456 w 715"/>
              <a:gd name="T85" fmla="*/ 1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15" h="613">
                <a:moveTo>
                  <a:pt x="436" y="17"/>
                </a:moveTo>
                <a:cubicBezTo>
                  <a:pt x="482" y="19"/>
                  <a:pt x="505" y="45"/>
                  <a:pt x="548" y="59"/>
                </a:cubicBezTo>
                <a:cubicBezTo>
                  <a:pt x="559" y="70"/>
                  <a:pt x="565" y="85"/>
                  <a:pt x="578" y="93"/>
                </a:cubicBezTo>
                <a:cubicBezTo>
                  <a:pt x="581" y="102"/>
                  <a:pt x="589" y="109"/>
                  <a:pt x="594" y="117"/>
                </a:cubicBezTo>
                <a:cubicBezTo>
                  <a:pt x="596" y="121"/>
                  <a:pt x="596" y="125"/>
                  <a:pt x="598" y="129"/>
                </a:cubicBezTo>
                <a:cubicBezTo>
                  <a:pt x="609" y="145"/>
                  <a:pt x="618" y="160"/>
                  <a:pt x="626" y="177"/>
                </a:cubicBezTo>
                <a:cubicBezTo>
                  <a:pt x="630" y="184"/>
                  <a:pt x="636" y="188"/>
                  <a:pt x="640" y="195"/>
                </a:cubicBezTo>
                <a:cubicBezTo>
                  <a:pt x="645" y="204"/>
                  <a:pt x="649" y="214"/>
                  <a:pt x="656" y="221"/>
                </a:cubicBezTo>
                <a:cubicBezTo>
                  <a:pt x="663" y="242"/>
                  <a:pt x="674" y="272"/>
                  <a:pt x="684" y="291"/>
                </a:cubicBezTo>
                <a:cubicBezTo>
                  <a:pt x="688" y="311"/>
                  <a:pt x="689" y="332"/>
                  <a:pt x="694" y="351"/>
                </a:cubicBezTo>
                <a:cubicBezTo>
                  <a:pt x="696" y="369"/>
                  <a:pt x="696" y="390"/>
                  <a:pt x="702" y="407"/>
                </a:cubicBezTo>
                <a:cubicBezTo>
                  <a:pt x="701" y="467"/>
                  <a:pt x="715" y="530"/>
                  <a:pt x="696" y="587"/>
                </a:cubicBezTo>
                <a:cubicBezTo>
                  <a:pt x="695" y="585"/>
                  <a:pt x="694" y="583"/>
                  <a:pt x="692" y="581"/>
                </a:cubicBezTo>
                <a:cubicBezTo>
                  <a:pt x="690" y="579"/>
                  <a:pt x="688" y="579"/>
                  <a:pt x="686" y="577"/>
                </a:cubicBezTo>
                <a:cubicBezTo>
                  <a:pt x="680" y="569"/>
                  <a:pt x="684" y="552"/>
                  <a:pt x="680" y="543"/>
                </a:cubicBezTo>
                <a:cubicBezTo>
                  <a:pt x="673" y="527"/>
                  <a:pt x="655" y="502"/>
                  <a:pt x="644" y="489"/>
                </a:cubicBezTo>
                <a:cubicBezTo>
                  <a:pt x="633" y="476"/>
                  <a:pt x="626" y="475"/>
                  <a:pt x="614" y="467"/>
                </a:cubicBezTo>
                <a:cubicBezTo>
                  <a:pt x="600" y="458"/>
                  <a:pt x="587" y="447"/>
                  <a:pt x="570" y="441"/>
                </a:cubicBezTo>
                <a:cubicBezTo>
                  <a:pt x="562" y="438"/>
                  <a:pt x="550" y="433"/>
                  <a:pt x="550" y="433"/>
                </a:cubicBezTo>
                <a:cubicBezTo>
                  <a:pt x="535" y="413"/>
                  <a:pt x="497" y="421"/>
                  <a:pt x="474" y="413"/>
                </a:cubicBezTo>
                <a:cubicBezTo>
                  <a:pt x="450" y="407"/>
                  <a:pt x="431" y="421"/>
                  <a:pt x="396" y="421"/>
                </a:cubicBezTo>
                <a:cubicBezTo>
                  <a:pt x="361" y="421"/>
                  <a:pt x="294" y="415"/>
                  <a:pt x="262" y="411"/>
                </a:cubicBezTo>
                <a:cubicBezTo>
                  <a:pt x="243" y="406"/>
                  <a:pt x="223" y="403"/>
                  <a:pt x="204" y="399"/>
                </a:cubicBezTo>
                <a:cubicBezTo>
                  <a:pt x="176" y="401"/>
                  <a:pt x="111" y="408"/>
                  <a:pt x="88" y="427"/>
                </a:cubicBezTo>
                <a:cubicBezTo>
                  <a:pt x="70" y="442"/>
                  <a:pt x="61" y="464"/>
                  <a:pt x="42" y="477"/>
                </a:cubicBezTo>
                <a:cubicBezTo>
                  <a:pt x="39" y="487"/>
                  <a:pt x="37" y="480"/>
                  <a:pt x="32" y="495"/>
                </a:cubicBezTo>
                <a:cubicBezTo>
                  <a:pt x="26" y="512"/>
                  <a:pt x="22" y="528"/>
                  <a:pt x="18" y="545"/>
                </a:cubicBezTo>
                <a:cubicBezTo>
                  <a:pt x="15" y="556"/>
                  <a:pt x="13" y="568"/>
                  <a:pt x="10" y="579"/>
                </a:cubicBezTo>
                <a:cubicBezTo>
                  <a:pt x="9" y="582"/>
                  <a:pt x="8" y="587"/>
                  <a:pt x="8" y="587"/>
                </a:cubicBezTo>
                <a:cubicBezTo>
                  <a:pt x="10" y="605"/>
                  <a:pt x="11" y="613"/>
                  <a:pt x="12" y="613"/>
                </a:cubicBezTo>
                <a:cubicBezTo>
                  <a:pt x="15" y="613"/>
                  <a:pt x="14" y="608"/>
                  <a:pt x="14" y="605"/>
                </a:cubicBezTo>
                <a:cubicBezTo>
                  <a:pt x="17" y="588"/>
                  <a:pt x="18" y="570"/>
                  <a:pt x="22" y="553"/>
                </a:cubicBezTo>
                <a:cubicBezTo>
                  <a:pt x="16" y="459"/>
                  <a:pt x="0" y="400"/>
                  <a:pt x="29" y="313"/>
                </a:cubicBezTo>
                <a:cubicBezTo>
                  <a:pt x="32" y="295"/>
                  <a:pt x="48" y="268"/>
                  <a:pt x="54" y="251"/>
                </a:cubicBezTo>
                <a:cubicBezTo>
                  <a:pt x="56" y="244"/>
                  <a:pt x="64" y="229"/>
                  <a:pt x="64" y="229"/>
                </a:cubicBezTo>
                <a:cubicBezTo>
                  <a:pt x="76" y="180"/>
                  <a:pt x="99" y="142"/>
                  <a:pt x="119" y="97"/>
                </a:cubicBezTo>
                <a:cubicBezTo>
                  <a:pt x="128" y="77"/>
                  <a:pt x="173" y="35"/>
                  <a:pt x="196" y="29"/>
                </a:cubicBezTo>
                <a:cubicBezTo>
                  <a:pt x="217" y="15"/>
                  <a:pt x="215" y="11"/>
                  <a:pt x="242" y="9"/>
                </a:cubicBezTo>
                <a:cubicBezTo>
                  <a:pt x="288" y="0"/>
                  <a:pt x="348" y="6"/>
                  <a:pt x="390" y="7"/>
                </a:cubicBezTo>
                <a:cubicBezTo>
                  <a:pt x="415" y="12"/>
                  <a:pt x="403" y="10"/>
                  <a:pt x="426" y="13"/>
                </a:cubicBezTo>
                <a:cubicBezTo>
                  <a:pt x="430" y="15"/>
                  <a:pt x="435" y="16"/>
                  <a:pt x="438" y="19"/>
                </a:cubicBezTo>
                <a:cubicBezTo>
                  <a:pt x="439" y="20"/>
                  <a:pt x="451" y="16"/>
                  <a:pt x="452" y="17"/>
                </a:cubicBezTo>
                <a:cubicBezTo>
                  <a:pt x="453" y="18"/>
                  <a:pt x="456" y="19"/>
                  <a:pt x="456" y="19"/>
                </a:cubicBezTo>
              </a:path>
            </a:pathLst>
          </a:custGeom>
          <a:solidFill>
            <a:srgbClr val="CC0099"/>
          </a:solidFill>
          <a:ln w="9525" cap="flat" cmpd="sng">
            <a:solidFill>
              <a:srgbClr val="CC0099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AB7420-5775-0046-8258-AFF7AB853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1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2"/>
    </mc:Choice>
    <mc:Fallback xmlns="">
      <p:transition spd="slow" advTm="19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2892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81000" y="2819400"/>
            <a:ext cx="83820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b="1">
                <a:solidFill>
                  <a:schemeClr val="bg1"/>
                </a:solidFill>
                <a:latin typeface="Tahoma" charset="0"/>
              </a:rPr>
              <a:t>VENGONO ACCENTUATE DA</a:t>
            </a:r>
          </a:p>
          <a:p>
            <a:pPr algn="ctr">
              <a:spcBef>
                <a:spcPct val="50000"/>
              </a:spcBef>
            </a:pPr>
            <a:endParaRPr lang="it-IT" altLang="it-IT" b="1">
              <a:solidFill>
                <a:schemeClr val="bg1"/>
              </a:solidFill>
              <a:latin typeface="Tahoma" charset="0"/>
            </a:endParaRP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it-IT" altLang="it-IT" b="1">
                <a:solidFill>
                  <a:schemeClr val="bg1"/>
                </a:solidFill>
                <a:latin typeface="Tahoma" charset="0"/>
              </a:rPr>
              <a:t> PRESENZA DI VERSAMENTI</a:t>
            </a:r>
          </a:p>
          <a:p>
            <a:pPr>
              <a:spcBef>
                <a:spcPct val="50000"/>
              </a:spcBef>
            </a:pPr>
            <a:endParaRPr lang="it-IT" altLang="it-IT" b="1">
              <a:solidFill>
                <a:schemeClr val="bg1"/>
              </a:solidFill>
              <a:latin typeface="Tahoma" charset="0"/>
            </a:endParaRP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it-IT" altLang="it-IT" b="1">
                <a:solidFill>
                  <a:schemeClr val="bg1"/>
                </a:solidFill>
                <a:latin typeface="Tahoma" charset="0"/>
              </a:rPr>
              <a:t> MANOVRE CHIRURGICHE</a:t>
            </a:r>
          </a:p>
          <a:p>
            <a:pPr>
              <a:spcBef>
                <a:spcPct val="50000"/>
              </a:spcBef>
            </a:pPr>
            <a:endParaRPr lang="it-IT" altLang="it-IT" b="1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381000" y="990600"/>
            <a:ext cx="838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3200" b="1">
                <a:solidFill>
                  <a:srgbClr val="FFFF00"/>
                </a:solidFill>
                <a:latin typeface="Tahoma" charset="0"/>
              </a:rPr>
              <a:t>ATELETTASIE     DA   COMPRESSIONE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BB8328-5383-C340-84DA-DCDB04702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30"/>
    </mc:Choice>
    <mc:Fallback xmlns="">
      <p:transition spd="slow" advTm="2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2892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81000" y="1981200"/>
            <a:ext cx="838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b="1">
                <a:solidFill>
                  <a:schemeClr val="bg1"/>
                </a:solidFill>
                <a:latin typeface="Tahoma" charset="0"/>
              </a:rPr>
              <a:t>OCCLUSIONE COMPLETA DELLA VIA AEREA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81000" y="7620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3200" b="1">
                <a:solidFill>
                  <a:srgbClr val="FFFF00"/>
                </a:solidFill>
                <a:latin typeface="Tahoma" charset="0"/>
              </a:rPr>
              <a:t>ATELETTASIE    DA   RIASSORBIMENTO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762000" y="3429000"/>
            <a:ext cx="7696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b="1">
                <a:solidFill>
                  <a:schemeClr val="bg1"/>
                </a:solidFill>
                <a:latin typeface="Tahoma" charset="0"/>
              </a:rPr>
              <a:t>IL  GAS  CONTENUTO  NEL  UNITA’ POLMONARE  DISTALE   VIENE RIASSORBITO  E  LA  REGIONE COLLASSA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AE5E95-74F1-1646-B437-3AA2D2BAA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1"/>
    </mc:Choice>
    <mc:Fallback xmlns="">
      <p:transition spd="slow" advTm="1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2892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81000" y="762000"/>
            <a:ext cx="84582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3200" b="1" dirty="0">
                <a:solidFill>
                  <a:srgbClr val="FFFF00"/>
                </a:solidFill>
                <a:latin typeface="Tahoma" charset="0"/>
              </a:rPr>
              <a:t>ATELETTASIE    DA   RIASSORBIMENTO</a:t>
            </a:r>
          </a:p>
          <a:p>
            <a:pPr algn="r">
              <a:spcBef>
                <a:spcPct val="50000"/>
              </a:spcBef>
            </a:pPr>
            <a:r>
              <a:rPr lang="it-IT" altLang="it-IT" sz="2000" b="1" dirty="0">
                <a:solidFill>
                  <a:srgbClr val="FFFF00"/>
                </a:solidFill>
                <a:latin typeface="Tahoma" charset="0"/>
              </a:rPr>
              <a:t>(in seguito a embolia o fibrosi)</a:t>
            </a:r>
          </a:p>
        </p:txBody>
      </p:sp>
      <p:graphicFrame>
        <p:nvGraphicFramePr>
          <p:cNvPr id="53254" name="Object 6"/>
          <p:cNvGraphicFramePr>
            <a:graphicFrameLocks noChangeAspect="1"/>
          </p:cNvGraphicFramePr>
          <p:nvPr/>
        </p:nvGraphicFramePr>
        <p:xfrm>
          <a:off x="304800" y="1447800"/>
          <a:ext cx="2362200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74" name="Fotografia Photo Editor" r:id="rId5" imgW="10533333" imgH="10895238" progId="MSPhotoEd.3">
                  <p:embed/>
                </p:oleObj>
              </mc:Choice>
              <mc:Fallback>
                <p:oleObj name="Fotografia Photo Editor" r:id="rId5" imgW="10533333" imgH="10895238" progId="MSPhotoEd.3">
                  <p:embed/>
                  <p:pic>
                    <p:nvPicPr>
                      <p:cNvPr id="532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640" r="6934"/>
                      <a:stretch>
                        <a:fillRect/>
                      </a:stretch>
                    </p:blipFill>
                    <p:spPr bwMode="auto">
                      <a:xfrm>
                        <a:off x="304800" y="1447800"/>
                        <a:ext cx="2362200" cy="279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6" name="Object 8"/>
          <p:cNvGraphicFramePr>
            <a:graphicFrameLocks noChangeAspect="1"/>
          </p:cNvGraphicFramePr>
          <p:nvPr/>
        </p:nvGraphicFramePr>
        <p:xfrm>
          <a:off x="3124200" y="3124200"/>
          <a:ext cx="22098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75" name="Fotografia Photo Editor" r:id="rId7" imgW="7914286" imgH="11260122" progId="MSPhotoEd.3">
                  <p:embed/>
                </p:oleObj>
              </mc:Choice>
              <mc:Fallback>
                <p:oleObj name="Fotografia Photo Editor" r:id="rId7" imgW="7914286" imgH="11260122" progId="MSPhotoEd.3">
                  <p:embed/>
                  <p:pic>
                    <p:nvPicPr>
                      <p:cNvPr id="5325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366" t="4477" r="1326" b="3731"/>
                      <a:stretch>
                        <a:fillRect/>
                      </a:stretch>
                    </p:blipFill>
                    <p:spPr bwMode="auto">
                      <a:xfrm>
                        <a:off x="3124200" y="3124200"/>
                        <a:ext cx="22098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791200" y="3048000"/>
          <a:ext cx="2819400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76" name="Fotografia Photo Editor" r:id="rId9" imgW="9764488" imgH="9907383" progId="MSPhotoEd.3">
                  <p:embed/>
                </p:oleObj>
              </mc:Choice>
              <mc:Fallback>
                <p:oleObj name="Fotografia Photo Editor" r:id="rId9" imgW="9764488" imgH="9907383" progId="MSPhotoEd.3">
                  <p:embed/>
                  <p:pic>
                    <p:nvPicPr>
                      <p:cNvPr id="5325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95" t="2460" r="5197"/>
                      <a:stretch>
                        <a:fillRect/>
                      </a:stretch>
                    </p:blipFill>
                    <p:spPr bwMode="auto">
                      <a:xfrm>
                        <a:off x="5791200" y="3048000"/>
                        <a:ext cx="2819400" cy="302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B5A4D1-38B0-734E-8AA5-FBF0F4B8D7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0"/>
    </mc:Choice>
    <mc:Fallback xmlns="">
      <p:transition spd="slow" advTm="6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2892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81000" y="762000"/>
            <a:ext cx="8458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b="1" dirty="0">
                <a:solidFill>
                  <a:srgbClr val="FFFF00"/>
                </a:solidFill>
                <a:latin typeface="Tahoma" charset="0"/>
              </a:rPr>
              <a:t>ATELETTASIE    DA    DEFICIT   SURFATTANTE (NELL’ARDS)</a:t>
            </a:r>
          </a:p>
        </p:txBody>
      </p:sp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838200" y="2057400"/>
          <a:ext cx="3346450" cy="298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7" name="Fotografia Photo Editor" r:id="rId5" imgW="9647619" imgH="8600000" progId="MSPhotoEd.3">
                  <p:embed/>
                </p:oleObj>
              </mc:Choice>
              <mc:Fallback>
                <p:oleObj name="Fotografia Photo Editor" r:id="rId5" imgW="9647619" imgH="8600000" progId="MSPhotoEd.3">
                  <p:embed/>
                  <p:pic>
                    <p:nvPicPr>
                      <p:cNvPr id="235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057400"/>
                        <a:ext cx="3346450" cy="298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4724400" y="2103438"/>
          <a:ext cx="3886200" cy="27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8" name="Fotografia Photo Editor" r:id="rId7" imgW="16828571" imgH="9419048" progId="MSPhotoEd.3">
                  <p:embed/>
                </p:oleObj>
              </mc:Choice>
              <mc:Fallback>
                <p:oleObj name="Fotografia Photo Editor" r:id="rId7" imgW="16828571" imgH="9419048" progId="MSPhotoEd.3">
                  <p:embed/>
                  <p:pic>
                    <p:nvPicPr>
                      <p:cNvPr id="235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500" r="18750" b="18706"/>
                      <a:stretch>
                        <a:fillRect/>
                      </a:stretch>
                    </p:blipFill>
                    <p:spPr bwMode="auto">
                      <a:xfrm>
                        <a:off x="4724400" y="2103438"/>
                        <a:ext cx="3886200" cy="2773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79F9F2-4EE7-A54D-871A-6F3A4D470B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89"/>
    </mc:Choice>
    <mc:Fallback xmlns="">
      <p:transition spd="slow" advTm="4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2892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81000" y="762000"/>
            <a:ext cx="845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b="1" dirty="0">
                <a:solidFill>
                  <a:srgbClr val="FFFF00"/>
                </a:solidFill>
                <a:latin typeface="Tahoma" charset="0"/>
              </a:rPr>
              <a:t>ATELETTASIE    DA    DEFICIT   SURFATTANTE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81000" y="2286000"/>
            <a:ext cx="8229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 b="1">
                <a:solidFill>
                  <a:schemeClr val="bg1"/>
                </a:solidFill>
                <a:latin typeface="Tahoma" charset="0"/>
              </a:rPr>
              <a:t>COMPARSA IMMEDIATA DI ATELETTASIE  AZZERANDO  PEEP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276600" y="3352800"/>
            <a:ext cx="563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1800">
                <a:solidFill>
                  <a:schemeClr val="bg1"/>
                </a:solidFill>
                <a:latin typeface="Tahoma" charset="0"/>
              </a:rPr>
              <a:t>Hendenstierna G Acta Anaesth Scand 1986,30.183-91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457200" y="3886200"/>
            <a:ext cx="82296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 b="1">
                <a:solidFill>
                  <a:schemeClr val="bg1"/>
                </a:solidFill>
                <a:latin typeface="Tahoma" charset="0"/>
              </a:rPr>
              <a:t>LE  ATELETTASIE  UNA  VOLTA  FORMATE IMPEDISCONO  LA  FORMAZIONE   DEL SURFACTANT  E  QUESTO  FACILITA  IL RECIDIVARE  DEL  COLLASSO  ANCHE  DOPO CHE LE VIE  AEREE SONO STARE RIAPERTE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086600" y="6415088"/>
            <a:ext cx="198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1800">
                <a:solidFill>
                  <a:schemeClr val="bg1"/>
                </a:solidFill>
                <a:latin typeface="Tahoma" charset="0"/>
              </a:rPr>
              <a:t>Mason RJ 1992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B46671-5923-9146-A6A8-4E3C7E4B8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74"/>
    </mc:Choice>
    <mc:Fallback xmlns="">
      <p:transition spd="slow" advTm="46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1" name="Picture 19" descr="Risultati immagini per cellule che producono muco">
            <a:hlinkClick r:id="rId4"/>
            <a:extLst>
              <a:ext uri="{FF2B5EF4-FFF2-40B4-BE49-F238E27FC236}">
                <a16:creationId xmlns:a16="http://schemas.microsoft.com/office/drawing/2014/main" id="{074775E8-FE8D-5743-A28D-5CBA8EEB2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057400"/>
            <a:ext cx="8483600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86369A-D7C5-8949-9FFC-876D1FE1CDFF}"/>
              </a:ext>
            </a:extLst>
          </p:cNvPr>
          <p:cNvSpPr txBox="1"/>
          <p:nvPr/>
        </p:nvSpPr>
        <p:spPr>
          <a:xfrm>
            <a:off x="533400" y="4572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produzione di muco è un fenomeno naturale e serve a proteggere la superficie delle vie aeree da microorganismi, ma anche da polvere, molecole estranee, e quanto contenuto di estraneo nell’imponente volume di aria 11mila-14mila litri che introduciamo ogni giorno nel nostro apparato respiratorio.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1A607C-9C64-384B-B3E9-6829E9A26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9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7"/>
    </mc:Choice>
    <mc:Fallback xmlns="">
      <p:transition spd="slow" advTm="58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81000" y="1828800"/>
            <a:ext cx="8305800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it-IT" altLang="it-IT" b="1" dirty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it-IT" altLang="it-IT" sz="2800" b="1" dirty="0">
                <a:solidFill>
                  <a:schemeClr val="bg1"/>
                </a:solidFill>
                <a:latin typeface="Tahoma" charset="0"/>
              </a:rPr>
              <a:t>OBESITA’ </a:t>
            </a:r>
          </a:p>
          <a:p>
            <a:pPr>
              <a:spcBef>
                <a:spcPct val="50000"/>
              </a:spcBef>
            </a:pPr>
            <a:r>
              <a:rPr lang="it-IT" altLang="it-IT" sz="2800" b="1" dirty="0">
                <a:solidFill>
                  <a:schemeClr val="bg1"/>
                </a:solidFill>
                <a:latin typeface="Tahoma" charset="0"/>
              </a:rPr>
              <a:t>    ANCHE DI GRADO MODERATO    BMI &gt; 25</a:t>
            </a:r>
          </a:p>
          <a:p>
            <a:pPr>
              <a:spcBef>
                <a:spcPct val="50000"/>
              </a:spcBef>
            </a:pPr>
            <a:endParaRPr lang="it-IT" altLang="it-IT" b="1" dirty="0">
              <a:solidFill>
                <a:schemeClr val="bg1"/>
              </a:solidFill>
              <a:latin typeface="Tahoma" charset="0"/>
            </a:endParaRP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it-IT" altLang="it-IT" b="1" dirty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it-IT" altLang="it-IT" sz="2800" b="1" dirty="0">
                <a:solidFill>
                  <a:schemeClr val="bg1"/>
                </a:solidFill>
                <a:latin typeface="Tahoma" charset="0"/>
              </a:rPr>
              <a:t>DURATA INTERVENTO &gt; 3 ORE</a:t>
            </a: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endParaRPr lang="it-IT" altLang="it-IT" sz="2800" b="1" dirty="0">
              <a:solidFill>
                <a:schemeClr val="bg1"/>
              </a:solidFill>
              <a:latin typeface="Tahoma" charset="0"/>
            </a:endParaRP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it-IT" altLang="it-IT" sz="2800" b="1" dirty="0">
                <a:solidFill>
                  <a:schemeClr val="bg1"/>
                </a:solidFill>
                <a:latin typeface="Tahoma" charset="0"/>
              </a:rPr>
              <a:t> FRAZIONE O</a:t>
            </a:r>
            <a:r>
              <a:rPr lang="it-IT" altLang="it-IT" sz="2800" b="1" baseline="-25000" dirty="0">
                <a:solidFill>
                  <a:schemeClr val="bg1"/>
                </a:solidFill>
                <a:latin typeface="Tahoma" charset="0"/>
              </a:rPr>
              <a:t>2</a:t>
            </a:r>
            <a:r>
              <a:rPr lang="it-IT" altLang="it-IT" sz="2800" b="1" dirty="0">
                <a:solidFill>
                  <a:schemeClr val="bg1"/>
                </a:solidFill>
                <a:latin typeface="Tahoma" charset="0"/>
              </a:rPr>
              <a:t> INSPIRATO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295400" y="228600"/>
            <a:ext cx="6629400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altLang="it-IT" sz="3600" b="1" dirty="0">
                <a:solidFill>
                  <a:srgbClr val="FFFF00"/>
                </a:solidFill>
                <a:latin typeface="Tahoma" charset="0"/>
              </a:rPr>
              <a:t>ATELETTASIA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altLang="it-IT" sz="3600" b="1" dirty="0">
                <a:solidFill>
                  <a:srgbClr val="FFFF00"/>
                </a:solidFill>
                <a:latin typeface="Tahoma" charset="0"/>
              </a:rPr>
              <a:t>FATTORI  PREDISPONENTI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28600" y="6172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b="1" dirty="0">
                <a:solidFill>
                  <a:srgbClr val="FFFF00"/>
                </a:solidFill>
                <a:latin typeface="Tahoma" charset="0"/>
              </a:rPr>
              <a:t>MINORE O NULLO LO SVILUPPO NEI PZ BPCO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3BDDC9-27A2-6240-8551-56962BB82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2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43"/>
    </mc:Choice>
    <mc:Fallback xmlns="">
      <p:transition spd="slow" advTm="90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DCE8E9-C5C4-A145-8FBD-701C1E62B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Presenza di muco è lungo tutte le vie aeree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149FD5F-FE52-0F4E-97C1-616F9782A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524000"/>
            <a:ext cx="8077200" cy="51816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63A694-8661-984A-9D6B-1DC4B86F9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8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14"/>
    </mc:Choice>
    <mc:Fallback xmlns="">
      <p:transition spd="slow" advTm="28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59B3606-7D76-CE46-A137-FD403EA22DB2}"/>
              </a:ext>
            </a:extLst>
          </p:cNvPr>
          <p:cNvSpPr/>
          <p:nvPr/>
        </p:nvSpPr>
        <p:spPr>
          <a:xfrm>
            <a:off x="226456" y="3310393"/>
            <a:ext cx="86762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" dirty="0">
              <a:solidFill>
                <a:srgbClr val="000000"/>
              </a:solidFill>
              <a:latin typeface="KlavikaWebBasicRegular"/>
            </a:endParaRPr>
          </a:p>
          <a:p>
            <a:r>
              <a:rPr lang="en" dirty="0">
                <a:solidFill>
                  <a:srgbClr val="444444"/>
                </a:solidFill>
                <a:latin typeface="KlavikaWebBasicRegular"/>
              </a:rPr>
              <a:t>Nelle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basse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vie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aeree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il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muco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è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secreto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da due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distinte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aree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all’interno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del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tessuto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polmonare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. </a:t>
            </a:r>
          </a:p>
          <a:p>
            <a:r>
              <a:rPr lang="en" dirty="0">
                <a:solidFill>
                  <a:srgbClr val="444444"/>
                </a:solidFill>
                <a:latin typeface="KlavikaWebBasicRegular"/>
              </a:rPr>
              <a:t>1.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Nell’epitelio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di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superficie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delle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vie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aeree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ci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sono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cellule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che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producono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muco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,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chiamate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goblet cells o cellule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mucipare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. </a:t>
            </a:r>
          </a:p>
          <a:p>
            <a:r>
              <a:rPr lang="en" dirty="0">
                <a:solidFill>
                  <a:srgbClr val="444444"/>
                </a:solidFill>
                <a:latin typeface="KlavikaWebBasicRegular"/>
              </a:rPr>
              <a:t>2. Lo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strato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di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tessuto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connettivo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che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sta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al di sotto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della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mucosa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dei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bronchi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contiene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cellule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sieromucose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sottomucose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che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pure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producono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muco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. </a:t>
            </a:r>
          </a:p>
          <a:p>
            <a:r>
              <a:rPr lang="en" dirty="0">
                <a:solidFill>
                  <a:srgbClr val="444444"/>
                </a:solidFill>
                <a:latin typeface="KlavikaWebBasicRegular"/>
              </a:rPr>
              <a:t>Il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tratto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respiratorio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produce circa 2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litri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di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muco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al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giorno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da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parte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di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questi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due tipi di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ghiandole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. La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composizione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del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muco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è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fatta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di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acqua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,</a:t>
            </a:r>
            <a:endParaRPr lang="it-IT" dirty="0"/>
          </a:p>
          <a:p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carboidrati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, protein e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lipidi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. 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L’alto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contenuto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di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acqua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aiuta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a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umidificare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l’aria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che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passa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nelle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vie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aeree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durante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l’inspirazione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. Il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muco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contiene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glicoproteine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(o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mucine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) e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anche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proteine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che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derivano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dal plasma,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oltre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a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prodotti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derivanti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da cellule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morte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come </a:t>
            </a:r>
            <a:r>
              <a:rPr lang="en" dirty="0" err="1">
                <a:solidFill>
                  <a:srgbClr val="444444"/>
                </a:solidFill>
                <a:latin typeface="KlavikaWebBasicRegular"/>
              </a:rPr>
              <a:t>il</a:t>
            </a:r>
            <a:r>
              <a:rPr lang="en" dirty="0">
                <a:solidFill>
                  <a:srgbClr val="444444"/>
                </a:solidFill>
                <a:latin typeface="KlavikaWebBasicRegular"/>
              </a:rPr>
              <a:t> DNA. </a:t>
            </a:r>
            <a:endParaRPr lang="en" b="0" i="0" dirty="0">
              <a:solidFill>
                <a:srgbClr val="444444"/>
              </a:solidFill>
              <a:effectLst/>
              <a:latin typeface="KlavikaWebBasicRegular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288FD05-DA5D-9E40-8579-2F2E47321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30297"/>
            <a:ext cx="1816100" cy="2946400"/>
          </a:xfrm>
          <a:prstGeom prst="rect">
            <a:avLst/>
          </a:prstGeom>
        </p:spPr>
      </p:pic>
      <p:pic>
        <p:nvPicPr>
          <p:cNvPr id="8207" name="Picture 15" descr="Risultati immagini per mucus airways production cup">
            <a:hlinkClick r:id="rId5"/>
            <a:extLst>
              <a:ext uri="{FF2B5EF4-FFF2-40B4-BE49-F238E27FC236}">
                <a16:creationId xmlns:a16="http://schemas.microsoft.com/office/drawing/2014/main" id="{897F543E-3270-FD48-B031-D9A21AEDA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130297"/>
            <a:ext cx="2705100" cy="299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 descr="Risultati immagini per mucus airways production cup">
            <a:hlinkClick r:id="rId7"/>
            <a:extLst>
              <a:ext uri="{FF2B5EF4-FFF2-40B4-BE49-F238E27FC236}">
                <a16:creationId xmlns:a16="http://schemas.microsoft.com/office/drawing/2014/main" id="{04BED665-29D8-9446-983A-DDCB0BCBB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56" y="92360"/>
            <a:ext cx="32004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47EA5E-26A1-9048-AB86-78EEE3750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2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80"/>
    </mc:Choice>
    <mc:Fallback xmlns="">
      <p:transition spd="slow" advTm="9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11438F-E49B-AD44-9DA6-D03C2F494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Caratteristiche del muco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1924E38-33CA-8C41-889B-753306EFEBAC}"/>
              </a:ext>
            </a:extLst>
          </p:cNvPr>
          <p:cNvSpPr/>
          <p:nvPr/>
        </p:nvSpPr>
        <p:spPr>
          <a:xfrm>
            <a:off x="990600" y="2274838"/>
            <a:ext cx="6781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Il muco è </a:t>
            </a:r>
            <a:r>
              <a:rPr lang="it-IT" sz="2000" dirty="0">
                <a:solidFill>
                  <a:srgbClr val="FF0000"/>
                </a:solidFill>
              </a:rPr>
              <a:t>appiccicoso</a:t>
            </a:r>
            <a:r>
              <a:rPr lang="it-IT" sz="2000" dirty="0"/>
              <a:t> e questo aiuta a intrappolare particelle di polvere, batteri e altri detriti inalati. Il muco anche </a:t>
            </a:r>
            <a:r>
              <a:rPr lang="it-IT" sz="2000" dirty="0">
                <a:solidFill>
                  <a:srgbClr val="FF0000"/>
                </a:solidFill>
              </a:rPr>
              <a:t>contiene antibiotici naturali </a:t>
            </a:r>
            <a:r>
              <a:rPr lang="it-IT" sz="2000" dirty="0"/>
              <a:t>che aiutano a distruggere i batteri - le cellule epiteliali secernono una sostanza chiamata </a:t>
            </a:r>
            <a:r>
              <a:rPr lang="it-IT" sz="2000" dirty="0" err="1"/>
              <a:t>defensina</a:t>
            </a:r>
            <a:r>
              <a:rPr lang="it-IT" sz="2000" dirty="0"/>
              <a:t>. Il muco contiene anche il lisozima, che è un enzima antibatterico.</a:t>
            </a:r>
          </a:p>
          <a:p>
            <a:r>
              <a:rPr lang="it-IT" sz="2000" dirty="0"/>
              <a:t>Gli stimoli flogistici fanno aumentare la secrezione del muco, che si carica di leucociti e di cellule epiteliali desquamate (mucopus). </a:t>
            </a:r>
            <a:r>
              <a:rPr lang="it-IT" sz="2000" dirty="0">
                <a:solidFill>
                  <a:srgbClr val="FF0000"/>
                </a:solidFill>
              </a:rPr>
              <a:t>La presenza di mucopus rivela la presenza di fenomeni infiammatori </a:t>
            </a:r>
            <a:r>
              <a:rPr lang="it-IT" sz="2000" dirty="0"/>
              <a:t>(a carico delle vie respiratorie).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3A9046-506A-5E48-ABD9-DF0BE5ED1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87"/>
    </mc:Choice>
    <mc:Fallback xmlns="">
      <p:transition spd="slow" advTm="5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569E1DE-9287-B448-8EA5-F7DCE049C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0434" tIns="39511" rIns="80434" bIns="39511" rtlCol="0" anchor="b">
            <a:normAutofit/>
          </a:bodyPr>
          <a:lstStyle/>
          <a:p>
            <a:r>
              <a:rPr lang="en-US" altLang="it-IT" dirty="0" err="1">
                <a:latin typeface="Arial" panose="020B0604020202020204" pitchFamily="34" charset="0"/>
              </a:rPr>
              <a:t>Muco</a:t>
            </a:r>
            <a:r>
              <a:rPr lang="en-US" altLang="it-IT" dirty="0">
                <a:latin typeface="Arial" panose="020B0604020202020204" pitchFamily="34" charset="0"/>
              </a:rPr>
              <a:t> e </a:t>
            </a:r>
            <a:r>
              <a:rPr lang="en-US" altLang="it-IT" dirty="0" err="1">
                <a:latin typeface="Arial" panose="020B0604020202020204" pitchFamily="34" charset="0"/>
              </a:rPr>
              <a:t>sua</a:t>
            </a:r>
            <a:r>
              <a:rPr lang="en-US" altLang="it-IT" dirty="0">
                <a:latin typeface="Arial" panose="020B0604020202020204" pitchFamily="34" charset="0"/>
              </a:rPr>
              <a:t> clearance</a:t>
            </a:r>
            <a:endParaRPr lang="en-US" altLang="it-IT" sz="4267" dirty="0">
              <a:latin typeface="Arial" panose="020B0604020202020204" pitchFamily="34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54FE172-675A-E740-850F-E781BE372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006600"/>
            <a:ext cx="7772400" cy="3589867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0434" tIns="39511" rIns="80434" bIns="39511" rtlCol="0">
            <a:normAutofit fontScale="85000" lnSpcReduction="20000"/>
          </a:bodyPr>
          <a:lstStyle/>
          <a:p>
            <a:r>
              <a:rPr lang="en-US" altLang="it-IT" sz="2489" dirty="0">
                <a:latin typeface="Arial" panose="020B0604020202020204" pitchFamily="34" charset="0"/>
              </a:rPr>
              <a:t>Il </a:t>
            </a:r>
            <a:r>
              <a:rPr lang="en-US" altLang="it-IT" sz="2489" dirty="0" err="1">
                <a:latin typeface="Arial" panose="020B0604020202020204" pitchFamily="34" charset="0"/>
              </a:rPr>
              <a:t>muco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è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prodotto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dalle</a:t>
            </a:r>
            <a:r>
              <a:rPr lang="en-US" altLang="it-IT" sz="2489" dirty="0">
                <a:latin typeface="Arial" panose="020B0604020202020204" pitchFamily="34" charset="0"/>
              </a:rPr>
              <a:t> cellule </a:t>
            </a:r>
            <a:r>
              <a:rPr lang="en-US" altLang="it-IT" sz="2489" dirty="0" err="1">
                <a:latin typeface="Arial" panose="020B0604020202020204" pitchFamily="34" charset="0"/>
              </a:rPr>
              <a:t>mucipare</a:t>
            </a:r>
            <a:r>
              <a:rPr lang="en-US" altLang="it-IT" sz="2489" dirty="0">
                <a:latin typeface="Arial" panose="020B0604020202020204" pitchFamily="34" charset="0"/>
              </a:rPr>
              <a:t> (goblet cells) e dale cellule </a:t>
            </a:r>
            <a:r>
              <a:rPr lang="en-US" altLang="it-IT" sz="2489" dirty="0" err="1">
                <a:latin typeface="Arial" panose="020B0604020202020204" pitchFamily="34" charset="0"/>
              </a:rPr>
              <a:t>sottomucose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L’irritazione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cronica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delle</a:t>
            </a:r>
            <a:r>
              <a:rPr lang="en-US" altLang="it-IT" sz="2489" dirty="0">
                <a:latin typeface="Arial" panose="020B0604020202020204" pitchFamily="34" charset="0"/>
              </a:rPr>
              <a:t> vie </a:t>
            </a:r>
            <a:r>
              <a:rPr lang="en-US" altLang="it-IT" sz="2489" dirty="0" err="1">
                <a:latin typeface="Arial" panose="020B0604020202020204" pitchFamily="34" charset="0"/>
              </a:rPr>
              <a:t>aeree</a:t>
            </a:r>
            <a:r>
              <a:rPr lang="en-US" altLang="it-IT" sz="2489" dirty="0">
                <a:latin typeface="Arial" panose="020B0604020202020204" pitchFamily="34" charset="0"/>
              </a:rPr>
              <a:t>              </a:t>
            </a:r>
            <a:r>
              <a:rPr lang="en-US" altLang="it-IT" sz="2489" dirty="0" err="1">
                <a:latin typeface="Arial" panose="020B0604020202020204" pitchFamily="34" charset="0"/>
              </a:rPr>
              <a:t>aumenta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il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numero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delle</a:t>
            </a:r>
            <a:r>
              <a:rPr lang="en-US" altLang="it-IT" sz="2489" dirty="0">
                <a:latin typeface="Arial" panose="020B0604020202020204" pitchFamily="34" charset="0"/>
              </a:rPr>
              <a:t> goblet cells            </a:t>
            </a:r>
            <a:r>
              <a:rPr lang="en-US" altLang="it-IT" sz="2489" dirty="0" err="1">
                <a:latin typeface="Arial" panose="020B0604020202020204" pitchFamily="34" charset="0"/>
              </a:rPr>
              <a:t>aumenta</a:t>
            </a:r>
            <a:r>
              <a:rPr lang="en-US" altLang="it-IT" sz="2489" dirty="0">
                <a:latin typeface="Arial" panose="020B0604020202020204" pitchFamily="34" charset="0"/>
              </a:rPr>
              <a:t> la </a:t>
            </a:r>
            <a:r>
              <a:rPr lang="en-US" altLang="it-IT" sz="2489" dirty="0" err="1">
                <a:latin typeface="Arial" panose="020B0604020202020204" pitchFamily="34" charset="0"/>
              </a:rPr>
              <a:t>quantità</a:t>
            </a:r>
            <a:r>
              <a:rPr lang="en-US" altLang="it-IT" sz="2489" dirty="0">
                <a:latin typeface="Arial" panose="020B0604020202020204" pitchFamily="34" charset="0"/>
              </a:rPr>
              <a:t> di </a:t>
            </a:r>
            <a:r>
              <a:rPr lang="en-US" altLang="it-IT" sz="2489" dirty="0" err="1">
                <a:latin typeface="Arial" panose="020B0604020202020204" pitchFamily="34" charset="0"/>
              </a:rPr>
              <a:t>muco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prodotta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it-IT" sz="2489" dirty="0">
                <a:latin typeface="Arial" panose="020B0604020202020204" pitchFamily="34" charset="0"/>
              </a:rPr>
              <a:t>Le cilia </a:t>
            </a:r>
            <a:r>
              <a:rPr lang="en-US" altLang="it-IT" sz="2489" dirty="0" err="1">
                <a:latin typeface="Arial" panose="020B0604020202020204" pitchFamily="34" charset="0"/>
              </a:rPr>
              <a:t>vibratili</a:t>
            </a:r>
            <a:r>
              <a:rPr lang="en-US" altLang="it-IT" sz="2489" dirty="0">
                <a:latin typeface="Arial" panose="020B0604020202020204" pitchFamily="34" charset="0"/>
              </a:rPr>
              <a:t>, </a:t>
            </a:r>
            <a:r>
              <a:rPr lang="en-US" altLang="it-IT" sz="2489" dirty="0" err="1">
                <a:latin typeface="Arial" panose="020B0604020202020204" pitchFamily="34" charset="0"/>
              </a:rPr>
              <a:t>estroflessioni</a:t>
            </a:r>
            <a:r>
              <a:rPr lang="en-US" altLang="it-IT" sz="2489" dirty="0">
                <a:latin typeface="Arial" panose="020B0604020202020204" pitchFamily="34" charset="0"/>
              </a:rPr>
              <a:t> mobile </a:t>
            </a:r>
            <a:r>
              <a:rPr lang="en-US" altLang="it-IT" sz="2489" dirty="0" err="1">
                <a:latin typeface="Arial" panose="020B0604020202020204" pitchFamily="34" charset="0"/>
              </a:rPr>
              <a:t>che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si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trovano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sulla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superficie</a:t>
            </a:r>
            <a:r>
              <a:rPr lang="en-US" altLang="it-IT" sz="2489" dirty="0">
                <a:latin typeface="Arial" panose="020B0604020202020204" pitchFamily="34" charset="0"/>
              </a:rPr>
              <a:t> di cellule apposite </a:t>
            </a:r>
            <a:r>
              <a:rPr lang="en-US" altLang="it-IT" sz="2489" dirty="0" err="1">
                <a:latin typeface="Arial" panose="020B0604020202020204" pitchFamily="34" charset="0"/>
              </a:rPr>
              <a:t>presenti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lungo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tutte</a:t>
            </a:r>
            <a:r>
              <a:rPr lang="en-US" altLang="it-IT" sz="2489" dirty="0">
                <a:latin typeface="Arial" panose="020B0604020202020204" pitchFamily="34" charset="0"/>
              </a:rPr>
              <a:t> le vie </a:t>
            </a:r>
            <a:r>
              <a:rPr lang="en-US" altLang="it-IT" sz="2489" dirty="0" err="1">
                <a:latin typeface="Arial" panose="020B0604020202020204" pitchFamily="34" charset="0"/>
              </a:rPr>
              <a:t>aeree</a:t>
            </a:r>
            <a:r>
              <a:rPr lang="en-US" altLang="it-IT" sz="2489" dirty="0">
                <a:latin typeface="Arial" panose="020B0604020202020204" pitchFamily="34" charset="0"/>
              </a:rPr>
              <a:t>, </a:t>
            </a:r>
            <a:r>
              <a:rPr lang="en-US" altLang="it-IT" sz="2489" dirty="0" err="1">
                <a:latin typeface="Arial" panose="020B0604020202020204" pitchFamily="34" charset="0"/>
              </a:rPr>
              <a:t>si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muovono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insieme</a:t>
            </a:r>
            <a:r>
              <a:rPr lang="en-US" altLang="it-IT" sz="2489" dirty="0">
                <a:latin typeface="Arial" panose="020B0604020202020204" pitchFamily="34" charset="0"/>
              </a:rPr>
              <a:t> in modo </a:t>
            </a:r>
            <a:r>
              <a:rPr lang="en-US" altLang="it-IT" sz="2489" dirty="0" err="1">
                <a:latin typeface="Arial" panose="020B0604020202020204" pitchFamily="34" charset="0"/>
              </a:rPr>
              <a:t>coordinato</a:t>
            </a:r>
            <a:r>
              <a:rPr lang="en-US" altLang="it-IT" sz="2489" dirty="0">
                <a:latin typeface="Arial" panose="020B0604020202020204" pitchFamily="34" charset="0"/>
              </a:rPr>
              <a:t> per </a:t>
            </a:r>
            <a:r>
              <a:rPr lang="en-US" altLang="it-IT" sz="2489" dirty="0" err="1">
                <a:latin typeface="Arial" panose="020B0604020202020204" pitchFamily="34" charset="0"/>
              </a:rPr>
              <a:t>eliminare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il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muco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dalle</a:t>
            </a:r>
            <a:r>
              <a:rPr lang="en-US" altLang="it-IT" sz="2489" dirty="0">
                <a:latin typeface="Arial" panose="020B0604020202020204" pitchFamily="34" charset="0"/>
              </a:rPr>
              <a:t> vie </a:t>
            </a:r>
            <a:r>
              <a:rPr lang="en-US" altLang="it-IT" sz="2489" dirty="0" err="1">
                <a:latin typeface="Arial" panose="020B0604020202020204" pitchFamily="34" charset="0"/>
              </a:rPr>
              <a:t>aeree</a:t>
            </a:r>
            <a:r>
              <a:rPr lang="en-US" altLang="it-IT" sz="2489" dirty="0">
                <a:latin typeface="Arial" panose="020B0604020202020204" pitchFamily="34" charset="0"/>
              </a:rPr>
              <a:t>. A </a:t>
            </a:r>
            <a:r>
              <a:rPr lang="en-US" altLang="it-IT" sz="2489" dirty="0" err="1">
                <a:latin typeface="Arial" panose="020B0604020202020204" pitchFamily="34" charset="0"/>
              </a:rPr>
              <a:t>questa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eliminazione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contribuisce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anche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il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tono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elastico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delle</a:t>
            </a:r>
            <a:r>
              <a:rPr lang="en-US" altLang="it-IT" sz="2489" dirty="0">
                <a:latin typeface="Arial" panose="020B0604020202020204" pitchFamily="34" charset="0"/>
              </a:rPr>
              <a:t> vie </a:t>
            </a:r>
            <a:r>
              <a:rPr lang="en-US" altLang="it-IT" sz="2489" dirty="0" err="1">
                <a:latin typeface="Arial" panose="020B0604020202020204" pitchFamily="34" charset="0"/>
              </a:rPr>
              <a:t>aeree</a:t>
            </a:r>
            <a:r>
              <a:rPr lang="en-US" altLang="it-IT" sz="2489" dirty="0">
                <a:latin typeface="Arial" panose="020B0604020202020204" pitchFamily="34" charset="0"/>
              </a:rPr>
              <a:t> e le cellule </a:t>
            </a:r>
            <a:r>
              <a:rPr lang="en-US" altLang="it-IT" sz="2489" dirty="0" err="1">
                <a:latin typeface="Arial" panose="020B0604020202020204" pitchFamily="34" charset="0"/>
              </a:rPr>
              <a:t>immunitarie</a:t>
            </a:r>
            <a:endParaRPr lang="en-US" altLang="it-IT" sz="2489" dirty="0">
              <a:latin typeface="Arial" panose="020B0604020202020204" pitchFamily="34" charset="0"/>
            </a:endParaRPr>
          </a:p>
        </p:txBody>
      </p:sp>
      <p:sp>
        <p:nvSpPr>
          <p:cNvPr id="16388" name="AutoShape 4">
            <a:extLst>
              <a:ext uri="{FF2B5EF4-FFF2-40B4-BE49-F238E27FC236}">
                <a16:creationId xmlns:a16="http://schemas.microsoft.com/office/drawing/2014/main" id="{10C05AC9-379F-8B4F-964C-57089EE4E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667000"/>
            <a:ext cx="745067" cy="27093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16389" name="AutoShape 5">
            <a:extLst>
              <a:ext uri="{FF2B5EF4-FFF2-40B4-BE49-F238E27FC236}">
                <a16:creationId xmlns:a16="http://schemas.microsoft.com/office/drawing/2014/main" id="{7E107469-1592-DF41-99C4-B5CCE6AD8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866" y="2955745"/>
            <a:ext cx="745067" cy="27093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graphicFrame>
        <p:nvGraphicFramePr>
          <p:cNvPr id="6" name="Object 3">
            <a:hlinkClick r:id="" action="ppaction://ole?verb=0"/>
            <a:extLst>
              <a:ext uri="{FF2B5EF4-FFF2-40B4-BE49-F238E27FC236}">
                <a16:creationId xmlns:a16="http://schemas.microsoft.com/office/drawing/2014/main" id="{17DAB9AD-279D-DC4F-9981-E8EB565AA381}"/>
              </a:ext>
            </a:extLst>
          </p:cNvPr>
          <p:cNvGraphicFramePr>
            <a:graphicFrameLocks/>
          </p:cNvGraphicFramePr>
          <p:nvPr/>
        </p:nvGraphicFramePr>
        <p:xfrm>
          <a:off x="6773333" y="584200"/>
          <a:ext cx="1422400" cy="1151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2" name="Clip" r:id="rId5" imgW="25895300" imgH="19265900" progId="MS_ClipArt_Gallery.2">
                  <p:embed/>
                </p:oleObj>
              </mc:Choice>
              <mc:Fallback>
                <p:oleObj name="Clip" r:id="rId5" imgW="25895300" imgH="19265900" progId="MS_ClipArt_Gallery.2">
                  <p:embed/>
                  <p:pic>
                    <p:nvPicPr>
                      <p:cNvPr id="17411" name="Object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CED3A179-6903-064F-B3C0-C063A94A898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3333" y="584200"/>
                        <a:ext cx="1422400" cy="11514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8DB0DB-CE22-8041-8300-2C7472B59F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45388"/>
      </p:ext>
    </p:extLst>
  </p:cSld>
  <p:clrMapOvr>
    <a:masterClrMapping/>
  </p:clrMapOvr>
  <p:transition advTm="104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9EB344C-98DD-8F47-B0EB-521E264B8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0434" tIns="39511" rIns="80434" bIns="39511" rtlCol="0" anchor="b">
            <a:normAutofit fontScale="90000"/>
          </a:bodyPr>
          <a:lstStyle/>
          <a:p>
            <a:r>
              <a:rPr lang="en-US" altLang="it-IT" sz="3556" b="1" dirty="0" err="1">
                <a:latin typeface="Arial" panose="020B0604020202020204" pitchFamily="34" charset="0"/>
              </a:rPr>
              <a:t>Alterata</a:t>
            </a:r>
            <a:r>
              <a:rPr lang="en-US" altLang="it-IT" sz="3556" b="1" dirty="0">
                <a:latin typeface="Arial" panose="020B0604020202020204" pitchFamily="34" charset="0"/>
              </a:rPr>
              <a:t> Clearance </a:t>
            </a:r>
            <a:r>
              <a:rPr lang="en-US" altLang="it-IT" sz="3556" b="1" dirty="0" err="1">
                <a:latin typeface="Arial" panose="020B0604020202020204" pitchFamily="34" charset="0"/>
              </a:rPr>
              <a:t>delle</a:t>
            </a:r>
            <a:r>
              <a:rPr lang="en-US" altLang="it-IT" sz="3556" b="1" dirty="0">
                <a:latin typeface="Arial" panose="020B0604020202020204" pitchFamily="34" charset="0"/>
              </a:rPr>
              <a:t> vie </a:t>
            </a:r>
            <a:r>
              <a:rPr lang="en-US" altLang="it-IT" sz="3556" b="1" dirty="0" err="1">
                <a:latin typeface="Arial" panose="020B0604020202020204" pitchFamily="34" charset="0"/>
              </a:rPr>
              <a:t>aeree</a:t>
            </a:r>
            <a:r>
              <a:rPr lang="en-US" altLang="it-IT" sz="3556" b="1" dirty="0">
                <a:latin typeface="Arial" panose="020B0604020202020204" pitchFamily="34" charset="0"/>
              </a:rPr>
              <a:t>:  cause</a:t>
            </a:r>
            <a:endParaRPr lang="en-US" altLang="it-IT" b="1" dirty="0">
              <a:latin typeface="Arial" panose="020B060402020202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C659D37-E8C0-144B-9677-FCE94960A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3733" y="1938867"/>
            <a:ext cx="7653867" cy="42672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0434" tIns="39511" rIns="80434" bIns="39511" rtlCol="0">
            <a:normAutofit/>
          </a:bodyPr>
          <a:lstStyle/>
          <a:p>
            <a:r>
              <a:rPr lang="en-US" altLang="it-IT" sz="2489" dirty="0">
                <a:latin typeface="Arial" panose="020B0604020202020204" pitchFamily="34" charset="0"/>
              </a:rPr>
              <a:t>Clearance </a:t>
            </a:r>
            <a:r>
              <a:rPr lang="en-US" altLang="it-IT" sz="2489" dirty="0" err="1">
                <a:latin typeface="Arial" panose="020B0604020202020204" pitchFamily="34" charset="0"/>
              </a:rPr>
              <a:t>mucociliare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inefficace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Secrezioni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eccessive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Secrezioni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spesse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Tosse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inefficace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Malattie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polmonari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restrittive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Immobilità</a:t>
            </a:r>
            <a:r>
              <a:rPr lang="en-US" altLang="it-IT" sz="2489" dirty="0">
                <a:latin typeface="Arial" panose="020B0604020202020204" pitchFamily="34" charset="0"/>
              </a:rPr>
              <a:t> / </a:t>
            </a:r>
            <a:r>
              <a:rPr lang="en-US" altLang="it-IT" sz="2489" dirty="0" err="1">
                <a:latin typeface="Arial" panose="020B0604020202020204" pitchFamily="34" charset="0"/>
              </a:rPr>
              <a:t>esercizio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fisico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inadeguato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Disfagia</a:t>
            </a:r>
            <a:r>
              <a:rPr lang="en-US" altLang="it-IT" sz="2489" dirty="0">
                <a:latin typeface="Arial" panose="020B0604020202020204" pitchFamily="34" charset="0"/>
              </a:rPr>
              <a:t> / </a:t>
            </a:r>
            <a:r>
              <a:rPr lang="en-US" altLang="it-IT" sz="2489" dirty="0" err="1">
                <a:latin typeface="Arial" panose="020B0604020202020204" pitchFamily="34" charset="0"/>
              </a:rPr>
              <a:t>aspirazione</a:t>
            </a:r>
            <a:r>
              <a:rPr lang="en-US" altLang="it-IT" sz="2489" dirty="0">
                <a:latin typeface="Arial" panose="020B0604020202020204" pitchFamily="34" charset="0"/>
              </a:rPr>
              <a:t> / </a:t>
            </a:r>
            <a:r>
              <a:rPr lang="en-US" altLang="it-IT" sz="2489" dirty="0" err="1">
                <a:latin typeface="Arial" panose="020B0604020202020204" pitchFamily="34" charset="0"/>
              </a:rPr>
              <a:t>reflusso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gastroesofageo</a:t>
            </a:r>
            <a:endParaRPr lang="en-US" altLang="it-IT" dirty="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CF655C-0EC5-B74F-9D98-6CBE90BBD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72530"/>
      </p:ext>
    </p:extLst>
  </p:cSld>
  <p:clrMapOvr>
    <a:masterClrMapping/>
  </p:clrMapOvr>
  <p:transition advTm="130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22577BF-269C-EF47-ADBB-010A127520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0434" tIns="39511" rIns="80434" bIns="39511" rtlCol="0" anchor="b">
            <a:normAutofit fontScale="90000"/>
          </a:bodyPr>
          <a:lstStyle/>
          <a:p>
            <a:r>
              <a:rPr lang="en-US" altLang="it-IT" sz="3556" dirty="0" err="1">
                <a:latin typeface="Arial" panose="020B0604020202020204" pitchFamily="34" charset="0"/>
              </a:rPr>
              <a:t>Effetti</a:t>
            </a:r>
            <a:r>
              <a:rPr lang="en-US" altLang="it-IT" sz="3556" dirty="0">
                <a:latin typeface="Arial" panose="020B0604020202020204" pitchFamily="34" charset="0"/>
              </a:rPr>
              <a:t> </a:t>
            </a:r>
            <a:r>
              <a:rPr lang="en-US" altLang="it-IT" sz="3556" dirty="0" err="1">
                <a:latin typeface="Arial" panose="020B0604020202020204" pitchFamily="34" charset="0"/>
              </a:rPr>
              <a:t>dell’alterata</a:t>
            </a:r>
            <a:r>
              <a:rPr lang="en-US" altLang="it-IT" sz="3556" dirty="0">
                <a:latin typeface="Arial" panose="020B0604020202020204" pitchFamily="34" charset="0"/>
              </a:rPr>
              <a:t> clearance </a:t>
            </a:r>
            <a:r>
              <a:rPr lang="en-US" altLang="it-IT" sz="3556" dirty="0" err="1">
                <a:latin typeface="Arial" panose="020B0604020202020204" pitchFamily="34" charset="0"/>
              </a:rPr>
              <a:t>delle</a:t>
            </a:r>
            <a:r>
              <a:rPr lang="en-US" altLang="it-IT" sz="3556" dirty="0">
                <a:latin typeface="Arial" panose="020B0604020202020204" pitchFamily="34" charset="0"/>
              </a:rPr>
              <a:t> vie </a:t>
            </a:r>
            <a:r>
              <a:rPr lang="en-US" altLang="it-IT" sz="3556" dirty="0" err="1">
                <a:latin typeface="Arial" panose="020B0604020202020204" pitchFamily="34" charset="0"/>
              </a:rPr>
              <a:t>aeree</a:t>
            </a:r>
            <a:endParaRPr lang="en-US" altLang="it-IT" sz="3556" dirty="0">
              <a:latin typeface="Arial" panose="020B0604020202020204" pitchFamily="34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81792F4-D54E-EE4A-BF5B-F323E27A6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8267" y="2074333"/>
            <a:ext cx="7247467" cy="3657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0434" tIns="39511" rIns="80434" bIns="39511" rtlCol="0">
            <a:normAutofit/>
          </a:bodyPr>
          <a:lstStyle/>
          <a:p>
            <a:r>
              <a:rPr lang="en-US" altLang="it-IT" sz="2489" dirty="0" err="1">
                <a:latin typeface="Arial" panose="020B0604020202020204" pitchFamily="34" charset="0"/>
              </a:rPr>
              <a:t>Ostruzione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delle</a:t>
            </a:r>
            <a:r>
              <a:rPr lang="en-US" altLang="it-IT" sz="2489" dirty="0">
                <a:latin typeface="Arial" panose="020B0604020202020204" pitchFamily="34" charset="0"/>
              </a:rPr>
              <a:t> vie </a:t>
            </a:r>
            <a:r>
              <a:rPr lang="en-US" altLang="it-IT" sz="2489" dirty="0" err="1">
                <a:latin typeface="Arial" panose="020B0604020202020204" pitchFamily="34" charset="0"/>
              </a:rPr>
              <a:t>aeree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Tappi</a:t>
            </a:r>
            <a:r>
              <a:rPr lang="en-US" altLang="it-IT" sz="2489" dirty="0">
                <a:latin typeface="Arial" panose="020B0604020202020204" pitchFamily="34" charset="0"/>
              </a:rPr>
              <a:t> di </a:t>
            </a:r>
            <a:r>
              <a:rPr lang="en-US" altLang="it-IT" sz="2489" dirty="0" err="1">
                <a:latin typeface="Arial" panose="020B0604020202020204" pitchFamily="34" charset="0"/>
              </a:rPr>
              <a:t>muco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Atelettasie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polmonari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Alterato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scambio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gassoso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Infezioni</a:t>
            </a:r>
            <a:r>
              <a:rPr lang="en-US" altLang="it-IT" sz="2489" dirty="0">
                <a:latin typeface="Arial" panose="020B0604020202020204" pitchFamily="34" charset="0"/>
              </a:rPr>
              <a:t> e </a:t>
            </a:r>
            <a:r>
              <a:rPr lang="en-US" altLang="it-IT" sz="2489" dirty="0" err="1">
                <a:latin typeface="Arial" panose="020B0604020202020204" pitchFamily="34" charset="0"/>
              </a:rPr>
              <a:t>sovrainfezioni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Infiammazione</a:t>
            </a:r>
            <a:endParaRPr lang="en-US" altLang="it-IT" sz="2489" dirty="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87F907-F4F4-BA42-ACD5-913883FA6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89979"/>
      </p:ext>
    </p:extLst>
  </p:cSld>
  <p:clrMapOvr>
    <a:masterClrMapping/>
  </p:clrMapOvr>
  <p:transition advTm="56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CLOSURESTATE" val="&lt;?xml version=&quot;1.0&quot; encoding=&quot;utf-8&quot;?&gt;&#10;&lt;DisclosureState xmlns:xsd=&quot;http://www.w3.org/2001/XMLSchema&quot; xmlns:xsi=&quot;http://www.w3.org/2001/XMLSchema-instance&quot;&gt;&#10; &lt;MainDecision&gt;AlreadyExists&lt;/MainDecision&gt;&#10; &lt;MainDecisionByManage&gt;AlreadyExistsFromManage&lt;/MainDecisionByManage&gt;&#10; &lt;ByManage&gt;true&lt;/ByManage&gt;&#10; &lt;PredefinedSentences /&gt;&#10; &lt;ExtendedSentences /&gt;&#10; &lt;FreeText&gt;N/A&lt;/FreeText&gt;&#10; &lt;Event&gt;ERS2017&lt;/Event&gt;&#10;&lt;/DisclosureStat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5452</TotalTime>
  <Words>1085</Words>
  <Application>Microsoft Macintosh PowerPoint</Application>
  <PresentationFormat>Presentazione su schermo (4:3)</PresentationFormat>
  <Paragraphs>179</Paragraphs>
  <Slides>30</Slides>
  <Notes>1</Notes>
  <HiddenSlides>0</HiddenSlides>
  <MMClips>30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Calibri</vt:lpstr>
      <vt:lpstr>KlavikaWebBasicRegular</vt:lpstr>
      <vt:lpstr>Tahoma</vt:lpstr>
      <vt:lpstr>Wingdings</vt:lpstr>
      <vt:lpstr>Office Theme</vt:lpstr>
      <vt:lpstr>Clip</vt:lpstr>
      <vt:lpstr>Immagine bitmap</vt:lpstr>
      <vt:lpstr>Fotografia Photo Editor</vt:lpstr>
      <vt:lpstr>Malattie dell’apparato respiratorio</vt:lpstr>
      <vt:lpstr>Lezione CdL Fisioterapia </vt:lpstr>
      <vt:lpstr>Presentazione standard di PowerPoint</vt:lpstr>
      <vt:lpstr>Presenza di muco è lungo tutte le vie aeree</vt:lpstr>
      <vt:lpstr>Presentazione standard di PowerPoint</vt:lpstr>
      <vt:lpstr>Caratteristiche del muco</vt:lpstr>
      <vt:lpstr>Muco e sua clearance</vt:lpstr>
      <vt:lpstr>Alterata Clearance delle vie aeree:  cause</vt:lpstr>
      <vt:lpstr>Effetti dell’alterata clearance delle vie aeree</vt:lpstr>
      <vt:lpstr>Un circolo vizioso commune a diverse malattie delle vie aeree</vt:lpstr>
      <vt:lpstr>Malattie che sostengono il circolo vizioso patologico legato all’ipersecrezione</vt:lpstr>
      <vt:lpstr>Bronchite cronica</vt:lpstr>
      <vt:lpstr>Bronchite cronica</vt:lpstr>
      <vt:lpstr>Bronchite cronica</vt:lpstr>
      <vt:lpstr>CHE   COS’E’ ?</vt:lpstr>
      <vt:lpstr>Presentazione standard di PowerPoint</vt:lpstr>
      <vt:lpstr>Presentazione standard di PowerPoint</vt:lpstr>
      <vt:lpstr>ATELETTASIE DISTRIBUZIONE ED ESTENSIONE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marco confalonieri</cp:lastModifiedBy>
  <cp:revision>111</cp:revision>
  <dcterms:created xsi:type="dcterms:W3CDTF">2006-08-16T00:00:00Z</dcterms:created>
  <dcterms:modified xsi:type="dcterms:W3CDTF">2020-06-07T20:31:23Z</dcterms:modified>
</cp:coreProperties>
</file>