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26" r:id="rId13"/>
    <p:sldId id="32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4660"/>
  </p:normalViewPr>
  <p:slideViewPr>
    <p:cSldViewPr>
      <p:cViewPr>
        <p:scale>
          <a:sx n="75" d="100"/>
          <a:sy n="75" d="100"/>
        </p:scale>
        <p:origin x="1316" y="-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59E28-46BA-4CA0-947B-E04995C93F14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7130-4180-457C-B5ED-2A8FF261CF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5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7130-4180-457C-B5ED-2A8FF261CFA7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60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8ADC-4757-495C-A2F5-BCA007313868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AFEC-D43E-42A8-93DB-78FFD7C1D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08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B273-2361-4147-B8EA-4571F43B1F27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5979-844C-4839-9C3A-B2364CC69C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2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0945-9B9D-460D-9919-67971F415C7A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4BD3-C730-4D15-B830-6615CD13D2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33DB-6AFF-4B6B-A9D0-4F3F5365F917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68C-0273-40D7-94B8-31673B824F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1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9AD3-4BB9-4E81-B080-23E9C62D792F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33EA-3C14-4B30-8054-2C16DDBF30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50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3643-86AF-4F3F-A9DA-769F10AC3F7A}" type="datetime1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B569-CD7D-4429-8921-2C4C7BE2F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4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D031-B77F-4F90-92B6-F6E4FC5BA4D8}" type="datetime1">
              <a:rPr lang="it-IT" smtClean="0"/>
              <a:t>08/06/2020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414D-454A-4A58-A93A-6561B61E5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7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628B-0864-46FB-A1E3-8C84ABD4DE3D}" type="datetime1">
              <a:rPr lang="it-IT" smtClean="0"/>
              <a:t>08/06/2020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D8C1-0F3D-43A6-8F44-363C54DF84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40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1B18-19D4-4A56-A195-9FF63D10A584}" type="datetime1">
              <a:rPr lang="it-IT" smtClean="0"/>
              <a:t>08/06/2020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97AB-A666-4AC9-A280-CB595A4957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7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4417-7128-4CF8-B368-37F68D498ECA}" type="datetime1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A577-84AB-4A40-B681-302B9F09B0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94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EFEE-524F-4226-ADF8-8552A028D986}" type="datetime1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FA12-1655-4559-B4EB-E526016BEC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3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48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63A12-A555-4202-A3FF-7B25B8F22C3E}" type="datetime1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9741F5-2EE9-4B43-B131-046C92DA2B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jpeg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http://www.spice.or.jp/~fisher/images/sofc1.GIF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55451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/>
              <a:t>CELLE A COMBUSTIBILE</a:t>
            </a:r>
          </a:p>
          <a:p>
            <a:pPr algn="ctr">
              <a:spcBef>
                <a:spcPct val="50000"/>
              </a:spcBef>
            </a:pPr>
            <a:r>
              <a:rPr lang="it-IT" sz="2800" b="1" dirty="0"/>
              <a:t>FUEL CELLS (FC)</a:t>
            </a:r>
          </a:p>
          <a:p>
            <a:pPr algn="ctr">
              <a:spcBef>
                <a:spcPct val="50000"/>
              </a:spcBef>
            </a:pPr>
            <a:r>
              <a:rPr lang="it-IT" sz="1400" b="1" smtClean="0">
                <a:solidFill>
                  <a:srgbClr val="FF0000"/>
                </a:solidFill>
              </a:rPr>
              <a:t>ver </a:t>
            </a:r>
            <a:r>
              <a:rPr lang="it-IT" sz="1400" b="1" smtClean="0">
                <a:solidFill>
                  <a:srgbClr val="FF0000"/>
                </a:solidFill>
              </a:rPr>
              <a:t>08.06.20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684053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Testo di riferimento:</a:t>
            </a:r>
          </a:p>
          <a:p>
            <a:pPr>
              <a:spcBef>
                <a:spcPct val="50000"/>
              </a:spcBef>
            </a:pPr>
            <a:r>
              <a:rPr lang="it-IT" sz="2000" b="1" dirty="0" err="1"/>
              <a:t>Fuel</a:t>
            </a:r>
            <a:r>
              <a:rPr lang="it-IT" sz="2000" b="1" dirty="0"/>
              <a:t> Cell Systems </a:t>
            </a:r>
            <a:r>
              <a:rPr lang="it-IT" sz="2000" b="1" dirty="0" err="1"/>
              <a:t>Explained</a:t>
            </a:r>
            <a:r>
              <a:rPr lang="it-IT" sz="2000" b="1" dirty="0"/>
              <a:t> II ed.</a:t>
            </a:r>
          </a:p>
          <a:p>
            <a:pPr>
              <a:spcBef>
                <a:spcPct val="50000"/>
              </a:spcBef>
            </a:pPr>
            <a:r>
              <a:rPr lang="it-IT" sz="2000" dirty="0" err="1"/>
              <a:t>J.Larminie</a:t>
            </a:r>
            <a:r>
              <a:rPr lang="it-IT" sz="2000" dirty="0"/>
              <a:t> e A. </a:t>
            </a:r>
            <a:r>
              <a:rPr lang="it-IT" sz="2000" dirty="0" err="1"/>
              <a:t>Dicks</a:t>
            </a:r>
            <a:endParaRPr lang="it-IT" sz="2000" dirty="0"/>
          </a:p>
          <a:p>
            <a:pPr>
              <a:spcBef>
                <a:spcPct val="50000"/>
              </a:spcBef>
            </a:pPr>
            <a:r>
              <a:rPr lang="it-IT" sz="2000" dirty="0" err="1"/>
              <a:t>J.Wiley</a:t>
            </a:r>
            <a:r>
              <a:rPr lang="it-IT" sz="2000" dirty="0"/>
              <a:t> e </a:t>
            </a:r>
            <a:r>
              <a:rPr lang="it-IT" sz="2000" dirty="0" err="1"/>
              <a:t>Sons</a:t>
            </a:r>
            <a:r>
              <a:rPr lang="it-IT" sz="2000" dirty="0"/>
              <a:t>, 2003, ISBN 0-470-84857-X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5288" y="2492375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/>
              <a:t>sistemi elettrochimici che convertono in continuo un combustibile (ad. es. H</a:t>
            </a:r>
            <a:r>
              <a:rPr lang="it-IT" sz="2000" baseline="-25000"/>
              <a:t>2</a:t>
            </a:r>
            <a:r>
              <a:rPr lang="it-IT" sz="2000"/>
              <a:t>) ed un comburente (O</a:t>
            </a:r>
            <a:r>
              <a:rPr lang="it-IT" sz="2000" baseline="-25000"/>
              <a:t>2</a:t>
            </a:r>
            <a:r>
              <a:rPr lang="it-IT" sz="2000"/>
              <a:t> dell’aria) in energia elettrica (e calore) finché gli elettrodi sono riforniti.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img4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4902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064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Per aumentare la tensione si accoppiano più elementi per formare degli </a:t>
            </a:r>
            <a:r>
              <a:rPr lang="it-IT" sz="2000" dirty="0" err="1"/>
              <a:t>stack</a:t>
            </a:r>
            <a:r>
              <a:rPr lang="it-IT" sz="2000" dirty="0"/>
              <a:t> (batterie di più pile) che vengono poi rinchiuse in contenitori stagni ai gas.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539552" y="5877272"/>
            <a:ext cx="7920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Si cerca di aumentare la potenza della batteria aumentando V e i: potenza = Vi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0645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Si possono usare 3 metodi per aumentare la v delle reazioni e quindi la corrente i: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1) uso di catalizzatori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2) aumento di T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3) aumento dell’area </a:t>
            </a:r>
            <a:r>
              <a:rPr lang="it-IT" sz="2400" dirty="0" smtClean="0"/>
              <a:t>elettrodica</a:t>
            </a:r>
            <a:endParaRPr lang="it-IT" sz="24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7544" y="3212976"/>
            <a:ext cx="828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Gli studi sono rivolti a cercare di ottimizzare la struttura interna (porosità) e la forma degli elettrodi per massimizzare la velocità delle reazioni e l’area di contatto di tre fasi;</a:t>
            </a:r>
          </a:p>
          <a:p>
            <a:pPr algn="ctr">
              <a:spcBef>
                <a:spcPct val="50000"/>
              </a:spcBef>
            </a:pPr>
            <a:r>
              <a:rPr lang="it-IT" sz="2400" b="1" dirty="0"/>
              <a:t>gas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FF3300"/>
                </a:solidFill>
              </a:rPr>
              <a:t>elettrodo</a:t>
            </a:r>
            <a:r>
              <a:rPr lang="it-IT" sz="2400" b="1" dirty="0"/>
              <a:t>, </a:t>
            </a:r>
            <a:r>
              <a:rPr lang="it-IT" sz="2400" b="1" dirty="0">
                <a:solidFill>
                  <a:srgbClr val="000099"/>
                </a:solidFill>
              </a:rPr>
              <a:t>elettrolita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26876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/>
          </a:p>
          <a:p>
            <a:r>
              <a:rPr lang="it-IT" sz="2000" dirty="0" smtClean="0"/>
              <a:t>natura e stato di aggregazione del combustibile, </a:t>
            </a:r>
          </a:p>
          <a:p>
            <a:r>
              <a:rPr lang="it-IT" sz="2000" dirty="0" smtClean="0"/>
              <a:t>meccanismo di reazione, </a:t>
            </a:r>
          </a:p>
          <a:p>
            <a:r>
              <a:rPr lang="it-IT" sz="2000" dirty="0" smtClean="0"/>
              <a:t>struttura e principi di funzionamento, </a:t>
            </a:r>
          </a:p>
          <a:p>
            <a:r>
              <a:rPr lang="it-IT" sz="2000" dirty="0" smtClean="0"/>
              <a:t>dimensione,</a:t>
            </a:r>
          </a:p>
          <a:p>
            <a:r>
              <a:rPr lang="it-IT" sz="2000" dirty="0" smtClean="0"/>
              <a:t>potenza erogata,</a:t>
            </a:r>
          </a:p>
          <a:p>
            <a:r>
              <a:rPr lang="it-IT" sz="2000" dirty="0" smtClean="0"/>
              <a:t>quantità di calore sviluppato,</a:t>
            </a:r>
          </a:p>
          <a:p>
            <a:r>
              <a:rPr lang="it-IT" sz="2000" dirty="0" smtClean="0"/>
              <a:t>T di esercizio,</a:t>
            </a:r>
          </a:p>
          <a:p>
            <a:r>
              <a:rPr lang="it-IT" sz="2000" dirty="0" smtClean="0"/>
              <a:t>p dei gas,</a:t>
            </a:r>
          </a:p>
          <a:p>
            <a:r>
              <a:rPr lang="it-IT" sz="2000" dirty="0" smtClean="0"/>
              <a:t>…</a:t>
            </a:r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ma che in generale ricalcano lo schema generale delle FC</a:t>
            </a:r>
            <a:endParaRPr lang="it-IT" sz="20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9552" y="5661248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/>
              <a:t>Le FC sono suddivise in 6 o 8 tipi a seconda dei testi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Le FC a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sono state le prime  essere sviluppate, tuttavia sono allo studio molti </a:t>
            </a:r>
            <a:r>
              <a:rPr lang="it-IT" sz="2000" dirty="0"/>
              <a:t>altri tipi di </a:t>
            </a:r>
            <a:r>
              <a:rPr lang="it-IT" sz="2000" dirty="0" smtClean="0"/>
              <a:t>che </a:t>
            </a:r>
            <a:r>
              <a:rPr lang="it-IT" sz="2000" dirty="0"/>
              <a:t>si differenziano per 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2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764704"/>
            <a:ext cx="756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es. sono allo studio </a:t>
            </a:r>
          </a:p>
          <a:p>
            <a:endParaRPr lang="it-IT" dirty="0" smtClean="0"/>
          </a:p>
          <a:p>
            <a:r>
              <a:rPr lang="it-IT" dirty="0" smtClean="0"/>
              <a:t>FC portatili di bassa potenza, leggere, a T ambiente, contenenti reattivi/prodotti non tossici/pericolosi che non richiedono particolari accorgimenti per lo smaltimento,…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adatte ad alimentare strumentazioni portatili (un computer, un telefonino,…)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314096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FC di media/alta potenza, pesanti, funzionanti a T elevata, contenenti </a:t>
            </a:r>
            <a:r>
              <a:rPr lang="it-IT" dirty="0"/>
              <a:t>prodotti/reattivi </a:t>
            </a:r>
            <a:r>
              <a:rPr lang="it-IT" dirty="0" smtClean="0"/>
              <a:t>tossici/pericolosi che richiedono particolari accorgimenti per stoccarli in sicurezza oltre a sistemi di smaltimento del calore, pompe, sistemi di cogenerazione di energia,…</a:t>
            </a:r>
          </a:p>
          <a:p>
            <a:r>
              <a:rPr lang="it-IT" sz="2000" dirty="0">
                <a:solidFill>
                  <a:srgbClr val="FF0000"/>
                </a:solidFill>
              </a:rPr>
              <a:t>adatte </a:t>
            </a:r>
            <a:r>
              <a:rPr lang="it-IT" sz="2000" dirty="0" smtClean="0">
                <a:solidFill>
                  <a:srgbClr val="FF0000"/>
                </a:solidFill>
              </a:rPr>
              <a:t>ad alimentare postazioni fisse (un' appartamento, un condominio, un'industria,…)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5" name="Group 73"/>
          <p:cNvGraphicFramePr>
            <a:graphicFrameLocks noGrp="1"/>
          </p:cNvGraphicFramePr>
          <p:nvPr/>
        </p:nvGraphicFramePr>
        <p:xfrm>
          <a:off x="755650" y="1412875"/>
          <a:ext cx="7993063" cy="4826000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ione mobile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esercizio (°C)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alcalina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usi spaziali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membrana a scambio protonico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PEMFC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diretta a metanolo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DMFC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sist. elettronici portatili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acido fosforico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potenze  di 200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carbonati fusi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(MCFC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potenze di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ossidi solidi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SOFC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it-I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500-1000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uso generale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19" name="Text Box 74"/>
          <p:cNvSpPr txBox="1">
            <a:spLocks noChangeArrowheads="1"/>
          </p:cNvSpPr>
          <p:nvPr/>
        </p:nvSpPr>
        <p:spPr bwMode="auto">
          <a:xfrm>
            <a:off x="755650" y="476250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/>
              <a:t>Suddivisione generale delle celle a combustibile in </a:t>
            </a:r>
            <a:r>
              <a:rPr lang="it-IT" sz="2400" b="1" dirty="0">
                <a:solidFill>
                  <a:srgbClr val="FF3300"/>
                </a:solidFill>
              </a:rPr>
              <a:t>6</a:t>
            </a:r>
            <a:r>
              <a:rPr lang="it-IT" sz="2400" b="1" dirty="0"/>
              <a:t> categorie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img4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67675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971550" y="4797425"/>
            <a:ext cx="72723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/>
              <a:t>Riassunto di alcune caratteristiche dei principali tipi di FC:</a:t>
            </a:r>
          </a:p>
          <a:p>
            <a:pPr>
              <a:spcBef>
                <a:spcPct val="50000"/>
              </a:spcBef>
            </a:pPr>
            <a:r>
              <a:rPr lang="it-IT" sz="2000"/>
              <a:t>Applicazioni tipiche, potenza, vantaggi e intervallo di applicazione dei vari tipi.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Ogni tipologia di FC è sviluppata per applicazioni diverse e presenta vantaggi e svantaggi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Tipi c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68313" y="5445125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Riassunto di alcune caratteristiche dei principali tipi di FC: suddivisione in</a:t>
            </a:r>
            <a:r>
              <a:rPr lang="it-IT" b="1">
                <a:solidFill>
                  <a:srgbClr val="FF3300"/>
                </a:solidFill>
              </a:rPr>
              <a:t> 8</a:t>
            </a:r>
            <a:r>
              <a:rPr lang="it-IT" b="1"/>
              <a:t> categorie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395536" y="476672"/>
            <a:ext cx="755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Esistono altri tipi di celle la cui classificazione è ambigua</a:t>
            </a: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/>
              <a:t>FC biologiche</a:t>
            </a:r>
            <a:r>
              <a:rPr lang="it-IT" sz="2000"/>
              <a:t> in cui un enzima fa le veci del Pt nell’anodo: normalmente il combustibile è EtOH: ancora in fase di sviluppo iniziale e molto lontana dalla commercializzazione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75612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000" b="1" dirty="0"/>
              <a:t>FC metallo/aria</a:t>
            </a:r>
            <a:r>
              <a:rPr lang="it-IT" sz="2000" dirty="0"/>
              <a:t>: la più comune è Zn/aria che è detta cella a combustibile a Zn o </a:t>
            </a:r>
            <a:r>
              <a:rPr lang="it-IT" sz="2000" dirty="0" err="1"/>
              <a:t>ZnFC</a:t>
            </a:r>
            <a:r>
              <a:rPr lang="it-IT" sz="2000" dirty="0"/>
              <a:t> (Charles </a:t>
            </a:r>
            <a:r>
              <a:rPr lang="it-IT" sz="2000" dirty="0" err="1"/>
              <a:t>Fery</a:t>
            </a:r>
            <a:r>
              <a:rPr lang="it-IT" sz="2000" dirty="0"/>
              <a:t>, 1914).</a:t>
            </a:r>
          </a:p>
          <a:p>
            <a:endParaRPr lang="it-IT" sz="2000" dirty="0"/>
          </a:p>
          <a:p>
            <a:pPr>
              <a:spcBef>
                <a:spcPct val="50000"/>
              </a:spcBef>
            </a:pPr>
            <a:r>
              <a:rPr lang="it-IT" sz="2000" dirty="0"/>
              <a:t>anodo: Zn + 2OH</a:t>
            </a:r>
            <a:r>
              <a:rPr lang="it-IT" sz="2000" baseline="30000" dirty="0"/>
              <a:t>-</a:t>
            </a:r>
            <a:r>
              <a:rPr lang="it-IT" sz="2000" dirty="0"/>
              <a:t>  </a:t>
            </a:r>
            <a:r>
              <a:rPr lang="it-IT" sz="2000" dirty="0">
                <a:sym typeface="Symbol" pitchFamily="18" charset="2"/>
              </a:rPr>
              <a:t> </a:t>
            </a:r>
            <a:r>
              <a:rPr lang="it-IT" sz="2000" dirty="0" err="1">
                <a:sym typeface="Symbol" pitchFamily="18" charset="2"/>
              </a:rPr>
              <a:t>ZnO</a:t>
            </a:r>
            <a:r>
              <a:rPr lang="it-IT" sz="2000" dirty="0">
                <a:sym typeface="Symbol" pitchFamily="18" charset="2"/>
              </a:rPr>
              <a:t> + H</a:t>
            </a:r>
            <a:r>
              <a:rPr lang="it-IT" sz="2000" baseline="-25000" dirty="0">
                <a:sym typeface="Symbol" pitchFamily="18" charset="2"/>
              </a:rPr>
              <a:t>2</a:t>
            </a:r>
            <a:r>
              <a:rPr lang="it-IT" sz="2000" dirty="0">
                <a:sym typeface="Symbol" pitchFamily="18" charset="2"/>
              </a:rPr>
              <a:t>O + 2e</a:t>
            </a:r>
            <a:r>
              <a:rPr lang="it-IT" sz="2000" baseline="30000" dirty="0">
                <a:sym typeface="Symbol" pitchFamily="18" charset="2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catodo:	O</a:t>
            </a:r>
            <a:r>
              <a:rPr lang="it-IT" sz="2000" baseline="-25000" dirty="0"/>
              <a:t>2</a:t>
            </a:r>
            <a:r>
              <a:rPr lang="it-IT" sz="2000" dirty="0"/>
              <a:t> + 4e</a:t>
            </a:r>
            <a:r>
              <a:rPr lang="it-IT" sz="2000" baseline="30000" dirty="0"/>
              <a:t>-</a:t>
            </a:r>
            <a:r>
              <a:rPr lang="it-IT" sz="2000" dirty="0"/>
              <a:t> + 2H</a:t>
            </a:r>
            <a:r>
              <a:rPr lang="it-IT" sz="2000" baseline="-25000" dirty="0"/>
              <a:t>2</a:t>
            </a:r>
            <a:r>
              <a:rPr lang="it-IT" sz="2000" dirty="0"/>
              <a:t>O  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   4OH-		E = 1.65 V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Sono dette </a:t>
            </a:r>
            <a:r>
              <a:rPr lang="it-IT" sz="2000" dirty="0" err="1"/>
              <a:t>Fuel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perché si possono sostituire gli elettrodi di Zn. (“</a:t>
            </a:r>
            <a:r>
              <a:rPr lang="it-IT" sz="2000" dirty="0" err="1"/>
              <a:t>refuelled</a:t>
            </a:r>
            <a:r>
              <a:rPr lang="it-IT" sz="2000" dirty="0"/>
              <a:t>”)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olare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21605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827584" y="342900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Pila Zn/aria portatile</a:t>
            </a:r>
          </a:p>
        </p:txBody>
      </p:sp>
      <p:pic>
        <p:nvPicPr>
          <p:cNvPr id="28675" name="Picture 10" descr="Vendita pile Bres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4225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827584" y="4077072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non ricaricabile, piccole potenze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486916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Adatto, per esempio, per auricolari per protesi acustiche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di applicazioni di una FC Metallo/aria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8066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Celle a flusso: talora classificate come </a:t>
            </a:r>
            <a:r>
              <a:rPr lang="it-IT" sz="2400" dirty="0" err="1"/>
              <a:t>fuel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anche se non contengono “combustibile” </a:t>
            </a:r>
          </a:p>
        </p:txBody>
      </p:sp>
      <p:pic>
        <p:nvPicPr>
          <p:cNvPr id="29698" name="Picture 8" descr="battery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8244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2555875" y="4941888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x per impianti fino a 1 MW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/>
              <a:t>Le pile a combustibile producono </a:t>
            </a:r>
            <a:r>
              <a:rPr lang="it-IT" sz="2400" b="1">
                <a:solidFill>
                  <a:srgbClr val="000099"/>
                </a:solidFill>
              </a:rPr>
              <a:t>corrente continua</a:t>
            </a:r>
            <a:r>
              <a:rPr lang="it-IT" sz="2400"/>
              <a:t> come le normali pile, e le reazioni seguono in entrambi i casi le leggi elettrochimiche. </a:t>
            </a:r>
          </a:p>
          <a:p>
            <a:endParaRPr lang="it-IT" sz="2400" b="1">
              <a:solidFill>
                <a:srgbClr val="FF3300"/>
              </a:solidFill>
            </a:endParaRPr>
          </a:p>
          <a:p>
            <a:r>
              <a:rPr lang="it-IT" sz="2400" b="1">
                <a:solidFill>
                  <a:srgbClr val="FF3300"/>
                </a:solidFill>
              </a:rPr>
              <a:t>differenza essenziale è DOVE l'energia viene immagazzinata.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4292600"/>
            <a:ext cx="8064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>
                <a:solidFill>
                  <a:srgbClr val="0033CC"/>
                </a:solidFill>
              </a:rPr>
              <a:t>In una </a:t>
            </a:r>
            <a:r>
              <a:rPr lang="it-IT" sz="2400" b="1">
                <a:solidFill>
                  <a:srgbClr val="0033CC"/>
                </a:solidFill>
              </a:rPr>
              <a:t>pila a combustibile</a:t>
            </a:r>
            <a:r>
              <a:rPr lang="it-IT" sz="2400">
                <a:solidFill>
                  <a:srgbClr val="0033CC"/>
                </a:solidFill>
              </a:rPr>
              <a:t>,</a:t>
            </a:r>
          </a:p>
          <a:p>
            <a:pPr lvl="1"/>
            <a:r>
              <a:rPr lang="it-IT" sz="2400">
                <a:solidFill>
                  <a:srgbClr val="0033CC"/>
                </a:solidFill>
              </a:rPr>
              <a:t>l'energia è immagazzinata al di fuori della pila, per esempio in un serbatoio di H</a:t>
            </a:r>
            <a:r>
              <a:rPr lang="it-IT" sz="2400" baseline="-25000">
                <a:solidFill>
                  <a:srgbClr val="0033CC"/>
                </a:solidFill>
              </a:rPr>
              <a:t>2</a:t>
            </a:r>
            <a:r>
              <a:rPr lang="it-IT" sz="2400">
                <a:solidFill>
                  <a:srgbClr val="0033CC"/>
                </a:solidFill>
              </a:rPr>
              <a:t>. </a:t>
            </a:r>
          </a:p>
          <a:p>
            <a:pPr lvl="1"/>
            <a:r>
              <a:rPr lang="it-IT" sz="2400" u="sng">
                <a:solidFill>
                  <a:srgbClr val="0033CC"/>
                </a:solidFill>
              </a:rPr>
              <a:t>La pila è solo un convertitore e non contiene energia</a:t>
            </a:r>
            <a:r>
              <a:rPr lang="it-IT" sz="240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/>
              <a:t>La </a:t>
            </a:r>
            <a:r>
              <a:rPr lang="it-IT" sz="2400" b="1"/>
              <a:t>pila standard</a:t>
            </a:r>
            <a:r>
              <a:rPr lang="it-IT" sz="2400"/>
              <a:t> è un</a:t>
            </a:r>
            <a:r>
              <a:rPr lang="it-IT" sz="2400" u="sng"/>
              <a:t> sistema completo di stoccaggio e conversione dell'energia</a:t>
            </a:r>
            <a:r>
              <a:rPr lang="it-IT" sz="2400"/>
              <a:t>.</a:t>
            </a:r>
          </a:p>
          <a:p>
            <a:pPr lvl="1"/>
            <a:r>
              <a:rPr lang="it-IT" sz="2400"/>
              <a:t>L'energia è immagazzinata nella pila stessa.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img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4721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6156325" y="908050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Esempio di PAFC da 200 kW</a:t>
            </a:r>
          </a:p>
        </p:txBody>
      </p:sp>
      <p:pic>
        <p:nvPicPr>
          <p:cNvPr id="19467" name="Picture 11" descr="celle-a-combustibile-pem-a-celle-singole-53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1990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987824" y="4077072"/>
            <a:ext cx="38877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Esempio di PEMFC da pochi </a:t>
            </a:r>
            <a:r>
              <a:rPr lang="it-IT" dirty="0" smtClean="0"/>
              <a:t>W</a:t>
            </a:r>
          </a:p>
          <a:p>
            <a:pPr>
              <a:spcBef>
                <a:spcPct val="50000"/>
              </a:spcBef>
            </a:pPr>
            <a:r>
              <a:rPr lang="it-IT" dirty="0" smtClean="0"/>
              <a:t>30 A, 0.8 V</a:t>
            </a:r>
            <a:endParaRPr lang="it-IT" dirty="0"/>
          </a:p>
        </p:txBody>
      </p:sp>
      <p:pic>
        <p:nvPicPr>
          <p:cNvPr id="30725" name="Picture 13" descr="img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4721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FF3300"/>
                </a:solidFill>
              </a:rPr>
              <a:t>svantaggi delle FC</a:t>
            </a:r>
            <a:r>
              <a:rPr lang="it-IT" sz="2400" dirty="0">
                <a:solidFill>
                  <a:srgbClr val="FF3300"/>
                </a:solidFill>
              </a:rPr>
              <a:t>:</a:t>
            </a:r>
            <a:r>
              <a:rPr lang="it-IT" sz="2400" dirty="0"/>
              <a:t> </a:t>
            </a:r>
            <a:r>
              <a:rPr lang="it-IT" sz="2400" b="1" dirty="0"/>
              <a:t>costi iniziali elevati</a:t>
            </a:r>
            <a:r>
              <a:rPr lang="it-IT" sz="2400" dirty="0"/>
              <a:t>, uso di combustibili potenzialmente pericolosi </a:t>
            </a:r>
            <a:r>
              <a:rPr lang="it-IT" sz="2400" dirty="0">
                <a:sym typeface="Symbol" pitchFamily="18" charset="2"/>
              </a:rPr>
              <a:t> sistemi di sicurezza costosi, pericolo incendio, necessità di sistemi di controllo e purificazione del combustibile e di smaltimento dei prodotti e del calore</a:t>
            </a:r>
            <a:endParaRPr lang="it-IT" sz="2400" baseline="-25000" dirty="0">
              <a:sym typeface="Symbol" pitchFamily="18" charset="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528" y="2852936"/>
            <a:ext cx="7921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0099"/>
                </a:solidFill>
              </a:rPr>
              <a:t>vantaggi delle FC</a:t>
            </a:r>
            <a:r>
              <a:rPr lang="it-IT" sz="2400" dirty="0">
                <a:solidFill>
                  <a:srgbClr val="000099"/>
                </a:solidFill>
              </a:rPr>
              <a:t>:</a:t>
            </a:r>
            <a:r>
              <a:rPr lang="it-IT" sz="2400" dirty="0"/>
              <a:t> efficienza elevata, semplicità e assenza di parti mobili, basse emissioni, silenziosità, basso impatto ambientale, riciclo reattivi e scorte </a:t>
            </a:r>
            <a:r>
              <a:rPr lang="it-IT" sz="2400" dirty="0" smtClean="0"/>
              <a:t>di combustibile praticamente </a:t>
            </a:r>
            <a:r>
              <a:rPr lang="it-IT" sz="2400" dirty="0"/>
              <a:t>inesauribili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11560" y="476672"/>
            <a:ext cx="720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CALCOLO DEL </a:t>
            </a:r>
            <a:r>
              <a:rPr lang="it-IT" dirty="0">
                <a:solidFill>
                  <a:srgbClr val="CC3300"/>
                </a:solidFill>
              </a:rPr>
              <a:t>POTENZIALE TEORICO</a:t>
            </a:r>
            <a:r>
              <a:rPr lang="it-IT" dirty="0"/>
              <a:t> </a:t>
            </a:r>
            <a:r>
              <a:rPr lang="it-IT" b="1" dirty="0">
                <a:solidFill>
                  <a:srgbClr val="CC3300"/>
                </a:solidFill>
              </a:rPr>
              <a:t>A CIRCUITO APERTO (OCV)</a:t>
            </a:r>
            <a:r>
              <a:rPr lang="it-IT" dirty="0"/>
              <a:t> PER </a:t>
            </a:r>
            <a:r>
              <a:rPr lang="it-IT" dirty="0" smtClean="0"/>
              <a:t>FC</a:t>
            </a:r>
            <a:endParaRPr lang="it-IT" dirty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39975" y="765175"/>
            <a:ext cx="331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 + ½ O</a:t>
            </a:r>
            <a:r>
              <a:rPr lang="it-IT" baseline="-25000"/>
              <a:t>2</a:t>
            </a:r>
            <a:r>
              <a:rPr lang="it-IT"/>
              <a:t>   </a:t>
            </a:r>
            <a:r>
              <a:rPr lang="it-IT" sz="3200">
                <a:sym typeface="Wingdings 3" pitchFamily="18" charset="2"/>
              </a:rPr>
              <a:t></a:t>
            </a:r>
            <a:r>
              <a:rPr lang="it-IT"/>
              <a:t>      H</a:t>
            </a:r>
            <a:r>
              <a:rPr lang="it-IT" baseline="-25000"/>
              <a:t>2</a:t>
            </a:r>
            <a:r>
              <a:rPr lang="it-IT"/>
              <a:t>O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=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prodotti -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reattivi =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H</a:t>
            </a:r>
            <a:r>
              <a:rPr lang="it-IT" baseline="-25000"/>
              <a:t>2</a:t>
            </a:r>
            <a:r>
              <a:rPr lang="it-IT"/>
              <a:t>O -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H</a:t>
            </a:r>
            <a:r>
              <a:rPr lang="it-IT" baseline="-25000"/>
              <a:t>2</a:t>
            </a:r>
            <a:r>
              <a:rPr lang="it-IT"/>
              <a:t> -  ½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O</a:t>
            </a:r>
            <a:r>
              <a:rPr lang="it-IT" baseline="-25000"/>
              <a:t>2</a:t>
            </a:r>
            <a:r>
              <a:rPr lang="it-IT"/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sono f(T)</a:t>
            </a:r>
          </a:p>
        </p:txBody>
      </p:sp>
      <p:graphicFrame>
        <p:nvGraphicFramePr>
          <p:cNvPr id="5184" name="Group 64"/>
          <p:cNvGraphicFramePr>
            <a:graphicFrameLocks noGrp="1"/>
          </p:cNvGraphicFramePr>
          <p:nvPr/>
        </p:nvGraphicFramePr>
        <p:xfrm>
          <a:off x="2195513" y="3284538"/>
          <a:ext cx="3816350" cy="2938463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stato aggreg H</a:t>
                      </a:r>
                      <a:r>
                        <a:rPr kumimoji="0" lang="it-IT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(°C)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kumimoji="0" lang="it-IT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(kJ / 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-237.2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03" name="Text Box 60"/>
          <p:cNvSpPr txBox="1">
            <a:spLocks noChangeArrowheads="1"/>
          </p:cNvSpPr>
          <p:nvPr/>
        </p:nvSpPr>
        <p:spPr bwMode="auto">
          <a:xfrm>
            <a:off x="611188" y="1557338"/>
            <a:ext cx="734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variazione energia di Gibbs molare di formazione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66976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= -nFE</a:t>
            </a:r>
          </a:p>
          <a:p>
            <a:pPr>
              <a:spcBef>
                <a:spcPct val="50000"/>
              </a:spcBef>
            </a:pPr>
            <a:r>
              <a:rPr lang="it-IT"/>
              <a:t>E = -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</a:t>
            </a:r>
            <a:r>
              <a:rPr lang="it-IT"/>
              <a:t> / 2F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419475" y="404813"/>
          <a:ext cx="3500438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Foglio di lavoro" r:id="rId3" imgW="2057442" imgH="2247990" progId="Excel.Sheet.8">
                  <p:embed/>
                </p:oleObj>
              </mc:Choice>
              <mc:Fallback>
                <p:oleObj name="Foglio di lavoro" r:id="rId3" imgW="2057442" imgH="224799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4813"/>
                        <a:ext cx="3500438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334"/>
          <p:cNvSpPr txBox="1">
            <a:spLocks noChangeArrowheads="1"/>
          </p:cNvSpPr>
          <p:nvPr/>
        </p:nvSpPr>
        <p:spPr bwMode="auto">
          <a:xfrm>
            <a:off x="3492500" y="4365625"/>
            <a:ext cx="295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OCV in funzione di T</a:t>
            </a:r>
          </a:p>
        </p:txBody>
      </p:sp>
      <p:sp>
        <p:nvSpPr>
          <p:cNvPr id="1031" name="Text Box 336"/>
          <p:cNvSpPr txBox="1">
            <a:spLocks noChangeArrowheads="1"/>
          </p:cNvSpPr>
          <p:nvPr/>
        </p:nvSpPr>
        <p:spPr bwMode="auto">
          <a:xfrm>
            <a:off x="539750" y="1916113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caso ideale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824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Nella DMFC, ad esempio, a 25 °C: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2CH</a:t>
            </a:r>
            <a:r>
              <a:rPr lang="it-IT" sz="2400" baseline="-25000" dirty="0"/>
              <a:t>3</a:t>
            </a:r>
            <a:r>
              <a:rPr lang="it-IT" sz="2400" dirty="0"/>
              <a:t>OH + </a:t>
            </a:r>
            <a:r>
              <a:rPr lang="it-IT" sz="2400" dirty="0" smtClean="0"/>
              <a:t>3O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  </a:t>
            </a:r>
            <a:r>
              <a:rPr lang="it-IT" sz="2400" dirty="0">
                <a:sym typeface="Symbol" pitchFamily="18" charset="2"/>
              </a:rPr>
              <a:t>  4H</a:t>
            </a:r>
            <a:r>
              <a:rPr lang="it-IT" sz="2400" baseline="-25000" dirty="0">
                <a:sym typeface="Symbol" pitchFamily="18" charset="2"/>
              </a:rPr>
              <a:t>2</a:t>
            </a:r>
            <a:r>
              <a:rPr lang="it-IT" sz="2400" dirty="0">
                <a:sym typeface="Symbol" pitchFamily="18" charset="2"/>
              </a:rPr>
              <a:t>O + 2CO</a:t>
            </a:r>
            <a:r>
              <a:rPr lang="it-IT" sz="2400" baseline="-25000" dirty="0">
                <a:sym typeface="Symbol" pitchFamily="18" charset="2"/>
              </a:rPr>
              <a:t>2</a:t>
            </a: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95536" y="1852171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sz="2400">
                <a:latin typeface="Symbol" pitchFamily="18" charset="2"/>
              </a:rPr>
              <a:t>D</a:t>
            </a:r>
            <a:r>
              <a:rPr lang="it-IT" sz="2400">
                <a:latin typeface="Calibri" pitchFamily="34" charset="0"/>
              </a:rPr>
              <a:t>G</a:t>
            </a:r>
            <a:r>
              <a:rPr lang="it-IT" sz="2400" baseline="-25000">
                <a:latin typeface="Calibri" pitchFamily="34" charset="0"/>
              </a:rPr>
              <a:t>f</a:t>
            </a:r>
            <a:r>
              <a:rPr lang="it-IT" sz="2400">
                <a:latin typeface="Calibri" pitchFamily="34" charset="0"/>
              </a:rPr>
              <a:t> = -698.2 kJ/mol</a:t>
            </a:r>
          </a:p>
          <a:p>
            <a:r>
              <a:rPr lang="it-IT" sz="2400">
                <a:latin typeface="Calibri" pitchFamily="34" charset="0"/>
              </a:rPr>
              <a:t>E = 1.21 V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272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Definizione di efficienza per celle a combustibile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95288" y="1268413"/>
          <a:ext cx="72723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3" imgW="3962400" imgH="431800" progId="Equation.3">
                  <p:embed/>
                </p:oleObj>
              </mc:Choice>
              <mc:Fallback>
                <p:oleObj name="Equation" r:id="rId3" imgW="39624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72723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8"/>
          <p:cNvSpPr txBox="1">
            <a:spLocks noChangeArrowheads="1"/>
          </p:cNvSpPr>
          <p:nvPr/>
        </p:nvSpPr>
        <p:spPr bwMode="auto">
          <a:xfrm>
            <a:off x="395288" y="2276475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(energia prodotta / calore prodotto bruciando il combustibile)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95288" y="2997200"/>
          <a:ext cx="4032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5" imgW="2197100" imgH="431800" progId="Equation.DSMT4">
                  <p:embed/>
                </p:oleObj>
              </mc:Choice>
              <mc:Fallback>
                <p:oleObj name="Equation" r:id="rId5" imgW="21971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40322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003800" y="3429000"/>
          <a:ext cx="36369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Foglio di lavoro" r:id="rId7" imgW="2771806" imgH="2247990" progId="Excel.Sheet.8">
                  <p:embed/>
                </p:oleObj>
              </mc:Choice>
              <mc:Fallback>
                <p:oleObj name="Foglio di lavoro" r:id="rId7" imgW="2771806" imgH="2247990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429000"/>
                        <a:ext cx="3636963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135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FF3300"/>
                </a:solidFill>
              </a:rPr>
              <a:t>teoricamente per OCV meglio operare a basse T,</a:t>
            </a: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0099"/>
                </a:solidFill>
              </a:rPr>
              <a:t>in pratica, per motivi cinetici, meglio operare ad elevate 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2132013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se tutto il calore fosse convertito in energia elettrica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G</a:t>
            </a:r>
            <a:r>
              <a:rPr lang="it-IT" baseline="-25000"/>
              <a:t>f </a:t>
            </a:r>
            <a:r>
              <a:rPr lang="it-IT"/>
              <a:t>= </a:t>
            </a:r>
            <a:r>
              <a:rPr lang="it-IT">
                <a:latin typeface="Symbol" pitchFamily="18" charset="2"/>
              </a:rPr>
              <a:t>D</a:t>
            </a:r>
            <a:r>
              <a:rPr lang="it-IT"/>
              <a:t>H</a:t>
            </a:r>
            <a:r>
              <a:rPr lang="it-IT" baseline="-25000"/>
              <a:t>f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3850" y="2852738"/>
            <a:ext cx="261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E = -</a:t>
            </a:r>
            <a:r>
              <a:rPr lang="it-IT">
                <a:latin typeface="Symbol" pitchFamily="18" charset="2"/>
              </a:rPr>
              <a:t>D</a:t>
            </a:r>
            <a:r>
              <a:rPr lang="it-IT">
                <a:latin typeface="Calibri" pitchFamily="34" charset="0"/>
              </a:rPr>
              <a:t>H</a:t>
            </a:r>
            <a:r>
              <a:rPr lang="it-IT" baseline="-25000">
                <a:latin typeface="Calibri" pitchFamily="34" charset="0"/>
              </a:rPr>
              <a:t>f </a:t>
            </a:r>
            <a:r>
              <a:rPr lang="it-IT">
                <a:latin typeface="Calibri" pitchFamily="34" charset="0"/>
              </a:rPr>
              <a:t>/ 2F = 1.48 V</a:t>
            </a:r>
          </a:p>
        </p:txBody>
      </p:sp>
      <p:graphicFrame>
        <p:nvGraphicFramePr>
          <p:cNvPr id="15369" name="Object 6"/>
          <p:cNvGraphicFramePr>
            <a:graphicFrameLocks noChangeAspect="1"/>
          </p:cNvGraphicFramePr>
          <p:nvPr/>
        </p:nvGraphicFramePr>
        <p:xfrm>
          <a:off x="395288" y="3500438"/>
          <a:ext cx="38163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3" imgW="2005729" imgH="393529" progId="Equation.DSMT4">
                  <p:embed/>
                </p:oleObj>
              </mc:Choice>
              <mc:Fallback>
                <p:oleObj name="Equation" r:id="rId3" imgW="2005729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38163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ma non tutto il combustibile viene utilizzato: una parte viene normalmente perso</a:t>
            </a:r>
          </a:p>
        </p:txBody>
      </p:sp>
      <p:graphicFrame>
        <p:nvGraphicFramePr>
          <p:cNvPr id="15371" name="Object 7"/>
          <p:cNvGraphicFramePr>
            <a:graphicFrameLocks noChangeAspect="1"/>
          </p:cNvGraphicFramePr>
          <p:nvPr/>
        </p:nvGraphicFramePr>
        <p:xfrm>
          <a:off x="3276600" y="5516563"/>
          <a:ext cx="49672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5" imgW="2578100" imgH="393700" progId="Equation.DSMT4">
                  <p:embed/>
                </p:oleObj>
              </mc:Choice>
              <mc:Fallback>
                <p:oleObj name="Equation" r:id="rId5" imgW="2578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16563"/>
                        <a:ext cx="49672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3850" y="5661025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 = </a:t>
            </a:r>
            <a:r>
              <a:rPr lang="it-IT"/>
              <a:t>coeff. di utilizzo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  <p:bldP spid="15370" grpId="0"/>
      <p:bldP spid="153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27088" y="692150"/>
          <a:ext cx="45370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3" imgW="2514600" imgH="393700" progId="Equation.DSMT4">
                  <p:embed/>
                </p:oleObj>
              </mc:Choice>
              <mc:Fallback>
                <p:oleObj name="Equation" r:id="rId3" imgW="25146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45370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604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</a:t>
            </a:r>
            <a:r>
              <a:rPr lang="it-IT"/>
              <a:t> sperimentali sono dell’ordine del 0.95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5130" y="3213348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Dipendenza di E dalle pressioni dei componenti</a:t>
            </a:r>
          </a:p>
        </p:txBody>
      </p:sp>
      <p:graphicFrame>
        <p:nvGraphicFramePr>
          <p:cNvPr id="163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87343"/>
              </p:ext>
            </p:extLst>
          </p:nvPr>
        </p:nvGraphicFramePr>
        <p:xfrm>
          <a:off x="899592" y="3861048"/>
          <a:ext cx="29527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5" imgW="1689100" imgH="558800" progId="Equation.DSMT4">
                  <p:embed/>
                </p:oleObj>
              </mc:Choice>
              <mc:Fallback>
                <p:oleObj name="Equation" r:id="rId5" imgW="16891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861048"/>
                        <a:ext cx="295275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39750" y="1628775"/>
          <a:ext cx="42481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3" imgW="2425700" imgH="558800" progId="Equation.DSMT4">
                  <p:embed/>
                </p:oleObj>
              </mc:Choice>
              <mc:Fallback>
                <p:oleObj name="Equation" r:id="rId3" imgW="24257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424815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dirty="0"/>
              <a:t>Dipendenza di E dalla P</a:t>
            </a:r>
            <a:r>
              <a:rPr lang="it-IT" sz="2000" b="1" baseline="-25000" dirty="0"/>
              <a:t>H2</a:t>
            </a:r>
            <a:r>
              <a:rPr lang="it-IT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dall’</a:t>
            </a:r>
            <a:r>
              <a:rPr lang="it-IT" sz="2000" dirty="0" err="1"/>
              <a:t>equaz</a:t>
            </a:r>
            <a:r>
              <a:rPr lang="it-IT" sz="2000" dirty="0"/>
              <a:t>. precedente si isola P</a:t>
            </a:r>
            <a:r>
              <a:rPr lang="it-IT" sz="2000" baseline="-25000" dirty="0"/>
              <a:t>H2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6875" y="3213100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Se ad esempio le P</a:t>
            </a:r>
            <a:r>
              <a:rPr lang="it-IT" baseline="-25000"/>
              <a:t>H2O</a:t>
            </a:r>
            <a:r>
              <a:rPr lang="it-IT"/>
              <a:t> e P</a:t>
            </a:r>
            <a:r>
              <a:rPr lang="it-IT" baseline="-25000"/>
              <a:t>O2</a:t>
            </a:r>
            <a:r>
              <a:rPr lang="it-IT"/>
              <a:t> restano costanti mentre varia la P</a:t>
            </a:r>
            <a:r>
              <a:rPr lang="it-IT" baseline="-25000"/>
              <a:t>H2</a:t>
            </a:r>
            <a:r>
              <a:rPr lang="it-IT"/>
              <a:t>, (ad es, tra p’ e p”, fenomeno frequente nelle celle in cui si formano altri gas, come CO</a:t>
            </a:r>
            <a:r>
              <a:rPr lang="it-IT" baseline="-25000"/>
              <a:t>2</a:t>
            </a:r>
            <a:r>
              <a:rPr lang="it-IT"/>
              <a:t>), E varia secondo l’equazione </a:t>
            </a:r>
            <a:endParaRPr lang="it-IT" baseline="-25000"/>
          </a:p>
        </p:txBody>
      </p:sp>
      <p:graphicFrame>
        <p:nvGraphicFramePr>
          <p:cNvPr id="31752" name="Object 5"/>
          <p:cNvGraphicFramePr>
            <a:graphicFrameLocks noChangeAspect="1"/>
          </p:cNvGraphicFramePr>
          <p:nvPr/>
        </p:nvGraphicFramePr>
        <p:xfrm>
          <a:off x="419100" y="4437063"/>
          <a:ext cx="6800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5" imgW="4419600" imgH="533400" progId="Equation.DSMT4">
                  <p:embed/>
                </p:oleObj>
              </mc:Choice>
              <mc:Fallback>
                <p:oleObj name="Equation" r:id="rId5" imgW="44196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437063"/>
                        <a:ext cx="6800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508625" y="544512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 200 °C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/>
              <a:t>CELLE A COMBUSTIBILE IN FUNZIONE, CIOÈ CHE GENERANO CORRENTE 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7777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I valori teorici di OCV di circa 1.2 V non sono</a:t>
            </a:r>
            <a:r>
              <a:rPr lang="it-IT" sz="2400" dirty="0">
                <a:solidFill>
                  <a:srgbClr val="FF3300"/>
                </a:solidFill>
              </a:rPr>
              <a:t> ovviamente</a:t>
            </a:r>
            <a:r>
              <a:rPr lang="it-IT" sz="2400" dirty="0"/>
              <a:t> mai raggiunti da una FC funzionante in cui passi corrente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395536" y="1413272"/>
            <a:ext cx="4248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Groove, W., </a:t>
            </a:r>
            <a:r>
              <a:rPr lang="it-IT" sz="2400" dirty="0" err="1"/>
              <a:t>Phil.Mag</a:t>
            </a:r>
            <a:r>
              <a:rPr lang="it-IT" sz="2400" dirty="0"/>
              <a:t>. 14 127 (1839)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5543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/>
              <a:t>Prima dimostrazione FC: </a:t>
            </a:r>
            <a:r>
              <a:rPr lang="it-IT" sz="2400" b="1" dirty="0" err="1"/>
              <a:t>W.Grove</a:t>
            </a:r>
            <a:r>
              <a:rPr lang="it-IT" sz="2400" b="1" dirty="0"/>
              <a:t> nel 1839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5288" y="4292600"/>
            <a:ext cx="554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/>
              <a:t>LA REAZIONE È LA “COMBUSTIONE” DI H</a:t>
            </a:r>
            <a:r>
              <a:rPr lang="it-IT" sz="2400" baseline="-25000"/>
              <a:t>2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5040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2H</a:t>
            </a:r>
            <a:r>
              <a:rPr lang="it-IT" sz="2400" baseline="-25000" dirty="0"/>
              <a:t>2</a:t>
            </a:r>
            <a:r>
              <a:rPr lang="it-IT" sz="2400" dirty="0"/>
              <a:t> + O</a:t>
            </a:r>
            <a:r>
              <a:rPr lang="it-IT" sz="2400" baseline="-25000" dirty="0"/>
              <a:t>2</a:t>
            </a:r>
            <a:r>
              <a:rPr lang="it-IT" sz="2400" dirty="0"/>
              <a:t>   </a:t>
            </a:r>
            <a:r>
              <a:rPr lang="it-IT" sz="2400" dirty="0">
                <a:sym typeface="Wingdings 3" pitchFamily="18" charset="2"/>
              </a:rPr>
              <a:t></a:t>
            </a:r>
            <a:r>
              <a:rPr lang="it-IT" sz="2400" dirty="0"/>
              <a:t>      2H</a:t>
            </a:r>
            <a:r>
              <a:rPr lang="it-IT" sz="2400" baseline="-25000" dirty="0"/>
              <a:t>2</a:t>
            </a:r>
            <a:r>
              <a:rPr lang="it-IT" sz="2400" dirty="0"/>
              <a:t>O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5288" y="5734050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/>
              <a:t>Invece di calore si genera energia elettrica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7576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292725" y="3500438"/>
            <a:ext cx="3240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</a:rPr>
              <a:t>elettrolisi</a:t>
            </a:r>
            <a:r>
              <a:rPr lang="it-IT" sz="2400"/>
              <a:t>       </a:t>
            </a:r>
            <a:r>
              <a:rPr lang="it-IT" sz="2400" b="1">
                <a:solidFill>
                  <a:srgbClr val="000099"/>
                </a:solidFill>
              </a:rPr>
              <a:t>generatore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95536" y="2276872"/>
            <a:ext cx="374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i primi elettrodi erano di </a:t>
            </a:r>
            <a:r>
              <a:rPr lang="it-IT" sz="2400" dirty="0" err="1"/>
              <a:t>Pt</a:t>
            </a:r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813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Le differenze tra valori teorici e reali sono più pronunciate a basse T</a:t>
            </a:r>
          </a:p>
        </p:txBody>
      </p:sp>
      <p:pic>
        <p:nvPicPr>
          <p:cNvPr id="46082" name="Picture 5" descr="fi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37830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411413" y="908050"/>
            <a:ext cx="504825" cy="433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6084" name="Line 8"/>
          <p:cNvSpPr>
            <a:spLocks noChangeShapeType="1"/>
          </p:cNvSpPr>
          <p:nvPr/>
        </p:nvSpPr>
        <p:spPr bwMode="auto">
          <a:xfrm>
            <a:off x="2627313" y="765175"/>
            <a:ext cx="2232025" cy="0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>
            <a:off x="2671763" y="3656013"/>
            <a:ext cx="2232025" cy="0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 rot="961930">
            <a:off x="2974975" y="1409700"/>
            <a:ext cx="1296988" cy="146050"/>
          </a:xfrm>
          <a:prstGeom prst="ellips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356100" y="1557338"/>
            <a:ext cx="504825" cy="433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2" grpId="0" animBg="1"/>
      <p:bldP spid="338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0645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1) Anche a circuito aperto V reale  &lt; V teorico</a:t>
            </a:r>
          </a:p>
          <a:p>
            <a:pPr>
              <a:spcBef>
                <a:spcPct val="50000"/>
              </a:spcBef>
            </a:pPr>
            <a:r>
              <a:rPr lang="it-IT"/>
              <a:t>2) Al passaggio di corrente la curva V = f(i) può essere divisa in 3 parti: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CC3300"/>
                </a:solidFill>
              </a:rPr>
              <a:t>a) caduta del potenziale più pronunciata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CC3300"/>
                </a:solidFill>
              </a:rPr>
              <a:t>b) caduta di potenziale lineare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CC3300"/>
                </a:solidFill>
              </a:rPr>
              <a:t>c) caduta del potenziale più pronunciata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</a:rPr>
              <a:t>Il fenomeno è più evidente a basse T.</a:t>
            </a:r>
          </a:p>
        </p:txBody>
      </p:sp>
      <p:graphicFrame>
        <p:nvGraphicFramePr>
          <p:cNvPr id="43058" name="Group 50"/>
          <p:cNvGraphicFramePr>
            <a:graphicFrameLocks noGrp="1"/>
          </p:cNvGraphicFramePr>
          <p:nvPr/>
        </p:nvGraphicFramePr>
        <p:xfrm>
          <a:off x="5940425" y="1989138"/>
          <a:ext cx="2016125" cy="297497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(ma cm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it-I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132" name="Text Box 36"/>
          <p:cNvSpPr txBox="1">
            <a:spLocks noChangeArrowheads="1"/>
          </p:cNvSpPr>
          <p:nvPr/>
        </p:nvSpPr>
        <p:spPr bwMode="auto">
          <a:xfrm>
            <a:off x="2463800" y="13350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it-IT"/>
          </a:p>
        </p:txBody>
      </p:sp>
      <p:sp>
        <p:nvSpPr>
          <p:cNvPr id="47133" name="Text Box 44"/>
          <p:cNvSpPr txBox="1">
            <a:spLocks noChangeArrowheads="1"/>
          </p:cNvSpPr>
          <p:nvPr/>
        </p:nvSpPr>
        <p:spPr bwMode="auto">
          <a:xfrm>
            <a:off x="4932363" y="5084763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V in funzione della densità di corrente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395536" y="476672"/>
            <a:ext cx="640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/>
              <a:t>V reale sempre &lt; del V teorico: cause molteplici</a:t>
            </a:r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395536" y="1629147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1) Sovratensione di attivazione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95536" y="2445122"/>
            <a:ext cx="792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2) Crossover del combustibile e correnti interne</a:t>
            </a: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395536" y="3261097"/>
            <a:ext cx="2597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33CC"/>
                </a:solidFill>
                <a:latin typeface="Calibri" pitchFamily="34" charset="0"/>
              </a:rPr>
              <a:t>3) Perdite ohmiche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395536" y="4077072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4) Perdite dovute alle limitazioni del trasporto di massa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V reale sempre &lt; del V teorico: cause molteplici</a:t>
            </a:r>
          </a:p>
        </p:txBody>
      </p:sp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</a:rPr>
              <a:t>1) La più importante è la sovratensione di attivazione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84213" y="1773238"/>
          <a:ext cx="36718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Equation" r:id="rId3" imgW="2235200" imgH="419100" progId="Equation.DSMT4">
                  <p:embed/>
                </p:oleObj>
              </mc:Choice>
              <mc:Fallback>
                <p:oleObj name="Equation" r:id="rId3" imgW="22352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36718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87900" y="177323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eq. Tafel</a:t>
            </a:r>
          </a:p>
        </p:txBody>
      </p:sp>
      <p:pic>
        <p:nvPicPr>
          <p:cNvPr id="6155" name="Picture 4" descr="fig2_15 mag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32924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3" name="Object 6"/>
          <p:cNvGraphicFramePr>
            <a:graphicFrameLocks noChangeAspect="1"/>
          </p:cNvGraphicFramePr>
          <p:nvPr/>
        </p:nvGraphicFramePr>
        <p:xfrm>
          <a:off x="4716463" y="3429000"/>
          <a:ext cx="1655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Equation" r:id="rId6" imgW="748975" imgH="342751" progId="Equation.DSMT4">
                  <p:embed/>
                </p:oleObj>
              </mc:Choice>
              <mc:Fallback>
                <p:oleObj name="Equation" r:id="rId6" imgW="748975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29000"/>
                        <a:ext cx="1655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227763" y="407670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Butler-Volmer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427538" y="4941888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le due equazioni rappresentano lo stesso fenomeno</a:t>
            </a:r>
          </a:p>
        </p:txBody>
      </p:sp>
      <p:graphicFrame>
        <p:nvGraphicFramePr>
          <p:cNvPr id="34827" name="Object 7"/>
          <p:cNvGraphicFramePr>
            <a:graphicFrameLocks noChangeAspect="1"/>
          </p:cNvGraphicFramePr>
          <p:nvPr/>
        </p:nvGraphicFramePr>
        <p:xfrm>
          <a:off x="4572000" y="2420938"/>
          <a:ext cx="17287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Equation" r:id="rId8" imgW="977476" imgH="482391" progId="Equation.3">
                  <p:embed/>
                </p:oleObj>
              </mc:Choice>
              <mc:Fallback>
                <p:oleObj name="Equation" r:id="rId8" imgW="977476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0938"/>
                        <a:ext cx="172878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659563" y="2565400"/>
            <a:ext cx="2087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forma semplificata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4" grpId="0"/>
      <p:bldP spid="34825" grpId="0"/>
      <p:bldP spid="348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fig 3,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475297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116013" y="5157788"/>
            <a:ext cx="748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la dipendenza di i da V dipende da i</a:t>
            </a:r>
            <a:r>
              <a:rPr lang="it-IT" baseline="-25000"/>
              <a:t>0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</a:t>
            </a:r>
            <a:r>
              <a:rPr lang="it-IT" baseline="-25000"/>
              <a:t>0</a:t>
            </a:r>
            <a:r>
              <a:rPr lang="it-IT"/>
              <a:t> dipende dalla natura dei componenti interfasali ma dipende anche dalla rugosità e dai pre-trattamenti dell’elettrodo:</a:t>
            </a:r>
          </a:p>
          <a:p>
            <a:pPr>
              <a:spcBef>
                <a:spcPct val="50000"/>
              </a:spcBef>
            </a:pPr>
            <a:r>
              <a:rPr lang="it-IT"/>
              <a:t>in genere la superficie reale supera anche di 1000 </a:t>
            </a:r>
            <a:r>
              <a:rPr lang="it-IT">
                <a:sym typeface="Symbol" pitchFamily="18" charset="2"/>
              </a:rPr>
              <a:t></a:t>
            </a:r>
            <a:r>
              <a:rPr lang="it-IT"/>
              <a:t> l’area ottenuta come b </a:t>
            </a:r>
            <a:r>
              <a:rPr lang="it-IT">
                <a:sym typeface="Symbol" pitchFamily="18" charset="2"/>
              </a:rPr>
              <a:t></a:t>
            </a:r>
            <a:r>
              <a:rPr lang="it-IT"/>
              <a:t> h.</a:t>
            </a:r>
          </a:p>
        </p:txBody>
      </p:sp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23850" y="2205038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come valori tipici a T 25 °C</a:t>
            </a:r>
          </a:p>
          <a:p>
            <a:pPr>
              <a:spcBef>
                <a:spcPct val="50000"/>
              </a:spcBef>
            </a:pPr>
            <a:r>
              <a:rPr lang="it-IT"/>
              <a:t>i</a:t>
            </a:r>
            <a:r>
              <a:rPr lang="it-IT" baseline="-25000"/>
              <a:t>0</a:t>
            </a:r>
            <a:r>
              <a:rPr lang="it-IT"/>
              <a:t> di riduzione di O</a:t>
            </a:r>
            <a:r>
              <a:rPr lang="it-IT" baseline="-25000"/>
              <a:t>2</a:t>
            </a:r>
            <a:r>
              <a:rPr lang="it-IT"/>
              <a:t> al catodo = 0.1 mA cm</a:t>
            </a:r>
            <a:r>
              <a:rPr lang="it-IT" baseline="30000"/>
              <a:t>-2</a:t>
            </a:r>
          </a:p>
          <a:p>
            <a:pPr>
              <a:spcBef>
                <a:spcPct val="50000"/>
              </a:spcBef>
            </a:pPr>
            <a:r>
              <a:rPr lang="it-IT"/>
              <a:t>i</a:t>
            </a:r>
            <a:r>
              <a:rPr lang="it-IT" baseline="-25000"/>
              <a:t>0</a:t>
            </a:r>
            <a:r>
              <a:rPr lang="it-IT"/>
              <a:t> di ossidazione di H</a:t>
            </a:r>
            <a:r>
              <a:rPr lang="it-IT" baseline="-25000"/>
              <a:t>2</a:t>
            </a:r>
            <a:r>
              <a:rPr lang="it-IT"/>
              <a:t> all’anodo = 200 mA cm</a:t>
            </a:r>
            <a:r>
              <a:rPr lang="it-IT" baseline="30000"/>
              <a:t>-2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23850" y="3860800"/>
            <a:ext cx="4608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</a:t>
            </a:r>
            <a:r>
              <a:rPr lang="it-IT" baseline="-25000"/>
              <a:t>0</a:t>
            </a:r>
            <a:r>
              <a:rPr lang="it-IT"/>
              <a:t> di ossidazione &gt; i</a:t>
            </a:r>
            <a:r>
              <a:rPr lang="it-IT" baseline="-25000"/>
              <a:t>0</a:t>
            </a:r>
            <a:r>
              <a:rPr lang="it-IT"/>
              <a:t> di riduzione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77041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Metodi per ridurre la sovratensione di attivazione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1) aumentare T (vedi fig.)</a:t>
            </a:r>
          </a:p>
          <a:p>
            <a:pPr>
              <a:spcBef>
                <a:spcPct val="50000"/>
              </a:spcBef>
            </a:pPr>
            <a:r>
              <a:rPr lang="it-IT"/>
              <a:t>a T = 100 °C,  i</a:t>
            </a:r>
            <a:r>
              <a:rPr lang="it-IT" baseline="-25000"/>
              <a:t>o</a:t>
            </a:r>
            <a:r>
              <a:rPr lang="it-IT"/>
              <a:t> = 0.1 mA cm</a:t>
            </a:r>
            <a:r>
              <a:rPr lang="it-IT" baseline="30000"/>
              <a:t>-2</a:t>
            </a:r>
          </a:p>
          <a:p>
            <a:pPr>
              <a:spcBef>
                <a:spcPct val="50000"/>
              </a:spcBef>
            </a:pPr>
            <a:r>
              <a:rPr lang="it-IT"/>
              <a:t>a T = 800 °C,  i</a:t>
            </a:r>
            <a:r>
              <a:rPr lang="it-IT" baseline="-25000"/>
              <a:t>o</a:t>
            </a:r>
            <a:r>
              <a:rPr lang="it-IT"/>
              <a:t> = 10 mA cm</a:t>
            </a:r>
            <a:r>
              <a:rPr lang="it-IT" baseline="30000"/>
              <a:t>-2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3850" y="2505075"/>
            <a:ext cx="77771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2) usare catalizzatori!!!</a:t>
            </a:r>
            <a:r>
              <a:rPr lang="it-IT"/>
              <a:t>      </a:t>
            </a:r>
          </a:p>
          <a:p>
            <a:pPr>
              <a:spcBef>
                <a:spcPct val="50000"/>
              </a:spcBef>
            </a:pPr>
            <a:r>
              <a:rPr lang="it-IT"/>
              <a:t>Vengono riportati i valori di i</a:t>
            </a:r>
            <a:r>
              <a:rPr lang="it-IT" baseline="-25000"/>
              <a:t>o</a:t>
            </a:r>
            <a:r>
              <a:rPr lang="it-IT"/>
              <a:t> per vari metalli in presenza di H</a:t>
            </a:r>
            <a:r>
              <a:rPr lang="it-IT" baseline="-25000"/>
              <a:t>2</a:t>
            </a:r>
          </a:p>
          <a:p>
            <a:pPr>
              <a:spcBef>
                <a:spcPct val="50000"/>
              </a:spcBef>
            </a:pPr>
            <a:r>
              <a:rPr lang="it-IT" b="1"/>
              <a:t>metallo		i</a:t>
            </a:r>
            <a:r>
              <a:rPr lang="it-IT" b="1" baseline="-25000"/>
              <a:t>o</a:t>
            </a:r>
            <a:r>
              <a:rPr lang="it-IT" b="1"/>
              <a:t> (A cm</a:t>
            </a:r>
            <a:r>
              <a:rPr lang="it-IT" b="1" baseline="30000"/>
              <a:t>-2</a:t>
            </a:r>
            <a:r>
              <a:rPr lang="it-IT" b="1"/>
              <a:t>)</a:t>
            </a:r>
          </a:p>
          <a:p>
            <a:pPr>
              <a:spcBef>
                <a:spcPct val="50000"/>
              </a:spcBef>
            </a:pPr>
            <a:r>
              <a:rPr lang="it-IT"/>
              <a:t>Pb		2.5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-13</a:t>
            </a:r>
          </a:p>
          <a:p>
            <a:pPr>
              <a:spcBef>
                <a:spcPct val="50000"/>
              </a:spcBef>
            </a:pPr>
            <a:r>
              <a:rPr lang="it-IT"/>
              <a:t>Zn		3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-11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Ag		4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-7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Ni		6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-6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Pt		5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-4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Pd		4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10</a:t>
            </a:r>
            <a:r>
              <a:rPr lang="it-IT" baseline="30000"/>
              <a:t>-3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792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3) aumentare la superficie rugosa elettrodica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1511300"/>
            <a:ext cx="7345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4) Aumentare la conc dei reattivi</a:t>
            </a:r>
            <a:r>
              <a:rPr lang="it-IT"/>
              <a:t>, ad es, usare O</a:t>
            </a:r>
            <a:r>
              <a:rPr lang="it-IT" baseline="-25000"/>
              <a:t>2</a:t>
            </a:r>
            <a:r>
              <a:rPr lang="it-IT"/>
              <a:t> puro al posto dell’aria: si occupano in maniera più efficace i siti catalitici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3850" y="2852738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5) Aumentare la p dei reattivi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V minore del V teorico: cause molteplici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</a:rPr>
              <a:t>2) Crossover del combustibile e correnti interne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Non esistono isolamenti ideali per i gas che attraversano gli elettrodi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5288" y="2133600"/>
            <a:ext cx="8353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Una aliquota di H</a:t>
            </a:r>
            <a:r>
              <a:rPr lang="it-IT" baseline="-25000"/>
              <a:t>2</a:t>
            </a:r>
            <a:r>
              <a:rPr lang="it-IT"/>
              <a:t> potrebbe fluire dall’anodo al catodo attraverso l’elettrolita: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	la redox avviene direttamente sugli elettrodi e non si può intercettare tali elettroni. Si “perde” della corrente per </a:t>
            </a:r>
            <a:r>
              <a:rPr lang="it-IT">
                <a:solidFill>
                  <a:srgbClr val="FF3300"/>
                </a:solidFill>
              </a:rPr>
              <a:t>fenomeni interni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4679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equazione relativa alla sovratensione di attivazione viene modificata per tener conto del fenomeno</a:t>
            </a:r>
          </a:p>
        </p:txBody>
      </p:sp>
      <p:graphicFrame>
        <p:nvGraphicFramePr>
          <p:cNvPr id="40969" name="Object 3"/>
          <p:cNvGraphicFramePr>
            <a:graphicFrameLocks noChangeAspect="1"/>
          </p:cNvGraphicFramePr>
          <p:nvPr/>
        </p:nvGraphicFramePr>
        <p:xfrm>
          <a:off x="5508625" y="3644900"/>
          <a:ext cx="18716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3" imgW="1307532" imgH="482391" progId="Equation.DSMT4">
                  <p:embed/>
                </p:oleObj>
              </mc:Choice>
              <mc:Fallback>
                <p:oleObj name="Equation" r:id="rId3" imgW="1307532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644900"/>
                        <a:ext cx="18716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356100" y="4652963"/>
            <a:ext cx="3455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 = corrente sviluppata</a:t>
            </a:r>
          </a:p>
          <a:p>
            <a:pPr>
              <a:spcBef>
                <a:spcPct val="50000"/>
              </a:spcBef>
            </a:pPr>
            <a:r>
              <a:rPr lang="it-IT"/>
              <a:t>i</a:t>
            </a:r>
            <a:r>
              <a:rPr lang="it-IT" baseline="-25000"/>
              <a:t>n</a:t>
            </a:r>
            <a:r>
              <a:rPr lang="it-IT"/>
              <a:t> = corrente interna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712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</a:rPr>
              <a:t>3) Perdite ohmiche</a:t>
            </a:r>
          </a:p>
        </p:txBody>
      </p:sp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V minore del V teorico: cause molteplici</a:t>
            </a: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741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Tutti i sistemi possiedono una resistenza &gt; 0</a:t>
            </a:r>
          </a:p>
          <a:p>
            <a:pPr>
              <a:spcBef>
                <a:spcPct val="50000"/>
              </a:spcBef>
            </a:pPr>
            <a:r>
              <a:rPr lang="it-IT"/>
              <a:t>quindi si manifesta sempre una caduta di potenziale V = Ri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Si usa definire la resistenza specifica per area unitaria </a:t>
            </a:r>
            <a:r>
              <a:rPr lang="it-IT" b="1"/>
              <a:t>r</a:t>
            </a:r>
            <a:r>
              <a:rPr lang="it-IT"/>
              <a:t> (ASR area-specific resistance)</a:t>
            </a: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323850" y="4076700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la caduta di potenziale V = r i</a:t>
            </a: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323850" y="458152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 = densità di corrente, r = resistenza specifica per area unitaria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135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L’ intensità di corrente prodotta con tale cella </a:t>
            </a:r>
            <a:r>
              <a:rPr lang="it-IT" sz="2400" dirty="0" smtClean="0"/>
              <a:t>era </a:t>
            </a:r>
            <a:r>
              <a:rPr lang="it-IT" sz="2400" dirty="0"/>
              <a:t>molto bassa perché: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1) piccola area di contatto tra gas-elettrodo-elettrolita, quindi bassa velocità di reazione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2) grande distanza tra gli elettrodi e quindi grande resistenza elettrica (R = </a:t>
            </a:r>
            <a:r>
              <a:rPr lang="it-IT" sz="2400" dirty="0">
                <a:sym typeface="Symbol" pitchFamily="18" charset="2"/>
              </a:rPr>
              <a:t> </a:t>
            </a:r>
            <a:r>
              <a:rPr lang="it-IT" sz="2400" dirty="0"/>
              <a:t>l / A)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536" y="3573016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Per ovviare a queste limitazioni, attualmente si tendono a sviluppare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elettrodi di elevata area reale, forma larga, piatta e porosi ai gas.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536" y="5085184"/>
            <a:ext cx="7775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Sono allo studio diversi tipi di celle, tuttavia, per capire il principio di funzionamento, si descrivono qui, come esempio, prima quelle a H</a:t>
            </a:r>
            <a:r>
              <a:rPr lang="it-IT" sz="2400" baseline="-25000" dirty="0"/>
              <a:t>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424936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Per cercare di ovviare alla resistenza ohmica, le ricerche sono rivolte a:</a:t>
            </a:r>
          </a:p>
          <a:p>
            <a:pPr>
              <a:spcBef>
                <a:spcPct val="50000"/>
              </a:spcBef>
            </a:pPr>
            <a:endParaRPr lang="it-IT" sz="2000" dirty="0"/>
          </a:p>
          <a:p>
            <a:pPr>
              <a:spcBef>
                <a:spcPct val="50000"/>
              </a:spcBef>
            </a:pPr>
            <a:r>
              <a:rPr lang="it-IT" sz="2000" dirty="0"/>
              <a:t>1) uso </a:t>
            </a:r>
            <a:r>
              <a:rPr lang="it-IT" sz="2000" dirty="0" smtClean="0"/>
              <a:t>di </a:t>
            </a:r>
            <a:r>
              <a:rPr lang="it-IT" sz="2000" dirty="0"/>
              <a:t>elettrodi con la più bassa resistenza elettrica possibile ma con elevata </a:t>
            </a:r>
            <a:r>
              <a:rPr lang="it-IT" sz="2000" dirty="0" smtClean="0"/>
              <a:t>porosità: uso di metalli dispersi su polveri con elevatissimo </a:t>
            </a:r>
            <a:r>
              <a:rPr lang="it-IT" sz="2000" dirty="0"/>
              <a:t>rapporto </a:t>
            </a:r>
            <a:r>
              <a:rPr lang="it-IT" sz="2000" dirty="0" smtClean="0"/>
              <a:t>superficie/massa </a:t>
            </a:r>
          </a:p>
          <a:p>
            <a:pPr>
              <a:spcBef>
                <a:spcPct val="50000"/>
              </a:spcBef>
            </a:pPr>
            <a:r>
              <a:rPr lang="it-IT" sz="2000" dirty="0" smtClean="0"/>
              <a:t>Oppure, visti i costi dei metalli, uso di sistemi senza metalli che in certe condizioni di T conducano bene la corrente</a:t>
            </a:r>
          </a:p>
          <a:p>
            <a:pPr>
              <a:spcBef>
                <a:spcPct val="50000"/>
              </a:spcBef>
            </a:pPr>
            <a:r>
              <a:rPr lang="it-IT" sz="2000" dirty="0" smtClean="0"/>
              <a:t>2</a:t>
            </a:r>
            <a:r>
              <a:rPr lang="it-IT" sz="2000" dirty="0"/>
              <a:t>) ottimizzazione della geometria del sistema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3) uso di elettrolita meccanicamente resistente ma il più sottile possibile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V minore del V teorico: cause molteplici</a:t>
            </a:r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33CC"/>
                </a:solidFill>
              </a:rPr>
              <a:t>4) Perdite dovute alle limitazioni del trasporto di massa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7775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Una cattiva progettazione della geometria del sistema può portare ad una bassa velocità di trasporto di combustibile o comburente nei confronti della velocità del trasferimento elettronico.</a:t>
            </a:r>
          </a:p>
          <a:p>
            <a:pPr>
              <a:spcBef>
                <a:spcPct val="50000"/>
              </a:spcBef>
            </a:pPr>
            <a:r>
              <a:rPr lang="it-IT"/>
              <a:t>Le specie si muovono lentamente rispetto al ET.</a:t>
            </a: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395288" y="3644900"/>
            <a:ext cx="676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La diminuzione della p dei gas </a:t>
            </a:r>
            <a:r>
              <a:rPr lang="it-IT" dirty="0" smtClean="0"/>
              <a:t>o l'elevata viscosità dei liquidi porta </a:t>
            </a:r>
            <a:r>
              <a:rPr lang="it-IT" dirty="0"/>
              <a:t>alla diminuzione di 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92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DESCRIZIONE E CARATTERISTICHE DI ALCUNI TIPI DI CELLE</a:t>
            </a:r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23850" y="1989138"/>
            <a:ext cx="77755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PEMFC</a:t>
            </a:r>
            <a:r>
              <a:rPr lang="it-IT"/>
              <a:t>: sviluppate attorno al ’60 dalla NASA per il progetto Gemini, abbandonate e poi riprese nel ’90 per lo Space shuttle.</a:t>
            </a:r>
          </a:p>
          <a:p>
            <a:pPr>
              <a:spcBef>
                <a:spcPct val="50000"/>
              </a:spcBef>
            </a:pPr>
            <a:r>
              <a:rPr lang="it-IT"/>
              <a:t>combustibile: H</a:t>
            </a:r>
            <a:r>
              <a:rPr lang="it-IT" baseline="-25000"/>
              <a:t>2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23850" y="3357563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anodo:	2H</a:t>
            </a:r>
            <a:r>
              <a:rPr lang="it-IT" baseline="-25000"/>
              <a:t>2</a:t>
            </a:r>
            <a:r>
              <a:rPr lang="it-IT"/>
              <a:t> 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    4H</a:t>
            </a:r>
            <a:r>
              <a:rPr lang="it-IT" baseline="30000"/>
              <a:t>+</a:t>
            </a:r>
            <a:r>
              <a:rPr lang="it-IT"/>
              <a:t> + 4e</a:t>
            </a:r>
            <a:r>
              <a:rPr lang="it-IT" baseline="30000"/>
              <a:t>-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catodo:	O</a:t>
            </a:r>
            <a:r>
              <a:rPr lang="it-IT" baseline="-25000"/>
              <a:t>2</a:t>
            </a:r>
            <a:r>
              <a:rPr lang="it-IT"/>
              <a:t> + 4e</a:t>
            </a:r>
            <a:r>
              <a:rPr lang="it-IT" baseline="30000"/>
              <a:t>-</a:t>
            </a:r>
            <a:r>
              <a:rPr lang="it-IT"/>
              <a:t> + 4H</a:t>
            </a:r>
            <a:r>
              <a:rPr lang="it-IT" baseline="30000"/>
              <a:t>+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 2H</a:t>
            </a:r>
            <a:r>
              <a:rPr lang="it-IT" baseline="-25000"/>
              <a:t>2</a:t>
            </a:r>
            <a:r>
              <a:rPr lang="it-IT"/>
              <a:t>O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323528" y="4509120"/>
            <a:ext cx="7345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costose, pesanti, necessitano di pompe,…</a:t>
            </a:r>
          </a:p>
          <a:p>
            <a:r>
              <a:rPr lang="it-IT" dirty="0" smtClean="0">
                <a:latin typeface="Calibri" pitchFamily="34" charset="0"/>
              </a:rPr>
              <a:t>densità </a:t>
            </a:r>
            <a:r>
              <a:rPr lang="it-IT" dirty="0">
                <a:latin typeface="Calibri" pitchFamily="34" charset="0"/>
              </a:rPr>
              <a:t>di corrente di oltre 1 A / cm</a:t>
            </a:r>
            <a:r>
              <a:rPr lang="it-IT" baseline="30000" dirty="0">
                <a:latin typeface="Calibri" pitchFamily="34" charset="0"/>
              </a:rPr>
              <a:t>2</a:t>
            </a:r>
          </a:p>
          <a:p>
            <a:r>
              <a:rPr lang="it-IT" dirty="0">
                <a:latin typeface="Calibri" pitchFamily="34" charset="0"/>
              </a:rPr>
              <a:t>funzionano a bassa T</a:t>
            </a:r>
          </a:p>
          <a:p>
            <a:r>
              <a:rPr lang="it-IT" dirty="0">
                <a:latin typeface="Calibri" pitchFamily="34" charset="0"/>
              </a:rPr>
              <a:t>adatte per mezzi di trasporto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celle funzionanti a bassa T</a:t>
            </a:r>
            <a:r>
              <a:rPr lang="it-IT">
                <a:solidFill>
                  <a:srgbClr val="FF0000"/>
                </a:solidFill>
              </a:rPr>
              <a:t>: </a:t>
            </a:r>
            <a:r>
              <a:rPr lang="it-IT"/>
              <a:t>PEMFC, AFC, DMFC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323850" y="2135188"/>
            <a:ext cx="7704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il nafion alterna nella struttura zone idrofobiche e idrofiliche che lo rendono conduttore: k = 0.1 S cm</a:t>
            </a:r>
            <a:r>
              <a:rPr lang="it-IT" baseline="30000"/>
              <a:t>-1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3850" y="3068638"/>
            <a:ext cx="734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per avere elevata conducibilità deve essere sempre ben umido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137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/>
              <a:t>Usano come </a:t>
            </a:r>
            <a:r>
              <a:rPr lang="it-IT">
                <a:solidFill>
                  <a:srgbClr val="CC3300"/>
                </a:solidFill>
              </a:rPr>
              <a:t>elettrolita standard</a:t>
            </a:r>
            <a:r>
              <a:rPr lang="it-IT"/>
              <a:t> una membrana di nafion.</a:t>
            </a:r>
          </a:p>
          <a:p>
            <a:r>
              <a:rPr lang="it-IT"/>
              <a:t>chimicamente inerte, meccanicamente resistente, acido, assorbe molta acqua, conduce molto bene H</a:t>
            </a:r>
            <a:r>
              <a:rPr lang="it-IT" baseline="30000"/>
              <a:t>+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195513" y="3573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23850" y="4440238"/>
            <a:ext cx="777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si alimentano gli elettrodi con gas addizionati di umidità (es. 3%)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5" grpId="0" animBg="1"/>
      <p:bldP spid="819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99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elettrodi in carbone poroso + polifluorotetraetilene contenente Pt disperso</a:t>
            </a:r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7056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il combustibile H</a:t>
            </a:r>
            <a:r>
              <a:rPr lang="it-IT" baseline="-25000"/>
              <a:t>2</a:t>
            </a:r>
            <a:r>
              <a:rPr lang="it-IT"/>
              <a:t> viene prodotto per steam reforming</a:t>
            </a:r>
          </a:p>
          <a:p>
            <a:pPr>
              <a:spcBef>
                <a:spcPct val="50000"/>
              </a:spcBef>
            </a:pPr>
            <a:r>
              <a:rPr lang="it-IT"/>
              <a:t>CH</a:t>
            </a:r>
            <a:r>
              <a:rPr lang="it-IT" baseline="-25000"/>
              <a:t>4</a:t>
            </a:r>
            <a:r>
              <a:rPr lang="it-IT"/>
              <a:t> + H</a:t>
            </a:r>
            <a:r>
              <a:rPr lang="it-IT" baseline="-25000"/>
              <a:t>2</a:t>
            </a:r>
            <a:r>
              <a:rPr lang="it-IT"/>
              <a:t>O   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3H</a:t>
            </a:r>
            <a:r>
              <a:rPr lang="it-IT" baseline="-25000"/>
              <a:t>2</a:t>
            </a:r>
            <a:r>
              <a:rPr lang="it-IT"/>
              <a:t> + CO</a:t>
            </a:r>
          </a:p>
          <a:p>
            <a:pPr>
              <a:spcBef>
                <a:spcPct val="50000"/>
              </a:spcBef>
            </a:pPr>
            <a:r>
              <a:rPr lang="it-IT"/>
              <a:t>CO + H</a:t>
            </a:r>
            <a:r>
              <a:rPr lang="it-IT" baseline="-25000"/>
              <a:t>2</a:t>
            </a:r>
            <a:r>
              <a:rPr lang="it-IT"/>
              <a:t>O   </a:t>
            </a:r>
            <a:r>
              <a:rPr lang="it-IT">
                <a:sym typeface="Symbol" pitchFamily="18" charset="2"/>
              </a:rPr>
              <a:t>   </a:t>
            </a:r>
            <a:r>
              <a:rPr lang="it-IT"/>
              <a:t>CO</a:t>
            </a:r>
            <a:r>
              <a:rPr lang="it-IT" baseline="-25000"/>
              <a:t>2</a:t>
            </a:r>
            <a:r>
              <a:rPr lang="it-IT"/>
              <a:t> + H</a:t>
            </a:r>
            <a:r>
              <a:rPr lang="it-IT" baseline="-25000"/>
              <a:t>2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792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il CO occupa i siti catalitici del Pt e avvelena l’elettrodo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 deve quindi avere una conc bassa, &lt; 10 ppm</a:t>
            </a:r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2411413" y="45815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395288" y="5661025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costi elevati per ottenere H</a:t>
            </a:r>
            <a:r>
              <a:rPr lang="it-IT" baseline="-25000"/>
              <a:t>2</a:t>
            </a:r>
            <a:r>
              <a:rPr lang="it-IT"/>
              <a:t> molto puro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AFC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68405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anodo:	2H</a:t>
            </a:r>
            <a:r>
              <a:rPr lang="it-IT" baseline="-25000"/>
              <a:t>2</a:t>
            </a:r>
            <a:r>
              <a:rPr lang="it-IT"/>
              <a:t> + 4OH</a:t>
            </a:r>
            <a:r>
              <a:rPr lang="it-IT" baseline="30000"/>
              <a:t>-</a:t>
            </a:r>
            <a:r>
              <a:rPr lang="it-IT"/>
              <a:t>  </a:t>
            </a:r>
            <a:r>
              <a:rPr lang="it-IT">
                <a:sym typeface="Symbol" pitchFamily="18" charset="2"/>
              </a:rPr>
              <a:t> </a:t>
            </a:r>
            <a:r>
              <a:rPr lang="it-IT"/>
              <a:t> 4H</a:t>
            </a:r>
            <a:r>
              <a:rPr lang="it-IT" baseline="-25000"/>
              <a:t>2</a:t>
            </a:r>
            <a:r>
              <a:rPr lang="it-IT"/>
              <a:t>O + 4e-</a:t>
            </a:r>
          </a:p>
          <a:p>
            <a:pPr>
              <a:spcBef>
                <a:spcPct val="50000"/>
              </a:spcBef>
            </a:pPr>
            <a:r>
              <a:rPr lang="it-IT"/>
              <a:t>catodo:	O</a:t>
            </a:r>
            <a:r>
              <a:rPr lang="it-IT" baseline="-25000"/>
              <a:t>2</a:t>
            </a:r>
            <a:r>
              <a:rPr lang="it-IT"/>
              <a:t> + 4e- +2H</a:t>
            </a:r>
            <a:r>
              <a:rPr lang="it-IT" baseline="-25000"/>
              <a:t>2</a:t>
            </a:r>
            <a:r>
              <a:rPr lang="it-IT"/>
              <a:t>O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4OH</a:t>
            </a:r>
            <a:r>
              <a:rPr lang="it-IT" baseline="30000"/>
              <a:t>-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712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usate dalla NASA: progetto Apollo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468313" y="3644900"/>
            <a:ext cx="7775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vantaggi: la sovratensione catodica &lt; di quella per PEMFC</a:t>
            </a:r>
          </a:p>
          <a:p>
            <a:pPr>
              <a:spcBef>
                <a:spcPct val="50000"/>
              </a:spcBef>
            </a:pPr>
            <a:r>
              <a:rPr lang="it-IT"/>
              <a:t>costi inferiori</a:t>
            </a:r>
          </a:p>
          <a:p>
            <a:pPr>
              <a:spcBef>
                <a:spcPct val="50000"/>
              </a:spcBef>
            </a:pPr>
            <a:r>
              <a:rPr lang="it-IT"/>
              <a:t>più semplice da costruire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f03-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179863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7092950" y="227647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Apollo AFC</a:t>
            </a:r>
          </a:p>
        </p:txBody>
      </p:sp>
      <p:pic>
        <p:nvPicPr>
          <p:cNvPr id="72707" name="Picture 4" descr="How-an-Alkaline-Fuel-Cell-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3810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268538" y="33337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AFC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4787900" y="4221163"/>
            <a:ext cx="39608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nella capsula Apollo 2 celle da 113 kg: usata anche per produrre H</a:t>
            </a:r>
            <a:r>
              <a:rPr lang="it-IT" baseline="-25000"/>
              <a:t>2</a:t>
            </a:r>
            <a:r>
              <a:rPr lang="it-IT"/>
              <a:t>O per gli astronauti</a:t>
            </a:r>
          </a:p>
        </p:txBody>
      </p:sp>
      <p:sp>
        <p:nvSpPr>
          <p:cNvPr id="72710" name="Line 7"/>
          <p:cNvSpPr>
            <a:spLocks noChangeShapeType="1"/>
          </p:cNvSpPr>
          <p:nvPr/>
        </p:nvSpPr>
        <p:spPr bwMode="auto">
          <a:xfrm flipV="1">
            <a:off x="2700338" y="3789363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1620838" y="5084763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sistema di pompe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827088" y="5805488"/>
            <a:ext cx="756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elettrodi: carbone + catalizzatore Ni al posto di Pt usato nelle PEMFC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/>
          <p:cNvSpPr txBox="1">
            <a:spLocks noChangeArrowheads="1"/>
          </p:cNvSpPr>
          <p:nvPr/>
        </p:nvSpPr>
        <p:spPr bwMode="auto">
          <a:xfrm>
            <a:off x="3276600" y="549275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DMFC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CH</a:t>
            </a:r>
            <a:r>
              <a:rPr lang="it-IT" baseline="-25000"/>
              <a:t>3</a:t>
            </a:r>
            <a:r>
              <a:rPr lang="it-IT"/>
              <a:t>OH  + 3/2O</a:t>
            </a:r>
            <a:r>
              <a:rPr lang="it-IT" baseline="-25000"/>
              <a:t>2</a:t>
            </a:r>
            <a:r>
              <a:rPr lang="it-IT"/>
              <a:t>    </a:t>
            </a:r>
            <a:r>
              <a:rPr lang="it-IT">
                <a:sym typeface="Symbol" pitchFamily="18" charset="2"/>
              </a:rPr>
              <a:t>   2</a:t>
            </a: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+ CO</a:t>
            </a:r>
            <a:r>
              <a:rPr lang="it-IT" baseline="-25000"/>
              <a:t>2		</a:t>
            </a:r>
            <a:r>
              <a:rPr lang="it-IT"/>
              <a:t>reazione globale</a:t>
            </a:r>
            <a:endParaRPr lang="it-IT" baseline="-25000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770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come elettrolita si usa di solito una membrana di nafion o una </a:t>
            </a:r>
            <a:r>
              <a:rPr lang="it-IT">
                <a:solidFill>
                  <a:srgbClr val="FF3300"/>
                </a:solidFill>
              </a:rPr>
              <a:t>soluzione alcalina</a:t>
            </a: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468313" y="3355975"/>
            <a:ext cx="612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anodo</a:t>
            </a:r>
            <a:r>
              <a:rPr lang="it-IT"/>
              <a:t>: 	CH</a:t>
            </a:r>
            <a:r>
              <a:rPr lang="it-IT" baseline="-25000"/>
              <a:t>3</a:t>
            </a:r>
            <a:r>
              <a:rPr lang="it-IT"/>
              <a:t>OH  + 6OH</a:t>
            </a:r>
            <a:r>
              <a:rPr lang="it-IT" baseline="30000"/>
              <a:t>-</a:t>
            </a:r>
            <a:r>
              <a:rPr lang="it-IT"/>
              <a:t>  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CO</a:t>
            </a:r>
            <a:r>
              <a:rPr lang="it-IT" baseline="-25000"/>
              <a:t>2</a:t>
            </a:r>
            <a:r>
              <a:rPr lang="it-IT"/>
              <a:t> + 5H</a:t>
            </a:r>
            <a:r>
              <a:rPr lang="it-IT" baseline="-25000"/>
              <a:t>2</a:t>
            </a:r>
            <a:r>
              <a:rPr lang="it-IT"/>
              <a:t>O + 6e-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468313" y="4579938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nell’elettrolita 	2OH</a:t>
            </a:r>
            <a:r>
              <a:rPr lang="it-IT" baseline="30000"/>
              <a:t>-</a:t>
            </a:r>
            <a:r>
              <a:rPr lang="it-IT"/>
              <a:t> + CO</a:t>
            </a:r>
            <a:r>
              <a:rPr lang="it-IT" baseline="-25000"/>
              <a:t>2 </a:t>
            </a:r>
            <a:r>
              <a:rPr lang="it-IT">
                <a:sym typeface="Symbol" pitchFamily="18" charset="2"/>
              </a:rPr>
              <a:t> </a:t>
            </a:r>
            <a:r>
              <a:rPr lang="it-IT"/>
              <a:t>CO</a:t>
            </a:r>
            <a:r>
              <a:rPr lang="it-IT" baseline="-25000"/>
              <a:t>3</a:t>
            </a:r>
            <a:r>
              <a:rPr lang="it-IT" baseline="30000"/>
              <a:t>2-</a:t>
            </a:r>
            <a:r>
              <a:rPr lang="it-IT"/>
              <a:t> + H</a:t>
            </a:r>
            <a:r>
              <a:rPr lang="it-IT" baseline="-25000"/>
              <a:t>2</a:t>
            </a:r>
            <a:r>
              <a:rPr lang="it-IT"/>
              <a:t>O 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dopo un po’ elettrolita perde alcalinità e la reazione si blocca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468313" y="3789363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catodo</a:t>
            </a:r>
            <a:r>
              <a:rPr lang="it-IT"/>
              <a:t>: 3/2O</a:t>
            </a:r>
            <a:r>
              <a:rPr lang="it-IT" baseline="-25000"/>
              <a:t>2</a:t>
            </a:r>
            <a:r>
              <a:rPr lang="it-IT"/>
              <a:t> + 3H</a:t>
            </a:r>
            <a:r>
              <a:rPr lang="it-IT" baseline="-25000"/>
              <a:t>2</a:t>
            </a:r>
            <a:r>
              <a:rPr lang="it-IT"/>
              <a:t>O + 6e- 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  6OH</a:t>
            </a:r>
            <a:r>
              <a:rPr lang="it-IT" baseline="30000"/>
              <a:t>-</a:t>
            </a: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68313" y="2852738"/>
            <a:ext cx="604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0099"/>
                </a:solidFill>
              </a:rPr>
              <a:t>DMFC con elettrolita alcalino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/>
        </p:nvSpPr>
        <p:spPr bwMode="auto">
          <a:xfrm>
            <a:off x="755650" y="3716338"/>
            <a:ext cx="705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vantaggi</a:t>
            </a:r>
            <a:r>
              <a:rPr lang="it-IT"/>
              <a:t>: costi di sintesi e di impiantistica ridotti, facilità di immagazzinamento per CH</a:t>
            </a:r>
            <a:r>
              <a:rPr lang="it-IT" baseline="-25000"/>
              <a:t>3</a:t>
            </a:r>
            <a:r>
              <a:rPr lang="it-IT"/>
              <a:t>OH, elevata densità di energia</a:t>
            </a:r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755650" y="4941888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svantaggi</a:t>
            </a:r>
            <a:r>
              <a:rPr lang="it-IT"/>
              <a:t>: reazioni più lente rispetto a H</a:t>
            </a:r>
            <a:r>
              <a:rPr lang="it-IT" baseline="-25000"/>
              <a:t>2   </a:t>
            </a:r>
            <a:r>
              <a:rPr lang="it-IT">
                <a:sym typeface="Symbol" pitchFamily="18" charset="2"/>
              </a:rPr>
              <a:t> minore densità di energia, elevata caduta di potenziale dovuta al crossover, tempo vita limitata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604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000099"/>
                </a:solidFill>
              </a:rPr>
              <a:t>DMFC con elettrolita acido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61928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anodo:	CH</a:t>
            </a:r>
            <a:r>
              <a:rPr lang="it-IT" baseline="-25000"/>
              <a:t>3</a:t>
            </a:r>
            <a:r>
              <a:rPr lang="it-IT"/>
              <a:t>OH  + H</a:t>
            </a:r>
            <a:r>
              <a:rPr lang="it-IT" baseline="-25000"/>
              <a:t>2</a:t>
            </a:r>
            <a:r>
              <a:rPr lang="it-IT"/>
              <a:t>O  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CO</a:t>
            </a:r>
            <a:r>
              <a:rPr lang="it-IT" baseline="-25000"/>
              <a:t>2</a:t>
            </a:r>
            <a:r>
              <a:rPr lang="it-IT"/>
              <a:t> + 6e- + 6H</a:t>
            </a:r>
            <a:r>
              <a:rPr lang="it-IT" baseline="30000"/>
              <a:t>+</a:t>
            </a:r>
          </a:p>
          <a:p>
            <a:pPr>
              <a:spcBef>
                <a:spcPct val="50000"/>
              </a:spcBef>
            </a:pPr>
            <a:r>
              <a:rPr lang="it-IT"/>
              <a:t>catodo:	3/2O</a:t>
            </a:r>
            <a:r>
              <a:rPr lang="it-IT" baseline="-25000"/>
              <a:t>2</a:t>
            </a:r>
            <a:r>
              <a:rPr lang="it-IT"/>
              <a:t> + 6H</a:t>
            </a:r>
            <a:r>
              <a:rPr lang="it-IT" baseline="30000"/>
              <a:t>+</a:t>
            </a:r>
            <a:r>
              <a:rPr lang="it-IT"/>
              <a:t>  + 6e- 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  3H</a:t>
            </a:r>
            <a:r>
              <a:rPr lang="it-IT" baseline="-25000"/>
              <a:t>2</a:t>
            </a:r>
            <a:r>
              <a:rPr lang="it-IT"/>
              <a:t>O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755650" y="2420938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La reazione anodica necessita di H</a:t>
            </a:r>
            <a:r>
              <a:rPr lang="it-IT" baseline="-25000"/>
              <a:t>2</a:t>
            </a:r>
            <a:r>
              <a:rPr lang="it-IT"/>
              <a:t>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799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La reazione di ossidazione di CH</a:t>
            </a:r>
            <a:r>
              <a:rPr lang="it-IT" baseline="-25000"/>
              <a:t>3</a:t>
            </a:r>
            <a:r>
              <a:rPr lang="it-IT"/>
              <a:t>OH avviene </a:t>
            </a:r>
            <a:r>
              <a:rPr lang="it-IT" b="1"/>
              <a:t>in molti stadi</a:t>
            </a:r>
            <a:r>
              <a:rPr lang="it-IT"/>
              <a:t> e risulta lenta rispetto a quella di H</a:t>
            </a:r>
            <a:r>
              <a:rPr lang="it-IT" baseline="-25000"/>
              <a:t>2</a:t>
            </a:r>
            <a:r>
              <a:rPr lang="it-IT"/>
              <a:t>. Tuttavia sistema molto promettente perché implica il passaggio di 6 elettroni/molecola di CH</a:t>
            </a:r>
            <a:r>
              <a:rPr lang="it-IT" baseline="-25000"/>
              <a:t>3</a:t>
            </a:r>
            <a:r>
              <a:rPr lang="it-IT"/>
              <a:t>OH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468313" y="3213100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Elevata produzione mondiale di CH</a:t>
            </a:r>
            <a:r>
              <a:rPr lang="it-IT" baseline="-25000"/>
              <a:t>3</a:t>
            </a:r>
            <a:r>
              <a:rPr lang="it-IT"/>
              <a:t>OH:  20</a:t>
            </a:r>
            <a:r>
              <a:rPr lang="it-IT">
                <a:sym typeface="Symbol" pitchFamily="18" charset="2"/>
              </a:rPr>
              <a:t></a:t>
            </a:r>
            <a:r>
              <a:rPr lang="it-IT"/>
              <a:t>10</a:t>
            </a:r>
            <a:r>
              <a:rPr lang="it-IT" baseline="30000"/>
              <a:t>6</a:t>
            </a:r>
            <a:r>
              <a:rPr lang="it-IT"/>
              <a:t> ton/anno (serve x produz. di formaldeide e di additivo anti-detonante per benzine)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tentativi di sostituzione con CH</a:t>
            </a:r>
            <a:r>
              <a:rPr lang="it-IT" baseline="-25000"/>
              <a:t>3</a:t>
            </a:r>
            <a:r>
              <a:rPr lang="it-IT"/>
              <a:t>CH</a:t>
            </a:r>
            <a:r>
              <a:rPr lang="it-IT" baseline="-25000"/>
              <a:t>2</a:t>
            </a:r>
            <a:r>
              <a:rPr lang="it-IT"/>
              <a:t>OH attualmente falliti perché molto più costoso da produrre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468313" y="4149725"/>
            <a:ext cx="475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CH</a:t>
            </a:r>
            <a:r>
              <a:rPr lang="it-IT" baseline="-25000">
                <a:latin typeface="Calibri" pitchFamily="34" charset="0"/>
              </a:rPr>
              <a:t>3</a:t>
            </a:r>
            <a:r>
              <a:rPr lang="it-IT">
                <a:latin typeface="Calibri" pitchFamily="34" charset="0"/>
              </a:rPr>
              <a:t>OH poco costoso ma molto tossico: 	</a:t>
            </a:r>
          </a:p>
          <a:p>
            <a:r>
              <a:rPr lang="it-IT">
                <a:latin typeface="Calibri" pitchFamily="34" charset="0"/>
              </a:rPr>
              <a:t>si produce da CO + 2H</a:t>
            </a:r>
            <a:r>
              <a:rPr lang="it-IT" baseline="-25000">
                <a:latin typeface="Calibri" pitchFamily="34" charset="0"/>
              </a:rPr>
              <a:t>2</a:t>
            </a:r>
            <a:r>
              <a:rPr lang="it-IT">
                <a:latin typeface="Calibri" pitchFamily="34" charset="0"/>
              </a:rPr>
              <a:t>  </a:t>
            </a:r>
            <a:r>
              <a:rPr lang="it-IT">
                <a:latin typeface="Calibri" pitchFamily="34" charset="0"/>
                <a:sym typeface="Symbol" pitchFamily="18" charset="2"/>
              </a:rPr>
              <a:t></a:t>
            </a:r>
            <a:r>
              <a:rPr lang="it-IT">
                <a:latin typeface="Calibri" pitchFamily="34" charset="0"/>
              </a:rPr>
              <a:t> CH</a:t>
            </a:r>
            <a:r>
              <a:rPr lang="it-IT" baseline="-25000">
                <a:latin typeface="Calibri" pitchFamily="34" charset="0"/>
              </a:rPr>
              <a:t>3</a:t>
            </a:r>
            <a:r>
              <a:rPr lang="it-IT">
                <a:latin typeface="Calibri" pitchFamily="34" charset="0"/>
              </a:rPr>
              <a:t>OH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OCV = 1.21 V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9930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/>
              <a:t>Esistono 2 tipi di celle a H</a:t>
            </a:r>
            <a:r>
              <a:rPr lang="it-IT" sz="2400" baseline="-25000"/>
              <a:t>2</a:t>
            </a:r>
            <a:r>
              <a:rPr lang="it-IT" sz="2400"/>
              <a:t> che si differenziano per  due diverse reazioni anodiche a cui corrispondono 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rgbClr val="FF3300"/>
                </a:solidFill>
              </a:rPr>
              <a:t> </a:t>
            </a:r>
            <a:r>
              <a:rPr lang="it-IT" sz="2400"/>
              <a:t> </a:t>
            </a:r>
            <a:r>
              <a:rPr lang="it-IT" sz="2400">
                <a:solidFill>
                  <a:srgbClr val="FF3300"/>
                </a:solidFill>
              </a:rPr>
              <a:t>1)</a:t>
            </a:r>
            <a:r>
              <a:rPr lang="it-IT" sz="2400"/>
              <a:t> </a:t>
            </a:r>
            <a:r>
              <a:rPr lang="it-IT" sz="2400">
                <a:solidFill>
                  <a:srgbClr val="FF3300"/>
                </a:solidFill>
              </a:rPr>
              <a:t>elettrolita che favorisce lo scambio di H</a:t>
            </a:r>
            <a:r>
              <a:rPr lang="it-IT" sz="2400" baseline="30000">
                <a:solidFill>
                  <a:srgbClr val="FF3300"/>
                </a:solidFill>
              </a:rPr>
              <a:t>+ </a:t>
            </a:r>
            <a:r>
              <a:rPr lang="it-IT" sz="2400"/>
              <a:t> 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rgbClr val="000099"/>
                </a:solidFill>
              </a:rPr>
              <a:t>oppure</a:t>
            </a:r>
          </a:p>
          <a:p>
            <a:pPr>
              <a:spcBef>
                <a:spcPct val="50000"/>
              </a:spcBef>
            </a:pPr>
            <a:r>
              <a:rPr lang="it-IT" sz="2400">
                <a:solidFill>
                  <a:srgbClr val="000099"/>
                </a:solidFill>
              </a:rPr>
              <a:t>  2) elettrolita che favorisce lo scambio di ioni OH</a:t>
            </a:r>
            <a:r>
              <a:rPr lang="it-IT" sz="2400" baseline="30000">
                <a:solidFill>
                  <a:srgbClr val="000099"/>
                </a:solidFill>
              </a:rPr>
              <a:t>-</a:t>
            </a:r>
            <a:r>
              <a:rPr lang="it-IT" sz="240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it-IT" sz="2400"/>
          </a:p>
          <a:p>
            <a:pPr>
              <a:spcBef>
                <a:spcPct val="50000"/>
              </a:spcBef>
            </a:pPr>
            <a:r>
              <a:rPr lang="it-IT" sz="2400"/>
              <a:t>al catodo avviene sempre e comunque la riduzione di O</a:t>
            </a:r>
            <a:r>
              <a:rPr lang="it-IT" sz="2400" baseline="-25000"/>
              <a:t>2</a:t>
            </a:r>
            <a:r>
              <a:rPr lang="it-IT" sz="2400"/>
              <a:t> dell’aria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dmfc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1835150" y="3357563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schema DMFC</a:t>
            </a:r>
          </a:p>
        </p:txBody>
      </p:sp>
      <p:pic>
        <p:nvPicPr>
          <p:cNvPr id="76803" name="Picture 4" descr="Fig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40088"/>
            <a:ext cx="36004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1-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164012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3" descr="1-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5457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dmfc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36613"/>
            <a:ext cx="4857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2339752" y="4437112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Computer Toshiba funzionante con DMFC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39752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commercializzazione?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FC AD ALTA TEMPERATURA: </a:t>
            </a:r>
            <a:r>
              <a:rPr lang="it-IT"/>
              <a:t>PAFC, MCFC, SOFC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280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Benché la reazione globale che avviene nelle FC sia esotermica e quindi dal punto di vista termodinamico si perde di efficienza al crescere di T, tuttavia all’aumentare di T:</a:t>
            </a:r>
          </a:p>
          <a:p>
            <a:pPr>
              <a:spcBef>
                <a:spcPct val="50000"/>
              </a:spcBef>
            </a:pPr>
            <a:r>
              <a:rPr lang="it-IT"/>
              <a:t>1) reazioni sono più veloci, tanto che spesso non  serve catalizzatore o comunque viene adoperato in quantità minori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95288" y="3494088"/>
            <a:ext cx="7272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dirty="0"/>
              <a:t>2) si può adoperare il calore dei gas  in uscita per estrarre H</a:t>
            </a:r>
            <a:r>
              <a:rPr lang="it-IT" baseline="-25000" dirty="0"/>
              <a:t>2</a:t>
            </a:r>
            <a:r>
              <a:rPr lang="it-IT" dirty="0"/>
              <a:t> (es dal gas naturale)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95288" y="4508500"/>
            <a:ext cx="806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/>
              <a:t>3) tale calore può essere adoperato per co-generare energia elettrica: es. si può produrre vapore che mette in moto una turbina collegata con un generatore elettrico.</a:t>
            </a: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4211638" y="22764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/>
          <p:cNvSpPr txBox="1">
            <a:spLocks noChangeArrowheads="1"/>
          </p:cNvSpPr>
          <p:nvPr/>
        </p:nvSpPr>
        <p:spPr bwMode="auto">
          <a:xfrm>
            <a:off x="395288" y="369888"/>
            <a:ext cx="532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Sono stati sviluppati 3 tipi di celle ad alta T.</a:t>
            </a:r>
          </a:p>
        </p:txBody>
      </p:sp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95288" y="1233488"/>
            <a:ext cx="7632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PAFC</a:t>
            </a:r>
            <a:r>
              <a:rPr lang="it-IT"/>
              <a:t> = phosphoric acid fuel cell</a:t>
            </a:r>
          </a:p>
          <a:p>
            <a:pPr>
              <a:spcBef>
                <a:spcPct val="50000"/>
              </a:spcBef>
            </a:pPr>
            <a:r>
              <a:rPr lang="it-IT" b="1"/>
              <a:t>MCFC</a:t>
            </a:r>
            <a:r>
              <a:rPr lang="it-IT"/>
              <a:t> = molten carbonate fuel cell</a:t>
            </a:r>
          </a:p>
          <a:p>
            <a:pPr>
              <a:spcBef>
                <a:spcPct val="50000"/>
              </a:spcBef>
            </a:pPr>
            <a:r>
              <a:rPr lang="it-IT" b="1"/>
              <a:t>SOFC</a:t>
            </a:r>
            <a:r>
              <a:rPr lang="it-IT"/>
              <a:t> = solid oxide fuel cell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5288" y="3033713"/>
            <a:ext cx="7489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In tutte queste celle in genere non si usa H</a:t>
            </a:r>
            <a:r>
              <a:rPr lang="it-IT" baseline="-25000"/>
              <a:t>2</a:t>
            </a:r>
            <a:r>
              <a:rPr lang="it-IT"/>
              <a:t> puro ma combustibili che ad alta T lo formano per steam reforming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95288" y="4076700"/>
            <a:ext cx="712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CH</a:t>
            </a:r>
            <a:r>
              <a:rPr lang="it-IT" baseline="-25000"/>
              <a:t>4</a:t>
            </a:r>
            <a:r>
              <a:rPr lang="it-IT"/>
              <a:t> + H</a:t>
            </a:r>
            <a:r>
              <a:rPr lang="it-IT" baseline="-25000"/>
              <a:t>2</a:t>
            </a:r>
            <a:r>
              <a:rPr lang="it-IT"/>
              <a:t>O   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  3H</a:t>
            </a:r>
            <a:r>
              <a:rPr lang="it-IT" baseline="-25000"/>
              <a:t>2</a:t>
            </a:r>
            <a:r>
              <a:rPr lang="it-IT"/>
              <a:t> + CO  reazione per il metano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95288" y="4941888"/>
            <a:ext cx="777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IN GENERALE, a T &gt; 500 °C per un generico idrocarburo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95288" y="5734050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C</a:t>
            </a:r>
            <a:r>
              <a:rPr lang="it-IT" baseline="-25000">
                <a:solidFill>
                  <a:srgbClr val="000099"/>
                </a:solidFill>
              </a:rPr>
              <a:t>x</a:t>
            </a:r>
            <a:r>
              <a:rPr lang="it-IT">
                <a:solidFill>
                  <a:srgbClr val="000099"/>
                </a:solidFill>
              </a:rPr>
              <a:t>H</a:t>
            </a:r>
            <a:r>
              <a:rPr lang="it-IT" baseline="-25000">
                <a:solidFill>
                  <a:srgbClr val="000099"/>
                </a:solidFill>
              </a:rPr>
              <a:t>y</a:t>
            </a:r>
            <a:r>
              <a:rPr lang="it-IT">
                <a:solidFill>
                  <a:srgbClr val="000099"/>
                </a:solidFill>
              </a:rPr>
              <a:t> + xH</a:t>
            </a:r>
            <a:r>
              <a:rPr lang="it-IT" baseline="-25000">
                <a:solidFill>
                  <a:srgbClr val="000099"/>
                </a:solidFill>
              </a:rPr>
              <a:t>2</a:t>
            </a:r>
            <a:r>
              <a:rPr lang="it-IT">
                <a:solidFill>
                  <a:srgbClr val="000099"/>
                </a:solidFill>
              </a:rPr>
              <a:t>O    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it-IT">
                <a:solidFill>
                  <a:srgbClr val="000099"/>
                </a:solidFill>
              </a:rPr>
              <a:t>  (x + y/2)H</a:t>
            </a:r>
            <a:r>
              <a:rPr lang="it-IT" baseline="-25000">
                <a:solidFill>
                  <a:srgbClr val="000099"/>
                </a:solidFill>
              </a:rPr>
              <a:t>2</a:t>
            </a:r>
            <a:r>
              <a:rPr lang="it-IT">
                <a:solidFill>
                  <a:srgbClr val="000099"/>
                </a:solidFill>
              </a:rPr>
              <a:t> + xCO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  <p:bldP spid="93190" grpId="0"/>
      <p:bldP spid="931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Problema</a:t>
            </a:r>
            <a:r>
              <a:rPr lang="it-IT"/>
              <a:t>: quasi tutti gli idrocarburi contengono S e suoi derivati che “avvelenano” i catalizzatori: bisogna desolforare il combustibile prima di utilizzarlo </a:t>
            </a:r>
            <a:r>
              <a:rPr lang="it-IT">
                <a:sym typeface="Symbol" pitchFamily="18" charset="2"/>
              </a:rPr>
              <a:t> servono impianti costosi di pretrattamento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Bottoming cycles</a:t>
            </a:r>
            <a:r>
              <a:rPr lang="it-IT"/>
              <a:t> = co-generazione di energia con i gas di scarto </a:t>
            </a:r>
          </a:p>
        </p:txBody>
      </p:sp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Il calore prodotto dalla cella elettrochimica viene usato per generare vapore e far muovere una turbina che genera corrente elettrica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748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Il sistema può essere reso molto efficiente se si considera i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23850" y="3789363"/>
            <a:ext cx="252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cella a combustibile ad elevata T di funzionamento</a:t>
            </a:r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 flipV="1">
            <a:off x="3348038" y="3644900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3348038" y="4365625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4643438" y="2997200"/>
            <a:ext cx="352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produzione diretta di energia elettrica attraverso una cella elettrochimica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643438" y="4581525"/>
            <a:ext cx="39608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produzione di energia elettrica da sviluppo di calore che genera vapore che muove una turbina</a:t>
            </a:r>
          </a:p>
        </p:txBody>
      </p:sp>
      <p:sp>
        <p:nvSpPr>
          <p:cNvPr id="83977" name="Text Box 10"/>
          <p:cNvSpPr txBox="1">
            <a:spLocks noChangeArrowheads="1"/>
          </p:cNvSpPr>
          <p:nvPr/>
        </p:nvSpPr>
        <p:spPr bwMode="auto">
          <a:xfrm>
            <a:off x="5362575" y="3933825"/>
            <a:ext cx="936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PAFC</a:t>
            </a:r>
          </a:p>
        </p:txBody>
      </p:sp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79200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Schema simile ad una PEMFC: </a:t>
            </a:r>
          </a:p>
          <a:p>
            <a:pPr>
              <a:spcBef>
                <a:spcPct val="50000"/>
              </a:spcBef>
            </a:pPr>
            <a:r>
              <a:rPr lang="it-IT"/>
              <a:t>viene usata </a:t>
            </a:r>
            <a:r>
              <a:rPr lang="it-IT" b="1"/>
              <a:t>una membrana contenente H</a:t>
            </a:r>
            <a:r>
              <a:rPr lang="it-IT" b="1" baseline="-25000"/>
              <a:t>3</a:t>
            </a:r>
            <a:r>
              <a:rPr lang="it-IT" b="1"/>
              <a:t>PO</a:t>
            </a:r>
            <a:r>
              <a:rPr lang="it-IT" b="1" baseline="-25000"/>
              <a:t>4</a:t>
            </a:r>
            <a:r>
              <a:rPr lang="it-IT" b="1"/>
              <a:t> acido fosforico 100%.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539750" y="2997200"/>
            <a:ext cx="79216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è l’unico acido che non si decompone almeno fino a 200 °C</a:t>
            </a:r>
          </a:p>
          <a:p>
            <a:pPr>
              <a:spcBef>
                <a:spcPct val="50000"/>
              </a:spcBef>
            </a:pPr>
            <a:r>
              <a:rPr lang="it-IT"/>
              <a:t>bassa volatilità</a:t>
            </a:r>
          </a:p>
          <a:p>
            <a:pPr>
              <a:spcBef>
                <a:spcPct val="50000"/>
              </a:spcBef>
            </a:pPr>
            <a:r>
              <a:rPr lang="it-IT"/>
              <a:t>non reagisce con CO</a:t>
            </a:r>
            <a:r>
              <a:rPr lang="it-IT" baseline="-25000"/>
              <a:t>2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/>
              <a:t>CO si desorbe ad elevata T</a:t>
            </a:r>
            <a:endParaRPr lang="it-IT" baseline="-25000"/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elettrodi di grafite + politetrafluoroetilene + Pt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924300" y="620713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anodo:	2H</a:t>
            </a:r>
            <a:r>
              <a:rPr lang="it-IT" baseline="-25000"/>
              <a:t>2</a:t>
            </a:r>
            <a:r>
              <a:rPr lang="it-IT"/>
              <a:t>  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      4H</a:t>
            </a:r>
            <a:r>
              <a:rPr lang="it-IT" baseline="30000"/>
              <a:t>+</a:t>
            </a:r>
            <a:r>
              <a:rPr lang="it-IT"/>
              <a:t> + 4e</a:t>
            </a:r>
            <a:r>
              <a:rPr lang="it-IT" baseline="30000"/>
              <a:t>-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3924300" y="1052513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catodo:	O</a:t>
            </a:r>
            <a:r>
              <a:rPr lang="it-IT" baseline="-25000"/>
              <a:t>2</a:t>
            </a:r>
            <a:r>
              <a:rPr lang="it-IT"/>
              <a:t> + 4e</a:t>
            </a:r>
            <a:r>
              <a:rPr lang="it-IT" baseline="30000"/>
              <a:t>-</a:t>
            </a:r>
            <a:r>
              <a:rPr lang="it-IT"/>
              <a:t> + 4H</a:t>
            </a:r>
            <a:r>
              <a:rPr lang="it-IT" baseline="30000"/>
              <a:t>+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  </a:t>
            </a:r>
            <a:r>
              <a:rPr lang="it-IT"/>
              <a:t> 2H</a:t>
            </a:r>
            <a:r>
              <a:rPr lang="it-IT" baseline="-25000"/>
              <a:t>2</a:t>
            </a:r>
            <a:r>
              <a:rPr lang="it-IT"/>
              <a:t>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drawing of how both phosphoric acid and PEM fuel cells op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0713"/>
            <a:ext cx="41767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632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La prima FC commercializzata</a:t>
            </a:r>
          </a:p>
          <a:p>
            <a:pPr>
              <a:spcBef>
                <a:spcPct val="50000"/>
              </a:spcBef>
            </a:pPr>
            <a:r>
              <a:rPr lang="it-IT"/>
              <a:t>esistono impianti da MW</a:t>
            </a:r>
          </a:p>
          <a:p>
            <a:pPr>
              <a:spcBef>
                <a:spcPct val="50000"/>
              </a:spcBef>
            </a:pPr>
            <a:r>
              <a:rPr lang="it-IT"/>
              <a:t>è piuttosto costosa</a:t>
            </a:r>
          </a:p>
        </p:txBody>
      </p:sp>
      <p:pic>
        <p:nvPicPr>
          <p:cNvPr id="87042" name="Picture 3" descr="img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42481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323850" y="1701800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/>
              <a:t>anodo:	2H</a:t>
            </a:r>
            <a:r>
              <a:rPr lang="it-IT" sz="2000" baseline="-25000"/>
              <a:t>2</a:t>
            </a:r>
            <a:r>
              <a:rPr lang="it-IT" sz="2000"/>
              <a:t>  </a:t>
            </a:r>
            <a:r>
              <a:rPr lang="it-IT" sz="2000">
                <a:sym typeface="Symbol" pitchFamily="18" charset="2"/>
              </a:rPr>
              <a:t></a:t>
            </a:r>
            <a:r>
              <a:rPr lang="it-IT" sz="2000"/>
              <a:t>      4H</a:t>
            </a:r>
            <a:r>
              <a:rPr lang="it-IT" sz="2000" baseline="30000"/>
              <a:t>+</a:t>
            </a:r>
            <a:r>
              <a:rPr lang="it-IT" sz="2000"/>
              <a:t> + 4e</a:t>
            </a:r>
            <a:r>
              <a:rPr lang="it-IT" sz="2000" baseline="30000"/>
              <a:t>-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catodo:	O</a:t>
            </a:r>
            <a:r>
              <a:rPr lang="it-IT" sz="2000" baseline="-25000" dirty="0"/>
              <a:t>2</a:t>
            </a:r>
            <a:r>
              <a:rPr lang="it-IT" sz="2000" dirty="0"/>
              <a:t> + 4e</a:t>
            </a:r>
            <a:r>
              <a:rPr lang="it-IT" sz="2000" baseline="30000" dirty="0"/>
              <a:t>-</a:t>
            </a:r>
            <a:r>
              <a:rPr lang="it-IT" sz="2000" dirty="0"/>
              <a:t> + 4H</a:t>
            </a:r>
            <a:r>
              <a:rPr lang="it-IT" sz="2000" baseline="30000" dirty="0"/>
              <a:t>+</a:t>
            </a:r>
            <a:r>
              <a:rPr lang="it-IT" sz="2000" dirty="0"/>
              <a:t> </a:t>
            </a:r>
            <a:r>
              <a:rPr lang="it-IT" sz="2000" dirty="0">
                <a:sym typeface="Symbol" pitchFamily="18" charset="2"/>
              </a:rPr>
              <a:t>  </a:t>
            </a:r>
            <a:r>
              <a:rPr lang="it-IT" sz="2000" dirty="0"/>
              <a:t> 2H</a:t>
            </a:r>
            <a:r>
              <a:rPr lang="it-IT" sz="2000" baseline="-25000" dirty="0"/>
              <a:t>2</a:t>
            </a:r>
            <a:r>
              <a:rPr lang="it-IT" sz="2000" dirty="0"/>
              <a:t>O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2852738"/>
            <a:ext cx="532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e</a:t>
            </a:r>
            <a:r>
              <a:rPr lang="it-IT" sz="2400" baseline="30000" dirty="0"/>
              <a:t>-</a:t>
            </a:r>
            <a:r>
              <a:rPr lang="it-IT" sz="2400" dirty="0"/>
              <a:t> passano nel circuito esterno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H</a:t>
            </a:r>
            <a:r>
              <a:rPr lang="it-IT" sz="2400" baseline="30000" dirty="0"/>
              <a:t>+</a:t>
            </a:r>
            <a:r>
              <a:rPr lang="it-IT" sz="2400" dirty="0"/>
              <a:t> passa nell’elettrolita.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elettrolita = membrana a scambio protonico:</a:t>
            </a: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CC3300"/>
                </a:solidFill>
              </a:rPr>
              <a:t>deve far passare facilmente H</a:t>
            </a:r>
            <a:r>
              <a:rPr lang="it-IT" sz="2400" b="1" baseline="30000" dirty="0">
                <a:solidFill>
                  <a:srgbClr val="CC3300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0099"/>
                </a:solidFill>
              </a:rPr>
              <a:t>non deve far passare elettroni o gas.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80393" y="188640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 dirty="0"/>
              <a:t>cella a H</a:t>
            </a:r>
            <a:r>
              <a:rPr lang="it-IT" sz="2400" b="1" baseline="-25000" dirty="0"/>
              <a:t>2</a:t>
            </a:r>
            <a:r>
              <a:rPr lang="it-IT" sz="2400" b="1" dirty="0"/>
              <a:t> con elettrolita costituito da membrana a scambio protonico </a:t>
            </a:r>
          </a:p>
        </p:txBody>
      </p:sp>
      <p:pic>
        <p:nvPicPr>
          <p:cNvPr id="11273" name="Picture 9" descr="img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52664" cy="43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179512" y="764704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dirty="0"/>
              <a:t>elettrodi porosi </a:t>
            </a:r>
            <a:r>
              <a:rPr lang="it-IT" sz="2400" dirty="0" smtClean="0"/>
              <a:t>contenenti </a:t>
            </a:r>
            <a:r>
              <a:rPr lang="it-IT" sz="2400" dirty="0" err="1"/>
              <a:t>Pt</a:t>
            </a:r>
            <a:r>
              <a:rPr lang="it-IT" sz="2400" dirty="0"/>
              <a:t> o Ni come  catalizzatori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Molten Carbonate FC  		 MCFC</a:t>
            </a:r>
          </a:p>
        </p:txBody>
      </p:sp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7993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elettrolita formato da</a:t>
            </a:r>
          </a:p>
          <a:p>
            <a:pPr>
              <a:spcBef>
                <a:spcPct val="50000"/>
              </a:spcBef>
            </a:pPr>
            <a:r>
              <a:rPr lang="it-IT"/>
              <a:t>carbonati di metalli alcalini in fusione a 600 - 700 °C.</a:t>
            </a:r>
          </a:p>
          <a:p>
            <a:pPr>
              <a:spcBef>
                <a:spcPct val="50000"/>
              </a:spcBef>
            </a:pPr>
            <a:r>
              <a:rPr lang="it-IT"/>
              <a:t>di solito Li</a:t>
            </a:r>
            <a:r>
              <a:rPr lang="it-IT" baseline="-25000"/>
              <a:t>2</a:t>
            </a:r>
            <a:r>
              <a:rPr lang="it-IT"/>
              <a:t>CO</a:t>
            </a:r>
            <a:r>
              <a:rPr lang="it-IT" baseline="-25000"/>
              <a:t>3</a:t>
            </a:r>
            <a:r>
              <a:rPr lang="it-IT"/>
              <a:t> + K</a:t>
            </a:r>
            <a:r>
              <a:rPr lang="it-IT" baseline="-25000"/>
              <a:t>2</a:t>
            </a:r>
            <a:r>
              <a:rPr lang="it-IT"/>
              <a:t>CO</a:t>
            </a:r>
            <a:r>
              <a:rPr lang="it-IT" baseline="-25000"/>
              <a:t>3 </a:t>
            </a:r>
            <a:r>
              <a:rPr lang="it-IT"/>
              <a:t>+ Na</a:t>
            </a:r>
            <a:r>
              <a:rPr lang="it-IT" baseline="-25000"/>
              <a:t>2</a:t>
            </a:r>
            <a:r>
              <a:rPr lang="it-IT"/>
              <a:t>CO</a:t>
            </a:r>
            <a:r>
              <a:rPr lang="it-IT" baseline="-25000"/>
              <a:t>3</a:t>
            </a:r>
            <a:r>
              <a:rPr lang="it-IT"/>
              <a:t> supportato su LiAlO</a:t>
            </a:r>
            <a:r>
              <a:rPr lang="it-IT" baseline="-25000"/>
              <a:t>2</a:t>
            </a:r>
            <a:r>
              <a:rPr lang="it-IT"/>
              <a:t> </a:t>
            </a:r>
          </a:p>
          <a:p>
            <a:pPr>
              <a:spcBef>
                <a:spcPct val="50000"/>
              </a:spcBef>
            </a:pPr>
            <a:r>
              <a:rPr lang="it-IT"/>
              <a:t>ione conduttore CO</a:t>
            </a:r>
            <a:r>
              <a:rPr lang="it-IT" baseline="-25000"/>
              <a:t>3</a:t>
            </a:r>
            <a:r>
              <a:rPr lang="it-IT" baseline="30000"/>
              <a:t>2-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95288" y="3860800"/>
            <a:ext cx="77041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CC3300"/>
                </a:solidFill>
              </a:rPr>
              <a:t>reazione anodica</a:t>
            </a:r>
            <a:r>
              <a:rPr lang="it-IT"/>
              <a:t>    	2H</a:t>
            </a:r>
            <a:r>
              <a:rPr lang="it-IT" baseline="-25000"/>
              <a:t>2</a:t>
            </a:r>
            <a:r>
              <a:rPr lang="it-IT"/>
              <a:t> +  2CO</a:t>
            </a:r>
            <a:r>
              <a:rPr lang="it-IT" baseline="-25000"/>
              <a:t>3</a:t>
            </a:r>
            <a:r>
              <a:rPr lang="it-IT" baseline="30000"/>
              <a:t>2-</a:t>
            </a:r>
            <a:r>
              <a:rPr lang="it-IT"/>
              <a:t>   </a:t>
            </a:r>
            <a:r>
              <a:rPr lang="it-IT">
                <a:sym typeface="Symbol" pitchFamily="18" charset="2"/>
              </a:rPr>
              <a:t>   2</a:t>
            </a: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+ 2CO</a:t>
            </a:r>
            <a:r>
              <a:rPr lang="it-IT" baseline="-25000"/>
              <a:t>2</a:t>
            </a:r>
            <a:r>
              <a:rPr lang="it-IT"/>
              <a:t> + 4e</a:t>
            </a:r>
            <a:r>
              <a:rPr lang="it-IT" baseline="30000"/>
              <a:t>-</a:t>
            </a:r>
            <a:endParaRPr lang="it-IT"/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reazione catodica</a:t>
            </a:r>
            <a:r>
              <a:rPr lang="it-IT"/>
              <a:t>	O</a:t>
            </a:r>
            <a:r>
              <a:rPr lang="it-IT" baseline="-25000"/>
              <a:t>2</a:t>
            </a:r>
            <a:r>
              <a:rPr lang="it-IT"/>
              <a:t> + 2CO</a:t>
            </a:r>
            <a:r>
              <a:rPr lang="it-IT" baseline="-25000"/>
              <a:t>2</a:t>
            </a:r>
            <a:r>
              <a:rPr lang="it-IT"/>
              <a:t> + 4e</a:t>
            </a:r>
            <a:r>
              <a:rPr lang="it-IT" baseline="30000"/>
              <a:t>-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   2</a:t>
            </a:r>
            <a:r>
              <a:rPr lang="it-IT"/>
              <a:t>CO</a:t>
            </a:r>
            <a:r>
              <a:rPr lang="it-IT" baseline="-25000"/>
              <a:t>3</a:t>
            </a:r>
            <a:r>
              <a:rPr lang="it-IT" baseline="30000"/>
              <a:t>2-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reazione globale:	H</a:t>
            </a:r>
            <a:r>
              <a:rPr lang="it-IT" baseline="-25000"/>
              <a:t>2</a:t>
            </a:r>
            <a:r>
              <a:rPr lang="it-IT"/>
              <a:t> +  1/2O</a:t>
            </a:r>
            <a:r>
              <a:rPr lang="it-IT" baseline="-25000"/>
              <a:t>2</a:t>
            </a:r>
            <a:r>
              <a:rPr lang="it-IT"/>
              <a:t> + CO</a:t>
            </a:r>
            <a:r>
              <a:rPr lang="it-IT" baseline="-25000"/>
              <a:t>2</a:t>
            </a:r>
            <a:r>
              <a:rPr lang="it-IT"/>
              <a:t>(cat) </a:t>
            </a:r>
            <a:r>
              <a:rPr lang="it-IT">
                <a:sym typeface="Symbol" pitchFamily="18" charset="2"/>
              </a:rPr>
              <a:t>   </a:t>
            </a: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+ CO</a:t>
            </a:r>
            <a:r>
              <a:rPr lang="it-IT" baseline="-25000"/>
              <a:t>2</a:t>
            </a:r>
            <a:r>
              <a:rPr lang="it-IT"/>
              <a:t>(an)</a:t>
            </a:r>
            <a:endParaRPr lang="it-IT" baseline="300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24075" y="1844675"/>
          <a:ext cx="45370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3" imgW="2895600" imgH="558800" progId="Equation.DSMT4">
                  <p:embed/>
                </p:oleObj>
              </mc:Choice>
              <mc:Fallback>
                <p:oleObj name="Equation" r:id="rId3" imgW="28956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45370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 descr="drawing of molten carbonate fuel 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38163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16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i="1"/>
              <a:t>Anodo in</a:t>
            </a:r>
            <a:r>
              <a:rPr lang="it-IT"/>
              <a:t> Ni-Cr/Ni-Al.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i="1"/>
              <a:t>Catodo in</a:t>
            </a:r>
            <a:r>
              <a:rPr lang="it-IT"/>
              <a:t> NiO + 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Se pCO</a:t>
            </a:r>
            <a:r>
              <a:rPr lang="it-IT" baseline="-25000"/>
              <a:t>2</a:t>
            </a:r>
            <a:r>
              <a:rPr lang="it-IT"/>
              <a:t> cat = pCO</a:t>
            </a:r>
            <a:r>
              <a:rPr lang="it-IT" baseline="-25000"/>
              <a:t>2</a:t>
            </a:r>
            <a:r>
              <a:rPr lang="it-IT"/>
              <a:t> an   </a:t>
            </a:r>
            <a:r>
              <a:rPr lang="it-IT">
                <a:sym typeface="Symbol" pitchFamily="18" charset="2"/>
              </a:rPr>
              <a:t>  V dipende solo dalle pH</a:t>
            </a:r>
            <a:r>
              <a:rPr lang="it-IT" baseline="-25000">
                <a:sym typeface="Symbol" pitchFamily="18" charset="2"/>
              </a:rPr>
              <a:t>2</a:t>
            </a:r>
            <a:r>
              <a:rPr lang="it-IT">
                <a:sym typeface="Symbol" pitchFamily="18" charset="2"/>
              </a:rPr>
              <a:t>, pO</a:t>
            </a:r>
            <a:r>
              <a:rPr lang="it-IT" baseline="-25000">
                <a:sym typeface="Symbol" pitchFamily="18" charset="2"/>
              </a:rPr>
              <a:t>2</a:t>
            </a:r>
            <a:r>
              <a:rPr lang="it-IT">
                <a:sym typeface="Symbol" pitchFamily="18" charset="2"/>
              </a:rPr>
              <a:t> e pH</a:t>
            </a:r>
            <a:r>
              <a:rPr lang="it-IT" baseline="-25000">
                <a:sym typeface="Symbol" pitchFamily="18" charset="2"/>
              </a:rPr>
              <a:t>2</a:t>
            </a:r>
            <a:r>
              <a:rPr lang="it-IT">
                <a:sym typeface="Symbol" pitchFamily="18" charset="2"/>
              </a:rPr>
              <a:t>O</a:t>
            </a:r>
          </a:p>
        </p:txBody>
      </p:sp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323850" y="2492375"/>
            <a:ext cx="7848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/>
              <a:t>La necessità di CO</a:t>
            </a:r>
            <a:r>
              <a:rPr lang="it-IT" baseline="-25000"/>
              <a:t>2</a:t>
            </a:r>
            <a:r>
              <a:rPr lang="it-IT"/>
              <a:t> al catodo richiede  alcuni accorgimenti tecnici: </a:t>
            </a:r>
          </a:p>
          <a:p>
            <a:r>
              <a:rPr lang="it-IT"/>
              <a:t>1) Un circuito per trasferire CO</a:t>
            </a:r>
            <a:r>
              <a:rPr lang="it-IT" baseline="-25000"/>
              <a:t>2</a:t>
            </a:r>
            <a:r>
              <a:rPr lang="it-IT"/>
              <a:t> dall’anodo al catodo; </a:t>
            </a:r>
          </a:p>
          <a:p>
            <a:endParaRPr lang="it-IT"/>
          </a:p>
          <a:p>
            <a:r>
              <a:rPr lang="it-IT"/>
              <a:t>2) Produrre CO</a:t>
            </a:r>
            <a:r>
              <a:rPr lang="it-IT" baseline="-25000"/>
              <a:t>2</a:t>
            </a:r>
            <a:r>
              <a:rPr lang="it-IT"/>
              <a:t> da combustione del gas di scarico all'anodo, da miscelare direttamente con il gas in ingresso al catodo; </a:t>
            </a:r>
          </a:p>
          <a:p>
            <a:endParaRPr lang="it-IT"/>
          </a:p>
          <a:p>
            <a:r>
              <a:rPr lang="it-IT"/>
              <a:t>3) Fornire una fonte alternativa di CO</a:t>
            </a:r>
            <a:r>
              <a:rPr lang="it-IT" baseline="-25000"/>
              <a:t>2</a:t>
            </a:r>
            <a:r>
              <a:rPr lang="it-IT"/>
              <a:t>, ad esempio in bombole. </a:t>
            </a:r>
          </a:p>
          <a:p>
            <a:endParaRPr lang="it-IT"/>
          </a:p>
          <a:p>
            <a:r>
              <a:rPr lang="it-IT"/>
              <a:t>E’ prassi usuale in un sistema MCFC che la CO</a:t>
            </a:r>
            <a:r>
              <a:rPr lang="it-IT" baseline="-25000"/>
              <a:t>2</a:t>
            </a:r>
            <a:r>
              <a:rPr lang="it-IT"/>
              <a:t> generata all'anodo venga indirizzato, esternamente alla cella, al catodo. 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	H</a:t>
            </a:r>
            <a:r>
              <a:rPr lang="it-IT" baseline="-25000"/>
              <a:t>2</a:t>
            </a:r>
            <a:r>
              <a:rPr lang="it-IT"/>
              <a:t> +  1/2O</a:t>
            </a:r>
            <a:r>
              <a:rPr lang="it-IT" baseline="-25000"/>
              <a:t>2</a:t>
            </a:r>
            <a:r>
              <a:rPr lang="it-IT"/>
              <a:t> + CO</a:t>
            </a:r>
            <a:r>
              <a:rPr lang="it-IT" baseline="-25000"/>
              <a:t>2</a:t>
            </a:r>
            <a:r>
              <a:rPr lang="it-IT"/>
              <a:t>(cat) </a:t>
            </a:r>
            <a:r>
              <a:rPr lang="it-IT">
                <a:sym typeface="Symbol" pitchFamily="18" charset="2"/>
              </a:rPr>
              <a:t>   </a:t>
            </a: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 + CO</a:t>
            </a:r>
            <a:r>
              <a:rPr lang="it-IT" baseline="-25000"/>
              <a:t>2</a:t>
            </a:r>
            <a:r>
              <a:rPr lang="it-IT"/>
              <a:t>(an)</a:t>
            </a:r>
            <a:endParaRPr lang="it-IT" baseline="300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79930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0099"/>
                </a:solidFill>
              </a:rPr>
              <a:t>Elevata T</a:t>
            </a:r>
          </a:p>
          <a:p>
            <a:pPr>
              <a:spcBef>
                <a:spcPct val="50000"/>
              </a:spcBef>
            </a:pPr>
            <a:r>
              <a:rPr lang="it-IT" b="1"/>
              <a:t>vantaggi</a:t>
            </a:r>
            <a:r>
              <a:rPr lang="it-IT"/>
              <a:t>:  maggiore efficienza del sistema globale e maggiore flessibilità nell'uso dei combustibili. 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5288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95288" y="2492375"/>
            <a:ext cx="741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/>
              <a:t>svantaggi</a:t>
            </a:r>
            <a:r>
              <a:rPr lang="it-IT"/>
              <a:t>:  problemi di corrosione e di durata dei componenti, soprattutto per l’ambiente aggressivo che si sviluppa con la fusione dei carbonati.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Solid Oxide FC    </a:t>
            </a:r>
            <a:r>
              <a:rPr lang="it-IT" b="1"/>
              <a:t>SOFC                        T  </a:t>
            </a:r>
            <a:r>
              <a:rPr lang="it-IT"/>
              <a:t>attorno 800 °C</a:t>
            </a:r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82819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/>
              <a:t>anodo: 		materiale ceramico: Ni - ZrO</a:t>
            </a:r>
            <a:r>
              <a:rPr lang="it-IT" baseline="-25000" dirty="0"/>
              <a:t>2</a:t>
            </a:r>
            <a:r>
              <a:rPr lang="it-IT" dirty="0"/>
              <a:t>: </a:t>
            </a:r>
            <a:r>
              <a:rPr lang="it-IT" dirty="0" err="1"/>
              <a:t>cermet</a:t>
            </a:r>
            <a:r>
              <a:rPr lang="it-IT" dirty="0"/>
              <a:t> (</a:t>
            </a:r>
            <a:r>
              <a:rPr lang="it-IT" dirty="0" err="1">
                <a:solidFill>
                  <a:srgbClr val="FF3300"/>
                </a:solidFill>
              </a:rPr>
              <a:t>cer</a:t>
            </a:r>
            <a:r>
              <a:rPr lang="it-IT" dirty="0" err="1"/>
              <a:t>amic</a:t>
            </a:r>
            <a:r>
              <a:rPr lang="it-IT" dirty="0"/>
              <a:t> + 	</a:t>
            </a:r>
            <a:r>
              <a:rPr lang="it-IT" dirty="0" smtClean="0">
                <a:solidFill>
                  <a:srgbClr val="FF3300"/>
                </a:solidFill>
              </a:rPr>
              <a:t>met</a:t>
            </a:r>
            <a:r>
              <a:rPr lang="it-IT" dirty="0" smtClean="0"/>
              <a:t>al</a:t>
            </a:r>
            <a:r>
              <a:rPr lang="it-IT" dirty="0"/>
              <a:t>) </a:t>
            </a:r>
          </a:p>
          <a:p>
            <a:pPr>
              <a:spcBef>
                <a:spcPct val="50000"/>
              </a:spcBef>
            </a:pPr>
            <a:r>
              <a:rPr lang="it-IT" dirty="0"/>
              <a:t>catodo: 		LaMnO</a:t>
            </a:r>
            <a:r>
              <a:rPr lang="it-IT" baseline="-25000" dirty="0"/>
              <a:t>3</a:t>
            </a:r>
            <a:r>
              <a:rPr lang="it-IT" dirty="0"/>
              <a:t> drogato con </a:t>
            </a:r>
            <a:r>
              <a:rPr lang="it-IT" dirty="0" err="1"/>
              <a:t>Sr</a:t>
            </a:r>
            <a:endParaRPr lang="it-IT" dirty="0"/>
          </a:p>
          <a:p>
            <a:pPr>
              <a:spcBef>
                <a:spcPct val="50000"/>
              </a:spcBef>
            </a:pPr>
            <a:r>
              <a:rPr lang="it-IT" dirty="0"/>
              <a:t>elettrolita: 	materiale ceramico: di solito YSZ (</a:t>
            </a:r>
            <a:r>
              <a:rPr lang="it-IT" dirty="0" err="1"/>
              <a:t>Yttria-stabilized</a:t>
            </a:r>
            <a:r>
              <a:rPr lang="it-IT" dirty="0"/>
              <a:t> </a:t>
            </a:r>
            <a:r>
              <a:rPr lang="it-IT" dirty="0" err="1" smtClean="0"/>
              <a:t>zirconia</a:t>
            </a:r>
            <a:r>
              <a:rPr lang="it-IT" dirty="0"/>
              <a:t>):</a:t>
            </a:r>
            <a:r>
              <a:rPr lang="it-IT" b="1" dirty="0"/>
              <a:t>  </a:t>
            </a:r>
            <a:r>
              <a:rPr lang="it-IT" dirty="0"/>
              <a:t>ZrO</a:t>
            </a:r>
            <a:r>
              <a:rPr lang="it-IT" baseline="-25000" dirty="0"/>
              <a:t>2</a:t>
            </a:r>
            <a:r>
              <a:rPr lang="it-IT" dirty="0"/>
              <a:t> stabilizzato con Y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</a:t>
            </a:r>
            <a:r>
              <a:rPr lang="it-IT" dirty="0"/>
              <a:t> buon conduttore </a:t>
            </a:r>
            <a:r>
              <a:rPr lang="it-IT" dirty="0" smtClean="0"/>
              <a:t>di </a:t>
            </a:r>
            <a:r>
              <a:rPr lang="it-IT" dirty="0"/>
              <a:t>O</a:t>
            </a:r>
            <a:r>
              <a:rPr lang="it-IT" baseline="30000" dirty="0"/>
              <a:t>2-</a:t>
            </a:r>
            <a:r>
              <a:rPr lang="it-IT" dirty="0"/>
              <a:t>, cattivo conduttore elettronico</a:t>
            </a: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539750" y="19827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/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539552" y="3284612"/>
            <a:ext cx="7489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catodo:	 O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+ 4 e-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2O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6450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</a:t>
            </a:r>
            <a:r>
              <a:rPr lang="it-IT" baseline="30000" dirty="0" smtClean="0"/>
              <a:t>2- </a:t>
            </a:r>
            <a:r>
              <a:rPr lang="it-IT" dirty="0" smtClean="0"/>
              <a:t>trasportato dal catodo all'anodo dall'elettrolita solido</a:t>
            </a:r>
            <a:endParaRPr lang="it-IT" baseline="30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0770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all'anodo: 2H</a:t>
            </a:r>
            <a:r>
              <a:rPr lang="it-IT" baseline="-25000" dirty="0" smtClean="0"/>
              <a:t>2</a:t>
            </a:r>
            <a:r>
              <a:rPr lang="it-IT" dirty="0" smtClean="0"/>
              <a:t> + 2O</a:t>
            </a:r>
            <a:r>
              <a:rPr lang="it-IT" baseline="30000" dirty="0" smtClean="0"/>
              <a:t>2-</a:t>
            </a:r>
            <a:r>
              <a:rPr lang="it-IT" dirty="0" smtClean="0"/>
              <a:t>   -</a:t>
            </a:r>
            <a:r>
              <a:rPr lang="it-IT" dirty="0" smtClean="0">
                <a:sym typeface="Wingdings" panose="05000000000000000000" pitchFamily="2" charset="2"/>
              </a:rPr>
              <a:t>  2H</a:t>
            </a:r>
            <a:r>
              <a:rPr lang="it-IT" baseline="-25000" dirty="0" smtClean="0">
                <a:sym typeface="Wingdings" panose="05000000000000000000" pitchFamily="2" charset="2"/>
              </a:rPr>
              <a:t>2</a:t>
            </a:r>
            <a:r>
              <a:rPr lang="it-IT" dirty="0" smtClean="0">
                <a:sym typeface="Wingdings" panose="05000000000000000000" pitchFamily="2" charset="2"/>
              </a:rPr>
              <a:t>O + 4 e-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9411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Problema: sintetizzare prodotti che abbiano </a:t>
            </a:r>
            <a:r>
              <a:rPr lang="it-IT" dirty="0" err="1" smtClean="0"/>
              <a:t>coef</a:t>
            </a:r>
            <a:r>
              <a:rPr lang="it-IT" dirty="0" smtClean="0"/>
              <a:t>. di dilatazione termica simili pur avendo caratteristiche meccaniche molto diverse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drawing of solid oxide fue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67188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 descr="http://www.spice.or.jp/~fisher/images/sofc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9293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3635375" y="5084763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schema di una sofc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diagram of tubular solid oxide fuel cell component,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572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2195513" y="4508500"/>
            <a:ext cx="4608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vengono studiate anche sofc di tipo tubulare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39592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95288" y="4581525"/>
            <a:ext cx="741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000" dirty="0"/>
              <a:t>1) elevata </a:t>
            </a:r>
            <a:r>
              <a:rPr lang="it-IT" sz="2000" dirty="0" smtClean="0"/>
              <a:t>conducibilità dei </a:t>
            </a:r>
            <a:r>
              <a:rPr lang="it-IT" sz="2000" dirty="0"/>
              <a:t>protoni </a:t>
            </a:r>
          </a:p>
          <a:p>
            <a:r>
              <a:rPr lang="it-IT" sz="2000" dirty="0"/>
              <a:t>2) scarsissima conducibilità anionica ed elettronica</a:t>
            </a:r>
          </a:p>
          <a:p>
            <a:r>
              <a:rPr lang="it-IT" sz="2000" dirty="0"/>
              <a:t>3) elevata inerzia chimica</a:t>
            </a:r>
          </a:p>
          <a:p>
            <a:r>
              <a:rPr lang="it-IT" sz="2000" dirty="0"/>
              <a:t>4) elevata resistenza a stress meccanici </a:t>
            </a:r>
          </a:p>
          <a:p>
            <a:r>
              <a:rPr lang="it-IT" sz="2000" dirty="0"/>
              <a:t>5) elevata permeabilità all'acqua.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95288" y="3284538"/>
            <a:ext cx="7993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dirty="0" err="1">
                <a:latin typeface="Calibri" pitchFamily="34" charset="0"/>
              </a:rPr>
              <a:t>nafion</a:t>
            </a:r>
            <a:r>
              <a:rPr lang="it-IT" dirty="0">
                <a:latin typeface="Calibri" pitchFamily="34" charset="0"/>
              </a:rPr>
              <a:t>:  </a:t>
            </a:r>
            <a:r>
              <a:rPr lang="it-IT" dirty="0" err="1">
                <a:latin typeface="Calibri" pitchFamily="34" charset="0"/>
              </a:rPr>
              <a:t>ethanesulfonyl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fluoride</a:t>
            </a:r>
            <a:r>
              <a:rPr lang="it-IT" dirty="0">
                <a:latin typeface="Calibri" pitchFamily="34" charset="0"/>
              </a:rPr>
              <a:t>, 2-[1-[</a:t>
            </a:r>
            <a:r>
              <a:rPr lang="it-IT" dirty="0" err="1">
                <a:latin typeface="Calibri" pitchFamily="34" charset="0"/>
              </a:rPr>
              <a:t>difluoro</a:t>
            </a:r>
            <a:r>
              <a:rPr lang="it-IT" dirty="0">
                <a:latin typeface="Calibri" pitchFamily="34" charset="0"/>
              </a:rPr>
              <a:t>-[(</a:t>
            </a:r>
            <a:r>
              <a:rPr lang="it-IT" dirty="0" err="1">
                <a:latin typeface="Calibri" pitchFamily="34" charset="0"/>
              </a:rPr>
              <a:t>trifluoroethenyl</a:t>
            </a:r>
            <a:r>
              <a:rPr lang="it-IT" dirty="0">
                <a:latin typeface="Calibri" pitchFamily="34" charset="0"/>
              </a:rPr>
              <a:t>) </a:t>
            </a:r>
            <a:r>
              <a:rPr lang="it-IT" dirty="0" err="1">
                <a:latin typeface="Calibri" pitchFamily="34" charset="0"/>
              </a:rPr>
              <a:t>oxy</a:t>
            </a:r>
            <a:r>
              <a:rPr lang="it-IT" dirty="0">
                <a:latin typeface="Calibri" pitchFamily="34" charset="0"/>
              </a:rPr>
              <a:t>]</a:t>
            </a:r>
            <a:r>
              <a:rPr lang="it-IT" dirty="0" err="1">
                <a:latin typeface="Calibri" pitchFamily="34" charset="0"/>
              </a:rPr>
              <a:t>methyl</a:t>
            </a:r>
            <a:r>
              <a:rPr lang="it-IT" dirty="0">
                <a:latin typeface="Calibri" pitchFamily="34" charset="0"/>
              </a:rPr>
              <a:t>]-1,2,2,2-tetrafluoroethoxy]-1,1,2,2,-tetrafluoro-, with </a:t>
            </a:r>
            <a:r>
              <a:rPr lang="it-IT" dirty="0" err="1">
                <a:latin typeface="Calibri" pitchFamily="34" charset="0"/>
              </a:rPr>
              <a:t>tetrafluoroethylene</a:t>
            </a:r>
            <a:r>
              <a:rPr lang="it-IT" dirty="0">
                <a:latin typeface="Calibri" pitchFamily="34" charset="0"/>
              </a:rPr>
              <a:t> 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770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dirty="0"/>
              <a:t>come membrana elettrolitica a scambio protonico si adopera frequentemente il </a:t>
            </a:r>
            <a:r>
              <a:rPr lang="it-IT" sz="2000" b="1" dirty="0" err="1">
                <a:solidFill>
                  <a:srgbClr val="FF3300"/>
                </a:solidFill>
              </a:rPr>
              <a:t>nafion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Fuell cell-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68483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23528" y="5229200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/>
              <a:t>Schema di funzionamento di una FC a H</a:t>
            </a:r>
            <a:r>
              <a:rPr lang="it-IT" sz="2000" baseline="-25000" dirty="0"/>
              <a:t>2</a:t>
            </a:r>
            <a:r>
              <a:rPr lang="it-IT" sz="2000" dirty="0"/>
              <a:t> con elettrolita a scambio protonico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67691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b="1" dirty="0"/>
              <a:t>cella a H</a:t>
            </a:r>
            <a:r>
              <a:rPr lang="it-IT" sz="2000" b="1" baseline="-25000" dirty="0"/>
              <a:t>2</a:t>
            </a:r>
            <a:r>
              <a:rPr lang="it-IT" sz="2000" b="1" dirty="0"/>
              <a:t> con elettrolita di tipo alcalino: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elettrodi porosi con </a:t>
            </a:r>
            <a:r>
              <a:rPr lang="it-IT" sz="2000" dirty="0" err="1"/>
              <a:t>Pt</a:t>
            </a:r>
            <a:r>
              <a:rPr lang="it-IT" sz="2000" dirty="0"/>
              <a:t> o Ni come catalizzatori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anodo:	2H</a:t>
            </a:r>
            <a:r>
              <a:rPr lang="it-IT" sz="2000" baseline="-25000" dirty="0"/>
              <a:t>2</a:t>
            </a:r>
            <a:r>
              <a:rPr lang="it-IT" sz="2000" dirty="0"/>
              <a:t> + 4OH</a:t>
            </a:r>
            <a:r>
              <a:rPr lang="it-IT" sz="2000" baseline="30000" dirty="0"/>
              <a:t>-</a:t>
            </a:r>
            <a:r>
              <a:rPr lang="it-IT" sz="2000" dirty="0"/>
              <a:t>   </a:t>
            </a:r>
            <a:r>
              <a:rPr lang="it-IT" sz="2000" dirty="0">
                <a:sym typeface="Symbol" pitchFamily="18" charset="2"/>
              </a:rPr>
              <a:t>    </a:t>
            </a:r>
            <a:r>
              <a:rPr lang="it-IT" sz="2000" dirty="0"/>
              <a:t>4H</a:t>
            </a:r>
            <a:r>
              <a:rPr lang="it-IT" sz="2000" baseline="-25000" dirty="0"/>
              <a:t>2</a:t>
            </a:r>
            <a:r>
              <a:rPr lang="it-IT" sz="2000" dirty="0"/>
              <a:t>O + 4e</a:t>
            </a:r>
            <a:r>
              <a:rPr lang="it-IT" sz="2000" baseline="30000" dirty="0"/>
              <a:t>-</a:t>
            </a:r>
          </a:p>
          <a:p>
            <a:pPr>
              <a:spcBef>
                <a:spcPct val="50000"/>
              </a:spcBef>
            </a:pPr>
            <a:r>
              <a:rPr lang="it-IT" sz="2000" dirty="0"/>
              <a:t>catodo:	O</a:t>
            </a:r>
            <a:r>
              <a:rPr lang="it-IT" sz="2000" baseline="-25000" dirty="0"/>
              <a:t>2</a:t>
            </a:r>
            <a:r>
              <a:rPr lang="it-IT" sz="2000" dirty="0"/>
              <a:t> + 4e</a:t>
            </a:r>
            <a:r>
              <a:rPr lang="it-IT" sz="2000" baseline="30000" dirty="0"/>
              <a:t>-</a:t>
            </a:r>
            <a:r>
              <a:rPr lang="it-IT" sz="2000" dirty="0"/>
              <a:t> + 2H</a:t>
            </a:r>
            <a:r>
              <a:rPr lang="it-IT" sz="2000" baseline="-25000" dirty="0"/>
              <a:t>2</a:t>
            </a:r>
            <a:r>
              <a:rPr lang="it-IT" sz="2000" dirty="0"/>
              <a:t>O  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   4OH-</a:t>
            </a:r>
          </a:p>
        </p:txBody>
      </p:sp>
      <p:pic>
        <p:nvPicPr>
          <p:cNvPr id="21506" name="Picture 6" descr="img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9037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97AB-A666-4AC9-A280-CB595A4957F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3557</Words>
  <Application>Microsoft Office PowerPoint</Application>
  <PresentationFormat>Presentazione su schermo (4:3)</PresentationFormat>
  <Paragraphs>455</Paragraphs>
  <Slides>67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67</vt:i4>
      </vt:variant>
    </vt:vector>
  </HeadingPairs>
  <TitlesOfParts>
    <vt:vector size="75" baseType="lpstr">
      <vt:lpstr>Wingdings 3</vt:lpstr>
      <vt:lpstr>Calibri</vt:lpstr>
      <vt:lpstr>Symbol</vt:lpstr>
      <vt:lpstr>Arial</vt:lpstr>
      <vt:lpstr>Wingdings</vt:lpstr>
      <vt:lpstr>Tema di Office</vt:lpstr>
      <vt:lpstr>Foglio di lavoro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2013-06-03T15:01:03Z</dcterms:created>
  <dcterms:modified xsi:type="dcterms:W3CDTF">2020-06-08T13:07:33Z</dcterms:modified>
</cp:coreProperties>
</file>