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70" r:id="rId4"/>
    <p:sldId id="259" r:id="rId5"/>
    <p:sldId id="260" r:id="rId6"/>
    <p:sldId id="271" r:id="rId7"/>
    <p:sldId id="261" r:id="rId8"/>
    <p:sldId id="262" r:id="rId9"/>
    <p:sldId id="263" r:id="rId10"/>
    <p:sldId id="264" r:id="rId11"/>
    <p:sldId id="265" r:id="rId12"/>
    <p:sldId id="273" r:id="rId13"/>
    <p:sldId id="274" r:id="rId14"/>
    <p:sldId id="272" r:id="rId15"/>
    <p:sldId id="266" r:id="rId16"/>
    <p:sldId id="267" r:id="rId17"/>
    <p:sldId id="268" r:id="rId18"/>
    <p:sldId id="275" r:id="rId19"/>
    <p:sldId id="276" r:id="rId20"/>
    <p:sldId id="277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19.wmf"/><Relationship Id="rId4" Type="http://schemas.openxmlformats.org/officeDocument/2006/relationships/image" Target="../media/image1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3.emf"/><Relationship Id="rId1" Type="http://schemas.openxmlformats.org/officeDocument/2006/relationships/image" Target="../media/image12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0B43F-0A5C-4AD3-8E32-E9BAEF3FFC5F}" type="datetimeFigureOut">
              <a:rPr lang="it-IT" smtClean="0"/>
              <a:t>09/06/2020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86C5D-81CE-4119-B91E-A5043FD747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772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6B016-2064-4001-8DA4-3284270C56C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6060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86C5D-81CE-4119-B91E-A5043FD747B9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9313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39837-8AEA-404D-AC0E-41CC59BAF698}" type="datetime1">
              <a:rPr lang="it-IT" smtClean="0"/>
              <a:t>09/06/2020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0711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F963-8EE3-4D05-B645-CB0E7904C084}" type="datetime1">
              <a:rPr lang="it-IT" smtClean="0"/>
              <a:t>09/06/2020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876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90181-0947-4A01-B874-A852B32A3E67}" type="datetime1">
              <a:rPr lang="it-IT" smtClean="0"/>
              <a:t>09/06/2020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1706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55A-DD6A-4A53-8945-8D4F57D234A5}" type="datetime1">
              <a:rPr lang="it-IT" smtClean="0"/>
              <a:t>09/06/2020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1820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1AB6-16C1-4377-ACD4-A420400FA7FA}" type="datetime1">
              <a:rPr lang="it-IT" smtClean="0"/>
              <a:t>09/06/2020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2062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FDBB-4D6F-4BFD-B731-EDA2DAD59FB4}" type="datetime1">
              <a:rPr lang="it-IT" smtClean="0"/>
              <a:t>09/06/2020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163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4BC81-FF78-487A-A084-D335BA050770}" type="datetime1">
              <a:rPr lang="it-IT" smtClean="0"/>
              <a:t>09/06/2020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178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4250-FDB7-4742-A14B-B44D19C13E6B}" type="datetime1">
              <a:rPr lang="it-IT" smtClean="0"/>
              <a:t>09/06/2020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0355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6A9C-3D08-480C-B226-37FC75A274E6}" type="datetime1">
              <a:rPr lang="it-IT" smtClean="0"/>
              <a:t>09/06/2020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9900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E662-8062-41DB-99EE-A7CA966EDA7E}" type="datetime1">
              <a:rPr lang="it-IT" smtClean="0"/>
              <a:t>09/06/2020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5688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88BD-BEC0-4379-8199-99F966DF750B}" type="datetime1">
              <a:rPr lang="it-IT" smtClean="0"/>
              <a:t>09/06/2020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870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73DB3-63E1-45FF-9F77-B3E7F5AD496E}" type="datetime1">
              <a:rPr lang="it-IT" smtClean="0"/>
              <a:t>09/06/2020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787C8-99D7-4ABF-9FAD-F2D2A4503B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998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png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e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image" Target="../media/image16.wmf"/><Relationship Id="rId10" Type="http://schemas.openxmlformats.org/officeDocument/2006/relationships/image" Target="../media/image14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3.bin"/><Relationship Id="rId14" Type="http://schemas.openxmlformats.org/officeDocument/2006/relationships/oleObject" Target="../embeddings/oleObject16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e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oleObject" Target="../embeddings/oleObject20.bin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9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3.bin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10.wmf"/><Relationship Id="rId5" Type="http://schemas.openxmlformats.org/officeDocument/2006/relationships/image" Target="../media/image25.png"/><Relationship Id="rId10" Type="http://schemas.openxmlformats.org/officeDocument/2006/relationships/oleObject" Target="../embeddings/oleObject26.bin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image" Target="../media/image29.png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4"/>
          <p:cNvSpPr>
            <a:spLocks noChangeArrowheads="1" noChangeShapeType="1" noTextEdit="1"/>
          </p:cNvSpPr>
          <p:nvPr/>
        </p:nvSpPr>
        <p:spPr bwMode="auto">
          <a:xfrm>
            <a:off x="3181351" y="257175"/>
            <a:ext cx="5249863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28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TEORIA DI DEBYE-HÜCKEL</a:t>
            </a:r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2233614" y="900114"/>
            <a:ext cx="7273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2000" dirty="0"/>
              <a:t>P. </a:t>
            </a:r>
            <a:r>
              <a:rPr lang="de-DE" sz="2000" dirty="0"/>
              <a:t>Debye </a:t>
            </a:r>
            <a:r>
              <a:rPr lang="de-DE" sz="2000" dirty="0" err="1"/>
              <a:t>and</a:t>
            </a:r>
            <a:r>
              <a:rPr lang="de-DE" sz="2000" dirty="0"/>
              <a:t> </a:t>
            </a:r>
            <a:r>
              <a:rPr lang="de-DE" sz="2000" dirty="0" err="1"/>
              <a:t>E.Hückel</a:t>
            </a:r>
            <a:r>
              <a:rPr lang="de-DE" sz="2000" dirty="0"/>
              <a:t>, </a:t>
            </a:r>
            <a:r>
              <a:rPr lang="de-DE" sz="2000" i="1" dirty="0" err="1"/>
              <a:t>Phisik</a:t>
            </a:r>
            <a:r>
              <a:rPr lang="de-DE" sz="2000" i="1" dirty="0"/>
              <a:t>. </a:t>
            </a:r>
            <a:r>
              <a:rPr lang="it-IT" sz="2000" i="1" dirty="0" err="1"/>
              <a:t>Chem</a:t>
            </a:r>
            <a:r>
              <a:rPr lang="it-IT" sz="2000" i="1" dirty="0"/>
              <a:t>.</a:t>
            </a:r>
            <a:r>
              <a:rPr lang="it-IT" sz="2000" dirty="0"/>
              <a:t>, 24, 185 (1923)</a:t>
            </a:r>
            <a:endParaRPr lang="it-IT" sz="2000" dirty="0">
              <a:latin typeface="Arial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834749" y="1260475"/>
            <a:ext cx="77771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sz="2000" b="1" dirty="0">
                <a:latin typeface="Arial" charset="0"/>
              </a:rPr>
              <a:t>MODELLO</a:t>
            </a:r>
          </a:p>
          <a:p>
            <a:pPr eaLnBrk="1" hangingPunct="1"/>
            <a:r>
              <a:rPr lang="it-IT" sz="2000" b="1" dirty="0">
                <a:latin typeface="Arial" charset="0"/>
              </a:rPr>
              <a:t>1)</a:t>
            </a:r>
            <a:r>
              <a:rPr lang="it-IT" sz="2000" dirty="0">
                <a:latin typeface="Arial" charset="0"/>
              </a:rPr>
              <a:t> gli ioni sono solvatati in H</a:t>
            </a:r>
            <a:r>
              <a:rPr lang="it-IT" sz="2000" baseline="-25000" dirty="0">
                <a:latin typeface="Arial" charset="0"/>
              </a:rPr>
              <a:t>2</a:t>
            </a:r>
            <a:r>
              <a:rPr lang="it-IT" sz="2000" dirty="0">
                <a:latin typeface="Arial" charset="0"/>
              </a:rPr>
              <a:t>O che è un continuo con </a:t>
            </a:r>
            <a:r>
              <a:rPr lang="it-IT" b="1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</a:t>
            </a:r>
            <a:r>
              <a:rPr lang="it-IT" sz="2000" dirty="0">
                <a:latin typeface="Arial" charset="0"/>
              </a:rPr>
              <a:t> costante e carica totale 0 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834749" y="2352107"/>
            <a:ext cx="7848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it-IT" sz="2000" b="1" dirty="0">
                <a:latin typeface="Arial" charset="0"/>
              </a:rPr>
              <a:t>2)</a:t>
            </a:r>
            <a:r>
              <a:rPr lang="it-IT" sz="2000" dirty="0">
                <a:latin typeface="Arial" charset="0"/>
              </a:rPr>
              <a:t> ioni di carica ≠ si attraggono, ioni di carica = si respingono ma esiste un moto ionico termico che tende a distruggere l’ordine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834749" y="3078614"/>
            <a:ext cx="81359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it-IT" sz="2000" b="1">
                <a:latin typeface="Arial" charset="0"/>
              </a:rPr>
              <a:t>3)</a:t>
            </a:r>
            <a:r>
              <a:rPr lang="it-IT" sz="2000">
                <a:latin typeface="Arial" charset="0"/>
              </a:rPr>
              <a:t>  se si applica un campo elettrico esterno gli ioni di carica ≠ si muovono in direzioni opposte.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834749" y="3805121"/>
            <a:ext cx="77771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it-IT" sz="2000" b="1">
                <a:latin typeface="Arial" charset="0"/>
              </a:rPr>
              <a:t>4)</a:t>
            </a:r>
            <a:r>
              <a:rPr lang="it-IT" sz="2000">
                <a:latin typeface="Arial" charset="0"/>
              </a:rPr>
              <a:t> si sceglie uno ione centrale a cui si conferisce carattere di individualità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1834749" y="4531628"/>
            <a:ext cx="7848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it-IT" sz="2000" b="1" dirty="0">
                <a:latin typeface="Arial" charset="0"/>
              </a:rPr>
              <a:t>5)</a:t>
            </a:r>
            <a:r>
              <a:rPr lang="it-IT" sz="2000" dirty="0">
                <a:latin typeface="Arial" charset="0"/>
              </a:rPr>
              <a:t> gli altri ioni </a:t>
            </a:r>
            <a:r>
              <a:rPr lang="it-IT" sz="2000" dirty="0" smtClean="0">
                <a:latin typeface="Arial" charset="0"/>
              </a:rPr>
              <a:t>non sono considerati individuali ma formano </a:t>
            </a:r>
            <a:r>
              <a:rPr lang="it-IT" sz="2000" dirty="0">
                <a:latin typeface="Arial" charset="0"/>
              </a:rPr>
              <a:t>una nuvola ionica (atmosfera ionica) con distribuzione continua di carica </a:t>
            </a:r>
            <a:r>
              <a:rPr lang="it-IT" sz="2000" dirty="0" smtClean="0">
                <a:latin typeface="Arial" charset="0"/>
              </a:rPr>
              <a:t>attorno allo ione centrale</a:t>
            </a:r>
            <a:endParaRPr lang="it-IT" sz="2000" dirty="0">
              <a:latin typeface="Arial" charset="0"/>
            </a:endParaRP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834749" y="5572125"/>
            <a:ext cx="79200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it-IT" sz="2000" b="1" dirty="0">
                <a:latin typeface="Arial" charset="0"/>
              </a:rPr>
              <a:t>6)</a:t>
            </a:r>
            <a:r>
              <a:rPr lang="it-IT" sz="2000" dirty="0">
                <a:latin typeface="Arial" charset="0"/>
              </a:rPr>
              <a:t> l’atmosfera ionica ha uguale carica in valore assoluto dello ione centrale ma segno opposto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997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/>
      <p:bldP spid="13319" grpId="0"/>
      <p:bldP spid="13321" grpId="0"/>
      <p:bldP spid="13325" grpId="0"/>
      <p:bldP spid="133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4"/>
          <p:cNvGraphicFramePr>
            <a:graphicFrameLocks noChangeAspect="1"/>
          </p:cNvGraphicFramePr>
          <p:nvPr/>
        </p:nvGraphicFramePr>
        <p:xfrm>
          <a:off x="4583113" y="1052514"/>
          <a:ext cx="1808162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6" name="Equation" r:id="rId3" imgW="837836" imgH="342751" progId="Equation.DSMT4">
                  <p:embed/>
                </p:oleObj>
              </mc:Choice>
              <mc:Fallback>
                <p:oleObj name="Equation" r:id="rId3" imgW="837836" imgH="342751" progId="Equation.DSMT4">
                  <p:embed/>
                  <p:pic>
                    <p:nvPicPr>
                      <p:cNvPr id="2765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3113" y="1052514"/>
                        <a:ext cx="1808162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2782888" y="476250"/>
            <a:ext cx="7200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/>
              <a:t>La legge della distribuzione di Boltzmann diventa</a:t>
            </a:r>
          </a:p>
        </p:txBody>
      </p:sp>
      <p:sp>
        <p:nvSpPr>
          <p:cNvPr id="27652" name="Text Box 6"/>
          <p:cNvSpPr txBox="1">
            <a:spLocks noChangeArrowheads="1"/>
          </p:cNvSpPr>
          <p:nvPr/>
        </p:nvSpPr>
        <p:spPr bwMode="auto">
          <a:xfrm>
            <a:off x="2855914" y="2492375"/>
            <a:ext cx="6264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/>
              <a:t>Quindi l’eccesso di densità di carica nel dV </a:t>
            </a:r>
          </a:p>
        </p:txBody>
      </p:sp>
      <p:graphicFrame>
        <p:nvGraphicFramePr>
          <p:cNvPr id="77831" name="Object 7"/>
          <p:cNvGraphicFramePr>
            <a:graphicFrameLocks noChangeAspect="1"/>
          </p:cNvGraphicFramePr>
          <p:nvPr/>
        </p:nvGraphicFramePr>
        <p:xfrm>
          <a:off x="3359150" y="3500439"/>
          <a:ext cx="3671888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7" name="Equation" r:id="rId5" imgW="2019300" imgH="444500" progId="Equation.DSMT4">
                  <p:embed/>
                </p:oleObj>
              </mc:Choice>
              <mc:Fallback>
                <p:oleObj name="Equation" r:id="rId5" imgW="2019300" imgH="444500" progId="Equation.DSMT4">
                  <p:embed/>
                  <p:pic>
                    <p:nvPicPr>
                      <p:cNvPr id="778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150" y="3500439"/>
                        <a:ext cx="3671888" cy="808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053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2330979" y="392641"/>
            <a:ext cx="67675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dirty="0" smtClean="0"/>
              <a:t>Se la parte esponenziale si approssima con una serie di Taylor    </a:t>
            </a:r>
            <a:endParaRPr lang="it-IT" dirty="0"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852333" y="1557867"/>
            <a:ext cx="1312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it-IT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= -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/>
              <p:cNvSpPr txBox="1"/>
              <p:nvPr/>
            </p:nvSpPr>
            <p:spPr>
              <a:xfrm>
                <a:off x="4326466" y="1388534"/>
                <a:ext cx="1473200" cy="7809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it-IT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it-IT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it-IT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b="0" i="1" baseline="-2500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°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𝑧𝑖</m:t>
                              </m:r>
                              <m:r>
                                <a:rPr lang="it-IT" b="0" i="1" baseline="3000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  <m:r>
                                <a:rPr lang="it-IT" b="0" i="1" baseline="-2500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it-IT" b="0" i="1" baseline="3000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</m:t>
                              </m:r>
                              <m:r>
                                <a:rPr lang="it-IT" b="0" i="1" baseline="-25000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𝑟</m:t>
                              </m:r>
                            </m:num>
                            <m:den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𝑘𝑇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5" name="CasellaDiTes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6466" y="1388534"/>
                <a:ext cx="1473200" cy="780919"/>
              </a:xfrm>
              <a:prstGeom prst="rect">
                <a:avLst/>
              </a:prstGeom>
              <a:blipFill>
                <a:blip r:embed="rId3"/>
                <a:stretch>
                  <a:fillRect r="-83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838152"/>
              </p:ext>
            </p:extLst>
          </p:nvPr>
        </p:nvGraphicFramePr>
        <p:xfrm>
          <a:off x="3736975" y="3014663"/>
          <a:ext cx="2701925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4" name="Equation" r:id="rId4" imgW="1574640" imgH="393480" progId="Equation.DSMT4">
                  <p:embed/>
                </p:oleObj>
              </mc:Choice>
              <mc:Fallback>
                <p:oleObj name="Equation" r:id="rId4" imgW="1574640" imgH="393480" progId="Equation.DSMT4">
                  <p:embed/>
                  <p:pic>
                    <p:nvPicPr>
                      <p:cNvPr id="6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6975" y="3014663"/>
                        <a:ext cx="2701925" cy="674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3742267" y="4072468"/>
            <a:ext cx="1312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it-IT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= -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sellaDiTesto 12"/>
              <p:cNvSpPr txBox="1"/>
              <p:nvPr/>
            </p:nvSpPr>
            <p:spPr>
              <a:xfrm>
                <a:off x="4216400" y="3903135"/>
                <a:ext cx="1473200" cy="7809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it-IT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it-IT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it-IT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b="0" i="1" baseline="-2500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°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𝑧𝑖</m:t>
                              </m:r>
                              <m:r>
                                <a:rPr lang="it-IT" b="0" i="1" baseline="3000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  <m:r>
                                <a:rPr lang="it-IT" b="0" i="1" baseline="-2500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it-IT" b="0" i="1" baseline="3000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</m:t>
                              </m:r>
                              <m:r>
                                <a:rPr lang="it-IT" b="0" i="1" baseline="-25000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𝑟</m:t>
                              </m:r>
                            </m:num>
                            <m:den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𝑘𝑇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3" name="CasellaDiTes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400" y="3903135"/>
                <a:ext cx="1473200" cy="780919"/>
              </a:xfrm>
              <a:prstGeom prst="rect">
                <a:avLst/>
              </a:prstGeom>
              <a:blipFill>
                <a:blip r:embed="rId6"/>
                <a:stretch>
                  <a:fillRect r="-83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asellaDiTesto 5"/>
          <p:cNvSpPr txBox="1"/>
          <p:nvPr/>
        </p:nvSpPr>
        <p:spPr>
          <a:xfrm>
            <a:off x="6790267" y="3149600"/>
            <a:ext cx="2116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equaz</a:t>
            </a:r>
            <a:r>
              <a:rPr lang="it-IT" dirty="0" smtClean="0"/>
              <a:t> di </a:t>
            </a:r>
            <a:r>
              <a:rPr lang="it-IT" dirty="0" err="1" smtClean="0"/>
              <a:t>Poisson</a:t>
            </a:r>
            <a:endParaRPr lang="it-IT" dirty="0"/>
          </a:p>
        </p:txBody>
      </p:sp>
      <p:sp>
        <p:nvSpPr>
          <p:cNvPr id="7" name="Parentesi graffa aperta 6"/>
          <p:cNvSpPr/>
          <p:nvPr/>
        </p:nvSpPr>
        <p:spPr>
          <a:xfrm>
            <a:off x="3268133" y="2870201"/>
            <a:ext cx="338667" cy="1989666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871132" y="5088467"/>
            <a:ext cx="5037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 fa sistema tra le due equazioni sostituendo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it-IT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341532" y="4004734"/>
            <a:ext cx="3386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Equaz</a:t>
            </a:r>
            <a:r>
              <a:rPr lang="it-IT" dirty="0" smtClean="0"/>
              <a:t> di </a:t>
            </a:r>
            <a:r>
              <a:rPr lang="it-IT" dirty="0" err="1" smtClean="0"/>
              <a:t>Boltzmann</a:t>
            </a:r>
            <a:r>
              <a:rPr lang="it-IT" dirty="0" smtClean="0"/>
              <a:t> semplificata </a:t>
            </a:r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565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23333" y="753533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 ottiene l'equazione </a:t>
            </a:r>
            <a:r>
              <a:rPr lang="it-IT" dirty="0" err="1" smtClean="0"/>
              <a:t>Poisson-Boltzmann</a:t>
            </a:r>
            <a:endParaRPr lang="it-IT" dirty="0"/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296745"/>
              </p:ext>
            </p:extLst>
          </p:nvPr>
        </p:nvGraphicFramePr>
        <p:xfrm>
          <a:off x="560388" y="1338263"/>
          <a:ext cx="3913187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3" name="Equation" r:id="rId3" imgW="2387520" imgH="457200" progId="Equation.DSMT4">
                  <p:embed/>
                </p:oleObj>
              </mc:Choice>
              <mc:Fallback>
                <p:oleObj name="Equation" r:id="rId3" imgW="23875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0388" y="1338263"/>
                        <a:ext cx="3913187" cy="74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gget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226045"/>
              </p:ext>
            </p:extLst>
          </p:nvPr>
        </p:nvGraphicFramePr>
        <p:xfrm>
          <a:off x="2017485" y="2612531"/>
          <a:ext cx="2021362" cy="688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4" name="Equation" r:id="rId5" imgW="1231560" imgH="419040" progId="Equation.DSMT4">
                  <p:embed/>
                </p:oleObj>
              </mc:Choice>
              <mc:Fallback>
                <p:oleObj name="Equation" r:id="rId5" imgW="12315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17485" y="2612531"/>
                        <a:ext cx="2021362" cy="6887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725714" y="2772229"/>
            <a:ext cx="2583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ponendo</a:t>
            </a:r>
            <a:endParaRPr lang="it-IT" dirty="0"/>
          </a:p>
        </p:txBody>
      </p:sp>
      <p:graphicFrame>
        <p:nvGraphicFramePr>
          <p:cNvPr id="11" name="Ogget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305564"/>
              </p:ext>
            </p:extLst>
          </p:nvPr>
        </p:nvGraphicFramePr>
        <p:xfrm>
          <a:off x="560388" y="3635880"/>
          <a:ext cx="2452688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5" name="Equation" r:id="rId7" imgW="1511280" imgH="431640" progId="Equation.DSMT4">
                  <p:embed/>
                </p:oleObj>
              </mc:Choice>
              <mc:Fallback>
                <p:oleObj name="Equation" r:id="rId7" imgW="15112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60388" y="3635880"/>
                        <a:ext cx="2452688" cy="700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3547533" y="3826226"/>
            <a:ext cx="4419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equazione linearizzata di </a:t>
            </a:r>
            <a:r>
              <a:rPr lang="it-IT" dirty="0" err="1" smtClean="0"/>
              <a:t>Poisson-Boltzmann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637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59542" y="493486"/>
            <a:ext cx="9637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risoluzione dell'equazione differenziale di P-B, dopo qualche passaggio, qui non considerato, porta a </a:t>
            </a:r>
            <a:endParaRPr lang="it-IT" dirty="0"/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449895"/>
              </p:ext>
            </p:extLst>
          </p:nvPr>
        </p:nvGraphicFramePr>
        <p:xfrm>
          <a:off x="1059542" y="1115786"/>
          <a:ext cx="150495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7" name="Equation" r:id="rId3" imgW="927000" imgH="406080" progId="Equation.DSMT4">
                  <p:embed/>
                </p:oleObj>
              </mc:Choice>
              <mc:Fallback>
                <p:oleObj name="Equation" r:id="rId3" imgW="92700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59542" y="1115786"/>
                        <a:ext cx="1504950" cy="658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267809"/>
              </p:ext>
            </p:extLst>
          </p:nvPr>
        </p:nvGraphicFramePr>
        <p:xfrm>
          <a:off x="3512230" y="1085469"/>
          <a:ext cx="1981200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8" name="Grafico" r:id="rId5" imgW="1981365" imgH="1943173" progId="Excel.Chart.8">
                  <p:embed/>
                </p:oleObj>
              </mc:Choice>
              <mc:Fallback>
                <p:oleObj name="Grafico" r:id="rId5" imgW="1981365" imgH="1943173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2230" y="1085469"/>
                        <a:ext cx="1981200" cy="194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5579919" y="1451433"/>
            <a:ext cx="4696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Come varia il potenziale della atmosfera ionica con la distanza r dallo ione centrale</a:t>
            </a:r>
            <a:endParaRPr lang="it-IT" dirty="0"/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8902390"/>
              </p:ext>
            </p:extLst>
          </p:nvPr>
        </p:nvGraphicFramePr>
        <p:xfrm>
          <a:off x="997197" y="3252716"/>
          <a:ext cx="2452688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9" name="Equation" r:id="rId7" imgW="1511280" imgH="431640" progId="Equation.DSMT4">
                  <p:embed/>
                </p:oleObj>
              </mc:Choice>
              <mc:Fallback>
                <p:oleObj name="Equation" r:id="rId7" imgW="15112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97197" y="3252716"/>
                        <a:ext cx="2452688" cy="700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3516359"/>
              </p:ext>
            </p:extLst>
          </p:nvPr>
        </p:nvGraphicFramePr>
        <p:xfrm>
          <a:off x="997197" y="4096618"/>
          <a:ext cx="2701925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0" name="Equation" r:id="rId9" imgW="1574640" imgH="393480" progId="Equation.DSMT4">
                  <p:embed/>
                </p:oleObj>
              </mc:Choice>
              <mc:Fallback>
                <p:oleObj name="Equation" r:id="rId9" imgW="15746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7197" y="4096618"/>
                        <a:ext cx="2701925" cy="674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arentesi graffa aperta 8"/>
          <p:cNvSpPr/>
          <p:nvPr/>
        </p:nvSpPr>
        <p:spPr>
          <a:xfrm>
            <a:off x="658530" y="3241412"/>
            <a:ext cx="338667" cy="1710411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2" name="Ogget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6576028"/>
              </p:ext>
            </p:extLst>
          </p:nvPr>
        </p:nvGraphicFramePr>
        <p:xfrm>
          <a:off x="6050541" y="3736040"/>
          <a:ext cx="1649412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1" name="Equation" r:id="rId11" imgW="1015920" imgH="393480" progId="Equation.DSMT4">
                  <p:embed/>
                </p:oleObj>
              </mc:Choice>
              <mc:Fallback>
                <p:oleObj name="Equation" r:id="rId11" imgW="1015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050541" y="3736040"/>
                        <a:ext cx="1649412" cy="638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Freccia a destra 13"/>
          <p:cNvSpPr/>
          <p:nvPr/>
        </p:nvSpPr>
        <p:spPr>
          <a:xfrm>
            <a:off x="4564887" y="3983220"/>
            <a:ext cx="619888" cy="1438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5" name="Oggetto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267091"/>
              </p:ext>
            </p:extLst>
          </p:nvPr>
        </p:nvGraphicFramePr>
        <p:xfrm>
          <a:off x="6050541" y="4622416"/>
          <a:ext cx="150495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2" name="Equation" r:id="rId13" imgW="927000" imgH="406080" progId="Equation.DSMT4">
                  <p:embed/>
                </p:oleObj>
              </mc:Choice>
              <mc:Fallback>
                <p:oleObj name="Equation" r:id="rId13" imgW="92700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50541" y="4622416"/>
                        <a:ext cx="1504950" cy="658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Parentesi graffa aperta 15"/>
          <p:cNvSpPr/>
          <p:nvPr/>
        </p:nvSpPr>
        <p:spPr>
          <a:xfrm>
            <a:off x="5631970" y="3804136"/>
            <a:ext cx="338667" cy="1377826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a destra 16"/>
          <p:cNvSpPr/>
          <p:nvPr/>
        </p:nvSpPr>
        <p:spPr>
          <a:xfrm>
            <a:off x="8152722" y="4421142"/>
            <a:ext cx="619888" cy="1438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8" name="Oggetto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3389461"/>
              </p:ext>
            </p:extLst>
          </p:nvPr>
        </p:nvGraphicFramePr>
        <p:xfrm>
          <a:off x="9038583" y="4108129"/>
          <a:ext cx="1916112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3" name="Equation" r:id="rId14" imgW="1180800" imgH="406080" progId="Equation.DSMT4">
                  <p:embed/>
                </p:oleObj>
              </mc:Choice>
              <mc:Fallback>
                <p:oleObj name="Equation" r:id="rId14" imgW="118080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9038583" y="4108129"/>
                        <a:ext cx="1916112" cy="658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asellaDiTesto 18"/>
          <p:cNvSpPr txBox="1"/>
          <p:nvPr/>
        </p:nvSpPr>
        <p:spPr>
          <a:xfrm>
            <a:off x="757589" y="5485087"/>
            <a:ext cx="7706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espressione che lega la distribuzione spaziale della densità di carica con r</a:t>
            </a:r>
            <a:endParaRPr lang="it-IT" dirty="0"/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719088" y="5988502"/>
            <a:ext cx="9272940" cy="369332"/>
          </a:xfrm>
          <a:prstGeom prst="rect">
            <a:avLst/>
          </a:prstGeom>
          <a:noFill/>
          <a:extLst/>
        </p:spPr>
        <p:txBody>
          <a:bodyPr wrap="square" rtlCol="0">
            <a:spAutoFit/>
          </a:bodyPr>
          <a:lstStyle>
            <a:defPPr>
              <a:defRPr lang="it-IT"/>
            </a:defPPr>
          </a:lstStyle>
          <a:p>
            <a:r>
              <a:rPr lang="it-IT" dirty="0"/>
              <a:t>variazione della densità di carica dell'atmosfera ionica </a:t>
            </a:r>
            <a:r>
              <a:rPr lang="el-GR" dirty="0"/>
              <a:t>ρ</a:t>
            </a:r>
            <a:r>
              <a:rPr lang="it-IT" dirty="0"/>
              <a:t>r con la distanza r attorno ad uno ione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384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36418" y="561109"/>
            <a:ext cx="10027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 può calcolare L'eccesso di carica totale contenuto nell'atmosfera ionica attorno allo ione centrale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36418" y="1192083"/>
            <a:ext cx="10297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 considera una sfera di spessore infinitesimo dr a distanza r dallo ione centrale contenente una carica infinitesima </a:t>
            </a:r>
            <a:r>
              <a:rPr lang="it-IT" dirty="0" err="1" smtClean="0"/>
              <a:t>dq</a:t>
            </a:r>
            <a:r>
              <a:rPr lang="it-IT" dirty="0" smtClean="0"/>
              <a:t>. 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36418" y="2100057"/>
            <a:ext cx="5392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carica nello spessore infinitesimo </a:t>
            </a:r>
            <a:r>
              <a:rPr lang="it-IT" dirty="0" err="1" smtClean="0"/>
              <a:t>dq</a:t>
            </a:r>
            <a:r>
              <a:rPr lang="it-IT" dirty="0" smtClean="0"/>
              <a:t> = </a:t>
            </a:r>
            <a:r>
              <a:rPr lang="it-IT" dirty="0" smtClean="0">
                <a:sym typeface="Symbol" panose="05050102010706020507" pitchFamily="18" charset="2"/>
              </a:rPr>
              <a:t></a:t>
            </a:r>
            <a:r>
              <a:rPr lang="it-IT" baseline="-25000" dirty="0" err="1" smtClean="0">
                <a:sym typeface="Symbol" panose="05050102010706020507" pitchFamily="18" charset="2"/>
              </a:rPr>
              <a:t>r</a:t>
            </a:r>
            <a:r>
              <a:rPr lang="it-IT" dirty="0" err="1" smtClean="0">
                <a:sym typeface="Symbol" panose="05050102010706020507" pitchFamily="18" charset="2"/>
              </a:rPr>
              <a:t>4</a:t>
            </a:r>
            <a:r>
              <a:rPr lang="it-IT" dirty="0" err="1" smtClean="0">
                <a:latin typeface="Symbol" panose="05050102010706020507" pitchFamily="18" charset="2"/>
                <a:sym typeface="Symbol" panose="05050102010706020507" pitchFamily="18" charset="2"/>
              </a:rPr>
              <a:t>p</a:t>
            </a:r>
            <a:r>
              <a:rPr lang="it-IT" dirty="0" err="1" smtClean="0">
                <a:sym typeface="Symbol" panose="05050102010706020507" pitchFamily="18" charset="2"/>
              </a:rPr>
              <a:t>r</a:t>
            </a:r>
            <a:r>
              <a:rPr lang="it-IT" baseline="30000" dirty="0" err="1" smtClean="0">
                <a:sym typeface="Symbol" panose="05050102010706020507" pitchFamily="18" charset="2"/>
              </a:rPr>
              <a:t>2</a:t>
            </a:r>
            <a:r>
              <a:rPr lang="it-IT" dirty="0" err="1" smtClean="0">
                <a:sym typeface="Symbol" panose="05050102010706020507" pitchFamily="18" charset="2"/>
              </a:rPr>
              <a:t>dr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36418" y="2731032"/>
            <a:ext cx="10401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carica totale contenuta nell'atmosfera ionica = l'integrale da dove inizia a dove finisce l'atmosfera ionica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36418" y="3362006"/>
            <a:ext cx="7917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 gli ioni sono puntiformi: tra r = 0 e r = </a:t>
            </a:r>
            <a:r>
              <a:rPr lang="it-IT" dirty="0" smtClean="0">
                <a:sym typeface="Symbol" panose="05050102010706020507" pitchFamily="18" charset="2"/>
              </a:rPr>
              <a:t>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36418" y="3992980"/>
            <a:ext cx="9424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Facendo l'integrazione si ottiene che la carica totale nell'atmosfera ionica </a:t>
            </a:r>
            <a:r>
              <a:rPr lang="it-IT" sz="2400" dirty="0" smtClean="0"/>
              <a:t>q = -z</a:t>
            </a:r>
            <a:r>
              <a:rPr lang="it-IT" sz="2400" baseline="-25000" dirty="0" smtClean="0"/>
              <a:t>i</a:t>
            </a:r>
            <a:r>
              <a:rPr lang="it-IT" sz="2400" dirty="0" smtClean="0"/>
              <a:t>e</a:t>
            </a:r>
            <a:r>
              <a:rPr lang="it-IT" sz="2400" baseline="-25000" dirty="0" smtClean="0"/>
              <a:t>0</a:t>
            </a:r>
            <a:r>
              <a:rPr lang="it-IT" sz="2400" dirty="0" smtClean="0"/>
              <a:t> </a:t>
            </a:r>
            <a:endParaRPr lang="it-IT" sz="24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36418" y="4623955"/>
            <a:ext cx="9549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cioè uguale ma di segno opposto rispetto allo ione centrale qui supposto positivo e quindi </a:t>
            </a:r>
            <a:r>
              <a:rPr lang="it-IT" sz="2400" dirty="0" smtClean="0"/>
              <a:t>q = </a:t>
            </a:r>
            <a:r>
              <a:rPr lang="it-IT" sz="2400" dirty="0" err="1"/>
              <a:t>z</a:t>
            </a:r>
            <a:r>
              <a:rPr lang="it-IT" sz="2400" baseline="-25000" dirty="0" err="1"/>
              <a:t>i</a:t>
            </a:r>
            <a:r>
              <a:rPr lang="it-IT" sz="2400" dirty="0" err="1"/>
              <a:t>e</a:t>
            </a:r>
            <a:r>
              <a:rPr lang="it-IT" sz="2400" baseline="-25000" dirty="0" err="1"/>
              <a:t>0</a:t>
            </a:r>
            <a:endParaRPr lang="it-IT" sz="24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086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876" name="Object 4"/>
          <p:cNvGraphicFramePr>
            <a:graphicFrameLocks noChangeAspect="1"/>
          </p:cNvGraphicFramePr>
          <p:nvPr/>
        </p:nvGraphicFramePr>
        <p:xfrm>
          <a:off x="2724150" y="1700213"/>
          <a:ext cx="2178050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4" name="Equation" r:id="rId3" imgW="1066337" imgH="406224" progId="Equation.DSMT4">
                  <p:embed/>
                </p:oleObj>
              </mc:Choice>
              <mc:Fallback>
                <p:oleObj name="Equation" r:id="rId3" imgW="1066337" imgH="406224" progId="Equation.DSMT4">
                  <p:embed/>
                  <p:pic>
                    <p:nvPicPr>
                      <p:cNvPr id="798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4150" y="1700213"/>
                        <a:ext cx="2178050" cy="83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9" name="Text Box 5"/>
          <p:cNvSpPr txBox="1">
            <a:spLocks noChangeArrowheads="1"/>
          </p:cNvSpPr>
          <p:nvPr/>
        </p:nvSpPr>
        <p:spPr bwMode="auto">
          <a:xfrm>
            <a:off x="2135189" y="476251"/>
            <a:ext cx="72723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/>
              <a:t>L’eccesso di densità di carica ha un’espressione simile a quella del potenziale</a:t>
            </a:r>
          </a:p>
        </p:txBody>
      </p:sp>
      <p:graphicFrame>
        <p:nvGraphicFramePr>
          <p:cNvPr id="29700" name="Object 6"/>
          <p:cNvGraphicFramePr>
            <a:graphicFrameLocks noChangeAspect="1"/>
          </p:cNvGraphicFramePr>
          <p:nvPr/>
        </p:nvGraphicFramePr>
        <p:xfrm>
          <a:off x="6383338" y="1341438"/>
          <a:ext cx="1981200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5" name="Grafico" r:id="rId5" imgW="1981365" imgH="1943173" progId="Excel.Chart.8">
                  <p:embed/>
                </p:oleObj>
              </mc:Choice>
              <mc:Fallback>
                <p:oleObj name="Grafico" r:id="rId5" imgW="1981365" imgH="1943173" progId="Excel.Chart.8">
                  <p:embed/>
                  <p:pic>
                    <p:nvPicPr>
                      <p:cNvPr id="2970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3338" y="1341438"/>
                        <a:ext cx="1981200" cy="194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1" name="Text Box 7"/>
          <p:cNvSpPr txBox="1">
            <a:spLocks noChangeArrowheads="1"/>
          </p:cNvSpPr>
          <p:nvPr/>
        </p:nvSpPr>
        <p:spPr bwMode="auto">
          <a:xfrm>
            <a:off x="1867302" y="3533459"/>
            <a:ext cx="816603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dirty="0"/>
              <a:t>variazione della densità di </a:t>
            </a:r>
            <a:r>
              <a:rPr lang="it-IT" dirty="0" smtClean="0"/>
              <a:t>carica dell'atmosfera ionica </a:t>
            </a:r>
            <a:r>
              <a:rPr lang="el-GR" dirty="0" smtClean="0">
                <a:cs typeface="Times New Roman" pitchFamily="18" charset="0"/>
              </a:rPr>
              <a:t>ρ</a:t>
            </a:r>
            <a:r>
              <a:rPr lang="it-IT" baseline="-25000" dirty="0">
                <a:cs typeface="Times New Roman" pitchFamily="18" charset="0"/>
              </a:rPr>
              <a:t>r</a:t>
            </a:r>
            <a:r>
              <a:rPr lang="it-IT" dirty="0">
                <a:cs typeface="Times New Roman" pitchFamily="18" charset="0"/>
              </a:rPr>
              <a:t> </a:t>
            </a:r>
            <a:r>
              <a:rPr lang="it-IT" dirty="0"/>
              <a:t>con la distanza </a:t>
            </a:r>
            <a:r>
              <a:rPr lang="it-IT" dirty="0" smtClean="0"/>
              <a:t>r attorno </a:t>
            </a:r>
            <a:r>
              <a:rPr lang="it-IT" dirty="0"/>
              <a:t>ad uno ione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037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1919289" y="333375"/>
            <a:ext cx="813752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dirty="0"/>
              <a:t>La carica massima contenuta in un guscio sferico di spessore infinitesimo dr attorno allo ione centrale si ottiene quando r = </a:t>
            </a:r>
            <a:r>
              <a:rPr lang="el-GR" dirty="0">
                <a:cs typeface="Times New Roman" pitchFamily="18" charset="0"/>
              </a:rPr>
              <a:t>χ</a:t>
            </a:r>
            <a:r>
              <a:rPr lang="it-IT" baseline="30000" dirty="0">
                <a:cs typeface="Times New Roman" pitchFamily="18" charset="0"/>
              </a:rPr>
              <a:t>-1</a:t>
            </a:r>
            <a:r>
              <a:rPr lang="it-IT" dirty="0"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l-GR" dirty="0">
                <a:solidFill>
                  <a:srgbClr val="FF0000"/>
                </a:solidFill>
                <a:cs typeface="Times New Roman" pitchFamily="18" charset="0"/>
              </a:rPr>
              <a:t>χ</a:t>
            </a:r>
            <a:r>
              <a:rPr lang="it-IT" baseline="30000" dirty="0">
                <a:solidFill>
                  <a:srgbClr val="FF0000"/>
                </a:solidFill>
                <a:cs typeface="Times New Roman" pitchFamily="18" charset="0"/>
              </a:rPr>
              <a:t>-1 </a:t>
            </a:r>
            <a:r>
              <a:rPr lang="it-IT" dirty="0">
                <a:solidFill>
                  <a:srgbClr val="FF0000"/>
                </a:solidFill>
                <a:cs typeface="Times New Roman" pitchFamily="18" charset="0"/>
              </a:rPr>
              <a:t>è detto spessore o raggio dell’atmosfera ionica </a:t>
            </a:r>
            <a:r>
              <a:rPr lang="it-IT" dirty="0" smtClean="0">
                <a:solidFill>
                  <a:srgbClr val="FF0000"/>
                </a:solidFill>
                <a:cs typeface="Times New Roman" pitchFamily="18" charset="0"/>
              </a:rPr>
              <a:t>in Å </a:t>
            </a:r>
            <a:r>
              <a:rPr lang="it-IT" dirty="0" smtClean="0">
                <a:cs typeface="Times New Roman" pitchFamily="18" charset="0"/>
              </a:rPr>
              <a:t>ed </a:t>
            </a:r>
            <a:r>
              <a:rPr lang="it-IT" dirty="0">
                <a:cs typeface="Times New Roman" pitchFamily="18" charset="0"/>
              </a:rPr>
              <a:t>ha dimensioni di una lunghezza</a:t>
            </a:r>
            <a:endParaRPr lang="el-GR" dirty="0">
              <a:cs typeface="Times New Roman" pitchFamily="18" charset="0"/>
            </a:endParaRPr>
          </a:p>
        </p:txBody>
      </p:sp>
      <p:graphicFrame>
        <p:nvGraphicFramePr>
          <p:cNvPr id="80984" name="Group 88"/>
          <p:cNvGraphicFramePr>
            <a:graphicFrameLocks noGrp="1"/>
          </p:cNvGraphicFramePr>
          <p:nvPr/>
        </p:nvGraphicFramePr>
        <p:xfrm>
          <a:off x="3359150" y="2276475"/>
          <a:ext cx="4319588" cy="2954338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51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conc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tipo di sale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M/L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1:1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1:2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1:3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2:2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it-IT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it-IT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it-IT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it-IT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0764" name="Text Box 59"/>
          <p:cNvSpPr txBox="1">
            <a:spLocks noChangeArrowheads="1"/>
          </p:cNvSpPr>
          <p:nvPr/>
        </p:nvSpPr>
        <p:spPr bwMode="auto">
          <a:xfrm>
            <a:off x="3648075" y="5445125"/>
            <a:ext cx="3887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/>
              <a:t>spessore dell’atmosfera ionica 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09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6167" y="900048"/>
            <a:ext cx="4404525" cy="2892305"/>
          </a:xfrm>
          <a:prstGeom prst="rect">
            <a:avLst/>
          </a:prstGeom>
        </p:spPr>
      </p:pic>
      <p:sp>
        <p:nvSpPr>
          <p:cNvPr id="31746" name="Text Box 4"/>
          <p:cNvSpPr txBox="1">
            <a:spLocks noChangeArrowheads="1"/>
          </p:cNvSpPr>
          <p:nvPr/>
        </p:nvSpPr>
        <p:spPr bwMode="auto">
          <a:xfrm>
            <a:off x="1148579" y="3084467"/>
            <a:ext cx="6911975" cy="707886"/>
          </a:xfrm>
          <a:prstGeom prst="rect">
            <a:avLst/>
          </a:prstGeom>
          <a:noFill/>
          <a:extLst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2000"/>
            </a:lvl1pPr>
          </a:lstStyle>
          <a:p>
            <a:r>
              <a:rPr lang="it-IT" dirty="0"/>
              <a:t>effetto globale dell’atmosfera ionica:</a:t>
            </a:r>
          </a:p>
          <a:p>
            <a:r>
              <a:rPr lang="it-IT" dirty="0"/>
              <a:t>diminuisce il potenziale dello ione centrale con r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808521" y="519764"/>
            <a:ext cx="109920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Il risultato finale è che il potenziale dell'atmosfera ionica sullo ione centrale è equivalente a quello esercitato di una singola carica e</a:t>
            </a:r>
            <a:r>
              <a:rPr lang="it-IT" sz="2000" baseline="-25000" dirty="0" smtClean="0"/>
              <a:t>0</a:t>
            </a:r>
            <a:r>
              <a:rPr lang="it-IT" sz="2000" dirty="0" smtClean="0"/>
              <a:t> disposto a distanza </a:t>
            </a:r>
            <a:r>
              <a:rPr lang="it-IT" sz="2000" dirty="0" smtClean="0">
                <a:sym typeface="Symbol" panose="05050102010706020507" pitchFamily="18" charset="2"/>
              </a:rPr>
              <a:t></a:t>
            </a:r>
            <a:r>
              <a:rPr lang="it-IT" sz="2000" baseline="30000" dirty="0" smtClean="0">
                <a:sym typeface="Symbol" panose="05050102010706020507" pitchFamily="18" charset="2"/>
              </a:rPr>
              <a:t>-1</a:t>
            </a:r>
            <a:r>
              <a:rPr lang="it-IT" sz="2000" dirty="0" smtClean="0">
                <a:sym typeface="Symbol" panose="05050102010706020507" pitchFamily="18" charset="2"/>
              </a:rPr>
              <a:t> dallo ione centrale</a:t>
            </a:r>
            <a:endParaRPr lang="it-IT" sz="2000" dirty="0" smtClean="0"/>
          </a:p>
        </p:txBody>
      </p:sp>
      <p:sp>
        <p:nvSpPr>
          <p:cNvPr id="5" name="CasellaDiTesto 4"/>
          <p:cNvSpPr txBox="1"/>
          <p:nvPr/>
        </p:nvSpPr>
        <p:spPr>
          <a:xfrm>
            <a:off x="1148579" y="3965377"/>
            <a:ext cx="85279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Con qualche sostituzione si giunge a calcolare la variazione di potenziale </a:t>
            </a:r>
            <a:r>
              <a:rPr lang="it-IT" sz="2000" dirty="0" smtClean="0"/>
              <a:t>chimico dello ione i </a:t>
            </a:r>
            <a:r>
              <a:rPr lang="it-IT" sz="2000" dirty="0" smtClean="0"/>
              <a:t>dovuto all'interazione ione-atmosfera ionica</a:t>
            </a:r>
            <a:endParaRPr lang="it-IT" sz="2000" dirty="0"/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295715"/>
              </p:ext>
            </p:extLst>
          </p:nvPr>
        </p:nvGraphicFramePr>
        <p:xfrm>
          <a:off x="5489720" y="5039447"/>
          <a:ext cx="1700789" cy="696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0" name="Equation" r:id="rId4" imgW="1054080" imgH="431640" progId="Equation.DSMT4">
                  <p:embed/>
                </p:oleObj>
              </mc:Choice>
              <mc:Fallback>
                <p:oleObj name="Equation" r:id="rId4" imgW="10540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9720" y="5039447"/>
                        <a:ext cx="1700789" cy="696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4894118" y="5295312"/>
            <a:ext cx="696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</a:t>
            </a:r>
            <a:r>
              <a:rPr lang="el-GR" dirty="0" smtClean="0">
                <a:sym typeface="Symbol" panose="05050102010706020507" pitchFamily="18" charset="2"/>
              </a:rPr>
              <a:t></a:t>
            </a:r>
            <a:r>
              <a:rPr lang="it-IT" baseline="-25000" dirty="0" smtClean="0">
                <a:sym typeface="Symbol" panose="05050102010706020507" pitchFamily="18" charset="2"/>
              </a:rPr>
              <a:t>i-I</a:t>
            </a:r>
            <a:endParaRPr lang="it-IT" baseline="-2500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493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69326" y="581891"/>
            <a:ext cx="422910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ym typeface="Symbol" panose="05050102010706020507" pitchFamily="18" charset="2"/>
              </a:rPr>
              <a:t></a:t>
            </a:r>
            <a:r>
              <a:rPr lang="it-IT" sz="2000" baseline="-25000" dirty="0" smtClean="0">
                <a:sym typeface="Symbol" panose="05050102010706020507" pitchFamily="18" charset="2"/>
              </a:rPr>
              <a:t>i (reale)</a:t>
            </a:r>
            <a:r>
              <a:rPr lang="it-IT" sz="2000" dirty="0" smtClean="0">
                <a:sym typeface="Symbol" panose="05050102010706020507" pitchFamily="18" charset="2"/>
              </a:rPr>
              <a:t> - </a:t>
            </a:r>
            <a:r>
              <a:rPr lang="it-IT" sz="2000" baseline="-25000" dirty="0" smtClean="0">
                <a:sym typeface="Symbol" panose="05050102010706020507" pitchFamily="18" charset="2"/>
              </a:rPr>
              <a:t>i (ideale)  =   </a:t>
            </a:r>
            <a:r>
              <a:rPr lang="el-GR" sz="2000" dirty="0" smtClean="0"/>
              <a:t>Δ</a:t>
            </a:r>
            <a:r>
              <a:rPr lang="el-GR" sz="2000" dirty="0">
                <a:sym typeface="Symbol" panose="05050102010706020507" pitchFamily="18" charset="2"/>
              </a:rPr>
              <a:t></a:t>
            </a:r>
            <a:r>
              <a:rPr lang="it-IT" sz="2000" baseline="-25000" dirty="0" smtClean="0">
                <a:sym typeface="Symbol" panose="05050102010706020507" pitchFamily="18" charset="2"/>
              </a:rPr>
              <a:t>i-I   </a:t>
            </a:r>
            <a:r>
              <a:rPr lang="it-IT" sz="2000" dirty="0" smtClean="0">
                <a:sym typeface="Symbol" panose="05050102010706020507" pitchFamily="18" charset="2"/>
              </a:rPr>
              <a:t>=  </a:t>
            </a:r>
            <a:r>
              <a:rPr lang="it-IT" sz="2000" dirty="0" err="1" smtClean="0">
                <a:sym typeface="Symbol" panose="05050102010706020507" pitchFamily="18" charset="2"/>
              </a:rPr>
              <a:t>RTln</a:t>
            </a:r>
            <a:r>
              <a:rPr lang="it-IT" sz="2000" baseline="-25000" dirty="0" err="1" smtClean="0">
                <a:sym typeface="Symbol" panose="05050102010706020507" pitchFamily="18" charset="2"/>
              </a:rPr>
              <a:t>i</a:t>
            </a:r>
            <a:endParaRPr lang="it-IT" sz="2000" baseline="-25000" dirty="0"/>
          </a:p>
          <a:p>
            <a:r>
              <a:rPr lang="it-IT" sz="2000" baseline="-25000" dirty="0" smtClean="0">
                <a:sym typeface="Symbol" panose="05050102010706020507" pitchFamily="18" charset="2"/>
              </a:rPr>
              <a:t> </a:t>
            </a:r>
            <a:endParaRPr lang="it-IT" sz="2000" baseline="-25000" dirty="0"/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943191"/>
              </p:ext>
            </p:extLst>
          </p:nvPr>
        </p:nvGraphicFramePr>
        <p:xfrm>
          <a:off x="4523366" y="1135889"/>
          <a:ext cx="1700789" cy="696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4" name="Equation" r:id="rId3" imgW="1054080" imgH="431640" progId="Equation.DSMT4">
                  <p:embed/>
                </p:oleObj>
              </mc:Choice>
              <mc:Fallback>
                <p:oleObj name="Equation" r:id="rId3" imgW="10540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3366" y="1135889"/>
                        <a:ext cx="1700789" cy="696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3917373" y="1256672"/>
            <a:ext cx="696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</a:t>
            </a:r>
            <a:r>
              <a:rPr lang="el-GR" dirty="0" smtClean="0">
                <a:sym typeface="Symbol" panose="05050102010706020507" pitchFamily="18" charset="2"/>
              </a:rPr>
              <a:t></a:t>
            </a:r>
            <a:r>
              <a:rPr lang="it-IT" baseline="-25000" dirty="0" smtClean="0">
                <a:sym typeface="Symbol" panose="05050102010706020507" pitchFamily="18" charset="2"/>
              </a:rPr>
              <a:t>i-I</a:t>
            </a:r>
            <a:endParaRPr lang="it-IT" baseline="-25000" dirty="0"/>
          </a:p>
        </p:txBody>
      </p:sp>
      <p:sp>
        <p:nvSpPr>
          <p:cNvPr id="7" name="Parentesi graffa aperta 6"/>
          <p:cNvSpPr/>
          <p:nvPr/>
        </p:nvSpPr>
        <p:spPr>
          <a:xfrm>
            <a:off x="3782291" y="706582"/>
            <a:ext cx="45719" cy="919422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3969326" y="2386006"/>
            <a:ext cx="9195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 err="1">
                <a:sym typeface="Symbol" panose="05050102010706020507" pitchFamily="18" charset="2"/>
              </a:rPr>
              <a:t>RTln</a:t>
            </a:r>
            <a:r>
              <a:rPr lang="it-IT" sz="2000" baseline="-25000" dirty="0" err="1" smtClean="0">
                <a:sym typeface="Symbol" panose="05050102010706020507" pitchFamily="18" charset="2"/>
              </a:rPr>
              <a:t>i</a:t>
            </a:r>
            <a:r>
              <a:rPr lang="it-IT" sz="2000" baseline="-25000" dirty="0" smtClean="0">
                <a:sym typeface="Symbol" panose="05050102010706020507" pitchFamily="18" charset="2"/>
              </a:rPr>
              <a:t>  </a:t>
            </a:r>
            <a:r>
              <a:rPr lang="it-IT" sz="2000" dirty="0" smtClean="0">
                <a:sym typeface="Symbol" panose="05050102010706020507" pitchFamily="18" charset="2"/>
              </a:rPr>
              <a:t> </a:t>
            </a:r>
            <a:endParaRPr lang="it-IT" sz="2000" dirty="0"/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713180"/>
              </p:ext>
            </p:extLst>
          </p:nvPr>
        </p:nvGraphicFramePr>
        <p:xfrm>
          <a:off x="4757936" y="2299495"/>
          <a:ext cx="1700789" cy="696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5" name="Equation" r:id="rId5" imgW="1054080" imgH="431640" progId="Equation.DSMT4">
                  <p:embed/>
                </p:oleObj>
              </mc:Choice>
              <mc:Fallback>
                <p:oleObj name="Equation" r:id="rId5" imgW="10540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7936" y="2299495"/>
                        <a:ext cx="1700789" cy="696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gget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458389"/>
              </p:ext>
            </p:extLst>
          </p:nvPr>
        </p:nvGraphicFramePr>
        <p:xfrm>
          <a:off x="3917373" y="4035776"/>
          <a:ext cx="1778033" cy="693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6" name="Equation" r:id="rId6" imgW="939600" imgH="368280" progId="Equation.DSMT4">
                  <p:embed/>
                </p:oleObj>
              </mc:Choice>
              <mc:Fallback>
                <p:oleObj name="Equation" r:id="rId6" imgW="93960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917373" y="4035776"/>
                        <a:ext cx="1778033" cy="6932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809897" y="3331029"/>
            <a:ext cx="9744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non è possibile misurare valori individuali di </a:t>
            </a:r>
            <a:r>
              <a:rPr lang="it-IT" dirty="0">
                <a:sym typeface="Symbol" panose="05050102010706020507" pitchFamily="18" charset="2"/>
              </a:rPr>
              <a:t></a:t>
            </a:r>
            <a:r>
              <a:rPr lang="it-IT" baseline="-25000" dirty="0">
                <a:sym typeface="Symbol" panose="05050102010706020507" pitchFamily="18" charset="2"/>
              </a:rPr>
              <a:t>i</a:t>
            </a:r>
            <a:r>
              <a:rPr lang="it-IT" dirty="0" smtClean="0"/>
              <a:t>  per cui si introducono i valori medi</a:t>
            </a:r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asellaDiTesto 12"/>
              <p:cNvSpPr txBox="1"/>
              <p:nvPr/>
            </p:nvSpPr>
            <p:spPr>
              <a:xfrm>
                <a:off x="6600409" y="4166579"/>
                <a:ext cx="3196035" cy="562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000" dirty="0" smtClean="0"/>
                  <a:t>ln </a:t>
                </a:r>
                <a:r>
                  <a:rPr lang="it-IT" sz="2000" dirty="0" smtClean="0">
                    <a:sym typeface="Symbol" panose="05050102010706020507" pitchFamily="18" charset="2"/>
                  </a:rPr>
                  <a:t></a:t>
                </a:r>
                <a:r>
                  <a:rPr lang="it-IT" sz="2000" baseline="-25000" dirty="0" smtClean="0">
                    <a:sym typeface="Symbol" panose="05050102010706020507" pitchFamily="18" charset="2"/>
                  </a:rPr>
                  <a:t>±</a:t>
                </a:r>
                <a:r>
                  <a:rPr lang="it-IT" sz="2000" dirty="0" smtClean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it-IT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it-IT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𝑝</m:t>
                        </m:r>
                        <m:r>
                          <a:rPr lang="it-IT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  <m:r>
                          <a:rPr lang="it-IT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𝑞</m:t>
                        </m:r>
                      </m:den>
                    </m:f>
                  </m:oMath>
                </a14:m>
                <a:r>
                  <a:rPr lang="it-IT" sz="2000" dirty="0" smtClean="0"/>
                  <a:t> (p ln</a:t>
                </a:r>
                <a:r>
                  <a:rPr lang="it-IT" sz="2000" dirty="0">
                    <a:sym typeface="Symbol" panose="05050102010706020507" pitchFamily="18" charset="2"/>
                  </a:rPr>
                  <a:t> </a:t>
                </a:r>
                <a:r>
                  <a:rPr lang="it-IT" sz="2000" dirty="0" smtClean="0">
                    <a:sym typeface="Symbol" panose="05050102010706020507" pitchFamily="18" charset="2"/>
                  </a:rPr>
                  <a:t></a:t>
                </a:r>
                <a:r>
                  <a:rPr lang="it-IT" sz="2000" baseline="-25000" dirty="0" smtClean="0">
                    <a:sym typeface="Symbol" panose="05050102010706020507" pitchFamily="18" charset="2"/>
                  </a:rPr>
                  <a:t>+</a:t>
                </a:r>
                <a:r>
                  <a:rPr lang="it-IT" sz="2000" dirty="0" smtClean="0">
                    <a:sym typeface="Symbol" panose="05050102010706020507" pitchFamily="18" charset="2"/>
                  </a:rPr>
                  <a:t> + q ln </a:t>
                </a:r>
                <a:r>
                  <a:rPr lang="it-IT" sz="2000" baseline="-25000" dirty="0" smtClean="0">
                    <a:sym typeface="Symbol" panose="05050102010706020507" pitchFamily="18" charset="2"/>
                  </a:rPr>
                  <a:t>-</a:t>
                </a:r>
                <a:r>
                  <a:rPr lang="it-IT" sz="2000" dirty="0" smtClean="0">
                    <a:sym typeface="Symbol" panose="05050102010706020507" pitchFamily="18" charset="2"/>
                  </a:rPr>
                  <a:t>)</a:t>
                </a:r>
                <a:r>
                  <a:rPr lang="it-IT" sz="2000" dirty="0" smtClean="0"/>
                  <a:t> </a:t>
                </a:r>
                <a:endParaRPr lang="it-IT" sz="2000" dirty="0"/>
              </a:p>
            </p:txBody>
          </p:sp>
        </mc:Choice>
        <mc:Fallback>
          <p:sp>
            <p:nvSpPr>
              <p:cNvPr id="13" name="CasellaDiTes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409" y="4166579"/>
                <a:ext cx="3196035" cy="562398"/>
              </a:xfrm>
              <a:prstGeom prst="rect">
                <a:avLst/>
              </a:prstGeom>
              <a:blipFill rotWithShape="0">
                <a:blip r:embed="rId8"/>
                <a:stretch>
                  <a:fillRect l="-2099" b="-322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Segnaposto numero diapositiva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869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98226" y="1219382"/>
            <a:ext cx="9195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 err="1">
                <a:sym typeface="Symbol" panose="05050102010706020507" pitchFamily="18" charset="2"/>
              </a:rPr>
              <a:t>RTln</a:t>
            </a:r>
            <a:r>
              <a:rPr lang="it-IT" sz="2000" baseline="-25000" dirty="0" err="1" smtClean="0">
                <a:sym typeface="Symbol" panose="05050102010706020507" pitchFamily="18" charset="2"/>
              </a:rPr>
              <a:t>i</a:t>
            </a:r>
            <a:r>
              <a:rPr lang="it-IT" sz="2000" baseline="-25000" dirty="0" smtClean="0">
                <a:sym typeface="Symbol" panose="05050102010706020507" pitchFamily="18" charset="2"/>
              </a:rPr>
              <a:t>  </a:t>
            </a:r>
            <a:r>
              <a:rPr lang="it-IT" sz="2000" dirty="0" smtClean="0">
                <a:sym typeface="Symbol" panose="05050102010706020507" pitchFamily="18" charset="2"/>
              </a:rPr>
              <a:t> </a:t>
            </a:r>
            <a:endParaRPr lang="it-IT" sz="2000" dirty="0"/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370109"/>
              </p:ext>
            </p:extLst>
          </p:nvPr>
        </p:nvGraphicFramePr>
        <p:xfrm>
          <a:off x="2986836" y="1071377"/>
          <a:ext cx="1700789" cy="696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6" name="Equation" r:id="rId3" imgW="1054080" imgH="431640" progId="Equation.DSMT4">
                  <p:embed/>
                </p:oleObj>
              </mc:Choice>
              <mc:Fallback>
                <p:oleObj name="Equation" r:id="rId3" imgW="10540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836" y="1071377"/>
                        <a:ext cx="1700789" cy="696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sellaDiTesto 3"/>
              <p:cNvSpPr txBox="1"/>
              <p:nvPr/>
            </p:nvSpPr>
            <p:spPr>
              <a:xfrm>
                <a:off x="2198226" y="508979"/>
                <a:ext cx="3196035" cy="562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000" dirty="0" smtClean="0"/>
                  <a:t>ln </a:t>
                </a:r>
                <a:r>
                  <a:rPr lang="it-IT" sz="2000" dirty="0" smtClean="0">
                    <a:sym typeface="Symbol" panose="05050102010706020507" pitchFamily="18" charset="2"/>
                  </a:rPr>
                  <a:t></a:t>
                </a:r>
                <a:r>
                  <a:rPr lang="it-IT" sz="2000" baseline="-25000" dirty="0" smtClean="0">
                    <a:sym typeface="Symbol" panose="05050102010706020507" pitchFamily="18" charset="2"/>
                  </a:rPr>
                  <a:t>±</a:t>
                </a:r>
                <a:r>
                  <a:rPr lang="it-IT" sz="2000" dirty="0" smtClean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it-IT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it-IT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𝑝</m:t>
                        </m:r>
                        <m:r>
                          <a:rPr lang="it-IT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  <m:r>
                          <a:rPr lang="it-IT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𝑞</m:t>
                        </m:r>
                      </m:den>
                    </m:f>
                  </m:oMath>
                </a14:m>
                <a:r>
                  <a:rPr lang="it-IT" sz="2000" dirty="0" smtClean="0"/>
                  <a:t> (p ln</a:t>
                </a:r>
                <a:r>
                  <a:rPr lang="it-IT" sz="2000" dirty="0">
                    <a:sym typeface="Symbol" panose="05050102010706020507" pitchFamily="18" charset="2"/>
                  </a:rPr>
                  <a:t> </a:t>
                </a:r>
                <a:r>
                  <a:rPr lang="it-IT" sz="2000" dirty="0" smtClean="0">
                    <a:sym typeface="Symbol" panose="05050102010706020507" pitchFamily="18" charset="2"/>
                  </a:rPr>
                  <a:t></a:t>
                </a:r>
                <a:r>
                  <a:rPr lang="it-IT" sz="2000" baseline="-25000" dirty="0" smtClean="0">
                    <a:sym typeface="Symbol" panose="05050102010706020507" pitchFamily="18" charset="2"/>
                  </a:rPr>
                  <a:t>+</a:t>
                </a:r>
                <a:r>
                  <a:rPr lang="it-IT" sz="2000" dirty="0" smtClean="0">
                    <a:sym typeface="Symbol" panose="05050102010706020507" pitchFamily="18" charset="2"/>
                  </a:rPr>
                  <a:t> + q ln </a:t>
                </a:r>
                <a:r>
                  <a:rPr lang="it-IT" sz="2000" baseline="-25000" dirty="0" smtClean="0">
                    <a:sym typeface="Symbol" panose="05050102010706020507" pitchFamily="18" charset="2"/>
                  </a:rPr>
                  <a:t>-</a:t>
                </a:r>
                <a:r>
                  <a:rPr lang="it-IT" sz="2000" dirty="0" smtClean="0">
                    <a:sym typeface="Symbol" panose="05050102010706020507" pitchFamily="18" charset="2"/>
                  </a:rPr>
                  <a:t>)</a:t>
                </a:r>
                <a:r>
                  <a:rPr lang="it-IT" sz="2000" dirty="0" smtClean="0"/>
                  <a:t> </a:t>
                </a:r>
                <a:endParaRPr lang="it-IT" sz="2000" dirty="0"/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8226" y="508979"/>
                <a:ext cx="3196035" cy="562398"/>
              </a:xfrm>
              <a:prstGeom prst="rect">
                <a:avLst/>
              </a:prstGeom>
              <a:blipFill rotWithShape="0">
                <a:blip r:embed="rId5"/>
                <a:stretch>
                  <a:fillRect l="-2099" b="-322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Parentesi graffa aperta 4"/>
          <p:cNvSpPr/>
          <p:nvPr/>
        </p:nvSpPr>
        <p:spPr>
          <a:xfrm>
            <a:off x="1750423" y="508979"/>
            <a:ext cx="352697" cy="125851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248103" y="1157888"/>
            <a:ext cx="7425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 smtClean="0">
                <a:sym typeface="Symbol" panose="05050102010706020507" pitchFamily="18" charset="2"/>
              </a:rPr>
              <a:t>ln</a:t>
            </a:r>
            <a:r>
              <a:rPr lang="it-IT" sz="2000" baseline="-25000" dirty="0">
                <a:sym typeface="Symbol" panose="05050102010706020507" pitchFamily="18" charset="2"/>
              </a:rPr>
              <a:t> ±</a:t>
            </a:r>
            <a:r>
              <a:rPr lang="it-IT" sz="2000" baseline="-25000" dirty="0" smtClean="0">
                <a:sym typeface="Symbol" panose="05050102010706020507" pitchFamily="18" charset="2"/>
              </a:rPr>
              <a:t>  </a:t>
            </a:r>
            <a:r>
              <a:rPr lang="it-IT" sz="2000" dirty="0" smtClean="0">
                <a:sym typeface="Symbol" panose="05050102010706020507" pitchFamily="18" charset="2"/>
              </a:rPr>
              <a:t> </a:t>
            </a:r>
            <a:endParaRPr lang="it-IT" sz="2000" dirty="0"/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0171993"/>
              </p:ext>
            </p:extLst>
          </p:nvPr>
        </p:nvGraphicFramePr>
        <p:xfrm>
          <a:off x="7954739" y="1010369"/>
          <a:ext cx="3157538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7" name="Equation" r:id="rId6" imgW="1955520" imgH="457200" progId="Equation.DSMT4">
                  <p:embed/>
                </p:oleObj>
              </mc:Choice>
              <mc:Fallback>
                <p:oleObj name="Equation" r:id="rId6" imgW="195552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4739" y="1010369"/>
                        <a:ext cx="3157538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979714" y="3135086"/>
            <a:ext cx="5891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poiché </a:t>
            </a:r>
            <a:r>
              <a:rPr lang="it-IT" dirty="0" err="1" smtClean="0"/>
              <a:t>pz</a:t>
            </a:r>
            <a:r>
              <a:rPr lang="it-IT" baseline="-25000" dirty="0" err="1" smtClean="0"/>
              <a:t>+</a:t>
            </a:r>
            <a:r>
              <a:rPr lang="it-IT" baseline="30000" dirty="0" err="1" smtClean="0"/>
              <a:t>2</a:t>
            </a:r>
            <a:r>
              <a:rPr lang="it-IT" dirty="0" smtClean="0"/>
              <a:t> = </a:t>
            </a:r>
            <a:r>
              <a:rPr lang="it-IT" dirty="0" err="1" smtClean="0"/>
              <a:t>qz</a:t>
            </a:r>
            <a:r>
              <a:rPr lang="it-IT" baseline="-25000" dirty="0" smtClean="0"/>
              <a:t>-</a:t>
            </a:r>
            <a:r>
              <a:rPr lang="it-IT" baseline="30000" dirty="0" smtClean="0"/>
              <a:t>2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3465974" y="3119697"/>
            <a:ext cx="7425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 smtClean="0">
                <a:sym typeface="Symbol" panose="05050102010706020507" pitchFamily="18" charset="2"/>
              </a:rPr>
              <a:t>ln</a:t>
            </a:r>
            <a:r>
              <a:rPr lang="it-IT" sz="2000" baseline="-25000" dirty="0">
                <a:sym typeface="Symbol" panose="05050102010706020507" pitchFamily="18" charset="2"/>
              </a:rPr>
              <a:t> ±</a:t>
            </a:r>
            <a:r>
              <a:rPr lang="it-IT" sz="2000" baseline="-25000" dirty="0" smtClean="0">
                <a:sym typeface="Symbol" panose="05050102010706020507" pitchFamily="18" charset="2"/>
              </a:rPr>
              <a:t>  </a:t>
            </a:r>
            <a:r>
              <a:rPr lang="it-IT" sz="2000" dirty="0" smtClean="0">
                <a:sym typeface="Symbol" panose="05050102010706020507" pitchFamily="18" charset="2"/>
              </a:rPr>
              <a:t> </a:t>
            </a:r>
            <a:endParaRPr lang="it-IT" sz="2000" dirty="0"/>
          </a:p>
        </p:txBody>
      </p:sp>
      <p:graphicFrame>
        <p:nvGraphicFramePr>
          <p:cNvPr id="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0483148"/>
              </p:ext>
            </p:extLst>
          </p:nvPr>
        </p:nvGraphicFramePr>
        <p:xfrm>
          <a:off x="4126440" y="2991213"/>
          <a:ext cx="2276475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8" name="Equation" r:id="rId8" imgW="1409400" imgH="457200" progId="Equation.DSMT4">
                  <p:embed/>
                </p:oleObj>
              </mc:Choice>
              <mc:Fallback>
                <p:oleObj name="Equation" r:id="rId8" imgW="14094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6440" y="2991213"/>
                        <a:ext cx="2276475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ggetto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2997137"/>
              </p:ext>
            </p:extLst>
          </p:nvPr>
        </p:nvGraphicFramePr>
        <p:xfrm>
          <a:off x="3796243" y="3831205"/>
          <a:ext cx="2021362" cy="688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9" name="Equation" r:id="rId10" imgW="1231560" imgH="419040" progId="Equation.DSMT4">
                  <p:embed/>
                </p:oleObj>
              </mc:Choice>
              <mc:Fallback>
                <p:oleObj name="Equation" r:id="rId10" imgW="12315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796243" y="3831205"/>
                        <a:ext cx="2021362" cy="6887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Parentesi graffa aperta 13"/>
          <p:cNvSpPr/>
          <p:nvPr/>
        </p:nvSpPr>
        <p:spPr>
          <a:xfrm>
            <a:off x="2997826" y="3096967"/>
            <a:ext cx="352697" cy="125851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976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889" y="633413"/>
            <a:ext cx="2390775" cy="335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5707063" y="3759201"/>
            <a:ext cx="23193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>
                <a:latin typeface="Arial" charset="0"/>
              </a:rPr>
              <a:t>atmosfera ionica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525713" y="4876801"/>
            <a:ext cx="6121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sz="2000" b="1">
                <a:latin typeface="Arial" charset="0"/>
              </a:rPr>
              <a:t>STATO INIZIALE</a:t>
            </a:r>
            <a:r>
              <a:rPr lang="it-IT" sz="2000">
                <a:latin typeface="Arial" charset="0"/>
              </a:rPr>
              <a:t>: nessuna interazione tra ioni</a:t>
            </a:r>
            <a:endParaRPr lang="it-IT" sz="2000" b="1">
              <a:latin typeface="Arial" charset="0"/>
            </a:endParaRPr>
          </a:p>
          <a:p>
            <a:pPr eaLnBrk="1" hangingPunct="1"/>
            <a:r>
              <a:rPr lang="it-IT" sz="2000" b="1">
                <a:latin typeface="Arial" charset="0"/>
              </a:rPr>
              <a:t>STATO FINALE</a:t>
            </a:r>
            <a:r>
              <a:rPr lang="it-IT" sz="2000">
                <a:latin typeface="Arial" charset="0"/>
              </a:rPr>
              <a:t>:    gli ioni interagiscono tra loro </a:t>
            </a:r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4445000" y="625476"/>
            <a:ext cx="692150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it-IT" sz="2000" dirty="0" smtClean="0">
                <a:latin typeface="Arial" charset="0"/>
              </a:rPr>
              <a:t>La </a:t>
            </a:r>
            <a:r>
              <a:rPr lang="it-IT" sz="2000" dirty="0">
                <a:latin typeface="Arial" charset="0"/>
              </a:rPr>
              <a:t>soluzione </a:t>
            </a:r>
            <a:r>
              <a:rPr lang="it-IT" sz="2000" dirty="0" err="1">
                <a:latin typeface="Arial" charset="0"/>
              </a:rPr>
              <a:t>e’</a:t>
            </a:r>
            <a:r>
              <a:rPr lang="it-IT" sz="2000" dirty="0">
                <a:latin typeface="Arial" charset="0"/>
              </a:rPr>
              <a:t> neutra nel suo insieme </a:t>
            </a:r>
            <a:r>
              <a:rPr lang="it-IT" sz="2000" dirty="0" smtClean="0">
                <a:latin typeface="Arial" charset="0"/>
              </a:rPr>
              <a:t>ma </a:t>
            </a:r>
            <a:r>
              <a:rPr lang="it-IT" sz="2000" dirty="0">
                <a:latin typeface="Arial" charset="0"/>
              </a:rPr>
              <a:t>vicino ad ogni ione </a:t>
            </a:r>
            <a:r>
              <a:rPr lang="it-IT" sz="2000" dirty="0" smtClean="0">
                <a:latin typeface="Arial" charset="0"/>
              </a:rPr>
              <a:t>si forma un eccesso </a:t>
            </a:r>
            <a:r>
              <a:rPr lang="it-IT" sz="2000" dirty="0">
                <a:latin typeface="Arial" charset="0"/>
              </a:rPr>
              <a:t>di carica di segno </a:t>
            </a:r>
            <a:r>
              <a:rPr lang="it-IT" sz="2000" dirty="0" smtClean="0">
                <a:latin typeface="Arial" charset="0"/>
              </a:rPr>
              <a:t>opposto per attrazione elettrostatica. </a:t>
            </a:r>
          </a:p>
          <a:p>
            <a:pPr algn="just" eaLnBrk="1" hangingPunct="1">
              <a:spcBef>
                <a:spcPct val="50000"/>
              </a:spcBef>
            </a:pPr>
            <a:r>
              <a:rPr lang="it-IT" sz="2000" dirty="0" smtClean="0">
                <a:latin typeface="Arial" charset="0"/>
              </a:rPr>
              <a:t>Per semplicità nel modello la distribuzione di carica attorno allo ione centrale perde individualità e assume la forma di atmosfera ionica continua</a:t>
            </a:r>
            <a:endParaRPr lang="it-IT" sz="2000" dirty="0">
              <a:latin typeface="Arial" charset="0"/>
            </a:endParaRPr>
          </a:p>
        </p:txBody>
      </p:sp>
      <p:pic>
        <p:nvPicPr>
          <p:cNvPr id="21510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463" y="3173414"/>
            <a:ext cx="209550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455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sellaDiTesto 1"/>
              <p:cNvSpPr txBox="1"/>
              <p:nvPr/>
            </p:nvSpPr>
            <p:spPr>
              <a:xfrm>
                <a:off x="1306286" y="836023"/>
                <a:ext cx="3944983" cy="5009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Si definisce la forza ionica 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it-IT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it-IT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Sup>
                          <m:sSubSupPr>
                            <m:ctrlPr>
                              <a:rPr lang="it-IT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nary>
                  </m:oMath>
                </a14:m>
                <a:endParaRPr lang="it-IT" dirty="0"/>
              </a:p>
            </p:txBody>
          </p:sp>
        </mc:Choice>
        <mc:Fallback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286" y="836023"/>
                <a:ext cx="3944983" cy="500971"/>
              </a:xfrm>
              <a:prstGeom prst="rect">
                <a:avLst/>
              </a:prstGeom>
              <a:blipFill rotWithShape="0">
                <a:blip r:embed="rId3"/>
                <a:stretch>
                  <a:fillRect l="-1236" t="-76829" r="-618" b="-12317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asellaDiTesto 2"/>
          <p:cNvSpPr txBox="1"/>
          <p:nvPr/>
        </p:nvSpPr>
        <p:spPr>
          <a:xfrm>
            <a:off x="1423851" y="1815737"/>
            <a:ext cx="5995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Dopo qualche passaggio si ottiene </a:t>
            </a:r>
            <a:endParaRPr lang="it-IT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9920516"/>
              </p:ext>
            </p:extLst>
          </p:nvPr>
        </p:nvGraphicFramePr>
        <p:xfrm>
          <a:off x="5159375" y="1673225"/>
          <a:ext cx="342265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2" name="Equation" r:id="rId4" imgW="2120760" imgH="406080" progId="Equation.DSMT4">
                  <p:embed/>
                </p:oleObj>
              </mc:Choice>
              <mc:Fallback>
                <p:oleObj name="Equation" r:id="rId4" imgW="21207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5" y="1673225"/>
                        <a:ext cx="342265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055303"/>
              </p:ext>
            </p:extLst>
          </p:nvPr>
        </p:nvGraphicFramePr>
        <p:xfrm>
          <a:off x="9334138" y="1817563"/>
          <a:ext cx="1577975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3" name="Equation" r:id="rId6" imgW="977760" imgH="457200" progId="Equation.DSMT4">
                  <p:embed/>
                </p:oleObj>
              </mc:Choice>
              <mc:Fallback>
                <p:oleObj name="Equation" r:id="rId6" imgW="9777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138" y="1817563"/>
                        <a:ext cx="1577975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1423851" y="3200400"/>
            <a:ext cx="2782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 </a:t>
            </a:r>
            <a:endParaRPr lang="it-IT" dirty="0"/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96022"/>
              </p:ext>
            </p:extLst>
          </p:nvPr>
        </p:nvGraphicFramePr>
        <p:xfrm>
          <a:off x="1851432" y="3058041"/>
          <a:ext cx="192722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4" name="Equation" r:id="rId8" imgW="1193760" imgH="406080" progId="Equation.DSMT4">
                  <p:embed/>
                </p:oleObj>
              </mc:Choice>
              <mc:Fallback>
                <p:oleObj name="Equation" r:id="rId8" imgW="11937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432" y="3058041"/>
                        <a:ext cx="1927225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4421777" y="4390906"/>
            <a:ext cx="3866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log</a:t>
            </a:r>
            <a:r>
              <a:rPr lang="it-IT" sz="2800" dirty="0" smtClean="0">
                <a:sym typeface="Symbol" panose="05050102010706020507" pitchFamily="18" charset="2"/>
              </a:rPr>
              <a:t>± = -A(</a:t>
            </a:r>
            <a:r>
              <a:rPr lang="it-IT" sz="2800" dirty="0" err="1" smtClean="0">
                <a:sym typeface="Symbol" panose="05050102010706020507" pitchFamily="18" charset="2"/>
              </a:rPr>
              <a:t>z</a:t>
            </a:r>
            <a:r>
              <a:rPr lang="it-IT" sz="2800" baseline="-25000" dirty="0" err="1" smtClean="0">
                <a:sym typeface="Symbol" panose="05050102010706020507" pitchFamily="18" charset="2"/>
              </a:rPr>
              <a:t>+</a:t>
            </a:r>
            <a:r>
              <a:rPr lang="it-IT" sz="2800" dirty="0" err="1" smtClean="0">
                <a:sym typeface="Symbol" panose="05050102010706020507" pitchFamily="18" charset="2"/>
              </a:rPr>
              <a:t>z</a:t>
            </a:r>
            <a:r>
              <a:rPr lang="it-IT" sz="2800" baseline="-25000" dirty="0" smtClean="0">
                <a:sym typeface="Symbol" panose="05050102010706020507" pitchFamily="18" charset="2"/>
              </a:rPr>
              <a:t>-</a:t>
            </a:r>
            <a:r>
              <a:rPr lang="it-IT" sz="2800" dirty="0" smtClean="0">
                <a:sym typeface="Symbol" panose="05050102010706020507" pitchFamily="18" charset="2"/>
              </a:rPr>
              <a:t>)</a:t>
            </a:r>
            <a:r>
              <a:rPr lang="it-IT" sz="2800" dirty="0" err="1" smtClean="0">
                <a:sym typeface="Symbol" panose="05050102010706020507" pitchFamily="18" charset="2"/>
              </a:rPr>
              <a:t>I</a:t>
            </a:r>
            <a:r>
              <a:rPr lang="it-IT" sz="2800" baseline="30000" dirty="0" err="1" smtClean="0">
                <a:sym typeface="Symbol" panose="05050102010706020507" pitchFamily="18" charset="2"/>
              </a:rPr>
              <a:t>1</a:t>
            </a:r>
            <a:r>
              <a:rPr lang="it-IT" sz="2800" baseline="30000" dirty="0" smtClean="0">
                <a:sym typeface="Symbol" panose="05050102010706020507" pitchFamily="18" charset="2"/>
              </a:rPr>
              <a:t>/2</a:t>
            </a:r>
            <a:endParaRPr lang="it-IT" sz="2800" baseline="30000" dirty="0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038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95300" y="457200"/>
            <a:ext cx="9931400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algn="just">
              <a:spcBef>
                <a:spcPct val="50000"/>
              </a:spcBef>
              <a:defRPr sz="2000">
                <a:latin typeface="Arial" charset="0"/>
              </a:defRPr>
            </a:lvl1pPr>
            <a:lvl2pPr marL="742950" indent="-285750" eaLnBrk="0" hangingPunct="0">
              <a:defRPr sz="2400">
                <a:latin typeface="Times New Roman" pitchFamily="18" charset="0"/>
              </a:defRPr>
            </a:lvl2pPr>
            <a:lvl3pPr marL="1143000" indent="-228600" eaLnBrk="0" hangingPunct="0">
              <a:defRPr sz="2400">
                <a:latin typeface="Times New Roman" pitchFamily="18" charset="0"/>
              </a:defRPr>
            </a:lvl3pPr>
            <a:lvl4pPr marL="1600200" indent="-228600" eaLnBrk="0" hangingPunct="0">
              <a:defRPr sz="2400">
                <a:latin typeface="Times New Roman" pitchFamily="18" charset="0"/>
              </a:defRPr>
            </a:lvl4pPr>
            <a:lvl5pPr marL="2057400" indent="-228600" eaLnBrk="0" hangingPunct="0">
              <a:defRPr sz="2400"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9pPr>
          </a:lstStyle>
          <a:p>
            <a:r>
              <a:rPr lang="it-IT" dirty="0"/>
              <a:t>Sono </a:t>
            </a:r>
            <a:r>
              <a:rPr lang="it-IT" dirty="0" smtClean="0"/>
              <a:t>presenti sia ioni + che </a:t>
            </a:r>
            <a:r>
              <a:rPr lang="it-IT" dirty="0" smtClean="0"/>
              <a:t>-</a:t>
            </a:r>
            <a:endParaRPr lang="it-IT" dirty="0" smtClean="0"/>
          </a:p>
          <a:p>
            <a:r>
              <a:rPr lang="it-IT" dirty="0" smtClean="0"/>
              <a:t>La situazione è simmetrica. </a:t>
            </a:r>
          </a:p>
          <a:p>
            <a:r>
              <a:rPr lang="it-IT" dirty="0" smtClean="0"/>
              <a:t>Attorno agli ioni + c'è un'atmosfera ionica con eccesso di carica -</a:t>
            </a:r>
          </a:p>
          <a:p>
            <a:r>
              <a:rPr lang="it-IT" dirty="0" smtClean="0"/>
              <a:t>Attorno agli ioni - c'è un'atmosfera ionica con eccesso di carica +</a:t>
            </a:r>
          </a:p>
          <a:p>
            <a:endParaRPr lang="it-IT" dirty="0" smtClean="0"/>
          </a:p>
          <a:p>
            <a:r>
              <a:rPr lang="it-IT" dirty="0" smtClean="0"/>
              <a:t>Si fa il calcolo per un singolo ione e poi si estrapola agli altri.</a:t>
            </a:r>
          </a:p>
          <a:p>
            <a:endParaRPr lang="it-IT" dirty="0" smtClean="0"/>
          </a:p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47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1919288" y="476251"/>
            <a:ext cx="80645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sz="2000">
                <a:solidFill>
                  <a:srgbClr val="FF0000"/>
                </a:solidFill>
                <a:latin typeface="Arial" charset="0"/>
              </a:rPr>
              <a:t>CALCOLI DI NATURA ELETTROSTATICA E CHIMICA</a:t>
            </a:r>
          </a:p>
          <a:p>
            <a:pPr eaLnBrk="1" hangingPunct="1"/>
            <a:endParaRPr lang="it-IT" sz="2000">
              <a:latin typeface="Arial" charset="0"/>
            </a:endParaRPr>
          </a:p>
          <a:p>
            <a:pPr eaLnBrk="1" hangingPunct="1"/>
            <a:r>
              <a:rPr lang="it-IT" sz="2000">
                <a:latin typeface="Arial" charset="0"/>
              </a:rPr>
              <a:t>1) calcolo della dipendenza della densità di carica dal potenziale elettrico in vicinanza ad uno ione </a:t>
            </a:r>
          </a:p>
          <a:p>
            <a:pPr eaLnBrk="1" hangingPunct="1"/>
            <a:endParaRPr lang="it-IT" sz="2000">
              <a:latin typeface="Arial" charset="0"/>
            </a:endParaRPr>
          </a:p>
          <a:p>
            <a:pPr eaLnBrk="1" hangingPunct="1"/>
            <a:r>
              <a:rPr lang="it-IT" sz="2000">
                <a:latin typeface="Arial" charset="0"/>
              </a:rPr>
              <a:t>2) introduzione dell’equazione di Boltzmann</a:t>
            </a:r>
          </a:p>
          <a:p>
            <a:pPr eaLnBrk="1" hangingPunct="1"/>
            <a:endParaRPr lang="it-IT" sz="2000">
              <a:latin typeface="Arial" charset="0"/>
            </a:endParaRPr>
          </a:p>
          <a:p>
            <a:pPr eaLnBrk="1" hangingPunct="1"/>
            <a:r>
              <a:rPr lang="it-IT" sz="2000">
                <a:latin typeface="Arial" charset="0"/>
              </a:rPr>
              <a:t>3) influenza dell’atmosfera ionica sullo ione centrale</a:t>
            </a:r>
          </a:p>
          <a:p>
            <a:pPr eaLnBrk="1" hangingPunct="1"/>
            <a:endParaRPr lang="it-IT" sz="2000">
              <a:latin typeface="Arial" charset="0"/>
            </a:endParaRPr>
          </a:p>
          <a:p>
            <a:pPr eaLnBrk="1" hangingPunct="1"/>
            <a:r>
              <a:rPr lang="it-IT" sz="2000">
                <a:latin typeface="Arial" charset="0"/>
              </a:rPr>
              <a:t>4) il potenziale chimico dovuto alle interazioni ione-ione</a:t>
            </a:r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2063749" y="4581526"/>
            <a:ext cx="919643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800" dirty="0">
                <a:solidFill>
                  <a:srgbClr val="00B050"/>
                </a:solidFill>
                <a:latin typeface="Arial" charset="0"/>
              </a:rPr>
              <a:t>Il potenziale chimico reale di ogni ione &lt; del teorico a causa dell’influenza dell’atmosfera ionica.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689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2495551" y="260350"/>
            <a:ext cx="58324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b="1">
                <a:latin typeface="Arial" panose="020B0604020202020204" pitchFamily="34" charset="0"/>
                <a:cs typeface="Arial" panose="020B0604020202020204" pitchFamily="34" charset="0"/>
              </a:rPr>
              <a:t>CENNO ALLA PARTE MATEMATICA</a:t>
            </a:r>
          </a:p>
        </p:txBody>
      </p:sp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2566988" y="1052514"/>
            <a:ext cx="7129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1397000" y="1044575"/>
            <a:ext cx="94551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1) Calcolo </a:t>
            </a:r>
            <a:r>
              <a:rPr lang="it-IT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dell’eccesso di carica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in vicinanza dello ione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riferimento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7" name="Oval 7"/>
          <p:cNvSpPr>
            <a:spLocks noChangeArrowheads="1"/>
          </p:cNvSpPr>
          <p:nvPr/>
        </p:nvSpPr>
        <p:spPr bwMode="auto">
          <a:xfrm>
            <a:off x="1925638" y="2166938"/>
            <a:ext cx="360362" cy="3603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it-IT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8" name="Line 8"/>
          <p:cNvSpPr>
            <a:spLocks noChangeShapeType="1"/>
          </p:cNvSpPr>
          <p:nvPr/>
        </p:nvSpPr>
        <p:spPr bwMode="auto">
          <a:xfrm>
            <a:off x="2282825" y="2346326"/>
            <a:ext cx="1074738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9" name="AutoShape 11"/>
          <p:cNvSpPr>
            <a:spLocks noChangeArrowheads="1"/>
          </p:cNvSpPr>
          <p:nvPr/>
        </p:nvSpPr>
        <p:spPr bwMode="auto">
          <a:xfrm rot="5400000">
            <a:off x="2753520" y="2275682"/>
            <a:ext cx="1223962" cy="1428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606 w 21600"/>
              <a:gd name="T13" fmla="*/ 0 h 21600"/>
              <a:gd name="T14" fmla="*/ 18994 w 21600"/>
              <a:gd name="T15" fmla="*/ 836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8516" y="7832"/>
                </a:moveTo>
                <a:cubicBezTo>
                  <a:pt x="9170" y="7328"/>
                  <a:pt x="9973" y="7054"/>
                  <a:pt x="10800" y="7055"/>
                </a:cubicBezTo>
                <a:cubicBezTo>
                  <a:pt x="11626" y="7055"/>
                  <a:pt x="12429" y="7328"/>
                  <a:pt x="13083" y="7832"/>
                </a:cubicBezTo>
                <a:lnTo>
                  <a:pt x="17386" y="2240"/>
                </a:lnTo>
                <a:cubicBezTo>
                  <a:pt x="15498" y="787"/>
                  <a:pt x="13182" y="-1"/>
                  <a:pt x="10799" y="0"/>
                </a:cubicBezTo>
                <a:cubicBezTo>
                  <a:pt x="8417" y="0"/>
                  <a:pt x="6101" y="787"/>
                  <a:pt x="4213" y="2240"/>
                </a:cubicBezTo>
                <a:lnTo>
                  <a:pt x="8516" y="7832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60" name="Text Box 13"/>
          <p:cNvSpPr txBox="1">
            <a:spLocks noChangeArrowheads="1"/>
          </p:cNvSpPr>
          <p:nvPr/>
        </p:nvSpPr>
        <p:spPr bwMode="auto">
          <a:xfrm>
            <a:off x="1925639" y="2095500"/>
            <a:ext cx="5032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3561" name="Text Box 14"/>
          <p:cNvSpPr txBox="1">
            <a:spLocks noChangeArrowheads="1"/>
          </p:cNvSpPr>
          <p:nvPr/>
        </p:nvSpPr>
        <p:spPr bwMode="auto">
          <a:xfrm>
            <a:off x="2644776" y="1879601"/>
            <a:ext cx="358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23562" name="Text Box 15"/>
          <p:cNvSpPr txBox="1">
            <a:spLocks noChangeArrowheads="1"/>
          </p:cNvSpPr>
          <p:nvPr/>
        </p:nvSpPr>
        <p:spPr bwMode="auto">
          <a:xfrm>
            <a:off x="1565276" y="2743201"/>
            <a:ext cx="16557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ione di riferimento</a:t>
            </a:r>
          </a:p>
        </p:txBody>
      </p:sp>
      <p:sp>
        <p:nvSpPr>
          <p:cNvPr id="23563" name="Text Box 16"/>
          <p:cNvSpPr txBox="1">
            <a:spLocks noChangeArrowheads="1"/>
          </p:cNvSpPr>
          <p:nvPr/>
        </p:nvSpPr>
        <p:spPr bwMode="auto">
          <a:xfrm>
            <a:off x="3868738" y="1806576"/>
            <a:ext cx="395446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volumetto dv</a:t>
            </a:r>
          </a:p>
          <a:p>
            <a:pPr eaLnBrk="1" hangingPunct="1">
              <a:spcBef>
                <a:spcPct val="50000"/>
              </a:spcBef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con densità di carica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it-IT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  <a:p>
            <a:pPr eaLnBrk="1" hangingPunct="1">
              <a:spcBef>
                <a:spcPct val="50000"/>
              </a:spcBef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 potenziale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elettrostatico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ψ</a:t>
            </a:r>
            <a:r>
              <a:rPr lang="it-IT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el-GR" sz="20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64" name="Line 17"/>
          <p:cNvSpPr>
            <a:spLocks noChangeShapeType="1"/>
          </p:cNvSpPr>
          <p:nvPr/>
        </p:nvSpPr>
        <p:spPr bwMode="auto">
          <a:xfrm flipH="1">
            <a:off x="3508376" y="2095501"/>
            <a:ext cx="360363" cy="7302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990600" y="3708400"/>
            <a:ext cx="99695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 considera un volume dv a distanza r dallo ione di riferimento. La densità di carica media sia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it-IT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potenziale elettrostatico 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ψ</a:t>
            </a:r>
            <a:r>
              <a:rPr lang="it-IT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el-GR" sz="20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071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414033" y="721268"/>
            <a:ext cx="32612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 dirty="0"/>
              <a:t>Che relazione </a:t>
            </a:r>
            <a:r>
              <a:rPr lang="it-IT" sz="2000" dirty="0" err="1"/>
              <a:t>c’e’</a:t>
            </a:r>
            <a:r>
              <a:rPr lang="it-IT" sz="2000" dirty="0"/>
              <a:t> tra </a:t>
            </a:r>
            <a:r>
              <a:rPr lang="el-GR" sz="2000" dirty="0">
                <a:cs typeface="Times New Roman" pitchFamily="18" charset="0"/>
              </a:rPr>
              <a:t>ρ</a:t>
            </a:r>
            <a:r>
              <a:rPr lang="it-IT" sz="2000" baseline="-25000" dirty="0">
                <a:cs typeface="Times New Roman" pitchFamily="18" charset="0"/>
              </a:rPr>
              <a:t>r </a:t>
            </a:r>
            <a:r>
              <a:rPr lang="it-IT" sz="2000" dirty="0">
                <a:cs typeface="Times New Roman" pitchFamily="18" charset="0"/>
              </a:rPr>
              <a:t>e </a:t>
            </a:r>
            <a:r>
              <a:rPr lang="el-GR" sz="2000" dirty="0"/>
              <a:t>ψ</a:t>
            </a:r>
            <a:r>
              <a:rPr lang="it-IT" sz="2000" baseline="-25000" dirty="0"/>
              <a:t>r  </a:t>
            </a:r>
            <a:r>
              <a:rPr lang="it-IT" sz="2000" dirty="0"/>
              <a:t>?</a:t>
            </a:r>
          </a:p>
        </p:txBody>
      </p:sp>
      <p:sp>
        <p:nvSpPr>
          <p:cNvPr id="5" name="Text Box 18"/>
          <p:cNvSpPr txBox="1">
            <a:spLocks noChangeArrowheads="1"/>
          </p:cNvSpPr>
          <p:nvPr/>
        </p:nvSpPr>
        <p:spPr bwMode="auto">
          <a:xfrm>
            <a:off x="2584450" y="1316568"/>
            <a:ext cx="5976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Equazione di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Poisson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mette in relazione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it-IT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ψ</a:t>
            </a:r>
            <a:r>
              <a:rPr lang="it-IT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2692660"/>
              </p:ext>
            </p:extLst>
          </p:nvPr>
        </p:nvGraphicFramePr>
        <p:xfrm>
          <a:off x="3536423" y="1939398"/>
          <a:ext cx="2592387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7" name="Equation" r:id="rId3" imgW="1511300" imgH="393700" progId="Equation.DSMT4">
                  <p:embed/>
                </p:oleObj>
              </mc:Choice>
              <mc:Fallback>
                <p:oleObj name="Equation" r:id="rId3" imgW="1511300" imgH="393700" progId="Equation.DSMT4">
                  <p:embed/>
                  <p:pic>
                    <p:nvPicPr>
                      <p:cNvPr id="4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423" y="1939398"/>
                        <a:ext cx="2592387" cy="674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3217333" y="2912534"/>
            <a:ext cx="4284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 </a:t>
            </a:r>
            <a:r>
              <a:rPr lang="it-IT" sz="2000" dirty="0" smtClean="0">
                <a:sym typeface="Symbol" panose="05050102010706020507" pitchFamily="18" charset="2"/>
              </a:rPr>
              <a:t> </a:t>
            </a:r>
            <a:r>
              <a:rPr lang="it-IT" sz="2000" dirty="0" smtClean="0"/>
              <a:t>è la costante dielettrica del sovente</a:t>
            </a:r>
            <a:endParaRPr lang="it-IT" sz="2000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280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2592389" y="404813"/>
            <a:ext cx="63722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it-IT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= densità ionica x carica 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2592389" y="1196975"/>
            <a:ext cx="367347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se nel volumetto dV sono presenti </a:t>
            </a:r>
          </a:p>
          <a:p>
            <a:pPr eaLnBrk="1" hangingPunct="1">
              <a:spcBef>
                <a:spcPct val="50000"/>
              </a:spcBef>
            </a:pP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it-IT" sz="2000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 ioni specie 1</a:t>
            </a:r>
          </a:p>
          <a:p>
            <a:pPr eaLnBrk="1" hangingPunct="1">
              <a:spcBef>
                <a:spcPct val="50000"/>
              </a:spcBef>
            </a:pP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it-IT" sz="2000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 ioni specie 2</a:t>
            </a:r>
          </a:p>
          <a:p>
            <a:pPr eaLnBrk="1" hangingPunct="1">
              <a:spcBef>
                <a:spcPct val="50000"/>
              </a:spcBef>
            </a:pP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.........................</a:t>
            </a:r>
          </a:p>
          <a:p>
            <a:pPr eaLnBrk="1" hangingPunct="1">
              <a:spcBef>
                <a:spcPct val="50000"/>
              </a:spcBef>
            </a:pP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it-IT" sz="2000" baseline="-2500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 ioni specie i</a:t>
            </a:r>
          </a:p>
          <a:p>
            <a:pPr eaLnBrk="1" hangingPunct="1">
              <a:spcBef>
                <a:spcPct val="50000"/>
              </a:spcBef>
            </a:pPr>
            <a:endParaRPr lang="it-IT" sz="2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6527801" y="2155825"/>
            <a:ext cx="2310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tutti con carica z</a:t>
            </a:r>
            <a:r>
              <a:rPr lang="it-IT" sz="2000" baseline="-2500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2000" baseline="-250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74759" name="AutoShape 7"/>
          <p:cNvSpPr>
            <a:spLocks/>
          </p:cNvSpPr>
          <p:nvPr/>
        </p:nvSpPr>
        <p:spPr bwMode="auto">
          <a:xfrm>
            <a:off x="6240464" y="1268414"/>
            <a:ext cx="71437" cy="2160587"/>
          </a:xfrm>
          <a:prstGeom prst="rightBrace">
            <a:avLst>
              <a:gd name="adj1" fmla="val 25203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7476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7843757"/>
              </p:ext>
            </p:extLst>
          </p:nvPr>
        </p:nvGraphicFramePr>
        <p:xfrm>
          <a:off x="2655888" y="4250796"/>
          <a:ext cx="16573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" name="Equation" r:id="rId3" imgW="939392" imgH="431613" progId="Equation.DSMT4">
                  <p:embed/>
                </p:oleObj>
              </mc:Choice>
              <mc:Fallback>
                <p:oleObj name="Equation" r:id="rId3" imgW="939392" imgH="431613" progId="Equation.DSMT4">
                  <p:embed/>
                  <p:pic>
                    <p:nvPicPr>
                      <p:cNvPr id="7476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5888" y="4250796"/>
                        <a:ext cx="16573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058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7" grpId="0"/>
      <p:bldP spid="74758" grpId="0"/>
      <p:bldP spid="7475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2208214" y="692150"/>
            <a:ext cx="6624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/>
              <a:t>Dalla legge di distribuzione di Boltzmann</a:t>
            </a:r>
          </a:p>
        </p:txBody>
      </p:sp>
      <p:graphicFrame>
        <p:nvGraphicFramePr>
          <p:cNvPr id="25603" name="Object 5"/>
          <p:cNvGraphicFramePr>
            <a:graphicFrameLocks noChangeAspect="1"/>
          </p:cNvGraphicFramePr>
          <p:nvPr/>
        </p:nvGraphicFramePr>
        <p:xfrm>
          <a:off x="2208214" y="1196976"/>
          <a:ext cx="1368425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" name="Equation" r:id="rId3" imgW="685800" imgH="342900" progId="Equation.DSMT4">
                  <p:embed/>
                </p:oleObj>
              </mc:Choice>
              <mc:Fallback>
                <p:oleObj name="Equation" r:id="rId3" imgW="685800" imgH="342900" progId="Equation.DSMT4">
                  <p:embed/>
                  <p:pic>
                    <p:nvPicPr>
                      <p:cNvPr id="2560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4" y="1196976"/>
                        <a:ext cx="1368425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2208213" y="2276476"/>
            <a:ext cx="734536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dirty="0"/>
              <a:t>U = variazione di energia potenziale </a:t>
            </a:r>
            <a:r>
              <a:rPr lang="it-IT" dirty="0" smtClean="0"/>
              <a:t>della specie i necessaria </a:t>
            </a:r>
            <a:r>
              <a:rPr lang="it-IT" dirty="0"/>
              <a:t>per variare la concentrazione da n</a:t>
            </a:r>
            <a:r>
              <a:rPr lang="it-IT" baseline="-25000" dirty="0"/>
              <a:t>i</a:t>
            </a:r>
            <a:r>
              <a:rPr lang="it-IT" baseline="30000" dirty="0"/>
              <a:t>0</a:t>
            </a:r>
            <a:r>
              <a:rPr lang="it-IT" dirty="0"/>
              <a:t> (concentrazione nel bulk) ad n</a:t>
            </a:r>
            <a:r>
              <a:rPr lang="it-IT" baseline="-25000" dirty="0"/>
              <a:t>i </a:t>
            </a:r>
            <a:r>
              <a:rPr lang="it-IT" dirty="0"/>
              <a:t>nel volumetto </a:t>
            </a:r>
            <a:r>
              <a:rPr lang="it-IT" dirty="0" smtClean="0"/>
              <a:t>dv</a:t>
            </a:r>
            <a:endParaRPr lang="it-IT" dirty="0"/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2135189" y="3933825"/>
            <a:ext cx="7705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/>
              <a:t>U DIPENDE DALLE FORZE COULOMBIANE TRA IONI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330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3" grpId="0"/>
      <p:bldP spid="7578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5"/>
          <p:cNvSpPr txBox="1">
            <a:spLocks noChangeArrowheads="1"/>
          </p:cNvSpPr>
          <p:nvPr/>
        </p:nvSpPr>
        <p:spPr bwMode="auto">
          <a:xfrm>
            <a:off x="1774825" y="333376"/>
            <a:ext cx="84978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Se non ci sono forze U = 0 ---&gt; n</a:t>
            </a:r>
            <a:r>
              <a:rPr lang="it-IT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= n</a:t>
            </a:r>
            <a:r>
              <a:rPr lang="it-IT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it-IT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---&gt;</a:t>
            </a:r>
            <a:r>
              <a:rPr lang="it-IT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non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c’e’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eccesso di carica locale rispetto al bulk.</a:t>
            </a:r>
          </a:p>
        </p:txBody>
      </p:sp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1774826" y="1592264"/>
            <a:ext cx="79930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Se le forze sono attrattive </a:t>
            </a:r>
            <a:r>
              <a:rPr lang="it-IT" sz="20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&lt; 0 ---&gt; n</a:t>
            </a:r>
            <a:r>
              <a:rPr lang="it-IT" sz="2000" baseline="-250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0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 n</a:t>
            </a:r>
            <a:r>
              <a:rPr lang="it-IT" sz="2000" baseline="-250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000" baseline="300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 ---&gt; c’e’ </a:t>
            </a:r>
            <a:r>
              <a:rPr lang="it-IT" sz="20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accumulo</a:t>
            </a: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 di cariche nel volumetto dV rispetto al bulk</a:t>
            </a:r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1774825" y="2852739"/>
            <a:ext cx="8280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Se le forze sono repulsive </a:t>
            </a:r>
            <a:r>
              <a:rPr lang="it-IT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&gt; 0 ---&gt; n</a:t>
            </a:r>
            <a:r>
              <a:rPr lang="it-IT" sz="2000" baseline="-25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 n</a:t>
            </a:r>
            <a:r>
              <a:rPr lang="it-IT" sz="2000" baseline="-25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000" baseline="30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 ---&gt; c’e’ </a:t>
            </a:r>
            <a:r>
              <a:rPr lang="it-IT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decremento</a:t>
            </a: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 di carica nel volumetto dV rispetto al bulk</a:t>
            </a: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1847851" y="4221164"/>
            <a:ext cx="8137525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Se l’unica forza presente è quella coulombiana</a:t>
            </a:r>
          </a:p>
          <a:p>
            <a:pPr eaLnBrk="1" hangingPunct="1">
              <a:spcBef>
                <a:spcPct val="50000"/>
              </a:spcBef>
            </a:pP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U = energia potenziale coulombiana per uno ione    U = z</a:t>
            </a:r>
            <a:r>
              <a:rPr lang="it-IT" sz="2000" baseline="-2500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2000" baseline="-250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l-GR" sz="2000">
                <a:latin typeface="Arial" panose="020B0604020202020204" pitchFamily="34" charset="0"/>
                <a:cs typeface="Arial" panose="020B0604020202020204" pitchFamily="34" charset="0"/>
              </a:rPr>
              <a:t>ψ</a:t>
            </a:r>
            <a:r>
              <a:rPr lang="it-IT" sz="2000" baseline="-2500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el-GR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87C8-99D7-4ABF-9FAD-F2D2A4503B79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0892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6" grpId="0"/>
      <p:bldP spid="76807" grpId="0"/>
      <p:bldP spid="76808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1070</Words>
  <Application>Microsoft Office PowerPoint</Application>
  <PresentationFormat>Widescreen</PresentationFormat>
  <Paragraphs>157</Paragraphs>
  <Slides>20</Slides>
  <Notes>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20</vt:i4>
      </vt:variant>
    </vt:vector>
  </HeadingPairs>
  <TitlesOfParts>
    <vt:vector size="31" baseType="lpstr">
      <vt:lpstr>Arial</vt:lpstr>
      <vt:lpstr>Arial Black</vt:lpstr>
      <vt:lpstr>Calibri</vt:lpstr>
      <vt:lpstr>Calibri Light</vt:lpstr>
      <vt:lpstr>Cambria Math</vt:lpstr>
      <vt:lpstr>Symbol</vt:lpstr>
      <vt:lpstr>Times New Roman</vt:lpstr>
      <vt:lpstr>Tema di Office</vt:lpstr>
      <vt:lpstr>Equation</vt:lpstr>
      <vt:lpstr>Grafico</vt:lpstr>
      <vt:lpstr>MathType 5.0 Equation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Claudio Tavagnacco</dc:creator>
  <cp:lastModifiedBy>Tavagnacco</cp:lastModifiedBy>
  <cp:revision>110</cp:revision>
  <dcterms:created xsi:type="dcterms:W3CDTF">2020-06-08T16:17:55Z</dcterms:created>
  <dcterms:modified xsi:type="dcterms:W3CDTF">2020-06-09T11:34:54Z</dcterms:modified>
</cp:coreProperties>
</file>