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741" r:id="rId2"/>
    <p:sldId id="325" r:id="rId3"/>
    <p:sldId id="327" r:id="rId4"/>
    <p:sldId id="711" r:id="rId5"/>
    <p:sldId id="364" r:id="rId6"/>
    <p:sldId id="366" r:id="rId7"/>
    <p:sldId id="742" r:id="rId8"/>
    <p:sldId id="330" r:id="rId9"/>
    <p:sldId id="478" r:id="rId10"/>
    <p:sldId id="394" r:id="rId11"/>
    <p:sldId id="395" r:id="rId12"/>
    <p:sldId id="396" r:id="rId13"/>
    <p:sldId id="397" r:id="rId14"/>
    <p:sldId id="461" r:id="rId15"/>
    <p:sldId id="380" r:id="rId16"/>
    <p:sldId id="398" r:id="rId17"/>
    <p:sldId id="737" r:id="rId18"/>
    <p:sldId id="468" r:id="rId19"/>
    <p:sldId id="399" r:id="rId20"/>
    <p:sldId id="606" r:id="rId21"/>
    <p:sldId id="401" r:id="rId22"/>
    <p:sldId id="738" r:id="rId23"/>
    <p:sldId id="402" r:id="rId24"/>
    <p:sldId id="403" r:id="rId25"/>
    <p:sldId id="404" r:id="rId26"/>
    <p:sldId id="405" r:id="rId27"/>
    <p:sldId id="484" r:id="rId28"/>
    <p:sldId id="406" r:id="rId29"/>
    <p:sldId id="407" r:id="rId30"/>
    <p:sldId id="408" r:id="rId31"/>
    <p:sldId id="409" r:id="rId32"/>
    <p:sldId id="411" r:id="rId33"/>
    <p:sldId id="412" r:id="rId34"/>
    <p:sldId id="413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8"/>
  </p:normalViewPr>
  <p:slideViewPr>
    <p:cSldViewPr snapToGrid="0" snapToObjects="1">
      <p:cViewPr varScale="1">
        <p:scale>
          <a:sx n="109" d="100"/>
          <a:sy n="109" d="100"/>
        </p:scale>
        <p:origin x="1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4A95-E282-C84D-B98A-01362C0DDB9F}" type="datetimeFigureOut">
              <a:rPr lang="it-IT" smtClean="0"/>
              <a:t>09/06/20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68971-E69F-7349-9243-509FD83FE5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71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05268-90C3-4F9A-B735-F7617EDD1CF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lvl="1" eaLnBrk="1" hangingPunct="1"/>
            <a:r>
              <a:rPr lang="en-US" altLang="it-IT"/>
              <a:t>X-rays, radioisotopes and nuclear power plants account for &lt;1% of total radiation exposure.   The remainder comes from background radiation – ie. radiaoctive rocks, earth core, cosmic rays</a:t>
            </a:r>
          </a:p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1754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egnaposto immagine diapositiva 1">
            <a:extLst>
              <a:ext uri="{FF2B5EF4-FFF2-40B4-BE49-F238E27FC236}">
                <a16:creationId xmlns:a16="http://schemas.microsoft.com/office/drawing/2014/main" id="{FEB5F0FD-ACB4-6E4E-BD91-2A00B6728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87042" name="Segnaposto note 2">
            <a:extLst>
              <a:ext uri="{FF2B5EF4-FFF2-40B4-BE49-F238E27FC236}">
                <a16:creationId xmlns:a16="http://schemas.microsoft.com/office/drawing/2014/main" id="{532CE330-CC38-4B41-8477-FBD8FAA5A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altLang="it-IT"/>
              <a:t>la differenza tra questi due tipi di radiazioni l’abbiamo già vista nel capitolo «eziopatogenesi», qui un refreshment…..</a:t>
            </a:r>
          </a:p>
        </p:txBody>
      </p:sp>
      <p:sp>
        <p:nvSpPr>
          <p:cNvPr id="87043" name="Segnaposto numero diapositiva 3">
            <a:extLst>
              <a:ext uri="{FF2B5EF4-FFF2-40B4-BE49-F238E27FC236}">
                <a16:creationId xmlns:a16="http://schemas.microsoft.com/office/drawing/2014/main" id="{EDFE127B-229B-3E4E-B5A6-EB5D549F6A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D8F73A-A32D-144E-9AAE-B47B72383B9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3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FF920-89DF-4516-8F66-D2A07B72A44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846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272C3-F2F8-4365-9C21-EC026571462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it-IT" altLang="it-IT" sz="18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5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5CD65A-385C-43D6-B7D2-B05D010D46F4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9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41FC-C64C-4202-B3FC-B7357DC8BBB2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3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8033-4C93-47CC-95EC-1357CD63FA2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885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0902B-3BB0-447D-92B6-1E333E3E39A3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4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51526-D57F-4175-A30E-553DBABEFA65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2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D1100-C442-4D61-9D12-32F461013FC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62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17622-1DB3-455C-BD20-E10FD7CF35D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21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0A1B-AA7B-463C-A7F0-17CF5747629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8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C98B7-EED5-4764-9E35-1714873EB8FD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7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A5666-1F7D-42DD-836F-05E5816640BC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0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F21E2-E54F-4162-9A0A-300F6C2E18B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7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C89C-7E91-44D3-8C9A-FADE4C4CAF20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5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6ACFF-8CB3-4FF0-A305-EE3D5C221E9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7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9BA59-88A9-42BA-A7EF-ECADE74292C1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ABFC3A3-7190-9F4E-8B7E-95E470D4F806}"/>
              </a:ext>
            </a:extLst>
          </p:cNvPr>
          <p:cNvSpPr txBox="1"/>
          <p:nvPr/>
        </p:nvSpPr>
        <p:spPr>
          <a:xfrm>
            <a:off x="323528" y="476672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FF00"/>
                </a:solidFill>
                <a:latin typeface="Arial"/>
                <a:cs typeface="Arial"/>
              </a:rPr>
              <a:t>Basi molecolari</a:t>
            </a:r>
            <a:r>
              <a:rPr lang="it-IT" sz="2800" dirty="0">
                <a:solidFill>
                  <a:srgbClr val="FFFFFF"/>
                </a:solidFill>
                <a:latin typeface="Arial"/>
                <a:cs typeface="Arial"/>
              </a:rPr>
              <a:t> della </a:t>
            </a:r>
            <a:r>
              <a:rPr lang="it-IT" sz="2800" dirty="0">
                <a:solidFill>
                  <a:srgbClr val="FFFF00"/>
                </a:solidFill>
                <a:latin typeface="Arial"/>
                <a:cs typeface="Arial"/>
              </a:rPr>
              <a:t>trasformazione neoplastica</a:t>
            </a:r>
            <a:r>
              <a:rPr lang="it-IT" sz="2800" dirty="0">
                <a:solidFill>
                  <a:srgbClr val="FFFFFF"/>
                </a:solidFill>
                <a:latin typeface="Arial"/>
                <a:cs typeface="Arial"/>
              </a:rPr>
              <a:t>: descrizione dei meccanismi che presiedono ai processi in seguito ai quali una </a:t>
            </a:r>
            <a:r>
              <a:rPr lang="it-IT" sz="2800" dirty="0">
                <a:solidFill>
                  <a:srgbClr val="FFFF00"/>
                </a:solidFill>
                <a:latin typeface="Arial"/>
                <a:cs typeface="Arial"/>
              </a:rPr>
              <a:t>cellula normale si trasforma in una cellula tumorale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800" u="sng" dirty="0">
                <a:solidFill>
                  <a:srgbClr val="FFFF00"/>
                </a:solidFill>
                <a:latin typeface="Arial"/>
                <a:cs typeface="Arial"/>
              </a:rPr>
              <a:t>Cancerogenesi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  <a:latin typeface="Arial"/>
                <a:cs typeface="Arial"/>
              </a:rPr>
              <a:t>aspetti generali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FFFFFF"/>
                </a:solidFill>
                <a:latin typeface="Arial"/>
                <a:cs typeface="Arial"/>
              </a:rPr>
              <a:t>cause primarie di neoplasia: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371600" lvl="2" indent="-457200" algn="just">
              <a:buFont typeface="Wingdings" pitchFamily="2" charset="2"/>
              <a:buChar char="v"/>
            </a:pPr>
            <a:r>
              <a:rPr lang="it-IT" sz="2800" dirty="0">
                <a:solidFill>
                  <a:srgbClr val="FFFFFF"/>
                </a:solidFill>
                <a:latin typeface="Arial"/>
                <a:cs typeface="Arial"/>
              </a:rPr>
              <a:t>radiazioni</a:t>
            </a:r>
          </a:p>
          <a:p>
            <a:pPr marL="1371600" lvl="2" indent="-457200" algn="just">
              <a:buFont typeface="Wingdings" pitchFamily="2" charset="2"/>
              <a:buChar char="v"/>
            </a:pPr>
            <a:r>
              <a:rPr lang="it-IT" sz="2800" dirty="0">
                <a:solidFill>
                  <a:srgbClr val="FFFFFF"/>
                </a:solidFill>
                <a:latin typeface="Arial"/>
                <a:cs typeface="Arial"/>
              </a:rPr>
              <a:t>sostanze chimiche</a:t>
            </a:r>
          </a:p>
          <a:p>
            <a:pPr marL="1371600" lvl="2" indent="-457200" algn="just">
              <a:buFont typeface="Wingdings" pitchFamily="2" charset="2"/>
              <a:buChar char="v"/>
            </a:pPr>
            <a:r>
              <a:rPr lang="it-IT" sz="2800" dirty="0">
                <a:solidFill>
                  <a:srgbClr val="FFFFFF"/>
                </a:solidFill>
                <a:latin typeface="Arial"/>
                <a:cs typeface="Arial"/>
              </a:rPr>
              <a:t>virus</a:t>
            </a:r>
          </a:p>
        </p:txBody>
      </p:sp>
    </p:spTree>
    <p:extLst>
      <p:ext uri="{BB962C8B-B14F-4D97-AF65-F5344CB8AC3E}">
        <p14:creationId xmlns:p14="http://schemas.microsoft.com/office/powerpoint/2010/main" val="370260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Grp="1" noChangeArrowheads="1"/>
          </p:cNvSpPr>
          <p:nvPr>
            <p:ph type="title"/>
          </p:nvPr>
        </p:nvSpPr>
        <p:spPr>
          <a:xfrm>
            <a:off x="180975" y="188913"/>
            <a:ext cx="8712200" cy="11430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6000">
                <a:solidFill>
                  <a:srgbClr val="FFFF00"/>
                </a:solidFill>
                <a:latin typeface="+mn-lt"/>
              </a:rPr>
              <a:t>Eziologia delle neoplasie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07949" y="1557338"/>
            <a:ext cx="94329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it-IT" altLang="it-IT" sz="3800" kern="0">
                <a:solidFill>
                  <a:srgbClr val="FFFFFF"/>
                </a:solidFill>
                <a:latin typeface="Arial"/>
                <a:cs typeface="Arial"/>
              </a:rPr>
              <a:t>Agenti eziologici della malattia neoplastica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2600" y="2852740"/>
            <a:ext cx="5195888" cy="34559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it-IT" altLang="it-IT" sz="4000" kern="0">
                <a:solidFill>
                  <a:srgbClr val="FFFFFF"/>
                </a:solidFill>
                <a:latin typeface="Arial"/>
                <a:cs typeface="Arial"/>
              </a:rPr>
              <a:t>Radiazioni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4000" kern="0">
              <a:solidFill>
                <a:srgbClr val="FFFFFF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4000" kern="0">
                <a:solidFill>
                  <a:srgbClr val="FFFFFF"/>
                </a:solidFill>
                <a:latin typeface="Arial"/>
                <a:cs typeface="Arial"/>
              </a:rPr>
              <a:t>Sostanze chimiche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4000" kern="0">
              <a:solidFill>
                <a:srgbClr val="FFFFFF"/>
              </a:solidFill>
              <a:latin typeface="Arial"/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sz="4000" kern="0">
                <a:solidFill>
                  <a:srgbClr val="FFFFFF"/>
                </a:solidFill>
                <a:latin typeface="Arial"/>
                <a:cs typeface="Arial"/>
              </a:rPr>
              <a:t>Virus (….)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4000" ker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11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7163"/>
            <a:ext cx="8229600" cy="922338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Fasi cruciali della cancerogenesi</a:t>
            </a: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107952" y="1530352"/>
            <a:ext cx="8964613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65113" indent="-2651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defRPr/>
            </a:pPr>
            <a:r>
              <a:rPr lang="it-IT" altLang="it-IT">
                <a:solidFill>
                  <a:srgbClr val="FFFF00"/>
                </a:solidFill>
                <a:latin typeface="Arial"/>
              </a:rPr>
              <a:t>Agenti inizianti</a:t>
            </a:r>
            <a:r>
              <a:rPr lang="it-IT" altLang="it-IT">
                <a:solidFill>
                  <a:srgbClr val="FFFFFF"/>
                </a:solidFill>
                <a:latin typeface="Arial"/>
              </a:rPr>
              <a:t>: alterano direttamente e </a:t>
            </a:r>
            <a:r>
              <a:rPr lang="it-IT" altLang="it-IT" u="sng">
                <a:solidFill>
                  <a:srgbClr val="FFFFFF"/>
                </a:solidFill>
                <a:latin typeface="Arial"/>
              </a:rPr>
              <a:t>irreversibilmente</a:t>
            </a:r>
            <a:r>
              <a:rPr lang="it-IT" altLang="it-IT">
                <a:solidFill>
                  <a:srgbClr val="FFFFFF"/>
                </a:solidFill>
                <a:latin typeface="Arial"/>
              </a:rPr>
              <a:t> la componente genetica della cellula bersaglio conferendole una potenzialità neoplastica</a:t>
            </a:r>
          </a:p>
        </p:txBody>
      </p:sp>
      <p:sp>
        <p:nvSpPr>
          <p:cNvPr id="81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700338" y="763590"/>
            <a:ext cx="3683000" cy="7207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Tx/>
              <a:buNone/>
            </a:pPr>
            <a:r>
              <a:rPr lang="it-IT" altLang="it-IT" sz="3600" b="1">
                <a:solidFill>
                  <a:schemeClr val="bg1"/>
                </a:solidFill>
              </a:rPr>
              <a:t>INIZIAZIONE</a:t>
            </a:r>
          </a:p>
        </p:txBody>
      </p:sp>
      <p:sp>
        <p:nvSpPr>
          <p:cNvPr id="124933" name="Rectangle 4"/>
          <p:cNvSpPr>
            <a:spLocks noChangeArrowheads="1"/>
          </p:cNvSpPr>
          <p:nvPr/>
        </p:nvSpPr>
        <p:spPr bwMode="auto">
          <a:xfrm>
            <a:off x="2700338" y="3932240"/>
            <a:ext cx="3683000" cy="720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None/>
              <a:defRPr/>
            </a:pPr>
            <a:r>
              <a:rPr lang="it-IT" altLang="it-IT" sz="3600" b="1">
                <a:solidFill>
                  <a:srgbClr val="FFFFFF"/>
                </a:solidFill>
                <a:latin typeface="Arial"/>
              </a:rPr>
              <a:t>PROMOZIONE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952" y="4725988"/>
            <a:ext cx="8964613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defRPr/>
            </a:pPr>
            <a:r>
              <a:rPr lang="it-IT" altLang="it-IT" kern="0">
                <a:solidFill>
                  <a:srgbClr val="FFFF00"/>
                </a:solidFill>
                <a:latin typeface="Arial"/>
                <a:cs typeface="Arial"/>
              </a:rPr>
              <a:t>Agenti promoventi</a:t>
            </a:r>
            <a:r>
              <a:rPr lang="it-IT" altLang="it-IT" kern="0">
                <a:solidFill>
                  <a:srgbClr val="FFFFFF"/>
                </a:solidFill>
                <a:latin typeface="Arial"/>
                <a:cs typeface="Arial"/>
              </a:rPr>
              <a:t>: fattori capaci di </a:t>
            </a:r>
            <a:r>
              <a:rPr lang="it-IT" altLang="it-IT" kern="0">
                <a:solidFill>
                  <a:srgbClr val="FFFF00"/>
                </a:solidFill>
                <a:latin typeface="Arial"/>
                <a:cs typeface="Arial"/>
              </a:rPr>
              <a:t>stimolare</a:t>
            </a:r>
            <a:r>
              <a:rPr lang="it-IT" altLang="it-IT" kern="0">
                <a:solidFill>
                  <a:srgbClr val="FFFFFF"/>
                </a:solidFill>
                <a:latin typeface="Arial"/>
                <a:cs typeface="Arial"/>
              </a:rPr>
              <a:t> in modo </a:t>
            </a:r>
            <a:r>
              <a:rPr lang="it-IT" altLang="it-IT" u="sng" kern="0">
                <a:solidFill>
                  <a:srgbClr val="FFFFFF"/>
                </a:solidFill>
                <a:latin typeface="Arial"/>
                <a:cs typeface="Arial"/>
              </a:rPr>
              <a:t>reversibile</a:t>
            </a:r>
            <a:r>
              <a:rPr lang="it-IT" altLang="it-IT" kern="0">
                <a:solidFill>
                  <a:srgbClr val="FFFFFF"/>
                </a:solidFill>
                <a:latin typeface="Arial"/>
                <a:cs typeface="Arial"/>
              </a:rPr>
              <a:t> l’</a:t>
            </a:r>
            <a:r>
              <a:rPr lang="it-IT" altLang="it-IT" kern="0">
                <a:solidFill>
                  <a:srgbClr val="FFFF00"/>
                </a:solidFill>
                <a:latin typeface="Arial"/>
                <a:cs typeface="Arial"/>
              </a:rPr>
              <a:t>attività proliferativa </a:t>
            </a:r>
            <a:r>
              <a:rPr lang="it-IT" altLang="it-IT" kern="0">
                <a:solidFill>
                  <a:srgbClr val="FFFFFF"/>
                </a:solidFill>
                <a:latin typeface="Arial"/>
                <a:cs typeface="Arial"/>
              </a:rPr>
              <a:t>della cellula che ha subìto l’iniziazione</a:t>
            </a:r>
          </a:p>
        </p:txBody>
      </p:sp>
    </p:spTree>
    <p:extLst>
      <p:ext uri="{BB962C8B-B14F-4D97-AF65-F5344CB8AC3E}">
        <p14:creationId xmlns:p14="http://schemas.microsoft.com/office/powerpoint/2010/main" val="1381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4463" y="44452"/>
            <a:ext cx="9469438" cy="7207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>
                <a:solidFill>
                  <a:srgbClr val="FFFF00"/>
                </a:solidFill>
                <a:latin typeface="+mn-lt"/>
              </a:rPr>
              <a:t>Cancerogenesi: esempi di </a:t>
            </a:r>
            <a:r>
              <a:rPr lang="it-IT" altLang="it-IT" sz="3600" u="sng">
                <a:solidFill>
                  <a:srgbClr val="FFFF00"/>
                </a:solidFill>
                <a:latin typeface="+mn-lt"/>
              </a:rPr>
              <a:t>fattori promoventi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2" y="1196977"/>
            <a:ext cx="8964613" cy="5040313"/>
          </a:xfrm>
        </p:spPr>
        <p:txBody>
          <a:bodyPr/>
          <a:lstStyle/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Ormoni</a:t>
            </a:r>
            <a:r>
              <a:rPr lang="it-IT" altLang="it-IT">
                <a:solidFill>
                  <a:schemeClr val="bg1"/>
                </a:solidFill>
              </a:rPr>
              <a:t> (estrogeni, testosterone)</a:t>
            </a:r>
            <a:endParaRPr lang="it-IT" altLang="it-IT" b="1">
              <a:solidFill>
                <a:schemeClr val="bg1"/>
              </a:solidFill>
            </a:endParaRPr>
          </a:p>
          <a:p>
            <a:pPr eaLnBrk="1" hangingPunct="1"/>
            <a:endParaRPr lang="it-IT" altLang="it-IT" sz="14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Farmaci</a:t>
            </a:r>
            <a:r>
              <a:rPr lang="it-IT" altLang="it-IT" b="1">
                <a:solidFill>
                  <a:schemeClr val="bg1"/>
                </a:solidFill>
              </a:rPr>
              <a:t> </a:t>
            </a:r>
            <a:r>
              <a:rPr lang="it-IT" altLang="it-IT">
                <a:solidFill>
                  <a:schemeClr val="bg1"/>
                </a:solidFill>
              </a:rPr>
              <a:t>(contraccettivi orali di I</a:t>
            </a:r>
            <a:r>
              <a:rPr lang="it-IT" altLang="it-IT" baseline="30000">
                <a:solidFill>
                  <a:schemeClr val="bg1"/>
                </a:solidFill>
              </a:rPr>
              <a:t>a</a:t>
            </a:r>
            <a:r>
              <a:rPr lang="it-IT" altLang="it-IT">
                <a:solidFill>
                  <a:schemeClr val="bg1"/>
                </a:solidFill>
              </a:rPr>
              <a:t> generazione ad alto dosaggio estrogenico, anabolizzanti)</a:t>
            </a:r>
          </a:p>
          <a:p>
            <a:pPr eaLnBrk="1" hangingPunct="1"/>
            <a:endParaRPr lang="it-IT" altLang="it-IT" sz="1400">
              <a:solidFill>
                <a:schemeClr val="bg1"/>
              </a:solidFill>
            </a:endParaRPr>
          </a:p>
          <a:p>
            <a:pPr eaLnBrk="1" hangingPunct="1"/>
            <a:endParaRPr lang="it-IT" altLang="it-IT" sz="14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Agenti infettivi</a:t>
            </a:r>
            <a:r>
              <a:rPr lang="it-IT" altLang="it-IT">
                <a:solidFill>
                  <a:schemeClr val="bg1"/>
                </a:solidFill>
              </a:rPr>
              <a:t> (Hepatitis B Virus, Epstein-Barr Virus, </a:t>
            </a:r>
            <a:r>
              <a:rPr lang="it-IT" altLang="it-IT" i="1">
                <a:solidFill>
                  <a:schemeClr val="bg1"/>
                </a:solidFill>
              </a:rPr>
              <a:t>Helicobacter pylori</a:t>
            </a:r>
            <a:r>
              <a:rPr lang="it-IT" altLang="it-IT">
                <a:solidFill>
                  <a:schemeClr val="bg1"/>
                </a:solidFill>
              </a:rPr>
              <a:t>)</a:t>
            </a:r>
            <a:endParaRPr lang="it-IT" altLang="it-IT" b="1">
              <a:solidFill>
                <a:schemeClr val="bg1"/>
              </a:solidFill>
            </a:endParaRPr>
          </a:p>
          <a:p>
            <a:pPr eaLnBrk="1" hangingPunct="1"/>
            <a:endParaRPr lang="it-IT" altLang="it-IT" sz="14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b="1" u="sng">
                <a:solidFill>
                  <a:schemeClr val="bg1"/>
                </a:solidFill>
              </a:rPr>
              <a:t>Irritazioni croniche</a:t>
            </a:r>
            <a:r>
              <a:rPr lang="it-IT" altLang="it-IT">
                <a:solidFill>
                  <a:schemeClr val="bg1"/>
                </a:solidFill>
              </a:rPr>
              <a:t> (ulcere ed altre flogosi croniche)</a:t>
            </a:r>
          </a:p>
        </p:txBody>
      </p:sp>
    </p:spTree>
    <p:extLst>
      <p:ext uri="{BB962C8B-B14F-4D97-AF65-F5344CB8AC3E}">
        <p14:creationId xmlns:p14="http://schemas.microsoft.com/office/powerpoint/2010/main" val="343829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620713"/>
            <a:ext cx="8713788" cy="863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altLang="it-IT" sz="4800">
                <a:solidFill>
                  <a:srgbClr val="FFFF00"/>
                </a:solidFill>
                <a:latin typeface="+mn-lt"/>
              </a:rPr>
              <a:t>Cancerogenesi da radiazioni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7543800" cy="3889375"/>
          </a:xfrm>
        </p:spPr>
        <p:txBody>
          <a:bodyPr/>
          <a:lstStyle/>
          <a:p>
            <a:pPr lvl="1" eaLnBrk="1" hangingPunct="1"/>
            <a:r>
              <a:rPr lang="en-US" altLang="it-IT" sz="3600">
                <a:solidFill>
                  <a:schemeClr val="bg1"/>
                </a:solidFill>
              </a:rPr>
              <a:t> Tipi di radiazioni con accertato effetto cancerogeno nell’uomo</a:t>
            </a:r>
          </a:p>
          <a:p>
            <a:pPr lvl="1" eaLnBrk="1" hangingPunct="1"/>
            <a:endParaRPr lang="en-US" altLang="it-IT" sz="3600">
              <a:solidFill>
                <a:schemeClr val="bg1"/>
              </a:solidFill>
            </a:endParaRPr>
          </a:p>
          <a:p>
            <a:pPr lvl="2" eaLnBrk="1" hangingPunct="1"/>
            <a:r>
              <a:rPr lang="en-US" altLang="it-IT" sz="3600">
                <a:solidFill>
                  <a:schemeClr val="bg1"/>
                </a:solidFill>
              </a:rPr>
              <a:t>Ultraviolette               </a:t>
            </a:r>
            <a:r>
              <a:rPr lang="en-US" altLang="it-IT" sz="3600">
                <a:solidFill>
                  <a:srgbClr val="FFFF00"/>
                </a:solidFill>
              </a:rPr>
              <a:t>eccitanti</a:t>
            </a:r>
          </a:p>
          <a:p>
            <a:pPr lvl="2" eaLnBrk="1" hangingPunct="1"/>
            <a:r>
              <a:rPr lang="en-US" altLang="it-IT" sz="3600">
                <a:solidFill>
                  <a:schemeClr val="bg1"/>
                </a:solidFill>
              </a:rPr>
              <a:t>Raggi x, </a:t>
            </a:r>
            <a:r>
              <a:rPr lang="el-GR" altLang="it-IT" sz="3600">
                <a:solidFill>
                  <a:schemeClr val="bg1"/>
                </a:solidFill>
                <a:cs typeface="Times New Roman" pitchFamily="18" charset="0"/>
              </a:rPr>
              <a:t>γ</a:t>
            </a:r>
          </a:p>
          <a:p>
            <a:pPr lvl="2" eaLnBrk="1" hangingPunct="1"/>
            <a:r>
              <a:rPr lang="en-US" altLang="it-IT" sz="3600">
                <a:solidFill>
                  <a:schemeClr val="bg1"/>
                </a:solidFill>
              </a:rPr>
              <a:t>Radioisotopi</a:t>
            </a:r>
            <a:endParaRPr lang="en-US" altLang="it-IT" sz="3600">
              <a:solidFill>
                <a:srgbClr val="FFFF00"/>
              </a:solidFill>
            </a:endParaRPr>
          </a:p>
        </p:txBody>
      </p:sp>
      <p:sp>
        <p:nvSpPr>
          <p:cNvPr id="11268" name="AutoShape 4"/>
          <p:cNvSpPr>
            <a:spLocks/>
          </p:cNvSpPr>
          <p:nvPr/>
        </p:nvSpPr>
        <p:spPr bwMode="auto">
          <a:xfrm>
            <a:off x="5741988" y="4724402"/>
            <a:ext cx="215900" cy="1152525"/>
          </a:xfrm>
          <a:prstGeom prst="rightBrace">
            <a:avLst>
              <a:gd name="adj1" fmla="val 44485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it-IT" altLang="it-IT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076827" y="4938713"/>
            <a:ext cx="449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5076827" y="5588000"/>
            <a:ext cx="449263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>
            <a:off x="5057775" y="4292600"/>
            <a:ext cx="738188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8008" name="Text Box 10"/>
          <p:cNvSpPr txBox="1">
            <a:spLocks noChangeArrowheads="1"/>
          </p:cNvSpPr>
          <p:nvPr/>
        </p:nvSpPr>
        <p:spPr bwMode="auto">
          <a:xfrm>
            <a:off x="6156327" y="4797427"/>
            <a:ext cx="22320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it-IT" altLang="it-IT" sz="3600">
                <a:solidFill>
                  <a:srgbClr val="FFFF00"/>
                </a:solidFill>
                <a:latin typeface="Arial"/>
              </a:rPr>
              <a:t>ionizzanti</a:t>
            </a:r>
          </a:p>
        </p:txBody>
      </p:sp>
    </p:spTree>
    <p:extLst>
      <p:ext uri="{BB962C8B-B14F-4D97-AF65-F5344CB8AC3E}">
        <p14:creationId xmlns:p14="http://schemas.microsoft.com/office/powerpoint/2010/main" val="33208942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olo 1">
            <a:extLst>
              <a:ext uri="{FF2B5EF4-FFF2-40B4-BE49-F238E27FC236}">
                <a16:creationId xmlns:a16="http://schemas.microsoft.com/office/drawing/2014/main" id="{F4ED91A4-8E23-1A49-BF1D-AD393AF2D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" y="130175"/>
            <a:ext cx="9091613" cy="706438"/>
          </a:xfrm>
        </p:spPr>
        <p:txBody>
          <a:bodyPr/>
          <a:lstStyle/>
          <a:p>
            <a:r>
              <a:rPr lang="it-IT" altLang="it-IT" sz="3800">
                <a:solidFill>
                  <a:srgbClr val="FFFF00"/>
                </a:solidFill>
              </a:rPr>
              <a:t>Radiazioni coinvolte nella cancerogenesi</a:t>
            </a:r>
          </a:p>
        </p:txBody>
      </p:sp>
      <p:pic>
        <p:nvPicPr>
          <p:cNvPr id="17411" name="Picture 6" descr="http://win.istitutosangiovannibosco.net/cennini_donbosco/e-learning/percorsi%20di%20scienze/ecosistemi/immagini_effetto_serra/EM-spectrum.jpg">
            <a:extLst>
              <a:ext uri="{FF2B5EF4-FFF2-40B4-BE49-F238E27FC236}">
                <a16:creationId xmlns:a16="http://schemas.microsoft.com/office/drawing/2014/main" id="{3043B673-458C-AE4B-B5CA-2E93E1D0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1125538"/>
            <a:ext cx="898366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8B2C4B0-3756-8840-A2D8-323A42B117EC}"/>
              </a:ext>
            </a:extLst>
          </p:cNvPr>
          <p:cNvSpPr/>
          <p:nvPr/>
        </p:nvSpPr>
        <p:spPr>
          <a:xfrm>
            <a:off x="107950" y="2276477"/>
            <a:ext cx="4491038" cy="41767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olo 3">
            <a:extLst>
              <a:ext uri="{FF2B5EF4-FFF2-40B4-BE49-F238E27FC236}">
                <a16:creationId xmlns:a16="http://schemas.microsoft.com/office/drawing/2014/main" id="{8EF23E80-4613-324B-A8CB-F39302A52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8" y="-100013"/>
            <a:ext cx="9072562" cy="792163"/>
          </a:xfrm>
        </p:spPr>
        <p:txBody>
          <a:bodyPr/>
          <a:lstStyle/>
          <a:p>
            <a:r>
              <a:rPr lang="en-US" altLang="it-IT" sz="4000">
                <a:solidFill>
                  <a:srgbClr val="FFFF00"/>
                </a:solidFill>
              </a:rPr>
              <a:t>Radiazioni non ionizzanti e ionizzanti</a:t>
            </a:r>
            <a:endParaRPr lang="it-IT" altLang="it-IT" sz="4000">
              <a:solidFill>
                <a:srgbClr val="FFFF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ED9A92D-5035-A140-BDE8-2DCDBB59EBA9}"/>
              </a:ext>
            </a:extLst>
          </p:cNvPr>
          <p:cNvSpPr txBox="1"/>
          <p:nvPr/>
        </p:nvSpPr>
        <p:spPr>
          <a:xfrm>
            <a:off x="71438" y="896940"/>
            <a:ext cx="8964612" cy="3108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it-IT" sz="28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Radiazioni</a:t>
            </a:r>
            <a:r>
              <a:rPr lang="en-US" altLang="it-IT" sz="2800">
                <a:solidFill>
                  <a:srgbClr val="FF0000"/>
                </a:solidFill>
                <a:latin typeface="Arial" panose="020B0604020202020204" pitchFamily="34" charset="0"/>
                <a:cs typeface="Arial"/>
              </a:rPr>
              <a:t> non ionizzanti (eccitanti)</a:t>
            </a:r>
            <a:r>
              <a:rPr lang="en-US" altLang="it-IT" sz="24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en-US" altLang="it-IT" sz="24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sono forme di radiazioni elettromagnetiche che non possiedono l'energia sufficiente per modificare le componenti della materia e degli esseri viventi (atomi, molecole)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it-IT" altLang="it-IT" sz="24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L’energia delle radiazioni non ionizzanti (</a:t>
            </a:r>
            <a:r>
              <a:rPr lang="it-IT" altLang="it-IT" sz="2400" b="1" u="sng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UV</a:t>
            </a:r>
            <a:r>
              <a:rPr lang="it-IT" altLang="it-IT" sz="24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, infrarossi, micro-onde) possono muovere atomi all’interno di una molecola o causarne la vibrazione (</a:t>
            </a:r>
            <a:r>
              <a:rPr lang="it-IT" altLang="it-IT" sz="2400" b="1" u="sng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eccitazione</a:t>
            </a:r>
            <a:r>
              <a:rPr lang="it-IT" altLang="it-IT" sz="24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) ma non è sufficiente a spiazzare dagli atomi gli elettroni legati</a:t>
            </a:r>
            <a:endParaRPr lang="it-IT" sz="2400">
              <a:solidFill>
                <a:srgbClr val="FFFFFF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AC2D469-47BD-D44A-BF77-A9ACC035D31D}"/>
              </a:ext>
            </a:extLst>
          </p:cNvPr>
          <p:cNvSpPr txBox="1"/>
          <p:nvPr/>
        </p:nvSpPr>
        <p:spPr>
          <a:xfrm>
            <a:off x="107950" y="4221165"/>
            <a:ext cx="8928100" cy="2185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it-IT" sz="28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Radiazioni</a:t>
            </a:r>
            <a:r>
              <a:rPr lang="en-US" altLang="it-IT" sz="2800">
                <a:solidFill>
                  <a:srgbClr val="FF0000"/>
                </a:solidFill>
                <a:latin typeface="Arial" panose="020B0604020202020204" pitchFamily="34" charset="0"/>
                <a:cs typeface="Arial"/>
              </a:rPr>
              <a:t> ionizzanti</a:t>
            </a:r>
            <a:r>
              <a:rPr lang="en-US" altLang="it-IT" b="1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: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24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Sono particelle e onde elettromagnetiche (x-ray, </a:t>
            </a:r>
            <a:r>
              <a:rPr lang="el-GR" altLang="it-IT" sz="24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γ</a:t>
            </a:r>
            <a:r>
              <a:rPr lang="en-US" altLang="it-IT" sz="24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-ray, etc.) dotate di elevato contenuto energetico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en-US" altLang="it-IT" sz="24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L’energia delle radiazioni ionizzanti è in grado di rompere i legami atomici del corpo urtato e caricare elettricamente atomi e molecole (</a:t>
            </a:r>
            <a:r>
              <a:rPr lang="en-US" altLang="it-IT" sz="2400" b="1" u="sng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ionizzazione</a:t>
            </a:r>
            <a:r>
              <a:rPr lang="en-US" altLang="it-IT" sz="2400">
                <a:solidFill>
                  <a:srgbClr val="FFFFFF"/>
                </a:solidFill>
                <a:latin typeface="Arial" panose="020B0604020202020204" pitchFamily="34" charset="0"/>
                <a:cs typeface="Arial"/>
              </a:rPr>
              <a:t>)</a:t>
            </a:r>
            <a:endParaRPr lang="it-IT">
              <a:solidFill>
                <a:srgbClr val="000000"/>
              </a:solidFill>
              <a:latin typeface="Arial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5982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7" y="-100013"/>
            <a:ext cx="8982075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4200">
                <a:solidFill>
                  <a:srgbClr val="FFFF00"/>
                </a:solidFill>
                <a:latin typeface="+mn-lt"/>
              </a:rPr>
              <a:t>Cancerogenesi da radiazioni UV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49315"/>
            <a:ext cx="9144000" cy="5748337"/>
          </a:xfrm>
        </p:spPr>
        <p:txBody>
          <a:bodyPr/>
          <a:lstStyle/>
          <a:p>
            <a:pPr lvl="1" algn="just" eaLnBrk="1" hangingPunct="1">
              <a:lnSpc>
                <a:spcPct val="80000"/>
              </a:lnSpc>
              <a:defRPr/>
            </a:pPr>
            <a:r>
              <a:rPr lang="en-US" altLang="it-IT" sz="4000">
                <a:solidFill>
                  <a:schemeClr val="bg1"/>
                </a:solidFill>
              </a:rPr>
              <a:t> </a:t>
            </a:r>
            <a:r>
              <a:rPr lang="en-US" altLang="it-IT" sz="3600">
                <a:solidFill>
                  <a:schemeClr val="bg1"/>
                </a:solidFill>
              </a:rPr>
              <a:t>UV inducono frequentemente legami crociati tra basi pirimidiniche</a:t>
            </a:r>
            <a:r>
              <a:rPr lang="en-US" altLang="it-IT" sz="4000">
                <a:solidFill>
                  <a:schemeClr val="bg1"/>
                </a:solidFill>
              </a:rPr>
              <a:t>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en-US" altLang="it-IT" sz="2400">
              <a:solidFill>
                <a:schemeClr val="bg1"/>
              </a:solidFill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n-US" altLang="it-IT" sz="4000">
                <a:solidFill>
                  <a:schemeClr val="bg1"/>
                </a:solidFill>
              </a:rPr>
              <a:t> </a:t>
            </a:r>
            <a:r>
              <a:rPr lang="en-US" altLang="it-IT" sz="3600">
                <a:solidFill>
                  <a:schemeClr val="bg1"/>
                </a:solidFill>
              </a:rPr>
              <a:t>Le radiazioni solari UV sono associate   alla comparsa di tumori cutanei (carcinoma a cellule squamose, carcinoma basocellulare, melanoma)</a:t>
            </a:r>
            <a:r>
              <a:rPr lang="en-US" altLang="it-IT" sz="4000">
                <a:solidFill>
                  <a:schemeClr val="bg1"/>
                </a:solidFill>
              </a:rPr>
              <a:t> </a:t>
            </a:r>
          </a:p>
          <a:p>
            <a:pPr lvl="2" algn="just" eaLnBrk="1" hangingPunct="1">
              <a:lnSpc>
                <a:spcPct val="80000"/>
              </a:lnSpc>
              <a:defRPr/>
            </a:pPr>
            <a:endParaRPr lang="en-US" altLang="it-IT" sz="1050">
              <a:solidFill>
                <a:schemeClr val="bg1"/>
              </a:solidFill>
            </a:endParaRP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n-US" altLang="it-IT" sz="3600">
                <a:solidFill>
                  <a:schemeClr val="bg1"/>
                </a:solidFill>
              </a:rPr>
              <a:t> Soggetti a rischio:</a:t>
            </a:r>
          </a:p>
          <a:p>
            <a:pPr lvl="3" algn="just" eaLnBrk="1" hangingPunct="1">
              <a:lnSpc>
                <a:spcPct val="80000"/>
              </a:lnSpc>
              <a:defRPr/>
            </a:pPr>
            <a:r>
              <a:rPr lang="en-US" altLang="it-IT" sz="3200">
                <a:solidFill>
                  <a:schemeClr val="bg1"/>
                </a:solidFill>
              </a:rPr>
              <a:t> cute chiara</a:t>
            </a:r>
          </a:p>
          <a:p>
            <a:pPr lvl="3" algn="just" eaLnBrk="1" hangingPunct="1">
              <a:lnSpc>
                <a:spcPct val="80000"/>
              </a:lnSpc>
              <a:defRPr/>
            </a:pPr>
            <a:r>
              <a:rPr lang="en-US" altLang="it-IT" sz="3200">
                <a:solidFill>
                  <a:schemeClr val="bg1"/>
                </a:solidFill>
              </a:rPr>
              <a:t> anziani</a:t>
            </a:r>
          </a:p>
          <a:p>
            <a:pPr lvl="3" algn="just" eaLnBrk="1" hangingPunct="1">
              <a:lnSpc>
                <a:spcPct val="80000"/>
              </a:lnSpc>
              <a:defRPr/>
            </a:pPr>
            <a:r>
              <a:rPr lang="en-US" altLang="it-IT" sz="3200">
                <a:solidFill>
                  <a:schemeClr val="bg1"/>
                </a:solidFill>
              </a:rPr>
              <a:t> attività lavorative all’aperto </a:t>
            </a:r>
          </a:p>
        </p:txBody>
      </p:sp>
    </p:spTree>
    <p:extLst>
      <p:ext uri="{BB962C8B-B14F-4D97-AF65-F5344CB8AC3E}">
        <p14:creationId xmlns:p14="http://schemas.microsoft.com/office/powerpoint/2010/main" val="3661625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9B4B4AC-192F-E548-9645-022C87F0D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" y="-100013"/>
            <a:ext cx="9072563" cy="79375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600">
                <a:solidFill>
                  <a:srgbClr val="FFFF00"/>
                </a:solidFill>
                <a:latin typeface="+mn-lt"/>
              </a:rPr>
              <a:t>Danno da radiazioni UV (non ionizzanti)</a:t>
            </a:r>
          </a:p>
        </p:txBody>
      </p:sp>
      <p:pic>
        <p:nvPicPr>
          <p:cNvPr id="148482" name="Picture 6" descr="Immagine correlata">
            <a:extLst>
              <a:ext uri="{FF2B5EF4-FFF2-40B4-BE49-F238E27FC236}">
                <a16:creationId xmlns:a16="http://schemas.microsoft.com/office/drawing/2014/main" id="{31D80A03-4D8F-EB42-9752-55D690E9B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9" y="711204"/>
            <a:ext cx="7459663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3C30360-F6F6-ED40-9487-07EE68B78F0E}"/>
              </a:ext>
            </a:extLst>
          </p:cNvPr>
          <p:cNvSpPr/>
          <p:nvPr/>
        </p:nvSpPr>
        <p:spPr>
          <a:xfrm>
            <a:off x="3995738" y="1125538"/>
            <a:ext cx="792162" cy="381635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7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395536" y="1167978"/>
            <a:ext cx="8640960" cy="5213350"/>
            <a:chOff x="590401" y="1052736"/>
            <a:chExt cx="8641111" cy="521335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01" y="1052736"/>
              <a:ext cx="7991475" cy="521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CasellaDiTesto 8"/>
            <p:cNvSpPr txBox="1">
              <a:spLocks noChangeArrowheads="1"/>
            </p:cNvSpPr>
            <p:nvPr/>
          </p:nvSpPr>
          <p:spPr bwMode="auto">
            <a:xfrm>
              <a:off x="7035962" y="3097734"/>
              <a:ext cx="2195550" cy="40011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it-IT" altLang="it-IT" sz="2000">
                  <a:solidFill>
                    <a:srgbClr val="000000"/>
                  </a:solidFill>
                  <a:latin typeface="Arial"/>
                </a:rPr>
                <a:t>basal membrane</a:t>
              </a:r>
            </a:p>
          </p:txBody>
        </p:sp>
        <p:sp>
          <p:nvSpPr>
            <p:cNvPr id="10" name="Freccia in giù 16"/>
            <p:cNvSpPr>
              <a:spLocks noChangeArrowheads="1"/>
            </p:cNvSpPr>
            <p:nvPr/>
          </p:nvSpPr>
          <p:spPr bwMode="auto">
            <a:xfrm>
              <a:off x="3132138" y="2565400"/>
              <a:ext cx="215900" cy="2073275"/>
            </a:xfrm>
            <a:prstGeom prst="downArrow">
              <a:avLst>
                <a:gd name="adj1" fmla="val 50000"/>
                <a:gd name="adj2" fmla="val 50015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endParaRPr lang="it-IT" altLang="it-IT" sz="2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1" name="CasellaDiTesto 10"/>
            <p:cNvSpPr txBox="1">
              <a:spLocks noChangeArrowheads="1"/>
            </p:cNvSpPr>
            <p:nvPr/>
          </p:nvSpPr>
          <p:spPr bwMode="auto">
            <a:xfrm>
              <a:off x="1042847" y="4983386"/>
              <a:ext cx="2592432" cy="4619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it-IT" altLang="it-IT" sz="2400" b="1">
                  <a:solidFill>
                    <a:srgbClr val="000000"/>
                  </a:solidFill>
                  <a:latin typeface="Arial"/>
                </a:rPr>
                <a:t>invasive growth</a:t>
              </a:r>
            </a:p>
          </p:txBody>
        </p:sp>
      </p:grp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>
                <a:solidFill>
                  <a:srgbClr val="FFFF00"/>
                </a:solidFill>
                <a:latin typeface="+mn-lt"/>
              </a:rPr>
              <a:t>Melanoma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196752"/>
            <a:ext cx="7955983" cy="530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52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uppo 7"/>
          <p:cNvGrpSpPr>
            <a:grpSpLocks/>
          </p:cNvGrpSpPr>
          <p:nvPr/>
        </p:nvGrpSpPr>
        <p:grpSpPr bwMode="auto">
          <a:xfrm>
            <a:off x="755650" y="981075"/>
            <a:ext cx="7556500" cy="5441950"/>
            <a:chOff x="755576" y="981572"/>
            <a:chExt cx="7556089" cy="5441404"/>
          </a:xfrm>
        </p:grpSpPr>
        <p:pic>
          <p:nvPicPr>
            <p:cNvPr id="1332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981572"/>
              <a:ext cx="7556089" cy="5441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7" name="CasellaDiTesto 10"/>
            <p:cNvSpPr txBox="1">
              <a:spLocks noChangeArrowheads="1"/>
            </p:cNvSpPr>
            <p:nvPr/>
          </p:nvSpPr>
          <p:spPr bwMode="auto">
            <a:xfrm>
              <a:off x="2323941" y="4653092"/>
              <a:ext cx="1057217" cy="4619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it-IT" altLang="it-IT" sz="2400">
                  <a:solidFill>
                    <a:srgbClr val="000000"/>
                  </a:solidFill>
                  <a:latin typeface="Arial"/>
                </a:rPr>
                <a:t>derma</a:t>
              </a:r>
            </a:p>
          </p:txBody>
        </p:sp>
        <p:sp>
          <p:nvSpPr>
            <p:cNvPr id="2" name="CasellaDiTesto 11"/>
            <p:cNvSpPr txBox="1">
              <a:spLocks noChangeArrowheads="1"/>
            </p:cNvSpPr>
            <p:nvPr/>
          </p:nvSpPr>
          <p:spPr bwMode="auto">
            <a:xfrm>
              <a:off x="1668339" y="1053003"/>
              <a:ext cx="1520742" cy="4619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it-IT" altLang="it-IT" sz="2400">
                  <a:solidFill>
                    <a:srgbClr val="000000"/>
                  </a:solidFill>
                  <a:latin typeface="Arial"/>
                </a:rPr>
                <a:t>epidermis</a:t>
              </a:r>
            </a:p>
          </p:txBody>
        </p:sp>
      </p:grpSp>
      <p:sp>
        <p:nvSpPr>
          <p:cNvPr id="13315" name="Figura a mano libera 2"/>
          <p:cNvSpPr>
            <a:spLocks/>
          </p:cNvSpPr>
          <p:nvPr/>
        </p:nvSpPr>
        <p:spPr bwMode="auto">
          <a:xfrm>
            <a:off x="3132140" y="1354138"/>
            <a:ext cx="1965325" cy="1643062"/>
          </a:xfrm>
          <a:custGeom>
            <a:avLst/>
            <a:gdLst>
              <a:gd name="T0" fmla="*/ 42273 w 1966007"/>
              <a:gd name="T1" fmla="*/ 50864 h 1642534"/>
              <a:gd name="T2" fmla="*/ 84550 w 1966007"/>
              <a:gd name="T3" fmla="*/ 110207 h 1642534"/>
              <a:gd name="T4" fmla="*/ 126824 w 1966007"/>
              <a:gd name="T5" fmla="*/ 211939 h 1642534"/>
              <a:gd name="T6" fmla="*/ 169097 w 1966007"/>
              <a:gd name="T7" fmla="*/ 313671 h 1642534"/>
              <a:gd name="T8" fmla="*/ 228284 w 1966007"/>
              <a:gd name="T9" fmla="*/ 398446 h 1642534"/>
              <a:gd name="T10" fmla="*/ 304376 w 1966007"/>
              <a:gd name="T11" fmla="*/ 517131 h 1642534"/>
              <a:gd name="T12" fmla="*/ 329742 w 1966007"/>
              <a:gd name="T13" fmla="*/ 559520 h 1642534"/>
              <a:gd name="T14" fmla="*/ 372017 w 1966007"/>
              <a:gd name="T15" fmla="*/ 627340 h 1642534"/>
              <a:gd name="T16" fmla="*/ 465021 w 1966007"/>
              <a:gd name="T17" fmla="*/ 737548 h 1642534"/>
              <a:gd name="T18" fmla="*/ 532660 w 1966007"/>
              <a:gd name="T19" fmla="*/ 779936 h 1642534"/>
              <a:gd name="T20" fmla="*/ 701757 w 1966007"/>
              <a:gd name="T21" fmla="*/ 856234 h 1642534"/>
              <a:gd name="T22" fmla="*/ 752489 w 1966007"/>
              <a:gd name="T23" fmla="*/ 873189 h 1642534"/>
              <a:gd name="T24" fmla="*/ 870857 w 1966007"/>
              <a:gd name="T25" fmla="*/ 898622 h 1642534"/>
              <a:gd name="T26" fmla="*/ 1124505 w 1966007"/>
              <a:gd name="T27" fmla="*/ 898622 h 1642534"/>
              <a:gd name="T28" fmla="*/ 1192144 w 1966007"/>
              <a:gd name="T29" fmla="*/ 932532 h 1642534"/>
              <a:gd name="T30" fmla="*/ 1318968 w 1966007"/>
              <a:gd name="T31" fmla="*/ 1068172 h 1642534"/>
              <a:gd name="T32" fmla="*/ 1361242 w 1966007"/>
              <a:gd name="T33" fmla="*/ 1110562 h 1642534"/>
              <a:gd name="T34" fmla="*/ 1386607 w 1966007"/>
              <a:gd name="T35" fmla="*/ 1330977 h 1642534"/>
              <a:gd name="T36" fmla="*/ 1403517 w 1966007"/>
              <a:gd name="T37" fmla="*/ 1407275 h 1642534"/>
              <a:gd name="T38" fmla="*/ 1445792 w 1966007"/>
              <a:gd name="T39" fmla="*/ 1492050 h 1642534"/>
              <a:gd name="T40" fmla="*/ 1504976 w 1966007"/>
              <a:gd name="T41" fmla="*/ 1585303 h 1642534"/>
              <a:gd name="T42" fmla="*/ 1572616 w 1966007"/>
              <a:gd name="T43" fmla="*/ 1644647 h 1642534"/>
              <a:gd name="T44" fmla="*/ 1657165 w 1966007"/>
              <a:gd name="T45" fmla="*/ 1576826 h 1642534"/>
              <a:gd name="T46" fmla="*/ 1699440 w 1966007"/>
              <a:gd name="T47" fmla="*/ 1509006 h 1642534"/>
              <a:gd name="T48" fmla="*/ 1750169 w 1966007"/>
              <a:gd name="T49" fmla="*/ 1407275 h 1642534"/>
              <a:gd name="T50" fmla="*/ 1783988 w 1966007"/>
              <a:gd name="T51" fmla="*/ 1203814 h 1642534"/>
              <a:gd name="T52" fmla="*/ 1817809 w 1966007"/>
              <a:gd name="T53" fmla="*/ 1135994 h 1642534"/>
              <a:gd name="T54" fmla="*/ 1834718 w 1966007"/>
              <a:gd name="T55" fmla="*/ 1034262 h 1642534"/>
              <a:gd name="T56" fmla="*/ 1851628 w 1966007"/>
              <a:gd name="T57" fmla="*/ 788412 h 1642534"/>
              <a:gd name="T58" fmla="*/ 1868538 w 1966007"/>
              <a:gd name="T59" fmla="*/ 644295 h 1642534"/>
              <a:gd name="T60" fmla="*/ 1902358 w 1966007"/>
              <a:gd name="T61" fmla="*/ 559520 h 1642534"/>
              <a:gd name="T62" fmla="*/ 1944632 w 1966007"/>
              <a:gd name="T63" fmla="*/ 432356 h 1642534"/>
              <a:gd name="T64" fmla="*/ 1953088 w 1966007"/>
              <a:gd name="T65" fmla="*/ 203460 h 1642534"/>
              <a:gd name="T66" fmla="*/ 1944632 w 1966007"/>
              <a:gd name="T67" fmla="*/ 0 h 164253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966007" h="1642534">
                <a:moveTo>
                  <a:pt x="0" y="25400"/>
                </a:moveTo>
                <a:cubicBezTo>
                  <a:pt x="14111" y="33867"/>
                  <a:pt x="29343" y="40697"/>
                  <a:pt x="42333" y="50800"/>
                </a:cubicBezTo>
                <a:cubicBezTo>
                  <a:pt x="54935" y="60602"/>
                  <a:pt x="76200" y="84667"/>
                  <a:pt x="76200" y="84667"/>
                </a:cubicBezTo>
                <a:cubicBezTo>
                  <a:pt x="79022" y="93134"/>
                  <a:pt x="80074" y="102414"/>
                  <a:pt x="84666" y="110067"/>
                </a:cubicBezTo>
                <a:cubicBezTo>
                  <a:pt x="88773" y="116912"/>
                  <a:pt x="98030" y="119860"/>
                  <a:pt x="101600" y="127000"/>
                </a:cubicBezTo>
                <a:cubicBezTo>
                  <a:pt x="116564" y="156928"/>
                  <a:pt x="117886" y="181288"/>
                  <a:pt x="127000" y="211667"/>
                </a:cubicBezTo>
                <a:cubicBezTo>
                  <a:pt x="159764" y="320880"/>
                  <a:pt x="126842" y="219818"/>
                  <a:pt x="160866" y="287867"/>
                </a:cubicBezTo>
                <a:cubicBezTo>
                  <a:pt x="164857" y="295849"/>
                  <a:pt x="165342" y="305285"/>
                  <a:pt x="169333" y="313267"/>
                </a:cubicBezTo>
                <a:cubicBezTo>
                  <a:pt x="180015" y="334630"/>
                  <a:pt x="187448" y="339849"/>
                  <a:pt x="203200" y="355600"/>
                </a:cubicBezTo>
                <a:cubicBezTo>
                  <a:pt x="219387" y="404165"/>
                  <a:pt x="200707" y="360743"/>
                  <a:pt x="228600" y="397934"/>
                </a:cubicBezTo>
                <a:cubicBezTo>
                  <a:pt x="286039" y="474519"/>
                  <a:pt x="240566" y="426835"/>
                  <a:pt x="279400" y="465667"/>
                </a:cubicBezTo>
                <a:cubicBezTo>
                  <a:pt x="300679" y="529510"/>
                  <a:pt x="271974" y="450816"/>
                  <a:pt x="304800" y="516467"/>
                </a:cubicBezTo>
                <a:cubicBezTo>
                  <a:pt x="308791" y="524449"/>
                  <a:pt x="308674" y="534214"/>
                  <a:pt x="313266" y="541867"/>
                </a:cubicBezTo>
                <a:cubicBezTo>
                  <a:pt x="317373" y="548712"/>
                  <a:pt x="325213" y="552567"/>
                  <a:pt x="330200" y="558800"/>
                </a:cubicBezTo>
                <a:cubicBezTo>
                  <a:pt x="336557" y="566746"/>
                  <a:pt x="342582" y="575099"/>
                  <a:pt x="347133" y="584200"/>
                </a:cubicBezTo>
                <a:cubicBezTo>
                  <a:pt x="369115" y="628164"/>
                  <a:pt x="339459" y="593458"/>
                  <a:pt x="372533" y="626534"/>
                </a:cubicBezTo>
                <a:cubicBezTo>
                  <a:pt x="381356" y="653002"/>
                  <a:pt x="389914" y="686100"/>
                  <a:pt x="414866" y="702734"/>
                </a:cubicBezTo>
                <a:cubicBezTo>
                  <a:pt x="431799" y="714023"/>
                  <a:pt x="451276" y="722210"/>
                  <a:pt x="465666" y="736600"/>
                </a:cubicBezTo>
                <a:cubicBezTo>
                  <a:pt x="481417" y="752351"/>
                  <a:pt x="486638" y="759786"/>
                  <a:pt x="508000" y="770467"/>
                </a:cubicBezTo>
                <a:cubicBezTo>
                  <a:pt x="515982" y="774458"/>
                  <a:pt x="525565" y="774660"/>
                  <a:pt x="533400" y="778934"/>
                </a:cubicBezTo>
                <a:cubicBezTo>
                  <a:pt x="556774" y="791683"/>
                  <a:pt x="575875" y="812848"/>
                  <a:pt x="601133" y="821267"/>
                </a:cubicBezTo>
                <a:lnTo>
                  <a:pt x="702733" y="855134"/>
                </a:lnTo>
                <a:lnTo>
                  <a:pt x="728133" y="863600"/>
                </a:lnTo>
                <a:cubicBezTo>
                  <a:pt x="736600" y="866422"/>
                  <a:pt x="744698" y="870805"/>
                  <a:pt x="753533" y="872067"/>
                </a:cubicBezTo>
                <a:lnTo>
                  <a:pt x="812800" y="880534"/>
                </a:lnTo>
                <a:cubicBezTo>
                  <a:pt x="824775" y="884525"/>
                  <a:pt x="861439" y="897467"/>
                  <a:pt x="872066" y="897467"/>
                </a:cubicBezTo>
                <a:cubicBezTo>
                  <a:pt x="925763" y="897467"/>
                  <a:pt x="979311" y="891822"/>
                  <a:pt x="1032933" y="889000"/>
                </a:cubicBezTo>
                <a:cubicBezTo>
                  <a:pt x="1063977" y="891822"/>
                  <a:pt x="1095368" y="892050"/>
                  <a:pt x="1126066" y="897467"/>
                </a:cubicBezTo>
                <a:cubicBezTo>
                  <a:pt x="1143644" y="900569"/>
                  <a:pt x="1176866" y="914400"/>
                  <a:pt x="1176866" y="914400"/>
                </a:cubicBezTo>
                <a:cubicBezTo>
                  <a:pt x="1182511" y="920045"/>
                  <a:pt x="1187566" y="926347"/>
                  <a:pt x="1193800" y="931334"/>
                </a:cubicBezTo>
                <a:cubicBezTo>
                  <a:pt x="1230157" y="960419"/>
                  <a:pt x="1233112" y="943734"/>
                  <a:pt x="1270000" y="999067"/>
                </a:cubicBezTo>
                <a:cubicBezTo>
                  <a:pt x="1285483" y="1022293"/>
                  <a:pt x="1298422" y="1048898"/>
                  <a:pt x="1320800" y="1066800"/>
                </a:cubicBezTo>
                <a:cubicBezTo>
                  <a:pt x="1328746" y="1073157"/>
                  <a:pt x="1337733" y="1078089"/>
                  <a:pt x="1346200" y="1083734"/>
                </a:cubicBezTo>
                <a:cubicBezTo>
                  <a:pt x="1351844" y="1092201"/>
                  <a:pt x="1358582" y="1100033"/>
                  <a:pt x="1363133" y="1109134"/>
                </a:cubicBezTo>
                <a:cubicBezTo>
                  <a:pt x="1382457" y="1147782"/>
                  <a:pt x="1378375" y="1233622"/>
                  <a:pt x="1380066" y="1253067"/>
                </a:cubicBezTo>
                <a:cubicBezTo>
                  <a:pt x="1382280" y="1278527"/>
                  <a:pt x="1384647" y="1304008"/>
                  <a:pt x="1388533" y="1329267"/>
                </a:cubicBezTo>
                <a:cubicBezTo>
                  <a:pt x="1390302" y="1340768"/>
                  <a:pt x="1394476" y="1351775"/>
                  <a:pt x="1397000" y="1363134"/>
                </a:cubicBezTo>
                <a:cubicBezTo>
                  <a:pt x="1400122" y="1377182"/>
                  <a:pt x="1402344" y="1391419"/>
                  <a:pt x="1405466" y="1405467"/>
                </a:cubicBezTo>
                <a:cubicBezTo>
                  <a:pt x="1406407" y="1409701"/>
                  <a:pt x="1417685" y="1457662"/>
                  <a:pt x="1422400" y="1464734"/>
                </a:cubicBezTo>
                <a:cubicBezTo>
                  <a:pt x="1429042" y="1474697"/>
                  <a:pt x="1439333" y="1481667"/>
                  <a:pt x="1447800" y="1490134"/>
                </a:cubicBezTo>
                <a:cubicBezTo>
                  <a:pt x="1463988" y="1538701"/>
                  <a:pt x="1445306" y="1495275"/>
                  <a:pt x="1473200" y="1532467"/>
                </a:cubicBezTo>
                <a:cubicBezTo>
                  <a:pt x="1485411" y="1548748"/>
                  <a:pt x="1490133" y="1571978"/>
                  <a:pt x="1507066" y="1583267"/>
                </a:cubicBezTo>
                <a:cubicBezTo>
                  <a:pt x="1515533" y="1588911"/>
                  <a:pt x="1524808" y="1593499"/>
                  <a:pt x="1532466" y="1600200"/>
                </a:cubicBezTo>
                <a:cubicBezTo>
                  <a:pt x="1547485" y="1613341"/>
                  <a:pt x="1574800" y="1642534"/>
                  <a:pt x="1574800" y="1642534"/>
                </a:cubicBezTo>
                <a:cubicBezTo>
                  <a:pt x="1583267" y="1639712"/>
                  <a:pt x="1592218" y="1638058"/>
                  <a:pt x="1600200" y="1634067"/>
                </a:cubicBezTo>
                <a:cubicBezTo>
                  <a:pt x="1625144" y="1621595"/>
                  <a:pt x="1646994" y="1599744"/>
                  <a:pt x="1659466" y="1574800"/>
                </a:cubicBezTo>
                <a:cubicBezTo>
                  <a:pt x="1663457" y="1566818"/>
                  <a:pt x="1663942" y="1557382"/>
                  <a:pt x="1667933" y="1549400"/>
                </a:cubicBezTo>
                <a:cubicBezTo>
                  <a:pt x="1688656" y="1507954"/>
                  <a:pt x="1678171" y="1538572"/>
                  <a:pt x="1701800" y="1507067"/>
                </a:cubicBezTo>
                <a:cubicBezTo>
                  <a:pt x="1714011" y="1490786"/>
                  <a:pt x="1729230" y="1475574"/>
                  <a:pt x="1735666" y="1456267"/>
                </a:cubicBezTo>
                <a:lnTo>
                  <a:pt x="1752600" y="1405467"/>
                </a:lnTo>
                <a:cubicBezTo>
                  <a:pt x="1762254" y="1260647"/>
                  <a:pt x="1747649" y="1318721"/>
                  <a:pt x="1778000" y="1227667"/>
                </a:cubicBezTo>
                <a:cubicBezTo>
                  <a:pt x="1780822" y="1219200"/>
                  <a:pt x="1780155" y="1208577"/>
                  <a:pt x="1786466" y="1202267"/>
                </a:cubicBezTo>
                <a:lnTo>
                  <a:pt x="1803400" y="1185334"/>
                </a:lnTo>
                <a:lnTo>
                  <a:pt x="1820333" y="1134534"/>
                </a:lnTo>
                <a:lnTo>
                  <a:pt x="1828800" y="1109134"/>
                </a:lnTo>
                <a:cubicBezTo>
                  <a:pt x="1831622" y="1083734"/>
                  <a:pt x="1834952" y="1058385"/>
                  <a:pt x="1837266" y="1032934"/>
                </a:cubicBezTo>
                <a:cubicBezTo>
                  <a:pt x="1848460" y="909802"/>
                  <a:pt x="1824784" y="954292"/>
                  <a:pt x="1862666" y="897467"/>
                </a:cubicBezTo>
                <a:cubicBezTo>
                  <a:pt x="1859844" y="860778"/>
                  <a:pt x="1858764" y="823913"/>
                  <a:pt x="1854200" y="787400"/>
                </a:cubicBezTo>
                <a:cubicBezTo>
                  <a:pt x="1853093" y="778544"/>
                  <a:pt x="1845733" y="770925"/>
                  <a:pt x="1845733" y="762000"/>
                </a:cubicBezTo>
                <a:cubicBezTo>
                  <a:pt x="1845733" y="672816"/>
                  <a:pt x="1839974" y="690207"/>
                  <a:pt x="1871133" y="643467"/>
                </a:cubicBezTo>
                <a:cubicBezTo>
                  <a:pt x="1873844" y="632623"/>
                  <a:pt x="1881995" y="596342"/>
                  <a:pt x="1888066" y="584200"/>
                </a:cubicBezTo>
                <a:cubicBezTo>
                  <a:pt x="1892617" y="575098"/>
                  <a:pt x="1899355" y="567267"/>
                  <a:pt x="1905000" y="558800"/>
                </a:cubicBezTo>
                <a:lnTo>
                  <a:pt x="1938866" y="457200"/>
                </a:lnTo>
                <a:lnTo>
                  <a:pt x="1947333" y="431800"/>
                </a:lnTo>
                <a:lnTo>
                  <a:pt x="1955800" y="406400"/>
                </a:lnTo>
                <a:cubicBezTo>
                  <a:pt x="1969414" y="311093"/>
                  <a:pt x="1969407" y="339271"/>
                  <a:pt x="1955800" y="203200"/>
                </a:cubicBezTo>
                <a:cubicBezTo>
                  <a:pt x="1954912" y="194320"/>
                  <a:pt x="1947705" y="186717"/>
                  <a:pt x="1947333" y="177800"/>
                </a:cubicBezTo>
                <a:cubicBezTo>
                  <a:pt x="1944866" y="118585"/>
                  <a:pt x="1947333" y="59267"/>
                  <a:pt x="1947333" y="0"/>
                </a:cubicBezTo>
              </a:path>
            </a:pathLst>
          </a:custGeom>
          <a:noFill/>
          <a:ln w="381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CasellaDiTesto 10"/>
          <p:cNvSpPr txBox="1">
            <a:spLocks noChangeArrowheads="1"/>
          </p:cNvSpPr>
          <p:nvPr/>
        </p:nvSpPr>
        <p:spPr bwMode="auto">
          <a:xfrm>
            <a:off x="3582990" y="1033463"/>
            <a:ext cx="1349375" cy="46196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it-IT" altLang="it-IT" sz="2400">
                <a:solidFill>
                  <a:srgbClr val="000000"/>
                </a:solidFill>
                <a:latin typeface="Arial"/>
              </a:rPr>
              <a:t>basal m.</a:t>
            </a:r>
          </a:p>
        </p:txBody>
      </p:sp>
      <p:cxnSp>
        <p:nvCxnSpPr>
          <p:cNvPr id="13317" name="Connettore 2 4"/>
          <p:cNvCxnSpPr>
            <a:cxnSpLocks noChangeShapeType="1"/>
          </p:cNvCxnSpPr>
          <p:nvPr/>
        </p:nvCxnSpPr>
        <p:spPr bwMode="auto">
          <a:xfrm>
            <a:off x="3851275" y="1557340"/>
            <a:ext cx="0" cy="619125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18" name="Connettore 2 19"/>
          <p:cNvCxnSpPr>
            <a:cxnSpLocks noChangeShapeType="1"/>
          </p:cNvCxnSpPr>
          <p:nvPr/>
        </p:nvCxnSpPr>
        <p:spPr bwMode="auto">
          <a:xfrm>
            <a:off x="4330700" y="1557340"/>
            <a:ext cx="528638" cy="350837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5" y="44452"/>
            <a:ext cx="4968875" cy="69532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Melanoma </a:t>
            </a:r>
          </a:p>
        </p:txBody>
      </p:sp>
    </p:spTree>
    <p:extLst>
      <p:ext uri="{BB962C8B-B14F-4D97-AF65-F5344CB8AC3E}">
        <p14:creationId xmlns:p14="http://schemas.microsoft.com/office/powerpoint/2010/main" val="17422376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 type="title"/>
          </p:nvPr>
        </p:nvSpPr>
        <p:spPr>
          <a:xfrm>
            <a:off x="385765" y="116632"/>
            <a:ext cx="8434387" cy="1512168"/>
          </a:xfrm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Basi molecolari della trasformazione neoplastica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496" y="2132856"/>
            <a:ext cx="9072562" cy="39604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Comparsa di una </a:t>
            </a:r>
            <a:r>
              <a:rPr lang="en-US" altLang="it-IT" kern="0">
                <a:solidFill>
                  <a:srgbClr val="FFFF00"/>
                </a:solidFill>
                <a:latin typeface="Arial"/>
                <a:cs typeface="Arial"/>
              </a:rPr>
              <a:t>lesione</a:t>
            </a: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 al DNA </a:t>
            </a:r>
            <a:r>
              <a:rPr lang="en-US" altLang="it-IT" kern="0">
                <a:solidFill>
                  <a:srgbClr val="FFFF00"/>
                </a:solidFill>
                <a:latin typeface="Arial"/>
                <a:cs typeface="Arial"/>
              </a:rPr>
              <a:t>non letale</a:t>
            </a:r>
          </a:p>
          <a:p>
            <a:pPr algn="just" eaLnBrk="1" hangingPunct="1">
              <a:lnSpc>
                <a:spcPct val="85000"/>
              </a:lnSpc>
            </a:pPr>
            <a:endParaRPr lang="en-US" altLang="it-IT" sz="2000" kern="0">
              <a:solidFill>
                <a:srgbClr val="FFFFFF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85000"/>
              </a:lnSpc>
            </a:pPr>
            <a:r>
              <a:rPr lang="en-US" altLang="it-IT" kern="0">
                <a:solidFill>
                  <a:srgbClr val="FFFF00"/>
                </a:solidFill>
                <a:latin typeface="Arial"/>
                <a:cs typeface="Arial"/>
              </a:rPr>
              <a:t>Espansione clonale</a:t>
            </a: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 della cellula progenitrice che ha subìto il danno genomico</a:t>
            </a:r>
          </a:p>
          <a:p>
            <a:pPr algn="just" eaLnBrk="1" hangingPunct="1">
              <a:lnSpc>
                <a:spcPct val="85000"/>
              </a:lnSpc>
            </a:pPr>
            <a:endParaRPr lang="en-US" altLang="it-IT" sz="2000" kern="0">
              <a:solidFill>
                <a:srgbClr val="FFFFFF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85000"/>
              </a:lnSpc>
            </a:pP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Sviluppo della neoplasia: </a:t>
            </a:r>
            <a:r>
              <a:rPr lang="en-US" altLang="it-IT" kern="0">
                <a:solidFill>
                  <a:srgbClr val="FFFF00"/>
                </a:solidFill>
                <a:latin typeface="Arial"/>
                <a:cs typeface="Arial"/>
              </a:rPr>
              <a:t>processo</a:t>
            </a:r>
            <a:r>
              <a:rPr lang="en-US" altLang="it-IT" b="1" kern="0">
                <a:solidFill>
                  <a:srgbClr val="FFFF00"/>
                </a:solidFill>
                <a:latin typeface="Arial"/>
                <a:cs typeface="Arial"/>
              </a:rPr>
              <a:t> multifasico</a:t>
            </a: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 sia a livello genotipico (accumulo di lesioni a carico di </a:t>
            </a:r>
            <a:r>
              <a:rPr lang="en-US" altLang="it-IT" b="1" u="sng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particolari</a:t>
            </a:r>
            <a:r>
              <a:rPr lang="en-US" altLang="it-IT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geni</a:t>
            </a:r>
            <a:r>
              <a:rPr lang="en-US" altLang="it-IT" kern="0">
                <a:solidFill>
                  <a:srgbClr val="FFFFFF"/>
                </a:solidFill>
                <a:latin typeface="Arial"/>
                <a:cs typeface="Arial"/>
              </a:rPr>
              <a:t>) che a livello fenotipico (alterazioni morfo-funzionali)</a:t>
            </a:r>
          </a:p>
        </p:txBody>
      </p:sp>
    </p:spTree>
    <p:extLst>
      <p:ext uri="{BB962C8B-B14F-4D97-AF65-F5344CB8AC3E}">
        <p14:creationId xmlns:p14="http://schemas.microsoft.com/office/powerpoint/2010/main" val="37876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olo 1">
            <a:extLst>
              <a:ext uri="{FF2B5EF4-FFF2-40B4-BE49-F238E27FC236}">
                <a16:creationId xmlns:a16="http://schemas.microsoft.com/office/drawing/2014/main" id="{225797D9-EB70-0B40-B65F-A421F36B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950" y="-171450"/>
            <a:ext cx="9359900" cy="863600"/>
          </a:xfrm>
        </p:spPr>
        <p:txBody>
          <a:bodyPr/>
          <a:lstStyle/>
          <a:p>
            <a:pPr>
              <a:defRPr/>
            </a:pPr>
            <a:r>
              <a:rPr lang="en-US" altLang="it-IT" sz="4200">
                <a:solidFill>
                  <a:srgbClr val="FFFF00"/>
                </a:solidFill>
                <a:latin typeface="+mn-lt"/>
              </a:rPr>
              <a:t>Cancerogenesi da radiazioni </a:t>
            </a:r>
            <a:r>
              <a:rPr lang="en-US" altLang="it-IT" sz="4200" u="sng">
                <a:solidFill>
                  <a:srgbClr val="FFFF00"/>
                </a:solidFill>
                <a:latin typeface="+mn-lt"/>
              </a:rPr>
              <a:t>ionizzanti</a:t>
            </a:r>
            <a:endParaRPr lang="it-IT" altLang="it-IT" sz="4200" u="sng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E3AF32-8837-5043-BF0F-F9C705A02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0" y="765177"/>
            <a:ext cx="9037637" cy="5616575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it-IT" altLang="it-IT" sz="3100">
                <a:solidFill>
                  <a:schemeClr val="bg1"/>
                </a:solidFill>
              </a:rPr>
              <a:t>Esistono diverse testimonianze sulla capacità delle radiazioni ionizzanti di causare la formazione di tumori </a:t>
            </a:r>
            <a:r>
              <a:rPr lang="it-IT" altLang="it-IT" sz="2800">
                <a:solidFill>
                  <a:schemeClr val="bg1"/>
                </a:solidFill>
              </a:rPr>
              <a:t>(uso di ordigni nucleari in guerra, incidenti in centrali nucleari)</a:t>
            </a:r>
          </a:p>
          <a:p>
            <a:pPr marL="0" indent="0" algn="just" eaLnBrk="1" hangingPunct="1">
              <a:buNone/>
              <a:defRPr/>
            </a:pPr>
            <a:r>
              <a:rPr lang="it-IT" altLang="it-IT" sz="1050">
                <a:solidFill>
                  <a:schemeClr val="bg1"/>
                </a:solidFill>
              </a:rPr>
              <a:t> </a:t>
            </a:r>
          </a:p>
          <a:p>
            <a:pPr marL="0" indent="0" algn="just" eaLnBrk="1" hangingPunct="1">
              <a:buNone/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marL="0" indent="0" algn="just" eaLnBrk="1" hangingPunct="1">
              <a:buNone/>
              <a:defRPr/>
            </a:pPr>
            <a:r>
              <a:rPr lang="it-IT" altLang="it-IT">
                <a:solidFill>
                  <a:schemeClr val="bg1"/>
                </a:solidFill>
              </a:rPr>
              <a:t>Le radiazioni </a:t>
            </a:r>
            <a:r>
              <a:rPr lang="it-IT" altLang="it-IT">
                <a:solidFill>
                  <a:srgbClr val="FFFF00"/>
                </a:solidFill>
              </a:rPr>
              <a:t>ionizzanti</a:t>
            </a:r>
            <a:r>
              <a:rPr lang="it-IT" altLang="it-IT">
                <a:solidFill>
                  <a:schemeClr val="bg1"/>
                </a:solidFill>
              </a:rPr>
              <a:t> possono causare:</a:t>
            </a:r>
          </a:p>
          <a:p>
            <a:pPr marL="0" indent="0" algn="just" eaLnBrk="1" hangingPunct="1">
              <a:buNone/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danni </a:t>
            </a:r>
            <a:r>
              <a:rPr lang="it-IT" altLang="it-IT" sz="2800" b="1" u="sng">
                <a:solidFill>
                  <a:schemeClr val="bg1"/>
                </a:solidFill>
              </a:rPr>
              <a:t>diretti</a:t>
            </a:r>
            <a:r>
              <a:rPr lang="it-IT" altLang="it-IT" sz="2800">
                <a:solidFill>
                  <a:schemeClr val="bg1"/>
                </a:solidFill>
              </a:rPr>
              <a:t> (rottura del filamento di DNA, rottura di cromosomi, traslocazioni, perdita di basi)</a:t>
            </a:r>
          </a:p>
          <a:p>
            <a:pPr marL="190500" indent="-190500" algn="just" eaLnBrk="1" hangingPunct="1">
              <a:defRPr/>
            </a:pPr>
            <a:endParaRPr lang="it-IT" altLang="it-IT" sz="1050" b="1" u="sng">
              <a:solidFill>
                <a:schemeClr val="bg1"/>
              </a:solidFill>
            </a:endParaRPr>
          </a:p>
          <a:p>
            <a:pPr marL="190500" indent="-190500"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 danni </a:t>
            </a:r>
            <a:r>
              <a:rPr lang="it-IT" altLang="it-IT" sz="2800" b="1" u="sng">
                <a:solidFill>
                  <a:schemeClr val="bg1"/>
                </a:solidFill>
              </a:rPr>
              <a:t>indiretti</a:t>
            </a:r>
            <a:r>
              <a:rPr lang="it-IT" altLang="it-IT" sz="2800">
                <a:solidFill>
                  <a:schemeClr val="bg1"/>
                </a:solidFill>
              </a:rPr>
              <a:t>, </a:t>
            </a:r>
            <a:r>
              <a:rPr lang="it-IT" altLang="it-IT" sz="2800" err="1">
                <a:solidFill>
                  <a:schemeClr val="bg1"/>
                </a:solidFill>
              </a:rPr>
              <a:t>gen</a:t>
            </a:r>
            <a:r>
              <a:rPr lang="en-US" altLang="it-IT" sz="2800" err="1">
                <a:solidFill>
                  <a:schemeClr val="bg1"/>
                </a:solidFill>
                <a:cs typeface="Times New Roman" panose="02020603050405020304" pitchFamily="18" charset="0"/>
              </a:rPr>
              <a:t>erando</a:t>
            </a:r>
            <a:r>
              <a:rPr lang="en-US" altLang="it-IT" sz="28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800" err="1">
                <a:solidFill>
                  <a:srgbClr val="FFFF00"/>
                </a:solidFill>
                <a:cs typeface="Times New Roman" panose="02020603050405020304" pitchFamily="18" charset="0"/>
              </a:rPr>
              <a:t>radicali</a:t>
            </a:r>
            <a:r>
              <a:rPr lang="en-US" altLang="it-IT" sz="280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800" err="1">
                <a:solidFill>
                  <a:srgbClr val="FFFF00"/>
                </a:solidFill>
                <a:cs typeface="Times New Roman" panose="02020603050405020304" pitchFamily="18" charset="0"/>
              </a:rPr>
              <a:t>liberi</a:t>
            </a:r>
            <a:r>
              <a:rPr lang="en-US" altLang="it-IT" sz="28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800" err="1">
                <a:solidFill>
                  <a:schemeClr val="bg1"/>
                </a:solidFill>
                <a:cs typeface="Times New Roman" panose="02020603050405020304" pitchFamily="18" charset="0"/>
              </a:rPr>
              <a:t>che</a:t>
            </a:r>
            <a:r>
              <a:rPr lang="en-US" altLang="it-IT" sz="280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800" err="1">
                <a:solidFill>
                  <a:schemeClr val="bg1"/>
                </a:solidFill>
                <a:cs typeface="Times New Roman" panose="02020603050405020304" pitchFamily="18" charset="0"/>
              </a:rPr>
              <a:t>reagiscono</a:t>
            </a:r>
            <a:r>
              <a:rPr lang="en-US" altLang="it-IT" sz="280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altLang="it-IT" sz="2800" err="1">
                <a:solidFill>
                  <a:schemeClr val="bg1"/>
                </a:solidFill>
                <a:cs typeface="Times New Roman" panose="02020603050405020304" pitchFamily="18" charset="0"/>
              </a:rPr>
              <a:t>il</a:t>
            </a:r>
            <a:r>
              <a:rPr lang="en-US" altLang="it-IT" sz="2800">
                <a:solidFill>
                  <a:schemeClr val="bg1"/>
                </a:solidFill>
                <a:cs typeface="Times New Roman" panose="02020603050405020304" pitchFamily="18" charset="0"/>
              </a:rPr>
              <a:t> DNA </a:t>
            </a:r>
            <a:r>
              <a:rPr lang="en-US" altLang="it-IT" sz="2800" err="1">
                <a:solidFill>
                  <a:schemeClr val="bg1"/>
                </a:solidFill>
                <a:cs typeface="Times New Roman" panose="02020603050405020304" pitchFamily="18" charset="0"/>
              </a:rPr>
              <a:t>delle</a:t>
            </a:r>
            <a:r>
              <a:rPr lang="en-US" altLang="it-IT" sz="2800">
                <a:solidFill>
                  <a:schemeClr val="bg1"/>
                </a:solidFill>
                <a:cs typeface="Times New Roman" panose="02020603050405020304" pitchFamily="18" charset="0"/>
              </a:rPr>
              <a:t> cellule</a:t>
            </a:r>
            <a:endParaRPr lang="it-IT" sz="28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8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-26988"/>
            <a:ext cx="9217026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>
                <a:solidFill>
                  <a:srgbClr val="FFFF00"/>
                </a:solidFill>
                <a:latin typeface="+mn-lt"/>
              </a:rPr>
              <a:t>Direct and indirect DNA damage by ionizing radiations</a:t>
            </a:r>
          </a:p>
        </p:txBody>
      </p:sp>
      <p:pic>
        <p:nvPicPr>
          <p:cNvPr id="15363" name="Picture 3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" r="23"/>
          <a:stretch>
            <a:fillRect/>
          </a:stretch>
        </p:blipFill>
        <p:spPr bwMode="auto">
          <a:xfrm>
            <a:off x="468315" y="1104900"/>
            <a:ext cx="8135937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Text Box 5"/>
          <p:cNvSpPr txBox="1">
            <a:spLocks noChangeArrowheads="1"/>
          </p:cNvSpPr>
          <p:nvPr/>
        </p:nvSpPr>
        <p:spPr bwMode="auto">
          <a:xfrm>
            <a:off x="755650" y="5397500"/>
            <a:ext cx="3384550" cy="1200150"/>
          </a:xfrm>
          <a:prstGeom prst="rect">
            <a:avLst/>
          </a:prstGeom>
          <a:solidFill>
            <a:srgbClr val="09012D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  <a:defRPr/>
            </a:pPr>
            <a:r>
              <a:rPr lang="it-IT" altLang="it-IT" sz="2400">
                <a:solidFill>
                  <a:srgbClr val="FFFF00"/>
                </a:solidFill>
                <a:latin typeface="Arial"/>
              </a:rPr>
              <a:t>assorbimento diretto di energia da parte del DNA </a:t>
            </a:r>
          </a:p>
        </p:txBody>
      </p:sp>
      <p:sp>
        <p:nvSpPr>
          <p:cNvPr id="12293" name="CasellaDiTesto 3"/>
          <p:cNvSpPr txBox="1">
            <a:spLocks noChangeArrowheads="1"/>
          </p:cNvSpPr>
          <p:nvPr/>
        </p:nvSpPr>
        <p:spPr bwMode="auto">
          <a:xfrm>
            <a:off x="0" y="5243515"/>
            <a:ext cx="9144000" cy="1570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it-IT" altLang="it-IT">
                <a:solidFill>
                  <a:srgbClr val="000000"/>
                </a:solidFill>
              </a:rPr>
              <a:t>La produzione di radicali tramite </a:t>
            </a:r>
            <a:r>
              <a:rPr lang="it-IT" altLang="it-IT" b="1">
                <a:solidFill>
                  <a:srgbClr val="000000"/>
                </a:solidFill>
              </a:rPr>
              <a:t>radiolisi dell’acqua</a:t>
            </a:r>
            <a:r>
              <a:rPr lang="it-IT" altLang="it-IT">
                <a:solidFill>
                  <a:srgbClr val="000000"/>
                </a:solidFill>
              </a:rPr>
              <a:t> è il </a:t>
            </a:r>
            <a:r>
              <a:rPr lang="it-IT" altLang="it-IT" b="1">
                <a:solidFill>
                  <a:srgbClr val="000000"/>
                </a:solidFill>
              </a:rPr>
              <a:t>principale meccanismo</a:t>
            </a:r>
            <a:r>
              <a:rPr lang="it-IT" altLang="it-IT">
                <a:solidFill>
                  <a:srgbClr val="000000"/>
                </a:solidFill>
              </a:rPr>
              <a:t> tramite il quale le radiazioni ionizzanti creano danni al DNA</a:t>
            </a:r>
          </a:p>
        </p:txBody>
      </p:sp>
    </p:spTree>
    <p:extLst>
      <p:ext uri="{BB962C8B-B14F-4D97-AF65-F5344CB8AC3E}">
        <p14:creationId xmlns:p14="http://schemas.microsoft.com/office/powerpoint/2010/main" val="6932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olo 1">
            <a:extLst>
              <a:ext uri="{FF2B5EF4-FFF2-40B4-BE49-F238E27FC236}">
                <a16:creationId xmlns:a16="http://schemas.microsoft.com/office/drawing/2014/main" id="{6784635D-4617-074D-98C5-FC1E775476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5377" y="-100013"/>
            <a:ext cx="5573713" cy="1143001"/>
          </a:xfrm>
        </p:spPr>
        <p:txBody>
          <a:bodyPr/>
          <a:lstStyle/>
          <a:p>
            <a:r>
              <a:rPr lang="it-IT" altLang="it-IT" sz="3200">
                <a:solidFill>
                  <a:srgbClr val="FFFF00"/>
                </a:solidFill>
              </a:rPr>
              <a:t>Principali conseguenze del danno da radiazioni ionizzanti</a:t>
            </a:r>
          </a:p>
        </p:txBody>
      </p:sp>
      <p:pic>
        <p:nvPicPr>
          <p:cNvPr id="157698" name="Picture 2">
            <a:extLst>
              <a:ext uri="{FF2B5EF4-FFF2-40B4-BE49-F238E27FC236}">
                <a16:creationId xmlns:a16="http://schemas.microsoft.com/office/drawing/2014/main" id="{1766FC68-A2C2-274B-AF30-D54D6AB48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530600" cy="66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699" name="CasellaDiTesto 2">
            <a:extLst>
              <a:ext uri="{FF2B5EF4-FFF2-40B4-BE49-F238E27FC236}">
                <a16:creationId xmlns:a16="http://schemas.microsoft.com/office/drawing/2014/main" id="{CF421065-1BD1-0C4F-8A48-952AC9340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2" y="1196975"/>
            <a:ext cx="4602163" cy="1570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>
                <a:solidFill>
                  <a:srgbClr val="FFFF00"/>
                </a:solidFill>
              </a:rPr>
              <a:t>Early</a:t>
            </a:r>
            <a:r>
              <a:rPr lang="it-IT" altLang="it-IT" sz="2400">
                <a:solidFill>
                  <a:srgbClr val="FFFFFF"/>
                </a:solidFill>
              </a:rPr>
              <a:t>: precoci, da poche ore a qualche settimana</a:t>
            </a:r>
          </a:p>
          <a:p>
            <a:pPr>
              <a:spcBef>
                <a:spcPct val="0"/>
              </a:spcBef>
            </a:pPr>
            <a:endParaRPr lang="it-IT" altLang="it-IT" sz="2400">
              <a:solidFill>
                <a:srgbClr val="FFFFFF"/>
              </a:solidFill>
            </a:endParaRPr>
          </a:p>
          <a:p>
            <a:pPr>
              <a:spcBef>
                <a:spcPct val="0"/>
              </a:spcBef>
            </a:pPr>
            <a:r>
              <a:rPr lang="it-IT" altLang="it-IT" sz="2400">
                <a:solidFill>
                  <a:srgbClr val="FFFF00"/>
                </a:solidFill>
              </a:rPr>
              <a:t>Late</a:t>
            </a:r>
            <a:r>
              <a:rPr lang="it-IT" altLang="it-IT" sz="2400">
                <a:solidFill>
                  <a:srgbClr val="FFFFFF"/>
                </a:solidFill>
              </a:rPr>
              <a:t>: tardive, mesi-anni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E3D547-17A3-9747-B671-0A65B7511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825" y="2924175"/>
            <a:ext cx="54292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altLang="it-IT" sz="2300">
                <a:solidFill>
                  <a:srgbClr val="FFFFFF"/>
                </a:solidFill>
              </a:rPr>
              <a:t>Il più importante bersaglio cellulare delle radiazioni ionizzanti è il </a:t>
            </a:r>
            <a:r>
              <a:rPr lang="en-US" altLang="it-IT" sz="2300">
                <a:solidFill>
                  <a:srgbClr val="FFFF00"/>
                </a:solidFill>
              </a:rPr>
              <a:t>DNA</a:t>
            </a:r>
          </a:p>
          <a:p>
            <a:pPr algn="just">
              <a:spcBef>
                <a:spcPct val="0"/>
              </a:spcBef>
            </a:pPr>
            <a:r>
              <a:rPr lang="en-US" altLang="it-IT" sz="2300">
                <a:solidFill>
                  <a:srgbClr val="FFFFFF"/>
                </a:solidFill>
              </a:rPr>
              <a:t>I tessuti con </a:t>
            </a:r>
            <a:r>
              <a:rPr lang="en-US" altLang="it-IT" sz="2300">
                <a:solidFill>
                  <a:srgbClr val="FFFF00"/>
                </a:solidFill>
              </a:rPr>
              <a:t>elevato turnover cellulare </a:t>
            </a:r>
            <a:r>
              <a:rPr lang="en-US" altLang="it-IT" sz="2300">
                <a:solidFill>
                  <a:srgbClr val="FFFFFF"/>
                </a:solidFill>
              </a:rPr>
              <a:t>sono estremamente vulnerabili alle radiazioni</a:t>
            </a:r>
          </a:p>
          <a:p>
            <a:pPr algn="just">
              <a:spcBef>
                <a:spcPct val="0"/>
              </a:spcBef>
            </a:pPr>
            <a:endParaRPr lang="en-US" altLang="it-IT" sz="2300">
              <a:solidFill>
                <a:srgbClr val="FFFFFF"/>
              </a:solidFill>
            </a:endParaRPr>
          </a:p>
          <a:p>
            <a:pPr algn="just">
              <a:spcBef>
                <a:spcPct val="0"/>
              </a:spcBef>
            </a:pPr>
            <a:r>
              <a:rPr lang="en-US" altLang="it-IT" sz="2300">
                <a:solidFill>
                  <a:srgbClr val="FFFF00"/>
                </a:solidFill>
              </a:rPr>
              <a:t>Midollo osseo</a:t>
            </a:r>
          </a:p>
          <a:p>
            <a:pPr algn="just">
              <a:spcBef>
                <a:spcPct val="0"/>
              </a:spcBef>
            </a:pPr>
            <a:r>
              <a:rPr lang="en-US" altLang="it-IT" sz="2300">
                <a:solidFill>
                  <a:srgbClr val="FFFF00"/>
                </a:solidFill>
              </a:rPr>
              <a:t>Gonadi</a:t>
            </a:r>
          </a:p>
          <a:p>
            <a:pPr algn="just">
              <a:spcBef>
                <a:spcPct val="0"/>
              </a:spcBef>
            </a:pPr>
            <a:r>
              <a:rPr lang="en-US" altLang="it-IT" sz="2300">
                <a:solidFill>
                  <a:srgbClr val="FFFF00"/>
                </a:solidFill>
              </a:rPr>
              <a:t>Tessuto linfoide</a:t>
            </a:r>
          </a:p>
          <a:p>
            <a:pPr algn="just">
              <a:spcBef>
                <a:spcPct val="0"/>
              </a:spcBef>
            </a:pPr>
            <a:r>
              <a:rPr lang="en-US" altLang="it-IT" sz="2300">
                <a:solidFill>
                  <a:srgbClr val="FFFF00"/>
                </a:solidFill>
              </a:rPr>
              <a:t>Mucosa del tratto gastro-intestinale</a:t>
            </a:r>
            <a:endParaRPr lang="it-IT" altLang="it-IT" sz="23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435225"/>
            <a:ext cx="8229600" cy="1785938"/>
          </a:xfrm>
          <a:ln w="28575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5400">
                <a:solidFill>
                  <a:srgbClr val="FFFF00"/>
                </a:solidFill>
                <a:latin typeface="+mn-lt"/>
              </a:rPr>
              <a:t>Cancerogenesi indotta da sostanze chimiche</a:t>
            </a:r>
          </a:p>
        </p:txBody>
      </p:sp>
    </p:spTree>
    <p:extLst>
      <p:ext uri="{BB962C8B-B14F-4D97-AF65-F5344CB8AC3E}">
        <p14:creationId xmlns:p14="http://schemas.microsoft.com/office/powerpoint/2010/main" val="946874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686800" cy="8509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Cancerogeni chimici </a:t>
            </a:r>
            <a:r>
              <a:rPr lang="it-IT" altLang="it-IT" sz="4000" u="sng">
                <a:solidFill>
                  <a:srgbClr val="FFFF00"/>
                </a:solidFill>
                <a:latin typeface="+mn-lt"/>
              </a:rPr>
              <a:t>diretti</a:t>
            </a:r>
            <a:r>
              <a:rPr lang="it-IT" altLang="it-IT" sz="4000">
                <a:solidFill>
                  <a:srgbClr val="FFFF00"/>
                </a:solidFill>
                <a:latin typeface="+mn-lt"/>
              </a:rPr>
              <a:t> e </a:t>
            </a:r>
            <a:r>
              <a:rPr lang="it-IT" altLang="it-IT" sz="4000" u="sng">
                <a:solidFill>
                  <a:srgbClr val="FFFF00"/>
                </a:solidFill>
                <a:latin typeface="+mn-lt"/>
              </a:rPr>
              <a:t>indiretti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052513"/>
            <a:ext cx="8964612" cy="5473700"/>
          </a:xfrm>
        </p:spPr>
        <p:txBody>
          <a:bodyPr/>
          <a:lstStyle/>
          <a:p>
            <a:pPr algn="just" eaLnBrk="1" hangingPunct="1"/>
            <a:r>
              <a:rPr lang="it-IT" altLang="it-IT" sz="2600">
                <a:solidFill>
                  <a:schemeClr val="bg1"/>
                </a:solidFill>
              </a:rPr>
              <a:t>I </a:t>
            </a:r>
            <a:r>
              <a:rPr lang="it-IT" altLang="it-IT" sz="2600" b="1" u="sng">
                <a:solidFill>
                  <a:schemeClr val="bg1"/>
                </a:solidFill>
              </a:rPr>
              <a:t>cancerogeni diretti</a:t>
            </a:r>
            <a:r>
              <a:rPr lang="it-IT" altLang="it-IT" sz="2600">
                <a:solidFill>
                  <a:schemeClr val="bg1"/>
                </a:solidFill>
              </a:rPr>
              <a:t> sono ricchi di gruppi elettrofili che consentono la formazione di legami covalenti (</a:t>
            </a:r>
            <a:r>
              <a:rPr lang="it-IT" altLang="it-IT" sz="2600" b="1" u="sng">
                <a:solidFill>
                  <a:schemeClr val="bg1"/>
                </a:solidFill>
              </a:rPr>
              <a:t>addotti</a:t>
            </a:r>
            <a:r>
              <a:rPr lang="it-IT" altLang="it-IT" sz="2600">
                <a:solidFill>
                  <a:schemeClr val="bg1"/>
                </a:solidFill>
              </a:rPr>
              <a:t>) con composti nucleofili quali il DNA</a:t>
            </a:r>
          </a:p>
          <a:p>
            <a:pPr algn="just" eaLnBrk="1" hangingPunct="1"/>
            <a:endParaRPr lang="it-IT" altLang="it-IT" sz="2600">
              <a:solidFill>
                <a:schemeClr val="bg1"/>
              </a:solidFill>
            </a:endParaRPr>
          </a:p>
          <a:p>
            <a:pPr algn="just" eaLnBrk="1" hangingPunct="1"/>
            <a:endParaRPr lang="it-IT" altLang="it-IT" sz="2600">
              <a:solidFill>
                <a:schemeClr val="bg1"/>
              </a:solidFill>
            </a:endParaRPr>
          </a:p>
          <a:p>
            <a:pPr algn="just" eaLnBrk="1" hangingPunct="1"/>
            <a:endParaRPr lang="it-IT" altLang="it-IT" sz="26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600">
                <a:solidFill>
                  <a:schemeClr val="bg1"/>
                </a:solidFill>
              </a:rPr>
              <a:t>I </a:t>
            </a:r>
            <a:r>
              <a:rPr lang="it-IT" altLang="it-IT" sz="2600" b="1" u="sng">
                <a:solidFill>
                  <a:schemeClr val="bg1"/>
                </a:solidFill>
              </a:rPr>
              <a:t>cancerogeni indiretti</a:t>
            </a:r>
            <a:r>
              <a:rPr lang="it-IT" altLang="it-IT" sz="2600">
                <a:solidFill>
                  <a:schemeClr val="bg1"/>
                </a:solidFill>
              </a:rPr>
              <a:t> o </a:t>
            </a:r>
            <a:r>
              <a:rPr lang="it-IT" altLang="it-IT" sz="2600">
                <a:solidFill>
                  <a:srgbClr val="FFFF00"/>
                </a:solidFill>
              </a:rPr>
              <a:t>pro-cancerogeni</a:t>
            </a:r>
            <a:r>
              <a:rPr lang="it-IT" altLang="it-IT" sz="2600">
                <a:solidFill>
                  <a:schemeClr val="bg1"/>
                </a:solidFill>
              </a:rPr>
              <a:t> sono poveri di gruppi elettrofili e quindi privi della capacità di interagire col DNA. Questa proprietà viene acquisita dai loro </a:t>
            </a:r>
            <a:r>
              <a:rPr lang="it-IT" altLang="it-IT" sz="2600" b="1" u="sng">
                <a:solidFill>
                  <a:schemeClr val="bg1"/>
                </a:solidFill>
              </a:rPr>
              <a:t>derivati</a:t>
            </a:r>
            <a:r>
              <a:rPr lang="it-IT" altLang="it-IT" sz="2600">
                <a:solidFill>
                  <a:schemeClr val="bg1"/>
                </a:solidFill>
              </a:rPr>
              <a:t> (cancerogeni </a:t>
            </a:r>
            <a:r>
              <a:rPr lang="it-IT" altLang="it-IT" sz="2600" u="sng">
                <a:solidFill>
                  <a:schemeClr val="bg1"/>
                </a:solidFill>
              </a:rPr>
              <a:t>finali</a:t>
            </a:r>
            <a:r>
              <a:rPr lang="it-IT" altLang="it-IT" sz="2600">
                <a:solidFill>
                  <a:schemeClr val="bg1"/>
                </a:solidFill>
              </a:rPr>
              <a:t>) che si formano nell’organismo tramite </a:t>
            </a:r>
            <a:r>
              <a:rPr lang="it-IT" altLang="it-IT" sz="2600" b="1" u="sng">
                <a:solidFill>
                  <a:schemeClr val="bg1"/>
                </a:solidFill>
              </a:rPr>
              <a:t>conversione enzimatica</a:t>
            </a:r>
            <a:r>
              <a:rPr lang="it-IT" altLang="it-IT" sz="2600">
                <a:solidFill>
                  <a:schemeClr val="bg1"/>
                </a:solidFill>
              </a:rPr>
              <a:t> o </a:t>
            </a:r>
            <a:r>
              <a:rPr lang="it-IT" altLang="it-IT" sz="2600" b="1" u="sng">
                <a:solidFill>
                  <a:schemeClr val="bg1"/>
                </a:solidFill>
              </a:rPr>
              <a:t>reazioni chimiche</a:t>
            </a:r>
            <a:r>
              <a:rPr lang="it-IT" altLang="it-IT" sz="2600">
                <a:solidFill>
                  <a:schemeClr val="bg1"/>
                </a:solidFill>
              </a:rPr>
              <a:t> (per es., ossidazione)</a:t>
            </a:r>
          </a:p>
        </p:txBody>
      </p:sp>
      <p:sp>
        <p:nvSpPr>
          <p:cNvPr id="17412" name="CasellaDiTesto 1"/>
          <p:cNvSpPr txBox="1">
            <a:spLocks noChangeArrowheads="1"/>
          </p:cNvSpPr>
          <p:nvPr/>
        </p:nvSpPr>
        <p:spPr bwMode="auto">
          <a:xfrm>
            <a:off x="10475913" y="4292600"/>
            <a:ext cx="185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it-IT" altLang="it-IT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07504" y="2492377"/>
            <a:ext cx="8892034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400" b="1">
                <a:solidFill>
                  <a:srgbClr val="000000"/>
                </a:solidFill>
                <a:latin typeface="Arial"/>
                <a:cs typeface="Arial" charset="0"/>
              </a:rPr>
              <a:t>«ADDOTTO</a:t>
            </a:r>
            <a:r>
              <a:rPr lang="it-IT" sz="240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it-IT" sz="2400" b="1">
                <a:solidFill>
                  <a:srgbClr val="000000"/>
                </a:solidFill>
                <a:latin typeface="Arial"/>
                <a:cs typeface="Arial" charset="0"/>
              </a:rPr>
              <a:t>al DNA»</a:t>
            </a:r>
            <a:r>
              <a:rPr lang="it-IT" sz="2400">
                <a:solidFill>
                  <a:srgbClr val="000000"/>
                </a:solidFill>
                <a:latin typeface="Arial"/>
                <a:cs typeface="Arial" charset="0"/>
              </a:rPr>
              <a:t> è un frammento del DNA covalentemente legato ad una sostanza chimica (in genere cancerogena). Per es:, formazione di addotti di epossidi con le basi azotate </a:t>
            </a:r>
          </a:p>
        </p:txBody>
      </p:sp>
    </p:spTree>
    <p:extLst>
      <p:ext uri="{BB962C8B-B14F-4D97-AF65-F5344CB8AC3E}">
        <p14:creationId xmlns:p14="http://schemas.microsoft.com/office/powerpoint/2010/main" val="221171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>
                <a:solidFill>
                  <a:schemeClr val="bg1"/>
                </a:solidFill>
              </a:rPr>
              <a:t>   </a:t>
            </a:r>
            <a:r>
              <a:rPr lang="it-IT" altLang="it-IT">
                <a:solidFill>
                  <a:schemeClr val="bg1"/>
                </a:solidFill>
              </a:rPr>
              <a:t>Trasformazione dei </a:t>
            </a:r>
            <a:r>
              <a:rPr lang="it-IT" altLang="it-IT" u="sng">
                <a:solidFill>
                  <a:schemeClr val="bg1"/>
                </a:solidFill>
              </a:rPr>
              <a:t>pro</a:t>
            </a:r>
            <a:r>
              <a:rPr lang="it-IT" altLang="it-IT">
                <a:solidFill>
                  <a:schemeClr val="bg1"/>
                </a:solidFill>
              </a:rPr>
              <a:t>cancerogeni a cancerogeni </a:t>
            </a:r>
            <a:r>
              <a:rPr lang="it-IT" altLang="it-IT" u="sng">
                <a:solidFill>
                  <a:schemeClr val="bg1"/>
                </a:solidFill>
              </a:rPr>
              <a:t>finali</a:t>
            </a:r>
            <a:r>
              <a:rPr lang="it-IT" altLang="it-IT">
                <a:solidFill>
                  <a:schemeClr val="bg1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it-IT" altLang="it-IT" sz="16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 i="1">
                <a:solidFill>
                  <a:schemeClr val="bg1"/>
                </a:solidFill>
              </a:rPr>
              <a:t>	</a:t>
            </a:r>
            <a:r>
              <a:rPr lang="it-IT" altLang="it-IT" i="1" u="sng">
                <a:solidFill>
                  <a:schemeClr val="bg1"/>
                </a:solidFill>
              </a:rPr>
              <a:t>attivazione</a:t>
            </a:r>
            <a:r>
              <a:rPr lang="it-IT" altLang="it-IT">
                <a:solidFill>
                  <a:schemeClr val="bg1"/>
                </a:solidFill>
              </a:rPr>
              <a:t> di natura </a:t>
            </a:r>
            <a:r>
              <a:rPr lang="it-IT" altLang="it-IT" b="1">
                <a:solidFill>
                  <a:srgbClr val="FFFF00"/>
                </a:solidFill>
              </a:rPr>
              <a:t>metabolica</a:t>
            </a:r>
            <a:r>
              <a:rPr lang="it-IT" altLang="it-IT" b="1" i="1">
                <a:solidFill>
                  <a:schemeClr val="bg1"/>
                </a:solidFill>
              </a:rPr>
              <a:t> </a:t>
            </a:r>
            <a:r>
              <a:rPr lang="it-IT" altLang="it-IT">
                <a:solidFill>
                  <a:schemeClr val="bg1"/>
                </a:solidFill>
              </a:rPr>
              <a:t>	indotta da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b="1" i="1">
                <a:solidFill>
                  <a:schemeClr val="bg1"/>
                </a:solidFill>
              </a:rPr>
              <a:t>	enzimi 		- </a:t>
            </a:r>
            <a:r>
              <a:rPr lang="it-IT" altLang="it-IT" b="1">
                <a:solidFill>
                  <a:schemeClr val="bg1"/>
                </a:solidFill>
              </a:rPr>
              <a:t>autologhi </a:t>
            </a:r>
            <a:r>
              <a:rPr lang="it-IT" altLang="it-IT">
                <a:solidFill>
                  <a:schemeClr val="bg1"/>
                </a:solidFill>
              </a:rPr>
              <a:t>(presenti nel tessuto)  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it-IT" altLang="it-IT" sz="3200" b="1">
                <a:solidFill>
                  <a:schemeClr val="bg1"/>
                </a:solidFill>
              </a:rPr>
              <a:t>		- di batteri patogeni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b="1">
                <a:solidFill>
                  <a:schemeClr val="bg1"/>
                </a:solidFill>
              </a:rPr>
              <a:t>				- della flora batterica autologa</a:t>
            </a:r>
            <a:endParaRPr lang="it-IT" altLang="it-IT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160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it-IT" altLang="it-IT" sz="3600">
                <a:solidFill>
                  <a:schemeClr val="bg1"/>
                </a:solidFill>
              </a:rPr>
              <a:t>   </a:t>
            </a:r>
            <a:r>
              <a:rPr lang="it-IT" altLang="it-IT">
                <a:solidFill>
                  <a:schemeClr val="bg1"/>
                </a:solidFill>
              </a:rPr>
              <a:t>trasformazione </a:t>
            </a:r>
            <a:r>
              <a:rPr lang="it-IT" altLang="it-IT" b="1">
                <a:solidFill>
                  <a:srgbClr val="FFFF00"/>
                </a:solidFill>
              </a:rPr>
              <a:t>chimica</a:t>
            </a:r>
            <a:r>
              <a:rPr lang="it-IT" altLang="it-IT" i="1">
                <a:solidFill>
                  <a:schemeClr val="bg1"/>
                </a:solidFill>
              </a:rPr>
              <a:t> </a:t>
            </a:r>
            <a:r>
              <a:rPr lang="it-IT" altLang="it-IT">
                <a:solidFill>
                  <a:schemeClr val="bg1"/>
                </a:solidFill>
              </a:rPr>
              <a:t>(per es., da molecole ossidanti quali radicali o perossidi derivati dall’ossigeno)</a:t>
            </a:r>
            <a:r>
              <a:rPr lang="it-IT" altLang="it-IT" sz="360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3600">
                <a:solidFill>
                  <a:schemeClr val="bg1"/>
                </a:solidFill>
              </a:rPr>
              <a:t>		</a:t>
            </a:r>
            <a:endParaRPr lang="en-GB" altLang="it-IT" sz="3600">
              <a:solidFill>
                <a:schemeClr val="bg1"/>
              </a:solidFill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11188" y="476252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endParaRPr lang="it-IT" altLang="it-IT" sz="20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179390" y="-26988"/>
            <a:ext cx="8969375" cy="7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it-IT" altLang="it-IT" sz="4000">
                <a:solidFill>
                  <a:srgbClr val="FFFF00"/>
                </a:solidFill>
                <a:latin typeface="Arial"/>
              </a:rPr>
              <a:t>Caratteristiche dei cancerogeni chimici</a:t>
            </a:r>
          </a:p>
        </p:txBody>
      </p:sp>
    </p:spTree>
    <p:extLst>
      <p:ext uri="{BB962C8B-B14F-4D97-AF65-F5344CB8AC3E}">
        <p14:creationId xmlns:p14="http://schemas.microsoft.com/office/powerpoint/2010/main" val="6675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6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6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6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 bwMode="auto">
          <a:xfrm>
            <a:off x="4932365" y="63500"/>
            <a:ext cx="36274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3000">
                <a:solidFill>
                  <a:srgbClr val="FFFF00"/>
                </a:solidFill>
                <a:latin typeface="Arial"/>
                <a:cs typeface="Arial" charset="0"/>
              </a:rPr>
              <a:t>Principali famiglie di cancerogeni chimici</a:t>
            </a:r>
            <a:endParaRPr lang="it-IT" sz="300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63500"/>
            <a:ext cx="4478337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3"/>
          <p:cNvSpPr>
            <a:spLocks noChangeArrowheads="1"/>
          </p:cNvSpPr>
          <p:nvPr/>
        </p:nvSpPr>
        <p:spPr bwMode="auto">
          <a:xfrm>
            <a:off x="250827" y="2420938"/>
            <a:ext cx="3457575" cy="28416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it-IT" altLang="it-IT" sz="200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Principali idrocarburi policlici aromatici (pro-cancerogeni)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00810"/>
            <a:ext cx="8856984" cy="4537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>
                <a:solidFill>
                  <a:schemeClr val="bg1"/>
                </a:solidFill>
              </a:rPr>
              <a:t>• Fumo di sigaretta </a:t>
            </a:r>
          </a:p>
          <a:p>
            <a:pPr eaLnBrk="1" hangingPunct="1">
              <a:buFontTx/>
              <a:buNone/>
            </a:pPr>
            <a:r>
              <a:rPr lang="it-IT" altLang="it-IT">
                <a:solidFill>
                  <a:schemeClr val="bg1"/>
                </a:solidFill>
              </a:rPr>
              <a:t>• Gas emessi da veicoli a motore </a:t>
            </a:r>
          </a:p>
          <a:p>
            <a:pPr eaLnBrk="1" hangingPunct="1">
              <a:buFontTx/>
              <a:buNone/>
            </a:pPr>
            <a:r>
              <a:rPr lang="it-IT" altLang="it-IT">
                <a:solidFill>
                  <a:schemeClr val="bg1"/>
                </a:solidFill>
              </a:rPr>
              <a:t>• Fumi degli impianti di riscaldamento a gasolio o a carbone </a:t>
            </a:r>
          </a:p>
          <a:p>
            <a:pPr eaLnBrk="1" hangingPunct="1">
              <a:buFontTx/>
              <a:buNone/>
            </a:pPr>
            <a:r>
              <a:rPr lang="it-IT" altLang="it-IT">
                <a:solidFill>
                  <a:schemeClr val="bg1"/>
                </a:solidFill>
              </a:rPr>
              <a:t>• Fumi delle industrie </a:t>
            </a:r>
          </a:p>
          <a:p>
            <a:pPr eaLnBrk="1" hangingPunct="1">
              <a:buFontTx/>
              <a:buNone/>
            </a:pPr>
            <a:r>
              <a:rPr lang="it-IT" altLang="it-IT">
                <a:solidFill>
                  <a:schemeClr val="bg1"/>
                </a:solidFill>
              </a:rPr>
              <a:t>• Catrame </a:t>
            </a:r>
          </a:p>
          <a:p>
            <a:pPr eaLnBrk="1" hangingPunct="1">
              <a:buFontTx/>
              <a:buNone/>
            </a:pPr>
            <a:r>
              <a:rPr lang="it-IT" altLang="it-IT">
                <a:solidFill>
                  <a:schemeClr val="bg1"/>
                </a:solidFill>
              </a:rPr>
              <a:t>• Combustione di materie organiche (cibi cotti alla griglia, su carbone)</a:t>
            </a:r>
          </a:p>
          <a:p>
            <a:pPr eaLnBrk="1" hangingPunct="1">
              <a:buFontTx/>
              <a:buNone/>
            </a:pPr>
            <a:endParaRPr lang="it-IT" altLang="it-IT">
              <a:solidFill>
                <a:schemeClr val="bg1"/>
              </a:solidFill>
            </a:endParaRPr>
          </a:p>
        </p:txBody>
      </p:sp>
      <p:pic>
        <p:nvPicPr>
          <p:cNvPr id="265221" name="Picture 5" descr="idrocarburi-policiclici-aromati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0" y="1772816"/>
            <a:ext cx="885596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9600" cy="1143000"/>
          </a:xfrm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6000">
                <a:solidFill>
                  <a:srgbClr val="FFFF00"/>
                </a:solidFill>
              </a:rPr>
              <a:t>Cancerogenesi da virus</a:t>
            </a:r>
            <a:endParaRPr lang="it-IT" altLang="it-IT" sz="6000"/>
          </a:p>
        </p:txBody>
      </p:sp>
      <p:sp>
        <p:nvSpPr>
          <p:cNvPr id="3" name="CasellaDiTesto 1"/>
          <p:cNvSpPr txBox="1">
            <a:spLocks noChangeArrowheads="1"/>
          </p:cNvSpPr>
          <p:nvPr/>
        </p:nvSpPr>
        <p:spPr bwMode="auto">
          <a:xfrm>
            <a:off x="34927" y="2205040"/>
            <a:ext cx="9109075" cy="1685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it-IT" altLang="it-IT" sz="3200">
                <a:solidFill>
                  <a:srgbClr val="FFFFFF"/>
                </a:solidFill>
                <a:latin typeface="Arial"/>
              </a:rPr>
              <a:t>“Non si conosce un virus utile: un virus è una brutta notizia avvolta in una proteina”</a:t>
            </a:r>
          </a:p>
          <a:p>
            <a:pPr algn="just" eaLnBrk="1" hangingPunct="1">
              <a:defRPr/>
            </a:pPr>
            <a:endParaRPr lang="it-IT" altLang="it-IT" sz="1050">
              <a:solidFill>
                <a:srgbClr val="FFFFFF"/>
              </a:solidFill>
              <a:latin typeface="Arial"/>
            </a:endParaRPr>
          </a:p>
          <a:p>
            <a:pPr algn="just" eaLnBrk="1" hangingPunct="1">
              <a:defRPr/>
            </a:pPr>
            <a:r>
              <a:rPr lang="it-IT" altLang="it-IT" sz="2900" i="1">
                <a:solidFill>
                  <a:srgbClr val="FFFFFF"/>
                </a:solidFill>
                <a:latin typeface="Cambria" panose="02040503050406030204" pitchFamily="18" charset="0"/>
              </a:rPr>
              <a:t>Sir Peter B.  Medawar, Premio Nobel  per la Medicina 1960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08177" y="4149727"/>
            <a:ext cx="540067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>
                <a:solidFill>
                  <a:srgbClr val="FFFFFF"/>
                </a:solidFill>
                <a:latin typeface="Arial"/>
                <a:cs typeface="Arial" charset="0"/>
              </a:rPr>
              <a:t>	Virus oncògeni:</a:t>
            </a:r>
          </a:p>
          <a:p>
            <a:pPr>
              <a:defRPr/>
            </a:pPr>
            <a:r>
              <a:rPr lang="it-IT" sz="4000">
                <a:solidFill>
                  <a:srgbClr val="FFFFFF"/>
                </a:solidFill>
                <a:latin typeface="Arial"/>
                <a:cs typeface="Arial" charset="0"/>
              </a:rPr>
              <a:t> 	</a:t>
            </a:r>
          </a:p>
          <a:p>
            <a:pPr>
              <a:defRPr/>
            </a:pPr>
            <a:r>
              <a:rPr lang="it-IT" sz="4000">
                <a:solidFill>
                  <a:srgbClr val="FFFFFF"/>
                </a:solidFill>
                <a:latin typeface="Arial"/>
                <a:cs typeface="Arial" charset="0"/>
              </a:rPr>
              <a:t>- a  DNA       - a  RNA </a:t>
            </a:r>
          </a:p>
        </p:txBody>
      </p:sp>
    </p:spTree>
    <p:extLst>
      <p:ext uri="{BB962C8B-B14F-4D97-AF65-F5344CB8AC3E}">
        <p14:creationId xmlns:p14="http://schemas.microsoft.com/office/powerpoint/2010/main" val="39775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-100013"/>
            <a:ext cx="7772400" cy="863601"/>
          </a:xfrm>
        </p:spPr>
        <p:txBody>
          <a:bodyPr/>
          <a:lstStyle/>
          <a:p>
            <a:pPr>
              <a:defRPr/>
            </a:pPr>
            <a:r>
              <a:rPr lang="it-IT" altLang="it-IT" sz="4500">
                <a:solidFill>
                  <a:srgbClr val="FFFF00"/>
                </a:solidFill>
                <a:latin typeface="+mn-lt"/>
              </a:rPr>
              <a:t>Cancerogenesi virale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925" y="908050"/>
            <a:ext cx="9037638" cy="534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Esiste indubbiamente un</a:t>
            </a:r>
            <a:r>
              <a:rPr lang="it-IT" sz="2800">
                <a:solidFill>
                  <a:srgbClr val="000000"/>
                </a:solidFill>
                <a:latin typeface="Arial"/>
                <a:cs typeface="Arial" charset="0"/>
              </a:rPr>
              <a:t>’</a:t>
            </a: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associazione</a:t>
            </a:r>
            <a:r>
              <a:rPr lang="it-IT" sz="280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tra infezioni virali e l’insorgenza di alcune</a:t>
            </a:r>
            <a:r>
              <a:rPr lang="it-IT" sz="280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it-IT" sz="2800" b="1">
                <a:solidFill>
                  <a:srgbClr val="FFFF00"/>
                </a:solidFill>
                <a:latin typeface="Arial"/>
                <a:cs typeface="Arial" charset="0"/>
              </a:rPr>
              <a:t>neoplasie umane</a:t>
            </a: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, ma il ruolo svolto dai virus oncògeni nella patogenesi di alcune neoplasie rimane poco conosciuto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it-IT" sz="105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it-IT" sz="120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I virus possono agire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it-IT" sz="105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914400" lvl="1" indent="-457200" algn="just"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come fattori di </a:t>
            </a: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promozione</a:t>
            </a:r>
            <a:r>
              <a:rPr lang="it-IT" sz="2800">
                <a:solidFill>
                  <a:srgbClr val="000000"/>
                </a:solidFill>
                <a:latin typeface="Arial"/>
                <a:cs typeface="Arial" charset="0"/>
              </a:rPr>
              <a:t> </a:t>
            </a:r>
            <a:r>
              <a:rPr lang="it-IT" sz="2800">
                <a:solidFill>
                  <a:srgbClr val="FFFFFF"/>
                </a:solidFill>
                <a:latin typeface="Arial"/>
                <a:cs typeface="Arial" charset="0"/>
              </a:rPr>
              <a:t>(stimolando la replicazione cellulare)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endParaRPr lang="it-IT" sz="1400">
              <a:solidFill>
                <a:srgbClr val="000000"/>
              </a:solidFill>
              <a:latin typeface="Arial"/>
              <a:cs typeface="Arial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deregolando la risposta immunitaria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  <a:defRPr/>
            </a:pPr>
            <a:endParaRPr lang="it-IT" sz="1400">
              <a:solidFill>
                <a:srgbClr val="FFFF00"/>
              </a:solidFill>
              <a:latin typeface="Arial"/>
              <a:cs typeface="Arial" charset="0"/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  <a:defRPr/>
            </a:pPr>
            <a:r>
              <a:rPr lang="it-IT" sz="2800">
                <a:solidFill>
                  <a:srgbClr val="FFFF00"/>
                </a:solidFill>
                <a:latin typeface="Arial"/>
                <a:cs typeface="Arial" charset="0"/>
              </a:rPr>
              <a:t>interferendo con i normali meccanismi di controllo della proliferazione</a:t>
            </a:r>
          </a:p>
        </p:txBody>
      </p:sp>
    </p:spTree>
    <p:extLst>
      <p:ext uri="{BB962C8B-B14F-4D97-AF65-F5344CB8AC3E}">
        <p14:creationId xmlns:p14="http://schemas.microsoft.com/office/powerpoint/2010/main" val="28340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793" y="-99392"/>
            <a:ext cx="7992641" cy="1194049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3600" err="1">
                <a:solidFill>
                  <a:srgbClr val="FFFF00"/>
                </a:solidFill>
                <a:latin typeface="+mn-lt"/>
              </a:rPr>
              <a:t>Principali</a:t>
            </a:r>
            <a:r>
              <a:rPr lang="en-US" altLang="it-IT" sz="36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3600" err="1">
                <a:solidFill>
                  <a:srgbClr val="FFFF00"/>
                </a:solidFill>
                <a:latin typeface="+mn-lt"/>
              </a:rPr>
              <a:t>categorie</a:t>
            </a:r>
            <a:r>
              <a:rPr lang="en-US" altLang="it-IT" sz="3600">
                <a:solidFill>
                  <a:srgbClr val="FFFF00"/>
                </a:solidFill>
                <a:latin typeface="+mn-lt"/>
              </a:rPr>
              <a:t> di </a:t>
            </a:r>
            <a:r>
              <a:rPr lang="en-US" altLang="it-IT" sz="3600" err="1">
                <a:solidFill>
                  <a:srgbClr val="FFFF00"/>
                </a:solidFill>
                <a:latin typeface="+mn-lt"/>
              </a:rPr>
              <a:t>geni</a:t>
            </a:r>
            <a:r>
              <a:rPr lang="en-US" altLang="it-IT" sz="36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3600" err="1">
                <a:solidFill>
                  <a:srgbClr val="FFFF00"/>
                </a:solidFill>
                <a:latin typeface="+mn-lt"/>
              </a:rPr>
              <a:t>coinvolti</a:t>
            </a:r>
            <a:r>
              <a:rPr lang="en-US" altLang="it-IT" sz="36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3600" err="1">
                <a:solidFill>
                  <a:srgbClr val="FFFF00"/>
                </a:solidFill>
                <a:latin typeface="+mn-lt"/>
              </a:rPr>
              <a:t>nella</a:t>
            </a:r>
            <a:r>
              <a:rPr lang="en-US" altLang="it-IT" sz="36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3600" err="1">
                <a:solidFill>
                  <a:srgbClr val="FFFF00"/>
                </a:solidFill>
                <a:latin typeface="+mn-lt"/>
              </a:rPr>
              <a:t>trasformazione</a:t>
            </a:r>
            <a:r>
              <a:rPr lang="en-US" altLang="it-IT" sz="36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3600" err="1">
                <a:solidFill>
                  <a:srgbClr val="FFFF00"/>
                </a:solidFill>
                <a:latin typeface="+mn-lt"/>
              </a:rPr>
              <a:t>neoplastica</a:t>
            </a:r>
            <a:endParaRPr lang="en-US" altLang="it-IT" sz="360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496" y="1098999"/>
            <a:ext cx="9073008" cy="3266107"/>
          </a:xfrm>
          <a:solidFill>
            <a:schemeClr val="bg1"/>
          </a:solidFill>
        </p:spPr>
        <p:txBody>
          <a:bodyPr/>
          <a:lstStyle/>
          <a:p>
            <a:pPr algn="just" eaLnBrk="1" hangingPunct="1">
              <a:defRPr/>
            </a:pPr>
            <a:r>
              <a:rPr lang="en-US" altLang="it-IT" sz="3600" err="1"/>
              <a:t>Geni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 b="1" err="1">
                <a:solidFill>
                  <a:srgbClr val="FF0000"/>
                </a:solidFill>
              </a:rPr>
              <a:t>promotori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 err="1"/>
              <a:t>della</a:t>
            </a:r>
            <a:r>
              <a:rPr lang="en-US" altLang="it-IT" sz="3600"/>
              <a:t> </a:t>
            </a:r>
            <a:r>
              <a:rPr lang="en-US" altLang="it-IT" sz="3600" err="1"/>
              <a:t>crescita</a:t>
            </a:r>
            <a:endParaRPr lang="en-US" altLang="it-IT" sz="3600"/>
          </a:p>
          <a:p>
            <a:pPr algn="just" eaLnBrk="1" hangingPunct="1">
              <a:defRPr/>
            </a:pPr>
            <a:endParaRPr lang="en-US" altLang="it-IT" sz="120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en-US" altLang="it-IT" sz="3600" err="1"/>
              <a:t>Geni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 b="1" err="1">
                <a:solidFill>
                  <a:srgbClr val="FF0000"/>
                </a:solidFill>
              </a:rPr>
              <a:t>soppressori</a:t>
            </a:r>
            <a:r>
              <a:rPr lang="en-US" altLang="it-IT" sz="3600">
                <a:solidFill>
                  <a:srgbClr val="FF0000"/>
                </a:solidFill>
              </a:rPr>
              <a:t> </a:t>
            </a:r>
            <a:r>
              <a:rPr lang="en-US" altLang="it-IT" sz="3600" err="1"/>
              <a:t>della</a:t>
            </a:r>
            <a:r>
              <a:rPr lang="en-US" altLang="it-IT" sz="3600"/>
              <a:t> </a:t>
            </a:r>
            <a:r>
              <a:rPr lang="en-US" altLang="it-IT" sz="3600" err="1"/>
              <a:t>crescita</a:t>
            </a:r>
            <a:endParaRPr lang="en-US" altLang="it-IT" sz="3600"/>
          </a:p>
          <a:p>
            <a:pPr algn="just" eaLnBrk="1" hangingPunct="1">
              <a:defRPr/>
            </a:pPr>
            <a:endParaRPr lang="en-US" altLang="it-IT" sz="120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en-US" altLang="it-IT" sz="3600" err="1"/>
              <a:t>Geni</a:t>
            </a:r>
            <a:r>
              <a:rPr lang="en-US" altLang="it-IT" sz="3600"/>
              <a:t> </a:t>
            </a:r>
            <a:r>
              <a:rPr lang="en-US" altLang="it-IT" sz="3600" err="1"/>
              <a:t>coinvolti</a:t>
            </a:r>
            <a:r>
              <a:rPr lang="en-US" altLang="it-IT" sz="3600"/>
              <a:t> </a:t>
            </a:r>
            <a:r>
              <a:rPr lang="en-US" altLang="it-IT" sz="3600" err="1"/>
              <a:t>nella</a:t>
            </a:r>
            <a:r>
              <a:rPr lang="en-US" altLang="it-IT" sz="3600"/>
              <a:t> </a:t>
            </a:r>
            <a:r>
              <a:rPr lang="en-US" altLang="it-IT" sz="3600" b="1" err="1">
                <a:solidFill>
                  <a:srgbClr val="FF0000"/>
                </a:solidFill>
              </a:rPr>
              <a:t>riparazione</a:t>
            </a:r>
            <a:r>
              <a:rPr lang="en-US" altLang="it-IT" sz="3600" b="1">
                <a:solidFill>
                  <a:srgbClr val="FF0000"/>
                </a:solidFill>
              </a:rPr>
              <a:t> del DNA</a:t>
            </a:r>
          </a:p>
          <a:p>
            <a:pPr algn="just" eaLnBrk="1" hangingPunct="1">
              <a:defRPr/>
            </a:pPr>
            <a:endParaRPr lang="en-US" altLang="it-IT" sz="1200">
              <a:solidFill>
                <a:srgbClr val="FF0000"/>
              </a:solidFill>
            </a:endParaRPr>
          </a:p>
          <a:p>
            <a:pPr algn="just" eaLnBrk="1" hangingPunct="1">
              <a:defRPr/>
            </a:pPr>
            <a:r>
              <a:rPr lang="en-US" altLang="it-IT" sz="3600" err="1"/>
              <a:t>Geni</a:t>
            </a:r>
            <a:r>
              <a:rPr lang="en-US" altLang="it-IT" sz="3600"/>
              <a:t> </a:t>
            </a:r>
            <a:r>
              <a:rPr lang="en-US" altLang="it-IT" sz="3600" err="1"/>
              <a:t>che</a:t>
            </a:r>
            <a:r>
              <a:rPr lang="en-US" altLang="it-IT" sz="3600"/>
              <a:t> </a:t>
            </a:r>
            <a:r>
              <a:rPr lang="en-US" altLang="it-IT" sz="3600" err="1"/>
              <a:t>regolano</a:t>
            </a:r>
            <a:r>
              <a:rPr lang="en-US" altLang="it-IT" sz="3600"/>
              <a:t> </a:t>
            </a:r>
            <a:r>
              <a:rPr lang="en-US" altLang="it-IT" sz="3600" err="1">
                <a:solidFill>
                  <a:srgbClr val="FF0000"/>
                </a:solidFill>
              </a:rPr>
              <a:t>l’</a:t>
            </a:r>
            <a:r>
              <a:rPr lang="en-US" altLang="it-IT" sz="3600" b="1" err="1">
                <a:solidFill>
                  <a:srgbClr val="FF0000"/>
                </a:solidFill>
              </a:rPr>
              <a:t>apoptosi</a:t>
            </a:r>
            <a:endParaRPr lang="en-US" altLang="it-IT" sz="3600" b="1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496" y="528436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>
                <a:solidFill>
                  <a:srgbClr val="FFFF00"/>
                </a:solidFill>
                <a:latin typeface="Arial"/>
                <a:cs typeface="Arial"/>
              </a:rPr>
              <a:t>Delezioni</a:t>
            </a:r>
            <a:r>
              <a:rPr lang="it-IT" sz="280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it-IT" sz="2800">
                <a:solidFill>
                  <a:srgbClr val="FFFF00"/>
                </a:solidFill>
                <a:latin typeface="Arial"/>
                <a:cs typeface="Arial"/>
              </a:rPr>
              <a:t>mutazioni puntiformi</a:t>
            </a:r>
            <a:r>
              <a:rPr lang="it-IT" sz="280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it-IT" sz="2800">
                <a:solidFill>
                  <a:srgbClr val="FFFF00"/>
                </a:solidFill>
                <a:latin typeface="Arial"/>
                <a:cs typeface="Arial"/>
              </a:rPr>
              <a:t>amplificazioni</a:t>
            </a:r>
            <a:r>
              <a:rPr lang="it-IT" sz="2800">
                <a:solidFill>
                  <a:srgbClr val="FFFFFF"/>
                </a:solidFill>
                <a:latin typeface="Arial"/>
                <a:cs typeface="Arial"/>
              </a:rPr>
              <a:t> e </a:t>
            </a:r>
            <a:r>
              <a:rPr lang="it-IT" sz="2800">
                <a:solidFill>
                  <a:srgbClr val="FFFF00"/>
                </a:solidFill>
                <a:latin typeface="Arial"/>
                <a:cs typeface="Arial"/>
              </a:rPr>
              <a:t>rotture e riarrangiamenti cromosomici</a:t>
            </a:r>
            <a:r>
              <a:rPr lang="it-IT" sz="2800">
                <a:solidFill>
                  <a:srgbClr val="FFFFFF"/>
                </a:solidFill>
                <a:latin typeface="Arial"/>
                <a:cs typeface="Arial"/>
              </a:rPr>
              <a:t> sono le principali modalità con cui questi geni vengono alterati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6F41524-5207-1147-933F-0726C9B59F12}"/>
              </a:ext>
            </a:extLst>
          </p:cNvPr>
          <p:cNvSpPr txBox="1"/>
          <p:nvPr/>
        </p:nvSpPr>
        <p:spPr>
          <a:xfrm>
            <a:off x="35496" y="4347103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800" kern="0">
                <a:solidFill>
                  <a:srgbClr val="FFFF00"/>
                </a:solidFill>
                <a:latin typeface="Arial"/>
                <a:cs typeface="Arial"/>
              </a:rPr>
              <a:t>Alterazioni</a:t>
            </a:r>
            <a:r>
              <a:rPr lang="it-IT" altLang="it-IT" sz="2800" kern="0">
                <a:solidFill>
                  <a:srgbClr val="FFFFFF"/>
                </a:solidFill>
                <a:latin typeface="Arial"/>
                <a:cs typeface="Arial"/>
              </a:rPr>
              <a:t> in queste categorie di geni hanno un </a:t>
            </a:r>
            <a:r>
              <a:rPr lang="it-IT" altLang="it-IT" sz="2800" kern="0">
                <a:solidFill>
                  <a:srgbClr val="FFFF00"/>
                </a:solidFill>
                <a:latin typeface="Arial"/>
                <a:cs typeface="Arial"/>
              </a:rPr>
              <a:t>ruolo fondamentale</a:t>
            </a:r>
            <a:r>
              <a:rPr lang="it-IT" altLang="it-IT" sz="2800" kern="0">
                <a:solidFill>
                  <a:srgbClr val="FFFFFF"/>
                </a:solidFill>
                <a:latin typeface="Arial"/>
                <a:cs typeface="Arial"/>
              </a:rPr>
              <a:t> nell’insorgenza del cancro</a:t>
            </a:r>
            <a:endParaRPr lang="it-IT" sz="28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06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31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uiExpand="1" build="p" animBg="1"/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Principali virus oncògeni a DNA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sz="4000">
                <a:solidFill>
                  <a:schemeClr val="bg1"/>
                </a:solidFill>
              </a:rPr>
              <a:t>Virus del papilloma (HPV) </a:t>
            </a:r>
          </a:p>
          <a:p>
            <a:pPr eaLnBrk="1" hangingPunct="1"/>
            <a:endParaRPr lang="it-IT" altLang="it-IT" sz="40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4000">
                <a:solidFill>
                  <a:schemeClr val="bg1"/>
                </a:solidFill>
              </a:rPr>
              <a:t>Virus di Epstein-Barr (EBV)</a:t>
            </a:r>
          </a:p>
          <a:p>
            <a:pPr eaLnBrk="1" hangingPunct="1"/>
            <a:endParaRPr lang="it-IT" altLang="it-IT" sz="400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4000">
                <a:solidFill>
                  <a:schemeClr val="bg1"/>
                </a:solidFill>
              </a:rPr>
              <a:t>Virus epatite B (HBV)</a:t>
            </a:r>
          </a:p>
          <a:p>
            <a:pPr eaLnBrk="1" hangingPunct="1"/>
            <a:endParaRPr lang="it-IT" altLang="it-IT" sz="4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79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7" y="-90488"/>
            <a:ext cx="8229601" cy="1143001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 b="1">
                <a:solidFill>
                  <a:srgbClr val="FFFF00"/>
                </a:solidFill>
                <a:latin typeface="+mn-lt"/>
              </a:rPr>
              <a:t>Human papilloma virus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5"/>
            <a:ext cx="9144000" cy="5229225"/>
          </a:xfrm>
        </p:spPr>
        <p:txBody>
          <a:bodyPr/>
          <a:lstStyle/>
          <a:p>
            <a:pPr algn="just" eaLnBrk="1" hangingPunct="1"/>
            <a:r>
              <a:rPr lang="it-IT" altLang="it-IT" sz="2600">
                <a:solidFill>
                  <a:schemeClr val="bg1"/>
                </a:solidFill>
              </a:rPr>
              <a:t>70 tipi di HPV geneticamente distinti</a:t>
            </a:r>
          </a:p>
          <a:p>
            <a:pPr algn="just" eaLnBrk="1" hangingPunct="1"/>
            <a:endParaRPr lang="it-IT" altLang="it-IT" sz="10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600">
                <a:solidFill>
                  <a:schemeClr val="bg1"/>
                </a:solidFill>
              </a:rPr>
              <a:t>HPV 6 e 11 (a “</a:t>
            </a:r>
            <a:r>
              <a:rPr lang="it-IT" altLang="it-IT" sz="2600" b="1">
                <a:solidFill>
                  <a:srgbClr val="FFFF00"/>
                </a:solidFill>
              </a:rPr>
              <a:t>basso rischio</a:t>
            </a:r>
            <a:r>
              <a:rPr lang="it-IT" altLang="it-IT" sz="2600">
                <a:solidFill>
                  <a:schemeClr val="bg1"/>
                </a:solidFill>
              </a:rPr>
              <a:t>”) causano tumori benigni (verruche, papillomi); il </a:t>
            </a:r>
            <a:r>
              <a:rPr lang="it-IT" altLang="it-IT" sz="2600" u="sng">
                <a:solidFill>
                  <a:schemeClr val="bg1"/>
                </a:solidFill>
              </a:rPr>
              <a:t>DNA virale non si integra in quello cellulare</a:t>
            </a:r>
          </a:p>
          <a:p>
            <a:pPr algn="just" eaLnBrk="1" hangingPunct="1"/>
            <a:endParaRPr lang="it-IT" altLang="it-IT" sz="10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600">
                <a:solidFill>
                  <a:srgbClr val="FFFF00"/>
                </a:solidFill>
              </a:rPr>
              <a:t>HPV 16 e 18</a:t>
            </a:r>
            <a:r>
              <a:rPr lang="it-IT" altLang="it-IT" sz="2600">
                <a:solidFill>
                  <a:schemeClr val="bg1"/>
                </a:solidFill>
              </a:rPr>
              <a:t> (ad “</a:t>
            </a:r>
            <a:r>
              <a:rPr lang="it-IT" altLang="it-IT" sz="2600" b="1">
                <a:solidFill>
                  <a:srgbClr val="FFFF00"/>
                </a:solidFill>
              </a:rPr>
              <a:t>alto rischio</a:t>
            </a:r>
            <a:r>
              <a:rPr lang="it-IT" altLang="it-IT" sz="2600">
                <a:solidFill>
                  <a:schemeClr val="bg1"/>
                </a:solidFill>
              </a:rPr>
              <a:t>”) sono fortemente implicati nella patogenesi del carcinoma della cervice uterina; </a:t>
            </a:r>
            <a:r>
              <a:rPr lang="it-IT" altLang="it-IT" sz="2600" u="sng">
                <a:solidFill>
                  <a:schemeClr val="bg1"/>
                </a:solidFill>
              </a:rPr>
              <a:t>il DNA virale si integra nel genoma della cellula</a:t>
            </a:r>
          </a:p>
          <a:p>
            <a:pPr algn="just" eaLnBrk="1" hangingPunct="1"/>
            <a:endParaRPr lang="it-IT" altLang="it-IT" sz="10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600">
                <a:solidFill>
                  <a:schemeClr val="bg1"/>
                </a:solidFill>
              </a:rPr>
              <a:t>All’integrazione consegue l’iperespressione di geni virali i cui prodotti proteici agiscono </a:t>
            </a:r>
            <a:r>
              <a:rPr lang="it-IT" altLang="it-IT" sz="2600" b="1">
                <a:solidFill>
                  <a:srgbClr val="FFFF00"/>
                </a:solidFill>
              </a:rPr>
              <a:t>inibendo</a:t>
            </a:r>
            <a:r>
              <a:rPr lang="it-IT" altLang="it-IT" sz="2600">
                <a:solidFill>
                  <a:schemeClr val="bg1"/>
                </a:solidFill>
              </a:rPr>
              <a:t> la funzione di </a:t>
            </a:r>
            <a:r>
              <a:rPr lang="it-IT" altLang="it-IT" sz="2600" b="1">
                <a:solidFill>
                  <a:srgbClr val="FFFF00"/>
                </a:solidFill>
              </a:rPr>
              <a:t>proteine codificate da geni soppressori della crescita</a:t>
            </a:r>
            <a:r>
              <a:rPr lang="it-IT" altLang="it-IT" sz="2600">
                <a:solidFill>
                  <a:schemeClr val="bg1"/>
                </a:solidFill>
              </a:rPr>
              <a:t> (Rb e p53)</a:t>
            </a:r>
          </a:p>
        </p:txBody>
      </p:sp>
      <p:pic>
        <p:nvPicPr>
          <p:cNvPr id="26628" name="Picture 5" descr="hpv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7" y="44450"/>
            <a:ext cx="2232025" cy="194439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1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http://prontoinfermieri.it/wp-content/uploads/2013/04/images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0013"/>
            <a:ext cx="2628900" cy="1600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CasellaDiTesto 1"/>
          <p:cNvSpPr txBox="1">
            <a:spLocks noChangeArrowheads="1"/>
          </p:cNvSpPr>
          <p:nvPr/>
        </p:nvSpPr>
        <p:spPr bwMode="auto">
          <a:xfrm>
            <a:off x="179390" y="-100013"/>
            <a:ext cx="4262437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it-IT" altLang="it-IT" sz="4000">
                <a:solidFill>
                  <a:srgbClr val="FFFF00"/>
                </a:solidFill>
                <a:latin typeface="Arial"/>
              </a:rPr>
              <a:t>Epstein-Barr virus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4925" y="1700215"/>
            <a:ext cx="9144000" cy="5113337"/>
          </a:xfrm>
        </p:spPr>
        <p:txBody>
          <a:bodyPr/>
          <a:lstStyle/>
          <a:p>
            <a:pPr algn="just">
              <a:defRPr/>
            </a:pPr>
            <a:r>
              <a:rPr lang="it-IT" altLang="it-IT" sz="2600">
                <a:solidFill>
                  <a:schemeClr val="bg1"/>
                </a:solidFill>
              </a:rPr>
              <a:t>Nella patogenesi del </a:t>
            </a:r>
            <a:r>
              <a:rPr lang="it-IT" altLang="it-IT" sz="2600">
                <a:solidFill>
                  <a:srgbClr val="FFFF00"/>
                </a:solidFill>
              </a:rPr>
              <a:t>linfoma di </a:t>
            </a:r>
            <a:r>
              <a:rPr lang="it-IT" altLang="it-IT" sz="2600" err="1">
                <a:solidFill>
                  <a:srgbClr val="FFFF00"/>
                </a:solidFill>
              </a:rPr>
              <a:t>Burkitt</a:t>
            </a:r>
            <a:r>
              <a:rPr lang="it-IT" altLang="it-IT" sz="2600">
                <a:solidFill>
                  <a:srgbClr val="FFFF00"/>
                </a:solidFill>
              </a:rPr>
              <a:t> </a:t>
            </a:r>
            <a:r>
              <a:rPr lang="it-IT" altLang="it-IT" sz="2600">
                <a:solidFill>
                  <a:schemeClr val="bg1"/>
                </a:solidFill>
              </a:rPr>
              <a:t>(endemico in Africa), EBV </a:t>
            </a:r>
            <a:r>
              <a:rPr lang="it-IT" altLang="it-IT" sz="2600" u="sng">
                <a:solidFill>
                  <a:schemeClr val="bg1"/>
                </a:solidFill>
              </a:rPr>
              <a:t>non svolgerebbe un’azione </a:t>
            </a:r>
            <a:r>
              <a:rPr lang="it-IT" altLang="it-IT" sz="2600" u="sng" err="1">
                <a:solidFill>
                  <a:schemeClr val="bg1"/>
                </a:solidFill>
              </a:rPr>
              <a:t>oncògena</a:t>
            </a:r>
            <a:r>
              <a:rPr lang="it-IT" altLang="it-IT" sz="2600" u="sng">
                <a:solidFill>
                  <a:schemeClr val="bg1"/>
                </a:solidFill>
              </a:rPr>
              <a:t> diretta</a:t>
            </a:r>
          </a:p>
          <a:p>
            <a:pPr algn="just">
              <a:lnSpc>
                <a:spcPct val="80000"/>
              </a:lnSpc>
              <a:defRPr/>
            </a:pPr>
            <a:endParaRPr lang="it-IT" altLang="it-IT" sz="1050" u="sng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600">
                <a:solidFill>
                  <a:schemeClr val="bg1"/>
                </a:solidFill>
              </a:rPr>
              <a:t>Il suo ruolo sarebbe quello di fungere da stimolo alla mitosi dei linfociti B (effetto </a:t>
            </a:r>
            <a:r>
              <a:rPr lang="it-IT" altLang="it-IT" sz="2600">
                <a:solidFill>
                  <a:srgbClr val="FFFF00"/>
                </a:solidFill>
              </a:rPr>
              <a:t>promotore</a:t>
            </a:r>
            <a:r>
              <a:rPr lang="it-IT" altLang="it-IT" sz="2600">
                <a:solidFill>
                  <a:schemeClr val="bg1"/>
                </a:solidFill>
              </a:rPr>
              <a:t>)</a:t>
            </a:r>
          </a:p>
          <a:p>
            <a:pPr algn="just">
              <a:lnSpc>
                <a:spcPct val="80000"/>
              </a:lnSpc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600" b="1" u="sng">
                <a:solidFill>
                  <a:schemeClr val="bg1"/>
                </a:solidFill>
              </a:rPr>
              <a:t>Aumento della probabilità di eventi mutageni</a:t>
            </a:r>
            <a:r>
              <a:rPr lang="it-IT" altLang="it-IT" sz="2600">
                <a:solidFill>
                  <a:schemeClr val="bg1"/>
                </a:solidFill>
              </a:rPr>
              <a:t> (per es., traslocazione 8:14) che renderebbero le cellule indipendenti dai normali sistemi di controllo della duplicazione </a:t>
            </a:r>
          </a:p>
          <a:p>
            <a:pPr algn="just">
              <a:lnSpc>
                <a:spcPct val="80000"/>
              </a:lnSpc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it-IT" altLang="it-IT" sz="2600">
                <a:solidFill>
                  <a:schemeClr val="bg1"/>
                </a:solidFill>
              </a:rPr>
              <a:t>Cofattori: la </a:t>
            </a:r>
            <a:r>
              <a:rPr lang="it-IT" altLang="it-IT" sz="2600" b="1">
                <a:solidFill>
                  <a:srgbClr val="FFFF00"/>
                </a:solidFill>
              </a:rPr>
              <a:t>malaria</a:t>
            </a:r>
            <a:r>
              <a:rPr lang="it-IT" altLang="it-IT" sz="2600" b="1">
                <a:solidFill>
                  <a:schemeClr val="bg1"/>
                </a:solidFill>
              </a:rPr>
              <a:t> </a:t>
            </a:r>
            <a:r>
              <a:rPr lang="it-IT" altLang="it-IT" sz="2600">
                <a:solidFill>
                  <a:schemeClr val="bg1"/>
                </a:solidFill>
              </a:rPr>
              <a:t>(endemica nell’Africa equatoriale) deprime la funzione dei </a:t>
            </a:r>
            <a:r>
              <a:rPr lang="it-IT" altLang="it-IT" sz="2600" err="1">
                <a:solidFill>
                  <a:schemeClr val="bg1"/>
                </a:solidFill>
              </a:rPr>
              <a:t>linfo</a:t>
            </a:r>
            <a:r>
              <a:rPr lang="it-IT" altLang="it-IT" sz="2600">
                <a:solidFill>
                  <a:schemeClr val="bg1"/>
                </a:solidFill>
              </a:rPr>
              <a:t> T</a:t>
            </a:r>
            <a:r>
              <a:rPr lang="it-IT" altLang="it-IT" sz="2600" b="1">
                <a:solidFill>
                  <a:schemeClr val="bg1"/>
                </a:solidFill>
              </a:rPr>
              <a:t> </a:t>
            </a:r>
            <a:r>
              <a:rPr lang="it-IT" altLang="it-IT" sz="2600">
                <a:solidFill>
                  <a:schemeClr val="bg1"/>
                </a:solidFill>
              </a:rPr>
              <a:t>e favorisce la proliferazione incontrollata delle cellule infettate da EBV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4925" y="549277"/>
            <a:ext cx="5976938" cy="1108075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200">
                <a:solidFill>
                  <a:srgbClr val="000000"/>
                </a:solidFill>
                <a:latin typeface="Arial"/>
                <a:cs typeface="Arial" charset="0"/>
              </a:rPr>
              <a:t>Lunghi periodi di latenza, riattivazione intermittente, sintomatologia limitata, EBV è ubiquitario in tutte le popolazioni</a:t>
            </a:r>
            <a:endParaRPr lang="it-IT" sz="2200" b="1">
              <a:solidFill>
                <a:srgbClr val="000000"/>
              </a:solidFill>
              <a:latin typeface="Arial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8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189037" y="-100013"/>
            <a:ext cx="8229601" cy="792163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3800" b="1">
                <a:solidFill>
                  <a:srgbClr val="FFFF00"/>
                </a:solidFill>
                <a:latin typeface="+mn-lt"/>
              </a:rPr>
              <a:t>Virus dell’epatite B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4895850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L’esatto </a:t>
            </a:r>
            <a:r>
              <a:rPr lang="it-IT" altLang="it-IT" sz="2800" u="sng">
                <a:solidFill>
                  <a:schemeClr val="bg1"/>
                </a:solidFill>
              </a:rPr>
              <a:t>ruolo</a:t>
            </a:r>
            <a:r>
              <a:rPr lang="it-IT" altLang="it-IT" sz="2800">
                <a:solidFill>
                  <a:schemeClr val="bg1"/>
                </a:solidFill>
              </a:rPr>
              <a:t> di HBV nella genesi del carcinoma </a:t>
            </a:r>
            <a:r>
              <a:rPr lang="it-IT" altLang="it-IT" sz="2800" err="1">
                <a:solidFill>
                  <a:schemeClr val="bg1"/>
                </a:solidFill>
              </a:rPr>
              <a:t>epatocellulare</a:t>
            </a:r>
            <a:r>
              <a:rPr lang="it-IT" altLang="it-IT" sz="2800">
                <a:solidFill>
                  <a:schemeClr val="bg1"/>
                </a:solidFill>
              </a:rPr>
              <a:t> </a:t>
            </a:r>
            <a:r>
              <a:rPr lang="it-IT" altLang="it-IT" sz="2800" u="sng">
                <a:solidFill>
                  <a:schemeClr val="bg1"/>
                </a:solidFill>
              </a:rPr>
              <a:t>non è del tutto chiaro</a:t>
            </a:r>
          </a:p>
          <a:p>
            <a:pPr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it-IT" altLang="it-IT" sz="2800">
                <a:solidFill>
                  <a:schemeClr val="bg1"/>
                </a:solidFill>
              </a:rPr>
              <a:t>Il genoma virale è integrato nel genoma della cellula ospite, ma </a:t>
            </a:r>
            <a:r>
              <a:rPr lang="it-IT" altLang="it-IT" sz="2800" b="1" u="sng">
                <a:solidFill>
                  <a:schemeClr val="bg1"/>
                </a:solidFill>
              </a:rPr>
              <a:t>non codifica per proteine </a:t>
            </a:r>
            <a:r>
              <a:rPr lang="it-IT" altLang="it-IT" sz="2800" b="1" u="sng" err="1">
                <a:solidFill>
                  <a:schemeClr val="bg1"/>
                </a:solidFill>
              </a:rPr>
              <a:t>tumorigeniche</a:t>
            </a:r>
            <a:endParaRPr lang="it-IT" altLang="it-IT" sz="2800" b="1" u="sng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it-IT" altLang="it-IT" sz="3000">
                <a:solidFill>
                  <a:schemeClr val="bg1"/>
                </a:solidFill>
              </a:rPr>
              <a:t>HBV avrebbe un ruolo indiretto nella patogenesi del carcinoma correlato al </a:t>
            </a:r>
            <a:r>
              <a:rPr lang="it-IT" altLang="it-IT" sz="3000" b="1" u="sng">
                <a:solidFill>
                  <a:schemeClr val="bg1"/>
                </a:solidFill>
              </a:rPr>
              <a:t>danno cronico</a:t>
            </a:r>
            <a:r>
              <a:rPr lang="it-IT" altLang="it-IT" sz="3000" u="sng">
                <a:solidFill>
                  <a:schemeClr val="bg1"/>
                </a:solidFill>
              </a:rPr>
              <a:t> agli epatociti</a:t>
            </a:r>
            <a:r>
              <a:rPr lang="it-IT" altLang="it-IT" sz="3000">
                <a:solidFill>
                  <a:schemeClr val="bg1"/>
                </a:solidFill>
              </a:rPr>
              <a:t> ed al conseguente stimolo all’</a:t>
            </a:r>
            <a:r>
              <a:rPr lang="it-IT" altLang="it-IT" sz="3000" b="1" u="sng">
                <a:solidFill>
                  <a:schemeClr val="bg1"/>
                </a:solidFill>
              </a:rPr>
              <a:t>iperplasia rigenerativa</a:t>
            </a:r>
            <a:r>
              <a:rPr lang="it-IT" altLang="it-IT" sz="3000">
                <a:solidFill>
                  <a:schemeClr val="bg1"/>
                </a:solidFill>
              </a:rPr>
              <a:t> epatica (sito ad </a:t>
            </a:r>
            <a:r>
              <a:rPr lang="it-IT" altLang="it-IT" sz="3000">
                <a:solidFill>
                  <a:srgbClr val="FFFF00"/>
                </a:solidFill>
              </a:rPr>
              <a:t>elevato tasso proliferativo; </a:t>
            </a:r>
            <a:r>
              <a:rPr lang="it-IT" altLang="it-IT" sz="3000">
                <a:solidFill>
                  <a:schemeClr val="bg1"/>
                </a:solidFill>
              </a:rPr>
              <a:t>effetto </a:t>
            </a:r>
            <a:r>
              <a:rPr lang="it-IT" altLang="it-IT" sz="3000">
                <a:solidFill>
                  <a:srgbClr val="FFFF00"/>
                </a:solidFill>
              </a:rPr>
              <a:t>promotore</a:t>
            </a:r>
            <a:r>
              <a:rPr lang="it-IT" altLang="it-IT" sz="3000">
                <a:solidFill>
                  <a:schemeClr val="bg1"/>
                </a:solidFill>
              </a:rPr>
              <a:t>)</a:t>
            </a:r>
            <a:endParaRPr lang="it-IT" altLang="it-IT" sz="3000" b="1" u="sng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endParaRPr lang="it-IT" altLang="it-IT" b="1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endParaRPr lang="it-IT" altLang="it-IT">
              <a:solidFill>
                <a:schemeClr val="bg1"/>
              </a:solidFill>
            </a:endParaRPr>
          </a:p>
        </p:txBody>
      </p:sp>
      <p:pic>
        <p:nvPicPr>
          <p:cNvPr id="29700" name="Picture 5" descr="http://www.pharmastar.it/binary_files/news/virus_1_750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450"/>
            <a:ext cx="2735262" cy="18240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7950" y="652463"/>
            <a:ext cx="4681538" cy="831850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400">
                <a:solidFill>
                  <a:srgbClr val="000000"/>
                </a:solidFill>
                <a:latin typeface="Arial"/>
                <a:cs typeface="Arial" charset="0"/>
              </a:rPr>
              <a:t>300 milioni di persone infette, principalmente in Asia e in Africa</a:t>
            </a:r>
          </a:p>
        </p:txBody>
      </p:sp>
    </p:spTree>
    <p:extLst>
      <p:ext uri="{BB962C8B-B14F-4D97-AF65-F5344CB8AC3E}">
        <p14:creationId xmlns:p14="http://schemas.microsoft.com/office/powerpoint/2010/main" val="321712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99392"/>
            <a:ext cx="7772400" cy="86518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latin typeface="+mn-lt"/>
              </a:rPr>
              <a:t>Virus oncògeni a RNA</a:t>
            </a:r>
            <a:endParaRPr lang="en-GB" altLang="it-IT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31075" name="Text Box 17"/>
          <p:cNvSpPr txBox="1">
            <a:spLocks noChangeArrowheads="1"/>
          </p:cNvSpPr>
          <p:nvPr/>
        </p:nvSpPr>
        <p:spPr bwMode="auto">
          <a:xfrm>
            <a:off x="107952" y="1134030"/>
            <a:ext cx="9001125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  <a:defRPr/>
            </a:pPr>
            <a:r>
              <a:rPr lang="it-IT" altLang="it-IT" sz="2800" b="1">
                <a:solidFill>
                  <a:srgbClr val="FFFF00"/>
                </a:solidFill>
                <a:latin typeface="Arial"/>
              </a:rPr>
              <a:t>HUMAN T-CELL LEUKEMIA VIRUS type I</a:t>
            </a:r>
            <a:r>
              <a:rPr lang="it-IT" altLang="it-IT" sz="2800" b="1">
                <a:solidFill>
                  <a:srgbClr val="FFFFFF"/>
                </a:solidFill>
                <a:latin typeface="Arial"/>
              </a:rPr>
              <a:t> (HTLV-1): c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ontiene un gene che codifica una proteina coinvolta nella </a:t>
            </a:r>
            <a:r>
              <a:rPr lang="it-IT" altLang="it-IT" sz="2800" u="sng">
                <a:solidFill>
                  <a:srgbClr val="FFFFFF"/>
                </a:solidFill>
                <a:latin typeface="Arial"/>
              </a:rPr>
              <a:t>deregolazione del ciclo cellulare</a:t>
            </a:r>
            <a:endParaRPr lang="it-IT" altLang="it-IT" sz="2800">
              <a:solidFill>
                <a:srgbClr val="FFFFFF"/>
              </a:solidFill>
              <a:latin typeface="Arial"/>
            </a:endParaRPr>
          </a:p>
          <a:p>
            <a:pPr algn="just" eaLnBrk="1" hangingPunct="1">
              <a:spcBef>
                <a:spcPct val="50000"/>
              </a:spcBef>
              <a:buNone/>
              <a:defRPr/>
            </a:pPr>
            <a:endParaRPr lang="it-IT" altLang="it-IT" sz="1200" b="1">
              <a:solidFill>
                <a:srgbClr val="FFFF00"/>
              </a:solidFill>
              <a:latin typeface="Arial"/>
            </a:endParaRPr>
          </a:p>
          <a:p>
            <a:pPr algn="just" eaLnBrk="1" hangingPunct="1">
              <a:spcBef>
                <a:spcPct val="50000"/>
              </a:spcBef>
              <a:buNone/>
              <a:defRPr/>
            </a:pPr>
            <a:endParaRPr lang="it-IT" altLang="it-IT" sz="1200" b="1">
              <a:solidFill>
                <a:srgbClr val="FFFF00"/>
              </a:solidFill>
              <a:latin typeface="Arial"/>
            </a:endParaRPr>
          </a:p>
          <a:p>
            <a:pPr algn="just" eaLnBrk="1" hangingPunct="1">
              <a:spcBef>
                <a:spcPct val="50000"/>
              </a:spcBef>
              <a:buNone/>
              <a:defRPr/>
            </a:pPr>
            <a:r>
              <a:rPr lang="it-IT" altLang="it-IT" sz="2800" b="1">
                <a:solidFill>
                  <a:srgbClr val="FFFF00"/>
                </a:solidFill>
                <a:latin typeface="Arial"/>
              </a:rPr>
              <a:t>VIRUS DELL’EPATITE C (HCV)</a:t>
            </a:r>
            <a:r>
              <a:rPr lang="it-IT" altLang="it-IT" sz="2800" b="1">
                <a:solidFill>
                  <a:srgbClr val="FFFFFF"/>
                </a:solidFill>
                <a:latin typeface="Arial"/>
              </a:rPr>
              <a:t>: 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coinvolto nella patogenesi dell’</a:t>
            </a:r>
            <a:r>
              <a:rPr lang="it-IT" altLang="it-IT" sz="2800" u="sng">
                <a:solidFill>
                  <a:srgbClr val="FFFFFF"/>
                </a:solidFill>
                <a:latin typeface="Arial"/>
              </a:rPr>
              <a:t>epatocarcinoma</a:t>
            </a:r>
            <a:r>
              <a:rPr lang="it-IT" altLang="it-IT" sz="2800">
                <a:solidFill>
                  <a:srgbClr val="FFFFFF"/>
                </a:solidFill>
                <a:latin typeface="Arial"/>
              </a:rPr>
              <a:t>; agirebbe con modalità simili a quelle del virus dell’epatite B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440" y="4689053"/>
            <a:ext cx="9037637" cy="892552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it-IT" sz="2600">
                <a:solidFill>
                  <a:srgbClr val="000000"/>
                </a:solidFill>
                <a:latin typeface="Arial"/>
                <a:cs typeface="Arial" charset="0"/>
              </a:rPr>
              <a:t>HCV: 170 milioni di persone infette, principalmente in Asia e in Africa</a:t>
            </a:r>
          </a:p>
        </p:txBody>
      </p:sp>
    </p:spTree>
    <p:extLst>
      <p:ext uri="{BB962C8B-B14F-4D97-AF65-F5344CB8AC3E}">
        <p14:creationId xmlns:p14="http://schemas.microsoft.com/office/powerpoint/2010/main" val="38893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6" descr="showimage">
            <a:extLst>
              <a:ext uri="{FF2B5EF4-FFF2-40B4-BE49-F238E27FC236}">
                <a16:creationId xmlns:a16="http://schemas.microsoft.com/office/drawing/2014/main" id="{0FFB5B35-799D-974B-8FE1-08C75643C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6180138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Text Box 7">
            <a:extLst>
              <a:ext uri="{FF2B5EF4-FFF2-40B4-BE49-F238E27FC236}">
                <a16:creationId xmlns:a16="http://schemas.microsoft.com/office/drawing/2014/main" id="{3D86B0E9-AAD9-9F44-BC33-0909EB767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98425"/>
            <a:ext cx="4248150" cy="954088"/>
          </a:xfrm>
          <a:prstGeom prst="rect">
            <a:avLst/>
          </a:prstGeom>
          <a:solidFill>
            <a:srgbClr val="A0FEE8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it-IT" altLang="it-IT" sz="2800" dirty="0" err="1">
                <a:solidFill>
                  <a:srgbClr val="000000"/>
                </a:solidFill>
              </a:rPr>
              <a:t>Simplified</a:t>
            </a:r>
            <a:r>
              <a:rPr lang="it-IT" altLang="it-IT" sz="2800" dirty="0">
                <a:solidFill>
                  <a:srgbClr val="000000"/>
                </a:solidFill>
              </a:rPr>
              <a:t> </a:t>
            </a:r>
            <a:r>
              <a:rPr lang="it-IT" altLang="it-IT" sz="2800" dirty="0" err="1">
                <a:solidFill>
                  <a:srgbClr val="000000"/>
                </a:solidFill>
              </a:rPr>
              <a:t>scheme</a:t>
            </a:r>
            <a:r>
              <a:rPr lang="it-IT" altLang="it-IT" sz="2800" dirty="0">
                <a:solidFill>
                  <a:srgbClr val="000000"/>
                </a:solidFill>
              </a:rPr>
              <a:t> of the </a:t>
            </a:r>
            <a:r>
              <a:rPr lang="it-IT" altLang="it-IT" sz="2800" dirty="0" err="1">
                <a:solidFill>
                  <a:srgbClr val="000000"/>
                </a:solidFill>
              </a:rPr>
              <a:t>molecular</a:t>
            </a:r>
            <a:r>
              <a:rPr lang="it-IT" altLang="it-IT" sz="2800" dirty="0">
                <a:solidFill>
                  <a:srgbClr val="000000"/>
                </a:solidFill>
              </a:rPr>
              <a:t> </a:t>
            </a:r>
            <a:r>
              <a:rPr lang="it-IT" altLang="it-IT" sz="2800" dirty="0" err="1">
                <a:solidFill>
                  <a:srgbClr val="000000"/>
                </a:solidFill>
              </a:rPr>
              <a:t>basis</a:t>
            </a:r>
            <a:r>
              <a:rPr lang="it-IT" altLang="it-IT" sz="2800" dirty="0">
                <a:solidFill>
                  <a:srgbClr val="000000"/>
                </a:solidFill>
              </a:rPr>
              <a:t> of </a:t>
            </a:r>
            <a:r>
              <a:rPr lang="it-IT" altLang="it-IT" sz="2800" dirty="0" err="1">
                <a:solidFill>
                  <a:srgbClr val="000000"/>
                </a:solidFill>
              </a:rPr>
              <a:t>cancer</a:t>
            </a:r>
            <a:endParaRPr lang="it-IT" altLang="it-IT" sz="2800" dirty="0">
              <a:solidFill>
                <a:srgbClr val="000000"/>
              </a:solidFill>
            </a:endParaRPr>
          </a:p>
        </p:txBody>
      </p:sp>
      <p:sp>
        <p:nvSpPr>
          <p:cNvPr id="118787" name="Rectangle 8">
            <a:extLst>
              <a:ext uri="{FF2B5EF4-FFF2-40B4-BE49-F238E27FC236}">
                <a16:creationId xmlns:a16="http://schemas.microsoft.com/office/drawing/2014/main" id="{81DECA24-130D-FD48-A941-6D5AD152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7" y="1196975"/>
            <a:ext cx="1584325" cy="647700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8" name="Rectangle 9">
            <a:extLst>
              <a:ext uri="{FF2B5EF4-FFF2-40B4-BE49-F238E27FC236}">
                <a16:creationId xmlns:a16="http://schemas.microsoft.com/office/drawing/2014/main" id="{38F839C1-3018-2040-B693-62C8ABDF7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7" y="2781300"/>
            <a:ext cx="1584325" cy="71913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89" name="Rectangle 10">
            <a:extLst>
              <a:ext uri="{FF2B5EF4-FFF2-40B4-BE49-F238E27FC236}">
                <a16:creationId xmlns:a16="http://schemas.microsoft.com/office/drawing/2014/main" id="{2CA41BF2-ADDE-8A4D-BDB2-1B776FD60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92" y="2781300"/>
            <a:ext cx="1584325" cy="71913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8790" name="Rectangle 11">
            <a:extLst>
              <a:ext uri="{FF2B5EF4-FFF2-40B4-BE49-F238E27FC236}">
                <a16:creationId xmlns:a16="http://schemas.microsoft.com/office/drawing/2014/main" id="{5E2EC5E6-1CFF-4947-A7BE-F5932EB4E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42" y="2781300"/>
            <a:ext cx="1584325" cy="71913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it-IT" altLang="it-IT" sz="200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52128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z="2900">
                <a:solidFill>
                  <a:srgbClr val="FFFF00"/>
                </a:solidFill>
                <a:latin typeface="+mn-lt"/>
              </a:rPr>
              <a:t>Esempi di prodotti proteici dei geni </a:t>
            </a:r>
            <a:r>
              <a:rPr lang="en-US" altLang="it-IT" sz="2900" b="1" u="sng">
                <a:solidFill>
                  <a:srgbClr val="FFFF00"/>
                </a:solidFill>
                <a:latin typeface="+mn-lt"/>
              </a:rPr>
              <a:t>promotori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della crescita frequentemente alterati nelle neoplasie umane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496" y="980728"/>
            <a:ext cx="5400600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Fattori di crescita 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(iperproduzione)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496" y="1560274"/>
            <a:ext cx="5184576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Recettori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per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fattori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crescita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; 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500" err="1">
                <a:solidFill>
                  <a:srgbClr val="000000"/>
                </a:solidFill>
                <a:latin typeface="Arial"/>
                <a:cs typeface="Arial"/>
              </a:rPr>
              <a:t>iperespressione</a:t>
            </a:r>
            <a:r>
              <a:rPr lang="it-IT" sz="2500">
                <a:solidFill>
                  <a:srgbClr val="000000"/>
                </a:solidFill>
                <a:latin typeface="Arial"/>
                <a:cs typeface="Arial"/>
              </a:rPr>
              <a:t> del recettore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sz="2500">
                <a:solidFill>
                  <a:srgbClr val="000000"/>
                </a:solidFill>
                <a:latin typeface="Arial"/>
                <a:cs typeface="Arial"/>
              </a:rPr>
              <a:t>recettore </a:t>
            </a:r>
            <a:r>
              <a:rPr lang="it-IT" sz="2500" err="1">
                <a:solidFill>
                  <a:srgbClr val="000000"/>
                </a:solidFill>
                <a:latin typeface="Arial"/>
                <a:cs typeface="Arial"/>
              </a:rPr>
              <a:t>costitutivamente</a:t>
            </a:r>
            <a:r>
              <a:rPr lang="it-IT" sz="2500">
                <a:solidFill>
                  <a:srgbClr val="000000"/>
                </a:solidFill>
                <a:latin typeface="Arial"/>
                <a:cs typeface="Arial"/>
              </a:rPr>
              <a:t> attivo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7505" y="3046601"/>
            <a:ext cx="892899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Proteine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citoplasmatiche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trasduzione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del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segnale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dalla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membrana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al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nucleo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;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incremento</a:t>
            </a:r>
            <a:r>
              <a:rPr lang="en-US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Arial"/>
                <a:cs typeface="Arial"/>
              </a:rPr>
              <a:t>dei</a:t>
            </a:r>
            <a:r>
              <a:rPr lang="en-US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Arial"/>
                <a:cs typeface="Arial"/>
              </a:rPr>
              <a:t>segnali</a:t>
            </a:r>
            <a:r>
              <a:rPr lang="en-US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500" err="1">
                <a:solidFill>
                  <a:srgbClr val="000000"/>
                </a:solidFill>
                <a:latin typeface="Arial"/>
                <a:cs typeface="Arial"/>
              </a:rPr>
              <a:t>proliferativi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4514926"/>
            <a:ext cx="7416824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Fattori nucleari di trascrizione: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iperespressione di geni che incrementano l’attività proliferativa cellulare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99592" y="5879594"/>
            <a:ext cx="820891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Cicline e chinasi ciclino-dipendenti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mutazioni attivanti promuovono il ciclo cellulare e la proliferazione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1C2CA3-0B73-5B4A-91BE-FEC6DBD77BCC}"/>
              </a:ext>
            </a:extLst>
          </p:cNvPr>
          <p:cNvSpPr txBox="1"/>
          <p:nvPr/>
        </p:nvSpPr>
        <p:spPr>
          <a:xfrm>
            <a:off x="5436096" y="1672352"/>
            <a:ext cx="3600400" cy="89255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>
                <a:solidFill>
                  <a:srgbClr val="FF0000"/>
                </a:solidFill>
                <a:latin typeface="Arial"/>
                <a:cs typeface="Arial"/>
              </a:rPr>
              <a:t>aumento</a:t>
            </a:r>
            <a:r>
              <a:rPr lang="it-IT" sz="2600">
                <a:solidFill>
                  <a:srgbClr val="FF0000"/>
                </a:solidFill>
                <a:latin typeface="Arial"/>
                <a:cs typeface="Arial"/>
              </a:rPr>
              <a:t> della proliferazione cellulare</a:t>
            </a:r>
          </a:p>
        </p:txBody>
      </p:sp>
    </p:spTree>
    <p:extLst>
      <p:ext uri="{BB962C8B-B14F-4D97-AF65-F5344CB8AC3E}">
        <p14:creationId xmlns:p14="http://schemas.microsoft.com/office/powerpoint/2010/main" val="26453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52128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Esempi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di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prodotti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proteici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dei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geni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b="1" u="sng" err="1">
                <a:solidFill>
                  <a:srgbClr val="FFFF00"/>
                </a:solidFill>
                <a:latin typeface="+mn-lt"/>
              </a:rPr>
              <a:t>soppressori</a:t>
            </a:r>
            <a:r>
              <a:rPr lang="en-US" altLang="it-IT" sz="2900" u="sng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della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crescita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frequentemente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alterati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nelle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neoplasie</a:t>
            </a:r>
            <a:r>
              <a:rPr lang="en-US" altLang="it-IT" sz="2900">
                <a:solidFill>
                  <a:srgbClr val="FFFF00"/>
                </a:solidFill>
                <a:latin typeface="+mn-lt"/>
              </a:rPr>
              <a:t> </a:t>
            </a:r>
            <a:r>
              <a:rPr lang="en-US" altLang="it-IT" sz="2900" err="1">
                <a:solidFill>
                  <a:srgbClr val="FFFF00"/>
                </a:solidFill>
                <a:latin typeface="+mn-lt"/>
              </a:rPr>
              <a:t>umane</a:t>
            </a:r>
            <a:endParaRPr lang="en-US" altLang="it-IT" sz="290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7505" y="1114871"/>
            <a:ext cx="5184576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Ridotta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espressione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o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alterato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funzionamento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recettori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per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fattori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inibenti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la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crescita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4486763"/>
            <a:ext cx="8022184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Alterazione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proteine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citoplasmatiche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trasduzione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del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segnale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dalla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membrana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al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nucleo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perdita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dei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meccanismi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controllo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negativo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della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proliferazione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504" y="5879594"/>
            <a:ext cx="637270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altLang="it-IT" sz="2500" b="1">
                <a:solidFill>
                  <a:srgbClr val="000000"/>
                </a:solidFill>
                <a:latin typeface="Arial"/>
                <a:cs typeface="Arial"/>
              </a:rPr>
              <a:t>Perdita dei meccanismi regolatori che normalmente bloccano il ciclo cellulare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2733888"/>
            <a:ext cx="63007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Molecole</a:t>
            </a:r>
            <a:r>
              <a:rPr lang="en-US" altLang="it-IT" sz="2500" b="1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altLang="it-IT" sz="2500" b="1" err="1">
                <a:solidFill>
                  <a:srgbClr val="000000"/>
                </a:solidFill>
                <a:latin typeface="Arial"/>
                <a:cs typeface="Arial"/>
              </a:rPr>
              <a:t>adesione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: la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ridotta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espressione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di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molecole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che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garantiscono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la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coesione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intercellulare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può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favorire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l’invasione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dei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tessuti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e la </a:t>
            </a:r>
            <a:r>
              <a:rPr lang="en-US" altLang="it-IT" sz="2500" err="1">
                <a:solidFill>
                  <a:srgbClr val="000000"/>
                </a:solidFill>
                <a:latin typeface="Arial"/>
                <a:cs typeface="Arial"/>
              </a:rPr>
              <a:t>metastasi</a:t>
            </a:r>
            <a:r>
              <a:rPr lang="en-US" altLang="it-IT" sz="250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it-IT" sz="25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15DEAE2-9ED4-3846-93E0-85EFEB63B267}"/>
              </a:ext>
            </a:extLst>
          </p:cNvPr>
          <p:cNvSpPr txBox="1"/>
          <p:nvPr/>
        </p:nvSpPr>
        <p:spPr>
          <a:xfrm>
            <a:off x="5436096" y="1672352"/>
            <a:ext cx="3600400" cy="89255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b="1">
                <a:solidFill>
                  <a:srgbClr val="FF0000"/>
                </a:solidFill>
                <a:latin typeface="Arial"/>
                <a:cs typeface="Arial"/>
              </a:rPr>
              <a:t>aumento</a:t>
            </a:r>
            <a:r>
              <a:rPr lang="it-IT" sz="2600">
                <a:solidFill>
                  <a:srgbClr val="FF0000"/>
                </a:solidFill>
                <a:latin typeface="Arial"/>
                <a:cs typeface="Arial"/>
              </a:rPr>
              <a:t> della proliferazione cellulare</a:t>
            </a:r>
          </a:p>
        </p:txBody>
      </p:sp>
    </p:spTree>
    <p:extLst>
      <p:ext uri="{BB962C8B-B14F-4D97-AF65-F5344CB8AC3E}">
        <p14:creationId xmlns:p14="http://schemas.microsoft.com/office/powerpoint/2010/main" val="420926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DE748-975A-C84B-AFA7-240A1C72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171400"/>
            <a:ext cx="9036496" cy="706090"/>
          </a:xfrm>
        </p:spPr>
        <p:txBody>
          <a:bodyPr/>
          <a:lstStyle/>
          <a:p>
            <a:r>
              <a:rPr lang="it-IT" sz="3200" dirty="0">
                <a:solidFill>
                  <a:srgbClr val="FFFF00"/>
                </a:solidFill>
              </a:rPr>
              <a:t>Geni che regolano la riparazione del DNA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0A05FBF-240B-0040-83DA-6F376356C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5" y="534690"/>
            <a:ext cx="5524230" cy="303832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223340-5EF4-D44B-A801-7A8CB9ED26C6}"/>
              </a:ext>
            </a:extLst>
          </p:cNvPr>
          <p:cNvSpPr txBox="1"/>
          <p:nvPr/>
        </p:nvSpPr>
        <p:spPr>
          <a:xfrm>
            <a:off x="35496" y="3622372"/>
            <a:ext cx="9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Molti di questi geni si comportano come </a:t>
            </a:r>
            <a:r>
              <a:rPr lang="it-IT" sz="2400">
                <a:solidFill>
                  <a:srgbClr val="FFFF00"/>
                </a:solidFill>
                <a:latin typeface="Arial"/>
                <a:cs typeface="Arial"/>
              </a:rPr>
              <a:t>geni soppressori della proliferazione</a:t>
            </a:r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 (per es.,  </a:t>
            </a:r>
            <a:r>
              <a:rPr lang="it-IT" sz="2400" i="1">
                <a:solidFill>
                  <a:srgbClr val="FFFFFF"/>
                </a:solidFill>
                <a:latin typeface="Arial"/>
                <a:cs typeface="Arial"/>
              </a:rPr>
              <a:t>BRCA1</a:t>
            </a:r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, </a:t>
            </a:r>
            <a:r>
              <a:rPr lang="it-IT" sz="2400" i="1">
                <a:solidFill>
                  <a:srgbClr val="FFFFFF"/>
                </a:solidFill>
                <a:latin typeface="Arial"/>
                <a:cs typeface="Arial"/>
              </a:rPr>
              <a:t>BRCA2</a:t>
            </a:r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, </a:t>
            </a:r>
            <a:r>
              <a:rPr lang="it-IT" sz="2400" i="1">
                <a:solidFill>
                  <a:srgbClr val="FFFFFF"/>
                </a:solidFill>
                <a:latin typeface="Arial"/>
                <a:cs typeface="Arial"/>
              </a:rPr>
              <a:t>p53)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it-IT" sz="800" i="1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it-IT" sz="2400">
                <a:solidFill>
                  <a:srgbClr val="FFFF00"/>
                </a:solidFill>
                <a:latin typeface="Arial"/>
                <a:cs typeface="Arial"/>
              </a:rPr>
              <a:t>Mutazioni</a:t>
            </a:r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 in questi geni possono essere </a:t>
            </a:r>
            <a:r>
              <a:rPr lang="it-IT" sz="2400">
                <a:solidFill>
                  <a:srgbClr val="FFFF00"/>
                </a:solidFill>
                <a:latin typeface="Arial"/>
                <a:cs typeface="Arial"/>
              </a:rPr>
              <a:t>ereditate</a:t>
            </a:r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 o </a:t>
            </a:r>
            <a:r>
              <a:rPr lang="it-IT" sz="2400">
                <a:solidFill>
                  <a:srgbClr val="FFFF00"/>
                </a:solidFill>
                <a:latin typeface="Arial"/>
                <a:cs typeface="Arial"/>
              </a:rPr>
              <a:t>acquisite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it-IT" sz="80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Se una persona presenta mutazioni in questa categoria di geni, gli </a:t>
            </a:r>
            <a:r>
              <a:rPr lang="it-IT" sz="2400">
                <a:solidFill>
                  <a:srgbClr val="FFFF00"/>
                </a:solidFill>
                <a:latin typeface="Arial"/>
                <a:cs typeface="Arial"/>
              </a:rPr>
              <a:t>errori nella replicazione del DNA non vengono corretti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it-IT" sz="800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Questa situazione favorisce l’</a:t>
            </a:r>
            <a:r>
              <a:rPr lang="it-IT" sz="2400">
                <a:solidFill>
                  <a:srgbClr val="FFFF00"/>
                </a:solidFill>
                <a:latin typeface="Arial"/>
                <a:cs typeface="Arial"/>
              </a:rPr>
              <a:t>instabilità genetica </a:t>
            </a:r>
            <a:r>
              <a:rPr lang="it-IT" sz="2400">
                <a:solidFill>
                  <a:srgbClr val="FFFFFF"/>
                </a:solidFill>
                <a:latin typeface="Arial"/>
                <a:cs typeface="Arial"/>
              </a:rPr>
              <a:t>e incrementa il </a:t>
            </a:r>
            <a:r>
              <a:rPr lang="it-IT" sz="2400">
                <a:solidFill>
                  <a:srgbClr val="FFFF00"/>
                </a:solidFill>
                <a:latin typeface="Arial"/>
                <a:cs typeface="Arial"/>
              </a:rPr>
              <a:t>rischio di tumorigenesi</a:t>
            </a:r>
          </a:p>
        </p:txBody>
      </p:sp>
    </p:spTree>
    <p:extLst>
      <p:ext uri="{BB962C8B-B14F-4D97-AF65-F5344CB8AC3E}">
        <p14:creationId xmlns:p14="http://schemas.microsoft.com/office/powerpoint/2010/main" val="7011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777876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4000">
                <a:solidFill>
                  <a:srgbClr val="FFFF00"/>
                </a:solidFill>
                <a:latin typeface="+mn-lt"/>
              </a:rPr>
              <a:t>Apoptosi e neoplasie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144000" cy="6165304"/>
          </a:xfrm>
        </p:spPr>
        <p:txBody>
          <a:bodyPr/>
          <a:lstStyle/>
          <a:p>
            <a:pPr algn="just" eaLnBrk="1" hangingPunct="1"/>
            <a:r>
              <a:rPr lang="it-IT" altLang="it-IT" sz="2800">
                <a:solidFill>
                  <a:schemeClr val="bg1"/>
                </a:solidFill>
              </a:rPr>
              <a:t>Lo sviluppo di una neoplasia può essere influenzato in qualsiasi momento dal </a:t>
            </a:r>
            <a:r>
              <a:rPr lang="it-IT" altLang="it-IT" sz="2800" u="sng">
                <a:solidFill>
                  <a:schemeClr val="bg1"/>
                </a:solidFill>
              </a:rPr>
              <a:t>blocco</a:t>
            </a:r>
            <a:r>
              <a:rPr lang="it-IT" altLang="it-IT" sz="2800">
                <a:solidFill>
                  <a:schemeClr val="bg1"/>
                </a:solidFill>
              </a:rPr>
              <a:t> o </a:t>
            </a:r>
            <a:r>
              <a:rPr lang="it-IT" altLang="it-IT" sz="2800" u="sng">
                <a:solidFill>
                  <a:schemeClr val="bg1"/>
                </a:solidFill>
              </a:rPr>
              <a:t>rallentamento</a:t>
            </a:r>
            <a:r>
              <a:rPr lang="it-IT" altLang="it-IT" sz="2800">
                <a:solidFill>
                  <a:schemeClr val="bg1"/>
                </a:solidFill>
              </a:rPr>
              <a:t> dell’apoptosi. Esempi:</a:t>
            </a:r>
          </a:p>
          <a:p>
            <a:pPr algn="just" eaLnBrk="1" hangingPunct="1"/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800">
                <a:solidFill>
                  <a:schemeClr val="bg1"/>
                </a:solidFill>
              </a:rPr>
              <a:t>Alcune cellule tumorali </a:t>
            </a:r>
            <a:r>
              <a:rPr lang="it-IT" altLang="it-IT" sz="2800" u="sng">
                <a:solidFill>
                  <a:schemeClr val="bg1"/>
                </a:solidFill>
              </a:rPr>
              <a:t>non captano</a:t>
            </a:r>
            <a:r>
              <a:rPr lang="it-IT" altLang="it-IT" sz="2800">
                <a:solidFill>
                  <a:schemeClr val="bg1"/>
                </a:solidFill>
              </a:rPr>
              <a:t> o </a:t>
            </a:r>
            <a:r>
              <a:rPr lang="it-IT" altLang="it-IT" sz="2800" u="sng">
                <a:solidFill>
                  <a:schemeClr val="bg1"/>
                </a:solidFill>
              </a:rPr>
              <a:t>non trasmettono </a:t>
            </a:r>
            <a:r>
              <a:rPr lang="it-IT" altLang="it-IT" sz="2800">
                <a:solidFill>
                  <a:schemeClr val="bg1"/>
                </a:solidFill>
              </a:rPr>
              <a:t>segnali pro-apoptotici</a:t>
            </a:r>
          </a:p>
          <a:p>
            <a:pPr algn="just" eaLnBrk="1" hangingPunct="1"/>
            <a:endParaRPr lang="it-IT" altLang="it-IT" sz="280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800">
                <a:solidFill>
                  <a:schemeClr val="bg1"/>
                </a:solidFill>
              </a:rPr>
              <a:t>Nell’ 80% dei linfomi umani il gene </a:t>
            </a:r>
            <a:r>
              <a:rPr lang="it-IT" altLang="it-IT" sz="2800" u="sng">
                <a:solidFill>
                  <a:srgbClr val="FFFF00"/>
                </a:solidFill>
              </a:rPr>
              <a:t>anti-apoptotico bcl-2</a:t>
            </a:r>
            <a:r>
              <a:rPr lang="it-IT" altLang="it-IT" sz="2800" b="1">
                <a:solidFill>
                  <a:schemeClr val="bg1"/>
                </a:solidFill>
              </a:rPr>
              <a:t> </a:t>
            </a:r>
            <a:r>
              <a:rPr lang="it-IT" altLang="it-IT" sz="2800">
                <a:solidFill>
                  <a:schemeClr val="bg1"/>
                </a:solidFill>
              </a:rPr>
              <a:t>è </a:t>
            </a:r>
            <a:r>
              <a:rPr lang="it-IT" altLang="it-IT" sz="2800">
                <a:solidFill>
                  <a:srgbClr val="FFFF00"/>
                </a:solidFill>
              </a:rPr>
              <a:t>iperespresso</a:t>
            </a:r>
            <a:r>
              <a:rPr lang="it-IT" altLang="it-IT" sz="2800">
                <a:solidFill>
                  <a:schemeClr val="bg1"/>
                </a:solidFill>
              </a:rPr>
              <a:t> </a:t>
            </a:r>
            <a:endParaRPr lang="el-GR" altLang="it-IT" sz="2800">
              <a:solidFill>
                <a:schemeClr val="bg1"/>
              </a:solidFill>
            </a:endParaRPr>
          </a:p>
          <a:p>
            <a:pPr algn="just" eaLnBrk="1" hangingPunct="1"/>
            <a:endParaRPr lang="it-IT" altLang="it-IT" sz="1050">
              <a:solidFill>
                <a:schemeClr val="bg1"/>
              </a:solidFill>
            </a:endParaRPr>
          </a:p>
          <a:p>
            <a:pPr algn="just" eaLnBrk="1" hangingPunct="1"/>
            <a:r>
              <a:rPr lang="it-IT" altLang="it-IT" sz="2800">
                <a:solidFill>
                  <a:schemeClr val="bg1"/>
                </a:solidFill>
              </a:rPr>
              <a:t>Osservazioni sperimentali e cliniche provano l’esistenza di una correlazione </a:t>
            </a:r>
            <a:r>
              <a:rPr lang="it-IT" altLang="it-IT" sz="2800" b="1" u="sng">
                <a:solidFill>
                  <a:schemeClr val="bg1"/>
                </a:solidFill>
              </a:rPr>
              <a:t>inversa</a:t>
            </a:r>
            <a:r>
              <a:rPr lang="it-IT" altLang="it-IT" sz="2800">
                <a:solidFill>
                  <a:schemeClr val="bg1"/>
                </a:solidFill>
              </a:rPr>
              <a:t> tra efficienza dell’evento apoptotico e insorgenza di tumori</a:t>
            </a:r>
          </a:p>
          <a:p>
            <a:pPr algn="just" eaLnBrk="1" hangingPunct="1"/>
            <a:endParaRPr lang="it-IT" altLang="it-IT" sz="2800">
              <a:solidFill>
                <a:schemeClr val="bg1"/>
              </a:solidFill>
            </a:endParaRPr>
          </a:p>
          <a:p>
            <a:pPr algn="just" eaLnBrk="1" hangingPunct="1"/>
            <a:endParaRPr lang="it-IT" altLang="it-IT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504825" y="245271"/>
            <a:ext cx="8459788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BEBE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it-IT" altLang="it-IT">
                <a:solidFill>
                  <a:srgbClr val="FFFF00"/>
                </a:solidFill>
                <a:latin typeface="Arial"/>
              </a:rPr>
              <a:t>Riduzione della “capacità di apoptosi”: correlazione con la  progressione neoplastica</a:t>
            </a:r>
            <a:endParaRPr lang="it-IT" altLang="it-IT" b="1">
              <a:solidFill>
                <a:srgbClr val="FFFF00"/>
              </a:solidFill>
              <a:latin typeface="Arial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07504" y="1556794"/>
            <a:ext cx="8928992" cy="4489151"/>
            <a:chOff x="107629" y="1804507"/>
            <a:chExt cx="8856984" cy="4489151"/>
          </a:xfrm>
        </p:grpSpPr>
        <p:pic>
          <p:nvPicPr>
            <p:cNvPr id="1064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629" y="1804507"/>
              <a:ext cx="8856984" cy="448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749" name="Line 5"/>
            <p:cNvSpPr>
              <a:spLocks noChangeShapeType="1"/>
            </p:cNvSpPr>
            <p:nvPr/>
          </p:nvSpPr>
          <p:spPr bwMode="auto">
            <a:xfrm>
              <a:off x="7678922" y="4005064"/>
              <a:ext cx="0" cy="20162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Times New Roman" pitchFamily="18" charset="0"/>
                <a:cs typeface="Arial"/>
              </a:endParaRPr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123728" y="4005064"/>
              <a:ext cx="0" cy="201622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sz="2000">
                <a:solidFill>
                  <a:srgbClr val="FFFFFF"/>
                </a:solidFill>
                <a:latin typeface="Times New Roman" pitchFamily="18" charset="0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1041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1695</Words>
  <Application>Microsoft Macintosh PowerPoint</Application>
  <PresentationFormat>Presentazione su schermo (4:3)</PresentationFormat>
  <Paragraphs>222</Paragraphs>
  <Slides>34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</vt:lpstr>
      <vt:lpstr>Tahoma</vt:lpstr>
      <vt:lpstr>Times New Roman</vt:lpstr>
      <vt:lpstr>Wingdings</vt:lpstr>
      <vt:lpstr>Struttura predefinita</vt:lpstr>
      <vt:lpstr>Presentazione standard di PowerPoint</vt:lpstr>
      <vt:lpstr>Basi molecolari della trasformazione neoplastica</vt:lpstr>
      <vt:lpstr>Principali categorie di geni coinvolti nella trasformazione neoplastica</vt:lpstr>
      <vt:lpstr>Presentazione standard di PowerPoint</vt:lpstr>
      <vt:lpstr>Esempi di prodotti proteici dei geni promotori della crescita frequentemente alterati nelle neoplasie umane</vt:lpstr>
      <vt:lpstr>Esempi di prodotti proteici dei geni soppressori della crescita frequentemente alterati nelle neoplasie umane</vt:lpstr>
      <vt:lpstr>Geni che regolano la riparazione del DNA</vt:lpstr>
      <vt:lpstr>Apoptosi e neoplasie</vt:lpstr>
      <vt:lpstr>Presentazione standard di PowerPoint</vt:lpstr>
      <vt:lpstr>Eziologia delle neoplasie</vt:lpstr>
      <vt:lpstr>Fasi cruciali della cancerogenesi</vt:lpstr>
      <vt:lpstr>Cancerogenesi: esempi di fattori promoventi</vt:lpstr>
      <vt:lpstr>Cancerogenesi da radiazioni</vt:lpstr>
      <vt:lpstr>Radiazioni coinvolte nella cancerogenesi</vt:lpstr>
      <vt:lpstr>Radiazioni non ionizzanti e ionizzanti</vt:lpstr>
      <vt:lpstr>Cancerogenesi da radiazioni UV</vt:lpstr>
      <vt:lpstr>Danno da radiazioni UV (non ionizzanti)</vt:lpstr>
      <vt:lpstr>Melanoma</vt:lpstr>
      <vt:lpstr>Melanoma </vt:lpstr>
      <vt:lpstr>Cancerogenesi da radiazioni ionizzanti</vt:lpstr>
      <vt:lpstr>Direct and indirect DNA damage by ionizing radiations</vt:lpstr>
      <vt:lpstr>Principali conseguenze del danno da radiazioni ionizzanti</vt:lpstr>
      <vt:lpstr>Cancerogenesi indotta da sostanze chimiche</vt:lpstr>
      <vt:lpstr>Cancerogeni chimici diretti e indiretti</vt:lpstr>
      <vt:lpstr>Presentazione standard di PowerPoint</vt:lpstr>
      <vt:lpstr>Presentazione standard di PowerPoint</vt:lpstr>
      <vt:lpstr>Principali idrocarburi policlici aromatici (pro-cancerogeni) </vt:lpstr>
      <vt:lpstr>Cancerogenesi da virus</vt:lpstr>
      <vt:lpstr>Cancerogenesi virale</vt:lpstr>
      <vt:lpstr>Principali virus oncògeni a DNA</vt:lpstr>
      <vt:lpstr>Human papilloma virus</vt:lpstr>
      <vt:lpstr>Presentazione standard di PowerPoint</vt:lpstr>
      <vt:lpstr>Virus dell’epatite B</vt:lpstr>
      <vt:lpstr>Virus oncògeni a RNA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RENZO MENEGAZZI</dc:creator>
  <cp:lastModifiedBy>RENZO MENEGAZZI</cp:lastModifiedBy>
  <cp:revision>2</cp:revision>
  <dcterms:created xsi:type="dcterms:W3CDTF">2020-06-09T13:59:58Z</dcterms:created>
  <dcterms:modified xsi:type="dcterms:W3CDTF">2020-06-09T14:17:05Z</dcterms:modified>
</cp:coreProperties>
</file>