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7249"/>
    <a:srgbClr val="553F21"/>
    <a:srgbClr val="372815"/>
    <a:srgbClr val="C09A68"/>
    <a:srgbClr val="6F5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87" d="100"/>
          <a:sy n="87" d="100"/>
        </p:scale>
        <p:origin x="7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0E91EC-DF26-46D0-AF33-A29990FB3C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CDDEFD8-CBCC-400D-A8AA-D872D3E2D9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EC5461-1377-4A64-A947-5B66ECF3D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F90D35-025F-440F-8DD8-46DE444BB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5A4875-AA19-4B29-AB10-59CCDEA62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49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330011-B20B-4279-BAA8-A370DE3B0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2E5A509-AFD3-407E-AEC7-DE25454CC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11140F-AC88-484E-8C8C-1DDE0E33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9FA8DA-8A35-47D4-B5A4-3D32E6D07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892BA4-2F13-45EA-83A1-A8F22A8AD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27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299BA9F-B1FB-465E-8785-2234F1864C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497707-B3F4-40C7-93EE-3E89565C5F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F1E8528-8FD9-45AC-A789-E972CDEC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2F8D78-3F03-4DA7-A277-022E0406C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77802C-5063-4B2B-B6FA-5DAB5BB9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04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9EB813-CB43-419E-A864-3B1AFFA0B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E80B51-66C4-4263-B300-5D7F14EA9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E1E0F6-EE41-4A29-BAD3-B3F0D63EB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B04C64-0CE0-4E92-A5B0-0CFE5F38B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1E0573-9031-439B-AEC5-42797C9C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86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18135F-1401-40B9-B93D-40A93EAC4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75E4BBC-6331-4DC4-9886-08C064E34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054487-F9AA-4CE5-903F-0510932BB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90E692-04DA-44EE-8238-DBA7CABD6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9F3F05-4884-44E1-9D5D-4EDA712CB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24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7F0490-B9FF-4D5F-A310-557DD1C83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CC24F6-B28B-4FF0-9A93-152D9931DB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B294EAC-8CB5-4A58-897E-D5D2915BE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A7C3D73-7EC7-4A28-9462-C88319583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6F59D0C-94A9-45B2-BED5-AF38095F7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FB4264-4DF3-4AAB-8CD7-2E29BAD33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18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EDBBCF-A201-4134-9E70-4572037DA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CD5EA7-AB0B-46F0-805F-9B9A4A4E0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CC6C32-463F-4538-A89C-D840250D0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E333E50-2CD1-4F16-9173-B945D6D958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F30F2AF-C0B4-402B-B11A-769089823C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B386D9A-3BE3-4BCE-ACC6-FADA3EF89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83DC2D-1F33-4EAC-9759-70792D1CF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C54C1F2-D061-41BB-BA03-3C9A3DE21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34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720C52-7786-4121-AE4D-D5BC57604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FF76AD7-C3DE-468D-8728-B657FC893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E44129B-F69C-413E-AC0B-357A2A7A7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FEC2F22-8E68-45B1-87B1-5A8B9648E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6505D59-40BB-4242-857B-4A73FB978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A34F9D-D25B-415C-8067-A8C35B49B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32BFB88-09FA-44F5-987A-B4CB20377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25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D1A568-ED23-4939-8FFC-870255E9F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BC6159-4CD6-495C-99EE-AA44532BE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59D31FE-1067-4557-9AED-3BD563F403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E8A88EF-B7BD-4F17-8B18-B45B51D45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D696BB-A1B2-4200-AF5F-C6100D4B5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EDED2D7-52A5-435F-847D-65471042E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62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42C782-D020-4351-A9BD-F775249F4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3E9E43B-F7D9-4C51-8378-12CF1B9DCC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F7CD8FB-FF0C-4EF9-A0E5-CD32B9E5C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55C8281-60F0-460D-94FA-75CDA621B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B4FD763-A08F-480D-95DD-305529ACB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3F4C0E-E607-4603-9978-12ECBC226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208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9A68"/>
            </a:gs>
            <a:gs pos="76000">
              <a:srgbClr val="BB7249">
                <a:lumMod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6086BAC-09E6-4D80-B20D-C06F7C851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52D2093-81E7-40DA-A066-E0F0D70E8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12A72B-E618-494C-8E0D-B275CC7E8D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C9F40-F862-4FFF-A613-EF6D0E516E0A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13CF63-3EE3-4371-A6F2-A62FCDDC8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8FB66E-815A-4634-81A4-290D864319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F6564-FE66-40F7-AC5D-53D441CCB18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810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stor.org/stable/2560111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S0140-6736(15)60144-1" TargetMode="External"/><Relationship Id="rId2" Type="http://schemas.openxmlformats.org/officeDocument/2006/relationships/hyperlink" Target="http://www.jstor.org/stable/413999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9001370E-9BC0-4D87-AB3B-589C0ABAE0D7}"/>
              </a:ext>
            </a:extLst>
          </p:cNvPr>
          <p:cNvSpPr txBox="1"/>
          <p:nvPr/>
        </p:nvSpPr>
        <p:spPr>
          <a:xfrm>
            <a:off x="2092036" y="2382559"/>
            <a:ext cx="8007927" cy="2092881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Book Antiqua" panose="02040602050305030304" pitchFamily="18" charset="0"/>
              </a:rPr>
              <a:t>Confronting Bodily Dismemberment in Mary Shelley’s </a:t>
            </a:r>
            <a:r>
              <a:rPr lang="en-GB" sz="2800" i="1" dirty="0">
                <a:solidFill>
                  <a:schemeClr val="bg1"/>
                </a:solidFill>
                <a:latin typeface="Book Antiqua" panose="02040602050305030304" pitchFamily="18" charset="0"/>
              </a:rPr>
              <a:t>Frankenstein</a:t>
            </a:r>
            <a:r>
              <a:rPr lang="en-GB" sz="2800" dirty="0">
                <a:solidFill>
                  <a:schemeClr val="bg1"/>
                </a:solidFill>
                <a:latin typeface="Book Antiqua" panose="02040602050305030304" pitchFamily="18" charset="0"/>
              </a:rPr>
              <a:t> and in Robert Louis Stevenson’s </a:t>
            </a:r>
            <a:r>
              <a:rPr lang="en-GB" sz="2800" i="1" dirty="0">
                <a:solidFill>
                  <a:schemeClr val="bg1"/>
                </a:solidFill>
                <a:latin typeface="Book Antiqua" panose="02040602050305030304" pitchFamily="18" charset="0"/>
              </a:rPr>
              <a:t>The Body Snatcher</a:t>
            </a:r>
          </a:p>
          <a:p>
            <a:pPr algn="ctr"/>
            <a:endParaRPr lang="en-GB" sz="2800" i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en-GB" dirty="0">
                <a:solidFill>
                  <a:schemeClr val="bg1"/>
                </a:solidFill>
                <a:latin typeface="Book Antiqua" panose="02040602050305030304" pitchFamily="18" charset="0"/>
              </a:rPr>
              <a:t>Valenti Alessandro</a:t>
            </a:r>
          </a:p>
        </p:txBody>
      </p:sp>
    </p:spTree>
    <p:extLst>
      <p:ext uri="{BB962C8B-B14F-4D97-AF65-F5344CB8AC3E}">
        <p14:creationId xmlns:p14="http://schemas.microsoft.com/office/powerpoint/2010/main" val="1930477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05A85-4249-471E-A843-BF34EF235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8280" y="1948835"/>
            <a:ext cx="9255437" cy="1662545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body as a site of social control and class violence, especially in the case of anatomical dissection.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tension between anonymity enforced by dissection and the notion of the corpse as a </a:t>
            </a:r>
            <a:r>
              <a:rPr lang="en-GB" sz="2000" i="1" dirty="0">
                <a:solidFill>
                  <a:schemeClr val="bg1"/>
                </a:solidFill>
                <a:latin typeface="Book Antiqua" panose="02040602050305030304" pitchFamily="18" charset="0"/>
              </a:rPr>
              <a:t>container of identity</a:t>
            </a: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 (in Mary Shelley’s </a:t>
            </a:r>
            <a:r>
              <a:rPr lang="en-GB" sz="2000" i="1" dirty="0">
                <a:solidFill>
                  <a:schemeClr val="bg1"/>
                </a:solidFill>
                <a:latin typeface="Book Antiqua" panose="02040602050305030304" pitchFamily="18" charset="0"/>
              </a:rPr>
              <a:t>Frankenstein</a:t>
            </a: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) or as a </a:t>
            </a:r>
            <a:r>
              <a:rPr lang="en-GB" sz="2000" i="1" dirty="0">
                <a:solidFill>
                  <a:schemeClr val="bg1"/>
                </a:solidFill>
                <a:latin typeface="Book Antiqua" panose="02040602050305030304" pitchFamily="18" charset="0"/>
              </a:rPr>
              <a:t>retainer of identity</a:t>
            </a: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 (in Robert Louis Stevenson’s “The Body Snatcher”).</a:t>
            </a:r>
          </a:p>
          <a:p>
            <a:pPr marL="0" indent="0">
              <a:buNone/>
            </a:pPr>
            <a:endParaRPr lang="en-GB" sz="2000" dirty="0">
              <a:noFill/>
              <a:latin typeface="Book Antiqua" panose="02040602050305030304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59D4BF3-8DBF-447D-BD25-118F528B5E49}"/>
              </a:ext>
            </a:extLst>
          </p:cNvPr>
          <p:cNvSpPr txBox="1"/>
          <p:nvPr/>
        </p:nvSpPr>
        <p:spPr>
          <a:xfrm>
            <a:off x="1468279" y="4085075"/>
            <a:ext cx="9255437" cy="1938992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transition to a fully capitalist society and the rise of bourgeois cultural hegemony; the deployment of anatomy as a tool of political oppression.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institutionalisation of medicine and the increasing demand for bodies to be dissected.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Popular anxieties about poverty, dissection, and body snatching are conflated into a culturally-embedded stigma against dissection.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17B9BC1-0261-453C-9AB0-B621D7C2100B}"/>
              </a:ext>
            </a:extLst>
          </p:cNvPr>
          <p:cNvSpPr txBox="1"/>
          <p:nvPr/>
        </p:nvSpPr>
        <p:spPr>
          <a:xfrm>
            <a:off x="2408031" y="833933"/>
            <a:ext cx="7375938" cy="523220"/>
          </a:xfrm>
          <a:prstGeom prst="rect">
            <a:avLst/>
          </a:prstGeom>
          <a:solidFill>
            <a:schemeClr val="tx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I</a:t>
            </a:r>
            <a:r>
              <a:rPr lang="en-GB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NTRODUCTION AND HISTORICAL CONTEXT</a:t>
            </a:r>
          </a:p>
        </p:txBody>
      </p:sp>
    </p:spTree>
    <p:extLst>
      <p:ext uri="{BB962C8B-B14F-4D97-AF65-F5344CB8AC3E}">
        <p14:creationId xmlns:p14="http://schemas.microsoft.com/office/powerpoint/2010/main" val="3529621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6B9F40C-1D3F-4112-A3C7-B7BA495B2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9876" y="519465"/>
            <a:ext cx="4372241" cy="521021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607C57B-D9DA-4A60-B2BA-44CD0F94F00F}"/>
              </a:ext>
            </a:extLst>
          </p:cNvPr>
          <p:cNvSpPr txBox="1"/>
          <p:nvPr/>
        </p:nvSpPr>
        <p:spPr>
          <a:xfrm>
            <a:off x="3674947" y="5969203"/>
            <a:ext cx="4842101" cy="369332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ook Antiqua" panose="02040602050305030304" pitchFamily="18" charset="0"/>
              </a:rPr>
              <a:t>William Hogarth, </a:t>
            </a:r>
            <a:r>
              <a:rPr lang="en-GB" i="1" dirty="0">
                <a:solidFill>
                  <a:schemeClr val="bg1"/>
                </a:solidFill>
                <a:latin typeface="Book Antiqua" panose="02040602050305030304" pitchFamily="18" charset="0"/>
              </a:rPr>
              <a:t>The Reward of Cruelty </a:t>
            </a:r>
            <a:r>
              <a:rPr lang="en-GB" dirty="0">
                <a:solidFill>
                  <a:schemeClr val="bg1"/>
                </a:solidFill>
                <a:latin typeface="Book Antiqua" panose="02040602050305030304" pitchFamily="18" charset="0"/>
              </a:rPr>
              <a:t>(1751)</a:t>
            </a:r>
          </a:p>
        </p:txBody>
      </p:sp>
    </p:spTree>
    <p:extLst>
      <p:ext uri="{BB962C8B-B14F-4D97-AF65-F5344CB8AC3E}">
        <p14:creationId xmlns:p14="http://schemas.microsoft.com/office/powerpoint/2010/main" val="2825429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4BFEC2-569F-4B31-B62D-89BDFADD2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0201" y="681037"/>
            <a:ext cx="5771595" cy="752475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r>
              <a:rPr lang="en-GB" sz="3100" b="1" dirty="0">
                <a:solidFill>
                  <a:schemeClr val="bg1"/>
                </a:solidFill>
                <a:latin typeface="Book Antiqua" panose="02040602050305030304" pitchFamily="18" charset="0"/>
              </a:rPr>
              <a:t>A</a:t>
            </a:r>
            <a:r>
              <a:rPr lang="en-GB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en-GB" sz="2700" b="1" dirty="0">
                <a:solidFill>
                  <a:schemeClr val="bg1"/>
                </a:solidFill>
                <a:latin typeface="Book Antiqua" panose="02040602050305030304" pitchFamily="18" charset="0"/>
              </a:rPr>
              <a:t>(BRIEF)</a:t>
            </a:r>
            <a:r>
              <a:rPr lang="en-GB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en-GB" sz="2700" b="1" dirty="0">
                <a:solidFill>
                  <a:schemeClr val="bg1"/>
                </a:solidFill>
                <a:latin typeface="Book Antiqua" panose="02040602050305030304" pitchFamily="18" charset="0"/>
              </a:rPr>
              <a:t>TIMELINE OF EVENTS</a:t>
            </a:r>
            <a:endParaRPr lang="en-GB" sz="24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143CEE-B955-46F5-B80B-B1BB375E7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001" y="1869517"/>
            <a:ext cx="10197998" cy="3770503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Murder Act of 1752: dissection of all executed criminals is made compulsory, as a way of inflicting an additional ‘mark of Infamy’ upon the dead body.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1800: The Royal College of Surgeons is created. Body-snatching slowly becomes a commonplace occurrence, as the demand for bodies increases.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1818: First edition of </a:t>
            </a:r>
            <a:r>
              <a:rPr lang="en-GB" sz="1800" i="1" dirty="0">
                <a:solidFill>
                  <a:schemeClr val="bg1"/>
                </a:solidFill>
                <a:latin typeface="Book Antiqua" panose="02040602050305030304" pitchFamily="18" charset="0"/>
              </a:rPr>
              <a:t>Frankenstein</a:t>
            </a: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1828: the Burke &amp; Hare scandal breaks in Edinburgh.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The Anatomy Act of 1832: the body trade is regulated. Licensed surgeons receive the bodies of the ‘unclaimed dead’ who had perished in hospitals, prisons, or workhouses.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The Poor Law Amendment Act of 1834: utilitarian legislation aimed at reducing the cost of welfare and at creating a more competitive job market. Poverty is effectively criminalised.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1884: Stevenson’s “The Body Snatcher” is published in the </a:t>
            </a:r>
            <a:r>
              <a:rPr lang="en-GB" sz="1800" i="1" dirty="0">
                <a:solidFill>
                  <a:schemeClr val="bg1"/>
                </a:solidFill>
                <a:latin typeface="Book Antiqua" panose="02040602050305030304" pitchFamily="18" charset="0"/>
              </a:rPr>
              <a:t>Pall Mall Gazette</a:t>
            </a:r>
            <a:r>
              <a:rPr lang="en-GB" sz="1800" dirty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0351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72314F-3ED1-404A-9342-EE19FFACD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2915" y="2464585"/>
            <a:ext cx="8786165" cy="2673206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Popular hostility to dissection: where Christian burial was a way of preserving personal identity in view of the Resurrection, pauper burials, body-snatching and dissection bore the threat of anonymity in death.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Secular anxieties generated by capitalism: the working-class body exploited not only in life but also in death. Towards a “capitalist monsterology” of everyday life. (McNally, 2)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monster arising from “the terror of a split society, and [from] the desire to heal it.” (Moretti 83).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03D6149-40CD-432F-82B9-D4AC730D128A}"/>
              </a:ext>
            </a:extLst>
          </p:cNvPr>
          <p:cNvSpPr txBox="1"/>
          <p:nvPr/>
        </p:nvSpPr>
        <p:spPr>
          <a:xfrm>
            <a:off x="688105" y="1032922"/>
            <a:ext cx="10815784" cy="52322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A</a:t>
            </a:r>
            <a:r>
              <a:rPr lang="en-GB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 SOCIOLOGICAL APPROACH TO DISSECTION AND MONSTROSITY</a:t>
            </a:r>
          </a:p>
        </p:txBody>
      </p:sp>
    </p:spTree>
    <p:extLst>
      <p:ext uri="{BB962C8B-B14F-4D97-AF65-F5344CB8AC3E}">
        <p14:creationId xmlns:p14="http://schemas.microsoft.com/office/powerpoint/2010/main" val="344937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C62C86-254F-4B8B-987A-018412E4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713" y="790764"/>
            <a:ext cx="2614574" cy="593166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r>
              <a:rPr lang="en-GB" sz="28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F</a:t>
            </a:r>
            <a:r>
              <a:rPr lang="en-GB" sz="24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RANKENSTEIN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B56FA0-F474-43CC-A8E2-E4CF32C7C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468" y="2116699"/>
            <a:ext cx="10037064" cy="3516005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i="1" dirty="0">
                <a:solidFill>
                  <a:schemeClr val="bg1"/>
                </a:solidFill>
                <a:latin typeface="Book Antiqua" panose="02040602050305030304" pitchFamily="18" charset="0"/>
              </a:rPr>
              <a:t>Frankenstein</a:t>
            </a: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 dramatizes the conflict between a perversion of utilitarian ideology and the suffering of those most vulnerable to dissection.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Creature as an embodiment of the mob, a “collective and artificial creature” (Moretti 85) that resembles the proletariat.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Victor Frankenstein’s refusal to recognize his Creature and the bourgeois horror of embodied working-class identity.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Mary Shelley’s “anxious radical liberalism.” (McNally 107)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Creature as a result of decontextualized science, devoted to individualism rather than to the public good. (Rauch)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confrontation with the monster and the reversal of class violence.</a:t>
            </a:r>
          </a:p>
        </p:txBody>
      </p:sp>
    </p:spTree>
    <p:extLst>
      <p:ext uri="{BB962C8B-B14F-4D97-AF65-F5344CB8AC3E}">
        <p14:creationId xmlns:p14="http://schemas.microsoft.com/office/powerpoint/2010/main" val="3134912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079C59-2949-4CDC-9F49-0B747F69A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1118" y="871232"/>
            <a:ext cx="4029761" cy="593166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Book Antiqua" panose="02040602050305030304" pitchFamily="18" charset="0"/>
              </a:rPr>
              <a:t>“</a:t>
            </a:r>
            <a:r>
              <a:rPr lang="en-GB" sz="2800" dirty="0">
                <a:solidFill>
                  <a:schemeClr val="bg1"/>
                </a:solidFill>
                <a:latin typeface="Book Antiqua" panose="02040602050305030304" pitchFamily="18" charset="0"/>
              </a:rPr>
              <a:t>T</a:t>
            </a:r>
            <a:r>
              <a:rPr lang="en-GB" sz="2400" dirty="0">
                <a:solidFill>
                  <a:schemeClr val="bg1"/>
                </a:solidFill>
                <a:latin typeface="Book Antiqua" panose="02040602050305030304" pitchFamily="18" charset="0"/>
              </a:rPr>
              <a:t>HE </a:t>
            </a:r>
            <a:r>
              <a:rPr lang="en-GB" sz="2800" dirty="0">
                <a:solidFill>
                  <a:schemeClr val="bg1"/>
                </a:solidFill>
                <a:latin typeface="Book Antiqua" panose="02040602050305030304" pitchFamily="18" charset="0"/>
              </a:rPr>
              <a:t>B</a:t>
            </a:r>
            <a:r>
              <a:rPr lang="en-GB" sz="2400" dirty="0">
                <a:solidFill>
                  <a:schemeClr val="bg1"/>
                </a:solidFill>
                <a:latin typeface="Book Antiqua" panose="02040602050305030304" pitchFamily="18" charset="0"/>
              </a:rPr>
              <a:t>ODY </a:t>
            </a:r>
            <a:r>
              <a:rPr lang="en-GB" sz="2800" dirty="0">
                <a:solidFill>
                  <a:schemeClr val="bg1"/>
                </a:solidFill>
                <a:latin typeface="Book Antiqua" panose="02040602050305030304" pitchFamily="18" charset="0"/>
              </a:rPr>
              <a:t>S</a:t>
            </a:r>
            <a:r>
              <a:rPr lang="en-GB" sz="2400" dirty="0">
                <a:solidFill>
                  <a:schemeClr val="bg1"/>
                </a:solidFill>
                <a:latin typeface="Book Antiqua" panose="02040602050305030304" pitchFamily="18" charset="0"/>
              </a:rPr>
              <a:t>NATCHER”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37954C-0572-4D5F-A062-31DB9862D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742" y="2377681"/>
            <a:ext cx="9430514" cy="2808796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“The Body Snatcher” as a “crawler” written for a popular readership: the stigma against dissection is embraced by Stevenson and turned against the medical establishment.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issue of personal responsibility in a morally reprehensible system.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monstrous and alienating commodification of the corpse in the body trade.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Grey’s ambiguous class identity and the return of the repressed cadaver.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/>
                </a:solidFill>
                <a:latin typeface="Book Antiqua" panose="02040602050305030304" pitchFamily="18" charset="0"/>
              </a:rPr>
              <a:t>The narrative is “wormed out” (Stevenson 77) and the process mirrors the operations of the resurrection men.</a:t>
            </a:r>
          </a:p>
        </p:txBody>
      </p:sp>
    </p:spTree>
    <p:extLst>
      <p:ext uri="{BB962C8B-B14F-4D97-AF65-F5344CB8AC3E}">
        <p14:creationId xmlns:p14="http://schemas.microsoft.com/office/powerpoint/2010/main" val="220926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765518-D387-460C-A695-19FA3B47B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6261" y="681037"/>
            <a:ext cx="2519477" cy="666318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W</a:t>
            </a:r>
            <a:r>
              <a:rPr lang="en-GB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ORKS CITED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F06017C-7951-4CF9-A18C-E68C93AB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85133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McNally, David. </a:t>
            </a:r>
            <a:r>
              <a:rPr lang="en-GB" sz="20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Monsters of the Market: Zombies, Vampires and Global Capitalism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BRILL, 2011.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Moretti, Franco. </a:t>
            </a:r>
            <a:r>
              <a:rPr lang="en-GB" sz="20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Signs Taken for Wonders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Verso, 2005.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Rauch, Alan. “The Monstrous Body of Knowledge in Mary Shelley's ‘Frankenstein.’” Studies in Romanticism, vol. 34, no. 2, 1995, pp. 227–253. JSTOR, </a:t>
            </a:r>
            <a:r>
              <a:rPr lang="en-GB" sz="2000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www.jstor.org/stable/25601114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Accessed 15 May 2020.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Shelley, Mary. </a:t>
            </a:r>
            <a:r>
              <a:rPr lang="en-GB" sz="20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Frankenstein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(1818 text), edited by Marylin Butler, Oxford University Press. 1994.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Stevenson, Robert Louis. </a:t>
            </a:r>
            <a:r>
              <a:rPr lang="en-GB" sz="20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Strange Case of Dr Jekyll and Mr Hyde and Other Tales of Terror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edited by Robert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Mighall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Penguin, 2002.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37895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765518-D387-460C-A695-19FA3B47B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4982" y="533255"/>
            <a:ext cx="3362036" cy="666318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F</a:t>
            </a:r>
            <a:r>
              <a:rPr lang="en-GB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URTHER READING</a:t>
            </a:r>
            <a:endParaRPr lang="en-GB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F06017C-7951-4CF9-A18C-E68C93AB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345"/>
            <a:ext cx="10515600" cy="5052291"/>
          </a:xfrm>
          <a:solidFill>
            <a:schemeClr val="tx1">
              <a:alpha val="50000"/>
            </a:schemeClr>
          </a:solidFill>
        </p:spPr>
        <p:txBody>
          <a:bodyPr>
            <a:normAutofit fontScale="40000" lnSpcReduction="20000"/>
          </a:bodyPr>
          <a:lstStyle/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7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Ariès</a:t>
            </a:r>
            <a:r>
              <a:rPr lang="it-IT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Philippe. </a:t>
            </a:r>
            <a:r>
              <a:rPr lang="it-IT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Storia della morte in Occidente</a:t>
            </a:r>
            <a:r>
              <a:rPr lang="it-IT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BUR, 1998.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Davies, Douglas. 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Brief History of Death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Blackwell Publishing, 2005.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Hurren, Elizabeth. 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Dying for Victorian Medicine: English Anatomy and Its Trade in the Dead Poor, C.1834 - 1929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Palgrave, 2011.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Laqueur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Thomas. “Bodies, Death, and Pauper Funerals.” 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Representations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no. 1, 1983, pp. 109–131. 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JSTOR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www.jstor.org/stable/3043762. Accessed 28 May 2020.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Marshall, Tim. 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Murdering to Dissect: Grave-robbing, Frankenstein and the Anatomy Literature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Manchester University Press, 1995.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McCracken-Flesher, Caroline. “Burking the Scottish Body: Robert Louis Stevenson and the Resurrection Men.” 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Robert Louis Stevenson, Writer of Boundaries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edited by Richard </a:t>
            </a:r>
            <a:r>
              <a:rPr lang="en-GB" sz="37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Ambrosini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Richard </a:t>
            </a:r>
            <a:r>
              <a:rPr lang="en-GB" sz="37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Dury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University of Wisconsin Press, 2006, pp. 133-144.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Montgomery, Horace. “Resurrection Times.” The Georgia Review, vol. 43, no. 3, 1989, pp. 531–544. JSTOR, </a:t>
            </a:r>
            <a:r>
              <a:rPr lang="en-GB" sz="3700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www.jstor.org/stable/41399936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Accessed 15 May 2020.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Richardson, Ruth. “Robert Louis Stevenson’s 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Body Snatcher.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Lancet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vol. 385, 31 January 2015, </a:t>
            </a:r>
            <a:r>
              <a:rPr lang="en-GB" sz="3700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doi.org/10.1016/S0140-6736(15)60144-1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Accessed XX/XX/2020.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7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Sborgi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Ilaria. “Stevenson’s Unfinished Autopsy of the Other.” </a:t>
            </a:r>
            <a:r>
              <a:rPr lang="en-GB" sz="37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Robert Louis Stevenson, Writer of Boundaries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edited by Richard </a:t>
            </a:r>
            <a:r>
              <a:rPr lang="en-GB" sz="37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Ambrosini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Richard </a:t>
            </a:r>
            <a:r>
              <a:rPr lang="en-GB" sz="37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Dury</a:t>
            </a:r>
            <a:r>
              <a:rPr lang="en-GB" sz="37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University of Wisconsin Press, 2006, pp. 145-157.</a:t>
            </a:r>
            <a:endParaRPr lang="en-GB" sz="3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389915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626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6" baseType="lpstr">
      <vt:lpstr>Arial</vt:lpstr>
      <vt:lpstr>Book Antiqua</vt:lpstr>
      <vt:lpstr>Calibri</vt:lpstr>
      <vt:lpstr>Calibri Light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A (BRIEF) TIMELINE OF EVENTS</vt:lpstr>
      <vt:lpstr>Presentazione standard di PowerPoint</vt:lpstr>
      <vt:lpstr>FRANKENSTEIN</vt:lpstr>
      <vt:lpstr>“THE BODY SNATCHER”</vt:lpstr>
      <vt:lpstr>WORKS CITED</vt:lpstr>
      <vt:lpstr>FURTHER READING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valenti</dc:creator>
  <cp:lastModifiedBy>alessandro valenti</cp:lastModifiedBy>
  <cp:revision>19</cp:revision>
  <dcterms:created xsi:type="dcterms:W3CDTF">2020-06-09T10:30:39Z</dcterms:created>
  <dcterms:modified xsi:type="dcterms:W3CDTF">2020-06-09T14:40:37Z</dcterms:modified>
</cp:coreProperties>
</file>