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Lst>
  <p:sldSz cy="5143500" cx="9144000"/>
  <p:notesSz cx="6858000" cy="9144000"/>
  <p:embeddedFontLst>
    <p:embeddedFont>
      <p:font typeface="Proxima Nova"/>
      <p:regular r:id="rId20"/>
      <p:bold r:id="rId21"/>
      <p:italic r:id="rId22"/>
      <p:boldItalic r:id="rId23"/>
    </p:embeddedFont>
    <p:embeddedFont>
      <p:font typeface="Lato"/>
      <p:regular r:id="rId24"/>
      <p:bold r:id="rId25"/>
      <p:italic r:id="rId26"/>
      <p:boldItalic r:id="rId2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76">
          <p15:clr>
            <a:srgbClr val="9AA0A6"/>
          </p15:clr>
        </p15:guide>
        <p15:guide id="2" pos="2880">
          <p15:clr>
            <a:srgbClr val="9AA0A6"/>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3176"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roximaNova-regular.fntdata"/><Relationship Id="rId22" Type="http://schemas.openxmlformats.org/officeDocument/2006/relationships/font" Target="fonts/ProximaNova-italic.fntdata"/><Relationship Id="rId21" Type="http://schemas.openxmlformats.org/officeDocument/2006/relationships/font" Target="fonts/ProximaNova-bold.fntdata"/><Relationship Id="rId24" Type="http://schemas.openxmlformats.org/officeDocument/2006/relationships/font" Target="fonts/Lato-regular.fntdata"/><Relationship Id="rId23" Type="http://schemas.openxmlformats.org/officeDocument/2006/relationships/font" Target="fonts/ProximaNova-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Lato-italic.fntdata"/><Relationship Id="rId25" Type="http://schemas.openxmlformats.org/officeDocument/2006/relationships/font" Target="fonts/Lato-bold.fntdata"/><Relationship Id="rId27" Type="http://schemas.openxmlformats.org/officeDocument/2006/relationships/font" Target="fonts/Lato-bold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317500" lvl="0" marL="457200">
              <a:spcBef>
                <a:spcPts val="0"/>
              </a:spcBef>
              <a:spcAft>
                <a:spcPts val="0"/>
              </a:spcAft>
              <a:buSzPts val="1400"/>
              <a:buChar char="●"/>
              <a:defRPr sz="1100"/>
            </a:lvl1pPr>
            <a:lvl2pPr indent="-317500" lvl="1" marL="914400">
              <a:spcBef>
                <a:spcPts val="0"/>
              </a:spcBef>
              <a:spcAft>
                <a:spcPts val="0"/>
              </a:spcAft>
              <a:buSzPts val="1400"/>
              <a:buChar char="○"/>
              <a:defRPr sz="1100"/>
            </a:lvl2pPr>
            <a:lvl3pPr indent="-317500" lvl="2" marL="1371600">
              <a:spcBef>
                <a:spcPts val="0"/>
              </a:spcBef>
              <a:spcAft>
                <a:spcPts val="0"/>
              </a:spcAft>
              <a:buSzPts val="1400"/>
              <a:buChar char="■"/>
              <a:defRPr sz="1100"/>
            </a:lvl3pPr>
            <a:lvl4pPr indent="-317500" lvl="3" marL="1828800">
              <a:spcBef>
                <a:spcPts val="0"/>
              </a:spcBef>
              <a:spcAft>
                <a:spcPts val="0"/>
              </a:spcAft>
              <a:buSzPts val="1400"/>
              <a:buChar char="●"/>
              <a:defRPr sz="1100"/>
            </a:lvl4pPr>
            <a:lvl5pPr indent="-317500" lvl="4" marL="2286000">
              <a:spcBef>
                <a:spcPts val="0"/>
              </a:spcBef>
              <a:spcAft>
                <a:spcPts val="0"/>
              </a:spcAft>
              <a:buSzPts val="1400"/>
              <a:buChar char="○"/>
              <a:defRPr sz="1100"/>
            </a:lvl5pPr>
            <a:lvl6pPr indent="-317500" lvl="5" marL="2743200">
              <a:spcBef>
                <a:spcPts val="0"/>
              </a:spcBef>
              <a:spcAft>
                <a:spcPts val="0"/>
              </a:spcAft>
              <a:buSzPts val="1400"/>
              <a:buChar char="■"/>
              <a:defRPr sz="1100"/>
            </a:lvl6pPr>
            <a:lvl7pPr indent="-317500" lvl="6" marL="3200400">
              <a:spcBef>
                <a:spcPts val="0"/>
              </a:spcBef>
              <a:spcAft>
                <a:spcPts val="0"/>
              </a:spcAft>
              <a:buSzPts val="1400"/>
              <a:buChar char="●"/>
              <a:defRPr sz="1100"/>
            </a:lvl7pPr>
            <a:lvl8pPr indent="-317500" lvl="7" marL="3657600">
              <a:spcBef>
                <a:spcPts val="0"/>
              </a:spcBef>
              <a:spcAft>
                <a:spcPts val="0"/>
              </a:spcAft>
              <a:buSzPts val="1400"/>
              <a:buChar char="○"/>
              <a:defRPr sz="1100"/>
            </a:lvl8pPr>
            <a:lvl9pPr indent="-317500" lvl="8" marL="4114800">
              <a:spcBef>
                <a:spcPts val="0"/>
              </a:spcBef>
              <a:spcAft>
                <a:spcPts val="0"/>
              </a:spcAft>
              <a:buSzPts val="14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 name="Shape 50"/>
        <p:cNvGrpSpPr/>
        <p:nvPr/>
      </p:nvGrpSpPr>
      <p:grpSpPr>
        <a:xfrm>
          <a:off x="0" y="0"/>
          <a:ext cx="0" cy="0"/>
          <a:chOff x="0" y="0"/>
          <a:chExt cx="0" cy="0"/>
        </a:xfrm>
      </p:grpSpPr>
      <p:sp>
        <p:nvSpPr>
          <p:cNvPr id="51" name="Google Shape;51;g742e3e7cd_1_16: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742e3e7cd_1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5" name="Shape 125"/>
        <p:cNvGrpSpPr/>
        <p:nvPr/>
      </p:nvGrpSpPr>
      <p:grpSpPr>
        <a:xfrm>
          <a:off x="0" y="0"/>
          <a:ext cx="0" cy="0"/>
          <a:chOff x="0" y="0"/>
          <a:chExt cx="0" cy="0"/>
        </a:xfrm>
      </p:grpSpPr>
      <p:sp>
        <p:nvSpPr>
          <p:cNvPr id="126" name="Google Shape;126;g8640fdcd1b_0_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7" name="Google Shape;127;g8640fdcd1b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3" name="Shape 133"/>
        <p:cNvGrpSpPr/>
        <p:nvPr/>
      </p:nvGrpSpPr>
      <p:grpSpPr>
        <a:xfrm>
          <a:off x="0" y="0"/>
          <a:ext cx="0" cy="0"/>
          <a:chOff x="0" y="0"/>
          <a:chExt cx="0" cy="0"/>
        </a:xfrm>
      </p:grpSpPr>
      <p:sp>
        <p:nvSpPr>
          <p:cNvPr id="134" name="Google Shape;134;g8640fdcd1b_0_7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5" name="Google Shape;135;g8640fdcd1b_0_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1" name="Shape 141"/>
        <p:cNvGrpSpPr/>
        <p:nvPr/>
      </p:nvGrpSpPr>
      <p:grpSpPr>
        <a:xfrm>
          <a:off x="0" y="0"/>
          <a:ext cx="0" cy="0"/>
          <a:chOff x="0" y="0"/>
          <a:chExt cx="0" cy="0"/>
        </a:xfrm>
      </p:grpSpPr>
      <p:sp>
        <p:nvSpPr>
          <p:cNvPr id="142" name="Google Shape;142;g8640fdcd1b_0_9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3" name="Google Shape;143;g8640fdcd1b_0_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9" name="Shape 149"/>
        <p:cNvGrpSpPr/>
        <p:nvPr/>
      </p:nvGrpSpPr>
      <p:grpSpPr>
        <a:xfrm>
          <a:off x="0" y="0"/>
          <a:ext cx="0" cy="0"/>
          <a:chOff x="0" y="0"/>
          <a:chExt cx="0" cy="0"/>
        </a:xfrm>
      </p:grpSpPr>
      <p:sp>
        <p:nvSpPr>
          <p:cNvPr id="150" name="Google Shape;150;g864748a203_0_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1" name="Google Shape;151;g864748a203_0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7" name="Shape 157"/>
        <p:cNvGrpSpPr/>
        <p:nvPr/>
      </p:nvGrpSpPr>
      <p:grpSpPr>
        <a:xfrm>
          <a:off x="0" y="0"/>
          <a:ext cx="0" cy="0"/>
          <a:chOff x="0" y="0"/>
          <a:chExt cx="0" cy="0"/>
        </a:xfrm>
      </p:grpSpPr>
      <p:sp>
        <p:nvSpPr>
          <p:cNvPr id="158" name="Google Shape;158;g742e3e7cd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9" name="Google Shape;159;g742e3e7c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7" name="Shape 57"/>
        <p:cNvGrpSpPr/>
        <p:nvPr/>
      </p:nvGrpSpPr>
      <p:grpSpPr>
        <a:xfrm>
          <a:off x="0" y="0"/>
          <a:ext cx="0" cy="0"/>
          <a:chOff x="0" y="0"/>
          <a:chExt cx="0" cy="0"/>
        </a:xfrm>
      </p:grpSpPr>
      <p:sp>
        <p:nvSpPr>
          <p:cNvPr id="58" name="Google Shape;58;gcbab3a369_1_2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9" name="Google Shape;59;gcbab3a369_1_2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6" name="Shape 66"/>
        <p:cNvGrpSpPr/>
        <p:nvPr/>
      </p:nvGrpSpPr>
      <p:grpSpPr>
        <a:xfrm>
          <a:off x="0" y="0"/>
          <a:ext cx="0" cy="0"/>
          <a:chOff x="0" y="0"/>
          <a:chExt cx="0" cy="0"/>
        </a:xfrm>
      </p:grpSpPr>
      <p:sp>
        <p:nvSpPr>
          <p:cNvPr id="67" name="Google Shape;67;g8640fdcd1b_0_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8" name="Google Shape;68;g8640fdcd1b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5" name="Shape 75"/>
        <p:cNvGrpSpPr/>
        <p:nvPr/>
      </p:nvGrpSpPr>
      <p:grpSpPr>
        <a:xfrm>
          <a:off x="0" y="0"/>
          <a:ext cx="0" cy="0"/>
          <a:chOff x="0" y="0"/>
          <a:chExt cx="0" cy="0"/>
        </a:xfrm>
      </p:grpSpPr>
      <p:sp>
        <p:nvSpPr>
          <p:cNvPr id="76" name="Google Shape;76;g742e3e7cd_1_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7" name="Google Shape;77;g742e3e7cd_1_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3" name="Shape 83"/>
        <p:cNvGrpSpPr/>
        <p:nvPr/>
      </p:nvGrpSpPr>
      <p:grpSpPr>
        <a:xfrm>
          <a:off x="0" y="0"/>
          <a:ext cx="0" cy="0"/>
          <a:chOff x="0" y="0"/>
          <a:chExt cx="0" cy="0"/>
        </a:xfrm>
      </p:grpSpPr>
      <p:sp>
        <p:nvSpPr>
          <p:cNvPr id="84" name="Google Shape;84;g8640fdcd1b_0_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8640fdcd1b_0_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1" name="Shape 91"/>
        <p:cNvGrpSpPr/>
        <p:nvPr/>
      </p:nvGrpSpPr>
      <p:grpSpPr>
        <a:xfrm>
          <a:off x="0" y="0"/>
          <a:ext cx="0" cy="0"/>
          <a:chOff x="0" y="0"/>
          <a:chExt cx="0" cy="0"/>
        </a:xfrm>
      </p:grpSpPr>
      <p:sp>
        <p:nvSpPr>
          <p:cNvPr id="92" name="Google Shape;92;g8640fdcd1b_0_1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3" name="Google Shape;93;g8640fdcd1b_0_1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0" name="Shape 100"/>
        <p:cNvGrpSpPr/>
        <p:nvPr/>
      </p:nvGrpSpPr>
      <p:grpSpPr>
        <a:xfrm>
          <a:off x="0" y="0"/>
          <a:ext cx="0" cy="0"/>
          <a:chOff x="0" y="0"/>
          <a:chExt cx="0" cy="0"/>
        </a:xfrm>
      </p:grpSpPr>
      <p:sp>
        <p:nvSpPr>
          <p:cNvPr id="101" name="Google Shape;101;g8640fdcd1b_0_16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2" name="Google Shape;102;g8640fdcd1b_0_1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9" name="Shape 109"/>
        <p:cNvGrpSpPr/>
        <p:nvPr/>
      </p:nvGrpSpPr>
      <p:grpSpPr>
        <a:xfrm>
          <a:off x="0" y="0"/>
          <a:ext cx="0" cy="0"/>
          <a:chOff x="0" y="0"/>
          <a:chExt cx="0" cy="0"/>
        </a:xfrm>
      </p:grpSpPr>
      <p:sp>
        <p:nvSpPr>
          <p:cNvPr id="110" name="Google Shape;110;gd9c40d9f9_0_2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1" name="Google Shape;111;gd9c40d9f9_0_2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7" name="Shape 117"/>
        <p:cNvGrpSpPr/>
        <p:nvPr/>
      </p:nvGrpSpPr>
      <p:grpSpPr>
        <a:xfrm>
          <a:off x="0" y="0"/>
          <a:ext cx="0" cy="0"/>
          <a:chOff x="0" y="0"/>
          <a:chExt cx="0" cy="0"/>
        </a:xfrm>
      </p:grpSpPr>
      <p:sp>
        <p:nvSpPr>
          <p:cNvPr id="118" name="Google Shape;118;gcb9a3abeb_0_23: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cb9a3abeb_0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25"/>
            <a:ext cx="4572000" cy="5143500"/>
          </a:xfrm>
          <a:prstGeom prst="rect">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200"/>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Clr>
                <a:schemeClr val="dk1"/>
              </a:buClr>
              <a:buSzPts val="1800"/>
              <a:buChar char="●"/>
              <a:defRPr>
                <a:solidFill>
                  <a:schemeClr val="dk1"/>
                </a:solidFill>
              </a:defRPr>
            </a:lvl1pPr>
            <a:lvl2pPr indent="-317500" lvl="1" marL="914400">
              <a:spcBef>
                <a:spcPts val="1600"/>
              </a:spcBef>
              <a:spcAft>
                <a:spcPts val="0"/>
              </a:spcAft>
              <a:buClr>
                <a:schemeClr val="dk1"/>
              </a:buClr>
              <a:buSzPts val="1400"/>
              <a:buChar char="○"/>
              <a:defRPr>
                <a:solidFill>
                  <a:schemeClr val="dk1"/>
                </a:solidFill>
              </a:defRPr>
            </a:lvl2pPr>
            <a:lvl3pPr indent="-317500" lvl="2" marL="1371600">
              <a:spcBef>
                <a:spcPts val="1600"/>
              </a:spcBef>
              <a:spcAft>
                <a:spcPts val="0"/>
              </a:spcAft>
              <a:buClr>
                <a:schemeClr val="dk1"/>
              </a:buClr>
              <a:buSzPts val="1400"/>
              <a:buChar char="■"/>
              <a:defRPr>
                <a:solidFill>
                  <a:schemeClr val="dk1"/>
                </a:solidFill>
              </a:defRPr>
            </a:lvl3pPr>
            <a:lvl4pPr indent="-317500" lvl="3" marL="1828800">
              <a:spcBef>
                <a:spcPts val="1600"/>
              </a:spcBef>
              <a:spcAft>
                <a:spcPts val="0"/>
              </a:spcAft>
              <a:buClr>
                <a:schemeClr val="dk1"/>
              </a:buClr>
              <a:buSzPts val="1400"/>
              <a:buChar char="●"/>
              <a:defRPr>
                <a:solidFill>
                  <a:schemeClr val="dk1"/>
                </a:solidFill>
              </a:defRPr>
            </a:lvl4pPr>
            <a:lvl5pPr indent="-317500" lvl="4" marL="2286000">
              <a:spcBef>
                <a:spcPts val="1600"/>
              </a:spcBef>
              <a:spcAft>
                <a:spcPts val="0"/>
              </a:spcAft>
              <a:buClr>
                <a:schemeClr val="dk1"/>
              </a:buClr>
              <a:buSzPts val="1400"/>
              <a:buChar char="○"/>
              <a:defRPr>
                <a:solidFill>
                  <a:schemeClr val="dk1"/>
                </a:solidFill>
              </a:defRPr>
            </a:lvl5pPr>
            <a:lvl6pPr indent="-317500" lvl="5" marL="2743200">
              <a:spcBef>
                <a:spcPts val="1600"/>
              </a:spcBef>
              <a:spcAft>
                <a:spcPts val="0"/>
              </a:spcAft>
              <a:buClr>
                <a:schemeClr val="dk1"/>
              </a:buClr>
              <a:buSzPts val="1400"/>
              <a:buChar char="■"/>
              <a:defRPr>
                <a:solidFill>
                  <a:schemeClr val="dk1"/>
                </a:solidFill>
              </a:defRPr>
            </a:lvl6pPr>
            <a:lvl7pPr indent="-317500" lvl="6" marL="3200400">
              <a:spcBef>
                <a:spcPts val="1600"/>
              </a:spcBef>
              <a:spcAft>
                <a:spcPts val="0"/>
              </a:spcAft>
              <a:buClr>
                <a:schemeClr val="dk1"/>
              </a:buClr>
              <a:buSzPts val="1400"/>
              <a:buChar char="●"/>
              <a:defRPr>
                <a:solidFill>
                  <a:schemeClr val="dk1"/>
                </a:solidFill>
              </a:defRPr>
            </a:lvl7pPr>
            <a:lvl8pPr indent="-317500" lvl="7" marL="3657600">
              <a:spcBef>
                <a:spcPts val="1600"/>
              </a:spcBef>
              <a:spcAft>
                <a:spcPts val="0"/>
              </a:spcAft>
              <a:buClr>
                <a:schemeClr val="dk1"/>
              </a:buClr>
              <a:buSzPts val="1400"/>
              <a:buChar char="○"/>
              <a:defRPr>
                <a:solidFill>
                  <a:schemeClr val="dk1"/>
                </a:solidFill>
              </a:defRPr>
            </a:lvl8pPr>
            <a:lvl9pPr indent="-317500" lvl="8" marL="4114800">
              <a:spcBef>
                <a:spcPts val="1600"/>
              </a:spcBef>
              <a:spcAft>
                <a:spcPts val="1600"/>
              </a:spcAft>
              <a:buClr>
                <a:schemeClr val="dk1"/>
              </a:buClr>
              <a:buSzPts val="1400"/>
              <a:buChar char="■"/>
              <a:defRPr>
                <a:solidFill>
                  <a:schemeClr val="dk1"/>
                </a:solidFill>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dark-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lt2"/>
              </a:buClr>
              <a:buSzPts val="1800"/>
              <a:buChar char="●"/>
              <a:defRPr sz="1800">
                <a:solidFill>
                  <a:schemeClr val="lt2"/>
                </a:solidFill>
              </a:defRPr>
            </a:lvl1pPr>
            <a:lvl2pPr indent="-317500" lvl="1" marL="914400">
              <a:lnSpc>
                <a:spcPct val="115000"/>
              </a:lnSpc>
              <a:spcBef>
                <a:spcPts val="1600"/>
              </a:spcBef>
              <a:spcAft>
                <a:spcPts val="0"/>
              </a:spcAft>
              <a:buClr>
                <a:schemeClr val="lt2"/>
              </a:buClr>
              <a:buSzPts val="1400"/>
              <a:buChar char="○"/>
              <a:defRPr>
                <a:solidFill>
                  <a:schemeClr val="lt2"/>
                </a:solidFill>
              </a:defRPr>
            </a:lvl2pPr>
            <a:lvl3pPr indent="-317500" lvl="2" marL="1371600">
              <a:lnSpc>
                <a:spcPct val="115000"/>
              </a:lnSpc>
              <a:spcBef>
                <a:spcPts val="1600"/>
              </a:spcBef>
              <a:spcAft>
                <a:spcPts val="0"/>
              </a:spcAft>
              <a:buClr>
                <a:schemeClr val="lt2"/>
              </a:buClr>
              <a:buSzPts val="1400"/>
              <a:buChar char="■"/>
              <a:defRPr>
                <a:solidFill>
                  <a:schemeClr val="lt2"/>
                </a:solidFill>
              </a:defRPr>
            </a:lvl3pPr>
            <a:lvl4pPr indent="-317500" lvl="3" marL="1828800">
              <a:lnSpc>
                <a:spcPct val="115000"/>
              </a:lnSpc>
              <a:spcBef>
                <a:spcPts val="1600"/>
              </a:spcBef>
              <a:spcAft>
                <a:spcPts val="0"/>
              </a:spcAft>
              <a:buClr>
                <a:schemeClr val="lt2"/>
              </a:buClr>
              <a:buSzPts val="1400"/>
              <a:buChar char="●"/>
              <a:defRPr>
                <a:solidFill>
                  <a:schemeClr val="lt2"/>
                </a:solidFill>
              </a:defRPr>
            </a:lvl4pPr>
            <a:lvl5pPr indent="-317500" lvl="4" marL="2286000">
              <a:lnSpc>
                <a:spcPct val="115000"/>
              </a:lnSpc>
              <a:spcBef>
                <a:spcPts val="1600"/>
              </a:spcBef>
              <a:spcAft>
                <a:spcPts val="0"/>
              </a:spcAft>
              <a:buClr>
                <a:schemeClr val="lt2"/>
              </a:buClr>
              <a:buSzPts val="1400"/>
              <a:buChar char="○"/>
              <a:defRPr>
                <a:solidFill>
                  <a:schemeClr val="lt2"/>
                </a:solidFill>
              </a:defRPr>
            </a:lvl5pPr>
            <a:lvl6pPr indent="-317500" lvl="5" marL="2743200">
              <a:lnSpc>
                <a:spcPct val="115000"/>
              </a:lnSpc>
              <a:spcBef>
                <a:spcPts val="1600"/>
              </a:spcBef>
              <a:spcAft>
                <a:spcPts val="0"/>
              </a:spcAft>
              <a:buClr>
                <a:schemeClr val="lt2"/>
              </a:buClr>
              <a:buSzPts val="1400"/>
              <a:buChar char="■"/>
              <a:defRPr>
                <a:solidFill>
                  <a:schemeClr val="lt2"/>
                </a:solidFill>
              </a:defRPr>
            </a:lvl6pPr>
            <a:lvl7pPr indent="-317500" lvl="6" marL="3200400">
              <a:lnSpc>
                <a:spcPct val="115000"/>
              </a:lnSpc>
              <a:spcBef>
                <a:spcPts val="1600"/>
              </a:spcBef>
              <a:spcAft>
                <a:spcPts val="0"/>
              </a:spcAft>
              <a:buClr>
                <a:schemeClr val="lt2"/>
              </a:buClr>
              <a:buSzPts val="1400"/>
              <a:buChar char="●"/>
              <a:defRPr>
                <a:solidFill>
                  <a:schemeClr val="lt2"/>
                </a:solidFill>
              </a:defRPr>
            </a:lvl7pPr>
            <a:lvl8pPr indent="-317500" lvl="7" marL="3657600">
              <a:lnSpc>
                <a:spcPct val="115000"/>
              </a:lnSpc>
              <a:spcBef>
                <a:spcPts val="1600"/>
              </a:spcBef>
              <a:spcAft>
                <a:spcPts val="0"/>
              </a:spcAft>
              <a:buClr>
                <a:schemeClr val="lt2"/>
              </a:buClr>
              <a:buSzPts val="1400"/>
              <a:buChar char="○"/>
              <a:defRPr>
                <a:solidFill>
                  <a:schemeClr val="lt2"/>
                </a:solidFill>
              </a:defRPr>
            </a:lvl8pPr>
            <a:lvl9pPr indent="-317500" lvl="8" marL="4114800">
              <a:lnSpc>
                <a:spcPct val="115000"/>
              </a:lnSpc>
              <a:spcBef>
                <a:spcPts val="1600"/>
              </a:spcBef>
              <a:spcAft>
                <a:spcPts val="1600"/>
              </a:spcAft>
              <a:buClr>
                <a:schemeClr val="lt2"/>
              </a:buClr>
              <a:buSzPts val="1400"/>
              <a:buChar char="■"/>
              <a:defRPr>
                <a:solidFill>
                  <a:schemeClr val="lt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lt2"/>
                </a:solidFill>
              </a:defRPr>
            </a:lvl1pPr>
            <a:lvl2pPr lvl="1" algn="r">
              <a:buNone/>
              <a:defRPr sz="1000">
                <a:solidFill>
                  <a:schemeClr val="lt2"/>
                </a:solidFill>
              </a:defRPr>
            </a:lvl2pPr>
            <a:lvl3pPr lvl="2" algn="r">
              <a:buNone/>
              <a:defRPr sz="1000">
                <a:solidFill>
                  <a:schemeClr val="lt2"/>
                </a:solidFill>
              </a:defRPr>
            </a:lvl3pPr>
            <a:lvl4pPr lvl="3" algn="r">
              <a:buNone/>
              <a:defRPr sz="1000">
                <a:solidFill>
                  <a:schemeClr val="lt2"/>
                </a:solidFill>
              </a:defRPr>
            </a:lvl4pPr>
            <a:lvl5pPr lvl="4" algn="r">
              <a:buNone/>
              <a:defRPr sz="1000">
                <a:solidFill>
                  <a:schemeClr val="lt2"/>
                </a:solidFill>
              </a:defRPr>
            </a:lvl5pPr>
            <a:lvl6pPr lvl="5" algn="r">
              <a:buNone/>
              <a:defRPr sz="1000">
                <a:solidFill>
                  <a:schemeClr val="lt2"/>
                </a:solidFill>
              </a:defRPr>
            </a:lvl6pPr>
            <a:lvl7pPr lvl="6" algn="r">
              <a:buNone/>
              <a:defRPr sz="1000">
                <a:solidFill>
                  <a:schemeClr val="lt2"/>
                </a:solidFill>
              </a:defRPr>
            </a:lvl7pPr>
            <a:lvl8pPr lvl="7" algn="r">
              <a:buNone/>
              <a:defRPr sz="1000">
                <a:solidFill>
                  <a:schemeClr val="lt2"/>
                </a:solidFill>
              </a:defRPr>
            </a:lvl8pPr>
            <a:lvl9pPr lvl="8" algn="r">
              <a:buNone/>
              <a:defRPr sz="1000">
                <a:solidFill>
                  <a:schemeClr val="lt2"/>
                </a:solidFill>
              </a:defRPr>
            </a:lvl9pPr>
          </a:lstStyle>
          <a:p>
            <a:pPr indent="0" lvl="0" marL="0" rtl="0" algn="r">
              <a:spcBef>
                <a:spcPts val="0"/>
              </a:spcBef>
              <a:spcAft>
                <a:spcPts val="0"/>
              </a:spcAft>
              <a:buNone/>
            </a:pPr>
            <a:fld id="{00000000-1234-1234-1234-123412341234}" type="slidenum">
              <a:rPr lang="it"/>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12.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2.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xml"/><Relationship Id="rId3" Type="http://schemas.openxmlformats.org/officeDocument/2006/relationships/image" Target="../media/image4.png"/><Relationship Id="rId4" Type="http://schemas.openxmlformats.org/officeDocument/2006/relationships/image" Target="../media/image5.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xml"/><Relationship Id="rId3" Type="http://schemas.openxmlformats.org/officeDocument/2006/relationships/image" Target="../media/image4.png"/><Relationship Id="rId4" Type="http://schemas.openxmlformats.org/officeDocument/2006/relationships/image" Target="../media/image7.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6.xml"/><Relationship Id="rId3" Type="http://schemas.openxmlformats.org/officeDocument/2006/relationships/image" Target="../media/image8.png"/><Relationship Id="rId4" Type="http://schemas.openxmlformats.org/officeDocument/2006/relationships/image" Target="../media/image14.jpg"/><Relationship Id="rId5" Type="http://schemas.openxmlformats.org/officeDocument/2006/relationships/image" Target="../media/image6.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7.xml"/><Relationship Id="rId3" Type="http://schemas.openxmlformats.org/officeDocument/2006/relationships/image" Target="../media/image8.png"/><Relationship Id="rId4" Type="http://schemas.openxmlformats.org/officeDocument/2006/relationships/image" Target="../media/image10.jpg"/><Relationship Id="rId5" Type="http://schemas.openxmlformats.org/officeDocument/2006/relationships/image" Target="../media/image9.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11.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9.xml"/><Relationship Id="rId3" Type="http://schemas.openxmlformats.org/officeDocument/2006/relationships/image" Target="../media/image13.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53" name="Shape 53"/>
        <p:cNvGrpSpPr/>
        <p:nvPr/>
      </p:nvGrpSpPr>
      <p:grpSpPr>
        <a:xfrm>
          <a:off x="0" y="0"/>
          <a:ext cx="0" cy="0"/>
          <a:chOff x="0" y="0"/>
          <a:chExt cx="0" cy="0"/>
        </a:xfrm>
      </p:grpSpPr>
      <p:sp>
        <p:nvSpPr>
          <p:cNvPr id="54" name="Google Shape;54;p13"/>
          <p:cNvSpPr txBox="1"/>
          <p:nvPr>
            <p:ph type="ctrTitle"/>
          </p:nvPr>
        </p:nvSpPr>
        <p:spPr>
          <a:xfrm>
            <a:off x="311708" y="945425"/>
            <a:ext cx="8520600" cy="2052600"/>
          </a:xfrm>
          <a:prstGeom prst="rect">
            <a:avLst/>
          </a:prstGeom>
        </p:spPr>
        <p:txBody>
          <a:bodyPr anchorCtr="0" anchor="b" bIns="91425" lIns="91425" spcFirstLastPara="1" rIns="91425" wrap="square" tIns="91425">
            <a:noAutofit/>
          </a:bodyPr>
          <a:lstStyle/>
          <a:p>
            <a:pPr indent="0" lvl="0" marL="0" rtl="0" algn="ctr">
              <a:lnSpc>
                <a:spcPct val="115000"/>
              </a:lnSpc>
              <a:spcBef>
                <a:spcPts val="0"/>
              </a:spcBef>
              <a:spcAft>
                <a:spcPts val="0"/>
              </a:spcAft>
              <a:buNone/>
            </a:pPr>
            <a:r>
              <a:rPr lang="it" sz="3200">
                <a:solidFill>
                  <a:srgbClr val="FFFFFF"/>
                </a:solidFill>
                <a:latin typeface="Lato"/>
                <a:ea typeface="Lato"/>
                <a:cs typeface="Lato"/>
                <a:sym typeface="Lato"/>
              </a:rPr>
              <a:t>Female Body,</a:t>
            </a:r>
            <a:endParaRPr sz="3200">
              <a:solidFill>
                <a:srgbClr val="FFFFFF"/>
              </a:solidFill>
              <a:latin typeface="Lato"/>
              <a:ea typeface="Lato"/>
              <a:cs typeface="Lato"/>
              <a:sym typeface="Lato"/>
            </a:endParaRPr>
          </a:p>
          <a:p>
            <a:pPr indent="0" lvl="0" marL="0" rtl="0" algn="ctr">
              <a:lnSpc>
                <a:spcPct val="115000"/>
              </a:lnSpc>
              <a:spcBef>
                <a:spcPts val="0"/>
              </a:spcBef>
              <a:spcAft>
                <a:spcPts val="0"/>
              </a:spcAft>
              <a:buNone/>
            </a:pPr>
            <a:r>
              <a:rPr lang="it" sz="3200">
                <a:solidFill>
                  <a:srgbClr val="FFFFFF"/>
                </a:solidFill>
                <a:latin typeface="Lato"/>
                <a:ea typeface="Lato"/>
                <a:cs typeface="Lato"/>
                <a:sym typeface="Lato"/>
              </a:rPr>
              <a:t> Captivity and the Prison-House</a:t>
            </a:r>
            <a:endParaRPr sz="3200">
              <a:solidFill>
                <a:srgbClr val="FFFFFF"/>
              </a:solidFill>
              <a:latin typeface="Lato"/>
              <a:ea typeface="Lato"/>
              <a:cs typeface="Lato"/>
              <a:sym typeface="Lato"/>
            </a:endParaRPr>
          </a:p>
          <a:p>
            <a:pPr indent="0" lvl="0" marL="0" rtl="0" algn="ctr">
              <a:lnSpc>
                <a:spcPct val="115000"/>
              </a:lnSpc>
              <a:spcBef>
                <a:spcPts val="0"/>
              </a:spcBef>
              <a:spcAft>
                <a:spcPts val="0"/>
              </a:spcAft>
              <a:buNone/>
            </a:pPr>
            <a:r>
              <a:t/>
            </a:r>
            <a:endParaRPr sz="3200">
              <a:solidFill>
                <a:srgbClr val="F3F3F3"/>
              </a:solidFill>
              <a:latin typeface="Lato"/>
              <a:ea typeface="Lato"/>
              <a:cs typeface="Lato"/>
              <a:sym typeface="Lato"/>
            </a:endParaRPr>
          </a:p>
        </p:txBody>
      </p:sp>
      <p:sp>
        <p:nvSpPr>
          <p:cNvPr id="55" name="Google Shape;55;p13"/>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it" sz="2700"/>
              <a:t>Alessandra Canu</a:t>
            </a:r>
            <a:endParaRPr sz="2700"/>
          </a:p>
        </p:txBody>
      </p:sp>
      <p:sp>
        <p:nvSpPr>
          <p:cNvPr id="56" name="Google Shape;56;p13"/>
          <p:cNvSpPr txBox="1"/>
          <p:nvPr>
            <p:ph idx="1" type="subTitle"/>
          </p:nvPr>
        </p:nvSpPr>
        <p:spPr>
          <a:xfrm>
            <a:off x="510450" y="4370773"/>
            <a:ext cx="8123100" cy="503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it" sz="1800"/>
              <a:t>English Literature AY 2019/2020</a:t>
            </a:r>
            <a:endParaRPr sz="180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28" name="Shape 128"/>
        <p:cNvGrpSpPr/>
        <p:nvPr/>
      </p:nvGrpSpPr>
      <p:grpSpPr>
        <a:xfrm>
          <a:off x="0" y="0"/>
          <a:ext cx="0" cy="0"/>
          <a:chOff x="0" y="0"/>
          <a:chExt cx="0" cy="0"/>
        </a:xfrm>
      </p:grpSpPr>
      <p:sp>
        <p:nvSpPr>
          <p:cNvPr id="129" name="Google Shape;129;p22"/>
          <p:cNvSpPr txBox="1"/>
          <p:nvPr>
            <p:ph type="title"/>
          </p:nvPr>
        </p:nvSpPr>
        <p:spPr>
          <a:xfrm>
            <a:off x="510450" y="450225"/>
            <a:ext cx="8123100" cy="1200600"/>
          </a:xfrm>
          <a:prstGeom prst="rect">
            <a:avLst/>
          </a:prstGeom>
          <a:noFill/>
        </p:spPr>
        <p:txBody>
          <a:bodyPr anchorCtr="0" anchor="ctr" bIns="91425" lIns="91425" spcFirstLastPara="1" rIns="91425" wrap="square" tIns="91425">
            <a:noAutofit/>
          </a:bodyPr>
          <a:lstStyle/>
          <a:p>
            <a:pPr indent="0" lvl="0" marL="0" rtl="0" algn="ctr">
              <a:spcBef>
                <a:spcPts val="0"/>
              </a:spcBef>
              <a:spcAft>
                <a:spcPts val="0"/>
              </a:spcAft>
              <a:buNone/>
            </a:pPr>
            <a:r>
              <a:rPr lang="it" sz="3300">
                <a:solidFill>
                  <a:srgbClr val="980000"/>
                </a:solidFill>
              </a:rPr>
              <a:t>Marriage as an “emotional immigration” </a:t>
            </a:r>
            <a:r>
              <a:rPr lang="it" sz="1800">
                <a:solidFill>
                  <a:srgbClr val="980000"/>
                </a:solidFill>
              </a:rPr>
              <a:t>(Norris, 64)</a:t>
            </a:r>
            <a:endParaRPr sz="1800">
              <a:solidFill>
                <a:srgbClr val="980000"/>
              </a:solidFill>
            </a:endParaRPr>
          </a:p>
        </p:txBody>
      </p:sp>
      <p:sp>
        <p:nvSpPr>
          <p:cNvPr id="130" name="Google Shape;130;p22"/>
          <p:cNvSpPr txBox="1"/>
          <p:nvPr/>
        </p:nvSpPr>
        <p:spPr>
          <a:xfrm>
            <a:off x="510450" y="1726750"/>
            <a:ext cx="8123100" cy="2752200"/>
          </a:xfrm>
          <a:prstGeom prst="rect">
            <a:avLst/>
          </a:prstGeom>
          <a:noFill/>
          <a:ln>
            <a:noFill/>
          </a:ln>
        </p:spPr>
        <p:txBody>
          <a:bodyPr anchorCtr="0" anchor="t" bIns="91425" lIns="91425" spcFirstLastPara="1" rIns="91425" wrap="square" tIns="91425">
            <a:noAutofit/>
          </a:bodyPr>
          <a:lstStyle/>
          <a:p>
            <a:pPr indent="-368300" lvl="0" marL="457200" rtl="0" algn="l">
              <a:spcBef>
                <a:spcPts val="0"/>
              </a:spcBef>
              <a:spcAft>
                <a:spcPts val="0"/>
              </a:spcAft>
              <a:buClr>
                <a:srgbClr val="434343"/>
              </a:buClr>
              <a:buSzPts val="2200"/>
              <a:buFont typeface="Proxima Nova"/>
              <a:buChar char="●"/>
            </a:pPr>
            <a:r>
              <a:rPr lang="it" sz="2200">
                <a:solidFill>
                  <a:srgbClr val="434343"/>
                </a:solidFill>
                <a:latin typeface="Proxima Nova"/>
                <a:ea typeface="Proxima Nova"/>
                <a:cs typeface="Proxima Nova"/>
                <a:sym typeface="Proxima Nova"/>
              </a:rPr>
              <a:t>The unconcluded marriage of Miss Havisham results in the lady’s seclusion and transformation into a living-dead, whose body won’t exit the house anymore.</a:t>
            </a:r>
            <a:endParaRPr sz="2200">
              <a:solidFill>
                <a:srgbClr val="434343"/>
              </a:solidFill>
              <a:latin typeface="Proxima Nova"/>
              <a:ea typeface="Proxima Nova"/>
              <a:cs typeface="Proxima Nova"/>
              <a:sym typeface="Proxima Nova"/>
            </a:endParaRPr>
          </a:p>
          <a:p>
            <a:pPr indent="-368300" lvl="0" marL="457200" rtl="0" algn="l">
              <a:spcBef>
                <a:spcPts val="1000"/>
              </a:spcBef>
              <a:spcAft>
                <a:spcPts val="0"/>
              </a:spcAft>
              <a:buClr>
                <a:srgbClr val="434343"/>
              </a:buClr>
              <a:buSzPts val="2200"/>
              <a:buFont typeface="Proxima Nova"/>
              <a:buChar char="●"/>
            </a:pPr>
            <a:r>
              <a:rPr lang="it" sz="2200">
                <a:solidFill>
                  <a:srgbClr val="434343"/>
                </a:solidFill>
                <a:latin typeface="Proxima Nova"/>
                <a:ea typeface="Proxima Nova"/>
                <a:cs typeface="Proxima Nova"/>
                <a:sym typeface="Proxima Nova"/>
              </a:rPr>
              <a:t>Eveline is unable to move and go away with Frank, namely with the only person who would have set her free through marriage. Therefore, her nubile condition strengthens her state of imprisonment within her paternal house.</a:t>
            </a:r>
            <a:endParaRPr sz="2200">
              <a:solidFill>
                <a:srgbClr val="434343"/>
              </a:solidFill>
              <a:latin typeface="Proxima Nova"/>
              <a:ea typeface="Proxima Nova"/>
              <a:cs typeface="Proxima Nova"/>
              <a:sym typeface="Proxima Nova"/>
            </a:endParaRPr>
          </a:p>
          <a:p>
            <a:pPr indent="0" lvl="0" marL="457200" rtl="0" algn="l">
              <a:lnSpc>
                <a:spcPct val="115000"/>
              </a:lnSpc>
              <a:spcBef>
                <a:spcPts val="0"/>
              </a:spcBef>
              <a:spcAft>
                <a:spcPts val="0"/>
              </a:spcAft>
              <a:buNone/>
            </a:pPr>
            <a:r>
              <a:t/>
            </a:r>
            <a:endParaRPr sz="2200">
              <a:solidFill>
                <a:srgbClr val="434343"/>
              </a:solidFill>
              <a:latin typeface="Proxima Nova"/>
              <a:ea typeface="Proxima Nova"/>
              <a:cs typeface="Proxima Nova"/>
              <a:sym typeface="Proxima Nova"/>
            </a:endParaRPr>
          </a:p>
        </p:txBody>
      </p:sp>
      <p:sp>
        <p:nvSpPr>
          <p:cNvPr id="131" name="Google Shape;131;p22"/>
          <p:cNvSpPr/>
          <p:nvPr/>
        </p:nvSpPr>
        <p:spPr>
          <a:xfrm>
            <a:off x="0" y="108850"/>
            <a:ext cx="9144000" cy="69000"/>
          </a:xfrm>
          <a:prstGeom prst="rect">
            <a:avLst/>
          </a:prstGeom>
          <a:solidFill>
            <a:srgbClr val="F3F3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2" name="Google Shape;132;p2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36" name="Shape 136"/>
        <p:cNvGrpSpPr/>
        <p:nvPr/>
      </p:nvGrpSpPr>
      <p:grpSpPr>
        <a:xfrm>
          <a:off x="0" y="0"/>
          <a:ext cx="0" cy="0"/>
          <a:chOff x="0" y="0"/>
          <a:chExt cx="0" cy="0"/>
        </a:xfrm>
      </p:grpSpPr>
      <p:sp>
        <p:nvSpPr>
          <p:cNvPr id="137" name="Google Shape;137;p23"/>
          <p:cNvSpPr txBox="1"/>
          <p:nvPr>
            <p:ph type="title"/>
          </p:nvPr>
        </p:nvSpPr>
        <p:spPr>
          <a:xfrm>
            <a:off x="510450" y="454250"/>
            <a:ext cx="8123100" cy="1210200"/>
          </a:xfrm>
          <a:prstGeom prst="rect">
            <a:avLst/>
          </a:prstGeom>
          <a:noFill/>
        </p:spPr>
        <p:txBody>
          <a:bodyPr anchorCtr="0" anchor="ctr" bIns="91425" lIns="91425" spcFirstLastPara="1" rIns="91425" wrap="square" tIns="91425">
            <a:noAutofit/>
          </a:bodyPr>
          <a:lstStyle/>
          <a:p>
            <a:pPr indent="0" lvl="0" marL="0" rtl="0" algn="ctr">
              <a:spcBef>
                <a:spcPts val="0"/>
              </a:spcBef>
              <a:spcAft>
                <a:spcPts val="0"/>
              </a:spcAft>
              <a:buNone/>
            </a:pPr>
            <a:r>
              <a:rPr lang="it" sz="3300">
                <a:solidFill>
                  <a:srgbClr val="980000"/>
                </a:solidFill>
              </a:rPr>
              <a:t>The house as a connection with the past and as a tomb in disguise</a:t>
            </a:r>
            <a:endParaRPr sz="1800">
              <a:solidFill>
                <a:srgbClr val="980000"/>
              </a:solidFill>
            </a:endParaRPr>
          </a:p>
        </p:txBody>
      </p:sp>
      <p:sp>
        <p:nvSpPr>
          <p:cNvPr id="138" name="Google Shape;138;p23"/>
          <p:cNvSpPr txBox="1"/>
          <p:nvPr/>
        </p:nvSpPr>
        <p:spPr>
          <a:xfrm>
            <a:off x="510450" y="2026100"/>
            <a:ext cx="8123100" cy="2752200"/>
          </a:xfrm>
          <a:prstGeom prst="rect">
            <a:avLst/>
          </a:prstGeom>
          <a:noFill/>
          <a:ln>
            <a:noFill/>
          </a:ln>
        </p:spPr>
        <p:txBody>
          <a:bodyPr anchorCtr="0" anchor="t" bIns="91425" lIns="91425" spcFirstLastPara="1" rIns="91425" wrap="square" tIns="91425">
            <a:noAutofit/>
          </a:bodyPr>
          <a:lstStyle/>
          <a:p>
            <a:pPr indent="-368300" lvl="0" marL="457200" rtl="0" algn="l">
              <a:spcBef>
                <a:spcPts val="0"/>
              </a:spcBef>
              <a:spcAft>
                <a:spcPts val="0"/>
              </a:spcAft>
              <a:buClr>
                <a:srgbClr val="434343"/>
              </a:buClr>
              <a:buSzPts val="2200"/>
              <a:buFont typeface="Proxima Nova"/>
              <a:buChar char="●"/>
            </a:pPr>
            <a:r>
              <a:rPr lang="it" sz="1900">
                <a:solidFill>
                  <a:srgbClr val="434343"/>
                </a:solidFill>
                <a:latin typeface="Proxima Nova"/>
                <a:ea typeface="Proxima Nova"/>
                <a:cs typeface="Proxima Nova"/>
                <a:sym typeface="Proxima Nova"/>
              </a:rPr>
              <a:t>“oikos” and “oikesis” →  “home” and “tomb” </a:t>
            </a:r>
            <a:r>
              <a:rPr lang="it" sz="1500">
                <a:solidFill>
                  <a:srgbClr val="434343"/>
                </a:solidFill>
                <a:latin typeface="Proxima Nova"/>
                <a:ea typeface="Proxima Nova"/>
                <a:cs typeface="Proxima Nova"/>
                <a:sym typeface="Proxima Nova"/>
              </a:rPr>
              <a:t>(Milbank, 123)</a:t>
            </a:r>
            <a:endParaRPr sz="1500">
              <a:solidFill>
                <a:srgbClr val="434343"/>
              </a:solidFill>
              <a:latin typeface="Proxima Nova"/>
              <a:ea typeface="Proxima Nova"/>
              <a:cs typeface="Proxima Nova"/>
              <a:sym typeface="Proxima Nova"/>
            </a:endParaRPr>
          </a:p>
          <a:p>
            <a:pPr indent="0" lvl="0" marL="0" rtl="0" algn="l">
              <a:spcBef>
                <a:spcPts val="0"/>
              </a:spcBef>
              <a:spcAft>
                <a:spcPts val="0"/>
              </a:spcAft>
              <a:buNone/>
            </a:pPr>
            <a:r>
              <a:t/>
            </a:r>
            <a:endParaRPr sz="1500">
              <a:solidFill>
                <a:srgbClr val="434343"/>
              </a:solidFill>
              <a:latin typeface="Proxima Nova"/>
              <a:ea typeface="Proxima Nova"/>
              <a:cs typeface="Proxima Nova"/>
              <a:sym typeface="Proxima Nova"/>
            </a:endParaRPr>
          </a:p>
          <a:p>
            <a:pPr indent="-349250" lvl="0" marL="457200" rtl="0" algn="l">
              <a:spcBef>
                <a:spcPts val="0"/>
              </a:spcBef>
              <a:spcAft>
                <a:spcPts val="0"/>
              </a:spcAft>
              <a:buClr>
                <a:srgbClr val="434343"/>
              </a:buClr>
              <a:buSzPts val="1900"/>
              <a:buFont typeface="Proxima Nova"/>
              <a:buChar char="●"/>
            </a:pPr>
            <a:r>
              <a:rPr lang="it" sz="1900">
                <a:solidFill>
                  <a:srgbClr val="434343"/>
                </a:solidFill>
                <a:latin typeface="Proxima Nova"/>
                <a:ea typeface="Proxima Nova"/>
                <a:cs typeface="Proxima Nova"/>
                <a:sym typeface="Proxima Nova"/>
              </a:rPr>
              <a:t>Miss Havisham attempts to protect herself from the outside world by withdrawing from others inside her manor, but that results in a self incarceration and burial.</a:t>
            </a:r>
            <a:endParaRPr sz="1900">
              <a:solidFill>
                <a:srgbClr val="434343"/>
              </a:solidFill>
              <a:latin typeface="Proxima Nova"/>
              <a:ea typeface="Proxima Nova"/>
              <a:cs typeface="Proxima Nova"/>
              <a:sym typeface="Proxima Nova"/>
            </a:endParaRPr>
          </a:p>
          <a:p>
            <a:pPr indent="-349250" lvl="0" marL="457200" rtl="0" algn="l">
              <a:spcBef>
                <a:spcPts val="1000"/>
              </a:spcBef>
              <a:spcAft>
                <a:spcPts val="1000"/>
              </a:spcAft>
              <a:buClr>
                <a:srgbClr val="434343"/>
              </a:buClr>
              <a:buSzPts val="1900"/>
              <a:buFont typeface="Proxima Nova"/>
              <a:buChar char="●"/>
            </a:pPr>
            <a:r>
              <a:rPr lang="it" sz="1900">
                <a:solidFill>
                  <a:srgbClr val="434343"/>
                </a:solidFill>
                <a:latin typeface="Proxima Nova"/>
                <a:ea typeface="Proxima Nova"/>
                <a:cs typeface="Proxima Nova"/>
                <a:sym typeface="Proxima Nova"/>
              </a:rPr>
              <a:t>Eveline freezes before escaping and getting married abroad. She cannot avoid  remaining trapped in her domestic prison, which one day will probably become also her tomb.</a:t>
            </a:r>
            <a:endParaRPr sz="1900">
              <a:solidFill>
                <a:srgbClr val="434343"/>
              </a:solidFill>
              <a:latin typeface="Proxima Nova"/>
              <a:ea typeface="Proxima Nova"/>
              <a:cs typeface="Proxima Nova"/>
              <a:sym typeface="Proxima Nova"/>
            </a:endParaRPr>
          </a:p>
        </p:txBody>
      </p:sp>
      <p:sp>
        <p:nvSpPr>
          <p:cNvPr id="139" name="Google Shape;139;p23"/>
          <p:cNvSpPr/>
          <p:nvPr/>
        </p:nvSpPr>
        <p:spPr>
          <a:xfrm>
            <a:off x="0" y="108850"/>
            <a:ext cx="9144000" cy="69000"/>
          </a:xfrm>
          <a:prstGeom prst="rect">
            <a:avLst/>
          </a:prstGeom>
          <a:solidFill>
            <a:srgbClr val="F3F3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0" name="Google Shape;140;p2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4" name="Shape 144"/>
        <p:cNvGrpSpPr/>
        <p:nvPr/>
      </p:nvGrpSpPr>
      <p:grpSpPr>
        <a:xfrm>
          <a:off x="0" y="0"/>
          <a:ext cx="0" cy="0"/>
          <a:chOff x="0" y="0"/>
          <a:chExt cx="0" cy="0"/>
        </a:xfrm>
      </p:grpSpPr>
      <p:sp>
        <p:nvSpPr>
          <p:cNvPr id="145" name="Google Shape;145;p24"/>
          <p:cNvSpPr txBox="1"/>
          <p:nvPr>
            <p:ph type="title"/>
          </p:nvPr>
        </p:nvSpPr>
        <p:spPr>
          <a:xfrm>
            <a:off x="311700" y="2887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it" sz="3400"/>
              <a:t>Conclusion</a:t>
            </a:r>
            <a:r>
              <a:rPr lang="it" sz="3600"/>
              <a:t> </a:t>
            </a:r>
            <a:r>
              <a:rPr lang="it" sz="2300"/>
              <a:t>- embodied objects of the body of the house</a:t>
            </a:r>
            <a:endParaRPr sz="2300"/>
          </a:p>
        </p:txBody>
      </p:sp>
      <p:sp>
        <p:nvSpPr>
          <p:cNvPr id="146" name="Google Shape;146;p24"/>
          <p:cNvSpPr txBox="1"/>
          <p:nvPr>
            <p:ph idx="1" type="body"/>
          </p:nvPr>
        </p:nvSpPr>
        <p:spPr>
          <a:xfrm>
            <a:off x="311700" y="1396375"/>
            <a:ext cx="8520600" cy="3299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Clr>
                <a:srgbClr val="D9D9D9"/>
              </a:buClr>
              <a:buSzPts val="1800"/>
              <a:buFont typeface="Proxima Nova"/>
              <a:buChar char="●"/>
            </a:pPr>
            <a:r>
              <a:rPr lang="it" sz="1700">
                <a:solidFill>
                  <a:srgbClr val="D9D9D9"/>
                </a:solidFill>
                <a:latin typeface="Proxima Nova"/>
                <a:ea typeface="Proxima Nova"/>
                <a:cs typeface="Proxima Nova"/>
                <a:sym typeface="Proxima Nova"/>
              </a:rPr>
              <a:t>The house embodies the penetration of the past into the present </a:t>
            </a:r>
            <a:r>
              <a:rPr lang="it" sz="1100">
                <a:solidFill>
                  <a:srgbClr val="D9D9D9"/>
                </a:solidFill>
                <a:latin typeface="Proxima Nova"/>
                <a:ea typeface="Proxima Nova"/>
                <a:cs typeface="Proxima Nova"/>
                <a:sym typeface="Proxima Nova"/>
              </a:rPr>
              <a:t>(Milbank, 4). → </a:t>
            </a:r>
            <a:r>
              <a:rPr lang="it" sz="1700">
                <a:solidFill>
                  <a:srgbClr val="D9D9D9"/>
                </a:solidFill>
                <a:latin typeface="Proxima Nova"/>
                <a:ea typeface="Proxima Nova"/>
                <a:cs typeface="Proxima Nova"/>
                <a:sym typeface="Proxima Nova"/>
              </a:rPr>
              <a:t> It forbids the female inhabitants, or rather its body parts, to escape its own perimeter.</a:t>
            </a:r>
            <a:endParaRPr sz="1700">
              <a:solidFill>
                <a:srgbClr val="D9D9D9"/>
              </a:solidFill>
              <a:latin typeface="Proxima Nova"/>
              <a:ea typeface="Proxima Nova"/>
              <a:cs typeface="Proxima Nova"/>
              <a:sym typeface="Proxima Nova"/>
            </a:endParaRPr>
          </a:p>
          <a:p>
            <a:pPr indent="-336550" lvl="0" marL="457200" rtl="0" algn="l">
              <a:spcBef>
                <a:spcPts val="1000"/>
              </a:spcBef>
              <a:spcAft>
                <a:spcPts val="0"/>
              </a:spcAft>
              <a:buClr>
                <a:srgbClr val="D9D9D9"/>
              </a:buClr>
              <a:buSzPts val="1700"/>
              <a:buFont typeface="Proxima Nova"/>
              <a:buChar char="●"/>
            </a:pPr>
            <a:r>
              <a:rPr lang="it" sz="1700">
                <a:solidFill>
                  <a:srgbClr val="D9D9D9"/>
                </a:solidFill>
                <a:latin typeface="Proxima Nova"/>
                <a:ea typeface="Proxima Nova"/>
                <a:cs typeface="Proxima Nova"/>
                <a:sym typeface="Proxima Nova"/>
              </a:rPr>
              <a:t>The two female characters’ self-imprisonment interrupts their lives → just an illusive refuge where they try to preserve their bodies. </a:t>
            </a:r>
            <a:endParaRPr sz="1700">
              <a:solidFill>
                <a:srgbClr val="D9D9D9"/>
              </a:solidFill>
              <a:latin typeface="Proxima Nova"/>
              <a:ea typeface="Proxima Nova"/>
              <a:cs typeface="Proxima Nova"/>
              <a:sym typeface="Proxima Nova"/>
            </a:endParaRPr>
          </a:p>
          <a:p>
            <a:pPr indent="-342900" lvl="0" marL="457200" rtl="0" algn="l">
              <a:spcBef>
                <a:spcPts val="1000"/>
              </a:spcBef>
              <a:spcAft>
                <a:spcPts val="0"/>
              </a:spcAft>
              <a:buClr>
                <a:srgbClr val="D9D9D9"/>
              </a:buClr>
              <a:buSzPts val="1800"/>
              <a:buFont typeface="Proxima Nova"/>
              <a:buChar char="●"/>
            </a:pPr>
            <a:r>
              <a:rPr lang="it" sz="1700">
                <a:solidFill>
                  <a:srgbClr val="D9D9D9"/>
                </a:solidFill>
                <a:latin typeface="Proxima Nova"/>
                <a:ea typeface="Proxima Nova"/>
                <a:cs typeface="Proxima Nova"/>
                <a:sym typeface="Proxima Nova"/>
              </a:rPr>
              <a:t>Miss Havisham and Eveline: still life bodies surrounded by the familiar and dusty objects of the house → the cultural conceptualization of women as parts of the domestic environment. </a:t>
            </a:r>
            <a:r>
              <a:rPr lang="it" sz="1100">
                <a:solidFill>
                  <a:srgbClr val="D9D9D9"/>
                </a:solidFill>
                <a:latin typeface="Proxima Nova"/>
                <a:ea typeface="Proxima Nova"/>
                <a:cs typeface="Proxima Nova"/>
                <a:sym typeface="Proxima Nova"/>
              </a:rPr>
              <a:t>( Milbank, 2-3)</a:t>
            </a:r>
            <a:endParaRPr sz="1100">
              <a:solidFill>
                <a:srgbClr val="D9D9D9"/>
              </a:solidFill>
              <a:latin typeface="Proxima Nova"/>
              <a:ea typeface="Proxima Nova"/>
              <a:cs typeface="Proxima Nova"/>
              <a:sym typeface="Proxima Nova"/>
            </a:endParaRPr>
          </a:p>
          <a:p>
            <a:pPr indent="0" lvl="0" marL="0" rtl="0" algn="l">
              <a:spcBef>
                <a:spcPts val="1600"/>
              </a:spcBef>
              <a:spcAft>
                <a:spcPts val="0"/>
              </a:spcAft>
              <a:buNone/>
            </a:pPr>
            <a:r>
              <a:t/>
            </a:r>
            <a:endParaRPr sz="2200">
              <a:solidFill>
                <a:srgbClr val="D9D9D9"/>
              </a:solidFill>
              <a:latin typeface="Proxima Nova"/>
              <a:ea typeface="Proxima Nova"/>
              <a:cs typeface="Proxima Nova"/>
              <a:sym typeface="Proxima Nova"/>
            </a:endParaRPr>
          </a:p>
          <a:p>
            <a:pPr indent="0" lvl="0" marL="0" rtl="0" algn="l">
              <a:spcBef>
                <a:spcPts val="1600"/>
              </a:spcBef>
              <a:spcAft>
                <a:spcPts val="1600"/>
              </a:spcAft>
              <a:buNone/>
            </a:pPr>
            <a:r>
              <a:t/>
            </a:r>
            <a:endParaRPr sz="2200">
              <a:solidFill>
                <a:srgbClr val="D9D9D9"/>
              </a:solidFill>
              <a:latin typeface="Proxima Nova"/>
              <a:ea typeface="Proxima Nova"/>
              <a:cs typeface="Proxima Nova"/>
              <a:sym typeface="Proxima Nova"/>
            </a:endParaRPr>
          </a:p>
        </p:txBody>
      </p:sp>
      <p:sp>
        <p:nvSpPr>
          <p:cNvPr id="147" name="Google Shape;147;p24"/>
          <p:cNvSpPr/>
          <p:nvPr/>
        </p:nvSpPr>
        <p:spPr>
          <a:xfrm>
            <a:off x="0" y="108850"/>
            <a:ext cx="9144000" cy="69000"/>
          </a:xfrm>
          <a:prstGeom prst="rect">
            <a:avLst/>
          </a:prstGeom>
          <a:solidFill>
            <a:srgbClr val="F3F3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8" name="Google Shape;148;p2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2" name="Shape 152"/>
        <p:cNvGrpSpPr/>
        <p:nvPr/>
      </p:nvGrpSpPr>
      <p:grpSpPr>
        <a:xfrm>
          <a:off x="0" y="0"/>
          <a:ext cx="0" cy="0"/>
          <a:chOff x="0" y="0"/>
          <a:chExt cx="0" cy="0"/>
        </a:xfrm>
      </p:grpSpPr>
      <p:sp>
        <p:nvSpPr>
          <p:cNvPr id="153" name="Google Shape;153;p25"/>
          <p:cNvSpPr txBox="1"/>
          <p:nvPr>
            <p:ph type="title"/>
          </p:nvPr>
        </p:nvSpPr>
        <p:spPr>
          <a:xfrm>
            <a:off x="311700" y="306000"/>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it" sz="2200"/>
              <a:t>The body of the house</a:t>
            </a:r>
            <a:endParaRPr sz="2200"/>
          </a:p>
        </p:txBody>
      </p:sp>
      <p:pic>
        <p:nvPicPr>
          <p:cNvPr id="154" name="Google Shape;154;p25"/>
          <p:cNvPicPr preferRelativeResize="0"/>
          <p:nvPr/>
        </p:nvPicPr>
        <p:blipFill>
          <a:blip r:embed="rId3">
            <a:alphaModFix/>
          </a:blip>
          <a:stretch>
            <a:fillRect/>
          </a:stretch>
        </p:blipFill>
        <p:spPr>
          <a:xfrm>
            <a:off x="626425" y="1017725"/>
            <a:ext cx="7891143" cy="3820975"/>
          </a:xfrm>
          <a:prstGeom prst="rect">
            <a:avLst/>
          </a:prstGeom>
          <a:noFill/>
          <a:ln>
            <a:noFill/>
          </a:ln>
        </p:spPr>
      </p:pic>
      <p:sp>
        <p:nvSpPr>
          <p:cNvPr id="155" name="Google Shape;155;p25"/>
          <p:cNvSpPr/>
          <p:nvPr/>
        </p:nvSpPr>
        <p:spPr>
          <a:xfrm>
            <a:off x="0" y="108850"/>
            <a:ext cx="9144000" cy="69000"/>
          </a:xfrm>
          <a:prstGeom prst="rect">
            <a:avLst/>
          </a:prstGeom>
          <a:solidFill>
            <a:srgbClr val="F3F3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6" name="Google Shape;156;p2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0" name="Shape 160"/>
        <p:cNvGrpSpPr/>
        <p:nvPr/>
      </p:nvGrpSpPr>
      <p:grpSpPr>
        <a:xfrm>
          <a:off x="0" y="0"/>
          <a:ext cx="0" cy="0"/>
          <a:chOff x="0" y="0"/>
          <a:chExt cx="0" cy="0"/>
        </a:xfrm>
      </p:grpSpPr>
      <p:sp>
        <p:nvSpPr>
          <p:cNvPr id="161" name="Google Shape;161;p26"/>
          <p:cNvSpPr txBox="1"/>
          <p:nvPr>
            <p:ph type="title"/>
          </p:nvPr>
        </p:nvSpPr>
        <p:spPr>
          <a:xfrm>
            <a:off x="311700" y="2887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it" sz="3200"/>
              <a:t>Bibliography</a:t>
            </a:r>
            <a:endParaRPr sz="3200"/>
          </a:p>
          <a:p>
            <a:pPr indent="0" lvl="0" marL="0" rtl="0" algn="l">
              <a:spcBef>
                <a:spcPts val="0"/>
              </a:spcBef>
              <a:spcAft>
                <a:spcPts val="0"/>
              </a:spcAft>
              <a:buNone/>
            </a:pPr>
            <a:r>
              <a:t/>
            </a:r>
            <a:endParaRPr sz="3600"/>
          </a:p>
          <a:p>
            <a:pPr indent="0" lvl="0" marL="0" rtl="0" algn="l">
              <a:spcBef>
                <a:spcPts val="0"/>
              </a:spcBef>
              <a:spcAft>
                <a:spcPts val="0"/>
              </a:spcAft>
              <a:buNone/>
            </a:pPr>
            <a:r>
              <a:t/>
            </a:r>
            <a:endParaRPr sz="3600"/>
          </a:p>
        </p:txBody>
      </p:sp>
      <p:sp>
        <p:nvSpPr>
          <p:cNvPr id="162" name="Google Shape;162;p26"/>
          <p:cNvSpPr txBox="1"/>
          <p:nvPr>
            <p:ph idx="1" type="body"/>
          </p:nvPr>
        </p:nvSpPr>
        <p:spPr>
          <a:xfrm>
            <a:off x="311700" y="1396375"/>
            <a:ext cx="8520600" cy="3299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it" sz="1400"/>
              <a:t>Dickens, Charles. </a:t>
            </a:r>
            <a:r>
              <a:rPr i="1" lang="it" sz="1400"/>
              <a:t>Great Expectations.</a:t>
            </a:r>
            <a:r>
              <a:rPr lang="it" sz="1400"/>
              <a:t> London, England: Penguin Books Ltd, 2002 (first published in 1860-61).</a:t>
            </a:r>
            <a:endParaRPr sz="1400"/>
          </a:p>
          <a:p>
            <a:pPr indent="0" lvl="0" marL="0" rtl="0" algn="l">
              <a:spcBef>
                <a:spcPts val="1600"/>
              </a:spcBef>
              <a:spcAft>
                <a:spcPts val="0"/>
              </a:spcAft>
              <a:buNone/>
            </a:pPr>
            <a:r>
              <a:rPr lang="it" sz="1400"/>
              <a:t>Joyce, James. </a:t>
            </a:r>
            <a:r>
              <a:rPr i="1" lang="it" sz="1400"/>
              <a:t>Dubliners</a:t>
            </a:r>
            <a:r>
              <a:rPr lang="it" sz="1400"/>
              <a:t>. Ware, Hertfordshire, England: Wordsworth Editions Ltd, 1992 (first published in 1914).</a:t>
            </a:r>
            <a:endParaRPr sz="1400"/>
          </a:p>
          <a:p>
            <a:pPr indent="0" lvl="0" marL="0" rtl="0" algn="l">
              <a:spcBef>
                <a:spcPts val="1600"/>
              </a:spcBef>
              <a:spcAft>
                <a:spcPts val="0"/>
              </a:spcAft>
              <a:buNone/>
            </a:pPr>
            <a:r>
              <a:rPr lang="it" sz="1400"/>
              <a:t>Violi, Alessandra. </a:t>
            </a:r>
            <a:r>
              <a:rPr i="1" lang="it" sz="1400"/>
              <a:t>Il Corpo nell'Immaginario Letterario</a:t>
            </a:r>
            <a:r>
              <a:rPr lang="it" sz="1400"/>
              <a:t>. Milano-Udine: Mimesis Edizioni, 2014.</a:t>
            </a:r>
            <a:endParaRPr sz="1400"/>
          </a:p>
          <a:p>
            <a:pPr indent="0" lvl="0" marL="0" rtl="0" algn="l">
              <a:spcBef>
                <a:spcPts val="1600"/>
              </a:spcBef>
              <a:spcAft>
                <a:spcPts val="0"/>
              </a:spcAft>
              <a:buNone/>
            </a:pPr>
            <a:r>
              <a:rPr lang="it" sz="1400"/>
              <a:t>Milbank, Alison. </a:t>
            </a:r>
            <a:r>
              <a:rPr i="1" lang="it" sz="1400"/>
              <a:t>Daughters of the House</a:t>
            </a:r>
            <a:r>
              <a:rPr lang="it" sz="1400"/>
              <a:t> - </a:t>
            </a:r>
            <a:r>
              <a:rPr i="1" lang="it" sz="1400"/>
              <a:t>Modes of the Gothic in Victorian Fiction</a:t>
            </a:r>
            <a:r>
              <a:rPr lang="it" sz="1400"/>
              <a:t>. Hound milts, Basingstoke, Hampshire: The Macmillan Press LTD, 1992.</a:t>
            </a:r>
            <a:endParaRPr sz="1400"/>
          </a:p>
          <a:p>
            <a:pPr indent="0" lvl="0" marL="0" rtl="0" algn="l">
              <a:spcBef>
                <a:spcPts val="1600"/>
              </a:spcBef>
              <a:spcAft>
                <a:spcPts val="0"/>
              </a:spcAft>
              <a:buNone/>
            </a:pPr>
            <a:r>
              <a:rPr lang="it" sz="1400"/>
              <a:t>Norris, Margot. </a:t>
            </a:r>
            <a:r>
              <a:rPr i="1" lang="it" sz="1400"/>
              <a:t>Suspicious Readings of Joyce's "Dubliners".</a:t>
            </a:r>
            <a:r>
              <a:rPr lang="it" sz="1400"/>
              <a:t> University of Pennsylvania Press, 2003.</a:t>
            </a:r>
            <a:endParaRPr sz="1400"/>
          </a:p>
          <a:p>
            <a:pPr indent="0" lvl="0" marL="0" rtl="0" algn="l">
              <a:spcBef>
                <a:spcPts val="1600"/>
              </a:spcBef>
              <a:spcAft>
                <a:spcPts val="0"/>
              </a:spcAft>
              <a:buNone/>
            </a:pPr>
            <a:r>
              <a:t/>
            </a:r>
            <a:endParaRPr sz="1400"/>
          </a:p>
          <a:p>
            <a:pPr indent="0" lvl="0" marL="0" rtl="0" algn="l">
              <a:spcBef>
                <a:spcPts val="1600"/>
              </a:spcBef>
              <a:spcAft>
                <a:spcPts val="0"/>
              </a:spcAft>
              <a:buNone/>
            </a:pPr>
            <a:r>
              <a:t/>
            </a:r>
            <a:endParaRPr sz="1400"/>
          </a:p>
          <a:p>
            <a:pPr indent="0" lvl="0" marL="0" rtl="0" algn="l">
              <a:spcBef>
                <a:spcPts val="1600"/>
              </a:spcBef>
              <a:spcAft>
                <a:spcPts val="0"/>
              </a:spcAft>
              <a:buNone/>
            </a:pPr>
            <a:r>
              <a:t/>
            </a:r>
            <a:endParaRPr sz="1900"/>
          </a:p>
          <a:p>
            <a:pPr indent="0" lvl="0" marL="0" rtl="0" algn="l">
              <a:spcBef>
                <a:spcPts val="1600"/>
              </a:spcBef>
              <a:spcAft>
                <a:spcPts val="1600"/>
              </a:spcAft>
              <a:buNone/>
            </a:pPr>
            <a:r>
              <a:t/>
            </a:r>
            <a:endParaRPr sz="1900"/>
          </a:p>
        </p:txBody>
      </p:sp>
      <p:sp>
        <p:nvSpPr>
          <p:cNvPr id="163" name="Google Shape;163;p26"/>
          <p:cNvSpPr/>
          <p:nvPr/>
        </p:nvSpPr>
        <p:spPr>
          <a:xfrm>
            <a:off x="0" y="108850"/>
            <a:ext cx="9144000" cy="69000"/>
          </a:xfrm>
          <a:prstGeom prst="rect">
            <a:avLst/>
          </a:prstGeom>
          <a:solidFill>
            <a:srgbClr val="F3F3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4" name="Google Shape;164;p2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60" name="Shape 60"/>
        <p:cNvGrpSpPr/>
        <p:nvPr/>
      </p:nvGrpSpPr>
      <p:grpSpPr>
        <a:xfrm>
          <a:off x="0" y="0"/>
          <a:ext cx="0" cy="0"/>
          <a:chOff x="0" y="0"/>
          <a:chExt cx="0" cy="0"/>
        </a:xfrm>
      </p:grpSpPr>
      <p:sp>
        <p:nvSpPr>
          <p:cNvPr id="61" name="Google Shape;61;p14"/>
          <p:cNvSpPr txBox="1"/>
          <p:nvPr>
            <p:ph type="title"/>
          </p:nvPr>
        </p:nvSpPr>
        <p:spPr>
          <a:xfrm>
            <a:off x="510450" y="301850"/>
            <a:ext cx="8123100" cy="1121700"/>
          </a:xfrm>
          <a:prstGeom prst="rect">
            <a:avLst/>
          </a:prstGeom>
          <a:noFill/>
        </p:spPr>
        <p:txBody>
          <a:bodyPr anchorCtr="0" anchor="ctr" bIns="91425" lIns="91425" spcFirstLastPara="1" rIns="91425" wrap="square" tIns="91425">
            <a:noAutofit/>
          </a:bodyPr>
          <a:lstStyle/>
          <a:p>
            <a:pPr indent="0" lvl="0" marL="0" rtl="0" algn="ctr">
              <a:spcBef>
                <a:spcPts val="0"/>
              </a:spcBef>
              <a:spcAft>
                <a:spcPts val="0"/>
              </a:spcAft>
              <a:buNone/>
            </a:pPr>
            <a:r>
              <a:rPr lang="it" sz="2800">
                <a:solidFill>
                  <a:srgbClr val="980000"/>
                </a:solidFill>
              </a:rPr>
              <a:t>The bond between the female body and the house</a:t>
            </a:r>
            <a:r>
              <a:rPr lang="it" sz="3100">
                <a:solidFill>
                  <a:srgbClr val="980000"/>
                </a:solidFill>
              </a:rPr>
              <a:t> </a:t>
            </a:r>
            <a:endParaRPr sz="3100">
              <a:solidFill>
                <a:srgbClr val="980000"/>
              </a:solidFill>
            </a:endParaRPr>
          </a:p>
        </p:txBody>
      </p:sp>
      <p:sp>
        <p:nvSpPr>
          <p:cNvPr id="62" name="Google Shape;62;p14"/>
          <p:cNvSpPr txBox="1"/>
          <p:nvPr/>
        </p:nvSpPr>
        <p:spPr>
          <a:xfrm>
            <a:off x="510450" y="2130000"/>
            <a:ext cx="5017200" cy="2568600"/>
          </a:xfrm>
          <a:prstGeom prst="rect">
            <a:avLst/>
          </a:prstGeom>
          <a:noFill/>
          <a:ln>
            <a:noFill/>
          </a:ln>
        </p:spPr>
        <p:txBody>
          <a:bodyPr anchorCtr="0" anchor="t" bIns="91425" lIns="91425" spcFirstLastPara="1" rIns="91425" wrap="square" tIns="91425">
            <a:noAutofit/>
          </a:bodyPr>
          <a:lstStyle/>
          <a:p>
            <a:pPr indent="-368300" lvl="0" marL="457200" rtl="0" algn="l">
              <a:spcBef>
                <a:spcPts val="0"/>
              </a:spcBef>
              <a:spcAft>
                <a:spcPts val="0"/>
              </a:spcAft>
              <a:buClr>
                <a:srgbClr val="434343"/>
              </a:buClr>
              <a:buSzPts val="2200"/>
              <a:buFont typeface="Proxima Nova"/>
              <a:buChar char="●"/>
            </a:pPr>
            <a:r>
              <a:rPr lang="it" sz="2200">
                <a:solidFill>
                  <a:srgbClr val="434343"/>
                </a:solidFill>
                <a:latin typeface="Proxima Nova"/>
                <a:ea typeface="Proxima Nova"/>
                <a:cs typeface="Proxima Nova"/>
                <a:sym typeface="Proxima Nova"/>
              </a:rPr>
              <a:t>A. Violi: the analogy between the human body and the house (or the city).</a:t>
            </a:r>
            <a:endParaRPr sz="2200">
              <a:solidFill>
                <a:srgbClr val="434343"/>
              </a:solidFill>
              <a:highlight>
                <a:schemeClr val="lt1"/>
              </a:highlight>
              <a:latin typeface="Proxima Nova"/>
              <a:ea typeface="Proxima Nova"/>
              <a:cs typeface="Proxima Nova"/>
              <a:sym typeface="Proxima Nova"/>
            </a:endParaRPr>
          </a:p>
          <a:p>
            <a:pPr indent="0" lvl="0" marL="457200" rtl="0" algn="l">
              <a:spcBef>
                <a:spcPts val="0"/>
              </a:spcBef>
              <a:spcAft>
                <a:spcPts val="0"/>
              </a:spcAft>
              <a:buNone/>
            </a:pPr>
            <a:r>
              <a:t/>
            </a:r>
            <a:endParaRPr sz="2200">
              <a:solidFill>
                <a:srgbClr val="434343"/>
              </a:solidFill>
              <a:latin typeface="Proxima Nova"/>
              <a:ea typeface="Proxima Nova"/>
              <a:cs typeface="Proxima Nova"/>
              <a:sym typeface="Proxima Nova"/>
            </a:endParaRPr>
          </a:p>
          <a:p>
            <a:pPr indent="-368300" lvl="0" marL="457200" rtl="0" algn="l">
              <a:spcBef>
                <a:spcPts val="1000"/>
              </a:spcBef>
              <a:spcAft>
                <a:spcPts val="0"/>
              </a:spcAft>
              <a:buClr>
                <a:srgbClr val="434343"/>
              </a:buClr>
              <a:buSzPts val="2200"/>
              <a:buFont typeface="Proxima Nova"/>
              <a:buChar char="●"/>
            </a:pPr>
            <a:r>
              <a:rPr lang="it" sz="2200">
                <a:solidFill>
                  <a:srgbClr val="434343"/>
                </a:solidFill>
                <a:latin typeface="Proxima Nova"/>
                <a:ea typeface="Proxima Nova"/>
                <a:cs typeface="Proxima Nova"/>
                <a:sym typeface="Proxima Nova"/>
              </a:rPr>
              <a:t>A. Milbank: the confinement of women within the domestic area</a:t>
            </a:r>
            <a:endParaRPr sz="2200">
              <a:solidFill>
                <a:srgbClr val="434343"/>
              </a:solidFill>
              <a:latin typeface="Proxima Nova"/>
              <a:ea typeface="Proxima Nova"/>
              <a:cs typeface="Proxima Nova"/>
              <a:sym typeface="Proxima Nova"/>
            </a:endParaRPr>
          </a:p>
          <a:p>
            <a:pPr indent="0" lvl="0" marL="457200" rtl="0" algn="l">
              <a:lnSpc>
                <a:spcPct val="115000"/>
              </a:lnSpc>
              <a:spcBef>
                <a:spcPts val="0"/>
              </a:spcBef>
              <a:spcAft>
                <a:spcPts val="0"/>
              </a:spcAft>
              <a:buNone/>
            </a:pPr>
            <a:r>
              <a:t/>
            </a:r>
            <a:endParaRPr sz="2200">
              <a:solidFill>
                <a:srgbClr val="434343"/>
              </a:solidFill>
              <a:latin typeface="Proxima Nova"/>
              <a:ea typeface="Proxima Nova"/>
              <a:cs typeface="Proxima Nova"/>
              <a:sym typeface="Proxima Nova"/>
            </a:endParaRPr>
          </a:p>
        </p:txBody>
      </p:sp>
      <p:sp>
        <p:nvSpPr>
          <p:cNvPr id="63" name="Google Shape;63;p14"/>
          <p:cNvSpPr/>
          <p:nvPr/>
        </p:nvSpPr>
        <p:spPr>
          <a:xfrm>
            <a:off x="0" y="108850"/>
            <a:ext cx="9144000" cy="69000"/>
          </a:xfrm>
          <a:prstGeom prst="rect">
            <a:avLst/>
          </a:prstGeom>
          <a:solidFill>
            <a:srgbClr val="F3F3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64" name="Google Shape;64;p14"/>
          <p:cNvPicPr preferRelativeResize="0"/>
          <p:nvPr/>
        </p:nvPicPr>
        <p:blipFill>
          <a:blip r:embed="rId4">
            <a:alphaModFix/>
          </a:blip>
          <a:stretch>
            <a:fillRect/>
          </a:stretch>
        </p:blipFill>
        <p:spPr>
          <a:xfrm>
            <a:off x="5527650" y="1575950"/>
            <a:ext cx="3256224" cy="3262750"/>
          </a:xfrm>
          <a:prstGeom prst="rect">
            <a:avLst/>
          </a:prstGeom>
          <a:noFill/>
          <a:ln>
            <a:noFill/>
          </a:ln>
        </p:spPr>
      </p:pic>
      <p:sp>
        <p:nvSpPr>
          <p:cNvPr id="65" name="Google Shape;65;p1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69" name="Shape 69"/>
        <p:cNvGrpSpPr/>
        <p:nvPr/>
      </p:nvGrpSpPr>
      <p:grpSpPr>
        <a:xfrm>
          <a:off x="0" y="0"/>
          <a:ext cx="0" cy="0"/>
          <a:chOff x="0" y="0"/>
          <a:chExt cx="0" cy="0"/>
        </a:xfrm>
      </p:grpSpPr>
      <p:sp>
        <p:nvSpPr>
          <p:cNvPr id="70" name="Google Shape;70;p15"/>
          <p:cNvSpPr txBox="1"/>
          <p:nvPr>
            <p:ph type="title"/>
          </p:nvPr>
        </p:nvSpPr>
        <p:spPr>
          <a:xfrm>
            <a:off x="311700" y="216425"/>
            <a:ext cx="8520600" cy="1120500"/>
          </a:xfrm>
          <a:prstGeom prst="rect">
            <a:avLst/>
          </a:prstGeom>
          <a:noFill/>
        </p:spPr>
        <p:txBody>
          <a:bodyPr anchorCtr="0" anchor="t" bIns="91425" lIns="91425" spcFirstLastPara="1" rIns="91425" wrap="square" tIns="91425">
            <a:noAutofit/>
          </a:bodyPr>
          <a:lstStyle/>
          <a:p>
            <a:pPr indent="0" lvl="0" marL="0" rtl="0" algn="ctr">
              <a:spcBef>
                <a:spcPts val="0"/>
              </a:spcBef>
              <a:spcAft>
                <a:spcPts val="0"/>
              </a:spcAft>
              <a:buNone/>
            </a:pPr>
            <a:r>
              <a:rPr lang="it" sz="2600">
                <a:solidFill>
                  <a:srgbClr val="980000"/>
                </a:solidFill>
              </a:rPr>
              <a:t>The two selected literary examples of female bodies trapped inside the house</a:t>
            </a:r>
            <a:endParaRPr sz="2900">
              <a:solidFill>
                <a:srgbClr val="980000"/>
              </a:solidFill>
            </a:endParaRPr>
          </a:p>
          <a:p>
            <a:pPr indent="0" lvl="0" marL="0" rtl="0" algn="l">
              <a:spcBef>
                <a:spcPts val="0"/>
              </a:spcBef>
              <a:spcAft>
                <a:spcPts val="0"/>
              </a:spcAft>
              <a:buNone/>
            </a:pPr>
            <a:r>
              <a:t/>
            </a:r>
            <a:endParaRPr sz="3000">
              <a:solidFill>
                <a:srgbClr val="980000"/>
              </a:solidFill>
            </a:endParaRPr>
          </a:p>
        </p:txBody>
      </p:sp>
      <p:sp>
        <p:nvSpPr>
          <p:cNvPr id="71" name="Google Shape;71;p15"/>
          <p:cNvSpPr txBox="1"/>
          <p:nvPr>
            <p:ph idx="1" type="body"/>
          </p:nvPr>
        </p:nvSpPr>
        <p:spPr>
          <a:xfrm>
            <a:off x="311650" y="1589800"/>
            <a:ext cx="4188300" cy="31404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1" lang="it" sz="2000">
                <a:solidFill>
                  <a:srgbClr val="434343"/>
                </a:solidFill>
              </a:rPr>
              <a:t>Miss Havisham</a:t>
            </a:r>
            <a:endParaRPr b="1" sz="2000">
              <a:solidFill>
                <a:srgbClr val="434343"/>
              </a:solidFill>
            </a:endParaRPr>
          </a:p>
          <a:p>
            <a:pPr indent="-355600" lvl="0" marL="457200" rtl="0" algn="l">
              <a:spcBef>
                <a:spcPts val="1600"/>
              </a:spcBef>
              <a:spcAft>
                <a:spcPts val="0"/>
              </a:spcAft>
              <a:buClr>
                <a:srgbClr val="434343"/>
              </a:buClr>
              <a:buSzPts val="2000"/>
              <a:buChar char="●"/>
            </a:pPr>
            <a:r>
              <a:rPr lang="it" sz="2000">
                <a:solidFill>
                  <a:srgbClr val="434343"/>
                </a:solidFill>
              </a:rPr>
              <a:t>Gothic connotation</a:t>
            </a:r>
            <a:endParaRPr sz="2000">
              <a:solidFill>
                <a:srgbClr val="434343"/>
              </a:solidFill>
            </a:endParaRPr>
          </a:p>
          <a:p>
            <a:pPr indent="-355600" lvl="0" marL="457200" rtl="0" algn="l">
              <a:spcBef>
                <a:spcPts val="0"/>
              </a:spcBef>
              <a:spcAft>
                <a:spcPts val="0"/>
              </a:spcAft>
              <a:buClr>
                <a:srgbClr val="434343"/>
              </a:buClr>
              <a:buSzPts val="2000"/>
              <a:buChar char="●"/>
            </a:pPr>
            <a:r>
              <a:rPr lang="it" sz="2000">
                <a:solidFill>
                  <a:srgbClr val="434343"/>
                </a:solidFill>
              </a:rPr>
              <a:t>rural area of England, 1861</a:t>
            </a:r>
            <a:endParaRPr sz="2000">
              <a:solidFill>
                <a:srgbClr val="434343"/>
              </a:solidFill>
            </a:endParaRPr>
          </a:p>
          <a:p>
            <a:pPr indent="-355600" lvl="0" marL="457200" rtl="0" algn="l">
              <a:spcBef>
                <a:spcPts val="0"/>
              </a:spcBef>
              <a:spcAft>
                <a:spcPts val="0"/>
              </a:spcAft>
              <a:buClr>
                <a:srgbClr val="434343"/>
              </a:buClr>
              <a:buSzPts val="2000"/>
              <a:buChar char="●"/>
            </a:pPr>
            <a:r>
              <a:rPr lang="it" sz="2000">
                <a:solidFill>
                  <a:srgbClr val="434343"/>
                </a:solidFill>
              </a:rPr>
              <a:t>secluded inside her mansion</a:t>
            </a:r>
            <a:endParaRPr sz="2000">
              <a:solidFill>
                <a:srgbClr val="434343"/>
              </a:solidFill>
            </a:endParaRPr>
          </a:p>
          <a:p>
            <a:pPr indent="-355600" lvl="0" marL="457200" rtl="0" algn="l">
              <a:spcBef>
                <a:spcPts val="0"/>
              </a:spcBef>
              <a:spcAft>
                <a:spcPts val="0"/>
              </a:spcAft>
              <a:buClr>
                <a:srgbClr val="434343"/>
              </a:buClr>
              <a:buSzPts val="2000"/>
              <a:buChar char="●"/>
            </a:pPr>
            <a:r>
              <a:rPr lang="it" sz="2000">
                <a:solidFill>
                  <a:srgbClr val="434343"/>
                </a:solidFill>
              </a:rPr>
              <a:t>self - imprisonment after having been jilted</a:t>
            </a:r>
            <a:endParaRPr sz="2000">
              <a:solidFill>
                <a:srgbClr val="434343"/>
              </a:solidFill>
            </a:endParaRPr>
          </a:p>
          <a:p>
            <a:pPr indent="-355600" lvl="0" marL="457200" rtl="0" algn="l">
              <a:spcBef>
                <a:spcPts val="0"/>
              </a:spcBef>
              <a:spcAft>
                <a:spcPts val="0"/>
              </a:spcAft>
              <a:buClr>
                <a:srgbClr val="434343"/>
              </a:buClr>
              <a:buSzPts val="2000"/>
              <a:buChar char="●"/>
            </a:pPr>
            <a:r>
              <a:rPr lang="it" sz="2000">
                <a:solidFill>
                  <a:srgbClr val="434343"/>
                </a:solidFill>
              </a:rPr>
              <a:t>out of the flux of life</a:t>
            </a:r>
            <a:endParaRPr sz="2000">
              <a:solidFill>
                <a:srgbClr val="434343"/>
              </a:solidFill>
            </a:endParaRPr>
          </a:p>
          <a:p>
            <a:pPr indent="-355600" lvl="0" marL="457200" rtl="0" algn="l">
              <a:spcBef>
                <a:spcPts val="0"/>
              </a:spcBef>
              <a:spcAft>
                <a:spcPts val="0"/>
              </a:spcAft>
              <a:buClr>
                <a:srgbClr val="434343"/>
              </a:buClr>
              <a:buSzPts val="2000"/>
              <a:buChar char="●"/>
            </a:pPr>
            <a:r>
              <a:rPr lang="it" sz="2000">
                <a:solidFill>
                  <a:srgbClr val="434343"/>
                </a:solidFill>
              </a:rPr>
              <a:t>embodied object</a:t>
            </a:r>
            <a:endParaRPr sz="2000">
              <a:solidFill>
                <a:srgbClr val="434343"/>
              </a:solidFill>
            </a:endParaRPr>
          </a:p>
        </p:txBody>
      </p:sp>
      <p:sp>
        <p:nvSpPr>
          <p:cNvPr id="72" name="Google Shape;72;p15"/>
          <p:cNvSpPr txBox="1"/>
          <p:nvPr>
            <p:ph idx="2" type="body"/>
          </p:nvPr>
        </p:nvSpPr>
        <p:spPr>
          <a:xfrm>
            <a:off x="4644050" y="1589750"/>
            <a:ext cx="4188300" cy="31404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1" lang="it" sz="2000">
                <a:solidFill>
                  <a:srgbClr val="434343"/>
                </a:solidFill>
              </a:rPr>
              <a:t>Eveline</a:t>
            </a:r>
            <a:endParaRPr b="1" sz="2000">
              <a:solidFill>
                <a:srgbClr val="434343"/>
              </a:solidFill>
            </a:endParaRPr>
          </a:p>
          <a:p>
            <a:pPr indent="-355600" lvl="0" marL="457200" rtl="0" algn="l">
              <a:spcBef>
                <a:spcPts val="1600"/>
              </a:spcBef>
              <a:spcAft>
                <a:spcPts val="0"/>
              </a:spcAft>
              <a:buClr>
                <a:srgbClr val="434343"/>
              </a:buClr>
              <a:buSzPts val="2000"/>
              <a:buChar char="●"/>
            </a:pPr>
            <a:r>
              <a:rPr lang="it" sz="2000">
                <a:solidFill>
                  <a:srgbClr val="434343"/>
                </a:solidFill>
              </a:rPr>
              <a:t>Psychological realism</a:t>
            </a:r>
            <a:endParaRPr sz="2000">
              <a:solidFill>
                <a:srgbClr val="434343"/>
              </a:solidFill>
            </a:endParaRPr>
          </a:p>
          <a:p>
            <a:pPr indent="-355600" lvl="0" marL="457200" rtl="0" algn="l">
              <a:spcBef>
                <a:spcPts val="0"/>
              </a:spcBef>
              <a:spcAft>
                <a:spcPts val="0"/>
              </a:spcAft>
              <a:buClr>
                <a:srgbClr val="434343"/>
              </a:buClr>
              <a:buSzPts val="2000"/>
              <a:buChar char="●"/>
            </a:pPr>
            <a:r>
              <a:rPr lang="it" sz="2000">
                <a:solidFill>
                  <a:srgbClr val="434343"/>
                </a:solidFill>
              </a:rPr>
              <a:t>Dublin, 1914</a:t>
            </a:r>
            <a:endParaRPr sz="2000">
              <a:solidFill>
                <a:srgbClr val="434343"/>
              </a:solidFill>
            </a:endParaRPr>
          </a:p>
          <a:p>
            <a:pPr indent="-355600" lvl="0" marL="457200" rtl="0" algn="l">
              <a:spcBef>
                <a:spcPts val="0"/>
              </a:spcBef>
              <a:spcAft>
                <a:spcPts val="0"/>
              </a:spcAft>
              <a:buClr>
                <a:srgbClr val="434343"/>
              </a:buClr>
              <a:buSzPts val="2000"/>
              <a:buChar char="●"/>
            </a:pPr>
            <a:r>
              <a:rPr lang="it" sz="2000">
                <a:solidFill>
                  <a:srgbClr val="434343"/>
                </a:solidFill>
              </a:rPr>
              <a:t>secluded inside her house/city</a:t>
            </a:r>
            <a:endParaRPr sz="2000">
              <a:solidFill>
                <a:srgbClr val="434343"/>
              </a:solidFill>
            </a:endParaRPr>
          </a:p>
          <a:p>
            <a:pPr indent="-355600" lvl="0" marL="457200" rtl="0" algn="l">
              <a:spcBef>
                <a:spcPts val="0"/>
              </a:spcBef>
              <a:spcAft>
                <a:spcPts val="0"/>
              </a:spcAft>
              <a:buClr>
                <a:srgbClr val="434343"/>
              </a:buClr>
              <a:buSzPts val="2000"/>
              <a:buChar char="●"/>
            </a:pPr>
            <a:r>
              <a:rPr lang="it" sz="2000">
                <a:solidFill>
                  <a:srgbClr val="434343"/>
                </a:solidFill>
              </a:rPr>
              <a:t>doesn’t escape from her domestic prison</a:t>
            </a:r>
            <a:endParaRPr sz="2000">
              <a:solidFill>
                <a:srgbClr val="434343"/>
              </a:solidFill>
            </a:endParaRPr>
          </a:p>
          <a:p>
            <a:pPr indent="-355600" lvl="0" marL="457200" rtl="0" algn="l">
              <a:spcBef>
                <a:spcPts val="0"/>
              </a:spcBef>
              <a:spcAft>
                <a:spcPts val="0"/>
              </a:spcAft>
              <a:buClr>
                <a:srgbClr val="434343"/>
              </a:buClr>
              <a:buSzPts val="2000"/>
              <a:buChar char="●"/>
            </a:pPr>
            <a:r>
              <a:rPr lang="it" sz="2000">
                <a:solidFill>
                  <a:srgbClr val="434343"/>
                </a:solidFill>
              </a:rPr>
              <a:t>out of the flux of life</a:t>
            </a:r>
            <a:endParaRPr sz="2000">
              <a:solidFill>
                <a:srgbClr val="434343"/>
              </a:solidFill>
            </a:endParaRPr>
          </a:p>
          <a:p>
            <a:pPr indent="-355600" lvl="0" marL="457200" rtl="0" algn="l">
              <a:spcBef>
                <a:spcPts val="0"/>
              </a:spcBef>
              <a:spcAft>
                <a:spcPts val="0"/>
              </a:spcAft>
              <a:buClr>
                <a:srgbClr val="434343"/>
              </a:buClr>
              <a:buSzPts val="2000"/>
              <a:buChar char="●"/>
            </a:pPr>
            <a:r>
              <a:rPr lang="it" sz="2000">
                <a:solidFill>
                  <a:srgbClr val="434343"/>
                </a:solidFill>
              </a:rPr>
              <a:t>embodied object</a:t>
            </a:r>
            <a:endParaRPr sz="2000">
              <a:solidFill>
                <a:srgbClr val="434343"/>
              </a:solidFill>
            </a:endParaRPr>
          </a:p>
        </p:txBody>
      </p:sp>
      <p:sp>
        <p:nvSpPr>
          <p:cNvPr id="73" name="Google Shape;73;p15"/>
          <p:cNvSpPr/>
          <p:nvPr/>
        </p:nvSpPr>
        <p:spPr>
          <a:xfrm>
            <a:off x="0" y="108850"/>
            <a:ext cx="9144000" cy="69000"/>
          </a:xfrm>
          <a:prstGeom prst="rect">
            <a:avLst/>
          </a:prstGeom>
          <a:solidFill>
            <a:srgbClr val="F3F3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 name="Google Shape;74;p1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78" name="Shape 78"/>
        <p:cNvGrpSpPr/>
        <p:nvPr/>
      </p:nvGrpSpPr>
      <p:grpSpPr>
        <a:xfrm>
          <a:off x="0" y="0"/>
          <a:ext cx="0" cy="0"/>
          <a:chOff x="0" y="0"/>
          <a:chExt cx="0" cy="0"/>
        </a:xfrm>
      </p:grpSpPr>
      <p:sp>
        <p:nvSpPr>
          <p:cNvPr id="79" name="Google Shape;79;p16"/>
          <p:cNvSpPr txBox="1"/>
          <p:nvPr>
            <p:ph idx="4294967295" type="title"/>
          </p:nvPr>
        </p:nvSpPr>
        <p:spPr>
          <a:xfrm>
            <a:off x="248175" y="329050"/>
            <a:ext cx="4045200" cy="4592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it">
                <a:solidFill>
                  <a:srgbClr val="980000"/>
                </a:solidFill>
              </a:rPr>
              <a:t>Miss Havisham </a:t>
            </a:r>
            <a:r>
              <a:rPr lang="it">
                <a:solidFill>
                  <a:srgbClr val="FFFFFF"/>
                </a:solidFill>
              </a:rPr>
              <a:t>and her house</a:t>
            </a:r>
            <a:endParaRPr sz="2400">
              <a:solidFill>
                <a:srgbClr val="FFFFFF"/>
              </a:solidFill>
            </a:endParaRPr>
          </a:p>
          <a:p>
            <a:pPr indent="-355600" lvl="0" marL="457200" rtl="0" algn="l">
              <a:spcBef>
                <a:spcPts val="1000"/>
              </a:spcBef>
              <a:spcAft>
                <a:spcPts val="0"/>
              </a:spcAft>
              <a:buClr>
                <a:srgbClr val="434343"/>
              </a:buClr>
              <a:buSzPts val="2000"/>
              <a:buChar char="●"/>
            </a:pPr>
            <a:r>
              <a:rPr lang="it" sz="2000">
                <a:solidFill>
                  <a:srgbClr val="434343"/>
                </a:solidFill>
              </a:rPr>
              <a:t>corpse-like </a:t>
            </a:r>
            <a:r>
              <a:rPr lang="it" sz="2000">
                <a:solidFill>
                  <a:srgbClr val="434343"/>
                </a:solidFill>
              </a:rPr>
              <a:t>shrunken body</a:t>
            </a:r>
            <a:endParaRPr sz="2000">
              <a:solidFill>
                <a:srgbClr val="434343"/>
              </a:solidFill>
            </a:endParaRPr>
          </a:p>
          <a:p>
            <a:pPr indent="-355600" lvl="0" marL="457200" rtl="0" algn="l">
              <a:spcBef>
                <a:spcPts val="1000"/>
              </a:spcBef>
              <a:spcAft>
                <a:spcPts val="0"/>
              </a:spcAft>
              <a:buClr>
                <a:srgbClr val="434343"/>
              </a:buClr>
              <a:buSzPts val="2000"/>
              <a:buChar char="●"/>
            </a:pPr>
            <a:r>
              <a:rPr lang="it" sz="2000">
                <a:solidFill>
                  <a:srgbClr val="434343"/>
                </a:solidFill>
              </a:rPr>
              <a:t>still in her bridal dress</a:t>
            </a:r>
            <a:endParaRPr sz="2000">
              <a:solidFill>
                <a:srgbClr val="434343"/>
              </a:solidFill>
            </a:endParaRPr>
          </a:p>
          <a:p>
            <a:pPr indent="-355600" lvl="0" marL="457200" rtl="0" algn="l">
              <a:spcBef>
                <a:spcPts val="1000"/>
              </a:spcBef>
              <a:spcAft>
                <a:spcPts val="0"/>
              </a:spcAft>
              <a:buClr>
                <a:srgbClr val="434343"/>
              </a:buClr>
              <a:buSzPts val="2000"/>
              <a:buChar char="●"/>
            </a:pPr>
            <a:r>
              <a:rPr lang="it" sz="2000">
                <a:solidFill>
                  <a:srgbClr val="434343"/>
                </a:solidFill>
              </a:rPr>
              <a:t>her house is dark and decaying</a:t>
            </a:r>
            <a:endParaRPr sz="2000">
              <a:solidFill>
                <a:srgbClr val="434343"/>
              </a:solidFill>
            </a:endParaRPr>
          </a:p>
          <a:p>
            <a:pPr indent="-355600" lvl="0" marL="457200" rtl="0" algn="l">
              <a:spcBef>
                <a:spcPts val="1000"/>
              </a:spcBef>
              <a:spcAft>
                <a:spcPts val="0"/>
              </a:spcAft>
              <a:buClr>
                <a:srgbClr val="434343"/>
              </a:buClr>
              <a:buSzPts val="2000"/>
              <a:buChar char="●"/>
            </a:pPr>
            <a:r>
              <a:rPr lang="it" sz="2000">
                <a:solidFill>
                  <a:srgbClr val="434343"/>
                </a:solidFill>
              </a:rPr>
              <a:t>the windows are walled-up</a:t>
            </a:r>
            <a:endParaRPr sz="2000">
              <a:solidFill>
                <a:srgbClr val="434343"/>
              </a:solidFill>
            </a:endParaRPr>
          </a:p>
          <a:p>
            <a:pPr indent="-355600" lvl="0" marL="457200" rtl="0" algn="l">
              <a:spcBef>
                <a:spcPts val="1000"/>
              </a:spcBef>
              <a:spcAft>
                <a:spcPts val="0"/>
              </a:spcAft>
              <a:buClr>
                <a:srgbClr val="434343"/>
              </a:buClr>
              <a:buSzPts val="2000"/>
              <a:buChar char="●"/>
            </a:pPr>
            <a:r>
              <a:rPr lang="it" sz="2000">
                <a:solidFill>
                  <a:srgbClr val="434343"/>
                </a:solidFill>
              </a:rPr>
              <a:t>every object is in the same place of her marriage day</a:t>
            </a:r>
            <a:endParaRPr sz="2000">
              <a:solidFill>
                <a:srgbClr val="434343"/>
              </a:solidFill>
            </a:endParaRPr>
          </a:p>
          <a:p>
            <a:pPr indent="-355600" lvl="0" marL="457200" rtl="0" algn="l">
              <a:spcBef>
                <a:spcPts val="1000"/>
              </a:spcBef>
              <a:spcAft>
                <a:spcPts val="0"/>
              </a:spcAft>
              <a:buClr>
                <a:srgbClr val="434343"/>
              </a:buClr>
              <a:buSzPts val="2000"/>
              <a:buChar char="●"/>
            </a:pPr>
            <a:r>
              <a:rPr lang="it" sz="2000">
                <a:solidFill>
                  <a:srgbClr val="434343"/>
                </a:solidFill>
              </a:rPr>
              <a:t>the house projects a sense of melancholy</a:t>
            </a:r>
            <a:endParaRPr sz="2000">
              <a:solidFill>
                <a:srgbClr val="434343"/>
              </a:solidFill>
            </a:endParaRPr>
          </a:p>
          <a:p>
            <a:pPr indent="0" lvl="0" marL="0" rtl="0" algn="l">
              <a:spcBef>
                <a:spcPts val="0"/>
              </a:spcBef>
              <a:spcAft>
                <a:spcPts val="0"/>
              </a:spcAft>
              <a:buNone/>
            </a:pPr>
            <a:r>
              <a:t/>
            </a:r>
            <a:endParaRPr sz="2200">
              <a:solidFill>
                <a:srgbClr val="434343"/>
              </a:solidFill>
            </a:endParaRPr>
          </a:p>
          <a:p>
            <a:pPr indent="0" lvl="0" marL="0" rtl="0" algn="l">
              <a:spcBef>
                <a:spcPts val="0"/>
              </a:spcBef>
              <a:spcAft>
                <a:spcPts val="0"/>
              </a:spcAft>
              <a:buNone/>
            </a:pPr>
            <a:r>
              <a:t/>
            </a:r>
            <a:endParaRPr sz="2200">
              <a:solidFill>
                <a:srgbClr val="FFFFFF"/>
              </a:solidFill>
            </a:endParaRPr>
          </a:p>
          <a:p>
            <a:pPr indent="0" lvl="0" marL="0" rtl="0" algn="l">
              <a:spcBef>
                <a:spcPts val="0"/>
              </a:spcBef>
              <a:spcAft>
                <a:spcPts val="0"/>
              </a:spcAft>
              <a:buNone/>
            </a:pPr>
            <a:r>
              <a:t/>
            </a:r>
            <a:endParaRPr sz="2200">
              <a:solidFill>
                <a:srgbClr val="FFFFFF"/>
              </a:solidFill>
            </a:endParaRPr>
          </a:p>
          <a:p>
            <a:pPr indent="0" lvl="0" marL="0" rtl="0" algn="l">
              <a:spcBef>
                <a:spcPts val="0"/>
              </a:spcBef>
              <a:spcAft>
                <a:spcPts val="0"/>
              </a:spcAft>
              <a:buNone/>
            </a:pPr>
            <a:r>
              <a:t/>
            </a:r>
            <a:endParaRPr sz="2200">
              <a:solidFill>
                <a:srgbClr val="FFFFFF"/>
              </a:solidFill>
            </a:endParaRPr>
          </a:p>
        </p:txBody>
      </p:sp>
      <p:pic>
        <p:nvPicPr>
          <p:cNvPr id="80" name="Google Shape;80;p16"/>
          <p:cNvPicPr preferRelativeResize="0"/>
          <p:nvPr/>
        </p:nvPicPr>
        <p:blipFill>
          <a:blip r:embed="rId4">
            <a:alphaModFix/>
          </a:blip>
          <a:stretch>
            <a:fillRect/>
          </a:stretch>
        </p:blipFill>
        <p:spPr>
          <a:xfrm>
            <a:off x="5334975" y="108850"/>
            <a:ext cx="3032414" cy="4948050"/>
          </a:xfrm>
          <a:prstGeom prst="rect">
            <a:avLst/>
          </a:prstGeom>
          <a:noFill/>
          <a:ln>
            <a:noFill/>
          </a:ln>
        </p:spPr>
      </p:pic>
      <p:sp>
        <p:nvSpPr>
          <p:cNvPr id="81" name="Google Shape;81;p16"/>
          <p:cNvSpPr/>
          <p:nvPr/>
        </p:nvSpPr>
        <p:spPr>
          <a:xfrm>
            <a:off x="0" y="108850"/>
            <a:ext cx="9144000" cy="69000"/>
          </a:xfrm>
          <a:prstGeom prst="rect">
            <a:avLst/>
          </a:prstGeom>
          <a:solidFill>
            <a:srgbClr val="F3F3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1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86" name="Shape 86"/>
        <p:cNvGrpSpPr/>
        <p:nvPr/>
      </p:nvGrpSpPr>
      <p:grpSpPr>
        <a:xfrm>
          <a:off x="0" y="0"/>
          <a:ext cx="0" cy="0"/>
          <a:chOff x="0" y="0"/>
          <a:chExt cx="0" cy="0"/>
        </a:xfrm>
      </p:grpSpPr>
      <p:sp>
        <p:nvSpPr>
          <p:cNvPr id="87" name="Google Shape;87;p17"/>
          <p:cNvSpPr txBox="1"/>
          <p:nvPr>
            <p:ph idx="4294967295" type="title"/>
          </p:nvPr>
        </p:nvSpPr>
        <p:spPr>
          <a:xfrm>
            <a:off x="248175" y="329050"/>
            <a:ext cx="4045200" cy="4572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it">
                <a:solidFill>
                  <a:srgbClr val="980000"/>
                </a:solidFill>
              </a:rPr>
              <a:t>Eveline</a:t>
            </a:r>
            <a:r>
              <a:rPr lang="it">
                <a:solidFill>
                  <a:srgbClr val="FFFFFF"/>
                </a:solidFill>
              </a:rPr>
              <a:t> </a:t>
            </a:r>
            <a:r>
              <a:rPr lang="it">
                <a:solidFill>
                  <a:srgbClr val="FFFFFF"/>
                </a:solidFill>
              </a:rPr>
              <a:t>and her house</a:t>
            </a:r>
            <a:endParaRPr>
              <a:solidFill>
                <a:srgbClr val="FFFFFF"/>
              </a:solidFill>
            </a:endParaRPr>
          </a:p>
          <a:p>
            <a:pPr indent="0" lvl="0" marL="0" rtl="0" algn="l">
              <a:spcBef>
                <a:spcPts val="0"/>
              </a:spcBef>
              <a:spcAft>
                <a:spcPts val="0"/>
              </a:spcAft>
              <a:buNone/>
            </a:pPr>
            <a:r>
              <a:t/>
            </a:r>
            <a:endParaRPr sz="2400">
              <a:solidFill>
                <a:srgbClr val="FFFFFF"/>
              </a:solidFill>
            </a:endParaRPr>
          </a:p>
          <a:p>
            <a:pPr indent="-355600" lvl="0" marL="457200" rtl="0" algn="l">
              <a:spcBef>
                <a:spcPts val="0"/>
              </a:spcBef>
              <a:spcAft>
                <a:spcPts val="0"/>
              </a:spcAft>
              <a:buClr>
                <a:srgbClr val="434343"/>
              </a:buClr>
              <a:buSzPts val="2000"/>
              <a:buChar char="●"/>
            </a:pPr>
            <a:r>
              <a:rPr lang="it" sz="2000">
                <a:solidFill>
                  <a:srgbClr val="434343"/>
                </a:solidFill>
              </a:rPr>
              <a:t>spectator of life</a:t>
            </a:r>
            <a:endParaRPr sz="2000">
              <a:solidFill>
                <a:srgbClr val="434343"/>
              </a:solidFill>
            </a:endParaRPr>
          </a:p>
          <a:p>
            <a:pPr indent="-355600" lvl="0" marL="457200" rtl="0" algn="l">
              <a:spcBef>
                <a:spcPts val="1000"/>
              </a:spcBef>
              <a:spcAft>
                <a:spcPts val="0"/>
              </a:spcAft>
              <a:buClr>
                <a:srgbClr val="434343"/>
              </a:buClr>
              <a:buSzPts val="2000"/>
              <a:buChar char="●"/>
            </a:pPr>
            <a:r>
              <a:rPr lang="it" sz="2000">
                <a:solidFill>
                  <a:srgbClr val="434343"/>
                </a:solidFill>
              </a:rPr>
              <a:t>the window is a frame that isolates her from the outside world</a:t>
            </a:r>
            <a:endParaRPr sz="2000">
              <a:solidFill>
                <a:srgbClr val="434343"/>
              </a:solidFill>
            </a:endParaRPr>
          </a:p>
          <a:p>
            <a:pPr indent="-355600" lvl="0" marL="457200" rtl="0" algn="l">
              <a:spcBef>
                <a:spcPts val="1000"/>
              </a:spcBef>
              <a:spcAft>
                <a:spcPts val="0"/>
              </a:spcAft>
              <a:buClr>
                <a:srgbClr val="434343"/>
              </a:buClr>
              <a:buSzPts val="2000"/>
              <a:buChar char="●"/>
            </a:pPr>
            <a:r>
              <a:rPr lang="it" sz="2000">
                <a:solidFill>
                  <a:srgbClr val="434343"/>
                </a:solidFill>
              </a:rPr>
              <a:t>surrounded by the familiar and dusty objects of the house</a:t>
            </a:r>
            <a:endParaRPr sz="2000">
              <a:solidFill>
                <a:srgbClr val="434343"/>
              </a:solidFill>
            </a:endParaRPr>
          </a:p>
          <a:p>
            <a:pPr indent="-355600" lvl="0" marL="457200" rtl="0" algn="l">
              <a:spcBef>
                <a:spcPts val="1000"/>
              </a:spcBef>
              <a:spcAft>
                <a:spcPts val="0"/>
              </a:spcAft>
              <a:buClr>
                <a:srgbClr val="434343"/>
              </a:buClr>
              <a:buSzPts val="2000"/>
              <a:buChar char="●"/>
            </a:pPr>
            <a:r>
              <a:rPr lang="it" sz="2000">
                <a:solidFill>
                  <a:srgbClr val="434343"/>
                </a:solidFill>
              </a:rPr>
              <a:t>she constantly thinks about the melancholic and nostalgic memories of her  past. </a:t>
            </a:r>
            <a:endParaRPr sz="2000">
              <a:solidFill>
                <a:srgbClr val="FFFFFF"/>
              </a:solidFill>
            </a:endParaRPr>
          </a:p>
        </p:txBody>
      </p:sp>
      <p:pic>
        <p:nvPicPr>
          <p:cNvPr id="88" name="Google Shape;88;p17"/>
          <p:cNvPicPr preferRelativeResize="0"/>
          <p:nvPr/>
        </p:nvPicPr>
        <p:blipFill>
          <a:blip r:embed="rId4">
            <a:alphaModFix/>
          </a:blip>
          <a:stretch>
            <a:fillRect/>
          </a:stretch>
        </p:blipFill>
        <p:spPr>
          <a:xfrm>
            <a:off x="5046804" y="389700"/>
            <a:ext cx="3713221" cy="4364100"/>
          </a:xfrm>
          <a:prstGeom prst="rect">
            <a:avLst/>
          </a:prstGeom>
          <a:noFill/>
          <a:ln>
            <a:noFill/>
          </a:ln>
        </p:spPr>
      </p:pic>
      <p:sp>
        <p:nvSpPr>
          <p:cNvPr id="89" name="Google Shape;89;p17"/>
          <p:cNvSpPr/>
          <p:nvPr/>
        </p:nvSpPr>
        <p:spPr>
          <a:xfrm>
            <a:off x="0" y="108850"/>
            <a:ext cx="9144000" cy="69000"/>
          </a:xfrm>
          <a:prstGeom prst="rect">
            <a:avLst/>
          </a:prstGeom>
          <a:solidFill>
            <a:srgbClr val="F3F3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0" name="Google Shape;90;p1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94" name="Shape 94"/>
        <p:cNvGrpSpPr/>
        <p:nvPr/>
      </p:nvGrpSpPr>
      <p:grpSpPr>
        <a:xfrm>
          <a:off x="0" y="0"/>
          <a:ext cx="0" cy="0"/>
          <a:chOff x="0" y="0"/>
          <a:chExt cx="0" cy="0"/>
        </a:xfrm>
      </p:grpSpPr>
      <p:pic>
        <p:nvPicPr>
          <p:cNvPr id="95" name="Google Shape;95;p18"/>
          <p:cNvPicPr preferRelativeResize="0"/>
          <p:nvPr/>
        </p:nvPicPr>
        <p:blipFill>
          <a:blip r:embed="rId4">
            <a:alphaModFix/>
          </a:blip>
          <a:stretch>
            <a:fillRect/>
          </a:stretch>
        </p:blipFill>
        <p:spPr>
          <a:xfrm>
            <a:off x="100775" y="1131988"/>
            <a:ext cx="4367652" cy="3641527"/>
          </a:xfrm>
          <a:prstGeom prst="rect">
            <a:avLst/>
          </a:prstGeom>
          <a:noFill/>
          <a:ln>
            <a:noFill/>
          </a:ln>
        </p:spPr>
      </p:pic>
      <p:pic>
        <p:nvPicPr>
          <p:cNvPr id="96" name="Google Shape;96;p18"/>
          <p:cNvPicPr preferRelativeResize="0"/>
          <p:nvPr/>
        </p:nvPicPr>
        <p:blipFill rotWithShape="1">
          <a:blip r:embed="rId5">
            <a:alphaModFix/>
          </a:blip>
          <a:srcRect b="0" l="14049" r="6572" t="0"/>
          <a:stretch/>
        </p:blipFill>
        <p:spPr>
          <a:xfrm>
            <a:off x="4691750" y="1132000"/>
            <a:ext cx="4367650" cy="3641525"/>
          </a:xfrm>
          <a:prstGeom prst="rect">
            <a:avLst/>
          </a:prstGeom>
          <a:noFill/>
          <a:ln>
            <a:noFill/>
          </a:ln>
        </p:spPr>
      </p:pic>
      <p:sp>
        <p:nvSpPr>
          <p:cNvPr id="97" name="Google Shape;97;p18"/>
          <p:cNvSpPr/>
          <p:nvPr/>
        </p:nvSpPr>
        <p:spPr>
          <a:xfrm>
            <a:off x="0" y="108850"/>
            <a:ext cx="9144000" cy="69000"/>
          </a:xfrm>
          <a:prstGeom prst="rect">
            <a:avLst/>
          </a:prstGeom>
          <a:solidFill>
            <a:srgbClr val="F3F3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 name="Google Shape;98;p18"/>
          <p:cNvSpPr txBox="1"/>
          <p:nvPr/>
        </p:nvSpPr>
        <p:spPr>
          <a:xfrm>
            <a:off x="2769000" y="392125"/>
            <a:ext cx="3606000" cy="525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it" sz="2300">
                <a:solidFill>
                  <a:srgbClr val="980000"/>
                </a:solidFill>
              </a:rPr>
              <a:t>Still life</a:t>
            </a:r>
            <a:endParaRPr sz="3200">
              <a:solidFill>
                <a:srgbClr val="980000"/>
              </a:solidFill>
            </a:endParaRPr>
          </a:p>
        </p:txBody>
      </p:sp>
      <p:sp>
        <p:nvSpPr>
          <p:cNvPr id="99" name="Google Shape;99;p1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03" name="Shape 103"/>
        <p:cNvGrpSpPr/>
        <p:nvPr/>
      </p:nvGrpSpPr>
      <p:grpSpPr>
        <a:xfrm>
          <a:off x="0" y="0"/>
          <a:ext cx="0" cy="0"/>
          <a:chOff x="0" y="0"/>
          <a:chExt cx="0" cy="0"/>
        </a:xfrm>
      </p:grpSpPr>
      <p:pic>
        <p:nvPicPr>
          <p:cNvPr id="104" name="Google Shape;104;p19"/>
          <p:cNvPicPr preferRelativeResize="0"/>
          <p:nvPr/>
        </p:nvPicPr>
        <p:blipFill rotWithShape="1">
          <a:blip r:embed="rId4">
            <a:alphaModFix/>
          </a:blip>
          <a:srcRect b="0" l="0" r="0" t="7140"/>
          <a:stretch/>
        </p:blipFill>
        <p:spPr>
          <a:xfrm>
            <a:off x="1061650" y="998775"/>
            <a:ext cx="3075975" cy="3967375"/>
          </a:xfrm>
          <a:prstGeom prst="rect">
            <a:avLst/>
          </a:prstGeom>
          <a:noFill/>
          <a:ln>
            <a:noFill/>
          </a:ln>
        </p:spPr>
      </p:pic>
      <p:pic>
        <p:nvPicPr>
          <p:cNvPr id="105" name="Google Shape;105;p19"/>
          <p:cNvPicPr preferRelativeResize="0"/>
          <p:nvPr/>
        </p:nvPicPr>
        <p:blipFill rotWithShape="1">
          <a:blip r:embed="rId5">
            <a:alphaModFix/>
          </a:blip>
          <a:srcRect b="1879" l="0" r="0" t="13071"/>
          <a:stretch/>
        </p:blipFill>
        <p:spPr>
          <a:xfrm>
            <a:off x="4981150" y="998775"/>
            <a:ext cx="3075975" cy="3967375"/>
          </a:xfrm>
          <a:prstGeom prst="rect">
            <a:avLst/>
          </a:prstGeom>
          <a:noFill/>
          <a:ln>
            <a:noFill/>
          </a:ln>
        </p:spPr>
      </p:pic>
      <p:sp>
        <p:nvSpPr>
          <p:cNvPr id="106" name="Google Shape;106;p19"/>
          <p:cNvSpPr txBox="1"/>
          <p:nvPr/>
        </p:nvSpPr>
        <p:spPr>
          <a:xfrm>
            <a:off x="3072000" y="386450"/>
            <a:ext cx="3000000" cy="612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it" sz="2300">
                <a:solidFill>
                  <a:srgbClr val="980000"/>
                </a:solidFill>
              </a:rPr>
              <a:t>Still life</a:t>
            </a:r>
            <a:endParaRPr sz="3200">
              <a:solidFill>
                <a:srgbClr val="980000"/>
              </a:solidFill>
            </a:endParaRPr>
          </a:p>
        </p:txBody>
      </p:sp>
      <p:sp>
        <p:nvSpPr>
          <p:cNvPr id="107" name="Google Shape;107;p19"/>
          <p:cNvSpPr/>
          <p:nvPr/>
        </p:nvSpPr>
        <p:spPr>
          <a:xfrm>
            <a:off x="0" y="108850"/>
            <a:ext cx="9144000" cy="69000"/>
          </a:xfrm>
          <a:prstGeom prst="rect">
            <a:avLst/>
          </a:prstGeom>
          <a:solidFill>
            <a:srgbClr val="F3F3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 name="Google Shape;108;p1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12" name="Shape 112"/>
        <p:cNvGrpSpPr/>
        <p:nvPr/>
      </p:nvGrpSpPr>
      <p:grpSpPr>
        <a:xfrm>
          <a:off x="0" y="0"/>
          <a:ext cx="0" cy="0"/>
          <a:chOff x="0" y="0"/>
          <a:chExt cx="0" cy="0"/>
        </a:xfrm>
      </p:grpSpPr>
      <p:sp>
        <p:nvSpPr>
          <p:cNvPr id="113" name="Google Shape;113;p20"/>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it" sz="3600">
                <a:solidFill>
                  <a:srgbClr val="FFFFFF"/>
                </a:solidFill>
              </a:rPr>
              <a:t>The presence and image of dust</a:t>
            </a:r>
            <a:endParaRPr sz="3600">
              <a:solidFill>
                <a:srgbClr val="FFFFFF"/>
              </a:solidFill>
            </a:endParaRPr>
          </a:p>
        </p:txBody>
      </p:sp>
      <p:sp>
        <p:nvSpPr>
          <p:cNvPr id="114" name="Google Shape;114;p20"/>
          <p:cNvSpPr txBox="1"/>
          <p:nvPr>
            <p:ph idx="1" type="body"/>
          </p:nvPr>
        </p:nvSpPr>
        <p:spPr>
          <a:xfrm>
            <a:off x="311700" y="1396375"/>
            <a:ext cx="8520600" cy="3172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i="1" lang="it">
                <a:solidFill>
                  <a:srgbClr val="FFFFFF"/>
                </a:solidFill>
              </a:rPr>
              <a:t>“So she sat, corpse-like, as we played at cards [...] I have often thought since, that she must have looked as if the admission of the natural light of day would have struck her to dust.” </a:t>
            </a:r>
            <a:r>
              <a:rPr lang="it" sz="1300">
                <a:solidFill>
                  <a:srgbClr val="FFFFFF"/>
                </a:solidFill>
              </a:rPr>
              <a:t>(Dickens,</a:t>
            </a:r>
            <a:r>
              <a:rPr i="1" lang="it" sz="1300">
                <a:solidFill>
                  <a:srgbClr val="FFFFFF"/>
                </a:solidFill>
              </a:rPr>
              <a:t> Great Expectations)</a:t>
            </a:r>
            <a:endParaRPr i="1" sz="1300">
              <a:solidFill>
                <a:srgbClr val="FFFFFF"/>
              </a:solidFill>
            </a:endParaRPr>
          </a:p>
          <a:p>
            <a:pPr indent="0" lvl="0" marL="0" rtl="0" algn="l">
              <a:spcBef>
                <a:spcPts val="1600"/>
              </a:spcBef>
              <a:spcAft>
                <a:spcPts val="0"/>
              </a:spcAft>
              <a:buNone/>
            </a:pPr>
            <a:r>
              <a:rPr i="1" lang="it">
                <a:solidFill>
                  <a:srgbClr val="FFFFFF"/>
                </a:solidFill>
              </a:rPr>
              <a:t>“Her head was leaned against the window curtains and in her nostrils was the odour of dusty cretonne. [...] Home! She looked round the room, reviewing all its familiar objects which she had dusted once a week for so many years, wondering where on earth all the dust came from.” </a:t>
            </a:r>
            <a:r>
              <a:rPr lang="it" sz="1300">
                <a:solidFill>
                  <a:srgbClr val="FFFFFF"/>
                </a:solidFill>
              </a:rPr>
              <a:t>(Joyce, </a:t>
            </a:r>
            <a:r>
              <a:rPr i="1" lang="it" sz="1300">
                <a:solidFill>
                  <a:srgbClr val="FFFFFF"/>
                </a:solidFill>
              </a:rPr>
              <a:t>Dubliners)</a:t>
            </a:r>
            <a:endParaRPr i="1" sz="1300">
              <a:solidFill>
                <a:srgbClr val="FFFFFF"/>
              </a:solidFill>
            </a:endParaRPr>
          </a:p>
          <a:p>
            <a:pPr indent="0" lvl="0" marL="0" rtl="0" algn="l">
              <a:spcBef>
                <a:spcPts val="1600"/>
              </a:spcBef>
              <a:spcAft>
                <a:spcPts val="1600"/>
              </a:spcAft>
              <a:buNone/>
            </a:pPr>
            <a:r>
              <a:t/>
            </a:r>
            <a:endParaRPr sz="2400">
              <a:solidFill>
                <a:srgbClr val="FFFFFF"/>
              </a:solidFill>
            </a:endParaRPr>
          </a:p>
        </p:txBody>
      </p:sp>
      <p:sp>
        <p:nvSpPr>
          <p:cNvPr id="115" name="Google Shape;115;p20"/>
          <p:cNvSpPr/>
          <p:nvPr/>
        </p:nvSpPr>
        <p:spPr>
          <a:xfrm>
            <a:off x="0" y="108850"/>
            <a:ext cx="9144000" cy="69000"/>
          </a:xfrm>
          <a:prstGeom prst="rect">
            <a:avLst/>
          </a:prstGeom>
          <a:solidFill>
            <a:srgbClr val="F3F3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 name="Google Shape;116;p2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20" name="Shape 120"/>
        <p:cNvGrpSpPr/>
        <p:nvPr/>
      </p:nvGrpSpPr>
      <p:grpSpPr>
        <a:xfrm>
          <a:off x="0" y="0"/>
          <a:ext cx="0" cy="0"/>
          <a:chOff x="0" y="0"/>
          <a:chExt cx="0" cy="0"/>
        </a:xfrm>
      </p:grpSpPr>
      <p:sp>
        <p:nvSpPr>
          <p:cNvPr id="121" name="Google Shape;121;p21"/>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it">
                <a:solidFill>
                  <a:srgbClr val="980000"/>
                </a:solidFill>
              </a:rPr>
              <a:t>The symbol of dust</a:t>
            </a:r>
            <a:endParaRPr>
              <a:solidFill>
                <a:srgbClr val="980000"/>
              </a:solidFill>
            </a:endParaRPr>
          </a:p>
        </p:txBody>
      </p:sp>
      <p:sp>
        <p:nvSpPr>
          <p:cNvPr id="122" name="Google Shape;122;p21"/>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it">
                <a:solidFill>
                  <a:srgbClr val="FFFFFF"/>
                </a:solidFill>
              </a:rPr>
              <a:t>plays an important role in the description of the </a:t>
            </a:r>
            <a:r>
              <a:rPr lang="it">
                <a:solidFill>
                  <a:srgbClr val="FFFFFF"/>
                </a:solidFill>
              </a:rPr>
              <a:t>characters’ </a:t>
            </a:r>
            <a:r>
              <a:rPr lang="it">
                <a:solidFill>
                  <a:srgbClr val="FFFFFF"/>
                </a:solidFill>
              </a:rPr>
              <a:t>stillness</a:t>
            </a:r>
            <a:endParaRPr>
              <a:solidFill>
                <a:srgbClr val="FFFFFF"/>
              </a:solidFill>
            </a:endParaRPr>
          </a:p>
        </p:txBody>
      </p:sp>
      <p:sp>
        <p:nvSpPr>
          <p:cNvPr id="123" name="Google Shape;123;p21"/>
          <p:cNvSpPr txBox="1"/>
          <p:nvPr>
            <p:ph idx="2" type="body"/>
          </p:nvPr>
        </p:nvSpPr>
        <p:spPr>
          <a:xfrm>
            <a:off x="4939500" y="724200"/>
            <a:ext cx="3837000" cy="36951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it"/>
              <a:t>T</a:t>
            </a:r>
            <a:r>
              <a:rPr lang="it"/>
              <a:t>he presence of dust seems to express:</a:t>
            </a:r>
            <a:endParaRPr/>
          </a:p>
          <a:p>
            <a:pPr indent="-342900" lvl="0" marL="457200" rtl="0" algn="l">
              <a:spcBef>
                <a:spcPts val="1600"/>
              </a:spcBef>
              <a:spcAft>
                <a:spcPts val="0"/>
              </a:spcAft>
              <a:buSzPts val="1800"/>
              <a:buChar char="●"/>
            </a:pPr>
            <a:r>
              <a:rPr lang="it"/>
              <a:t>the eternal repetition of actions</a:t>
            </a:r>
            <a:endParaRPr/>
          </a:p>
          <a:p>
            <a:pPr indent="-342900" lvl="0" marL="457200" rtl="0" algn="l">
              <a:spcBef>
                <a:spcPts val="1600"/>
              </a:spcBef>
              <a:spcAft>
                <a:spcPts val="0"/>
              </a:spcAft>
              <a:buSzPts val="1800"/>
              <a:buChar char="●"/>
            </a:pPr>
            <a:r>
              <a:rPr lang="it"/>
              <a:t>the constant return of the past</a:t>
            </a:r>
            <a:endParaRPr/>
          </a:p>
          <a:p>
            <a:pPr indent="-342900" lvl="0" marL="457200" rtl="0" algn="l">
              <a:spcBef>
                <a:spcPts val="1600"/>
              </a:spcBef>
              <a:spcAft>
                <a:spcPts val="0"/>
              </a:spcAft>
              <a:buSzPts val="1800"/>
              <a:buChar char="●"/>
            </a:pPr>
            <a:r>
              <a:rPr lang="it"/>
              <a:t>what remains of human body after death </a:t>
            </a:r>
            <a:endParaRPr/>
          </a:p>
          <a:p>
            <a:pPr indent="-342900" lvl="0" marL="457200" rtl="0" algn="l">
              <a:spcBef>
                <a:spcPts val="1600"/>
              </a:spcBef>
              <a:spcAft>
                <a:spcPts val="1600"/>
              </a:spcAft>
              <a:buSzPts val="1800"/>
              <a:buChar char="●"/>
            </a:pPr>
            <a:r>
              <a:rPr lang="it"/>
              <a:t>the impossibility of letting the past go and move forward</a:t>
            </a:r>
            <a:endParaRPr/>
          </a:p>
        </p:txBody>
      </p:sp>
      <p:sp>
        <p:nvSpPr>
          <p:cNvPr id="124" name="Google Shape;124;p2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Dark">
  <a:themeElements>
    <a:clrScheme name="Simple Dark">
      <a:dk1>
        <a:srgbClr val="FFFFFF"/>
      </a:dk1>
      <a:lt1>
        <a:srgbClr val="212121"/>
      </a:lt1>
      <a:dk2>
        <a:srgbClr val="303030"/>
      </a:dk2>
      <a:lt2>
        <a:srgbClr val="ADADAD"/>
      </a:lt2>
      <a:accent1>
        <a:srgbClr val="009688"/>
      </a:accent1>
      <a:accent2>
        <a:srgbClr val="EEEEEE"/>
      </a:accent2>
      <a:accent3>
        <a:srgbClr val="78909C"/>
      </a:accent3>
      <a:accent4>
        <a:srgbClr val="FFAB40"/>
      </a:accent4>
      <a:accent5>
        <a:srgbClr val="4DD0E1"/>
      </a:accent5>
      <a:accent6>
        <a:srgbClr val="EEFF41"/>
      </a:accent6>
      <a:hlink>
        <a:srgbClr val="4DD0E1"/>
      </a:hlink>
      <a:folHlink>
        <a:srgbClr val="4DD0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