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6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2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820CF-4DAE-3F44-A2C3-651FB0787BB2}" type="datetimeFigureOut">
              <a:rPr lang="it-IT" smtClean="0"/>
              <a:t>08/06/20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5B151-A949-FF4A-BAF5-B6DDBE0CCB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0887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5B151-A949-FF4A-BAF5-B6DDBE0CCB6C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5124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5B151-A949-FF4A-BAF5-B6DDBE0CCB6C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9925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08/06/20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‹n.›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24F-CB76-854A-BCAB-7DB8D5CE1BBF}" type="datetimeFigureOut">
              <a:rPr lang="it-IT" smtClean="0"/>
              <a:t>08/06/20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9AA-C2E7-714B-A7F1-FDFF74BAEF10}" type="slidenum">
              <a:rPr lang="it-IT" smtClean="0"/>
              <a:t>‹n.›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679624F-CB76-854A-BCAB-7DB8D5CE1BBF}" type="datetimeFigureOut">
              <a:rPr lang="it-IT" smtClean="0"/>
              <a:t>08/06/20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9AA-C2E7-714B-A7F1-FDFF74BAEF10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con didascal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679624F-CB76-854A-BCAB-7DB8D5CE1BBF}" type="datetimeFigureOut">
              <a:rPr lang="it-IT" smtClean="0"/>
              <a:t>08/06/20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9AA-C2E7-714B-A7F1-FDFF74BAEF10}" type="slidenum">
              <a:rPr lang="it-IT" smtClean="0"/>
              <a:t>‹n.›</a:t>
            </a:fld>
            <a:endParaRPr lang="it-IT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magini con didascal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679624F-CB76-854A-BCAB-7DB8D5CE1BBF}" type="datetimeFigureOut">
              <a:rPr lang="it-IT" smtClean="0"/>
              <a:t>08/06/20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9AA-C2E7-714B-A7F1-FDFF74BAEF10}" type="slidenum">
              <a:rPr lang="it-IT" smtClean="0"/>
              <a:t>‹n.›</a:t>
            </a:fld>
            <a:endParaRPr lang="it-IT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24F-CB76-854A-BCAB-7DB8D5CE1BBF}" type="datetimeFigureOut">
              <a:rPr lang="it-IT" smtClean="0"/>
              <a:t>08/06/20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9AA-C2E7-714B-A7F1-FDFF74BAEF10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24F-CB76-854A-BCAB-7DB8D5CE1BBF}" type="datetimeFigureOut">
              <a:rPr lang="it-IT" smtClean="0"/>
              <a:t>08/06/20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9AA-C2E7-714B-A7F1-FDFF74BAEF10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rmula di chiusur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24F-CB76-854A-BCAB-7DB8D5CE1BBF}" type="datetimeFigureOut">
              <a:rPr lang="it-IT" smtClean="0"/>
              <a:t>08/06/20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9AA-C2E7-714B-A7F1-FDFF74BAEF10}" type="slidenum">
              <a:rPr lang="it-IT" smtClean="0"/>
              <a:t>‹n.›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24F-CB76-854A-BCAB-7DB8D5CE1BBF}" type="datetimeFigureOut">
              <a:rPr lang="it-IT" smtClean="0"/>
              <a:t>08/06/20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9AA-C2E7-714B-A7F1-FDFF74BAEF10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08/06/20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6BB73A-582F-4420-9A14-CB10A2B2E5E8}" type="slidenum">
              <a:rPr lang="en-US" smtClean="0"/>
              <a:t>‹n.›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24F-CB76-854A-BCAB-7DB8D5CE1BBF}" type="datetimeFigureOut">
              <a:rPr lang="it-IT" smtClean="0"/>
              <a:t>08/06/20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9AA-C2E7-714B-A7F1-FDFF74BAEF10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24F-CB76-854A-BCAB-7DB8D5CE1BBF}" type="datetimeFigureOut">
              <a:rPr lang="it-IT" smtClean="0"/>
              <a:t>08/06/20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9AA-C2E7-714B-A7F1-FDFF74BAEF10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uto, sopra e sot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24F-CB76-854A-BCAB-7DB8D5CE1BBF}" type="datetimeFigureOut">
              <a:rPr lang="it-IT" smtClean="0"/>
              <a:t>08/06/20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9AA-C2E7-714B-A7F1-FDFF74BAEF10}" type="slidenum">
              <a:rPr lang="it-IT" smtClean="0"/>
              <a:t>‹n.›</a:t>
            </a:fld>
            <a:endParaRPr lang="it-IT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24F-CB76-854A-BCAB-7DB8D5CE1BBF}" type="datetimeFigureOut">
              <a:rPr lang="it-IT" smtClean="0"/>
              <a:t>08/06/20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9AA-C2E7-714B-A7F1-FDFF74BAEF10}" type="slidenum">
              <a:rPr lang="it-IT" smtClean="0"/>
              <a:t>‹n.›</a:t>
            </a:fld>
            <a:endParaRPr lang="it-IT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24F-CB76-854A-BCAB-7DB8D5CE1BBF}" type="datetimeFigureOut">
              <a:rPr lang="it-IT" smtClean="0"/>
              <a:t>08/06/20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9AA-C2E7-714B-A7F1-FDFF74BAEF10}" type="slidenum">
              <a:rPr lang="it-IT" smtClean="0"/>
              <a:t>‹n.›</a:t>
            </a:fld>
            <a:endParaRPr lang="it-IT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24F-CB76-854A-BCAB-7DB8D5CE1BBF}" type="datetimeFigureOut">
              <a:rPr lang="it-IT" smtClean="0"/>
              <a:t>08/06/20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9AA-C2E7-714B-A7F1-FDFF74BAEF10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679624F-CB76-854A-BCAB-7DB8D5CE1BBF}" type="datetimeFigureOut">
              <a:rPr lang="it-IT" smtClean="0"/>
              <a:t>08/06/20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A66D9AA-C2E7-714B-A7F1-FDFF74BAEF10}" type="slidenum">
              <a:rPr lang="it-IT" smtClean="0"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  <p:sldLayoutId id="2147483820" r:id="rId14"/>
    <p:sldLayoutId id="2147483821" r:id="rId15"/>
    <p:sldLayoutId id="2147483822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82133" y="1970364"/>
            <a:ext cx="7349067" cy="2129559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Rockwell"/>
                <a:cs typeface="Rockwell"/>
              </a:rPr>
              <a:t>The Sea Change: from </a:t>
            </a:r>
            <a:r>
              <a:rPr lang="it-IT" i="1" dirty="0" smtClean="0">
                <a:latin typeface="Rockwell"/>
                <a:cs typeface="Rockwell"/>
              </a:rPr>
              <a:t>The Tempest </a:t>
            </a:r>
            <a:r>
              <a:rPr lang="it-IT" dirty="0" smtClean="0">
                <a:latin typeface="Rockwell"/>
                <a:cs typeface="Rockwell"/>
              </a:rPr>
              <a:t>to “Turner” and </a:t>
            </a:r>
            <a:r>
              <a:rPr lang="it-IT" i="1" dirty="0" smtClean="0">
                <a:latin typeface="Rockwell"/>
                <a:cs typeface="Rockwell"/>
              </a:rPr>
              <a:t>Foe</a:t>
            </a:r>
            <a:endParaRPr lang="it-IT" i="1" dirty="0">
              <a:latin typeface="Rockwell"/>
              <a:cs typeface="Rockwell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57199" y="5627843"/>
            <a:ext cx="8228013" cy="1066800"/>
          </a:xfrm>
        </p:spPr>
        <p:txBody>
          <a:bodyPr/>
          <a:lstStyle/>
          <a:p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827866" y="4235390"/>
            <a:ext cx="38269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schemeClr val="bg1"/>
                </a:solidFill>
                <a:latin typeface="Rockwell"/>
                <a:cs typeface="Rockwell"/>
              </a:rPr>
              <a:t>Roberta Sandri</a:t>
            </a:r>
          </a:p>
          <a:p>
            <a:pPr algn="ctr"/>
            <a:r>
              <a:rPr lang="it-IT" sz="2400" dirty="0" smtClean="0">
                <a:solidFill>
                  <a:schemeClr val="bg1"/>
                </a:solidFill>
                <a:latin typeface="Rockwell"/>
                <a:cs typeface="Rockwell"/>
              </a:rPr>
              <a:t>2019/2020</a:t>
            </a:r>
            <a:endParaRPr lang="it-IT" sz="2400" dirty="0">
              <a:solidFill>
                <a:schemeClr val="bg1"/>
              </a:solidFill>
              <a:latin typeface="Rockwell"/>
              <a:cs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3370613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254000" y="345141"/>
            <a:ext cx="8534400" cy="1314326"/>
          </a:xfrm>
        </p:spPr>
        <p:txBody>
          <a:bodyPr/>
          <a:lstStyle/>
          <a:p>
            <a:r>
              <a:rPr lang="it-IT" sz="4800" i="1" dirty="0" smtClean="0">
                <a:latin typeface="Rockwell"/>
                <a:cs typeface="Rockwell"/>
              </a:rPr>
              <a:t>The Tempest</a:t>
            </a:r>
            <a:endParaRPr lang="it-IT" sz="4800" i="1" dirty="0">
              <a:latin typeface="Rockwell"/>
              <a:cs typeface="Rockwell"/>
            </a:endParaRPr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739775" y="3396627"/>
            <a:ext cx="7662864" cy="3267169"/>
          </a:xfrm>
        </p:spPr>
        <p:txBody>
          <a:bodyPr/>
          <a:lstStyle/>
          <a:p>
            <a:r>
              <a:rPr lang="en-GB" dirty="0" smtClean="0">
                <a:latin typeface="Rockwell"/>
                <a:cs typeface="Rockwell"/>
              </a:rPr>
              <a:t>Metaphorical and physical meanings of the sea change</a:t>
            </a:r>
          </a:p>
          <a:p>
            <a:r>
              <a:rPr lang="en-GB" dirty="0" smtClean="0">
                <a:latin typeface="Rockwell"/>
                <a:cs typeface="Rockwell"/>
              </a:rPr>
              <a:t>Death by water: a comforting or disturbing image?</a:t>
            </a:r>
          </a:p>
          <a:p>
            <a:r>
              <a:rPr lang="en-GB" dirty="0" smtClean="0">
                <a:latin typeface="Rockwell"/>
                <a:cs typeface="Rockwell"/>
              </a:rPr>
              <a:t>The sea as a historical reality and an opportunity for literary creation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51955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199" y="419349"/>
            <a:ext cx="8398933" cy="1143000"/>
          </a:xfrm>
        </p:spPr>
        <p:txBody>
          <a:bodyPr/>
          <a:lstStyle/>
          <a:p>
            <a:r>
              <a:rPr lang="it-IT" sz="4800" dirty="0" smtClean="0">
                <a:latin typeface="Rockwell"/>
                <a:cs typeface="Rockwell"/>
              </a:rPr>
              <a:t>“Turner”</a:t>
            </a:r>
            <a:endParaRPr lang="it-IT" sz="4800" dirty="0">
              <a:latin typeface="Rockwell"/>
              <a:cs typeface="Rockwel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39775" y="2651561"/>
            <a:ext cx="7662864" cy="3267169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Rockwell"/>
                <a:cs typeface="Rockwell"/>
              </a:rPr>
              <a:t>The sea as a contradictory space: both unmarked and marked by history</a:t>
            </a:r>
          </a:p>
          <a:p>
            <a:r>
              <a:rPr lang="en-GB" dirty="0" smtClean="0">
                <a:latin typeface="Rockwell"/>
                <a:cs typeface="Rockwell"/>
              </a:rPr>
              <a:t>“The desire for transfiguration or newness or creative amnesia is frustrated”</a:t>
            </a:r>
          </a:p>
          <a:p>
            <a:r>
              <a:rPr lang="en-GB" dirty="0" smtClean="0">
                <a:latin typeface="Rockwell"/>
                <a:cs typeface="Rockwell"/>
              </a:rPr>
              <a:t>No entirely positive sea change takes place</a:t>
            </a:r>
          </a:p>
          <a:p>
            <a:r>
              <a:rPr lang="en-GB" dirty="0" smtClean="0">
                <a:latin typeface="Rockwell"/>
                <a:cs typeface="Rockwell"/>
              </a:rPr>
              <a:t>Intertextuality, the canon and the problem of representation</a:t>
            </a:r>
            <a:endParaRPr lang="en-GB" dirty="0">
              <a:latin typeface="Rockwell"/>
              <a:cs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3716142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800" i="1" dirty="0" smtClean="0">
                <a:latin typeface="Rockwell"/>
                <a:cs typeface="Rockwell"/>
              </a:rPr>
              <a:t>Foe</a:t>
            </a:r>
            <a:endParaRPr lang="it-IT" sz="4800" i="1" dirty="0">
              <a:latin typeface="Rockwell"/>
              <a:cs typeface="Rockwel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12800" y="2644588"/>
            <a:ext cx="8026400" cy="3783106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Rockwell"/>
                <a:cs typeface="Rockwell"/>
              </a:rPr>
              <a:t>Intertextuality, the canon and the problem of representation</a:t>
            </a:r>
          </a:p>
          <a:p>
            <a:r>
              <a:rPr lang="en-GB" dirty="0" smtClean="0">
                <a:latin typeface="Rockwell"/>
                <a:cs typeface="Rockwell"/>
              </a:rPr>
              <a:t>Friday’s silence: resistance to and product of the dominant discourse</a:t>
            </a:r>
          </a:p>
          <a:p>
            <a:r>
              <a:rPr lang="en-GB" dirty="0" smtClean="0">
                <a:latin typeface="Rockwell"/>
                <a:cs typeface="Rockwell"/>
              </a:rPr>
              <a:t>Diving into the wreck: the ocean as “the home of Friday” and “not a place of words”</a:t>
            </a:r>
          </a:p>
          <a:p>
            <a:r>
              <a:rPr lang="en-GB" dirty="0" smtClean="0">
                <a:latin typeface="Rockwell"/>
                <a:ea typeface="Wingdings"/>
                <a:cs typeface="Rockwell"/>
                <a:sym typeface="Wingdings"/>
              </a:rPr>
              <a:t>The sea change as a metaphor for a postcolonial future?</a:t>
            </a:r>
          </a:p>
        </p:txBody>
      </p:sp>
    </p:spTree>
    <p:extLst>
      <p:ext uri="{BB962C8B-B14F-4D97-AF65-F5344CB8AC3E}">
        <p14:creationId xmlns:p14="http://schemas.microsoft.com/office/powerpoint/2010/main" val="4767959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">
  <a:themeElements>
    <a:clrScheme name="Genesi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Genesi.thmx</Template>
  <TotalTime>1581</TotalTime>
  <Words>152</Words>
  <Application>Microsoft Macintosh PowerPoint</Application>
  <PresentationFormat>Presentazione su schermo (4:3)</PresentationFormat>
  <Paragraphs>20</Paragraphs>
  <Slides>4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5" baseType="lpstr">
      <vt:lpstr>Genesi</vt:lpstr>
      <vt:lpstr>The Sea Change: from The Tempest to “Turner” and Foe</vt:lpstr>
      <vt:lpstr>The Tempest</vt:lpstr>
      <vt:lpstr>“Turner”</vt:lpstr>
      <vt:lpstr>Foe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Sea Change: from The Tempest to “Turner” and Foe</dc:title>
  <dc:creator>Roberta Sandri</dc:creator>
  <cp:lastModifiedBy>Roberta Sandri</cp:lastModifiedBy>
  <cp:revision>62</cp:revision>
  <dcterms:created xsi:type="dcterms:W3CDTF">2020-06-05T13:53:35Z</dcterms:created>
  <dcterms:modified xsi:type="dcterms:W3CDTF">2020-06-08T13:09:03Z</dcterms:modified>
</cp:coreProperties>
</file>