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8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D38932-CFDD-41D2-9820-C17B63A2DB5E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502112A-D0D6-42C8-B33A-207A2F5948E0}">
      <dgm:prSet/>
      <dgm:spPr/>
      <dgm:t>
        <a:bodyPr/>
        <a:lstStyle/>
        <a:p>
          <a:r>
            <a:rPr lang="fr-FR" dirty="0"/>
            <a:t>Gothic </a:t>
          </a:r>
          <a:r>
            <a:rPr lang="fr-FR" dirty="0" err="1"/>
            <a:t>novella</a:t>
          </a:r>
          <a:r>
            <a:rPr lang="fr-FR" dirty="0"/>
            <a:t> </a:t>
          </a:r>
          <a:r>
            <a:rPr lang="fr-FR" dirty="0" err="1"/>
            <a:t>published</a:t>
          </a:r>
          <a:r>
            <a:rPr lang="fr-FR" dirty="0"/>
            <a:t> in 1886.</a:t>
          </a:r>
          <a:endParaRPr lang="en-US" dirty="0"/>
        </a:p>
      </dgm:t>
    </dgm:pt>
    <dgm:pt modelId="{AF6F6BA9-7E2E-45FB-9A89-5C02E173CF91}" type="parTrans" cxnId="{C37A2F0A-3205-48D7-91AA-47D444F749DE}">
      <dgm:prSet/>
      <dgm:spPr/>
      <dgm:t>
        <a:bodyPr/>
        <a:lstStyle/>
        <a:p>
          <a:endParaRPr lang="en-US"/>
        </a:p>
      </dgm:t>
    </dgm:pt>
    <dgm:pt modelId="{9698860B-58C9-4BC1-A8FE-9DF992EA0C6F}" type="sibTrans" cxnId="{C37A2F0A-3205-48D7-91AA-47D444F749DE}">
      <dgm:prSet/>
      <dgm:spPr/>
      <dgm:t>
        <a:bodyPr/>
        <a:lstStyle/>
        <a:p>
          <a:endParaRPr lang="en-US"/>
        </a:p>
      </dgm:t>
    </dgm:pt>
    <dgm:pt modelId="{5A6CABFA-28C3-408A-B621-3F09252C84AB}">
      <dgm:prSet/>
      <dgm:spPr/>
      <dgm:t>
        <a:bodyPr/>
        <a:lstStyle/>
        <a:p>
          <a:r>
            <a:rPr lang="fr-FR"/>
            <a:t>Themes:   </a:t>
          </a:r>
          <a:endParaRPr lang="en-US"/>
        </a:p>
      </dgm:t>
    </dgm:pt>
    <dgm:pt modelId="{AFDBC2FF-BF91-4382-A4BF-670D023E96A2}" type="parTrans" cxnId="{4855C566-D466-43BC-8BD8-CADC3EA45399}">
      <dgm:prSet/>
      <dgm:spPr/>
      <dgm:t>
        <a:bodyPr/>
        <a:lstStyle/>
        <a:p>
          <a:endParaRPr lang="en-US"/>
        </a:p>
      </dgm:t>
    </dgm:pt>
    <dgm:pt modelId="{5B111469-6A66-4925-962B-E1C6686BEDEE}" type="sibTrans" cxnId="{4855C566-D466-43BC-8BD8-CADC3EA45399}">
      <dgm:prSet/>
      <dgm:spPr/>
      <dgm:t>
        <a:bodyPr/>
        <a:lstStyle/>
        <a:p>
          <a:endParaRPr lang="en-US"/>
        </a:p>
      </dgm:t>
    </dgm:pt>
    <dgm:pt modelId="{7A46D1E2-0C98-4136-A19F-4D12A2E9DB5F}">
      <dgm:prSet/>
      <dgm:spPr/>
      <dgm:t>
        <a:bodyPr/>
        <a:lstStyle/>
        <a:p>
          <a:r>
            <a:rPr lang="fr-FR" dirty="0"/>
            <a:t>1)  The </a:t>
          </a:r>
          <a:r>
            <a:rPr lang="fr-FR" dirty="0" err="1"/>
            <a:t>Duality</a:t>
          </a:r>
          <a:r>
            <a:rPr lang="fr-FR" dirty="0"/>
            <a:t> of </a:t>
          </a:r>
          <a:r>
            <a:rPr lang="fr-FR" dirty="0" err="1"/>
            <a:t>human</a:t>
          </a:r>
          <a:r>
            <a:rPr lang="fr-FR" dirty="0"/>
            <a:t> nature.</a:t>
          </a:r>
          <a:endParaRPr lang="en-US" dirty="0"/>
        </a:p>
      </dgm:t>
    </dgm:pt>
    <dgm:pt modelId="{4443F01B-4001-4158-A62F-211844A7A494}" type="parTrans" cxnId="{510A17B9-766A-4776-A9D9-11B0168D2B62}">
      <dgm:prSet/>
      <dgm:spPr/>
      <dgm:t>
        <a:bodyPr/>
        <a:lstStyle/>
        <a:p>
          <a:endParaRPr lang="en-US"/>
        </a:p>
      </dgm:t>
    </dgm:pt>
    <dgm:pt modelId="{BFBF3490-5F1A-4D9C-8CCA-ADFF06E21C24}" type="sibTrans" cxnId="{510A17B9-766A-4776-A9D9-11B0168D2B62}">
      <dgm:prSet/>
      <dgm:spPr/>
      <dgm:t>
        <a:bodyPr/>
        <a:lstStyle/>
        <a:p>
          <a:endParaRPr lang="en-US"/>
        </a:p>
      </dgm:t>
    </dgm:pt>
    <dgm:pt modelId="{89A52F8C-B5CB-4944-8770-3FC4E7F041D5}">
      <dgm:prSet/>
      <dgm:spPr/>
      <dgm:t>
        <a:bodyPr/>
        <a:lstStyle/>
        <a:p>
          <a:r>
            <a:rPr lang="fr-FR" dirty="0"/>
            <a:t>2) The importance of </a:t>
          </a:r>
          <a:r>
            <a:rPr lang="fr-FR" dirty="0" err="1"/>
            <a:t>reputation</a:t>
          </a:r>
          <a:r>
            <a:rPr lang="fr-FR" dirty="0"/>
            <a:t>, </a:t>
          </a:r>
          <a:r>
            <a:rPr lang="fr-FR" dirty="0" err="1"/>
            <a:t>secrecy</a:t>
          </a:r>
          <a:r>
            <a:rPr lang="fr-FR" dirty="0"/>
            <a:t> and </a:t>
          </a:r>
          <a:r>
            <a:rPr lang="fr-FR" dirty="0" err="1"/>
            <a:t>regression</a:t>
          </a:r>
          <a:r>
            <a:rPr lang="fr-FR" dirty="0"/>
            <a:t>.</a:t>
          </a:r>
          <a:endParaRPr lang="en-US" dirty="0"/>
        </a:p>
      </dgm:t>
    </dgm:pt>
    <dgm:pt modelId="{B1770459-CB4A-43AE-AE80-CD33B43BCE19}" type="parTrans" cxnId="{7A4C41F0-43B4-43A5-BE95-80D862FCE790}">
      <dgm:prSet/>
      <dgm:spPr/>
      <dgm:t>
        <a:bodyPr/>
        <a:lstStyle/>
        <a:p>
          <a:endParaRPr lang="en-US"/>
        </a:p>
      </dgm:t>
    </dgm:pt>
    <dgm:pt modelId="{C2D84CDF-2F96-49B6-BBC9-FBB22FEE0230}" type="sibTrans" cxnId="{7A4C41F0-43B4-43A5-BE95-80D862FCE790}">
      <dgm:prSet/>
      <dgm:spPr/>
      <dgm:t>
        <a:bodyPr/>
        <a:lstStyle/>
        <a:p>
          <a:endParaRPr lang="en-US"/>
        </a:p>
      </dgm:t>
    </dgm:pt>
    <dgm:pt modelId="{DC27887D-A690-4172-8F82-48016BEC1C45}">
      <dgm:prSet/>
      <dgm:spPr/>
      <dgm:t>
        <a:bodyPr/>
        <a:lstStyle/>
        <a:p>
          <a:r>
            <a:rPr lang="fr-FR" dirty="0"/>
            <a:t>3)Importance of science. </a:t>
          </a:r>
          <a:endParaRPr lang="en-US" dirty="0"/>
        </a:p>
      </dgm:t>
    </dgm:pt>
    <dgm:pt modelId="{4BB64140-60BA-4AB9-9019-B62E5F15DF7D}" type="parTrans" cxnId="{21566DAE-8F93-46FB-8556-D00E80D9A545}">
      <dgm:prSet/>
      <dgm:spPr/>
      <dgm:t>
        <a:bodyPr/>
        <a:lstStyle/>
        <a:p>
          <a:endParaRPr lang="en-US"/>
        </a:p>
      </dgm:t>
    </dgm:pt>
    <dgm:pt modelId="{0189D5F5-6AB7-4B60-9765-C917A2A40119}" type="sibTrans" cxnId="{21566DAE-8F93-46FB-8556-D00E80D9A545}">
      <dgm:prSet/>
      <dgm:spPr/>
      <dgm:t>
        <a:bodyPr/>
        <a:lstStyle/>
        <a:p>
          <a:endParaRPr lang="en-US"/>
        </a:p>
      </dgm:t>
    </dgm:pt>
    <dgm:pt modelId="{E67200B7-B48E-4178-B7EE-EA289FF79904}" type="pres">
      <dgm:prSet presAssocID="{94D38932-CFDD-41D2-9820-C17B63A2DB5E}" presName="outerComposite" presStyleCnt="0">
        <dgm:presLayoutVars>
          <dgm:chMax val="5"/>
          <dgm:dir/>
          <dgm:resizeHandles val="exact"/>
        </dgm:presLayoutVars>
      </dgm:prSet>
      <dgm:spPr/>
    </dgm:pt>
    <dgm:pt modelId="{BC727BD0-C388-4389-96A7-1480A872D59F}" type="pres">
      <dgm:prSet presAssocID="{94D38932-CFDD-41D2-9820-C17B63A2DB5E}" presName="dummyMaxCanvas" presStyleCnt="0">
        <dgm:presLayoutVars/>
      </dgm:prSet>
      <dgm:spPr/>
    </dgm:pt>
    <dgm:pt modelId="{B100272E-7759-4985-8161-196091C62A99}" type="pres">
      <dgm:prSet presAssocID="{94D38932-CFDD-41D2-9820-C17B63A2DB5E}" presName="FiveNodes_1" presStyleLbl="node1" presStyleIdx="0" presStyleCnt="5" custLinFactNeighborX="-41" custLinFactNeighborY="-6346">
        <dgm:presLayoutVars>
          <dgm:bulletEnabled val="1"/>
        </dgm:presLayoutVars>
      </dgm:prSet>
      <dgm:spPr/>
    </dgm:pt>
    <dgm:pt modelId="{29E8ED91-37CE-4FCD-8457-9B3F5A0CE316}" type="pres">
      <dgm:prSet presAssocID="{94D38932-CFDD-41D2-9820-C17B63A2DB5E}" presName="FiveNodes_2" presStyleLbl="node1" presStyleIdx="1" presStyleCnt="5">
        <dgm:presLayoutVars>
          <dgm:bulletEnabled val="1"/>
        </dgm:presLayoutVars>
      </dgm:prSet>
      <dgm:spPr/>
    </dgm:pt>
    <dgm:pt modelId="{72EA5E91-C9B7-4101-B0A2-2B144526804E}" type="pres">
      <dgm:prSet presAssocID="{94D38932-CFDD-41D2-9820-C17B63A2DB5E}" presName="FiveNodes_3" presStyleLbl="node1" presStyleIdx="2" presStyleCnt="5">
        <dgm:presLayoutVars>
          <dgm:bulletEnabled val="1"/>
        </dgm:presLayoutVars>
      </dgm:prSet>
      <dgm:spPr/>
    </dgm:pt>
    <dgm:pt modelId="{E67023EA-1E97-45D9-8D9C-CC8FE9E5F445}" type="pres">
      <dgm:prSet presAssocID="{94D38932-CFDD-41D2-9820-C17B63A2DB5E}" presName="FiveNodes_4" presStyleLbl="node1" presStyleIdx="3" presStyleCnt="5">
        <dgm:presLayoutVars>
          <dgm:bulletEnabled val="1"/>
        </dgm:presLayoutVars>
      </dgm:prSet>
      <dgm:spPr/>
    </dgm:pt>
    <dgm:pt modelId="{AE6111A3-D158-4024-817C-378A86490681}" type="pres">
      <dgm:prSet presAssocID="{94D38932-CFDD-41D2-9820-C17B63A2DB5E}" presName="FiveNodes_5" presStyleLbl="node1" presStyleIdx="4" presStyleCnt="5">
        <dgm:presLayoutVars>
          <dgm:bulletEnabled val="1"/>
        </dgm:presLayoutVars>
      </dgm:prSet>
      <dgm:spPr/>
    </dgm:pt>
    <dgm:pt modelId="{076CFF04-6E64-498C-BC6A-2FF961B93B3B}" type="pres">
      <dgm:prSet presAssocID="{94D38932-CFDD-41D2-9820-C17B63A2DB5E}" presName="FiveConn_1-2" presStyleLbl="fgAccFollowNode1" presStyleIdx="0" presStyleCnt="4">
        <dgm:presLayoutVars>
          <dgm:bulletEnabled val="1"/>
        </dgm:presLayoutVars>
      </dgm:prSet>
      <dgm:spPr/>
    </dgm:pt>
    <dgm:pt modelId="{47E905CA-5F79-44A0-BDEB-94B3AEE2DE8D}" type="pres">
      <dgm:prSet presAssocID="{94D38932-CFDD-41D2-9820-C17B63A2DB5E}" presName="FiveConn_2-3" presStyleLbl="fgAccFollowNode1" presStyleIdx="1" presStyleCnt="4">
        <dgm:presLayoutVars>
          <dgm:bulletEnabled val="1"/>
        </dgm:presLayoutVars>
      </dgm:prSet>
      <dgm:spPr/>
    </dgm:pt>
    <dgm:pt modelId="{DCB4350A-7AFA-47B8-8DDA-2D4735ECB278}" type="pres">
      <dgm:prSet presAssocID="{94D38932-CFDD-41D2-9820-C17B63A2DB5E}" presName="FiveConn_3-4" presStyleLbl="fgAccFollowNode1" presStyleIdx="2" presStyleCnt="4">
        <dgm:presLayoutVars>
          <dgm:bulletEnabled val="1"/>
        </dgm:presLayoutVars>
      </dgm:prSet>
      <dgm:spPr/>
    </dgm:pt>
    <dgm:pt modelId="{DB29EAF9-C8F8-48E5-B882-9FD6539170ED}" type="pres">
      <dgm:prSet presAssocID="{94D38932-CFDD-41D2-9820-C17B63A2DB5E}" presName="FiveConn_4-5" presStyleLbl="fgAccFollowNode1" presStyleIdx="3" presStyleCnt="4">
        <dgm:presLayoutVars>
          <dgm:bulletEnabled val="1"/>
        </dgm:presLayoutVars>
      </dgm:prSet>
      <dgm:spPr/>
    </dgm:pt>
    <dgm:pt modelId="{8566DF2C-58A9-476F-948E-A26838373040}" type="pres">
      <dgm:prSet presAssocID="{94D38932-CFDD-41D2-9820-C17B63A2DB5E}" presName="FiveNodes_1_text" presStyleLbl="node1" presStyleIdx="4" presStyleCnt="5">
        <dgm:presLayoutVars>
          <dgm:bulletEnabled val="1"/>
        </dgm:presLayoutVars>
      </dgm:prSet>
      <dgm:spPr/>
    </dgm:pt>
    <dgm:pt modelId="{47895B07-7C0A-4B99-9AC5-69A7277E2CE5}" type="pres">
      <dgm:prSet presAssocID="{94D38932-CFDD-41D2-9820-C17B63A2DB5E}" presName="FiveNodes_2_text" presStyleLbl="node1" presStyleIdx="4" presStyleCnt="5">
        <dgm:presLayoutVars>
          <dgm:bulletEnabled val="1"/>
        </dgm:presLayoutVars>
      </dgm:prSet>
      <dgm:spPr/>
    </dgm:pt>
    <dgm:pt modelId="{7575766F-8942-4761-9F8D-696066611782}" type="pres">
      <dgm:prSet presAssocID="{94D38932-CFDD-41D2-9820-C17B63A2DB5E}" presName="FiveNodes_3_text" presStyleLbl="node1" presStyleIdx="4" presStyleCnt="5">
        <dgm:presLayoutVars>
          <dgm:bulletEnabled val="1"/>
        </dgm:presLayoutVars>
      </dgm:prSet>
      <dgm:spPr/>
    </dgm:pt>
    <dgm:pt modelId="{88FD2E0F-F959-4620-A948-5D867628A354}" type="pres">
      <dgm:prSet presAssocID="{94D38932-CFDD-41D2-9820-C17B63A2DB5E}" presName="FiveNodes_4_text" presStyleLbl="node1" presStyleIdx="4" presStyleCnt="5">
        <dgm:presLayoutVars>
          <dgm:bulletEnabled val="1"/>
        </dgm:presLayoutVars>
      </dgm:prSet>
      <dgm:spPr/>
    </dgm:pt>
    <dgm:pt modelId="{13FE3075-6EFC-4DFC-AB27-AFB4466C0F41}" type="pres">
      <dgm:prSet presAssocID="{94D38932-CFDD-41D2-9820-C17B63A2DB5E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59F3D309-EAA9-4B1B-8C6F-F3FD774FBBC6}" type="presOf" srcId="{F502112A-D0D6-42C8-B33A-207A2F5948E0}" destId="{8566DF2C-58A9-476F-948E-A26838373040}" srcOrd="1" destOrd="0" presId="urn:microsoft.com/office/officeart/2005/8/layout/vProcess5"/>
    <dgm:cxn modelId="{C37A2F0A-3205-48D7-91AA-47D444F749DE}" srcId="{94D38932-CFDD-41D2-9820-C17B63A2DB5E}" destId="{F502112A-D0D6-42C8-B33A-207A2F5948E0}" srcOrd="0" destOrd="0" parTransId="{AF6F6BA9-7E2E-45FB-9A89-5C02E173CF91}" sibTransId="{9698860B-58C9-4BC1-A8FE-9DF992EA0C6F}"/>
    <dgm:cxn modelId="{1E252E41-4330-4C59-B501-E869D64936A0}" type="presOf" srcId="{9698860B-58C9-4BC1-A8FE-9DF992EA0C6F}" destId="{076CFF04-6E64-498C-BC6A-2FF961B93B3B}" srcOrd="0" destOrd="0" presId="urn:microsoft.com/office/officeart/2005/8/layout/vProcess5"/>
    <dgm:cxn modelId="{4855C566-D466-43BC-8BD8-CADC3EA45399}" srcId="{94D38932-CFDD-41D2-9820-C17B63A2DB5E}" destId="{5A6CABFA-28C3-408A-B621-3F09252C84AB}" srcOrd="1" destOrd="0" parTransId="{AFDBC2FF-BF91-4382-A4BF-670D023E96A2}" sibTransId="{5B111469-6A66-4925-962B-E1C6686BEDEE}"/>
    <dgm:cxn modelId="{2690AA67-004E-4F39-AC74-65CEC0257DFF}" type="presOf" srcId="{94D38932-CFDD-41D2-9820-C17B63A2DB5E}" destId="{E67200B7-B48E-4178-B7EE-EA289FF79904}" srcOrd="0" destOrd="0" presId="urn:microsoft.com/office/officeart/2005/8/layout/vProcess5"/>
    <dgm:cxn modelId="{6AD67876-1205-45D4-9728-0C59DA513293}" type="presOf" srcId="{7A46D1E2-0C98-4136-A19F-4D12A2E9DB5F}" destId="{7575766F-8942-4761-9F8D-696066611782}" srcOrd="1" destOrd="0" presId="urn:microsoft.com/office/officeart/2005/8/layout/vProcess5"/>
    <dgm:cxn modelId="{5937F67B-FB24-4FA2-A0FB-2A47AE882D3B}" type="presOf" srcId="{89A52F8C-B5CB-4944-8770-3FC4E7F041D5}" destId="{E67023EA-1E97-45D9-8D9C-CC8FE9E5F445}" srcOrd="0" destOrd="0" presId="urn:microsoft.com/office/officeart/2005/8/layout/vProcess5"/>
    <dgm:cxn modelId="{1AAD8194-8553-4955-90F3-A26268B16251}" type="presOf" srcId="{7A46D1E2-0C98-4136-A19F-4D12A2E9DB5F}" destId="{72EA5E91-C9B7-4101-B0A2-2B144526804E}" srcOrd="0" destOrd="0" presId="urn:microsoft.com/office/officeart/2005/8/layout/vProcess5"/>
    <dgm:cxn modelId="{2B9FCA97-E581-44C2-86D7-F4A0B5DD09C7}" type="presOf" srcId="{89A52F8C-B5CB-4944-8770-3FC4E7F041D5}" destId="{88FD2E0F-F959-4620-A948-5D867628A354}" srcOrd="1" destOrd="0" presId="urn:microsoft.com/office/officeart/2005/8/layout/vProcess5"/>
    <dgm:cxn modelId="{E115F498-2ADB-4855-B03C-7FC90C519AE3}" type="presOf" srcId="{F502112A-D0D6-42C8-B33A-207A2F5948E0}" destId="{B100272E-7759-4985-8161-196091C62A99}" srcOrd="0" destOrd="0" presId="urn:microsoft.com/office/officeart/2005/8/layout/vProcess5"/>
    <dgm:cxn modelId="{35AD6499-D3F9-4FA7-BA47-5B5DFFD4BDA0}" type="presOf" srcId="{DC27887D-A690-4172-8F82-48016BEC1C45}" destId="{AE6111A3-D158-4024-817C-378A86490681}" srcOrd="0" destOrd="0" presId="urn:microsoft.com/office/officeart/2005/8/layout/vProcess5"/>
    <dgm:cxn modelId="{3A96F9A3-417F-4304-AD27-C55E30340674}" type="presOf" srcId="{5A6CABFA-28C3-408A-B621-3F09252C84AB}" destId="{29E8ED91-37CE-4FCD-8457-9B3F5A0CE316}" srcOrd="0" destOrd="0" presId="urn:microsoft.com/office/officeart/2005/8/layout/vProcess5"/>
    <dgm:cxn modelId="{282A01A9-8A83-457A-AC4D-5C8A8CE6136C}" type="presOf" srcId="{DC27887D-A690-4172-8F82-48016BEC1C45}" destId="{13FE3075-6EFC-4DFC-AB27-AFB4466C0F41}" srcOrd="1" destOrd="0" presId="urn:microsoft.com/office/officeart/2005/8/layout/vProcess5"/>
    <dgm:cxn modelId="{21566DAE-8F93-46FB-8556-D00E80D9A545}" srcId="{94D38932-CFDD-41D2-9820-C17B63A2DB5E}" destId="{DC27887D-A690-4172-8F82-48016BEC1C45}" srcOrd="4" destOrd="0" parTransId="{4BB64140-60BA-4AB9-9019-B62E5F15DF7D}" sibTransId="{0189D5F5-6AB7-4B60-9765-C917A2A40119}"/>
    <dgm:cxn modelId="{E59ED4AF-2C69-40F9-8B3C-936F12FFF6E2}" type="presOf" srcId="{BFBF3490-5F1A-4D9C-8CCA-ADFF06E21C24}" destId="{DCB4350A-7AFA-47B8-8DDA-2D4735ECB278}" srcOrd="0" destOrd="0" presId="urn:microsoft.com/office/officeart/2005/8/layout/vProcess5"/>
    <dgm:cxn modelId="{510A17B9-766A-4776-A9D9-11B0168D2B62}" srcId="{94D38932-CFDD-41D2-9820-C17B63A2DB5E}" destId="{7A46D1E2-0C98-4136-A19F-4D12A2E9DB5F}" srcOrd="2" destOrd="0" parTransId="{4443F01B-4001-4158-A62F-211844A7A494}" sibTransId="{BFBF3490-5F1A-4D9C-8CCA-ADFF06E21C24}"/>
    <dgm:cxn modelId="{3B8A19C9-9F1C-487E-ADDC-39A0F5F500FA}" type="presOf" srcId="{5B111469-6A66-4925-962B-E1C6686BEDEE}" destId="{47E905CA-5F79-44A0-BDEB-94B3AEE2DE8D}" srcOrd="0" destOrd="0" presId="urn:microsoft.com/office/officeart/2005/8/layout/vProcess5"/>
    <dgm:cxn modelId="{254268CC-F01A-4A1F-82F3-3D35F1F0FE2C}" type="presOf" srcId="{C2D84CDF-2F96-49B6-BBC9-FBB22FEE0230}" destId="{DB29EAF9-C8F8-48E5-B882-9FD6539170ED}" srcOrd="0" destOrd="0" presId="urn:microsoft.com/office/officeart/2005/8/layout/vProcess5"/>
    <dgm:cxn modelId="{A1EA63EB-ABC6-4F8D-A438-D43FBDB5E651}" type="presOf" srcId="{5A6CABFA-28C3-408A-B621-3F09252C84AB}" destId="{47895B07-7C0A-4B99-9AC5-69A7277E2CE5}" srcOrd="1" destOrd="0" presId="urn:microsoft.com/office/officeart/2005/8/layout/vProcess5"/>
    <dgm:cxn modelId="{7A4C41F0-43B4-43A5-BE95-80D862FCE790}" srcId="{94D38932-CFDD-41D2-9820-C17B63A2DB5E}" destId="{89A52F8C-B5CB-4944-8770-3FC4E7F041D5}" srcOrd="3" destOrd="0" parTransId="{B1770459-CB4A-43AE-AE80-CD33B43BCE19}" sibTransId="{C2D84CDF-2F96-49B6-BBC9-FBB22FEE0230}"/>
    <dgm:cxn modelId="{8DEFD6BB-9CA9-4F2A-8EEF-84211FDF7732}" type="presParOf" srcId="{E67200B7-B48E-4178-B7EE-EA289FF79904}" destId="{BC727BD0-C388-4389-96A7-1480A872D59F}" srcOrd="0" destOrd="0" presId="urn:microsoft.com/office/officeart/2005/8/layout/vProcess5"/>
    <dgm:cxn modelId="{177C039F-2FEE-4465-9567-25DA96350D03}" type="presParOf" srcId="{E67200B7-B48E-4178-B7EE-EA289FF79904}" destId="{B100272E-7759-4985-8161-196091C62A99}" srcOrd="1" destOrd="0" presId="urn:microsoft.com/office/officeart/2005/8/layout/vProcess5"/>
    <dgm:cxn modelId="{B4B53E19-DAAC-4946-9B20-9D7F5AD4F93D}" type="presParOf" srcId="{E67200B7-B48E-4178-B7EE-EA289FF79904}" destId="{29E8ED91-37CE-4FCD-8457-9B3F5A0CE316}" srcOrd="2" destOrd="0" presId="urn:microsoft.com/office/officeart/2005/8/layout/vProcess5"/>
    <dgm:cxn modelId="{56DFF4BA-582B-4E8F-93ED-0E28C417FB5F}" type="presParOf" srcId="{E67200B7-B48E-4178-B7EE-EA289FF79904}" destId="{72EA5E91-C9B7-4101-B0A2-2B144526804E}" srcOrd="3" destOrd="0" presId="urn:microsoft.com/office/officeart/2005/8/layout/vProcess5"/>
    <dgm:cxn modelId="{25233600-6FA2-4502-8299-FD1CBC44F9CA}" type="presParOf" srcId="{E67200B7-B48E-4178-B7EE-EA289FF79904}" destId="{E67023EA-1E97-45D9-8D9C-CC8FE9E5F445}" srcOrd="4" destOrd="0" presId="urn:microsoft.com/office/officeart/2005/8/layout/vProcess5"/>
    <dgm:cxn modelId="{B6B04A1F-D31B-4FB8-BFE1-364135E91FFA}" type="presParOf" srcId="{E67200B7-B48E-4178-B7EE-EA289FF79904}" destId="{AE6111A3-D158-4024-817C-378A86490681}" srcOrd="5" destOrd="0" presId="urn:microsoft.com/office/officeart/2005/8/layout/vProcess5"/>
    <dgm:cxn modelId="{DC878CAB-DA44-4B31-9FB4-FCA922BF3707}" type="presParOf" srcId="{E67200B7-B48E-4178-B7EE-EA289FF79904}" destId="{076CFF04-6E64-498C-BC6A-2FF961B93B3B}" srcOrd="6" destOrd="0" presId="urn:microsoft.com/office/officeart/2005/8/layout/vProcess5"/>
    <dgm:cxn modelId="{5E748565-4949-40B6-B4C5-98D08C7790E4}" type="presParOf" srcId="{E67200B7-B48E-4178-B7EE-EA289FF79904}" destId="{47E905CA-5F79-44A0-BDEB-94B3AEE2DE8D}" srcOrd="7" destOrd="0" presId="urn:microsoft.com/office/officeart/2005/8/layout/vProcess5"/>
    <dgm:cxn modelId="{F94D3865-759B-451B-90C8-538071B96841}" type="presParOf" srcId="{E67200B7-B48E-4178-B7EE-EA289FF79904}" destId="{DCB4350A-7AFA-47B8-8DDA-2D4735ECB278}" srcOrd="8" destOrd="0" presId="urn:microsoft.com/office/officeart/2005/8/layout/vProcess5"/>
    <dgm:cxn modelId="{51D07E27-F2B6-4E1B-94C6-84CD6D22626A}" type="presParOf" srcId="{E67200B7-B48E-4178-B7EE-EA289FF79904}" destId="{DB29EAF9-C8F8-48E5-B882-9FD6539170ED}" srcOrd="9" destOrd="0" presId="urn:microsoft.com/office/officeart/2005/8/layout/vProcess5"/>
    <dgm:cxn modelId="{CE633C72-F9A1-4DAE-B8C8-8AE771FD197F}" type="presParOf" srcId="{E67200B7-B48E-4178-B7EE-EA289FF79904}" destId="{8566DF2C-58A9-476F-948E-A26838373040}" srcOrd="10" destOrd="0" presId="urn:microsoft.com/office/officeart/2005/8/layout/vProcess5"/>
    <dgm:cxn modelId="{50697078-F69F-4E26-B0DE-2AAC4F3D5517}" type="presParOf" srcId="{E67200B7-B48E-4178-B7EE-EA289FF79904}" destId="{47895B07-7C0A-4B99-9AC5-69A7277E2CE5}" srcOrd="11" destOrd="0" presId="urn:microsoft.com/office/officeart/2005/8/layout/vProcess5"/>
    <dgm:cxn modelId="{296AA1F2-D170-49F2-A4CF-167CBE8B4B1F}" type="presParOf" srcId="{E67200B7-B48E-4178-B7EE-EA289FF79904}" destId="{7575766F-8942-4761-9F8D-696066611782}" srcOrd="12" destOrd="0" presId="urn:microsoft.com/office/officeart/2005/8/layout/vProcess5"/>
    <dgm:cxn modelId="{3532DEB3-8DE3-4066-806D-1E6A805317C4}" type="presParOf" srcId="{E67200B7-B48E-4178-B7EE-EA289FF79904}" destId="{88FD2E0F-F959-4620-A948-5D867628A354}" srcOrd="13" destOrd="0" presId="urn:microsoft.com/office/officeart/2005/8/layout/vProcess5"/>
    <dgm:cxn modelId="{7BB6629D-E77A-433D-AB3D-09C433F1E8EB}" type="presParOf" srcId="{E67200B7-B48E-4178-B7EE-EA289FF79904}" destId="{13FE3075-6EFC-4DFC-AB27-AFB4466C0F41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0272E-7759-4985-8161-196091C62A99}">
      <dsp:nvSpPr>
        <dsp:cNvPr id="0" name=""/>
        <dsp:cNvSpPr/>
      </dsp:nvSpPr>
      <dsp:spPr>
        <a:xfrm>
          <a:off x="0" y="0"/>
          <a:ext cx="7744967" cy="77594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Gothic </a:t>
          </a:r>
          <a:r>
            <a:rPr lang="fr-FR" sz="2100" kern="1200" dirty="0" err="1"/>
            <a:t>novella</a:t>
          </a:r>
          <a:r>
            <a:rPr lang="fr-FR" sz="2100" kern="1200" dirty="0"/>
            <a:t> </a:t>
          </a:r>
          <a:r>
            <a:rPr lang="fr-FR" sz="2100" kern="1200" dirty="0" err="1"/>
            <a:t>published</a:t>
          </a:r>
          <a:r>
            <a:rPr lang="fr-FR" sz="2100" kern="1200" dirty="0"/>
            <a:t> in 1886.</a:t>
          </a:r>
          <a:endParaRPr lang="en-US" sz="2100" kern="1200" dirty="0"/>
        </a:p>
      </dsp:txBody>
      <dsp:txXfrm>
        <a:off x="22727" y="22727"/>
        <a:ext cx="6816871" cy="730495"/>
      </dsp:txXfrm>
    </dsp:sp>
    <dsp:sp modelId="{29E8ED91-37CE-4FCD-8457-9B3F5A0CE316}">
      <dsp:nvSpPr>
        <dsp:cNvPr id="0" name=""/>
        <dsp:cNvSpPr/>
      </dsp:nvSpPr>
      <dsp:spPr>
        <a:xfrm>
          <a:off x="578358" y="883720"/>
          <a:ext cx="7744967" cy="775949"/>
        </a:xfrm>
        <a:prstGeom prst="roundRect">
          <a:avLst>
            <a:gd name="adj" fmla="val 10000"/>
          </a:avLst>
        </a:prstGeom>
        <a:solidFill>
          <a:schemeClr val="accent2">
            <a:hueOff val="476947"/>
            <a:satOff val="-10882"/>
            <a:lumOff val="402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/>
            <a:t>Themes:   </a:t>
          </a:r>
          <a:endParaRPr lang="en-US" sz="2100" kern="1200"/>
        </a:p>
      </dsp:txBody>
      <dsp:txXfrm>
        <a:off x="601085" y="906447"/>
        <a:ext cx="6616788" cy="730495"/>
      </dsp:txXfrm>
    </dsp:sp>
    <dsp:sp modelId="{72EA5E91-C9B7-4101-B0A2-2B144526804E}">
      <dsp:nvSpPr>
        <dsp:cNvPr id="0" name=""/>
        <dsp:cNvSpPr/>
      </dsp:nvSpPr>
      <dsp:spPr>
        <a:xfrm>
          <a:off x="1156716" y="1767441"/>
          <a:ext cx="7744967" cy="775949"/>
        </a:xfrm>
        <a:prstGeom prst="roundRect">
          <a:avLst>
            <a:gd name="adj" fmla="val 10000"/>
          </a:avLst>
        </a:prstGeom>
        <a:solidFill>
          <a:schemeClr val="accent2">
            <a:hueOff val="953895"/>
            <a:satOff val="-21764"/>
            <a:lumOff val="80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1)  The </a:t>
          </a:r>
          <a:r>
            <a:rPr lang="fr-FR" sz="2100" kern="1200" dirty="0" err="1"/>
            <a:t>Duality</a:t>
          </a:r>
          <a:r>
            <a:rPr lang="fr-FR" sz="2100" kern="1200" dirty="0"/>
            <a:t> of </a:t>
          </a:r>
          <a:r>
            <a:rPr lang="fr-FR" sz="2100" kern="1200" dirty="0" err="1"/>
            <a:t>human</a:t>
          </a:r>
          <a:r>
            <a:rPr lang="fr-FR" sz="2100" kern="1200" dirty="0"/>
            <a:t> nature.</a:t>
          </a:r>
          <a:endParaRPr lang="en-US" sz="2100" kern="1200" dirty="0"/>
        </a:p>
      </dsp:txBody>
      <dsp:txXfrm>
        <a:off x="1179443" y="1790168"/>
        <a:ext cx="6616788" cy="730495"/>
      </dsp:txXfrm>
    </dsp:sp>
    <dsp:sp modelId="{E67023EA-1E97-45D9-8D9C-CC8FE9E5F445}">
      <dsp:nvSpPr>
        <dsp:cNvPr id="0" name=""/>
        <dsp:cNvSpPr/>
      </dsp:nvSpPr>
      <dsp:spPr>
        <a:xfrm>
          <a:off x="1735073" y="2651161"/>
          <a:ext cx="7744967" cy="775949"/>
        </a:xfrm>
        <a:prstGeom prst="roundRect">
          <a:avLst>
            <a:gd name="adj" fmla="val 10000"/>
          </a:avLst>
        </a:prstGeom>
        <a:solidFill>
          <a:schemeClr val="accent2">
            <a:hueOff val="1430842"/>
            <a:satOff val="-32646"/>
            <a:lumOff val="12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2) The importance of </a:t>
          </a:r>
          <a:r>
            <a:rPr lang="fr-FR" sz="2100" kern="1200" dirty="0" err="1"/>
            <a:t>reputation</a:t>
          </a:r>
          <a:r>
            <a:rPr lang="fr-FR" sz="2100" kern="1200" dirty="0"/>
            <a:t>, </a:t>
          </a:r>
          <a:r>
            <a:rPr lang="fr-FR" sz="2100" kern="1200" dirty="0" err="1"/>
            <a:t>secrecy</a:t>
          </a:r>
          <a:r>
            <a:rPr lang="fr-FR" sz="2100" kern="1200" dirty="0"/>
            <a:t> and </a:t>
          </a:r>
          <a:r>
            <a:rPr lang="fr-FR" sz="2100" kern="1200" dirty="0" err="1"/>
            <a:t>regression</a:t>
          </a:r>
          <a:r>
            <a:rPr lang="fr-FR" sz="2100" kern="1200" dirty="0"/>
            <a:t>.</a:t>
          </a:r>
          <a:endParaRPr lang="en-US" sz="2100" kern="1200" dirty="0"/>
        </a:p>
      </dsp:txBody>
      <dsp:txXfrm>
        <a:off x="1757800" y="2673888"/>
        <a:ext cx="6616788" cy="730495"/>
      </dsp:txXfrm>
    </dsp:sp>
    <dsp:sp modelId="{AE6111A3-D158-4024-817C-378A86490681}">
      <dsp:nvSpPr>
        <dsp:cNvPr id="0" name=""/>
        <dsp:cNvSpPr/>
      </dsp:nvSpPr>
      <dsp:spPr>
        <a:xfrm>
          <a:off x="2313432" y="3534882"/>
          <a:ext cx="7744967" cy="775949"/>
        </a:xfrm>
        <a:prstGeom prst="roundRect">
          <a:avLst>
            <a:gd name="adj" fmla="val 10000"/>
          </a:avLst>
        </a:prstGeom>
        <a:solidFill>
          <a:schemeClr val="accent2">
            <a:hueOff val="1907789"/>
            <a:satOff val="-43528"/>
            <a:lumOff val="160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3)Importance of science. </a:t>
          </a:r>
          <a:endParaRPr lang="en-US" sz="2100" kern="1200" dirty="0"/>
        </a:p>
      </dsp:txBody>
      <dsp:txXfrm>
        <a:off x="2336159" y="3557609"/>
        <a:ext cx="6616788" cy="730495"/>
      </dsp:txXfrm>
    </dsp:sp>
    <dsp:sp modelId="{076CFF04-6E64-498C-BC6A-2FF961B93B3B}">
      <dsp:nvSpPr>
        <dsp:cNvPr id="0" name=""/>
        <dsp:cNvSpPr/>
      </dsp:nvSpPr>
      <dsp:spPr>
        <a:xfrm>
          <a:off x="7240600" y="566874"/>
          <a:ext cx="504367" cy="50436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7354083" y="566874"/>
        <a:ext cx="277401" cy="379536"/>
      </dsp:txXfrm>
    </dsp:sp>
    <dsp:sp modelId="{47E905CA-5F79-44A0-BDEB-94B3AEE2DE8D}">
      <dsp:nvSpPr>
        <dsp:cNvPr id="0" name=""/>
        <dsp:cNvSpPr/>
      </dsp:nvSpPr>
      <dsp:spPr>
        <a:xfrm>
          <a:off x="7818958" y="1450594"/>
          <a:ext cx="504367" cy="50436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658188"/>
            <a:satOff val="-1724"/>
            <a:lumOff val="617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658188"/>
              <a:satOff val="-1724"/>
              <a:lumOff val="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7932441" y="1450594"/>
        <a:ext cx="277401" cy="379536"/>
      </dsp:txXfrm>
    </dsp:sp>
    <dsp:sp modelId="{DCB4350A-7AFA-47B8-8DDA-2D4735ECB278}">
      <dsp:nvSpPr>
        <dsp:cNvPr id="0" name=""/>
        <dsp:cNvSpPr/>
      </dsp:nvSpPr>
      <dsp:spPr>
        <a:xfrm>
          <a:off x="8397316" y="2321383"/>
          <a:ext cx="504367" cy="50436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316376"/>
            <a:satOff val="-3449"/>
            <a:lumOff val="123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316376"/>
              <a:satOff val="-3449"/>
              <a:lumOff val="1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510799" y="2321383"/>
        <a:ext cx="277401" cy="379536"/>
      </dsp:txXfrm>
    </dsp:sp>
    <dsp:sp modelId="{DB29EAF9-C8F8-48E5-B882-9FD6539170ED}">
      <dsp:nvSpPr>
        <dsp:cNvPr id="0" name=""/>
        <dsp:cNvSpPr/>
      </dsp:nvSpPr>
      <dsp:spPr>
        <a:xfrm>
          <a:off x="8975674" y="3213725"/>
          <a:ext cx="504367" cy="50436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974564"/>
            <a:satOff val="-5173"/>
            <a:lumOff val="1852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974564"/>
              <a:satOff val="-5173"/>
              <a:lumOff val="18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9089157" y="3213725"/>
        <a:ext cx="277401" cy="379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50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359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17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653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5128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85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997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17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357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63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12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AE3E657-791F-49D3-93CF-0AE06199F8A6}" type="datetimeFigureOut">
              <a:rPr lang="fr-FR" smtClean="0"/>
              <a:t>08/06/2020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9245C6EB-FFDD-45C7-A14F-24372A41F71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211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2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A64BD1-25CA-4758-AF3C-F3950714B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5704" y="5196113"/>
            <a:ext cx="8878956" cy="1349183"/>
          </a:xfrm>
        </p:spPr>
        <p:txBody>
          <a:bodyPr>
            <a:normAutofit fontScale="90000"/>
          </a:bodyPr>
          <a:lstStyle/>
          <a:p>
            <a:pPr lvl="0"/>
            <a:br>
              <a:rPr lang="fr-FR"/>
            </a:br>
            <a:endParaRPr lang="fr-FR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8966479-D23D-4104-82CE-1294857896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94734"/>
            <a:ext cx="9144000" cy="1655762"/>
          </a:xfrm>
        </p:spPr>
        <p:txBody>
          <a:bodyPr/>
          <a:lstStyle/>
          <a:p>
            <a:r>
              <a:rPr lang="it-IT" b="1"/>
              <a:t>Student : Serena Restucci</a:t>
            </a:r>
          </a:p>
          <a:p>
            <a:r>
              <a:rPr lang="it-IT" b="1"/>
              <a:t>Professor : Roberta Gefter Wondrich</a:t>
            </a:r>
          </a:p>
          <a:p>
            <a:r>
              <a:rPr lang="it-IT" b="1"/>
              <a:t>Year:2019-2020</a:t>
            </a:r>
            <a:endParaRPr lang="fr-FR" b="1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714379D-4B14-4D9C-B508-1D937E3FAF0D}"/>
              </a:ext>
            </a:extLst>
          </p:cNvPr>
          <p:cNvSpPr/>
          <p:nvPr/>
        </p:nvSpPr>
        <p:spPr>
          <a:xfrm>
            <a:off x="927652" y="1685557"/>
            <a:ext cx="10124662" cy="1932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dirty="0"/>
              <a:t>The </a:t>
            </a:r>
            <a:r>
              <a:rPr lang="it-IT" sz="4000" dirty="0" err="1"/>
              <a:t>imperial</a:t>
            </a:r>
            <a:r>
              <a:rPr lang="it-IT" sz="4000" dirty="0"/>
              <a:t> </a:t>
            </a:r>
            <a:r>
              <a:rPr lang="it-IT" sz="4000" dirty="0" err="1"/>
              <a:t>gothic</a:t>
            </a:r>
            <a:r>
              <a:rPr lang="it-IT" sz="4000" dirty="0"/>
              <a:t> and </a:t>
            </a:r>
            <a:r>
              <a:rPr lang="it-IT" sz="4000" dirty="0" err="1"/>
              <a:t>its</a:t>
            </a:r>
            <a:r>
              <a:rPr lang="it-IT" sz="4000" dirty="0"/>
              <a:t> </a:t>
            </a:r>
            <a:r>
              <a:rPr lang="it-IT" sz="4000" dirty="0" err="1"/>
              <a:t>fantastic</a:t>
            </a:r>
            <a:r>
              <a:rPr lang="it-IT" sz="4000" dirty="0"/>
              <a:t> </a:t>
            </a:r>
            <a:r>
              <a:rPr lang="it-IT" sz="4000" dirty="0" err="1"/>
              <a:t>metamorphoses</a:t>
            </a:r>
            <a:r>
              <a:rPr lang="it-IT" sz="4000" dirty="0"/>
              <a:t>: </a:t>
            </a:r>
            <a:r>
              <a:rPr lang="it-IT" sz="4000" dirty="0" err="1"/>
              <a:t>dangerous</a:t>
            </a:r>
            <a:r>
              <a:rPr lang="it-IT" sz="4000" dirty="0"/>
              <a:t> bodies and fin </a:t>
            </a:r>
            <a:r>
              <a:rPr lang="it-IT" sz="4000" dirty="0" err="1"/>
              <a:t>du</a:t>
            </a:r>
            <a:r>
              <a:rPr lang="it-IT" sz="4000" dirty="0"/>
              <a:t> siècle </a:t>
            </a:r>
            <a:r>
              <a:rPr lang="it-IT" sz="4000" dirty="0" err="1"/>
              <a:t>anxietes</a:t>
            </a:r>
            <a:r>
              <a:rPr lang="it-IT" sz="4000" dirty="0"/>
              <a:t>.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881725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731CF7-9351-4E43-A01D-D74625DE8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        The </a:t>
            </a:r>
            <a:r>
              <a:rPr lang="it-IT" dirty="0" err="1"/>
              <a:t>imperial</a:t>
            </a:r>
            <a:r>
              <a:rPr lang="it-IT" dirty="0"/>
              <a:t> </a:t>
            </a:r>
            <a:r>
              <a:rPr lang="it-IT" dirty="0" err="1"/>
              <a:t>gothic</a:t>
            </a:r>
            <a:r>
              <a:rPr lang="it-IT" dirty="0"/>
              <a:t> </a:t>
            </a:r>
            <a:endParaRPr lang="fr-FR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883B31-4A82-4192-9EAA-110DA3771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683026"/>
            <a:ext cx="10058400" cy="5022574"/>
          </a:xfrm>
        </p:spPr>
        <p:txBody>
          <a:bodyPr>
            <a:normAutofit/>
          </a:bodyPr>
          <a:lstStyle/>
          <a:p>
            <a:r>
              <a:rPr lang="en-GB" b="1" dirty="0"/>
              <a:t>The term ‘imperial Gothic’</a:t>
            </a:r>
            <a:r>
              <a:rPr lang="en-GB" dirty="0"/>
              <a:t> :</a:t>
            </a:r>
            <a:r>
              <a:rPr lang="en-GB" sz="1800" dirty="0"/>
              <a:t>late 19th-century fiction set in the British Empire that employs elements drawn from Gothic novels such as a gloomy, forbidding atmosphere; brutal, tyrannical men; spectacular forms of violence or punishment; and the presence of the occult or the supernatural.</a:t>
            </a:r>
          </a:p>
          <a:p>
            <a:r>
              <a:rPr lang="fr-FR" sz="1800" b="1" dirty="0" err="1"/>
              <a:t>Definition</a:t>
            </a:r>
            <a:r>
              <a:rPr lang="fr-FR" sz="1800" dirty="0"/>
              <a:t> by </a:t>
            </a:r>
            <a:r>
              <a:rPr lang="fr-FR" sz="1800" dirty="0" err="1"/>
              <a:t>Brantlinger</a:t>
            </a:r>
            <a:r>
              <a:rPr lang="fr-FR" sz="1800" dirty="0"/>
              <a:t> in </a:t>
            </a:r>
            <a:r>
              <a:rPr lang="fr-FR" sz="1800" dirty="0" err="1"/>
              <a:t>Pykett</a:t>
            </a:r>
            <a:r>
              <a:rPr lang="fr-FR" sz="1800" dirty="0"/>
              <a:t> 1996 185-6.</a:t>
            </a:r>
          </a:p>
          <a:p>
            <a:r>
              <a:rPr lang="en-GB" sz="1800" b="1" dirty="0"/>
              <a:t>Classic examples </a:t>
            </a:r>
            <a:r>
              <a:rPr lang="en-GB" sz="1800" dirty="0"/>
              <a:t>of the late-Victorian imperial Gothic genre</a:t>
            </a:r>
            <a:r>
              <a:rPr lang="en-GB" sz="1800" b="1" dirty="0"/>
              <a:t>.</a:t>
            </a:r>
          </a:p>
          <a:p>
            <a:r>
              <a:rPr lang="en-GB" sz="1800" b="1" dirty="0"/>
              <a:t>The roots of imperial Gothic</a:t>
            </a:r>
            <a:r>
              <a:rPr lang="en-GB" sz="1800" dirty="0"/>
              <a:t> may be seen in the 18th-century literature that has come to be categorised as ‘Orientalist Gothic’. </a:t>
            </a:r>
          </a:p>
          <a:p>
            <a:r>
              <a:rPr lang="en-GB" sz="1800" b="1" dirty="0"/>
              <a:t>In the 19th century: </a:t>
            </a:r>
            <a:r>
              <a:rPr lang="en-GB" sz="1800" dirty="0"/>
              <a:t>Gothic and Orientalist elements, including imperial settings, into works of historical and domestic fiction.</a:t>
            </a:r>
          </a:p>
          <a:p>
            <a:r>
              <a:rPr lang="en-GB" sz="1800" b="1" dirty="0"/>
              <a:t> Victorian values and fin du siècle fears</a:t>
            </a:r>
          </a:p>
          <a:p>
            <a:r>
              <a:rPr lang="en-GB" sz="1800" b="1" dirty="0"/>
              <a:t>In this paper</a:t>
            </a:r>
            <a:r>
              <a:rPr lang="en-GB" sz="1800" dirty="0"/>
              <a:t>:  The strange case of </a:t>
            </a:r>
            <a:r>
              <a:rPr lang="en-GB" sz="1800" dirty="0" err="1"/>
              <a:t>Dr.</a:t>
            </a:r>
            <a:r>
              <a:rPr lang="en-GB" sz="1800" dirty="0"/>
              <a:t>  Jekyll and Mr Hyde by Robert Louis Stevenson and The mark of the beast by Rudyard Kipling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1588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9F0CF8-5A1A-44A5-8A13-B10A69690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389" y="161778"/>
            <a:ext cx="10058400" cy="1609344"/>
          </a:xfrm>
        </p:spPr>
        <p:txBody>
          <a:bodyPr>
            <a:normAutofit/>
          </a:bodyPr>
          <a:lstStyle/>
          <a:p>
            <a:r>
              <a:rPr lang="it-IT" dirty="0"/>
              <a:t>The strange case of dr. Jekyll and </a:t>
            </a:r>
            <a:r>
              <a:rPr lang="it-IT" dirty="0" err="1"/>
              <a:t>mr</a:t>
            </a:r>
            <a:r>
              <a:rPr lang="it-IT" dirty="0"/>
              <a:t> Hyde by r. Louis </a:t>
            </a:r>
            <a:r>
              <a:rPr lang="it-IT" dirty="0" err="1"/>
              <a:t>stevenson</a:t>
            </a:r>
            <a:r>
              <a:rPr lang="it-IT" dirty="0"/>
              <a:t>.</a:t>
            </a:r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FD711E9-7F79-40A9-8D9E-4AE293C1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Segnaposto contenuto 3">
            <a:extLst>
              <a:ext uri="{FF2B5EF4-FFF2-40B4-BE49-F238E27FC236}">
                <a16:creationId xmlns:a16="http://schemas.microsoft.com/office/drawing/2014/main" id="{44130A09-CCE0-4755-9777-DBEFB8C64F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169634"/>
              </p:ext>
            </p:extLst>
          </p:nvPr>
        </p:nvGraphicFramePr>
        <p:xfrm>
          <a:off x="1069975" y="2385390"/>
          <a:ext cx="10058400" cy="4310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1953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7CCB9D-8CAB-49FE-8EA6-DA56B8FF6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mark</a:t>
            </a:r>
            <a:r>
              <a:rPr lang="it-IT" dirty="0"/>
              <a:t> of the </a:t>
            </a:r>
            <a:r>
              <a:rPr lang="it-IT" dirty="0" err="1"/>
              <a:t>beast</a:t>
            </a:r>
            <a:r>
              <a:rPr lang="it-IT" dirty="0"/>
              <a:t> by </a:t>
            </a:r>
            <a:r>
              <a:rPr lang="it-IT" dirty="0" err="1"/>
              <a:t>rudyard</a:t>
            </a:r>
            <a:r>
              <a:rPr lang="it-IT" dirty="0"/>
              <a:t> </a:t>
            </a:r>
            <a:r>
              <a:rPr lang="it-IT" dirty="0" err="1"/>
              <a:t>kipling</a:t>
            </a:r>
            <a:r>
              <a:rPr lang="it-IT" dirty="0"/>
              <a:t>.</a:t>
            </a:r>
            <a:endParaRPr lang="fr-FR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7B7BB9-2015-4BEB-81B5-D150C5C2D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 a short story </a:t>
            </a:r>
            <a:r>
              <a:rPr lang="it-IT" dirty="0" err="1"/>
              <a:t>published</a:t>
            </a:r>
            <a:r>
              <a:rPr lang="it-IT" dirty="0"/>
              <a:t> in 1890</a:t>
            </a:r>
          </a:p>
          <a:p>
            <a:r>
              <a:rPr lang="it-IT" dirty="0" err="1"/>
              <a:t>Kipling’s</a:t>
            </a:r>
            <a:r>
              <a:rPr lang="it-IT" dirty="0"/>
              <a:t> deep knowledge </a:t>
            </a:r>
            <a:r>
              <a:rPr lang="it-IT" dirty="0" err="1"/>
              <a:t>into</a:t>
            </a:r>
            <a:r>
              <a:rPr lang="it-IT" dirty="0"/>
              <a:t> </a:t>
            </a:r>
            <a:r>
              <a:rPr lang="it-IT" dirty="0" err="1"/>
              <a:t>Indian</a:t>
            </a:r>
            <a:r>
              <a:rPr lang="it-IT" dirty="0"/>
              <a:t> reality</a:t>
            </a:r>
          </a:p>
          <a:p>
            <a:r>
              <a:rPr lang="it-IT" dirty="0"/>
              <a:t> </a:t>
            </a:r>
            <a:r>
              <a:rPr lang="it-IT" dirty="0" err="1"/>
              <a:t>themes</a:t>
            </a:r>
            <a:r>
              <a:rPr lang="it-IT" dirty="0"/>
              <a:t> :  1) </a:t>
            </a:r>
            <a:r>
              <a:rPr lang="it-IT" dirty="0" err="1"/>
              <a:t>ambivalent</a:t>
            </a:r>
            <a:r>
              <a:rPr lang="it-IT" dirty="0"/>
              <a:t> </a:t>
            </a:r>
            <a:r>
              <a:rPr lang="it-IT" dirty="0" err="1"/>
              <a:t>relationship</a:t>
            </a:r>
            <a:r>
              <a:rPr lang="it-IT" dirty="0"/>
              <a:t> </a:t>
            </a:r>
            <a:r>
              <a:rPr lang="it-IT" dirty="0" err="1"/>
              <a:t>Colonizers</a:t>
            </a:r>
            <a:r>
              <a:rPr lang="it-IT" dirty="0"/>
              <a:t> vs </a:t>
            </a:r>
            <a:r>
              <a:rPr lang="it-IT" dirty="0" err="1"/>
              <a:t>colonized</a:t>
            </a:r>
            <a:r>
              <a:rPr lang="it-IT" dirty="0"/>
              <a:t> 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2)</a:t>
            </a:r>
            <a:r>
              <a:rPr lang="fr-FR" dirty="0" err="1"/>
              <a:t>Epigraph</a:t>
            </a:r>
            <a:r>
              <a:rPr lang="fr-FR" dirty="0"/>
              <a:t>: (</a:t>
            </a:r>
            <a:r>
              <a:rPr lang="fr-FR" dirty="0" err="1"/>
              <a:t>indian</a:t>
            </a:r>
            <a:r>
              <a:rPr lang="fr-FR" dirty="0"/>
              <a:t> </a:t>
            </a:r>
            <a:r>
              <a:rPr lang="fr-FR" dirty="0" err="1"/>
              <a:t>proverb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/>
              <a:t>3)Religion </a:t>
            </a:r>
            <a:r>
              <a:rPr lang="fr-FR" dirty="0" err="1"/>
              <a:t>connected</a:t>
            </a:r>
            <a:r>
              <a:rPr lang="fr-FR" dirty="0"/>
              <a:t> to </a:t>
            </a:r>
            <a:r>
              <a:rPr lang="fr-FR" dirty="0" err="1"/>
              <a:t>identity</a:t>
            </a:r>
            <a:r>
              <a:rPr lang="fr-FR" dirty="0"/>
              <a:t>, culture and </a:t>
            </a:r>
            <a:r>
              <a:rPr lang="fr-FR" dirty="0" err="1"/>
              <a:t>civilazation</a:t>
            </a:r>
            <a:r>
              <a:rPr lang="fr-FR" dirty="0"/>
              <a:t> </a:t>
            </a:r>
          </a:p>
          <a:p>
            <a:pPr marL="0" indent="0">
              <a:buNone/>
            </a:pPr>
            <a:r>
              <a:rPr lang="fr-FR" dirty="0"/>
              <a:t>4)</a:t>
            </a:r>
            <a:r>
              <a:rPr lang="fr-FR" dirty="0" err="1"/>
              <a:t>Critic</a:t>
            </a:r>
            <a:r>
              <a:rPr lang="fr-FR" dirty="0"/>
              <a:t> of the empire </a:t>
            </a:r>
          </a:p>
          <a:p>
            <a:pPr marL="0" indent="0">
              <a:buNone/>
            </a:pPr>
            <a:r>
              <a:rPr lang="fr-FR" dirty="0"/>
              <a:t>5)</a:t>
            </a:r>
            <a:r>
              <a:rPr lang="fr-FR" dirty="0" err="1"/>
              <a:t>Fleete’s</a:t>
            </a:r>
            <a:r>
              <a:rPr lang="fr-FR" dirty="0"/>
              <a:t> </a:t>
            </a:r>
            <a:r>
              <a:rPr lang="fr-FR" dirty="0" err="1"/>
              <a:t>anomalous</a:t>
            </a:r>
            <a:r>
              <a:rPr lang="fr-FR" dirty="0"/>
              <a:t> body: racial transformation </a:t>
            </a:r>
          </a:p>
          <a:p>
            <a:pPr marL="0" indent="0">
              <a:buNone/>
            </a:pPr>
            <a:r>
              <a:rPr lang="fr-FR" dirty="0"/>
              <a:t>6) torture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42882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036E64-1207-4C88-9641-FC0D927E7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059543"/>
          </a:xfrm>
        </p:spPr>
        <p:txBody>
          <a:bodyPr/>
          <a:lstStyle/>
          <a:p>
            <a:pPr algn="ctr"/>
            <a:r>
              <a:rPr lang="it-IT" dirty="0" err="1"/>
              <a:t>Bibliography</a:t>
            </a:r>
            <a:r>
              <a:rPr lang="it-IT" dirty="0"/>
              <a:t> </a:t>
            </a:r>
            <a:endParaRPr lang="fr-FR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10FCEFA0-970E-4F91-A1E9-B5C95CFB2F8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66800" y="930729"/>
            <a:ext cx="10058400" cy="5730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 The racial hand in Victorian imagination, Aviva </a:t>
            </a:r>
            <a:r>
              <a:rPr lang="en-GB" sz="1600" dirty="0" err="1"/>
              <a:t>Briefel</a:t>
            </a:r>
            <a:endParaRPr lang="en-GB" sz="1600" dirty="0"/>
          </a:p>
          <a:p>
            <a:r>
              <a:rPr lang="en-GB" sz="1600" dirty="0"/>
              <a:t> The Colonial Postcard the spectral/ </a:t>
            </a:r>
            <a:r>
              <a:rPr lang="en-GB" sz="1600" dirty="0" err="1"/>
              <a:t>Telephatic</a:t>
            </a:r>
            <a:r>
              <a:rPr lang="en-GB" sz="1600" dirty="0"/>
              <a:t> mode in Conan Doyle and Kipling, </a:t>
            </a:r>
            <a:r>
              <a:rPr lang="en-GB" sz="1600" dirty="0" err="1"/>
              <a:t>Bishnupriya</a:t>
            </a:r>
            <a:r>
              <a:rPr lang="en-GB" sz="1600" dirty="0"/>
              <a:t> Ghosh.</a:t>
            </a:r>
            <a:endParaRPr lang="fr-FR" sz="1600" dirty="0"/>
          </a:p>
          <a:p>
            <a:r>
              <a:rPr lang="en-GB" sz="1600" dirty="0"/>
              <a:t> </a:t>
            </a:r>
            <a:r>
              <a:rPr lang="en-GB" sz="1600" i="1" dirty="0"/>
              <a:t>Empire and the Gothic: The Politics of Genre</a:t>
            </a:r>
            <a:r>
              <a:rPr lang="en-GB" sz="1600" dirty="0"/>
              <a:t>, ed. by Andrew Smith and William Hughes (Basingstoke: Palgrave, 2003).</a:t>
            </a:r>
            <a:endParaRPr lang="fr-FR" sz="1600" dirty="0"/>
          </a:p>
          <a:p>
            <a:r>
              <a:rPr lang="en-GB" sz="1600" dirty="0"/>
              <a:t> Patrick </a:t>
            </a:r>
            <a:r>
              <a:rPr lang="en-GB" sz="1600" dirty="0" err="1"/>
              <a:t>Brantlinger</a:t>
            </a:r>
            <a:r>
              <a:rPr lang="en-GB" sz="1600" dirty="0"/>
              <a:t>, ‘Imperial Gothic: Atavism and the Occult in the British Adventure Novel, 1880-1914.’ in chapter five of </a:t>
            </a:r>
            <a:r>
              <a:rPr lang="en-GB" sz="1600" dirty="0" err="1"/>
              <a:t>Brantlinger</a:t>
            </a:r>
            <a:r>
              <a:rPr lang="en-GB" sz="1600" dirty="0"/>
              <a:t>, </a:t>
            </a:r>
            <a:r>
              <a:rPr lang="en-GB" sz="1600" i="1" dirty="0"/>
              <a:t>Rule of Darkness: British Literature and Imperialism, 1830-1914</a:t>
            </a:r>
            <a:r>
              <a:rPr lang="en-GB" sz="1600" dirty="0"/>
              <a:t>. (Ithaca, NY: Cornell UP, 1988).</a:t>
            </a:r>
            <a:endParaRPr lang="fr-FR" sz="1600" dirty="0"/>
          </a:p>
          <a:p>
            <a:r>
              <a:rPr lang="en-GB" sz="1600" dirty="0"/>
              <a:t> Patrick </a:t>
            </a:r>
            <a:r>
              <a:rPr lang="en-GB" sz="1600" dirty="0" err="1"/>
              <a:t>Brantlinger</a:t>
            </a:r>
            <a:r>
              <a:rPr lang="en-GB" sz="1600" dirty="0"/>
              <a:t>, </a:t>
            </a:r>
            <a:r>
              <a:rPr lang="en-GB" sz="1600" i="1" dirty="0"/>
              <a:t>Rule of Darkness: British Literature and Imperialism, 1830-1914</a:t>
            </a:r>
            <a:r>
              <a:rPr lang="en-GB" sz="1600" dirty="0"/>
              <a:t> (Ithaca, NY: Cornell UP, 1988), p.230. </a:t>
            </a:r>
            <a:endParaRPr lang="fr-FR" sz="1600" dirty="0"/>
          </a:p>
          <a:p>
            <a:r>
              <a:rPr lang="en-GB" sz="1600" dirty="0"/>
              <a:t> Arata, Stephen D. ‘The Occidental Tourist: Dracula and the Anxiety of Reverse Colonization’. </a:t>
            </a:r>
            <a:r>
              <a:rPr lang="en-GB" sz="1600" i="1" dirty="0"/>
              <a:t>Victorian Studies,</a:t>
            </a:r>
            <a:r>
              <a:rPr lang="en-GB" sz="1600" dirty="0"/>
              <a:t> 33.4 (Summer 1990), 621-645 (p.630). </a:t>
            </a:r>
            <a:endParaRPr lang="fr-FR" sz="1600" dirty="0"/>
          </a:p>
          <a:p>
            <a:r>
              <a:rPr lang="en-GB" sz="1600" dirty="0"/>
              <a:t>”Man is not truly one , but truly two” duality in Robert Louis Stevenson’s the Strange case of Dr Jekyll and Mr Hyde” , Greg </a:t>
            </a:r>
            <a:r>
              <a:rPr lang="en-GB" sz="1600" dirty="0" err="1"/>
              <a:t>Buzell</a:t>
            </a:r>
            <a:endParaRPr lang="fr-FR" sz="1600" dirty="0"/>
          </a:p>
          <a:p>
            <a:r>
              <a:rPr lang="en-GB" sz="1600" dirty="0"/>
              <a:t> “ Gothic fiction in the Victorian fin de siècle:  mutating bodies and dual minds” , Greg </a:t>
            </a:r>
            <a:r>
              <a:rPr lang="en-GB" sz="1600" dirty="0" err="1"/>
              <a:t>Buzell</a:t>
            </a:r>
            <a:r>
              <a:rPr lang="en-GB" sz="1600" dirty="0"/>
              <a:t>.</a:t>
            </a:r>
            <a:endParaRPr lang="fr-FR" sz="1600" dirty="0"/>
          </a:p>
          <a:p>
            <a:r>
              <a:rPr lang="en-GB" sz="1600" dirty="0"/>
              <a:t>The mark of the beast “ Rudyard Kipling’s Apocalyptic vision of Empire, by Paul Battles.</a:t>
            </a:r>
          </a:p>
          <a:p>
            <a:endParaRPr lang="en-GB" sz="1600" dirty="0"/>
          </a:p>
          <a:p>
            <a:pPr marL="0" indent="0" algn="ctr">
              <a:buNone/>
            </a:pPr>
            <a:r>
              <a:rPr lang="en-GB" sz="4000" b="1" dirty="0"/>
              <a:t>Thanks for your attention!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41453142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gno">
  <a:themeElements>
    <a:clrScheme name="Legn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gno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egn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413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Rockwell</vt:lpstr>
      <vt:lpstr>Rockwell Condensed</vt:lpstr>
      <vt:lpstr>Wingdings</vt:lpstr>
      <vt:lpstr>Legno</vt:lpstr>
      <vt:lpstr> </vt:lpstr>
      <vt:lpstr>         The imperial gothic </vt:lpstr>
      <vt:lpstr>The strange case of dr. Jekyll and mr Hyde by r. Louis stevenson.</vt:lpstr>
      <vt:lpstr>The mark of the beast by rudyard kipling.</vt:lpstr>
      <vt:lpstr>Bibliography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SERENA RESTUCCI</dc:creator>
  <cp:lastModifiedBy>SERENA RESTUCCI</cp:lastModifiedBy>
  <cp:revision>13</cp:revision>
  <dcterms:created xsi:type="dcterms:W3CDTF">2020-06-08T10:59:19Z</dcterms:created>
  <dcterms:modified xsi:type="dcterms:W3CDTF">2020-06-08T18:07:48Z</dcterms:modified>
</cp:coreProperties>
</file>