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8" r:id="rId12"/>
    <p:sldId id="267" r:id="rId13"/>
    <p:sldId id="266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30"/>
    <p:restoredTop sz="94565"/>
  </p:normalViewPr>
  <p:slideViewPr>
    <p:cSldViewPr snapToGrid="0" snapToObjects="1">
      <p:cViewPr varScale="1">
        <p:scale>
          <a:sx n="105" d="100"/>
          <a:sy n="105" d="100"/>
        </p:scale>
        <p:origin x="59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7E637-1CCD-4D4F-8992-769B5A71CF53}" type="datetimeFigureOut">
              <a:rPr lang="it-IT" smtClean="0"/>
              <a:t>08/06/20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A2EC6-A74C-4944-ADB1-215AD0B9304B}" type="slidenum">
              <a:rPr lang="it-IT" smtClean="0"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83495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A2EC6-A74C-4944-ADB1-215AD0B9304B}" type="slidenum">
              <a:rPr lang="it-IT" smtClean="0"/>
              <a:t>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672507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A2EC6-A74C-4944-ADB1-215AD0B9304B}" type="slidenum">
              <a:rPr lang="it-IT" smtClean="0"/>
              <a:t>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05155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/>
              <a:t>6/8/20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dirty="0" smtClean="0"/>
              <a:t>Trascinare l'immagine su un segnaposto o fare clic sull'icona per aggiungerla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/>
              <a:t>6/8/20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/>
              <a:t>6/8/20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/>
              <a:t>6/8/20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/>
              <a:t>‹n.›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/>
              <a:t>6/8/20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/>
              <a:t>6/8/20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dirty="0" smtClean="0"/>
              <a:t>Trascinare l'immagine su un segnaposto o fare clic sull'icona per aggiungerla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dirty="0" smtClean="0"/>
              <a:t>Trascinare l'immagine su un segnaposto o fare clic sull'icona per aggiungerla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dirty="0" smtClean="0"/>
              <a:t>Trascinare l'immagine su un segnaposto o fare clic sull'icona per aggiungerla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/>
              <a:t>6/8/20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/>
              <a:t>6/8/20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/>
              <a:t>6/8/20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/>
              <a:pPr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/>
              <a:t>6/8/20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/>
              <a:t>6/8/20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/>
              <a:t>6/8/20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/>
              <a:t>6/8/20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/>
              <a:t>6/8/20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/>
              <a:t>6/8/20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/>
              <a:t>6/8/20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dirty="0" smtClean="0"/>
              <a:t>Trascinare l'immagine su un segnaposto o fare clic sull'icona per aggiungerla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/>
              <a:t>6/8/20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/>
              <a:t>6/8/20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/>
              <a:pPr/>
              <a:t>‹n.›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 </a:t>
            </a:r>
            <a:r>
              <a:rPr lang="it-IT" dirty="0" smtClean="0"/>
              <a:t>                        </a:t>
            </a:r>
            <a:r>
              <a:rPr lang="it-IT" b="1" dirty="0" smtClean="0"/>
              <a:t>June 11, 2020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77857" y="2767585"/>
            <a:ext cx="9195199" cy="2901696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it-IT" sz="3400" dirty="0" smtClean="0"/>
              <a:t>Graduated in Foreign Languages and Literature at the University of Trieste </a:t>
            </a:r>
          </a:p>
          <a:p>
            <a:pPr marL="0" indent="0">
              <a:lnSpc>
                <a:spcPct val="120000"/>
              </a:lnSpc>
              <a:buNone/>
            </a:pPr>
            <a:endParaRPr lang="it-IT" sz="3400" dirty="0"/>
          </a:p>
          <a:p>
            <a:pPr marL="0" indent="0">
              <a:lnSpc>
                <a:spcPct val="120000"/>
              </a:lnSpc>
              <a:buNone/>
            </a:pPr>
            <a:r>
              <a:rPr lang="it-IT" sz="3400" dirty="0" smtClean="0"/>
              <a:t>Currently enrolled in a Master’s Degree program at the University </a:t>
            </a:r>
            <a:r>
              <a:rPr lang="it-IT" sz="3400" dirty="0"/>
              <a:t>of Trieste </a:t>
            </a:r>
            <a:endParaRPr lang="it-IT" sz="3400" dirty="0" smtClean="0"/>
          </a:p>
          <a:p>
            <a:pPr marL="0" indent="0">
              <a:lnSpc>
                <a:spcPct val="120000"/>
              </a:lnSpc>
              <a:buNone/>
            </a:pPr>
            <a:endParaRPr lang="it-IT" sz="3400" dirty="0"/>
          </a:p>
          <a:p>
            <a:pPr marL="0" indent="0">
              <a:lnSpc>
                <a:spcPct val="120000"/>
              </a:lnSpc>
              <a:buNone/>
            </a:pPr>
            <a:r>
              <a:rPr lang="it-IT" sz="3400" dirty="0" smtClean="0"/>
              <a:t>AY </a:t>
            </a:r>
            <a:r>
              <a:rPr lang="it-IT" sz="3400" dirty="0"/>
              <a:t>2019/2020</a:t>
            </a:r>
          </a:p>
          <a:p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9473184" y="5839968"/>
            <a:ext cx="1987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Sara Tullio</a:t>
            </a:r>
          </a:p>
        </p:txBody>
      </p:sp>
    </p:spTree>
    <p:extLst>
      <p:ext uri="{BB962C8B-B14F-4D97-AF65-F5344CB8AC3E}">
        <p14:creationId xmlns:p14="http://schemas.microsoft.com/office/powerpoint/2010/main" val="164808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                       Ash Wednesday 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008993" y="2166184"/>
            <a:ext cx="9024511" cy="4246807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it-IT" b="1" dirty="0" smtClean="0"/>
              <a:t>                                      </a:t>
            </a:r>
            <a:r>
              <a:rPr lang="it-IT" sz="2600" b="1" dirty="0" smtClean="0"/>
              <a:t>Section II</a:t>
            </a:r>
          </a:p>
          <a:p>
            <a:pPr>
              <a:lnSpc>
                <a:spcPct val="120000"/>
              </a:lnSpc>
            </a:pPr>
            <a:r>
              <a:rPr lang="it-IT" sz="2600" dirty="0" smtClean="0"/>
              <a:t>“[</a:t>
            </a:r>
            <a:r>
              <a:rPr lang="mr-IN" sz="2600" dirty="0" smtClean="0"/>
              <a:t>…</a:t>
            </a:r>
            <a:r>
              <a:rPr lang="it-IT" sz="2600" dirty="0" smtClean="0"/>
              <a:t>] </a:t>
            </a:r>
            <a:r>
              <a:rPr lang="it-IT" sz="2600" i="1" dirty="0" smtClean="0"/>
              <a:t>three white leopards </a:t>
            </a:r>
            <a:r>
              <a:rPr lang="it-IT" sz="2600" dirty="0" smtClean="0"/>
              <a:t>[</a:t>
            </a:r>
            <a:r>
              <a:rPr lang="mr-IN" sz="2600" dirty="0" smtClean="0"/>
              <a:t>…</a:t>
            </a:r>
            <a:r>
              <a:rPr lang="it-IT" sz="2600" dirty="0" smtClean="0"/>
              <a:t>] </a:t>
            </a:r>
            <a:r>
              <a:rPr lang="it-IT" sz="2600" i="1" dirty="0" smtClean="0"/>
              <a:t>having fed to satiety on my legs my heart my liver and that which had been contained in the hollow round of my skull</a:t>
            </a:r>
            <a:r>
              <a:rPr lang="it-IT" sz="2600" dirty="0" smtClean="0"/>
              <a:t>”</a:t>
            </a:r>
          </a:p>
          <a:p>
            <a:pPr>
              <a:lnSpc>
                <a:spcPct val="120000"/>
              </a:lnSpc>
            </a:pPr>
            <a:r>
              <a:rPr lang="it-IT" sz="2600" dirty="0" smtClean="0"/>
              <a:t>The “</a:t>
            </a:r>
            <a:r>
              <a:rPr lang="it-IT" sz="2600" i="1" dirty="0" smtClean="0"/>
              <a:t>white leaopards</a:t>
            </a:r>
            <a:r>
              <a:rPr lang="it-IT" sz="2600" dirty="0" smtClean="0"/>
              <a:t>” help the liberation of the soul through the dismemberment of the body </a:t>
            </a:r>
            <a:r>
              <a:rPr lang="it-IT" sz="2600" dirty="0" smtClean="0">
                <a:sym typeface="Wingdings"/>
              </a:rPr>
              <a:t> </a:t>
            </a:r>
            <a:r>
              <a:rPr lang="it-IT" sz="2600" b="1" u="sng" dirty="0" smtClean="0">
                <a:sym typeface="Wingdings"/>
              </a:rPr>
              <a:t>positive connotation </a:t>
            </a:r>
            <a:endParaRPr lang="it-IT" sz="2600" b="1" u="sng" dirty="0" smtClean="0"/>
          </a:p>
          <a:p>
            <a:pPr>
              <a:lnSpc>
                <a:spcPct val="120000"/>
              </a:lnSpc>
            </a:pPr>
            <a:r>
              <a:rPr lang="it-IT" sz="2600" dirty="0" smtClean="0"/>
              <a:t>Death is dissolution and then reunification </a:t>
            </a:r>
          </a:p>
          <a:p>
            <a:pPr>
              <a:lnSpc>
                <a:spcPct val="120000"/>
              </a:lnSpc>
            </a:pPr>
            <a:r>
              <a:rPr lang="it-IT" sz="2600" dirty="0" smtClean="0"/>
              <a:t>Limbs </a:t>
            </a:r>
            <a:r>
              <a:rPr lang="it-IT" sz="2600" dirty="0" smtClean="0"/>
              <a:t>that</a:t>
            </a:r>
            <a:r>
              <a:rPr lang="it-IT" sz="2600" dirty="0" smtClean="0"/>
              <a:t> </a:t>
            </a:r>
            <a:r>
              <a:rPr lang="it-IT" sz="2600" dirty="0" smtClean="0"/>
              <a:t>fertilize empty lives</a:t>
            </a:r>
          </a:p>
          <a:p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66184"/>
            <a:ext cx="2901696" cy="4246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874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                       </a:t>
            </a:r>
            <a:r>
              <a:rPr lang="it-IT" b="1" dirty="0" smtClean="0"/>
              <a:t>Eliot’s overview  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80321" y="2718815"/>
            <a:ext cx="9613861" cy="321737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it-IT" dirty="0" smtClean="0"/>
              <a:t>“</a:t>
            </a:r>
            <a:r>
              <a:rPr lang="it-IT" i="1" dirty="0" smtClean="0"/>
              <a:t>The characteristic of the type of poetry I am trying to define is that it elevates sense for a moment to regions ordinarily attainable only by abstract thought, or on the other hand clothes the abstract, for a moment, with all the painful delight of flesh.</a:t>
            </a:r>
            <a:r>
              <a:rPr lang="it-IT" dirty="0" smtClean="0"/>
              <a:t>” </a:t>
            </a:r>
            <a:r>
              <a:rPr lang="it-IT" sz="2000" dirty="0" smtClean="0"/>
              <a:t>(T.S. Eliot,</a:t>
            </a:r>
            <a:r>
              <a:rPr lang="it-IT" sz="2000" i="1" dirty="0" smtClean="0"/>
              <a:t> Inventions of the March Hare: Poems 1909-1917</a:t>
            </a:r>
            <a:r>
              <a:rPr lang="it-IT" sz="2000" dirty="0" smtClean="0"/>
              <a:t>)</a:t>
            </a:r>
          </a:p>
          <a:p>
            <a:pPr>
              <a:lnSpc>
                <a:spcPct val="100000"/>
              </a:lnSpc>
            </a:pPr>
            <a:endParaRPr lang="it-IT" dirty="0"/>
          </a:p>
          <a:p>
            <a:pPr>
              <a:lnSpc>
                <a:spcPct val="100000"/>
              </a:lnSpc>
            </a:pPr>
            <a:r>
              <a:rPr lang="it-IT" dirty="0" smtClean="0"/>
              <a:t>“</a:t>
            </a:r>
            <a:r>
              <a:rPr lang="it-IT" i="1" dirty="0" smtClean="0"/>
              <a:t>One must look into the cerebral cortex, the nervous system, and the digestive tracts.</a:t>
            </a:r>
            <a:r>
              <a:rPr lang="it-IT" dirty="0" smtClean="0"/>
              <a:t>” </a:t>
            </a:r>
            <a:r>
              <a:rPr lang="it-IT" sz="2000" dirty="0" smtClean="0"/>
              <a:t>(T.S. Eliot, The Metaphysical Poets)</a:t>
            </a:r>
          </a:p>
          <a:p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169698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                       </a:t>
            </a:r>
            <a:r>
              <a:rPr lang="it-IT" b="1" dirty="0" smtClean="0"/>
              <a:t>Bibliography 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80321" y="2544137"/>
            <a:ext cx="9613861" cy="3599316"/>
          </a:xfrm>
        </p:spPr>
        <p:txBody>
          <a:bodyPr>
            <a:normAutofit fontScale="85000" lnSpcReduction="20000"/>
          </a:bodyPr>
          <a:lstStyle/>
          <a:p>
            <a:pPr fontAlgn="base">
              <a:lnSpc>
                <a:spcPct val="110000"/>
              </a:lnSpc>
            </a:pPr>
            <a:r>
              <a:rPr lang="it-IT" sz="2600" dirty="0" smtClean="0"/>
              <a:t>Crivelli, Renzo Stefano.</a:t>
            </a:r>
            <a:r>
              <a:rPr lang="it-IT" sz="2600" dirty="0"/>
              <a:t> </a:t>
            </a:r>
            <a:r>
              <a:rPr lang="it-IT" sz="2600" i="1" dirty="0"/>
              <a:t>T.S. </a:t>
            </a:r>
            <a:r>
              <a:rPr lang="it-IT" sz="2600" i="1" dirty="0" smtClean="0"/>
              <a:t>Eliot</a:t>
            </a:r>
            <a:r>
              <a:rPr lang="it-IT" sz="2600" dirty="0" smtClean="0"/>
              <a:t>. Roma:</a:t>
            </a:r>
            <a:r>
              <a:rPr lang="it-IT" sz="2600" dirty="0"/>
              <a:t> </a:t>
            </a:r>
            <a:r>
              <a:rPr lang="it-IT" sz="2600" dirty="0" smtClean="0"/>
              <a:t>Salerno </a:t>
            </a:r>
            <a:r>
              <a:rPr lang="it-IT" sz="2600" dirty="0"/>
              <a:t>editrice, </a:t>
            </a:r>
            <a:r>
              <a:rPr lang="it-IT" sz="2600" dirty="0" smtClean="0"/>
              <a:t>2015.</a:t>
            </a:r>
          </a:p>
          <a:p>
            <a:pPr fontAlgn="base">
              <a:lnSpc>
                <a:spcPct val="110000"/>
              </a:lnSpc>
            </a:pPr>
            <a:endParaRPr lang="it-IT" sz="2600" dirty="0"/>
          </a:p>
          <a:p>
            <a:pPr fontAlgn="base">
              <a:lnSpc>
                <a:spcPct val="110000"/>
              </a:lnSpc>
            </a:pPr>
            <a:r>
              <a:rPr lang="it-IT" sz="2600" dirty="0" smtClean="0"/>
              <a:t>Eliot, Thomas Stearns</a:t>
            </a:r>
            <a:r>
              <a:rPr lang="it-IT" sz="2600" dirty="0"/>
              <a:t>.</a:t>
            </a:r>
            <a:r>
              <a:rPr lang="it-IT" sz="2600" dirty="0" smtClean="0"/>
              <a:t> </a:t>
            </a:r>
            <a:r>
              <a:rPr lang="it-IT" sz="2600" i="1" dirty="0" smtClean="0"/>
              <a:t>Inventions of the March Hare: Poems 1909-1917</a:t>
            </a:r>
            <a:r>
              <a:rPr lang="it-IT" sz="2600" dirty="0"/>
              <a:t>.</a:t>
            </a:r>
            <a:r>
              <a:rPr lang="it-IT" sz="2600" dirty="0" smtClean="0"/>
              <a:t> New York: Harcourt Brace,1996.</a:t>
            </a:r>
            <a:r>
              <a:rPr lang="it-IT" sz="2600" dirty="0"/>
              <a:t/>
            </a:r>
            <a:br>
              <a:rPr lang="it-IT" sz="2600" dirty="0"/>
            </a:br>
            <a:endParaRPr lang="it-IT" sz="2600" dirty="0"/>
          </a:p>
          <a:p>
            <a:pPr fontAlgn="base">
              <a:lnSpc>
                <a:spcPct val="110000"/>
              </a:lnSpc>
            </a:pPr>
            <a:r>
              <a:rPr lang="it-IT" sz="2600" dirty="0" smtClean="0"/>
              <a:t>Eliot, Thomas Stearns</a:t>
            </a:r>
            <a:r>
              <a:rPr lang="it-IT" sz="2600" dirty="0"/>
              <a:t>.</a:t>
            </a:r>
            <a:r>
              <a:rPr lang="it-IT" sz="2600" i="1" dirty="0"/>
              <a:t> </a:t>
            </a:r>
            <a:r>
              <a:rPr lang="it-IT" sz="2600" i="1" dirty="0" smtClean="0"/>
              <a:t>Poesie</a:t>
            </a:r>
            <a:r>
              <a:rPr lang="it-IT" sz="2600" dirty="0" smtClean="0"/>
              <a:t>. Milano:</a:t>
            </a:r>
            <a:r>
              <a:rPr lang="it-IT" sz="2600" dirty="0"/>
              <a:t> </a:t>
            </a:r>
            <a:r>
              <a:rPr lang="it-IT" sz="2600" dirty="0" smtClean="0"/>
              <a:t>Bompiani</a:t>
            </a:r>
            <a:r>
              <a:rPr lang="it-IT" sz="2600" dirty="0"/>
              <a:t>, </a:t>
            </a:r>
            <a:r>
              <a:rPr lang="it-IT" sz="2600" dirty="0" smtClean="0"/>
              <a:t>2000.</a:t>
            </a:r>
          </a:p>
          <a:p>
            <a:pPr fontAlgn="base">
              <a:lnSpc>
                <a:spcPct val="110000"/>
              </a:lnSpc>
            </a:pPr>
            <a:endParaRPr lang="it-IT" sz="2600" dirty="0"/>
          </a:p>
          <a:p>
            <a:pPr fontAlgn="base">
              <a:lnSpc>
                <a:spcPct val="110000"/>
              </a:lnSpc>
            </a:pPr>
            <a:r>
              <a:rPr lang="it-IT" sz="2600" dirty="0" smtClean="0"/>
              <a:t>Eliot, Thomas Stearns</a:t>
            </a:r>
            <a:r>
              <a:rPr lang="it-IT" sz="2600" dirty="0"/>
              <a:t>.</a:t>
            </a:r>
            <a:r>
              <a:rPr lang="it-IT" sz="2600" dirty="0" smtClean="0"/>
              <a:t> </a:t>
            </a:r>
            <a:r>
              <a:rPr lang="it-IT" sz="2600" i="1" dirty="0" smtClean="0"/>
              <a:t>The </a:t>
            </a:r>
            <a:r>
              <a:rPr lang="it-IT" sz="2600" i="1" dirty="0"/>
              <a:t>M</a:t>
            </a:r>
            <a:r>
              <a:rPr lang="it-IT" sz="2600" i="1" dirty="0" smtClean="0"/>
              <a:t>etaphisycal Poets. </a:t>
            </a:r>
            <a:r>
              <a:rPr lang="it-IT" sz="2600" dirty="0" smtClean="0"/>
              <a:t>In </a:t>
            </a:r>
            <a:r>
              <a:rPr lang="it-IT" sz="2600" i="1" dirty="0" smtClean="0"/>
              <a:t>Selected Essays. </a:t>
            </a:r>
            <a:r>
              <a:rPr lang="it-IT" sz="2600" dirty="0" smtClean="0"/>
              <a:t>London: Faber, 1931, 290.</a:t>
            </a:r>
            <a:endParaRPr lang="it-IT" sz="2600" dirty="0"/>
          </a:p>
          <a:p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8283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</p:spTree>
    <p:extLst>
      <p:ext uri="{BB962C8B-B14F-4D97-AF65-F5344CB8AC3E}">
        <p14:creationId xmlns:p14="http://schemas.microsoft.com/office/powerpoint/2010/main" val="1715656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it-IT" sz="3200" b="1" dirty="0" smtClean="0"/>
              <a:t>Dismembered body in T.S. Eliot’s imaginary and its metaphorical allusions through myth and poetry </a:t>
            </a:r>
            <a:endParaRPr lang="it-IT" sz="3200" b="1" dirty="0"/>
          </a:p>
        </p:txBody>
      </p:sp>
    </p:spTree>
    <p:extLst>
      <p:ext uri="{BB962C8B-B14F-4D97-AF65-F5344CB8AC3E}">
        <p14:creationId xmlns:p14="http://schemas.microsoft.com/office/powerpoint/2010/main" val="155983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                          </a:t>
            </a:r>
            <a:r>
              <a:rPr lang="it-IT" b="1" dirty="0" smtClean="0"/>
              <a:t>T.S. ELIOT 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80321" y="2947737"/>
            <a:ext cx="9613861" cy="298845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it-IT" i="1" dirty="0" smtClean="0"/>
              <a:t>Classic and modern </a:t>
            </a:r>
          </a:p>
          <a:p>
            <a:pPr>
              <a:lnSpc>
                <a:spcPct val="100000"/>
              </a:lnSpc>
            </a:pPr>
            <a:endParaRPr lang="it-IT" i="1" dirty="0"/>
          </a:p>
          <a:p>
            <a:pPr>
              <a:lnSpc>
                <a:spcPct val="100000"/>
              </a:lnSpc>
            </a:pPr>
            <a:r>
              <a:rPr lang="it-IT" i="1" dirty="0" smtClean="0"/>
              <a:t>Modernist together with J. Joyce and V. Woolf </a:t>
            </a:r>
          </a:p>
          <a:p>
            <a:pPr>
              <a:lnSpc>
                <a:spcPct val="100000"/>
              </a:lnSpc>
            </a:pPr>
            <a:endParaRPr lang="it-IT" i="1" dirty="0"/>
          </a:p>
          <a:p>
            <a:pPr>
              <a:lnSpc>
                <a:spcPct val="100000"/>
              </a:lnSpc>
            </a:pPr>
            <a:r>
              <a:rPr lang="it-IT" i="1" dirty="0" smtClean="0"/>
              <a:t>Inspired by the </a:t>
            </a:r>
            <a:r>
              <a:rPr lang="it-IT" i="1" dirty="0"/>
              <a:t>m</a:t>
            </a:r>
            <a:r>
              <a:rPr lang="it-IT" i="1" dirty="0" smtClean="0"/>
              <a:t>etaphysical poets</a:t>
            </a:r>
            <a:r>
              <a:rPr lang="it-IT" i="1" dirty="0"/>
              <a:t> </a:t>
            </a:r>
            <a:endParaRPr lang="it-IT" i="1" dirty="0" smtClean="0"/>
          </a:p>
          <a:p>
            <a:endParaRPr lang="it-IT" dirty="0"/>
          </a:p>
          <a:p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5853" y="2482821"/>
            <a:ext cx="3866147" cy="3453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98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       The Love Song of J. Alfred Prufrock 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841" y="2974848"/>
            <a:ext cx="6865521" cy="319416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it-IT" dirty="0" smtClean="0"/>
              <a:t>Prufrock: middle class intellectual with a divided personality </a:t>
            </a:r>
          </a:p>
          <a:p>
            <a:pPr>
              <a:lnSpc>
                <a:spcPct val="100000"/>
              </a:lnSpc>
            </a:pPr>
            <a:r>
              <a:rPr lang="it-IT" dirty="0" smtClean="0"/>
              <a:t>Women’s bodies like </a:t>
            </a:r>
            <a:r>
              <a:rPr lang="it-IT" dirty="0" err="1" smtClean="0"/>
              <a:t>limbs</a:t>
            </a:r>
            <a:r>
              <a:rPr lang="it-IT" dirty="0" smtClean="0"/>
              <a:t> / arms like mannequins (reference to </a:t>
            </a:r>
            <a:r>
              <a:rPr lang="it-IT" i="1" dirty="0" smtClean="0"/>
              <a:t>The </a:t>
            </a:r>
            <a:r>
              <a:rPr lang="it-IT" i="1" dirty="0"/>
              <a:t>R</a:t>
            </a:r>
            <a:r>
              <a:rPr lang="it-IT" i="1" dirty="0" smtClean="0"/>
              <a:t>elic </a:t>
            </a:r>
            <a:r>
              <a:rPr lang="it-IT" dirty="0" smtClean="0"/>
              <a:t>by John Donne)</a:t>
            </a:r>
          </a:p>
          <a:p>
            <a:pPr>
              <a:lnSpc>
                <a:spcPct val="100000"/>
              </a:lnSpc>
            </a:pPr>
            <a:r>
              <a:rPr lang="it-IT" dirty="0" smtClean="0"/>
              <a:t>Prufrock’s body transformed into a crustacean</a:t>
            </a: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4274" y="2417579"/>
            <a:ext cx="4657726" cy="4003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07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                    Portrait of a Lady 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123022" y="2728910"/>
            <a:ext cx="7893465" cy="3857626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it-IT" sz="2600" dirty="0" smtClean="0"/>
              <a:t>Title reminds to Henry James’s novel: </a:t>
            </a:r>
            <a:r>
              <a:rPr lang="it-IT" sz="2600" i="1" dirty="0" smtClean="0"/>
              <a:t>The Portrait of a Lady</a:t>
            </a:r>
            <a:r>
              <a:rPr lang="it-IT" sz="2600" dirty="0" smtClean="0"/>
              <a:t> </a:t>
            </a:r>
          </a:p>
          <a:p>
            <a:pPr>
              <a:lnSpc>
                <a:spcPct val="120000"/>
              </a:lnSpc>
            </a:pPr>
            <a:r>
              <a:rPr lang="it-IT" sz="2600" dirty="0" smtClean="0"/>
              <a:t>Adeline, the protagonist, through the tea searches for a touch with other individuals </a:t>
            </a:r>
          </a:p>
          <a:p>
            <a:pPr>
              <a:lnSpc>
                <a:spcPct val="120000"/>
              </a:lnSpc>
            </a:pPr>
            <a:r>
              <a:rPr lang="it-IT" sz="2600" dirty="0" smtClean="0"/>
              <a:t>Disharmonic body </a:t>
            </a:r>
            <a:r>
              <a:rPr lang="mr-IN" sz="2600" dirty="0" smtClean="0"/>
              <a:t>–</a:t>
            </a:r>
            <a:r>
              <a:rPr lang="it-IT" sz="2600" dirty="0" smtClean="0"/>
              <a:t> strident voice </a:t>
            </a:r>
          </a:p>
          <a:p>
            <a:pPr>
              <a:lnSpc>
                <a:spcPct val="120000"/>
              </a:lnSpc>
            </a:pPr>
            <a:r>
              <a:rPr lang="it-IT" sz="2600" dirty="0" smtClean="0"/>
              <a:t>Fear to be castrated, destroyed and dismembered</a:t>
            </a:r>
            <a:endParaRPr lang="it-IT" dirty="0" smtClean="0"/>
          </a:p>
          <a:p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82" y="2271711"/>
            <a:ext cx="3500438" cy="4314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13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                       Mr. Apollinax  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901553"/>
            <a:ext cx="10039187" cy="933652"/>
          </a:xfrm>
        </p:spPr>
        <p:txBody>
          <a:bodyPr>
            <a:normAutofit fontScale="25000" lnSpcReduction="20000"/>
          </a:bodyPr>
          <a:lstStyle/>
          <a:p>
            <a:endParaRPr lang="it-IT" sz="3200" b="1" i="1" dirty="0" smtClean="0"/>
          </a:p>
          <a:p>
            <a:endParaRPr lang="it-IT" sz="9600" b="1" i="1" dirty="0"/>
          </a:p>
          <a:p>
            <a:pPr marL="0" indent="0">
              <a:buNone/>
            </a:pPr>
            <a:r>
              <a:rPr lang="it-IT" sz="9600" i="1" dirty="0" smtClean="0"/>
              <a:t>“worried bodies of drowned men drift down in the green silence”</a:t>
            </a:r>
            <a:endParaRPr lang="it-IT" sz="9600" i="1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6196264" y="4083162"/>
            <a:ext cx="57871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i="1" dirty="0" smtClean="0"/>
              <a:t>             </a:t>
            </a:r>
            <a:r>
              <a:rPr lang="it-IT" sz="2400" i="1" dirty="0" smtClean="0"/>
              <a:t>“an irresponsible fetus” </a:t>
            </a:r>
            <a:endParaRPr lang="it-IT" sz="2400" i="1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1672390" y="5966972"/>
            <a:ext cx="115262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i="1" dirty="0" smtClean="0"/>
              <a:t>              </a:t>
            </a:r>
            <a:r>
              <a:rPr lang="it-IT" sz="2400" i="1" dirty="0" smtClean="0"/>
              <a:t>“I looked for the head of Mr. Apollinax rolling under a chair” </a:t>
            </a:r>
            <a:endParaRPr lang="it-IT" sz="2400" i="1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76100"/>
            <a:ext cx="6809874" cy="2449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39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                   La figlia che piange 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910937" y="2935649"/>
            <a:ext cx="8975556" cy="210552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it-IT" dirty="0" smtClean="0"/>
              <a:t>Body’s dematerialization symbolizes the lovers’ separation</a:t>
            </a:r>
          </a:p>
          <a:p>
            <a:pPr>
              <a:lnSpc>
                <a:spcPct val="100000"/>
              </a:lnSpc>
            </a:pPr>
            <a:r>
              <a:rPr lang="it-IT" dirty="0" smtClean="0"/>
              <a:t>Virgilio’s epigraph </a:t>
            </a:r>
          </a:p>
          <a:p>
            <a:pPr>
              <a:lnSpc>
                <a:spcPct val="100000"/>
              </a:lnSpc>
            </a:pPr>
            <a:r>
              <a:rPr lang="it-IT" dirty="0" smtClean="0"/>
              <a:t>Crying as defeat </a:t>
            </a:r>
            <a:r>
              <a:rPr lang="it-IT" dirty="0" smtClean="0">
                <a:sym typeface="Wingdings"/>
              </a:rPr>
              <a:t></a:t>
            </a:r>
            <a:r>
              <a:rPr lang="it-IT" dirty="0" smtClean="0"/>
              <a:t> negative connotation of the water </a:t>
            </a:r>
          </a:p>
          <a:p>
            <a:pPr>
              <a:lnSpc>
                <a:spcPct val="100000"/>
              </a:lnSpc>
            </a:pPr>
            <a:r>
              <a:rPr lang="it-IT" dirty="0" smtClean="0"/>
              <a:t>The girl clasping the flowers </a:t>
            </a:r>
            <a:r>
              <a:rPr lang="it-IT" dirty="0" smtClean="0">
                <a:sym typeface="Wingdings"/>
              </a:rPr>
              <a:t></a:t>
            </a:r>
            <a:r>
              <a:rPr lang="it-IT" dirty="0" smtClean="0"/>
              <a:t> “hyacinth girl” in </a:t>
            </a:r>
            <a:r>
              <a:rPr lang="it-IT" i="1" dirty="0" smtClean="0"/>
              <a:t>The </a:t>
            </a:r>
            <a:r>
              <a:rPr lang="it-IT" i="1" dirty="0"/>
              <a:t>Waste Land </a:t>
            </a:r>
            <a:endParaRPr lang="it-IT" dirty="0" smtClean="0"/>
          </a:p>
          <a:p>
            <a:pPr>
              <a:lnSpc>
                <a:spcPct val="100000"/>
              </a:lnSpc>
            </a:pPr>
            <a:r>
              <a:rPr lang="it-IT" dirty="0" smtClean="0"/>
              <a:t>The spirit leaves a lacerate body </a:t>
            </a:r>
          </a:p>
          <a:p>
            <a:endParaRPr lang="it-IT" sz="2000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186063" y="2256657"/>
            <a:ext cx="57518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i="1" dirty="0" smtClean="0"/>
              <a:t>“As the sould leaves the body torn and bruised”</a:t>
            </a:r>
            <a:endParaRPr lang="it-IT" sz="2000" i="1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6574831" y="5942603"/>
            <a:ext cx="5139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i="1" dirty="0" smtClean="0"/>
              <a:t>“As the mind desert the body it has used” </a:t>
            </a:r>
            <a:endParaRPr lang="it-IT" sz="2000" i="1" dirty="0"/>
          </a:p>
        </p:txBody>
      </p:sp>
    </p:spTree>
    <p:extLst>
      <p:ext uri="{BB962C8B-B14F-4D97-AF65-F5344CB8AC3E}">
        <p14:creationId xmlns:p14="http://schemas.microsoft.com/office/powerpoint/2010/main" val="209362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           </a:t>
            </a:r>
            <a:r>
              <a:rPr lang="it-IT" b="1" dirty="0" smtClean="0"/>
              <a:t>Love Song of Saint Sebastian 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73057" y="2950464"/>
            <a:ext cx="6927487" cy="311983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it-IT" dirty="0" smtClean="0"/>
              <a:t>Castration and sexuality </a:t>
            </a:r>
          </a:p>
          <a:p>
            <a:pPr>
              <a:lnSpc>
                <a:spcPct val="150000"/>
              </a:lnSpc>
            </a:pPr>
            <a:r>
              <a:rPr lang="it-IT" dirty="0" smtClean="0"/>
              <a:t>Mutilation and dismemberment </a:t>
            </a:r>
          </a:p>
          <a:p>
            <a:pPr>
              <a:lnSpc>
                <a:spcPct val="150000"/>
              </a:lnSpc>
            </a:pPr>
            <a:r>
              <a:rPr lang="it-IT" dirty="0"/>
              <a:t>Sebastian’s </a:t>
            </a:r>
            <a:r>
              <a:rPr lang="it-IT" dirty="0" smtClean="0"/>
              <a:t>self-flagellation</a:t>
            </a:r>
          </a:p>
          <a:p>
            <a:pPr>
              <a:lnSpc>
                <a:spcPct val="150000"/>
              </a:lnSpc>
            </a:pPr>
            <a:r>
              <a:rPr lang="it-IT" dirty="0" smtClean="0"/>
              <a:t>Devourment of other</a:t>
            </a:r>
            <a:r>
              <a:rPr lang="it-IT" dirty="0"/>
              <a:t> </a:t>
            </a:r>
            <a:r>
              <a:rPr lang="it-IT" dirty="0" smtClean="0"/>
              <a:t>people’s body </a:t>
            </a:r>
          </a:p>
          <a:p>
            <a:endParaRPr lang="it-IT" dirty="0" smtClean="0"/>
          </a:p>
          <a:p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8448" y="2560320"/>
            <a:ext cx="4543552" cy="3509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82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                   The Hippopotamus </a:t>
            </a:r>
            <a:endParaRPr lang="it-IT" b="1" dirty="0"/>
          </a:p>
        </p:txBody>
      </p:sp>
      <p:pic>
        <p:nvPicPr>
          <p:cNvPr id="6" name="Segnaposto contenuto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0843" y="2445107"/>
            <a:ext cx="3754438" cy="3014662"/>
          </a:xfrm>
        </p:spPr>
      </p:pic>
      <p:sp>
        <p:nvSpPr>
          <p:cNvPr id="7" name="CasellaDiTesto 6"/>
          <p:cNvSpPr txBox="1"/>
          <p:nvPr/>
        </p:nvSpPr>
        <p:spPr>
          <a:xfrm>
            <a:off x="292608" y="3676815"/>
            <a:ext cx="33893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it-IT" sz="2400" dirty="0" smtClean="0"/>
              <a:t>St. Paul’s quotation</a:t>
            </a:r>
            <a:endParaRPr lang="it-IT" sz="2400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8473439" y="3676815"/>
            <a:ext cx="35722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it-IT" sz="2400" dirty="0" smtClean="0"/>
              <a:t>Flesh and blood opposed to the True Church </a:t>
            </a:r>
            <a:endParaRPr lang="it-IT" sz="2400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2468164" y="5839877"/>
            <a:ext cx="75312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it-IT" sz="2400" dirty="0" smtClean="0"/>
              <a:t>Only through the body you can discover the death 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107640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o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Berlino</Template>
  <TotalTime>448</TotalTime>
  <Words>477</Words>
  <Application>Microsoft Macintosh PowerPoint</Application>
  <PresentationFormat>Widescreen</PresentationFormat>
  <Paragraphs>65</Paragraphs>
  <Slides>13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9" baseType="lpstr">
      <vt:lpstr>Arial</vt:lpstr>
      <vt:lpstr>Calibri</vt:lpstr>
      <vt:lpstr>Mangal</vt:lpstr>
      <vt:lpstr>Trebuchet MS</vt:lpstr>
      <vt:lpstr>Wingdings</vt:lpstr>
      <vt:lpstr>Berlino</vt:lpstr>
      <vt:lpstr>                         June 11, 2020</vt:lpstr>
      <vt:lpstr>Dismembered body in T.S. Eliot’s imaginary and its metaphorical allusions through myth and poetry </vt:lpstr>
      <vt:lpstr>                          T.S. ELIOT </vt:lpstr>
      <vt:lpstr>       The Love Song of J. Alfred Prufrock </vt:lpstr>
      <vt:lpstr>                    Portrait of a Lady </vt:lpstr>
      <vt:lpstr>                       Mr. Apollinax  </vt:lpstr>
      <vt:lpstr>                   La figlia che piange </vt:lpstr>
      <vt:lpstr>           Love Song of Saint Sebastian </vt:lpstr>
      <vt:lpstr>                   The Hippopotamus </vt:lpstr>
      <vt:lpstr>                       Ash Wednesday </vt:lpstr>
      <vt:lpstr>                       Eliot’s overview  </vt:lpstr>
      <vt:lpstr>                       Bibliography </vt:lpstr>
      <vt:lpstr>Presentazione di PowerPoint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Dismembered body in T.S. Eliot’s imaginary and its metaphorical allusions through myth and poetry </dc:title>
  <dc:creator>Utente di Microsoft Office</dc:creator>
  <cp:lastModifiedBy>Utente di Microsoft Office</cp:lastModifiedBy>
  <cp:revision>57</cp:revision>
  <dcterms:created xsi:type="dcterms:W3CDTF">2020-06-06T14:27:51Z</dcterms:created>
  <dcterms:modified xsi:type="dcterms:W3CDTF">2020-06-08T20:14:25Z</dcterms:modified>
</cp:coreProperties>
</file>