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Helvetica Neue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regular.fntdata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italic.fntdata"/><Relationship Id="rId14" Type="http://schemas.openxmlformats.org/officeDocument/2006/relationships/font" Target="fonts/HelveticaNeue-bold.fntdata"/><Relationship Id="rId16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896811e4b3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896811e4b3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896811e4b3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896811e4b3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896811e4b3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896811e4b3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896811e4b3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896811e4b3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896811e4b3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896811e4b3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896811e4b3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896811e4b3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0" y="3495900"/>
            <a:ext cx="9144000" cy="8550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lin ang="5400012" scaled="0"/>
          </a:gradFill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it">
                <a:latin typeface="Helvetica Neue"/>
                <a:ea typeface="Helvetica Neue"/>
                <a:cs typeface="Helvetica Neue"/>
                <a:sym typeface="Helvetica Neue"/>
              </a:rPr>
              <a:t>HUMAN, NOT HUMAN</a:t>
            </a:r>
            <a:endParaRPr b="1" i="1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0" y="4350900"/>
            <a:ext cx="9144000" cy="7926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lin ang="5400012" scaled="0"/>
          </a:gradFill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latin typeface="Helvetica Neue"/>
                <a:ea typeface="Helvetica Neue"/>
                <a:cs typeface="Helvetica Neue"/>
                <a:sym typeface="Helvetica Neue"/>
              </a:rPr>
              <a:t>On the borders of humanity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CFE2F3"/>
            </a:gs>
            <a:gs pos="100000">
              <a:srgbClr val="70A4D5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422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">
                <a:latin typeface="Helvetica Neue"/>
                <a:ea typeface="Helvetica Neue"/>
                <a:cs typeface="Helvetica Neue"/>
                <a:sym typeface="Helvetica Neue"/>
              </a:rPr>
              <a:t>DARWINISM</a:t>
            </a:r>
            <a:endParaRPr b="1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2000">
                <a:latin typeface="Helvetica Neue"/>
                <a:ea typeface="Helvetica Neue"/>
                <a:cs typeface="Helvetica Neue"/>
                <a:sym typeface="Helvetica Neue"/>
              </a:rPr>
              <a:t>➤ The Victorian society</a:t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2000">
                <a:latin typeface="Helvetica Neue"/>
                <a:ea typeface="Helvetica Neue"/>
                <a:cs typeface="Helvetica Neue"/>
                <a:sym typeface="Helvetica Neue"/>
              </a:rPr>
              <a:t>➤ Wells on darwinism</a:t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2000">
                <a:latin typeface="Helvetica Neue"/>
                <a:ea typeface="Helvetica Neue"/>
                <a:cs typeface="Helvetica Neue"/>
                <a:sym typeface="Helvetica Neue"/>
              </a:rPr>
              <a:t>➤ Eugenics and social control</a:t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6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61" name="Google Shape;6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46175" y="1064875"/>
            <a:ext cx="2107426" cy="33824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CFE2F3"/>
            </a:gs>
            <a:gs pos="100000">
              <a:srgbClr val="70A4D5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422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">
                <a:latin typeface="Helvetica Neue"/>
                <a:ea typeface="Helvetica Neue"/>
                <a:cs typeface="Helvetica Neue"/>
                <a:sym typeface="Helvetica Neue"/>
              </a:rPr>
              <a:t>NATURE AND BODY</a:t>
            </a:r>
            <a:endParaRPr b="1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2000">
                <a:latin typeface="Helvetica Neue"/>
                <a:ea typeface="Helvetica Neue"/>
                <a:cs typeface="Helvetica Neue"/>
                <a:sym typeface="Helvetica Neue"/>
              </a:rPr>
              <a:t>➤ Social contract of the Island</a:t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2000">
                <a:latin typeface="Helvetica Neue"/>
                <a:ea typeface="Helvetica Neue"/>
                <a:cs typeface="Helvetica Neue"/>
                <a:sym typeface="Helvetica Neue"/>
              </a:rPr>
              <a:t>➤ Natural law, power to the wilderness</a:t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2000">
                <a:latin typeface="Helvetica Neue"/>
                <a:ea typeface="Helvetica Neue"/>
                <a:cs typeface="Helvetica Neue"/>
                <a:sym typeface="Helvetica Neue"/>
              </a:rPr>
              <a:t>➤ Forced out of nature</a:t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67" name="Google Shape;67;p15"/>
          <p:cNvPicPr preferRelativeResize="0"/>
          <p:nvPr/>
        </p:nvPicPr>
        <p:blipFill rotWithShape="1">
          <a:blip r:embed="rId3">
            <a:alphaModFix/>
          </a:blip>
          <a:srcRect b="1777" l="0" r="-11969" t="0"/>
          <a:stretch/>
        </p:blipFill>
        <p:spPr>
          <a:xfrm>
            <a:off x="5722725" y="1245725"/>
            <a:ext cx="2380974" cy="3268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CFE2F3"/>
            </a:gs>
            <a:gs pos="100000">
              <a:srgbClr val="70A4D5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428625"/>
            <a:ext cx="8520600" cy="424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">
                <a:latin typeface="Helvetica Neue"/>
                <a:ea typeface="Helvetica Neue"/>
                <a:cs typeface="Helvetica Neue"/>
                <a:sym typeface="Helvetica Neue"/>
              </a:rPr>
              <a:t>HUMAN AND ANIMAL</a:t>
            </a:r>
            <a:endParaRPr b="1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2000">
                <a:latin typeface="Helvetica Neue"/>
                <a:ea typeface="Helvetica Neue"/>
                <a:cs typeface="Helvetica Neue"/>
                <a:sym typeface="Helvetica Neue"/>
              </a:rPr>
              <a:t>➤ Demarcation criteria</a:t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2000">
                <a:latin typeface="Helvetica Neue"/>
                <a:ea typeface="Helvetica Neue"/>
                <a:cs typeface="Helvetica Neue"/>
                <a:sym typeface="Helvetica Neue"/>
              </a:rPr>
              <a:t>➤ Body as memory</a:t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2000">
                <a:latin typeface="Helvetica Neue"/>
                <a:ea typeface="Helvetica Neue"/>
                <a:cs typeface="Helvetica Neue"/>
                <a:sym typeface="Helvetica Neue"/>
              </a:rPr>
              <a:t>➤ Fuzzy borders</a:t>
            </a:r>
            <a:endParaRPr sz="16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73" name="Google Shape;73;p16"/>
          <p:cNvPicPr preferRelativeResize="0"/>
          <p:nvPr/>
        </p:nvPicPr>
        <p:blipFill rotWithShape="1">
          <a:blip r:embed="rId3">
            <a:alphaModFix/>
          </a:blip>
          <a:srcRect b="-3659" l="0" r="-3799" t="0"/>
          <a:stretch/>
        </p:blipFill>
        <p:spPr>
          <a:xfrm>
            <a:off x="4701525" y="1223400"/>
            <a:ext cx="3295000" cy="32905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CFE2F3"/>
            </a:gs>
            <a:gs pos="100000">
              <a:srgbClr val="70A4D5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/>
          <p:nvPr>
            <p:ph type="title"/>
          </p:nvPr>
        </p:nvSpPr>
        <p:spPr>
          <a:xfrm>
            <a:off x="311700" y="428625"/>
            <a:ext cx="8520600" cy="425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">
                <a:latin typeface="Helvetica Neue"/>
                <a:ea typeface="Helvetica Neue"/>
                <a:cs typeface="Helvetica Neue"/>
                <a:sym typeface="Helvetica Neue"/>
              </a:rPr>
              <a:t>DOCTOR MOREAU</a:t>
            </a:r>
            <a:endParaRPr b="1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2000">
                <a:latin typeface="Helvetica Neue"/>
                <a:ea typeface="Helvetica Neue"/>
                <a:cs typeface="Helvetica Neue"/>
                <a:sym typeface="Helvetica Neue"/>
              </a:rPr>
              <a:t>➤ “The Maker”</a:t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2000">
                <a:latin typeface="Helvetica Neue"/>
                <a:ea typeface="Helvetica Neue"/>
                <a:cs typeface="Helvetica Neue"/>
                <a:sym typeface="Helvetica Neue"/>
              </a:rPr>
              <a:t>➤ Body control = power</a:t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2000">
                <a:latin typeface="Helvetica Neue"/>
                <a:ea typeface="Helvetica Neue"/>
                <a:cs typeface="Helvetica Neue"/>
                <a:sym typeface="Helvetica Neue"/>
              </a:rPr>
              <a:t>➤ Create post-human</a:t>
            </a:r>
            <a:br>
              <a:rPr lang="it" sz="2000"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it" sz="2000">
                <a:latin typeface="Helvetica Neue"/>
                <a:ea typeface="Helvetica Neue"/>
                <a:cs typeface="Helvetica Neue"/>
                <a:sym typeface="Helvetica Neue"/>
              </a:rPr>
              <a:t>     (vivisection)</a:t>
            </a:r>
            <a:endParaRPr sz="16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79" name="Google Shape;7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91575" y="1223350"/>
            <a:ext cx="4366626" cy="2911100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7"/>
          <p:cNvSpPr txBox="1"/>
          <p:nvPr/>
        </p:nvSpPr>
        <p:spPr>
          <a:xfrm>
            <a:off x="4853275" y="4027300"/>
            <a:ext cx="3250500" cy="6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it">
                <a:latin typeface="Helvetica Neue"/>
                <a:ea typeface="Helvetica Neue"/>
                <a:cs typeface="Helvetica Neue"/>
                <a:sym typeface="Helvetica Neue"/>
              </a:rPr>
              <a:t>Marlon Brando as Doctor Moreau</a:t>
            </a:r>
            <a:endParaRPr i="1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CFE2F3"/>
            </a:gs>
            <a:gs pos="100000">
              <a:srgbClr val="70A4D5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8"/>
          <p:cNvSpPr txBox="1"/>
          <p:nvPr>
            <p:ph type="title"/>
          </p:nvPr>
        </p:nvSpPr>
        <p:spPr>
          <a:xfrm>
            <a:off x="311700" y="445025"/>
            <a:ext cx="8520600" cy="422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">
                <a:latin typeface="Helvetica Neue"/>
                <a:ea typeface="Helvetica Neue"/>
                <a:cs typeface="Helvetica Neue"/>
                <a:sym typeface="Helvetica Neue"/>
              </a:rPr>
              <a:t>PROGRESS</a:t>
            </a:r>
            <a:endParaRPr b="1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2000">
                <a:latin typeface="Helvetica Neue"/>
                <a:ea typeface="Helvetica Neue"/>
                <a:cs typeface="Helvetica Neue"/>
                <a:sym typeface="Helvetica Neue"/>
              </a:rPr>
              <a:t>➤ Moreau is a foresight</a:t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2000">
                <a:latin typeface="Helvetica Neue"/>
                <a:ea typeface="Helvetica Neue"/>
                <a:cs typeface="Helvetica Neue"/>
                <a:sym typeface="Helvetica Neue"/>
              </a:rPr>
              <a:t>➤ Body and social status</a:t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2000">
                <a:latin typeface="Helvetica Neue"/>
                <a:ea typeface="Helvetica Neue"/>
                <a:cs typeface="Helvetica Neue"/>
                <a:sym typeface="Helvetica Neue"/>
              </a:rPr>
              <a:t>➤ Immortality</a:t>
            </a:r>
            <a:endParaRPr sz="16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86" name="Google Shape;8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70100" y="1385500"/>
            <a:ext cx="4828649" cy="3074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CFE2F3"/>
            </a:gs>
            <a:gs pos="100000">
              <a:srgbClr val="70A4D5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9"/>
          <p:cNvSpPr txBox="1"/>
          <p:nvPr>
            <p:ph type="title"/>
          </p:nvPr>
        </p:nvSpPr>
        <p:spPr>
          <a:xfrm>
            <a:off x="311700" y="445025"/>
            <a:ext cx="8520600" cy="422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latin typeface="Helvetica Neue"/>
                <a:ea typeface="Helvetica Neue"/>
                <a:cs typeface="Helvetica Neue"/>
                <a:sym typeface="Helvetica Neue"/>
              </a:rPr>
              <a:t>BIBLIOGRAPHY (PROVISIONAL)</a:t>
            </a:r>
            <a:endParaRPr b="1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>
                <a:latin typeface="Helvetica Neue"/>
                <a:ea typeface="Helvetica Neue"/>
                <a:cs typeface="Helvetica Neue"/>
                <a:sym typeface="Helvetica Neue"/>
              </a:rPr>
              <a:t>➤ Bergman J., ‘</a:t>
            </a:r>
            <a:r>
              <a:rPr i="1" lang="it" sz="1500">
                <a:latin typeface="Helvetica Neue"/>
                <a:ea typeface="Helvetica Neue"/>
                <a:cs typeface="Helvetica Neue"/>
                <a:sym typeface="Helvetica Neue"/>
              </a:rPr>
              <a:t>H.G. Wells: Darwin’s Disciple And </a:t>
            </a:r>
            <a:r>
              <a:rPr i="1" lang="it" sz="1500">
                <a:latin typeface="Helvetica Neue"/>
                <a:ea typeface="Helvetica Neue"/>
                <a:cs typeface="Helvetica Neue"/>
                <a:sym typeface="Helvetica Neue"/>
              </a:rPr>
              <a:t>Eugenics</a:t>
            </a:r>
            <a:r>
              <a:rPr i="1" lang="it" sz="1500">
                <a:latin typeface="Helvetica Neue"/>
                <a:ea typeface="Helvetica Neue"/>
                <a:cs typeface="Helvetica Neue"/>
                <a:sym typeface="Helvetica Neue"/>
              </a:rPr>
              <a:t> Extraordinaire</a:t>
            </a:r>
            <a:r>
              <a:rPr lang="it" sz="1500">
                <a:latin typeface="Helvetica Neue"/>
                <a:ea typeface="Helvetica Neue"/>
                <a:cs typeface="Helvetica Neue"/>
                <a:sym typeface="Helvetica Neue"/>
              </a:rPr>
              <a:t>’</a:t>
            </a:r>
            <a:endParaRPr sz="15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500">
                <a:latin typeface="Helvetica Neue"/>
                <a:ea typeface="Helvetica Neue"/>
                <a:cs typeface="Helvetica Neue"/>
                <a:sym typeface="Helvetica Neue"/>
              </a:rPr>
              <a:t>➤ </a:t>
            </a:r>
            <a:r>
              <a:rPr lang="it" sz="1500">
                <a:latin typeface="Helvetica Neue"/>
                <a:ea typeface="Helvetica Neue"/>
                <a:cs typeface="Helvetica Neue"/>
                <a:sym typeface="Helvetica Neue"/>
              </a:rPr>
              <a:t>Bowler P., ‘</a:t>
            </a:r>
            <a:r>
              <a:rPr i="1" lang="it" sz="1500">
                <a:latin typeface="Helvetica Neue"/>
                <a:ea typeface="Helvetica Neue"/>
                <a:cs typeface="Helvetica Neue"/>
                <a:sym typeface="Helvetica Neue"/>
              </a:rPr>
              <a:t>Darwinism And Victorian Values: Threat Or Opportunity?</a:t>
            </a:r>
            <a:r>
              <a:rPr lang="it" sz="1500">
                <a:latin typeface="Helvetica Neue"/>
                <a:ea typeface="Helvetica Neue"/>
                <a:cs typeface="Helvetica Neue"/>
                <a:sym typeface="Helvetica Neue"/>
              </a:rPr>
              <a:t>’</a:t>
            </a:r>
            <a:endParaRPr sz="15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500">
                <a:latin typeface="Helvetica Neue"/>
                <a:ea typeface="Helvetica Neue"/>
                <a:cs typeface="Helvetica Neue"/>
                <a:sym typeface="Helvetica Neue"/>
              </a:rPr>
              <a:t>➤ Carpi D., ‘</a:t>
            </a:r>
            <a:r>
              <a:rPr i="1" lang="it" sz="1500">
                <a:latin typeface="Helvetica Neue"/>
                <a:ea typeface="Helvetica Neue"/>
                <a:cs typeface="Helvetica Neue"/>
                <a:sym typeface="Helvetica Neue"/>
              </a:rPr>
              <a:t>The Beyond: Science And Law In The Island Of Doctor Moreau By H. G. Wells</a:t>
            </a:r>
            <a:r>
              <a:rPr lang="it" sz="1500">
                <a:latin typeface="Helvetica Neue"/>
                <a:ea typeface="Helvetica Neue"/>
                <a:cs typeface="Helvetica Neue"/>
                <a:sym typeface="Helvetica Neue"/>
              </a:rPr>
              <a:t>’, Bioethics And Biolaw Through Literature, 2011</a:t>
            </a:r>
            <a:endParaRPr sz="15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500">
                <a:latin typeface="Helvetica Neue"/>
                <a:ea typeface="Helvetica Neue"/>
                <a:cs typeface="Helvetica Neue"/>
                <a:sym typeface="Helvetica Neue"/>
              </a:rPr>
              <a:t>➤ Dal Monte D., ‘</a:t>
            </a:r>
            <a:r>
              <a:rPr i="1" lang="it" sz="1500">
                <a:latin typeface="Helvetica Neue"/>
                <a:ea typeface="Helvetica Neue"/>
                <a:cs typeface="Helvetica Neue"/>
                <a:sym typeface="Helvetica Neue"/>
              </a:rPr>
              <a:t>Moreau’s Law in The Island of Doctor Moreau in Light of Kant’s Reciprocity Thesis</a:t>
            </a:r>
            <a:r>
              <a:rPr lang="it" sz="1500">
                <a:latin typeface="Helvetica Neue"/>
                <a:ea typeface="Helvetica Neue"/>
                <a:cs typeface="Helvetica Neue"/>
                <a:sym typeface="Helvetica Neue"/>
              </a:rPr>
              <a:t>’</a:t>
            </a:r>
            <a:endParaRPr sz="15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>
                <a:latin typeface="Helvetica Neue"/>
                <a:ea typeface="Helvetica Neue"/>
                <a:cs typeface="Helvetica Neue"/>
                <a:sym typeface="Helvetica Neue"/>
              </a:rPr>
              <a:t>➤ Godfrey E., ‘</a:t>
            </a:r>
            <a:r>
              <a:rPr i="1" lang="it" sz="1500">
                <a:latin typeface="Helvetica Neue"/>
                <a:ea typeface="Helvetica Neue"/>
                <a:cs typeface="Helvetica Neue"/>
                <a:sym typeface="Helvetica Neue"/>
              </a:rPr>
              <a:t>Utopias And Dystopias In The Fiction Of H. G. Wells And William Morris: Landscape And Space</a:t>
            </a:r>
            <a:r>
              <a:rPr lang="it" sz="1500">
                <a:latin typeface="Helvetica Neue"/>
                <a:ea typeface="Helvetica Neue"/>
                <a:cs typeface="Helvetica Neue"/>
                <a:sym typeface="Helvetica Neue"/>
              </a:rPr>
              <a:t>’</a:t>
            </a:r>
            <a:endParaRPr sz="15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>
                <a:latin typeface="Helvetica Neue"/>
                <a:ea typeface="Helvetica Neue"/>
                <a:cs typeface="Helvetica Neue"/>
                <a:sym typeface="Helvetica Neue"/>
              </a:rPr>
              <a:t>➤ Hammond J. R., '</a:t>
            </a:r>
            <a:r>
              <a:rPr i="1" lang="it" sz="1500">
                <a:latin typeface="Helvetica Neue"/>
                <a:ea typeface="Helvetica Neue"/>
                <a:cs typeface="Helvetica Neue"/>
                <a:sym typeface="Helvetica Neue"/>
              </a:rPr>
              <a:t>An H. G. Wells Companion</a:t>
            </a:r>
            <a:r>
              <a:rPr lang="it" sz="1500">
                <a:latin typeface="Helvetica Neue"/>
                <a:ea typeface="Helvetica Neue"/>
                <a:cs typeface="Helvetica Neue"/>
                <a:sym typeface="Helvetica Neue"/>
              </a:rPr>
              <a:t>'</a:t>
            </a:r>
            <a:endParaRPr sz="15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500">
                <a:latin typeface="Helvetica Neue"/>
                <a:ea typeface="Helvetica Neue"/>
                <a:cs typeface="Helvetica Neue"/>
                <a:sym typeface="Helvetica Neue"/>
              </a:rPr>
              <a:t>➤ Hillman Maude D., ‘</a:t>
            </a:r>
            <a:r>
              <a:rPr i="1" lang="it" sz="1500">
                <a:latin typeface="Helvetica Neue"/>
                <a:ea typeface="Helvetica Neue"/>
                <a:cs typeface="Helvetica Neue"/>
                <a:sym typeface="Helvetica Neue"/>
              </a:rPr>
              <a:t>The Cambridge Companion To The Body In Literature</a:t>
            </a:r>
            <a:r>
              <a:rPr lang="it" sz="1500">
                <a:latin typeface="Helvetica Neue"/>
                <a:ea typeface="Helvetica Neue"/>
                <a:cs typeface="Helvetica Neue"/>
                <a:sym typeface="Helvetica Neue"/>
              </a:rPr>
              <a:t>’</a:t>
            </a:r>
            <a:endParaRPr sz="15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500">
                <a:latin typeface="Helvetica Neue"/>
                <a:ea typeface="Helvetica Neue"/>
                <a:cs typeface="Helvetica Neue"/>
                <a:sym typeface="Helvetica Neue"/>
              </a:rPr>
              <a:t>➤ Irvine W., ‘</a:t>
            </a:r>
            <a:r>
              <a:rPr i="1" lang="it" sz="1500">
                <a:latin typeface="Helvetica Neue"/>
                <a:ea typeface="Helvetica Neue"/>
                <a:cs typeface="Helvetica Neue"/>
                <a:sym typeface="Helvetica Neue"/>
              </a:rPr>
              <a:t>The Influence of Darwin on Literature</a:t>
            </a:r>
            <a:r>
              <a:rPr lang="it" sz="1500">
                <a:latin typeface="Helvetica Neue"/>
                <a:ea typeface="Helvetica Neue"/>
                <a:cs typeface="Helvetica Neue"/>
                <a:sym typeface="Helvetica Neue"/>
              </a:rPr>
              <a:t>’. Proceedings of the American Philosophical Society, vol. 103, no. 5, 1959, pp. 616–628.</a:t>
            </a:r>
            <a:endParaRPr sz="15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500">
                <a:latin typeface="Helvetica Neue"/>
                <a:ea typeface="Helvetica Neue"/>
                <a:cs typeface="Helvetica Neue"/>
                <a:sym typeface="Helvetica Neue"/>
              </a:rPr>
              <a:t>➤ Violi A., ‘</a:t>
            </a:r>
            <a:r>
              <a:rPr i="1" lang="it" sz="1500">
                <a:latin typeface="Helvetica Neue"/>
                <a:ea typeface="Helvetica Neue"/>
                <a:cs typeface="Helvetica Neue"/>
                <a:sym typeface="Helvetica Neue"/>
              </a:rPr>
              <a:t>Il Corpo Nell’Immaginario Letterario</a:t>
            </a:r>
            <a:r>
              <a:rPr lang="it" sz="1500">
                <a:latin typeface="Helvetica Neue"/>
                <a:ea typeface="Helvetica Neue"/>
                <a:cs typeface="Helvetica Neue"/>
                <a:sym typeface="Helvetica Neue"/>
              </a:rPr>
              <a:t>’</a:t>
            </a:r>
            <a:endParaRPr sz="15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500">
                <a:latin typeface="Helvetica Neue"/>
                <a:ea typeface="Helvetica Neue"/>
                <a:cs typeface="Helvetica Neue"/>
                <a:sym typeface="Helvetica Neue"/>
              </a:rPr>
              <a:t>➤ Wells H. G., '</a:t>
            </a:r>
            <a:r>
              <a:rPr i="1" lang="it" sz="1500">
                <a:latin typeface="Helvetica Neue"/>
                <a:ea typeface="Helvetica Neue"/>
                <a:cs typeface="Helvetica Neue"/>
                <a:sym typeface="Helvetica Neue"/>
              </a:rPr>
              <a:t>The Island Of Doctor Moreau</a:t>
            </a:r>
            <a:r>
              <a:rPr lang="it" sz="1500">
                <a:latin typeface="Helvetica Neue"/>
                <a:ea typeface="Helvetica Neue"/>
                <a:cs typeface="Helvetica Neue"/>
                <a:sym typeface="Helvetica Neue"/>
              </a:rPr>
              <a:t>'</a:t>
            </a:r>
            <a:endParaRPr sz="15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>
                <a:latin typeface="Helvetica Neue"/>
                <a:ea typeface="Helvetica Neue"/>
                <a:cs typeface="Helvetica Neue"/>
                <a:sym typeface="Helvetica Neue"/>
              </a:rPr>
              <a:t>➤ Wells H. G., '</a:t>
            </a:r>
            <a:r>
              <a:rPr i="1" lang="it" sz="1500">
                <a:latin typeface="Helvetica Neue"/>
                <a:ea typeface="Helvetica Neue"/>
                <a:cs typeface="Helvetica Neue"/>
                <a:sym typeface="Helvetica Neue"/>
              </a:rPr>
              <a:t>Early Writings In Science And Science Fiction</a:t>
            </a:r>
            <a:r>
              <a:rPr lang="it" sz="1500">
                <a:latin typeface="Helvetica Neue"/>
                <a:ea typeface="Helvetica Neue"/>
                <a:cs typeface="Helvetica Neue"/>
                <a:sym typeface="Helvetica Neue"/>
              </a:rPr>
              <a:t>'</a:t>
            </a:r>
            <a:endParaRPr sz="15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