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ritique.com/articles/time-is-a-flat-circle-nietzsches-doctrine-of-eternal-recurren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3F5EC-7536-0F4A-AD82-97AEC6EE4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7600" y="1705440"/>
            <a:ext cx="5518066" cy="3447119"/>
          </a:xfrm>
        </p:spPr>
        <p:txBody>
          <a:bodyPr>
            <a:normAutofit fontScale="90000"/>
          </a:bodyPr>
          <a:lstStyle/>
          <a:p>
            <a:r>
              <a:rPr lang="en-GB" dirty="0"/>
              <a:t>Through Body Metamorphoses in James Joyce’s </a:t>
            </a:r>
            <a:r>
              <a:rPr lang="en-GB" i="1" dirty="0"/>
              <a:t>Finnegans Wake</a:t>
            </a:r>
            <a:br>
              <a:rPr lang="en-GB" i="1" dirty="0"/>
            </a:br>
            <a:br>
              <a:rPr lang="en-GB" i="1" dirty="0"/>
            </a:br>
            <a:r>
              <a:rPr lang="en-GB" sz="1400" i="1" dirty="0"/>
              <a:t>Niccolò </a:t>
            </a:r>
            <a:r>
              <a:rPr lang="en-GB" sz="1400" i="1" dirty="0" err="1"/>
              <a:t>Coscia</a:t>
            </a:r>
            <a:endParaRPr lang="en-GB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61F88D-E7D9-284D-969B-AA7EEED6420C}"/>
              </a:ext>
            </a:extLst>
          </p:cNvPr>
          <p:cNvSpPr txBox="1"/>
          <p:nvPr/>
        </p:nvSpPr>
        <p:spPr>
          <a:xfrm>
            <a:off x="2119746" y="1290309"/>
            <a:ext cx="185796" cy="1276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71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8E093C-46CE-2548-8DF3-BD498E034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462" y="808056"/>
            <a:ext cx="8049677" cy="1077229"/>
          </a:xfrm>
        </p:spPr>
        <p:txBody>
          <a:bodyPr>
            <a:noAutofit/>
          </a:bodyPr>
          <a:lstStyle/>
          <a:p>
            <a:r>
              <a:rPr lang="it-IT" sz="4000" dirty="0"/>
              <a:t>BODY METAMORPHOSES IN </a:t>
            </a:r>
            <a:r>
              <a:rPr lang="it-IT" sz="4000" i="1" dirty="0"/>
              <a:t>FW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F04BFF-82C4-1B4B-AEDE-8AEAE308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1512854"/>
            <a:ext cx="7946608" cy="4911392"/>
          </a:xfrm>
        </p:spPr>
        <p:txBody>
          <a:bodyPr>
            <a:normAutofit/>
          </a:bodyPr>
          <a:lstStyle/>
          <a:p>
            <a:r>
              <a:rPr lang="en-GB" sz="3200" dirty="0">
                <a:sym typeface="Wingdings" pitchFamily="2" charset="2"/>
              </a:rPr>
              <a:t>The overcoming of </a:t>
            </a:r>
            <a:r>
              <a:rPr lang="en-GB" sz="3200" b="1" dirty="0">
                <a:sym typeface="Wingdings" pitchFamily="2" charset="2"/>
              </a:rPr>
              <a:t>temporality</a:t>
            </a:r>
            <a:r>
              <a:rPr lang="en-GB" sz="3200" dirty="0">
                <a:sym typeface="Wingdings" pitchFamily="2" charset="2"/>
              </a:rPr>
              <a:t> and </a:t>
            </a:r>
            <a:r>
              <a:rPr lang="en-GB" sz="3200" b="1" dirty="0">
                <a:sym typeface="Wingdings" pitchFamily="2" charset="2"/>
              </a:rPr>
              <a:t>finiteness</a:t>
            </a:r>
            <a:r>
              <a:rPr lang="en-GB" sz="3200" dirty="0">
                <a:sym typeface="Wingdings" pitchFamily="2" charset="2"/>
              </a:rPr>
              <a:t>;</a:t>
            </a:r>
          </a:p>
          <a:p>
            <a:r>
              <a:rPr lang="en-GB" sz="3200" dirty="0">
                <a:sym typeface="Wingdings" pitchFamily="2" charset="2"/>
              </a:rPr>
              <a:t>The victory on </a:t>
            </a:r>
            <a:r>
              <a:rPr lang="en-GB" sz="3200" b="1" dirty="0">
                <a:sym typeface="Wingdings" pitchFamily="2" charset="2"/>
              </a:rPr>
              <a:t>death</a:t>
            </a:r>
            <a:r>
              <a:rPr lang="en-GB" sz="3200" dirty="0">
                <a:sym typeface="Wingdings" pitchFamily="2" charset="2"/>
              </a:rPr>
              <a:t>;</a:t>
            </a:r>
          </a:p>
          <a:p>
            <a:r>
              <a:rPr lang="en-GB" sz="3200" dirty="0">
                <a:sym typeface="Wingdings" pitchFamily="2" charset="2"/>
              </a:rPr>
              <a:t>The trial against the </a:t>
            </a:r>
            <a:r>
              <a:rPr lang="en-GB" sz="3200" b="1" dirty="0">
                <a:sym typeface="Wingdings" pitchFamily="2" charset="2"/>
              </a:rPr>
              <a:t>teleological paradigm.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92303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A482F4-6482-C44D-801B-12BE7D31A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9" y="808056"/>
            <a:ext cx="1092684" cy="1077229"/>
          </a:xfrm>
        </p:spPr>
        <p:txBody>
          <a:bodyPr>
            <a:noAutofit/>
          </a:bodyPr>
          <a:lstStyle/>
          <a:p>
            <a:r>
              <a:rPr lang="el-GR" sz="9600" dirty="0"/>
              <a:t>Δ</a:t>
            </a:r>
            <a:endParaRPr lang="it-IT" sz="9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6A9A8F-CAAF-ED49-ACB4-AA6F66D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108" y="2052116"/>
            <a:ext cx="8331031" cy="3997828"/>
          </a:xfrm>
        </p:spPr>
        <p:txBody>
          <a:bodyPr>
            <a:normAutofit/>
          </a:bodyPr>
          <a:lstStyle/>
          <a:p>
            <a:r>
              <a:rPr lang="en-GB" sz="3200" b="1" dirty="0"/>
              <a:t>Anna Livia </a:t>
            </a:r>
            <a:r>
              <a:rPr lang="en-GB" sz="3200" b="1" dirty="0" err="1"/>
              <a:t>Plurabelle</a:t>
            </a:r>
            <a:r>
              <a:rPr lang="en-GB" sz="3200" b="1" dirty="0"/>
              <a:t> </a:t>
            </a:r>
            <a:r>
              <a:rPr lang="en-GB" sz="3200" dirty="0"/>
              <a:t>(</a:t>
            </a:r>
            <a:r>
              <a:rPr lang="en-GB" sz="3200" dirty="0" err="1"/>
              <a:t>Δ</a:t>
            </a:r>
            <a:r>
              <a:rPr lang="en-GB" sz="3200" dirty="0"/>
              <a:t>) </a:t>
            </a:r>
            <a:r>
              <a:rPr lang="en-GB" sz="3200" dirty="0">
                <a:sym typeface="Wingdings" pitchFamily="2" charset="2"/>
              </a:rPr>
              <a:t> is the most metamorphic character in the book. She is the </a:t>
            </a:r>
            <a:r>
              <a:rPr lang="en-GB" sz="3200" b="1" dirty="0">
                <a:sym typeface="Wingdings" pitchFamily="2" charset="2"/>
              </a:rPr>
              <a:t>river-woman, mother of all human beings,</a:t>
            </a:r>
            <a:r>
              <a:rPr lang="en-GB" sz="3200" dirty="0">
                <a:sym typeface="Wingdings" pitchFamily="2" charset="2"/>
              </a:rPr>
              <a:t> and stands as </a:t>
            </a:r>
            <a:r>
              <a:rPr lang="en-GB" sz="3200" b="1" dirty="0">
                <a:sym typeface="Wingdings" pitchFamily="2" charset="2"/>
              </a:rPr>
              <a:t>symbol for renewal </a:t>
            </a:r>
            <a:r>
              <a:rPr lang="en-GB" sz="3200" dirty="0">
                <a:sym typeface="Wingdings" pitchFamily="2" charset="2"/>
              </a:rPr>
              <a:t>and </a:t>
            </a:r>
            <a:r>
              <a:rPr lang="en-GB" sz="3200" b="1" dirty="0">
                <a:sym typeface="Wingdings" pitchFamily="2" charset="2"/>
              </a:rPr>
              <a:t>post-mortem dynamism</a:t>
            </a:r>
            <a:r>
              <a:rPr lang="en-GB" sz="3200" dirty="0">
                <a:sym typeface="Wingdings" pitchFamily="2" charset="2"/>
              </a:rPr>
              <a:t>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558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4C55F-9D25-E243-B105-ED29B9045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009" y="714271"/>
            <a:ext cx="4269638" cy="1077229"/>
          </a:xfrm>
        </p:spPr>
        <p:txBody>
          <a:bodyPr>
            <a:normAutofit/>
          </a:bodyPr>
          <a:lstStyle/>
          <a:p>
            <a:r>
              <a:rPr lang="it-IT" sz="4000" dirty="0"/>
              <a:t>INTRODUCTION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51D115-7452-694E-B845-F14994090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22" y="1488831"/>
            <a:ext cx="10046677" cy="5181599"/>
          </a:xfrm>
        </p:spPr>
        <p:txBody>
          <a:bodyPr>
            <a:normAutofit fontScale="62500" lnSpcReduction="20000"/>
          </a:bodyPr>
          <a:lstStyle/>
          <a:p>
            <a:r>
              <a:rPr lang="en-GB" sz="4600" b="1" dirty="0"/>
              <a:t>Christianity </a:t>
            </a:r>
            <a:r>
              <a:rPr lang="en-GB" sz="4600" dirty="0">
                <a:sym typeface="Wingdings" pitchFamily="2" charset="2"/>
              </a:rPr>
              <a:t> Considers the idea of time as a horizontal line and death as gate to the afterlife; all immutable and mostly static. </a:t>
            </a:r>
          </a:p>
          <a:p>
            <a:r>
              <a:rPr lang="en-GB" sz="4600" b="1" dirty="0">
                <a:sym typeface="Wingdings" pitchFamily="2" charset="2"/>
              </a:rPr>
              <a:t>Ovid’s </a:t>
            </a:r>
            <a:r>
              <a:rPr lang="en-GB" sz="4600" b="1" i="1" dirty="0">
                <a:sym typeface="Wingdings" pitchFamily="2" charset="2"/>
              </a:rPr>
              <a:t>Metamorphoses</a:t>
            </a:r>
            <a:r>
              <a:rPr lang="en-GB" sz="4600" b="1" dirty="0">
                <a:sym typeface="Wingdings" pitchFamily="2" charset="2"/>
              </a:rPr>
              <a:t> </a:t>
            </a:r>
            <a:r>
              <a:rPr lang="en-GB" sz="4600" dirty="0">
                <a:sym typeface="Wingdings" pitchFamily="2" charset="2"/>
              </a:rPr>
              <a:t> Except for a few examples, body metamorphoses only appear during terrestrial life.</a:t>
            </a:r>
          </a:p>
          <a:p>
            <a:r>
              <a:rPr lang="en-GB" sz="4600" b="1" dirty="0">
                <a:sym typeface="Wingdings" pitchFamily="2" charset="2"/>
              </a:rPr>
              <a:t>Nietzsche’s «Eternal Recurrence» + «The Death of God»</a:t>
            </a:r>
            <a:r>
              <a:rPr lang="en-GB" sz="4600" dirty="0">
                <a:sym typeface="Wingdings" pitchFamily="2" charset="2"/>
              </a:rPr>
              <a:t>  Redefinition of the idea of time in Western culture.</a:t>
            </a:r>
          </a:p>
          <a:p>
            <a:r>
              <a:rPr lang="en-GB" sz="4600" b="1" dirty="0">
                <a:sym typeface="Wingdings" pitchFamily="2" charset="2"/>
              </a:rPr>
              <a:t>New interpretation of selfhood </a:t>
            </a:r>
            <a:r>
              <a:rPr lang="en-GB" sz="4600" dirty="0">
                <a:sym typeface="Wingdings" pitchFamily="2" charset="2"/>
              </a:rPr>
              <a:t>in the 20° Century.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164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34CED-3980-8B42-ACB8-4E8235DA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954" y="808056"/>
            <a:ext cx="7796541" cy="1077229"/>
          </a:xfrm>
        </p:spPr>
        <p:txBody>
          <a:bodyPr>
            <a:noAutofit/>
          </a:bodyPr>
          <a:lstStyle/>
          <a:p>
            <a:r>
              <a:rPr lang="it-IT" sz="4000" dirty="0"/>
              <a:t>A FIRST ATTEMPT TO ESCAPE TIME AND DEATH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0E9D4D-D86B-DB49-B528-E90344C91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/>
              <a:t>Ulysses’ </a:t>
            </a:r>
            <a:r>
              <a:rPr lang="en-GB" sz="3200" dirty="0"/>
              <a:t>6° Episode </a:t>
            </a:r>
            <a:r>
              <a:rPr lang="en-GB" sz="3200" dirty="0">
                <a:sym typeface="Wingdings" pitchFamily="2" charset="2"/>
              </a:rPr>
              <a:t> </a:t>
            </a:r>
            <a:r>
              <a:rPr lang="en-GB" sz="3200" i="1" dirty="0">
                <a:sym typeface="Wingdings" pitchFamily="2" charset="2"/>
              </a:rPr>
              <a:t>Hades, </a:t>
            </a:r>
            <a:r>
              <a:rPr lang="en-GB" sz="3200" b="1" dirty="0">
                <a:sym typeface="Wingdings" pitchFamily="2" charset="2"/>
              </a:rPr>
              <a:t>metempsychosis,</a:t>
            </a:r>
            <a:r>
              <a:rPr lang="en-GB" sz="3200" dirty="0">
                <a:sym typeface="Wingdings" pitchFamily="2" charset="2"/>
              </a:rPr>
              <a:t> and </a:t>
            </a:r>
            <a:r>
              <a:rPr lang="en-GB" sz="3200" b="1" dirty="0">
                <a:sym typeface="Wingdings" pitchFamily="2" charset="2"/>
              </a:rPr>
              <a:t>body reincarnated.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112568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00988E-C6EB-4749-BDE7-65D6361C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9" y="679102"/>
            <a:ext cx="6532192" cy="1077229"/>
          </a:xfrm>
        </p:spPr>
        <p:txBody>
          <a:bodyPr>
            <a:noAutofit/>
          </a:bodyPr>
          <a:lstStyle/>
          <a:p>
            <a:r>
              <a:rPr lang="it-IT" sz="4000" dirty="0"/>
              <a:t>RENEWAL AND BODY METAMORPHOSES IN </a:t>
            </a:r>
            <a:r>
              <a:rPr lang="it-IT" sz="4000" i="1" dirty="0"/>
              <a:t>FW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9599D-5CA8-8D40-A38B-90458A25E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3" y="2250831"/>
            <a:ext cx="9444724" cy="4876800"/>
          </a:xfrm>
        </p:spPr>
        <p:txBody>
          <a:bodyPr>
            <a:normAutofit fontScale="85000" lnSpcReduction="10000"/>
          </a:bodyPr>
          <a:lstStyle/>
          <a:p>
            <a:r>
              <a:rPr lang="en-GB" sz="3200" b="1" dirty="0"/>
              <a:t>Cyclical structure </a:t>
            </a:r>
            <a:r>
              <a:rPr lang="en-GB" sz="3200" dirty="0"/>
              <a:t>of the text: </a:t>
            </a:r>
            <a:r>
              <a:rPr lang="en-GB" sz="3200" dirty="0" err="1"/>
              <a:t>Vico’s</a:t>
            </a:r>
            <a:r>
              <a:rPr lang="en-GB" sz="3200" dirty="0"/>
              <a:t> </a:t>
            </a:r>
            <a:r>
              <a:rPr lang="en-GB" sz="3200" i="1" dirty="0"/>
              <a:t>La </a:t>
            </a:r>
            <a:r>
              <a:rPr lang="en-GB" sz="3200" i="1" dirty="0" err="1"/>
              <a:t>Scienza</a:t>
            </a:r>
            <a:r>
              <a:rPr lang="en-GB" sz="3200" i="1" dirty="0"/>
              <a:t> Nuova;</a:t>
            </a:r>
          </a:p>
          <a:p>
            <a:r>
              <a:rPr lang="en-GB" sz="3200" b="1" i="1" dirty="0"/>
              <a:t>«Riverrun»</a:t>
            </a:r>
            <a:r>
              <a:rPr lang="en-GB" sz="3200" b="1" dirty="0"/>
              <a:t> </a:t>
            </a:r>
            <a:r>
              <a:rPr lang="en-GB" sz="3200" dirty="0">
                <a:sym typeface="Wingdings" pitchFamily="2" charset="2"/>
              </a:rPr>
              <a:t> flow, metamorphoses and return  - </a:t>
            </a:r>
            <a:r>
              <a:rPr lang="en-GB" sz="3200" b="1" dirty="0">
                <a:sym typeface="Wingdings" pitchFamily="2" charset="2"/>
              </a:rPr>
              <a:t>a new regeneration after the fall</a:t>
            </a:r>
            <a:r>
              <a:rPr lang="en-GB" sz="3200" dirty="0">
                <a:sym typeface="Wingdings" pitchFamily="2" charset="2"/>
              </a:rPr>
              <a:t>;</a:t>
            </a:r>
          </a:p>
          <a:p>
            <a:r>
              <a:rPr lang="en-GB" sz="3200" b="1" dirty="0">
                <a:sym typeface="Wingdings" pitchFamily="2" charset="2"/>
              </a:rPr>
              <a:t>Eternal recurrence </a:t>
            </a:r>
            <a:r>
              <a:rPr lang="en-GB" sz="3200" dirty="0">
                <a:sym typeface="Wingdings" pitchFamily="2" charset="2"/>
              </a:rPr>
              <a:t>of the </a:t>
            </a:r>
            <a:r>
              <a:rPr lang="en-GB" sz="3200" b="1" dirty="0">
                <a:sym typeface="Wingdings" pitchFamily="2" charset="2"/>
              </a:rPr>
              <a:t>non-identical</a:t>
            </a:r>
            <a:r>
              <a:rPr lang="en-GB" sz="3200" dirty="0">
                <a:sym typeface="Wingdings" pitchFamily="2" charset="2"/>
              </a:rPr>
              <a:t>;</a:t>
            </a:r>
          </a:p>
          <a:p>
            <a:r>
              <a:rPr lang="en-GB" sz="3200" dirty="0">
                <a:sym typeface="Wingdings" pitchFamily="2" charset="2"/>
              </a:rPr>
              <a:t>Victory of the </a:t>
            </a:r>
            <a:r>
              <a:rPr lang="en-GB" sz="3200" b="1" dirty="0">
                <a:sym typeface="Wingdings" pitchFamily="2" charset="2"/>
              </a:rPr>
              <a:t>feminine principle </a:t>
            </a:r>
            <a:r>
              <a:rPr lang="en-GB" sz="3200" dirty="0">
                <a:sym typeface="Wingdings" pitchFamily="2" charset="2"/>
              </a:rPr>
              <a:t>(</a:t>
            </a:r>
            <a:r>
              <a:rPr lang="en-GB" sz="3200" dirty="0" err="1"/>
              <a:t>Δ</a:t>
            </a:r>
            <a:r>
              <a:rPr lang="en-GB" sz="3200" dirty="0"/>
              <a:t>) </a:t>
            </a:r>
            <a:r>
              <a:rPr lang="en-GB" sz="3200" dirty="0">
                <a:sym typeface="Wingdings" pitchFamily="2" charset="2"/>
              </a:rPr>
              <a:t>over death, temporality, and finiteness  </a:t>
            </a:r>
            <a:r>
              <a:rPr lang="en-GB" sz="3200" b="1" dirty="0">
                <a:sym typeface="Wingdings" pitchFamily="2" charset="2"/>
              </a:rPr>
              <a:t>metamorphic power </a:t>
            </a:r>
            <a:r>
              <a:rPr lang="en-GB" sz="3200" dirty="0">
                <a:sym typeface="Wingdings" pitchFamily="2" charset="2"/>
              </a:rPr>
              <a:t>of the river that renovates herself, her family, and the entire humanity.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09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81E9D-41E3-4A45-8439-060FDE90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SELECTED BIBLIOGRAPHY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A2260E-67F5-764E-B9D2-03B2B93C5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51" y="1628078"/>
            <a:ext cx="10348332" cy="5229922"/>
          </a:xfrm>
        </p:spPr>
        <p:txBody>
          <a:bodyPr>
            <a:noAutofit/>
          </a:bodyPr>
          <a:lstStyle/>
          <a:p>
            <a:r>
              <a:rPr lang="en-US" sz="1400" dirty="0"/>
              <a:t>Campbell, Joseph. </a:t>
            </a:r>
            <a:r>
              <a:rPr lang="en-US" sz="1400" i="1" dirty="0"/>
              <a:t>A Skeleton Key to Finnegans Wake</a:t>
            </a:r>
            <a:r>
              <a:rPr lang="en-US" sz="1400" dirty="0"/>
              <a:t>. Novato (CA): New World Library, 2005</a:t>
            </a:r>
            <a:endParaRPr lang="it-IT" sz="1400" dirty="0"/>
          </a:p>
          <a:p>
            <a:r>
              <a:rPr lang="en-US" sz="1400" dirty="0"/>
              <a:t>Joyce, James. </a:t>
            </a:r>
            <a:r>
              <a:rPr lang="en-US" sz="1400" i="1" dirty="0"/>
              <a:t>Finnegans Wake. </a:t>
            </a:r>
            <a:r>
              <a:rPr lang="en-US" sz="1400" dirty="0"/>
              <a:t>London: </a:t>
            </a:r>
            <a:r>
              <a:rPr lang="en-US" sz="1400" dirty="0" err="1"/>
              <a:t>Faber&amp;Faber</a:t>
            </a:r>
            <a:r>
              <a:rPr lang="en-US" sz="1400" dirty="0"/>
              <a:t>, 1939</a:t>
            </a:r>
            <a:endParaRPr lang="it-IT" sz="1400" dirty="0"/>
          </a:p>
          <a:p>
            <a:r>
              <a:rPr lang="en-US" sz="1400" dirty="0"/>
              <a:t>Joyce, James. </a:t>
            </a:r>
            <a:r>
              <a:rPr lang="en-US" sz="1400" i="1" dirty="0"/>
              <a:t>Ulysses</a:t>
            </a:r>
            <a:r>
              <a:rPr lang="en-US" sz="1400" dirty="0"/>
              <a:t>. New York City: Vintage Books, 1986</a:t>
            </a:r>
            <a:endParaRPr lang="it-IT" sz="1400" dirty="0"/>
          </a:p>
          <a:p>
            <a:r>
              <a:rPr lang="en-US" sz="1400" dirty="0"/>
              <a:t>Nietzsche, Friedrich. </a:t>
            </a:r>
            <a:r>
              <a:rPr lang="en-US" sz="1400" i="1" dirty="0"/>
              <a:t>The Gay Science.</a:t>
            </a:r>
            <a:r>
              <a:rPr lang="en-US" sz="1400" dirty="0"/>
              <a:t> trans. Walter Kauffman. New York: Random House, 1974</a:t>
            </a:r>
            <a:endParaRPr lang="it-IT" sz="1400" dirty="0"/>
          </a:p>
          <a:p>
            <a:r>
              <a:rPr lang="en-US" sz="1400" dirty="0" err="1"/>
              <a:t>Pedone</a:t>
            </a:r>
            <a:r>
              <a:rPr lang="en-US" sz="1400" dirty="0"/>
              <a:t>, Fabio. </a:t>
            </a:r>
            <a:r>
              <a:rPr lang="it-IT" sz="1400" dirty="0"/>
              <a:t>“</a:t>
            </a:r>
            <a:r>
              <a:rPr lang="it-IT" sz="1400" i="1" dirty="0" err="1"/>
              <a:t>Ordovico</a:t>
            </a:r>
            <a:r>
              <a:rPr lang="it-IT" sz="1400" i="1" dirty="0"/>
              <a:t> or </a:t>
            </a:r>
            <a:r>
              <a:rPr lang="it-IT" sz="1400" i="1" dirty="0" err="1"/>
              <a:t>viricordo</a:t>
            </a:r>
            <a:r>
              <a:rPr lang="it-IT" sz="1400" i="1" dirty="0"/>
              <a:t>. La coscienza nuova di tempi, memorie, storie in Finnegans Wake.” </a:t>
            </a:r>
            <a:r>
              <a:rPr lang="it-IT" sz="1400" dirty="0"/>
              <a:t>in </a:t>
            </a:r>
            <a:r>
              <a:rPr lang="it-IT" sz="1400" i="1" dirty="0"/>
              <a:t>Finnegans Wake III, 3-4 e IV. </a:t>
            </a:r>
            <a:r>
              <a:rPr lang="it-IT" sz="1400" dirty="0"/>
              <a:t>Milano: Mondadori Libri S.p.A., 2019, XI - LXVIII</a:t>
            </a:r>
          </a:p>
          <a:p>
            <a:r>
              <a:rPr lang="it-IT" sz="1400" dirty="0" err="1"/>
              <a:t>Tonetto</a:t>
            </a:r>
            <a:r>
              <a:rPr lang="it-IT" sz="1400" dirty="0"/>
              <a:t>, Maria Grazia. </a:t>
            </a:r>
            <a:r>
              <a:rPr lang="en-US" sz="1400" dirty="0"/>
              <a:t>‘</a:t>
            </a:r>
            <a:r>
              <a:rPr lang="en-US" sz="1400" i="1" dirty="0"/>
              <a:t>After Life’s Journey’: Posthumous Metamorphoses in “Ulysses”</a:t>
            </a:r>
            <a:r>
              <a:rPr lang="en-US" sz="1400" dirty="0"/>
              <a:t> in </a:t>
            </a:r>
            <a:r>
              <a:rPr lang="en-US" sz="1400" i="1" dirty="0"/>
              <a:t>James Joyce Studies in Italy, </a:t>
            </a:r>
            <a:r>
              <a:rPr lang="en-US" sz="1400" dirty="0"/>
              <a:t>Vol. 11. Roma: </a:t>
            </a:r>
            <a:r>
              <a:rPr lang="en-US" sz="1400" dirty="0" err="1"/>
              <a:t>Bulzoni</a:t>
            </a:r>
            <a:r>
              <a:rPr lang="en-US" sz="1400" dirty="0"/>
              <a:t> </a:t>
            </a:r>
            <a:r>
              <a:rPr lang="en-US" sz="1400" dirty="0" err="1"/>
              <a:t>Editore</a:t>
            </a:r>
            <a:r>
              <a:rPr lang="en-US" sz="1400" dirty="0"/>
              <a:t>, 2010, 191-206</a:t>
            </a:r>
            <a:endParaRPr lang="it-IT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it-IT" sz="1400" dirty="0"/>
          </a:p>
          <a:p>
            <a:r>
              <a:rPr lang="en-US" sz="1400" dirty="0" err="1"/>
              <a:t>Hatab</a:t>
            </a:r>
            <a:r>
              <a:rPr lang="en-US" sz="1400" dirty="0"/>
              <a:t>, Lawrence. </a:t>
            </a:r>
            <a:r>
              <a:rPr lang="en-US" sz="1400" i="1" dirty="0"/>
              <a:t>Time Is A Flat Circle. The Doctrine Of Eternal Recurrence</a:t>
            </a:r>
            <a:r>
              <a:rPr lang="en-US" sz="1400" dirty="0"/>
              <a:t>, The Critique, </a:t>
            </a:r>
            <a:r>
              <a:rPr lang="en-US" sz="1400" u="sng" dirty="0">
                <a:hlinkClick r:id="rId2"/>
              </a:rPr>
              <a:t>http://www.thecritique.com/articles/time-is-a-flat-circle-nietzsches-doctrine-of-eternal-recurrence/</a:t>
            </a:r>
            <a:r>
              <a:rPr lang="en-US" sz="1400" dirty="0"/>
              <a:t>. Accessed May 22.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756440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67</TotalTime>
  <Words>431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Through Body Metamorphoses in James Joyce’s Finnegans Wake  Niccolò Coscia</vt:lpstr>
      <vt:lpstr>BODY METAMORPHOSES IN FW</vt:lpstr>
      <vt:lpstr>Δ</vt:lpstr>
      <vt:lpstr>INTRODUCTION</vt:lpstr>
      <vt:lpstr>A FIRST ATTEMPT TO ESCAPE TIME AND DEATH</vt:lpstr>
      <vt:lpstr>RENEWAL AND BODY METAMORPHOSES IN FW</vt:lpstr>
      <vt:lpstr>SELECTED 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Through Body Metamorphoses in James Joyce’s Finnegans Wake</dc:title>
  <dc:creator>COSCIA NICCOLÒ [LE6800002]</dc:creator>
  <cp:lastModifiedBy>COSCIA NICCOLÒ [LE6800002]</cp:lastModifiedBy>
  <cp:revision>10</cp:revision>
  <dcterms:created xsi:type="dcterms:W3CDTF">2020-06-09T17:00:20Z</dcterms:created>
  <dcterms:modified xsi:type="dcterms:W3CDTF">2020-06-10T10:11:58Z</dcterms:modified>
</cp:coreProperties>
</file>