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96" r:id="rId14"/>
    <p:sldId id="270" r:id="rId15"/>
    <p:sldId id="271" r:id="rId16"/>
    <p:sldId id="279" r:id="rId17"/>
    <p:sldId id="273" r:id="rId18"/>
    <p:sldId id="280" r:id="rId19"/>
    <p:sldId id="281" r:id="rId20"/>
    <p:sldId id="282" r:id="rId21"/>
    <p:sldId id="283" r:id="rId22"/>
    <p:sldId id="274" r:id="rId23"/>
    <p:sldId id="284" r:id="rId24"/>
    <p:sldId id="298" r:id="rId25"/>
    <p:sldId id="275" r:id="rId26"/>
    <p:sldId id="286" r:id="rId27"/>
    <p:sldId id="288" r:id="rId28"/>
    <p:sldId id="285" r:id="rId29"/>
    <p:sldId id="287" r:id="rId30"/>
    <p:sldId id="289" r:id="rId31"/>
    <p:sldId id="291" r:id="rId32"/>
    <p:sldId id="290" r:id="rId33"/>
    <p:sldId id="276" r:id="rId34"/>
    <p:sldId id="295" r:id="rId35"/>
    <p:sldId id="277" r:id="rId36"/>
    <p:sldId id="292" r:id="rId37"/>
    <p:sldId id="293" r:id="rId38"/>
    <p:sldId id="294" r:id="rId39"/>
    <p:sldId id="278" r:id="rId40"/>
    <p:sldId id="297" r:id="rId41"/>
    <p:sldId id="299"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5349" autoAdjust="0"/>
  </p:normalViewPr>
  <p:slideViewPr>
    <p:cSldViewPr snapToGrid="0">
      <p:cViewPr varScale="1">
        <p:scale>
          <a:sx n="106" d="100"/>
          <a:sy n="106" d="100"/>
        </p:scale>
        <p:origin x="64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1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3D0FC-BF1F-4F93-804F-45C8D6793CB1}" type="datetimeFigureOut">
              <a:rPr lang="it-IT" smtClean="0"/>
              <a:t>11/06/2020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F6F8-D76F-4455-83C4-FAFFFA821C4E}" type="slidenum">
              <a:rPr lang="it-IT" smtClean="0"/>
              <a:t>‹N›</a:t>
            </a:fld>
            <a:endParaRPr lang="it-IT"/>
          </a:p>
        </p:txBody>
      </p:sp>
    </p:spTree>
    <p:extLst>
      <p:ext uri="{BB962C8B-B14F-4D97-AF65-F5344CB8AC3E}">
        <p14:creationId xmlns:p14="http://schemas.microsoft.com/office/powerpoint/2010/main" val="382001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16</a:t>
            </a:fld>
            <a:endParaRPr lang="it-IT"/>
          </a:p>
        </p:txBody>
      </p:sp>
    </p:spTree>
    <p:extLst>
      <p:ext uri="{BB962C8B-B14F-4D97-AF65-F5344CB8AC3E}">
        <p14:creationId xmlns:p14="http://schemas.microsoft.com/office/powerpoint/2010/main" val="418868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Solar radiation closely matches a black body radiator at about 5,800 K.[1] As it passes through the atmosphere, sunlight is attenuated by scattering and absorption; the more atmosphere through which it passes, the greater the attenuation.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 the sunlight travels through the atmosphere, chemicals interact with the sunlight and absorb certain wavelengths changing the amount of short-wavelength light reaching the Earth's surface. A more active component of this process is water vapor, which results in a wide variety of absorption bands at many wavelengths, while molecular nitrogen, oxygen and carbon dioxide add to this process. By the time it reaches the Earth's surface, the spectrum is strongly confined between the far infrared and near ultraviolet.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Atmospheric scattering plays a role in removing higher frequencies from direct sunlight and scattering it about the sky.[2] This is why the sky appears blue and the sun yellow — more of the higher-frequency blue light arrives at the observer via indirect scattered paths; and less blue light follows the direct path, giving the sun a yellow tinge.[3] The greater the distance in the atmosphere through which the sunlight travels, the greater this effect, which is why the sun looks orange or red at dawn and sundown when the sunlight is travelling very obliquely through the atmosphere — progressively more of the blues and greens are removed from the direct rays, giving an orange or red appearance to the sun; and the sky appears pink — because the blues and greens are scattered over such long paths that they are highly attenuated before arriving at the observer, resulting in characteristic pink skies at dawn and sunset.</a:t>
            </a:r>
            <a:endParaRPr lang="it-IT" dirty="0" smtClean="0">
              <a:latin typeface="Arial" panose="020B060402020202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30</a:t>
            </a:fld>
            <a:endParaRPr lang="it-IT"/>
          </a:p>
        </p:txBody>
      </p:sp>
    </p:spTree>
    <p:extLst>
      <p:ext uri="{BB962C8B-B14F-4D97-AF65-F5344CB8AC3E}">
        <p14:creationId xmlns:p14="http://schemas.microsoft.com/office/powerpoint/2010/main" val="218974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31</a:t>
            </a:fld>
            <a:endParaRPr lang="it-IT"/>
          </a:p>
        </p:txBody>
      </p:sp>
    </p:spTree>
    <p:extLst>
      <p:ext uri="{BB962C8B-B14F-4D97-AF65-F5344CB8AC3E}">
        <p14:creationId xmlns:p14="http://schemas.microsoft.com/office/powerpoint/2010/main" val="352348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32</a:t>
            </a:fld>
            <a:endParaRPr lang="it-IT"/>
          </a:p>
        </p:txBody>
      </p:sp>
    </p:spTree>
    <p:extLst>
      <p:ext uri="{BB962C8B-B14F-4D97-AF65-F5344CB8AC3E}">
        <p14:creationId xmlns:p14="http://schemas.microsoft.com/office/powerpoint/2010/main" val="333210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34</a:t>
            </a:fld>
            <a:endParaRPr lang="it-IT"/>
          </a:p>
        </p:txBody>
      </p:sp>
    </p:spTree>
    <p:extLst>
      <p:ext uri="{BB962C8B-B14F-4D97-AF65-F5344CB8AC3E}">
        <p14:creationId xmlns:p14="http://schemas.microsoft.com/office/powerpoint/2010/main" val="245347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11/06/2020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325904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11/06/2020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6819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11/06/2020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54617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11/06/2020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423245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8E626BF-B8EF-49FF-B9EA-478A26983D47}" type="datetimeFigureOut">
              <a:rPr lang="it-IT" smtClean="0"/>
              <a:t>11/06/2020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269595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E626BF-B8EF-49FF-B9EA-478A26983D47}" type="datetimeFigureOut">
              <a:rPr lang="it-IT" smtClean="0"/>
              <a:t>11/06/2020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15857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E626BF-B8EF-49FF-B9EA-478A26983D47}" type="datetimeFigureOut">
              <a:rPr lang="it-IT" smtClean="0"/>
              <a:t>11/06/2020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421931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E626BF-B8EF-49FF-B9EA-478A26983D47}" type="datetimeFigureOut">
              <a:rPr lang="it-IT" smtClean="0"/>
              <a:t>11/06/2020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139458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E626BF-B8EF-49FF-B9EA-478A26983D47}" type="datetimeFigureOut">
              <a:rPr lang="it-IT" smtClean="0"/>
              <a:t>11/06/2020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156202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8E626BF-B8EF-49FF-B9EA-478A26983D47}" type="datetimeFigureOut">
              <a:rPr lang="it-IT" smtClean="0"/>
              <a:t>11/06/2020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20301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8E626BF-B8EF-49FF-B9EA-478A26983D47}" type="datetimeFigureOut">
              <a:rPr lang="it-IT" smtClean="0"/>
              <a:t>11/06/2020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203576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626BF-B8EF-49FF-B9EA-478A26983D47}" type="datetimeFigureOut">
              <a:rPr lang="it-IT" smtClean="0"/>
              <a:t>11/06/2020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4025B-4698-4EC8-9822-82D40F6D53F9}" type="slidenum">
              <a:rPr lang="it-IT" smtClean="0"/>
              <a:t>‹N›</a:t>
            </a:fld>
            <a:endParaRPr lang="it-IT"/>
          </a:p>
        </p:txBody>
      </p:sp>
    </p:spTree>
    <p:extLst>
      <p:ext uri="{BB962C8B-B14F-4D97-AF65-F5344CB8AC3E}">
        <p14:creationId xmlns:p14="http://schemas.microsoft.com/office/powerpoint/2010/main" val="48672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20.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299890" y="100552"/>
            <a:ext cx="8420100" cy="7017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dirty="0" smtClean="0">
                <a:solidFill>
                  <a:srgbClr val="FF0000"/>
                </a:solidFill>
                <a:latin typeface="Arial" panose="020B0604020202020204" pitchFamily="34" charset="0"/>
                <a:cs typeface="Arial" panose="020B0604020202020204" pitchFamily="34" charset="0"/>
              </a:rPr>
              <a:t>Fundamentals</a:t>
            </a:r>
          </a:p>
        </p:txBody>
      </p:sp>
      <p:sp>
        <p:nvSpPr>
          <p:cNvPr id="3" name="Rectangle 8"/>
          <p:cNvSpPr txBox="1">
            <a:spLocks noChangeArrowheads="1"/>
          </p:cNvSpPr>
          <p:nvPr/>
        </p:nvSpPr>
        <p:spPr>
          <a:xfrm>
            <a:off x="299890" y="906544"/>
            <a:ext cx="6214032" cy="239860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zh-TW" dirty="0" smtClean="0">
                <a:latin typeface="Arial" panose="020B0604020202020204" pitchFamily="34" charset="0"/>
                <a:cs typeface="Arial" panose="020B0604020202020204" pitchFamily="34" charset="0"/>
              </a:rPr>
              <a:t>Ideal Reactors :</a:t>
            </a:r>
          </a:p>
          <a:p>
            <a:pPr lvl="1"/>
            <a:r>
              <a:rPr lang="en-GB" altLang="zh-TW" dirty="0" smtClean="0">
                <a:latin typeface="Arial" panose="020B0604020202020204" pitchFamily="34" charset="0"/>
                <a:cs typeface="Arial" panose="020B0604020202020204" pitchFamily="34" charset="0"/>
              </a:rPr>
              <a:t>Perfectly mixed batch reactor (Batch)</a:t>
            </a:r>
          </a:p>
          <a:p>
            <a:pPr lvl="1"/>
            <a:r>
              <a:rPr lang="en-GB" altLang="zh-TW" dirty="0" smtClean="0">
                <a:latin typeface="Arial" panose="020B0604020202020204" pitchFamily="34" charset="0"/>
                <a:cs typeface="Arial" panose="020B0604020202020204" pitchFamily="34" charset="0"/>
              </a:rPr>
              <a:t>Continuous stirred tank reactor (CSTR) or </a:t>
            </a:r>
            <a:r>
              <a:rPr lang="en-GB" altLang="zh-TW" dirty="0" err="1" smtClean="0">
                <a:latin typeface="Arial" panose="020B0604020202020204" pitchFamily="34" charset="0"/>
                <a:cs typeface="Arial" panose="020B0604020202020204" pitchFamily="34" charset="0"/>
              </a:rPr>
              <a:t>Backmix</a:t>
            </a:r>
            <a:r>
              <a:rPr lang="en-GB" altLang="zh-TW" dirty="0" smtClean="0">
                <a:latin typeface="Arial" panose="020B0604020202020204" pitchFamily="34" charset="0"/>
                <a:cs typeface="Arial" panose="020B0604020202020204" pitchFamily="34" charset="0"/>
              </a:rPr>
              <a:t> reactor</a:t>
            </a:r>
          </a:p>
          <a:p>
            <a:pPr lvl="1"/>
            <a:r>
              <a:rPr lang="en-GB" altLang="zh-TW" dirty="0" smtClean="0">
                <a:latin typeface="Arial" panose="020B0604020202020204" pitchFamily="34" charset="0"/>
                <a:cs typeface="Arial" panose="020B0604020202020204" pitchFamily="34" charset="0"/>
              </a:rPr>
              <a:t>Plug flow reactor (PFR)</a:t>
            </a:r>
          </a:p>
          <a:p>
            <a:pPr lvl="1"/>
            <a:r>
              <a:rPr lang="en-GB" altLang="zh-TW" dirty="0" smtClean="0">
                <a:latin typeface="Arial" panose="020B0604020202020204" pitchFamily="34" charset="0"/>
                <a:cs typeface="Arial" panose="020B0604020202020204" pitchFamily="34" charset="0"/>
              </a:rPr>
              <a:t>Packed bed reactor (PBR)</a:t>
            </a:r>
          </a:p>
        </p:txBody>
      </p:sp>
      <p:pic>
        <p:nvPicPr>
          <p:cNvPr id="4" name="Immagine 3"/>
          <p:cNvPicPr>
            <a:picLocks noChangeAspect="1"/>
          </p:cNvPicPr>
          <p:nvPr/>
        </p:nvPicPr>
        <p:blipFill>
          <a:blip r:embed="rId2"/>
          <a:stretch>
            <a:fillRect/>
          </a:stretch>
        </p:blipFill>
        <p:spPr>
          <a:xfrm>
            <a:off x="6796727" y="100551"/>
            <a:ext cx="5174820" cy="6632515"/>
          </a:xfrm>
          <a:prstGeom prst="rect">
            <a:avLst/>
          </a:prstGeom>
        </p:spPr>
      </p:pic>
    </p:spTree>
    <p:extLst>
      <p:ext uri="{BB962C8B-B14F-4D97-AF65-F5344CB8AC3E}">
        <p14:creationId xmlns:p14="http://schemas.microsoft.com/office/powerpoint/2010/main" val="148945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800" b="1" i="0" u="none" strike="noStrike" cap="none" spc="0" normalizeH="0" baseline="0">
                <a:ln>
                  <a:noFill/>
                </a:ln>
                <a:solidFill>
                  <a:srgbClr val="FF0000"/>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Mole Balance – CSTR </a:t>
            </a:r>
            <a:endParaRPr lang="zh-TW" altLang="en-GB" dirty="0"/>
          </a:p>
        </p:txBody>
      </p:sp>
      <p:sp>
        <p:nvSpPr>
          <p:cNvPr id="3" name="Text Box 3"/>
          <p:cNvSpPr txBox="1">
            <a:spLocks noChangeArrowheads="1"/>
          </p:cNvSpPr>
          <p:nvPr/>
        </p:nvSpPr>
        <p:spPr bwMode="auto">
          <a:xfrm>
            <a:off x="300434" y="857399"/>
            <a:ext cx="671074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400" dirty="0">
                <a:solidFill>
                  <a:srgbClr val="3333FF"/>
                </a:solidFill>
                <a:latin typeface="Arial" panose="020B0604020202020204" pitchFamily="34" charset="0"/>
                <a:cs typeface="Arial" panose="020B0604020202020204" pitchFamily="34" charset="0"/>
              </a:rPr>
              <a:t>CSTR (at steady state) </a:t>
            </a:r>
            <a:r>
              <a:rPr lang="en-GB" altLang="zh-TW" sz="2400" dirty="0" smtClean="0">
                <a:solidFill>
                  <a:srgbClr val="3333FF"/>
                </a:solidFill>
                <a:latin typeface="Arial" panose="020B0604020202020204" pitchFamily="34" charset="0"/>
                <a:cs typeface="Arial" panose="020B0604020202020204" pitchFamily="34" charset="0"/>
              </a:rPr>
              <a:t>– NO ACCUMULATION </a:t>
            </a:r>
            <a:endParaRPr lang="en-GB" altLang="zh-TW" sz="2400" dirty="0">
              <a:solidFill>
                <a:srgbClr val="3333FF"/>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09575" y="1921303"/>
            <a:ext cx="981850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400" dirty="0">
                <a:latin typeface="Arial" panose="020B0604020202020204" pitchFamily="34" charset="0"/>
                <a:cs typeface="Arial" panose="020B0604020202020204" pitchFamily="34" charset="0"/>
              </a:rPr>
              <a:t>Accumulation </a:t>
            </a:r>
            <a:r>
              <a:rPr lang="en-GB" altLang="zh-TW" sz="2400" dirty="0" smtClean="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Input  </a:t>
            </a:r>
            <a:r>
              <a:rPr lang="en-GB" altLang="zh-TW" sz="2400" dirty="0" smtClean="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Output    -    Disappearance by reaction	0	</a:t>
            </a:r>
            <a:r>
              <a:rPr lang="en-GB" altLang="zh-TW" sz="2400" dirty="0" smtClean="0">
                <a:latin typeface="Arial" panose="020B0604020202020204" pitchFamily="34" charset="0"/>
                <a:cs typeface="Arial" panose="020B0604020202020204" pitchFamily="34" charset="0"/>
              </a:rPr>
              <a:t>    = </a:t>
            </a:r>
            <a:r>
              <a:rPr lang="en-GB" altLang="zh-TW" sz="2400" dirty="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F</a:t>
            </a:r>
            <a:r>
              <a:rPr lang="en-GB" altLang="zh-TW" sz="2400" baseline="-25000" dirty="0" smtClean="0">
                <a:latin typeface="Arial" panose="020B0604020202020204" pitchFamily="34" charset="0"/>
                <a:cs typeface="Arial" panose="020B0604020202020204" pitchFamily="34" charset="0"/>
              </a:rPr>
              <a:t>A0</a:t>
            </a:r>
            <a:r>
              <a:rPr lang="en-GB" altLang="zh-TW" sz="2400" baseline="-25000" dirty="0">
                <a:latin typeface="Arial" panose="020B0604020202020204" pitchFamily="34" charset="0"/>
                <a:cs typeface="Arial" panose="020B0604020202020204" pitchFamily="34" charset="0"/>
              </a:rPr>
              <a:t>	</a:t>
            </a:r>
            <a:r>
              <a:rPr lang="en-GB" altLang="zh-TW" sz="2400" baseline="-25000" dirty="0" smtClean="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F</a:t>
            </a:r>
            <a:r>
              <a:rPr lang="en-GB" altLang="zh-TW" sz="2400" baseline="-25000" dirty="0"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err="1" smtClean="0">
                <a:latin typeface="Arial" panose="020B0604020202020204" pitchFamily="34" charset="0"/>
                <a:cs typeface="Arial" panose="020B0604020202020204" pitchFamily="34" charset="0"/>
              </a:rPr>
              <a:t>V</a:t>
            </a:r>
            <a:r>
              <a:rPr lang="en-GB" altLang="zh-TW" sz="2400" baseline="-25000" dirty="0" err="1" smtClean="0">
                <a:latin typeface="Arial" panose="020B0604020202020204" pitchFamily="34" charset="0"/>
                <a:cs typeface="Arial" panose="020B0604020202020204" pitchFamily="34" charset="0"/>
              </a:rPr>
              <a:t>r</a:t>
            </a:r>
            <a:endParaRPr lang="en-GB" altLang="zh-TW" sz="2400"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792119" y="3524161"/>
            <a:ext cx="2155911"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400" dirty="0">
                <a:latin typeface="Arial" panose="020B0604020202020204" pitchFamily="34" charset="0"/>
                <a:cs typeface="Arial" panose="020B0604020202020204" pitchFamily="34" charset="0"/>
              </a:rPr>
              <a:t>F</a:t>
            </a:r>
            <a:r>
              <a:rPr lang="en-GB" altLang="zh-TW" sz="2400" baseline="-25000" dirty="0">
                <a:latin typeface="Arial" panose="020B0604020202020204" pitchFamily="34" charset="0"/>
                <a:cs typeface="Arial" panose="020B0604020202020204" pitchFamily="34" charset="0"/>
              </a:rPr>
              <a:t>A</a:t>
            </a:r>
            <a:r>
              <a:rPr lang="en-GB" altLang="zh-TW" sz="2400" dirty="0">
                <a:latin typeface="Arial" panose="020B0604020202020204" pitchFamily="34" charset="0"/>
                <a:cs typeface="Arial" panose="020B0604020202020204" pitchFamily="34" charset="0"/>
              </a:rPr>
              <a:t> = F</a:t>
            </a:r>
            <a:r>
              <a:rPr lang="en-GB" altLang="zh-TW" sz="2400" baseline="-25000" dirty="0">
                <a:latin typeface="Arial" panose="020B0604020202020204" pitchFamily="34" charset="0"/>
                <a:cs typeface="Arial" panose="020B0604020202020204" pitchFamily="34" charset="0"/>
              </a:rPr>
              <a:t>A0</a:t>
            </a:r>
            <a:r>
              <a:rPr lang="en-GB" altLang="zh-TW" sz="2400" dirty="0">
                <a:latin typeface="Arial" panose="020B0604020202020204" pitchFamily="34" charset="0"/>
                <a:cs typeface="Arial" panose="020B0604020202020204" pitchFamily="34" charset="0"/>
              </a:rPr>
              <a:t> (1-X</a:t>
            </a:r>
            <a:r>
              <a:rPr lang="en-GB" altLang="zh-TW" sz="2400" baseline="-25000" dirty="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a:t>
            </a:r>
          </a:p>
          <a:p>
            <a:pPr algn="just">
              <a:spcBef>
                <a:spcPct val="0"/>
              </a:spcBef>
              <a:buFontTx/>
              <a:buNone/>
            </a:pPr>
            <a:endParaRPr lang="en-GB" altLang="zh-TW" sz="2400" dirty="0">
              <a:latin typeface="Arial" panose="020B0604020202020204" pitchFamily="34" charset="0"/>
              <a:cs typeface="Arial" panose="020B0604020202020204" pitchFamily="34" charset="0"/>
            </a:endParaRPr>
          </a:p>
          <a:p>
            <a:pPr algn="just">
              <a:spcBef>
                <a:spcPct val="0"/>
              </a:spcBef>
              <a:buFontTx/>
              <a:buNone/>
            </a:pPr>
            <a:r>
              <a:rPr lang="en-GB" altLang="zh-TW" sz="2400" dirty="0">
                <a:latin typeface="Arial" panose="020B0604020202020204" pitchFamily="34" charset="0"/>
                <a:cs typeface="Arial" panose="020B0604020202020204" pitchFamily="34" charset="0"/>
              </a:rPr>
              <a:t>F</a:t>
            </a:r>
            <a:r>
              <a:rPr lang="en-GB" altLang="zh-TW" sz="2400" baseline="-25000" dirty="0">
                <a:latin typeface="Arial" panose="020B0604020202020204" pitchFamily="34" charset="0"/>
                <a:cs typeface="Arial" panose="020B0604020202020204" pitchFamily="34" charset="0"/>
              </a:rPr>
              <a:t>A0</a:t>
            </a:r>
            <a:r>
              <a:rPr lang="en-GB" altLang="zh-TW" sz="2400" dirty="0">
                <a:latin typeface="Arial" panose="020B0604020202020204" pitchFamily="34" charset="0"/>
                <a:cs typeface="Arial" panose="020B0604020202020204" pitchFamily="34" charset="0"/>
              </a:rPr>
              <a:t> = F</a:t>
            </a:r>
            <a:r>
              <a:rPr lang="en-GB" altLang="zh-TW" sz="2400" baseline="-25000" dirty="0">
                <a:latin typeface="Arial" panose="020B0604020202020204" pitchFamily="34" charset="0"/>
                <a:cs typeface="Arial" panose="020B0604020202020204" pitchFamily="34" charset="0"/>
              </a:rPr>
              <a:t>A </a:t>
            </a:r>
            <a:r>
              <a:rPr lang="en-GB" altLang="zh-TW" sz="2400" dirty="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err="1" smtClean="0">
                <a:latin typeface="Arial" panose="020B0604020202020204" pitchFamily="34" charset="0"/>
                <a:cs typeface="Arial" panose="020B0604020202020204" pitchFamily="34" charset="0"/>
              </a:rPr>
              <a:t>V</a:t>
            </a:r>
            <a:r>
              <a:rPr lang="en-GB" altLang="zh-TW" sz="2400" baseline="-25000" dirty="0" err="1" smtClean="0">
                <a:latin typeface="Arial" panose="020B0604020202020204" pitchFamily="34" charset="0"/>
                <a:cs typeface="Arial" panose="020B0604020202020204" pitchFamily="34" charset="0"/>
              </a:rPr>
              <a:t>r</a:t>
            </a:r>
            <a:endParaRPr lang="en-GB" altLang="en-US" sz="2400" baseline="-25000" dirty="0">
              <a:latin typeface="Arial" panose="020B0604020202020204" pitchFamily="34" charset="0"/>
              <a:cs typeface="Arial" panose="020B0604020202020204" pitchFamily="34" charset="0"/>
            </a:endParaRPr>
          </a:p>
        </p:txBody>
      </p:sp>
      <p:sp>
        <p:nvSpPr>
          <p:cNvPr id="6" name="Text Box 9"/>
          <p:cNvSpPr txBox="1">
            <a:spLocks noChangeArrowheads="1"/>
          </p:cNvSpPr>
          <p:nvPr/>
        </p:nvSpPr>
        <p:spPr bwMode="auto">
          <a:xfrm>
            <a:off x="4651850" y="3893492"/>
            <a:ext cx="190404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smtClean="0">
                <a:latin typeface="Arial" panose="020B0604020202020204" pitchFamily="34" charset="0"/>
                <a:cs typeface="Arial" panose="020B0604020202020204" pitchFamily="34" charset="0"/>
                <a:sym typeface="Symbol" panose="05050102010706020507" pitchFamily="18" charset="2"/>
              </a:rPr>
              <a:t>F</a:t>
            </a:r>
            <a:r>
              <a:rPr lang="en-GB" altLang="zh-TW" sz="2400" baseline="-25000" dirty="0" smtClean="0">
                <a:latin typeface="Arial" panose="020B0604020202020204" pitchFamily="34" charset="0"/>
                <a:cs typeface="Arial" panose="020B0604020202020204" pitchFamily="34" charset="0"/>
                <a:sym typeface="Symbol" panose="05050102010706020507" pitchFamily="18" charset="2"/>
              </a:rPr>
              <a:t>A0 </a:t>
            </a:r>
            <a:r>
              <a:rPr lang="en-GB" altLang="zh-TW" sz="2400" dirty="0">
                <a:latin typeface="Arial" panose="020B0604020202020204" pitchFamily="34" charset="0"/>
                <a:cs typeface="Arial" panose="020B0604020202020204" pitchFamily="34" charset="0"/>
                <a:sym typeface="Symbol" panose="05050102010706020507" pitchFamily="18" charset="2"/>
              </a:rPr>
              <a:t>X</a:t>
            </a:r>
            <a:r>
              <a:rPr lang="en-GB" altLang="zh-TW" sz="2400" baseline="-25000" dirty="0">
                <a:latin typeface="Arial" panose="020B0604020202020204" pitchFamily="34" charset="0"/>
                <a:cs typeface="Arial" panose="020B0604020202020204" pitchFamily="34" charset="0"/>
                <a:sym typeface="Symbol" panose="05050102010706020507" pitchFamily="18" charset="2"/>
              </a:rPr>
              <a:t>A</a:t>
            </a:r>
            <a:r>
              <a:rPr lang="en-GB" altLang="zh-TW" sz="2400" dirty="0">
                <a:latin typeface="Arial" panose="020B0604020202020204" pitchFamily="34" charset="0"/>
                <a:cs typeface="Arial" panose="020B0604020202020204" pitchFamily="34" charset="0"/>
                <a:sym typeface="Symbol" panose="05050102010706020507" pitchFamily="18" charset="2"/>
              </a:rPr>
              <a:t> = </a:t>
            </a:r>
            <a:r>
              <a:rPr lang="en-GB" altLang="zh-TW" sz="2400" dirty="0" err="1" smtClean="0">
                <a:latin typeface="Arial" panose="020B0604020202020204" pitchFamily="34" charset="0"/>
                <a:cs typeface="Arial" panose="020B0604020202020204" pitchFamily="34" charset="0"/>
                <a:sym typeface="Symbol" panose="05050102010706020507" pitchFamily="18" charset="2"/>
              </a:rPr>
              <a:t>r</a:t>
            </a:r>
            <a:r>
              <a:rPr lang="en-GB" altLang="zh-TW" sz="2400" baseline="-25000" dirty="0" err="1" smtClean="0">
                <a:latin typeface="Arial" panose="020B0604020202020204" pitchFamily="34" charset="0"/>
                <a:cs typeface="Arial" panose="020B0604020202020204" pitchFamily="34" charset="0"/>
                <a:sym typeface="Symbol" panose="05050102010706020507" pitchFamily="18" charset="2"/>
              </a:rPr>
              <a:t>A</a:t>
            </a:r>
            <a:r>
              <a:rPr lang="en-GB" altLang="zh-TW" sz="2400" dirty="0" smtClean="0">
                <a:latin typeface="Arial" panose="020B0604020202020204" pitchFamily="34" charset="0"/>
                <a:cs typeface="Arial" panose="020B0604020202020204" pitchFamily="34" charset="0"/>
                <a:sym typeface="Symbol" panose="05050102010706020507" pitchFamily="18" charset="2"/>
              </a:rPr>
              <a:t> </a:t>
            </a:r>
            <a:r>
              <a:rPr lang="en-GB" altLang="zh-TW" sz="2400" dirty="0" err="1">
                <a:latin typeface="Arial" panose="020B0604020202020204" pitchFamily="34" charset="0"/>
                <a:cs typeface="Arial" panose="020B0604020202020204" pitchFamily="34" charset="0"/>
                <a:sym typeface="Symbol" panose="05050102010706020507" pitchFamily="18" charset="2"/>
              </a:rPr>
              <a:t>V</a:t>
            </a:r>
            <a:r>
              <a:rPr lang="en-GB" altLang="zh-TW" sz="2400" baseline="-25000" dirty="0" err="1">
                <a:latin typeface="Arial" panose="020B0604020202020204" pitchFamily="34" charset="0"/>
                <a:cs typeface="Arial" panose="020B0604020202020204" pitchFamily="34" charset="0"/>
                <a:sym typeface="Symbol" panose="05050102010706020507" pitchFamily="18" charset="2"/>
              </a:rPr>
              <a:t>r</a:t>
            </a:r>
            <a:endParaRPr lang="en-GB" altLang="zh-TW" sz="2400" dirty="0">
              <a:latin typeface="Arial" panose="020B0604020202020204" pitchFamily="34" charset="0"/>
              <a:cs typeface="Arial" panose="020B0604020202020204" pitchFamily="34" charset="0"/>
            </a:endParaRPr>
          </a:p>
        </p:txBody>
      </p:sp>
      <p:sp>
        <p:nvSpPr>
          <p:cNvPr id="8" name="Line 13"/>
          <p:cNvSpPr>
            <a:spLocks noChangeShapeType="1"/>
          </p:cNvSpPr>
          <p:nvPr/>
        </p:nvSpPr>
        <p:spPr bwMode="auto">
          <a:xfrm>
            <a:off x="3402013" y="4124325"/>
            <a:ext cx="741362"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 name="AutoShape 14"/>
          <p:cNvSpPr>
            <a:spLocks/>
          </p:cNvSpPr>
          <p:nvPr/>
        </p:nvSpPr>
        <p:spPr bwMode="auto">
          <a:xfrm>
            <a:off x="3051968" y="3448050"/>
            <a:ext cx="179388" cy="1352550"/>
          </a:xfrm>
          <a:prstGeom prst="rightBrace">
            <a:avLst>
              <a:gd name="adj1" fmla="val 71681"/>
              <a:gd name="adj2" fmla="val 50000"/>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p>
        </p:txBody>
      </p:sp>
      <p:sp>
        <p:nvSpPr>
          <p:cNvPr id="11" name="Line 22"/>
          <p:cNvSpPr>
            <a:spLocks noChangeShapeType="1"/>
          </p:cNvSpPr>
          <p:nvPr/>
        </p:nvSpPr>
        <p:spPr bwMode="auto">
          <a:xfrm>
            <a:off x="5603874" y="4425950"/>
            <a:ext cx="2" cy="619126"/>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mc:AlternateContent xmlns:mc="http://schemas.openxmlformats.org/markup-compatibility/2006" xmlns:a14="http://schemas.microsoft.com/office/drawing/2010/main">
        <mc:Choice Requires="a14">
          <p:sp>
            <p:nvSpPr>
              <p:cNvPr id="14" name="CasellaDiTesto 13"/>
              <p:cNvSpPr txBox="1"/>
              <p:nvPr/>
            </p:nvSpPr>
            <p:spPr>
              <a:xfrm>
                <a:off x="4847577" y="5496351"/>
                <a:ext cx="1512594" cy="879793"/>
              </a:xfrm>
              <a:prstGeom prst="rect">
                <a:avLst/>
              </a:prstGeom>
              <a:noFill/>
              <a:ln w="38100" cmpd="dbl">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V</m:t>
                              </m:r>
                            </m:e>
                            <m:sub>
                              <m:r>
                                <m:rPr>
                                  <m:sty m:val="p"/>
                                </m:rPr>
                                <a:rPr lang="it-IT" sz="2800" i="0">
                                  <a:latin typeface="Cambria Math" panose="02040503050406030204" pitchFamily="18" charset="0"/>
                                </a:rPr>
                                <m:t>r</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F</m:t>
                              </m:r>
                            </m:e>
                            <m:sub>
                              <m:r>
                                <m:rPr>
                                  <m:sty m:val="p"/>
                                </m:rPr>
                                <a:rPr lang="it-IT" sz="2800" b="0" i="0" smtClean="0">
                                  <a:latin typeface="Cambria Math" panose="02040503050406030204" pitchFamily="18" charset="0"/>
                                </a:rPr>
                                <m:t>A</m:t>
                              </m:r>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f>
                        <m:fPr>
                          <m:ctrlPr>
                            <a:rPr lang="it-IT" sz="2800" i="1">
                              <a:latin typeface="Cambria Math" panose="02040503050406030204" pitchFamily="18" charset="0"/>
                            </a:rPr>
                          </m:ctrlPr>
                        </m:fPr>
                        <m:num>
                          <m:sSub>
                            <m:sSubPr>
                              <m:ctrlPr>
                                <a:rPr lang="it-IT" sz="2800" i="1" smtClean="0">
                                  <a:latin typeface="Cambria Math" panose="02040503050406030204" pitchFamily="18" charset="0"/>
                                </a:rPr>
                              </m:ctrlPr>
                            </m:sSubPr>
                            <m:e>
                              <m:r>
                                <m:rPr>
                                  <m:sty m:val="p"/>
                                </m:rPr>
                                <a:rPr lang="it-IT" sz="2800" b="0" i="0" smtClean="0">
                                  <a:latin typeface="Cambria Math" panose="02040503050406030204" pitchFamily="18" charset="0"/>
                                </a:rPr>
                                <m:t>X</m:t>
                              </m:r>
                            </m:e>
                            <m:sub>
                              <m:r>
                                <m:rPr>
                                  <m:sty m:val="p"/>
                                </m:rPr>
                                <a:rPr lang="it-IT" sz="2800" b="0" i="0" smtClean="0">
                                  <a:latin typeface="Cambria Math" panose="02040503050406030204" pitchFamily="18" charset="0"/>
                                </a:rPr>
                                <m:t>A</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r</m:t>
                              </m:r>
                            </m:e>
                            <m:sub>
                              <m:r>
                                <m:rPr>
                                  <m:sty m:val="p"/>
                                </m:rPr>
                                <a:rPr lang="it-IT" sz="2800" i="0">
                                  <a:latin typeface="Cambria Math" panose="02040503050406030204" pitchFamily="18" charset="0"/>
                                </a:rPr>
                                <m:t>A</m:t>
                              </m:r>
                            </m:sub>
                          </m:sSub>
                        </m:den>
                      </m:f>
                    </m:oMath>
                  </m:oMathPara>
                </a14:m>
                <a:endParaRPr lang="it-IT" sz="2800" dirty="0">
                  <a:latin typeface="Times New Roman" panose="02020603050405020304" pitchFamily="18" charset="0"/>
                  <a:cs typeface="Times New Roman" panose="02020603050405020304" pitchFamily="18"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4847577" y="5496351"/>
                <a:ext cx="1512594" cy="879793"/>
              </a:xfrm>
              <a:prstGeom prst="rect">
                <a:avLst/>
              </a:prstGeom>
              <a:blipFill>
                <a:blip r:embed="rId2"/>
                <a:stretch>
                  <a:fillRect/>
                </a:stretch>
              </a:blipFill>
              <a:ln w="38100" cmpd="dbl">
                <a:noFill/>
              </a:ln>
            </p:spPr>
            <p:txBody>
              <a:bodyPr/>
              <a:lstStyle/>
              <a:p>
                <a:r>
                  <a:rPr lang="it-IT">
                    <a:noFill/>
                  </a:rPr>
                  <a:t> </a:t>
                </a:r>
              </a:p>
            </p:txBody>
          </p:sp>
        </mc:Fallback>
      </mc:AlternateContent>
      <p:sp>
        <p:nvSpPr>
          <p:cNvPr id="15" name="Rettangolo 14"/>
          <p:cNvSpPr/>
          <p:nvPr/>
        </p:nvSpPr>
        <p:spPr>
          <a:xfrm>
            <a:off x="4505325" y="5236310"/>
            <a:ext cx="2205873" cy="1399874"/>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4805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800" b="1" i="0" u="none" strike="noStrike" cap="none" spc="0" normalizeH="0" baseline="0">
                <a:ln>
                  <a:noFill/>
                </a:ln>
                <a:solidFill>
                  <a:srgbClr val="FF0000"/>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Mole Balance – Plug Flow Reactor </a:t>
            </a:r>
            <a:endParaRPr lang="zh-TW" altLang="en-GB" dirty="0"/>
          </a:p>
        </p:txBody>
      </p:sp>
      <p:sp>
        <p:nvSpPr>
          <p:cNvPr id="16" name="Text Box 23"/>
          <p:cNvSpPr txBox="1">
            <a:spLocks noChangeArrowheads="1"/>
          </p:cNvSpPr>
          <p:nvPr/>
        </p:nvSpPr>
        <p:spPr bwMode="auto">
          <a:xfrm>
            <a:off x="295274" y="1513926"/>
            <a:ext cx="1171447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000" dirty="0">
                <a:latin typeface="Arial" panose="020B0604020202020204" pitchFamily="34" charset="0"/>
                <a:cs typeface="Arial" panose="020B0604020202020204" pitchFamily="34" charset="0"/>
              </a:rPr>
              <a:t>In a plug flow reactor the composition of the fluid varies from point to point along a flow path; consequently, the material balance for a reaction component must be made for a differential element of volume </a:t>
            </a:r>
            <a:r>
              <a:rPr lang="en-GB" altLang="zh-TW" sz="2000" dirty="0" err="1">
                <a:latin typeface="Arial" panose="020B0604020202020204" pitchFamily="34" charset="0"/>
                <a:cs typeface="Arial" panose="020B0604020202020204" pitchFamily="34" charset="0"/>
              </a:rPr>
              <a:t>dV</a:t>
            </a:r>
            <a:r>
              <a:rPr lang="en-GB" altLang="zh-TW" sz="2000" baseline="-25000" dirty="0" err="1">
                <a:latin typeface="Arial" panose="020B0604020202020204" pitchFamily="34" charset="0"/>
                <a:cs typeface="Arial" panose="020B0604020202020204" pitchFamily="34" charset="0"/>
              </a:rPr>
              <a:t>r</a:t>
            </a:r>
            <a:r>
              <a:rPr lang="en-GB" altLang="zh-TW" sz="2000" baseline="-25000" dirty="0">
                <a:latin typeface="Arial" panose="020B0604020202020204" pitchFamily="34" charset="0"/>
                <a:cs typeface="Arial" panose="020B0604020202020204" pitchFamily="34" charset="0"/>
              </a:rPr>
              <a:t> </a:t>
            </a:r>
            <a:r>
              <a:rPr lang="en-GB" altLang="zh-TW" sz="2000" dirty="0">
                <a:latin typeface="Arial" panose="020B0604020202020204" pitchFamily="34" charset="0"/>
                <a:cs typeface="Arial" panose="020B0604020202020204" pitchFamily="34" charset="0"/>
              </a:rPr>
              <a:t>.</a:t>
            </a:r>
          </a:p>
        </p:txBody>
      </p:sp>
      <p:sp>
        <p:nvSpPr>
          <p:cNvPr id="17" name="Text Box 28"/>
          <p:cNvSpPr txBox="1">
            <a:spLocks noChangeArrowheads="1"/>
          </p:cNvSpPr>
          <p:nvPr/>
        </p:nvSpPr>
        <p:spPr bwMode="auto">
          <a:xfrm>
            <a:off x="394156" y="4692819"/>
            <a:ext cx="3443965" cy="10156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4000" rIns="198000"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000" dirty="0">
                <a:latin typeface="Arial" panose="020B0604020202020204" pitchFamily="34" charset="0"/>
                <a:cs typeface="Arial" panose="020B0604020202020204" pitchFamily="34" charset="0"/>
              </a:rPr>
              <a:t>INPUT</a:t>
            </a:r>
          </a:p>
          <a:p>
            <a:pPr algn="ctr">
              <a:spcBef>
                <a:spcPct val="0"/>
              </a:spcBef>
              <a:buFontTx/>
              <a:buNone/>
            </a:pPr>
            <a:r>
              <a:rPr lang="en-GB" altLang="zh-TW" sz="2000" dirty="0">
                <a:latin typeface="Arial" panose="020B0604020202020204" pitchFamily="34" charset="0"/>
                <a:cs typeface="Arial" panose="020B0604020202020204" pitchFamily="34" charset="0"/>
              </a:rPr>
              <a:t>Input of A, moles/time = F</a:t>
            </a:r>
            <a:r>
              <a:rPr lang="en-GB" altLang="zh-TW" sz="2000" baseline="-25000" dirty="0">
                <a:latin typeface="Arial" panose="020B0604020202020204" pitchFamily="34" charset="0"/>
                <a:cs typeface="Arial" panose="020B0604020202020204" pitchFamily="34" charset="0"/>
              </a:rPr>
              <a:t>A</a:t>
            </a:r>
            <a:endParaRPr lang="en-GB" altLang="zh-TW" sz="2000" dirty="0">
              <a:latin typeface="Arial" panose="020B0604020202020204" pitchFamily="34" charset="0"/>
              <a:cs typeface="Arial" panose="020B0604020202020204" pitchFamily="34" charset="0"/>
            </a:endParaRPr>
          </a:p>
          <a:p>
            <a:pPr algn="ctr">
              <a:spcBef>
                <a:spcPct val="0"/>
              </a:spcBef>
              <a:buFontTx/>
              <a:buNone/>
            </a:pPr>
            <a:r>
              <a:rPr lang="en-GB" altLang="zh-TW" sz="2000" dirty="0">
                <a:latin typeface="Arial" panose="020B0604020202020204" pitchFamily="34" charset="0"/>
                <a:cs typeface="Arial" panose="020B0604020202020204" pitchFamily="34" charset="0"/>
              </a:rPr>
              <a:t>Conversion of A = X</a:t>
            </a:r>
            <a:r>
              <a:rPr lang="en-GB" altLang="zh-TW" sz="2000" baseline="-25000" dirty="0">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a:t>
            </a:r>
          </a:p>
        </p:txBody>
      </p:sp>
      <p:sp>
        <p:nvSpPr>
          <p:cNvPr id="18" name="Text Box 29"/>
          <p:cNvSpPr txBox="1">
            <a:spLocks noChangeArrowheads="1"/>
          </p:cNvSpPr>
          <p:nvPr/>
        </p:nvSpPr>
        <p:spPr bwMode="auto">
          <a:xfrm>
            <a:off x="7228952" y="4692819"/>
            <a:ext cx="4322860" cy="10156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4000" rIns="198000"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000" dirty="0">
                <a:latin typeface="Arial" panose="020B0604020202020204" pitchFamily="34" charset="0"/>
                <a:cs typeface="Arial" panose="020B0604020202020204" pitchFamily="34" charset="0"/>
              </a:rPr>
              <a:t>OUTPUT</a:t>
            </a:r>
          </a:p>
          <a:p>
            <a:pPr algn="ctr">
              <a:spcBef>
                <a:spcPct val="0"/>
              </a:spcBef>
              <a:buFontTx/>
              <a:buNone/>
            </a:pPr>
            <a:r>
              <a:rPr lang="en-GB" altLang="zh-TW" sz="2000" dirty="0">
                <a:latin typeface="Arial" panose="020B0604020202020204" pitchFamily="34" charset="0"/>
                <a:cs typeface="Arial" panose="020B0604020202020204" pitchFamily="34" charset="0"/>
              </a:rPr>
              <a:t>Output of A, moles/time = F</a:t>
            </a:r>
            <a:r>
              <a:rPr lang="en-GB" altLang="zh-TW" sz="2000" baseline="-25000" dirty="0">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 </a:t>
            </a:r>
            <a:r>
              <a:rPr lang="en-GB" altLang="zh-TW" sz="2000" dirty="0" err="1">
                <a:latin typeface="Arial" panose="020B0604020202020204" pitchFamily="34" charset="0"/>
                <a:cs typeface="Arial" panose="020B0604020202020204" pitchFamily="34" charset="0"/>
              </a:rPr>
              <a:t>dF</a:t>
            </a:r>
            <a:r>
              <a:rPr lang="en-GB" altLang="zh-TW" sz="2000" baseline="-25000" dirty="0" err="1">
                <a:latin typeface="Arial" panose="020B0604020202020204" pitchFamily="34" charset="0"/>
                <a:cs typeface="Arial" panose="020B0604020202020204" pitchFamily="34" charset="0"/>
              </a:rPr>
              <a:t>A</a:t>
            </a:r>
            <a:endParaRPr lang="en-GB" altLang="zh-TW" sz="2000" dirty="0">
              <a:latin typeface="Arial" panose="020B0604020202020204" pitchFamily="34" charset="0"/>
              <a:cs typeface="Arial" panose="020B0604020202020204" pitchFamily="34" charset="0"/>
            </a:endParaRPr>
          </a:p>
          <a:p>
            <a:pPr algn="ctr">
              <a:spcBef>
                <a:spcPct val="0"/>
              </a:spcBef>
              <a:buFontTx/>
              <a:buNone/>
            </a:pPr>
            <a:r>
              <a:rPr lang="en-GB" altLang="zh-TW" sz="2000" dirty="0">
                <a:latin typeface="Arial" panose="020B0604020202020204" pitchFamily="34" charset="0"/>
                <a:cs typeface="Arial" panose="020B0604020202020204" pitchFamily="34" charset="0"/>
              </a:rPr>
              <a:t>Conversion of A = X</a:t>
            </a:r>
            <a:r>
              <a:rPr lang="en-GB" altLang="zh-TW" sz="2000" baseline="-25000" dirty="0">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 </a:t>
            </a:r>
            <a:r>
              <a:rPr lang="en-GB" altLang="zh-TW" sz="2000" dirty="0" err="1">
                <a:latin typeface="Arial" panose="020B0604020202020204" pitchFamily="34" charset="0"/>
                <a:cs typeface="Arial" panose="020B0604020202020204" pitchFamily="34" charset="0"/>
              </a:rPr>
              <a:t>dX</a:t>
            </a:r>
            <a:r>
              <a:rPr lang="en-GB" altLang="zh-TW" sz="2000" baseline="-25000" dirty="0" err="1">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a:t>
            </a:r>
          </a:p>
        </p:txBody>
      </p:sp>
      <p:sp>
        <p:nvSpPr>
          <p:cNvPr id="19" name="Text Box 30"/>
          <p:cNvSpPr txBox="1">
            <a:spLocks noChangeArrowheads="1"/>
          </p:cNvSpPr>
          <p:nvPr/>
        </p:nvSpPr>
        <p:spPr bwMode="auto">
          <a:xfrm>
            <a:off x="755944" y="6211679"/>
            <a:ext cx="6347324"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4000" rIns="198000"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000" dirty="0">
                <a:latin typeface="Arial" panose="020B0604020202020204" pitchFamily="34" charset="0"/>
                <a:cs typeface="Arial" panose="020B0604020202020204" pitchFamily="34" charset="0"/>
              </a:rPr>
              <a:t>Disappearance of A by reaction, moles/time = </a:t>
            </a:r>
            <a:r>
              <a:rPr lang="en-GB" altLang="zh-TW" sz="2000" dirty="0" err="1" smtClean="0">
                <a:latin typeface="Arial" panose="020B0604020202020204" pitchFamily="34" charset="0"/>
                <a:cs typeface="Arial" panose="020B0604020202020204" pitchFamily="34" charset="0"/>
              </a:rPr>
              <a:t>r</a:t>
            </a:r>
            <a:r>
              <a:rPr lang="en-GB" altLang="zh-TW" sz="2000" baseline="-25000" dirty="0" err="1" smtClean="0">
                <a:latin typeface="Arial" panose="020B0604020202020204" pitchFamily="34" charset="0"/>
                <a:cs typeface="Arial" panose="020B0604020202020204" pitchFamily="34" charset="0"/>
              </a:rPr>
              <a:t>A</a:t>
            </a:r>
            <a:r>
              <a:rPr lang="en-GB" altLang="zh-TW" sz="2000" dirty="0" smtClean="0">
                <a:latin typeface="Arial" panose="020B0604020202020204" pitchFamily="34" charset="0"/>
                <a:cs typeface="Arial" panose="020B0604020202020204" pitchFamily="34" charset="0"/>
              </a:rPr>
              <a:t> </a:t>
            </a:r>
            <a:r>
              <a:rPr lang="en-GB" altLang="zh-TW" sz="2000" dirty="0" err="1">
                <a:latin typeface="Arial" panose="020B0604020202020204" pitchFamily="34" charset="0"/>
                <a:cs typeface="Arial" panose="020B0604020202020204" pitchFamily="34" charset="0"/>
              </a:rPr>
              <a:t>dV</a:t>
            </a:r>
            <a:r>
              <a:rPr lang="en-GB" altLang="zh-TW" sz="2000" baseline="-25000" dirty="0" err="1">
                <a:latin typeface="Arial" panose="020B0604020202020204" pitchFamily="34" charset="0"/>
                <a:cs typeface="Arial" panose="020B0604020202020204" pitchFamily="34" charset="0"/>
              </a:rPr>
              <a:t>r</a:t>
            </a:r>
            <a:r>
              <a:rPr lang="en-GB" altLang="zh-TW" sz="2000" dirty="0">
                <a:latin typeface="Arial" panose="020B0604020202020204" pitchFamily="34" charset="0"/>
                <a:cs typeface="Arial" panose="020B0604020202020204" pitchFamily="34" charset="0"/>
              </a:rPr>
              <a:t> </a:t>
            </a:r>
          </a:p>
        </p:txBody>
      </p:sp>
      <p:sp>
        <p:nvSpPr>
          <p:cNvPr id="5" name="AutoShape 10"/>
          <p:cNvSpPr>
            <a:spLocks noChangeArrowheads="1"/>
          </p:cNvSpPr>
          <p:nvPr/>
        </p:nvSpPr>
        <p:spPr bwMode="auto">
          <a:xfrm rot="16203633">
            <a:off x="5564793" y="732537"/>
            <a:ext cx="1025525" cy="5765800"/>
          </a:xfrm>
          <a:prstGeom prst="can">
            <a:avLst>
              <a:gd name="adj" fmla="val 39903"/>
            </a:avLst>
          </a:prstGeom>
          <a:solidFill>
            <a:schemeClr val="accent1"/>
          </a:solidFill>
          <a:ln w="9525">
            <a:solidFill>
              <a:schemeClr val="tx1"/>
            </a:solidFill>
            <a:round/>
            <a:headEnd/>
            <a:tailEnd/>
          </a:ln>
          <a:effec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latin typeface="Arial" panose="020B0604020202020204" pitchFamily="34" charset="0"/>
              <a:cs typeface="Arial" panose="020B0604020202020204" pitchFamily="34" charset="0"/>
            </a:endParaRPr>
          </a:p>
        </p:txBody>
      </p:sp>
      <p:sp>
        <p:nvSpPr>
          <p:cNvPr id="8" name="Line 13"/>
          <p:cNvSpPr>
            <a:spLocks noChangeShapeType="1"/>
          </p:cNvSpPr>
          <p:nvPr/>
        </p:nvSpPr>
        <p:spPr bwMode="auto">
          <a:xfrm>
            <a:off x="2089756" y="3597974"/>
            <a:ext cx="14097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9" name="Text Box 14"/>
          <p:cNvSpPr txBox="1">
            <a:spLocks noChangeArrowheads="1"/>
          </p:cNvSpPr>
          <p:nvPr/>
        </p:nvSpPr>
        <p:spPr bwMode="auto">
          <a:xfrm>
            <a:off x="1282707" y="2934310"/>
            <a:ext cx="1075936"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latin typeface="Arial" panose="020B0604020202020204" pitchFamily="34" charset="0"/>
                <a:cs typeface="Arial" panose="020B0604020202020204" pitchFamily="34" charset="0"/>
              </a:rPr>
              <a:t>C</a:t>
            </a:r>
            <a:r>
              <a:rPr lang="en-GB" altLang="zh-TW" sz="2400" baseline="-25000">
                <a:latin typeface="Arial" panose="020B0604020202020204" pitchFamily="34" charset="0"/>
                <a:cs typeface="Arial" panose="020B0604020202020204" pitchFamily="34" charset="0"/>
              </a:rPr>
              <a:t>A0</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F</a:t>
            </a:r>
            <a:r>
              <a:rPr lang="en-GB" altLang="zh-TW" sz="2400" baseline="-25000">
                <a:latin typeface="Arial" panose="020B0604020202020204" pitchFamily="34" charset="0"/>
                <a:cs typeface="Arial" panose="020B0604020202020204" pitchFamily="34" charset="0"/>
              </a:rPr>
              <a:t>A0</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X</a:t>
            </a:r>
            <a:r>
              <a:rPr lang="en-GB" altLang="zh-TW" sz="2400" baseline="-25000">
                <a:latin typeface="Arial" panose="020B0604020202020204" pitchFamily="34" charset="0"/>
                <a:cs typeface="Arial" panose="020B0604020202020204" pitchFamily="34" charset="0"/>
              </a:rPr>
              <a:t>A0</a:t>
            </a:r>
            <a:r>
              <a:rPr lang="en-GB" altLang="zh-TW" sz="2400">
                <a:latin typeface="Arial" panose="020B0604020202020204" pitchFamily="34" charset="0"/>
                <a:cs typeface="Arial" panose="020B0604020202020204" pitchFamily="34" charset="0"/>
              </a:rPr>
              <a:t>= 0</a:t>
            </a:r>
          </a:p>
        </p:txBody>
      </p:sp>
      <p:sp>
        <p:nvSpPr>
          <p:cNvPr id="10" name="Text Box 15"/>
          <p:cNvSpPr txBox="1">
            <a:spLocks noChangeArrowheads="1"/>
          </p:cNvSpPr>
          <p:nvPr/>
        </p:nvSpPr>
        <p:spPr bwMode="auto">
          <a:xfrm>
            <a:off x="4439437" y="3182475"/>
            <a:ext cx="52610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latin typeface="Arial" panose="020B0604020202020204" pitchFamily="34" charset="0"/>
                <a:cs typeface="Arial" panose="020B0604020202020204" pitchFamily="34" charset="0"/>
              </a:rPr>
              <a:t>F</a:t>
            </a:r>
            <a:r>
              <a:rPr lang="en-GB" altLang="zh-TW" sz="2400" baseline="-25000" dirty="0">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a:p>
            <a:pPr algn="ctr">
              <a:spcBef>
                <a:spcPct val="0"/>
              </a:spcBef>
              <a:buFontTx/>
              <a:buNone/>
            </a:pPr>
            <a:r>
              <a:rPr lang="en-GB" altLang="zh-TW" sz="2400" dirty="0">
                <a:latin typeface="Arial" panose="020B0604020202020204" pitchFamily="34" charset="0"/>
                <a:cs typeface="Arial" panose="020B0604020202020204" pitchFamily="34" charset="0"/>
              </a:rPr>
              <a:t>X</a:t>
            </a:r>
            <a:r>
              <a:rPr lang="en-GB" altLang="zh-TW" sz="2400" baseline="-25000" dirty="0">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7098616" y="3199937"/>
            <a:ext cx="1218603"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err="1">
                <a:latin typeface="Arial" panose="020B0604020202020204" pitchFamily="34" charset="0"/>
                <a:cs typeface="Arial" panose="020B0604020202020204" pitchFamily="34" charset="0"/>
              </a:rPr>
              <a:t>F</a:t>
            </a:r>
            <a:r>
              <a:rPr lang="en-GB" altLang="zh-TW" sz="2400" baseline="-25000" dirty="0" err="1">
                <a:latin typeface="Arial" panose="020B0604020202020204" pitchFamily="34" charset="0"/>
                <a:cs typeface="Arial" panose="020B0604020202020204" pitchFamily="34" charset="0"/>
              </a:rPr>
              <a:t>A</a:t>
            </a:r>
            <a:r>
              <a:rPr lang="en-GB" altLang="zh-TW" sz="2400" dirty="0" err="1">
                <a:latin typeface="Arial" panose="020B0604020202020204" pitchFamily="34" charset="0"/>
                <a:cs typeface="Arial" panose="020B0604020202020204" pitchFamily="34" charset="0"/>
              </a:rPr>
              <a:t>+dF</a:t>
            </a:r>
            <a:r>
              <a:rPr lang="en-GB" altLang="zh-TW" sz="2400" baseline="-25000" dirty="0" err="1">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a:p>
            <a:pPr algn="ctr">
              <a:spcBef>
                <a:spcPct val="0"/>
              </a:spcBef>
              <a:buFontTx/>
              <a:buNone/>
            </a:pPr>
            <a:r>
              <a:rPr lang="en-GB" altLang="zh-TW" sz="2400" dirty="0" err="1">
                <a:latin typeface="Arial" panose="020B0604020202020204" pitchFamily="34" charset="0"/>
                <a:cs typeface="Arial" panose="020B0604020202020204" pitchFamily="34" charset="0"/>
              </a:rPr>
              <a:t>X</a:t>
            </a:r>
            <a:r>
              <a:rPr lang="en-GB" altLang="zh-TW" sz="2400" baseline="-25000" dirty="0" err="1">
                <a:latin typeface="Arial" panose="020B0604020202020204" pitchFamily="34" charset="0"/>
                <a:cs typeface="Arial" panose="020B0604020202020204" pitchFamily="34" charset="0"/>
              </a:rPr>
              <a:t>A</a:t>
            </a:r>
            <a:r>
              <a:rPr lang="en-GB" altLang="zh-TW" sz="2400" dirty="0" err="1">
                <a:latin typeface="Arial" panose="020B0604020202020204" pitchFamily="34" charset="0"/>
                <a:cs typeface="Arial" panose="020B0604020202020204" pitchFamily="34" charset="0"/>
              </a:rPr>
              <a:t>+dX</a:t>
            </a:r>
            <a:r>
              <a:rPr lang="en-GB" altLang="zh-TW" sz="2400" baseline="-25000" dirty="0" err="1">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p:txBody>
      </p:sp>
      <p:sp>
        <p:nvSpPr>
          <p:cNvPr id="13" name="Line 18"/>
          <p:cNvSpPr>
            <a:spLocks noChangeShapeType="1"/>
          </p:cNvSpPr>
          <p:nvPr/>
        </p:nvSpPr>
        <p:spPr bwMode="auto">
          <a:xfrm>
            <a:off x="6226781" y="3597974"/>
            <a:ext cx="858838"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14" name="Line 19"/>
          <p:cNvSpPr>
            <a:spLocks noChangeShapeType="1"/>
          </p:cNvSpPr>
          <p:nvPr/>
        </p:nvSpPr>
        <p:spPr bwMode="auto">
          <a:xfrm>
            <a:off x="8960456" y="3597974"/>
            <a:ext cx="14097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15" name="Text Box 20"/>
          <p:cNvSpPr txBox="1">
            <a:spLocks noChangeArrowheads="1"/>
          </p:cNvSpPr>
          <p:nvPr/>
        </p:nvSpPr>
        <p:spPr bwMode="auto">
          <a:xfrm>
            <a:off x="10248820" y="2934310"/>
            <a:ext cx="601447"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latin typeface="Arial" panose="020B0604020202020204" pitchFamily="34" charset="0"/>
                <a:cs typeface="Arial" panose="020B0604020202020204" pitchFamily="34" charset="0"/>
              </a:rPr>
              <a:t>C</a:t>
            </a:r>
            <a:r>
              <a:rPr lang="en-GB" altLang="zh-TW" sz="2400" baseline="-25000">
                <a:latin typeface="Arial" panose="020B0604020202020204" pitchFamily="34" charset="0"/>
                <a:cs typeface="Arial" panose="020B0604020202020204" pitchFamily="34" charset="0"/>
              </a:rPr>
              <a:t>Af</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F</a:t>
            </a:r>
            <a:r>
              <a:rPr lang="en-GB" altLang="zh-TW" sz="2400" baseline="-25000">
                <a:latin typeface="Arial" panose="020B0604020202020204" pitchFamily="34" charset="0"/>
                <a:cs typeface="Arial" panose="020B0604020202020204" pitchFamily="34" charset="0"/>
              </a:rPr>
              <a:t>Af</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X</a:t>
            </a:r>
            <a:r>
              <a:rPr lang="en-GB" altLang="zh-TW" sz="2400" baseline="-25000">
                <a:latin typeface="Arial" panose="020B0604020202020204" pitchFamily="34" charset="0"/>
                <a:cs typeface="Arial" panose="020B0604020202020204" pitchFamily="34" charset="0"/>
              </a:rPr>
              <a:t>Af</a:t>
            </a:r>
            <a:endParaRPr lang="en-GB" altLang="zh-TW" sz="2400">
              <a:latin typeface="Arial" panose="020B0604020202020204" pitchFamily="34" charset="0"/>
              <a:cs typeface="Arial" panose="020B0604020202020204" pitchFamily="34" charset="0"/>
            </a:endParaRPr>
          </a:p>
        </p:txBody>
      </p:sp>
      <p:sp>
        <p:nvSpPr>
          <p:cNvPr id="6" name="AutoShape 7"/>
          <p:cNvSpPr>
            <a:spLocks noChangeArrowheads="1"/>
          </p:cNvSpPr>
          <p:nvPr/>
        </p:nvSpPr>
        <p:spPr bwMode="auto">
          <a:xfrm flipH="1">
            <a:off x="5807680" y="3102674"/>
            <a:ext cx="647700" cy="1025525"/>
          </a:xfrm>
          <a:prstGeom prst="flowChartMagneticDrum">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latin typeface="Arial" panose="020B0604020202020204" pitchFamily="34" charset="0"/>
              <a:cs typeface="Arial" panose="020B0604020202020204" pitchFamily="34" charset="0"/>
            </a:endParaRPr>
          </a:p>
        </p:txBody>
      </p:sp>
      <p:sp>
        <p:nvSpPr>
          <p:cNvPr id="11" name="Line 16"/>
          <p:cNvSpPr>
            <a:spLocks noChangeShapeType="1"/>
          </p:cNvSpPr>
          <p:nvPr/>
        </p:nvSpPr>
        <p:spPr bwMode="auto">
          <a:xfrm>
            <a:off x="5099676" y="3597974"/>
            <a:ext cx="8588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7" name="AutoShape 12"/>
          <p:cNvSpPr>
            <a:spLocks/>
          </p:cNvSpPr>
          <p:nvPr/>
        </p:nvSpPr>
        <p:spPr bwMode="auto">
          <a:xfrm>
            <a:off x="7330094" y="2416874"/>
            <a:ext cx="635000" cy="406400"/>
          </a:xfrm>
          <a:prstGeom prst="borderCallout2">
            <a:avLst>
              <a:gd name="adj1" fmla="val 28125"/>
              <a:gd name="adj2" fmla="val -13444"/>
              <a:gd name="adj3" fmla="val 28125"/>
              <a:gd name="adj4" fmla="val -98319"/>
              <a:gd name="adj5" fmla="val 206250"/>
              <a:gd name="adj6" fmla="val -185995"/>
            </a:avLst>
          </a:prstGeom>
          <a:solidFill>
            <a:srgbClr val="FFFFFF"/>
          </a:solidFill>
          <a:ln w="9525">
            <a:no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lnSpc>
                <a:spcPts val="2400"/>
              </a:lnSpc>
              <a:spcBef>
                <a:spcPct val="0"/>
              </a:spcBef>
              <a:buFontTx/>
              <a:buNone/>
            </a:pPr>
            <a:r>
              <a:rPr lang="en-GB" altLang="zh-TW" sz="2400">
                <a:latin typeface="Arial" panose="020B0604020202020204" pitchFamily="34" charset="0"/>
                <a:cs typeface="Arial" panose="020B0604020202020204" pitchFamily="34" charset="0"/>
              </a:rPr>
              <a:t>dV</a:t>
            </a:r>
            <a:r>
              <a:rPr lang="en-GB" altLang="zh-TW" sz="2400" baseline="-25000">
                <a:latin typeface="Arial" panose="020B0604020202020204" pitchFamily="34" charset="0"/>
                <a:cs typeface="Arial" panose="020B0604020202020204" pitchFamily="34" charset="0"/>
              </a:rPr>
              <a:t>r</a:t>
            </a:r>
            <a:endParaRPr lang="en-GB" altLang="zh-TW" sz="2400">
              <a:latin typeface="Arial" panose="020B0604020202020204" pitchFamily="34" charset="0"/>
              <a:cs typeface="Arial" panose="020B0604020202020204" pitchFamily="34" charset="0"/>
            </a:endParaRPr>
          </a:p>
        </p:txBody>
      </p:sp>
      <p:cxnSp>
        <p:nvCxnSpPr>
          <p:cNvPr id="22" name="Connettore 2 21"/>
          <p:cNvCxnSpPr/>
          <p:nvPr/>
        </p:nvCxnSpPr>
        <p:spPr>
          <a:xfrm flipH="1">
            <a:off x="6226782" y="2700338"/>
            <a:ext cx="1159856" cy="711993"/>
          </a:xfrm>
          <a:prstGeom prst="straightConnector1">
            <a:avLst/>
          </a:prstGeom>
          <a:ln w="254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1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7074" y="1921574"/>
            <a:ext cx="674280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400" dirty="0">
                <a:solidFill>
                  <a:srgbClr val="3333FF"/>
                </a:solidFill>
                <a:latin typeface="Arial" panose="020B0604020202020204" pitchFamily="34" charset="0"/>
                <a:cs typeface="Arial" panose="020B0604020202020204" pitchFamily="34" charset="0"/>
              </a:rPr>
              <a:t>PFR (at steady state) </a:t>
            </a:r>
            <a:r>
              <a:rPr lang="en-GB" altLang="zh-TW" sz="2400" dirty="0" smtClean="0">
                <a:solidFill>
                  <a:srgbClr val="3333FF"/>
                </a:solidFill>
                <a:latin typeface="Arial" panose="020B0604020202020204" pitchFamily="34" charset="0"/>
                <a:cs typeface="Arial" panose="020B0604020202020204" pitchFamily="34" charset="0"/>
              </a:rPr>
              <a:t>– NO </a:t>
            </a:r>
            <a:r>
              <a:rPr lang="en-GB" altLang="zh-TW" sz="2400" dirty="0">
                <a:solidFill>
                  <a:srgbClr val="3333FF"/>
                </a:solidFill>
                <a:latin typeface="Arial" panose="020B0604020202020204" pitchFamily="34" charset="0"/>
                <a:cs typeface="Arial" panose="020B0604020202020204" pitchFamily="34" charset="0"/>
              </a:rPr>
              <a:t>ACCUMULATION.  </a:t>
            </a:r>
          </a:p>
        </p:txBody>
      </p:sp>
      <p:sp>
        <p:nvSpPr>
          <p:cNvPr id="3" name="Text Box 3"/>
          <p:cNvSpPr txBox="1">
            <a:spLocks noChangeArrowheads="1"/>
          </p:cNvSpPr>
          <p:nvPr/>
        </p:nvSpPr>
        <p:spPr bwMode="auto">
          <a:xfrm>
            <a:off x="210316" y="1042253"/>
            <a:ext cx="1105623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400" dirty="0">
                <a:latin typeface="Arial" panose="020B0604020202020204" pitchFamily="34" charset="0"/>
                <a:cs typeface="Arial" panose="020B0604020202020204" pitchFamily="34" charset="0"/>
              </a:rPr>
              <a:t>Accumulation 	=	Input    -    </a:t>
            </a:r>
            <a:r>
              <a:rPr lang="en-GB" altLang="zh-TW" sz="2400" dirty="0" smtClean="0">
                <a:latin typeface="Arial" panose="020B0604020202020204" pitchFamily="34" charset="0"/>
                <a:cs typeface="Arial" panose="020B0604020202020204" pitchFamily="34" charset="0"/>
              </a:rPr>
              <a:t>  Output      </a:t>
            </a:r>
            <a:r>
              <a:rPr lang="en-GB" altLang="zh-TW" sz="2400" dirty="0">
                <a:latin typeface="Arial" panose="020B0604020202020204" pitchFamily="34" charset="0"/>
                <a:cs typeface="Arial" panose="020B0604020202020204" pitchFamily="34" charset="0"/>
              </a:rPr>
              <a:t>-    Disappearance by reaction</a:t>
            </a:r>
          </a:p>
          <a:p>
            <a:pPr algn="just">
              <a:spcBef>
                <a:spcPct val="0"/>
              </a:spcBef>
              <a:buFontTx/>
              <a:buNone/>
            </a:pPr>
            <a:r>
              <a:rPr lang="en-GB" altLang="zh-TW" sz="2400" dirty="0">
                <a:latin typeface="Arial" panose="020B0604020202020204" pitchFamily="34" charset="0"/>
                <a:cs typeface="Arial" panose="020B0604020202020204" pitchFamily="34" charset="0"/>
              </a:rPr>
              <a:t>	0	</a:t>
            </a:r>
            <a:r>
              <a:rPr lang="en-GB" altLang="zh-TW" sz="2400" dirty="0" smtClean="0">
                <a:latin typeface="Arial" panose="020B0604020202020204" pitchFamily="34" charset="0"/>
                <a:cs typeface="Arial" panose="020B0604020202020204" pitchFamily="34" charset="0"/>
              </a:rPr>
              <a:t>	= </a:t>
            </a:r>
            <a:r>
              <a:rPr lang="en-GB" altLang="zh-TW" sz="2400" dirty="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F</a:t>
            </a:r>
            <a:r>
              <a:rPr lang="en-GB" altLang="zh-TW" sz="2400" baseline="-25000" dirty="0" smtClean="0">
                <a:latin typeface="Arial" panose="020B0604020202020204" pitchFamily="34" charset="0"/>
                <a:cs typeface="Arial" panose="020B0604020202020204" pitchFamily="34" charset="0"/>
              </a:rPr>
              <a:t>A</a:t>
            </a:r>
            <a:r>
              <a:rPr lang="en-GB" altLang="zh-TW" sz="2400" baseline="-25000" dirty="0">
                <a:latin typeface="Arial" panose="020B0604020202020204" pitchFamily="34" charset="0"/>
                <a:cs typeface="Arial" panose="020B0604020202020204" pitchFamily="34" charset="0"/>
              </a:rPr>
              <a:t>	</a:t>
            </a:r>
            <a:r>
              <a:rPr lang="en-GB" altLang="zh-TW" sz="2400" baseline="-25000" dirty="0" smtClean="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F</a:t>
            </a:r>
            <a:r>
              <a:rPr lang="en-GB" altLang="zh-TW" sz="2400" baseline="-25000" dirty="0" err="1" smtClean="0">
                <a:latin typeface="Arial" panose="020B0604020202020204" pitchFamily="34" charset="0"/>
                <a:cs typeface="Arial" panose="020B0604020202020204" pitchFamily="34" charset="0"/>
              </a:rPr>
              <a:t>A</a:t>
            </a:r>
            <a:r>
              <a:rPr lang="en-GB" altLang="zh-TW" sz="2400" dirty="0" err="1" smtClean="0">
                <a:latin typeface="Arial" panose="020B0604020202020204" pitchFamily="34" charset="0"/>
                <a:cs typeface="Arial" panose="020B0604020202020204" pitchFamily="34" charset="0"/>
              </a:rPr>
              <a:t>+dF</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dV</a:t>
            </a:r>
            <a:r>
              <a:rPr lang="en-GB" altLang="zh-TW" sz="2400" baseline="-25000" dirty="0" err="1" smtClean="0">
                <a:latin typeface="Arial" panose="020B0604020202020204" pitchFamily="34" charset="0"/>
                <a:cs typeface="Arial" panose="020B0604020202020204" pitchFamily="34" charset="0"/>
              </a:rPr>
              <a:t>r</a:t>
            </a:r>
            <a:endParaRPr lang="en-GB" altLang="zh-TW" sz="2400"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247074" y="2969242"/>
            <a:ext cx="2689225" cy="46166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latin typeface="Arial" panose="020B0604020202020204" pitchFamily="34" charset="0"/>
                <a:cs typeface="Arial" panose="020B0604020202020204" pitchFamily="34" charset="0"/>
              </a:rPr>
              <a:t>- </a:t>
            </a:r>
            <a:r>
              <a:rPr lang="en-GB" altLang="zh-TW" sz="2400" dirty="0" err="1">
                <a:latin typeface="Arial" panose="020B0604020202020204" pitchFamily="34" charset="0"/>
                <a:cs typeface="Arial" panose="020B0604020202020204" pitchFamily="34" charset="0"/>
              </a:rPr>
              <a:t>dF</a:t>
            </a:r>
            <a:r>
              <a:rPr lang="en-GB" altLang="zh-TW" sz="2400" baseline="-25000" dirty="0" err="1">
                <a:latin typeface="Arial" panose="020B0604020202020204" pitchFamily="34" charset="0"/>
                <a:cs typeface="Arial" panose="020B0604020202020204" pitchFamily="34" charset="0"/>
              </a:rPr>
              <a:t>A</a:t>
            </a:r>
            <a:r>
              <a:rPr lang="en-GB" altLang="zh-TW" sz="2400" baseline="-25000" dirty="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dV</a:t>
            </a:r>
            <a:r>
              <a:rPr lang="en-GB" altLang="zh-TW" sz="2400" baseline="-25000" dirty="0" err="1" smtClean="0">
                <a:latin typeface="Arial" panose="020B0604020202020204" pitchFamily="34" charset="0"/>
                <a:cs typeface="Arial" panose="020B0604020202020204" pitchFamily="34" charset="0"/>
              </a:rPr>
              <a:t>r</a:t>
            </a:r>
            <a:r>
              <a:rPr lang="en-GB" altLang="zh-TW" sz="2400" dirty="0" smtClean="0">
                <a:latin typeface="Arial" panose="020B0604020202020204" pitchFamily="34" charset="0"/>
                <a:cs typeface="Arial" panose="020B0604020202020204" pitchFamily="34" charset="0"/>
              </a:rPr>
              <a:t> </a:t>
            </a:r>
            <a:endParaRPr lang="en-GB" altLang="zh-TW" sz="2400" dirty="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a:off x="3729974" y="2738623"/>
            <a:ext cx="212224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err="1">
                <a:latin typeface="Arial" panose="020B0604020202020204" pitchFamily="34" charset="0"/>
                <a:cs typeface="Arial" panose="020B0604020202020204" pitchFamily="34" charset="0"/>
              </a:rPr>
              <a:t>dF</a:t>
            </a:r>
            <a:r>
              <a:rPr lang="en-GB" altLang="zh-TW" sz="2400" baseline="-25000" dirty="0" err="1">
                <a:latin typeface="Arial" panose="020B0604020202020204" pitchFamily="34" charset="0"/>
                <a:cs typeface="Arial" panose="020B0604020202020204" pitchFamily="34" charset="0"/>
              </a:rPr>
              <a:t>A</a:t>
            </a:r>
            <a:r>
              <a:rPr lang="en-GB" altLang="zh-TW" sz="2400" dirty="0">
                <a:latin typeface="Arial" panose="020B0604020202020204" pitchFamily="34" charset="0"/>
                <a:cs typeface="Arial" panose="020B0604020202020204" pitchFamily="34" charset="0"/>
              </a:rPr>
              <a:t> = -F</a:t>
            </a:r>
            <a:r>
              <a:rPr lang="en-GB" altLang="zh-TW" sz="2400" baseline="-25000" dirty="0">
                <a:latin typeface="Arial" panose="020B0604020202020204" pitchFamily="34" charset="0"/>
                <a:cs typeface="Arial" panose="020B0604020202020204" pitchFamily="34" charset="0"/>
              </a:rPr>
              <a:t>A0</a:t>
            </a:r>
            <a:r>
              <a:rPr lang="en-GB" altLang="zh-TW" sz="2400" dirty="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dX</a:t>
            </a:r>
            <a:r>
              <a:rPr lang="en-GB" altLang="zh-TW" sz="2400" baseline="-25000" dirty="0" err="1" smtClean="0">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p:txBody>
      </p:sp>
      <p:sp>
        <p:nvSpPr>
          <p:cNvPr id="9" name="Line 18"/>
          <p:cNvSpPr>
            <a:spLocks noChangeShapeType="1"/>
          </p:cNvSpPr>
          <p:nvPr/>
        </p:nvSpPr>
        <p:spPr bwMode="auto">
          <a:xfrm>
            <a:off x="8187761" y="3841488"/>
            <a:ext cx="0" cy="928472"/>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a:solidFill>
                  <a:srgbClr val="FF0000"/>
                </a:solidFill>
                <a:latin typeface="Arial" panose="020B0604020202020204" pitchFamily="34" charset="0"/>
                <a:ea typeface="新細明體"/>
                <a:cs typeface="Arial" panose="020B0604020202020204" pitchFamily="34" charset="0"/>
              </a:rPr>
              <a:t>Mole Balance – 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mc:AlternateContent xmlns:mc="http://schemas.openxmlformats.org/markup-compatibility/2006" xmlns:a14="http://schemas.microsoft.com/office/drawing/2010/main">
        <mc:Choice Requires="a14">
          <p:sp>
            <p:nvSpPr>
              <p:cNvPr id="12" name="CasellaDiTesto 11"/>
              <p:cNvSpPr txBox="1"/>
              <p:nvPr/>
            </p:nvSpPr>
            <p:spPr>
              <a:xfrm>
                <a:off x="7332078" y="2773904"/>
                <a:ext cx="1711366" cy="891398"/>
              </a:xfrm>
              <a:prstGeom prst="rect">
                <a:avLst/>
              </a:prstGeom>
              <a:noFill/>
              <a:ln w="38100" cmpd="dbl">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d</m:t>
                              </m:r>
                              <m:r>
                                <m:rPr>
                                  <m:sty m:val="p"/>
                                </m:rPr>
                                <a:rPr lang="it-IT" sz="2800" i="0">
                                  <a:latin typeface="Cambria Math" panose="02040503050406030204" pitchFamily="18" charset="0"/>
                                </a:rPr>
                                <m:t>V</m:t>
                              </m:r>
                            </m:e>
                            <m:sub>
                              <m:r>
                                <m:rPr>
                                  <m:sty m:val="p"/>
                                </m:rPr>
                                <a:rPr lang="it-IT" sz="2800" i="0">
                                  <a:latin typeface="Cambria Math" panose="02040503050406030204" pitchFamily="18" charset="0"/>
                                </a:rPr>
                                <m:t>r</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F</m:t>
                              </m:r>
                            </m:e>
                            <m:sub>
                              <m:r>
                                <m:rPr>
                                  <m:sty m:val="p"/>
                                </m:rPr>
                                <a:rPr lang="it-IT" sz="2800" b="0" i="0" smtClean="0">
                                  <a:latin typeface="Cambria Math" panose="02040503050406030204" pitchFamily="18" charset="0"/>
                                </a:rPr>
                                <m:t>A</m:t>
                              </m:r>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f>
                        <m:fPr>
                          <m:ctrlPr>
                            <a:rPr lang="it-IT" sz="2800" i="1">
                              <a:latin typeface="Cambria Math" panose="02040503050406030204" pitchFamily="18" charset="0"/>
                            </a:rPr>
                          </m:ctrlPr>
                        </m:fPr>
                        <m:num>
                          <m:sSub>
                            <m:sSubPr>
                              <m:ctrlPr>
                                <a:rPr lang="it-IT" sz="2800" i="1" smtClean="0">
                                  <a:latin typeface="Cambria Math" panose="02040503050406030204" pitchFamily="18" charset="0"/>
                                </a:rPr>
                              </m:ctrlPr>
                            </m:sSubPr>
                            <m:e>
                              <m:r>
                                <m:rPr>
                                  <m:sty m:val="p"/>
                                </m:rPr>
                                <a:rPr lang="it-IT" sz="2800" b="0" i="0" smtClean="0">
                                  <a:latin typeface="Cambria Math" panose="02040503050406030204" pitchFamily="18" charset="0"/>
                                </a:rPr>
                                <m:t>dX</m:t>
                              </m:r>
                            </m:e>
                            <m:sub>
                              <m:r>
                                <m:rPr>
                                  <m:sty m:val="p"/>
                                </m:rPr>
                                <a:rPr lang="it-IT" sz="2800" b="0" i="0" smtClean="0">
                                  <a:latin typeface="Cambria Math" panose="02040503050406030204" pitchFamily="18" charset="0"/>
                                </a:rPr>
                                <m:t>A</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r</m:t>
                              </m:r>
                            </m:e>
                            <m:sub>
                              <m:r>
                                <m:rPr>
                                  <m:sty m:val="p"/>
                                </m:rPr>
                                <a:rPr lang="it-IT" sz="2800" i="0">
                                  <a:latin typeface="Cambria Math" panose="02040503050406030204" pitchFamily="18" charset="0"/>
                                </a:rPr>
                                <m:t>A</m:t>
                              </m:r>
                            </m:sub>
                          </m:sSub>
                        </m:den>
                      </m:f>
                    </m:oMath>
                  </m:oMathPara>
                </a14:m>
                <a:endParaRPr lang="it-IT" sz="2800" dirty="0">
                  <a:latin typeface="Times New Roman" panose="02020603050405020304" pitchFamily="18" charset="0"/>
                  <a:cs typeface="Times New Roman" panose="02020603050405020304" pitchFamily="18" charset="0"/>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7332078" y="2773904"/>
                <a:ext cx="1711366" cy="891398"/>
              </a:xfrm>
              <a:prstGeom prst="rect">
                <a:avLst/>
              </a:prstGeom>
              <a:blipFill>
                <a:blip r:embed="rId2"/>
                <a:stretch>
                  <a:fillRect/>
                </a:stretch>
              </a:blipFill>
              <a:ln w="38100" cmpd="dbl">
                <a:noFill/>
              </a:ln>
            </p:spPr>
            <p:txBody>
              <a:bodyPr/>
              <a:lstStyle/>
              <a:p>
                <a:r>
                  <a:rPr lang="it-IT">
                    <a:noFill/>
                  </a:rPr>
                  <a:t> </a:t>
                </a:r>
              </a:p>
            </p:txBody>
          </p:sp>
        </mc:Fallback>
      </mc:AlternateContent>
      <p:sp>
        <p:nvSpPr>
          <p:cNvPr id="13" name="Line 13"/>
          <p:cNvSpPr>
            <a:spLocks noChangeShapeType="1"/>
          </p:cNvSpPr>
          <p:nvPr/>
        </p:nvSpPr>
        <p:spPr bwMode="auto">
          <a:xfrm>
            <a:off x="2936299" y="3219603"/>
            <a:ext cx="3709598"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6" name="Gruppo 15"/>
          <p:cNvGrpSpPr/>
          <p:nvPr/>
        </p:nvGrpSpPr>
        <p:grpSpPr>
          <a:xfrm>
            <a:off x="6851802" y="4901938"/>
            <a:ext cx="2671918" cy="1649691"/>
            <a:chOff x="7084824" y="4901937"/>
            <a:chExt cx="2671918" cy="1649691"/>
          </a:xfrm>
        </p:grpSpPr>
        <mc:AlternateContent xmlns:mc="http://schemas.openxmlformats.org/markup-compatibility/2006" xmlns:a14="http://schemas.microsoft.com/office/drawing/2010/main">
          <mc:Choice Requires="a14">
            <p:sp>
              <p:nvSpPr>
                <p:cNvPr id="14" name="CasellaDiTesto 13"/>
                <p:cNvSpPr txBox="1"/>
                <p:nvPr/>
              </p:nvSpPr>
              <p:spPr>
                <a:xfrm>
                  <a:off x="7344046" y="5073045"/>
                  <a:ext cx="2153474" cy="1307474"/>
                </a:xfrm>
                <a:prstGeom prst="rect">
                  <a:avLst/>
                </a:prstGeom>
                <a:noFill/>
                <a:ln w="38100" cmpd="dbl">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V</m:t>
                                </m:r>
                              </m:e>
                              <m:sub>
                                <m:r>
                                  <m:rPr>
                                    <m:sty m:val="p"/>
                                  </m:rPr>
                                  <a:rPr lang="it-IT" sz="2800" i="0">
                                    <a:latin typeface="Cambria Math" panose="02040503050406030204" pitchFamily="18" charset="0"/>
                                  </a:rPr>
                                  <m:t>r</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F</m:t>
                                </m:r>
                              </m:e>
                              <m:sub>
                                <m:r>
                                  <m:rPr>
                                    <m:sty m:val="p"/>
                                  </m:rPr>
                                  <a:rPr lang="it-IT" sz="2800" b="0" i="0" smtClean="0">
                                    <a:latin typeface="Cambria Math" panose="02040503050406030204" pitchFamily="18" charset="0"/>
                                  </a:rPr>
                                  <m:t>A</m:t>
                                </m:r>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nary>
                          <m:naryPr>
                            <m:limLoc m:val="undOvr"/>
                            <m:ctrlPr>
                              <a:rPr lang="it-IT" sz="2800" b="0" i="1" smtClean="0">
                                <a:latin typeface="Cambria Math" panose="02040503050406030204" pitchFamily="18" charset="0"/>
                              </a:rPr>
                            </m:ctrlPr>
                          </m:naryPr>
                          <m:sub>
                            <m:r>
                              <m:rPr>
                                <m:brk m:alnAt="24"/>
                              </m:rPr>
                              <a:rPr lang="it-IT" sz="2800" b="0" i="0" smtClean="0">
                                <a:latin typeface="Cambria Math" panose="02040503050406030204" pitchFamily="18" charset="0"/>
                              </a:rPr>
                              <m:t>0</m:t>
                            </m:r>
                          </m:sub>
                          <m:sup>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X</m:t>
                                </m:r>
                              </m:e>
                              <m:sub>
                                <m:r>
                                  <m:rPr>
                                    <m:sty m:val="p"/>
                                  </m:rPr>
                                  <a:rPr lang="it-IT" sz="2800" b="0" i="0" smtClean="0">
                                    <a:latin typeface="Cambria Math" panose="02040503050406030204" pitchFamily="18" charset="0"/>
                                  </a:rPr>
                                  <m:t>A</m:t>
                                </m:r>
                              </m:sub>
                            </m:sSub>
                          </m:sup>
                          <m:e>
                            <m:f>
                              <m:fPr>
                                <m:ctrlPr>
                                  <a:rPr lang="it-IT" sz="2800" i="1">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dX</m:t>
                                    </m:r>
                                  </m:e>
                                  <m:sub>
                                    <m:r>
                                      <m:rPr>
                                        <m:sty m:val="p"/>
                                      </m:rPr>
                                      <a:rPr lang="it-IT" sz="2800" i="0">
                                        <a:latin typeface="Cambria Math" panose="02040503050406030204" pitchFamily="18" charset="0"/>
                                      </a:rPr>
                                      <m:t>A</m:t>
                                    </m:r>
                                  </m:sub>
                                </m:sSub>
                              </m:num>
                              <m:den>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r</m:t>
                                    </m:r>
                                  </m:e>
                                  <m:sub>
                                    <m:r>
                                      <m:rPr>
                                        <m:sty m:val="p"/>
                                      </m:rPr>
                                      <a:rPr lang="it-IT" sz="2800" i="0">
                                        <a:latin typeface="Cambria Math" panose="02040503050406030204" pitchFamily="18" charset="0"/>
                                      </a:rPr>
                                      <m:t>A</m:t>
                                    </m:r>
                                  </m:sub>
                                </m:sSub>
                              </m:den>
                            </m:f>
                          </m:e>
                        </m:nary>
                      </m:oMath>
                    </m:oMathPara>
                  </a14:m>
                  <a:endParaRPr lang="it-IT" sz="2800" dirty="0">
                    <a:latin typeface="Times New Roman" panose="02020603050405020304" pitchFamily="18" charset="0"/>
                    <a:cs typeface="Times New Roman" panose="02020603050405020304" pitchFamily="18"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7344046" y="5073045"/>
                  <a:ext cx="2153474" cy="1307474"/>
                </a:xfrm>
                <a:prstGeom prst="rect">
                  <a:avLst/>
                </a:prstGeom>
                <a:blipFill>
                  <a:blip r:embed="rId3"/>
                  <a:stretch>
                    <a:fillRect/>
                  </a:stretch>
                </a:blipFill>
                <a:ln w="38100" cmpd="dbl">
                  <a:noFill/>
                </a:ln>
              </p:spPr>
              <p:txBody>
                <a:bodyPr/>
                <a:lstStyle/>
                <a:p>
                  <a:r>
                    <a:rPr lang="it-IT">
                      <a:noFill/>
                    </a:rPr>
                    <a:t> </a:t>
                  </a:r>
                </a:p>
              </p:txBody>
            </p:sp>
          </mc:Fallback>
        </mc:AlternateContent>
        <p:sp>
          <p:nvSpPr>
            <p:cNvPr id="15" name="Rettangolo 14"/>
            <p:cNvSpPr/>
            <p:nvPr/>
          </p:nvSpPr>
          <p:spPr>
            <a:xfrm>
              <a:off x="7084824" y="4901937"/>
              <a:ext cx="2671918" cy="1649691"/>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64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a:solidFill>
                  <a:srgbClr val="FF0000"/>
                </a:solidFill>
                <a:latin typeface="Arial" panose="020B0604020202020204" pitchFamily="34" charset="0"/>
                <a:ea typeface="新細明體"/>
                <a:cs typeface="Arial" panose="020B0604020202020204" pitchFamily="34" charset="0"/>
              </a:rPr>
              <a:t>Mole Balance – 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17" name="Text Box 2"/>
          <p:cNvSpPr txBox="1">
            <a:spLocks noChangeArrowheads="1"/>
          </p:cNvSpPr>
          <p:nvPr/>
        </p:nvSpPr>
        <p:spPr bwMode="auto">
          <a:xfrm>
            <a:off x="247074" y="905521"/>
            <a:ext cx="566116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400" dirty="0">
                <a:solidFill>
                  <a:srgbClr val="3333FF"/>
                </a:solidFill>
                <a:latin typeface="Arial" panose="020B0604020202020204" pitchFamily="34" charset="0"/>
                <a:cs typeface="Arial" panose="020B0604020202020204" pitchFamily="34" charset="0"/>
              </a:rPr>
              <a:t>PFR </a:t>
            </a:r>
            <a:r>
              <a:rPr lang="en-GB" altLang="zh-TW" sz="2400" dirty="0" smtClean="0">
                <a:solidFill>
                  <a:srgbClr val="3333FF"/>
                </a:solidFill>
                <a:latin typeface="Arial" panose="020B0604020202020204" pitchFamily="34" charset="0"/>
                <a:cs typeface="Arial" panose="020B0604020202020204" pitchFamily="34" charset="0"/>
              </a:rPr>
              <a:t>– Space Velocity &amp; Residence time</a:t>
            </a:r>
            <a:endParaRPr lang="en-GB" altLang="zh-TW" sz="2400" dirty="0">
              <a:solidFill>
                <a:srgbClr val="3333FF"/>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2"/>
          <a:stretch>
            <a:fillRect/>
          </a:stretch>
        </p:blipFill>
        <p:spPr>
          <a:xfrm>
            <a:off x="295275" y="1459907"/>
            <a:ext cx="6315075" cy="2292682"/>
          </a:xfrm>
          <a:prstGeom prst="rect">
            <a:avLst/>
          </a:prstGeom>
        </p:spPr>
      </p:pic>
      <p:sp>
        <p:nvSpPr>
          <p:cNvPr id="7" name="Rettangolo 6"/>
          <p:cNvSpPr/>
          <p:nvPr/>
        </p:nvSpPr>
        <p:spPr>
          <a:xfrm>
            <a:off x="398452" y="4322451"/>
            <a:ext cx="4583123" cy="1200329"/>
          </a:xfrm>
          <a:prstGeom prst="rect">
            <a:avLst/>
          </a:prstGeom>
        </p:spPr>
        <p:txBody>
          <a:bodyPr wrap="square">
            <a:spAutoFit/>
          </a:bodyPr>
          <a:lstStyle/>
          <a:p>
            <a:pPr>
              <a:spcBef>
                <a:spcPct val="0"/>
              </a:spcBef>
              <a:buFontTx/>
              <a:buNone/>
            </a:pPr>
            <a:r>
              <a:rPr lang="en-GB" altLang="zh-TW" dirty="0">
                <a:solidFill>
                  <a:srgbClr val="3333FF"/>
                </a:solidFill>
                <a:latin typeface="Arial" panose="020B0604020202020204" pitchFamily="34" charset="0"/>
                <a:cs typeface="Arial" panose="020B0604020202020204" pitchFamily="34" charset="0"/>
              </a:rPr>
              <a:t>Residence </a:t>
            </a:r>
            <a:r>
              <a:rPr lang="en-GB" altLang="zh-TW" dirty="0" smtClean="0">
                <a:solidFill>
                  <a:srgbClr val="3333FF"/>
                </a:solidFill>
                <a:latin typeface="Arial" panose="020B0604020202020204" pitchFamily="34" charset="0"/>
                <a:cs typeface="Arial" panose="020B0604020202020204" pitchFamily="34" charset="0"/>
              </a:rPr>
              <a:t>time</a:t>
            </a:r>
          </a:p>
          <a:p>
            <a:pPr>
              <a:spcBef>
                <a:spcPct val="0"/>
              </a:spcBef>
              <a:buFontTx/>
              <a:buNone/>
            </a:pPr>
            <a:r>
              <a:rPr lang="en-US" altLang="zh-TW" dirty="0" smtClean="0">
                <a:latin typeface="Arial" panose="020B0604020202020204" pitchFamily="34" charset="0"/>
                <a:cs typeface="Arial" panose="020B0604020202020204" pitchFamily="34" charset="0"/>
              </a:rPr>
              <a:t>The </a:t>
            </a:r>
            <a:r>
              <a:rPr lang="en-US" altLang="zh-TW" dirty="0">
                <a:latin typeface="Arial" panose="020B0604020202020204" pitchFamily="34" charset="0"/>
                <a:cs typeface="Arial" panose="020B0604020202020204" pitchFamily="34" charset="0"/>
              </a:rPr>
              <a:t>residence time of a fluid parcel is the total time that the parcel has spent inside a control volume (e.g.: a chemical </a:t>
            </a:r>
            <a:r>
              <a:rPr lang="en-US" altLang="zh-TW" dirty="0" smtClean="0">
                <a:latin typeface="Arial" panose="020B0604020202020204" pitchFamily="34" charset="0"/>
                <a:cs typeface="Arial" panose="020B0604020202020204" pitchFamily="34" charset="0"/>
              </a:rPr>
              <a:t>reactor).</a:t>
            </a:r>
            <a:endParaRPr lang="en-GB" altLang="zh-TW"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CasellaDiTesto 7"/>
              <p:cNvSpPr txBox="1"/>
              <p:nvPr/>
            </p:nvSpPr>
            <p:spPr>
              <a:xfrm>
                <a:off x="7576733" y="1736906"/>
                <a:ext cx="3935757" cy="72930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rPr>
                          </m:ctrlPr>
                        </m:sSupPr>
                        <m:e>
                          <m:r>
                            <a:rPr lang="it-IT" sz="2000" i="1">
                              <a:latin typeface="Cambria Math" panose="02040503050406030204" pitchFamily="18" charset="0"/>
                            </a:rPr>
                            <m:t>𝐺𝐻𝑆𝑉</m:t>
                          </m:r>
                        </m:e>
                        <m:sup>
                          <m:r>
                            <a:rPr lang="it-IT" sz="2000" b="0" i="1" smtClean="0">
                              <a:latin typeface="Cambria Math" panose="02040503050406030204" pitchFamily="18" charset="0"/>
                              <a:ea typeface="Cambria Math" panose="02040503050406030204" pitchFamily="18" charset="0"/>
                            </a:rPr>
                            <m:t>∗</m:t>
                          </m:r>
                        </m:sup>
                      </m:sSup>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𝑉𝑜𝑙𝑢𝑚𝑒𝑡𝑟𝑖𝑐</m:t>
                          </m:r>
                          <m:r>
                            <a:rPr lang="it-IT" sz="2000" b="0" i="1" smtClean="0">
                              <a:latin typeface="Cambria Math" panose="02040503050406030204" pitchFamily="18" charset="0"/>
                            </a:rPr>
                            <m:t> </m:t>
                          </m:r>
                          <m:r>
                            <a:rPr lang="it-IT" sz="2000" b="0" i="1" smtClean="0">
                              <a:latin typeface="Cambria Math" panose="02040503050406030204" pitchFamily="18" charset="0"/>
                            </a:rPr>
                            <m:t>𝐹𝑒𝑒𝑑</m:t>
                          </m:r>
                          <m:r>
                            <a:rPr lang="it-IT" sz="2000" b="0" i="1" smtClean="0">
                              <a:latin typeface="Cambria Math" panose="02040503050406030204" pitchFamily="18" charset="0"/>
                            </a:rPr>
                            <m:t> </m:t>
                          </m:r>
                          <m:r>
                            <a:rPr lang="it-IT" sz="2000" b="0" i="1" smtClean="0">
                              <a:latin typeface="Cambria Math" panose="02040503050406030204" pitchFamily="18" charset="0"/>
                            </a:rPr>
                            <m:t>𝑅𝑎𝑡𝑒</m:t>
                          </m:r>
                        </m:num>
                        <m:den>
                          <m:r>
                            <a:rPr lang="it-IT" sz="2000" b="0" i="1" smtClean="0">
                              <a:latin typeface="Cambria Math" panose="02040503050406030204" pitchFamily="18" charset="0"/>
                            </a:rPr>
                            <m:t>𝐶𝑎𝑡𝑎𝑙𝑦𝑠𝑡</m:t>
                          </m:r>
                          <m:r>
                            <a:rPr lang="it-IT" sz="2000" b="0" i="1" smtClean="0">
                              <a:latin typeface="Cambria Math" panose="02040503050406030204" pitchFamily="18" charset="0"/>
                            </a:rPr>
                            <m:t> </m:t>
                          </m:r>
                          <m:r>
                            <a:rPr lang="it-IT" sz="2000" b="0" i="1" smtClean="0">
                              <a:latin typeface="Cambria Math" panose="02040503050406030204" pitchFamily="18" charset="0"/>
                            </a:rPr>
                            <m:t>𝑀𝑎𝑠𝑠</m:t>
                          </m:r>
                        </m:den>
                      </m:f>
                    </m:oMath>
                  </m:oMathPara>
                </a14:m>
                <a:endParaRPr lang="it-IT" sz="2000"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7576733" y="1736906"/>
                <a:ext cx="3935757" cy="729302"/>
              </a:xfrm>
              <a:prstGeom prst="rect">
                <a:avLst/>
              </a:prstGeom>
              <a:blipFill>
                <a:blip r:embed="rId3"/>
                <a:stretch>
                  <a:fillRect/>
                </a:stretch>
              </a:blipFill>
            </p:spPr>
            <p:txBody>
              <a:bodyPr/>
              <a:lstStyle/>
              <a:p>
                <a:r>
                  <a:rPr lang="it-IT">
                    <a:noFill/>
                  </a:rPr>
                  <a:t> </a:t>
                </a:r>
              </a:p>
            </p:txBody>
          </p:sp>
        </mc:Fallback>
      </mc:AlternateContent>
      <p:sp>
        <p:nvSpPr>
          <p:cNvPr id="10" name="Rettangolo 9"/>
          <p:cNvSpPr/>
          <p:nvPr/>
        </p:nvSpPr>
        <p:spPr>
          <a:xfrm>
            <a:off x="8783825" y="1275241"/>
            <a:ext cx="1521570" cy="400110"/>
          </a:xfrm>
          <a:prstGeom prst="rect">
            <a:avLst/>
          </a:prstGeom>
        </p:spPr>
        <p:txBody>
          <a:bodyPr wrap="none">
            <a:spAutoFit/>
          </a:bodyPr>
          <a:lstStyle/>
          <a:p>
            <a:pPr algn="ctr"/>
            <a:r>
              <a:rPr lang="en-US" altLang="zh-TW" sz="2000" dirty="0" smtClean="0">
                <a:latin typeface="Arial" panose="020B0604020202020204" pitchFamily="34" charset="0"/>
                <a:cs typeface="Arial" panose="020B0604020202020204" pitchFamily="34" charset="0"/>
              </a:rPr>
              <a:t>In our case:</a:t>
            </a:r>
            <a:endParaRPr lang="it-IT" sz="2000" dirty="0"/>
          </a:p>
        </p:txBody>
      </p:sp>
      <mc:AlternateContent xmlns:mc="http://schemas.openxmlformats.org/markup-compatibility/2006" xmlns:a14="http://schemas.microsoft.com/office/drawing/2010/main">
        <mc:Choice Requires="a14">
          <p:sp>
            <p:nvSpPr>
              <p:cNvPr id="18" name="CasellaDiTesto 17"/>
              <p:cNvSpPr txBox="1"/>
              <p:nvPr/>
            </p:nvSpPr>
            <p:spPr>
              <a:xfrm>
                <a:off x="5734050" y="4821370"/>
                <a:ext cx="1529778"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ea typeface="Cambria Math" panose="02040503050406030204" pitchFamily="18" charset="0"/>
                        </a:rPr>
                        <m:t>𝜏</m:t>
                      </m:r>
                      <m:r>
                        <a:rPr lang="it-IT" sz="2400" b="0" i="0"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𝑑</m:t>
                              </m:r>
                            </m:e>
                            <m:sub>
                              <m:r>
                                <a:rPr lang="it-IT" sz="2400" b="0" i="1" smtClean="0">
                                  <a:latin typeface="Cambria Math" panose="02040503050406030204" pitchFamily="18" charset="0"/>
                                  <a:ea typeface="Cambria Math" panose="02040503050406030204" pitchFamily="18" charset="0"/>
                                </a:rPr>
                                <m:t>𝐶𝐴𝑇</m:t>
                              </m:r>
                            </m:sub>
                          </m:sSub>
                        </m:num>
                        <m:den>
                          <m:sSup>
                            <m:sSupPr>
                              <m:ctrlPr>
                                <a:rPr lang="it-IT" sz="2400" i="1">
                                  <a:latin typeface="Cambria Math" panose="02040503050406030204" pitchFamily="18" charset="0"/>
                                </a:rPr>
                              </m:ctrlPr>
                            </m:sSupPr>
                            <m:e>
                              <m:r>
                                <a:rPr lang="it-IT" sz="2400" i="1">
                                  <a:latin typeface="Cambria Math" panose="02040503050406030204" pitchFamily="18" charset="0"/>
                                </a:rPr>
                                <m:t>𝐺𝐻𝑆𝑉</m:t>
                              </m:r>
                            </m:e>
                            <m:sup>
                              <m:r>
                                <a:rPr lang="it-IT" sz="2400" i="1">
                                  <a:latin typeface="Cambria Math" panose="02040503050406030204" pitchFamily="18" charset="0"/>
                                  <a:ea typeface="Cambria Math" panose="02040503050406030204" pitchFamily="18" charset="0"/>
                                </a:rPr>
                                <m:t>∗</m:t>
                              </m:r>
                            </m:sup>
                          </m:sSup>
                        </m:den>
                      </m:f>
                    </m:oMath>
                  </m:oMathPara>
                </a14:m>
                <a:endParaRPr lang="it-IT" sz="2400"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5734050" y="4821370"/>
                <a:ext cx="1529778" cy="701410"/>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014401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14121" y="1997839"/>
            <a:ext cx="6963766"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800" dirty="0">
                <a:latin typeface="Arial" panose="020B0604020202020204" pitchFamily="34" charset="0"/>
                <a:cs typeface="Arial" panose="020B0604020202020204" pitchFamily="34" charset="0"/>
              </a:rPr>
              <a:t>The heart of the design of an ideal reactor:</a:t>
            </a:r>
          </a:p>
          <a:p>
            <a:pPr algn="ctr">
              <a:spcBef>
                <a:spcPct val="0"/>
              </a:spcBef>
              <a:buFontTx/>
              <a:buNone/>
            </a:pPr>
            <a:endParaRPr lang="en-GB" altLang="zh-TW" sz="2800" dirty="0">
              <a:latin typeface="Arial" panose="020B0604020202020204" pitchFamily="34" charset="0"/>
              <a:cs typeface="Arial" panose="020B0604020202020204" pitchFamily="34" charset="0"/>
            </a:endParaRPr>
          </a:p>
          <a:p>
            <a:pPr algn="ctr">
              <a:spcBef>
                <a:spcPct val="0"/>
              </a:spcBef>
              <a:buFontTx/>
              <a:buNone/>
            </a:pPr>
            <a:r>
              <a:rPr lang="en-GB" altLang="zh-TW" sz="4000" dirty="0" err="1" smtClean="0">
                <a:solidFill>
                  <a:srgbClr val="FF0000"/>
                </a:solidFill>
                <a:latin typeface="Arial" panose="020B0604020202020204" pitchFamily="34" charset="0"/>
                <a:cs typeface="Arial" panose="020B0604020202020204" pitchFamily="34" charset="0"/>
              </a:rPr>
              <a:t>r</a:t>
            </a:r>
            <a:r>
              <a:rPr lang="en-GB" altLang="zh-TW" sz="4000" baseline="-25000" dirty="0" err="1" smtClean="0">
                <a:solidFill>
                  <a:srgbClr val="FF0000"/>
                </a:solidFill>
                <a:latin typeface="Arial" panose="020B0604020202020204" pitchFamily="34" charset="0"/>
                <a:cs typeface="Arial" panose="020B0604020202020204" pitchFamily="34" charset="0"/>
              </a:rPr>
              <a:t>A</a:t>
            </a:r>
            <a:r>
              <a:rPr lang="en-GB" altLang="zh-TW" sz="4000" dirty="0" smtClean="0">
                <a:solidFill>
                  <a:srgbClr val="FF0000"/>
                </a:solidFill>
                <a:latin typeface="Arial" panose="020B0604020202020204" pitchFamily="34" charset="0"/>
                <a:cs typeface="Arial" panose="020B0604020202020204" pitchFamily="34" charset="0"/>
              </a:rPr>
              <a:t> = f(X</a:t>
            </a:r>
            <a:r>
              <a:rPr lang="en-GB" altLang="zh-TW" sz="4000" baseline="-25000" dirty="0" smtClean="0">
                <a:solidFill>
                  <a:srgbClr val="FF0000"/>
                </a:solidFill>
                <a:latin typeface="Arial" panose="020B0604020202020204" pitchFamily="34" charset="0"/>
                <a:cs typeface="Arial" panose="020B0604020202020204" pitchFamily="34" charset="0"/>
              </a:rPr>
              <a:t>A</a:t>
            </a:r>
            <a:r>
              <a:rPr lang="en-GB" altLang="zh-TW" sz="4000" dirty="0" smtClean="0">
                <a:solidFill>
                  <a:srgbClr val="FF0000"/>
                </a:solidFill>
                <a:latin typeface="Arial" panose="020B0604020202020204" pitchFamily="34" charset="0"/>
                <a:cs typeface="Arial" panose="020B0604020202020204" pitchFamily="34" charset="0"/>
              </a:rPr>
              <a:t>)</a:t>
            </a:r>
          </a:p>
          <a:p>
            <a:pPr algn="ctr">
              <a:spcBef>
                <a:spcPct val="0"/>
              </a:spcBef>
              <a:buFontTx/>
              <a:buNone/>
            </a:pPr>
            <a:endParaRPr lang="en-GB" altLang="zh-TW" sz="2800" dirty="0">
              <a:solidFill>
                <a:srgbClr val="FF0000"/>
              </a:solidFill>
              <a:latin typeface="Arial" panose="020B0604020202020204" pitchFamily="34" charset="0"/>
              <a:cs typeface="Arial" panose="020B0604020202020204" pitchFamily="34" charset="0"/>
            </a:endParaRPr>
          </a:p>
          <a:p>
            <a:pPr algn="ctr">
              <a:spcBef>
                <a:spcPct val="0"/>
              </a:spcBef>
              <a:buFontTx/>
              <a:buNone/>
            </a:pPr>
            <a:r>
              <a:rPr lang="en-GB" altLang="zh-TW" sz="2800" dirty="0">
                <a:latin typeface="Arial" panose="020B0604020202020204" pitchFamily="34" charset="0"/>
                <a:cs typeface="Arial" panose="020B0604020202020204" pitchFamily="34" charset="0"/>
              </a:rPr>
              <a:t> </a:t>
            </a:r>
            <a:r>
              <a:rPr lang="en-GB" altLang="zh-TW" sz="2800" dirty="0" smtClean="0">
                <a:latin typeface="Arial" panose="020B0604020202020204" pitchFamily="34" charset="0"/>
                <a:cs typeface="Arial" panose="020B0604020202020204" pitchFamily="34" charset="0"/>
              </a:rPr>
              <a:t>Depends on operative variables </a:t>
            </a:r>
          </a:p>
          <a:p>
            <a:pPr algn="ctr">
              <a:spcBef>
                <a:spcPct val="0"/>
              </a:spcBef>
              <a:buFontTx/>
              <a:buNone/>
            </a:pPr>
            <a:r>
              <a:rPr lang="en-GB" altLang="zh-TW" sz="2800" dirty="0" smtClean="0">
                <a:latin typeface="Arial" panose="020B0604020202020204" pitchFamily="34" charset="0"/>
                <a:cs typeface="Arial" panose="020B0604020202020204" pitchFamily="34" charset="0"/>
              </a:rPr>
              <a:t>(concentration</a:t>
            </a:r>
            <a:r>
              <a:rPr lang="en-GB" altLang="zh-TW" sz="2800" dirty="0">
                <a:latin typeface="Arial" panose="020B0604020202020204" pitchFamily="34" charset="0"/>
                <a:cs typeface="Arial" panose="020B0604020202020204" pitchFamily="34" charset="0"/>
              </a:rPr>
              <a:t>, partial pressure etc.)</a:t>
            </a:r>
            <a:endParaRPr lang="zh-TW" alt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7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3" name="Rettangolo 2"/>
          <p:cNvSpPr/>
          <p:nvPr/>
        </p:nvSpPr>
        <p:spPr>
          <a:xfrm>
            <a:off x="3048000" y="869362"/>
            <a:ext cx="6096000" cy="1569660"/>
          </a:xfrm>
          <a:prstGeom prst="rect">
            <a:avLst/>
          </a:prstGeom>
        </p:spPr>
        <p:txBody>
          <a:bodyPr>
            <a:spAutoFit/>
          </a:bodyPr>
          <a:lstStyle/>
          <a:p>
            <a:pPr algn="ctr"/>
            <a:r>
              <a:rPr lang="en-US" sz="3200" dirty="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light-off </a:t>
            </a:r>
            <a:r>
              <a:rPr lang="en-US" sz="3200" dirty="0">
                <a:latin typeface="Arial" panose="020B0604020202020204" pitchFamily="34" charset="0"/>
                <a:cs typeface="Arial" panose="020B0604020202020204" pitchFamily="34" charset="0"/>
              </a:rPr>
              <a:t>curve is the </a:t>
            </a:r>
            <a:r>
              <a:rPr lang="en-US" sz="3200" dirty="0">
                <a:solidFill>
                  <a:srgbClr val="3333FF"/>
                </a:solidFill>
                <a:latin typeface="Arial" panose="020B0604020202020204" pitchFamily="34" charset="0"/>
                <a:cs typeface="Arial" panose="020B0604020202020204" pitchFamily="34" charset="0"/>
              </a:rPr>
              <a:t>conversion-temperature plot </a:t>
            </a:r>
            <a:endParaRPr lang="en-US" sz="3200" dirty="0" smtClean="0">
              <a:solidFill>
                <a:srgbClr val="3333FF"/>
              </a:solidFill>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of </a:t>
            </a:r>
            <a:r>
              <a:rPr lang="en-US" sz="3200" dirty="0">
                <a:latin typeface="Arial" panose="020B0604020202020204" pitchFamily="34" charset="0"/>
                <a:cs typeface="Arial" panose="020B0604020202020204" pitchFamily="34" charset="0"/>
              </a:rPr>
              <a:t>a catalytic reaction</a:t>
            </a:r>
            <a:endParaRPr lang="it-IT" sz="3200" dirty="0">
              <a:latin typeface="Arial" panose="020B0604020202020204" pitchFamily="34" charset="0"/>
              <a:cs typeface="Arial" panose="020B0604020202020204" pitchFamily="34" charset="0"/>
            </a:endParaRPr>
          </a:p>
        </p:txBody>
      </p:sp>
      <p:sp>
        <p:nvSpPr>
          <p:cNvPr id="5" name="Text Box 23"/>
          <p:cNvSpPr txBox="1">
            <a:spLocks noChangeArrowheads="1"/>
          </p:cNvSpPr>
          <p:nvPr/>
        </p:nvSpPr>
        <p:spPr bwMode="auto">
          <a:xfrm>
            <a:off x="238764" y="2563957"/>
            <a:ext cx="7132998" cy="23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spcAft>
                <a:spcPts val="600"/>
              </a:spcAft>
              <a:buFontTx/>
              <a:buNone/>
            </a:pPr>
            <a:r>
              <a:rPr lang="en-GB" altLang="zh-TW" sz="2000" dirty="0" smtClean="0">
                <a:latin typeface="Arial" panose="020B0604020202020204" pitchFamily="34" charset="0"/>
                <a:cs typeface="Arial" panose="020B0604020202020204" pitchFamily="34" charset="0"/>
              </a:rPr>
              <a:t>Light-off curves allow to </a:t>
            </a:r>
            <a:r>
              <a:rPr lang="en-US" altLang="zh-TW" sz="2000" dirty="0">
                <a:latin typeface="Arial" panose="020B0604020202020204" pitchFamily="34" charset="0"/>
                <a:cs typeface="Arial" panose="020B0604020202020204" pitchFamily="34" charset="0"/>
              </a:rPr>
              <a:t>deduce kinetic information such </a:t>
            </a:r>
            <a:r>
              <a:rPr lang="en-US" altLang="zh-TW" sz="2000" dirty="0" smtClean="0">
                <a:latin typeface="Arial" panose="020B0604020202020204" pitchFamily="34" charset="0"/>
                <a:cs typeface="Arial" panose="020B0604020202020204" pitchFamily="34" charset="0"/>
              </a:rPr>
              <a:t>as:</a:t>
            </a: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apparent </a:t>
            </a:r>
            <a:r>
              <a:rPr lang="en-US" altLang="zh-TW" sz="2000" dirty="0">
                <a:latin typeface="Arial" panose="020B0604020202020204" pitchFamily="34" charset="0"/>
                <a:cs typeface="Arial" panose="020B0604020202020204" pitchFamily="34" charset="0"/>
              </a:rPr>
              <a:t>reaction </a:t>
            </a:r>
            <a:r>
              <a:rPr lang="en-US" altLang="zh-TW" sz="2000" dirty="0" smtClean="0">
                <a:latin typeface="Arial" panose="020B0604020202020204" pitchFamily="34" charset="0"/>
                <a:cs typeface="Arial" panose="020B0604020202020204" pitchFamily="34" charset="0"/>
              </a:rPr>
              <a:t>orders</a:t>
            </a: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apparent activation energy</a:t>
            </a: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number of active sites</a:t>
            </a:r>
          </a:p>
          <a:p>
            <a:pPr marL="342900" indent="-342900" algn="just">
              <a:spcBef>
                <a:spcPct val="0"/>
              </a:spcBef>
              <a:spcAft>
                <a:spcPts val="600"/>
              </a:spcAft>
            </a:pPr>
            <a:endParaRPr lang="en-US" altLang="zh-TW" sz="2000" dirty="0" smtClean="0">
              <a:latin typeface="Arial" panose="020B0604020202020204" pitchFamily="34" charset="0"/>
              <a:cs typeface="Arial" panose="020B0604020202020204" pitchFamily="34" charset="0"/>
            </a:endParaRP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mass </a:t>
            </a:r>
            <a:r>
              <a:rPr lang="en-US" altLang="zh-TW" sz="2000" dirty="0">
                <a:latin typeface="Arial" panose="020B0604020202020204" pitchFamily="34" charset="0"/>
                <a:cs typeface="Arial" panose="020B0604020202020204" pitchFamily="34" charset="0"/>
              </a:rPr>
              <a:t>transfer </a:t>
            </a:r>
            <a:r>
              <a:rPr lang="en-US" altLang="zh-TW" sz="2000" dirty="0" smtClean="0">
                <a:latin typeface="Arial" panose="020B0604020202020204" pitchFamily="34" charset="0"/>
                <a:cs typeface="Arial" panose="020B0604020202020204" pitchFamily="34" charset="0"/>
              </a:rPr>
              <a:t>limitations</a:t>
            </a:r>
            <a:endParaRPr lang="en-GB" altLang="zh-TW" sz="2000" dirty="0">
              <a:latin typeface="Arial" panose="020B0604020202020204" pitchFamily="34" charset="0"/>
              <a:cs typeface="Arial" panose="020B0604020202020204" pitchFamily="34" charset="0"/>
            </a:endParaRPr>
          </a:p>
        </p:txBody>
      </p:sp>
      <p:sp>
        <p:nvSpPr>
          <p:cNvPr id="6" name="Rettangolo 5"/>
          <p:cNvSpPr/>
          <p:nvPr/>
        </p:nvSpPr>
        <p:spPr>
          <a:xfrm>
            <a:off x="5266442" y="5733142"/>
            <a:ext cx="6925558" cy="830997"/>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L</a:t>
            </a:r>
            <a:r>
              <a:rPr lang="en-US" sz="2400" dirty="0" smtClean="0">
                <a:solidFill>
                  <a:srgbClr val="FF0000"/>
                </a:solidFill>
                <a:latin typeface="Arial" panose="020B0604020202020204" pitchFamily="34" charset="0"/>
                <a:cs typeface="Arial" panose="020B0604020202020204" pitchFamily="34" charset="0"/>
              </a:rPr>
              <a:t>ight-off</a:t>
            </a:r>
            <a:r>
              <a:rPr lang="en-US" sz="2400" dirty="0" smtClean="0">
                <a:latin typeface="Arial" panose="020B0604020202020204" pitchFamily="34" charset="0"/>
                <a:cs typeface="Arial" panose="020B0604020202020204" pitchFamily="34" charset="0"/>
              </a:rPr>
              <a:t> is defined </a:t>
            </a:r>
            <a:r>
              <a:rPr lang="en-US" sz="2400" dirty="0">
                <a:latin typeface="Arial" panose="020B0604020202020204" pitchFamily="34" charset="0"/>
                <a:cs typeface="Arial" panose="020B0604020202020204" pitchFamily="34" charset="0"/>
              </a:rPr>
              <a:t>as the </a:t>
            </a:r>
            <a:r>
              <a:rPr lang="en-US" sz="2400" dirty="0" smtClean="0">
                <a:latin typeface="Arial" panose="020B0604020202020204" pitchFamily="34" charset="0"/>
                <a:cs typeface="Arial" panose="020B0604020202020204" pitchFamily="34" charset="0"/>
              </a:rPr>
              <a:t>temperature </a:t>
            </a:r>
            <a:r>
              <a:rPr lang="en-US" sz="2400" dirty="0">
                <a:latin typeface="Arial" panose="020B0604020202020204" pitchFamily="34" charset="0"/>
                <a:cs typeface="Arial" panose="020B0604020202020204" pitchFamily="34" charset="0"/>
              </a:rPr>
              <a:t>at which the mass transfer becomes rate controlling</a:t>
            </a:r>
            <a:endParaRPr lang="it-IT" sz="2400" dirty="0">
              <a:latin typeface="Arial" panose="020B0604020202020204" pitchFamily="34" charset="0"/>
              <a:cs typeface="Arial" panose="020B0604020202020204" pitchFamily="34" charset="0"/>
            </a:endParaRPr>
          </a:p>
        </p:txBody>
      </p:sp>
      <p:sp>
        <p:nvSpPr>
          <p:cNvPr id="7" name="Rettangolo 6"/>
          <p:cNvSpPr/>
          <p:nvPr/>
        </p:nvSpPr>
        <p:spPr>
          <a:xfrm>
            <a:off x="3805263" y="4869374"/>
            <a:ext cx="5771773" cy="369332"/>
          </a:xfrm>
          <a:prstGeom prst="rect">
            <a:avLst/>
          </a:prstGeom>
        </p:spPr>
        <p:txBody>
          <a:bodyPr wrap="none">
            <a:spAutoFit/>
          </a:bodyPr>
          <a:lstStyle/>
          <a:p>
            <a:r>
              <a:rPr lang="en-GB" altLang="zh-TW" dirty="0" smtClean="0">
                <a:solidFill>
                  <a:srgbClr val="00B050"/>
                </a:solidFill>
                <a:latin typeface="Arial" panose="020B0604020202020204" pitchFamily="34" charset="0"/>
                <a:cs typeface="Arial" panose="020B0604020202020204" pitchFamily="34" charset="0"/>
              </a:rPr>
              <a:t>Internal</a:t>
            </a:r>
            <a:r>
              <a:rPr lang="en-GB" altLang="zh-TW" dirty="0" smtClean="0">
                <a:latin typeface="Arial" panose="020B0604020202020204" pitchFamily="34" charset="0"/>
                <a:cs typeface="Arial" panose="020B0604020202020204" pitchFamily="34" charset="0"/>
              </a:rPr>
              <a:t>: reaction is limited by diffusion within the pores</a:t>
            </a:r>
            <a:endParaRPr lang="it-IT" dirty="0"/>
          </a:p>
        </p:txBody>
      </p:sp>
      <p:sp>
        <p:nvSpPr>
          <p:cNvPr id="8" name="Rettangolo 7"/>
          <p:cNvSpPr/>
          <p:nvPr/>
        </p:nvSpPr>
        <p:spPr>
          <a:xfrm>
            <a:off x="3805263" y="4185599"/>
            <a:ext cx="6938759" cy="369332"/>
          </a:xfrm>
          <a:prstGeom prst="rect">
            <a:avLst/>
          </a:prstGeom>
        </p:spPr>
        <p:txBody>
          <a:bodyPr wrap="none">
            <a:spAutoFit/>
          </a:bodyPr>
          <a:lstStyle/>
          <a:p>
            <a:r>
              <a:rPr lang="en-GB" altLang="zh-TW" dirty="0" smtClean="0">
                <a:solidFill>
                  <a:srgbClr val="00B050"/>
                </a:solidFill>
                <a:latin typeface="Arial" panose="020B0604020202020204" pitchFamily="34" charset="0"/>
                <a:cs typeface="Arial" panose="020B0604020202020204" pitchFamily="34" charset="0"/>
              </a:rPr>
              <a:t>External</a:t>
            </a:r>
            <a:r>
              <a:rPr lang="en-GB" altLang="zh-TW" dirty="0" smtClean="0">
                <a:latin typeface="Arial" panose="020B0604020202020204" pitchFamily="34" charset="0"/>
                <a:cs typeface="Arial" panose="020B0604020202020204" pitchFamily="34" charset="0"/>
              </a:rPr>
              <a:t>: reaction is limited by diffusion in the intra-particle volume</a:t>
            </a:r>
            <a:endParaRPr lang="it-IT" dirty="0"/>
          </a:p>
        </p:txBody>
      </p:sp>
      <p:sp>
        <p:nvSpPr>
          <p:cNvPr id="9" name="Parentesi graffa aperta 8"/>
          <p:cNvSpPr/>
          <p:nvPr/>
        </p:nvSpPr>
        <p:spPr>
          <a:xfrm>
            <a:off x="3616325" y="4053526"/>
            <a:ext cx="120649" cy="1319752"/>
          </a:xfrm>
          <a:prstGeom prst="leftBrace">
            <a:avLst>
              <a:gd name="adj1" fmla="val 63010"/>
              <a:gd name="adj2" fmla="val 50000"/>
            </a:avLst>
          </a:prstGeom>
          <a:ln w="12700">
            <a:solidFill>
              <a:schemeClr val="tx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783644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a:blip r:embed="rId3"/>
          <a:stretch>
            <a:fillRect/>
          </a:stretch>
        </p:blipFill>
        <p:spPr>
          <a:xfrm>
            <a:off x="7362825" y="-1"/>
            <a:ext cx="4829175" cy="6809891"/>
          </a:xfrm>
          <a:prstGeom prst="rect">
            <a:avLst/>
          </a:prstGeom>
        </p:spPr>
      </p:pic>
      <p:sp>
        <p:nvSpPr>
          <p:cNvPr id="4" name="CasellaDiTesto 3"/>
          <p:cNvSpPr txBox="1"/>
          <p:nvPr/>
        </p:nvSpPr>
        <p:spPr>
          <a:xfrm>
            <a:off x="295275" y="994917"/>
            <a:ext cx="6667500"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defPPr>
              <a:defRPr lang="it-IT"/>
            </a:defPPr>
            <a:lvl1pPr algn="just">
              <a:spcBef>
                <a:spcPct val="0"/>
              </a:spcBef>
              <a:spcAft>
                <a:spcPts val="600"/>
              </a:spcAft>
              <a:buFontTx/>
              <a:buNone/>
              <a:defRPr sz="2000">
                <a:latin typeface="Arial" panose="020B0604020202020204" pitchFamily="34" charset="0"/>
                <a:ea typeface="新細明體" pitchFamily="18" charset="-120"/>
                <a:cs typeface="Arial" panose="020B0604020202020204" pitchFamily="34" charset="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dirty="0"/>
              <a:t>Light-off </a:t>
            </a:r>
            <a:r>
              <a:rPr lang="it-IT" dirty="0" err="1"/>
              <a:t>curves</a:t>
            </a:r>
            <a:r>
              <a:rPr lang="it-IT" dirty="0"/>
              <a:t> can be </a:t>
            </a:r>
            <a:r>
              <a:rPr lang="it-IT" dirty="0" err="1"/>
              <a:t>predicted</a:t>
            </a:r>
            <a:r>
              <a:rPr lang="it-IT" dirty="0"/>
              <a:t>, on the </a:t>
            </a:r>
            <a:r>
              <a:rPr lang="it-IT" dirty="0" err="1"/>
              <a:t>basis</a:t>
            </a:r>
            <a:r>
              <a:rPr lang="it-IT" dirty="0"/>
              <a:t> of a </a:t>
            </a:r>
            <a:r>
              <a:rPr lang="it-IT" dirty="0" err="1"/>
              <a:t>kinetic</a:t>
            </a:r>
            <a:r>
              <a:rPr lang="it-IT" dirty="0"/>
              <a:t> </a:t>
            </a:r>
            <a:r>
              <a:rPr lang="it-IT" dirty="0" err="1"/>
              <a:t>equation</a:t>
            </a:r>
            <a:r>
              <a:rPr lang="it-IT" dirty="0"/>
              <a:t> and </a:t>
            </a:r>
            <a:r>
              <a:rPr lang="it-IT" dirty="0" err="1"/>
              <a:t>considering</a:t>
            </a:r>
            <a:r>
              <a:rPr lang="it-IT" dirty="0"/>
              <a:t> mass transfer </a:t>
            </a:r>
            <a:r>
              <a:rPr lang="it-IT" dirty="0" err="1"/>
              <a:t>limitations</a:t>
            </a:r>
            <a:r>
              <a:rPr lang="it-IT" dirty="0" smtClean="0"/>
              <a:t>.</a:t>
            </a:r>
          </a:p>
          <a:p>
            <a:endParaRPr lang="it-IT" dirty="0"/>
          </a:p>
          <a:p>
            <a:r>
              <a:rPr lang="it-IT" dirty="0" smtClean="0"/>
              <a:t>For a </a:t>
            </a:r>
            <a:r>
              <a:rPr lang="it-IT" dirty="0" err="1" smtClean="0"/>
              <a:t>detailed</a:t>
            </a:r>
            <a:r>
              <a:rPr lang="it-IT" dirty="0" smtClean="0"/>
              <a:t> </a:t>
            </a:r>
            <a:r>
              <a:rPr lang="it-IT" dirty="0" err="1" smtClean="0"/>
              <a:t>analysis</a:t>
            </a:r>
            <a:r>
              <a:rPr lang="it-IT" dirty="0" smtClean="0"/>
              <a:t>, </a:t>
            </a:r>
            <a:r>
              <a:rPr lang="it-IT" dirty="0" err="1" smtClean="0"/>
              <a:t>see</a:t>
            </a:r>
            <a:r>
              <a:rPr lang="it-IT" dirty="0" smtClean="0"/>
              <a:t> </a:t>
            </a:r>
            <a:r>
              <a:rPr lang="en-US" dirty="0"/>
              <a:t>F. </a:t>
            </a:r>
            <a:r>
              <a:rPr lang="en-US" dirty="0" err="1" smtClean="0"/>
              <a:t>Duprat</a:t>
            </a:r>
            <a:r>
              <a:rPr lang="en-US" dirty="0"/>
              <a:t> “Light-o curve of catalytic reaction and kinetics” </a:t>
            </a:r>
            <a:r>
              <a:rPr lang="en-US" i="1" dirty="0" smtClean="0"/>
              <a:t>Chemical </a:t>
            </a:r>
            <a:r>
              <a:rPr lang="en-US" i="1" dirty="0"/>
              <a:t>Engineering Science</a:t>
            </a:r>
            <a:r>
              <a:rPr lang="en-US" dirty="0"/>
              <a:t> 57 (2002) 901–911</a:t>
            </a:r>
            <a:endParaRPr lang="it-IT" dirty="0"/>
          </a:p>
        </p:txBody>
      </p:sp>
      <p:sp>
        <p:nvSpPr>
          <p:cNvPr id="10" name="CasellaDiTesto 9"/>
          <p:cNvSpPr txBox="1"/>
          <p:nvPr/>
        </p:nvSpPr>
        <p:spPr>
          <a:xfrm>
            <a:off x="295275" y="3700017"/>
            <a:ext cx="6667500"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defPPr>
              <a:defRPr lang="it-IT"/>
            </a:defPPr>
            <a:lvl1pPr algn="just">
              <a:spcBef>
                <a:spcPct val="0"/>
              </a:spcBef>
              <a:spcAft>
                <a:spcPts val="600"/>
              </a:spcAft>
              <a:buFontTx/>
              <a:buNone/>
              <a:defRPr sz="2000">
                <a:latin typeface="Arial" panose="020B0604020202020204" pitchFamily="34" charset="0"/>
                <a:ea typeface="新細明體" pitchFamily="18" charset="-120"/>
                <a:cs typeface="Arial" panose="020B0604020202020204" pitchFamily="34" charset="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dirty="0" err="1" smtClean="0"/>
              <a:t>Extraction</a:t>
            </a:r>
            <a:r>
              <a:rPr lang="it-IT" dirty="0" smtClean="0"/>
              <a:t> of </a:t>
            </a:r>
            <a:r>
              <a:rPr lang="it-IT" dirty="0" err="1" smtClean="0"/>
              <a:t>kinetic</a:t>
            </a:r>
            <a:r>
              <a:rPr lang="it-IT" dirty="0" smtClean="0"/>
              <a:t> </a:t>
            </a:r>
            <a:r>
              <a:rPr lang="it-IT" dirty="0" err="1" smtClean="0"/>
              <a:t>parameters</a:t>
            </a:r>
            <a:r>
              <a:rPr lang="it-IT" dirty="0" smtClean="0"/>
              <a:t> and </a:t>
            </a:r>
            <a:r>
              <a:rPr lang="it-IT" dirty="0" err="1" smtClean="0"/>
              <a:t>verification</a:t>
            </a:r>
            <a:r>
              <a:rPr lang="it-IT" dirty="0" smtClean="0"/>
              <a:t> of </a:t>
            </a:r>
            <a:r>
              <a:rPr lang="it-IT" dirty="0" err="1" smtClean="0"/>
              <a:t>absence</a:t>
            </a:r>
            <a:r>
              <a:rPr lang="it-IT" dirty="0" smtClean="0"/>
              <a:t> of mass transfer </a:t>
            </a:r>
            <a:r>
              <a:rPr lang="it-IT" dirty="0" err="1" smtClean="0"/>
              <a:t>limitations</a:t>
            </a:r>
            <a:r>
              <a:rPr lang="it-IT" dirty="0" smtClean="0"/>
              <a:t> by </a:t>
            </a:r>
            <a:r>
              <a:rPr lang="it-IT" dirty="0" err="1" smtClean="0"/>
              <a:t>fitting</a:t>
            </a:r>
            <a:r>
              <a:rPr lang="it-IT" dirty="0" smtClean="0"/>
              <a:t> the </a:t>
            </a:r>
            <a:r>
              <a:rPr lang="it-IT" dirty="0" err="1" smtClean="0"/>
              <a:t>whole</a:t>
            </a:r>
            <a:r>
              <a:rPr lang="it-IT" dirty="0" smtClean="0"/>
              <a:t> light-off curve are </a:t>
            </a:r>
            <a:r>
              <a:rPr lang="it-IT" dirty="0" err="1" smtClean="0"/>
              <a:t>often</a:t>
            </a:r>
            <a:r>
              <a:rPr lang="it-IT" dirty="0" smtClean="0"/>
              <a:t> </a:t>
            </a:r>
            <a:r>
              <a:rPr lang="it-IT" dirty="0" err="1" smtClean="0"/>
              <a:t>not</a:t>
            </a:r>
            <a:r>
              <a:rPr lang="it-IT" dirty="0" smtClean="0"/>
              <a:t> </a:t>
            </a:r>
            <a:r>
              <a:rPr lang="it-IT" dirty="0" err="1" smtClean="0"/>
              <a:t>obvious</a:t>
            </a:r>
            <a:r>
              <a:rPr lang="it-IT" dirty="0" smtClean="0"/>
              <a:t>.</a:t>
            </a:r>
          </a:p>
          <a:p>
            <a:endParaRPr lang="it-IT" dirty="0" smtClean="0"/>
          </a:p>
          <a:p>
            <a:endParaRPr lang="it-IT" dirty="0"/>
          </a:p>
          <a:p>
            <a:endParaRPr lang="it-IT" dirty="0"/>
          </a:p>
          <a:p>
            <a:r>
              <a:rPr lang="it-IT" dirty="0" err="1" smtClean="0"/>
              <a:t>Simulated</a:t>
            </a:r>
            <a:r>
              <a:rPr lang="it-IT" dirty="0" smtClean="0"/>
              <a:t> light-off </a:t>
            </a:r>
            <a:r>
              <a:rPr lang="it-IT" dirty="0" err="1" smtClean="0"/>
              <a:t>without</a:t>
            </a:r>
            <a:r>
              <a:rPr lang="it-IT" dirty="0" smtClean="0"/>
              <a:t> mass transfer </a:t>
            </a:r>
            <a:r>
              <a:rPr lang="it-IT" dirty="0" err="1" smtClean="0"/>
              <a:t>limitations</a:t>
            </a:r>
            <a:r>
              <a:rPr lang="it-IT" dirty="0" smtClean="0"/>
              <a:t>.</a:t>
            </a:r>
            <a:endParaRPr lang="it-IT" dirty="0"/>
          </a:p>
        </p:txBody>
      </p:sp>
      <p:sp>
        <p:nvSpPr>
          <p:cNvPr id="5" name="Freccia a destra 4"/>
          <p:cNvSpPr/>
          <p:nvPr/>
        </p:nvSpPr>
        <p:spPr>
          <a:xfrm rot="18995948">
            <a:off x="5405360" y="4892127"/>
            <a:ext cx="2493484" cy="170329"/>
          </a:xfrm>
          <a:prstGeom prst="rightArrow">
            <a:avLst>
              <a:gd name="adj1" fmla="val 50000"/>
              <a:gd name="adj2" fmla="val 2373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16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mc:AlternateContent xmlns:mc="http://schemas.openxmlformats.org/markup-compatibility/2006" xmlns:a14="http://schemas.microsoft.com/office/drawing/2010/main">
        <mc:Choice Requires="a14">
          <p:sp>
            <p:nvSpPr>
              <p:cNvPr id="3" name="CasellaDiTesto 2"/>
              <p:cNvSpPr txBox="1"/>
              <p:nvPr/>
            </p:nvSpPr>
            <p:spPr>
              <a:xfrm>
                <a:off x="2411506" y="1806388"/>
                <a:ext cx="1336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r</m:t>
                          </m:r>
                        </m:e>
                        <m:sub>
                          <m:r>
                            <m:rPr>
                              <m:sty m:val="p"/>
                            </m:rPr>
                            <a:rPr lang="it-IT" sz="2000" b="0" i="0" smtClean="0">
                              <a:latin typeface="Cambria Math" panose="02040503050406030204" pitchFamily="18" charset="0"/>
                            </a:rPr>
                            <m:t>CHEM</m:t>
                          </m:r>
                        </m:sub>
                      </m:sSub>
                      <m:r>
                        <a:rPr lang="it-IT" sz="2000" b="0" i="0" smtClean="0">
                          <a:latin typeface="Cambria Math" panose="02040503050406030204" pitchFamily="18" charset="0"/>
                        </a:rPr>
                        <m:t>=</m:t>
                      </m:r>
                      <m:r>
                        <m:rPr>
                          <m:sty m:val="p"/>
                        </m:rPr>
                        <a:rPr lang="it-IT" sz="2000" b="0" i="0" smtClean="0">
                          <a:latin typeface="Cambria Math" panose="02040503050406030204" pitchFamily="18" charset="0"/>
                        </a:rPr>
                        <m:t>kC</m:t>
                      </m:r>
                    </m:oMath>
                  </m:oMathPara>
                </a14:m>
                <a:endParaRPr lang="it-IT" sz="2000" dirty="0">
                  <a:latin typeface="Cambria" panose="02040503050406030204" pitchFamily="18" charset="0"/>
                  <a:ea typeface="Cambria" panose="02040503050406030204" pitchFamily="18" charset="0"/>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2411506" y="1806388"/>
                <a:ext cx="1336135" cy="307777"/>
              </a:xfrm>
              <a:prstGeom prst="rect">
                <a:avLst/>
              </a:prstGeom>
              <a:blipFill>
                <a:blip r:embed="rId2"/>
                <a:stretch>
                  <a:fillRect l="-2283" r="-4566"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2411506" y="3411070"/>
                <a:ext cx="1220783" cy="584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r</m:t>
                          </m:r>
                        </m:e>
                        <m:sub>
                          <m:r>
                            <m:rPr>
                              <m:sty m:val="p"/>
                            </m:rPr>
                            <a:rPr lang="it-IT" sz="2000" b="0" i="0" smtClean="0">
                              <a:latin typeface="Cambria Math" panose="02040503050406030204" pitchFamily="18" charset="0"/>
                            </a:rPr>
                            <m:t>CHEM</m:t>
                          </m:r>
                        </m:sub>
                      </m:sSub>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𝑘</m:t>
                          </m:r>
                        </m:num>
                        <m:den>
                          <m:r>
                            <a:rPr lang="it-IT" sz="2000" b="0" i="1" smtClean="0">
                              <a:latin typeface="Cambria Math" panose="02040503050406030204" pitchFamily="18" charset="0"/>
                            </a:rPr>
                            <m:t>𝐶</m:t>
                          </m:r>
                        </m:den>
                      </m:f>
                    </m:oMath>
                  </m:oMathPara>
                </a14:m>
                <a:endParaRPr lang="it-IT" sz="2000" dirty="0">
                  <a:latin typeface="Cambria" panose="02040503050406030204" pitchFamily="18" charset="0"/>
                  <a:ea typeface="Cambria" panose="02040503050406030204" pitchFamily="18" charset="0"/>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2411506" y="3411070"/>
                <a:ext cx="1220783" cy="58439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2411506" y="5374340"/>
                <a:ext cx="2133726"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r</m:t>
                          </m:r>
                        </m:e>
                        <m:sub>
                          <m:r>
                            <m:rPr>
                              <m:sty m:val="p"/>
                            </m:rPr>
                            <a:rPr lang="it-IT" sz="2000" b="0" i="0" smtClean="0">
                              <a:latin typeface="Cambria Math" panose="02040503050406030204" pitchFamily="18" charset="0"/>
                            </a:rPr>
                            <m:t>CHEM</m:t>
                          </m:r>
                        </m:sub>
                      </m:sSub>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i="0">
                              <a:latin typeface="Cambria Math" panose="02040503050406030204" pitchFamily="18" charset="0"/>
                            </a:rPr>
                            <m:t>kC</m:t>
                          </m:r>
                          <m:r>
                            <m:rPr>
                              <m:nor/>
                            </m:rPr>
                            <a:rPr lang="it-IT" sz="2000" dirty="0">
                              <a:latin typeface="Cambria" panose="02040503050406030204" pitchFamily="18" charset="0"/>
                              <a:ea typeface="Cambria" panose="02040503050406030204" pitchFamily="18" charset="0"/>
                            </a:rPr>
                            <m:t> </m:t>
                          </m:r>
                        </m:num>
                        <m:den>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0" smtClean="0">
                                      <a:latin typeface="Cambria Math" panose="02040503050406030204" pitchFamily="18" charset="0"/>
                                    </a:rPr>
                                    <m:t>1+</m:t>
                                  </m:r>
                                  <m:r>
                                    <m:rPr>
                                      <m:sty m:val="p"/>
                                    </m:rPr>
                                    <a:rPr lang="it-IT" sz="2000" b="0" i="0" smtClean="0">
                                      <a:latin typeface="Cambria Math" panose="02040503050406030204" pitchFamily="18" charset="0"/>
                                    </a:rPr>
                                    <m:t>KC</m:t>
                                  </m:r>
                                </m:e>
                              </m:d>
                            </m:e>
                            <m:sup>
                              <m:r>
                                <a:rPr lang="it-IT" sz="2000" b="0" i="0" smtClean="0">
                                  <a:latin typeface="Cambria Math" panose="02040503050406030204" pitchFamily="18" charset="0"/>
                                </a:rPr>
                                <m:t>2</m:t>
                              </m:r>
                            </m:sup>
                          </m:sSup>
                        </m:den>
                      </m:f>
                    </m:oMath>
                  </m:oMathPara>
                </a14:m>
                <a:endParaRPr lang="it-IT" sz="2000" dirty="0">
                  <a:latin typeface="Cambria" panose="02040503050406030204" pitchFamily="18" charset="0"/>
                  <a:ea typeface="Cambria" panose="02040503050406030204" pitchFamily="18" charset="0"/>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2411506" y="5374340"/>
                <a:ext cx="2133726" cy="627992"/>
              </a:xfrm>
              <a:prstGeom prst="rect">
                <a:avLst/>
              </a:prstGeom>
              <a:blipFill>
                <a:blip r:embed="rId4"/>
                <a:stretch>
                  <a:fillRect/>
                </a:stretch>
              </a:blipFill>
            </p:spPr>
            <p:txBody>
              <a:bodyPr/>
              <a:lstStyle/>
              <a:p>
                <a:r>
                  <a:rPr lang="it-IT">
                    <a:noFill/>
                  </a:rPr>
                  <a:t> </a:t>
                </a:r>
              </a:p>
            </p:txBody>
          </p:sp>
        </mc:Fallback>
      </mc:AlternateContent>
      <p:sp>
        <p:nvSpPr>
          <p:cNvPr id="9" name="Rettangolo 8"/>
          <p:cNvSpPr/>
          <p:nvPr/>
        </p:nvSpPr>
        <p:spPr>
          <a:xfrm>
            <a:off x="295275" y="1346812"/>
            <a:ext cx="2877711" cy="369332"/>
          </a:xfrm>
          <a:prstGeom prst="rect">
            <a:avLst/>
          </a:prstGeom>
        </p:spPr>
        <p:txBody>
          <a:bodyPr wrap="none">
            <a:spAutoFit/>
          </a:bodyPr>
          <a:lstStyle/>
          <a:p>
            <a:r>
              <a:rPr lang="it-IT" dirty="0" smtClean="0">
                <a:latin typeface="Arial" panose="020B0604020202020204" pitchFamily="34" charset="0"/>
                <a:cs typeface="Arial" panose="020B0604020202020204" pitchFamily="34" charset="0"/>
              </a:rPr>
              <a:t>Positive first-</a:t>
            </a:r>
            <a:r>
              <a:rPr lang="it-IT" dirty="0" err="1" smtClean="0">
                <a:latin typeface="Arial" panose="020B0604020202020204" pitchFamily="34" charset="0"/>
                <a:cs typeface="Arial" panose="020B0604020202020204" pitchFamily="34" charset="0"/>
              </a:rPr>
              <a:t>order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kinetics</a:t>
            </a:r>
            <a:endParaRPr lang="it-IT" dirty="0">
              <a:latin typeface="Arial" panose="020B0604020202020204" pitchFamily="34" charset="0"/>
              <a:cs typeface="Arial" panose="020B0604020202020204" pitchFamily="34" charset="0"/>
            </a:endParaRPr>
          </a:p>
        </p:txBody>
      </p:sp>
      <p:sp>
        <p:nvSpPr>
          <p:cNvPr id="10" name="Rettangolo 9"/>
          <p:cNvSpPr/>
          <p:nvPr/>
        </p:nvSpPr>
        <p:spPr>
          <a:xfrm>
            <a:off x="295275" y="3036956"/>
            <a:ext cx="2980303" cy="369332"/>
          </a:xfrm>
          <a:prstGeom prst="rect">
            <a:avLst/>
          </a:prstGeom>
        </p:spPr>
        <p:txBody>
          <a:bodyPr wrap="none">
            <a:spAutoFit/>
          </a:bodyPr>
          <a:lstStyle/>
          <a:p>
            <a:r>
              <a:rPr lang="it-IT" dirty="0" smtClean="0">
                <a:latin typeface="Arial" panose="020B0604020202020204" pitchFamily="34" charset="0"/>
                <a:cs typeface="Arial" panose="020B0604020202020204" pitchFamily="34" charset="0"/>
              </a:rPr>
              <a:t>Negative first-</a:t>
            </a:r>
            <a:r>
              <a:rPr lang="it-IT" dirty="0" err="1" smtClean="0">
                <a:latin typeface="Arial" panose="020B0604020202020204" pitchFamily="34" charset="0"/>
                <a:cs typeface="Arial" panose="020B0604020202020204" pitchFamily="34" charset="0"/>
              </a:rPr>
              <a:t>order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kinetics</a:t>
            </a:r>
            <a:endParaRPr lang="it-IT" dirty="0">
              <a:latin typeface="Arial" panose="020B0604020202020204" pitchFamily="34" charset="0"/>
              <a:cs typeface="Arial" panose="020B0604020202020204" pitchFamily="34" charset="0"/>
            </a:endParaRPr>
          </a:p>
        </p:txBody>
      </p:sp>
      <p:sp>
        <p:nvSpPr>
          <p:cNvPr id="11" name="Rettangolo 10"/>
          <p:cNvSpPr/>
          <p:nvPr/>
        </p:nvSpPr>
        <p:spPr>
          <a:xfrm>
            <a:off x="295275" y="4884873"/>
            <a:ext cx="3377848" cy="369332"/>
          </a:xfrm>
          <a:prstGeom prst="rect">
            <a:avLst/>
          </a:prstGeom>
        </p:spPr>
        <p:txBody>
          <a:bodyPr wrap="none">
            <a:spAutoFit/>
          </a:bodyPr>
          <a:lstStyle/>
          <a:p>
            <a:r>
              <a:rPr lang="it-IT" dirty="0" err="1" smtClean="0">
                <a:latin typeface="Arial" panose="020B0604020202020204" pitchFamily="34" charset="0"/>
                <a:cs typeface="Arial" panose="020B0604020202020204" pitchFamily="34" charset="0"/>
              </a:rPr>
              <a:t>Langmuir-Hinshelwood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kinetics</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CasellaDiTesto 13"/>
              <p:cNvSpPr txBox="1"/>
              <p:nvPr/>
            </p:nvSpPr>
            <p:spPr>
              <a:xfrm>
                <a:off x="7505107" y="1807474"/>
                <a:ext cx="2193677" cy="5861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k</m:t>
                          </m:r>
                        </m:e>
                        <m:sub>
                          <m:r>
                            <m:rPr>
                              <m:sty m:val="p"/>
                            </m:rPr>
                            <a:rPr lang="it-IT" sz="2000" b="0" i="0" smtClean="0">
                              <a:latin typeface="Cambria Math" panose="02040503050406030204" pitchFamily="18" charset="0"/>
                            </a:rPr>
                            <m:t>APP</m:t>
                          </m:r>
                        </m:sub>
                      </m:sSub>
                      <m:r>
                        <a:rPr lang="it-IT" sz="2000" b="0" i="0" smtClean="0">
                          <a:latin typeface="Cambria Math" panose="02040503050406030204" pitchFamily="18" charset="0"/>
                        </a:rPr>
                        <m:t>=</m:t>
                      </m:r>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ln</m:t>
                          </m:r>
                          <m:r>
                            <a:rPr lang="it-IT" sz="2000" b="0" i="1" smtClean="0">
                              <a:latin typeface="Cambria Math" panose="02040503050406030204" pitchFamily="18" charset="0"/>
                            </a:rPr>
                            <m:t>⁡(1−</m:t>
                          </m:r>
                          <m:r>
                            <a:rPr lang="it-IT" sz="2000" b="0" i="1" smtClean="0">
                              <a:latin typeface="Cambria Math" panose="02040503050406030204" pitchFamily="18" charset="0"/>
                            </a:rPr>
                            <m:t>𝑋</m:t>
                          </m:r>
                          <m:r>
                            <a:rPr lang="it-IT" sz="2000" b="0" i="1" smtClean="0">
                              <a:latin typeface="Cambria Math" panose="02040503050406030204" pitchFamily="18" charset="0"/>
                            </a:rPr>
                            <m:t>)</m:t>
                          </m:r>
                        </m:num>
                        <m:den>
                          <m:r>
                            <a:rPr lang="it-IT" sz="2000" b="0" i="1" smtClean="0">
                              <a:latin typeface="Cambria Math" panose="02040503050406030204" pitchFamily="18" charset="0"/>
                              <a:ea typeface="Cambria Math" panose="02040503050406030204" pitchFamily="18" charset="0"/>
                            </a:rPr>
                            <m:t>𝜏</m:t>
                          </m:r>
                        </m:den>
                      </m:f>
                    </m:oMath>
                  </m:oMathPara>
                </a14:m>
                <a:endParaRPr lang="it-IT" sz="2000" dirty="0">
                  <a:latin typeface="Cambria" panose="02040503050406030204" pitchFamily="18" charset="0"/>
                  <a:ea typeface="Cambria" panose="02040503050406030204" pitchFamily="18"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7505107" y="1807474"/>
                <a:ext cx="2193677" cy="586186"/>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7505107" y="3410203"/>
                <a:ext cx="2135008" cy="5861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k</m:t>
                          </m:r>
                        </m:e>
                        <m:sub>
                          <m:r>
                            <m:rPr>
                              <m:sty m:val="p"/>
                            </m:rPr>
                            <a:rPr lang="it-IT" sz="2000" b="0" i="0" smtClean="0">
                              <a:latin typeface="Cambria Math" panose="02040503050406030204" pitchFamily="18" charset="0"/>
                            </a:rPr>
                            <m:t>APP</m:t>
                          </m:r>
                        </m:sub>
                      </m:sSub>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X</m:t>
                          </m:r>
                          <m:r>
                            <a:rPr lang="it-IT" sz="2000" b="0" i="0" smtClean="0">
                              <a:latin typeface="Cambria Math" panose="02040503050406030204" pitchFamily="18" charset="0"/>
                            </a:rPr>
                            <m:t>(1−</m:t>
                          </m:r>
                          <m:r>
                            <m:rPr>
                              <m:sty m:val="p"/>
                            </m:rPr>
                            <a:rPr lang="it-IT" sz="2000" b="0" i="0" smtClean="0">
                              <a:latin typeface="Cambria Math" panose="02040503050406030204" pitchFamily="18" charset="0"/>
                            </a:rPr>
                            <m:t>X</m:t>
                          </m:r>
                          <m:r>
                            <a:rPr lang="it-IT" sz="2000" b="0" i="0" smtClean="0">
                              <a:latin typeface="Cambria Math" panose="02040503050406030204" pitchFamily="18" charset="0"/>
                            </a:rPr>
                            <m:t>/2)</m:t>
                          </m:r>
                        </m:num>
                        <m:den>
                          <m:r>
                            <m:rPr>
                              <m:sty m:val="p"/>
                            </m:rPr>
                            <a:rPr lang="it-IT" sz="2000" b="0" i="0" smtClean="0">
                              <a:latin typeface="Cambria Math" panose="02040503050406030204" pitchFamily="18" charset="0"/>
                              <a:ea typeface="Cambria Math" panose="02040503050406030204" pitchFamily="18" charset="0"/>
                            </a:rPr>
                            <m:t>τ</m:t>
                          </m:r>
                        </m:den>
                      </m:f>
                    </m:oMath>
                  </m:oMathPara>
                </a14:m>
                <a:endParaRPr lang="it-IT" sz="2000" dirty="0">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15" name="CasellaDiTesto 14"/>
              <p:cNvSpPr txBox="1">
                <a:spLocks noRot="1" noChangeAspect="1" noMove="1" noResize="1" noEditPoints="1" noAdjustHandles="1" noChangeArrowheads="1" noChangeShapeType="1" noTextEdit="1"/>
              </p:cNvSpPr>
              <p:nvPr/>
            </p:nvSpPr>
            <p:spPr>
              <a:xfrm>
                <a:off x="7505107" y="3410203"/>
                <a:ext cx="2135008" cy="586186"/>
              </a:xfrm>
              <a:prstGeom prst="rect">
                <a:avLst/>
              </a:prstGeom>
              <a:blipFill>
                <a:blip r:embed="rId6"/>
                <a:stretch>
                  <a:fillRect/>
                </a:stretch>
              </a:blipFill>
            </p:spPr>
            <p:txBody>
              <a:bodyPr/>
              <a:lstStyle/>
              <a:p>
                <a:r>
                  <a:rPr lang="it-IT">
                    <a:noFill/>
                  </a:rPr>
                  <a:t> </a:t>
                </a:r>
              </a:p>
            </p:txBody>
          </p:sp>
        </mc:Fallback>
      </mc:AlternateContent>
      <p:sp>
        <p:nvSpPr>
          <p:cNvPr id="16" name="Rettangolo 15"/>
          <p:cNvSpPr/>
          <p:nvPr/>
        </p:nvSpPr>
        <p:spPr>
          <a:xfrm>
            <a:off x="6183913" y="1344467"/>
            <a:ext cx="2531462" cy="369332"/>
          </a:xfrm>
          <a:prstGeom prst="rect">
            <a:avLst/>
          </a:prstGeom>
        </p:spPr>
        <p:txBody>
          <a:bodyPr wrap="none">
            <a:spAutoFit/>
          </a:bodyPr>
          <a:lstStyle/>
          <a:p>
            <a:r>
              <a:rPr lang="en-GB" altLang="zh-TW" b="1" dirty="0" smtClean="0">
                <a:solidFill>
                  <a:srgbClr val="3333FF"/>
                </a:solidFill>
                <a:latin typeface="Arial" panose="020B0604020202020204" pitchFamily="34" charset="0"/>
                <a:cs typeface="Arial" panose="020B0604020202020204" pitchFamily="34" charset="0"/>
              </a:rPr>
              <a:t>In Plug </a:t>
            </a:r>
            <a:r>
              <a:rPr lang="en-GB" altLang="zh-TW" b="1" dirty="0">
                <a:solidFill>
                  <a:srgbClr val="3333FF"/>
                </a:solidFill>
                <a:latin typeface="Arial" panose="020B0604020202020204" pitchFamily="34" charset="0"/>
                <a:cs typeface="Arial" panose="020B0604020202020204" pitchFamily="34" charset="0"/>
              </a:rPr>
              <a:t>Flow Reactor </a:t>
            </a:r>
            <a:endParaRPr lang="it-IT" dirty="0">
              <a:solidFill>
                <a:srgbClr val="3333FF"/>
              </a:solidFill>
            </a:endParaRPr>
          </a:p>
        </p:txBody>
      </p:sp>
      <mc:AlternateContent xmlns:mc="http://schemas.openxmlformats.org/markup-compatibility/2006" xmlns:a14="http://schemas.microsoft.com/office/drawing/2010/main">
        <mc:Choice Requires="a14">
          <p:sp>
            <p:nvSpPr>
              <p:cNvPr id="17" name="CasellaDiTesto 16"/>
              <p:cNvSpPr txBox="1"/>
              <p:nvPr/>
            </p:nvSpPr>
            <p:spPr>
              <a:xfrm>
                <a:off x="7241701" y="5198522"/>
                <a:ext cx="2720488"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800" i="1" smtClean="0">
                              <a:latin typeface="Cambria Math" panose="02040503050406030204" pitchFamily="18" charset="0"/>
                            </a:rPr>
                          </m:ctrlPr>
                        </m:sSubPr>
                        <m:e>
                          <m:r>
                            <m:rPr>
                              <m:sty m:val="p"/>
                            </m:rPr>
                            <a:rPr lang="it-IT" sz="2800" b="0" i="0" smtClean="0">
                              <a:latin typeface="Cambria Math" panose="02040503050406030204" pitchFamily="18" charset="0"/>
                            </a:rPr>
                            <m:t>ln</m:t>
                          </m:r>
                          <m:r>
                            <a:rPr lang="it-IT" sz="2800" b="0" i="0" smtClean="0">
                              <a:latin typeface="Cambria Math" panose="02040503050406030204" pitchFamily="18" charset="0"/>
                            </a:rPr>
                            <m:t> </m:t>
                          </m:r>
                          <m:r>
                            <m:rPr>
                              <m:sty m:val="p"/>
                            </m:rPr>
                            <a:rPr lang="it-IT" sz="2800" b="0" i="0" smtClean="0">
                              <a:latin typeface="Cambria Math" panose="02040503050406030204" pitchFamily="18" charset="0"/>
                            </a:rPr>
                            <m:t>k</m:t>
                          </m:r>
                        </m:e>
                        <m:sub>
                          <m:r>
                            <m:rPr>
                              <m:sty m:val="p"/>
                            </m:rPr>
                            <a:rPr lang="it-IT" sz="2800" b="0" i="0" smtClean="0">
                              <a:latin typeface="Cambria Math" panose="02040503050406030204" pitchFamily="18" charset="0"/>
                            </a:rPr>
                            <m:t>APP</m:t>
                          </m:r>
                        </m:sub>
                      </m:sSub>
                      <m:r>
                        <a:rPr lang="it-IT" sz="2800" b="0" i="0" smtClean="0">
                          <a:latin typeface="Cambria Math" panose="02040503050406030204" pitchFamily="18" charset="0"/>
                        </a:rPr>
                        <m:t>=−</m:t>
                      </m:r>
                      <m:f>
                        <m:fPr>
                          <m:ctrlPr>
                            <a:rPr lang="it-IT" sz="2800" b="0" i="1" smtClean="0">
                              <a:latin typeface="Cambria Math" panose="02040503050406030204" pitchFamily="18" charset="0"/>
                            </a:rPr>
                          </m:ctrlPr>
                        </m:fPr>
                        <m:num>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E</m:t>
                              </m:r>
                            </m:e>
                            <m:sub>
                              <m:r>
                                <m:rPr>
                                  <m:sty m:val="p"/>
                                </m:rPr>
                                <a:rPr lang="it-IT" sz="2800" b="0" i="0" smtClean="0">
                                  <a:latin typeface="Cambria Math" panose="02040503050406030204" pitchFamily="18" charset="0"/>
                                </a:rPr>
                                <m:t>APP</m:t>
                              </m:r>
                            </m:sub>
                          </m:sSub>
                        </m:num>
                        <m:den>
                          <m:r>
                            <m:rPr>
                              <m:sty m:val="p"/>
                            </m:rPr>
                            <a:rPr lang="it-IT" sz="2800" b="0" i="0" smtClean="0">
                              <a:latin typeface="Cambria Math" panose="02040503050406030204" pitchFamily="18" charset="0"/>
                            </a:rPr>
                            <m:t>RT</m:t>
                          </m:r>
                        </m:den>
                      </m:f>
                    </m:oMath>
                  </m:oMathPara>
                </a14:m>
                <a:endParaRPr lang="it-IT" sz="2800" dirty="0">
                  <a:latin typeface="Cambria" panose="02040503050406030204" pitchFamily="18" charset="0"/>
                  <a:ea typeface="Cambria" panose="02040503050406030204" pitchFamily="18" charset="0"/>
                </a:endParaRPr>
              </a:p>
            </p:txBody>
          </p:sp>
        </mc:Choice>
        <mc:Fallback xmlns="">
          <p:sp>
            <p:nvSpPr>
              <p:cNvPr id="17" name="CasellaDiTesto 16"/>
              <p:cNvSpPr txBox="1">
                <a:spLocks noRot="1" noChangeAspect="1" noMove="1" noResize="1" noEditPoints="1" noAdjustHandles="1" noChangeArrowheads="1" noChangeShapeType="1" noTextEdit="1"/>
              </p:cNvSpPr>
              <p:nvPr/>
            </p:nvSpPr>
            <p:spPr>
              <a:xfrm>
                <a:off x="7241701" y="5198522"/>
                <a:ext cx="2720488" cy="803810"/>
              </a:xfrm>
              <a:prstGeom prst="rect">
                <a:avLst/>
              </a:prstGeom>
              <a:blipFill>
                <a:blip r:embed="rId7"/>
                <a:stretch>
                  <a:fillRect/>
                </a:stretch>
              </a:blipFill>
            </p:spPr>
            <p:txBody>
              <a:bodyPr/>
              <a:lstStyle/>
              <a:p>
                <a:r>
                  <a:rPr lang="it-IT">
                    <a:noFill/>
                  </a:rPr>
                  <a:t> </a:t>
                </a:r>
              </a:p>
            </p:txBody>
          </p:sp>
        </mc:Fallback>
      </mc:AlternateContent>
      <p:sp>
        <p:nvSpPr>
          <p:cNvPr id="18" name="Rettangolo 17"/>
          <p:cNvSpPr/>
          <p:nvPr/>
        </p:nvSpPr>
        <p:spPr>
          <a:xfrm>
            <a:off x="6919274" y="4884873"/>
            <a:ext cx="3403077" cy="1402805"/>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288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2356701" y="812800"/>
            <a:ext cx="3971214" cy="5588279"/>
          </a:xfrm>
          <a:prstGeom prst="rect">
            <a:avLst/>
          </a:prstGeom>
        </p:spPr>
      </p:pic>
      <p:pic>
        <p:nvPicPr>
          <p:cNvPr id="4" name="Immagine 3"/>
          <p:cNvPicPr>
            <a:picLocks noChangeAspect="1"/>
          </p:cNvPicPr>
          <p:nvPr/>
        </p:nvPicPr>
        <p:blipFill>
          <a:blip r:embed="rId3"/>
          <a:stretch>
            <a:fillRect/>
          </a:stretch>
        </p:blipFill>
        <p:spPr>
          <a:xfrm>
            <a:off x="8005612" y="814919"/>
            <a:ext cx="3922357" cy="5940000"/>
          </a:xfrm>
          <a:prstGeom prst="rect">
            <a:avLst/>
          </a:prstGeom>
        </p:spPr>
      </p:pic>
      <p:sp>
        <p:nvSpPr>
          <p:cNvPr id="5" name="Rettangolo 4"/>
          <p:cNvSpPr/>
          <p:nvPr/>
        </p:nvSpPr>
        <p:spPr>
          <a:xfrm>
            <a:off x="295275" y="1346812"/>
            <a:ext cx="2183975" cy="646331"/>
          </a:xfrm>
          <a:prstGeom prst="rect">
            <a:avLst/>
          </a:prstGeom>
        </p:spPr>
        <p:txBody>
          <a:bodyPr wrap="square">
            <a:spAutoFit/>
          </a:bodyPr>
          <a:lstStyle/>
          <a:p>
            <a:pPr algn="ctr"/>
            <a:r>
              <a:rPr lang="it-IT" dirty="0" smtClean="0">
                <a:solidFill>
                  <a:srgbClr val="3333FF"/>
                </a:solidFill>
                <a:latin typeface="Arial" panose="020B0604020202020204" pitchFamily="34" charset="0"/>
                <a:cs typeface="Arial" panose="020B0604020202020204" pitchFamily="34" charset="0"/>
              </a:rPr>
              <a:t>Positive first-</a:t>
            </a:r>
            <a:r>
              <a:rPr lang="it-IT" dirty="0" err="1" smtClean="0">
                <a:solidFill>
                  <a:srgbClr val="3333FF"/>
                </a:solidFill>
                <a:latin typeface="Arial" panose="020B0604020202020204" pitchFamily="34" charset="0"/>
                <a:cs typeface="Arial" panose="020B0604020202020204" pitchFamily="34" charset="0"/>
              </a:rPr>
              <a:t>order</a:t>
            </a:r>
            <a:r>
              <a:rPr lang="it-IT" dirty="0" smtClean="0">
                <a:solidFill>
                  <a:srgbClr val="3333FF"/>
                </a:solidFill>
                <a:latin typeface="Arial" panose="020B0604020202020204" pitchFamily="34" charset="0"/>
                <a:cs typeface="Arial" panose="020B0604020202020204" pitchFamily="34" charset="0"/>
              </a:rPr>
              <a:t> </a:t>
            </a:r>
            <a:r>
              <a:rPr lang="it-IT" dirty="0" err="1" smtClean="0">
                <a:solidFill>
                  <a:srgbClr val="3333FF"/>
                </a:solidFill>
                <a:latin typeface="Arial" panose="020B0604020202020204" pitchFamily="34" charset="0"/>
                <a:cs typeface="Arial" panose="020B0604020202020204" pitchFamily="34" charset="0"/>
              </a:rPr>
              <a:t>kinetics</a:t>
            </a:r>
            <a:endParaRPr lang="it-IT" dirty="0">
              <a:solidFill>
                <a:srgbClr val="3333FF"/>
              </a:solidFill>
              <a:latin typeface="Arial" panose="020B0604020202020204" pitchFamily="34" charset="0"/>
              <a:cs typeface="Arial" panose="020B0604020202020204" pitchFamily="34" charset="0"/>
            </a:endParaRPr>
          </a:p>
        </p:txBody>
      </p:sp>
      <p:sp>
        <p:nvSpPr>
          <p:cNvPr id="6" name="Rettangolo 5"/>
          <p:cNvSpPr/>
          <p:nvPr/>
        </p:nvSpPr>
        <p:spPr>
          <a:xfrm>
            <a:off x="8874803" y="228024"/>
            <a:ext cx="2183974" cy="646331"/>
          </a:xfrm>
          <a:prstGeom prst="rect">
            <a:avLst/>
          </a:prstGeom>
        </p:spPr>
        <p:txBody>
          <a:bodyPr wrap="square">
            <a:spAutoFit/>
          </a:bodyPr>
          <a:lstStyle/>
          <a:p>
            <a:pPr algn="ctr"/>
            <a:r>
              <a:rPr lang="it-IT" dirty="0" smtClean="0">
                <a:solidFill>
                  <a:srgbClr val="3333FF"/>
                </a:solidFill>
                <a:latin typeface="Arial" panose="020B0604020202020204" pitchFamily="34" charset="0"/>
                <a:cs typeface="Arial" panose="020B0604020202020204" pitchFamily="34" charset="0"/>
              </a:rPr>
              <a:t>Negative first-</a:t>
            </a:r>
            <a:r>
              <a:rPr lang="it-IT" dirty="0" err="1" smtClean="0">
                <a:solidFill>
                  <a:srgbClr val="3333FF"/>
                </a:solidFill>
                <a:latin typeface="Arial" panose="020B0604020202020204" pitchFamily="34" charset="0"/>
                <a:cs typeface="Arial" panose="020B0604020202020204" pitchFamily="34" charset="0"/>
              </a:rPr>
              <a:t>order</a:t>
            </a:r>
            <a:r>
              <a:rPr lang="it-IT" dirty="0" smtClean="0">
                <a:solidFill>
                  <a:srgbClr val="3333FF"/>
                </a:solidFill>
                <a:latin typeface="Arial" panose="020B0604020202020204" pitchFamily="34" charset="0"/>
                <a:cs typeface="Arial" panose="020B0604020202020204" pitchFamily="34" charset="0"/>
              </a:rPr>
              <a:t> </a:t>
            </a:r>
            <a:r>
              <a:rPr lang="it-IT" dirty="0" err="1" smtClean="0">
                <a:solidFill>
                  <a:srgbClr val="3333FF"/>
                </a:solidFill>
                <a:latin typeface="Arial" panose="020B0604020202020204" pitchFamily="34" charset="0"/>
                <a:cs typeface="Arial" panose="020B0604020202020204" pitchFamily="34" charset="0"/>
              </a:rPr>
              <a:t>kinetics</a:t>
            </a:r>
            <a:endParaRPr lang="it-IT"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72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398776" y="868284"/>
            <a:ext cx="4069530" cy="5989715"/>
          </a:xfrm>
          <a:prstGeom prst="rect">
            <a:avLst/>
          </a:prstGeom>
        </p:spPr>
      </p:pic>
      <p:sp>
        <p:nvSpPr>
          <p:cNvPr id="5" name="Rettangolo 4"/>
          <p:cNvSpPr/>
          <p:nvPr/>
        </p:nvSpPr>
        <p:spPr>
          <a:xfrm>
            <a:off x="8077135" y="5906322"/>
            <a:ext cx="2416046" cy="646331"/>
          </a:xfrm>
          <a:prstGeom prst="rect">
            <a:avLst/>
          </a:prstGeom>
        </p:spPr>
        <p:txBody>
          <a:bodyPr wrap="none">
            <a:spAutoFit/>
          </a:bodyPr>
          <a:lstStyle/>
          <a:p>
            <a:pPr algn="ctr"/>
            <a:r>
              <a:rPr lang="en-GB" altLang="zh-TW" i="1" dirty="0" smtClean="0">
                <a:solidFill>
                  <a:srgbClr val="00B050"/>
                </a:solidFill>
                <a:latin typeface="Symbol" panose="05050102010706020507" pitchFamily="18" charset="2"/>
                <a:cs typeface="Arial" panose="020B0604020202020204" pitchFamily="34" charset="0"/>
              </a:rPr>
              <a:t>f</a:t>
            </a:r>
          </a:p>
          <a:p>
            <a:pPr algn="ctr"/>
            <a:r>
              <a:rPr lang="en-GB" altLang="zh-TW" dirty="0" smtClean="0">
                <a:solidFill>
                  <a:srgbClr val="00B050"/>
                </a:solidFill>
                <a:latin typeface="Arial" panose="020B0604020202020204" pitchFamily="34" charset="0"/>
                <a:cs typeface="Arial" panose="020B0604020202020204" pitchFamily="34" charset="0"/>
              </a:rPr>
              <a:t>Internal </a:t>
            </a:r>
            <a:r>
              <a:rPr lang="en-GB" altLang="zh-TW" dirty="0">
                <a:solidFill>
                  <a:srgbClr val="00B050"/>
                </a:solidFill>
                <a:latin typeface="Arial" panose="020B0604020202020204" pitchFamily="34" charset="0"/>
                <a:cs typeface="Arial" panose="020B0604020202020204" pitchFamily="34" charset="0"/>
              </a:rPr>
              <a:t>mass </a:t>
            </a:r>
            <a:r>
              <a:rPr lang="en-GB" altLang="zh-TW" dirty="0" smtClean="0">
                <a:solidFill>
                  <a:srgbClr val="00B050"/>
                </a:solidFill>
                <a:latin typeface="Arial" panose="020B0604020202020204" pitchFamily="34" charset="0"/>
                <a:cs typeface="Arial" panose="020B0604020202020204" pitchFamily="34" charset="0"/>
              </a:rPr>
              <a:t>transfer</a:t>
            </a:r>
            <a:endParaRPr lang="it-IT" dirty="0"/>
          </a:p>
        </p:txBody>
      </p:sp>
      <p:sp>
        <p:nvSpPr>
          <p:cNvPr id="6" name="Rettangolo 5"/>
          <p:cNvSpPr/>
          <p:nvPr/>
        </p:nvSpPr>
        <p:spPr>
          <a:xfrm>
            <a:off x="4917626" y="5906322"/>
            <a:ext cx="2492990" cy="646331"/>
          </a:xfrm>
          <a:prstGeom prst="rect">
            <a:avLst/>
          </a:prstGeom>
        </p:spPr>
        <p:txBody>
          <a:bodyPr wrap="none">
            <a:spAutoFit/>
          </a:bodyPr>
          <a:lstStyle/>
          <a:p>
            <a:pPr algn="ctr"/>
            <a:r>
              <a:rPr lang="en-GB" altLang="zh-TW" i="1" dirty="0" smtClean="0">
                <a:solidFill>
                  <a:srgbClr val="00B050"/>
                </a:solidFill>
                <a:latin typeface="Times New Roman" panose="02020603050405020304" pitchFamily="18" charset="0"/>
                <a:cs typeface="Times New Roman" panose="02020603050405020304" pitchFamily="18" charset="0"/>
              </a:rPr>
              <a:t>f</a:t>
            </a:r>
          </a:p>
          <a:p>
            <a:pPr algn="ctr"/>
            <a:r>
              <a:rPr lang="en-GB" altLang="zh-TW" dirty="0" smtClean="0">
                <a:solidFill>
                  <a:srgbClr val="00B050"/>
                </a:solidFill>
                <a:latin typeface="Arial" panose="020B0604020202020204" pitchFamily="34" charset="0"/>
                <a:cs typeface="Arial" panose="020B0604020202020204" pitchFamily="34" charset="0"/>
              </a:rPr>
              <a:t>External mass transfer</a:t>
            </a:r>
            <a:endParaRPr lang="it-IT" dirty="0"/>
          </a:p>
        </p:txBody>
      </p:sp>
      <p:sp>
        <p:nvSpPr>
          <p:cNvPr id="7" name="Rettangolo 6"/>
          <p:cNvSpPr/>
          <p:nvPr/>
        </p:nvSpPr>
        <p:spPr>
          <a:xfrm>
            <a:off x="4648323" y="1136359"/>
            <a:ext cx="3031600" cy="646331"/>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1</a:t>
            </a:r>
          </a:p>
          <a:p>
            <a:pPr algn="ctr"/>
            <a:r>
              <a:rPr lang="en-GB" altLang="zh-TW" dirty="0" smtClean="0">
                <a:latin typeface="Arial" panose="020B0604020202020204" pitchFamily="34" charset="0"/>
                <a:cs typeface="Arial" panose="020B0604020202020204" pitchFamily="34" charset="0"/>
              </a:rPr>
              <a:t>No mass transfer limitations</a:t>
            </a:r>
            <a:endParaRPr lang="it-IT" dirty="0"/>
          </a:p>
        </p:txBody>
      </p:sp>
      <p:sp>
        <p:nvSpPr>
          <p:cNvPr id="8" name="Rettangolo 7"/>
          <p:cNvSpPr/>
          <p:nvPr/>
        </p:nvSpPr>
        <p:spPr>
          <a:xfrm>
            <a:off x="4372609" y="2228284"/>
            <a:ext cx="3583033" cy="646331"/>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2</a:t>
            </a:r>
          </a:p>
          <a:p>
            <a:pPr algn="ctr"/>
            <a:r>
              <a:rPr lang="en-GB" altLang="zh-TW" dirty="0" smtClean="0">
                <a:latin typeface="Arial" panose="020B0604020202020204" pitchFamily="34" charset="0"/>
                <a:cs typeface="Arial" panose="020B0604020202020204" pitchFamily="34" charset="0"/>
              </a:rPr>
              <a:t>External mass transfer limitations</a:t>
            </a:r>
            <a:endParaRPr lang="it-IT" dirty="0"/>
          </a:p>
        </p:txBody>
      </p:sp>
      <p:sp>
        <p:nvSpPr>
          <p:cNvPr id="9" name="Rettangolo 8"/>
          <p:cNvSpPr/>
          <p:nvPr/>
        </p:nvSpPr>
        <p:spPr>
          <a:xfrm>
            <a:off x="4411080" y="3320209"/>
            <a:ext cx="3506089" cy="646331"/>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3</a:t>
            </a:r>
          </a:p>
          <a:p>
            <a:pPr algn="ctr"/>
            <a:r>
              <a:rPr lang="en-GB" altLang="zh-TW" dirty="0" smtClean="0">
                <a:latin typeface="Arial" panose="020B0604020202020204" pitchFamily="34" charset="0"/>
                <a:cs typeface="Arial" panose="020B0604020202020204" pitchFamily="34" charset="0"/>
              </a:rPr>
              <a:t>Internal mass transfer limitations</a:t>
            </a:r>
            <a:endParaRPr lang="it-IT" dirty="0"/>
          </a:p>
        </p:txBody>
      </p:sp>
      <p:sp>
        <p:nvSpPr>
          <p:cNvPr id="10" name="Rettangolo 9"/>
          <p:cNvSpPr/>
          <p:nvPr/>
        </p:nvSpPr>
        <p:spPr>
          <a:xfrm>
            <a:off x="4827863" y="4412134"/>
            <a:ext cx="2672526" cy="923330"/>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4</a:t>
            </a:r>
          </a:p>
          <a:p>
            <a:pPr algn="ctr"/>
            <a:r>
              <a:rPr lang="en-GB" altLang="zh-TW" dirty="0" smtClean="0">
                <a:latin typeface="Arial" panose="020B0604020202020204" pitchFamily="34" charset="0"/>
                <a:cs typeface="Arial" panose="020B0604020202020204" pitchFamily="34" charset="0"/>
              </a:rPr>
              <a:t>External + internal</a:t>
            </a:r>
          </a:p>
          <a:p>
            <a:pPr algn="ctr"/>
            <a:r>
              <a:rPr lang="en-GB" altLang="zh-TW" dirty="0" smtClean="0">
                <a:latin typeface="Arial" panose="020B0604020202020204" pitchFamily="34" charset="0"/>
                <a:cs typeface="Arial" panose="020B0604020202020204" pitchFamily="34" charset="0"/>
              </a:rPr>
              <a:t>mass transfer limitations</a:t>
            </a:r>
            <a:endParaRPr lang="it-IT" dirty="0"/>
          </a:p>
        </p:txBody>
      </p:sp>
    </p:spTree>
    <p:extLst>
      <p:ext uri="{BB962C8B-B14F-4D97-AF65-F5344CB8AC3E}">
        <p14:creationId xmlns:p14="http://schemas.microsoft.com/office/powerpoint/2010/main" val="127811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64"/>
          <p:cNvSpPr txBox="1">
            <a:spLocks noChangeArrowheads="1"/>
          </p:cNvSpPr>
          <p:nvPr/>
        </p:nvSpPr>
        <p:spPr>
          <a:xfrm>
            <a:off x="693257" y="1466850"/>
            <a:ext cx="8420100" cy="4591000"/>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TW" sz="2000" dirty="0" smtClean="0">
                <a:latin typeface="Arial" panose="020B0604020202020204" pitchFamily="34" charset="0"/>
                <a:cs typeface="Arial" panose="020B0604020202020204" pitchFamily="34" charset="0"/>
              </a:rPr>
              <a:t>Perfectly mixed</a:t>
            </a:r>
          </a:p>
          <a:p>
            <a:r>
              <a:rPr lang="en-GB" altLang="zh-TW" sz="2000" dirty="0" smtClean="0">
                <a:latin typeface="Arial" panose="020B0604020202020204" pitchFamily="34" charset="0"/>
                <a:cs typeface="Arial" panose="020B0604020202020204" pitchFamily="34" charset="0"/>
              </a:rPr>
              <a:t>No variation in the rate of reaction throughout the reactor volume</a:t>
            </a:r>
          </a:p>
          <a:p>
            <a:r>
              <a:rPr lang="en-US" altLang="zh-TW" sz="2000" dirty="0">
                <a:latin typeface="Arial" panose="020B0604020202020204" pitchFamily="34" charset="0"/>
                <a:cs typeface="Arial" panose="020B0604020202020204" pitchFamily="34" charset="0"/>
              </a:rPr>
              <a:t>All reactants are supplied to the reactor at the outset. The reactor is sealed and the reaction is performed. No addition of reactants or removal of products during the reaction.</a:t>
            </a:r>
          </a:p>
          <a:p>
            <a:r>
              <a:rPr lang="en-US" altLang="zh-TW" sz="2000" dirty="0">
                <a:latin typeface="Arial" panose="020B0604020202020204" pitchFamily="34" charset="0"/>
                <a:cs typeface="Arial" panose="020B0604020202020204" pitchFamily="34" charset="0"/>
              </a:rPr>
              <a:t>Vessel is kept perfectly </a:t>
            </a:r>
            <a:r>
              <a:rPr lang="en-US" altLang="zh-TW" sz="2000" dirty="0" smtClean="0">
                <a:latin typeface="Arial" panose="020B0604020202020204" pitchFamily="34" charset="0"/>
                <a:cs typeface="Arial" panose="020B0604020202020204" pitchFamily="34" charset="0"/>
              </a:rPr>
              <a:t>mixed (uniform concentrations). </a:t>
            </a:r>
            <a:r>
              <a:rPr lang="en-US" altLang="zh-TW" sz="2000" dirty="0">
                <a:latin typeface="Arial" panose="020B0604020202020204" pitchFamily="34" charset="0"/>
                <a:cs typeface="Arial" panose="020B0604020202020204" pitchFamily="34" charset="0"/>
              </a:rPr>
              <a:t>Composition changes with time.</a:t>
            </a:r>
          </a:p>
          <a:p>
            <a:r>
              <a:rPr lang="en-US" altLang="zh-TW" sz="2000" dirty="0">
                <a:latin typeface="Arial" panose="020B0604020202020204" pitchFamily="34" charset="0"/>
                <a:cs typeface="Arial" panose="020B0604020202020204" pitchFamily="34" charset="0"/>
              </a:rPr>
              <a:t>The temperature will also be uniform throughout the reactor - however, it may change with time.</a:t>
            </a:r>
          </a:p>
          <a:p>
            <a:r>
              <a:rPr lang="en-US" altLang="zh-TW" sz="2000" dirty="0">
                <a:latin typeface="Arial" panose="020B0604020202020204" pitchFamily="34" charset="0"/>
                <a:cs typeface="Arial" panose="020B0604020202020204" pitchFamily="34" charset="0"/>
              </a:rPr>
              <a:t>Generally used for small scale processes, e.g. Fine chemical and pharmaceutical manufacturing.</a:t>
            </a:r>
          </a:p>
          <a:p>
            <a:r>
              <a:rPr lang="en-US" altLang="zh-TW" sz="2000" dirty="0">
                <a:latin typeface="Arial" panose="020B0604020202020204" pitchFamily="34" charset="0"/>
                <a:cs typeface="Arial" panose="020B0604020202020204" pitchFamily="34" charset="0"/>
              </a:rPr>
              <a:t>Low capital cost. But high </a:t>
            </a:r>
            <a:r>
              <a:rPr lang="en-US" altLang="zh-TW" sz="2000" dirty="0" err="1">
                <a:latin typeface="Arial" panose="020B0604020202020204" pitchFamily="34" charset="0"/>
                <a:cs typeface="Arial" panose="020B0604020202020204" pitchFamily="34" charset="0"/>
              </a:rPr>
              <a:t>labour</a:t>
            </a:r>
            <a:r>
              <a:rPr lang="en-US" altLang="zh-TW" sz="2000" dirty="0">
                <a:latin typeface="Arial" panose="020B0604020202020204" pitchFamily="34" charset="0"/>
                <a:cs typeface="Arial" panose="020B0604020202020204" pitchFamily="34" charset="0"/>
              </a:rPr>
              <a:t> costs.</a:t>
            </a:r>
          </a:p>
          <a:p>
            <a:r>
              <a:rPr lang="en-US" altLang="zh-TW" sz="2000" dirty="0">
                <a:latin typeface="Arial" panose="020B0604020202020204" pitchFamily="34" charset="0"/>
                <a:cs typeface="Arial" panose="020B0604020202020204" pitchFamily="34" charset="0"/>
              </a:rPr>
              <a:t>Multipurpose, therefore allowing variable product </a:t>
            </a:r>
            <a:r>
              <a:rPr lang="en-US" altLang="zh-TW" sz="2000" dirty="0" smtClean="0">
                <a:latin typeface="Arial" panose="020B0604020202020204" pitchFamily="34" charset="0"/>
                <a:cs typeface="Arial" panose="020B0604020202020204" pitchFamily="34" charset="0"/>
              </a:rPr>
              <a:t>specification</a:t>
            </a:r>
            <a:endParaRPr lang="en-GB" altLang="zh-TW" sz="2000" dirty="0" smtClean="0">
              <a:latin typeface="Arial" panose="020B0604020202020204" pitchFamily="34" charset="0"/>
              <a:cs typeface="Arial" panose="020B0604020202020204" pitchFamily="34" charset="0"/>
            </a:endParaRPr>
          </a:p>
        </p:txBody>
      </p:sp>
      <p:sp>
        <p:nvSpPr>
          <p:cNvPr id="9" name="Text Box 1057"/>
          <p:cNvSpPr txBox="1">
            <a:spLocks noChangeArrowheads="1"/>
          </p:cNvSpPr>
          <p:nvPr/>
        </p:nvSpPr>
        <p:spPr bwMode="auto">
          <a:xfrm>
            <a:off x="693257" y="632947"/>
            <a:ext cx="32853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th-TH" altLang="zh-TW" sz="2800" b="1" dirty="0" smtClean="0">
                <a:solidFill>
                  <a:srgbClr val="009900"/>
                </a:solidFill>
                <a:latin typeface="Arial" panose="020B0604020202020204" pitchFamily="34" charset="0"/>
              </a:rPr>
              <a:t>BATCH</a:t>
            </a:r>
            <a:r>
              <a:rPr lang="it-IT" altLang="zh-TW" sz="2800" b="1" dirty="0" smtClean="0">
                <a:solidFill>
                  <a:srgbClr val="009900"/>
                </a:solidFill>
                <a:latin typeface="Arial" panose="020B0604020202020204" pitchFamily="34" charset="0"/>
              </a:rPr>
              <a:t> REACTOR</a:t>
            </a:r>
            <a:endParaRPr lang="th-TH" altLang="zh-TW" b="1" dirty="0">
              <a:latin typeface="Arial" panose="020B0604020202020204" pitchFamily="34" charset="0"/>
            </a:endParaRPr>
          </a:p>
        </p:txBody>
      </p:sp>
      <p:pic>
        <p:nvPicPr>
          <p:cNvPr id="10" name="Immagine 9"/>
          <p:cNvPicPr>
            <a:picLocks noChangeAspect="1"/>
          </p:cNvPicPr>
          <p:nvPr/>
        </p:nvPicPr>
        <p:blipFill rotWithShape="1">
          <a:blip r:embed="rId2"/>
          <a:srcRect l="22600" r="18000"/>
          <a:stretch/>
        </p:blipFill>
        <p:spPr>
          <a:xfrm>
            <a:off x="9113357" y="1047750"/>
            <a:ext cx="2828926" cy="4762500"/>
          </a:xfrm>
          <a:prstGeom prst="rect">
            <a:avLst/>
          </a:prstGeom>
        </p:spPr>
      </p:pic>
    </p:spTree>
    <p:extLst>
      <p:ext uri="{BB962C8B-B14F-4D97-AF65-F5344CB8AC3E}">
        <p14:creationId xmlns:p14="http://schemas.microsoft.com/office/powerpoint/2010/main" val="2652091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rotWithShape="1">
          <a:blip r:embed="rId2"/>
          <a:srcRect b="59098"/>
          <a:stretch/>
        </p:blipFill>
        <p:spPr>
          <a:xfrm>
            <a:off x="3999813" y="1481027"/>
            <a:ext cx="6808311" cy="4098759"/>
          </a:xfrm>
          <a:prstGeom prst="rect">
            <a:avLst/>
          </a:prstGeom>
        </p:spPr>
      </p:pic>
      <p:sp>
        <p:nvSpPr>
          <p:cNvPr id="5" name="Ovale 4"/>
          <p:cNvSpPr/>
          <p:nvPr/>
        </p:nvSpPr>
        <p:spPr>
          <a:xfrm>
            <a:off x="6447934" y="4119514"/>
            <a:ext cx="970961" cy="6787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5275" y="3530406"/>
            <a:ext cx="4144750" cy="1200329"/>
          </a:xfrm>
          <a:prstGeom prst="rect">
            <a:avLst/>
          </a:prstGeom>
        </p:spPr>
        <p:txBody>
          <a:bodyPr wrap="square">
            <a:spAutoFit/>
          </a:bodyPr>
          <a:lstStyle/>
          <a:p>
            <a:r>
              <a:rPr lang="en-GB" altLang="zh-TW" dirty="0" smtClean="0">
                <a:latin typeface="Arial" panose="020B0604020202020204" pitchFamily="34" charset="0"/>
                <a:cs typeface="Arial" panose="020B0604020202020204" pitchFamily="34" charset="0"/>
              </a:rPr>
              <a:t>In this region, the reaction is never affected by mass transfer limitations.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reaction is </a:t>
            </a:r>
            <a:r>
              <a:rPr lang="en-GB" b="1" dirty="0" smtClean="0">
                <a:solidFill>
                  <a:srgbClr val="FF0000"/>
                </a:solidFill>
                <a:latin typeface="Arial" panose="020B0604020202020204" pitchFamily="34" charset="0"/>
                <a:cs typeface="Arial" panose="020B0604020202020204" pitchFamily="34" charset="0"/>
              </a:rPr>
              <a:t>under kinetic control</a:t>
            </a:r>
            <a:r>
              <a:rPr lang="en-GB" dirty="0" smtClean="0">
                <a:latin typeface="Arial" panose="020B0604020202020204" pitchFamily="34" charset="0"/>
                <a:cs typeface="Arial" panose="020B0604020202020204" pitchFamily="34" charset="0"/>
              </a:rPr>
              <a:t>.</a:t>
            </a:r>
            <a:endParaRPr lang="it-IT" dirty="0"/>
          </a:p>
        </p:txBody>
      </p:sp>
    </p:spTree>
    <p:extLst>
      <p:ext uri="{BB962C8B-B14F-4D97-AF65-F5344CB8AC3E}">
        <p14:creationId xmlns:p14="http://schemas.microsoft.com/office/powerpoint/2010/main" val="775991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4" name="Immagine 3"/>
          <p:cNvPicPr>
            <a:picLocks noChangeAspect="1"/>
          </p:cNvPicPr>
          <p:nvPr/>
        </p:nvPicPr>
        <p:blipFill rotWithShape="1">
          <a:blip r:embed="rId2"/>
          <a:srcRect b="59098"/>
          <a:stretch/>
        </p:blipFill>
        <p:spPr>
          <a:xfrm>
            <a:off x="56561" y="1198224"/>
            <a:ext cx="4617579" cy="2779888"/>
          </a:xfrm>
          <a:prstGeom prst="rect">
            <a:avLst/>
          </a:prstGeom>
        </p:spPr>
      </p:pic>
      <p:sp>
        <p:nvSpPr>
          <p:cNvPr id="5" name="Ovale 4"/>
          <p:cNvSpPr/>
          <p:nvPr/>
        </p:nvSpPr>
        <p:spPr>
          <a:xfrm>
            <a:off x="1630838" y="2950590"/>
            <a:ext cx="848412" cy="4996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95275" y="919543"/>
            <a:ext cx="5698996" cy="369332"/>
          </a:xfrm>
          <a:prstGeom prst="rect">
            <a:avLst/>
          </a:prstGeom>
        </p:spPr>
        <p:txBody>
          <a:bodyPr wrap="none">
            <a:spAutoFit/>
          </a:bodyPr>
          <a:lstStyle/>
          <a:p>
            <a:r>
              <a:rPr lang="en-GB" altLang="zh-TW" dirty="0" smtClean="0">
                <a:solidFill>
                  <a:srgbClr val="3333FF"/>
                </a:solidFill>
                <a:latin typeface="Arial" panose="020B0604020202020204" pitchFamily="34" charset="0"/>
                <a:cs typeface="Arial" panose="020B0604020202020204" pitchFamily="34" charset="0"/>
              </a:rPr>
              <a:t>How can we easily highlight mass transfer limitations?</a:t>
            </a:r>
            <a:endParaRPr lang="it-IT" dirty="0">
              <a:solidFill>
                <a:srgbClr val="3333FF"/>
              </a:solidFill>
            </a:endParaRPr>
          </a:p>
        </p:txBody>
      </p:sp>
      <p:sp>
        <p:nvSpPr>
          <p:cNvPr id="7" name="Rettangolo 6"/>
          <p:cNvSpPr/>
          <p:nvPr/>
        </p:nvSpPr>
        <p:spPr>
          <a:xfrm>
            <a:off x="4942690" y="1559293"/>
            <a:ext cx="6699414" cy="1200329"/>
          </a:xfrm>
          <a:prstGeom prst="rect">
            <a:avLst/>
          </a:prstGeom>
        </p:spPr>
        <p:txBody>
          <a:bodyPr wrap="square">
            <a:spAutoFit/>
          </a:bodyPr>
          <a:lstStyle/>
          <a:p>
            <a:pPr marL="285750" indent="-285750">
              <a:buFont typeface="Arial" panose="020B0604020202020204" pitchFamily="34" charset="0"/>
              <a:buChar char="•"/>
            </a:pPr>
            <a:r>
              <a:rPr lang="en-GB" altLang="zh-TW" dirty="0" smtClean="0">
                <a:latin typeface="Arial" panose="020B0604020202020204" pitchFamily="34" charset="0"/>
                <a:cs typeface="Arial" panose="020B0604020202020204" pitchFamily="34" charset="0"/>
              </a:rPr>
              <a:t>Select a temperature with X &lt; 15%</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Perform experiments with different gas flow rates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Calculate X at the selected temperature for the various gas flow rates</a:t>
            </a:r>
            <a:endParaRPr lang="it-IT" dirty="0"/>
          </a:p>
        </p:txBody>
      </p:sp>
      <p:grpSp>
        <p:nvGrpSpPr>
          <p:cNvPr id="15" name="Gruppo 14"/>
          <p:cNvGrpSpPr/>
          <p:nvPr/>
        </p:nvGrpSpPr>
        <p:grpSpPr>
          <a:xfrm>
            <a:off x="5307291" y="3091992"/>
            <a:ext cx="5680749" cy="2653488"/>
            <a:chOff x="5307291" y="3091992"/>
            <a:chExt cx="5680749" cy="3242820"/>
          </a:xfrm>
        </p:grpSpPr>
        <p:cxnSp>
          <p:nvCxnSpPr>
            <p:cNvPr id="12" name="Connettore 2 11"/>
            <p:cNvCxnSpPr/>
            <p:nvPr/>
          </p:nvCxnSpPr>
          <p:spPr>
            <a:xfrm flipV="1">
              <a:off x="5307291" y="3091992"/>
              <a:ext cx="0" cy="32428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307291" y="6334812"/>
              <a:ext cx="5680749"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17" name="Connettore diritto 16"/>
          <p:cNvCxnSpPr/>
          <p:nvPr/>
        </p:nvCxnSpPr>
        <p:spPr>
          <a:xfrm flipV="1">
            <a:off x="5387340" y="3642360"/>
            <a:ext cx="2697480" cy="204216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8084820" y="3642360"/>
            <a:ext cx="2308860" cy="0"/>
          </a:xfrm>
          <a:prstGeom prst="line">
            <a:avLst/>
          </a:prstGeom>
          <a:ln w="25400" cap="rnd">
            <a:solidFill>
              <a:srgbClr val="3333FF"/>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674140" y="3091992"/>
            <a:ext cx="458780" cy="584775"/>
          </a:xfrm>
          <a:prstGeom prst="rect">
            <a:avLst/>
          </a:prstGeom>
          <a:noFill/>
        </p:spPr>
        <p:txBody>
          <a:bodyPr wrap="none" rtlCol="0">
            <a:spAutoFit/>
          </a:bodyPr>
          <a:lstStyle/>
          <a:p>
            <a:r>
              <a:rPr lang="it-IT" sz="3200" b="1" dirty="0" smtClean="0">
                <a:latin typeface="Arial" panose="020B0604020202020204" pitchFamily="34" charset="0"/>
                <a:cs typeface="Arial" panose="020B0604020202020204" pitchFamily="34" charset="0"/>
              </a:rPr>
              <a:t>X</a:t>
            </a:r>
            <a:endParaRPr lang="it-IT" sz="3200" b="1" dirty="0">
              <a:latin typeface="Arial" panose="020B0604020202020204" pitchFamily="34" charset="0"/>
              <a:cs typeface="Arial" panose="020B0604020202020204" pitchFamily="34" charset="0"/>
            </a:endParaRPr>
          </a:p>
        </p:txBody>
      </p:sp>
      <p:sp>
        <p:nvSpPr>
          <p:cNvPr id="22" name="CasellaDiTesto 21"/>
          <p:cNvSpPr txBox="1"/>
          <p:nvPr/>
        </p:nvSpPr>
        <p:spPr>
          <a:xfrm>
            <a:off x="9858883" y="5820110"/>
            <a:ext cx="936475" cy="584775"/>
          </a:xfrm>
          <a:prstGeom prst="rect">
            <a:avLst/>
          </a:prstGeom>
          <a:noFill/>
        </p:spPr>
        <p:txBody>
          <a:bodyPr wrap="none" rtlCol="0">
            <a:spAutoFit/>
          </a:bodyPr>
          <a:lstStyle/>
          <a:p>
            <a:r>
              <a:rPr lang="it-IT" sz="3200" b="1" dirty="0" smtClean="0">
                <a:latin typeface="Arial" panose="020B0604020202020204" pitchFamily="34" charset="0"/>
                <a:cs typeface="Arial" panose="020B0604020202020204" pitchFamily="34" charset="0"/>
              </a:rPr>
              <a:t>W/F</a:t>
            </a:r>
            <a:endParaRPr lang="it-IT"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CasellaDiTesto 22"/>
              <p:cNvSpPr txBox="1"/>
              <p:nvPr/>
            </p:nvSpPr>
            <p:spPr>
              <a:xfrm>
                <a:off x="478834" y="5587802"/>
                <a:ext cx="3988592" cy="817083"/>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W/F = </a:t>
                </a:r>
                <a14:m>
                  <m:oMath xmlns:m="http://schemas.openxmlformats.org/officeDocument/2006/math">
                    <m:f>
                      <m:fPr>
                        <m:ctrlPr>
                          <a:rPr lang="it-IT" sz="3200" i="1" smtClean="0">
                            <a:latin typeface="Cambria Math" panose="02040503050406030204" pitchFamily="18" charset="0"/>
                            <a:cs typeface="Arial" panose="020B0604020202020204" pitchFamily="34" charset="0"/>
                          </a:rPr>
                        </m:ctrlPr>
                      </m:fPr>
                      <m:num>
                        <m:r>
                          <m:rPr>
                            <m:sty m:val="p"/>
                          </m:rPr>
                          <a:rPr lang="it-IT" sz="3200" b="0" i="0" smtClean="0">
                            <a:latin typeface="Cambria Math" panose="02040503050406030204" pitchFamily="18" charset="0"/>
                            <a:cs typeface="Arial" panose="020B0604020202020204" pitchFamily="34" charset="0"/>
                          </a:rPr>
                          <m:t>Weight</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of</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catalyst</m:t>
                        </m:r>
                      </m:num>
                      <m:den>
                        <m:r>
                          <m:rPr>
                            <m:sty m:val="p"/>
                          </m:rPr>
                          <a:rPr lang="it-IT" sz="3200" b="0" i="0" smtClean="0">
                            <a:latin typeface="Cambria Math" panose="02040503050406030204" pitchFamily="18" charset="0"/>
                            <a:cs typeface="Arial" panose="020B0604020202020204" pitchFamily="34" charset="0"/>
                          </a:rPr>
                          <m:t>Gas</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flow</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rate</m:t>
                        </m:r>
                      </m:den>
                    </m:f>
                  </m:oMath>
                </a14:m>
                <a:endParaRPr lang="it-IT" sz="3200" dirty="0">
                  <a:latin typeface="Arial" panose="020B0604020202020204" pitchFamily="34" charset="0"/>
                  <a:cs typeface="Arial" panose="020B0604020202020204" pitchFamily="34" charset="0"/>
                </a:endParaRPr>
              </a:p>
            </p:txBody>
          </p:sp>
        </mc:Choice>
        <mc:Fallback xmlns="">
          <p:sp>
            <p:nvSpPr>
              <p:cNvPr id="23" name="CasellaDiTesto 22"/>
              <p:cNvSpPr txBox="1">
                <a:spLocks noRot="1" noChangeAspect="1" noMove="1" noResize="1" noEditPoints="1" noAdjustHandles="1" noChangeArrowheads="1" noChangeShapeType="1" noTextEdit="1"/>
              </p:cNvSpPr>
              <p:nvPr/>
            </p:nvSpPr>
            <p:spPr>
              <a:xfrm>
                <a:off x="478834" y="5587802"/>
                <a:ext cx="3988592" cy="817083"/>
              </a:xfrm>
              <a:prstGeom prst="rect">
                <a:avLst/>
              </a:prstGeom>
              <a:blipFill>
                <a:blip r:embed="rId3"/>
                <a:stretch>
                  <a:fillRect l="-3976" b="-9701"/>
                </a:stretch>
              </a:blipFill>
            </p:spPr>
            <p:txBody>
              <a:bodyPr/>
              <a:lstStyle/>
              <a:p>
                <a:r>
                  <a:rPr lang="it-IT">
                    <a:noFill/>
                  </a:rPr>
                  <a:t> </a:t>
                </a:r>
              </a:p>
            </p:txBody>
          </p:sp>
        </mc:Fallback>
      </mc:AlternateContent>
      <p:sp>
        <p:nvSpPr>
          <p:cNvPr id="24" name="Rettangolo 23"/>
          <p:cNvSpPr/>
          <p:nvPr/>
        </p:nvSpPr>
        <p:spPr>
          <a:xfrm>
            <a:off x="5994271" y="5218470"/>
            <a:ext cx="1762021" cy="369332"/>
          </a:xfrm>
          <a:prstGeom prst="rect">
            <a:avLst/>
          </a:prstGeom>
        </p:spPr>
        <p:txBody>
          <a:bodyPr wrap="none">
            <a:spAutoFit/>
          </a:bodyPr>
          <a:lstStyle/>
          <a:p>
            <a:r>
              <a:rPr lang="en-GB" b="1" dirty="0">
                <a:solidFill>
                  <a:srgbClr val="FF0000"/>
                </a:solidFill>
                <a:latin typeface="Arial" panose="020B0604020202020204" pitchFamily="34" charset="0"/>
                <a:cs typeface="Arial" panose="020B0604020202020204" pitchFamily="34" charset="0"/>
              </a:rPr>
              <a:t>kinetic control</a:t>
            </a:r>
            <a:endParaRPr lang="it-IT" dirty="0"/>
          </a:p>
        </p:txBody>
      </p:sp>
      <p:sp>
        <p:nvSpPr>
          <p:cNvPr id="25" name="Rettangolo 24"/>
          <p:cNvSpPr/>
          <p:nvPr/>
        </p:nvSpPr>
        <p:spPr>
          <a:xfrm>
            <a:off x="7351553" y="2865474"/>
            <a:ext cx="3775394" cy="646331"/>
          </a:xfrm>
          <a:prstGeom prst="rect">
            <a:avLst/>
          </a:prstGeom>
        </p:spPr>
        <p:txBody>
          <a:bodyPr wrap="none">
            <a:spAutoFit/>
          </a:bodyPr>
          <a:lstStyle/>
          <a:p>
            <a:pPr algn="ctr"/>
            <a:r>
              <a:rPr lang="en-GB" b="1" dirty="0" smtClean="0">
                <a:solidFill>
                  <a:srgbClr val="3333FF"/>
                </a:solidFill>
                <a:latin typeface="Arial" panose="020B0604020202020204" pitchFamily="34" charset="0"/>
                <a:cs typeface="Arial" panose="020B0604020202020204" pitchFamily="34" charset="0"/>
              </a:rPr>
              <a:t>diffusional control</a:t>
            </a:r>
          </a:p>
          <a:p>
            <a:pPr algn="ctr"/>
            <a:r>
              <a:rPr lang="en-GB" b="1" dirty="0" smtClean="0">
                <a:solidFill>
                  <a:srgbClr val="3333FF"/>
                </a:solidFill>
                <a:latin typeface="Arial" panose="020B0604020202020204" pitchFamily="34" charset="0"/>
                <a:cs typeface="Arial" panose="020B0604020202020204" pitchFamily="34" charset="0"/>
              </a:rPr>
              <a:t>(under mass transfer limitations)</a:t>
            </a:r>
            <a:endParaRPr lang="it-IT" dirty="0">
              <a:solidFill>
                <a:srgbClr val="3333FF"/>
              </a:solidFill>
            </a:endParaRPr>
          </a:p>
        </p:txBody>
      </p:sp>
    </p:spTree>
    <p:extLst>
      <p:ext uri="{BB962C8B-B14F-4D97-AF65-F5344CB8AC3E}">
        <p14:creationId xmlns:p14="http://schemas.microsoft.com/office/powerpoint/2010/main" val="146739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Experiments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4" y="792727"/>
            <a:ext cx="8296275" cy="5965494"/>
          </a:xfrm>
          <a:prstGeom prst="rect">
            <a:avLst/>
          </a:prstGeom>
        </p:spPr>
      </p:pic>
      <p:sp>
        <p:nvSpPr>
          <p:cNvPr id="13" name="Parentesi graffa aperta 12"/>
          <p:cNvSpPr/>
          <p:nvPr/>
        </p:nvSpPr>
        <p:spPr>
          <a:xfrm rot="5400000">
            <a:off x="3247232" y="3587750"/>
            <a:ext cx="98424" cy="563563"/>
          </a:xfrm>
          <a:prstGeom prst="leftBrace">
            <a:avLst>
              <a:gd name="adj1" fmla="val 9621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p:cNvSpPr txBox="1"/>
          <p:nvPr/>
        </p:nvSpPr>
        <p:spPr>
          <a:xfrm>
            <a:off x="2896334" y="3418842"/>
            <a:ext cx="800219" cy="369332"/>
          </a:xfrm>
          <a:prstGeom prst="rect">
            <a:avLst/>
          </a:prstGeom>
          <a:solidFill>
            <a:schemeClr val="bg1"/>
          </a:solidFill>
        </p:spPr>
        <p:txBody>
          <a:bodyPr wrap="none" rtlCol="0">
            <a:spAutoFit/>
          </a:bodyPr>
          <a:lstStyle/>
          <a:p>
            <a:pPr algn="ctr"/>
            <a:r>
              <a:rPr lang="it-IT" b="1" dirty="0" smtClean="0">
                <a:solidFill>
                  <a:srgbClr val="FF0000"/>
                </a:solidFill>
                <a:latin typeface="Arial" panose="020B0604020202020204" pitchFamily="34" charset="0"/>
                <a:cs typeface="Arial" panose="020B0604020202020204" pitchFamily="34" charset="0"/>
              </a:rPr>
              <a:t>FEED</a:t>
            </a:r>
            <a:endParaRPr lang="it-IT"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90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Experiments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mc:AlternateContent xmlns:mc="http://schemas.openxmlformats.org/markup-compatibility/2006" xmlns:a14="http://schemas.microsoft.com/office/drawing/2010/main">
        <mc:Choice Requires="a14">
          <p:sp>
            <p:nvSpPr>
              <p:cNvPr id="4" name="CasellaDiTesto 3"/>
              <p:cNvSpPr txBox="1"/>
              <p:nvPr/>
            </p:nvSpPr>
            <p:spPr>
              <a:xfrm>
                <a:off x="552450" y="1066800"/>
                <a:ext cx="1601849"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400" b="0" i="0" smtClean="0">
                          <a:latin typeface="Cambria Math" panose="02040503050406030204" pitchFamily="18" charset="0"/>
                        </a:rPr>
                        <m:t>C</m:t>
                      </m:r>
                      <m:r>
                        <a:rPr lang="it-IT" sz="2400" b="0" i="0" smtClean="0">
                          <a:latin typeface="Cambria Math" panose="02040503050406030204" pitchFamily="18" charset="0"/>
                        </a:rPr>
                        <m:t>=</m:t>
                      </m:r>
                      <m:f>
                        <m:fPr>
                          <m:ctrlPr>
                            <a:rPr lang="it-IT" sz="2400" b="0" i="1" smtClean="0">
                              <a:latin typeface="Cambria Math" panose="02040503050406030204" pitchFamily="18" charset="0"/>
                            </a:rPr>
                          </m:ctrlPr>
                        </m:fPr>
                        <m:num>
                          <m:r>
                            <m:rPr>
                              <m:sty m:val="p"/>
                            </m:rPr>
                            <a:rPr lang="it-IT" sz="2400" b="0" i="0" smtClean="0">
                              <a:latin typeface="Cambria Math" panose="02040503050406030204" pitchFamily="18" charset="0"/>
                            </a:rPr>
                            <m:t>n</m:t>
                          </m:r>
                        </m:num>
                        <m:den>
                          <m:r>
                            <m:rPr>
                              <m:sty m:val="p"/>
                            </m:rPr>
                            <a:rPr lang="it-IT" sz="2400" b="0" i="0" smtClean="0">
                              <a:latin typeface="Cambria Math" panose="02040503050406030204" pitchFamily="18" charset="0"/>
                            </a:rPr>
                            <m:t>V</m:t>
                          </m:r>
                        </m:den>
                      </m:f>
                      <m:r>
                        <a:rPr lang="it-IT" sz="2400" b="0" i="0" smtClean="0">
                          <a:latin typeface="Cambria Math" panose="02040503050406030204" pitchFamily="18" charset="0"/>
                        </a:rPr>
                        <m:t>=</m:t>
                      </m:r>
                      <m:f>
                        <m:fPr>
                          <m:ctrlPr>
                            <a:rPr lang="it-IT" sz="2400" b="0" i="1" smtClean="0">
                              <a:latin typeface="Cambria Math" panose="02040503050406030204" pitchFamily="18" charset="0"/>
                            </a:rPr>
                          </m:ctrlPr>
                        </m:fPr>
                        <m:num>
                          <m:r>
                            <m:rPr>
                              <m:sty m:val="p"/>
                            </m:rPr>
                            <a:rPr lang="it-IT" sz="2400" b="0" i="0" smtClean="0">
                              <a:latin typeface="Cambria Math" panose="02040503050406030204" pitchFamily="18" charset="0"/>
                            </a:rPr>
                            <m:t>P</m:t>
                          </m:r>
                        </m:num>
                        <m:den>
                          <m:r>
                            <m:rPr>
                              <m:sty m:val="p"/>
                            </m:rPr>
                            <a:rPr lang="it-IT" sz="2400" b="0" i="0" smtClean="0">
                              <a:latin typeface="Cambria Math" panose="02040503050406030204" pitchFamily="18" charset="0"/>
                            </a:rPr>
                            <m:t>RT</m:t>
                          </m:r>
                        </m:den>
                      </m:f>
                    </m:oMath>
                  </m:oMathPara>
                </a14:m>
                <a:endParaRPr lang="it-IT" sz="24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52450" y="1066800"/>
                <a:ext cx="1601849" cy="691471"/>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3571875" y="1035444"/>
                <a:ext cx="3812839" cy="754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tx1"/>
                              </a:solidFill>
                              <a:latin typeface="Cambria Math" panose="02040503050406030204" pitchFamily="18" charset="0"/>
                            </a:rPr>
                          </m:ctrlPr>
                        </m:sSubPr>
                        <m:e>
                          <m:r>
                            <m:rPr>
                              <m:sty m:val="p"/>
                            </m:rPr>
                            <a:rPr lang="it-IT" sz="2400" b="0" i="0" smtClean="0">
                              <a:solidFill>
                                <a:schemeClr val="tx1"/>
                              </a:solidFill>
                              <a:latin typeface="Cambria Math" panose="02040503050406030204" pitchFamily="18" charset="0"/>
                            </a:rPr>
                            <m:t>X</m:t>
                          </m:r>
                        </m:e>
                        <m:sub>
                          <m:r>
                            <m:rPr>
                              <m:sty m:val="p"/>
                            </m:rPr>
                            <a:rPr lang="it-IT" sz="2400" b="0" i="0" smtClean="0">
                              <a:solidFill>
                                <a:schemeClr val="tx1"/>
                              </a:solidFill>
                              <a:latin typeface="Cambria Math" panose="02040503050406030204" pitchFamily="18" charset="0"/>
                            </a:rPr>
                            <m:t>A</m:t>
                          </m:r>
                        </m:sub>
                      </m:sSub>
                      <m:r>
                        <a:rPr lang="it-IT" sz="2400" b="0" i="0" smtClean="0">
                          <a:solidFill>
                            <a:schemeClr val="tx1"/>
                          </a:solidFill>
                          <a:latin typeface="Cambria Math" panose="02040503050406030204" pitchFamily="18" charset="0"/>
                        </a:rPr>
                        <m:t>=</m:t>
                      </m:r>
                      <m:f>
                        <m:fPr>
                          <m:ctrlPr>
                            <a:rPr lang="it-IT" sz="2400" b="0" i="1" smtClean="0">
                              <a:solidFill>
                                <a:schemeClr val="tx1"/>
                              </a:solidFill>
                              <a:latin typeface="Cambria Math" panose="02040503050406030204" pitchFamily="18" charset="0"/>
                            </a:rPr>
                          </m:ctrlPr>
                        </m:fPr>
                        <m:num>
                          <m:sSub>
                            <m:sSubPr>
                              <m:ctrlPr>
                                <a:rPr lang="it-IT" sz="2400" i="1">
                                  <a:solidFill>
                                    <a:schemeClr val="tx1"/>
                                  </a:solidFill>
                                  <a:latin typeface="Cambria Math" panose="02040503050406030204" pitchFamily="18" charset="0"/>
                                </a:rPr>
                              </m:ctrlPr>
                            </m:sSubPr>
                            <m:e>
                              <m:r>
                                <m:rPr>
                                  <m:sty m:val="p"/>
                                </m:rPr>
                                <a:rPr lang="it-IT" sz="2400" i="0">
                                  <a:solidFill>
                                    <a:schemeClr val="tx1"/>
                                  </a:solidFill>
                                  <a:latin typeface="Cambria Math" panose="02040503050406030204" pitchFamily="18" charset="0"/>
                                </a:rPr>
                                <m:t>n</m:t>
                              </m:r>
                            </m:e>
                            <m:sub>
                              <m:r>
                                <m:rPr>
                                  <m:sty m:val="p"/>
                                </m:rPr>
                                <a:rPr lang="it-IT" sz="2400" i="0">
                                  <a:solidFill>
                                    <a:schemeClr val="tx1"/>
                                  </a:solidFill>
                                  <a:latin typeface="Cambria Math" panose="02040503050406030204" pitchFamily="18" charset="0"/>
                                </a:rPr>
                                <m:t>A</m:t>
                              </m:r>
                            </m:sub>
                          </m:sSub>
                          <m:r>
                            <a:rPr lang="it-IT" sz="2400" i="0">
                              <a:solidFill>
                                <a:schemeClr val="tx1"/>
                              </a:solidFill>
                              <a:latin typeface="Cambria Math" panose="02040503050406030204" pitchFamily="18" charset="0"/>
                            </a:rPr>
                            <m:t> </m:t>
                          </m:r>
                          <m:r>
                            <a:rPr lang="it-IT" sz="2400" b="0" i="0" smtClean="0">
                              <a:solidFill>
                                <a:schemeClr val="tx1"/>
                              </a:solidFill>
                              <a:latin typeface="Cambria Math" panose="02040503050406030204" pitchFamily="18" charset="0"/>
                            </a:rPr>
                            <m:t>−</m:t>
                          </m:r>
                          <m:sSub>
                            <m:sSubPr>
                              <m:ctrlPr>
                                <a:rPr lang="it-IT" sz="2400" i="1">
                                  <a:solidFill>
                                    <a:schemeClr val="tx1"/>
                                  </a:solidFill>
                                  <a:latin typeface="Cambria Math" panose="02040503050406030204" pitchFamily="18" charset="0"/>
                                </a:rPr>
                              </m:ctrlPr>
                            </m:sSubPr>
                            <m:e>
                              <m:r>
                                <m:rPr>
                                  <m:sty m:val="p"/>
                                </m:rPr>
                                <a:rPr lang="it-IT" sz="2400" i="0">
                                  <a:solidFill>
                                    <a:schemeClr val="tx1"/>
                                  </a:solidFill>
                                  <a:latin typeface="Cambria Math" panose="02040503050406030204" pitchFamily="18" charset="0"/>
                                </a:rPr>
                                <m:t>n</m:t>
                              </m:r>
                            </m:e>
                            <m:sub>
                              <m:r>
                                <m:rPr>
                                  <m:sty m:val="p"/>
                                </m:rPr>
                                <a:rPr lang="it-IT" sz="2400" i="0">
                                  <a:solidFill>
                                    <a:schemeClr val="tx1"/>
                                  </a:solidFill>
                                  <a:latin typeface="Cambria Math" panose="02040503050406030204" pitchFamily="18" charset="0"/>
                                </a:rPr>
                                <m:t>A</m:t>
                              </m:r>
                              <m:r>
                                <a:rPr lang="it-IT" sz="2400" b="0" i="0" smtClean="0">
                                  <a:solidFill>
                                    <a:schemeClr val="tx1"/>
                                  </a:solidFill>
                                  <a:latin typeface="Cambria Math" panose="02040503050406030204" pitchFamily="18" charset="0"/>
                                </a:rPr>
                                <m:t>0</m:t>
                              </m:r>
                            </m:sub>
                          </m:sSub>
                          <m:r>
                            <a:rPr lang="it-IT" sz="2400" i="0">
                              <a:solidFill>
                                <a:schemeClr val="tx1"/>
                              </a:solidFill>
                              <a:latin typeface="Cambria Math" panose="02040503050406030204" pitchFamily="18" charset="0"/>
                            </a:rPr>
                            <m:t> </m:t>
                          </m:r>
                        </m:num>
                        <m:den>
                          <m:sSub>
                            <m:sSubPr>
                              <m:ctrlPr>
                                <a:rPr lang="it-IT" sz="2400" i="1">
                                  <a:solidFill>
                                    <a:schemeClr val="tx1"/>
                                  </a:solidFill>
                                  <a:latin typeface="Cambria Math" panose="02040503050406030204" pitchFamily="18" charset="0"/>
                                </a:rPr>
                              </m:ctrlPr>
                            </m:sSubPr>
                            <m:e>
                              <m:r>
                                <m:rPr>
                                  <m:sty m:val="p"/>
                                </m:rPr>
                                <a:rPr lang="it-IT" sz="2400" i="0">
                                  <a:solidFill>
                                    <a:schemeClr val="tx1"/>
                                  </a:solidFill>
                                  <a:latin typeface="Cambria Math" panose="02040503050406030204" pitchFamily="18" charset="0"/>
                                </a:rPr>
                                <m:t>n</m:t>
                              </m:r>
                            </m:e>
                            <m:sub>
                              <m:r>
                                <m:rPr>
                                  <m:sty m:val="p"/>
                                </m:rPr>
                                <a:rPr lang="it-IT" sz="2400" i="0">
                                  <a:solidFill>
                                    <a:schemeClr val="tx1"/>
                                  </a:solidFill>
                                  <a:latin typeface="Cambria Math" panose="02040503050406030204" pitchFamily="18" charset="0"/>
                                </a:rPr>
                                <m:t>A</m:t>
                              </m:r>
                              <m:r>
                                <a:rPr lang="it-IT" sz="2400" i="0">
                                  <a:solidFill>
                                    <a:schemeClr val="tx1"/>
                                  </a:solidFill>
                                  <a:latin typeface="Cambria Math" panose="02040503050406030204" pitchFamily="18" charset="0"/>
                                </a:rPr>
                                <m:t>0</m:t>
                              </m:r>
                            </m:sub>
                          </m:sSub>
                        </m:den>
                      </m:f>
                      <m:r>
                        <a:rPr lang="it-IT" sz="2400" b="0" i="0" smtClean="0">
                          <a:solidFill>
                            <a:schemeClr val="tx1"/>
                          </a:solidFill>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P</m:t>
                              </m:r>
                            </m:e>
                            <m:sub>
                              <m:r>
                                <m:rPr>
                                  <m:sty m:val="p"/>
                                </m:rPr>
                                <a:rPr lang="it-IT" sz="2400">
                                  <a:latin typeface="Cambria Math" panose="02040503050406030204" pitchFamily="18" charset="0"/>
                                </a:rPr>
                                <m:t>A</m:t>
                              </m:r>
                            </m:sub>
                          </m:sSub>
                          <m:r>
                            <a:rPr lang="it-IT" sz="2400">
                              <a:latin typeface="Cambria Math" panose="02040503050406030204" pitchFamily="18" charset="0"/>
                            </a:rPr>
                            <m:t> −</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P</m:t>
                              </m:r>
                            </m:e>
                            <m:sub>
                              <m:r>
                                <m:rPr>
                                  <m:sty m:val="p"/>
                                </m:rPr>
                                <a:rPr lang="it-IT" sz="2400">
                                  <a:latin typeface="Cambria Math" panose="02040503050406030204" pitchFamily="18" charset="0"/>
                                </a:rPr>
                                <m:t>A</m:t>
                              </m:r>
                              <m:r>
                                <a:rPr lang="it-IT" sz="2400">
                                  <a:latin typeface="Cambria Math" panose="02040503050406030204" pitchFamily="18" charset="0"/>
                                </a:rPr>
                                <m:t>0</m:t>
                              </m:r>
                            </m:sub>
                          </m:sSub>
                          <m:r>
                            <a:rPr lang="it-IT" sz="2400">
                              <a:latin typeface="Cambria Math" panose="02040503050406030204" pitchFamily="18" charset="0"/>
                            </a:rPr>
                            <m:t> </m:t>
                          </m:r>
                        </m:num>
                        <m:den>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P</m:t>
                              </m:r>
                            </m:e>
                            <m:sub>
                              <m:r>
                                <m:rPr>
                                  <m:sty m:val="p"/>
                                </m:rPr>
                                <a:rPr lang="it-IT" sz="2400">
                                  <a:latin typeface="Cambria Math" panose="02040503050406030204" pitchFamily="18" charset="0"/>
                                </a:rPr>
                                <m:t>A</m:t>
                              </m:r>
                              <m:r>
                                <a:rPr lang="it-IT" sz="2400">
                                  <a:latin typeface="Cambria Math" panose="02040503050406030204" pitchFamily="18" charset="0"/>
                                </a:rPr>
                                <m:t>0</m:t>
                              </m:r>
                            </m:sub>
                          </m:sSub>
                        </m:den>
                      </m:f>
                    </m:oMath>
                  </m:oMathPara>
                </a14:m>
                <a:endParaRPr lang="it-IT" sz="2400" dirty="0">
                  <a:solidFill>
                    <a:schemeClr val="tx1"/>
                  </a:solidFill>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3571875" y="1035444"/>
                <a:ext cx="3812839" cy="754181"/>
              </a:xfrm>
              <a:prstGeom prst="rect">
                <a:avLst/>
              </a:prstGeom>
              <a:blipFill>
                <a:blip r:embed="rId3"/>
                <a:stretch>
                  <a:fillRect/>
                </a:stretch>
              </a:blipFill>
            </p:spPr>
            <p:txBody>
              <a:bodyPr/>
              <a:lstStyle/>
              <a:p>
                <a:r>
                  <a:rPr lang="it-IT">
                    <a:noFill/>
                  </a:rPr>
                  <a:t> </a:t>
                </a:r>
              </a:p>
            </p:txBody>
          </p:sp>
        </mc:Fallback>
      </mc:AlternateContent>
      <p:sp>
        <p:nvSpPr>
          <p:cNvPr id="6" name="CasellaDiTesto 5"/>
          <p:cNvSpPr txBox="1"/>
          <p:nvPr/>
        </p:nvSpPr>
        <p:spPr>
          <a:xfrm>
            <a:off x="619125" y="2609850"/>
            <a:ext cx="11268075" cy="1631216"/>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solidFill>
                  <a:srgbClr val="3333FF"/>
                </a:solidFill>
              </a:rPr>
              <a:t>Verifica delle condizioni sperimentali (X vs W/F)</a:t>
            </a:r>
          </a:p>
          <a:p>
            <a:pPr marL="285750" indent="-285750">
              <a:buFont typeface="Arial" panose="020B0604020202020204" pitchFamily="34" charset="0"/>
              <a:buChar char="•"/>
            </a:pPr>
            <a:endParaRPr lang="it-IT" sz="2000" dirty="0">
              <a:solidFill>
                <a:srgbClr val="3333FF"/>
              </a:solidFill>
            </a:endParaRPr>
          </a:p>
          <a:p>
            <a:pPr marL="285750" indent="-285750">
              <a:buFont typeface="Arial" panose="020B0604020202020204" pitchFamily="34" charset="0"/>
              <a:buChar char="•"/>
            </a:pPr>
            <a:r>
              <a:rPr lang="it-IT" sz="2000" dirty="0" smtClean="0">
                <a:solidFill>
                  <a:srgbClr val="3333FF"/>
                </a:solidFill>
              </a:rPr>
              <a:t>Verifica dell’ordine di reazione rispetto CH</a:t>
            </a:r>
            <a:r>
              <a:rPr lang="it-IT" sz="2000" baseline="-25000" dirty="0" smtClean="0">
                <a:solidFill>
                  <a:srgbClr val="3333FF"/>
                </a:solidFill>
              </a:rPr>
              <a:t>4</a:t>
            </a:r>
          </a:p>
          <a:p>
            <a:pPr marL="285750" indent="-285750">
              <a:buFont typeface="Arial" panose="020B0604020202020204" pitchFamily="34" charset="0"/>
              <a:buChar char="•"/>
            </a:pPr>
            <a:endParaRPr lang="it-IT" sz="2000" dirty="0">
              <a:solidFill>
                <a:srgbClr val="3333FF"/>
              </a:solidFill>
            </a:endParaRPr>
          </a:p>
          <a:p>
            <a:pPr marL="285750" indent="-285750">
              <a:buFont typeface="Arial" panose="020B0604020202020204" pitchFamily="34" charset="0"/>
              <a:buChar char="•"/>
            </a:pPr>
            <a:r>
              <a:rPr lang="it-IT" sz="2000" dirty="0" smtClean="0">
                <a:solidFill>
                  <a:srgbClr val="3333FF"/>
                </a:solidFill>
              </a:rPr>
              <a:t>Determinazione di E</a:t>
            </a:r>
            <a:r>
              <a:rPr lang="it-IT" sz="2000" baseline="-25000" dirty="0" smtClean="0">
                <a:solidFill>
                  <a:srgbClr val="3333FF"/>
                </a:solidFill>
              </a:rPr>
              <a:t>APP</a:t>
            </a:r>
          </a:p>
        </p:txBody>
      </p:sp>
    </p:spTree>
    <p:extLst>
      <p:ext uri="{BB962C8B-B14F-4D97-AF65-F5344CB8AC3E}">
        <p14:creationId xmlns:p14="http://schemas.microsoft.com/office/powerpoint/2010/main" val="270370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45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5" name="Text Box 1043"/>
          <p:cNvSpPr txBox="1">
            <a:spLocks noChangeArrowheads="1"/>
          </p:cNvSpPr>
          <p:nvPr/>
        </p:nvSpPr>
        <p:spPr bwMode="auto">
          <a:xfrm>
            <a:off x="295275" y="1045672"/>
            <a:ext cx="853201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th-TH" altLang="zh-TW" dirty="0"/>
              <a:t>CONTINUOUS STIRRED TANK REACTOR (CSTR</a:t>
            </a:r>
            <a:r>
              <a:rPr lang="th-TH" altLang="zh-TW" dirty="0" smtClean="0"/>
              <a:t>)</a:t>
            </a:r>
            <a:endParaRPr lang="th-TH" altLang="zh-TW" dirty="0"/>
          </a:p>
        </p:txBody>
      </p:sp>
      <p:sp>
        <p:nvSpPr>
          <p:cNvPr id="6" name="CasellaDiTesto 5"/>
          <p:cNvSpPr txBox="1"/>
          <p:nvPr/>
        </p:nvSpPr>
        <p:spPr>
          <a:xfrm>
            <a:off x="141936" y="1594323"/>
            <a:ext cx="2715564" cy="1015663"/>
          </a:xfrm>
          <a:prstGeom prst="rect">
            <a:avLst/>
          </a:prstGeom>
          <a:noFill/>
        </p:spPr>
        <p:txBody>
          <a:bodyPr wrap="squar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accumulation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in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7" name="CasellaDiTesto 6"/>
          <p:cNvSpPr txBox="1"/>
          <p:nvPr/>
        </p:nvSpPr>
        <p:spPr>
          <a:xfrm>
            <a:off x="3056122"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INTO</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8" name="CasellaDiTesto 7"/>
          <p:cNvSpPr txBox="1"/>
          <p:nvPr/>
        </p:nvSpPr>
        <p:spPr>
          <a:xfrm>
            <a:off x="5787810"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OUT OF</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9" name="CasellaDiTesto 8"/>
          <p:cNvSpPr txBox="1"/>
          <p:nvPr/>
        </p:nvSpPr>
        <p:spPr>
          <a:xfrm>
            <a:off x="8519499" y="1594323"/>
            <a:ext cx="3542958"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a:t>
            </a:r>
            <a:r>
              <a:rPr lang="it-IT" sz="2000" dirty="0" smtClean="0">
                <a:solidFill>
                  <a:srgbClr val="FF0000"/>
                </a:solidFill>
                <a:latin typeface="Arial" panose="020B0604020202020204" pitchFamily="34" charset="0"/>
                <a:cs typeface="Arial" panose="020B0604020202020204" pitchFamily="34" charset="0"/>
              </a:rPr>
              <a:t>LOSS</a:t>
            </a:r>
            <a:r>
              <a:rPr lang="it-IT" sz="2000" dirty="0" smtClean="0">
                <a:latin typeface="Arial" panose="020B0604020202020204" pitchFamily="34" charset="0"/>
                <a:cs typeface="Arial" panose="020B0604020202020204" pitchFamily="34" charset="0"/>
              </a:rPr>
              <a:t> due to</a:t>
            </a:r>
          </a:p>
          <a:p>
            <a:pPr algn="ctr"/>
            <a:r>
              <a:rPr lang="it-IT" sz="2000" dirty="0" err="1" smtClean="0">
                <a:latin typeface="Arial" panose="020B0604020202020204" pitchFamily="34" charset="0"/>
                <a:cs typeface="Arial" panose="020B0604020202020204" pitchFamily="34" charset="0"/>
              </a:rPr>
              <a:t>Chemical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Reaction</a:t>
            </a:r>
            <a:endParaRPr lang="it-IT" sz="2000" dirty="0" smtClean="0">
              <a:latin typeface="Arial" panose="020B0604020202020204" pitchFamily="34" charset="0"/>
              <a:cs typeface="Arial" panose="020B0604020202020204" pitchFamily="34" charset="0"/>
            </a:endParaRPr>
          </a:p>
          <a:p>
            <a:pPr algn="ctr"/>
            <a:r>
              <a:rPr lang="it-IT" sz="2000" dirty="0" err="1" smtClean="0">
                <a:latin typeface="Arial" panose="020B0604020202020204" pitchFamily="34" charset="0"/>
                <a:cs typeface="Arial" panose="020B0604020202020204" pitchFamily="34" charset="0"/>
              </a:rPr>
              <a:t>Wothin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10" name="CasellaDiTesto 9"/>
          <p:cNvSpPr txBox="1"/>
          <p:nvPr/>
        </p:nvSpPr>
        <p:spPr>
          <a:xfrm>
            <a:off x="2675398" y="1917094"/>
            <a:ext cx="364202"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11" name="CasellaDiTesto 10"/>
          <p:cNvSpPr txBox="1"/>
          <p:nvPr/>
        </p:nvSpPr>
        <p:spPr>
          <a:xfrm>
            <a:off x="5611534" y="1917094"/>
            <a:ext cx="287259" cy="461665"/>
          </a:xfrm>
          <a:prstGeom prst="rect">
            <a:avLst/>
          </a:prstGeom>
          <a:noFill/>
        </p:spPr>
        <p:txBody>
          <a:bodyPr wrap="none" rtlCol="0">
            <a:spAutoFit/>
          </a:bodyPr>
          <a:lstStyle/>
          <a:p>
            <a:pPr algn="ctr"/>
            <a:r>
              <a:rPr lang="it-IT" sz="2400"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12" name="CasellaDiTesto 11"/>
          <p:cNvSpPr txBox="1"/>
          <p:nvPr/>
        </p:nvSpPr>
        <p:spPr>
          <a:xfrm>
            <a:off x="8353012" y="1917094"/>
            <a:ext cx="287258"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14" name="CasellaDiTesto 13"/>
          <p:cNvSpPr txBox="1"/>
          <p:nvPr/>
        </p:nvSpPr>
        <p:spPr>
          <a:xfrm>
            <a:off x="141936" y="3279893"/>
            <a:ext cx="4241528" cy="400110"/>
          </a:xfrm>
          <a:prstGeom prst="rect">
            <a:avLst/>
          </a:prstGeom>
          <a:noFill/>
        </p:spPr>
        <p:txBody>
          <a:bodyPr wrap="square" rtlCol="0">
            <a:spAutoFit/>
          </a:bodyPr>
          <a:lstStyle/>
          <a:p>
            <a:r>
              <a:rPr lang="it-IT" sz="2000" dirty="0" smtClean="0">
                <a:solidFill>
                  <a:srgbClr val="3333FF"/>
                </a:solidFill>
                <a:latin typeface="Arial" panose="020B0604020202020204" pitchFamily="34" charset="0"/>
                <a:cs typeface="Arial" panose="020B0604020202020204" pitchFamily="34" charset="0"/>
              </a:rPr>
              <a:t>For </a:t>
            </a:r>
            <a:r>
              <a:rPr lang="it-IT" sz="2000" dirty="0" err="1" smtClean="0">
                <a:solidFill>
                  <a:srgbClr val="3333FF"/>
                </a:solidFill>
                <a:latin typeface="Arial" panose="020B0604020202020204" pitchFamily="34" charset="0"/>
                <a:cs typeface="Arial" panose="020B0604020202020204" pitchFamily="34" charset="0"/>
              </a:rPr>
              <a:t>degradation</a:t>
            </a:r>
            <a:r>
              <a:rPr lang="it-IT" sz="2000" dirty="0" smtClean="0">
                <a:solidFill>
                  <a:srgbClr val="3333FF"/>
                </a:solidFill>
                <a:latin typeface="Arial" panose="020B0604020202020204" pitchFamily="34" charset="0"/>
                <a:cs typeface="Arial" panose="020B0604020202020204" pitchFamily="34" charset="0"/>
              </a:rPr>
              <a:t> </a:t>
            </a:r>
            <a:r>
              <a:rPr lang="it-IT" sz="2000" dirty="0" err="1" smtClean="0">
                <a:solidFill>
                  <a:srgbClr val="3333FF"/>
                </a:solidFill>
                <a:latin typeface="Arial" panose="020B0604020202020204" pitchFamily="34" charset="0"/>
                <a:cs typeface="Arial" panose="020B0604020202020204" pitchFamily="34" charset="0"/>
              </a:rPr>
              <a:t>experiments</a:t>
            </a:r>
            <a:r>
              <a:rPr lang="it-IT" sz="2000" dirty="0" smtClean="0">
                <a:solidFill>
                  <a:srgbClr val="3333FF"/>
                </a:solidFill>
                <a:latin typeface="Arial" panose="020B0604020202020204" pitchFamily="34" charset="0"/>
                <a:cs typeface="Arial" panose="020B0604020202020204" pitchFamily="34" charset="0"/>
              </a:rPr>
              <a:t>:</a:t>
            </a:r>
            <a:endParaRPr lang="it-IT" sz="2000" dirty="0">
              <a:solidFill>
                <a:srgbClr val="3333FF"/>
              </a:solidFill>
              <a:latin typeface="Arial" panose="020B0604020202020204" pitchFamily="34" charset="0"/>
              <a:cs typeface="Arial" panose="020B0604020202020204" pitchFamily="34" charset="0"/>
            </a:endParaRPr>
          </a:p>
        </p:txBody>
      </p:sp>
      <p:sp>
        <p:nvSpPr>
          <p:cNvPr id="15" name="CasellaDiTesto 14"/>
          <p:cNvSpPr txBox="1"/>
          <p:nvPr/>
        </p:nvSpPr>
        <p:spPr>
          <a:xfrm>
            <a:off x="3692516" y="3798756"/>
            <a:ext cx="1260281" cy="400110"/>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O</a:t>
            </a:r>
            <a:r>
              <a:rPr lang="it-IT" sz="2000" baseline="-25000" dirty="0" smtClean="0">
                <a:latin typeface="Arial" panose="020B0604020202020204" pitchFamily="34" charset="0"/>
                <a:cs typeface="Arial" panose="020B0604020202020204" pitchFamily="34" charset="0"/>
              </a:rPr>
              <a:t>2</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enters</a:t>
            </a:r>
            <a:endParaRPr lang="it-IT" sz="2000" dirty="0">
              <a:latin typeface="Arial" panose="020B0604020202020204" pitchFamily="34" charset="0"/>
              <a:cs typeface="Arial" panose="020B0604020202020204" pitchFamily="34" charset="0"/>
            </a:endParaRPr>
          </a:p>
        </p:txBody>
      </p:sp>
      <p:sp>
        <p:nvSpPr>
          <p:cNvPr id="16" name="CasellaDiTesto 15"/>
          <p:cNvSpPr txBox="1"/>
          <p:nvPr/>
        </p:nvSpPr>
        <p:spPr>
          <a:xfrm>
            <a:off x="7100152" y="3798756"/>
            <a:ext cx="327334" cy="400110"/>
          </a:xfrm>
          <a:prstGeom prst="rect">
            <a:avLst/>
          </a:prstGeom>
          <a:noFill/>
        </p:spPr>
        <p:txBody>
          <a:bodyPr wrap="none" rtlCol="0">
            <a:spAutoFit/>
          </a:bodyPr>
          <a:lstStyle/>
          <a:p>
            <a:pPr algn="ctr"/>
            <a:r>
              <a:rPr lang="it-IT" sz="2000" dirty="0">
                <a:latin typeface="Arial" panose="020B0604020202020204" pitchFamily="34" charset="0"/>
                <a:cs typeface="Arial" panose="020B0604020202020204" pitchFamily="34" charset="0"/>
              </a:rPr>
              <a:t>0</a:t>
            </a:r>
          </a:p>
        </p:txBody>
      </p:sp>
      <p:sp>
        <p:nvSpPr>
          <p:cNvPr id="17" name="CasellaDiTesto 16"/>
          <p:cNvSpPr txBox="1"/>
          <p:nvPr/>
        </p:nvSpPr>
        <p:spPr>
          <a:xfrm>
            <a:off x="8823274" y="3798756"/>
            <a:ext cx="2935419" cy="400110"/>
          </a:xfrm>
          <a:prstGeom prst="rect">
            <a:avLst/>
          </a:prstGeom>
          <a:noFill/>
        </p:spPr>
        <p:txBody>
          <a:bodyPr wrap="none" rtlCol="0">
            <a:spAutoFit/>
          </a:bodyPr>
          <a:lstStyle/>
          <a:p>
            <a:pPr algn="ctr"/>
            <a:r>
              <a:rPr lang="it-IT" sz="2000" dirty="0" err="1" smtClean="0">
                <a:latin typeface="Arial" panose="020B0604020202020204" pitchFamily="34" charset="0"/>
                <a:cs typeface="Arial" panose="020B0604020202020204" pitchFamily="34" charset="0"/>
              </a:rPr>
              <a:t>Molecules</a:t>
            </a:r>
            <a:r>
              <a:rPr lang="it-IT" sz="2000" dirty="0" smtClean="0">
                <a:latin typeface="Arial" panose="020B0604020202020204" pitchFamily="34" charset="0"/>
                <a:cs typeface="Arial" panose="020B0604020202020204" pitchFamily="34" charset="0"/>
              </a:rPr>
              <a:t> are </a:t>
            </a:r>
            <a:r>
              <a:rPr lang="it-IT" sz="2000" dirty="0" err="1" smtClean="0">
                <a:latin typeface="Arial" panose="020B0604020202020204" pitchFamily="34" charset="0"/>
                <a:cs typeface="Arial" panose="020B0604020202020204" pitchFamily="34" charset="0"/>
              </a:rPr>
              <a:t>degraded</a:t>
            </a:r>
            <a:endParaRPr lang="it-IT" sz="2000" dirty="0">
              <a:latin typeface="Arial" panose="020B0604020202020204" pitchFamily="34" charset="0"/>
              <a:cs typeface="Arial" panose="020B0604020202020204" pitchFamily="34" charset="0"/>
            </a:endParaRPr>
          </a:p>
        </p:txBody>
      </p:sp>
      <p:sp>
        <p:nvSpPr>
          <p:cNvPr id="18" name="CasellaDiTesto 17"/>
          <p:cNvSpPr txBox="1"/>
          <p:nvPr/>
        </p:nvSpPr>
        <p:spPr>
          <a:xfrm>
            <a:off x="141936" y="4867069"/>
            <a:ext cx="4241528" cy="400110"/>
          </a:xfrm>
          <a:prstGeom prst="rect">
            <a:avLst/>
          </a:prstGeom>
          <a:noFill/>
        </p:spPr>
        <p:txBody>
          <a:bodyPr wrap="square" rtlCol="0">
            <a:spAutoFit/>
          </a:bodyPr>
          <a:lstStyle/>
          <a:p>
            <a:r>
              <a:rPr lang="it-IT" sz="2000" dirty="0" smtClean="0">
                <a:solidFill>
                  <a:srgbClr val="3333FF"/>
                </a:solidFill>
                <a:latin typeface="Arial" panose="020B0604020202020204" pitchFamily="34" charset="0"/>
                <a:cs typeface="Arial" panose="020B0604020202020204" pitchFamily="34" charset="0"/>
              </a:rPr>
              <a:t>For H</a:t>
            </a:r>
            <a:r>
              <a:rPr lang="it-IT" sz="2000" baseline="-25000" dirty="0" smtClean="0">
                <a:solidFill>
                  <a:srgbClr val="3333FF"/>
                </a:solidFill>
                <a:latin typeface="Arial" panose="020B0604020202020204" pitchFamily="34" charset="0"/>
                <a:cs typeface="Arial" panose="020B0604020202020204" pitchFamily="34" charset="0"/>
              </a:rPr>
              <a:t>2</a:t>
            </a:r>
            <a:r>
              <a:rPr lang="it-IT" sz="2000" dirty="0" smtClean="0">
                <a:solidFill>
                  <a:srgbClr val="3333FF"/>
                </a:solidFill>
                <a:latin typeface="Arial" panose="020B0604020202020204" pitchFamily="34" charset="0"/>
                <a:cs typeface="Arial" panose="020B0604020202020204" pitchFamily="34" charset="0"/>
              </a:rPr>
              <a:t> production </a:t>
            </a:r>
            <a:r>
              <a:rPr lang="it-IT" sz="2000" dirty="0" err="1" smtClean="0">
                <a:solidFill>
                  <a:srgbClr val="3333FF"/>
                </a:solidFill>
                <a:latin typeface="Arial" panose="020B0604020202020204" pitchFamily="34" charset="0"/>
                <a:cs typeface="Arial" panose="020B0604020202020204" pitchFamily="34" charset="0"/>
              </a:rPr>
              <a:t>experiments</a:t>
            </a:r>
            <a:r>
              <a:rPr lang="it-IT" sz="2000" dirty="0" smtClean="0">
                <a:solidFill>
                  <a:srgbClr val="3333FF"/>
                </a:solidFill>
                <a:latin typeface="Arial" panose="020B0604020202020204" pitchFamily="34" charset="0"/>
                <a:cs typeface="Arial" panose="020B0604020202020204" pitchFamily="34" charset="0"/>
              </a:rPr>
              <a:t>:</a:t>
            </a:r>
            <a:endParaRPr lang="it-IT" sz="2000" dirty="0">
              <a:solidFill>
                <a:srgbClr val="3333FF"/>
              </a:solidFill>
              <a:latin typeface="Arial" panose="020B0604020202020204" pitchFamily="34" charset="0"/>
              <a:cs typeface="Arial" panose="020B0604020202020204" pitchFamily="34" charset="0"/>
            </a:endParaRPr>
          </a:p>
        </p:txBody>
      </p:sp>
      <p:sp>
        <p:nvSpPr>
          <p:cNvPr id="19" name="CasellaDiTesto 18"/>
          <p:cNvSpPr txBox="1"/>
          <p:nvPr/>
        </p:nvSpPr>
        <p:spPr>
          <a:xfrm>
            <a:off x="4158989" y="5539820"/>
            <a:ext cx="327334" cy="400110"/>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0</a:t>
            </a:r>
            <a:endParaRPr lang="it-IT" sz="2000" dirty="0">
              <a:latin typeface="Arial" panose="020B0604020202020204" pitchFamily="34" charset="0"/>
              <a:cs typeface="Arial" panose="020B0604020202020204" pitchFamily="34" charset="0"/>
            </a:endParaRPr>
          </a:p>
        </p:txBody>
      </p:sp>
      <p:sp>
        <p:nvSpPr>
          <p:cNvPr id="20" name="CasellaDiTesto 19"/>
          <p:cNvSpPr txBox="1"/>
          <p:nvPr/>
        </p:nvSpPr>
        <p:spPr>
          <a:xfrm>
            <a:off x="6008146" y="5385932"/>
            <a:ext cx="2511354"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Evaporation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sacrificial</a:t>
            </a:r>
            <a:r>
              <a:rPr lang="it-IT" sz="2000" dirty="0" smtClean="0">
                <a:latin typeface="Arial" panose="020B0604020202020204" pitchFamily="34" charset="0"/>
                <a:cs typeface="Arial" panose="020B0604020202020204" pitchFamily="34" charset="0"/>
              </a:rPr>
              <a:t> agent</a:t>
            </a:r>
            <a:endParaRPr lang="it-IT" sz="2000" dirty="0">
              <a:latin typeface="Arial" panose="020B0604020202020204" pitchFamily="34" charset="0"/>
              <a:cs typeface="Arial" panose="020B0604020202020204" pitchFamily="34" charset="0"/>
            </a:endParaRPr>
          </a:p>
        </p:txBody>
      </p:sp>
      <p:sp>
        <p:nvSpPr>
          <p:cNvPr id="21" name="CasellaDiTesto 20"/>
          <p:cNvSpPr txBox="1"/>
          <p:nvPr/>
        </p:nvSpPr>
        <p:spPr>
          <a:xfrm>
            <a:off x="9115720" y="5385932"/>
            <a:ext cx="2350546"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Sacrificial</a:t>
            </a:r>
            <a:r>
              <a:rPr lang="it-IT" sz="2000" dirty="0" smtClean="0">
                <a:latin typeface="Arial" panose="020B0604020202020204" pitchFamily="34" charset="0"/>
                <a:cs typeface="Arial" panose="020B0604020202020204" pitchFamily="34" charset="0"/>
              </a:rPr>
              <a:t> agent </a:t>
            </a:r>
          </a:p>
          <a:p>
            <a:pPr algn="ct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dehydrogenated</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456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7079531" y="1717643"/>
            <a:ext cx="3463611" cy="4837446"/>
          </a:xfrm>
          <a:prstGeom prst="rect">
            <a:avLst/>
          </a:prstGeom>
        </p:spPr>
      </p:pic>
      <p:pic>
        <p:nvPicPr>
          <p:cNvPr id="6" name="Immagine 5"/>
          <p:cNvPicPr>
            <a:picLocks noChangeAspect="1"/>
          </p:cNvPicPr>
          <p:nvPr/>
        </p:nvPicPr>
        <p:blipFill>
          <a:blip r:embed="rId3"/>
          <a:stretch>
            <a:fillRect/>
          </a:stretch>
        </p:blipFill>
        <p:spPr>
          <a:xfrm>
            <a:off x="1211346" y="1715677"/>
            <a:ext cx="4595566" cy="4841894"/>
          </a:xfrm>
          <a:prstGeom prst="rect">
            <a:avLst/>
          </a:prstGeom>
        </p:spPr>
      </p:pic>
      <p:sp>
        <p:nvSpPr>
          <p:cNvPr id="7" name="Text Box 1043"/>
          <p:cNvSpPr txBox="1">
            <a:spLocks noChangeArrowheads="1"/>
          </p:cNvSpPr>
          <p:nvPr/>
        </p:nvSpPr>
        <p:spPr bwMode="auto">
          <a:xfrm>
            <a:off x="295275" y="1107227"/>
            <a:ext cx="327525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Immersion </a:t>
            </a:r>
            <a:r>
              <a:rPr lang="it-IT" altLang="zh-TW" sz="2000" dirty="0" err="1" smtClean="0"/>
              <a:t>photoreactors</a:t>
            </a:r>
            <a:endParaRPr lang="th-TH" altLang="zh-TW" sz="2000" dirty="0"/>
          </a:p>
        </p:txBody>
      </p:sp>
    </p:spTree>
    <p:extLst>
      <p:ext uri="{BB962C8B-B14F-4D97-AF65-F5344CB8AC3E}">
        <p14:creationId xmlns:p14="http://schemas.microsoft.com/office/powerpoint/2010/main" val="910067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7" name="Text Box 1043"/>
          <p:cNvSpPr txBox="1">
            <a:spLocks noChangeArrowheads="1"/>
          </p:cNvSpPr>
          <p:nvPr/>
        </p:nvSpPr>
        <p:spPr bwMode="auto">
          <a:xfrm>
            <a:off x="1377429" y="1230807"/>
            <a:ext cx="2064989"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pPr algn="ctr"/>
            <a:r>
              <a:rPr lang="it-IT" altLang="zh-TW" sz="2000" dirty="0" smtClean="0"/>
              <a:t>Spinning </a:t>
            </a:r>
            <a:r>
              <a:rPr lang="it-IT" altLang="zh-TW" sz="2000" dirty="0" err="1" smtClean="0"/>
              <a:t>wheel</a:t>
            </a:r>
            <a:endParaRPr lang="it-IT" altLang="zh-TW" sz="2000" dirty="0" smtClean="0"/>
          </a:p>
          <a:p>
            <a:pPr algn="ctr"/>
            <a:r>
              <a:rPr lang="it-IT" altLang="zh-TW" sz="2000" dirty="0" err="1" smtClean="0"/>
              <a:t>photoreactor</a:t>
            </a:r>
            <a:endParaRPr lang="th-TH" altLang="zh-TW" sz="2000" dirty="0"/>
          </a:p>
        </p:txBody>
      </p:sp>
      <p:pic>
        <p:nvPicPr>
          <p:cNvPr id="3" name="Immagine 2"/>
          <p:cNvPicPr>
            <a:picLocks noChangeAspect="1"/>
          </p:cNvPicPr>
          <p:nvPr/>
        </p:nvPicPr>
        <p:blipFill rotWithShape="1">
          <a:blip r:embed="rId2"/>
          <a:srcRect l="17447" r="20409"/>
          <a:stretch/>
        </p:blipFill>
        <p:spPr>
          <a:xfrm>
            <a:off x="1132592" y="2356701"/>
            <a:ext cx="2554664" cy="4110872"/>
          </a:xfrm>
          <a:prstGeom prst="rect">
            <a:avLst/>
          </a:prstGeom>
        </p:spPr>
      </p:pic>
      <p:pic>
        <p:nvPicPr>
          <p:cNvPr id="5" name="Immagine 4"/>
          <p:cNvPicPr>
            <a:picLocks noChangeAspect="1"/>
          </p:cNvPicPr>
          <p:nvPr/>
        </p:nvPicPr>
        <p:blipFill>
          <a:blip r:embed="rId3"/>
          <a:stretch>
            <a:fillRect/>
          </a:stretch>
        </p:blipFill>
        <p:spPr>
          <a:xfrm>
            <a:off x="7480774" y="2356701"/>
            <a:ext cx="4585455" cy="1762125"/>
          </a:xfrm>
          <a:prstGeom prst="rect">
            <a:avLst/>
          </a:prstGeom>
        </p:spPr>
      </p:pic>
      <p:sp>
        <p:nvSpPr>
          <p:cNvPr id="8" name="Text Box 1043"/>
          <p:cNvSpPr txBox="1">
            <a:spLocks noChangeArrowheads="1"/>
          </p:cNvSpPr>
          <p:nvPr/>
        </p:nvSpPr>
        <p:spPr bwMode="auto">
          <a:xfrm>
            <a:off x="7352646" y="1384695"/>
            <a:ext cx="242085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pPr algn="ctr"/>
            <a:r>
              <a:rPr lang="it-IT" altLang="zh-TW" sz="2000" dirty="0" smtClean="0"/>
              <a:t>Flow </a:t>
            </a:r>
            <a:r>
              <a:rPr lang="it-IT" altLang="zh-TW" sz="2000" dirty="0" err="1" smtClean="0"/>
              <a:t>photoreactor</a:t>
            </a:r>
            <a:endParaRPr lang="th-TH" altLang="zh-TW" sz="2000" dirty="0"/>
          </a:p>
        </p:txBody>
      </p:sp>
      <p:pic>
        <p:nvPicPr>
          <p:cNvPr id="6" name="Immagine 5"/>
          <p:cNvPicPr>
            <a:picLocks noChangeAspect="1"/>
          </p:cNvPicPr>
          <p:nvPr/>
        </p:nvPicPr>
        <p:blipFill>
          <a:blip r:embed="rId4"/>
          <a:stretch>
            <a:fillRect/>
          </a:stretch>
        </p:blipFill>
        <p:spPr>
          <a:xfrm>
            <a:off x="5245104" y="2538170"/>
            <a:ext cx="2107542" cy="3161312"/>
          </a:xfrm>
          <a:prstGeom prst="rect">
            <a:avLst/>
          </a:prstGeom>
        </p:spPr>
      </p:pic>
      <p:pic>
        <p:nvPicPr>
          <p:cNvPr id="9" name="Immagine 8"/>
          <p:cNvPicPr>
            <a:picLocks noChangeAspect="1"/>
          </p:cNvPicPr>
          <p:nvPr/>
        </p:nvPicPr>
        <p:blipFill>
          <a:blip r:embed="rId5"/>
          <a:stretch>
            <a:fillRect/>
          </a:stretch>
        </p:blipFill>
        <p:spPr>
          <a:xfrm>
            <a:off x="7542271" y="4399435"/>
            <a:ext cx="4462462" cy="1300047"/>
          </a:xfrm>
          <a:prstGeom prst="rect">
            <a:avLst/>
          </a:prstGeom>
        </p:spPr>
      </p:pic>
    </p:spTree>
    <p:extLst>
      <p:ext uri="{BB962C8B-B14F-4D97-AF65-F5344CB8AC3E}">
        <p14:creationId xmlns:p14="http://schemas.microsoft.com/office/powerpoint/2010/main" val="3401959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7" name="Text Box 1043"/>
          <p:cNvSpPr txBox="1">
            <a:spLocks noChangeArrowheads="1"/>
          </p:cNvSpPr>
          <p:nvPr/>
        </p:nvSpPr>
        <p:spPr bwMode="auto">
          <a:xfrm>
            <a:off x="295275" y="799397"/>
            <a:ext cx="133882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Hg </a:t>
            </a:r>
            <a:r>
              <a:rPr lang="it-IT" altLang="zh-TW" sz="2000" dirty="0" err="1" smtClean="0"/>
              <a:t>lamps</a:t>
            </a:r>
            <a:endParaRPr lang="th-TH" altLang="zh-TW" sz="2000" dirty="0"/>
          </a:p>
        </p:txBody>
      </p:sp>
      <p:pic>
        <p:nvPicPr>
          <p:cNvPr id="9" name="Immagine 8"/>
          <p:cNvPicPr>
            <a:picLocks noChangeAspect="1"/>
          </p:cNvPicPr>
          <p:nvPr/>
        </p:nvPicPr>
        <p:blipFill>
          <a:blip r:embed="rId2"/>
          <a:stretch>
            <a:fillRect/>
          </a:stretch>
        </p:blipFill>
        <p:spPr>
          <a:xfrm>
            <a:off x="3787201" y="113597"/>
            <a:ext cx="1161000" cy="5400000"/>
          </a:xfrm>
          <a:prstGeom prst="rect">
            <a:avLst/>
          </a:prstGeom>
        </p:spPr>
      </p:pic>
      <p:grpSp>
        <p:nvGrpSpPr>
          <p:cNvPr id="14" name="Gruppo 13"/>
          <p:cNvGrpSpPr/>
          <p:nvPr/>
        </p:nvGrpSpPr>
        <p:grpSpPr>
          <a:xfrm>
            <a:off x="5977119" y="711157"/>
            <a:ext cx="5476511" cy="4002349"/>
            <a:chOff x="217589" y="1568892"/>
            <a:chExt cx="5476511" cy="4002349"/>
          </a:xfrm>
        </p:grpSpPr>
        <p:pic>
          <p:nvPicPr>
            <p:cNvPr id="8" name="Immagine 7"/>
            <p:cNvPicPr>
              <a:picLocks noChangeAspect="1"/>
            </p:cNvPicPr>
            <p:nvPr/>
          </p:nvPicPr>
          <p:blipFill>
            <a:blip r:embed="rId3"/>
            <a:stretch>
              <a:fillRect/>
            </a:stretch>
          </p:blipFill>
          <p:spPr>
            <a:xfrm>
              <a:off x="217589" y="1568892"/>
              <a:ext cx="5476511" cy="4002349"/>
            </a:xfrm>
            <a:prstGeom prst="rect">
              <a:avLst/>
            </a:prstGeom>
          </p:spPr>
        </p:pic>
        <p:sp>
          <p:nvSpPr>
            <p:cNvPr id="11" name="Rettangolo 10"/>
            <p:cNvSpPr/>
            <p:nvPr/>
          </p:nvSpPr>
          <p:spPr>
            <a:xfrm>
              <a:off x="1114425" y="1666875"/>
              <a:ext cx="976313" cy="3367088"/>
            </a:xfrm>
            <a:prstGeom prst="rect">
              <a:avLst/>
            </a:prstGeom>
            <a:pattFill prst="wdDnDiag">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400" b="1" dirty="0" smtClean="0">
                  <a:solidFill>
                    <a:srgbClr val="FF0000"/>
                  </a:solidFill>
                  <a:latin typeface="Arial" panose="020B0604020202020204" pitchFamily="34" charset="0"/>
                  <a:cs typeface="Arial" panose="020B0604020202020204" pitchFamily="34" charset="0"/>
                </a:rPr>
                <a:t>Pyrex </a:t>
              </a:r>
              <a:r>
                <a:rPr lang="it-IT" sz="2400" b="1" dirty="0" err="1" smtClean="0">
                  <a:solidFill>
                    <a:srgbClr val="FF0000"/>
                  </a:solidFill>
                  <a:latin typeface="Arial" panose="020B0604020202020204" pitchFamily="34" charset="0"/>
                  <a:cs typeface="Arial" panose="020B0604020202020204" pitchFamily="34" charset="0"/>
                </a:rPr>
                <a:t>glass</a:t>
              </a:r>
              <a:r>
                <a:rPr lang="it-IT" sz="2400" b="1" dirty="0" smtClean="0">
                  <a:solidFill>
                    <a:srgbClr val="FF0000"/>
                  </a:solidFill>
                  <a:latin typeface="Arial" panose="020B0604020202020204" pitchFamily="34" charset="0"/>
                  <a:cs typeface="Arial" panose="020B0604020202020204" pitchFamily="34" charset="0"/>
                </a:rPr>
                <a:t> </a:t>
              </a:r>
              <a:r>
                <a:rPr lang="it-IT" sz="2400" b="1" dirty="0" err="1" smtClean="0">
                  <a:solidFill>
                    <a:srgbClr val="FF0000"/>
                  </a:solidFill>
                  <a:latin typeface="Arial" panose="020B0604020202020204" pitchFamily="34" charset="0"/>
                  <a:cs typeface="Arial" panose="020B0604020202020204" pitchFamily="34" charset="0"/>
                </a:rPr>
                <a:t>cut</a:t>
              </a:r>
              <a:r>
                <a:rPr lang="it-IT" sz="2400" b="1" dirty="0" smtClean="0">
                  <a:solidFill>
                    <a:srgbClr val="FF0000"/>
                  </a:solidFill>
                  <a:latin typeface="Arial" panose="020B0604020202020204" pitchFamily="34" charset="0"/>
                  <a:cs typeface="Arial" panose="020B0604020202020204" pitchFamily="34" charset="0"/>
                </a:rPr>
                <a:t>-off</a:t>
              </a:r>
              <a:endParaRPr lang="it-IT" sz="2400" b="1" dirty="0">
                <a:solidFill>
                  <a:srgbClr val="FF0000"/>
                </a:solidFill>
                <a:latin typeface="Arial" panose="020B0604020202020204" pitchFamily="34" charset="0"/>
                <a:cs typeface="Arial" panose="020B0604020202020204" pitchFamily="34" charset="0"/>
              </a:endParaRPr>
            </a:p>
          </p:txBody>
        </p:sp>
      </p:grpSp>
      <p:sp>
        <p:nvSpPr>
          <p:cNvPr id="12" name="CasellaDiTesto 11"/>
          <p:cNvSpPr txBox="1"/>
          <p:nvPr/>
        </p:nvSpPr>
        <p:spPr>
          <a:xfrm>
            <a:off x="7249526" y="134697"/>
            <a:ext cx="3761373" cy="646331"/>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Exact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emission</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spectrum</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depends</a:t>
            </a:r>
            <a:r>
              <a:rPr lang="it-IT" dirty="0" smtClean="0">
                <a:latin typeface="Arial" panose="020B0604020202020204" pitchFamily="34" charset="0"/>
                <a:cs typeface="Arial" panose="020B0604020202020204" pitchFamily="34" charset="0"/>
              </a:rPr>
              <a:t> on </a:t>
            </a:r>
            <a:r>
              <a:rPr lang="it-IT" dirty="0" err="1" smtClean="0">
                <a:latin typeface="Arial" panose="020B0604020202020204" pitchFamily="34" charset="0"/>
                <a:cs typeface="Arial" panose="020B0604020202020204" pitchFamily="34" charset="0"/>
              </a:rPr>
              <a:t>Ar</a:t>
            </a:r>
            <a:r>
              <a:rPr lang="it-IT" dirty="0" smtClean="0">
                <a:latin typeface="Arial" panose="020B0604020202020204" pitchFamily="34" charset="0"/>
                <a:cs typeface="Arial" panose="020B0604020202020204" pitchFamily="34" charset="0"/>
              </a:rPr>
              <a:t> pressure </a:t>
            </a:r>
            <a:r>
              <a:rPr lang="it-IT" dirty="0" err="1" smtClean="0">
                <a:latin typeface="Arial" panose="020B0604020202020204" pitchFamily="34" charset="0"/>
                <a:cs typeface="Arial" panose="020B0604020202020204" pitchFamily="34" charset="0"/>
              </a:rPr>
              <a:t>within</a:t>
            </a:r>
            <a:r>
              <a:rPr lang="it-IT" dirty="0" smtClean="0">
                <a:latin typeface="Arial" panose="020B0604020202020204" pitchFamily="34" charset="0"/>
                <a:cs typeface="Arial" panose="020B0604020202020204" pitchFamily="34" charset="0"/>
              </a:rPr>
              <a:t> the </a:t>
            </a:r>
            <a:r>
              <a:rPr lang="it-IT" dirty="0" err="1" smtClean="0">
                <a:latin typeface="Arial" panose="020B0604020202020204" pitchFamily="34" charset="0"/>
                <a:cs typeface="Arial" panose="020B0604020202020204" pitchFamily="34" charset="0"/>
              </a:rPr>
              <a:t>bulb</a:t>
            </a:r>
            <a:r>
              <a:rPr lang="it-IT" dirty="0" smtClean="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13" name="CasellaDiTesto 12"/>
          <p:cNvSpPr txBox="1"/>
          <p:nvPr/>
        </p:nvSpPr>
        <p:spPr>
          <a:xfrm>
            <a:off x="688971" y="2086852"/>
            <a:ext cx="2141491" cy="646331"/>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Bulb</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liquid</a:t>
            </a:r>
            <a:r>
              <a:rPr lang="it-IT" dirty="0" smtClean="0">
                <a:latin typeface="Arial" panose="020B0604020202020204" pitchFamily="34" charset="0"/>
                <a:cs typeface="Arial" panose="020B0604020202020204" pitchFamily="34" charset="0"/>
              </a:rPr>
              <a:t> Hg and </a:t>
            </a:r>
            <a:r>
              <a:rPr lang="it-IT" dirty="0" err="1" smtClean="0">
                <a:latin typeface="Arial" panose="020B0604020202020204" pitchFamily="34" charset="0"/>
                <a:cs typeface="Arial" panose="020B0604020202020204" pitchFamily="34" charset="0"/>
              </a:rPr>
              <a:t>filled</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Ar</a:t>
            </a:r>
            <a:endParaRPr lang="it-IT" dirty="0">
              <a:latin typeface="Arial" panose="020B0604020202020204" pitchFamily="34" charset="0"/>
              <a:cs typeface="Arial" panose="020B0604020202020204" pitchFamily="34" charset="0"/>
            </a:endParaRPr>
          </a:p>
        </p:txBody>
      </p:sp>
      <p:cxnSp>
        <p:nvCxnSpPr>
          <p:cNvPr id="16" name="Connettore 2 15"/>
          <p:cNvCxnSpPr>
            <a:stCxn id="13" idx="2"/>
          </p:cNvCxnSpPr>
          <p:nvPr/>
        </p:nvCxnSpPr>
        <p:spPr>
          <a:xfrm>
            <a:off x="1759717" y="2733183"/>
            <a:ext cx="2333816" cy="17626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9540956" y="979225"/>
            <a:ext cx="1841420" cy="584775"/>
          </a:xfrm>
          <a:prstGeom prst="rect">
            <a:avLst/>
          </a:prstGeom>
          <a:noFill/>
        </p:spPr>
        <p:txBody>
          <a:bodyPr wrap="square" rtlCol="0">
            <a:spAutoFit/>
          </a:bodyPr>
          <a:lstStyle/>
          <a:p>
            <a:pPr algn="ctr"/>
            <a:r>
              <a:rPr lang="it-IT" sz="1600" dirty="0" smtClean="0">
                <a:solidFill>
                  <a:srgbClr val="3333FF"/>
                </a:solidFill>
                <a:latin typeface="Arial" panose="020B0604020202020204" pitchFamily="34" charset="0"/>
                <a:cs typeface="Arial" panose="020B0604020202020204" pitchFamily="34" charset="0"/>
              </a:rPr>
              <a:t>Medium pressure Hg </a:t>
            </a:r>
            <a:r>
              <a:rPr lang="it-IT" sz="1600" dirty="0" err="1" smtClean="0">
                <a:solidFill>
                  <a:srgbClr val="3333FF"/>
                </a:solidFill>
                <a:latin typeface="Arial" panose="020B0604020202020204" pitchFamily="34" charset="0"/>
                <a:cs typeface="Arial" panose="020B0604020202020204" pitchFamily="34" charset="0"/>
              </a:rPr>
              <a:t>lamp</a:t>
            </a:r>
            <a:endParaRPr lang="it-IT" sz="1600" dirty="0">
              <a:solidFill>
                <a:srgbClr val="3333FF"/>
              </a:solidFill>
              <a:latin typeface="Arial" panose="020B0604020202020204" pitchFamily="34" charset="0"/>
              <a:cs typeface="Arial" panose="020B0604020202020204" pitchFamily="34" charset="0"/>
            </a:endParaRPr>
          </a:p>
        </p:txBody>
      </p:sp>
      <p:pic>
        <p:nvPicPr>
          <p:cNvPr id="20" name="Immagine 19"/>
          <p:cNvPicPr>
            <a:picLocks noChangeAspect="1"/>
          </p:cNvPicPr>
          <p:nvPr/>
        </p:nvPicPr>
        <p:blipFill>
          <a:blip r:embed="rId4"/>
          <a:stretch>
            <a:fillRect/>
          </a:stretch>
        </p:blipFill>
        <p:spPr>
          <a:xfrm>
            <a:off x="6462675" y="5648325"/>
            <a:ext cx="3738600" cy="1034346"/>
          </a:xfrm>
          <a:prstGeom prst="rect">
            <a:avLst/>
          </a:prstGeom>
        </p:spPr>
      </p:pic>
      <p:sp>
        <p:nvSpPr>
          <p:cNvPr id="21" name="CasellaDiTesto 20"/>
          <p:cNvSpPr txBox="1"/>
          <p:nvPr/>
        </p:nvSpPr>
        <p:spPr>
          <a:xfrm>
            <a:off x="6598707" y="4928822"/>
            <a:ext cx="3602568" cy="584775"/>
          </a:xfrm>
          <a:prstGeom prst="rect">
            <a:avLst/>
          </a:prstGeom>
          <a:noFill/>
        </p:spPr>
        <p:txBody>
          <a:bodyPr wrap="square" rtlCol="0">
            <a:spAutoFit/>
          </a:bodyPr>
          <a:lstStyle/>
          <a:p>
            <a:r>
              <a:rPr lang="it-IT" sz="1600" dirty="0" err="1" smtClean="0">
                <a:solidFill>
                  <a:srgbClr val="3333FF"/>
                </a:solidFill>
                <a:latin typeface="Arial" panose="020B0604020202020204" pitchFamily="34" charset="0"/>
                <a:cs typeface="Arial" panose="020B0604020202020204" pitchFamily="34" charset="0"/>
              </a:rPr>
              <a:t>Low</a:t>
            </a:r>
            <a:r>
              <a:rPr lang="it-IT" sz="1600" dirty="0" smtClean="0">
                <a:solidFill>
                  <a:srgbClr val="3333FF"/>
                </a:solidFill>
                <a:latin typeface="Arial" panose="020B0604020202020204" pitchFamily="34" charset="0"/>
                <a:cs typeface="Arial" panose="020B0604020202020204" pitchFamily="34" charset="0"/>
              </a:rPr>
              <a:t> pressure Hg </a:t>
            </a:r>
            <a:r>
              <a:rPr lang="it-IT" sz="1600" dirty="0" err="1" smtClean="0">
                <a:solidFill>
                  <a:srgbClr val="3333FF"/>
                </a:solidFill>
                <a:latin typeface="Arial" panose="020B0604020202020204" pitchFamily="34" charset="0"/>
                <a:cs typeface="Arial" panose="020B0604020202020204" pitchFamily="34" charset="0"/>
              </a:rPr>
              <a:t>lamp</a:t>
            </a:r>
            <a:r>
              <a:rPr lang="it-IT" sz="1600" dirty="0" smtClean="0">
                <a:latin typeface="Arial" panose="020B0604020202020204" pitchFamily="34" charset="0"/>
                <a:cs typeface="Arial" panose="020B0604020202020204" pitchFamily="34" charset="0"/>
              </a:rPr>
              <a:t>: small, </a:t>
            </a:r>
            <a:r>
              <a:rPr lang="it-IT" sz="1600" dirty="0" err="1" smtClean="0">
                <a:latin typeface="Arial" panose="020B0604020202020204" pitchFamily="34" charset="0"/>
                <a:cs typeface="Arial" panose="020B0604020202020204" pitchFamily="34" charset="0"/>
              </a:rPr>
              <a:t>low</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power</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monochromatic</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applications</a:t>
            </a:r>
            <a:endParaRPr lang="it-IT" sz="16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524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296363" y="1214024"/>
            <a:ext cx="5316343" cy="4177126"/>
          </a:xfrm>
          <a:prstGeom prst="rect">
            <a:avLst/>
          </a:prstGeom>
        </p:spPr>
      </p:pic>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r>
              <a:rPr lang="en-GB" altLang="zh-TW" sz="2800" b="1" dirty="0" smtClean="0">
                <a:solidFill>
                  <a:srgbClr val="FF0000"/>
                </a:solidFill>
                <a:latin typeface="Arial" panose="020B0604020202020204" pitchFamily="34" charset="0"/>
                <a:ea typeface="新細明體"/>
                <a:cs typeface="Arial" panose="020B0604020202020204" pitchFamily="34" charset="0"/>
              </a:rPr>
              <a:t>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130997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Xe </a:t>
            </a:r>
            <a:r>
              <a:rPr lang="it-IT" altLang="zh-TW" sz="2000" dirty="0" err="1" smtClean="0"/>
              <a:t>lamps</a:t>
            </a:r>
            <a:endParaRPr lang="th-TH" altLang="zh-TW" sz="2000" dirty="0"/>
          </a:p>
        </p:txBody>
      </p:sp>
      <p:pic>
        <p:nvPicPr>
          <p:cNvPr id="9" name="Immagine 8"/>
          <p:cNvPicPr>
            <a:picLocks noChangeAspect="1"/>
          </p:cNvPicPr>
          <p:nvPr/>
        </p:nvPicPr>
        <p:blipFill>
          <a:blip r:embed="rId3"/>
          <a:stretch>
            <a:fillRect/>
          </a:stretch>
        </p:blipFill>
        <p:spPr>
          <a:xfrm>
            <a:off x="950262" y="1322617"/>
            <a:ext cx="4514850" cy="3386137"/>
          </a:xfrm>
          <a:prstGeom prst="rect">
            <a:avLst/>
          </a:prstGeom>
        </p:spPr>
      </p:pic>
      <p:sp>
        <p:nvSpPr>
          <p:cNvPr id="10" name="CasellaDiTesto 9"/>
          <p:cNvSpPr txBox="1"/>
          <p:nvPr/>
        </p:nvSpPr>
        <p:spPr>
          <a:xfrm>
            <a:off x="2420351" y="1485197"/>
            <a:ext cx="3761373" cy="646331"/>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Different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power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depending</a:t>
            </a:r>
            <a:r>
              <a:rPr lang="it-IT" dirty="0" smtClean="0">
                <a:latin typeface="Arial" panose="020B0604020202020204" pitchFamily="34" charset="0"/>
                <a:cs typeface="Arial" panose="020B0604020202020204" pitchFamily="34" charset="0"/>
              </a:rPr>
              <a:t> on </a:t>
            </a:r>
            <a:r>
              <a:rPr lang="it-IT" dirty="0" err="1" smtClean="0">
                <a:latin typeface="Arial" panose="020B0604020202020204" pitchFamily="34" charset="0"/>
                <a:cs typeface="Arial" panose="020B0604020202020204" pitchFamily="34" charset="0"/>
              </a:rPr>
              <a:t>size</a:t>
            </a:r>
            <a:r>
              <a:rPr lang="it-IT" dirty="0" smtClean="0">
                <a:latin typeface="Arial" panose="020B0604020202020204" pitchFamily="34" charset="0"/>
                <a:cs typeface="Arial" panose="020B0604020202020204" pitchFamily="34" charset="0"/>
              </a:rPr>
              <a:t> of </a:t>
            </a:r>
            <a:r>
              <a:rPr lang="it-IT" dirty="0" err="1" smtClean="0">
                <a:latin typeface="Arial" panose="020B0604020202020204" pitchFamily="34" charset="0"/>
                <a:cs typeface="Arial" panose="020B0604020202020204" pitchFamily="34" charset="0"/>
              </a:rPr>
              <a:t>bulb</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current</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4"/>
          <a:stretch>
            <a:fillRect/>
          </a:stretch>
        </p:blipFill>
        <p:spPr>
          <a:xfrm>
            <a:off x="295276" y="3800475"/>
            <a:ext cx="3057524" cy="3057524"/>
          </a:xfrm>
          <a:prstGeom prst="rect">
            <a:avLst/>
          </a:prstGeom>
        </p:spPr>
      </p:pic>
      <p:sp>
        <p:nvSpPr>
          <p:cNvPr id="11" name="CasellaDiTesto 10"/>
          <p:cNvSpPr txBox="1"/>
          <p:nvPr/>
        </p:nvSpPr>
        <p:spPr>
          <a:xfrm>
            <a:off x="3352800" y="6033431"/>
            <a:ext cx="3761373"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Need</a:t>
            </a:r>
            <a:r>
              <a:rPr lang="it-IT" dirty="0" smtClean="0">
                <a:latin typeface="Arial" panose="020B0604020202020204" pitchFamily="34" charset="0"/>
                <a:cs typeface="Arial" panose="020B0604020202020204" pitchFamily="34" charset="0"/>
              </a:rPr>
              <a:t> of a </a:t>
            </a:r>
            <a:r>
              <a:rPr lang="it-IT" dirty="0" err="1" smtClean="0">
                <a:latin typeface="Arial" panose="020B0604020202020204" pitchFamily="34" charset="0"/>
                <a:cs typeface="Arial" panose="020B0604020202020204" pitchFamily="34" charset="0"/>
              </a:rPr>
              <a:t>lamp</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holder</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mirrors</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lenses</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49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9344025" y="306617"/>
            <a:ext cx="2847975" cy="3670071"/>
          </a:xfrm>
          <a:prstGeom prst="rect">
            <a:avLst/>
          </a:prstGeom>
        </p:spPr>
      </p:pic>
      <p:pic>
        <p:nvPicPr>
          <p:cNvPr id="2" name="Immagine 1"/>
          <p:cNvPicPr>
            <a:picLocks noChangeAspect="1"/>
          </p:cNvPicPr>
          <p:nvPr/>
        </p:nvPicPr>
        <p:blipFill>
          <a:blip r:embed="rId3"/>
          <a:stretch>
            <a:fillRect/>
          </a:stretch>
        </p:blipFill>
        <p:spPr>
          <a:xfrm>
            <a:off x="161925" y="1695450"/>
            <a:ext cx="2738966" cy="3081337"/>
          </a:xfrm>
          <a:prstGeom prst="rect">
            <a:avLst/>
          </a:prstGeom>
        </p:spPr>
      </p:pic>
      <p:sp>
        <p:nvSpPr>
          <p:cNvPr id="3" name="Text Box 1057"/>
          <p:cNvSpPr txBox="1">
            <a:spLocks noChangeArrowheads="1"/>
          </p:cNvSpPr>
          <p:nvPr/>
        </p:nvSpPr>
        <p:spPr bwMode="auto">
          <a:xfrm>
            <a:off x="693257" y="632947"/>
            <a:ext cx="32853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th-TH" altLang="zh-TW" sz="2800" b="1" dirty="0" smtClean="0">
                <a:solidFill>
                  <a:srgbClr val="009900"/>
                </a:solidFill>
                <a:latin typeface="Arial" panose="020B0604020202020204" pitchFamily="34" charset="0"/>
              </a:rPr>
              <a:t>BATCH</a:t>
            </a:r>
            <a:r>
              <a:rPr lang="it-IT" altLang="zh-TW" sz="2800" b="1" dirty="0" smtClean="0">
                <a:solidFill>
                  <a:srgbClr val="009900"/>
                </a:solidFill>
                <a:latin typeface="Arial" panose="020B0604020202020204" pitchFamily="34" charset="0"/>
              </a:rPr>
              <a:t> REACTOR</a:t>
            </a:r>
            <a:endParaRPr lang="th-TH" altLang="zh-TW" b="1" dirty="0">
              <a:latin typeface="Arial" panose="020B0604020202020204" pitchFamily="34" charset="0"/>
            </a:endParaRPr>
          </a:p>
        </p:txBody>
      </p:sp>
      <p:pic>
        <p:nvPicPr>
          <p:cNvPr id="4" name="Immagine 3"/>
          <p:cNvPicPr>
            <a:picLocks noChangeAspect="1"/>
          </p:cNvPicPr>
          <p:nvPr/>
        </p:nvPicPr>
        <p:blipFill rotWithShape="1">
          <a:blip r:embed="rId4"/>
          <a:srcRect l="36158" t="1978" r="26837"/>
          <a:stretch/>
        </p:blipFill>
        <p:spPr>
          <a:xfrm>
            <a:off x="3133725" y="2426843"/>
            <a:ext cx="1636899" cy="4335908"/>
          </a:xfrm>
          <a:prstGeom prst="rect">
            <a:avLst/>
          </a:prstGeom>
        </p:spPr>
      </p:pic>
      <p:pic>
        <p:nvPicPr>
          <p:cNvPr id="5" name="Immagine 4"/>
          <p:cNvPicPr>
            <a:picLocks noChangeAspect="1"/>
          </p:cNvPicPr>
          <p:nvPr/>
        </p:nvPicPr>
        <p:blipFill>
          <a:blip r:embed="rId5"/>
          <a:stretch>
            <a:fillRect/>
          </a:stretch>
        </p:blipFill>
        <p:spPr>
          <a:xfrm>
            <a:off x="7888132" y="3976688"/>
            <a:ext cx="4189567" cy="2786062"/>
          </a:xfrm>
          <a:prstGeom prst="rect">
            <a:avLst/>
          </a:prstGeom>
        </p:spPr>
      </p:pic>
      <p:sp>
        <p:nvSpPr>
          <p:cNvPr id="7" name="Rettangolo 6"/>
          <p:cNvSpPr/>
          <p:nvPr/>
        </p:nvSpPr>
        <p:spPr>
          <a:xfrm>
            <a:off x="3263479" y="1495321"/>
            <a:ext cx="1765721" cy="830997"/>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Laboratory scale</a:t>
            </a:r>
            <a:endParaRPr lang="it-IT" sz="2400" dirty="0"/>
          </a:p>
        </p:txBody>
      </p:sp>
      <p:sp>
        <p:nvSpPr>
          <p:cNvPr id="8" name="Rettangolo 7"/>
          <p:cNvSpPr/>
          <p:nvPr/>
        </p:nvSpPr>
        <p:spPr>
          <a:xfrm>
            <a:off x="7215716" y="1495267"/>
            <a:ext cx="1765721" cy="830997"/>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Industrial scale</a:t>
            </a:r>
            <a:endParaRPr lang="it-IT" sz="2400" dirty="0"/>
          </a:p>
        </p:txBody>
      </p:sp>
      <p:sp>
        <p:nvSpPr>
          <p:cNvPr id="9" name="Rettangolo 8"/>
          <p:cNvSpPr/>
          <p:nvPr/>
        </p:nvSpPr>
        <p:spPr>
          <a:xfrm>
            <a:off x="3263479" y="1495267"/>
            <a:ext cx="1765721" cy="830997"/>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Laboratory scale</a:t>
            </a:r>
            <a:endParaRPr lang="it-IT" sz="2400" dirty="0"/>
          </a:p>
        </p:txBody>
      </p:sp>
      <p:sp>
        <p:nvSpPr>
          <p:cNvPr id="10" name="Rettangolo 9"/>
          <p:cNvSpPr/>
          <p:nvPr/>
        </p:nvSpPr>
        <p:spPr>
          <a:xfrm>
            <a:off x="5268701" y="1679933"/>
            <a:ext cx="1765721" cy="461665"/>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vs</a:t>
            </a:r>
            <a:endParaRPr lang="it-IT" sz="2400" dirty="0"/>
          </a:p>
        </p:txBody>
      </p:sp>
    </p:spTree>
    <p:extLst>
      <p:ext uri="{BB962C8B-B14F-4D97-AF65-F5344CB8AC3E}">
        <p14:creationId xmlns:p14="http://schemas.microsoft.com/office/powerpoint/2010/main" val="1509912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571500" y="1518787"/>
            <a:ext cx="6724650" cy="5043488"/>
          </a:xfrm>
          <a:prstGeom prst="rect">
            <a:avLst/>
          </a:prstGeom>
        </p:spPr>
      </p:pic>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260359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Air Mass </a:t>
            </a:r>
            <a:r>
              <a:rPr lang="it-IT" altLang="zh-TW" sz="2000" dirty="0" err="1" smtClean="0"/>
              <a:t>coefficient</a:t>
            </a:r>
            <a:endParaRPr lang="th-TH" altLang="zh-TW" sz="2000" dirty="0"/>
          </a:p>
        </p:txBody>
      </p:sp>
      <p:sp>
        <p:nvSpPr>
          <p:cNvPr id="5" name="CasellaDiTesto 4"/>
          <p:cNvSpPr txBox="1"/>
          <p:nvPr/>
        </p:nvSpPr>
        <p:spPr>
          <a:xfrm>
            <a:off x="0" y="1199507"/>
            <a:ext cx="3761373" cy="369332"/>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Important</a:t>
            </a:r>
            <a:r>
              <a:rPr lang="it-IT" dirty="0" smtClean="0">
                <a:latin typeface="Arial" panose="020B0604020202020204" pitchFamily="34" charset="0"/>
                <a:cs typeface="Arial" panose="020B0604020202020204" pitchFamily="34" charset="0"/>
              </a:rPr>
              <a:t> for solar </a:t>
            </a:r>
            <a:r>
              <a:rPr lang="it-IT" dirty="0" err="1" smtClean="0">
                <a:latin typeface="Arial" panose="020B0604020202020204" pitchFamily="34" charset="0"/>
                <a:cs typeface="Arial" panose="020B0604020202020204" pitchFamily="34" charset="0"/>
              </a:rPr>
              <a:t>Simulators</a:t>
            </a:r>
            <a:endParaRPr lang="it-IT" dirty="0">
              <a:latin typeface="Arial" panose="020B0604020202020204" pitchFamily="34" charset="0"/>
              <a:cs typeface="Arial" panose="020B0604020202020204" pitchFamily="34" charset="0"/>
            </a:endParaRPr>
          </a:p>
        </p:txBody>
      </p:sp>
      <p:sp>
        <p:nvSpPr>
          <p:cNvPr id="3" name="Rettangolo 2"/>
          <p:cNvSpPr/>
          <p:nvPr/>
        </p:nvSpPr>
        <p:spPr>
          <a:xfrm>
            <a:off x="5524500" y="1384173"/>
            <a:ext cx="6667500" cy="923330"/>
          </a:xfrm>
          <a:prstGeom prst="rect">
            <a:avLst/>
          </a:prstGeom>
        </p:spPr>
        <p:txBody>
          <a:bodyPr wrap="square">
            <a:spAutoFit/>
          </a:bodyPr>
          <a:lstStyle/>
          <a:p>
            <a:r>
              <a:rPr lang="en-US" dirty="0">
                <a:solidFill>
                  <a:srgbClr val="3333FF"/>
                </a:solidFill>
                <a:latin typeface="Arial" panose="020B0604020202020204" pitchFamily="34" charset="0"/>
                <a:cs typeface="Arial" panose="020B0604020202020204" pitchFamily="34" charset="0"/>
              </a:rPr>
              <a:t>The air mass </a:t>
            </a:r>
            <a:r>
              <a:rPr lang="en-US" dirty="0" smtClean="0">
                <a:solidFill>
                  <a:srgbClr val="3333FF"/>
                </a:solidFill>
                <a:latin typeface="Arial" panose="020B0604020202020204" pitchFamily="34" charset="0"/>
                <a:cs typeface="Arial" panose="020B0604020202020204" pitchFamily="34" charset="0"/>
              </a:rPr>
              <a:t>(AM) coefficient </a:t>
            </a:r>
            <a:r>
              <a:rPr lang="en-US" dirty="0">
                <a:solidFill>
                  <a:srgbClr val="3333FF"/>
                </a:solidFill>
                <a:latin typeface="Arial" panose="020B0604020202020204" pitchFamily="34" charset="0"/>
                <a:cs typeface="Arial" panose="020B0604020202020204" pitchFamily="34" charset="0"/>
              </a:rPr>
              <a:t>defines the direct optical path length through the Earth's atmosphere, expressed as a ratio relative to the path length vertically upwards, i.e. at the zenith.</a:t>
            </a:r>
            <a:endParaRPr lang="it-IT" dirty="0">
              <a:solidFill>
                <a:srgbClr val="3333FF"/>
              </a:solidFill>
              <a:latin typeface="Arial" panose="020B0604020202020204" pitchFamily="34" charset="0"/>
              <a:cs typeface="Arial" panose="020B0604020202020204" pitchFamily="34" charset="0"/>
            </a:endParaRPr>
          </a:p>
        </p:txBody>
      </p:sp>
      <p:sp>
        <p:nvSpPr>
          <p:cNvPr id="6" name="CasellaDiTesto 5"/>
          <p:cNvSpPr txBox="1"/>
          <p:nvPr/>
        </p:nvSpPr>
        <p:spPr>
          <a:xfrm>
            <a:off x="5013934" y="2509544"/>
            <a:ext cx="3153427" cy="369332"/>
          </a:xfrm>
          <a:prstGeom prst="rect">
            <a:avLst/>
          </a:prstGeom>
          <a:noFill/>
        </p:spPr>
        <p:txBody>
          <a:bodyPr wrap="none" rtlCol="0">
            <a:spAutoFit/>
          </a:bodyPr>
          <a:lstStyle/>
          <a:p>
            <a:r>
              <a:rPr lang="it-IT" dirty="0" err="1" smtClean="0">
                <a:latin typeface="Arial" panose="020B0604020202020204" pitchFamily="34" charset="0"/>
                <a:cs typeface="Arial" panose="020B0604020202020204" pitchFamily="34" charset="0"/>
              </a:rPr>
              <a:t>Atmosphere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thickness</a:t>
            </a:r>
            <a:r>
              <a:rPr lang="it-IT" dirty="0" smtClean="0">
                <a:latin typeface="Arial" panose="020B0604020202020204" pitchFamily="34" charset="0"/>
                <a:cs typeface="Arial" panose="020B0604020202020204" pitchFamily="34" charset="0"/>
              </a:rPr>
              <a:t> = 9km</a:t>
            </a:r>
            <a:endParaRPr lang="it-IT" dirty="0">
              <a:latin typeface="Arial" panose="020B0604020202020204" pitchFamily="34" charset="0"/>
              <a:cs typeface="Arial" panose="020B0604020202020204" pitchFamily="34" charset="0"/>
            </a:endParaRPr>
          </a:p>
        </p:txBody>
      </p:sp>
      <p:graphicFrame>
        <p:nvGraphicFramePr>
          <p:cNvPr id="11" name="Tabella 10"/>
          <p:cNvGraphicFramePr>
            <a:graphicFrameLocks noGrp="1"/>
          </p:cNvGraphicFramePr>
          <p:nvPr>
            <p:extLst>
              <p:ext uri="{D42A27DB-BD31-4B8C-83A1-F6EECF244321}">
                <p14:modId xmlns:p14="http://schemas.microsoft.com/office/powerpoint/2010/main" val="1406576626"/>
              </p:ext>
            </p:extLst>
          </p:nvPr>
        </p:nvGraphicFramePr>
        <p:xfrm>
          <a:off x="8435975" y="3072341"/>
          <a:ext cx="2444750" cy="3337560"/>
        </p:xfrm>
        <a:graphic>
          <a:graphicData uri="http://schemas.openxmlformats.org/drawingml/2006/table">
            <a:tbl>
              <a:tblPr firstRow="1" bandRow="1">
                <a:tableStyleId>{5C22544A-7EE6-4342-B048-85BDC9FD1C3A}</a:tableStyleId>
              </a:tblPr>
              <a:tblGrid>
                <a:gridCol w="1222375">
                  <a:extLst>
                    <a:ext uri="{9D8B030D-6E8A-4147-A177-3AD203B41FA5}">
                      <a16:colId xmlns:a16="http://schemas.microsoft.com/office/drawing/2014/main" val="1184772304"/>
                    </a:ext>
                  </a:extLst>
                </a:gridCol>
                <a:gridCol w="1222375">
                  <a:extLst>
                    <a:ext uri="{9D8B030D-6E8A-4147-A177-3AD203B41FA5}">
                      <a16:colId xmlns:a16="http://schemas.microsoft.com/office/drawing/2014/main" val="658673825"/>
                    </a:ext>
                  </a:extLst>
                </a:gridCol>
              </a:tblGrid>
              <a:tr h="370840">
                <a:tc>
                  <a:txBody>
                    <a:bodyPr/>
                    <a:lstStyle/>
                    <a:p>
                      <a:pPr algn="ctr"/>
                      <a:r>
                        <a:rPr lang="it-IT" sz="1800" dirty="0" smtClean="0">
                          <a:latin typeface="Arial" panose="020B0604020202020204" pitchFamily="34" charset="0"/>
                          <a:cs typeface="Arial" panose="020B0604020202020204" pitchFamily="34" charset="0"/>
                        </a:rPr>
                        <a:t>z</a:t>
                      </a:r>
                      <a:endParaRPr lang="it-IT" sz="1800" dirty="0">
                        <a:latin typeface="Arial" panose="020B0604020202020204" pitchFamily="34" charset="0"/>
                        <a:cs typeface="Arial" panose="020B0604020202020204" pitchFamily="34" charset="0"/>
                      </a:endParaRPr>
                    </a:p>
                  </a:txBody>
                  <a:tcPr/>
                </a:tc>
                <a:tc>
                  <a:txBody>
                    <a:bodyPr/>
                    <a:lstStyle/>
                    <a:p>
                      <a:pPr algn="ctr"/>
                      <a:r>
                        <a:rPr lang="it-IT" sz="1800" dirty="0" smtClean="0">
                          <a:latin typeface="Arial" panose="020B0604020202020204" pitchFamily="34" charset="0"/>
                          <a:cs typeface="Arial" panose="020B0604020202020204" pitchFamily="34" charset="0"/>
                        </a:rPr>
                        <a:t>AM</a:t>
                      </a:r>
                      <a:endParaRPr lang="it-IT"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1162045"/>
                  </a:ext>
                </a:extLst>
              </a:tr>
              <a:tr h="370840">
                <a:tc>
                  <a:txBody>
                    <a:bodyPr/>
                    <a:lstStyle/>
                    <a:p>
                      <a:pPr algn="ctr">
                        <a:lnSpc>
                          <a:spcPct val="107000"/>
                        </a:lnSpc>
                        <a:spcBef>
                          <a:spcPts val="1200"/>
                        </a:spcBef>
                        <a:spcAft>
                          <a:spcPts val="1200"/>
                        </a:spcAft>
                      </a:pPr>
                      <a:r>
                        <a:rPr lang="it-IT" sz="18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1.0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792011290"/>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60°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2.0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850722522"/>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70°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2.9</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314840351"/>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75°</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3.8</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67793395"/>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80°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5.6</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721589446"/>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85°</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10.6</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4182023531"/>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88°</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20.3</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843055071"/>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90°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37.6</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332023669"/>
                  </a:ext>
                </a:extLst>
              </a:tr>
            </a:tbl>
          </a:graphicData>
        </a:graphic>
      </p:graphicFrame>
    </p:spTree>
    <p:extLst>
      <p:ext uri="{BB962C8B-B14F-4D97-AF65-F5344CB8AC3E}">
        <p14:creationId xmlns:p14="http://schemas.microsoft.com/office/powerpoint/2010/main" val="869817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260359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Air Mass </a:t>
            </a:r>
            <a:r>
              <a:rPr lang="it-IT" altLang="zh-TW" sz="2000" dirty="0" err="1" smtClean="0"/>
              <a:t>coefficient</a:t>
            </a:r>
            <a:endParaRPr lang="th-TH" altLang="zh-TW" sz="2000" dirty="0"/>
          </a:p>
        </p:txBody>
      </p:sp>
      <p:sp>
        <p:nvSpPr>
          <p:cNvPr id="5" name="CasellaDiTesto 4"/>
          <p:cNvSpPr txBox="1"/>
          <p:nvPr/>
        </p:nvSpPr>
        <p:spPr>
          <a:xfrm>
            <a:off x="0" y="1199507"/>
            <a:ext cx="3761373" cy="369332"/>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Important</a:t>
            </a:r>
            <a:r>
              <a:rPr lang="it-IT" dirty="0" smtClean="0">
                <a:latin typeface="Arial" panose="020B0604020202020204" pitchFamily="34" charset="0"/>
                <a:cs typeface="Arial" panose="020B0604020202020204" pitchFamily="34" charset="0"/>
              </a:rPr>
              <a:t> for solar </a:t>
            </a:r>
            <a:r>
              <a:rPr lang="it-IT" dirty="0" err="1" smtClean="0">
                <a:latin typeface="Arial" panose="020B0604020202020204" pitchFamily="34" charset="0"/>
                <a:cs typeface="Arial" panose="020B0604020202020204" pitchFamily="34" charset="0"/>
              </a:rPr>
              <a:t>Simulators</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asellaDiTesto 9"/>
              <p:cNvSpPr txBox="1"/>
              <p:nvPr/>
            </p:nvSpPr>
            <p:spPr>
              <a:xfrm>
                <a:off x="295275" y="2286000"/>
                <a:ext cx="3560014" cy="4898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800" b="0" i="0" smtClean="0">
                          <a:latin typeface="Cambria Math" panose="02040503050406030204" pitchFamily="18" charset="0"/>
                        </a:rPr>
                        <m:t>I</m:t>
                      </m:r>
                      <m:r>
                        <a:rPr lang="it-IT" sz="2800" b="0" i="0" smtClean="0">
                          <a:latin typeface="Cambria Math" panose="02040503050406030204" pitchFamily="18" charset="0"/>
                        </a:rPr>
                        <m:t>=1.1∗</m:t>
                      </m:r>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I</m:t>
                          </m:r>
                        </m:e>
                        <m:sub>
                          <m:r>
                            <a:rPr lang="it-IT" sz="2800" b="0" i="0" smtClean="0">
                              <a:latin typeface="Cambria Math" panose="02040503050406030204" pitchFamily="18" charset="0"/>
                            </a:rPr>
                            <m:t>0</m:t>
                          </m:r>
                        </m:sub>
                      </m:sSub>
                      <m:r>
                        <a:rPr lang="it-IT" sz="2800" b="0" i="0" smtClean="0">
                          <a:latin typeface="Cambria Math" panose="02040503050406030204" pitchFamily="18" charset="0"/>
                        </a:rPr>
                        <m:t>∗</m:t>
                      </m:r>
                      <m:sSup>
                        <m:sSupPr>
                          <m:ctrlPr>
                            <a:rPr lang="it-IT" sz="2800" b="0" i="1" smtClean="0">
                              <a:latin typeface="Cambria Math" panose="02040503050406030204" pitchFamily="18" charset="0"/>
                            </a:rPr>
                          </m:ctrlPr>
                        </m:sSupPr>
                        <m:e>
                          <m:r>
                            <a:rPr lang="it-IT" sz="2800" b="0" i="0" smtClean="0">
                              <a:latin typeface="Cambria Math" panose="02040503050406030204" pitchFamily="18" charset="0"/>
                            </a:rPr>
                            <m:t>0.7</m:t>
                          </m:r>
                        </m:e>
                        <m:sup>
                          <m:sSup>
                            <m:sSupPr>
                              <m:ctrlPr>
                                <a:rPr lang="it-IT" sz="2800" b="0" i="1" smtClean="0">
                                  <a:latin typeface="Cambria Math" panose="02040503050406030204" pitchFamily="18" charset="0"/>
                                </a:rPr>
                              </m:ctrlPr>
                            </m:sSupPr>
                            <m:e>
                              <m:r>
                                <m:rPr>
                                  <m:sty m:val="p"/>
                                </m:rPr>
                                <a:rPr lang="it-IT" sz="2800" b="0" i="0" smtClean="0">
                                  <a:latin typeface="Cambria Math" panose="02040503050406030204" pitchFamily="18" charset="0"/>
                                </a:rPr>
                                <m:t>AM</m:t>
                              </m:r>
                            </m:e>
                            <m:sup>
                              <m:r>
                                <a:rPr lang="it-IT" sz="2800" b="0" i="0" smtClean="0">
                                  <a:latin typeface="Cambria Math" panose="02040503050406030204" pitchFamily="18" charset="0"/>
                                </a:rPr>
                                <m:t>0.673</m:t>
                              </m:r>
                            </m:sup>
                          </m:sSup>
                        </m:sup>
                      </m:sSup>
                    </m:oMath>
                  </m:oMathPara>
                </a14:m>
                <a:endParaRPr lang="it-IT" sz="28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295275" y="2286000"/>
                <a:ext cx="3560014" cy="489878"/>
              </a:xfrm>
              <a:prstGeom prst="rect">
                <a:avLst/>
              </a:prstGeom>
              <a:blipFill>
                <a:blip r:embed="rId3"/>
                <a:stretch>
                  <a:fillRect/>
                </a:stretch>
              </a:blipFill>
            </p:spPr>
            <p:txBody>
              <a:bodyPr/>
              <a:lstStyle/>
              <a:p>
                <a:r>
                  <a:rPr lang="it-IT">
                    <a:noFill/>
                  </a:rPr>
                  <a:t> </a:t>
                </a:r>
              </a:p>
            </p:txBody>
          </p:sp>
        </mc:Fallback>
      </mc:AlternateContent>
      <p:sp>
        <p:nvSpPr>
          <p:cNvPr id="12" name="Rettangolo 11"/>
          <p:cNvSpPr/>
          <p:nvPr/>
        </p:nvSpPr>
        <p:spPr>
          <a:xfrm>
            <a:off x="295275" y="1738116"/>
            <a:ext cx="2119491" cy="461665"/>
          </a:xfrm>
          <a:prstGeom prst="rect">
            <a:avLst/>
          </a:prstGeom>
        </p:spPr>
        <p:txBody>
          <a:bodyPr wrap="none">
            <a:spAutoFit/>
          </a:bodyPr>
          <a:lstStyle/>
          <a:p>
            <a:r>
              <a:rPr lang="it-IT" sz="2400" dirty="0">
                <a:solidFill>
                  <a:srgbClr val="3333FF"/>
                </a:solidFill>
                <a:latin typeface="Arial" panose="020B0604020202020204" pitchFamily="34" charset="0"/>
                <a:cs typeface="Arial" panose="020B0604020202020204" pitchFamily="34" charset="0"/>
              </a:rPr>
              <a:t>Solar </a:t>
            </a:r>
            <a:r>
              <a:rPr lang="it-IT" sz="2400" dirty="0" err="1">
                <a:solidFill>
                  <a:srgbClr val="3333FF"/>
                </a:solidFill>
                <a:latin typeface="Arial" panose="020B0604020202020204" pitchFamily="34" charset="0"/>
                <a:cs typeface="Arial" panose="020B0604020202020204" pitchFamily="34" charset="0"/>
              </a:rPr>
              <a:t>intensity</a:t>
            </a:r>
            <a:endParaRPr lang="it-IT" sz="2400" dirty="0">
              <a:solidFill>
                <a:srgbClr val="3333FF"/>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ttangolo 12"/>
              <p:cNvSpPr/>
              <p:nvPr/>
            </p:nvSpPr>
            <p:spPr>
              <a:xfrm>
                <a:off x="295275" y="3529424"/>
                <a:ext cx="23478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i="0">
                              <a:latin typeface="Cambria Math" panose="02040503050406030204" pitchFamily="18" charset="0"/>
                            </a:rPr>
                            <m:t>I</m:t>
                          </m:r>
                        </m:e>
                        <m:sub>
                          <m:r>
                            <a:rPr lang="it-IT" sz="2000" i="0">
                              <a:latin typeface="Cambria Math" panose="02040503050406030204" pitchFamily="18" charset="0"/>
                            </a:rPr>
                            <m:t>0</m:t>
                          </m:r>
                        </m:sub>
                      </m:sSub>
                      <m:r>
                        <a:rPr lang="it-IT" sz="2000" b="0" i="0" smtClean="0">
                          <a:latin typeface="Cambria Math" panose="02040503050406030204" pitchFamily="18" charset="0"/>
                        </a:rPr>
                        <m:t>=1.353 </m:t>
                      </m:r>
                      <m:f>
                        <m:fPr>
                          <m:type m:val="lin"/>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kW</m:t>
                          </m:r>
                        </m:num>
                        <m:den>
                          <m:sSup>
                            <m:sSupPr>
                              <m:ctrlPr>
                                <a:rPr lang="it-IT" sz="2000" b="0" i="1" smtClean="0">
                                  <a:latin typeface="Cambria Math" panose="02040503050406030204" pitchFamily="18" charset="0"/>
                                </a:rPr>
                              </m:ctrlPr>
                            </m:sSupPr>
                            <m:e>
                              <m:r>
                                <m:rPr>
                                  <m:sty m:val="p"/>
                                </m:rPr>
                                <a:rPr lang="it-IT" sz="2000" b="0" i="0" smtClean="0">
                                  <a:latin typeface="Cambria Math" panose="02040503050406030204" pitchFamily="18" charset="0"/>
                                </a:rPr>
                                <m:t>m</m:t>
                              </m:r>
                            </m:e>
                            <m:sup>
                              <m:r>
                                <a:rPr lang="it-IT" sz="2000" b="0" i="0" smtClean="0">
                                  <a:latin typeface="Cambria Math" panose="02040503050406030204" pitchFamily="18" charset="0"/>
                                </a:rPr>
                                <m:t>2</m:t>
                              </m:r>
                            </m:sup>
                          </m:sSup>
                        </m:den>
                      </m:f>
                    </m:oMath>
                  </m:oMathPara>
                </a14:m>
                <a:endParaRPr lang="it-IT" sz="2000" dirty="0"/>
              </a:p>
            </p:txBody>
          </p:sp>
        </mc:Choice>
        <mc:Fallback xmlns="">
          <p:sp>
            <p:nvSpPr>
              <p:cNvPr id="13" name="Rettangolo 12"/>
              <p:cNvSpPr>
                <a:spLocks noRot="1" noChangeAspect="1" noMove="1" noResize="1" noEditPoints="1" noAdjustHandles="1" noChangeArrowheads="1" noChangeShapeType="1" noTextEdit="1"/>
              </p:cNvSpPr>
              <p:nvPr/>
            </p:nvSpPr>
            <p:spPr>
              <a:xfrm>
                <a:off x="295275" y="3529424"/>
                <a:ext cx="2347822" cy="400110"/>
              </a:xfrm>
              <a:prstGeom prst="rect">
                <a:avLst/>
              </a:prstGeom>
              <a:blipFill>
                <a:blip r:embed="rId4"/>
                <a:stretch>
                  <a:fillRect t="-116667" r="-14249" b="-177273"/>
                </a:stretch>
              </a:blipFill>
            </p:spPr>
            <p:txBody>
              <a:bodyPr/>
              <a:lstStyle/>
              <a:p>
                <a:r>
                  <a:rPr lang="it-IT">
                    <a:noFill/>
                  </a:rPr>
                  <a:t> </a:t>
                </a:r>
              </a:p>
            </p:txBody>
          </p:sp>
        </mc:Fallback>
      </mc:AlternateContent>
      <p:sp>
        <p:nvSpPr>
          <p:cNvPr id="14" name="CasellaDiTesto 13"/>
          <p:cNvSpPr txBox="1"/>
          <p:nvPr/>
        </p:nvSpPr>
        <p:spPr>
          <a:xfrm>
            <a:off x="295275" y="3141695"/>
            <a:ext cx="4442242" cy="369332"/>
          </a:xfrm>
          <a:prstGeom prst="rect">
            <a:avLst/>
          </a:prstGeom>
          <a:noFill/>
        </p:spPr>
        <p:txBody>
          <a:bodyPr wrap="none" rtlCol="0">
            <a:spAutoFit/>
          </a:bodyPr>
          <a:lstStyle/>
          <a:p>
            <a:r>
              <a:rPr lang="it-IT" dirty="0" smtClean="0">
                <a:latin typeface="Arial" panose="020B0604020202020204" pitchFamily="34" charset="0"/>
                <a:cs typeface="Arial" panose="020B0604020202020204" pitchFamily="34" charset="0"/>
              </a:rPr>
              <a:t>Solar </a:t>
            </a:r>
            <a:r>
              <a:rPr lang="it-IT" dirty="0" err="1" smtClean="0">
                <a:latin typeface="Arial" panose="020B0604020202020204" pitchFamily="34" charset="0"/>
                <a:cs typeface="Arial" panose="020B0604020202020204" pitchFamily="34" charset="0"/>
              </a:rPr>
              <a:t>intensity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external</a:t>
            </a:r>
            <a:r>
              <a:rPr lang="it-IT" dirty="0" smtClean="0">
                <a:latin typeface="Arial" panose="020B0604020202020204" pitchFamily="34" charset="0"/>
                <a:cs typeface="Arial" panose="020B0604020202020204" pitchFamily="34" charset="0"/>
              </a:rPr>
              <a:t> to the </a:t>
            </a:r>
            <a:r>
              <a:rPr lang="it-IT" dirty="0" err="1" smtClean="0">
                <a:latin typeface="Arial" panose="020B0604020202020204" pitchFamily="34" charset="0"/>
                <a:cs typeface="Arial" panose="020B0604020202020204" pitchFamily="34" charset="0"/>
              </a:rPr>
              <a:t>atmosphere</a:t>
            </a:r>
            <a:endParaRPr lang="it-IT" dirty="0">
              <a:latin typeface="Arial" panose="020B0604020202020204" pitchFamily="34" charset="0"/>
              <a:cs typeface="Arial" panose="020B0604020202020204" pitchFamily="34" charset="0"/>
            </a:endParaRPr>
          </a:p>
        </p:txBody>
      </p:sp>
      <p:sp>
        <p:nvSpPr>
          <p:cNvPr id="15" name="Rettangolo 14"/>
          <p:cNvSpPr/>
          <p:nvPr/>
        </p:nvSpPr>
        <p:spPr>
          <a:xfrm>
            <a:off x="350935" y="3947931"/>
            <a:ext cx="5095875"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factor 1.1 </a:t>
            </a:r>
            <a:r>
              <a:rPr lang="en-US" dirty="0">
                <a:latin typeface="Arial" panose="020B0604020202020204" pitchFamily="34" charset="0"/>
                <a:cs typeface="Arial" panose="020B0604020202020204" pitchFamily="34" charset="0"/>
              </a:rPr>
              <a:t>is derived assuming that the diffuse component is 10% of the direct component.</a:t>
            </a:r>
            <a:endParaRPr lang="it-IT" dirty="0">
              <a:latin typeface="Arial" panose="020B0604020202020204" pitchFamily="34" charset="0"/>
              <a:cs typeface="Arial" panose="020B0604020202020204" pitchFamily="34" charset="0"/>
            </a:endParaRPr>
          </a:p>
        </p:txBody>
      </p:sp>
      <p:graphicFrame>
        <p:nvGraphicFramePr>
          <p:cNvPr id="16" name="Tabella 15"/>
          <p:cNvGraphicFramePr>
            <a:graphicFrameLocks noGrp="1"/>
          </p:cNvGraphicFramePr>
          <p:nvPr>
            <p:extLst>
              <p:ext uri="{D42A27DB-BD31-4B8C-83A1-F6EECF244321}">
                <p14:modId xmlns:p14="http://schemas.microsoft.com/office/powerpoint/2010/main" val="1777227028"/>
              </p:ext>
            </p:extLst>
          </p:nvPr>
        </p:nvGraphicFramePr>
        <p:xfrm>
          <a:off x="5362573" y="1519074"/>
          <a:ext cx="6620716" cy="5090160"/>
        </p:xfrm>
        <a:graphic>
          <a:graphicData uri="http://schemas.openxmlformats.org/drawingml/2006/table">
            <a:tbl>
              <a:tblPr firstRow="1" bandRow="1">
                <a:tableStyleId>{5C22544A-7EE6-4342-B048-85BDC9FD1C3A}</a:tableStyleId>
              </a:tblPr>
              <a:tblGrid>
                <a:gridCol w="1655179">
                  <a:extLst>
                    <a:ext uri="{9D8B030D-6E8A-4147-A177-3AD203B41FA5}">
                      <a16:colId xmlns:a16="http://schemas.microsoft.com/office/drawing/2014/main" val="1261781490"/>
                    </a:ext>
                  </a:extLst>
                </a:gridCol>
                <a:gridCol w="1655179">
                  <a:extLst>
                    <a:ext uri="{9D8B030D-6E8A-4147-A177-3AD203B41FA5}">
                      <a16:colId xmlns:a16="http://schemas.microsoft.com/office/drawing/2014/main" val="3336875878"/>
                    </a:ext>
                  </a:extLst>
                </a:gridCol>
                <a:gridCol w="1655179">
                  <a:extLst>
                    <a:ext uri="{9D8B030D-6E8A-4147-A177-3AD203B41FA5}">
                      <a16:colId xmlns:a16="http://schemas.microsoft.com/office/drawing/2014/main" val="728401023"/>
                    </a:ext>
                  </a:extLst>
                </a:gridCol>
                <a:gridCol w="1655179">
                  <a:extLst>
                    <a:ext uri="{9D8B030D-6E8A-4147-A177-3AD203B41FA5}">
                      <a16:colId xmlns:a16="http://schemas.microsoft.com/office/drawing/2014/main" val="654626295"/>
                    </a:ext>
                  </a:extLst>
                </a:gridCol>
              </a:tblGrid>
              <a:tr h="370840">
                <a:tc>
                  <a:txBody>
                    <a:bodyPr/>
                    <a:lstStyle/>
                    <a:p>
                      <a:pPr algn="ctr"/>
                      <a:r>
                        <a:rPr lang="it-IT" dirty="0" smtClean="0">
                          <a:latin typeface="Arial" panose="020B0604020202020204" pitchFamily="34" charset="0"/>
                          <a:cs typeface="Arial" panose="020B0604020202020204" pitchFamily="34" charset="0"/>
                        </a:rPr>
                        <a:t>z</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AM</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Formula W/m</a:t>
                      </a:r>
                      <a:r>
                        <a:rPr lang="it-IT" baseline="30000" dirty="0" smtClean="0">
                          <a:latin typeface="Arial" panose="020B0604020202020204" pitchFamily="34" charset="0"/>
                          <a:cs typeface="Arial" panose="020B0604020202020204" pitchFamily="34" charset="0"/>
                        </a:rPr>
                        <a:t>2</a:t>
                      </a:r>
                      <a:endParaRPr lang="it-IT" baseline="30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Arial" panose="020B0604020202020204" pitchFamily="34" charset="0"/>
                          <a:cs typeface="Arial" panose="020B0604020202020204" pitchFamily="34" charset="0"/>
                        </a:rPr>
                        <a:t>ASTM</a:t>
                      </a:r>
                      <a:r>
                        <a:rPr lang="it-IT" baseline="0" dirty="0" smtClean="0">
                          <a:latin typeface="Arial" panose="020B0604020202020204" pitchFamily="34" charset="0"/>
                          <a:cs typeface="Arial" panose="020B0604020202020204" pitchFamily="34" charset="0"/>
                        </a:rPr>
                        <a:t> G-173 </a:t>
                      </a:r>
                      <a:r>
                        <a:rPr lang="it-IT" dirty="0" smtClean="0">
                          <a:latin typeface="Arial" panose="020B0604020202020204" pitchFamily="34" charset="0"/>
                          <a:cs typeface="Arial" panose="020B0604020202020204" pitchFamily="34" charset="0"/>
                        </a:rPr>
                        <a:t>W/m</a:t>
                      </a:r>
                      <a:r>
                        <a:rPr lang="it-IT" baseline="30000" dirty="0" smtClean="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517902344"/>
                  </a:ext>
                </a:extLst>
              </a:tr>
              <a:tr h="370840">
                <a:tc>
                  <a:txBody>
                    <a:bodyPr/>
                    <a:lstStyle/>
                    <a:p>
                      <a:pPr algn="ct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1353</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1347.9</a:t>
                      </a: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2165431"/>
                  </a:ext>
                </a:extLst>
              </a:tr>
              <a:tr h="370840">
                <a:tc>
                  <a:txBody>
                    <a:bodyPr/>
                    <a:lstStyle/>
                    <a:p>
                      <a:pPr algn="ctr"/>
                      <a:r>
                        <a:rPr lang="it-IT" dirty="0" smtClean="0">
                          <a:latin typeface="Arial" panose="020B0604020202020204" pitchFamily="34" charset="0"/>
                          <a:cs typeface="Arial" panose="020B0604020202020204" pitchFamily="34" charset="0"/>
                        </a:rPr>
                        <a:t>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1040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7040732"/>
                  </a:ext>
                </a:extLst>
              </a:tr>
              <a:tr h="370840">
                <a:tc>
                  <a:txBody>
                    <a:bodyPr/>
                    <a:lstStyle/>
                    <a:p>
                      <a:pPr algn="ctr"/>
                      <a:r>
                        <a:rPr lang="it-IT" dirty="0" smtClean="0">
                          <a:latin typeface="Arial" panose="020B0604020202020204" pitchFamily="34" charset="0"/>
                          <a:cs typeface="Arial" panose="020B0604020202020204" pitchFamily="34" charset="0"/>
                        </a:rPr>
                        <a:t>23°</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1.09</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1020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7292874"/>
                  </a:ext>
                </a:extLst>
              </a:tr>
              <a:tr h="370840">
                <a:tc>
                  <a:txBody>
                    <a:bodyPr/>
                    <a:lstStyle/>
                    <a:p>
                      <a:pPr algn="ctr"/>
                      <a:r>
                        <a:rPr lang="it-IT" dirty="0" smtClean="0">
                          <a:latin typeface="Arial" panose="020B0604020202020204" pitchFamily="34" charset="0"/>
                          <a:cs typeface="Arial" panose="020B0604020202020204" pitchFamily="34" charset="0"/>
                        </a:rPr>
                        <a:t>30°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1.15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1010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52224079"/>
                  </a:ext>
                </a:extLst>
              </a:tr>
              <a:tr h="370840">
                <a:tc>
                  <a:txBody>
                    <a:bodyPr/>
                    <a:lstStyle/>
                    <a:p>
                      <a:pPr algn="ctr"/>
                      <a:r>
                        <a:rPr lang="it-IT" dirty="0" smtClean="0">
                          <a:latin typeface="Arial" panose="020B0604020202020204" pitchFamily="34" charset="0"/>
                          <a:cs typeface="Arial" panose="020B0604020202020204" pitchFamily="34" charset="0"/>
                        </a:rPr>
                        <a:t>45°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1.41</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950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2507685"/>
                  </a:ext>
                </a:extLst>
              </a:tr>
              <a:tr h="370840">
                <a:tc>
                  <a:txBody>
                    <a:bodyPr/>
                    <a:lstStyle/>
                    <a:p>
                      <a:pPr algn="ctr"/>
                      <a:r>
                        <a:rPr lang="it-IT" b="1" dirty="0" smtClean="0">
                          <a:solidFill>
                            <a:srgbClr val="FF0000"/>
                          </a:solidFill>
                          <a:latin typeface="Arial" panose="020B0604020202020204" pitchFamily="34" charset="0"/>
                          <a:cs typeface="Arial" panose="020B0604020202020204" pitchFamily="34" charset="0"/>
                        </a:rPr>
                        <a:t>48.2°</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1.5</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930</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1000.4</a:t>
                      </a:r>
                      <a:endParaRPr lang="it-IT"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6249611"/>
                  </a:ext>
                </a:extLst>
              </a:tr>
              <a:tr h="370840">
                <a:tc>
                  <a:txBody>
                    <a:bodyPr/>
                    <a:lstStyle/>
                    <a:p>
                      <a:pPr algn="ctr"/>
                      <a:r>
                        <a:rPr lang="it-IT" dirty="0" smtClean="0">
                          <a:latin typeface="Arial" panose="020B0604020202020204" pitchFamily="34" charset="0"/>
                          <a:cs typeface="Arial" panose="020B0604020202020204" pitchFamily="34" charset="0"/>
                        </a:rPr>
                        <a:t>60°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840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7231115"/>
                  </a:ext>
                </a:extLst>
              </a:tr>
              <a:tr h="370840">
                <a:tc>
                  <a:txBody>
                    <a:bodyPr/>
                    <a:lstStyle/>
                    <a:p>
                      <a:pPr algn="ctr"/>
                      <a:r>
                        <a:rPr lang="it-IT" dirty="0" smtClean="0">
                          <a:latin typeface="Arial" panose="020B0604020202020204" pitchFamily="34" charset="0"/>
                          <a:cs typeface="Arial" panose="020B0604020202020204" pitchFamily="34" charset="0"/>
                        </a:rPr>
                        <a:t>70°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2.9</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710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4923519"/>
                  </a:ext>
                </a:extLst>
              </a:tr>
              <a:tr h="370840">
                <a:tc>
                  <a:txBody>
                    <a:bodyPr/>
                    <a:lstStyle/>
                    <a:p>
                      <a:pPr algn="ctr"/>
                      <a:r>
                        <a:rPr lang="it-IT" dirty="0" smtClean="0">
                          <a:latin typeface="Arial" panose="020B0604020202020204" pitchFamily="34" charset="0"/>
                          <a:cs typeface="Arial" panose="020B0604020202020204" pitchFamily="34" charset="0"/>
                        </a:rPr>
                        <a:t>75°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3.8</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620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1222948"/>
                  </a:ext>
                </a:extLst>
              </a:tr>
              <a:tr h="370840">
                <a:tc>
                  <a:txBody>
                    <a:bodyPr/>
                    <a:lstStyle/>
                    <a:p>
                      <a:pPr algn="ctr"/>
                      <a:r>
                        <a:rPr lang="it-IT" dirty="0" smtClean="0">
                          <a:latin typeface="Arial" panose="020B0604020202020204" pitchFamily="34" charset="0"/>
                          <a:cs typeface="Arial" panose="020B0604020202020204" pitchFamily="34" charset="0"/>
                        </a:rPr>
                        <a:t>80°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5.6</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470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0503076"/>
                  </a:ext>
                </a:extLst>
              </a:tr>
              <a:tr h="370840">
                <a:tc>
                  <a:txBody>
                    <a:bodyPr/>
                    <a:lstStyle/>
                    <a:p>
                      <a:pPr algn="ctr"/>
                      <a:r>
                        <a:rPr lang="it-IT" dirty="0" smtClean="0">
                          <a:latin typeface="Arial" panose="020B0604020202020204" pitchFamily="34" charset="0"/>
                          <a:cs typeface="Arial" panose="020B0604020202020204" pitchFamily="34" charset="0"/>
                        </a:rPr>
                        <a:t>85°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270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1323613"/>
                  </a:ext>
                </a:extLst>
              </a:tr>
              <a:tr h="370840">
                <a:tc>
                  <a:txBody>
                    <a:bodyPr/>
                    <a:lstStyle/>
                    <a:p>
                      <a:pPr algn="ctr"/>
                      <a:r>
                        <a:rPr lang="it-IT" dirty="0" smtClean="0">
                          <a:latin typeface="Arial" panose="020B0604020202020204" pitchFamily="34" charset="0"/>
                          <a:cs typeface="Arial" panose="020B0604020202020204" pitchFamily="34" charset="0"/>
                        </a:rPr>
                        <a:t>90°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38</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9616253"/>
                  </a:ext>
                </a:extLst>
              </a:tr>
            </a:tbl>
          </a:graphicData>
        </a:graphic>
      </p:graphicFrame>
    </p:spTree>
    <p:extLst>
      <p:ext uri="{BB962C8B-B14F-4D97-AF65-F5344CB8AC3E}">
        <p14:creationId xmlns:p14="http://schemas.microsoft.com/office/powerpoint/2010/main" val="3614525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101021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AM 1.5</a:t>
            </a:r>
            <a:endParaRPr lang="th-TH" altLang="zh-TW" sz="2000" dirty="0"/>
          </a:p>
        </p:txBody>
      </p:sp>
      <p:graphicFrame>
        <p:nvGraphicFramePr>
          <p:cNvPr id="16" name="Tabella 15"/>
          <p:cNvGraphicFramePr>
            <a:graphicFrameLocks noGrp="1"/>
          </p:cNvGraphicFramePr>
          <p:nvPr>
            <p:extLst>
              <p:ext uri="{D42A27DB-BD31-4B8C-83A1-F6EECF244321}">
                <p14:modId xmlns:p14="http://schemas.microsoft.com/office/powerpoint/2010/main" val="4013973727"/>
              </p:ext>
            </p:extLst>
          </p:nvPr>
        </p:nvGraphicFramePr>
        <p:xfrm>
          <a:off x="5286373" y="2965931"/>
          <a:ext cx="6620716" cy="1010920"/>
        </p:xfrm>
        <a:graphic>
          <a:graphicData uri="http://schemas.openxmlformats.org/drawingml/2006/table">
            <a:tbl>
              <a:tblPr firstRow="1" bandRow="1">
                <a:tableStyleId>{5C22544A-7EE6-4342-B048-85BDC9FD1C3A}</a:tableStyleId>
              </a:tblPr>
              <a:tblGrid>
                <a:gridCol w="1655179">
                  <a:extLst>
                    <a:ext uri="{9D8B030D-6E8A-4147-A177-3AD203B41FA5}">
                      <a16:colId xmlns:a16="http://schemas.microsoft.com/office/drawing/2014/main" val="1261781490"/>
                    </a:ext>
                  </a:extLst>
                </a:gridCol>
                <a:gridCol w="1655179">
                  <a:extLst>
                    <a:ext uri="{9D8B030D-6E8A-4147-A177-3AD203B41FA5}">
                      <a16:colId xmlns:a16="http://schemas.microsoft.com/office/drawing/2014/main" val="3336875878"/>
                    </a:ext>
                  </a:extLst>
                </a:gridCol>
                <a:gridCol w="1655179">
                  <a:extLst>
                    <a:ext uri="{9D8B030D-6E8A-4147-A177-3AD203B41FA5}">
                      <a16:colId xmlns:a16="http://schemas.microsoft.com/office/drawing/2014/main" val="728401023"/>
                    </a:ext>
                  </a:extLst>
                </a:gridCol>
                <a:gridCol w="1655179">
                  <a:extLst>
                    <a:ext uri="{9D8B030D-6E8A-4147-A177-3AD203B41FA5}">
                      <a16:colId xmlns:a16="http://schemas.microsoft.com/office/drawing/2014/main" val="654626295"/>
                    </a:ext>
                  </a:extLst>
                </a:gridCol>
              </a:tblGrid>
              <a:tr h="370840">
                <a:tc>
                  <a:txBody>
                    <a:bodyPr/>
                    <a:lstStyle/>
                    <a:p>
                      <a:pPr algn="ctr"/>
                      <a:r>
                        <a:rPr lang="it-IT" dirty="0" smtClean="0">
                          <a:latin typeface="Arial" panose="020B0604020202020204" pitchFamily="34" charset="0"/>
                          <a:cs typeface="Arial" panose="020B0604020202020204" pitchFamily="34" charset="0"/>
                        </a:rPr>
                        <a:t>z</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AM</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Formula W/m</a:t>
                      </a:r>
                      <a:r>
                        <a:rPr lang="it-IT" baseline="30000" dirty="0" smtClean="0">
                          <a:latin typeface="Arial" panose="020B0604020202020204" pitchFamily="34" charset="0"/>
                          <a:cs typeface="Arial" panose="020B0604020202020204" pitchFamily="34" charset="0"/>
                        </a:rPr>
                        <a:t>2</a:t>
                      </a:r>
                      <a:endParaRPr lang="it-IT" baseline="30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Arial" panose="020B0604020202020204" pitchFamily="34" charset="0"/>
                          <a:cs typeface="Arial" panose="020B0604020202020204" pitchFamily="34" charset="0"/>
                        </a:rPr>
                        <a:t>ASTM</a:t>
                      </a:r>
                      <a:r>
                        <a:rPr lang="it-IT" baseline="0" dirty="0" smtClean="0">
                          <a:latin typeface="Arial" panose="020B0604020202020204" pitchFamily="34" charset="0"/>
                          <a:cs typeface="Arial" panose="020B0604020202020204" pitchFamily="34" charset="0"/>
                        </a:rPr>
                        <a:t> G-173 </a:t>
                      </a:r>
                      <a:r>
                        <a:rPr lang="it-IT" dirty="0" smtClean="0">
                          <a:latin typeface="Arial" panose="020B0604020202020204" pitchFamily="34" charset="0"/>
                          <a:cs typeface="Arial" panose="020B0604020202020204" pitchFamily="34" charset="0"/>
                        </a:rPr>
                        <a:t>W/m</a:t>
                      </a:r>
                      <a:r>
                        <a:rPr lang="it-IT" baseline="30000" dirty="0" smtClean="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517902344"/>
                  </a:ext>
                </a:extLst>
              </a:tr>
              <a:tr h="370840">
                <a:tc>
                  <a:txBody>
                    <a:bodyPr/>
                    <a:lstStyle/>
                    <a:p>
                      <a:pPr algn="ctr"/>
                      <a:r>
                        <a:rPr lang="it-IT" b="1" dirty="0" smtClean="0">
                          <a:solidFill>
                            <a:srgbClr val="FF0000"/>
                          </a:solidFill>
                          <a:latin typeface="Arial" panose="020B0604020202020204" pitchFamily="34" charset="0"/>
                          <a:cs typeface="Arial" panose="020B0604020202020204" pitchFamily="34" charset="0"/>
                        </a:rPr>
                        <a:t>48.2°</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1.5</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930</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1000.4</a:t>
                      </a:r>
                      <a:endParaRPr lang="it-IT"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6249611"/>
                  </a:ext>
                </a:extLst>
              </a:tr>
            </a:tbl>
          </a:graphicData>
        </a:graphic>
      </p:graphicFrame>
      <p:sp>
        <p:nvSpPr>
          <p:cNvPr id="17" name="Rettangolo 16"/>
          <p:cNvSpPr/>
          <p:nvPr/>
        </p:nvSpPr>
        <p:spPr>
          <a:xfrm>
            <a:off x="295274" y="1344055"/>
            <a:ext cx="7743825"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Many of the world's major population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and hence solar installations and industry, across Europe, China, Japan, the United States of America and elsewhere (including northern India, southern Africa and Australia) lie in temperate latitudes. An AM number representing the spectrum at mid-latitudes is therefore much more common.</a:t>
            </a:r>
            <a:endParaRPr lang="it-IT" dirty="0">
              <a:latin typeface="Arial" panose="020B0604020202020204" pitchFamily="34" charset="0"/>
              <a:cs typeface="Arial" panose="020B0604020202020204" pitchFamily="34" charset="0"/>
            </a:endParaRPr>
          </a:p>
        </p:txBody>
      </p:sp>
      <p:pic>
        <p:nvPicPr>
          <p:cNvPr id="18" name="Immagine 17"/>
          <p:cNvPicPr>
            <a:picLocks noChangeAspect="1"/>
          </p:cNvPicPr>
          <p:nvPr/>
        </p:nvPicPr>
        <p:blipFill>
          <a:blip r:embed="rId3"/>
          <a:stretch>
            <a:fillRect/>
          </a:stretch>
        </p:blipFill>
        <p:spPr>
          <a:xfrm>
            <a:off x="3705225" y="4076912"/>
            <a:ext cx="8278064" cy="2759355"/>
          </a:xfrm>
          <a:prstGeom prst="rect">
            <a:avLst/>
          </a:prstGeom>
        </p:spPr>
      </p:pic>
      <p:sp>
        <p:nvSpPr>
          <p:cNvPr id="19" name="CasellaDiTesto 18"/>
          <p:cNvSpPr txBox="1"/>
          <p:nvPr/>
        </p:nvSpPr>
        <p:spPr>
          <a:xfrm>
            <a:off x="10496550" y="2504266"/>
            <a:ext cx="1021433" cy="461665"/>
          </a:xfrm>
          <a:prstGeom prst="rect">
            <a:avLst/>
          </a:prstGeom>
          <a:noFill/>
        </p:spPr>
        <p:txBody>
          <a:bodyPr wrap="none" rtlCol="0">
            <a:spAutoFit/>
          </a:bodyPr>
          <a:lstStyle/>
          <a:p>
            <a:r>
              <a:rPr lang="it-IT" sz="2400" b="1" dirty="0" smtClean="0">
                <a:solidFill>
                  <a:srgbClr val="FF0000"/>
                </a:solidFill>
                <a:latin typeface="Arial" panose="020B0604020202020204" pitchFamily="34" charset="0"/>
                <a:cs typeface="Arial" panose="020B0604020202020204" pitchFamily="34" charset="0"/>
              </a:rPr>
              <a:t>1 </a:t>
            </a:r>
            <a:r>
              <a:rPr lang="it-IT" sz="2400" b="1" dirty="0" err="1" smtClean="0">
                <a:solidFill>
                  <a:srgbClr val="FF0000"/>
                </a:solidFill>
                <a:latin typeface="Arial" panose="020B0604020202020204" pitchFamily="34" charset="0"/>
                <a:cs typeface="Arial" panose="020B0604020202020204" pitchFamily="34" charset="0"/>
              </a:rPr>
              <a:t>Sun</a:t>
            </a:r>
            <a:endParaRPr lang="it-IT"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977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2771776" y="1162050"/>
            <a:ext cx="7200000" cy="5400000"/>
          </a:xfrm>
          <a:prstGeom prst="rect">
            <a:avLst/>
          </a:prstGeom>
        </p:spPr>
      </p:pic>
      <p:sp>
        <p:nvSpPr>
          <p:cNvPr id="5" name="CasellaDiTesto 4"/>
          <p:cNvSpPr txBox="1"/>
          <p:nvPr/>
        </p:nvSpPr>
        <p:spPr>
          <a:xfrm>
            <a:off x="218331" y="1895475"/>
            <a:ext cx="2364751" cy="369332"/>
          </a:xfrm>
          <a:prstGeom prst="rect">
            <a:avLst/>
          </a:prstGeom>
          <a:noFill/>
        </p:spPr>
        <p:txBody>
          <a:bodyPr wrap="none" rtlCol="0">
            <a:spAutoFit/>
          </a:bodyPr>
          <a:lstStyle/>
          <a:p>
            <a:pPr algn="ctr"/>
            <a:r>
              <a:rPr lang="it-IT" b="1" dirty="0" smtClean="0">
                <a:solidFill>
                  <a:srgbClr val="FF0000"/>
                </a:solidFill>
                <a:latin typeface="Arial" panose="020B0604020202020204" pitchFamily="34" charset="0"/>
                <a:cs typeface="Arial" panose="020B0604020202020204" pitchFamily="34" charset="0"/>
              </a:rPr>
              <a:t>Xe </a:t>
            </a:r>
            <a:r>
              <a:rPr lang="it-IT" b="1" dirty="0" err="1" smtClean="0">
                <a:solidFill>
                  <a:srgbClr val="FF0000"/>
                </a:solidFill>
                <a:latin typeface="Arial" panose="020B0604020202020204" pitchFamily="34" charset="0"/>
                <a:cs typeface="Arial" panose="020B0604020202020204" pitchFamily="34" charset="0"/>
              </a:rPr>
              <a:t>lamp</a:t>
            </a:r>
            <a:r>
              <a:rPr lang="it-IT" b="1" dirty="0" smtClean="0">
                <a:solidFill>
                  <a:srgbClr val="FF0000"/>
                </a:solidFill>
                <a:latin typeface="Arial" panose="020B0604020202020204" pitchFamily="34" charset="0"/>
                <a:cs typeface="Arial" panose="020B0604020202020204" pitchFamily="34" charset="0"/>
              </a:rPr>
              <a:t> with </a:t>
            </a:r>
            <a:r>
              <a:rPr lang="it-IT" b="1" dirty="0" err="1" smtClean="0">
                <a:solidFill>
                  <a:srgbClr val="FF0000"/>
                </a:solidFill>
                <a:latin typeface="Arial" panose="020B0604020202020204" pitchFamily="34" charset="0"/>
                <a:cs typeface="Arial" panose="020B0604020202020204" pitchFamily="34" charset="0"/>
              </a:rPr>
              <a:t>holder</a:t>
            </a:r>
            <a:endParaRPr lang="it-IT" b="1" dirty="0">
              <a:solidFill>
                <a:srgbClr val="FF0000"/>
              </a:solidFill>
              <a:latin typeface="Arial" panose="020B0604020202020204" pitchFamily="34" charset="0"/>
              <a:cs typeface="Arial" panose="020B0604020202020204" pitchFamily="34" charset="0"/>
            </a:endParaRPr>
          </a:p>
        </p:txBody>
      </p:sp>
      <p:sp>
        <p:nvSpPr>
          <p:cNvPr id="6" name="CasellaDiTesto 5"/>
          <p:cNvSpPr txBox="1"/>
          <p:nvPr/>
        </p:nvSpPr>
        <p:spPr>
          <a:xfrm>
            <a:off x="5657478" y="443468"/>
            <a:ext cx="1428596" cy="369332"/>
          </a:xfrm>
          <a:prstGeom prst="rect">
            <a:avLst/>
          </a:prstGeom>
          <a:noFill/>
        </p:spPr>
        <p:txBody>
          <a:bodyPr wrap="none" rtlCol="0">
            <a:spAutoFit/>
          </a:bodyPr>
          <a:lstStyle/>
          <a:p>
            <a:pPr algn="ctr"/>
            <a:r>
              <a:rPr lang="it-IT" b="1" dirty="0" smtClean="0">
                <a:solidFill>
                  <a:srgbClr val="3333FF"/>
                </a:solidFill>
                <a:latin typeface="Arial" panose="020B0604020202020204" pitchFamily="34" charset="0"/>
                <a:cs typeface="Arial" panose="020B0604020202020204" pitchFamily="34" charset="0"/>
              </a:rPr>
              <a:t>AM1.5 </a:t>
            </a:r>
            <a:r>
              <a:rPr lang="it-IT" b="1" dirty="0" err="1" smtClean="0">
                <a:solidFill>
                  <a:srgbClr val="3333FF"/>
                </a:solidFill>
                <a:latin typeface="Arial" panose="020B0604020202020204" pitchFamily="34" charset="0"/>
                <a:cs typeface="Arial" panose="020B0604020202020204" pitchFamily="34" charset="0"/>
              </a:rPr>
              <a:t>filter</a:t>
            </a:r>
            <a:endParaRPr lang="it-IT" b="1" dirty="0">
              <a:solidFill>
                <a:srgbClr val="3333FF"/>
              </a:solidFill>
              <a:latin typeface="Arial" panose="020B0604020202020204" pitchFamily="34" charset="0"/>
              <a:cs typeface="Arial" panose="020B0604020202020204" pitchFamily="34" charset="0"/>
            </a:endParaRPr>
          </a:p>
        </p:txBody>
      </p:sp>
      <p:sp>
        <p:nvSpPr>
          <p:cNvPr id="7" name="Rettangolo arrotondato 6"/>
          <p:cNvSpPr/>
          <p:nvPr/>
        </p:nvSpPr>
        <p:spPr>
          <a:xfrm>
            <a:off x="3857626" y="1524000"/>
            <a:ext cx="2057400" cy="3238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diritto 8"/>
          <p:cNvCxnSpPr>
            <a:stCxn id="7" idx="1"/>
            <a:endCxn id="5" idx="2"/>
          </p:cNvCxnSpPr>
          <p:nvPr/>
        </p:nvCxnSpPr>
        <p:spPr>
          <a:xfrm flipH="1" flipV="1">
            <a:off x="1400707" y="2264807"/>
            <a:ext cx="2456919" cy="87844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ttangolo arrotondato 9"/>
          <p:cNvSpPr/>
          <p:nvPr/>
        </p:nvSpPr>
        <p:spPr>
          <a:xfrm>
            <a:off x="6018902" y="2590800"/>
            <a:ext cx="1420123" cy="1091168"/>
          </a:xfrm>
          <a:prstGeom prst="round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diritto 10"/>
          <p:cNvCxnSpPr>
            <a:stCxn id="10" idx="0"/>
            <a:endCxn id="6" idx="2"/>
          </p:cNvCxnSpPr>
          <p:nvPr/>
        </p:nvCxnSpPr>
        <p:spPr>
          <a:xfrm flipH="1" flipV="1">
            <a:off x="6371776" y="812800"/>
            <a:ext cx="357188" cy="1778000"/>
          </a:xfrm>
          <a:prstGeom prst="line">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47618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253306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Other</a:t>
            </a:r>
            <a:r>
              <a:rPr lang="it-IT" altLang="zh-TW" sz="2000" dirty="0" smtClean="0"/>
              <a:t> light </a:t>
            </a:r>
            <a:r>
              <a:rPr lang="it-IT" altLang="zh-TW" sz="2000" dirty="0" err="1" smtClean="0"/>
              <a:t>sources</a:t>
            </a:r>
            <a:endParaRPr lang="th-TH" altLang="zh-TW" sz="2000" dirty="0"/>
          </a:p>
        </p:txBody>
      </p:sp>
      <p:pic>
        <p:nvPicPr>
          <p:cNvPr id="4" name="Immagine 3"/>
          <p:cNvPicPr>
            <a:picLocks noChangeAspect="1"/>
          </p:cNvPicPr>
          <p:nvPr/>
        </p:nvPicPr>
        <p:blipFill>
          <a:blip r:embed="rId3"/>
          <a:stretch>
            <a:fillRect/>
          </a:stretch>
        </p:blipFill>
        <p:spPr>
          <a:xfrm>
            <a:off x="295275" y="2732317"/>
            <a:ext cx="4809980" cy="1776413"/>
          </a:xfrm>
          <a:prstGeom prst="rect">
            <a:avLst/>
          </a:prstGeom>
        </p:spPr>
      </p:pic>
      <p:pic>
        <p:nvPicPr>
          <p:cNvPr id="5" name="Immagine 4"/>
          <p:cNvPicPr>
            <a:picLocks noChangeAspect="1"/>
          </p:cNvPicPr>
          <p:nvPr/>
        </p:nvPicPr>
        <p:blipFill>
          <a:blip r:embed="rId4"/>
          <a:stretch>
            <a:fillRect/>
          </a:stretch>
        </p:blipFill>
        <p:spPr>
          <a:xfrm>
            <a:off x="295275" y="4659287"/>
            <a:ext cx="4809980" cy="2011446"/>
          </a:xfrm>
          <a:prstGeom prst="rect">
            <a:avLst/>
          </a:prstGeom>
        </p:spPr>
      </p:pic>
      <p:pic>
        <p:nvPicPr>
          <p:cNvPr id="6" name="Immagine 5"/>
          <p:cNvPicPr>
            <a:picLocks noChangeAspect="1"/>
          </p:cNvPicPr>
          <p:nvPr/>
        </p:nvPicPr>
        <p:blipFill>
          <a:blip r:embed="rId5"/>
          <a:stretch>
            <a:fillRect/>
          </a:stretch>
        </p:blipFill>
        <p:spPr>
          <a:xfrm>
            <a:off x="8572500" y="999452"/>
            <a:ext cx="3147138" cy="5600838"/>
          </a:xfrm>
          <a:prstGeom prst="rect">
            <a:avLst/>
          </a:prstGeom>
        </p:spPr>
      </p:pic>
      <p:sp>
        <p:nvSpPr>
          <p:cNvPr id="7" name="CasellaDiTesto 6"/>
          <p:cNvSpPr txBox="1"/>
          <p:nvPr/>
        </p:nvSpPr>
        <p:spPr>
          <a:xfrm>
            <a:off x="819150" y="1905000"/>
            <a:ext cx="699230" cy="400110"/>
          </a:xfrm>
          <a:prstGeom prst="rect">
            <a:avLst/>
          </a:prstGeom>
          <a:noFill/>
        </p:spPr>
        <p:txBody>
          <a:bodyPr wrap="none" rtlCol="0">
            <a:spAutoFit/>
          </a:bodyPr>
          <a:lstStyle/>
          <a:p>
            <a:r>
              <a:rPr lang="it-IT" sz="2000" b="1" dirty="0" smtClean="0">
                <a:solidFill>
                  <a:srgbClr val="3333FF"/>
                </a:solidFill>
                <a:latin typeface="Arial" panose="020B0604020202020204" pitchFamily="34" charset="0"/>
                <a:cs typeface="Arial" panose="020B0604020202020204" pitchFamily="34" charset="0"/>
              </a:rPr>
              <a:t>LED</a:t>
            </a:r>
            <a:endParaRPr lang="it-IT" sz="2000" b="1" dirty="0">
              <a:solidFill>
                <a:srgbClr val="3333FF"/>
              </a:solidFill>
              <a:latin typeface="Arial" panose="020B0604020202020204" pitchFamily="34" charset="0"/>
              <a:cs typeface="Arial" panose="020B0604020202020204" pitchFamily="34" charset="0"/>
            </a:endParaRPr>
          </a:p>
        </p:txBody>
      </p:sp>
      <p:sp>
        <p:nvSpPr>
          <p:cNvPr id="9" name="CasellaDiTesto 8"/>
          <p:cNvSpPr txBox="1"/>
          <p:nvPr/>
        </p:nvSpPr>
        <p:spPr>
          <a:xfrm>
            <a:off x="7153275" y="1905000"/>
            <a:ext cx="1056700" cy="400110"/>
          </a:xfrm>
          <a:prstGeom prst="rect">
            <a:avLst/>
          </a:prstGeom>
          <a:noFill/>
        </p:spPr>
        <p:txBody>
          <a:bodyPr wrap="none" rtlCol="0">
            <a:spAutoFit/>
          </a:bodyPr>
          <a:lstStyle/>
          <a:p>
            <a:r>
              <a:rPr lang="it-IT" sz="2000" b="1" dirty="0" smtClean="0">
                <a:solidFill>
                  <a:srgbClr val="FF0000"/>
                </a:solidFill>
                <a:latin typeface="Arial" panose="020B0604020202020204" pitchFamily="34" charset="0"/>
                <a:cs typeface="Arial" panose="020B0604020202020204" pitchFamily="34" charset="0"/>
              </a:rPr>
              <a:t>LASER</a:t>
            </a:r>
            <a:endParaRPr lang="it-IT" sz="2000" b="1" dirty="0">
              <a:solidFill>
                <a:srgbClr val="FF0000"/>
              </a:solidFill>
              <a:latin typeface="Arial" panose="020B0604020202020204" pitchFamily="34" charset="0"/>
              <a:cs typeface="Arial" panose="020B0604020202020204" pitchFamily="34" charset="0"/>
            </a:endParaRPr>
          </a:p>
        </p:txBody>
      </p:sp>
      <p:sp>
        <p:nvSpPr>
          <p:cNvPr id="10" name="Ovale 9"/>
          <p:cNvSpPr/>
          <p:nvPr/>
        </p:nvSpPr>
        <p:spPr>
          <a:xfrm>
            <a:off x="10001250" y="2753748"/>
            <a:ext cx="1275775" cy="8667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726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745011" y="1407120"/>
            <a:ext cx="4442545" cy="4582168"/>
          </a:xfrm>
          <a:prstGeom prst="rect">
            <a:avLst/>
          </a:prstGeom>
        </p:spPr>
      </p:pic>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Photocatalytic experiments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6" name="Text Box 1043"/>
          <p:cNvSpPr txBox="1">
            <a:spLocks noChangeArrowheads="1"/>
          </p:cNvSpPr>
          <p:nvPr/>
        </p:nvSpPr>
        <p:spPr bwMode="auto">
          <a:xfrm>
            <a:off x="295275" y="799397"/>
            <a:ext cx="515076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Optimization</a:t>
            </a:r>
            <a:r>
              <a:rPr lang="it-IT" altLang="zh-TW" sz="2000" dirty="0" smtClean="0"/>
              <a:t> of </a:t>
            </a:r>
            <a:r>
              <a:rPr lang="it-IT" altLang="zh-TW" sz="2000" dirty="0" err="1" smtClean="0"/>
              <a:t>experimental</a:t>
            </a:r>
            <a:r>
              <a:rPr lang="it-IT" altLang="zh-TW" sz="2000" dirty="0" smtClean="0"/>
              <a:t> </a:t>
            </a:r>
            <a:r>
              <a:rPr lang="it-IT" altLang="zh-TW" sz="2000" dirty="0" err="1" smtClean="0"/>
              <a:t>parameters</a:t>
            </a:r>
            <a:endParaRPr lang="th-TH" altLang="zh-TW" sz="2000" dirty="0"/>
          </a:p>
        </p:txBody>
      </p:sp>
      <p:sp>
        <p:nvSpPr>
          <p:cNvPr id="7" name="Rettangolo 6"/>
          <p:cNvSpPr/>
          <p:nvPr/>
        </p:nvSpPr>
        <p:spPr>
          <a:xfrm>
            <a:off x="295275" y="6375995"/>
            <a:ext cx="4078937"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Eur. J. Inorg. Chem. 2011, 4309–4323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902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6" name="Text Box 1043"/>
          <p:cNvSpPr txBox="1">
            <a:spLocks noChangeArrowheads="1"/>
          </p:cNvSpPr>
          <p:nvPr/>
        </p:nvSpPr>
        <p:spPr bwMode="auto">
          <a:xfrm>
            <a:off x="295275" y="799397"/>
            <a:ext cx="515076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Optimization</a:t>
            </a:r>
            <a:r>
              <a:rPr lang="it-IT" altLang="zh-TW" sz="2000" dirty="0" smtClean="0"/>
              <a:t> of </a:t>
            </a:r>
            <a:r>
              <a:rPr lang="it-IT" altLang="zh-TW" sz="2000" dirty="0" err="1" smtClean="0"/>
              <a:t>experimental</a:t>
            </a:r>
            <a:r>
              <a:rPr lang="it-IT" altLang="zh-TW" sz="2000" dirty="0" smtClean="0"/>
              <a:t> </a:t>
            </a:r>
            <a:r>
              <a:rPr lang="it-IT" altLang="zh-TW" sz="2000" dirty="0" err="1" smtClean="0"/>
              <a:t>parameters</a:t>
            </a:r>
            <a:endParaRPr lang="th-TH" altLang="zh-TW" sz="20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375" y="2039435"/>
            <a:ext cx="5400000" cy="26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uppo 9"/>
          <p:cNvGrpSpPr/>
          <p:nvPr/>
        </p:nvGrpSpPr>
        <p:grpSpPr>
          <a:xfrm>
            <a:off x="4746655" y="1322617"/>
            <a:ext cx="1800493" cy="1080120"/>
            <a:chOff x="3491880" y="1772816"/>
            <a:chExt cx="1800493" cy="1080120"/>
          </a:xfrm>
        </p:grpSpPr>
        <p:sp>
          <p:nvSpPr>
            <p:cNvPr id="11" name="CasellaDiTesto 10"/>
            <p:cNvSpPr txBox="1"/>
            <p:nvPr/>
          </p:nvSpPr>
          <p:spPr>
            <a:xfrm>
              <a:off x="3491880" y="1772816"/>
              <a:ext cx="1800493" cy="523220"/>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OPTIMAL</a:t>
              </a:r>
              <a:endParaRPr lang="en-US" sz="2800" b="1" dirty="0">
                <a:solidFill>
                  <a:srgbClr val="0000FF"/>
                </a:solidFill>
                <a:latin typeface="Arial" panose="020B0604020202020204" pitchFamily="34" charset="0"/>
                <a:cs typeface="Arial" panose="020B0604020202020204" pitchFamily="34" charset="0"/>
              </a:endParaRPr>
            </a:p>
          </p:txBody>
        </p:sp>
        <p:sp>
          <p:nvSpPr>
            <p:cNvPr id="12" name="Freccia in giù 11"/>
            <p:cNvSpPr/>
            <p:nvPr/>
          </p:nvSpPr>
          <p:spPr>
            <a:xfrm>
              <a:off x="4229687" y="2204864"/>
              <a:ext cx="99432" cy="648072"/>
            </a:xfrm>
            <a:prstGeom prst="downArrow">
              <a:avLst>
                <a:gd name="adj1" fmla="val 50000"/>
                <a:gd name="adj2" fmla="val 22961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3" name="CasellaDiTesto 12"/>
          <p:cNvSpPr txBox="1"/>
          <p:nvPr/>
        </p:nvSpPr>
        <p:spPr>
          <a:xfrm>
            <a:off x="1341189" y="5156380"/>
            <a:ext cx="286488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Limited by light absorption</a:t>
            </a:r>
            <a:endParaRPr lang="en-US" dirty="0">
              <a:latin typeface="Arial" panose="020B0604020202020204" pitchFamily="34" charset="0"/>
              <a:cs typeface="Arial" panose="020B0604020202020204" pitchFamily="34" charset="0"/>
            </a:endParaRPr>
          </a:p>
        </p:txBody>
      </p:sp>
      <p:sp>
        <p:nvSpPr>
          <p:cNvPr id="14" name="CasellaDiTesto 13"/>
          <p:cNvSpPr txBox="1"/>
          <p:nvPr/>
        </p:nvSpPr>
        <p:spPr>
          <a:xfrm>
            <a:off x="7652645" y="5135779"/>
            <a:ext cx="2952328"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Limited by mass transfer and/or light scattering</a:t>
            </a:r>
            <a:endParaRPr lang="en-US" dirty="0">
              <a:latin typeface="Arial" panose="020B0604020202020204" pitchFamily="34" charset="0"/>
              <a:cs typeface="Arial" panose="020B0604020202020204" pitchFamily="34" charset="0"/>
            </a:endParaRPr>
          </a:p>
        </p:txBody>
      </p:sp>
      <p:sp>
        <p:nvSpPr>
          <p:cNvPr id="15" name="Figura a mano libera 14"/>
          <p:cNvSpPr/>
          <p:nvPr/>
        </p:nvSpPr>
        <p:spPr>
          <a:xfrm>
            <a:off x="2773633" y="3219340"/>
            <a:ext cx="1694446" cy="1909345"/>
          </a:xfrm>
          <a:custGeom>
            <a:avLst/>
            <a:gdLst>
              <a:gd name="connsiteX0" fmla="*/ 37096 w 1702052"/>
              <a:gd name="connsiteY0" fmla="*/ 1976823 h 1976823"/>
              <a:gd name="connsiteX1" fmla="*/ 56146 w 1702052"/>
              <a:gd name="connsiteY1" fmla="*/ 757623 h 1976823"/>
              <a:gd name="connsiteX2" fmla="*/ 570496 w 1702052"/>
              <a:gd name="connsiteY2" fmla="*/ 167073 h 1976823"/>
              <a:gd name="connsiteX3" fmla="*/ 1535696 w 1702052"/>
              <a:gd name="connsiteY3" fmla="*/ 1973 h 1976823"/>
              <a:gd name="connsiteX4" fmla="*/ 1694446 w 1702052"/>
              <a:gd name="connsiteY4" fmla="*/ 90873 h 1976823"/>
              <a:gd name="connsiteX0" fmla="*/ 37096 w 1694446"/>
              <a:gd name="connsiteY0" fmla="*/ 1885950 h 1885950"/>
              <a:gd name="connsiteX1" fmla="*/ 56146 w 1694446"/>
              <a:gd name="connsiteY1" fmla="*/ 666750 h 1885950"/>
              <a:gd name="connsiteX2" fmla="*/ 570496 w 1694446"/>
              <a:gd name="connsiteY2" fmla="*/ 76200 h 1885950"/>
              <a:gd name="connsiteX3" fmla="*/ 1694446 w 1694446"/>
              <a:gd name="connsiteY3" fmla="*/ 0 h 1885950"/>
              <a:gd name="connsiteX0" fmla="*/ 37096 w 1694446"/>
              <a:gd name="connsiteY0" fmla="*/ 1909345 h 1909345"/>
              <a:gd name="connsiteX1" fmla="*/ 56146 w 1694446"/>
              <a:gd name="connsiteY1" fmla="*/ 690145 h 1909345"/>
              <a:gd name="connsiteX2" fmla="*/ 570496 w 1694446"/>
              <a:gd name="connsiteY2" fmla="*/ 99595 h 1909345"/>
              <a:gd name="connsiteX3" fmla="*/ 1694446 w 1694446"/>
              <a:gd name="connsiteY3" fmla="*/ 23395 h 1909345"/>
            </a:gdLst>
            <a:ahLst/>
            <a:cxnLst>
              <a:cxn ang="0">
                <a:pos x="connsiteX0" y="connsiteY0"/>
              </a:cxn>
              <a:cxn ang="0">
                <a:pos x="connsiteX1" y="connsiteY1"/>
              </a:cxn>
              <a:cxn ang="0">
                <a:pos x="connsiteX2" y="connsiteY2"/>
              </a:cxn>
              <a:cxn ang="0">
                <a:pos x="connsiteX3" y="connsiteY3"/>
              </a:cxn>
            </a:cxnLst>
            <a:rect l="l" t="t" r="r" b="b"/>
            <a:pathLst>
              <a:path w="1694446" h="1909345">
                <a:moveTo>
                  <a:pt x="37096" y="1909345"/>
                </a:moveTo>
                <a:cubicBezTo>
                  <a:pt x="2171" y="1450557"/>
                  <a:pt x="-32754" y="991770"/>
                  <a:pt x="56146" y="690145"/>
                </a:cubicBezTo>
                <a:cubicBezTo>
                  <a:pt x="145046" y="388520"/>
                  <a:pt x="297446" y="210720"/>
                  <a:pt x="570496" y="99595"/>
                </a:cubicBezTo>
                <a:cubicBezTo>
                  <a:pt x="843546" y="-11530"/>
                  <a:pt x="1472990" y="-17880"/>
                  <a:pt x="1694446" y="23395"/>
                </a:cubicBezTo>
              </a:path>
            </a:pathLst>
          </a:custGeom>
          <a:noFill/>
          <a:ln w="254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Figura a mano libera 15"/>
          <p:cNvSpPr/>
          <p:nvPr/>
        </p:nvSpPr>
        <p:spPr>
          <a:xfrm>
            <a:off x="7262823" y="2687507"/>
            <a:ext cx="1865986" cy="2371328"/>
          </a:xfrm>
          <a:custGeom>
            <a:avLst/>
            <a:gdLst>
              <a:gd name="connsiteX0" fmla="*/ 1619250 w 1644480"/>
              <a:gd name="connsiteY0" fmla="*/ 2292350 h 2292350"/>
              <a:gd name="connsiteX1" fmla="*/ 1587500 w 1644480"/>
              <a:gd name="connsiteY1" fmla="*/ 939800 h 2292350"/>
              <a:gd name="connsiteX2" fmla="*/ 1117600 w 1644480"/>
              <a:gd name="connsiteY2" fmla="*/ 317500 h 2292350"/>
              <a:gd name="connsiteX3" fmla="*/ 0 w 1644480"/>
              <a:gd name="connsiteY3" fmla="*/ 0 h 2292350"/>
              <a:gd name="connsiteX4" fmla="*/ 0 w 1644480"/>
              <a:gd name="connsiteY4" fmla="*/ 0 h 229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480" h="2292350">
                <a:moveTo>
                  <a:pt x="1619250" y="2292350"/>
                </a:moveTo>
                <a:cubicBezTo>
                  <a:pt x="1645179" y="1780646"/>
                  <a:pt x="1671108" y="1268942"/>
                  <a:pt x="1587500" y="939800"/>
                </a:cubicBezTo>
                <a:cubicBezTo>
                  <a:pt x="1503892" y="610658"/>
                  <a:pt x="1382183" y="474133"/>
                  <a:pt x="1117600" y="317500"/>
                </a:cubicBezTo>
                <a:cubicBezTo>
                  <a:pt x="853017" y="160867"/>
                  <a:pt x="0" y="0"/>
                  <a:pt x="0" y="0"/>
                </a:cubicBezTo>
                <a:lnTo>
                  <a:pt x="0" y="0"/>
                </a:lnTo>
              </a:path>
            </a:pathLst>
          </a:custGeom>
          <a:noFill/>
          <a:ln w="254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ttangolo 16"/>
          <p:cNvSpPr/>
          <p:nvPr/>
        </p:nvSpPr>
        <p:spPr>
          <a:xfrm>
            <a:off x="7581131" y="6362065"/>
            <a:ext cx="438453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J. Phys. Chem. </a:t>
            </a:r>
            <a:r>
              <a:rPr lang="de-DE" dirty="0" err="1">
                <a:latin typeface="Arial" panose="020B0604020202020204" pitchFamily="34" charset="0"/>
                <a:cs typeface="Arial" panose="020B0604020202020204" pitchFamily="34" charset="0"/>
              </a:rPr>
              <a:t>Lett</a:t>
            </a:r>
            <a:r>
              <a:rPr lang="de-DE" dirty="0">
                <a:latin typeface="Arial" panose="020B0604020202020204" pitchFamily="34" charset="0"/>
                <a:cs typeface="Arial" panose="020B0604020202020204" pitchFamily="34" charset="0"/>
              </a:rPr>
              <a:t>. 2015, 6, 1907−1910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389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6" name="Text Box 1043"/>
          <p:cNvSpPr txBox="1">
            <a:spLocks noChangeArrowheads="1"/>
          </p:cNvSpPr>
          <p:nvPr/>
        </p:nvSpPr>
        <p:spPr bwMode="auto">
          <a:xfrm>
            <a:off x="295275" y="799397"/>
            <a:ext cx="305885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Estimation</a:t>
            </a:r>
            <a:r>
              <a:rPr lang="it-IT" altLang="zh-TW" sz="2000" dirty="0" smtClean="0"/>
              <a:t> of </a:t>
            </a:r>
            <a:r>
              <a:rPr lang="it-IT" altLang="zh-TW" sz="2000" dirty="0" err="1" smtClean="0"/>
              <a:t>efficiency</a:t>
            </a:r>
            <a:endParaRPr lang="th-TH" altLang="zh-TW" sz="2000" dirty="0"/>
          </a:p>
        </p:txBody>
      </p:sp>
      <p:sp>
        <p:nvSpPr>
          <p:cNvPr id="18" name="Rettangolo 17"/>
          <p:cNvSpPr/>
          <p:nvPr/>
        </p:nvSpPr>
        <p:spPr>
          <a:xfrm>
            <a:off x="295275" y="6375995"/>
            <a:ext cx="4078937"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Eur. J. Inorg. Chem. 2011, 4309–4323</a:t>
            </a:r>
            <a:endParaRPr lang="en-US" dirty="0">
              <a:latin typeface="Arial" panose="020B0604020202020204" pitchFamily="34" charset="0"/>
              <a:cs typeface="Arial" panose="020B0604020202020204" pitchFamily="34" charset="0"/>
            </a:endParaRPr>
          </a:p>
        </p:txBody>
      </p: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79" y="1253162"/>
            <a:ext cx="4388193" cy="468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arrotondato 2"/>
          <p:cNvSpPr/>
          <p:nvPr/>
        </p:nvSpPr>
        <p:spPr>
          <a:xfrm>
            <a:off x="433388" y="3995738"/>
            <a:ext cx="4524375" cy="1976437"/>
          </a:xfrm>
          <a:prstGeom prst="roundRect">
            <a:avLst>
              <a:gd name="adj" fmla="val 7269"/>
            </a:avLst>
          </a:prstGeom>
          <a:noFill/>
          <a:ln w="254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5021754" y="4568457"/>
            <a:ext cx="3939601" cy="830997"/>
          </a:xfrm>
          <a:prstGeom prst="rect">
            <a:avLst/>
          </a:prstGeom>
          <a:noFill/>
        </p:spPr>
        <p:txBody>
          <a:bodyPr wrap="square" rtlCol="0">
            <a:spAutoFit/>
          </a:bodyPr>
          <a:lstStyle/>
          <a:p>
            <a:pPr algn="ctr"/>
            <a:r>
              <a:rPr lang="en-US" sz="2400" dirty="0" smtClean="0">
                <a:solidFill>
                  <a:srgbClr val="3333FF"/>
                </a:solidFill>
                <a:latin typeface="Arial" panose="020B0604020202020204" pitchFamily="34" charset="0"/>
                <a:cs typeface="Arial" panose="020B0604020202020204" pitchFamily="34" charset="0"/>
              </a:rPr>
              <a:t>More adequate but needs monochromatic light</a:t>
            </a:r>
            <a:endParaRPr lang="en-US"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204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6" name="Text Box 1043"/>
          <p:cNvSpPr txBox="1">
            <a:spLocks noChangeArrowheads="1"/>
          </p:cNvSpPr>
          <p:nvPr/>
        </p:nvSpPr>
        <p:spPr bwMode="auto">
          <a:xfrm>
            <a:off x="295275" y="799397"/>
            <a:ext cx="305885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Estimation</a:t>
            </a:r>
            <a:r>
              <a:rPr lang="it-IT" altLang="zh-TW" sz="2000" dirty="0" smtClean="0"/>
              <a:t> of </a:t>
            </a:r>
            <a:r>
              <a:rPr lang="it-IT" altLang="zh-TW" sz="2000" dirty="0" err="1" smtClean="0"/>
              <a:t>efficiency</a:t>
            </a:r>
            <a:endParaRPr lang="th-TH" altLang="zh-TW" sz="2000" dirty="0"/>
          </a:p>
        </p:txBody>
      </p:sp>
      <p:sp>
        <p:nvSpPr>
          <p:cNvPr id="18" name="Rettangolo 17"/>
          <p:cNvSpPr/>
          <p:nvPr/>
        </p:nvSpPr>
        <p:spPr>
          <a:xfrm>
            <a:off x="295275" y="6375995"/>
            <a:ext cx="4078937"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Eur. J. Inorg. Chem. 2011, 4309–4323</a:t>
            </a:r>
            <a:endParaRPr lang="en-US" dirty="0">
              <a:latin typeface="Arial" panose="020B0604020202020204" pitchFamily="34" charset="0"/>
              <a:cs typeface="Arial" panose="020B0604020202020204" pitchFamily="34" charset="0"/>
            </a:endParaRPr>
          </a:p>
        </p:txBody>
      </p: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79" y="1253162"/>
            <a:ext cx="4388193" cy="468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asellaDiTesto 19"/>
          <p:cNvSpPr txBox="1"/>
          <p:nvPr/>
        </p:nvSpPr>
        <p:spPr>
          <a:xfrm>
            <a:off x="6745574" y="422165"/>
            <a:ext cx="3939601"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In the case of solar fuels:</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6745574" y="1485421"/>
            <a:ext cx="3939601" cy="461665"/>
          </a:xfrm>
          <a:prstGeom prst="rect">
            <a:avLst/>
          </a:prstGeom>
          <a:noFill/>
        </p:spPr>
        <p:txBody>
          <a:bodyPr wrap="square" rtlCol="0">
            <a:spAutoFit/>
          </a:bodyPr>
          <a:lstStyle/>
          <a:p>
            <a:pPr algn="ctr"/>
            <a:r>
              <a:rPr lang="en-US" sz="2400" dirty="0" smtClean="0">
                <a:solidFill>
                  <a:srgbClr val="3333FF"/>
                </a:solidFill>
                <a:latin typeface="Arial" panose="020B0604020202020204" pitchFamily="34" charset="0"/>
                <a:cs typeface="Arial" panose="020B0604020202020204" pitchFamily="34" charset="0"/>
              </a:rPr>
              <a:t>Light-to-Fuel Efficiency</a:t>
            </a:r>
            <a:endParaRPr lang="en-US" sz="2400" dirty="0">
              <a:solidFill>
                <a:srgbClr val="3333FF"/>
              </a:solidFill>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3"/>
          <a:stretch>
            <a:fillRect/>
          </a:stretch>
        </p:blipFill>
        <p:spPr>
          <a:xfrm>
            <a:off x="7275375" y="2192484"/>
            <a:ext cx="2880000" cy="712385"/>
          </a:xfrm>
          <a:prstGeom prst="rect">
            <a:avLst/>
          </a:prstGeom>
        </p:spPr>
      </p:pic>
      <p:sp>
        <p:nvSpPr>
          <p:cNvPr id="4" name="Rettangolo 3"/>
          <p:cNvSpPr/>
          <p:nvPr/>
        </p:nvSpPr>
        <p:spPr>
          <a:xfrm>
            <a:off x="5964865" y="3150267"/>
            <a:ext cx="5656521" cy="2031325"/>
          </a:xfrm>
          <a:prstGeom prst="rect">
            <a:avLst/>
          </a:prstGeom>
        </p:spPr>
        <p:txBody>
          <a:bodyPr wrap="square">
            <a:spAutoFit/>
          </a:bodyPr>
          <a:lstStyle/>
          <a:p>
            <a:pPr marL="808038" indent="-808038"/>
            <a:r>
              <a:rPr lang="en-US" dirty="0">
                <a:latin typeface="Arial" panose="020B0604020202020204" pitchFamily="34" charset="0"/>
                <a:cs typeface="Arial" panose="020B0604020202020204" pitchFamily="34" charset="0"/>
              </a:rPr>
              <a:t>F</a:t>
            </a:r>
            <a:r>
              <a:rPr lang="en-US" baseline="-25000" dirty="0">
                <a:latin typeface="Arial" panose="020B0604020202020204" pitchFamily="34" charset="0"/>
                <a:cs typeface="Arial" panose="020B0604020202020204" pitchFamily="34" charset="0"/>
              </a:rPr>
              <a:t>H2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is </a:t>
            </a:r>
            <a:r>
              <a:rPr lang="en-US" dirty="0">
                <a:latin typeface="Arial" panose="020B0604020202020204" pitchFamily="34" charset="0"/>
                <a:cs typeface="Arial" panose="020B0604020202020204" pitchFamily="34" charset="0"/>
              </a:rPr>
              <a:t>the flow of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produced (expressed in </a:t>
            </a:r>
            <a:r>
              <a:rPr lang="en-US" dirty="0" err="1">
                <a:latin typeface="Arial" panose="020B0604020202020204" pitchFamily="34" charset="0"/>
                <a:cs typeface="Arial" panose="020B0604020202020204" pitchFamily="34" charset="0"/>
              </a:rPr>
              <a:t>mol</a:t>
            </a:r>
            <a:r>
              <a:rPr lang="en-US" dirty="0">
                <a:latin typeface="Arial" panose="020B0604020202020204" pitchFamily="34" charset="0"/>
                <a:cs typeface="Arial" panose="020B0604020202020204" pitchFamily="34" charset="0"/>
              </a:rPr>
              <a:t> 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808038" indent="-808038"/>
            <a:r>
              <a:rPr lang="en-US" dirty="0" smtClean="0">
                <a:latin typeface="Arial" panose="020B0604020202020204" pitchFamily="34" charset="0"/>
                <a:cs typeface="Arial" panose="020B0604020202020204" pitchFamily="34" charset="0"/>
              </a:rPr>
              <a:t>ΔH</a:t>
            </a:r>
            <a:r>
              <a:rPr lang="en-US" baseline="30000" dirty="0" smtClean="0">
                <a:latin typeface="Arial" panose="020B0604020202020204" pitchFamily="34" charset="0"/>
                <a:cs typeface="Arial" panose="020B0604020202020204" pitchFamily="34" charset="0"/>
              </a:rPr>
              <a:t>0</a:t>
            </a:r>
            <a:r>
              <a:rPr lang="en-US" baseline="-25000" dirty="0" smtClean="0">
                <a:latin typeface="Arial" panose="020B0604020202020204" pitchFamily="34" charset="0"/>
                <a:cs typeface="Arial" panose="020B0604020202020204" pitchFamily="34" charset="0"/>
              </a:rPr>
              <a:t>H2</a:t>
            </a:r>
            <a:r>
              <a:rPr lang="en-US" dirty="0" smtClean="0">
                <a:latin typeface="Arial" panose="020B0604020202020204" pitchFamily="34" charset="0"/>
                <a:cs typeface="Arial" panose="020B0604020202020204" pitchFamily="34" charset="0"/>
              </a:rPr>
              <a:t> 	is </a:t>
            </a:r>
            <a:r>
              <a:rPr lang="en-US" dirty="0">
                <a:latin typeface="Arial" panose="020B0604020202020204" pitchFamily="34" charset="0"/>
                <a:cs typeface="Arial" panose="020B0604020202020204" pitchFamily="34" charset="0"/>
              </a:rPr>
              <a:t>the enthalpy associated with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combustion (</a:t>
            </a:r>
            <a:r>
              <a:rPr lang="en-US" dirty="0">
                <a:latin typeface="Arial" panose="020B0604020202020204" pitchFamily="34" charset="0"/>
                <a:cs typeface="Arial" panose="020B0604020202020204" pitchFamily="34" charset="0"/>
              </a:rPr>
              <a:t>285.8 × 10</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J </a:t>
            </a:r>
            <a:r>
              <a:rPr lang="en-US" dirty="0" err="1">
                <a:latin typeface="Arial" panose="020B0604020202020204" pitchFamily="34" charset="0"/>
                <a:cs typeface="Arial" panose="020B0604020202020204" pitchFamily="34" charset="0"/>
              </a:rPr>
              <a:t>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a:p>
            <a:pPr marL="808038" indent="-808038"/>
            <a:r>
              <a:rPr lang="en-US" dirty="0" smtClean="0">
                <a:latin typeface="Arial" panose="020B0604020202020204" pitchFamily="34" charset="0"/>
                <a:cs typeface="Arial" panose="020B0604020202020204" pitchFamily="34" charset="0"/>
              </a:rPr>
              <a:t>S 	is </a:t>
            </a:r>
            <a:r>
              <a:rPr lang="en-US" dirty="0">
                <a:latin typeface="Arial" panose="020B0604020202020204" pitchFamily="34" charset="0"/>
                <a:cs typeface="Arial" panose="020B0604020202020204" pitchFamily="34" charset="0"/>
              </a:rPr>
              <a:t>the total incident light irradiance (</a:t>
            </a:r>
            <a:r>
              <a:rPr lang="en-US" dirty="0" smtClean="0">
                <a:latin typeface="Arial" panose="020B0604020202020204" pitchFamily="34" charset="0"/>
                <a:cs typeface="Arial" panose="020B0604020202020204" pitchFamily="34" charset="0"/>
              </a:rPr>
              <a:t>expressed in </a:t>
            </a:r>
            <a:r>
              <a:rPr lang="en-US" dirty="0">
                <a:latin typeface="Arial" panose="020B0604020202020204" pitchFamily="34" charset="0"/>
                <a:cs typeface="Arial" panose="020B0604020202020204" pitchFamily="34" charset="0"/>
              </a:rPr>
              <a:t>W cm</a:t>
            </a:r>
            <a:r>
              <a:rPr lang="en-US" baseline="30000"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p>
          <a:p>
            <a:pPr marL="808038" indent="-808038"/>
            <a:r>
              <a:rPr lang="en-US" dirty="0" err="1">
                <a:latin typeface="Arial" panose="020B0604020202020204" pitchFamily="34" charset="0"/>
                <a:cs typeface="Arial" panose="020B0604020202020204" pitchFamily="34" charset="0"/>
              </a:rPr>
              <a:t>A</a:t>
            </a:r>
            <a:r>
              <a:rPr lang="en-US" baseline="-25000" dirty="0" err="1">
                <a:latin typeface="Arial" panose="020B0604020202020204" pitchFamily="34" charset="0"/>
                <a:cs typeface="Arial" panose="020B0604020202020204" pitchFamily="34" charset="0"/>
              </a:rPr>
              <a:t>irr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is </a:t>
            </a:r>
            <a:r>
              <a:rPr lang="en-US" dirty="0">
                <a:latin typeface="Arial" panose="020B0604020202020204" pitchFamily="34" charset="0"/>
                <a:cs typeface="Arial" panose="020B0604020202020204" pitchFamily="34" charset="0"/>
              </a:rPr>
              <a:t>the irradiated area (expressed </a:t>
            </a:r>
            <a:r>
              <a:rPr lang="en-US" dirty="0" smtClean="0">
                <a:latin typeface="Arial" panose="020B0604020202020204" pitchFamily="34" charset="0"/>
                <a:cs typeface="Arial" panose="020B0604020202020204" pitchFamily="34" charset="0"/>
              </a:rPr>
              <a:t>in cm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p>
        </p:txBody>
      </p:sp>
      <p:sp>
        <p:nvSpPr>
          <p:cNvPr id="12" name="CasellaDiTesto 11"/>
          <p:cNvSpPr txBox="1"/>
          <p:nvPr/>
        </p:nvSpPr>
        <p:spPr>
          <a:xfrm>
            <a:off x="6467782" y="5426990"/>
            <a:ext cx="3939601" cy="830997"/>
          </a:xfrm>
          <a:prstGeom prst="rect">
            <a:avLst/>
          </a:prstGeom>
          <a:noFill/>
        </p:spPr>
        <p:txBody>
          <a:bodyPr wrap="square" rtlCol="0">
            <a:spAutoFit/>
          </a:bodyPr>
          <a:lstStyle/>
          <a:p>
            <a:pPr algn="ctr"/>
            <a:r>
              <a:rPr lang="en-US" sz="2400" dirty="0" smtClean="0">
                <a:solidFill>
                  <a:srgbClr val="3333FF"/>
                </a:solidFill>
                <a:latin typeface="Arial" panose="020B0604020202020204" pitchFamily="34" charset="0"/>
                <a:cs typeface="Arial" panose="020B0604020202020204" pitchFamily="34" charset="0"/>
              </a:rPr>
              <a:t>No need of </a:t>
            </a:r>
          </a:p>
          <a:p>
            <a:pPr algn="ctr"/>
            <a:r>
              <a:rPr lang="en-US" sz="2400" dirty="0" smtClean="0">
                <a:solidFill>
                  <a:srgbClr val="3333FF"/>
                </a:solidFill>
                <a:latin typeface="Arial" panose="020B0604020202020204" pitchFamily="34" charset="0"/>
                <a:cs typeface="Arial" panose="020B0604020202020204" pitchFamily="34" charset="0"/>
              </a:rPr>
              <a:t>monochromatic light</a:t>
            </a:r>
            <a:endParaRPr lang="en-US"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686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6825004" y="1261817"/>
            <a:ext cx="4377512" cy="3840993"/>
          </a:xfrm>
          <a:prstGeom prst="rect">
            <a:avLst/>
          </a:prstGeom>
        </p:spPr>
      </p:pic>
      <p:pic>
        <p:nvPicPr>
          <p:cNvPr id="5" name="Immagine 4"/>
          <p:cNvPicPr>
            <a:picLocks noChangeAspect="1"/>
          </p:cNvPicPr>
          <p:nvPr/>
        </p:nvPicPr>
        <p:blipFill rotWithShape="1">
          <a:blip r:embed="rId3"/>
          <a:srcRect l="6973" t="37816" r="8348" b="33968"/>
          <a:stretch/>
        </p:blipFill>
        <p:spPr>
          <a:xfrm>
            <a:off x="295275" y="1279615"/>
            <a:ext cx="4801826" cy="2844513"/>
          </a:xfrm>
          <a:prstGeom prst="rect">
            <a:avLst/>
          </a:prstGeom>
        </p:spPr>
      </p:pic>
      <p:sp>
        <p:nvSpPr>
          <p:cNvPr id="6" name="CasellaDiTesto 5"/>
          <p:cNvSpPr txBox="1"/>
          <p:nvPr/>
        </p:nvSpPr>
        <p:spPr>
          <a:xfrm>
            <a:off x="434519" y="910283"/>
            <a:ext cx="541640" cy="369332"/>
          </a:xfrm>
          <a:prstGeom prst="rect">
            <a:avLst/>
          </a:prstGeom>
          <a:noFill/>
        </p:spPr>
        <p:txBody>
          <a:bodyPr wrap="square" rtlCol="0">
            <a:spAutoFit/>
          </a:bodyPr>
          <a:lstStyle/>
          <a:p>
            <a:r>
              <a:rPr lang="it-IT" dirty="0" smtClean="0">
                <a:latin typeface="Arial" panose="020B0604020202020204" pitchFamily="34" charset="0"/>
                <a:cs typeface="Arial" panose="020B0604020202020204" pitchFamily="34" charset="0"/>
              </a:rPr>
              <a:t>C</a:t>
            </a:r>
            <a:r>
              <a:rPr lang="it-IT" baseline="-25000" dirty="0" smtClean="0">
                <a:latin typeface="Arial" panose="020B0604020202020204" pitchFamily="34" charset="0"/>
                <a:cs typeface="Arial" panose="020B0604020202020204" pitchFamily="34" charset="0"/>
              </a:rPr>
              <a:t>0</a:t>
            </a:r>
            <a:endParaRPr lang="it-IT" baseline="-25000" dirty="0">
              <a:latin typeface="Arial" panose="020B0604020202020204" pitchFamily="34" charset="0"/>
              <a:cs typeface="Arial" panose="020B0604020202020204" pitchFamily="34" charset="0"/>
            </a:endParaRPr>
          </a:p>
        </p:txBody>
      </p:sp>
      <p:sp>
        <p:nvSpPr>
          <p:cNvPr id="7" name="CasellaDiTesto 6"/>
          <p:cNvSpPr txBox="1"/>
          <p:nvPr/>
        </p:nvSpPr>
        <p:spPr>
          <a:xfrm>
            <a:off x="995834" y="892485"/>
            <a:ext cx="526106" cy="369332"/>
          </a:xfrm>
          <a:prstGeom prst="rect">
            <a:avLst/>
          </a:prstGeom>
          <a:noFill/>
        </p:spPr>
        <p:txBody>
          <a:bodyPr wrap="none" rtlCol="0">
            <a:spAutoFit/>
          </a:bodyPr>
          <a:lstStyle/>
          <a:p>
            <a:r>
              <a:rPr lang="it-IT" dirty="0" smtClean="0">
                <a:latin typeface="Arial" panose="020B0604020202020204" pitchFamily="34" charset="0"/>
                <a:cs typeface="Arial" panose="020B0604020202020204" pitchFamily="34" charset="0"/>
              </a:rPr>
              <a:t>C</a:t>
            </a:r>
            <a:r>
              <a:rPr lang="it-IT" baseline="-25000" dirty="0" smtClean="0">
                <a:latin typeface="Arial" panose="020B0604020202020204" pitchFamily="34" charset="0"/>
                <a:cs typeface="Arial" panose="020B0604020202020204" pitchFamily="34" charset="0"/>
              </a:rPr>
              <a:t>0</a:t>
            </a:r>
            <a:r>
              <a:rPr lang="it-IT" baseline="30000" dirty="0" smtClean="0">
                <a:latin typeface="Arial" panose="020B0604020202020204" pitchFamily="34" charset="0"/>
                <a:cs typeface="Arial" panose="020B0604020202020204" pitchFamily="34" charset="0"/>
              </a:rPr>
              <a:t>+</a:t>
            </a:r>
            <a:endParaRPr lang="it-IT" baseline="30000" dirty="0">
              <a:latin typeface="Arial" panose="020B0604020202020204" pitchFamily="34" charset="0"/>
              <a:cs typeface="Arial" panose="020B0604020202020204" pitchFamily="34" charset="0"/>
            </a:endParaRPr>
          </a:p>
        </p:txBody>
      </p:sp>
      <p:sp>
        <p:nvSpPr>
          <p:cNvPr id="8" name="Freccia a destra 7"/>
          <p:cNvSpPr/>
          <p:nvPr/>
        </p:nvSpPr>
        <p:spPr>
          <a:xfrm>
            <a:off x="497941" y="4227968"/>
            <a:ext cx="4227968" cy="145912"/>
          </a:xfrm>
          <a:prstGeom prst="rightArrow">
            <a:avLst>
              <a:gd name="adj1" fmla="val 50000"/>
              <a:gd name="adj2" fmla="val 260416"/>
            </a:avLst>
          </a:prstGeom>
          <a:gradFill flip="none" rotWithShape="1">
            <a:gsLst>
              <a:gs pos="0">
                <a:srgbClr val="FF33CC"/>
              </a:gs>
              <a:gs pos="100000">
                <a:schemeClr val="bg1"/>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409700" y="4373880"/>
            <a:ext cx="1774845" cy="369332"/>
          </a:xfrm>
          <a:prstGeom prst="rect">
            <a:avLst/>
          </a:prstGeom>
          <a:noFill/>
        </p:spPr>
        <p:txBody>
          <a:bodyPr wrap="none" rtlCol="0">
            <a:spAutoFit/>
          </a:bodyPr>
          <a:lstStyle/>
          <a:p>
            <a:r>
              <a:rPr lang="it-IT" dirty="0" err="1" smtClean="0">
                <a:latin typeface="Arial" panose="020B0604020202020204" pitchFamily="34" charset="0"/>
                <a:cs typeface="Arial" panose="020B0604020202020204" pitchFamily="34" charset="0"/>
              </a:rPr>
              <a:t>Decolourization</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asellaDiTesto 9"/>
              <p:cNvSpPr txBox="1"/>
              <p:nvPr/>
            </p:nvSpPr>
            <p:spPr>
              <a:xfrm>
                <a:off x="1258887" y="5308600"/>
                <a:ext cx="1853200" cy="882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it-IT" sz="2800" b="0" i="1" smtClean="0">
                              <a:latin typeface="Cambria Math" panose="02040503050406030204" pitchFamily="18" charset="0"/>
                            </a:rPr>
                          </m:ctrlPr>
                        </m:funcPr>
                        <m:fName>
                          <m:r>
                            <m:rPr>
                              <m:sty m:val="p"/>
                            </m:rPr>
                            <a:rPr lang="it-IT" sz="2800" b="0" i="0" smtClean="0">
                              <a:latin typeface="Cambria Math" panose="02040503050406030204" pitchFamily="18" charset="0"/>
                            </a:rPr>
                            <m:t>ln</m:t>
                          </m:r>
                        </m:fName>
                        <m:e>
                          <m:f>
                            <m:fPr>
                              <m:ctrlPr>
                                <a:rPr lang="it-IT" sz="2800" b="0" i="1" smtClean="0">
                                  <a:latin typeface="Cambria Math" panose="02040503050406030204" pitchFamily="18" charset="0"/>
                                </a:rPr>
                              </m:ctrlPr>
                            </m:fPr>
                            <m:num>
                              <m:r>
                                <m:rPr>
                                  <m:sty m:val="p"/>
                                </m:rPr>
                                <a:rPr lang="it-IT" sz="2800" b="0" i="0" smtClean="0">
                                  <a:latin typeface="Cambria Math" panose="02040503050406030204" pitchFamily="18" charset="0"/>
                                </a:rPr>
                                <m:t>C</m:t>
                              </m:r>
                            </m:num>
                            <m:den>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C</m:t>
                                  </m:r>
                                </m:e>
                                <m:sub>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r>
                            <m:rPr>
                              <m:sty m:val="p"/>
                            </m:rPr>
                            <a:rPr lang="it-IT" sz="2800" b="0" i="0" smtClean="0">
                              <a:latin typeface="Cambria Math" panose="02040503050406030204" pitchFamily="18" charset="0"/>
                            </a:rPr>
                            <m:t>kt</m:t>
                          </m:r>
                        </m:e>
                      </m:func>
                    </m:oMath>
                  </m:oMathPara>
                </a14:m>
                <a:endParaRPr lang="it-IT" sz="28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1258887" y="5308600"/>
                <a:ext cx="1853200" cy="882614"/>
              </a:xfrm>
              <a:prstGeom prst="rect">
                <a:avLst/>
              </a:prstGeom>
              <a:blipFill>
                <a:blip r:embed="rId4"/>
                <a:stretch>
                  <a:fillRect/>
                </a:stretch>
              </a:blipFill>
            </p:spPr>
            <p:txBody>
              <a:bodyPr/>
              <a:lstStyle/>
              <a:p>
                <a:r>
                  <a:rPr lang="it-IT">
                    <a:noFill/>
                  </a:rPr>
                  <a:t> </a:t>
                </a:r>
              </a:p>
            </p:txBody>
          </p:sp>
        </mc:Fallback>
      </mc:AlternateContent>
      <p:sp>
        <p:nvSpPr>
          <p:cNvPr id="3" name="CasellaDiTesto 2"/>
          <p:cNvSpPr txBox="1"/>
          <p:nvPr/>
        </p:nvSpPr>
        <p:spPr>
          <a:xfrm>
            <a:off x="4533901" y="5569625"/>
            <a:ext cx="6943100" cy="830997"/>
          </a:xfrm>
          <a:prstGeom prst="rect">
            <a:avLst/>
          </a:prstGeom>
          <a:noFill/>
        </p:spPr>
        <p:txBody>
          <a:bodyPr wrap="square" rtlCol="0">
            <a:spAutoFit/>
          </a:bodyPr>
          <a:lstStyle/>
          <a:p>
            <a:pPr marL="266700" indent="-266700">
              <a:buFont typeface="Arial" panose="020B0604020202020204" pitchFamily="34" charset="0"/>
              <a:buChar char="•"/>
            </a:pPr>
            <a:r>
              <a:rPr lang="it-IT" sz="2400" dirty="0" err="1" smtClean="0">
                <a:solidFill>
                  <a:srgbClr val="3333FF"/>
                </a:solidFill>
                <a:latin typeface="Arial" panose="020B0604020202020204" pitchFamily="34" charset="0"/>
                <a:cs typeface="Arial" panose="020B0604020202020204" pitchFamily="34" charset="0"/>
              </a:rPr>
              <a:t>Determine</a:t>
            </a:r>
            <a:r>
              <a:rPr lang="it-IT" sz="2400" dirty="0" smtClean="0">
                <a:solidFill>
                  <a:srgbClr val="3333FF"/>
                </a:solidFill>
                <a:latin typeface="Arial" panose="020B0604020202020204" pitchFamily="34" charset="0"/>
                <a:cs typeface="Arial" panose="020B0604020202020204" pitchFamily="34" charset="0"/>
              </a:rPr>
              <a:t> </a:t>
            </a:r>
            <a:r>
              <a:rPr lang="it-IT" sz="2400" i="1" dirty="0" smtClean="0">
                <a:solidFill>
                  <a:srgbClr val="3333FF"/>
                </a:solidFill>
                <a:latin typeface="Arial" panose="020B0604020202020204" pitchFamily="34" charset="0"/>
                <a:cs typeface="Arial" panose="020B0604020202020204" pitchFamily="34" charset="0"/>
              </a:rPr>
              <a:t>k</a:t>
            </a:r>
            <a:r>
              <a:rPr lang="it-IT" sz="2400" dirty="0" smtClean="0">
                <a:solidFill>
                  <a:srgbClr val="3333FF"/>
                </a:solidFill>
                <a:latin typeface="Arial" panose="020B0604020202020204" pitchFamily="34" charset="0"/>
                <a:cs typeface="Arial" panose="020B0604020202020204" pitchFamily="34" charset="0"/>
              </a:rPr>
              <a:t> for </a:t>
            </a:r>
            <a:r>
              <a:rPr lang="it-IT" sz="2400" dirty="0" err="1" smtClean="0">
                <a:solidFill>
                  <a:srgbClr val="3333FF"/>
                </a:solidFill>
                <a:latin typeface="Arial" panose="020B0604020202020204" pitchFamily="34" charset="0"/>
                <a:cs typeface="Arial" panose="020B0604020202020204" pitchFamily="34" charset="0"/>
              </a:rPr>
              <a:t>Rhodamine</a:t>
            </a:r>
            <a:r>
              <a:rPr lang="it-IT" sz="2400" dirty="0" smtClean="0">
                <a:solidFill>
                  <a:srgbClr val="3333FF"/>
                </a:solidFill>
                <a:latin typeface="Arial" panose="020B0604020202020204" pitchFamily="34" charset="0"/>
                <a:cs typeface="Arial" panose="020B0604020202020204" pitchFamily="34" charset="0"/>
              </a:rPr>
              <a:t> B </a:t>
            </a:r>
            <a:r>
              <a:rPr lang="it-IT" sz="2400" dirty="0" err="1" smtClean="0">
                <a:solidFill>
                  <a:srgbClr val="3333FF"/>
                </a:solidFill>
                <a:latin typeface="Arial" panose="020B0604020202020204" pitchFamily="34" charset="0"/>
                <a:cs typeface="Arial" panose="020B0604020202020204" pitchFamily="34" charset="0"/>
              </a:rPr>
              <a:t>decolourization</a:t>
            </a:r>
            <a:r>
              <a:rPr lang="it-IT" sz="2400" dirty="0" smtClean="0">
                <a:solidFill>
                  <a:srgbClr val="3333FF"/>
                </a:solidFill>
                <a:latin typeface="Arial" panose="020B0604020202020204" pitchFamily="34" charset="0"/>
                <a:cs typeface="Arial" panose="020B0604020202020204" pitchFamily="34" charset="0"/>
              </a:rPr>
              <a:t> </a:t>
            </a:r>
            <a:r>
              <a:rPr lang="it-IT" sz="2400" dirty="0" err="1" smtClean="0">
                <a:solidFill>
                  <a:srgbClr val="3333FF"/>
                </a:solidFill>
                <a:latin typeface="Arial" panose="020B0604020202020204" pitchFamily="34" charset="0"/>
                <a:cs typeface="Arial" panose="020B0604020202020204" pitchFamily="34" charset="0"/>
              </a:rPr>
              <a:t>using</a:t>
            </a:r>
            <a:r>
              <a:rPr lang="it-IT" sz="2400" dirty="0" smtClean="0">
                <a:solidFill>
                  <a:srgbClr val="3333FF"/>
                </a:solidFill>
                <a:latin typeface="Arial" panose="020B0604020202020204" pitchFamily="34" charset="0"/>
                <a:cs typeface="Arial" panose="020B0604020202020204" pitchFamily="34" charset="0"/>
              </a:rPr>
              <a:t> TiO</a:t>
            </a:r>
            <a:r>
              <a:rPr lang="it-IT" sz="2400" baseline="-25000" dirty="0" smtClean="0">
                <a:solidFill>
                  <a:srgbClr val="3333FF"/>
                </a:solidFill>
                <a:latin typeface="Arial" panose="020B0604020202020204" pitchFamily="34" charset="0"/>
                <a:cs typeface="Arial" panose="020B0604020202020204" pitchFamily="34" charset="0"/>
              </a:rPr>
              <a:t>2</a:t>
            </a:r>
            <a:r>
              <a:rPr lang="it-IT" sz="2400" dirty="0" smtClean="0">
                <a:solidFill>
                  <a:srgbClr val="3333FF"/>
                </a:solidFill>
                <a:latin typeface="Arial" panose="020B0604020202020204" pitchFamily="34" charset="0"/>
                <a:cs typeface="Arial" panose="020B0604020202020204" pitchFamily="34" charset="0"/>
              </a:rPr>
              <a:t> P25 under UV-vis </a:t>
            </a:r>
            <a:r>
              <a:rPr lang="it-IT" sz="2400" dirty="0" err="1" smtClean="0">
                <a:solidFill>
                  <a:srgbClr val="3333FF"/>
                </a:solidFill>
                <a:latin typeface="Arial" panose="020B0604020202020204" pitchFamily="34" charset="0"/>
                <a:cs typeface="Arial" panose="020B0604020202020204" pitchFamily="34" charset="0"/>
              </a:rPr>
              <a:t>irradiation</a:t>
            </a:r>
            <a:endParaRPr lang="it-IT"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953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p:cNvPicPr>
            <a:picLocks noChangeAspect="1"/>
          </p:cNvPicPr>
          <p:nvPr/>
        </p:nvPicPr>
        <p:blipFill rotWithShape="1">
          <a:blip r:embed="rId2"/>
          <a:srcRect l="25399"/>
          <a:stretch/>
        </p:blipFill>
        <p:spPr>
          <a:xfrm>
            <a:off x="7789653" y="1435221"/>
            <a:ext cx="3851334" cy="3581400"/>
          </a:xfrm>
          <a:prstGeom prst="rect">
            <a:avLst/>
          </a:prstGeom>
        </p:spPr>
      </p:pic>
      <p:sp>
        <p:nvSpPr>
          <p:cNvPr id="2" name="Text Box 1043"/>
          <p:cNvSpPr txBox="1">
            <a:spLocks noChangeArrowheads="1"/>
          </p:cNvSpPr>
          <p:nvPr/>
        </p:nvSpPr>
        <p:spPr bwMode="auto">
          <a:xfrm>
            <a:off x="134938" y="357516"/>
            <a:ext cx="853201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th-TH" altLang="zh-TW" dirty="0"/>
              <a:t>CONTINUOUS STIRRED TANK REACTOR (CSTR</a:t>
            </a:r>
            <a:r>
              <a:rPr lang="th-TH" altLang="zh-TW" dirty="0" smtClean="0"/>
              <a:t>)</a:t>
            </a:r>
            <a:endParaRPr lang="th-TH" altLang="zh-TW" dirty="0"/>
          </a:p>
        </p:txBody>
      </p:sp>
      <p:sp>
        <p:nvSpPr>
          <p:cNvPr id="3" name="Rectangle 1045"/>
          <p:cNvSpPr txBox="1">
            <a:spLocks noChangeArrowheads="1"/>
          </p:cNvSpPr>
          <p:nvPr/>
        </p:nvSpPr>
        <p:spPr>
          <a:xfrm>
            <a:off x="246854" y="952500"/>
            <a:ext cx="6524882" cy="569899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TW" sz="2000" dirty="0" smtClean="0">
                <a:latin typeface="Arial" panose="020B0604020202020204" pitchFamily="34" charset="0"/>
                <a:cs typeface="Arial" panose="020B0604020202020204" pitchFamily="34" charset="0"/>
              </a:rPr>
              <a:t>Normally run at steady state.</a:t>
            </a:r>
          </a:p>
          <a:p>
            <a:r>
              <a:rPr lang="en-GB" altLang="zh-TW" sz="2000" dirty="0" smtClean="0">
                <a:latin typeface="Arial" panose="020B0604020202020204" pitchFamily="34" charset="0"/>
                <a:cs typeface="Arial" panose="020B0604020202020204" pitchFamily="34" charset="0"/>
              </a:rPr>
              <a:t>Quite well mixed</a:t>
            </a:r>
          </a:p>
          <a:p>
            <a:r>
              <a:rPr lang="en-GB" altLang="zh-TW" sz="2000" dirty="0" smtClean="0">
                <a:latin typeface="Arial" panose="020B0604020202020204" pitchFamily="34" charset="0"/>
                <a:cs typeface="Arial" panose="020B0604020202020204" pitchFamily="34" charset="0"/>
              </a:rPr>
              <a:t>Generally modelled as having </a:t>
            </a:r>
            <a:r>
              <a:rPr lang="en-GB" altLang="zh-TW" sz="2000" i="1" dirty="0" smtClean="0">
                <a:latin typeface="Arial" panose="020B0604020202020204" pitchFamily="34" charset="0"/>
                <a:cs typeface="Arial" panose="020B0604020202020204" pitchFamily="34" charset="0"/>
              </a:rPr>
              <a:t>no spatial variations in concentration, temperature, or reaction rate</a:t>
            </a:r>
            <a:r>
              <a:rPr lang="en-GB" altLang="zh-TW" sz="2000" dirty="0" smtClean="0">
                <a:latin typeface="Arial" panose="020B0604020202020204" pitchFamily="34" charset="0"/>
                <a:cs typeface="Arial" panose="020B0604020202020204" pitchFamily="34" charset="0"/>
              </a:rPr>
              <a:t> throughout the vessel</a:t>
            </a:r>
          </a:p>
          <a:p>
            <a:r>
              <a:rPr lang="en-US" altLang="zh-TW" sz="2000" dirty="0">
                <a:latin typeface="Arial" panose="020B0604020202020204" pitchFamily="34" charset="0"/>
                <a:cs typeface="Arial" panose="020B0604020202020204" pitchFamily="34" charset="0"/>
              </a:rPr>
              <a:t>Usually employed for liquid phase reactions</a:t>
            </a:r>
            <a:r>
              <a:rPr lang="en-US" altLang="zh-TW" sz="2000" dirty="0" smtClean="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r>
              <a:rPr lang="en-US" altLang="zh-TW" sz="2000" dirty="0">
                <a:latin typeface="Arial" panose="020B0604020202020204" pitchFamily="34" charset="0"/>
                <a:cs typeface="Arial" panose="020B0604020202020204" pitchFamily="34" charset="0"/>
              </a:rPr>
              <a:t>Use for gas phase usually in laboratory for kinetic studies.</a:t>
            </a:r>
          </a:p>
          <a:p>
            <a:r>
              <a:rPr lang="en-US" altLang="zh-TW" sz="2000" dirty="0">
                <a:latin typeface="Arial" panose="020B0604020202020204" pitchFamily="34" charset="0"/>
                <a:cs typeface="Arial" panose="020B0604020202020204" pitchFamily="34" charset="0"/>
              </a:rPr>
              <a:t>Perfect mixing: the properties of the reaction mixture are uniform in all parts of the vessel and identical to the properties of the reaction mixture in the exit stream (i.e. CA, outlet = CA, tank)</a:t>
            </a:r>
          </a:p>
          <a:p>
            <a:r>
              <a:rPr lang="en-US" altLang="zh-TW" sz="2000" dirty="0">
                <a:latin typeface="Arial" panose="020B0604020202020204" pitchFamily="34" charset="0"/>
                <a:cs typeface="Arial" panose="020B0604020202020204" pitchFamily="34" charset="0"/>
              </a:rPr>
              <a:t>The inlet stream instantaneously mixes with the bulk of the reactor volume.</a:t>
            </a:r>
          </a:p>
          <a:p>
            <a:r>
              <a:rPr lang="en-US" altLang="zh-TW" sz="2000" dirty="0">
                <a:latin typeface="Arial" panose="020B0604020202020204" pitchFamily="34" charset="0"/>
                <a:cs typeface="Arial" panose="020B0604020202020204" pitchFamily="34" charset="0"/>
              </a:rPr>
              <a:t>A CSTR reactor is assumed to reach steady state. Therefore reaction rate is the same at every point, and time independent</a:t>
            </a:r>
            <a:r>
              <a:rPr lang="en-US" altLang="zh-TW" sz="2000" dirty="0" smtClean="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p:txBody>
      </p:sp>
      <p:sp>
        <p:nvSpPr>
          <p:cNvPr id="6" name="Text Box 12"/>
          <p:cNvSpPr txBox="1">
            <a:spLocks noChangeArrowheads="1"/>
          </p:cNvSpPr>
          <p:nvPr/>
        </p:nvSpPr>
        <p:spPr bwMode="auto">
          <a:xfrm>
            <a:off x="7277251" y="1420513"/>
            <a:ext cx="838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t>F</a:t>
            </a:r>
            <a:r>
              <a:rPr lang="en-GB" altLang="zh-TW" sz="2400" baseline="-25000" dirty="0"/>
              <a:t>A0</a:t>
            </a:r>
            <a:endParaRPr lang="en-GB" altLang="zh-TW" sz="2400" dirty="0"/>
          </a:p>
          <a:p>
            <a:pPr algn="ctr">
              <a:spcBef>
                <a:spcPct val="0"/>
              </a:spcBef>
              <a:buFontTx/>
              <a:buNone/>
            </a:pPr>
            <a:r>
              <a:rPr lang="en-GB" altLang="zh-TW" sz="2400" dirty="0"/>
              <a:t>(C</a:t>
            </a:r>
            <a:r>
              <a:rPr lang="en-GB" altLang="zh-TW" sz="2400" baseline="-25000" dirty="0"/>
              <a:t>A0</a:t>
            </a:r>
            <a:r>
              <a:rPr lang="en-GB" altLang="zh-TW" sz="2400" dirty="0"/>
              <a:t>)</a:t>
            </a:r>
          </a:p>
        </p:txBody>
      </p:sp>
      <p:sp>
        <p:nvSpPr>
          <p:cNvPr id="7" name="Text Box 13"/>
          <p:cNvSpPr txBox="1">
            <a:spLocks noChangeArrowheads="1"/>
          </p:cNvSpPr>
          <p:nvPr/>
        </p:nvSpPr>
        <p:spPr bwMode="auto">
          <a:xfrm>
            <a:off x="10926913" y="2803225"/>
            <a:ext cx="736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t>F</a:t>
            </a:r>
            <a:r>
              <a:rPr lang="en-GB" altLang="zh-TW" sz="2400" baseline="-25000"/>
              <a:t>A</a:t>
            </a:r>
            <a:endParaRPr lang="en-GB" altLang="zh-TW" sz="2400"/>
          </a:p>
          <a:p>
            <a:pPr algn="ctr">
              <a:spcBef>
                <a:spcPct val="0"/>
              </a:spcBef>
              <a:buFontTx/>
              <a:buNone/>
            </a:pPr>
            <a:r>
              <a:rPr lang="en-GB" altLang="zh-TW" sz="2400"/>
              <a:t>(C</a:t>
            </a:r>
            <a:r>
              <a:rPr lang="en-GB" altLang="zh-TW" sz="2400" baseline="-25000"/>
              <a:t>A</a:t>
            </a:r>
            <a:r>
              <a:rPr lang="en-GB" altLang="zh-TW" sz="2400"/>
              <a:t>)</a:t>
            </a:r>
          </a:p>
        </p:txBody>
      </p:sp>
      <p:sp>
        <p:nvSpPr>
          <p:cNvPr id="8" name="Text Box 14"/>
          <p:cNvSpPr txBox="1">
            <a:spLocks noChangeArrowheads="1"/>
          </p:cNvSpPr>
          <p:nvPr/>
        </p:nvSpPr>
        <p:spPr bwMode="auto">
          <a:xfrm>
            <a:off x="8552013" y="3396950"/>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t>C</a:t>
            </a:r>
            <a:r>
              <a:rPr lang="en-GB" altLang="zh-TW" sz="2400" baseline="-25000"/>
              <a:t>A</a:t>
            </a:r>
            <a:endParaRPr lang="en-GB" altLang="zh-TW" sz="2400"/>
          </a:p>
        </p:txBody>
      </p:sp>
      <p:sp>
        <p:nvSpPr>
          <p:cNvPr id="9" name="Text Box 15"/>
          <p:cNvSpPr txBox="1">
            <a:spLocks noChangeArrowheads="1"/>
          </p:cNvSpPr>
          <p:nvPr/>
        </p:nvSpPr>
        <p:spPr bwMode="auto">
          <a:xfrm>
            <a:off x="10056963" y="3260425"/>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t>C</a:t>
            </a:r>
            <a:r>
              <a:rPr lang="en-GB" altLang="zh-TW" sz="2400" baseline="-25000" dirty="0"/>
              <a:t>A</a:t>
            </a:r>
            <a:endParaRPr lang="en-GB" altLang="zh-TW" sz="2400" dirty="0"/>
          </a:p>
        </p:txBody>
      </p:sp>
      <p:sp>
        <p:nvSpPr>
          <p:cNvPr id="10" name="Text Box 16"/>
          <p:cNvSpPr txBox="1">
            <a:spLocks noChangeArrowheads="1"/>
          </p:cNvSpPr>
          <p:nvPr/>
        </p:nvSpPr>
        <p:spPr bwMode="auto">
          <a:xfrm>
            <a:off x="9294963" y="4289125"/>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t>C</a:t>
            </a:r>
            <a:r>
              <a:rPr lang="en-GB" altLang="zh-TW" sz="2400" baseline="-25000"/>
              <a:t>A</a:t>
            </a:r>
            <a:endParaRPr lang="en-GB" altLang="zh-TW" sz="2400"/>
          </a:p>
        </p:txBody>
      </p:sp>
    </p:spTree>
    <p:extLst>
      <p:ext uri="{BB962C8B-B14F-4D97-AF65-F5344CB8AC3E}">
        <p14:creationId xmlns:p14="http://schemas.microsoft.com/office/powerpoint/2010/main" val="3201621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pic>
        <p:nvPicPr>
          <p:cNvPr id="11" name="Immagine 10"/>
          <p:cNvPicPr>
            <a:picLocks noChangeAspect="1"/>
          </p:cNvPicPr>
          <p:nvPr/>
        </p:nvPicPr>
        <p:blipFill rotWithShape="1">
          <a:blip r:embed="rId2"/>
          <a:srcRect l="6595" t="10042" r="12159" b="5292"/>
          <a:stretch/>
        </p:blipFill>
        <p:spPr>
          <a:xfrm>
            <a:off x="1376362" y="2009775"/>
            <a:ext cx="6257926" cy="4572000"/>
          </a:xfrm>
          <a:prstGeom prst="rect">
            <a:avLst/>
          </a:prstGeom>
        </p:spPr>
      </p:pic>
      <p:sp>
        <p:nvSpPr>
          <p:cNvPr id="12" name="CasellaDiTesto 11"/>
          <p:cNvSpPr txBox="1"/>
          <p:nvPr/>
        </p:nvSpPr>
        <p:spPr>
          <a:xfrm>
            <a:off x="295275" y="812800"/>
            <a:ext cx="6379899" cy="830997"/>
          </a:xfrm>
          <a:prstGeom prst="rect">
            <a:avLst/>
          </a:prstGeom>
          <a:noFill/>
        </p:spPr>
        <p:txBody>
          <a:bodyPr wrap="square" rtlCol="0">
            <a:spAutoFit/>
          </a:bodyPr>
          <a:lstStyle/>
          <a:p>
            <a:pPr marL="266700" indent="-266700">
              <a:buFont typeface="Arial" panose="020B0604020202020204" pitchFamily="34" charset="0"/>
              <a:buChar char="•"/>
            </a:pPr>
            <a:r>
              <a:rPr lang="it-IT" sz="2400" dirty="0" err="1" smtClean="0">
                <a:solidFill>
                  <a:srgbClr val="3333FF"/>
                </a:solidFill>
                <a:latin typeface="Arial" panose="020B0604020202020204" pitchFamily="34" charset="0"/>
                <a:cs typeface="Arial" panose="020B0604020202020204" pitchFamily="34" charset="0"/>
              </a:rPr>
              <a:t>Determine</a:t>
            </a:r>
            <a:r>
              <a:rPr lang="it-IT" sz="2400" dirty="0" smtClean="0">
                <a:solidFill>
                  <a:srgbClr val="3333FF"/>
                </a:solidFill>
                <a:latin typeface="Arial" panose="020B0604020202020204" pitchFamily="34" charset="0"/>
                <a:cs typeface="Arial" panose="020B0604020202020204" pitchFamily="34" charset="0"/>
              </a:rPr>
              <a:t> H</a:t>
            </a:r>
            <a:r>
              <a:rPr lang="it-IT" sz="2400" baseline="-25000" dirty="0" smtClean="0">
                <a:solidFill>
                  <a:srgbClr val="3333FF"/>
                </a:solidFill>
                <a:latin typeface="Arial" panose="020B0604020202020204" pitchFamily="34" charset="0"/>
                <a:cs typeface="Arial" panose="020B0604020202020204" pitchFamily="34" charset="0"/>
              </a:rPr>
              <a:t>2</a:t>
            </a:r>
            <a:r>
              <a:rPr lang="it-IT" sz="2400" dirty="0" smtClean="0">
                <a:solidFill>
                  <a:srgbClr val="3333FF"/>
                </a:solidFill>
                <a:latin typeface="Arial" panose="020B0604020202020204" pitchFamily="34" charset="0"/>
                <a:cs typeface="Arial" panose="020B0604020202020204" pitchFamily="34" charset="0"/>
              </a:rPr>
              <a:t> production and LFE for </a:t>
            </a:r>
            <a:r>
              <a:rPr lang="it-IT" sz="2400" dirty="0" err="1" smtClean="0">
                <a:solidFill>
                  <a:srgbClr val="3333FF"/>
                </a:solidFill>
                <a:latin typeface="Arial" panose="020B0604020202020204" pitchFamily="34" charset="0"/>
                <a:cs typeface="Arial" panose="020B0604020202020204" pitchFamily="34" charset="0"/>
              </a:rPr>
              <a:t>dehydrogenation</a:t>
            </a:r>
            <a:r>
              <a:rPr lang="it-IT" sz="2400" dirty="0" smtClean="0">
                <a:solidFill>
                  <a:srgbClr val="3333FF"/>
                </a:solidFill>
                <a:latin typeface="Arial" panose="020B0604020202020204" pitchFamily="34" charset="0"/>
                <a:cs typeface="Arial" panose="020B0604020202020204" pitchFamily="34" charset="0"/>
              </a:rPr>
              <a:t> of </a:t>
            </a:r>
            <a:r>
              <a:rPr lang="it-IT" sz="2400" dirty="0" err="1" smtClean="0">
                <a:solidFill>
                  <a:srgbClr val="3333FF"/>
                </a:solidFill>
                <a:latin typeface="Arial" panose="020B0604020202020204" pitchFamily="34" charset="0"/>
                <a:cs typeface="Arial" panose="020B0604020202020204" pitchFamily="34" charset="0"/>
              </a:rPr>
              <a:t>EtOH</a:t>
            </a:r>
            <a:r>
              <a:rPr lang="it-IT" sz="2400" dirty="0" smtClean="0">
                <a:solidFill>
                  <a:srgbClr val="3333FF"/>
                </a:solidFill>
                <a:latin typeface="Arial" panose="020B0604020202020204" pitchFamily="34" charset="0"/>
                <a:cs typeface="Arial" panose="020B0604020202020204" pitchFamily="34" charset="0"/>
              </a:rPr>
              <a:t> </a:t>
            </a:r>
            <a:r>
              <a:rPr lang="it-IT" sz="2400" dirty="0" err="1" smtClean="0">
                <a:solidFill>
                  <a:srgbClr val="3333FF"/>
                </a:solidFill>
                <a:latin typeface="Arial" panose="020B0604020202020204" pitchFamily="34" charset="0"/>
                <a:cs typeface="Arial" panose="020B0604020202020204" pitchFamily="34" charset="0"/>
              </a:rPr>
              <a:t>using</a:t>
            </a:r>
            <a:r>
              <a:rPr lang="it-IT" sz="2400" dirty="0" smtClean="0">
                <a:solidFill>
                  <a:srgbClr val="3333FF"/>
                </a:solidFill>
                <a:latin typeface="Arial" panose="020B0604020202020204" pitchFamily="34" charset="0"/>
                <a:cs typeface="Arial" panose="020B0604020202020204" pitchFamily="34" charset="0"/>
              </a:rPr>
              <a:t> Pt/TiO</a:t>
            </a:r>
            <a:r>
              <a:rPr lang="it-IT" sz="2400" baseline="-25000" dirty="0" smtClean="0">
                <a:solidFill>
                  <a:srgbClr val="3333FF"/>
                </a:solidFill>
                <a:latin typeface="Arial" panose="020B0604020202020204" pitchFamily="34" charset="0"/>
                <a:cs typeface="Arial" panose="020B0604020202020204" pitchFamily="34" charset="0"/>
              </a:rPr>
              <a:t>2</a:t>
            </a:r>
            <a:r>
              <a:rPr lang="it-IT" sz="2400" dirty="0" smtClean="0">
                <a:solidFill>
                  <a:srgbClr val="3333FF"/>
                </a:solidFill>
                <a:latin typeface="Arial" panose="020B0604020202020204" pitchFamily="34" charset="0"/>
                <a:cs typeface="Arial" panose="020B0604020202020204" pitchFamily="34" charset="0"/>
              </a:rPr>
              <a:t>  </a:t>
            </a:r>
            <a:endParaRPr lang="it-IT"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84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err="1" smtClean="0">
                <a:solidFill>
                  <a:srgbClr val="FF0000"/>
                </a:solidFill>
                <a:latin typeface="Arial" panose="020B0604020202020204" pitchFamily="34" charset="0"/>
                <a:cs typeface="Arial" panose="020B0604020202020204" pitchFamily="34" charset="0"/>
              </a:rPr>
              <a:t>Modalità</a:t>
            </a:r>
            <a:r>
              <a:rPr lang="en-GB" altLang="zh-TW" sz="2800" b="1" dirty="0" smtClean="0">
                <a:solidFill>
                  <a:srgbClr val="FF0000"/>
                </a:solidFill>
                <a:latin typeface="Arial" panose="020B0604020202020204" pitchFamily="34" charset="0"/>
                <a:cs typeface="Arial" panose="020B0604020202020204" pitchFamily="34" charset="0"/>
              </a:rPr>
              <a:t> </a:t>
            </a:r>
            <a:r>
              <a:rPr lang="en-GB" altLang="zh-TW" sz="2800" b="1" dirty="0" err="1" smtClean="0">
                <a:solidFill>
                  <a:srgbClr val="FF0000"/>
                </a:solidFill>
                <a:latin typeface="Arial" panose="020B0604020202020204" pitchFamily="34" charset="0"/>
                <a:cs typeface="Arial" panose="020B0604020202020204" pitchFamily="34" charset="0"/>
              </a:rPr>
              <a:t>d’esame</a:t>
            </a:r>
            <a:r>
              <a:rPr lang="en-GB" altLang="zh-TW" sz="2800" b="1" dirty="0" smtClean="0">
                <a:solidFill>
                  <a:srgbClr val="FF0000"/>
                </a:solidFill>
                <a:latin typeface="Arial" panose="020B0604020202020204" pitchFamily="34" charset="0"/>
                <a:cs typeface="Arial" panose="020B0604020202020204" pitchFamily="34" charset="0"/>
              </a:rPr>
              <a:t> – </a:t>
            </a:r>
            <a:r>
              <a:rPr lang="en-GB" altLang="zh-TW" sz="2800" b="1" dirty="0" err="1" smtClean="0">
                <a:solidFill>
                  <a:srgbClr val="FF0000"/>
                </a:solidFill>
                <a:latin typeface="Arial" panose="020B0604020202020204" pitchFamily="34" charset="0"/>
                <a:cs typeface="Arial" panose="020B0604020202020204" pitchFamily="34" charset="0"/>
              </a:rPr>
              <a:t>Orale</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3" name="CasellaDiTesto 2"/>
          <p:cNvSpPr txBox="1"/>
          <p:nvPr/>
        </p:nvSpPr>
        <p:spPr>
          <a:xfrm>
            <a:off x="295275" y="879243"/>
            <a:ext cx="11238840" cy="5355312"/>
          </a:xfrm>
          <a:prstGeom prst="rect">
            <a:avLst/>
          </a:prstGeom>
          <a:noFill/>
        </p:spPr>
        <p:txBody>
          <a:bodyPr wrap="square" rtlCol="0">
            <a:spAutoFit/>
          </a:bodyPr>
          <a:lstStyle/>
          <a:p>
            <a:pPr marL="342900" indent="-342900">
              <a:buFont typeface="+mj-lt"/>
              <a:buAutoNum type="arabicPeriod"/>
            </a:pPr>
            <a:r>
              <a:rPr lang="it-IT" dirty="0" smtClean="0">
                <a:latin typeface="Arial" panose="020B0604020202020204" pitchFamily="34" charset="0"/>
                <a:cs typeface="Arial" panose="020B0604020202020204" pitchFamily="34" charset="0"/>
              </a:rPr>
              <a:t>Relazioni virtuali sugli esperimenti: consegna in pdf una settimana prima dell’esame, discussione di eventuali errori durante l’esame. </a:t>
            </a: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r>
              <a:rPr lang="it-IT" dirty="0" smtClean="0">
                <a:latin typeface="Arial" panose="020B0604020202020204" pitchFamily="34" charset="0"/>
                <a:cs typeface="Arial" panose="020B0604020202020204" pitchFamily="34" charset="0"/>
              </a:rPr>
              <a:t>Opzione A:</a:t>
            </a: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r>
              <a:rPr lang="it-IT" dirty="0" smtClean="0">
                <a:latin typeface="Arial" panose="020B0604020202020204" pitchFamily="34" charset="0"/>
                <a:cs typeface="Arial" panose="020B0604020202020204" pitchFamily="34" charset="0"/>
              </a:rPr>
              <a:t>Opzione B:</a:t>
            </a: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r>
              <a:rPr lang="it-IT" dirty="0" smtClean="0">
                <a:solidFill>
                  <a:srgbClr val="3333FF"/>
                </a:solidFill>
                <a:latin typeface="Arial" panose="020B0604020202020204" pitchFamily="34" charset="0"/>
                <a:cs typeface="Arial" panose="020B0604020202020204" pitchFamily="34" charset="0"/>
              </a:rPr>
              <a:t>Appelli:</a:t>
            </a:r>
          </a:p>
          <a:p>
            <a:r>
              <a:rPr lang="it-IT" dirty="0" smtClean="0">
                <a:latin typeface="Arial" panose="020B0604020202020204" pitchFamily="34" charset="0"/>
                <a:cs typeface="Arial" panose="020B0604020202020204" pitchFamily="34" charset="0"/>
              </a:rPr>
              <a:t>10 luglio ore 14.30	</a:t>
            </a:r>
            <a:r>
              <a:rPr lang="it-IT" smtClean="0">
                <a:latin typeface="Arial" panose="020B0604020202020204" pitchFamily="34" charset="0"/>
                <a:cs typeface="Arial" panose="020B0604020202020204" pitchFamily="34" charset="0"/>
              </a:rPr>
              <a:t>	24 </a:t>
            </a:r>
            <a:r>
              <a:rPr lang="it-IT" dirty="0">
                <a:latin typeface="Arial" panose="020B0604020202020204" pitchFamily="34" charset="0"/>
                <a:cs typeface="Arial" panose="020B0604020202020204" pitchFamily="34" charset="0"/>
              </a:rPr>
              <a:t>luglio ore </a:t>
            </a:r>
            <a:r>
              <a:rPr lang="it-IT" dirty="0" smtClean="0">
                <a:latin typeface="Arial" panose="020B0604020202020204" pitchFamily="34" charset="0"/>
                <a:cs typeface="Arial" panose="020B0604020202020204" pitchFamily="34" charset="0"/>
              </a:rPr>
              <a:t>14.30		A chiamata</a:t>
            </a:r>
          </a:p>
          <a:p>
            <a:endParaRPr lang="it-IT" dirty="0" smtClean="0">
              <a:latin typeface="Arial" panose="020B0604020202020204" pitchFamily="34" charset="0"/>
              <a:cs typeface="Arial" panose="020B0604020202020204" pitchFamily="34" charset="0"/>
            </a:endParaRPr>
          </a:p>
        </p:txBody>
      </p:sp>
      <p:sp>
        <p:nvSpPr>
          <p:cNvPr id="4" name="Rettangolo 3"/>
          <p:cNvSpPr/>
          <p:nvPr/>
        </p:nvSpPr>
        <p:spPr>
          <a:xfrm>
            <a:off x="1237307" y="2276892"/>
            <a:ext cx="10459770" cy="1000274"/>
          </a:xfrm>
          <a:prstGeom prst="rect">
            <a:avLst/>
          </a:prstGeom>
        </p:spPr>
        <p:txBody>
          <a:bodyPr wrap="square">
            <a:spAutoFit/>
          </a:bodyPr>
          <a:lstStyle/>
          <a:p>
            <a:pPr marL="342900" indent="-342900">
              <a:spcAft>
                <a:spcPts val="600"/>
              </a:spcAft>
              <a:buFont typeface="Arial" panose="020B0604020202020204" pitchFamily="34" charset="0"/>
              <a:buChar char="•"/>
            </a:pPr>
            <a:r>
              <a:rPr lang="it-IT" dirty="0">
                <a:latin typeface="Arial" panose="020B0604020202020204" pitchFamily="34" charset="0"/>
                <a:cs typeface="Arial" panose="020B0604020202020204" pitchFamily="34" charset="0"/>
              </a:rPr>
              <a:t>1 articolo assegnato dal docente (da presentare con un breve </a:t>
            </a:r>
            <a:r>
              <a:rPr lang="it-IT" dirty="0" err="1">
                <a:latin typeface="Arial" panose="020B0604020202020204" pitchFamily="34" charset="0"/>
                <a:cs typeface="Arial" panose="020B0604020202020204" pitchFamily="34" charset="0"/>
              </a:rPr>
              <a:t>Power</a:t>
            </a:r>
            <a:r>
              <a:rPr lang="it-IT" dirty="0">
                <a:latin typeface="Arial" panose="020B0604020202020204" pitchFamily="34" charset="0"/>
                <a:cs typeface="Arial" panose="020B0604020202020204" pitchFamily="34" charset="0"/>
              </a:rPr>
              <a:t> Point</a:t>
            </a:r>
            <a:r>
              <a:rPr lang="it-IT" dirty="0" smtClean="0">
                <a:latin typeface="Arial" panose="020B0604020202020204" pitchFamily="34" charset="0"/>
                <a:cs typeface="Arial" panose="020B0604020202020204" pitchFamily="34" charset="0"/>
              </a:rPr>
              <a:t>) in cui mettere in luce gli aspetti fondamentali esposti durante il corso.</a:t>
            </a:r>
          </a:p>
          <a:p>
            <a:pPr marL="342900" indent="-342900">
              <a:spcAft>
                <a:spcPts val="600"/>
              </a:spcAft>
              <a:buFont typeface="Arial" panose="020B0604020202020204" pitchFamily="34" charset="0"/>
              <a:buChar char="•"/>
            </a:pPr>
            <a:r>
              <a:rPr lang="it-IT" dirty="0" smtClean="0">
                <a:latin typeface="Arial" panose="020B0604020202020204" pitchFamily="34" charset="0"/>
                <a:cs typeface="Arial" panose="020B0604020202020204" pitchFamily="34" charset="0"/>
              </a:rPr>
              <a:t>1 domanda su tematiche del corso non inerenti all’articolo scelto.</a:t>
            </a:r>
            <a:endParaRPr lang="it-IT" dirty="0">
              <a:latin typeface="Arial" panose="020B0604020202020204" pitchFamily="34" charset="0"/>
              <a:cs typeface="Arial" panose="020B0604020202020204" pitchFamily="34" charset="0"/>
            </a:endParaRPr>
          </a:p>
        </p:txBody>
      </p:sp>
      <p:sp>
        <p:nvSpPr>
          <p:cNvPr id="5" name="Rettangolo 4"/>
          <p:cNvSpPr/>
          <p:nvPr/>
        </p:nvSpPr>
        <p:spPr>
          <a:xfrm>
            <a:off x="1237307" y="4018564"/>
            <a:ext cx="10459770" cy="723275"/>
          </a:xfrm>
          <a:prstGeom prst="rect">
            <a:avLst/>
          </a:prstGeom>
        </p:spPr>
        <p:txBody>
          <a:bodyPr wrap="square">
            <a:spAutoFit/>
          </a:bodyPr>
          <a:lstStyle/>
          <a:p>
            <a:pPr marL="342900" indent="-342900">
              <a:spcAft>
                <a:spcPts val="600"/>
              </a:spcAft>
              <a:buFont typeface="Arial" panose="020B0604020202020204" pitchFamily="34" charset="0"/>
              <a:buChar char="•"/>
            </a:pPr>
            <a:r>
              <a:rPr lang="it-IT" dirty="0">
                <a:latin typeface="Arial" panose="020B0604020202020204" pitchFamily="34" charset="0"/>
                <a:cs typeface="Arial" panose="020B0604020202020204" pitchFamily="34" charset="0"/>
              </a:rPr>
              <a:t>1 </a:t>
            </a:r>
            <a:r>
              <a:rPr lang="it-IT" dirty="0" smtClean="0">
                <a:latin typeface="Arial" panose="020B0604020202020204" pitchFamily="34" charset="0"/>
                <a:cs typeface="Arial" panose="020B0604020202020204" pitchFamily="34" charset="0"/>
              </a:rPr>
              <a:t>argomento a scelta dello studente.</a:t>
            </a:r>
          </a:p>
          <a:p>
            <a:pPr marL="342900" indent="-342900">
              <a:spcAft>
                <a:spcPts val="600"/>
              </a:spcAft>
              <a:buFont typeface="Arial" panose="020B0604020202020204" pitchFamily="34" charset="0"/>
              <a:buChar char="•"/>
            </a:pPr>
            <a:r>
              <a:rPr lang="it-IT" dirty="0" smtClean="0">
                <a:latin typeface="Arial" panose="020B0604020202020204" pitchFamily="34" charset="0"/>
                <a:cs typeface="Arial" panose="020B0604020202020204" pitchFamily="34" charset="0"/>
              </a:rPr>
              <a:t>1 domanda su tematiche del corso non inerenti alla domanda precedente.</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42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1"/>
          <p:cNvSpPr txBox="1">
            <a:spLocks noChangeArrowheads="1"/>
          </p:cNvSpPr>
          <p:nvPr/>
        </p:nvSpPr>
        <p:spPr>
          <a:xfrm>
            <a:off x="278353" y="1020156"/>
            <a:ext cx="11796291" cy="5252720"/>
          </a:xfrm>
          <a:prstGeom prst="rect">
            <a:avLst/>
          </a:prstGeom>
        </p:spPr>
        <p:txBody>
          <a:bodyPr wrap="square">
            <a:spAutoFit/>
          </a:bodyPr>
          <a:lstStyle>
            <a:defPPr>
              <a:defRPr lang="it-IT"/>
            </a:defPPr>
            <a:lvl1pPr marL="228600" indent="-228600">
              <a:lnSpc>
                <a:spcPct val="90000"/>
              </a:lnSpc>
              <a:spcBef>
                <a:spcPts val="10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ltLang="zh-TW" dirty="0"/>
              <a:t>Normally operated at steady state</a:t>
            </a:r>
          </a:p>
          <a:p>
            <a:r>
              <a:rPr lang="en-GB" altLang="zh-TW" dirty="0"/>
              <a:t>No radial variation in concentration </a:t>
            </a:r>
          </a:p>
          <a:p>
            <a:r>
              <a:rPr lang="en-GB" altLang="zh-TW" dirty="0"/>
              <a:t>Referred to as a plug-flow reactor</a:t>
            </a:r>
          </a:p>
          <a:p>
            <a:r>
              <a:rPr lang="en-GB" altLang="zh-TW" dirty="0"/>
              <a:t>The reactants are continuously consumed as they flow down the length of the reactor</a:t>
            </a:r>
            <a:r>
              <a:rPr lang="en-GB" altLang="zh-TW" dirty="0" smtClean="0"/>
              <a:t>.</a:t>
            </a:r>
          </a:p>
          <a:p>
            <a:r>
              <a:rPr lang="en-US" altLang="zh-TW" dirty="0"/>
              <a:t>There is a steady movement of materials along the length of the reactor. No attempt to induce mixing of fluid </a:t>
            </a:r>
            <a:r>
              <a:rPr lang="en-US" altLang="zh-TW" dirty="0" smtClean="0"/>
              <a:t>element</a:t>
            </a:r>
            <a:r>
              <a:rPr lang="en-US" altLang="zh-TW" dirty="0"/>
              <a:t>.</a:t>
            </a:r>
          </a:p>
          <a:p>
            <a:r>
              <a:rPr lang="en-US" altLang="zh-TW" dirty="0"/>
              <a:t>At a given position, for any cross-section there is no pressure, temperature or composition change in the radial direction.</a:t>
            </a:r>
          </a:p>
          <a:p>
            <a:r>
              <a:rPr lang="en-US" altLang="zh-TW" dirty="0" smtClean="0"/>
              <a:t>All </a:t>
            </a:r>
            <a:r>
              <a:rPr lang="en-US" altLang="zh-TW" dirty="0"/>
              <a:t>fluid element have same residence time</a:t>
            </a:r>
            <a:r>
              <a:rPr lang="en-US" altLang="zh-TW" dirty="0" smtClean="0"/>
              <a:t>.</a:t>
            </a:r>
          </a:p>
          <a:p>
            <a:endParaRPr lang="en-US" altLang="zh-TW" dirty="0"/>
          </a:p>
          <a:p>
            <a:pPr marL="0" indent="0">
              <a:buNone/>
            </a:pPr>
            <a:r>
              <a:rPr lang="en-GB" altLang="zh-TW" dirty="0"/>
              <a:t>The plug flow assumptions tend to hold when there is good radial mixing (achieved at high flow </a:t>
            </a:r>
            <a:r>
              <a:rPr lang="en-GB" altLang="zh-TW" dirty="0" smtClean="0"/>
              <a:t>rates) </a:t>
            </a:r>
            <a:r>
              <a:rPr lang="en-GB" altLang="zh-TW" dirty="0"/>
              <a:t>and when axial mixing may be neglected (when the length divided by the diameter of the reactor </a:t>
            </a:r>
            <a:r>
              <a:rPr lang="en-GB" altLang="zh-TW" dirty="0">
                <a:sym typeface="Symbol" panose="05050102010706020507" pitchFamily="18" charset="2"/>
              </a:rPr>
              <a:t>&gt; 50 </a:t>
            </a:r>
            <a:r>
              <a:rPr lang="en-GB" altLang="zh-TW" dirty="0" smtClean="0">
                <a:sym typeface="Symbol" panose="05050102010706020507" pitchFamily="18" charset="2"/>
              </a:rPr>
              <a:t>)</a:t>
            </a:r>
            <a:endParaRPr lang="en-GB" altLang="zh-TW" dirty="0">
              <a:sym typeface="Symbol" panose="05050102010706020507" pitchFamily="18" charset="2"/>
            </a:endParaRPr>
          </a:p>
          <a:p>
            <a:endParaRPr lang="en-US" altLang="zh-TW" dirty="0"/>
          </a:p>
          <a:p>
            <a:endParaRPr lang="en-GB" altLang="zh-TW" dirty="0"/>
          </a:p>
        </p:txBody>
      </p:sp>
      <p:grpSp>
        <p:nvGrpSpPr>
          <p:cNvPr id="11" name="Gruppo 10"/>
          <p:cNvGrpSpPr/>
          <p:nvPr/>
        </p:nvGrpSpPr>
        <p:grpSpPr>
          <a:xfrm>
            <a:off x="7381875" y="926621"/>
            <a:ext cx="4429125" cy="1026946"/>
            <a:chOff x="6915150" y="5489096"/>
            <a:chExt cx="4429125" cy="1026946"/>
          </a:xfrm>
        </p:grpSpPr>
        <p:sp>
          <p:nvSpPr>
            <p:cNvPr id="3" name="AutoShape 10"/>
            <p:cNvSpPr>
              <a:spLocks noChangeArrowheads="1"/>
            </p:cNvSpPr>
            <p:nvPr/>
          </p:nvSpPr>
          <p:spPr bwMode="auto">
            <a:xfrm rot="16203633">
              <a:off x="8615412" y="4466511"/>
              <a:ext cx="1025525" cy="3073538"/>
            </a:xfrm>
            <a:prstGeom prst="can">
              <a:avLst>
                <a:gd name="adj" fmla="val 39903"/>
              </a:avLst>
            </a:prstGeom>
            <a:solidFill>
              <a:schemeClr val="accent1"/>
            </a:solidFill>
            <a:ln w="9525">
              <a:solidFill>
                <a:schemeClr val="tx1"/>
              </a:solidFill>
              <a:round/>
              <a:headEnd/>
              <a:tailEnd/>
            </a:ln>
            <a:effec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p>
          </p:txBody>
        </p:sp>
        <p:sp>
          <p:nvSpPr>
            <p:cNvPr id="5" name="Line 13"/>
            <p:cNvSpPr>
              <a:spLocks noChangeShapeType="1"/>
            </p:cNvSpPr>
            <p:nvPr/>
          </p:nvSpPr>
          <p:spPr bwMode="auto">
            <a:xfrm>
              <a:off x="6915150" y="5984396"/>
              <a:ext cx="85102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Line 18"/>
            <p:cNvSpPr>
              <a:spLocks noChangeShapeType="1"/>
            </p:cNvSpPr>
            <p:nvPr/>
          </p:nvSpPr>
          <p:spPr bwMode="auto">
            <a:xfrm>
              <a:off x="9310238" y="5984396"/>
              <a:ext cx="858838"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Line 19"/>
            <p:cNvSpPr>
              <a:spLocks noChangeShapeType="1"/>
            </p:cNvSpPr>
            <p:nvPr/>
          </p:nvSpPr>
          <p:spPr bwMode="auto">
            <a:xfrm>
              <a:off x="10664945" y="5984396"/>
              <a:ext cx="67933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AutoShape 7"/>
            <p:cNvSpPr>
              <a:spLocks noChangeArrowheads="1"/>
            </p:cNvSpPr>
            <p:nvPr/>
          </p:nvSpPr>
          <p:spPr bwMode="auto">
            <a:xfrm flipH="1">
              <a:off x="8891137" y="5489096"/>
              <a:ext cx="647700" cy="1025525"/>
            </a:xfrm>
            <a:prstGeom prst="flowChartMagneticDrum">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p>
          </p:txBody>
        </p:sp>
        <p:sp>
          <p:nvSpPr>
            <p:cNvPr id="6" name="Line 16"/>
            <p:cNvSpPr>
              <a:spLocks noChangeShapeType="1"/>
            </p:cNvSpPr>
            <p:nvPr/>
          </p:nvSpPr>
          <p:spPr bwMode="auto">
            <a:xfrm>
              <a:off x="8184701" y="5984396"/>
              <a:ext cx="8588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9" name="Rettangolo 8"/>
          <p:cNvSpPr/>
          <p:nvPr/>
        </p:nvSpPr>
        <p:spPr>
          <a:xfrm>
            <a:off x="278354" y="253484"/>
            <a:ext cx="906998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th-TH" altLang="zh-TW" sz="2800" b="1" dirty="0">
                <a:solidFill>
                  <a:srgbClr val="009900"/>
                </a:solidFill>
                <a:latin typeface="Arial" panose="020B0604020202020204" pitchFamily="34" charset="0"/>
                <a:ea typeface="新細明體" pitchFamily="18" charset="-120"/>
              </a:rPr>
              <a:t>PLUG FLOW REACTOR (PFR), TUBULAR REACTOR</a:t>
            </a:r>
          </a:p>
        </p:txBody>
      </p:sp>
    </p:spTree>
    <p:extLst>
      <p:ext uri="{BB962C8B-B14F-4D97-AF65-F5344CB8AC3E}">
        <p14:creationId xmlns:p14="http://schemas.microsoft.com/office/powerpoint/2010/main" val="307190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1829" y="130175"/>
            <a:ext cx="911339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4000" dirty="0">
                <a:solidFill>
                  <a:srgbClr val="FF0000"/>
                </a:solidFill>
                <a:latin typeface="Arial" panose="020B0604020202020204" pitchFamily="34" charset="0"/>
                <a:cs typeface="Arial" panose="020B0604020202020204" pitchFamily="34" charset="0"/>
              </a:rPr>
              <a:t>Design equations for the ideal reactors</a:t>
            </a:r>
            <a:r>
              <a:rPr lang="en-GB" altLang="zh-TW" sz="4000" dirty="0" smtClean="0">
                <a:solidFill>
                  <a:srgbClr val="FF0000"/>
                </a:solidFill>
                <a:latin typeface="Arial" panose="020B0604020202020204" pitchFamily="34" charset="0"/>
                <a:cs typeface="Arial" panose="020B0604020202020204" pitchFamily="34" charset="0"/>
              </a:rPr>
              <a:t>:</a:t>
            </a:r>
            <a:endParaRPr lang="en-GB" altLang="zh-TW" sz="4000" dirty="0">
              <a:solidFill>
                <a:srgbClr val="FF0000"/>
              </a:solidFill>
              <a:latin typeface="Arial" panose="020B0604020202020204" pitchFamily="34" charset="0"/>
              <a:cs typeface="Arial" panose="020B0604020202020204" pitchFamily="34" charset="0"/>
            </a:endParaRPr>
          </a:p>
          <a:p>
            <a:pPr>
              <a:spcBef>
                <a:spcPct val="0"/>
              </a:spcBef>
              <a:buFontTx/>
              <a:buNone/>
            </a:pPr>
            <a:r>
              <a:rPr lang="en-GB" altLang="zh-TW" sz="4000" dirty="0">
                <a:solidFill>
                  <a:srgbClr val="FF0000"/>
                </a:solidFill>
                <a:latin typeface="Arial" panose="020B0604020202020204" pitchFamily="34" charset="0"/>
                <a:cs typeface="Arial" panose="020B0604020202020204" pitchFamily="34" charset="0"/>
              </a:rPr>
              <a:t>based on material balance</a:t>
            </a:r>
            <a:endParaRPr lang="en-GB" altLang="zh-TW" dirty="0">
              <a:solidFill>
                <a:srgbClr val="FF0000"/>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1504950" y="1649928"/>
            <a:ext cx="842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TW" sz="2400" b="0" i="0" u="none" strike="noStrike" kern="1200" cap="none" spc="0" normalizeH="0" baseline="0" noProof="0" dirty="0" smtClean="0">
                <a:ln>
                  <a:noFill/>
                </a:ln>
                <a:solidFill>
                  <a:srgbClr val="3333FF"/>
                </a:solidFill>
                <a:effectLst/>
                <a:uLnTx/>
                <a:uFillTx/>
                <a:latin typeface="Arial" panose="020B0604020202020204" pitchFamily="34" charset="0"/>
                <a:ea typeface="新細明體"/>
                <a:cs typeface="Arial" panose="020B0604020202020204" pitchFamily="34" charset="0"/>
              </a:rPr>
              <a:t>Rate law for </a:t>
            </a:r>
            <a:r>
              <a:rPr kumimoji="0" lang="en-GB" altLang="zh-TW" sz="2400" b="0" i="1" u="none" strike="noStrike" kern="1200" cap="none" spc="0" normalizeH="0" baseline="0" noProof="0" dirty="0" err="1" smtClean="0">
                <a:ln>
                  <a:noFill/>
                </a:ln>
                <a:solidFill>
                  <a:srgbClr val="3333FF"/>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3333FF"/>
                </a:solidFill>
                <a:effectLst/>
                <a:uLnTx/>
                <a:uFillTx/>
                <a:latin typeface="Arial" panose="020B0604020202020204" pitchFamily="34" charset="0"/>
                <a:ea typeface="新細明體"/>
                <a:cs typeface="Arial" panose="020B0604020202020204" pitchFamily="34" charset="0"/>
              </a:rPr>
              <a:t>j</a:t>
            </a:r>
            <a:endParaRPr kumimoji="0" lang="en-GB" altLang="zh-TW" sz="2400" b="0" i="0" u="none" strike="noStrike" kern="1200" cap="none" spc="0" normalizeH="0" baseline="0" noProof="0" dirty="0" smtClean="0">
              <a:ln>
                <a:noFill/>
              </a:ln>
              <a:solidFill>
                <a:srgbClr val="3333FF"/>
              </a:solidFill>
              <a:effectLst/>
              <a:uLnTx/>
              <a:uFillTx/>
              <a:latin typeface="Arial" panose="020B0604020202020204" pitchFamily="34" charset="0"/>
              <a:ea typeface="新細明體"/>
              <a:cs typeface="Arial" panose="020B0604020202020204" pitchFamily="34" charset="0"/>
            </a:endParaRPr>
          </a:p>
        </p:txBody>
      </p:sp>
      <p:sp>
        <p:nvSpPr>
          <p:cNvPr id="4" name="Rectangle 3"/>
          <p:cNvSpPr txBox="1">
            <a:spLocks noChangeArrowheads="1"/>
          </p:cNvSpPr>
          <p:nvPr/>
        </p:nvSpPr>
        <p:spPr bwMode="auto">
          <a:xfrm>
            <a:off x="349250" y="2181225"/>
            <a:ext cx="11499850" cy="26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A</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 the rate of formation of species A per unit volume [e.g., </a:t>
            </a:r>
            <a:r>
              <a:rPr kumimoji="0" lang="en-GB" altLang="zh-TW" sz="2400" b="0" i="0"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mol</a:t>
            </a:r>
            <a:r>
              <a:rPr lang="en-GB" altLang="zh-TW" sz="2400" dirty="0">
                <a:solidFill>
                  <a:srgbClr val="000000"/>
                </a:solidFill>
                <a:latin typeface="Arial" panose="020B0604020202020204" pitchFamily="34" charset="0"/>
                <a:ea typeface="新細明體"/>
                <a:cs typeface="Arial" panose="020B0604020202020204" pitchFamily="34" charset="0"/>
              </a:rPr>
              <a:t> </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dm</a:t>
            </a:r>
            <a:r>
              <a:rPr kumimoji="0" lang="en-GB" altLang="zh-TW" sz="2400" b="0" i="0" u="none" strike="noStrike" kern="1200" cap="none" spc="0" normalizeH="0" baseline="30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-3</a:t>
            </a:r>
            <a:r>
              <a:rPr lang="en-GB" altLang="zh-TW" sz="2400" dirty="0">
                <a:solidFill>
                  <a:srgbClr val="000000"/>
                </a:solidFill>
                <a:latin typeface="Arial" panose="020B0604020202020204" pitchFamily="34" charset="0"/>
                <a:ea typeface="新細明體"/>
                <a:cs typeface="Arial" panose="020B0604020202020204" pitchFamily="34" charset="0"/>
              </a:rPr>
              <a:t> </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s</a:t>
            </a:r>
            <a:r>
              <a:rPr kumimoji="0" lang="en-GB" altLang="zh-TW" sz="2400" b="0" i="0" u="none" strike="noStrike" kern="1200" cap="none" spc="0" normalizeH="0" baseline="30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-1</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a:t>
            </a: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A</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 the rate of a disappearance of species A per unit volume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j</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is a function of concentration, temperature, pressure, and the type of catalyst (if any)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j</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is independent of the type of reaction system (batch, plug flow, etc.)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j</a:t>
            </a:r>
            <a:r>
              <a:rPr kumimoji="0" lang="en-GB" altLang="zh-TW" sz="2400" b="0" i="0" u="none" strike="noStrike" kern="1200" cap="none" spc="0" normalizeH="0" baseline="-25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is an algebraic equation, not a differential equation</a:t>
            </a:r>
          </a:p>
        </p:txBody>
      </p:sp>
      <p:sp>
        <p:nvSpPr>
          <p:cNvPr id="5" name="Rectangle 2"/>
          <p:cNvSpPr txBox="1">
            <a:spLocks noChangeArrowheads="1"/>
          </p:cNvSpPr>
          <p:nvPr/>
        </p:nvSpPr>
        <p:spPr bwMode="auto">
          <a:xfrm>
            <a:off x="1504950" y="4918365"/>
            <a:ext cx="842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3333FF"/>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Conversion</a:t>
            </a:r>
          </a:p>
        </p:txBody>
      </p:sp>
      <p:sp>
        <p:nvSpPr>
          <p:cNvPr id="6" name="Rectangle 3"/>
          <p:cNvSpPr txBox="1">
            <a:spLocks noChangeArrowheads="1"/>
          </p:cNvSpPr>
          <p:nvPr/>
        </p:nvSpPr>
        <p:spPr bwMode="auto">
          <a:xfrm>
            <a:off x="349250" y="5289840"/>
            <a:ext cx="8420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The conversion X</a:t>
            </a:r>
            <a:r>
              <a:rPr kumimoji="0" lang="en-GB" altLang="zh-TW" sz="2400" i="0" u="none" strike="noStrike" kern="1200" cap="none" spc="0" normalizeH="0" baseline="-25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A</a:t>
            </a:r>
            <a:r>
              <a:rPr kumimoji="0" lang="en-GB" altLang="zh-TW" sz="240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is the number of moles of A that have reacted per mole of A fed to the system:</a:t>
            </a:r>
            <a:endParaRPr kumimoji="0" lang="en-GB" altLang="zh-TW" sz="280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endParaRPr>
          </a:p>
        </p:txBody>
      </p:sp>
      <p:sp>
        <p:nvSpPr>
          <p:cNvPr id="8" name="Rettangolo 7"/>
          <p:cNvSpPr/>
          <p:nvPr/>
        </p:nvSpPr>
        <p:spPr>
          <a:xfrm>
            <a:off x="9214992" y="1199869"/>
            <a:ext cx="2517612" cy="707886"/>
          </a:xfrm>
          <a:prstGeom prst="rect">
            <a:avLst/>
          </a:prstGeom>
          <a:ln w="25400">
            <a:solidFill>
              <a:srgbClr val="3333FF"/>
            </a:solidFill>
          </a:ln>
        </p:spPr>
        <p:txBody>
          <a:bodyPr wrap="none">
            <a:spAutoFit/>
          </a:bodyPr>
          <a:lstStyle/>
          <a:p>
            <a:pPr lvl="0" algn="just" eaLnBrk="0" fontAlgn="base" hangingPunct="0">
              <a:spcBef>
                <a:spcPct val="0"/>
              </a:spcBef>
              <a:spcAft>
                <a:spcPct val="0"/>
              </a:spcAft>
            </a:pPr>
            <a:r>
              <a:rPr lang="en-GB" altLang="zh-TW" sz="4000" dirty="0">
                <a:solidFill>
                  <a:srgbClr val="000000"/>
                </a:solidFill>
                <a:latin typeface="Times New Roman" panose="02020603050405020304" pitchFamily="18" charset="0"/>
                <a:ea typeface="新細明體" pitchFamily="18" charset="-120"/>
                <a:sym typeface="Symbol" panose="05050102010706020507" pitchFamily="18" charset="2"/>
              </a:rPr>
              <a:t>A  B + C</a:t>
            </a:r>
          </a:p>
        </p:txBody>
      </p:sp>
      <mc:AlternateContent xmlns:mc="http://schemas.openxmlformats.org/markup-compatibility/2006">
        <mc:Choice xmlns:a14="http://schemas.microsoft.com/office/drawing/2010/main" Requires="a14">
          <p:sp>
            <p:nvSpPr>
              <p:cNvPr id="9" name="CasellaDiTesto 8"/>
              <p:cNvSpPr txBox="1"/>
              <p:nvPr/>
            </p:nvSpPr>
            <p:spPr>
              <a:xfrm>
                <a:off x="7795436" y="5884855"/>
                <a:ext cx="4060599" cy="764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rgbClr val="FF0000"/>
                              </a:solidFill>
                              <a:latin typeface="Cambria Math" panose="02040503050406030204" pitchFamily="18" charset="0"/>
                            </a:rPr>
                          </m:ctrlPr>
                        </m:sSubPr>
                        <m:e>
                          <m:r>
                            <m:rPr>
                              <m:sty m:val="p"/>
                            </m:rPr>
                            <a:rPr lang="it-IT" sz="2400" b="0" i="0" smtClean="0">
                              <a:solidFill>
                                <a:srgbClr val="FF0000"/>
                              </a:solidFill>
                              <a:latin typeface="Cambria Math" panose="02040503050406030204" pitchFamily="18" charset="0"/>
                            </a:rPr>
                            <m:t>X</m:t>
                          </m:r>
                        </m:e>
                        <m:sub>
                          <m:r>
                            <m:rPr>
                              <m:sty m:val="p"/>
                            </m:rPr>
                            <a:rPr lang="it-IT" sz="2400" b="0" i="0" smtClean="0">
                              <a:solidFill>
                                <a:srgbClr val="FF0000"/>
                              </a:solidFill>
                              <a:latin typeface="Cambria Math" panose="02040503050406030204" pitchFamily="18" charset="0"/>
                            </a:rPr>
                            <m:t>A</m:t>
                          </m:r>
                        </m:sub>
                      </m:sSub>
                      <m:r>
                        <a:rPr lang="it-IT" sz="2400" b="0" i="0" smtClean="0">
                          <a:solidFill>
                            <a:srgbClr val="FF0000"/>
                          </a:solidFill>
                          <a:latin typeface="Cambria Math" panose="02040503050406030204" pitchFamily="18" charset="0"/>
                        </a:rPr>
                        <m:t>=</m:t>
                      </m:r>
                      <m:f>
                        <m:fPr>
                          <m:ctrlPr>
                            <a:rPr lang="it-IT" sz="2400" b="0" i="1" smtClean="0">
                              <a:solidFill>
                                <a:srgbClr val="FF0000"/>
                              </a:solidFill>
                              <a:latin typeface="Cambria Math" panose="02040503050406030204" pitchFamily="18" charset="0"/>
                            </a:rPr>
                          </m:ctrlPr>
                        </m:fPr>
                        <m:num>
                          <m:sSub>
                            <m:sSubPr>
                              <m:ctrlPr>
                                <a:rPr lang="it-IT" sz="2400" b="0" i="1" smtClean="0">
                                  <a:solidFill>
                                    <a:srgbClr val="FF0000"/>
                                  </a:solidFill>
                                  <a:latin typeface="Cambria Math" panose="02040503050406030204" pitchFamily="18" charset="0"/>
                                </a:rPr>
                              </m:ctrlPr>
                            </m:sSubPr>
                            <m:e>
                              <m:r>
                                <m:rPr>
                                  <m:sty m:val="p"/>
                                </m:rPr>
                                <a:rPr lang="it-IT" sz="2400" b="0" i="0" smtClean="0">
                                  <a:solidFill>
                                    <a:srgbClr val="FF0000"/>
                                  </a:solidFill>
                                  <a:latin typeface="Cambria Math" panose="02040503050406030204" pitchFamily="18" charset="0"/>
                                </a:rPr>
                                <m:t>n</m:t>
                              </m:r>
                            </m:e>
                            <m:sub>
                              <m:r>
                                <m:rPr>
                                  <m:sty m:val="p"/>
                                </m:rPr>
                                <a:rPr lang="it-IT" sz="2400" b="0" i="0" smtClean="0">
                                  <a:solidFill>
                                    <a:srgbClr val="FF0000"/>
                                  </a:solidFill>
                                  <a:latin typeface="Cambria Math" panose="02040503050406030204" pitchFamily="18" charset="0"/>
                                </a:rPr>
                                <m:t>A</m:t>
                              </m:r>
                            </m:sub>
                          </m:sSub>
                          <m:r>
                            <a:rPr lang="it-IT" sz="2400" b="0" i="0" smtClean="0">
                              <a:solidFill>
                                <a:srgbClr val="FF0000"/>
                              </a:solidFill>
                              <a:latin typeface="Cambria Math" panose="02040503050406030204" pitchFamily="18" charset="0"/>
                            </a:rPr>
                            <m:t> </m:t>
                          </m:r>
                          <m:r>
                            <m:rPr>
                              <m:sty m:val="p"/>
                            </m:rPr>
                            <a:rPr lang="it-IT" sz="2400" b="0" i="0" smtClean="0">
                              <a:solidFill>
                                <a:srgbClr val="FF0000"/>
                              </a:solidFill>
                              <a:latin typeface="Cambria Math" panose="02040503050406030204" pitchFamily="18" charset="0"/>
                            </a:rPr>
                            <m:t>reacted</m:t>
                          </m:r>
                        </m:num>
                        <m:den>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sub>
                          </m:sSub>
                          <m:r>
                            <a:rPr lang="it-IT" sz="2400" i="0">
                              <a:solidFill>
                                <a:srgbClr val="FF0000"/>
                              </a:solidFill>
                              <a:latin typeface="Cambria Math" panose="02040503050406030204" pitchFamily="18" charset="0"/>
                            </a:rPr>
                            <m:t> </m:t>
                          </m:r>
                          <m:r>
                            <m:rPr>
                              <m:sty m:val="p"/>
                            </m:rPr>
                            <a:rPr lang="it-IT" sz="2400" b="0" i="0" smtClean="0">
                              <a:solidFill>
                                <a:srgbClr val="FF0000"/>
                              </a:solidFill>
                              <a:latin typeface="Cambria Math" panose="02040503050406030204" pitchFamily="18" charset="0"/>
                            </a:rPr>
                            <m:t>fed</m:t>
                          </m:r>
                        </m:den>
                      </m:f>
                      <m:r>
                        <a:rPr lang="it-IT" sz="2400" b="0" i="0" smtClean="0">
                          <a:solidFill>
                            <a:srgbClr val="FF0000"/>
                          </a:solidFill>
                          <a:latin typeface="Cambria Math" panose="02040503050406030204" pitchFamily="18" charset="0"/>
                        </a:rPr>
                        <m:t>=</m:t>
                      </m:r>
                      <m:f>
                        <m:fPr>
                          <m:ctrlPr>
                            <a:rPr lang="it-IT" sz="2400" b="0" i="1" smtClean="0">
                              <a:solidFill>
                                <a:srgbClr val="FF0000"/>
                              </a:solidFill>
                              <a:latin typeface="Cambria Math" panose="02040503050406030204" pitchFamily="18" charset="0"/>
                            </a:rPr>
                          </m:ctrlPr>
                        </m:fPr>
                        <m:num>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r>
                                <a:rPr lang="it-IT" sz="2400" b="0" i="0" smtClean="0">
                                  <a:solidFill>
                                    <a:srgbClr val="FF0000"/>
                                  </a:solidFill>
                                  <a:latin typeface="Cambria Math" panose="02040503050406030204" pitchFamily="18" charset="0"/>
                                </a:rPr>
                                <m:t>0</m:t>
                              </m:r>
                            </m:sub>
                          </m:sSub>
                          <m:r>
                            <a:rPr lang="it-IT" sz="2400" i="0">
                              <a:solidFill>
                                <a:srgbClr val="FF0000"/>
                              </a:solidFill>
                              <a:latin typeface="Cambria Math" panose="02040503050406030204" pitchFamily="18" charset="0"/>
                            </a:rPr>
                            <m:t> </m:t>
                          </m:r>
                          <m:r>
                            <a:rPr lang="it-IT" sz="2400" b="0" i="0" smtClean="0">
                              <a:solidFill>
                                <a:srgbClr val="FF0000"/>
                              </a:solidFill>
                              <a:latin typeface="Cambria Math" panose="02040503050406030204" pitchFamily="18" charset="0"/>
                            </a:rPr>
                            <m:t>−</m:t>
                          </m:r>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sub>
                          </m:sSub>
                          <m:r>
                            <a:rPr lang="it-IT" sz="2400" i="0">
                              <a:solidFill>
                                <a:srgbClr val="FF0000"/>
                              </a:solidFill>
                              <a:latin typeface="Cambria Math" panose="02040503050406030204" pitchFamily="18" charset="0"/>
                            </a:rPr>
                            <m:t> </m:t>
                          </m:r>
                        </m:num>
                        <m:den>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r>
                                <a:rPr lang="it-IT" sz="2400" i="0">
                                  <a:solidFill>
                                    <a:srgbClr val="FF0000"/>
                                  </a:solidFill>
                                  <a:latin typeface="Cambria Math" panose="02040503050406030204" pitchFamily="18" charset="0"/>
                                </a:rPr>
                                <m:t>0</m:t>
                              </m:r>
                            </m:sub>
                          </m:sSub>
                        </m:den>
                      </m:f>
                    </m:oMath>
                  </m:oMathPara>
                </a14:m>
                <a:endParaRPr lang="it-IT" sz="2400" dirty="0">
                  <a:solidFill>
                    <a:srgbClr val="FF0000"/>
                  </a:solidFill>
                </a:endParaRPr>
              </a:p>
            </p:txBody>
          </p:sp>
        </mc:Choice>
        <mc:Fallback>
          <p:sp>
            <p:nvSpPr>
              <p:cNvPr id="9" name="CasellaDiTesto 8"/>
              <p:cNvSpPr txBox="1">
                <a:spLocks noRot="1" noChangeAspect="1" noMove="1" noResize="1" noEditPoints="1" noAdjustHandles="1" noChangeArrowheads="1" noChangeShapeType="1" noTextEdit="1"/>
              </p:cNvSpPr>
              <p:nvPr/>
            </p:nvSpPr>
            <p:spPr>
              <a:xfrm>
                <a:off x="7795436" y="5884855"/>
                <a:ext cx="4060599" cy="764120"/>
              </a:xfrm>
              <a:prstGeom prst="rect">
                <a:avLst/>
              </a:prstGeo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62066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4"/>
          <p:cNvSpPr txBox="1">
            <a:spLocks noChangeArrowheads="1"/>
          </p:cNvSpPr>
          <p:nvPr/>
        </p:nvSpPr>
        <p:spPr>
          <a:xfrm>
            <a:off x="194369" y="225425"/>
            <a:ext cx="84201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sz="3800" b="1" smtClean="0">
                <a:solidFill>
                  <a:srgbClr val="FF0000"/>
                </a:solidFill>
                <a:latin typeface="Arial" panose="020B0604020202020204" pitchFamily="34" charset="0"/>
                <a:cs typeface="Arial" panose="020B0604020202020204" pitchFamily="34" charset="0"/>
              </a:rPr>
              <a:t>Material Balance for Any Simple Ideal Reactor - Isothermal</a:t>
            </a:r>
            <a:endParaRPr lang="zh-TW" altLang="en-GB" sz="3800" b="1" smtClean="0">
              <a:solidFill>
                <a:srgbClr val="FF0000"/>
              </a:solidFill>
              <a:latin typeface="Arial" panose="020B0604020202020204" pitchFamily="34" charset="0"/>
              <a:cs typeface="Arial" panose="020B0604020202020204" pitchFamily="34" charset="0"/>
            </a:endParaRPr>
          </a:p>
        </p:txBody>
      </p:sp>
      <p:sp>
        <p:nvSpPr>
          <p:cNvPr id="27" name="CasellaDiTesto 26"/>
          <p:cNvSpPr txBox="1"/>
          <p:nvPr/>
        </p:nvSpPr>
        <p:spPr>
          <a:xfrm>
            <a:off x="141936" y="1594323"/>
            <a:ext cx="2715564" cy="1015663"/>
          </a:xfrm>
          <a:prstGeom prst="rect">
            <a:avLst/>
          </a:prstGeom>
          <a:noFill/>
        </p:spPr>
        <p:txBody>
          <a:bodyPr wrap="squar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accumulation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in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28" name="CasellaDiTesto 27"/>
          <p:cNvSpPr txBox="1"/>
          <p:nvPr/>
        </p:nvSpPr>
        <p:spPr>
          <a:xfrm>
            <a:off x="3056122"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INTO</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29" name="CasellaDiTesto 28"/>
          <p:cNvSpPr txBox="1"/>
          <p:nvPr/>
        </p:nvSpPr>
        <p:spPr>
          <a:xfrm>
            <a:off x="5787810"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OUT OF</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30" name="CasellaDiTesto 29"/>
          <p:cNvSpPr txBox="1"/>
          <p:nvPr/>
        </p:nvSpPr>
        <p:spPr>
          <a:xfrm>
            <a:off x="8519499" y="1594323"/>
            <a:ext cx="3542958"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a:t>
            </a:r>
            <a:r>
              <a:rPr lang="it-IT" sz="2000" dirty="0" smtClean="0">
                <a:solidFill>
                  <a:srgbClr val="FF0000"/>
                </a:solidFill>
                <a:latin typeface="Arial" panose="020B0604020202020204" pitchFamily="34" charset="0"/>
                <a:cs typeface="Arial" panose="020B0604020202020204" pitchFamily="34" charset="0"/>
              </a:rPr>
              <a:t>LOSS</a:t>
            </a:r>
            <a:r>
              <a:rPr lang="it-IT" sz="2000" dirty="0" smtClean="0">
                <a:latin typeface="Arial" panose="020B0604020202020204" pitchFamily="34" charset="0"/>
                <a:cs typeface="Arial" panose="020B0604020202020204" pitchFamily="34" charset="0"/>
              </a:rPr>
              <a:t> due to</a:t>
            </a:r>
          </a:p>
          <a:p>
            <a:pPr algn="ctr"/>
            <a:r>
              <a:rPr lang="it-IT" sz="2000" dirty="0" err="1" smtClean="0">
                <a:latin typeface="Arial" panose="020B0604020202020204" pitchFamily="34" charset="0"/>
                <a:cs typeface="Arial" panose="020B0604020202020204" pitchFamily="34" charset="0"/>
              </a:rPr>
              <a:t>Chemical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Reaction</a:t>
            </a:r>
            <a:endParaRPr lang="it-IT" sz="2000" dirty="0" smtClean="0">
              <a:latin typeface="Arial" panose="020B0604020202020204" pitchFamily="34" charset="0"/>
              <a:cs typeface="Arial" panose="020B0604020202020204" pitchFamily="34" charset="0"/>
            </a:endParaRPr>
          </a:p>
          <a:p>
            <a:pPr algn="ctr"/>
            <a:r>
              <a:rPr lang="it-IT" sz="2000" dirty="0" err="1" smtClean="0">
                <a:latin typeface="Arial" panose="020B0604020202020204" pitchFamily="34" charset="0"/>
                <a:cs typeface="Arial" panose="020B0604020202020204" pitchFamily="34" charset="0"/>
              </a:rPr>
              <a:t>Wothin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31" name="CasellaDiTesto 30"/>
          <p:cNvSpPr txBox="1"/>
          <p:nvPr/>
        </p:nvSpPr>
        <p:spPr>
          <a:xfrm>
            <a:off x="2675398" y="1917094"/>
            <a:ext cx="364202"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32" name="CasellaDiTesto 31"/>
          <p:cNvSpPr txBox="1"/>
          <p:nvPr/>
        </p:nvSpPr>
        <p:spPr>
          <a:xfrm>
            <a:off x="5611534" y="1917094"/>
            <a:ext cx="287259" cy="461665"/>
          </a:xfrm>
          <a:prstGeom prst="rect">
            <a:avLst/>
          </a:prstGeom>
          <a:noFill/>
        </p:spPr>
        <p:txBody>
          <a:bodyPr wrap="none" rtlCol="0">
            <a:spAutoFit/>
          </a:bodyPr>
          <a:lstStyle/>
          <a:p>
            <a:pPr algn="ctr"/>
            <a:r>
              <a:rPr lang="it-IT" sz="2400"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33" name="CasellaDiTesto 32"/>
          <p:cNvSpPr txBox="1"/>
          <p:nvPr/>
        </p:nvSpPr>
        <p:spPr>
          <a:xfrm>
            <a:off x="8353012" y="1917094"/>
            <a:ext cx="287258"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pic>
        <p:nvPicPr>
          <p:cNvPr id="34" name="Immagine 33"/>
          <p:cNvPicPr>
            <a:picLocks noChangeAspect="1"/>
          </p:cNvPicPr>
          <p:nvPr/>
        </p:nvPicPr>
        <p:blipFill>
          <a:blip r:embed="rId2"/>
          <a:stretch>
            <a:fillRect/>
          </a:stretch>
        </p:blipFill>
        <p:spPr>
          <a:xfrm>
            <a:off x="3391258" y="3866605"/>
            <a:ext cx="4005262" cy="1869434"/>
          </a:xfrm>
          <a:prstGeom prst="rect">
            <a:avLst/>
          </a:prstGeom>
        </p:spPr>
      </p:pic>
      <p:sp>
        <p:nvSpPr>
          <p:cNvPr id="35" name="Rectangle 37"/>
          <p:cNvSpPr>
            <a:spLocks noChangeArrowheads="1"/>
          </p:cNvSpPr>
          <p:nvPr/>
        </p:nvSpPr>
        <p:spPr bwMode="auto">
          <a:xfrm>
            <a:off x="3652450" y="3346015"/>
            <a:ext cx="340189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eaLnBrk="1" hangingPunct="1">
              <a:spcBef>
                <a:spcPct val="0"/>
              </a:spcBef>
              <a:buFontTx/>
              <a:buNone/>
            </a:pPr>
            <a:r>
              <a:rPr lang="en-GB" altLang="zh-TW" sz="2000" b="1" dirty="0">
                <a:solidFill>
                  <a:srgbClr val="3333FF"/>
                </a:solidFill>
                <a:latin typeface="Arial" panose="020B0604020202020204" pitchFamily="34" charset="0"/>
                <a:cs typeface="Arial" panose="020B0604020202020204" pitchFamily="34" charset="0"/>
              </a:rPr>
              <a:t>Element of reactor volume</a:t>
            </a:r>
            <a:endParaRPr lang="zh-TW" altLang="en-GB" sz="2000" b="1" dirty="0">
              <a:solidFill>
                <a:srgbClr val="3333FF"/>
              </a:solidFill>
              <a:latin typeface="Arial" panose="020B0604020202020204" pitchFamily="34" charset="0"/>
              <a:cs typeface="Arial" panose="020B0604020202020204" pitchFamily="34" charset="0"/>
            </a:endParaRPr>
          </a:p>
        </p:txBody>
      </p:sp>
      <p:sp>
        <p:nvSpPr>
          <p:cNvPr id="36" name="CasellaDiTesto 35"/>
          <p:cNvSpPr txBox="1"/>
          <p:nvPr/>
        </p:nvSpPr>
        <p:spPr>
          <a:xfrm>
            <a:off x="1306109" y="3696259"/>
            <a:ext cx="1571625"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enter</a:t>
            </a:r>
            <a:endParaRPr lang="it-IT" sz="2000" dirty="0" smtClean="0">
              <a:latin typeface="Arial" panose="020B0604020202020204" pitchFamily="34" charset="0"/>
              <a:cs typeface="Arial" panose="020B0604020202020204" pitchFamily="34" charset="0"/>
            </a:endParaRPr>
          </a:p>
        </p:txBody>
      </p:sp>
      <p:sp>
        <p:nvSpPr>
          <p:cNvPr id="37" name="CasellaDiTesto 36"/>
          <p:cNvSpPr txBox="1"/>
          <p:nvPr/>
        </p:nvSpPr>
        <p:spPr>
          <a:xfrm>
            <a:off x="8519499" y="3684076"/>
            <a:ext cx="1571625"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leave</a:t>
            </a:r>
            <a:endParaRPr lang="it-IT" sz="2000" dirty="0" smtClean="0">
              <a:latin typeface="Arial" panose="020B0604020202020204" pitchFamily="34" charset="0"/>
              <a:cs typeface="Arial" panose="020B0604020202020204" pitchFamily="34" charset="0"/>
            </a:endParaRPr>
          </a:p>
        </p:txBody>
      </p:sp>
      <p:sp>
        <p:nvSpPr>
          <p:cNvPr id="38" name="CasellaDiTesto 37"/>
          <p:cNvSpPr txBox="1"/>
          <p:nvPr/>
        </p:nvSpPr>
        <p:spPr>
          <a:xfrm>
            <a:off x="1001310" y="5366785"/>
            <a:ext cx="2181224"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accumulate</a:t>
            </a:r>
          </a:p>
        </p:txBody>
      </p:sp>
      <p:sp>
        <p:nvSpPr>
          <p:cNvPr id="39" name="CasellaDiTesto 38"/>
          <p:cNvSpPr txBox="1"/>
          <p:nvPr/>
        </p:nvSpPr>
        <p:spPr>
          <a:xfrm>
            <a:off x="7396520" y="5366785"/>
            <a:ext cx="3817582"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disappear</a:t>
            </a:r>
            <a:r>
              <a:rPr lang="it-IT" sz="2000" dirty="0" smtClean="0">
                <a:latin typeface="Arial" panose="020B0604020202020204" pitchFamily="34" charset="0"/>
                <a:cs typeface="Arial" panose="020B0604020202020204" pitchFamily="34" charset="0"/>
              </a:rPr>
              <a:t> due to </a:t>
            </a:r>
            <a:r>
              <a:rPr lang="it-IT" sz="2000" dirty="0" err="1" smtClean="0">
                <a:latin typeface="Arial" panose="020B0604020202020204" pitchFamily="34" charset="0"/>
                <a:cs typeface="Arial" panose="020B0604020202020204" pitchFamily="34" charset="0"/>
              </a:rPr>
              <a:t>chemical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reaction</a:t>
            </a:r>
            <a:endParaRPr lang="it-IT" sz="2000" dirty="0" smtClean="0">
              <a:latin typeface="Arial" panose="020B0604020202020204" pitchFamily="34" charset="0"/>
              <a:cs typeface="Arial" panose="020B0604020202020204" pitchFamily="34" charset="0"/>
            </a:endParaRPr>
          </a:p>
        </p:txBody>
      </p:sp>
      <p:cxnSp>
        <p:nvCxnSpPr>
          <p:cNvPr id="41" name="Connettore 4 40"/>
          <p:cNvCxnSpPr>
            <a:stCxn id="38" idx="0"/>
          </p:cNvCxnSpPr>
          <p:nvPr/>
        </p:nvCxnSpPr>
        <p:spPr>
          <a:xfrm rot="5400000" flipH="1" flipV="1">
            <a:off x="3219323" y="4041500"/>
            <a:ext cx="197885" cy="2452687"/>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Connettore 4 46"/>
          <p:cNvCxnSpPr>
            <a:stCxn id="36" idx="2"/>
          </p:cNvCxnSpPr>
          <p:nvPr/>
        </p:nvCxnSpPr>
        <p:spPr>
          <a:xfrm rot="16200000" flipH="1">
            <a:off x="2987862" y="3508204"/>
            <a:ext cx="277758" cy="2069639"/>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nettore 4 48"/>
          <p:cNvCxnSpPr>
            <a:endCxn id="37" idx="1"/>
          </p:cNvCxnSpPr>
          <p:nvPr/>
        </p:nvCxnSpPr>
        <p:spPr>
          <a:xfrm flipV="1">
            <a:off x="6203156" y="4038019"/>
            <a:ext cx="2316343" cy="353943"/>
          </a:xfrm>
          <a:prstGeom prst="bentConnector3">
            <a:avLst>
              <a:gd name="adj1" fmla="val 55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Connettore 4 59"/>
          <p:cNvCxnSpPr>
            <a:endCxn id="39" idx="1"/>
          </p:cNvCxnSpPr>
          <p:nvPr/>
        </p:nvCxnSpPr>
        <p:spPr>
          <a:xfrm>
            <a:off x="6203156" y="5348288"/>
            <a:ext cx="1193364" cy="372440"/>
          </a:xfrm>
          <a:prstGeom prst="bentConnector3">
            <a:avLst>
              <a:gd name="adj1" fmla="val 111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001310" y="5367820"/>
            <a:ext cx="2181224"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accumulate</a:t>
            </a:r>
          </a:p>
        </p:txBody>
      </p:sp>
    </p:spTree>
    <p:extLst>
      <p:ext uri="{BB962C8B-B14F-4D97-AF65-F5344CB8AC3E}">
        <p14:creationId xmlns:p14="http://schemas.microsoft.com/office/powerpoint/2010/main" val="761212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txBox="1">
            <a:spLocks noChangeArrowheads="1"/>
          </p:cNvSpPr>
          <p:nvPr/>
        </p:nvSpPr>
        <p:spPr bwMode="auto">
          <a:xfrm>
            <a:off x="295275" y="812800"/>
            <a:ext cx="84201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No material enters or leaves the reactor.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If composition in uniform (i.e. perfect mixing) - material balance can be written over whole reactor.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No flow in or out of reactor. </a:t>
            </a:r>
          </a:p>
        </p:txBody>
      </p:sp>
      <p:grpSp>
        <p:nvGrpSpPr>
          <p:cNvPr id="2" name="Group 18"/>
          <p:cNvGrpSpPr>
            <a:grpSpLocks/>
          </p:cNvGrpSpPr>
          <p:nvPr/>
        </p:nvGrpSpPr>
        <p:grpSpPr bwMode="auto">
          <a:xfrm>
            <a:off x="704850" y="2888998"/>
            <a:ext cx="7847013" cy="830263"/>
            <a:chOff x="170" y="2145"/>
            <a:chExt cx="4943" cy="523"/>
          </a:xfrm>
        </p:grpSpPr>
        <p:sp>
          <p:nvSpPr>
            <p:cNvPr id="3" name="Text Box 10"/>
            <p:cNvSpPr txBox="1">
              <a:spLocks noChangeArrowheads="1"/>
            </p:cNvSpPr>
            <p:nvPr/>
          </p:nvSpPr>
          <p:spPr bwMode="auto">
            <a:xfrm>
              <a:off x="170" y="2145"/>
              <a:ext cx="2154"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Rate of accumulation of</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reactant A in reactor </a:t>
              </a:r>
            </a:p>
          </p:txBody>
        </p:sp>
        <p:sp>
          <p:nvSpPr>
            <p:cNvPr id="4" name="Text Box 11"/>
            <p:cNvSpPr txBox="1">
              <a:spLocks noChangeArrowheads="1"/>
            </p:cNvSpPr>
            <p:nvPr/>
          </p:nvSpPr>
          <p:spPr bwMode="auto">
            <a:xfrm>
              <a:off x="2982" y="2145"/>
              <a:ext cx="2131"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Rate of reactant A loss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by reaction in reactor</a:t>
              </a:r>
            </a:p>
          </p:txBody>
        </p:sp>
        <p:sp>
          <p:nvSpPr>
            <p:cNvPr id="5" name="Text Box 12"/>
            <p:cNvSpPr txBox="1">
              <a:spLocks noChangeArrowheads="1"/>
            </p:cNvSpPr>
            <p:nvPr/>
          </p:nvSpPr>
          <p:spPr bwMode="auto">
            <a:xfrm>
              <a:off x="2441" y="2315"/>
              <a:ext cx="229"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2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t>
              </a:r>
            </a:p>
          </p:txBody>
        </p:sp>
        <p:sp>
          <p:nvSpPr>
            <p:cNvPr id="6" name="Text Box 13"/>
            <p:cNvSpPr txBox="1">
              <a:spLocks noChangeArrowheads="1"/>
            </p:cNvSpPr>
            <p:nvPr/>
          </p:nvSpPr>
          <p:spPr bwMode="auto">
            <a:xfrm>
              <a:off x="2787" y="2315"/>
              <a:ext cx="181"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p>
          </p:txBody>
        </p:sp>
      </p:grpSp>
      <p:sp>
        <p:nvSpPr>
          <p:cNvPr id="9"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TW" sz="2800" b="1" i="0" u="none" strike="noStrike" kern="1200" cap="none" spc="0" normalizeH="0" baseline="0" noProof="0" dirty="0" smtClean="0">
                <a:ln>
                  <a:noFill/>
                </a:ln>
                <a:solidFill>
                  <a:srgbClr val="FF0000"/>
                </a:solidFill>
                <a:effectLst/>
                <a:uLnTx/>
                <a:uFillTx/>
                <a:latin typeface="Arial" panose="020B0604020202020204" pitchFamily="34" charset="0"/>
                <a:ea typeface="新細明體"/>
                <a:cs typeface="Arial" panose="020B0604020202020204" pitchFamily="34" charset="0"/>
              </a:rPr>
              <a:t>Mole Balance – Batch Reactor</a:t>
            </a:r>
            <a:endParaRPr kumimoji="0" lang="zh-TW" altLang="en-GB" sz="2800" b="1" i="0" u="none" strike="noStrike" kern="1200" cap="none" spc="0" normalizeH="0" baseline="0" noProof="0" dirty="0" smtClean="0">
              <a:ln>
                <a:noFill/>
              </a:ln>
              <a:solidFill>
                <a:srgbClr val="FF0000"/>
              </a:solidFill>
              <a:effectLst/>
              <a:uLnTx/>
              <a:uFillTx/>
              <a:latin typeface="Arial" panose="020B0604020202020204" pitchFamily="34" charset="0"/>
              <a:ea typeface="新細明體"/>
              <a:cs typeface="Arial" panose="020B0604020202020204" pitchFamily="34" charset="0"/>
            </a:endParaRPr>
          </a:p>
        </p:txBody>
      </p:sp>
      <p:sp>
        <p:nvSpPr>
          <p:cNvPr id="11" name="Rectangle 24"/>
          <p:cNvSpPr>
            <a:spLocks noChangeArrowheads="1"/>
          </p:cNvSpPr>
          <p:nvPr/>
        </p:nvSpPr>
        <p:spPr bwMode="auto">
          <a:xfrm>
            <a:off x="403225" y="2650845"/>
            <a:ext cx="8420100" cy="133310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altLang="it-IT" sz="2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Text Box 6"/>
          <p:cNvSpPr txBox="1">
            <a:spLocks noChangeArrowheads="1"/>
          </p:cNvSpPr>
          <p:nvPr/>
        </p:nvSpPr>
        <p:spPr bwMode="auto">
          <a:xfrm>
            <a:off x="2827866" y="5733380"/>
            <a:ext cx="1827743" cy="312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lnSpc>
                <a:spcPct val="70000"/>
              </a:lnSpc>
              <a:spcBef>
                <a:spcPct val="0"/>
              </a:spcBef>
              <a:buFontTx/>
              <a:buNone/>
            </a:pPr>
            <a:r>
              <a:rPr lang="en-GB" altLang="zh-TW" sz="2000" dirty="0" err="1" smtClean="0">
                <a:latin typeface="Cambria Math" panose="02040503050406030204" pitchFamily="18" charset="0"/>
                <a:ea typeface="Cambria Math" panose="02040503050406030204" pitchFamily="18" charset="0"/>
              </a:rPr>
              <a:t>n</a:t>
            </a:r>
            <a:r>
              <a:rPr lang="en-GB" altLang="zh-TW" sz="2000" baseline="-25000" dirty="0" err="1" smtClean="0">
                <a:latin typeface="Cambria Math" panose="02040503050406030204" pitchFamily="18" charset="0"/>
                <a:ea typeface="Cambria Math" panose="02040503050406030204" pitchFamily="18" charset="0"/>
              </a:rPr>
              <a:t>A</a:t>
            </a:r>
            <a:r>
              <a:rPr lang="en-GB" altLang="zh-TW" sz="2000" dirty="0" smtClean="0">
                <a:latin typeface="Cambria Math" panose="02040503050406030204" pitchFamily="18" charset="0"/>
                <a:ea typeface="Cambria Math" panose="02040503050406030204" pitchFamily="18" charset="0"/>
              </a:rPr>
              <a:t> </a:t>
            </a:r>
            <a:r>
              <a:rPr lang="en-GB" altLang="zh-TW" sz="2000" dirty="0">
                <a:latin typeface="Cambria Math" panose="02040503050406030204" pitchFamily="18" charset="0"/>
                <a:ea typeface="Cambria Math" panose="02040503050406030204" pitchFamily="18" charset="0"/>
              </a:rPr>
              <a:t>= </a:t>
            </a:r>
            <a:r>
              <a:rPr lang="en-GB" altLang="zh-TW" sz="2000" dirty="0" smtClean="0">
                <a:latin typeface="Cambria Math" panose="02040503050406030204" pitchFamily="18" charset="0"/>
                <a:ea typeface="Cambria Math" panose="02040503050406030204" pitchFamily="18" charset="0"/>
              </a:rPr>
              <a:t>n</a:t>
            </a:r>
            <a:r>
              <a:rPr lang="en-GB" altLang="zh-TW" sz="2000" baseline="-25000" dirty="0" smtClean="0">
                <a:latin typeface="Cambria Math" panose="02040503050406030204" pitchFamily="18" charset="0"/>
                <a:ea typeface="Cambria Math" panose="02040503050406030204" pitchFamily="18" charset="0"/>
              </a:rPr>
              <a:t>A0</a:t>
            </a:r>
            <a:r>
              <a:rPr lang="en-GB" altLang="zh-TW" sz="2000" dirty="0" smtClean="0">
                <a:latin typeface="Cambria Math" panose="02040503050406030204" pitchFamily="18" charset="0"/>
                <a:ea typeface="Cambria Math" panose="02040503050406030204" pitchFamily="18" charset="0"/>
              </a:rPr>
              <a:t> </a:t>
            </a:r>
            <a:r>
              <a:rPr lang="en-GB" altLang="zh-TW" sz="2000" dirty="0">
                <a:latin typeface="Cambria Math" panose="02040503050406030204" pitchFamily="18" charset="0"/>
                <a:ea typeface="Cambria Math" panose="02040503050406030204" pitchFamily="18" charset="0"/>
              </a:rPr>
              <a:t>(1-X</a:t>
            </a:r>
            <a:r>
              <a:rPr lang="en-GB" altLang="zh-TW" sz="2000" baseline="-25000" dirty="0">
                <a:latin typeface="Cambria Math" panose="02040503050406030204" pitchFamily="18" charset="0"/>
                <a:ea typeface="Cambria Math" panose="02040503050406030204" pitchFamily="18" charset="0"/>
              </a:rPr>
              <a:t>A</a:t>
            </a:r>
            <a:r>
              <a:rPr lang="en-GB" altLang="zh-TW" sz="2000" dirty="0">
                <a:latin typeface="Cambria Math" panose="02040503050406030204" pitchFamily="18" charset="0"/>
                <a:ea typeface="Cambria Math" panose="02040503050406030204" pitchFamily="18" charset="0"/>
              </a:rPr>
              <a:t>)</a:t>
            </a:r>
          </a:p>
        </p:txBody>
      </p:sp>
      <p:sp>
        <p:nvSpPr>
          <p:cNvPr id="16" name="Text Box 7"/>
          <p:cNvSpPr txBox="1">
            <a:spLocks noChangeArrowheads="1"/>
          </p:cNvSpPr>
          <p:nvPr/>
        </p:nvSpPr>
        <p:spPr bwMode="auto">
          <a:xfrm>
            <a:off x="5357259" y="5214473"/>
            <a:ext cx="6335712"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lnSpc>
                <a:spcPct val="70000"/>
              </a:lnSpc>
              <a:spcBef>
                <a:spcPct val="0"/>
              </a:spcBef>
              <a:buFontTx/>
              <a:buNone/>
            </a:pPr>
            <a:r>
              <a:rPr lang="en-GB" altLang="zh-TW" sz="1800" dirty="0" smtClean="0"/>
              <a:t>Where:</a:t>
            </a:r>
          </a:p>
          <a:p>
            <a:pPr algn="just">
              <a:lnSpc>
                <a:spcPct val="70000"/>
              </a:lnSpc>
              <a:spcBef>
                <a:spcPct val="0"/>
              </a:spcBef>
              <a:buFontTx/>
              <a:buNone/>
            </a:pPr>
            <a:endParaRPr lang="en-GB" altLang="zh-TW" sz="1800" dirty="0"/>
          </a:p>
          <a:p>
            <a:pPr algn="just">
              <a:lnSpc>
                <a:spcPct val="70000"/>
              </a:lnSpc>
              <a:spcBef>
                <a:spcPct val="0"/>
              </a:spcBef>
              <a:buFontTx/>
              <a:buNone/>
            </a:pPr>
            <a:r>
              <a:rPr lang="en-GB" altLang="zh-TW" sz="1800" dirty="0" smtClean="0"/>
              <a:t>n</a:t>
            </a:r>
            <a:r>
              <a:rPr lang="en-GB" altLang="zh-TW" sz="1800" baseline="-25000" dirty="0" smtClean="0"/>
              <a:t>A0</a:t>
            </a:r>
            <a:r>
              <a:rPr lang="en-GB" altLang="zh-TW" sz="1800" dirty="0" smtClean="0"/>
              <a:t> </a:t>
            </a:r>
            <a:r>
              <a:rPr lang="en-GB" altLang="zh-TW" sz="1800" dirty="0"/>
              <a:t>is the initial moles</a:t>
            </a:r>
          </a:p>
          <a:p>
            <a:pPr algn="just">
              <a:lnSpc>
                <a:spcPct val="70000"/>
              </a:lnSpc>
              <a:spcBef>
                <a:spcPct val="0"/>
              </a:spcBef>
              <a:buFontTx/>
              <a:buNone/>
            </a:pPr>
            <a:endParaRPr lang="en-GB" altLang="zh-TW" sz="1800" dirty="0"/>
          </a:p>
          <a:p>
            <a:pPr algn="just">
              <a:lnSpc>
                <a:spcPct val="70000"/>
              </a:lnSpc>
              <a:spcBef>
                <a:spcPct val="0"/>
              </a:spcBef>
              <a:buFontTx/>
              <a:buNone/>
            </a:pPr>
            <a:r>
              <a:rPr lang="en-GB" altLang="zh-TW" sz="1800" dirty="0"/>
              <a:t>X</a:t>
            </a:r>
            <a:r>
              <a:rPr lang="en-GB" altLang="zh-TW" sz="1800" baseline="-25000" dirty="0"/>
              <a:t>A </a:t>
            </a:r>
            <a:r>
              <a:rPr lang="en-GB" altLang="zh-TW" sz="1800" dirty="0"/>
              <a:t>= fractional conversion of A = </a:t>
            </a:r>
            <a:r>
              <a:rPr lang="en-GB" altLang="zh-TW" sz="1800" dirty="0" smtClean="0"/>
              <a:t>(n</a:t>
            </a:r>
            <a:r>
              <a:rPr lang="en-GB" altLang="zh-TW" sz="1800" baseline="-25000" dirty="0" smtClean="0"/>
              <a:t>A0</a:t>
            </a:r>
            <a:r>
              <a:rPr lang="en-GB" altLang="zh-TW" sz="1800" dirty="0" smtClean="0"/>
              <a:t>-n</a:t>
            </a:r>
            <a:r>
              <a:rPr lang="en-GB" altLang="zh-TW" sz="1800" baseline="-25000" dirty="0" smtClean="0"/>
              <a:t>A</a:t>
            </a:r>
            <a:r>
              <a:rPr lang="en-GB" altLang="zh-TW" sz="1800" dirty="0" smtClean="0"/>
              <a:t>)/n</a:t>
            </a:r>
            <a:r>
              <a:rPr lang="en-GB" altLang="zh-TW" sz="1800" baseline="-25000" dirty="0" smtClean="0"/>
              <a:t>A0</a:t>
            </a:r>
            <a:endParaRPr lang="en-GB" altLang="zh-TW" sz="1800" dirty="0"/>
          </a:p>
          <a:p>
            <a:pPr algn="just">
              <a:lnSpc>
                <a:spcPct val="70000"/>
              </a:lnSpc>
              <a:spcBef>
                <a:spcPct val="0"/>
              </a:spcBef>
              <a:buFontTx/>
              <a:buNone/>
            </a:pPr>
            <a:endParaRPr lang="en-GB" altLang="zh-TW" sz="1800" dirty="0"/>
          </a:p>
          <a:p>
            <a:pPr algn="just">
              <a:lnSpc>
                <a:spcPct val="70000"/>
              </a:lnSpc>
              <a:spcBef>
                <a:spcPct val="0"/>
              </a:spcBef>
              <a:buFontTx/>
              <a:buNone/>
            </a:pPr>
            <a:r>
              <a:rPr lang="en-GB" altLang="zh-TW" sz="1800" dirty="0" err="1" smtClean="0"/>
              <a:t>n</a:t>
            </a:r>
            <a:r>
              <a:rPr lang="en-GB" altLang="zh-TW" sz="1800" baseline="-25000" dirty="0" err="1" smtClean="0"/>
              <a:t>A</a:t>
            </a:r>
            <a:r>
              <a:rPr lang="en-GB" altLang="zh-TW" sz="1800" dirty="0" smtClean="0"/>
              <a:t> </a:t>
            </a:r>
            <a:r>
              <a:rPr lang="en-GB" altLang="zh-TW" sz="1800" dirty="0"/>
              <a:t>= moles of A at conversion X</a:t>
            </a:r>
            <a:r>
              <a:rPr lang="en-GB" altLang="zh-TW" sz="1800" baseline="-25000" dirty="0"/>
              <a:t>A</a:t>
            </a:r>
            <a:endParaRPr lang="en-GB" altLang="zh-TW" sz="1800" dirty="0"/>
          </a:p>
          <a:p>
            <a:pPr algn="just">
              <a:lnSpc>
                <a:spcPct val="70000"/>
              </a:lnSpc>
              <a:spcBef>
                <a:spcPct val="0"/>
              </a:spcBef>
              <a:buFontTx/>
              <a:buNone/>
            </a:pPr>
            <a:endParaRPr lang="en-GB" altLang="en-US" sz="1800" dirty="0"/>
          </a:p>
        </p:txBody>
      </p:sp>
      <p:sp>
        <p:nvSpPr>
          <p:cNvPr id="17" name="Text Box 9"/>
          <p:cNvSpPr txBox="1">
            <a:spLocks noChangeArrowheads="1"/>
          </p:cNvSpPr>
          <p:nvPr/>
        </p:nvSpPr>
        <p:spPr bwMode="auto">
          <a:xfrm>
            <a:off x="2433638" y="6222064"/>
            <a:ext cx="26082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000" dirty="0" err="1" smtClean="0">
                <a:latin typeface="Cambria Math" panose="02040503050406030204" pitchFamily="18" charset="0"/>
                <a:ea typeface="Cambria Math" panose="02040503050406030204" pitchFamily="18" charset="0"/>
              </a:rPr>
              <a:t>dn</a:t>
            </a:r>
            <a:r>
              <a:rPr lang="en-GB" altLang="zh-TW" sz="2000" baseline="-25000" dirty="0" err="1" smtClean="0">
                <a:latin typeface="Cambria Math" panose="02040503050406030204" pitchFamily="18" charset="0"/>
                <a:ea typeface="Cambria Math" panose="02040503050406030204" pitchFamily="18" charset="0"/>
              </a:rPr>
              <a:t>A</a:t>
            </a:r>
            <a:r>
              <a:rPr lang="en-GB" altLang="zh-TW" sz="2000" dirty="0" smtClean="0">
                <a:latin typeface="Cambria Math" panose="02040503050406030204" pitchFamily="18" charset="0"/>
                <a:ea typeface="Cambria Math" panose="02040503050406030204" pitchFamily="18" charset="0"/>
              </a:rPr>
              <a:t>  </a:t>
            </a:r>
            <a:r>
              <a:rPr lang="en-GB" altLang="zh-TW" sz="2000" dirty="0">
                <a:latin typeface="Cambria Math" panose="02040503050406030204" pitchFamily="18" charset="0"/>
                <a:ea typeface="Cambria Math" panose="02040503050406030204" pitchFamily="18" charset="0"/>
              </a:rPr>
              <a:t>= </a:t>
            </a:r>
            <a:r>
              <a:rPr lang="en-GB" altLang="zh-TW" sz="2000" dirty="0" smtClean="0">
                <a:latin typeface="Cambria Math" panose="02040503050406030204" pitchFamily="18" charset="0"/>
                <a:ea typeface="Cambria Math" panose="02040503050406030204" pitchFamily="18" charset="0"/>
              </a:rPr>
              <a:t>-n</a:t>
            </a:r>
            <a:r>
              <a:rPr lang="en-GB" altLang="zh-TW" sz="2000" baseline="-25000" dirty="0" smtClean="0">
                <a:latin typeface="Cambria Math" panose="02040503050406030204" pitchFamily="18" charset="0"/>
                <a:ea typeface="Cambria Math" panose="02040503050406030204" pitchFamily="18" charset="0"/>
              </a:rPr>
              <a:t>A0</a:t>
            </a:r>
            <a:r>
              <a:rPr lang="en-GB" altLang="zh-TW" sz="2000" dirty="0" smtClean="0">
                <a:latin typeface="Cambria Math" panose="02040503050406030204" pitchFamily="18" charset="0"/>
                <a:ea typeface="Cambria Math" panose="02040503050406030204" pitchFamily="18" charset="0"/>
              </a:rPr>
              <a:t> </a:t>
            </a:r>
            <a:r>
              <a:rPr lang="en-GB" altLang="zh-TW" sz="2000" dirty="0" err="1">
                <a:latin typeface="Cambria Math" panose="02040503050406030204" pitchFamily="18" charset="0"/>
                <a:ea typeface="Cambria Math" panose="02040503050406030204" pitchFamily="18" charset="0"/>
              </a:rPr>
              <a:t>dX</a:t>
            </a:r>
            <a:r>
              <a:rPr lang="en-GB" altLang="zh-TW" sz="2000" baseline="-25000" dirty="0" err="1">
                <a:latin typeface="Cambria Math" panose="02040503050406030204" pitchFamily="18" charset="0"/>
                <a:ea typeface="Cambria Math" panose="02040503050406030204" pitchFamily="18" charset="0"/>
              </a:rPr>
              <a:t>A</a:t>
            </a:r>
            <a:endParaRPr lang="en-GB" altLang="zh-TW" sz="2000" dirty="0">
              <a:latin typeface="Cambria Math" panose="02040503050406030204" pitchFamily="18" charset="0"/>
              <a:ea typeface="Cambria Math" panose="02040503050406030204" pitchFamily="18" charset="0"/>
            </a:endParaRPr>
          </a:p>
        </p:txBody>
      </p:sp>
      <p:sp>
        <p:nvSpPr>
          <p:cNvPr id="20" name="Line 17"/>
          <p:cNvSpPr>
            <a:spLocks noChangeShapeType="1"/>
          </p:cNvSpPr>
          <p:nvPr/>
        </p:nvSpPr>
        <p:spPr bwMode="auto">
          <a:xfrm flipV="1">
            <a:off x="2430463" y="5094135"/>
            <a:ext cx="5853592" cy="17747"/>
          </a:xfrm>
          <a:prstGeom prst="line">
            <a:avLst/>
          </a:prstGeom>
          <a:noFill/>
          <a:ln w="25400">
            <a:solidFill>
              <a:srgbClr val="3333FF"/>
            </a:solidFill>
            <a:round/>
            <a:headEnd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n>
                <a:solidFill>
                  <a:srgbClr val="3333FF"/>
                </a:solidFill>
              </a:ln>
            </a:endParaRPr>
          </a:p>
        </p:txBody>
      </p:sp>
      <p:sp>
        <p:nvSpPr>
          <p:cNvPr id="21" name="Rectangle 21"/>
          <p:cNvSpPr>
            <a:spLocks noChangeArrowheads="1"/>
          </p:cNvSpPr>
          <p:nvPr/>
        </p:nvSpPr>
        <p:spPr bwMode="auto">
          <a:xfrm>
            <a:off x="8551863" y="4655561"/>
            <a:ext cx="2981325" cy="838200"/>
          </a:xfrm>
          <a:prstGeom prst="rect">
            <a:avLst/>
          </a:prstGeom>
          <a:noFill/>
          <a:ln w="25400">
            <a:solidFill>
              <a:srgbClr val="333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1800"/>
          </a:p>
        </p:txBody>
      </p:sp>
      <mc:AlternateContent xmlns:mc="http://schemas.openxmlformats.org/markup-compatibility/2006" xmlns:a14="http://schemas.microsoft.com/office/drawing/2010/main">
        <mc:Choice Requires="a14">
          <p:sp>
            <p:nvSpPr>
              <p:cNvPr id="12" name="CasellaDiTesto 11"/>
              <p:cNvSpPr txBox="1"/>
              <p:nvPr/>
            </p:nvSpPr>
            <p:spPr>
              <a:xfrm>
                <a:off x="1706910" y="4724052"/>
                <a:ext cx="589649"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𝐴</m:t>
                              </m:r>
                            </m:sub>
                          </m:sSub>
                        </m:num>
                        <m:den>
                          <m:r>
                            <a:rPr lang="it-IT" sz="2400" b="0" i="1" smtClean="0">
                              <a:latin typeface="Cambria Math" panose="02040503050406030204" pitchFamily="18" charset="0"/>
                            </a:rPr>
                            <m:t>𝑑𝑡</m:t>
                          </m:r>
                        </m:den>
                      </m:f>
                    </m:oMath>
                  </m:oMathPara>
                </a14:m>
                <a:endParaRPr lang="it-IT" sz="2000" dirty="0">
                  <a:latin typeface="Times New Roman" panose="02020603050405020304" pitchFamily="18" charset="0"/>
                  <a:cs typeface="Times New Roman" panose="02020603050405020304" pitchFamily="18" charset="0"/>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1706910" y="4724052"/>
                <a:ext cx="589649" cy="701218"/>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8928662" y="4724052"/>
                <a:ext cx="2227726"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𝐴</m:t>
                              </m:r>
                            </m:sub>
                          </m:sSub>
                        </m:num>
                        <m:den>
                          <m:r>
                            <a:rPr lang="it-IT" sz="2400" b="0" i="1" smtClean="0">
                              <a:latin typeface="Cambria Math" panose="02040503050406030204" pitchFamily="18" charset="0"/>
                            </a:rPr>
                            <m:t>𝑑𝑡</m:t>
                          </m:r>
                        </m:den>
                      </m:f>
                      <m:r>
                        <a:rPr lang="it-IT" sz="2400" b="0" i="0" smtClean="0">
                          <a:latin typeface="Cambria Math" panose="02040503050406030204" pitchFamily="18" charset="0"/>
                        </a:rPr>
                        <m:t>=−</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𝐴</m:t>
                          </m:r>
                          <m:r>
                            <a:rPr lang="it-IT" sz="2400" b="0" i="1" smtClean="0">
                              <a:latin typeface="Cambria Math" panose="02040503050406030204" pitchFamily="18" charset="0"/>
                            </a:rPr>
                            <m:t>0</m:t>
                          </m:r>
                        </m:sub>
                      </m:sSub>
                      <m:f>
                        <m:fPr>
                          <m:ctrlPr>
                            <a:rPr lang="it-IT" sz="2400" i="1">
                              <a:latin typeface="Cambria Math" panose="02040503050406030204" pitchFamily="18" charset="0"/>
                            </a:rPr>
                          </m:ctrlPr>
                        </m:fPr>
                        <m:num>
                          <m:r>
                            <a:rPr lang="it-IT" sz="2400" i="1">
                              <a:latin typeface="Cambria Math" panose="02040503050406030204" pitchFamily="18" charset="0"/>
                            </a:rPr>
                            <m:t>𝑑</m:t>
                          </m:r>
                          <m:sSub>
                            <m:sSubPr>
                              <m:ctrlPr>
                                <a:rPr lang="it-IT" sz="2400" i="1">
                                  <a:latin typeface="Cambria Math" panose="02040503050406030204" pitchFamily="18" charset="0"/>
                                </a:rPr>
                              </m:ctrlPr>
                            </m:sSubPr>
                            <m:e>
                              <m:r>
                                <a:rPr lang="it-IT" sz="2400" b="0" i="1" smtClean="0">
                                  <a:latin typeface="Cambria Math" panose="02040503050406030204" pitchFamily="18" charset="0"/>
                                </a:rPr>
                                <m:t>𝑋</m:t>
                              </m:r>
                            </m:e>
                            <m:sub>
                              <m:r>
                                <a:rPr lang="it-IT" sz="2400" i="1">
                                  <a:latin typeface="Cambria Math" panose="02040503050406030204" pitchFamily="18" charset="0"/>
                                </a:rPr>
                                <m:t>𝐴</m:t>
                              </m:r>
                            </m:sub>
                          </m:sSub>
                        </m:num>
                        <m:den>
                          <m:r>
                            <a:rPr lang="it-IT" sz="2400" i="1">
                              <a:latin typeface="Cambria Math" panose="02040503050406030204" pitchFamily="18" charset="0"/>
                            </a:rPr>
                            <m:t>𝑑𝑡</m:t>
                          </m:r>
                        </m:den>
                      </m:f>
                    </m:oMath>
                  </m:oMathPara>
                </a14:m>
                <a:endParaRPr lang="it-IT" sz="2400" dirty="0">
                  <a:latin typeface="Times New Roman" panose="02020603050405020304" pitchFamily="18" charset="0"/>
                  <a:cs typeface="Times New Roman" panose="02020603050405020304" pitchFamily="18" charset="0"/>
                </a:endParaRPr>
              </a:p>
            </p:txBody>
          </p:sp>
        </mc:Choice>
        <mc:Fallback xmlns="">
          <p:sp>
            <p:nvSpPr>
              <p:cNvPr id="23" name="CasellaDiTesto 22"/>
              <p:cNvSpPr txBox="1">
                <a:spLocks noRot="1" noChangeAspect="1" noMove="1" noResize="1" noEditPoints="1" noAdjustHandles="1" noChangeArrowheads="1" noChangeShapeType="1" noTextEdit="1"/>
              </p:cNvSpPr>
              <p:nvPr/>
            </p:nvSpPr>
            <p:spPr>
              <a:xfrm>
                <a:off x="8928662" y="4724052"/>
                <a:ext cx="2227726" cy="701218"/>
              </a:xfrm>
              <a:prstGeom prst="rect">
                <a:avLst/>
              </a:prstGeom>
              <a:blipFill>
                <a:blip r:embed="rId3"/>
                <a:stretch>
                  <a:fillRect/>
                </a:stretch>
              </a:blipFill>
            </p:spPr>
            <p:txBody>
              <a:bodyPr/>
              <a:lstStyle/>
              <a:p>
                <a:r>
                  <a:rPr lang="it-IT">
                    <a:noFill/>
                  </a:rPr>
                  <a:t> </a:t>
                </a:r>
              </a:p>
            </p:txBody>
          </p:sp>
        </mc:Fallback>
      </mc:AlternateContent>
      <p:sp>
        <p:nvSpPr>
          <p:cNvPr id="13" name="Rettangolo 12"/>
          <p:cNvSpPr/>
          <p:nvPr/>
        </p:nvSpPr>
        <p:spPr>
          <a:xfrm>
            <a:off x="295275" y="4266511"/>
            <a:ext cx="3103991" cy="400110"/>
          </a:xfrm>
          <a:prstGeom prst="rect">
            <a:avLst/>
          </a:prstGeom>
        </p:spPr>
        <p:txBody>
          <a:bodyPr wrap="none">
            <a:spAutoFit/>
          </a:bodyPr>
          <a:lstStyle/>
          <a:p>
            <a:r>
              <a:rPr lang="en-GB" altLang="zh-TW" sz="2000" dirty="0" smtClean="0">
                <a:solidFill>
                  <a:srgbClr val="3333FF"/>
                </a:solidFill>
                <a:latin typeface="Arial" panose="020B0604020202020204" pitchFamily="34" charset="0"/>
                <a:cs typeface="Arial" panose="020B0604020202020204" pitchFamily="34" charset="0"/>
              </a:rPr>
              <a:t>Rate of accumulation of A</a:t>
            </a:r>
            <a:endParaRPr lang="it-IT" sz="2000" dirty="0">
              <a:solidFill>
                <a:srgbClr val="3333FF"/>
              </a:solidFill>
            </a:endParaRPr>
          </a:p>
        </p:txBody>
      </p:sp>
    </p:spTree>
    <p:extLst>
      <p:ext uri="{BB962C8B-B14F-4D97-AF65-F5344CB8AC3E}">
        <p14:creationId xmlns:p14="http://schemas.microsoft.com/office/powerpoint/2010/main" val="940776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800" b="1" i="0" u="none" strike="noStrike" cap="none" spc="0" normalizeH="0" baseline="0">
                <a:ln>
                  <a:noFill/>
                </a:ln>
                <a:solidFill>
                  <a:srgbClr val="FF0000"/>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Mole Balance – Batch Reactor </a:t>
            </a:r>
            <a:endParaRPr lang="zh-TW" altLang="en-GB" dirty="0"/>
          </a:p>
        </p:txBody>
      </p:sp>
      <p:sp>
        <p:nvSpPr>
          <p:cNvPr id="3" name="Rettangolo 2"/>
          <p:cNvSpPr/>
          <p:nvPr/>
        </p:nvSpPr>
        <p:spPr>
          <a:xfrm>
            <a:off x="295275" y="919462"/>
            <a:ext cx="3346044" cy="400110"/>
          </a:xfrm>
          <a:prstGeom prst="rect">
            <a:avLst/>
          </a:prstGeom>
        </p:spPr>
        <p:txBody>
          <a:bodyPr wrap="none">
            <a:spAutoFit/>
          </a:bodyPr>
          <a:lstStyle/>
          <a:p>
            <a:r>
              <a:rPr lang="en-GB" altLang="zh-TW" sz="2000" dirty="0" smtClean="0">
                <a:solidFill>
                  <a:srgbClr val="3333FF"/>
                </a:solidFill>
                <a:latin typeface="Arial" panose="020B0604020202020204" pitchFamily="34" charset="0"/>
                <a:cs typeface="Arial" panose="020B0604020202020204" pitchFamily="34" charset="0"/>
              </a:rPr>
              <a:t>Rate of disappearance of A</a:t>
            </a:r>
            <a:endParaRPr lang="it-IT" sz="2000" dirty="0">
              <a:solidFill>
                <a:srgbClr val="3333FF"/>
              </a:solidFill>
            </a:endParaRPr>
          </a:p>
        </p:txBody>
      </p:sp>
      <p:grpSp>
        <p:nvGrpSpPr>
          <p:cNvPr id="4" name="Group 25"/>
          <p:cNvGrpSpPr>
            <a:grpSpLocks/>
          </p:cNvGrpSpPr>
          <p:nvPr/>
        </p:nvGrpSpPr>
        <p:grpSpPr bwMode="auto">
          <a:xfrm>
            <a:off x="584917" y="1557053"/>
            <a:ext cx="11000626" cy="708026"/>
            <a:chOff x="1332" y="1412"/>
            <a:chExt cx="4908" cy="446"/>
          </a:xfrm>
        </p:grpSpPr>
        <p:sp>
          <p:nvSpPr>
            <p:cNvPr id="5" name="Text Box 6"/>
            <p:cNvSpPr txBox="1">
              <a:spLocks noChangeArrowheads="1"/>
            </p:cNvSpPr>
            <p:nvPr/>
          </p:nvSpPr>
          <p:spPr bwMode="auto">
            <a:xfrm>
              <a:off x="1332" y="1412"/>
              <a:ext cx="343"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err="1">
                  <a:latin typeface="Arial" panose="020B0604020202020204" pitchFamily="34" charset="0"/>
                  <a:cs typeface="Arial" panose="020B0604020202020204" pitchFamily="34" charset="0"/>
                </a:rPr>
                <a:t>V</a:t>
              </a:r>
              <a:r>
                <a:rPr lang="en-GB" altLang="zh-TW" sz="2400" baseline="-25000" dirty="0" err="1">
                  <a:latin typeface="Arial" panose="020B0604020202020204" pitchFamily="34" charset="0"/>
                  <a:cs typeface="Arial" panose="020B0604020202020204" pitchFamily="34" charset="0"/>
                </a:rPr>
                <a:t>r</a:t>
              </a:r>
              <a:endParaRPr lang="en-GB" altLang="zh-TW" sz="2400" dirty="0">
                <a:latin typeface="Arial" panose="020B0604020202020204" pitchFamily="34" charset="0"/>
                <a:cs typeface="Arial" panose="020B0604020202020204" pitchFamily="34" charset="0"/>
              </a:endParaRPr>
            </a:p>
          </p:txBody>
        </p:sp>
        <p:sp>
          <p:nvSpPr>
            <p:cNvPr id="6" name="Text Box 24"/>
            <p:cNvSpPr txBox="1">
              <a:spLocks noChangeArrowheads="1"/>
            </p:cNvSpPr>
            <p:nvPr/>
          </p:nvSpPr>
          <p:spPr bwMode="auto">
            <a:xfrm>
              <a:off x="2329" y="1412"/>
              <a:ext cx="3911"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tabLst>
                  <a:tab pos="1074738" algn="l"/>
                </a:tabLst>
              </a:pPr>
              <a:r>
                <a:rPr lang="en-GB" altLang="zh-TW" sz="2000" dirty="0">
                  <a:latin typeface="Arial" panose="020B0604020202020204" pitchFamily="34" charset="0"/>
                  <a:cs typeface="Arial" panose="020B0604020202020204" pitchFamily="34" charset="0"/>
                </a:rPr>
                <a:t>where </a:t>
              </a:r>
              <a:r>
                <a:rPr lang="en-GB" altLang="zh-TW" sz="2000" dirty="0" err="1" smtClean="0">
                  <a:latin typeface="Arial" panose="020B0604020202020204" pitchFamily="34" charset="0"/>
                  <a:cs typeface="Arial" panose="020B0604020202020204" pitchFamily="34" charset="0"/>
                </a:rPr>
                <a:t>r</a:t>
              </a:r>
              <a:r>
                <a:rPr lang="en-GB" altLang="zh-TW" sz="2000" baseline="-25000" dirty="0" err="1" smtClean="0">
                  <a:latin typeface="Arial" panose="020B0604020202020204" pitchFamily="34" charset="0"/>
                  <a:cs typeface="Arial" panose="020B0604020202020204" pitchFamily="34" charset="0"/>
                </a:rPr>
                <a:t>A</a:t>
              </a:r>
              <a:r>
                <a:rPr lang="en-GB" altLang="zh-TW" sz="2000" dirty="0" smtClean="0">
                  <a:latin typeface="Arial" panose="020B0604020202020204" pitchFamily="34" charset="0"/>
                  <a:cs typeface="Arial" panose="020B0604020202020204" pitchFamily="34" charset="0"/>
                </a:rPr>
                <a:t> 	= </a:t>
              </a:r>
              <a:r>
                <a:rPr lang="en-GB" altLang="zh-TW" sz="2000" dirty="0">
                  <a:latin typeface="Arial" panose="020B0604020202020204" pitchFamily="34" charset="0"/>
                  <a:cs typeface="Arial" panose="020B0604020202020204" pitchFamily="34" charset="0"/>
                </a:rPr>
                <a:t>moles A reacting / (unit volume) (time)</a:t>
              </a:r>
            </a:p>
            <a:p>
              <a:pPr>
                <a:spcBef>
                  <a:spcPct val="0"/>
                </a:spcBef>
                <a:buFontTx/>
                <a:buNone/>
                <a:tabLst>
                  <a:tab pos="1074738" algn="l"/>
                </a:tabLst>
              </a:pPr>
              <a:r>
                <a:rPr lang="en-GB" altLang="zh-TW" sz="2000" dirty="0">
                  <a:latin typeface="Arial" panose="020B0604020202020204" pitchFamily="34" charset="0"/>
                  <a:cs typeface="Arial" panose="020B0604020202020204" pitchFamily="34" charset="0"/>
                </a:rPr>
                <a:t>           </a:t>
              </a:r>
              <a:r>
                <a:rPr lang="en-GB" altLang="zh-TW" sz="2000" dirty="0" err="1" smtClean="0">
                  <a:latin typeface="Arial" panose="020B0604020202020204" pitchFamily="34" charset="0"/>
                  <a:cs typeface="Arial" panose="020B0604020202020204" pitchFamily="34" charset="0"/>
                </a:rPr>
                <a:t>V</a:t>
              </a:r>
              <a:r>
                <a:rPr lang="en-GB" altLang="zh-TW" sz="2000" baseline="-25000" dirty="0" err="1" smtClean="0">
                  <a:latin typeface="Arial" panose="020B0604020202020204" pitchFamily="34" charset="0"/>
                  <a:cs typeface="Arial" panose="020B0604020202020204" pitchFamily="34" charset="0"/>
                </a:rPr>
                <a:t>r</a:t>
              </a:r>
              <a:r>
                <a:rPr lang="en-GB" altLang="zh-TW" sz="2000" baseline="-25000" dirty="0" smtClean="0">
                  <a:latin typeface="Arial" panose="020B0604020202020204" pitchFamily="34" charset="0"/>
                  <a:cs typeface="Arial" panose="020B0604020202020204" pitchFamily="34" charset="0"/>
                </a:rPr>
                <a:t>  </a:t>
              </a:r>
              <a:r>
                <a:rPr lang="en-GB" altLang="zh-TW" sz="2000" dirty="0" smtClean="0">
                  <a:latin typeface="Arial" panose="020B0604020202020204" pitchFamily="34" charset="0"/>
                  <a:cs typeface="Arial" panose="020B0604020202020204" pitchFamily="34" charset="0"/>
                </a:rPr>
                <a:t>= </a:t>
              </a:r>
              <a:r>
                <a:rPr lang="en-GB" altLang="zh-TW" sz="2000" dirty="0">
                  <a:latin typeface="Arial" panose="020B0604020202020204" pitchFamily="34" charset="0"/>
                  <a:cs typeface="Arial" panose="020B0604020202020204" pitchFamily="34" charset="0"/>
                </a:rPr>
                <a:t>Reactor volume, but really refers to the </a:t>
              </a:r>
              <a:r>
                <a:rPr lang="en-GB" altLang="zh-TW" sz="2000" dirty="0" smtClean="0">
                  <a:latin typeface="Arial" panose="020B0604020202020204" pitchFamily="34" charset="0"/>
                  <a:cs typeface="Arial" panose="020B0604020202020204" pitchFamily="34" charset="0"/>
                </a:rPr>
                <a:t>volume </a:t>
              </a:r>
              <a:r>
                <a:rPr lang="en-GB" altLang="zh-TW" sz="2000" dirty="0">
                  <a:latin typeface="Arial" panose="020B0604020202020204" pitchFamily="34" charset="0"/>
                  <a:cs typeface="Arial" panose="020B0604020202020204" pitchFamily="34" charset="0"/>
                </a:rPr>
                <a:t>of fluid in reactor.</a:t>
              </a:r>
            </a:p>
          </p:txBody>
        </p:sp>
      </p:grpSp>
      <p:sp>
        <p:nvSpPr>
          <p:cNvPr id="12" name="Line 14"/>
          <p:cNvSpPr>
            <a:spLocks noChangeShapeType="1"/>
          </p:cNvSpPr>
          <p:nvPr/>
        </p:nvSpPr>
        <p:spPr bwMode="auto">
          <a:xfrm>
            <a:off x="3785411" y="3311145"/>
            <a:ext cx="2071926" cy="0"/>
          </a:xfrm>
          <a:prstGeom prst="line">
            <a:avLst/>
          </a:prstGeom>
          <a:noFill/>
          <a:ln w="25400">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Text Box 29"/>
          <p:cNvSpPr txBox="1">
            <a:spLocks noChangeArrowheads="1"/>
          </p:cNvSpPr>
          <p:nvPr/>
        </p:nvSpPr>
        <p:spPr bwMode="auto">
          <a:xfrm>
            <a:off x="56507" y="4425784"/>
            <a:ext cx="40398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000" dirty="0">
                <a:latin typeface="Arial" panose="020B0604020202020204" pitchFamily="34" charset="0"/>
                <a:cs typeface="Arial" panose="020B0604020202020204" pitchFamily="34" charset="0"/>
              </a:rPr>
              <a:t>If system is constant volume, then</a:t>
            </a:r>
          </a:p>
        </p:txBody>
      </p:sp>
      <p:sp>
        <p:nvSpPr>
          <p:cNvPr id="15" name="Rectangle 32"/>
          <p:cNvSpPr>
            <a:spLocks noChangeArrowheads="1"/>
          </p:cNvSpPr>
          <p:nvPr/>
        </p:nvSpPr>
        <p:spPr bwMode="auto">
          <a:xfrm>
            <a:off x="5502275" y="4493252"/>
            <a:ext cx="59372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000" dirty="0" smtClean="0">
                <a:latin typeface="Arial" panose="020B0604020202020204" pitchFamily="34" charset="0"/>
                <a:cs typeface="Arial" panose="020B0604020202020204" pitchFamily="34" charset="0"/>
              </a:rPr>
              <a:t>where </a:t>
            </a:r>
            <a:r>
              <a:rPr lang="en-GB" altLang="zh-TW" sz="2000" dirty="0">
                <a:latin typeface="Arial" panose="020B0604020202020204" pitchFamily="34" charset="0"/>
                <a:cs typeface="Arial" panose="020B0604020202020204" pitchFamily="34" charset="0"/>
              </a:rPr>
              <a:t>C</a:t>
            </a:r>
            <a:r>
              <a:rPr lang="en-GB" altLang="zh-TW" sz="2000" baseline="-25000" dirty="0">
                <a:latin typeface="Arial" panose="020B0604020202020204" pitchFamily="34" charset="0"/>
                <a:cs typeface="Arial" panose="020B0604020202020204" pitchFamily="34" charset="0"/>
              </a:rPr>
              <a:t>A0</a:t>
            </a:r>
            <a:r>
              <a:rPr lang="en-GB" altLang="zh-TW" sz="2000" dirty="0">
                <a:latin typeface="Arial" panose="020B0604020202020204" pitchFamily="34" charset="0"/>
                <a:cs typeface="Arial" panose="020B0604020202020204" pitchFamily="34" charset="0"/>
              </a:rPr>
              <a:t> is the initial concentration of A (</a:t>
            </a:r>
            <a:r>
              <a:rPr lang="en-GB" altLang="zh-TW" sz="2000" dirty="0" err="1">
                <a:latin typeface="Arial" panose="020B0604020202020204" pitchFamily="34" charset="0"/>
                <a:cs typeface="Arial" panose="020B0604020202020204" pitchFamily="34" charset="0"/>
              </a:rPr>
              <a:t>mol</a:t>
            </a:r>
            <a:r>
              <a:rPr lang="en-GB" altLang="zh-TW" sz="2000" dirty="0">
                <a:latin typeface="Arial" panose="020B0604020202020204" pitchFamily="34" charset="0"/>
                <a:cs typeface="Arial" panose="020B0604020202020204" pitchFamily="34" charset="0"/>
              </a:rPr>
              <a:t>/m</a:t>
            </a:r>
            <a:r>
              <a:rPr lang="en-GB" altLang="zh-TW" sz="2000" baseline="30000" dirty="0">
                <a:latin typeface="Arial" panose="020B0604020202020204" pitchFamily="34" charset="0"/>
                <a:cs typeface="Arial" panose="020B0604020202020204" pitchFamily="34" charset="0"/>
              </a:rPr>
              <a:t>3</a:t>
            </a:r>
            <a:r>
              <a:rPr lang="en-GB" altLang="zh-TW" sz="2000" dirty="0">
                <a:latin typeface="Arial" panose="020B0604020202020204" pitchFamily="34" charset="0"/>
                <a:cs typeface="Arial" panose="020B0604020202020204" pitchFamily="34" charset="0"/>
              </a:rPr>
              <a:t>)</a:t>
            </a:r>
          </a:p>
        </p:txBody>
      </p:sp>
      <p:sp>
        <p:nvSpPr>
          <p:cNvPr id="16" name="Rectangle 33"/>
          <p:cNvSpPr>
            <a:spLocks noChangeArrowheads="1"/>
          </p:cNvSpPr>
          <p:nvPr/>
        </p:nvSpPr>
        <p:spPr bwMode="auto">
          <a:xfrm>
            <a:off x="56507" y="5488645"/>
            <a:ext cx="819214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000" dirty="0">
                <a:latin typeface="Arial" panose="020B0604020202020204" pitchFamily="34" charset="0"/>
                <a:cs typeface="Arial" panose="020B0604020202020204" pitchFamily="34" charset="0"/>
              </a:rPr>
              <a:t>Integrating the equation gives the design equation for the batch reactor</a:t>
            </a:r>
            <a:endParaRPr lang="zh-TW" altLang="en-GB"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CasellaDiTesto 17"/>
              <p:cNvSpPr txBox="1"/>
              <p:nvPr/>
            </p:nvSpPr>
            <p:spPr>
              <a:xfrm>
                <a:off x="295275" y="2960536"/>
                <a:ext cx="2814232"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0" smtClean="0">
                          <a:latin typeface="Cambria Math" panose="02040503050406030204" pitchFamily="18" charset="0"/>
                        </a:rPr>
                        <m:t>−</m:t>
                      </m:r>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n</m:t>
                          </m:r>
                        </m:e>
                        <m:sub>
                          <m:r>
                            <m:rPr>
                              <m:sty m:val="p"/>
                            </m:rPr>
                            <a:rPr lang="it-IT" sz="2400" b="0" i="0" smtClean="0">
                              <a:latin typeface="Cambria Math" panose="02040503050406030204" pitchFamily="18" charset="0"/>
                            </a:rPr>
                            <m:t>A</m:t>
                          </m:r>
                          <m:r>
                            <a:rPr lang="it-IT" sz="2400" b="0" i="0" smtClean="0">
                              <a:latin typeface="Cambria Math" panose="02040503050406030204" pitchFamily="18" charset="0"/>
                            </a:rPr>
                            <m:t>0</m:t>
                          </m:r>
                        </m:sub>
                      </m:sSub>
                      <m:f>
                        <m:fPr>
                          <m:ctrlPr>
                            <a:rPr lang="it-IT" sz="2400" i="1">
                              <a:latin typeface="Cambria Math" panose="02040503050406030204" pitchFamily="18" charset="0"/>
                            </a:rPr>
                          </m:ctrlPr>
                        </m:fPr>
                        <m:num>
                          <m:r>
                            <m:rPr>
                              <m:sty m:val="p"/>
                            </m:rPr>
                            <a:rPr lang="it-IT" sz="2400" i="0">
                              <a:latin typeface="Cambria Math" panose="02040503050406030204" pitchFamily="18" charset="0"/>
                            </a:rPr>
                            <m:t>d</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X</m:t>
                              </m:r>
                            </m:e>
                            <m:sub>
                              <m:r>
                                <m:rPr>
                                  <m:sty m:val="p"/>
                                </m:rPr>
                                <a:rPr lang="it-IT" sz="2400" i="0">
                                  <a:latin typeface="Cambria Math" panose="02040503050406030204" pitchFamily="18" charset="0"/>
                                </a:rPr>
                                <m:t>A</m:t>
                              </m:r>
                            </m:sub>
                          </m:sSub>
                        </m:num>
                        <m:den>
                          <m:r>
                            <m:rPr>
                              <m:sty m:val="p"/>
                            </m:rPr>
                            <a:rPr lang="it-IT" sz="2400" i="0">
                              <a:latin typeface="Cambria Math" panose="02040503050406030204" pitchFamily="18" charset="0"/>
                            </a:rPr>
                            <m:t>dt</m:t>
                          </m:r>
                        </m:den>
                      </m:f>
                      <m:r>
                        <a:rPr lang="it-IT" sz="2400" b="0" i="0" smtClean="0">
                          <a:latin typeface="Cambria Math" panose="02040503050406030204" pitchFamily="18" charset="0"/>
                        </a:rPr>
                        <m:t>=−</m:t>
                      </m:r>
                      <m:d>
                        <m:dPr>
                          <m:ctrlPr>
                            <a:rPr lang="it-IT" sz="2400" b="0" i="1" smtClean="0">
                              <a:latin typeface="Cambria Math" panose="02040503050406030204" pitchFamily="18" charset="0"/>
                            </a:rPr>
                          </m:ctrlPr>
                        </m:dPr>
                        <m:e>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r</m:t>
                              </m:r>
                            </m:e>
                            <m:sub>
                              <m:r>
                                <m:rPr>
                                  <m:sty m:val="p"/>
                                </m:rPr>
                                <a:rPr lang="it-IT" sz="2400" b="0" i="0" smtClean="0">
                                  <a:latin typeface="Cambria Math" panose="02040503050406030204" pitchFamily="18" charset="0"/>
                                </a:rPr>
                                <m:t>A</m:t>
                              </m:r>
                            </m:sub>
                          </m:sSub>
                        </m:e>
                      </m:d>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V</m:t>
                          </m:r>
                        </m:e>
                        <m:sub>
                          <m:r>
                            <m:rPr>
                              <m:sty m:val="p"/>
                            </m:rPr>
                            <a:rPr lang="it-IT" sz="2400" b="0" i="0" smtClean="0">
                              <a:latin typeface="Cambria Math" panose="02040503050406030204" pitchFamily="18" charset="0"/>
                            </a:rPr>
                            <m:t>r</m:t>
                          </m:r>
                        </m:sub>
                      </m:sSub>
                    </m:oMath>
                  </m:oMathPara>
                </a14:m>
                <a:endParaRPr lang="it-IT" sz="2400" dirty="0">
                  <a:latin typeface="Times New Roman" panose="02020603050405020304" pitchFamily="18" charset="0"/>
                  <a:cs typeface="Times New Roman" panose="02020603050405020304" pitchFamily="18" charset="0"/>
                </a:endParaRPr>
              </a:p>
            </p:txBody>
          </p:sp>
        </mc:Choice>
        <mc:Fallback xmlns="">
          <p:sp>
            <p:nvSpPr>
              <p:cNvPr id="18" name="CasellaDiTesto 17"/>
              <p:cNvSpPr txBox="1">
                <a:spLocks noRot="1" noChangeAspect="1" noMove="1" noResize="1" noEditPoints="1" noAdjustHandles="1" noChangeArrowheads="1" noChangeShapeType="1" noTextEdit="1"/>
              </p:cNvSpPr>
              <p:nvPr/>
            </p:nvSpPr>
            <p:spPr>
              <a:xfrm>
                <a:off x="295275" y="2960536"/>
                <a:ext cx="2814232" cy="701346"/>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p:cNvSpPr txBox="1"/>
              <p:nvPr/>
            </p:nvSpPr>
            <p:spPr>
              <a:xfrm>
                <a:off x="6382108" y="2960536"/>
                <a:ext cx="2355773"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n</m:t>
                          </m:r>
                        </m:e>
                        <m:sub>
                          <m:r>
                            <m:rPr>
                              <m:sty m:val="p"/>
                            </m:rPr>
                            <a:rPr lang="it-IT" sz="2400" b="0" i="0" smtClean="0">
                              <a:latin typeface="Cambria Math" panose="02040503050406030204" pitchFamily="18" charset="0"/>
                            </a:rPr>
                            <m:t>A</m:t>
                          </m:r>
                          <m:r>
                            <a:rPr lang="it-IT" sz="2400" b="0" i="0" smtClean="0">
                              <a:latin typeface="Cambria Math" panose="02040503050406030204" pitchFamily="18" charset="0"/>
                            </a:rPr>
                            <m:t>0</m:t>
                          </m:r>
                        </m:sub>
                      </m:sSub>
                      <m:f>
                        <m:fPr>
                          <m:ctrlPr>
                            <a:rPr lang="it-IT" sz="2400" i="1">
                              <a:latin typeface="Cambria Math" panose="02040503050406030204" pitchFamily="18" charset="0"/>
                            </a:rPr>
                          </m:ctrlPr>
                        </m:fPr>
                        <m:num>
                          <m:r>
                            <m:rPr>
                              <m:sty m:val="p"/>
                            </m:rPr>
                            <a:rPr lang="it-IT" sz="2400" i="0">
                              <a:latin typeface="Cambria Math" panose="02040503050406030204" pitchFamily="18" charset="0"/>
                            </a:rPr>
                            <m:t>d</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X</m:t>
                              </m:r>
                            </m:e>
                            <m:sub>
                              <m:r>
                                <m:rPr>
                                  <m:sty m:val="p"/>
                                </m:rPr>
                                <a:rPr lang="it-IT" sz="2400" i="0">
                                  <a:latin typeface="Cambria Math" panose="02040503050406030204" pitchFamily="18" charset="0"/>
                                </a:rPr>
                                <m:t>A</m:t>
                              </m:r>
                            </m:sub>
                          </m:sSub>
                        </m:num>
                        <m:den>
                          <m:r>
                            <m:rPr>
                              <m:sty m:val="p"/>
                            </m:rPr>
                            <a:rPr lang="it-IT" sz="2400" i="0">
                              <a:latin typeface="Cambria Math" panose="02040503050406030204" pitchFamily="18" charset="0"/>
                            </a:rPr>
                            <m:t>dt</m:t>
                          </m:r>
                        </m:den>
                      </m:f>
                      <m:r>
                        <a:rPr lang="it-IT" sz="2400" b="0" i="0" smtClean="0">
                          <a:latin typeface="Cambria Math" panose="02040503050406030204" pitchFamily="18" charset="0"/>
                        </a:rPr>
                        <m:t>=</m:t>
                      </m:r>
                      <m:d>
                        <m:dPr>
                          <m:ctrlPr>
                            <a:rPr lang="it-IT" sz="2400" b="0" i="1" smtClean="0">
                              <a:latin typeface="Cambria Math" panose="02040503050406030204" pitchFamily="18" charset="0"/>
                            </a:rPr>
                          </m:ctrlPr>
                        </m:dPr>
                        <m:e>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r</m:t>
                              </m:r>
                            </m:e>
                            <m:sub>
                              <m:r>
                                <m:rPr>
                                  <m:sty m:val="p"/>
                                </m:rPr>
                                <a:rPr lang="it-IT" sz="2400" b="0" i="0" smtClean="0">
                                  <a:latin typeface="Cambria Math" panose="02040503050406030204" pitchFamily="18" charset="0"/>
                                </a:rPr>
                                <m:t>A</m:t>
                              </m:r>
                            </m:sub>
                          </m:sSub>
                        </m:e>
                      </m:d>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V</m:t>
                          </m:r>
                        </m:e>
                        <m:sub>
                          <m:r>
                            <m:rPr>
                              <m:sty m:val="p"/>
                            </m:rPr>
                            <a:rPr lang="it-IT" sz="2400" b="0" i="0" smtClean="0">
                              <a:latin typeface="Cambria Math" panose="02040503050406030204" pitchFamily="18" charset="0"/>
                            </a:rPr>
                            <m:t>r</m:t>
                          </m:r>
                        </m:sub>
                      </m:sSub>
                    </m:oMath>
                  </m:oMathPara>
                </a14:m>
                <a:endParaRPr lang="it-IT" sz="2400" dirty="0">
                  <a:latin typeface="Times New Roman" panose="02020603050405020304" pitchFamily="18" charset="0"/>
                  <a:cs typeface="Times New Roman" panose="02020603050405020304" pitchFamily="18" charset="0"/>
                </a:endParaRPr>
              </a:p>
            </p:txBody>
          </p:sp>
        </mc:Choice>
        <mc:Fallback xmlns="">
          <p:sp>
            <p:nvSpPr>
              <p:cNvPr id="19" name="CasellaDiTesto 18"/>
              <p:cNvSpPr txBox="1">
                <a:spLocks noRot="1" noChangeAspect="1" noMove="1" noResize="1" noEditPoints="1" noAdjustHandles="1" noChangeArrowheads="1" noChangeShapeType="1" noTextEdit="1"/>
              </p:cNvSpPr>
              <p:nvPr/>
            </p:nvSpPr>
            <p:spPr>
              <a:xfrm>
                <a:off x="6382108" y="2960536"/>
                <a:ext cx="2355773" cy="701346"/>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Rettangolo 20"/>
              <p:cNvSpPr/>
              <p:nvPr/>
            </p:nvSpPr>
            <p:spPr>
              <a:xfrm>
                <a:off x="3868471" y="4300667"/>
                <a:ext cx="1597810" cy="785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n</m:t>
                              </m:r>
                            </m:e>
                            <m:sub>
                              <m:r>
                                <m:rPr>
                                  <m:sty m:val="p"/>
                                </m:rPr>
                                <a:rPr lang="it-IT" sz="2400" b="0" i="0" smtClean="0">
                                  <a:latin typeface="Cambria Math" panose="02040503050406030204" pitchFamily="18" charset="0"/>
                                </a:rPr>
                                <m:t>A</m:t>
                              </m:r>
                              <m:r>
                                <a:rPr lang="it-IT" sz="2400" b="0" i="0" smtClean="0">
                                  <a:latin typeface="Cambria Math" panose="02040503050406030204" pitchFamily="18" charset="0"/>
                                </a:rPr>
                                <m:t>0</m:t>
                              </m:r>
                            </m:sub>
                          </m:sSub>
                        </m:num>
                        <m:den>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V</m:t>
                              </m:r>
                            </m:e>
                            <m:sub>
                              <m:r>
                                <m:rPr>
                                  <m:sty m:val="p"/>
                                </m:rPr>
                                <a:rPr lang="it-IT" sz="2400" b="0" i="0" smtClean="0">
                                  <a:latin typeface="Cambria Math" panose="02040503050406030204" pitchFamily="18" charset="0"/>
                                </a:rPr>
                                <m:t>r</m:t>
                              </m:r>
                            </m:sub>
                          </m:sSub>
                        </m:den>
                      </m:f>
                      <m:r>
                        <a:rPr lang="it-IT" sz="2400" b="0" i="0" smtClean="0">
                          <a:latin typeface="Cambria Math" panose="02040503050406030204" pitchFamily="18" charset="0"/>
                        </a:rPr>
                        <m:t>=</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C</m:t>
                          </m:r>
                        </m:e>
                        <m:sub>
                          <m:r>
                            <m:rPr>
                              <m:sty m:val="p"/>
                            </m:rPr>
                            <a:rPr lang="it-IT" sz="2400" i="0">
                              <a:latin typeface="Cambria Math" panose="02040503050406030204" pitchFamily="18" charset="0"/>
                            </a:rPr>
                            <m:t>A</m:t>
                          </m:r>
                          <m:r>
                            <a:rPr lang="it-IT" sz="2400" i="0">
                              <a:latin typeface="Cambria Math" panose="02040503050406030204" pitchFamily="18" charset="0"/>
                            </a:rPr>
                            <m:t>0</m:t>
                          </m:r>
                        </m:sub>
                      </m:sSub>
                    </m:oMath>
                  </m:oMathPara>
                </a14:m>
                <a:endParaRPr lang="it-IT" sz="2400" dirty="0"/>
              </a:p>
            </p:txBody>
          </p:sp>
        </mc:Choice>
        <mc:Fallback xmlns="">
          <p:sp>
            <p:nvSpPr>
              <p:cNvPr id="21" name="Rettangolo 20"/>
              <p:cNvSpPr>
                <a:spLocks noRot="1" noChangeAspect="1" noMove="1" noResize="1" noEditPoints="1" noAdjustHandles="1" noChangeArrowheads="1" noChangeShapeType="1" noTextEdit="1"/>
              </p:cNvSpPr>
              <p:nvPr/>
            </p:nvSpPr>
            <p:spPr>
              <a:xfrm>
                <a:off x="3868471" y="4300667"/>
                <a:ext cx="1597810" cy="78515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Rettangolo 21"/>
              <p:cNvSpPr/>
              <p:nvPr/>
            </p:nvSpPr>
            <p:spPr>
              <a:xfrm>
                <a:off x="8449996" y="5233063"/>
                <a:ext cx="2684729" cy="930383"/>
              </a:xfrm>
              <a:prstGeom prst="rect">
                <a:avLst/>
              </a:prstGeom>
              <a:ln w="38100" cmpd="dbl">
                <a:solidFill>
                  <a:srgbClr val="FF3300"/>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sz="2400" i="0" smtClean="0">
                          <a:latin typeface="Cambria Math" panose="02040503050406030204" pitchFamily="18" charset="0"/>
                        </a:rPr>
                        <m:t>t</m:t>
                      </m:r>
                      <m:r>
                        <a:rPr lang="it-IT" sz="2400" b="0" i="0" smtClean="0">
                          <a:latin typeface="Cambria Math" panose="02040503050406030204" pitchFamily="18" charset="0"/>
                        </a:rPr>
                        <m:t>=</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C</m:t>
                          </m:r>
                        </m:e>
                        <m:sub>
                          <m:r>
                            <m:rPr>
                              <m:sty m:val="p"/>
                            </m:rPr>
                            <a:rPr lang="it-IT" sz="2400" i="0">
                              <a:latin typeface="Cambria Math" panose="02040503050406030204" pitchFamily="18" charset="0"/>
                            </a:rPr>
                            <m:t>A</m:t>
                          </m:r>
                          <m:r>
                            <a:rPr lang="it-IT" sz="2400" i="0">
                              <a:latin typeface="Cambria Math" panose="02040503050406030204" pitchFamily="18" charset="0"/>
                            </a:rPr>
                            <m:t>0</m:t>
                          </m:r>
                        </m:sub>
                      </m:sSub>
                      <m:nary>
                        <m:naryPr>
                          <m:ctrlPr>
                            <a:rPr lang="it-IT" sz="2400" i="1" smtClean="0">
                              <a:latin typeface="Cambria Math" panose="02040503050406030204" pitchFamily="18" charset="0"/>
                            </a:rPr>
                          </m:ctrlPr>
                        </m:naryPr>
                        <m:sub>
                          <m:r>
                            <m:rPr>
                              <m:brk m:alnAt="23"/>
                            </m:rPr>
                            <a:rPr lang="it-IT" sz="2400" b="0" i="0" smtClean="0">
                              <a:latin typeface="Cambria Math" panose="02040503050406030204" pitchFamily="18" charset="0"/>
                            </a:rPr>
                            <m:t>0</m:t>
                          </m:r>
                        </m:sub>
                        <m:sup>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X</m:t>
                              </m:r>
                            </m:e>
                            <m:sub>
                              <m:r>
                                <m:rPr>
                                  <m:sty m:val="p"/>
                                </m:rPr>
                                <a:rPr lang="it-IT" sz="2400" b="0" i="0" smtClean="0">
                                  <a:latin typeface="Cambria Math" panose="02040503050406030204" pitchFamily="18" charset="0"/>
                                </a:rPr>
                                <m:t>A</m:t>
                              </m:r>
                            </m:sub>
                          </m:sSub>
                        </m:sup>
                        <m:e>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dX</m:t>
                                  </m:r>
                                </m:e>
                                <m:sub>
                                  <m:r>
                                    <m:rPr>
                                      <m:sty m:val="p"/>
                                    </m:rPr>
                                    <a:rPr lang="it-IT" sz="2400" b="0" i="0" smtClean="0">
                                      <a:latin typeface="Cambria Math" panose="02040503050406030204" pitchFamily="18" charset="0"/>
                                    </a:rPr>
                                    <m:t>A</m:t>
                                  </m:r>
                                </m:sub>
                              </m:sSub>
                            </m:num>
                            <m:den>
                              <m:d>
                                <m:dPr>
                                  <m:ctrlPr>
                                    <a:rPr lang="it-IT" sz="2400" i="1" smtClean="0">
                                      <a:latin typeface="Cambria Math" panose="02040503050406030204" pitchFamily="18" charset="0"/>
                                    </a:rPr>
                                  </m:ctrlPr>
                                </m:dPr>
                                <m:e>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r</m:t>
                                      </m:r>
                                    </m:e>
                                    <m:sub>
                                      <m:r>
                                        <m:rPr>
                                          <m:sty m:val="p"/>
                                        </m:rPr>
                                        <a:rPr lang="it-IT" sz="2400" b="0" i="0" smtClean="0">
                                          <a:latin typeface="Cambria Math" panose="02040503050406030204" pitchFamily="18" charset="0"/>
                                        </a:rPr>
                                        <m:t>A</m:t>
                                      </m:r>
                                    </m:sub>
                                  </m:sSub>
                                </m:e>
                              </m:d>
                            </m:den>
                          </m:f>
                        </m:e>
                      </m:nary>
                    </m:oMath>
                  </m:oMathPara>
                </a14:m>
                <a:endParaRPr lang="it-IT" sz="2400" dirty="0"/>
              </a:p>
            </p:txBody>
          </p:sp>
        </mc:Choice>
        <mc:Fallback xmlns="">
          <p:sp>
            <p:nvSpPr>
              <p:cNvPr id="22" name="Rettangolo 21"/>
              <p:cNvSpPr>
                <a:spLocks noRot="1" noChangeAspect="1" noMove="1" noResize="1" noEditPoints="1" noAdjustHandles="1" noChangeArrowheads="1" noChangeShapeType="1" noTextEdit="1"/>
              </p:cNvSpPr>
              <p:nvPr/>
            </p:nvSpPr>
            <p:spPr>
              <a:xfrm>
                <a:off x="8449996" y="5233063"/>
                <a:ext cx="2684729" cy="930383"/>
              </a:xfrm>
              <a:prstGeom prst="rect">
                <a:avLst/>
              </a:prstGeom>
              <a:blipFill>
                <a:blip r:embed="rId5"/>
                <a:stretch>
                  <a:fillRect/>
                </a:stretch>
              </a:blipFill>
              <a:ln w="38100" cmpd="dbl">
                <a:solidFill>
                  <a:srgbClr val="FF3300"/>
                </a:solidFill>
              </a:ln>
            </p:spPr>
            <p:txBody>
              <a:bodyPr/>
              <a:lstStyle/>
              <a:p>
                <a:r>
                  <a:rPr lang="it-IT">
                    <a:noFill/>
                  </a:rPr>
                  <a:t> </a:t>
                </a:r>
              </a:p>
            </p:txBody>
          </p:sp>
        </mc:Fallback>
      </mc:AlternateContent>
    </p:spTree>
    <p:extLst>
      <p:ext uri="{BB962C8B-B14F-4D97-AF65-F5344CB8AC3E}">
        <p14:creationId xmlns:p14="http://schemas.microsoft.com/office/powerpoint/2010/main" val="103269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2924</Words>
  <Application>Microsoft Office PowerPoint</Application>
  <PresentationFormat>Widescreen</PresentationFormat>
  <Paragraphs>431</Paragraphs>
  <Slides>41</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41</vt:i4>
      </vt:variant>
    </vt:vector>
  </HeadingPairs>
  <TitlesOfParts>
    <vt:vector size="51" baseType="lpstr">
      <vt:lpstr>Arial</vt:lpstr>
      <vt:lpstr>Calibri</vt:lpstr>
      <vt:lpstr>Calibri Light</vt:lpstr>
      <vt:lpstr>Cambria</vt:lpstr>
      <vt:lpstr>Cambria Math</vt:lpstr>
      <vt:lpstr>Cordia New</vt:lpstr>
      <vt:lpstr>新細明體</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Tiziano Montini</dc:creator>
  <cp:lastModifiedBy>Tiziano Montini</cp:lastModifiedBy>
  <cp:revision>125</cp:revision>
  <dcterms:created xsi:type="dcterms:W3CDTF">2020-05-31T17:40:52Z</dcterms:created>
  <dcterms:modified xsi:type="dcterms:W3CDTF">2020-06-11T10:51:12Z</dcterms:modified>
</cp:coreProperties>
</file>