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46" r:id="rId2"/>
    <p:sldId id="641" r:id="rId3"/>
    <p:sldId id="415" r:id="rId4"/>
    <p:sldId id="416" r:id="rId5"/>
    <p:sldId id="417" r:id="rId6"/>
    <p:sldId id="419" r:id="rId7"/>
    <p:sldId id="739" r:id="rId8"/>
    <p:sldId id="420" r:id="rId9"/>
    <p:sldId id="421" r:id="rId10"/>
    <p:sldId id="422" r:id="rId11"/>
    <p:sldId id="424" r:id="rId12"/>
    <p:sldId id="426" r:id="rId13"/>
    <p:sldId id="655" r:id="rId14"/>
    <p:sldId id="704" r:id="rId15"/>
    <p:sldId id="428" r:id="rId16"/>
    <p:sldId id="430" r:id="rId17"/>
    <p:sldId id="467" r:id="rId18"/>
    <p:sldId id="644" r:id="rId19"/>
    <p:sldId id="432" r:id="rId20"/>
    <p:sldId id="433" r:id="rId21"/>
    <p:sldId id="465" r:id="rId22"/>
    <p:sldId id="462" r:id="rId23"/>
    <p:sldId id="463" r:id="rId24"/>
    <p:sldId id="464" r:id="rId25"/>
    <p:sldId id="466" r:id="rId26"/>
    <p:sldId id="743" r:id="rId27"/>
    <p:sldId id="745" r:id="rId28"/>
    <p:sldId id="74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FD5A-EC85-40A1-ABFF-0528407D73E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10BD-56CA-4DD8-890A-56E9EEBD472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4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F423-67BA-4611-B9EC-86F4C30CB06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C9AD-6A77-467E-9DFC-2094D31E084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CF85-71CE-4FE6-A11F-D097C5341E7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6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7C6D-B627-4028-B83F-8F575E7A361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9CFF-BCC1-4798-84BB-97A75AD041D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C582-6D09-4FAC-8714-A80F5BE254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3037-B962-4E7A-AF0A-B4E658E232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4758-F9F1-414A-9315-501087EA47D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01CD-3887-4B1D-A3EE-41B502125DD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B593-9B7F-4329-9E46-149C533EB0C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8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AC06D-F3F4-4E51-8956-0FE79C858F8A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F0B4B-E710-3548-9D5C-791169F9BAB5}"/>
              </a:ext>
            </a:extLst>
          </p:cNvPr>
          <p:cNvSpPr txBox="1"/>
          <p:nvPr/>
        </p:nvSpPr>
        <p:spPr>
          <a:xfrm>
            <a:off x="107504" y="620690"/>
            <a:ext cx="89289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altLang="it-IT" sz="2800" dirty="0">
                <a:solidFill>
                  <a:srgbClr val="FFFF00"/>
                </a:solidFill>
                <a:latin typeface="Arial"/>
                <a:cs typeface="Arial"/>
              </a:rPr>
              <a:t>Interazioni tumore-ospite:</a:t>
            </a:r>
          </a:p>
          <a:p>
            <a:endParaRPr lang="it-IT" altLang="it-IT" sz="28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it-IT" altLang="it-IT" sz="2800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lang="it-IT" altLang="it-IT" sz="2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it-IT" altLang="it-IT"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it-IT" altLang="it-IT" sz="2800" dirty="0">
                <a:solidFill>
                  <a:srgbClr val="FFFFFF"/>
                </a:solidFill>
                <a:latin typeface="Arial"/>
                <a:cs typeface="Arial"/>
              </a:rPr>
              <a:t>effetti del tumore sull’ospite</a:t>
            </a:r>
          </a:p>
          <a:p>
            <a:r>
              <a:rPr lang="it-IT" altLang="it-IT"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</a:p>
          <a:p>
            <a:r>
              <a:rPr lang="it-IT" altLang="it-IT" sz="2800" dirty="0">
                <a:solidFill>
                  <a:srgbClr val="FFFFFF"/>
                </a:solidFill>
                <a:latin typeface="Arial"/>
                <a:cs typeface="Arial"/>
              </a:rPr>
              <a:t>	- ruolo della risposta immunitaria nei tumori</a:t>
            </a:r>
          </a:p>
          <a:p>
            <a:endParaRPr lang="it-IT" altLang="it-IT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altLang="it-IT" sz="2800" dirty="0">
                <a:solidFill>
                  <a:srgbClr val="FFFF00"/>
                </a:solidFill>
                <a:latin typeface="Arial"/>
                <a:cs typeface="Arial"/>
              </a:rPr>
              <a:t>Cenni su alcune strategie immunoterapeutiche nel trattamento dei tumori</a:t>
            </a:r>
            <a:endParaRPr lang="it-IT" sz="2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it-IT" altLang="it-IT" sz="2000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it-IT" altLang="it-IT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altLang="it-IT" sz="2800" dirty="0">
                <a:solidFill>
                  <a:srgbClr val="FFFF00"/>
                </a:solidFill>
                <a:latin typeface="Arial"/>
                <a:cs typeface="Arial"/>
              </a:rPr>
              <a:t>Cenni su alcuni strumenti diagnostici per la patologia neoplastica</a:t>
            </a:r>
          </a:p>
        </p:txBody>
      </p:sp>
    </p:spTree>
    <p:extLst>
      <p:ext uri="{BB962C8B-B14F-4D97-AF65-F5344CB8AC3E}">
        <p14:creationId xmlns:p14="http://schemas.microsoft.com/office/powerpoint/2010/main" val="38893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Immunità e tumori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9850"/>
            <a:ext cx="9144000" cy="4681538"/>
          </a:xfrm>
        </p:spPr>
        <p:txBody>
          <a:bodyPr/>
          <a:lstStyle/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r>
              <a:rPr lang="it-IT" altLang="it-IT" sz="3300">
                <a:solidFill>
                  <a:schemeClr val="bg1"/>
                </a:solidFill>
              </a:rPr>
              <a:t>Esistono prove concrete sulla  partecipazione della risposta immunitaria nella resistenza ai tumori (presenza di </a:t>
            </a:r>
            <a:r>
              <a:rPr lang="it-IT" altLang="it-IT" sz="3300">
                <a:solidFill>
                  <a:srgbClr val="FFFF00"/>
                </a:solidFill>
              </a:rPr>
              <a:t>linfo T</a:t>
            </a:r>
            <a:r>
              <a:rPr lang="it-IT" altLang="it-IT" sz="3300">
                <a:solidFill>
                  <a:schemeClr val="bg1"/>
                </a:solidFill>
              </a:rPr>
              <a:t> e </a:t>
            </a:r>
            <a:r>
              <a:rPr lang="it-IT" altLang="it-IT" sz="3300">
                <a:solidFill>
                  <a:srgbClr val="FFFF00"/>
                </a:solidFill>
              </a:rPr>
              <a:t>anticorpi tumore-specifici</a:t>
            </a:r>
            <a:r>
              <a:rPr lang="it-IT" altLang="it-IT" sz="3300">
                <a:solidFill>
                  <a:schemeClr val="bg1"/>
                </a:solidFill>
              </a:rPr>
              <a:t> nei pazienti)</a:t>
            </a: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endParaRPr lang="it-IT" altLang="it-IT" sz="330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FontTx/>
              <a:buAutoNum type="arabicPeriod"/>
            </a:pPr>
            <a:r>
              <a:rPr lang="it-IT" altLang="it-IT" sz="3300">
                <a:solidFill>
                  <a:schemeClr val="bg1"/>
                </a:solidFill>
              </a:rPr>
              <a:t>E’ importante l’osservazione che stati di immunodeficienza (acquisiti o ereditari) sono associati ad un aumento dell’incidenza di tumori (soprattutto linfomi)</a:t>
            </a:r>
          </a:p>
          <a:p>
            <a:pPr marL="514350" indent="-514350" algn="just" eaLnBrk="1" hangingPunct="1">
              <a:lnSpc>
                <a:spcPct val="85000"/>
              </a:lnSpc>
            </a:pPr>
            <a:endParaRPr lang="it-IT" altLang="it-IT" sz="3300">
              <a:solidFill>
                <a:schemeClr val="bg1"/>
              </a:solidFill>
            </a:endParaRPr>
          </a:p>
          <a:p>
            <a:pPr marL="514350" indent="-514350" algn="just" eaLnBrk="1" hangingPunct="1">
              <a:lnSpc>
                <a:spcPct val="85000"/>
              </a:lnSpc>
              <a:buNone/>
            </a:pPr>
            <a:endParaRPr lang="it-IT" altLang="it-IT" sz="3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800">
                <a:solidFill>
                  <a:srgbClr val="FFFF00"/>
                </a:solidFill>
                <a:latin typeface="+mn-lt"/>
              </a:rPr>
              <a:t>Antigeni tumorali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2" y="1639343"/>
            <a:ext cx="8964613" cy="4525963"/>
          </a:xfrm>
        </p:spPr>
        <p:txBody>
          <a:bodyPr/>
          <a:lstStyle/>
          <a:p>
            <a:pPr algn="just" eaLnBrk="1" hangingPunct="1"/>
            <a:r>
              <a:rPr lang="it-IT" altLang="it-IT" sz="4000">
                <a:solidFill>
                  <a:schemeClr val="bg1"/>
                </a:solidFill>
              </a:rPr>
              <a:t>Antigeni tumore-</a:t>
            </a:r>
            <a:r>
              <a:rPr lang="it-IT" altLang="it-IT" sz="4000" b="1">
                <a:solidFill>
                  <a:srgbClr val="FFFF00"/>
                </a:solidFill>
              </a:rPr>
              <a:t>associati</a:t>
            </a:r>
            <a:r>
              <a:rPr lang="it-IT" altLang="it-IT" sz="4000">
                <a:solidFill>
                  <a:schemeClr val="bg1"/>
                </a:solidFill>
              </a:rPr>
              <a:t>: sono presenti sulle cellule neoplastiche ma </a:t>
            </a:r>
            <a:r>
              <a:rPr lang="it-IT" altLang="it-IT" sz="4000">
                <a:solidFill>
                  <a:srgbClr val="FFFF00"/>
                </a:solidFill>
              </a:rPr>
              <a:t>anche su cellule normali</a:t>
            </a:r>
          </a:p>
          <a:p>
            <a:pPr algn="just" eaLnBrk="1" hangingPunct="1"/>
            <a:endParaRPr lang="it-IT" altLang="it-IT" sz="40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4000">
                <a:solidFill>
                  <a:schemeClr val="bg1"/>
                </a:solidFill>
              </a:rPr>
              <a:t>Antigeni tumore-</a:t>
            </a:r>
            <a:r>
              <a:rPr lang="it-IT" altLang="it-IT" sz="4000" b="1">
                <a:solidFill>
                  <a:srgbClr val="FFFF00"/>
                </a:solidFill>
              </a:rPr>
              <a:t>specifici</a:t>
            </a:r>
            <a:r>
              <a:rPr lang="it-IT" altLang="it-IT" sz="4000">
                <a:solidFill>
                  <a:schemeClr val="bg1"/>
                </a:solidFill>
              </a:rPr>
              <a:t>: presenti </a:t>
            </a:r>
            <a:r>
              <a:rPr lang="it-IT" altLang="it-IT" sz="4000">
                <a:solidFill>
                  <a:srgbClr val="FFFF00"/>
                </a:solidFill>
              </a:rPr>
              <a:t>solo sulle cellule tumorali</a:t>
            </a:r>
          </a:p>
          <a:p>
            <a:pPr algn="just" eaLnBrk="1" hangingPunct="1"/>
            <a:endParaRPr lang="it-IT" altLang="it-IT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6" y="44450"/>
            <a:ext cx="9036495" cy="648246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it-IT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Ag </a:t>
            </a:r>
            <a:r>
              <a:rPr lang="en-US" altLang="it-IT" sz="42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tumore-associati</a:t>
            </a:r>
            <a:r>
              <a:rPr lang="en-US" altLang="it-IT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it-IT" sz="42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circolanti</a:t>
            </a:r>
            <a:endParaRPr lang="en-US" altLang="it-IT" sz="4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0" y="1620956"/>
            <a:ext cx="9144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3400">
                <a:solidFill>
                  <a:srgbClr val="FFFFFF"/>
                </a:solidFill>
                <a:latin typeface="Arial"/>
              </a:rPr>
              <a:t> Alcuni antigeni vengono rilasciati dalle cellule tumorali e sono presenti a livelli elevati in caso di neoplasia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it-IT" sz="1600">
              <a:solidFill>
                <a:srgbClr val="FFFFFF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3400">
                <a:solidFill>
                  <a:srgbClr val="FFFFFF"/>
                </a:solidFill>
                <a:latin typeface="Arial"/>
              </a:rPr>
              <a:t> Alcuni di essi sono di </a:t>
            </a:r>
            <a:r>
              <a:rPr lang="it-IT" altLang="it-IT" sz="3400">
                <a:solidFill>
                  <a:srgbClr val="FFFF00"/>
                </a:solidFill>
                <a:latin typeface="Arial"/>
              </a:rPr>
              <a:t>origine onco-fetale</a:t>
            </a:r>
          </a:p>
        </p:txBody>
      </p:sp>
    </p:spTree>
    <p:extLst>
      <p:ext uri="{BB962C8B-B14F-4D97-AF65-F5344CB8AC3E}">
        <p14:creationId xmlns:p14="http://schemas.microsoft.com/office/powerpoint/2010/main" val="3767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0C74FF50-E0BF-9C40-8B21-33A580FD3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0075" y="-28575"/>
            <a:ext cx="5581650" cy="72072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it-IT" sz="4000">
                <a:solidFill>
                  <a:srgbClr val="FFFF00"/>
                </a:solidFill>
                <a:latin typeface="+mn-lt"/>
              </a:rPr>
              <a:t>Antigeni oncofetali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240814C0-D5A8-134F-96E3-6F227CBEC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9"/>
            <a:ext cx="91440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FFFFFF"/>
                </a:solidFill>
                <a:latin typeface="Arial"/>
              </a:rPr>
              <a:t> Sono proteine espresse a livelli elevati</a:t>
            </a:r>
          </a:p>
          <a:p>
            <a:pPr lvl="1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b="1" u="sng">
                <a:solidFill>
                  <a:srgbClr val="FFFFFF"/>
                </a:solidFill>
                <a:latin typeface="Arial"/>
              </a:rPr>
              <a:t>nei tessuti normali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nel corso dello </a:t>
            </a:r>
            <a:r>
              <a:rPr lang="it-IT" altLang="it-IT" b="1">
                <a:solidFill>
                  <a:srgbClr val="FFFF00"/>
                </a:solidFill>
                <a:latin typeface="Arial"/>
              </a:rPr>
              <a:t>sviluppo fetale</a:t>
            </a:r>
          </a:p>
          <a:p>
            <a:pPr lvl="1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b="1" u="sng">
                <a:solidFill>
                  <a:srgbClr val="FFFFFF"/>
                </a:solidFill>
                <a:latin typeface="Arial"/>
              </a:rPr>
              <a:t>nelle cellule neoplastiche</a:t>
            </a:r>
          </a:p>
          <a:p>
            <a:pPr marL="457200" lvl="1" indent="0"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it-IT" altLang="it-IT" sz="1050" b="1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FFFFFF"/>
                </a:solidFill>
                <a:latin typeface="Arial"/>
              </a:rPr>
              <a:t> I geni che le codificano, inattivati alla nascita, verrebbero </a:t>
            </a:r>
            <a:r>
              <a:rPr lang="it-IT" altLang="it-IT">
                <a:solidFill>
                  <a:srgbClr val="FFFF00"/>
                </a:solidFill>
                <a:latin typeface="Arial"/>
              </a:rPr>
              <a:t>riattivati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come conseguenza della </a:t>
            </a:r>
            <a:r>
              <a:rPr lang="it-IT" altLang="it-IT">
                <a:solidFill>
                  <a:srgbClr val="FFFF00"/>
                </a:solidFill>
                <a:latin typeface="Arial"/>
              </a:rPr>
              <a:t>trasformazione neoplastica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FFFFFF"/>
                </a:solidFill>
                <a:latin typeface="Arial"/>
              </a:rPr>
              <a:t> </a:t>
            </a:r>
            <a:r>
              <a:rPr lang="it-IT" altLang="it-IT">
                <a:solidFill>
                  <a:srgbClr val="FFFF00"/>
                </a:solidFill>
                <a:latin typeface="Arial"/>
              </a:rPr>
              <a:t>Scarsamente immunogeni</a:t>
            </a:r>
          </a:p>
          <a:p>
            <a:pPr marL="271463" indent="-271463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FFFFFF"/>
                </a:solidFill>
                <a:latin typeface="Arial"/>
              </a:rPr>
              <a:t>Si possono ritrovare nei fluidi organici; </a:t>
            </a:r>
            <a:r>
              <a:rPr lang="it-IT" altLang="it-IT">
                <a:solidFill>
                  <a:srgbClr val="FFFFFF"/>
                </a:solidFill>
              </a:rPr>
              <a:t>usati come </a:t>
            </a:r>
            <a:r>
              <a:rPr lang="it-IT" altLang="it-IT">
                <a:solidFill>
                  <a:srgbClr val="FFFF00"/>
                </a:solidFill>
              </a:rPr>
              <a:t>marker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nel </a:t>
            </a:r>
            <a:r>
              <a:rPr lang="it-IT" altLang="it-IT" err="1">
                <a:solidFill>
                  <a:srgbClr val="FFFFFF"/>
                </a:solidFill>
                <a:latin typeface="Arial"/>
              </a:rPr>
              <a:t>follow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up dei pazienti  </a:t>
            </a:r>
          </a:p>
        </p:txBody>
      </p:sp>
    </p:spTree>
    <p:extLst>
      <p:ext uri="{BB962C8B-B14F-4D97-AF65-F5344CB8AC3E}">
        <p14:creationId xmlns:p14="http://schemas.microsoft.com/office/powerpoint/2010/main" val="35056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>
            <a:extLst>
              <a:ext uri="{FF2B5EF4-FFF2-40B4-BE49-F238E27FC236}">
                <a16:creationId xmlns:a16="http://schemas.microsoft.com/office/drawing/2014/main" id="{9C54E97B-8521-584A-A8A8-50BF15CA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58250" cy="667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45A5AA-FBC9-8846-99A6-9B8A236920C7}"/>
              </a:ext>
            </a:extLst>
          </p:cNvPr>
          <p:cNvSpPr txBox="1"/>
          <p:nvPr/>
        </p:nvSpPr>
        <p:spPr>
          <a:xfrm>
            <a:off x="1981206" y="1453664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solidFill>
                  <a:srgbClr val="000000"/>
                </a:solidFill>
                <a:latin typeface="Arial"/>
                <a:cs typeface="Arial"/>
              </a:rPr>
              <a:t>Chemio/radio terapia</a:t>
            </a:r>
          </a:p>
        </p:txBody>
      </p:sp>
    </p:spTree>
    <p:extLst>
      <p:ext uri="{BB962C8B-B14F-4D97-AF65-F5344CB8AC3E}">
        <p14:creationId xmlns:p14="http://schemas.microsoft.com/office/powerpoint/2010/main" val="288264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30847"/>
            <a:ext cx="9434806" cy="777875"/>
          </a:xfrm>
        </p:spPr>
        <p:txBody>
          <a:bodyPr/>
          <a:lstStyle/>
          <a:p>
            <a:pPr eaLnBrk="1" hangingPunct="1"/>
            <a:r>
              <a:rPr lang="it-IT" altLang="it-IT" sz="2900">
                <a:solidFill>
                  <a:srgbClr val="FFFF00"/>
                </a:solidFill>
                <a:latin typeface="+mn-lt"/>
              </a:rPr>
              <a:t>Antigeni circolanti tumore-associati usati come marker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38" y="1124744"/>
            <a:ext cx="9144000" cy="5544616"/>
          </a:xfrm>
        </p:spPr>
        <p:txBody>
          <a:bodyPr/>
          <a:lstStyle/>
          <a:p>
            <a:pPr algn="just" eaLnBrk="1" hangingPunct="1"/>
            <a:r>
              <a:rPr lang="it-IT" altLang="it-IT" sz="2800" b="1" dirty="0">
                <a:solidFill>
                  <a:srgbClr val="FFFF00"/>
                </a:solidFill>
              </a:rPr>
              <a:t>Ag </a:t>
            </a:r>
            <a:r>
              <a:rPr lang="it-IT" altLang="it-IT" sz="2800" b="1" dirty="0" err="1">
                <a:solidFill>
                  <a:srgbClr val="FFFF00"/>
                </a:solidFill>
              </a:rPr>
              <a:t>carcino</a:t>
            </a:r>
            <a:r>
              <a:rPr lang="it-IT" altLang="it-IT" sz="2800" b="1" dirty="0">
                <a:solidFill>
                  <a:srgbClr val="FFFF00"/>
                </a:solidFill>
              </a:rPr>
              <a:t>-embrionale (CEA)</a:t>
            </a:r>
            <a:r>
              <a:rPr lang="it-IT" altLang="it-IT" sz="2800" dirty="0">
                <a:solidFill>
                  <a:schemeClr val="bg1"/>
                </a:solidFill>
              </a:rPr>
              <a:t>: in molti carcinomi, </a:t>
            </a:r>
            <a:r>
              <a:rPr lang="it-IT" altLang="it-IT" sz="2800" b="1" u="sng" dirty="0">
                <a:solidFill>
                  <a:schemeClr val="bg1"/>
                </a:solidFill>
              </a:rPr>
              <a:t>ma anche</a:t>
            </a:r>
            <a:r>
              <a:rPr lang="it-IT" altLang="it-IT" sz="2800" dirty="0">
                <a:solidFill>
                  <a:schemeClr val="bg1"/>
                </a:solidFill>
              </a:rPr>
              <a:t> nei fumatori, nella colite ulcerosa e in alcune patologie epatiche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</a:rPr>
              <a:t>Alfa-</a:t>
            </a:r>
            <a:r>
              <a:rPr lang="it-IT" altLang="it-IT" sz="2800" b="1" dirty="0" err="1">
                <a:solidFill>
                  <a:srgbClr val="FFFF00"/>
                </a:solidFill>
              </a:rPr>
              <a:t>fetoproteina</a:t>
            </a:r>
            <a:r>
              <a:rPr lang="it-IT" altLang="it-IT" sz="2800" dirty="0">
                <a:solidFill>
                  <a:schemeClr val="bg1"/>
                </a:solidFill>
              </a:rPr>
              <a:t>: carcinoma del fegato, </a:t>
            </a:r>
            <a:r>
              <a:rPr lang="it-IT" altLang="it-IT" sz="2800" b="1" u="sng" dirty="0">
                <a:solidFill>
                  <a:schemeClr val="bg1"/>
                </a:solidFill>
              </a:rPr>
              <a:t>ma anche</a:t>
            </a:r>
            <a:r>
              <a:rPr lang="it-IT" altLang="it-IT" sz="2800" dirty="0">
                <a:solidFill>
                  <a:schemeClr val="bg1"/>
                </a:solidFill>
              </a:rPr>
              <a:t> in gravidanza e nel corso di altre patologie epatiche non maligne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</a:rPr>
              <a:t>Ag prostatico specifico (PSA)</a:t>
            </a:r>
            <a:r>
              <a:rPr lang="it-IT" altLang="it-IT" sz="2800" dirty="0">
                <a:solidFill>
                  <a:schemeClr val="bg1"/>
                </a:solidFill>
              </a:rPr>
              <a:t>: lesioni maligne e benigne della prostata, </a:t>
            </a:r>
            <a:r>
              <a:rPr lang="it-IT" altLang="it-IT" sz="2800" b="1" u="sng" dirty="0">
                <a:solidFill>
                  <a:schemeClr val="bg1"/>
                </a:solidFill>
              </a:rPr>
              <a:t>ma anche</a:t>
            </a:r>
            <a:r>
              <a:rPr lang="it-IT" altLang="it-IT" sz="2800" dirty="0">
                <a:solidFill>
                  <a:schemeClr val="bg1"/>
                </a:solidFill>
              </a:rPr>
              <a:t> nell’ipertrofia prostatica; scarsa sensibilità e specificità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</a:rPr>
              <a:t>CA-125</a:t>
            </a:r>
            <a:r>
              <a:rPr lang="it-IT" altLang="it-IT" sz="2800" dirty="0">
                <a:solidFill>
                  <a:schemeClr val="bg1"/>
                </a:solidFill>
              </a:rPr>
              <a:t>: (</a:t>
            </a:r>
            <a:r>
              <a:rPr lang="it-IT" altLang="it-IT" sz="2800" dirty="0" err="1">
                <a:solidFill>
                  <a:schemeClr val="bg1"/>
                </a:solidFill>
              </a:rPr>
              <a:t>cancer</a:t>
            </a:r>
            <a:r>
              <a:rPr lang="it-IT" altLang="it-IT" sz="2800" dirty="0">
                <a:solidFill>
                  <a:schemeClr val="bg1"/>
                </a:solidFill>
              </a:rPr>
              <a:t> antigen-125); carcinoma ovarico </a:t>
            </a:r>
            <a:r>
              <a:rPr lang="it-IT" altLang="it-IT" sz="2800" b="1" u="sng" dirty="0">
                <a:solidFill>
                  <a:schemeClr val="bg1"/>
                </a:solidFill>
              </a:rPr>
              <a:t>ma anche</a:t>
            </a:r>
            <a:r>
              <a:rPr lang="it-IT" altLang="it-IT" sz="2800" dirty="0">
                <a:solidFill>
                  <a:schemeClr val="bg1"/>
                </a:solidFill>
              </a:rPr>
              <a:t> epatopatie croniche, pancreatite</a:t>
            </a:r>
            <a:endParaRPr lang="it-IT" alt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olo 1"/>
          <p:cNvSpPr>
            <a:spLocks noGrp="1"/>
          </p:cNvSpPr>
          <p:nvPr>
            <p:ph type="title"/>
          </p:nvPr>
        </p:nvSpPr>
        <p:spPr>
          <a:xfrm>
            <a:off x="-252413" y="44450"/>
            <a:ext cx="9648826" cy="648246"/>
          </a:xfrm>
        </p:spPr>
        <p:txBody>
          <a:bodyPr/>
          <a:lstStyle/>
          <a:p>
            <a:r>
              <a:rPr lang="it-IT" altLang="it-IT" sz="3900">
                <a:solidFill>
                  <a:srgbClr val="FFFF00"/>
                </a:solidFill>
              </a:rPr>
              <a:t>Antigeni </a:t>
            </a:r>
            <a:r>
              <a:rPr lang="it-IT" altLang="it-IT" sz="3900" b="1">
                <a:solidFill>
                  <a:srgbClr val="FFFF00"/>
                </a:solidFill>
              </a:rPr>
              <a:t>tissutali</a:t>
            </a:r>
            <a:r>
              <a:rPr lang="it-IT" altLang="it-IT" sz="3900">
                <a:solidFill>
                  <a:srgbClr val="FFFF00"/>
                </a:solidFill>
              </a:rPr>
              <a:t>: impiego nella 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836714"/>
            <a:ext cx="9037638" cy="5472113"/>
          </a:xfrm>
        </p:spPr>
        <p:txBody>
          <a:bodyPr/>
          <a:lstStyle/>
          <a:p>
            <a:pPr algn="just">
              <a:defRPr/>
            </a:pPr>
            <a:r>
              <a:rPr lang="it-IT">
                <a:solidFill>
                  <a:schemeClr val="bg1"/>
                </a:solidFill>
              </a:rPr>
              <a:t>Esistono numerosi esempi di antigeni cellulari (</a:t>
            </a:r>
            <a:r>
              <a:rPr lang="it-IT" u="sng">
                <a:solidFill>
                  <a:schemeClr val="bg1"/>
                </a:solidFill>
              </a:rPr>
              <a:t>più o meno specifici</a:t>
            </a:r>
            <a:r>
              <a:rPr lang="it-IT">
                <a:solidFill>
                  <a:schemeClr val="bg1"/>
                </a:solidFill>
              </a:rPr>
              <a:t>) utilizzati come marker e sfruttati per la diagnosi citologica/molecolare delle neoplasie</a:t>
            </a:r>
          </a:p>
          <a:p>
            <a:pPr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>
                <a:solidFill>
                  <a:schemeClr val="bg1"/>
                </a:solidFill>
              </a:rPr>
              <a:t>Esempi:</a:t>
            </a:r>
          </a:p>
          <a:p>
            <a:pPr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it-IT">
                <a:solidFill>
                  <a:srgbClr val="FFFF00"/>
                </a:solidFill>
              </a:rPr>
              <a:t>Ki67</a:t>
            </a:r>
            <a:r>
              <a:rPr lang="it-IT">
                <a:solidFill>
                  <a:schemeClr val="bg1"/>
                </a:solidFill>
              </a:rPr>
              <a:t>: marker generico di proliferazione cellulare</a:t>
            </a:r>
          </a:p>
          <a:p>
            <a:pPr lvl="1" algn="just">
              <a:defRPr/>
            </a:pPr>
            <a:endParaRPr lang="it-IT" sz="105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it-IT">
                <a:solidFill>
                  <a:srgbClr val="FFFF00"/>
                </a:solidFill>
              </a:rPr>
              <a:t>Recettori per ormoni</a:t>
            </a:r>
            <a:r>
              <a:rPr lang="it-IT">
                <a:solidFill>
                  <a:schemeClr val="bg1"/>
                </a:solidFill>
              </a:rPr>
              <a:t>: utili per la classificazione di alcune neoplasie dipendenti/collegate alla produzione di ormoni (per es., mammella, utero, ovaio, prostata, tiroide)</a:t>
            </a:r>
          </a:p>
          <a:p>
            <a:pPr algn="just">
              <a:defRPr/>
            </a:pPr>
            <a:endParaRPr lang="it-IT">
              <a:solidFill>
                <a:schemeClr val="bg1"/>
              </a:solidFill>
            </a:endParaRPr>
          </a:p>
          <a:p>
            <a:pPr algn="just">
              <a:defRPr/>
            </a:pP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688" y="44624"/>
            <a:ext cx="8686800" cy="850106"/>
          </a:xfrm>
        </p:spPr>
        <p:txBody>
          <a:bodyPr/>
          <a:lstStyle/>
          <a:p>
            <a:r>
              <a:rPr lang="it-IT" sz="2400" b="1">
                <a:solidFill>
                  <a:srgbClr val="FFFF00"/>
                </a:solidFill>
              </a:rPr>
              <a:t>Adenocarcinoma mammario</a:t>
            </a:r>
            <a:r>
              <a:rPr lang="it-IT" sz="2400">
                <a:solidFill>
                  <a:srgbClr val="FFFF00"/>
                </a:solidFill>
              </a:rPr>
              <a:t>: valutazione immunoistochimica dell’attività proliferativa tramite espressione </a:t>
            </a:r>
            <a:r>
              <a:rPr lang="it-IT" sz="2400" b="1">
                <a:solidFill>
                  <a:srgbClr val="FFFF00"/>
                </a:solidFill>
              </a:rPr>
              <a:t>Ki67</a:t>
            </a:r>
          </a:p>
        </p:txBody>
      </p:sp>
      <p:pic>
        <p:nvPicPr>
          <p:cNvPr id="1026" name="Picture 2" descr="Risultati immagini per breast neoplasia histochemistry Ki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980728"/>
            <a:ext cx="5502265" cy="3118124"/>
          </a:xfrm>
          <a:prstGeom prst="rect">
            <a:avLst/>
          </a:prstGeom>
          <a:noFill/>
          <a:ln w="38100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059832" y="3933058"/>
            <a:ext cx="5975226" cy="2812953"/>
            <a:chOff x="3059832" y="3933056"/>
            <a:chExt cx="5975226" cy="2812953"/>
          </a:xfrm>
        </p:grpSpPr>
        <p:grpSp>
          <p:nvGrpSpPr>
            <p:cNvPr id="5" name="Gruppo 4"/>
            <p:cNvGrpSpPr/>
            <p:nvPr/>
          </p:nvGrpSpPr>
          <p:grpSpPr>
            <a:xfrm>
              <a:off x="3059832" y="3933056"/>
              <a:ext cx="5975226" cy="2812953"/>
              <a:chOff x="3059832" y="3890736"/>
              <a:chExt cx="5975226" cy="2812953"/>
            </a:xfrm>
          </p:grpSpPr>
          <p:pic>
            <p:nvPicPr>
              <p:cNvPr id="3" name="Picture 2" descr="Immagine correlat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000"/>
                        </a14:imgEffect>
                        <a14:imgEffect>
                          <a14:brightnessContrast bright="-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059832" y="3890736"/>
                <a:ext cx="5975226" cy="2812953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asellaDiTesto 3"/>
              <p:cNvSpPr txBox="1"/>
              <p:nvPr/>
            </p:nvSpPr>
            <p:spPr>
              <a:xfrm>
                <a:off x="7164288" y="3914186"/>
                <a:ext cx="181331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000000"/>
                    </a:solidFill>
                    <a:latin typeface="Arial"/>
                    <a:cs typeface="Arial"/>
                  </a:rPr>
                  <a:t>negative control</a:t>
                </a: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3079284" y="6309320"/>
              <a:ext cx="149271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000000"/>
                  </a:solidFill>
                  <a:latin typeface="Arial"/>
                  <a:cs typeface="Arial"/>
                </a:rPr>
                <a:t>Ki67 positive</a:t>
              </a: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5724129" y="1628800"/>
            <a:ext cx="3310930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FFFFFF"/>
                </a:solidFill>
                <a:latin typeface="Arial"/>
                <a:cs typeface="Arial"/>
              </a:rPr>
              <a:t>Ki67: antigene </a:t>
            </a:r>
            <a:r>
              <a:rPr lang="en-US" sz="2200" b="1">
                <a:solidFill>
                  <a:srgbClr val="FFFFFF"/>
                </a:solidFill>
                <a:latin typeface="Arial"/>
                <a:cs typeface="Arial"/>
              </a:rPr>
              <a:t>nucleare</a:t>
            </a:r>
            <a:r>
              <a:rPr lang="en-US" sz="2200">
                <a:solidFill>
                  <a:srgbClr val="FFFFFF"/>
                </a:solidFill>
                <a:latin typeface="Arial"/>
                <a:cs typeface="Arial"/>
              </a:rPr>
              <a:t> presente in G1, S, G2 e in tutta la fase M del ciclo cellulare</a:t>
            </a:r>
            <a:endParaRPr lang="it-IT" sz="22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4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D6F351A-0D83-974F-A855-021693305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4463" y="-182074"/>
            <a:ext cx="9469438" cy="1144588"/>
          </a:xfrm>
        </p:spPr>
        <p:txBody>
          <a:bodyPr/>
          <a:lstStyle/>
          <a:p>
            <a:pPr>
              <a:defRPr/>
            </a:pPr>
            <a:r>
              <a:rPr lang="it-IT" altLang="it-IT" sz="2800">
                <a:solidFill>
                  <a:srgbClr val="FFFF00"/>
                </a:solidFill>
                <a:latin typeface="+mn-lt"/>
              </a:rPr>
              <a:t>Cell-</a:t>
            </a:r>
            <a:r>
              <a:rPr lang="it-IT" altLang="it-IT" sz="2800" err="1">
                <a:solidFill>
                  <a:srgbClr val="FFFF00"/>
                </a:solidFill>
                <a:latin typeface="+mn-lt"/>
              </a:rPr>
              <a:t>mediated</a:t>
            </a:r>
            <a:r>
              <a:rPr lang="it-IT" altLang="it-IT" sz="280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err="1">
                <a:solidFill>
                  <a:srgbClr val="FFFF00"/>
                </a:solidFill>
                <a:latin typeface="+mn-lt"/>
              </a:rPr>
              <a:t>immunity</a:t>
            </a:r>
            <a:r>
              <a:rPr lang="it-IT" altLang="it-IT" sz="2800">
                <a:solidFill>
                  <a:srgbClr val="FFFF00"/>
                </a:solidFill>
                <a:latin typeface="+mn-lt"/>
              </a:rPr>
              <a:t>:</a:t>
            </a:r>
            <a:br>
              <a:rPr lang="it-IT" altLang="it-IT" sz="2800">
                <a:solidFill>
                  <a:srgbClr val="FFFF00"/>
                </a:solidFill>
                <a:latin typeface="+mn-lt"/>
              </a:rPr>
            </a:br>
            <a:r>
              <a:rPr lang="it-IT" altLang="it-IT" sz="2800">
                <a:solidFill>
                  <a:srgbClr val="FFFF00"/>
                </a:solidFill>
                <a:latin typeface="+mn-lt"/>
              </a:rPr>
              <a:t>the </a:t>
            </a:r>
            <a:r>
              <a:rPr lang="it-IT" altLang="it-IT" sz="2800" err="1">
                <a:solidFill>
                  <a:srgbClr val="FFFF00"/>
                </a:solidFill>
                <a:latin typeface="+mn-lt"/>
              </a:rPr>
              <a:t>dominant</a:t>
            </a:r>
            <a:r>
              <a:rPr lang="it-IT" altLang="it-IT" sz="280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err="1">
                <a:solidFill>
                  <a:srgbClr val="FFFF00"/>
                </a:solidFill>
                <a:latin typeface="+mn-lt"/>
              </a:rPr>
              <a:t>antitumor</a:t>
            </a:r>
            <a:r>
              <a:rPr lang="it-IT" altLang="it-IT" sz="280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err="1">
                <a:solidFill>
                  <a:srgbClr val="FFFF00"/>
                </a:solidFill>
                <a:latin typeface="+mn-lt"/>
              </a:rPr>
              <a:t>mechanism</a:t>
            </a:r>
            <a:r>
              <a:rPr lang="it-IT" altLang="it-IT" sz="280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i="1">
                <a:solidFill>
                  <a:srgbClr val="FFFF00"/>
                </a:solidFill>
                <a:latin typeface="+mn-lt"/>
              </a:rPr>
              <a:t>in vivo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5D34B39-24FF-8B40-8095-6F8E35B41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9359"/>
            <a:ext cx="9144000" cy="5896581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it-IT" altLang="it-IT" sz="2600" b="1">
                <a:solidFill>
                  <a:srgbClr val="FFFF00"/>
                </a:solidFill>
              </a:rPr>
              <a:t>Cellule NK</a:t>
            </a:r>
            <a:r>
              <a:rPr lang="it-IT" altLang="it-IT" sz="2600" b="1">
                <a:solidFill>
                  <a:schemeClr val="bg1"/>
                </a:solidFill>
              </a:rPr>
              <a:t>:</a:t>
            </a:r>
            <a:r>
              <a:rPr lang="it-IT" altLang="it-IT" sz="2600">
                <a:solidFill>
                  <a:schemeClr val="bg1"/>
                </a:solidFill>
              </a:rPr>
              <a:t> possono rappresentare la prima linea di difesa antitumorale in quanto sono capaci di distruggere le cellule tumorali </a:t>
            </a:r>
            <a:r>
              <a:rPr lang="it-IT" altLang="it-IT" sz="2600">
                <a:solidFill>
                  <a:srgbClr val="FFFF00"/>
                </a:solidFill>
              </a:rPr>
              <a:t>in assenza di sensibilizzazione</a:t>
            </a:r>
          </a:p>
          <a:p>
            <a:pPr algn="just">
              <a:lnSpc>
                <a:spcPct val="90000"/>
              </a:lnSpc>
              <a:defRPr/>
            </a:pPr>
            <a:endParaRPr lang="en-US" altLang="it-IT" sz="105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 b="1">
                <a:solidFill>
                  <a:srgbClr val="FFFF00"/>
                </a:solidFill>
              </a:rPr>
              <a:t>Linfociti T citotossici (CD8+)</a:t>
            </a:r>
            <a:r>
              <a:rPr lang="it-IT" altLang="it-IT" sz="2600" b="1">
                <a:solidFill>
                  <a:schemeClr val="bg1"/>
                </a:solidFill>
              </a:rPr>
              <a:t>: </a:t>
            </a:r>
            <a:r>
              <a:rPr lang="it-IT" altLang="it-IT" sz="2600">
                <a:solidFill>
                  <a:schemeClr val="bg1"/>
                </a:solidFill>
              </a:rPr>
              <a:t> </a:t>
            </a:r>
            <a:r>
              <a:rPr lang="it-IT" altLang="it-IT" sz="2600" u="sng">
                <a:solidFill>
                  <a:schemeClr val="bg1"/>
                </a:solidFill>
              </a:rPr>
              <a:t>ruolo protettivo più rilevante</a:t>
            </a:r>
            <a:r>
              <a:rPr lang="it-IT" altLang="it-IT" sz="2600">
                <a:solidFill>
                  <a:schemeClr val="bg1"/>
                </a:solidFill>
              </a:rPr>
              <a:t> nelle neoplasie umane, presenti anche in molte forme di cancro; in particolare quelle associate ad infezioni virali (EBV e HPV). </a:t>
            </a:r>
          </a:p>
          <a:p>
            <a:pPr algn="just">
              <a:lnSpc>
                <a:spcPct val="30000"/>
              </a:lnSpc>
              <a:defRPr/>
            </a:pPr>
            <a:endParaRPr lang="it-IT" altLang="it-IT" sz="2600" b="1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 b="1">
                <a:solidFill>
                  <a:srgbClr val="FFFF00"/>
                </a:solidFill>
              </a:rPr>
              <a:t>Macrofagi</a:t>
            </a:r>
            <a:r>
              <a:rPr lang="it-IT" altLang="it-IT" sz="2600" b="1">
                <a:solidFill>
                  <a:schemeClr val="bg1"/>
                </a:solidFill>
              </a:rPr>
              <a:t>:</a:t>
            </a:r>
            <a:r>
              <a:rPr lang="it-IT" altLang="it-IT" sz="2600">
                <a:solidFill>
                  <a:schemeClr val="bg1"/>
                </a:solidFill>
              </a:rPr>
              <a:t> i macrofagi </a:t>
            </a:r>
            <a:r>
              <a:rPr lang="it-IT" altLang="it-IT" sz="2600" u="sng">
                <a:solidFill>
                  <a:schemeClr val="bg1"/>
                </a:solidFill>
              </a:rPr>
              <a:t>attivati</a:t>
            </a:r>
            <a:r>
              <a:rPr lang="it-IT" altLang="it-IT" sz="2600">
                <a:solidFill>
                  <a:schemeClr val="bg1"/>
                </a:solidFill>
              </a:rPr>
              <a:t> possono uccidere le cellule tumorali con meccanismi simili a quelli usati per eliminare i microbi (produzione di ROS, RNS) o attraverso la secrezione di TNF</a:t>
            </a:r>
          </a:p>
          <a:p>
            <a:pPr algn="just">
              <a:lnSpc>
                <a:spcPct val="30000"/>
              </a:lnSpc>
              <a:defRPr/>
            </a:pPr>
            <a:endParaRPr lang="it-IT" altLang="it-IT" sz="260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 sz="2600">
                <a:solidFill>
                  <a:srgbClr val="FFFF00"/>
                </a:solidFill>
              </a:rPr>
              <a:t>Linfociti T, NK e macrofagi</a:t>
            </a:r>
            <a:r>
              <a:rPr lang="it-IT" altLang="it-IT" sz="2600">
                <a:solidFill>
                  <a:schemeClr val="bg1"/>
                </a:solidFill>
              </a:rPr>
              <a:t> </a:t>
            </a:r>
            <a:r>
              <a:rPr lang="it-IT" altLang="it-IT" sz="2600" b="1" u="sng">
                <a:solidFill>
                  <a:schemeClr val="bg1"/>
                </a:solidFill>
              </a:rPr>
              <a:t>collaborano</a:t>
            </a:r>
            <a:r>
              <a:rPr lang="it-IT" altLang="it-IT" sz="2600" b="1">
                <a:solidFill>
                  <a:schemeClr val="bg1"/>
                </a:solidFill>
              </a:rPr>
              <a:t> nelle reazioni antitumorali:</a:t>
            </a:r>
            <a:r>
              <a:rPr lang="it-IT" altLang="it-IT" sz="2600">
                <a:solidFill>
                  <a:schemeClr val="bg1"/>
                </a:solidFill>
              </a:rPr>
              <a:t> per es., l’</a:t>
            </a:r>
            <a:r>
              <a:rPr lang="it-IT" altLang="it-IT" sz="2600">
                <a:solidFill>
                  <a:srgbClr val="FFFF00"/>
                </a:solidFill>
              </a:rPr>
              <a:t>interferone-</a:t>
            </a:r>
            <a:r>
              <a:rPr lang="it-IT" altLang="it-IT" sz="2600" err="1">
                <a:solidFill>
                  <a:srgbClr val="FFFF00"/>
                </a:solidFill>
              </a:rPr>
              <a:t>γ</a:t>
            </a:r>
            <a:r>
              <a:rPr lang="it-IT" altLang="it-IT" sz="2600">
                <a:solidFill>
                  <a:schemeClr val="bg1"/>
                </a:solidFill>
              </a:rPr>
              <a:t> secreto dai </a:t>
            </a:r>
            <a:r>
              <a:rPr lang="it-IT" altLang="it-IT" sz="2600" err="1">
                <a:solidFill>
                  <a:schemeClr val="bg1"/>
                </a:solidFill>
              </a:rPr>
              <a:t>linfo</a:t>
            </a:r>
            <a:r>
              <a:rPr lang="it-IT" altLang="it-IT" sz="2600">
                <a:solidFill>
                  <a:schemeClr val="bg1"/>
                </a:solidFill>
              </a:rPr>
              <a:t> T e dalle NK è un potente attivatore dei macrofagi</a:t>
            </a:r>
          </a:p>
        </p:txBody>
      </p:sp>
    </p:spTree>
    <p:extLst>
      <p:ext uri="{BB962C8B-B14F-4D97-AF65-F5344CB8AC3E}">
        <p14:creationId xmlns:p14="http://schemas.microsoft.com/office/powerpoint/2010/main" val="32111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Risposta immunitaria nei tumori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268413"/>
            <a:ext cx="8604250" cy="5040312"/>
          </a:xfrm>
        </p:spPr>
        <p:txBody>
          <a:bodyPr/>
          <a:lstStyle/>
          <a:p>
            <a:pPr algn="just" eaLnBrk="1" hangingPunct="1"/>
            <a:r>
              <a:rPr lang="it-IT" altLang="it-IT" sz="3600">
                <a:solidFill>
                  <a:schemeClr val="bg1"/>
                </a:solidFill>
              </a:rPr>
              <a:t>Nei soggetti immunodepressi la frequenza di neoplasie è sensibilmente maggiore rispetto a quella rilevabile nei soggetti immunocompetenti (fino a 200 volte superiore) ma……</a:t>
            </a:r>
          </a:p>
          <a:p>
            <a:pPr algn="just" eaLnBrk="1" hangingPunct="1"/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600">
                <a:solidFill>
                  <a:schemeClr val="bg1"/>
                </a:solidFill>
              </a:rPr>
              <a:t>La maggior parte (95%) delle neoplasie si sviluppa in soggetti che </a:t>
            </a:r>
            <a:r>
              <a:rPr lang="it-IT" altLang="it-IT" sz="3600" b="1">
                <a:solidFill>
                  <a:srgbClr val="FFFF00"/>
                </a:solidFill>
              </a:rPr>
              <a:t>non</a:t>
            </a:r>
            <a:r>
              <a:rPr lang="it-IT" altLang="it-IT" sz="3600">
                <a:solidFill>
                  <a:schemeClr val="bg1"/>
                </a:solidFill>
              </a:rPr>
              <a:t> presentano stati di immunodeficienza</a:t>
            </a: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0" y="2780930"/>
            <a:ext cx="9144000" cy="25304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4000">
                <a:solidFill>
                  <a:srgbClr val="000000"/>
                </a:solidFill>
                <a:latin typeface="Arial"/>
              </a:rPr>
              <a:t>La neoplasia è in grado di sviluppare meccanismi di “difesa” che consentono di </a:t>
            </a:r>
            <a:r>
              <a:rPr lang="it-IT" altLang="it-IT" sz="4000" b="1">
                <a:solidFill>
                  <a:srgbClr val="000000"/>
                </a:solidFill>
                <a:latin typeface="Arial"/>
              </a:rPr>
              <a:t>eludere</a:t>
            </a:r>
            <a:r>
              <a:rPr lang="it-IT" altLang="it-IT" sz="4000">
                <a:solidFill>
                  <a:srgbClr val="000000"/>
                </a:solidFill>
                <a:latin typeface="Arial"/>
              </a:rPr>
              <a:t> la reazione del sistema immunitario</a:t>
            </a:r>
          </a:p>
        </p:txBody>
      </p:sp>
    </p:spTree>
    <p:extLst>
      <p:ext uri="{BB962C8B-B14F-4D97-AF65-F5344CB8AC3E}">
        <p14:creationId xmlns:p14="http://schemas.microsoft.com/office/powerpoint/2010/main" val="10938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  <p:bldP spid="399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>
            <a:extLst>
              <a:ext uri="{FF2B5EF4-FFF2-40B4-BE49-F238E27FC236}">
                <a16:creationId xmlns:a16="http://schemas.microsoft.com/office/drawing/2014/main" id="{F753DCDF-3995-5F46-8DFB-F3EDEB27C3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92152"/>
            <a:ext cx="8604250" cy="147002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altLang="it-IT" sz="5800">
                <a:solidFill>
                  <a:srgbClr val="FFFF00"/>
                </a:solidFill>
                <a:latin typeface="+mn-lt"/>
              </a:rPr>
              <a:t>Interazioni tumore-ospite</a:t>
            </a:r>
          </a:p>
        </p:txBody>
      </p:sp>
      <p:sp>
        <p:nvSpPr>
          <p:cNvPr id="429061" name="Rectangle 5">
            <a:extLst>
              <a:ext uri="{FF2B5EF4-FFF2-40B4-BE49-F238E27FC236}">
                <a16:creationId xmlns:a16="http://schemas.microsoft.com/office/drawing/2014/main" id="{0E891C92-010B-DA4D-A1C7-4E01F691E0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250" y="2636840"/>
            <a:ext cx="9036050" cy="345598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rgbClr val="FFFF00"/>
                </a:solidFill>
              </a:rPr>
              <a:t>Aspetti clinici delle neoplasie</a:t>
            </a:r>
            <a:r>
              <a:rPr lang="it-IT" altLang="it-IT" sz="3800">
                <a:solidFill>
                  <a:schemeClr val="bg1"/>
                </a:solidFill>
              </a:rPr>
              <a:t>: effetti del  tumore sull’ospite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it-IT" altLang="it-IT" sz="380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rgbClr val="FFFF00"/>
                </a:solidFill>
              </a:rPr>
              <a:t>La risposta immunitaria nelle neoplasie</a:t>
            </a:r>
            <a:r>
              <a:rPr lang="it-IT" altLang="it-IT" sz="3800">
                <a:solidFill>
                  <a:schemeClr val="bg1"/>
                </a:solidFill>
              </a:rPr>
              <a:t>: come reagisce l’ospite nei confronti del tumore</a:t>
            </a:r>
          </a:p>
          <a:p>
            <a:pPr algn="just">
              <a:lnSpc>
                <a:spcPct val="80000"/>
              </a:lnSpc>
            </a:pPr>
            <a:r>
              <a:rPr lang="it-IT" altLang="it-IT" sz="38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01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" y="98427"/>
            <a:ext cx="75596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Oval 8"/>
          <p:cNvSpPr>
            <a:spLocks noChangeArrowheads="1"/>
          </p:cNvSpPr>
          <p:nvPr/>
        </p:nvSpPr>
        <p:spPr bwMode="auto">
          <a:xfrm>
            <a:off x="755652" y="287340"/>
            <a:ext cx="1008063" cy="93503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2" name="Oval 9"/>
          <p:cNvSpPr>
            <a:spLocks noChangeArrowheads="1"/>
          </p:cNvSpPr>
          <p:nvPr/>
        </p:nvSpPr>
        <p:spPr bwMode="auto">
          <a:xfrm>
            <a:off x="755652" y="3529015"/>
            <a:ext cx="1008063" cy="93503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684215" y="1556792"/>
            <a:ext cx="7559675" cy="52567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1293815"/>
            <a:ext cx="8353425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53975"/>
            <a:ext cx="7570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5132388" cy="984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50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0"/>
            <a:ext cx="7596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dirty="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5"/>
            <a:ext cx="9144000" cy="5184775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3400">
                <a:solidFill>
                  <a:schemeClr val="bg1"/>
                </a:solidFill>
              </a:rPr>
              <a:t>In oncologia, l’immunoterapia si basa sulla modulazione del sistema immunitario per </a:t>
            </a:r>
            <a:r>
              <a:rPr lang="it-IT" altLang="it-IT" sz="3400" u="sng">
                <a:solidFill>
                  <a:schemeClr val="bg1"/>
                </a:solidFill>
              </a:rPr>
              <a:t>potenziare la risposta immune</a:t>
            </a:r>
            <a:r>
              <a:rPr lang="it-IT" altLang="it-IT" sz="3400">
                <a:solidFill>
                  <a:schemeClr val="bg1"/>
                </a:solidFill>
              </a:rPr>
              <a:t> diretta contro le cellule tumorali</a:t>
            </a:r>
            <a:endParaRPr lang="it-IT" altLang="it-IT" sz="3400" b="1" u="sng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3400">
                <a:solidFill>
                  <a:schemeClr val="bg1"/>
                </a:solidFill>
              </a:rPr>
              <a:t>Da molti anni numerosi centri di ricerca operano per mettere a punto strategie terapeutiche innovative da affiancare alle terapie convenzionali </a:t>
            </a:r>
          </a:p>
        </p:txBody>
      </p:sp>
    </p:spTree>
    <p:extLst>
      <p:ext uri="{BB962C8B-B14F-4D97-AF65-F5344CB8AC3E}">
        <p14:creationId xmlns:p14="http://schemas.microsoft.com/office/powerpoint/2010/main" val="27267733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7" y="-26988"/>
            <a:ext cx="7281863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41438"/>
            <a:ext cx="9144000" cy="4391818"/>
          </a:xfrm>
        </p:spPr>
        <p:txBody>
          <a:bodyPr/>
          <a:lstStyle/>
          <a:p>
            <a:pPr algn="just" eaLnBrk="1" hangingPunct="1"/>
            <a:r>
              <a:rPr lang="it-IT" altLang="it-IT" sz="2800" dirty="0">
                <a:solidFill>
                  <a:srgbClr val="FFFF00"/>
                </a:solidFill>
              </a:rPr>
              <a:t>Vaccini anti-cancro</a:t>
            </a:r>
            <a:r>
              <a:rPr lang="it-IT" altLang="it-IT" sz="2800" dirty="0">
                <a:solidFill>
                  <a:schemeClr val="bg1"/>
                </a:solidFill>
              </a:rPr>
              <a:t>: somministrazione di peptidi tumore-specifici per indurre attivazione e proliferazione di linfociti T-citotossici (CTL)</a:t>
            </a:r>
          </a:p>
          <a:p>
            <a:pPr algn="just" eaLnBrk="1" hangingPunct="1"/>
            <a:endParaRPr lang="it-IT" altLang="it-IT" sz="1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 dirty="0">
                <a:solidFill>
                  <a:srgbClr val="FFFF00"/>
                </a:solidFill>
              </a:rPr>
              <a:t>Stimolazione dell’ ADCC</a:t>
            </a:r>
            <a:r>
              <a:rPr lang="it-IT" altLang="it-IT" sz="2800" dirty="0">
                <a:solidFill>
                  <a:schemeClr val="bg1"/>
                </a:solidFill>
              </a:rPr>
              <a:t> e/o della </a:t>
            </a:r>
            <a:r>
              <a:rPr lang="it-IT" altLang="it-IT" sz="2800" dirty="0">
                <a:solidFill>
                  <a:srgbClr val="FFFF00"/>
                </a:solidFill>
              </a:rPr>
              <a:t>lisi mediata da complemento (CDC)</a:t>
            </a:r>
            <a:r>
              <a:rPr lang="it-IT" altLang="it-IT" sz="2800" dirty="0">
                <a:solidFill>
                  <a:schemeClr val="bg1"/>
                </a:solidFill>
              </a:rPr>
              <a:t>: la somministrazione di anticorpi diretti contro Ag di superficie di cellule tumorali (per es., linfomi) attiva l’intervento della risposta immunitaria cellulare (NK, fagociti) e umorale (complemento) </a:t>
            </a:r>
          </a:p>
        </p:txBody>
      </p:sp>
    </p:spTree>
    <p:extLst>
      <p:ext uri="{BB962C8B-B14F-4D97-AF65-F5344CB8AC3E}">
        <p14:creationId xmlns:p14="http://schemas.microsoft.com/office/powerpoint/2010/main" val="431364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Strategie immunoterapeutiche nel trattamento dei tumori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5752"/>
            <a:ext cx="9144000" cy="4537075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rgbClr val="FFFF00"/>
                </a:solidFill>
              </a:rPr>
              <a:t>Uso di CTL</a:t>
            </a:r>
            <a:r>
              <a:rPr lang="it-IT" altLang="it-IT" sz="3400">
                <a:solidFill>
                  <a:schemeClr val="bg1"/>
                </a:solidFill>
              </a:rPr>
              <a:t>:  CTL autologhi tumore-specifici vengono </a:t>
            </a:r>
            <a:r>
              <a:rPr lang="it-IT" altLang="it-IT" sz="3400" u="sng">
                <a:solidFill>
                  <a:schemeClr val="bg1"/>
                </a:solidFill>
              </a:rPr>
              <a:t>isolati</a:t>
            </a:r>
            <a:r>
              <a:rPr lang="it-IT" altLang="it-IT" sz="3400">
                <a:solidFill>
                  <a:schemeClr val="bg1"/>
                </a:solidFill>
              </a:rPr>
              <a:t> dal paziente e </a:t>
            </a:r>
            <a:r>
              <a:rPr lang="it-IT" altLang="it-IT" sz="3400" u="sng">
                <a:solidFill>
                  <a:schemeClr val="bg1"/>
                </a:solidFill>
              </a:rPr>
              <a:t>fatti proliferare</a:t>
            </a:r>
            <a:r>
              <a:rPr lang="it-IT" altLang="it-IT" sz="3400">
                <a:solidFill>
                  <a:schemeClr val="bg1"/>
                </a:solidFill>
              </a:rPr>
              <a:t> </a:t>
            </a:r>
            <a:r>
              <a:rPr lang="it-IT" altLang="it-IT" sz="3400" i="1">
                <a:solidFill>
                  <a:schemeClr val="bg1"/>
                </a:solidFill>
              </a:rPr>
              <a:t>in vitro, </a:t>
            </a:r>
            <a:r>
              <a:rPr lang="it-IT" altLang="it-IT" sz="3400" u="sng">
                <a:solidFill>
                  <a:schemeClr val="bg1"/>
                </a:solidFill>
              </a:rPr>
              <a:t>attivati</a:t>
            </a:r>
            <a:r>
              <a:rPr lang="it-IT" altLang="it-IT" sz="3400">
                <a:solidFill>
                  <a:schemeClr val="bg1"/>
                </a:solidFill>
              </a:rPr>
              <a:t> e </a:t>
            </a:r>
            <a:r>
              <a:rPr lang="it-IT" altLang="it-IT" sz="3400" u="sng">
                <a:solidFill>
                  <a:schemeClr val="bg1"/>
                </a:solidFill>
              </a:rPr>
              <a:t>reinfusi</a:t>
            </a:r>
            <a:r>
              <a:rPr lang="it-IT" altLang="it-IT" sz="3400">
                <a:solidFill>
                  <a:schemeClr val="bg1"/>
                </a:solidFill>
              </a:rPr>
              <a:t> per potenziare l’attacco diretto contro le cellule tumorali</a:t>
            </a:r>
          </a:p>
          <a:p>
            <a:pPr algn="just" eaLnBrk="1" hangingPunct="1">
              <a:lnSpc>
                <a:spcPct val="40000"/>
              </a:lnSpc>
            </a:pPr>
            <a:endParaRPr lang="it-IT" altLang="it-IT" sz="340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3400">
                <a:solidFill>
                  <a:srgbClr val="FFFF00"/>
                </a:solidFill>
              </a:rPr>
              <a:t>Citochine</a:t>
            </a:r>
            <a:r>
              <a:rPr lang="en-US" altLang="it-IT" sz="3400">
                <a:solidFill>
                  <a:schemeClr val="bg1"/>
                </a:solidFill>
              </a:rPr>
              <a:t>: vengono somministrate molecole immuno-modulatrici naturali per potenziare la risposta cellulo-mediata contro le cellule tumorali (IL-2, IFN-</a:t>
            </a:r>
            <a:r>
              <a:rPr lang="el-GR" altLang="it-IT" sz="3400">
                <a:solidFill>
                  <a:schemeClr val="bg1"/>
                </a:solidFill>
                <a:cs typeface="Times New Roman" pitchFamily="18" charset="0"/>
              </a:rPr>
              <a:t>α</a:t>
            </a:r>
            <a:r>
              <a:rPr lang="it-IT" altLang="it-IT" sz="340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l-GR" altLang="it-IT" sz="3400" u="sng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96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olo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560840" cy="1079500"/>
          </a:xfrm>
          <a:solidFill>
            <a:srgbClr val="FFFF00"/>
          </a:solidFill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</a:rPr>
              <a:t>Virus </a:t>
            </a:r>
            <a:r>
              <a:rPr lang="it-IT" altLang="it-IT" sz="2800" b="1" err="1">
                <a:solidFill>
                  <a:schemeClr val="tx1"/>
                </a:solidFill>
              </a:rPr>
              <a:t>oncolitici</a:t>
            </a:r>
            <a:r>
              <a:rPr lang="it-IT" altLang="it-IT" sz="2800">
                <a:solidFill>
                  <a:schemeClr val="tx1"/>
                </a:solidFill>
              </a:rPr>
              <a:t>:</a:t>
            </a:r>
            <a:br>
              <a:rPr lang="it-IT" altLang="it-IT" sz="2800">
                <a:solidFill>
                  <a:schemeClr val="tx1"/>
                </a:solidFill>
              </a:rPr>
            </a:br>
            <a:r>
              <a:rPr lang="it-IT" altLang="it-IT" sz="2800">
                <a:solidFill>
                  <a:schemeClr val="tx1"/>
                </a:solidFill>
              </a:rPr>
              <a:t>un nuovo trattamento terapeutico per il cancro</a:t>
            </a:r>
          </a:p>
        </p:txBody>
      </p:sp>
      <p:sp>
        <p:nvSpPr>
          <p:cNvPr id="32773" name="CasellaDiTesto 1"/>
          <p:cNvSpPr txBox="1">
            <a:spLocks noChangeArrowheads="1"/>
          </p:cNvSpPr>
          <p:nvPr/>
        </p:nvSpPr>
        <p:spPr bwMode="auto">
          <a:xfrm>
            <a:off x="34927" y="116634"/>
            <a:ext cx="9109075" cy="1685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>
                <a:solidFill>
                  <a:srgbClr val="FFFFFF"/>
                </a:solidFill>
                <a:latin typeface="Arial"/>
              </a:rPr>
              <a:t>“Non si conosce un virus utile: un virus è una brutta notizia avvolta in una proteina”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50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900" i="1">
                <a:solidFill>
                  <a:srgbClr val="FFFFFF"/>
                </a:solidFill>
                <a:latin typeface="Cambria" panose="02040503050406030204" pitchFamily="18" charset="0"/>
              </a:rPr>
              <a:t>Sir Peter B.  </a:t>
            </a:r>
            <a:r>
              <a:rPr lang="it-IT" altLang="it-IT" sz="2900" i="1" err="1">
                <a:solidFill>
                  <a:srgbClr val="FFFFFF"/>
                </a:solidFill>
                <a:latin typeface="Cambria" panose="02040503050406030204" pitchFamily="18" charset="0"/>
              </a:rPr>
              <a:t>Medawar</a:t>
            </a:r>
            <a:r>
              <a:rPr lang="it-IT" altLang="it-IT" sz="2900" i="1">
                <a:solidFill>
                  <a:srgbClr val="FFFFFF"/>
                </a:solidFill>
                <a:latin typeface="Cambria" panose="02040503050406030204" pitchFamily="18" charset="0"/>
              </a:rPr>
              <a:t>, Premio Nobel  per la Medicina 1960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55C933-0F58-8740-B67C-4A52D708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63617"/>
            <a:ext cx="6912322" cy="35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33B83-AC01-F640-BA8B-EAF3593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-315416"/>
            <a:ext cx="9468544" cy="1143000"/>
          </a:xfrm>
        </p:spPr>
        <p:txBody>
          <a:bodyPr/>
          <a:lstStyle/>
          <a:p>
            <a:r>
              <a:rPr lang="it-IT" sz="3000" b="1" dirty="0">
                <a:solidFill>
                  <a:srgbClr val="FFFF00"/>
                </a:solidFill>
              </a:rPr>
              <a:t>Strumenti diagnostici per la patologia neoplastica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375A4B-562F-D044-A626-355882CF03A9}"/>
              </a:ext>
            </a:extLst>
          </p:cNvPr>
          <p:cNvSpPr txBox="1"/>
          <p:nvPr/>
        </p:nvSpPr>
        <p:spPr>
          <a:xfrm>
            <a:off x="161764" y="764704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ago aspirato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(successivo esame citologico)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it-IT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striscio citologico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(per es., PAP test)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it-IT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immunoistochimica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(per es., ricerca di recettori per ormoni nelle neoplasie della g. mammaria)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it-IT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marcatori tumorali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(per es., CEA, PSA; monitoraggio della risposta alla terapia e/o della possibile recidiva della malattia)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6DFEB5-6D13-8249-9947-8843FD4072F8}"/>
              </a:ext>
            </a:extLst>
          </p:cNvPr>
          <p:cNvSpPr txBox="1"/>
          <p:nvPr/>
        </p:nvSpPr>
        <p:spPr>
          <a:xfrm>
            <a:off x="107504" y="4892969"/>
            <a:ext cx="88924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Attualmente vengono sperimentate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nuove tecniche 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che mirano a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migliorare la specificità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 delle indagini diagnostiche al fine di intraprendere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approcci terapeutici sempre più personalizzati</a:t>
            </a:r>
          </a:p>
        </p:txBody>
      </p:sp>
    </p:spTree>
    <p:extLst>
      <p:ext uri="{BB962C8B-B14F-4D97-AF65-F5344CB8AC3E}">
        <p14:creationId xmlns:p14="http://schemas.microsoft.com/office/powerpoint/2010/main" val="1598611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B78E79-7859-1B42-A535-74F4F136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243408"/>
            <a:ext cx="9433048" cy="122413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it-IT" sz="2800" b="1" dirty="0">
                <a:solidFill>
                  <a:srgbClr val="FFFF00"/>
                </a:solidFill>
              </a:rPr>
              <a:t>Strumenti diagnostici per la patologia neoplastica</a:t>
            </a:r>
            <a:r>
              <a:rPr lang="it-IT" sz="2800" dirty="0">
                <a:solidFill>
                  <a:srgbClr val="FFFF00"/>
                </a:solidFill>
              </a:rPr>
              <a:t>: </a:t>
            </a:r>
            <a:r>
              <a:rPr lang="it-IT" sz="2600" dirty="0" err="1">
                <a:solidFill>
                  <a:srgbClr val="FFFF00"/>
                </a:solidFill>
                <a:ea typeface="+mn-ea"/>
              </a:rPr>
              <a:t>molecular</a:t>
            </a:r>
            <a:r>
              <a:rPr lang="it-IT" sz="2600" dirty="0">
                <a:solidFill>
                  <a:srgbClr val="FFFF00"/>
                </a:solidFill>
                <a:ea typeface="+mn-ea"/>
              </a:rPr>
              <a:t> </a:t>
            </a:r>
            <a:r>
              <a:rPr lang="it-IT" sz="2600" dirty="0" err="1">
                <a:solidFill>
                  <a:srgbClr val="FFFF00"/>
                </a:solidFill>
                <a:ea typeface="+mn-ea"/>
              </a:rPr>
              <a:t>profiling</a:t>
            </a:r>
            <a:r>
              <a:rPr lang="it-IT" sz="2600" dirty="0">
                <a:solidFill>
                  <a:srgbClr val="FFFF00"/>
                </a:solidFill>
                <a:ea typeface="+mn-ea"/>
              </a:rPr>
              <a:t> of </a:t>
            </a:r>
            <a:r>
              <a:rPr lang="it-IT" sz="2600" dirty="0" err="1">
                <a:solidFill>
                  <a:srgbClr val="FFFF00"/>
                </a:solidFill>
                <a:ea typeface="+mn-ea"/>
              </a:rPr>
              <a:t>tumors</a:t>
            </a:r>
            <a:r>
              <a:rPr lang="it-IT" sz="2600" dirty="0">
                <a:solidFill>
                  <a:srgbClr val="FFFFFF"/>
                </a:solidFill>
                <a:ea typeface="+mn-ea"/>
              </a:rPr>
              <a:t>: </a:t>
            </a:r>
            <a:r>
              <a:rPr lang="it-IT" sz="2300" dirty="0">
                <a:solidFill>
                  <a:srgbClr val="FFFFFF"/>
                </a:solidFill>
                <a:ea typeface="+mn-ea"/>
              </a:rPr>
              <a:t>il futuro della diagnostica del cancro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18672D-5F35-4544-BF0F-6D418F74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chemeClr val="bg1"/>
                </a:solidFill>
              </a:rPr>
              <a:t>The </a:t>
            </a:r>
            <a:r>
              <a:rPr lang="it-IT" sz="2200" dirty="0">
                <a:solidFill>
                  <a:srgbClr val="FFFF00"/>
                </a:solidFill>
              </a:rPr>
              <a:t>Cancer Genome Atlas</a:t>
            </a:r>
            <a:r>
              <a:rPr lang="it-IT" sz="2200" dirty="0">
                <a:solidFill>
                  <a:schemeClr val="bg1"/>
                </a:solidFill>
              </a:rPr>
              <a:t> (TCGA): prevede la catalogazione sistematica delle </a:t>
            </a:r>
            <a:r>
              <a:rPr lang="it-IT" sz="2200" dirty="0">
                <a:solidFill>
                  <a:srgbClr val="FFFF00"/>
                </a:solidFill>
              </a:rPr>
              <a:t>alterazioni molecolari </a:t>
            </a:r>
            <a:r>
              <a:rPr lang="it-IT" sz="2200" dirty="0">
                <a:solidFill>
                  <a:schemeClr val="bg1"/>
                </a:solidFill>
              </a:rPr>
              <a:t>in vari tipi di cancro umano</a:t>
            </a:r>
          </a:p>
          <a:p>
            <a:pPr marL="0" indent="0" algn="just">
              <a:buNone/>
            </a:pPr>
            <a:r>
              <a:rPr lang="it-IT" sz="105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t-IT" sz="2200" dirty="0">
                <a:solidFill>
                  <a:schemeClr val="bg1"/>
                </a:solidFill>
              </a:rPr>
              <a:t>La creazione di questo data-base permette l’identificazione di nuove mutazioni alla base di vari tipi di cancro, descrizione delle </a:t>
            </a:r>
            <a:r>
              <a:rPr lang="it-IT" sz="2200" dirty="0">
                <a:solidFill>
                  <a:srgbClr val="FFFF00"/>
                </a:solidFill>
              </a:rPr>
              <a:t>lesioni genetiche</a:t>
            </a:r>
            <a:r>
              <a:rPr lang="it-IT" sz="2200" dirty="0">
                <a:solidFill>
                  <a:schemeClr val="bg1"/>
                </a:solidFill>
              </a:rPr>
              <a:t> che si riscontrano nei singoli tumori (valutazione dell’</a:t>
            </a:r>
            <a:r>
              <a:rPr lang="it-IT" sz="2200" dirty="0">
                <a:solidFill>
                  <a:srgbClr val="FFFF00"/>
                </a:solidFill>
              </a:rPr>
              <a:t>eterogeneità genetica </a:t>
            </a:r>
            <a:r>
              <a:rPr lang="it-IT" sz="2200" dirty="0">
                <a:solidFill>
                  <a:schemeClr val="bg1"/>
                </a:solidFill>
              </a:rPr>
              <a:t>nei singoli tumori)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200" b="1" u="sng" dirty="0">
                <a:solidFill>
                  <a:schemeClr val="bg1"/>
                </a:solidFill>
              </a:rPr>
              <a:t>Tuttavia</a:t>
            </a:r>
            <a:r>
              <a:rPr lang="it-IT" sz="2200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it-IT" sz="2200" dirty="0">
                <a:solidFill>
                  <a:schemeClr val="bg1"/>
                </a:solidFill>
              </a:rPr>
              <a:t>l'ispezione </a:t>
            </a:r>
            <a:r>
              <a:rPr lang="it-IT" sz="2200" dirty="0">
                <a:solidFill>
                  <a:srgbClr val="FFFF00"/>
                </a:solidFill>
              </a:rPr>
              <a:t>istopatologica</a:t>
            </a:r>
            <a:r>
              <a:rPr lang="it-IT" sz="2200" dirty="0">
                <a:solidFill>
                  <a:schemeClr val="bg1"/>
                </a:solidFill>
              </a:rPr>
              <a:t> dei tumori fornisce informazioni su </a:t>
            </a:r>
            <a:r>
              <a:rPr lang="it-IT" sz="2200" dirty="0">
                <a:solidFill>
                  <a:srgbClr val="FFFF00"/>
                </a:solidFill>
              </a:rPr>
              <a:t>importanti caratteristiche</a:t>
            </a:r>
            <a:r>
              <a:rPr lang="it-IT" sz="2200" dirty="0">
                <a:solidFill>
                  <a:schemeClr val="bg1"/>
                </a:solidFill>
              </a:rPr>
              <a:t> dei tumori (</a:t>
            </a:r>
            <a:r>
              <a:rPr lang="it-IT" sz="2200" dirty="0">
                <a:solidFill>
                  <a:srgbClr val="FFFF00"/>
                </a:solidFill>
              </a:rPr>
              <a:t>anaplasia, invasività, eterogeneità istologica</a:t>
            </a:r>
            <a:r>
              <a:rPr lang="it-IT" sz="2200" dirty="0">
                <a:solidFill>
                  <a:schemeClr val="bg1"/>
                </a:solidFill>
              </a:rPr>
              <a:t>) che </a:t>
            </a:r>
            <a:r>
              <a:rPr lang="it-IT" sz="2200" u="sng" dirty="0">
                <a:solidFill>
                  <a:schemeClr val="bg1"/>
                </a:solidFill>
              </a:rPr>
              <a:t>non possono</a:t>
            </a:r>
            <a:r>
              <a:rPr lang="it-IT" sz="2200" dirty="0">
                <a:solidFill>
                  <a:schemeClr val="bg1"/>
                </a:solidFill>
              </a:rPr>
              <a:t> essere ricavate da sequenze di DNA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algn="just"/>
            <a:r>
              <a:rPr lang="it-IT" sz="2200" dirty="0">
                <a:solidFill>
                  <a:srgbClr val="FFFF00"/>
                </a:solidFill>
              </a:rPr>
              <a:t>combinazione di tecniche morfologiche </a:t>
            </a:r>
            <a:r>
              <a:rPr lang="it-IT" sz="2200" dirty="0">
                <a:solidFill>
                  <a:schemeClr val="bg1"/>
                </a:solidFill>
              </a:rPr>
              <a:t>(istopatologia)</a:t>
            </a:r>
            <a:r>
              <a:rPr lang="it-IT" sz="2200" dirty="0">
                <a:solidFill>
                  <a:srgbClr val="FFFF00"/>
                </a:solidFill>
              </a:rPr>
              <a:t> e molecolari</a:t>
            </a:r>
            <a:r>
              <a:rPr lang="it-IT" sz="2200" dirty="0">
                <a:solidFill>
                  <a:schemeClr val="bg1"/>
                </a:solidFill>
              </a:rPr>
              <a:t> (biomarcatori) eseguite su sezioni di tessuto per valutare le interazioni tra le varie cellule presenti nel microambiente tumorale</a:t>
            </a: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8A351-26B6-9D4B-9A97-41B8AF5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-157410"/>
            <a:ext cx="9036496" cy="778098"/>
          </a:xfrm>
        </p:spPr>
        <p:txBody>
          <a:bodyPr/>
          <a:lstStyle/>
          <a:p>
            <a:r>
              <a:rPr lang="it-IT" sz="2800" b="1" dirty="0">
                <a:solidFill>
                  <a:srgbClr val="FFFF00"/>
                </a:solidFill>
              </a:rPr>
              <a:t>Strumenti diagnostici per la patologia neoplastica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72D3FC-651F-694C-BBAE-56948870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968552"/>
          </a:xfrm>
        </p:spPr>
        <p:txBody>
          <a:bodyPr/>
          <a:lstStyle/>
          <a:p>
            <a:pPr algn="just"/>
            <a:r>
              <a:rPr lang="it-IT" sz="2200" dirty="0">
                <a:solidFill>
                  <a:schemeClr val="bg1"/>
                </a:solidFill>
              </a:rPr>
              <a:t>Negli ultimi anni: introduzione di tecnologie rivoluzionarie che, a differenza degli anni precedenti in cui lo studio molecolare del tumore comportava l’analisi dei singoli geni, possono ora sequenziare rapidamente un </a:t>
            </a:r>
            <a:r>
              <a:rPr lang="it-IT" sz="2200" dirty="0">
                <a:solidFill>
                  <a:srgbClr val="FFFF00"/>
                </a:solidFill>
              </a:rPr>
              <a:t>intero genoma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algn="just"/>
            <a:r>
              <a:rPr lang="it-IT" sz="2200" dirty="0">
                <a:solidFill>
                  <a:schemeClr val="bg1"/>
                </a:solidFill>
              </a:rPr>
              <a:t>Si valutano inoltre:</a:t>
            </a:r>
          </a:p>
          <a:p>
            <a:pPr lvl="1" algn="just"/>
            <a:r>
              <a:rPr lang="it-IT" sz="2200" dirty="0">
                <a:solidFill>
                  <a:schemeClr val="bg1"/>
                </a:solidFill>
              </a:rPr>
              <a:t>l’</a:t>
            </a:r>
            <a:r>
              <a:rPr lang="it-IT" sz="2200" dirty="0">
                <a:solidFill>
                  <a:srgbClr val="FFFF00"/>
                </a:solidFill>
              </a:rPr>
              <a:t>epigenoma</a:t>
            </a:r>
            <a:r>
              <a:rPr lang="it-IT" sz="2200" dirty="0">
                <a:solidFill>
                  <a:schemeClr val="bg1"/>
                </a:solidFill>
              </a:rPr>
              <a:t> (ossia le </a:t>
            </a:r>
            <a:r>
              <a:rPr lang="it-IT" sz="2200" dirty="0">
                <a:solidFill>
                  <a:srgbClr val="FFFF00"/>
                </a:solidFill>
              </a:rPr>
              <a:t>modifiche epigenetiche </a:t>
            </a:r>
            <a:r>
              <a:rPr lang="it-IT" sz="2200" dirty="0">
                <a:solidFill>
                  <a:schemeClr val="bg1"/>
                </a:solidFill>
              </a:rPr>
              <a:t>a livello genomico)</a:t>
            </a:r>
          </a:p>
          <a:p>
            <a:pPr lvl="1" algn="just"/>
            <a:r>
              <a:rPr lang="it-IT" sz="2200" dirty="0">
                <a:solidFill>
                  <a:schemeClr val="bg1"/>
                </a:solidFill>
              </a:rPr>
              <a:t>il </a:t>
            </a:r>
            <a:r>
              <a:rPr lang="it-IT" sz="2200" dirty="0">
                <a:solidFill>
                  <a:srgbClr val="FFFF00"/>
                </a:solidFill>
              </a:rPr>
              <a:t>trascrittoma</a:t>
            </a:r>
            <a:r>
              <a:rPr lang="it-IT" sz="2200" dirty="0">
                <a:solidFill>
                  <a:schemeClr val="bg1"/>
                </a:solidFill>
              </a:rPr>
              <a:t> (quantifica tutti gli </a:t>
            </a:r>
            <a:r>
              <a:rPr lang="it-IT" sz="2200" dirty="0">
                <a:solidFill>
                  <a:srgbClr val="FFFF00"/>
                </a:solidFill>
              </a:rPr>
              <a:t>RNA</a:t>
            </a:r>
            <a:r>
              <a:rPr lang="it-IT" sz="2200" dirty="0">
                <a:solidFill>
                  <a:schemeClr val="bg1"/>
                </a:solidFill>
              </a:rPr>
              <a:t> espressi in una popolazione cellulare)</a:t>
            </a:r>
          </a:p>
          <a:p>
            <a:pPr lvl="1" algn="just"/>
            <a:r>
              <a:rPr lang="it-IT" sz="2200" dirty="0">
                <a:solidFill>
                  <a:schemeClr val="bg1"/>
                </a:solidFill>
              </a:rPr>
              <a:t>il </a:t>
            </a:r>
            <a:r>
              <a:rPr lang="it-IT" sz="2200" dirty="0">
                <a:solidFill>
                  <a:srgbClr val="FFFF00"/>
                </a:solidFill>
              </a:rPr>
              <a:t>proteoma</a:t>
            </a:r>
            <a:r>
              <a:rPr lang="it-IT" sz="2200" dirty="0">
                <a:solidFill>
                  <a:schemeClr val="bg1"/>
                </a:solidFill>
              </a:rPr>
              <a:t> (quantifica la presenza di molte </a:t>
            </a:r>
            <a:r>
              <a:rPr lang="it-IT" sz="2200" dirty="0">
                <a:solidFill>
                  <a:srgbClr val="FFFF00"/>
                </a:solidFill>
              </a:rPr>
              <a:t>proteine</a:t>
            </a:r>
            <a:r>
              <a:rPr lang="it-IT" sz="2200" dirty="0">
                <a:solidFill>
                  <a:schemeClr val="bg1"/>
                </a:solidFill>
              </a:rPr>
              <a:t> contemporaneamente) </a:t>
            </a:r>
          </a:p>
          <a:p>
            <a:pPr lvl="1" algn="just"/>
            <a:r>
              <a:rPr lang="it-IT" sz="2200" dirty="0">
                <a:solidFill>
                  <a:schemeClr val="bg1"/>
                </a:solidFill>
              </a:rPr>
              <a:t>il </a:t>
            </a:r>
            <a:r>
              <a:rPr lang="it-IT" sz="2200" dirty="0">
                <a:solidFill>
                  <a:srgbClr val="FFFF00"/>
                </a:solidFill>
              </a:rPr>
              <a:t>metaboloma</a:t>
            </a:r>
            <a:r>
              <a:rPr lang="it-IT" sz="2200" dirty="0">
                <a:solidFill>
                  <a:schemeClr val="bg1"/>
                </a:solidFill>
              </a:rPr>
              <a:t> (determinazione pressochè istantanea di tutti i </a:t>
            </a:r>
            <a:r>
              <a:rPr lang="it-IT" sz="2200" dirty="0">
                <a:solidFill>
                  <a:srgbClr val="FFFF00"/>
                </a:solidFill>
              </a:rPr>
              <a:t>metaboliti</a:t>
            </a:r>
            <a:r>
              <a:rPr lang="it-IT" sz="2200" dirty="0">
                <a:solidFill>
                  <a:schemeClr val="bg1"/>
                </a:solidFill>
              </a:rPr>
              <a:t> della cellula)</a:t>
            </a:r>
          </a:p>
          <a:p>
            <a:pPr lvl="1" algn="just"/>
            <a:r>
              <a:rPr lang="it-IT" sz="2200" dirty="0">
                <a:solidFill>
                  <a:schemeClr val="bg1"/>
                </a:solidFill>
              </a:rPr>
              <a:t>il </a:t>
            </a:r>
            <a:r>
              <a:rPr lang="it-IT" sz="2200" dirty="0" err="1">
                <a:solidFill>
                  <a:srgbClr val="FFFF00"/>
                </a:solidFill>
              </a:rPr>
              <a:t>circuloma</a:t>
            </a:r>
            <a:r>
              <a:rPr lang="it-IT" sz="2200" dirty="0">
                <a:solidFill>
                  <a:srgbClr val="FFFF00"/>
                </a:solidFill>
              </a:rPr>
              <a:t> </a:t>
            </a:r>
            <a:r>
              <a:rPr lang="it-IT" sz="2200" dirty="0">
                <a:solidFill>
                  <a:schemeClr val="bg1"/>
                </a:solidFill>
              </a:rPr>
              <a:t>(quantifica materiale circolante di origine tumorale)</a:t>
            </a: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4F2D41-A20F-2F41-A7BE-B5607501BE5A}"/>
              </a:ext>
            </a:extLst>
          </p:cNvPr>
          <p:cNvSpPr txBox="1"/>
          <p:nvPr/>
        </p:nvSpPr>
        <p:spPr>
          <a:xfrm>
            <a:off x="107504" y="40466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Un numero sempre maggiore di </a:t>
            </a: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tecniche molecolari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vengono utilizzate nella </a:t>
            </a: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diagnosi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delle neoplasie e per la </a:t>
            </a:r>
            <a:r>
              <a:rPr lang="it-IT" sz="2400" dirty="0">
                <a:solidFill>
                  <a:srgbClr val="FFFF00"/>
                </a:solidFill>
                <a:latin typeface="Arial"/>
                <a:cs typeface="Arial"/>
              </a:rPr>
              <a:t>previsione del loro comportamento</a:t>
            </a:r>
            <a:r>
              <a:rPr lang="it-IT" sz="2400" dirty="0">
                <a:solidFill>
                  <a:srgbClr val="FFFFFF"/>
                </a:solidFill>
                <a:latin typeface="Arial"/>
                <a:cs typeface="Arial"/>
              </a:rPr>
              <a:t> (implicazioni terapeutiche)</a:t>
            </a:r>
          </a:p>
        </p:txBody>
      </p:sp>
    </p:spTree>
    <p:extLst>
      <p:ext uri="{BB962C8B-B14F-4D97-AF65-F5344CB8AC3E}">
        <p14:creationId xmlns:p14="http://schemas.microsoft.com/office/powerpoint/2010/main" val="23562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4463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Effetti del tumore sull’ospite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97721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Sia le neoplasie maligne che quelle benigne possono causare effetti locali e sistemici nei pazienti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locali</a:t>
            </a:r>
            <a:r>
              <a:rPr lang="it-IT" altLang="it-IT" sz="2800">
                <a:solidFill>
                  <a:schemeClr val="bg1"/>
                </a:solidFill>
              </a:rPr>
              <a:t>: 	 compressione 			         	  	 		 dolore 	        		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	 ostruzione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erosione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emorragie</a:t>
            </a:r>
          </a:p>
          <a:p>
            <a:pPr eaLnBrk="1" hangingPunct="1">
              <a:buFontTx/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defTabSz="663575"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sistemici</a:t>
            </a:r>
            <a:r>
              <a:rPr lang="it-IT" altLang="it-IT" sz="2800">
                <a:solidFill>
                  <a:schemeClr val="bg1"/>
                </a:solidFill>
              </a:rPr>
              <a:t>: - per es., alterazioni nella sintesi  di 				       ormoni</a:t>
            </a:r>
          </a:p>
          <a:p>
            <a:pPr defTabSz="663575" eaLnBrk="1" hangingPunct="1">
              <a:defRPr/>
            </a:pPr>
            <a:endParaRPr lang="it-IT" altLang="it-IT" sz="160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	     </a:t>
            </a:r>
            <a:r>
              <a:rPr lang="it-IT" altLang="it-IT" sz="2800" b="1">
                <a:solidFill>
                  <a:srgbClr val="FFFF00"/>
                </a:solidFill>
              </a:rPr>
              <a:t>- CACHESSIA </a:t>
            </a:r>
            <a:r>
              <a:rPr lang="it-IT" altLang="it-IT" sz="2800">
                <a:solidFill>
                  <a:srgbClr val="FFFF00"/>
                </a:solidFill>
              </a:rPr>
              <a:t>(malessere diffuso)</a:t>
            </a:r>
            <a:r>
              <a:rPr lang="it-IT" altLang="it-IT" sz="2800" b="1">
                <a:solidFill>
                  <a:srgbClr val="FFFF00"/>
                </a:solidFill>
              </a:rPr>
              <a:t> </a:t>
            </a:r>
            <a:endParaRPr lang="it-IT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Cachessia neoplastica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Progressiva </a:t>
            </a:r>
            <a:r>
              <a:rPr lang="it-IT" altLang="it-IT" sz="3400" u="sng">
                <a:solidFill>
                  <a:schemeClr val="bg1"/>
                </a:solidFill>
              </a:rPr>
              <a:t>perdita di massa corporea </a:t>
            </a:r>
            <a:r>
              <a:rPr lang="it-IT" altLang="it-IT" sz="3400">
                <a:solidFill>
                  <a:schemeClr val="bg1"/>
                </a:solidFill>
              </a:rPr>
              <a:t>dovuta essenzialmente a consunzione del tessuto adiposo e muscolare</a:t>
            </a:r>
          </a:p>
          <a:p>
            <a:pPr algn="just" eaLnBrk="1" hangingPunct="1"/>
            <a:endParaRPr lang="it-IT" altLang="it-IT" sz="12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Insorgenza di estrema debolezza, anoressia, anemia, stato febbrile</a:t>
            </a:r>
          </a:p>
          <a:p>
            <a:pPr algn="just" eaLnBrk="1" hangingPunct="1"/>
            <a:endParaRPr lang="it-IT" altLang="it-IT" sz="12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>
                <a:solidFill>
                  <a:schemeClr val="bg1"/>
                </a:solidFill>
              </a:rPr>
              <a:t>La </a:t>
            </a:r>
            <a:r>
              <a:rPr lang="it-IT" altLang="it-IT" sz="3400" u="sng">
                <a:solidFill>
                  <a:schemeClr val="bg1"/>
                </a:solidFill>
              </a:rPr>
              <a:t>cachessia</a:t>
            </a:r>
            <a:r>
              <a:rPr lang="it-IT" altLang="it-IT" sz="3400">
                <a:solidFill>
                  <a:schemeClr val="bg1"/>
                </a:solidFill>
              </a:rPr>
              <a:t> è il risultato di un </a:t>
            </a:r>
            <a:r>
              <a:rPr lang="it-IT" altLang="it-IT" sz="3400" u="sng">
                <a:solidFill>
                  <a:schemeClr val="bg1"/>
                </a:solidFill>
              </a:rPr>
              <a:t>aumento di mediatori solubili</a:t>
            </a:r>
            <a:r>
              <a:rPr lang="it-IT" altLang="it-IT" sz="3400">
                <a:solidFill>
                  <a:schemeClr val="bg1"/>
                </a:solidFill>
              </a:rPr>
              <a:t> rilasciati dai macrofagi dell’ospite e/o dalle stesse cellule tumorali</a:t>
            </a:r>
          </a:p>
        </p:txBody>
      </p:sp>
    </p:spTree>
    <p:extLst>
      <p:ext uri="{BB962C8B-B14F-4D97-AF65-F5344CB8AC3E}">
        <p14:creationId xmlns:p14="http://schemas.microsoft.com/office/powerpoint/2010/main" val="10175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</a:rPr>
              <a:t>Cachessia: ruolo di fattori solubili</a:t>
            </a:r>
            <a:endParaRPr lang="it-IT" altLang="it-IT" sz="4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949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b="1">
                <a:solidFill>
                  <a:srgbClr val="FFFF00"/>
                </a:solidFill>
              </a:rPr>
              <a:t>TNF (</a:t>
            </a:r>
            <a:r>
              <a:rPr lang="it-IT" altLang="it-IT" b="1" err="1">
                <a:solidFill>
                  <a:srgbClr val="FFFF00"/>
                </a:solidFill>
              </a:rPr>
              <a:t>tumor</a:t>
            </a:r>
            <a:r>
              <a:rPr lang="it-IT" altLang="it-IT" b="1">
                <a:solidFill>
                  <a:srgbClr val="FFFF00"/>
                </a:solidFill>
              </a:rPr>
              <a:t> </a:t>
            </a:r>
            <a:r>
              <a:rPr lang="it-IT" altLang="it-IT" b="1" err="1">
                <a:solidFill>
                  <a:srgbClr val="FFFF00"/>
                </a:solidFill>
              </a:rPr>
              <a:t>necrosis</a:t>
            </a:r>
            <a:r>
              <a:rPr lang="it-IT" altLang="it-IT" b="1">
                <a:solidFill>
                  <a:srgbClr val="FFFF00"/>
                </a:solidFill>
              </a:rPr>
              <a:t> </a:t>
            </a:r>
            <a:r>
              <a:rPr lang="it-IT" altLang="it-IT" b="1" err="1">
                <a:solidFill>
                  <a:srgbClr val="FFFF00"/>
                </a:solidFill>
              </a:rPr>
              <a:t>factor</a:t>
            </a:r>
            <a:r>
              <a:rPr lang="it-IT" altLang="it-IT" b="1">
                <a:solidFill>
                  <a:srgbClr val="FFFF00"/>
                </a:solidFill>
              </a:rPr>
              <a:t>), </a:t>
            </a:r>
            <a:r>
              <a:rPr lang="it-IT" altLang="it-IT">
                <a:solidFill>
                  <a:srgbClr val="FFFF00"/>
                </a:solidFill>
              </a:rPr>
              <a:t>IL-1 e IL-6</a:t>
            </a:r>
            <a:r>
              <a:rPr lang="it-IT" altLang="it-IT">
                <a:solidFill>
                  <a:schemeClr val="bg1"/>
                </a:solidFill>
              </a:rPr>
              <a:t> prodotti dai macrofagi in risposta alla crescita neoplastica e dalle stesse cellule tumorali scatenano il fenomeno della </a:t>
            </a:r>
            <a:r>
              <a:rPr lang="it-IT" altLang="it-IT">
                <a:solidFill>
                  <a:srgbClr val="FFFF00"/>
                </a:solidFill>
              </a:rPr>
              <a:t>cachessia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TNF ad alte concentrazioni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it-IT" altLang="it-IT" u="sng">
                <a:solidFill>
                  <a:schemeClr val="bg1"/>
                </a:solidFill>
              </a:rPr>
              <a:t> mobilizza i lipidi</a:t>
            </a:r>
            <a:r>
              <a:rPr lang="it-IT" altLang="it-IT">
                <a:solidFill>
                  <a:schemeClr val="bg1"/>
                </a:solidFill>
              </a:rPr>
              <a:t> dai siti di deposito tessutale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altLang="it-IT" u="sng">
                <a:solidFill>
                  <a:schemeClr val="bg1"/>
                </a:solidFill>
              </a:rPr>
              <a:t> stimola la proteolisi e l’apoptosi nei muscoli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 u="sng">
                <a:solidFill>
                  <a:schemeClr val="bg1"/>
                </a:solidFill>
              </a:rPr>
              <a:t>sopprime l’appetito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Tutte queste attività contribuiscono al fenomeno della cachessia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-14288"/>
            <a:ext cx="8964612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Cachessia: ulteriori conseguenze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152527"/>
            <a:ext cx="8713787" cy="5084763"/>
          </a:xfrm>
        </p:spPr>
        <p:txBody>
          <a:bodyPr/>
          <a:lstStyle/>
          <a:p>
            <a:pPr algn="just" eaLnBrk="1" hangingPunct="1"/>
            <a:r>
              <a:rPr lang="en-US" altLang="it-IT">
                <a:solidFill>
                  <a:schemeClr val="bg1"/>
                </a:solidFill>
              </a:rPr>
              <a:t>La cachessia </a:t>
            </a:r>
            <a:r>
              <a:rPr lang="en-US" altLang="it-IT" u="sng">
                <a:solidFill>
                  <a:schemeClr val="bg1"/>
                </a:solidFill>
              </a:rPr>
              <a:t>ostacola l’efficienza della chemioterapia</a:t>
            </a:r>
            <a:r>
              <a:rPr lang="en-US" altLang="it-IT">
                <a:solidFill>
                  <a:schemeClr val="bg1"/>
                </a:solidFill>
              </a:rPr>
              <a:t> in quanto impone di ridurre le dosi dei farmaci che vengono somministrati in base al peso del paziente</a:t>
            </a:r>
          </a:p>
          <a:p>
            <a:pPr algn="just" eaLnBrk="1" hangingPunct="1">
              <a:lnSpc>
                <a:spcPct val="3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>
                <a:solidFill>
                  <a:schemeClr val="bg1"/>
                </a:solidFill>
              </a:rPr>
              <a:t>Circa </a:t>
            </a:r>
            <a:r>
              <a:rPr lang="en-US" altLang="it-IT" u="sng">
                <a:solidFill>
                  <a:schemeClr val="bg1"/>
                </a:solidFill>
              </a:rPr>
              <a:t>un terzo dei decessi</a:t>
            </a:r>
            <a:r>
              <a:rPr lang="en-US" altLang="it-IT">
                <a:solidFill>
                  <a:schemeClr val="bg1"/>
                </a:solidFill>
              </a:rPr>
              <a:t> nei pazienti colpiti da neoplasia è dovuto alla cachessia piuttosto che ad un effetto diretto del tumore</a:t>
            </a:r>
            <a:endParaRPr lang="it-IT" altLang="it-IT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43396" y="981075"/>
            <a:ext cx="3492500" cy="2509838"/>
            <a:chOff x="72884" y="981075"/>
            <a:chExt cx="3492641" cy="2509838"/>
          </a:xfrm>
        </p:grpSpPr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981075"/>
              <a:ext cx="3457575" cy="2509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72884" y="3141663"/>
              <a:ext cx="841409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>
                  <a:solidFill>
                    <a:srgbClr val="FFFFFF"/>
                  </a:solidFill>
                  <a:latin typeface="Arial"/>
                  <a:cs typeface="Arial" charset="0"/>
                </a:rPr>
                <a:t>SJ 2004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635896" y="1341264"/>
            <a:ext cx="5478462" cy="5472112"/>
            <a:chOff x="3635896" y="1341438"/>
            <a:chExt cx="5478462" cy="5472112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341438"/>
              <a:ext cx="5478462" cy="547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740650" y="6092825"/>
              <a:ext cx="1314450" cy="4619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400">
                  <a:solidFill>
                    <a:srgbClr val="FFFFFF"/>
                  </a:solidFill>
                  <a:latin typeface="Arial"/>
                  <a:cs typeface="Arial" charset="0"/>
                </a:rPr>
                <a:t>SJ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>
            <a:extLst>
              <a:ext uri="{FF2B5EF4-FFF2-40B4-BE49-F238E27FC236}">
                <a16:creationId xmlns:a16="http://schemas.microsoft.com/office/drawing/2014/main" id="{F753DCDF-3995-5F46-8DFB-F3EDEB27C3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92152"/>
            <a:ext cx="8604250" cy="147002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altLang="it-IT" sz="5800">
                <a:solidFill>
                  <a:srgbClr val="FFFF00"/>
                </a:solidFill>
                <a:latin typeface="+mn-lt"/>
              </a:rPr>
              <a:t>Interazioni tumore-ospite</a:t>
            </a:r>
          </a:p>
        </p:txBody>
      </p:sp>
      <p:sp>
        <p:nvSpPr>
          <p:cNvPr id="429061" name="Rectangle 5">
            <a:extLst>
              <a:ext uri="{FF2B5EF4-FFF2-40B4-BE49-F238E27FC236}">
                <a16:creationId xmlns:a16="http://schemas.microsoft.com/office/drawing/2014/main" id="{0E891C92-010B-DA4D-A1C7-4E01F691E0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250" y="2636840"/>
            <a:ext cx="9036050" cy="345598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chemeClr val="accent6">
                    <a:lumMod val="60000"/>
                    <a:lumOff val="40000"/>
                  </a:schemeClr>
                </a:solidFill>
              </a:rPr>
              <a:t>Aspetti clinici delle neoplasie: effetti del  tumore sull’ospite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it-IT" altLang="it-IT" sz="380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>
                <a:solidFill>
                  <a:schemeClr val="bg1"/>
                </a:solidFill>
              </a:rPr>
              <a:t> </a:t>
            </a:r>
            <a:r>
              <a:rPr lang="it-IT" altLang="it-IT" sz="3800">
                <a:solidFill>
                  <a:srgbClr val="FFFF00"/>
                </a:solidFill>
              </a:rPr>
              <a:t>La risposta immunitaria nelle neoplasie</a:t>
            </a:r>
            <a:r>
              <a:rPr lang="it-IT" altLang="it-IT" sz="3800">
                <a:solidFill>
                  <a:schemeClr val="bg1"/>
                </a:solidFill>
              </a:rPr>
              <a:t>: come reagisce l’ospite nei confronti del tumore</a:t>
            </a:r>
          </a:p>
          <a:p>
            <a:pPr algn="just">
              <a:lnSpc>
                <a:spcPct val="80000"/>
              </a:lnSpc>
            </a:pPr>
            <a:r>
              <a:rPr lang="it-IT" altLang="it-IT" sz="38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79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2"/>
            <a:ext cx="8229600" cy="1858963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5400">
                <a:solidFill>
                  <a:srgbClr val="FFFF00"/>
                </a:solidFill>
                <a:latin typeface="+mn-lt"/>
              </a:rPr>
              <a:t>La risposta immunitaria nelle neoplasie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3141663"/>
            <a:ext cx="8686800" cy="2736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3600" b="1" kern="0">
                <a:solidFill>
                  <a:srgbClr val="FFFFFF"/>
                </a:solidFill>
                <a:latin typeface="Arial"/>
                <a:cs typeface="Arial"/>
              </a:rPr>
              <a:t>SORVEGLIANZA IMMUNITARIA:</a:t>
            </a:r>
          </a:p>
          <a:p>
            <a:pPr algn="just">
              <a:buNone/>
              <a:defRPr/>
            </a:pPr>
            <a:r>
              <a:rPr lang="it-IT" altLang="it-IT" sz="3600" b="1" ker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it-IT" altLang="it-IT" sz="3600" kern="0">
                <a:solidFill>
                  <a:srgbClr val="FFFFFF"/>
                </a:solidFill>
                <a:latin typeface="Arial"/>
                <a:cs typeface="Arial"/>
              </a:rPr>
              <a:t>(anni ’50) il </a:t>
            </a:r>
            <a:r>
              <a:rPr lang="it-IT" altLang="it-IT" sz="3600" kern="0">
                <a:solidFill>
                  <a:srgbClr val="FFFF00"/>
                </a:solidFill>
                <a:latin typeface="Arial"/>
                <a:cs typeface="Arial"/>
              </a:rPr>
              <a:t>riconoscimento</a:t>
            </a:r>
            <a:r>
              <a:rPr lang="it-IT" altLang="it-IT" sz="3600" kern="0">
                <a:solidFill>
                  <a:srgbClr val="FFFFFF"/>
                </a:solidFill>
                <a:latin typeface="Arial"/>
                <a:cs typeface="Arial"/>
              </a:rPr>
              <a:t> e la </a:t>
            </a:r>
            <a:r>
              <a:rPr lang="it-IT" altLang="it-IT" sz="3600" kern="0">
                <a:solidFill>
                  <a:srgbClr val="FFFF00"/>
                </a:solidFill>
                <a:latin typeface="Arial"/>
                <a:cs typeface="Arial"/>
              </a:rPr>
              <a:t>distruzione</a:t>
            </a:r>
            <a:r>
              <a:rPr lang="it-IT" altLang="it-IT" sz="3600" kern="0">
                <a:solidFill>
                  <a:srgbClr val="FFFFFF"/>
                </a:solidFill>
                <a:latin typeface="Arial"/>
                <a:cs typeface="Arial"/>
              </a:rPr>
              <a:t> delle cellule tumorali</a:t>
            </a:r>
            <a:r>
              <a:rPr lang="it-IT" altLang="it-IT" sz="3600" b="1" ker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altLang="it-IT" sz="3600" kern="0">
                <a:solidFill>
                  <a:srgbClr val="FFFFFF"/>
                </a:solidFill>
                <a:latin typeface="Arial"/>
                <a:cs typeface="Arial"/>
              </a:rPr>
              <a:t>sono  “</a:t>
            </a:r>
            <a:r>
              <a:rPr lang="it-IT" altLang="it-IT" sz="3600" kern="0">
                <a:solidFill>
                  <a:srgbClr val="FFFF00"/>
                </a:solidFill>
                <a:latin typeface="Arial"/>
                <a:cs typeface="Arial"/>
              </a:rPr>
              <a:t>compiti</a:t>
            </a:r>
            <a:r>
              <a:rPr lang="it-IT" altLang="it-IT" sz="3600" kern="0">
                <a:solidFill>
                  <a:srgbClr val="FFFFFF"/>
                </a:solidFill>
                <a:latin typeface="Arial"/>
                <a:cs typeface="Arial"/>
              </a:rPr>
              <a:t>” della risposta immunitaria</a:t>
            </a:r>
          </a:p>
          <a:p>
            <a:pPr algn="just">
              <a:buNone/>
              <a:defRPr/>
            </a:pPr>
            <a:endParaRPr lang="it-IT" altLang="it-IT" sz="360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4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>
                <a:solidFill>
                  <a:srgbClr val="FFFFFF"/>
                </a:solidFill>
                <a:latin typeface="Arial"/>
              </a:rPr>
              <a:t>Il sistema immunitario svolge un doppio ruolo: </a:t>
            </a:r>
          </a:p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>
                <a:solidFill>
                  <a:srgbClr val="FFFFFF"/>
                </a:solidFill>
                <a:latin typeface="Arial"/>
              </a:rPr>
              <a:t>(1) 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fase iniziale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 di </a:t>
            </a:r>
            <a:r>
              <a:rPr lang="it-IT" altLang="it-IT" sz="2800" b="1" u="sng">
                <a:solidFill>
                  <a:srgbClr val="FFFF00"/>
                </a:solidFill>
                <a:latin typeface="Arial"/>
              </a:rPr>
              <a:t>protezione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: le cellule trasformate vengono aggredite dalla risposta immunitaria innata (soprattutto NK) </a:t>
            </a:r>
          </a:p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>
                <a:solidFill>
                  <a:srgbClr val="FFFFFF"/>
                </a:solidFill>
                <a:latin typeface="Arial"/>
              </a:rPr>
              <a:t>(2) 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successiva fase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 di </a:t>
            </a:r>
            <a:r>
              <a:rPr lang="it-IT" altLang="it-IT" sz="2800" b="1" u="sng">
                <a:solidFill>
                  <a:srgbClr val="FFFF00"/>
                </a:solidFill>
                <a:latin typeface="Arial"/>
              </a:rPr>
              <a:t>selezione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: durante la </a:t>
            </a:r>
            <a:r>
              <a:rPr lang="it-IT" altLang="it-IT" sz="2800">
                <a:solidFill>
                  <a:srgbClr val="FFFF00"/>
                </a:solidFill>
                <a:latin typeface="Arial"/>
              </a:rPr>
              <a:t>progressione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 tumorale vengono selezionati </a:t>
            </a:r>
            <a:r>
              <a:rPr lang="it-IT" altLang="it-IT" sz="2800">
                <a:solidFill>
                  <a:srgbClr val="FFFF00"/>
                </a:solidFill>
                <a:latin typeface="Arial"/>
              </a:rPr>
              <a:t>cloni cellulari capaci di sottrarsi alla risposta immunitaria </a:t>
            </a:r>
          </a:p>
          <a:p>
            <a:pPr algn="just" eaLnBrk="1" hangingPunct="1">
              <a:spcBef>
                <a:spcPct val="50000"/>
              </a:spcBef>
              <a:buNone/>
              <a:defRPr/>
            </a:pPr>
            <a:endParaRPr lang="it-IT" altLang="it-IT" sz="1050">
              <a:solidFill>
                <a:srgbClr val="FFFFFF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>
                <a:solidFill>
                  <a:srgbClr val="FFFFFF"/>
                </a:solidFill>
                <a:latin typeface="Arial"/>
              </a:rPr>
              <a:t>    Con l’avanzare della crescita neoplastica, fattori solubili rilasciati dalle stesse cellule tumorali facilitano ulteriormente la “</a:t>
            </a:r>
            <a:r>
              <a:rPr lang="it-IT" altLang="it-IT" sz="2800" b="1" u="sng">
                <a:solidFill>
                  <a:srgbClr val="FFFFFF"/>
                </a:solidFill>
                <a:latin typeface="Arial"/>
              </a:rPr>
              <a:t>fuga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” dal sistema immunitario, la progressione e la metastasi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390" y="190502"/>
            <a:ext cx="88534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3600" dirty="0">
                <a:solidFill>
                  <a:srgbClr val="FFFF00"/>
                </a:solidFill>
                <a:latin typeface="Arial"/>
                <a:cs typeface="Arial" charset="0"/>
              </a:rPr>
              <a:t>fine anni ’90</a:t>
            </a:r>
            <a:r>
              <a:rPr lang="it-IT" altLang="it-IT" sz="3600" b="1" dirty="0">
                <a:solidFill>
                  <a:srgbClr val="FFFF00"/>
                </a:solidFill>
                <a:latin typeface="Arial"/>
                <a:cs typeface="Arial" charset="0"/>
              </a:rPr>
              <a:t>: CANCER IMMUNOEDITING</a:t>
            </a:r>
            <a:endParaRPr lang="it-IT" sz="3600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1578</Words>
  <Application>Microsoft Macintosh PowerPoint</Application>
  <PresentationFormat>Presentazione su schermo (4:3)</PresentationFormat>
  <Paragraphs>162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Cambria</vt:lpstr>
      <vt:lpstr>Times New Roman</vt:lpstr>
      <vt:lpstr>Wingdings</vt:lpstr>
      <vt:lpstr>7_Struttura predefinita</vt:lpstr>
      <vt:lpstr>Presentazione standard di PowerPoint</vt:lpstr>
      <vt:lpstr>Interazioni tumore-ospite</vt:lpstr>
      <vt:lpstr>Effetti del tumore sull’ospite</vt:lpstr>
      <vt:lpstr>Cachessia neoplastica</vt:lpstr>
      <vt:lpstr>Cachessia: ruolo di fattori solubili</vt:lpstr>
      <vt:lpstr>Cachessia: ulteriori conseguenze</vt:lpstr>
      <vt:lpstr>Interazioni tumore-ospite</vt:lpstr>
      <vt:lpstr>La risposta immunitaria nelle neoplasie</vt:lpstr>
      <vt:lpstr>Presentazione standard di PowerPoint</vt:lpstr>
      <vt:lpstr>Immunità e tumori</vt:lpstr>
      <vt:lpstr>Antigeni tumorali</vt:lpstr>
      <vt:lpstr>Ag tumore-associati circolanti</vt:lpstr>
      <vt:lpstr>Antigeni oncofetali</vt:lpstr>
      <vt:lpstr>Presentazione standard di PowerPoint</vt:lpstr>
      <vt:lpstr>Antigeni circolanti tumore-associati usati come marker</vt:lpstr>
      <vt:lpstr>Antigeni tissutali: impiego nella diagnosi</vt:lpstr>
      <vt:lpstr>Adenocarcinoma mammario: valutazione immunoistochimica dell’attività proliferativa tramite espressione Ki67</vt:lpstr>
      <vt:lpstr>Cell-mediated immunity: the dominant antitumor mechanism in vivo</vt:lpstr>
      <vt:lpstr>Risposta immunitaria nei tumori</vt:lpstr>
      <vt:lpstr>Presentazione standard di PowerPoint</vt:lpstr>
      <vt:lpstr>Strategie immunoterapeutiche nel trattamento dei tumori</vt:lpstr>
      <vt:lpstr>Strategie immunoterapeutiche nel trattamento dei tumori</vt:lpstr>
      <vt:lpstr>Strategie immunoterapeutiche nel trattamento dei tumori</vt:lpstr>
      <vt:lpstr>Strategie immunoterapeutiche nel trattamento dei tumori</vt:lpstr>
      <vt:lpstr>Virus oncolitici: un nuovo trattamento terapeutico per il cancro</vt:lpstr>
      <vt:lpstr>Strumenti diagnostici per la patologia neoplastica</vt:lpstr>
      <vt:lpstr>Strumenti diagnostici per la patologia neoplastica: molecular profiling of tumors: il futuro della diagnostica del cancro</vt:lpstr>
      <vt:lpstr>Strumenti diagnostici per la patologia neoplastica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 MENEGAZZI</dc:creator>
  <cp:lastModifiedBy>RENZO MENEGAZZI</cp:lastModifiedBy>
  <cp:revision>1</cp:revision>
  <dcterms:created xsi:type="dcterms:W3CDTF">2020-06-11T09:41:39Z</dcterms:created>
  <dcterms:modified xsi:type="dcterms:W3CDTF">2020-06-11T09:42:41Z</dcterms:modified>
</cp:coreProperties>
</file>