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1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85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85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54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84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45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14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69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81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49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75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9AA579F-2E2E-4A93-AC4A-14CAA9A6A61A}" type="datetimeFigureOut">
              <a:rPr lang="it-IT" smtClean="0"/>
              <a:t>12/06/2020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10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esialatina.it/_ns/MetrGls/EndecasyllAlc.htm" TargetMode="External"/><Relationship Id="rId2" Type="http://schemas.openxmlformats.org/officeDocument/2006/relationships/hyperlink" Target="http://www.poesialatina.it/_ns/MetrGls/StrofeAlc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oesialatina.it/_ns/MetrGls/DecasyllAlc.htm" TargetMode="External"/><Relationship Id="rId4" Type="http://schemas.openxmlformats.org/officeDocument/2006/relationships/hyperlink" Target="http://www.poesialatina.it/_ns/MetrGls/EnneasyllAlc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smtClean="0">
                <a:latin typeface="Palatino Linotype" panose="02040502050505030304" pitchFamily="18" charset="0"/>
              </a:rPr>
              <a:t>Lingua e letteratura Latina</a:t>
            </a:r>
            <a:br>
              <a:rPr lang="it-IT" sz="3600" smtClean="0">
                <a:latin typeface="Palatino Linotype" panose="02040502050505030304" pitchFamily="18" charset="0"/>
              </a:rPr>
            </a:br>
            <a:r>
              <a:rPr lang="it-IT" sz="2800" smtClean="0">
                <a:latin typeface="Palatino Linotype" panose="02040502050505030304" pitchFamily="18" charset="0"/>
              </a:rPr>
              <a:t>lezioni del 9 e 10 giugno</a:t>
            </a:r>
            <a:br>
              <a:rPr lang="it-IT" sz="2800" smtClean="0">
                <a:latin typeface="Palatino Linotype" panose="02040502050505030304" pitchFamily="18" charset="0"/>
              </a:rPr>
            </a:br>
            <a:r>
              <a:rPr lang="it-IT" sz="2800" smtClean="0">
                <a:latin typeface="Palatino Linotype" panose="02040502050505030304" pitchFamily="18" charset="0"/>
              </a:rPr>
              <a:t/>
            </a:r>
            <a:br>
              <a:rPr lang="it-IT" sz="2800" smtClean="0">
                <a:latin typeface="Palatino Linotype" panose="02040502050505030304" pitchFamily="18" charset="0"/>
              </a:rPr>
            </a:br>
            <a:r>
              <a:rPr lang="it-IT" sz="2800" smtClean="0">
                <a:latin typeface="Palatino Linotype" panose="02040502050505030304" pitchFamily="18" charset="0"/>
              </a:rPr>
              <a:t>docente: Marco Fernandelli</a:t>
            </a:r>
            <a:endParaRPr lang="it-IT" sz="2800">
              <a:latin typeface="Palatino Linotype" panose="0204050205050503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>
                <a:solidFill>
                  <a:srgbClr val="C00000"/>
                </a:solidFill>
                <a:latin typeface="Palatino Linotype" panose="02040502050505030304" pitchFamily="18" charset="0"/>
              </a:rPr>
              <a:t>mfernandelli@units.it</a:t>
            </a:r>
            <a:endParaRPr lang="it-IT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6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18721" y="1605522"/>
            <a:ext cx="47162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i="0" u="sng" smtClean="0">
                <a:solidFill>
                  <a:schemeClr val="accent3"/>
                </a:solidFill>
                <a:effectLst/>
                <a:latin typeface="Palatino Linotype" panose="02040502050505030304" pitchFamily="18" charset="0"/>
              </a:rPr>
              <a:t>Asclepiadeo maggiore</a:t>
            </a:r>
          </a:p>
          <a:p>
            <a:r>
              <a:rPr lang="it-IT" sz="4400" b="1" i="0" smtClean="0">
                <a:solidFill>
                  <a:srgbClr val="00008B"/>
                </a:solidFill>
                <a:effectLst/>
                <a:latin typeface="Palatino Linotype" panose="02040502050505030304" pitchFamily="18" charset="0"/>
              </a:rPr>
              <a:t>ˉ ˉ ˉ˘˘ ˉ</a:t>
            </a:r>
            <a:r>
              <a:rPr lang="it-IT" sz="4400" b="1" i="0" baseline="30000" smtClean="0">
                <a:solidFill>
                  <a:srgbClr val="00008B"/>
                </a:solidFill>
                <a:effectLst/>
                <a:latin typeface="Palatino Linotype" panose="02040502050505030304" pitchFamily="18" charset="0"/>
              </a:rPr>
              <a:t>‖</a:t>
            </a:r>
            <a:r>
              <a:rPr lang="it-IT" sz="4400" b="1" i="0" smtClean="0">
                <a:solidFill>
                  <a:srgbClr val="00008B"/>
                </a:solidFill>
                <a:effectLst/>
                <a:latin typeface="Palatino Linotype" panose="02040502050505030304" pitchFamily="18" charset="0"/>
              </a:rPr>
              <a:t>ˉ˘˘ ˉ</a:t>
            </a:r>
            <a:r>
              <a:rPr lang="it-IT" sz="4400" b="1" i="0" baseline="30000" smtClean="0">
                <a:solidFill>
                  <a:srgbClr val="00008B"/>
                </a:solidFill>
                <a:effectLst/>
                <a:latin typeface="Palatino Linotype" panose="02040502050505030304" pitchFamily="18" charset="0"/>
              </a:rPr>
              <a:t>‖</a:t>
            </a:r>
            <a:r>
              <a:rPr lang="it-IT" sz="4400" b="1" i="0" smtClean="0">
                <a:solidFill>
                  <a:srgbClr val="00008B"/>
                </a:solidFill>
                <a:effectLst/>
                <a:latin typeface="Palatino Linotype" panose="02040502050505030304" pitchFamily="18" charset="0"/>
              </a:rPr>
              <a:t>ˉ˘˘ ˉ˘ ˉ</a:t>
            </a:r>
            <a:r>
              <a:rPr lang="it-IT" sz="4400" b="1" baseline="30000">
                <a:solidFill>
                  <a:srgbClr val="00008B"/>
                </a:solidFill>
                <a:latin typeface="Palatino Linotype" panose="02040502050505030304" pitchFamily="18" charset="0"/>
              </a:rPr>
              <a:t>x</a:t>
            </a:r>
            <a:endParaRPr lang="it-IT" sz="4400"/>
          </a:p>
        </p:txBody>
      </p:sp>
      <p:sp>
        <p:nvSpPr>
          <p:cNvPr id="3" name="CasellaDiTesto 2"/>
          <p:cNvSpPr txBox="1"/>
          <p:nvPr/>
        </p:nvSpPr>
        <p:spPr>
          <a:xfrm>
            <a:off x="221487" y="1388234"/>
            <a:ext cx="3550972" cy="6637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 </a:t>
            </a:r>
            <a:endParaRPr lang="it-IT" sz="2800" b="1" smtClean="0">
              <a:latin typeface="Palatino Linotype" panose="02040502050505030304" pitchFamily="18" charset="0"/>
              <a:hlinkClick r:id="rId2"/>
            </a:endParaRPr>
          </a:p>
          <a:p>
            <a:r>
              <a:rPr lang="it-IT" sz="2800" b="1" smtClean="0">
                <a:latin typeface="Palatino Linotype" panose="02040502050505030304" pitchFamily="18" charset="0"/>
                <a:hlinkClick r:id="rId2"/>
              </a:rPr>
              <a:t>Strofe </a:t>
            </a:r>
            <a:r>
              <a:rPr lang="it-IT" sz="2800" b="1">
                <a:latin typeface="Palatino Linotype" panose="02040502050505030304" pitchFamily="18" charset="0"/>
                <a:hlinkClick r:id="rId2"/>
              </a:rPr>
              <a:t>alcaica</a:t>
            </a:r>
            <a:endParaRPr lang="it-IT" sz="2800" b="1">
              <a:latin typeface="Palatino Linotype" panose="02040502050505030304" pitchFamily="18" charset="0"/>
            </a:endParaRPr>
          </a:p>
          <a:p>
            <a:r>
              <a:rPr lang="it-IT" sz="2800">
                <a:solidFill>
                  <a:srgbClr val="002060"/>
                </a:solidFill>
                <a:latin typeface="Palatino Linotype" panose="02040502050505030304" pitchFamily="18" charset="0"/>
                <a:hlinkClick r:id="rId3"/>
              </a:rPr>
              <a:t>Endecasillabo alcaico</a:t>
            </a:r>
            <a:endParaRPr lang="it-IT" sz="280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r>
              <a:rPr lang="it-IT" sz="4400" b="1" baseline="30000" smtClean="0">
                <a:solidFill>
                  <a:srgbClr val="002060"/>
                </a:solidFill>
                <a:latin typeface="Palatino Linotype" panose="02040502050505030304" pitchFamily="18" charset="0"/>
              </a:rPr>
              <a:t>x</a:t>
            </a:r>
            <a:r>
              <a:rPr lang="it-IT" sz="4400" b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ˉ ˘ˉ ˉ </a:t>
            </a:r>
            <a:r>
              <a:rPr lang="it-IT" sz="4400" b="1" i="0" baseline="30000" smtClean="0">
                <a:solidFill>
                  <a:srgbClr val="00008B"/>
                </a:solidFill>
                <a:effectLst/>
                <a:latin typeface="Palatino Linotype" panose="02040502050505030304" pitchFamily="18" charset="0"/>
              </a:rPr>
              <a:t>‖</a:t>
            </a:r>
            <a:r>
              <a:rPr lang="it-IT" sz="4400" b="1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it-IT" sz="4400" b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ˉ˘˘ ˉ˘</a:t>
            </a:r>
            <a:r>
              <a:rPr lang="it-IT" sz="4400" b="1" baseline="30000" smtClean="0">
                <a:solidFill>
                  <a:srgbClr val="002060"/>
                </a:solidFill>
                <a:latin typeface="Palatino Linotype" panose="02040502050505030304" pitchFamily="18" charset="0"/>
              </a:rPr>
              <a:t>x</a:t>
            </a:r>
            <a:endParaRPr lang="it-IT" sz="4400" b="1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r>
              <a:rPr lang="it-IT" sz="2800">
                <a:solidFill>
                  <a:srgbClr val="002060"/>
                </a:solidFill>
                <a:latin typeface="Palatino Linotype" panose="02040502050505030304" pitchFamily="18" charset="0"/>
                <a:hlinkClick r:id="rId3"/>
              </a:rPr>
              <a:t>Endecasillabo alcaico</a:t>
            </a:r>
            <a:endParaRPr lang="it-IT" sz="280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r>
              <a:rPr lang="it-IT" sz="4400" b="1" baseline="30000" smtClean="0">
                <a:solidFill>
                  <a:srgbClr val="002060"/>
                </a:solidFill>
                <a:latin typeface="Palatino Linotype" panose="02040502050505030304" pitchFamily="18" charset="0"/>
              </a:rPr>
              <a:t>x</a:t>
            </a:r>
            <a:r>
              <a:rPr lang="it-IT" sz="4400" b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ˉ ˘ˉ ˉ </a:t>
            </a:r>
            <a:r>
              <a:rPr lang="it-IT" sz="4400" b="1" i="0" baseline="30000" smtClean="0">
                <a:solidFill>
                  <a:srgbClr val="00008B"/>
                </a:solidFill>
                <a:effectLst/>
                <a:latin typeface="Palatino Linotype" panose="02040502050505030304" pitchFamily="18" charset="0"/>
              </a:rPr>
              <a:t>‖</a:t>
            </a:r>
            <a:r>
              <a:rPr lang="it-IT" sz="4400" b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 ˉ˘˘ ˉ˘</a:t>
            </a:r>
            <a:r>
              <a:rPr lang="it-IT" sz="4400" b="1" baseline="30000" smtClean="0">
                <a:solidFill>
                  <a:srgbClr val="002060"/>
                </a:solidFill>
                <a:latin typeface="Palatino Linotype" panose="02040502050505030304" pitchFamily="18" charset="0"/>
              </a:rPr>
              <a:t>x</a:t>
            </a:r>
            <a:endParaRPr lang="it-IT" sz="4400" b="1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r>
              <a:rPr lang="it-IT" sz="2800">
                <a:solidFill>
                  <a:srgbClr val="002060"/>
                </a:solidFill>
                <a:latin typeface="Palatino Linotype" panose="02040502050505030304" pitchFamily="18" charset="0"/>
                <a:hlinkClick r:id="rId4"/>
              </a:rPr>
              <a:t>Enneasillabo alcaico</a:t>
            </a:r>
            <a:endParaRPr lang="it-IT" sz="280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r>
              <a:rPr lang="it-IT" sz="4400" b="1" baseline="30000" smtClean="0">
                <a:solidFill>
                  <a:srgbClr val="002060"/>
                </a:solidFill>
                <a:latin typeface="Palatino Linotype" panose="02040502050505030304" pitchFamily="18" charset="0"/>
              </a:rPr>
              <a:t>x</a:t>
            </a:r>
            <a:r>
              <a:rPr lang="it-IT" sz="4400" b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ˉ ˘ˉ ˉ ˉ˘ ˉ</a:t>
            </a:r>
            <a:r>
              <a:rPr lang="it-IT" sz="4400" b="1" baseline="30000" smtClean="0">
                <a:solidFill>
                  <a:srgbClr val="002060"/>
                </a:solidFill>
                <a:latin typeface="Palatino Linotype" panose="02040502050505030304" pitchFamily="18" charset="0"/>
              </a:rPr>
              <a:t>x</a:t>
            </a:r>
            <a:endParaRPr lang="it-IT" sz="4400" b="1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r>
              <a:rPr lang="it-IT" sz="2800">
                <a:solidFill>
                  <a:srgbClr val="002060"/>
                </a:solidFill>
                <a:latin typeface="Palatino Linotype" panose="02040502050505030304" pitchFamily="18" charset="0"/>
                <a:hlinkClick r:id="rId5"/>
              </a:rPr>
              <a:t>Decasillabo alcaico</a:t>
            </a:r>
            <a:endParaRPr lang="it-IT" sz="280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r>
              <a:rPr lang="it-IT" sz="4400" smtClean="0">
                <a:solidFill>
                  <a:srgbClr val="002060"/>
                </a:solidFill>
                <a:latin typeface="Palatino Linotype" panose="02040502050505030304" pitchFamily="18" charset="0"/>
              </a:rPr>
              <a:t>ˉ˘˘ ˉ˘˘ ˉ˘ ˉ</a:t>
            </a:r>
            <a:r>
              <a:rPr lang="it-IT" sz="4400" baseline="30000" smtClean="0">
                <a:solidFill>
                  <a:srgbClr val="002060"/>
                </a:solidFill>
                <a:latin typeface="Palatino Linotype" panose="02040502050505030304" pitchFamily="18" charset="0"/>
              </a:rPr>
              <a:t>x</a:t>
            </a:r>
          </a:p>
          <a:p>
            <a:endParaRPr lang="it-IT" sz="4400" baseline="3000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endParaRPr lang="it-IT" sz="440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endParaRPr lang="it-IT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21487" y="770708"/>
            <a:ext cx="8399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>
                <a:latin typeface="Palatino Linotype" panose="02040502050505030304" pitchFamily="18" charset="0"/>
              </a:rPr>
              <a:t>[ᾠδή (</a:t>
            </a:r>
            <a:r>
              <a:rPr lang="it-IT" sz="2800" i="1" smtClean="0">
                <a:latin typeface="Palatino Linotype" panose="02040502050505030304" pitchFamily="18" charset="0"/>
              </a:rPr>
              <a:t>odé)</a:t>
            </a:r>
            <a:r>
              <a:rPr lang="it-IT" sz="2800" smtClean="0">
                <a:latin typeface="Palatino Linotype" panose="02040502050505030304" pitchFamily="18" charset="0"/>
              </a:rPr>
              <a:t>, "canto", cfr. ᾄδω (àdo), "cantare "]</a:t>
            </a:r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155922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6573" y="209006"/>
            <a:ext cx="849085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cap="small" smtClean="0">
                <a:solidFill>
                  <a:srgbClr val="C00000"/>
                </a:solidFill>
                <a:latin typeface="Palatino Linotype" panose="02040502050505030304" pitchFamily="18" charset="0"/>
              </a:rPr>
              <a:t>Ovidio, </a:t>
            </a:r>
            <a:r>
              <a:rPr lang="it-IT" sz="2000" i="1" cap="small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met</a:t>
            </a:r>
            <a:r>
              <a:rPr lang="it-IT" sz="2000" cap="small" smtClean="0">
                <a:solidFill>
                  <a:srgbClr val="C00000"/>
                </a:solidFill>
                <a:latin typeface="Palatino Linotype" panose="02040502050505030304" pitchFamily="18" charset="0"/>
              </a:rPr>
              <a:t>. I 1-4 e XV 861-879:</a:t>
            </a:r>
            <a:r>
              <a:rPr lang="it-IT" sz="2000" cap="small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it-IT" sz="2000" cap="small" smtClean="0">
                <a:solidFill>
                  <a:srgbClr val="C00000"/>
                </a:solidFill>
                <a:latin typeface="Palatino Linotype" panose="02040502050505030304" pitchFamily="18" charset="0"/>
              </a:rPr>
              <a:t>testi a supporto</a:t>
            </a:r>
          </a:p>
          <a:p>
            <a:endParaRPr lang="it-IT" sz="2000" cap="small" smtClean="0">
              <a:latin typeface="Palatino Linotype" panose="02040502050505030304" pitchFamily="18" charset="0"/>
            </a:endParaRPr>
          </a:p>
          <a:p>
            <a:r>
              <a:rPr lang="it-IT" sz="2000" cap="small" smtClean="0">
                <a:latin typeface="Palatino Linotype" panose="02040502050505030304" pitchFamily="18" charset="0"/>
              </a:rPr>
              <a:t>Sen. </a:t>
            </a:r>
            <a:r>
              <a:rPr lang="it-IT" sz="2000" i="1" cap="small" smtClean="0">
                <a:latin typeface="Palatino Linotype" panose="02040502050505030304" pitchFamily="18" charset="0"/>
              </a:rPr>
              <a:t>suas</a:t>
            </a:r>
            <a:r>
              <a:rPr lang="it-IT" sz="2000" cap="small" smtClean="0">
                <a:latin typeface="Palatino Linotype" panose="02040502050505030304" pitchFamily="18" charset="0"/>
              </a:rPr>
              <a:t>. III 7 </a:t>
            </a:r>
          </a:p>
          <a:p>
            <a:r>
              <a:rPr lang="it-IT" sz="2000">
                <a:latin typeface="Palatino Linotype" panose="02040502050505030304" pitchFamily="18" charset="0"/>
              </a:rPr>
              <a:t>n</a:t>
            </a:r>
            <a:r>
              <a:rPr lang="it-IT" sz="2000" smtClean="0">
                <a:latin typeface="Palatino Linotype" panose="02040502050505030304" pitchFamily="18" charset="0"/>
              </a:rPr>
              <a:t>on subripiendi causa sed palam mutuandi, hoc animo ut vellet agnosci</a:t>
            </a:r>
            <a:endParaRPr lang="it-IT" sz="2000" cap="small">
              <a:latin typeface="Palatino Linotype" panose="02040502050505030304" pitchFamily="18" charset="0"/>
            </a:endParaRPr>
          </a:p>
          <a:p>
            <a:endParaRPr lang="it-IT" sz="2000" cap="small" smtClean="0">
              <a:latin typeface="Palatino Linotype" panose="02040502050505030304" pitchFamily="18" charset="0"/>
            </a:endParaRPr>
          </a:p>
          <a:p>
            <a:pPr algn="ctr"/>
            <a:r>
              <a:rPr lang="it-IT" sz="2000" cap="small">
                <a:solidFill>
                  <a:srgbClr val="C00000"/>
                </a:solidFill>
                <a:latin typeface="Palatino Linotype" panose="02040502050505030304" pitchFamily="18" charset="0"/>
              </a:rPr>
              <a:t>I</a:t>
            </a:r>
            <a:endParaRPr lang="it-IT" sz="2000" cap="small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r>
              <a:rPr lang="it-IT" cap="small" smtClean="0">
                <a:latin typeface="Palatino Linotype" panose="02040502050505030304" pitchFamily="18" charset="0"/>
              </a:rPr>
              <a:t>Verg. </a:t>
            </a:r>
            <a:r>
              <a:rPr lang="it-IT" i="1" cap="small" smtClean="0">
                <a:latin typeface="Palatino Linotype" panose="02040502050505030304" pitchFamily="18" charset="0"/>
              </a:rPr>
              <a:t>georg</a:t>
            </a:r>
            <a:r>
              <a:rPr lang="it-IT" cap="small" smtClean="0">
                <a:latin typeface="Palatino Linotype" panose="02040502050505030304" pitchFamily="18" charset="0"/>
              </a:rPr>
              <a:t>. I 498-501</a:t>
            </a:r>
            <a:endParaRPr lang="it-IT" smtClean="0">
              <a:latin typeface="Palatino Linotype" panose="02040502050505030304" pitchFamily="18" charset="0"/>
            </a:endParaRPr>
          </a:p>
          <a:p>
            <a:r>
              <a:rPr lang="it-IT" smtClean="0">
                <a:latin typeface="Palatino Linotype" panose="02040502050505030304" pitchFamily="18" charset="0"/>
              </a:rPr>
              <a:t>Di patrii Indigetes et Romule Vestaque mater,</a:t>
            </a:r>
          </a:p>
          <a:p>
            <a:r>
              <a:rPr lang="it-IT">
                <a:latin typeface="Palatino Linotype" panose="02040502050505030304" pitchFamily="18" charset="0"/>
              </a:rPr>
              <a:t>q</a:t>
            </a:r>
            <a:r>
              <a:rPr lang="it-IT" smtClean="0">
                <a:latin typeface="Palatino Linotype" panose="02040502050505030304" pitchFamily="18" charset="0"/>
              </a:rPr>
              <a:t>uae Tuscum Tiberim et Romana Palatia servas,</a:t>
            </a:r>
          </a:p>
          <a:p>
            <a:r>
              <a:rPr lang="it-IT">
                <a:latin typeface="Palatino Linotype" panose="02040502050505030304" pitchFamily="18" charset="0"/>
              </a:rPr>
              <a:t>h</a:t>
            </a:r>
            <a:r>
              <a:rPr lang="it-IT" smtClean="0">
                <a:latin typeface="Palatino Linotype" panose="02040502050505030304" pitchFamily="18" charset="0"/>
              </a:rPr>
              <a:t>unc saltem everso iuvenem succurrere saeclo </a:t>
            </a:r>
          </a:p>
          <a:p>
            <a:r>
              <a:rPr lang="it-IT">
                <a:latin typeface="Palatino Linotype" panose="02040502050505030304" pitchFamily="18" charset="0"/>
              </a:rPr>
              <a:t>n</a:t>
            </a:r>
            <a:r>
              <a:rPr lang="it-IT" smtClean="0">
                <a:latin typeface="Palatino Linotype" panose="02040502050505030304" pitchFamily="18" charset="0"/>
              </a:rPr>
              <a:t>e prohibete!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 smtClean="0">
                <a:latin typeface="Palatino Linotype" panose="02040502050505030304" pitchFamily="18" charset="0"/>
              </a:rPr>
              <a:t>IV 559-566 </a:t>
            </a:r>
            <a:r>
              <a:rPr lang="it-IT" smtClean="0">
                <a:solidFill>
                  <a:srgbClr val="0070C0"/>
                </a:solidFill>
                <a:latin typeface="Palatino Linotype" panose="02040502050505030304" pitchFamily="18" charset="0"/>
              </a:rPr>
              <a:t>(</a:t>
            </a:r>
            <a:r>
              <a:rPr lang="el-GR" smtClean="0">
                <a:solidFill>
                  <a:srgbClr val="0070C0"/>
                </a:solidFill>
                <a:latin typeface="Palatino Linotype" panose="02040502050505030304" pitchFamily="18" charset="0"/>
              </a:rPr>
              <a:t>σφραγίς</a:t>
            </a:r>
            <a:r>
              <a:rPr lang="it-IT" smtClean="0">
                <a:solidFill>
                  <a:srgbClr val="0070C0"/>
                </a:solidFill>
                <a:latin typeface="Palatino Linotype" panose="02040502050505030304" pitchFamily="18" charset="0"/>
              </a:rPr>
              <a:t>[=sigillo] del poema: vv. 563-566)</a:t>
            </a:r>
          </a:p>
          <a:p>
            <a:r>
              <a:rPr lang="it-IT">
                <a:latin typeface="Palatino Linotype" panose="02040502050505030304" pitchFamily="18" charset="0"/>
              </a:rPr>
              <a:t>Haec super arvorum cultu pecorumque canebam</a:t>
            </a:r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et super arboribus, Caesar dum magnus ad altum        </a:t>
            </a:r>
            <a:r>
              <a:rPr lang="it-IT" smtClean="0">
                <a:latin typeface="Palatino Linotype" panose="02040502050505030304" pitchFamily="18" charset="0"/>
              </a:rPr>
              <a:t>560</a:t>
            </a:r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fulminat Euphraten bello victorque volentes</a:t>
            </a:r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per populos dat iura viamque adfectat Olympo</a:t>
            </a:r>
            <a:r>
              <a:rPr lang="it-IT" smtClean="0">
                <a:latin typeface="Palatino Linotype" panose="02040502050505030304" pitchFamily="18" charset="0"/>
              </a:rPr>
              <a:t>.</a:t>
            </a:r>
          </a:p>
          <a:p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Illo Vergilium me tempore dulcis alebat</a:t>
            </a:r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Parthenope studiis florentem ignobilis oti,</a:t>
            </a:r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carmina qui lusi pastorum audaxque iuventa,               </a:t>
            </a:r>
            <a:r>
              <a:rPr lang="it-IT" smtClean="0">
                <a:latin typeface="Palatino Linotype" panose="02040502050505030304" pitchFamily="18" charset="0"/>
              </a:rPr>
              <a:t>	565</a:t>
            </a:r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Tityre, te patulae cecini sub tegmine fagi.</a:t>
            </a:r>
            <a:endParaRPr lang="it-IT" sz="20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59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54926" y="313509"/>
            <a:ext cx="5606022" cy="7725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cap="small" smtClean="0">
                <a:solidFill>
                  <a:srgbClr val="C00000"/>
                </a:solidFill>
                <a:latin typeface="Palatino Linotype" panose="02040502050505030304" pitchFamily="18" charset="0"/>
              </a:rPr>
              <a:t>II</a:t>
            </a:r>
          </a:p>
          <a:p>
            <a:pPr algn="ctr"/>
            <a:endParaRPr lang="it-IT" cap="small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r>
              <a:rPr lang="it-IT" cap="small" smtClean="0">
                <a:latin typeface="Palatino Linotype" panose="02040502050505030304" pitchFamily="18" charset="0"/>
              </a:rPr>
              <a:t>Enn. </a:t>
            </a:r>
            <a:r>
              <a:rPr lang="it-IT" i="1" cap="small" smtClean="0">
                <a:latin typeface="Palatino Linotype" panose="02040502050505030304" pitchFamily="18" charset="0"/>
              </a:rPr>
              <a:t>Epigramm</a:t>
            </a:r>
            <a:r>
              <a:rPr lang="it-IT" cap="small" smtClean="0">
                <a:latin typeface="Palatino Linotype" panose="02040502050505030304" pitchFamily="18" charset="0"/>
              </a:rPr>
              <a:t>. 9-10 Warmington</a:t>
            </a:r>
            <a:endParaRPr lang="it-IT" smtClean="0">
              <a:latin typeface="Palatino Linotype" panose="02040502050505030304" pitchFamily="18" charset="0"/>
            </a:endParaRPr>
          </a:p>
          <a:p>
            <a:r>
              <a:rPr lang="it-IT" smtClean="0">
                <a:latin typeface="Palatino Linotype" panose="02040502050505030304" pitchFamily="18" charset="0"/>
              </a:rPr>
              <a:t>Nemo me lacrimis decoret nec funera fletu</a:t>
            </a:r>
          </a:p>
          <a:p>
            <a:r>
              <a:rPr lang="it-IT">
                <a:latin typeface="Palatino Linotype" panose="02040502050505030304" pitchFamily="18" charset="0"/>
              </a:rPr>
              <a:t>f</a:t>
            </a:r>
            <a:r>
              <a:rPr lang="it-IT" smtClean="0">
                <a:latin typeface="Palatino Linotype" panose="02040502050505030304" pitchFamily="18" charset="0"/>
              </a:rPr>
              <a:t>axit. Cur? Volito vivus per ora virum.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 cap="small" smtClean="0">
                <a:latin typeface="Palatino Linotype" panose="02040502050505030304" pitchFamily="18" charset="0"/>
              </a:rPr>
              <a:t>Lucr. I 117-119</a:t>
            </a:r>
          </a:p>
          <a:p>
            <a:r>
              <a:rPr lang="it-IT" smtClean="0">
                <a:latin typeface="Palatino Linotype" panose="02040502050505030304" pitchFamily="18" charset="0"/>
              </a:rPr>
              <a:t>Ennius ut noster cecinit qui primus amoeno</a:t>
            </a:r>
          </a:p>
          <a:p>
            <a:r>
              <a:rPr lang="it-IT">
                <a:latin typeface="Palatino Linotype" panose="02040502050505030304" pitchFamily="18" charset="0"/>
              </a:rPr>
              <a:t>d</a:t>
            </a:r>
            <a:r>
              <a:rPr lang="it-IT" smtClean="0">
                <a:latin typeface="Palatino Linotype" panose="02040502050505030304" pitchFamily="18" charset="0"/>
              </a:rPr>
              <a:t>etulit ex Helicone perenni fronde coronam,</a:t>
            </a:r>
          </a:p>
          <a:p>
            <a:r>
              <a:rPr lang="it-IT">
                <a:latin typeface="Palatino Linotype" panose="02040502050505030304" pitchFamily="18" charset="0"/>
              </a:rPr>
              <a:t>p</a:t>
            </a:r>
            <a:r>
              <a:rPr lang="it-IT" smtClean="0">
                <a:latin typeface="Palatino Linotype" panose="02040502050505030304" pitchFamily="18" charset="0"/>
              </a:rPr>
              <a:t>er gentis Italas hominum quae clara clueret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 cap="small" smtClean="0">
                <a:latin typeface="Palatino Linotype" panose="02040502050505030304" pitchFamily="18" charset="0"/>
              </a:rPr>
              <a:t>Verg. </a:t>
            </a:r>
            <a:r>
              <a:rPr lang="it-IT" i="1" cap="small" smtClean="0">
                <a:latin typeface="Palatino Linotype" panose="02040502050505030304" pitchFamily="18" charset="0"/>
              </a:rPr>
              <a:t>georg</a:t>
            </a:r>
            <a:r>
              <a:rPr lang="it-IT" cap="small" smtClean="0">
                <a:latin typeface="Palatino Linotype" panose="02040502050505030304" pitchFamily="18" charset="0"/>
              </a:rPr>
              <a:t>. III 8-12</a:t>
            </a:r>
          </a:p>
          <a:p>
            <a:r>
              <a:rPr lang="it-IT" smtClean="0">
                <a:latin typeface="Palatino Linotype" panose="02040502050505030304" pitchFamily="18" charset="0"/>
              </a:rPr>
              <a:t>Temptanda via est, qua me quoque possim</a:t>
            </a:r>
          </a:p>
          <a:p>
            <a:r>
              <a:rPr lang="it-IT">
                <a:latin typeface="Palatino Linotype" panose="02040502050505030304" pitchFamily="18" charset="0"/>
              </a:rPr>
              <a:t>t</a:t>
            </a:r>
            <a:r>
              <a:rPr lang="it-IT" smtClean="0">
                <a:latin typeface="Palatino Linotype" panose="02040502050505030304" pitchFamily="18" charset="0"/>
              </a:rPr>
              <a:t>ollere humo victorque virum volitare per ora.</a:t>
            </a:r>
          </a:p>
          <a:p>
            <a:r>
              <a:rPr lang="it-IT" smtClean="0">
                <a:latin typeface="Palatino Linotype" panose="02040502050505030304" pitchFamily="18" charset="0"/>
              </a:rPr>
              <a:t>Primus ego in patriam mecum, modo si vita supersit,</a:t>
            </a:r>
          </a:p>
          <a:p>
            <a:r>
              <a:rPr lang="it-IT" smtClean="0">
                <a:latin typeface="Palatino Linotype" panose="02040502050505030304" pitchFamily="18" charset="0"/>
              </a:rPr>
              <a:t>Aonio rediens deducam vertice Musas;</a:t>
            </a:r>
          </a:p>
          <a:p>
            <a:r>
              <a:rPr lang="it-IT">
                <a:latin typeface="Palatino Linotype" panose="02040502050505030304" pitchFamily="18" charset="0"/>
              </a:rPr>
              <a:t>p</a:t>
            </a:r>
            <a:r>
              <a:rPr lang="it-IT" smtClean="0">
                <a:latin typeface="Palatino Linotype" panose="02040502050505030304" pitchFamily="18" charset="0"/>
              </a:rPr>
              <a:t>rimus Idumeas referam tibi, Mantua, palmas</a:t>
            </a:r>
          </a:p>
          <a:p>
            <a:endParaRPr lang="it-IT" sz="2000" smtClean="0">
              <a:latin typeface="Palatino Linotype" panose="02040502050505030304" pitchFamily="18" charset="0"/>
            </a:endParaRPr>
          </a:p>
          <a:p>
            <a:r>
              <a:rPr lang="it-IT" sz="2000" cap="small" smtClean="0">
                <a:latin typeface="Palatino Linotype" panose="02040502050505030304" pitchFamily="18" charset="0"/>
              </a:rPr>
              <a:t>Ov. </a:t>
            </a:r>
            <a:r>
              <a:rPr lang="it-IT" sz="2000" i="1" cap="small" smtClean="0">
                <a:latin typeface="Palatino Linotype" panose="02040502050505030304" pitchFamily="18" charset="0"/>
              </a:rPr>
              <a:t>met</a:t>
            </a:r>
            <a:r>
              <a:rPr lang="it-IT" sz="2000" cap="small" smtClean="0">
                <a:latin typeface="Palatino Linotype" panose="02040502050505030304" pitchFamily="18" charset="0"/>
              </a:rPr>
              <a:t>. XV 234-236</a:t>
            </a:r>
            <a:endParaRPr lang="it-IT" sz="2000" cap="small">
              <a:latin typeface="Palatino Linotype" panose="02040502050505030304" pitchFamily="18" charset="0"/>
            </a:endParaRPr>
          </a:p>
          <a:p>
            <a:r>
              <a:rPr lang="it-IT" smtClean="0">
                <a:latin typeface="Palatino Linotype" panose="02040502050505030304" pitchFamily="18" charset="0"/>
              </a:rPr>
              <a:t>Tempus </a:t>
            </a:r>
            <a:r>
              <a:rPr lang="it-IT">
                <a:latin typeface="Palatino Linotype" panose="02040502050505030304" pitchFamily="18" charset="0"/>
              </a:rPr>
              <a:t>edax rerum, tuque, invidiosa vetustas,</a:t>
            </a:r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omnia destruitis vitiataque dentibus aevi               235</a:t>
            </a:r>
            <a:r>
              <a:rPr lang="it-IT" sz="2000" smtClean="0">
                <a:latin typeface="Palatino Linotype" panose="02040502050505030304" pitchFamily="18" charset="0"/>
              </a:rPr>
              <a:t/>
            </a:r>
            <a:br>
              <a:rPr lang="it-IT" sz="2000" smtClean="0">
                <a:latin typeface="Palatino Linotype" panose="02040502050505030304" pitchFamily="18" charset="0"/>
              </a:rPr>
            </a:br>
            <a:r>
              <a:rPr lang="it-IT">
                <a:latin typeface="Palatino Linotype" panose="02040502050505030304" pitchFamily="18" charset="0"/>
              </a:rPr>
              <a:t>paulatim lenta consumitis omnia </a:t>
            </a:r>
            <a:r>
              <a:rPr lang="it-IT" smtClean="0">
                <a:latin typeface="Palatino Linotype" panose="02040502050505030304" pitchFamily="18" charset="0"/>
              </a:rPr>
              <a:t>morte.</a:t>
            </a:r>
            <a:endParaRPr lang="it-IT" sz="2000" smtClean="0">
              <a:latin typeface="Palatino Linotype" panose="02040502050505030304" pitchFamily="18" charset="0"/>
            </a:endParaRPr>
          </a:p>
          <a:p>
            <a:endParaRPr lang="it-IT" sz="2000">
              <a:latin typeface="Palatino Linotype" panose="02040502050505030304" pitchFamily="18" charset="0"/>
            </a:endParaRPr>
          </a:p>
          <a:p>
            <a:r>
              <a:rPr lang="it-IT" sz="2000" smtClean="0">
                <a:latin typeface="Palatino Linotype" panose="02040502050505030304" pitchFamily="18" charset="0"/>
              </a:rPr>
              <a:t> </a:t>
            </a:r>
          </a:p>
          <a:p>
            <a:endParaRPr lang="it-IT" sz="2000" smtClean="0">
              <a:latin typeface="Palatino Linotype" panose="02040502050505030304" pitchFamily="18" charset="0"/>
            </a:endParaRPr>
          </a:p>
          <a:p>
            <a:endParaRPr lang="it-IT">
              <a:latin typeface="Palatino Linotype" panose="02040502050505030304" pitchFamily="18" charset="0"/>
            </a:endParaRPr>
          </a:p>
          <a:p>
            <a:endParaRPr lang="it-IT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8565" y="218226"/>
            <a:ext cx="806823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cap="small" smtClean="0">
                <a:solidFill>
                  <a:srgbClr val="C00000"/>
                </a:solidFill>
                <a:latin typeface="Palatino Linotype" panose="02040502050505030304" pitchFamily="18" charset="0"/>
              </a:rPr>
              <a:t>Criteri di una efficace </a:t>
            </a:r>
            <a:r>
              <a:rPr lang="it-IT" sz="2400" i="1" cap="small" smtClean="0">
                <a:solidFill>
                  <a:srgbClr val="C00000"/>
                </a:solidFill>
                <a:latin typeface="Palatino Linotype" panose="02040502050505030304" pitchFamily="18" charset="0"/>
              </a:rPr>
              <a:t>imitatio</a:t>
            </a:r>
          </a:p>
          <a:p>
            <a:pPr algn="just"/>
            <a:endParaRPr lang="it-IT" sz="2400" smtClean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400" smtClean="0">
                <a:latin typeface="Palatino Linotype" panose="02040502050505030304" pitchFamily="18" charset="0"/>
              </a:rPr>
              <a:t>l’oggetto è </a:t>
            </a:r>
            <a:r>
              <a:rPr lang="it-IT" sz="2400" i="1" smtClean="0">
                <a:latin typeface="Palatino Linotype" panose="02040502050505030304" pitchFamily="18" charset="0"/>
              </a:rPr>
              <a:t>meritevole</a:t>
            </a:r>
            <a:r>
              <a:rPr lang="it-IT" sz="2400" smtClean="0">
                <a:latin typeface="Palatino Linotype" panose="02040502050505030304" pitchFamily="18" charset="0"/>
              </a:rPr>
              <a:t> di imitazione;</a:t>
            </a:r>
          </a:p>
          <a:p>
            <a:pPr marL="342900" indent="-342900" algn="just">
              <a:buAutoNum type="arabicParenR"/>
            </a:pPr>
            <a:endParaRPr lang="it-IT" sz="2400" smtClean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400">
                <a:latin typeface="Palatino Linotype" panose="02040502050505030304" pitchFamily="18" charset="0"/>
              </a:rPr>
              <a:t>d</a:t>
            </a:r>
            <a:r>
              <a:rPr lang="it-IT" sz="2400" smtClean="0">
                <a:latin typeface="Palatino Linotype" panose="02040502050505030304" pitchFamily="18" charset="0"/>
              </a:rPr>
              <a:t>el modello va riprodotto lo</a:t>
            </a:r>
            <a:r>
              <a:rPr lang="it-IT" sz="2400" i="1" smtClean="0">
                <a:latin typeface="Palatino Linotype" panose="02040502050505030304" pitchFamily="18" charset="0"/>
              </a:rPr>
              <a:t> spirito </a:t>
            </a:r>
            <a:r>
              <a:rPr lang="it-IT" sz="2400" smtClean="0">
                <a:latin typeface="Palatino Linotype" panose="02040502050505030304" pitchFamily="18" charset="0"/>
              </a:rPr>
              <a:t>più che la lettera;</a:t>
            </a:r>
          </a:p>
          <a:p>
            <a:pPr marL="342900" indent="-342900" algn="just">
              <a:buAutoNum type="arabicParenR"/>
            </a:pPr>
            <a:endParaRPr lang="it-IT" sz="2400" smtClean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400" smtClean="0">
                <a:latin typeface="Palatino Linotype" panose="02040502050505030304" pitchFamily="18" charset="0"/>
              </a:rPr>
              <a:t>l’imitazione va tacitamente </a:t>
            </a:r>
            <a:r>
              <a:rPr lang="it-IT" sz="2400" i="1" smtClean="0">
                <a:latin typeface="Palatino Linotype" panose="02040502050505030304" pitchFamily="18" charset="0"/>
              </a:rPr>
              <a:t>ammessa</a:t>
            </a:r>
            <a:r>
              <a:rPr lang="it-IT" sz="2400" smtClean="0">
                <a:latin typeface="Palatino Linotype" panose="02040502050505030304" pitchFamily="18" charset="0"/>
              </a:rPr>
              <a:t>, nella presupposizione che il lettore colto riconoscerà e approverà il prestito;</a:t>
            </a:r>
          </a:p>
          <a:p>
            <a:pPr marL="342900" indent="-342900" algn="just">
              <a:buAutoNum type="arabicParenR"/>
            </a:pPr>
            <a:endParaRPr lang="it-IT" sz="2400" smtClean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400">
                <a:latin typeface="Palatino Linotype" panose="02040502050505030304" pitchFamily="18" charset="0"/>
              </a:rPr>
              <a:t>d</a:t>
            </a:r>
            <a:r>
              <a:rPr lang="it-IT" sz="2400" smtClean="0">
                <a:latin typeface="Palatino Linotype" panose="02040502050505030304" pitchFamily="18" charset="0"/>
              </a:rPr>
              <a:t>i ciò che è preso in prestito bisogna </a:t>
            </a:r>
            <a:r>
              <a:rPr lang="it-IT" sz="2400" i="1" smtClean="0">
                <a:latin typeface="Palatino Linotype" panose="02040502050505030304" pitchFamily="18" charset="0"/>
              </a:rPr>
              <a:t>appropriarsi</a:t>
            </a:r>
            <a:r>
              <a:rPr lang="it-IT" sz="2400" smtClean="0">
                <a:latin typeface="Palatino Linotype" panose="02040502050505030304" pitchFamily="18" charset="0"/>
              </a:rPr>
              <a:t>, attraverso elaborazione e adeguamento alla sua nuova collocazione e funzione;</a:t>
            </a:r>
          </a:p>
          <a:p>
            <a:pPr marL="342900" indent="-342900" algn="just">
              <a:buAutoNum type="arabicParenR"/>
            </a:pPr>
            <a:endParaRPr lang="it-IT" sz="2400" smtClean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400">
                <a:latin typeface="Palatino Linotype" panose="02040502050505030304" pitchFamily="18" charset="0"/>
              </a:rPr>
              <a:t>l</a:t>
            </a:r>
            <a:r>
              <a:rPr lang="it-IT" sz="2400" smtClean="0">
                <a:latin typeface="Palatino Linotype" panose="02040502050505030304" pitchFamily="18" charset="0"/>
              </a:rPr>
              <a:t>’imitatore deve pensare a se stesso come a qualcuno che </a:t>
            </a:r>
            <a:r>
              <a:rPr lang="it-IT" sz="2400" i="1" smtClean="0">
                <a:latin typeface="Palatino Linotype" panose="02040502050505030304" pitchFamily="18" charset="0"/>
              </a:rPr>
              <a:t>compete</a:t>
            </a:r>
            <a:r>
              <a:rPr lang="it-IT" sz="2400" smtClean="0">
                <a:latin typeface="Palatino Linotype" panose="02040502050505030304" pitchFamily="18" charset="0"/>
              </a:rPr>
              <a:t> con il modello, anche se pensa di non poterlo superare.  </a:t>
            </a:r>
            <a:endParaRPr lang="it-IT" sz="24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4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3825</TotalTime>
  <Words>306</Words>
  <Application>Microsoft Office PowerPoint</Application>
  <PresentationFormat>Presentazione su schermo (4:3)</PresentationFormat>
  <Paragraphs>65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Corbel</vt:lpstr>
      <vt:lpstr>Palatino Linotype</vt:lpstr>
      <vt:lpstr>Base</vt:lpstr>
      <vt:lpstr>Lingua e letteratura Latina lezioni del 9 e 10 giugno  docente: Marco Fernandelli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Fernandelli</dc:creator>
  <cp:lastModifiedBy>Marco Fernandelli</cp:lastModifiedBy>
  <cp:revision>16</cp:revision>
  <dcterms:created xsi:type="dcterms:W3CDTF">2020-06-09T14:20:10Z</dcterms:created>
  <dcterms:modified xsi:type="dcterms:W3CDTF">2020-06-12T06:20:35Z</dcterms:modified>
</cp:coreProperties>
</file>