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3" r:id="rId2"/>
    <p:sldId id="323" r:id="rId3"/>
    <p:sldId id="324" r:id="rId4"/>
    <p:sldId id="265" r:id="rId5"/>
    <p:sldId id="326" r:id="rId6"/>
    <p:sldId id="327" r:id="rId7"/>
    <p:sldId id="294" r:id="rId8"/>
    <p:sldId id="295" r:id="rId9"/>
    <p:sldId id="296" r:id="rId10"/>
    <p:sldId id="297" r:id="rId11"/>
    <p:sldId id="299" r:id="rId12"/>
    <p:sldId id="300" r:id="rId13"/>
    <p:sldId id="277" r:id="rId14"/>
    <p:sldId id="282" r:id="rId15"/>
    <p:sldId id="304" r:id="rId16"/>
    <p:sldId id="305" r:id="rId17"/>
    <p:sldId id="312" r:id="rId18"/>
    <p:sldId id="313" r:id="rId19"/>
    <p:sldId id="314" r:id="rId20"/>
    <p:sldId id="315" r:id="rId21"/>
    <p:sldId id="306" r:id="rId22"/>
    <p:sldId id="307" r:id="rId23"/>
    <p:sldId id="308" r:id="rId24"/>
    <p:sldId id="309" r:id="rId25"/>
    <p:sldId id="270" r:id="rId26"/>
    <p:sldId id="293" r:id="rId27"/>
    <p:sldId id="292" r:id="rId28"/>
    <p:sldId id="298" r:id="rId29"/>
    <p:sldId id="310" r:id="rId30"/>
    <p:sldId id="311" r:id="rId31"/>
    <p:sldId id="317" r:id="rId32"/>
    <p:sldId id="272" r:id="rId33"/>
    <p:sldId id="281" r:id="rId34"/>
    <p:sldId id="264" r:id="rId35"/>
    <p:sldId id="301" r:id="rId36"/>
    <p:sldId id="274" r:id="rId37"/>
    <p:sldId id="325" r:id="rId38"/>
  </p:sldIdLst>
  <p:sldSz cx="9144000" cy="6858000" type="screen4x3"/>
  <p:notesSz cx="6858000" cy="9144000"/>
  <p:defaultTex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FF"/>
    <a:srgbClr val="FF0000"/>
    <a:srgbClr val="FF0066"/>
    <a:srgbClr val="FF9900"/>
    <a:srgbClr val="FFFF00"/>
    <a:srgbClr val="00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7" autoAdjust="0"/>
    <p:restoredTop sz="94581" autoAdjust="0"/>
  </p:normalViewPr>
  <p:slideViewPr>
    <p:cSldViewPr>
      <p:cViewPr varScale="1">
        <p:scale>
          <a:sx n="61" d="100"/>
          <a:sy n="61" d="100"/>
        </p:scale>
        <p:origin x="173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14D17-6FF8-4840-A2F0-05A7E95B3208}" type="datetimeFigureOut">
              <a:rPr lang="it-IT" smtClean="0"/>
              <a:t>12/06/2020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CD9C9-416C-490F-B57E-FB60B5762E57}" type="slidenum">
              <a:rPr lang="it-IT" smtClean="0"/>
              <a:t>‹N›</a:t>
            </a:fld>
            <a:endParaRPr lang="it-IT"/>
          </a:p>
        </p:txBody>
      </p:sp>
    </p:spTree>
    <p:extLst>
      <p:ext uri="{BB962C8B-B14F-4D97-AF65-F5344CB8AC3E}">
        <p14:creationId xmlns:p14="http://schemas.microsoft.com/office/powerpoint/2010/main" val="78585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68AAE7D-AC83-4EE8-8D58-E40040480890}" type="slidenum">
              <a:rPr lang="it-IT"/>
              <a:pPr>
                <a:defRPr/>
              </a:pPr>
              <a:t>‹N›</a:t>
            </a:fld>
            <a:endParaRPr lang="it-IT"/>
          </a:p>
        </p:txBody>
      </p:sp>
    </p:spTree>
    <p:extLst>
      <p:ext uri="{BB962C8B-B14F-4D97-AF65-F5344CB8AC3E}">
        <p14:creationId xmlns:p14="http://schemas.microsoft.com/office/powerpoint/2010/main" val="180269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CF7F6A5-D5B5-4B07-92C6-EA49AB3CE7C6}" type="slidenum">
              <a:rPr lang="it-IT"/>
              <a:pPr>
                <a:defRPr/>
              </a:pPr>
              <a:t>‹N›</a:t>
            </a:fld>
            <a:endParaRPr lang="it-IT"/>
          </a:p>
        </p:txBody>
      </p:sp>
    </p:spTree>
    <p:extLst>
      <p:ext uri="{BB962C8B-B14F-4D97-AF65-F5344CB8AC3E}">
        <p14:creationId xmlns:p14="http://schemas.microsoft.com/office/powerpoint/2010/main" val="18084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9D7E697-2271-4FAA-9FF8-1A5D62D94320}" type="slidenum">
              <a:rPr lang="it-IT"/>
              <a:pPr>
                <a:defRPr/>
              </a:pPr>
              <a:t>‹N›</a:t>
            </a:fld>
            <a:endParaRPr lang="it-IT"/>
          </a:p>
        </p:txBody>
      </p:sp>
    </p:spTree>
    <p:extLst>
      <p:ext uri="{BB962C8B-B14F-4D97-AF65-F5344CB8AC3E}">
        <p14:creationId xmlns:p14="http://schemas.microsoft.com/office/powerpoint/2010/main" val="2056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0800C71-4CFB-49A9-8531-7C3B5F71ED02}" type="slidenum">
              <a:rPr lang="it-IT"/>
              <a:pPr>
                <a:defRPr/>
              </a:pPr>
              <a:t>‹N›</a:t>
            </a:fld>
            <a:endParaRPr lang="it-IT"/>
          </a:p>
        </p:txBody>
      </p:sp>
    </p:spTree>
    <p:extLst>
      <p:ext uri="{BB962C8B-B14F-4D97-AF65-F5344CB8AC3E}">
        <p14:creationId xmlns:p14="http://schemas.microsoft.com/office/powerpoint/2010/main" val="399250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D34C5D-C625-4BFC-861B-591EA1B7503F}" type="slidenum">
              <a:rPr lang="it-IT"/>
              <a:pPr>
                <a:defRPr/>
              </a:pPr>
              <a:t>‹N›</a:t>
            </a:fld>
            <a:endParaRPr lang="it-IT"/>
          </a:p>
        </p:txBody>
      </p:sp>
    </p:spTree>
    <p:extLst>
      <p:ext uri="{BB962C8B-B14F-4D97-AF65-F5344CB8AC3E}">
        <p14:creationId xmlns:p14="http://schemas.microsoft.com/office/powerpoint/2010/main" val="72598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AF3AA00-5D1B-42EC-B530-3D550C26A344}" type="slidenum">
              <a:rPr lang="it-IT"/>
              <a:pPr>
                <a:defRPr/>
              </a:pPr>
              <a:t>‹N›</a:t>
            </a:fld>
            <a:endParaRPr lang="it-IT"/>
          </a:p>
        </p:txBody>
      </p:sp>
    </p:spTree>
    <p:extLst>
      <p:ext uri="{BB962C8B-B14F-4D97-AF65-F5344CB8AC3E}">
        <p14:creationId xmlns:p14="http://schemas.microsoft.com/office/powerpoint/2010/main" val="118026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3F522BFF-06C7-4A0E-9331-FA129F10E601}" type="slidenum">
              <a:rPr lang="it-IT"/>
              <a:pPr>
                <a:defRPr/>
              </a:pPr>
              <a:t>‹N›</a:t>
            </a:fld>
            <a:endParaRPr lang="it-IT"/>
          </a:p>
        </p:txBody>
      </p:sp>
    </p:spTree>
    <p:extLst>
      <p:ext uri="{BB962C8B-B14F-4D97-AF65-F5344CB8AC3E}">
        <p14:creationId xmlns:p14="http://schemas.microsoft.com/office/powerpoint/2010/main" val="14822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7C4AF85-83BA-44D8-97C7-8F5A72F4FE45}" type="slidenum">
              <a:rPr lang="it-IT"/>
              <a:pPr>
                <a:defRPr/>
              </a:pPr>
              <a:t>‹N›</a:t>
            </a:fld>
            <a:endParaRPr lang="it-IT"/>
          </a:p>
        </p:txBody>
      </p:sp>
    </p:spTree>
    <p:extLst>
      <p:ext uri="{BB962C8B-B14F-4D97-AF65-F5344CB8AC3E}">
        <p14:creationId xmlns:p14="http://schemas.microsoft.com/office/powerpoint/2010/main" val="239785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780750D-BCCF-42C1-9838-C17CB3AAE2C8}" type="slidenum">
              <a:rPr lang="it-IT"/>
              <a:pPr>
                <a:defRPr/>
              </a:pPr>
              <a:t>‹N›</a:t>
            </a:fld>
            <a:endParaRPr lang="it-IT"/>
          </a:p>
        </p:txBody>
      </p:sp>
    </p:spTree>
    <p:extLst>
      <p:ext uri="{BB962C8B-B14F-4D97-AF65-F5344CB8AC3E}">
        <p14:creationId xmlns:p14="http://schemas.microsoft.com/office/powerpoint/2010/main" val="384525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A2E747D-F064-4489-84F3-57D407791F78}" type="slidenum">
              <a:rPr lang="it-IT"/>
              <a:pPr>
                <a:defRPr/>
              </a:pPr>
              <a:t>‹N›</a:t>
            </a:fld>
            <a:endParaRPr lang="it-IT"/>
          </a:p>
        </p:txBody>
      </p:sp>
    </p:spTree>
    <p:extLst>
      <p:ext uri="{BB962C8B-B14F-4D97-AF65-F5344CB8AC3E}">
        <p14:creationId xmlns:p14="http://schemas.microsoft.com/office/powerpoint/2010/main" val="71705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FB47DF0-CDF4-47E8-8981-E0617C6DC9FA}" type="slidenum">
              <a:rPr lang="it-IT"/>
              <a:pPr>
                <a:defRPr/>
              </a:pPr>
              <a:t>‹N›</a:t>
            </a:fld>
            <a:endParaRPr lang="it-IT"/>
          </a:p>
        </p:txBody>
      </p:sp>
    </p:spTree>
    <p:extLst>
      <p:ext uri="{BB962C8B-B14F-4D97-AF65-F5344CB8AC3E}">
        <p14:creationId xmlns:p14="http://schemas.microsoft.com/office/powerpoint/2010/main" val="42496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9DD8D5-EF42-4A53-9C75-04C1092867A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it.wikipedia.org/wiki/Simboli_di_rischio_chimico"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it.wikipedia.org/wiki/File:High_voltage_warning.svg" TargetMode="External"/><Relationship Id="rId13" Type="http://schemas.openxmlformats.org/officeDocument/2006/relationships/image" Target="../media/image41.png"/><Relationship Id="rId18" Type="http://schemas.openxmlformats.org/officeDocument/2006/relationships/hyperlink" Target="http://it.wikipedia.org/wiki/File:Radio_waves_hazard_symbol.svg" TargetMode="External"/><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hyperlink" Target="http://it.wikipedia.org/wiki/File:DIN_4844-2_Warnung_vor_Laserstrahl_D-W010.svg" TargetMode="External"/><Relationship Id="rId17" Type="http://schemas.openxmlformats.org/officeDocument/2006/relationships/image" Target="../media/image43.png"/><Relationship Id="rId2" Type="http://schemas.openxmlformats.org/officeDocument/2006/relationships/hyperlink" Target="http://it.wikipedia.org/wiki/File:D-W003_Warnung_vor_giftigen_Stoffen_ty.svg" TargetMode="External"/><Relationship Id="rId16" Type="http://schemas.openxmlformats.org/officeDocument/2006/relationships/hyperlink" Target="http://it.wikipedia.org/wiki/File:DIN_4844-2_Warnung_vor_einer_Gefahrenstelle_D-W000.svg" TargetMode="External"/><Relationship Id="rId1" Type="http://schemas.openxmlformats.org/officeDocument/2006/relationships/slideLayout" Target="../slideLayouts/slideLayout7.xml"/><Relationship Id="rId6" Type="http://schemas.openxmlformats.org/officeDocument/2006/relationships/hyperlink" Target="http://it.wikipedia.org/wiki/File:Biohazard.svg" TargetMode="Externa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hyperlink" Target="http://it.wikipedia.org/wiki/File:DIN_4844-2_Warnung_vor_magnetischem_Feld_D-W013.svg" TargetMode="External"/><Relationship Id="rId19" Type="http://schemas.openxmlformats.org/officeDocument/2006/relationships/image" Target="../media/image44.png"/><Relationship Id="rId4" Type="http://schemas.openxmlformats.org/officeDocument/2006/relationships/hyperlink" Target="http://it.wikipedia.org/wiki/File:D-W005_Warnung_vor_radioaktiven_Stoffen_oder_ionisierenden_Strahlen_ty.svg" TargetMode="External"/><Relationship Id="rId9" Type="http://schemas.openxmlformats.org/officeDocument/2006/relationships/image" Target="../media/image39.png"/><Relationship Id="rId14" Type="http://schemas.openxmlformats.org/officeDocument/2006/relationships/hyperlink" Target="http://it.wikipedia.org/wiki/File:DIN_4844-2_Warnung_vor_optischer_Strahlung_D-W009.sv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043608" y="1052513"/>
            <a:ext cx="698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3600" dirty="0">
                <a:solidFill>
                  <a:srgbClr val="0000CC"/>
                </a:solidFill>
              </a:rPr>
              <a:t>Ciclo di seminari su</a:t>
            </a:r>
          </a:p>
          <a:p>
            <a:pPr algn="ctr" eaLnBrk="1" hangingPunct="1">
              <a:spcBef>
                <a:spcPct val="50000"/>
              </a:spcBef>
            </a:pPr>
            <a:r>
              <a:rPr lang="it-IT" sz="3600" dirty="0">
                <a:solidFill>
                  <a:srgbClr val="0000CC"/>
                </a:solidFill>
              </a:rPr>
              <a:t>Sicurezza in ambiente chimico</a:t>
            </a:r>
          </a:p>
          <a:p>
            <a:pPr algn="ctr" eaLnBrk="1" hangingPunct="1">
              <a:spcBef>
                <a:spcPct val="50000"/>
              </a:spcBef>
            </a:pPr>
            <a:r>
              <a:rPr lang="it-IT" sz="3600" dirty="0" err="1">
                <a:solidFill>
                  <a:srgbClr val="0000CC"/>
                </a:solidFill>
              </a:rPr>
              <a:t>a.a</a:t>
            </a:r>
            <a:r>
              <a:rPr lang="it-IT" sz="3600" dirty="0">
                <a:solidFill>
                  <a:srgbClr val="0000CC"/>
                </a:solidFill>
              </a:rPr>
              <a:t>. </a:t>
            </a:r>
            <a:r>
              <a:rPr lang="it-IT" sz="3600" dirty="0" smtClean="0">
                <a:solidFill>
                  <a:srgbClr val="0000CC"/>
                </a:solidFill>
              </a:rPr>
              <a:t>2019 </a:t>
            </a:r>
            <a:r>
              <a:rPr lang="it-IT" sz="3600" dirty="0">
                <a:solidFill>
                  <a:srgbClr val="0000CC"/>
                </a:solidFill>
              </a:rPr>
              <a:t>– </a:t>
            </a:r>
            <a:r>
              <a:rPr lang="it-IT" sz="3600" dirty="0" smtClean="0">
                <a:solidFill>
                  <a:srgbClr val="0000CC"/>
                </a:solidFill>
              </a:rPr>
              <a:t>2020</a:t>
            </a:r>
          </a:p>
          <a:p>
            <a:pPr algn="ctr" eaLnBrk="1" hangingPunct="1">
              <a:spcBef>
                <a:spcPct val="50000"/>
              </a:spcBef>
            </a:pPr>
            <a:r>
              <a:rPr lang="it-IT" sz="1200" dirty="0" smtClean="0">
                <a:solidFill>
                  <a:srgbClr val="0000CC"/>
                </a:solidFill>
              </a:rPr>
              <a:t>ver 12.06.20</a:t>
            </a:r>
            <a:endParaRPr lang="it-IT" sz="1200" dirty="0">
              <a:solidFill>
                <a:srgbClr val="0000CC"/>
              </a:solidFill>
            </a:endParaRPr>
          </a:p>
          <a:p>
            <a:pPr algn="ctr" eaLnBrk="1" hangingPunct="1">
              <a:spcBef>
                <a:spcPct val="50000"/>
              </a:spcBef>
            </a:pPr>
            <a:r>
              <a:rPr lang="it-IT" sz="2000" dirty="0" err="1">
                <a:solidFill>
                  <a:srgbClr val="FF0000"/>
                </a:solidFill>
              </a:rPr>
              <a:t>C.Tavagnacco</a:t>
            </a:r>
            <a:endParaRPr lang="it-IT" sz="2000" dirty="0">
              <a:solidFill>
                <a:srgbClr val="FF0000"/>
              </a:solidFill>
            </a:endParaRP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a:t>
            </a:fld>
            <a:endParaRPr lang="it-IT"/>
          </a:p>
        </p:txBody>
      </p:sp>
    </p:spTree>
    <p:extLst>
      <p:ext uri="{BB962C8B-B14F-4D97-AF65-F5344CB8AC3E}">
        <p14:creationId xmlns:p14="http://schemas.microsoft.com/office/powerpoint/2010/main" val="166543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031415"/>
            <a:ext cx="7848872" cy="1631216"/>
          </a:xfrm>
          <a:prstGeom prst="rect">
            <a:avLst/>
          </a:prstGeom>
          <a:noFill/>
        </p:spPr>
        <p:txBody>
          <a:bodyPr wrap="square" rtlCol="0">
            <a:spAutoFit/>
          </a:bodyPr>
          <a:lstStyle/>
          <a:p>
            <a:pPr algn="l"/>
            <a:r>
              <a:rPr lang="it-IT" dirty="0" smtClean="0"/>
              <a:t>Un riassunto </a:t>
            </a:r>
            <a:r>
              <a:rPr lang="it-IT" dirty="0" smtClean="0">
                <a:cs typeface="Times New Roman" pitchFamily="18" charset="0"/>
              </a:rPr>
              <a:t>delle </a:t>
            </a:r>
            <a:r>
              <a:rPr lang="it-IT" dirty="0">
                <a:cs typeface="Times New Roman" pitchFamily="18" charset="0"/>
              </a:rPr>
              <a:t>informazioni di natura chimico-fisica </a:t>
            </a:r>
            <a:r>
              <a:rPr lang="it-IT" dirty="0" smtClean="0">
                <a:cs typeface="Times New Roman" pitchFamily="18" charset="0"/>
              </a:rPr>
              <a:t>dei prodotti chimici possono </a:t>
            </a:r>
            <a:r>
              <a:rPr lang="it-IT" dirty="0">
                <a:cs typeface="Times New Roman" pitchFamily="18" charset="0"/>
              </a:rPr>
              <a:t>essere desunte dalle </a:t>
            </a:r>
            <a:r>
              <a:rPr lang="it-IT" sz="2800" dirty="0">
                <a:solidFill>
                  <a:srgbClr val="FF0000"/>
                </a:solidFill>
                <a:cs typeface="Times New Roman" pitchFamily="18" charset="0"/>
              </a:rPr>
              <a:t>etichette</a:t>
            </a:r>
            <a:r>
              <a:rPr lang="it-IT" dirty="0">
                <a:cs typeface="Times New Roman" pitchFamily="18" charset="0"/>
              </a:rPr>
              <a:t> che </a:t>
            </a:r>
            <a:r>
              <a:rPr lang="it-IT" b="1" dirty="0">
                <a:cs typeface="Times New Roman" pitchFamily="18" charset="0"/>
              </a:rPr>
              <a:t>devono esser sempre presenti sui </a:t>
            </a:r>
            <a:r>
              <a:rPr lang="it-IT" b="1" dirty="0" smtClean="0">
                <a:cs typeface="Times New Roman" pitchFamily="18" charset="0"/>
              </a:rPr>
              <a:t>contenitori</a:t>
            </a:r>
            <a:r>
              <a:rPr lang="it-IT" dirty="0">
                <a:cs typeface="Times New Roman" pitchFamily="18" charset="0"/>
              </a:rPr>
              <a:t> </a:t>
            </a:r>
            <a:r>
              <a:rPr lang="it-IT" dirty="0" smtClean="0">
                <a:cs typeface="Times New Roman" pitchFamily="18" charset="0"/>
              </a:rPr>
              <a:t>nonché sulle </a:t>
            </a:r>
            <a:r>
              <a:rPr lang="it-IT" dirty="0" smtClean="0">
                <a:solidFill>
                  <a:srgbClr val="FF0000"/>
                </a:solidFill>
                <a:cs typeface="Times New Roman" pitchFamily="18" charset="0"/>
              </a:rPr>
              <a:t>schede di sicurezza allegate</a:t>
            </a:r>
            <a:r>
              <a:rPr lang="it-IT" dirty="0" smtClean="0">
                <a:cs typeface="Times New Roman" pitchFamily="18" charset="0"/>
              </a:rPr>
              <a:t>.</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10</a:t>
            </a:fld>
            <a:endParaRPr lang="it-IT"/>
          </a:p>
        </p:txBody>
      </p:sp>
    </p:spTree>
    <p:extLst>
      <p:ext uri="{BB962C8B-B14F-4D97-AF65-F5344CB8AC3E}">
        <p14:creationId xmlns:p14="http://schemas.microsoft.com/office/powerpoint/2010/main" val="1426236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322876"/>
          </a:xfrm>
          <a:prstGeom prst="rect">
            <a:avLst/>
          </a:prstGeom>
        </p:spPr>
      </p:pic>
      <p:sp>
        <p:nvSpPr>
          <p:cNvPr id="5" name="CasellaDiTesto 4"/>
          <p:cNvSpPr txBox="1"/>
          <p:nvPr/>
        </p:nvSpPr>
        <p:spPr>
          <a:xfrm>
            <a:off x="683568" y="260648"/>
            <a:ext cx="6696744" cy="461665"/>
          </a:xfrm>
          <a:prstGeom prst="rect">
            <a:avLst/>
          </a:prstGeom>
          <a:noFill/>
        </p:spPr>
        <p:txBody>
          <a:bodyPr wrap="square" rtlCol="0">
            <a:spAutoFit/>
          </a:bodyPr>
          <a:lstStyle/>
          <a:p>
            <a:r>
              <a:rPr lang="it-IT" b="1" dirty="0" smtClean="0"/>
              <a:t>vecchia etichetta in fase di sostituzione</a:t>
            </a:r>
            <a:endParaRPr lang="it-IT" b="1" dirty="0"/>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11</a:t>
            </a:fld>
            <a:endParaRPr lang="it-IT"/>
          </a:p>
        </p:txBody>
      </p:sp>
    </p:spTree>
    <p:extLst>
      <p:ext uri="{BB962C8B-B14F-4D97-AF65-F5344CB8AC3E}">
        <p14:creationId xmlns:p14="http://schemas.microsoft.com/office/powerpoint/2010/main" val="56960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7881" cy="554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5881322"/>
            <a:ext cx="7704856" cy="830997"/>
          </a:xfrm>
          <a:prstGeom prst="rect">
            <a:avLst/>
          </a:prstGeom>
          <a:noFill/>
        </p:spPr>
        <p:txBody>
          <a:bodyPr wrap="square" rtlCol="0">
            <a:spAutoFit/>
          </a:bodyPr>
          <a:lstStyle/>
          <a:p>
            <a:pPr algn="l"/>
            <a:r>
              <a:rPr lang="it-IT" dirty="0" smtClean="0"/>
              <a:t>certi pericoli non sono indicati da simboli: bisogna leggere tutta l’etichetta</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12</a:t>
            </a:fld>
            <a:endParaRPr lang="it-IT"/>
          </a:p>
        </p:txBody>
      </p:sp>
    </p:spTree>
    <p:extLst>
      <p:ext uri="{BB962C8B-B14F-4D97-AF65-F5344CB8AC3E}">
        <p14:creationId xmlns:p14="http://schemas.microsoft.com/office/powerpoint/2010/main" val="2586361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uppo 26"/>
          <p:cNvGrpSpPr>
            <a:grpSpLocks/>
          </p:cNvGrpSpPr>
          <p:nvPr/>
        </p:nvGrpSpPr>
        <p:grpSpPr bwMode="auto">
          <a:xfrm>
            <a:off x="539750" y="404813"/>
            <a:ext cx="7562850" cy="1754187"/>
            <a:chOff x="539750" y="404813"/>
            <a:chExt cx="7562851" cy="1754187"/>
          </a:xfrm>
        </p:grpSpPr>
        <p:pic>
          <p:nvPicPr>
            <p:cNvPr id="6161" name="Picture 4" descr="Simbolo di rischio C = corros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5" descr="Simbolo di rischio E = espl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6" descr="Simbolo di rischio O = combu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7" descr="Simbolo di rischio F = infiamab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8" descr="Simbolo di rischio F+ = estremamente infiamab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613"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16"/>
            <p:cNvSpPr txBox="1">
              <a:spLocks noChangeArrowheads="1"/>
            </p:cNvSpPr>
            <p:nvPr/>
          </p:nvSpPr>
          <p:spPr bwMode="auto">
            <a:xfrm>
              <a:off x="539750" y="1701800"/>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t>
              </a:r>
            </a:p>
          </p:txBody>
        </p:sp>
        <p:sp>
          <p:nvSpPr>
            <p:cNvPr id="6167" name="Text Box 17"/>
            <p:cNvSpPr txBox="1">
              <a:spLocks noChangeArrowheads="1"/>
            </p:cNvSpPr>
            <p:nvPr/>
          </p:nvSpPr>
          <p:spPr bwMode="auto">
            <a:xfrm>
              <a:off x="2339975" y="1701800"/>
              <a:ext cx="75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a:t>
              </a:r>
            </a:p>
          </p:txBody>
        </p:sp>
        <p:sp>
          <p:nvSpPr>
            <p:cNvPr id="6168" name="Text Box 18"/>
            <p:cNvSpPr txBox="1">
              <a:spLocks noChangeArrowheads="1"/>
            </p:cNvSpPr>
            <p:nvPr/>
          </p:nvSpPr>
          <p:spPr bwMode="auto">
            <a:xfrm>
              <a:off x="3897313" y="1701800"/>
              <a:ext cx="82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O</a:t>
              </a:r>
            </a:p>
          </p:txBody>
        </p:sp>
        <p:sp>
          <p:nvSpPr>
            <p:cNvPr id="6169" name="Text Box 19"/>
            <p:cNvSpPr txBox="1">
              <a:spLocks noChangeArrowheads="1"/>
            </p:cNvSpPr>
            <p:nvPr/>
          </p:nvSpPr>
          <p:spPr bwMode="auto">
            <a:xfrm>
              <a:off x="5292725" y="17018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6170" name="Text Box 20"/>
            <p:cNvSpPr txBox="1">
              <a:spLocks noChangeArrowheads="1"/>
            </p:cNvSpPr>
            <p:nvPr/>
          </p:nvSpPr>
          <p:spPr bwMode="auto">
            <a:xfrm>
              <a:off x="6948488" y="17018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grpSp>
      <p:grpSp>
        <p:nvGrpSpPr>
          <p:cNvPr id="6147" name="Group 24"/>
          <p:cNvGrpSpPr>
            <a:grpSpLocks/>
          </p:cNvGrpSpPr>
          <p:nvPr/>
        </p:nvGrpSpPr>
        <p:grpSpPr bwMode="auto">
          <a:xfrm>
            <a:off x="5257372" y="2412108"/>
            <a:ext cx="2879725" cy="1754187"/>
            <a:chOff x="1928" y="1842"/>
            <a:chExt cx="1814" cy="1105"/>
          </a:xfrm>
        </p:grpSpPr>
        <p:pic>
          <p:nvPicPr>
            <p:cNvPr id="6157" name="Picture 9" descr="Simbolo di rischio T = toss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 y="1842"/>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Simbolo di rischio T+ = estremamente toss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1842"/>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21"/>
            <p:cNvSpPr txBox="1">
              <a:spLocks noChangeArrowheads="1"/>
            </p:cNvSpPr>
            <p:nvPr/>
          </p:nvSpPr>
          <p:spPr bwMode="auto">
            <a:xfrm>
              <a:off x="2064" y="2659"/>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sp>
          <p:nvSpPr>
            <p:cNvPr id="6160" name="Text Box 22"/>
            <p:cNvSpPr txBox="1">
              <a:spLocks noChangeArrowheads="1"/>
            </p:cNvSpPr>
            <p:nvPr/>
          </p:nvSpPr>
          <p:spPr bwMode="auto">
            <a:xfrm>
              <a:off x="3061" y="2659"/>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grpSp>
        <p:nvGrpSpPr>
          <p:cNvPr id="6148" name="Group 33"/>
          <p:cNvGrpSpPr>
            <a:grpSpLocks/>
          </p:cNvGrpSpPr>
          <p:nvPr/>
        </p:nvGrpSpPr>
        <p:grpSpPr bwMode="auto">
          <a:xfrm>
            <a:off x="2051050" y="4652963"/>
            <a:ext cx="4464050" cy="1754187"/>
            <a:chOff x="1292" y="2931"/>
            <a:chExt cx="2812" cy="1105"/>
          </a:xfrm>
        </p:grpSpPr>
        <p:pic>
          <p:nvPicPr>
            <p:cNvPr id="6151" name="Picture 12" descr="Simbolo di rischio Xn = nociv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0"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Simbolo di rischio N = pericoloso in ambien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7"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descr="Simbolo di rischio Xi = irritan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2"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25"/>
            <p:cNvSpPr txBox="1">
              <a:spLocks noChangeArrowheads="1"/>
            </p:cNvSpPr>
            <p:nvPr/>
          </p:nvSpPr>
          <p:spPr bwMode="auto">
            <a:xfrm>
              <a:off x="1383" y="3748"/>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Xi</a:t>
              </a:r>
            </a:p>
          </p:txBody>
        </p:sp>
        <p:sp>
          <p:nvSpPr>
            <p:cNvPr id="6155" name="Text Box 26"/>
            <p:cNvSpPr txBox="1">
              <a:spLocks noChangeArrowheads="1"/>
            </p:cNvSpPr>
            <p:nvPr/>
          </p:nvSpPr>
          <p:spPr bwMode="auto">
            <a:xfrm>
              <a:off x="2334" y="3748"/>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Xn</a:t>
              </a:r>
            </a:p>
          </p:txBody>
        </p:sp>
        <p:sp>
          <p:nvSpPr>
            <p:cNvPr id="6156" name="Text Box 27"/>
            <p:cNvSpPr txBox="1">
              <a:spLocks noChangeArrowheads="1"/>
            </p:cNvSpPr>
            <p:nvPr/>
          </p:nvSpPr>
          <p:spPr bwMode="auto">
            <a:xfrm>
              <a:off x="3423" y="3748"/>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N</a:t>
              </a:r>
            </a:p>
          </p:txBody>
        </p:sp>
      </p:grpSp>
      <p:sp>
        <p:nvSpPr>
          <p:cNvPr id="6149" name="Line 29"/>
          <p:cNvSpPr>
            <a:spLocks noChangeShapeType="1"/>
          </p:cNvSpPr>
          <p:nvPr/>
        </p:nvSpPr>
        <p:spPr bwMode="auto">
          <a:xfrm>
            <a:off x="3635375" y="260350"/>
            <a:ext cx="0" cy="7272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6150" name="Text Box 31"/>
          <p:cNvSpPr txBox="1">
            <a:spLocks noChangeArrowheads="1"/>
          </p:cNvSpPr>
          <p:nvPr/>
        </p:nvSpPr>
        <p:spPr bwMode="auto">
          <a:xfrm>
            <a:off x="395535" y="2350413"/>
            <a:ext cx="39137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800" b="1" dirty="0">
                <a:solidFill>
                  <a:srgbClr val="0066FF"/>
                </a:solidFill>
              </a:rPr>
              <a:t>PITTOGRAMMI</a:t>
            </a:r>
          </a:p>
          <a:p>
            <a:pPr eaLnBrk="1" hangingPunct="1"/>
            <a:r>
              <a:rPr lang="it-IT" sz="2800" b="1" dirty="0" smtClean="0">
                <a:solidFill>
                  <a:srgbClr val="0066FF"/>
                </a:solidFill>
              </a:rPr>
              <a:t>in fase di sostituzione dal 1/6/15</a:t>
            </a:r>
            <a:endParaRPr lang="it-IT" sz="2800" b="1" dirty="0">
              <a:solidFill>
                <a:srgbClr val="0066FF"/>
              </a:solidFill>
            </a:endParaRP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alutazionerischiochimico.it/wp-content/uploads/2012/01/nuovi-simboli-rischio-chim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81" y="908721"/>
            <a:ext cx="6331289" cy="371588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869160"/>
            <a:ext cx="8568952" cy="1200329"/>
          </a:xfrm>
          <a:prstGeom prst="rect">
            <a:avLst/>
          </a:prstGeom>
          <a:noFill/>
        </p:spPr>
        <p:txBody>
          <a:bodyPr wrap="square" rtlCol="0">
            <a:spAutoFit/>
          </a:bodyPr>
          <a:lstStyle/>
          <a:p>
            <a:pPr algn="l"/>
            <a:r>
              <a:rPr lang="it-IT" b="1" dirty="0" smtClean="0"/>
              <a:t>Regime transitorio</a:t>
            </a:r>
            <a:r>
              <a:rPr lang="it-IT" dirty="0" smtClean="0"/>
              <a:t>: hanno affiancato quelli vecchi dal  2010 in poi  </a:t>
            </a:r>
          </a:p>
          <a:p>
            <a:pPr algn="l"/>
            <a:endParaRPr lang="it-IT" b="1" dirty="0" smtClean="0"/>
          </a:p>
          <a:p>
            <a:pPr algn="l"/>
            <a:r>
              <a:rPr lang="it-IT" b="1" dirty="0" smtClean="0"/>
              <a:t>Sono obbligatori e sostituiscono quelli vecchi</a:t>
            </a:r>
            <a:r>
              <a:rPr lang="it-IT" dirty="0" smtClean="0"/>
              <a:t> dal 01/06/2015</a:t>
            </a:r>
            <a:endParaRPr lang="it-IT" dirty="0"/>
          </a:p>
        </p:txBody>
      </p:sp>
      <p:sp>
        <p:nvSpPr>
          <p:cNvPr id="3" name="CasellaDiTesto 2"/>
          <p:cNvSpPr txBox="1"/>
          <p:nvPr/>
        </p:nvSpPr>
        <p:spPr>
          <a:xfrm>
            <a:off x="1546109" y="260648"/>
            <a:ext cx="5834203" cy="461665"/>
          </a:xfrm>
          <a:prstGeom prst="rect">
            <a:avLst/>
          </a:prstGeom>
          <a:noFill/>
        </p:spPr>
        <p:txBody>
          <a:bodyPr wrap="square" rtlCol="0">
            <a:spAutoFit/>
          </a:bodyPr>
          <a:lstStyle/>
          <a:p>
            <a:r>
              <a:rPr lang="it-IT" dirty="0" smtClean="0"/>
              <a:t>NUOVI PITTOGRAMMI</a:t>
            </a:r>
            <a:endParaRPr lang="it-IT" dirty="0"/>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14</a:t>
            </a:fld>
            <a:endParaRPr lang="it-IT"/>
          </a:p>
        </p:txBody>
      </p:sp>
    </p:spTree>
    <p:extLst>
      <p:ext uri="{BB962C8B-B14F-4D97-AF65-F5344CB8AC3E}">
        <p14:creationId xmlns:p14="http://schemas.microsoft.com/office/powerpoint/2010/main" val="69562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972236671"/>
              </p:ext>
            </p:extLst>
          </p:nvPr>
        </p:nvGraphicFramePr>
        <p:xfrm>
          <a:off x="683568" y="1772816"/>
          <a:ext cx="7992888" cy="4114800"/>
        </p:xfrm>
        <a:graphic>
          <a:graphicData uri="http://schemas.openxmlformats.org/drawingml/2006/table">
            <a:tbl>
              <a:tblPr/>
              <a:tblGrid>
                <a:gridCol w="180020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4114800">
                <a:tc>
                  <a:txBody>
                    <a:bodyPr/>
                    <a:lstStyle/>
                    <a:p>
                      <a:pPr algn="ctr"/>
                      <a:r>
                        <a:rPr lang="it-IT" sz="1800" dirty="0"/>
                        <a:t/>
                      </a:r>
                      <a:br>
                        <a:rPr lang="it-IT" sz="1800" dirty="0"/>
                      </a:br>
                      <a:r>
                        <a:rPr lang="it-IT" sz="1800" dirty="0" smtClean="0"/>
                        <a:t>GHS01</a:t>
                      </a:r>
                      <a:endParaRPr lang="it-IT" sz="1800" dirty="0"/>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800" b="1" dirty="0"/>
                        <a:t>E</a:t>
                      </a:r>
                      <a:r>
                        <a:rPr lang="it-IT" sz="1800" dirty="0"/>
                        <a:t/>
                      </a:r>
                      <a:br>
                        <a:rPr lang="it-IT" sz="1800" dirty="0"/>
                      </a:br>
                      <a:r>
                        <a:rPr lang="it-IT" sz="1800" dirty="0"/>
                        <a:t/>
                      </a:r>
                      <a:br>
                        <a:rPr lang="it-IT" sz="1800" dirty="0"/>
                      </a:br>
                      <a:r>
                        <a:rPr lang="it-IT" sz="1800" b="1" baseline="0" dirty="0">
                          <a:solidFill>
                            <a:schemeClr val="tx1"/>
                          </a:solidFill>
                        </a:rPr>
                        <a:t>ESPLOSIVO</a:t>
                      </a:r>
                      <a:endParaRPr lang="it-IT" sz="1800" baseline="0" dirty="0">
                        <a:solidFill>
                          <a:schemeClr val="tx1"/>
                        </a:solidFill>
                      </a:endParaRPr>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800" b="1" dirty="0"/>
                        <a:t>Classificazione:</a:t>
                      </a:r>
                      <a:r>
                        <a:rPr lang="it-IT" sz="1800" dirty="0"/>
                        <a:t> sostanze o preparazioni che possono esplodere a causa di una scintilla o che sono molto sensibili agli urti o allo sfregamento.</a:t>
                      </a:r>
                    </a:p>
                    <a:p>
                      <a:endParaRPr lang="it-IT" sz="1800" b="1" dirty="0" smtClean="0"/>
                    </a:p>
                    <a:p>
                      <a:r>
                        <a:rPr lang="it-IT" sz="1800" b="1" dirty="0" smtClean="0"/>
                        <a:t>Precauzioni</a:t>
                      </a:r>
                      <a:r>
                        <a:rPr lang="it-IT" sz="1800" b="1" dirty="0"/>
                        <a:t>:</a:t>
                      </a:r>
                      <a:r>
                        <a:rPr lang="it-IT" sz="1800" dirty="0"/>
                        <a:t> evitare colpi, scuotimenti, sfregamenti, fiamme o fonti di calore.</a:t>
                      </a:r>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b="1" dirty="0" smtClean="0"/>
                        <a:t>Esempio</a:t>
                      </a:r>
                    </a:p>
                    <a:p>
                      <a:pPr>
                        <a:buFont typeface="Arial"/>
                        <a:buNone/>
                      </a:pPr>
                      <a:endParaRPr lang="it-IT" sz="1800" dirty="0" smtClean="0"/>
                    </a:p>
                    <a:p>
                      <a:pPr>
                        <a:buFont typeface="Arial"/>
                        <a:buNone/>
                      </a:pPr>
                      <a:r>
                        <a:rPr lang="it-IT" sz="1800" dirty="0" smtClean="0"/>
                        <a:t>Tricloruro </a:t>
                      </a:r>
                      <a:r>
                        <a:rPr lang="it-IT" sz="1800" dirty="0"/>
                        <a:t>di azoto</a:t>
                      </a:r>
                    </a:p>
                    <a:p>
                      <a:pPr>
                        <a:buFont typeface="Arial"/>
                        <a:buNone/>
                      </a:pPr>
                      <a:r>
                        <a:rPr lang="it-IT" sz="1800" dirty="0" smtClean="0"/>
                        <a:t>Nitroglicerina</a:t>
                      </a:r>
                    </a:p>
                    <a:p>
                      <a:pPr>
                        <a:buFont typeface="Arial"/>
                        <a:buNone/>
                      </a:pPr>
                      <a:r>
                        <a:rPr lang="it-IT" sz="1800" dirty="0" smtClean="0"/>
                        <a:t>NH</a:t>
                      </a:r>
                      <a:r>
                        <a:rPr lang="it-IT" sz="1800" baseline="-25000" dirty="0" smtClean="0"/>
                        <a:t>4</a:t>
                      </a:r>
                      <a:r>
                        <a:rPr lang="it-IT" sz="1800" dirty="0" smtClean="0"/>
                        <a:t>NO</a:t>
                      </a:r>
                      <a:r>
                        <a:rPr lang="it-IT" sz="1800" baseline="-25000" dirty="0" smtClean="0"/>
                        <a:t>3</a:t>
                      </a:r>
                      <a:endParaRPr lang="it-IT" sz="1800" baseline="-25000" dirty="0"/>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3073" name="Picture 1" descr="GH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95" y="2275334"/>
            <a:ext cx="1386086" cy="13860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imbolo di rischio E = espl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75334"/>
            <a:ext cx="1096516" cy="109651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527087" y="706743"/>
            <a:ext cx="6264696" cy="461665"/>
          </a:xfrm>
          <a:prstGeom prst="rect">
            <a:avLst/>
          </a:prstGeom>
          <a:noFill/>
        </p:spPr>
        <p:txBody>
          <a:bodyPr wrap="square" rtlCol="0">
            <a:spAutoFit/>
          </a:bodyPr>
          <a:lstStyle/>
          <a:p>
            <a:r>
              <a:rPr lang="it-IT" b="1" dirty="0" smtClean="0"/>
              <a:t>Confronti tra nuovi e vecchi pittogrammi</a:t>
            </a:r>
            <a:endParaRPr lang="it-IT" b="1" dirty="0"/>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15</a:t>
            </a:fld>
            <a:endParaRPr lang="it-IT"/>
          </a:p>
        </p:txBody>
      </p:sp>
    </p:spTree>
    <p:extLst>
      <p:ext uri="{BB962C8B-B14F-4D97-AF65-F5344CB8AC3E}">
        <p14:creationId xmlns:p14="http://schemas.microsoft.com/office/powerpoint/2010/main" val="1767153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04576634"/>
              </p:ext>
            </p:extLst>
          </p:nvPr>
        </p:nvGraphicFramePr>
        <p:xfrm>
          <a:off x="467544" y="476672"/>
          <a:ext cx="8208912" cy="5573468"/>
        </p:xfrm>
        <a:graphic>
          <a:graphicData uri="http://schemas.openxmlformats.org/drawingml/2006/table">
            <a:tbl>
              <a:tblPr/>
              <a:tblGrid>
                <a:gridCol w="129614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2033902">
                <a:tc rowSpan="2">
                  <a:txBody>
                    <a:bodyPr/>
                    <a:lstStyle/>
                    <a:p>
                      <a:pPr algn="ctr"/>
                      <a:r>
                        <a:rPr lang="it-IT" sz="300" dirty="0"/>
                        <a:t/>
                      </a:r>
                      <a:br>
                        <a:rPr lang="it-IT" sz="300" dirty="0"/>
                      </a:br>
                      <a:r>
                        <a:rPr lang="it-IT" sz="1800" dirty="0"/>
                        <a:t>GHS02</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300" b="1" dirty="0"/>
                        <a:t>F</a:t>
                      </a:r>
                      <a:r>
                        <a:rPr lang="it-IT" sz="300" dirty="0"/>
                        <a:t/>
                      </a:r>
                      <a:br>
                        <a:rPr lang="it-IT" sz="300" dirty="0"/>
                      </a:br>
                      <a:r>
                        <a:rPr lang="it-IT" sz="300" dirty="0"/>
                        <a:t/>
                      </a:r>
                      <a:br>
                        <a:rPr lang="it-IT" sz="300" dirty="0"/>
                      </a:br>
                      <a:endParaRPr lang="it-IT" sz="300"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l"/>
                      <a:r>
                        <a:rPr lang="it-IT" sz="1400" b="1" dirty="0" smtClean="0"/>
                        <a:t>INFIAMMABILE </a:t>
                      </a:r>
                      <a:r>
                        <a:rPr lang="it-IT" sz="1400" b="1" dirty="0"/>
                        <a:t>FACILMENTE INFIAMMABI</a:t>
                      </a:r>
                      <a:r>
                        <a:rPr lang="it-IT" sz="1600" b="1" dirty="0"/>
                        <a:t>LE</a:t>
                      </a:r>
                      <a:endParaRPr lang="it-IT" sz="1600" dirty="0"/>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400" b="1" dirty="0"/>
                        <a:t>Classificazione:</a:t>
                      </a:r>
                      <a:r>
                        <a:rPr lang="it-IT" sz="1400" dirty="0"/>
                        <a:t> Sostanze o preparazioni:</a:t>
                      </a:r>
                    </a:p>
                    <a:p>
                      <a:pPr>
                        <a:buFont typeface="Arial"/>
                        <a:buChar char="•"/>
                      </a:pPr>
                      <a:r>
                        <a:rPr lang="it-IT" sz="1400" dirty="0"/>
                        <a:t>Che possono surriscaldarsi e successivamente infiammarsi al contatto con l'aria a una temperatura normale senza impiego di energia</a:t>
                      </a:r>
                    </a:p>
                    <a:p>
                      <a:pPr>
                        <a:buFont typeface="Arial"/>
                        <a:buChar char="•"/>
                      </a:pPr>
                      <a:r>
                        <a:rPr lang="it-IT" sz="1400" dirty="0"/>
                        <a:t>Che possono infiammarsi molto facilmente, a causa di una semplice scintilla anche da lontano e continuano ad ardere</a:t>
                      </a:r>
                    </a:p>
                    <a:p>
                      <a:pPr>
                        <a:buFont typeface="Arial"/>
                        <a:buChar char="•"/>
                      </a:pPr>
                      <a:r>
                        <a:rPr lang="it-IT" sz="1400" dirty="0"/>
                        <a:t>Liquidi che possiedono un punto di combustione compreso tra i 21 e i 55 °C.</a:t>
                      </a:r>
                    </a:p>
                    <a:p>
                      <a:pPr>
                        <a:buFont typeface="Arial"/>
                        <a:buChar char="•"/>
                      </a:pPr>
                      <a:r>
                        <a:rPr lang="it-IT" sz="1400" dirty="0"/>
                        <a:t>Gas che a contatto con l'acqua o l'aria umida creano gas facilmente infiammabili in quantità pericolosa.</a:t>
                      </a:r>
                    </a:p>
                    <a:p>
                      <a:r>
                        <a:rPr lang="it-IT" sz="1400" b="1" dirty="0"/>
                        <a:t>Precauzioni:</a:t>
                      </a:r>
                      <a:r>
                        <a:rPr lang="it-IT" sz="1400" dirty="0"/>
                        <a:t> evitare il contatto con materiali </a:t>
                      </a:r>
                      <a:r>
                        <a:rPr lang="it-IT" sz="1400" dirty="0" err="1"/>
                        <a:t>ignitivi</a:t>
                      </a:r>
                      <a:r>
                        <a:rPr lang="it-IT" sz="1400" dirty="0"/>
                        <a:t> (come aria e acqua).</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Benzene</a:t>
                      </a:r>
                    </a:p>
                    <a:p>
                      <a:pPr>
                        <a:buFont typeface="Arial"/>
                        <a:buNone/>
                      </a:pPr>
                      <a:r>
                        <a:rPr lang="it-IT" sz="1600" dirty="0"/>
                        <a:t>Etanolo</a:t>
                      </a:r>
                    </a:p>
                    <a:p>
                      <a:pPr>
                        <a:buFont typeface="Arial"/>
                        <a:buNone/>
                      </a:pPr>
                      <a:r>
                        <a:rPr lang="it-IT" sz="1600" dirty="0"/>
                        <a:t>Acetone</a:t>
                      </a:r>
                    </a:p>
                    <a:p>
                      <a:pPr>
                        <a:buFont typeface="Arial"/>
                        <a:buNone/>
                      </a:pPr>
                      <a:r>
                        <a:rPr lang="it-IT" sz="1600" dirty="0"/>
                        <a:t>Acquaragia</a:t>
                      </a:r>
                    </a:p>
                    <a:p>
                      <a:pPr>
                        <a:buFont typeface="Arial"/>
                        <a:buNone/>
                      </a:pPr>
                      <a:r>
                        <a:rPr lang="it-IT" sz="1600" dirty="0"/>
                        <a:t>Vernice</a:t>
                      </a:r>
                    </a:p>
                    <a:p>
                      <a:pPr>
                        <a:buFont typeface="Arial"/>
                        <a:buNone/>
                      </a:pPr>
                      <a:r>
                        <a:rPr lang="it-IT" sz="1600" dirty="0"/>
                        <a:t>Olio minerale</a:t>
                      </a:r>
                    </a:p>
                    <a:p>
                      <a:pPr>
                        <a:buFont typeface="Arial"/>
                        <a:buNone/>
                      </a:pPr>
                      <a:r>
                        <a:rPr lang="it-IT" sz="1600" dirty="0"/>
                        <a:t>GPL</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080898">
                <a:tc vMerge="1">
                  <a:txBody>
                    <a:bodyPr/>
                    <a:lstStyle/>
                    <a:p>
                      <a:endParaRPr lang="it-IT"/>
                    </a:p>
                  </a:txBody>
                  <a:tcPr/>
                </a:tc>
                <a:tc>
                  <a:txBody>
                    <a:bodyPr/>
                    <a:lstStyle/>
                    <a:p>
                      <a:pPr algn="l"/>
                      <a:r>
                        <a:rPr lang="it-IT" sz="300" dirty="0"/>
                        <a:t/>
                      </a:r>
                      <a:br>
                        <a:rPr lang="it-IT" sz="300" dirty="0"/>
                      </a:br>
                      <a:r>
                        <a:rPr lang="it-IT" sz="300" dirty="0"/>
                        <a:t/>
                      </a:r>
                      <a:br>
                        <a:rPr lang="it-IT" sz="300" dirty="0"/>
                      </a:br>
                      <a:r>
                        <a:rPr lang="it-IT" sz="1400" b="1" dirty="0"/>
                        <a:t>ESTREMAMENTE INFIAMMABILE</a:t>
                      </a:r>
                      <a:endParaRPr lang="it-IT" sz="1400" dirty="0"/>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400" b="1" kern="1200" dirty="0">
                          <a:solidFill>
                            <a:schemeClr val="tx1"/>
                          </a:solidFill>
                          <a:latin typeface="+mn-lt"/>
                          <a:ea typeface="+mn-ea"/>
                          <a:cs typeface="+mn-cs"/>
                        </a:rPr>
                        <a:t>Classificazione</a:t>
                      </a:r>
                      <a:r>
                        <a:rPr lang="it-IT" sz="1400" kern="1200" dirty="0">
                          <a:solidFill>
                            <a:schemeClr val="tx1"/>
                          </a:solidFill>
                          <a:latin typeface="+mn-lt"/>
                          <a:ea typeface="+mn-ea"/>
                          <a:cs typeface="+mn-cs"/>
                        </a:rPr>
                        <a:t>: sostanze o preparazioni:</a:t>
                      </a:r>
                    </a:p>
                    <a:p>
                      <a:pPr>
                        <a:buFont typeface="Arial"/>
                        <a:buChar char="•"/>
                      </a:pPr>
                      <a:r>
                        <a:rPr lang="it-IT" sz="1400" kern="1200" dirty="0">
                          <a:solidFill>
                            <a:schemeClr val="tx1"/>
                          </a:solidFill>
                          <a:latin typeface="+mn-lt"/>
                          <a:ea typeface="+mn-ea"/>
                          <a:cs typeface="+mn-cs"/>
                        </a:rPr>
                        <a:t>Liquidi il cui punto di combustione è inferiore ai 21 °C.</a:t>
                      </a:r>
                    </a:p>
                    <a:p>
                      <a:pPr>
                        <a:buFont typeface="Arial"/>
                        <a:buChar char="•"/>
                      </a:pPr>
                      <a:r>
                        <a:rPr lang="it-IT" sz="1400" kern="1200" dirty="0">
                          <a:solidFill>
                            <a:schemeClr val="tx1"/>
                          </a:solidFill>
                          <a:latin typeface="+mn-lt"/>
                          <a:ea typeface="+mn-ea"/>
                          <a:cs typeface="+mn-cs"/>
                        </a:rPr>
                        <a:t>Che possono surriscaldarsi e successivamente infiammarsi a contatto con l'aria a una temperatura normale senza impiego di energia.</a:t>
                      </a:r>
                    </a:p>
                    <a:p>
                      <a:pPr>
                        <a:buFont typeface="Arial"/>
                        <a:buChar char="•"/>
                      </a:pPr>
                      <a:r>
                        <a:rPr lang="it-IT" sz="1400" kern="1200" dirty="0">
                          <a:solidFill>
                            <a:schemeClr val="tx1"/>
                          </a:solidFill>
                          <a:latin typeface="+mn-lt"/>
                          <a:ea typeface="+mn-ea"/>
                          <a:cs typeface="+mn-cs"/>
                        </a:rPr>
                        <a:t>Che possono infiammarsi molto facilmente, a causa di una semplice scintilla anche da lontano e continuano ad ardere.</a:t>
                      </a:r>
                    </a:p>
                    <a:p>
                      <a:pPr>
                        <a:buFont typeface="Arial"/>
                        <a:buChar char="•"/>
                      </a:pPr>
                      <a:r>
                        <a:rPr lang="it-IT" sz="1400" kern="1200" dirty="0">
                          <a:solidFill>
                            <a:schemeClr val="tx1"/>
                          </a:solidFill>
                          <a:latin typeface="+mn-lt"/>
                          <a:ea typeface="+mn-ea"/>
                          <a:cs typeface="+mn-cs"/>
                        </a:rPr>
                        <a:t>Gas che a contatto con l'acqua o l'aria umida possono surriscaldarsi creando gas estremamente infiammabili in quantità pericolose.</a:t>
                      </a:r>
                    </a:p>
                    <a:p>
                      <a:r>
                        <a:rPr lang="it-IT" sz="1400" kern="1200" dirty="0">
                          <a:solidFill>
                            <a:schemeClr val="tx1"/>
                          </a:solidFill>
                          <a:latin typeface="+mn-lt"/>
                          <a:ea typeface="+mn-ea"/>
                          <a:cs typeface="+mn-cs"/>
                        </a:rPr>
                        <a:t>Precauzioni: evitare il contatto con materiali </a:t>
                      </a:r>
                      <a:r>
                        <a:rPr lang="it-IT" sz="1400" kern="1200" dirty="0" err="1">
                          <a:solidFill>
                            <a:schemeClr val="tx1"/>
                          </a:solidFill>
                          <a:latin typeface="+mn-lt"/>
                          <a:ea typeface="+mn-ea"/>
                          <a:cs typeface="+mn-cs"/>
                        </a:rPr>
                        <a:t>ignitivi</a:t>
                      </a:r>
                      <a:r>
                        <a:rPr lang="it-IT" sz="1400" kern="1200" dirty="0">
                          <a:solidFill>
                            <a:schemeClr val="tx1"/>
                          </a:solidFill>
                          <a:latin typeface="+mn-lt"/>
                          <a:ea typeface="+mn-ea"/>
                          <a:cs typeface="+mn-cs"/>
                        </a:rPr>
                        <a:t> (come aria e acqua).</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it-IT" sz="1600" dirty="0" smtClean="0"/>
                    </a:p>
                    <a:p>
                      <a:r>
                        <a:rPr lang="it-IT" sz="1600" dirty="0" smtClean="0"/>
                        <a:t>Benzina</a:t>
                      </a:r>
                    </a:p>
                    <a:p>
                      <a:r>
                        <a:rPr lang="it-IT" sz="1600" dirty="0" smtClean="0"/>
                        <a:t>Cherosene</a:t>
                      </a:r>
                    </a:p>
                    <a:p>
                      <a:r>
                        <a:rPr lang="it-IT" sz="1600" dirty="0" smtClean="0"/>
                        <a:t>Butano</a:t>
                      </a:r>
                    </a:p>
                    <a:p>
                      <a:r>
                        <a:rPr lang="it-IT" sz="1600" dirty="0" smtClean="0"/>
                        <a:t>Metano</a:t>
                      </a:r>
                    </a:p>
                    <a:p>
                      <a:r>
                        <a:rPr lang="it-IT" sz="1600" dirty="0" smtClean="0"/>
                        <a:t>Acetilene</a:t>
                      </a:r>
                    </a:p>
                    <a:p>
                      <a:endParaRPr lang="it-IT" sz="300" dirty="0"/>
                    </a:p>
                  </a:txBody>
                  <a:tcPr marL="15665" marR="15665" marT="7833" marB="7833">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4097" name="Picture 1" descr="GH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01843"/>
            <a:ext cx="1168524" cy="11685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imbolo di rischio F = infiamma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819" y="692696"/>
            <a:ext cx="955997" cy="9559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imbolo di rischio F+ = ESTREMAMENTE INFIAMMA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265" y="335699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16</a:t>
            </a:fld>
            <a:endParaRPr lang="it-IT"/>
          </a:p>
        </p:txBody>
      </p:sp>
    </p:spTree>
    <p:extLst>
      <p:ext uri="{BB962C8B-B14F-4D97-AF65-F5344CB8AC3E}">
        <p14:creationId xmlns:p14="http://schemas.microsoft.com/office/powerpoint/2010/main" val="308233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81200" y="304800"/>
            <a:ext cx="69119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INFIAMMABILI</a:t>
            </a:r>
            <a:r>
              <a:rPr lang="it-IT">
                <a:cs typeface="Times New Roman" pitchFamily="18" charset="0"/>
              </a:rPr>
              <a:t> </a:t>
            </a:r>
            <a:r>
              <a:rPr lang="it-IT" b="1">
                <a:cs typeface="Times New Roman" pitchFamily="18" charset="0"/>
              </a:rPr>
              <a:t>(F)</a:t>
            </a:r>
          </a:p>
          <a:p>
            <a:pPr algn="l">
              <a:spcBef>
                <a:spcPct val="50000"/>
              </a:spcBef>
            </a:pPr>
            <a:r>
              <a:rPr lang="it-IT">
                <a:cs typeface="Times New Roman" pitchFamily="18" charset="0"/>
              </a:rPr>
              <a:t>Sostanze che facilmente danno combustione.</a:t>
            </a:r>
          </a:p>
          <a:p>
            <a:pPr algn="l" eaLnBrk="0" hangingPunct="0">
              <a:spcBef>
                <a:spcPct val="50000"/>
              </a:spcBef>
            </a:pPr>
            <a:r>
              <a:rPr lang="it-IT">
                <a:cs typeface="Times New Roman" pitchFamily="18" charset="0"/>
              </a:rPr>
              <a:t>Combustione = reazione spontanea ed esotermica nella quale una sostanza riducente (il combustibile) reagisce con un ossidante (il comburente che di solito è l'O</a:t>
            </a:r>
            <a:r>
              <a:rPr lang="it-IT" baseline="-30000">
                <a:cs typeface="Times New Roman" pitchFamily="18" charset="0"/>
              </a:rPr>
              <a:t>2</a:t>
            </a:r>
            <a:r>
              <a:rPr lang="it-IT">
                <a:cs typeface="Times New Roman" pitchFamily="18" charset="0"/>
              </a:rPr>
              <a:t> presente nell'aria) e viene parzialmente o completamente ossidata da questi.</a:t>
            </a:r>
          </a:p>
        </p:txBody>
      </p:sp>
      <p:sp>
        <p:nvSpPr>
          <p:cNvPr id="14340" name="Rectangle 4"/>
          <p:cNvSpPr>
            <a:spLocks noChangeArrowheads="1"/>
          </p:cNvSpPr>
          <p:nvPr/>
        </p:nvSpPr>
        <p:spPr bwMode="auto">
          <a:xfrm>
            <a:off x="285750" y="3789363"/>
            <a:ext cx="8389938" cy="1570037"/>
          </a:xfrm>
          <a:prstGeom prst="rect">
            <a:avLst/>
          </a:prstGeom>
          <a:noFill/>
          <a:ln w="9525">
            <a:noFill/>
            <a:miter lim="800000"/>
            <a:headEnd/>
            <a:tailEnd/>
          </a:ln>
          <a:effectLst/>
        </p:spPr>
        <p:txBody>
          <a:bodyPr>
            <a:spAutoFit/>
          </a:bodyPr>
          <a:lstStyle/>
          <a:p>
            <a:pPr algn="just">
              <a:defRPr/>
            </a:pPr>
            <a:r>
              <a:rPr lang="it-IT" b="1" dirty="0">
                <a:solidFill>
                  <a:srgbClr val="FF0000"/>
                </a:solidFill>
                <a:effectLst>
                  <a:outerShdw blurRad="38100" dist="38100" dir="2700000" algn="tl">
                    <a:srgbClr val="C0C0C0"/>
                  </a:outerShdw>
                </a:effectLst>
                <a:cs typeface="Times New Roman" pitchFamily="18" charset="0"/>
              </a:rPr>
              <a:t>1)</a:t>
            </a:r>
            <a:r>
              <a:rPr lang="it-IT" dirty="0">
                <a:solidFill>
                  <a:srgbClr val="FF0000"/>
                </a:solidFill>
                <a:effectLst>
                  <a:outerShdw blurRad="38100" dist="38100" dir="2700000" algn="tl">
                    <a:srgbClr val="C0C0C0"/>
                  </a:outerShdw>
                </a:effectLst>
                <a:cs typeface="Times New Roman" pitchFamily="18" charset="0"/>
              </a:rPr>
              <a:t> </a:t>
            </a:r>
            <a:r>
              <a:rPr lang="it-IT" b="1" i="1" dirty="0">
                <a:solidFill>
                  <a:srgbClr val="FF0000"/>
                </a:solidFill>
                <a:effectLst>
                  <a:outerShdw blurRad="38100" dist="38100" dir="2700000" algn="tl">
                    <a:srgbClr val="C0C0C0"/>
                  </a:outerShdw>
                </a:effectLst>
                <a:cs typeface="Times New Roman" pitchFamily="18" charset="0"/>
              </a:rPr>
              <a:t>Punto di infiammabilità </a:t>
            </a:r>
            <a:r>
              <a:rPr lang="it-IT" b="1" dirty="0">
                <a:solidFill>
                  <a:srgbClr val="FF0000"/>
                </a:solidFill>
                <a:effectLst>
                  <a:outerShdw blurRad="38100" dist="38100" dir="2700000" algn="tl">
                    <a:srgbClr val="C0C0C0"/>
                  </a:outerShdw>
                </a:effectLst>
                <a:cs typeface="Times New Roman" pitchFamily="18" charset="0"/>
              </a:rPr>
              <a:t>(</a:t>
            </a:r>
            <a:r>
              <a:rPr lang="it-IT" b="1" i="1" dirty="0">
                <a:solidFill>
                  <a:srgbClr val="FF0000"/>
                </a:solidFill>
                <a:effectLst>
                  <a:outerShdw blurRad="38100" dist="38100" dir="2700000" algn="tl">
                    <a:srgbClr val="C0C0C0"/>
                  </a:outerShdw>
                </a:effectLst>
                <a:cs typeface="Times New Roman" pitchFamily="18" charset="0"/>
              </a:rPr>
              <a:t>flash </a:t>
            </a:r>
            <a:r>
              <a:rPr lang="it-IT" b="1" i="1" dirty="0" err="1">
                <a:solidFill>
                  <a:srgbClr val="FF0000"/>
                </a:solidFill>
                <a:effectLst>
                  <a:outerShdw blurRad="38100" dist="38100" dir="2700000" algn="tl">
                    <a:srgbClr val="C0C0C0"/>
                  </a:outerShdw>
                </a:effectLst>
                <a:cs typeface="Times New Roman" pitchFamily="18" charset="0"/>
              </a:rPr>
              <a:t>point</a:t>
            </a:r>
            <a:r>
              <a:rPr lang="it-IT" b="1" dirty="0">
                <a:solidFill>
                  <a:srgbClr val="FF0000"/>
                </a:solidFill>
                <a:effectLst>
                  <a:outerShdw blurRad="38100" dist="38100" dir="2700000" algn="tl">
                    <a:srgbClr val="C0C0C0"/>
                  </a:outerShdw>
                </a:effectLst>
                <a:cs typeface="Times New Roman" pitchFamily="18" charset="0"/>
              </a:rPr>
              <a:t>):</a:t>
            </a:r>
            <a:r>
              <a:rPr lang="it-IT" b="1" dirty="0">
                <a:cs typeface="Times New Roman" pitchFamily="18" charset="0"/>
              </a:rPr>
              <a:t> </a:t>
            </a:r>
            <a:r>
              <a:rPr lang="it-IT" dirty="0">
                <a:cs typeface="Times New Roman" pitchFamily="18" charset="0"/>
              </a:rPr>
              <a:t>temperatura minima alla quale, a pressione di 1 </a:t>
            </a:r>
            <a:r>
              <a:rPr lang="it-IT" dirty="0" err="1">
                <a:cs typeface="Times New Roman" pitchFamily="18" charset="0"/>
              </a:rPr>
              <a:t>atm</a:t>
            </a:r>
            <a:r>
              <a:rPr lang="it-IT" dirty="0">
                <a:cs typeface="Times New Roman" pitchFamily="18" charset="0"/>
              </a:rPr>
              <a:t>, la sostanza produce vapori in una quantità tale da dare una miscela con l'aria che in contatto con una scintilla o una fiamma può infiammarsi o esplodere. </a:t>
            </a:r>
          </a:p>
        </p:txBody>
      </p:sp>
      <p:pic>
        <p:nvPicPr>
          <p:cNvPr id="10244" name="Picture 8" descr="Simbolo di rischio F =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539750" y="1773238"/>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17</a:t>
            </a:fld>
            <a:endParaRPr lang="it-IT"/>
          </a:p>
        </p:txBody>
      </p:sp>
    </p:spTree>
    <p:extLst>
      <p:ext uri="{BB962C8B-B14F-4D97-AF65-F5344CB8AC3E}">
        <p14:creationId xmlns:p14="http://schemas.microsoft.com/office/powerpoint/2010/main" val="61853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95288" y="979488"/>
            <a:ext cx="8316912" cy="1552575"/>
          </a:xfrm>
          <a:prstGeom prst="rect">
            <a:avLst/>
          </a:prstGeom>
          <a:noFill/>
          <a:ln w="9525">
            <a:noFill/>
            <a:miter lim="800000"/>
            <a:headEnd/>
            <a:tailEnd/>
          </a:ln>
          <a:effectLst/>
        </p:spPr>
        <p:txBody>
          <a:bodyPr>
            <a:spAutoFit/>
          </a:bodyPr>
          <a:lstStyle/>
          <a:p>
            <a:pPr algn="l">
              <a:defRPr/>
            </a:pPr>
            <a:r>
              <a:rPr lang="it-IT" b="1">
                <a:solidFill>
                  <a:srgbClr val="FF0000"/>
                </a:solidFill>
                <a:effectLst>
                  <a:outerShdw blurRad="38100" dist="38100" dir="2700000" algn="tl">
                    <a:srgbClr val="C0C0C0"/>
                  </a:outerShdw>
                </a:effectLst>
                <a:cs typeface="Times New Roman" pitchFamily="18" charset="0"/>
              </a:rPr>
              <a:t>2) </a:t>
            </a:r>
            <a:r>
              <a:rPr lang="it-IT" b="1" i="1">
                <a:solidFill>
                  <a:srgbClr val="FF0000"/>
                </a:solidFill>
                <a:effectLst>
                  <a:outerShdw blurRad="38100" dist="38100" dir="2700000" algn="tl">
                    <a:srgbClr val="C0C0C0"/>
                  </a:outerShdw>
                </a:effectLst>
                <a:cs typeface="Times New Roman" pitchFamily="18" charset="0"/>
              </a:rPr>
              <a:t>Temperatura di ignizione o autoaccensione (ignition temperature)</a:t>
            </a:r>
            <a:r>
              <a:rPr lang="it-IT" b="1">
                <a:solidFill>
                  <a:srgbClr val="FF0000"/>
                </a:solidFill>
                <a:effectLst>
                  <a:outerShdw blurRad="38100" dist="38100" dir="2700000" algn="tl">
                    <a:srgbClr val="C0C0C0"/>
                  </a:outerShdw>
                </a:effectLst>
                <a:cs typeface="Times New Roman" pitchFamily="18" charset="0"/>
              </a:rPr>
              <a:t>:</a:t>
            </a:r>
            <a:r>
              <a:rPr lang="it-IT">
                <a:cs typeface="Times New Roman" pitchFamily="18" charset="0"/>
              </a:rPr>
              <a:t> temperatura minima richiesta per iniziare e auto-sostenere la combustione di una miscela dei vapori della sostanza, indipendentemente dalla sorgente di calore.</a:t>
            </a:r>
            <a:r>
              <a:rPr lang="it-IT"/>
              <a:t> </a:t>
            </a:r>
          </a:p>
        </p:txBody>
      </p:sp>
      <p:sp>
        <p:nvSpPr>
          <p:cNvPr id="30725" name="Text Box 5"/>
          <p:cNvSpPr txBox="1">
            <a:spLocks noChangeArrowheads="1"/>
          </p:cNvSpPr>
          <p:nvPr/>
        </p:nvSpPr>
        <p:spPr bwMode="auto">
          <a:xfrm>
            <a:off x="395288" y="4221163"/>
            <a:ext cx="7848600" cy="822325"/>
          </a:xfrm>
          <a:prstGeom prst="rect">
            <a:avLst/>
          </a:prstGeom>
          <a:noFill/>
          <a:ln w="9525">
            <a:noFill/>
            <a:miter lim="800000"/>
            <a:headEnd/>
            <a:tailEnd/>
          </a:ln>
          <a:effectLst/>
        </p:spPr>
        <p:txBody>
          <a:bodyPr>
            <a:spAutoFit/>
          </a:bodyPr>
          <a:lstStyle/>
          <a:p>
            <a:pPr algn="l">
              <a:defRPr/>
            </a:pPr>
            <a:r>
              <a:rPr lang="it-IT" b="1">
                <a:solidFill>
                  <a:srgbClr val="FF0000"/>
                </a:solidFill>
                <a:effectLst>
                  <a:outerShdw blurRad="38100" dist="38100" dir="2700000" algn="tl">
                    <a:srgbClr val="C0C0C0"/>
                  </a:outerShdw>
                </a:effectLst>
                <a:cs typeface="Times New Roman" pitchFamily="18" charset="0"/>
              </a:rPr>
              <a:t>3) </a:t>
            </a:r>
            <a:r>
              <a:rPr lang="it-IT" b="1" i="1">
                <a:solidFill>
                  <a:srgbClr val="FF0000"/>
                </a:solidFill>
                <a:effectLst>
                  <a:outerShdw blurRad="38100" dist="38100" dir="2700000" algn="tl">
                    <a:srgbClr val="C0C0C0"/>
                  </a:outerShdw>
                </a:effectLst>
                <a:cs typeface="Times New Roman" pitchFamily="18" charset="0"/>
              </a:rPr>
              <a:t>Campo di infiammabilità</a:t>
            </a:r>
            <a:r>
              <a:rPr lang="it-IT" b="1">
                <a:solidFill>
                  <a:srgbClr val="FF0000"/>
                </a:solidFill>
                <a:effectLst>
                  <a:outerShdw blurRad="38100" dist="38100" dir="2700000" algn="tl">
                    <a:srgbClr val="C0C0C0"/>
                  </a:outerShdw>
                </a:effectLst>
                <a:cs typeface="Times New Roman" pitchFamily="18" charset="0"/>
              </a:rPr>
              <a:t>:</a:t>
            </a:r>
            <a:r>
              <a:rPr lang="it-IT">
                <a:cs typeface="Times New Roman" pitchFamily="18" charset="0"/>
              </a:rPr>
              <a:t> intervallo di composizione della miscela aria - sostanza in cui quest’ultima è infiammabile.</a:t>
            </a:r>
            <a:r>
              <a:rPr lang="it-IT"/>
              <a:t> </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18</a:t>
            </a:fld>
            <a:endParaRPr lang="it-IT"/>
          </a:p>
        </p:txBody>
      </p:sp>
    </p:spTree>
    <p:extLst>
      <p:ext uri="{BB962C8B-B14F-4D97-AF65-F5344CB8AC3E}">
        <p14:creationId xmlns:p14="http://schemas.microsoft.com/office/powerpoint/2010/main" val="224132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imbolo di rischio F =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ttangolo 2"/>
          <p:cNvSpPr>
            <a:spLocks noChangeArrowheads="1"/>
          </p:cNvSpPr>
          <p:nvPr/>
        </p:nvSpPr>
        <p:spPr bwMode="auto">
          <a:xfrm>
            <a:off x="2071688" y="357188"/>
            <a:ext cx="6572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ESTREMAMENTE INFIAMMABILI</a:t>
            </a:r>
            <a:r>
              <a:rPr lang="it-IT">
                <a:cs typeface="Times New Roman" pitchFamily="18" charset="0"/>
              </a:rPr>
              <a:t> </a:t>
            </a:r>
            <a:r>
              <a:rPr lang="it-IT" b="1">
                <a:cs typeface="Times New Roman" pitchFamily="18" charset="0"/>
              </a:rPr>
              <a:t>(F+)</a:t>
            </a:r>
          </a:p>
        </p:txBody>
      </p:sp>
      <p:sp>
        <p:nvSpPr>
          <p:cNvPr id="12292" name="CasellaDiTesto 3"/>
          <p:cNvSpPr txBox="1">
            <a:spLocks noChangeArrowheads="1"/>
          </p:cNvSpPr>
          <p:nvPr/>
        </p:nvSpPr>
        <p:spPr bwMode="auto">
          <a:xfrm>
            <a:off x="2143125" y="1571625"/>
            <a:ext cx="5884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atin typeface="Arial" charset="0"/>
                <a:cs typeface="Times New Roman" pitchFamily="18" charset="0"/>
              </a:rPr>
              <a:t>Sostanze i cui gas e vapori formano con l’aria miscele esplosive e/o infiammabili capaci di innescarsi facilmente per qualsiasi fonte di calore (punto di infiammabilità &lt; 0 °C)</a:t>
            </a:r>
            <a:endParaRPr lang="it-IT"/>
          </a:p>
        </p:txBody>
      </p:sp>
      <p:sp>
        <p:nvSpPr>
          <p:cNvPr id="12293" name="Text Box 6"/>
          <p:cNvSpPr txBox="1">
            <a:spLocks noChangeArrowheads="1"/>
          </p:cNvSpPr>
          <p:nvPr/>
        </p:nvSpPr>
        <p:spPr bwMode="auto">
          <a:xfrm>
            <a:off x="611188" y="17732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19</a:t>
            </a:fld>
            <a:endParaRPr lang="it-IT"/>
          </a:p>
        </p:txBody>
      </p:sp>
    </p:spTree>
    <p:extLst>
      <p:ext uri="{BB962C8B-B14F-4D97-AF65-F5344CB8AC3E}">
        <p14:creationId xmlns:p14="http://schemas.microsoft.com/office/powerpoint/2010/main" val="426942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laboratorio anal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2204864"/>
            <a:ext cx="5300152"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3774" y="904217"/>
            <a:ext cx="8367713" cy="461665"/>
          </a:xfrm>
          <a:prstGeom prst="rect">
            <a:avLst/>
          </a:prstGeom>
          <a:noFill/>
        </p:spPr>
        <p:txBody>
          <a:bodyPr wrap="square" rtlCol="0">
            <a:spAutoFit/>
          </a:bodyPr>
          <a:lstStyle/>
          <a:p>
            <a:r>
              <a:rPr lang="it-IT" b="1" dirty="0">
                <a:solidFill>
                  <a:srgbClr val="0033CC"/>
                </a:solidFill>
                <a:effectLst>
                  <a:outerShdw blurRad="38100" dist="38100" dir="2700000" algn="tl">
                    <a:srgbClr val="C0C0C0"/>
                  </a:outerShdw>
                </a:effectLst>
                <a:latin typeface="+mn-lt"/>
                <a:cs typeface="Times New Roman" pitchFamily="18" charset="0"/>
              </a:rPr>
              <a:t>In un lab </a:t>
            </a:r>
            <a:r>
              <a:rPr lang="it-IT" b="1" dirty="0" smtClean="0">
                <a:solidFill>
                  <a:srgbClr val="0033CC"/>
                </a:solidFill>
                <a:effectLst>
                  <a:outerShdw blurRad="38100" dist="38100" dir="2700000" algn="tl">
                    <a:srgbClr val="C0C0C0"/>
                  </a:outerShdw>
                </a:effectLst>
                <a:latin typeface="+mn-lt"/>
                <a:cs typeface="Times New Roman" pitchFamily="18" charset="0"/>
              </a:rPr>
              <a:t>di chimica si </a:t>
            </a:r>
            <a:r>
              <a:rPr lang="it-IT" b="1" dirty="0">
                <a:solidFill>
                  <a:srgbClr val="0033CC"/>
                </a:solidFill>
                <a:effectLst>
                  <a:outerShdw blurRad="38100" dist="38100" dir="2700000" algn="tl">
                    <a:srgbClr val="C0C0C0"/>
                  </a:outerShdw>
                </a:effectLst>
                <a:latin typeface="+mn-lt"/>
                <a:cs typeface="Times New Roman" pitchFamily="18" charset="0"/>
              </a:rPr>
              <a:t>ha a che fare con reattivi</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2</a:t>
            </a:fld>
            <a:endParaRPr lang="it-IT"/>
          </a:p>
        </p:txBody>
      </p:sp>
    </p:spTree>
    <p:extLst>
      <p:ext uri="{BB962C8B-B14F-4D97-AF65-F5344CB8AC3E}">
        <p14:creationId xmlns:p14="http://schemas.microsoft.com/office/powerpoint/2010/main" val="78220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6"/>
          <p:cNvGrpSpPr>
            <a:grpSpLocks/>
          </p:cNvGrpSpPr>
          <p:nvPr/>
        </p:nvGrpSpPr>
        <p:grpSpPr bwMode="auto">
          <a:xfrm>
            <a:off x="395288" y="765175"/>
            <a:ext cx="7243762" cy="5472113"/>
            <a:chOff x="0" y="0"/>
            <a:chExt cx="3400" cy="3141"/>
          </a:xfrm>
        </p:grpSpPr>
        <p:grpSp>
          <p:nvGrpSpPr>
            <p:cNvPr id="13318" name="Group 31"/>
            <p:cNvGrpSpPr>
              <a:grpSpLocks/>
            </p:cNvGrpSpPr>
            <p:nvPr/>
          </p:nvGrpSpPr>
          <p:grpSpPr bwMode="auto">
            <a:xfrm>
              <a:off x="0" y="0"/>
              <a:ext cx="680" cy="538"/>
              <a:chOff x="0" y="0"/>
              <a:chExt cx="680" cy="538"/>
            </a:xfrm>
          </p:grpSpPr>
          <p:sp>
            <p:nvSpPr>
              <p:cNvPr id="13400" name="Rectangle 2"/>
              <p:cNvSpPr>
                <a:spLocks noChangeArrowheads="1"/>
              </p:cNvSpPr>
              <p:nvPr/>
            </p:nvSpPr>
            <p:spPr bwMode="auto">
              <a:xfrm>
                <a:off x="28" y="0"/>
                <a:ext cx="62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specie</a:t>
                </a:r>
              </a:p>
              <a:p>
                <a:pPr eaLnBrk="0" hangingPunct="0"/>
                <a:endParaRPr lang="it-IT">
                  <a:solidFill>
                    <a:srgbClr val="0066FF"/>
                  </a:solidFill>
                </a:endParaRPr>
              </a:p>
            </p:txBody>
          </p:sp>
          <p:sp>
            <p:nvSpPr>
              <p:cNvPr id="13401" name="Rectangle 30"/>
              <p:cNvSpPr>
                <a:spLocks noChangeArrowheads="1"/>
              </p:cNvSpPr>
              <p:nvPr/>
            </p:nvSpPr>
            <p:spPr bwMode="auto">
              <a:xfrm>
                <a:off x="0" y="0"/>
                <a:ext cx="68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19" name="Group 33"/>
            <p:cNvGrpSpPr>
              <a:grpSpLocks/>
            </p:cNvGrpSpPr>
            <p:nvPr/>
          </p:nvGrpSpPr>
          <p:grpSpPr bwMode="auto">
            <a:xfrm>
              <a:off x="680" y="0"/>
              <a:ext cx="1020" cy="538"/>
              <a:chOff x="680" y="0"/>
              <a:chExt cx="1020" cy="538"/>
            </a:xfrm>
          </p:grpSpPr>
          <p:sp>
            <p:nvSpPr>
              <p:cNvPr id="13398" name="Rectangle 3"/>
              <p:cNvSpPr>
                <a:spLocks noChangeArrowheads="1"/>
              </p:cNvSpPr>
              <p:nvPr/>
            </p:nvSpPr>
            <p:spPr bwMode="auto">
              <a:xfrm>
                <a:off x="708" y="0"/>
                <a:ext cx="9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p. infiamm. °C</a:t>
                </a:r>
              </a:p>
              <a:p>
                <a:pPr eaLnBrk="0" hangingPunct="0"/>
                <a:endParaRPr lang="it-IT">
                  <a:solidFill>
                    <a:srgbClr val="0033CC"/>
                  </a:solidFill>
                </a:endParaRPr>
              </a:p>
            </p:txBody>
          </p:sp>
          <p:sp>
            <p:nvSpPr>
              <p:cNvPr id="13399" name="Rectangle 32"/>
              <p:cNvSpPr>
                <a:spLocks noChangeArrowheads="1"/>
              </p:cNvSpPr>
              <p:nvPr/>
            </p:nvSpPr>
            <p:spPr bwMode="auto">
              <a:xfrm>
                <a:off x="680" y="0"/>
                <a:ext cx="102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0" name="Group 35"/>
            <p:cNvGrpSpPr>
              <a:grpSpLocks/>
            </p:cNvGrpSpPr>
            <p:nvPr/>
          </p:nvGrpSpPr>
          <p:grpSpPr bwMode="auto">
            <a:xfrm>
              <a:off x="1700" y="0"/>
              <a:ext cx="732" cy="538"/>
              <a:chOff x="1700" y="0"/>
              <a:chExt cx="732" cy="538"/>
            </a:xfrm>
          </p:grpSpPr>
          <p:sp>
            <p:nvSpPr>
              <p:cNvPr id="13396" name="Rectangle 4"/>
              <p:cNvSpPr>
                <a:spLocks noChangeArrowheads="1"/>
              </p:cNvSpPr>
              <p:nvPr/>
            </p:nvSpPr>
            <p:spPr bwMode="auto">
              <a:xfrm>
                <a:off x="1728" y="0"/>
                <a:ext cx="6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T igniz. °C</a:t>
                </a:r>
              </a:p>
              <a:p>
                <a:pPr eaLnBrk="0" hangingPunct="0"/>
                <a:endParaRPr lang="it-IT">
                  <a:solidFill>
                    <a:srgbClr val="0033CC"/>
                  </a:solidFill>
                </a:endParaRPr>
              </a:p>
            </p:txBody>
          </p:sp>
          <p:sp>
            <p:nvSpPr>
              <p:cNvPr id="13397" name="Rectangle 34"/>
              <p:cNvSpPr>
                <a:spLocks noChangeArrowheads="1"/>
              </p:cNvSpPr>
              <p:nvPr/>
            </p:nvSpPr>
            <p:spPr bwMode="auto">
              <a:xfrm>
                <a:off x="1700" y="0"/>
                <a:ext cx="732"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1" name="Group 37"/>
            <p:cNvGrpSpPr>
              <a:grpSpLocks/>
            </p:cNvGrpSpPr>
            <p:nvPr/>
          </p:nvGrpSpPr>
          <p:grpSpPr bwMode="auto">
            <a:xfrm>
              <a:off x="2432" y="0"/>
              <a:ext cx="968" cy="538"/>
              <a:chOff x="2432" y="0"/>
              <a:chExt cx="968" cy="538"/>
            </a:xfrm>
          </p:grpSpPr>
          <p:sp>
            <p:nvSpPr>
              <p:cNvPr id="13394" name="Rectangle 5"/>
              <p:cNvSpPr>
                <a:spLocks noChangeArrowheads="1"/>
              </p:cNvSpPr>
              <p:nvPr/>
            </p:nvSpPr>
            <p:spPr bwMode="auto">
              <a:xfrm>
                <a:off x="2460" y="0"/>
                <a:ext cx="91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c. infiamm. %</a:t>
                </a:r>
              </a:p>
              <a:p>
                <a:pPr eaLnBrk="0" hangingPunct="0"/>
                <a:endParaRPr lang="it-IT">
                  <a:solidFill>
                    <a:srgbClr val="0033CC"/>
                  </a:solidFill>
                </a:endParaRPr>
              </a:p>
            </p:txBody>
          </p:sp>
          <p:sp>
            <p:nvSpPr>
              <p:cNvPr id="13395" name="Rectangle 36"/>
              <p:cNvSpPr>
                <a:spLocks noChangeArrowheads="1"/>
              </p:cNvSpPr>
              <p:nvPr/>
            </p:nvSpPr>
            <p:spPr bwMode="auto">
              <a:xfrm>
                <a:off x="2432" y="0"/>
                <a:ext cx="96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2" name="Group 39"/>
            <p:cNvGrpSpPr>
              <a:grpSpLocks/>
            </p:cNvGrpSpPr>
            <p:nvPr/>
          </p:nvGrpSpPr>
          <p:grpSpPr bwMode="auto">
            <a:xfrm>
              <a:off x="0" y="538"/>
              <a:ext cx="680" cy="413"/>
              <a:chOff x="0" y="538"/>
              <a:chExt cx="680" cy="413"/>
            </a:xfrm>
          </p:grpSpPr>
          <p:sp>
            <p:nvSpPr>
              <p:cNvPr id="13392" name="Rectangle 6"/>
              <p:cNvSpPr>
                <a:spLocks noChangeArrowheads="1"/>
              </p:cNvSpPr>
              <p:nvPr/>
            </p:nvSpPr>
            <p:spPr bwMode="auto">
              <a:xfrm>
                <a:off x="28" y="538"/>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acetone</a:t>
                </a:r>
              </a:p>
              <a:p>
                <a:pPr eaLnBrk="0" hangingPunct="0"/>
                <a:endParaRPr lang="it-IT" sz="2000"/>
              </a:p>
            </p:txBody>
          </p:sp>
          <p:sp>
            <p:nvSpPr>
              <p:cNvPr id="13393" name="Rectangle 38"/>
              <p:cNvSpPr>
                <a:spLocks noChangeArrowheads="1"/>
              </p:cNvSpPr>
              <p:nvPr/>
            </p:nvSpPr>
            <p:spPr bwMode="auto">
              <a:xfrm>
                <a:off x="0" y="538"/>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3" name="Group 41"/>
            <p:cNvGrpSpPr>
              <a:grpSpLocks/>
            </p:cNvGrpSpPr>
            <p:nvPr/>
          </p:nvGrpSpPr>
          <p:grpSpPr bwMode="auto">
            <a:xfrm>
              <a:off x="680" y="538"/>
              <a:ext cx="1020" cy="413"/>
              <a:chOff x="680" y="538"/>
              <a:chExt cx="1020" cy="413"/>
            </a:xfrm>
          </p:grpSpPr>
          <p:sp>
            <p:nvSpPr>
              <p:cNvPr id="13390" name="Rectangle 7"/>
              <p:cNvSpPr>
                <a:spLocks noChangeArrowheads="1"/>
              </p:cNvSpPr>
              <p:nvPr/>
            </p:nvSpPr>
            <p:spPr bwMode="auto">
              <a:xfrm>
                <a:off x="708" y="538"/>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66"/>
                    </a:solidFill>
                    <a:cs typeface="Times New Roman" pitchFamily="18" charset="0"/>
                  </a:rPr>
                  <a:t>-17</a:t>
                </a:r>
              </a:p>
              <a:p>
                <a:pPr eaLnBrk="0" hangingPunct="0"/>
                <a:endParaRPr lang="it-IT" b="1"/>
              </a:p>
            </p:txBody>
          </p:sp>
          <p:sp>
            <p:nvSpPr>
              <p:cNvPr id="13391" name="Rectangle 40"/>
              <p:cNvSpPr>
                <a:spLocks noChangeArrowheads="1"/>
              </p:cNvSpPr>
              <p:nvPr/>
            </p:nvSpPr>
            <p:spPr bwMode="auto">
              <a:xfrm>
                <a:off x="680" y="538"/>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4" name="Group 43"/>
            <p:cNvGrpSpPr>
              <a:grpSpLocks/>
            </p:cNvGrpSpPr>
            <p:nvPr/>
          </p:nvGrpSpPr>
          <p:grpSpPr bwMode="auto">
            <a:xfrm>
              <a:off x="1700" y="538"/>
              <a:ext cx="732" cy="413"/>
              <a:chOff x="1700" y="538"/>
              <a:chExt cx="732" cy="413"/>
            </a:xfrm>
          </p:grpSpPr>
          <p:sp>
            <p:nvSpPr>
              <p:cNvPr id="13388" name="Rectangle 8"/>
              <p:cNvSpPr>
                <a:spLocks noChangeArrowheads="1"/>
              </p:cNvSpPr>
              <p:nvPr/>
            </p:nvSpPr>
            <p:spPr bwMode="auto">
              <a:xfrm>
                <a:off x="1728" y="538"/>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537</a:t>
                </a:r>
              </a:p>
              <a:p>
                <a:pPr eaLnBrk="0" hangingPunct="0"/>
                <a:endParaRPr lang="it-IT"/>
              </a:p>
            </p:txBody>
          </p:sp>
          <p:sp>
            <p:nvSpPr>
              <p:cNvPr id="13389" name="Rectangle 42"/>
              <p:cNvSpPr>
                <a:spLocks noChangeArrowheads="1"/>
              </p:cNvSpPr>
              <p:nvPr/>
            </p:nvSpPr>
            <p:spPr bwMode="auto">
              <a:xfrm>
                <a:off x="1700" y="538"/>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5" name="Group 45"/>
            <p:cNvGrpSpPr>
              <a:grpSpLocks/>
            </p:cNvGrpSpPr>
            <p:nvPr/>
          </p:nvGrpSpPr>
          <p:grpSpPr bwMode="auto">
            <a:xfrm>
              <a:off x="2432" y="538"/>
              <a:ext cx="968" cy="413"/>
              <a:chOff x="2432" y="538"/>
              <a:chExt cx="968" cy="413"/>
            </a:xfrm>
          </p:grpSpPr>
          <p:sp>
            <p:nvSpPr>
              <p:cNvPr id="13386" name="Rectangle 9"/>
              <p:cNvSpPr>
                <a:spLocks noChangeArrowheads="1"/>
              </p:cNvSpPr>
              <p:nvPr/>
            </p:nvSpPr>
            <p:spPr bwMode="auto">
              <a:xfrm>
                <a:off x="2460" y="538"/>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2.6 - 12.8</a:t>
                </a:r>
              </a:p>
              <a:p>
                <a:pPr eaLnBrk="0" hangingPunct="0"/>
                <a:endParaRPr lang="it-IT" b="1"/>
              </a:p>
            </p:txBody>
          </p:sp>
          <p:sp>
            <p:nvSpPr>
              <p:cNvPr id="13387" name="Rectangle 44"/>
              <p:cNvSpPr>
                <a:spLocks noChangeArrowheads="1"/>
              </p:cNvSpPr>
              <p:nvPr/>
            </p:nvSpPr>
            <p:spPr bwMode="auto">
              <a:xfrm>
                <a:off x="2432" y="538"/>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6" name="Group 47"/>
            <p:cNvGrpSpPr>
              <a:grpSpLocks/>
            </p:cNvGrpSpPr>
            <p:nvPr/>
          </p:nvGrpSpPr>
          <p:grpSpPr bwMode="auto">
            <a:xfrm>
              <a:off x="0" y="951"/>
              <a:ext cx="680" cy="538"/>
              <a:chOff x="0" y="951"/>
              <a:chExt cx="680" cy="538"/>
            </a:xfrm>
          </p:grpSpPr>
          <p:sp>
            <p:nvSpPr>
              <p:cNvPr id="13384" name="Rectangle 10"/>
              <p:cNvSpPr>
                <a:spLocks noChangeArrowheads="1"/>
              </p:cNvSpPr>
              <p:nvPr/>
            </p:nvSpPr>
            <p:spPr bwMode="auto">
              <a:xfrm>
                <a:off x="28" y="951"/>
                <a:ext cx="62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etere dietilico</a:t>
                </a:r>
              </a:p>
              <a:p>
                <a:pPr eaLnBrk="0" hangingPunct="0"/>
                <a:endParaRPr lang="it-IT" sz="2000"/>
              </a:p>
            </p:txBody>
          </p:sp>
          <p:sp>
            <p:nvSpPr>
              <p:cNvPr id="13385" name="Rectangle 46"/>
              <p:cNvSpPr>
                <a:spLocks noChangeArrowheads="1"/>
              </p:cNvSpPr>
              <p:nvPr/>
            </p:nvSpPr>
            <p:spPr bwMode="auto">
              <a:xfrm>
                <a:off x="0" y="951"/>
                <a:ext cx="68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7" name="Group 49"/>
            <p:cNvGrpSpPr>
              <a:grpSpLocks/>
            </p:cNvGrpSpPr>
            <p:nvPr/>
          </p:nvGrpSpPr>
          <p:grpSpPr bwMode="auto">
            <a:xfrm>
              <a:off x="680" y="951"/>
              <a:ext cx="1020" cy="538"/>
              <a:chOff x="680" y="951"/>
              <a:chExt cx="1020" cy="538"/>
            </a:xfrm>
          </p:grpSpPr>
          <p:sp>
            <p:nvSpPr>
              <p:cNvPr id="13382" name="Rectangle 11"/>
              <p:cNvSpPr>
                <a:spLocks noChangeArrowheads="1"/>
              </p:cNvSpPr>
              <p:nvPr/>
            </p:nvSpPr>
            <p:spPr bwMode="auto">
              <a:xfrm>
                <a:off x="708" y="951"/>
                <a:ext cx="9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00"/>
                    </a:solidFill>
                    <a:cs typeface="Times New Roman" pitchFamily="18" charset="0"/>
                  </a:rPr>
                  <a:t>-29</a:t>
                </a:r>
              </a:p>
              <a:p>
                <a:pPr eaLnBrk="0" hangingPunct="0"/>
                <a:endParaRPr lang="it-IT" sz="1800" b="1">
                  <a:solidFill>
                    <a:srgbClr val="FF0000"/>
                  </a:solidFill>
                </a:endParaRPr>
              </a:p>
            </p:txBody>
          </p:sp>
          <p:sp>
            <p:nvSpPr>
              <p:cNvPr id="13383" name="Rectangle 48"/>
              <p:cNvSpPr>
                <a:spLocks noChangeArrowheads="1"/>
              </p:cNvSpPr>
              <p:nvPr/>
            </p:nvSpPr>
            <p:spPr bwMode="auto">
              <a:xfrm>
                <a:off x="680" y="951"/>
                <a:ext cx="102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8" name="Group 51"/>
            <p:cNvGrpSpPr>
              <a:grpSpLocks/>
            </p:cNvGrpSpPr>
            <p:nvPr/>
          </p:nvGrpSpPr>
          <p:grpSpPr bwMode="auto">
            <a:xfrm>
              <a:off x="1700" y="951"/>
              <a:ext cx="732" cy="538"/>
              <a:chOff x="1700" y="951"/>
              <a:chExt cx="732" cy="538"/>
            </a:xfrm>
          </p:grpSpPr>
          <p:sp>
            <p:nvSpPr>
              <p:cNvPr id="13380" name="Rectangle 12"/>
              <p:cNvSpPr>
                <a:spLocks noChangeArrowheads="1"/>
              </p:cNvSpPr>
              <p:nvPr/>
            </p:nvSpPr>
            <p:spPr bwMode="auto">
              <a:xfrm>
                <a:off x="1728" y="951"/>
                <a:ext cx="6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180</a:t>
                </a:r>
              </a:p>
              <a:p>
                <a:pPr eaLnBrk="0" hangingPunct="0"/>
                <a:endParaRPr lang="it-IT">
                  <a:solidFill>
                    <a:srgbClr val="FF0000"/>
                  </a:solidFill>
                </a:endParaRPr>
              </a:p>
            </p:txBody>
          </p:sp>
          <p:sp>
            <p:nvSpPr>
              <p:cNvPr id="13381" name="Rectangle 50"/>
              <p:cNvSpPr>
                <a:spLocks noChangeArrowheads="1"/>
              </p:cNvSpPr>
              <p:nvPr/>
            </p:nvSpPr>
            <p:spPr bwMode="auto">
              <a:xfrm>
                <a:off x="1700" y="951"/>
                <a:ext cx="732"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9" name="Group 53"/>
            <p:cNvGrpSpPr>
              <a:grpSpLocks/>
            </p:cNvGrpSpPr>
            <p:nvPr/>
          </p:nvGrpSpPr>
          <p:grpSpPr bwMode="auto">
            <a:xfrm>
              <a:off x="2432" y="951"/>
              <a:ext cx="968" cy="538"/>
              <a:chOff x="2432" y="951"/>
              <a:chExt cx="968" cy="538"/>
            </a:xfrm>
          </p:grpSpPr>
          <p:sp>
            <p:nvSpPr>
              <p:cNvPr id="13378" name="Rectangle 13"/>
              <p:cNvSpPr>
                <a:spLocks noChangeArrowheads="1"/>
              </p:cNvSpPr>
              <p:nvPr/>
            </p:nvSpPr>
            <p:spPr bwMode="auto">
              <a:xfrm>
                <a:off x="2460" y="951"/>
                <a:ext cx="91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1.8 - 48.0</a:t>
                </a:r>
              </a:p>
              <a:p>
                <a:pPr eaLnBrk="0" hangingPunct="0"/>
                <a:endParaRPr lang="it-IT" b="1"/>
              </a:p>
            </p:txBody>
          </p:sp>
          <p:sp>
            <p:nvSpPr>
              <p:cNvPr id="13379" name="Rectangle 52"/>
              <p:cNvSpPr>
                <a:spLocks noChangeArrowheads="1"/>
              </p:cNvSpPr>
              <p:nvPr/>
            </p:nvSpPr>
            <p:spPr bwMode="auto">
              <a:xfrm>
                <a:off x="2432" y="951"/>
                <a:ext cx="96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0" name="Group 55"/>
            <p:cNvGrpSpPr>
              <a:grpSpLocks/>
            </p:cNvGrpSpPr>
            <p:nvPr/>
          </p:nvGrpSpPr>
          <p:grpSpPr bwMode="auto">
            <a:xfrm>
              <a:off x="0" y="1489"/>
              <a:ext cx="680" cy="413"/>
              <a:chOff x="0" y="1489"/>
              <a:chExt cx="680" cy="413"/>
            </a:xfrm>
          </p:grpSpPr>
          <p:sp>
            <p:nvSpPr>
              <p:cNvPr id="13376" name="Rectangle 14"/>
              <p:cNvSpPr>
                <a:spLocks noChangeArrowheads="1"/>
              </p:cNvSpPr>
              <p:nvPr/>
            </p:nvSpPr>
            <p:spPr bwMode="auto">
              <a:xfrm>
                <a:off x="28" y="1489"/>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etanolo</a:t>
                </a:r>
              </a:p>
              <a:p>
                <a:pPr eaLnBrk="0" hangingPunct="0"/>
                <a:endParaRPr lang="it-IT" sz="2000"/>
              </a:p>
            </p:txBody>
          </p:sp>
          <p:sp>
            <p:nvSpPr>
              <p:cNvPr id="13377" name="Rectangle 54"/>
              <p:cNvSpPr>
                <a:spLocks noChangeArrowheads="1"/>
              </p:cNvSpPr>
              <p:nvPr/>
            </p:nvSpPr>
            <p:spPr bwMode="auto">
              <a:xfrm>
                <a:off x="0" y="1489"/>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1" name="Group 57"/>
            <p:cNvGrpSpPr>
              <a:grpSpLocks/>
            </p:cNvGrpSpPr>
            <p:nvPr/>
          </p:nvGrpSpPr>
          <p:grpSpPr bwMode="auto">
            <a:xfrm>
              <a:off x="680" y="1489"/>
              <a:ext cx="1020" cy="413"/>
              <a:chOff x="680" y="1489"/>
              <a:chExt cx="1020" cy="413"/>
            </a:xfrm>
          </p:grpSpPr>
          <p:sp>
            <p:nvSpPr>
              <p:cNvPr id="13374" name="Rectangle 15"/>
              <p:cNvSpPr>
                <a:spLocks noChangeArrowheads="1"/>
              </p:cNvSpPr>
              <p:nvPr/>
            </p:nvSpPr>
            <p:spPr bwMode="auto">
              <a:xfrm>
                <a:off x="708" y="1489"/>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a:t>
                </a:r>
              </a:p>
              <a:p>
                <a:pPr eaLnBrk="0" hangingPunct="0"/>
                <a:endParaRPr lang="it-IT" sz="1800" b="1"/>
              </a:p>
            </p:txBody>
          </p:sp>
          <p:sp>
            <p:nvSpPr>
              <p:cNvPr id="13375" name="Rectangle 56"/>
              <p:cNvSpPr>
                <a:spLocks noChangeArrowheads="1"/>
              </p:cNvSpPr>
              <p:nvPr/>
            </p:nvSpPr>
            <p:spPr bwMode="auto">
              <a:xfrm>
                <a:off x="680" y="1489"/>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2" name="Group 59"/>
            <p:cNvGrpSpPr>
              <a:grpSpLocks/>
            </p:cNvGrpSpPr>
            <p:nvPr/>
          </p:nvGrpSpPr>
          <p:grpSpPr bwMode="auto">
            <a:xfrm>
              <a:off x="1700" y="1489"/>
              <a:ext cx="732" cy="413"/>
              <a:chOff x="1700" y="1489"/>
              <a:chExt cx="732" cy="413"/>
            </a:xfrm>
          </p:grpSpPr>
          <p:sp>
            <p:nvSpPr>
              <p:cNvPr id="13372" name="Rectangle 16"/>
              <p:cNvSpPr>
                <a:spLocks noChangeArrowheads="1"/>
              </p:cNvSpPr>
              <p:nvPr/>
            </p:nvSpPr>
            <p:spPr bwMode="auto">
              <a:xfrm>
                <a:off x="1728" y="1489"/>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425</a:t>
                </a:r>
              </a:p>
              <a:p>
                <a:pPr eaLnBrk="0" hangingPunct="0"/>
                <a:endParaRPr lang="it-IT" sz="1800" b="1"/>
              </a:p>
            </p:txBody>
          </p:sp>
          <p:sp>
            <p:nvSpPr>
              <p:cNvPr id="13373" name="Rectangle 58"/>
              <p:cNvSpPr>
                <a:spLocks noChangeArrowheads="1"/>
              </p:cNvSpPr>
              <p:nvPr/>
            </p:nvSpPr>
            <p:spPr bwMode="auto">
              <a:xfrm>
                <a:off x="1700" y="1489"/>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3" name="Group 61"/>
            <p:cNvGrpSpPr>
              <a:grpSpLocks/>
            </p:cNvGrpSpPr>
            <p:nvPr/>
          </p:nvGrpSpPr>
          <p:grpSpPr bwMode="auto">
            <a:xfrm>
              <a:off x="2432" y="1489"/>
              <a:ext cx="968" cy="413"/>
              <a:chOff x="2432" y="1489"/>
              <a:chExt cx="968" cy="413"/>
            </a:xfrm>
          </p:grpSpPr>
          <p:sp>
            <p:nvSpPr>
              <p:cNvPr id="13370" name="Rectangle 17"/>
              <p:cNvSpPr>
                <a:spLocks noChangeArrowheads="1"/>
              </p:cNvSpPr>
              <p:nvPr/>
            </p:nvSpPr>
            <p:spPr bwMode="auto">
              <a:xfrm>
                <a:off x="2460" y="1489"/>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3.5 - 15.0</a:t>
                </a:r>
              </a:p>
              <a:p>
                <a:pPr eaLnBrk="0" hangingPunct="0"/>
                <a:endParaRPr lang="it-IT" sz="1800" b="1"/>
              </a:p>
            </p:txBody>
          </p:sp>
          <p:sp>
            <p:nvSpPr>
              <p:cNvPr id="13371" name="Rectangle 60"/>
              <p:cNvSpPr>
                <a:spLocks noChangeArrowheads="1"/>
              </p:cNvSpPr>
              <p:nvPr/>
            </p:nvSpPr>
            <p:spPr bwMode="auto">
              <a:xfrm>
                <a:off x="2432" y="1489"/>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4" name="Group 63"/>
            <p:cNvGrpSpPr>
              <a:grpSpLocks/>
            </p:cNvGrpSpPr>
            <p:nvPr/>
          </p:nvGrpSpPr>
          <p:grpSpPr bwMode="auto">
            <a:xfrm>
              <a:off x="0" y="1902"/>
              <a:ext cx="680" cy="413"/>
              <a:chOff x="0" y="1902"/>
              <a:chExt cx="680" cy="413"/>
            </a:xfrm>
          </p:grpSpPr>
          <p:sp>
            <p:nvSpPr>
              <p:cNvPr id="13368" name="Rectangle 18"/>
              <p:cNvSpPr>
                <a:spLocks noChangeArrowheads="1"/>
              </p:cNvSpPr>
              <p:nvPr/>
            </p:nvSpPr>
            <p:spPr bwMode="auto">
              <a:xfrm>
                <a:off x="28" y="1902"/>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metanolo</a:t>
                </a:r>
              </a:p>
              <a:p>
                <a:pPr eaLnBrk="0" hangingPunct="0"/>
                <a:endParaRPr lang="it-IT"/>
              </a:p>
            </p:txBody>
          </p:sp>
          <p:sp>
            <p:nvSpPr>
              <p:cNvPr id="13369" name="Rectangle 62"/>
              <p:cNvSpPr>
                <a:spLocks noChangeArrowheads="1"/>
              </p:cNvSpPr>
              <p:nvPr/>
            </p:nvSpPr>
            <p:spPr bwMode="auto">
              <a:xfrm>
                <a:off x="0" y="1902"/>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5" name="Group 65"/>
            <p:cNvGrpSpPr>
              <a:grpSpLocks/>
            </p:cNvGrpSpPr>
            <p:nvPr/>
          </p:nvGrpSpPr>
          <p:grpSpPr bwMode="auto">
            <a:xfrm>
              <a:off x="680" y="1902"/>
              <a:ext cx="1020" cy="413"/>
              <a:chOff x="680" y="1902"/>
              <a:chExt cx="1020" cy="413"/>
            </a:xfrm>
          </p:grpSpPr>
          <p:sp>
            <p:nvSpPr>
              <p:cNvPr id="13366" name="Rectangle 19"/>
              <p:cNvSpPr>
                <a:spLocks noChangeArrowheads="1"/>
              </p:cNvSpPr>
              <p:nvPr/>
            </p:nvSpPr>
            <p:spPr bwMode="auto">
              <a:xfrm>
                <a:off x="708" y="1902"/>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10</a:t>
                </a:r>
              </a:p>
              <a:p>
                <a:pPr eaLnBrk="0" hangingPunct="0"/>
                <a:endParaRPr lang="it-IT" sz="1800" b="1"/>
              </a:p>
            </p:txBody>
          </p:sp>
          <p:sp>
            <p:nvSpPr>
              <p:cNvPr id="13367" name="Rectangle 64"/>
              <p:cNvSpPr>
                <a:spLocks noChangeArrowheads="1"/>
              </p:cNvSpPr>
              <p:nvPr/>
            </p:nvSpPr>
            <p:spPr bwMode="auto">
              <a:xfrm>
                <a:off x="680" y="1902"/>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6" name="Group 67"/>
            <p:cNvGrpSpPr>
              <a:grpSpLocks/>
            </p:cNvGrpSpPr>
            <p:nvPr/>
          </p:nvGrpSpPr>
          <p:grpSpPr bwMode="auto">
            <a:xfrm>
              <a:off x="1700" y="1902"/>
              <a:ext cx="732" cy="413"/>
              <a:chOff x="1700" y="1902"/>
              <a:chExt cx="732" cy="413"/>
            </a:xfrm>
          </p:grpSpPr>
          <p:sp>
            <p:nvSpPr>
              <p:cNvPr id="13364" name="Rectangle 20"/>
              <p:cNvSpPr>
                <a:spLocks noChangeArrowheads="1"/>
              </p:cNvSpPr>
              <p:nvPr/>
            </p:nvSpPr>
            <p:spPr bwMode="auto">
              <a:xfrm>
                <a:off x="1728" y="1902"/>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464</a:t>
                </a:r>
              </a:p>
              <a:p>
                <a:pPr eaLnBrk="0" hangingPunct="0"/>
                <a:endParaRPr lang="it-IT"/>
              </a:p>
            </p:txBody>
          </p:sp>
          <p:sp>
            <p:nvSpPr>
              <p:cNvPr id="13365" name="Rectangle 66"/>
              <p:cNvSpPr>
                <a:spLocks noChangeArrowheads="1"/>
              </p:cNvSpPr>
              <p:nvPr/>
            </p:nvSpPr>
            <p:spPr bwMode="auto">
              <a:xfrm>
                <a:off x="1700" y="1902"/>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7" name="Group 69"/>
            <p:cNvGrpSpPr>
              <a:grpSpLocks/>
            </p:cNvGrpSpPr>
            <p:nvPr/>
          </p:nvGrpSpPr>
          <p:grpSpPr bwMode="auto">
            <a:xfrm>
              <a:off x="2432" y="1902"/>
              <a:ext cx="968" cy="413"/>
              <a:chOff x="2432" y="1902"/>
              <a:chExt cx="968" cy="413"/>
            </a:xfrm>
          </p:grpSpPr>
          <p:sp>
            <p:nvSpPr>
              <p:cNvPr id="13362" name="Rectangle 21"/>
              <p:cNvSpPr>
                <a:spLocks noChangeArrowheads="1"/>
              </p:cNvSpPr>
              <p:nvPr/>
            </p:nvSpPr>
            <p:spPr bwMode="auto">
              <a:xfrm>
                <a:off x="2460" y="1902"/>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7.3 - 36.0</a:t>
                </a:r>
              </a:p>
              <a:p>
                <a:pPr eaLnBrk="0" hangingPunct="0"/>
                <a:endParaRPr lang="it-IT" b="1"/>
              </a:p>
            </p:txBody>
          </p:sp>
          <p:sp>
            <p:nvSpPr>
              <p:cNvPr id="13363" name="Rectangle 68"/>
              <p:cNvSpPr>
                <a:spLocks noChangeArrowheads="1"/>
              </p:cNvSpPr>
              <p:nvPr/>
            </p:nvSpPr>
            <p:spPr bwMode="auto">
              <a:xfrm>
                <a:off x="2432" y="1902"/>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8" name="Group 71"/>
            <p:cNvGrpSpPr>
              <a:grpSpLocks/>
            </p:cNvGrpSpPr>
            <p:nvPr/>
          </p:nvGrpSpPr>
          <p:grpSpPr bwMode="auto">
            <a:xfrm>
              <a:off x="0" y="2315"/>
              <a:ext cx="680" cy="413"/>
              <a:chOff x="0" y="2315"/>
              <a:chExt cx="680" cy="413"/>
            </a:xfrm>
          </p:grpSpPr>
          <p:sp>
            <p:nvSpPr>
              <p:cNvPr id="13360" name="Rectangle 22"/>
              <p:cNvSpPr>
                <a:spLocks noChangeArrowheads="1"/>
              </p:cNvSpPr>
              <p:nvPr/>
            </p:nvSpPr>
            <p:spPr bwMode="auto">
              <a:xfrm>
                <a:off x="28" y="2315"/>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benzene</a:t>
                </a:r>
              </a:p>
              <a:p>
                <a:pPr eaLnBrk="0" hangingPunct="0"/>
                <a:endParaRPr lang="it-IT"/>
              </a:p>
            </p:txBody>
          </p:sp>
          <p:sp>
            <p:nvSpPr>
              <p:cNvPr id="13361" name="Rectangle 70"/>
              <p:cNvSpPr>
                <a:spLocks noChangeArrowheads="1"/>
              </p:cNvSpPr>
              <p:nvPr/>
            </p:nvSpPr>
            <p:spPr bwMode="auto">
              <a:xfrm>
                <a:off x="0" y="2315"/>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9" name="Group 73"/>
            <p:cNvGrpSpPr>
              <a:grpSpLocks/>
            </p:cNvGrpSpPr>
            <p:nvPr/>
          </p:nvGrpSpPr>
          <p:grpSpPr bwMode="auto">
            <a:xfrm>
              <a:off x="680" y="2315"/>
              <a:ext cx="1020" cy="413"/>
              <a:chOff x="680" y="2315"/>
              <a:chExt cx="1020" cy="413"/>
            </a:xfrm>
          </p:grpSpPr>
          <p:sp>
            <p:nvSpPr>
              <p:cNvPr id="13358" name="Rectangle 23"/>
              <p:cNvSpPr>
                <a:spLocks noChangeArrowheads="1"/>
              </p:cNvSpPr>
              <p:nvPr/>
            </p:nvSpPr>
            <p:spPr bwMode="auto">
              <a:xfrm>
                <a:off x="708" y="2315"/>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66"/>
                    </a:solidFill>
                    <a:cs typeface="Times New Roman" pitchFamily="18" charset="0"/>
                  </a:rPr>
                  <a:t>-11</a:t>
                </a:r>
              </a:p>
              <a:p>
                <a:pPr eaLnBrk="0" hangingPunct="0"/>
                <a:endParaRPr lang="it-IT" sz="1800" b="1"/>
              </a:p>
            </p:txBody>
          </p:sp>
          <p:sp>
            <p:nvSpPr>
              <p:cNvPr id="13359" name="Rectangle 72"/>
              <p:cNvSpPr>
                <a:spLocks noChangeArrowheads="1"/>
              </p:cNvSpPr>
              <p:nvPr/>
            </p:nvSpPr>
            <p:spPr bwMode="auto">
              <a:xfrm>
                <a:off x="680" y="2315"/>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0" name="Group 75"/>
            <p:cNvGrpSpPr>
              <a:grpSpLocks/>
            </p:cNvGrpSpPr>
            <p:nvPr/>
          </p:nvGrpSpPr>
          <p:grpSpPr bwMode="auto">
            <a:xfrm>
              <a:off x="1700" y="2315"/>
              <a:ext cx="732" cy="413"/>
              <a:chOff x="1700" y="2315"/>
              <a:chExt cx="732" cy="413"/>
            </a:xfrm>
          </p:grpSpPr>
          <p:sp>
            <p:nvSpPr>
              <p:cNvPr id="13356" name="Rectangle 24"/>
              <p:cNvSpPr>
                <a:spLocks noChangeArrowheads="1"/>
              </p:cNvSpPr>
              <p:nvPr/>
            </p:nvSpPr>
            <p:spPr bwMode="auto">
              <a:xfrm>
                <a:off x="1728" y="2315"/>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562</a:t>
                </a:r>
              </a:p>
              <a:p>
                <a:pPr eaLnBrk="0" hangingPunct="0"/>
                <a:endParaRPr lang="it-IT"/>
              </a:p>
            </p:txBody>
          </p:sp>
          <p:sp>
            <p:nvSpPr>
              <p:cNvPr id="13357" name="Rectangle 74"/>
              <p:cNvSpPr>
                <a:spLocks noChangeArrowheads="1"/>
              </p:cNvSpPr>
              <p:nvPr/>
            </p:nvSpPr>
            <p:spPr bwMode="auto">
              <a:xfrm>
                <a:off x="1700" y="2315"/>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1" name="Group 77"/>
            <p:cNvGrpSpPr>
              <a:grpSpLocks/>
            </p:cNvGrpSpPr>
            <p:nvPr/>
          </p:nvGrpSpPr>
          <p:grpSpPr bwMode="auto">
            <a:xfrm>
              <a:off x="2432" y="2315"/>
              <a:ext cx="968" cy="413"/>
              <a:chOff x="2432" y="2315"/>
              <a:chExt cx="968" cy="413"/>
            </a:xfrm>
          </p:grpSpPr>
          <p:sp>
            <p:nvSpPr>
              <p:cNvPr id="13354" name="Rectangle 25"/>
              <p:cNvSpPr>
                <a:spLocks noChangeArrowheads="1"/>
              </p:cNvSpPr>
              <p:nvPr/>
            </p:nvSpPr>
            <p:spPr bwMode="auto">
              <a:xfrm>
                <a:off x="2460" y="2315"/>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1.4 - 8.0</a:t>
                </a:r>
              </a:p>
              <a:p>
                <a:pPr eaLnBrk="0" hangingPunct="0"/>
                <a:endParaRPr lang="it-IT"/>
              </a:p>
            </p:txBody>
          </p:sp>
          <p:sp>
            <p:nvSpPr>
              <p:cNvPr id="13355" name="Rectangle 76"/>
              <p:cNvSpPr>
                <a:spLocks noChangeArrowheads="1"/>
              </p:cNvSpPr>
              <p:nvPr/>
            </p:nvSpPr>
            <p:spPr bwMode="auto">
              <a:xfrm>
                <a:off x="2432" y="2315"/>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2" name="Group 79"/>
            <p:cNvGrpSpPr>
              <a:grpSpLocks/>
            </p:cNvGrpSpPr>
            <p:nvPr/>
          </p:nvGrpSpPr>
          <p:grpSpPr bwMode="auto">
            <a:xfrm>
              <a:off x="0" y="2728"/>
              <a:ext cx="680" cy="413"/>
              <a:chOff x="0" y="2728"/>
              <a:chExt cx="680" cy="413"/>
            </a:xfrm>
          </p:grpSpPr>
          <p:sp>
            <p:nvSpPr>
              <p:cNvPr id="13352" name="Rectangle 26"/>
              <p:cNvSpPr>
                <a:spLocks noChangeArrowheads="1"/>
              </p:cNvSpPr>
              <p:nvPr/>
            </p:nvSpPr>
            <p:spPr bwMode="auto">
              <a:xfrm>
                <a:off x="28" y="2728"/>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toluene</a:t>
                </a:r>
              </a:p>
              <a:p>
                <a:pPr eaLnBrk="0" hangingPunct="0"/>
                <a:endParaRPr lang="it-IT" sz="2000"/>
              </a:p>
            </p:txBody>
          </p:sp>
          <p:sp>
            <p:nvSpPr>
              <p:cNvPr id="13353" name="Rectangle 78"/>
              <p:cNvSpPr>
                <a:spLocks noChangeArrowheads="1"/>
              </p:cNvSpPr>
              <p:nvPr/>
            </p:nvSpPr>
            <p:spPr bwMode="auto">
              <a:xfrm>
                <a:off x="0" y="2728"/>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3" name="Group 81"/>
            <p:cNvGrpSpPr>
              <a:grpSpLocks/>
            </p:cNvGrpSpPr>
            <p:nvPr/>
          </p:nvGrpSpPr>
          <p:grpSpPr bwMode="auto">
            <a:xfrm>
              <a:off x="680" y="2728"/>
              <a:ext cx="1020" cy="413"/>
              <a:chOff x="680" y="2728"/>
              <a:chExt cx="1020" cy="413"/>
            </a:xfrm>
          </p:grpSpPr>
          <p:sp>
            <p:nvSpPr>
              <p:cNvPr id="13350" name="Rectangle 27"/>
              <p:cNvSpPr>
                <a:spLocks noChangeArrowheads="1"/>
              </p:cNvSpPr>
              <p:nvPr/>
            </p:nvSpPr>
            <p:spPr bwMode="auto">
              <a:xfrm>
                <a:off x="708" y="2728"/>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4.4</a:t>
                </a:r>
              </a:p>
              <a:p>
                <a:pPr eaLnBrk="0" hangingPunct="0"/>
                <a:endParaRPr lang="it-IT"/>
              </a:p>
            </p:txBody>
          </p:sp>
          <p:sp>
            <p:nvSpPr>
              <p:cNvPr id="13351" name="Rectangle 80"/>
              <p:cNvSpPr>
                <a:spLocks noChangeArrowheads="1"/>
              </p:cNvSpPr>
              <p:nvPr/>
            </p:nvSpPr>
            <p:spPr bwMode="auto">
              <a:xfrm>
                <a:off x="680" y="2728"/>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4" name="Group 83"/>
            <p:cNvGrpSpPr>
              <a:grpSpLocks/>
            </p:cNvGrpSpPr>
            <p:nvPr/>
          </p:nvGrpSpPr>
          <p:grpSpPr bwMode="auto">
            <a:xfrm>
              <a:off x="1700" y="2728"/>
              <a:ext cx="732" cy="413"/>
              <a:chOff x="1700" y="2728"/>
              <a:chExt cx="732" cy="413"/>
            </a:xfrm>
          </p:grpSpPr>
          <p:sp>
            <p:nvSpPr>
              <p:cNvPr id="13348" name="Rectangle 28"/>
              <p:cNvSpPr>
                <a:spLocks noChangeArrowheads="1"/>
              </p:cNvSpPr>
              <p:nvPr/>
            </p:nvSpPr>
            <p:spPr bwMode="auto">
              <a:xfrm>
                <a:off x="1728" y="2728"/>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536</a:t>
                </a:r>
              </a:p>
              <a:p>
                <a:pPr eaLnBrk="0" hangingPunct="0"/>
                <a:endParaRPr lang="it-IT"/>
              </a:p>
            </p:txBody>
          </p:sp>
          <p:sp>
            <p:nvSpPr>
              <p:cNvPr id="13349" name="Rectangle 82"/>
              <p:cNvSpPr>
                <a:spLocks noChangeArrowheads="1"/>
              </p:cNvSpPr>
              <p:nvPr/>
            </p:nvSpPr>
            <p:spPr bwMode="auto">
              <a:xfrm>
                <a:off x="1700" y="2728"/>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5" name="Group 85"/>
            <p:cNvGrpSpPr>
              <a:grpSpLocks/>
            </p:cNvGrpSpPr>
            <p:nvPr/>
          </p:nvGrpSpPr>
          <p:grpSpPr bwMode="auto">
            <a:xfrm>
              <a:off x="2432" y="2728"/>
              <a:ext cx="968" cy="413"/>
              <a:chOff x="2432" y="2728"/>
              <a:chExt cx="968" cy="413"/>
            </a:xfrm>
          </p:grpSpPr>
          <p:sp>
            <p:nvSpPr>
              <p:cNvPr id="13346" name="Rectangle 29"/>
              <p:cNvSpPr>
                <a:spLocks noChangeArrowheads="1"/>
              </p:cNvSpPr>
              <p:nvPr/>
            </p:nvSpPr>
            <p:spPr bwMode="auto">
              <a:xfrm>
                <a:off x="2460" y="2728"/>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1.4 - 6.7</a:t>
                </a:r>
              </a:p>
              <a:p>
                <a:pPr eaLnBrk="0" hangingPunct="0"/>
                <a:endParaRPr lang="it-IT" sz="1800" b="1"/>
              </a:p>
            </p:txBody>
          </p:sp>
          <p:sp>
            <p:nvSpPr>
              <p:cNvPr id="13347" name="Rectangle 84"/>
              <p:cNvSpPr>
                <a:spLocks noChangeArrowheads="1"/>
              </p:cNvSpPr>
              <p:nvPr/>
            </p:nvSpPr>
            <p:spPr bwMode="auto">
              <a:xfrm>
                <a:off x="2432" y="2728"/>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pic>
        <p:nvPicPr>
          <p:cNvPr id="13315"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1714500"/>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2643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4857750"/>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20</a:t>
            </a:fld>
            <a:endParaRPr lang="it-IT"/>
          </a:p>
        </p:txBody>
      </p:sp>
    </p:spTree>
    <p:extLst>
      <p:ext uri="{BB962C8B-B14F-4D97-AF65-F5344CB8AC3E}">
        <p14:creationId xmlns:p14="http://schemas.microsoft.com/office/powerpoint/2010/main" val="329000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939740882"/>
              </p:ext>
            </p:extLst>
          </p:nvPr>
        </p:nvGraphicFramePr>
        <p:xfrm>
          <a:off x="611560" y="548680"/>
          <a:ext cx="7992888" cy="4114800"/>
        </p:xfrm>
        <a:graphic>
          <a:graphicData uri="http://schemas.openxmlformats.org/drawingml/2006/table">
            <a:tbl>
              <a:tblPr/>
              <a:tblGrid>
                <a:gridCol w="1353483">
                  <a:extLst>
                    <a:ext uri="{9D8B030D-6E8A-4147-A177-3AD203B41FA5}">
                      <a16:colId xmlns:a16="http://schemas.microsoft.com/office/drawing/2014/main" val="20000"/>
                    </a:ext>
                  </a:extLst>
                </a:gridCol>
                <a:gridCol w="1566996">
                  <a:extLst>
                    <a:ext uri="{9D8B030D-6E8A-4147-A177-3AD203B41FA5}">
                      <a16:colId xmlns:a16="http://schemas.microsoft.com/office/drawing/2014/main" val="20001"/>
                    </a:ext>
                  </a:extLst>
                </a:gridCol>
                <a:gridCol w="3488233">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4114800">
                <a:tc>
                  <a:txBody>
                    <a:bodyPr/>
                    <a:lstStyle/>
                    <a:p>
                      <a:pPr algn="ctr"/>
                      <a:r>
                        <a:rPr lang="it-IT" sz="1500" dirty="0"/>
                        <a:t/>
                      </a:r>
                      <a:br>
                        <a:rPr lang="it-IT" sz="1500" dirty="0"/>
                      </a:br>
                      <a:r>
                        <a:rPr lang="it-IT" sz="1500" dirty="0"/>
                        <a:t>GHS03</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500" b="1" dirty="0"/>
                        <a:t>O</a:t>
                      </a:r>
                      <a:r>
                        <a:rPr lang="it-IT" sz="1500" dirty="0"/>
                        <a:t/>
                      </a:r>
                      <a:br>
                        <a:rPr lang="it-IT" sz="1500" dirty="0"/>
                      </a:br>
                      <a:r>
                        <a:rPr lang="it-IT" sz="1500" dirty="0"/>
                        <a:t/>
                      </a:r>
                      <a:br>
                        <a:rPr lang="it-IT" sz="1500" dirty="0"/>
                      </a:br>
                      <a:r>
                        <a:rPr lang="it-IT" sz="1500" b="1" dirty="0"/>
                        <a:t>COMBURENTE</a:t>
                      </a:r>
                      <a:endParaRPr lang="it-IT" sz="1500" dirty="0"/>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che si comportano da ossidanti rispetto alla maggior parte delle altre sostanze o che liberano facilmente ossigeno atomico o molecolare, e che quindi facilitano l'incendiarsi di sostanze combustibili.</a:t>
                      </a:r>
                    </a:p>
                    <a:p>
                      <a:r>
                        <a:rPr lang="it-IT" sz="1600" b="1" dirty="0"/>
                        <a:t>Precauzioni:</a:t>
                      </a:r>
                      <a:r>
                        <a:rPr lang="it-IT" sz="1600" dirty="0"/>
                        <a:t> evitare il contatto con materiali combustibili.</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Ossigeno</a:t>
                      </a:r>
                    </a:p>
                    <a:p>
                      <a:pPr>
                        <a:buFont typeface="Arial"/>
                        <a:buNone/>
                      </a:pPr>
                      <a:r>
                        <a:rPr lang="it-IT" sz="1600" dirty="0"/>
                        <a:t>Nitrato di potassio</a:t>
                      </a:r>
                    </a:p>
                    <a:p>
                      <a:pPr>
                        <a:buFont typeface="Arial"/>
                        <a:buNone/>
                      </a:pPr>
                      <a:r>
                        <a:rPr lang="it-IT" sz="1600" dirty="0"/>
                        <a:t>Perossido di idrogeno</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6145" name="Picture 1" descr="GHS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62" y="996949"/>
            <a:ext cx="1345616" cy="13456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imbolo di rischio O = combur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1097788"/>
            <a:ext cx="1100759" cy="110075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21</a:t>
            </a:fld>
            <a:endParaRPr lang="it-IT"/>
          </a:p>
        </p:txBody>
      </p:sp>
    </p:spTree>
    <p:extLst>
      <p:ext uri="{BB962C8B-B14F-4D97-AF65-F5344CB8AC3E}">
        <p14:creationId xmlns:p14="http://schemas.microsoft.com/office/powerpoint/2010/main" val="1717856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040830075"/>
              </p:ext>
            </p:extLst>
          </p:nvPr>
        </p:nvGraphicFramePr>
        <p:xfrm>
          <a:off x="395537" y="908720"/>
          <a:ext cx="8062663" cy="2664296"/>
        </p:xfrm>
        <a:graphic>
          <a:graphicData uri="http://schemas.openxmlformats.org/drawingml/2006/table">
            <a:tbl>
              <a:tblPr/>
              <a:tblGrid>
                <a:gridCol w="187220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970636">
                  <a:extLst>
                    <a:ext uri="{9D8B030D-6E8A-4147-A177-3AD203B41FA5}">
                      <a16:colId xmlns:a16="http://schemas.microsoft.com/office/drawing/2014/main" val="20002"/>
                    </a:ext>
                  </a:extLst>
                </a:gridCol>
                <a:gridCol w="1491628">
                  <a:extLst>
                    <a:ext uri="{9D8B030D-6E8A-4147-A177-3AD203B41FA5}">
                      <a16:colId xmlns:a16="http://schemas.microsoft.com/office/drawing/2014/main" val="20003"/>
                    </a:ext>
                  </a:extLst>
                </a:gridCol>
              </a:tblGrid>
              <a:tr h="2664296">
                <a:tc>
                  <a:txBody>
                    <a:bodyPr/>
                    <a:lstStyle/>
                    <a:p>
                      <a:pPr algn="ctr"/>
                      <a:endParaRPr lang="it-IT" dirty="0" smtClean="0"/>
                    </a:p>
                    <a:p>
                      <a:pPr algn="ctr"/>
                      <a:endParaRPr lang="it-IT" dirty="0" smtClean="0"/>
                    </a:p>
                    <a:p>
                      <a:pPr algn="ctr"/>
                      <a:endParaRPr lang="it-IT" dirty="0" smtClean="0"/>
                    </a:p>
                    <a:p>
                      <a:pPr algn="ctr"/>
                      <a:endParaRPr lang="it-IT" dirty="0" smtClean="0"/>
                    </a:p>
                    <a:p>
                      <a:pPr algn="ctr"/>
                      <a:r>
                        <a:rPr lang="it-IT" dirty="0"/>
                        <a:t/>
                      </a:r>
                      <a:br>
                        <a:rPr lang="it-IT" dirty="0"/>
                      </a:br>
                      <a:r>
                        <a:rPr lang="it-IT" dirty="0"/>
                        <a:t>GHS04</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i="1"/>
                        <a:t>(gas compresso)</a:t>
                      </a:r>
                      <a:r>
                        <a:rPr lang="it-IT"/>
                        <a:t> </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bombole o altri contenitori di gas sotto pressione, compressi, liquefatti, refrigerati, disciolti.</a:t>
                      </a:r>
                    </a:p>
                    <a:p>
                      <a:endParaRPr lang="it-IT" b="1" dirty="0" smtClean="0"/>
                    </a:p>
                    <a:p>
                      <a:r>
                        <a:rPr lang="it-IT" b="1" dirty="0" smtClean="0"/>
                        <a:t>Precauzioni</a:t>
                      </a:r>
                      <a:r>
                        <a:rPr lang="it-IT" b="1" dirty="0"/>
                        <a:t>:</a:t>
                      </a:r>
                      <a:r>
                        <a:rPr lang="it-IT" dirty="0"/>
                        <a:t> trasportare, manipolare e utilizzare con la necessaria cautela.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dirty="0" smtClean="0"/>
                        <a:t>Aria</a:t>
                      </a:r>
                    </a:p>
                    <a:p>
                      <a:pPr>
                        <a:buFont typeface="Arial"/>
                        <a:buNone/>
                      </a:pPr>
                      <a:r>
                        <a:rPr lang="it-IT" dirty="0" smtClean="0"/>
                        <a:t>O</a:t>
                      </a:r>
                      <a:r>
                        <a:rPr lang="it-IT" baseline="-25000" dirty="0" smtClean="0"/>
                        <a:t>2</a:t>
                      </a:r>
                    </a:p>
                    <a:p>
                      <a:pPr>
                        <a:buFont typeface="Arial"/>
                        <a:buNone/>
                      </a:pPr>
                      <a:r>
                        <a:rPr lang="it-IT" dirty="0" smtClean="0"/>
                        <a:t>N</a:t>
                      </a:r>
                      <a:r>
                        <a:rPr lang="it-IT" baseline="-25000" dirty="0" smtClean="0"/>
                        <a:t>2</a:t>
                      </a:r>
                      <a:endParaRPr lang="it-IT" dirty="0" smtClean="0"/>
                    </a:p>
                    <a:p>
                      <a:pPr>
                        <a:buFont typeface="Arial"/>
                        <a:buNone/>
                      </a:pPr>
                      <a:r>
                        <a:rPr lang="it-IT" dirty="0" smtClean="0"/>
                        <a:t>Argon</a:t>
                      </a:r>
                      <a:endParaRPr lang="it-IT" baseline="-25000" dirty="0" smtClean="0"/>
                    </a:p>
                    <a:p>
                      <a:pPr>
                        <a:buFont typeface="Arial"/>
                        <a:buNone/>
                      </a:pPr>
                      <a:r>
                        <a:rPr lang="it-IT" baseline="0" dirty="0" smtClean="0"/>
                        <a:t>H</a:t>
                      </a:r>
                      <a:r>
                        <a:rPr lang="it-IT" baseline="-25000" dirty="0" smtClean="0"/>
                        <a:t>2</a:t>
                      </a:r>
                      <a:endParaRPr lang="it-IT" dirty="0" smtClean="0"/>
                    </a:p>
                    <a:p>
                      <a:pPr>
                        <a:buFont typeface="Arial"/>
                        <a:buNone/>
                      </a:pPr>
                      <a:r>
                        <a:rPr lang="it-IT" dirty="0" smtClean="0"/>
                        <a:t>CO</a:t>
                      </a:r>
                      <a:r>
                        <a:rPr lang="it-IT" baseline="-25000" dirty="0" smtClean="0"/>
                        <a:t>2</a:t>
                      </a:r>
                      <a:endParaRPr lang="it-IT" baseline="-25000" dirty="0"/>
                    </a:p>
                    <a:p>
                      <a:pPr>
                        <a:buFont typeface="Arial"/>
                        <a:buNone/>
                      </a:pPr>
                      <a:r>
                        <a:rPr lang="it-IT" dirty="0" smtClean="0"/>
                        <a:t>Acetilene</a:t>
                      </a:r>
                    </a:p>
                    <a:p>
                      <a:pPr>
                        <a:buFont typeface="Arial"/>
                        <a:buNone/>
                      </a:pPr>
                      <a:r>
                        <a:rPr lang="it-IT" dirty="0" smtClean="0"/>
                        <a:t>Cl</a:t>
                      </a:r>
                      <a:r>
                        <a:rPr lang="it-IT" baseline="-25000" dirty="0" smtClean="0"/>
                        <a:t>2</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7169" name="Picture 1" descr="GHS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47" y="1052736"/>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22</a:t>
            </a:fld>
            <a:endParaRPr lang="it-IT"/>
          </a:p>
        </p:txBody>
      </p:sp>
    </p:spTree>
    <p:extLst>
      <p:ext uri="{BB962C8B-B14F-4D97-AF65-F5344CB8AC3E}">
        <p14:creationId xmlns:p14="http://schemas.microsoft.com/office/powerpoint/2010/main" val="433379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0762553"/>
              </p:ext>
            </p:extLst>
          </p:nvPr>
        </p:nvGraphicFramePr>
        <p:xfrm>
          <a:off x="395536" y="769669"/>
          <a:ext cx="8352928" cy="2819400"/>
        </p:xfrm>
        <a:graphic>
          <a:graphicData uri="http://schemas.openxmlformats.org/drawingml/2006/table">
            <a:tbl>
              <a:tblPr/>
              <a:tblGrid>
                <a:gridCol w="1881290">
                  <a:extLst>
                    <a:ext uri="{9D8B030D-6E8A-4147-A177-3AD203B41FA5}">
                      <a16:colId xmlns:a16="http://schemas.microsoft.com/office/drawing/2014/main" val="20000"/>
                    </a:ext>
                  </a:extLst>
                </a:gridCol>
                <a:gridCol w="2179964">
                  <a:extLst>
                    <a:ext uri="{9D8B030D-6E8A-4147-A177-3AD203B41FA5}">
                      <a16:colId xmlns:a16="http://schemas.microsoft.com/office/drawing/2014/main" val="20001"/>
                    </a:ext>
                  </a:extLst>
                </a:gridCol>
                <a:gridCol w="249147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0">
                <a:tc>
                  <a:txBody>
                    <a:bodyPr/>
                    <a:lstStyle/>
                    <a:p>
                      <a:pPr algn="ctr"/>
                      <a:endParaRPr lang="it-IT" dirty="0" smtClean="0"/>
                    </a:p>
                    <a:p>
                      <a:pPr algn="ctr"/>
                      <a:endParaRPr lang="it-IT" dirty="0" smtClean="0"/>
                    </a:p>
                    <a:p>
                      <a:pPr algn="ctr"/>
                      <a:r>
                        <a:rPr lang="it-IT" dirty="0"/>
                        <a:t/>
                      </a:r>
                      <a:br>
                        <a:rPr lang="it-IT" dirty="0"/>
                      </a:br>
                      <a:r>
                        <a:rPr lang="it-IT" dirty="0"/>
                        <a:t>GHS05</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r>
                        <a:rPr lang="it-IT" b="1" dirty="0" smtClean="0"/>
                        <a:t>C</a:t>
                      </a:r>
                      <a:r>
                        <a:rPr lang="it-IT" dirty="0"/>
                        <a:t/>
                      </a:r>
                      <a:br>
                        <a:rPr lang="it-IT" dirty="0"/>
                      </a:br>
                      <a:r>
                        <a:rPr lang="it-IT" dirty="0"/>
                        <a:t/>
                      </a:r>
                      <a:br>
                        <a:rPr lang="it-IT" dirty="0"/>
                      </a:br>
                      <a:r>
                        <a:rPr lang="it-IT" b="1" dirty="0"/>
                        <a:t>CORROSIVO</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questi prodotti chimici causano la distruzione di tessuti viventi e/o materiali inerti.</a:t>
                      </a:r>
                    </a:p>
                    <a:p>
                      <a:endParaRPr lang="it-IT" b="1" dirty="0" smtClean="0"/>
                    </a:p>
                    <a:p>
                      <a:r>
                        <a:rPr lang="it-IT" b="1" dirty="0" smtClean="0"/>
                        <a:t>Precauzioni</a:t>
                      </a:r>
                      <a:r>
                        <a:rPr lang="it-IT" b="1" dirty="0"/>
                        <a:t>:</a:t>
                      </a:r>
                      <a:r>
                        <a:rPr lang="it-IT" dirty="0"/>
                        <a:t> non inalare ed evitare il contatto con la pelle, gli occhi e gli abiti.</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dirty="0" err="1" smtClean="0"/>
                        <a:t>HCl</a:t>
                      </a:r>
                      <a:endParaRPr lang="it-IT" dirty="0" smtClean="0"/>
                    </a:p>
                    <a:p>
                      <a:pPr>
                        <a:buFont typeface="Arial"/>
                        <a:buNone/>
                      </a:pPr>
                      <a:r>
                        <a:rPr lang="it-IT" dirty="0" smtClean="0"/>
                        <a:t>H</a:t>
                      </a:r>
                      <a:r>
                        <a:rPr lang="it-IT" baseline="-25000" dirty="0" smtClean="0"/>
                        <a:t>2</a:t>
                      </a:r>
                      <a:r>
                        <a:rPr lang="it-IT" dirty="0" smtClean="0"/>
                        <a:t>SO</a:t>
                      </a:r>
                      <a:r>
                        <a:rPr lang="it-IT" baseline="-25000" dirty="0" smtClean="0"/>
                        <a:t>4</a:t>
                      </a:r>
                    </a:p>
                    <a:p>
                      <a:pPr>
                        <a:buFont typeface="Arial"/>
                        <a:buNone/>
                      </a:pPr>
                      <a:r>
                        <a:rPr lang="it-IT" dirty="0" smtClean="0"/>
                        <a:t>HNO</a:t>
                      </a:r>
                      <a:r>
                        <a:rPr lang="it-IT" baseline="-25000" dirty="0" smtClean="0"/>
                        <a:t>3</a:t>
                      </a:r>
                      <a:endParaRPr lang="it-IT" dirty="0" smtClean="0"/>
                    </a:p>
                    <a:p>
                      <a:pPr>
                        <a:buFont typeface="Arial"/>
                        <a:buNone/>
                      </a:pPr>
                      <a:r>
                        <a:rPr lang="it-IT" dirty="0" smtClean="0"/>
                        <a:t>HF</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it-IT" dirty="0" smtClean="0">
                          <a:cs typeface="Times New Roman" pitchFamily="18" charset="0"/>
                        </a:rPr>
                        <a:t>HClO</a:t>
                      </a:r>
                      <a:r>
                        <a:rPr lang="it-IT" baseline="-30000" dirty="0" smtClean="0">
                          <a:cs typeface="Times New Roman" pitchFamily="18" charset="0"/>
                        </a:rPr>
                        <a:t>4</a:t>
                      </a:r>
                      <a:endParaRPr lang="it-IT" baseline="0" dirty="0" smtClean="0"/>
                    </a:p>
                    <a:p>
                      <a:pPr>
                        <a:buFont typeface="Arial"/>
                        <a:buNone/>
                      </a:pPr>
                      <a:r>
                        <a:rPr lang="it-IT" dirty="0" err="1" smtClean="0"/>
                        <a:t>NaOH</a:t>
                      </a:r>
                      <a:endParaRPr lang="it-IT" dirty="0" smtClean="0"/>
                    </a:p>
                    <a:p>
                      <a:pPr>
                        <a:buFont typeface="Arial"/>
                        <a:buNone/>
                      </a:pPr>
                      <a:r>
                        <a:rPr lang="it-IT" dirty="0" smtClean="0"/>
                        <a:t>Br</a:t>
                      </a:r>
                      <a:r>
                        <a:rPr lang="it-IT" baseline="-25000" dirty="0" smtClean="0"/>
                        <a:t>2</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8193" name="Picture 1" descr="GHS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52549"/>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imbolo di rischio C = corr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184969"/>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23</a:t>
            </a:fld>
            <a:endParaRPr lang="it-IT"/>
          </a:p>
        </p:txBody>
      </p:sp>
    </p:spTree>
    <p:extLst>
      <p:ext uri="{BB962C8B-B14F-4D97-AF65-F5344CB8AC3E}">
        <p14:creationId xmlns:p14="http://schemas.microsoft.com/office/powerpoint/2010/main" val="106444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695894596"/>
              </p:ext>
            </p:extLst>
          </p:nvPr>
        </p:nvGraphicFramePr>
        <p:xfrm>
          <a:off x="467544" y="400050"/>
          <a:ext cx="8424936" cy="5625490"/>
        </p:xfrm>
        <a:graphic>
          <a:graphicData uri="http://schemas.openxmlformats.org/drawingml/2006/table">
            <a:tbl>
              <a:tblPr/>
              <a:tblGrid>
                <a:gridCol w="2070230">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2668976">
                <a:tc rowSpan="2">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700" dirty="0"/>
                        <a:t/>
                      </a:r>
                      <a:br>
                        <a:rPr lang="it-IT" sz="700" dirty="0"/>
                      </a:br>
                      <a:endParaRPr lang="it-IT" sz="1600" dirty="0" smtClean="0"/>
                    </a:p>
                    <a:p>
                      <a:pPr algn="ctr"/>
                      <a:r>
                        <a:rPr lang="it-IT" sz="1600" dirty="0" smtClean="0"/>
                        <a:t>GHS06 </a:t>
                      </a:r>
                      <a:r>
                        <a:rPr lang="it-IT" sz="1600" b="1" dirty="0"/>
                        <a:t>per prodotti tossici acuti</a:t>
                      </a:r>
                      <a:r>
                        <a:rPr lang="it-IT" sz="700" dirty="0"/>
                        <a:t> </a:t>
                      </a:r>
                      <a:br>
                        <a:rPr lang="it-IT" sz="700" dirty="0"/>
                      </a:b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600" dirty="0" smtClean="0"/>
                        <a:t>GHS08 </a:t>
                      </a:r>
                      <a:r>
                        <a:rPr lang="it-IT" sz="1600" b="1" dirty="0"/>
                        <a:t>per prodotti tossici a lungo termine</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r>
                        <a:rPr lang="it-IT" sz="1600" b="1" dirty="0" smtClean="0"/>
                        <a:t>T</a:t>
                      </a:r>
                      <a:r>
                        <a:rPr lang="it-IT" sz="1600" dirty="0"/>
                        <a:t/>
                      </a:r>
                      <a:br>
                        <a:rPr lang="it-IT" sz="1600" dirty="0"/>
                      </a:br>
                      <a:r>
                        <a:rPr lang="it-IT" sz="1600" b="1" dirty="0" smtClean="0"/>
                        <a:t>TOSSICO</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penetrazione nella pelle, possono implicare rischi gravi, acuti o cronici, e anche la morte.</a:t>
                      </a:r>
                    </a:p>
                    <a:p>
                      <a:r>
                        <a:rPr lang="it-IT" sz="1600" b="1" dirty="0"/>
                        <a:t>Precauzioni:</a:t>
                      </a:r>
                      <a:r>
                        <a:rPr lang="it-IT" sz="1600" dirty="0"/>
                        <a:t> deve essere evitato il contatto con il corpo.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Cloruro di bario</a:t>
                      </a:r>
                    </a:p>
                    <a:p>
                      <a:pPr>
                        <a:buFont typeface="Arial"/>
                        <a:buNone/>
                      </a:pPr>
                      <a:r>
                        <a:rPr lang="it-IT" sz="1600" dirty="0"/>
                        <a:t>Monossido di carbonio</a:t>
                      </a:r>
                    </a:p>
                    <a:p>
                      <a:pPr>
                        <a:buFont typeface="Arial"/>
                        <a:buNone/>
                      </a:pPr>
                      <a:r>
                        <a:rPr lang="it-IT" sz="1600" dirty="0"/>
                        <a:t>Metanolo</a:t>
                      </a:r>
                    </a:p>
                    <a:p>
                      <a:pPr>
                        <a:buFont typeface="Arial"/>
                        <a:buNone/>
                      </a:pPr>
                      <a:r>
                        <a:rPr lang="it-IT" sz="1600" dirty="0" err="1"/>
                        <a:t>Trifluoruro</a:t>
                      </a:r>
                      <a:r>
                        <a:rPr lang="it-IT" sz="1600" dirty="0"/>
                        <a:t> di boro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736238">
                <a:tc vMerge="1">
                  <a:txBody>
                    <a:bodyPr/>
                    <a:lstStyle/>
                    <a:p>
                      <a:endParaRPr lang="it-IT"/>
                    </a:p>
                  </a:txBody>
                  <a:tcPr/>
                </a:tc>
                <a:tc>
                  <a:txBody>
                    <a:bodyPr/>
                    <a:lstStyle/>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r>
                        <a:rPr lang="it-IT" sz="1600" b="1" dirty="0" smtClean="0"/>
                        <a:t>T+</a:t>
                      </a:r>
                      <a:r>
                        <a:rPr lang="it-IT" sz="1600" dirty="0"/>
                        <a:t/>
                      </a:r>
                      <a:br>
                        <a:rPr lang="it-IT" sz="1600" dirty="0"/>
                      </a:br>
                      <a:r>
                        <a:rPr lang="it-IT" sz="1600" b="1" dirty="0" smtClean="0"/>
                        <a:t>ESTREMAMENTE </a:t>
                      </a:r>
                      <a:r>
                        <a:rPr lang="it-IT" sz="1600" b="1" dirty="0"/>
                        <a:t>TOSSICO</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assorbimento attraverso la pelle, provocano rischi estremamente gravi, acuti o cronici, e facilmente la morte.</a:t>
                      </a:r>
                    </a:p>
                    <a:p>
                      <a:r>
                        <a:rPr lang="it-IT" sz="1600" b="1" dirty="0"/>
                        <a:t>Precauzioni:</a:t>
                      </a:r>
                      <a:r>
                        <a:rPr lang="it-IT" sz="1600" dirty="0"/>
                        <a:t> deve essere evitato il contatto con il corpo, l'inalazione e l'ingestione, nonché un'esposizione continua o ripetitiva anche a basse concentrazioni della sostanza o preparato.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Cianuro</a:t>
                      </a:r>
                    </a:p>
                    <a:p>
                      <a:pPr>
                        <a:buFont typeface="Arial"/>
                        <a:buNone/>
                      </a:pPr>
                      <a:r>
                        <a:rPr lang="it-IT" sz="1600" dirty="0"/>
                        <a:t>Nicotina</a:t>
                      </a:r>
                    </a:p>
                    <a:p>
                      <a:pPr>
                        <a:buFont typeface="Arial"/>
                        <a:buNone/>
                      </a:pPr>
                      <a:r>
                        <a:rPr lang="it-IT" sz="1600" dirty="0"/>
                        <a:t>Acido fluoridrico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bl>
          </a:graphicData>
        </a:graphic>
      </p:graphicFrame>
      <p:pic>
        <p:nvPicPr>
          <p:cNvPr id="9217" name="Picture 1" descr="GHS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63" y="546651"/>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H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25" y="3158153"/>
            <a:ext cx="1694238" cy="169423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Simbolo di rischio T = toss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93" y="49425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mbolo di rischio T+ = estremamente toss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493" y="3582003"/>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24</a:t>
            </a:fld>
            <a:endParaRPr lang="it-IT"/>
          </a:p>
        </p:txBody>
      </p:sp>
    </p:spTree>
    <p:extLst>
      <p:ext uri="{BB962C8B-B14F-4D97-AF65-F5344CB8AC3E}">
        <p14:creationId xmlns:p14="http://schemas.microsoft.com/office/powerpoint/2010/main" val="2791889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po 9"/>
          <p:cNvGrpSpPr>
            <a:grpSpLocks/>
          </p:cNvGrpSpPr>
          <p:nvPr/>
        </p:nvGrpSpPr>
        <p:grpSpPr bwMode="auto">
          <a:xfrm>
            <a:off x="1143000" y="188913"/>
            <a:ext cx="1000125" cy="1487487"/>
            <a:chOff x="395289" y="188914"/>
            <a:chExt cx="1000102" cy="1487173"/>
          </a:xfrm>
        </p:grpSpPr>
        <p:pic>
          <p:nvPicPr>
            <p:cNvPr id="14345" name="Picture 8" descr="Simbolo di rischio T = tos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188914"/>
              <a:ext cx="1000102" cy="100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571472" y="1214422"/>
              <a:ext cx="722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grpSp>
        <p:nvGrpSpPr>
          <p:cNvPr id="14339" name="Gruppo 9"/>
          <p:cNvGrpSpPr>
            <a:grpSpLocks/>
          </p:cNvGrpSpPr>
          <p:nvPr/>
        </p:nvGrpSpPr>
        <p:grpSpPr bwMode="auto">
          <a:xfrm>
            <a:off x="6000750" y="188913"/>
            <a:ext cx="1000125" cy="1214437"/>
            <a:chOff x="357158" y="2071678"/>
            <a:chExt cx="1296988" cy="1754187"/>
          </a:xfrm>
        </p:grpSpPr>
        <p:pic>
          <p:nvPicPr>
            <p:cNvPr id="14343" name="Picture 9" descr="Simbolo di rischio T+ = estremamente toss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2071678"/>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1"/>
            <p:cNvSpPr txBox="1">
              <a:spLocks noChangeArrowheads="1"/>
            </p:cNvSpPr>
            <p:nvPr/>
          </p:nvSpPr>
          <p:spPr bwMode="auto">
            <a:xfrm>
              <a:off x="573058" y="336866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sp>
        <p:nvSpPr>
          <p:cNvPr id="14340" name="CasellaDiTesto 7"/>
          <p:cNvSpPr txBox="1">
            <a:spLocks noChangeArrowheads="1"/>
          </p:cNvSpPr>
          <p:nvPr/>
        </p:nvSpPr>
        <p:spPr bwMode="auto">
          <a:xfrm>
            <a:off x="214313" y="1571625"/>
            <a:ext cx="4643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b="1">
                <a:cs typeface="Times New Roman" pitchFamily="18" charset="0"/>
              </a:rPr>
              <a:t>SOSTANZE TOSSICHE </a:t>
            </a:r>
            <a:endParaRPr lang="it-IT"/>
          </a:p>
        </p:txBody>
      </p:sp>
      <p:sp>
        <p:nvSpPr>
          <p:cNvPr id="14341" name="Rettangolo 8"/>
          <p:cNvSpPr>
            <a:spLocks noChangeArrowheads="1"/>
          </p:cNvSpPr>
          <p:nvPr/>
        </p:nvSpPr>
        <p:spPr bwMode="auto">
          <a:xfrm>
            <a:off x="4211960" y="1571625"/>
            <a:ext cx="460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it-IT" b="1" dirty="0" smtClean="0">
                <a:solidFill>
                  <a:srgbClr val="000000"/>
                </a:solidFill>
                <a:cs typeface="Times New Roman" pitchFamily="18" charset="0"/>
              </a:rPr>
              <a:t>ESTREMAMENTE </a:t>
            </a:r>
            <a:r>
              <a:rPr lang="it-IT" b="1" dirty="0">
                <a:solidFill>
                  <a:srgbClr val="000000"/>
                </a:solidFill>
                <a:cs typeface="Times New Roman" pitchFamily="18" charset="0"/>
              </a:rPr>
              <a:t>TOSSICHE </a:t>
            </a:r>
            <a:endParaRPr lang="it-IT" dirty="0"/>
          </a:p>
        </p:txBody>
      </p:sp>
      <p:sp>
        <p:nvSpPr>
          <p:cNvPr id="14342" name="Rectangle 6"/>
          <p:cNvSpPr>
            <a:spLocks noChangeArrowheads="1"/>
          </p:cNvSpPr>
          <p:nvPr/>
        </p:nvSpPr>
        <p:spPr bwMode="auto">
          <a:xfrm>
            <a:off x="386644" y="2056494"/>
            <a:ext cx="8289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spcBef>
                <a:spcPct val="50000"/>
              </a:spcBef>
            </a:pPr>
            <a:r>
              <a:rPr lang="it-IT" dirty="0">
                <a:cs typeface="Times New Roman" pitchFamily="18" charset="0"/>
              </a:rPr>
              <a:t>Sostanze che, anche in piccole (T+ = piccolissime) dosi, a seguito di ingestione o inalazione o assorbimento attraverso la pelle possono essere causa di gravi danni alla salute ed anche di morte. </a:t>
            </a:r>
          </a:p>
        </p:txBody>
      </p:sp>
      <p:sp>
        <p:nvSpPr>
          <p:cNvPr id="2" name="CasellaDiTesto 1"/>
          <p:cNvSpPr txBox="1"/>
          <p:nvPr/>
        </p:nvSpPr>
        <p:spPr>
          <a:xfrm>
            <a:off x="386644" y="3429000"/>
            <a:ext cx="7599188" cy="3046988"/>
          </a:xfrm>
          <a:prstGeom prst="rect">
            <a:avLst/>
          </a:prstGeom>
          <a:noFill/>
        </p:spPr>
        <p:txBody>
          <a:bodyPr wrap="square" rtlCol="0">
            <a:spAutoFit/>
          </a:bodyPr>
          <a:lstStyle/>
          <a:p>
            <a:pPr algn="l" eaLnBrk="0" hangingPunct="0">
              <a:spcBef>
                <a:spcPct val="50000"/>
              </a:spcBef>
            </a:pPr>
            <a:r>
              <a:rPr lang="it-IT" dirty="0">
                <a:cs typeface="Times New Roman" pitchFamily="18" charset="0"/>
              </a:rPr>
              <a:t>L'entità degli effetti sull'organismo dipende fortemente da alcuni fattori:</a:t>
            </a:r>
          </a:p>
          <a:p>
            <a:pPr algn="l" eaLnBrk="0" hangingPunct="0">
              <a:spcBef>
                <a:spcPct val="50000"/>
              </a:spcBef>
            </a:pPr>
            <a:r>
              <a:rPr lang="it-IT" dirty="0">
                <a:cs typeface="Times New Roman" pitchFamily="18" charset="0"/>
              </a:rPr>
              <a:t>1) natura della sostanza; </a:t>
            </a:r>
          </a:p>
          <a:p>
            <a:pPr algn="l" eaLnBrk="0" hangingPunct="0">
              <a:spcBef>
                <a:spcPct val="50000"/>
              </a:spcBef>
            </a:pPr>
            <a:r>
              <a:rPr lang="it-IT" dirty="0">
                <a:cs typeface="Times New Roman" pitchFamily="18" charset="0"/>
              </a:rPr>
              <a:t>2) quantità introdotta nell'organismo;  </a:t>
            </a:r>
          </a:p>
          <a:p>
            <a:pPr algn="l" eaLnBrk="0" hangingPunct="0">
              <a:spcBef>
                <a:spcPct val="50000"/>
              </a:spcBef>
            </a:pPr>
            <a:r>
              <a:rPr lang="it-IT" dirty="0">
                <a:cs typeface="Times New Roman" pitchFamily="18" charset="0"/>
              </a:rPr>
              <a:t>3) intervallo di tempo di contatto con la sostanza. </a:t>
            </a:r>
            <a:endParaRPr lang="it-IT" dirty="0" smtClean="0">
              <a:cs typeface="Times New Roman" pitchFamily="18" charset="0"/>
            </a:endParaRPr>
          </a:p>
          <a:p>
            <a:pPr algn="l" eaLnBrk="0" hangingPunct="0">
              <a:spcBef>
                <a:spcPct val="50000"/>
              </a:spcBef>
            </a:pPr>
            <a:r>
              <a:rPr lang="it-IT" dirty="0" smtClean="0">
                <a:cs typeface="Times New Roman" pitchFamily="18" charset="0"/>
              </a:rPr>
              <a:t>4) frequenza di contatto</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25</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476672"/>
            <a:ext cx="8208912" cy="1200329"/>
          </a:xfrm>
          <a:prstGeom prst="rect">
            <a:avLst/>
          </a:prstGeom>
          <a:noFill/>
        </p:spPr>
        <p:txBody>
          <a:bodyPr wrap="square" rtlCol="0">
            <a:spAutoFit/>
          </a:bodyPr>
          <a:lstStyle/>
          <a:p>
            <a:pPr algn="l"/>
            <a:r>
              <a:rPr lang="it-IT" dirty="0" smtClean="0"/>
              <a:t>Sono </a:t>
            </a:r>
            <a:r>
              <a:rPr lang="it-IT" dirty="0"/>
              <a:t>stati definiti i valori limite di esposizione a molte sostanze in base a dati epidemiologici e di laboratorio che sono raccolte in apposite pubblicazioni</a:t>
            </a:r>
            <a:r>
              <a:rPr lang="it-IT" dirty="0" smtClean="0"/>
              <a:t>.</a:t>
            </a:r>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26</a:t>
            </a:fld>
            <a:endParaRPr lang="it-IT"/>
          </a:p>
        </p:txBody>
      </p:sp>
    </p:spTree>
    <p:extLst>
      <p:ext uri="{BB962C8B-B14F-4D97-AF65-F5344CB8AC3E}">
        <p14:creationId xmlns:p14="http://schemas.microsoft.com/office/powerpoint/2010/main" val="4247700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7992888" cy="1569660"/>
          </a:xfrm>
          <a:prstGeom prst="rect">
            <a:avLst/>
          </a:prstGeom>
        </p:spPr>
        <p:txBody>
          <a:bodyPr wrap="square">
            <a:spAutoFit/>
          </a:bodyPr>
          <a:lstStyle/>
          <a:p>
            <a:pPr algn="l" hangingPunct="0"/>
            <a:r>
              <a:rPr lang="it-IT" b="1" dirty="0"/>
              <a:t>TLV (</a:t>
            </a:r>
            <a:r>
              <a:rPr lang="it-IT" b="1" dirty="0" err="1"/>
              <a:t>Treshold</a:t>
            </a:r>
            <a:r>
              <a:rPr lang="it-IT" b="1" dirty="0"/>
              <a:t> Limit Value):</a:t>
            </a:r>
            <a:r>
              <a:rPr lang="it-IT" dirty="0"/>
              <a:t> è la massima concentrazione di una certa sostanza alla quale una persona può esser esposta giornalmente (per 8 ore) o settimanalmente (40 ore) senza risentire di alcun danno.</a:t>
            </a:r>
          </a:p>
        </p:txBody>
      </p:sp>
      <p:sp>
        <p:nvSpPr>
          <p:cNvPr id="3" name="Rettangolo 2"/>
          <p:cNvSpPr/>
          <p:nvPr/>
        </p:nvSpPr>
        <p:spPr>
          <a:xfrm>
            <a:off x="619313" y="3284984"/>
            <a:ext cx="7992888" cy="2677656"/>
          </a:xfrm>
          <a:prstGeom prst="rect">
            <a:avLst/>
          </a:prstGeom>
        </p:spPr>
        <p:txBody>
          <a:bodyPr wrap="square">
            <a:spAutoFit/>
          </a:bodyPr>
          <a:lstStyle/>
          <a:p>
            <a:pPr algn="l" hangingPunct="0"/>
            <a:r>
              <a:rPr lang="it-IT" b="1" dirty="0"/>
              <a:t>TLV-STEL (Short </a:t>
            </a:r>
            <a:r>
              <a:rPr lang="it-IT" b="1" dirty="0" err="1"/>
              <a:t>Term</a:t>
            </a:r>
            <a:r>
              <a:rPr lang="it-IT" b="1" dirty="0"/>
              <a:t> </a:t>
            </a:r>
            <a:r>
              <a:rPr lang="it-IT" b="1" dirty="0" err="1"/>
              <a:t>Exposure</a:t>
            </a:r>
            <a:r>
              <a:rPr lang="it-IT" b="1" dirty="0"/>
              <a:t> Limit):</a:t>
            </a:r>
            <a:r>
              <a:rPr lang="it-IT" dirty="0"/>
              <a:t>  è la massima concentrazione di una certa sostanza alla quale una persona può esser esposta per un tempo di 15 minuti al massimo senza risentire di alcun danno. Talora tali limiti sono superabili se poi la persona rimane a lungo lontano dall'esposizione a tale sostanza in modo che il suo organismo abbia il tempo per smaltirla.</a:t>
            </a:r>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27</a:t>
            </a:fld>
            <a:endParaRPr lang="it-IT"/>
          </a:p>
        </p:txBody>
      </p:sp>
    </p:spTree>
    <p:extLst>
      <p:ext uri="{BB962C8B-B14F-4D97-AF65-F5344CB8AC3E}">
        <p14:creationId xmlns:p14="http://schemas.microsoft.com/office/powerpoint/2010/main" val="42886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620688"/>
            <a:ext cx="7920880" cy="1569660"/>
          </a:xfrm>
          <a:prstGeom prst="rect">
            <a:avLst/>
          </a:prstGeom>
          <a:noFill/>
        </p:spPr>
        <p:txBody>
          <a:bodyPr wrap="square" rtlCol="0">
            <a:spAutoFit/>
          </a:bodyPr>
          <a:lstStyle/>
          <a:p>
            <a:pPr algn="l" hangingPunct="0"/>
            <a:r>
              <a:rPr lang="it-IT" b="1" dirty="0"/>
              <a:t>TLV - C (</a:t>
            </a:r>
            <a:r>
              <a:rPr lang="it-IT" b="1" dirty="0" err="1"/>
              <a:t>Ceiling</a:t>
            </a:r>
            <a:r>
              <a:rPr lang="it-IT" b="1" dirty="0"/>
              <a:t>):</a:t>
            </a:r>
            <a:r>
              <a:rPr lang="it-IT" dirty="0"/>
              <a:t> è la concentrazione che non deve mai essere superata in ogni caso.</a:t>
            </a:r>
          </a:p>
          <a:p>
            <a:pPr algn="l" hangingPunct="0"/>
            <a:r>
              <a:rPr lang="it-IT" dirty="0"/>
              <a:t> </a:t>
            </a:r>
          </a:p>
          <a:p>
            <a:pPr algn="l"/>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28</a:t>
            </a:fld>
            <a:endParaRPr lang="it-IT"/>
          </a:p>
        </p:txBody>
      </p:sp>
    </p:spTree>
    <p:extLst>
      <p:ext uri="{BB962C8B-B14F-4D97-AF65-F5344CB8AC3E}">
        <p14:creationId xmlns:p14="http://schemas.microsoft.com/office/powerpoint/2010/main" val="2116787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785394980"/>
              </p:ext>
            </p:extLst>
          </p:nvPr>
        </p:nvGraphicFramePr>
        <p:xfrm>
          <a:off x="539552" y="451913"/>
          <a:ext cx="8424936" cy="6145439"/>
        </p:xfrm>
        <a:graphic>
          <a:graphicData uri="http://schemas.openxmlformats.org/drawingml/2006/table">
            <a:tbl>
              <a:tblPr/>
              <a:tblGrid>
                <a:gridCol w="2106234">
                  <a:extLst>
                    <a:ext uri="{9D8B030D-6E8A-4147-A177-3AD203B41FA5}">
                      <a16:colId xmlns:a16="http://schemas.microsoft.com/office/drawing/2014/main" val="20000"/>
                    </a:ext>
                  </a:extLst>
                </a:gridCol>
                <a:gridCol w="163818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2480146">
                <a:tc>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700" dirty="0"/>
                        <a:t/>
                      </a:r>
                      <a:br>
                        <a:rPr lang="it-IT" sz="700" dirty="0"/>
                      </a:b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600" dirty="0" smtClean="0"/>
                        <a:t>GHS07</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r>
                        <a:rPr lang="it-IT" sz="1600" b="1" dirty="0" err="1" smtClean="0"/>
                        <a:t>Xi</a:t>
                      </a:r>
                      <a:endParaRPr lang="it-IT" sz="1600" b="1" dirty="0" smtClean="0"/>
                    </a:p>
                    <a:p>
                      <a:pPr algn="ctr"/>
                      <a:r>
                        <a:rPr lang="it-IT" sz="1600" b="1" dirty="0" smtClean="0"/>
                        <a:t>IRRITANTE</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non corrosive che, al contatto immediato, prolungato o ripetuto con la pelle o le mucose possono espletare un'azione irritante.</a:t>
                      </a:r>
                    </a:p>
                    <a:p>
                      <a:endParaRPr lang="it-IT" sz="1600" b="1" dirty="0" smtClean="0"/>
                    </a:p>
                    <a:p>
                      <a:r>
                        <a:rPr lang="it-IT" sz="1600" b="1" dirty="0" smtClean="0"/>
                        <a:t>Precauzioni</a:t>
                      </a:r>
                      <a:r>
                        <a:rPr lang="it-IT" sz="1600" b="1" dirty="0"/>
                        <a:t>:</a:t>
                      </a:r>
                      <a:r>
                        <a:rPr lang="it-IT" sz="1600" dirty="0"/>
                        <a:t> i vapori non devono essere inalati e il contatto con la pelle deve essere evitato.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dirty="0"/>
                        <a:t>Cloruro di calcio</a:t>
                      </a:r>
                    </a:p>
                    <a:p>
                      <a:pPr>
                        <a:buFont typeface="Arial"/>
                        <a:buNone/>
                      </a:pPr>
                      <a:r>
                        <a:rPr lang="it-IT" sz="1800" dirty="0"/>
                        <a:t>Carbonato di sodio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3665293">
                <a:tc>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400" dirty="0" smtClean="0"/>
                        <a:t>GHS07 </a:t>
                      </a:r>
                      <a:r>
                        <a:rPr lang="it-IT" sz="1400" b="1" dirty="0"/>
                        <a:t>per prodotti nocivi acuti</a:t>
                      </a:r>
                      <a:r>
                        <a:rPr lang="it-IT" sz="1400" dirty="0"/>
                        <a:t> </a:t>
                      </a: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r>
                        <a:rPr lang="it-IT" sz="1400" dirty="0"/>
                        <a:t/>
                      </a:r>
                      <a:br>
                        <a:rPr lang="it-IT" sz="1400" dirty="0"/>
                      </a:br>
                      <a:r>
                        <a:rPr lang="it-IT" sz="1400" dirty="0"/>
                        <a:t>GHS08 </a:t>
                      </a:r>
                      <a:r>
                        <a:rPr lang="it-IT" sz="1400" b="1" dirty="0"/>
                        <a:t>per prodotti nocivi a lungo termine</a:t>
                      </a:r>
                      <a:endParaRPr lang="it-IT" sz="14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1600" b="1" dirty="0" smtClean="0"/>
                    </a:p>
                    <a:p>
                      <a:pPr algn="ctr"/>
                      <a:endParaRPr lang="it-IT" sz="1600" b="1" dirty="0" smtClean="0"/>
                    </a:p>
                    <a:p>
                      <a:pPr algn="ctr"/>
                      <a:r>
                        <a:rPr lang="it-IT" sz="1600" b="1" dirty="0" err="1" smtClean="0"/>
                        <a:t>Xn</a:t>
                      </a:r>
                      <a:r>
                        <a:rPr lang="it-IT" sz="1600" dirty="0"/>
                        <a:t/>
                      </a:r>
                      <a:br>
                        <a:rPr lang="it-IT" sz="1600" dirty="0"/>
                      </a:br>
                      <a:r>
                        <a:rPr lang="it-IT" sz="1600" b="1" dirty="0" smtClean="0"/>
                        <a:t>NOCIVO</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assorbimento cutaneo, possono implicare rischi per la salute non mortali; oppure sostanze che per inalazione possono causare reazioni allergiche o asmatiche; oppure sostanze dagli effetti cancerogeni, mutageni o tossici per la riproduzione sospetti</a:t>
                      </a:r>
                      <a:r>
                        <a:rPr lang="it-IT" sz="1600" baseline="30000" dirty="0">
                          <a:hlinkClick r:id="rId2"/>
                        </a:rPr>
                        <a:t>[3]</a:t>
                      </a:r>
                      <a:r>
                        <a:rPr lang="it-IT" sz="1600" dirty="0"/>
                        <a:t>.</a:t>
                      </a:r>
                    </a:p>
                    <a:p>
                      <a:endParaRPr lang="it-IT" sz="1600" b="1" dirty="0" smtClean="0"/>
                    </a:p>
                    <a:p>
                      <a:r>
                        <a:rPr lang="it-IT" sz="1600" b="1" dirty="0" smtClean="0"/>
                        <a:t>Precauzioni</a:t>
                      </a:r>
                      <a:r>
                        <a:rPr lang="it-IT" sz="1600" b="1" dirty="0"/>
                        <a:t>:</a:t>
                      </a:r>
                      <a:r>
                        <a:rPr lang="it-IT" sz="1600" dirty="0"/>
                        <a:t> i vapori non devono essere inalati e il contatto con la pelle deve essere evitato.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Laudano</a:t>
                      </a:r>
                    </a:p>
                    <a:p>
                      <a:pPr>
                        <a:buFont typeface="Arial"/>
                        <a:buNone/>
                      </a:pPr>
                      <a:r>
                        <a:rPr lang="it-IT" sz="1600" dirty="0" err="1"/>
                        <a:t>Diclorometano</a:t>
                      </a:r>
                      <a:endParaRPr lang="it-IT" sz="1600" dirty="0"/>
                    </a:p>
                    <a:p>
                      <a:pPr>
                        <a:buFont typeface="Arial"/>
                        <a:buNone/>
                      </a:pPr>
                      <a:r>
                        <a:rPr lang="it-IT" sz="1600" dirty="0"/>
                        <a:t>Cisteina</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bl>
          </a:graphicData>
        </a:graphic>
      </p:graphicFrame>
      <p:pic>
        <p:nvPicPr>
          <p:cNvPr id="10241" name="Picture 1" descr="GH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33487"/>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imbolo di rischio Xi = irrit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743" y="711200"/>
            <a:ext cx="1151074" cy="11510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HS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450" y="4725143"/>
            <a:ext cx="1326443" cy="132644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Simbolo di rischio Xn = noci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814" y="3098955"/>
            <a:ext cx="1179934" cy="1179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GH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79" y="2988450"/>
            <a:ext cx="1290439" cy="129043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29</a:t>
            </a:fld>
            <a:endParaRPr lang="it-IT"/>
          </a:p>
        </p:txBody>
      </p:sp>
    </p:spTree>
    <p:extLst>
      <p:ext uri="{BB962C8B-B14F-4D97-AF65-F5344CB8AC3E}">
        <p14:creationId xmlns:p14="http://schemas.microsoft.com/office/powerpoint/2010/main" val="26074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laboratorio anal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60262"/>
            <a:ext cx="4310850" cy="322897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3774" y="904217"/>
            <a:ext cx="8367713" cy="461665"/>
          </a:xfrm>
          <a:prstGeom prst="rect">
            <a:avLst/>
          </a:prstGeom>
          <a:noFill/>
        </p:spPr>
        <p:txBody>
          <a:bodyPr wrap="square" rtlCol="0">
            <a:spAutoFit/>
          </a:bodyPr>
          <a:lstStyle/>
          <a:p>
            <a:r>
              <a:rPr lang="it-IT" b="1" dirty="0">
                <a:solidFill>
                  <a:srgbClr val="0033CC"/>
                </a:solidFill>
                <a:effectLst>
                  <a:outerShdw blurRad="38100" dist="38100" dir="2700000" algn="tl">
                    <a:srgbClr val="C0C0C0"/>
                  </a:outerShdw>
                </a:effectLst>
                <a:latin typeface="+mn-lt"/>
                <a:cs typeface="Times New Roman" pitchFamily="18" charset="0"/>
              </a:rPr>
              <a:t>In un lab </a:t>
            </a:r>
            <a:r>
              <a:rPr lang="it-IT" b="1" dirty="0" smtClean="0">
                <a:solidFill>
                  <a:srgbClr val="0033CC"/>
                </a:solidFill>
                <a:effectLst>
                  <a:outerShdw blurRad="38100" dist="38100" dir="2700000" algn="tl">
                    <a:srgbClr val="C0C0C0"/>
                  </a:outerShdw>
                </a:effectLst>
                <a:latin typeface="+mn-lt"/>
                <a:cs typeface="Times New Roman" pitchFamily="18" charset="0"/>
              </a:rPr>
              <a:t>di chimica si </a:t>
            </a:r>
            <a:r>
              <a:rPr lang="it-IT" b="1" dirty="0">
                <a:solidFill>
                  <a:srgbClr val="0033CC"/>
                </a:solidFill>
                <a:effectLst>
                  <a:outerShdw blurRad="38100" dist="38100" dir="2700000" algn="tl">
                    <a:srgbClr val="C0C0C0"/>
                  </a:outerShdw>
                </a:effectLst>
                <a:latin typeface="+mn-lt"/>
                <a:cs typeface="Times New Roman" pitchFamily="18" charset="0"/>
              </a:rPr>
              <a:t>ha a che fare con </a:t>
            </a:r>
            <a:r>
              <a:rPr lang="it-IT" b="1" dirty="0" smtClean="0">
                <a:solidFill>
                  <a:srgbClr val="0033CC"/>
                </a:solidFill>
                <a:effectLst>
                  <a:outerShdw blurRad="38100" dist="38100" dir="2700000" algn="tl">
                    <a:srgbClr val="C0C0C0"/>
                  </a:outerShdw>
                </a:effectLst>
                <a:latin typeface="+mn-lt"/>
                <a:cs typeface="Times New Roman" pitchFamily="18" charset="0"/>
              </a:rPr>
              <a:t>strumentazione</a:t>
            </a:r>
            <a:endParaRPr lang="it-IT" b="1" dirty="0">
              <a:solidFill>
                <a:srgbClr val="0033CC"/>
              </a:solidFill>
              <a:effectLst>
                <a:outerShdw blurRad="38100" dist="38100" dir="2700000" algn="tl">
                  <a:srgbClr val="C0C0C0"/>
                </a:outerShdw>
              </a:effectLst>
              <a:latin typeface="+mn-lt"/>
              <a:cs typeface="Times New Roman" pitchFamily="18" charset="0"/>
            </a:endParaRP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a:t>
            </a:fld>
            <a:endParaRPr lang="it-IT"/>
          </a:p>
        </p:txBody>
      </p:sp>
    </p:spTree>
    <p:extLst>
      <p:ext uri="{BB962C8B-B14F-4D97-AF65-F5344CB8AC3E}">
        <p14:creationId xmlns:p14="http://schemas.microsoft.com/office/powerpoint/2010/main" val="3786409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298188700"/>
              </p:ext>
            </p:extLst>
          </p:nvPr>
        </p:nvGraphicFramePr>
        <p:xfrm>
          <a:off x="685800" y="908720"/>
          <a:ext cx="8062664" cy="3368040"/>
        </p:xfrm>
        <a:graphic>
          <a:graphicData uri="http://schemas.openxmlformats.org/drawingml/2006/table">
            <a:tbl>
              <a:tblPr/>
              <a:tblGrid>
                <a:gridCol w="2015666">
                  <a:extLst>
                    <a:ext uri="{9D8B030D-6E8A-4147-A177-3AD203B41FA5}">
                      <a16:colId xmlns:a16="http://schemas.microsoft.com/office/drawing/2014/main" val="20000"/>
                    </a:ext>
                  </a:extLst>
                </a:gridCol>
                <a:gridCol w="2015666">
                  <a:extLst>
                    <a:ext uri="{9D8B030D-6E8A-4147-A177-3AD203B41FA5}">
                      <a16:colId xmlns:a16="http://schemas.microsoft.com/office/drawing/2014/main" val="20001"/>
                    </a:ext>
                  </a:extLst>
                </a:gridCol>
                <a:gridCol w="2315612">
                  <a:extLst>
                    <a:ext uri="{9D8B030D-6E8A-4147-A177-3AD203B41FA5}">
                      <a16:colId xmlns:a16="http://schemas.microsoft.com/office/drawing/2014/main" val="20002"/>
                    </a:ext>
                  </a:extLst>
                </a:gridCol>
                <a:gridCol w="1715720">
                  <a:extLst>
                    <a:ext uri="{9D8B030D-6E8A-4147-A177-3AD203B41FA5}">
                      <a16:colId xmlns:a16="http://schemas.microsoft.com/office/drawing/2014/main" val="20003"/>
                    </a:ext>
                  </a:extLst>
                </a:gridCol>
              </a:tblGrid>
              <a:tr h="0">
                <a:tc>
                  <a:txBody>
                    <a:bodyPr/>
                    <a:lstStyle/>
                    <a:p>
                      <a:pPr algn="ctr"/>
                      <a:endParaRPr lang="it-IT" dirty="0" smtClean="0"/>
                    </a:p>
                    <a:p>
                      <a:pPr algn="ctr"/>
                      <a:endParaRPr lang="it-IT" dirty="0" smtClean="0"/>
                    </a:p>
                    <a:p>
                      <a:pPr algn="ctr"/>
                      <a:endParaRPr lang="it-IT" dirty="0" smtClean="0"/>
                    </a:p>
                    <a:p>
                      <a:pPr algn="ctr"/>
                      <a:r>
                        <a:rPr lang="it-IT" dirty="0"/>
                        <a:t/>
                      </a:r>
                      <a:br>
                        <a:rPr lang="it-IT" dirty="0"/>
                      </a:br>
                      <a:r>
                        <a:rPr lang="it-IT" dirty="0"/>
                        <a:t>GHS09</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r>
                        <a:rPr lang="it-IT" b="1" dirty="0" smtClean="0"/>
                        <a:t>N</a:t>
                      </a:r>
                      <a:r>
                        <a:rPr lang="it-IT" dirty="0"/>
                        <a:t/>
                      </a:r>
                      <a:br>
                        <a:rPr lang="it-IT" dirty="0"/>
                      </a:br>
                      <a:r>
                        <a:rPr lang="it-IT" dirty="0"/>
                        <a:t/>
                      </a:r>
                      <a:br>
                        <a:rPr lang="it-IT" dirty="0"/>
                      </a:br>
                      <a:r>
                        <a:rPr lang="it-IT" b="1" dirty="0"/>
                        <a:t>PERICOLOSO PER L'AMBIENTE</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il contatto dell'ambiente con queste sostanze o preparazioni può provocare danni all'ecosistema a corto o a lungo periodo</a:t>
                      </a:r>
                      <a:r>
                        <a:rPr lang="it-IT" dirty="0" smtClean="0"/>
                        <a:t>.</a:t>
                      </a:r>
                    </a:p>
                    <a:p>
                      <a:endParaRPr lang="it-IT" dirty="0"/>
                    </a:p>
                    <a:p>
                      <a:r>
                        <a:rPr lang="it-IT" b="1" dirty="0"/>
                        <a:t>Precauzioni:</a:t>
                      </a:r>
                      <a:r>
                        <a:rPr lang="it-IT" dirty="0"/>
                        <a:t> le sostanze non devono essere disperse nell'ambiente.</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dirty="0"/>
                        <a:t>Fosforo</a:t>
                      </a:r>
                    </a:p>
                    <a:p>
                      <a:pPr>
                        <a:buFont typeface="Arial"/>
                        <a:buNone/>
                      </a:pPr>
                      <a:r>
                        <a:rPr lang="it-IT" sz="1800" dirty="0"/>
                        <a:t>Cianuro di potassio</a:t>
                      </a:r>
                    </a:p>
                    <a:p>
                      <a:pPr>
                        <a:buFont typeface="Arial"/>
                        <a:buNone/>
                      </a:pPr>
                      <a:r>
                        <a:rPr lang="it-IT" sz="1800" dirty="0"/>
                        <a:t>Nicotina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11265" name="Picture 1" descr="GHS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12429"/>
            <a:ext cx="1668499" cy="16684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imbolo di rischio N = pericoloso in amb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168924"/>
            <a:ext cx="1395980" cy="139598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30</a:t>
            </a:fld>
            <a:endParaRPr lang="it-IT"/>
          </a:p>
        </p:txBody>
      </p:sp>
    </p:spTree>
    <p:extLst>
      <p:ext uri="{BB962C8B-B14F-4D97-AF65-F5344CB8AC3E}">
        <p14:creationId xmlns:p14="http://schemas.microsoft.com/office/powerpoint/2010/main" val="3290600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kull and crossbones">
            <a:hlinkClick r:id="rId2" tooltip="Skull and crossbon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22" y="51086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adioactivity">
            <a:hlinkClick r:id="rId4" tooltip="Radioactivit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096" y="51086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516470" y="715944"/>
            <a:ext cx="1290637" cy="461665"/>
          </a:xfrm>
          <a:prstGeom prst="rect">
            <a:avLst/>
          </a:prstGeom>
          <a:noFill/>
        </p:spPr>
        <p:txBody>
          <a:bodyPr wrap="square" rtlCol="0">
            <a:spAutoFit/>
          </a:bodyPr>
          <a:lstStyle/>
          <a:p>
            <a:r>
              <a:rPr lang="it-IT" dirty="0" smtClean="0"/>
              <a:t>tossico</a:t>
            </a:r>
            <a:endParaRPr lang="it-IT" dirty="0"/>
          </a:p>
        </p:txBody>
      </p:sp>
      <p:sp>
        <p:nvSpPr>
          <p:cNvPr id="5" name="CasellaDiTesto 4"/>
          <p:cNvSpPr txBox="1"/>
          <p:nvPr/>
        </p:nvSpPr>
        <p:spPr>
          <a:xfrm>
            <a:off x="5436096" y="715944"/>
            <a:ext cx="1544456" cy="461665"/>
          </a:xfrm>
          <a:prstGeom prst="rect">
            <a:avLst/>
          </a:prstGeom>
          <a:noFill/>
        </p:spPr>
        <p:txBody>
          <a:bodyPr wrap="square" rtlCol="0">
            <a:spAutoFit/>
          </a:bodyPr>
          <a:lstStyle/>
          <a:p>
            <a:r>
              <a:rPr lang="it-IT" dirty="0" smtClean="0"/>
              <a:t>radioattivo</a:t>
            </a:r>
            <a:endParaRPr lang="it-IT" dirty="0"/>
          </a:p>
        </p:txBody>
      </p:sp>
      <p:pic>
        <p:nvPicPr>
          <p:cNvPr id="6" name="Picture 6" descr="Biohazard">
            <a:hlinkClick r:id="rId6" tooltip="Biohazar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4096" y="314114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High voltage">
            <a:hlinkClick r:id="rId8" tooltip="High voltag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4096" y="5771420"/>
            <a:ext cx="762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IN 4844-2 Warnung vor magnetischem Feld D-W013.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822" y="577142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 typical laser warning symbol">
            <a:hlinkClick r:id="rId12" tooltip="A typical laser warning symbol"/>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22" y="445628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Warning for optical radiation, symbol D-W009 according to German standard DIN 4844-2">
            <a:hlinkClick r:id="rId14" tooltip="Warning for optical radiation, symbol D-W009 according to German standard DIN 4844-2"/>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4096" y="445628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Warning">
            <a:hlinkClick r:id="rId16" tooltip="Warning"/>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1822" y="182600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radiowave">
            <a:hlinkClick r:id="rId18" tooltip="radiowav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4096" y="182600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1563822" y="1988839"/>
            <a:ext cx="2486571" cy="461665"/>
          </a:xfrm>
          <a:prstGeom prst="rect">
            <a:avLst/>
          </a:prstGeom>
          <a:noFill/>
        </p:spPr>
        <p:txBody>
          <a:bodyPr wrap="square" rtlCol="0">
            <a:spAutoFit/>
          </a:bodyPr>
          <a:lstStyle/>
          <a:p>
            <a:r>
              <a:rPr lang="it-IT" dirty="0" smtClean="0"/>
              <a:t>pericolo generico</a:t>
            </a:r>
            <a:endParaRPr lang="it-IT" dirty="0"/>
          </a:p>
        </p:txBody>
      </p:sp>
      <p:sp>
        <p:nvSpPr>
          <p:cNvPr id="15" name="CasellaDiTesto 14"/>
          <p:cNvSpPr txBox="1"/>
          <p:nvPr/>
        </p:nvSpPr>
        <p:spPr>
          <a:xfrm>
            <a:off x="5436096" y="1988839"/>
            <a:ext cx="3312368" cy="461665"/>
          </a:xfrm>
          <a:prstGeom prst="rect">
            <a:avLst/>
          </a:prstGeom>
          <a:noFill/>
        </p:spPr>
        <p:txBody>
          <a:bodyPr wrap="square" rtlCol="0">
            <a:spAutoFit/>
          </a:bodyPr>
          <a:lstStyle/>
          <a:p>
            <a:r>
              <a:rPr lang="it-IT" dirty="0" smtClean="0"/>
              <a:t>radiazioni non ionizzanti</a:t>
            </a:r>
            <a:endParaRPr lang="it-IT" dirty="0"/>
          </a:p>
        </p:txBody>
      </p:sp>
      <p:pic>
        <p:nvPicPr>
          <p:cNvPr id="3073" name="Picture 1" descr="Radioactiv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822" y="314114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1563822" y="3331222"/>
            <a:ext cx="1512168" cy="461665"/>
          </a:xfrm>
          <a:prstGeom prst="rect">
            <a:avLst/>
          </a:prstGeom>
          <a:noFill/>
        </p:spPr>
        <p:txBody>
          <a:bodyPr wrap="square" rtlCol="0">
            <a:spAutoFit/>
          </a:bodyPr>
          <a:lstStyle/>
          <a:p>
            <a:r>
              <a:rPr lang="it-IT" dirty="0" smtClean="0"/>
              <a:t>radiazioni</a:t>
            </a:r>
            <a:endParaRPr lang="it-IT" dirty="0"/>
          </a:p>
        </p:txBody>
      </p:sp>
      <p:sp>
        <p:nvSpPr>
          <p:cNvPr id="17" name="CasellaDiTesto 16"/>
          <p:cNvSpPr txBox="1"/>
          <p:nvPr/>
        </p:nvSpPr>
        <p:spPr>
          <a:xfrm>
            <a:off x="5496003" y="3331222"/>
            <a:ext cx="2243096" cy="461665"/>
          </a:xfrm>
          <a:prstGeom prst="rect">
            <a:avLst/>
          </a:prstGeom>
          <a:noFill/>
        </p:spPr>
        <p:txBody>
          <a:bodyPr wrap="square" rtlCol="0">
            <a:spAutoFit/>
          </a:bodyPr>
          <a:lstStyle/>
          <a:p>
            <a:r>
              <a:rPr lang="it-IT" dirty="0" smtClean="0"/>
              <a:t>rischio biologico</a:t>
            </a:r>
            <a:endParaRPr lang="it-IT" dirty="0"/>
          </a:p>
        </p:txBody>
      </p:sp>
      <p:sp>
        <p:nvSpPr>
          <p:cNvPr id="18" name="CasellaDiTesto 17"/>
          <p:cNvSpPr txBox="1"/>
          <p:nvPr/>
        </p:nvSpPr>
        <p:spPr>
          <a:xfrm>
            <a:off x="1563822" y="4542852"/>
            <a:ext cx="936104" cy="461665"/>
          </a:xfrm>
          <a:prstGeom prst="rect">
            <a:avLst/>
          </a:prstGeom>
          <a:noFill/>
        </p:spPr>
        <p:txBody>
          <a:bodyPr wrap="square" rtlCol="0">
            <a:spAutoFit/>
          </a:bodyPr>
          <a:lstStyle/>
          <a:p>
            <a:r>
              <a:rPr lang="it-IT" dirty="0" smtClean="0"/>
              <a:t>laser</a:t>
            </a:r>
            <a:endParaRPr lang="it-IT" dirty="0"/>
          </a:p>
        </p:txBody>
      </p:sp>
      <p:sp>
        <p:nvSpPr>
          <p:cNvPr id="20" name="CasellaDiTesto 19"/>
          <p:cNvSpPr txBox="1"/>
          <p:nvPr/>
        </p:nvSpPr>
        <p:spPr>
          <a:xfrm>
            <a:off x="1642927" y="5873962"/>
            <a:ext cx="2407466" cy="461665"/>
          </a:xfrm>
          <a:prstGeom prst="rect">
            <a:avLst/>
          </a:prstGeom>
          <a:noFill/>
        </p:spPr>
        <p:txBody>
          <a:bodyPr wrap="square" rtlCol="0">
            <a:spAutoFit/>
          </a:bodyPr>
          <a:lstStyle/>
          <a:p>
            <a:r>
              <a:rPr lang="it-IT" dirty="0" smtClean="0"/>
              <a:t>campo magnetico</a:t>
            </a:r>
            <a:endParaRPr lang="it-IT" dirty="0"/>
          </a:p>
        </p:txBody>
      </p:sp>
      <p:sp>
        <p:nvSpPr>
          <p:cNvPr id="21" name="CasellaDiTesto 20"/>
          <p:cNvSpPr txBox="1"/>
          <p:nvPr/>
        </p:nvSpPr>
        <p:spPr>
          <a:xfrm>
            <a:off x="5508564" y="5873962"/>
            <a:ext cx="1867566" cy="461665"/>
          </a:xfrm>
          <a:prstGeom prst="rect">
            <a:avLst/>
          </a:prstGeom>
          <a:noFill/>
        </p:spPr>
        <p:txBody>
          <a:bodyPr wrap="square" rtlCol="0">
            <a:spAutoFit/>
          </a:bodyPr>
          <a:lstStyle/>
          <a:p>
            <a:r>
              <a:rPr lang="it-IT" dirty="0" smtClean="0"/>
              <a:t>alto voltaggio</a:t>
            </a:r>
            <a:endParaRPr lang="it-IT" dirty="0"/>
          </a:p>
        </p:txBody>
      </p:sp>
      <p:sp>
        <p:nvSpPr>
          <p:cNvPr id="22" name="CasellaDiTesto 21"/>
          <p:cNvSpPr txBox="1"/>
          <p:nvPr/>
        </p:nvSpPr>
        <p:spPr>
          <a:xfrm>
            <a:off x="5508564" y="4542852"/>
            <a:ext cx="2217974" cy="461665"/>
          </a:xfrm>
          <a:prstGeom prst="rect">
            <a:avLst/>
          </a:prstGeom>
          <a:noFill/>
        </p:spPr>
        <p:txBody>
          <a:bodyPr wrap="square" rtlCol="0">
            <a:spAutoFit/>
          </a:bodyPr>
          <a:lstStyle/>
          <a:p>
            <a:r>
              <a:rPr lang="it-IT" dirty="0" smtClean="0"/>
              <a:t>radiazione ottica</a:t>
            </a:r>
            <a:endParaRPr lang="it-IT" dirty="0"/>
          </a:p>
        </p:txBody>
      </p:sp>
      <p:sp>
        <p:nvSpPr>
          <p:cNvPr id="9" name="Segnaposto numero diapositiva 8"/>
          <p:cNvSpPr>
            <a:spLocks noGrp="1"/>
          </p:cNvSpPr>
          <p:nvPr>
            <p:ph type="sldNum" sz="quarter" idx="12"/>
          </p:nvPr>
        </p:nvSpPr>
        <p:spPr/>
        <p:txBody>
          <a:bodyPr/>
          <a:lstStyle/>
          <a:p>
            <a:pPr>
              <a:defRPr/>
            </a:pPr>
            <a:fld id="{7780750D-BCCF-42C1-9838-C17CB3AAE2C8}" type="slidenum">
              <a:rPr lang="it-IT" smtClean="0"/>
              <a:pPr>
                <a:defRPr/>
              </a:pPr>
              <a:t>31</a:t>
            </a:fld>
            <a:endParaRPr lang="it-IT"/>
          </a:p>
        </p:txBody>
      </p:sp>
    </p:spTree>
    <p:extLst>
      <p:ext uri="{BB962C8B-B14F-4D97-AF65-F5344CB8AC3E}">
        <p14:creationId xmlns:p14="http://schemas.microsoft.com/office/powerpoint/2010/main" val="1729525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23850" y="2852738"/>
            <a:ext cx="8458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RADIOATTIVE (R)</a:t>
            </a:r>
            <a:endParaRPr lang="it-IT">
              <a:cs typeface="Times New Roman" pitchFamily="18" charset="0"/>
            </a:endParaRPr>
          </a:p>
          <a:p>
            <a:pPr algn="l" eaLnBrk="0" hangingPunct="0">
              <a:spcBef>
                <a:spcPct val="50000"/>
              </a:spcBef>
            </a:pPr>
            <a:r>
              <a:rPr lang="it-IT">
                <a:cs typeface="Times New Roman" pitchFamily="18" charset="0"/>
              </a:rPr>
              <a:t>Emettono radiazioni ionizzanti. Esistono norme di legge molto severe e specifiche per la loro conservazione, manipolazione e smaltimento. Gli operatori devono essere muniti di opportuni dosimetri personali e gli ambienti devono possedere sistemi di isolamento adeguati: la contaminazione ambientale può essere catastrofica e gli effetti a lungo e breve termine mortali.</a:t>
            </a:r>
            <a:r>
              <a:rPr lang="it-IT"/>
              <a:t> </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12239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2" name="Text Box 5"/>
          <p:cNvSpPr txBox="1">
            <a:spLocks noChangeArrowheads="1"/>
          </p:cNvSpPr>
          <p:nvPr/>
        </p:nvSpPr>
        <p:spPr bwMode="auto">
          <a:xfrm>
            <a:off x="684213" y="15573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R</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00063" y="1143000"/>
            <a:ext cx="7467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TERATOGEN</a:t>
            </a:r>
            <a:r>
              <a:rPr lang="it-IT" dirty="0">
                <a:cs typeface="Times New Roman" pitchFamily="18" charset="0"/>
              </a:rPr>
              <a:t>E </a:t>
            </a:r>
          </a:p>
          <a:p>
            <a:pPr algn="just" eaLnBrk="1" hangingPunct="1">
              <a:spcBef>
                <a:spcPct val="50000"/>
              </a:spcBef>
            </a:pPr>
            <a:r>
              <a:rPr lang="it-IT" dirty="0">
                <a:cs typeface="Times New Roman" pitchFamily="18" charset="0"/>
              </a:rPr>
              <a:t>Sostanze pericolose per la sviluppo del  feto. </a:t>
            </a:r>
          </a:p>
          <a:p>
            <a:pPr algn="just" eaLnBrk="1" hangingPunct="1">
              <a:spcBef>
                <a:spcPct val="50000"/>
              </a:spcBef>
            </a:pPr>
            <a:r>
              <a:rPr lang="it-IT" b="1" dirty="0">
                <a:cs typeface="Times New Roman" pitchFamily="18" charset="0"/>
              </a:rPr>
              <a:t> </a:t>
            </a:r>
            <a:endParaRPr lang="it-IT" dirty="0">
              <a:cs typeface="Times New Roman" pitchFamily="18" charset="0"/>
            </a:endParaRPr>
          </a:p>
          <a:p>
            <a:pPr algn="just" eaLnBrk="1" hangingPunct="1">
              <a:spcBef>
                <a:spcPct val="50000"/>
              </a:spcBef>
            </a:pPr>
            <a:r>
              <a:rPr lang="it-IT" b="1" dirty="0">
                <a:cs typeface="Times New Roman" pitchFamily="18" charset="0"/>
              </a:rPr>
              <a:t>MUTAGENE </a:t>
            </a:r>
            <a:endParaRPr lang="it-IT" dirty="0">
              <a:cs typeface="Times New Roman" pitchFamily="18" charset="0"/>
            </a:endParaRPr>
          </a:p>
          <a:p>
            <a:pPr algn="just" eaLnBrk="1" hangingPunct="1">
              <a:spcBef>
                <a:spcPct val="50000"/>
              </a:spcBef>
            </a:pPr>
            <a:r>
              <a:rPr lang="it-IT" dirty="0">
                <a:cs typeface="Times New Roman" pitchFamily="18" charset="0"/>
              </a:rPr>
              <a:t>Sostanze pericolose per la sviluppo normale delle cellule.</a:t>
            </a:r>
            <a:r>
              <a:rPr lang="it-IT" dirty="0"/>
              <a:t> </a:t>
            </a:r>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057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sz="2000"/>
          </a:p>
        </p:txBody>
      </p:sp>
      <p:sp>
        <p:nvSpPr>
          <p:cNvPr id="19459" name="Rectangle 3"/>
          <p:cNvSpPr>
            <a:spLocks noChangeArrowheads="1"/>
          </p:cNvSpPr>
          <p:nvPr/>
        </p:nvSpPr>
        <p:spPr bwMode="auto">
          <a:xfrm>
            <a:off x="304800" y="68580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b="1" dirty="0">
                <a:cs typeface="Times New Roman" pitchFamily="18" charset="0"/>
              </a:rPr>
              <a:t>CANCEROGENE </a:t>
            </a:r>
          </a:p>
          <a:p>
            <a:pPr algn="just"/>
            <a:endParaRPr lang="it-IT" dirty="0">
              <a:cs typeface="Times New Roman" pitchFamily="18" charset="0"/>
            </a:endParaRPr>
          </a:p>
          <a:p>
            <a:pPr algn="just" eaLnBrk="0" hangingPunct="0"/>
            <a:r>
              <a:rPr lang="it-IT" dirty="0">
                <a:cs typeface="Times New Roman" pitchFamily="18" charset="0"/>
              </a:rPr>
              <a:t>Sostanze che per inalazione, ingestione o penetrazione cutanea possono provocare il cancro o aumentarne la frequenza. L'informazione sull'azione cancerogena presunta o certa di alcune sostanze viene, purtroppo, spesso sottovalutata o trascurata dalle ditte produttrici ed anche dai libri di testo. </a:t>
            </a:r>
            <a:endParaRPr lang="it-IT" dirty="0" smtClean="0">
              <a:cs typeface="Times New Roman" pitchFamily="18" charset="0"/>
            </a:endParaRPr>
          </a:p>
          <a:p>
            <a:pPr algn="just" eaLnBrk="0" hangingPunct="0"/>
            <a:r>
              <a:rPr lang="it-IT" dirty="0" smtClean="0">
                <a:cs typeface="Times New Roman" pitchFamily="18" charset="0"/>
              </a:rPr>
              <a:t>vecchie frasi di rischio: R 45 e R49</a:t>
            </a:r>
          </a:p>
          <a:p>
            <a:pPr algn="just" eaLnBrk="0" hangingPunct="0"/>
            <a:endParaRPr lang="it-IT" dirty="0" smtClean="0">
              <a:cs typeface="Times New Roman" pitchFamily="18" charset="0"/>
            </a:endParaRPr>
          </a:p>
          <a:p>
            <a:pPr algn="just" eaLnBrk="0" hangingPunct="0"/>
            <a:r>
              <a:rPr lang="it-IT" dirty="0" smtClean="0">
                <a:cs typeface="Times New Roman" pitchFamily="18" charset="0"/>
              </a:rPr>
              <a:t>Non devono essere presenti negli ambienti frequentati da studenti</a:t>
            </a:r>
            <a:endParaRPr lang="it-IT" dirty="0">
              <a:cs typeface="Times New Roman" pitchFamily="18" charset="0"/>
            </a:endParaRPr>
          </a:p>
          <a:p>
            <a:pPr algn="just" eaLnBrk="0" hangingPunct="0"/>
            <a:endParaRPr lang="it-IT" dirty="0"/>
          </a:p>
        </p:txBody>
      </p:sp>
      <p:sp>
        <p:nvSpPr>
          <p:cNvPr id="19460" name="Rectangle 4"/>
          <p:cNvSpPr>
            <a:spLocks noChangeArrowheads="1"/>
          </p:cNvSpPr>
          <p:nvPr/>
        </p:nvSpPr>
        <p:spPr bwMode="auto">
          <a:xfrm>
            <a:off x="0" y="396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it-IT"/>
          </a:p>
        </p:txBody>
      </p:sp>
      <p:sp>
        <p:nvSpPr>
          <p:cNvPr id="2" name="CasellaDiTesto 1"/>
          <p:cNvSpPr txBox="1"/>
          <p:nvPr/>
        </p:nvSpPr>
        <p:spPr>
          <a:xfrm>
            <a:off x="395536" y="5013176"/>
            <a:ext cx="7416824" cy="461665"/>
          </a:xfrm>
          <a:prstGeom prst="rect">
            <a:avLst/>
          </a:prstGeom>
          <a:noFill/>
        </p:spPr>
        <p:txBody>
          <a:bodyPr wrap="square" rtlCol="0">
            <a:spAutoFit/>
          </a:bodyPr>
          <a:lstStyle/>
          <a:p>
            <a:pPr algn="l"/>
            <a:r>
              <a:rPr lang="it-IT" dirty="0" smtClean="0"/>
              <a:t>es. benzene, amianto, sali di Cr, Ni, </a:t>
            </a:r>
            <a:r>
              <a:rPr lang="it-IT" dirty="0" err="1" smtClean="0"/>
              <a:t>Cd</a:t>
            </a:r>
            <a:r>
              <a:rPr lang="it-IT" dirty="0" smtClean="0"/>
              <a:t>, </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688617" cy="504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805590" y="404663"/>
            <a:ext cx="7222794" cy="830997"/>
          </a:xfrm>
          <a:prstGeom prst="rect">
            <a:avLst/>
          </a:prstGeom>
          <a:noFill/>
        </p:spPr>
        <p:txBody>
          <a:bodyPr wrap="square" rtlCol="0">
            <a:spAutoFit/>
          </a:bodyPr>
          <a:lstStyle/>
          <a:p>
            <a:pPr algn="l"/>
            <a:r>
              <a:rPr lang="it-IT" b="1" dirty="0" smtClean="0"/>
              <a:t>International </a:t>
            </a:r>
            <a:r>
              <a:rPr lang="it-IT" b="1" dirty="0"/>
              <a:t>Agency for </a:t>
            </a:r>
            <a:r>
              <a:rPr lang="it-IT" b="1" dirty="0" err="1"/>
              <a:t>Research</a:t>
            </a:r>
            <a:r>
              <a:rPr lang="it-IT" b="1" dirty="0"/>
              <a:t> on </a:t>
            </a:r>
            <a:r>
              <a:rPr lang="it-IT" b="1" dirty="0" err="1" smtClean="0"/>
              <a:t>Cancer</a:t>
            </a:r>
            <a:endParaRPr lang="it-IT" b="1" dirty="0" smtClean="0"/>
          </a:p>
          <a:p>
            <a:pPr algn="l"/>
            <a:r>
              <a:rPr lang="it-IT" dirty="0" smtClean="0"/>
              <a:t>classificazione </a:t>
            </a:r>
            <a:r>
              <a:rPr lang="it-IT" dirty="0"/>
              <a:t>prodotti  </a:t>
            </a:r>
            <a:r>
              <a:rPr lang="it-IT" dirty="0" smtClean="0"/>
              <a:t>                http</a:t>
            </a:r>
            <a:r>
              <a:rPr lang="it-IT" dirty="0"/>
              <a:t>://www.iarc.fr/</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35</a:t>
            </a:fld>
            <a:endParaRPr lang="it-IT"/>
          </a:p>
        </p:txBody>
      </p:sp>
    </p:spTree>
    <p:extLst>
      <p:ext uri="{BB962C8B-B14F-4D97-AF65-F5344CB8AC3E}">
        <p14:creationId xmlns:p14="http://schemas.microsoft.com/office/powerpoint/2010/main" val="439677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457200"/>
            <a:ext cx="8077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CHE NON RIPORTANO IN ETICHETTA AVVISI DI PERICOLOSITÀ</a:t>
            </a:r>
            <a:endParaRPr lang="it-IT">
              <a:cs typeface="Times New Roman" pitchFamily="18" charset="0"/>
            </a:endParaRPr>
          </a:p>
          <a:p>
            <a:pPr algn="l" eaLnBrk="0" hangingPunct="0">
              <a:spcBef>
                <a:spcPct val="50000"/>
              </a:spcBef>
            </a:pPr>
            <a:r>
              <a:rPr lang="it-IT">
                <a:cs typeface="Times New Roman" pitchFamily="18" charset="0"/>
              </a:rPr>
              <a:t>Anche se un recipiente contenente una sostanza non porta avvisi di pericolosità, si devono fare alcune importanti considerazioni in merito alle precauzioni da prendere per il suo uso.</a:t>
            </a:r>
            <a:r>
              <a:rPr lang="it-IT"/>
              <a:t> </a:t>
            </a:r>
          </a:p>
        </p:txBody>
      </p:sp>
      <p:sp>
        <p:nvSpPr>
          <p:cNvPr id="20483" name="Text Box 4"/>
          <p:cNvSpPr txBox="1">
            <a:spLocks noChangeArrowheads="1"/>
          </p:cNvSpPr>
          <p:nvPr/>
        </p:nvSpPr>
        <p:spPr bwMode="auto">
          <a:xfrm>
            <a:off x="381000" y="3276600"/>
            <a:ext cx="822344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b="1" dirty="0">
                <a:cs typeface="Times New Roman" pitchFamily="18" charset="0"/>
              </a:rPr>
              <a:t>LE SOSTANZE CHE NON RIPORTANO IN ETICHETTA AVVISI DI PERICOLOSITÀ SONO SEMPRE E COMUNQUE DA CONSIDERARE COME POTENZIALMENTE PERICOLOSE E QUINDI DA TRATTARE CON LA MASSIMA ATTENZIONE !</a:t>
            </a:r>
            <a:r>
              <a:rPr lang="it-IT" dirty="0"/>
              <a:t> </a:t>
            </a:r>
          </a:p>
          <a:p>
            <a:pPr algn="l" eaLnBrk="1" hangingPunct="1">
              <a:spcBef>
                <a:spcPct val="50000"/>
              </a:spcBef>
            </a:pPr>
            <a:endParaRPr lang="it-IT" dirty="0"/>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620688"/>
            <a:ext cx="6984776" cy="1569660"/>
          </a:xfrm>
          <a:prstGeom prst="rect">
            <a:avLst/>
          </a:prstGeom>
          <a:noFill/>
        </p:spPr>
        <p:txBody>
          <a:bodyPr wrap="square" rtlCol="0">
            <a:spAutoFit/>
          </a:bodyPr>
          <a:lstStyle/>
          <a:p>
            <a:pPr algn="just"/>
            <a:r>
              <a:rPr lang="it-IT" dirty="0" smtClean="0"/>
              <a:t>Un ruolo fondamentale viene rivestito dalle schede </a:t>
            </a:r>
            <a:r>
              <a:rPr lang="it-IT" dirty="0" smtClean="0"/>
              <a:t>di sicurezza </a:t>
            </a:r>
            <a:r>
              <a:rPr lang="it-IT" dirty="0" smtClean="0"/>
              <a:t>che accompagnano sempre i reagenti all'acquisto e il cui contenuto verrà descritto </a:t>
            </a:r>
            <a:r>
              <a:rPr lang="it-IT" dirty="0" smtClean="0"/>
              <a:t>dal Sig. Paolo </a:t>
            </a:r>
            <a:r>
              <a:rPr lang="it-IT" dirty="0" smtClean="0"/>
              <a:t>Gambini  nell'ambito </a:t>
            </a:r>
            <a:r>
              <a:rPr lang="it-IT" dirty="0" smtClean="0"/>
              <a:t>del rischio chimico</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37</a:t>
            </a:fld>
            <a:endParaRPr lang="it-IT"/>
          </a:p>
        </p:txBody>
      </p:sp>
    </p:spTree>
    <p:extLst>
      <p:ext uri="{BB962C8B-B14F-4D97-AF65-F5344CB8AC3E}">
        <p14:creationId xmlns:p14="http://schemas.microsoft.com/office/powerpoint/2010/main" val="253124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4474" y="1312863"/>
            <a:ext cx="8367713"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scene3d>
              <a:camera prst="orthographicFront"/>
              <a:lightRig rig="threePt" dir="t"/>
            </a:scene3d>
            <a:sp3d extrusionH="57150">
              <a:bevelT w="38100" h="38100"/>
            </a:sp3d>
          </a:bodyPr>
          <a:lstStyle/>
          <a:p>
            <a:pPr algn="l">
              <a:spcBef>
                <a:spcPct val="50000"/>
              </a:spcBef>
              <a:defRPr/>
            </a:pPr>
            <a:r>
              <a:rPr lang="it-IT" b="1" dirty="0">
                <a:solidFill>
                  <a:srgbClr val="0033CC"/>
                </a:solidFill>
                <a:effectLst>
                  <a:outerShdw blurRad="38100" dist="38100" dir="2700000" algn="tl">
                    <a:srgbClr val="C0C0C0"/>
                  </a:outerShdw>
                </a:effectLst>
                <a:cs typeface="Times New Roman" pitchFamily="18" charset="0"/>
              </a:rPr>
              <a:t>I REATTIVI CHIMICI PRESENTI IN UN LAB SONO </a:t>
            </a:r>
            <a:r>
              <a:rPr lang="it-IT" b="1" dirty="0">
                <a:solidFill>
                  <a:srgbClr val="0033CC"/>
                </a:solidFill>
                <a:effectLst>
                  <a:outerShdw blurRad="38100" dist="38100" dir="2700000" algn="tl">
                    <a:srgbClr val="C0C0C0"/>
                  </a:outerShdw>
                </a:effectLst>
              </a:rPr>
              <a:t>PER LA MAGGIOR PARTE</a:t>
            </a:r>
            <a:r>
              <a:rPr lang="it-IT" dirty="0"/>
              <a:t> </a:t>
            </a:r>
            <a:r>
              <a:rPr lang="it-IT" sz="2800" b="1" dirty="0">
                <a:solidFill>
                  <a:srgbClr val="FF0000"/>
                </a:solidFill>
                <a:effectLst>
                  <a:outerShdw blurRad="38100" dist="38100" dir="2700000" algn="tl">
                    <a:srgbClr val="C0C0C0"/>
                  </a:outerShdw>
                </a:effectLst>
                <a:cs typeface="Times New Roman" pitchFamily="18" charset="0"/>
              </a:rPr>
              <a:t>PERICOLOSI.</a:t>
            </a:r>
            <a:endParaRPr lang="it-IT" b="1" dirty="0">
              <a:solidFill>
                <a:srgbClr val="0033CC"/>
              </a:solidFill>
              <a:effectLst>
                <a:outerShdw blurRad="38100" dist="38100" dir="2700000" algn="tl">
                  <a:srgbClr val="C0C0C0"/>
                </a:outerShdw>
              </a:effectLst>
            </a:endParaRPr>
          </a:p>
        </p:txBody>
      </p:sp>
      <p:sp>
        <p:nvSpPr>
          <p:cNvPr id="3075" name="Text Box 3"/>
          <p:cNvSpPr txBox="1">
            <a:spLocks noChangeArrowheads="1"/>
          </p:cNvSpPr>
          <p:nvPr/>
        </p:nvSpPr>
        <p:spPr bwMode="auto">
          <a:xfrm>
            <a:off x="171450" y="4797152"/>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it-IT" dirty="0">
                <a:cs typeface="Times New Roman" pitchFamily="18" charset="0"/>
              </a:rPr>
              <a:t>E’ necessario </a:t>
            </a:r>
            <a:r>
              <a:rPr lang="it-IT" dirty="0" smtClean="0">
                <a:cs typeface="Times New Roman" pitchFamily="18" charset="0"/>
              </a:rPr>
              <a:t>conoscere </a:t>
            </a:r>
            <a:r>
              <a:rPr lang="it-IT" dirty="0">
                <a:cs typeface="Times New Roman" pitchFamily="18" charset="0"/>
              </a:rPr>
              <a:t>bene </a:t>
            </a:r>
            <a:r>
              <a:rPr lang="it-IT" dirty="0" smtClean="0">
                <a:cs typeface="Times New Roman" pitchFamily="18" charset="0"/>
              </a:rPr>
              <a:t>le proprietà dei reattivi chimici con i quali si è a contatto per </a:t>
            </a:r>
            <a:r>
              <a:rPr lang="it-IT" dirty="0">
                <a:cs typeface="Times New Roman" pitchFamily="18" charset="0"/>
              </a:rPr>
              <a:t>sapere quali </a:t>
            </a:r>
            <a:r>
              <a:rPr lang="it-IT" b="1" dirty="0">
                <a:cs typeface="Times New Roman" pitchFamily="18" charset="0"/>
              </a:rPr>
              <a:t>precauzioni</a:t>
            </a:r>
            <a:r>
              <a:rPr lang="it-IT" dirty="0">
                <a:cs typeface="Times New Roman" pitchFamily="18" charset="0"/>
              </a:rPr>
              <a:t> prendere quando si compie una certa operazione che li </a:t>
            </a:r>
            <a:r>
              <a:rPr lang="it-IT" dirty="0" smtClean="0">
                <a:cs typeface="Times New Roman" pitchFamily="18" charset="0"/>
              </a:rPr>
              <a:t>coinvolga!!!!!!</a:t>
            </a:r>
            <a:endParaRPr lang="it-IT" dirty="0">
              <a:cs typeface="Times New Roman" pitchFamily="18" charset="0"/>
            </a:endParaRPr>
          </a:p>
        </p:txBody>
      </p:sp>
      <p:sp>
        <p:nvSpPr>
          <p:cNvPr id="2" name="CasellaDiTesto 1"/>
          <p:cNvSpPr txBox="1"/>
          <p:nvPr/>
        </p:nvSpPr>
        <p:spPr>
          <a:xfrm>
            <a:off x="244474" y="2708920"/>
            <a:ext cx="8648006" cy="1569660"/>
          </a:xfrm>
          <a:prstGeom prst="rect">
            <a:avLst/>
          </a:prstGeom>
          <a:noFill/>
        </p:spPr>
        <p:txBody>
          <a:bodyPr wrap="square" rtlCol="0">
            <a:spAutoFit/>
          </a:bodyPr>
          <a:lstStyle/>
          <a:p>
            <a:pPr algn="l"/>
            <a:r>
              <a:rPr lang="it-IT" dirty="0" smtClean="0"/>
              <a:t>Pericoloso = che rappresenta una minaccia, in quanto </a:t>
            </a:r>
            <a:r>
              <a:rPr lang="it-IT" dirty="0" err="1" smtClean="0"/>
              <a:t>puo’</a:t>
            </a:r>
            <a:r>
              <a:rPr lang="it-IT" dirty="0" smtClean="0"/>
              <a:t> far del male. Che </a:t>
            </a:r>
            <a:r>
              <a:rPr lang="it-IT" dirty="0"/>
              <a:t>ha in sé la possibilità di determinare o di costituire un pericolo, che può procurare o provocare danni fisici o d’altra natura, direttamente o </a:t>
            </a:r>
            <a:r>
              <a:rPr lang="it-IT" dirty="0" smtClean="0"/>
              <a:t>indirettamente.</a:t>
            </a:r>
            <a:r>
              <a:rPr lang="it-IT" dirty="0"/>
              <a:t> Rischioso</a:t>
            </a:r>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8064896" cy="5262979"/>
          </a:xfrm>
          <a:prstGeom prst="rect">
            <a:avLst/>
          </a:prstGeom>
        </p:spPr>
        <p:txBody>
          <a:bodyPr wrap="square">
            <a:spAutoFit/>
          </a:bodyPr>
          <a:lstStyle/>
          <a:p>
            <a:r>
              <a:rPr lang="it-IT" dirty="0" smtClean="0"/>
              <a:t>Da Milano </a:t>
            </a:r>
            <a:r>
              <a:rPr lang="it-IT" dirty="0" err="1" smtClean="0"/>
              <a:t>Today</a:t>
            </a:r>
            <a:r>
              <a:rPr lang="it-IT" dirty="0" smtClean="0"/>
              <a:t> - 23 </a:t>
            </a:r>
            <a:r>
              <a:rPr lang="it-IT" dirty="0"/>
              <a:t>maggio 2019</a:t>
            </a:r>
          </a:p>
          <a:p>
            <a:endParaRPr lang="it-IT" dirty="0" smtClean="0"/>
          </a:p>
          <a:p>
            <a:r>
              <a:rPr lang="it-IT" dirty="0" smtClean="0"/>
              <a:t>Milano-Bicocca</a:t>
            </a:r>
            <a:r>
              <a:rPr lang="it-IT" dirty="0"/>
              <a:t>, si rompe ampolla nel laboratorio di chimica: studenti intossicati e piano </a:t>
            </a:r>
            <a:r>
              <a:rPr lang="it-IT" dirty="0" smtClean="0"/>
              <a:t>evacuato Paura </a:t>
            </a:r>
            <a:r>
              <a:rPr lang="it-IT" dirty="0"/>
              <a:t>in Bicocca a Milano: si rompe ampolla in un laboratorio, quattro studenti </a:t>
            </a:r>
            <a:r>
              <a:rPr lang="it-IT" dirty="0" smtClean="0"/>
              <a:t>intossicati da alcol allilico. </a:t>
            </a:r>
          </a:p>
          <a:p>
            <a:r>
              <a:rPr lang="it-IT" dirty="0" smtClean="0"/>
              <a:t>(infiammabile, tossico, irritante, sospetto cancerogeno)</a:t>
            </a:r>
            <a:endParaRPr lang="it-IT" dirty="0"/>
          </a:p>
          <a:p>
            <a:endParaRPr lang="it-IT" dirty="0" smtClean="0"/>
          </a:p>
          <a:p>
            <a:endParaRPr lang="it-IT" dirty="0"/>
          </a:p>
          <a:p>
            <a:endParaRPr lang="it-IT" dirty="0" smtClean="0"/>
          </a:p>
          <a:p>
            <a:endParaRPr lang="it-IT" dirty="0"/>
          </a:p>
          <a:p>
            <a:r>
              <a:rPr lang="it-IT" dirty="0" smtClean="0"/>
              <a:t>L'incidente </a:t>
            </a:r>
            <a:r>
              <a:rPr lang="it-IT" dirty="0"/>
              <a:t>alle 12.40 nell'edificio U3 in un laboratorio di chimica. </a:t>
            </a:r>
          </a:p>
          <a:p>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284984"/>
            <a:ext cx="1491003" cy="522708"/>
          </a:xfrm>
          <a:prstGeom prst="rect">
            <a:avLst/>
          </a:prstGeom>
        </p:spPr>
      </p:pic>
      <p:sp>
        <p:nvSpPr>
          <p:cNvPr id="4" name="CasellaDiTesto 3"/>
          <p:cNvSpPr txBox="1"/>
          <p:nvPr/>
        </p:nvSpPr>
        <p:spPr>
          <a:xfrm>
            <a:off x="1115616" y="5229200"/>
            <a:ext cx="6912768" cy="830997"/>
          </a:xfrm>
          <a:prstGeom prst="rect">
            <a:avLst/>
          </a:prstGeom>
          <a:noFill/>
        </p:spPr>
        <p:txBody>
          <a:bodyPr wrap="square" rtlCol="0">
            <a:spAutoFit/>
          </a:bodyPr>
          <a:lstStyle/>
          <a:p>
            <a:r>
              <a:rPr lang="it-IT" dirty="0" smtClean="0"/>
              <a:t>Sono intervenuti i vigili del fuoco e i carabinieri che hanno fatto evacuare tutti</a:t>
            </a:r>
            <a:endParaRPr lang="it-IT" dirty="0"/>
          </a:p>
        </p:txBody>
      </p:sp>
      <p:sp>
        <p:nvSpPr>
          <p:cNvPr id="5" name="Segnaposto numero diapositiva 4"/>
          <p:cNvSpPr>
            <a:spLocks noGrp="1"/>
          </p:cNvSpPr>
          <p:nvPr>
            <p:ph type="sldNum" sz="quarter" idx="12"/>
          </p:nvPr>
        </p:nvSpPr>
        <p:spPr/>
        <p:txBody>
          <a:bodyPr/>
          <a:lstStyle/>
          <a:p>
            <a:pPr>
              <a:defRPr/>
            </a:pPr>
            <a:fld id="{7780750D-BCCF-42C1-9838-C17CB3AAE2C8}" type="slidenum">
              <a:rPr lang="it-IT" smtClean="0"/>
              <a:pPr>
                <a:defRPr/>
              </a:pPr>
              <a:t>5</a:t>
            </a:fld>
            <a:endParaRPr lang="it-IT"/>
          </a:p>
        </p:txBody>
      </p:sp>
    </p:spTree>
    <p:extLst>
      <p:ext uri="{BB962C8B-B14F-4D97-AF65-F5344CB8AC3E}">
        <p14:creationId xmlns:p14="http://schemas.microsoft.com/office/powerpoint/2010/main" val="31668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43513"/>
            <a:ext cx="7416824" cy="4154984"/>
          </a:xfrm>
          <a:prstGeom prst="rect">
            <a:avLst/>
          </a:prstGeom>
        </p:spPr>
        <p:txBody>
          <a:bodyPr wrap="square">
            <a:spAutoFit/>
          </a:bodyPr>
          <a:lstStyle/>
          <a:p>
            <a:r>
              <a:rPr lang="it-IT" dirty="0"/>
              <a:t>da </a:t>
            </a:r>
            <a:r>
              <a:rPr lang="it-IT" dirty="0" err="1"/>
              <a:t>QuiComo</a:t>
            </a:r>
            <a:r>
              <a:rPr lang="it-IT" dirty="0"/>
              <a:t> 12/05/2020</a:t>
            </a:r>
          </a:p>
          <a:p>
            <a:endParaRPr lang="it-IT" dirty="0" smtClean="0"/>
          </a:p>
          <a:p>
            <a:r>
              <a:rPr lang="it-IT" dirty="0" smtClean="0"/>
              <a:t>Esplosione </a:t>
            </a:r>
            <a:r>
              <a:rPr lang="it-IT" dirty="0"/>
              <a:t>a Fino Mornasco (Como): nel seminterrato della villetta un piccolo </a:t>
            </a:r>
            <a:r>
              <a:rPr lang="it-IT" dirty="0" smtClean="0"/>
              <a:t>laboratorio</a:t>
            </a:r>
            <a:r>
              <a:rPr lang="it-IT" dirty="0"/>
              <a:t/>
            </a:r>
            <a:br>
              <a:rPr lang="it-IT" dirty="0"/>
            </a:br>
            <a:endParaRPr lang="it-IT" dirty="0" smtClean="0"/>
          </a:p>
          <a:p>
            <a:r>
              <a:rPr lang="it-IT" dirty="0" smtClean="0"/>
              <a:t>Inquirenti </a:t>
            </a:r>
            <a:r>
              <a:rPr lang="it-IT" dirty="0"/>
              <a:t>e vigili del fuoco cercano nei locali la causa dell’incendio</a:t>
            </a:r>
          </a:p>
          <a:p>
            <a:endParaRPr lang="it-IT" dirty="0" smtClean="0"/>
          </a:p>
          <a:p>
            <a:r>
              <a:rPr lang="it-IT" dirty="0" smtClean="0"/>
              <a:t>Una vittima</a:t>
            </a:r>
            <a:r>
              <a:rPr lang="it-IT" dirty="0"/>
              <a:t/>
            </a:r>
            <a:br>
              <a:rPr lang="it-IT" dirty="0"/>
            </a:br>
            <a:r>
              <a:rPr lang="it-IT" dirty="0"/>
              <a:t/>
            </a:r>
            <a:br>
              <a:rPr lang="it-IT" dirty="0"/>
            </a:b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6</a:t>
            </a:fld>
            <a:endParaRPr lang="it-IT"/>
          </a:p>
        </p:txBody>
      </p:sp>
    </p:spTree>
    <p:extLst>
      <p:ext uri="{BB962C8B-B14F-4D97-AF65-F5344CB8AC3E}">
        <p14:creationId xmlns:p14="http://schemas.microsoft.com/office/powerpoint/2010/main" val="4155654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2" y="3284984"/>
            <a:ext cx="7488832" cy="1200329"/>
          </a:xfrm>
          <a:prstGeom prst="rect">
            <a:avLst/>
          </a:prstGeom>
          <a:noFill/>
        </p:spPr>
        <p:txBody>
          <a:bodyPr wrap="square" rtlCol="0">
            <a:spAutoFit/>
          </a:bodyPr>
          <a:lstStyle/>
          <a:p>
            <a:pPr algn="l"/>
            <a:r>
              <a:rPr lang="it-IT" dirty="0"/>
              <a:t>- </a:t>
            </a:r>
            <a:r>
              <a:rPr lang="it-IT" b="1" dirty="0"/>
              <a:t>le proprietà tossicologiche </a:t>
            </a:r>
            <a:r>
              <a:rPr lang="it-IT" dirty="0"/>
              <a:t>(tossicità acuta, subcronica e cronica, </a:t>
            </a:r>
            <a:r>
              <a:rPr lang="it-IT" dirty="0" err="1"/>
              <a:t>mutagenicità</a:t>
            </a:r>
            <a:r>
              <a:rPr lang="it-IT" dirty="0"/>
              <a:t>, cancerogenicità, relazioni dose-risposta, dati epidemiologici), </a:t>
            </a:r>
          </a:p>
        </p:txBody>
      </p:sp>
      <p:sp>
        <p:nvSpPr>
          <p:cNvPr id="2" name="CasellaDiTesto 1"/>
          <p:cNvSpPr txBox="1"/>
          <p:nvPr/>
        </p:nvSpPr>
        <p:spPr>
          <a:xfrm>
            <a:off x="539552" y="1412776"/>
            <a:ext cx="8064896" cy="1200329"/>
          </a:xfrm>
          <a:prstGeom prst="rect">
            <a:avLst/>
          </a:prstGeom>
          <a:noFill/>
        </p:spPr>
        <p:txBody>
          <a:bodyPr wrap="square" rtlCol="0">
            <a:spAutoFit/>
          </a:bodyPr>
          <a:lstStyle/>
          <a:p>
            <a:pPr algn="l"/>
            <a:r>
              <a:rPr lang="it-IT" dirty="0"/>
              <a:t>La gran parte di queste informazioni è costituita dai dati che identificano la pericolosità intrinseca della sostanza chimica, ovvero la capacità di indurre effetti nocivi, quali</a:t>
            </a:r>
            <a:r>
              <a:rPr lang="it-IT" dirty="0" smtClean="0"/>
              <a:t>:</a:t>
            </a:r>
            <a:endParaRPr lang="it-IT" dirty="0"/>
          </a:p>
        </p:txBody>
      </p:sp>
      <p:sp>
        <p:nvSpPr>
          <p:cNvPr id="4" name="CasellaDiTesto 3"/>
          <p:cNvSpPr txBox="1"/>
          <p:nvPr/>
        </p:nvSpPr>
        <p:spPr>
          <a:xfrm>
            <a:off x="539552" y="5157192"/>
            <a:ext cx="7200800" cy="830997"/>
          </a:xfrm>
          <a:prstGeom prst="rect">
            <a:avLst/>
          </a:prstGeom>
          <a:noFill/>
        </p:spPr>
        <p:txBody>
          <a:bodyPr wrap="square" rtlCol="0">
            <a:spAutoFit/>
          </a:bodyPr>
          <a:lstStyle/>
          <a:p>
            <a:pPr algn="l"/>
            <a:r>
              <a:rPr lang="it-IT" dirty="0"/>
              <a:t>- </a:t>
            </a:r>
            <a:r>
              <a:rPr lang="it-IT" b="1" dirty="0"/>
              <a:t>le proprietà di reattività </a:t>
            </a:r>
            <a:r>
              <a:rPr lang="it-IT" dirty="0"/>
              <a:t>(esplosività, infiammabilità, radioattività, corrosività, etc.).</a:t>
            </a:r>
          </a:p>
        </p:txBody>
      </p:sp>
      <p:sp>
        <p:nvSpPr>
          <p:cNvPr id="5" name="CasellaDiTesto 4"/>
          <p:cNvSpPr txBox="1"/>
          <p:nvPr/>
        </p:nvSpPr>
        <p:spPr>
          <a:xfrm>
            <a:off x="539552" y="188640"/>
            <a:ext cx="8208912" cy="461665"/>
          </a:xfrm>
          <a:prstGeom prst="rect">
            <a:avLst/>
          </a:prstGeom>
          <a:noFill/>
        </p:spPr>
        <p:txBody>
          <a:bodyPr wrap="square" rtlCol="0">
            <a:spAutoFit/>
          </a:bodyPr>
          <a:lstStyle>
            <a:defPPr>
              <a:defRPr lang="it-IT"/>
            </a:defPPr>
            <a:lvl1pPr algn="l"/>
          </a:lstStyle>
          <a:p>
            <a:r>
              <a:rPr lang="it-IT" dirty="0"/>
              <a:t>Si potevano evitare questi incidenti o minimizzarne gli effetti?</a:t>
            </a:r>
          </a:p>
        </p:txBody>
      </p:sp>
      <p:sp>
        <p:nvSpPr>
          <p:cNvPr id="6" name="CasellaDiTesto 5"/>
          <p:cNvSpPr txBox="1"/>
          <p:nvPr/>
        </p:nvSpPr>
        <p:spPr>
          <a:xfrm>
            <a:off x="395536" y="692696"/>
            <a:ext cx="8136904" cy="461665"/>
          </a:xfrm>
          <a:prstGeom prst="rect">
            <a:avLst/>
          </a:prstGeom>
          <a:noFill/>
        </p:spPr>
        <p:txBody>
          <a:bodyPr wrap="square" rtlCol="0">
            <a:spAutoFit/>
          </a:bodyPr>
          <a:lstStyle/>
          <a:p>
            <a:r>
              <a:rPr lang="it-IT" b="1" dirty="0" smtClean="0">
                <a:solidFill>
                  <a:srgbClr val="FF0000"/>
                </a:solidFill>
              </a:rPr>
              <a:t>Certamente sì. ma  bisognava essere informati</a:t>
            </a:r>
            <a:endParaRPr lang="it-IT" b="1" dirty="0">
              <a:solidFill>
                <a:srgbClr val="FF0000"/>
              </a:solidFill>
            </a:endParaRPr>
          </a:p>
        </p:txBody>
      </p:sp>
      <p:sp>
        <p:nvSpPr>
          <p:cNvPr id="7" name="Segnaposto numero diapositiva 6"/>
          <p:cNvSpPr>
            <a:spLocks noGrp="1"/>
          </p:cNvSpPr>
          <p:nvPr>
            <p:ph type="sldNum" sz="quarter" idx="12"/>
          </p:nvPr>
        </p:nvSpPr>
        <p:spPr/>
        <p:txBody>
          <a:bodyPr/>
          <a:lstStyle/>
          <a:p>
            <a:pPr>
              <a:defRPr/>
            </a:pPr>
            <a:fld id="{7780750D-BCCF-42C1-9838-C17CB3AAE2C8}" type="slidenum">
              <a:rPr lang="it-IT" smtClean="0"/>
              <a:pPr>
                <a:defRPr/>
              </a:pPr>
              <a:t>7</a:t>
            </a:fld>
            <a:endParaRPr lang="it-IT"/>
          </a:p>
        </p:txBody>
      </p:sp>
    </p:spTree>
    <p:extLst>
      <p:ext uri="{BB962C8B-B14F-4D97-AF65-F5344CB8AC3E}">
        <p14:creationId xmlns:p14="http://schemas.microsoft.com/office/powerpoint/2010/main" val="30368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568952" cy="1200329"/>
          </a:xfrm>
          <a:prstGeom prst="rect">
            <a:avLst/>
          </a:prstGeom>
          <a:noFill/>
        </p:spPr>
        <p:txBody>
          <a:bodyPr wrap="square" rtlCol="0">
            <a:spAutoFit/>
          </a:bodyPr>
          <a:lstStyle/>
          <a:p>
            <a:pPr algn="l"/>
            <a:r>
              <a:rPr lang="it-IT" dirty="0" smtClean="0"/>
              <a:t>Altri dati:  </a:t>
            </a:r>
          </a:p>
          <a:p>
            <a:pPr algn="l"/>
            <a:r>
              <a:rPr lang="it-IT" dirty="0" smtClean="0"/>
              <a:t>proprietà </a:t>
            </a:r>
            <a:r>
              <a:rPr lang="it-IT" dirty="0"/>
              <a:t>che ne determinano il comportamento nell’ambiente e permettono di prevederne i possibili scenari di </a:t>
            </a:r>
            <a:r>
              <a:rPr lang="it-IT" dirty="0" smtClean="0"/>
              <a:t>esposizione; ad es:</a:t>
            </a:r>
          </a:p>
        </p:txBody>
      </p:sp>
      <p:sp>
        <p:nvSpPr>
          <p:cNvPr id="3" name="CasellaDiTesto 2"/>
          <p:cNvSpPr txBox="1"/>
          <p:nvPr/>
        </p:nvSpPr>
        <p:spPr>
          <a:xfrm>
            <a:off x="191344" y="1844824"/>
            <a:ext cx="7992888" cy="4154984"/>
          </a:xfrm>
          <a:prstGeom prst="rect">
            <a:avLst/>
          </a:prstGeom>
          <a:noFill/>
        </p:spPr>
        <p:txBody>
          <a:bodyPr wrap="square" rtlCol="0">
            <a:spAutoFit/>
          </a:bodyPr>
          <a:lstStyle/>
          <a:p>
            <a:pPr algn="l"/>
            <a:r>
              <a:rPr lang="it-IT" dirty="0"/>
              <a:t>- </a:t>
            </a:r>
            <a:r>
              <a:rPr lang="it-IT" b="1" dirty="0"/>
              <a:t>le proprietà di base della sostanza </a:t>
            </a:r>
            <a:r>
              <a:rPr lang="it-IT" dirty="0"/>
              <a:t>che caratterizzano la forma in cui essa è presente nell’ambiente (peso molecolare, punto di ebollizione, densità, etc.),</a:t>
            </a:r>
          </a:p>
          <a:p>
            <a:pPr algn="l"/>
            <a:r>
              <a:rPr lang="it-IT" dirty="0"/>
              <a:t>- </a:t>
            </a:r>
            <a:r>
              <a:rPr lang="it-IT" b="1" dirty="0"/>
              <a:t>le proprietà che ne determinano il destino ambientale </a:t>
            </a:r>
            <a:r>
              <a:rPr lang="it-IT" dirty="0"/>
              <a:t>(solubilità, tensione di vapore, coefficienti di ripartizione tra i vari comparti ambientali),</a:t>
            </a:r>
          </a:p>
          <a:p>
            <a:pPr algn="l"/>
            <a:r>
              <a:rPr lang="it-IT" dirty="0"/>
              <a:t>- </a:t>
            </a:r>
            <a:r>
              <a:rPr lang="it-IT" b="1" dirty="0"/>
              <a:t>incompatibilità</a:t>
            </a:r>
            <a:r>
              <a:rPr lang="it-IT" dirty="0"/>
              <a:t> ovvero possibilità che si verifichino reazioni esplosive, esotermiche o si formino sostanze pericolose in presenza di specifiche classi di composti,</a:t>
            </a:r>
            <a:br>
              <a:rPr lang="it-IT" dirty="0"/>
            </a:br>
            <a:r>
              <a:rPr lang="it-IT" dirty="0"/>
              <a:t>- </a:t>
            </a:r>
            <a:r>
              <a:rPr lang="it-IT" b="1" dirty="0"/>
              <a:t>proprietà intrinseche di reattività </a:t>
            </a:r>
            <a:r>
              <a:rPr lang="it-IT" dirty="0"/>
              <a:t>(infiammabilità, </a:t>
            </a:r>
            <a:r>
              <a:rPr lang="it-IT" dirty="0" err="1"/>
              <a:t>autoinfiammabilità</a:t>
            </a:r>
            <a:r>
              <a:rPr lang="it-IT" dirty="0"/>
              <a:t> ed esplosività</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8</a:t>
            </a:fld>
            <a:endParaRPr lang="it-IT"/>
          </a:p>
        </p:txBody>
      </p:sp>
    </p:spTree>
    <p:extLst>
      <p:ext uri="{BB962C8B-B14F-4D97-AF65-F5344CB8AC3E}">
        <p14:creationId xmlns:p14="http://schemas.microsoft.com/office/powerpoint/2010/main" val="40101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2996951"/>
            <a:ext cx="7992888" cy="1200329"/>
          </a:xfrm>
          <a:prstGeom prst="rect">
            <a:avLst/>
          </a:prstGeom>
          <a:noFill/>
        </p:spPr>
        <p:txBody>
          <a:bodyPr wrap="square" rtlCol="0">
            <a:spAutoFit/>
          </a:bodyPr>
          <a:lstStyle/>
          <a:p>
            <a:pPr algn="just"/>
            <a:r>
              <a:rPr lang="it-IT" dirty="0">
                <a:solidFill>
                  <a:srgbClr val="0033CC"/>
                </a:solidFill>
              </a:rPr>
              <a:t>- standard e parametri di riferimento di accettabilità o tollerabilità per l’ambiente di lavoro (TLV, TWA, TLV-CEILING</a:t>
            </a:r>
            <a:r>
              <a:rPr lang="it-IT" dirty="0" smtClean="0">
                <a:solidFill>
                  <a:srgbClr val="0033CC"/>
                </a:solidFill>
              </a:rPr>
              <a:t>),</a:t>
            </a:r>
            <a:endParaRPr lang="it-IT" dirty="0"/>
          </a:p>
        </p:txBody>
      </p:sp>
      <p:sp>
        <p:nvSpPr>
          <p:cNvPr id="2" name="CasellaDiTesto 1"/>
          <p:cNvSpPr txBox="1"/>
          <p:nvPr/>
        </p:nvSpPr>
        <p:spPr>
          <a:xfrm>
            <a:off x="251520" y="404664"/>
            <a:ext cx="8280920" cy="1569660"/>
          </a:xfrm>
          <a:prstGeom prst="rect">
            <a:avLst/>
          </a:prstGeom>
          <a:noFill/>
        </p:spPr>
        <p:txBody>
          <a:bodyPr wrap="square" rtlCol="0">
            <a:spAutoFit/>
          </a:bodyPr>
          <a:lstStyle/>
          <a:p>
            <a:pPr algn="l"/>
            <a:r>
              <a:rPr lang="it-IT" b="1" dirty="0" smtClean="0"/>
              <a:t>Altri dati: </a:t>
            </a:r>
          </a:p>
          <a:p>
            <a:pPr algn="l"/>
            <a:r>
              <a:rPr lang="it-IT" dirty="0" smtClean="0"/>
              <a:t>l’insieme </a:t>
            </a:r>
            <a:r>
              <a:rPr lang="it-IT" dirty="0"/>
              <a:t>di valutazioni già operate da altri </a:t>
            </a:r>
            <a:r>
              <a:rPr lang="it-IT" dirty="0" smtClean="0"/>
              <a:t>che </a:t>
            </a:r>
            <a:r>
              <a:rPr lang="it-IT" dirty="0"/>
              <a:t>costituiscono una base per la definizione dei limiti di accettabilità ed un utile riferimento per i processi decisionali</a:t>
            </a:r>
            <a:r>
              <a:rPr lang="it-IT" dirty="0" smtClean="0"/>
              <a:t>.</a:t>
            </a:r>
          </a:p>
        </p:txBody>
      </p:sp>
      <p:sp>
        <p:nvSpPr>
          <p:cNvPr id="3" name="CasellaDiTesto 2"/>
          <p:cNvSpPr txBox="1"/>
          <p:nvPr/>
        </p:nvSpPr>
        <p:spPr>
          <a:xfrm>
            <a:off x="251520" y="2070139"/>
            <a:ext cx="8280920" cy="830997"/>
          </a:xfrm>
          <a:prstGeom prst="rect">
            <a:avLst/>
          </a:prstGeom>
          <a:noFill/>
        </p:spPr>
        <p:txBody>
          <a:bodyPr wrap="square" rtlCol="0">
            <a:spAutoFit/>
          </a:bodyPr>
          <a:lstStyle/>
          <a:p>
            <a:pPr algn="l"/>
            <a:r>
              <a:rPr lang="it-IT" dirty="0" smtClean="0">
                <a:solidFill>
                  <a:srgbClr val="FF0000"/>
                </a:solidFill>
              </a:rPr>
              <a:t>- </a:t>
            </a:r>
            <a:r>
              <a:rPr lang="it-IT" dirty="0">
                <a:solidFill>
                  <a:srgbClr val="FF0000"/>
                </a:solidFill>
              </a:rPr>
              <a:t>standard e parametri di riferimento di accettabilità o tollerabilità per la popolazione generale</a:t>
            </a:r>
            <a:r>
              <a:rPr lang="it-IT" dirty="0"/>
              <a:t>, </a:t>
            </a:r>
          </a:p>
        </p:txBody>
      </p:sp>
      <p:sp>
        <p:nvSpPr>
          <p:cNvPr id="5" name="CasellaDiTesto 4"/>
          <p:cNvSpPr txBox="1"/>
          <p:nvPr/>
        </p:nvSpPr>
        <p:spPr>
          <a:xfrm>
            <a:off x="251520" y="4293095"/>
            <a:ext cx="8136904" cy="1200329"/>
          </a:xfrm>
          <a:prstGeom prst="rect">
            <a:avLst/>
          </a:prstGeom>
          <a:noFill/>
        </p:spPr>
        <p:txBody>
          <a:bodyPr wrap="square" rtlCol="0">
            <a:spAutoFit/>
          </a:bodyPr>
          <a:lstStyle/>
          <a:p>
            <a:pPr algn="just"/>
            <a:r>
              <a:rPr lang="it-IT" dirty="0">
                <a:solidFill>
                  <a:srgbClr val="CC00FF"/>
                </a:solidFill>
              </a:rPr>
              <a:t>- valutazioni di cancerogenicità operate da enti riconosciuti in campo internazionale secondo criteri stabiliti (IARC, CEE, CCTN, EPA, ACGIH</a:t>
            </a:r>
            <a:r>
              <a:rPr lang="it-IT" dirty="0" smtClean="0">
                <a:solidFill>
                  <a:srgbClr val="CC00FF"/>
                </a:solidFill>
              </a:rPr>
              <a:t>),</a:t>
            </a:r>
            <a:endParaRPr lang="it-IT" dirty="0"/>
          </a:p>
        </p:txBody>
      </p:sp>
      <p:sp>
        <p:nvSpPr>
          <p:cNvPr id="6" name="CasellaDiTesto 5"/>
          <p:cNvSpPr txBox="1"/>
          <p:nvPr/>
        </p:nvSpPr>
        <p:spPr>
          <a:xfrm>
            <a:off x="251520" y="5589240"/>
            <a:ext cx="8136904" cy="830997"/>
          </a:xfrm>
          <a:prstGeom prst="rect">
            <a:avLst/>
          </a:prstGeom>
          <a:noFill/>
        </p:spPr>
        <p:txBody>
          <a:bodyPr wrap="square" rtlCol="0">
            <a:spAutoFit/>
          </a:bodyPr>
          <a:lstStyle/>
          <a:p>
            <a:pPr algn="just"/>
            <a:r>
              <a:rPr lang="it-IT" dirty="0"/>
              <a:t>- standard e parametri di rischio per condizioni accidentali e di emergenza</a:t>
            </a:r>
            <a:r>
              <a:rPr lang="it-IT" dirty="0" smtClean="0"/>
              <a:t>.</a:t>
            </a:r>
            <a:endParaRPr lang="it-IT" dirty="0"/>
          </a:p>
        </p:txBody>
      </p:sp>
      <p:sp>
        <p:nvSpPr>
          <p:cNvPr id="7" name="Segnaposto numero diapositiva 6"/>
          <p:cNvSpPr>
            <a:spLocks noGrp="1"/>
          </p:cNvSpPr>
          <p:nvPr>
            <p:ph type="sldNum" sz="quarter" idx="12"/>
          </p:nvPr>
        </p:nvSpPr>
        <p:spPr/>
        <p:txBody>
          <a:bodyPr/>
          <a:lstStyle/>
          <a:p>
            <a:pPr>
              <a:defRPr/>
            </a:pPr>
            <a:fld id="{7780750D-BCCF-42C1-9838-C17CB3AAE2C8}" type="slidenum">
              <a:rPr lang="it-IT" smtClean="0"/>
              <a:pPr>
                <a:defRPr/>
              </a:pPr>
              <a:t>9</a:t>
            </a:fld>
            <a:endParaRPr lang="it-IT"/>
          </a:p>
        </p:txBody>
      </p:sp>
    </p:spTree>
    <p:extLst>
      <p:ext uri="{BB962C8B-B14F-4D97-AF65-F5344CB8AC3E}">
        <p14:creationId xmlns:p14="http://schemas.microsoft.com/office/powerpoint/2010/main" val="25866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0000"/>
            </a:gs>
            <a:gs pos="100000">
              <a:srgbClr val="0066FF"/>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0000"/>
            </a:gs>
            <a:gs pos="100000">
              <a:srgbClr val="0066FF"/>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2168</Words>
  <Application>Microsoft Office PowerPoint</Application>
  <PresentationFormat>Presentazione su schermo (4:3)</PresentationFormat>
  <Paragraphs>416</Paragraphs>
  <Slides>37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Arial</vt:lpstr>
      <vt:lpstr>Calibri</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tavagnac</dc:creator>
  <cp:lastModifiedBy>Claudio Tavagnacco</cp:lastModifiedBy>
  <cp:revision>481</cp:revision>
  <dcterms:created xsi:type="dcterms:W3CDTF">2003-01-12T21:41:43Z</dcterms:created>
  <dcterms:modified xsi:type="dcterms:W3CDTF">2020-06-12T15:30:50Z</dcterms:modified>
</cp:coreProperties>
</file>