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99" r:id="rId2"/>
    <p:sldId id="557" r:id="rId3"/>
    <p:sldId id="694" r:id="rId4"/>
    <p:sldId id="696" r:id="rId5"/>
    <p:sldId id="566" r:id="rId6"/>
    <p:sldId id="567" r:id="rId7"/>
    <p:sldId id="695" r:id="rId8"/>
    <p:sldId id="698" r:id="rId9"/>
    <p:sldId id="701" r:id="rId10"/>
    <p:sldId id="703" r:id="rId11"/>
    <p:sldId id="704" r:id="rId12"/>
    <p:sldId id="714" r:id="rId13"/>
    <p:sldId id="716" r:id="rId14"/>
    <p:sldId id="257" r:id="rId15"/>
    <p:sldId id="744" r:id="rId16"/>
    <p:sldId id="262" r:id="rId17"/>
    <p:sldId id="263" r:id="rId18"/>
    <p:sldId id="706" r:id="rId19"/>
    <p:sldId id="708" r:id="rId20"/>
    <p:sldId id="709" r:id="rId21"/>
    <p:sldId id="718" r:id="rId22"/>
    <p:sldId id="290" r:id="rId23"/>
    <p:sldId id="292" r:id="rId24"/>
    <p:sldId id="295" r:id="rId25"/>
    <p:sldId id="582" r:id="rId26"/>
    <p:sldId id="583" r:id="rId27"/>
    <p:sldId id="585" r:id="rId28"/>
    <p:sldId id="603" r:id="rId29"/>
    <p:sldId id="604" r:id="rId30"/>
    <p:sldId id="746" r:id="rId31"/>
    <p:sldId id="648" r:id="rId32"/>
    <p:sldId id="649" r:id="rId33"/>
    <p:sldId id="650" r:id="rId34"/>
    <p:sldId id="651" r:id="rId35"/>
    <p:sldId id="652" r:id="rId36"/>
    <p:sldId id="653" r:id="rId37"/>
    <p:sldId id="654" r:id="rId38"/>
    <p:sldId id="656" r:id="rId39"/>
    <p:sldId id="659" r:id="rId40"/>
    <p:sldId id="662" r:id="rId41"/>
    <p:sldId id="667" r:id="rId42"/>
    <p:sldId id="669" r:id="rId43"/>
    <p:sldId id="672" r:id="rId44"/>
    <p:sldId id="676" r:id="rId45"/>
    <p:sldId id="677" r:id="rId46"/>
    <p:sldId id="678" r:id="rId47"/>
    <p:sldId id="680" r:id="rId48"/>
    <p:sldId id="681" r:id="rId49"/>
    <p:sldId id="300" r:id="rId50"/>
    <p:sldId id="538" r:id="rId51"/>
    <p:sldId id="543" r:id="rId52"/>
    <p:sldId id="547" r:id="rId53"/>
    <p:sldId id="435" r:id="rId54"/>
    <p:sldId id="445" r:id="rId55"/>
    <p:sldId id="731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Confalonieri" initials="M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37B9"/>
    <a:srgbClr val="FFFD78"/>
    <a:srgbClr val="FFC0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2901" autoAdjust="0"/>
    <p:restoredTop sz="94675" autoAdjust="0"/>
  </p:normalViewPr>
  <p:slideViewPr>
    <p:cSldViewPr>
      <p:cViewPr varScale="1">
        <p:scale>
          <a:sx n="84" d="100"/>
          <a:sy n="84" d="100"/>
        </p:scale>
        <p:origin x="184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66D4D-31B3-0240-BC47-1666077A8B33}" type="datetimeFigureOut">
              <a:rPr lang="it-IT" smtClean="0"/>
              <a:t>07/06/20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AE63F-E1E0-2C46-8468-BA412FA1EE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7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Valutazione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0557AD-6BA3-4C82-8D43-84C68D0BD5D9}" type="slidenum">
              <a:rPr lang="en-GB" sz="1800" kern="0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GB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80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937F193-B5BE-D947-8F83-78D87261F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5D28D78-889F-144F-B187-9A8CE566F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4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4613ED2-6A7C-0241-A1EA-8AF21B6B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7B1E4D6C-F252-5A40-B327-B0092CA7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7525" name="Rectangle 6">
            <a:extLst>
              <a:ext uri="{FF2B5EF4-FFF2-40B4-BE49-F238E27FC236}">
                <a16:creationId xmlns:a16="http://schemas.microsoft.com/office/drawing/2014/main" id="{F6096E19-590E-CD4B-B56A-8622CB4C2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7526" name="Rectangle 7">
            <a:extLst>
              <a:ext uri="{FF2B5EF4-FFF2-40B4-BE49-F238E27FC236}">
                <a16:creationId xmlns:a16="http://schemas.microsoft.com/office/drawing/2014/main" id="{955FD7F2-279A-FC46-83F6-70A3FCE68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295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6F182708-BEDF-174A-B59F-08A8E0582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096984B8-BF7C-3244-84B4-63D4AF7D1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937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32A35B2-915E-5343-9013-661A402A8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70E9676-2283-9D45-B651-838370515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8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B37120B0-1B99-8E42-BCC6-4067168D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02C1888E-D5AE-AA4A-B7B3-65599256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0DC67BBB-EE06-0D49-94CE-CFEABC8A15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11622" name="Rectangle 7">
            <a:extLst>
              <a:ext uri="{FF2B5EF4-FFF2-40B4-BE49-F238E27FC236}">
                <a16:creationId xmlns:a16="http://schemas.microsoft.com/office/drawing/2014/main" id="{73BC3029-CBCE-FD4A-850C-80992FC74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9216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C364B618-E32C-1B43-919D-B2A9C961C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ABD2AF5A-AF33-A745-A588-2750B1004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5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069AC674-2A10-1F42-AA9F-BD8EB48A7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B1289287-9997-9E46-A343-7C755ECE3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99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0AA251B9-0775-F641-AE12-14F05BBC64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8906645C-B6FC-E040-B6AE-F3068519E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814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A387A65-D4D7-5F49-8D26-BCAAE4DCE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94312B55-21B7-394E-8ABC-791F419E1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786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942DA200-4910-1F4F-80D4-5B99A9E34E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2D057F80-CC19-E74D-A5E2-7D96D8271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086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91FAEE53-5969-EA44-8295-6A1D6AFF74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4262C8FA-0694-7B47-9861-0D185E16E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9975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41803FC-41DF-E845-A713-572CBF4E7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E499A79-4DE2-D742-ADA3-DCAC0E852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9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F289E788-6932-354E-81F7-124CD73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4882C8A8-6781-5644-AB2E-8825C16B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46437" name="Rectangle 6">
            <a:extLst>
              <a:ext uri="{FF2B5EF4-FFF2-40B4-BE49-F238E27FC236}">
                <a16:creationId xmlns:a16="http://schemas.microsoft.com/office/drawing/2014/main" id="{45C32AD0-FA44-FE47-BB6C-16C7A6591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46438" name="Rectangle 7">
            <a:extLst>
              <a:ext uri="{FF2B5EF4-FFF2-40B4-BE49-F238E27FC236}">
                <a16:creationId xmlns:a16="http://schemas.microsoft.com/office/drawing/2014/main" id="{BF791CC0-AC75-5849-AAE8-9065A7735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748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1CF4BDA8-E914-544E-BFCA-5962655399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7B93711-7DD6-7245-BD76-6DC7EE5ECE10}" type="slidenum">
              <a:rPr lang="it-IT" altLang="it-IT" smtClean="0"/>
              <a:pPr/>
              <a:t>25</a:t>
            </a:fld>
            <a:endParaRPr lang="it-IT" altLang="it-IT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A0AAD5F-8006-9543-8A86-C715325722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CA11EB0-3AAD-FC4D-A06F-937CB57B8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590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FE554C8-CD9A-A24C-934B-C2596DB39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EE15890-87B3-864E-85BF-2B0FDA2C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10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AE277464-AA74-E349-8F02-7608E011D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9AE85A3D-7B40-DA43-8350-6F1CA96D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54629" name="Rectangle 6">
            <a:extLst>
              <a:ext uri="{FF2B5EF4-FFF2-40B4-BE49-F238E27FC236}">
                <a16:creationId xmlns:a16="http://schemas.microsoft.com/office/drawing/2014/main" id="{644FA1AA-CC20-034D-BA91-7C43C5506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4630" name="Rectangle 7">
            <a:extLst>
              <a:ext uri="{FF2B5EF4-FFF2-40B4-BE49-F238E27FC236}">
                <a16:creationId xmlns:a16="http://schemas.microsoft.com/office/drawing/2014/main" id="{C1141508-6D68-474A-8B70-B2990561D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7263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FB1A0EA-16D4-5740-AB43-6A750196B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454727A-4691-2943-B72A-44402393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11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6EA073CA-18FD-ED41-B2E6-0C9F94A38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2FF97EFA-2801-EB42-A221-2AF0469A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56677" name="Rectangle 6">
            <a:extLst>
              <a:ext uri="{FF2B5EF4-FFF2-40B4-BE49-F238E27FC236}">
                <a16:creationId xmlns:a16="http://schemas.microsoft.com/office/drawing/2014/main" id="{C0DFFD54-8743-784B-998B-595E99211D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6678" name="Rectangle 7">
            <a:extLst>
              <a:ext uri="{FF2B5EF4-FFF2-40B4-BE49-F238E27FC236}">
                <a16:creationId xmlns:a16="http://schemas.microsoft.com/office/drawing/2014/main" id="{8BBC37E3-1802-D849-8E54-520897558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718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9973404-D580-0349-9BAB-1A606E7C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48E73FB-5FFD-5E4E-9C78-B217FB7ED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12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AAC49E6-364A-FC46-B658-21ED000F3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1651C326-ABAC-B04F-8C84-30B76435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58725" name="Rectangle 6">
            <a:extLst>
              <a:ext uri="{FF2B5EF4-FFF2-40B4-BE49-F238E27FC236}">
                <a16:creationId xmlns:a16="http://schemas.microsoft.com/office/drawing/2014/main" id="{8E9E6173-37A2-B041-BFD9-7701252669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58726" name="Rectangle 7">
            <a:extLst>
              <a:ext uri="{FF2B5EF4-FFF2-40B4-BE49-F238E27FC236}">
                <a16:creationId xmlns:a16="http://schemas.microsoft.com/office/drawing/2014/main" id="{9D26CE81-EE89-2042-967A-68F5FCEB6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869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C27DD91-CC8B-C94B-BBFD-BDCA3212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C4ED9F5-D227-284B-88F4-3CD68ADFB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13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8C96E78B-AD64-2543-8FCA-5B3DDA94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D514A750-0BCC-244E-90CA-1F4FC7179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62821" name="Rectangle 6">
            <a:extLst>
              <a:ext uri="{FF2B5EF4-FFF2-40B4-BE49-F238E27FC236}">
                <a16:creationId xmlns:a16="http://schemas.microsoft.com/office/drawing/2014/main" id="{BFBE2C82-ED1A-244A-959B-878A55104D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2822" name="Rectangle 7">
            <a:extLst>
              <a:ext uri="{FF2B5EF4-FFF2-40B4-BE49-F238E27FC236}">
                <a16:creationId xmlns:a16="http://schemas.microsoft.com/office/drawing/2014/main" id="{BD5D6CFD-A333-4E43-8A1E-9F17792C7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6556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A0BFF431-E5E9-E243-8454-2B3BFBCED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C41E362-6B21-9847-A0E5-CD6D945A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15</a:t>
            </a:r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37A9E697-E414-224F-8970-CB535C92C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BBF5BC27-BF4B-094B-B9FA-18088C106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64869" name="Rectangle 6">
            <a:extLst>
              <a:ext uri="{FF2B5EF4-FFF2-40B4-BE49-F238E27FC236}">
                <a16:creationId xmlns:a16="http://schemas.microsoft.com/office/drawing/2014/main" id="{891CD8E9-F531-2747-95B8-85E083110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64870" name="Rectangle 7">
            <a:extLst>
              <a:ext uri="{FF2B5EF4-FFF2-40B4-BE49-F238E27FC236}">
                <a16:creationId xmlns:a16="http://schemas.microsoft.com/office/drawing/2014/main" id="{CEB86D3E-3D5B-F845-BD21-9951266D1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584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2F693B3-CC9E-1B46-8B63-F39675F90E0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F0743E5-8B65-5848-9537-6A99E286CE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3AB6A7-0A77-6F4E-8EAE-B936CB9AC0C6}" type="slidenum">
              <a:rPr lang="en-GB" altLang="en-GB"/>
              <a:pPr/>
              <a:t>50</a:t>
            </a:fld>
            <a:endParaRPr lang="en-GB" altLang="en-GB"/>
          </a:p>
        </p:txBody>
      </p:sp>
      <p:sp>
        <p:nvSpPr>
          <p:cNvPr id="448514" name="Rectangle 2">
            <a:extLst>
              <a:ext uri="{FF2B5EF4-FFF2-40B4-BE49-F238E27FC236}">
                <a16:creationId xmlns:a16="http://schemas.microsoft.com/office/drawing/2014/main" id="{23BE600D-2873-3B40-B70B-BB9ECCC7E5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6C560CA8-C261-7F4B-9880-B42C6F713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0115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CDA4422-A895-A94B-9611-8D8A8E79BA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22A9612-EB67-3147-BABD-9E026B353D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BE71E-7CF8-BD47-9F65-26D49610AF78}" type="slidenum">
              <a:rPr lang="en-GB" altLang="en-GB"/>
              <a:pPr/>
              <a:t>51</a:t>
            </a:fld>
            <a:endParaRPr lang="en-GB" altLang="en-GB"/>
          </a:p>
        </p:txBody>
      </p:sp>
      <p:sp>
        <p:nvSpPr>
          <p:cNvPr id="458754" name="Rectangle 2">
            <a:extLst>
              <a:ext uri="{FF2B5EF4-FFF2-40B4-BE49-F238E27FC236}">
                <a16:creationId xmlns:a16="http://schemas.microsoft.com/office/drawing/2014/main" id="{C7903BF9-9783-E04D-BE00-CC7462A6E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>
            <a:extLst>
              <a:ext uri="{FF2B5EF4-FFF2-40B4-BE49-F238E27FC236}">
                <a16:creationId xmlns:a16="http://schemas.microsoft.com/office/drawing/2014/main" id="{3AC0AFDB-5D55-1B4E-BC68-CC02144AC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5145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B4BE6BE-2969-164E-AF44-3ADA95C6F2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721276-79C5-AF45-B083-39253696D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08154-772B-7B45-AE1E-D4C1FF964545}" type="slidenum">
              <a:rPr lang="en-GB" altLang="en-GB"/>
              <a:pPr/>
              <a:t>52</a:t>
            </a:fld>
            <a:endParaRPr lang="en-GB" altLang="en-GB"/>
          </a:p>
        </p:txBody>
      </p:sp>
      <p:sp>
        <p:nvSpPr>
          <p:cNvPr id="468994" name="Rectangle 2">
            <a:extLst>
              <a:ext uri="{FF2B5EF4-FFF2-40B4-BE49-F238E27FC236}">
                <a16:creationId xmlns:a16="http://schemas.microsoft.com/office/drawing/2014/main" id="{528D8F70-FA27-8E44-BDAB-DA9AEF20A0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>
            <a:extLst>
              <a:ext uri="{FF2B5EF4-FFF2-40B4-BE49-F238E27FC236}">
                <a16:creationId xmlns:a16="http://schemas.microsoft.com/office/drawing/2014/main" id="{B3211F4E-50FC-204C-A4F9-D50D004AC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2102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E98F1C3-209C-F449-9996-D7998B3E02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F23547-CC9C-314B-86AA-8A78737417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09975-5607-0D46-BD7B-AB1F8942024B}" type="slidenum">
              <a:rPr lang="en-GB" altLang="en-GB"/>
              <a:pPr/>
              <a:t>53</a:t>
            </a:fld>
            <a:endParaRPr lang="en-GB" altLang="en-GB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2E4B7731-370A-DB41-8661-4BC507B686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0D1FC791-F130-4547-8B03-89FF424B0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altLang="it-IT"/>
              <a:t>Patients may present in a wide variety of different ways ranging from a chance finding on a chest radiograph to extremely advanced and widely disseminated disease. There are a number of situations in which clinicians should have a high index of suspicion for the possibility of underlying malignancy, especially if the patient is or was a smoker. Symptoms may arise from the primary tumour, from distant metastases or from a nonmetastatic (paramalignant) syndrome.</a:t>
            </a:r>
            <a:endParaRPr lang="fr-FR" altLang="it-IT"/>
          </a:p>
        </p:txBody>
      </p:sp>
    </p:spTree>
    <p:extLst>
      <p:ext uri="{BB962C8B-B14F-4D97-AF65-F5344CB8AC3E}">
        <p14:creationId xmlns:p14="http://schemas.microsoft.com/office/powerpoint/2010/main" val="28825039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FFAEA7E-926A-7F42-97FF-31B6614543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AE98D15-C5BE-D24E-9598-DD978CE10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2842B-7C3F-5B43-A014-9C4568A5C42C}" type="slidenum">
              <a:rPr lang="en-GB" altLang="en-GB"/>
              <a:pPr/>
              <a:t>54</a:t>
            </a:fld>
            <a:endParaRPr lang="en-GB" altLang="en-GB"/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DFE06869-2F83-6544-8B46-8323362E16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930C9F4F-0B3F-BE4C-9B04-E9F5E98B7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altLang="it-IT"/>
              <a:t>Metastatic, extrathoracic manifestations. About 30% of patients present with symptoms due to matastases.</a:t>
            </a:r>
            <a:endParaRPr lang="fr-FR" altLang="it-IT"/>
          </a:p>
        </p:txBody>
      </p:sp>
    </p:spTree>
    <p:extLst>
      <p:ext uri="{BB962C8B-B14F-4D97-AF65-F5344CB8AC3E}">
        <p14:creationId xmlns:p14="http://schemas.microsoft.com/office/powerpoint/2010/main" val="138860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B86CFA89-93CF-5840-A28F-27026D68B6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39DC16AB-B90C-9D41-8F31-C11CBECD9571}" type="slidenum">
              <a:rPr lang="it-IT" altLang="it-IT" smtClean="0"/>
              <a:pPr/>
              <a:t>26</a:t>
            </a:fld>
            <a:endParaRPr lang="it-IT" altLang="it-IT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88166F0-63C3-8E4D-ADC5-1520BBF1F6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C5C0ABB-C862-554C-BC7D-9713E8E6C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43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88C916C-814A-964E-A0D1-C54DB3D5F62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altLang="en-GB"/>
              <a:t>Spiro et al., 1998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2C8C85B-337C-034F-989B-88BEDF3933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01E817-1622-EE4D-A2AA-9DA123962F1F}" type="slidenum">
              <a:rPr lang="en-GB" altLang="en-GB"/>
              <a:pPr/>
              <a:t>55</a:t>
            </a:fld>
            <a:endParaRPr lang="en-GB" altLang="en-GB"/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A51ADBB2-3FBF-2E45-AD19-2E240FF7FA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47D3CF63-AB2B-8D48-9B74-EACE6CFC4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altLang="it-IT"/>
              <a:t>Classification is made in two stages: limited </a:t>
            </a:r>
            <a:r>
              <a:rPr lang="fr-CH" altLang="it-IT" i="1"/>
              <a:t>i.e</a:t>
            </a:r>
            <a:r>
              <a:rPr lang="fr-CH" altLang="it-IT"/>
              <a:t>. tumour confined to one hemithorax including the ipsilateral supraclavicular fossa, or extensive. In most series </a:t>
            </a:r>
            <a:r>
              <a:rPr lang="fr-CH" altLang="it-IT">
                <a:cs typeface="Times New Roman" panose="02020603050405020304" pitchFamily="18" charset="0"/>
              </a:rPr>
              <a:t>~30% of all cases have limited disease at presentation but this number falls with any intensification of the staging process. Pateints with limited disease have a longer median survival than those with extensive disease.</a:t>
            </a:r>
            <a:endParaRPr lang="fr-FR" altLang="it-IT"/>
          </a:p>
        </p:txBody>
      </p:sp>
    </p:spTree>
    <p:extLst>
      <p:ext uri="{BB962C8B-B14F-4D97-AF65-F5344CB8AC3E}">
        <p14:creationId xmlns:p14="http://schemas.microsoft.com/office/powerpoint/2010/main" val="111331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C5837814-F730-DC4D-95F2-2FDD10AA9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89FF1CD-4973-A74B-9577-81DD93DD65E5}" type="slidenum">
              <a:rPr lang="it-IT" altLang="it-IT" smtClean="0"/>
              <a:pPr/>
              <a:t>27</a:t>
            </a:fld>
            <a:endParaRPr lang="it-IT" altLang="it-IT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CD052AE6-AC8D-3648-A2E4-980F686BE7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1346315-111F-B647-934D-2D123C80C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16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49C672-832F-4B4B-9585-78F2882DD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771D6C4-2DBB-CA4E-B534-CF96BE02F29E}" type="slidenum">
              <a:rPr lang="it-IT" altLang="it-IT" smtClean="0"/>
              <a:pPr/>
              <a:t>28</a:t>
            </a:fld>
            <a:endParaRPr lang="it-IT" altLang="it-IT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50C440D-30AC-5E42-A03C-0E0DAC702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B0839DB-72FD-7040-8D1D-2D004045F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948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6FC84317-B532-9C4B-BE64-926A9B4F3E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339421A-8A39-F748-BED2-B07E9A9F6684}" type="slidenum">
              <a:rPr lang="it-IT" altLang="it-IT" smtClean="0"/>
              <a:pPr/>
              <a:t>29</a:t>
            </a:fld>
            <a:endParaRPr lang="it-IT" altLang="it-IT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5E56DA4-FA55-F74B-A8B7-00BE5C1912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7B4FF82-C9E8-CF43-84C2-8B14C1EB7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656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FE54329-2AF1-314D-8C57-4029FAD5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C5274A5-3BFF-3541-94F2-DA720EC5D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1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68B734B9-9170-3F48-92B0-029087BA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D42FFE9E-438B-F24B-9E4C-68A981E8C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1381" name="Rectangle 6">
            <a:extLst>
              <a:ext uri="{FF2B5EF4-FFF2-40B4-BE49-F238E27FC236}">
                <a16:creationId xmlns:a16="http://schemas.microsoft.com/office/drawing/2014/main" id="{C47F2B4F-E779-F449-B971-DA67E76DAA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1382" name="Rectangle 7">
            <a:extLst>
              <a:ext uri="{FF2B5EF4-FFF2-40B4-BE49-F238E27FC236}">
                <a16:creationId xmlns:a16="http://schemas.microsoft.com/office/drawing/2014/main" id="{741728C6-7BA5-1F41-B5E0-38D0442D0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33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3ECC574-4490-8D4E-AF33-8DFF31FE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D431343-E759-594A-A3A5-24CAF973D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2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6C4B2342-74FB-A14A-AC99-C60164E53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433FBB3-582B-2A43-BC80-C21CADEA3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3429" name="Rectangle 6">
            <a:extLst>
              <a:ext uri="{FF2B5EF4-FFF2-40B4-BE49-F238E27FC236}">
                <a16:creationId xmlns:a16="http://schemas.microsoft.com/office/drawing/2014/main" id="{3BDE0424-A7F4-8A44-A1E3-558FD0BA5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3430" name="Rectangle 7">
            <a:extLst>
              <a:ext uri="{FF2B5EF4-FFF2-40B4-BE49-F238E27FC236}">
                <a16:creationId xmlns:a16="http://schemas.microsoft.com/office/drawing/2014/main" id="{ACB8C642-8033-9A49-A876-9E93E320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301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D42D471-A8F3-644B-BBFB-D1D842CA1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85B1B74-A8DE-6D48-8E28-D2E17B333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 algn="r" eaLnBrk="1" hangingPunct="1">
              <a:defRPr/>
            </a:pPr>
            <a:r>
              <a:rPr lang="it-IT" altLang="it-IT" sz="1200">
                <a:latin typeface="Comic Sans MS" charset="0"/>
                <a:ea typeface="ＭＳ Ｐゴシック" charset="-128"/>
              </a:rPr>
              <a:t>3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9B3FF32-8395-3C48-B16D-5A52FA68C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5934A8-ED1F-AD4A-8657-AD0A8B84B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5477" name="Rectangle 6">
            <a:extLst>
              <a:ext uri="{FF2B5EF4-FFF2-40B4-BE49-F238E27FC236}">
                <a16:creationId xmlns:a16="http://schemas.microsoft.com/office/drawing/2014/main" id="{DF5C163B-35F3-AB46-B4D5-208F25FC15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5478" name="Rectangle 7">
            <a:extLst>
              <a:ext uri="{FF2B5EF4-FFF2-40B4-BE49-F238E27FC236}">
                <a16:creationId xmlns:a16="http://schemas.microsoft.com/office/drawing/2014/main" id="{F36AB659-1FD2-5C4D-ABB1-132CA5D8B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33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7360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clipArt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6B0F03-66FF-644F-85F6-6DCE5760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DC6DA3-B37D-3644-A255-ABC1358C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690808-77B8-F441-8C38-760B852D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fld id="{A776F300-4258-1141-A85D-E858A12C5AF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50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audio" Target="../media/media1.m4a"/><Relationship Id="rId7" Type="http://schemas.openxmlformats.org/officeDocument/2006/relationships/image" Target="../media/image2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6.m4a"/><Relationship Id="rId7" Type="http://schemas.openxmlformats.org/officeDocument/2006/relationships/image" Target="../media/image23.emf"/><Relationship Id="rId2" Type="http://schemas.microsoft.com/office/2007/relationships/media" Target="../media/media4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1.m4a"/><Relationship Id="rId7" Type="http://schemas.openxmlformats.org/officeDocument/2006/relationships/image" Target="../media/image24.emf"/><Relationship Id="rId2" Type="http://schemas.microsoft.com/office/2007/relationships/media" Target="../media/media51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35" y="0"/>
            <a:ext cx="8572500" cy="147002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b="1" dirty="0" err="1"/>
              <a:t>Malattie</a:t>
            </a:r>
            <a:r>
              <a:rPr lang="en-GB" sz="4000" b="1" dirty="0"/>
              <a:t> </a:t>
            </a:r>
            <a:r>
              <a:rPr lang="en-GB" sz="4000" b="1" dirty="0" err="1"/>
              <a:t>dell’apparato</a:t>
            </a:r>
            <a:r>
              <a:rPr lang="en-GB" sz="4000" b="1" dirty="0"/>
              <a:t> </a:t>
            </a:r>
            <a:r>
              <a:rPr lang="en-GB" sz="4000" b="1" dirty="0" err="1"/>
              <a:t>respiratorio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817" y="2994983"/>
            <a:ext cx="9108504" cy="672413"/>
          </a:xfrm>
        </p:spPr>
        <p:txBody>
          <a:bodyPr>
            <a:noAutofit/>
          </a:bodyPr>
          <a:lstStyle/>
          <a:p>
            <a:pPr algn="ctr" defTabSz="912813">
              <a:lnSpc>
                <a:spcPts val="3100"/>
              </a:lnSpc>
            </a:pP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Marco Confalonieri </a:t>
            </a:r>
            <a:r>
              <a:rPr lang="mr-IN" dirty="0">
                <a:solidFill>
                  <a:srgbClr val="FF0000"/>
                </a:solidFill>
                <a:latin typeface="Arial" pitchFamily="34" charset="0"/>
              </a:rPr>
              <a:t>–</a:t>
            </a:r>
            <a:r>
              <a:rPr lang="en-GB" dirty="0">
                <a:solidFill>
                  <a:srgbClr val="FF0000"/>
                </a:solidFill>
                <a:latin typeface="Arial" pitchFamily="34" charset="0"/>
              </a:rPr>
              <a:t> SC </a:t>
            </a:r>
            <a:r>
              <a:rPr lang="en-GB" dirty="0" err="1">
                <a:solidFill>
                  <a:srgbClr val="FF0000"/>
                </a:solidFill>
                <a:latin typeface="Arial" pitchFamily="34" charset="0"/>
              </a:rPr>
              <a:t>Pneumologia</a:t>
            </a:r>
            <a:endParaRPr lang="en-GB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Ospedale</a:t>
            </a: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 di </a:t>
            </a:r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Cattinara</a:t>
            </a:r>
            <a:endParaRPr lang="en-GB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defTabSz="912813">
              <a:lnSpc>
                <a:spcPts val="3100"/>
              </a:lnSpc>
            </a:pPr>
            <a:r>
              <a:rPr lang="en-GB" b="1" dirty="0">
                <a:solidFill>
                  <a:srgbClr val="FF0000"/>
                </a:solidFill>
                <a:latin typeface="Arial" pitchFamily="34" charset="0"/>
              </a:rPr>
              <a:t>Trieste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245972" y="6471017"/>
            <a:ext cx="3862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kern="0" dirty="0" err="1">
                <a:solidFill>
                  <a:srgbClr val="FFFFFF"/>
                </a:solidFill>
                <a:cs typeface="Arial" charset="0"/>
              </a:rPr>
              <a:t>mconfalonieri@units.it</a:t>
            </a:r>
            <a:endParaRPr lang="en-US" sz="2400" b="1" kern="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124200" y="4647493"/>
            <a:ext cx="3661228" cy="1260820"/>
            <a:chOff x="2228954" y="4772235"/>
            <a:chExt cx="3661228" cy="1260820"/>
          </a:xfrm>
        </p:grpSpPr>
        <p:pic>
          <p:nvPicPr>
            <p:cNvPr id="10" name="Immagine 9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954" y="4772235"/>
              <a:ext cx="2179200" cy="1260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456" y="4772235"/>
              <a:ext cx="1501726" cy="1256032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756" y="4759962"/>
            <a:ext cx="1480479" cy="11854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4" y="3877967"/>
            <a:ext cx="2857500" cy="28575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799" y="1170260"/>
            <a:ext cx="2133601" cy="16141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FA4928-507C-B645-8D4C-3856857C8A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17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9"/>
    </mc:Choice>
    <mc:Fallback>
      <p:transition spd="slow" advTm="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CB664770-8625-1140-8518-738BD3D19B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133600"/>
            <a:ext cx="7466013" cy="41751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Una produzione eccessiva di muco è considerata tale quando supera 20-30 </a:t>
            </a:r>
            <a:r>
              <a:rPr lang="it-IT" altLang="it-IT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mL</a:t>
            </a:r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/die (1/2 tazza o 12 cucchiaini da tè). Diverse patologie sono caratterizzate da ipersecrezione tra cui: fibrosi cistica, bronchite, bronchiettasie, alcune forme tumorali (adenocarcinoma bronchiolo-alveolare).</a:t>
            </a:r>
          </a:p>
          <a:p>
            <a:pPr>
              <a:lnSpc>
                <a:spcPct val="80000"/>
              </a:lnSpc>
            </a:pPr>
            <a:endParaRPr lang="it-IT" altLang="it-IT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Un candidato alla FKTR per toilette bronchiale oltre ad avere ipersecrezione deve avere tosse inefficace, astenia, dolore toracico, vie aeree artificiali…</a:t>
            </a:r>
          </a:p>
          <a:p>
            <a:pPr>
              <a:lnSpc>
                <a:spcPct val="80000"/>
              </a:lnSpc>
            </a:pPr>
            <a:endParaRPr lang="it-IT" altLang="it-IT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</a:pPr>
            <a:r>
              <a:rPr lang="it-IT" altLang="it-IT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L’esame più specifico per misurare se la tosse è efficace è la MEP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B6741662-FE04-BE43-BBFE-58D3B82C70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404813"/>
            <a:ext cx="7086600" cy="1431925"/>
          </a:xfrm>
        </p:spPr>
        <p:txBody>
          <a:bodyPr/>
          <a:lstStyle/>
          <a:p>
            <a:r>
              <a:rPr lang="it-IT" altLang="it-IT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anose="020B0600070205080204" pitchFamily="34" charset="-128"/>
              </a:rPr>
              <a:t>Ipersecrezione bronchiale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621289-3BE4-A445-9BB4-4A3E80752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2"/>
    </mc:Choice>
    <mc:Fallback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818155CA-6E56-DF40-89D8-79BFD6F16B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372225" y="3357563"/>
            <a:ext cx="2232025" cy="228123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it-IT" altLang="it-IT" sz="2800">
                <a:latin typeface="Arial" panose="020B0604020202020204" pitchFamily="34" charset="0"/>
                <a:ea typeface="ＭＳ Ｐゴシック" panose="020B0600070205080204" pitchFamily="34" charset="-128"/>
              </a:rPr>
              <a:t>3 fasi: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</a:pPr>
            <a:r>
              <a:rPr lang="it-IT" altLang="it-IT" sz="2800">
                <a:latin typeface="Arial" panose="020B0604020202020204" pitchFamily="34" charset="0"/>
                <a:ea typeface="ＭＳ Ｐゴシック" panose="020B0600070205080204" pitchFamily="34" charset="-128"/>
              </a:rPr>
              <a:t> Schiumosa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</a:pPr>
            <a:r>
              <a:rPr lang="it-IT" altLang="it-IT" sz="2800">
                <a:latin typeface="Arial" panose="020B0604020202020204" pitchFamily="34" charset="0"/>
                <a:ea typeface="ＭＳ Ｐゴシック" panose="020B0600070205080204" pitchFamily="34" charset="-128"/>
              </a:rPr>
              <a:t> Liquida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</a:pPr>
            <a:r>
              <a:rPr lang="it-IT" altLang="it-IT" sz="2800">
                <a:latin typeface="Arial" panose="020B0604020202020204" pitchFamily="34" charset="0"/>
                <a:ea typeface="ＭＳ Ｐゴシック" panose="020B0600070205080204" pitchFamily="34" charset="-128"/>
              </a:rPr>
              <a:t> Solida (sedimento)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CA6C6AA7-0595-DD4B-BCF9-DBC96A5702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2988" y="404813"/>
            <a:ext cx="7086600" cy="720725"/>
          </a:xfrm>
        </p:spPr>
        <p:txBody>
          <a:bodyPr/>
          <a:lstStyle/>
          <a:p>
            <a:pPr algn="ctr"/>
            <a:r>
              <a:rPr lang="it-IT" altLang="it-IT" sz="4000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anose="020B0600070205080204" pitchFamily="34" charset="-128"/>
              </a:rPr>
              <a:t>espettorato</a:t>
            </a:r>
          </a:p>
        </p:txBody>
      </p:sp>
      <p:pic>
        <p:nvPicPr>
          <p:cNvPr id="174084" name="Picture 4" descr="bronchiettasie sputum">
            <a:extLst>
              <a:ext uri="{FF2B5EF4-FFF2-40B4-BE49-F238E27FC236}">
                <a16:creationId xmlns:a16="http://schemas.microsoft.com/office/drawing/2014/main" id="{4C23C288-D47F-3C4F-B127-919EC071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52562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1C3E57-AC61-FB48-B987-B9B8BBEBA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6"/>
    </mc:Choice>
    <mc:Fallback>
      <p:transition spd="slow" advTm="12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0EBD6879-E2A3-2949-AEF1-925F536FDF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858F4FCC-0D64-BE4E-ABBD-760AF90FA3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42988" y="404813"/>
            <a:ext cx="7086600" cy="1431925"/>
          </a:xfrm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  <a:ea typeface="ＭＳ Ｐゴシック" panose="020B0600070205080204" pitchFamily="34" charset="-128"/>
              </a:rPr>
              <a:t>HRCT – TAC ad alta risoluzione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7930DCA-451F-154B-8D11-A1123DED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66976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D5FC8F-0C58-7E40-ACC5-806604A86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1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6"/>
    </mc:Choice>
    <mc:Fallback>
      <p:transition spd="slow" advTm="1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7C338EF-03A0-AC4D-9972-E38DACECFA1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349500"/>
            <a:ext cx="6400800" cy="4032250"/>
          </a:xfrm>
        </p:spPr>
        <p:txBody>
          <a:bodyPr/>
          <a:lstStyle/>
          <a:p>
            <a:pPr>
              <a:buFont typeface="Wingdings" pitchFamily="2" charset="2"/>
              <a:buChar char="n"/>
            </a:pPr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Medica (aerosolterapia, antibiotici in caso di infezione, antiinfiammatori, broncodilatatori se necessario)</a:t>
            </a:r>
          </a:p>
          <a:p>
            <a:pPr>
              <a:buFont typeface="Wingdings" pitchFamily="2" charset="2"/>
              <a:buChar char="n"/>
            </a:pPr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Fisioterapia regolare</a:t>
            </a:r>
          </a:p>
          <a:p>
            <a:pPr>
              <a:buFont typeface="Wingdings" pitchFamily="2" charset="2"/>
              <a:buChar char="n"/>
            </a:pPr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Rare le indicazioni chirurgiche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E79A12D6-C577-744D-8C57-A087449361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404813"/>
            <a:ext cx="7086600" cy="1431925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Terapia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8C1527-1FFE-B142-82EE-02C74A420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9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1"/>
    </mc:Choice>
    <mc:Fallback>
      <p:transition spd="slow" advTm="19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tangolo 5">
            <a:extLst>
              <a:ext uri="{FF2B5EF4-FFF2-40B4-BE49-F238E27FC236}">
                <a16:creationId xmlns:a16="http://schemas.microsoft.com/office/drawing/2014/main" id="{2652261E-E0DC-624B-B387-594BF823F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406400"/>
            <a:ext cx="7286625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 Cistica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è una grave malattia ereditaria ed evolutiva che colpisce indifferentemente i maschi  e le femmine. E’  una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malattia genetica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più diffusa nella popolazione bianca,  di tipo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autosomico recessivo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trasmessa dai genitori, attraverso un gene mutato, il gene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CFTR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altLang="it-IT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altLang="it-IT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ystic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ibrosis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ransmembrane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conductance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egulator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di cui sono portatori sani il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4-5%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della popolazione.</a:t>
            </a:r>
          </a:p>
          <a:p>
            <a:pPr algn="just" eaLnBrk="1" hangingPunct="1"/>
            <a:endParaRPr lang="it-IT" altLang="it-IT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genitori entrambi portatori sani possono generare un figlio malato, che avrà prima o poi, problemi di malattia polmonare, di insufficienza pancreatica, di disfunzione del fegato e di altri organi, spesso problemi di crescita.</a:t>
            </a:r>
          </a:p>
          <a:p>
            <a:pPr algn="just" eaLnBrk="1" hangingPunct="1"/>
            <a:endParaRPr lang="it-IT" altLang="it-IT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una malattia curabile attraverso intense e continue cure quotidiane, che consentono di attenuarne il decorso e prolungare la vita, specie utilizzando terapie personalizzate in base alla mutazione genetica responsabile della malattia.</a:t>
            </a:r>
          </a:p>
          <a:p>
            <a:pPr algn="just" eaLnBrk="1" hangingPunct="1"/>
            <a:endParaRPr lang="it-IT" altLang="it-IT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Nasce un bambino malato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ogni 2500 nati</a:t>
            </a:r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it-IT" altLang="it-IT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it-IT" altLang="it-IT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Italia sono circa 4.500 i pazienti affetti da </a:t>
            </a:r>
            <a:r>
              <a:rPr lang="it-IT" altLang="it-IT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 Cistica</a:t>
            </a:r>
            <a:r>
              <a:rPr lang="it-IT" altLang="it-IT" sz="20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CC13C9-AE7E-2F4F-B865-6E2F72707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00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2"/>
    </mc:Choice>
    <mc:Fallback>
      <p:transition spd="slow" advTm="2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1488043"/>
            <a:ext cx="7886700" cy="1325563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bg1"/>
                </a:solidFill>
              </a:rPr>
              <a:t>Il regolatore della conduttanza </a:t>
            </a:r>
            <a:r>
              <a:rPr lang="it-IT" sz="3600" dirty="0" err="1">
                <a:solidFill>
                  <a:schemeClr val="bg1"/>
                </a:solidFill>
              </a:rPr>
              <a:t>transmembrana</a:t>
            </a:r>
            <a:r>
              <a:rPr lang="it-IT" sz="3600" dirty="0">
                <a:solidFill>
                  <a:schemeClr val="bg1"/>
                </a:solidFill>
              </a:rPr>
              <a:t> della fibrosi cistica (</a:t>
            </a:r>
            <a:r>
              <a:rPr lang="it-IT" sz="3600" b="1" dirty="0">
                <a:solidFill>
                  <a:schemeClr val="bg1"/>
                </a:solidFill>
              </a:rPr>
              <a:t>CFTR</a:t>
            </a:r>
            <a:r>
              <a:rPr lang="it-IT" sz="3600" dirty="0">
                <a:solidFill>
                  <a:schemeClr val="bg1"/>
                </a:solidFill>
              </a:rPr>
              <a:t>) è una proteina di membrana che svolge la funzione di canale ionico per lo ione cloruro, presente nelle cellule dei vertebrati.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3222625"/>
            <a:ext cx="3600450" cy="3556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604805" y="5000625"/>
            <a:ext cx="149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Proteina CFTR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63E66B-32FB-3D47-8EF2-A1BA3DA03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51"/>
    </mc:Choice>
    <mc:Fallback>
      <p:transition spd="slow" advTm="31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321BF3-A1EB-1D45-8BAB-3D1792A88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214313"/>
            <a:ext cx="75533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it-IT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Fenotipo della Fibrosi Cistica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A5668DB1-1B80-D446-90C7-D910CF3B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27305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CasellaDiTesto 55">
            <a:extLst>
              <a:ext uri="{FF2B5EF4-FFF2-40B4-BE49-F238E27FC236}">
                <a16:creationId xmlns:a16="http://schemas.microsoft.com/office/drawing/2014/main" id="{301BC77B-FBB9-BD44-811F-A6A09551D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052513"/>
            <a:ext cx="542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muco secreto nei polmoni  è molto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più denso 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normale, quindi le cellule ciliate non riescono a portarlo verso il naso e le bocca facendolo ristagnare nei polmoni dove causa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tosse frequente e infezioni polmonari.</a:t>
            </a:r>
            <a:endParaRPr lang="it-IT" altLang="it-IT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CasellaDiTesto 55">
            <a:extLst>
              <a:ext uri="{FF2B5EF4-FFF2-40B4-BE49-F238E27FC236}">
                <a16:creationId xmlns:a16="http://schemas.microsoft.com/office/drawing/2014/main" id="{022CABC9-A4D5-034A-B29C-9C5CD6B79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708275"/>
            <a:ext cx="54292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dotti pancreatici si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ostruiscono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determinando la formazione di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cisti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livello del pancreas, facendogli assumere un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aspetto fibroso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altLang="it-IT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CasellaDiTesto 55">
            <a:extLst>
              <a:ext uri="{FF2B5EF4-FFF2-40B4-BE49-F238E27FC236}">
                <a16:creationId xmlns:a16="http://schemas.microsoft.com/office/drawing/2014/main" id="{63EF0724-8703-3C43-9F5F-F91742DEE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789363"/>
            <a:ext cx="54292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L’intestino non riceve abbastanza enzimi digestivi  provocando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denutrizione e steatorrea 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(alta concentrazione di grassi nelle feci).</a:t>
            </a:r>
            <a:endParaRPr lang="it-IT" altLang="it-IT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CasellaDiTesto 55">
            <a:extLst>
              <a:ext uri="{FF2B5EF4-FFF2-40B4-BE49-F238E27FC236}">
                <a16:creationId xmlns:a16="http://schemas.microsoft.com/office/drawing/2014/main" id="{87695B06-C6C4-2648-B48C-59D2F4416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941888"/>
            <a:ext cx="5429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dotti deferenti maschili si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occludono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determinando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sterilità.</a:t>
            </a:r>
            <a:endParaRPr lang="it-IT" altLang="it-IT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CasellaDiTesto 55">
            <a:extLst>
              <a:ext uri="{FF2B5EF4-FFF2-40B4-BE49-F238E27FC236}">
                <a16:creationId xmlns:a16="http://schemas.microsoft.com/office/drawing/2014/main" id="{7484CB70-AE7D-F141-958B-945BF93F5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05488"/>
            <a:ext cx="54292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sali espulsi durante la sudorazione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vengono riassorbiti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dall’organismo determinando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un’aumento della concentrazione  di sali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nel sudore.</a:t>
            </a:r>
            <a:endParaRPr lang="it-IT" altLang="it-IT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9BB618-807C-E345-AA75-81E47064D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85"/>
    </mc:Choice>
    <mc:Fallback>
      <p:transition spd="slow" advTm="8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F05A67A-126F-AC49-B27A-7F185D6B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142875"/>
            <a:ext cx="75533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>
              <a:defRPr/>
            </a:pPr>
            <a:r>
              <a:rPr lang="en-GB" sz="3600" b="1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Diagnosi</a:t>
            </a:r>
            <a:r>
              <a:rPr lang="en-GB" sz="36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la </a:t>
            </a:r>
            <a:r>
              <a:rPr lang="en-GB" sz="3600" b="1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malattia</a:t>
            </a:r>
            <a:r>
              <a:rPr lang="en-GB" sz="36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del </a:t>
            </a:r>
            <a:r>
              <a:rPr lang="en-GB" sz="3600" b="1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bacio</a:t>
            </a:r>
            <a:r>
              <a:rPr lang="en-GB" sz="3600" b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3600" b="1" kern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salato</a:t>
            </a:r>
            <a:endParaRPr lang="en-GB" sz="3600" b="1" kern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267" name="CasellaDiTesto 55">
            <a:extLst>
              <a:ext uri="{FF2B5EF4-FFF2-40B4-BE49-F238E27FC236}">
                <a16:creationId xmlns:a16="http://schemas.microsoft.com/office/drawing/2014/main" id="{02B1444B-9D91-924F-BD62-11C49B0C7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928688"/>
            <a:ext cx="5000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Così gli antichi Romani avevano riconosciuto la malattia per l’alto contenuto di Sali del sudore.</a:t>
            </a:r>
          </a:p>
          <a:p>
            <a:pPr algn="just" eaLnBrk="1" hangingPunct="1"/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metodi di analisi attualmente utilizzati per la diagnosi della fibrosi cistica sono:</a:t>
            </a:r>
          </a:p>
        </p:txBody>
      </p:sp>
      <p:sp>
        <p:nvSpPr>
          <p:cNvPr id="11269" name="CasellaDiTesto 55">
            <a:extLst>
              <a:ext uri="{FF2B5EF4-FFF2-40B4-BE49-F238E27FC236}">
                <a16:creationId xmlns:a16="http://schemas.microsoft.com/office/drawing/2014/main" id="{151059FD-07DA-4D43-B823-7A35D839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4" y="2219920"/>
            <a:ext cx="5000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 Genetica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prelevare campione di sangue per individuare nel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mutazioni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carico del gene CFTR.</a:t>
            </a:r>
            <a:endParaRPr lang="it-IT" altLang="it-IT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CasellaDiTesto 55">
            <a:extLst>
              <a:ext uri="{FF2B5EF4-FFF2-40B4-BE49-F238E27FC236}">
                <a16:creationId xmlns:a16="http://schemas.microsoft.com/office/drawing/2014/main" id="{D4226ADD-8659-764B-A50D-5B0C859A7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3" y="3234153"/>
            <a:ext cx="5000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Neonatale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consiste nel prelevare una goccia di sangue da tallone del neonato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valutarne i livelli di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tripsina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Infatti nei soggetti affetti da </a:t>
            </a:r>
            <a:r>
              <a:rPr lang="it-IT" altLang="it-IT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it-IT" alt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concentrazione di questa proteina pancreatica tende ad aumentare.</a:t>
            </a:r>
          </a:p>
        </p:txBody>
      </p:sp>
      <p:sp>
        <p:nvSpPr>
          <p:cNvPr id="11271" name="CasellaDiTesto 55">
            <a:extLst>
              <a:ext uri="{FF2B5EF4-FFF2-40B4-BE49-F238E27FC236}">
                <a16:creationId xmlns:a16="http://schemas.microsoft.com/office/drawing/2014/main" id="{D73533F8-A2DF-424B-B06E-1BA893EFA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929188"/>
            <a:ext cx="5000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del sudore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è il test principale per la diagnosi della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si esegue prelevando una piccola quantità di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sudore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verificarne la concentrazione di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cloruro di sodio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Nel caso in cui fosse </a:t>
            </a:r>
            <a:r>
              <a:rPr lang="it-IT" altLang="it-IT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troppo alta</a:t>
            </a:r>
            <a:r>
              <a:rPr lang="it-IT" altLang="it-IT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il paziente risulterebbe malato .</a:t>
            </a:r>
          </a:p>
        </p:txBody>
      </p:sp>
      <p:pic>
        <p:nvPicPr>
          <p:cNvPr id="8" name="Picture 2" descr="http://www.venetoinfo.it/images/stories/images/salute_societa/mamma%20e%20figlio.jpg">
            <a:extLst>
              <a:ext uri="{FF2B5EF4-FFF2-40B4-BE49-F238E27FC236}">
                <a16:creationId xmlns:a16="http://schemas.microsoft.com/office/drawing/2014/main" id="{9154C034-0A2E-1A44-9592-978FEED0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1247775"/>
            <a:ext cx="374173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117320-8DCB-5941-89A0-F169807DB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52"/>
    </mc:Choice>
    <mc:Fallback>
      <p:transition spd="slow" advTm="4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7B5A391C-8A20-9E4B-9994-296AD8406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anose="020B0600070205080204" pitchFamily="34" charset="-128"/>
              </a:rPr>
              <a:t>La tosse</a:t>
            </a:r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D4698E86-458B-804F-BA3A-478B149D18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648200" cy="4114800"/>
          </a:xfrm>
          <a:solidFill>
            <a:srgbClr val="FF0000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   La tosse è un riflesso primitivo che consiste in una iniziale profonda inspirazione, chiusura della glottide, e successiva esplosiva espirazione accompagnata da un rumore.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altLang="it-IT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   </a:t>
            </a:r>
            <a:r>
              <a:rPr lang="it-IT" altLang="it-IT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Può essere stimolato da un’irritazione delle terminazioni nervose del tratto respiratorio. L’irritazione può venire da un blocco di muco nelle vie aeree, oppure dall’esposizione ad aerosol chimici, o da numerose altre cause.</a:t>
            </a:r>
          </a:p>
        </p:txBody>
      </p:sp>
      <p:sp>
        <p:nvSpPr>
          <p:cNvPr id="176132" name="Segnaposto immagine 1">
            <a:extLst>
              <a:ext uri="{FF2B5EF4-FFF2-40B4-BE49-F238E27FC236}">
                <a16:creationId xmlns:a16="http://schemas.microsoft.com/office/drawing/2014/main" id="{E8649518-7D01-6D48-82BD-D26DF9219CB0}"/>
              </a:ext>
            </a:extLst>
          </p:cNvPr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6" name="Picture 4" descr="tosse2">
            <a:extLst>
              <a:ext uri="{FF2B5EF4-FFF2-40B4-BE49-F238E27FC236}">
                <a16:creationId xmlns:a16="http://schemas.microsoft.com/office/drawing/2014/main" id="{3C7E7FD3-763D-A343-A787-D18C7F46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371600"/>
            <a:ext cx="4648200" cy="502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85E5CA-33D1-8E4D-A5ED-E3956C411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35"/>
    </mc:Choice>
    <mc:Fallback>
      <p:transition spd="slow" advTm="4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9114910A-BF5A-9E41-8139-F84BA96B3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solidFill>
                  <a:schemeClr val="tx1"/>
                </a:solidFill>
                <a:ea typeface="ＭＳ Ｐゴシック" panose="020B0600070205080204" pitchFamily="34" charset="-128"/>
              </a:rPr>
              <a:t>La tosse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B0840957-9696-AB4F-83B6-A96EDD35A9B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114800" cy="4114800"/>
          </a:xfrm>
          <a:solidFill>
            <a:srgbClr val="FF0000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4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I recettori della tosse si trovano lungo tutto il tratto respiratorio. Il riflesso della tosse viene trasmesso dalle fibre vagali ad un centro della tosse encefalico. Il controllo volontario della tosse è possibile anche in pazienti con lesione del tronco encefalico nonostante l’assenza del riflesso spontaneo.</a:t>
            </a:r>
          </a:p>
        </p:txBody>
      </p:sp>
      <p:pic>
        <p:nvPicPr>
          <p:cNvPr id="82948" name="Picture 4" descr="riflesso tosse">
            <a:extLst>
              <a:ext uri="{FF2B5EF4-FFF2-40B4-BE49-F238E27FC236}">
                <a16:creationId xmlns:a16="http://schemas.microsoft.com/office/drawing/2014/main" id="{345FC7F4-49A2-184E-BD08-24BE36995DD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4267200" cy="449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59767-86C2-114A-B48A-2F917435E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8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6B9DC-6A4D-5D44-A573-9E59E85F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13E484C-C11D-3243-BD3F-F5FDCC5AE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935123"/>
              </p:ext>
            </p:extLst>
          </p:nvPr>
        </p:nvGraphicFramePr>
        <p:xfrm>
          <a:off x="228600" y="18803"/>
          <a:ext cx="8686800" cy="6829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86800">
                  <a:extLst>
                    <a:ext uri="{9D8B030D-6E8A-4147-A177-3AD203B41FA5}">
                      <a16:colId xmlns:a16="http://schemas.microsoft.com/office/drawing/2014/main" val="3100872738"/>
                    </a:ext>
                  </a:extLst>
                </a:gridCol>
              </a:tblGrid>
              <a:tr h="2661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4000" dirty="0">
                          <a:effectLst/>
                        </a:rPr>
                        <a:t>Lezione 4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4000" dirty="0">
                          <a:effectLst/>
                        </a:rPr>
                        <a:t>Malattie Apparato respiratorio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4000" dirty="0" err="1">
                          <a:effectLst/>
                        </a:rPr>
                        <a:t>CdL</a:t>
                      </a:r>
                      <a:r>
                        <a:rPr lang="it-IT" sz="4000" dirty="0">
                          <a:effectLst/>
                        </a:rPr>
                        <a:t> Fisioterapia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849009"/>
                  </a:ext>
                </a:extLst>
              </a:tr>
              <a:tr h="3540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Bronchiettasie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Tosse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>
                          <a:effectLst/>
                        </a:rPr>
                        <a:t>Polmoniti e malattie infettive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Pneumotorace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Disturbi respiratori nel paziente neuromuscolare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Cifoscoliosi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800" dirty="0">
                          <a:effectLst/>
                        </a:rPr>
                        <a:t>Tumore polmonare (cenni)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2560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C8B2C6-268E-9143-A875-43E53B004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3"/>
    </mc:Choice>
    <mc:Fallback>
      <p:transition spd="slow" advTm="1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D2CD6A3-24F2-5248-9A1C-D8942EDD4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4 modi di considerare la tosse</a:t>
            </a:r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5FC419CA-F381-A641-BB44-DF65DA502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it-IT" altLang="it-IT" sz="2400" b="1">
                <a:ea typeface="ＭＳ Ｐゴシック" panose="020B0600070205080204" pitchFamily="34" charset="-128"/>
              </a:rPr>
              <a:t>Aiuta a mantenere libere le vie aeree da muco e materiale estraneo (meccanismo di difesa utile che necessita di essere efficiente)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it-IT" altLang="it-IT" sz="2400" b="1">
                <a:ea typeface="ＭＳ Ｐゴシック" panose="020B0600070205080204" pitchFamily="34" charset="-128"/>
              </a:rPr>
              <a:t>È un sintomo di una malattia o un problema (es. corpo estraneo nelle vie aeree)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it-IT" altLang="it-IT" sz="2400" b="1">
                <a:ea typeface="ＭＳ Ｐゴシック" panose="020B0600070205080204" pitchFamily="34" charset="-128"/>
              </a:rPr>
              <a:t>Diffonde il raffreddore o altre infezioni da una persona ad un’altra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it-IT" altLang="it-IT" sz="2400" b="1">
                <a:ea typeface="ＭＳ Ｐゴシック" panose="020B0600070205080204" pitchFamily="34" charset="-128"/>
              </a:rPr>
              <a:t>Occasionalmente, in certi pazienti cardiopatici, la tosse può aiutare a ristabilire il normale battito cardiaco in condizioni aritmiche (meccanismo salvavita) 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it-IT" altLang="it-IT" sz="2400" b="1">
              <a:ea typeface="ＭＳ Ｐゴシック" panose="020B0600070205080204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71D346-2469-7A4C-B416-EE7CD0457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1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259"/>
    </mc:Choice>
    <mc:Fallback>
      <p:transition spd="slow" advTm="6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A9FDA96-C7B1-3B45-AF0F-A52656238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1795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B4148E4-D998-8542-94AE-4713B2E8E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757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1894AFB-1AC4-8245-820F-819D12B57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0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8AC261E6-F9B7-384C-AC05-325F03766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70446" y="15875"/>
            <a:ext cx="7543800" cy="1431925"/>
          </a:xfrm>
        </p:spPr>
        <p:txBody>
          <a:bodyPr/>
          <a:lstStyle/>
          <a:p>
            <a:r>
              <a:rPr lang="it-IT" altLang="it-IT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Auscultazione </a:t>
            </a:r>
            <a:br>
              <a:rPr lang="it-IT" altLang="it-IT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it-IT" altLang="it-IT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polmonare</a:t>
            </a:r>
          </a:p>
        </p:txBody>
      </p:sp>
      <p:sp>
        <p:nvSpPr>
          <p:cNvPr id="186374" name="Rectangle 6">
            <a:extLst>
              <a:ext uri="{FF2B5EF4-FFF2-40B4-BE49-F238E27FC236}">
                <a16:creationId xmlns:a16="http://schemas.microsoft.com/office/drawing/2014/main" id="{C70109F6-6D6A-E449-99C2-9375FF0C9A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981200"/>
            <a:ext cx="3697288" cy="4114800"/>
          </a:xfrm>
        </p:spPr>
        <p:txBody>
          <a:bodyPr/>
          <a:lstStyle/>
          <a:p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Gli anglosassoni distinguono 2 principali reperti </a:t>
            </a:r>
            <a:r>
              <a:rPr lang="it-IT" altLang="it-IT" sz="28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auscultatori</a:t>
            </a:r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: </a:t>
            </a:r>
          </a:p>
          <a:p>
            <a:r>
              <a:rPr lang="it-IT" altLang="it-IT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rumori continui </a:t>
            </a:r>
          </a:p>
          <a:p>
            <a:pPr>
              <a:buFont typeface="Wingdings" pitchFamily="2" charset="2"/>
              <a:buNone/>
            </a:pPr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28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wheezing</a:t>
            </a:r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-ronchi)</a:t>
            </a:r>
            <a:r>
              <a:rPr lang="it-IT" altLang="it-IT" sz="2800" dirty="0">
                <a:ea typeface="ＭＳ Ｐゴシック" panose="020B0600070205080204" pitchFamily="34" charset="-128"/>
              </a:rPr>
              <a:t>  </a:t>
            </a:r>
          </a:p>
          <a:p>
            <a:r>
              <a:rPr lang="it-IT" altLang="it-IT" sz="2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rumori discontinui </a:t>
            </a:r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(</a:t>
            </a:r>
            <a:r>
              <a:rPr lang="it-IT" altLang="it-IT" sz="2800" dirty="0" err="1">
                <a:solidFill>
                  <a:srgbClr val="FFFF00"/>
                </a:solidFill>
                <a:ea typeface="ＭＳ Ｐゴシック" panose="020B0600070205080204" pitchFamily="34" charset="-128"/>
              </a:rPr>
              <a:t>crackles</a:t>
            </a:r>
            <a:r>
              <a:rPr lang="it-IT" altLang="it-IT" sz="28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40C2B171-DB61-F040-A7E6-B1701A58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0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49" name="Line 9">
            <a:extLst>
              <a:ext uri="{FF2B5EF4-FFF2-40B4-BE49-F238E27FC236}">
                <a16:creationId xmlns:a16="http://schemas.microsoft.com/office/drawing/2014/main" id="{0F9B628D-68E5-064A-A553-D1CA5D4847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1900" y="4572000"/>
            <a:ext cx="685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0" name="Line 10">
            <a:extLst>
              <a:ext uri="{FF2B5EF4-FFF2-40B4-BE49-F238E27FC236}">
                <a16:creationId xmlns:a16="http://schemas.microsoft.com/office/drawing/2014/main" id="{E0CC4462-CE95-894D-BE98-DE49CF0A8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5486400"/>
            <a:ext cx="1524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1" name="Line 11">
            <a:extLst>
              <a:ext uri="{FF2B5EF4-FFF2-40B4-BE49-F238E27FC236}">
                <a16:creationId xmlns:a16="http://schemas.microsoft.com/office/drawing/2014/main" id="{FB5AC2C8-4A57-1D48-97BF-E2E01FE00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5486400"/>
            <a:ext cx="1524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2" name="Line 12">
            <a:extLst>
              <a:ext uri="{FF2B5EF4-FFF2-40B4-BE49-F238E27FC236}">
                <a16:creationId xmlns:a16="http://schemas.microsoft.com/office/drawing/2014/main" id="{E78E031E-03A1-EB41-8AE2-0EC83235E3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5486400"/>
            <a:ext cx="1524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3" name="Line 13">
            <a:extLst>
              <a:ext uri="{FF2B5EF4-FFF2-40B4-BE49-F238E27FC236}">
                <a16:creationId xmlns:a16="http://schemas.microsoft.com/office/drawing/2014/main" id="{2B256803-2917-A349-B74E-B707B541C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486400"/>
            <a:ext cx="1524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4" name="Line 14">
            <a:extLst>
              <a:ext uri="{FF2B5EF4-FFF2-40B4-BE49-F238E27FC236}">
                <a16:creationId xmlns:a16="http://schemas.microsoft.com/office/drawing/2014/main" id="{51E1FBE9-0AAA-F446-AA93-BA556F182D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5486400"/>
            <a:ext cx="1524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55" name="Line 15">
            <a:extLst>
              <a:ext uri="{FF2B5EF4-FFF2-40B4-BE49-F238E27FC236}">
                <a16:creationId xmlns:a16="http://schemas.microsoft.com/office/drawing/2014/main" id="{CD2182CB-B3D0-AD4A-8130-CB1C86A9D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486400"/>
            <a:ext cx="152400" cy="152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pic>
        <p:nvPicPr>
          <p:cNvPr id="19" name="Picture 6" descr="cardiac-auscultation">
            <a:extLst>
              <a:ext uri="{FF2B5EF4-FFF2-40B4-BE49-F238E27FC236}">
                <a16:creationId xmlns:a16="http://schemas.microsoft.com/office/drawing/2014/main" id="{90A21D82-CDA6-684D-B3C9-3C3AC597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3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27" y="15876"/>
            <a:ext cx="4351338" cy="295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MV a 100 Jpeg">
            <a:extLst>
              <a:ext uri="{FF2B5EF4-FFF2-40B4-BE49-F238E27FC236}">
                <a16:creationId xmlns:a16="http://schemas.microsoft.com/office/drawing/2014/main" id="{356DF1FE-C865-F446-B83C-02893021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088" y="3124199"/>
            <a:ext cx="4210050" cy="36576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ABDB8A-C6EF-9C4B-91C6-AA1031B0C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5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8"/>
    </mc:Choice>
    <mc:Fallback>
      <p:transition spd="slow" advTm="3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C3A81A89-283A-6443-8AEA-EEDAE43BA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Polmoniti</a:t>
            </a:r>
            <a:r>
              <a:rPr lang="cs-CZ" dirty="0"/>
              <a:t> </a:t>
            </a:r>
            <a:r>
              <a:rPr lang="cs-CZ" dirty="0" err="1"/>
              <a:t>infettive</a:t>
            </a:r>
            <a:endParaRPr lang="cs-CZ" dirty="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E9F7FCC-E948-C046-A220-F713013F0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SzTx/>
              <a:buFont typeface="Wingdings" pitchFamily="2" charset="2"/>
              <a:buNone/>
            </a:pPr>
            <a:r>
              <a:rPr lang="cs-CZ" altLang="cs-CZ" sz="2800" dirty="0">
                <a:solidFill>
                  <a:schemeClr val="folHlink"/>
                </a:solidFill>
              </a:rPr>
              <a:t>	= </a:t>
            </a:r>
            <a:r>
              <a:rPr lang="cs-CZ" altLang="cs-CZ" sz="2800" dirty="0" err="1">
                <a:solidFill>
                  <a:schemeClr val="folHlink"/>
                </a:solidFill>
              </a:rPr>
              <a:t>infiammazione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infettiva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del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polmone</a:t>
            </a:r>
            <a:endParaRPr lang="cs-CZ" altLang="cs-CZ" sz="2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1. </a:t>
            </a:r>
            <a:r>
              <a:rPr lang="cs-CZ" altLang="cs-CZ" sz="2800" dirty="0" err="1"/>
              <a:t>polmoniti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acquisite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comunità</a:t>
            </a:r>
            <a:r>
              <a:rPr lang="cs-CZ" altLang="cs-CZ" sz="2800" dirty="0"/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batteri</a:t>
            </a:r>
            <a:r>
              <a:rPr lang="cs-CZ" altLang="cs-CZ" sz="2000" dirty="0"/>
              <a:t>, virus)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2. </a:t>
            </a:r>
            <a:r>
              <a:rPr lang="cs-CZ" altLang="cs-CZ" sz="2800" dirty="0" err="1"/>
              <a:t>polmoniti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atipiche</a:t>
            </a:r>
            <a:r>
              <a:rPr lang="cs-CZ" altLang="cs-CZ" sz="2800" dirty="0"/>
              <a:t> </a:t>
            </a:r>
            <a:r>
              <a:rPr lang="cs-CZ" altLang="cs-CZ" sz="2000" dirty="0"/>
              <a:t>(virus, </a:t>
            </a:r>
            <a:r>
              <a:rPr lang="cs-CZ" altLang="cs-CZ" sz="2000" i="1" dirty="0" err="1"/>
              <a:t>Mycoplasma</a:t>
            </a:r>
            <a:r>
              <a:rPr lang="cs-CZ" altLang="cs-CZ" sz="2000" i="1" dirty="0"/>
              <a:t>, </a:t>
            </a:r>
            <a:r>
              <a:rPr lang="cs-CZ" altLang="cs-CZ" sz="2000" i="1" dirty="0" err="1"/>
              <a:t>Chlamydia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3. </a:t>
            </a:r>
            <a:r>
              <a:rPr lang="cs-CZ" altLang="cs-CZ" sz="2800" dirty="0" err="1"/>
              <a:t>polmoniti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nosocomiali</a:t>
            </a:r>
            <a:r>
              <a:rPr lang="cs-CZ" altLang="cs-CZ" sz="2800" dirty="0"/>
              <a:t> </a:t>
            </a:r>
            <a:r>
              <a:rPr lang="cs-CZ" altLang="cs-CZ" sz="2000" dirty="0"/>
              <a:t>(gram-</a:t>
            </a:r>
            <a:r>
              <a:rPr lang="cs-CZ" altLang="cs-CZ" sz="2000" dirty="0" err="1"/>
              <a:t>negativi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stafilococchi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4. </a:t>
            </a:r>
            <a:r>
              <a:rPr lang="cs-CZ" altLang="cs-CZ" sz="2800" dirty="0" err="1"/>
              <a:t>polmonite</a:t>
            </a:r>
            <a:r>
              <a:rPr lang="cs-CZ" altLang="cs-CZ" sz="2800" dirty="0"/>
              <a:t> ab </a:t>
            </a:r>
            <a:r>
              <a:rPr lang="cs-CZ" altLang="cs-CZ" sz="2800" dirty="0" err="1"/>
              <a:t>ingestis</a:t>
            </a:r>
            <a:r>
              <a:rPr lang="cs-CZ" altLang="cs-CZ" sz="2800" dirty="0"/>
              <a:t> </a:t>
            </a:r>
            <a:r>
              <a:rPr lang="cs-CZ" altLang="cs-CZ" sz="2000" dirty="0"/>
              <a:t>(flora </a:t>
            </a:r>
            <a:r>
              <a:rPr lang="cs-CZ" altLang="cs-CZ" sz="2000" dirty="0" err="1"/>
              <a:t>orale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anaerobia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5. </a:t>
            </a:r>
            <a:r>
              <a:rPr lang="cs-CZ" altLang="cs-CZ" sz="2800" dirty="0" err="1"/>
              <a:t>polmonite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cronica</a:t>
            </a:r>
            <a:r>
              <a:rPr lang="cs-CZ" altLang="cs-CZ" sz="2800" dirty="0"/>
              <a:t> </a:t>
            </a:r>
            <a:r>
              <a:rPr lang="cs-CZ" altLang="cs-CZ" sz="2000" dirty="0"/>
              <a:t>(TBC)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6. </a:t>
            </a:r>
            <a:r>
              <a:rPr lang="cs-CZ" altLang="cs-CZ" sz="2800" dirty="0" err="1"/>
              <a:t>polmonite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necrotizzante</a:t>
            </a:r>
            <a:r>
              <a:rPr lang="cs-CZ" altLang="cs-CZ" sz="2800" dirty="0"/>
              <a:t> / </a:t>
            </a:r>
            <a:r>
              <a:rPr lang="cs-CZ" altLang="cs-CZ" sz="2800" dirty="0" err="1"/>
              <a:t>ascesso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polmonare</a:t>
            </a:r>
            <a:endParaRPr lang="cs-CZ" altLang="cs-CZ" sz="2800" dirty="0"/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000" dirty="0" err="1"/>
              <a:t>anaerobi</a:t>
            </a:r>
            <a:r>
              <a:rPr lang="cs-CZ" altLang="cs-CZ" sz="2000" dirty="0"/>
              <a:t>, </a:t>
            </a:r>
            <a:r>
              <a:rPr lang="cs-CZ" altLang="cs-CZ" sz="2000" i="1" dirty="0"/>
              <a:t>S. aureus, K. </a:t>
            </a:r>
            <a:r>
              <a:rPr lang="cs-CZ" altLang="cs-CZ" sz="2000" i="1" dirty="0" err="1"/>
              <a:t>pneumoniae</a:t>
            </a:r>
            <a:endParaRPr lang="cs-CZ" altLang="cs-CZ" sz="2000" i="1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7. </a:t>
            </a:r>
            <a:r>
              <a:rPr lang="cs-CZ" altLang="cs-CZ" sz="2800" dirty="0" err="1"/>
              <a:t>polmoniti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ospiti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immunocompromessi</a:t>
            </a:r>
            <a:endParaRPr lang="cs-CZ" altLang="cs-CZ" sz="2800" dirty="0"/>
          </a:p>
          <a:p>
            <a:pPr lvl="2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000" dirty="0"/>
              <a:t>CMV, </a:t>
            </a:r>
            <a:r>
              <a:rPr lang="cs-CZ" altLang="cs-CZ" sz="2000" i="1" dirty="0"/>
              <a:t>P. </a:t>
            </a:r>
            <a:r>
              <a:rPr lang="cs-CZ" altLang="cs-CZ" sz="2000" i="1" dirty="0" err="1"/>
              <a:t>carinii</a:t>
            </a:r>
            <a:r>
              <a:rPr lang="cs-CZ" altLang="cs-CZ" sz="2000" dirty="0"/>
              <a:t>, </a:t>
            </a:r>
            <a:r>
              <a:rPr lang="cs-CZ" altLang="cs-CZ" sz="2000" i="1" dirty="0" err="1"/>
              <a:t>Mycobacteria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atipici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funghi</a:t>
            </a:r>
            <a:endParaRPr lang="cs-CZ" altLang="cs-CZ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88768B-589F-E145-928E-E2F30B15C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3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51"/>
    </mc:Choice>
    <mc:Fallback>
      <p:transition spd="slow" advTm="13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DAD9E9FB-E07B-994E-9AAE-598D94164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Polmonite</a:t>
            </a:r>
            <a:r>
              <a:rPr lang="cs-CZ" dirty="0"/>
              <a:t> </a:t>
            </a:r>
            <a:r>
              <a:rPr lang="cs-CZ" dirty="0" err="1"/>
              <a:t>lobare</a:t>
            </a:r>
            <a:endParaRPr lang="cs-CZ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E7E3786-9733-984F-8931-A39636944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i="1" dirty="0" err="1"/>
              <a:t>Streptococcus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pneumoniae</a:t>
            </a:r>
            <a:r>
              <a:rPr lang="cs-CZ" altLang="cs-CZ" sz="2800" i="1" dirty="0"/>
              <a:t> 1, 2, 3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Rapida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diffusione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negli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alveoli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1. </a:t>
            </a:r>
            <a:r>
              <a:rPr lang="cs-CZ" altLang="cs-CZ" sz="2800" dirty="0" err="1"/>
              <a:t>congestione</a:t>
            </a:r>
            <a:r>
              <a:rPr lang="cs-CZ" altLang="cs-CZ" sz="2800" dirty="0"/>
              <a:t> 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Edema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alveolare</a:t>
            </a:r>
            <a:r>
              <a:rPr lang="cs-CZ" altLang="cs-CZ" sz="2400" dirty="0"/>
              <a:t> + </a:t>
            </a:r>
            <a:r>
              <a:rPr lang="cs-CZ" altLang="cs-CZ" sz="2400" dirty="0" err="1"/>
              <a:t>neutrofili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2. </a:t>
            </a:r>
            <a:r>
              <a:rPr lang="cs-CZ" altLang="cs-CZ" sz="2800" dirty="0" err="1"/>
              <a:t>epatizzazione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rossa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consistenza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simil-epatica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alveoli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riempiti</a:t>
            </a:r>
            <a:r>
              <a:rPr lang="cs-CZ" altLang="cs-CZ" sz="2400" dirty="0"/>
              <a:t> da </a:t>
            </a:r>
            <a:r>
              <a:rPr lang="cs-CZ" altLang="cs-CZ" sz="2400" dirty="0" err="1"/>
              <a:t>fibrina</a:t>
            </a:r>
            <a:r>
              <a:rPr lang="cs-CZ" altLang="cs-CZ" sz="2400" dirty="0"/>
              <a:t>, GR, </a:t>
            </a:r>
            <a:r>
              <a:rPr lang="cs-CZ" altLang="cs-CZ" sz="2400" dirty="0" err="1"/>
              <a:t>neutrofili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essudato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fibrinosa</a:t>
            </a:r>
            <a:r>
              <a:rPr lang="cs-CZ" altLang="cs-CZ" sz="2400" dirty="0"/>
              <a:t> / </a:t>
            </a:r>
            <a:r>
              <a:rPr lang="cs-CZ" altLang="cs-CZ" sz="2400" dirty="0" err="1"/>
              <a:t>pleurite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fibrinopurulenta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3. </a:t>
            </a:r>
            <a:r>
              <a:rPr lang="cs-CZ" altLang="cs-CZ" sz="2800" dirty="0" err="1"/>
              <a:t>epatizzazione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grigia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secca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rigida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/>
              <a:t>Lisi dei GR + </a:t>
            </a:r>
            <a:r>
              <a:rPr lang="cs-CZ" altLang="cs-CZ" sz="2400" dirty="0" err="1"/>
              <a:t>persistenza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fibrina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4. </a:t>
            </a:r>
            <a:r>
              <a:rPr lang="cs-CZ" altLang="cs-CZ" sz="2800" dirty="0" err="1"/>
              <a:t>risoluzione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0D8427-2261-CE44-BA57-994798100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73"/>
    </mc:Choice>
    <mc:Fallback>
      <p:transition spd="slow" advTm="7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4A7EC5C-444A-6041-9B18-C7806EF4C9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Tuberculosis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62410E2-D936-D349-9D1E-A2E9C8B30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i="1"/>
              <a:t>Mycobacterium tuberculosis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/>
              <a:t>Ziehl-Neelsen – acid-fast red rod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/>
              <a:t>inhalation </a:t>
            </a:r>
            <a:r>
              <a:rPr lang="cs-CZ" altLang="cs-CZ" sz="2800">
                <a:sym typeface="Symbol" pitchFamily="2" charset="2"/>
              </a:rPr>
              <a:t> </a:t>
            </a:r>
            <a:r>
              <a:rPr lang="cs-CZ" altLang="cs-CZ" sz="2800"/>
              <a:t>lungs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/>
              <a:t>T cells mediated immunity 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/>
              <a:t>organism resistance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/>
              <a:t>tissue hypersensitivity – caseous necrosis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/>
              <a:t>caseating granulomas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/>
              <a:t>central caseous necrosis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/>
              <a:t>epithelioid cells + multinucleated giant cells (Langhans) 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/>
              <a:t>T-lymphocytic rim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B4E779-1FF6-E941-AE9A-F8CF50D78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62"/>
    </mc:Choice>
    <mc:Fallback>
      <p:transition spd="slow" advTm="13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F09F822D-F44A-3F4B-A3F9-D710FC8AD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0" y="6149975"/>
            <a:ext cx="16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altLang="it-IT" sz="2400" b="1">
              <a:solidFill>
                <a:srgbClr val="FFFF00"/>
              </a:solidFill>
              <a:latin typeface="Tahoma" charset="0"/>
              <a:ea typeface="ＭＳ Ｐゴシック" charset="-12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896FB08-5AA1-1449-A5F3-36085A883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3227388"/>
            <a:ext cx="1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4BBDE5E-22F0-0244-9893-0C7B1EA58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3227388"/>
            <a:ext cx="1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A9095145-12EB-2641-9ECC-F2F884EED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0688" y="3227388"/>
            <a:ext cx="1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150D8B68-EC6D-9F4B-8DF0-BE62AC4D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2967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6008B54B-3E43-CB4E-9A10-57C2F0D34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2967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 useBgFill="1">
        <p:nvSpPr>
          <p:cNvPr id="59400" name="Rectangle 8">
            <a:extLst>
              <a:ext uri="{FF2B5EF4-FFF2-40B4-BE49-F238E27FC236}">
                <a16:creationId xmlns:a16="http://schemas.microsoft.com/office/drawing/2014/main" id="{9F8D6BBF-BC9E-C34C-8AAE-F8EF4308B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14338"/>
            <a:ext cx="5826125" cy="11430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altLang="it-IT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ＭＳ Ｐゴシック" charset="-128"/>
              </a:rPr>
              <a:t>POLMONITI</a:t>
            </a:r>
          </a:p>
          <a:p>
            <a:pPr algn="ctr">
              <a:defRPr/>
            </a:pPr>
            <a:r>
              <a:rPr lang="it-IT" altLang="it-IT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ＭＳ Ｐゴシック" charset="-128"/>
              </a:rPr>
              <a:t>Classificazione</a:t>
            </a:r>
          </a:p>
        </p:txBody>
      </p:sp>
      <p:sp>
        <p:nvSpPr>
          <p:cNvPr id="59401" name="Rectangle 9">
            <a:extLst>
              <a:ext uri="{FF2B5EF4-FFF2-40B4-BE49-F238E27FC236}">
                <a16:creationId xmlns:a16="http://schemas.microsoft.com/office/drawing/2014/main" id="{DFC8BCEE-C176-C742-9FAE-521515B546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916113"/>
            <a:ext cx="38100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Criterio eziologico</a:t>
            </a:r>
          </a:p>
          <a:p>
            <a:pPr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Batteriche</a:t>
            </a:r>
          </a:p>
          <a:p>
            <a:pPr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Virali</a:t>
            </a:r>
          </a:p>
          <a:p>
            <a:pPr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Micotiche</a:t>
            </a:r>
          </a:p>
          <a:p>
            <a:pPr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Protozoarie</a:t>
            </a:r>
          </a:p>
          <a:p>
            <a:pPr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Elmintiche</a:t>
            </a:r>
          </a:p>
        </p:txBody>
      </p:sp>
      <p:sp>
        <p:nvSpPr>
          <p:cNvPr id="59402" name="Rectangle 10">
            <a:extLst>
              <a:ext uri="{FF2B5EF4-FFF2-40B4-BE49-F238E27FC236}">
                <a16:creationId xmlns:a16="http://schemas.microsoft.com/office/drawing/2014/main" id="{C4FEBDD7-1905-234D-838D-85D1FB711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688" y="1916113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Criterio istopatologico</a:t>
            </a:r>
          </a:p>
          <a:p>
            <a:pPr eaLnBrk="1" hangingPunct="1"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Alveolare</a:t>
            </a:r>
          </a:p>
          <a:p>
            <a:pPr eaLnBrk="1" hangingPunct="1"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Interstiziale</a:t>
            </a:r>
          </a:p>
          <a:p>
            <a:pPr eaLnBrk="1" hangingPunct="1"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Alveolo-interstiziale</a:t>
            </a:r>
          </a:p>
          <a:p>
            <a:pPr eaLnBrk="1" hangingPunct="1">
              <a:defRPr/>
            </a:pPr>
            <a:endParaRPr lang="it-IT" altLang="it-IT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Necrotizzante</a:t>
            </a:r>
          </a:p>
          <a:p>
            <a:pPr eaLnBrk="1" hangingPunct="1">
              <a:buFontTx/>
              <a:buNone/>
              <a:defRPr/>
            </a:pPr>
            <a:endParaRPr lang="it-IT" altLang="it-IT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1E461D-888D-B143-9D06-6EFA17932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1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1"/>
    </mc:Choice>
    <mc:Fallback>
      <p:transition spd="slow" advTm="4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8C4E1DB-9917-DD4D-BC28-CE8B2201C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it-IT" altLang="it-IT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CLASSIFICAZIONE EPIDEMIOLOGICA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DE97914-22F7-C94C-AE62-521EE2C139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endParaRPr lang="it-IT" altLang="it-IT" sz="2400" b="1">
              <a:ea typeface="ＭＳ Ｐゴシック" panose="020B0600070205080204" pitchFamily="34" charset="-128"/>
            </a:endParaRPr>
          </a:p>
          <a:p>
            <a:pPr marL="609600" indent="-609600">
              <a:buFontTx/>
              <a:buNone/>
            </a:pPr>
            <a:endParaRPr lang="it-IT" altLang="it-IT" sz="2800" b="1">
              <a:ea typeface="ＭＳ Ｐゴシック" panose="020B0600070205080204" pitchFamily="34" charset="-128"/>
            </a:endParaRP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8E7CFA3C-6642-504A-9974-66D012C01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161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endParaRPr lang="it-IT" altLang="it-IT" sz="2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Polmonite acquisita in comunità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(community-acquired pneumonia, CAP)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2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Polmonite nosocomiale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altLang="it-IT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	(hospital-acquired pneumonia, HAP)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2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altLang="it-IT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Polmonite nell’ospite immunocompromesso</a:t>
            </a:r>
          </a:p>
        </p:txBody>
      </p:sp>
      <p:sp>
        <p:nvSpPr>
          <p:cNvPr id="61445" name="Text Box 5">
            <a:extLst>
              <a:ext uri="{FF2B5EF4-FFF2-40B4-BE49-F238E27FC236}">
                <a16:creationId xmlns:a16="http://schemas.microsoft.com/office/drawing/2014/main" id="{BEA2D6DD-FDCD-5F4D-A7BE-77E2571A0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8640762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it-IT" alt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Marrie TJ, </a:t>
            </a:r>
            <a:r>
              <a:rPr lang="it-IT" altLang="it-IT" sz="1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et al</a:t>
            </a:r>
            <a:r>
              <a:rPr lang="it-IT" alt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. Pneumonia, in Harrison’s Principles of Internal Medicine, 16th Edition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it-IT" altLang="it-IT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ATS/IDSA Guidelins, AJRCCM 2005; 171:388-416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47533A-8A4D-C346-8AA6-8EEA4E1C3A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39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83"/>
    </mc:Choice>
    <mc:Fallback>
      <p:transition spd="slow" advTm="1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E6464C1-1C2A-2245-B0AF-929716176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57213"/>
            <a:ext cx="8496300" cy="1143000"/>
          </a:xfrm>
        </p:spPr>
        <p:txBody>
          <a:bodyPr/>
          <a:lstStyle/>
          <a:p>
            <a:pPr>
              <a:defRPr/>
            </a:pPr>
            <a:r>
              <a:rPr lang="it-IT" altLang="it-IT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POLMONITE ACQUISITA IN COMUNIT</a:t>
            </a:r>
            <a:r>
              <a:rPr lang="en-US" altLang="it-IT" sz="40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330D2B1-F4C9-B142-ABAE-F400068FC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endParaRPr lang="it-IT" altLang="it-IT" sz="28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definisce polmonite acquisita in comunità 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 Community-Acquired Pneumonia, CAP) </a:t>
            </a:r>
          </a:p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it-IT" alt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 polmonite che si manifesta in un paziente non ospedalizzato oppure ricoverato da meno di 48-72 ore</a:t>
            </a:r>
          </a:p>
          <a:p>
            <a:pPr marL="0" indent="0" algn="ctr">
              <a:buFontTx/>
              <a:buNone/>
              <a:defRPr/>
            </a:pPr>
            <a:endParaRPr lang="it-IT" alt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C07851-6A25-BA4F-A348-9F74136FA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3"/>
    </mc:Choice>
    <mc:Fallback>
      <p:transition spd="slow" advTm="18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50517C7-E466-464A-BF2D-37F1DA0C1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8475" y="274638"/>
            <a:ext cx="5648325" cy="1143000"/>
          </a:xfrm>
        </p:spPr>
        <p:txBody>
          <a:bodyPr/>
          <a:lstStyle/>
          <a:p>
            <a:pPr>
              <a:defRPr/>
            </a:pPr>
            <a:r>
              <a:rPr lang="it-IT" altLang="it-IT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ASCESSO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932A4F7-CAF6-DE43-B28D-0C24B60C0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76200" cmpd="tri">
            <a:solidFill>
              <a:srgbClr val="003399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  <a:defRPr/>
            </a:pPr>
            <a:endParaRPr lang="it-IT" altLang="it-IT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it-IT" altLang="it-IT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PROCESSO SUPPURATIVO (flogosi acuta neutrofila) CON DISTRUZIONE DEL TESSUTO POLMONARE</a:t>
            </a:r>
          </a:p>
          <a:p>
            <a:pPr>
              <a:defRPr/>
            </a:pPr>
            <a:r>
              <a:rPr lang="it-IT" altLang="it-IT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LOCALIZZATO E CIRCOSCRITTO DA PSEUDOCAPSULA </a:t>
            </a:r>
          </a:p>
          <a:p>
            <a:pPr>
              <a:buFontTx/>
              <a:buNone/>
              <a:defRPr/>
            </a:pPr>
            <a:r>
              <a:rPr lang="it-IT" altLang="it-IT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(organi parenchimatosi, tessuti molli, etc)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E58209-6994-1346-935E-ADE635B01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42"/>
    </mc:Choice>
    <mc:Fallback>
      <p:transition spd="slow" advTm="3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C796B28-6136-3642-9BCA-26DB85D25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8475" y="274638"/>
            <a:ext cx="5648325" cy="1143000"/>
          </a:xfrm>
        </p:spPr>
        <p:txBody>
          <a:bodyPr/>
          <a:lstStyle/>
          <a:p>
            <a:pPr>
              <a:defRPr/>
            </a:pPr>
            <a:r>
              <a:rPr lang="it-IT" altLang="it-IT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EMPIEMA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B5FA53A-DD4E-7B48-AB2E-4D4E0382B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 w="76200" cmpd="tri">
            <a:solidFill>
              <a:srgbClr val="003399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  <a:defRPr/>
            </a:pPr>
            <a:endParaRPr lang="it-IT" altLang="it-IT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it-IT" altLang="it-IT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RACCOLTA SUPPURATIVA IN CAVITA’ ANATOMICA PRE-ESISTENTE (e. pleurico, e. della colecisti)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C47B9-898B-9845-908E-C5EE13FC7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0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70"/>
    </mc:Choice>
    <mc:Fallback>
      <p:transition spd="slow" advTm="3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3">
            <a:extLst>
              <a:ext uri="{FF2B5EF4-FFF2-40B4-BE49-F238E27FC236}">
                <a16:creationId xmlns:a16="http://schemas.microsoft.com/office/drawing/2014/main" id="{406FA750-397D-F649-A741-3E7929A11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2205038"/>
            <a:ext cx="7392988" cy="4103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4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Dilatazione permanente dei bronchi spesso associata ad ipersecrezione, reazione infiammatoria e frequenti infezioni parenchimali. </a:t>
            </a:r>
          </a:p>
          <a:p>
            <a:pPr>
              <a:lnSpc>
                <a:spcPct val="90000"/>
              </a:lnSpc>
            </a:pPr>
            <a:r>
              <a:rPr lang="it-IT" altLang="it-IT" sz="4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 ne sono di 3 tipi: cilindriche, varicose, e sacculari/cistiche.</a:t>
            </a:r>
          </a:p>
        </p:txBody>
      </p:sp>
      <p:sp>
        <p:nvSpPr>
          <p:cNvPr id="165891" name="Rectangle 4">
            <a:extLst>
              <a:ext uri="{FF2B5EF4-FFF2-40B4-BE49-F238E27FC236}">
                <a16:creationId xmlns:a16="http://schemas.microsoft.com/office/drawing/2014/main" id="{37DBEF85-3C6E-BE41-9D01-99AA64D96A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71550" y="333375"/>
            <a:ext cx="7086600" cy="1431925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Bronchiettasie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4EADA7-DC58-5B4F-BDC0-1DAFC398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2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3"/>
    </mc:Choice>
    <mc:Fallback>
      <p:transition spd="slow" advTm="4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3B4FF-FCBD-B348-8A54-E4F7F591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Pneumotorace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CE3BD1-0F5B-2041-B550-2C608CC28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it-IT" dirty="0"/>
              <a:t>Definizione: Presenza di aria nel cavo pleurico</a:t>
            </a:r>
          </a:p>
          <a:p>
            <a:r>
              <a:rPr lang="it-IT" dirty="0"/>
              <a:t>Può essere completo (dall’apice alla base) o parziale (non collassa tutto il polmone)</a:t>
            </a:r>
          </a:p>
          <a:p>
            <a:r>
              <a:rPr lang="it-IT" dirty="0"/>
              <a:t>Può essere spontaneo (bolle </a:t>
            </a:r>
            <a:r>
              <a:rPr lang="it-IT" dirty="0" err="1"/>
              <a:t>subpleuriche</a:t>
            </a:r>
            <a:r>
              <a:rPr lang="it-IT" dirty="0"/>
              <a:t>) o traumatico o iatrogeno (es. da toracentesi)</a:t>
            </a:r>
          </a:p>
          <a:p>
            <a:r>
              <a:rPr lang="it-IT" dirty="0"/>
              <a:t>Si cura in prima battuta con agoaspirazione o con tubo di drenaggio pleurico (con o senza aspirazione)</a:t>
            </a:r>
          </a:p>
          <a:p>
            <a:r>
              <a:rPr lang="it-IT" dirty="0"/>
              <a:t>Nei casi recidivanti terapia chirurgica o </a:t>
            </a:r>
            <a:r>
              <a:rPr lang="it-IT" dirty="0" err="1"/>
              <a:t>pleurodesi</a:t>
            </a:r>
            <a:r>
              <a:rPr lang="it-IT" dirty="0"/>
              <a:t> chimica (es. </a:t>
            </a:r>
            <a:r>
              <a:rPr lang="it-IT" dirty="0" err="1"/>
              <a:t>talcaggio</a:t>
            </a:r>
            <a:r>
              <a:rPr lang="it-IT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A99D9A-97DD-FE44-A5A9-27B511986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71"/>
    </mc:Choice>
    <mc:Fallback>
      <p:transition spd="slow" advTm="12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348661E-4238-354E-949A-338F98A31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D1AA657-F9F2-EF46-9C9C-CBBFB677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C3C56315-B96C-AB40-85AA-390EE6365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598488"/>
            <a:ext cx="8061325" cy="71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40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NEUROMUSCOLARI</a:t>
            </a:r>
          </a:p>
        </p:txBody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2EF0F408-B3AF-A048-8140-3B3CCB287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3006725"/>
            <a:ext cx="36036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CORTECCIA MOTORIA</a:t>
            </a:r>
          </a:p>
        </p:txBody>
      </p:sp>
      <p:sp>
        <p:nvSpPr>
          <p:cNvPr id="41990" name="AutoShape 6">
            <a:extLst>
              <a:ext uri="{FF2B5EF4-FFF2-40B4-BE49-F238E27FC236}">
                <a16:creationId xmlns:a16="http://schemas.microsoft.com/office/drawing/2014/main" id="{A5027522-894B-B148-91B5-9CE6F71AE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2820988"/>
            <a:ext cx="1216025" cy="711200"/>
          </a:xfrm>
          <a:prstGeom prst="rightArrow">
            <a:avLst>
              <a:gd name="adj1" fmla="val 50000"/>
              <a:gd name="adj2" fmla="val 4277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DB36CD29-919E-8740-9A2D-76669B27D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2930525"/>
            <a:ext cx="26828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MOTONEURONE</a:t>
            </a:r>
          </a:p>
        </p:txBody>
      </p:sp>
      <p:sp>
        <p:nvSpPr>
          <p:cNvPr id="41992" name="AutoShape 8">
            <a:extLst>
              <a:ext uri="{FF2B5EF4-FFF2-40B4-BE49-F238E27FC236}">
                <a16:creationId xmlns:a16="http://schemas.microsoft.com/office/drawing/2014/main" id="{1AEE5D0C-EDA2-DF41-B622-BA063149321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6272213" y="3789363"/>
            <a:ext cx="971550" cy="863600"/>
          </a:xfrm>
          <a:prstGeom prst="rightArrow">
            <a:avLst>
              <a:gd name="adj1" fmla="val 50000"/>
              <a:gd name="adj2" fmla="val 2814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3" name="Rectangle 9">
            <a:extLst>
              <a:ext uri="{FF2B5EF4-FFF2-40B4-BE49-F238E27FC236}">
                <a16:creationId xmlns:a16="http://schemas.microsoft.com/office/drawing/2014/main" id="{1994ADA0-3691-9440-B979-0F4EDD46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5094288"/>
            <a:ext cx="22320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NERVO PERIFERICO</a:t>
            </a:r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id="{5DD1AFBB-D5F1-7F45-8099-675F77D82E3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44988" y="5030788"/>
            <a:ext cx="1292225" cy="787400"/>
          </a:xfrm>
          <a:prstGeom prst="rightArrow">
            <a:avLst>
              <a:gd name="adj1" fmla="val 50000"/>
              <a:gd name="adj2" fmla="val 4104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8D1A414A-47A6-B844-8F46-6DC834E9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5094288"/>
            <a:ext cx="4057650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FIBRE MUSCOLARI</a:t>
            </a:r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id="{28A4BEAA-55D7-7F46-8CC7-AFA077F1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654550"/>
            <a:ext cx="18589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000" b="1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Giunzione NM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4C2573-EC96-0546-A464-2D9DD940B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35755"/>
      </p:ext>
    </p:extLst>
  </p:cSld>
  <p:clrMapOvr>
    <a:masterClrMapping/>
  </p:clrMapOvr>
  <p:transition spd="slow" advTm="33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6827294-B1D9-8840-8DB0-8596060AE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5B73468-D47A-DD4A-AC33-BE476FFBA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83F8D2F0-95B6-6F47-B2D3-523CBA615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381000"/>
            <a:ext cx="5468937" cy="10763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INTERESSAMENTO DEL </a:t>
            </a:r>
          </a:p>
          <a:p>
            <a:pPr algn="ctr" eaLnBrk="1" hangingPunct="1">
              <a:defRPr/>
            </a:pPr>
            <a:r>
              <a:rPr lang="it-IT" altLang="it-IT" sz="3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SISTEMA RESPIRATORIO</a:t>
            </a:r>
          </a:p>
        </p:txBody>
      </p:sp>
      <p:grpSp>
        <p:nvGrpSpPr>
          <p:cNvPr id="102405" name="Group 7">
            <a:extLst>
              <a:ext uri="{FF2B5EF4-FFF2-40B4-BE49-F238E27FC236}">
                <a16:creationId xmlns:a16="http://schemas.microsoft.com/office/drawing/2014/main" id="{38770F9B-944C-6649-8ECA-A3747CF3F9E7}"/>
              </a:ext>
            </a:extLst>
          </p:cNvPr>
          <p:cNvGrpSpPr>
            <a:grpSpLocks/>
          </p:cNvGrpSpPr>
          <p:nvPr/>
        </p:nvGrpSpPr>
        <p:grpSpPr bwMode="auto">
          <a:xfrm>
            <a:off x="604838" y="2433638"/>
            <a:ext cx="568325" cy="568325"/>
            <a:chOff x="381" y="1533"/>
            <a:chExt cx="358" cy="358"/>
          </a:xfrm>
        </p:grpSpPr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E2E4933E-DE23-0141-8F88-7C1E2057A2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1533"/>
              <a:ext cx="358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150" name="Rectangle 6">
              <a:extLst>
                <a:ext uri="{FF2B5EF4-FFF2-40B4-BE49-F238E27FC236}">
                  <a16:creationId xmlns:a16="http://schemas.microsoft.com/office/drawing/2014/main" id="{5C3463C3-8C38-B043-9F30-DAD3469BB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" y="1585"/>
              <a:ext cx="18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</p:grpSp>
      <p:sp>
        <p:nvSpPr>
          <p:cNvPr id="6152" name="Rectangle 8">
            <a:extLst>
              <a:ext uri="{FF2B5EF4-FFF2-40B4-BE49-F238E27FC236}">
                <a16:creationId xmlns:a16="http://schemas.microsoft.com/office/drawing/2014/main" id="{83A724AC-E2BF-8940-85D8-E6C7A5CA3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2433638"/>
            <a:ext cx="74279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DEI MECCANISMI 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NERVOSI DEL CONTROLLO DEL RESPIRO</a:t>
            </a:r>
          </a:p>
        </p:txBody>
      </p:sp>
      <p:grpSp>
        <p:nvGrpSpPr>
          <p:cNvPr id="102407" name="Group 11">
            <a:extLst>
              <a:ext uri="{FF2B5EF4-FFF2-40B4-BE49-F238E27FC236}">
                <a16:creationId xmlns:a16="http://schemas.microsoft.com/office/drawing/2014/main" id="{B9172FEF-AD47-7148-A55F-BD4079F47959}"/>
              </a:ext>
            </a:extLst>
          </p:cNvPr>
          <p:cNvGrpSpPr>
            <a:grpSpLocks/>
          </p:cNvGrpSpPr>
          <p:nvPr/>
        </p:nvGrpSpPr>
        <p:grpSpPr bwMode="auto">
          <a:xfrm>
            <a:off x="604838" y="4262438"/>
            <a:ext cx="568325" cy="568325"/>
            <a:chOff x="381" y="2685"/>
            <a:chExt cx="358" cy="358"/>
          </a:xfrm>
        </p:grpSpPr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15A333DF-3B43-6246-97B1-F272346B143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" y="2685"/>
              <a:ext cx="358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154" name="Rectangle 10">
              <a:extLst>
                <a:ext uri="{FF2B5EF4-FFF2-40B4-BE49-F238E27FC236}">
                  <a16:creationId xmlns:a16="http://schemas.microsoft.com/office/drawing/2014/main" id="{EB876815-13C0-464B-AFE5-B0BCDF58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" y="2737"/>
              <a:ext cx="186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</p:grpSp>
      <p:sp>
        <p:nvSpPr>
          <p:cNvPr id="6156" name="Rectangle 12">
            <a:extLst>
              <a:ext uri="{FF2B5EF4-FFF2-40B4-BE49-F238E27FC236}">
                <a16:creationId xmlns:a16="http://schemas.microsoft.com/office/drawing/2014/main" id="{5E70D1FD-3133-2142-A8C9-D4A94D18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4262438"/>
            <a:ext cx="63357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DELLA MECCANICA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TORACOPOLMONARE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EE07DE-9DD3-4B4A-9E11-8317D35EA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3531"/>
      </p:ext>
    </p:extLst>
  </p:cSld>
  <p:clrMapOvr>
    <a:masterClrMapping/>
  </p:clrMapOvr>
  <p:transition spd="slow" advTm="14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6844308-F6C8-BC42-B13D-E4027D5B9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1E40EAD-D4D6-A643-A9C1-EBF06EDA2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B5A95600-B859-EF4F-BD1D-1BE6B9BDD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376238"/>
            <a:ext cx="8758238" cy="942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PRINCIPALI MALATTIE NM CON ALTERAZIONI 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     DELLA FUNZIONE RESPIRATORIA (1)</a:t>
            </a:r>
          </a:p>
        </p:txBody>
      </p:sp>
      <p:sp>
        <p:nvSpPr>
          <p:cNvPr id="8197" name="AutoShape 5">
            <a:extLst>
              <a:ext uri="{FF2B5EF4-FFF2-40B4-BE49-F238E27FC236}">
                <a16:creationId xmlns:a16="http://schemas.microsoft.com/office/drawing/2014/main" id="{53FEF88D-1D6D-9A4A-AB08-CAD2B3925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1982788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1CC3B7A0-B295-DD41-8AA9-B1D48CD9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1776413"/>
            <a:ext cx="5162550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DEL MOTONEURONE</a:t>
            </a:r>
            <a:r>
              <a:rPr lang="it-IT" altLang="it-IT" sz="20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SLA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Atrofie muscolari spinali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Poliomielite</a:t>
            </a:r>
          </a:p>
        </p:txBody>
      </p:sp>
      <p:sp>
        <p:nvSpPr>
          <p:cNvPr id="8199" name="AutoShape 7">
            <a:extLst>
              <a:ext uri="{FF2B5EF4-FFF2-40B4-BE49-F238E27FC236}">
                <a16:creationId xmlns:a16="http://schemas.microsoft.com/office/drawing/2014/main" id="{3D444640-13B0-4D43-BDCB-0B44BAF24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3659188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79E84675-960D-674C-AD3A-28A173C8E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3424238"/>
            <a:ext cx="564038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DEL NERVO PERIFERICO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malattia di Guillain Barré</a:t>
            </a:r>
          </a:p>
        </p:txBody>
      </p:sp>
      <p:sp>
        <p:nvSpPr>
          <p:cNvPr id="8201" name="AutoShape 9">
            <a:extLst>
              <a:ext uri="{FF2B5EF4-FFF2-40B4-BE49-F238E27FC236}">
                <a16:creationId xmlns:a16="http://schemas.microsoft.com/office/drawing/2014/main" id="{65CE6E51-2480-9E4A-AD43-9B49765DA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4725988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F992B055-1869-BB46-902C-B63FD651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567238"/>
            <a:ext cx="7221537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DELLA TRASMISSIONE NM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miastenia gravis 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sindromi miasteniche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disordini del motoneurone indotti da farmaci e tossine</a:t>
            </a:r>
            <a:endParaRPr lang="it-IT" altLang="it-IT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  <a:p>
            <a:pPr eaLnBrk="1" hangingPunct="1">
              <a:defRPr/>
            </a:pPr>
            <a:endParaRPr lang="it-IT" altLang="it-IT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BCE60E-2268-654F-A0E3-9BD9C7871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77558"/>
      </p:ext>
    </p:extLst>
  </p:cSld>
  <p:clrMapOvr>
    <a:masterClrMapping/>
  </p:clrMapOvr>
  <p:transition spd="slow" advTm="32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5EA38E3-AC4B-234F-9433-4DC8D132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A697F23-0728-BC4F-B3BD-002A4D879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4" name="AutoShape 4">
            <a:extLst>
              <a:ext uri="{FF2B5EF4-FFF2-40B4-BE49-F238E27FC236}">
                <a16:creationId xmlns:a16="http://schemas.microsoft.com/office/drawing/2014/main" id="{4FBC4306-94DD-BA40-B06C-54A09E012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906588"/>
            <a:ext cx="744537" cy="149225"/>
          </a:xfrm>
          <a:prstGeom prst="homePlate">
            <a:avLst>
              <a:gd name="adj" fmla="val 12482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EFD23A5F-06D8-E74A-AC21-5E0AE2FD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223838"/>
            <a:ext cx="8651875" cy="942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PRINCIPALI MALATTIE NM CON ALTERAZIONI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       DELLA FUNZIONE RESPIRATORIA</a:t>
            </a:r>
            <a:r>
              <a:rPr lang="it-IT" altLang="it-IT" sz="2800">
                <a:latin typeface="Comic Sans MS" charset="0"/>
                <a:ea typeface="ＭＳ Ｐゴシック" charset="-128"/>
              </a:rPr>
              <a:t> 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(2)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7EFA69BF-3C66-E448-B7F3-059005B9D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793875"/>
            <a:ext cx="4652962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DEI MUSCOLI</a:t>
            </a:r>
          </a:p>
          <a:p>
            <a:pPr eaLnBrk="1" hangingPunct="1">
              <a:defRPr/>
            </a:pPr>
            <a:endParaRPr lang="it-IT" altLang="it-IT" sz="2000">
              <a:solidFill>
                <a:srgbClr val="FFFFFF"/>
              </a:solidFill>
              <a:latin typeface="Comic Sans MS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muscolare di Duchenne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dei cingoli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distrofia miotonica di Steinert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congenite dei muscoli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metaboliche dei muscoli</a:t>
            </a:r>
          </a:p>
          <a:p>
            <a:pPr eaLnBrk="1" hangingPunct="1">
              <a:defRPr/>
            </a:pPr>
            <a:r>
              <a:rPr lang="it-IT" altLang="it-IT" sz="22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malattie infiammatorie dei muscoli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DAF29D-98E4-D04D-B6AF-4266F7600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12568"/>
      </p:ext>
    </p:extLst>
  </p:cSld>
  <p:clrMapOvr>
    <a:masterClrMapping/>
  </p:clrMapOvr>
  <p:transition spd="slow" advTm="18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75FAD301-2F6F-EF45-BF5A-5E92A24A97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Problemi di interesse respiratorio nelle malattie neuromuscolari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2B2E3DE9-FDBE-034C-975B-9860B220E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8175" y="2492375"/>
            <a:ext cx="6051550" cy="3206750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Storia naturale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Debolezza muscolare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Inefficacia della tossse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Insufficienza ventilatoria</a:t>
            </a:r>
          </a:p>
          <a:p>
            <a:pPr>
              <a:defRPr/>
            </a:pPr>
            <a:r>
              <a:rPr lang="it-IT" altLang="it-IT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Disordini respiratori nel sonno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194ADD-1290-9947-9DAA-A1160B275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79"/>
    </mc:Choice>
    <mc:Fallback>
      <p:transition spd="slow" advTm="58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6DE058D-35D0-C04C-BD50-3863D6A3D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6FA70D3-7AF8-F440-A3B6-343D914E0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7FBDE566-474B-714C-8A8E-F6D93DB7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223838"/>
            <a:ext cx="7464425" cy="942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FUNZIONALITA’ RESPIRATORIA NEI PZ.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 CON PATOLOGIA NEUROMUSCOLARE</a:t>
            </a:r>
          </a:p>
        </p:txBody>
      </p:sp>
      <p:sp>
        <p:nvSpPr>
          <p:cNvPr id="18437" name="Freeform 5">
            <a:extLst>
              <a:ext uri="{FF2B5EF4-FFF2-40B4-BE49-F238E27FC236}">
                <a16:creationId xmlns:a16="http://schemas.microsoft.com/office/drawing/2014/main" id="{60FA1013-7624-6C42-827D-F07DA0F5398D}"/>
              </a:ext>
            </a:extLst>
          </p:cNvPr>
          <p:cNvSpPr>
            <a:spLocks/>
          </p:cNvSpPr>
          <p:nvPr/>
        </p:nvSpPr>
        <p:spPr bwMode="auto">
          <a:xfrm>
            <a:off x="685800" y="2209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C69B4C90-D04A-274E-9F2A-C282DC2D6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563" y="2125663"/>
            <a:ext cx="9128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CPT</a:t>
            </a: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 </a:t>
            </a: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6CD8A13A-4ED4-C940-B3C6-F514E9E3796E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2135188" y="2363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0" name="AutoShape 8">
            <a:extLst>
              <a:ext uri="{FF2B5EF4-FFF2-40B4-BE49-F238E27FC236}">
                <a16:creationId xmlns:a16="http://schemas.microsoft.com/office/drawing/2014/main" id="{0F038F7C-DEF9-EA42-8AA0-B36888615C8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506788" y="2363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id="{26A7D1F8-4B83-9343-9B62-56C97A397EC5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183188" y="2363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E42BCA11-22AD-B543-BD01-8B2BAEE33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2128838"/>
            <a:ext cx="6270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CV</a:t>
            </a:r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9824B6D1-E555-AC4A-BCCD-1DC5E39F1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2128838"/>
            <a:ext cx="835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FRC</a:t>
            </a:r>
          </a:p>
        </p:txBody>
      </p:sp>
      <p:sp>
        <p:nvSpPr>
          <p:cNvPr id="18444" name="AutoShape 12">
            <a:extLst>
              <a:ext uri="{FF2B5EF4-FFF2-40B4-BE49-F238E27FC236}">
                <a16:creationId xmlns:a16="http://schemas.microsoft.com/office/drawing/2014/main" id="{334858BD-2A97-2B4B-A6F3-5B98691C18F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6707188" y="2363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3A3766D8-66E2-524D-B8C1-29657C6B5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125663"/>
            <a:ext cx="6365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VR</a:t>
            </a:r>
          </a:p>
        </p:txBody>
      </p:sp>
      <p:sp>
        <p:nvSpPr>
          <p:cNvPr id="18446" name="Freeform 14">
            <a:extLst>
              <a:ext uri="{FF2B5EF4-FFF2-40B4-BE49-F238E27FC236}">
                <a16:creationId xmlns:a16="http://schemas.microsoft.com/office/drawing/2014/main" id="{E9A075D9-841F-6A4D-A3E8-F0425FBA2F31}"/>
              </a:ext>
            </a:extLst>
          </p:cNvPr>
          <p:cNvSpPr>
            <a:spLocks/>
          </p:cNvSpPr>
          <p:nvPr/>
        </p:nvSpPr>
        <p:spPr bwMode="auto">
          <a:xfrm>
            <a:off x="685800" y="3352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16E577AC-CEFD-BC4F-9543-A76F4F0C0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3344863"/>
            <a:ext cx="438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Distensibilità polmonare  </a:t>
            </a:r>
          </a:p>
        </p:txBody>
      </p:sp>
      <p:sp>
        <p:nvSpPr>
          <p:cNvPr id="18448" name="AutoShape 16">
            <a:extLst>
              <a:ext uri="{FF2B5EF4-FFF2-40B4-BE49-F238E27FC236}">
                <a16:creationId xmlns:a16="http://schemas.microsoft.com/office/drawing/2014/main" id="{8458CE79-49D8-0F4D-ABE3-DA45E62102B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945188" y="35829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89DC8D5F-902F-AC40-A93C-943883F88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763" y="4335463"/>
            <a:ext cx="49879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Rigidità della gabbia toracica</a:t>
            </a:r>
          </a:p>
        </p:txBody>
      </p:sp>
      <p:sp>
        <p:nvSpPr>
          <p:cNvPr id="18450" name="AutoShape 18">
            <a:extLst>
              <a:ext uri="{FF2B5EF4-FFF2-40B4-BE49-F238E27FC236}">
                <a16:creationId xmlns:a16="http://schemas.microsoft.com/office/drawing/2014/main" id="{DCC0AF3D-181F-B94D-9D8F-6CBA78C0B5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92888" y="4383088"/>
            <a:ext cx="606425" cy="225425"/>
          </a:xfrm>
          <a:prstGeom prst="rightArrow">
            <a:avLst>
              <a:gd name="adj1" fmla="val 50000"/>
              <a:gd name="adj2" fmla="val 67278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1" name="Freeform 19">
            <a:extLst>
              <a:ext uri="{FF2B5EF4-FFF2-40B4-BE49-F238E27FC236}">
                <a16:creationId xmlns:a16="http://schemas.microsoft.com/office/drawing/2014/main" id="{A73897C4-2853-A74E-8A54-6B7E4C2E87BD}"/>
              </a:ext>
            </a:extLst>
          </p:cNvPr>
          <p:cNvSpPr>
            <a:spLocks/>
          </p:cNvSpPr>
          <p:nvPr/>
        </p:nvSpPr>
        <p:spPr bwMode="auto">
          <a:xfrm>
            <a:off x="685800" y="43434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52" name="Freeform 20">
            <a:extLst>
              <a:ext uri="{FF2B5EF4-FFF2-40B4-BE49-F238E27FC236}">
                <a16:creationId xmlns:a16="http://schemas.microsoft.com/office/drawing/2014/main" id="{9A0E5568-1A0C-5A45-ACE5-3D2980552FB8}"/>
              </a:ext>
            </a:extLst>
          </p:cNvPr>
          <p:cNvSpPr>
            <a:spLocks/>
          </p:cNvSpPr>
          <p:nvPr/>
        </p:nvSpPr>
        <p:spPr bwMode="auto">
          <a:xfrm>
            <a:off x="685800" y="5257800"/>
            <a:ext cx="458788" cy="534988"/>
          </a:xfrm>
          <a:custGeom>
            <a:avLst/>
            <a:gdLst>
              <a:gd name="T0" fmla="*/ 457200 w 289"/>
              <a:gd name="T1" fmla="*/ 266700 h 337"/>
              <a:gd name="T2" fmla="*/ 268288 w 289"/>
              <a:gd name="T3" fmla="*/ 219075 h 337"/>
              <a:gd name="T4" fmla="*/ 228600 w 289"/>
              <a:gd name="T5" fmla="*/ 0 h 337"/>
              <a:gd name="T6" fmla="*/ 188913 w 289"/>
              <a:gd name="T7" fmla="*/ 219075 h 337"/>
              <a:gd name="T8" fmla="*/ 0 w 289"/>
              <a:gd name="T9" fmla="*/ 266700 h 337"/>
              <a:gd name="T10" fmla="*/ 188913 w 289"/>
              <a:gd name="T11" fmla="*/ 314325 h 337"/>
              <a:gd name="T12" fmla="*/ 228600 w 289"/>
              <a:gd name="T13" fmla="*/ 533400 h 337"/>
              <a:gd name="T14" fmla="*/ 268288 w 289"/>
              <a:gd name="T15" fmla="*/ 314325 h 337"/>
              <a:gd name="T16" fmla="*/ 457200 w 289"/>
              <a:gd name="T17" fmla="*/ 266700 h 3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9" h="337">
                <a:moveTo>
                  <a:pt x="288" y="168"/>
                </a:moveTo>
                <a:lnTo>
                  <a:pt x="169" y="138"/>
                </a:lnTo>
                <a:lnTo>
                  <a:pt x="144" y="0"/>
                </a:lnTo>
                <a:lnTo>
                  <a:pt x="119" y="138"/>
                </a:lnTo>
                <a:lnTo>
                  <a:pt x="0" y="168"/>
                </a:lnTo>
                <a:lnTo>
                  <a:pt x="119" y="198"/>
                </a:lnTo>
                <a:lnTo>
                  <a:pt x="144" y="336"/>
                </a:lnTo>
                <a:lnTo>
                  <a:pt x="169" y="198"/>
                </a:lnTo>
                <a:lnTo>
                  <a:pt x="288" y="168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C38F31B4-05A2-A24C-A9B8-1738B5EA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5253038"/>
            <a:ext cx="21113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MIP e MEP </a:t>
            </a:r>
          </a:p>
        </p:txBody>
      </p:sp>
      <p:sp>
        <p:nvSpPr>
          <p:cNvPr id="18454" name="AutoShape 22">
            <a:extLst>
              <a:ext uri="{FF2B5EF4-FFF2-40B4-BE49-F238E27FC236}">
                <a16:creationId xmlns:a16="http://schemas.microsoft.com/office/drawing/2014/main" id="{7054C6FA-233D-1842-BC9D-79DEF6C2546D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963988" y="5411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5" name="AutoShape 23">
            <a:extLst>
              <a:ext uri="{FF2B5EF4-FFF2-40B4-BE49-F238E27FC236}">
                <a16:creationId xmlns:a16="http://schemas.microsoft.com/office/drawing/2014/main" id="{0902C665-1620-CB43-8C25-A9EB39C7C95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735388" y="5411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18456" name="Rectangle 24">
            <a:extLst>
              <a:ext uri="{FF2B5EF4-FFF2-40B4-BE49-F238E27FC236}">
                <a16:creationId xmlns:a16="http://schemas.microsoft.com/office/drawing/2014/main" id="{711CC06B-A7D9-794E-96B7-6146F5D5D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2125663"/>
            <a:ext cx="7604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latin typeface="Comic Sans MS" charset="0"/>
                <a:ea typeface="ＭＳ Ｐゴシック" charset="-128"/>
              </a:rPr>
              <a:t> </a:t>
            </a: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VT</a:t>
            </a:r>
          </a:p>
        </p:txBody>
      </p:sp>
      <p:sp>
        <p:nvSpPr>
          <p:cNvPr id="18457" name="AutoShape 25">
            <a:extLst>
              <a:ext uri="{FF2B5EF4-FFF2-40B4-BE49-F238E27FC236}">
                <a16:creationId xmlns:a16="http://schemas.microsoft.com/office/drawing/2014/main" id="{9DD02061-F4D4-B64E-A95E-06B0BAECF0B0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8307388" y="2363788"/>
            <a:ext cx="530225" cy="225425"/>
          </a:xfrm>
          <a:prstGeom prst="rightArrow">
            <a:avLst>
              <a:gd name="adj1" fmla="val 50000"/>
              <a:gd name="adj2" fmla="val 58846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F9E06E-B6D5-7B40-B232-AE82ECAB4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35628"/>
      </p:ext>
    </p:extLst>
  </p:cSld>
  <p:clrMapOvr>
    <a:masterClrMapping/>
  </p:clrMapOvr>
  <p:transition spd="slow" advTm="37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>
            <a:extLst>
              <a:ext uri="{FF2B5EF4-FFF2-40B4-BE49-F238E27FC236}">
                <a16:creationId xmlns:a16="http://schemas.microsoft.com/office/drawing/2014/main" id="{44A6707A-E905-1549-88D5-9448BE374F6C}"/>
              </a:ext>
            </a:extLst>
          </p:cNvPr>
          <p:cNvSpPr>
            <a:spLocks/>
          </p:cNvSpPr>
          <p:nvPr/>
        </p:nvSpPr>
        <p:spPr bwMode="auto">
          <a:xfrm>
            <a:off x="3419475" y="1865313"/>
            <a:ext cx="1928813" cy="2655887"/>
          </a:xfrm>
          <a:custGeom>
            <a:avLst/>
            <a:gdLst>
              <a:gd name="T0" fmla="*/ 2147483646 w 1215"/>
              <a:gd name="T1" fmla="*/ 2147483646 h 1673"/>
              <a:gd name="T2" fmla="*/ 2147483646 w 1215"/>
              <a:gd name="T3" fmla="*/ 2147483646 h 1673"/>
              <a:gd name="T4" fmla="*/ 2147483646 w 1215"/>
              <a:gd name="T5" fmla="*/ 2147483646 h 1673"/>
              <a:gd name="T6" fmla="*/ 2147483646 w 1215"/>
              <a:gd name="T7" fmla="*/ 2147483646 h 1673"/>
              <a:gd name="T8" fmla="*/ 2147483646 w 1215"/>
              <a:gd name="T9" fmla="*/ 2147483646 h 1673"/>
              <a:gd name="T10" fmla="*/ 2147483646 w 1215"/>
              <a:gd name="T11" fmla="*/ 2147483646 h 1673"/>
              <a:gd name="T12" fmla="*/ 2147483646 w 1215"/>
              <a:gd name="T13" fmla="*/ 2147483646 h 1673"/>
              <a:gd name="T14" fmla="*/ 2147483646 w 1215"/>
              <a:gd name="T15" fmla="*/ 2147483646 h 1673"/>
              <a:gd name="T16" fmla="*/ 2147483646 w 1215"/>
              <a:gd name="T17" fmla="*/ 2147483646 h 1673"/>
              <a:gd name="T18" fmla="*/ 2147483646 w 1215"/>
              <a:gd name="T19" fmla="*/ 2147483646 h 1673"/>
              <a:gd name="T20" fmla="*/ 2147483646 w 1215"/>
              <a:gd name="T21" fmla="*/ 2147483646 h 1673"/>
              <a:gd name="T22" fmla="*/ 2147483646 w 1215"/>
              <a:gd name="T23" fmla="*/ 2147483646 h 1673"/>
              <a:gd name="T24" fmla="*/ 2147483646 w 1215"/>
              <a:gd name="T25" fmla="*/ 2147483646 h 1673"/>
              <a:gd name="T26" fmla="*/ 2147483646 w 1215"/>
              <a:gd name="T27" fmla="*/ 2147483646 h 1673"/>
              <a:gd name="T28" fmla="*/ 2147483646 w 1215"/>
              <a:gd name="T29" fmla="*/ 2147483646 h 1673"/>
              <a:gd name="T30" fmla="*/ 2147483646 w 1215"/>
              <a:gd name="T31" fmla="*/ 2147483646 h 1673"/>
              <a:gd name="T32" fmla="*/ 2147483646 w 1215"/>
              <a:gd name="T33" fmla="*/ 2147483646 h 1673"/>
              <a:gd name="T34" fmla="*/ 2147483646 w 1215"/>
              <a:gd name="T35" fmla="*/ 2147483646 h 1673"/>
              <a:gd name="T36" fmla="*/ 2147483646 w 1215"/>
              <a:gd name="T37" fmla="*/ 2147483646 h 1673"/>
              <a:gd name="T38" fmla="*/ 2147483646 w 1215"/>
              <a:gd name="T39" fmla="*/ 2147483646 h 1673"/>
              <a:gd name="T40" fmla="*/ 2147483646 w 1215"/>
              <a:gd name="T41" fmla="*/ 2147483646 h 1673"/>
              <a:gd name="T42" fmla="*/ 2147483646 w 1215"/>
              <a:gd name="T43" fmla="*/ 2147483646 h 1673"/>
              <a:gd name="T44" fmla="*/ 2147483646 w 1215"/>
              <a:gd name="T45" fmla="*/ 2147483646 h 1673"/>
              <a:gd name="T46" fmla="*/ 2147483646 w 1215"/>
              <a:gd name="T47" fmla="*/ 2147483646 h 1673"/>
              <a:gd name="T48" fmla="*/ 2147483646 w 1215"/>
              <a:gd name="T49" fmla="*/ 2147483646 h 1673"/>
              <a:gd name="T50" fmla="*/ 2147483646 w 1215"/>
              <a:gd name="T51" fmla="*/ 2147483646 h 1673"/>
              <a:gd name="T52" fmla="*/ 2147483646 w 1215"/>
              <a:gd name="T53" fmla="*/ 2147483646 h 1673"/>
              <a:gd name="T54" fmla="*/ 2147483646 w 1215"/>
              <a:gd name="T55" fmla="*/ 2147483646 h 1673"/>
              <a:gd name="T56" fmla="*/ 2147483646 w 1215"/>
              <a:gd name="T57" fmla="*/ 2147483646 h 1673"/>
              <a:gd name="T58" fmla="*/ 2147483646 w 1215"/>
              <a:gd name="T59" fmla="*/ 2147483646 h 1673"/>
              <a:gd name="T60" fmla="*/ 2147483646 w 1215"/>
              <a:gd name="T61" fmla="*/ 2147483646 h 1673"/>
              <a:gd name="T62" fmla="*/ 2147483646 w 1215"/>
              <a:gd name="T63" fmla="*/ 2147483646 h 1673"/>
              <a:gd name="T64" fmla="*/ 2147483646 w 1215"/>
              <a:gd name="T65" fmla="*/ 2147483646 h 1673"/>
              <a:gd name="T66" fmla="*/ 2147483646 w 1215"/>
              <a:gd name="T67" fmla="*/ 2147483646 h 1673"/>
              <a:gd name="T68" fmla="*/ 2147483646 w 1215"/>
              <a:gd name="T69" fmla="*/ 2147483646 h 1673"/>
              <a:gd name="T70" fmla="*/ 2147483646 w 1215"/>
              <a:gd name="T71" fmla="*/ 2147483646 h 1673"/>
              <a:gd name="T72" fmla="*/ 2147483646 w 1215"/>
              <a:gd name="T73" fmla="*/ 2147483646 h 1673"/>
              <a:gd name="T74" fmla="*/ 2147483646 w 1215"/>
              <a:gd name="T75" fmla="*/ 2147483646 h 1673"/>
              <a:gd name="T76" fmla="*/ 2147483646 w 1215"/>
              <a:gd name="T77" fmla="*/ 2147483646 h 1673"/>
              <a:gd name="T78" fmla="*/ 2147483646 w 1215"/>
              <a:gd name="T79" fmla="*/ 2147483646 h 1673"/>
              <a:gd name="T80" fmla="*/ 2147483646 w 1215"/>
              <a:gd name="T81" fmla="*/ 2147483646 h 1673"/>
              <a:gd name="T82" fmla="*/ 2147483646 w 1215"/>
              <a:gd name="T83" fmla="*/ 2147483646 h 1673"/>
              <a:gd name="T84" fmla="*/ 2147483646 w 1215"/>
              <a:gd name="T85" fmla="*/ 2147483646 h 1673"/>
              <a:gd name="T86" fmla="*/ 2147483646 w 1215"/>
              <a:gd name="T87" fmla="*/ 2147483646 h 1673"/>
              <a:gd name="T88" fmla="*/ 2147483646 w 1215"/>
              <a:gd name="T89" fmla="*/ 2147483646 h 1673"/>
              <a:gd name="T90" fmla="*/ 2147483646 w 1215"/>
              <a:gd name="T91" fmla="*/ 2147483646 h 1673"/>
              <a:gd name="T92" fmla="*/ 2147483646 w 1215"/>
              <a:gd name="T93" fmla="*/ 2147483646 h 1673"/>
              <a:gd name="T94" fmla="*/ 2147483646 w 1215"/>
              <a:gd name="T95" fmla="*/ 2147483646 h 1673"/>
              <a:gd name="T96" fmla="*/ 2147483646 w 1215"/>
              <a:gd name="T97" fmla="*/ 2147483646 h 1673"/>
              <a:gd name="T98" fmla="*/ 2147483646 w 1215"/>
              <a:gd name="T99" fmla="*/ 2147483646 h 1673"/>
              <a:gd name="T100" fmla="*/ 2147483646 w 1215"/>
              <a:gd name="T101" fmla="*/ 2147483646 h 1673"/>
              <a:gd name="T102" fmla="*/ 2147483646 w 1215"/>
              <a:gd name="T103" fmla="*/ 2147483646 h 1673"/>
              <a:gd name="T104" fmla="*/ 2147483646 w 1215"/>
              <a:gd name="T105" fmla="*/ 2147483646 h 1673"/>
              <a:gd name="T106" fmla="*/ 2147483646 w 1215"/>
              <a:gd name="T107" fmla="*/ 2147483646 h 1673"/>
              <a:gd name="T108" fmla="*/ 2147483646 w 1215"/>
              <a:gd name="T109" fmla="*/ 2147483646 h 1673"/>
              <a:gd name="T110" fmla="*/ 2147483646 w 1215"/>
              <a:gd name="T111" fmla="*/ 2147483646 h 1673"/>
              <a:gd name="T112" fmla="*/ 2147483646 w 1215"/>
              <a:gd name="T113" fmla="*/ 2147483646 h 1673"/>
              <a:gd name="T114" fmla="*/ 2147483646 w 1215"/>
              <a:gd name="T115" fmla="*/ 2147483646 h 1673"/>
              <a:gd name="T116" fmla="*/ 2147483646 w 1215"/>
              <a:gd name="T117" fmla="*/ 2147483646 h 1673"/>
              <a:gd name="T118" fmla="*/ 2147483646 w 1215"/>
              <a:gd name="T119" fmla="*/ 2147483646 h 1673"/>
              <a:gd name="T120" fmla="*/ 2147483646 w 1215"/>
              <a:gd name="T121" fmla="*/ 2147483646 h 16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215" h="1673">
                <a:moveTo>
                  <a:pt x="0" y="988"/>
                </a:moveTo>
                <a:lnTo>
                  <a:pt x="20" y="1001"/>
                </a:lnTo>
                <a:lnTo>
                  <a:pt x="26" y="990"/>
                </a:lnTo>
                <a:lnTo>
                  <a:pt x="33" y="977"/>
                </a:lnTo>
                <a:lnTo>
                  <a:pt x="40" y="962"/>
                </a:lnTo>
                <a:lnTo>
                  <a:pt x="49" y="946"/>
                </a:lnTo>
                <a:lnTo>
                  <a:pt x="58" y="926"/>
                </a:lnTo>
                <a:lnTo>
                  <a:pt x="66" y="906"/>
                </a:lnTo>
                <a:lnTo>
                  <a:pt x="87" y="865"/>
                </a:lnTo>
                <a:lnTo>
                  <a:pt x="99" y="845"/>
                </a:lnTo>
                <a:lnTo>
                  <a:pt x="110" y="826"/>
                </a:lnTo>
                <a:lnTo>
                  <a:pt x="121" y="809"/>
                </a:lnTo>
                <a:lnTo>
                  <a:pt x="110" y="804"/>
                </a:lnTo>
                <a:lnTo>
                  <a:pt x="118" y="813"/>
                </a:lnTo>
                <a:lnTo>
                  <a:pt x="130" y="797"/>
                </a:lnTo>
                <a:lnTo>
                  <a:pt x="141" y="784"/>
                </a:lnTo>
                <a:lnTo>
                  <a:pt x="151" y="775"/>
                </a:lnTo>
                <a:lnTo>
                  <a:pt x="143" y="767"/>
                </a:lnTo>
                <a:lnTo>
                  <a:pt x="147" y="778"/>
                </a:lnTo>
                <a:lnTo>
                  <a:pt x="158" y="772"/>
                </a:lnTo>
                <a:lnTo>
                  <a:pt x="153" y="760"/>
                </a:lnTo>
                <a:lnTo>
                  <a:pt x="153" y="773"/>
                </a:lnTo>
                <a:lnTo>
                  <a:pt x="163" y="772"/>
                </a:lnTo>
                <a:lnTo>
                  <a:pt x="163" y="759"/>
                </a:lnTo>
                <a:lnTo>
                  <a:pt x="162" y="772"/>
                </a:lnTo>
                <a:lnTo>
                  <a:pt x="168" y="772"/>
                </a:lnTo>
                <a:lnTo>
                  <a:pt x="168" y="760"/>
                </a:lnTo>
                <a:lnTo>
                  <a:pt x="163" y="772"/>
                </a:lnTo>
                <a:lnTo>
                  <a:pt x="168" y="774"/>
                </a:lnTo>
                <a:lnTo>
                  <a:pt x="173" y="763"/>
                </a:lnTo>
                <a:lnTo>
                  <a:pt x="164" y="772"/>
                </a:lnTo>
                <a:lnTo>
                  <a:pt x="169" y="775"/>
                </a:lnTo>
                <a:lnTo>
                  <a:pt x="173" y="780"/>
                </a:lnTo>
                <a:lnTo>
                  <a:pt x="183" y="793"/>
                </a:lnTo>
                <a:lnTo>
                  <a:pt x="192" y="785"/>
                </a:lnTo>
                <a:lnTo>
                  <a:pt x="181" y="789"/>
                </a:lnTo>
                <a:lnTo>
                  <a:pt x="191" y="807"/>
                </a:lnTo>
                <a:lnTo>
                  <a:pt x="199" y="826"/>
                </a:lnTo>
                <a:lnTo>
                  <a:pt x="209" y="848"/>
                </a:lnTo>
                <a:lnTo>
                  <a:pt x="218" y="871"/>
                </a:lnTo>
                <a:lnTo>
                  <a:pt x="228" y="895"/>
                </a:lnTo>
                <a:lnTo>
                  <a:pt x="237" y="919"/>
                </a:lnTo>
                <a:lnTo>
                  <a:pt x="247" y="942"/>
                </a:lnTo>
                <a:lnTo>
                  <a:pt x="256" y="963"/>
                </a:lnTo>
                <a:lnTo>
                  <a:pt x="265" y="983"/>
                </a:lnTo>
                <a:lnTo>
                  <a:pt x="275" y="999"/>
                </a:lnTo>
                <a:lnTo>
                  <a:pt x="278" y="1003"/>
                </a:lnTo>
                <a:lnTo>
                  <a:pt x="286" y="1016"/>
                </a:lnTo>
                <a:lnTo>
                  <a:pt x="291" y="1021"/>
                </a:lnTo>
                <a:lnTo>
                  <a:pt x="296" y="1024"/>
                </a:lnTo>
                <a:lnTo>
                  <a:pt x="300" y="1028"/>
                </a:lnTo>
                <a:lnTo>
                  <a:pt x="305" y="1029"/>
                </a:lnTo>
                <a:lnTo>
                  <a:pt x="309" y="1031"/>
                </a:lnTo>
                <a:lnTo>
                  <a:pt x="314" y="1032"/>
                </a:lnTo>
                <a:lnTo>
                  <a:pt x="319" y="1031"/>
                </a:lnTo>
                <a:lnTo>
                  <a:pt x="322" y="1031"/>
                </a:lnTo>
                <a:lnTo>
                  <a:pt x="327" y="1028"/>
                </a:lnTo>
                <a:lnTo>
                  <a:pt x="331" y="1024"/>
                </a:lnTo>
                <a:lnTo>
                  <a:pt x="336" y="1022"/>
                </a:lnTo>
                <a:lnTo>
                  <a:pt x="341" y="1017"/>
                </a:lnTo>
                <a:lnTo>
                  <a:pt x="350" y="1006"/>
                </a:lnTo>
                <a:lnTo>
                  <a:pt x="353" y="1002"/>
                </a:lnTo>
                <a:lnTo>
                  <a:pt x="362" y="986"/>
                </a:lnTo>
                <a:lnTo>
                  <a:pt x="372" y="967"/>
                </a:lnTo>
                <a:lnTo>
                  <a:pt x="381" y="946"/>
                </a:lnTo>
                <a:lnTo>
                  <a:pt x="391" y="924"/>
                </a:lnTo>
                <a:lnTo>
                  <a:pt x="399" y="900"/>
                </a:lnTo>
                <a:lnTo>
                  <a:pt x="409" y="877"/>
                </a:lnTo>
                <a:lnTo>
                  <a:pt x="418" y="854"/>
                </a:lnTo>
                <a:lnTo>
                  <a:pt x="428" y="833"/>
                </a:lnTo>
                <a:lnTo>
                  <a:pt x="437" y="814"/>
                </a:lnTo>
                <a:lnTo>
                  <a:pt x="447" y="798"/>
                </a:lnTo>
                <a:lnTo>
                  <a:pt x="436" y="793"/>
                </a:lnTo>
                <a:lnTo>
                  <a:pt x="444" y="802"/>
                </a:lnTo>
                <a:lnTo>
                  <a:pt x="453" y="788"/>
                </a:lnTo>
                <a:lnTo>
                  <a:pt x="463" y="779"/>
                </a:lnTo>
                <a:lnTo>
                  <a:pt x="454" y="772"/>
                </a:lnTo>
                <a:lnTo>
                  <a:pt x="459" y="783"/>
                </a:lnTo>
                <a:lnTo>
                  <a:pt x="464" y="780"/>
                </a:lnTo>
                <a:lnTo>
                  <a:pt x="459" y="769"/>
                </a:lnTo>
                <a:lnTo>
                  <a:pt x="459" y="780"/>
                </a:lnTo>
                <a:lnTo>
                  <a:pt x="465" y="780"/>
                </a:lnTo>
                <a:lnTo>
                  <a:pt x="469" y="780"/>
                </a:lnTo>
                <a:lnTo>
                  <a:pt x="469" y="768"/>
                </a:lnTo>
                <a:lnTo>
                  <a:pt x="464" y="779"/>
                </a:lnTo>
                <a:lnTo>
                  <a:pt x="469" y="783"/>
                </a:lnTo>
                <a:lnTo>
                  <a:pt x="473" y="772"/>
                </a:lnTo>
                <a:lnTo>
                  <a:pt x="464" y="779"/>
                </a:lnTo>
                <a:lnTo>
                  <a:pt x="469" y="783"/>
                </a:lnTo>
                <a:lnTo>
                  <a:pt x="473" y="789"/>
                </a:lnTo>
                <a:lnTo>
                  <a:pt x="482" y="782"/>
                </a:lnTo>
                <a:lnTo>
                  <a:pt x="470" y="785"/>
                </a:lnTo>
                <a:lnTo>
                  <a:pt x="475" y="793"/>
                </a:lnTo>
                <a:lnTo>
                  <a:pt x="479" y="802"/>
                </a:lnTo>
                <a:lnTo>
                  <a:pt x="487" y="823"/>
                </a:lnTo>
                <a:lnTo>
                  <a:pt x="495" y="848"/>
                </a:lnTo>
                <a:lnTo>
                  <a:pt x="503" y="874"/>
                </a:lnTo>
                <a:lnTo>
                  <a:pt x="510" y="902"/>
                </a:lnTo>
                <a:lnTo>
                  <a:pt x="519" y="930"/>
                </a:lnTo>
                <a:lnTo>
                  <a:pt x="528" y="956"/>
                </a:lnTo>
                <a:lnTo>
                  <a:pt x="536" y="980"/>
                </a:lnTo>
                <a:lnTo>
                  <a:pt x="540" y="991"/>
                </a:lnTo>
                <a:lnTo>
                  <a:pt x="545" y="999"/>
                </a:lnTo>
                <a:lnTo>
                  <a:pt x="550" y="1008"/>
                </a:lnTo>
                <a:lnTo>
                  <a:pt x="552" y="1012"/>
                </a:lnTo>
                <a:lnTo>
                  <a:pt x="557" y="1018"/>
                </a:lnTo>
                <a:lnTo>
                  <a:pt x="562" y="1023"/>
                </a:lnTo>
                <a:lnTo>
                  <a:pt x="567" y="1026"/>
                </a:lnTo>
                <a:lnTo>
                  <a:pt x="572" y="1029"/>
                </a:lnTo>
                <a:lnTo>
                  <a:pt x="577" y="1031"/>
                </a:lnTo>
                <a:lnTo>
                  <a:pt x="582" y="1032"/>
                </a:lnTo>
                <a:lnTo>
                  <a:pt x="588" y="1031"/>
                </a:lnTo>
                <a:lnTo>
                  <a:pt x="592" y="1031"/>
                </a:lnTo>
                <a:lnTo>
                  <a:pt x="598" y="1028"/>
                </a:lnTo>
                <a:lnTo>
                  <a:pt x="602" y="1024"/>
                </a:lnTo>
                <a:lnTo>
                  <a:pt x="608" y="1019"/>
                </a:lnTo>
                <a:lnTo>
                  <a:pt x="615" y="1012"/>
                </a:lnTo>
                <a:lnTo>
                  <a:pt x="618" y="1008"/>
                </a:lnTo>
                <a:lnTo>
                  <a:pt x="623" y="999"/>
                </a:lnTo>
                <a:lnTo>
                  <a:pt x="632" y="983"/>
                </a:lnTo>
                <a:lnTo>
                  <a:pt x="639" y="965"/>
                </a:lnTo>
                <a:lnTo>
                  <a:pt x="647" y="942"/>
                </a:lnTo>
                <a:lnTo>
                  <a:pt x="654" y="916"/>
                </a:lnTo>
                <a:lnTo>
                  <a:pt x="663" y="886"/>
                </a:lnTo>
                <a:lnTo>
                  <a:pt x="672" y="853"/>
                </a:lnTo>
                <a:lnTo>
                  <a:pt x="681" y="817"/>
                </a:lnTo>
                <a:lnTo>
                  <a:pt x="690" y="778"/>
                </a:lnTo>
                <a:lnTo>
                  <a:pt x="699" y="737"/>
                </a:lnTo>
                <a:lnTo>
                  <a:pt x="709" y="696"/>
                </a:lnTo>
                <a:lnTo>
                  <a:pt x="719" y="651"/>
                </a:lnTo>
                <a:lnTo>
                  <a:pt x="729" y="606"/>
                </a:lnTo>
                <a:lnTo>
                  <a:pt x="749" y="515"/>
                </a:lnTo>
                <a:lnTo>
                  <a:pt x="769" y="424"/>
                </a:lnTo>
                <a:lnTo>
                  <a:pt x="779" y="380"/>
                </a:lnTo>
                <a:lnTo>
                  <a:pt x="789" y="336"/>
                </a:lnTo>
                <a:lnTo>
                  <a:pt x="799" y="294"/>
                </a:lnTo>
                <a:lnTo>
                  <a:pt x="809" y="253"/>
                </a:lnTo>
                <a:lnTo>
                  <a:pt x="819" y="214"/>
                </a:lnTo>
                <a:lnTo>
                  <a:pt x="828" y="178"/>
                </a:lnTo>
                <a:lnTo>
                  <a:pt x="838" y="144"/>
                </a:lnTo>
                <a:lnTo>
                  <a:pt x="847" y="113"/>
                </a:lnTo>
                <a:lnTo>
                  <a:pt x="857" y="87"/>
                </a:lnTo>
                <a:lnTo>
                  <a:pt x="866" y="63"/>
                </a:lnTo>
                <a:lnTo>
                  <a:pt x="874" y="45"/>
                </a:lnTo>
                <a:lnTo>
                  <a:pt x="883" y="30"/>
                </a:lnTo>
                <a:lnTo>
                  <a:pt x="872" y="26"/>
                </a:lnTo>
                <a:lnTo>
                  <a:pt x="879" y="34"/>
                </a:lnTo>
                <a:lnTo>
                  <a:pt x="884" y="29"/>
                </a:lnTo>
                <a:lnTo>
                  <a:pt x="888" y="25"/>
                </a:lnTo>
                <a:lnTo>
                  <a:pt x="892" y="21"/>
                </a:lnTo>
                <a:lnTo>
                  <a:pt x="884" y="14"/>
                </a:lnTo>
                <a:lnTo>
                  <a:pt x="888" y="25"/>
                </a:lnTo>
                <a:lnTo>
                  <a:pt x="893" y="24"/>
                </a:lnTo>
                <a:lnTo>
                  <a:pt x="888" y="12"/>
                </a:lnTo>
                <a:lnTo>
                  <a:pt x="888" y="24"/>
                </a:lnTo>
                <a:lnTo>
                  <a:pt x="892" y="24"/>
                </a:lnTo>
                <a:lnTo>
                  <a:pt x="892" y="11"/>
                </a:lnTo>
                <a:lnTo>
                  <a:pt x="888" y="22"/>
                </a:lnTo>
                <a:lnTo>
                  <a:pt x="892" y="24"/>
                </a:lnTo>
                <a:lnTo>
                  <a:pt x="896" y="12"/>
                </a:lnTo>
                <a:lnTo>
                  <a:pt x="887" y="21"/>
                </a:lnTo>
                <a:lnTo>
                  <a:pt x="891" y="24"/>
                </a:lnTo>
                <a:lnTo>
                  <a:pt x="894" y="27"/>
                </a:lnTo>
                <a:lnTo>
                  <a:pt x="898" y="34"/>
                </a:lnTo>
                <a:lnTo>
                  <a:pt x="907" y="26"/>
                </a:lnTo>
                <a:lnTo>
                  <a:pt x="896" y="30"/>
                </a:lnTo>
                <a:lnTo>
                  <a:pt x="899" y="37"/>
                </a:lnTo>
                <a:lnTo>
                  <a:pt x="903" y="47"/>
                </a:lnTo>
                <a:lnTo>
                  <a:pt x="906" y="58"/>
                </a:lnTo>
                <a:lnTo>
                  <a:pt x="909" y="71"/>
                </a:lnTo>
                <a:lnTo>
                  <a:pt x="913" y="85"/>
                </a:lnTo>
                <a:lnTo>
                  <a:pt x="916" y="101"/>
                </a:lnTo>
                <a:lnTo>
                  <a:pt x="927" y="96"/>
                </a:lnTo>
                <a:lnTo>
                  <a:pt x="916" y="96"/>
                </a:lnTo>
                <a:lnTo>
                  <a:pt x="918" y="113"/>
                </a:lnTo>
                <a:lnTo>
                  <a:pt x="922" y="132"/>
                </a:lnTo>
                <a:lnTo>
                  <a:pt x="925" y="152"/>
                </a:lnTo>
                <a:lnTo>
                  <a:pt x="928" y="172"/>
                </a:lnTo>
                <a:lnTo>
                  <a:pt x="932" y="194"/>
                </a:lnTo>
                <a:lnTo>
                  <a:pt x="937" y="241"/>
                </a:lnTo>
                <a:lnTo>
                  <a:pt x="943" y="294"/>
                </a:lnTo>
                <a:lnTo>
                  <a:pt x="949" y="350"/>
                </a:lnTo>
                <a:lnTo>
                  <a:pt x="954" y="408"/>
                </a:lnTo>
                <a:lnTo>
                  <a:pt x="960" y="469"/>
                </a:lnTo>
                <a:lnTo>
                  <a:pt x="965" y="534"/>
                </a:lnTo>
                <a:lnTo>
                  <a:pt x="970" y="600"/>
                </a:lnTo>
                <a:lnTo>
                  <a:pt x="975" y="667"/>
                </a:lnTo>
                <a:lnTo>
                  <a:pt x="985" y="805"/>
                </a:lnTo>
                <a:lnTo>
                  <a:pt x="995" y="943"/>
                </a:lnTo>
                <a:lnTo>
                  <a:pt x="1000" y="1011"/>
                </a:lnTo>
                <a:lnTo>
                  <a:pt x="1005" y="1078"/>
                </a:lnTo>
                <a:lnTo>
                  <a:pt x="1009" y="1144"/>
                </a:lnTo>
                <a:lnTo>
                  <a:pt x="1014" y="1207"/>
                </a:lnTo>
                <a:lnTo>
                  <a:pt x="1019" y="1268"/>
                </a:lnTo>
                <a:lnTo>
                  <a:pt x="1022" y="1327"/>
                </a:lnTo>
                <a:lnTo>
                  <a:pt x="1027" y="1382"/>
                </a:lnTo>
                <a:lnTo>
                  <a:pt x="1032" y="1433"/>
                </a:lnTo>
                <a:lnTo>
                  <a:pt x="1036" y="1480"/>
                </a:lnTo>
                <a:lnTo>
                  <a:pt x="1039" y="1501"/>
                </a:lnTo>
                <a:lnTo>
                  <a:pt x="1041" y="1521"/>
                </a:lnTo>
                <a:lnTo>
                  <a:pt x="1044" y="1541"/>
                </a:lnTo>
                <a:lnTo>
                  <a:pt x="1045" y="1558"/>
                </a:lnTo>
                <a:lnTo>
                  <a:pt x="1047" y="1575"/>
                </a:lnTo>
                <a:lnTo>
                  <a:pt x="1050" y="1589"/>
                </a:lnTo>
                <a:lnTo>
                  <a:pt x="1052" y="1603"/>
                </a:lnTo>
                <a:lnTo>
                  <a:pt x="1055" y="1616"/>
                </a:lnTo>
                <a:lnTo>
                  <a:pt x="1055" y="1619"/>
                </a:lnTo>
                <a:lnTo>
                  <a:pt x="1057" y="1631"/>
                </a:lnTo>
                <a:lnTo>
                  <a:pt x="1060" y="1638"/>
                </a:lnTo>
                <a:lnTo>
                  <a:pt x="1065" y="1652"/>
                </a:lnTo>
                <a:lnTo>
                  <a:pt x="1070" y="1660"/>
                </a:lnTo>
                <a:lnTo>
                  <a:pt x="1072" y="1664"/>
                </a:lnTo>
                <a:lnTo>
                  <a:pt x="1076" y="1669"/>
                </a:lnTo>
                <a:lnTo>
                  <a:pt x="1081" y="1672"/>
                </a:lnTo>
                <a:lnTo>
                  <a:pt x="1085" y="1673"/>
                </a:lnTo>
                <a:lnTo>
                  <a:pt x="1090" y="1673"/>
                </a:lnTo>
                <a:lnTo>
                  <a:pt x="1095" y="1673"/>
                </a:lnTo>
                <a:lnTo>
                  <a:pt x="1098" y="1669"/>
                </a:lnTo>
                <a:lnTo>
                  <a:pt x="1102" y="1667"/>
                </a:lnTo>
                <a:lnTo>
                  <a:pt x="1106" y="1663"/>
                </a:lnTo>
                <a:lnTo>
                  <a:pt x="1111" y="1655"/>
                </a:lnTo>
                <a:lnTo>
                  <a:pt x="1116" y="1645"/>
                </a:lnTo>
                <a:lnTo>
                  <a:pt x="1119" y="1632"/>
                </a:lnTo>
                <a:lnTo>
                  <a:pt x="1124" y="1616"/>
                </a:lnTo>
                <a:lnTo>
                  <a:pt x="1129" y="1597"/>
                </a:lnTo>
                <a:lnTo>
                  <a:pt x="1134" y="1576"/>
                </a:lnTo>
                <a:lnTo>
                  <a:pt x="1134" y="1572"/>
                </a:lnTo>
                <a:lnTo>
                  <a:pt x="1139" y="1548"/>
                </a:lnTo>
                <a:lnTo>
                  <a:pt x="1144" y="1523"/>
                </a:lnTo>
                <a:lnTo>
                  <a:pt x="1148" y="1497"/>
                </a:lnTo>
                <a:lnTo>
                  <a:pt x="1153" y="1469"/>
                </a:lnTo>
                <a:lnTo>
                  <a:pt x="1157" y="1440"/>
                </a:lnTo>
                <a:lnTo>
                  <a:pt x="1165" y="1379"/>
                </a:lnTo>
                <a:lnTo>
                  <a:pt x="1174" y="1317"/>
                </a:lnTo>
                <a:lnTo>
                  <a:pt x="1183" y="1256"/>
                </a:lnTo>
                <a:lnTo>
                  <a:pt x="1190" y="1197"/>
                </a:lnTo>
                <a:lnTo>
                  <a:pt x="1194" y="1169"/>
                </a:lnTo>
                <a:lnTo>
                  <a:pt x="1198" y="1143"/>
                </a:lnTo>
                <a:lnTo>
                  <a:pt x="1200" y="1118"/>
                </a:lnTo>
                <a:lnTo>
                  <a:pt x="1204" y="1094"/>
                </a:lnTo>
                <a:lnTo>
                  <a:pt x="1208" y="1073"/>
                </a:lnTo>
                <a:lnTo>
                  <a:pt x="1210" y="1054"/>
                </a:lnTo>
                <a:lnTo>
                  <a:pt x="1213" y="1038"/>
                </a:lnTo>
                <a:lnTo>
                  <a:pt x="1202" y="1038"/>
                </a:lnTo>
                <a:lnTo>
                  <a:pt x="1213" y="1042"/>
                </a:lnTo>
                <a:lnTo>
                  <a:pt x="1215" y="1027"/>
                </a:lnTo>
                <a:lnTo>
                  <a:pt x="1193" y="1022"/>
                </a:lnTo>
                <a:lnTo>
                  <a:pt x="1190" y="1033"/>
                </a:lnTo>
                <a:lnTo>
                  <a:pt x="1189" y="1038"/>
                </a:lnTo>
                <a:lnTo>
                  <a:pt x="1187" y="1054"/>
                </a:lnTo>
                <a:lnTo>
                  <a:pt x="1184" y="1073"/>
                </a:lnTo>
                <a:lnTo>
                  <a:pt x="1180" y="1094"/>
                </a:lnTo>
                <a:lnTo>
                  <a:pt x="1177" y="1118"/>
                </a:lnTo>
                <a:lnTo>
                  <a:pt x="1174" y="1143"/>
                </a:lnTo>
                <a:lnTo>
                  <a:pt x="1170" y="1169"/>
                </a:lnTo>
                <a:lnTo>
                  <a:pt x="1167" y="1197"/>
                </a:lnTo>
                <a:lnTo>
                  <a:pt x="1159" y="1256"/>
                </a:lnTo>
                <a:lnTo>
                  <a:pt x="1151" y="1317"/>
                </a:lnTo>
                <a:lnTo>
                  <a:pt x="1142" y="1379"/>
                </a:lnTo>
                <a:lnTo>
                  <a:pt x="1133" y="1440"/>
                </a:lnTo>
                <a:lnTo>
                  <a:pt x="1129" y="1469"/>
                </a:lnTo>
                <a:lnTo>
                  <a:pt x="1124" y="1497"/>
                </a:lnTo>
                <a:lnTo>
                  <a:pt x="1121" y="1523"/>
                </a:lnTo>
                <a:lnTo>
                  <a:pt x="1116" y="1548"/>
                </a:lnTo>
                <a:lnTo>
                  <a:pt x="1111" y="1572"/>
                </a:lnTo>
                <a:lnTo>
                  <a:pt x="1123" y="1572"/>
                </a:lnTo>
                <a:lnTo>
                  <a:pt x="1112" y="1567"/>
                </a:lnTo>
                <a:lnTo>
                  <a:pt x="1107" y="1588"/>
                </a:lnTo>
                <a:lnTo>
                  <a:pt x="1102" y="1607"/>
                </a:lnTo>
                <a:lnTo>
                  <a:pt x="1097" y="1623"/>
                </a:lnTo>
                <a:lnTo>
                  <a:pt x="1093" y="1637"/>
                </a:lnTo>
                <a:lnTo>
                  <a:pt x="1088" y="1647"/>
                </a:lnTo>
                <a:lnTo>
                  <a:pt x="1083" y="1654"/>
                </a:lnTo>
                <a:lnTo>
                  <a:pt x="1095" y="1658"/>
                </a:lnTo>
                <a:lnTo>
                  <a:pt x="1086" y="1650"/>
                </a:lnTo>
                <a:lnTo>
                  <a:pt x="1082" y="1653"/>
                </a:lnTo>
                <a:lnTo>
                  <a:pt x="1085" y="1650"/>
                </a:lnTo>
                <a:lnTo>
                  <a:pt x="1090" y="1662"/>
                </a:lnTo>
                <a:lnTo>
                  <a:pt x="1090" y="1649"/>
                </a:lnTo>
                <a:lnTo>
                  <a:pt x="1085" y="1649"/>
                </a:lnTo>
                <a:lnTo>
                  <a:pt x="1090" y="1650"/>
                </a:lnTo>
                <a:lnTo>
                  <a:pt x="1085" y="1662"/>
                </a:lnTo>
                <a:lnTo>
                  <a:pt x="1093" y="1653"/>
                </a:lnTo>
                <a:lnTo>
                  <a:pt x="1090" y="1648"/>
                </a:lnTo>
                <a:lnTo>
                  <a:pt x="1081" y="1657"/>
                </a:lnTo>
                <a:lnTo>
                  <a:pt x="1092" y="1652"/>
                </a:lnTo>
                <a:lnTo>
                  <a:pt x="1087" y="1643"/>
                </a:lnTo>
                <a:lnTo>
                  <a:pt x="1082" y="1632"/>
                </a:lnTo>
                <a:lnTo>
                  <a:pt x="1080" y="1622"/>
                </a:lnTo>
                <a:lnTo>
                  <a:pt x="1077" y="1611"/>
                </a:lnTo>
                <a:lnTo>
                  <a:pt x="1066" y="1616"/>
                </a:lnTo>
                <a:lnTo>
                  <a:pt x="1078" y="1616"/>
                </a:lnTo>
                <a:lnTo>
                  <a:pt x="1076" y="1603"/>
                </a:lnTo>
                <a:lnTo>
                  <a:pt x="1073" y="1589"/>
                </a:lnTo>
                <a:lnTo>
                  <a:pt x="1071" y="1575"/>
                </a:lnTo>
                <a:lnTo>
                  <a:pt x="1068" y="1558"/>
                </a:lnTo>
                <a:lnTo>
                  <a:pt x="1067" y="1541"/>
                </a:lnTo>
                <a:lnTo>
                  <a:pt x="1065" y="1521"/>
                </a:lnTo>
                <a:lnTo>
                  <a:pt x="1062" y="1501"/>
                </a:lnTo>
                <a:lnTo>
                  <a:pt x="1060" y="1480"/>
                </a:lnTo>
                <a:lnTo>
                  <a:pt x="1056" y="1433"/>
                </a:lnTo>
                <a:lnTo>
                  <a:pt x="1051" y="1382"/>
                </a:lnTo>
                <a:lnTo>
                  <a:pt x="1046" y="1327"/>
                </a:lnTo>
                <a:lnTo>
                  <a:pt x="1042" y="1268"/>
                </a:lnTo>
                <a:lnTo>
                  <a:pt x="1037" y="1207"/>
                </a:lnTo>
                <a:lnTo>
                  <a:pt x="1032" y="1144"/>
                </a:lnTo>
                <a:lnTo>
                  <a:pt x="1029" y="1078"/>
                </a:lnTo>
                <a:lnTo>
                  <a:pt x="1024" y="1011"/>
                </a:lnTo>
                <a:lnTo>
                  <a:pt x="1019" y="943"/>
                </a:lnTo>
                <a:lnTo>
                  <a:pt x="1009" y="805"/>
                </a:lnTo>
                <a:lnTo>
                  <a:pt x="999" y="667"/>
                </a:lnTo>
                <a:lnTo>
                  <a:pt x="994" y="600"/>
                </a:lnTo>
                <a:lnTo>
                  <a:pt x="989" y="534"/>
                </a:lnTo>
                <a:lnTo>
                  <a:pt x="984" y="469"/>
                </a:lnTo>
                <a:lnTo>
                  <a:pt x="978" y="408"/>
                </a:lnTo>
                <a:lnTo>
                  <a:pt x="973" y="350"/>
                </a:lnTo>
                <a:lnTo>
                  <a:pt x="967" y="294"/>
                </a:lnTo>
                <a:lnTo>
                  <a:pt x="960" y="241"/>
                </a:lnTo>
                <a:lnTo>
                  <a:pt x="955" y="194"/>
                </a:lnTo>
                <a:lnTo>
                  <a:pt x="952" y="172"/>
                </a:lnTo>
                <a:lnTo>
                  <a:pt x="949" y="152"/>
                </a:lnTo>
                <a:lnTo>
                  <a:pt x="945" y="132"/>
                </a:lnTo>
                <a:lnTo>
                  <a:pt x="942" y="113"/>
                </a:lnTo>
                <a:lnTo>
                  <a:pt x="939" y="96"/>
                </a:lnTo>
                <a:lnTo>
                  <a:pt x="938" y="92"/>
                </a:lnTo>
                <a:lnTo>
                  <a:pt x="935" y="76"/>
                </a:lnTo>
                <a:lnTo>
                  <a:pt x="932" y="62"/>
                </a:lnTo>
                <a:lnTo>
                  <a:pt x="928" y="50"/>
                </a:lnTo>
                <a:lnTo>
                  <a:pt x="925" y="39"/>
                </a:lnTo>
                <a:lnTo>
                  <a:pt x="922" y="29"/>
                </a:lnTo>
                <a:lnTo>
                  <a:pt x="918" y="21"/>
                </a:lnTo>
                <a:lnTo>
                  <a:pt x="916" y="17"/>
                </a:lnTo>
                <a:lnTo>
                  <a:pt x="913" y="14"/>
                </a:lnTo>
                <a:lnTo>
                  <a:pt x="908" y="7"/>
                </a:lnTo>
                <a:lnTo>
                  <a:pt x="904" y="5"/>
                </a:lnTo>
                <a:lnTo>
                  <a:pt x="901" y="1"/>
                </a:lnTo>
                <a:lnTo>
                  <a:pt x="897" y="0"/>
                </a:lnTo>
                <a:lnTo>
                  <a:pt x="892" y="0"/>
                </a:lnTo>
                <a:lnTo>
                  <a:pt x="888" y="0"/>
                </a:lnTo>
                <a:lnTo>
                  <a:pt x="884" y="1"/>
                </a:lnTo>
                <a:lnTo>
                  <a:pt x="879" y="2"/>
                </a:lnTo>
                <a:lnTo>
                  <a:pt x="876" y="5"/>
                </a:lnTo>
                <a:lnTo>
                  <a:pt x="872" y="9"/>
                </a:lnTo>
                <a:lnTo>
                  <a:pt x="868" y="12"/>
                </a:lnTo>
                <a:lnTo>
                  <a:pt x="863" y="17"/>
                </a:lnTo>
                <a:lnTo>
                  <a:pt x="861" y="21"/>
                </a:lnTo>
                <a:lnTo>
                  <a:pt x="852" y="36"/>
                </a:lnTo>
                <a:lnTo>
                  <a:pt x="843" y="55"/>
                </a:lnTo>
                <a:lnTo>
                  <a:pt x="835" y="78"/>
                </a:lnTo>
                <a:lnTo>
                  <a:pt x="825" y="105"/>
                </a:lnTo>
                <a:lnTo>
                  <a:pt x="816" y="136"/>
                </a:lnTo>
                <a:lnTo>
                  <a:pt x="806" y="169"/>
                </a:lnTo>
                <a:lnTo>
                  <a:pt x="796" y="205"/>
                </a:lnTo>
                <a:lnTo>
                  <a:pt x="786" y="244"/>
                </a:lnTo>
                <a:lnTo>
                  <a:pt x="776" y="285"/>
                </a:lnTo>
                <a:lnTo>
                  <a:pt x="766" y="327"/>
                </a:lnTo>
                <a:lnTo>
                  <a:pt x="756" y="371"/>
                </a:lnTo>
                <a:lnTo>
                  <a:pt x="746" y="416"/>
                </a:lnTo>
                <a:lnTo>
                  <a:pt x="727" y="507"/>
                </a:lnTo>
                <a:lnTo>
                  <a:pt x="707" y="597"/>
                </a:lnTo>
                <a:lnTo>
                  <a:pt x="697" y="642"/>
                </a:lnTo>
                <a:lnTo>
                  <a:pt x="687" y="687"/>
                </a:lnTo>
                <a:lnTo>
                  <a:pt x="677" y="728"/>
                </a:lnTo>
                <a:lnTo>
                  <a:pt x="668" y="769"/>
                </a:lnTo>
                <a:lnTo>
                  <a:pt x="658" y="808"/>
                </a:lnTo>
                <a:lnTo>
                  <a:pt x="649" y="844"/>
                </a:lnTo>
                <a:lnTo>
                  <a:pt x="641" y="877"/>
                </a:lnTo>
                <a:lnTo>
                  <a:pt x="632" y="907"/>
                </a:lnTo>
                <a:lnTo>
                  <a:pt x="625" y="934"/>
                </a:lnTo>
                <a:lnTo>
                  <a:pt x="617" y="956"/>
                </a:lnTo>
                <a:lnTo>
                  <a:pt x="610" y="975"/>
                </a:lnTo>
                <a:lnTo>
                  <a:pt x="603" y="988"/>
                </a:lnTo>
                <a:lnTo>
                  <a:pt x="596" y="999"/>
                </a:lnTo>
                <a:lnTo>
                  <a:pt x="607" y="1003"/>
                </a:lnTo>
                <a:lnTo>
                  <a:pt x="598" y="996"/>
                </a:lnTo>
                <a:lnTo>
                  <a:pt x="592" y="1003"/>
                </a:lnTo>
                <a:lnTo>
                  <a:pt x="586" y="1008"/>
                </a:lnTo>
                <a:lnTo>
                  <a:pt x="593" y="1017"/>
                </a:lnTo>
                <a:lnTo>
                  <a:pt x="590" y="1006"/>
                </a:lnTo>
                <a:lnTo>
                  <a:pt x="584" y="1008"/>
                </a:lnTo>
                <a:lnTo>
                  <a:pt x="588" y="1019"/>
                </a:lnTo>
                <a:lnTo>
                  <a:pt x="588" y="1007"/>
                </a:lnTo>
                <a:lnTo>
                  <a:pt x="582" y="1008"/>
                </a:lnTo>
                <a:lnTo>
                  <a:pt x="582" y="1019"/>
                </a:lnTo>
                <a:lnTo>
                  <a:pt x="586" y="1008"/>
                </a:lnTo>
                <a:lnTo>
                  <a:pt x="581" y="1007"/>
                </a:lnTo>
                <a:lnTo>
                  <a:pt x="576" y="1003"/>
                </a:lnTo>
                <a:lnTo>
                  <a:pt x="571" y="1014"/>
                </a:lnTo>
                <a:lnTo>
                  <a:pt x="580" y="1007"/>
                </a:lnTo>
                <a:lnTo>
                  <a:pt x="575" y="1002"/>
                </a:lnTo>
                <a:lnTo>
                  <a:pt x="570" y="996"/>
                </a:lnTo>
                <a:lnTo>
                  <a:pt x="561" y="1003"/>
                </a:lnTo>
                <a:lnTo>
                  <a:pt x="572" y="999"/>
                </a:lnTo>
                <a:lnTo>
                  <a:pt x="567" y="991"/>
                </a:lnTo>
                <a:lnTo>
                  <a:pt x="562" y="982"/>
                </a:lnTo>
                <a:lnTo>
                  <a:pt x="559" y="971"/>
                </a:lnTo>
                <a:lnTo>
                  <a:pt x="550" y="947"/>
                </a:lnTo>
                <a:lnTo>
                  <a:pt x="541" y="921"/>
                </a:lnTo>
                <a:lnTo>
                  <a:pt x="533" y="894"/>
                </a:lnTo>
                <a:lnTo>
                  <a:pt x="525" y="865"/>
                </a:lnTo>
                <a:lnTo>
                  <a:pt x="518" y="839"/>
                </a:lnTo>
                <a:lnTo>
                  <a:pt x="509" y="814"/>
                </a:lnTo>
                <a:lnTo>
                  <a:pt x="501" y="793"/>
                </a:lnTo>
                <a:lnTo>
                  <a:pt x="498" y="784"/>
                </a:lnTo>
                <a:lnTo>
                  <a:pt x="493" y="777"/>
                </a:lnTo>
                <a:lnTo>
                  <a:pt x="490" y="773"/>
                </a:lnTo>
                <a:lnTo>
                  <a:pt x="487" y="767"/>
                </a:lnTo>
                <a:lnTo>
                  <a:pt x="482" y="763"/>
                </a:lnTo>
                <a:lnTo>
                  <a:pt x="478" y="760"/>
                </a:lnTo>
                <a:lnTo>
                  <a:pt x="473" y="757"/>
                </a:lnTo>
                <a:lnTo>
                  <a:pt x="469" y="757"/>
                </a:lnTo>
                <a:lnTo>
                  <a:pt x="463" y="757"/>
                </a:lnTo>
                <a:lnTo>
                  <a:pt x="459" y="757"/>
                </a:lnTo>
                <a:lnTo>
                  <a:pt x="455" y="758"/>
                </a:lnTo>
                <a:lnTo>
                  <a:pt x="450" y="760"/>
                </a:lnTo>
                <a:lnTo>
                  <a:pt x="447" y="763"/>
                </a:lnTo>
                <a:lnTo>
                  <a:pt x="437" y="772"/>
                </a:lnTo>
                <a:lnTo>
                  <a:pt x="428" y="785"/>
                </a:lnTo>
                <a:lnTo>
                  <a:pt x="424" y="789"/>
                </a:lnTo>
                <a:lnTo>
                  <a:pt x="414" y="805"/>
                </a:lnTo>
                <a:lnTo>
                  <a:pt x="406" y="824"/>
                </a:lnTo>
                <a:lnTo>
                  <a:pt x="396" y="845"/>
                </a:lnTo>
                <a:lnTo>
                  <a:pt x="387" y="869"/>
                </a:lnTo>
                <a:lnTo>
                  <a:pt x="377" y="891"/>
                </a:lnTo>
                <a:lnTo>
                  <a:pt x="368" y="915"/>
                </a:lnTo>
                <a:lnTo>
                  <a:pt x="358" y="937"/>
                </a:lnTo>
                <a:lnTo>
                  <a:pt x="350" y="958"/>
                </a:lnTo>
                <a:lnTo>
                  <a:pt x="340" y="977"/>
                </a:lnTo>
                <a:lnTo>
                  <a:pt x="331" y="993"/>
                </a:lnTo>
                <a:lnTo>
                  <a:pt x="342" y="997"/>
                </a:lnTo>
                <a:lnTo>
                  <a:pt x="334" y="990"/>
                </a:lnTo>
                <a:lnTo>
                  <a:pt x="325" y="1001"/>
                </a:lnTo>
                <a:lnTo>
                  <a:pt x="320" y="1006"/>
                </a:lnTo>
                <a:lnTo>
                  <a:pt x="315" y="1008"/>
                </a:lnTo>
                <a:lnTo>
                  <a:pt x="324" y="1017"/>
                </a:lnTo>
                <a:lnTo>
                  <a:pt x="319" y="1006"/>
                </a:lnTo>
                <a:lnTo>
                  <a:pt x="314" y="1008"/>
                </a:lnTo>
                <a:lnTo>
                  <a:pt x="319" y="1019"/>
                </a:lnTo>
                <a:lnTo>
                  <a:pt x="319" y="1007"/>
                </a:lnTo>
                <a:lnTo>
                  <a:pt x="314" y="1008"/>
                </a:lnTo>
                <a:lnTo>
                  <a:pt x="309" y="1007"/>
                </a:lnTo>
                <a:lnTo>
                  <a:pt x="309" y="1018"/>
                </a:lnTo>
                <a:lnTo>
                  <a:pt x="314" y="1007"/>
                </a:lnTo>
                <a:lnTo>
                  <a:pt x="309" y="1006"/>
                </a:lnTo>
                <a:lnTo>
                  <a:pt x="305" y="1017"/>
                </a:lnTo>
                <a:lnTo>
                  <a:pt x="314" y="1008"/>
                </a:lnTo>
                <a:lnTo>
                  <a:pt x="309" y="1004"/>
                </a:lnTo>
                <a:lnTo>
                  <a:pt x="304" y="999"/>
                </a:lnTo>
                <a:lnTo>
                  <a:pt x="295" y="987"/>
                </a:lnTo>
                <a:lnTo>
                  <a:pt x="286" y="996"/>
                </a:lnTo>
                <a:lnTo>
                  <a:pt x="298" y="991"/>
                </a:lnTo>
                <a:lnTo>
                  <a:pt x="288" y="975"/>
                </a:lnTo>
                <a:lnTo>
                  <a:pt x="279" y="955"/>
                </a:lnTo>
                <a:lnTo>
                  <a:pt x="269" y="934"/>
                </a:lnTo>
                <a:lnTo>
                  <a:pt x="259" y="910"/>
                </a:lnTo>
                <a:lnTo>
                  <a:pt x="250" y="886"/>
                </a:lnTo>
                <a:lnTo>
                  <a:pt x="240" y="863"/>
                </a:lnTo>
                <a:lnTo>
                  <a:pt x="232" y="839"/>
                </a:lnTo>
                <a:lnTo>
                  <a:pt x="222" y="818"/>
                </a:lnTo>
                <a:lnTo>
                  <a:pt x="213" y="798"/>
                </a:lnTo>
                <a:lnTo>
                  <a:pt x="203" y="780"/>
                </a:lnTo>
                <a:lnTo>
                  <a:pt x="201" y="777"/>
                </a:lnTo>
                <a:lnTo>
                  <a:pt x="191" y="764"/>
                </a:lnTo>
                <a:lnTo>
                  <a:pt x="187" y="759"/>
                </a:lnTo>
                <a:lnTo>
                  <a:pt x="182" y="756"/>
                </a:lnTo>
                <a:lnTo>
                  <a:pt x="177" y="752"/>
                </a:lnTo>
                <a:lnTo>
                  <a:pt x="172" y="749"/>
                </a:lnTo>
                <a:lnTo>
                  <a:pt x="168" y="748"/>
                </a:lnTo>
                <a:lnTo>
                  <a:pt x="164" y="748"/>
                </a:lnTo>
                <a:lnTo>
                  <a:pt x="153" y="749"/>
                </a:lnTo>
                <a:lnTo>
                  <a:pt x="150" y="749"/>
                </a:lnTo>
                <a:lnTo>
                  <a:pt x="138" y="756"/>
                </a:lnTo>
                <a:lnTo>
                  <a:pt x="135" y="759"/>
                </a:lnTo>
                <a:lnTo>
                  <a:pt x="125" y="768"/>
                </a:lnTo>
                <a:lnTo>
                  <a:pt x="114" y="780"/>
                </a:lnTo>
                <a:lnTo>
                  <a:pt x="102" y="797"/>
                </a:lnTo>
                <a:lnTo>
                  <a:pt x="99" y="800"/>
                </a:lnTo>
                <a:lnTo>
                  <a:pt x="87" y="818"/>
                </a:lnTo>
                <a:lnTo>
                  <a:pt x="76" y="836"/>
                </a:lnTo>
                <a:lnTo>
                  <a:pt x="65" y="856"/>
                </a:lnTo>
                <a:lnTo>
                  <a:pt x="44" y="897"/>
                </a:lnTo>
                <a:lnTo>
                  <a:pt x="35" y="917"/>
                </a:lnTo>
                <a:lnTo>
                  <a:pt x="26" y="937"/>
                </a:lnTo>
                <a:lnTo>
                  <a:pt x="18" y="953"/>
                </a:lnTo>
                <a:lnTo>
                  <a:pt x="10" y="968"/>
                </a:lnTo>
                <a:lnTo>
                  <a:pt x="4" y="981"/>
                </a:lnTo>
                <a:lnTo>
                  <a:pt x="0" y="988"/>
                </a:lnTo>
                <a:close/>
              </a:path>
            </a:pathLst>
          </a:custGeom>
          <a:solidFill>
            <a:schemeClr val="bg1"/>
          </a:solidFill>
          <a:ln w="1270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643" name="Freeform 3">
            <a:extLst>
              <a:ext uri="{FF2B5EF4-FFF2-40B4-BE49-F238E27FC236}">
                <a16:creationId xmlns:a16="http://schemas.microsoft.com/office/drawing/2014/main" id="{791B3CA4-3E2D-7F4A-81F6-D62BB1A077BD}"/>
              </a:ext>
            </a:extLst>
          </p:cNvPr>
          <p:cNvSpPr>
            <a:spLocks/>
          </p:cNvSpPr>
          <p:nvPr/>
        </p:nvSpPr>
        <p:spPr bwMode="auto">
          <a:xfrm>
            <a:off x="6516688" y="2373313"/>
            <a:ext cx="1641475" cy="1609725"/>
          </a:xfrm>
          <a:custGeom>
            <a:avLst/>
            <a:gdLst>
              <a:gd name="T0" fmla="*/ 2147483646 w 1034"/>
              <a:gd name="T1" fmla="*/ 2147483646 h 1014"/>
              <a:gd name="T2" fmla="*/ 2147483646 w 1034"/>
              <a:gd name="T3" fmla="*/ 2147483646 h 1014"/>
              <a:gd name="T4" fmla="*/ 2147483646 w 1034"/>
              <a:gd name="T5" fmla="*/ 2147483646 h 1014"/>
              <a:gd name="T6" fmla="*/ 2147483646 w 1034"/>
              <a:gd name="T7" fmla="*/ 2147483646 h 1014"/>
              <a:gd name="T8" fmla="*/ 2147483646 w 1034"/>
              <a:gd name="T9" fmla="*/ 2147483646 h 1014"/>
              <a:gd name="T10" fmla="*/ 2147483646 w 1034"/>
              <a:gd name="T11" fmla="*/ 2147483646 h 1014"/>
              <a:gd name="T12" fmla="*/ 2147483646 w 1034"/>
              <a:gd name="T13" fmla="*/ 2147483646 h 1014"/>
              <a:gd name="T14" fmla="*/ 2147483646 w 1034"/>
              <a:gd name="T15" fmla="*/ 2147483646 h 1014"/>
              <a:gd name="T16" fmla="*/ 2147483646 w 1034"/>
              <a:gd name="T17" fmla="*/ 2147483646 h 1014"/>
              <a:gd name="T18" fmla="*/ 2147483646 w 1034"/>
              <a:gd name="T19" fmla="*/ 2147483646 h 1014"/>
              <a:gd name="T20" fmla="*/ 2147483646 w 1034"/>
              <a:gd name="T21" fmla="*/ 2147483646 h 1014"/>
              <a:gd name="T22" fmla="*/ 2147483646 w 1034"/>
              <a:gd name="T23" fmla="*/ 2147483646 h 1014"/>
              <a:gd name="T24" fmla="*/ 2147483646 w 1034"/>
              <a:gd name="T25" fmla="*/ 2147483646 h 1014"/>
              <a:gd name="T26" fmla="*/ 2147483646 w 1034"/>
              <a:gd name="T27" fmla="*/ 2147483646 h 1014"/>
              <a:gd name="T28" fmla="*/ 2147483646 w 1034"/>
              <a:gd name="T29" fmla="*/ 2147483646 h 1014"/>
              <a:gd name="T30" fmla="*/ 2147483646 w 1034"/>
              <a:gd name="T31" fmla="*/ 2147483646 h 1014"/>
              <a:gd name="T32" fmla="*/ 2147483646 w 1034"/>
              <a:gd name="T33" fmla="*/ 2147483646 h 1014"/>
              <a:gd name="T34" fmla="*/ 2147483646 w 1034"/>
              <a:gd name="T35" fmla="*/ 2147483646 h 1014"/>
              <a:gd name="T36" fmla="*/ 2147483646 w 1034"/>
              <a:gd name="T37" fmla="*/ 2147483646 h 1014"/>
              <a:gd name="T38" fmla="*/ 2147483646 w 1034"/>
              <a:gd name="T39" fmla="*/ 2147483646 h 1014"/>
              <a:gd name="T40" fmla="*/ 2147483646 w 1034"/>
              <a:gd name="T41" fmla="*/ 2147483646 h 1014"/>
              <a:gd name="T42" fmla="*/ 2147483646 w 1034"/>
              <a:gd name="T43" fmla="*/ 2147483646 h 1014"/>
              <a:gd name="T44" fmla="*/ 2147483646 w 1034"/>
              <a:gd name="T45" fmla="*/ 2147483646 h 1014"/>
              <a:gd name="T46" fmla="*/ 2147483646 w 1034"/>
              <a:gd name="T47" fmla="*/ 2147483646 h 1014"/>
              <a:gd name="T48" fmla="*/ 2147483646 w 1034"/>
              <a:gd name="T49" fmla="*/ 2147483646 h 1014"/>
              <a:gd name="T50" fmla="*/ 2147483646 w 1034"/>
              <a:gd name="T51" fmla="*/ 2147483646 h 1014"/>
              <a:gd name="T52" fmla="*/ 2147483646 w 1034"/>
              <a:gd name="T53" fmla="*/ 2147483646 h 1014"/>
              <a:gd name="T54" fmla="*/ 2147483646 w 1034"/>
              <a:gd name="T55" fmla="*/ 2147483646 h 1014"/>
              <a:gd name="T56" fmla="*/ 2147483646 w 1034"/>
              <a:gd name="T57" fmla="*/ 2147483646 h 1014"/>
              <a:gd name="T58" fmla="*/ 2147483646 w 1034"/>
              <a:gd name="T59" fmla="*/ 2147483646 h 1014"/>
              <a:gd name="T60" fmla="*/ 2147483646 w 1034"/>
              <a:gd name="T61" fmla="*/ 2147483646 h 1014"/>
              <a:gd name="T62" fmla="*/ 2147483646 w 1034"/>
              <a:gd name="T63" fmla="*/ 2147483646 h 1014"/>
              <a:gd name="T64" fmla="*/ 2147483646 w 1034"/>
              <a:gd name="T65" fmla="*/ 2147483646 h 1014"/>
              <a:gd name="T66" fmla="*/ 2147483646 w 1034"/>
              <a:gd name="T67" fmla="*/ 2147483646 h 1014"/>
              <a:gd name="T68" fmla="*/ 2147483646 w 1034"/>
              <a:gd name="T69" fmla="*/ 2147483646 h 1014"/>
              <a:gd name="T70" fmla="*/ 2147483646 w 1034"/>
              <a:gd name="T71" fmla="*/ 2147483646 h 1014"/>
              <a:gd name="T72" fmla="*/ 2147483646 w 1034"/>
              <a:gd name="T73" fmla="*/ 2147483646 h 1014"/>
              <a:gd name="T74" fmla="*/ 2147483646 w 1034"/>
              <a:gd name="T75" fmla="*/ 2147483646 h 1014"/>
              <a:gd name="T76" fmla="*/ 2147483646 w 1034"/>
              <a:gd name="T77" fmla="*/ 2147483646 h 1014"/>
              <a:gd name="T78" fmla="*/ 2147483646 w 1034"/>
              <a:gd name="T79" fmla="*/ 2147483646 h 1014"/>
              <a:gd name="T80" fmla="*/ 2147483646 w 1034"/>
              <a:gd name="T81" fmla="*/ 0 h 1014"/>
              <a:gd name="T82" fmla="*/ 2147483646 w 1034"/>
              <a:gd name="T83" fmla="*/ 2147483646 h 1014"/>
              <a:gd name="T84" fmla="*/ 2147483646 w 1034"/>
              <a:gd name="T85" fmla="*/ 2147483646 h 1014"/>
              <a:gd name="T86" fmla="*/ 2147483646 w 1034"/>
              <a:gd name="T87" fmla="*/ 2147483646 h 1014"/>
              <a:gd name="T88" fmla="*/ 2147483646 w 1034"/>
              <a:gd name="T89" fmla="*/ 2147483646 h 1014"/>
              <a:gd name="T90" fmla="*/ 2147483646 w 1034"/>
              <a:gd name="T91" fmla="*/ 2147483646 h 1014"/>
              <a:gd name="T92" fmla="*/ 2147483646 w 1034"/>
              <a:gd name="T93" fmla="*/ 2147483646 h 1014"/>
              <a:gd name="T94" fmla="*/ 2147483646 w 1034"/>
              <a:gd name="T95" fmla="*/ 2147483646 h 1014"/>
              <a:gd name="T96" fmla="*/ 2147483646 w 1034"/>
              <a:gd name="T97" fmla="*/ 2147483646 h 1014"/>
              <a:gd name="T98" fmla="*/ 2147483646 w 1034"/>
              <a:gd name="T99" fmla="*/ 2147483646 h 1014"/>
              <a:gd name="T100" fmla="*/ 2147483646 w 1034"/>
              <a:gd name="T101" fmla="*/ 2147483646 h 1014"/>
              <a:gd name="T102" fmla="*/ 2147483646 w 1034"/>
              <a:gd name="T103" fmla="*/ 2147483646 h 1014"/>
              <a:gd name="T104" fmla="*/ 2147483646 w 1034"/>
              <a:gd name="T105" fmla="*/ 2147483646 h 1014"/>
              <a:gd name="T106" fmla="*/ 2147483646 w 1034"/>
              <a:gd name="T107" fmla="*/ 2147483646 h 1014"/>
              <a:gd name="T108" fmla="*/ 2147483646 w 1034"/>
              <a:gd name="T109" fmla="*/ 2147483646 h 1014"/>
              <a:gd name="T110" fmla="*/ 2147483646 w 1034"/>
              <a:gd name="T111" fmla="*/ 2147483646 h 1014"/>
              <a:gd name="T112" fmla="*/ 2147483646 w 1034"/>
              <a:gd name="T113" fmla="*/ 2147483646 h 1014"/>
              <a:gd name="T114" fmla="*/ 2147483646 w 1034"/>
              <a:gd name="T115" fmla="*/ 2147483646 h 1014"/>
              <a:gd name="T116" fmla="*/ 2147483646 w 1034"/>
              <a:gd name="T117" fmla="*/ 2147483646 h 1014"/>
              <a:gd name="T118" fmla="*/ 2147483646 w 1034"/>
              <a:gd name="T119" fmla="*/ 2147483646 h 101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4" h="1014">
                <a:moveTo>
                  <a:pt x="0" y="661"/>
                </a:moveTo>
                <a:lnTo>
                  <a:pt x="19" y="674"/>
                </a:lnTo>
                <a:lnTo>
                  <a:pt x="23" y="668"/>
                </a:lnTo>
                <a:lnTo>
                  <a:pt x="25" y="665"/>
                </a:lnTo>
                <a:lnTo>
                  <a:pt x="31" y="655"/>
                </a:lnTo>
                <a:lnTo>
                  <a:pt x="39" y="643"/>
                </a:lnTo>
                <a:lnTo>
                  <a:pt x="48" y="632"/>
                </a:lnTo>
                <a:lnTo>
                  <a:pt x="36" y="627"/>
                </a:lnTo>
                <a:lnTo>
                  <a:pt x="44" y="636"/>
                </a:lnTo>
                <a:lnTo>
                  <a:pt x="61" y="611"/>
                </a:lnTo>
                <a:lnTo>
                  <a:pt x="71" y="599"/>
                </a:lnTo>
                <a:lnTo>
                  <a:pt x="80" y="590"/>
                </a:lnTo>
                <a:lnTo>
                  <a:pt x="71" y="581"/>
                </a:lnTo>
                <a:lnTo>
                  <a:pt x="80" y="590"/>
                </a:lnTo>
                <a:lnTo>
                  <a:pt x="87" y="580"/>
                </a:lnTo>
                <a:lnTo>
                  <a:pt x="96" y="569"/>
                </a:lnTo>
                <a:lnTo>
                  <a:pt x="105" y="557"/>
                </a:lnTo>
                <a:lnTo>
                  <a:pt x="113" y="548"/>
                </a:lnTo>
                <a:lnTo>
                  <a:pt x="122" y="540"/>
                </a:lnTo>
                <a:lnTo>
                  <a:pt x="115" y="531"/>
                </a:lnTo>
                <a:lnTo>
                  <a:pt x="118" y="543"/>
                </a:lnTo>
                <a:lnTo>
                  <a:pt x="130" y="538"/>
                </a:lnTo>
                <a:lnTo>
                  <a:pt x="125" y="526"/>
                </a:lnTo>
                <a:lnTo>
                  <a:pt x="125" y="538"/>
                </a:lnTo>
                <a:lnTo>
                  <a:pt x="136" y="535"/>
                </a:lnTo>
                <a:lnTo>
                  <a:pt x="143" y="536"/>
                </a:lnTo>
                <a:lnTo>
                  <a:pt x="143" y="525"/>
                </a:lnTo>
                <a:lnTo>
                  <a:pt x="138" y="536"/>
                </a:lnTo>
                <a:lnTo>
                  <a:pt x="146" y="538"/>
                </a:lnTo>
                <a:lnTo>
                  <a:pt x="152" y="541"/>
                </a:lnTo>
                <a:lnTo>
                  <a:pt x="157" y="530"/>
                </a:lnTo>
                <a:lnTo>
                  <a:pt x="148" y="539"/>
                </a:lnTo>
                <a:lnTo>
                  <a:pt x="156" y="545"/>
                </a:lnTo>
                <a:lnTo>
                  <a:pt x="164" y="554"/>
                </a:lnTo>
                <a:lnTo>
                  <a:pt x="173" y="564"/>
                </a:lnTo>
                <a:lnTo>
                  <a:pt x="191" y="586"/>
                </a:lnTo>
                <a:lnTo>
                  <a:pt x="210" y="612"/>
                </a:lnTo>
                <a:lnTo>
                  <a:pt x="230" y="636"/>
                </a:lnTo>
                <a:lnTo>
                  <a:pt x="240" y="647"/>
                </a:lnTo>
                <a:lnTo>
                  <a:pt x="250" y="657"/>
                </a:lnTo>
                <a:lnTo>
                  <a:pt x="260" y="665"/>
                </a:lnTo>
                <a:lnTo>
                  <a:pt x="264" y="668"/>
                </a:lnTo>
                <a:lnTo>
                  <a:pt x="274" y="674"/>
                </a:lnTo>
                <a:lnTo>
                  <a:pt x="284" y="677"/>
                </a:lnTo>
                <a:lnTo>
                  <a:pt x="288" y="678"/>
                </a:lnTo>
                <a:lnTo>
                  <a:pt x="299" y="679"/>
                </a:lnTo>
                <a:lnTo>
                  <a:pt x="306" y="676"/>
                </a:lnTo>
                <a:lnTo>
                  <a:pt x="311" y="676"/>
                </a:lnTo>
                <a:lnTo>
                  <a:pt x="320" y="670"/>
                </a:lnTo>
                <a:lnTo>
                  <a:pt x="324" y="667"/>
                </a:lnTo>
                <a:lnTo>
                  <a:pt x="332" y="658"/>
                </a:lnTo>
                <a:lnTo>
                  <a:pt x="342" y="648"/>
                </a:lnTo>
                <a:lnTo>
                  <a:pt x="351" y="636"/>
                </a:lnTo>
                <a:lnTo>
                  <a:pt x="353" y="632"/>
                </a:lnTo>
                <a:lnTo>
                  <a:pt x="363" y="618"/>
                </a:lnTo>
                <a:lnTo>
                  <a:pt x="381" y="589"/>
                </a:lnTo>
                <a:lnTo>
                  <a:pt x="399" y="560"/>
                </a:lnTo>
                <a:lnTo>
                  <a:pt x="408" y="546"/>
                </a:lnTo>
                <a:lnTo>
                  <a:pt x="397" y="541"/>
                </a:lnTo>
                <a:lnTo>
                  <a:pt x="406" y="550"/>
                </a:lnTo>
                <a:lnTo>
                  <a:pt x="414" y="538"/>
                </a:lnTo>
                <a:lnTo>
                  <a:pt x="424" y="528"/>
                </a:lnTo>
                <a:lnTo>
                  <a:pt x="433" y="520"/>
                </a:lnTo>
                <a:lnTo>
                  <a:pt x="426" y="511"/>
                </a:lnTo>
                <a:lnTo>
                  <a:pt x="429" y="523"/>
                </a:lnTo>
                <a:lnTo>
                  <a:pt x="439" y="518"/>
                </a:lnTo>
                <a:lnTo>
                  <a:pt x="434" y="506"/>
                </a:lnTo>
                <a:lnTo>
                  <a:pt x="434" y="518"/>
                </a:lnTo>
                <a:lnTo>
                  <a:pt x="445" y="516"/>
                </a:lnTo>
                <a:lnTo>
                  <a:pt x="449" y="516"/>
                </a:lnTo>
                <a:lnTo>
                  <a:pt x="449" y="504"/>
                </a:lnTo>
                <a:lnTo>
                  <a:pt x="444" y="515"/>
                </a:lnTo>
                <a:lnTo>
                  <a:pt x="449" y="518"/>
                </a:lnTo>
                <a:lnTo>
                  <a:pt x="454" y="506"/>
                </a:lnTo>
                <a:lnTo>
                  <a:pt x="445" y="514"/>
                </a:lnTo>
                <a:lnTo>
                  <a:pt x="454" y="520"/>
                </a:lnTo>
                <a:lnTo>
                  <a:pt x="464" y="531"/>
                </a:lnTo>
                <a:lnTo>
                  <a:pt x="474" y="545"/>
                </a:lnTo>
                <a:lnTo>
                  <a:pt x="483" y="536"/>
                </a:lnTo>
                <a:lnTo>
                  <a:pt x="472" y="541"/>
                </a:lnTo>
                <a:lnTo>
                  <a:pt x="480" y="557"/>
                </a:lnTo>
                <a:lnTo>
                  <a:pt x="490" y="575"/>
                </a:lnTo>
                <a:lnTo>
                  <a:pt x="509" y="611"/>
                </a:lnTo>
                <a:lnTo>
                  <a:pt x="519" y="628"/>
                </a:lnTo>
                <a:lnTo>
                  <a:pt x="529" y="643"/>
                </a:lnTo>
                <a:lnTo>
                  <a:pt x="531" y="647"/>
                </a:lnTo>
                <a:lnTo>
                  <a:pt x="541" y="661"/>
                </a:lnTo>
                <a:lnTo>
                  <a:pt x="551" y="671"/>
                </a:lnTo>
                <a:lnTo>
                  <a:pt x="555" y="673"/>
                </a:lnTo>
                <a:lnTo>
                  <a:pt x="565" y="678"/>
                </a:lnTo>
                <a:lnTo>
                  <a:pt x="570" y="679"/>
                </a:lnTo>
                <a:lnTo>
                  <a:pt x="575" y="681"/>
                </a:lnTo>
                <a:lnTo>
                  <a:pt x="580" y="679"/>
                </a:lnTo>
                <a:lnTo>
                  <a:pt x="583" y="679"/>
                </a:lnTo>
                <a:lnTo>
                  <a:pt x="588" y="677"/>
                </a:lnTo>
                <a:lnTo>
                  <a:pt x="593" y="674"/>
                </a:lnTo>
                <a:lnTo>
                  <a:pt x="597" y="671"/>
                </a:lnTo>
                <a:lnTo>
                  <a:pt x="602" y="666"/>
                </a:lnTo>
                <a:lnTo>
                  <a:pt x="606" y="662"/>
                </a:lnTo>
                <a:lnTo>
                  <a:pt x="610" y="657"/>
                </a:lnTo>
                <a:lnTo>
                  <a:pt x="613" y="650"/>
                </a:lnTo>
                <a:lnTo>
                  <a:pt x="616" y="646"/>
                </a:lnTo>
                <a:lnTo>
                  <a:pt x="622" y="635"/>
                </a:lnTo>
                <a:lnTo>
                  <a:pt x="627" y="620"/>
                </a:lnTo>
                <a:lnTo>
                  <a:pt x="632" y="602"/>
                </a:lnTo>
                <a:lnTo>
                  <a:pt x="638" y="584"/>
                </a:lnTo>
                <a:lnTo>
                  <a:pt x="643" y="561"/>
                </a:lnTo>
                <a:lnTo>
                  <a:pt x="649" y="539"/>
                </a:lnTo>
                <a:lnTo>
                  <a:pt x="654" y="514"/>
                </a:lnTo>
                <a:lnTo>
                  <a:pt x="661" y="488"/>
                </a:lnTo>
                <a:lnTo>
                  <a:pt x="666" y="460"/>
                </a:lnTo>
                <a:lnTo>
                  <a:pt x="667" y="457"/>
                </a:lnTo>
                <a:lnTo>
                  <a:pt x="678" y="399"/>
                </a:lnTo>
                <a:lnTo>
                  <a:pt x="689" y="341"/>
                </a:lnTo>
                <a:lnTo>
                  <a:pt x="700" y="282"/>
                </a:lnTo>
                <a:lnTo>
                  <a:pt x="712" y="225"/>
                </a:lnTo>
                <a:lnTo>
                  <a:pt x="700" y="225"/>
                </a:lnTo>
                <a:lnTo>
                  <a:pt x="712" y="229"/>
                </a:lnTo>
                <a:lnTo>
                  <a:pt x="718" y="202"/>
                </a:lnTo>
                <a:lnTo>
                  <a:pt x="723" y="175"/>
                </a:lnTo>
                <a:lnTo>
                  <a:pt x="729" y="150"/>
                </a:lnTo>
                <a:lnTo>
                  <a:pt x="734" y="126"/>
                </a:lnTo>
                <a:lnTo>
                  <a:pt x="740" y="104"/>
                </a:lnTo>
                <a:lnTo>
                  <a:pt x="745" y="85"/>
                </a:lnTo>
                <a:lnTo>
                  <a:pt x="750" y="66"/>
                </a:lnTo>
                <a:lnTo>
                  <a:pt x="756" y="51"/>
                </a:lnTo>
                <a:lnTo>
                  <a:pt x="761" y="37"/>
                </a:lnTo>
                <a:lnTo>
                  <a:pt x="766" y="27"/>
                </a:lnTo>
                <a:lnTo>
                  <a:pt x="755" y="24"/>
                </a:lnTo>
                <a:lnTo>
                  <a:pt x="764" y="31"/>
                </a:lnTo>
                <a:lnTo>
                  <a:pt x="769" y="24"/>
                </a:lnTo>
                <a:lnTo>
                  <a:pt x="774" y="20"/>
                </a:lnTo>
                <a:lnTo>
                  <a:pt x="766" y="12"/>
                </a:lnTo>
                <a:lnTo>
                  <a:pt x="771" y="24"/>
                </a:lnTo>
                <a:lnTo>
                  <a:pt x="766" y="24"/>
                </a:lnTo>
                <a:lnTo>
                  <a:pt x="771" y="24"/>
                </a:lnTo>
                <a:lnTo>
                  <a:pt x="771" y="11"/>
                </a:lnTo>
                <a:lnTo>
                  <a:pt x="766" y="22"/>
                </a:lnTo>
                <a:lnTo>
                  <a:pt x="763" y="20"/>
                </a:lnTo>
                <a:lnTo>
                  <a:pt x="768" y="24"/>
                </a:lnTo>
                <a:lnTo>
                  <a:pt x="769" y="24"/>
                </a:lnTo>
                <a:lnTo>
                  <a:pt x="772" y="30"/>
                </a:lnTo>
                <a:lnTo>
                  <a:pt x="781" y="22"/>
                </a:lnTo>
                <a:lnTo>
                  <a:pt x="770" y="26"/>
                </a:lnTo>
                <a:lnTo>
                  <a:pt x="775" y="37"/>
                </a:lnTo>
                <a:lnTo>
                  <a:pt x="780" y="53"/>
                </a:lnTo>
                <a:lnTo>
                  <a:pt x="785" y="72"/>
                </a:lnTo>
                <a:lnTo>
                  <a:pt x="791" y="93"/>
                </a:lnTo>
                <a:lnTo>
                  <a:pt x="802" y="89"/>
                </a:lnTo>
                <a:lnTo>
                  <a:pt x="790" y="89"/>
                </a:lnTo>
                <a:lnTo>
                  <a:pt x="795" y="114"/>
                </a:lnTo>
                <a:lnTo>
                  <a:pt x="800" y="142"/>
                </a:lnTo>
                <a:lnTo>
                  <a:pt x="805" y="173"/>
                </a:lnTo>
                <a:lnTo>
                  <a:pt x="810" y="205"/>
                </a:lnTo>
                <a:lnTo>
                  <a:pt x="815" y="240"/>
                </a:lnTo>
                <a:lnTo>
                  <a:pt x="820" y="276"/>
                </a:lnTo>
                <a:lnTo>
                  <a:pt x="825" y="314"/>
                </a:lnTo>
                <a:lnTo>
                  <a:pt x="835" y="392"/>
                </a:lnTo>
                <a:lnTo>
                  <a:pt x="845" y="474"/>
                </a:lnTo>
                <a:lnTo>
                  <a:pt x="853" y="556"/>
                </a:lnTo>
                <a:lnTo>
                  <a:pt x="863" y="637"/>
                </a:lnTo>
                <a:lnTo>
                  <a:pt x="867" y="677"/>
                </a:lnTo>
                <a:lnTo>
                  <a:pt x="872" y="716"/>
                </a:lnTo>
                <a:lnTo>
                  <a:pt x="877" y="752"/>
                </a:lnTo>
                <a:lnTo>
                  <a:pt x="881" y="787"/>
                </a:lnTo>
                <a:lnTo>
                  <a:pt x="886" y="820"/>
                </a:lnTo>
                <a:lnTo>
                  <a:pt x="889" y="851"/>
                </a:lnTo>
                <a:lnTo>
                  <a:pt x="893" y="880"/>
                </a:lnTo>
                <a:lnTo>
                  <a:pt x="898" y="906"/>
                </a:lnTo>
                <a:lnTo>
                  <a:pt x="902" y="930"/>
                </a:lnTo>
                <a:lnTo>
                  <a:pt x="902" y="933"/>
                </a:lnTo>
                <a:lnTo>
                  <a:pt x="907" y="953"/>
                </a:lnTo>
                <a:lnTo>
                  <a:pt x="911" y="969"/>
                </a:lnTo>
                <a:lnTo>
                  <a:pt x="914" y="983"/>
                </a:lnTo>
                <a:lnTo>
                  <a:pt x="918" y="992"/>
                </a:lnTo>
                <a:lnTo>
                  <a:pt x="922" y="999"/>
                </a:lnTo>
                <a:lnTo>
                  <a:pt x="924" y="1003"/>
                </a:lnTo>
                <a:lnTo>
                  <a:pt x="928" y="1007"/>
                </a:lnTo>
                <a:lnTo>
                  <a:pt x="933" y="1011"/>
                </a:lnTo>
                <a:lnTo>
                  <a:pt x="937" y="1013"/>
                </a:lnTo>
                <a:lnTo>
                  <a:pt x="940" y="1013"/>
                </a:lnTo>
                <a:lnTo>
                  <a:pt x="944" y="1014"/>
                </a:lnTo>
                <a:lnTo>
                  <a:pt x="949" y="1013"/>
                </a:lnTo>
                <a:lnTo>
                  <a:pt x="953" y="1012"/>
                </a:lnTo>
                <a:lnTo>
                  <a:pt x="957" y="1008"/>
                </a:lnTo>
                <a:lnTo>
                  <a:pt x="960" y="1006"/>
                </a:lnTo>
                <a:lnTo>
                  <a:pt x="963" y="999"/>
                </a:lnTo>
                <a:lnTo>
                  <a:pt x="966" y="996"/>
                </a:lnTo>
                <a:lnTo>
                  <a:pt x="970" y="989"/>
                </a:lnTo>
                <a:lnTo>
                  <a:pt x="974" y="982"/>
                </a:lnTo>
                <a:lnTo>
                  <a:pt x="976" y="972"/>
                </a:lnTo>
                <a:lnTo>
                  <a:pt x="980" y="961"/>
                </a:lnTo>
                <a:lnTo>
                  <a:pt x="986" y="937"/>
                </a:lnTo>
                <a:lnTo>
                  <a:pt x="993" y="910"/>
                </a:lnTo>
                <a:lnTo>
                  <a:pt x="999" y="881"/>
                </a:lnTo>
                <a:lnTo>
                  <a:pt x="1000" y="876"/>
                </a:lnTo>
                <a:lnTo>
                  <a:pt x="1006" y="846"/>
                </a:lnTo>
                <a:lnTo>
                  <a:pt x="1011" y="816"/>
                </a:lnTo>
                <a:lnTo>
                  <a:pt x="1016" y="788"/>
                </a:lnTo>
                <a:lnTo>
                  <a:pt x="1021" y="760"/>
                </a:lnTo>
                <a:lnTo>
                  <a:pt x="1026" y="737"/>
                </a:lnTo>
                <a:lnTo>
                  <a:pt x="1014" y="737"/>
                </a:lnTo>
                <a:lnTo>
                  <a:pt x="1025" y="742"/>
                </a:lnTo>
                <a:lnTo>
                  <a:pt x="1027" y="732"/>
                </a:lnTo>
                <a:lnTo>
                  <a:pt x="1030" y="723"/>
                </a:lnTo>
                <a:lnTo>
                  <a:pt x="1031" y="714"/>
                </a:lnTo>
                <a:lnTo>
                  <a:pt x="1034" y="708"/>
                </a:lnTo>
                <a:lnTo>
                  <a:pt x="1011" y="701"/>
                </a:lnTo>
                <a:lnTo>
                  <a:pt x="1009" y="706"/>
                </a:lnTo>
                <a:lnTo>
                  <a:pt x="1008" y="714"/>
                </a:lnTo>
                <a:lnTo>
                  <a:pt x="1005" y="723"/>
                </a:lnTo>
                <a:lnTo>
                  <a:pt x="1003" y="733"/>
                </a:lnTo>
                <a:lnTo>
                  <a:pt x="1003" y="737"/>
                </a:lnTo>
                <a:lnTo>
                  <a:pt x="998" y="760"/>
                </a:lnTo>
                <a:lnTo>
                  <a:pt x="993" y="788"/>
                </a:lnTo>
                <a:lnTo>
                  <a:pt x="988" y="816"/>
                </a:lnTo>
                <a:lnTo>
                  <a:pt x="983" y="846"/>
                </a:lnTo>
                <a:lnTo>
                  <a:pt x="976" y="876"/>
                </a:lnTo>
                <a:lnTo>
                  <a:pt x="988" y="876"/>
                </a:lnTo>
                <a:lnTo>
                  <a:pt x="976" y="872"/>
                </a:lnTo>
                <a:lnTo>
                  <a:pt x="970" y="901"/>
                </a:lnTo>
                <a:lnTo>
                  <a:pt x="964" y="928"/>
                </a:lnTo>
                <a:lnTo>
                  <a:pt x="958" y="952"/>
                </a:lnTo>
                <a:lnTo>
                  <a:pt x="954" y="963"/>
                </a:lnTo>
                <a:lnTo>
                  <a:pt x="952" y="973"/>
                </a:lnTo>
                <a:lnTo>
                  <a:pt x="948" y="981"/>
                </a:lnTo>
                <a:lnTo>
                  <a:pt x="944" y="987"/>
                </a:lnTo>
                <a:lnTo>
                  <a:pt x="955" y="992"/>
                </a:lnTo>
                <a:lnTo>
                  <a:pt x="947" y="983"/>
                </a:lnTo>
                <a:lnTo>
                  <a:pt x="944" y="989"/>
                </a:lnTo>
                <a:lnTo>
                  <a:pt x="940" y="992"/>
                </a:lnTo>
                <a:lnTo>
                  <a:pt x="948" y="1001"/>
                </a:lnTo>
                <a:lnTo>
                  <a:pt x="944" y="989"/>
                </a:lnTo>
                <a:lnTo>
                  <a:pt x="940" y="991"/>
                </a:lnTo>
                <a:lnTo>
                  <a:pt x="944" y="1002"/>
                </a:lnTo>
                <a:lnTo>
                  <a:pt x="944" y="991"/>
                </a:lnTo>
                <a:lnTo>
                  <a:pt x="940" y="989"/>
                </a:lnTo>
                <a:lnTo>
                  <a:pt x="940" y="1002"/>
                </a:lnTo>
                <a:lnTo>
                  <a:pt x="945" y="991"/>
                </a:lnTo>
                <a:lnTo>
                  <a:pt x="942" y="988"/>
                </a:lnTo>
                <a:lnTo>
                  <a:pt x="937" y="999"/>
                </a:lnTo>
                <a:lnTo>
                  <a:pt x="945" y="991"/>
                </a:lnTo>
                <a:lnTo>
                  <a:pt x="942" y="987"/>
                </a:lnTo>
                <a:lnTo>
                  <a:pt x="933" y="994"/>
                </a:lnTo>
                <a:lnTo>
                  <a:pt x="944" y="991"/>
                </a:lnTo>
                <a:lnTo>
                  <a:pt x="940" y="983"/>
                </a:lnTo>
                <a:lnTo>
                  <a:pt x="937" y="974"/>
                </a:lnTo>
                <a:lnTo>
                  <a:pt x="933" y="961"/>
                </a:lnTo>
                <a:lnTo>
                  <a:pt x="929" y="945"/>
                </a:lnTo>
                <a:lnTo>
                  <a:pt x="924" y="925"/>
                </a:lnTo>
                <a:lnTo>
                  <a:pt x="913" y="930"/>
                </a:lnTo>
                <a:lnTo>
                  <a:pt x="925" y="930"/>
                </a:lnTo>
                <a:lnTo>
                  <a:pt x="922" y="906"/>
                </a:lnTo>
                <a:lnTo>
                  <a:pt x="917" y="880"/>
                </a:lnTo>
                <a:lnTo>
                  <a:pt x="913" y="851"/>
                </a:lnTo>
                <a:lnTo>
                  <a:pt x="909" y="820"/>
                </a:lnTo>
                <a:lnTo>
                  <a:pt x="904" y="787"/>
                </a:lnTo>
                <a:lnTo>
                  <a:pt x="901" y="752"/>
                </a:lnTo>
                <a:lnTo>
                  <a:pt x="896" y="716"/>
                </a:lnTo>
                <a:lnTo>
                  <a:pt x="891" y="677"/>
                </a:lnTo>
                <a:lnTo>
                  <a:pt x="887" y="637"/>
                </a:lnTo>
                <a:lnTo>
                  <a:pt x="877" y="556"/>
                </a:lnTo>
                <a:lnTo>
                  <a:pt x="868" y="474"/>
                </a:lnTo>
                <a:lnTo>
                  <a:pt x="858" y="392"/>
                </a:lnTo>
                <a:lnTo>
                  <a:pt x="848" y="314"/>
                </a:lnTo>
                <a:lnTo>
                  <a:pt x="843" y="276"/>
                </a:lnTo>
                <a:lnTo>
                  <a:pt x="838" y="240"/>
                </a:lnTo>
                <a:lnTo>
                  <a:pt x="833" y="205"/>
                </a:lnTo>
                <a:lnTo>
                  <a:pt x="828" y="173"/>
                </a:lnTo>
                <a:lnTo>
                  <a:pt x="823" y="142"/>
                </a:lnTo>
                <a:lnTo>
                  <a:pt x="818" y="114"/>
                </a:lnTo>
                <a:lnTo>
                  <a:pt x="814" y="89"/>
                </a:lnTo>
                <a:lnTo>
                  <a:pt x="814" y="85"/>
                </a:lnTo>
                <a:lnTo>
                  <a:pt x="807" y="63"/>
                </a:lnTo>
                <a:lnTo>
                  <a:pt x="802" y="45"/>
                </a:lnTo>
                <a:lnTo>
                  <a:pt x="797" y="28"/>
                </a:lnTo>
                <a:lnTo>
                  <a:pt x="792" y="17"/>
                </a:lnTo>
                <a:lnTo>
                  <a:pt x="790" y="14"/>
                </a:lnTo>
                <a:lnTo>
                  <a:pt x="785" y="7"/>
                </a:lnTo>
                <a:lnTo>
                  <a:pt x="776" y="15"/>
                </a:lnTo>
                <a:lnTo>
                  <a:pt x="785" y="7"/>
                </a:lnTo>
                <a:lnTo>
                  <a:pt x="780" y="4"/>
                </a:lnTo>
                <a:lnTo>
                  <a:pt x="776" y="1"/>
                </a:lnTo>
                <a:lnTo>
                  <a:pt x="771" y="0"/>
                </a:lnTo>
                <a:lnTo>
                  <a:pt x="766" y="0"/>
                </a:lnTo>
                <a:lnTo>
                  <a:pt x="761" y="1"/>
                </a:lnTo>
                <a:lnTo>
                  <a:pt x="758" y="4"/>
                </a:lnTo>
                <a:lnTo>
                  <a:pt x="753" y="7"/>
                </a:lnTo>
                <a:lnTo>
                  <a:pt x="748" y="15"/>
                </a:lnTo>
                <a:lnTo>
                  <a:pt x="744" y="19"/>
                </a:lnTo>
                <a:lnTo>
                  <a:pt x="739" y="28"/>
                </a:lnTo>
                <a:lnTo>
                  <a:pt x="734" y="42"/>
                </a:lnTo>
                <a:lnTo>
                  <a:pt x="728" y="57"/>
                </a:lnTo>
                <a:lnTo>
                  <a:pt x="723" y="76"/>
                </a:lnTo>
                <a:lnTo>
                  <a:pt x="718" y="96"/>
                </a:lnTo>
                <a:lnTo>
                  <a:pt x="712" y="117"/>
                </a:lnTo>
                <a:lnTo>
                  <a:pt x="707" y="142"/>
                </a:lnTo>
                <a:lnTo>
                  <a:pt x="700" y="167"/>
                </a:lnTo>
                <a:lnTo>
                  <a:pt x="695" y="193"/>
                </a:lnTo>
                <a:lnTo>
                  <a:pt x="689" y="220"/>
                </a:lnTo>
                <a:lnTo>
                  <a:pt x="688" y="225"/>
                </a:lnTo>
                <a:lnTo>
                  <a:pt x="677" y="282"/>
                </a:lnTo>
                <a:lnTo>
                  <a:pt x="666" y="341"/>
                </a:lnTo>
                <a:lnTo>
                  <a:pt x="654" y="399"/>
                </a:lnTo>
                <a:lnTo>
                  <a:pt x="643" y="457"/>
                </a:lnTo>
                <a:lnTo>
                  <a:pt x="654" y="457"/>
                </a:lnTo>
                <a:lnTo>
                  <a:pt x="643" y="452"/>
                </a:lnTo>
                <a:lnTo>
                  <a:pt x="638" y="479"/>
                </a:lnTo>
                <a:lnTo>
                  <a:pt x="632" y="505"/>
                </a:lnTo>
                <a:lnTo>
                  <a:pt x="627" y="530"/>
                </a:lnTo>
                <a:lnTo>
                  <a:pt x="621" y="553"/>
                </a:lnTo>
                <a:lnTo>
                  <a:pt x="616" y="575"/>
                </a:lnTo>
                <a:lnTo>
                  <a:pt x="610" y="594"/>
                </a:lnTo>
                <a:lnTo>
                  <a:pt x="605" y="611"/>
                </a:lnTo>
                <a:lnTo>
                  <a:pt x="600" y="626"/>
                </a:lnTo>
                <a:lnTo>
                  <a:pt x="593" y="637"/>
                </a:lnTo>
                <a:lnTo>
                  <a:pt x="605" y="642"/>
                </a:lnTo>
                <a:lnTo>
                  <a:pt x="597" y="633"/>
                </a:lnTo>
                <a:lnTo>
                  <a:pt x="591" y="645"/>
                </a:lnTo>
                <a:lnTo>
                  <a:pt x="583" y="653"/>
                </a:lnTo>
                <a:lnTo>
                  <a:pt x="595" y="657"/>
                </a:lnTo>
                <a:lnTo>
                  <a:pt x="586" y="650"/>
                </a:lnTo>
                <a:lnTo>
                  <a:pt x="581" y="655"/>
                </a:lnTo>
                <a:lnTo>
                  <a:pt x="590" y="663"/>
                </a:lnTo>
                <a:lnTo>
                  <a:pt x="585" y="652"/>
                </a:lnTo>
                <a:lnTo>
                  <a:pt x="580" y="655"/>
                </a:lnTo>
                <a:lnTo>
                  <a:pt x="575" y="657"/>
                </a:lnTo>
                <a:lnTo>
                  <a:pt x="580" y="668"/>
                </a:lnTo>
                <a:lnTo>
                  <a:pt x="580" y="656"/>
                </a:lnTo>
                <a:lnTo>
                  <a:pt x="575" y="657"/>
                </a:lnTo>
                <a:lnTo>
                  <a:pt x="570" y="656"/>
                </a:lnTo>
                <a:lnTo>
                  <a:pt x="570" y="667"/>
                </a:lnTo>
                <a:lnTo>
                  <a:pt x="574" y="656"/>
                </a:lnTo>
                <a:lnTo>
                  <a:pt x="564" y="651"/>
                </a:lnTo>
                <a:lnTo>
                  <a:pt x="560" y="662"/>
                </a:lnTo>
                <a:lnTo>
                  <a:pt x="569" y="655"/>
                </a:lnTo>
                <a:lnTo>
                  <a:pt x="559" y="645"/>
                </a:lnTo>
                <a:lnTo>
                  <a:pt x="549" y="631"/>
                </a:lnTo>
                <a:lnTo>
                  <a:pt x="540" y="640"/>
                </a:lnTo>
                <a:lnTo>
                  <a:pt x="551" y="635"/>
                </a:lnTo>
                <a:lnTo>
                  <a:pt x="541" y="620"/>
                </a:lnTo>
                <a:lnTo>
                  <a:pt x="531" y="602"/>
                </a:lnTo>
                <a:lnTo>
                  <a:pt x="513" y="566"/>
                </a:lnTo>
                <a:lnTo>
                  <a:pt x="503" y="549"/>
                </a:lnTo>
                <a:lnTo>
                  <a:pt x="494" y="533"/>
                </a:lnTo>
                <a:lnTo>
                  <a:pt x="491" y="529"/>
                </a:lnTo>
                <a:lnTo>
                  <a:pt x="482" y="515"/>
                </a:lnTo>
                <a:lnTo>
                  <a:pt x="472" y="504"/>
                </a:lnTo>
                <a:lnTo>
                  <a:pt x="463" y="498"/>
                </a:lnTo>
                <a:lnTo>
                  <a:pt x="458" y="495"/>
                </a:lnTo>
                <a:lnTo>
                  <a:pt x="453" y="493"/>
                </a:lnTo>
                <a:lnTo>
                  <a:pt x="449" y="493"/>
                </a:lnTo>
                <a:lnTo>
                  <a:pt x="444" y="493"/>
                </a:lnTo>
                <a:lnTo>
                  <a:pt x="434" y="494"/>
                </a:lnTo>
                <a:lnTo>
                  <a:pt x="431" y="495"/>
                </a:lnTo>
                <a:lnTo>
                  <a:pt x="421" y="500"/>
                </a:lnTo>
                <a:lnTo>
                  <a:pt x="417" y="504"/>
                </a:lnTo>
                <a:lnTo>
                  <a:pt x="408" y="511"/>
                </a:lnTo>
                <a:lnTo>
                  <a:pt x="398" y="521"/>
                </a:lnTo>
                <a:lnTo>
                  <a:pt x="390" y="534"/>
                </a:lnTo>
                <a:lnTo>
                  <a:pt x="386" y="538"/>
                </a:lnTo>
                <a:lnTo>
                  <a:pt x="377" y="551"/>
                </a:lnTo>
                <a:lnTo>
                  <a:pt x="358" y="580"/>
                </a:lnTo>
                <a:lnTo>
                  <a:pt x="341" y="610"/>
                </a:lnTo>
                <a:lnTo>
                  <a:pt x="331" y="623"/>
                </a:lnTo>
                <a:lnTo>
                  <a:pt x="342" y="627"/>
                </a:lnTo>
                <a:lnTo>
                  <a:pt x="335" y="620"/>
                </a:lnTo>
                <a:lnTo>
                  <a:pt x="326" y="632"/>
                </a:lnTo>
                <a:lnTo>
                  <a:pt x="316" y="642"/>
                </a:lnTo>
                <a:lnTo>
                  <a:pt x="307" y="651"/>
                </a:lnTo>
                <a:lnTo>
                  <a:pt x="316" y="658"/>
                </a:lnTo>
                <a:lnTo>
                  <a:pt x="311" y="647"/>
                </a:lnTo>
                <a:lnTo>
                  <a:pt x="302" y="653"/>
                </a:lnTo>
                <a:lnTo>
                  <a:pt x="306" y="665"/>
                </a:lnTo>
                <a:lnTo>
                  <a:pt x="306" y="652"/>
                </a:lnTo>
                <a:lnTo>
                  <a:pt x="296" y="656"/>
                </a:lnTo>
                <a:lnTo>
                  <a:pt x="297" y="667"/>
                </a:lnTo>
                <a:lnTo>
                  <a:pt x="297" y="656"/>
                </a:lnTo>
                <a:lnTo>
                  <a:pt x="288" y="655"/>
                </a:lnTo>
                <a:lnTo>
                  <a:pt x="288" y="666"/>
                </a:lnTo>
                <a:lnTo>
                  <a:pt x="293" y="655"/>
                </a:lnTo>
                <a:lnTo>
                  <a:pt x="283" y="652"/>
                </a:lnTo>
                <a:lnTo>
                  <a:pt x="273" y="646"/>
                </a:lnTo>
                <a:lnTo>
                  <a:pt x="269" y="657"/>
                </a:lnTo>
                <a:lnTo>
                  <a:pt x="278" y="648"/>
                </a:lnTo>
                <a:lnTo>
                  <a:pt x="268" y="641"/>
                </a:lnTo>
                <a:lnTo>
                  <a:pt x="258" y="631"/>
                </a:lnTo>
                <a:lnTo>
                  <a:pt x="248" y="620"/>
                </a:lnTo>
                <a:lnTo>
                  <a:pt x="228" y="596"/>
                </a:lnTo>
                <a:lnTo>
                  <a:pt x="208" y="570"/>
                </a:lnTo>
                <a:lnTo>
                  <a:pt x="191" y="548"/>
                </a:lnTo>
                <a:lnTo>
                  <a:pt x="182" y="538"/>
                </a:lnTo>
                <a:lnTo>
                  <a:pt x="173" y="529"/>
                </a:lnTo>
                <a:lnTo>
                  <a:pt x="166" y="523"/>
                </a:lnTo>
                <a:lnTo>
                  <a:pt x="161" y="519"/>
                </a:lnTo>
                <a:lnTo>
                  <a:pt x="154" y="515"/>
                </a:lnTo>
                <a:lnTo>
                  <a:pt x="147" y="514"/>
                </a:lnTo>
                <a:lnTo>
                  <a:pt x="143" y="513"/>
                </a:lnTo>
                <a:lnTo>
                  <a:pt x="136" y="511"/>
                </a:lnTo>
                <a:lnTo>
                  <a:pt x="125" y="514"/>
                </a:lnTo>
                <a:lnTo>
                  <a:pt x="121" y="515"/>
                </a:lnTo>
                <a:lnTo>
                  <a:pt x="110" y="520"/>
                </a:lnTo>
                <a:lnTo>
                  <a:pt x="106" y="524"/>
                </a:lnTo>
                <a:lnTo>
                  <a:pt x="97" y="531"/>
                </a:lnTo>
                <a:lnTo>
                  <a:pt x="89" y="541"/>
                </a:lnTo>
                <a:lnTo>
                  <a:pt x="80" y="553"/>
                </a:lnTo>
                <a:lnTo>
                  <a:pt x="71" y="564"/>
                </a:lnTo>
                <a:lnTo>
                  <a:pt x="64" y="574"/>
                </a:lnTo>
                <a:lnTo>
                  <a:pt x="62" y="574"/>
                </a:lnTo>
                <a:lnTo>
                  <a:pt x="55" y="582"/>
                </a:lnTo>
                <a:lnTo>
                  <a:pt x="45" y="595"/>
                </a:lnTo>
                <a:lnTo>
                  <a:pt x="28" y="620"/>
                </a:lnTo>
                <a:lnTo>
                  <a:pt x="25" y="623"/>
                </a:lnTo>
                <a:lnTo>
                  <a:pt x="16" y="635"/>
                </a:lnTo>
                <a:lnTo>
                  <a:pt x="9" y="646"/>
                </a:lnTo>
                <a:lnTo>
                  <a:pt x="3" y="656"/>
                </a:lnTo>
                <a:lnTo>
                  <a:pt x="14" y="660"/>
                </a:lnTo>
                <a:lnTo>
                  <a:pt x="7" y="652"/>
                </a:lnTo>
                <a:lnTo>
                  <a:pt x="0" y="66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644" name="Freeform 4">
            <a:extLst>
              <a:ext uri="{FF2B5EF4-FFF2-40B4-BE49-F238E27FC236}">
                <a16:creationId xmlns:a16="http://schemas.microsoft.com/office/drawing/2014/main" id="{B2674EC9-103A-DB42-A10C-8696AFA9E4D6}"/>
              </a:ext>
            </a:extLst>
          </p:cNvPr>
          <p:cNvSpPr>
            <a:spLocks/>
          </p:cNvSpPr>
          <p:nvPr/>
        </p:nvSpPr>
        <p:spPr bwMode="auto">
          <a:xfrm>
            <a:off x="344011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5" name="Freeform 5">
            <a:extLst>
              <a:ext uri="{FF2B5EF4-FFF2-40B4-BE49-F238E27FC236}">
                <a16:creationId xmlns:a16="http://schemas.microsoft.com/office/drawing/2014/main" id="{E6DB92C6-3DDA-2249-91A9-C994E6B5B6F1}"/>
              </a:ext>
            </a:extLst>
          </p:cNvPr>
          <p:cNvSpPr>
            <a:spLocks/>
          </p:cNvSpPr>
          <p:nvPr/>
        </p:nvSpPr>
        <p:spPr bwMode="auto">
          <a:xfrm>
            <a:off x="348773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6" name="Freeform 6">
            <a:extLst>
              <a:ext uri="{FF2B5EF4-FFF2-40B4-BE49-F238E27FC236}">
                <a16:creationId xmlns:a16="http://schemas.microsoft.com/office/drawing/2014/main" id="{0939DCEE-C63B-6140-B5B7-09C5012256EC}"/>
              </a:ext>
            </a:extLst>
          </p:cNvPr>
          <p:cNvSpPr>
            <a:spLocks/>
          </p:cNvSpPr>
          <p:nvPr/>
        </p:nvSpPr>
        <p:spPr bwMode="auto">
          <a:xfrm>
            <a:off x="3533775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7" name="Freeform 7">
            <a:extLst>
              <a:ext uri="{FF2B5EF4-FFF2-40B4-BE49-F238E27FC236}">
                <a16:creationId xmlns:a16="http://schemas.microsoft.com/office/drawing/2014/main" id="{A12F416D-9E19-1444-91EA-236A54C077B3}"/>
              </a:ext>
            </a:extLst>
          </p:cNvPr>
          <p:cNvSpPr>
            <a:spLocks/>
          </p:cNvSpPr>
          <p:nvPr/>
        </p:nvSpPr>
        <p:spPr bwMode="auto">
          <a:xfrm>
            <a:off x="3581400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8" name="Freeform 8">
            <a:extLst>
              <a:ext uri="{FF2B5EF4-FFF2-40B4-BE49-F238E27FC236}">
                <a16:creationId xmlns:a16="http://schemas.microsoft.com/office/drawing/2014/main" id="{C6467460-B3B1-7842-A69C-BCA41967669A}"/>
              </a:ext>
            </a:extLst>
          </p:cNvPr>
          <p:cNvSpPr>
            <a:spLocks/>
          </p:cNvSpPr>
          <p:nvPr/>
        </p:nvSpPr>
        <p:spPr bwMode="auto">
          <a:xfrm>
            <a:off x="3629025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49" name="Freeform 9">
            <a:extLst>
              <a:ext uri="{FF2B5EF4-FFF2-40B4-BE49-F238E27FC236}">
                <a16:creationId xmlns:a16="http://schemas.microsoft.com/office/drawing/2014/main" id="{346E9C69-CCAB-7642-BC00-29CD9E12B6D8}"/>
              </a:ext>
            </a:extLst>
          </p:cNvPr>
          <p:cNvSpPr>
            <a:spLocks/>
          </p:cNvSpPr>
          <p:nvPr/>
        </p:nvSpPr>
        <p:spPr bwMode="auto">
          <a:xfrm>
            <a:off x="3676650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0" name="Freeform 10">
            <a:extLst>
              <a:ext uri="{FF2B5EF4-FFF2-40B4-BE49-F238E27FC236}">
                <a16:creationId xmlns:a16="http://schemas.microsoft.com/office/drawing/2014/main" id="{8BDE813D-D7A3-C942-9EA8-C31A8F82F3B0}"/>
              </a:ext>
            </a:extLst>
          </p:cNvPr>
          <p:cNvSpPr>
            <a:spLocks/>
          </p:cNvSpPr>
          <p:nvPr/>
        </p:nvSpPr>
        <p:spPr bwMode="auto">
          <a:xfrm>
            <a:off x="3724275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1" name="Freeform 11">
            <a:extLst>
              <a:ext uri="{FF2B5EF4-FFF2-40B4-BE49-F238E27FC236}">
                <a16:creationId xmlns:a16="http://schemas.microsoft.com/office/drawing/2014/main" id="{4F012B67-595A-B143-BC90-72BCE9F2BA57}"/>
              </a:ext>
            </a:extLst>
          </p:cNvPr>
          <p:cNvSpPr>
            <a:spLocks/>
          </p:cNvSpPr>
          <p:nvPr/>
        </p:nvSpPr>
        <p:spPr bwMode="auto">
          <a:xfrm>
            <a:off x="3771900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2" name="Freeform 12">
            <a:extLst>
              <a:ext uri="{FF2B5EF4-FFF2-40B4-BE49-F238E27FC236}">
                <a16:creationId xmlns:a16="http://schemas.microsoft.com/office/drawing/2014/main" id="{EFA0F243-A1C1-3F4D-B54E-D333CAB3704C}"/>
              </a:ext>
            </a:extLst>
          </p:cNvPr>
          <p:cNvSpPr>
            <a:spLocks/>
          </p:cNvSpPr>
          <p:nvPr/>
        </p:nvSpPr>
        <p:spPr bwMode="auto">
          <a:xfrm>
            <a:off x="3819525" y="18907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3" name="Freeform 13">
            <a:extLst>
              <a:ext uri="{FF2B5EF4-FFF2-40B4-BE49-F238E27FC236}">
                <a16:creationId xmlns:a16="http://schemas.microsoft.com/office/drawing/2014/main" id="{0972A716-793A-8245-9594-620B566AD0E8}"/>
              </a:ext>
            </a:extLst>
          </p:cNvPr>
          <p:cNvSpPr>
            <a:spLocks/>
          </p:cNvSpPr>
          <p:nvPr/>
        </p:nvSpPr>
        <p:spPr bwMode="auto">
          <a:xfrm>
            <a:off x="386556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4" name="Freeform 14">
            <a:extLst>
              <a:ext uri="{FF2B5EF4-FFF2-40B4-BE49-F238E27FC236}">
                <a16:creationId xmlns:a16="http://schemas.microsoft.com/office/drawing/2014/main" id="{93A57C21-F3DE-8D48-81A9-6FAA45D61C7D}"/>
              </a:ext>
            </a:extLst>
          </p:cNvPr>
          <p:cNvSpPr>
            <a:spLocks/>
          </p:cNvSpPr>
          <p:nvPr/>
        </p:nvSpPr>
        <p:spPr bwMode="auto">
          <a:xfrm>
            <a:off x="391318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5" name="Freeform 15">
            <a:extLst>
              <a:ext uri="{FF2B5EF4-FFF2-40B4-BE49-F238E27FC236}">
                <a16:creationId xmlns:a16="http://schemas.microsoft.com/office/drawing/2014/main" id="{6250268F-93BD-0544-9081-0A94551A1B13}"/>
              </a:ext>
            </a:extLst>
          </p:cNvPr>
          <p:cNvSpPr>
            <a:spLocks/>
          </p:cNvSpPr>
          <p:nvPr/>
        </p:nvSpPr>
        <p:spPr bwMode="auto">
          <a:xfrm>
            <a:off x="396081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6" name="Freeform 16">
            <a:extLst>
              <a:ext uri="{FF2B5EF4-FFF2-40B4-BE49-F238E27FC236}">
                <a16:creationId xmlns:a16="http://schemas.microsoft.com/office/drawing/2014/main" id="{480642DB-5C64-EA47-A501-0DF588677F13}"/>
              </a:ext>
            </a:extLst>
          </p:cNvPr>
          <p:cNvSpPr>
            <a:spLocks/>
          </p:cNvSpPr>
          <p:nvPr/>
        </p:nvSpPr>
        <p:spPr bwMode="auto">
          <a:xfrm>
            <a:off x="400843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7" name="Freeform 17">
            <a:extLst>
              <a:ext uri="{FF2B5EF4-FFF2-40B4-BE49-F238E27FC236}">
                <a16:creationId xmlns:a16="http://schemas.microsoft.com/office/drawing/2014/main" id="{38497AFA-0860-DD49-9280-EB5D34A94E7C}"/>
              </a:ext>
            </a:extLst>
          </p:cNvPr>
          <p:cNvSpPr>
            <a:spLocks/>
          </p:cNvSpPr>
          <p:nvPr/>
        </p:nvSpPr>
        <p:spPr bwMode="auto">
          <a:xfrm>
            <a:off x="4056063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8" name="Freeform 18">
            <a:extLst>
              <a:ext uri="{FF2B5EF4-FFF2-40B4-BE49-F238E27FC236}">
                <a16:creationId xmlns:a16="http://schemas.microsoft.com/office/drawing/2014/main" id="{CC709766-9E85-0140-944D-07C8B95CC660}"/>
              </a:ext>
            </a:extLst>
          </p:cNvPr>
          <p:cNvSpPr>
            <a:spLocks/>
          </p:cNvSpPr>
          <p:nvPr/>
        </p:nvSpPr>
        <p:spPr bwMode="auto">
          <a:xfrm>
            <a:off x="4103688" y="18907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59" name="Freeform 19">
            <a:extLst>
              <a:ext uri="{FF2B5EF4-FFF2-40B4-BE49-F238E27FC236}">
                <a16:creationId xmlns:a16="http://schemas.microsoft.com/office/drawing/2014/main" id="{22C7333A-8002-374F-A0ED-8561B8A11C9E}"/>
              </a:ext>
            </a:extLst>
          </p:cNvPr>
          <p:cNvSpPr>
            <a:spLocks/>
          </p:cNvSpPr>
          <p:nvPr/>
        </p:nvSpPr>
        <p:spPr bwMode="auto">
          <a:xfrm>
            <a:off x="4149725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0" name="Freeform 20">
            <a:extLst>
              <a:ext uri="{FF2B5EF4-FFF2-40B4-BE49-F238E27FC236}">
                <a16:creationId xmlns:a16="http://schemas.microsoft.com/office/drawing/2014/main" id="{BD595B1F-379B-7C40-9F3C-CCD9DBF8741D}"/>
              </a:ext>
            </a:extLst>
          </p:cNvPr>
          <p:cNvSpPr>
            <a:spLocks/>
          </p:cNvSpPr>
          <p:nvPr/>
        </p:nvSpPr>
        <p:spPr bwMode="auto">
          <a:xfrm>
            <a:off x="4197350" y="18907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1" name="Freeform 21">
            <a:extLst>
              <a:ext uri="{FF2B5EF4-FFF2-40B4-BE49-F238E27FC236}">
                <a16:creationId xmlns:a16="http://schemas.microsoft.com/office/drawing/2014/main" id="{C61DCA92-BEA3-3045-A74E-FDF4B4085BE7}"/>
              </a:ext>
            </a:extLst>
          </p:cNvPr>
          <p:cNvSpPr>
            <a:spLocks/>
          </p:cNvSpPr>
          <p:nvPr/>
        </p:nvSpPr>
        <p:spPr bwMode="auto">
          <a:xfrm>
            <a:off x="4244975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2" name="Freeform 22">
            <a:extLst>
              <a:ext uri="{FF2B5EF4-FFF2-40B4-BE49-F238E27FC236}">
                <a16:creationId xmlns:a16="http://schemas.microsoft.com/office/drawing/2014/main" id="{50F6E58D-B83F-FA4F-A339-BF4E92D0DE9F}"/>
              </a:ext>
            </a:extLst>
          </p:cNvPr>
          <p:cNvSpPr>
            <a:spLocks/>
          </p:cNvSpPr>
          <p:nvPr/>
        </p:nvSpPr>
        <p:spPr bwMode="auto">
          <a:xfrm>
            <a:off x="4292600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3" name="Freeform 23">
            <a:extLst>
              <a:ext uri="{FF2B5EF4-FFF2-40B4-BE49-F238E27FC236}">
                <a16:creationId xmlns:a16="http://schemas.microsoft.com/office/drawing/2014/main" id="{CF2508E5-1507-224B-B410-B45E7304118D}"/>
              </a:ext>
            </a:extLst>
          </p:cNvPr>
          <p:cNvSpPr>
            <a:spLocks/>
          </p:cNvSpPr>
          <p:nvPr/>
        </p:nvSpPr>
        <p:spPr bwMode="auto">
          <a:xfrm>
            <a:off x="4340225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4" name="Freeform 24">
            <a:extLst>
              <a:ext uri="{FF2B5EF4-FFF2-40B4-BE49-F238E27FC236}">
                <a16:creationId xmlns:a16="http://schemas.microsoft.com/office/drawing/2014/main" id="{90258085-EC2D-EC40-BA35-4ACF46457969}"/>
              </a:ext>
            </a:extLst>
          </p:cNvPr>
          <p:cNvSpPr>
            <a:spLocks/>
          </p:cNvSpPr>
          <p:nvPr/>
        </p:nvSpPr>
        <p:spPr bwMode="auto">
          <a:xfrm>
            <a:off x="4387850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5" name="Freeform 25">
            <a:extLst>
              <a:ext uri="{FF2B5EF4-FFF2-40B4-BE49-F238E27FC236}">
                <a16:creationId xmlns:a16="http://schemas.microsoft.com/office/drawing/2014/main" id="{68202AD7-678D-CC43-920F-324290C7BAC8}"/>
              </a:ext>
            </a:extLst>
          </p:cNvPr>
          <p:cNvSpPr>
            <a:spLocks/>
          </p:cNvSpPr>
          <p:nvPr/>
        </p:nvSpPr>
        <p:spPr bwMode="auto">
          <a:xfrm>
            <a:off x="4433888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6" name="Freeform 26">
            <a:extLst>
              <a:ext uri="{FF2B5EF4-FFF2-40B4-BE49-F238E27FC236}">
                <a16:creationId xmlns:a16="http://schemas.microsoft.com/office/drawing/2014/main" id="{4BEBC91E-790D-C942-A14F-5550F5977FD6}"/>
              </a:ext>
            </a:extLst>
          </p:cNvPr>
          <p:cNvSpPr>
            <a:spLocks/>
          </p:cNvSpPr>
          <p:nvPr/>
        </p:nvSpPr>
        <p:spPr bwMode="auto">
          <a:xfrm>
            <a:off x="4481513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7" name="Freeform 27">
            <a:extLst>
              <a:ext uri="{FF2B5EF4-FFF2-40B4-BE49-F238E27FC236}">
                <a16:creationId xmlns:a16="http://schemas.microsoft.com/office/drawing/2014/main" id="{DBB0A666-2536-984C-8DC8-A3D900DF76F7}"/>
              </a:ext>
            </a:extLst>
          </p:cNvPr>
          <p:cNvSpPr>
            <a:spLocks/>
          </p:cNvSpPr>
          <p:nvPr/>
        </p:nvSpPr>
        <p:spPr bwMode="auto">
          <a:xfrm>
            <a:off x="4529138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8" name="Freeform 28">
            <a:extLst>
              <a:ext uri="{FF2B5EF4-FFF2-40B4-BE49-F238E27FC236}">
                <a16:creationId xmlns:a16="http://schemas.microsoft.com/office/drawing/2014/main" id="{D6D034B9-D6E0-A643-9B80-DD317CE4EE7C}"/>
              </a:ext>
            </a:extLst>
          </p:cNvPr>
          <p:cNvSpPr>
            <a:spLocks/>
          </p:cNvSpPr>
          <p:nvPr/>
        </p:nvSpPr>
        <p:spPr bwMode="auto">
          <a:xfrm>
            <a:off x="4576763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69" name="Freeform 29">
            <a:extLst>
              <a:ext uri="{FF2B5EF4-FFF2-40B4-BE49-F238E27FC236}">
                <a16:creationId xmlns:a16="http://schemas.microsoft.com/office/drawing/2014/main" id="{42B0F4E5-C652-AE4A-A139-942B3D30EB77}"/>
              </a:ext>
            </a:extLst>
          </p:cNvPr>
          <p:cNvSpPr>
            <a:spLocks/>
          </p:cNvSpPr>
          <p:nvPr/>
        </p:nvSpPr>
        <p:spPr bwMode="auto">
          <a:xfrm>
            <a:off x="4624388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0" name="Freeform 30">
            <a:extLst>
              <a:ext uri="{FF2B5EF4-FFF2-40B4-BE49-F238E27FC236}">
                <a16:creationId xmlns:a16="http://schemas.microsoft.com/office/drawing/2014/main" id="{9072F9AD-AB0A-C74F-82E7-BC69B1B018AE}"/>
              </a:ext>
            </a:extLst>
          </p:cNvPr>
          <p:cNvSpPr>
            <a:spLocks/>
          </p:cNvSpPr>
          <p:nvPr/>
        </p:nvSpPr>
        <p:spPr bwMode="auto">
          <a:xfrm>
            <a:off x="4672013" y="18923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1" name="Freeform 31">
            <a:extLst>
              <a:ext uri="{FF2B5EF4-FFF2-40B4-BE49-F238E27FC236}">
                <a16:creationId xmlns:a16="http://schemas.microsoft.com/office/drawing/2014/main" id="{CDFFE8B5-CB4E-8042-BA14-BBB41CABE461}"/>
              </a:ext>
            </a:extLst>
          </p:cNvPr>
          <p:cNvSpPr>
            <a:spLocks/>
          </p:cNvSpPr>
          <p:nvPr/>
        </p:nvSpPr>
        <p:spPr bwMode="auto">
          <a:xfrm>
            <a:off x="4719638" y="1892300"/>
            <a:ext cx="22225" cy="23813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0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2" name="Freeform 32">
            <a:extLst>
              <a:ext uri="{FF2B5EF4-FFF2-40B4-BE49-F238E27FC236}">
                <a16:creationId xmlns:a16="http://schemas.microsoft.com/office/drawing/2014/main" id="{133F4147-0D44-BC4B-914B-508FB8109AA2}"/>
              </a:ext>
            </a:extLst>
          </p:cNvPr>
          <p:cNvSpPr>
            <a:spLocks/>
          </p:cNvSpPr>
          <p:nvPr/>
        </p:nvSpPr>
        <p:spPr bwMode="auto">
          <a:xfrm>
            <a:off x="4765675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3" name="Freeform 33">
            <a:extLst>
              <a:ext uri="{FF2B5EF4-FFF2-40B4-BE49-F238E27FC236}">
                <a16:creationId xmlns:a16="http://schemas.microsoft.com/office/drawing/2014/main" id="{4D4434FD-74F1-EF44-8B37-FC960C8B5193}"/>
              </a:ext>
            </a:extLst>
          </p:cNvPr>
          <p:cNvSpPr>
            <a:spLocks/>
          </p:cNvSpPr>
          <p:nvPr/>
        </p:nvSpPr>
        <p:spPr bwMode="auto">
          <a:xfrm>
            <a:off x="4813300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4" name="Freeform 34">
            <a:extLst>
              <a:ext uri="{FF2B5EF4-FFF2-40B4-BE49-F238E27FC236}">
                <a16:creationId xmlns:a16="http://schemas.microsoft.com/office/drawing/2014/main" id="{06E1D571-FBCF-AF48-B865-3DD3CB90DB3D}"/>
              </a:ext>
            </a:extLst>
          </p:cNvPr>
          <p:cNvSpPr>
            <a:spLocks/>
          </p:cNvSpPr>
          <p:nvPr/>
        </p:nvSpPr>
        <p:spPr bwMode="auto">
          <a:xfrm>
            <a:off x="4860925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5" name="Freeform 35">
            <a:extLst>
              <a:ext uri="{FF2B5EF4-FFF2-40B4-BE49-F238E27FC236}">
                <a16:creationId xmlns:a16="http://schemas.microsoft.com/office/drawing/2014/main" id="{E6D8B1D4-6044-154D-B959-CD76174403DF}"/>
              </a:ext>
            </a:extLst>
          </p:cNvPr>
          <p:cNvSpPr>
            <a:spLocks/>
          </p:cNvSpPr>
          <p:nvPr/>
        </p:nvSpPr>
        <p:spPr bwMode="auto">
          <a:xfrm>
            <a:off x="4908550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6" name="Freeform 36">
            <a:extLst>
              <a:ext uri="{FF2B5EF4-FFF2-40B4-BE49-F238E27FC236}">
                <a16:creationId xmlns:a16="http://schemas.microsoft.com/office/drawing/2014/main" id="{F1C27156-AA2D-DE44-AFE7-79AF455E41B3}"/>
              </a:ext>
            </a:extLst>
          </p:cNvPr>
          <p:cNvSpPr>
            <a:spLocks/>
          </p:cNvSpPr>
          <p:nvPr/>
        </p:nvSpPr>
        <p:spPr bwMode="auto">
          <a:xfrm>
            <a:off x="4956175" y="18923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7" name="Freeform 37">
            <a:extLst>
              <a:ext uri="{FF2B5EF4-FFF2-40B4-BE49-F238E27FC236}">
                <a16:creationId xmlns:a16="http://schemas.microsoft.com/office/drawing/2014/main" id="{29D40331-E1AB-5045-82D6-6A3C5F01F5E5}"/>
              </a:ext>
            </a:extLst>
          </p:cNvPr>
          <p:cNvSpPr>
            <a:spLocks/>
          </p:cNvSpPr>
          <p:nvPr/>
        </p:nvSpPr>
        <p:spPr bwMode="auto">
          <a:xfrm>
            <a:off x="4973638" y="18907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8" name="Freeform 38">
            <a:extLst>
              <a:ext uri="{FF2B5EF4-FFF2-40B4-BE49-F238E27FC236}">
                <a16:creationId xmlns:a16="http://schemas.microsoft.com/office/drawing/2014/main" id="{0B72888E-956F-244A-99CB-0C1E878ECBCA}"/>
              </a:ext>
            </a:extLst>
          </p:cNvPr>
          <p:cNvSpPr>
            <a:spLocks/>
          </p:cNvSpPr>
          <p:nvPr/>
        </p:nvSpPr>
        <p:spPr bwMode="auto">
          <a:xfrm>
            <a:off x="5019675" y="1906588"/>
            <a:ext cx="22225" cy="23812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0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0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9" y="1"/>
                </a:moveTo>
                <a:lnTo>
                  <a:pt x="7" y="0"/>
                </a:lnTo>
                <a:lnTo>
                  <a:pt x="3" y="1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79" name="Freeform 39">
            <a:extLst>
              <a:ext uri="{FF2B5EF4-FFF2-40B4-BE49-F238E27FC236}">
                <a16:creationId xmlns:a16="http://schemas.microsoft.com/office/drawing/2014/main" id="{9E9D3609-FD50-6640-8D62-EC8C56A50B11}"/>
              </a:ext>
            </a:extLst>
          </p:cNvPr>
          <p:cNvSpPr>
            <a:spLocks/>
          </p:cNvSpPr>
          <p:nvPr/>
        </p:nvSpPr>
        <p:spPr bwMode="auto">
          <a:xfrm>
            <a:off x="5062538" y="19224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0" name="Freeform 40">
            <a:extLst>
              <a:ext uri="{FF2B5EF4-FFF2-40B4-BE49-F238E27FC236}">
                <a16:creationId xmlns:a16="http://schemas.microsoft.com/office/drawing/2014/main" id="{7ED984EF-4230-3C4D-AC27-284EED40EDB6}"/>
              </a:ext>
            </a:extLst>
          </p:cNvPr>
          <p:cNvSpPr>
            <a:spLocks/>
          </p:cNvSpPr>
          <p:nvPr/>
        </p:nvSpPr>
        <p:spPr bwMode="auto">
          <a:xfrm>
            <a:off x="5106988" y="1939925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1" name="Freeform 41">
            <a:extLst>
              <a:ext uri="{FF2B5EF4-FFF2-40B4-BE49-F238E27FC236}">
                <a16:creationId xmlns:a16="http://schemas.microsoft.com/office/drawing/2014/main" id="{0A6D2A21-85CA-8946-9E15-1CABD50A285C}"/>
              </a:ext>
            </a:extLst>
          </p:cNvPr>
          <p:cNvSpPr>
            <a:spLocks/>
          </p:cNvSpPr>
          <p:nvPr/>
        </p:nvSpPr>
        <p:spPr bwMode="auto">
          <a:xfrm>
            <a:off x="5151438" y="19558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2" name="Freeform 42">
            <a:extLst>
              <a:ext uri="{FF2B5EF4-FFF2-40B4-BE49-F238E27FC236}">
                <a16:creationId xmlns:a16="http://schemas.microsoft.com/office/drawing/2014/main" id="{C6D64E4C-48EE-EA4A-87A0-FD062F90D94E}"/>
              </a:ext>
            </a:extLst>
          </p:cNvPr>
          <p:cNvSpPr>
            <a:spLocks/>
          </p:cNvSpPr>
          <p:nvPr/>
        </p:nvSpPr>
        <p:spPr bwMode="auto">
          <a:xfrm>
            <a:off x="5195888" y="1971675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3" name="Freeform 43">
            <a:extLst>
              <a:ext uri="{FF2B5EF4-FFF2-40B4-BE49-F238E27FC236}">
                <a16:creationId xmlns:a16="http://schemas.microsoft.com/office/drawing/2014/main" id="{FFCD6013-C607-614E-9FA4-8EC2956BF381}"/>
              </a:ext>
            </a:extLst>
          </p:cNvPr>
          <p:cNvSpPr>
            <a:spLocks/>
          </p:cNvSpPr>
          <p:nvPr/>
        </p:nvSpPr>
        <p:spPr bwMode="auto">
          <a:xfrm>
            <a:off x="5240338" y="1987550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4" name="Freeform 44">
            <a:extLst>
              <a:ext uri="{FF2B5EF4-FFF2-40B4-BE49-F238E27FC236}">
                <a16:creationId xmlns:a16="http://schemas.microsoft.com/office/drawing/2014/main" id="{5E92CB4A-816A-A442-9E33-05737FEABF8E}"/>
              </a:ext>
            </a:extLst>
          </p:cNvPr>
          <p:cNvSpPr>
            <a:spLocks/>
          </p:cNvSpPr>
          <p:nvPr/>
        </p:nvSpPr>
        <p:spPr bwMode="auto">
          <a:xfrm>
            <a:off x="5284788" y="2003425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5" name="Freeform 45">
            <a:extLst>
              <a:ext uri="{FF2B5EF4-FFF2-40B4-BE49-F238E27FC236}">
                <a16:creationId xmlns:a16="http://schemas.microsoft.com/office/drawing/2014/main" id="{458089EA-89B8-7048-A385-979913B2196F}"/>
              </a:ext>
            </a:extLst>
          </p:cNvPr>
          <p:cNvSpPr>
            <a:spLocks/>
          </p:cNvSpPr>
          <p:nvPr/>
        </p:nvSpPr>
        <p:spPr bwMode="auto">
          <a:xfrm>
            <a:off x="5329238" y="202088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6" name="Freeform 46">
            <a:extLst>
              <a:ext uri="{FF2B5EF4-FFF2-40B4-BE49-F238E27FC236}">
                <a16:creationId xmlns:a16="http://schemas.microsoft.com/office/drawing/2014/main" id="{4AB2101B-458A-384D-9975-A7EF37F57EC3}"/>
              </a:ext>
            </a:extLst>
          </p:cNvPr>
          <p:cNvSpPr>
            <a:spLocks/>
          </p:cNvSpPr>
          <p:nvPr/>
        </p:nvSpPr>
        <p:spPr bwMode="auto">
          <a:xfrm>
            <a:off x="5373688" y="203676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2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2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7" name="Freeform 47">
            <a:extLst>
              <a:ext uri="{FF2B5EF4-FFF2-40B4-BE49-F238E27FC236}">
                <a16:creationId xmlns:a16="http://schemas.microsoft.com/office/drawing/2014/main" id="{FA6A4D80-816A-C943-8722-51548EDE7D8F}"/>
              </a:ext>
            </a:extLst>
          </p:cNvPr>
          <p:cNvSpPr>
            <a:spLocks/>
          </p:cNvSpPr>
          <p:nvPr/>
        </p:nvSpPr>
        <p:spPr bwMode="auto">
          <a:xfrm>
            <a:off x="5419725" y="20526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8" name="Freeform 48">
            <a:extLst>
              <a:ext uri="{FF2B5EF4-FFF2-40B4-BE49-F238E27FC236}">
                <a16:creationId xmlns:a16="http://schemas.microsoft.com/office/drawing/2014/main" id="{E2F72867-F252-CB4A-8763-892B72F34041}"/>
              </a:ext>
            </a:extLst>
          </p:cNvPr>
          <p:cNvSpPr>
            <a:spLocks/>
          </p:cNvSpPr>
          <p:nvPr/>
        </p:nvSpPr>
        <p:spPr bwMode="auto">
          <a:xfrm>
            <a:off x="5462588" y="20685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2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2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89" name="Freeform 49">
            <a:extLst>
              <a:ext uri="{FF2B5EF4-FFF2-40B4-BE49-F238E27FC236}">
                <a16:creationId xmlns:a16="http://schemas.microsoft.com/office/drawing/2014/main" id="{6560D405-D931-3C48-AA6E-A8AB442897D4}"/>
              </a:ext>
            </a:extLst>
          </p:cNvPr>
          <p:cNvSpPr>
            <a:spLocks/>
          </p:cNvSpPr>
          <p:nvPr/>
        </p:nvSpPr>
        <p:spPr bwMode="auto">
          <a:xfrm>
            <a:off x="5508625" y="208438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0" name="Freeform 50">
            <a:extLst>
              <a:ext uri="{FF2B5EF4-FFF2-40B4-BE49-F238E27FC236}">
                <a16:creationId xmlns:a16="http://schemas.microsoft.com/office/drawing/2014/main" id="{37BE965B-AAF7-2E45-B3C5-A9BCF35D060B}"/>
              </a:ext>
            </a:extLst>
          </p:cNvPr>
          <p:cNvSpPr>
            <a:spLocks/>
          </p:cNvSpPr>
          <p:nvPr/>
        </p:nvSpPr>
        <p:spPr bwMode="auto">
          <a:xfrm>
            <a:off x="5551488" y="210185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1" name="Freeform 51">
            <a:extLst>
              <a:ext uri="{FF2B5EF4-FFF2-40B4-BE49-F238E27FC236}">
                <a16:creationId xmlns:a16="http://schemas.microsoft.com/office/drawing/2014/main" id="{256619EF-9D52-9F46-8314-9A8C40804DB2}"/>
              </a:ext>
            </a:extLst>
          </p:cNvPr>
          <p:cNvSpPr>
            <a:spLocks/>
          </p:cNvSpPr>
          <p:nvPr/>
        </p:nvSpPr>
        <p:spPr bwMode="auto">
          <a:xfrm>
            <a:off x="5597525" y="2117725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2" name="Freeform 52">
            <a:extLst>
              <a:ext uri="{FF2B5EF4-FFF2-40B4-BE49-F238E27FC236}">
                <a16:creationId xmlns:a16="http://schemas.microsoft.com/office/drawing/2014/main" id="{51E8DC14-0FD4-3245-B605-4D17CB369FFA}"/>
              </a:ext>
            </a:extLst>
          </p:cNvPr>
          <p:cNvSpPr>
            <a:spLocks/>
          </p:cNvSpPr>
          <p:nvPr/>
        </p:nvSpPr>
        <p:spPr bwMode="auto">
          <a:xfrm>
            <a:off x="5640388" y="21336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3" name="Freeform 53">
            <a:extLst>
              <a:ext uri="{FF2B5EF4-FFF2-40B4-BE49-F238E27FC236}">
                <a16:creationId xmlns:a16="http://schemas.microsoft.com/office/drawing/2014/main" id="{FC2B5A85-5AA1-6B49-AC02-9772A2211494}"/>
              </a:ext>
            </a:extLst>
          </p:cNvPr>
          <p:cNvSpPr>
            <a:spLocks/>
          </p:cNvSpPr>
          <p:nvPr/>
        </p:nvSpPr>
        <p:spPr bwMode="auto">
          <a:xfrm>
            <a:off x="5686425" y="2149475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4" name="Freeform 54">
            <a:extLst>
              <a:ext uri="{FF2B5EF4-FFF2-40B4-BE49-F238E27FC236}">
                <a16:creationId xmlns:a16="http://schemas.microsoft.com/office/drawing/2014/main" id="{72C9328A-E9DE-7446-AF56-4FF60E5D7A8C}"/>
              </a:ext>
            </a:extLst>
          </p:cNvPr>
          <p:cNvSpPr>
            <a:spLocks/>
          </p:cNvSpPr>
          <p:nvPr/>
        </p:nvSpPr>
        <p:spPr bwMode="auto">
          <a:xfrm>
            <a:off x="5729288" y="2165350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5" name="Freeform 55">
            <a:extLst>
              <a:ext uri="{FF2B5EF4-FFF2-40B4-BE49-F238E27FC236}">
                <a16:creationId xmlns:a16="http://schemas.microsoft.com/office/drawing/2014/main" id="{3EA7D5DE-6E11-1C42-829C-DA43940C05AB}"/>
              </a:ext>
            </a:extLst>
          </p:cNvPr>
          <p:cNvSpPr>
            <a:spLocks/>
          </p:cNvSpPr>
          <p:nvPr/>
        </p:nvSpPr>
        <p:spPr bwMode="auto">
          <a:xfrm>
            <a:off x="5775325" y="2181225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6" name="Freeform 56">
            <a:extLst>
              <a:ext uri="{FF2B5EF4-FFF2-40B4-BE49-F238E27FC236}">
                <a16:creationId xmlns:a16="http://schemas.microsoft.com/office/drawing/2014/main" id="{53E4435D-A88C-6948-91E3-58A84909125D}"/>
              </a:ext>
            </a:extLst>
          </p:cNvPr>
          <p:cNvSpPr>
            <a:spLocks/>
          </p:cNvSpPr>
          <p:nvPr/>
        </p:nvSpPr>
        <p:spPr bwMode="auto">
          <a:xfrm>
            <a:off x="5819775" y="219868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7" name="Freeform 57">
            <a:extLst>
              <a:ext uri="{FF2B5EF4-FFF2-40B4-BE49-F238E27FC236}">
                <a16:creationId xmlns:a16="http://schemas.microsoft.com/office/drawing/2014/main" id="{145FCF5F-FB44-E148-BD28-AE8B7595B934}"/>
              </a:ext>
            </a:extLst>
          </p:cNvPr>
          <p:cNvSpPr>
            <a:spLocks/>
          </p:cNvSpPr>
          <p:nvPr/>
        </p:nvSpPr>
        <p:spPr bwMode="auto">
          <a:xfrm>
            <a:off x="5864225" y="221456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8" name="Freeform 58">
            <a:extLst>
              <a:ext uri="{FF2B5EF4-FFF2-40B4-BE49-F238E27FC236}">
                <a16:creationId xmlns:a16="http://schemas.microsoft.com/office/drawing/2014/main" id="{4AF06E5B-CE70-EF40-B472-AF5153811F6B}"/>
              </a:ext>
            </a:extLst>
          </p:cNvPr>
          <p:cNvSpPr>
            <a:spLocks/>
          </p:cNvSpPr>
          <p:nvPr/>
        </p:nvSpPr>
        <p:spPr bwMode="auto">
          <a:xfrm>
            <a:off x="5908675" y="223043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699" name="Freeform 59">
            <a:extLst>
              <a:ext uri="{FF2B5EF4-FFF2-40B4-BE49-F238E27FC236}">
                <a16:creationId xmlns:a16="http://schemas.microsoft.com/office/drawing/2014/main" id="{3D0ED4AC-AC6A-AD42-B091-6065498881D9}"/>
              </a:ext>
            </a:extLst>
          </p:cNvPr>
          <p:cNvSpPr>
            <a:spLocks/>
          </p:cNvSpPr>
          <p:nvPr/>
        </p:nvSpPr>
        <p:spPr bwMode="auto">
          <a:xfrm>
            <a:off x="5953125" y="22463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0" name="Freeform 60">
            <a:extLst>
              <a:ext uri="{FF2B5EF4-FFF2-40B4-BE49-F238E27FC236}">
                <a16:creationId xmlns:a16="http://schemas.microsoft.com/office/drawing/2014/main" id="{183DA443-FAAB-C84C-88E4-FDDD15CB20D7}"/>
              </a:ext>
            </a:extLst>
          </p:cNvPr>
          <p:cNvSpPr>
            <a:spLocks/>
          </p:cNvSpPr>
          <p:nvPr/>
        </p:nvSpPr>
        <p:spPr bwMode="auto">
          <a:xfrm>
            <a:off x="5997575" y="226218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1" name="Freeform 61">
            <a:extLst>
              <a:ext uri="{FF2B5EF4-FFF2-40B4-BE49-F238E27FC236}">
                <a16:creationId xmlns:a16="http://schemas.microsoft.com/office/drawing/2014/main" id="{870C25D7-F5CC-6D48-9221-EAA02A096491}"/>
              </a:ext>
            </a:extLst>
          </p:cNvPr>
          <p:cNvSpPr>
            <a:spLocks/>
          </p:cNvSpPr>
          <p:nvPr/>
        </p:nvSpPr>
        <p:spPr bwMode="auto">
          <a:xfrm>
            <a:off x="6042025" y="227965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2" name="Freeform 62">
            <a:extLst>
              <a:ext uri="{FF2B5EF4-FFF2-40B4-BE49-F238E27FC236}">
                <a16:creationId xmlns:a16="http://schemas.microsoft.com/office/drawing/2014/main" id="{3DFF9D40-2EDD-024C-87EB-CA6E9E862741}"/>
              </a:ext>
            </a:extLst>
          </p:cNvPr>
          <p:cNvSpPr>
            <a:spLocks/>
          </p:cNvSpPr>
          <p:nvPr/>
        </p:nvSpPr>
        <p:spPr bwMode="auto">
          <a:xfrm>
            <a:off x="6086475" y="2295525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0 h 15"/>
              <a:gd name="T4" fmla="*/ 2147483646 w 15"/>
              <a:gd name="T5" fmla="*/ 0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3" name="Freeform 63">
            <a:extLst>
              <a:ext uri="{FF2B5EF4-FFF2-40B4-BE49-F238E27FC236}">
                <a16:creationId xmlns:a16="http://schemas.microsoft.com/office/drawing/2014/main" id="{77B190CF-21A1-A141-9B30-95F68A0DFED9}"/>
              </a:ext>
            </a:extLst>
          </p:cNvPr>
          <p:cNvSpPr>
            <a:spLocks/>
          </p:cNvSpPr>
          <p:nvPr/>
        </p:nvSpPr>
        <p:spPr bwMode="auto">
          <a:xfrm>
            <a:off x="6132513" y="2311400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2"/>
                </a:moveTo>
                <a:lnTo>
                  <a:pt x="7" y="0"/>
                </a:lnTo>
                <a:lnTo>
                  <a:pt x="4" y="2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4" name="Freeform 64">
            <a:extLst>
              <a:ext uri="{FF2B5EF4-FFF2-40B4-BE49-F238E27FC236}">
                <a16:creationId xmlns:a16="http://schemas.microsoft.com/office/drawing/2014/main" id="{7549DE23-D354-D942-9370-463D7BC38840}"/>
              </a:ext>
            </a:extLst>
          </p:cNvPr>
          <p:cNvSpPr>
            <a:spLocks/>
          </p:cNvSpPr>
          <p:nvPr/>
        </p:nvSpPr>
        <p:spPr bwMode="auto">
          <a:xfrm>
            <a:off x="6175375" y="2327275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5" name="Freeform 65">
            <a:extLst>
              <a:ext uri="{FF2B5EF4-FFF2-40B4-BE49-F238E27FC236}">
                <a16:creationId xmlns:a16="http://schemas.microsoft.com/office/drawing/2014/main" id="{78382754-41CE-ED40-BFE8-8CCD17F750CB}"/>
              </a:ext>
            </a:extLst>
          </p:cNvPr>
          <p:cNvSpPr>
            <a:spLocks/>
          </p:cNvSpPr>
          <p:nvPr/>
        </p:nvSpPr>
        <p:spPr bwMode="auto">
          <a:xfrm>
            <a:off x="6221413" y="2343150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0 h 15"/>
              <a:gd name="T4" fmla="*/ 2147483646 w 15"/>
              <a:gd name="T5" fmla="*/ 2147483646 h 15"/>
              <a:gd name="T6" fmla="*/ 2147483646 w 15"/>
              <a:gd name="T7" fmla="*/ 2147483646 h 15"/>
              <a:gd name="T8" fmla="*/ 0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6" name="Freeform 66">
            <a:extLst>
              <a:ext uri="{FF2B5EF4-FFF2-40B4-BE49-F238E27FC236}">
                <a16:creationId xmlns:a16="http://schemas.microsoft.com/office/drawing/2014/main" id="{1ECCB6ED-25C2-E148-B708-4C2AB58E9C7E}"/>
              </a:ext>
            </a:extLst>
          </p:cNvPr>
          <p:cNvSpPr>
            <a:spLocks/>
          </p:cNvSpPr>
          <p:nvPr/>
        </p:nvSpPr>
        <p:spPr bwMode="auto">
          <a:xfrm>
            <a:off x="65071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7" name="Freeform 67">
            <a:extLst>
              <a:ext uri="{FF2B5EF4-FFF2-40B4-BE49-F238E27FC236}">
                <a16:creationId xmlns:a16="http://schemas.microsoft.com/office/drawing/2014/main" id="{A50DBA79-46BA-4145-B7F7-1930DD0C7168}"/>
              </a:ext>
            </a:extLst>
          </p:cNvPr>
          <p:cNvSpPr>
            <a:spLocks/>
          </p:cNvSpPr>
          <p:nvPr/>
        </p:nvSpPr>
        <p:spPr bwMode="auto">
          <a:xfrm>
            <a:off x="65547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8" name="Freeform 68">
            <a:extLst>
              <a:ext uri="{FF2B5EF4-FFF2-40B4-BE49-F238E27FC236}">
                <a16:creationId xmlns:a16="http://schemas.microsoft.com/office/drawing/2014/main" id="{0245BBA6-9900-0647-8690-3F5B95194928}"/>
              </a:ext>
            </a:extLst>
          </p:cNvPr>
          <p:cNvSpPr>
            <a:spLocks/>
          </p:cNvSpPr>
          <p:nvPr/>
        </p:nvSpPr>
        <p:spPr bwMode="auto">
          <a:xfrm>
            <a:off x="66024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09" name="Freeform 69">
            <a:extLst>
              <a:ext uri="{FF2B5EF4-FFF2-40B4-BE49-F238E27FC236}">
                <a16:creationId xmlns:a16="http://schemas.microsoft.com/office/drawing/2014/main" id="{170BC89B-F9EC-6140-BD2C-655407EE66C7}"/>
              </a:ext>
            </a:extLst>
          </p:cNvPr>
          <p:cNvSpPr>
            <a:spLocks/>
          </p:cNvSpPr>
          <p:nvPr/>
        </p:nvSpPr>
        <p:spPr bwMode="auto">
          <a:xfrm>
            <a:off x="66500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0" name="Freeform 70">
            <a:extLst>
              <a:ext uri="{FF2B5EF4-FFF2-40B4-BE49-F238E27FC236}">
                <a16:creationId xmlns:a16="http://schemas.microsoft.com/office/drawing/2014/main" id="{F958D995-2615-F84D-AB42-5EE4D7B47E32}"/>
              </a:ext>
            </a:extLst>
          </p:cNvPr>
          <p:cNvSpPr>
            <a:spLocks/>
          </p:cNvSpPr>
          <p:nvPr/>
        </p:nvSpPr>
        <p:spPr bwMode="auto">
          <a:xfrm>
            <a:off x="669607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1" name="Freeform 71">
            <a:extLst>
              <a:ext uri="{FF2B5EF4-FFF2-40B4-BE49-F238E27FC236}">
                <a16:creationId xmlns:a16="http://schemas.microsoft.com/office/drawing/2014/main" id="{8256979E-3BB7-9A45-8120-2C2D20E0C5A4}"/>
              </a:ext>
            </a:extLst>
          </p:cNvPr>
          <p:cNvSpPr>
            <a:spLocks/>
          </p:cNvSpPr>
          <p:nvPr/>
        </p:nvSpPr>
        <p:spPr bwMode="auto">
          <a:xfrm>
            <a:off x="674370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2" name="Freeform 72">
            <a:extLst>
              <a:ext uri="{FF2B5EF4-FFF2-40B4-BE49-F238E27FC236}">
                <a16:creationId xmlns:a16="http://schemas.microsoft.com/office/drawing/2014/main" id="{36873B17-BCA0-6946-827D-AEFBAEFA7F51}"/>
              </a:ext>
            </a:extLst>
          </p:cNvPr>
          <p:cNvSpPr>
            <a:spLocks/>
          </p:cNvSpPr>
          <p:nvPr/>
        </p:nvSpPr>
        <p:spPr bwMode="auto">
          <a:xfrm>
            <a:off x="679132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3" name="Freeform 73">
            <a:extLst>
              <a:ext uri="{FF2B5EF4-FFF2-40B4-BE49-F238E27FC236}">
                <a16:creationId xmlns:a16="http://schemas.microsoft.com/office/drawing/2014/main" id="{B4B41891-25FA-6A4F-97AE-E66ABEA45EEA}"/>
              </a:ext>
            </a:extLst>
          </p:cNvPr>
          <p:cNvSpPr>
            <a:spLocks/>
          </p:cNvSpPr>
          <p:nvPr/>
        </p:nvSpPr>
        <p:spPr bwMode="auto">
          <a:xfrm>
            <a:off x="683895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4" name="Freeform 74">
            <a:extLst>
              <a:ext uri="{FF2B5EF4-FFF2-40B4-BE49-F238E27FC236}">
                <a16:creationId xmlns:a16="http://schemas.microsoft.com/office/drawing/2014/main" id="{C2DB2E71-5794-C747-9767-62D13800F599}"/>
              </a:ext>
            </a:extLst>
          </p:cNvPr>
          <p:cNvSpPr>
            <a:spLocks/>
          </p:cNvSpPr>
          <p:nvPr/>
        </p:nvSpPr>
        <p:spPr bwMode="auto">
          <a:xfrm>
            <a:off x="688657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5" name="Freeform 75">
            <a:extLst>
              <a:ext uri="{FF2B5EF4-FFF2-40B4-BE49-F238E27FC236}">
                <a16:creationId xmlns:a16="http://schemas.microsoft.com/office/drawing/2014/main" id="{522C6F1F-7285-8A4B-B67C-D0F981C48B6D}"/>
              </a:ext>
            </a:extLst>
          </p:cNvPr>
          <p:cNvSpPr>
            <a:spLocks/>
          </p:cNvSpPr>
          <p:nvPr/>
        </p:nvSpPr>
        <p:spPr bwMode="auto">
          <a:xfrm>
            <a:off x="693420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6" name="Freeform 76">
            <a:extLst>
              <a:ext uri="{FF2B5EF4-FFF2-40B4-BE49-F238E27FC236}">
                <a16:creationId xmlns:a16="http://schemas.microsoft.com/office/drawing/2014/main" id="{1F137E2B-B26F-2349-A4B9-3A4B0014AB72}"/>
              </a:ext>
            </a:extLst>
          </p:cNvPr>
          <p:cNvSpPr>
            <a:spLocks/>
          </p:cNvSpPr>
          <p:nvPr/>
        </p:nvSpPr>
        <p:spPr bwMode="auto">
          <a:xfrm>
            <a:off x="6981825" y="2382838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7" name="Freeform 77">
            <a:extLst>
              <a:ext uri="{FF2B5EF4-FFF2-40B4-BE49-F238E27FC236}">
                <a16:creationId xmlns:a16="http://schemas.microsoft.com/office/drawing/2014/main" id="{ABDD72C8-EA79-0D40-A3A9-EF9AB9D42E80}"/>
              </a:ext>
            </a:extLst>
          </p:cNvPr>
          <p:cNvSpPr>
            <a:spLocks/>
          </p:cNvSpPr>
          <p:nvPr/>
        </p:nvSpPr>
        <p:spPr bwMode="auto">
          <a:xfrm>
            <a:off x="70278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8" name="Freeform 78">
            <a:extLst>
              <a:ext uri="{FF2B5EF4-FFF2-40B4-BE49-F238E27FC236}">
                <a16:creationId xmlns:a16="http://schemas.microsoft.com/office/drawing/2014/main" id="{FC96D066-57B5-924E-854B-436343AE85D0}"/>
              </a:ext>
            </a:extLst>
          </p:cNvPr>
          <p:cNvSpPr>
            <a:spLocks/>
          </p:cNvSpPr>
          <p:nvPr/>
        </p:nvSpPr>
        <p:spPr bwMode="auto">
          <a:xfrm>
            <a:off x="70754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19" name="Freeform 79">
            <a:extLst>
              <a:ext uri="{FF2B5EF4-FFF2-40B4-BE49-F238E27FC236}">
                <a16:creationId xmlns:a16="http://schemas.microsoft.com/office/drawing/2014/main" id="{4A8793C8-4F9E-0E40-A8A9-7F62B2FFD27D}"/>
              </a:ext>
            </a:extLst>
          </p:cNvPr>
          <p:cNvSpPr>
            <a:spLocks/>
          </p:cNvSpPr>
          <p:nvPr/>
        </p:nvSpPr>
        <p:spPr bwMode="auto">
          <a:xfrm>
            <a:off x="71231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0" name="Freeform 80">
            <a:extLst>
              <a:ext uri="{FF2B5EF4-FFF2-40B4-BE49-F238E27FC236}">
                <a16:creationId xmlns:a16="http://schemas.microsoft.com/office/drawing/2014/main" id="{B4D691E3-B118-974D-980D-4D52EC744A5F}"/>
              </a:ext>
            </a:extLst>
          </p:cNvPr>
          <p:cNvSpPr>
            <a:spLocks/>
          </p:cNvSpPr>
          <p:nvPr/>
        </p:nvSpPr>
        <p:spPr bwMode="auto">
          <a:xfrm>
            <a:off x="71707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1" name="Freeform 81">
            <a:extLst>
              <a:ext uri="{FF2B5EF4-FFF2-40B4-BE49-F238E27FC236}">
                <a16:creationId xmlns:a16="http://schemas.microsoft.com/office/drawing/2014/main" id="{258FFE38-4606-6944-9DAF-E9D3B86A49C9}"/>
              </a:ext>
            </a:extLst>
          </p:cNvPr>
          <p:cNvSpPr>
            <a:spLocks/>
          </p:cNvSpPr>
          <p:nvPr/>
        </p:nvSpPr>
        <p:spPr bwMode="auto">
          <a:xfrm>
            <a:off x="72183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2" name="Freeform 82">
            <a:extLst>
              <a:ext uri="{FF2B5EF4-FFF2-40B4-BE49-F238E27FC236}">
                <a16:creationId xmlns:a16="http://schemas.microsoft.com/office/drawing/2014/main" id="{27520C9C-BF9B-F14A-A5DD-4CED711B5F03}"/>
              </a:ext>
            </a:extLst>
          </p:cNvPr>
          <p:cNvSpPr>
            <a:spLocks/>
          </p:cNvSpPr>
          <p:nvPr/>
        </p:nvSpPr>
        <p:spPr bwMode="auto">
          <a:xfrm>
            <a:off x="7265988" y="2382838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3" name="Freeform 83">
            <a:extLst>
              <a:ext uri="{FF2B5EF4-FFF2-40B4-BE49-F238E27FC236}">
                <a16:creationId xmlns:a16="http://schemas.microsoft.com/office/drawing/2014/main" id="{A69CC6E7-F92B-7442-947C-79794BE8513B}"/>
              </a:ext>
            </a:extLst>
          </p:cNvPr>
          <p:cNvSpPr>
            <a:spLocks/>
          </p:cNvSpPr>
          <p:nvPr/>
        </p:nvSpPr>
        <p:spPr bwMode="auto">
          <a:xfrm>
            <a:off x="731202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4" name="Freeform 84">
            <a:extLst>
              <a:ext uri="{FF2B5EF4-FFF2-40B4-BE49-F238E27FC236}">
                <a16:creationId xmlns:a16="http://schemas.microsoft.com/office/drawing/2014/main" id="{607CACF1-E1C7-754C-9ECD-93AB149353A7}"/>
              </a:ext>
            </a:extLst>
          </p:cNvPr>
          <p:cNvSpPr>
            <a:spLocks/>
          </p:cNvSpPr>
          <p:nvPr/>
        </p:nvSpPr>
        <p:spPr bwMode="auto">
          <a:xfrm>
            <a:off x="735965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5" name="Freeform 85">
            <a:extLst>
              <a:ext uri="{FF2B5EF4-FFF2-40B4-BE49-F238E27FC236}">
                <a16:creationId xmlns:a16="http://schemas.microsoft.com/office/drawing/2014/main" id="{83E95E5C-457A-4445-924B-A303C9650419}"/>
              </a:ext>
            </a:extLst>
          </p:cNvPr>
          <p:cNvSpPr>
            <a:spLocks/>
          </p:cNvSpPr>
          <p:nvPr/>
        </p:nvSpPr>
        <p:spPr bwMode="auto">
          <a:xfrm>
            <a:off x="740727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6" name="Freeform 86">
            <a:extLst>
              <a:ext uri="{FF2B5EF4-FFF2-40B4-BE49-F238E27FC236}">
                <a16:creationId xmlns:a16="http://schemas.microsoft.com/office/drawing/2014/main" id="{DB47EDF5-D1DE-2A44-A26C-49ED567AA15C}"/>
              </a:ext>
            </a:extLst>
          </p:cNvPr>
          <p:cNvSpPr>
            <a:spLocks/>
          </p:cNvSpPr>
          <p:nvPr/>
        </p:nvSpPr>
        <p:spPr bwMode="auto">
          <a:xfrm>
            <a:off x="745490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7" name="Freeform 87">
            <a:extLst>
              <a:ext uri="{FF2B5EF4-FFF2-40B4-BE49-F238E27FC236}">
                <a16:creationId xmlns:a16="http://schemas.microsoft.com/office/drawing/2014/main" id="{EDA8EBCB-6207-0245-9267-657F525D2FAB}"/>
              </a:ext>
            </a:extLst>
          </p:cNvPr>
          <p:cNvSpPr>
            <a:spLocks/>
          </p:cNvSpPr>
          <p:nvPr/>
        </p:nvSpPr>
        <p:spPr bwMode="auto">
          <a:xfrm>
            <a:off x="7502525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8" name="Freeform 88">
            <a:extLst>
              <a:ext uri="{FF2B5EF4-FFF2-40B4-BE49-F238E27FC236}">
                <a16:creationId xmlns:a16="http://schemas.microsoft.com/office/drawing/2014/main" id="{3DF56EF7-5EF9-1342-BCC4-1E06E9C1058C}"/>
              </a:ext>
            </a:extLst>
          </p:cNvPr>
          <p:cNvSpPr>
            <a:spLocks/>
          </p:cNvSpPr>
          <p:nvPr/>
        </p:nvSpPr>
        <p:spPr bwMode="auto">
          <a:xfrm>
            <a:off x="7550150" y="23828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29" name="Freeform 89">
            <a:extLst>
              <a:ext uri="{FF2B5EF4-FFF2-40B4-BE49-F238E27FC236}">
                <a16:creationId xmlns:a16="http://schemas.microsoft.com/office/drawing/2014/main" id="{C4D21A78-CBD0-3247-8600-DCFA55877CB6}"/>
              </a:ext>
            </a:extLst>
          </p:cNvPr>
          <p:cNvSpPr>
            <a:spLocks/>
          </p:cNvSpPr>
          <p:nvPr/>
        </p:nvSpPr>
        <p:spPr bwMode="auto">
          <a:xfrm>
            <a:off x="759618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0" name="Freeform 90">
            <a:extLst>
              <a:ext uri="{FF2B5EF4-FFF2-40B4-BE49-F238E27FC236}">
                <a16:creationId xmlns:a16="http://schemas.microsoft.com/office/drawing/2014/main" id="{55553B7F-2BF3-E147-8E20-7B7B291E5890}"/>
              </a:ext>
            </a:extLst>
          </p:cNvPr>
          <p:cNvSpPr>
            <a:spLocks/>
          </p:cNvSpPr>
          <p:nvPr/>
        </p:nvSpPr>
        <p:spPr bwMode="auto">
          <a:xfrm>
            <a:off x="764381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1" name="Freeform 91">
            <a:extLst>
              <a:ext uri="{FF2B5EF4-FFF2-40B4-BE49-F238E27FC236}">
                <a16:creationId xmlns:a16="http://schemas.microsoft.com/office/drawing/2014/main" id="{06C54727-174B-E741-96C9-744C5C0FDEBF}"/>
              </a:ext>
            </a:extLst>
          </p:cNvPr>
          <p:cNvSpPr>
            <a:spLocks/>
          </p:cNvSpPr>
          <p:nvPr/>
        </p:nvSpPr>
        <p:spPr bwMode="auto">
          <a:xfrm>
            <a:off x="7691438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2" name="Freeform 92">
            <a:extLst>
              <a:ext uri="{FF2B5EF4-FFF2-40B4-BE49-F238E27FC236}">
                <a16:creationId xmlns:a16="http://schemas.microsoft.com/office/drawing/2014/main" id="{432D53CC-0F58-2F40-89E4-B9CF722B0F5D}"/>
              </a:ext>
            </a:extLst>
          </p:cNvPr>
          <p:cNvSpPr>
            <a:spLocks/>
          </p:cNvSpPr>
          <p:nvPr/>
        </p:nvSpPr>
        <p:spPr bwMode="auto">
          <a:xfrm>
            <a:off x="7739063" y="23828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3" name="Freeform 93">
            <a:extLst>
              <a:ext uri="{FF2B5EF4-FFF2-40B4-BE49-F238E27FC236}">
                <a16:creationId xmlns:a16="http://schemas.microsoft.com/office/drawing/2014/main" id="{CFD3A2EB-8CFE-1343-BC0F-3ACDA6F1A86D}"/>
              </a:ext>
            </a:extLst>
          </p:cNvPr>
          <p:cNvSpPr>
            <a:spLocks/>
          </p:cNvSpPr>
          <p:nvPr/>
        </p:nvSpPr>
        <p:spPr bwMode="auto">
          <a:xfrm>
            <a:off x="650716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4" name="Freeform 94">
            <a:extLst>
              <a:ext uri="{FF2B5EF4-FFF2-40B4-BE49-F238E27FC236}">
                <a16:creationId xmlns:a16="http://schemas.microsoft.com/office/drawing/2014/main" id="{7BDAD82F-A51E-5448-88AC-26350548DCBF}"/>
              </a:ext>
            </a:extLst>
          </p:cNvPr>
          <p:cNvSpPr>
            <a:spLocks/>
          </p:cNvSpPr>
          <p:nvPr/>
        </p:nvSpPr>
        <p:spPr bwMode="auto">
          <a:xfrm>
            <a:off x="655478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5" name="Freeform 95">
            <a:extLst>
              <a:ext uri="{FF2B5EF4-FFF2-40B4-BE49-F238E27FC236}">
                <a16:creationId xmlns:a16="http://schemas.microsoft.com/office/drawing/2014/main" id="{C7A78730-8DD3-0946-8C68-BA0833326617}"/>
              </a:ext>
            </a:extLst>
          </p:cNvPr>
          <p:cNvSpPr>
            <a:spLocks/>
          </p:cNvSpPr>
          <p:nvPr/>
        </p:nvSpPr>
        <p:spPr bwMode="auto">
          <a:xfrm>
            <a:off x="660241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6" name="Freeform 96">
            <a:extLst>
              <a:ext uri="{FF2B5EF4-FFF2-40B4-BE49-F238E27FC236}">
                <a16:creationId xmlns:a16="http://schemas.microsoft.com/office/drawing/2014/main" id="{6E918973-CA36-C043-B426-E417F4FE71E5}"/>
              </a:ext>
            </a:extLst>
          </p:cNvPr>
          <p:cNvSpPr>
            <a:spLocks/>
          </p:cNvSpPr>
          <p:nvPr/>
        </p:nvSpPr>
        <p:spPr bwMode="auto">
          <a:xfrm>
            <a:off x="665003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7" name="Freeform 97">
            <a:extLst>
              <a:ext uri="{FF2B5EF4-FFF2-40B4-BE49-F238E27FC236}">
                <a16:creationId xmlns:a16="http://schemas.microsoft.com/office/drawing/2014/main" id="{518ED042-75AC-D640-8373-69EC384CB646}"/>
              </a:ext>
            </a:extLst>
          </p:cNvPr>
          <p:cNvSpPr>
            <a:spLocks/>
          </p:cNvSpPr>
          <p:nvPr/>
        </p:nvSpPr>
        <p:spPr bwMode="auto">
          <a:xfrm>
            <a:off x="669607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8" name="Freeform 98">
            <a:extLst>
              <a:ext uri="{FF2B5EF4-FFF2-40B4-BE49-F238E27FC236}">
                <a16:creationId xmlns:a16="http://schemas.microsoft.com/office/drawing/2014/main" id="{C72CCDA6-E4B9-1045-9540-C6ACB4216D44}"/>
              </a:ext>
            </a:extLst>
          </p:cNvPr>
          <p:cNvSpPr>
            <a:spLocks/>
          </p:cNvSpPr>
          <p:nvPr/>
        </p:nvSpPr>
        <p:spPr bwMode="auto">
          <a:xfrm>
            <a:off x="674370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39" name="Freeform 99">
            <a:extLst>
              <a:ext uri="{FF2B5EF4-FFF2-40B4-BE49-F238E27FC236}">
                <a16:creationId xmlns:a16="http://schemas.microsoft.com/office/drawing/2014/main" id="{048D1C3A-E695-6147-8E47-2ADE858B7903}"/>
              </a:ext>
            </a:extLst>
          </p:cNvPr>
          <p:cNvSpPr>
            <a:spLocks/>
          </p:cNvSpPr>
          <p:nvPr/>
        </p:nvSpPr>
        <p:spPr bwMode="auto">
          <a:xfrm>
            <a:off x="679132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0" name="Freeform 100">
            <a:extLst>
              <a:ext uri="{FF2B5EF4-FFF2-40B4-BE49-F238E27FC236}">
                <a16:creationId xmlns:a16="http://schemas.microsoft.com/office/drawing/2014/main" id="{C52BC890-06D3-044D-A091-9FEA3A35F987}"/>
              </a:ext>
            </a:extLst>
          </p:cNvPr>
          <p:cNvSpPr>
            <a:spLocks/>
          </p:cNvSpPr>
          <p:nvPr/>
        </p:nvSpPr>
        <p:spPr bwMode="auto">
          <a:xfrm>
            <a:off x="683895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1" name="Freeform 101">
            <a:extLst>
              <a:ext uri="{FF2B5EF4-FFF2-40B4-BE49-F238E27FC236}">
                <a16:creationId xmlns:a16="http://schemas.microsoft.com/office/drawing/2014/main" id="{C426C880-1535-E44F-8661-396555898CDF}"/>
              </a:ext>
            </a:extLst>
          </p:cNvPr>
          <p:cNvSpPr>
            <a:spLocks/>
          </p:cNvSpPr>
          <p:nvPr/>
        </p:nvSpPr>
        <p:spPr bwMode="auto">
          <a:xfrm>
            <a:off x="688657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2" name="Freeform 102">
            <a:extLst>
              <a:ext uri="{FF2B5EF4-FFF2-40B4-BE49-F238E27FC236}">
                <a16:creationId xmlns:a16="http://schemas.microsoft.com/office/drawing/2014/main" id="{CF381D67-0A43-F244-98B9-984C7BFFA434}"/>
              </a:ext>
            </a:extLst>
          </p:cNvPr>
          <p:cNvSpPr>
            <a:spLocks/>
          </p:cNvSpPr>
          <p:nvPr/>
        </p:nvSpPr>
        <p:spPr bwMode="auto">
          <a:xfrm>
            <a:off x="693420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3" name="Freeform 103">
            <a:extLst>
              <a:ext uri="{FF2B5EF4-FFF2-40B4-BE49-F238E27FC236}">
                <a16:creationId xmlns:a16="http://schemas.microsoft.com/office/drawing/2014/main" id="{22A45A34-21F7-B243-9945-B1495963DF39}"/>
              </a:ext>
            </a:extLst>
          </p:cNvPr>
          <p:cNvSpPr>
            <a:spLocks/>
          </p:cNvSpPr>
          <p:nvPr/>
        </p:nvSpPr>
        <p:spPr bwMode="auto">
          <a:xfrm>
            <a:off x="6981825" y="3978275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4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4" name="Freeform 104">
            <a:extLst>
              <a:ext uri="{FF2B5EF4-FFF2-40B4-BE49-F238E27FC236}">
                <a16:creationId xmlns:a16="http://schemas.microsoft.com/office/drawing/2014/main" id="{916316C7-B7C9-C04A-B194-04FF83D4798E}"/>
              </a:ext>
            </a:extLst>
          </p:cNvPr>
          <p:cNvSpPr>
            <a:spLocks/>
          </p:cNvSpPr>
          <p:nvPr/>
        </p:nvSpPr>
        <p:spPr bwMode="auto">
          <a:xfrm>
            <a:off x="702786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5" name="Freeform 105">
            <a:extLst>
              <a:ext uri="{FF2B5EF4-FFF2-40B4-BE49-F238E27FC236}">
                <a16:creationId xmlns:a16="http://schemas.microsoft.com/office/drawing/2014/main" id="{41A5EBB6-F008-824F-824D-D5697E4D40DC}"/>
              </a:ext>
            </a:extLst>
          </p:cNvPr>
          <p:cNvSpPr>
            <a:spLocks/>
          </p:cNvSpPr>
          <p:nvPr/>
        </p:nvSpPr>
        <p:spPr bwMode="auto">
          <a:xfrm>
            <a:off x="707548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6" name="Freeform 106">
            <a:extLst>
              <a:ext uri="{FF2B5EF4-FFF2-40B4-BE49-F238E27FC236}">
                <a16:creationId xmlns:a16="http://schemas.microsoft.com/office/drawing/2014/main" id="{84541DC1-08FE-2546-B372-9834557DECC0}"/>
              </a:ext>
            </a:extLst>
          </p:cNvPr>
          <p:cNvSpPr>
            <a:spLocks/>
          </p:cNvSpPr>
          <p:nvPr/>
        </p:nvSpPr>
        <p:spPr bwMode="auto">
          <a:xfrm>
            <a:off x="712311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7" name="Freeform 107">
            <a:extLst>
              <a:ext uri="{FF2B5EF4-FFF2-40B4-BE49-F238E27FC236}">
                <a16:creationId xmlns:a16="http://schemas.microsoft.com/office/drawing/2014/main" id="{D587343F-558E-2443-938E-5B1B47862BE9}"/>
              </a:ext>
            </a:extLst>
          </p:cNvPr>
          <p:cNvSpPr>
            <a:spLocks/>
          </p:cNvSpPr>
          <p:nvPr/>
        </p:nvSpPr>
        <p:spPr bwMode="auto">
          <a:xfrm>
            <a:off x="717073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8" name="Freeform 108">
            <a:extLst>
              <a:ext uri="{FF2B5EF4-FFF2-40B4-BE49-F238E27FC236}">
                <a16:creationId xmlns:a16="http://schemas.microsoft.com/office/drawing/2014/main" id="{9F511D6C-35C4-974C-89B9-D1F9C907A50B}"/>
              </a:ext>
            </a:extLst>
          </p:cNvPr>
          <p:cNvSpPr>
            <a:spLocks/>
          </p:cNvSpPr>
          <p:nvPr/>
        </p:nvSpPr>
        <p:spPr bwMode="auto">
          <a:xfrm>
            <a:off x="721836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49" name="Freeform 109">
            <a:extLst>
              <a:ext uri="{FF2B5EF4-FFF2-40B4-BE49-F238E27FC236}">
                <a16:creationId xmlns:a16="http://schemas.microsoft.com/office/drawing/2014/main" id="{1E13B621-A344-8B47-944F-31658AE1E178}"/>
              </a:ext>
            </a:extLst>
          </p:cNvPr>
          <p:cNvSpPr>
            <a:spLocks/>
          </p:cNvSpPr>
          <p:nvPr/>
        </p:nvSpPr>
        <p:spPr bwMode="auto">
          <a:xfrm>
            <a:off x="7265988" y="3978275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0" name="Freeform 110">
            <a:extLst>
              <a:ext uri="{FF2B5EF4-FFF2-40B4-BE49-F238E27FC236}">
                <a16:creationId xmlns:a16="http://schemas.microsoft.com/office/drawing/2014/main" id="{37F53399-209A-1C4D-BFED-D96845D10F62}"/>
              </a:ext>
            </a:extLst>
          </p:cNvPr>
          <p:cNvSpPr>
            <a:spLocks/>
          </p:cNvSpPr>
          <p:nvPr/>
        </p:nvSpPr>
        <p:spPr bwMode="auto">
          <a:xfrm>
            <a:off x="731202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1" name="Freeform 111">
            <a:extLst>
              <a:ext uri="{FF2B5EF4-FFF2-40B4-BE49-F238E27FC236}">
                <a16:creationId xmlns:a16="http://schemas.microsoft.com/office/drawing/2014/main" id="{C9C082C2-C23C-5248-8ACC-2D3E102DCC91}"/>
              </a:ext>
            </a:extLst>
          </p:cNvPr>
          <p:cNvSpPr>
            <a:spLocks/>
          </p:cNvSpPr>
          <p:nvPr/>
        </p:nvSpPr>
        <p:spPr bwMode="auto">
          <a:xfrm>
            <a:off x="735965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2" name="Freeform 112">
            <a:extLst>
              <a:ext uri="{FF2B5EF4-FFF2-40B4-BE49-F238E27FC236}">
                <a16:creationId xmlns:a16="http://schemas.microsoft.com/office/drawing/2014/main" id="{8AFE85EB-441D-5140-8500-17131C91B6C5}"/>
              </a:ext>
            </a:extLst>
          </p:cNvPr>
          <p:cNvSpPr>
            <a:spLocks/>
          </p:cNvSpPr>
          <p:nvPr/>
        </p:nvSpPr>
        <p:spPr bwMode="auto">
          <a:xfrm>
            <a:off x="740727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3" name="Freeform 113">
            <a:extLst>
              <a:ext uri="{FF2B5EF4-FFF2-40B4-BE49-F238E27FC236}">
                <a16:creationId xmlns:a16="http://schemas.microsoft.com/office/drawing/2014/main" id="{7C47684F-78C9-5041-B44F-29A2200538DD}"/>
              </a:ext>
            </a:extLst>
          </p:cNvPr>
          <p:cNvSpPr>
            <a:spLocks/>
          </p:cNvSpPr>
          <p:nvPr/>
        </p:nvSpPr>
        <p:spPr bwMode="auto">
          <a:xfrm>
            <a:off x="745490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4" name="Freeform 114">
            <a:extLst>
              <a:ext uri="{FF2B5EF4-FFF2-40B4-BE49-F238E27FC236}">
                <a16:creationId xmlns:a16="http://schemas.microsoft.com/office/drawing/2014/main" id="{F470AD11-24A2-3445-B32F-BE117A08F0F4}"/>
              </a:ext>
            </a:extLst>
          </p:cNvPr>
          <p:cNvSpPr>
            <a:spLocks/>
          </p:cNvSpPr>
          <p:nvPr/>
        </p:nvSpPr>
        <p:spPr bwMode="auto">
          <a:xfrm>
            <a:off x="750252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5" name="Freeform 115">
            <a:extLst>
              <a:ext uri="{FF2B5EF4-FFF2-40B4-BE49-F238E27FC236}">
                <a16:creationId xmlns:a16="http://schemas.microsoft.com/office/drawing/2014/main" id="{46B54735-D4CB-684B-8B1D-A137E292268E}"/>
              </a:ext>
            </a:extLst>
          </p:cNvPr>
          <p:cNvSpPr>
            <a:spLocks/>
          </p:cNvSpPr>
          <p:nvPr/>
        </p:nvSpPr>
        <p:spPr bwMode="auto">
          <a:xfrm>
            <a:off x="755015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6" name="Freeform 116">
            <a:extLst>
              <a:ext uri="{FF2B5EF4-FFF2-40B4-BE49-F238E27FC236}">
                <a16:creationId xmlns:a16="http://schemas.microsoft.com/office/drawing/2014/main" id="{A42661FF-39DC-3B4E-BF20-3F108C4A5874}"/>
              </a:ext>
            </a:extLst>
          </p:cNvPr>
          <p:cNvSpPr>
            <a:spLocks/>
          </p:cNvSpPr>
          <p:nvPr/>
        </p:nvSpPr>
        <p:spPr bwMode="auto">
          <a:xfrm>
            <a:off x="759618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7" name="Freeform 117">
            <a:extLst>
              <a:ext uri="{FF2B5EF4-FFF2-40B4-BE49-F238E27FC236}">
                <a16:creationId xmlns:a16="http://schemas.microsoft.com/office/drawing/2014/main" id="{FB35A378-546A-2B4A-AED3-D6C4567809F0}"/>
              </a:ext>
            </a:extLst>
          </p:cNvPr>
          <p:cNvSpPr>
            <a:spLocks/>
          </p:cNvSpPr>
          <p:nvPr/>
        </p:nvSpPr>
        <p:spPr bwMode="auto">
          <a:xfrm>
            <a:off x="764381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8" name="Freeform 118">
            <a:extLst>
              <a:ext uri="{FF2B5EF4-FFF2-40B4-BE49-F238E27FC236}">
                <a16:creationId xmlns:a16="http://schemas.microsoft.com/office/drawing/2014/main" id="{DCC0896E-1639-A141-BFD8-C46CE53AA954}"/>
              </a:ext>
            </a:extLst>
          </p:cNvPr>
          <p:cNvSpPr>
            <a:spLocks/>
          </p:cNvSpPr>
          <p:nvPr/>
        </p:nvSpPr>
        <p:spPr bwMode="auto">
          <a:xfrm>
            <a:off x="769143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59" name="Freeform 119">
            <a:extLst>
              <a:ext uri="{FF2B5EF4-FFF2-40B4-BE49-F238E27FC236}">
                <a16:creationId xmlns:a16="http://schemas.microsoft.com/office/drawing/2014/main" id="{2E323048-2479-2248-AFB7-6E13FA5FF439}"/>
              </a:ext>
            </a:extLst>
          </p:cNvPr>
          <p:cNvSpPr>
            <a:spLocks/>
          </p:cNvSpPr>
          <p:nvPr/>
        </p:nvSpPr>
        <p:spPr bwMode="auto">
          <a:xfrm>
            <a:off x="773906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0" name="Freeform 120">
            <a:extLst>
              <a:ext uri="{FF2B5EF4-FFF2-40B4-BE49-F238E27FC236}">
                <a16:creationId xmlns:a16="http://schemas.microsoft.com/office/drawing/2014/main" id="{6491454E-BD66-8644-BA02-CE0F587CA755}"/>
              </a:ext>
            </a:extLst>
          </p:cNvPr>
          <p:cNvSpPr>
            <a:spLocks/>
          </p:cNvSpPr>
          <p:nvPr/>
        </p:nvSpPr>
        <p:spPr bwMode="auto">
          <a:xfrm>
            <a:off x="7786688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1" name="Freeform 121">
            <a:extLst>
              <a:ext uri="{FF2B5EF4-FFF2-40B4-BE49-F238E27FC236}">
                <a16:creationId xmlns:a16="http://schemas.microsoft.com/office/drawing/2014/main" id="{2DD6C744-BBE9-3D4C-9EE8-4982B92FACA0}"/>
              </a:ext>
            </a:extLst>
          </p:cNvPr>
          <p:cNvSpPr>
            <a:spLocks/>
          </p:cNvSpPr>
          <p:nvPr/>
        </p:nvSpPr>
        <p:spPr bwMode="auto">
          <a:xfrm>
            <a:off x="7834313" y="3978275"/>
            <a:ext cx="23812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2" name="Freeform 122">
            <a:extLst>
              <a:ext uri="{FF2B5EF4-FFF2-40B4-BE49-F238E27FC236}">
                <a16:creationId xmlns:a16="http://schemas.microsoft.com/office/drawing/2014/main" id="{24EC2C6B-AAB8-3249-8DE7-7A78F63E084F}"/>
              </a:ext>
            </a:extLst>
          </p:cNvPr>
          <p:cNvSpPr>
            <a:spLocks/>
          </p:cNvSpPr>
          <p:nvPr/>
        </p:nvSpPr>
        <p:spPr bwMode="auto">
          <a:xfrm>
            <a:off x="7881938" y="3978275"/>
            <a:ext cx="22225" cy="22225"/>
          </a:xfrm>
          <a:custGeom>
            <a:avLst/>
            <a:gdLst>
              <a:gd name="T0" fmla="*/ 2147483646 w 14"/>
              <a:gd name="T1" fmla="*/ 0 h 14"/>
              <a:gd name="T2" fmla="*/ 2147483646 w 14"/>
              <a:gd name="T3" fmla="*/ 2147483646 h 14"/>
              <a:gd name="T4" fmla="*/ 2147483646 w 14"/>
              <a:gd name="T5" fmla="*/ 2147483646 h 14"/>
              <a:gd name="T6" fmla="*/ 0 w 14"/>
              <a:gd name="T7" fmla="*/ 2147483646 h 14"/>
              <a:gd name="T8" fmla="*/ 2147483646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2147483646 w 14"/>
              <a:gd name="T17" fmla="*/ 2147483646 h 14"/>
              <a:gd name="T18" fmla="*/ 2147483646 w 14"/>
              <a:gd name="T19" fmla="*/ 2147483646 h 14"/>
              <a:gd name="T20" fmla="*/ 2147483646 w 14"/>
              <a:gd name="T21" fmla="*/ 2147483646 h 14"/>
              <a:gd name="T22" fmla="*/ 2147483646 w 14"/>
              <a:gd name="T23" fmla="*/ 2147483646 h 14"/>
              <a:gd name="T24" fmla="*/ 2147483646 w 14"/>
              <a:gd name="T25" fmla="*/ 2147483646 h 14"/>
              <a:gd name="T26" fmla="*/ 2147483646 w 14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3" name="Freeform 123">
            <a:extLst>
              <a:ext uri="{FF2B5EF4-FFF2-40B4-BE49-F238E27FC236}">
                <a16:creationId xmlns:a16="http://schemas.microsoft.com/office/drawing/2014/main" id="{D143AAC3-23FE-BF48-975D-B11FB00EA27D}"/>
              </a:ext>
            </a:extLst>
          </p:cNvPr>
          <p:cNvSpPr>
            <a:spLocks/>
          </p:cNvSpPr>
          <p:nvPr/>
        </p:nvSpPr>
        <p:spPr bwMode="auto">
          <a:xfrm>
            <a:off x="792797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4" name="Freeform 124">
            <a:extLst>
              <a:ext uri="{FF2B5EF4-FFF2-40B4-BE49-F238E27FC236}">
                <a16:creationId xmlns:a16="http://schemas.microsoft.com/office/drawing/2014/main" id="{B5650174-A196-1843-A0F2-474A91FD052B}"/>
              </a:ext>
            </a:extLst>
          </p:cNvPr>
          <p:cNvSpPr>
            <a:spLocks/>
          </p:cNvSpPr>
          <p:nvPr/>
        </p:nvSpPr>
        <p:spPr bwMode="auto">
          <a:xfrm>
            <a:off x="7975600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5" name="Freeform 125">
            <a:extLst>
              <a:ext uri="{FF2B5EF4-FFF2-40B4-BE49-F238E27FC236}">
                <a16:creationId xmlns:a16="http://schemas.microsoft.com/office/drawing/2014/main" id="{E4FB60BD-37BF-7543-AD30-238920ADA96F}"/>
              </a:ext>
            </a:extLst>
          </p:cNvPr>
          <p:cNvSpPr>
            <a:spLocks/>
          </p:cNvSpPr>
          <p:nvPr/>
        </p:nvSpPr>
        <p:spPr bwMode="auto">
          <a:xfrm>
            <a:off x="8023225" y="3978275"/>
            <a:ext cx="23813" cy="22225"/>
          </a:xfrm>
          <a:custGeom>
            <a:avLst/>
            <a:gdLst>
              <a:gd name="T0" fmla="*/ 2147483646 w 15"/>
              <a:gd name="T1" fmla="*/ 0 h 14"/>
              <a:gd name="T2" fmla="*/ 2147483646 w 15"/>
              <a:gd name="T3" fmla="*/ 2147483646 h 14"/>
              <a:gd name="T4" fmla="*/ 2147483646 w 15"/>
              <a:gd name="T5" fmla="*/ 2147483646 h 14"/>
              <a:gd name="T6" fmla="*/ 0 w 15"/>
              <a:gd name="T7" fmla="*/ 2147483646 h 14"/>
              <a:gd name="T8" fmla="*/ 2147483646 w 15"/>
              <a:gd name="T9" fmla="*/ 2147483646 h 14"/>
              <a:gd name="T10" fmla="*/ 2147483646 w 15"/>
              <a:gd name="T11" fmla="*/ 2147483646 h 14"/>
              <a:gd name="T12" fmla="*/ 2147483646 w 15"/>
              <a:gd name="T13" fmla="*/ 2147483646 h 14"/>
              <a:gd name="T14" fmla="*/ 2147483646 w 15"/>
              <a:gd name="T15" fmla="*/ 2147483646 h 14"/>
              <a:gd name="T16" fmla="*/ 2147483646 w 15"/>
              <a:gd name="T17" fmla="*/ 2147483646 h 14"/>
              <a:gd name="T18" fmla="*/ 2147483646 w 15"/>
              <a:gd name="T19" fmla="*/ 2147483646 h 14"/>
              <a:gd name="T20" fmla="*/ 2147483646 w 15"/>
              <a:gd name="T21" fmla="*/ 2147483646 h 14"/>
              <a:gd name="T22" fmla="*/ 2147483646 w 15"/>
              <a:gd name="T23" fmla="*/ 2147483646 h 14"/>
              <a:gd name="T24" fmla="*/ 2147483646 w 15"/>
              <a:gd name="T25" fmla="*/ 2147483646 h 14"/>
              <a:gd name="T26" fmla="*/ 2147483646 w 15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6" name="Freeform 126">
            <a:extLst>
              <a:ext uri="{FF2B5EF4-FFF2-40B4-BE49-F238E27FC236}">
                <a16:creationId xmlns:a16="http://schemas.microsoft.com/office/drawing/2014/main" id="{ECC3B0C8-0888-A14F-AC2D-3BC3E185C728}"/>
              </a:ext>
            </a:extLst>
          </p:cNvPr>
          <p:cNvSpPr>
            <a:spLocks/>
          </p:cNvSpPr>
          <p:nvPr/>
        </p:nvSpPr>
        <p:spPr bwMode="auto">
          <a:xfrm>
            <a:off x="34401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7" name="Freeform 127">
            <a:extLst>
              <a:ext uri="{FF2B5EF4-FFF2-40B4-BE49-F238E27FC236}">
                <a16:creationId xmlns:a16="http://schemas.microsoft.com/office/drawing/2014/main" id="{80ED33B6-28E7-594D-8C2A-81D50BA27A72}"/>
              </a:ext>
            </a:extLst>
          </p:cNvPr>
          <p:cNvSpPr>
            <a:spLocks/>
          </p:cNvSpPr>
          <p:nvPr/>
        </p:nvSpPr>
        <p:spPr bwMode="auto">
          <a:xfrm>
            <a:off x="34877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8" name="Freeform 128">
            <a:extLst>
              <a:ext uri="{FF2B5EF4-FFF2-40B4-BE49-F238E27FC236}">
                <a16:creationId xmlns:a16="http://schemas.microsoft.com/office/drawing/2014/main" id="{988D4EEA-C3B0-D744-8277-9373A6B1A74C}"/>
              </a:ext>
            </a:extLst>
          </p:cNvPr>
          <p:cNvSpPr>
            <a:spLocks/>
          </p:cNvSpPr>
          <p:nvPr/>
        </p:nvSpPr>
        <p:spPr bwMode="auto">
          <a:xfrm>
            <a:off x="353377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69" name="Freeform 129">
            <a:extLst>
              <a:ext uri="{FF2B5EF4-FFF2-40B4-BE49-F238E27FC236}">
                <a16:creationId xmlns:a16="http://schemas.microsoft.com/office/drawing/2014/main" id="{A43D9759-BDE7-B34C-B320-5D2B1864615C}"/>
              </a:ext>
            </a:extLst>
          </p:cNvPr>
          <p:cNvSpPr>
            <a:spLocks/>
          </p:cNvSpPr>
          <p:nvPr/>
        </p:nvSpPr>
        <p:spPr bwMode="auto">
          <a:xfrm>
            <a:off x="358140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0" name="Freeform 130">
            <a:extLst>
              <a:ext uri="{FF2B5EF4-FFF2-40B4-BE49-F238E27FC236}">
                <a16:creationId xmlns:a16="http://schemas.microsoft.com/office/drawing/2014/main" id="{E014E0C2-2650-6E4D-A5B6-4DAEFB7A3531}"/>
              </a:ext>
            </a:extLst>
          </p:cNvPr>
          <p:cNvSpPr>
            <a:spLocks/>
          </p:cNvSpPr>
          <p:nvPr/>
        </p:nvSpPr>
        <p:spPr bwMode="auto">
          <a:xfrm>
            <a:off x="362902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1" name="Freeform 131">
            <a:extLst>
              <a:ext uri="{FF2B5EF4-FFF2-40B4-BE49-F238E27FC236}">
                <a16:creationId xmlns:a16="http://schemas.microsoft.com/office/drawing/2014/main" id="{0B78F1B7-FA03-0C43-839B-791D0714665B}"/>
              </a:ext>
            </a:extLst>
          </p:cNvPr>
          <p:cNvSpPr>
            <a:spLocks/>
          </p:cNvSpPr>
          <p:nvPr/>
        </p:nvSpPr>
        <p:spPr bwMode="auto">
          <a:xfrm>
            <a:off x="367665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2" name="Freeform 132">
            <a:extLst>
              <a:ext uri="{FF2B5EF4-FFF2-40B4-BE49-F238E27FC236}">
                <a16:creationId xmlns:a16="http://schemas.microsoft.com/office/drawing/2014/main" id="{03A8EE1E-80F3-E241-9044-C80322FB2EDA}"/>
              </a:ext>
            </a:extLst>
          </p:cNvPr>
          <p:cNvSpPr>
            <a:spLocks/>
          </p:cNvSpPr>
          <p:nvPr/>
        </p:nvSpPr>
        <p:spPr bwMode="auto">
          <a:xfrm>
            <a:off x="372427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3" name="Freeform 133">
            <a:extLst>
              <a:ext uri="{FF2B5EF4-FFF2-40B4-BE49-F238E27FC236}">
                <a16:creationId xmlns:a16="http://schemas.microsoft.com/office/drawing/2014/main" id="{69CC0E47-D296-5043-9F2B-F77BCE853B83}"/>
              </a:ext>
            </a:extLst>
          </p:cNvPr>
          <p:cNvSpPr>
            <a:spLocks/>
          </p:cNvSpPr>
          <p:nvPr/>
        </p:nvSpPr>
        <p:spPr bwMode="auto">
          <a:xfrm>
            <a:off x="377190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4" name="Freeform 134">
            <a:extLst>
              <a:ext uri="{FF2B5EF4-FFF2-40B4-BE49-F238E27FC236}">
                <a16:creationId xmlns:a16="http://schemas.microsoft.com/office/drawing/2014/main" id="{34E1732A-2991-A44C-AC5C-F77A0C71AB1E}"/>
              </a:ext>
            </a:extLst>
          </p:cNvPr>
          <p:cNvSpPr>
            <a:spLocks/>
          </p:cNvSpPr>
          <p:nvPr/>
        </p:nvSpPr>
        <p:spPr bwMode="auto">
          <a:xfrm>
            <a:off x="3819525" y="44688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4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5" name="Freeform 135">
            <a:extLst>
              <a:ext uri="{FF2B5EF4-FFF2-40B4-BE49-F238E27FC236}">
                <a16:creationId xmlns:a16="http://schemas.microsoft.com/office/drawing/2014/main" id="{003AA1FB-1B7D-9744-8026-ED3CFA9C79DF}"/>
              </a:ext>
            </a:extLst>
          </p:cNvPr>
          <p:cNvSpPr>
            <a:spLocks/>
          </p:cNvSpPr>
          <p:nvPr/>
        </p:nvSpPr>
        <p:spPr bwMode="auto">
          <a:xfrm>
            <a:off x="38655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6" name="Freeform 136">
            <a:extLst>
              <a:ext uri="{FF2B5EF4-FFF2-40B4-BE49-F238E27FC236}">
                <a16:creationId xmlns:a16="http://schemas.microsoft.com/office/drawing/2014/main" id="{C4B5CD1C-EA03-A34C-959E-5694AB933727}"/>
              </a:ext>
            </a:extLst>
          </p:cNvPr>
          <p:cNvSpPr>
            <a:spLocks/>
          </p:cNvSpPr>
          <p:nvPr/>
        </p:nvSpPr>
        <p:spPr bwMode="auto">
          <a:xfrm>
            <a:off x="39131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7" name="Freeform 137">
            <a:extLst>
              <a:ext uri="{FF2B5EF4-FFF2-40B4-BE49-F238E27FC236}">
                <a16:creationId xmlns:a16="http://schemas.microsoft.com/office/drawing/2014/main" id="{B7A2B4E7-62A1-BD48-B55F-35266A59526A}"/>
              </a:ext>
            </a:extLst>
          </p:cNvPr>
          <p:cNvSpPr>
            <a:spLocks/>
          </p:cNvSpPr>
          <p:nvPr/>
        </p:nvSpPr>
        <p:spPr bwMode="auto">
          <a:xfrm>
            <a:off x="39608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8" name="Freeform 138">
            <a:extLst>
              <a:ext uri="{FF2B5EF4-FFF2-40B4-BE49-F238E27FC236}">
                <a16:creationId xmlns:a16="http://schemas.microsoft.com/office/drawing/2014/main" id="{E0D17591-B6BD-C548-AC46-D2CBD3DD4D8F}"/>
              </a:ext>
            </a:extLst>
          </p:cNvPr>
          <p:cNvSpPr>
            <a:spLocks/>
          </p:cNvSpPr>
          <p:nvPr/>
        </p:nvSpPr>
        <p:spPr bwMode="auto">
          <a:xfrm>
            <a:off x="40084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79" name="Freeform 139">
            <a:extLst>
              <a:ext uri="{FF2B5EF4-FFF2-40B4-BE49-F238E27FC236}">
                <a16:creationId xmlns:a16="http://schemas.microsoft.com/office/drawing/2014/main" id="{4434FBDF-6593-784E-94FD-00D363FD57AB}"/>
              </a:ext>
            </a:extLst>
          </p:cNvPr>
          <p:cNvSpPr>
            <a:spLocks/>
          </p:cNvSpPr>
          <p:nvPr/>
        </p:nvSpPr>
        <p:spPr bwMode="auto">
          <a:xfrm>
            <a:off x="40560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0" name="Freeform 140">
            <a:extLst>
              <a:ext uri="{FF2B5EF4-FFF2-40B4-BE49-F238E27FC236}">
                <a16:creationId xmlns:a16="http://schemas.microsoft.com/office/drawing/2014/main" id="{F0120145-3064-1644-BF1B-34A152739B46}"/>
              </a:ext>
            </a:extLst>
          </p:cNvPr>
          <p:cNvSpPr>
            <a:spLocks/>
          </p:cNvSpPr>
          <p:nvPr/>
        </p:nvSpPr>
        <p:spPr bwMode="auto">
          <a:xfrm>
            <a:off x="41036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1" name="Freeform 141">
            <a:extLst>
              <a:ext uri="{FF2B5EF4-FFF2-40B4-BE49-F238E27FC236}">
                <a16:creationId xmlns:a16="http://schemas.microsoft.com/office/drawing/2014/main" id="{BB92A292-307E-B64B-AF97-5FCCDB90CDF9}"/>
              </a:ext>
            </a:extLst>
          </p:cNvPr>
          <p:cNvSpPr>
            <a:spLocks/>
          </p:cNvSpPr>
          <p:nvPr/>
        </p:nvSpPr>
        <p:spPr bwMode="auto">
          <a:xfrm>
            <a:off x="414972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2" name="Freeform 142">
            <a:extLst>
              <a:ext uri="{FF2B5EF4-FFF2-40B4-BE49-F238E27FC236}">
                <a16:creationId xmlns:a16="http://schemas.microsoft.com/office/drawing/2014/main" id="{1A439104-1F69-DF4C-918F-8AE601AA1511}"/>
              </a:ext>
            </a:extLst>
          </p:cNvPr>
          <p:cNvSpPr>
            <a:spLocks/>
          </p:cNvSpPr>
          <p:nvPr/>
        </p:nvSpPr>
        <p:spPr bwMode="auto">
          <a:xfrm>
            <a:off x="419735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3" name="Freeform 143">
            <a:extLst>
              <a:ext uri="{FF2B5EF4-FFF2-40B4-BE49-F238E27FC236}">
                <a16:creationId xmlns:a16="http://schemas.microsoft.com/office/drawing/2014/main" id="{65193D50-0C1D-E040-9C83-19F4A59F543A}"/>
              </a:ext>
            </a:extLst>
          </p:cNvPr>
          <p:cNvSpPr>
            <a:spLocks/>
          </p:cNvSpPr>
          <p:nvPr/>
        </p:nvSpPr>
        <p:spPr bwMode="auto">
          <a:xfrm>
            <a:off x="424497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4" name="Freeform 144">
            <a:extLst>
              <a:ext uri="{FF2B5EF4-FFF2-40B4-BE49-F238E27FC236}">
                <a16:creationId xmlns:a16="http://schemas.microsoft.com/office/drawing/2014/main" id="{2FFC8D53-21A2-304E-B9FF-7A96ADA2D6C5}"/>
              </a:ext>
            </a:extLst>
          </p:cNvPr>
          <p:cNvSpPr>
            <a:spLocks/>
          </p:cNvSpPr>
          <p:nvPr/>
        </p:nvSpPr>
        <p:spPr bwMode="auto">
          <a:xfrm>
            <a:off x="429260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5" name="Freeform 145">
            <a:extLst>
              <a:ext uri="{FF2B5EF4-FFF2-40B4-BE49-F238E27FC236}">
                <a16:creationId xmlns:a16="http://schemas.microsoft.com/office/drawing/2014/main" id="{15866B01-11E4-0947-B19D-D332BC41489F}"/>
              </a:ext>
            </a:extLst>
          </p:cNvPr>
          <p:cNvSpPr>
            <a:spLocks/>
          </p:cNvSpPr>
          <p:nvPr/>
        </p:nvSpPr>
        <p:spPr bwMode="auto">
          <a:xfrm>
            <a:off x="434022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6" name="Freeform 146">
            <a:extLst>
              <a:ext uri="{FF2B5EF4-FFF2-40B4-BE49-F238E27FC236}">
                <a16:creationId xmlns:a16="http://schemas.microsoft.com/office/drawing/2014/main" id="{B26AD306-F341-2543-8AB4-C6AA1AFA8EBE}"/>
              </a:ext>
            </a:extLst>
          </p:cNvPr>
          <p:cNvSpPr>
            <a:spLocks/>
          </p:cNvSpPr>
          <p:nvPr/>
        </p:nvSpPr>
        <p:spPr bwMode="auto">
          <a:xfrm>
            <a:off x="438785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7" name="Freeform 147">
            <a:extLst>
              <a:ext uri="{FF2B5EF4-FFF2-40B4-BE49-F238E27FC236}">
                <a16:creationId xmlns:a16="http://schemas.microsoft.com/office/drawing/2014/main" id="{5AA94BF6-B274-7A4F-886A-3B506E3CF6FF}"/>
              </a:ext>
            </a:extLst>
          </p:cNvPr>
          <p:cNvSpPr>
            <a:spLocks/>
          </p:cNvSpPr>
          <p:nvPr/>
        </p:nvSpPr>
        <p:spPr bwMode="auto">
          <a:xfrm>
            <a:off x="44338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8" name="Freeform 148">
            <a:extLst>
              <a:ext uri="{FF2B5EF4-FFF2-40B4-BE49-F238E27FC236}">
                <a16:creationId xmlns:a16="http://schemas.microsoft.com/office/drawing/2014/main" id="{CFC142E9-ED38-E949-9131-E5DEE02998C5}"/>
              </a:ext>
            </a:extLst>
          </p:cNvPr>
          <p:cNvSpPr>
            <a:spLocks/>
          </p:cNvSpPr>
          <p:nvPr/>
        </p:nvSpPr>
        <p:spPr bwMode="auto">
          <a:xfrm>
            <a:off x="44815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89" name="Freeform 149">
            <a:extLst>
              <a:ext uri="{FF2B5EF4-FFF2-40B4-BE49-F238E27FC236}">
                <a16:creationId xmlns:a16="http://schemas.microsoft.com/office/drawing/2014/main" id="{F654CFAD-9968-3C41-8C08-4F0FF60C673B}"/>
              </a:ext>
            </a:extLst>
          </p:cNvPr>
          <p:cNvSpPr>
            <a:spLocks/>
          </p:cNvSpPr>
          <p:nvPr/>
        </p:nvSpPr>
        <p:spPr bwMode="auto">
          <a:xfrm>
            <a:off x="45291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0" name="Freeform 150">
            <a:extLst>
              <a:ext uri="{FF2B5EF4-FFF2-40B4-BE49-F238E27FC236}">
                <a16:creationId xmlns:a16="http://schemas.microsoft.com/office/drawing/2014/main" id="{2CCC01F9-5E64-9A47-B1AE-5089086F3A6C}"/>
              </a:ext>
            </a:extLst>
          </p:cNvPr>
          <p:cNvSpPr>
            <a:spLocks/>
          </p:cNvSpPr>
          <p:nvPr/>
        </p:nvSpPr>
        <p:spPr bwMode="auto">
          <a:xfrm>
            <a:off x="45767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1" name="Freeform 151">
            <a:extLst>
              <a:ext uri="{FF2B5EF4-FFF2-40B4-BE49-F238E27FC236}">
                <a16:creationId xmlns:a16="http://schemas.microsoft.com/office/drawing/2014/main" id="{E3DA5E01-31ED-DD4C-B691-3C0486E46EA5}"/>
              </a:ext>
            </a:extLst>
          </p:cNvPr>
          <p:cNvSpPr>
            <a:spLocks/>
          </p:cNvSpPr>
          <p:nvPr/>
        </p:nvSpPr>
        <p:spPr bwMode="auto">
          <a:xfrm>
            <a:off x="46243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2" name="Freeform 152">
            <a:extLst>
              <a:ext uri="{FF2B5EF4-FFF2-40B4-BE49-F238E27FC236}">
                <a16:creationId xmlns:a16="http://schemas.microsoft.com/office/drawing/2014/main" id="{ED57B2AF-5EC7-A64B-8130-FDC077B718B9}"/>
              </a:ext>
            </a:extLst>
          </p:cNvPr>
          <p:cNvSpPr>
            <a:spLocks/>
          </p:cNvSpPr>
          <p:nvPr/>
        </p:nvSpPr>
        <p:spPr bwMode="auto">
          <a:xfrm>
            <a:off x="46720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3" name="Freeform 153">
            <a:extLst>
              <a:ext uri="{FF2B5EF4-FFF2-40B4-BE49-F238E27FC236}">
                <a16:creationId xmlns:a16="http://schemas.microsoft.com/office/drawing/2014/main" id="{DE0F4F9A-970F-E042-835A-956F6C819FA2}"/>
              </a:ext>
            </a:extLst>
          </p:cNvPr>
          <p:cNvSpPr>
            <a:spLocks/>
          </p:cNvSpPr>
          <p:nvPr/>
        </p:nvSpPr>
        <p:spPr bwMode="auto">
          <a:xfrm>
            <a:off x="4719638" y="4468813"/>
            <a:ext cx="22225" cy="23812"/>
          </a:xfrm>
          <a:custGeom>
            <a:avLst/>
            <a:gdLst>
              <a:gd name="T0" fmla="*/ 2147483646 w 14"/>
              <a:gd name="T1" fmla="*/ 0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0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2147483646 h 15"/>
              <a:gd name="T26" fmla="*/ 2147483646 w 14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4" name="Freeform 154">
            <a:extLst>
              <a:ext uri="{FF2B5EF4-FFF2-40B4-BE49-F238E27FC236}">
                <a16:creationId xmlns:a16="http://schemas.microsoft.com/office/drawing/2014/main" id="{24759E90-B763-5245-A342-7A53C34646D9}"/>
              </a:ext>
            </a:extLst>
          </p:cNvPr>
          <p:cNvSpPr>
            <a:spLocks/>
          </p:cNvSpPr>
          <p:nvPr/>
        </p:nvSpPr>
        <p:spPr bwMode="auto">
          <a:xfrm>
            <a:off x="476567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5" name="Freeform 155">
            <a:extLst>
              <a:ext uri="{FF2B5EF4-FFF2-40B4-BE49-F238E27FC236}">
                <a16:creationId xmlns:a16="http://schemas.microsoft.com/office/drawing/2014/main" id="{81FA0F26-FE37-6940-BA06-52B796D5BD05}"/>
              </a:ext>
            </a:extLst>
          </p:cNvPr>
          <p:cNvSpPr>
            <a:spLocks/>
          </p:cNvSpPr>
          <p:nvPr/>
        </p:nvSpPr>
        <p:spPr bwMode="auto">
          <a:xfrm>
            <a:off x="481330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6" name="Freeform 156">
            <a:extLst>
              <a:ext uri="{FF2B5EF4-FFF2-40B4-BE49-F238E27FC236}">
                <a16:creationId xmlns:a16="http://schemas.microsoft.com/office/drawing/2014/main" id="{972A047B-BD27-AC4F-A318-4F7A365E88CA}"/>
              </a:ext>
            </a:extLst>
          </p:cNvPr>
          <p:cNvSpPr>
            <a:spLocks/>
          </p:cNvSpPr>
          <p:nvPr/>
        </p:nvSpPr>
        <p:spPr bwMode="auto">
          <a:xfrm>
            <a:off x="486092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7" name="Freeform 157">
            <a:extLst>
              <a:ext uri="{FF2B5EF4-FFF2-40B4-BE49-F238E27FC236}">
                <a16:creationId xmlns:a16="http://schemas.microsoft.com/office/drawing/2014/main" id="{2800390C-EEE6-6240-A6DC-29ACE30A43D1}"/>
              </a:ext>
            </a:extLst>
          </p:cNvPr>
          <p:cNvSpPr>
            <a:spLocks/>
          </p:cNvSpPr>
          <p:nvPr/>
        </p:nvSpPr>
        <p:spPr bwMode="auto">
          <a:xfrm>
            <a:off x="490855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8" name="Freeform 158">
            <a:extLst>
              <a:ext uri="{FF2B5EF4-FFF2-40B4-BE49-F238E27FC236}">
                <a16:creationId xmlns:a16="http://schemas.microsoft.com/office/drawing/2014/main" id="{48168C3B-C635-C243-AC98-DBF207D272B4}"/>
              </a:ext>
            </a:extLst>
          </p:cNvPr>
          <p:cNvSpPr>
            <a:spLocks/>
          </p:cNvSpPr>
          <p:nvPr/>
        </p:nvSpPr>
        <p:spPr bwMode="auto">
          <a:xfrm>
            <a:off x="4956175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799" name="Freeform 159">
            <a:extLst>
              <a:ext uri="{FF2B5EF4-FFF2-40B4-BE49-F238E27FC236}">
                <a16:creationId xmlns:a16="http://schemas.microsoft.com/office/drawing/2014/main" id="{A95D19CB-019D-114D-A9B1-3BA9832B4DDE}"/>
              </a:ext>
            </a:extLst>
          </p:cNvPr>
          <p:cNvSpPr>
            <a:spLocks/>
          </p:cNvSpPr>
          <p:nvPr/>
        </p:nvSpPr>
        <p:spPr bwMode="auto">
          <a:xfrm>
            <a:off x="5003800" y="4468813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0" name="Freeform 160">
            <a:extLst>
              <a:ext uri="{FF2B5EF4-FFF2-40B4-BE49-F238E27FC236}">
                <a16:creationId xmlns:a16="http://schemas.microsoft.com/office/drawing/2014/main" id="{FB76F5B0-6971-6A4C-83B5-DE7450FF1EBD}"/>
              </a:ext>
            </a:extLst>
          </p:cNvPr>
          <p:cNvSpPr>
            <a:spLocks/>
          </p:cNvSpPr>
          <p:nvPr/>
        </p:nvSpPr>
        <p:spPr bwMode="auto">
          <a:xfrm>
            <a:off x="504983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1" name="Freeform 161">
            <a:extLst>
              <a:ext uri="{FF2B5EF4-FFF2-40B4-BE49-F238E27FC236}">
                <a16:creationId xmlns:a16="http://schemas.microsoft.com/office/drawing/2014/main" id="{5060E851-B6F9-F548-9C3B-62B5E92DB06D}"/>
              </a:ext>
            </a:extLst>
          </p:cNvPr>
          <p:cNvSpPr>
            <a:spLocks/>
          </p:cNvSpPr>
          <p:nvPr/>
        </p:nvSpPr>
        <p:spPr bwMode="auto">
          <a:xfrm>
            <a:off x="509746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2" name="Freeform 162">
            <a:extLst>
              <a:ext uri="{FF2B5EF4-FFF2-40B4-BE49-F238E27FC236}">
                <a16:creationId xmlns:a16="http://schemas.microsoft.com/office/drawing/2014/main" id="{ABF059FB-EBC9-1140-8508-97D912C03CE5}"/>
              </a:ext>
            </a:extLst>
          </p:cNvPr>
          <p:cNvSpPr>
            <a:spLocks/>
          </p:cNvSpPr>
          <p:nvPr/>
        </p:nvSpPr>
        <p:spPr bwMode="auto">
          <a:xfrm>
            <a:off x="5145088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3" name="Freeform 163">
            <a:extLst>
              <a:ext uri="{FF2B5EF4-FFF2-40B4-BE49-F238E27FC236}">
                <a16:creationId xmlns:a16="http://schemas.microsoft.com/office/drawing/2014/main" id="{9F10CE87-635D-4646-8529-5EBD219582E3}"/>
              </a:ext>
            </a:extLst>
          </p:cNvPr>
          <p:cNvSpPr>
            <a:spLocks/>
          </p:cNvSpPr>
          <p:nvPr/>
        </p:nvSpPr>
        <p:spPr bwMode="auto">
          <a:xfrm>
            <a:off x="5192713" y="4468813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2147483646 w 15"/>
              <a:gd name="T5" fmla="*/ 2147483646 h 15"/>
              <a:gd name="T6" fmla="*/ 0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2147483646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4" name="Freeform 164">
            <a:extLst>
              <a:ext uri="{FF2B5EF4-FFF2-40B4-BE49-F238E27FC236}">
                <a16:creationId xmlns:a16="http://schemas.microsoft.com/office/drawing/2014/main" id="{25F427B5-0E32-4241-A2BB-515EE0703875}"/>
              </a:ext>
            </a:extLst>
          </p:cNvPr>
          <p:cNvSpPr>
            <a:spLocks/>
          </p:cNvSpPr>
          <p:nvPr/>
        </p:nvSpPr>
        <p:spPr bwMode="auto">
          <a:xfrm>
            <a:off x="5227638" y="446881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2147483646 w 15"/>
              <a:gd name="T29" fmla="*/ 2147483646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5"/>
                </a:lnTo>
                <a:lnTo>
                  <a:pt x="12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5" name="Freeform 165">
            <a:extLst>
              <a:ext uri="{FF2B5EF4-FFF2-40B4-BE49-F238E27FC236}">
                <a16:creationId xmlns:a16="http://schemas.microsoft.com/office/drawing/2014/main" id="{CCBDA262-F01F-394C-90AA-543F9B2B3C15}"/>
              </a:ext>
            </a:extLst>
          </p:cNvPr>
          <p:cNvSpPr>
            <a:spLocks/>
          </p:cNvSpPr>
          <p:nvPr/>
        </p:nvSpPr>
        <p:spPr bwMode="auto">
          <a:xfrm>
            <a:off x="5272088" y="44497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3" y="1"/>
                </a:move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6" name="Freeform 166">
            <a:extLst>
              <a:ext uri="{FF2B5EF4-FFF2-40B4-BE49-F238E27FC236}">
                <a16:creationId xmlns:a16="http://schemas.microsoft.com/office/drawing/2014/main" id="{DA113A48-648D-0F46-ADAF-965D6FC71599}"/>
              </a:ext>
            </a:extLst>
          </p:cNvPr>
          <p:cNvSpPr>
            <a:spLocks/>
          </p:cNvSpPr>
          <p:nvPr/>
        </p:nvSpPr>
        <p:spPr bwMode="auto">
          <a:xfrm>
            <a:off x="5314950" y="44307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7" name="Freeform 167">
            <a:extLst>
              <a:ext uri="{FF2B5EF4-FFF2-40B4-BE49-F238E27FC236}">
                <a16:creationId xmlns:a16="http://schemas.microsoft.com/office/drawing/2014/main" id="{09659379-7EE4-974C-B84E-933D6C1FDE0D}"/>
              </a:ext>
            </a:extLst>
          </p:cNvPr>
          <p:cNvSpPr>
            <a:spLocks/>
          </p:cNvSpPr>
          <p:nvPr/>
        </p:nvSpPr>
        <p:spPr bwMode="auto">
          <a:xfrm>
            <a:off x="5357813" y="4410075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8" name="Freeform 168">
            <a:extLst>
              <a:ext uri="{FF2B5EF4-FFF2-40B4-BE49-F238E27FC236}">
                <a16:creationId xmlns:a16="http://schemas.microsoft.com/office/drawing/2014/main" id="{AEE5A173-24E4-C345-9732-924AA60FA1A8}"/>
              </a:ext>
            </a:extLst>
          </p:cNvPr>
          <p:cNvSpPr>
            <a:spLocks/>
          </p:cNvSpPr>
          <p:nvPr/>
        </p:nvSpPr>
        <p:spPr bwMode="auto">
          <a:xfrm>
            <a:off x="5400675" y="4391025"/>
            <a:ext cx="22225" cy="23813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0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4" y="1"/>
                </a:moveTo>
                <a:lnTo>
                  <a:pt x="2" y="2"/>
                </a:lnTo>
                <a:lnTo>
                  <a:pt x="0" y="7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4" y="7"/>
                </a:lnTo>
                <a:lnTo>
                  <a:pt x="13" y="2"/>
                </a:lnTo>
                <a:lnTo>
                  <a:pt x="11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09" name="Freeform 169">
            <a:extLst>
              <a:ext uri="{FF2B5EF4-FFF2-40B4-BE49-F238E27FC236}">
                <a16:creationId xmlns:a16="http://schemas.microsoft.com/office/drawing/2014/main" id="{ECE0E4F6-98B3-6349-816A-C5FDEEAED6DB}"/>
              </a:ext>
            </a:extLst>
          </p:cNvPr>
          <p:cNvSpPr>
            <a:spLocks/>
          </p:cNvSpPr>
          <p:nvPr/>
        </p:nvSpPr>
        <p:spPr bwMode="auto">
          <a:xfrm>
            <a:off x="5443538" y="4370388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7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0" name="Freeform 170">
            <a:extLst>
              <a:ext uri="{FF2B5EF4-FFF2-40B4-BE49-F238E27FC236}">
                <a16:creationId xmlns:a16="http://schemas.microsoft.com/office/drawing/2014/main" id="{904F2881-2E36-2B44-B742-3059682090A9}"/>
              </a:ext>
            </a:extLst>
          </p:cNvPr>
          <p:cNvSpPr>
            <a:spLocks/>
          </p:cNvSpPr>
          <p:nvPr/>
        </p:nvSpPr>
        <p:spPr bwMode="auto">
          <a:xfrm>
            <a:off x="5486400" y="4352925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1" name="Freeform 171">
            <a:extLst>
              <a:ext uri="{FF2B5EF4-FFF2-40B4-BE49-F238E27FC236}">
                <a16:creationId xmlns:a16="http://schemas.microsoft.com/office/drawing/2014/main" id="{63359E7A-38C7-5642-91C9-6294C56FACBB}"/>
              </a:ext>
            </a:extLst>
          </p:cNvPr>
          <p:cNvSpPr>
            <a:spLocks/>
          </p:cNvSpPr>
          <p:nvPr/>
        </p:nvSpPr>
        <p:spPr bwMode="auto">
          <a:xfrm>
            <a:off x="5530850" y="4333875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2147483646 w 15"/>
              <a:gd name="T29" fmla="*/ 0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5">
                <a:moveTo>
                  <a:pt x="3" y="0"/>
                </a:moveTo>
                <a:lnTo>
                  <a:pt x="2" y="1"/>
                </a:lnTo>
                <a:lnTo>
                  <a:pt x="0" y="7"/>
                </a:lnTo>
                <a:lnTo>
                  <a:pt x="2" y="12"/>
                </a:lnTo>
                <a:lnTo>
                  <a:pt x="5" y="13"/>
                </a:lnTo>
                <a:lnTo>
                  <a:pt x="7" y="15"/>
                </a:lnTo>
                <a:lnTo>
                  <a:pt x="10" y="13"/>
                </a:lnTo>
                <a:lnTo>
                  <a:pt x="11" y="13"/>
                </a:lnTo>
                <a:lnTo>
                  <a:pt x="12" y="12"/>
                </a:lnTo>
                <a:lnTo>
                  <a:pt x="15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2" name="Freeform 172">
            <a:extLst>
              <a:ext uri="{FF2B5EF4-FFF2-40B4-BE49-F238E27FC236}">
                <a16:creationId xmlns:a16="http://schemas.microsoft.com/office/drawing/2014/main" id="{5B7DDCE5-0770-7945-A85B-165702805987}"/>
              </a:ext>
            </a:extLst>
          </p:cNvPr>
          <p:cNvSpPr>
            <a:spLocks/>
          </p:cNvSpPr>
          <p:nvPr/>
        </p:nvSpPr>
        <p:spPr bwMode="auto">
          <a:xfrm>
            <a:off x="5573713" y="43132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2" y="1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3" name="Freeform 173">
            <a:extLst>
              <a:ext uri="{FF2B5EF4-FFF2-40B4-BE49-F238E27FC236}">
                <a16:creationId xmlns:a16="http://schemas.microsoft.com/office/drawing/2014/main" id="{8FC6A100-2A70-424D-A18B-1038B2CB8476}"/>
              </a:ext>
            </a:extLst>
          </p:cNvPr>
          <p:cNvSpPr>
            <a:spLocks/>
          </p:cNvSpPr>
          <p:nvPr/>
        </p:nvSpPr>
        <p:spPr bwMode="auto">
          <a:xfrm>
            <a:off x="5616575" y="429418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4" name="Freeform 174">
            <a:extLst>
              <a:ext uri="{FF2B5EF4-FFF2-40B4-BE49-F238E27FC236}">
                <a16:creationId xmlns:a16="http://schemas.microsoft.com/office/drawing/2014/main" id="{6499678B-5E09-4F49-942B-04A1588FAEFE}"/>
              </a:ext>
            </a:extLst>
          </p:cNvPr>
          <p:cNvSpPr>
            <a:spLocks/>
          </p:cNvSpPr>
          <p:nvPr/>
        </p:nvSpPr>
        <p:spPr bwMode="auto">
          <a:xfrm>
            <a:off x="5661025" y="427355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3" y="0"/>
                </a:move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3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5" name="Freeform 175">
            <a:extLst>
              <a:ext uri="{FF2B5EF4-FFF2-40B4-BE49-F238E27FC236}">
                <a16:creationId xmlns:a16="http://schemas.microsoft.com/office/drawing/2014/main" id="{A6602AC0-E06C-1345-864C-23B3F90E4E09}"/>
              </a:ext>
            </a:extLst>
          </p:cNvPr>
          <p:cNvSpPr>
            <a:spLocks/>
          </p:cNvSpPr>
          <p:nvPr/>
        </p:nvSpPr>
        <p:spPr bwMode="auto">
          <a:xfrm>
            <a:off x="5702300" y="4254500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6" name="Freeform 176">
            <a:extLst>
              <a:ext uri="{FF2B5EF4-FFF2-40B4-BE49-F238E27FC236}">
                <a16:creationId xmlns:a16="http://schemas.microsoft.com/office/drawing/2014/main" id="{AF8B3811-3A7D-6B4C-8FA9-E5783A292A29}"/>
              </a:ext>
            </a:extLst>
          </p:cNvPr>
          <p:cNvSpPr>
            <a:spLocks/>
          </p:cNvSpPr>
          <p:nvPr/>
        </p:nvSpPr>
        <p:spPr bwMode="auto">
          <a:xfrm>
            <a:off x="5745163" y="4233863"/>
            <a:ext cx="23812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8" y="0"/>
                </a:lnTo>
                <a:lnTo>
                  <a:pt x="5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7" name="Freeform 177">
            <a:extLst>
              <a:ext uri="{FF2B5EF4-FFF2-40B4-BE49-F238E27FC236}">
                <a16:creationId xmlns:a16="http://schemas.microsoft.com/office/drawing/2014/main" id="{2CBC95F5-C7A7-4144-BBF5-D7823AF32D16}"/>
              </a:ext>
            </a:extLst>
          </p:cNvPr>
          <p:cNvSpPr>
            <a:spLocks/>
          </p:cNvSpPr>
          <p:nvPr/>
        </p:nvSpPr>
        <p:spPr bwMode="auto">
          <a:xfrm>
            <a:off x="5788025" y="4214813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1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8" name="Freeform 178">
            <a:extLst>
              <a:ext uri="{FF2B5EF4-FFF2-40B4-BE49-F238E27FC236}">
                <a16:creationId xmlns:a16="http://schemas.microsoft.com/office/drawing/2014/main" id="{9D1CD386-F64A-2647-80B0-03DCEE5E9B2F}"/>
              </a:ext>
            </a:extLst>
          </p:cNvPr>
          <p:cNvSpPr>
            <a:spLocks/>
          </p:cNvSpPr>
          <p:nvPr/>
        </p:nvSpPr>
        <p:spPr bwMode="auto">
          <a:xfrm>
            <a:off x="5832475" y="4194175"/>
            <a:ext cx="23813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2"/>
                </a:move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lnTo>
                  <a:pt x="4" y="2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19" name="Freeform 179">
            <a:extLst>
              <a:ext uri="{FF2B5EF4-FFF2-40B4-BE49-F238E27FC236}">
                <a16:creationId xmlns:a16="http://schemas.microsoft.com/office/drawing/2014/main" id="{0C15A874-12AF-894E-849C-9D98B4FEB5BF}"/>
              </a:ext>
            </a:extLst>
          </p:cNvPr>
          <p:cNvSpPr>
            <a:spLocks/>
          </p:cNvSpPr>
          <p:nvPr/>
        </p:nvSpPr>
        <p:spPr bwMode="auto">
          <a:xfrm>
            <a:off x="5875338" y="4175125"/>
            <a:ext cx="23812" cy="23813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3" y="3"/>
                </a:lnTo>
                <a:lnTo>
                  <a:pt x="0" y="7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7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0" name="Freeform 180">
            <a:extLst>
              <a:ext uri="{FF2B5EF4-FFF2-40B4-BE49-F238E27FC236}">
                <a16:creationId xmlns:a16="http://schemas.microsoft.com/office/drawing/2014/main" id="{DD01FB90-5FCF-6148-A389-9386FF15096A}"/>
              </a:ext>
            </a:extLst>
          </p:cNvPr>
          <p:cNvSpPr>
            <a:spLocks/>
          </p:cNvSpPr>
          <p:nvPr/>
        </p:nvSpPr>
        <p:spPr bwMode="auto">
          <a:xfrm>
            <a:off x="5919788" y="4156075"/>
            <a:ext cx="22225" cy="23813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0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2147483646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2147483646 w 14"/>
              <a:gd name="T25" fmla="*/ 0 h 15"/>
              <a:gd name="T26" fmla="*/ 2147483646 w 14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5">
                <a:moveTo>
                  <a:pt x="3" y="1"/>
                </a:moveTo>
                <a:lnTo>
                  <a:pt x="1" y="2"/>
                </a:lnTo>
                <a:lnTo>
                  <a:pt x="0" y="7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1" name="Freeform 181">
            <a:extLst>
              <a:ext uri="{FF2B5EF4-FFF2-40B4-BE49-F238E27FC236}">
                <a16:creationId xmlns:a16="http://schemas.microsoft.com/office/drawing/2014/main" id="{A3696BEE-4141-B441-B60E-E48AACA5E03B}"/>
              </a:ext>
            </a:extLst>
          </p:cNvPr>
          <p:cNvSpPr>
            <a:spLocks/>
          </p:cNvSpPr>
          <p:nvPr/>
        </p:nvSpPr>
        <p:spPr bwMode="auto">
          <a:xfrm>
            <a:off x="5962650" y="4135438"/>
            <a:ext cx="23813" cy="23812"/>
          </a:xfrm>
          <a:custGeom>
            <a:avLst/>
            <a:gdLst>
              <a:gd name="T0" fmla="*/ 2147483646 w 15"/>
              <a:gd name="T1" fmla="*/ 2147483646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2147483646 h 15"/>
              <a:gd name="T24" fmla="*/ 2147483646 w 15"/>
              <a:gd name="T25" fmla="*/ 0 h 15"/>
              <a:gd name="T26" fmla="*/ 2147483646 w 15"/>
              <a:gd name="T27" fmla="*/ 2147483646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1"/>
                </a:move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2" name="Freeform 182">
            <a:extLst>
              <a:ext uri="{FF2B5EF4-FFF2-40B4-BE49-F238E27FC236}">
                <a16:creationId xmlns:a16="http://schemas.microsoft.com/office/drawing/2014/main" id="{28C4A664-F9DF-0A46-AFB6-138B824BF60E}"/>
              </a:ext>
            </a:extLst>
          </p:cNvPr>
          <p:cNvSpPr>
            <a:spLocks/>
          </p:cNvSpPr>
          <p:nvPr/>
        </p:nvSpPr>
        <p:spPr bwMode="auto">
          <a:xfrm>
            <a:off x="6003925" y="4117975"/>
            <a:ext cx="23813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4" y="12"/>
                </a:lnTo>
                <a:lnTo>
                  <a:pt x="15" y="7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3" name="Freeform 183">
            <a:extLst>
              <a:ext uri="{FF2B5EF4-FFF2-40B4-BE49-F238E27FC236}">
                <a16:creationId xmlns:a16="http://schemas.microsoft.com/office/drawing/2014/main" id="{1BEF1CE7-0AE9-A842-A27E-571641FCA228}"/>
              </a:ext>
            </a:extLst>
          </p:cNvPr>
          <p:cNvSpPr>
            <a:spLocks/>
          </p:cNvSpPr>
          <p:nvPr/>
        </p:nvSpPr>
        <p:spPr bwMode="auto">
          <a:xfrm>
            <a:off x="6046788" y="409733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2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4" name="Freeform 184">
            <a:extLst>
              <a:ext uri="{FF2B5EF4-FFF2-40B4-BE49-F238E27FC236}">
                <a16:creationId xmlns:a16="http://schemas.microsoft.com/office/drawing/2014/main" id="{C28B6190-7EF5-FD43-A881-3B710D2A5944}"/>
              </a:ext>
            </a:extLst>
          </p:cNvPr>
          <p:cNvSpPr>
            <a:spLocks/>
          </p:cNvSpPr>
          <p:nvPr/>
        </p:nvSpPr>
        <p:spPr bwMode="auto">
          <a:xfrm>
            <a:off x="6091238" y="4078288"/>
            <a:ext cx="23812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5" y="0"/>
                </a:moveTo>
                <a:lnTo>
                  <a:pt x="2" y="1"/>
                </a:lnTo>
                <a:lnTo>
                  <a:pt x="0" y="8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2"/>
                </a:lnTo>
                <a:lnTo>
                  <a:pt x="15" y="8"/>
                </a:lnTo>
                <a:lnTo>
                  <a:pt x="12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5" name="Freeform 185">
            <a:extLst>
              <a:ext uri="{FF2B5EF4-FFF2-40B4-BE49-F238E27FC236}">
                <a16:creationId xmlns:a16="http://schemas.microsoft.com/office/drawing/2014/main" id="{43A3C3B4-D6BA-2142-B872-29E046665E35}"/>
              </a:ext>
            </a:extLst>
          </p:cNvPr>
          <p:cNvSpPr>
            <a:spLocks/>
          </p:cNvSpPr>
          <p:nvPr/>
        </p:nvSpPr>
        <p:spPr bwMode="auto">
          <a:xfrm>
            <a:off x="6134100" y="4059238"/>
            <a:ext cx="23813" cy="23812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6" name="Freeform 186">
            <a:extLst>
              <a:ext uri="{FF2B5EF4-FFF2-40B4-BE49-F238E27FC236}">
                <a16:creationId xmlns:a16="http://schemas.microsoft.com/office/drawing/2014/main" id="{C043BFCF-5B7E-4648-9494-596F911F3917}"/>
              </a:ext>
            </a:extLst>
          </p:cNvPr>
          <p:cNvSpPr>
            <a:spLocks/>
          </p:cNvSpPr>
          <p:nvPr/>
        </p:nvSpPr>
        <p:spPr bwMode="auto">
          <a:xfrm>
            <a:off x="6176963" y="403860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7" name="Freeform 187">
            <a:extLst>
              <a:ext uri="{FF2B5EF4-FFF2-40B4-BE49-F238E27FC236}">
                <a16:creationId xmlns:a16="http://schemas.microsoft.com/office/drawing/2014/main" id="{2B10BDDC-61EE-AC45-A339-008690A400D9}"/>
              </a:ext>
            </a:extLst>
          </p:cNvPr>
          <p:cNvSpPr>
            <a:spLocks/>
          </p:cNvSpPr>
          <p:nvPr/>
        </p:nvSpPr>
        <p:spPr bwMode="auto">
          <a:xfrm>
            <a:off x="6221413" y="4019550"/>
            <a:ext cx="23812" cy="23813"/>
          </a:xfrm>
          <a:custGeom>
            <a:avLst/>
            <a:gdLst>
              <a:gd name="T0" fmla="*/ 2147483646 w 15"/>
              <a:gd name="T1" fmla="*/ 0 h 15"/>
              <a:gd name="T2" fmla="*/ 2147483646 w 15"/>
              <a:gd name="T3" fmla="*/ 2147483646 h 15"/>
              <a:gd name="T4" fmla="*/ 0 w 15"/>
              <a:gd name="T5" fmla="*/ 2147483646 h 15"/>
              <a:gd name="T6" fmla="*/ 2147483646 w 15"/>
              <a:gd name="T7" fmla="*/ 2147483646 h 15"/>
              <a:gd name="T8" fmla="*/ 2147483646 w 15"/>
              <a:gd name="T9" fmla="*/ 2147483646 h 15"/>
              <a:gd name="T10" fmla="*/ 2147483646 w 15"/>
              <a:gd name="T11" fmla="*/ 2147483646 h 15"/>
              <a:gd name="T12" fmla="*/ 2147483646 w 15"/>
              <a:gd name="T13" fmla="*/ 2147483646 h 15"/>
              <a:gd name="T14" fmla="*/ 2147483646 w 15"/>
              <a:gd name="T15" fmla="*/ 2147483646 h 15"/>
              <a:gd name="T16" fmla="*/ 2147483646 w 15"/>
              <a:gd name="T17" fmla="*/ 2147483646 h 15"/>
              <a:gd name="T18" fmla="*/ 2147483646 w 15"/>
              <a:gd name="T19" fmla="*/ 2147483646 h 15"/>
              <a:gd name="T20" fmla="*/ 2147483646 w 15"/>
              <a:gd name="T21" fmla="*/ 2147483646 h 15"/>
              <a:gd name="T22" fmla="*/ 2147483646 w 15"/>
              <a:gd name="T23" fmla="*/ 0 h 15"/>
              <a:gd name="T24" fmla="*/ 2147483646 w 15"/>
              <a:gd name="T25" fmla="*/ 0 h 15"/>
              <a:gd name="T26" fmla="*/ 2147483646 w 15"/>
              <a:gd name="T27" fmla="*/ 0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5">
                <a:moveTo>
                  <a:pt x="4" y="0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3"/>
                </a:lnTo>
                <a:lnTo>
                  <a:pt x="7" y="15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2828" name="Rectangle 188">
            <a:extLst>
              <a:ext uri="{FF2B5EF4-FFF2-40B4-BE49-F238E27FC236}">
                <a16:creationId xmlns:a16="http://schemas.microsoft.com/office/drawing/2014/main" id="{FECD75DB-8819-F741-B2E6-7AF5C0AC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388" y="1406525"/>
            <a:ext cx="2555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soggetto normale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29" name="Rectangle 189">
            <a:extLst>
              <a:ext uri="{FF2B5EF4-FFF2-40B4-BE49-F238E27FC236}">
                <a16:creationId xmlns:a16="http://schemas.microsoft.com/office/drawing/2014/main" id="{B6C9196F-9C63-3A44-9C19-75AE2F681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538" y="1668463"/>
            <a:ext cx="213201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30" name="Rectangle 190">
            <a:extLst>
              <a:ext uri="{FF2B5EF4-FFF2-40B4-BE49-F238E27FC236}">
                <a16:creationId xmlns:a16="http://schemas.microsoft.com/office/drawing/2014/main" id="{3A87240F-F524-B645-A0AC-81D33A8DE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8925"/>
            <a:ext cx="1219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paziente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31" name="Rectangle 191">
            <a:extLst>
              <a:ext uri="{FF2B5EF4-FFF2-40B4-BE49-F238E27FC236}">
                <a16:creationId xmlns:a16="http://schemas.microsoft.com/office/drawing/2014/main" id="{E6E9E824-0A09-5943-AD98-9AF2BB963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38" y="1879600"/>
            <a:ext cx="23717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  <a:latin typeface="Arial" panose="020B0604020202020204" pitchFamily="34" charset="0"/>
              </a:rPr>
              <a:t>neuromuscolare</a:t>
            </a:r>
            <a:endParaRPr lang="it-IT" altLang="it-IT" sz="3200">
              <a:solidFill>
                <a:srgbClr val="FFFF00"/>
              </a:solidFill>
            </a:endParaRPr>
          </a:p>
        </p:txBody>
      </p:sp>
      <p:sp>
        <p:nvSpPr>
          <p:cNvPr id="112832" name="Freeform 192">
            <a:extLst>
              <a:ext uri="{FF2B5EF4-FFF2-40B4-BE49-F238E27FC236}">
                <a16:creationId xmlns:a16="http://schemas.microsoft.com/office/drawing/2014/main" id="{712416B8-49AB-7D4E-86D5-ED80A87FB067}"/>
              </a:ext>
            </a:extLst>
          </p:cNvPr>
          <p:cNvSpPr>
            <a:spLocks/>
          </p:cNvSpPr>
          <p:nvPr/>
        </p:nvSpPr>
        <p:spPr bwMode="auto">
          <a:xfrm>
            <a:off x="1565275" y="1890713"/>
            <a:ext cx="277813" cy="3582987"/>
          </a:xfrm>
          <a:custGeom>
            <a:avLst/>
            <a:gdLst>
              <a:gd name="T0" fmla="*/ 2147483646 w 175"/>
              <a:gd name="T1" fmla="*/ 2147483646 h 2257"/>
              <a:gd name="T2" fmla="*/ 2147483646 w 175"/>
              <a:gd name="T3" fmla="*/ 2147483646 h 2257"/>
              <a:gd name="T4" fmla="*/ 2147483646 w 175"/>
              <a:gd name="T5" fmla="*/ 2147483646 h 2257"/>
              <a:gd name="T6" fmla="*/ 2147483646 w 175"/>
              <a:gd name="T7" fmla="*/ 2147483646 h 2257"/>
              <a:gd name="T8" fmla="*/ 2147483646 w 175"/>
              <a:gd name="T9" fmla="*/ 2147483646 h 2257"/>
              <a:gd name="T10" fmla="*/ 2147483646 w 175"/>
              <a:gd name="T11" fmla="*/ 2147483646 h 2257"/>
              <a:gd name="T12" fmla="*/ 2147483646 w 175"/>
              <a:gd name="T13" fmla="*/ 2147483646 h 2257"/>
              <a:gd name="T14" fmla="*/ 2147483646 w 175"/>
              <a:gd name="T15" fmla="*/ 2147483646 h 2257"/>
              <a:gd name="T16" fmla="*/ 2147483646 w 175"/>
              <a:gd name="T17" fmla="*/ 2147483646 h 2257"/>
              <a:gd name="T18" fmla="*/ 2147483646 w 175"/>
              <a:gd name="T19" fmla="*/ 2147483646 h 2257"/>
              <a:gd name="T20" fmla="*/ 2147483646 w 175"/>
              <a:gd name="T21" fmla="*/ 2147483646 h 2257"/>
              <a:gd name="T22" fmla="*/ 2147483646 w 175"/>
              <a:gd name="T23" fmla="*/ 2147483646 h 2257"/>
              <a:gd name="T24" fmla="*/ 2147483646 w 175"/>
              <a:gd name="T25" fmla="*/ 2147483646 h 2257"/>
              <a:gd name="T26" fmla="*/ 2147483646 w 175"/>
              <a:gd name="T27" fmla="*/ 2147483646 h 2257"/>
              <a:gd name="T28" fmla="*/ 2147483646 w 175"/>
              <a:gd name="T29" fmla="*/ 2147483646 h 2257"/>
              <a:gd name="T30" fmla="*/ 2147483646 w 175"/>
              <a:gd name="T31" fmla="*/ 2147483646 h 2257"/>
              <a:gd name="T32" fmla="*/ 2147483646 w 175"/>
              <a:gd name="T33" fmla="*/ 2147483646 h 2257"/>
              <a:gd name="T34" fmla="*/ 2147483646 w 175"/>
              <a:gd name="T35" fmla="*/ 2147483646 h 2257"/>
              <a:gd name="T36" fmla="*/ 2147483646 w 175"/>
              <a:gd name="T37" fmla="*/ 2147483646 h 2257"/>
              <a:gd name="T38" fmla="*/ 2147483646 w 175"/>
              <a:gd name="T39" fmla="*/ 2147483646 h 2257"/>
              <a:gd name="T40" fmla="*/ 2147483646 w 175"/>
              <a:gd name="T41" fmla="*/ 2147483646 h 2257"/>
              <a:gd name="T42" fmla="*/ 2147483646 w 175"/>
              <a:gd name="T43" fmla="*/ 2147483646 h 2257"/>
              <a:gd name="T44" fmla="*/ 2147483646 w 175"/>
              <a:gd name="T45" fmla="*/ 2147483646 h 2257"/>
              <a:gd name="T46" fmla="*/ 2147483646 w 175"/>
              <a:gd name="T47" fmla="*/ 2147483646 h 2257"/>
              <a:gd name="T48" fmla="*/ 2147483646 w 175"/>
              <a:gd name="T49" fmla="*/ 2147483646 h 2257"/>
              <a:gd name="T50" fmla="*/ 2147483646 w 175"/>
              <a:gd name="T51" fmla="*/ 2147483646 h 2257"/>
              <a:gd name="T52" fmla="*/ 2147483646 w 175"/>
              <a:gd name="T53" fmla="*/ 2147483646 h 2257"/>
              <a:gd name="T54" fmla="*/ 2147483646 w 175"/>
              <a:gd name="T55" fmla="*/ 2147483646 h 2257"/>
              <a:gd name="T56" fmla="*/ 2147483646 w 175"/>
              <a:gd name="T57" fmla="*/ 2147483646 h 2257"/>
              <a:gd name="T58" fmla="*/ 2147483646 w 175"/>
              <a:gd name="T59" fmla="*/ 2147483646 h 2257"/>
              <a:gd name="T60" fmla="*/ 2147483646 w 175"/>
              <a:gd name="T61" fmla="*/ 2147483646 h 2257"/>
              <a:gd name="T62" fmla="*/ 2147483646 w 175"/>
              <a:gd name="T63" fmla="*/ 2147483646 h 2257"/>
              <a:gd name="T64" fmla="*/ 2147483646 w 175"/>
              <a:gd name="T65" fmla="*/ 2147483646 h 2257"/>
              <a:gd name="T66" fmla="*/ 2147483646 w 175"/>
              <a:gd name="T67" fmla="*/ 2147483646 h 2257"/>
              <a:gd name="T68" fmla="*/ 2147483646 w 175"/>
              <a:gd name="T69" fmla="*/ 2147483646 h 2257"/>
              <a:gd name="T70" fmla="*/ 2147483646 w 175"/>
              <a:gd name="T71" fmla="*/ 2147483646 h 2257"/>
              <a:gd name="T72" fmla="*/ 2147483646 w 175"/>
              <a:gd name="T73" fmla="*/ 2147483646 h 2257"/>
              <a:gd name="T74" fmla="*/ 2147483646 w 175"/>
              <a:gd name="T75" fmla="*/ 2147483646 h 2257"/>
              <a:gd name="T76" fmla="*/ 2147483646 w 175"/>
              <a:gd name="T77" fmla="*/ 2147483646 h 2257"/>
              <a:gd name="T78" fmla="*/ 2147483646 w 175"/>
              <a:gd name="T79" fmla="*/ 2147483646 h 2257"/>
              <a:gd name="T80" fmla="*/ 2147483646 w 175"/>
              <a:gd name="T81" fmla="*/ 2147483646 h 2257"/>
              <a:gd name="T82" fmla="*/ 2147483646 w 175"/>
              <a:gd name="T83" fmla="*/ 2147483646 h 2257"/>
              <a:gd name="T84" fmla="*/ 2147483646 w 175"/>
              <a:gd name="T85" fmla="*/ 2147483646 h 2257"/>
              <a:gd name="T86" fmla="*/ 2147483646 w 175"/>
              <a:gd name="T87" fmla="*/ 2147483646 h 2257"/>
              <a:gd name="T88" fmla="*/ 2147483646 w 175"/>
              <a:gd name="T89" fmla="*/ 2147483646 h 2257"/>
              <a:gd name="T90" fmla="*/ 2147483646 w 175"/>
              <a:gd name="T91" fmla="*/ 2147483646 h 2257"/>
              <a:gd name="T92" fmla="*/ 2147483646 w 175"/>
              <a:gd name="T93" fmla="*/ 2147483646 h 2257"/>
              <a:gd name="T94" fmla="*/ 2147483646 w 175"/>
              <a:gd name="T95" fmla="*/ 2147483646 h 2257"/>
              <a:gd name="T96" fmla="*/ 2147483646 w 175"/>
              <a:gd name="T97" fmla="*/ 2147483646 h 2257"/>
              <a:gd name="T98" fmla="*/ 2147483646 w 175"/>
              <a:gd name="T99" fmla="*/ 2147483646 h 2257"/>
              <a:gd name="T100" fmla="*/ 2147483646 w 175"/>
              <a:gd name="T101" fmla="*/ 2147483646 h 225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5" h="2257">
                <a:moveTo>
                  <a:pt x="175" y="15"/>
                </a:moveTo>
                <a:lnTo>
                  <a:pt x="175" y="0"/>
                </a:lnTo>
                <a:lnTo>
                  <a:pt x="166" y="1"/>
                </a:lnTo>
                <a:lnTo>
                  <a:pt x="164" y="1"/>
                </a:lnTo>
                <a:lnTo>
                  <a:pt x="155" y="5"/>
                </a:lnTo>
                <a:lnTo>
                  <a:pt x="147" y="9"/>
                </a:lnTo>
                <a:lnTo>
                  <a:pt x="145" y="10"/>
                </a:lnTo>
                <a:lnTo>
                  <a:pt x="136" y="16"/>
                </a:lnTo>
                <a:lnTo>
                  <a:pt x="130" y="25"/>
                </a:lnTo>
                <a:lnTo>
                  <a:pt x="123" y="34"/>
                </a:lnTo>
                <a:lnTo>
                  <a:pt x="116" y="45"/>
                </a:lnTo>
                <a:lnTo>
                  <a:pt x="110" y="57"/>
                </a:lnTo>
                <a:lnTo>
                  <a:pt x="109" y="62"/>
                </a:lnTo>
                <a:lnTo>
                  <a:pt x="98" y="91"/>
                </a:lnTo>
                <a:lnTo>
                  <a:pt x="90" y="122"/>
                </a:lnTo>
                <a:lnTo>
                  <a:pt x="85" y="158"/>
                </a:lnTo>
                <a:lnTo>
                  <a:pt x="84" y="196"/>
                </a:lnTo>
                <a:lnTo>
                  <a:pt x="84" y="942"/>
                </a:lnTo>
                <a:lnTo>
                  <a:pt x="83" y="980"/>
                </a:lnTo>
                <a:lnTo>
                  <a:pt x="78" y="1015"/>
                </a:lnTo>
                <a:lnTo>
                  <a:pt x="70" y="1047"/>
                </a:lnTo>
                <a:lnTo>
                  <a:pt x="59" y="1074"/>
                </a:lnTo>
                <a:lnTo>
                  <a:pt x="67" y="1074"/>
                </a:lnTo>
                <a:lnTo>
                  <a:pt x="62" y="1069"/>
                </a:lnTo>
                <a:lnTo>
                  <a:pt x="55" y="1081"/>
                </a:lnTo>
                <a:lnTo>
                  <a:pt x="49" y="1092"/>
                </a:lnTo>
                <a:lnTo>
                  <a:pt x="42" y="1100"/>
                </a:lnTo>
                <a:lnTo>
                  <a:pt x="34" y="1109"/>
                </a:lnTo>
                <a:lnTo>
                  <a:pt x="27" y="1115"/>
                </a:lnTo>
                <a:lnTo>
                  <a:pt x="32" y="1120"/>
                </a:lnTo>
                <a:lnTo>
                  <a:pt x="29" y="1114"/>
                </a:lnTo>
                <a:lnTo>
                  <a:pt x="21" y="1118"/>
                </a:lnTo>
                <a:lnTo>
                  <a:pt x="13" y="1122"/>
                </a:lnTo>
                <a:lnTo>
                  <a:pt x="16" y="1128"/>
                </a:lnTo>
                <a:lnTo>
                  <a:pt x="16" y="1120"/>
                </a:lnTo>
                <a:lnTo>
                  <a:pt x="7" y="1122"/>
                </a:lnTo>
                <a:lnTo>
                  <a:pt x="4" y="1123"/>
                </a:lnTo>
                <a:lnTo>
                  <a:pt x="2" y="1124"/>
                </a:lnTo>
                <a:lnTo>
                  <a:pt x="0" y="1129"/>
                </a:lnTo>
                <a:lnTo>
                  <a:pt x="2" y="1134"/>
                </a:lnTo>
                <a:lnTo>
                  <a:pt x="4" y="1135"/>
                </a:lnTo>
                <a:lnTo>
                  <a:pt x="7" y="1137"/>
                </a:lnTo>
                <a:lnTo>
                  <a:pt x="16" y="1138"/>
                </a:lnTo>
                <a:lnTo>
                  <a:pt x="16" y="1130"/>
                </a:lnTo>
                <a:lnTo>
                  <a:pt x="13" y="1137"/>
                </a:lnTo>
                <a:lnTo>
                  <a:pt x="21" y="1140"/>
                </a:lnTo>
                <a:lnTo>
                  <a:pt x="29" y="1144"/>
                </a:lnTo>
                <a:lnTo>
                  <a:pt x="32" y="1138"/>
                </a:lnTo>
                <a:lnTo>
                  <a:pt x="27" y="1143"/>
                </a:lnTo>
                <a:lnTo>
                  <a:pt x="34" y="1149"/>
                </a:lnTo>
                <a:lnTo>
                  <a:pt x="42" y="1158"/>
                </a:lnTo>
                <a:lnTo>
                  <a:pt x="49" y="1166"/>
                </a:lnTo>
                <a:lnTo>
                  <a:pt x="55" y="1178"/>
                </a:lnTo>
                <a:lnTo>
                  <a:pt x="62" y="1189"/>
                </a:lnTo>
                <a:lnTo>
                  <a:pt x="67" y="1184"/>
                </a:lnTo>
                <a:lnTo>
                  <a:pt x="59" y="1184"/>
                </a:lnTo>
                <a:lnTo>
                  <a:pt x="70" y="1211"/>
                </a:lnTo>
                <a:lnTo>
                  <a:pt x="78" y="1244"/>
                </a:lnTo>
                <a:lnTo>
                  <a:pt x="83" y="1278"/>
                </a:lnTo>
                <a:lnTo>
                  <a:pt x="84" y="1316"/>
                </a:lnTo>
                <a:lnTo>
                  <a:pt x="84" y="2063"/>
                </a:lnTo>
                <a:lnTo>
                  <a:pt x="85" y="2100"/>
                </a:lnTo>
                <a:lnTo>
                  <a:pt x="90" y="2135"/>
                </a:lnTo>
                <a:lnTo>
                  <a:pt x="98" y="2167"/>
                </a:lnTo>
                <a:lnTo>
                  <a:pt x="109" y="2195"/>
                </a:lnTo>
                <a:lnTo>
                  <a:pt x="110" y="2201"/>
                </a:lnTo>
                <a:lnTo>
                  <a:pt x="116" y="2212"/>
                </a:lnTo>
                <a:lnTo>
                  <a:pt x="123" y="2223"/>
                </a:lnTo>
                <a:lnTo>
                  <a:pt x="130" y="2232"/>
                </a:lnTo>
                <a:lnTo>
                  <a:pt x="136" y="2241"/>
                </a:lnTo>
                <a:lnTo>
                  <a:pt x="145" y="2247"/>
                </a:lnTo>
                <a:lnTo>
                  <a:pt x="147" y="2248"/>
                </a:lnTo>
                <a:lnTo>
                  <a:pt x="155" y="2252"/>
                </a:lnTo>
                <a:lnTo>
                  <a:pt x="164" y="2256"/>
                </a:lnTo>
                <a:lnTo>
                  <a:pt x="166" y="2256"/>
                </a:lnTo>
                <a:lnTo>
                  <a:pt x="175" y="2257"/>
                </a:lnTo>
                <a:lnTo>
                  <a:pt x="175" y="2242"/>
                </a:lnTo>
                <a:lnTo>
                  <a:pt x="166" y="2241"/>
                </a:lnTo>
                <a:lnTo>
                  <a:pt x="166" y="2248"/>
                </a:lnTo>
                <a:lnTo>
                  <a:pt x="170" y="2242"/>
                </a:lnTo>
                <a:lnTo>
                  <a:pt x="161" y="2238"/>
                </a:lnTo>
                <a:lnTo>
                  <a:pt x="154" y="2234"/>
                </a:lnTo>
                <a:lnTo>
                  <a:pt x="150" y="2241"/>
                </a:lnTo>
                <a:lnTo>
                  <a:pt x="156" y="2236"/>
                </a:lnTo>
                <a:lnTo>
                  <a:pt x="147" y="2229"/>
                </a:lnTo>
                <a:lnTo>
                  <a:pt x="141" y="2221"/>
                </a:lnTo>
                <a:lnTo>
                  <a:pt x="134" y="2212"/>
                </a:lnTo>
                <a:lnTo>
                  <a:pt x="128" y="2201"/>
                </a:lnTo>
                <a:lnTo>
                  <a:pt x="121" y="2190"/>
                </a:lnTo>
                <a:lnTo>
                  <a:pt x="116" y="2195"/>
                </a:lnTo>
                <a:lnTo>
                  <a:pt x="124" y="2195"/>
                </a:lnTo>
                <a:lnTo>
                  <a:pt x="113" y="2167"/>
                </a:lnTo>
                <a:lnTo>
                  <a:pt x="105" y="2135"/>
                </a:lnTo>
                <a:lnTo>
                  <a:pt x="100" y="2100"/>
                </a:lnTo>
                <a:lnTo>
                  <a:pt x="99" y="2063"/>
                </a:lnTo>
                <a:lnTo>
                  <a:pt x="99" y="1316"/>
                </a:lnTo>
                <a:lnTo>
                  <a:pt x="98" y="1278"/>
                </a:lnTo>
                <a:lnTo>
                  <a:pt x="93" y="1244"/>
                </a:lnTo>
                <a:lnTo>
                  <a:pt x="85" y="1211"/>
                </a:lnTo>
                <a:lnTo>
                  <a:pt x="74" y="1184"/>
                </a:lnTo>
                <a:lnTo>
                  <a:pt x="73" y="1178"/>
                </a:lnTo>
                <a:lnTo>
                  <a:pt x="67" y="1166"/>
                </a:lnTo>
                <a:lnTo>
                  <a:pt x="60" y="1155"/>
                </a:lnTo>
                <a:lnTo>
                  <a:pt x="53" y="1147"/>
                </a:lnTo>
                <a:lnTo>
                  <a:pt x="46" y="1138"/>
                </a:lnTo>
                <a:lnTo>
                  <a:pt x="38" y="1132"/>
                </a:lnTo>
                <a:lnTo>
                  <a:pt x="36" y="1130"/>
                </a:lnTo>
                <a:lnTo>
                  <a:pt x="27" y="1127"/>
                </a:lnTo>
                <a:lnTo>
                  <a:pt x="19" y="1123"/>
                </a:lnTo>
                <a:lnTo>
                  <a:pt x="16" y="1123"/>
                </a:lnTo>
                <a:lnTo>
                  <a:pt x="7" y="1122"/>
                </a:lnTo>
                <a:lnTo>
                  <a:pt x="7" y="1137"/>
                </a:lnTo>
                <a:lnTo>
                  <a:pt x="9" y="1135"/>
                </a:lnTo>
                <a:lnTo>
                  <a:pt x="12" y="1134"/>
                </a:lnTo>
                <a:lnTo>
                  <a:pt x="14" y="1129"/>
                </a:lnTo>
                <a:lnTo>
                  <a:pt x="12" y="1124"/>
                </a:lnTo>
                <a:lnTo>
                  <a:pt x="9" y="1123"/>
                </a:lnTo>
                <a:lnTo>
                  <a:pt x="7" y="1129"/>
                </a:lnTo>
                <a:lnTo>
                  <a:pt x="7" y="1137"/>
                </a:lnTo>
                <a:lnTo>
                  <a:pt x="16" y="1135"/>
                </a:lnTo>
                <a:lnTo>
                  <a:pt x="19" y="1135"/>
                </a:lnTo>
                <a:lnTo>
                  <a:pt x="27" y="1132"/>
                </a:lnTo>
                <a:lnTo>
                  <a:pt x="36" y="1128"/>
                </a:lnTo>
                <a:lnTo>
                  <a:pt x="38" y="1127"/>
                </a:lnTo>
                <a:lnTo>
                  <a:pt x="46" y="1120"/>
                </a:lnTo>
                <a:lnTo>
                  <a:pt x="53" y="1112"/>
                </a:lnTo>
                <a:lnTo>
                  <a:pt x="60" y="1103"/>
                </a:lnTo>
                <a:lnTo>
                  <a:pt x="67" y="1092"/>
                </a:lnTo>
                <a:lnTo>
                  <a:pt x="73" y="1081"/>
                </a:lnTo>
                <a:lnTo>
                  <a:pt x="74" y="1074"/>
                </a:lnTo>
                <a:lnTo>
                  <a:pt x="85" y="1047"/>
                </a:lnTo>
                <a:lnTo>
                  <a:pt x="93" y="1015"/>
                </a:lnTo>
                <a:lnTo>
                  <a:pt x="98" y="980"/>
                </a:lnTo>
                <a:lnTo>
                  <a:pt x="99" y="942"/>
                </a:lnTo>
                <a:lnTo>
                  <a:pt x="99" y="196"/>
                </a:lnTo>
                <a:lnTo>
                  <a:pt x="100" y="158"/>
                </a:lnTo>
                <a:lnTo>
                  <a:pt x="105" y="122"/>
                </a:lnTo>
                <a:lnTo>
                  <a:pt x="113" y="91"/>
                </a:lnTo>
                <a:lnTo>
                  <a:pt x="124" y="62"/>
                </a:lnTo>
                <a:lnTo>
                  <a:pt x="116" y="62"/>
                </a:lnTo>
                <a:lnTo>
                  <a:pt x="121" y="69"/>
                </a:lnTo>
                <a:lnTo>
                  <a:pt x="128" y="56"/>
                </a:lnTo>
                <a:lnTo>
                  <a:pt x="134" y="45"/>
                </a:lnTo>
                <a:lnTo>
                  <a:pt x="141" y="36"/>
                </a:lnTo>
                <a:lnTo>
                  <a:pt x="147" y="28"/>
                </a:lnTo>
                <a:lnTo>
                  <a:pt x="156" y="21"/>
                </a:lnTo>
                <a:lnTo>
                  <a:pt x="150" y="16"/>
                </a:lnTo>
                <a:lnTo>
                  <a:pt x="154" y="23"/>
                </a:lnTo>
                <a:lnTo>
                  <a:pt x="161" y="19"/>
                </a:lnTo>
                <a:lnTo>
                  <a:pt x="170" y="15"/>
                </a:lnTo>
                <a:lnTo>
                  <a:pt x="166" y="9"/>
                </a:lnTo>
                <a:lnTo>
                  <a:pt x="166" y="16"/>
                </a:lnTo>
                <a:lnTo>
                  <a:pt x="175" y="15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33" name="Freeform 193">
            <a:extLst>
              <a:ext uri="{FF2B5EF4-FFF2-40B4-BE49-F238E27FC236}">
                <a16:creationId xmlns:a16="http://schemas.microsoft.com/office/drawing/2014/main" id="{8245AC5F-E469-7E4D-987D-D9A89DDF04D9}"/>
              </a:ext>
            </a:extLst>
          </p:cNvPr>
          <p:cNvSpPr>
            <a:spLocks/>
          </p:cNvSpPr>
          <p:nvPr/>
        </p:nvSpPr>
        <p:spPr bwMode="auto">
          <a:xfrm>
            <a:off x="2325688" y="1890713"/>
            <a:ext cx="266700" cy="2613025"/>
          </a:xfrm>
          <a:custGeom>
            <a:avLst/>
            <a:gdLst>
              <a:gd name="T0" fmla="*/ 2147483646 w 168"/>
              <a:gd name="T1" fmla="*/ 2147483646 h 1646"/>
              <a:gd name="T2" fmla="*/ 2147483646 w 168"/>
              <a:gd name="T3" fmla="*/ 2147483646 h 1646"/>
              <a:gd name="T4" fmla="*/ 2147483646 w 168"/>
              <a:gd name="T5" fmla="*/ 2147483646 h 1646"/>
              <a:gd name="T6" fmla="*/ 2147483646 w 168"/>
              <a:gd name="T7" fmla="*/ 2147483646 h 1646"/>
              <a:gd name="T8" fmla="*/ 2147483646 w 168"/>
              <a:gd name="T9" fmla="*/ 2147483646 h 1646"/>
              <a:gd name="T10" fmla="*/ 2147483646 w 168"/>
              <a:gd name="T11" fmla="*/ 2147483646 h 1646"/>
              <a:gd name="T12" fmla="*/ 2147483646 w 168"/>
              <a:gd name="T13" fmla="*/ 2147483646 h 1646"/>
              <a:gd name="T14" fmla="*/ 2147483646 w 168"/>
              <a:gd name="T15" fmla="*/ 2147483646 h 1646"/>
              <a:gd name="T16" fmla="*/ 2147483646 w 168"/>
              <a:gd name="T17" fmla="*/ 2147483646 h 1646"/>
              <a:gd name="T18" fmla="*/ 2147483646 w 168"/>
              <a:gd name="T19" fmla="*/ 2147483646 h 1646"/>
              <a:gd name="T20" fmla="*/ 2147483646 w 168"/>
              <a:gd name="T21" fmla="*/ 2147483646 h 1646"/>
              <a:gd name="T22" fmla="*/ 0 w 168"/>
              <a:gd name="T23" fmla="*/ 2147483646 h 1646"/>
              <a:gd name="T24" fmla="*/ 2147483646 w 168"/>
              <a:gd name="T25" fmla="*/ 2147483646 h 1646"/>
              <a:gd name="T26" fmla="*/ 2147483646 w 168"/>
              <a:gd name="T27" fmla="*/ 2147483646 h 1646"/>
              <a:gd name="T28" fmla="*/ 2147483646 w 168"/>
              <a:gd name="T29" fmla="*/ 2147483646 h 1646"/>
              <a:gd name="T30" fmla="*/ 2147483646 w 168"/>
              <a:gd name="T31" fmla="*/ 2147483646 h 1646"/>
              <a:gd name="T32" fmla="*/ 2147483646 w 168"/>
              <a:gd name="T33" fmla="*/ 2147483646 h 1646"/>
              <a:gd name="T34" fmla="*/ 2147483646 w 168"/>
              <a:gd name="T35" fmla="*/ 2147483646 h 1646"/>
              <a:gd name="T36" fmla="*/ 2147483646 w 168"/>
              <a:gd name="T37" fmla="*/ 2147483646 h 1646"/>
              <a:gd name="T38" fmla="*/ 2147483646 w 168"/>
              <a:gd name="T39" fmla="*/ 2147483646 h 1646"/>
              <a:gd name="T40" fmla="*/ 2147483646 w 168"/>
              <a:gd name="T41" fmla="*/ 2147483646 h 1646"/>
              <a:gd name="T42" fmla="*/ 2147483646 w 168"/>
              <a:gd name="T43" fmla="*/ 2147483646 h 1646"/>
              <a:gd name="T44" fmla="*/ 2147483646 w 168"/>
              <a:gd name="T45" fmla="*/ 2147483646 h 1646"/>
              <a:gd name="T46" fmla="*/ 2147483646 w 168"/>
              <a:gd name="T47" fmla="*/ 2147483646 h 1646"/>
              <a:gd name="T48" fmla="*/ 2147483646 w 168"/>
              <a:gd name="T49" fmla="*/ 2147483646 h 1646"/>
              <a:gd name="T50" fmla="*/ 2147483646 w 168"/>
              <a:gd name="T51" fmla="*/ 2147483646 h 1646"/>
              <a:gd name="T52" fmla="*/ 2147483646 w 168"/>
              <a:gd name="T53" fmla="*/ 2147483646 h 1646"/>
              <a:gd name="T54" fmla="*/ 2147483646 w 168"/>
              <a:gd name="T55" fmla="*/ 2147483646 h 1646"/>
              <a:gd name="T56" fmla="*/ 2147483646 w 168"/>
              <a:gd name="T57" fmla="*/ 2147483646 h 1646"/>
              <a:gd name="T58" fmla="*/ 2147483646 w 168"/>
              <a:gd name="T59" fmla="*/ 2147483646 h 1646"/>
              <a:gd name="T60" fmla="*/ 2147483646 w 168"/>
              <a:gd name="T61" fmla="*/ 2147483646 h 1646"/>
              <a:gd name="T62" fmla="*/ 2147483646 w 168"/>
              <a:gd name="T63" fmla="*/ 2147483646 h 1646"/>
              <a:gd name="T64" fmla="*/ 2147483646 w 168"/>
              <a:gd name="T65" fmla="*/ 2147483646 h 1646"/>
              <a:gd name="T66" fmla="*/ 2147483646 w 168"/>
              <a:gd name="T67" fmla="*/ 2147483646 h 1646"/>
              <a:gd name="T68" fmla="*/ 2147483646 w 168"/>
              <a:gd name="T69" fmla="*/ 2147483646 h 1646"/>
              <a:gd name="T70" fmla="*/ 2147483646 w 168"/>
              <a:gd name="T71" fmla="*/ 2147483646 h 1646"/>
              <a:gd name="T72" fmla="*/ 2147483646 w 168"/>
              <a:gd name="T73" fmla="*/ 2147483646 h 1646"/>
              <a:gd name="T74" fmla="*/ 2147483646 w 168"/>
              <a:gd name="T75" fmla="*/ 2147483646 h 1646"/>
              <a:gd name="T76" fmla="*/ 2147483646 w 168"/>
              <a:gd name="T77" fmla="*/ 2147483646 h 1646"/>
              <a:gd name="T78" fmla="*/ 2147483646 w 168"/>
              <a:gd name="T79" fmla="*/ 2147483646 h 1646"/>
              <a:gd name="T80" fmla="*/ 2147483646 w 168"/>
              <a:gd name="T81" fmla="*/ 2147483646 h 1646"/>
              <a:gd name="T82" fmla="*/ 2147483646 w 168"/>
              <a:gd name="T83" fmla="*/ 2147483646 h 1646"/>
              <a:gd name="T84" fmla="*/ 2147483646 w 168"/>
              <a:gd name="T85" fmla="*/ 2147483646 h 1646"/>
              <a:gd name="T86" fmla="*/ 2147483646 w 168"/>
              <a:gd name="T87" fmla="*/ 2147483646 h 1646"/>
              <a:gd name="T88" fmla="*/ 2147483646 w 168"/>
              <a:gd name="T89" fmla="*/ 2147483646 h 1646"/>
              <a:gd name="T90" fmla="*/ 2147483646 w 168"/>
              <a:gd name="T91" fmla="*/ 2147483646 h 16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8" h="1646">
                <a:moveTo>
                  <a:pt x="168" y="15"/>
                </a:moveTo>
                <a:lnTo>
                  <a:pt x="168" y="0"/>
                </a:lnTo>
                <a:lnTo>
                  <a:pt x="159" y="1"/>
                </a:lnTo>
                <a:lnTo>
                  <a:pt x="156" y="1"/>
                </a:lnTo>
                <a:lnTo>
                  <a:pt x="148" y="4"/>
                </a:lnTo>
                <a:lnTo>
                  <a:pt x="140" y="6"/>
                </a:lnTo>
                <a:lnTo>
                  <a:pt x="133" y="11"/>
                </a:lnTo>
                <a:lnTo>
                  <a:pt x="130" y="13"/>
                </a:lnTo>
                <a:lnTo>
                  <a:pt x="117" y="25"/>
                </a:lnTo>
                <a:lnTo>
                  <a:pt x="105" y="42"/>
                </a:lnTo>
                <a:lnTo>
                  <a:pt x="96" y="62"/>
                </a:lnTo>
                <a:lnTo>
                  <a:pt x="93" y="67"/>
                </a:lnTo>
                <a:lnTo>
                  <a:pt x="86" y="91"/>
                </a:lnTo>
                <a:lnTo>
                  <a:pt x="81" y="117"/>
                </a:lnTo>
                <a:lnTo>
                  <a:pt x="79" y="145"/>
                </a:lnTo>
                <a:lnTo>
                  <a:pt x="79" y="687"/>
                </a:lnTo>
                <a:lnTo>
                  <a:pt x="78" y="715"/>
                </a:lnTo>
                <a:lnTo>
                  <a:pt x="73" y="740"/>
                </a:lnTo>
                <a:lnTo>
                  <a:pt x="66" y="763"/>
                </a:lnTo>
                <a:lnTo>
                  <a:pt x="73" y="763"/>
                </a:lnTo>
                <a:lnTo>
                  <a:pt x="68" y="757"/>
                </a:lnTo>
                <a:lnTo>
                  <a:pt x="58" y="778"/>
                </a:lnTo>
                <a:lnTo>
                  <a:pt x="46" y="794"/>
                </a:lnTo>
                <a:lnTo>
                  <a:pt x="32" y="807"/>
                </a:lnTo>
                <a:lnTo>
                  <a:pt x="38" y="812"/>
                </a:lnTo>
                <a:lnTo>
                  <a:pt x="35" y="805"/>
                </a:lnTo>
                <a:lnTo>
                  <a:pt x="27" y="810"/>
                </a:lnTo>
                <a:lnTo>
                  <a:pt x="20" y="813"/>
                </a:lnTo>
                <a:lnTo>
                  <a:pt x="12" y="815"/>
                </a:lnTo>
                <a:lnTo>
                  <a:pt x="16" y="822"/>
                </a:lnTo>
                <a:lnTo>
                  <a:pt x="16" y="814"/>
                </a:lnTo>
                <a:lnTo>
                  <a:pt x="7" y="815"/>
                </a:lnTo>
                <a:lnTo>
                  <a:pt x="5" y="817"/>
                </a:lnTo>
                <a:lnTo>
                  <a:pt x="2" y="818"/>
                </a:lnTo>
                <a:lnTo>
                  <a:pt x="0" y="823"/>
                </a:lnTo>
                <a:lnTo>
                  <a:pt x="2" y="828"/>
                </a:lnTo>
                <a:lnTo>
                  <a:pt x="5" y="829"/>
                </a:lnTo>
                <a:lnTo>
                  <a:pt x="7" y="830"/>
                </a:lnTo>
                <a:lnTo>
                  <a:pt x="16" y="832"/>
                </a:lnTo>
                <a:lnTo>
                  <a:pt x="16" y="824"/>
                </a:lnTo>
                <a:lnTo>
                  <a:pt x="12" y="830"/>
                </a:lnTo>
                <a:lnTo>
                  <a:pt x="20" y="833"/>
                </a:lnTo>
                <a:lnTo>
                  <a:pt x="27" y="835"/>
                </a:lnTo>
                <a:lnTo>
                  <a:pt x="35" y="840"/>
                </a:lnTo>
                <a:lnTo>
                  <a:pt x="38" y="834"/>
                </a:lnTo>
                <a:lnTo>
                  <a:pt x="32" y="839"/>
                </a:lnTo>
                <a:lnTo>
                  <a:pt x="46" y="852"/>
                </a:lnTo>
                <a:lnTo>
                  <a:pt x="58" y="869"/>
                </a:lnTo>
                <a:lnTo>
                  <a:pt x="68" y="889"/>
                </a:lnTo>
                <a:lnTo>
                  <a:pt x="73" y="883"/>
                </a:lnTo>
                <a:lnTo>
                  <a:pt x="66" y="883"/>
                </a:lnTo>
                <a:lnTo>
                  <a:pt x="73" y="906"/>
                </a:lnTo>
                <a:lnTo>
                  <a:pt x="78" y="931"/>
                </a:lnTo>
                <a:lnTo>
                  <a:pt x="79" y="959"/>
                </a:lnTo>
                <a:lnTo>
                  <a:pt x="79" y="1503"/>
                </a:lnTo>
                <a:lnTo>
                  <a:pt x="81" y="1530"/>
                </a:lnTo>
                <a:lnTo>
                  <a:pt x="86" y="1555"/>
                </a:lnTo>
                <a:lnTo>
                  <a:pt x="93" y="1578"/>
                </a:lnTo>
                <a:lnTo>
                  <a:pt x="96" y="1583"/>
                </a:lnTo>
                <a:lnTo>
                  <a:pt x="105" y="1605"/>
                </a:lnTo>
                <a:lnTo>
                  <a:pt x="117" y="1621"/>
                </a:lnTo>
                <a:lnTo>
                  <a:pt x="130" y="1633"/>
                </a:lnTo>
                <a:lnTo>
                  <a:pt x="133" y="1634"/>
                </a:lnTo>
                <a:lnTo>
                  <a:pt x="140" y="1639"/>
                </a:lnTo>
                <a:lnTo>
                  <a:pt x="148" y="1642"/>
                </a:lnTo>
                <a:lnTo>
                  <a:pt x="156" y="1644"/>
                </a:lnTo>
                <a:lnTo>
                  <a:pt x="159" y="1644"/>
                </a:lnTo>
                <a:lnTo>
                  <a:pt x="168" y="1646"/>
                </a:lnTo>
                <a:lnTo>
                  <a:pt x="168" y="1631"/>
                </a:lnTo>
                <a:lnTo>
                  <a:pt x="159" y="1629"/>
                </a:lnTo>
                <a:lnTo>
                  <a:pt x="159" y="1637"/>
                </a:lnTo>
                <a:lnTo>
                  <a:pt x="163" y="1631"/>
                </a:lnTo>
                <a:lnTo>
                  <a:pt x="154" y="1628"/>
                </a:lnTo>
                <a:lnTo>
                  <a:pt x="147" y="1626"/>
                </a:lnTo>
                <a:lnTo>
                  <a:pt x="139" y="1621"/>
                </a:lnTo>
                <a:lnTo>
                  <a:pt x="137" y="1627"/>
                </a:lnTo>
                <a:lnTo>
                  <a:pt x="142" y="1622"/>
                </a:lnTo>
                <a:lnTo>
                  <a:pt x="128" y="1610"/>
                </a:lnTo>
                <a:lnTo>
                  <a:pt x="117" y="1593"/>
                </a:lnTo>
                <a:lnTo>
                  <a:pt x="107" y="1572"/>
                </a:lnTo>
                <a:lnTo>
                  <a:pt x="100" y="1578"/>
                </a:lnTo>
                <a:lnTo>
                  <a:pt x="108" y="1578"/>
                </a:lnTo>
                <a:lnTo>
                  <a:pt x="100" y="1555"/>
                </a:lnTo>
                <a:lnTo>
                  <a:pt x="96" y="1530"/>
                </a:lnTo>
                <a:lnTo>
                  <a:pt x="94" y="1503"/>
                </a:lnTo>
                <a:lnTo>
                  <a:pt x="94" y="959"/>
                </a:lnTo>
                <a:lnTo>
                  <a:pt x="93" y="931"/>
                </a:lnTo>
                <a:lnTo>
                  <a:pt x="88" y="906"/>
                </a:lnTo>
                <a:lnTo>
                  <a:pt x="81" y="883"/>
                </a:lnTo>
                <a:lnTo>
                  <a:pt x="79" y="878"/>
                </a:lnTo>
                <a:lnTo>
                  <a:pt x="69" y="858"/>
                </a:lnTo>
                <a:lnTo>
                  <a:pt x="57" y="840"/>
                </a:lnTo>
                <a:lnTo>
                  <a:pt x="43" y="828"/>
                </a:lnTo>
                <a:lnTo>
                  <a:pt x="41" y="827"/>
                </a:lnTo>
                <a:lnTo>
                  <a:pt x="33" y="822"/>
                </a:lnTo>
                <a:lnTo>
                  <a:pt x="26" y="819"/>
                </a:lnTo>
                <a:lnTo>
                  <a:pt x="18" y="817"/>
                </a:lnTo>
                <a:lnTo>
                  <a:pt x="16" y="817"/>
                </a:lnTo>
                <a:lnTo>
                  <a:pt x="7" y="815"/>
                </a:lnTo>
                <a:lnTo>
                  <a:pt x="7" y="830"/>
                </a:lnTo>
                <a:lnTo>
                  <a:pt x="10" y="829"/>
                </a:lnTo>
                <a:lnTo>
                  <a:pt x="12" y="828"/>
                </a:lnTo>
                <a:lnTo>
                  <a:pt x="15" y="823"/>
                </a:lnTo>
                <a:lnTo>
                  <a:pt x="12" y="818"/>
                </a:lnTo>
                <a:lnTo>
                  <a:pt x="10" y="817"/>
                </a:lnTo>
                <a:lnTo>
                  <a:pt x="7" y="823"/>
                </a:lnTo>
                <a:lnTo>
                  <a:pt x="7" y="830"/>
                </a:lnTo>
                <a:lnTo>
                  <a:pt x="16" y="829"/>
                </a:lnTo>
                <a:lnTo>
                  <a:pt x="18" y="829"/>
                </a:lnTo>
                <a:lnTo>
                  <a:pt x="26" y="827"/>
                </a:lnTo>
                <a:lnTo>
                  <a:pt x="33" y="824"/>
                </a:lnTo>
                <a:lnTo>
                  <a:pt x="41" y="819"/>
                </a:lnTo>
                <a:lnTo>
                  <a:pt x="43" y="818"/>
                </a:lnTo>
                <a:lnTo>
                  <a:pt x="57" y="805"/>
                </a:lnTo>
                <a:lnTo>
                  <a:pt x="69" y="789"/>
                </a:lnTo>
                <a:lnTo>
                  <a:pt x="79" y="768"/>
                </a:lnTo>
                <a:lnTo>
                  <a:pt x="81" y="763"/>
                </a:lnTo>
                <a:lnTo>
                  <a:pt x="88" y="740"/>
                </a:lnTo>
                <a:lnTo>
                  <a:pt x="93" y="715"/>
                </a:lnTo>
                <a:lnTo>
                  <a:pt x="94" y="687"/>
                </a:lnTo>
                <a:lnTo>
                  <a:pt x="94" y="145"/>
                </a:lnTo>
                <a:lnTo>
                  <a:pt x="96" y="117"/>
                </a:lnTo>
                <a:lnTo>
                  <a:pt x="100" y="91"/>
                </a:lnTo>
                <a:lnTo>
                  <a:pt x="108" y="67"/>
                </a:lnTo>
                <a:lnTo>
                  <a:pt x="100" y="67"/>
                </a:lnTo>
                <a:lnTo>
                  <a:pt x="107" y="74"/>
                </a:lnTo>
                <a:lnTo>
                  <a:pt x="117" y="54"/>
                </a:lnTo>
                <a:lnTo>
                  <a:pt x="128" y="36"/>
                </a:lnTo>
                <a:lnTo>
                  <a:pt x="142" y="24"/>
                </a:lnTo>
                <a:lnTo>
                  <a:pt x="137" y="19"/>
                </a:lnTo>
                <a:lnTo>
                  <a:pt x="139" y="25"/>
                </a:lnTo>
                <a:lnTo>
                  <a:pt x="147" y="20"/>
                </a:lnTo>
                <a:lnTo>
                  <a:pt x="154" y="18"/>
                </a:lnTo>
                <a:lnTo>
                  <a:pt x="163" y="15"/>
                </a:lnTo>
                <a:lnTo>
                  <a:pt x="159" y="9"/>
                </a:lnTo>
                <a:lnTo>
                  <a:pt x="159" y="16"/>
                </a:lnTo>
                <a:lnTo>
                  <a:pt x="168" y="1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34" name="Rectangle 194">
            <a:extLst>
              <a:ext uri="{FF2B5EF4-FFF2-40B4-BE49-F238E27FC236}">
                <a16:creationId xmlns:a16="http://schemas.microsoft.com/office/drawing/2014/main" id="{D29841D1-638D-4540-8DF2-4C9A19500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1785938"/>
            <a:ext cx="24066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35" name="Rectangle 195">
            <a:extLst>
              <a:ext uri="{FF2B5EF4-FFF2-40B4-BE49-F238E27FC236}">
                <a16:creationId xmlns:a16="http://schemas.microsoft.com/office/drawing/2014/main" id="{04862C85-0C0A-0F41-AE9D-0F0133FE4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2376488"/>
            <a:ext cx="982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 IRV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6" name="Rectangle 196">
            <a:extLst>
              <a:ext uri="{FF2B5EF4-FFF2-40B4-BE49-F238E27FC236}">
                <a16:creationId xmlns:a16="http://schemas.microsoft.com/office/drawing/2014/main" id="{ED46D8F4-CBC3-D549-9232-D3F434E8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3074988"/>
            <a:ext cx="1362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VC     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7" name="Rectangle 197">
            <a:extLst>
              <a:ext uri="{FF2B5EF4-FFF2-40B4-BE49-F238E27FC236}">
                <a16:creationId xmlns:a16="http://schemas.microsoft.com/office/drawing/2014/main" id="{B42FC97C-A924-E14C-9BC1-7F63AC4A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3" y="3205163"/>
            <a:ext cx="117475" cy="2222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38" name="Rectangle 198">
            <a:extLst>
              <a:ext uri="{FF2B5EF4-FFF2-40B4-BE49-F238E27FC236}">
                <a16:creationId xmlns:a16="http://schemas.microsoft.com/office/drawing/2014/main" id="{92935EF3-92CD-7D48-ACEE-F3C787DA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353060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it-IT" altLang="it-IT" b="1">
                <a:solidFill>
                  <a:srgbClr val="FF7C80"/>
                </a:solidFill>
                <a:latin typeface="Arial" panose="020B0604020202020204" pitchFamily="34" charset="0"/>
              </a:rPr>
              <a:t>TLC</a:t>
            </a:r>
            <a:endParaRPr lang="it-IT" altLang="it-IT" sz="2800">
              <a:solidFill>
                <a:srgbClr val="FF7C80"/>
              </a:solidFill>
            </a:endParaRPr>
          </a:p>
        </p:txBody>
      </p:sp>
      <p:sp>
        <p:nvSpPr>
          <p:cNvPr id="112839" name="Rectangle 199">
            <a:extLst>
              <a:ext uri="{FF2B5EF4-FFF2-40B4-BE49-F238E27FC236}">
                <a16:creationId xmlns:a16="http://schemas.microsoft.com/office/drawing/2014/main" id="{35B00A6E-B3D3-9E4D-8B69-28FED5F4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3797300"/>
            <a:ext cx="108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bg1"/>
                </a:solidFill>
                <a:latin typeface="Arial" panose="020B0604020202020204" pitchFamily="34" charset="0"/>
              </a:rPr>
              <a:t>        ERV</a:t>
            </a: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112840" name="Rectangle 200">
            <a:extLst>
              <a:ext uri="{FF2B5EF4-FFF2-40B4-BE49-F238E27FC236}">
                <a16:creationId xmlns:a16="http://schemas.microsoft.com/office/drawing/2014/main" id="{0AEAA9DD-4C6C-2848-8297-43EE2BB7A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8" y="4835525"/>
            <a:ext cx="842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66FF33"/>
                </a:solidFill>
                <a:latin typeface="Arial" panose="020B0604020202020204" pitchFamily="34" charset="0"/>
              </a:rPr>
              <a:t>       RV</a:t>
            </a:r>
            <a:endParaRPr lang="it-IT" altLang="it-IT" sz="2800">
              <a:solidFill>
                <a:srgbClr val="66FF33"/>
              </a:solidFill>
            </a:endParaRPr>
          </a:p>
        </p:txBody>
      </p:sp>
      <p:sp>
        <p:nvSpPr>
          <p:cNvPr id="112841" name="Rectangle 201">
            <a:extLst>
              <a:ext uri="{FF2B5EF4-FFF2-40B4-BE49-F238E27FC236}">
                <a16:creationId xmlns:a16="http://schemas.microsoft.com/office/drawing/2014/main" id="{33CA8598-6EC6-FB47-BB55-B1B3FE6D5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688" y="2395538"/>
            <a:ext cx="269875" cy="1619250"/>
          </a:xfrm>
          <a:prstGeom prst="rect">
            <a:avLst/>
          </a:prstGeom>
          <a:noFill/>
          <a:ln w="23813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2" name="Rectangle 202">
            <a:extLst>
              <a:ext uri="{FF2B5EF4-FFF2-40B4-BE49-F238E27FC236}">
                <a16:creationId xmlns:a16="http://schemas.microsoft.com/office/drawing/2014/main" id="{EFEB1AFE-54BC-3C41-95E9-AB963556A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688" y="3989388"/>
            <a:ext cx="269875" cy="1471612"/>
          </a:xfrm>
          <a:prstGeom prst="rect">
            <a:avLst/>
          </a:prstGeom>
          <a:solidFill>
            <a:srgbClr val="66FF33"/>
          </a:solidFill>
          <a:ln w="23876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3" name="Rectangle 203">
            <a:extLst>
              <a:ext uri="{FF2B5EF4-FFF2-40B4-BE49-F238E27FC236}">
                <a16:creationId xmlns:a16="http://schemas.microsoft.com/office/drawing/2014/main" id="{0924F5C1-ABD3-5D41-977D-142BE2892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5" y="3433763"/>
            <a:ext cx="255588" cy="23812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4" name="Rectangle 204">
            <a:extLst>
              <a:ext uri="{FF2B5EF4-FFF2-40B4-BE49-F238E27FC236}">
                <a16:creationId xmlns:a16="http://schemas.microsoft.com/office/drawing/2014/main" id="{31538253-FAB4-2B4E-9273-0FACA4648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3159125"/>
            <a:ext cx="255588" cy="23813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5" name="Freeform 205">
            <a:extLst>
              <a:ext uri="{FF2B5EF4-FFF2-40B4-BE49-F238E27FC236}">
                <a16:creationId xmlns:a16="http://schemas.microsoft.com/office/drawing/2014/main" id="{C1B77655-5982-434C-8807-746FB3461261}"/>
              </a:ext>
            </a:extLst>
          </p:cNvPr>
          <p:cNvSpPr>
            <a:spLocks/>
          </p:cNvSpPr>
          <p:nvPr/>
        </p:nvSpPr>
        <p:spPr bwMode="auto">
          <a:xfrm>
            <a:off x="3179763" y="3074988"/>
            <a:ext cx="255587" cy="25400"/>
          </a:xfrm>
          <a:custGeom>
            <a:avLst/>
            <a:gdLst>
              <a:gd name="T0" fmla="*/ 0 w 161"/>
              <a:gd name="T1" fmla="*/ 0 h 16"/>
              <a:gd name="T2" fmla="*/ 0 w 161"/>
              <a:gd name="T3" fmla="*/ 2147483646 h 16"/>
              <a:gd name="T4" fmla="*/ 2147483646 w 161"/>
              <a:gd name="T5" fmla="*/ 2147483646 h 16"/>
              <a:gd name="T6" fmla="*/ 2147483646 w 161"/>
              <a:gd name="T7" fmla="*/ 2147483646 h 16"/>
              <a:gd name="T8" fmla="*/ 0 w 161"/>
              <a:gd name="T9" fmla="*/ 0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1" h="16">
                <a:moveTo>
                  <a:pt x="0" y="0"/>
                </a:moveTo>
                <a:lnTo>
                  <a:pt x="0" y="15"/>
                </a:lnTo>
                <a:lnTo>
                  <a:pt x="161" y="16"/>
                </a:lnTo>
                <a:lnTo>
                  <a:pt x="161" y="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46" name="Rectangle 206">
            <a:extLst>
              <a:ext uri="{FF2B5EF4-FFF2-40B4-BE49-F238E27FC236}">
                <a16:creationId xmlns:a16="http://schemas.microsoft.com/office/drawing/2014/main" id="{42413D0A-BC77-2747-A105-540DF513A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3451225"/>
            <a:ext cx="255587" cy="23813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7" name="Rectangle 207">
            <a:extLst>
              <a:ext uri="{FF2B5EF4-FFF2-40B4-BE49-F238E27FC236}">
                <a16:creationId xmlns:a16="http://schemas.microsoft.com/office/drawing/2014/main" id="{960E8139-D9C8-1640-8F86-5DCA5350F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475" y="1905000"/>
            <a:ext cx="269875" cy="255905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12848" name="Rectangle 208">
            <a:extLst>
              <a:ext uri="{FF2B5EF4-FFF2-40B4-BE49-F238E27FC236}">
                <a16:creationId xmlns:a16="http://schemas.microsoft.com/office/drawing/2014/main" id="{FB26FCC1-93A9-F741-B90B-4C7183295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475" y="4446588"/>
            <a:ext cx="269875" cy="996950"/>
          </a:xfrm>
          <a:prstGeom prst="rect">
            <a:avLst/>
          </a:prstGeom>
          <a:solidFill>
            <a:srgbClr val="66FF33"/>
          </a:solidFill>
          <a:ln w="23876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4BDF36-0387-4742-8E4E-B2C945E11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4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5"/>
    </mc:Choice>
    <mc:Fallback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90" name="Group 2">
            <a:extLst>
              <a:ext uri="{FF2B5EF4-FFF2-40B4-BE49-F238E27FC236}">
                <a16:creationId xmlns:a16="http://schemas.microsoft.com/office/drawing/2014/main" id="{275563FD-57DE-B748-8394-D62041576164}"/>
              </a:ext>
            </a:extLst>
          </p:cNvPr>
          <p:cNvGrpSpPr>
            <a:grpSpLocks/>
          </p:cNvGrpSpPr>
          <p:nvPr/>
        </p:nvGrpSpPr>
        <p:grpSpPr bwMode="auto">
          <a:xfrm>
            <a:off x="1687513" y="0"/>
            <a:ext cx="5746750" cy="6858000"/>
            <a:chOff x="829" y="336"/>
            <a:chExt cx="4115" cy="3984"/>
          </a:xfrm>
        </p:grpSpPr>
        <p:sp>
          <p:nvSpPr>
            <p:cNvPr id="40963" name="AutoShape 3">
              <a:extLst>
                <a:ext uri="{FF2B5EF4-FFF2-40B4-BE49-F238E27FC236}">
                  <a16:creationId xmlns:a16="http://schemas.microsoft.com/office/drawing/2014/main" id="{7A400353-C276-274C-814D-D616F5C20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384"/>
              <a:ext cx="624" cy="3936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it-IT">
                <a:latin typeface="Tahoma" charset="0"/>
                <a:ea typeface="ＭＳ Ｐゴシック" charset="-128"/>
              </a:endParaRPr>
            </a:p>
          </p:txBody>
        </p:sp>
        <p:sp>
          <p:nvSpPr>
            <p:cNvPr id="40964" name="AutoShape 4">
              <a:extLst>
                <a:ext uri="{FF2B5EF4-FFF2-40B4-BE49-F238E27FC236}">
                  <a16:creationId xmlns:a16="http://schemas.microsoft.com/office/drawing/2014/main" id="{F54D0DF3-62AE-9447-A97B-606F17802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" y="336"/>
              <a:ext cx="4115" cy="912"/>
            </a:xfrm>
            <a:custGeom>
              <a:avLst/>
              <a:gdLst>
                <a:gd name="T0" fmla="*/ 2058 w 21600"/>
                <a:gd name="T1" fmla="*/ 0 h 21600"/>
                <a:gd name="T2" fmla="*/ 514 w 21600"/>
                <a:gd name="T3" fmla="*/ 456 h 21600"/>
                <a:gd name="T4" fmla="*/ 2058 w 21600"/>
                <a:gd name="T5" fmla="*/ 228 h 21600"/>
                <a:gd name="T6" fmla="*/ 3601 w 21600"/>
                <a:gd name="T7" fmla="*/ 45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0965" name="AutoShape 5">
            <a:extLst>
              <a:ext uri="{FF2B5EF4-FFF2-40B4-BE49-F238E27FC236}">
                <a16:creationId xmlns:a16="http://schemas.microsoft.com/office/drawing/2014/main" id="{7B216C0C-77C7-1E48-B2AC-8F4AA10EE8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895476" y="1976437"/>
            <a:ext cx="1022350" cy="2949575"/>
          </a:xfrm>
          <a:prstGeom prst="moon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386D99D4-6688-D245-9D80-2892AD695F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1863" y="693738"/>
            <a:ext cx="736600" cy="22463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F245BD79-63EA-DF41-BF40-D49D19CBB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8325" y="741363"/>
            <a:ext cx="738188" cy="219868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8" name="AutoShape 8">
            <a:extLst>
              <a:ext uri="{FF2B5EF4-FFF2-40B4-BE49-F238E27FC236}">
                <a16:creationId xmlns:a16="http://schemas.microsoft.com/office/drawing/2014/main" id="{DE42FC7E-B506-B84F-9B0B-17B1AB32C89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259513" y="4718050"/>
            <a:ext cx="873125" cy="2949575"/>
          </a:xfrm>
          <a:prstGeom prst="moon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id="{AED4C886-3AFA-B94C-A63E-35EE9A710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7163" y="693738"/>
            <a:ext cx="736600" cy="5062537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C22DC527-8A51-F944-843A-6BF47041F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2675" y="788988"/>
            <a:ext cx="736600" cy="49530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1" name="AutoShape 11">
            <a:extLst>
              <a:ext uri="{FF2B5EF4-FFF2-40B4-BE49-F238E27FC236}">
                <a16:creationId xmlns:a16="http://schemas.microsoft.com/office/drawing/2014/main" id="{644A4811-E528-0A47-AF6C-A0FCEF92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400800"/>
            <a:ext cx="2438400" cy="457200"/>
          </a:xfrm>
          <a:prstGeom prst="flowChartTerminator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58D69E2C-FF61-204E-8F08-7D3206C2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413" y="3294063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600" b="1">
                <a:solidFill>
                  <a:srgbClr val="000099"/>
                </a:solidFill>
                <a:latin typeface="Arial" charset="0"/>
                <a:ea typeface="ＭＳ Ｐゴシック" charset="-128"/>
              </a:rPr>
              <a:t>FORCE</a:t>
            </a:r>
          </a:p>
        </p:txBody>
      </p:sp>
      <p:sp>
        <p:nvSpPr>
          <p:cNvPr id="40973" name="Text Box 13">
            <a:extLst>
              <a:ext uri="{FF2B5EF4-FFF2-40B4-BE49-F238E27FC236}">
                <a16:creationId xmlns:a16="http://schemas.microsoft.com/office/drawing/2014/main" id="{245855C0-E55B-344A-B392-B274BE0A6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50" y="6064250"/>
            <a:ext cx="1479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3600" b="1">
                <a:solidFill>
                  <a:srgbClr val="000099"/>
                </a:solidFill>
                <a:latin typeface="Arial" charset="0"/>
                <a:ea typeface="ＭＳ Ｐゴシック" charset="-128"/>
              </a:rPr>
              <a:t>LOAD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08B8C2-E2A6-F64C-A1FA-D6D14BD3C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1"/>
    </mc:Choice>
    <mc:Fallback>
      <p:transition spd="slow" advTm="16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4A4719E-B58B-5B4D-A37C-D4F045324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4008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Storia naturale</a:t>
            </a:r>
            <a:b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delle neuromiopatie</a:t>
            </a:r>
          </a:p>
        </p:txBody>
      </p:sp>
      <p:graphicFrame>
        <p:nvGraphicFramePr>
          <p:cNvPr id="59395" name="Group 3">
            <a:extLst>
              <a:ext uri="{FF2B5EF4-FFF2-40B4-BE49-F238E27FC236}">
                <a16:creationId xmlns:a16="http://schemas.microsoft.com/office/drawing/2014/main" id="{73B330C3-C3AE-F848-B175-7D718A3907D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" y="1981200"/>
          <a:ext cx="8686800" cy="35052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rapida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variabile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Progressione lenta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99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</a:rPr>
                        <a:t>o non progressione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82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Mal. motoneurone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(SLA)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Duchenne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(dopo i 10 aa)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Atrofia sp. I e II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miotonica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cingoli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Miopatia nemalinica,  metabolica, congenita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Postpolio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DM facio-scap.-omer.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Atrofia sp. III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Ipovent. centrale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it-IT" altLang="it-IT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charset="0"/>
                        </a:rPr>
                        <a:t>Lesione midollare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409" name="Text Box 17">
            <a:extLst>
              <a:ext uri="{FF2B5EF4-FFF2-40B4-BE49-F238E27FC236}">
                <a16:creationId xmlns:a16="http://schemas.microsoft.com/office/drawing/2014/main" id="{09636003-0E8B-714C-8693-9A754D95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120" y="60960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 dirty="0" err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Shneerson</a:t>
            </a:r>
            <a:r>
              <a:rPr lang="it-IT" altLang="it-IT" b="1" dirty="0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, </a:t>
            </a:r>
            <a:r>
              <a:rPr lang="it-IT" altLang="it-IT" b="1" dirty="0" err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Simonds</a:t>
            </a:r>
            <a:r>
              <a:rPr lang="it-IT" altLang="it-IT" b="1" dirty="0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 2002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64AA14-B708-1643-8708-EEF56C8A0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9"/>
    </mc:Choice>
    <mc:Fallback>
      <p:transition spd="slow" advTm="4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3" descr="bronchiettasie7">
            <a:extLst>
              <a:ext uri="{FF2B5EF4-FFF2-40B4-BE49-F238E27FC236}">
                <a16:creationId xmlns:a16="http://schemas.microsoft.com/office/drawing/2014/main" id="{64921D40-1C3F-884E-AB13-4722BA67C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36576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bronchiettasie9">
            <a:extLst>
              <a:ext uri="{FF2B5EF4-FFF2-40B4-BE49-F238E27FC236}">
                <a16:creationId xmlns:a16="http://schemas.microsoft.com/office/drawing/2014/main" id="{B5FBBE74-D72C-5945-9C7C-EE70A105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26431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5" descr="bronchiettasie 4">
            <a:extLst>
              <a:ext uri="{FF2B5EF4-FFF2-40B4-BE49-F238E27FC236}">
                <a16:creationId xmlns:a16="http://schemas.microsoft.com/office/drawing/2014/main" id="{D9FC2102-8B1A-E240-8FE1-5C755B29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26638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CFF0E8-B020-A948-AB6B-29FEB488B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2"/>
    </mc:Choice>
    <mc:Fallback>
      <p:transition spd="slow" advTm="4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FE770CA-8814-AB4E-ADA2-94BC906E34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35038"/>
          </a:xfrm>
        </p:spPr>
        <p:txBody>
          <a:bodyPr/>
          <a:lstStyle/>
          <a:p>
            <a:pPr>
              <a:defRPr/>
            </a:pPr>
            <a:r>
              <a:rPr lang="it-IT" altLang="it-IT" sz="3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Declino della FVC nella SLA</a:t>
            </a:r>
          </a:p>
        </p:txBody>
      </p:sp>
      <p:pic>
        <p:nvPicPr>
          <p:cNvPr id="65539" name="Picture 3" descr="MNM6">
            <a:extLst>
              <a:ext uri="{FF2B5EF4-FFF2-40B4-BE49-F238E27FC236}">
                <a16:creationId xmlns:a16="http://schemas.microsoft.com/office/drawing/2014/main" id="{CEC0A2AE-BF02-BB4B-825F-751657435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7632700" cy="4592637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3EE0F317-1CD4-EF41-A81F-8E6457EC5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4600"/>
            <a:ext cx="207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</a:rPr>
              <a:t>Kaplan, Hollander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A92283-2CA2-3047-9E67-F06218D34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59"/>
    </mc:Choice>
    <mc:Fallback>
      <p:transition spd="slow" advTm="1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640EB0E-6859-4D4D-91D6-369A5FCF3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Fattori di ipoventilazione </a:t>
            </a:r>
            <a:b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altLang="it-IT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nel sonno REM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427D4B2-A309-0847-A250-CF4D41D3C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2514600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Caduta fisiologica del drive ventilatorio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Inibizione m. inspiratori accessori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Respiro rapido e superficiale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Riduzione del tono dei m. vie aeree sup.</a:t>
            </a:r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82BD33CD-A38A-0441-A9B1-78A20E01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6092825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De Troyer, Estenne 1996</a:t>
            </a:r>
            <a:endParaRPr lang="it-IT" altLang="it-IT">
              <a:latin typeface="Tahoma" charset="0"/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4F9A8D-953F-034E-AC72-1319CD248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11"/>
    </mc:Choice>
    <mc:Fallback>
      <p:transition spd="slow" advTm="5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64610EB7-F474-074F-ACCA-2765B8AB6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10600" cy="838200"/>
          </a:xfrm>
        </p:spPr>
        <p:txBody>
          <a:bodyPr/>
          <a:lstStyle/>
          <a:p>
            <a:pPr>
              <a:defRPr/>
            </a:pPr>
            <a:r>
              <a:rPr lang="it-IT" altLang="it-IT" sz="42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Sintomi di ipoventilazione notturna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0A3AD72-FCC7-E344-8079-43C42B4CD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6477000" cy="3048000"/>
          </a:xfrm>
        </p:spPr>
        <p:txBody>
          <a:bodyPr/>
          <a:lstStyle/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Risvegli improvvisi dal sonno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Pattern respiratorio irregolare  durante sonno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Cefalea frontale mattutina</a:t>
            </a:r>
          </a:p>
          <a:p>
            <a:pPr>
              <a:defRPr/>
            </a:pPr>
            <a:r>
              <a:rPr lang="it-IT" alt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Eccessiva ipersonnolenza diurna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5B05A8F9-748B-4749-BBDD-CE80ABD1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6021388"/>
            <a:ext cx="266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b="1">
                <a:solidFill>
                  <a:srgbClr val="00CC00"/>
                </a:solidFill>
                <a:latin typeface="Tahoma" charset="0"/>
                <a:ea typeface="ＭＳ Ｐゴシック" charset="-128"/>
              </a:rPr>
              <a:t>Shneerson, Simonds 2002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DFF6EE-5329-404C-9897-CD2287649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6"/>
    </mc:Choice>
    <mc:Fallback>
      <p:transition spd="slow" advTm="3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BAE1464-CA52-ED4E-8F8F-AC29F5619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D28E1F9-1769-6E4C-A0FA-10E1309AD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7B6E3BC-D5C4-BD47-A39E-3873093A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8" y="376238"/>
            <a:ext cx="8024634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CAUSE DI INSUFFICIENZA RESPIRATORIA</a:t>
            </a:r>
          </a:p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Nelle malattie neuromuscolari</a:t>
            </a: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id="{D68E3F41-735B-0E4B-9048-F2BFA361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1351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6" name="AutoShape 6">
            <a:extLst>
              <a:ext uri="{FF2B5EF4-FFF2-40B4-BE49-F238E27FC236}">
                <a16:creationId xmlns:a16="http://schemas.microsoft.com/office/drawing/2014/main" id="{1354156F-C845-9848-86FF-7533A034B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8971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id="{EF67DD09-5B1D-5C43-88F3-FFAA45EA4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7353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8" name="AutoShape 8">
            <a:extLst>
              <a:ext uri="{FF2B5EF4-FFF2-40B4-BE49-F238E27FC236}">
                <a16:creationId xmlns:a16="http://schemas.microsoft.com/office/drawing/2014/main" id="{83818087-7EED-954D-AD7E-B78D238E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45735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EA3DDDB9-C852-ED45-9D17-581AE10F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052638"/>
            <a:ext cx="57261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Debolezza dei muscoli respiratori</a:t>
            </a: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id="{3914A750-01F9-AE4B-B909-F1E692E8C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2814638"/>
            <a:ext cx="46894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Compromissione della tosse</a:t>
            </a: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BCF46991-939C-034D-8A88-3226D7CCD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3652838"/>
            <a:ext cx="55991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Alterazione rapporto vent./perf.</a:t>
            </a: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CAD9C57C-EC4D-F74D-B624-739E16169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4414838"/>
            <a:ext cx="40132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Desaturazioni notturne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F03614-003B-7B43-964D-93BBBFC5D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00822"/>
      </p:ext>
    </p:extLst>
  </p:cSld>
  <p:clrMapOvr>
    <a:masterClrMapping/>
  </p:clrMapOvr>
  <p:transition spd="slow" advTm="317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569AA8A-67D9-0744-AE27-F17A6ED0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ED16E23-F869-DF44-A48F-DE23A2823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5254EA42-5CFF-5C45-B8B3-30490E5B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8" y="300038"/>
            <a:ext cx="6557962" cy="9515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 dirty="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CAUSE PRINCIPALI DI DECESSO nelle malattie neuromuscolari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82262400-3AA6-404C-BF6A-3CC574FAC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1673225"/>
            <a:ext cx="20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id="{956C76F5-6857-7541-89FD-C84878DA1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1351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5" name="AutoShape 7">
            <a:extLst>
              <a:ext uri="{FF2B5EF4-FFF2-40B4-BE49-F238E27FC236}">
                <a16:creationId xmlns:a16="http://schemas.microsoft.com/office/drawing/2014/main" id="{EF8545A9-6569-794C-83B6-7C97D034F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430588"/>
            <a:ext cx="682625" cy="301625"/>
          </a:xfrm>
          <a:prstGeom prst="homePlate">
            <a:avLst>
              <a:gd name="adj" fmla="val 5662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2D3D5668-9882-BA43-A547-2D5193517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1976438"/>
            <a:ext cx="23860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POLMONITE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DE5A2529-605E-AC47-8E80-52843B5C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238" y="3271838"/>
            <a:ext cx="60785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INSUFFICIENZA RESPIRATORIA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D7E4D4-2AE2-744F-AD57-F296F9787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78690"/>
      </p:ext>
    </p:extLst>
  </p:cSld>
  <p:clrMapOvr>
    <a:masterClrMapping/>
  </p:clrMapOvr>
  <p:transition spd="slow" advTm="23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9DE2A4BA-8366-2C4D-8197-0680C082B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C8B120EF-2CAE-B647-BE08-764753702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4580" name="Rectangle 1028">
            <a:extLst>
              <a:ext uri="{FF2B5EF4-FFF2-40B4-BE49-F238E27FC236}">
                <a16:creationId xmlns:a16="http://schemas.microsoft.com/office/drawing/2014/main" id="{2336E9A1-4349-4947-BA08-DAB38C089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3" y="296863"/>
            <a:ext cx="7202487" cy="51593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latin typeface="Comic Sans MS" charset="0"/>
                <a:ea typeface="ＭＳ Ｐゴシック" charset="-128"/>
              </a:rPr>
              <a:t>DEFORMITA’ DELLA GABBIA TORACICA</a:t>
            </a:r>
          </a:p>
        </p:txBody>
      </p:sp>
      <p:sp>
        <p:nvSpPr>
          <p:cNvPr id="24581" name="AutoShape 1029">
            <a:extLst>
              <a:ext uri="{FF2B5EF4-FFF2-40B4-BE49-F238E27FC236}">
                <a16:creationId xmlns:a16="http://schemas.microsoft.com/office/drawing/2014/main" id="{57D56EB2-9427-8747-A7B5-558F9811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1906588"/>
            <a:ext cx="377825" cy="454025"/>
          </a:xfrm>
          <a:custGeom>
            <a:avLst/>
            <a:gdLst>
              <a:gd name="T0" fmla="*/ 0 w 377825"/>
              <a:gd name="T1" fmla="*/ 173422 h 454025"/>
              <a:gd name="T2" fmla="*/ 144317 w 377825"/>
              <a:gd name="T3" fmla="*/ 173423 h 454025"/>
              <a:gd name="T4" fmla="*/ 188913 w 377825"/>
              <a:gd name="T5" fmla="*/ 0 h 454025"/>
              <a:gd name="T6" fmla="*/ 233508 w 377825"/>
              <a:gd name="T7" fmla="*/ 173423 h 454025"/>
              <a:gd name="T8" fmla="*/ 377825 w 377825"/>
              <a:gd name="T9" fmla="*/ 173422 h 454025"/>
              <a:gd name="T10" fmla="*/ 261069 w 377825"/>
              <a:gd name="T11" fmla="*/ 280602 h 454025"/>
              <a:gd name="T12" fmla="*/ 305667 w 377825"/>
              <a:gd name="T13" fmla="*/ 454024 h 454025"/>
              <a:gd name="T14" fmla="*/ 188913 w 377825"/>
              <a:gd name="T15" fmla="*/ 346842 h 454025"/>
              <a:gd name="T16" fmla="*/ 72158 w 377825"/>
              <a:gd name="T17" fmla="*/ 454024 h 454025"/>
              <a:gd name="T18" fmla="*/ 116756 w 377825"/>
              <a:gd name="T19" fmla="*/ 280602 h 454025"/>
              <a:gd name="T20" fmla="*/ 0 w 377825"/>
              <a:gd name="T21" fmla="*/ 173422 h 4540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7825" h="454025">
                <a:moveTo>
                  <a:pt x="0" y="173422"/>
                </a:moveTo>
                <a:lnTo>
                  <a:pt x="144317" y="173423"/>
                </a:lnTo>
                <a:lnTo>
                  <a:pt x="188913" y="0"/>
                </a:lnTo>
                <a:lnTo>
                  <a:pt x="233508" y="173423"/>
                </a:lnTo>
                <a:lnTo>
                  <a:pt x="377825" y="173422"/>
                </a:lnTo>
                <a:lnTo>
                  <a:pt x="261069" y="280602"/>
                </a:lnTo>
                <a:lnTo>
                  <a:pt x="305667" y="454024"/>
                </a:lnTo>
                <a:lnTo>
                  <a:pt x="188913" y="346842"/>
                </a:lnTo>
                <a:lnTo>
                  <a:pt x="72158" y="454024"/>
                </a:lnTo>
                <a:lnTo>
                  <a:pt x="116756" y="280602"/>
                </a:lnTo>
                <a:lnTo>
                  <a:pt x="0" y="173422"/>
                </a:lnTo>
                <a:close/>
              </a:path>
            </a:pathLst>
          </a:cu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2" name="AutoShape 1030">
            <a:extLst>
              <a:ext uri="{FF2B5EF4-FFF2-40B4-BE49-F238E27FC236}">
                <a16:creationId xmlns:a16="http://schemas.microsoft.com/office/drawing/2014/main" id="{CC0473C8-1E00-5547-BB0B-7D95A751B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2820988"/>
            <a:ext cx="377825" cy="454025"/>
          </a:xfrm>
          <a:custGeom>
            <a:avLst/>
            <a:gdLst>
              <a:gd name="T0" fmla="*/ 0 w 377825"/>
              <a:gd name="T1" fmla="*/ 173422 h 454025"/>
              <a:gd name="T2" fmla="*/ 144317 w 377825"/>
              <a:gd name="T3" fmla="*/ 173423 h 454025"/>
              <a:gd name="T4" fmla="*/ 188913 w 377825"/>
              <a:gd name="T5" fmla="*/ 0 h 454025"/>
              <a:gd name="T6" fmla="*/ 233508 w 377825"/>
              <a:gd name="T7" fmla="*/ 173423 h 454025"/>
              <a:gd name="T8" fmla="*/ 377825 w 377825"/>
              <a:gd name="T9" fmla="*/ 173422 h 454025"/>
              <a:gd name="T10" fmla="*/ 261069 w 377825"/>
              <a:gd name="T11" fmla="*/ 280602 h 454025"/>
              <a:gd name="T12" fmla="*/ 305667 w 377825"/>
              <a:gd name="T13" fmla="*/ 454024 h 454025"/>
              <a:gd name="T14" fmla="*/ 188913 w 377825"/>
              <a:gd name="T15" fmla="*/ 346842 h 454025"/>
              <a:gd name="T16" fmla="*/ 72158 w 377825"/>
              <a:gd name="T17" fmla="*/ 454024 h 454025"/>
              <a:gd name="T18" fmla="*/ 116756 w 377825"/>
              <a:gd name="T19" fmla="*/ 280602 h 454025"/>
              <a:gd name="T20" fmla="*/ 0 w 377825"/>
              <a:gd name="T21" fmla="*/ 173422 h 4540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7825" h="454025">
                <a:moveTo>
                  <a:pt x="0" y="173422"/>
                </a:moveTo>
                <a:lnTo>
                  <a:pt x="144317" y="173423"/>
                </a:lnTo>
                <a:lnTo>
                  <a:pt x="188913" y="0"/>
                </a:lnTo>
                <a:lnTo>
                  <a:pt x="233508" y="173423"/>
                </a:lnTo>
                <a:lnTo>
                  <a:pt x="377825" y="173422"/>
                </a:lnTo>
                <a:lnTo>
                  <a:pt x="261069" y="280602"/>
                </a:lnTo>
                <a:lnTo>
                  <a:pt x="305667" y="454024"/>
                </a:lnTo>
                <a:lnTo>
                  <a:pt x="188913" y="346842"/>
                </a:lnTo>
                <a:lnTo>
                  <a:pt x="72158" y="454024"/>
                </a:lnTo>
                <a:lnTo>
                  <a:pt x="116756" y="280602"/>
                </a:lnTo>
                <a:lnTo>
                  <a:pt x="0" y="173422"/>
                </a:lnTo>
                <a:close/>
              </a:path>
            </a:pathLst>
          </a:cu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3" name="AutoShape 1031">
            <a:extLst>
              <a:ext uri="{FF2B5EF4-FFF2-40B4-BE49-F238E27FC236}">
                <a16:creationId xmlns:a16="http://schemas.microsoft.com/office/drawing/2014/main" id="{3CF20E19-451A-5F4E-B052-0C726682A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3811588"/>
            <a:ext cx="377825" cy="454025"/>
          </a:xfrm>
          <a:custGeom>
            <a:avLst/>
            <a:gdLst>
              <a:gd name="T0" fmla="*/ 0 w 377825"/>
              <a:gd name="T1" fmla="*/ 173422 h 454025"/>
              <a:gd name="T2" fmla="*/ 144317 w 377825"/>
              <a:gd name="T3" fmla="*/ 173423 h 454025"/>
              <a:gd name="T4" fmla="*/ 188913 w 377825"/>
              <a:gd name="T5" fmla="*/ 0 h 454025"/>
              <a:gd name="T6" fmla="*/ 233508 w 377825"/>
              <a:gd name="T7" fmla="*/ 173423 h 454025"/>
              <a:gd name="T8" fmla="*/ 377825 w 377825"/>
              <a:gd name="T9" fmla="*/ 173422 h 454025"/>
              <a:gd name="T10" fmla="*/ 261069 w 377825"/>
              <a:gd name="T11" fmla="*/ 280602 h 454025"/>
              <a:gd name="T12" fmla="*/ 305667 w 377825"/>
              <a:gd name="T13" fmla="*/ 454024 h 454025"/>
              <a:gd name="T14" fmla="*/ 188913 w 377825"/>
              <a:gd name="T15" fmla="*/ 346842 h 454025"/>
              <a:gd name="T16" fmla="*/ 72158 w 377825"/>
              <a:gd name="T17" fmla="*/ 454024 h 454025"/>
              <a:gd name="T18" fmla="*/ 116756 w 377825"/>
              <a:gd name="T19" fmla="*/ 280602 h 454025"/>
              <a:gd name="T20" fmla="*/ 0 w 377825"/>
              <a:gd name="T21" fmla="*/ 173422 h 4540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7825" h="454025">
                <a:moveTo>
                  <a:pt x="0" y="173422"/>
                </a:moveTo>
                <a:lnTo>
                  <a:pt x="144317" y="173423"/>
                </a:lnTo>
                <a:lnTo>
                  <a:pt x="188913" y="0"/>
                </a:lnTo>
                <a:lnTo>
                  <a:pt x="233508" y="173423"/>
                </a:lnTo>
                <a:lnTo>
                  <a:pt x="377825" y="173422"/>
                </a:lnTo>
                <a:lnTo>
                  <a:pt x="261069" y="280602"/>
                </a:lnTo>
                <a:lnTo>
                  <a:pt x="305667" y="454024"/>
                </a:lnTo>
                <a:lnTo>
                  <a:pt x="188913" y="346842"/>
                </a:lnTo>
                <a:lnTo>
                  <a:pt x="72158" y="454024"/>
                </a:lnTo>
                <a:lnTo>
                  <a:pt x="116756" y="280602"/>
                </a:lnTo>
                <a:lnTo>
                  <a:pt x="0" y="173422"/>
                </a:lnTo>
                <a:close/>
              </a:path>
            </a:pathLst>
          </a:cu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4" name="AutoShape 1032">
            <a:extLst>
              <a:ext uri="{FF2B5EF4-FFF2-40B4-BE49-F238E27FC236}">
                <a16:creationId xmlns:a16="http://schemas.microsoft.com/office/drawing/2014/main" id="{8B3CCA99-8C36-494A-AD10-44322862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4802188"/>
            <a:ext cx="377825" cy="454025"/>
          </a:xfrm>
          <a:custGeom>
            <a:avLst/>
            <a:gdLst>
              <a:gd name="T0" fmla="*/ 0 w 377825"/>
              <a:gd name="T1" fmla="*/ 173422 h 454025"/>
              <a:gd name="T2" fmla="*/ 144317 w 377825"/>
              <a:gd name="T3" fmla="*/ 173423 h 454025"/>
              <a:gd name="T4" fmla="*/ 188913 w 377825"/>
              <a:gd name="T5" fmla="*/ 0 h 454025"/>
              <a:gd name="T6" fmla="*/ 233508 w 377825"/>
              <a:gd name="T7" fmla="*/ 173423 h 454025"/>
              <a:gd name="T8" fmla="*/ 377825 w 377825"/>
              <a:gd name="T9" fmla="*/ 173422 h 454025"/>
              <a:gd name="T10" fmla="*/ 261069 w 377825"/>
              <a:gd name="T11" fmla="*/ 280602 h 454025"/>
              <a:gd name="T12" fmla="*/ 305667 w 377825"/>
              <a:gd name="T13" fmla="*/ 454024 h 454025"/>
              <a:gd name="T14" fmla="*/ 188913 w 377825"/>
              <a:gd name="T15" fmla="*/ 346842 h 454025"/>
              <a:gd name="T16" fmla="*/ 72158 w 377825"/>
              <a:gd name="T17" fmla="*/ 454024 h 454025"/>
              <a:gd name="T18" fmla="*/ 116756 w 377825"/>
              <a:gd name="T19" fmla="*/ 280602 h 454025"/>
              <a:gd name="T20" fmla="*/ 0 w 377825"/>
              <a:gd name="T21" fmla="*/ 173422 h 4540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7825" h="454025">
                <a:moveTo>
                  <a:pt x="0" y="173422"/>
                </a:moveTo>
                <a:lnTo>
                  <a:pt x="144317" y="173423"/>
                </a:lnTo>
                <a:lnTo>
                  <a:pt x="188913" y="0"/>
                </a:lnTo>
                <a:lnTo>
                  <a:pt x="233508" y="173423"/>
                </a:lnTo>
                <a:lnTo>
                  <a:pt x="377825" y="173422"/>
                </a:lnTo>
                <a:lnTo>
                  <a:pt x="261069" y="280602"/>
                </a:lnTo>
                <a:lnTo>
                  <a:pt x="305667" y="454024"/>
                </a:lnTo>
                <a:lnTo>
                  <a:pt x="188913" y="346842"/>
                </a:lnTo>
                <a:lnTo>
                  <a:pt x="72158" y="454024"/>
                </a:lnTo>
                <a:lnTo>
                  <a:pt x="116756" y="280602"/>
                </a:lnTo>
                <a:lnTo>
                  <a:pt x="0" y="173422"/>
                </a:lnTo>
                <a:close/>
              </a:path>
            </a:pathLst>
          </a:cu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585" name="Rectangle 1033">
            <a:extLst>
              <a:ext uri="{FF2B5EF4-FFF2-40B4-BE49-F238E27FC236}">
                <a16:creationId xmlns:a16="http://schemas.microsoft.com/office/drawing/2014/main" id="{75EAF01F-D2BC-C747-8F30-6B8FB7B61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1897063"/>
            <a:ext cx="20320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cifoscoliosi</a:t>
            </a:r>
          </a:p>
        </p:txBody>
      </p:sp>
      <p:sp>
        <p:nvSpPr>
          <p:cNvPr id="24586" name="Rectangle 1034">
            <a:extLst>
              <a:ext uri="{FF2B5EF4-FFF2-40B4-BE49-F238E27FC236}">
                <a16:creationId xmlns:a16="http://schemas.microsoft.com/office/drawing/2014/main" id="{8FBEFA78-E47E-444C-B813-EF2B08B9A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2814638"/>
            <a:ext cx="43402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spondilite anchilopoietica</a:t>
            </a:r>
          </a:p>
        </p:txBody>
      </p:sp>
      <p:sp>
        <p:nvSpPr>
          <p:cNvPr id="24587" name="Rectangle 1035">
            <a:extLst>
              <a:ext uri="{FF2B5EF4-FFF2-40B4-BE49-F238E27FC236}">
                <a16:creationId xmlns:a16="http://schemas.microsoft.com/office/drawing/2014/main" id="{A6F3BAA4-EF8E-854A-9911-3C186E0DA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3805238"/>
            <a:ext cx="2119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fibrotorace</a:t>
            </a:r>
          </a:p>
        </p:txBody>
      </p:sp>
      <p:sp>
        <p:nvSpPr>
          <p:cNvPr id="24588" name="Rectangle 1036">
            <a:extLst>
              <a:ext uri="{FF2B5EF4-FFF2-40B4-BE49-F238E27FC236}">
                <a16:creationId xmlns:a16="http://schemas.microsoft.com/office/drawing/2014/main" id="{6D24ACBE-5D60-2745-8D54-09E319249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4719638"/>
            <a:ext cx="25368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toracoplastica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8C07D8-23C0-E345-BECE-5C6B8EC42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55967"/>
      </p:ext>
    </p:extLst>
  </p:cSld>
  <p:clrMapOvr>
    <a:masterClrMapping/>
  </p:clrMapOvr>
  <p:transition spd="slow" advTm="29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30C46C0-1721-7D46-B71A-6CE2C3860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AB9E961-B080-3A46-B5DF-2017E38A1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graphicFrame>
        <p:nvGraphicFramePr>
          <p:cNvPr id="157700" name="Object 4">
            <a:hlinkClick r:id="" action="ppaction://ole?verb=0"/>
            <a:extLst>
              <a:ext uri="{FF2B5EF4-FFF2-40B4-BE49-F238E27FC236}">
                <a16:creationId xmlns:a16="http://schemas.microsoft.com/office/drawing/2014/main" id="{57BE9C60-947B-8F44-AE2D-0BA078F0AF5D}"/>
              </a:ext>
            </a:extLst>
          </p:cNvPr>
          <p:cNvGraphicFramePr>
            <a:graphicFrameLocks/>
          </p:cNvGraphicFramePr>
          <p:nvPr/>
        </p:nvGraphicFramePr>
        <p:xfrm>
          <a:off x="1447800" y="2590800"/>
          <a:ext cx="38354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2" name="ClipArt" r:id="rId6" imgW="22085300" imgH="13512800" progId="MS_ClipArt_Gallery.2">
                  <p:embed/>
                </p:oleObj>
              </mc:Choice>
              <mc:Fallback>
                <p:oleObj name="ClipArt" r:id="rId6" imgW="22085300" imgH="13512800" progId="MS_ClipArt_Gallery.2">
                  <p:embed/>
                  <p:pic>
                    <p:nvPicPr>
                      <p:cNvPr id="157700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7BE9C60-947B-8F44-AE2D-0BA078F0AF5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90800"/>
                        <a:ext cx="38354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Rectangle 5">
            <a:extLst>
              <a:ext uri="{FF2B5EF4-FFF2-40B4-BE49-F238E27FC236}">
                <a16:creationId xmlns:a16="http://schemas.microsoft.com/office/drawing/2014/main" id="{0204CC34-CF33-0E44-B820-A5C213BD4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452438"/>
            <a:ext cx="3149600" cy="515937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latin typeface="Comic Sans MS" charset="0"/>
                <a:ea typeface="ＭＳ Ｐゴシック" charset="-128"/>
              </a:rPr>
              <a:t>CIFOSCOLIOSI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ABFBBFC1-5A1F-7748-BFED-EC6B0D96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963" y="1744663"/>
            <a:ext cx="26177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60% idiopatica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F8361E3A-CAE2-C546-A98E-E5A29F141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638" y="3424238"/>
            <a:ext cx="25908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20% congenita</a:t>
            </a:r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50C236A3-CB41-BF4E-93C6-438386F19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173663"/>
            <a:ext cx="27844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20% secondaria</a:t>
            </a:r>
          </a:p>
        </p:txBody>
      </p:sp>
      <p:sp>
        <p:nvSpPr>
          <p:cNvPr id="26633" name="Rectangle 9">
            <a:extLst>
              <a:ext uri="{FF2B5EF4-FFF2-40B4-BE49-F238E27FC236}">
                <a16:creationId xmlns:a16="http://schemas.microsoft.com/office/drawing/2014/main" id="{B6A3ADB6-5CF0-0546-923C-330208D22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173663"/>
            <a:ext cx="25320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 malattia NM</a:t>
            </a:r>
          </a:p>
        </p:txBody>
      </p:sp>
      <p:sp>
        <p:nvSpPr>
          <p:cNvPr id="26634" name="Rectangle 10">
            <a:extLst>
              <a:ext uri="{FF2B5EF4-FFF2-40B4-BE49-F238E27FC236}">
                <a16:creationId xmlns:a16="http://schemas.microsoft.com/office/drawing/2014/main" id="{2EA21A4A-241D-BB40-929F-A96B4F8E0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5783263"/>
            <a:ext cx="5365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Poliomielite, siringomielia, DMD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E6D9CD-35AF-0F49-AA66-953A71544D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5649"/>
      </p:ext>
    </p:extLst>
  </p:cSld>
  <p:clrMapOvr>
    <a:masterClrMapping/>
  </p:clrMapOvr>
  <p:transition spd="slow" advTm="2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FC8F54A-BAD0-7643-BBEE-3FEFA06B6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59E4898-FA62-184F-9509-EF3CD56D4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273A4DB9-DCDA-3848-AD9B-227108F0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81038"/>
            <a:ext cx="7061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Cause di insufficienza respiratoria nei pz.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affetti da </a:t>
            </a:r>
            <a:r>
              <a:rPr lang="it-IT" altLang="it-IT" sz="2800">
                <a:solidFill>
                  <a:srgbClr val="FFFF66"/>
                </a:solidFill>
                <a:latin typeface="Comic Sans MS" charset="0"/>
                <a:ea typeface="ＭＳ Ｐゴシック" charset="-128"/>
              </a:rPr>
              <a:t>CIFOSCOLIOSI</a:t>
            </a:r>
          </a:p>
        </p:txBody>
      </p:sp>
      <p:sp>
        <p:nvSpPr>
          <p:cNvPr id="28677" name="Freeform 5">
            <a:extLst>
              <a:ext uri="{FF2B5EF4-FFF2-40B4-BE49-F238E27FC236}">
                <a16:creationId xmlns:a16="http://schemas.microsoft.com/office/drawing/2014/main" id="{7DB6169D-542C-334F-BA31-9FED5CAEA252}"/>
              </a:ext>
            </a:extLst>
          </p:cNvPr>
          <p:cNvSpPr>
            <a:spLocks/>
          </p:cNvSpPr>
          <p:nvPr/>
        </p:nvSpPr>
        <p:spPr bwMode="auto">
          <a:xfrm>
            <a:off x="762000" y="2514600"/>
            <a:ext cx="915988" cy="458788"/>
          </a:xfrm>
          <a:custGeom>
            <a:avLst/>
            <a:gdLst>
              <a:gd name="T0" fmla="*/ 685800 w 577"/>
              <a:gd name="T1" fmla="*/ 0 h 289"/>
              <a:gd name="T2" fmla="*/ 685800 w 577"/>
              <a:gd name="T3" fmla="*/ 114300 h 289"/>
              <a:gd name="T4" fmla="*/ 0 w 577"/>
              <a:gd name="T5" fmla="*/ 114300 h 289"/>
              <a:gd name="T6" fmla="*/ 114300 w 577"/>
              <a:gd name="T7" fmla="*/ 228600 h 289"/>
              <a:gd name="T8" fmla="*/ 0 w 577"/>
              <a:gd name="T9" fmla="*/ 342900 h 289"/>
              <a:gd name="T10" fmla="*/ 685800 w 577"/>
              <a:gd name="T11" fmla="*/ 342900 h 289"/>
              <a:gd name="T12" fmla="*/ 685800 w 577"/>
              <a:gd name="T13" fmla="*/ 457200 h 289"/>
              <a:gd name="T14" fmla="*/ 914400 w 577"/>
              <a:gd name="T15" fmla="*/ 228600 h 289"/>
              <a:gd name="T16" fmla="*/ 685800 w 577"/>
              <a:gd name="T17" fmla="*/ 0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" h="289">
                <a:moveTo>
                  <a:pt x="432" y="0"/>
                </a:moveTo>
                <a:lnTo>
                  <a:pt x="432" y="72"/>
                </a:lnTo>
                <a:lnTo>
                  <a:pt x="0" y="72"/>
                </a:lnTo>
                <a:lnTo>
                  <a:pt x="72" y="144"/>
                </a:lnTo>
                <a:lnTo>
                  <a:pt x="0" y="216"/>
                </a:lnTo>
                <a:lnTo>
                  <a:pt x="432" y="216"/>
                </a:lnTo>
                <a:lnTo>
                  <a:pt x="432" y="288"/>
                </a:lnTo>
                <a:lnTo>
                  <a:pt x="576" y="144"/>
                </a:lnTo>
                <a:lnTo>
                  <a:pt x="432" y="0"/>
                </a:lnTo>
              </a:path>
            </a:pathLst>
          </a:custGeom>
          <a:solidFill>
            <a:srgbClr val="FFFF66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42C8AACB-7AA9-554F-971D-41C473D06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4414838"/>
            <a:ext cx="50863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IPOVENTILAZIONE ALVEOLARE</a:t>
            </a:r>
          </a:p>
        </p:txBody>
      </p:sp>
      <p:sp>
        <p:nvSpPr>
          <p:cNvPr id="28679" name="Freeform 7">
            <a:extLst>
              <a:ext uri="{FF2B5EF4-FFF2-40B4-BE49-F238E27FC236}">
                <a16:creationId xmlns:a16="http://schemas.microsoft.com/office/drawing/2014/main" id="{B089B04A-E301-0C4D-8A5F-A5A5925820C0}"/>
              </a:ext>
            </a:extLst>
          </p:cNvPr>
          <p:cNvSpPr>
            <a:spLocks/>
          </p:cNvSpPr>
          <p:nvPr/>
        </p:nvSpPr>
        <p:spPr bwMode="auto">
          <a:xfrm>
            <a:off x="762000" y="3429000"/>
            <a:ext cx="915988" cy="458788"/>
          </a:xfrm>
          <a:custGeom>
            <a:avLst/>
            <a:gdLst>
              <a:gd name="T0" fmla="*/ 685800 w 577"/>
              <a:gd name="T1" fmla="*/ 0 h 289"/>
              <a:gd name="T2" fmla="*/ 685800 w 577"/>
              <a:gd name="T3" fmla="*/ 114300 h 289"/>
              <a:gd name="T4" fmla="*/ 0 w 577"/>
              <a:gd name="T5" fmla="*/ 114300 h 289"/>
              <a:gd name="T6" fmla="*/ 114300 w 577"/>
              <a:gd name="T7" fmla="*/ 228600 h 289"/>
              <a:gd name="T8" fmla="*/ 0 w 577"/>
              <a:gd name="T9" fmla="*/ 342900 h 289"/>
              <a:gd name="T10" fmla="*/ 685800 w 577"/>
              <a:gd name="T11" fmla="*/ 342900 h 289"/>
              <a:gd name="T12" fmla="*/ 685800 w 577"/>
              <a:gd name="T13" fmla="*/ 457200 h 289"/>
              <a:gd name="T14" fmla="*/ 914400 w 577"/>
              <a:gd name="T15" fmla="*/ 228600 h 289"/>
              <a:gd name="T16" fmla="*/ 685800 w 577"/>
              <a:gd name="T17" fmla="*/ 0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" h="289">
                <a:moveTo>
                  <a:pt x="432" y="0"/>
                </a:moveTo>
                <a:lnTo>
                  <a:pt x="432" y="72"/>
                </a:lnTo>
                <a:lnTo>
                  <a:pt x="0" y="72"/>
                </a:lnTo>
                <a:lnTo>
                  <a:pt x="72" y="144"/>
                </a:lnTo>
                <a:lnTo>
                  <a:pt x="0" y="216"/>
                </a:lnTo>
                <a:lnTo>
                  <a:pt x="432" y="216"/>
                </a:lnTo>
                <a:lnTo>
                  <a:pt x="432" y="288"/>
                </a:lnTo>
                <a:lnTo>
                  <a:pt x="576" y="144"/>
                </a:lnTo>
                <a:lnTo>
                  <a:pt x="432" y="0"/>
                </a:lnTo>
              </a:path>
            </a:pathLst>
          </a:custGeom>
          <a:solidFill>
            <a:srgbClr val="FFFF66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0" name="Freeform 8">
            <a:extLst>
              <a:ext uri="{FF2B5EF4-FFF2-40B4-BE49-F238E27FC236}">
                <a16:creationId xmlns:a16="http://schemas.microsoft.com/office/drawing/2014/main" id="{0AA60AED-DFE8-874D-9E46-96B87B446BE2}"/>
              </a:ext>
            </a:extLst>
          </p:cNvPr>
          <p:cNvSpPr>
            <a:spLocks/>
          </p:cNvSpPr>
          <p:nvPr/>
        </p:nvSpPr>
        <p:spPr bwMode="auto">
          <a:xfrm>
            <a:off x="762000" y="4419600"/>
            <a:ext cx="915988" cy="458788"/>
          </a:xfrm>
          <a:custGeom>
            <a:avLst/>
            <a:gdLst>
              <a:gd name="T0" fmla="*/ 685800 w 577"/>
              <a:gd name="T1" fmla="*/ 0 h 289"/>
              <a:gd name="T2" fmla="*/ 685800 w 577"/>
              <a:gd name="T3" fmla="*/ 114300 h 289"/>
              <a:gd name="T4" fmla="*/ 0 w 577"/>
              <a:gd name="T5" fmla="*/ 114300 h 289"/>
              <a:gd name="T6" fmla="*/ 114300 w 577"/>
              <a:gd name="T7" fmla="*/ 228600 h 289"/>
              <a:gd name="T8" fmla="*/ 0 w 577"/>
              <a:gd name="T9" fmla="*/ 342900 h 289"/>
              <a:gd name="T10" fmla="*/ 685800 w 577"/>
              <a:gd name="T11" fmla="*/ 342900 h 289"/>
              <a:gd name="T12" fmla="*/ 685800 w 577"/>
              <a:gd name="T13" fmla="*/ 457200 h 289"/>
              <a:gd name="T14" fmla="*/ 914400 w 577"/>
              <a:gd name="T15" fmla="*/ 228600 h 289"/>
              <a:gd name="T16" fmla="*/ 685800 w 577"/>
              <a:gd name="T17" fmla="*/ 0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" h="289">
                <a:moveTo>
                  <a:pt x="432" y="0"/>
                </a:moveTo>
                <a:lnTo>
                  <a:pt x="432" y="72"/>
                </a:lnTo>
                <a:lnTo>
                  <a:pt x="0" y="72"/>
                </a:lnTo>
                <a:lnTo>
                  <a:pt x="72" y="144"/>
                </a:lnTo>
                <a:lnTo>
                  <a:pt x="0" y="216"/>
                </a:lnTo>
                <a:lnTo>
                  <a:pt x="432" y="216"/>
                </a:lnTo>
                <a:lnTo>
                  <a:pt x="432" y="288"/>
                </a:lnTo>
                <a:lnTo>
                  <a:pt x="576" y="144"/>
                </a:lnTo>
                <a:lnTo>
                  <a:pt x="432" y="0"/>
                </a:lnTo>
              </a:path>
            </a:pathLst>
          </a:custGeom>
          <a:solidFill>
            <a:srgbClr val="FFFF66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81" name="Rectangle 9">
            <a:extLst>
              <a:ext uri="{FF2B5EF4-FFF2-40B4-BE49-F238E27FC236}">
                <a16:creationId xmlns:a16="http://schemas.microsoft.com/office/drawing/2014/main" id="{3071E0D6-03A0-B14F-822D-99469630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2479675"/>
            <a:ext cx="47815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CUORE POLMONARE CRONICO</a:t>
            </a:r>
          </a:p>
        </p:txBody>
      </p:sp>
      <p:sp>
        <p:nvSpPr>
          <p:cNvPr id="28682" name="Rectangle 10">
            <a:extLst>
              <a:ext uri="{FF2B5EF4-FFF2-40B4-BE49-F238E27FC236}">
                <a16:creationId xmlns:a16="http://schemas.microsoft.com/office/drawing/2014/main" id="{915F6DD3-474A-7E47-A5C7-79B19C162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3394075"/>
            <a:ext cx="46053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IPERTENSIONE POLMONARE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DEE9DE-F7AC-8847-AEE9-4151AD776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77177"/>
      </p:ext>
    </p:extLst>
  </p:cSld>
  <p:clrMapOvr>
    <a:masterClrMapping/>
  </p:clrMapOvr>
  <p:transition spd="slow" advTm="19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6F731E2-7FD2-5D4D-8CDF-5FF880607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FD5037B-E59F-4148-8E3F-94A0FB9C2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F94AC66-F26E-9C41-8B78-1B53E605A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238" y="757238"/>
            <a:ext cx="3895725" cy="6381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3600">
                <a:latin typeface="Comic Sans MS" charset="0"/>
                <a:ea typeface="ＭＳ Ｐゴシック" charset="-128"/>
              </a:rPr>
              <a:t>CONSEGUENZE</a:t>
            </a:r>
          </a:p>
        </p:txBody>
      </p:sp>
      <p:sp>
        <p:nvSpPr>
          <p:cNvPr id="32773" name="AutoShape 5">
            <a:extLst>
              <a:ext uri="{FF2B5EF4-FFF2-40B4-BE49-F238E27FC236}">
                <a16:creationId xmlns:a16="http://schemas.microsoft.com/office/drawing/2014/main" id="{C6435369-30CC-184A-B43D-AFA2C7EA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2973388"/>
            <a:ext cx="973137" cy="482600"/>
          </a:xfrm>
          <a:prstGeom prst="rightArrow">
            <a:avLst>
              <a:gd name="adj1" fmla="val 50000"/>
              <a:gd name="adj2" fmla="val 50448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E4B3CC10-6AE8-3043-96FB-12799885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8" y="2890838"/>
            <a:ext cx="56864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Alterazioni respiratorie notturne</a:t>
            </a:r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128DC37D-41A3-2546-B8E9-FFB03E2C9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4240213"/>
            <a:ext cx="973138" cy="482600"/>
          </a:xfrm>
          <a:prstGeom prst="rightArrow">
            <a:avLst>
              <a:gd name="adj1" fmla="val 50000"/>
              <a:gd name="adj2" fmla="val 50449"/>
            </a:avLst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latin typeface="Tahoma" charset="0"/>
              <a:ea typeface="ＭＳ Ｐゴシック" charset="-128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id="{C79BDD53-ED5A-9A49-8A58-E843AA43A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4183063"/>
            <a:ext cx="59229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Insufficienza respiratoria cronica </a:t>
            </a:r>
          </a:p>
          <a:p>
            <a:pPr eaLnBrk="1" hangingPunct="1">
              <a:defRPr/>
            </a:pPr>
            <a:r>
              <a:rPr lang="it-IT" altLang="it-IT" sz="2800">
                <a:solidFill>
                  <a:srgbClr val="FFFFFF"/>
                </a:solidFill>
                <a:latin typeface="Comic Sans MS" charset="0"/>
                <a:ea typeface="ＭＳ Ｐゴシック" charset="-128"/>
              </a:rPr>
              <a:t>ipercapnica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A5D67F-4462-CD49-94A3-E387B7223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06119"/>
      </p:ext>
    </p:extLst>
  </p:cSld>
  <p:clrMapOvr>
    <a:masterClrMapping/>
  </p:clrMapOvr>
  <p:transition spd="slow" advTm="18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8675CB6-F998-CE49-9752-C1AF11311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Tumori</a:t>
            </a:r>
            <a:r>
              <a:rPr lang="cs-CZ" dirty="0"/>
              <a:t> </a:t>
            </a:r>
            <a:r>
              <a:rPr lang="cs-CZ" dirty="0" err="1"/>
              <a:t>Polmonari</a:t>
            </a:r>
            <a:endParaRPr lang="cs-CZ" dirty="0"/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36703958-A5F4-2347-8E6E-AEFD5C0D4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Primitivi</a:t>
            </a:r>
            <a:r>
              <a:rPr lang="cs-CZ" altLang="cs-CZ" dirty="0"/>
              <a:t> o </a:t>
            </a:r>
            <a:r>
              <a:rPr lang="cs-CZ" altLang="cs-CZ" dirty="0" err="1"/>
              <a:t>secondari</a:t>
            </a:r>
            <a:r>
              <a:rPr lang="cs-CZ" altLang="cs-CZ" dirty="0"/>
              <a:t> (metastasi di </a:t>
            </a:r>
            <a:r>
              <a:rPr lang="cs-CZ" altLang="cs-CZ" dirty="0" err="1"/>
              <a:t>altri</a:t>
            </a:r>
            <a:r>
              <a:rPr lang="cs-CZ" altLang="cs-CZ" dirty="0"/>
              <a:t> </a:t>
            </a:r>
            <a:r>
              <a:rPr lang="cs-CZ" altLang="cs-CZ" dirty="0" err="1"/>
              <a:t>primitivi</a:t>
            </a:r>
            <a:r>
              <a:rPr lang="cs-CZ" altLang="cs-CZ" dirty="0"/>
              <a:t>)</a:t>
            </a:r>
          </a:p>
          <a:p>
            <a:pPr eaLnBrk="1" hangingPunct="1">
              <a:buClr>
                <a:schemeClr val="folHlink"/>
              </a:buClr>
              <a:buSzTx/>
            </a:pPr>
            <a:r>
              <a:rPr lang="cs-CZ" altLang="cs-CZ" dirty="0"/>
              <a:t>95 % </a:t>
            </a:r>
            <a:r>
              <a:rPr lang="cs-CZ" altLang="cs-CZ" dirty="0" err="1"/>
              <a:t>tumori</a:t>
            </a:r>
            <a:r>
              <a:rPr lang="cs-CZ" altLang="cs-CZ" dirty="0"/>
              <a:t> </a:t>
            </a:r>
            <a:r>
              <a:rPr lang="cs-CZ" altLang="cs-CZ" dirty="0" err="1"/>
              <a:t>maligni</a:t>
            </a:r>
            <a:r>
              <a:rPr lang="cs-CZ" altLang="cs-CZ" dirty="0"/>
              <a:t> di </a:t>
            </a:r>
            <a:r>
              <a:rPr lang="cs-CZ" altLang="cs-CZ" dirty="0" err="1"/>
              <a:t>origine</a:t>
            </a:r>
            <a:r>
              <a:rPr lang="cs-CZ" altLang="cs-CZ" dirty="0"/>
              <a:t> </a:t>
            </a:r>
            <a:r>
              <a:rPr lang="cs-CZ" altLang="cs-CZ" dirty="0" err="1"/>
              <a:t>epiteliale</a:t>
            </a:r>
            <a:endParaRPr lang="cs-CZ" altLang="cs-CZ" dirty="0"/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Epitelio</a:t>
            </a:r>
            <a:r>
              <a:rPr lang="cs-CZ" altLang="cs-CZ" dirty="0"/>
              <a:t> </a:t>
            </a:r>
            <a:r>
              <a:rPr lang="cs-CZ" altLang="cs-CZ" dirty="0" err="1"/>
              <a:t>bronchiale</a:t>
            </a:r>
            <a:r>
              <a:rPr lang="cs-CZ" altLang="cs-CZ" dirty="0"/>
              <a:t> o </a:t>
            </a:r>
            <a:r>
              <a:rPr lang="cs-CZ" altLang="cs-CZ" dirty="0" err="1"/>
              <a:t>alveolare</a:t>
            </a:r>
            <a:r>
              <a:rPr lang="cs-CZ" altLang="cs-CZ" dirty="0"/>
              <a:t> (</a:t>
            </a:r>
            <a:r>
              <a:rPr lang="cs-CZ" altLang="cs-CZ" dirty="0" err="1"/>
              <a:t>adenocarcinoma</a:t>
            </a:r>
            <a:r>
              <a:rPr lang="cs-CZ" altLang="cs-CZ" dirty="0"/>
              <a:t>, </a:t>
            </a:r>
            <a:r>
              <a:rPr lang="cs-CZ" altLang="cs-CZ" dirty="0" err="1"/>
              <a:t>squamoso</a:t>
            </a:r>
            <a:r>
              <a:rPr lang="cs-CZ" altLang="cs-CZ" dirty="0"/>
              <a:t>, a grandi </a:t>
            </a:r>
            <a:r>
              <a:rPr lang="cs-CZ" altLang="cs-CZ" dirty="0" err="1"/>
              <a:t>cellule</a:t>
            </a:r>
            <a:r>
              <a:rPr lang="cs-CZ" altLang="cs-CZ" dirty="0"/>
              <a:t>, </a:t>
            </a:r>
            <a:r>
              <a:rPr lang="cs-CZ" altLang="cs-CZ" dirty="0" err="1"/>
              <a:t>microcitoma</a:t>
            </a:r>
            <a:r>
              <a:rPr lang="cs-CZ" altLang="cs-CZ" dirty="0"/>
              <a:t>, </a:t>
            </a:r>
            <a:r>
              <a:rPr lang="cs-CZ" altLang="cs-CZ" dirty="0" err="1"/>
              <a:t>indifferenziato</a:t>
            </a:r>
            <a:r>
              <a:rPr lang="cs-CZ" altLang="cs-CZ" dirty="0"/>
              <a:t>)</a:t>
            </a:r>
          </a:p>
          <a:p>
            <a:pPr eaLnBrk="1" hangingPunct="1">
              <a:buClr>
                <a:schemeClr val="folHlink"/>
              </a:buClr>
              <a:buSzTx/>
            </a:pPr>
            <a:r>
              <a:rPr lang="cs-CZ" altLang="cs-CZ" dirty="0"/>
              <a:t>5% </a:t>
            </a:r>
            <a:r>
              <a:rPr lang="cs-CZ" altLang="cs-CZ" dirty="0" err="1"/>
              <a:t>miscellanea</a:t>
            </a:r>
            <a:endParaRPr lang="cs-CZ" altLang="cs-CZ" dirty="0"/>
          </a:p>
          <a:p>
            <a:pPr lvl="1" eaLnBrk="1" hangingPunct="1">
              <a:buClr>
                <a:schemeClr val="folHlink"/>
              </a:buClr>
              <a:buSzTx/>
            </a:pPr>
            <a:r>
              <a:rPr lang="cs-CZ" altLang="cs-CZ" dirty="0" err="1"/>
              <a:t>carcinoide</a:t>
            </a:r>
            <a:r>
              <a:rPr lang="cs-CZ" altLang="cs-CZ" dirty="0"/>
              <a:t>, </a:t>
            </a:r>
            <a:r>
              <a:rPr lang="cs-CZ" altLang="cs-CZ" dirty="0" err="1"/>
              <a:t>ghiandolare</a:t>
            </a:r>
            <a:r>
              <a:rPr lang="cs-CZ" altLang="cs-CZ" dirty="0"/>
              <a:t>, </a:t>
            </a:r>
            <a:r>
              <a:rPr lang="cs-CZ" altLang="cs-CZ" dirty="0" err="1"/>
              <a:t>mesenchimale</a:t>
            </a:r>
            <a:endParaRPr lang="cs-CZ" altLang="cs-CZ" dirty="0"/>
          </a:p>
          <a:p>
            <a:pPr eaLnBrk="1" hangingPunct="1">
              <a:buClr>
                <a:schemeClr val="folHlink"/>
              </a:buClr>
              <a:buSzTx/>
            </a:pPr>
            <a:r>
              <a:rPr lang="cs-CZ" altLang="cs-CZ" dirty="0"/>
              <a:t>0.5-1% </a:t>
            </a:r>
            <a:r>
              <a:rPr lang="cs-CZ" altLang="cs-CZ" dirty="0" err="1"/>
              <a:t>benigni</a:t>
            </a:r>
            <a:r>
              <a:rPr lang="cs-CZ" altLang="cs-CZ" dirty="0"/>
              <a:t> - </a:t>
            </a:r>
            <a:r>
              <a:rPr lang="cs-CZ" altLang="cs-CZ" dirty="0" err="1"/>
              <a:t>amartomi</a:t>
            </a:r>
            <a:endParaRPr lang="cs-CZ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C45285-69DA-1C4B-8C6F-BE43B28BA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71"/>
    </mc:Choice>
    <mc:Fallback>
      <p:transition spd="slow" advTm="7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EFA47F0-49B3-D342-8747-08A3611585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Bronchiettasie</a:t>
            </a:r>
            <a:endParaRPr lang="cs-CZ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87B5AC1-8558-1B4C-90F7-08E911C95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Font typeface="Wingdings" pitchFamily="2" charset="2"/>
              <a:buNone/>
            </a:pPr>
            <a:r>
              <a:rPr lang="cs-CZ" altLang="cs-CZ" sz="2800" dirty="0" err="1">
                <a:solidFill>
                  <a:schemeClr val="folHlink"/>
                </a:solidFill>
              </a:rPr>
              <a:t>Definizione</a:t>
            </a:r>
            <a:r>
              <a:rPr lang="cs-CZ" altLang="cs-CZ" sz="2800" dirty="0">
                <a:solidFill>
                  <a:schemeClr val="folHlink"/>
                </a:solidFill>
              </a:rPr>
              <a:t> = </a:t>
            </a:r>
            <a:r>
              <a:rPr lang="cs-CZ" altLang="cs-CZ" sz="2800" dirty="0" err="1">
                <a:solidFill>
                  <a:schemeClr val="folHlink"/>
                </a:solidFill>
              </a:rPr>
              <a:t>dilatazione</a:t>
            </a:r>
            <a:r>
              <a:rPr lang="cs-CZ" altLang="cs-CZ" sz="2800" dirty="0">
                <a:solidFill>
                  <a:schemeClr val="folHlink"/>
                </a:solidFill>
              </a:rPr>
              <a:t> permanente </a:t>
            </a:r>
            <a:r>
              <a:rPr lang="cs-CZ" altLang="cs-CZ" sz="2800" dirty="0" err="1">
                <a:solidFill>
                  <a:schemeClr val="folHlink"/>
                </a:solidFill>
              </a:rPr>
              <a:t>bronchi</a:t>
            </a:r>
            <a:r>
              <a:rPr lang="cs-CZ" altLang="cs-CZ" sz="2800" dirty="0">
                <a:solidFill>
                  <a:schemeClr val="folHlink"/>
                </a:solidFill>
              </a:rPr>
              <a:t>/ </a:t>
            </a:r>
            <a:r>
              <a:rPr lang="cs-CZ" altLang="cs-CZ" sz="2800" dirty="0" err="1">
                <a:solidFill>
                  <a:schemeClr val="folHlink"/>
                </a:solidFill>
              </a:rPr>
              <a:t>bronchioli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dovuta</a:t>
            </a:r>
            <a:r>
              <a:rPr lang="cs-CZ" altLang="cs-CZ" sz="2800" dirty="0">
                <a:solidFill>
                  <a:schemeClr val="folHlink"/>
                </a:solidFill>
              </a:rPr>
              <a:t> a </a:t>
            </a:r>
            <a:r>
              <a:rPr lang="cs-CZ" altLang="cs-CZ" sz="2800" dirty="0" err="1">
                <a:solidFill>
                  <a:schemeClr val="folHlink"/>
                </a:solidFill>
              </a:rPr>
              <a:t>distruzione</a:t>
            </a:r>
            <a:r>
              <a:rPr lang="cs-CZ" altLang="cs-CZ" sz="2800" dirty="0">
                <a:solidFill>
                  <a:schemeClr val="folHlink"/>
                </a:solidFill>
              </a:rPr>
              <a:t> di </a:t>
            </a:r>
            <a:r>
              <a:rPr lang="cs-CZ" altLang="cs-CZ" sz="2800" dirty="0" err="1">
                <a:solidFill>
                  <a:schemeClr val="folHlink"/>
                </a:solidFill>
              </a:rPr>
              <a:t>componenti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della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parete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delle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basse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vie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  <a:r>
              <a:rPr lang="cs-CZ" altLang="cs-CZ" sz="2800" dirty="0" err="1">
                <a:solidFill>
                  <a:schemeClr val="folHlink"/>
                </a:solidFill>
              </a:rPr>
              <a:t>aeree</a:t>
            </a:r>
            <a:r>
              <a:rPr lang="cs-CZ" altLang="cs-CZ" sz="2800" dirty="0">
                <a:solidFill>
                  <a:schemeClr val="folHlink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800" dirty="0" err="1"/>
              <a:t>Tosse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persistente</a:t>
            </a:r>
            <a:r>
              <a:rPr lang="cs-CZ" altLang="cs-CZ" sz="2800" dirty="0"/>
              <a:t> + </a:t>
            </a:r>
            <a:r>
              <a:rPr lang="cs-CZ" altLang="cs-CZ" sz="2800" dirty="0" err="1"/>
              <a:t>escreato</a:t>
            </a:r>
            <a:r>
              <a:rPr lang="cs-CZ" altLang="cs-CZ" sz="2800" dirty="0"/>
              <a:t> </a:t>
            </a:r>
            <a:r>
              <a:rPr lang="cs-CZ" altLang="cs-CZ" sz="2800" dirty="0" err="1"/>
              <a:t>mucopurulento</a:t>
            </a:r>
            <a:r>
              <a:rPr lang="cs-CZ" altLang="cs-CZ" sz="2800" dirty="0"/>
              <a:t> 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800" dirty="0"/>
              <a:t>1. </a:t>
            </a:r>
            <a:r>
              <a:rPr lang="cs-CZ" altLang="cs-CZ" sz="2800" dirty="0" err="1"/>
              <a:t>ostruzione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bronchiale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400" dirty="0" err="1"/>
              <a:t>tumori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corpi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estranei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tappi</a:t>
            </a:r>
            <a:r>
              <a:rPr lang="cs-CZ" altLang="cs-CZ" sz="2400" dirty="0"/>
              <a:t> di </a:t>
            </a:r>
            <a:r>
              <a:rPr lang="cs-CZ" altLang="cs-CZ" sz="2400" dirty="0" err="1"/>
              <a:t>muco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800" dirty="0"/>
              <a:t>2. </a:t>
            </a:r>
            <a:r>
              <a:rPr lang="cs-CZ" altLang="cs-CZ" sz="2800" dirty="0" err="1"/>
              <a:t>condizioni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congenite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400" dirty="0" err="1"/>
              <a:t>Fibrosi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cistica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sindrome</a:t>
            </a:r>
            <a:r>
              <a:rPr lang="cs-CZ" altLang="cs-CZ" sz="2400" dirty="0"/>
              <a:t> di </a:t>
            </a:r>
            <a:r>
              <a:rPr lang="cs-CZ" altLang="cs-CZ" sz="2400" dirty="0" err="1"/>
              <a:t>Kartagener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Discinesia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ciliare</a:t>
            </a:r>
            <a:r>
              <a:rPr lang="cs-CZ" altLang="cs-CZ" sz="2400" dirty="0"/>
              <a:t> primitiva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800" dirty="0"/>
              <a:t>3. </a:t>
            </a:r>
            <a:r>
              <a:rPr lang="cs-CZ" altLang="cs-CZ" sz="2800" dirty="0" err="1"/>
              <a:t>Polmoniti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suppurative</a:t>
            </a:r>
            <a:r>
              <a:rPr lang="cs-CZ" altLang="cs-CZ" sz="2800" dirty="0"/>
              <a:t> / </a:t>
            </a:r>
            <a:r>
              <a:rPr lang="cs-CZ" altLang="cs-CZ" sz="2800" dirty="0" err="1"/>
              <a:t>necrotizzanti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recidivanti</a:t>
            </a:r>
            <a:endParaRPr lang="cs-CZ" altLang="cs-CZ" sz="28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400" i="1" dirty="0" err="1"/>
              <a:t>Staphylococcus</a:t>
            </a:r>
            <a:r>
              <a:rPr lang="cs-CZ" altLang="cs-CZ" sz="2400" i="1" dirty="0"/>
              <a:t> aureus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</a:pPr>
            <a:r>
              <a:rPr lang="cs-CZ" altLang="cs-CZ" sz="2400" i="1" dirty="0" err="1"/>
              <a:t>Klebsiella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spp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0878E-566C-0949-B398-D45B5C1E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00"/>
    </mc:Choice>
    <mc:Fallback>
      <p:transition spd="slow" advTm="10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>
            <a:extLst>
              <a:ext uri="{FF2B5EF4-FFF2-40B4-BE49-F238E27FC236}">
                <a16:creationId xmlns:a16="http://schemas.microsoft.com/office/drawing/2014/main" id="{BE24D99A-3E31-FA44-8ADE-D020E0DA7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66700"/>
            <a:ext cx="4992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dirty="0">
                <a:solidFill>
                  <a:srgbClr val="C00000"/>
                </a:solidFill>
                <a:latin typeface="Arial" panose="020B0604020202020204" pitchFamily="34" charset="0"/>
              </a:rPr>
              <a:t>TUMORE DEL POLMONE</a:t>
            </a:r>
          </a:p>
        </p:txBody>
      </p:sp>
      <p:sp>
        <p:nvSpPr>
          <p:cNvPr id="447491" name="Text Box 3">
            <a:extLst>
              <a:ext uri="{FF2B5EF4-FFF2-40B4-BE49-F238E27FC236}">
                <a16:creationId xmlns:a16="http://schemas.microsoft.com/office/drawing/2014/main" id="{1DBF1E61-2B28-8F4C-BD84-ADC2A86B9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308100"/>
            <a:ext cx="8702675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FFF00"/>
              </a:buClr>
              <a:buFontTx/>
              <a:buChar char="•"/>
            </a:pPr>
            <a:r>
              <a:rPr lang="it-IT" altLang="it-IT" sz="1800" b="1">
                <a:latin typeface="Arial" panose="020B0604020202020204" pitchFamily="34" charset="0"/>
              </a:rPr>
              <a:t> Attualmente il polmone è la sede principale di neoplasia nel mondo. Il tumore del polmone è la neoplasia più frequente negli uomini (18% di tutti i nuovi tumori) e la 4° nelle donne. L’incidenza aumenta con l’età. In Italia nel 1990 si è stimata un’incidenza di 86.3/100.000 maschi e 12.6/100.000 femmine. </a:t>
            </a:r>
          </a:p>
          <a:p>
            <a:pPr algn="just">
              <a:buClr>
                <a:srgbClr val="FFFF00"/>
              </a:buClr>
            </a:pPr>
            <a:endParaRPr lang="it-IT" altLang="it-IT" sz="1800" b="1">
              <a:latin typeface="Arial" panose="020B0604020202020204" pitchFamily="34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it-IT" altLang="it-IT" sz="1800" b="1">
                <a:latin typeface="Arial" panose="020B0604020202020204" pitchFamily="34" charset="0"/>
              </a:rPr>
              <a:t> Ha un’elevata mortalità (</a:t>
            </a:r>
            <a:r>
              <a:rPr lang="it-IT" altLang="it-IT" sz="1800" b="1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altLang="it-IT" sz="1800" b="1">
                <a:latin typeface="Arial" panose="020B0604020202020204" pitchFamily="34" charset="0"/>
              </a:rPr>
              <a:t>85%) a causa della relativa inefficacia dei trattamenti terapeutici e per il fallimento dei sistemi attuali di diagnosi precoce.</a:t>
            </a:r>
          </a:p>
          <a:p>
            <a:pPr algn="just">
              <a:buClr>
                <a:srgbClr val="FFFF00"/>
              </a:buClr>
            </a:pPr>
            <a:endParaRPr lang="it-IT" altLang="it-IT" sz="1800" b="1">
              <a:latin typeface="Arial" panose="020B0604020202020204" pitchFamily="34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it-IT" altLang="it-IT" sz="1800" b="1">
                <a:latin typeface="Arial" panose="020B0604020202020204" pitchFamily="34" charset="0"/>
              </a:rPr>
              <a:t> Rappresenta la singola causa più prevenibile di neoplasia dato che oltre l’85% dei casi si verifica in soggetti fumatori, altro 3-5% dei casi è dovuto a fumo passivo e fino al 4% dei casi è causato dall’esposizione a radon.</a:t>
            </a:r>
          </a:p>
          <a:p>
            <a:pPr algn="just">
              <a:buClr>
                <a:srgbClr val="FFFF00"/>
              </a:buClr>
              <a:buFontTx/>
              <a:buChar char="•"/>
            </a:pPr>
            <a:endParaRPr lang="it-IT" altLang="it-IT" sz="1800" b="1">
              <a:latin typeface="Arial" panose="020B0604020202020204" pitchFamily="34" charset="0"/>
            </a:endParaRPr>
          </a:p>
          <a:p>
            <a:pPr algn="just">
              <a:buClr>
                <a:srgbClr val="FFFF00"/>
              </a:buClr>
              <a:buFontTx/>
              <a:buChar char="•"/>
            </a:pPr>
            <a:r>
              <a:rPr lang="it-IT" altLang="it-IT" sz="1800" b="1">
                <a:latin typeface="Arial" panose="020B0604020202020204" pitchFamily="34" charset="0"/>
              </a:rPr>
              <a:t> Tuttavia, poiché vi sono fumatori abituali che non sviluppano il tumore mentre si verificano casi in non fumatori, è evidente che i fattori eziologici esterni interagiscono con fattori endogeni legati all’ospite nel determinare un rischio di malattia variabile fra gli individui.</a:t>
            </a:r>
          </a:p>
          <a:p>
            <a:pPr algn="just">
              <a:buClr>
                <a:srgbClr val="FFFF00"/>
              </a:buClr>
            </a:pPr>
            <a:endParaRPr lang="it-IT" altLang="it-IT" sz="18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DA99DC-80AD-2041-8C1F-162B78906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9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6"/>
    </mc:Choice>
    <mc:Fallback>
      <p:transition spd="slow" advTm="5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7730" name="Object 2">
            <a:extLst>
              <a:ext uri="{FF2B5EF4-FFF2-40B4-BE49-F238E27FC236}">
                <a16:creationId xmlns:a16="http://schemas.microsoft.com/office/drawing/2014/main" id="{1ABB5150-47AE-2E47-A877-4FC03FCC4C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2100" y="296863"/>
          <a:ext cx="8401050" cy="623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55" name="Diapositiva" r:id="rId6" imgW="26327100" imgH="19748500" progId="PowerPoint.Slide.8">
                  <p:embed/>
                </p:oleObj>
              </mc:Choice>
              <mc:Fallback>
                <p:oleObj name="Diapositiva" r:id="rId6" imgW="26327100" imgH="19748500" progId="PowerPoint.Slide.8">
                  <p:embed/>
                  <p:pic>
                    <p:nvPicPr>
                      <p:cNvPr id="457730" name="Object 2">
                        <a:extLst>
                          <a:ext uri="{FF2B5EF4-FFF2-40B4-BE49-F238E27FC236}">
                            <a16:creationId xmlns:a16="http://schemas.microsoft.com/office/drawing/2014/main" id="{1ABB5150-47AE-2E47-A877-4FC03FCC4C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296863"/>
                        <a:ext cx="8401050" cy="623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481F46-9F86-484B-BFCC-DFA955AA99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96"/>
    </mc:Choice>
    <mc:Fallback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076B9AC7-5F9A-7742-9642-5D1223A5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0"/>
            <a:ext cx="7924800" cy="1905000"/>
          </a:xfrm>
          <a:prstGeom prst="rect">
            <a:avLst/>
          </a:prstGeom>
          <a:gradFill rotWithShape="0">
            <a:gsLst>
              <a:gs pos="0">
                <a:srgbClr val="6699FF">
                  <a:gamma/>
                  <a:shade val="46275"/>
                  <a:invGamma/>
                </a:srgbClr>
              </a:gs>
              <a:gs pos="5000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67971" name="Rectangle 3">
            <a:extLst>
              <a:ext uri="{FF2B5EF4-FFF2-40B4-BE49-F238E27FC236}">
                <a16:creationId xmlns:a16="http://schemas.microsoft.com/office/drawing/2014/main" id="{904EA017-CB4D-9243-8BAB-48E559411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it-IT" alt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CLASSIFICAZIONE ISTOPATOLOGICA </a:t>
            </a:r>
            <a:br>
              <a:rPr lang="it-IT" alt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r>
              <a:rPr lang="it-IT" alt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DEL CARCINOMA POLMONARE </a:t>
            </a:r>
            <a:br>
              <a:rPr lang="it-IT" altLang="it-IT" sz="32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</a:br>
            <a:endParaRPr lang="it-IT" altLang="it-IT" sz="3200" b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7972" name="Rectangle 4">
            <a:extLst>
              <a:ext uri="{FF2B5EF4-FFF2-40B4-BE49-F238E27FC236}">
                <a16:creationId xmlns:a16="http://schemas.microsoft.com/office/drawing/2014/main" id="{D843E75E-FA64-754D-8118-A0F768059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pPr algn="just"/>
            <a:r>
              <a:rPr lang="it-IT" altLang="it-IT" sz="2400" b="1">
                <a:latin typeface="Arial" panose="020B0604020202020204" pitchFamily="34" charset="0"/>
              </a:rPr>
              <a:t>La suddivisione clinica più importante è tra carcinoma a piccole cellule e carcinoma a non piccole cellule.</a:t>
            </a:r>
          </a:p>
        </p:txBody>
      </p:sp>
      <p:sp>
        <p:nvSpPr>
          <p:cNvPr id="467973" name="Rectangle 5">
            <a:extLst>
              <a:ext uri="{FF2B5EF4-FFF2-40B4-BE49-F238E27FC236}">
                <a16:creationId xmlns:a16="http://schemas.microsoft.com/office/drawing/2014/main" id="{A5A284B1-0C1A-8B47-BB66-E6481644F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450"/>
            <a:ext cx="2147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chemeClr val="hlink"/>
                </a:solidFill>
                <a:latin typeface="Arial" panose="020B0604020202020204" pitchFamily="34" charset="0"/>
              </a:rPr>
              <a:t>Chest 2000; 117:80S</a:t>
            </a:r>
          </a:p>
        </p:txBody>
      </p:sp>
      <p:pic>
        <p:nvPicPr>
          <p:cNvPr id="467974" name="Picture 6" descr="1">
            <a:extLst>
              <a:ext uri="{FF2B5EF4-FFF2-40B4-BE49-F238E27FC236}">
                <a16:creationId xmlns:a16="http://schemas.microsoft.com/office/drawing/2014/main" id="{87123010-D26B-204B-B87C-49F2E7A5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1752600" cy="1482725"/>
          </a:xfrm>
          <a:prstGeom prst="rect">
            <a:avLst/>
          </a:prstGeom>
          <a:noFill/>
          <a:ln w="57150">
            <a:solidFill>
              <a:srgbClr val="F6FC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75" name="Text Box 7">
            <a:extLst>
              <a:ext uri="{FF2B5EF4-FFF2-40B4-BE49-F238E27FC236}">
                <a16:creationId xmlns:a16="http://schemas.microsoft.com/office/drawing/2014/main" id="{ADD985FC-7754-F240-8C18-E44ABA72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19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1800" b="1" dirty="0">
                <a:solidFill>
                  <a:srgbClr val="C00000"/>
                </a:solidFill>
              </a:rPr>
              <a:t>Ca a grandi cellule</a:t>
            </a:r>
          </a:p>
        </p:txBody>
      </p:sp>
      <p:pic>
        <p:nvPicPr>
          <p:cNvPr id="467976" name="Picture 8" descr="1">
            <a:extLst>
              <a:ext uri="{FF2B5EF4-FFF2-40B4-BE49-F238E27FC236}">
                <a16:creationId xmlns:a16="http://schemas.microsoft.com/office/drawing/2014/main" id="{2217152C-D650-0745-B0D1-183C4900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75163"/>
            <a:ext cx="1752600" cy="1512887"/>
          </a:xfrm>
          <a:prstGeom prst="rect">
            <a:avLst/>
          </a:prstGeom>
          <a:noFill/>
          <a:ln w="57150">
            <a:solidFill>
              <a:srgbClr val="F6FC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7977" name="Text Box 9">
            <a:extLst>
              <a:ext uri="{FF2B5EF4-FFF2-40B4-BE49-F238E27FC236}">
                <a16:creationId xmlns:a16="http://schemas.microsoft.com/office/drawing/2014/main" id="{4224368D-9AFC-8144-B484-862413CC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19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1800" b="1" dirty="0">
                <a:solidFill>
                  <a:srgbClr val="C00000"/>
                </a:solidFill>
              </a:rPr>
              <a:t>Adenocarcinoma</a:t>
            </a:r>
          </a:p>
        </p:txBody>
      </p:sp>
      <p:pic>
        <p:nvPicPr>
          <p:cNvPr id="467978" name="Picture 10" descr="squamo">
            <a:extLst>
              <a:ext uri="{FF2B5EF4-FFF2-40B4-BE49-F238E27FC236}">
                <a16:creationId xmlns:a16="http://schemas.microsoft.com/office/drawing/2014/main" id="{0BEF97C0-2A3E-5644-87C0-A2068634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5800"/>
            <a:ext cx="1752600" cy="1482725"/>
          </a:xfrm>
          <a:prstGeom prst="rect">
            <a:avLst/>
          </a:prstGeom>
          <a:noFill/>
          <a:ln w="57150">
            <a:solidFill>
              <a:srgbClr val="F6FC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9" name="Text Box 11">
            <a:extLst>
              <a:ext uri="{FF2B5EF4-FFF2-40B4-BE49-F238E27FC236}">
                <a16:creationId xmlns:a16="http://schemas.microsoft.com/office/drawing/2014/main" id="{79DF70FF-C209-BF47-B932-5E139A0AF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19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1800" b="1" dirty="0" err="1">
                <a:solidFill>
                  <a:srgbClr val="C00000"/>
                </a:solidFill>
              </a:rPr>
              <a:t>Squamocellulare</a:t>
            </a:r>
            <a:endParaRPr lang="it-IT" altLang="it-IT" sz="1800" b="1" dirty="0">
              <a:solidFill>
                <a:srgbClr val="C00000"/>
              </a:solidFill>
            </a:endParaRPr>
          </a:p>
        </p:txBody>
      </p:sp>
      <p:pic>
        <p:nvPicPr>
          <p:cNvPr id="467980" name="Picture 12" descr="microcit">
            <a:extLst>
              <a:ext uri="{FF2B5EF4-FFF2-40B4-BE49-F238E27FC236}">
                <a16:creationId xmlns:a16="http://schemas.microsoft.com/office/drawing/2014/main" id="{A7AEC1CC-1F92-1943-9AD7-FDE27E39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209800" cy="15303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81" name="Text Box 13">
            <a:extLst>
              <a:ext uri="{FF2B5EF4-FFF2-40B4-BE49-F238E27FC236}">
                <a16:creationId xmlns:a16="http://schemas.microsoft.com/office/drawing/2014/main" id="{7F2C3ACA-B2C0-304E-A3D0-3EDFFAFD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1980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sz="1800" b="1">
                <a:solidFill>
                  <a:srgbClr val="C00000"/>
                </a:solidFill>
              </a:rPr>
              <a:t>Microcitoma</a:t>
            </a:r>
          </a:p>
        </p:txBody>
      </p:sp>
      <p:sp>
        <p:nvSpPr>
          <p:cNvPr id="467982" name="Text Box 14">
            <a:extLst>
              <a:ext uri="{FF2B5EF4-FFF2-40B4-BE49-F238E27FC236}">
                <a16:creationId xmlns:a16="http://schemas.microsoft.com/office/drawing/2014/main" id="{E4DA4C14-D4D1-544B-B18B-9B47136E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290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  <a:latin typeface="Abadi MT Condensed Light" panose="020B0306030101010103" pitchFamily="34" charset="77"/>
              </a:rPr>
              <a:t>NON A PICCOLE CELLULE</a:t>
            </a:r>
          </a:p>
        </p:txBody>
      </p:sp>
      <p:sp>
        <p:nvSpPr>
          <p:cNvPr id="467983" name="Text Box 15">
            <a:extLst>
              <a:ext uri="{FF2B5EF4-FFF2-40B4-BE49-F238E27FC236}">
                <a16:creationId xmlns:a16="http://schemas.microsoft.com/office/drawing/2014/main" id="{E20ADE86-E642-E141-B21C-9CB5781F3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4290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altLang="it-IT" b="1">
                <a:effectLst>
                  <a:outerShdw blurRad="38100" dist="38100" dir="2700000" algn="tl">
                    <a:srgbClr val="000000"/>
                  </a:outerShdw>
                </a:effectLst>
                <a:latin typeface="Abadi MT Condensed Light" panose="020B0306030101010103" pitchFamily="34" charset="77"/>
              </a:rPr>
              <a:t>A PICCOLE CELLULE</a:t>
            </a:r>
          </a:p>
        </p:txBody>
      </p:sp>
      <p:sp>
        <p:nvSpPr>
          <p:cNvPr id="467984" name="AutoShape 16">
            <a:extLst>
              <a:ext uri="{FF2B5EF4-FFF2-40B4-BE49-F238E27FC236}">
                <a16:creationId xmlns:a16="http://schemas.microsoft.com/office/drawing/2014/main" id="{A0DDB5F9-6329-3142-8FEA-0ACBA71CB189}"/>
              </a:ext>
            </a:extLst>
          </p:cNvPr>
          <p:cNvSpPr>
            <a:spLocks/>
          </p:cNvSpPr>
          <p:nvPr/>
        </p:nvSpPr>
        <p:spPr bwMode="auto">
          <a:xfrm rot="5400000">
            <a:off x="3124200" y="1066800"/>
            <a:ext cx="533400" cy="6172200"/>
          </a:xfrm>
          <a:prstGeom prst="leftBrace">
            <a:avLst>
              <a:gd name="adj1" fmla="val 9642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E1CEDB-D4F8-F244-BC9D-5CEB41C8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0"/>
    </mc:Choice>
    <mc:Fallback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2433D2C5-20B4-C34F-875E-C9B5C7565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/>
              <a:t>Sintomi e segni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95C6F17C-6751-A345-9B2C-17648EF4B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GB"/>
              <a:t>Sintomi e segni dovuti al tumore primitivo</a:t>
            </a:r>
          </a:p>
          <a:p>
            <a:pPr>
              <a:lnSpc>
                <a:spcPct val="90000"/>
              </a:lnSpc>
            </a:pPr>
            <a:r>
              <a:rPr lang="en-GB" altLang="en-GB"/>
              <a:t>Sintomi e segni da interessamento mediastinico</a:t>
            </a:r>
          </a:p>
          <a:p>
            <a:pPr>
              <a:lnSpc>
                <a:spcPct val="90000"/>
              </a:lnSpc>
            </a:pPr>
            <a:r>
              <a:rPr lang="en-GB" altLang="en-GB"/>
              <a:t>Manifestazioni da metastasi extra-toraciche </a:t>
            </a:r>
          </a:p>
          <a:p>
            <a:pPr>
              <a:lnSpc>
                <a:spcPct val="90000"/>
              </a:lnSpc>
            </a:pPr>
            <a:r>
              <a:rPr lang="en-GB" altLang="en-GB"/>
              <a:t>Manifestazioni sistemiche e non metastatiche di tipo paraneoplastico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71A7E9-E598-E94E-8A45-BFA013CE5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96088"/>
      </p:ext>
    </p:extLst>
  </p:cSld>
  <p:clrMapOvr>
    <a:masterClrMapping/>
  </p:clrMapOvr>
  <p:transition advTm="30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0DE96090-6657-9C49-8620-F0EE71BFF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 dirty="0" err="1"/>
              <a:t>Metastasi</a:t>
            </a:r>
            <a:endParaRPr lang="en-GB" altLang="en-GB" dirty="0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9A75E74D-51A5-5647-9A2F-892238033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GB" altLang="en-GB" dirty="0" err="1"/>
              <a:t>Cerebrali</a:t>
            </a:r>
            <a:endParaRPr kumimoji="0" lang="en-GB" altLang="en-GB" dirty="0"/>
          </a:p>
          <a:p>
            <a:r>
              <a:rPr lang="en-GB" altLang="en-GB" dirty="0" err="1"/>
              <a:t>Ossee</a:t>
            </a:r>
            <a:endParaRPr kumimoji="0" lang="en-GB" altLang="en-GB" dirty="0"/>
          </a:p>
          <a:p>
            <a:r>
              <a:rPr kumimoji="0" lang="en-GB" altLang="en-GB" dirty="0" err="1"/>
              <a:t>Epatiche</a:t>
            </a:r>
            <a:endParaRPr kumimoji="0" lang="en-GB" altLang="en-GB" dirty="0"/>
          </a:p>
          <a:p>
            <a:r>
              <a:rPr kumimoji="0" lang="en-GB" altLang="en-GB" dirty="0" err="1"/>
              <a:t>Surrenaliche</a:t>
            </a:r>
            <a:endParaRPr kumimoji="0" lang="en-GB" altLang="en-GB" dirty="0"/>
          </a:p>
          <a:p>
            <a:r>
              <a:rPr kumimoji="0" lang="en-GB" altLang="en-GB" dirty="0" err="1"/>
              <a:t>Linfonodali</a:t>
            </a:r>
            <a:r>
              <a:rPr kumimoji="0" lang="en-GB" altLang="en-GB" dirty="0"/>
              <a:t> Para-</a:t>
            </a:r>
            <a:r>
              <a:rPr kumimoji="0" lang="en-GB" altLang="en-GB" dirty="0" err="1"/>
              <a:t>aortiche</a:t>
            </a:r>
            <a:endParaRPr kumimoji="0" lang="en-GB" altLang="en-GB" dirty="0"/>
          </a:p>
          <a:p>
            <a:r>
              <a:rPr lang="en-GB" altLang="en-GB" dirty="0" err="1"/>
              <a:t>Pleuriche</a:t>
            </a:r>
            <a:endParaRPr kumimoji="0" lang="en-GB" alt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7E5EDB-3C1E-2846-9089-32825337E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1766"/>
      </p:ext>
    </p:extLst>
  </p:cSld>
  <p:clrMapOvr>
    <a:masterClrMapping/>
  </p:clrMapOvr>
  <p:transition advTm="45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AEB86F54-9DAF-7D43-840D-DE39BE0CA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B" dirty="0" err="1"/>
              <a:t>Stadiazione</a:t>
            </a:r>
            <a:r>
              <a:rPr lang="en-GB" altLang="en-GB" dirty="0"/>
              <a:t> microcitoma</a:t>
            </a: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58F0B843-4A9E-1743-ABF1-619E3C011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/>
            <a:endParaRPr lang="en-GB" altLang="en-GB" dirty="0">
              <a:solidFill>
                <a:schemeClr val="accent2"/>
              </a:solidFill>
            </a:endParaRPr>
          </a:p>
          <a:p>
            <a:pPr marL="285750" indent="-285750"/>
            <a:r>
              <a:rPr lang="en-GB" altLang="en-GB" b="1" dirty="0" err="1">
                <a:solidFill>
                  <a:schemeClr val="accent2"/>
                </a:solidFill>
              </a:rPr>
              <a:t>Malattia</a:t>
            </a:r>
            <a:r>
              <a:rPr lang="en-GB" altLang="en-GB" b="1" dirty="0">
                <a:solidFill>
                  <a:schemeClr val="accent2"/>
                </a:solidFill>
              </a:rPr>
              <a:t> </a:t>
            </a:r>
            <a:r>
              <a:rPr lang="en-GB" altLang="en-GB" b="1" dirty="0" err="1">
                <a:solidFill>
                  <a:schemeClr val="accent2"/>
                </a:solidFill>
              </a:rPr>
              <a:t>limitata</a:t>
            </a:r>
            <a:endParaRPr lang="en-GB" altLang="en-GB" dirty="0">
              <a:solidFill>
                <a:schemeClr val="accent2"/>
              </a:solidFill>
            </a:endParaRPr>
          </a:p>
          <a:p>
            <a:pPr marL="476250" lvl="1" indent="0">
              <a:buFontTx/>
              <a:buNone/>
            </a:pPr>
            <a:r>
              <a:rPr lang="en-GB" altLang="en-GB" dirty="0" err="1"/>
              <a:t>Malattia</a:t>
            </a:r>
            <a:r>
              <a:rPr lang="en-GB" altLang="en-GB" dirty="0"/>
              <a:t> </a:t>
            </a:r>
            <a:r>
              <a:rPr lang="en-GB" altLang="en-GB" dirty="0" err="1"/>
              <a:t>confinata</a:t>
            </a:r>
            <a:r>
              <a:rPr lang="en-GB" altLang="en-GB" dirty="0"/>
              <a:t> a un </a:t>
            </a:r>
            <a:r>
              <a:rPr lang="en-GB" altLang="en-GB" dirty="0" err="1"/>
              <a:t>emitorace</a:t>
            </a:r>
            <a:r>
              <a:rPr lang="en-GB" altLang="en-GB" dirty="0"/>
              <a:t> con o senza </a:t>
            </a:r>
            <a:r>
              <a:rPr lang="en-GB" altLang="en-GB" dirty="0" err="1"/>
              <a:t>linfoadenopatie</a:t>
            </a:r>
            <a:r>
              <a:rPr lang="en-GB" altLang="en-GB" dirty="0"/>
              <a:t> </a:t>
            </a:r>
            <a:r>
              <a:rPr lang="en-GB" altLang="en-GB" dirty="0" err="1"/>
              <a:t>sopraclavicolari</a:t>
            </a:r>
            <a:endParaRPr lang="en-GB" altLang="en-GB" dirty="0"/>
          </a:p>
          <a:p>
            <a:pPr marL="476250" lvl="1" indent="0">
              <a:buFontTx/>
              <a:buNone/>
            </a:pPr>
            <a:endParaRPr lang="en-GB" altLang="en-GB" dirty="0"/>
          </a:p>
          <a:p>
            <a:pPr marL="285750" indent="-285750"/>
            <a:r>
              <a:rPr lang="en-GB" altLang="en-GB" b="1" dirty="0" err="1">
                <a:solidFill>
                  <a:srgbClr val="C00000"/>
                </a:solidFill>
              </a:rPr>
              <a:t>Malattia</a:t>
            </a:r>
            <a:r>
              <a:rPr lang="en-GB" altLang="en-GB" b="1" dirty="0">
                <a:solidFill>
                  <a:srgbClr val="C00000"/>
                </a:solidFill>
              </a:rPr>
              <a:t> </a:t>
            </a:r>
            <a:r>
              <a:rPr lang="en-GB" altLang="en-GB" b="1" dirty="0" err="1">
                <a:solidFill>
                  <a:srgbClr val="C00000"/>
                </a:solidFill>
              </a:rPr>
              <a:t>diffusa</a:t>
            </a:r>
            <a:endParaRPr lang="en-GB" altLang="en-GB" dirty="0">
              <a:solidFill>
                <a:srgbClr val="C00000"/>
              </a:solidFill>
            </a:endParaRPr>
          </a:p>
          <a:p>
            <a:pPr marL="476250" lvl="1" indent="0">
              <a:buFontTx/>
              <a:buNone/>
            </a:pPr>
            <a:r>
              <a:rPr lang="en-GB" altLang="en-GB" dirty="0" err="1"/>
              <a:t>Tutti</a:t>
            </a:r>
            <a:r>
              <a:rPr lang="en-GB" altLang="en-GB" dirty="0"/>
              <a:t> </a:t>
            </a:r>
            <a:r>
              <a:rPr lang="en-GB" altLang="en-GB" dirty="0" err="1"/>
              <a:t>gli</a:t>
            </a:r>
            <a:r>
              <a:rPr lang="en-GB" altLang="en-GB" dirty="0"/>
              <a:t> </a:t>
            </a:r>
            <a:r>
              <a:rPr lang="en-GB" altLang="en-GB" dirty="0" err="1"/>
              <a:t>altri</a:t>
            </a:r>
            <a:r>
              <a:rPr lang="en-GB" altLang="en-GB" dirty="0"/>
              <a:t> </a:t>
            </a:r>
            <a:r>
              <a:rPr lang="en-GB" altLang="en-GB" dirty="0" err="1"/>
              <a:t>pazienti</a:t>
            </a:r>
            <a:endParaRPr lang="en-GB" altLang="en-GB" dirty="0"/>
          </a:p>
        </p:txBody>
      </p:sp>
      <p:sp>
        <p:nvSpPr>
          <p:cNvPr id="270340" name="Rectangle 4">
            <a:extLst>
              <a:ext uri="{FF2B5EF4-FFF2-40B4-BE49-F238E27FC236}">
                <a16:creationId xmlns:a16="http://schemas.microsoft.com/office/drawing/2014/main" id="{D996862B-4AD1-7C42-9D52-D619F1362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568450"/>
            <a:ext cx="7007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GB" sz="3600" dirty="0">
                <a:latin typeface="Helvetica" pitchFamily="2" charset="0"/>
              </a:rPr>
              <a:t>SCLC (small cell lung carcinoma)</a:t>
            </a:r>
            <a:endParaRPr lang="en-GB" altLang="en-GB" sz="3200" dirty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FA0079-47EE-1648-BDEE-CBAB6CFDD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1783"/>
      </p:ext>
    </p:extLst>
  </p:cSld>
  <p:clrMapOvr>
    <a:masterClrMapping/>
  </p:clrMapOvr>
  <p:transition advTm="59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95CF9B6-2F01-5747-A252-A0A62E315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Bronchiettasie</a:t>
            </a:r>
            <a:endParaRPr lang="cs-CZ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BE0357C-88A3-F34A-95C6-F901C6F21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Ostruzione</a:t>
            </a:r>
            <a:r>
              <a:rPr lang="cs-CZ" altLang="cs-CZ" sz="2800" dirty="0"/>
              <a:t> + </a:t>
            </a:r>
            <a:r>
              <a:rPr lang="cs-CZ" altLang="cs-CZ" sz="2800" dirty="0" err="1"/>
              <a:t>infezioni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croniche</a:t>
            </a:r>
            <a:r>
              <a:rPr lang="cs-CZ" altLang="cs-CZ" sz="2800" dirty="0"/>
              <a:t> </a:t>
            </a:r>
            <a:r>
              <a:rPr lang="cs-CZ" altLang="cs-CZ" sz="2800" dirty="0">
                <a:sym typeface="Symbol" pitchFamily="2" charset="2"/>
              </a:rPr>
              <a:t> </a:t>
            </a:r>
            <a:r>
              <a:rPr lang="cs-CZ" altLang="cs-CZ" sz="2800" dirty="0" err="1">
                <a:sym typeface="Symbol" pitchFamily="2" charset="2"/>
              </a:rPr>
              <a:t>danno</a:t>
            </a:r>
            <a:r>
              <a:rPr lang="cs-CZ" altLang="cs-CZ" sz="2800" dirty="0">
                <a:sym typeface="Symbol" pitchFamily="2" charset="2"/>
              </a:rPr>
              <a:t> di </a:t>
            </a:r>
            <a:r>
              <a:rPr lang="cs-CZ" altLang="cs-CZ" sz="2800" dirty="0" err="1">
                <a:sym typeface="Symbol" pitchFamily="2" charset="2"/>
              </a:rPr>
              <a:t>parete</a:t>
            </a:r>
            <a:r>
              <a:rPr lang="cs-CZ" altLang="cs-CZ" sz="2800" dirty="0"/>
              <a:t> </a:t>
            </a:r>
            <a:r>
              <a:rPr lang="cs-CZ" altLang="cs-CZ" sz="2800" dirty="0">
                <a:sym typeface="Symbol" pitchFamily="2" charset="2"/>
              </a:rPr>
              <a:t> </a:t>
            </a:r>
            <a:r>
              <a:rPr lang="cs-CZ" altLang="cs-CZ" sz="2800" dirty="0" err="1">
                <a:sym typeface="Symbol" pitchFamily="2" charset="2"/>
              </a:rPr>
              <a:t>indebolimento</a:t>
            </a:r>
            <a:r>
              <a:rPr lang="cs-CZ" altLang="cs-CZ" sz="2800" dirty="0">
                <a:sym typeface="Symbol" pitchFamily="2" charset="2"/>
              </a:rPr>
              <a:t> </a:t>
            </a:r>
            <a:r>
              <a:rPr lang="cs-CZ" altLang="cs-CZ" sz="2800" dirty="0" err="1">
                <a:sym typeface="Symbol" pitchFamily="2" charset="2"/>
              </a:rPr>
              <a:t>parete</a:t>
            </a:r>
            <a:r>
              <a:rPr lang="cs-CZ" altLang="cs-CZ" sz="2800" dirty="0">
                <a:sym typeface="Symbol" pitchFamily="2" charset="2"/>
              </a:rPr>
              <a:t> </a:t>
            </a:r>
            <a:r>
              <a:rPr lang="cs-CZ" altLang="cs-CZ" sz="2800" dirty="0" err="1">
                <a:sym typeface="Symbol" pitchFamily="2" charset="2"/>
              </a:rPr>
              <a:t>elastica</a:t>
            </a:r>
            <a:r>
              <a:rPr lang="cs-CZ" altLang="cs-CZ" sz="2800" dirty="0"/>
              <a:t> </a:t>
            </a:r>
            <a:r>
              <a:rPr lang="cs-CZ" altLang="cs-CZ" sz="2800" dirty="0">
                <a:sym typeface="Symbol" pitchFamily="2" charset="2"/>
              </a:rPr>
              <a:t> </a:t>
            </a:r>
            <a:r>
              <a:rPr lang="cs-CZ" altLang="cs-CZ" sz="2800" dirty="0" err="1">
                <a:sym typeface="Symbol" pitchFamily="2" charset="2"/>
              </a:rPr>
              <a:t>dilatazione</a:t>
            </a:r>
            <a:r>
              <a:rPr lang="cs-CZ" altLang="cs-CZ" sz="2800" dirty="0">
                <a:sym typeface="Symbol" pitchFamily="2" charset="2"/>
              </a:rPr>
              <a:t> </a:t>
            </a:r>
            <a:r>
              <a:rPr lang="cs-CZ" altLang="cs-CZ" sz="2800" dirty="0" err="1">
                <a:sym typeface="Symbol" pitchFamily="2" charset="2"/>
              </a:rPr>
              <a:t>bronchi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Dilatazione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bronchi</a:t>
            </a:r>
            <a:r>
              <a:rPr lang="cs-CZ" altLang="cs-CZ" sz="2800" dirty="0"/>
              <a:t> / </a:t>
            </a:r>
            <a:r>
              <a:rPr lang="cs-CZ" altLang="cs-CZ" sz="2800" dirty="0" err="1"/>
              <a:t>bronchioli</a:t>
            </a:r>
            <a:r>
              <a:rPr lang="cs-CZ" altLang="cs-CZ" sz="2800" dirty="0"/>
              <a:t> + pus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/>
              <a:t>Dal </a:t>
            </a:r>
            <a:r>
              <a:rPr lang="cs-CZ" altLang="cs-CZ" sz="2800" dirty="0" err="1"/>
              <a:t>punto</a:t>
            </a:r>
            <a:r>
              <a:rPr lang="cs-CZ" altLang="cs-CZ" sz="2800" dirty="0"/>
              <a:t> di vista </a:t>
            </a:r>
            <a:r>
              <a:rPr lang="cs-CZ" altLang="cs-CZ" sz="2800" dirty="0" err="1"/>
              <a:t>microscopico</a:t>
            </a:r>
            <a:r>
              <a:rPr lang="cs-CZ" altLang="cs-CZ" sz="2800" dirty="0"/>
              <a:t>: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Ulcerazioni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superficiali</a:t>
            </a:r>
            <a:r>
              <a:rPr lang="cs-CZ" altLang="cs-CZ" sz="2400" dirty="0"/>
              <a:t> + </a:t>
            </a:r>
            <a:r>
              <a:rPr lang="cs-CZ" altLang="cs-CZ" sz="2400" dirty="0" err="1"/>
              <a:t>infiammazione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mista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Fibrosi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peribronchiale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800" dirty="0" err="1"/>
              <a:t>complicazioni</a:t>
            </a:r>
            <a:r>
              <a:rPr lang="cs-CZ" altLang="cs-CZ" sz="2800" dirty="0"/>
              <a:t>: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Ascessi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polmonari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/>
              <a:t>Deficit </a:t>
            </a:r>
            <a:r>
              <a:rPr lang="cs-CZ" altLang="cs-CZ" sz="2400" dirty="0" err="1"/>
              <a:t>ventilatori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ostruttivi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Ascessi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metastatici</a:t>
            </a:r>
            <a:endParaRPr lang="cs-CZ" altLang="cs-CZ" sz="2400" dirty="0"/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Tx/>
            </a:pPr>
            <a:r>
              <a:rPr lang="cs-CZ" altLang="cs-CZ" sz="2400" dirty="0" err="1"/>
              <a:t>amiloidosi</a:t>
            </a:r>
            <a:r>
              <a:rPr lang="cs-CZ" altLang="cs-CZ" sz="2400" dirty="0"/>
              <a:t> AA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18916C-E694-A243-A71C-84702468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49"/>
    </mc:Choice>
    <mc:Fallback>
      <p:transition spd="slow" advTm="8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254211ED-3C8C-3C48-A7B9-DD91F8ADFC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4B58618-2F9D-994D-8C4C-572CEBED1B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81C833A2-B991-E748-AC19-964262AF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748982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9F814D-E930-F746-AC75-53F7DC37C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9"/>
    </mc:Choice>
    <mc:Fallback>
      <p:transition spd="slow" advTm="1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>
            <a:extLst>
              <a:ext uri="{FF2B5EF4-FFF2-40B4-BE49-F238E27FC236}">
                <a16:creationId xmlns:a16="http://schemas.microsoft.com/office/drawing/2014/main" id="{3E01B8B9-C167-004C-A0F7-F3A235E891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87450" y="2133600"/>
            <a:ext cx="7129463" cy="4032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 infezioni acquisite sono la causa più comune, tipicamente quando insorgono nella infanzia</a:t>
            </a:r>
          </a:p>
          <a:p>
            <a:pPr>
              <a:lnSpc>
                <a:spcPct val="90000"/>
              </a:lnSpc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Le cause congenite comprendono la fibrosi cistica, la sindrome di </a:t>
            </a:r>
            <a:r>
              <a:rPr lang="it-IT" altLang="it-IT" sz="28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Kartagener</a:t>
            </a: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il sequestro broncopolmonare e varie forme di immunodeficienza</a:t>
            </a:r>
          </a:p>
          <a:p>
            <a:pPr>
              <a:lnSpc>
                <a:spcPct val="90000"/>
              </a:lnSpc>
            </a:pPr>
            <a:r>
              <a:rPr lang="it-IT" altLang="it-IT" sz="2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Tipicamente colpiscono i segmenti basali dei lobi inferiori</a:t>
            </a:r>
          </a:p>
        </p:txBody>
      </p:sp>
      <p:sp>
        <p:nvSpPr>
          <p:cNvPr id="168963" name="Rectangle 4">
            <a:extLst>
              <a:ext uri="{FF2B5EF4-FFF2-40B4-BE49-F238E27FC236}">
                <a16:creationId xmlns:a16="http://schemas.microsoft.com/office/drawing/2014/main" id="{24A73870-1A64-164F-9C6A-157ED83ED6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6013" y="333375"/>
            <a:ext cx="7086600" cy="1431925"/>
          </a:xfrm>
        </p:spPr>
        <p:txBody>
          <a:bodyPr/>
          <a:lstStyle/>
          <a:p>
            <a:r>
              <a:rPr lang="it-IT" altLang="it-IT" b="1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anose="020B0600070205080204" pitchFamily="34" charset="-128"/>
              </a:rPr>
              <a:t>Cause delle bronchiettasie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29DD2-5EC1-E446-8A14-4177B84AD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8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4"/>
    </mc:Choice>
    <mc:Fallback>
      <p:transition spd="slow" advTm="34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C2F066E0-7AF9-184A-8594-FA7BDBA852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1600200"/>
            <a:ext cx="8382000" cy="29210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·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Polmoniti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recidivanti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tosse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persistente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espettorazione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abbondante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schiumosa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 muco-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purulente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 volte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maleodorante</a:t>
            </a:r>
            <a:endParaRPr lang="en-GB" altLang="it-IT" sz="2400" dirty="0">
              <a:solidFill>
                <a:srgbClr val="FFC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70000"/>
              </a:lnSpc>
            </a:pP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·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L’emoftoe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è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comune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negli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adulti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ma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rara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bambini</a:t>
            </a: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Può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esser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presente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ippocratismo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digitale</a:t>
            </a:r>
            <a:endParaRPr lang="en-GB" altLang="it-IT" sz="2400" dirty="0">
              <a:solidFill>
                <a:srgbClr val="FFC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La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efficacia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della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tosse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può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essere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misurata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con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picco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flusso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della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tosse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o con la forza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muscoli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espiratori</a:t>
            </a:r>
            <a:r>
              <a:rPr lang="en-GB" altLang="it-IT" sz="2400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(MEP)</a:t>
            </a:r>
          </a:p>
          <a:p>
            <a:pPr>
              <a:lnSpc>
                <a:spcPct val="80000"/>
              </a:lnSpc>
            </a:pPr>
            <a:endParaRPr lang="it-IT" altLang="it-IT" sz="2400" dirty="0">
              <a:solidFill>
                <a:srgbClr val="FFC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F95DAA45-2293-9040-87E5-A051C16420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333375"/>
            <a:ext cx="7086600" cy="1431925"/>
          </a:xfrm>
        </p:spPr>
        <p:txBody>
          <a:bodyPr/>
          <a:lstStyle/>
          <a:p>
            <a:r>
              <a:rPr lang="it-IT" altLang="it-IT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Ｐゴシック" panose="020B0600070205080204" pitchFamily="34" charset="-128"/>
              </a:rPr>
              <a:t>Clinica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84A26A-8A4B-5A4E-885C-A2CAA2395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64"/>
    </mc:Choice>
    <mc:Fallback>
      <p:transition spd="slow" advTm="8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CLOSURESTATE" val="&lt;?xml version=&quot;1.0&quot; encoding=&quot;utf-8&quot;?&gt;&#10;&lt;DisclosureState xmlns:xsd=&quot;http://www.w3.org/2001/XMLSchema&quot; xmlns:xsi=&quot;http://www.w3.org/2001/XMLSchema-instance&quot;&gt;&#10; &lt;MainDecision&gt;AlreadyExists&lt;/MainDecision&gt;&#10; &lt;MainDecisionByManage&gt;AlreadyExistsFromManage&lt;/MainDecisionByManage&gt;&#10; &lt;ByManage&gt;true&lt;/ByManage&gt;&#10; &lt;PredefinedSentences /&gt;&#10; &lt;ExtendedSentences /&gt;&#10; &lt;FreeText&gt;N/A&lt;/FreeText&gt;&#10; &lt;Event&gt;ERS2017&lt;/Event&gt;&#10;&lt;/DisclosureStat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15356</TotalTime>
  <Words>2433</Words>
  <Application>Microsoft Macintosh PowerPoint</Application>
  <PresentationFormat>Presentazione su schermo (4:3)</PresentationFormat>
  <Paragraphs>387</Paragraphs>
  <Slides>55</Slides>
  <Notes>30</Notes>
  <HiddenSlides>0</HiddenSlides>
  <MMClips>55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55</vt:i4>
      </vt:variant>
    </vt:vector>
  </HeadingPairs>
  <TitlesOfParts>
    <vt:vector size="66" baseType="lpstr">
      <vt:lpstr>Abadi MT Condensed Light</vt:lpstr>
      <vt:lpstr>Arial</vt:lpstr>
      <vt:lpstr>Calibri</vt:lpstr>
      <vt:lpstr>Comic Sans MS</vt:lpstr>
      <vt:lpstr>Helvetica</vt:lpstr>
      <vt:lpstr>Tahoma</vt:lpstr>
      <vt:lpstr>Times New Roman</vt:lpstr>
      <vt:lpstr>Wingdings</vt:lpstr>
      <vt:lpstr>Office Theme</vt:lpstr>
      <vt:lpstr>ClipArt</vt:lpstr>
      <vt:lpstr>Diapositiva</vt:lpstr>
      <vt:lpstr>Malattie dell’apparato respiratorio</vt:lpstr>
      <vt:lpstr>Presentazione standard di PowerPoint</vt:lpstr>
      <vt:lpstr>Bronchiettasie</vt:lpstr>
      <vt:lpstr>Presentazione standard di PowerPoint</vt:lpstr>
      <vt:lpstr>Bronchiettasie</vt:lpstr>
      <vt:lpstr>Bronchiettasie</vt:lpstr>
      <vt:lpstr>Presentazione standard di PowerPoint</vt:lpstr>
      <vt:lpstr>Cause delle bronchiettasie</vt:lpstr>
      <vt:lpstr>Clinica</vt:lpstr>
      <vt:lpstr>Ipersecrezione bronchiale</vt:lpstr>
      <vt:lpstr>espettorato</vt:lpstr>
      <vt:lpstr>HRCT – TAC ad alta risoluzione</vt:lpstr>
      <vt:lpstr>Terapia</vt:lpstr>
      <vt:lpstr>Presentazione standard di PowerPoint</vt:lpstr>
      <vt:lpstr>Il regolatore della conduttanza transmembrana della fibrosi cistica (CFTR) è una proteina di membrana che svolge la funzione di canale ionico per lo ione cloruro, presente nelle cellule dei vertebrati.</vt:lpstr>
      <vt:lpstr>Presentazione standard di PowerPoint</vt:lpstr>
      <vt:lpstr>Presentazione standard di PowerPoint</vt:lpstr>
      <vt:lpstr>La tosse</vt:lpstr>
      <vt:lpstr>La tosse</vt:lpstr>
      <vt:lpstr>4 modi di considerare la tosse</vt:lpstr>
      <vt:lpstr>Auscultazione  polmonare</vt:lpstr>
      <vt:lpstr>Polmoniti infettive</vt:lpstr>
      <vt:lpstr>Polmonite lobare</vt:lpstr>
      <vt:lpstr>Tuberculosis</vt:lpstr>
      <vt:lpstr>Presentazione standard di PowerPoint</vt:lpstr>
      <vt:lpstr>CLASSIFICAZIONE EPIDEMIOLOGICA</vt:lpstr>
      <vt:lpstr>POLMONITE ACQUISITA IN COMUNITÁ</vt:lpstr>
      <vt:lpstr>ASCESSO</vt:lpstr>
      <vt:lpstr>EMPIEMA</vt:lpstr>
      <vt:lpstr>Pneumotorace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Problemi di interesse respiratorio nelle malattie neuromuscolari</vt:lpstr>
      <vt:lpstr>Presentazione standard di PowerPoint</vt:lpstr>
      <vt:lpstr>Presentazione standard di PowerPoint</vt:lpstr>
      <vt:lpstr>Presentazione standard di PowerPoint</vt:lpstr>
      <vt:lpstr>Storia naturale delle neuromiopatie</vt:lpstr>
      <vt:lpstr>Declino della FVC nella SLA</vt:lpstr>
      <vt:lpstr>Fattori di ipoventilazione  nel sonno REM</vt:lpstr>
      <vt:lpstr>Sintomi di ipoventilazione notturna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Tumori Polmonari</vt:lpstr>
      <vt:lpstr>Presentazione standard di PowerPoint</vt:lpstr>
      <vt:lpstr>Presentazione standard di PowerPoint</vt:lpstr>
      <vt:lpstr>CLASSIFICAZIONE ISTOPATOLOGICA  DEL CARCINOMA POLMONARE  </vt:lpstr>
      <vt:lpstr>Sintomi e segni</vt:lpstr>
      <vt:lpstr>Metastasi</vt:lpstr>
      <vt:lpstr>Stadiazione microcitoma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marco confalonieri</cp:lastModifiedBy>
  <cp:revision>114</cp:revision>
  <dcterms:created xsi:type="dcterms:W3CDTF">2006-08-16T00:00:00Z</dcterms:created>
  <dcterms:modified xsi:type="dcterms:W3CDTF">2020-06-14T22:01:22Z</dcterms:modified>
</cp:coreProperties>
</file>