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490" r:id="rId2"/>
    <p:sldId id="482" r:id="rId3"/>
    <p:sldId id="483" r:id="rId4"/>
    <p:sldId id="491" r:id="rId5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CC00"/>
    <a:srgbClr val="66CCFF"/>
    <a:srgbClr val="9999FF"/>
    <a:srgbClr val="FF0066"/>
    <a:srgbClr val="FFCC99"/>
    <a:srgbClr val="FFCC00"/>
    <a:srgbClr val="009999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XantenR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187700"/>
            <a:ext cx="5832475" cy="35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XantenPl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905250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284663" y="1125538"/>
            <a:ext cx="441166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400"/>
              <a:t>Impianto ortogonale con leggere anomalie legate all’andamento del Reno; foro, templi, quartiere artigianale, anfiteatro.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41071"/>
      </p:ext>
    </p:extLst>
  </p:cSld>
  <p:clrMapOvr>
    <a:masterClrMapping/>
  </p:clrMapOvr>
  <p:transition advTm="12652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Mcaeli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9972">
            <a:off x="2771775" y="260350"/>
            <a:ext cx="3692525" cy="46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612047" y="5053013"/>
            <a:ext cx="654538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i="1" dirty="0"/>
              <a:t>M(arco) </a:t>
            </a:r>
            <a:r>
              <a:rPr lang="it-IT" altLang="it-IT" i="1" dirty="0" err="1"/>
              <a:t>Caelio</a:t>
            </a:r>
            <a:r>
              <a:rPr lang="it-IT" altLang="it-IT" i="1" dirty="0"/>
              <a:t> T(</a:t>
            </a:r>
            <a:r>
              <a:rPr lang="it-IT" altLang="it-IT" i="1" dirty="0" err="1"/>
              <a:t>iti</a:t>
            </a:r>
            <a:r>
              <a:rPr lang="it-IT" altLang="it-IT" i="1" dirty="0"/>
              <a:t>) f(ilio), (</a:t>
            </a:r>
            <a:r>
              <a:rPr lang="it-IT" altLang="it-IT" i="1" dirty="0" err="1"/>
              <a:t>tribu</a:t>
            </a:r>
            <a:r>
              <a:rPr lang="it-IT" altLang="it-IT" i="1" dirty="0"/>
              <a:t>) </a:t>
            </a:r>
            <a:r>
              <a:rPr lang="it-IT" altLang="it-IT" i="1" dirty="0" err="1"/>
              <a:t>Lem</a:t>
            </a:r>
            <a:r>
              <a:rPr lang="it-IT" altLang="it-IT" i="1" dirty="0"/>
              <a:t>(</a:t>
            </a:r>
            <a:r>
              <a:rPr lang="it-IT" altLang="it-IT" i="1" dirty="0" err="1"/>
              <a:t>onia</a:t>
            </a:r>
            <a:r>
              <a:rPr lang="it-IT" altLang="it-IT" i="1" dirty="0"/>
              <a:t>), (domo) Bon(</a:t>
            </a:r>
            <a:r>
              <a:rPr lang="it-IT" altLang="it-IT" i="1" dirty="0" err="1"/>
              <a:t>onia</a:t>
            </a:r>
            <a:r>
              <a:rPr lang="it-IT" altLang="it-IT" i="1" dirty="0"/>
              <a:t>)</a:t>
            </a:r>
          </a:p>
          <a:p>
            <a:pPr algn="ctr"/>
            <a:r>
              <a:rPr lang="en-US" altLang="it-IT" i="1" dirty="0" smtClean="0">
                <a:cs typeface="Times New Roman" panose="02020603050405020304" pitchFamily="18" charset="0"/>
              </a:rPr>
              <a:t>(</a:t>
            </a:r>
            <a:r>
              <a:rPr lang="en-US" altLang="it-IT" i="1" dirty="0" err="1">
                <a:cs typeface="Times New Roman" panose="02020603050405020304" pitchFamily="18" charset="0"/>
              </a:rPr>
              <a:t>centurio</a:t>
            </a:r>
            <a:r>
              <a:rPr lang="en-US" altLang="it-IT" i="1" dirty="0">
                <a:cs typeface="Times New Roman" panose="02020603050405020304" pitchFamily="18" charset="0"/>
              </a:rPr>
              <a:t>), </a:t>
            </a:r>
            <a:r>
              <a:rPr lang="en-US" altLang="it-IT" i="1" dirty="0" err="1">
                <a:cs typeface="Times New Roman" panose="02020603050405020304" pitchFamily="18" charset="0"/>
              </a:rPr>
              <a:t>legionis</a:t>
            </a:r>
            <a:r>
              <a:rPr lang="en-US" altLang="it-IT" i="1" dirty="0">
                <a:cs typeface="Times New Roman" panose="02020603050405020304" pitchFamily="18" charset="0"/>
              </a:rPr>
              <a:t> XXIIX, </a:t>
            </a:r>
            <a:r>
              <a:rPr lang="en-US" altLang="it-IT" i="1" dirty="0" err="1">
                <a:cs typeface="Times New Roman" panose="02020603050405020304" pitchFamily="18" charset="0"/>
              </a:rPr>
              <a:t>ann</a:t>
            </a:r>
            <a:r>
              <a:rPr lang="en-US" altLang="it-IT" i="1" dirty="0">
                <a:cs typeface="Times New Roman" panose="02020603050405020304" pitchFamily="18" charset="0"/>
              </a:rPr>
              <a:t>(</a:t>
            </a:r>
            <a:r>
              <a:rPr lang="en-US" altLang="it-IT" i="1" dirty="0" err="1">
                <a:cs typeface="Times New Roman" panose="02020603050405020304" pitchFamily="18" charset="0"/>
              </a:rPr>
              <a:t>orum</a:t>
            </a:r>
            <a:r>
              <a:rPr lang="en-US" altLang="it-IT" i="1" dirty="0">
                <a:cs typeface="Times New Roman" panose="02020603050405020304" pitchFamily="18" charset="0"/>
              </a:rPr>
              <a:t>) LIII ( (</a:t>
            </a:r>
            <a:r>
              <a:rPr lang="en-US" altLang="it-IT" i="1" dirty="0" err="1">
                <a:cs typeface="Times New Roman" panose="02020603050405020304" pitchFamily="18" charset="0"/>
              </a:rPr>
              <a:t>semissis</a:t>
            </a:r>
            <a:r>
              <a:rPr lang="en-US" altLang="it-IT" i="1" dirty="0">
                <a:cs typeface="Times New Roman" panose="02020603050405020304" pitchFamily="18" charset="0"/>
              </a:rPr>
              <a:t>),</a:t>
            </a:r>
          </a:p>
          <a:p>
            <a:pPr algn="ctr"/>
            <a:r>
              <a:rPr lang="en-US" altLang="it-IT" i="1" dirty="0">
                <a:cs typeface="Times New Roman" panose="02020603050405020304" pitchFamily="18" charset="0"/>
              </a:rPr>
              <a:t>[</a:t>
            </a:r>
            <a:r>
              <a:rPr lang="en-US" altLang="it-IT" i="1" dirty="0" err="1">
                <a:cs typeface="Times New Roman" panose="02020603050405020304" pitchFamily="18" charset="0"/>
              </a:rPr>
              <a:t>ce</a:t>
            </a:r>
            <a:r>
              <a:rPr lang="en-US" altLang="it-IT" i="1" dirty="0">
                <a:cs typeface="Times New Roman" panose="02020603050405020304" pitchFamily="18" charset="0"/>
              </a:rPr>
              <a:t>]</a:t>
            </a:r>
            <a:r>
              <a:rPr lang="en-US" altLang="it-IT" i="1" dirty="0" err="1">
                <a:cs typeface="Times New Roman" panose="02020603050405020304" pitchFamily="18" charset="0"/>
              </a:rPr>
              <a:t>cidit</a:t>
            </a:r>
            <a:r>
              <a:rPr lang="en-US" altLang="it-IT" i="1" dirty="0">
                <a:cs typeface="Times New Roman" panose="02020603050405020304" pitchFamily="18" charset="0"/>
              </a:rPr>
              <a:t> bello </a:t>
            </a:r>
            <a:r>
              <a:rPr lang="en-US" altLang="it-IT" i="1" dirty="0" err="1">
                <a:cs typeface="Times New Roman" panose="02020603050405020304" pitchFamily="18" charset="0"/>
              </a:rPr>
              <a:t>Variano</a:t>
            </a:r>
            <a:r>
              <a:rPr lang="en-US" altLang="it-IT" i="1" dirty="0">
                <a:cs typeface="Times New Roman" panose="02020603050405020304" pitchFamily="18" charset="0"/>
              </a:rPr>
              <a:t>, </a:t>
            </a:r>
            <a:r>
              <a:rPr lang="en-US" altLang="it-IT" i="1" dirty="0" err="1">
                <a:cs typeface="Times New Roman" panose="02020603050405020304" pitchFamily="18" charset="0"/>
              </a:rPr>
              <a:t>ossa</a:t>
            </a:r>
            <a:endParaRPr lang="en-US" altLang="it-IT" i="1" dirty="0">
              <a:cs typeface="Times New Roman" panose="02020603050405020304" pitchFamily="18" charset="0"/>
            </a:endParaRPr>
          </a:p>
          <a:p>
            <a:pPr algn="ctr"/>
            <a:r>
              <a:rPr lang="en-US" altLang="it-IT" i="1" dirty="0">
                <a:cs typeface="Times New Roman" panose="02020603050405020304" pitchFamily="18" charset="0"/>
              </a:rPr>
              <a:t>[in]</a:t>
            </a:r>
            <a:r>
              <a:rPr lang="en-US" altLang="it-IT" i="1" dirty="0" err="1">
                <a:cs typeface="Times New Roman" panose="02020603050405020304" pitchFamily="18" charset="0"/>
              </a:rPr>
              <a:t>ferre</a:t>
            </a:r>
            <a:r>
              <a:rPr lang="en-US" altLang="it-IT" i="1" dirty="0">
                <a:cs typeface="Times New Roman" panose="02020603050405020304" pitchFamily="18" charset="0"/>
              </a:rPr>
              <a:t> </a:t>
            </a:r>
            <a:r>
              <a:rPr lang="en-US" altLang="it-IT" i="1" dirty="0" err="1">
                <a:cs typeface="Times New Roman" panose="02020603050405020304" pitchFamily="18" charset="0"/>
              </a:rPr>
              <a:t>licebit</a:t>
            </a:r>
            <a:r>
              <a:rPr lang="en-US" altLang="it-IT" i="1" dirty="0">
                <a:cs typeface="Times New Roman" panose="02020603050405020304" pitchFamily="18" charset="0"/>
              </a:rPr>
              <a:t>. P(</a:t>
            </a:r>
            <a:r>
              <a:rPr lang="en-US" altLang="it-IT" i="1" dirty="0" err="1">
                <a:cs typeface="Times New Roman" panose="02020603050405020304" pitchFamily="18" charset="0"/>
              </a:rPr>
              <a:t>ublius</a:t>
            </a:r>
            <a:r>
              <a:rPr lang="en-US" altLang="it-IT" i="1" dirty="0">
                <a:cs typeface="Times New Roman" panose="02020603050405020304" pitchFamily="18" charset="0"/>
              </a:rPr>
              <a:t>) </a:t>
            </a:r>
            <a:r>
              <a:rPr lang="en-US" altLang="it-IT" i="1" dirty="0" err="1">
                <a:cs typeface="Times New Roman" panose="02020603050405020304" pitchFamily="18" charset="0"/>
              </a:rPr>
              <a:t>Caelius</a:t>
            </a:r>
            <a:r>
              <a:rPr lang="en-US" altLang="it-IT" i="1" dirty="0">
                <a:cs typeface="Times New Roman" panose="02020603050405020304" pitchFamily="18" charset="0"/>
              </a:rPr>
              <a:t> T(</a:t>
            </a:r>
            <a:r>
              <a:rPr lang="en-US" altLang="it-IT" i="1" dirty="0" err="1">
                <a:cs typeface="Times New Roman" panose="02020603050405020304" pitchFamily="18" charset="0"/>
              </a:rPr>
              <a:t>iti</a:t>
            </a:r>
            <a:r>
              <a:rPr lang="en-US" altLang="it-IT" i="1" dirty="0">
                <a:cs typeface="Times New Roman" panose="02020603050405020304" pitchFamily="18" charset="0"/>
              </a:rPr>
              <a:t>) f(</a:t>
            </a:r>
            <a:r>
              <a:rPr lang="en-US" altLang="it-IT" i="1" dirty="0" err="1">
                <a:cs typeface="Times New Roman" panose="02020603050405020304" pitchFamily="18" charset="0"/>
              </a:rPr>
              <a:t>ilius</a:t>
            </a:r>
            <a:r>
              <a:rPr lang="en-US" altLang="it-IT" i="1" dirty="0"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it-IT" altLang="it-IT" i="1" dirty="0"/>
              <a:t>(</a:t>
            </a:r>
            <a:r>
              <a:rPr lang="it-IT" altLang="it-IT" i="1" dirty="0" err="1"/>
              <a:t>tribu</a:t>
            </a:r>
            <a:r>
              <a:rPr lang="it-IT" altLang="it-IT" i="1" dirty="0"/>
              <a:t>) </a:t>
            </a:r>
            <a:r>
              <a:rPr lang="it-IT" altLang="it-IT" i="1" dirty="0" err="1"/>
              <a:t>Lemonia</a:t>
            </a:r>
            <a:r>
              <a:rPr lang="it-IT" altLang="it-IT" i="1" dirty="0"/>
              <a:t> </a:t>
            </a:r>
            <a:r>
              <a:rPr lang="it-IT" altLang="it-IT" i="1" dirty="0" err="1"/>
              <a:t>frater</a:t>
            </a:r>
            <a:r>
              <a:rPr lang="it-IT" altLang="it-IT" i="1" dirty="0"/>
              <a:t> </a:t>
            </a:r>
            <a:r>
              <a:rPr lang="it-IT" altLang="it-IT" i="1" dirty="0" err="1"/>
              <a:t>fecit</a:t>
            </a:r>
            <a:endParaRPr lang="it-IT" altLang="it-IT" dirty="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308850" y="333375"/>
            <a:ext cx="1150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i="1"/>
              <a:t>ILS</a:t>
            </a:r>
            <a:r>
              <a:rPr lang="it-IT" altLang="it-IT"/>
              <a:t> 2244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58750" y="2206625"/>
            <a:ext cx="20716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i="1"/>
              <a:t>M(arcus) Caelius </a:t>
            </a:r>
          </a:p>
          <a:p>
            <a:r>
              <a:rPr lang="it-IT" altLang="it-IT" i="1"/>
              <a:t>M(arci) l(ibertus)</a:t>
            </a:r>
          </a:p>
          <a:p>
            <a:r>
              <a:rPr lang="it-IT" altLang="it-IT" i="1"/>
              <a:t>Privatus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948488" y="2205038"/>
            <a:ext cx="20081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i="1"/>
              <a:t>M(arcus) Caelius</a:t>
            </a:r>
          </a:p>
          <a:p>
            <a:r>
              <a:rPr lang="it-IT" altLang="it-IT" i="1"/>
              <a:t>M(arci) l(ibertus)</a:t>
            </a:r>
          </a:p>
          <a:p>
            <a:r>
              <a:rPr lang="it-IT" altLang="it-IT" i="1"/>
              <a:t>Thiaminus</a:t>
            </a:r>
          </a:p>
          <a:p>
            <a:endParaRPr lang="it-IT" altLang="it-IT" i="1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07950" y="93663"/>
            <a:ext cx="2182813" cy="16256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Cenotafio</a:t>
            </a:r>
          </a:p>
          <a:p>
            <a:r>
              <a:rPr lang="it-IT" altLang="it-IT"/>
              <a:t>di Marco Celio</a:t>
            </a:r>
          </a:p>
          <a:p>
            <a:r>
              <a:rPr lang="it-IT" altLang="it-IT"/>
              <a:t>da Xanten</a:t>
            </a:r>
          </a:p>
          <a:p>
            <a:r>
              <a:rPr lang="it-IT" altLang="it-IT"/>
              <a:t>Bonn, Rheinisches</a:t>
            </a:r>
          </a:p>
          <a:p>
            <a:r>
              <a:rPr lang="it-IT" altLang="it-IT"/>
              <a:t>Landesmuseum</a:t>
            </a: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2771775" y="260350"/>
            <a:ext cx="3744913" cy="4681538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1105"/>
      </p:ext>
    </p:extLst>
  </p:cSld>
  <p:clrMapOvr>
    <a:masterClrMapping/>
  </p:clrMapOvr>
  <p:transition advTm="1901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caeli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9972">
            <a:off x="2843213" y="1125538"/>
            <a:ext cx="3692525" cy="46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31775" y="5946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3635375" y="692150"/>
            <a:ext cx="649288" cy="144145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H="1" flipV="1">
            <a:off x="5076825" y="692150"/>
            <a:ext cx="647700" cy="144145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4232275" y="295275"/>
            <a:ext cx="84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liberti</a:t>
            </a: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H="1">
            <a:off x="1476375" y="4149725"/>
            <a:ext cx="2735263" cy="1150938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 flipH="1">
            <a:off x="1476375" y="3500438"/>
            <a:ext cx="2879725" cy="1008062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827088" y="5157788"/>
            <a:ext cx="604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i="1"/>
              <a:t>vitis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539750" y="4365625"/>
            <a:ext cx="942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i="1"/>
              <a:t>armilla</a:t>
            </a: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V="1">
            <a:off x="5219700" y="3141663"/>
            <a:ext cx="1800225" cy="43180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 flipV="1">
            <a:off x="4859338" y="2636838"/>
            <a:ext cx="2089150" cy="43180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V="1">
            <a:off x="4427538" y="2781300"/>
            <a:ext cx="2449512" cy="360363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V="1">
            <a:off x="5219700" y="2924175"/>
            <a:ext cx="1657350" cy="288925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7000875" y="2633663"/>
            <a:ext cx="1100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i="1"/>
              <a:t>phalerae</a:t>
            </a:r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 flipH="1">
            <a:off x="1835150" y="2708275"/>
            <a:ext cx="3241675" cy="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 flipH="1">
            <a:off x="1836738" y="2781300"/>
            <a:ext cx="2663825" cy="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663575" y="2490788"/>
            <a:ext cx="95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i="1"/>
              <a:t>torques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592138" y="5946775"/>
            <a:ext cx="3992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Bellum Varianum: Tac., ann., 1, 60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50924"/>
      </p:ext>
    </p:extLst>
  </p:cSld>
  <p:clrMapOvr>
    <a:masterClrMapping/>
  </p:clrMapOvr>
  <p:transition advTm="38495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MainzPian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8713788" cy="4824412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Oval 5"/>
          <p:cNvSpPr>
            <a:spLocks noChangeArrowheads="1"/>
          </p:cNvSpPr>
          <p:nvPr/>
        </p:nvSpPr>
        <p:spPr bwMode="auto">
          <a:xfrm>
            <a:off x="4500563" y="2708275"/>
            <a:ext cx="409575" cy="481013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2294" name="Picture 6" descr="3GallGerm CartaAt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2562225" cy="2665412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03213" y="85725"/>
            <a:ext cx="51593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 i="1"/>
              <a:t>Mogontiacum</a:t>
            </a:r>
            <a:r>
              <a:rPr lang="it-IT" altLang="it-IT" sz="2800"/>
              <a:t> / Mainz / Magonza</a:t>
            </a:r>
          </a:p>
          <a:p>
            <a:r>
              <a:rPr lang="it-IT" altLang="it-IT" i="1"/>
              <a:t>Germania Superior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8316913" y="476250"/>
            <a:ext cx="338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cs typeface="Times New Roman" panose="02020603050405020304" pitchFamily="18" charset="0"/>
              </a:rPr>
              <a:t>●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16782"/>
      </p:ext>
    </p:extLst>
  </p:cSld>
  <p:clrMapOvr>
    <a:masterClrMapping/>
  </p:clrMapOvr>
  <p:transition advTm="24689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636</TotalTime>
  <Words>123</Words>
  <Application>Microsoft Office PowerPoint</Application>
  <PresentationFormat>Presentazione su schermo (4:3)</PresentationFormat>
  <Paragraphs>27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7" baseType="lpstr">
      <vt:lpstr>Arial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469</cp:revision>
  <dcterms:created xsi:type="dcterms:W3CDTF">2003-04-12T20:51:41Z</dcterms:created>
  <dcterms:modified xsi:type="dcterms:W3CDTF">2020-06-15T13:27:07Z</dcterms:modified>
</cp:coreProperties>
</file>