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FF7C80"/>
    <a:srgbClr val="CCFFCC"/>
    <a:srgbClr val="9999FF"/>
    <a:srgbClr val="FFFF99"/>
    <a:srgbClr val="66FF99"/>
    <a:srgbClr val="66FFFF"/>
    <a:srgbClr val="FF99CC"/>
    <a:srgbClr val="CC99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8306E1C-7C07-4CD5-A28E-76992F18C87F}" type="datetimeFigureOut">
              <a:rPr lang="it-IT" smtClean="0"/>
              <a:t>15/06/2020</a:t>
            </a:fld>
            <a:endParaRPr lang="it-IT"/>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it-IT"/>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2569B96-F9B0-4E85-983D-15B77B44A0B4}" type="slidenum">
              <a:rPr lang="it-IT" smtClean="0"/>
              <a:t>‹N›</a:t>
            </a:fld>
            <a:endParaRPr lang="it-IT"/>
          </a:p>
        </p:txBody>
      </p:sp>
    </p:spTree>
    <p:extLst>
      <p:ext uri="{BB962C8B-B14F-4D97-AF65-F5344CB8AC3E}">
        <p14:creationId xmlns:p14="http://schemas.microsoft.com/office/powerpoint/2010/main" val="30870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8306E1C-7C07-4CD5-A28E-76992F18C87F}" type="datetimeFigureOut">
              <a:rPr lang="it-IT" smtClean="0"/>
              <a:t>15/06/2020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2051853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8306E1C-7C07-4CD5-A28E-76992F18C87F}" type="datetimeFigureOut">
              <a:rPr lang="it-IT" smtClean="0"/>
              <a:t>15/06/2020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56779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8306E1C-7C07-4CD5-A28E-76992F18C87F}" type="datetimeFigureOut">
              <a:rPr lang="it-IT" smtClean="0"/>
              <a:t>15/06/2020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119883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8306E1C-7C07-4CD5-A28E-76992F18C87F}" type="datetimeFigureOut">
              <a:rPr lang="it-IT" smtClean="0"/>
              <a:t>15/06/2020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298703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8306E1C-7C07-4CD5-A28E-76992F18C87F}" type="datetimeFigureOut">
              <a:rPr lang="it-IT" smtClean="0"/>
              <a:t>15/06/2020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2180782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8306E1C-7C07-4CD5-A28E-76992F18C87F}" type="datetimeFigureOut">
              <a:rPr lang="it-IT" smtClean="0"/>
              <a:t>15/06/2020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193117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8306E1C-7C07-4CD5-A28E-76992F18C87F}" type="datetimeFigureOut">
              <a:rPr lang="it-IT" smtClean="0"/>
              <a:t>15/06/2020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418296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06E1C-7C07-4CD5-A28E-76992F18C87F}" type="datetimeFigureOut">
              <a:rPr lang="it-IT" smtClean="0"/>
              <a:t>15/06/2020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2569B96-F9B0-4E85-983D-15B77B44A0B4}" type="slidenum">
              <a:rPr lang="it-IT" smtClean="0"/>
              <a:t>‹N›</a:t>
            </a:fld>
            <a:endParaRPr lang="it-IT"/>
          </a:p>
        </p:txBody>
      </p:sp>
    </p:spTree>
    <p:extLst>
      <p:ext uri="{BB962C8B-B14F-4D97-AF65-F5344CB8AC3E}">
        <p14:creationId xmlns:p14="http://schemas.microsoft.com/office/powerpoint/2010/main" val="224783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it-IT"/>
              <a:t>Fare clic per modificare gli stili del testo dello schema</a:t>
            </a:r>
          </a:p>
        </p:txBody>
      </p:sp>
      <p:sp>
        <p:nvSpPr>
          <p:cNvPr id="5" name="Date Placeholder 4"/>
          <p:cNvSpPr>
            <a:spLocks noGrp="1"/>
          </p:cNvSpPr>
          <p:nvPr>
            <p:ph type="dt" sz="half" idx="10"/>
          </p:nvPr>
        </p:nvSpPr>
        <p:spPr/>
        <p:txBody>
          <a:bodyPr/>
          <a:lstStyle/>
          <a:p>
            <a:fld id="{38306E1C-7C07-4CD5-A28E-76992F18C87F}" type="datetimeFigureOut">
              <a:rPr lang="it-IT" smtClean="0"/>
              <a:t>15/06/2020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2569B96-F9B0-4E85-983D-15B77B44A0B4}" type="slidenum">
              <a:rPr lang="it-IT" smtClean="0"/>
              <a:t>‹N›</a:t>
            </a:fld>
            <a:endParaRPr lang="it-IT"/>
          </a:p>
        </p:txBody>
      </p:sp>
    </p:spTree>
    <p:extLst>
      <p:ext uri="{BB962C8B-B14F-4D97-AF65-F5344CB8AC3E}">
        <p14:creationId xmlns:p14="http://schemas.microsoft.com/office/powerpoint/2010/main" val="270517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38306E1C-7C07-4CD5-A28E-76992F18C87F}" type="datetimeFigureOut">
              <a:rPr lang="it-IT" smtClean="0"/>
              <a:t>15/06/2020</a:t>
            </a:fld>
            <a:endParaRPr lang="it-IT"/>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it-IT"/>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2569B96-F9B0-4E85-983D-15B77B44A0B4}" type="slidenum">
              <a:rPr lang="it-IT" smtClean="0"/>
              <a:t>‹N›</a:t>
            </a:fld>
            <a:endParaRPr lang="it-IT"/>
          </a:p>
        </p:txBody>
      </p:sp>
    </p:spTree>
    <p:extLst>
      <p:ext uri="{BB962C8B-B14F-4D97-AF65-F5344CB8AC3E}">
        <p14:creationId xmlns:p14="http://schemas.microsoft.com/office/powerpoint/2010/main" val="381686752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8306E1C-7C07-4CD5-A28E-76992F18C87F}" type="datetimeFigureOut">
              <a:rPr lang="it-IT" smtClean="0"/>
              <a:t>15/06/2020</a:t>
            </a:fld>
            <a:endParaRPr lang="it-IT"/>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it-IT"/>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2569B96-F9B0-4E85-983D-15B77B44A0B4}" type="slidenum">
              <a:rPr lang="it-IT" smtClean="0"/>
              <a:t>‹N›</a:t>
            </a:fld>
            <a:endParaRPr lang="it-IT"/>
          </a:p>
        </p:txBody>
      </p:sp>
    </p:spTree>
    <p:extLst>
      <p:ext uri="{BB962C8B-B14F-4D97-AF65-F5344CB8AC3E}">
        <p14:creationId xmlns:p14="http://schemas.microsoft.com/office/powerpoint/2010/main" val="195861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A59F2B-EA1B-4CCB-ABB6-C84279EB16F2}"/>
              </a:ext>
            </a:extLst>
          </p:cNvPr>
          <p:cNvSpPr>
            <a:spLocks noGrp="1"/>
          </p:cNvSpPr>
          <p:nvPr>
            <p:ph type="ctrTitle"/>
          </p:nvPr>
        </p:nvSpPr>
        <p:spPr/>
        <p:txBody>
          <a:bodyPr/>
          <a:lstStyle/>
          <a:p>
            <a:pPr algn="ctr"/>
            <a:r>
              <a:rPr lang="it-IT" b="1" dirty="0">
                <a:solidFill>
                  <a:srgbClr val="FFFF00"/>
                </a:solidFill>
              </a:rPr>
              <a:t>L’assistenza sociale  </a:t>
            </a:r>
            <a:br>
              <a:rPr lang="it-IT" b="1" dirty="0">
                <a:solidFill>
                  <a:srgbClr val="FFFF00"/>
                </a:solidFill>
              </a:rPr>
            </a:br>
            <a:r>
              <a:rPr lang="it-IT" b="1" dirty="0">
                <a:solidFill>
                  <a:srgbClr val="FFFF00"/>
                </a:solidFill>
              </a:rPr>
              <a:t>in Italia</a:t>
            </a:r>
          </a:p>
        </p:txBody>
      </p:sp>
    </p:spTree>
    <p:extLst>
      <p:ext uri="{BB962C8B-B14F-4D97-AF65-F5344CB8AC3E}">
        <p14:creationId xmlns:p14="http://schemas.microsoft.com/office/powerpoint/2010/main" val="3862912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3FD910-FD6C-439C-8678-86BAD88F481F}"/>
              </a:ext>
            </a:extLst>
          </p:cNvPr>
          <p:cNvSpPr>
            <a:spLocks noGrp="1"/>
          </p:cNvSpPr>
          <p:nvPr>
            <p:ph type="title"/>
          </p:nvPr>
        </p:nvSpPr>
        <p:spPr/>
        <p:txBody>
          <a:bodyPr/>
          <a:lstStyle/>
          <a:p>
            <a:pPr algn="ctr"/>
            <a:r>
              <a:rPr lang="it-IT" dirty="0"/>
              <a:t>Principali interventi di riforma tra il 1996 e il 2011</a:t>
            </a:r>
          </a:p>
        </p:txBody>
      </p:sp>
      <p:sp>
        <p:nvSpPr>
          <p:cNvPr id="3" name="Segnaposto contenuto 2">
            <a:extLst>
              <a:ext uri="{FF2B5EF4-FFF2-40B4-BE49-F238E27FC236}">
                <a16:creationId xmlns:a16="http://schemas.microsoft.com/office/drawing/2014/main" id="{53D9C2AF-C26A-482C-B691-0EA22ECF314B}"/>
              </a:ext>
            </a:extLst>
          </p:cNvPr>
          <p:cNvSpPr>
            <a:spLocks noGrp="1"/>
          </p:cNvSpPr>
          <p:nvPr>
            <p:ph idx="1"/>
          </p:nvPr>
        </p:nvSpPr>
        <p:spPr>
          <a:xfrm>
            <a:off x="676656" y="2011680"/>
            <a:ext cx="10753725" cy="4486774"/>
          </a:xfrm>
          <a:solidFill>
            <a:srgbClr val="FF99FF"/>
          </a:solidFill>
        </p:spPr>
        <p:txBody>
          <a:bodyPr>
            <a:normAutofit fontScale="77500" lnSpcReduction="20000"/>
          </a:bodyPr>
          <a:lstStyle/>
          <a:p>
            <a:r>
              <a:rPr lang="it-IT" b="1" u="sng" dirty="0"/>
              <a:t>La legislatura di centro-sinistra 1996-2001: primi segni di modernizzazione</a:t>
            </a:r>
          </a:p>
          <a:p>
            <a:r>
              <a:rPr lang="it-IT" dirty="0"/>
              <a:t>Gli interventi approvati hanno riguardato sia il fronte dei diritti sociali (con l’introduzione di nuove prestazioni e la sperimentazione del </a:t>
            </a:r>
            <a:r>
              <a:rPr lang="it-IT" b="1" dirty="0">
                <a:solidFill>
                  <a:srgbClr val="FF0000"/>
                </a:solidFill>
              </a:rPr>
              <a:t>reddito minimo di inserimento</a:t>
            </a:r>
            <a:r>
              <a:rPr lang="it-IT" dirty="0"/>
              <a:t>, sia quello degli strumenti (attraverso l’introduzione </a:t>
            </a:r>
            <a:r>
              <a:rPr lang="it-IT" dirty="0">
                <a:solidFill>
                  <a:schemeClr val="tx1"/>
                </a:solidFill>
              </a:rPr>
              <a:t>dell’</a:t>
            </a:r>
            <a:r>
              <a:rPr lang="it-IT" b="1" dirty="0">
                <a:solidFill>
                  <a:srgbClr val="FF0000"/>
                </a:solidFill>
              </a:rPr>
              <a:t>indicatore della situazione economica </a:t>
            </a:r>
            <a:r>
              <a:rPr lang="it-IT" dirty="0"/>
              <a:t>e del </a:t>
            </a:r>
            <a:r>
              <a:rPr lang="it-IT" b="1" dirty="0">
                <a:solidFill>
                  <a:srgbClr val="FF0000"/>
                </a:solidFill>
              </a:rPr>
              <a:t>Fondo nazionale per le politiche sociali</a:t>
            </a:r>
          </a:p>
          <a:p>
            <a:r>
              <a:rPr lang="it-IT" dirty="0">
                <a:solidFill>
                  <a:schemeClr val="tx1"/>
                </a:solidFill>
              </a:rPr>
              <a:t>Grazie a questi interventi, tra il 1996 e il 2001, la spesa aumentò di circa 50% (da 6.500 a 9.500 miliardi di lire).</a:t>
            </a:r>
          </a:p>
          <a:p>
            <a:r>
              <a:rPr lang="it-IT" dirty="0">
                <a:solidFill>
                  <a:schemeClr val="tx1"/>
                </a:solidFill>
              </a:rPr>
              <a:t>La l.n.285/1997 segnò l’attenzione del governo ai servizi per l’infanzia. Venne creato il Fondo nazionale per l’infanzia e l’adolescenza.</a:t>
            </a:r>
          </a:p>
          <a:p>
            <a:r>
              <a:rPr lang="it-IT" dirty="0">
                <a:solidFill>
                  <a:schemeClr val="tx1"/>
                </a:solidFill>
              </a:rPr>
              <a:t>Inoltre, un’altra novità importante fu il lancio del reddito minimo d’inserimento (ln.237/1998).Il RMI si configurava come il primo schema non categoriale di contrasto alla povertà e all’esclusione sociale nel panorama italiano.</a:t>
            </a:r>
          </a:p>
          <a:p>
            <a:r>
              <a:rPr lang="it-IT" dirty="0">
                <a:solidFill>
                  <a:schemeClr val="tx1"/>
                </a:solidFill>
              </a:rPr>
              <a:t>Alla fine di una razionalizzazione delle risorse impiegate nel settore assistenziale, nel 1997 venne istituito il Fondo Nazionale per le politiche sociali (</a:t>
            </a:r>
            <a:r>
              <a:rPr lang="it-IT" dirty="0" err="1">
                <a:solidFill>
                  <a:schemeClr val="tx1"/>
                </a:solidFill>
              </a:rPr>
              <a:t>l.n</a:t>
            </a:r>
            <a:r>
              <a:rPr lang="it-IT" dirty="0">
                <a:solidFill>
                  <a:schemeClr val="tx1"/>
                </a:solidFill>
              </a:rPr>
              <a:t>. 449/1997) che dava organicità a questo ambito di intervento.</a:t>
            </a:r>
          </a:p>
          <a:p>
            <a:r>
              <a:rPr lang="it-IT" dirty="0">
                <a:solidFill>
                  <a:schemeClr val="tx1"/>
                </a:solidFill>
              </a:rPr>
              <a:t>La novità più rilevante di questa legislatura  in campo socioassistenziale è stata l’approvazione della legge quadro di riforma dei servizi sociali attesa dal decentramento degli anni Settanta.</a:t>
            </a:r>
          </a:p>
          <a:p>
            <a:r>
              <a:rPr lang="it-IT" dirty="0">
                <a:solidFill>
                  <a:schemeClr val="tx1"/>
                </a:solidFill>
              </a:rPr>
              <a:t>La legge quadro per la realizzazione del sistema integrato di interventi e servizi sociali (</a:t>
            </a:r>
            <a:r>
              <a:rPr lang="it-IT" dirty="0" err="1">
                <a:solidFill>
                  <a:schemeClr val="tx1"/>
                </a:solidFill>
              </a:rPr>
              <a:t>l.n</a:t>
            </a:r>
            <a:r>
              <a:rPr lang="it-IT" dirty="0">
                <a:solidFill>
                  <a:schemeClr val="tx1"/>
                </a:solidFill>
              </a:rPr>
              <a:t>. 328/2000) delineava un quadro unitario e coerente per gli interventi socio-assistenziali nel paese</a:t>
            </a:r>
          </a:p>
        </p:txBody>
      </p:sp>
    </p:spTree>
    <p:extLst>
      <p:ext uri="{BB962C8B-B14F-4D97-AF65-F5344CB8AC3E}">
        <p14:creationId xmlns:p14="http://schemas.microsoft.com/office/powerpoint/2010/main" val="3594299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68686-136F-4D7A-BF0D-5BD8A0CBD7B8}"/>
              </a:ext>
            </a:extLst>
          </p:cNvPr>
          <p:cNvSpPr>
            <a:spLocks noGrp="1"/>
          </p:cNvSpPr>
          <p:nvPr>
            <p:ph type="title"/>
          </p:nvPr>
        </p:nvSpPr>
        <p:spPr/>
        <p:txBody>
          <a:bodyPr/>
          <a:lstStyle/>
          <a:p>
            <a:pPr algn="ctr"/>
            <a:r>
              <a:rPr lang="it-IT" dirty="0"/>
              <a:t>Principali interventi di riforma tra il 1996 e il 2011</a:t>
            </a:r>
          </a:p>
        </p:txBody>
      </p:sp>
      <p:sp>
        <p:nvSpPr>
          <p:cNvPr id="3" name="Segnaposto contenuto 2">
            <a:extLst>
              <a:ext uri="{FF2B5EF4-FFF2-40B4-BE49-F238E27FC236}">
                <a16:creationId xmlns:a16="http://schemas.microsoft.com/office/drawing/2014/main" id="{C82515A0-18CE-45FD-B7AD-8FB3B4E201B4}"/>
              </a:ext>
            </a:extLst>
          </p:cNvPr>
          <p:cNvSpPr>
            <a:spLocks noGrp="1"/>
          </p:cNvSpPr>
          <p:nvPr>
            <p:ph idx="1"/>
          </p:nvPr>
        </p:nvSpPr>
        <p:spPr>
          <a:solidFill>
            <a:srgbClr val="FFFF00"/>
          </a:solidFill>
        </p:spPr>
        <p:txBody>
          <a:bodyPr/>
          <a:lstStyle/>
          <a:p>
            <a:r>
              <a:rPr lang="it-IT" b="1" u="sng" dirty="0"/>
              <a:t>La legislatura di centro-sinistra 1996-2001: primi segni di modernizzazione</a:t>
            </a:r>
          </a:p>
          <a:p>
            <a:r>
              <a:rPr lang="it-IT" dirty="0"/>
              <a:t>- Riforma del </a:t>
            </a:r>
            <a:r>
              <a:rPr lang="it-IT" b="1" dirty="0">
                <a:solidFill>
                  <a:srgbClr val="FF0000"/>
                </a:solidFill>
              </a:rPr>
              <a:t>Titolo V </a:t>
            </a:r>
            <a:r>
              <a:rPr lang="it-IT" dirty="0"/>
              <a:t>della Costituzione nel 2001</a:t>
            </a:r>
          </a:p>
          <a:p>
            <a:r>
              <a:rPr lang="it-IT" dirty="0"/>
              <a:t>A pochi mesi di distanza dall’approvazione della legge quadro, la riforma della Costituzione (l.n.3/2001) attribuì alle regioni competenza esclusiva in materia.</a:t>
            </a:r>
          </a:p>
          <a:p>
            <a:r>
              <a:rPr lang="it-IT" dirty="0"/>
              <a:t>Le regioni, avendo potestà legislativa esclusiva in materia, avrebbero dovuto garantire solo i livelli essenziali delle prestazioni  da definirsi a livello nazionale. A parziale contenimento della potestà esclusiva regionale, il nuovo art. 120 della Costituzione precisava che il governo avrebbe potuto sostituirsi qualora lo richiedessero la tutela dei </a:t>
            </a:r>
            <a:r>
              <a:rPr lang="it-IT" b="1" dirty="0">
                <a:solidFill>
                  <a:srgbClr val="FF0000"/>
                </a:solidFill>
              </a:rPr>
              <a:t>livelli essenziali delle prestazioni </a:t>
            </a:r>
            <a:r>
              <a:rPr lang="it-IT" dirty="0"/>
              <a:t>concernenti i diritti civili e sociali, prescindendo dai confini territoriali dei governi locali.</a:t>
            </a:r>
          </a:p>
        </p:txBody>
      </p:sp>
    </p:spTree>
    <p:extLst>
      <p:ext uri="{BB962C8B-B14F-4D97-AF65-F5344CB8AC3E}">
        <p14:creationId xmlns:p14="http://schemas.microsoft.com/office/powerpoint/2010/main" val="301978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81094-9089-46DE-825E-C88A75D139FC}"/>
              </a:ext>
            </a:extLst>
          </p:cNvPr>
          <p:cNvSpPr>
            <a:spLocks noGrp="1"/>
          </p:cNvSpPr>
          <p:nvPr>
            <p:ph type="title"/>
          </p:nvPr>
        </p:nvSpPr>
        <p:spPr/>
        <p:txBody>
          <a:bodyPr/>
          <a:lstStyle/>
          <a:p>
            <a:pPr algn="ctr"/>
            <a:r>
              <a:rPr lang="it-IT" dirty="0"/>
              <a:t>Principali interventi di riforma tra il 1996 e il 2011</a:t>
            </a:r>
          </a:p>
        </p:txBody>
      </p:sp>
      <p:sp>
        <p:nvSpPr>
          <p:cNvPr id="3" name="Segnaposto contenuto 2">
            <a:extLst>
              <a:ext uri="{FF2B5EF4-FFF2-40B4-BE49-F238E27FC236}">
                <a16:creationId xmlns:a16="http://schemas.microsoft.com/office/drawing/2014/main" id="{55C7581E-6589-4390-B8D7-676FA9877FBF}"/>
              </a:ext>
            </a:extLst>
          </p:cNvPr>
          <p:cNvSpPr>
            <a:spLocks noGrp="1"/>
          </p:cNvSpPr>
          <p:nvPr>
            <p:ph idx="1"/>
          </p:nvPr>
        </p:nvSpPr>
        <p:spPr>
          <a:solidFill>
            <a:srgbClr val="00FFCC"/>
          </a:solidFill>
        </p:spPr>
        <p:txBody>
          <a:bodyPr/>
          <a:lstStyle/>
          <a:p>
            <a:r>
              <a:rPr lang="it-IT" u="sng" dirty="0"/>
              <a:t>La legislatura di centro-destra 2001-2006</a:t>
            </a:r>
          </a:p>
          <a:p>
            <a:r>
              <a:rPr lang="it-IT" dirty="0"/>
              <a:t>I principali interventi in ambito socioassistenziale durante questa legislatura si orientano al sostegno al reddito di anziani e famiglie attraverso un incremento delle pensioni minime e l’introduzione di deduzioni per i carichi familiari.</a:t>
            </a:r>
          </a:p>
          <a:p>
            <a:r>
              <a:rPr lang="it-IT" dirty="0"/>
              <a:t>In continuità con gli interventi della legislatura precedente, la maggioranza di centro-destra decise di utilizzare la leva fiscale per sostenere il reddito delle famiglie.</a:t>
            </a:r>
          </a:p>
          <a:p>
            <a:r>
              <a:rPr lang="it-IT" dirty="0"/>
              <a:t>Con l’ambizione di promuovere la natalità, venne poi approvata una misura una tantum nella forma di un bonus bebè di 1000 euro alla nascita di un figlio </a:t>
            </a:r>
            <a:r>
              <a:rPr lang="it-IT" dirty="0" err="1"/>
              <a:t>limitatatamente</a:t>
            </a:r>
            <a:r>
              <a:rPr lang="it-IT" dirty="0"/>
              <a:t> al 2004, successivamente esteso al 2005 e 2006.</a:t>
            </a:r>
          </a:p>
        </p:txBody>
      </p:sp>
    </p:spTree>
    <p:extLst>
      <p:ext uri="{BB962C8B-B14F-4D97-AF65-F5344CB8AC3E}">
        <p14:creationId xmlns:p14="http://schemas.microsoft.com/office/powerpoint/2010/main" val="1722204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B41CD9-CA07-4560-A7B9-55F8D5BF3163}"/>
              </a:ext>
            </a:extLst>
          </p:cNvPr>
          <p:cNvSpPr>
            <a:spLocks noGrp="1"/>
          </p:cNvSpPr>
          <p:nvPr>
            <p:ph type="title"/>
          </p:nvPr>
        </p:nvSpPr>
        <p:spPr/>
        <p:txBody>
          <a:bodyPr/>
          <a:lstStyle/>
          <a:p>
            <a:pPr algn="ctr"/>
            <a:r>
              <a:rPr lang="it-IT" dirty="0"/>
              <a:t>Principali interventi di riforma tra il 1996 e il 2011</a:t>
            </a:r>
          </a:p>
        </p:txBody>
      </p:sp>
      <p:sp>
        <p:nvSpPr>
          <p:cNvPr id="3" name="Segnaposto contenuto 2">
            <a:extLst>
              <a:ext uri="{FF2B5EF4-FFF2-40B4-BE49-F238E27FC236}">
                <a16:creationId xmlns:a16="http://schemas.microsoft.com/office/drawing/2014/main" id="{201D3779-C20E-4F71-AC79-5FFA45406CA6}"/>
              </a:ext>
            </a:extLst>
          </p:cNvPr>
          <p:cNvSpPr>
            <a:spLocks noGrp="1"/>
          </p:cNvSpPr>
          <p:nvPr>
            <p:ph idx="1"/>
          </p:nvPr>
        </p:nvSpPr>
        <p:spPr>
          <a:solidFill>
            <a:srgbClr val="CC99FF"/>
          </a:solidFill>
        </p:spPr>
        <p:txBody>
          <a:bodyPr/>
          <a:lstStyle/>
          <a:p>
            <a:r>
              <a:rPr lang="it-IT" u="sng" dirty="0"/>
              <a:t>La legislatura 2006-2008: una breve parentesi del centro-sinistra</a:t>
            </a:r>
          </a:p>
          <a:p>
            <a:r>
              <a:rPr lang="it-IT" dirty="0"/>
              <a:t>Il programma di questa coalizione nell’ambito delle politiche socioassistenziali era molto ambizioso; tuttavia gli impegni programmatici trovarono scarsa realizzazione.</a:t>
            </a:r>
          </a:p>
          <a:p>
            <a:r>
              <a:rPr lang="it-IT" dirty="0"/>
              <a:t>I principali interventi approvati riguardarono l’introduzione di sgravi fiscali per le famiglie, il lancio di un piano per lo sviluppo di servizi per la prima infanzia e la costituzione del Fondo per la non-autosufficienza.</a:t>
            </a:r>
          </a:p>
          <a:p>
            <a:r>
              <a:rPr lang="it-IT" dirty="0"/>
              <a:t>Sul fronte dell’approvazione di una riforma organica, il governo presentò nel novembre 2007 una proposta di legge delega, che tuttavia data la fine anticipata della legislatura non iniziò l’iter parlamentare.</a:t>
            </a:r>
          </a:p>
        </p:txBody>
      </p:sp>
    </p:spTree>
    <p:extLst>
      <p:ext uri="{BB962C8B-B14F-4D97-AF65-F5344CB8AC3E}">
        <p14:creationId xmlns:p14="http://schemas.microsoft.com/office/powerpoint/2010/main" val="267578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5E22B1-8932-40DE-BFE3-3DF1EEBF2FCA}"/>
              </a:ext>
            </a:extLst>
          </p:cNvPr>
          <p:cNvSpPr>
            <a:spLocks noGrp="1"/>
          </p:cNvSpPr>
          <p:nvPr>
            <p:ph type="title"/>
          </p:nvPr>
        </p:nvSpPr>
        <p:spPr/>
        <p:txBody>
          <a:bodyPr/>
          <a:lstStyle/>
          <a:p>
            <a:pPr algn="ctr"/>
            <a:r>
              <a:rPr lang="it-IT" dirty="0"/>
              <a:t>Principali interventi di riforma tra il 1996 e il 2011</a:t>
            </a:r>
          </a:p>
        </p:txBody>
      </p:sp>
      <p:sp>
        <p:nvSpPr>
          <p:cNvPr id="3" name="Segnaposto contenuto 2">
            <a:extLst>
              <a:ext uri="{FF2B5EF4-FFF2-40B4-BE49-F238E27FC236}">
                <a16:creationId xmlns:a16="http://schemas.microsoft.com/office/drawing/2014/main" id="{D4B8E6AF-D2DE-42AE-92EB-F8AC372629B1}"/>
              </a:ext>
            </a:extLst>
          </p:cNvPr>
          <p:cNvSpPr>
            <a:spLocks noGrp="1"/>
          </p:cNvSpPr>
          <p:nvPr>
            <p:ph idx="1"/>
          </p:nvPr>
        </p:nvSpPr>
        <p:spPr>
          <a:solidFill>
            <a:srgbClr val="CCFFCC"/>
          </a:solidFill>
        </p:spPr>
        <p:txBody>
          <a:bodyPr>
            <a:normAutofit fontScale="85000" lnSpcReduction="10000"/>
          </a:bodyPr>
          <a:lstStyle/>
          <a:p>
            <a:r>
              <a:rPr lang="it-IT" u="sng" dirty="0"/>
              <a:t>Il governo Berlusconi IV (2008-2011) e l’avvento della crisi economica</a:t>
            </a:r>
          </a:p>
          <a:p>
            <a:r>
              <a:rPr lang="it-IT" dirty="0"/>
              <a:t>In generale, la salienza della questione della riforma dell’assistenza sociale ha conosciuto un deciso declino. </a:t>
            </a:r>
          </a:p>
          <a:p>
            <a:r>
              <a:rPr lang="it-IT" dirty="0"/>
              <a:t>Gli interventi approvati in questo periodo non hanno avuto l’ambizione di ridisegnare la politica socioassistenziale italiana, ma si sono limitati a rifinirne il perimetro, con alcune integrazioni.</a:t>
            </a:r>
          </a:p>
          <a:p>
            <a:r>
              <a:rPr lang="it-IT" dirty="0"/>
              <a:t>Le misure più significative di questo periodo sono state essenzialmente due:</a:t>
            </a:r>
          </a:p>
          <a:p>
            <a:r>
              <a:rPr lang="it-IT" dirty="0"/>
              <a:t>1) il bonus fiscale per le famiglie</a:t>
            </a:r>
          </a:p>
          <a:p>
            <a:r>
              <a:rPr lang="it-IT" dirty="0"/>
              <a:t>2) l’avvio della sperimentazione della carta acquisti (social card).</a:t>
            </a:r>
          </a:p>
          <a:p>
            <a:r>
              <a:rPr lang="it-IT" dirty="0"/>
              <a:t>Parallelamente a questi due interventi, l’esecutivo di centro-destra ha deciso di tagliare le risorse destinate alle regioni per le politiche socioassistenziali attraverso il Fondo nazionale per le politiche sociali. Tale stanziamento è passato da 671 milioni di euro nel 2008 a 179 milioni di euro nel 2011.</a:t>
            </a:r>
          </a:p>
        </p:txBody>
      </p:sp>
    </p:spTree>
    <p:extLst>
      <p:ext uri="{BB962C8B-B14F-4D97-AF65-F5344CB8AC3E}">
        <p14:creationId xmlns:p14="http://schemas.microsoft.com/office/powerpoint/2010/main" val="2194908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039CD1-68F8-4CF0-B3F3-E32D8953454F}"/>
              </a:ext>
            </a:extLst>
          </p:cNvPr>
          <p:cNvSpPr>
            <a:spLocks noGrp="1"/>
          </p:cNvSpPr>
          <p:nvPr>
            <p:ph type="title"/>
          </p:nvPr>
        </p:nvSpPr>
        <p:spPr/>
        <p:txBody>
          <a:bodyPr/>
          <a:lstStyle/>
          <a:p>
            <a:pPr algn="ctr"/>
            <a:r>
              <a:rPr lang="it-IT" dirty="0"/>
              <a:t>Come sono cambiate le politiche socioassistenziali in Italia</a:t>
            </a:r>
          </a:p>
        </p:txBody>
      </p:sp>
      <p:sp>
        <p:nvSpPr>
          <p:cNvPr id="3" name="Segnaposto contenuto 2">
            <a:extLst>
              <a:ext uri="{FF2B5EF4-FFF2-40B4-BE49-F238E27FC236}">
                <a16:creationId xmlns:a16="http://schemas.microsoft.com/office/drawing/2014/main" id="{C7D2C800-B419-4B71-8B22-3E80B4D4F2E8}"/>
              </a:ext>
            </a:extLst>
          </p:cNvPr>
          <p:cNvSpPr>
            <a:spLocks noGrp="1"/>
          </p:cNvSpPr>
          <p:nvPr>
            <p:ph idx="1"/>
          </p:nvPr>
        </p:nvSpPr>
        <p:spPr>
          <a:xfrm>
            <a:off x="676656" y="2011680"/>
            <a:ext cx="10753725" cy="4255955"/>
          </a:xfrm>
          <a:solidFill>
            <a:srgbClr val="FFFF99"/>
          </a:solidFill>
        </p:spPr>
        <p:txBody>
          <a:bodyPr>
            <a:noAutofit/>
          </a:bodyPr>
          <a:lstStyle/>
          <a:p>
            <a:r>
              <a:rPr lang="it-IT" sz="2800" dirty="0"/>
              <a:t>Ci chiediamo ora che bilancio si può fare rispetto alla realizzazione di quattro grandi obiettivi individuati dalla commissione Onofri nel 1997 per la riforma dell’assistenza.</a:t>
            </a:r>
          </a:p>
          <a:p>
            <a:r>
              <a:rPr lang="it-IT" sz="2800" dirty="0"/>
              <a:t>1) la razionalizzazione delle misure di lotta alla povertà</a:t>
            </a:r>
          </a:p>
          <a:p>
            <a:r>
              <a:rPr lang="it-IT" sz="2800" dirty="0"/>
              <a:t>2) il rilancio dei servizi sociali</a:t>
            </a:r>
          </a:p>
          <a:p>
            <a:r>
              <a:rPr lang="it-IT" sz="2800" dirty="0"/>
              <a:t>3) il superamento della differenziazione territoriale attraverso la definizione di LEP (livelli essenziali di prestazioni) omogenei per l’intero paese</a:t>
            </a:r>
          </a:p>
          <a:p>
            <a:r>
              <a:rPr lang="it-IT" sz="2800" dirty="0"/>
              <a:t>4) la crescita della spesa</a:t>
            </a:r>
          </a:p>
        </p:txBody>
      </p:sp>
    </p:spTree>
    <p:extLst>
      <p:ext uri="{BB962C8B-B14F-4D97-AF65-F5344CB8AC3E}">
        <p14:creationId xmlns:p14="http://schemas.microsoft.com/office/powerpoint/2010/main" val="3637160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A9D73D-8A16-4145-B997-3535FE7D74CF}"/>
              </a:ext>
            </a:extLst>
          </p:cNvPr>
          <p:cNvSpPr>
            <a:spLocks noGrp="1"/>
          </p:cNvSpPr>
          <p:nvPr>
            <p:ph type="title"/>
          </p:nvPr>
        </p:nvSpPr>
        <p:spPr/>
        <p:txBody>
          <a:bodyPr/>
          <a:lstStyle/>
          <a:p>
            <a:pPr algn="ctr"/>
            <a:r>
              <a:rPr lang="it-IT" dirty="0"/>
              <a:t>La razionalizzazione delle misure di lotta alla povertà</a:t>
            </a:r>
          </a:p>
        </p:txBody>
      </p:sp>
      <p:sp>
        <p:nvSpPr>
          <p:cNvPr id="3" name="Segnaposto contenuto 2">
            <a:extLst>
              <a:ext uri="{FF2B5EF4-FFF2-40B4-BE49-F238E27FC236}">
                <a16:creationId xmlns:a16="http://schemas.microsoft.com/office/drawing/2014/main" id="{D76CA478-72EC-4290-AEB8-77D1EC6AABCC}"/>
              </a:ext>
            </a:extLst>
          </p:cNvPr>
          <p:cNvSpPr>
            <a:spLocks noGrp="1"/>
          </p:cNvSpPr>
          <p:nvPr>
            <p:ph idx="1"/>
          </p:nvPr>
        </p:nvSpPr>
        <p:spPr>
          <a:xfrm>
            <a:off x="676656" y="2011680"/>
            <a:ext cx="10753725" cy="4548918"/>
          </a:xfrm>
          <a:solidFill>
            <a:srgbClr val="FF99CC"/>
          </a:solidFill>
        </p:spPr>
        <p:txBody>
          <a:bodyPr>
            <a:normAutofit fontScale="77500" lnSpcReduction="20000"/>
          </a:bodyPr>
          <a:lstStyle/>
          <a:p>
            <a:r>
              <a:rPr lang="it-IT" dirty="0"/>
              <a:t>Negli ultimi 15 anni non si è assistito a una riconfigurazione strutturale degli interventi di lotta alla povertà.</a:t>
            </a:r>
          </a:p>
          <a:p>
            <a:r>
              <a:rPr lang="it-IT" dirty="0"/>
              <a:t>Gli schemi di redistribuzione monetaria esistenti a inizio anni Novanta sono ancora tutti in essere</a:t>
            </a:r>
          </a:p>
          <a:p>
            <a:r>
              <a:rPr lang="it-IT" dirty="0"/>
              <a:t>A queste misure si sono aggiunti altri schemi: il Fondo per il sostegno all’accesso alle abitazioni in locazione, l’assegno per le famiglie con tre o più figli minori e l’assegno di maternità per le madri sprovviste di copertura assicurativa, la carta acquisti…</a:t>
            </a:r>
          </a:p>
          <a:p>
            <a:r>
              <a:rPr lang="it-IT" dirty="0"/>
              <a:t>La frammentazione degli interventi si associa a un altrettanto ampia differenziazione dei requisiti di accesso.</a:t>
            </a:r>
          </a:p>
          <a:p>
            <a:r>
              <a:rPr lang="it-IT" dirty="0"/>
              <a:t>L’ISE (indicatore della situazione economica), che doveva rappresentare il criterio unificato per l’accesso alle prestazioni soggette alla prova dei mezzi, ha avuto un’applicazione molto ridotta.</a:t>
            </a:r>
          </a:p>
          <a:p>
            <a:r>
              <a:rPr lang="it-IT" dirty="0"/>
              <a:t>L’innovazione di maggior portata del periodo rimane dunque il RMI introdotto dal governo di centro sinistra nel 1998 in forma di sperimentazione ma poi formalmente abbandonato nel 2002.</a:t>
            </a:r>
          </a:p>
          <a:p>
            <a:r>
              <a:rPr lang="it-IT" dirty="0"/>
              <a:t>In questo quadro, l’efficacia del W.S. italiano nel ridurre la povertà permane limitata in prospettiva comparata.</a:t>
            </a:r>
          </a:p>
          <a:p>
            <a:r>
              <a:rPr lang="it-IT" dirty="0"/>
              <a:t>Il rischio di povertà relativa resta sensibilmente più elevato in Italia (18.2%) con riferimento al dato medio UE-27 (al 16.3%).</a:t>
            </a:r>
          </a:p>
          <a:p>
            <a:r>
              <a:rPr lang="it-IT" dirty="0"/>
              <a:t>La povertà in Italia continua a colpire in modo più marcato le famiglie con minori, specialmente se monoreddito, mentre inferiore risulta la povertà tra i pensionati.</a:t>
            </a:r>
          </a:p>
        </p:txBody>
      </p:sp>
    </p:spTree>
    <p:extLst>
      <p:ext uri="{BB962C8B-B14F-4D97-AF65-F5344CB8AC3E}">
        <p14:creationId xmlns:p14="http://schemas.microsoft.com/office/powerpoint/2010/main" val="1946957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11647E-090A-435D-8589-074E6934558D}"/>
              </a:ext>
            </a:extLst>
          </p:cNvPr>
          <p:cNvSpPr>
            <a:spLocks noGrp="1"/>
          </p:cNvSpPr>
          <p:nvPr>
            <p:ph type="title"/>
          </p:nvPr>
        </p:nvSpPr>
        <p:spPr/>
        <p:txBody>
          <a:bodyPr/>
          <a:lstStyle/>
          <a:p>
            <a:pPr algn="ctr"/>
            <a:r>
              <a:rPr lang="it-IT" dirty="0"/>
              <a:t>Il mancato rilancio dei servizi sociali</a:t>
            </a:r>
          </a:p>
        </p:txBody>
      </p:sp>
      <p:sp>
        <p:nvSpPr>
          <p:cNvPr id="3" name="Segnaposto contenuto 2">
            <a:extLst>
              <a:ext uri="{FF2B5EF4-FFF2-40B4-BE49-F238E27FC236}">
                <a16:creationId xmlns:a16="http://schemas.microsoft.com/office/drawing/2014/main" id="{9A46BB2A-307B-4D33-B2A8-147734B42A96}"/>
              </a:ext>
            </a:extLst>
          </p:cNvPr>
          <p:cNvSpPr>
            <a:spLocks noGrp="1"/>
          </p:cNvSpPr>
          <p:nvPr>
            <p:ph idx="1"/>
          </p:nvPr>
        </p:nvSpPr>
        <p:spPr>
          <a:solidFill>
            <a:srgbClr val="66FFFF"/>
          </a:solidFill>
        </p:spPr>
        <p:txBody>
          <a:bodyPr>
            <a:normAutofit lnSpcReduction="10000"/>
          </a:bodyPr>
          <a:lstStyle/>
          <a:p>
            <a:r>
              <a:rPr lang="it-IT" sz="2800" dirty="0"/>
              <a:t>La ricostruzione degli interventi approvati negli ultimi quindici anni ha confermato il perdurare della preferenza accordata ai trasferimenti monetari rispetto alla predisposizione di servizi.</a:t>
            </a:r>
          </a:p>
          <a:p>
            <a:r>
              <a:rPr lang="it-IT" sz="2800" dirty="0"/>
              <a:t>Sebbene gli investimenti e l’attenzione da parte del livello centrale siano stati scarsi, la disponibilità di alcuni servizi è sensibilmente aumentata grazie soprattutto agli investimenti nell’area sociale di regioni ed enti locali.</a:t>
            </a:r>
          </a:p>
          <a:p>
            <a:r>
              <a:rPr lang="it-IT" sz="2800" dirty="0"/>
              <a:t>In prospettiva comparata, la spesa per «servizi alle famiglie, ai disabili e agli anziani» vede l’Italia sia nel 1995 sia nel 2008 ai margini della distribuzione dei paesi europei</a:t>
            </a:r>
            <a:r>
              <a:rPr lang="it-IT" dirty="0"/>
              <a:t>.</a:t>
            </a:r>
          </a:p>
        </p:txBody>
      </p:sp>
    </p:spTree>
    <p:extLst>
      <p:ext uri="{BB962C8B-B14F-4D97-AF65-F5344CB8AC3E}">
        <p14:creationId xmlns:p14="http://schemas.microsoft.com/office/powerpoint/2010/main" val="1339626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71DA96-1592-4951-B7EB-8474E193FBE4}"/>
              </a:ext>
            </a:extLst>
          </p:cNvPr>
          <p:cNvSpPr>
            <a:spLocks noGrp="1"/>
          </p:cNvSpPr>
          <p:nvPr>
            <p:ph type="title"/>
          </p:nvPr>
        </p:nvSpPr>
        <p:spPr/>
        <p:txBody>
          <a:bodyPr/>
          <a:lstStyle/>
          <a:p>
            <a:pPr algn="ctr"/>
            <a:r>
              <a:rPr lang="it-IT" dirty="0"/>
              <a:t>L’eterogeneità territoriale in attesa dei livelli essenziali delle prestazioni</a:t>
            </a:r>
          </a:p>
        </p:txBody>
      </p:sp>
      <p:sp>
        <p:nvSpPr>
          <p:cNvPr id="3" name="Segnaposto contenuto 2">
            <a:extLst>
              <a:ext uri="{FF2B5EF4-FFF2-40B4-BE49-F238E27FC236}">
                <a16:creationId xmlns:a16="http://schemas.microsoft.com/office/drawing/2014/main" id="{BA48C814-2FB5-4D43-8A91-31BB8EC1D4B1}"/>
              </a:ext>
            </a:extLst>
          </p:cNvPr>
          <p:cNvSpPr>
            <a:spLocks noGrp="1"/>
          </p:cNvSpPr>
          <p:nvPr>
            <p:ph idx="1"/>
          </p:nvPr>
        </p:nvSpPr>
        <p:spPr>
          <a:solidFill>
            <a:srgbClr val="CCFFCC"/>
          </a:solidFill>
        </p:spPr>
        <p:txBody>
          <a:bodyPr>
            <a:normAutofit fontScale="92500"/>
          </a:bodyPr>
          <a:lstStyle/>
          <a:p>
            <a:r>
              <a:rPr lang="it-IT" dirty="0"/>
              <a:t>La questione dei LEP nell’ambito delle politiche di assistenza sociale in Italia rappresenta un tema estremamente delicato e complesso.</a:t>
            </a:r>
          </a:p>
          <a:p>
            <a:r>
              <a:rPr lang="it-IT" dirty="0"/>
              <a:t>Nelle prestazioni gestite a livello regionale e/o locale mancano diritti validi in tutto il paese.</a:t>
            </a:r>
          </a:p>
          <a:p>
            <a:r>
              <a:rPr lang="it-IT" dirty="0"/>
              <a:t>In questo contesto i divari a livello regionale restano molto ampi sia con riferimento alla spesa sia all’offerta di servizi e prestazioni dando luogo a una «cittadinanza sociale» estremamente differenziata a seconda del luogo di residenza.</a:t>
            </a:r>
          </a:p>
          <a:p>
            <a:r>
              <a:rPr lang="it-IT" dirty="0"/>
              <a:t>Negli ultimi 15 anni, l’assenza di una cabina di regia a livello nazionale e la mancata definizione dei LEP hanno consentito ai divari tra i territori di aumentare ulteriormente, dando luogo a una molteplicità di modelli sociali regionali e talvolta intraregionali, che definiscono differenti opportunità per gli individui a seconda della disponibilità finanziaria , delle preferenze politiche e delle capacità istituzionali regionali e locali.</a:t>
            </a:r>
          </a:p>
        </p:txBody>
      </p:sp>
    </p:spTree>
    <p:extLst>
      <p:ext uri="{BB962C8B-B14F-4D97-AF65-F5344CB8AC3E}">
        <p14:creationId xmlns:p14="http://schemas.microsoft.com/office/powerpoint/2010/main" val="3600039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794F39-3938-438E-9F7F-B3640D9602B8}"/>
              </a:ext>
            </a:extLst>
          </p:cNvPr>
          <p:cNvSpPr>
            <a:spLocks noGrp="1"/>
          </p:cNvSpPr>
          <p:nvPr>
            <p:ph type="title"/>
          </p:nvPr>
        </p:nvSpPr>
        <p:spPr/>
        <p:txBody>
          <a:bodyPr>
            <a:normAutofit fontScale="90000"/>
          </a:bodyPr>
          <a:lstStyle/>
          <a:p>
            <a:r>
              <a:rPr lang="it-IT" dirty="0"/>
              <a:t>La contrazione della spesa socioassistenziale</a:t>
            </a:r>
            <a:br>
              <a:rPr lang="it-IT" dirty="0"/>
            </a:br>
            <a:endParaRPr lang="it-IT" dirty="0"/>
          </a:p>
        </p:txBody>
      </p:sp>
      <p:sp>
        <p:nvSpPr>
          <p:cNvPr id="3" name="Segnaposto contenuto 2">
            <a:extLst>
              <a:ext uri="{FF2B5EF4-FFF2-40B4-BE49-F238E27FC236}">
                <a16:creationId xmlns:a16="http://schemas.microsoft.com/office/drawing/2014/main" id="{69B42667-E9EA-4730-BB1A-C25C2C5790A4}"/>
              </a:ext>
            </a:extLst>
          </p:cNvPr>
          <p:cNvSpPr>
            <a:spLocks noGrp="1"/>
          </p:cNvSpPr>
          <p:nvPr>
            <p:ph idx="1"/>
          </p:nvPr>
        </p:nvSpPr>
        <p:spPr>
          <a:solidFill>
            <a:srgbClr val="FF7C80"/>
          </a:solidFill>
        </p:spPr>
        <p:txBody>
          <a:bodyPr>
            <a:normAutofit lnSpcReduction="10000"/>
          </a:bodyPr>
          <a:lstStyle/>
          <a:p>
            <a:r>
              <a:rPr lang="it-IT" dirty="0"/>
              <a:t>Analizzando le dinamiche di spesa emerge che:</a:t>
            </a:r>
          </a:p>
          <a:p>
            <a:r>
              <a:rPr lang="it-IT" dirty="0"/>
              <a:t>1) la spesa si è mossa in direzione esattamente opposta alle indicazioni della commissione Onofri</a:t>
            </a:r>
          </a:p>
          <a:p>
            <a:r>
              <a:rPr lang="it-IT" dirty="0"/>
              <a:t>2) passando a considerare la ripartizione interna della spesa socioassistenziale, tra il 1995 e il 2010 la distorsione allocativa che caratterizzava il settore non pare essersi risolta</a:t>
            </a:r>
          </a:p>
          <a:p>
            <a:r>
              <a:rPr lang="it-IT" dirty="0"/>
              <a:t>3) bisogna considerare la ricomposizione delle risorse verso un mix più equilibrato fra prestazioni in natura e trasferimenti monetari. La quota assorbita dai servizi sociali in natura è aumentata, ma non a sufficienza, rappresentando circa il 17% della spesa socioassistenziale complessiva, maggiore rispetto al 1995 (8%) ma ancora decisamente residuale sul totale della spesa.</a:t>
            </a:r>
          </a:p>
        </p:txBody>
      </p:sp>
    </p:spTree>
    <p:extLst>
      <p:ext uri="{BB962C8B-B14F-4D97-AF65-F5344CB8AC3E}">
        <p14:creationId xmlns:p14="http://schemas.microsoft.com/office/powerpoint/2010/main" val="342870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7C796-993C-4D64-BADF-F082B3DFF347}"/>
              </a:ext>
            </a:extLst>
          </p:cNvPr>
          <p:cNvSpPr>
            <a:spLocks noGrp="1"/>
          </p:cNvSpPr>
          <p:nvPr>
            <p:ph type="title"/>
          </p:nvPr>
        </p:nvSpPr>
        <p:spPr/>
        <p:txBody>
          <a:bodyPr/>
          <a:lstStyle/>
          <a:p>
            <a:pPr algn="ctr"/>
            <a:r>
              <a:rPr lang="it-IT" b="1" dirty="0"/>
              <a:t>Nuovi e vecchi bisogni</a:t>
            </a:r>
          </a:p>
        </p:txBody>
      </p:sp>
      <p:sp>
        <p:nvSpPr>
          <p:cNvPr id="3" name="Segnaposto contenuto 2">
            <a:extLst>
              <a:ext uri="{FF2B5EF4-FFF2-40B4-BE49-F238E27FC236}">
                <a16:creationId xmlns:a16="http://schemas.microsoft.com/office/drawing/2014/main" id="{8DB7001C-F2D1-476A-B08E-267E5223DD0C}"/>
              </a:ext>
            </a:extLst>
          </p:cNvPr>
          <p:cNvSpPr>
            <a:spLocks noGrp="1"/>
          </p:cNvSpPr>
          <p:nvPr>
            <p:ph idx="1"/>
          </p:nvPr>
        </p:nvSpPr>
        <p:spPr>
          <a:solidFill>
            <a:schemeClr val="accent1">
              <a:lumMod val="40000"/>
              <a:lumOff val="60000"/>
            </a:schemeClr>
          </a:solidFill>
        </p:spPr>
        <p:txBody>
          <a:bodyPr>
            <a:normAutofit fontScale="85000" lnSpcReduction="20000"/>
          </a:bodyPr>
          <a:lstStyle/>
          <a:p>
            <a:r>
              <a:rPr lang="it-IT" dirty="0"/>
              <a:t>Molti dei nuovi bisogni che caratterizzano l’attuale contesto socio-economico possono trovare risposta negli schemi di assistenza sociale , nella forma sia di trasferimenti monetari sia di servizi sociali.</a:t>
            </a:r>
          </a:p>
          <a:p>
            <a:r>
              <a:rPr lang="it-IT" dirty="0"/>
              <a:t>Sul versante della domanda, le dinamiche cha hanno contribuito a rendere più salienti le misure socioassistenziali hanno a che fare principalmente con trasformazioni sociodemografiche e occupazionali.</a:t>
            </a:r>
          </a:p>
          <a:p>
            <a:r>
              <a:rPr lang="it-IT" dirty="0"/>
              <a:t>L’allungamento della speranza di vita e il più generale invecchiamento della popolazione hanno comportato un aumento della domanda  non solo in termini di prestazioni sociosanitarie ma anche di servizi sociali di nuova generazione come i servizi domiciliari, i centri semiresidenziali e/o di sollievo.</a:t>
            </a:r>
          </a:p>
          <a:p>
            <a:r>
              <a:rPr lang="it-IT" dirty="0"/>
              <a:t>Parallelamente, la crescita della partecipazione femminile al mercato del lavoro ha influito sulla disponibilità di tempo delle famiglie da dedicare alle tradizionali attività di cura, accrescendo l’esigenza di servizi territoriali.</a:t>
            </a:r>
          </a:p>
          <a:p>
            <a:r>
              <a:rPr lang="it-IT" dirty="0"/>
              <a:t>L’emergere di nuovi bisogni sociali è stato determinato anche dalla maggior fragilità delle unioni matrimoniali e dal declino delle dimensioni medie dei nuclei familiari.</a:t>
            </a:r>
          </a:p>
          <a:p>
            <a:r>
              <a:rPr lang="it-IT" dirty="0"/>
              <a:t>Si riduce coì la capacità protettiva della famiglia e il suo ruolo di ammortizzatore sociale.</a:t>
            </a:r>
          </a:p>
          <a:p>
            <a:endParaRPr lang="it-IT" dirty="0"/>
          </a:p>
          <a:p>
            <a:endParaRPr lang="it-IT" dirty="0"/>
          </a:p>
        </p:txBody>
      </p:sp>
    </p:spTree>
    <p:extLst>
      <p:ext uri="{BB962C8B-B14F-4D97-AF65-F5344CB8AC3E}">
        <p14:creationId xmlns:p14="http://schemas.microsoft.com/office/powerpoint/2010/main" val="1635406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516220-7FAD-4E6C-B1E6-4171E089ABC8}"/>
              </a:ext>
            </a:extLst>
          </p:cNvPr>
          <p:cNvSpPr>
            <a:spLocks noGrp="1"/>
          </p:cNvSpPr>
          <p:nvPr>
            <p:ph type="title"/>
          </p:nvPr>
        </p:nvSpPr>
        <p:spPr/>
        <p:txBody>
          <a:bodyPr/>
          <a:lstStyle/>
          <a:p>
            <a:pPr algn="ctr"/>
            <a:r>
              <a:rPr lang="it-IT" dirty="0"/>
              <a:t>La modernizzazione incompiuta</a:t>
            </a:r>
          </a:p>
        </p:txBody>
      </p:sp>
      <p:sp>
        <p:nvSpPr>
          <p:cNvPr id="3" name="Segnaposto contenuto 2">
            <a:extLst>
              <a:ext uri="{FF2B5EF4-FFF2-40B4-BE49-F238E27FC236}">
                <a16:creationId xmlns:a16="http://schemas.microsoft.com/office/drawing/2014/main" id="{619FBA08-C46A-4254-90DF-73C73CE12049}"/>
              </a:ext>
            </a:extLst>
          </p:cNvPr>
          <p:cNvSpPr>
            <a:spLocks noGrp="1"/>
          </p:cNvSpPr>
          <p:nvPr>
            <p:ph idx="1"/>
          </p:nvPr>
        </p:nvSpPr>
        <p:spPr>
          <a:xfrm>
            <a:off x="676656" y="2011680"/>
            <a:ext cx="10753725" cy="4346787"/>
          </a:xfrm>
          <a:solidFill>
            <a:srgbClr val="66FF99"/>
          </a:solidFill>
        </p:spPr>
        <p:txBody>
          <a:bodyPr>
            <a:noAutofit/>
          </a:bodyPr>
          <a:lstStyle/>
          <a:p>
            <a:r>
              <a:rPr lang="it-IT" sz="3200" dirty="0"/>
              <a:t>Nonostante l’approvazione della legge quadro, il bilancio complessivo delle riforme del settore socioassistenziale resta deludente.</a:t>
            </a:r>
          </a:p>
          <a:p>
            <a:r>
              <a:rPr lang="it-IT" sz="3200" dirty="0"/>
              <a:t>La riforma del 2000 aveva sollevato una serie di aspettative che non hanno trovato realizzazione.</a:t>
            </a:r>
          </a:p>
          <a:p>
            <a:r>
              <a:rPr lang="it-IT" sz="3200" dirty="0"/>
              <a:t>Se si esclude la </a:t>
            </a:r>
            <a:r>
              <a:rPr lang="it-IT" sz="3200" dirty="0" err="1"/>
              <a:t>l.n</a:t>
            </a:r>
            <a:r>
              <a:rPr lang="it-IT" sz="3200" dirty="0"/>
              <a:t>. 328/2000 i provvedimenti adottati non hanno intaccato la configurazione originaria della politica socioassistenziale italiana, che ha dato prova di grande «resistenza».</a:t>
            </a:r>
          </a:p>
        </p:txBody>
      </p:sp>
    </p:spTree>
    <p:extLst>
      <p:ext uri="{BB962C8B-B14F-4D97-AF65-F5344CB8AC3E}">
        <p14:creationId xmlns:p14="http://schemas.microsoft.com/office/powerpoint/2010/main" val="684902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714CDE-D1E8-4129-81D0-AF981DD0DE20}"/>
              </a:ext>
            </a:extLst>
          </p:cNvPr>
          <p:cNvSpPr>
            <a:spLocks noGrp="1"/>
          </p:cNvSpPr>
          <p:nvPr>
            <p:ph type="title"/>
          </p:nvPr>
        </p:nvSpPr>
        <p:spPr/>
        <p:txBody>
          <a:bodyPr/>
          <a:lstStyle/>
          <a:p>
            <a:pPr algn="ctr"/>
            <a:r>
              <a:rPr lang="it-IT" dirty="0"/>
              <a:t>L’approvazione della legge quadro di riforma dell’assistenza</a:t>
            </a:r>
          </a:p>
        </p:txBody>
      </p:sp>
      <p:sp>
        <p:nvSpPr>
          <p:cNvPr id="3" name="Segnaposto contenuto 2">
            <a:extLst>
              <a:ext uri="{FF2B5EF4-FFF2-40B4-BE49-F238E27FC236}">
                <a16:creationId xmlns:a16="http://schemas.microsoft.com/office/drawing/2014/main" id="{5A10EECB-81DC-46DE-A21F-FE31B7235ECC}"/>
              </a:ext>
            </a:extLst>
          </p:cNvPr>
          <p:cNvSpPr>
            <a:spLocks noGrp="1"/>
          </p:cNvSpPr>
          <p:nvPr>
            <p:ph idx="1"/>
          </p:nvPr>
        </p:nvSpPr>
        <p:spPr>
          <a:xfrm>
            <a:off x="408373" y="2011680"/>
            <a:ext cx="11478827" cy="4611062"/>
          </a:xfrm>
          <a:solidFill>
            <a:srgbClr val="FFFF99"/>
          </a:solidFill>
        </p:spPr>
        <p:txBody>
          <a:bodyPr>
            <a:normAutofit fontScale="77500" lnSpcReduction="20000"/>
          </a:bodyPr>
          <a:lstStyle/>
          <a:p>
            <a:r>
              <a:rPr lang="it-IT" dirty="0"/>
              <a:t>Negli anni 670 e 80 la riforma dell’assistenza sociale pareva bloccata. Vediamo quali fattori hanno consentito di giungere nel 2000 all’approvazione della legge quadro.</a:t>
            </a:r>
          </a:p>
          <a:p>
            <a:r>
              <a:rPr lang="it-IT" dirty="0"/>
              <a:t>1) una sentenza della Corte costituzionale del 1988 pone fine al regime pubblicistico forzato delle IPAB aprendo nuove chance per gli attori in campo e al contempo generando l’esigenza di un intervento normativo da parte dello stato che disciplinasse il settore.</a:t>
            </a:r>
          </a:p>
          <a:p>
            <a:r>
              <a:rPr lang="it-IT" dirty="0"/>
              <a:t>2) Il nuovo quadro istituzionale post-sentenza è stato contrassegnato da un’alterazione degli equilibri di potere che avevano caratterizzato la Prima Repubblica (mani pulite, Tangentopoli). </a:t>
            </a:r>
          </a:p>
          <a:p>
            <a:r>
              <a:rPr lang="it-IT" dirty="0"/>
              <a:t>Il fronte politico pro-riforma si affermò pochi anni più tardi con l’insediamento del primo governo di centro-sinistra della Seconda Repubblica, presieduto da Romano Prodi.</a:t>
            </a:r>
          </a:p>
          <a:p>
            <a:r>
              <a:rPr lang="it-IT" dirty="0"/>
              <a:t>Nella fase preparatoria del disegno di legge si scelse una strategia aperta e concertata attraverso la consultazione di tutti i principali attori interessati.</a:t>
            </a:r>
          </a:p>
          <a:p>
            <a:r>
              <a:rPr lang="it-IT" dirty="0"/>
              <a:t>In particolare nella riforma dell’assistenza sociale, le idee di politica pubblica circolanti  nel dibattito sovranazionale e in quello nazionale hanno costituito un’importante opportunità di apprendimento istituzionale.</a:t>
            </a:r>
          </a:p>
          <a:p>
            <a:r>
              <a:rPr lang="it-IT" dirty="0"/>
              <a:t>Fin dai primi anni Novanta il discorso pubblico europeo ha offerto, specialmente nell’ambito delle politiche contro la povertà, sia nuovi schemi interpretativi sia un quadro di soluzioni alternative.</a:t>
            </a:r>
          </a:p>
          <a:p>
            <a:r>
              <a:rPr lang="it-IT" dirty="0"/>
              <a:t>Agli sgoccioli della legislatura e dopo un intenso iter parlamentare la «legge quadro per la realizzazione del sistema integrato di interventi e servizi sociali» è stata così approvata con un ampio sostegno nell’ottobre 2000.</a:t>
            </a:r>
          </a:p>
        </p:txBody>
      </p:sp>
    </p:spTree>
    <p:extLst>
      <p:ext uri="{BB962C8B-B14F-4D97-AF65-F5344CB8AC3E}">
        <p14:creationId xmlns:p14="http://schemas.microsoft.com/office/powerpoint/2010/main" val="380253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B429CA-5B4F-4768-AB0B-BBAA58937A6F}"/>
              </a:ext>
            </a:extLst>
          </p:cNvPr>
          <p:cNvSpPr>
            <a:spLocks noGrp="1"/>
          </p:cNvSpPr>
          <p:nvPr>
            <p:ph type="title"/>
          </p:nvPr>
        </p:nvSpPr>
        <p:spPr/>
        <p:txBody>
          <a:bodyPr/>
          <a:lstStyle/>
          <a:p>
            <a:pPr algn="ctr"/>
            <a:r>
              <a:rPr lang="it-IT" dirty="0"/>
              <a:t>La mancata attuazione della riforma</a:t>
            </a:r>
          </a:p>
        </p:txBody>
      </p:sp>
      <p:sp>
        <p:nvSpPr>
          <p:cNvPr id="3" name="Segnaposto contenuto 2">
            <a:extLst>
              <a:ext uri="{FF2B5EF4-FFF2-40B4-BE49-F238E27FC236}">
                <a16:creationId xmlns:a16="http://schemas.microsoft.com/office/drawing/2014/main" id="{EF6C6E8D-5528-42A4-BE85-09C13489C94F}"/>
              </a:ext>
            </a:extLst>
          </p:cNvPr>
          <p:cNvSpPr>
            <a:spLocks noGrp="1"/>
          </p:cNvSpPr>
          <p:nvPr>
            <p:ph idx="1"/>
          </p:nvPr>
        </p:nvSpPr>
        <p:spPr>
          <a:solidFill>
            <a:srgbClr val="9999FF"/>
          </a:solidFill>
        </p:spPr>
        <p:txBody>
          <a:bodyPr>
            <a:normAutofit fontScale="85000" lnSpcReduction="20000"/>
          </a:bodyPr>
          <a:lstStyle/>
          <a:p>
            <a:r>
              <a:rPr lang="it-IT" dirty="0"/>
              <a:t>Il successo della legge quadro era strettamente legato all’attuazione delle disposizioni in essa contenute. Molte delle sue norme non erano immediatamente operative ma necessitavano di disposizioni attuative.</a:t>
            </a:r>
          </a:p>
          <a:p>
            <a:r>
              <a:rPr lang="it-IT" dirty="0"/>
              <a:t>A pochi mesi dall’approvazione della riforma, la sua attuazione ha dovuto fare i conti con la revisione del Titolo V della Costituzione, che ha ridisegnato l’attribuzione delle competenze fra i livelli di governo assegnando alle regioni la competenza esclusiva in materia socioassistenziale. </a:t>
            </a:r>
          </a:p>
          <a:p>
            <a:r>
              <a:rPr lang="it-IT" dirty="0"/>
              <a:t>Se da un lato la riforma costituzionale ha rafforzato il ruolo dei governi regionali, dall’altro il nuovo contesto istituzionale ha reso possibile per il governo nazionale accantonare in una certa misura la «partita assistenziale».</a:t>
            </a:r>
          </a:p>
          <a:p>
            <a:r>
              <a:rPr lang="it-IT" dirty="0"/>
              <a:t>Nonostante ciò, l’attuazione della del percorso individuato dalla legge quadro sarebbe stata in ogni caso molto difficile anche in assenza della riforma costituzionale, in quanto essa avrebbe richiesto un fronte politico pro-riforma stabile e determinato, che al contrario è mancato.</a:t>
            </a:r>
          </a:p>
          <a:p>
            <a:r>
              <a:rPr lang="it-IT" dirty="0"/>
              <a:t>In altre parole, con il cambio della maggioranza, l’attuazione della riforma ha perso il sostegno politico necessario.</a:t>
            </a:r>
          </a:p>
        </p:txBody>
      </p:sp>
    </p:spTree>
    <p:extLst>
      <p:ext uri="{BB962C8B-B14F-4D97-AF65-F5344CB8AC3E}">
        <p14:creationId xmlns:p14="http://schemas.microsoft.com/office/powerpoint/2010/main" val="2758465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60E584-6C6D-419A-89A1-E00888E3BB87}"/>
              </a:ext>
            </a:extLst>
          </p:cNvPr>
          <p:cNvSpPr>
            <a:spLocks noGrp="1"/>
          </p:cNvSpPr>
          <p:nvPr>
            <p:ph type="title"/>
          </p:nvPr>
        </p:nvSpPr>
        <p:spPr/>
        <p:txBody>
          <a:bodyPr/>
          <a:lstStyle/>
          <a:p>
            <a:pPr algn="ctr"/>
            <a:r>
              <a:rPr lang="it-IT" dirty="0"/>
              <a:t>La mancata attuazione della riforma</a:t>
            </a:r>
          </a:p>
        </p:txBody>
      </p:sp>
      <p:sp>
        <p:nvSpPr>
          <p:cNvPr id="3" name="Segnaposto contenuto 2">
            <a:extLst>
              <a:ext uri="{FF2B5EF4-FFF2-40B4-BE49-F238E27FC236}">
                <a16:creationId xmlns:a16="http://schemas.microsoft.com/office/drawing/2014/main" id="{805A9579-FB5A-46B4-BDEC-70F033ECAFA8}"/>
              </a:ext>
            </a:extLst>
          </p:cNvPr>
          <p:cNvSpPr>
            <a:spLocks noGrp="1"/>
          </p:cNvSpPr>
          <p:nvPr>
            <p:ph idx="1"/>
          </p:nvPr>
        </p:nvSpPr>
        <p:spPr>
          <a:xfrm>
            <a:off x="676656" y="2011680"/>
            <a:ext cx="10753725" cy="4255955"/>
          </a:xfrm>
          <a:solidFill>
            <a:srgbClr val="92D050"/>
          </a:solidFill>
        </p:spPr>
        <p:txBody>
          <a:bodyPr>
            <a:normAutofit fontScale="85000" lnSpcReduction="10000"/>
          </a:bodyPr>
          <a:lstStyle/>
          <a:p>
            <a:r>
              <a:rPr lang="it-IT" dirty="0"/>
              <a:t>Il governo di centro-sinistra, durante la legislatura 2006-2008, ha mostrato maggior attenzione al tema e ha avanzato alcune proposte ambiziose. Tuttavia la coalizione di governo è risultata ancora più debole e frammentata di quella della legislatura 1996-2001.</a:t>
            </a:r>
          </a:p>
          <a:p>
            <a:r>
              <a:rPr lang="it-IT" dirty="0"/>
              <a:t>Nonostante l’aumento dei bisogni, la spesa per il settore socioassistenziale è stata così l’unica componente della spesa sociale che ha registrato dagli anni Novanta a oggi una contrazione della sua incidenza sul PIL.</a:t>
            </a:r>
          </a:p>
          <a:p>
            <a:r>
              <a:rPr lang="it-IT" dirty="0"/>
              <a:t>Nella fase successiva (2008-2011), l’avvento della crisi economica ha portato a canalizzare l’attenzione quasi esclusivamente sul tema del lavoro lasciando poco spazio al confronto sul rilancio delle misure socioassistenziali.</a:t>
            </a:r>
          </a:p>
          <a:p>
            <a:r>
              <a:rPr lang="it-IT" dirty="0"/>
              <a:t>Tra le ragioni che spigano il sostanziale disinteresse della politica per la modernizzazione degli interventi in materia di assistenza sociale vanno annoverate le questioni finanziarie.</a:t>
            </a:r>
          </a:p>
          <a:p>
            <a:r>
              <a:rPr lang="it-IT" dirty="0"/>
              <a:t>Negli ultimi 15 anni, nel quadro del risanamento delle finanze pubbliche, la riforma del w. È stata presentata come un processo tendenzialmente a costo zero, da realizzarsi all’interno del perimetro della spesa per il welfare. Ciò significava che l’aumento della spesa assistenziale si sarebbe dovuto realizzare recuperando risorse dagli altri settori del welfare, ossia sanità e previdenza.</a:t>
            </a:r>
          </a:p>
        </p:txBody>
      </p:sp>
    </p:spTree>
    <p:extLst>
      <p:ext uri="{BB962C8B-B14F-4D97-AF65-F5344CB8AC3E}">
        <p14:creationId xmlns:p14="http://schemas.microsoft.com/office/powerpoint/2010/main" val="2989792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19991A-C65D-482D-89FF-08FC755776F4}"/>
              </a:ext>
            </a:extLst>
          </p:cNvPr>
          <p:cNvSpPr>
            <a:spLocks noGrp="1"/>
          </p:cNvSpPr>
          <p:nvPr>
            <p:ph type="title"/>
          </p:nvPr>
        </p:nvSpPr>
        <p:spPr/>
        <p:txBody>
          <a:bodyPr/>
          <a:lstStyle/>
          <a:p>
            <a:pPr algn="ctr"/>
            <a:r>
              <a:rPr lang="it-IT" dirty="0"/>
              <a:t>La mancata attuazione della riforma</a:t>
            </a:r>
          </a:p>
        </p:txBody>
      </p:sp>
      <p:sp>
        <p:nvSpPr>
          <p:cNvPr id="3" name="Segnaposto contenuto 2">
            <a:extLst>
              <a:ext uri="{FF2B5EF4-FFF2-40B4-BE49-F238E27FC236}">
                <a16:creationId xmlns:a16="http://schemas.microsoft.com/office/drawing/2014/main" id="{D691D612-B953-484A-B456-6DAA13DA1435}"/>
              </a:ext>
            </a:extLst>
          </p:cNvPr>
          <p:cNvSpPr>
            <a:spLocks noGrp="1"/>
          </p:cNvSpPr>
          <p:nvPr>
            <p:ph idx="1"/>
          </p:nvPr>
        </p:nvSpPr>
        <p:spPr>
          <a:solidFill>
            <a:srgbClr val="CCFFCC"/>
          </a:solidFill>
        </p:spPr>
        <p:txBody>
          <a:bodyPr/>
          <a:lstStyle/>
          <a:p>
            <a:r>
              <a:rPr lang="it-IT" dirty="0"/>
              <a:t>La ricomposizione della spesa tra settori a favore dell’assistenza si </a:t>
            </a:r>
            <a:r>
              <a:rPr lang="it-IT" dirty="0" err="1"/>
              <a:t>èp</a:t>
            </a:r>
            <a:r>
              <a:rPr lang="it-IT" dirty="0"/>
              <a:t> mostrata un’opzione senza successo.</a:t>
            </a:r>
          </a:p>
          <a:p>
            <a:r>
              <a:rPr lang="it-IT" dirty="0"/>
              <a:t>Questa difficile cornice è risultata aggravata in Italia da almeno due ulteriori condizioni specifiche:</a:t>
            </a:r>
          </a:p>
          <a:p>
            <a:r>
              <a:rPr lang="it-IT" dirty="0"/>
              <a:t>1) nell’assetto del nostro sistema di W. il confronto tra gli attori appare particolarmente aspro e svantaggioso per i destini dell’assistenza. La capacità di mobilitazione politica e sociale in Italia è stata quasi esclusivamente prerogativa dei macro attori (sindacati in primis) </a:t>
            </a:r>
          </a:p>
          <a:p>
            <a:r>
              <a:rPr lang="it-IT" dirty="0"/>
              <a:t>2) strutturale sottorappresentazione femminile nelle sedi decisionali</a:t>
            </a:r>
          </a:p>
        </p:txBody>
      </p:sp>
    </p:spTree>
    <p:extLst>
      <p:ext uri="{BB962C8B-B14F-4D97-AF65-F5344CB8AC3E}">
        <p14:creationId xmlns:p14="http://schemas.microsoft.com/office/powerpoint/2010/main" val="3416036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E3C7C-3810-4376-B2A5-E5D4C836863B}"/>
              </a:ext>
            </a:extLst>
          </p:cNvPr>
          <p:cNvSpPr>
            <a:spLocks noGrp="1"/>
          </p:cNvSpPr>
          <p:nvPr>
            <p:ph type="title"/>
          </p:nvPr>
        </p:nvSpPr>
        <p:spPr/>
        <p:txBody>
          <a:bodyPr/>
          <a:lstStyle/>
          <a:p>
            <a:pPr algn="ctr"/>
            <a:r>
              <a:rPr lang="it-IT" dirty="0"/>
              <a:t>Presente e futuro delle politiche sociali</a:t>
            </a:r>
          </a:p>
        </p:txBody>
      </p:sp>
      <p:sp>
        <p:nvSpPr>
          <p:cNvPr id="3" name="Segnaposto contenuto 2">
            <a:extLst>
              <a:ext uri="{FF2B5EF4-FFF2-40B4-BE49-F238E27FC236}">
                <a16:creationId xmlns:a16="http://schemas.microsoft.com/office/drawing/2014/main" id="{0E1FDCC3-213E-4630-A36A-78B54DDAE5EE}"/>
              </a:ext>
            </a:extLst>
          </p:cNvPr>
          <p:cNvSpPr>
            <a:spLocks noGrp="1"/>
          </p:cNvSpPr>
          <p:nvPr>
            <p:ph idx="1"/>
          </p:nvPr>
        </p:nvSpPr>
        <p:spPr>
          <a:xfrm>
            <a:off x="676656" y="2011680"/>
            <a:ext cx="10753725" cy="4442386"/>
          </a:xfrm>
          <a:solidFill>
            <a:srgbClr val="FF7C80"/>
          </a:solidFill>
        </p:spPr>
        <p:txBody>
          <a:bodyPr>
            <a:normAutofit fontScale="85000" lnSpcReduction="20000"/>
          </a:bodyPr>
          <a:lstStyle/>
          <a:p>
            <a:r>
              <a:rPr lang="it-IT" dirty="0"/>
              <a:t>Il settore dell’assistenza e dei servizi sociali italiano appare lacunoso e sovrabbondante (per la grande varietà di schemi che esso prevede).</a:t>
            </a:r>
          </a:p>
          <a:p>
            <a:r>
              <a:rPr lang="it-IT" dirty="0"/>
              <a:t>Nonostante le politiche socioassistenziali in Italia abbiano conosciuto importanti sviluppi nel corso degli ultimi quarant’anni, tuttavia il processo di modernizzazione non si è ancora compiuto.</a:t>
            </a:r>
          </a:p>
          <a:p>
            <a:r>
              <a:rPr lang="it-IT" dirty="0"/>
              <a:t>Quattro appaiono le criticità principali:</a:t>
            </a:r>
          </a:p>
          <a:p>
            <a:r>
              <a:rPr lang="it-IT" dirty="0"/>
              <a:t>1) elevata frammentazione degli interventi</a:t>
            </a:r>
          </a:p>
          <a:p>
            <a:r>
              <a:rPr lang="it-IT" dirty="0"/>
              <a:t>2) il sistema socioassistenziale italiano risulta gravemente indebolito dall’assenza di uno schema di reddito minimo garantito contro la povertà rivolto a tutti gli individui in stato di indigenza e destinato a rappresentare la soglia di sicurezza minima sotto la quale a nessuno è permesso di scivolare</a:t>
            </a:r>
          </a:p>
          <a:p>
            <a:r>
              <a:rPr lang="it-IT" dirty="0"/>
              <a:t>3) grave arretratezza nell’ambito dei servizi sociali di cura</a:t>
            </a:r>
          </a:p>
          <a:p>
            <a:r>
              <a:rPr lang="it-IT" dirty="0"/>
              <a:t>4) la differenziazione regionale, anziché riassorbirsi ha continuato ad ampliarsi dando luogo a una cittadinanza sociale frammentata.</a:t>
            </a:r>
          </a:p>
          <a:p>
            <a:r>
              <a:rPr lang="it-IT" dirty="0"/>
              <a:t>La stagione riformista degli anni Novanta e Duemila si è confrontata con queste criticità, lasciandole in gran parte irrisolte.</a:t>
            </a:r>
          </a:p>
        </p:txBody>
      </p:sp>
    </p:spTree>
    <p:extLst>
      <p:ext uri="{BB962C8B-B14F-4D97-AF65-F5344CB8AC3E}">
        <p14:creationId xmlns:p14="http://schemas.microsoft.com/office/powerpoint/2010/main" val="460989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F8149A-B9A4-4B03-8196-8BF2F1BACE21}"/>
              </a:ext>
            </a:extLst>
          </p:cNvPr>
          <p:cNvSpPr>
            <a:spLocks noGrp="1"/>
          </p:cNvSpPr>
          <p:nvPr>
            <p:ph type="title"/>
          </p:nvPr>
        </p:nvSpPr>
        <p:spPr/>
        <p:txBody>
          <a:bodyPr/>
          <a:lstStyle/>
          <a:p>
            <a:pPr algn="ctr"/>
            <a:r>
              <a:rPr lang="it-IT" dirty="0"/>
              <a:t>Presente e futuro delle politiche sociali</a:t>
            </a:r>
          </a:p>
        </p:txBody>
      </p:sp>
      <p:sp>
        <p:nvSpPr>
          <p:cNvPr id="3" name="Segnaposto contenuto 2">
            <a:extLst>
              <a:ext uri="{FF2B5EF4-FFF2-40B4-BE49-F238E27FC236}">
                <a16:creationId xmlns:a16="http://schemas.microsoft.com/office/drawing/2014/main" id="{10AF9836-94CE-492F-8A13-26C6E2E8913E}"/>
              </a:ext>
            </a:extLst>
          </p:cNvPr>
          <p:cNvSpPr>
            <a:spLocks noGrp="1"/>
          </p:cNvSpPr>
          <p:nvPr>
            <p:ph idx="1"/>
          </p:nvPr>
        </p:nvSpPr>
        <p:spPr>
          <a:solidFill>
            <a:srgbClr val="FFFF00"/>
          </a:solidFill>
        </p:spPr>
        <p:txBody>
          <a:bodyPr>
            <a:normAutofit/>
          </a:bodyPr>
          <a:lstStyle/>
          <a:p>
            <a:r>
              <a:rPr lang="it-IT" dirty="0"/>
              <a:t>La </a:t>
            </a:r>
            <a:r>
              <a:rPr lang="it-IT" dirty="0" err="1"/>
              <a:t>l.n</a:t>
            </a:r>
            <a:r>
              <a:rPr lang="it-IT" dirty="0"/>
              <a:t>. 328/200 può essere considerata come la riforma dell’assistenza.</a:t>
            </a:r>
          </a:p>
          <a:p>
            <a:r>
              <a:rPr lang="it-IT" dirty="0"/>
              <a:t>Le cinque direttrici lungo le quali sono stati tracciati i suoi obiettivi di fondo sono:</a:t>
            </a:r>
          </a:p>
          <a:p>
            <a:r>
              <a:rPr lang="it-IT" dirty="0"/>
              <a:t>1) la definizione di una nuova cornice finanziaria e istituzionale</a:t>
            </a:r>
          </a:p>
          <a:p>
            <a:r>
              <a:rPr lang="it-IT" dirty="0"/>
              <a:t>2) l’identificazione di un nucleo di prestazioni e servizi «essenziali» da garantire su tutto il territorio nazionale</a:t>
            </a:r>
          </a:p>
          <a:p>
            <a:r>
              <a:rPr lang="it-IT" dirty="0"/>
              <a:t>3) il riordino dei trattamenti assistenziali vigenti nel settore dell’invalidità</a:t>
            </a:r>
          </a:p>
          <a:p>
            <a:r>
              <a:rPr lang="it-IT" dirty="0"/>
              <a:t>4) la promozione di nuove politiche per la famiglia</a:t>
            </a:r>
          </a:p>
          <a:p>
            <a:r>
              <a:rPr lang="it-IT" dirty="0"/>
              <a:t>5) la messa a punto di un sistema integrato di programmazione e monitoraggio.</a:t>
            </a:r>
          </a:p>
          <a:p>
            <a:endParaRPr lang="it-IT" dirty="0"/>
          </a:p>
        </p:txBody>
      </p:sp>
    </p:spTree>
    <p:extLst>
      <p:ext uri="{BB962C8B-B14F-4D97-AF65-F5344CB8AC3E}">
        <p14:creationId xmlns:p14="http://schemas.microsoft.com/office/powerpoint/2010/main" val="2356970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CE53B5-C9E4-4E4E-B74E-D095A26E9663}"/>
              </a:ext>
            </a:extLst>
          </p:cNvPr>
          <p:cNvSpPr>
            <a:spLocks noGrp="1"/>
          </p:cNvSpPr>
          <p:nvPr>
            <p:ph type="title"/>
          </p:nvPr>
        </p:nvSpPr>
        <p:spPr/>
        <p:txBody>
          <a:bodyPr>
            <a:normAutofit/>
          </a:bodyPr>
          <a:lstStyle/>
          <a:p>
            <a:pPr algn="ctr"/>
            <a:r>
              <a:rPr lang="it-IT" dirty="0"/>
              <a:t>I fronti più critici e delicati per il futuro</a:t>
            </a:r>
            <a:br>
              <a:rPr lang="it-IT" dirty="0"/>
            </a:br>
            <a:endParaRPr lang="it-IT" dirty="0"/>
          </a:p>
        </p:txBody>
      </p:sp>
      <p:sp>
        <p:nvSpPr>
          <p:cNvPr id="3" name="Segnaposto contenuto 2">
            <a:extLst>
              <a:ext uri="{FF2B5EF4-FFF2-40B4-BE49-F238E27FC236}">
                <a16:creationId xmlns:a16="http://schemas.microsoft.com/office/drawing/2014/main" id="{2D890751-0F58-4D95-8395-63859E39416D}"/>
              </a:ext>
            </a:extLst>
          </p:cNvPr>
          <p:cNvSpPr>
            <a:spLocks noGrp="1"/>
          </p:cNvSpPr>
          <p:nvPr>
            <p:ph idx="1"/>
          </p:nvPr>
        </p:nvSpPr>
        <p:spPr>
          <a:xfrm>
            <a:off x="676656" y="2011680"/>
            <a:ext cx="10753725" cy="4346787"/>
          </a:xfrm>
          <a:solidFill>
            <a:srgbClr val="99FFCC"/>
          </a:solidFill>
        </p:spPr>
        <p:txBody>
          <a:bodyPr>
            <a:normAutofit lnSpcReduction="10000"/>
          </a:bodyPr>
          <a:lstStyle/>
          <a:p>
            <a:r>
              <a:rPr lang="it-IT" dirty="0"/>
              <a:t>Sono tre:</a:t>
            </a:r>
          </a:p>
          <a:p>
            <a:r>
              <a:rPr lang="it-IT" dirty="0"/>
              <a:t>1) la definizione dei LEP (livelli essenziali prestazioni) che restano una responsabilità del governo centrale </a:t>
            </a:r>
          </a:p>
          <a:p>
            <a:r>
              <a:rPr lang="it-IT" dirty="0"/>
              <a:t>2) le risorse finanziarie</a:t>
            </a:r>
          </a:p>
          <a:p>
            <a:r>
              <a:rPr lang="it-IT" dirty="0"/>
              <a:t>3) le capacità istituzionali</a:t>
            </a:r>
          </a:p>
          <a:p>
            <a:endParaRPr lang="it-IT" dirty="0"/>
          </a:p>
          <a:p>
            <a:r>
              <a:rPr lang="it-IT" dirty="0"/>
              <a:t>Le capacità istituzionali hanno a che fare con la programmazione, la decisione, il monitoraggio, la valutazione: tratti rispetto ai quali il sistema politico e amministrativo italiano soffre di storiche debolezze.</a:t>
            </a:r>
          </a:p>
          <a:p>
            <a:r>
              <a:rPr lang="it-IT" dirty="0"/>
              <a:t>Il rafforzamento di queste capacità è forse il prerequisito più importante per la modernizzazione del nostro sistema di welfare.</a:t>
            </a:r>
          </a:p>
        </p:txBody>
      </p:sp>
    </p:spTree>
    <p:extLst>
      <p:ext uri="{BB962C8B-B14F-4D97-AF65-F5344CB8AC3E}">
        <p14:creationId xmlns:p14="http://schemas.microsoft.com/office/powerpoint/2010/main" val="1614049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539ED7-D099-4570-BE4F-E1C98AEAC16A}"/>
              </a:ext>
            </a:extLst>
          </p:cNvPr>
          <p:cNvSpPr>
            <a:spLocks noGrp="1"/>
          </p:cNvSpPr>
          <p:nvPr>
            <p:ph type="title"/>
          </p:nvPr>
        </p:nvSpPr>
        <p:spPr/>
        <p:txBody>
          <a:bodyPr/>
          <a:lstStyle/>
          <a:p>
            <a:pPr algn="ctr"/>
            <a:r>
              <a:rPr lang="it-IT" b="1" dirty="0"/>
              <a:t>Nuovi e vecchi bisogni</a:t>
            </a:r>
            <a:endParaRPr lang="it-IT" dirty="0"/>
          </a:p>
        </p:txBody>
      </p:sp>
      <p:sp>
        <p:nvSpPr>
          <p:cNvPr id="3" name="Segnaposto contenuto 2">
            <a:extLst>
              <a:ext uri="{FF2B5EF4-FFF2-40B4-BE49-F238E27FC236}">
                <a16:creationId xmlns:a16="http://schemas.microsoft.com/office/drawing/2014/main" id="{E9AA6674-3EE6-4F61-AF89-524ED1C22FF8}"/>
              </a:ext>
            </a:extLst>
          </p:cNvPr>
          <p:cNvSpPr>
            <a:spLocks noGrp="1"/>
          </p:cNvSpPr>
          <p:nvPr>
            <p:ph idx="1"/>
          </p:nvPr>
        </p:nvSpPr>
        <p:spPr>
          <a:solidFill>
            <a:srgbClr val="FFFF99"/>
          </a:solidFill>
        </p:spPr>
        <p:txBody>
          <a:bodyPr/>
          <a:lstStyle/>
          <a:p>
            <a:r>
              <a:rPr lang="it-IT" dirty="0"/>
              <a:t>La crisi del settore industriale e l’aumento della popolazione attiva che hanno investito le economie occidentali hanno determinato una crescita strutturale dei tassi di disoccupazione. </a:t>
            </a:r>
          </a:p>
          <a:p>
            <a:r>
              <a:rPr lang="it-IT" dirty="0"/>
              <a:t>La stagnazione del settore industriale e la crescita relativa del terziario hanno dato luogo a importanti cambiamenti nelle caratteristiche dell’occupazione.</a:t>
            </a:r>
          </a:p>
          <a:p>
            <a:r>
              <a:rPr lang="it-IT" dirty="0"/>
              <a:t>- flessibilità del lavoro</a:t>
            </a:r>
          </a:p>
          <a:p>
            <a:r>
              <a:rPr lang="it-IT" dirty="0"/>
              <a:t>- diffusione di forme di lavoro atipiche e meno garantite </a:t>
            </a:r>
          </a:p>
          <a:p>
            <a:r>
              <a:rPr lang="it-IT" dirty="0"/>
              <a:t>- maggior diversificazione e frammentazione delle esperienze occupazionali </a:t>
            </a:r>
          </a:p>
          <a:p>
            <a:r>
              <a:rPr lang="it-IT" dirty="0"/>
              <a:t>- messa n discussione della prospettiva di lavoro a tempo pieno per tutta la vita</a:t>
            </a:r>
          </a:p>
          <a:p>
            <a:endParaRPr lang="it-IT" dirty="0"/>
          </a:p>
          <a:p>
            <a:endParaRPr lang="it-IT" dirty="0"/>
          </a:p>
        </p:txBody>
      </p:sp>
    </p:spTree>
    <p:extLst>
      <p:ext uri="{BB962C8B-B14F-4D97-AF65-F5344CB8AC3E}">
        <p14:creationId xmlns:p14="http://schemas.microsoft.com/office/powerpoint/2010/main" val="4064986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7CCDD2-9F69-45AC-8DD4-A7B55C29AED1}"/>
              </a:ext>
            </a:extLst>
          </p:cNvPr>
          <p:cNvSpPr>
            <a:spLocks noGrp="1"/>
          </p:cNvSpPr>
          <p:nvPr>
            <p:ph type="title"/>
          </p:nvPr>
        </p:nvSpPr>
        <p:spPr/>
        <p:txBody>
          <a:bodyPr/>
          <a:lstStyle/>
          <a:p>
            <a:pPr algn="ctr"/>
            <a:r>
              <a:rPr lang="it-IT" b="1" dirty="0"/>
              <a:t>Nuovi e vecchi bisogni</a:t>
            </a:r>
            <a:endParaRPr lang="it-IT" dirty="0"/>
          </a:p>
        </p:txBody>
      </p:sp>
      <p:sp>
        <p:nvSpPr>
          <p:cNvPr id="3" name="Segnaposto contenuto 2">
            <a:extLst>
              <a:ext uri="{FF2B5EF4-FFF2-40B4-BE49-F238E27FC236}">
                <a16:creationId xmlns:a16="http://schemas.microsoft.com/office/drawing/2014/main" id="{764E81C3-E224-4EC2-844B-529225AF3474}"/>
              </a:ext>
            </a:extLst>
          </p:cNvPr>
          <p:cNvSpPr>
            <a:spLocks noGrp="1"/>
          </p:cNvSpPr>
          <p:nvPr>
            <p:ph idx="1"/>
          </p:nvPr>
        </p:nvSpPr>
        <p:spPr>
          <a:solidFill>
            <a:srgbClr val="FFCCFF"/>
          </a:solidFill>
        </p:spPr>
        <p:txBody>
          <a:bodyPr>
            <a:normAutofit fontScale="85000" lnSpcReduction="10000"/>
          </a:bodyPr>
          <a:lstStyle/>
          <a:p>
            <a:r>
              <a:rPr lang="it-IT" dirty="0"/>
              <a:t>In questo nuovo contesto occupazionale diventa rilevante l’esistenza di politiche a sostegno del reddito (previdenziali e assistenziali) e di politiche attive del lavoro volte a facilitare il reinserimento lavorativo e l’inclusione sociale dei beneficiari.</a:t>
            </a:r>
          </a:p>
          <a:p>
            <a:r>
              <a:rPr lang="it-IT" dirty="0"/>
              <a:t>A fronte di tali cambiamenti, negli ultimi anni si è assistito a un aumento del rischio di esclusione sociale e a una sua trasformazione.</a:t>
            </a:r>
          </a:p>
          <a:p>
            <a:r>
              <a:rPr lang="it-IT" dirty="0"/>
              <a:t>La povertà economica ha cambiato fisionomia. Passa da </a:t>
            </a:r>
            <a:r>
              <a:rPr lang="it-IT" b="1" dirty="0">
                <a:solidFill>
                  <a:srgbClr val="FF0000"/>
                </a:solidFill>
              </a:rPr>
              <a:t>stato</a:t>
            </a:r>
            <a:r>
              <a:rPr lang="it-IT" dirty="0"/>
              <a:t> a </a:t>
            </a:r>
            <a:r>
              <a:rPr lang="it-IT" b="1" dirty="0">
                <a:solidFill>
                  <a:srgbClr val="FF0000"/>
                </a:solidFill>
              </a:rPr>
              <a:t>episodio.</a:t>
            </a:r>
          </a:p>
          <a:p>
            <a:r>
              <a:rPr lang="it-IT" dirty="0">
                <a:solidFill>
                  <a:schemeClr val="tx1"/>
                </a:solidFill>
              </a:rPr>
              <a:t>Il rischio di esclusione sociale tende oggi ad associarsi non solo a caratteristiche ascritte, ma anche a fattori come l’area di residenza, le diverse fasi del ciclo di vita da cui emergono bisogni differenti.</a:t>
            </a:r>
          </a:p>
          <a:p>
            <a:r>
              <a:rPr lang="it-IT" dirty="0">
                <a:solidFill>
                  <a:schemeClr val="tx1"/>
                </a:solidFill>
              </a:rPr>
              <a:t>La complessità delle diverse situazioni richiede una molteplicità di strumenti d’intervento e risposte differenziate.</a:t>
            </a:r>
          </a:p>
          <a:p>
            <a:r>
              <a:rPr lang="it-IT" dirty="0">
                <a:solidFill>
                  <a:schemeClr val="tx1"/>
                </a:solidFill>
              </a:rPr>
              <a:t>Il </a:t>
            </a:r>
            <a:r>
              <a:rPr lang="it-IT" b="1" dirty="0">
                <a:solidFill>
                  <a:srgbClr val="FF0000"/>
                </a:solidFill>
              </a:rPr>
              <a:t>processo di ricalibratura </a:t>
            </a:r>
            <a:r>
              <a:rPr lang="it-IT" dirty="0">
                <a:solidFill>
                  <a:schemeClr val="tx1"/>
                </a:solidFill>
              </a:rPr>
              <a:t>dei sistemi di W. nati oltre un secolo fa, si è rivelato tanto necessario quanto politicamente difficile.</a:t>
            </a:r>
          </a:p>
        </p:txBody>
      </p:sp>
    </p:spTree>
    <p:extLst>
      <p:ext uri="{BB962C8B-B14F-4D97-AF65-F5344CB8AC3E}">
        <p14:creationId xmlns:p14="http://schemas.microsoft.com/office/powerpoint/2010/main" val="3466374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FCD8D-D3F5-4FE9-9285-B93D059D96FF}"/>
              </a:ext>
            </a:extLst>
          </p:cNvPr>
          <p:cNvSpPr>
            <a:spLocks noGrp="1"/>
          </p:cNvSpPr>
          <p:nvPr>
            <p:ph type="title"/>
          </p:nvPr>
        </p:nvSpPr>
        <p:spPr/>
        <p:txBody>
          <a:bodyPr/>
          <a:lstStyle/>
          <a:p>
            <a:pPr algn="ctr"/>
            <a:r>
              <a:rPr lang="it-IT" b="1" dirty="0"/>
              <a:t>Nuovi e vecchi bisogni</a:t>
            </a:r>
            <a:endParaRPr lang="it-IT" dirty="0"/>
          </a:p>
        </p:txBody>
      </p:sp>
      <p:sp>
        <p:nvSpPr>
          <p:cNvPr id="3" name="Segnaposto contenuto 2">
            <a:extLst>
              <a:ext uri="{FF2B5EF4-FFF2-40B4-BE49-F238E27FC236}">
                <a16:creationId xmlns:a16="http://schemas.microsoft.com/office/drawing/2014/main" id="{33AB3D45-0260-428F-8EAD-4762A97F1168}"/>
              </a:ext>
            </a:extLst>
          </p:cNvPr>
          <p:cNvSpPr>
            <a:spLocks noGrp="1"/>
          </p:cNvSpPr>
          <p:nvPr>
            <p:ph idx="1"/>
          </p:nvPr>
        </p:nvSpPr>
        <p:spPr>
          <a:solidFill>
            <a:schemeClr val="bg2">
              <a:lumMod val="90000"/>
            </a:schemeClr>
          </a:solidFill>
        </p:spPr>
        <p:txBody>
          <a:bodyPr>
            <a:normAutofit fontScale="85000" lnSpcReduction="20000"/>
          </a:bodyPr>
          <a:lstStyle/>
          <a:p>
            <a:r>
              <a:rPr lang="it-IT" dirty="0"/>
              <a:t>Il contesto attuale rende molto difficile la politica di riforma del W.</a:t>
            </a:r>
          </a:p>
          <a:p>
            <a:r>
              <a:rPr lang="it-IT" dirty="0"/>
              <a:t>Le scelte politiche hanno sempre più spesso a che fare con la ripartizione di risorse scarse tra differenti istanza.</a:t>
            </a:r>
          </a:p>
          <a:p>
            <a:r>
              <a:rPr lang="it-IT" dirty="0"/>
              <a:t>La risposta ai nuovi rischi e alla nuova struttura dei bisogni è resa difficile anche dalla debolezza politica che caratterizza il fronte dei potenziali beneficiari delle nuove misure socioassistenziali.</a:t>
            </a:r>
          </a:p>
          <a:p>
            <a:r>
              <a:rPr lang="it-IT" dirty="0"/>
              <a:t>Nonostante gli ostacoli di natura politica, i principali paesi dell’Europa continentale nel corso degli ultimi due decenni hanno rafforzato la propria componente socioassistenziale, sia attraverso un deciso rilancio dei servizi sociali, sia tramite una revisione degli schemi contro la povertà al fine di accrescerne l’efficacia in termini di inclusione sociale.</a:t>
            </a:r>
          </a:p>
          <a:p>
            <a:r>
              <a:rPr lang="it-IT" dirty="0"/>
              <a:t>Questi paesi hanno dato luogo a un riadattamento della propria politica sociale a favore dei nuovi rischi e bisogni.</a:t>
            </a:r>
          </a:p>
          <a:p>
            <a:r>
              <a:rPr lang="it-IT" dirty="0"/>
              <a:t>Nei paesi sud europei, tra cui l’Italia, questo adattamento è al contrario apparso molto più inverto e limitato nei suoi scopi.</a:t>
            </a:r>
          </a:p>
        </p:txBody>
      </p:sp>
    </p:spTree>
    <p:extLst>
      <p:ext uri="{BB962C8B-B14F-4D97-AF65-F5344CB8AC3E}">
        <p14:creationId xmlns:p14="http://schemas.microsoft.com/office/powerpoint/2010/main" val="342072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73873A-CC30-41EE-A6B3-A3FFE51DC8BD}"/>
              </a:ext>
            </a:extLst>
          </p:cNvPr>
          <p:cNvSpPr>
            <a:spLocks noGrp="1"/>
          </p:cNvSpPr>
          <p:nvPr>
            <p:ph type="title"/>
          </p:nvPr>
        </p:nvSpPr>
        <p:spPr/>
        <p:txBody>
          <a:bodyPr/>
          <a:lstStyle/>
          <a:p>
            <a:pPr algn="ctr"/>
            <a:r>
              <a:rPr lang="it-IT" dirty="0"/>
              <a:t>L’Italia e le criticità originarie</a:t>
            </a:r>
            <a:br>
              <a:rPr lang="it-IT" dirty="0"/>
            </a:br>
            <a:endParaRPr lang="it-IT" dirty="0"/>
          </a:p>
        </p:txBody>
      </p:sp>
      <p:sp>
        <p:nvSpPr>
          <p:cNvPr id="3" name="Segnaposto contenuto 2">
            <a:extLst>
              <a:ext uri="{FF2B5EF4-FFF2-40B4-BE49-F238E27FC236}">
                <a16:creationId xmlns:a16="http://schemas.microsoft.com/office/drawing/2014/main" id="{F08042FC-0FC6-492B-A88E-96F7BE9A1B72}"/>
              </a:ext>
            </a:extLst>
          </p:cNvPr>
          <p:cNvSpPr>
            <a:spLocks noGrp="1"/>
          </p:cNvSpPr>
          <p:nvPr>
            <p:ph idx="1"/>
          </p:nvPr>
        </p:nvSpPr>
        <p:spPr>
          <a:xfrm>
            <a:off x="676656" y="2011680"/>
            <a:ext cx="10753725" cy="4415753"/>
          </a:xfrm>
          <a:solidFill>
            <a:schemeClr val="accent4">
              <a:lumMod val="40000"/>
              <a:lumOff val="60000"/>
            </a:schemeClr>
          </a:solidFill>
        </p:spPr>
        <p:txBody>
          <a:bodyPr>
            <a:normAutofit fontScale="77500" lnSpcReduction="20000"/>
          </a:bodyPr>
          <a:lstStyle/>
          <a:p>
            <a:r>
              <a:rPr lang="it-IT" dirty="0"/>
              <a:t>L’evoluzione delle politiche di assistenza sociale in Italia ha dato origine a un settore segnato da una serie di criticità che ne pregiudicavano l’efficienza e l’efficacia.</a:t>
            </a:r>
          </a:p>
          <a:p>
            <a:r>
              <a:rPr lang="it-IT" dirty="0"/>
              <a:t>Con riferimento all’obiettivo di contrasto alla povertà, l’intervento pubblico si caratterizzava per la </a:t>
            </a:r>
            <a:r>
              <a:rPr lang="it-IT" b="1" dirty="0">
                <a:solidFill>
                  <a:srgbClr val="FF0000"/>
                </a:solidFill>
              </a:rPr>
              <a:t>mancanza di una politica inclusiva e organica</a:t>
            </a:r>
            <a:r>
              <a:rPr lang="it-IT" dirty="0"/>
              <a:t>.</a:t>
            </a:r>
          </a:p>
          <a:p>
            <a:r>
              <a:rPr lang="it-IT" dirty="0"/>
              <a:t>La sfera dei servizi territoriali era contrassegnata dall’assenza di una normativa quadro a livello nazionale.</a:t>
            </a:r>
          </a:p>
          <a:p>
            <a:r>
              <a:rPr lang="it-IT" dirty="0"/>
              <a:t>All’inizio degli anni Novanta, l’Italia era ancora sprovvista di uno schema generalizzato contro la povertà che garantisse una rete di protezione volta a far fronte alla situazione di indigenza.</a:t>
            </a:r>
          </a:p>
          <a:p>
            <a:r>
              <a:rPr lang="it-IT" dirty="0"/>
              <a:t>In alcuni contesti locali, questa lacuna era stata parzialmente colmata attraverso la predisposizione di schemi definiti di </a:t>
            </a:r>
            <a:r>
              <a:rPr lang="it-IT" b="1" dirty="0">
                <a:solidFill>
                  <a:srgbClr val="FF0000"/>
                </a:solidFill>
              </a:rPr>
              <a:t>minimo vitale</a:t>
            </a:r>
            <a:r>
              <a:rPr lang="it-IT" dirty="0"/>
              <a:t>.</a:t>
            </a:r>
          </a:p>
          <a:p>
            <a:r>
              <a:rPr lang="it-IT" dirty="0"/>
              <a:t>Ampie fasce della popolazione venivano di fatto escluse da qualsiasi possibilità di accedere al sostegno economico in caso di bisogno. L’assistenza economica non generava un diritto soggettivo vero e proprio.</a:t>
            </a:r>
          </a:p>
          <a:p>
            <a:r>
              <a:rPr lang="it-IT" dirty="0"/>
              <a:t>A livello nazionale, l’assenza di uno schema generale di contrasto alla povertà era stata mitigata dalla predisposizione di alcune </a:t>
            </a:r>
            <a:r>
              <a:rPr lang="it-IT" b="1" dirty="0">
                <a:solidFill>
                  <a:srgbClr val="FF0000"/>
                </a:solidFill>
              </a:rPr>
              <a:t>misure di natura categoriale</a:t>
            </a:r>
            <a:r>
              <a:rPr lang="it-IT" dirty="0"/>
              <a:t>, destinate cioè a specifici gruppi sociali.</a:t>
            </a:r>
          </a:p>
          <a:p>
            <a:r>
              <a:rPr lang="it-IT" dirty="0"/>
              <a:t>A metà anni Novanta più dell’80% della spesa complessiva per le prestazioni di assistenza sociale veniva assorbita dalle funzioni vecchiaia e invalidità, riproducendo così anche nel settore assistenziale la distorsione allocativa che, più in generale, caratterizza il welfare state italiano nel suo complesso.</a:t>
            </a:r>
          </a:p>
        </p:txBody>
      </p:sp>
    </p:spTree>
    <p:extLst>
      <p:ext uri="{BB962C8B-B14F-4D97-AF65-F5344CB8AC3E}">
        <p14:creationId xmlns:p14="http://schemas.microsoft.com/office/powerpoint/2010/main" val="1189361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4BDCA-B17C-4C74-8274-A7D0178D3A52}"/>
              </a:ext>
            </a:extLst>
          </p:cNvPr>
          <p:cNvSpPr>
            <a:spLocks noGrp="1"/>
          </p:cNvSpPr>
          <p:nvPr>
            <p:ph type="title"/>
          </p:nvPr>
        </p:nvSpPr>
        <p:spPr/>
        <p:txBody>
          <a:bodyPr/>
          <a:lstStyle/>
          <a:p>
            <a:pPr algn="ctr"/>
            <a:r>
              <a:rPr lang="it-IT" dirty="0"/>
              <a:t>L’Italia e le criticità originarie</a:t>
            </a:r>
          </a:p>
        </p:txBody>
      </p:sp>
      <p:sp>
        <p:nvSpPr>
          <p:cNvPr id="3" name="Segnaposto contenuto 2">
            <a:extLst>
              <a:ext uri="{FF2B5EF4-FFF2-40B4-BE49-F238E27FC236}">
                <a16:creationId xmlns:a16="http://schemas.microsoft.com/office/drawing/2014/main" id="{D32501AA-B833-4760-AECD-227813CDE084}"/>
              </a:ext>
            </a:extLst>
          </p:cNvPr>
          <p:cNvSpPr>
            <a:spLocks noGrp="1"/>
          </p:cNvSpPr>
          <p:nvPr>
            <p:ph idx="1"/>
          </p:nvPr>
        </p:nvSpPr>
        <p:spPr>
          <a:solidFill>
            <a:srgbClr val="FF9966"/>
          </a:solidFill>
        </p:spPr>
        <p:txBody>
          <a:bodyPr>
            <a:normAutofit lnSpcReduction="10000"/>
          </a:bodyPr>
          <a:lstStyle/>
          <a:p>
            <a:r>
              <a:rPr lang="it-IT" dirty="0"/>
              <a:t>Oltre a lasciare prive di tutela ampie fasce di popolazione, le misure categoriale esistenti in Italia presentavano un ulteriore limite legato alla </a:t>
            </a:r>
            <a:r>
              <a:rPr lang="it-IT" b="1" dirty="0">
                <a:solidFill>
                  <a:srgbClr val="FF0000"/>
                </a:solidFill>
              </a:rPr>
              <a:t>bassa efficienza </a:t>
            </a:r>
            <a:r>
              <a:rPr lang="it-IT" dirty="0"/>
              <a:t>in termini di redistribuzione verticale e alla </a:t>
            </a:r>
            <a:r>
              <a:rPr lang="it-IT" b="1" dirty="0">
                <a:solidFill>
                  <a:srgbClr val="FF0000"/>
                </a:solidFill>
              </a:rPr>
              <a:t>scarsa efficacia </a:t>
            </a:r>
            <a:r>
              <a:rPr lang="it-IT" dirty="0"/>
              <a:t>nel ridurre il rischio di povertà.</a:t>
            </a:r>
          </a:p>
          <a:p>
            <a:r>
              <a:rPr lang="it-IT" dirty="0"/>
              <a:t>In questo quadro di interventi lacunosi, disorganici e iniqui, in cui le situazioni di indigenza in quanto tali non trovavano risposta, si è assistito a un ricorso improprio e a un abuso strutturale delle misure esistenti, soprattutto delle pensioni di invalidità attraverso lo </a:t>
            </a:r>
            <a:r>
              <a:rPr lang="it-IT" b="1" dirty="0">
                <a:solidFill>
                  <a:srgbClr val="FF0000"/>
                </a:solidFill>
              </a:rPr>
              <a:t>sfruttamento di canali particolaristico-clientelari</a:t>
            </a:r>
            <a:r>
              <a:rPr lang="it-IT" dirty="0"/>
              <a:t>.</a:t>
            </a:r>
          </a:p>
          <a:p>
            <a:r>
              <a:rPr lang="it-IT" dirty="0"/>
              <a:t>Sul fronte dei servizi sociali, la situazione di arretratezza tipica dei paesi dell’Europa meridionale era in Italia ulteriormente aggravata da uno </a:t>
            </a:r>
            <a:r>
              <a:rPr lang="it-IT" b="1" dirty="0">
                <a:solidFill>
                  <a:srgbClr val="FF0000"/>
                </a:solidFill>
              </a:rPr>
              <a:t>sviluppo disomogeneo sul territorio</a:t>
            </a:r>
            <a:r>
              <a:rPr lang="it-IT" dirty="0"/>
              <a:t>. Negli anni Novanta la politica socioassistenziale italiana ancora mancava di una legge quadro atta a disciplinarne l’attuazione a livello territoriale.</a:t>
            </a:r>
          </a:p>
        </p:txBody>
      </p:sp>
    </p:spTree>
    <p:extLst>
      <p:ext uri="{BB962C8B-B14F-4D97-AF65-F5344CB8AC3E}">
        <p14:creationId xmlns:p14="http://schemas.microsoft.com/office/powerpoint/2010/main" val="202671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89A525-01B3-45CB-B5F1-73DC936368AE}"/>
              </a:ext>
            </a:extLst>
          </p:cNvPr>
          <p:cNvSpPr>
            <a:spLocks noGrp="1"/>
          </p:cNvSpPr>
          <p:nvPr>
            <p:ph type="title"/>
          </p:nvPr>
        </p:nvSpPr>
        <p:spPr/>
        <p:txBody>
          <a:bodyPr/>
          <a:lstStyle/>
          <a:p>
            <a:pPr algn="ctr"/>
            <a:r>
              <a:rPr lang="it-IT" dirty="0"/>
              <a:t>L’emergere di nuovi bisogni e la spirale di disadattamento sistemico</a:t>
            </a:r>
          </a:p>
        </p:txBody>
      </p:sp>
      <p:sp>
        <p:nvSpPr>
          <p:cNvPr id="3" name="Segnaposto contenuto 2">
            <a:extLst>
              <a:ext uri="{FF2B5EF4-FFF2-40B4-BE49-F238E27FC236}">
                <a16:creationId xmlns:a16="http://schemas.microsoft.com/office/drawing/2014/main" id="{B86A955A-DE35-49B9-B9B6-4EB85DD6CF1F}"/>
              </a:ext>
            </a:extLst>
          </p:cNvPr>
          <p:cNvSpPr>
            <a:spLocks noGrp="1"/>
          </p:cNvSpPr>
          <p:nvPr>
            <p:ph idx="1"/>
          </p:nvPr>
        </p:nvSpPr>
        <p:spPr>
          <a:solidFill>
            <a:srgbClr val="66FF99"/>
          </a:solidFill>
        </p:spPr>
        <p:txBody>
          <a:bodyPr>
            <a:normAutofit fontScale="92500"/>
          </a:bodyPr>
          <a:lstStyle/>
          <a:p>
            <a:r>
              <a:rPr lang="it-IT" dirty="0"/>
              <a:t>Tra gli anni Ottanta e Novanta, il tasso di povertà è aumentato sensibilmente. L’inefficacia del nostro sistema di welfare nel rispondere all’intensificarsi del rischio di povertà appare evidente guardando alla situazione italiana in prospettiva comparata.</a:t>
            </a:r>
          </a:p>
          <a:p>
            <a:r>
              <a:rPr lang="it-IT" dirty="0"/>
              <a:t>L’intreccio tra criticità interne preesistenti e l’emergere di nuove sfide esterne ha portato l’Italia a trovarsi, a partire da metà anni Novanta, in una situazione di forte </a:t>
            </a:r>
            <a:r>
              <a:rPr lang="it-IT" b="1" dirty="0">
                <a:solidFill>
                  <a:srgbClr val="FF0000"/>
                </a:solidFill>
              </a:rPr>
              <a:t>disadattamento sistemico</a:t>
            </a:r>
            <a:r>
              <a:rPr lang="it-IT" dirty="0"/>
              <a:t>.</a:t>
            </a:r>
          </a:p>
          <a:p>
            <a:r>
              <a:rPr lang="it-IT" dirty="0"/>
              <a:t>Anche in Italia, come accade in due degli altri paesi sud europei (Spagna e Grecia) si è generato un apparente paradosso per cui a una </a:t>
            </a:r>
            <a:r>
              <a:rPr lang="it-IT" b="1" dirty="0">
                <a:solidFill>
                  <a:srgbClr val="FF0000"/>
                </a:solidFill>
              </a:rPr>
              <a:t>ridotta partecipazione femminile al mercato del lavoro</a:t>
            </a:r>
            <a:r>
              <a:rPr lang="it-IT" dirty="0"/>
              <a:t> corrispondono </a:t>
            </a:r>
            <a:r>
              <a:rPr lang="it-IT" b="1" dirty="0">
                <a:solidFill>
                  <a:srgbClr val="FF0000"/>
                </a:solidFill>
              </a:rPr>
              <a:t>bassi tassi di natalità</a:t>
            </a:r>
            <a:r>
              <a:rPr lang="it-IT" dirty="0"/>
              <a:t>.</a:t>
            </a:r>
          </a:p>
          <a:p>
            <a:r>
              <a:rPr lang="it-IT" dirty="0"/>
              <a:t>Già a metà degli anni Novanta, la sindrome italiana caratterizzata da bassa partecipazione femminile al mercato del lavoro, </a:t>
            </a:r>
            <a:r>
              <a:rPr lang="it-IT" b="1" dirty="0">
                <a:solidFill>
                  <a:srgbClr val="FF0000"/>
                </a:solidFill>
              </a:rPr>
              <a:t>elevata povertà minorile </a:t>
            </a:r>
            <a:r>
              <a:rPr lang="it-IT" dirty="0"/>
              <a:t>e denatalità era evidente. </a:t>
            </a:r>
          </a:p>
        </p:txBody>
      </p:sp>
    </p:spTree>
    <p:extLst>
      <p:ext uri="{BB962C8B-B14F-4D97-AF65-F5344CB8AC3E}">
        <p14:creationId xmlns:p14="http://schemas.microsoft.com/office/powerpoint/2010/main" val="2383352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A109CC-68D0-4079-91AF-50DC92C97336}"/>
              </a:ext>
            </a:extLst>
          </p:cNvPr>
          <p:cNvSpPr>
            <a:spLocks noGrp="1"/>
          </p:cNvSpPr>
          <p:nvPr>
            <p:ph type="title"/>
          </p:nvPr>
        </p:nvSpPr>
        <p:spPr/>
        <p:txBody>
          <a:bodyPr/>
          <a:lstStyle/>
          <a:p>
            <a:r>
              <a:rPr lang="it-IT" dirty="0"/>
              <a:t>Le riforme degli anni Novanta e Duemila</a:t>
            </a:r>
          </a:p>
        </p:txBody>
      </p:sp>
      <p:sp>
        <p:nvSpPr>
          <p:cNvPr id="3" name="Segnaposto contenuto 2">
            <a:extLst>
              <a:ext uri="{FF2B5EF4-FFF2-40B4-BE49-F238E27FC236}">
                <a16:creationId xmlns:a16="http://schemas.microsoft.com/office/drawing/2014/main" id="{A3AFC1F4-F985-40E3-A96B-ADB67C93A6BC}"/>
              </a:ext>
            </a:extLst>
          </p:cNvPr>
          <p:cNvSpPr>
            <a:spLocks noGrp="1"/>
          </p:cNvSpPr>
          <p:nvPr>
            <p:ph idx="1"/>
          </p:nvPr>
        </p:nvSpPr>
        <p:spPr>
          <a:xfrm>
            <a:off x="676656" y="2011680"/>
            <a:ext cx="10970847" cy="4513407"/>
          </a:xfrm>
          <a:solidFill>
            <a:srgbClr val="33CCFF"/>
          </a:solidFill>
        </p:spPr>
        <p:txBody>
          <a:bodyPr>
            <a:normAutofit fontScale="85000" lnSpcReduction="20000"/>
          </a:bodyPr>
          <a:lstStyle/>
          <a:p>
            <a:r>
              <a:rPr lang="it-IT" dirty="0"/>
              <a:t>Solo a partire dalla seconda metà degli anni Novanta, il settore è stato oggetto di una serie di interventi che hanno contribuito a una sua revisione.</a:t>
            </a:r>
          </a:p>
          <a:p>
            <a:r>
              <a:rPr lang="it-IT" dirty="0"/>
              <a:t>Un ruolo di particolare rilievo è stato svolto dalla </a:t>
            </a:r>
            <a:r>
              <a:rPr lang="it-IT" b="1" dirty="0">
                <a:solidFill>
                  <a:srgbClr val="FF0000"/>
                </a:solidFill>
              </a:rPr>
              <a:t>commissione Onofri</a:t>
            </a:r>
            <a:r>
              <a:rPr lang="it-IT" dirty="0"/>
              <a:t>. Nominata nel 1997 dal governo Prodi, essa ha contribuito offrendo «una diagnosi» circa le lacune e le irrazionalità che caratterizzavano l’intervento pubblico in materia socioassistenziale, sia formulando proposte di policy per superarle.</a:t>
            </a:r>
          </a:p>
          <a:p>
            <a:r>
              <a:rPr lang="it-IT" dirty="0"/>
              <a:t>La commissione raccomandava che la riforma del settore si ispirasse a due linee guida di base:</a:t>
            </a:r>
          </a:p>
          <a:p>
            <a:r>
              <a:rPr lang="it-IT" dirty="0"/>
              <a:t>A) incremento</a:t>
            </a:r>
          </a:p>
          <a:p>
            <a:r>
              <a:rPr lang="it-IT" dirty="0"/>
              <a:t>B) razionalizzazione.</a:t>
            </a:r>
          </a:p>
          <a:p>
            <a:r>
              <a:rPr lang="it-IT" dirty="0"/>
              <a:t>Per far ciò venivano individuati quattro ingredienti essenziali: </a:t>
            </a:r>
          </a:p>
          <a:p>
            <a:r>
              <a:rPr lang="it-IT" dirty="0"/>
              <a:t>1) aumento della spesa</a:t>
            </a:r>
          </a:p>
          <a:p>
            <a:r>
              <a:rPr lang="it-IT" dirty="0"/>
              <a:t>2) Universalismo selettivo</a:t>
            </a:r>
          </a:p>
          <a:p>
            <a:r>
              <a:rPr lang="it-IT" dirty="0"/>
              <a:t>3) rilancio dei servizi sociali</a:t>
            </a:r>
          </a:p>
          <a:p>
            <a:r>
              <a:rPr lang="it-IT" dirty="0"/>
              <a:t>4) maggiore omogeneità territoriale.</a:t>
            </a:r>
          </a:p>
        </p:txBody>
      </p:sp>
    </p:spTree>
    <p:extLst>
      <p:ext uri="{BB962C8B-B14F-4D97-AF65-F5344CB8AC3E}">
        <p14:creationId xmlns:p14="http://schemas.microsoft.com/office/powerpoint/2010/main" val="3319266911"/>
      </p:ext>
    </p:extLst>
  </p:cSld>
  <p:clrMapOvr>
    <a:masterClrMapping/>
  </p:clrMapOvr>
</p:sld>
</file>

<file path=ppt/theme/theme1.xml><?xml version="1.0" encoding="utf-8"?>
<a:theme xmlns:a="http://schemas.openxmlformats.org/drawingml/2006/main" name="Metropolitano">
  <a:themeElements>
    <a:clrScheme name="Metropolitano">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o">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TM03457491[[fn=Metropolitano]]</Template>
  <TotalTime>269</TotalTime>
  <Words>3870</Words>
  <Application>Microsoft Office PowerPoint</Application>
  <PresentationFormat>Widescreen</PresentationFormat>
  <Paragraphs>175</Paragraphs>
  <Slides>27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27</vt:i4>
      </vt:variant>
    </vt:vector>
  </HeadingPairs>
  <TitlesOfParts>
    <vt:vector size="30" baseType="lpstr">
      <vt:lpstr>Arial</vt:lpstr>
      <vt:lpstr>Calibri Light</vt:lpstr>
      <vt:lpstr>Metropolitano</vt:lpstr>
      <vt:lpstr>L’assistenza sociale   in Italia</vt:lpstr>
      <vt:lpstr>Nuovi e vecchi bisogni</vt:lpstr>
      <vt:lpstr>Nuovi e vecchi bisogni</vt:lpstr>
      <vt:lpstr>Nuovi e vecchi bisogni</vt:lpstr>
      <vt:lpstr>Nuovi e vecchi bisogni</vt:lpstr>
      <vt:lpstr>L’Italia e le criticità originarie </vt:lpstr>
      <vt:lpstr>L’Italia e le criticità originarie</vt:lpstr>
      <vt:lpstr>L’emergere di nuovi bisogni e la spirale di disadattamento sistemico</vt:lpstr>
      <vt:lpstr>Le riforme degli anni Novanta e Duemila</vt:lpstr>
      <vt:lpstr>Principali interventi di riforma tra il 1996 e il 2011</vt:lpstr>
      <vt:lpstr>Principali interventi di riforma tra il 1996 e il 2011</vt:lpstr>
      <vt:lpstr>Principali interventi di riforma tra il 1996 e il 2011</vt:lpstr>
      <vt:lpstr>Principali interventi di riforma tra il 1996 e il 2011</vt:lpstr>
      <vt:lpstr>Principali interventi di riforma tra il 1996 e il 2011</vt:lpstr>
      <vt:lpstr>Come sono cambiate le politiche socioassistenziali in Italia</vt:lpstr>
      <vt:lpstr>La razionalizzazione delle misure di lotta alla povertà</vt:lpstr>
      <vt:lpstr>Il mancato rilancio dei servizi sociali</vt:lpstr>
      <vt:lpstr>L’eterogeneità territoriale in attesa dei livelli essenziali delle prestazioni</vt:lpstr>
      <vt:lpstr>La contrazione della spesa socioassistenziale </vt:lpstr>
      <vt:lpstr>La modernizzazione incompiuta</vt:lpstr>
      <vt:lpstr>L’approvazione della legge quadro di riforma dell’assistenza</vt:lpstr>
      <vt:lpstr>La mancata attuazione della riforma</vt:lpstr>
      <vt:lpstr>La mancata attuazione della riforma</vt:lpstr>
      <vt:lpstr>La mancata attuazione della riforma</vt:lpstr>
      <vt:lpstr>Presente e futuro delle politiche sociali</vt:lpstr>
      <vt:lpstr>Presente e futuro delle politiche sociali</vt:lpstr>
      <vt:lpstr>I fronti più critici e delicati per il futuro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L’assistenza sociale  in Italia negli anni ‘70</dc:title>
  <dc:creator>SERRA ROSEMARY</dc:creator>
  <cp:lastModifiedBy>SERRA ROSEMARY</cp:lastModifiedBy>
  <cp:revision>30</cp:revision>
  <dcterms:created xsi:type="dcterms:W3CDTF">2020-06-15T10:55:27Z</dcterms:created>
  <dcterms:modified xsi:type="dcterms:W3CDTF">2020-06-15T15:24:28Z</dcterms:modified>
</cp:coreProperties>
</file>