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99" r:id="rId2"/>
    <p:sldId id="746" r:id="rId3"/>
    <p:sldId id="311" r:id="rId4"/>
    <p:sldId id="313" r:id="rId5"/>
    <p:sldId id="315" r:id="rId6"/>
    <p:sldId id="314" r:id="rId7"/>
    <p:sldId id="268" r:id="rId8"/>
    <p:sldId id="825" r:id="rId9"/>
    <p:sldId id="517" r:id="rId10"/>
    <p:sldId id="275" r:id="rId11"/>
    <p:sldId id="318" r:id="rId12"/>
    <p:sldId id="276" r:id="rId13"/>
    <p:sldId id="709" r:id="rId14"/>
    <p:sldId id="658" r:id="rId15"/>
    <p:sldId id="321" r:id="rId16"/>
    <p:sldId id="292" r:id="rId17"/>
    <p:sldId id="293" r:id="rId18"/>
    <p:sldId id="748" r:id="rId19"/>
    <p:sldId id="421" r:id="rId20"/>
    <p:sldId id="826" r:id="rId21"/>
    <p:sldId id="423" r:id="rId22"/>
    <p:sldId id="542" r:id="rId23"/>
    <p:sldId id="773" r:id="rId24"/>
    <p:sldId id="775" r:id="rId25"/>
    <p:sldId id="634" r:id="rId26"/>
    <p:sldId id="265" r:id="rId27"/>
    <p:sldId id="266" r:id="rId28"/>
    <p:sldId id="625" r:id="rId29"/>
    <p:sldId id="823" r:id="rId30"/>
    <p:sldId id="635" r:id="rId31"/>
    <p:sldId id="513" r:id="rId32"/>
    <p:sldId id="824" r:id="rId33"/>
    <p:sldId id="300" r:id="rId34"/>
    <p:sldId id="470" r:id="rId35"/>
    <p:sldId id="831" r:id="rId36"/>
    <p:sldId id="648" r:id="rId37"/>
    <p:sldId id="807" r:id="rId38"/>
    <p:sldId id="405" r:id="rId39"/>
    <p:sldId id="602" r:id="rId40"/>
    <p:sldId id="508" r:id="rId41"/>
    <p:sldId id="509" r:id="rId42"/>
    <p:sldId id="510" r:id="rId43"/>
    <p:sldId id="984" r:id="rId44"/>
    <p:sldId id="257" r:id="rId45"/>
    <p:sldId id="976" r:id="rId46"/>
    <p:sldId id="280" r:id="rId47"/>
    <p:sldId id="534" r:id="rId48"/>
    <p:sldId id="537" r:id="rId49"/>
    <p:sldId id="538" r:id="rId50"/>
    <p:sldId id="539" r:id="rId51"/>
    <p:sldId id="540" r:id="rId52"/>
    <p:sldId id="541" r:id="rId53"/>
    <p:sldId id="571" r:id="rId54"/>
    <p:sldId id="384" r:id="rId55"/>
    <p:sldId id="335" r:id="rId56"/>
    <p:sldId id="332" r:id="rId57"/>
    <p:sldId id="381" r:id="rId58"/>
    <p:sldId id="273" r:id="rId59"/>
    <p:sldId id="337" r:id="rId60"/>
    <p:sldId id="835" r:id="rId61"/>
    <p:sldId id="986" r:id="rId62"/>
    <p:sldId id="282" r:id="rId63"/>
    <p:sldId id="259" r:id="rId64"/>
    <p:sldId id="260" r:id="rId65"/>
    <p:sldId id="963" r:id="rId66"/>
    <p:sldId id="977" r:id="rId67"/>
    <p:sldId id="978" r:id="rId68"/>
    <p:sldId id="980" r:id="rId69"/>
    <p:sldId id="979" r:id="rId70"/>
    <p:sldId id="981" r:id="rId71"/>
    <p:sldId id="506" r:id="rId72"/>
    <p:sldId id="983" r:id="rId73"/>
    <p:sldId id="982" r:id="rId74"/>
    <p:sldId id="559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Confalonieri" initials="M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FFC000"/>
    <a:srgbClr val="8137B9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937" autoAdjust="0"/>
    <p:restoredTop sz="94662" autoAdjust="0"/>
  </p:normalViewPr>
  <p:slideViewPr>
    <p:cSldViewPr>
      <p:cViewPr varScale="1">
        <p:scale>
          <a:sx n="109" d="100"/>
          <a:sy n="109" d="100"/>
        </p:scale>
        <p:origin x="6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66D4D-31B3-0240-BC47-1666077A8B33}" type="datetimeFigureOut">
              <a:rPr lang="it-IT" smtClean="0"/>
              <a:t>20/06/20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AE63F-E1E0-2C46-8468-BA412FA1EE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07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Valutazione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0557AD-6BA3-4C82-8D43-84C68D0BD5D9}" type="slidenum">
              <a:rPr lang="en-GB" sz="1800" kern="0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GB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80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2A4C4A-E7F5-B847-BE63-1369F91387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55E71E-F3D6-5E41-BA33-944BB6DD9B07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319490" name="Rectangle 2">
            <a:extLst>
              <a:ext uri="{FF2B5EF4-FFF2-40B4-BE49-F238E27FC236}">
                <a16:creationId xmlns:a16="http://schemas.microsoft.com/office/drawing/2014/main" id="{19B0B63E-AA6F-6448-800E-3CEE0EE5A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381000"/>
            <a:ext cx="6096000" cy="4572000"/>
          </a:xfrm>
          <a:ln/>
        </p:spPr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B568C21B-BE04-2148-A832-F995797BC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6096000" cy="3581400"/>
          </a:xfrm>
        </p:spPr>
        <p:txBody>
          <a:bodyPr lIns="89794" tIns="44897" rIns="89794" bIns="44897"/>
          <a:lstStyle/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This slide shows a comparison of lung volumes in healthy individuals and patients with COPD. </a:t>
            </a:r>
          </a:p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In COPD, residual volume (RV) is increased, and inspiratory capacity (IC) is decreased as a result of air trapping and hyperinflation.</a:t>
            </a:r>
          </a:p>
          <a:p>
            <a:pPr marL="190500" indent="-190500"/>
            <a:endParaRPr lang="en-GB" altLang="it-IT" sz="1000">
              <a:cs typeface="Arial" panose="020B0604020202020204" pitchFamily="34" charset="0"/>
            </a:endParaRPr>
          </a:p>
          <a:p>
            <a:pPr marL="190500" indent="-190500"/>
            <a:r>
              <a:rPr lang="en-GB" altLang="it-IT" sz="1000" i="1">
                <a:cs typeface="Arial" panose="020B0604020202020204" pitchFamily="34" charset="0"/>
              </a:rPr>
              <a:t>Lung capacities </a:t>
            </a:r>
          </a:p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	TLC; total lung capacity – volume of the lungs when fully inflated.</a:t>
            </a:r>
          </a:p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	IC; inspiratory capacity – maximum volume that can be inspired after a normal expiration.</a:t>
            </a:r>
          </a:p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	FRC; functional residual capacity/TGV; thoracic gas volume/EELV; end-expiratory lung volume – volume of air left in the lungs after a normal expiration.</a:t>
            </a:r>
          </a:p>
          <a:p>
            <a:pPr marL="190500" indent="-190500"/>
            <a:endParaRPr lang="en-GB" altLang="it-IT" sz="1000" i="1">
              <a:cs typeface="Arial" panose="020B0604020202020204" pitchFamily="34" charset="0"/>
            </a:endParaRPr>
          </a:p>
          <a:p>
            <a:pPr marL="190500" indent="-190500"/>
            <a:r>
              <a:rPr lang="en-GB" altLang="it-IT" sz="1000" i="1">
                <a:cs typeface="Arial" panose="020B0604020202020204" pitchFamily="34" charset="0"/>
              </a:rPr>
              <a:t>Lung volumes</a:t>
            </a:r>
          </a:p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	IRV; inspiratory reserve volume.</a:t>
            </a:r>
          </a:p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	V</a:t>
            </a:r>
            <a:r>
              <a:rPr lang="en-GB" altLang="it-IT" sz="1000" baseline="-25000">
                <a:cs typeface="Arial" panose="020B0604020202020204" pitchFamily="34" charset="0"/>
              </a:rPr>
              <a:t>T</a:t>
            </a:r>
            <a:r>
              <a:rPr lang="en-GB" altLang="it-IT" sz="1000">
                <a:cs typeface="Arial" panose="020B0604020202020204" pitchFamily="34" charset="0"/>
              </a:rPr>
              <a:t>; tidal volume – volume of air entering or leaving the lungs during a single breath.</a:t>
            </a:r>
          </a:p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	ERV; expiratory reserve volume – volume of air which can be expired after a normal expiration.</a:t>
            </a:r>
          </a:p>
          <a:p>
            <a:pPr marL="190500" indent="-190500"/>
            <a:r>
              <a:rPr lang="en-GB" altLang="it-IT" sz="1000">
                <a:cs typeface="Arial" panose="020B0604020202020204" pitchFamily="34" charset="0"/>
              </a:rPr>
              <a:t>	RV; residual volume – volume of air remaining in the lungs after a maximal expiration.</a:t>
            </a:r>
          </a:p>
          <a:p>
            <a:pPr marL="190500" indent="-190500"/>
            <a:endParaRPr lang="en-GB" altLang="it-IT" sz="1000">
              <a:cs typeface="Arial" panose="020B0604020202020204" pitchFamily="34" charset="0"/>
            </a:endParaRPr>
          </a:p>
          <a:p>
            <a:pPr marL="190500" indent="-190500"/>
            <a:endParaRPr lang="en-GB" altLang="it-IT" sz="1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99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0A8D1-426F-4201-BBB9-6B89E4C8E514}" type="slidenum">
              <a:rPr lang="it-IT" altLang="it-IT" smtClean="0">
                <a:latin typeface="Arial" charset="0"/>
                <a:cs typeface="Arial" charset="0"/>
              </a:rPr>
              <a:pPr/>
              <a:t>21</a:t>
            </a:fld>
            <a:endParaRPr lang="it-IT" altLang="it-IT">
              <a:latin typeface="Arial" charset="0"/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9950" y="698500"/>
            <a:ext cx="4951413" cy="3713163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2175" y="4643438"/>
            <a:ext cx="4910138" cy="4413250"/>
          </a:xfrm>
          <a:noFill/>
          <a:ln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686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39826-CE79-6F49-9870-7B0A032689FC}" type="slidenum">
              <a:rPr lang="en-US" altLang="it-IT" smtClean="0"/>
              <a:pPr/>
              <a:t>22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70143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7BB55C-E519-D349-B3FD-E490B5175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9D2956-DC09-EF44-8342-78780951242F}" type="slidenum">
              <a:rPr lang="en-GB" altLang="it-IT"/>
              <a:pPr/>
              <a:t>24</a:t>
            </a:fld>
            <a:endParaRPr lang="en-GB" altLang="it-IT"/>
          </a:p>
        </p:txBody>
      </p:sp>
      <p:sp>
        <p:nvSpPr>
          <p:cNvPr id="335874" name="Rectangle 2">
            <a:extLst>
              <a:ext uri="{FF2B5EF4-FFF2-40B4-BE49-F238E27FC236}">
                <a16:creationId xmlns:a16="http://schemas.microsoft.com/office/drawing/2014/main" id="{DF836BF8-BACC-A843-AD28-682C66DD7CB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C6B230EF-1F67-D142-9770-A00F44032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76775"/>
            <a:ext cx="4938712" cy="29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720200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 txBox="1">
            <a:spLocks noGrp="1" noChangeArrowheads="1"/>
          </p:cNvSpPr>
          <p:nvPr/>
        </p:nvSpPr>
        <p:spPr bwMode="auto">
          <a:xfrm>
            <a:off x="3810000" y="9283700"/>
            <a:ext cx="29130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47" tIns="45473" rIns="90947" bIns="45473" anchor="b"/>
          <a:lstStyle/>
          <a:p>
            <a:pPr algn="r" defTabSz="931863"/>
            <a:fld id="{B40811B0-CAA2-450D-92E8-F3436E52C7E8}" type="slidenum">
              <a:rPr lang="it-IT" altLang="it-IT" sz="1200" b="0">
                <a:solidFill>
                  <a:schemeClr val="tx1"/>
                </a:solidFill>
              </a:rPr>
              <a:pPr algn="r" defTabSz="931863"/>
              <a:t>25</a:t>
            </a:fld>
            <a:endParaRPr lang="it-IT" altLang="it-IT" sz="1200" b="0">
              <a:solidFill>
                <a:schemeClr val="tx1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5574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BF64B-C666-4801-BF55-13EDBF80A91E}" type="slidenum">
              <a:rPr lang="it-IT" altLang="it-IT" smtClean="0">
                <a:latin typeface="Arial" charset="0"/>
                <a:cs typeface="Arial" charset="0"/>
              </a:rPr>
              <a:pPr/>
              <a:t>26</a:t>
            </a:fld>
            <a:endParaRPr lang="it-IT" altLang="it-IT">
              <a:latin typeface="Arial" charset="0"/>
              <a:cs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825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AA099-C027-4345-B0EA-39EBE235E96C}" type="slidenum">
              <a:rPr lang="it-IT" altLang="it-IT" smtClean="0">
                <a:latin typeface="Arial" charset="0"/>
                <a:cs typeface="Arial" charset="0"/>
              </a:rPr>
              <a:pPr/>
              <a:t>27</a:t>
            </a:fld>
            <a:endParaRPr lang="it-IT" altLang="it-IT">
              <a:latin typeface="Arial" charset="0"/>
              <a:cs typeface="Arial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0700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 txBox="1">
            <a:spLocks noGrp="1" noChangeArrowheads="1"/>
          </p:cNvSpPr>
          <p:nvPr/>
        </p:nvSpPr>
        <p:spPr bwMode="auto">
          <a:xfrm>
            <a:off x="3810000" y="9283700"/>
            <a:ext cx="29130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6" tIns="45468" rIns="90936" bIns="45468" anchor="b"/>
          <a:lstStyle/>
          <a:p>
            <a:pPr algn="r" defTabSz="930275"/>
            <a:fld id="{C668F2F6-A983-4CA1-B273-DFBE3CC9F31B}" type="slidenum">
              <a:rPr lang="it-IT" altLang="it-IT" sz="1200" b="0">
                <a:solidFill>
                  <a:schemeClr val="tx1"/>
                </a:solidFill>
                <a:latin typeface="Calibri" pitchFamily="34" charset="0"/>
              </a:rPr>
              <a:pPr algn="r" defTabSz="930275"/>
              <a:t>28</a:t>
            </a:fld>
            <a:endParaRPr lang="it-IT" altLang="it-IT" sz="12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3425"/>
            <a:ext cx="4887912" cy="3665538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41850"/>
            <a:ext cx="5378450" cy="4398963"/>
          </a:xfrm>
          <a:noFill/>
          <a:ln/>
        </p:spPr>
        <p:txBody>
          <a:bodyPr lIns="94266" tIns="47134" rIns="94266" bIns="47134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4193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 txBox="1">
            <a:spLocks noGrp="1" noChangeArrowheads="1"/>
          </p:cNvSpPr>
          <p:nvPr/>
        </p:nvSpPr>
        <p:spPr bwMode="auto">
          <a:xfrm>
            <a:off x="3810000" y="9283700"/>
            <a:ext cx="29130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47" tIns="45473" rIns="90947" bIns="45473" anchor="b"/>
          <a:lstStyle/>
          <a:p>
            <a:pPr algn="r" defTabSz="908050"/>
            <a:fld id="{0D4116A3-763A-49DA-8F75-8BC4975423D6}" type="slidenum">
              <a:rPr lang="it-IT" altLang="it-IT" sz="1200" b="0">
                <a:solidFill>
                  <a:schemeClr val="tx1"/>
                </a:solidFill>
              </a:rPr>
              <a:pPr algn="r" defTabSz="908050"/>
              <a:t>29</a:t>
            </a:fld>
            <a:endParaRPr lang="it-IT" altLang="it-IT" sz="1200" b="0">
              <a:solidFill>
                <a:schemeClr val="tx1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2600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863600"/>
            <a:ext cx="4541837" cy="3405188"/>
          </a:xfrm>
          <a:ln/>
        </p:spPr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648200"/>
            <a:ext cx="4937125" cy="4414838"/>
          </a:xfrm>
          <a:noFill/>
          <a:ln/>
        </p:spPr>
        <p:txBody>
          <a:bodyPr lIns="93159" tIns="46578" rIns="93159" bIns="46578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17380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4ED130-FD5B-A145-B5D1-0FD0DE65F2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EA4CE-A945-2E47-9B28-D522DA20C3D1}" type="slidenum">
              <a:rPr lang="en-GB" altLang="it-IT"/>
              <a:pPr/>
              <a:t>3</a:t>
            </a:fld>
            <a:endParaRPr lang="en-GB" altLang="it-IT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7E7213BB-32BE-9A42-9CB9-E6732014C2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4748EA45-E070-BE43-8C0F-CFBDFC3D1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3087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B05698-3A38-4CC1-97C4-0A58C7189A75}" type="slidenum">
              <a:rPr lang="it-IT" altLang="it-IT" smtClean="0">
                <a:latin typeface="Arial" charset="0"/>
                <a:cs typeface="Arial" charset="0"/>
              </a:rPr>
              <a:pPr/>
              <a:t>31</a:t>
            </a:fld>
            <a:endParaRPr lang="it-IT" altLang="it-IT">
              <a:latin typeface="Arial" charset="0"/>
              <a:cs typeface="Arial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1838"/>
            <a:ext cx="4889500" cy="3667125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43438"/>
            <a:ext cx="4930775" cy="4398962"/>
          </a:xfrm>
          <a:noFill/>
          <a:ln/>
        </p:spPr>
        <p:txBody>
          <a:bodyPr/>
          <a:lstStyle/>
          <a:p>
            <a:pPr eaLnBrk="1" hangingPunct="1"/>
            <a:r>
              <a:rPr lang="it-IT" altLang="it-IT"/>
              <a:t>Allergometriche &gt; allergologiche o allergiche</a:t>
            </a:r>
          </a:p>
        </p:txBody>
      </p:sp>
    </p:spTree>
    <p:extLst>
      <p:ext uri="{BB962C8B-B14F-4D97-AF65-F5344CB8AC3E}">
        <p14:creationId xmlns:p14="http://schemas.microsoft.com/office/powerpoint/2010/main" val="2298705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23CF8A-76DD-45B4-9FB8-C9859DA9B2B7}" type="slidenum">
              <a:rPr lang="it-IT" altLang="it-IT" smtClean="0">
                <a:latin typeface="Arial" charset="0"/>
                <a:cs typeface="Arial" charset="0"/>
              </a:rPr>
              <a:pPr/>
              <a:t>33</a:t>
            </a:fld>
            <a:endParaRPr lang="it-IT" altLang="it-IT">
              <a:latin typeface="Arial" charset="0"/>
              <a:cs typeface="Arial" charset="0"/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3644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EB6D43-7CF4-9A40-AC92-0C7D87B08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7AE9C-A0D7-8C49-9AB0-1A8FD78D13C4}" type="slidenum">
              <a:rPr lang="en-GB" altLang="it-IT"/>
              <a:pPr/>
              <a:t>34</a:t>
            </a:fld>
            <a:endParaRPr lang="en-GB" altLang="it-IT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BC0F1EF6-902A-A047-B164-1371A97946A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E554D048-DB4F-3B48-827C-87EE38322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8712" cy="1322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93" tIns="45546" rIns="91093" bIns="45546"/>
          <a:lstStyle/>
          <a:p>
            <a:pPr>
              <a:buFontTx/>
              <a:buChar char="•"/>
            </a:pPr>
            <a:r>
              <a:rPr lang="en-GB" altLang="it-IT"/>
              <a:t> In addition to receiving optimal drug treatment, the asthma patient needs the doctor to listen to his/her concerns and provide easy-to-understand advice and information</a:t>
            </a:r>
          </a:p>
          <a:p>
            <a:pPr>
              <a:buFontTx/>
              <a:buChar char="•"/>
            </a:pPr>
            <a:r>
              <a:rPr lang="en-GB" altLang="it-IT"/>
              <a:t> Some patients want to be involved in treatment decisions.</a:t>
            </a:r>
          </a:p>
        </p:txBody>
      </p:sp>
    </p:spTree>
    <p:extLst>
      <p:ext uri="{BB962C8B-B14F-4D97-AF65-F5344CB8AC3E}">
        <p14:creationId xmlns:p14="http://schemas.microsoft.com/office/powerpoint/2010/main" val="1815382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 txBox="1">
            <a:spLocks noGrp="1" noChangeArrowheads="1"/>
          </p:cNvSpPr>
          <p:nvPr/>
        </p:nvSpPr>
        <p:spPr bwMode="auto">
          <a:xfrm>
            <a:off x="3810000" y="9283700"/>
            <a:ext cx="29130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6" tIns="45468" rIns="90936" bIns="45468" anchor="b"/>
          <a:lstStyle/>
          <a:p>
            <a:pPr algn="r" defTabSz="931863"/>
            <a:fld id="{2994501D-2960-44EB-8742-2D0363851711}" type="slidenum">
              <a:rPr lang="it-IT" altLang="it-IT" sz="1200" b="0">
                <a:solidFill>
                  <a:schemeClr val="tx1"/>
                </a:solidFill>
              </a:rPr>
              <a:pPr algn="r" defTabSz="931863"/>
              <a:t>36</a:t>
            </a:fld>
            <a:endParaRPr lang="it-IT" altLang="it-IT" sz="1200" b="0">
              <a:solidFill>
                <a:schemeClr val="tx1"/>
              </a:solidFill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3425"/>
            <a:ext cx="4887912" cy="3665538"/>
          </a:xfrm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936" tIns="45468" rIns="90936" bIns="45468"/>
          <a:lstStyle/>
          <a:p>
            <a:r>
              <a:rPr lang="it-IT" altLang="it-IT"/>
              <a:t>AJRCCM 2009; 180:59-99</a:t>
            </a:r>
          </a:p>
        </p:txBody>
      </p:sp>
    </p:spTree>
    <p:extLst>
      <p:ext uri="{BB962C8B-B14F-4D97-AF65-F5344CB8AC3E}">
        <p14:creationId xmlns:p14="http://schemas.microsoft.com/office/powerpoint/2010/main" val="2065666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5888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FB7D8A-6CB9-41E8-8FC3-ED300F827438}" type="slidenum">
              <a:rPr lang="it-IT" altLang="it-IT" smtClean="0">
                <a:latin typeface="Arial" charset="0"/>
                <a:cs typeface="Arial" charset="0"/>
              </a:rPr>
              <a:pPr/>
              <a:t>38</a:t>
            </a:fld>
            <a:endParaRPr lang="it-IT" altLang="it-IT">
              <a:latin typeface="Arial" charset="0"/>
              <a:cs typeface="Arial" charset="0"/>
            </a:endParaRPr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9950" y="698500"/>
            <a:ext cx="4951413" cy="3713163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2175" y="4643438"/>
            <a:ext cx="4910138" cy="4413250"/>
          </a:xfrm>
          <a:noFill/>
          <a:ln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6308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1E5991-5BC1-8E49-9255-CA84F7B760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94E49-8412-FA4E-8600-17F6EE90074D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73794" name="Rectangle 2">
            <a:extLst>
              <a:ext uri="{FF2B5EF4-FFF2-40B4-BE49-F238E27FC236}">
                <a16:creationId xmlns:a16="http://schemas.microsoft.com/office/drawing/2014/main" id="{848B60A7-ACB3-094F-AEB2-A0C24A31B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3795" name="Rectangle 3">
            <a:extLst>
              <a:ext uri="{FF2B5EF4-FFF2-40B4-BE49-F238E27FC236}">
                <a16:creationId xmlns:a16="http://schemas.microsoft.com/office/drawing/2014/main" id="{90CD85A6-C971-BE43-95FD-C51D987EEC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6708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64CBC63-87AA-8644-81A6-67D6810725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DE29BC0-FE98-C14B-967C-5BCB7C5A3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371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1A811B2-84E3-2248-B49D-959134C03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2229024-630F-154B-87F9-6696DEAC5DBF}" type="slidenum">
              <a:rPr lang="it-IT" altLang="it-IT" sz="1200"/>
              <a:pPr eaLnBrk="1" hangingPunct="1"/>
              <a:t>48</a:t>
            </a:fld>
            <a:endParaRPr lang="it-IT" altLang="it-IT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97801A7-636D-CA40-BD04-198BA5328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4B8A858-A0C7-FC4A-BE9E-27A8337B4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ahoma" panose="020B0604030504040204" pitchFamily="34" charset="0"/>
                <a:ea typeface="ＭＳ Ｐゴシック" panose="020B0600070205080204" pitchFamily="34" charset="-128"/>
              </a:rPr>
              <a:t>PAS = spazio aereo posteriore</a:t>
            </a:r>
          </a:p>
          <a:p>
            <a:r>
              <a:rPr lang="it-IT" altLang="it-IT">
                <a:latin typeface="Tahoma" panose="020B0604030504040204" pitchFamily="34" charset="0"/>
                <a:ea typeface="ＭＳ Ｐゴシック" panose="020B0600070205080204" pitchFamily="34" charset="-128"/>
              </a:rPr>
              <a:t>Ipotonia dei muscoli dilatatori del faringe, maggiore in fase REM. Muscoli elevatori: palatofaringeo e stilofaringeo. Muscoli che spostano in avanti l’osso ioide: miloioideo, genioioideo e tiroioideo.</a:t>
            </a:r>
          </a:p>
          <a:p>
            <a:r>
              <a:rPr lang="it-IT" altLang="it-IT">
                <a:latin typeface="Tahoma" panose="020B0604030504040204" pitchFamily="34" charset="0"/>
                <a:ea typeface="ＭＳ Ｐゴシック" panose="020B0600070205080204" pitchFamily="34" charset="-128"/>
              </a:rPr>
              <a:t>Ricaduta indietro della lingua che occlude l’orofaringe.</a:t>
            </a:r>
          </a:p>
          <a:p>
            <a:r>
              <a:rPr lang="it-IT" altLang="it-IT">
                <a:latin typeface="Tahoma" panose="020B0604030504040204" pitchFamily="34" charset="0"/>
                <a:ea typeface="ＭＳ Ｐゴシック" panose="020B0600070205080204" pitchFamily="34" charset="-128"/>
              </a:rPr>
              <a:t>Coesistono spesso: ipertrofia delle tonsille e delle adenoidi, deviazione del setto nasale, microagnazia con macroglossia, anomalie della posizione dell’osso ioide, note ipotiroidismo o di acromegalia.</a:t>
            </a:r>
          </a:p>
        </p:txBody>
      </p:sp>
    </p:spTree>
    <p:extLst>
      <p:ext uri="{BB962C8B-B14F-4D97-AF65-F5344CB8AC3E}">
        <p14:creationId xmlns:p14="http://schemas.microsoft.com/office/powerpoint/2010/main" val="2528296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DFE8B70-CE16-4E4F-AF87-0EA08B984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273BBA-DDA8-AA41-ABC6-4BD2E8D40D4F}" type="slidenum">
              <a:rPr lang="it-IT" altLang="it-IT" sz="1200"/>
              <a:pPr eaLnBrk="1" hangingPunct="1"/>
              <a:t>49</a:t>
            </a:fld>
            <a:endParaRPr lang="it-IT" altLang="it-IT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2695940-881C-4842-AB27-E78003FE8F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85EFD36-976C-8741-B2A7-6E0E6A4B9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ahoma" panose="020B0604030504040204" pitchFamily="34" charset="0"/>
                <a:ea typeface="ＭＳ Ｐゴシック" panose="020B0600070205080204" pitchFamily="34" charset="-128"/>
              </a:rPr>
              <a:t>PAS = spazio aereo posteriore</a:t>
            </a:r>
          </a:p>
          <a:p>
            <a:r>
              <a:rPr lang="it-IT" altLang="it-IT">
                <a:latin typeface="Tahoma" panose="020B0604030504040204" pitchFamily="34" charset="0"/>
                <a:ea typeface="ＭＳ Ｐゴシック" panose="020B0600070205080204" pitchFamily="34" charset="-128"/>
              </a:rPr>
              <a:t>Ipotonia dei muscoli dilatatori del faringe, maggiore in fase REM. Muscoli elevatori: palatofaringeo e stilofaringeo. Muscoli che spostano in avanti l’osso ioide: miloioideo, genioioideo e tiroioideo.</a:t>
            </a:r>
          </a:p>
          <a:p>
            <a:r>
              <a:rPr lang="it-IT" altLang="it-IT">
                <a:latin typeface="Tahoma" panose="020B0604030504040204" pitchFamily="34" charset="0"/>
                <a:ea typeface="ＭＳ Ｐゴシック" panose="020B0600070205080204" pitchFamily="34" charset="-128"/>
              </a:rPr>
              <a:t>Ricaduta indietro della lingua che occlude l’orofaringe.</a:t>
            </a:r>
          </a:p>
          <a:p>
            <a:r>
              <a:rPr lang="it-IT" altLang="it-IT">
                <a:latin typeface="Tahoma" panose="020B0604030504040204" pitchFamily="34" charset="0"/>
                <a:ea typeface="ＭＳ Ｐゴシック" panose="020B0600070205080204" pitchFamily="34" charset="-128"/>
              </a:rPr>
              <a:t>Coesistono spesso: ipertrofia delle tonsille e delle adenoidi, deviazione del setto nasale, microagnazia con macroglossia, anomalie della posizione dell’osso ioide, note ipotiroidismo o di acromegalia.</a:t>
            </a:r>
          </a:p>
        </p:txBody>
      </p:sp>
    </p:spTree>
    <p:extLst>
      <p:ext uri="{BB962C8B-B14F-4D97-AF65-F5344CB8AC3E}">
        <p14:creationId xmlns:p14="http://schemas.microsoft.com/office/powerpoint/2010/main" val="1554877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99254F-6B4C-9345-9E25-B9643CC830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8B7B6-6780-EF48-952E-22D49BECC0F6}" type="slidenum">
              <a:rPr lang="en-GB" altLang="it-IT"/>
              <a:pPr/>
              <a:t>4</a:t>
            </a:fld>
            <a:endParaRPr lang="en-GB" altLang="it-IT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FD47B064-B583-D84A-A6DF-15FEA2CAE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63F97C36-8FE3-6543-A1F9-0268F9F40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0668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15DE98D-3B72-0342-AF91-D54A6DFA30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F41438E-3D0A-674F-9E54-30F4C0DBB77D}" type="slidenum">
              <a:rPr lang="it-IT" altLang="it-IT" sz="1200"/>
              <a:pPr eaLnBrk="1" hangingPunct="1"/>
              <a:t>52</a:t>
            </a:fld>
            <a:endParaRPr lang="it-IT" altLang="it-IT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95FC5D5C-B9B2-8842-A5E6-D647B4043B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2FF5256-0072-E149-811D-6ECA18661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8986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>
            <a:extLst>
              <a:ext uri="{FF2B5EF4-FFF2-40B4-BE49-F238E27FC236}">
                <a16:creationId xmlns:a16="http://schemas.microsoft.com/office/drawing/2014/main" id="{9B774551-81E4-6A47-AA2D-DC5644D62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364956-E9B6-E044-A438-7625FA5F9819}" type="slidenum">
              <a:rPr lang="en-GB" altLang="it-IT"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54</a:t>
            </a:fld>
            <a:endParaRPr lang="en-GB" altLang="it-IT" sz="14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39D85A1B-FF91-7B4E-ADE0-ABC1A1468D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2">
            <a:extLst>
              <a:ext uri="{FF2B5EF4-FFF2-40B4-BE49-F238E27FC236}">
                <a16:creationId xmlns:a16="http://schemas.microsoft.com/office/drawing/2014/main" id="{339DE9DA-79C5-D24D-AEDB-E5782257D7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80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2391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>
            <a:extLst>
              <a:ext uri="{FF2B5EF4-FFF2-40B4-BE49-F238E27FC236}">
                <a16:creationId xmlns:a16="http://schemas.microsoft.com/office/drawing/2014/main" id="{50371409-5DB7-3848-AB89-798FCF444E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Segnaposto note 2">
            <a:extLst>
              <a:ext uri="{FF2B5EF4-FFF2-40B4-BE49-F238E27FC236}">
                <a16:creationId xmlns:a16="http://schemas.microsoft.com/office/drawing/2014/main" id="{FEBD22B6-BF33-D748-907C-AA6AD5A912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en-US"/>
          </a:p>
        </p:txBody>
      </p:sp>
      <p:sp>
        <p:nvSpPr>
          <p:cNvPr id="31747" name="Segnaposto numero diapositiva 3">
            <a:extLst>
              <a:ext uri="{FF2B5EF4-FFF2-40B4-BE49-F238E27FC236}">
                <a16:creationId xmlns:a16="http://schemas.microsoft.com/office/drawing/2014/main" id="{1DF61B3A-4D12-EE41-B15C-371FAB5B1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83CD9F-F089-B24B-B544-B927CE6D0012}" type="slidenum">
              <a:rPr lang="fr-FR" altLang="en-US">
                <a:ea typeface="ＭＳ Ｐゴシック" panose="020B0600070205080204" pitchFamily="34" charset="-128"/>
              </a:rPr>
              <a:pPr/>
              <a:t>56</a:t>
            </a:fld>
            <a:endParaRPr lang="fr-F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240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a-DK" dirty="0" err="1">
                <a:effectLst/>
              </a:rPr>
              <a:t>Interstitial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lung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diseses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are</a:t>
            </a:r>
            <a:r>
              <a:rPr lang="da-DK" dirty="0">
                <a:effectLst/>
              </a:rPr>
              <a:t> a heterogen </a:t>
            </a:r>
            <a:r>
              <a:rPr lang="da-DK" dirty="0" err="1">
                <a:effectLst/>
              </a:rPr>
              <a:t>group</a:t>
            </a:r>
            <a:r>
              <a:rPr lang="da-DK" dirty="0">
                <a:effectLst/>
              </a:rPr>
              <a:t> of more </a:t>
            </a:r>
            <a:r>
              <a:rPr lang="da-DK" dirty="0" err="1">
                <a:effectLst/>
              </a:rPr>
              <a:t>than</a:t>
            </a:r>
            <a:r>
              <a:rPr lang="da-DK" dirty="0">
                <a:effectLst/>
              </a:rPr>
              <a:t> 200 </a:t>
            </a:r>
            <a:r>
              <a:rPr lang="da-DK" dirty="0" err="1">
                <a:effectLst/>
              </a:rPr>
              <a:t>different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diseases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that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are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charectrized</a:t>
            </a:r>
            <a:r>
              <a:rPr lang="da-DK" dirty="0">
                <a:effectLst/>
              </a:rPr>
              <a:t> by inflammation in the </a:t>
            </a:r>
            <a:r>
              <a:rPr lang="da-DK" dirty="0" err="1">
                <a:effectLst/>
              </a:rPr>
              <a:t>lung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parenchyma</a:t>
            </a:r>
            <a:r>
              <a:rPr lang="da-DK" dirty="0">
                <a:effectLst/>
              </a:rPr>
              <a:t> or </a:t>
            </a:r>
            <a:r>
              <a:rPr lang="da-DK" dirty="0" err="1">
                <a:effectLst/>
              </a:rPr>
              <a:t>intersitium</a:t>
            </a:r>
            <a:r>
              <a:rPr lang="da-DK" dirty="0">
                <a:effectLst/>
              </a:rPr>
              <a:t>, </a:t>
            </a:r>
            <a:r>
              <a:rPr lang="da-DK" dirty="0" err="1">
                <a:effectLst/>
              </a:rPr>
              <a:t>sometimes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followed</a:t>
            </a:r>
            <a:r>
              <a:rPr lang="da-DK" dirty="0">
                <a:effectLst/>
              </a:rPr>
              <a:t> by the </a:t>
            </a:r>
            <a:r>
              <a:rPr lang="da-DK" dirty="0" err="1">
                <a:effectLst/>
              </a:rPr>
              <a:t>occurence</a:t>
            </a:r>
            <a:r>
              <a:rPr lang="da-DK" dirty="0">
                <a:effectLst/>
              </a:rPr>
              <a:t> of </a:t>
            </a:r>
            <a:r>
              <a:rPr lang="da-DK" dirty="0" err="1">
                <a:effectLst/>
              </a:rPr>
              <a:t>fibrosis</a:t>
            </a:r>
            <a:r>
              <a:rPr lang="da-DK" dirty="0">
                <a:effectLst/>
              </a:rPr>
              <a:t>. In 2013 ATS and ERS made an </a:t>
            </a:r>
            <a:r>
              <a:rPr lang="da-DK" dirty="0" err="1">
                <a:effectLst/>
              </a:rPr>
              <a:t>update</a:t>
            </a:r>
            <a:r>
              <a:rPr lang="da-DK" dirty="0">
                <a:effectLst/>
              </a:rPr>
              <a:t> of the </a:t>
            </a:r>
            <a:r>
              <a:rPr lang="da-DK" dirty="0" err="1">
                <a:effectLst/>
              </a:rPr>
              <a:t>classification</a:t>
            </a:r>
            <a:r>
              <a:rPr lang="da-DK" dirty="0">
                <a:effectLst/>
              </a:rPr>
              <a:t> of </a:t>
            </a:r>
            <a:r>
              <a:rPr lang="da-DK" dirty="0" err="1">
                <a:effectLst/>
              </a:rPr>
              <a:t>Interstitial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pneumonias</a:t>
            </a:r>
            <a:r>
              <a:rPr lang="da-DK" dirty="0">
                <a:effectLst/>
              </a:rPr>
              <a:t>. This</a:t>
            </a:r>
            <a:r>
              <a:rPr lang="da-DK" baseline="0" dirty="0">
                <a:effectLst/>
              </a:rPr>
              <a:t> gives </a:t>
            </a:r>
            <a:r>
              <a:rPr lang="da-DK" baseline="0" dirty="0" err="1">
                <a:effectLst/>
              </a:rPr>
              <a:t>us</a:t>
            </a:r>
            <a:r>
              <a:rPr lang="da-DK" baseline="0" dirty="0">
                <a:effectLst/>
              </a:rPr>
              <a:t> a </a:t>
            </a:r>
            <a:r>
              <a:rPr lang="da-DK" baseline="0" dirty="0" err="1">
                <a:effectLst/>
              </a:rPr>
              <a:t>good</a:t>
            </a:r>
            <a:r>
              <a:rPr lang="da-DK" baseline="0" dirty="0">
                <a:effectLst/>
              </a:rPr>
              <a:t> </a:t>
            </a:r>
            <a:r>
              <a:rPr lang="da-DK" baseline="0" dirty="0" err="1">
                <a:effectLst/>
              </a:rPr>
              <a:t>overview</a:t>
            </a:r>
            <a:r>
              <a:rPr lang="da-DK" baseline="0" dirty="0">
                <a:effectLst/>
              </a:rPr>
              <a:t> or a </a:t>
            </a:r>
            <a:r>
              <a:rPr lang="da-DK" baseline="0" dirty="0" err="1">
                <a:effectLst/>
              </a:rPr>
              <a:t>good</a:t>
            </a:r>
            <a:r>
              <a:rPr lang="da-DK" baseline="0" dirty="0">
                <a:effectLst/>
              </a:rPr>
              <a:t> division of the </a:t>
            </a:r>
            <a:r>
              <a:rPr lang="da-DK" baseline="0" dirty="0" err="1">
                <a:effectLst/>
              </a:rPr>
              <a:t>different</a:t>
            </a:r>
            <a:r>
              <a:rPr lang="da-DK" baseline="0" dirty="0">
                <a:effectLst/>
              </a:rPr>
              <a:t> </a:t>
            </a:r>
            <a:r>
              <a:rPr lang="da-DK" baseline="0" dirty="0" err="1">
                <a:effectLst/>
              </a:rPr>
              <a:t>diseses</a:t>
            </a:r>
            <a:r>
              <a:rPr lang="da-DK" baseline="0" dirty="0">
                <a:effectLst/>
              </a:rPr>
              <a:t>. (</a:t>
            </a:r>
            <a:r>
              <a:rPr lang="da-DK" baseline="0" dirty="0" err="1">
                <a:effectLst/>
              </a:rPr>
              <a:t>Explain</a:t>
            </a:r>
            <a:r>
              <a:rPr lang="mr-IN" baseline="0" dirty="0">
                <a:effectLst/>
              </a:rPr>
              <a:t>…</a:t>
            </a:r>
            <a:r>
              <a:rPr lang="da-DK" baseline="0" dirty="0">
                <a:effectLst/>
              </a:rPr>
              <a:t>)</a:t>
            </a:r>
            <a:endParaRPr lang="da-DK" dirty="0">
              <a:effectLst/>
            </a:endParaRPr>
          </a:p>
          <a:p>
            <a:pPr rtl="0"/>
            <a:r>
              <a:rPr lang="da-DK" dirty="0" err="1">
                <a:effectLst/>
              </a:rPr>
              <a:t>Many</a:t>
            </a:r>
            <a:r>
              <a:rPr lang="da-DK" dirty="0">
                <a:effectLst/>
              </a:rPr>
              <a:t> of </a:t>
            </a:r>
            <a:r>
              <a:rPr lang="da-DK" dirty="0" err="1">
                <a:effectLst/>
              </a:rPr>
              <a:t>these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diseases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can</a:t>
            </a:r>
            <a:r>
              <a:rPr lang="da-DK" dirty="0">
                <a:effectLst/>
              </a:rPr>
              <a:t> present with </a:t>
            </a:r>
            <a:r>
              <a:rPr lang="da-DK" dirty="0" err="1">
                <a:effectLst/>
              </a:rPr>
              <a:t>acute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worsening</a:t>
            </a:r>
            <a:r>
              <a:rPr lang="da-DK" dirty="0">
                <a:effectLst/>
              </a:rPr>
              <a:t> or </a:t>
            </a:r>
            <a:r>
              <a:rPr lang="da-DK" dirty="0" err="1">
                <a:effectLst/>
              </a:rPr>
              <a:t>exacerbations</a:t>
            </a:r>
            <a:r>
              <a:rPr lang="da-DK" dirty="0">
                <a:effectLst/>
              </a:rPr>
              <a:t>. </a:t>
            </a:r>
            <a:r>
              <a:rPr lang="da-DK" dirty="0" err="1">
                <a:effectLst/>
              </a:rPr>
              <a:t>There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are</a:t>
            </a:r>
            <a:r>
              <a:rPr lang="da-DK" dirty="0">
                <a:effectLst/>
              </a:rPr>
              <a:t> differences in the </a:t>
            </a:r>
            <a:r>
              <a:rPr lang="da-DK" dirty="0" err="1">
                <a:effectLst/>
              </a:rPr>
              <a:t>presentation</a:t>
            </a:r>
            <a:r>
              <a:rPr lang="da-DK" dirty="0">
                <a:effectLst/>
              </a:rPr>
              <a:t>, </a:t>
            </a:r>
            <a:r>
              <a:rPr lang="da-DK" dirty="0" err="1">
                <a:effectLst/>
              </a:rPr>
              <a:t>aetiology</a:t>
            </a:r>
            <a:r>
              <a:rPr lang="da-DK" dirty="0">
                <a:effectLst/>
              </a:rPr>
              <a:t> and </a:t>
            </a:r>
            <a:r>
              <a:rPr lang="da-DK" dirty="0" err="1">
                <a:effectLst/>
              </a:rPr>
              <a:t>prognosis</a:t>
            </a:r>
            <a:r>
              <a:rPr lang="da-DK" dirty="0">
                <a:effectLst/>
              </a:rPr>
              <a:t> of an </a:t>
            </a:r>
            <a:r>
              <a:rPr lang="da-DK" dirty="0" err="1">
                <a:effectLst/>
              </a:rPr>
              <a:t>acute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exacerbation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between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these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different</a:t>
            </a:r>
            <a:r>
              <a:rPr lang="da-DK" dirty="0">
                <a:effectLst/>
              </a:rPr>
              <a:t> </a:t>
            </a:r>
            <a:r>
              <a:rPr lang="da-DK" dirty="0" err="1">
                <a:effectLst/>
              </a:rPr>
              <a:t>ILD´s</a:t>
            </a:r>
            <a:r>
              <a:rPr lang="da-DK" dirty="0">
                <a:effectLst/>
              </a:rPr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539-CE3F-0F41-B991-C3D8AA6561C7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4339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Cytological</a:t>
            </a:r>
            <a:r>
              <a:rPr lang="nb-NO" dirty="0"/>
              <a:t> </a:t>
            </a:r>
            <a:r>
              <a:rPr lang="nb-NO" dirty="0" err="1"/>
              <a:t>differential</a:t>
            </a:r>
            <a:r>
              <a:rPr lang="nb-NO" baseline="0" dirty="0"/>
              <a:t> </a:t>
            </a:r>
            <a:r>
              <a:rPr lang="nb-NO" baseline="0" dirty="0" err="1"/>
              <a:t>count</a:t>
            </a:r>
            <a:r>
              <a:rPr lang="nb-NO" baseline="0" dirty="0"/>
              <a:t>- less </a:t>
            </a:r>
            <a:r>
              <a:rPr lang="nb-NO" baseline="0" dirty="0" err="1"/>
              <a:t>helpfull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ILDs</a:t>
            </a:r>
            <a:r>
              <a:rPr lang="nb-NO" baseline="0" dirty="0"/>
              <a:t> </a:t>
            </a:r>
          </a:p>
          <a:p>
            <a:r>
              <a:rPr lang="nb-NO" baseline="0" dirty="0"/>
              <a:t>BAL </a:t>
            </a:r>
            <a:r>
              <a:rPr lang="nb-NO" baseline="0" dirty="0" err="1"/>
              <a:t>can</a:t>
            </a:r>
            <a:r>
              <a:rPr lang="nb-NO" baseline="0" dirty="0"/>
              <a:t> be </a:t>
            </a:r>
            <a:r>
              <a:rPr lang="nb-NO" baseline="0" dirty="0" err="1"/>
              <a:t>diagnostic</a:t>
            </a:r>
            <a:r>
              <a:rPr lang="nb-NO" baseline="0" dirty="0"/>
              <a:t>- alveolar </a:t>
            </a:r>
            <a:r>
              <a:rPr lang="nb-NO" baseline="0" dirty="0" err="1"/>
              <a:t>hemorrhage</a:t>
            </a:r>
            <a:r>
              <a:rPr lang="nb-NO" baseline="0" dirty="0"/>
              <a:t>, </a:t>
            </a:r>
            <a:r>
              <a:rPr lang="nb-NO" baseline="0" dirty="0" err="1"/>
              <a:t>malignancies</a:t>
            </a:r>
            <a:endParaRPr lang="nb-NO" dirty="0"/>
          </a:p>
          <a:p>
            <a:r>
              <a:rPr lang="nb-NO" dirty="0"/>
              <a:t>TBB- </a:t>
            </a:r>
            <a:r>
              <a:rPr lang="nb-NO" dirty="0" err="1"/>
              <a:t>can</a:t>
            </a:r>
            <a:r>
              <a:rPr lang="nb-NO" dirty="0"/>
              <a:t> be used</a:t>
            </a:r>
            <a:r>
              <a:rPr lang="nb-NO" baseline="0" dirty="0"/>
              <a:t> for </a:t>
            </a:r>
            <a:r>
              <a:rPr lang="nb-NO" baseline="0" dirty="0" err="1"/>
              <a:t>diagnosing</a:t>
            </a:r>
            <a:r>
              <a:rPr lang="nb-NO" baseline="0" dirty="0"/>
              <a:t> COP</a:t>
            </a:r>
            <a:endParaRPr lang="nb-NO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539-CE3F-0F41-B991-C3D8AA6561C7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26568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410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6C83BD-DC50-1941-A446-1729D669A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1507F-6676-334C-A208-0749B1AB7069}" type="slidenum">
              <a:rPr lang="en-GB" altLang="it-IT"/>
              <a:pPr/>
              <a:t>5</a:t>
            </a:fld>
            <a:endParaRPr lang="en-GB" altLang="it-IT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47E2EE9A-2A56-194B-94C0-7651F5F68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DECA94C3-DC13-544E-BACF-73C468B3C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259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1546954-AA24-964D-A90D-B09ED3E1D0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919E4-EA02-204D-ADBC-191A27F6994A}" type="slidenum">
              <a:rPr lang="en-GB" altLang="it-IT"/>
              <a:pPr/>
              <a:t>6</a:t>
            </a:fld>
            <a:endParaRPr lang="en-GB" altLang="it-IT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97DF970F-3D11-4C46-BDCC-BBB11A540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9A54FB91-5CE8-B24F-8826-DE73E399A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391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B1DDC712-1299-E242-A923-7C935686F3A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2" tIns="45926" rIns="91852" bIns="45926" anchor="b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8622425-674F-174B-9FEB-D3EA5BA922F8}" type="slidenum">
              <a:rPr lang="en-US" altLang="it-IT" sz="1200"/>
              <a:pPr algn="r" eaLnBrk="1" hangingPunct="1"/>
              <a:t>9</a:t>
            </a:fld>
            <a:endParaRPr lang="en-US" altLang="it-IT" sz="12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66080C28-0238-5544-9D11-07C3D4CF8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159D9DF3-F7CD-4340-BF24-683C43DDD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240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77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29D351-CB93-7449-A6AB-FAC7A4BB26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279932-B0A6-5C47-9079-C7385436867F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8694061E-B082-3441-BC82-00DCEDEB9C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FA8B3DCD-1FB4-ED45-AE1D-FECD80E1E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5649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C7E358-9974-854C-A64F-B0E1F062A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659A03-7DDE-E146-8331-5E940E5A36B2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CCCB6141-4BB8-4D45-B727-3E238D380A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8602D65-C9FD-F742-BE17-16C5603CC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232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146" y="164498"/>
            <a:ext cx="8577708" cy="1045200"/>
          </a:xfrm>
          <a:prstGeom prst="snip2DiagRect">
            <a:avLst/>
          </a:prstGeom>
          <a:gradFill flip="none" rotWithShape="1">
            <a:gsLst>
              <a:gs pos="52000">
                <a:schemeClr val="accent5">
                  <a:lumMod val="5000"/>
                  <a:lumOff val="95000"/>
                </a:schemeClr>
              </a:gs>
              <a:gs pos="0">
                <a:schemeClr val="accent5">
                  <a:lumMod val="45000"/>
                  <a:lumOff val="55000"/>
                </a:schemeClr>
              </a:gs>
              <a:gs pos="12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1463" y="165100"/>
            <a:ext cx="9699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42113"/>
            <a:ext cx="914400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3331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3F5C5-1A73-B140-84C8-3D5B3796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15CD5971-F147-9B40-8F1E-75AD26265C15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748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>
            <a:extLst>
              <a:ext uri="{FF2B5EF4-FFF2-40B4-BE49-F238E27FC236}">
                <a16:creationId xmlns:a16="http://schemas.microsoft.com/office/drawing/2014/main" id="{09773C7A-B574-344A-B6E3-9F272F73C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2D6BF1-3942-6340-A22A-770E6826C85B}"/>
              </a:ext>
            </a:extLst>
          </p:cNvPr>
          <p:cNvSpPr txBox="1">
            <a:spLocks/>
          </p:cNvSpPr>
          <p:nvPr userDrawn="1"/>
        </p:nvSpPr>
        <p:spPr>
          <a:xfrm>
            <a:off x="449263" y="609600"/>
            <a:ext cx="6019800" cy="8016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baseline="0">
                <a:solidFill>
                  <a:srgbClr val="0088B8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sz="210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2" y="1566333"/>
            <a:ext cx="8469439" cy="4654550"/>
          </a:xfrm>
        </p:spPr>
        <p:txBody>
          <a:bodyPr>
            <a:normAutofit/>
          </a:bodyPr>
          <a:lstStyle>
            <a:lvl1pPr algn="l">
              <a:buNone/>
              <a:defRPr sz="1350">
                <a:solidFill>
                  <a:srgbClr val="0020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448734" y="555625"/>
            <a:ext cx="6333067" cy="6223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88B8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08408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>
            <a:extLst>
              <a:ext uri="{FF2B5EF4-FFF2-40B4-BE49-F238E27FC236}">
                <a16:creationId xmlns:a16="http://schemas.microsoft.com/office/drawing/2014/main" id="{09773C7A-B574-344A-B6E3-9F272F73C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2D6BF1-3942-6340-A22A-770E6826C85B}"/>
              </a:ext>
            </a:extLst>
          </p:cNvPr>
          <p:cNvSpPr txBox="1">
            <a:spLocks/>
          </p:cNvSpPr>
          <p:nvPr userDrawn="1"/>
        </p:nvSpPr>
        <p:spPr>
          <a:xfrm>
            <a:off x="449263" y="609600"/>
            <a:ext cx="6019800" cy="8016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baseline="0">
                <a:solidFill>
                  <a:srgbClr val="0088B8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sz="210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2" y="1566333"/>
            <a:ext cx="8469439" cy="4654550"/>
          </a:xfrm>
        </p:spPr>
        <p:txBody>
          <a:bodyPr>
            <a:normAutofit/>
          </a:bodyPr>
          <a:lstStyle>
            <a:lvl1pPr algn="l">
              <a:buNone/>
              <a:defRPr sz="1350">
                <a:solidFill>
                  <a:srgbClr val="0020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448734" y="555625"/>
            <a:ext cx="6333067" cy="6223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88B8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73479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>
            <a:extLst>
              <a:ext uri="{FF2B5EF4-FFF2-40B4-BE49-F238E27FC236}">
                <a16:creationId xmlns:a16="http://schemas.microsoft.com/office/drawing/2014/main" id="{09773C7A-B574-344A-B6E3-9F272F73C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2D6BF1-3942-6340-A22A-770E6826C85B}"/>
              </a:ext>
            </a:extLst>
          </p:cNvPr>
          <p:cNvSpPr txBox="1">
            <a:spLocks/>
          </p:cNvSpPr>
          <p:nvPr userDrawn="1"/>
        </p:nvSpPr>
        <p:spPr>
          <a:xfrm>
            <a:off x="449263" y="609600"/>
            <a:ext cx="6019800" cy="8016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baseline="0">
                <a:solidFill>
                  <a:srgbClr val="0088B8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sz="210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2" y="1566333"/>
            <a:ext cx="8469439" cy="4654550"/>
          </a:xfrm>
        </p:spPr>
        <p:txBody>
          <a:bodyPr>
            <a:normAutofit/>
          </a:bodyPr>
          <a:lstStyle>
            <a:lvl1pPr algn="l">
              <a:buNone/>
              <a:defRPr sz="1350">
                <a:solidFill>
                  <a:srgbClr val="0020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448734" y="555625"/>
            <a:ext cx="6333067" cy="6223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88B8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19896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4C9D4-2916-6641-8036-D0A582C3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online 2">
            <a:extLst>
              <a:ext uri="{FF2B5EF4-FFF2-40B4-BE49-F238E27FC236}">
                <a16:creationId xmlns:a16="http://schemas.microsoft.com/office/drawing/2014/main" id="{512A0629-FD4F-A048-907D-2D015051E67C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D7DA65-A970-EE4F-8C1C-F8304CC4C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86E50D-0E0A-7349-8233-191CAF89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159F63-126C-B94E-AC99-FD95E56E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8DE0E3-EE69-2045-AE7A-4F007897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3348E22-79A8-C845-ADD4-1532ABF620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104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000" y="288000"/>
            <a:ext cx="8263229" cy="792162"/>
          </a:xfrm>
        </p:spPr>
        <p:txBody>
          <a:bodyPr>
            <a:normAutofit/>
          </a:bodyPr>
          <a:lstStyle>
            <a:lvl1pPr>
              <a:defRPr sz="2200">
                <a:latin typeface="+mj-lt"/>
              </a:defRPr>
            </a:lvl1pPr>
          </a:lstStyle>
          <a:p>
            <a:r>
              <a:rPr lang="en-US"/>
              <a:t>Slide title here</a:t>
            </a:r>
            <a:br>
              <a:rPr lang="en-US"/>
            </a:br>
            <a:r>
              <a:rPr lang="en-US"/>
              <a:t>with space for two lines of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00" y="1602000"/>
            <a:ext cx="8253642" cy="4176731"/>
          </a:xfrm>
        </p:spPr>
        <p:txBody>
          <a:bodyPr>
            <a:noAutofit/>
          </a:bodyPr>
          <a:lstStyle>
            <a:lvl1pPr marL="274638" indent="-274638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531813" marR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00040"/>
              </a:buClr>
              <a:buSzTx/>
              <a:buFont typeface="Arial" pitchFamily="34" charset="0"/>
              <a:buChar char="•"/>
              <a:tabLst/>
              <a:defRPr>
                <a:latin typeface="+mn-lt"/>
              </a:defRPr>
            </a:lvl2pPr>
            <a:lvl3pPr>
              <a:spcBef>
                <a:spcPts val="600"/>
              </a:spcBef>
              <a:spcAft>
                <a:spcPts val="0"/>
              </a:spcAft>
              <a:defRPr>
                <a:latin typeface="+mn-lt"/>
              </a:defRPr>
            </a:lvl3pPr>
            <a:lvl4pPr>
              <a:spcBef>
                <a:spcPts val="600"/>
              </a:spcBef>
              <a:spcAft>
                <a:spcPts val="0"/>
              </a:spcAft>
              <a:defRPr>
                <a:latin typeface="+mn-lt"/>
              </a:defRPr>
            </a:lvl4pPr>
            <a:lvl5pPr>
              <a:spcBef>
                <a:spcPts val="600"/>
              </a:spcBef>
              <a:spcAft>
                <a:spcPts val="0"/>
              </a:spcAft>
              <a:defRPr>
                <a:latin typeface="+mn-lt"/>
              </a:defRPr>
            </a:lvl5pPr>
          </a:lstStyle>
          <a:p>
            <a:pPr lvl="0"/>
            <a:r>
              <a:rPr lang="en-US"/>
              <a:t>Bullet point one, lorem ipsum dolor sit amet</a:t>
            </a:r>
          </a:p>
          <a:p>
            <a:pPr lvl="0"/>
            <a:r>
              <a:rPr lang="en-US"/>
              <a:t>Bullet point two, lorem ipsum dolor sit amet</a:t>
            </a:r>
          </a:p>
          <a:p>
            <a:pPr lvl="1">
              <a:spcBef>
                <a:spcPts val="600"/>
              </a:spcBef>
            </a:pPr>
            <a:r>
              <a:rPr lang="en-GB" altLang="fr-FR">
                <a:latin typeface="Verdana" pitchFamily="34" charset="0"/>
                <a:cs typeface="Verdana" pitchFamily="34" charset="0"/>
              </a:rPr>
              <a:t>Sub-bullet point one, lorem ipsum dolor sit amet</a:t>
            </a:r>
          </a:p>
          <a:p>
            <a:pPr marL="531813" marR="0" lvl="1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0004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altLang="fr-FR">
                <a:latin typeface="Verdana" pitchFamily="34" charset="0"/>
                <a:cs typeface="Verdana" pitchFamily="34" charset="0"/>
              </a:rPr>
              <a:t>Sub-bullet point one, lorem ipsum dolor sit amet</a:t>
            </a:r>
          </a:p>
          <a:p>
            <a:pPr lvl="0">
              <a:spcBef>
                <a:spcPts val="600"/>
              </a:spcBef>
            </a:pPr>
            <a:endParaRPr lang="en-GB" altLang="fr-FR">
              <a:latin typeface="Verdana" pitchFamily="34" charset="0"/>
              <a:cs typeface="Verdana" pitchFamily="34" charset="0"/>
            </a:endParaRPr>
          </a:p>
          <a:p>
            <a:pPr lvl="0"/>
            <a:r>
              <a:rPr lang="en-US"/>
              <a:t>Bullet point one, lorem ipsum dolor sit amet</a:t>
            </a:r>
          </a:p>
          <a:p>
            <a:pPr lvl="0"/>
            <a:r>
              <a:rPr lang="en-US"/>
              <a:t>Bullet point two, lorem ipsum dolor sit amet</a:t>
            </a:r>
          </a:p>
          <a:p>
            <a:pPr lvl="1">
              <a:spcBef>
                <a:spcPts val="600"/>
              </a:spcBef>
            </a:pPr>
            <a:r>
              <a:rPr lang="en-GB" altLang="fr-FR">
                <a:latin typeface="Verdana" pitchFamily="34" charset="0"/>
                <a:cs typeface="Verdana" pitchFamily="34" charset="0"/>
              </a:rPr>
              <a:t>Sub-bullet point one, lorem ipsum dolor sit amet</a:t>
            </a:r>
          </a:p>
          <a:p>
            <a:pPr marL="531813" marR="0" lvl="1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0004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altLang="fr-FR">
                <a:latin typeface="Verdana" pitchFamily="34" charset="0"/>
                <a:cs typeface="Verdana" pitchFamily="34" charset="0"/>
              </a:rPr>
              <a:t>Sub-bullet point one, lorem ipsum dolor sit amet</a:t>
            </a:r>
          </a:p>
          <a:p>
            <a:pPr lvl="0">
              <a:spcBef>
                <a:spcPts val="600"/>
              </a:spcBef>
            </a:pPr>
            <a:endParaRPr lang="en-GB" altLang="fr-FR">
              <a:latin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3499-6FEA-47F6-B45F-E78ED2B2525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308378873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media1.m4a"/><Relationship Id="rId7" Type="http://schemas.openxmlformats.org/officeDocument/2006/relationships/image" Target="../media/image6.em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5.m4a"/><Relationship Id="rId7" Type="http://schemas.openxmlformats.org/officeDocument/2006/relationships/image" Target="../media/image20.pn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0.png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0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audio" Target="../media/media56.m4a"/><Relationship Id="rId16" Type="http://schemas.openxmlformats.org/officeDocument/2006/relationships/image" Target="../media/image59.png"/><Relationship Id="rId1" Type="http://schemas.microsoft.com/office/2007/relationships/media" Target="../media/media56.m4a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gif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10.png"/><Relationship Id="rId5" Type="http://schemas.openxmlformats.org/officeDocument/2006/relationships/image" Target="../media/image66.emf"/><Relationship Id="rId4" Type="http://schemas.openxmlformats.org/officeDocument/2006/relationships/notesSlide" Target="../notesSlides/notesSlide3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10.png"/><Relationship Id="rId2" Type="http://schemas.openxmlformats.org/officeDocument/2006/relationships/audio" Target="../media/media59.m4a"/><Relationship Id="rId16" Type="http://schemas.openxmlformats.org/officeDocument/2006/relationships/image" Target="../media/image79.png"/><Relationship Id="rId1" Type="http://schemas.microsoft.com/office/2007/relationships/media" Target="../media/media59.m4a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10.png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10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10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10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10.png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10.png"/><Relationship Id="rId4" Type="http://schemas.openxmlformats.org/officeDocument/2006/relationships/image" Target="../media/image8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1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35" y="0"/>
            <a:ext cx="8572500" cy="147002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 err="1"/>
              <a:t>Malattie</a:t>
            </a:r>
            <a:r>
              <a:rPr lang="en-GB" sz="4000" b="1" dirty="0"/>
              <a:t> </a:t>
            </a:r>
            <a:r>
              <a:rPr lang="en-GB" sz="4000" b="1" dirty="0" err="1"/>
              <a:t>dell’apparato</a:t>
            </a:r>
            <a:r>
              <a:rPr lang="en-GB" sz="4000" b="1" dirty="0"/>
              <a:t> </a:t>
            </a:r>
            <a:r>
              <a:rPr lang="en-GB" sz="4000" b="1" dirty="0" err="1"/>
              <a:t>respiratorio</a:t>
            </a:r>
            <a:endParaRPr lang="en-GB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817" y="2994983"/>
            <a:ext cx="9108504" cy="672413"/>
          </a:xfrm>
        </p:spPr>
        <p:txBody>
          <a:bodyPr>
            <a:noAutofit/>
          </a:bodyPr>
          <a:lstStyle/>
          <a:p>
            <a:pPr algn="ctr" defTabSz="912813">
              <a:lnSpc>
                <a:spcPts val="3100"/>
              </a:lnSpc>
            </a:pPr>
            <a:r>
              <a:rPr lang="en-GB" dirty="0">
                <a:solidFill>
                  <a:srgbClr val="FF0000"/>
                </a:solidFill>
                <a:latin typeface="Arial" pitchFamily="34" charset="0"/>
              </a:rPr>
              <a:t>Marco Confalonieri </a:t>
            </a:r>
            <a:r>
              <a:rPr lang="mr-IN" dirty="0">
                <a:solidFill>
                  <a:srgbClr val="FF0000"/>
                </a:solidFill>
                <a:latin typeface="Arial" pitchFamily="34" charset="0"/>
              </a:rPr>
              <a:t>–</a:t>
            </a:r>
            <a:r>
              <a:rPr lang="en-GB" dirty="0">
                <a:solidFill>
                  <a:srgbClr val="FF0000"/>
                </a:solidFill>
                <a:latin typeface="Arial" pitchFamily="34" charset="0"/>
              </a:rPr>
              <a:t> SC </a:t>
            </a:r>
            <a:r>
              <a:rPr lang="en-GB" dirty="0" err="1">
                <a:solidFill>
                  <a:srgbClr val="FF0000"/>
                </a:solidFill>
                <a:latin typeface="Arial" pitchFamily="34" charset="0"/>
              </a:rPr>
              <a:t>Pneumologia</a:t>
            </a:r>
            <a:endParaRPr lang="en-GB" dirty="0">
              <a:solidFill>
                <a:srgbClr val="FF0000"/>
              </a:solidFill>
              <a:latin typeface="Arial" pitchFamily="34" charset="0"/>
            </a:endParaRPr>
          </a:p>
          <a:p>
            <a:pPr algn="ctr" defTabSz="912813">
              <a:lnSpc>
                <a:spcPts val="3100"/>
              </a:lnSpc>
            </a:pPr>
            <a:r>
              <a:rPr lang="en-GB" b="1" dirty="0" err="1">
                <a:solidFill>
                  <a:srgbClr val="FF0000"/>
                </a:solidFill>
                <a:latin typeface="Arial" pitchFamily="34" charset="0"/>
              </a:rPr>
              <a:t>Ospedale</a:t>
            </a:r>
            <a:r>
              <a:rPr lang="en-GB" b="1" dirty="0">
                <a:solidFill>
                  <a:srgbClr val="FF0000"/>
                </a:solidFill>
                <a:latin typeface="Arial" pitchFamily="34" charset="0"/>
              </a:rPr>
              <a:t> di </a:t>
            </a:r>
            <a:r>
              <a:rPr lang="en-GB" b="1" dirty="0" err="1">
                <a:solidFill>
                  <a:srgbClr val="FF0000"/>
                </a:solidFill>
                <a:latin typeface="Arial" pitchFamily="34" charset="0"/>
              </a:rPr>
              <a:t>Cattinara</a:t>
            </a:r>
            <a:endParaRPr lang="en-GB" b="1" dirty="0">
              <a:solidFill>
                <a:srgbClr val="FF0000"/>
              </a:solidFill>
              <a:latin typeface="Arial" pitchFamily="34" charset="0"/>
            </a:endParaRPr>
          </a:p>
          <a:p>
            <a:pPr algn="ctr" defTabSz="912813">
              <a:lnSpc>
                <a:spcPts val="3100"/>
              </a:lnSpc>
            </a:pPr>
            <a:r>
              <a:rPr lang="en-GB" b="1" dirty="0">
                <a:solidFill>
                  <a:srgbClr val="FF0000"/>
                </a:solidFill>
                <a:latin typeface="Arial" pitchFamily="34" charset="0"/>
              </a:rPr>
              <a:t>Trieste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45972" y="6471017"/>
            <a:ext cx="3862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kern="0" dirty="0" err="1">
                <a:solidFill>
                  <a:srgbClr val="FFFFFF"/>
                </a:solidFill>
                <a:cs typeface="Arial" charset="0"/>
              </a:rPr>
              <a:t>mconfalonieri@units.it</a:t>
            </a:r>
            <a:endParaRPr lang="en-US" sz="2400" b="1" kern="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124200" y="4647493"/>
            <a:ext cx="3661228" cy="1260820"/>
            <a:chOff x="2228954" y="4772235"/>
            <a:chExt cx="3661228" cy="1260820"/>
          </a:xfrm>
        </p:grpSpPr>
        <p:pic>
          <p:nvPicPr>
            <p:cNvPr id="10" name="Immagine 9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954" y="4772235"/>
              <a:ext cx="2179200" cy="1260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456" y="4772235"/>
              <a:ext cx="1501726" cy="1256032"/>
            </a:xfrm>
            <a:prstGeom prst="rect">
              <a:avLst/>
            </a:prstGeom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756" y="4759962"/>
            <a:ext cx="1480479" cy="11854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4" y="3877967"/>
            <a:ext cx="2857500" cy="28575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799" y="1170260"/>
            <a:ext cx="2133601" cy="1614152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93AC6D9-387F-3943-AEA1-94543B756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17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3"/>
    </mc:Choice>
    <mc:Fallback>
      <p:transition spd="slow" advTm="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8303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619672" y="395082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BPCO </a:t>
            </a:r>
            <a:r>
              <a:rPr lang="en-US" sz="2800" dirty="0" err="1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Aspetti</a:t>
            </a:r>
            <a:r>
              <a:rPr lang="en-US" sz="2800" dirty="0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generali</a:t>
            </a:r>
            <a:endParaRPr lang="en-US" sz="2800" dirty="0">
              <a:solidFill>
                <a:srgbClr val="FAB51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62000" y="1196752"/>
            <a:ext cx="726685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CC66"/>
              </a:buClr>
            </a:pPr>
            <a:r>
              <a:rPr lang="en-AU" sz="2000" b="1" dirty="0" err="1">
                <a:solidFill>
                  <a:srgbClr val="FAB516"/>
                </a:solidFill>
              </a:rPr>
              <a:t>Punti</a:t>
            </a:r>
            <a:r>
              <a:rPr lang="en-AU" sz="2000" b="1" dirty="0">
                <a:solidFill>
                  <a:srgbClr val="FAB516"/>
                </a:solidFill>
              </a:rPr>
              <a:t> </a:t>
            </a:r>
            <a:r>
              <a:rPr lang="en-AU" sz="2000" b="1" dirty="0" err="1">
                <a:solidFill>
                  <a:srgbClr val="FAB516"/>
                </a:solidFill>
              </a:rPr>
              <a:t>Chiave</a:t>
            </a:r>
            <a:r>
              <a:rPr lang="en-AU" sz="2000" b="1" dirty="0">
                <a:solidFill>
                  <a:srgbClr val="FAB516"/>
                </a:solidFill>
              </a:rPr>
              <a:t> </a:t>
            </a:r>
            <a:r>
              <a:rPr lang="en-AU" sz="2000" b="1" dirty="0" err="1">
                <a:solidFill>
                  <a:srgbClr val="FAB516"/>
                </a:solidFill>
              </a:rPr>
              <a:t>generali</a:t>
            </a:r>
            <a:r>
              <a:rPr lang="en-AU" sz="2000" b="1" dirty="0">
                <a:solidFill>
                  <a:srgbClr val="FAB516"/>
                </a:solidFill>
              </a:rPr>
              <a:t>:</a:t>
            </a:r>
          </a:p>
          <a:p>
            <a:pPr>
              <a:buClr>
                <a:srgbClr val="FFCC66"/>
              </a:buClr>
            </a:pPr>
            <a:endParaRPr lang="en-AU" sz="2000" dirty="0">
              <a:solidFill>
                <a:srgbClr val="424242"/>
              </a:solidFill>
            </a:endParaRP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Oltre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esposizioni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nocive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vi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fattori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legati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singolo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predispongono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BPCO.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comprendono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anomalie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genetiche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(deficit 𝞪1-antitripsina, e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mutazioni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multiple o SNP -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polimorfismi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nucleotidici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anomalie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nascite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premature) e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invecchiamento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precoce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endParaRPr lang="en-AU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BPCO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sua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progressione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può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essere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caratterizzata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episodi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ripetuti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peggioramento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sintomi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dispnea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tosse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espettorazione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chiamati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riacutizzazioni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endParaRPr lang="en-AU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maggior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specie se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anziani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 BPCO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associata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 alter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malattie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croniche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concomitanti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contribuiscono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sua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morbilità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AU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mortalità</a:t>
            </a:r>
            <a:r>
              <a:rPr lang="en-AU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994B5D8-FDB3-4301-A5A8-AB1FB69A2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6482167"/>
            <a:ext cx="609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© 2019 Global Initiative for Chronic Obstructive Lung Disease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80E673-618A-2148-981B-78FB30E36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7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19"/>
    </mc:Choice>
    <mc:Fallback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1"/>
            <a:fld id="{C585C400-40A1-41C1-A721-54CEB81CD841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defTabSz="342261"/>
              <a:t>11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93231"/>
            <a:ext cx="7596765" cy="44265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08624F-91F6-F54E-A940-86AB5B749A4A}"/>
              </a:ext>
            </a:extLst>
          </p:cNvPr>
          <p:cNvSpPr txBox="1"/>
          <p:nvPr/>
        </p:nvSpPr>
        <p:spPr>
          <a:xfrm>
            <a:off x="838200" y="685800"/>
            <a:ext cx="734784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b="1" dirty="0"/>
              <a:t>Spirometria (curva flusso-volume) normale e nella BPCO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733D53-5722-FE4C-B39C-DB64EA7A7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9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943">
        <p:fade/>
      </p:transition>
    </mc:Choice>
    <mc:Fallback>
      <p:transition spd="med" advTm="70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8303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619672" y="395082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Aspetti</a:t>
            </a:r>
            <a:r>
              <a:rPr lang="en-US" sz="2800" dirty="0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epidemiologici</a:t>
            </a:r>
            <a:endParaRPr lang="en-US" sz="2800" dirty="0">
              <a:solidFill>
                <a:srgbClr val="FAB51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521661" y="6403091"/>
            <a:ext cx="609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/>
              <a:t>© 2017 Global Initiative for Chronic Obstructive Lung Disease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75656" y="1196752"/>
            <a:ext cx="6553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CC66"/>
              </a:buClr>
            </a:pPr>
            <a:r>
              <a:rPr lang="en-AU" sz="2000" b="1" dirty="0" err="1">
                <a:solidFill>
                  <a:srgbClr val="FAB5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Prevalenza</a:t>
            </a:r>
            <a:r>
              <a:rPr lang="en-AU" sz="2000" b="1" dirty="0">
                <a:solidFill>
                  <a:srgbClr val="FAB5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BPCO</a:t>
            </a: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prevalenza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BPCO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popolazione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attorno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7-8%,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mentre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40-50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diventa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l’11-14%</a:t>
            </a: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BPCO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fumatori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ex-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fumatori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rispetto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fumato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(80% vs 20%)</a:t>
            </a: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indipendentemente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gravità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malattia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età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40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anni</a:t>
            </a: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E’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uomini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donne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(dove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peraltro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frequenza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malattia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54589F-530D-1F4B-A131-340573689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4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33"/>
    </mc:Choice>
    <mc:Fallback>
      <p:transition spd="slow" advTm="5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>
            <a:extLst>
              <a:ext uri="{FF2B5EF4-FFF2-40B4-BE49-F238E27FC236}">
                <a16:creationId xmlns:a16="http://schemas.microsoft.com/office/drawing/2014/main" id="{F5710E33-B136-5843-98BE-CFCAC5987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3507" name="Picture 3">
            <a:extLst>
              <a:ext uri="{FF2B5EF4-FFF2-40B4-BE49-F238E27FC236}">
                <a16:creationId xmlns:a16="http://schemas.microsoft.com/office/drawing/2014/main" id="{7978D8FD-3659-014C-8E50-3A2E8085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415088"/>
            <a:ext cx="6300787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87E2D4-A8FB-5A4E-8DF9-42FD0E71A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4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1"/>
    </mc:Choice>
    <mc:Fallback>
      <p:transition spd="slow" advTm="1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>
            <a:extLst>
              <a:ext uri="{FF2B5EF4-FFF2-40B4-BE49-F238E27FC236}">
                <a16:creationId xmlns:a16="http://schemas.microsoft.com/office/drawing/2014/main" id="{19B985DF-C9C1-BE4F-A706-0ED5DA6C8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91440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7187" name="Picture 3">
            <a:extLst>
              <a:ext uri="{FF2B5EF4-FFF2-40B4-BE49-F238E27FC236}">
                <a16:creationId xmlns:a16="http://schemas.microsoft.com/office/drawing/2014/main" id="{1E0F21DA-BF83-C64F-9AD9-246F18E3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77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7188" name="Picture 4">
            <a:extLst>
              <a:ext uri="{FF2B5EF4-FFF2-40B4-BE49-F238E27FC236}">
                <a16:creationId xmlns:a16="http://schemas.microsoft.com/office/drawing/2014/main" id="{830B3A03-467C-3B4A-AB6B-F8323A6A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6659562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681179-F837-BA4B-9174-4E35196F4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81"/>
    </mc:Choice>
    <mc:Fallback>
      <p:transition spd="slow" advTm="6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95809" y="687413"/>
            <a:ext cx="8152382" cy="697706"/>
          </a:xfrm>
        </p:spPr>
        <p:txBody>
          <a:bodyPr>
            <a:noAutofit/>
          </a:bodyPr>
          <a:lstStyle/>
          <a:p>
            <a:r>
              <a:rPr lang="en-GB" sz="1820" dirty="0"/>
              <a:t>La </a:t>
            </a:r>
            <a:r>
              <a:rPr lang="en-GB" sz="1820" dirty="0" err="1"/>
              <a:t>progressione</a:t>
            </a:r>
            <a:r>
              <a:rPr lang="en-GB" sz="1820" dirty="0"/>
              <a:t> </a:t>
            </a:r>
            <a:r>
              <a:rPr lang="en-GB" sz="1820" dirty="0" err="1"/>
              <a:t>della</a:t>
            </a:r>
            <a:r>
              <a:rPr lang="en-GB" sz="1820" dirty="0"/>
              <a:t> BPCO </a:t>
            </a:r>
            <a:r>
              <a:rPr lang="en-GB" sz="1820" dirty="0" err="1"/>
              <a:t>può</a:t>
            </a:r>
            <a:r>
              <a:rPr lang="en-GB" sz="1820" dirty="0"/>
              <a:t> </a:t>
            </a:r>
            <a:r>
              <a:rPr lang="en-GB" sz="1820" dirty="0" err="1"/>
              <a:t>condurre</a:t>
            </a:r>
            <a:r>
              <a:rPr lang="en-GB" sz="1820" dirty="0"/>
              <a:t> a </a:t>
            </a:r>
            <a:r>
              <a:rPr lang="en-GB" sz="1820" dirty="0" err="1"/>
              <a:t>una</a:t>
            </a:r>
            <a:r>
              <a:rPr lang="en-GB" sz="1820" dirty="0"/>
              <a:t> </a:t>
            </a:r>
            <a:r>
              <a:rPr lang="en-GB" sz="1820" dirty="0" err="1"/>
              <a:t>spirale</a:t>
            </a:r>
            <a:r>
              <a:rPr lang="en-GB" sz="1820" dirty="0"/>
              <a:t> in </a:t>
            </a:r>
            <a:r>
              <a:rPr lang="en-GB" sz="1820" dirty="0" err="1"/>
              <a:t>discesa</a:t>
            </a:r>
            <a:r>
              <a:rPr lang="en-GB" sz="1820" dirty="0"/>
              <a:t> verso </a:t>
            </a:r>
            <a:r>
              <a:rPr lang="en-GB" sz="1820" dirty="0" err="1"/>
              <a:t>maggior</a:t>
            </a:r>
            <a:r>
              <a:rPr lang="en-GB" sz="1820" dirty="0"/>
              <a:t> </a:t>
            </a:r>
            <a:r>
              <a:rPr lang="en-GB" sz="1820" dirty="0" err="1"/>
              <a:t>disabilità</a:t>
            </a:r>
            <a:r>
              <a:rPr lang="en-GB" sz="1820" dirty="0"/>
              <a:t>, </a:t>
            </a:r>
            <a:r>
              <a:rPr lang="en-GB" sz="1820" b="1" dirty="0" err="1"/>
              <a:t>riduzione</a:t>
            </a:r>
            <a:r>
              <a:rPr lang="en-GB" sz="1820" b="1" dirty="0"/>
              <a:t> </a:t>
            </a:r>
            <a:r>
              <a:rPr lang="en-GB" sz="1820" b="1" dirty="0" err="1"/>
              <a:t>della</a:t>
            </a:r>
            <a:r>
              <a:rPr lang="en-GB" sz="1820" b="1" dirty="0"/>
              <a:t> </a:t>
            </a:r>
            <a:r>
              <a:rPr lang="en-GB" sz="1820" b="1" dirty="0" err="1"/>
              <a:t>qualità</a:t>
            </a:r>
            <a:r>
              <a:rPr lang="en-GB" sz="1820" b="1" dirty="0"/>
              <a:t> di vita </a:t>
            </a:r>
            <a:r>
              <a:rPr lang="en-GB" sz="1820" dirty="0"/>
              <a:t>e </a:t>
            </a:r>
            <a:r>
              <a:rPr lang="en-GB" sz="1820" dirty="0" err="1"/>
              <a:t>riacutizzazioni</a:t>
            </a:r>
            <a:r>
              <a:rPr lang="en-GB" sz="1820" dirty="0"/>
              <a:t>  </a:t>
            </a:r>
            <a:r>
              <a:rPr lang="en-GB" sz="1820" dirty="0" err="1"/>
              <a:t>fino</a:t>
            </a:r>
            <a:r>
              <a:rPr lang="en-GB" sz="1820" dirty="0"/>
              <a:t> al </a:t>
            </a:r>
            <a:r>
              <a:rPr lang="en-GB" sz="1820" dirty="0" err="1"/>
              <a:t>decesso</a:t>
            </a:r>
            <a:r>
              <a:rPr lang="en-GB" sz="1820" dirty="0"/>
              <a:t> per </a:t>
            </a:r>
            <a:r>
              <a:rPr lang="en-GB" sz="1820" dirty="0" err="1"/>
              <a:t>insufficienza</a:t>
            </a:r>
            <a:r>
              <a:rPr lang="en-GB" sz="1820" dirty="0"/>
              <a:t> </a:t>
            </a:r>
            <a:r>
              <a:rPr lang="en-GB" sz="1820" dirty="0" err="1"/>
              <a:t>respiratoria</a:t>
            </a:r>
            <a:r>
              <a:rPr lang="en-GB" sz="1820" dirty="0"/>
              <a:t> o </a:t>
            </a:r>
            <a:r>
              <a:rPr lang="en-GB" sz="1820" dirty="0" err="1"/>
              <a:t>complicanze</a:t>
            </a:r>
            <a:r>
              <a:rPr lang="en-GB" sz="1820" dirty="0"/>
              <a:t>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42" y="3054911"/>
            <a:ext cx="2451158" cy="28124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1" t="1656" r="21392" b="56769"/>
          <a:stretch/>
        </p:blipFill>
        <p:spPr>
          <a:xfrm>
            <a:off x="2362201" y="2105385"/>
            <a:ext cx="1932836" cy="1704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36" y="2552573"/>
            <a:ext cx="706054" cy="2233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641" y="6447871"/>
            <a:ext cx="4697449" cy="20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9387">
              <a:defRPr/>
            </a:pPr>
            <a:r>
              <a:rPr lang="en-GB" altLang="en-US" sz="712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Reardon JZ, et al. Am J Med 2006; 119: S32–S37.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DA9DDA-DA0F-484D-85B3-01225DFBE83D}"/>
              </a:ext>
            </a:extLst>
          </p:cNvPr>
          <p:cNvSpPr txBox="1"/>
          <p:nvPr/>
        </p:nvSpPr>
        <p:spPr>
          <a:xfrm>
            <a:off x="6644560" y="2517338"/>
            <a:ext cx="2071529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Dispnea</a:t>
            </a:r>
          </a:p>
          <a:p>
            <a:r>
              <a:rPr lang="it-IT" dirty="0">
                <a:solidFill>
                  <a:schemeClr val="bg1"/>
                </a:solidFill>
              </a:rPr>
              <a:t>Riduzione attività</a:t>
            </a:r>
          </a:p>
          <a:p>
            <a:r>
              <a:rPr lang="it-IT" dirty="0">
                <a:solidFill>
                  <a:schemeClr val="bg1"/>
                </a:solidFill>
              </a:rPr>
              <a:t>Decondizionamento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Riduzione attività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Disabilità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Mortalità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9A1590-C7A2-2240-8C34-513BCE3D8D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82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1157">
        <p:fade/>
      </p:transition>
    </mc:Choice>
    <mc:Fallback>
      <p:transition spd="med" advTm="71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A01A88C5-C7A9-724D-9D4E-35DAB86EF84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85725"/>
            <a:ext cx="7259637" cy="667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0A1595-D174-4E44-A113-5BC014097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6"/>
    </mc:Choice>
    <mc:Fallback>
      <p:transition spd="slow" advTm="28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rticolo 13">
            <a:extLst>
              <a:ext uri="{FF2B5EF4-FFF2-40B4-BE49-F238E27FC236}">
                <a16:creationId xmlns:a16="http://schemas.microsoft.com/office/drawing/2014/main" id="{2DF06BA4-9B6A-2943-A6C3-2368191A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4076" b="24388"/>
          <a:stretch>
            <a:fillRect/>
          </a:stretch>
        </p:blipFill>
        <p:spPr bwMode="auto">
          <a:xfrm>
            <a:off x="76200" y="1316038"/>
            <a:ext cx="9067800" cy="371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FBE6A7-7C9C-654D-AE14-DD07AF3DF4DD}"/>
              </a:ext>
            </a:extLst>
          </p:cNvPr>
          <p:cNvSpPr txBox="1"/>
          <p:nvPr/>
        </p:nvSpPr>
        <p:spPr>
          <a:xfrm>
            <a:off x="838200" y="5867400"/>
            <a:ext cx="7848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Nella BPCO per l’intrappolamento aereo cronico (iperinflazione polmonare) si ha progressivo appianamento delle cupole diaframmatiche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6EF325-6253-C74B-9774-1F16B862A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9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64"/>
    </mc:Choice>
    <mc:Fallback>
      <p:transition spd="slow" advTm="4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BC64B0D-C673-EA44-A9C1-48C83BE83E0C}"/>
              </a:ext>
            </a:extLst>
          </p:cNvPr>
          <p:cNvSpPr/>
          <p:nvPr/>
        </p:nvSpPr>
        <p:spPr>
          <a:xfrm>
            <a:off x="1143000" y="1443841"/>
            <a:ext cx="670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/>
              <a:t>La d</a:t>
            </a:r>
            <a:r>
              <a:rPr lang="it-IT" dirty="0"/>
              <a:t>i</a:t>
            </a:r>
            <a:r>
              <a:rPr lang="en" dirty="0" err="1"/>
              <a:t>spnea</a:t>
            </a:r>
            <a:r>
              <a:rPr lang="en" dirty="0"/>
              <a:t> </a:t>
            </a:r>
            <a:r>
              <a:rPr lang="en" dirty="0" err="1"/>
              <a:t>si</a:t>
            </a:r>
            <a:r>
              <a:rPr lang="en" dirty="0"/>
              <a:t> </a:t>
            </a:r>
            <a:r>
              <a:rPr lang="en" dirty="0" err="1"/>
              <a:t>può</a:t>
            </a:r>
            <a:r>
              <a:rPr lang="en" dirty="0"/>
              <a:t> </a:t>
            </a:r>
            <a:r>
              <a:rPr lang="en" dirty="0" err="1"/>
              <a:t>misurare</a:t>
            </a:r>
            <a:r>
              <a:rPr lang="en" dirty="0"/>
              <a:t> </a:t>
            </a:r>
            <a:r>
              <a:rPr lang="en" dirty="0" err="1"/>
              <a:t>tramite</a:t>
            </a:r>
            <a:r>
              <a:rPr lang="en" dirty="0"/>
              <a:t> scale </a:t>
            </a:r>
            <a:r>
              <a:rPr lang="en" dirty="0" err="1"/>
              <a:t>che</a:t>
            </a:r>
            <a:r>
              <a:rPr lang="en" dirty="0"/>
              <a:t> </a:t>
            </a:r>
            <a:r>
              <a:rPr lang="en" dirty="0" err="1"/>
              <a:t>presentano</a:t>
            </a:r>
            <a:r>
              <a:rPr lang="en" dirty="0"/>
              <a:t> </a:t>
            </a:r>
            <a:r>
              <a:rPr lang="en" dirty="0" err="1"/>
              <a:t>diversi</a:t>
            </a:r>
            <a:r>
              <a:rPr lang="en" dirty="0"/>
              <a:t> </a:t>
            </a:r>
            <a:r>
              <a:rPr lang="en" dirty="0" err="1"/>
              <a:t>punteggi</a:t>
            </a:r>
            <a:r>
              <a:rPr lang="en" dirty="0"/>
              <a:t> </a:t>
            </a:r>
            <a:r>
              <a:rPr lang="en" dirty="0" err="1"/>
              <a:t>scelti</a:t>
            </a:r>
            <a:r>
              <a:rPr lang="en" dirty="0"/>
              <a:t> secondo </a:t>
            </a:r>
            <a:r>
              <a:rPr lang="en" dirty="0" err="1"/>
              <a:t>il</a:t>
            </a:r>
            <a:r>
              <a:rPr lang="en" dirty="0"/>
              <a:t> </a:t>
            </a:r>
            <a:r>
              <a:rPr lang="en" dirty="0" err="1"/>
              <a:t>tipo</a:t>
            </a:r>
            <a:r>
              <a:rPr lang="en" dirty="0"/>
              <a:t> di </a:t>
            </a:r>
            <a:r>
              <a:rPr lang="en" dirty="0" err="1"/>
              <a:t>sensazione</a:t>
            </a:r>
            <a:r>
              <a:rPr lang="en" dirty="0"/>
              <a:t> </a:t>
            </a:r>
            <a:r>
              <a:rPr lang="en" dirty="0" err="1"/>
              <a:t>che</a:t>
            </a:r>
            <a:r>
              <a:rPr lang="en" dirty="0"/>
              <a:t> </a:t>
            </a:r>
            <a:r>
              <a:rPr lang="en" dirty="0" err="1"/>
              <a:t>meglio</a:t>
            </a:r>
            <a:r>
              <a:rPr lang="en" dirty="0"/>
              <a:t> </a:t>
            </a:r>
            <a:r>
              <a:rPr lang="en" dirty="0" err="1"/>
              <a:t>descrive</a:t>
            </a:r>
            <a:r>
              <a:rPr lang="en" dirty="0"/>
              <a:t> la propria </a:t>
            </a:r>
            <a:r>
              <a:rPr lang="en" dirty="0" err="1"/>
              <a:t>sensazione</a:t>
            </a:r>
            <a:r>
              <a:rPr lang="en" dirty="0"/>
              <a:t> di </a:t>
            </a:r>
            <a:r>
              <a:rPr lang="en" dirty="0" err="1"/>
              <a:t>difficoltà</a:t>
            </a:r>
            <a:r>
              <a:rPr lang="en" dirty="0"/>
              <a:t> </a:t>
            </a:r>
            <a:r>
              <a:rPr lang="en" dirty="0" err="1"/>
              <a:t>respiratoria</a:t>
            </a:r>
            <a:r>
              <a:rPr lang="en" dirty="0"/>
              <a:t>.</a:t>
            </a:r>
          </a:p>
          <a:p>
            <a:endParaRPr lang="en" dirty="0"/>
          </a:p>
          <a:p>
            <a:r>
              <a:rPr lang="en" dirty="0"/>
              <a:t>Per </a:t>
            </a:r>
            <a:r>
              <a:rPr lang="en" dirty="0" err="1"/>
              <a:t>esempio</a:t>
            </a:r>
            <a:r>
              <a:rPr lang="en" dirty="0"/>
              <a:t>, la </a:t>
            </a:r>
            <a:r>
              <a:rPr lang="en" b="1" dirty="0" err="1"/>
              <a:t>scala</a:t>
            </a:r>
            <a:r>
              <a:rPr lang="en" b="1" dirty="0"/>
              <a:t> MRC </a:t>
            </a:r>
            <a:r>
              <a:rPr lang="en" dirty="0" err="1"/>
              <a:t>descrive</a:t>
            </a:r>
            <a:r>
              <a:rPr lang="en" dirty="0"/>
              <a:t> 5 </a:t>
            </a:r>
            <a:r>
              <a:rPr lang="en" dirty="0" err="1"/>
              <a:t>livelli</a:t>
            </a:r>
            <a:r>
              <a:rPr lang="en" dirty="0"/>
              <a:t> di </a:t>
            </a:r>
            <a:r>
              <a:rPr lang="en" dirty="0" err="1"/>
              <a:t>dispnea</a:t>
            </a:r>
            <a:r>
              <a:rPr lang="en" dirty="0"/>
              <a:t>:</a:t>
            </a:r>
          </a:p>
          <a:p>
            <a:endParaRPr lang="en" dirty="0"/>
          </a:p>
          <a:p>
            <a:pPr>
              <a:buFont typeface="+mj-lt"/>
              <a:buAutoNum type="arabicPeriod"/>
            </a:pPr>
            <a:r>
              <a:rPr lang="en" dirty="0"/>
              <a:t>“mi </a:t>
            </a:r>
            <a:r>
              <a:rPr lang="en" dirty="0" err="1"/>
              <a:t>manca</a:t>
            </a:r>
            <a:r>
              <a:rPr lang="en" dirty="0"/>
              <a:t> </a:t>
            </a:r>
            <a:r>
              <a:rPr lang="en" dirty="0" err="1"/>
              <a:t>il</a:t>
            </a:r>
            <a:r>
              <a:rPr lang="en" dirty="0"/>
              <a:t> </a:t>
            </a:r>
            <a:r>
              <a:rPr lang="en" dirty="0" err="1"/>
              <a:t>respir</a:t>
            </a:r>
            <a:r>
              <a:rPr lang="it-IT" dirty="0"/>
              <a:t>e</a:t>
            </a:r>
            <a:r>
              <a:rPr lang="en" dirty="0"/>
              <a:t> solo con un </a:t>
            </a:r>
            <a:r>
              <a:rPr lang="en" dirty="0" err="1"/>
              <a:t>esercizio</a:t>
            </a:r>
            <a:r>
              <a:rPr lang="en" dirty="0"/>
              <a:t> </a:t>
            </a:r>
            <a:r>
              <a:rPr lang="en" dirty="0" err="1"/>
              <a:t>fisico</a:t>
            </a:r>
            <a:r>
              <a:rPr lang="en" dirty="0"/>
              <a:t> molto </a:t>
            </a:r>
            <a:r>
              <a:rPr lang="en" dirty="0" err="1"/>
              <a:t>intens</a:t>
            </a:r>
            <a:r>
              <a:rPr lang="it-IT" dirty="0"/>
              <a:t>o</a:t>
            </a:r>
            <a:r>
              <a:rPr lang="en" dirty="0"/>
              <a:t>.”</a:t>
            </a:r>
          </a:p>
          <a:p>
            <a:pPr>
              <a:buFont typeface="+mj-lt"/>
              <a:buAutoNum type="arabicPeriod"/>
            </a:pPr>
            <a:r>
              <a:rPr lang="en" dirty="0"/>
              <a:t>“Provo </a:t>
            </a:r>
            <a:r>
              <a:rPr lang="en" dirty="0" err="1"/>
              <a:t>fatica</a:t>
            </a:r>
            <a:r>
              <a:rPr lang="en" dirty="0"/>
              <a:t> a </a:t>
            </a:r>
            <a:r>
              <a:rPr lang="en" dirty="0" err="1"/>
              <a:t>respirare</a:t>
            </a:r>
            <a:r>
              <a:rPr lang="en" dirty="0"/>
              <a:t> </a:t>
            </a:r>
            <a:r>
              <a:rPr lang="en" dirty="0" err="1"/>
              <a:t>quando</a:t>
            </a:r>
            <a:r>
              <a:rPr lang="en" dirty="0"/>
              <a:t> </a:t>
            </a:r>
            <a:r>
              <a:rPr lang="en" dirty="0" err="1"/>
              <a:t>corro</a:t>
            </a:r>
            <a:r>
              <a:rPr lang="en" dirty="0"/>
              <a:t> </a:t>
            </a:r>
            <a:r>
              <a:rPr lang="en" dirty="0" err="1"/>
              <a:t>sul</a:t>
            </a:r>
            <a:r>
              <a:rPr lang="en" dirty="0"/>
              <a:t> piano o </a:t>
            </a:r>
            <a:r>
              <a:rPr lang="en" dirty="0" err="1"/>
              <a:t>cammino</a:t>
            </a:r>
            <a:r>
              <a:rPr lang="en" dirty="0"/>
              <a:t> in </a:t>
            </a:r>
            <a:r>
              <a:rPr lang="en" dirty="0" err="1"/>
              <a:t>salita</a:t>
            </a:r>
            <a:r>
              <a:rPr lang="en" dirty="0"/>
              <a:t>.”</a:t>
            </a:r>
          </a:p>
          <a:p>
            <a:pPr>
              <a:buFont typeface="+mj-lt"/>
              <a:buAutoNum type="arabicPeriod"/>
            </a:pPr>
            <a:r>
              <a:rPr lang="en" dirty="0"/>
              <a:t>“</a:t>
            </a:r>
            <a:r>
              <a:rPr lang="en" dirty="0" err="1"/>
              <a:t>Cammino</a:t>
            </a:r>
            <a:r>
              <a:rPr lang="en" dirty="0"/>
              <a:t> </a:t>
            </a:r>
            <a:r>
              <a:rPr lang="en" dirty="0" err="1"/>
              <a:t>più</a:t>
            </a:r>
            <a:r>
              <a:rPr lang="en" dirty="0"/>
              <a:t> lentamente </a:t>
            </a:r>
            <a:r>
              <a:rPr lang="en" dirty="0" err="1"/>
              <a:t>sul</a:t>
            </a:r>
            <a:r>
              <a:rPr lang="en" dirty="0"/>
              <a:t> piano </a:t>
            </a:r>
            <a:r>
              <a:rPr lang="en" dirty="0" err="1"/>
              <a:t>rispetto</a:t>
            </a:r>
            <a:r>
              <a:rPr lang="en" dirty="0"/>
              <a:t> </a:t>
            </a:r>
            <a:r>
              <a:rPr lang="en" dirty="0" err="1"/>
              <a:t>alle</a:t>
            </a:r>
            <a:r>
              <a:rPr lang="en" dirty="0"/>
              <a:t> </a:t>
            </a:r>
            <a:r>
              <a:rPr lang="en" dirty="0" err="1"/>
              <a:t>persone</a:t>
            </a:r>
            <a:r>
              <a:rPr lang="en" dirty="0"/>
              <a:t> </a:t>
            </a:r>
            <a:r>
              <a:rPr lang="en" dirty="0" err="1"/>
              <a:t>della</a:t>
            </a:r>
            <a:r>
              <a:rPr lang="en" dirty="0"/>
              <a:t> </a:t>
            </a:r>
            <a:r>
              <a:rPr lang="en" dirty="0" err="1"/>
              <a:t>mia</a:t>
            </a:r>
            <a:r>
              <a:rPr lang="en" dirty="0"/>
              <a:t> </a:t>
            </a:r>
            <a:r>
              <a:rPr lang="en" dirty="0" err="1"/>
              <a:t>età</a:t>
            </a:r>
            <a:r>
              <a:rPr lang="en" dirty="0"/>
              <a:t> </a:t>
            </a:r>
            <a:r>
              <a:rPr lang="en" dirty="0" err="1"/>
              <a:t>ovvero</a:t>
            </a:r>
            <a:r>
              <a:rPr lang="en" dirty="0"/>
              <a:t> devo </a:t>
            </a:r>
            <a:r>
              <a:rPr lang="en" dirty="0" err="1"/>
              <a:t>fermarmi</a:t>
            </a:r>
            <a:r>
              <a:rPr lang="en" dirty="0"/>
              <a:t> per </a:t>
            </a:r>
            <a:r>
              <a:rPr lang="en" dirty="0" err="1"/>
              <a:t>respirare</a:t>
            </a:r>
            <a:r>
              <a:rPr lang="en" dirty="0"/>
              <a:t> se non </a:t>
            </a:r>
            <a:r>
              <a:rPr lang="en" dirty="0" err="1"/>
              <a:t>cammino</a:t>
            </a:r>
            <a:r>
              <a:rPr lang="en" dirty="0"/>
              <a:t> </a:t>
            </a:r>
            <a:r>
              <a:rPr lang="en" dirty="0" err="1"/>
              <a:t>alla</a:t>
            </a:r>
            <a:r>
              <a:rPr lang="en" dirty="0"/>
              <a:t> </a:t>
            </a:r>
            <a:r>
              <a:rPr lang="en" dirty="0" err="1"/>
              <a:t>mia</a:t>
            </a:r>
            <a:r>
              <a:rPr lang="en" dirty="0"/>
              <a:t> </a:t>
            </a:r>
            <a:r>
              <a:rPr lang="en" dirty="0" err="1"/>
              <a:t>velocità</a:t>
            </a:r>
            <a:r>
              <a:rPr lang="en" dirty="0"/>
              <a:t> </a:t>
            </a:r>
            <a:r>
              <a:rPr lang="en" dirty="0" err="1"/>
              <a:t>usuale</a:t>
            </a:r>
            <a:r>
              <a:rPr lang="en" dirty="0"/>
              <a:t>”. </a:t>
            </a:r>
          </a:p>
          <a:p>
            <a:pPr>
              <a:buFont typeface="+mj-lt"/>
              <a:buAutoNum type="arabicPeriod"/>
            </a:pPr>
            <a:r>
              <a:rPr lang="en" dirty="0"/>
              <a:t>“Mi </a:t>
            </a:r>
            <a:r>
              <a:rPr lang="en" dirty="0" err="1"/>
              <a:t>fermo</a:t>
            </a:r>
            <a:r>
              <a:rPr lang="en" dirty="0"/>
              <a:t> per </a:t>
            </a:r>
            <a:r>
              <a:rPr lang="en" dirty="0" err="1"/>
              <a:t>respirare</a:t>
            </a:r>
            <a:r>
              <a:rPr lang="en" dirty="0"/>
              <a:t> </a:t>
            </a:r>
            <a:r>
              <a:rPr lang="en" dirty="0" err="1"/>
              <a:t>dopo</a:t>
            </a:r>
            <a:r>
              <a:rPr lang="en" dirty="0"/>
              <a:t> aver </a:t>
            </a:r>
            <a:r>
              <a:rPr lang="en" dirty="0" err="1"/>
              <a:t>camminato</a:t>
            </a:r>
            <a:r>
              <a:rPr lang="en" dirty="0"/>
              <a:t> </a:t>
            </a:r>
            <a:r>
              <a:rPr lang="en" dirty="0" err="1"/>
              <a:t>sul</a:t>
            </a:r>
            <a:r>
              <a:rPr lang="en" dirty="0"/>
              <a:t> piano 100 </a:t>
            </a:r>
            <a:r>
              <a:rPr lang="en" dirty="0" err="1"/>
              <a:t>metri</a:t>
            </a:r>
            <a:r>
              <a:rPr lang="en" dirty="0"/>
              <a:t> o </a:t>
            </a:r>
            <a:r>
              <a:rPr lang="en" dirty="0" err="1"/>
              <a:t>dopo</a:t>
            </a:r>
            <a:r>
              <a:rPr lang="en" dirty="0"/>
              <a:t> </a:t>
            </a:r>
            <a:r>
              <a:rPr lang="en" dirty="0" err="1"/>
              <a:t>pochi</a:t>
            </a:r>
            <a:r>
              <a:rPr lang="en" dirty="0"/>
              <a:t> </a:t>
            </a:r>
            <a:r>
              <a:rPr lang="en" dirty="0" err="1"/>
              <a:t>minuti</a:t>
            </a:r>
            <a:r>
              <a:rPr lang="en" dirty="0"/>
              <a:t>.”</a:t>
            </a:r>
          </a:p>
          <a:p>
            <a:pPr>
              <a:buFont typeface="+mj-lt"/>
              <a:buAutoNum type="arabicPeriod"/>
            </a:pPr>
            <a:r>
              <a:rPr lang="en" dirty="0"/>
              <a:t>“Mi </a:t>
            </a:r>
            <a:r>
              <a:rPr lang="en" dirty="0" err="1"/>
              <a:t>manca</a:t>
            </a:r>
            <a:r>
              <a:rPr lang="en" dirty="0"/>
              <a:t> </a:t>
            </a:r>
            <a:r>
              <a:rPr lang="en" dirty="0" err="1"/>
              <a:t>troppo</a:t>
            </a:r>
            <a:r>
              <a:rPr lang="en" dirty="0"/>
              <a:t> </a:t>
            </a:r>
            <a:r>
              <a:rPr lang="en" dirty="0" err="1"/>
              <a:t>il</a:t>
            </a:r>
            <a:r>
              <a:rPr lang="en" dirty="0"/>
              <a:t> </a:t>
            </a:r>
            <a:r>
              <a:rPr lang="en" dirty="0" err="1"/>
              <a:t>fiato</a:t>
            </a:r>
            <a:r>
              <a:rPr lang="en" dirty="0"/>
              <a:t> per </a:t>
            </a:r>
            <a:r>
              <a:rPr lang="en" dirty="0" err="1"/>
              <a:t>uscire</a:t>
            </a:r>
            <a:r>
              <a:rPr lang="en" dirty="0"/>
              <a:t> di casa </a:t>
            </a:r>
            <a:r>
              <a:rPr lang="en" dirty="0" err="1"/>
              <a:t>ovvero</a:t>
            </a:r>
            <a:r>
              <a:rPr lang="en" dirty="0"/>
              <a:t> “</a:t>
            </a:r>
            <a:r>
              <a:rPr lang="en" dirty="0" err="1"/>
              <a:t>faccio</a:t>
            </a:r>
            <a:r>
              <a:rPr lang="en" dirty="0"/>
              <a:t> </a:t>
            </a:r>
            <a:r>
              <a:rPr lang="en" dirty="0" err="1"/>
              <a:t>fatica</a:t>
            </a:r>
            <a:r>
              <a:rPr lang="en" dirty="0"/>
              <a:t> a </a:t>
            </a:r>
            <a:r>
              <a:rPr lang="en" dirty="0" err="1"/>
              <a:t>respirare</a:t>
            </a:r>
            <a:r>
              <a:rPr lang="en" dirty="0"/>
              <a:t> </a:t>
            </a:r>
            <a:r>
              <a:rPr lang="en" dirty="0" err="1"/>
              <a:t>quando</a:t>
            </a:r>
            <a:r>
              <a:rPr lang="en" dirty="0"/>
              <a:t> mi devo </a:t>
            </a:r>
            <a:r>
              <a:rPr lang="en" dirty="0" err="1"/>
              <a:t>vestire</a:t>
            </a:r>
            <a:r>
              <a:rPr lang="en" dirty="0"/>
              <a:t>.”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FEE5EA-40ED-7F45-872B-E9E466975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56"/>
    </mc:Choice>
    <mc:Fallback>
      <p:transition spd="slow" advTm="53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F260E0A8-9F57-6E44-8364-98FDCDC9B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692150"/>
            <a:ext cx="7772400" cy="739775"/>
          </a:xfrm>
          <a:noFill/>
          <a:ln/>
        </p:spPr>
        <p:txBody>
          <a:bodyPr lIns="0" tIns="0" rIns="0" bIns="0" anchor="b">
            <a:normAutofit/>
          </a:bodyPr>
          <a:lstStyle/>
          <a:p>
            <a:r>
              <a:rPr lang="nl-NL" altLang="it-IT" dirty="0"/>
              <a:t>BPCO: </a:t>
            </a:r>
            <a:r>
              <a:rPr lang="en-GB" altLang="it-IT" dirty="0" err="1"/>
              <a:t>volumi</a:t>
            </a:r>
            <a:r>
              <a:rPr lang="en-GB" altLang="it-IT" dirty="0"/>
              <a:t> </a:t>
            </a:r>
            <a:r>
              <a:rPr lang="en-GB" altLang="it-IT" dirty="0" err="1"/>
              <a:t>polmonari</a:t>
            </a:r>
            <a:r>
              <a:rPr lang="en-GB" altLang="it-IT" dirty="0"/>
              <a:t> </a:t>
            </a:r>
            <a:r>
              <a:rPr lang="en-GB" altLang="it-IT" dirty="0" err="1"/>
              <a:t>alterati</a:t>
            </a:r>
            <a:endParaRPr lang="en-GB" altLang="it-IT" dirty="0"/>
          </a:p>
        </p:txBody>
      </p:sp>
      <p:grpSp>
        <p:nvGrpSpPr>
          <p:cNvPr id="318467" name="Group 3">
            <a:extLst>
              <a:ext uri="{FF2B5EF4-FFF2-40B4-BE49-F238E27FC236}">
                <a16:creationId xmlns:a16="http://schemas.microsoft.com/office/drawing/2014/main" id="{65237A53-7915-5443-8D55-78A967F8EBCF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594100"/>
            <a:ext cx="628650" cy="2620963"/>
            <a:chOff x="3674" y="2194"/>
            <a:chExt cx="390" cy="1651"/>
          </a:xfrm>
        </p:grpSpPr>
        <p:sp>
          <p:nvSpPr>
            <p:cNvPr id="318468" name="Rectangle 4">
              <a:extLst>
                <a:ext uri="{FF2B5EF4-FFF2-40B4-BE49-F238E27FC236}">
                  <a16:creationId xmlns:a16="http://schemas.microsoft.com/office/drawing/2014/main" id="{2F2D1807-C8CC-B74E-ABCB-BEFB16CAC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4" y="2194"/>
              <a:ext cx="390" cy="564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69" name="Rectangle 5">
              <a:extLst>
                <a:ext uri="{FF2B5EF4-FFF2-40B4-BE49-F238E27FC236}">
                  <a16:creationId xmlns:a16="http://schemas.microsoft.com/office/drawing/2014/main" id="{98B6E9E4-81A6-2640-B41A-02420E3E1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4" y="2745"/>
              <a:ext cx="390" cy="1100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18470" name="Group 6">
            <a:extLst>
              <a:ext uri="{FF2B5EF4-FFF2-40B4-BE49-F238E27FC236}">
                <a16:creationId xmlns:a16="http://schemas.microsoft.com/office/drawing/2014/main" id="{82ADDA9F-CE0B-9749-9348-1095475C6072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2624138"/>
            <a:ext cx="628650" cy="989012"/>
            <a:chOff x="3673" y="1583"/>
            <a:chExt cx="391" cy="623"/>
          </a:xfrm>
        </p:grpSpPr>
        <p:sp>
          <p:nvSpPr>
            <p:cNvPr id="318471" name="Rectangle 7">
              <a:extLst>
                <a:ext uri="{FF2B5EF4-FFF2-40B4-BE49-F238E27FC236}">
                  <a16:creationId xmlns:a16="http://schemas.microsoft.com/office/drawing/2014/main" id="{88B505D3-ECC3-9A48-89F9-B582BC047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4" y="2074"/>
              <a:ext cx="390" cy="132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72" name="Rectangle 8">
              <a:extLst>
                <a:ext uri="{FF2B5EF4-FFF2-40B4-BE49-F238E27FC236}">
                  <a16:creationId xmlns:a16="http://schemas.microsoft.com/office/drawing/2014/main" id="{482D9482-619B-F341-8F3A-662D8B770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583"/>
              <a:ext cx="390" cy="4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18473" name="Line 9">
            <a:extLst>
              <a:ext uri="{FF2B5EF4-FFF2-40B4-BE49-F238E27FC236}">
                <a16:creationId xmlns:a16="http://schemas.microsoft.com/office/drawing/2014/main" id="{339A5C1B-7B38-BC45-B575-405621866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6650" y="6227763"/>
            <a:ext cx="518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18474" name="Group 10">
            <a:extLst>
              <a:ext uri="{FF2B5EF4-FFF2-40B4-BE49-F238E27FC236}">
                <a16:creationId xmlns:a16="http://schemas.microsoft.com/office/drawing/2014/main" id="{AC703E52-725A-2146-AABF-706E4647092E}"/>
              </a:ext>
            </a:extLst>
          </p:cNvPr>
          <p:cNvGrpSpPr>
            <a:grpSpLocks/>
          </p:cNvGrpSpPr>
          <p:nvPr/>
        </p:nvGrpSpPr>
        <p:grpSpPr bwMode="auto">
          <a:xfrm>
            <a:off x="2343150" y="1744663"/>
            <a:ext cx="139700" cy="4483100"/>
            <a:chOff x="2031" y="1022"/>
            <a:chExt cx="99" cy="2824"/>
          </a:xfrm>
        </p:grpSpPr>
        <p:sp>
          <p:nvSpPr>
            <p:cNvPr id="318475" name="Line 11">
              <a:extLst>
                <a:ext uri="{FF2B5EF4-FFF2-40B4-BE49-F238E27FC236}">
                  <a16:creationId xmlns:a16="http://schemas.microsoft.com/office/drawing/2014/main" id="{E7AAFBEA-A45B-0047-A855-0EC93362D6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0" y="1025"/>
              <a:ext cx="0" cy="28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76" name="Line 12">
              <a:extLst>
                <a:ext uri="{FF2B5EF4-FFF2-40B4-BE49-F238E27FC236}">
                  <a16:creationId xmlns:a16="http://schemas.microsoft.com/office/drawing/2014/main" id="{898F0A2E-6FB0-604A-907A-3C87B1AE9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1022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77" name="Line 13">
              <a:extLst>
                <a:ext uri="{FF2B5EF4-FFF2-40B4-BE49-F238E27FC236}">
                  <a16:creationId xmlns:a16="http://schemas.microsoft.com/office/drawing/2014/main" id="{25A06BCA-DEB3-2749-B658-31340A1C8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1337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78" name="Line 14">
              <a:extLst>
                <a:ext uri="{FF2B5EF4-FFF2-40B4-BE49-F238E27FC236}">
                  <a16:creationId xmlns:a16="http://schemas.microsoft.com/office/drawing/2014/main" id="{5E70AB82-9DAB-234C-B47F-94B0892EC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1644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79" name="Line 15">
              <a:extLst>
                <a:ext uri="{FF2B5EF4-FFF2-40B4-BE49-F238E27FC236}">
                  <a16:creationId xmlns:a16="http://schemas.microsoft.com/office/drawing/2014/main" id="{F675424B-BEBB-344C-969B-D9EA562927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1964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80" name="Line 16">
              <a:extLst>
                <a:ext uri="{FF2B5EF4-FFF2-40B4-BE49-F238E27FC236}">
                  <a16:creationId xmlns:a16="http://schemas.microsoft.com/office/drawing/2014/main" id="{AC153368-0647-324D-B584-131BE8CFA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2272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81" name="Line 17">
              <a:extLst>
                <a:ext uri="{FF2B5EF4-FFF2-40B4-BE49-F238E27FC236}">
                  <a16:creationId xmlns:a16="http://schemas.microsoft.com/office/drawing/2014/main" id="{A41147F3-E154-1341-8325-1822C27577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2592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82" name="Line 18">
              <a:extLst>
                <a:ext uri="{FF2B5EF4-FFF2-40B4-BE49-F238E27FC236}">
                  <a16:creationId xmlns:a16="http://schemas.microsoft.com/office/drawing/2014/main" id="{6A2BC7CD-EC6F-3F4A-913D-1D103B084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2899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83" name="Line 19">
              <a:extLst>
                <a:ext uri="{FF2B5EF4-FFF2-40B4-BE49-F238E27FC236}">
                  <a16:creationId xmlns:a16="http://schemas.microsoft.com/office/drawing/2014/main" id="{A7DCA61F-1888-8945-9CD9-BBC56E8C78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3219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84" name="Line 20">
              <a:extLst>
                <a:ext uri="{FF2B5EF4-FFF2-40B4-BE49-F238E27FC236}">
                  <a16:creationId xmlns:a16="http://schemas.microsoft.com/office/drawing/2014/main" id="{1A5DDA62-33D7-A544-9E69-2663CF58F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3526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85" name="Line 21">
              <a:extLst>
                <a:ext uri="{FF2B5EF4-FFF2-40B4-BE49-F238E27FC236}">
                  <a16:creationId xmlns:a16="http://schemas.microsoft.com/office/drawing/2014/main" id="{26FAC041-AF72-C846-BB32-672BFAF7F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3846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18486" name="Rectangle 22">
            <a:extLst>
              <a:ext uri="{FF2B5EF4-FFF2-40B4-BE49-F238E27FC236}">
                <a16:creationId xmlns:a16="http://schemas.microsoft.com/office/drawing/2014/main" id="{6FBE0EAB-4FA7-A24F-8B92-6BB360BF5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6242050"/>
            <a:ext cx="997055" cy="39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BPCO</a:t>
            </a:r>
          </a:p>
        </p:txBody>
      </p:sp>
      <p:sp>
        <p:nvSpPr>
          <p:cNvPr id="318487" name="Rectangle 23">
            <a:extLst>
              <a:ext uri="{FF2B5EF4-FFF2-40B4-BE49-F238E27FC236}">
                <a16:creationId xmlns:a16="http://schemas.microsoft.com/office/drawing/2014/main" id="{36C45A9E-23B6-6B48-A81C-D506BC9CC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2341563"/>
            <a:ext cx="5969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TLC</a:t>
            </a:r>
          </a:p>
        </p:txBody>
      </p:sp>
      <p:sp>
        <p:nvSpPr>
          <p:cNvPr id="318488" name="Line 24">
            <a:extLst>
              <a:ext uri="{FF2B5EF4-FFF2-40B4-BE49-F238E27FC236}">
                <a16:creationId xmlns:a16="http://schemas.microsoft.com/office/drawing/2014/main" id="{FC298D8F-5852-DF4A-BD88-BF4E908E1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2635250"/>
            <a:ext cx="0" cy="965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 useBgFill="1">
        <p:nvSpPr>
          <p:cNvPr id="318489" name="Rectangle 25">
            <a:extLst>
              <a:ext uri="{FF2B5EF4-FFF2-40B4-BE49-F238E27FC236}">
                <a16:creationId xmlns:a16="http://schemas.microsoft.com/office/drawing/2014/main" id="{4C4A90AA-84C1-584F-9A95-04B608B37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3" y="2870200"/>
            <a:ext cx="390525" cy="3619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IC</a:t>
            </a:r>
          </a:p>
        </p:txBody>
      </p:sp>
      <p:sp>
        <p:nvSpPr>
          <p:cNvPr id="318490" name="Line 26">
            <a:extLst>
              <a:ext uri="{FF2B5EF4-FFF2-40B4-BE49-F238E27FC236}">
                <a16:creationId xmlns:a16="http://schemas.microsoft.com/office/drawing/2014/main" id="{A38A9215-DE8A-C54C-9C9A-5A36A3C56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2100" y="362743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8491" name="Text Box 27">
            <a:extLst>
              <a:ext uri="{FF2B5EF4-FFF2-40B4-BE49-F238E27FC236}">
                <a16:creationId xmlns:a16="http://schemas.microsoft.com/office/drawing/2014/main" id="{E79E7B95-AEA3-B349-B46C-3B6D0FD2C30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18393" y="3806032"/>
            <a:ext cx="12684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/>
          <a:p>
            <a:pPr algn="l" eaLnBrk="0" hangingPunct="0"/>
            <a:r>
              <a:rPr lang="en-US" altLang="en-US" sz="2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Volume</a:t>
            </a:r>
          </a:p>
        </p:txBody>
      </p:sp>
      <p:grpSp>
        <p:nvGrpSpPr>
          <p:cNvPr id="318492" name="Group 28">
            <a:extLst>
              <a:ext uri="{FF2B5EF4-FFF2-40B4-BE49-F238E27FC236}">
                <a16:creationId xmlns:a16="http://schemas.microsoft.com/office/drawing/2014/main" id="{A75B8EE7-D9D7-0A4C-AF31-17E9C0E38340}"/>
              </a:ext>
            </a:extLst>
          </p:cNvPr>
          <p:cNvGrpSpPr>
            <a:grpSpLocks/>
          </p:cNvGrpSpPr>
          <p:nvPr/>
        </p:nvGrpSpPr>
        <p:grpSpPr bwMode="auto">
          <a:xfrm>
            <a:off x="3209925" y="4878388"/>
            <a:ext cx="619125" cy="1336675"/>
            <a:chOff x="1946" y="3003"/>
            <a:chExt cx="390" cy="842"/>
          </a:xfrm>
        </p:grpSpPr>
        <p:sp>
          <p:nvSpPr>
            <p:cNvPr id="318493" name="Rectangle 29">
              <a:extLst>
                <a:ext uri="{FF2B5EF4-FFF2-40B4-BE49-F238E27FC236}">
                  <a16:creationId xmlns:a16="http://schemas.microsoft.com/office/drawing/2014/main" id="{7FEEBFA8-6907-7949-A354-655B42A16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3003"/>
              <a:ext cx="390" cy="437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94" name="Rectangle 30">
              <a:extLst>
                <a:ext uri="{FF2B5EF4-FFF2-40B4-BE49-F238E27FC236}">
                  <a16:creationId xmlns:a16="http://schemas.microsoft.com/office/drawing/2014/main" id="{E4C1FF47-0FF2-EF45-B343-932B02AF1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3434"/>
              <a:ext cx="390" cy="411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18495" name="Group 31">
            <a:extLst>
              <a:ext uri="{FF2B5EF4-FFF2-40B4-BE49-F238E27FC236}">
                <a16:creationId xmlns:a16="http://schemas.microsoft.com/office/drawing/2014/main" id="{FF580557-C482-0D4F-B006-466B5E154E39}"/>
              </a:ext>
            </a:extLst>
          </p:cNvPr>
          <p:cNvGrpSpPr>
            <a:grpSpLocks/>
          </p:cNvGrpSpPr>
          <p:nvPr/>
        </p:nvGrpSpPr>
        <p:grpSpPr bwMode="auto">
          <a:xfrm>
            <a:off x="3209925" y="3490913"/>
            <a:ext cx="619125" cy="1401762"/>
            <a:chOff x="1946" y="2129"/>
            <a:chExt cx="390" cy="883"/>
          </a:xfrm>
        </p:grpSpPr>
        <p:sp>
          <p:nvSpPr>
            <p:cNvPr id="318496" name="Rectangle 32">
              <a:extLst>
                <a:ext uri="{FF2B5EF4-FFF2-40B4-BE49-F238E27FC236}">
                  <a16:creationId xmlns:a16="http://schemas.microsoft.com/office/drawing/2014/main" id="{6E563BA6-C626-E149-9BF9-7583DA3A6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2844"/>
              <a:ext cx="390" cy="168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97" name="Rectangle 33">
              <a:extLst>
                <a:ext uri="{FF2B5EF4-FFF2-40B4-BE49-F238E27FC236}">
                  <a16:creationId xmlns:a16="http://schemas.microsoft.com/office/drawing/2014/main" id="{9DBEB7BD-02B3-C246-80C1-4CC94F23B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2129"/>
              <a:ext cx="390" cy="73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18498" name="Rectangle 34">
            <a:extLst>
              <a:ext uri="{FF2B5EF4-FFF2-40B4-BE49-F238E27FC236}">
                <a16:creationId xmlns:a16="http://schemas.microsoft.com/office/drawing/2014/main" id="{34F1F1B1-0814-894B-9FA0-4008F9498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6229350"/>
            <a:ext cx="1311243" cy="39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2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Normale</a:t>
            </a:r>
            <a:endParaRPr lang="en-US" altLang="en-US" sz="22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18499" name="Rectangle 35">
            <a:extLst>
              <a:ext uri="{FF2B5EF4-FFF2-40B4-BE49-F238E27FC236}">
                <a16:creationId xmlns:a16="http://schemas.microsoft.com/office/drawing/2014/main" id="{ECBA84A7-89A0-4441-A119-E176FB909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721350"/>
            <a:ext cx="47466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RV</a:t>
            </a:r>
          </a:p>
        </p:txBody>
      </p:sp>
      <p:sp>
        <p:nvSpPr>
          <p:cNvPr id="318500" name="Line 36">
            <a:extLst>
              <a:ext uri="{FF2B5EF4-FFF2-40B4-BE49-F238E27FC236}">
                <a16:creationId xmlns:a16="http://schemas.microsoft.com/office/drawing/2014/main" id="{82F0609E-35F2-8341-A675-38FC039784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3525" y="3508375"/>
            <a:ext cx="0" cy="1365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8501" name="Rectangle 37">
            <a:extLst>
              <a:ext uri="{FF2B5EF4-FFF2-40B4-BE49-F238E27FC236}">
                <a16:creationId xmlns:a16="http://schemas.microsoft.com/office/drawing/2014/main" id="{EFB2D366-3DE3-404C-A072-C9C1E0A01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213" y="3917950"/>
            <a:ext cx="38893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IC</a:t>
            </a:r>
          </a:p>
        </p:txBody>
      </p:sp>
      <p:sp>
        <p:nvSpPr>
          <p:cNvPr id="318502" name="Rectangle 38">
            <a:extLst>
              <a:ext uri="{FF2B5EF4-FFF2-40B4-BE49-F238E27FC236}">
                <a16:creationId xmlns:a16="http://schemas.microsoft.com/office/drawing/2014/main" id="{F77A87C6-0B7F-F240-8E9E-972D67108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3194050"/>
            <a:ext cx="5953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TLC</a:t>
            </a:r>
          </a:p>
        </p:txBody>
      </p:sp>
      <p:sp>
        <p:nvSpPr>
          <p:cNvPr id="318503" name="Line 39">
            <a:extLst>
              <a:ext uri="{FF2B5EF4-FFF2-40B4-BE49-F238E27FC236}">
                <a16:creationId xmlns:a16="http://schemas.microsoft.com/office/drawing/2014/main" id="{0C61A0C4-D01A-F84B-8660-6A3A05D3E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87838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8504" name="Rectangle 40">
            <a:extLst>
              <a:ext uri="{FF2B5EF4-FFF2-40B4-BE49-F238E27FC236}">
                <a16:creationId xmlns:a16="http://schemas.microsoft.com/office/drawing/2014/main" id="{4A4A20EE-071A-A646-B1D0-94756DB1B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213" y="5392738"/>
            <a:ext cx="1311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FRC/EELV</a:t>
            </a:r>
          </a:p>
        </p:txBody>
      </p:sp>
      <p:sp>
        <p:nvSpPr>
          <p:cNvPr id="318505" name="Rectangle 41">
            <a:extLst>
              <a:ext uri="{FF2B5EF4-FFF2-40B4-BE49-F238E27FC236}">
                <a16:creationId xmlns:a16="http://schemas.microsoft.com/office/drawing/2014/main" id="{C686C0D7-8FCC-CC49-A99E-A20B28C80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5046663"/>
            <a:ext cx="6921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117" tIns="55559" rIns="111117" bIns="55559">
            <a:spAutoFit/>
          </a:bodyPr>
          <a:lstStyle>
            <a:lvl1pPr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9275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6963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6238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93925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11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83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55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27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ERV</a:t>
            </a:r>
          </a:p>
        </p:txBody>
      </p:sp>
      <p:sp>
        <p:nvSpPr>
          <p:cNvPr id="318506" name="Rectangle 42">
            <a:extLst>
              <a:ext uri="{FF2B5EF4-FFF2-40B4-BE49-F238E27FC236}">
                <a16:creationId xmlns:a16="http://schemas.microsoft.com/office/drawing/2014/main" id="{DAF1D46A-55B5-EF49-89B8-D47BEDBE1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050" y="4557713"/>
            <a:ext cx="44291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117" tIns="55559" rIns="111117" bIns="55559">
            <a:spAutoFit/>
          </a:bodyPr>
          <a:lstStyle>
            <a:lvl1pPr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9275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6963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6238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93925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11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83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55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27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altLang="en-US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</a:p>
        </p:txBody>
      </p:sp>
      <p:sp>
        <p:nvSpPr>
          <p:cNvPr id="318507" name="Line 43">
            <a:extLst>
              <a:ext uri="{FF2B5EF4-FFF2-40B4-BE49-F238E27FC236}">
                <a16:creationId xmlns:a16="http://schemas.microsoft.com/office/drawing/2014/main" id="{03CBB1F4-5140-1246-8753-FF8820CA9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772025"/>
            <a:ext cx="427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18508" name="Rectangle 44">
            <a:extLst>
              <a:ext uri="{FF2B5EF4-FFF2-40B4-BE49-F238E27FC236}">
                <a16:creationId xmlns:a16="http://schemas.microsoft.com/office/drawing/2014/main" id="{0CA20884-0D9E-B543-8D9C-2CFF35607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3892550"/>
            <a:ext cx="6032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117" tIns="55559" rIns="111117" bIns="55559">
            <a:spAutoFit/>
          </a:bodyPr>
          <a:lstStyle>
            <a:lvl1pPr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9275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6963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6238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93925" algn="l" defTabSz="131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11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83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55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2725" defTabSz="131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IRV</a:t>
            </a:r>
          </a:p>
        </p:txBody>
      </p:sp>
      <p:sp>
        <p:nvSpPr>
          <p:cNvPr id="318509" name="Line 45">
            <a:extLst>
              <a:ext uri="{FF2B5EF4-FFF2-40B4-BE49-F238E27FC236}">
                <a16:creationId xmlns:a16="http://schemas.microsoft.com/office/drawing/2014/main" id="{4DF022B4-063B-7E4D-A1C2-95B35ED459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3525" y="4897438"/>
            <a:ext cx="0" cy="1298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8510" name="Rectangle 46">
            <a:extLst>
              <a:ext uri="{FF2B5EF4-FFF2-40B4-BE49-F238E27FC236}">
                <a16:creationId xmlns:a16="http://schemas.microsoft.com/office/drawing/2014/main" id="{53AE017A-4CB0-0C48-8716-97BACF5A3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3" y="4613275"/>
            <a:ext cx="1311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7" rIns="90481" bIns="44447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FRC/EELV</a:t>
            </a:r>
          </a:p>
        </p:txBody>
      </p:sp>
      <p:sp>
        <p:nvSpPr>
          <p:cNvPr id="318511" name="Line 47">
            <a:extLst>
              <a:ext uri="{FF2B5EF4-FFF2-40B4-BE49-F238E27FC236}">
                <a16:creationId xmlns:a16="http://schemas.microsoft.com/office/drawing/2014/main" id="{A85C4C48-C386-4D4A-A3BF-0031DAD63E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1650" y="3648075"/>
            <a:ext cx="0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8512" name="Text Box 48">
            <a:extLst>
              <a:ext uri="{FF2B5EF4-FFF2-40B4-BE49-F238E27FC236}">
                <a16:creationId xmlns:a16="http://schemas.microsoft.com/office/drawing/2014/main" id="{061D837C-2D53-6040-B675-175275A2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6324600"/>
            <a:ext cx="1308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algn="l" eaLnBrk="0" hangingPunct="0"/>
            <a:r>
              <a:rPr lang="en-GB" altLang="it-IT" sz="1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*FRC=TGV</a:t>
            </a:r>
          </a:p>
        </p:txBody>
      </p:sp>
      <p:sp>
        <p:nvSpPr>
          <p:cNvPr id="318513" name="Line 49">
            <a:extLst>
              <a:ext uri="{FF2B5EF4-FFF2-40B4-BE49-F238E27FC236}">
                <a16:creationId xmlns:a16="http://schemas.microsoft.com/office/drawing/2014/main" id="{028F9EB4-1AA0-844D-B1F0-6EE0FF10F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28763"/>
            <a:ext cx="917733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C8C421-40D1-784A-9AAC-04489D200B2D}"/>
              </a:ext>
            </a:extLst>
          </p:cNvPr>
          <p:cNvSpPr txBox="1"/>
          <p:nvPr/>
        </p:nvSpPr>
        <p:spPr>
          <a:xfrm>
            <a:off x="7696200" y="5329237"/>
            <a:ext cx="146572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Iperinflazione</a:t>
            </a:r>
          </a:p>
          <a:p>
            <a:r>
              <a:rPr lang="it-IT" dirty="0"/>
              <a:t>polmonare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3033903-452B-1945-BF7D-4173C5F4E7E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5046664"/>
            <a:ext cx="685800" cy="515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56FA86-E6FE-654D-B5CB-E9FD59B78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302"/>
      </p:ext>
    </p:extLst>
  </p:cSld>
  <p:clrMapOvr>
    <a:masterClrMapping/>
  </p:clrMapOvr>
  <p:transition advClick="0" advTm="44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779893F-08DB-304D-98B3-D5824882BC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108574"/>
              </p:ext>
            </p:extLst>
          </p:nvPr>
        </p:nvGraphicFramePr>
        <p:xfrm>
          <a:off x="342900" y="0"/>
          <a:ext cx="8458200" cy="7113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val="2041084429"/>
                    </a:ext>
                  </a:extLst>
                </a:gridCol>
              </a:tblGrid>
              <a:tr h="2350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3200" dirty="0">
                          <a:effectLst/>
                        </a:rPr>
                        <a:t>Malattie croniche progressive che provocano dispnea: </a:t>
                      </a:r>
                      <a:r>
                        <a:rPr lang="it-IT" sz="3200" u="sng" dirty="0">
                          <a:effectLst/>
                        </a:rPr>
                        <a:t>BPCO/enfisema</a:t>
                      </a:r>
                      <a:r>
                        <a:rPr lang="it-IT" sz="3200" dirty="0">
                          <a:effectLst/>
                        </a:rPr>
                        <a:t>, </a:t>
                      </a:r>
                      <a:r>
                        <a:rPr lang="it-IT" sz="3200" u="sng" dirty="0">
                          <a:effectLst/>
                        </a:rPr>
                        <a:t>Asma bronchiale</a:t>
                      </a:r>
                      <a:r>
                        <a:rPr lang="it-IT" sz="3200" dirty="0">
                          <a:effectLst/>
                        </a:rPr>
                        <a:t>, ipertensione polmonare, fibrosi polmonare e pneumopatie infiltrative diffuse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Malattie acute con dispnea: ARDS, embolia polmonare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8996759"/>
                  </a:ext>
                </a:extLst>
              </a:tr>
              <a:tr h="1895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3200" dirty="0">
                          <a:effectLst/>
                        </a:rPr>
                        <a:t>Disturbi respiratori nel paziente obeso: sindrome </a:t>
                      </a:r>
                      <a:r>
                        <a:rPr lang="it-IT" sz="3200" dirty="0" err="1">
                          <a:effectLst/>
                        </a:rPr>
                        <a:t>ipoventilazione</a:t>
                      </a:r>
                      <a:r>
                        <a:rPr lang="it-IT" sz="3200" dirty="0">
                          <a:effectLst/>
                        </a:rPr>
                        <a:t>-obesità, sindrome delle apnee ostruttive nel sonno/OSAS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8977007"/>
                  </a:ext>
                </a:extLst>
              </a:tr>
              <a:tr h="1317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3200" dirty="0">
                          <a:effectLst/>
                        </a:rPr>
                        <a:t>Trapianto polmonare (cenni) </a:t>
                      </a:r>
                      <a:endParaRPr lang="it-IT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4312884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099B6F8-4C7D-F34D-AED8-CE373858E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72"/>
    </mc:Choice>
    <mc:Fallback>
      <p:transition spd="slow" advTm="4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B7A74-43BE-944C-B9D4-F88C3BC2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Asma bronchiale: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3BF6385-C388-ED48-806B-F0B7D0C8E691}"/>
              </a:ext>
            </a:extLst>
          </p:cNvPr>
          <p:cNvSpPr/>
          <p:nvPr/>
        </p:nvSpPr>
        <p:spPr>
          <a:xfrm>
            <a:off x="628650" y="2315361"/>
            <a:ext cx="394335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350" dirty="0"/>
              <a:t>L’asma è una </a:t>
            </a:r>
            <a:r>
              <a:rPr lang="it-IT" altLang="it-IT" sz="1350" b="1" dirty="0"/>
              <a:t>malattia infiammatoria cronica </a:t>
            </a:r>
            <a:br>
              <a:rPr lang="it-IT" altLang="it-IT" sz="1350" b="1" dirty="0"/>
            </a:br>
            <a:r>
              <a:rPr lang="it-IT" altLang="it-IT" sz="1350" b="1" dirty="0"/>
              <a:t>delle vie aeree</a:t>
            </a:r>
            <a:r>
              <a:rPr lang="it-IT" altLang="it-IT" sz="1350" dirty="0"/>
              <a:t> caratterizzata da:</a:t>
            </a:r>
          </a:p>
          <a:p>
            <a:endParaRPr lang="it-IT" altLang="it-IT" sz="1200" dirty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1350" dirty="0"/>
              <a:t> Episodi ricorrenti di dispnea, respiro sibilante, tosse e senso di costrizione toracica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endParaRPr lang="it-IT" altLang="it-IT" sz="1200" dirty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1350" dirty="0"/>
              <a:t> Ostruzione bronchiale (di solito reversibile </a:t>
            </a:r>
          </a:p>
          <a:p>
            <a:pPr>
              <a:buClr>
                <a:srgbClr val="FF9933"/>
              </a:buClr>
              <a:buSzPct val="120000"/>
            </a:pPr>
            <a:r>
              <a:rPr lang="it-IT" altLang="it-IT" sz="1350" dirty="0"/>
              <a:t>   spontaneamente o dopo trattamento farmacologico)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None/>
            </a:pPr>
            <a:endParaRPr lang="it-IT" altLang="it-IT" sz="1200" dirty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1350" dirty="0"/>
              <a:t> Iperreattività bronchiale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endParaRPr lang="it-IT" altLang="it-IT" sz="1200" dirty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1350" dirty="0"/>
              <a:t> Infiltrazione di cellule infiammatorie, rilascio di mediatori e rimodellamento strutturale  vie aeree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8F0B85E-7E46-3142-B92B-462E015D5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770" y="1276776"/>
            <a:ext cx="4466230" cy="422753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1BAB9FF-AA36-D04D-A89D-C60D4334FD07}"/>
              </a:ext>
            </a:extLst>
          </p:cNvPr>
          <p:cNvSpPr/>
          <p:nvPr/>
        </p:nvSpPr>
        <p:spPr>
          <a:xfrm>
            <a:off x="4677770" y="1358805"/>
            <a:ext cx="1013347" cy="36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4B35F85-31B7-7744-BC02-0201D282F608}"/>
              </a:ext>
            </a:extLst>
          </p:cNvPr>
          <p:cNvSpPr/>
          <p:nvPr/>
        </p:nvSpPr>
        <p:spPr>
          <a:xfrm>
            <a:off x="4572000" y="5197239"/>
            <a:ext cx="842750" cy="307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FB6B21-16F7-EF4E-BB11-229C9A986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19"/>
    </mc:Choice>
    <mc:Fallback>
      <p:transition spd="slow" advTm="14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438150" y="1557338"/>
            <a:ext cx="82677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0"/>
              <a:t>L’asma è una malattia infiammatoria cronica </a:t>
            </a:r>
            <a:br>
              <a:rPr lang="it-IT" altLang="it-IT" sz="2400" b="0"/>
            </a:br>
            <a:r>
              <a:rPr lang="it-IT" altLang="it-IT" sz="2400" b="0"/>
              <a:t>delle vie aeree caratterizzata da:</a:t>
            </a:r>
          </a:p>
          <a:p>
            <a:endParaRPr lang="it-IT" altLang="it-IT" sz="2000" b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2400" b="0"/>
              <a:t> Episodi ricorrenti di dispnea, respiro sibilante, tosse 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None/>
            </a:pPr>
            <a:r>
              <a:rPr lang="it-IT" altLang="it-IT" sz="2400" b="0"/>
              <a:t>   e senso di costrizione toracica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endParaRPr lang="it-IT" altLang="it-IT" sz="2000" b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2400" b="0"/>
              <a:t> Ostruzione bronchiale (di solito reversibile 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None/>
            </a:pPr>
            <a:r>
              <a:rPr lang="it-IT" altLang="it-IT" sz="2400" b="0"/>
              <a:t>   spontaneamente o dopo trattamento farmacologico)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endParaRPr lang="it-IT" altLang="it-IT" sz="2000" b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2400" b="0"/>
              <a:t> Iperreattività bronchiale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endParaRPr lang="it-IT" altLang="it-IT" sz="2000" b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2400" b="0"/>
              <a:t> Infiltrazione di cellule infiammatorie, rilascio di mediatori </a:t>
            </a:r>
            <a:br>
              <a:rPr lang="it-IT" altLang="it-IT" sz="2400" b="0"/>
            </a:br>
            <a:r>
              <a:rPr lang="it-IT" altLang="it-IT" sz="2400" b="0"/>
              <a:t>   e rimodellamento strutturale delle  vie aeree</a:t>
            </a:r>
          </a:p>
          <a:p>
            <a:r>
              <a:rPr lang="it-IT" altLang="it-IT" sz="2400" b="0"/>
              <a:t> </a:t>
            </a:r>
          </a:p>
        </p:txBody>
      </p:sp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938338" y="1508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it-IT" altLang="it-IT" sz="2800" b="0">
              <a:solidFill>
                <a:schemeClr val="bg1"/>
              </a:solidFill>
            </a:endParaRP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1130300" y="442913"/>
            <a:ext cx="688498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altLang="it-IT" sz="2600" dirty="0"/>
              <a:t>Asma bronchiale: definizione</a:t>
            </a:r>
          </a:p>
        </p:txBody>
      </p:sp>
      <p:sp>
        <p:nvSpPr>
          <p:cNvPr id="44036" name="Line 6"/>
          <p:cNvSpPr>
            <a:spLocks noChangeShapeType="1"/>
          </p:cNvSpPr>
          <p:nvPr/>
        </p:nvSpPr>
        <p:spPr bwMode="auto">
          <a:xfrm>
            <a:off x="755650" y="1412875"/>
            <a:ext cx="8388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256880-A621-8C46-96B5-F15CF0795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18057"/>
      </p:ext>
    </p:extLst>
  </p:cSld>
  <p:clrMapOvr>
    <a:masterClrMapping/>
  </p:clrMapOvr>
  <p:transition spd="slow" advTm="50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C:\Documenti\Graziella\setticonservati.GIF">
            <a:extLst>
              <a:ext uri="{FF2B5EF4-FFF2-40B4-BE49-F238E27FC236}">
                <a16:creationId xmlns:a16="http://schemas.microsoft.com/office/drawing/2014/main" id="{0290C4A0-09EA-124B-9560-F1EF2A69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1371600"/>
            <a:ext cx="3165872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108" name="Picture 4" descr="3dx.jpg                                                        0000FCFDOdissey                        ABA78158:">
            <a:extLst>
              <a:ext uri="{FF2B5EF4-FFF2-40B4-BE49-F238E27FC236}">
                <a16:creationId xmlns:a16="http://schemas.microsoft.com/office/drawing/2014/main" id="{9E7986C5-0ABE-B74C-931B-1807EEC2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1371600"/>
            <a:ext cx="3242072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4BCC07-6779-9143-8CB3-1AD6A3C49D03}"/>
              </a:ext>
            </a:extLst>
          </p:cNvPr>
          <p:cNvSpPr txBox="1"/>
          <p:nvPr/>
        </p:nvSpPr>
        <p:spPr>
          <a:xfrm>
            <a:off x="2354239" y="1113145"/>
            <a:ext cx="575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BPCO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E2E9EC-6C30-5F45-9087-21595D7ABE8D}"/>
              </a:ext>
            </a:extLst>
          </p:cNvPr>
          <p:cNvSpPr txBox="1"/>
          <p:nvPr/>
        </p:nvSpPr>
        <p:spPr>
          <a:xfrm>
            <a:off x="5609397" y="1105247"/>
            <a:ext cx="15647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ASMA BRONCHIALE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95FBB4-3764-F246-82D3-7B21E4AE2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9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1"/>
    </mc:Choice>
    <mc:Fallback>
      <p:transition spd="slow" advTm="2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olo 1"/>
          <p:cNvSpPr>
            <a:spLocks noGrp="1"/>
          </p:cNvSpPr>
          <p:nvPr>
            <p:ph type="title" idx="4294967295"/>
          </p:nvPr>
        </p:nvSpPr>
        <p:spPr>
          <a:xfrm>
            <a:off x="3048000" y="533400"/>
            <a:ext cx="3155242" cy="446484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1950" b="1" dirty="0">
                <a:solidFill>
                  <a:srgbClr val="000099"/>
                </a:solidFill>
                <a:latin typeface="Arial" charset="0"/>
                <a:cs typeface="Arial" charset="0"/>
              </a:rPr>
              <a:t>ASMA: Fattori di rischio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</p:nvPr>
        </p:nvGraphicFramePr>
        <p:xfrm>
          <a:off x="1466850" y="1916906"/>
          <a:ext cx="6210300" cy="3851675"/>
        </p:xfrm>
        <a:graphic>
          <a:graphicData uri="http://schemas.openxmlformats.org/drawingml/2006/table">
            <a:tbl>
              <a:tblPr/>
              <a:tblGrid>
                <a:gridCol w="310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Fattori Individuali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Fattori Ambientali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5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Predisposizione genetica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Allergeni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5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Atopia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Allergeni professionali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5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Ipereattività bronchiale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Fumo di tabacco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3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Obesità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Inquinamento atmosferico e condizioni climatiche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5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Genere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Infezione delle vie aeree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5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Etnia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Abitudini alimentari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5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Età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Farmaci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103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Fattori socio-economici e stili di vita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5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Stress e fattori psico-sociali</a:t>
                      </a:r>
                    </a:p>
                  </a:txBody>
                  <a:tcPr marL="51432" marR="51432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8581" name="Rectangle 1"/>
          <p:cNvSpPr>
            <a:spLocks noChangeArrowheads="1"/>
          </p:cNvSpPr>
          <p:nvPr/>
        </p:nvSpPr>
        <p:spPr bwMode="auto">
          <a:xfrm>
            <a:off x="5676816" y="3274197"/>
            <a:ext cx="526426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38138" algn="ctr" eaLnBrk="0" hangingPunct="0"/>
            <a:endParaRPr lang="it-IT" altLang="it-IT" sz="135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172565-3B96-B047-9226-C4A520AA8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80840"/>
      </p:ext>
    </p:extLst>
  </p:cSld>
  <p:clrMapOvr>
    <a:masterClrMapping/>
  </p:clrMapOvr>
  <p:transition spd="slow" advTm="37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3">
            <a:extLst>
              <a:ext uri="{FF2B5EF4-FFF2-40B4-BE49-F238E27FC236}">
                <a16:creationId xmlns:a16="http://schemas.microsoft.com/office/drawing/2014/main" id="{D738E773-FE46-6044-8921-934D4BF18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725" y="1038226"/>
            <a:ext cx="2006097" cy="4807744"/>
          </a:xfrm>
        </p:spPr>
        <p:txBody>
          <a:bodyPr>
            <a:normAutofit/>
          </a:bodyPr>
          <a:lstStyle/>
          <a:p>
            <a:r>
              <a:rPr lang="it-IT" altLang="it-IT" sz="3600" dirty="0"/>
              <a:t>Fattori che possono scatenare una crisi asmatica</a:t>
            </a:r>
          </a:p>
        </p:txBody>
      </p:sp>
      <p:pic>
        <p:nvPicPr>
          <p:cNvPr id="334852" name="Picture 4" descr="Senza nome2">
            <a:extLst>
              <a:ext uri="{FF2B5EF4-FFF2-40B4-BE49-F238E27FC236}">
                <a16:creationId xmlns:a16="http://schemas.microsoft.com/office/drawing/2014/main" id="{5873FE27-003E-6043-83F2-96F6D103A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857250"/>
            <a:ext cx="5838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53" name="Text Box 5">
            <a:extLst>
              <a:ext uri="{FF2B5EF4-FFF2-40B4-BE49-F238E27FC236}">
                <a16:creationId xmlns:a16="http://schemas.microsoft.com/office/drawing/2014/main" id="{7942826C-7EA2-4A42-92C4-536549039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508" y="127873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 sz="135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98DCAC-E574-674B-96EB-CEB96B8D0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7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10"/>
    </mc:Choice>
    <mc:Fallback>
      <p:transition spd="slow" advTm="8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787525"/>
            <a:ext cx="7848600" cy="4449763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Fattori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genetici</a:t>
            </a: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lvl="1"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Molti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polimorfismi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genetici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si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sono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dimostrati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associati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alla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comparsa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dell’asma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, ma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nessuno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di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questi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, da solo o in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combinazione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è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capace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di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predire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la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comparsa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della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malattia</a:t>
            </a: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Atopia</a:t>
            </a: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lvl="1"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per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l’asma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ad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insorgenza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precoce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(prima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dei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12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anni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)</a:t>
            </a:r>
          </a:p>
          <a:p>
            <a:pPr lvl="1"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Per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alcuni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tipi di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asma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professionale</a:t>
            </a: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Età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e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genere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: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L’asma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è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più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frequente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nei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maschi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in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età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pediatrica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, e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nelle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femmine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in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età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adulta</a:t>
            </a: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Obesità</a:t>
            </a: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lvl="1"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Maggior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incidenza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e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gravità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di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asma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tra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gli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obesi</a:t>
            </a: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lvl="1"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Maggior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declino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del VEMS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tra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gli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obesi</a:t>
            </a:r>
            <a:r>
              <a:rPr lang="en-US" altLang="it-IT" sz="1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asmatici</a:t>
            </a: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eaLnBrk="1" hangingPunct="1">
              <a:spcAft>
                <a:spcPct val="50000"/>
              </a:spcAft>
              <a:buClr>
                <a:srgbClr val="FF9900"/>
              </a:buClr>
              <a:buFont typeface="Wingdings" pitchFamily="2" charset="2"/>
              <a:buChar char="§"/>
            </a:pPr>
            <a:endParaRPr lang="en-US" altLang="it-IT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333375"/>
            <a:ext cx="6780213" cy="879475"/>
          </a:xfrm>
        </p:spPr>
        <p:txBody>
          <a:bodyPr anchor="t"/>
          <a:lstStyle/>
          <a:p>
            <a:pPr eaLnBrk="1" hangingPunct="1"/>
            <a:r>
              <a:rPr lang="en-US" altLang="it-IT" sz="2400" b="1">
                <a:solidFill>
                  <a:srgbClr val="000099"/>
                </a:solidFill>
                <a:latin typeface="Arial" charset="0"/>
                <a:cs typeface="Arial" charset="0"/>
              </a:rPr>
              <a:t>Fattori individuali di rischio per l’insorgenza dell’asma (I)</a:t>
            </a:r>
          </a:p>
        </p:txBody>
      </p:sp>
      <p:sp>
        <p:nvSpPr>
          <p:cNvPr id="109571" name="Line 8"/>
          <p:cNvSpPr>
            <a:spLocks noChangeShapeType="1"/>
          </p:cNvSpPr>
          <p:nvPr/>
        </p:nvSpPr>
        <p:spPr bwMode="auto">
          <a:xfrm>
            <a:off x="755650" y="1500188"/>
            <a:ext cx="8388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572" name="Text Box 5"/>
          <p:cNvSpPr txBox="1">
            <a:spLocks noChangeArrowheads="1"/>
          </p:cNvSpPr>
          <p:nvPr/>
        </p:nvSpPr>
        <p:spPr bwMode="auto">
          <a:xfrm>
            <a:off x="9736138" y="611346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it-IT" alt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02BF83-1880-2143-95B9-212F97C74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5547"/>
      </p:ext>
    </p:extLst>
  </p:cSld>
  <p:clrMapOvr>
    <a:masterClrMapping/>
  </p:clrMapOvr>
  <p:transition advTm="8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3"/>
          <p:cNvSpPr>
            <a:spLocks noChangeArrowheads="1"/>
          </p:cNvSpPr>
          <p:nvPr/>
        </p:nvSpPr>
        <p:spPr bwMode="auto">
          <a:xfrm>
            <a:off x="684213" y="1989138"/>
            <a:ext cx="8027987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3525" indent="-263525" eaLnBrk="0" hangingPunct="0">
              <a:lnSpc>
                <a:spcPct val="80000"/>
              </a:lnSpc>
              <a:spcBef>
                <a:spcPct val="30000"/>
              </a:spcBef>
              <a:spcAft>
                <a:spcPct val="20000"/>
              </a:spcAft>
            </a:pPr>
            <a:r>
              <a:rPr lang="en-US" altLang="it-IT" sz="2200"/>
              <a:t>Allergeni domestici</a:t>
            </a:r>
            <a:r>
              <a:rPr lang="en-US" altLang="it-IT" sz="2200" b="0"/>
              <a:t> 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US" altLang="it-IT" sz="2200" b="0"/>
              <a:t>comuni: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200" b="0"/>
              <a:t> acari e animali a pelo (cane e gatto)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None/>
            </a:pPr>
            <a:r>
              <a:rPr lang="en-US" altLang="it-IT" sz="2200" b="0"/>
              <a:t>meno comuni: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200" b="0"/>
              <a:t> animali a pelo (coniglio, animali domestici più rari)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200" b="0"/>
              <a:t> scarafaggi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200" b="0"/>
              <a:t> miceti 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None/>
            </a:pPr>
            <a:r>
              <a:rPr lang="en-US" altLang="it-IT" sz="2200"/>
              <a:t>Allergeni degli ambienti esterni</a:t>
            </a:r>
            <a:endParaRPr lang="en-US" altLang="it-IT" sz="2200" b="0"/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200" b="0"/>
              <a:t>piante erbacee (graminacee, urticacee, composite, ecc..) </a:t>
            </a:r>
            <a:br>
              <a:rPr lang="en-US" altLang="it-IT" sz="2200" b="0"/>
            </a:br>
            <a:r>
              <a:rPr lang="en-US" altLang="it-IT" sz="2200" b="0"/>
              <a:t>ed arboree (oleacee, betulacee, ecc..)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200" b="0"/>
              <a:t>altri animali (cavallo)</a:t>
            </a:r>
          </a:p>
          <a:p>
            <a:pPr marL="263525" indent="-263525" eaLnBrk="0" hangingPunct="0">
              <a:lnSpc>
                <a:spcPct val="8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200" b="0"/>
              <a:t>miceti (alternaria)</a:t>
            </a:r>
          </a:p>
          <a:p>
            <a:pPr marL="263525" indent="-263525" eaLnBrk="0" hangingPunct="0">
              <a:lnSpc>
                <a:spcPct val="10000"/>
              </a:lnSpc>
              <a:spcAft>
                <a:spcPct val="20000"/>
              </a:spcAft>
              <a:buClr>
                <a:srgbClr val="FF9900"/>
              </a:buClr>
              <a:buSzPct val="65000"/>
              <a:buFont typeface="Wingdings" pitchFamily="2" charset="2"/>
              <a:buNone/>
            </a:pPr>
            <a:endParaRPr lang="en-US" altLang="it-IT" sz="2200" b="0" i="1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252413"/>
            <a:ext cx="6589713" cy="96361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000099"/>
                </a:solidFill>
                <a:cs typeface="Arial" pitchFamily="34" charset="0"/>
              </a:rPr>
              <a:t>Fattori</a:t>
            </a:r>
            <a:r>
              <a:rPr lang="en-US" sz="2600" b="1" dirty="0">
                <a:solidFill>
                  <a:srgbClr val="000099"/>
                </a:solidFill>
                <a:cs typeface="Arial" pitchFamily="34" charset="0"/>
              </a:rPr>
              <a:t> di </a:t>
            </a:r>
            <a:r>
              <a:rPr lang="en-US" sz="2600" b="1" dirty="0" err="1">
                <a:solidFill>
                  <a:srgbClr val="000099"/>
                </a:solidFill>
                <a:cs typeface="Arial" pitchFamily="34" charset="0"/>
              </a:rPr>
              <a:t>rischio</a:t>
            </a:r>
            <a:r>
              <a:rPr lang="en-US" sz="2600" b="1" dirty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cs typeface="Arial" pitchFamily="34" charset="0"/>
              </a:rPr>
              <a:t>che</a:t>
            </a:r>
            <a:r>
              <a:rPr lang="en-US" sz="2600" b="1" dirty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cs typeface="Arial" pitchFamily="34" charset="0"/>
              </a:rPr>
              <a:t>portano</a:t>
            </a: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cs typeface="Arial" pitchFamily="34" charset="0"/>
              </a:rPr>
              <a:t>all’insorgenza</a:t>
            </a:r>
            <a:r>
              <a:rPr lang="en-US" sz="2600" b="1" dirty="0">
                <a:solidFill>
                  <a:srgbClr val="000099"/>
                </a:solidFill>
                <a:cs typeface="Arial" pitchFamily="34" charset="0"/>
              </a:rPr>
              <a:t> di </a:t>
            </a:r>
            <a:r>
              <a:rPr lang="en-US" sz="2600" b="1" dirty="0" err="1">
                <a:solidFill>
                  <a:srgbClr val="000099"/>
                </a:solidFill>
                <a:cs typeface="Arial" pitchFamily="34" charset="0"/>
              </a:rPr>
              <a:t>asma</a:t>
            </a:r>
            <a:r>
              <a:rPr lang="en-US" sz="2600" b="1" dirty="0">
                <a:solidFill>
                  <a:srgbClr val="000099"/>
                </a:solidFill>
                <a:cs typeface="Arial" pitchFamily="34" charset="0"/>
              </a:rPr>
              <a:t>: </a:t>
            </a:r>
            <a:r>
              <a:rPr lang="en-US" sz="2600" b="1" dirty="0" err="1">
                <a:solidFill>
                  <a:srgbClr val="000099"/>
                </a:solidFill>
                <a:cs typeface="Arial" pitchFamily="34" charset="0"/>
              </a:rPr>
              <a:t>allergeni</a:t>
            </a:r>
            <a:endParaRPr lang="en-US" sz="2600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15715" name="Line 9"/>
          <p:cNvSpPr>
            <a:spLocks noChangeShapeType="1"/>
          </p:cNvSpPr>
          <p:nvPr/>
        </p:nvSpPr>
        <p:spPr bwMode="auto">
          <a:xfrm>
            <a:off x="684213" y="1787525"/>
            <a:ext cx="8459787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73BE9C-A36D-C042-A17E-DBBFBFD50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30501"/>
      </p:ext>
    </p:extLst>
  </p:cSld>
  <p:clrMapOvr>
    <a:masterClrMapping/>
  </p:clrMapOvr>
  <p:transition advTm="161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257175"/>
            <a:ext cx="6191250" cy="10668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it-IT" sz="2600" b="1">
                <a:solidFill>
                  <a:srgbClr val="000099"/>
                </a:solidFill>
                <a:cs typeface="Arial" charset="0"/>
              </a:rPr>
              <a:t>Fattori di rischio che portano all’insorgenza</a:t>
            </a:r>
            <a:br>
              <a:rPr lang="en-US" altLang="it-IT" sz="2600" b="1">
                <a:solidFill>
                  <a:srgbClr val="000099"/>
                </a:solidFill>
                <a:cs typeface="Arial" charset="0"/>
              </a:rPr>
            </a:br>
            <a:r>
              <a:rPr lang="en-US" altLang="it-IT" sz="2600" b="1">
                <a:solidFill>
                  <a:srgbClr val="000099"/>
                </a:solidFill>
                <a:cs typeface="Arial" charset="0"/>
              </a:rPr>
              <a:t>di asma: altri fattori esterni</a:t>
            </a:r>
          </a:p>
        </p:txBody>
      </p:sp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728663" y="2035175"/>
            <a:ext cx="8286750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250" indent="-476250" ea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</a:pPr>
            <a:r>
              <a:rPr lang="en-US" altLang="it-IT" sz="2600"/>
              <a:t>Inquinamento atmosferico </a:t>
            </a:r>
            <a:endParaRPr lang="en-US" altLang="it-IT" sz="2200"/>
          </a:p>
          <a:p>
            <a:pPr marL="476250" indent="-476250" eaLnBrk="0" hangingPunct="0">
              <a:lnSpc>
                <a:spcPct val="90000"/>
              </a:lnSpc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000" b="0"/>
              <a:t> Inquinanti gassosi</a:t>
            </a:r>
          </a:p>
          <a:p>
            <a:pPr marL="476250" indent="-476250" eaLnBrk="0" hangingPunct="0">
              <a:lnSpc>
                <a:spcPct val="90000"/>
              </a:lnSpc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000" b="0"/>
              <a:t> Particolato</a:t>
            </a:r>
          </a:p>
          <a:p>
            <a:pPr marL="476250" indent="-476250" eaLnBrk="0" hangingPunct="0">
              <a:lnSpc>
                <a:spcPct val="90000"/>
              </a:lnSpc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endParaRPr lang="en-US" altLang="it-IT" sz="2000" b="0"/>
          </a:p>
          <a:p>
            <a:pPr marL="476250" indent="-476250" eaLnBrk="0" hangingPunct="0">
              <a:lnSpc>
                <a:spcPct val="90000"/>
              </a:lnSpc>
              <a:spcAft>
                <a:spcPct val="10000"/>
              </a:spcAft>
            </a:pPr>
            <a:r>
              <a:rPr lang="en-US" altLang="it-IT" sz="2600"/>
              <a:t>Inquinanti di uso professionale e ambientale</a:t>
            </a:r>
          </a:p>
          <a:p>
            <a:pPr marL="476250" indent="-476250" eaLnBrk="0" hangingPunct="0">
              <a:lnSpc>
                <a:spcPct val="90000"/>
              </a:lnSpc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000" b="0"/>
              <a:t>Allergeni </a:t>
            </a:r>
          </a:p>
          <a:p>
            <a:pPr marL="476250" indent="-476250" eaLnBrk="0" hangingPunct="0">
              <a:lnSpc>
                <a:spcPct val="90000"/>
              </a:lnSpc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000" b="0"/>
              <a:t>Sostanze chimiche semplici, o altri irritanti ambientali (fumi di cucina, spray domestici, cloramine delle piscine,</a:t>
            </a:r>
            <a:r>
              <a:rPr lang="en-US" altLang="it-IT" sz="2000"/>
              <a:t> </a:t>
            </a:r>
            <a:r>
              <a:rPr lang="en-US" altLang="it-IT" sz="2000" b="0"/>
              <a:t>etc)</a:t>
            </a:r>
          </a:p>
          <a:p>
            <a:pPr marL="476250" indent="-476250" eaLnBrk="0" hangingPunct="0">
              <a:lnSpc>
                <a:spcPct val="90000"/>
              </a:lnSpc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endParaRPr lang="en-US" altLang="it-IT" sz="1000" b="0"/>
          </a:p>
          <a:p>
            <a:pPr marL="476250" indent="-476250" eaLnBrk="0" hangingPunct="0"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None/>
            </a:pPr>
            <a:r>
              <a:rPr lang="en-US" altLang="it-IT" sz="2400"/>
              <a:t>Fumo attivo e passivo</a:t>
            </a:r>
          </a:p>
          <a:p>
            <a:pPr marL="476250" indent="-476250" eaLnBrk="0" hangingPunct="0"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000" b="0"/>
              <a:t>Il 20% degli asmatici fuma (di più tra le donne)</a:t>
            </a:r>
          </a:p>
          <a:p>
            <a:pPr marL="476250" indent="-476250" eaLnBrk="0" hangingPunct="0"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sz="2000" b="0"/>
              <a:t>Il fumo aumenta il rischio di asma nei soggetti con rinite</a:t>
            </a:r>
          </a:p>
          <a:p>
            <a:pPr marL="476250" indent="-476250" eaLnBrk="0" hangingPunct="0">
              <a:lnSpc>
                <a:spcPct val="90000"/>
              </a:lnSpc>
              <a:spcAft>
                <a:spcPct val="10000"/>
              </a:spcAft>
              <a:buClr>
                <a:srgbClr val="FFFF00"/>
              </a:buClr>
              <a:buSzPct val="65000"/>
              <a:buFont typeface="Wingdings" pitchFamily="2" charset="2"/>
              <a:buNone/>
            </a:pPr>
            <a:endParaRPr lang="en-US" altLang="it-IT" sz="2200" b="0" i="1"/>
          </a:p>
        </p:txBody>
      </p:sp>
      <p:sp>
        <p:nvSpPr>
          <p:cNvPr id="117763" name="Line 8"/>
          <p:cNvSpPr>
            <a:spLocks noChangeShapeType="1"/>
          </p:cNvSpPr>
          <p:nvPr/>
        </p:nvSpPr>
        <p:spPr bwMode="auto">
          <a:xfrm>
            <a:off x="755650" y="1681163"/>
            <a:ext cx="8388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C1CD5D-C514-7440-B215-CCBB80DB1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66371"/>
      </p:ext>
    </p:extLst>
  </p:cSld>
  <p:clrMapOvr>
    <a:masterClrMapping/>
  </p:clrMapOvr>
  <p:transition advTm="35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3"/>
          <p:cNvSpPr>
            <a:spLocks noChangeArrowheads="1"/>
          </p:cNvSpPr>
          <p:nvPr/>
        </p:nvSpPr>
        <p:spPr bwMode="auto">
          <a:xfrm>
            <a:off x="727075" y="1916113"/>
            <a:ext cx="8286750" cy="4314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ea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</a:pPr>
            <a:r>
              <a:rPr lang="it-IT" altLang="it-IT" sz="2400"/>
              <a:t>Infezioni virali</a:t>
            </a:r>
            <a:r>
              <a:rPr lang="it-IT" altLang="it-IT" sz="2600"/>
              <a:t> </a:t>
            </a:r>
            <a:endParaRPr lang="it-IT" altLang="it-IT" sz="2200"/>
          </a:p>
          <a:p>
            <a:pPr marL="273050" indent="-273050" eaLnBrk="0" hangingPunct="0">
              <a:lnSpc>
                <a:spcPct val="90000"/>
              </a:lnSpc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it-IT" altLang="it-IT" sz="2000" b="0"/>
              <a:t>nella primissima infanzia, le infezioni virali (da rinovirus e da virus respiratorio sinciziale)</a:t>
            </a:r>
            <a:r>
              <a:rPr lang="it-IT" altLang="it-IT" sz="2000"/>
              <a:t> </a:t>
            </a:r>
            <a:r>
              <a:rPr lang="it-IT" altLang="it-IT" sz="2000" b="0"/>
              <a:t>sono state associate con un aumentato rischio di sviluppo di asma e respiro sibilante 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it-IT" altLang="it-IT" sz="2000" b="0"/>
              <a:t>in particolare nelle popolazioni a rischio (familiarità per atopia), le infezioni nella prima infanzia costituiscono uno dei principali fattori di rischio per lo sviluppo di asma</a:t>
            </a:r>
          </a:p>
          <a:p>
            <a:pPr marL="273050" indent="-273050" eaLnBrk="0" hangingPunct="0">
              <a:lnSpc>
                <a:spcPct val="90000"/>
              </a:lnSpc>
              <a:spcAft>
                <a:spcPct val="10000"/>
              </a:spcAft>
            </a:pPr>
            <a:endParaRPr lang="it-IT" altLang="it-IT" sz="2000" b="0"/>
          </a:p>
          <a:p>
            <a:pPr marL="273050" indent="-273050" eaLnBrk="0" hangingPunct="0">
              <a:lnSpc>
                <a:spcPct val="90000"/>
              </a:lnSpc>
              <a:buClr>
                <a:srgbClr val="FF9900"/>
              </a:buClr>
              <a:buSzPct val="65000"/>
              <a:buFont typeface="Wingdings" pitchFamily="2" charset="2"/>
              <a:buChar char="n"/>
            </a:pPr>
            <a:endParaRPr lang="it-IT" altLang="it-IT" sz="2000" b="0"/>
          </a:p>
          <a:p>
            <a:pPr marL="273050" indent="-273050" eaLnBrk="0" hangingPunct="0">
              <a:lnSpc>
                <a:spcPct val="90000"/>
              </a:lnSpc>
              <a:buClr>
                <a:srgbClr val="FF9900"/>
              </a:buClr>
              <a:buSzPct val="65000"/>
              <a:buFont typeface="Wingdings" pitchFamily="2" charset="2"/>
              <a:buNone/>
            </a:pPr>
            <a:endParaRPr lang="it-IT" altLang="it-IT" sz="2000" b="0"/>
          </a:p>
          <a:p>
            <a:pPr marL="273050" indent="-273050" eaLnBrk="0" hangingPunct="0">
              <a:lnSpc>
                <a:spcPct val="90000"/>
              </a:lnSpc>
              <a:buClr>
                <a:srgbClr val="FF9900"/>
              </a:buClr>
              <a:buSzPct val="65000"/>
              <a:buFont typeface="Wingdings" pitchFamily="2" charset="2"/>
              <a:buNone/>
            </a:pPr>
            <a:endParaRPr lang="it-IT" altLang="it-IT" sz="2000" b="0"/>
          </a:p>
          <a:p>
            <a:pPr marL="273050" indent="-273050" eaLnBrk="0" hangingPunct="0">
              <a:lnSpc>
                <a:spcPct val="90000"/>
              </a:lnSpc>
              <a:buClr>
                <a:srgbClr val="FF9900"/>
              </a:buClr>
              <a:buSzPct val="65000"/>
              <a:buFont typeface="Wingdings" pitchFamily="2" charset="2"/>
              <a:buChar char="n"/>
            </a:pPr>
            <a:endParaRPr lang="it-IT" altLang="it-IT" sz="2000" b="0"/>
          </a:p>
          <a:p>
            <a:pPr marL="273050" indent="-273050">
              <a:spcAft>
                <a:spcPct val="70000"/>
              </a:spcAft>
              <a:buClr>
                <a:srgbClr val="FF9900"/>
              </a:buClr>
              <a:buSzPct val="80000"/>
              <a:buFont typeface="Wingdings" pitchFamily="2" charset="2"/>
              <a:buNone/>
            </a:pPr>
            <a:endParaRPr lang="it-IT" altLang="it-IT" sz="2000" b="0"/>
          </a:p>
          <a:p>
            <a:pPr marL="273050" indent="-273050" eaLnBrk="0" hangingPunct="0">
              <a:lnSpc>
                <a:spcPct val="90000"/>
              </a:lnSpc>
              <a:spcAft>
                <a:spcPct val="25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endParaRPr lang="en-US" altLang="it-IT" b="0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42888"/>
            <a:ext cx="5905500" cy="1081087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it-IT" sz="2600" b="1">
                <a:solidFill>
                  <a:srgbClr val="000099"/>
                </a:solidFill>
                <a:cs typeface="Arial" charset="0"/>
              </a:rPr>
              <a:t>Altri fattori di rischio per l’insorgenza e/o aggravamento dell’asma</a:t>
            </a:r>
          </a:p>
        </p:txBody>
      </p:sp>
      <p:sp>
        <p:nvSpPr>
          <p:cNvPr id="119811" name="Line 8"/>
          <p:cNvSpPr>
            <a:spLocks noChangeShapeType="1"/>
          </p:cNvSpPr>
          <p:nvPr/>
        </p:nvSpPr>
        <p:spPr bwMode="auto">
          <a:xfrm>
            <a:off x="755650" y="1628775"/>
            <a:ext cx="8424863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0ECF0A-26AB-3C4A-9C2C-1F7C90683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92678"/>
      </p:ext>
    </p:extLst>
  </p:cSld>
  <p:clrMapOvr>
    <a:masterClrMapping/>
  </p:clrMapOvr>
  <p:transition spd="slow" advTm="35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3"/>
          <p:cNvSpPr>
            <a:spLocks noChangeArrowheads="1"/>
          </p:cNvSpPr>
          <p:nvPr/>
        </p:nvSpPr>
        <p:spPr bwMode="auto">
          <a:xfrm>
            <a:off x="611188" y="1844675"/>
            <a:ext cx="8388350" cy="4257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/>
            <a:r>
              <a:rPr lang="it-IT" altLang="it-IT" sz="2800"/>
              <a:t>Variazioni climatiche</a:t>
            </a:r>
          </a:p>
          <a:p>
            <a:pPr marL="273050" indent="-273050">
              <a:buFontTx/>
              <a:buChar char="•"/>
            </a:pPr>
            <a:r>
              <a:rPr lang="it-IT" altLang="it-IT" b="0"/>
              <a:t>possono potenziare l’effetto di allergeni e/o inquinanti atmosferici, sia nell’induzione dell’asma che nello scatenamento di crisi asmatiche</a:t>
            </a:r>
            <a:endParaRPr lang="en-US" altLang="it-IT" b="0" i="1"/>
          </a:p>
          <a:p>
            <a:pPr marL="273050" indent="-273050">
              <a:buFontTx/>
              <a:buChar char="•"/>
            </a:pPr>
            <a:r>
              <a:rPr lang="it-IT" altLang="it-IT" b="0"/>
              <a:t>variazioni del tempo possono indurre crisi asmatiche</a:t>
            </a:r>
            <a:r>
              <a:rPr lang="it-IT" altLang="it-IT" b="0" i="1"/>
              <a:t> </a:t>
            </a:r>
            <a:endParaRPr lang="it-IT" altLang="it-IT"/>
          </a:p>
          <a:p>
            <a:pPr marL="273050" indent="-273050" eaLnBrk="0" hangingPunct="0">
              <a:lnSpc>
                <a:spcPct val="90000"/>
              </a:lnSpc>
              <a:spcAft>
                <a:spcPct val="1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endParaRPr lang="en-US" altLang="it-IT" sz="2400" b="0"/>
          </a:p>
          <a:p>
            <a:pPr marL="273050" indent="-273050" eaLnBrk="0" hangingPunct="0">
              <a:lnSpc>
                <a:spcPct val="90000"/>
              </a:lnSpc>
              <a:spcAft>
                <a:spcPct val="10000"/>
              </a:spcAft>
            </a:pPr>
            <a:r>
              <a:rPr lang="en-US" altLang="it-IT" sz="2600"/>
              <a:t>Alimentazione e Farmaci</a:t>
            </a:r>
            <a:endParaRPr lang="en-US" altLang="it-IT" sz="2200"/>
          </a:p>
          <a:p>
            <a:pPr marL="273050" indent="-273050" eaLnBrk="0" hangingPunct="0">
              <a:lnSpc>
                <a:spcPct val="90000"/>
              </a:lnSpc>
              <a:spcAft>
                <a:spcPct val="25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b="0"/>
              <a:t>associazione tra alcuni tipi di alimentazione comuni nella società occidentale e maggior frequenza di atopia e/o asma</a:t>
            </a:r>
          </a:p>
          <a:p>
            <a:pPr marL="273050" indent="-273050" eaLnBrk="0" hangingPunct="0">
              <a:lnSpc>
                <a:spcPct val="90000"/>
              </a:lnSpc>
              <a:spcAft>
                <a:spcPct val="25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b="0"/>
              <a:t>utilizzo di antibiotici e antipiretici in età infantile associato ad aumento del rischio di asma e atopia </a:t>
            </a:r>
            <a:endParaRPr lang="en-US" altLang="it-IT" sz="1000" i="1"/>
          </a:p>
          <a:p>
            <a:pPr marL="273050" indent="-273050" eaLnBrk="0" hangingPunct="0">
              <a:lnSpc>
                <a:spcPct val="90000"/>
              </a:lnSpc>
              <a:spcAft>
                <a:spcPct val="25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en-US" altLang="it-IT" b="0"/>
              <a:t>la terapia ormonale sostitutiva aumenta il rischio di asma in donne in età perimenopausale</a:t>
            </a:r>
            <a:endParaRPr lang="en-US" altLang="it-IT" sz="1000" i="1"/>
          </a:p>
          <a:p>
            <a:pPr marL="273050" indent="-273050" eaLnBrk="0" hangingPunct="0">
              <a:lnSpc>
                <a:spcPct val="90000"/>
              </a:lnSpc>
              <a:spcAft>
                <a:spcPct val="25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r>
              <a:rPr lang="it-IT" altLang="it-IT" b="0"/>
              <a:t>presente associazione tra asma e deficit di vitamina D </a:t>
            </a:r>
          </a:p>
          <a:p>
            <a:pPr marL="273050" indent="-273050" eaLnBrk="0" hangingPunct="0">
              <a:lnSpc>
                <a:spcPct val="90000"/>
              </a:lnSpc>
              <a:spcAft>
                <a:spcPct val="25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</a:pPr>
            <a:endParaRPr lang="en-US" altLang="it-IT" sz="1000" b="0" i="1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88913"/>
            <a:ext cx="6934200" cy="10668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it-IT" sz="2400" b="1">
                <a:solidFill>
                  <a:srgbClr val="000099"/>
                </a:solidFill>
                <a:latin typeface="Arial" charset="0"/>
                <a:cs typeface="Arial" charset="0"/>
              </a:rPr>
              <a:t>Fattori di rischio che portano all’insorgenza di asma: altri fattori</a:t>
            </a:r>
          </a:p>
        </p:txBody>
      </p:sp>
      <p:sp>
        <p:nvSpPr>
          <p:cNvPr id="121859" name="Line 8"/>
          <p:cNvSpPr>
            <a:spLocks noChangeShapeType="1"/>
          </p:cNvSpPr>
          <p:nvPr/>
        </p:nvSpPr>
        <p:spPr bwMode="auto">
          <a:xfrm>
            <a:off x="755650" y="1557338"/>
            <a:ext cx="8353425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0706EB-3271-2644-9864-511D8362F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36403"/>
      </p:ext>
    </p:extLst>
  </p:cSld>
  <p:clrMapOvr>
    <a:masterClrMapping/>
  </p:clrMapOvr>
  <p:transition advTm="37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>
            <a:extLst>
              <a:ext uri="{FF2B5EF4-FFF2-40B4-BE49-F238E27FC236}">
                <a16:creationId xmlns:a16="http://schemas.microsoft.com/office/drawing/2014/main" id="{8BA7FF41-A0EA-DA4D-BE8D-D3C757CC5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369332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it-IT" b="1" dirty="0">
                <a:solidFill>
                  <a:schemeClr val="bg1"/>
                </a:solidFill>
              </a:rPr>
              <a:t>La </a:t>
            </a:r>
            <a:r>
              <a:rPr lang="en-GB" altLang="it-IT" b="1" dirty="0" err="1">
                <a:solidFill>
                  <a:schemeClr val="bg1"/>
                </a:solidFill>
              </a:rPr>
              <a:t>dispnea</a:t>
            </a:r>
            <a:r>
              <a:rPr lang="en-GB" altLang="it-IT" b="1" dirty="0">
                <a:solidFill>
                  <a:schemeClr val="bg1"/>
                </a:solidFill>
              </a:rPr>
              <a:t> come </a:t>
            </a:r>
            <a:r>
              <a:rPr lang="en-GB" altLang="it-IT" b="1" dirty="0" err="1">
                <a:solidFill>
                  <a:schemeClr val="bg1"/>
                </a:solidFill>
              </a:rPr>
              <a:t>sintomo</a:t>
            </a:r>
            <a:r>
              <a:rPr lang="en-GB" altLang="it-IT" b="1" dirty="0">
                <a:solidFill>
                  <a:schemeClr val="bg1"/>
                </a:solidFill>
              </a:rPr>
              <a:t> </a:t>
            </a:r>
            <a:r>
              <a:rPr lang="en-GB" altLang="it-IT" b="1" dirty="0" err="1">
                <a:solidFill>
                  <a:schemeClr val="bg1"/>
                </a:solidFill>
              </a:rPr>
              <a:t>principale</a:t>
            </a:r>
            <a:r>
              <a:rPr lang="en-GB" altLang="it-IT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026105E5-2E9E-E94F-A576-430D69572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z="3600" b="1" dirty="0">
                <a:solidFill>
                  <a:srgbClr val="000099"/>
                </a:solidFill>
              </a:rPr>
              <a:t>Cause </a:t>
            </a:r>
            <a:r>
              <a:rPr lang="en-GB" altLang="it-IT" sz="3600" b="1" dirty="0" err="1">
                <a:solidFill>
                  <a:srgbClr val="000099"/>
                </a:solidFill>
              </a:rPr>
              <a:t>respiratorie</a:t>
            </a:r>
            <a:r>
              <a:rPr lang="en-GB" altLang="it-IT" sz="3600" b="1" dirty="0">
                <a:solidFill>
                  <a:srgbClr val="000099"/>
                </a:solidFill>
              </a:rPr>
              <a:t> di </a:t>
            </a:r>
            <a:r>
              <a:rPr lang="en-GB" altLang="it-IT" sz="3600" b="1" dirty="0" err="1">
                <a:solidFill>
                  <a:srgbClr val="000099"/>
                </a:solidFill>
              </a:rPr>
              <a:t>dispnea</a:t>
            </a:r>
            <a:endParaRPr lang="en-GB" altLang="it-IT" sz="3600" b="1" dirty="0">
              <a:solidFill>
                <a:srgbClr val="000099"/>
              </a:solidFill>
            </a:endParaRPr>
          </a:p>
        </p:txBody>
      </p:sp>
      <p:graphicFrame>
        <p:nvGraphicFramePr>
          <p:cNvPr id="118826" name="Group 42">
            <a:extLst>
              <a:ext uri="{FF2B5EF4-FFF2-40B4-BE49-F238E27FC236}">
                <a16:creationId xmlns:a16="http://schemas.microsoft.com/office/drawing/2014/main" id="{6794C2F0-F5F4-9B4C-866B-BD9206E0C71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00446356"/>
              </p:ext>
            </p:extLst>
          </p:nvPr>
        </p:nvGraphicFramePr>
        <p:xfrm>
          <a:off x="611188" y="2133600"/>
          <a:ext cx="7772400" cy="3784600"/>
        </p:xfrm>
        <a:graphic>
          <a:graphicData uri="http://schemas.openxmlformats.org/drawingml/2006/table">
            <a:tbl>
              <a:tblPr/>
              <a:tblGrid>
                <a:gridCol w="3814762">
                  <a:extLst>
                    <a:ext uri="{9D8B030D-6E8A-4147-A177-3AD203B41FA5}">
                      <a16:colId xmlns:a16="http://schemas.microsoft.com/office/drawing/2014/main" val="3378069138"/>
                    </a:ext>
                  </a:extLst>
                </a:gridCol>
                <a:gridCol w="3957638">
                  <a:extLst>
                    <a:ext uri="{9D8B030D-6E8A-4147-A177-3AD203B41FA5}">
                      <a16:colId xmlns:a16="http://schemas.microsoft.com/office/drawing/2014/main" val="305052227"/>
                    </a:ext>
                  </a:extLst>
                </a:gridCol>
              </a:tblGrid>
              <a:tr h="584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Acute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Croniche</a:t>
                      </a:r>
                      <a:endParaRPr kumimoji="0" lang="en-GB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751835"/>
                  </a:ext>
                </a:extLst>
              </a:tr>
              <a:tr h="3159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Crisi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asmatica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Riacutizzazione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di BPCO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Embolia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polmonare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Polmonite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Pneumotorace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Pleurite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Asma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BPCO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Ipertensione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polmonare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Bronchiettasie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Cancro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polmonare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Fibrosi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cistica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Pneumopatie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occupazionali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Pneumopatie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infiltrative diffuse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66496"/>
                  </a:ext>
                </a:extLst>
              </a:tr>
            </a:tbl>
          </a:graphicData>
        </a:graphic>
      </p:graphicFrame>
      <p:sp>
        <p:nvSpPr>
          <p:cNvPr id="118835" name="Text Box 51">
            <a:extLst>
              <a:ext uri="{FF2B5EF4-FFF2-40B4-BE49-F238E27FC236}">
                <a16:creationId xmlns:a16="http://schemas.microsoft.com/office/drawing/2014/main" id="{CCFA25BB-C527-8848-B44D-03DEB92AD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165850"/>
            <a:ext cx="2881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200"/>
              <a:t>National Respiratory Training Centre (2002)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2C507E-BF57-584A-A592-14B01276D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1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84"/>
    </mc:Choice>
    <mc:Fallback>
      <p:transition spd="slow" advTm="3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3" name="Group 2"/>
          <p:cNvGrpSpPr>
            <a:grpSpLocks/>
          </p:cNvGrpSpPr>
          <p:nvPr/>
        </p:nvGrpSpPr>
        <p:grpSpPr bwMode="auto">
          <a:xfrm>
            <a:off x="2235200" y="2492375"/>
            <a:ext cx="1354138" cy="1981200"/>
            <a:chOff x="1584" y="1152"/>
            <a:chExt cx="960" cy="1248"/>
          </a:xfrm>
        </p:grpSpPr>
        <p:sp>
          <p:nvSpPr>
            <p:cNvPr id="131096" name="Line 3"/>
            <p:cNvSpPr>
              <a:spLocks noChangeShapeType="1"/>
            </p:cNvSpPr>
            <p:nvPr/>
          </p:nvSpPr>
          <p:spPr bwMode="auto">
            <a:xfrm flipH="1">
              <a:off x="2064" y="1152"/>
              <a:ext cx="480" cy="432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90138" name="Picture 4" descr="3454_3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4" y="1636"/>
              <a:ext cx="960" cy="764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</p:grpSp>
      <p:grpSp>
        <p:nvGrpSpPr>
          <p:cNvPr id="131074" name="Group 5"/>
          <p:cNvGrpSpPr>
            <a:grpSpLocks/>
          </p:cNvGrpSpPr>
          <p:nvPr/>
        </p:nvGrpSpPr>
        <p:grpSpPr bwMode="auto">
          <a:xfrm>
            <a:off x="5824538" y="2238375"/>
            <a:ext cx="3048000" cy="2181225"/>
            <a:chOff x="4128" y="1056"/>
            <a:chExt cx="2160" cy="1374"/>
          </a:xfrm>
        </p:grpSpPr>
        <p:sp>
          <p:nvSpPr>
            <p:cNvPr id="131094" name="Line 6"/>
            <p:cNvSpPr>
              <a:spLocks noChangeShapeType="1"/>
            </p:cNvSpPr>
            <p:nvPr/>
          </p:nvSpPr>
          <p:spPr bwMode="auto">
            <a:xfrm>
              <a:off x="4128" y="1056"/>
              <a:ext cx="1536" cy="528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3109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80" y="1679"/>
              <a:ext cx="1008" cy="751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</p:grpSp>
      <p:grpSp>
        <p:nvGrpSpPr>
          <p:cNvPr id="131075" name="Group 8"/>
          <p:cNvGrpSpPr>
            <a:grpSpLocks/>
          </p:cNvGrpSpPr>
          <p:nvPr/>
        </p:nvGrpSpPr>
        <p:grpSpPr bwMode="auto">
          <a:xfrm>
            <a:off x="5621338" y="2362200"/>
            <a:ext cx="1422400" cy="2057400"/>
            <a:chOff x="3984" y="1152"/>
            <a:chExt cx="1008" cy="1296"/>
          </a:xfrm>
        </p:grpSpPr>
        <p:sp>
          <p:nvSpPr>
            <p:cNvPr id="131092" name="Line 9"/>
            <p:cNvSpPr>
              <a:spLocks noChangeShapeType="1"/>
            </p:cNvSpPr>
            <p:nvPr/>
          </p:nvSpPr>
          <p:spPr bwMode="auto">
            <a:xfrm>
              <a:off x="3984" y="1152"/>
              <a:ext cx="480" cy="432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31093" name="Picture 10" descr="control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4" y="1700"/>
              <a:ext cx="100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1076" name="Group 11"/>
          <p:cNvGrpSpPr>
            <a:grpSpLocks/>
          </p:cNvGrpSpPr>
          <p:nvPr/>
        </p:nvGrpSpPr>
        <p:grpSpPr bwMode="auto">
          <a:xfrm>
            <a:off x="406400" y="2339975"/>
            <a:ext cx="2913063" cy="2155825"/>
            <a:chOff x="288" y="1056"/>
            <a:chExt cx="2064" cy="1358"/>
          </a:xfrm>
        </p:grpSpPr>
        <p:sp>
          <p:nvSpPr>
            <p:cNvPr id="131090" name="Line 12"/>
            <p:cNvSpPr>
              <a:spLocks noChangeShapeType="1"/>
            </p:cNvSpPr>
            <p:nvPr/>
          </p:nvSpPr>
          <p:spPr bwMode="auto">
            <a:xfrm flipH="1">
              <a:off x="816" y="1056"/>
              <a:ext cx="1536" cy="48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31091" name="Picture 13" descr="asma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8" y="1632"/>
              <a:ext cx="1056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1077" name="Group 14"/>
          <p:cNvGrpSpPr>
            <a:grpSpLocks/>
          </p:cNvGrpSpPr>
          <p:nvPr/>
        </p:nvGrpSpPr>
        <p:grpSpPr bwMode="auto">
          <a:xfrm>
            <a:off x="134938" y="3429000"/>
            <a:ext cx="8874125" cy="3429000"/>
            <a:chOff x="96" y="2160"/>
            <a:chExt cx="6288" cy="2160"/>
          </a:xfrm>
        </p:grpSpPr>
        <p:grpSp>
          <p:nvGrpSpPr>
            <p:cNvPr id="131082" name="Group 15"/>
            <p:cNvGrpSpPr>
              <a:grpSpLocks/>
            </p:cNvGrpSpPr>
            <p:nvPr/>
          </p:nvGrpSpPr>
          <p:grpSpPr bwMode="auto">
            <a:xfrm>
              <a:off x="912" y="2880"/>
              <a:ext cx="4656" cy="1440"/>
              <a:chOff x="912" y="2880"/>
              <a:chExt cx="4656" cy="1440"/>
            </a:xfrm>
          </p:grpSpPr>
          <p:pic>
            <p:nvPicPr>
              <p:cNvPr id="131084" name="Picture 16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803" y="3312"/>
                <a:ext cx="921" cy="100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grpSp>
            <p:nvGrpSpPr>
              <p:cNvPr id="131085" name="Group 17"/>
              <p:cNvGrpSpPr>
                <a:grpSpLocks/>
              </p:cNvGrpSpPr>
              <p:nvPr/>
            </p:nvGrpSpPr>
            <p:grpSpPr bwMode="auto">
              <a:xfrm>
                <a:off x="912" y="2880"/>
                <a:ext cx="4656" cy="720"/>
                <a:chOff x="912" y="2544"/>
                <a:chExt cx="4656" cy="720"/>
              </a:xfrm>
            </p:grpSpPr>
            <p:sp>
              <p:nvSpPr>
                <p:cNvPr id="131086" name="Line 18"/>
                <p:cNvSpPr>
                  <a:spLocks noChangeShapeType="1"/>
                </p:cNvSpPr>
                <p:nvPr/>
              </p:nvSpPr>
              <p:spPr bwMode="auto">
                <a:xfrm rot="5400000">
                  <a:off x="3936" y="2544"/>
                  <a:ext cx="480" cy="480"/>
                </a:xfrm>
                <a:prstGeom prst="line">
                  <a:avLst/>
                </a:prstGeom>
                <a:noFill/>
                <a:ln w="76200">
                  <a:solidFill>
                    <a:schemeClr val="folHlink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1087" name="Line 19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2136" y="2568"/>
                  <a:ext cx="480" cy="432"/>
                </a:xfrm>
                <a:prstGeom prst="line">
                  <a:avLst/>
                </a:prstGeom>
                <a:noFill/>
                <a:ln w="76200">
                  <a:solidFill>
                    <a:schemeClr val="folHlink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1088" name="Line 20"/>
                <p:cNvSpPr>
                  <a:spLocks noChangeShapeType="1"/>
                </p:cNvSpPr>
                <p:nvPr/>
              </p:nvSpPr>
              <p:spPr bwMode="auto">
                <a:xfrm rot="5400000">
                  <a:off x="4416" y="2112"/>
                  <a:ext cx="720" cy="1584"/>
                </a:xfrm>
                <a:prstGeom prst="line">
                  <a:avLst/>
                </a:prstGeom>
                <a:noFill/>
                <a:ln w="76200">
                  <a:solidFill>
                    <a:schemeClr val="folHlink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1089" name="Line 21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368" y="2088"/>
                  <a:ext cx="720" cy="1632"/>
                </a:xfrm>
                <a:prstGeom prst="line">
                  <a:avLst/>
                </a:prstGeom>
                <a:noFill/>
                <a:ln w="76200">
                  <a:solidFill>
                    <a:schemeClr val="folHlink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31083" name="Rectangle 22"/>
            <p:cNvSpPr>
              <a:spLocks noChangeArrowheads="1"/>
            </p:cNvSpPr>
            <p:nvPr/>
          </p:nvSpPr>
          <p:spPr bwMode="auto">
            <a:xfrm>
              <a:off x="96" y="2160"/>
              <a:ext cx="6288" cy="1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it-IT" altLang="it-IT" sz="2400">
                <a:solidFill>
                  <a:schemeClr val="tx1"/>
                </a:solidFill>
                <a:latin typeface="Arial Black" pitchFamily="34" charset="0"/>
                <a:cs typeface="Lucida Sans Unicode" pitchFamily="34" charset="0"/>
              </a:endParaRPr>
            </a:p>
            <a:p>
              <a:pPr algn="ctr" eaLnBrk="0" hangingPunct="0"/>
              <a:endParaRPr lang="it-IT" altLang="it-IT" sz="2400">
                <a:solidFill>
                  <a:schemeClr val="tx1"/>
                </a:solidFill>
                <a:latin typeface="Arial Black" pitchFamily="34" charset="0"/>
                <a:cs typeface="Lucida Sans Unicode" pitchFamily="34" charset="0"/>
              </a:endParaRPr>
            </a:p>
            <a:p>
              <a:pPr algn="ctr" eaLnBrk="0" hangingPunct="0"/>
              <a:endParaRPr lang="it-IT" altLang="it-IT" sz="2400">
                <a:solidFill>
                  <a:schemeClr val="tx1"/>
                </a:solidFill>
                <a:latin typeface="Arial Black" pitchFamily="34" charset="0"/>
                <a:cs typeface="Lucida Sans Unicode" pitchFamily="34" charset="0"/>
              </a:endParaRPr>
            </a:p>
            <a:p>
              <a:pPr algn="ctr" eaLnBrk="0" hangingPunct="0"/>
              <a:r>
                <a:rPr lang="it-IT" altLang="it-IT" sz="2400">
                  <a:latin typeface="Arial "/>
                  <a:cs typeface="Lucida Sans Unicode" pitchFamily="34" charset="0"/>
                </a:rPr>
                <a:t>Sintomi</a:t>
              </a:r>
            </a:p>
            <a:p>
              <a:pPr eaLnBrk="0" hangingPunct="0"/>
              <a:endParaRPr lang="it-IT" altLang="it-IT" sz="2400">
                <a:solidFill>
                  <a:schemeClr val="tx1"/>
                </a:solidFill>
                <a:latin typeface="Arial Black" pitchFamily="34" charset="0"/>
                <a:cs typeface="Lucida Sans Unicode" pitchFamily="34" charset="0"/>
              </a:endParaRPr>
            </a:p>
          </p:txBody>
        </p:sp>
      </p:grpSp>
      <p:sp>
        <p:nvSpPr>
          <p:cNvPr id="131078" name="Rectangle 23"/>
          <p:cNvSpPr>
            <a:spLocks noChangeArrowheads="1"/>
          </p:cNvSpPr>
          <p:nvPr/>
        </p:nvSpPr>
        <p:spPr bwMode="auto">
          <a:xfrm>
            <a:off x="1293813" y="333375"/>
            <a:ext cx="6556375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it-IT" sz="2800"/>
              <a:t>Asma: dalla fisiopatologia alla clinica</a:t>
            </a:r>
            <a:endParaRPr lang="en-US" altLang="it-IT" sz="2400"/>
          </a:p>
        </p:txBody>
      </p:sp>
      <p:sp>
        <p:nvSpPr>
          <p:cNvPr id="131079" name="Rectangle 24"/>
          <p:cNvSpPr>
            <a:spLocks noChangeArrowheads="1"/>
          </p:cNvSpPr>
          <p:nvPr/>
        </p:nvSpPr>
        <p:spPr bwMode="auto">
          <a:xfrm>
            <a:off x="68263" y="2076450"/>
            <a:ext cx="23209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it-IT" altLang="it-IT" sz="2400">
                <a:latin typeface="Arial "/>
                <a:cs typeface="Lucida Sans Unicode" pitchFamily="34" charset="0"/>
              </a:rPr>
              <a:t>Infiammazione</a:t>
            </a:r>
            <a:endParaRPr lang="en-US" altLang="it-IT" sz="2400">
              <a:latin typeface="Arial "/>
              <a:cs typeface="Lucida Sans Unicode" pitchFamily="34" charset="0"/>
            </a:endParaRPr>
          </a:p>
        </p:txBody>
      </p:sp>
      <p:sp>
        <p:nvSpPr>
          <p:cNvPr id="131080" name="Rectangle 25"/>
          <p:cNvSpPr>
            <a:spLocks noChangeArrowheads="1"/>
          </p:cNvSpPr>
          <p:nvPr/>
        </p:nvSpPr>
        <p:spPr bwMode="auto">
          <a:xfrm>
            <a:off x="6373813" y="2060575"/>
            <a:ext cx="2662237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it-IT" altLang="it-IT" sz="2400">
                <a:latin typeface="Arial "/>
                <a:cs typeface="Lucida Sans Unicode" pitchFamily="34" charset="0"/>
              </a:rPr>
              <a:t> Rimodellamento</a:t>
            </a:r>
            <a:endParaRPr lang="en-US" altLang="it-IT" sz="2400">
              <a:latin typeface="Arial "/>
              <a:cs typeface="Lucida Sans Unicode" pitchFamily="34" charset="0"/>
            </a:endParaRPr>
          </a:p>
        </p:txBody>
      </p:sp>
      <p:sp>
        <p:nvSpPr>
          <p:cNvPr id="131081" name="Rectangle 26"/>
          <p:cNvSpPr>
            <a:spLocks noChangeArrowheads="1"/>
          </p:cNvSpPr>
          <p:nvPr/>
        </p:nvSpPr>
        <p:spPr bwMode="auto">
          <a:xfrm>
            <a:off x="3205163" y="1447800"/>
            <a:ext cx="2786062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 eaLnBrk="0" hangingPunct="0"/>
            <a:r>
              <a:rPr lang="it-IT" altLang="it-IT" sz="2400">
                <a:latin typeface="Arial "/>
                <a:cs typeface="Lucida Sans Unicode" pitchFamily="34" charset="0"/>
              </a:rPr>
              <a:t>Piccole </a:t>
            </a:r>
          </a:p>
          <a:p>
            <a:pPr algn="ctr" defTabSz="762000" eaLnBrk="0" hangingPunct="0"/>
            <a:r>
              <a:rPr lang="it-IT" altLang="it-IT" sz="2400">
                <a:latin typeface="Arial "/>
                <a:cs typeface="Lucida Sans Unicode" pitchFamily="34" charset="0"/>
              </a:rPr>
              <a:t>e grandi vie aeree</a:t>
            </a:r>
            <a:endParaRPr lang="en-US" altLang="it-IT" sz="2400">
              <a:latin typeface="Arial "/>
              <a:cs typeface="Lucida Sans Unicode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000572-2349-264D-B656-7263B9668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7153"/>
      </p:ext>
    </p:extLst>
  </p:cSld>
  <p:clrMapOvr>
    <a:masterClrMapping/>
  </p:clrMapOvr>
  <p:transition spd="slow" advTm="2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987675" y="333375"/>
            <a:ext cx="3168650" cy="574675"/>
          </a:xfrm>
        </p:spPr>
        <p:txBody>
          <a:bodyPr wrap="none"/>
          <a:lstStyle/>
          <a:p>
            <a:pPr algn="l" eaLnBrk="1" hangingPunct="1"/>
            <a:r>
              <a:rPr lang="it-IT" altLang="it-IT" sz="2600" b="1">
                <a:solidFill>
                  <a:srgbClr val="000099"/>
                </a:solidFill>
                <a:latin typeface="Arial "/>
                <a:cs typeface="Arial" charset="0"/>
              </a:rPr>
              <a:t>Diagnosi di asma</a:t>
            </a:r>
            <a:endParaRPr lang="en-US" altLang="it-IT" sz="2600" b="1">
              <a:solidFill>
                <a:srgbClr val="000099"/>
              </a:solidFill>
              <a:latin typeface="Arial "/>
              <a:cs typeface="Arial" charset="0"/>
            </a:endParaRPr>
          </a:p>
        </p:txBody>
      </p:sp>
      <p:sp>
        <p:nvSpPr>
          <p:cNvPr id="51097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55650" y="1700213"/>
            <a:ext cx="8229600" cy="45259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ct val="4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Anamnesi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ed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insieme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dei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sintomi</a:t>
            </a:r>
            <a:endParaRPr lang="en-US" sz="2600" b="1" dirty="0">
              <a:solidFill>
                <a:srgbClr val="000099"/>
              </a:solidFill>
              <a:latin typeface="Arial "/>
              <a:cs typeface="Arial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ct val="4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Esame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obiettivo</a:t>
            </a:r>
            <a:endParaRPr lang="en-US" sz="2600" b="1" dirty="0">
              <a:solidFill>
                <a:srgbClr val="000099"/>
              </a:solidFill>
              <a:latin typeface="Arial "/>
              <a:cs typeface="Arial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ct val="4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Prove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di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funzionalità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respiratoria</a:t>
            </a:r>
            <a:endParaRPr lang="en-US" sz="2600" b="1" dirty="0">
              <a:solidFill>
                <a:srgbClr val="000099"/>
              </a:solidFill>
              <a:latin typeface="Arial "/>
              <a:cs typeface="Arial" pitchFamily="34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ct val="4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Spirometria</a:t>
            </a:r>
            <a:endParaRPr lang="en-US" sz="2000" dirty="0">
              <a:solidFill>
                <a:srgbClr val="000099"/>
              </a:solidFill>
              <a:latin typeface="Arial "/>
              <a:cs typeface="Arial" pitchFamily="34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ct val="4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dirty="0">
                <a:solidFill>
                  <a:srgbClr val="000099"/>
                </a:solidFill>
                <a:latin typeface="Arial "/>
                <a:cs typeface="Arial" pitchFamily="34" charset="0"/>
              </a:rPr>
              <a:t>Test </a:t>
            </a:r>
            <a:r>
              <a:rPr lang="en-US" sz="2000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di</a:t>
            </a:r>
            <a:r>
              <a:rPr lang="en-US" sz="2000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reversibilità</a:t>
            </a:r>
            <a:endParaRPr lang="en-US" sz="2000" dirty="0">
              <a:solidFill>
                <a:srgbClr val="000099"/>
              </a:solidFill>
              <a:latin typeface="Arial "/>
              <a:cs typeface="Arial" pitchFamily="34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ct val="4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dirty="0">
                <a:solidFill>
                  <a:srgbClr val="000099"/>
                </a:solidFill>
                <a:latin typeface="Arial "/>
                <a:cs typeface="Arial" pitchFamily="34" charset="0"/>
              </a:rPr>
              <a:t>Test </a:t>
            </a:r>
            <a:r>
              <a:rPr lang="en-US" sz="2000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di</a:t>
            </a:r>
            <a:r>
              <a:rPr lang="en-US" sz="2000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provocazione</a:t>
            </a:r>
            <a:r>
              <a:rPr lang="en-US" sz="2000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bronchiale</a:t>
            </a:r>
            <a:r>
              <a:rPr lang="en-US" sz="2000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aspecifico</a:t>
            </a:r>
            <a:endParaRPr lang="en-US" sz="2000" dirty="0">
              <a:solidFill>
                <a:srgbClr val="000099"/>
              </a:solidFill>
              <a:latin typeface="Arial "/>
              <a:cs typeface="Arial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ct val="4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Indagini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per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identificare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i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fattori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di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rischio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e le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comorbilità</a:t>
            </a:r>
            <a:endParaRPr lang="en-US" sz="2600" b="1" dirty="0">
              <a:solidFill>
                <a:srgbClr val="000099"/>
              </a:solidFill>
              <a:latin typeface="Arial "/>
              <a:cs typeface="Arial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ct val="40000"/>
              </a:spcAft>
              <a:buClr>
                <a:srgbClr val="FF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Altre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indagini</a:t>
            </a:r>
            <a:r>
              <a:rPr lang="en-US" sz="2600" b="1" dirty="0">
                <a:solidFill>
                  <a:srgbClr val="000099"/>
                </a:solidFill>
                <a:latin typeface="Arial "/>
                <a:cs typeface="Arial" pitchFamily="34" charset="0"/>
              </a:rPr>
              <a:t> per la </a:t>
            </a:r>
            <a:r>
              <a:rPr lang="en-US" sz="2600" b="1" dirty="0" err="1">
                <a:solidFill>
                  <a:srgbClr val="000099"/>
                </a:solidFill>
                <a:latin typeface="Arial "/>
                <a:cs typeface="Arial" pitchFamily="34" charset="0"/>
              </a:rPr>
              <a:t>fenotipizzazione</a:t>
            </a:r>
            <a:endParaRPr lang="en-US" sz="2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"/>
              <a:cs typeface="Arial" pitchFamily="34" charset="0"/>
            </a:endParaRPr>
          </a:p>
        </p:txBody>
      </p:sp>
      <p:sp>
        <p:nvSpPr>
          <p:cNvPr id="152579" name="Line 5"/>
          <p:cNvSpPr>
            <a:spLocks noChangeShapeType="1"/>
          </p:cNvSpPr>
          <p:nvPr/>
        </p:nvSpPr>
        <p:spPr bwMode="auto">
          <a:xfrm>
            <a:off x="755650" y="1500188"/>
            <a:ext cx="8388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CCFEA3-A25D-A949-BFC4-92A319A55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10586"/>
      </p:ext>
    </p:extLst>
  </p:cSld>
  <p:clrMapOvr>
    <a:masterClrMapping/>
  </p:clrMapOvr>
  <p:transition advTm="29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SLIDE 45_4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341438"/>
            <a:ext cx="8135938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4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39700"/>
            <a:ext cx="88201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36563" y="331788"/>
            <a:ext cx="7524750" cy="627062"/>
          </a:xfrm>
        </p:spPr>
        <p:txBody>
          <a:bodyPr rIns="40631">
            <a:normAutofit fontScale="90000"/>
          </a:bodyPr>
          <a:lstStyle/>
          <a:p>
            <a:pPr eaLnBrk="1" hangingPunct="1"/>
            <a:r>
              <a:rPr lang="en-AU" altLang="it-IT" sz="2800" b="1">
                <a:solidFill>
                  <a:srgbClr val="000099"/>
                </a:solidFill>
                <a:latin typeface="Arial" charset="0"/>
                <a:cs typeface="Arial" charset="0"/>
              </a:rPr>
              <a:t>Ciclo di gestione dell’asma basato sul controllo  </a:t>
            </a:r>
          </a:p>
        </p:txBody>
      </p:sp>
      <p:sp>
        <p:nvSpPr>
          <p:cNvPr id="182277" name="Rectangle 13"/>
          <p:cNvSpPr>
            <a:spLocks/>
          </p:cNvSpPr>
          <p:nvPr/>
        </p:nvSpPr>
        <p:spPr bwMode="auto">
          <a:xfrm>
            <a:off x="5233988" y="1511300"/>
            <a:ext cx="3989387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Diagnosi</a:t>
            </a:r>
            <a:b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</a:b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Controllo dei sintomi e fattori di rischio</a:t>
            </a:r>
            <a:b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</a:b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(inclusa la funzionalità respiratoria)</a:t>
            </a:r>
          </a:p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Tecnica inalatoria e aderenza terapeutica</a:t>
            </a:r>
          </a:p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Preferenze del paziente</a:t>
            </a:r>
          </a:p>
        </p:txBody>
      </p:sp>
      <p:sp>
        <p:nvSpPr>
          <p:cNvPr id="182278" name="Rectangle 14"/>
          <p:cNvSpPr>
            <a:spLocks/>
          </p:cNvSpPr>
          <p:nvPr/>
        </p:nvSpPr>
        <p:spPr bwMode="auto">
          <a:xfrm>
            <a:off x="4929188" y="5173663"/>
            <a:ext cx="3937000" cy="841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Terapia antiasmatica</a:t>
            </a:r>
          </a:p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Strategie non farmacologiche</a:t>
            </a:r>
          </a:p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Trattamento dei fattori di rischio modificabili</a:t>
            </a:r>
          </a:p>
        </p:txBody>
      </p:sp>
      <p:sp>
        <p:nvSpPr>
          <p:cNvPr id="182279" name="Rectangle 15"/>
          <p:cNvSpPr>
            <a:spLocks/>
          </p:cNvSpPr>
          <p:nvPr/>
        </p:nvSpPr>
        <p:spPr bwMode="auto">
          <a:xfrm>
            <a:off x="546100" y="3284538"/>
            <a:ext cx="1735138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Sintomi</a:t>
            </a:r>
          </a:p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Riacutizzazioni</a:t>
            </a:r>
          </a:p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Effetti collaterali</a:t>
            </a:r>
          </a:p>
          <a:p>
            <a:pPr algn="ctr">
              <a:spcBef>
                <a:spcPts val="425"/>
              </a:spcBef>
            </a:pPr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Soddisfazione del paziente</a:t>
            </a:r>
          </a:p>
        </p:txBody>
      </p:sp>
      <p:sp>
        <p:nvSpPr>
          <p:cNvPr id="16" name="Rectangle 15"/>
          <p:cNvSpPr/>
          <p:nvPr/>
        </p:nvSpPr>
        <p:spPr>
          <a:xfrm rot="18616622">
            <a:off x="2688622" y="2803376"/>
            <a:ext cx="2402625" cy="2180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>
                <a:gd name="adj" fmla="val 5457498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dirty="0">
                <a:ln w="12700">
                  <a:noFill/>
                  <a:prstDash val="solid"/>
                </a:ln>
                <a:solidFill>
                  <a:schemeClr val="bg1"/>
                </a:solidFill>
                <a:cs typeface="Arial"/>
              </a:rPr>
              <a:t>RIVALUTAZIONE DELLA RISPOSTA</a:t>
            </a:r>
          </a:p>
        </p:txBody>
      </p:sp>
      <p:sp>
        <p:nvSpPr>
          <p:cNvPr id="17" name="Rectangle 16"/>
          <p:cNvSpPr/>
          <p:nvPr/>
        </p:nvSpPr>
        <p:spPr>
          <a:xfrm rot="3706156">
            <a:off x="3018940" y="2784161"/>
            <a:ext cx="2256314" cy="2180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>
                <a:gd name="adj" fmla="val 5457498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650" dirty="0">
                <a:ln w="12700">
                  <a:noFill/>
                  <a:prstDash val="solid"/>
                </a:ln>
                <a:solidFill>
                  <a:schemeClr val="bg1"/>
                </a:solidFill>
                <a:cs typeface="Arial"/>
              </a:rPr>
              <a:t>VALUTAZIONE</a:t>
            </a:r>
          </a:p>
        </p:txBody>
      </p:sp>
      <p:sp>
        <p:nvSpPr>
          <p:cNvPr id="18" name="Rectangle 17"/>
          <p:cNvSpPr/>
          <p:nvPr/>
        </p:nvSpPr>
        <p:spPr>
          <a:xfrm rot="21356104">
            <a:off x="2967871" y="3542599"/>
            <a:ext cx="2154960" cy="1753419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16604063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AGGIUSTAMENTO TRATTAMENTO</a:t>
            </a:r>
            <a:endParaRPr lang="en-US" sz="1200" dirty="0">
              <a:ln w="12700">
                <a:noFill/>
                <a:prstDash val="solid"/>
              </a:ln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F61591-7748-A546-A9D1-8A3D4382E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67631"/>
      </p:ext>
    </p:extLst>
  </p:cSld>
  <p:clrMapOvr>
    <a:masterClrMapping/>
  </p:clrMapOvr>
  <p:transition spd="slow" advTm="12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8"/>
          <p:cNvSpPr>
            <a:spLocks noChangeArrowheads="1"/>
          </p:cNvSpPr>
          <p:nvPr/>
        </p:nvSpPr>
        <p:spPr bwMode="auto">
          <a:xfrm>
            <a:off x="1500188" y="428625"/>
            <a:ext cx="3929062" cy="490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t-IT" sz="2600"/>
              <a:t>I farmaci per il trattamento dell’asma</a:t>
            </a:r>
          </a:p>
        </p:txBody>
      </p:sp>
      <p:sp>
        <p:nvSpPr>
          <p:cNvPr id="195586" name="Rectangle 9"/>
          <p:cNvSpPr>
            <a:spLocks noChangeArrowheads="1"/>
          </p:cNvSpPr>
          <p:nvPr/>
        </p:nvSpPr>
        <p:spPr bwMode="auto">
          <a:xfrm>
            <a:off x="406400" y="1639888"/>
            <a:ext cx="4349750" cy="4662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eaLnBrk="0" hangingPunct="0">
              <a:buClr>
                <a:srgbClr val="FFFF00"/>
              </a:buClr>
              <a:buSzPct val="65000"/>
              <a:buFont typeface="Wingdings" pitchFamily="2" charset="2"/>
              <a:buNone/>
            </a:pPr>
            <a:r>
              <a:rPr lang="en-US" altLang="it-IT" sz="2000" b="1" dirty="0" err="1">
                <a:solidFill>
                  <a:srgbClr val="FF0000"/>
                </a:solidFill>
                <a:latin typeface="Arial "/>
              </a:rPr>
              <a:t>Farmaci</a:t>
            </a:r>
            <a:r>
              <a:rPr lang="en-US" altLang="it-IT" sz="2000" b="1" dirty="0">
                <a:solidFill>
                  <a:srgbClr val="FF0000"/>
                </a:solidFill>
                <a:latin typeface="Arial "/>
              </a:rPr>
              <a:t> per </a:t>
            </a:r>
            <a:r>
              <a:rPr lang="en-US" altLang="it-IT" sz="2000" b="1" dirty="0" err="1">
                <a:solidFill>
                  <a:srgbClr val="FF0000"/>
                </a:solidFill>
                <a:latin typeface="Arial "/>
              </a:rPr>
              <a:t>il</a:t>
            </a:r>
            <a:r>
              <a:rPr lang="en-US" altLang="it-IT" sz="2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altLang="it-IT" sz="2000" b="1" dirty="0" err="1">
                <a:solidFill>
                  <a:srgbClr val="FF0000"/>
                </a:solidFill>
                <a:latin typeface="Arial "/>
              </a:rPr>
              <a:t>controllo</a:t>
            </a:r>
            <a:r>
              <a:rPr lang="en-US" altLang="it-IT" sz="2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altLang="it-IT" sz="2000" b="1" dirty="0" err="1">
                <a:solidFill>
                  <a:srgbClr val="FF0000"/>
                </a:solidFill>
                <a:latin typeface="Arial "/>
              </a:rPr>
              <a:t>dell’asma</a:t>
            </a:r>
            <a:endParaRPr lang="en-US" altLang="it-IT" sz="2000" b="1" dirty="0">
              <a:solidFill>
                <a:srgbClr val="FF0000"/>
              </a:solidFill>
              <a:latin typeface="Arial "/>
            </a:endParaRP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Char char="§"/>
            </a:pP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Glucocorticosteroidi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inalatori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(ICS)</a:t>
            </a: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Char char="§"/>
            </a:pP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ICS + ß</a:t>
            </a:r>
            <a:r>
              <a:rPr lang="en-US" altLang="it-IT" sz="2000" b="0" baseline="-25000" dirty="0">
                <a:solidFill>
                  <a:srgbClr val="003399"/>
                </a:solidFill>
                <a:latin typeface="Arial "/>
              </a:rPr>
              <a:t>2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-agonisti a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lunga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durata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d’azione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(LABA)</a:t>
            </a: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Char char="§"/>
            </a:pP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Antagonisti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recettoriali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dei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leucotrieni</a:t>
            </a:r>
            <a:endParaRPr lang="en-US" altLang="it-IT" sz="2000" dirty="0">
              <a:solidFill>
                <a:srgbClr val="003399"/>
              </a:solidFill>
              <a:latin typeface="Arial "/>
            </a:endParaRP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None/>
            </a:pPr>
            <a:r>
              <a:rPr lang="en-US" altLang="it-IT" dirty="0">
                <a:solidFill>
                  <a:srgbClr val="003399"/>
                </a:solidFill>
                <a:latin typeface="Arial "/>
              </a:rPr>
              <a:t>In </a:t>
            </a:r>
            <a:r>
              <a:rPr lang="en-US" altLang="it-IT" dirty="0" err="1">
                <a:solidFill>
                  <a:srgbClr val="003399"/>
                </a:solidFill>
                <a:latin typeface="Arial "/>
              </a:rPr>
              <a:t>sottogruppi</a:t>
            </a:r>
            <a:endParaRPr lang="en-US" altLang="it-IT" dirty="0">
              <a:solidFill>
                <a:srgbClr val="003399"/>
              </a:solidFill>
              <a:latin typeface="Arial "/>
            </a:endParaRP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Char char="§"/>
            </a:pP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Anticolinergici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(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tiotropio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)</a:t>
            </a: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Char char="§"/>
            </a:pP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Anti-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IgE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(omalizumab)</a:t>
            </a: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Char char="§"/>
            </a:pP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Anti-IL5 (mepolizumab)</a:t>
            </a: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Char char="§"/>
            </a:pP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Glucocorticosteroidi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orali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(per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uso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 </a:t>
            </a: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regolare</a:t>
            </a:r>
            <a:r>
              <a:rPr lang="en-US" altLang="it-IT" sz="2000" b="0" dirty="0">
                <a:solidFill>
                  <a:srgbClr val="003399"/>
                </a:solidFill>
                <a:latin typeface="Arial "/>
              </a:rPr>
              <a:t>)</a:t>
            </a:r>
          </a:p>
          <a:p>
            <a:pPr marL="1588" lvl="1" eaLnBrk="0" hangingPunct="0">
              <a:buClr>
                <a:srgbClr val="FF9900"/>
              </a:buClr>
              <a:buSzPct val="85000"/>
              <a:buFont typeface="Wingdings" pitchFamily="2" charset="2"/>
              <a:buChar char="§"/>
            </a:pPr>
            <a:r>
              <a:rPr lang="en-US" altLang="it-IT" sz="2000" b="0" dirty="0" err="1">
                <a:solidFill>
                  <a:srgbClr val="003399"/>
                </a:solidFill>
                <a:latin typeface="Arial "/>
              </a:rPr>
              <a:t>Cromoni</a:t>
            </a:r>
            <a:endParaRPr lang="en-US" altLang="it-IT" sz="2000" b="0" dirty="0">
              <a:solidFill>
                <a:srgbClr val="003399"/>
              </a:solidFill>
              <a:latin typeface="Arial "/>
            </a:endParaRPr>
          </a:p>
          <a:p>
            <a:pPr marL="1588" lvl="1" eaLnBrk="0" hangingPunct="0">
              <a:lnSpc>
                <a:spcPct val="90000"/>
              </a:lnSpc>
              <a:spcAft>
                <a:spcPct val="55000"/>
              </a:spcAft>
              <a:buClr>
                <a:srgbClr val="FF9900"/>
              </a:buClr>
              <a:buSzPct val="85000"/>
              <a:buFont typeface="Wingdings" pitchFamily="2" charset="2"/>
              <a:buChar char="§"/>
            </a:pPr>
            <a:endParaRPr lang="en-US" altLang="it-IT" sz="2000" b="0" dirty="0">
              <a:solidFill>
                <a:srgbClr val="003399"/>
              </a:solidFill>
              <a:latin typeface="Arial "/>
            </a:endParaRPr>
          </a:p>
        </p:txBody>
      </p:sp>
      <p:sp>
        <p:nvSpPr>
          <p:cNvPr id="195587" name="Line 11"/>
          <p:cNvSpPr>
            <a:spLocks noChangeShapeType="1"/>
          </p:cNvSpPr>
          <p:nvPr/>
        </p:nvSpPr>
        <p:spPr bwMode="auto">
          <a:xfrm>
            <a:off x="755650" y="1500188"/>
            <a:ext cx="8388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5588" name="Segnaposto contenuto 8"/>
          <p:cNvSpPr>
            <a:spLocks noGrp="1"/>
          </p:cNvSpPr>
          <p:nvPr>
            <p:ph sz="half" idx="4294967295"/>
          </p:nvPr>
        </p:nvSpPr>
        <p:spPr>
          <a:xfrm>
            <a:off x="4756150" y="1646238"/>
            <a:ext cx="4316413" cy="430371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99"/>
                </a:solidFill>
                <a:latin typeface="Arial "/>
                <a:cs typeface="Arial" charset="0"/>
              </a:rPr>
              <a:t>Farmaci per il sollievo dei sintomi</a:t>
            </a:r>
          </a:p>
          <a:p>
            <a:pPr marL="522288" lvl="1" indent="-342900" eaLnBrk="1" hangingPunct="1">
              <a:spcBef>
                <a:spcPct val="0"/>
              </a:spcBef>
              <a:buClr>
                <a:srgbClr val="FF9900"/>
              </a:buClr>
              <a:buSzPct val="85000"/>
              <a:buFont typeface="Arial" charset="0"/>
              <a:buChar char="■"/>
            </a:pPr>
            <a:r>
              <a:rPr lang="en-US" altLang="it-IT" sz="2000">
                <a:solidFill>
                  <a:srgbClr val="003399"/>
                </a:solidFill>
                <a:latin typeface="Arial "/>
                <a:cs typeface="Arial" charset="0"/>
              </a:rPr>
              <a:t> ß</a:t>
            </a:r>
            <a:r>
              <a:rPr lang="en-US" altLang="it-IT" sz="2000" baseline="-25000">
                <a:solidFill>
                  <a:srgbClr val="003399"/>
                </a:solidFill>
                <a:latin typeface="Arial "/>
                <a:cs typeface="Arial" charset="0"/>
              </a:rPr>
              <a:t>2</a:t>
            </a:r>
            <a:r>
              <a:rPr lang="en-US" altLang="it-IT" sz="2000">
                <a:solidFill>
                  <a:srgbClr val="003399"/>
                </a:solidFill>
                <a:latin typeface="Arial "/>
                <a:cs typeface="Arial" charset="0"/>
              </a:rPr>
              <a:t>-agonisti inalatori a rapida azione</a:t>
            </a:r>
          </a:p>
          <a:p>
            <a:pPr marL="522288" lvl="1" indent="-342900" eaLnBrk="1" hangingPunct="1">
              <a:spcBef>
                <a:spcPct val="0"/>
              </a:spcBef>
              <a:buClr>
                <a:srgbClr val="FF9900"/>
              </a:buClr>
              <a:buSzPct val="85000"/>
              <a:buFont typeface="Arial" charset="0"/>
              <a:buChar char="■"/>
            </a:pPr>
            <a:r>
              <a:rPr lang="en-US" altLang="it-IT" sz="2000">
                <a:solidFill>
                  <a:srgbClr val="003399"/>
                </a:solidFill>
                <a:latin typeface="Arial "/>
                <a:cs typeface="Arial" charset="0"/>
              </a:rPr>
              <a:t> Glucocorticosteroidi sistemici (per le riacutizzazioni)</a:t>
            </a:r>
          </a:p>
          <a:p>
            <a:pPr marL="522288" lvl="1" indent="-342900" eaLnBrk="1" hangingPunct="1">
              <a:spcBef>
                <a:spcPct val="0"/>
              </a:spcBef>
              <a:buClr>
                <a:srgbClr val="FF9900"/>
              </a:buClr>
              <a:buSzPct val="85000"/>
              <a:buFont typeface="Arial" charset="0"/>
              <a:buChar char="■"/>
            </a:pPr>
            <a:r>
              <a:rPr lang="en-US" altLang="it-IT" sz="2000">
                <a:solidFill>
                  <a:srgbClr val="003399"/>
                </a:solidFill>
                <a:latin typeface="Arial "/>
                <a:cs typeface="Arial" charset="0"/>
              </a:rPr>
              <a:t> Anticolinergici a rapida azione (gravi riacutizzazioni)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F64EBB-EC31-1D40-8142-6C83412C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01402"/>
      </p:ext>
    </p:extLst>
  </p:cSld>
  <p:clrMapOvr>
    <a:masterClrMapping/>
  </p:clrMapOvr>
  <p:transition spd="slow" advTm="53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>
            <a:extLst>
              <a:ext uri="{FF2B5EF4-FFF2-40B4-BE49-F238E27FC236}">
                <a16:creationId xmlns:a16="http://schemas.microsoft.com/office/drawing/2014/main" id="{35D01A45-5261-5646-ABB7-18B4D15A9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26369" y="1952626"/>
            <a:ext cx="6700838" cy="3631406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Symbol" pitchFamily="2" charset="2"/>
              <a:buNone/>
            </a:pPr>
            <a:r>
              <a:rPr lang="it-IT" altLang="it-IT" sz="1575" dirty="0">
                <a:solidFill>
                  <a:srgbClr val="C00000"/>
                </a:solidFill>
              </a:rPr>
              <a:t> 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 typeface="Symbol" pitchFamily="2" charset="2"/>
              <a:buNone/>
            </a:pPr>
            <a:endParaRPr lang="it-IT" altLang="it-IT" sz="1575" dirty="0">
              <a:solidFill>
                <a:srgbClr val="C00000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 typeface="Symbol" pitchFamily="2" charset="2"/>
              <a:buNone/>
            </a:pPr>
            <a:r>
              <a:rPr lang="it-IT" altLang="it-IT" sz="1800" dirty="0">
                <a:solidFill>
                  <a:srgbClr val="C00000"/>
                </a:solidFill>
              </a:rPr>
              <a:t>L’ADESIONE DEL PAZIENTE ALLA TERAPIA ANTIASMATICA INFLUISCE SIGNIFICATIVAMENTE SUL RAGGIUNGIMENTO DI UN BUON CONTROLLO DELLA PATOLOGIA:</a:t>
            </a:r>
          </a:p>
          <a:p>
            <a:pPr algn="ctr">
              <a:buFont typeface="Symbol" pitchFamily="2" charset="2"/>
              <a:buNone/>
            </a:pPr>
            <a:endParaRPr lang="it-IT" altLang="it-IT" sz="1800" dirty="0">
              <a:solidFill>
                <a:srgbClr val="C00000"/>
              </a:solidFill>
            </a:endParaRPr>
          </a:p>
          <a:p>
            <a:pPr algn="ctr">
              <a:buFont typeface="Symbol" pitchFamily="2" charset="2"/>
              <a:buNone/>
            </a:pPr>
            <a:r>
              <a:rPr lang="it-IT" altLang="it-IT" sz="1800" b="1" u="sng" dirty="0">
                <a:solidFill>
                  <a:srgbClr val="C00000"/>
                </a:solidFill>
              </a:rPr>
              <a:t>LA SCARSA ADERENZA ALLA TERAPIA CONTRIBUISCE AL MANCATO CONTROLLO</a:t>
            </a:r>
          </a:p>
          <a:p>
            <a:pPr algn="ctr">
              <a:buFont typeface="Symbol" pitchFamily="2" charset="2"/>
              <a:buNone/>
            </a:pPr>
            <a:r>
              <a:rPr lang="it-IT" altLang="it-IT" sz="1800" b="1" u="sng" dirty="0">
                <a:solidFill>
                  <a:srgbClr val="C00000"/>
                </a:solidFill>
              </a:rPr>
              <a:t> NEL 50% DEI PAZIENTI CON ASMA</a:t>
            </a:r>
          </a:p>
          <a:p>
            <a:pPr algn="ctr">
              <a:buFont typeface="Symbol" pitchFamily="2" charset="2"/>
              <a:buNone/>
            </a:pPr>
            <a:endParaRPr lang="it-IT" altLang="it-IT" sz="1800" b="1" u="sng" dirty="0">
              <a:solidFill>
                <a:srgbClr val="C00000"/>
              </a:solidFill>
            </a:endParaRPr>
          </a:p>
          <a:p>
            <a:pPr>
              <a:buFont typeface="Symbol" pitchFamily="2" charset="2"/>
              <a:buNone/>
            </a:pPr>
            <a:r>
              <a:rPr lang="it-IT" altLang="it-IT" sz="975" i="1" dirty="0">
                <a:solidFill>
                  <a:srgbClr val="C00000"/>
                </a:solidFill>
              </a:rPr>
              <a:t>Bradley C et al: </a:t>
            </a:r>
            <a:r>
              <a:rPr lang="it-IT" altLang="it-IT" sz="975" i="1" dirty="0" err="1">
                <a:solidFill>
                  <a:srgbClr val="C00000"/>
                </a:solidFill>
              </a:rPr>
              <a:t>Prescr</a:t>
            </a:r>
            <a:r>
              <a:rPr lang="it-IT" altLang="it-IT" sz="975" i="1" dirty="0">
                <a:solidFill>
                  <a:srgbClr val="C00000"/>
                </a:solidFill>
              </a:rPr>
              <a:t> </a:t>
            </a:r>
            <a:r>
              <a:rPr lang="it-IT" altLang="it-IT" sz="975" i="1" dirty="0" err="1">
                <a:solidFill>
                  <a:srgbClr val="C00000"/>
                </a:solidFill>
              </a:rPr>
              <a:t>J</a:t>
            </a:r>
            <a:r>
              <a:rPr lang="it-IT" altLang="it-IT" sz="975" i="1" dirty="0">
                <a:solidFill>
                  <a:srgbClr val="C00000"/>
                </a:solidFill>
              </a:rPr>
              <a:t> 1999, 39(1):4551</a:t>
            </a:r>
            <a:endParaRPr lang="en-GB" altLang="it-IT" sz="2550" dirty="0">
              <a:solidFill>
                <a:srgbClr val="C00000"/>
              </a:solidFill>
              <a:sym typeface="Symbol" pitchFamily="2" charset="2"/>
            </a:endParaRPr>
          </a:p>
        </p:txBody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8854FA7D-6AF1-C745-8551-7A48D90BB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6" y="1158479"/>
            <a:ext cx="726162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67866" tIns="33338" rIns="67866" bIns="33338" anchor="ctr"/>
          <a:lstStyle>
            <a:lvl1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it-IT" sz="315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Adesione</a:t>
            </a:r>
            <a:r>
              <a:rPr lang="en-GB" altLang="it-IT" sz="315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it-IT" sz="315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nella</a:t>
            </a:r>
            <a:r>
              <a:rPr lang="en-GB" altLang="it-IT" sz="315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it-IT" sz="315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terapia</a:t>
            </a:r>
            <a:r>
              <a:rPr lang="en-GB" altLang="it-IT" sz="315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it-IT" sz="315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antiasmatica</a:t>
            </a:r>
            <a:r>
              <a:rPr lang="en-GB" altLang="it-IT" sz="315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un </a:t>
            </a:r>
            <a:r>
              <a:rPr lang="en-GB" altLang="it-IT" sz="315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ruolo</a:t>
            </a:r>
            <a:r>
              <a:rPr lang="en-GB" altLang="it-IT" sz="315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it-IT" sz="315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significativo</a:t>
            </a:r>
            <a:endParaRPr lang="en-GB" altLang="it-IT" sz="4200" dirty="0">
              <a:solidFill>
                <a:srgbClr val="00B05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A61D77-0BDA-C24E-80AA-C344F02F8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7"/>
    </mc:Choice>
    <mc:Fallback>
      <p:transition spd="slow" advTm="22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315DEF5-0538-7A47-B3E8-ED307C051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840" y="1152525"/>
            <a:ext cx="5198745" cy="45529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F8CBA03-F5C5-8248-9108-0623579E8068}"/>
              </a:ext>
            </a:extLst>
          </p:cNvPr>
          <p:cNvSpPr/>
          <p:nvPr/>
        </p:nvSpPr>
        <p:spPr>
          <a:xfrm>
            <a:off x="2680335" y="5276851"/>
            <a:ext cx="61912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F8E817-FE58-874E-B6ED-88DF7DBD1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" y="1152525"/>
            <a:ext cx="3918585" cy="412432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E75B5B-F982-A440-B563-C8B173B16BE6}"/>
              </a:ext>
            </a:extLst>
          </p:cNvPr>
          <p:cNvSpPr txBox="1"/>
          <p:nvPr/>
        </p:nvSpPr>
        <p:spPr>
          <a:xfrm>
            <a:off x="451385" y="5867400"/>
            <a:ext cx="824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Anche nelle medicazioni al bisogno la </a:t>
            </a:r>
            <a:r>
              <a:rPr lang="it-IT" dirty="0" err="1"/>
              <a:t>combinaizone</a:t>
            </a:r>
            <a:r>
              <a:rPr lang="it-IT" dirty="0"/>
              <a:t> di cortisonici + broncodilatatori è </a:t>
            </a:r>
          </a:p>
          <a:p>
            <a:r>
              <a:rPr lang="it-IT" dirty="0"/>
              <a:t>da preferire al solo broncodilatatore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BB5DCD-DABF-0C48-A680-98746F51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9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36"/>
    </mc:Choice>
    <mc:Fallback>
      <p:transition spd="slow" advTm="4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ChangeArrowheads="1"/>
          </p:cNvSpPr>
          <p:nvPr/>
        </p:nvSpPr>
        <p:spPr bwMode="auto">
          <a:xfrm>
            <a:off x="2124075" y="331788"/>
            <a:ext cx="4795838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it-IT" altLang="it-IT" sz="2600"/>
              <a:t>Definizione di riacutizzazione</a:t>
            </a:r>
          </a:p>
        </p:txBody>
      </p:sp>
      <p:sp>
        <p:nvSpPr>
          <p:cNvPr id="217090" name="Rectangle 3"/>
          <p:cNvSpPr>
            <a:spLocks noChangeArrowheads="1"/>
          </p:cNvSpPr>
          <p:nvPr/>
        </p:nvSpPr>
        <p:spPr bwMode="auto">
          <a:xfrm>
            <a:off x="738188" y="2133600"/>
            <a:ext cx="8064500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120000"/>
              <a:buFont typeface="Wingdings" pitchFamily="2" charset="2"/>
              <a:buChar char="§"/>
              <a:tabLst>
                <a:tab pos="263525" algn="l"/>
              </a:tabLst>
            </a:pPr>
            <a:r>
              <a:rPr lang="it-IT" altLang="it-IT" sz="2400" b="0"/>
              <a:t> Le riacutizzazioni di asma consistono in un marcato, spesso progressivo deterioramento dei sintomi di asma e dell’ostruzione bronchiale, che compaiono nello spazio di ore o giorni, e che possono durare fino a settimane, e che in genere richiedono un cambiamento della attuale terapia</a:t>
            </a:r>
            <a:endParaRPr lang="it-IT" altLang="it-IT" sz="2400" b="0" i="1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120000"/>
              <a:buFont typeface="Wingdings" pitchFamily="2" charset="2"/>
              <a:buChar char="§"/>
              <a:tabLst>
                <a:tab pos="263525" algn="l"/>
              </a:tabLst>
            </a:pPr>
            <a:r>
              <a:rPr lang="it-IT" altLang="it-IT" sz="2400" b="0"/>
              <a:t> Le riacutizzazioni gravi sono definite dal ricorso all’ospedalizzazione e/o ad accesso al pronto soccorso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120000"/>
              <a:buFont typeface="Wingdings" pitchFamily="2" charset="2"/>
              <a:buChar char="§"/>
              <a:tabLst>
                <a:tab pos="263525" algn="l"/>
              </a:tabLst>
            </a:pPr>
            <a:r>
              <a:rPr lang="it-IT" altLang="it-IT" sz="2400" b="0"/>
              <a:t> Le riacutizzazioni moderate richiedono l’uso di steroidi sistemici, con una durata di almeno due giorni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120000"/>
              <a:buFont typeface="Wingdings" pitchFamily="2" charset="2"/>
              <a:buChar char="§"/>
              <a:tabLst>
                <a:tab pos="263525" algn="l"/>
              </a:tabLst>
            </a:pPr>
            <a:r>
              <a:rPr lang="it-IT" altLang="it-IT" sz="2400" b="0"/>
              <a:t> Le riacutizzazioni lievi sono gestite solo da incremento transitorio della usuale terapia inalatoria, anch’esse con durata di almeno 2 giorni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tabLst>
                <a:tab pos="263525" algn="l"/>
              </a:tabLst>
            </a:pPr>
            <a:endParaRPr lang="it-IT" altLang="it-IT" sz="2400" b="0"/>
          </a:p>
        </p:txBody>
      </p:sp>
      <p:sp>
        <p:nvSpPr>
          <p:cNvPr id="217091" name="Line 4"/>
          <p:cNvSpPr>
            <a:spLocks noChangeShapeType="1"/>
          </p:cNvSpPr>
          <p:nvPr/>
        </p:nvSpPr>
        <p:spPr bwMode="auto">
          <a:xfrm>
            <a:off x="738188" y="1700213"/>
            <a:ext cx="8388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D039B6-4E8A-4342-8A3A-0E8FBEEF7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76736"/>
      </p:ext>
    </p:extLst>
  </p:cSld>
  <p:clrMapOvr>
    <a:masterClrMapping/>
  </p:clrMapOvr>
  <p:transition spd="slow" advTm="26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itolo 1"/>
          <p:cNvSpPr>
            <a:spLocks noGrp="1"/>
          </p:cNvSpPr>
          <p:nvPr>
            <p:ph type="title" idx="4294967295"/>
          </p:nvPr>
        </p:nvSpPr>
        <p:spPr>
          <a:xfrm>
            <a:off x="1243013" y="260350"/>
            <a:ext cx="6657975" cy="8016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2400" b="1">
                <a:solidFill>
                  <a:srgbClr val="000099"/>
                </a:solidFill>
                <a:latin typeface="Arial" charset="0"/>
                <a:cs typeface="Arial" charset="0"/>
              </a:rPr>
              <a:t>Fattori di rischio per non aderenza alla </a:t>
            </a:r>
            <a:br>
              <a:rPr lang="it-IT" altLang="it-IT" sz="2400" b="1">
                <a:solidFill>
                  <a:srgbClr val="000099"/>
                </a:solidFill>
                <a:latin typeface="Arial" charset="0"/>
                <a:cs typeface="Arial" charset="0"/>
              </a:rPr>
            </a:br>
            <a:r>
              <a:rPr lang="it-IT" altLang="it-IT" sz="2400" b="1">
                <a:solidFill>
                  <a:srgbClr val="000099"/>
                </a:solidFill>
                <a:latin typeface="Arial" charset="0"/>
                <a:cs typeface="Arial" charset="0"/>
              </a:rPr>
              <a:t>terapia farmacologica e comportamentale</a:t>
            </a:r>
          </a:p>
        </p:txBody>
      </p:sp>
      <p:sp>
        <p:nvSpPr>
          <p:cNvPr id="231426" name="Segnaposto contenuto 2"/>
          <p:cNvSpPr>
            <a:spLocks noGrp="1"/>
          </p:cNvSpPr>
          <p:nvPr>
            <p:ph sz="half" idx="4294967295"/>
          </p:nvPr>
        </p:nvSpPr>
        <p:spPr>
          <a:xfrm>
            <a:off x="387350" y="2563813"/>
            <a:ext cx="4397375" cy="2152650"/>
          </a:xfrm>
        </p:spPr>
        <p:txBody>
          <a:bodyPr/>
          <a:lstStyle/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Difficoltà nell’utilizzo del dispositivo inalatorio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Regime terapeutico complicato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Effetti collaterali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en-US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Diffidenza/paura dei farmaci</a:t>
            </a:r>
            <a:endParaRPr lang="it-IT" altLang="it-IT" sz="180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231427" name="Segnaposto contenuto 3"/>
          <p:cNvSpPr>
            <a:spLocks noGrp="1"/>
          </p:cNvSpPr>
          <p:nvPr>
            <p:ph sz="half" idx="4294967295"/>
          </p:nvPr>
        </p:nvSpPr>
        <p:spPr>
          <a:xfrm>
            <a:off x="4962525" y="2563813"/>
            <a:ext cx="4073525" cy="3673475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it-IT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Rifiuto della malattia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it-IT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Sfiducia nella Medicina “Tradizionale”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it-IT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Non comprensione delle informazioni fornite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it-IT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Mancanza di adeguate informazioni, spiegazioni, dimostrazioni pratiche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it-IT" altLang="it-IT" sz="1800">
                <a:solidFill>
                  <a:srgbClr val="000099"/>
                </a:solidFill>
                <a:latin typeface="Arial" charset="0"/>
                <a:cs typeface="Arial" charset="0"/>
              </a:rPr>
              <a:t>Impossibilità e/o difficoltà a sottrarsi ai fattori di rischio ambientali (lavoro, scuola, domicilio) e comportamentali (tabagismo)</a:t>
            </a:r>
          </a:p>
        </p:txBody>
      </p:sp>
      <p:sp>
        <p:nvSpPr>
          <p:cNvPr id="231428" name="CasellaDiTesto 4"/>
          <p:cNvSpPr txBox="1">
            <a:spLocks noChangeArrowheads="1"/>
          </p:cNvSpPr>
          <p:nvPr/>
        </p:nvSpPr>
        <p:spPr bwMode="auto">
          <a:xfrm>
            <a:off x="1143000" y="1828800"/>
            <a:ext cx="8358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800" dirty="0">
                <a:solidFill>
                  <a:schemeClr val="tx1"/>
                </a:solidFill>
              </a:rPr>
              <a:t>   </a:t>
            </a:r>
            <a:r>
              <a:rPr lang="it-IT" altLang="it-IT" sz="2800" dirty="0"/>
              <a:t>Legati ai farmaci              Non legati ai farmaci</a:t>
            </a:r>
          </a:p>
          <a:p>
            <a:endParaRPr lang="it-IT" altLang="it-IT" sz="2800" dirty="0"/>
          </a:p>
        </p:txBody>
      </p:sp>
      <p:sp>
        <p:nvSpPr>
          <p:cNvPr id="231429" name="Line 5"/>
          <p:cNvSpPr>
            <a:spLocks noChangeShapeType="1"/>
          </p:cNvSpPr>
          <p:nvPr/>
        </p:nvSpPr>
        <p:spPr bwMode="auto">
          <a:xfrm>
            <a:off x="755650" y="1628775"/>
            <a:ext cx="8424863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DC26BC-A0AC-1F4D-942B-893D2B06F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1330"/>
      </p:ext>
    </p:extLst>
  </p:cSld>
  <p:clrMapOvr>
    <a:masterClrMapping/>
  </p:clrMapOvr>
  <p:transition spd="slow" advTm="51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06725" y="184945"/>
            <a:ext cx="3886200" cy="1143000"/>
          </a:xfrm>
        </p:spPr>
        <p:txBody>
          <a:bodyPr/>
          <a:lstStyle/>
          <a:p>
            <a:pPr algn="l" eaLnBrk="1" hangingPunct="1"/>
            <a:r>
              <a:rPr lang="en-GB" altLang="it-IT" sz="2600" b="1" dirty="0" err="1">
                <a:solidFill>
                  <a:srgbClr val="000099"/>
                </a:solidFill>
                <a:latin typeface="Arial" charset="0"/>
                <a:cs typeface="Arial" charset="0"/>
              </a:rPr>
              <a:t>Asma</a:t>
            </a:r>
            <a:r>
              <a:rPr lang="en-GB" altLang="it-IT" sz="2600" b="1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GB" altLang="it-IT" sz="2600" b="1" dirty="0" err="1">
                <a:solidFill>
                  <a:srgbClr val="000099"/>
                </a:solidFill>
                <a:latin typeface="Arial" charset="0"/>
                <a:cs typeface="Arial" charset="0"/>
              </a:rPr>
              <a:t>professionale</a:t>
            </a:r>
            <a:endParaRPr lang="en-GB" altLang="it-IT" sz="2600" b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28569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3625" y="1844675"/>
            <a:ext cx="7772400" cy="4114800"/>
          </a:xfrm>
        </p:spPr>
        <p:txBody>
          <a:bodyPr/>
          <a:lstStyle/>
          <a:p>
            <a:pPr marL="273050" indent="-273050"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en-GB" altLang="it-IT" sz="2300">
                <a:solidFill>
                  <a:srgbClr val="000099"/>
                </a:solidFill>
                <a:latin typeface="Arial" charset="0"/>
                <a:cs typeface="Arial" charset="0"/>
              </a:rPr>
              <a:t>Un’origine professionale è riconoscibile in circa il 10% dei casi di asma bronchiale</a:t>
            </a:r>
          </a:p>
          <a:p>
            <a:pPr marL="273050" indent="-273050"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en-GB" altLang="it-IT" sz="2300">
                <a:solidFill>
                  <a:srgbClr val="000099"/>
                </a:solidFill>
                <a:latin typeface="Arial" charset="0"/>
                <a:cs typeface="Arial" charset="0"/>
              </a:rPr>
              <a:t>La possibilità di un’origine professionale va sempre ricercata in caso di asma insorta in età adulta</a:t>
            </a:r>
          </a:p>
          <a:p>
            <a:pPr marL="273050" indent="-273050"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en-GB" altLang="it-IT" sz="2300">
                <a:solidFill>
                  <a:srgbClr val="000099"/>
                </a:solidFill>
                <a:latin typeface="Arial" charset="0"/>
                <a:cs typeface="Arial" charset="0"/>
              </a:rPr>
              <a:t>La diagnosi di asma professionale si basa su un’anamnesi suggestiva e su esami strumentali</a:t>
            </a:r>
          </a:p>
          <a:p>
            <a:pPr marL="273050" indent="-273050" eaLnBrk="1" hangingPunct="1">
              <a:buClr>
                <a:srgbClr val="FF9900"/>
              </a:buClr>
              <a:buFont typeface="Wingdings" pitchFamily="2" charset="2"/>
              <a:buChar char="§"/>
            </a:pPr>
            <a:r>
              <a:rPr lang="en-GB" altLang="it-IT" sz="2300">
                <a:solidFill>
                  <a:srgbClr val="000099"/>
                </a:solidFill>
                <a:latin typeface="Arial" charset="0"/>
                <a:cs typeface="Arial" charset="0"/>
              </a:rPr>
              <a:t>L’iter diagnostico  prevede in prima istanza la dimostrazione dell’esistenza di asma, indi la dimostrazione del nesso causale fra attività lavorativa e sintomi</a:t>
            </a:r>
          </a:p>
        </p:txBody>
      </p:sp>
      <p:sp>
        <p:nvSpPr>
          <p:cNvPr id="285699" name="Line 5"/>
          <p:cNvSpPr>
            <a:spLocks noChangeShapeType="1"/>
          </p:cNvSpPr>
          <p:nvPr/>
        </p:nvSpPr>
        <p:spPr bwMode="auto">
          <a:xfrm>
            <a:off x="755650" y="1500188"/>
            <a:ext cx="8388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B72FC7-C532-8442-A902-50DACC7BA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9854"/>
      </p:ext>
    </p:extLst>
  </p:cSld>
  <p:clrMapOvr>
    <a:masterClrMapping/>
  </p:clrMapOvr>
  <p:transition spd="slow" advTm="23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8" name="Rectangle 14">
            <a:extLst>
              <a:ext uri="{FF2B5EF4-FFF2-40B4-BE49-F238E27FC236}">
                <a16:creationId xmlns:a16="http://schemas.microsoft.com/office/drawing/2014/main" id="{1363F01F-5193-814E-A7A3-DD400C4C7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124450"/>
            <a:ext cx="8839200" cy="1066800"/>
          </a:xfrm>
          <a:prstGeom prst="rect">
            <a:avLst/>
          </a:prstGeom>
          <a:gradFill rotWithShape="0">
            <a:gsLst>
              <a:gs pos="0">
                <a:srgbClr val="FF4949">
                  <a:gamma/>
                  <a:shade val="66275"/>
                  <a:invGamma/>
                </a:srgbClr>
              </a:gs>
              <a:gs pos="50000">
                <a:srgbClr val="FF4949"/>
              </a:gs>
              <a:gs pos="100000">
                <a:srgbClr val="FF4949">
                  <a:gamma/>
                  <a:shade val="66275"/>
                  <a:invGamma/>
                </a:srgbClr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altLang="it-IT"/>
          </a:p>
        </p:txBody>
      </p:sp>
      <p:sp>
        <p:nvSpPr>
          <p:cNvPr id="492559" name="Rectangle 15">
            <a:extLst>
              <a:ext uri="{FF2B5EF4-FFF2-40B4-BE49-F238E27FC236}">
                <a16:creationId xmlns:a16="http://schemas.microsoft.com/office/drawing/2014/main" id="{940859EE-A301-BA4F-8D94-19C85C4F4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838200"/>
            <a:ext cx="2362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40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ASMA</a:t>
            </a:r>
          </a:p>
          <a:p>
            <a:pPr algn="ctr"/>
            <a:r>
              <a:rPr lang="it-IT" altLang="it-IT" sz="28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Allergeni</a:t>
            </a:r>
          </a:p>
        </p:txBody>
      </p:sp>
      <p:sp>
        <p:nvSpPr>
          <p:cNvPr id="492560" name="Rectangle 16">
            <a:extLst>
              <a:ext uri="{FF2B5EF4-FFF2-40B4-BE49-F238E27FC236}">
                <a16:creationId xmlns:a16="http://schemas.microsoft.com/office/drawing/2014/main" id="{F5EB3E6A-2C9F-EC49-9A21-6D0720C7E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857250"/>
            <a:ext cx="365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40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BPCO</a:t>
            </a:r>
          </a:p>
          <a:p>
            <a:pPr algn="ctr"/>
            <a:r>
              <a:rPr lang="it-IT" altLang="it-IT" sz="28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Fumo di sigaretta</a:t>
            </a:r>
          </a:p>
        </p:txBody>
      </p:sp>
      <p:sp>
        <p:nvSpPr>
          <p:cNvPr id="492561" name="Rectangle 17">
            <a:extLst>
              <a:ext uri="{FF2B5EF4-FFF2-40B4-BE49-F238E27FC236}">
                <a16:creationId xmlns:a16="http://schemas.microsoft.com/office/drawing/2014/main" id="{6C5E335D-E043-9740-99C7-B93ECAA6D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922588"/>
            <a:ext cx="4343400" cy="1219200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/>
              <a:t>Infiammazione bronchiale</a:t>
            </a:r>
          </a:p>
          <a:p>
            <a:pPr algn="ctr"/>
            <a:r>
              <a:rPr lang="it-IT" altLang="it-IT"/>
              <a:t>Linfociti T CD4+</a:t>
            </a:r>
          </a:p>
          <a:p>
            <a:pPr algn="ctr"/>
            <a:r>
              <a:rPr lang="it-IT" altLang="it-IT"/>
              <a:t>Eosinofili</a:t>
            </a:r>
          </a:p>
        </p:txBody>
      </p:sp>
      <p:sp>
        <p:nvSpPr>
          <p:cNvPr id="492562" name="Rectangle 18">
            <a:extLst>
              <a:ext uri="{FF2B5EF4-FFF2-40B4-BE49-F238E27FC236}">
                <a16:creationId xmlns:a16="http://schemas.microsoft.com/office/drawing/2014/main" id="{C0E07B59-DA50-1441-877B-7D938BAC1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922588"/>
            <a:ext cx="4038600" cy="1219200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/>
              <a:t>Infiammazione bronchiale</a:t>
            </a:r>
          </a:p>
          <a:p>
            <a:pPr algn="ctr"/>
            <a:r>
              <a:rPr lang="it-IT" altLang="it-IT"/>
              <a:t>Linfociti T CD8+</a:t>
            </a:r>
          </a:p>
          <a:p>
            <a:pPr algn="ctr"/>
            <a:r>
              <a:rPr lang="it-IT" altLang="it-IT"/>
              <a:t>Macrofagi, neutrofili</a:t>
            </a:r>
          </a:p>
        </p:txBody>
      </p:sp>
      <p:sp>
        <p:nvSpPr>
          <p:cNvPr id="492563" name="Rectangle 19">
            <a:extLst>
              <a:ext uri="{FF2B5EF4-FFF2-40B4-BE49-F238E27FC236}">
                <a16:creationId xmlns:a16="http://schemas.microsoft.com/office/drawing/2014/main" id="{CBFC2038-3D9D-4246-8C36-9E83CA14D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5219700"/>
            <a:ext cx="3886200" cy="8763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>
                <a:solidFill>
                  <a:schemeClr val="bg1"/>
                </a:solidFill>
              </a:rPr>
              <a:t>RIDUZIONE DEL FLUSSO AEREO ESPIRATORIO</a:t>
            </a:r>
          </a:p>
        </p:txBody>
      </p:sp>
      <p:sp>
        <p:nvSpPr>
          <p:cNvPr id="492564" name="Text Box 20">
            <a:extLst>
              <a:ext uri="{FF2B5EF4-FFF2-40B4-BE49-F238E27FC236}">
                <a16:creationId xmlns:a16="http://schemas.microsoft.com/office/drawing/2014/main" id="{7F1AE36A-4C58-8341-92E8-3BE1FA5CC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77" y="5337176"/>
            <a:ext cx="1923347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FF99"/>
                </a:solidFill>
              </a:rPr>
              <a:t>COMPLETAMENTE</a:t>
            </a:r>
          </a:p>
          <a:p>
            <a:pPr algn="ctr"/>
            <a:r>
              <a:rPr lang="it-IT" altLang="it-IT" b="1">
                <a:solidFill>
                  <a:srgbClr val="FFFF99"/>
                </a:solidFill>
              </a:rPr>
              <a:t>REVERSIBILE</a:t>
            </a:r>
          </a:p>
        </p:txBody>
      </p:sp>
      <p:sp>
        <p:nvSpPr>
          <p:cNvPr id="492565" name="Text Box 21">
            <a:extLst>
              <a:ext uri="{FF2B5EF4-FFF2-40B4-BE49-F238E27FC236}">
                <a16:creationId xmlns:a16="http://schemas.microsoft.com/office/drawing/2014/main" id="{4307F8B1-A44D-8147-BE5B-AF4017AC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5002" y="5337176"/>
            <a:ext cx="1923347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FF99"/>
                </a:solidFill>
              </a:rPr>
              <a:t>COMPLETAMENTE</a:t>
            </a:r>
          </a:p>
          <a:p>
            <a:pPr algn="ctr"/>
            <a:r>
              <a:rPr lang="it-IT" altLang="it-IT" b="1">
                <a:solidFill>
                  <a:srgbClr val="FFFF99"/>
                </a:solidFill>
              </a:rPr>
              <a:t>IRREVERSIBILE</a:t>
            </a:r>
          </a:p>
        </p:txBody>
      </p:sp>
      <p:sp>
        <p:nvSpPr>
          <p:cNvPr id="492566" name="Line 22">
            <a:extLst>
              <a:ext uri="{FF2B5EF4-FFF2-40B4-BE49-F238E27FC236}">
                <a16:creationId xmlns:a16="http://schemas.microsoft.com/office/drawing/2014/main" id="{89A8C0D4-D244-7A40-9C3D-DD6BCF874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8238" y="1943100"/>
            <a:ext cx="0" cy="9398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2567" name="Line 23">
            <a:extLst>
              <a:ext uri="{FF2B5EF4-FFF2-40B4-BE49-F238E27FC236}">
                <a16:creationId xmlns:a16="http://schemas.microsoft.com/office/drawing/2014/main" id="{9110E933-47D5-874D-8BFC-9AEE686A8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1638" y="1920876"/>
            <a:ext cx="0" cy="9747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2568" name="Line 24">
            <a:extLst>
              <a:ext uri="{FF2B5EF4-FFF2-40B4-BE49-F238E27FC236}">
                <a16:creationId xmlns:a16="http://schemas.microsoft.com/office/drawing/2014/main" id="{0ED4DE26-C341-6947-A86F-8ED524248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8238" y="4286250"/>
            <a:ext cx="0" cy="7620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2569" name="Line 25">
            <a:extLst>
              <a:ext uri="{FF2B5EF4-FFF2-40B4-BE49-F238E27FC236}">
                <a16:creationId xmlns:a16="http://schemas.microsoft.com/office/drawing/2014/main" id="{A53F6908-AC6C-D541-9EF9-E098A3E6F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1638" y="4210050"/>
            <a:ext cx="0" cy="7620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936773-1834-B74D-957F-2C382F129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17"/>
    </mc:Choice>
    <mc:Fallback>
      <p:transition spd="slow" advTm="7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>
            <a:extLst>
              <a:ext uri="{FF2B5EF4-FFF2-40B4-BE49-F238E27FC236}">
                <a16:creationId xmlns:a16="http://schemas.microsoft.com/office/drawing/2014/main" id="{E78DF57D-A566-8341-ABE9-BFAEBFD31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it-IT" b="1" dirty="0">
                <a:solidFill>
                  <a:schemeClr val="bg1"/>
                </a:solidFill>
              </a:rPr>
              <a:t>La </a:t>
            </a:r>
            <a:r>
              <a:rPr lang="en-GB" altLang="it-IT" b="1" dirty="0" err="1">
                <a:solidFill>
                  <a:schemeClr val="bg1"/>
                </a:solidFill>
              </a:rPr>
              <a:t>dispnea</a:t>
            </a:r>
            <a:r>
              <a:rPr lang="en-GB" altLang="it-IT" b="1" dirty="0">
                <a:solidFill>
                  <a:schemeClr val="bg1"/>
                </a:solidFill>
              </a:rPr>
              <a:t> come </a:t>
            </a:r>
            <a:r>
              <a:rPr lang="en-GB" altLang="it-IT" b="1" dirty="0" err="1">
                <a:solidFill>
                  <a:schemeClr val="bg1"/>
                </a:solidFill>
              </a:rPr>
              <a:t>sintomo</a:t>
            </a:r>
            <a:r>
              <a:rPr lang="en-GB" altLang="it-IT" b="1" dirty="0">
                <a:solidFill>
                  <a:schemeClr val="bg1"/>
                </a:solidFill>
              </a:rPr>
              <a:t> </a:t>
            </a:r>
            <a:r>
              <a:rPr lang="en-GB" altLang="it-IT" b="1" dirty="0" err="1">
                <a:solidFill>
                  <a:schemeClr val="bg1"/>
                </a:solidFill>
              </a:rPr>
              <a:t>principale</a:t>
            </a:r>
            <a:r>
              <a:rPr lang="en-GB" altLang="it-IT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altLang="it-IT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5E1021FC-8E03-E741-A618-590015E70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z="3600" b="1" dirty="0">
                <a:solidFill>
                  <a:srgbClr val="000099"/>
                </a:solidFill>
              </a:rPr>
              <a:t>Cause </a:t>
            </a:r>
            <a:r>
              <a:rPr lang="en-GB" altLang="it-IT" sz="3600" b="1" dirty="0" err="1">
                <a:solidFill>
                  <a:srgbClr val="000099"/>
                </a:solidFill>
              </a:rPr>
              <a:t>cardiache</a:t>
            </a:r>
            <a:r>
              <a:rPr lang="en-GB" altLang="it-IT" sz="3600" b="1" dirty="0">
                <a:solidFill>
                  <a:srgbClr val="000099"/>
                </a:solidFill>
              </a:rPr>
              <a:t> di </a:t>
            </a:r>
            <a:r>
              <a:rPr lang="en-GB" altLang="it-IT" sz="3600" b="1" dirty="0" err="1">
                <a:solidFill>
                  <a:srgbClr val="000099"/>
                </a:solidFill>
              </a:rPr>
              <a:t>dispnea</a:t>
            </a:r>
            <a:endParaRPr lang="en-GB" altLang="it-IT" sz="3600" b="1" dirty="0">
              <a:solidFill>
                <a:srgbClr val="000099"/>
              </a:solidFill>
            </a:endParaRPr>
          </a:p>
        </p:txBody>
      </p:sp>
      <p:graphicFrame>
        <p:nvGraphicFramePr>
          <p:cNvPr id="126992" name="Group 16">
            <a:extLst>
              <a:ext uri="{FF2B5EF4-FFF2-40B4-BE49-F238E27FC236}">
                <a16:creationId xmlns:a16="http://schemas.microsoft.com/office/drawing/2014/main" id="{89F08718-D2CA-9A42-80D9-40D07DD06C4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96095370"/>
              </p:ext>
            </p:extLst>
          </p:nvPr>
        </p:nvGraphicFramePr>
        <p:xfrm>
          <a:off x="611188" y="2133600"/>
          <a:ext cx="7772400" cy="3418840"/>
        </p:xfrm>
        <a:graphic>
          <a:graphicData uri="http://schemas.openxmlformats.org/drawingml/2006/table">
            <a:tbl>
              <a:tblPr/>
              <a:tblGrid>
                <a:gridCol w="3814762">
                  <a:extLst>
                    <a:ext uri="{9D8B030D-6E8A-4147-A177-3AD203B41FA5}">
                      <a16:colId xmlns:a16="http://schemas.microsoft.com/office/drawing/2014/main" val="2615882161"/>
                    </a:ext>
                  </a:extLst>
                </a:gridCol>
                <a:gridCol w="3957638">
                  <a:extLst>
                    <a:ext uri="{9D8B030D-6E8A-4147-A177-3AD203B41FA5}">
                      <a16:colId xmlns:a16="http://schemas.microsoft.com/office/drawing/2014/main" val="3135697027"/>
                    </a:ext>
                  </a:extLst>
                </a:gridCol>
              </a:tblGrid>
              <a:tr h="584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Acute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Croniche</a:t>
                      </a:r>
                      <a:endParaRPr kumimoji="0" lang="en-GB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599210"/>
                  </a:ext>
                </a:extLst>
              </a:tr>
              <a:tr h="2727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Angina pectoris (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coronaropatia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Infarto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miocardico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acuto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Insufficienza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ventricolare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sinistra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Scompenso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cardiaco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destro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Aritmia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cardiaca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Valvulopatia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cardiaca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Scompenso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cardiaco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cronico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Aritmia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cardiaca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234277"/>
                  </a:ext>
                </a:extLst>
              </a:tr>
            </a:tbl>
          </a:graphicData>
        </a:graphic>
      </p:graphicFrame>
      <p:sp>
        <p:nvSpPr>
          <p:cNvPr id="126991" name="Text Box 15">
            <a:extLst>
              <a:ext uri="{FF2B5EF4-FFF2-40B4-BE49-F238E27FC236}">
                <a16:creationId xmlns:a16="http://schemas.microsoft.com/office/drawing/2014/main" id="{21F61FA4-3EC3-3C47-A49D-D81E6904D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381750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2400"/>
          </a:p>
        </p:txBody>
      </p:sp>
      <p:sp>
        <p:nvSpPr>
          <p:cNvPr id="126993" name="Text Box 17">
            <a:extLst>
              <a:ext uri="{FF2B5EF4-FFF2-40B4-BE49-F238E27FC236}">
                <a16:creationId xmlns:a16="http://schemas.microsoft.com/office/drawing/2014/main" id="{D511729F-B323-844B-AEA2-F68FB07B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295275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200"/>
              <a:t>National Respiratory Training Centre (2002)</a:t>
            </a:r>
          </a:p>
          <a:p>
            <a:pPr>
              <a:spcBef>
                <a:spcPct val="50000"/>
              </a:spcBef>
            </a:pPr>
            <a:endParaRPr lang="en-GB" altLang="it-IT" sz="12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F00783-C804-9B4B-B22D-CB9C86031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9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42"/>
    </mc:Choice>
    <mc:Fallback>
      <p:transition spd="slow" advTm="3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C4087328-B7C7-B049-8622-100E3C8D6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8" y="238125"/>
            <a:ext cx="8045450" cy="558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it-IT" b="1" baseline="30000" dirty="0"/>
              <a:t>La </a:t>
            </a:r>
            <a:r>
              <a:rPr lang="en-US" altLang="it-IT" b="1" baseline="30000" dirty="0" err="1"/>
              <a:t>sindrome</a:t>
            </a:r>
            <a:r>
              <a:rPr lang="en-US" altLang="it-IT" b="1" baseline="30000" dirty="0"/>
              <a:t> da distress </a:t>
            </a:r>
            <a:r>
              <a:rPr lang="en-US" altLang="it-IT" b="1" baseline="30000" dirty="0" err="1"/>
              <a:t>respiratorio</a:t>
            </a:r>
            <a:r>
              <a:rPr lang="en-US" altLang="it-IT" b="1" baseline="30000" dirty="0"/>
              <a:t> </a:t>
            </a:r>
            <a:r>
              <a:rPr lang="en-US" altLang="it-IT" b="1" baseline="30000" dirty="0" err="1"/>
              <a:t>acuto</a:t>
            </a:r>
            <a:r>
              <a:rPr lang="en-US" altLang="it-IT" b="1" baseline="30000" dirty="0"/>
              <a:t> </a:t>
            </a:r>
            <a:r>
              <a:rPr lang="en-US" altLang="it-IT" baseline="30000" dirty="0"/>
              <a:t>(</a:t>
            </a:r>
            <a:r>
              <a:rPr lang="en-US" altLang="it-IT" b="1" baseline="30000" dirty="0">
                <a:solidFill>
                  <a:srgbClr val="FF0000"/>
                </a:solidFill>
              </a:rPr>
              <a:t>ARDS</a:t>
            </a:r>
            <a:r>
              <a:rPr lang="en-US" altLang="it-IT" baseline="30000" dirty="0"/>
              <a:t>, Acute Respiratory Distress Syndrome) </a:t>
            </a:r>
            <a:r>
              <a:rPr lang="en-US" altLang="it-IT" baseline="30000" dirty="0" err="1"/>
              <a:t>è</a:t>
            </a:r>
            <a:r>
              <a:rPr lang="en-US" altLang="it-IT" baseline="30000" dirty="0"/>
              <a:t> una </a:t>
            </a:r>
            <a:r>
              <a:rPr lang="en-US" altLang="it-IT" baseline="30000" dirty="0" err="1"/>
              <a:t>modalità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acuta</a:t>
            </a:r>
            <a:r>
              <a:rPr lang="en-US" altLang="it-IT" baseline="30000" dirty="0"/>
              <a:t> e grave di </a:t>
            </a:r>
            <a:r>
              <a:rPr lang="en-US" altLang="it-IT" baseline="30000" dirty="0" err="1"/>
              <a:t>reazioni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polmonari</a:t>
            </a:r>
            <a:r>
              <a:rPr lang="en-US" altLang="it-IT" baseline="30000" dirty="0"/>
              <a:t> ad </a:t>
            </a:r>
            <a:r>
              <a:rPr lang="en-US" altLang="it-IT" baseline="30000" dirty="0" err="1"/>
              <a:t>insulti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vari</a:t>
            </a:r>
            <a:r>
              <a:rPr lang="en-US" altLang="it-IT" baseline="30000" dirty="0"/>
              <a:t>, </a:t>
            </a:r>
            <a:r>
              <a:rPr lang="en-US" altLang="it-IT" baseline="30000" dirty="0" err="1"/>
              <a:t>diretti</a:t>
            </a:r>
            <a:r>
              <a:rPr lang="en-US" altLang="it-IT" baseline="30000" dirty="0"/>
              <a:t> (</a:t>
            </a:r>
            <a:r>
              <a:rPr lang="en-US" altLang="it-IT" baseline="30000" dirty="0" err="1"/>
              <a:t>polmonari</a:t>
            </a:r>
            <a:r>
              <a:rPr lang="en-US" altLang="it-IT" baseline="30000" dirty="0"/>
              <a:t>) o </a:t>
            </a:r>
            <a:r>
              <a:rPr lang="en-US" altLang="it-IT" baseline="30000" dirty="0" err="1"/>
              <a:t>indiretti</a:t>
            </a:r>
            <a:r>
              <a:rPr lang="en-US" altLang="it-IT" baseline="30000" dirty="0"/>
              <a:t> (</a:t>
            </a:r>
            <a:r>
              <a:rPr lang="en-US" altLang="it-IT" baseline="30000" dirty="0" err="1"/>
              <a:t>extrapolmonari</a:t>
            </a:r>
            <a:r>
              <a:rPr lang="en-US" altLang="it-IT" baseline="30000" dirty="0"/>
              <a:t>). </a:t>
            </a:r>
          </a:p>
          <a:p>
            <a:pPr eaLnBrk="1" hangingPunct="1">
              <a:lnSpc>
                <a:spcPct val="150000"/>
              </a:lnSpc>
            </a:pPr>
            <a:endParaRPr lang="en-US" altLang="it-IT" baseline="30000" dirty="0"/>
          </a:p>
          <a:p>
            <a:pPr eaLnBrk="1" hangingPunct="1">
              <a:lnSpc>
                <a:spcPct val="150000"/>
              </a:lnSpc>
            </a:pPr>
            <a:r>
              <a:rPr lang="en-US" altLang="it-IT" baseline="30000" dirty="0" err="1"/>
              <a:t>È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caratterizzata</a:t>
            </a:r>
            <a:r>
              <a:rPr lang="en-US" altLang="it-IT" baseline="30000" dirty="0"/>
              <a:t> da </a:t>
            </a:r>
            <a:r>
              <a:rPr lang="en-US" altLang="it-IT" baseline="30000" dirty="0" err="1"/>
              <a:t>un’evoluzione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clinica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fulminante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che</a:t>
            </a:r>
            <a:r>
              <a:rPr lang="en-US" altLang="it-IT" baseline="30000" dirty="0"/>
              <a:t> pone in </a:t>
            </a:r>
            <a:r>
              <a:rPr lang="en-US" altLang="it-IT" baseline="30000" dirty="0" err="1"/>
              <a:t>pericolo</a:t>
            </a:r>
            <a:r>
              <a:rPr lang="en-US" altLang="it-IT" baseline="30000" dirty="0"/>
              <a:t> di vita </a:t>
            </a:r>
            <a:r>
              <a:rPr lang="en-US" altLang="it-IT" baseline="30000" dirty="0" err="1"/>
              <a:t>il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paziente</a:t>
            </a:r>
            <a:r>
              <a:rPr lang="en-US" altLang="it-IT" baseline="30000" dirty="0"/>
              <a:t> per </a:t>
            </a:r>
            <a:r>
              <a:rPr lang="en-US" altLang="it-IT" baseline="30000" dirty="0" err="1"/>
              <a:t>seria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compromissione</a:t>
            </a:r>
            <a:r>
              <a:rPr lang="en-US" altLang="it-IT" baseline="30000" dirty="0"/>
              <a:t> del </a:t>
            </a:r>
            <a:r>
              <a:rPr lang="en-US" altLang="it-IT" baseline="30000" dirty="0" err="1"/>
              <a:t>parenchima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polmonare</a:t>
            </a:r>
            <a:r>
              <a:rPr lang="en-US" altLang="it-IT" baseline="30000" dirty="0"/>
              <a:t> a causa di </a:t>
            </a:r>
            <a:r>
              <a:rPr lang="en-US" altLang="it-IT" baseline="30000" dirty="0" err="1"/>
              <a:t>danno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alveolare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diffuso</a:t>
            </a:r>
            <a:r>
              <a:rPr lang="en-US" altLang="it-IT" baseline="30000" dirty="0"/>
              <a:t>, </a:t>
            </a:r>
            <a:r>
              <a:rPr lang="en-US" altLang="it-IT" baseline="30000" dirty="0" err="1"/>
              <a:t>accumulo</a:t>
            </a:r>
            <a:r>
              <a:rPr lang="en-US" altLang="it-IT" baseline="30000" dirty="0"/>
              <a:t> di </a:t>
            </a:r>
            <a:r>
              <a:rPr lang="en-US" altLang="it-IT" baseline="30000" dirty="0" err="1"/>
              <a:t>liquido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negli</a:t>
            </a:r>
            <a:r>
              <a:rPr lang="en-US" altLang="it-IT" baseline="30000" dirty="0"/>
              <a:t> alveoli (“edema </a:t>
            </a:r>
            <a:r>
              <a:rPr lang="en-US" altLang="it-IT" baseline="30000" dirty="0" err="1"/>
              <a:t>lesionale</a:t>
            </a:r>
            <a:r>
              <a:rPr lang="en-US" altLang="it-IT" baseline="30000" dirty="0"/>
              <a:t>”) e </a:t>
            </a:r>
            <a:r>
              <a:rPr lang="en-US" altLang="it-IT" baseline="30000" dirty="0" err="1"/>
              <a:t>rilascio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incontrollato</a:t>
            </a:r>
            <a:r>
              <a:rPr lang="en-US" altLang="it-IT" baseline="30000" dirty="0"/>
              <a:t> di </a:t>
            </a:r>
            <a:r>
              <a:rPr lang="en-US" altLang="it-IT" baseline="30000" dirty="0" err="1"/>
              <a:t>mediatori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flogistici</a:t>
            </a:r>
            <a:r>
              <a:rPr lang="en-US" altLang="it-IT" baseline="30000" dirty="0"/>
              <a:t>. I </a:t>
            </a:r>
            <a:r>
              <a:rPr lang="en-US" altLang="it-IT" baseline="30000" dirty="0" err="1"/>
              <a:t>polmoni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così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aumentano</a:t>
            </a:r>
            <a:r>
              <a:rPr lang="en-US" altLang="it-IT" baseline="30000" dirty="0"/>
              <a:t> di peso e </a:t>
            </a:r>
            <a:r>
              <a:rPr lang="en-US" altLang="it-IT" baseline="30000" dirty="0" err="1"/>
              <a:t>riducono</a:t>
            </a:r>
            <a:r>
              <a:rPr lang="en-US" altLang="it-IT" baseline="30000" dirty="0"/>
              <a:t> la </a:t>
            </a:r>
            <a:r>
              <a:rPr lang="en-US" altLang="it-IT" baseline="30000" dirty="0" err="1"/>
              <a:t>superficie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aerata</a:t>
            </a:r>
            <a:r>
              <a:rPr lang="en-US" altLang="it-IT" baseline="30000" dirty="0"/>
              <a:t>. La </a:t>
            </a:r>
            <a:r>
              <a:rPr lang="en-US" altLang="it-IT" baseline="30000" dirty="0" err="1"/>
              <a:t>severa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alterazione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degli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scambi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gassosi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che</a:t>
            </a:r>
            <a:r>
              <a:rPr lang="en-US" altLang="it-IT" baseline="30000" dirty="0"/>
              <a:t> ne </a:t>
            </a:r>
            <a:r>
              <a:rPr lang="en-US" altLang="it-IT" baseline="30000" dirty="0" err="1"/>
              <a:t>consegue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si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accompagna</a:t>
            </a:r>
            <a:r>
              <a:rPr lang="en-US" altLang="it-IT" baseline="30000" dirty="0"/>
              <a:t> ad una </a:t>
            </a:r>
            <a:r>
              <a:rPr lang="en-US" altLang="it-IT" baseline="30000" dirty="0" err="1"/>
              <a:t>flogosi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sistemica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che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può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evolvere</a:t>
            </a:r>
            <a:r>
              <a:rPr lang="en-US" altLang="it-IT" baseline="30000" dirty="0"/>
              <a:t> verso </a:t>
            </a:r>
            <a:r>
              <a:rPr lang="en-US" altLang="it-IT" baseline="30000" dirty="0" err="1"/>
              <a:t>l’insufficienza</a:t>
            </a:r>
            <a:r>
              <a:rPr lang="en-US" altLang="it-IT" baseline="30000" dirty="0"/>
              <a:t> multi </a:t>
            </a:r>
            <a:r>
              <a:rPr lang="en-US" altLang="it-IT" baseline="30000" dirty="0" err="1"/>
              <a:t>organo</a:t>
            </a:r>
            <a:r>
              <a:rPr lang="en-US" altLang="it-IT" baseline="30000" dirty="0"/>
              <a:t> (MOF, Multi-Organ Failure). </a:t>
            </a:r>
          </a:p>
          <a:p>
            <a:pPr eaLnBrk="1" hangingPunct="1">
              <a:lnSpc>
                <a:spcPct val="150000"/>
              </a:lnSpc>
            </a:pPr>
            <a:endParaRPr lang="en-US" altLang="it-IT" baseline="30000" dirty="0"/>
          </a:p>
          <a:p>
            <a:pPr eaLnBrk="1" hangingPunct="1">
              <a:lnSpc>
                <a:spcPct val="150000"/>
              </a:lnSpc>
            </a:pPr>
            <a:r>
              <a:rPr lang="en-US" altLang="it-IT" baseline="30000" dirty="0"/>
              <a:t>La </a:t>
            </a:r>
            <a:r>
              <a:rPr lang="en-US" altLang="it-IT" baseline="30000" dirty="0" err="1"/>
              <a:t>recente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pandemia</a:t>
            </a:r>
            <a:r>
              <a:rPr lang="en-US" altLang="it-IT" baseline="30000" dirty="0"/>
              <a:t> da COVID-19 </a:t>
            </a:r>
            <a:r>
              <a:rPr lang="en-US" altLang="it-IT" baseline="30000" dirty="0" err="1"/>
              <a:t>sta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causando</a:t>
            </a:r>
            <a:r>
              <a:rPr lang="en-US" altLang="it-IT" baseline="30000" dirty="0"/>
              <a:t> un </a:t>
            </a:r>
            <a:r>
              <a:rPr lang="en-US" altLang="it-IT" baseline="30000" dirty="0" err="1"/>
              <a:t>numero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impressionante</a:t>
            </a:r>
            <a:r>
              <a:rPr lang="en-US" altLang="it-IT" baseline="30000" dirty="0"/>
              <a:t> di </a:t>
            </a:r>
            <a:r>
              <a:rPr lang="en-US" altLang="it-IT" baseline="30000" dirty="0" err="1"/>
              <a:t>casi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contemporanei</a:t>
            </a:r>
            <a:r>
              <a:rPr lang="en-US" altLang="it-IT" baseline="30000" dirty="0"/>
              <a:t> di ARDS a </a:t>
            </a:r>
            <a:r>
              <a:rPr lang="en-US" altLang="it-IT" baseline="30000" dirty="0" err="1"/>
              <a:t>partenza</a:t>
            </a:r>
            <a:r>
              <a:rPr lang="en-US" altLang="it-IT" baseline="30000" dirty="0"/>
              <a:t> da un </a:t>
            </a:r>
            <a:r>
              <a:rPr lang="en-US" altLang="it-IT" baseline="30000" dirty="0" err="1"/>
              <a:t>condizione</a:t>
            </a:r>
            <a:r>
              <a:rPr lang="en-US" altLang="it-IT" baseline="30000" dirty="0"/>
              <a:t> di </a:t>
            </a:r>
            <a:r>
              <a:rPr lang="en-US" altLang="it-IT" baseline="30000" dirty="0" err="1"/>
              <a:t>polmonite</a:t>
            </a:r>
            <a:r>
              <a:rPr lang="en-US" altLang="it-IT" baseline="30000" dirty="0"/>
              <a:t> grave </a:t>
            </a:r>
            <a:r>
              <a:rPr lang="en-US" altLang="it-IT" baseline="30000" dirty="0" err="1"/>
              <a:t>bilaterale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interessante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più</a:t>
            </a:r>
            <a:r>
              <a:rPr lang="en-US" altLang="it-IT" baseline="30000" dirty="0"/>
              <a:t> del 50% del </a:t>
            </a:r>
            <a:r>
              <a:rPr lang="en-US" altLang="it-IT" baseline="30000" dirty="0" err="1"/>
              <a:t>parenchima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dei</a:t>
            </a:r>
            <a:r>
              <a:rPr lang="en-US" altLang="it-IT" baseline="30000" dirty="0"/>
              <a:t> </a:t>
            </a:r>
            <a:r>
              <a:rPr lang="en-US" altLang="it-IT" baseline="30000" dirty="0" err="1"/>
              <a:t>polmoni</a:t>
            </a:r>
            <a:r>
              <a:rPr lang="en-US" altLang="it-IT" baseline="300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3FCB41-3B01-404B-B6F5-14E1D6A1E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1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74"/>
    </mc:Choice>
    <mc:Fallback>
      <p:transition spd="slow" advTm="11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40858DAE-E7DB-584A-9E5A-7ECCCB99F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" y="1143000"/>
            <a:ext cx="8816975" cy="551106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it-IT" sz="2800" baseline="30000" dirty="0">
                <a:solidFill>
                  <a:schemeClr val="bg1"/>
                </a:solidFill>
              </a:rPr>
              <a:t>DEFINIZIONE DI BERLINO DI ARDS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it-IT" sz="2800" baseline="30000" dirty="0" err="1">
                <a:solidFill>
                  <a:schemeClr val="bg1"/>
                </a:solidFill>
              </a:rPr>
              <a:t>Esordio</a:t>
            </a:r>
            <a:r>
              <a:rPr lang="en-US" altLang="it-IT" sz="2800" baseline="30000" dirty="0">
                <a:solidFill>
                  <a:schemeClr val="bg1"/>
                </a:solidFill>
              </a:rPr>
              <a:t>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Acuto</a:t>
            </a:r>
            <a:r>
              <a:rPr lang="en-US" altLang="it-IT" sz="2800" baseline="30000" dirty="0">
                <a:solidFill>
                  <a:schemeClr val="bg1"/>
                </a:solidFill>
              </a:rPr>
              <a:t> (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entro</a:t>
            </a:r>
            <a:r>
              <a:rPr lang="en-US" altLang="it-IT" sz="2800" baseline="30000" dirty="0">
                <a:solidFill>
                  <a:schemeClr val="bg1"/>
                </a:solidFill>
              </a:rPr>
              <a:t> 1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settimana</a:t>
            </a:r>
            <a:r>
              <a:rPr lang="en-US" altLang="it-IT" sz="2800" baseline="30000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it-IT" sz="2800" baseline="30000" dirty="0" err="1">
                <a:solidFill>
                  <a:schemeClr val="bg1"/>
                </a:solidFill>
              </a:rPr>
              <a:t>Opacità</a:t>
            </a:r>
            <a:r>
              <a:rPr lang="en-US" altLang="it-IT" sz="2800" baseline="30000" dirty="0">
                <a:solidFill>
                  <a:schemeClr val="bg1"/>
                </a:solidFill>
              </a:rPr>
              <a:t>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bilaterali</a:t>
            </a:r>
            <a:r>
              <a:rPr lang="en-US" altLang="it-IT" sz="2800" baseline="30000" dirty="0">
                <a:solidFill>
                  <a:schemeClr val="bg1"/>
                </a:solidFill>
              </a:rPr>
              <a:t>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alla</a:t>
            </a:r>
            <a:r>
              <a:rPr lang="en-US" altLang="it-IT" sz="2800" baseline="30000" dirty="0">
                <a:solidFill>
                  <a:schemeClr val="bg1"/>
                </a:solidFill>
              </a:rPr>
              <a:t> TC o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radiografia</a:t>
            </a:r>
            <a:r>
              <a:rPr lang="en-US" altLang="it-IT" sz="2800" baseline="30000" dirty="0">
                <a:solidFill>
                  <a:schemeClr val="bg1"/>
                </a:solidFill>
              </a:rPr>
              <a:t> del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torace</a:t>
            </a:r>
            <a:endParaRPr lang="en-US" altLang="it-IT" sz="2800" baseline="30000" dirty="0">
              <a:solidFill>
                <a:schemeClr val="bg1"/>
              </a:solidFill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it-IT" sz="2800" baseline="30000" dirty="0" err="1">
                <a:solidFill>
                  <a:schemeClr val="bg1"/>
                </a:solidFill>
              </a:rPr>
              <a:t>Insufficienza</a:t>
            </a:r>
            <a:r>
              <a:rPr lang="en-US" altLang="it-IT" sz="2800" baseline="30000" dirty="0">
                <a:solidFill>
                  <a:schemeClr val="bg1"/>
                </a:solidFill>
              </a:rPr>
              <a:t>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respiratoria</a:t>
            </a:r>
            <a:r>
              <a:rPr lang="en-US" altLang="it-IT" sz="2800" baseline="30000" dirty="0">
                <a:solidFill>
                  <a:schemeClr val="bg1"/>
                </a:solidFill>
              </a:rPr>
              <a:t> non da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scompenso</a:t>
            </a:r>
            <a:r>
              <a:rPr lang="en-US" altLang="it-IT" sz="2800" baseline="30000" dirty="0">
                <a:solidFill>
                  <a:schemeClr val="bg1"/>
                </a:solidFill>
              </a:rPr>
              <a:t>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cardiaco</a:t>
            </a:r>
            <a:r>
              <a:rPr lang="en-US" altLang="it-IT" sz="2800" baseline="30000" dirty="0">
                <a:solidFill>
                  <a:schemeClr val="bg1"/>
                </a:solidFill>
              </a:rPr>
              <a:t> o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sovraccarico</a:t>
            </a:r>
            <a:r>
              <a:rPr lang="en-US" altLang="it-IT" sz="2800" baseline="30000" dirty="0">
                <a:solidFill>
                  <a:schemeClr val="bg1"/>
                </a:solidFill>
              </a:rPr>
              <a:t>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idrico</a:t>
            </a:r>
            <a:endParaRPr lang="en-US" altLang="it-IT" sz="2800" baseline="30000" dirty="0">
              <a:solidFill>
                <a:schemeClr val="bg1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it-IT" sz="2800" b="1" baseline="30000" dirty="0">
                <a:solidFill>
                  <a:schemeClr val="bg1"/>
                </a:solidFill>
              </a:rPr>
              <a:t>ARDS </a:t>
            </a:r>
            <a:r>
              <a:rPr lang="en-US" altLang="it-IT" sz="2800" b="1" baseline="30000" dirty="0" err="1">
                <a:solidFill>
                  <a:schemeClr val="bg1"/>
                </a:solidFill>
              </a:rPr>
              <a:t>lieve</a:t>
            </a:r>
            <a:r>
              <a:rPr lang="en-US" altLang="it-IT" sz="2800" baseline="30000" dirty="0">
                <a:solidFill>
                  <a:schemeClr val="bg1"/>
                </a:solidFill>
              </a:rPr>
              <a:t>: &gt;200 mmHg e</a:t>
            </a:r>
            <a:r>
              <a:rPr lang="en-US" altLang="it-IT" sz="2800" dirty="0">
                <a:solidFill>
                  <a:schemeClr val="bg1"/>
                </a:solidFill>
              </a:rPr>
              <a:t> </a:t>
            </a:r>
            <a:r>
              <a:rPr lang="en-US" altLang="it-IT" sz="2000" dirty="0">
                <a:solidFill>
                  <a:schemeClr val="bg1"/>
                </a:solidFill>
              </a:rPr>
              <a:t>≤</a:t>
            </a:r>
            <a:r>
              <a:rPr lang="en-US" altLang="it-IT" sz="2800" baseline="30000" dirty="0">
                <a:solidFill>
                  <a:schemeClr val="bg1"/>
                </a:solidFill>
              </a:rPr>
              <a:t>PaO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</a:t>
            </a:r>
            <a:r>
              <a:rPr lang="en-US" altLang="it-IT" sz="2800" baseline="30000" dirty="0">
                <a:solidFill>
                  <a:schemeClr val="bg1"/>
                </a:solidFill>
              </a:rPr>
              <a:t>/ FiO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 </a:t>
            </a:r>
            <a:r>
              <a:rPr lang="en-US" altLang="it-IT" sz="2800" baseline="30000" dirty="0">
                <a:solidFill>
                  <a:schemeClr val="bg1"/>
                </a:solidFill>
              </a:rPr>
              <a:t>300 mmHg con CPAP≥5 cmH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</a:t>
            </a:r>
            <a:r>
              <a:rPr lang="en-US" altLang="it-IT" sz="2800" baseline="30000" dirty="0">
                <a:solidFill>
                  <a:schemeClr val="bg1"/>
                </a:solidFill>
              </a:rPr>
              <a:t>O 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it-IT" sz="2800" b="1" baseline="30000" dirty="0">
                <a:solidFill>
                  <a:schemeClr val="bg1"/>
                </a:solidFill>
              </a:rPr>
              <a:t>ARDS </a:t>
            </a:r>
            <a:r>
              <a:rPr lang="en-US" altLang="it-IT" sz="2800" b="1" baseline="30000" dirty="0" err="1">
                <a:solidFill>
                  <a:schemeClr val="bg1"/>
                </a:solidFill>
              </a:rPr>
              <a:t>moderata</a:t>
            </a:r>
            <a:r>
              <a:rPr lang="en-US" altLang="it-IT" sz="2800" baseline="30000" dirty="0">
                <a:solidFill>
                  <a:schemeClr val="bg1"/>
                </a:solidFill>
              </a:rPr>
              <a:t>: &gt;100 mmHg e </a:t>
            </a:r>
            <a:r>
              <a:rPr lang="en-US" altLang="it-IT" sz="2200" dirty="0">
                <a:solidFill>
                  <a:schemeClr val="bg1"/>
                </a:solidFill>
              </a:rPr>
              <a:t>≤</a:t>
            </a:r>
            <a:r>
              <a:rPr lang="en-US" altLang="it-IT" sz="2800" baseline="30000" dirty="0">
                <a:solidFill>
                  <a:schemeClr val="bg1"/>
                </a:solidFill>
              </a:rPr>
              <a:t>PaO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</a:t>
            </a:r>
            <a:r>
              <a:rPr lang="en-US" altLang="it-IT" sz="2800" baseline="30000" dirty="0">
                <a:solidFill>
                  <a:schemeClr val="bg1"/>
                </a:solidFill>
              </a:rPr>
              <a:t>/ FiO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</a:t>
            </a:r>
            <a:r>
              <a:rPr lang="en-US" altLang="it-IT" sz="2800" baseline="30000" dirty="0">
                <a:solidFill>
                  <a:schemeClr val="bg1"/>
                </a:solidFill>
              </a:rPr>
              <a:t> 200 mmHg con CPAP ≥5 cmH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</a:t>
            </a:r>
            <a:r>
              <a:rPr lang="en-US" altLang="it-IT" sz="2800" baseline="30000" dirty="0">
                <a:solidFill>
                  <a:schemeClr val="bg1"/>
                </a:solidFill>
              </a:rPr>
              <a:t>O 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it-IT" sz="2800" b="1" baseline="30000" dirty="0">
                <a:solidFill>
                  <a:schemeClr val="bg1"/>
                </a:solidFill>
              </a:rPr>
              <a:t>ARDS </a:t>
            </a:r>
            <a:r>
              <a:rPr lang="en-US" altLang="it-IT" sz="2800" b="1" baseline="30000" dirty="0" err="1">
                <a:solidFill>
                  <a:schemeClr val="bg1"/>
                </a:solidFill>
              </a:rPr>
              <a:t>severa</a:t>
            </a:r>
            <a:r>
              <a:rPr lang="en-US" altLang="it-IT" sz="2800" baseline="30000" dirty="0">
                <a:solidFill>
                  <a:schemeClr val="bg1"/>
                </a:solidFill>
              </a:rPr>
              <a:t>: PaO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</a:t>
            </a:r>
            <a:r>
              <a:rPr lang="en-US" altLang="it-IT" sz="2800" baseline="30000" dirty="0">
                <a:solidFill>
                  <a:schemeClr val="bg1"/>
                </a:solidFill>
              </a:rPr>
              <a:t>/ FiO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 </a:t>
            </a:r>
            <a:r>
              <a:rPr lang="en-US" altLang="it-IT" sz="2800" dirty="0">
                <a:solidFill>
                  <a:schemeClr val="bg1"/>
                </a:solidFill>
              </a:rPr>
              <a:t>≤</a:t>
            </a:r>
            <a:r>
              <a:rPr lang="en-US" altLang="it-IT" sz="3600" baseline="30000" dirty="0">
                <a:solidFill>
                  <a:schemeClr val="bg1"/>
                </a:solidFill>
              </a:rPr>
              <a:t> </a:t>
            </a:r>
            <a:r>
              <a:rPr lang="en-US" altLang="it-IT" sz="2800" baseline="30000" dirty="0">
                <a:solidFill>
                  <a:schemeClr val="bg1"/>
                </a:solidFill>
              </a:rPr>
              <a:t> 100 mmHg con CPAP ≥ 5 cmH</a:t>
            </a:r>
            <a:r>
              <a:rPr lang="en-US" altLang="it-IT" sz="2800" baseline="-25000" dirty="0">
                <a:solidFill>
                  <a:schemeClr val="bg1"/>
                </a:solidFill>
              </a:rPr>
              <a:t>2</a:t>
            </a:r>
            <a:r>
              <a:rPr lang="en-US" altLang="it-IT" sz="2800" baseline="30000" dirty="0">
                <a:solidFill>
                  <a:schemeClr val="bg1"/>
                </a:solidFill>
              </a:rPr>
              <a:t>O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it-IT" sz="2800" baseline="30000" dirty="0">
                <a:solidFill>
                  <a:schemeClr val="bg1"/>
                </a:solidFill>
              </a:rPr>
              <a:t>CPAP = Continuous Positive Airway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Presssure</a:t>
            </a:r>
            <a:r>
              <a:rPr lang="en-US" altLang="it-IT" sz="2800" baseline="30000" dirty="0">
                <a:solidFill>
                  <a:schemeClr val="bg1"/>
                </a:solidFill>
              </a:rPr>
              <a:t> (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anche</a:t>
            </a:r>
            <a:r>
              <a:rPr lang="en-US" altLang="it-IT" sz="2800" baseline="30000" dirty="0">
                <a:solidFill>
                  <a:schemeClr val="bg1"/>
                </a:solidFill>
              </a:rPr>
              <a:t> non </a:t>
            </a:r>
            <a:r>
              <a:rPr lang="en-US" altLang="it-IT" sz="2800" baseline="30000" dirty="0" err="1">
                <a:solidFill>
                  <a:schemeClr val="bg1"/>
                </a:solidFill>
              </a:rPr>
              <a:t>invasiva</a:t>
            </a:r>
            <a:r>
              <a:rPr lang="en-US" altLang="it-IT" sz="2800" baseline="30000" dirty="0">
                <a:solidFill>
                  <a:schemeClr val="bg1"/>
                </a:solidFill>
              </a:rPr>
              <a:t>)</a:t>
            </a:r>
            <a:endParaRPr lang="it-IT" altLang="it-IT" sz="2800" dirty="0">
              <a:solidFill>
                <a:schemeClr val="bg1"/>
              </a:solidFill>
            </a:endParaRPr>
          </a:p>
        </p:txBody>
      </p:sp>
      <p:sp>
        <p:nvSpPr>
          <p:cNvPr id="55299" name="TextBox 2">
            <a:extLst>
              <a:ext uri="{FF2B5EF4-FFF2-40B4-BE49-F238E27FC236}">
                <a16:creationId xmlns:a16="http://schemas.microsoft.com/office/drawing/2014/main" id="{0AB52328-2068-A84B-8FBE-60C1125B0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423863"/>
            <a:ext cx="7513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accent2"/>
                </a:solidFill>
              </a:rPr>
              <a:t>Sindrome da distress respiratorio acuto (ARDS)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62FD70-F9AF-144A-811E-8F80AFC9F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9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08"/>
    </mc:Choice>
    <mc:Fallback>
      <p:transition spd="slow" advTm="7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RDS_CT                                                        0000D3F3Macintosh HD                   00000152:">
            <a:extLst>
              <a:ext uri="{FF2B5EF4-FFF2-40B4-BE49-F238E27FC236}">
                <a16:creationId xmlns:a16="http://schemas.microsoft.com/office/drawing/2014/main" id="{B36FE761-7A1B-0242-860F-51E35221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295400"/>
            <a:ext cx="4089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ARDS_PA                                                        0000D3F3Macintosh HD                   00000152:">
            <a:extLst>
              <a:ext uri="{FF2B5EF4-FFF2-40B4-BE49-F238E27FC236}">
                <a16:creationId xmlns:a16="http://schemas.microsoft.com/office/drawing/2014/main" id="{49DFE8F9-F518-B140-A702-951FC78F7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295400"/>
            <a:ext cx="45450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>
            <a:extLst>
              <a:ext uri="{FF2B5EF4-FFF2-40B4-BE49-F238E27FC236}">
                <a16:creationId xmlns:a16="http://schemas.microsoft.com/office/drawing/2014/main" id="{32732F05-C152-DC40-99E5-D8A22CDAB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81600"/>
            <a:ext cx="8763000" cy="152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6DC718F2-38DE-C44A-BCE5-E0D8B7B58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304800"/>
            <a:ext cx="17668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400" b="1" i="1" dirty="0"/>
              <a:t>ARDS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8E00AB92-FEE4-7A40-B57C-FBFD5863B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3" y="5394325"/>
            <a:ext cx="68151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i="1" dirty="0">
                <a:solidFill>
                  <a:srgbClr val="3AFF17"/>
                </a:solidFill>
              </a:rPr>
              <a:t>Insufficienza respiratoria acuta tipo 1 (polmonare)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2C7F3D-7044-FB45-9B5D-AE2AC6A45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1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83"/>
    </mc:Choice>
    <mc:Fallback>
      <p:transition spd="slow" advTm="3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56B74F-FBCB-364B-9579-75D05B40A8F5}"/>
              </a:ext>
            </a:extLst>
          </p:cNvPr>
          <p:cNvSpPr txBox="1"/>
          <p:nvPr/>
        </p:nvSpPr>
        <p:spPr>
          <a:xfrm>
            <a:off x="533401" y="609600"/>
            <a:ext cx="7848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Obesità e respirazione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L’obesità è caratterizzata da accumulo di tessuto adiposo</a:t>
            </a:r>
          </a:p>
          <a:p>
            <a:r>
              <a:rPr lang="it-IT" dirty="0"/>
              <a:t>Viene misurata e valutata per gravità con l’indice di massa corporea (BMI)</a:t>
            </a:r>
          </a:p>
          <a:p>
            <a:r>
              <a:rPr lang="it-IT" dirty="0"/>
              <a:t>Il BMI si misura come rapporto tra peso (in Kg) e altezza (in metri</a:t>
            </a:r>
            <a:r>
              <a:rPr lang="it-IT" baseline="30000" dirty="0"/>
              <a:t>2</a:t>
            </a:r>
            <a:r>
              <a:rPr lang="it-IT" dirty="0"/>
              <a:t>)</a:t>
            </a:r>
          </a:p>
          <a:p>
            <a:r>
              <a:rPr lang="it-IT" dirty="0"/>
              <a:t>BMI &gt;30 indica obesità </a:t>
            </a:r>
          </a:p>
          <a:p>
            <a:endParaRPr lang="it-IT" dirty="0"/>
          </a:p>
          <a:p>
            <a:r>
              <a:rPr lang="it-IT" dirty="0"/>
              <a:t>L’obesità si associa a un’aumentata incidenza di patologie cardiovascolari e metaboliche, ma altera anche la normale dinamica respiratoria per riduzione della ventilazione (</a:t>
            </a:r>
            <a:r>
              <a:rPr lang="it-IT" b="1" dirty="0"/>
              <a:t>deficit spirometrico di tipo restrittivo</a:t>
            </a:r>
            <a:r>
              <a:rPr lang="it-IT" dirty="0"/>
              <a:t>) fino a caratterizzare una vera e propria sindrome clinica e funzionale, la sindrome </a:t>
            </a:r>
            <a:r>
              <a:rPr lang="it-IT" dirty="0" err="1"/>
              <a:t>ipoventilazione</a:t>
            </a:r>
            <a:r>
              <a:rPr lang="it-IT" dirty="0"/>
              <a:t> –obesità</a:t>
            </a:r>
          </a:p>
          <a:p>
            <a:endParaRPr lang="it-IT" dirty="0"/>
          </a:p>
          <a:p>
            <a:r>
              <a:rPr lang="it-IT" dirty="0"/>
              <a:t>L’obesità può essere un fattore aggravante di malattie delle vie aeree (es. asma, BPCO)</a:t>
            </a:r>
          </a:p>
          <a:p>
            <a:endParaRPr lang="it-IT" dirty="0"/>
          </a:p>
          <a:p>
            <a:r>
              <a:rPr lang="it-IT" dirty="0"/>
              <a:t>I soggetti obesi rappresentano la maggioranza di coloro che hanno la sindrome delle apnee nel sonno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FBF0A1-610B-4041-904B-2C61DF96B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1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62"/>
    </mc:Choice>
    <mc:Fallback>
      <p:transition spd="slow" advTm="10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73BFA8-B19D-1F41-B398-8DC5CADF4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886700" cy="16002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sz="3600" dirty="0"/>
              <a:t>Sindrome da </a:t>
            </a:r>
            <a:r>
              <a:rPr lang="it-IT" sz="3600" dirty="0" err="1"/>
              <a:t>ipoventilazione</a:t>
            </a:r>
            <a:r>
              <a:rPr lang="it-IT" sz="3600" dirty="0"/>
              <a:t>-obesità: condizioni richieste per la diagnosi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F80FACB-1A54-B740-AAE6-857E7E69AD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09800"/>
                <a:ext cx="8229600" cy="4525963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it-IT" b="1" dirty="0">
                    <a:solidFill>
                      <a:srgbClr val="0070C0"/>
                    </a:solidFill>
                  </a:rPr>
                  <a:t>Obesità                                                                                                         Body mass </a:t>
                </a:r>
                <a:r>
                  <a:rPr lang="it-IT" b="1" dirty="0" err="1">
                    <a:solidFill>
                      <a:srgbClr val="0070C0"/>
                    </a:solidFill>
                  </a:rPr>
                  <a:t>index</a:t>
                </a:r>
                <a:r>
                  <a:rPr lang="it-IT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it-IT" b="1" dirty="0">
                    <a:solidFill>
                      <a:srgbClr val="0070C0"/>
                    </a:solidFill>
                  </a:rPr>
                  <a:t> 30 kg/m</a:t>
                </a:r>
                <a:r>
                  <a:rPr lang="it-IT" b="1" baseline="30000" dirty="0">
                    <a:solidFill>
                      <a:srgbClr val="0070C0"/>
                    </a:solidFill>
                  </a:rPr>
                  <a:t>2</a:t>
                </a:r>
              </a:p>
              <a:p>
                <a:endParaRPr lang="it-IT" b="1" baseline="30000" dirty="0">
                  <a:solidFill>
                    <a:srgbClr val="0070C0"/>
                  </a:solidFill>
                </a:endParaRPr>
              </a:p>
              <a:p>
                <a:r>
                  <a:rPr lang="it-IT" b="1" dirty="0" err="1">
                    <a:solidFill>
                      <a:srgbClr val="0070C0"/>
                    </a:solidFill>
                  </a:rPr>
                  <a:t>Ipoventilazione</a:t>
                </a:r>
                <a:r>
                  <a:rPr lang="it-IT" b="1" dirty="0">
                    <a:solidFill>
                      <a:srgbClr val="0070C0"/>
                    </a:solidFill>
                  </a:rPr>
                  <a:t> cronica                                                                             </a:t>
                </a:r>
                <a:r>
                  <a:rPr lang="it-IT" sz="3800" b="1" dirty="0">
                    <a:solidFill>
                      <a:srgbClr val="0070C0"/>
                    </a:solidFill>
                  </a:rPr>
                  <a:t>Ipercapnia diurna </a:t>
                </a:r>
              </a:p>
              <a:p>
                <a:r>
                  <a:rPr lang="it-IT" sz="3800" b="1" dirty="0">
                    <a:solidFill>
                      <a:srgbClr val="0070C0"/>
                    </a:solidFill>
                  </a:rPr>
                  <a:t>                                                                                                 (PaCO</a:t>
                </a:r>
                <a:r>
                  <a:rPr lang="it-IT" sz="3800" b="1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it-IT" sz="3800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3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it-IT" sz="3800" b="1" dirty="0">
                    <a:solidFill>
                      <a:srgbClr val="0070C0"/>
                    </a:solidFill>
                  </a:rPr>
                  <a:t>45mmHg)</a:t>
                </a:r>
              </a:p>
              <a:p>
                <a:endParaRPr lang="it-IT" sz="3800" b="1" dirty="0">
                  <a:solidFill>
                    <a:srgbClr val="0070C0"/>
                  </a:solidFill>
                </a:endParaRPr>
              </a:p>
              <a:p>
                <a:r>
                  <a:rPr lang="it-IT" b="1" dirty="0">
                    <a:solidFill>
                      <a:srgbClr val="0070C0"/>
                    </a:solidFill>
                  </a:rPr>
                  <a:t>Deficit </a:t>
                </a:r>
                <a:r>
                  <a:rPr lang="it-IT" b="1" dirty="0" err="1">
                    <a:solidFill>
                      <a:srgbClr val="0070C0"/>
                    </a:solidFill>
                  </a:rPr>
                  <a:t>ventilatorio</a:t>
                </a:r>
                <a:r>
                  <a:rPr lang="it-IT" b="1" dirty="0">
                    <a:solidFill>
                      <a:srgbClr val="0070C0"/>
                    </a:solidFill>
                  </a:rPr>
                  <a:t> restrittivo                                                                   TLC&lt;70%, indice </a:t>
                </a:r>
                <a:r>
                  <a:rPr lang="it-IT" b="1" dirty="0" err="1">
                    <a:solidFill>
                      <a:srgbClr val="0070C0"/>
                    </a:solidFill>
                  </a:rPr>
                  <a:t>Tiffeneau</a:t>
                </a:r>
                <a:r>
                  <a:rPr lang="it-IT" b="1" dirty="0">
                    <a:solidFill>
                      <a:srgbClr val="0070C0"/>
                    </a:solidFill>
                  </a:rPr>
                  <a:t> (FEV1/VC)nella norma o poco ridotto</a:t>
                </a:r>
              </a:p>
              <a:p>
                <a:endParaRPr lang="it-IT" b="1" dirty="0">
                  <a:solidFill>
                    <a:srgbClr val="0070C0"/>
                  </a:solidFill>
                </a:endParaRPr>
              </a:p>
              <a:p>
                <a:r>
                  <a:rPr lang="it-IT" b="1" dirty="0">
                    <a:solidFill>
                      <a:srgbClr val="0070C0"/>
                    </a:solidFill>
                  </a:rPr>
                  <a:t>Disturbi respiratori nel sonno                                                                   OSA (AHI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it-IT" b="1" dirty="0">
                    <a:solidFill>
                      <a:srgbClr val="0070C0"/>
                    </a:solidFill>
                  </a:rPr>
                  <a:t>5) in 90% dei casi</a:t>
                </a:r>
              </a:p>
              <a:p>
                <a:endParaRPr lang="it-IT" b="1" dirty="0">
                  <a:solidFill>
                    <a:srgbClr val="0070C0"/>
                  </a:solidFill>
                </a:endParaRPr>
              </a:p>
              <a:p>
                <a:r>
                  <a:rPr lang="it-IT" b="1" dirty="0">
                    <a:solidFill>
                      <a:srgbClr val="0070C0"/>
                    </a:solidFill>
                  </a:rPr>
                  <a:t>Aumento bicarbonati                                                                                 HCO3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it-IT" b="1" dirty="0">
                    <a:solidFill>
                      <a:srgbClr val="0070C0"/>
                    </a:solidFill>
                  </a:rPr>
                  <a:t> 27 </a:t>
                </a:r>
                <a:r>
                  <a:rPr lang="it-IT" b="1" dirty="0" err="1">
                    <a:solidFill>
                      <a:srgbClr val="0070C0"/>
                    </a:solidFill>
                  </a:rPr>
                  <a:t>mEq</a:t>
                </a:r>
                <a:r>
                  <a:rPr lang="it-IT" b="1" dirty="0">
                    <a:solidFill>
                      <a:srgbClr val="0070C0"/>
                    </a:solidFill>
                  </a:rPr>
                  <a:t>/L in almeno il 50% dei casi di OHS</a:t>
                </a:r>
              </a:p>
              <a:p>
                <a:endParaRPr lang="it-IT" b="1" dirty="0">
                  <a:solidFill>
                    <a:srgbClr val="0070C0"/>
                  </a:solidFill>
                </a:endParaRPr>
              </a:p>
              <a:p>
                <a:r>
                  <a:rPr lang="it-IT" b="1" dirty="0">
                    <a:solidFill>
                      <a:srgbClr val="0070C0"/>
                    </a:solidFill>
                  </a:rPr>
                  <a:t>Esclusione altre cause ipercapnia:                                                       - mm Neuromuscolari</a:t>
                </a:r>
              </a:p>
              <a:p>
                <a:pPr marL="0" indent="0">
                  <a:buNone/>
                </a:pPr>
                <a:r>
                  <a:rPr lang="it-IT" b="1" dirty="0">
                    <a:solidFill>
                      <a:srgbClr val="0070C0"/>
                    </a:solidFill>
                  </a:rPr>
                  <a:t>                                                                                                                             - ipotiroidismo</a:t>
                </a:r>
              </a:p>
              <a:p>
                <a:pPr marL="0" indent="0">
                  <a:buNone/>
                </a:pPr>
                <a:r>
                  <a:rPr lang="it-IT" b="1" dirty="0">
                    <a:solidFill>
                      <a:srgbClr val="0070C0"/>
                    </a:solidFill>
                  </a:rPr>
                  <a:t>                                                                                                                             - BPCO o s. ostruttive</a:t>
                </a:r>
              </a:p>
              <a:p>
                <a:pPr marL="0" indent="0">
                  <a:buNone/>
                </a:pPr>
                <a:r>
                  <a:rPr lang="it-IT" b="1" dirty="0">
                    <a:solidFill>
                      <a:srgbClr val="0070C0"/>
                    </a:solidFill>
                  </a:rPr>
                  <a:t>                                                                                                                             - cifoscoliosi e mal gabbia toracica</a:t>
                </a:r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F80FACB-1A54-B740-AAE6-857E7E69AD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09800"/>
                <a:ext cx="8229600" cy="4525963"/>
              </a:xfrm>
              <a:blipFill>
                <a:blip r:embed="rId4"/>
                <a:stretch>
                  <a:fillRect l="-463" t="-11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88CED3-B299-7042-B3FB-D3BF26D88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0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46"/>
    </mc:Choice>
    <mc:Fallback>
      <p:transition spd="slow" advTm="47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AD963-A741-D34D-B9A0-305144EDFF6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it-IT" sz="3600" dirty="0"/>
              <a:t>OHS (sindrome </a:t>
            </a:r>
            <a:r>
              <a:rPr lang="it-IT" sz="3600" dirty="0" err="1"/>
              <a:t>ipoventilazione</a:t>
            </a:r>
            <a:r>
              <a:rPr lang="it-IT" sz="3600" dirty="0"/>
              <a:t>-obesità) Due modalità di presentazione clinica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752A83-69A6-5F48-BAA7-4A2B557B7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" b="1" dirty="0" err="1"/>
              <a:t>Insufficienza</a:t>
            </a:r>
            <a:r>
              <a:rPr lang="en" b="1" dirty="0"/>
              <a:t> </a:t>
            </a:r>
            <a:r>
              <a:rPr lang="en" b="1" dirty="0" err="1"/>
              <a:t>respiratoria</a:t>
            </a:r>
            <a:r>
              <a:rPr lang="en" b="1" dirty="0"/>
              <a:t> </a:t>
            </a:r>
            <a:r>
              <a:rPr lang="en" b="1" dirty="0" err="1"/>
              <a:t>acuta</a:t>
            </a:r>
            <a:r>
              <a:rPr lang="en" b="1" dirty="0"/>
              <a:t> </a:t>
            </a:r>
            <a:r>
              <a:rPr lang="en" b="1" dirty="0" err="1"/>
              <a:t>su</a:t>
            </a:r>
            <a:r>
              <a:rPr lang="en" b="1" dirty="0"/>
              <a:t> </a:t>
            </a:r>
            <a:r>
              <a:rPr lang="en" b="1" dirty="0" err="1"/>
              <a:t>cronica</a:t>
            </a:r>
            <a:r>
              <a:rPr lang="en" b="1" dirty="0"/>
              <a:t> </a:t>
            </a:r>
            <a:r>
              <a:rPr lang="en" dirty="0"/>
              <a:t>(</a:t>
            </a:r>
            <a:r>
              <a:rPr lang="en" dirty="0" err="1"/>
              <a:t>insufficienza</a:t>
            </a:r>
            <a:r>
              <a:rPr lang="en" dirty="0"/>
              <a:t> </a:t>
            </a:r>
            <a:r>
              <a:rPr lang="en" dirty="0" err="1"/>
              <a:t>ventilatoria</a:t>
            </a:r>
            <a:r>
              <a:rPr lang="en" dirty="0"/>
              <a:t> </a:t>
            </a:r>
            <a:r>
              <a:rPr lang="en" dirty="0" err="1"/>
              <a:t>acuta</a:t>
            </a:r>
            <a:r>
              <a:rPr lang="en" dirty="0"/>
              <a:t>) </a:t>
            </a:r>
          </a:p>
          <a:p>
            <a:pPr marL="385763" indent="-385763">
              <a:buFont typeface="+mj-lt"/>
              <a:buAutoNum type="arabicPeriod"/>
            </a:pPr>
            <a:endParaRPr lang="en" dirty="0"/>
          </a:p>
          <a:p>
            <a:pPr marL="385763" indent="-385763">
              <a:buAutoNum type="arabicPeriod" startAt="2"/>
            </a:pPr>
            <a:r>
              <a:rPr lang="en" dirty="0" err="1"/>
              <a:t>Problemi</a:t>
            </a:r>
            <a:r>
              <a:rPr lang="en" dirty="0"/>
              <a:t> </a:t>
            </a:r>
            <a:r>
              <a:rPr lang="en" dirty="0" err="1"/>
              <a:t>respiratori</a:t>
            </a:r>
            <a:r>
              <a:rPr lang="en" dirty="0"/>
              <a:t> </a:t>
            </a:r>
            <a:r>
              <a:rPr lang="en" dirty="0" err="1"/>
              <a:t>nel</a:t>
            </a:r>
            <a:r>
              <a:rPr lang="en" dirty="0"/>
              <a:t> </a:t>
            </a:r>
            <a:r>
              <a:rPr lang="en" dirty="0" err="1"/>
              <a:t>sonno</a:t>
            </a:r>
            <a:r>
              <a:rPr lang="en" dirty="0"/>
              <a:t> (overlap OSAS)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" dirty="0" err="1"/>
              <a:t>Spesso</a:t>
            </a:r>
            <a:r>
              <a:rPr lang="en" dirty="0"/>
              <a:t> </a:t>
            </a:r>
            <a:r>
              <a:rPr lang="it-IT" dirty="0"/>
              <a:t>i</a:t>
            </a:r>
            <a:r>
              <a:rPr lang="en" dirty="0"/>
              <a:t> problem </a:t>
            </a:r>
            <a:r>
              <a:rPr lang="en" dirty="0" err="1"/>
              <a:t>respiratori</a:t>
            </a:r>
            <a:r>
              <a:rPr lang="en" dirty="0"/>
              <a:t> da OHS </a:t>
            </a:r>
            <a:r>
              <a:rPr lang="en" dirty="0" err="1"/>
              <a:t>possono</a:t>
            </a:r>
            <a:r>
              <a:rPr lang="en" dirty="0"/>
              <a:t> </a:t>
            </a:r>
            <a:r>
              <a:rPr lang="en" dirty="0" err="1"/>
              <a:t>essere</a:t>
            </a:r>
            <a:r>
              <a:rPr lang="en" dirty="0"/>
              <a:t> </a:t>
            </a:r>
            <a:r>
              <a:rPr lang="en" dirty="0" err="1"/>
              <a:t>misconosciuti</a:t>
            </a:r>
            <a:r>
              <a:rPr lang="en" dirty="0"/>
              <a:t> e non </a:t>
            </a:r>
            <a:r>
              <a:rPr lang="en" dirty="0" err="1"/>
              <a:t>diagnosticati</a:t>
            </a:r>
            <a:r>
              <a:rPr lang="en" dirty="0"/>
              <a:t> (6-10% </a:t>
            </a:r>
            <a:r>
              <a:rPr lang="en" dirty="0" err="1"/>
              <a:t>dei</a:t>
            </a:r>
            <a:r>
              <a:rPr lang="en" dirty="0"/>
              <a:t> </a:t>
            </a:r>
            <a:r>
              <a:rPr lang="en" dirty="0" err="1"/>
              <a:t>gravi</a:t>
            </a:r>
            <a:r>
              <a:rPr lang="en" dirty="0"/>
              <a:t> </a:t>
            </a:r>
            <a:r>
              <a:rPr lang="en" dirty="0" err="1"/>
              <a:t>obesi</a:t>
            </a:r>
            <a:r>
              <a:rPr lang="en" dirty="0"/>
              <a:t>)</a:t>
            </a:r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EDED78-EEF5-B646-BEA7-CDEE51BB2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90"/>
    </mc:Choice>
    <mc:Fallback>
      <p:transition spd="slow" advTm="6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ACE9FE7-FED5-5D4E-B182-CB0DFC706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4000" b="1" dirty="0"/>
              <a:t>Meccanismi</a:t>
            </a:r>
            <a:r>
              <a:rPr lang="it-IT" altLang="it-IT" sz="3600" b="1" dirty="0"/>
              <a:t> fisiopatologici- obesità</a:t>
            </a:r>
            <a:endParaRPr lang="it-IT" altLang="it-IT" sz="32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78A3D68-8B3D-7D44-A8F8-84D86BA3DE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altLang="it-IT" b="1" dirty="0"/>
              <a:t>Effetto della obesità sulla gabbia toracica</a:t>
            </a:r>
          </a:p>
          <a:p>
            <a:pPr lvl="1"/>
            <a:r>
              <a:rPr lang="it-IT" altLang="it-IT" dirty="0"/>
              <a:t>Riduzione movimenti gabbia toracica (carico addizionale)</a:t>
            </a:r>
          </a:p>
          <a:p>
            <a:pPr lvl="1"/>
            <a:r>
              <a:rPr lang="it-IT" altLang="it-IT" dirty="0"/>
              <a:t>Iperdistensione addominale</a:t>
            </a:r>
          </a:p>
          <a:p>
            <a:r>
              <a:rPr lang="it-IT" altLang="it-IT" b="1" dirty="0"/>
              <a:t>Effetto dell’obesità sui polmoni e vie aeree</a:t>
            </a:r>
          </a:p>
          <a:p>
            <a:pPr lvl="1"/>
            <a:r>
              <a:rPr lang="it-IT" altLang="it-IT" dirty="0"/>
              <a:t>Aumento flusso sanguigno polmonare</a:t>
            </a:r>
          </a:p>
          <a:p>
            <a:pPr lvl="1"/>
            <a:r>
              <a:rPr lang="it-IT" altLang="it-IT" dirty="0"/>
              <a:t>Più precoce chiusura delle vie aeree</a:t>
            </a:r>
          </a:p>
          <a:p>
            <a:pPr lvl="1"/>
            <a:r>
              <a:rPr lang="it-IT" altLang="it-IT" dirty="0"/>
              <a:t>Peggioramento respirazione in posizione supina</a:t>
            </a:r>
          </a:p>
          <a:p>
            <a:pPr marL="457200" lvl="1" indent="0">
              <a:buNone/>
            </a:pPr>
            <a:endParaRPr lang="it-IT" altLang="it-IT" dirty="0"/>
          </a:p>
          <a:p>
            <a:pPr marL="457200" lvl="1" indent="0">
              <a:buNone/>
            </a:pPr>
            <a:r>
              <a:rPr lang="it-IT" altLang="it-IT" dirty="0"/>
              <a:t>Come conseguenza:</a:t>
            </a:r>
          </a:p>
          <a:p>
            <a:pPr marL="971550" lvl="1" indent="-514350">
              <a:buAutoNum type="arabicPeriod"/>
            </a:pPr>
            <a:r>
              <a:rPr lang="it-IT" altLang="it-IT" dirty="0"/>
              <a:t>Riduzione volumi polmonari</a:t>
            </a:r>
          </a:p>
          <a:p>
            <a:pPr marL="971550" lvl="1" indent="-514350">
              <a:buAutoNum type="arabicPeriod"/>
            </a:pPr>
            <a:r>
              <a:rPr lang="it-IT" altLang="it-IT" dirty="0"/>
              <a:t>Aumento resistenze vie aeree</a:t>
            </a:r>
          </a:p>
          <a:p>
            <a:pPr marL="971550" lvl="1" indent="-514350">
              <a:buAutoNum type="arabicPeriod"/>
            </a:pPr>
            <a:r>
              <a:rPr lang="it-IT" altLang="it-IT" dirty="0"/>
              <a:t>Riduzione </a:t>
            </a:r>
            <a:r>
              <a:rPr lang="it-IT" altLang="it-IT" dirty="0" err="1"/>
              <a:t>compliance</a:t>
            </a:r>
            <a:r>
              <a:rPr lang="it-IT" altLang="it-IT" dirty="0"/>
              <a:t> </a:t>
            </a:r>
            <a:r>
              <a:rPr lang="it-IT" altLang="it-IT" dirty="0" err="1"/>
              <a:t>toraco</a:t>
            </a:r>
            <a:r>
              <a:rPr lang="it-IT" altLang="it-IT" dirty="0"/>
              <a:t>-polmonare</a:t>
            </a:r>
          </a:p>
          <a:p>
            <a:pPr marL="971550" lvl="1" indent="-514350">
              <a:buAutoNum type="arabicPeriod"/>
            </a:pPr>
            <a:r>
              <a:rPr lang="it-IT" altLang="it-IT" dirty="0"/>
              <a:t>Riduzione ventilazione alveolare (ritenzione CO</a:t>
            </a:r>
            <a:r>
              <a:rPr lang="it-IT" altLang="it-IT" baseline="-25000" dirty="0"/>
              <a:t>2 </a:t>
            </a:r>
            <a:r>
              <a:rPr lang="it-IT" altLang="it-IT" dirty="0"/>
              <a:t>, riduzione O</a:t>
            </a:r>
            <a:r>
              <a:rPr lang="it-IT" altLang="it-IT" baseline="-25000" dirty="0"/>
              <a:t>2</a:t>
            </a:r>
            <a:r>
              <a:rPr lang="it-IT" altLang="it-IT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4FC314-390D-AC44-9EBE-6FD6673FA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1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26"/>
    </mc:Choice>
    <mc:Fallback>
      <p:transition spd="slow" advTm="4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gura 2 Pagina 30">
            <a:extLst>
              <a:ext uri="{FF2B5EF4-FFF2-40B4-BE49-F238E27FC236}">
                <a16:creationId xmlns:a16="http://schemas.microsoft.com/office/drawing/2014/main" id="{DDE57BF9-8A7E-5843-92D3-EC9CD3C9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7" y="416000"/>
            <a:ext cx="6296025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15B4BF0-3437-6142-B68C-09264CD7578C}"/>
              </a:ext>
            </a:extLst>
          </p:cNvPr>
          <p:cNvSpPr/>
          <p:nvPr/>
        </p:nvSpPr>
        <p:spPr>
          <a:xfrm>
            <a:off x="0" y="33307"/>
            <a:ext cx="5543376" cy="400110"/>
          </a:xfrm>
          <a:prstGeom prst="rect">
            <a:avLst/>
          </a:prstGeom>
          <a:solidFill>
            <a:srgbClr val="FFFD78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OSAS (sindrome delle apnee ostruttive nel sonno)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B02BC2-72C3-4E47-9182-55CA01DA3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6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12"/>
    </mc:Choice>
    <mc:Fallback>
      <p:transition spd="slow" advTm="7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C8A04FCB-A0BF-1040-B23A-819E8EA6C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788" y="1122363"/>
            <a:ext cx="4129087" cy="3451225"/>
          </a:xfrm>
          <a:prstGeom prst="rect">
            <a:avLst/>
          </a:prstGeom>
          <a:solidFill>
            <a:srgbClr val="019FC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Tahoma" pitchFamily="-1" charset="0"/>
              <a:ea typeface="+mn-ea"/>
            </a:endParaRP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F420524C-5A0C-1341-8F6B-A61F574EA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198563"/>
            <a:ext cx="3973513" cy="3298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884" name="Text Box 4">
            <a:extLst>
              <a:ext uri="{FF2B5EF4-FFF2-40B4-BE49-F238E27FC236}">
                <a16:creationId xmlns:a16="http://schemas.microsoft.com/office/drawing/2014/main" id="{AA75E313-590F-5740-B7FD-C46436869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4711700"/>
            <a:ext cx="25193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" charset="0"/>
                <a:ea typeface="+mn-ea"/>
              </a:rPr>
              <a:t>Apnea: 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" charset="0"/>
                <a:ea typeface="+mn-ea"/>
              </a:rPr>
              <a:t>pausa respiratoria di almeno 10 secondi</a:t>
            </a:r>
          </a:p>
        </p:txBody>
      </p:sp>
      <p:sp>
        <p:nvSpPr>
          <p:cNvPr id="378885" name="Text Box 5">
            <a:extLst>
              <a:ext uri="{FF2B5EF4-FFF2-40B4-BE49-F238E27FC236}">
                <a16:creationId xmlns:a16="http://schemas.microsoft.com/office/drawing/2014/main" id="{3424FF32-3A59-4E45-949C-5F4341806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8" y="4711700"/>
            <a:ext cx="37433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Ipopnea</a:t>
            </a:r>
            <a:r>
              <a:rPr lang="it-IT" altLang="it-IT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it-IT" alt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evento di almeno 10 secondi in cui la respirazione continua, ma la ventilazione è ridotta di almeno il 50% rispetto al precedente valore basale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1C2A49-4778-9541-B495-C706C6862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5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72"/>
    </mc:Choice>
    <mc:Fallback>
      <p:transition spd="slow" advTm="8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>
            <a:extLst>
              <a:ext uri="{FF2B5EF4-FFF2-40B4-BE49-F238E27FC236}">
                <a16:creationId xmlns:a16="http://schemas.microsoft.com/office/drawing/2014/main" id="{0EAC86D6-D396-1447-96C9-7314F3D0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788" y="1122363"/>
            <a:ext cx="4129087" cy="3451225"/>
          </a:xfrm>
          <a:prstGeom prst="rect">
            <a:avLst/>
          </a:prstGeom>
          <a:solidFill>
            <a:srgbClr val="019FC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Tahoma" pitchFamily="-1" charset="0"/>
              <a:ea typeface="+mn-ea"/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25469259-E123-6D43-BE1C-2F867D9A8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198563"/>
            <a:ext cx="3973513" cy="3298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2" name="Text Box 4">
            <a:extLst>
              <a:ext uri="{FF2B5EF4-FFF2-40B4-BE49-F238E27FC236}">
                <a16:creationId xmlns:a16="http://schemas.microsoft.com/office/drawing/2014/main" id="{EFE894B1-45A2-9B42-9FA9-5E1CE89B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4711700"/>
            <a:ext cx="25193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>
                <a:solidFill>
                  <a:srgbClr val="FFFF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" charset="0"/>
                <a:ea typeface="+mn-ea"/>
              </a:rPr>
              <a:t>Apnea:</a:t>
            </a:r>
            <a:r>
              <a:rPr lang="it-IT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" charset="0"/>
                <a:ea typeface="+mn-ea"/>
              </a:rPr>
              <a:t> pausa respiratoria di </a:t>
            </a:r>
            <a:r>
              <a:rPr lang="it-IT" sz="2000">
                <a:solidFill>
                  <a:srgbClr val="ED2F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" charset="0"/>
                <a:ea typeface="+mn-ea"/>
              </a:rPr>
              <a:t>almeno 10 secondi</a:t>
            </a:r>
          </a:p>
        </p:txBody>
      </p:sp>
      <p:sp>
        <p:nvSpPr>
          <p:cNvPr id="380933" name="Text Box 5">
            <a:extLst>
              <a:ext uri="{FF2B5EF4-FFF2-40B4-BE49-F238E27FC236}">
                <a16:creationId xmlns:a16="http://schemas.microsoft.com/office/drawing/2014/main" id="{D826B093-51B8-3444-B606-B5C6D77C4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8" y="4711700"/>
            <a:ext cx="3743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>
                <a:solidFill>
                  <a:srgbClr val="FFFF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Ipopnea:</a:t>
            </a:r>
            <a:r>
              <a:rPr lang="it-IT" alt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evento di almeno 10 secondi in cui la respirazione continua, ma </a:t>
            </a:r>
            <a:r>
              <a:rPr lang="it-IT" altLang="it-IT" sz="2000">
                <a:solidFill>
                  <a:srgbClr val="ED2F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 ventilazione è ridotta di almeno il 50%</a:t>
            </a:r>
            <a:r>
              <a:rPr lang="it-IT" alt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rispetto al precedente valore basale</a:t>
            </a:r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1C367F8A-1F21-974B-AE5C-400BE80217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8875" y="2397125"/>
            <a:ext cx="1385888" cy="1646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98BB5B-3D82-564E-B6F0-D86F1AB2B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3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1"/>
    </mc:Choice>
    <mc:Fallback>
      <p:transition spd="slow" advTm="15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>
            <a:extLst>
              <a:ext uri="{FF2B5EF4-FFF2-40B4-BE49-F238E27FC236}">
                <a16:creationId xmlns:a16="http://schemas.microsoft.com/office/drawing/2014/main" id="{4A5DCDF9-26D4-2E41-AC6A-CDF4A5CD0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it-IT" b="1" dirty="0">
                <a:solidFill>
                  <a:schemeClr val="bg1"/>
                </a:solidFill>
              </a:rPr>
              <a:t>La </a:t>
            </a:r>
            <a:r>
              <a:rPr lang="en-GB" altLang="it-IT" b="1" dirty="0" err="1">
                <a:solidFill>
                  <a:schemeClr val="bg1"/>
                </a:solidFill>
              </a:rPr>
              <a:t>dispnea</a:t>
            </a:r>
            <a:r>
              <a:rPr lang="en-GB" altLang="it-IT" b="1" dirty="0">
                <a:solidFill>
                  <a:schemeClr val="bg1"/>
                </a:solidFill>
              </a:rPr>
              <a:t> come </a:t>
            </a:r>
            <a:r>
              <a:rPr lang="en-GB" altLang="it-IT" b="1" dirty="0" err="1">
                <a:solidFill>
                  <a:schemeClr val="bg1"/>
                </a:solidFill>
              </a:rPr>
              <a:t>sintomo</a:t>
            </a:r>
            <a:r>
              <a:rPr lang="en-GB" altLang="it-IT" b="1" dirty="0">
                <a:solidFill>
                  <a:schemeClr val="bg1"/>
                </a:solidFill>
              </a:rPr>
              <a:t> </a:t>
            </a:r>
            <a:r>
              <a:rPr lang="en-GB" altLang="it-IT" b="1" dirty="0" err="1">
                <a:solidFill>
                  <a:schemeClr val="bg1"/>
                </a:solidFill>
              </a:rPr>
              <a:t>principale</a:t>
            </a:r>
            <a:r>
              <a:rPr lang="en-GB" altLang="it-IT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GB" altLang="it-IT" b="1" dirty="0">
              <a:solidFill>
                <a:schemeClr val="bg1"/>
              </a:solidFill>
            </a:endParaRP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CA0C2580-6519-5E4C-A92F-8A204E23C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z="3200" b="1" dirty="0" err="1">
                <a:solidFill>
                  <a:srgbClr val="000099"/>
                </a:solidFill>
              </a:rPr>
              <a:t>Psicosomatiche</a:t>
            </a:r>
            <a:r>
              <a:rPr lang="en-GB" altLang="it-IT" sz="3200" b="1" dirty="0">
                <a:solidFill>
                  <a:srgbClr val="000099"/>
                </a:solidFill>
              </a:rPr>
              <a:t>/</a:t>
            </a:r>
            <a:r>
              <a:rPr lang="en-GB" altLang="it-IT" sz="3200" b="1" dirty="0" err="1">
                <a:solidFill>
                  <a:srgbClr val="000099"/>
                </a:solidFill>
              </a:rPr>
              <a:t>ambientali</a:t>
            </a:r>
            <a:r>
              <a:rPr lang="en-GB" altLang="it-IT" sz="3200" b="1" dirty="0">
                <a:solidFill>
                  <a:srgbClr val="000099"/>
                </a:solidFill>
              </a:rPr>
              <a:t>/</a:t>
            </a:r>
            <a:r>
              <a:rPr lang="en-GB" altLang="it-IT" sz="3200" b="1" dirty="0" err="1">
                <a:solidFill>
                  <a:srgbClr val="000099"/>
                </a:solidFill>
              </a:rPr>
              <a:t>funzionali</a:t>
            </a:r>
            <a:endParaRPr lang="en-GB" altLang="it-IT" sz="3200" b="1" dirty="0">
              <a:solidFill>
                <a:srgbClr val="000099"/>
              </a:solidFill>
            </a:endParaRPr>
          </a:p>
        </p:txBody>
      </p:sp>
      <p:graphicFrame>
        <p:nvGraphicFramePr>
          <p:cNvPr id="129039" name="Group 15">
            <a:extLst>
              <a:ext uri="{FF2B5EF4-FFF2-40B4-BE49-F238E27FC236}">
                <a16:creationId xmlns:a16="http://schemas.microsoft.com/office/drawing/2014/main" id="{92DF63CB-6EA1-5648-BD2A-072A6EC3FC76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34985248"/>
              </p:ext>
            </p:extLst>
          </p:nvPr>
        </p:nvGraphicFramePr>
        <p:xfrm>
          <a:off x="611188" y="2133600"/>
          <a:ext cx="7772400" cy="3114040"/>
        </p:xfrm>
        <a:graphic>
          <a:graphicData uri="http://schemas.openxmlformats.org/drawingml/2006/table">
            <a:tbl>
              <a:tblPr/>
              <a:tblGrid>
                <a:gridCol w="3814762">
                  <a:extLst>
                    <a:ext uri="{9D8B030D-6E8A-4147-A177-3AD203B41FA5}">
                      <a16:colId xmlns:a16="http://schemas.microsoft.com/office/drawing/2014/main" val="950328155"/>
                    </a:ext>
                  </a:extLst>
                </a:gridCol>
                <a:gridCol w="3957638">
                  <a:extLst>
                    <a:ext uri="{9D8B030D-6E8A-4147-A177-3AD203B41FA5}">
                      <a16:colId xmlns:a16="http://schemas.microsoft.com/office/drawing/2014/main" val="541409964"/>
                    </a:ext>
                  </a:extLst>
                </a:gridCol>
              </a:tblGrid>
              <a:tr h="584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Acute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Croniche</a:t>
                      </a:r>
                      <a:endParaRPr kumimoji="0" lang="en-GB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779484"/>
                  </a:ext>
                </a:extLst>
              </a:tr>
              <a:tr h="2295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Attacchi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di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panico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Esposizione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a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fumi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Inalazione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sostanze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tossiche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OSAS (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risvegli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notturni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Iperventilazione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cronica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Obesità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(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sindrome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ipoventilazione-obesità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488640"/>
                  </a:ext>
                </a:extLst>
              </a:tr>
            </a:tbl>
          </a:graphicData>
        </a:graphic>
      </p:graphicFrame>
      <p:sp>
        <p:nvSpPr>
          <p:cNvPr id="129040" name="Text Box 16">
            <a:extLst>
              <a:ext uri="{FF2B5EF4-FFF2-40B4-BE49-F238E27FC236}">
                <a16:creationId xmlns:a16="http://schemas.microsoft.com/office/drawing/2014/main" id="{1D644A6A-2D34-0C4C-8FDD-4F249D2CE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092825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2400"/>
          </a:p>
        </p:txBody>
      </p:sp>
      <p:sp>
        <p:nvSpPr>
          <p:cNvPr id="129041" name="Text Box 17">
            <a:extLst>
              <a:ext uri="{FF2B5EF4-FFF2-40B4-BE49-F238E27FC236}">
                <a16:creationId xmlns:a16="http://schemas.microsoft.com/office/drawing/2014/main" id="{82B5EC20-0CA4-6447-AED7-DBC23CE7D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37288"/>
            <a:ext cx="37449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200"/>
              <a:t>National Respiratory Training Centre (2002)</a:t>
            </a:r>
          </a:p>
          <a:p>
            <a:pPr>
              <a:spcBef>
                <a:spcPct val="50000"/>
              </a:spcBef>
            </a:pPr>
            <a:endParaRPr lang="en-GB" altLang="it-IT" sz="12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B85BF1-880F-CC41-B6C4-5DE442180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0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74"/>
    </mc:Choice>
    <mc:Fallback>
      <p:transition spd="slow" advTm="3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1BF6969-3A9E-BB44-9D54-512F79BC2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1143000"/>
          </a:xfrm>
        </p:spPr>
        <p:txBody>
          <a:bodyPr/>
          <a:lstStyle/>
          <a:p>
            <a:r>
              <a:rPr lang="it-IT" altLang="it-IT" sz="3600" dirty="0">
                <a:solidFill>
                  <a:srgbClr val="C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CONDIZIONI FAVORENTI L’OSAS</a:t>
            </a:r>
          </a:p>
        </p:txBody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id="{26B498B9-FC61-A848-B112-265528D92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Obesità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Alterazioni ormonali (ipotiroidismo, acromegalia)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Alterazioni otorinolaringoiatriche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Alterazioni maxillo-facciali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Farmaci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Fumo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Alcool</a:t>
            </a:r>
          </a:p>
        </p:txBody>
      </p:sp>
      <p:sp>
        <p:nvSpPr>
          <p:cNvPr id="23556" name="Line 4">
            <a:extLst>
              <a:ext uri="{FF2B5EF4-FFF2-40B4-BE49-F238E27FC236}">
                <a16:creationId xmlns:a16="http://schemas.microsoft.com/office/drawing/2014/main" id="{804FB9AD-E9D2-2B4A-BDE7-1DBE6226C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" y="1916113"/>
            <a:ext cx="12954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it-IT"/>
          </a:p>
        </p:txBody>
      </p:sp>
      <p:sp>
        <p:nvSpPr>
          <p:cNvPr id="23557" name="TextBox 4">
            <a:extLst>
              <a:ext uri="{FF2B5EF4-FFF2-40B4-BE49-F238E27FC236}">
                <a16:creationId xmlns:a16="http://schemas.microsoft.com/office/drawing/2014/main" id="{1C8DC2B1-74D2-5E47-9D58-3D31FDA24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39875" y="336708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0CCC69-D076-2E46-BA1D-2E9876D0E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75465"/>
      </p:ext>
    </p:extLst>
  </p:cSld>
  <p:clrMapOvr>
    <a:masterClrMapping/>
  </p:clrMapOvr>
  <p:transition advTm="31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BBAF9AE-4123-AA43-8784-3AF11B8F3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 sz="4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L’IPERSONNIA NELL’OSAS</a:t>
            </a:r>
          </a:p>
        </p:txBody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F9B4AC33-35AD-E44A-A02F-3C3E362AF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001000" cy="365760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FATICA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STANCHEZZA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STATO CONFUSIONALE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STATO SOPOROSO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SONNOLENZA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MA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it-IT" altLang="it-IT" b="1"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algn="ctr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it-IT" alt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TENDENZA AD ADDORMENTARSI</a:t>
            </a:r>
          </a:p>
          <a:p>
            <a:pPr algn="ctr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it-IT" alt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COLPI DI SONNO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it-IT" altLang="it-IT" sz="2400" b="1"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C810B616-739E-604D-942E-5FC65490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102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 sz="1800">
              <a:latin typeface="Times New Roman" panose="02020603050405020304" pitchFamily="18" charset="0"/>
            </a:endParaRPr>
          </a:p>
        </p:txBody>
      </p:sp>
      <p:sp>
        <p:nvSpPr>
          <p:cNvPr id="285701" name="Text Box 5">
            <a:extLst>
              <a:ext uri="{FF2B5EF4-FFF2-40B4-BE49-F238E27FC236}">
                <a16:creationId xmlns:a16="http://schemas.microsoft.com/office/drawing/2014/main" id="{1DA9A023-3975-ED43-8832-82E9D1EEA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715000"/>
            <a:ext cx="8991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attività che richiederebbero attenzione</a:t>
            </a:r>
          </a:p>
          <a:p>
            <a:pPr>
              <a:spcBef>
                <a:spcPct val="50000"/>
              </a:spcBef>
            </a:pPr>
            <a:r>
              <a:rPr lang="it-IT" altLang="it-IT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(“Daytime sleepiness” o “Sleep propensity”)</a:t>
            </a:r>
          </a:p>
        </p:txBody>
      </p:sp>
      <p:sp>
        <p:nvSpPr>
          <p:cNvPr id="24582" name="AutoShape 6">
            <a:extLst>
              <a:ext uri="{FF2B5EF4-FFF2-40B4-BE49-F238E27FC236}">
                <a16:creationId xmlns:a16="http://schemas.microsoft.com/office/drawing/2014/main" id="{D6D4D225-2D1D-534F-BAE4-46C5AAA5B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648200"/>
            <a:ext cx="1295400" cy="1143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C078DC-A9F2-3949-9CCC-63D4D3B5A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2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3"/>
    </mc:Choice>
    <mc:Fallback>
      <p:transition spd="slow" advTm="4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57DE426-5D52-AC4E-BA4D-1BE3D926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9850"/>
            <a:ext cx="5108575" cy="33305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DD2138CD-8BE8-D446-B544-DC2D5D6D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901" y="1447800"/>
            <a:ext cx="3251707" cy="35394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dirty="0">
                <a:solidFill>
                  <a:schemeClr val="folHlink"/>
                </a:solidFill>
                <a:latin typeface="Arial" panose="020B0604020202020204" pitchFamily="34" charset="0"/>
              </a:rPr>
              <a:t>Eventi cardiovascolari nel corso degli anni negli uomini con solo russamento, OSAS lieve e grave, trattati con CPAP vs. controlli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87C62401-DA93-1149-84E2-D0BDB05CE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5819775"/>
            <a:ext cx="29797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>
                <a:latin typeface="Arial" panose="020B0604020202020204" pitchFamily="34" charset="0"/>
              </a:rPr>
              <a:t>Marin et al. Lancet 2005;</a:t>
            </a:r>
          </a:p>
          <a:p>
            <a:r>
              <a:rPr lang="it-IT" altLang="it-IT" sz="2000">
                <a:latin typeface="Arial" panose="020B0604020202020204" pitchFamily="34" charset="0"/>
              </a:rPr>
              <a:t>365: 1046-1053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E6DFA32F-EC2D-064C-8A09-9237DF7DD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473450"/>
            <a:ext cx="5126037" cy="32988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DFF194-8CB5-2443-BB6B-6DD3EAB12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8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50"/>
    </mc:Choice>
    <mc:Fallback>
      <p:transition spd="slow" advTm="6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Text Box 2">
            <a:extLst>
              <a:ext uri="{FF2B5EF4-FFF2-40B4-BE49-F238E27FC236}">
                <a16:creationId xmlns:a16="http://schemas.microsoft.com/office/drawing/2014/main" id="{D9F14292-BC4F-3C46-8D71-25F287F3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863" y="6122988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 sz="1400" b="1" i="1">
              <a:solidFill>
                <a:schemeClr val="bg1"/>
              </a:solidFill>
            </a:endParaRPr>
          </a:p>
          <a:p>
            <a:endParaRPr lang="it-IT" altLang="it-IT" sz="1400" b="1" i="1">
              <a:solidFill>
                <a:schemeClr val="bg1"/>
              </a:solidFill>
            </a:endParaRPr>
          </a:p>
        </p:txBody>
      </p:sp>
      <p:sp>
        <p:nvSpPr>
          <p:cNvPr id="489475" name="Rectangle 3">
            <a:extLst>
              <a:ext uri="{FF2B5EF4-FFF2-40B4-BE49-F238E27FC236}">
                <a16:creationId xmlns:a16="http://schemas.microsoft.com/office/drawing/2014/main" id="{943175D5-E714-B449-AE1B-F35C2E3E18F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/>
          <a:p>
            <a:pPr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489476" name="Picture 4" descr="BiPap ventilator">
            <a:extLst>
              <a:ext uri="{FF2B5EF4-FFF2-40B4-BE49-F238E27FC236}">
                <a16:creationId xmlns:a16="http://schemas.microsoft.com/office/drawing/2014/main" id="{36F7ECB4-FBC3-B049-97BD-29B1EB23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962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9477" name="Picture 5" descr="NPPV nasal mask">
            <a:extLst>
              <a:ext uri="{FF2B5EF4-FFF2-40B4-BE49-F238E27FC236}">
                <a16:creationId xmlns:a16="http://schemas.microsoft.com/office/drawing/2014/main" id="{1842CD01-9E86-B14C-8538-A3699E30F2A4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33600"/>
            <a:ext cx="3810000" cy="396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AAE113-9520-AC4F-9B00-0FBBDC9B7CF8}"/>
              </a:ext>
            </a:extLst>
          </p:cNvPr>
          <p:cNvSpPr txBox="1"/>
          <p:nvPr/>
        </p:nvSpPr>
        <p:spPr>
          <a:xfrm>
            <a:off x="990600" y="381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Terapia di elezione per l’OSAS = CPAP con maschera durante il sonno</a:t>
            </a:r>
          </a:p>
          <a:p>
            <a:endParaRPr lang="it-IT" dirty="0"/>
          </a:p>
          <a:p>
            <a:r>
              <a:rPr lang="it-IT" dirty="0"/>
              <a:t>CPAP = pressione continua applicata alle vie aeree </a:t>
            </a:r>
          </a:p>
          <a:p>
            <a:r>
              <a:rPr lang="it-IT" dirty="0"/>
              <a:t>(</a:t>
            </a:r>
            <a:r>
              <a:rPr lang="it-IT" dirty="0" err="1"/>
              <a:t>continuous</a:t>
            </a:r>
            <a:r>
              <a:rPr lang="it-IT" dirty="0"/>
              <a:t> positive </a:t>
            </a:r>
            <a:r>
              <a:rPr lang="it-IT" dirty="0" err="1"/>
              <a:t>airways</a:t>
            </a:r>
            <a:r>
              <a:rPr lang="it-IT" dirty="0"/>
              <a:t> pressure)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C53986-10B9-1A41-A33C-32FBC914F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1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1"/>
    </mc:Choice>
    <mc:Fallback>
      <p:transition spd="slow" advTm="2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AA991145-0489-1543-8420-14603C58F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231" y="1064420"/>
            <a:ext cx="4458891" cy="622697"/>
          </a:xfrm>
          <a:prstGeom prst="rect">
            <a:avLst/>
          </a:prstGeom>
          <a:solidFill>
            <a:srgbClr val="CCCC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61229" tIns="31839" rIns="61229" bIns="31839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37931725" indent="-37474525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1905" b="1" dirty="0" err="1">
                <a:solidFill>
                  <a:srgbClr val="000000"/>
                </a:solidFill>
              </a:rPr>
              <a:t>Pneumopatie</a:t>
            </a:r>
            <a:r>
              <a:rPr lang="en-US" altLang="it-IT" sz="1905" b="1" dirty="0">
                <a:solidFill>
                  <a:srgbClr val="000000"/>
                </a:solidFill>
              </a:rPr>
              <a:t> infiltrative diffuse</a:t>
            </a:r>
          </a:p>
        </p:txBody>
      </p:sp>
      <p:sp>
        <p:nvSpPr>
          <p:cNvPr id="15363" name="Line 2">
            <a:extLst>
              <a:ext uri="{FF2B5EF4-FFF2-40B4-BE49-F238E27FC236}">
                <a16:creationId xmlns:a16="http://schemas.microsoft.com/office/drawing/2014/main" id="{2F2E2DF7-5D27-C842-A345-FD425A0E4F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2866" y="1894286"/>
            <a:ext cx="4457700" cy="1190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5364" name="Line 3">
            <a:extLst>
              <a:ext uri="{FF2B5EF4-FFF2-40B4-BE49-F238E27FC236}">
                <a16:creationId xmlns:a16="http://schemas.microsoft.com/office/drawing/2014/main" id="{6BDA4FB3-50F5-1648-9F5B-9F970183A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0567" y="1894286"/>
            <a:ext cx="1190" cy="310753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5365" name="Line 4">
            <a:extLst>
              <a:ext uri="{FF2B5EF4-FFF2-40B4-BE49-F238E27FC236}">
                <a16:creationId xmlns:a16="http://schemas.microsoft.com/office/drawing/2014/main" id="{0DD27052-E347-614E-A93C-BA0B1E8EF4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2780" y="1894286"/>
            <a:ext cx="1190" cy="310753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5366" name="Line 5">
            <a:extLst>
              <a:ext uri="{FF2B5EF4-FFF2-40B4-BE49-F238E27FC236}">
                <a16:creationId xmlns:a16="http://schemas.microsoft.com/office/drawing/2014/main" id="{D232936C-6A2E-A640-A82C-74A901B947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9019" y="1946672"/>
            <a:ext cx="1191" cy="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5367" name="Line 6">
            <a:extLst>
              <a:ext uri="{FF2B5EF4-FFF2-40B4-BE49-F238E27FC236}">
                <a16:creationId xmlns:a16="http://schemas.microsoft.com/office/drawing/2014/main" id="{6E57ED4B-27A7-AF4B-A3D3-09294D1C3E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9019" y="1889523"/>
            <a:ext cx="1191" cy="320278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5368" name="Line 7">
            <a:extLst>
              <a:ext uri="{FF2B5EF4-FFF2-40B4-BE49-F238E27FC236}">
                <a16:creationId xmlns:a16="http://schemas.microsoft.com/office/drawing/2014/main" id="{A4062479-1922-A642-B072-FFDD461EC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2867" y="1894286"/>
            <a:ext cx="1190" cy="119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5369" name="Line 8">
            <a:extLst>
              <a:ext uri="{FF2B5EF4-FFF2-40B4-BE49-F238E27FC236}">
                <a16:creationId xmlns:a16="http://schemas.microsoft.com/office/drawing/2014/main" id="{E5DFDEFE-C444-A048-B7AE-7E6726A32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0480" y="1946672"/>
            <a:ext cx="1190" cy="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5370" name="Line 9">
            <a:extLst>
              <a:ext uri="{FF2B5EF4-FFF2-40B4-BE49-F238E27FC236}">
                <a16:creationId xmlns:a16="http://schemas.microsoft.com/office/drawing/2014/main" id="{555189FF-DA8B-8340-89EC-279938190F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2867" y="1841899"/>
            <a:ext cx="1190" cy="363140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9467" name="Text Box 10">
            <a:extLst>
              <a:ext uri="{FF2B5EF4-FFF2-40B4-BE49-F238E27FC236}">
                <a16:creationId xmlns:a16="http://schemas.microsoft.com/office/drawing/2014/main" id="{F9631185-1EAD-724B-AAA3-46072C53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636" y="3329270"/>
            <a:ext cx="6488906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0614" rIns="61229" bIns="306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10"/>
              </a:spcBef>
            </a:pPr>
            <a:r>
              <a:rPr lang="en-US" altLang="it-IT" sz="1875" b="1" dirty="0">
                <a:cs typeface="Lucida Sans Unicode" panose="020B0602030504020204" pitchFamily="34" charset="0"/>
              </a:rPr>
              <a:t>Un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gruppo</a:t>
            </a:r>
            <a:r>
              <a:rPr lang="en-US" altLang="it-IT" sz="1875" b="1" dirty="0">
                <a:cs typeface="Lucida Sans Unicode" panose="020B0602030504020204" pitchFamily="34" charset="0"/>
              </a:rPr>
              <a:t> di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malattie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che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coinvolgono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il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parenchima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polmonare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distale</a:t>
            </a:r>
            <a:r>
              <a:rPr lang="en-US" altLang="it-IT" sz="1875" b="1" dirty="0">
                <a:cs typeface="Lucida Sans Unicode" panose="020B0602030504020204" pitchFamily="34" charset="0"/>
              </a:rPr>
              <a:t>, o lo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spazio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tra</a:t>
            </a:r>
            <a:r>
              <a:rPr lang="en-US" altLang="it-IT" sz="1875" b="1" dirty="0">
                <a:cs typeface="Lucida Sans Unicode" panose="020B0602030504020204" pitchFamily="34" charset="0"/>
              </a:rPr>
              <a:t> le membrane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basali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dell’epitelio</a:t>
            </a:r>
            <a:r>
              <a:rPr lang="en-US" altLang="it-IT" sz="1875" b="1" dirty="0">
                <a:cs typeface="Lucida Sans Unicode" panose="020B0602030504020204" pitchFamily="34" charset="0"/>
              </a:rPr>
              <a:t> e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dell’endotelio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polmonare</a:t>
            </a:r>
            <a:r>
              <a:rPr lang="en-US" altLang="it-IT" sz="1875" b="1" dirty="0">
                <a:cs typeface="Lucida Sans Unicode" panose="020B0602030504020204" pitchFamily="34" charset="0"/>
              </a:rPr>
              <a:t>.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Dette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anche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interstiziopatie</a:t>
            </a:r>
            <a:r>
              <a:rPr lang="en-US" altLang="it-IT" sz="1875" b="1" dirty="0">
                <a:cs typeface="Lucida Sans Unicode" panose="020B0602030504020204" pitchFamily="34" charset="0"/>
              </a:rPr>
              <a:t> in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quanto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il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più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delle</a:t>
            </a:r>
            <a:r>
              <a:rPr lang="en-US" altLang="it-IT" sz="1875" b="1" dirty="0">
                <a:cs typeface="Lucida Sans Unicode" panose="020B0602030504020204" pitchFamily="34" charset="0"/>
              </a:rPr>
              <a:t> volte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colpiscono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il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tessuto</a:t>
            </a:r>
            <a:r>
              <a:rPr lang="en-US" altLang="it-IT" sz="1875" b="1" dirty="0">
                <a:cs typeface="Lucida Sans Unicode" panose="020B0602030504020204" pitchFamily="34" charset="0"/>
              </a:rPr>
              <a:t> di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sostegno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interstiziale</a:t>
            </a:r>
            <a:r>
              <a:rPr lang="en-US" altLang="it-IT" sz="1875" b="1" dirty="0">
                <a:cs typeface="Lucida Sans Unicode" panose="020B0602030504020204" pitchFamily="34" charset="0"/>
              </a:rPr>
              <a:t> del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polmone</a:t>
            </a:r>
            <a:endParaRPr lang="en-US" altLang="it-IT" sz="1875" b="1" dirty="0">
              <a:cs typeface="Lucida Sans Unicode" panose="020B0602030504020204" pitchFamily="34" charset="0"/>
            </a:endParaRPr>
          </a:p>
          <a:p>
            <a:pPr>
              <a:spcBef>
                <a:spcPts val="610"/>
              </a:spcBef>
            </a:pPr>
            <a:endParaRPr lang="en-US" altLang="it-IT" sz="2325" b="1" dirty="0">
              <a:cs typeface="Lucida Sans Unicode" panose="020B0602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it-IT" sz="1875" b="1" dirty="0" err="1">
                <a:cs typeface="Lucida Sans Unicode" panose="020B0602030504020204" pitchFamily="34" charset="0"/>
              </a:rPr>
              <a:t>Causano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spesso</a:t>
            </a:r>
            <a:r>
              <a:rPr lang="en-US" altLang="it-IT" sz="1875" b="1" dirty="0">
                <a:cs typeface="Lucida Sans Unicode" panose="020B0602030504020204" pitchFamily="34" charset="0"/>
              </a:rPr>
              <a:t> deficit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restrittivo</a:t>
            </a:r>
            <a:r>
              <a:rPr lang="en-US" altLang="it-IT" sz="1875" b="1" dirty="0">
                <a:cs typeface="Lucida Sans Unicode" panose="020B0602030504020204" pitchFamily="34" charset="0"/>
              </a:rPr>
              <a:t> e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alterazione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della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capacità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polmonare</a:t>
            </a:r>
            <a:r>
              <a:rPr lang="en-US" altLang="it-IT" sz="1875" b="1" dirty="0">
                <a:cs typeface="Lucida Sans Unicode" panose="020B0602030504020204" pitchFamily="34" charset="0"/>
              </a:rPr>
              <a:t> di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diffusione</a:t>
            </a:r>
            <a:r>
              <a:rPr lang="en-US" altLang="it-IT" sz="1875" b="1" dirty="0">
                <a:cs typeface="Lucida Sans Unicode" panose="020B0602030504020204" pitchFamily="34" charset="0"/>
              </a:rPr>
              <a:t> </a:t>
            </a:r>
            <a:r>
              <a:rPr lang="en-US" altLang="it-IT" sz="1875" b="1" dirty="0" err="1">
                <a:cs typeface="Lucida Sans Unicode" panose="020B0602030504020204" pitchFamily="34" charset="0"/>
              </a:rPr>
              <a:t>dei</a:t>
            </a:r>
            <a:r>
              <a:rPr lang="en-US" altLang="it-IT" sz="1875" b="1" dirty="0">
                <a:cs typeface="Lucida Sans Unicode" panose="020B0602030504020204" pitchFamily="34" charset="0"/>
              </a:rPr>
              <a:t> gas. </a:t>
            </a:r>
          </a:p>
        </p:txBody>
      </p:sp>
      <p:sp>
        <p:nvSpPr>
          <p:cNvPr id="19468" name="Text Box 11">
            <a:extLst>
              <a:ext uri="{FF2B5EF4-FFF2-40B4-BE49-F238E27FC236}">
                <a16:creationId xmlns:a16="http://schemas.microsoft.com/office/drawing/2014/main" id="{9E8D27E1-A958-3E42-A555-783259BB8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636" y="2607469"/>
            <a:ext cx="3183731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0614" rIns="61229" bIns="30614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37931725" indent="-37474525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defRPr/>
            </a:pPr>
            <a:r>
              <a:rPr lang="en-GB" altLang="it-IT" sz="2177" b="1" dirty="0" err="1">
                <a:solidFill>
                  <a:schemeClr val="tx1"/>
                </a:solidFill>
              </a:rPr>
              <a:t>Definizione</a:t>
            </a:r>
            <a:r>
              <a:rPr lang="en-GB" altLang="it-IT" sz="2177" b="1" dirty="0">
                <a:solidFill>
                  <a:schemeClr val="tx1"/>
                </a:solidFill>
              </a:rPr>
              <a:t> :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112075-3CA2-C44C-92EC-0C9C6A90C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83573"/>
      </p:ext>
    </p:extLst>
  </p:cSld>
  <p:clrMapOvr>
    <a:masterClrMapping/>
  </p:clrMapOvr>
  <p:transition spd="med" advTm="55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F4376EBD-9F3B-6648-B407-AF7CCCFC9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7541" y="542925"/>
            <a:ext cx="5829300" cy="857250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chemeClr val="tx1"/>
                </a:solidFill>
              </a:rPr>
              <a:t>Lobulo polmonare secondario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148907A-C07E-7547-8AF1-A719026F70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400175"/>
            <a:ext cx="6515100" cy="16573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it-IT" altLang="it-IT" sz="1800">
                <a:solidFill>
                  <a:srgbClr val="0070C0"/>
                </a:solidFill>
              </a:rPr>
              <a:t>Forma       	poliedrica</a:t>
            </a:r>
          </a:p>
          <a:p>
            <a:pPr eaLnBrk="1" hangingPunct="1"/>
            <a:r>
              <a:rPr lang="it-IT" altLang="it-IT" sz="1800">
                <a:solidFill>
                  <a:srgbClr val="0070C0"/>
                </a:solidFill>
              </a:rPr>
              <a:t>Diametro    	variabile da 1 a 2,5 cm</a:t>
            </a:r>
          </a:p>
          <a:p>
            <a:pPr eaLnBrk="1" hangingPunct="1"/>
            <a:r>
              <a:rPr lang="it-IT" altLang="it-IT" sz="1800">
                <a:solidFill>
                  <a:srgbClr val="0070C0"/>
                </a:solidFill>
              </a:rPr>
              <a:t>Contenuto   	acini polmonari (3-5 nel lobulo secondario)</a:t>
            </a:r>
          </a:p>
          <a:p>
            <a:pPr eaLnBrk="1" hangingPunct="1"/>
            <a:r>
              <a:rPr lang="it-IT" altLang="it-IT" sz="1800">
                <a:solidFill>
                  <a:srgbClr val="0070C0"/>
                </a:solidFill>
              </a:rPr>
              <a:t>Distribuzione 	non uniforme</a:t>
            </a:r>
          </a:p>
          <a:p>
            <a:pPr eaLnBrk="1" hangingPunct="1"/>
            <a:r>
              <a:rPr lang="it-IT" altLang="it-IT" sz="1800">
                <a:solidFill>
                  <a:srgbClr val="0070C0"/>
                </a:solidFill>
              </a:rPr>
              <a:t> un bronchiolo respiratorio per ogni acino	 </a:t>
            </a:r>
          </a:p>
        </p:txBody>
      </p:sp>
      <p:pic>
        <p:nvPicPr>
          <p:cNvPr id="37891" name="Picture 4" descr="Untitled-1-3">
            <a:extLst>
              <a:ext uri="{FF2B5EF4-FFF2-40B4-BE49-F238E27FC236}">
                <a16:creationId xmlns:a16="http://schemas.microsoft.com/office/drawing/2014/main" id="{FD96E07B-2793-7E4C-B802-DCEB5F68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213497"/>
            <a:ext cx="3600450" cy="283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01">
            <a:extLst>
              <a:ext uri="{FF2B5EF4-FFF2-40B4-BE49-F238E27FC236}">
                <a16:creationId xmlns:a16="http://schemas.microsoft.com/office/drawing/2014/main" id="{BFDF9309-1F44-E240-9808-EF65690E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94448"/>
            <a:ext cx="3287316" cy="28265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3" descr="lobulo2">
            <a:extLst>
              <a:ext uri="{FF2B5EF4-FFF2-40B4-BE49-F238E27FC236}">
                <a16:creationId xmlns:a16="http://schemas.microsoft.com/office/drawing/2014/main" id="{4E166251-431A-B44F-9709-2ACF7FC3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48" y="857250"/>
            <a:ext cx="122515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092409-521F-7A4B-8DA9-12A71609B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5847"/>
      </p:ext>
    </p:extLst>
  </p:cSld>
  <p:clrMapOvr>
    <a:masterClrMapping/>
  </p:clrMapOvr>
  <p:transition advTm="18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Line 8">
            <a:extLst>
              <a:ext uri="{FF2B5EF4-FFF2-40B4-BE49-F238E27FC236}">
                <a16:creationId xmlns:a16="http://schemas.microsoft.com/office/drawing/2014/main" id="{D33F1CFE-2F02-3B44-B606-2BA1C6A13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3589" y="1538288"/>
            <a:ext cx="5779294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1942" tIns="30971" rIns="61942" bIns="30971" anchor="ctr"/>
          <a:lstStyle/>
          <a:p>
            <a:endParaRPr lang="it-IT" sz="1350"/>
          </a:p>
        </p:txBody>
      </p:sp>
      <p:sp>
        <p:nvSpPr>
          <p:cNvPr id="30722" name="CasellaDiTesto 1">
            <a:extLst>
              <a:ext uri="{FF2B5EF4-FFF2-40B4-BE49-F238E27FC236}">
                <a16:creationId xmlns:a16="http://schemas.microsoft.com/office/drawing/2014/main" id="{02B870D2-31E0-5A41-B326-10F6DC4D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99" y="857251"/>
            <a:ext cx="6440090" cy="5539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ja-JP" sz="1500" b="1" dirty="0">
                <a:solidFill>
                  <a:schemeClr val="bg2"/>
                </a:solidFill>
                <a:ea typeface="ＭＳ Ｐゴシック" panose="020B0600070205080204" pitchFamily="34" charset="-128"/>
              </a:rPr>
              <a:t>Vi sono oltre 200 entità nosologiche classificabili come pneumopatie infiltrative diffuse e più di 1000 cause di malattia</a:t>
            </a:r>
          </a:p>
        </p:txBody>
      </p:sp>
      <p:pic>
        <p:nvPicPr>
          <p:cNvPr id="30723" name="Immagine 1">
            <a:extLst>
              <a:ext uri="{FF2B5EF4-FFF2-40B4-BE49-F238E27FC236}">
                <a16:creationId xmlns:a16="http://schemas.microsoft.com/office/drawing/2014/main" id="{FE56E7ED-235F-6B41-BF8B-1F513A141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44" y="1808560"/>
            <a:ext cx="12954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3">
            <a:extLst>
              <a:ext uri="{FF2B5EF4-FFF2-40B4-BE49-F238E27FC236}">
                <a16:creationId xmlns:a16="http://schemas.microsoft.com/office/drawing/2014/main" id="{557749ED-3DC0-7541-A833-0654EC645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864" y="3684986"/>
            <a:ext cx="129897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Istiocitosi a cellule di Langerhans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1050">
              <a:ea typeface="ＭＳ Ｐゴシック" panose="020B0600070205080204" pitchFamily="34" charset="-128"/>
            </a:endParaRPr>
          </a:p>
        </p:txBody>
      </p:sp>
      <p:pic>
        <p:nvPicPr>
          <p:cNvPr id="30725" name="Immagine 4">
            <a:extLst>
              <a:ext uri="{FF2B5EF4-FFF2-40B4-BE49-F238E27FC236}">
                <a16:creationId xmlns:a16="http://schemas.microsoft.com/office/drawing/2014/main" id="{981D4FC6-D359-E34B-8835-B23BC565C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1646636"/>
            <a:ext cx="1029891" cy="175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CasellaDiTesto 10">
            <a:extLst>
              <a:ext uri="{FF2B5EF4-FFF2-40B4-BE49-F238E27FC236}">
                <a16:creationId xmlns:a16="http://schemas.microsoft.com/office/drawing/2014/main" id="{729AD566-BAAC-934A-88D1-CE38C39E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004" y="3375422"/>
            <a:ext cx="1265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900">
                <a:ea typeface="ＭＳ Ｐゴシック" panose="020B0600070205080204" pitchFamily="34" charset="-128"/>
              </a:rPr>
              <a:t>Sindrome di Caplan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900">
                <a:ea typeface="ＭＳ Ｐゴシック" panose="020B0600070205080204" pitchFamily="34" charset="-128"/>
              </a:rPr>
              <a:t>(AR+pneumoconiosi)</a:t>
            </a:r>
          </a:p>
        </p:txBody>
      </p:sp>
      <p:pic>
        <p:nvPicPr>
          <p:cNvPr id="30727" name="Immagine 7">
            <a:extLst>
              <a:ext uri="{FF2B5EF4-FFF2-40B4-BE49-F238E27FC236}">
                <a16:creationId xmlns:a16="http://schemas.microsoft.com/office/drawing/2014/main" id="{4896E56A-0930-C347-98CD-48ACD64A3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1679973"/>
            <a:ext cx="1793081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magine 8">
            <a:extLst>
              <a:ext uri="{FF2B5EF4-FFF2-40B4-BE49-F238E27FC236}">
                <a16:creationId xmlns:a16="http://schemas.microsoft.com/office/drawing/2014/main" id="{F778E710-CA22-AA4B-AE66-41DDDBA4C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2887266"/>
            <a:ext cx="1793081" cy="11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magine 9">
            <a:extLst>
              <a:ext uri="{FF2B5EF4-FFF2-40B4-BE49-F238E27FC236}">
                <a16:creationId xmlns:a16="http://schemas.microsoft.com/office/drawing/2014/main" id="{C7062FD4-1362-5F4F-9614-1482DACBAA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9" y="4504136"/>
            <a:ext cx="1734740" cy="130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CasellaDiTesto 15">
            <a:extLst>
              <a:ext uri="{FF2B5EF4-FFF2-40B4-BE49-F238E27FC236}">
                <a16:creationId xmlns:a16="http://schemas.microsoft.com/office/drawing/2014/main" id="{59DFF6E9-B467-5A49-861A-16F1C2729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122" y="5588794"/>
            <a:ext cx="13846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Polmonite da ipersensibilità acuta</a:t>
            </a:r>
          </a:p>
        </p:txBody>
      </p:sp>
      <p:pic>
        <p:nvPicPr>
          <p:cNvPr id="30731" name="Immagine 13">
            <a:extLst>
              <a:ext uri="{FF2B5EF4-FFF2-40B4-BE49-F238E27FC236}">
                <a16:creationId xmlns:a16="http://schemas.microsoft.com/office/drawing/2014/main" id="{1CFCF3B3-5312-4240-B939-18DA8B593B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664495"/>
            <a:ext cx="1343025" cy="1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CasellaDiTesto 19">
            <a:extLst>
              <a:ext uri="{FF2B5EF4-FFF2-40B4-BE49-F238E27FC236}">
                <a16:creationId xmlns:a16="http://schemas.microsoft.com/office/drawing/2014/main" id="{F8B50C97-3BDA-3440-9DE8-869EBB396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313" y="2834879"/>
            <a:ext cx="81624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Sarcoidosi</a:t>
            </a:r>
          </a:p>
        </p:txBody>
      </p:sp>
      <p:sp>
        <p:nvSpPr>
          <p:cNvPr id="30733" name="Rettangolo 14">
            <a:extLst>
              <a:ext uri="{FF2B5EF4-FFF2-40B4-BE49-F238E27FC236}">
                <a16:creationId xmlns:a16="http://schemas.microsoft.com/office/drawing/2014/main" id="{7FCEB5AA-57B9-7D4F-88C8-57B723154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347" y="4076701"/>
            <a:ext cx="34290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Fibroelastosi pleuropolmonare idiopatica</a:t>
            </a:r>
          </a:p>
        </p:txBody>
      </p:sp>
      <p:pic>
        <p:nvPicPr>
          <p:cNvPr id="30734" name="Immagine 16">
            <a:extLst>
              <a:ext uri="{FF2B5EF4-FFF2-40B4-BE49-F238E27FC236}">
                <a16:creationId xmlns:a16="http://schemas.microsoft.com/office/drawing/2014/main" id="{DC893819-CC2A-F94A-B9AD-840643A5DC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61" y="3071814"/>
            <a:ext cx="2030015" cy="10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CasellaDiTesto 22">
            <a:extLst>
              <a:ext uri="{FF2B5EF4-FFF2-40B4-BE49-F238E27FC236}">
                <a16:creationId xmlns:a16="http://schemas.microsoft.com/office/drawing/2014/main" id="{05BF0413-D906-0C43-87D1-7AE7F3D1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263" y="4115992"/>
            <a:ext cx="191911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Fibrosi polmonare Idiopatica </a:t>
            </a:r>
          </a:p>
        </p:txBody>
      </p:sp>
      <p:pic>
        <p:nvPicPr>
          <p:cNvPr id="30736" name="Immagine 18">
            <a:extLst>
              <a:ext uri="{FF2B5EF4-FFF2-40B4-BE49-F238E27FC236}">
                <a16:creationId xmlns:a16="http://schemas.microsoft.com/office/drawing/2014/main" id="{FA239250-310A-C24C-99DB-CD81F24C6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78" y="5258991"/>
            <a:ext cx="1871663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7" name="CasellaDiTesto 26">
            <a:extLst>
              <a:ext uri="{FF2B5EF4-FFF2-40B4-BE49-F238E27FC236}">
                <a16:creationId xmlns:a16="http://schemas.microsoft.com/office/drawing/2014/main" id="{F07F66C0-1554-A64D-926C-198420233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205" y="5303044"/>
            <a:ext cx="11834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Granulomatosi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con poliangite (sindrome di Chrug-Strauss)</a:t>
            </a:r>
          </a:p>
        </p:txBody>
      </p:sp>
      <p:pic>
        <p:nvPicPr>
          <p:cNvPr id="30738" name="Immagine 21">
            <a:extLst>
              <a:ext uri="{FF2B5EF4-FFF2-40B4-BE49-F238E27FC236}">
                <a16:creationId xmlns:a16="http://schemas.microsoft.com/office/drawing/2014/main" id="{414EF521-CC28-964F-A3A2-0F65C537BF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2" y="4152900"/>
            <a:ext cx="1512094" cy="105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magine 23">
            <a:extLst>
              <a:ext uri="{FF2B5EF4-FFF2-40B4-BE49-F238E27FC236}">
                <a16:creationId xmlns:a16="http://schemas.microsoft.com/office/drawing/2014/main" id="{77F2F7D1-226C-2946-AB9B-F247402104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16" y="4339828"/>
            <a:ext cx="1965722" cy="156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0">
            <a:extLst>
              <a:ext uri="{FF2B5EF4-FFF2-40B4-BE49-F238E27FC236}">
                <a16:creationId xmlns:a16="http://schemas.microsoft.com/office/drawing/2014/main" id="{7DC2C082-203A-FE44-B93D-061D81D655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607344"/>
            <a:ext cx="835819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CasellaDiTesto 22">
            <a:extLst>
              <a:ext uri="{FF2B5EF4-FFF2-40B4-BE49-F238E27FC236}">
                <a16:creationId xmlns:a16="http://schemas.microsoft.com/office/drawing/2014/main" id="{B5214D7D-2637-5B4D-A205-A725B6FA9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364" y="2527698"/>
            <a:ext cx="1175323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COP –polmonite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Organizzativa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Criptogenica</a:t>
            </a:r>
          </a:p>
        </p:txBody>
      </p:sp>
      <p:pic>
        <p:nvPicPr>
          <p:cNvPr id="30742" name="Picture 23">
            <a:extLst>
              <a:ext uri="{FF2B5EF4-FFF2-40B4-BE49-F238E27FC236}">
                <a16:creationId xmlns:a16="http://schemas.microsoft.com/office/drawing/2014/main" id="{D150CEDE-B015-4345-8FEC-61CF7D8857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0445" y="3412331"/>
            <a:ext cx="640556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24">
            <a:extLst>
              <a:ext uri="{FF2B5EF4-FFF2-40B4-BE49-F238E27FC236}">
                <a16:creationId xmlns:a16="http://schemas.microsoft.com/office/drawing/2014/main" id="{8A3C4280-6850-C54A-B667-FBF7DB0C34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61" y="4326731"/>
            <a:ext cx="75366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4" name="CasellaDiTesto 19">
            <a:extLst>
              <a:ext uri="{FF2B5EF4-FFF2-40B4-BE49-F238E27FC236}">
                <a16:creationId xmlns:a16="http://schemas.microsoft.com/office/drawing/2014/main" id="{A36C2052-16AE-CD43-A287-79E09D015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333" y="4983957"/>
            <a:ext cx="137249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050">
                <a:ea typeface="ＭＳ Ｐゴシック" panose="020B0600070205080204" pitchFamily="34" charset="-128"/>
              </a:rPr>
              <a:t>Proteinosi alveolare</a:t>
            </a:r>
          </a:p>
        </p:txBody>
      </p:sp>
      <p:pic>
        <p:nvPicPr>
          <p:cNvPr id="30745" name="Picture 26">
            <a:extLst>
              <a:ext uri="{FF2B5EF4-FFF2-40B4-BE49-F238E27FC236}">
                <a16:creationId xmlns:a16="http://schemas.microsoft.com/office/drawing/2014/main" id="{80927420-716F-ED42-AE48-C751F6B227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66" y="4085035"/>
            <a:ext cx="685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DB6CC4-77D4-2342-B7E8-216D93A7E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0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18"/>
    </mc:Choice>
    <mc:Fallback>
      <p:transition spd="slow" advTm="70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0C63E-6A11-B847-B2B2-CF0FC1762D25}"/>
              </a:ext>
            </a:extLst>
          </p:cNvPr>
          <p:cNvSpPr txBox="1">
            <a:spLocks/>
          </p:cNvSpPr>
          <p:nvPr/>
        </p:nvSpPr>
        <p:spPr>
          <a:xfrm>
            <a:off x="1303736" y="803671"/>
            <a:ext cx="6536531" cy="540545"/>
          </a:xfrm>
          <a:prstGeom prst="rect">
            <a:avLst/>
          </a:prstGeom>
        </p:spPr>
        <p:txBody>
          <a:bodyPr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it-IT" sz="3300" b="1">
              <a:solidFill>
                <a:srgbClr val="BCBCBC"/>
              </a:solidFill>
            </a:endParaRPr>
          </a:p>
        </p:txBody>
      </p:sp>
      <p:pic>
        <p:nvPicPr>
          <p:cNvPr id="4" name="Picture 6" descr="1">
            <a:extLst>
              <a:ext uri="{FF2B5EF4-FFF2-40B4-BE49-F238E27FC236}">
                <a16:creationId xmlns:a16="http://schemas.microsoft.com/office/drawing/2014/main" id="{DFEB428F-100C-8743-B693-151266D1B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21144" r="17813" b="25832"/>
          <a:stretch>
            <a:fillRect/>
          </a:stretch>
        </p:blipFill>
        <p:spPr bwMode="auto">
          <a:xfrm>
            <a:off x="6467475" y="2781301"/>
            <a:ext cx="1495425" cy="1403747"/>
          </a:xfrm>
          <a:prstGeom prst="rect">
            <a:avLst/>
          </a:prstGeom>
          <a:noFill/>
          <a:ln w="9525">
            <a:solidFill>
              <a:srgbClr val="262673"/>
            </a:solidFill>
            <a:miter lim="800000"/>
            <a:headEnd/>
            <a:tailEnd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ia024">
            <a:extLst>
              <a:ext uri="{FF2B5EF4-FFF2-40B4-BE49-F238E27FC236}">
                <a16:creationId xmlns:a16="http://schemas.microsoft.com/office/drawing/2014/main" id="{3AA41280-D712-584A-8DF8-51BD8860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04" y="1431131"/>
            <a:ext cx="1494234" cy="1295400"/>
          </a:xfrm>
          <a:prstGeom prst="rect">
            <a:avLst/>
          </a:prstGeom>
          <a:noFill/>
          <a:ln w="9525">
            <a:solidFill>
              <a:srgbClr val="262673"/>
            </a:solidFill>
            <a:miter lim="800000"/>
            <a:headEnd/>
            <a:tailEnd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Nice lo UIP">
            <a:extLst>
              <a:ext uri="{FF2B5EF4-FFF2-40B4-BE49-F238E27FC236}">
                <a16:creationId xmlns:a16="http://schemas.microsoft.com/office/drawing/2014/main" id="{32018479-E919-304E-8400-D271C97A8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70" y="4238625"/>
            <a:ext cx="1502569" cy="1404938"/>
          </a:xfrm>
          <a:prstGeom prst="rect">
            <a:avLst/>
          </a:prstGeom>
          <a:noFill/>
          <a:ln w="9525">
            <a:solidFill>
              <a:srgbClr val="262673"/>
            </a:solidFill>
            <a:miter lim="800000"/>
            <a:headEnd/>
            <a:tailEnd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9A7383D4-A95F-DC47-A351-ACE825176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1431132"/>
            <a:ext cx="5069681" cy="4160113"/>
          </a:xfrm>
          <a:prstGeom prst="rect">
            <a:avLst/>
          </a:prstGeom>
          <a:solidFill>
            <a:srgbClr val="080808"/>
          </a:solidFill>
          <a:ln w="9525">
            <a:solidFill>
              <a:srgbClr val="1C1C1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667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667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667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667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66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66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66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66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9825">
              <a:spcAft>
                <a:spcPts val="1350"/>
              </a:spcAft>
              <a:defRPr/>
            </a:pPr>
            <a:r>
              <a:rPr lang="en-US" sz="1425" kern="0" dirty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</a:p>
          <a:p>
            <a:pPr marL="297000" indent="-257175">
              <a:spcAft>
                <a:spcPts val="1350"/>
              </a:spcAft>
              <a:buBlip>
                <a:blip r:embed="rId7"/>
              </a:buBlip>
              <a:defRPr/>
            </a:pP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Eterogeneo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gruppo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di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malattie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a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eziologia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nota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ignota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</a:p>
          <a:p>
            <a:pPr marL="297000" indent="-257175">
              <a:spcAft>
                <a:spcPts val="1350"/>
              </a:spcAft>
              <a:buBlip>
                <a:blip r:embed="rId7"/>
              </a:buBlip>
              <a:defRPr/>
            </a:pP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&gt;1000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distinte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malattie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, &gt;200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patologie</a:t>
            </a:r>
            <a:endParaRPr lang="de-DE" sz="142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charset="0"/>
              <a:cs typeface="Arial" charset="0"/>
            </a:endParaRPr>
          </a:p>
          <a:p>
            <a:pPr marL="297000" indent="-257175">
              <a:spcAft>
                <a:spcPts val="1350"/>
              </a:spcAft>
              <a:buBlip>
                <a:blip r:embed="rId7"/>
              </a:buBlip>
              <a:defRPr/>
            </a:pP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Interessano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interstizio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,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alveoli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,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vie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aeree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periferiche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, 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vasi</a:t>
            </a:r>
            <a:endParaRPr lang="de-DE" sz="142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charset="0"/>
              <a:cs typeface="Arial" charset="0"/>
            </a:endParaRPr>
          </a:p>
          <a:p>
            <a:pPr marL="297000" indent="-257175">
              <a:spcAft>
                <a:spcPts val="1350"/>
              </a:spcAft>
              <a:buBlip>
                <a:blip r:embed="rId7"/>
              </a:buBlip>
              <a:defRPr/>
            </a:pP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Possono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far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parte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di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malattie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sistemiche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o solo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polmonari</a:t>
            </a:r>
            <a:endParaRPr lang="de-DE" sz="142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charset="0"/>
              <a:cs typeface="Arial" charset="0"/>
            </a:endParaRPr>
          </a:p>
          <a:p>
            <a:pPr marL="297000" indent="-257175">
              <a:spcAft>
                <a:spcPts val="1350"/>
              </a:spcAft>
              <a:buBlip>
                <a:blip r:embed="rId7"/>
              </a:buBlip>
              <a:defRPr/>
            </a:pP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Accumulo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di materiale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infiammatorio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/o di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matrice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extracellulare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/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fibrosi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 </a:t>
            </a:r>
          </a:p>
          <a:p>
            <a:pPr marL="297000" indent="-257175">
              <a:spcAft>
                <a:spcPts val="1350"/>
              </a:spcAft>
              <a:buBlip>
                <a:blip r:embed="rId7"/>
              </a:buBlip>
              <a:defRPr/>
            </a:pP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Alterano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la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fisiologia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polmonare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respiratoria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</a:p>
          <a:p>
            <a:pPr marL="297000" indent="-257175">
              <a:spcAft>
                <a:spcPts val="1350"/>
              </a:spcAft>
              <a:buBlip>
                <a:blip r:embed="rId7"/>
              </a:buBlip>
              <a:defRPr/>
            </a:pP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La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presentazione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clinica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può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essere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acuta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, sub-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acuta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o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cronica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la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progressione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lenta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o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rapida</a:t>
            </a:r>
            <a:endParaRPr lang="de-DE" sz="142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charset="0"/>
              <a:cs typeface="Arial" charset="0"/>
            </a:endParaRPr>
          </a:p>
          <a:p>
            <a:pPr marL="297000" indent="-257175">
              <a:spcAft>
                <a:spcPts val="1350"/>
              </a:spcAft>
              <a:buBlip>
                <a:blip r:embed="rId7"/>
              </a:buBlip>
              <a:defRPr/>
            </a:pP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Esistono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criteri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diagnostici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clinici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,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radiologici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anatomo-patologici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comuni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a più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malattie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e</a:t>
            </a:r>
            <a:r>
              <a:rPr lang="de-DE" sz="14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14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specifici</a:t>
            </a:r>
            <a:endParaRPr lang="de-DE" sz="142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32774" name="Line 9">
            <a:extLst>
              <a:ext uri="{FF2B5EF4-FFF2-40B4-BE49-F238E27FC236}">
                <a16:creationId xmlns:a16="http://schemas.microsoft.com/office/drawing/2014/main" id="{BD4EA09E-5FB6-2E40-8FE1-88B7FF939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1409700"/>
            <a:ext cx="6858000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BA6525CD-5D28-2548-874B-1200B3F0E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91" y="1052513"/>
            <a:ext cx="3567113" cy="646331"/>
          </a:xfrm>
          <a:prstGeom prst="rect">
            <a:avLst/>
          </a:prstGeom>
          <a:solidFill>
            <a:srgbClr val="1C1C1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it-IT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Pneumopatie infiltrative diffuse</a:t>
            </a:r>
            <a:endParaRPr lang="de-DE" altLang="it-IT" sz="1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41EB5E-7E17-674C-9B91-A25279CFC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3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90"/>
    </mc:Choice>
    <mc:Fallback>
      <p:transition spd="slow" advTm="96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716518"/>
            <a:ext cx="7886700" cy="994172"/>
          </a:xfrm>
        </p:spPr>
        <p:txBody>
          <a:bodyPr/>
          <a:lstStyle/>
          <a:p>
            <a:r>
              <a:rPr lang="nb-NO" dirty="0" err="1"/>
              <a:t>Pneumopatie</a:t>
            </a:r>
            <a:r>
              <a:rPr lang="nb-NO" dirty="0"/>
              <a:t> </a:t>
            </a:r>
            <a:r>
              <a:rPr lang="nb-NO" dirty="0" err="1"/>
              <a:t>infiltrative</a:t>
            </a:r>
            <a:r>
              <a:rPr lang="nb-NO" dirty="0"/>
              <a:t> diffuse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9" y="1802130"/>
            <a:ext cx="8572460" cy="419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7"/>
          <p:cNvSpPr txBox="1">
            <a:spLocks noChangeArrowheads="1"/>
          </p:cNvSpPr>
          <p:nvPr/>
        </p:nvSpPr>
        <p:spPr bwMode="auto">
          <a:xfrm>
            <a:off x="7237372" y="5708652"/>
            <a:ext cx="17166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a-DK" sz="1200" dirty="0">
                <a:latin typeface="Calibri" charset="0"/>
              </a:rPr>
              <a:t>ATS/ERS statement 2013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B73E57-0210-BF42-8C15-477B5B519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3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90"/>
    </mc:Choice>
    <mc:Fallback>
      <p:transition spd="slow" advTm="3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C152F01-477D-F348-80FB-0629A28FAEAA}"/>
              </a:ext>
            </a:extLst>
          </p:cNvPr>
          <p:cNvGrpSpPr>
            <a:grpSpLocks/>
          </p:cNvGrpSpPr>
          <p:nvPr/>
        </p:nvGrpSpPr>
        <p:grpSpPr bwMode="auto">
          <a:xfrm>
            <a:off x="4768455" y="935833"/>
            <a:ext cx="3082528" cy="2336006"/>
            <a:chOff x="3045" y="66"/>
            <a:chExt cx="2589" cy="1962"/>
          </a:xfrm>
        </p:grpSpPr>
        <p:pic>
          <p:nvPicPr>
            <p:cNvPr id="39955" name="Picture 3">
              <a:extLst>
                <a:ext uri="{FF2B5EF4-FFF2-40B4-BE49-F238E27FC236}">
                  <a16:creationId xmlns:a16="http://schemas.microsoft.com/office/drawing/2014/main" id="{E517E6AF-164D-1E45-A48C-EC8D43889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" y="66"/>
              <a:ext cx="1974" cy="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6" name="Picture 4">
              <a:extLst>
                <a:ext uri="{FF2B5EF4-FFF2-40B4-BE49-F238E27FC236}">
                  <a16:creationId xmlns:a16="http://schemas.microsoft.com/office/drawing/2014/main" id="{61B20195-F349-3F40-B0DA-CDC1C3E1C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r="79758" b="72945"/>
            <a:stretch>
              <a:fillRect/>
            </a:stretch>
          </p:blipFill>
          <p:spPr bwMode="auto">
            <a:xfrm>
              <a:off x="4450" y="1528"/>
              <a:ext cx="116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7" name="Picture 5">
              <a:extLst>
                <a:ext uri="{FF2B5EF4-FFF2-40B4-BE49-F238E27FC236}">
                  <a16:creationId xmlns:a16="http://schemas.microsoft.com/office/drawing/2014/main" id="{B45540D1-7104-0049-BB90-49CB92722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55" b="43219"/>
            <a:stretch>
              <a:fillRect/>
            </a:stretch>
          </p:blipFill>
          <p:spPr bwMode="auto">
            <a:xfrm>
              <a:off x="4370" y="1528"/>
              <a:ext cx="1264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8" name="Picture 6" descr="Simboli_Noduli">
              <a:extLst>
                <a:ext uri="{FF2B5EF4-FFF2-40B4-BE49-F238E27FC236}">
                  <a16:creationId xmlns:a16="http://schemas.microsoft.com/office/drawing/2014/main" id="{44D0F7D8-E225-1640-ADAA-D5174ADEA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" y="653"/>
              <a:ext cx="397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8903DEBA-EB92-824F-9880-4FC1AED40C0B}"/>
              </a:ext>
            </a:extLst>
          </p:cNvPr>
          <p:cNvGrpSpPr>
            <a:grpSpLocks/>
          </p:cNvGrpSpPr>
          <p:nvPr/>
        </p:nvGrpSpPr>
        <p:grpSpPr bwMode="auto">
          <a:xfrm>
            <a:off x="1382317" y="966787"/>
            <a:ext cx="3055144" cy="2272904"/>
            <a:chOff x="201" y="92"/>
            <a:chExt cx="2566" cy="1909"/>
          </a:xfrm>
        </p:grpSpPr>
        <p:pic>
          <p:nvPicPr>
            <p:cNvPr id="39950" name="Picture 8" descr="Reticoli_HRTC">
              <a:extLst>
                <a:ext uri="{FF2B5EF4-FFF2-40B4-BE49-F238E27FC236}">
                  <a16:creationId xmlns:a16="http://schemas.microsoft.com/office/drawing/2014/main" id="{41F91D9B-1B61-6F4E-A558-CDB4DF794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" y="92"/>
              <a:ext cx="1925" cy="1909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0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Picture 9">
              <a:extLst>
                <a:ext uri="{FF2B5EF4-FFF2-40B4-BE49-F238E27FC236}">
                  <a16:creationId xmlns:a16="http://schemas.microsoft.com/office/drawing/2014/main" id="{E1E3E687-298E-5C49-B5CC-C479C882E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r="79758" b="72945"/>
            <a:stretch>
              <a:fillRect/>
            </a:stretch>
          </p:blipFill>
          <p:spPr bwMode="auto">
            <a:xfrm>
              <a:off x="1601" y="1544"/>
              <a:ext cx="116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10">
              <a:extLst>
                <a:ext uri="{FF2B5EF4-FFF2-40B4-BE49-F238E27FC236}">
                  <a16:creationId xmlns:a16="http://schemas.microsoft.com/office/drawing/2014/main" id="{FA6A917A-64B3-6C4D-A42F-6A8A22B67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4" r="77673" b="31604"/>
            <a:stretch>
              <a:fillRect/>
            </a:stretch>
          </p:blipFill>
          <p:spPr bwMode="auto">
            <a:xfrm>
              <a:off x="1465" y="1488"/>
              <a:ext cx="1286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3" name="Rectangle 11">
              <a:extLst>
                <a:ext uri="{FF2B5EF4-FFF2-40B4-BE49-F238E27FC236}">
                  <a16:creationId xmlns:a16="http://schemas.microsoft.com/office/drawing/2014/main" id="{B6A392E2-4153-1F49-BFA4-B9F98E5C8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" y="772"/>
              <a:ext cx="0" cy="17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350"/>
            </a:p>
          </p:txBody>
        </p:sp>
        <p:pic>
          <p:nvPicPr>
            <p:cNvPr id="39954" name="Picture 12" descr="Simboli_Reticoli">
              <a:extLst>
                <a:ext uri="{FF2B5EF4-FFF2-40B4-BE49-F238E27FC236}">
                  <a16:creationId xmlns:a16="http://schemas.microsoft.com/office/drawing/2014/main" id="{A49CB6EF-4C55-DA41-8550-A2C959CA4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948EB0"/>
                </a:clrFrom>
                <a:clrTo>
                  <a:srgbClr val="948EB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" y="653"/>
              <a:ext cx="413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3">
            <a:extLst>
              <a:ext uri="{FF2B5EF4-FFF2-40B4-BE49-F238E27FC236}">
                <a16:creationId xmlns:a16="http://schemas.microsoft.com/office/drawing/2014/main" id="{5437A94E-07FD-9C44-8402-882E039F4AB3}"/>
              </a:ext>
            </a:extLst>
          </p:cNvPr>
          <p:cNvGrpSpPr>
            <a:grpSpLocks/>
          </p:cNvGrpSpPr>
          <p:nvPr/>
        </p:nvGrpSpPr>
        <p:grpSpPr bwMode="auto">
          <a:xfrm>
            <a:off x="1421606" y="3644504"/>
            <a:ext cx="3011091" cy="2256234"/>
            <a:chOff x="234" y="2341"/>
            <a:chExt cx="2529" cy="1895"/>
          </a:xfrm>
        </p:grpSpPr>
        <p:pic>
          <p:nvPicPr>
            <p:cNvPr id="39946" name="Picture 14" descr="Spazi aerei_HRTC">
              <a:extLst>
                <a:ext uri="{FF2B5EF4-FFF2-40B4-BE49-F238E27FC236}">
                  <a16:creationId xmlns:a16="http://schemas.microsoft.com/office/drawing/2014/main" id="{C273A8CB-2E8F-1748-9FBF-D6071B102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2341"/>
              <a:ext cx="1910" cy="1895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1F54EB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15" descr="Simboli_Alveoli">
              <a:extLst>
                <a:ext uri="{FF2B5EF4-FFF2-40B4-BE49-F238E27FC236}">
                  <a16:creationId xmlns:a16="http://schemas.microsoft.com/office/drawing/2014/main" id="{B9CB8BCF-9297-DE45-B317-45FC4F170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09">
              <a:off x="2271" y="2723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Picture 16">
              <a:extLst>
                <a:ext uri="{FF2B5EF4-FFF2-40B4-BE49-F238E27FC236}">
                  <a16:creationId xmlns:a16="http://schemas.microsoft.com/office/drawing/2014/main" id="{C55553FD-493F-F644-B310-EA2F8F110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r="79758" b="72945"/>
            <a:stretch>
              <a:fillRect/>
            </a:stretch>
          </p:blipFill>
          <p:spPr bwMode="auto">
            <a:xfrm>
              <a:off x="1585" y="3730"/>
              <a:ext cx="116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9" name="Picture 17">
              <a:extLst>
                <a:ext uri="{FF2B5EF4-FFF2-40B4-BE49-F238E27FC236}">
                  <a16:creationId xmlns:a16="http://schemas.microsoft.com/office/drawing/2014/main" id="{59D20BB8-655A-A946-B121-0F3E07297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164" b="39604"/>
            <a:stretch>
              <a:fillRect/>
            </a:stretch>
          </p:blipFill>
          <p:spPr bwMode="auto">
            <a:xfrm>
              <a:off x="1513" y="3667"/>
              <a:ext cx="125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DCE245F3-0337-5A4D-93A2-8E5B6BA219F7}"/>
              </a:ext>
            </a:extLst>
          </p:cNvPr>
          <p:cNvGrpSpPr>
            <a:grpSpLocks/>
          </p:cNvGrpSpPr>
          <p:nvPr/>
        </p:nvGrpSpPr>
        <p:grpSpPr bwMode="auto">
          <a:xfrm>
            <a:off x="4758930" y="3584972"/>
            <a:ext cx="3092053" cy="2265759"/>
            <a:chOff x="3037" y="2291"/>
            <a:chExt cx="2597" cy="1903"/>
          </a:xfrm>
        </p:grpSpPr>
        <p:pic>
          <p:nvPicPr>
            <p:cNvPr id="39942" name="Picture 19" descr="Cisti_HRTC">
              <a:extLst>
                <a:ext uri="{FF2B5EF4-FFF2-40B4-BE49-F238E27FC236}">
                  <a16:creationId xmlns:a16="http://schemas.microsoft.com/office/drawing/2014/main" id="{128CE3C9-0388-784D-AF06-F72C2CE29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2291"/>
              <a:ext cx="1918" cy="1903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F3052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20">
              <a:extLst>
                <a:ext uri="{FF2B5EF4-FFF2-40B4-BE49-F238E27FC236}">
                  <a16:creationId xmlns:a16="http://schemas.microsoft.com/office/drawing/2014/main" id="{7CA259D0-E5A4-4D4A-B4A5-7B3C874D5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r="79758" b="72945"/>
            <a:stretch>
              <a:fillRect/>
            </a:stretch>
          </p:blipFill>
          <p:spPr bwMode="auto">
            <a:xfrm>
              <a:off x="4468" y="3667"/>
              <a:ext cx="116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Picture 21" descr="Simboli_Cisti">
              <a:extLst>
                <a:ext uri="{FF2B5EF4-FFF2-40B4-BE49-F238E27FC236}">
                  <a16:creationId xmlns:a16="http://schemas.microsoft.com/office/drawing/2014/main" id="{5F6A004F-ECEC-234C-A433-43FEF6BD2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" y="2723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22">
              <a:extLst>
                <a:ext uri="{FF2B5EF4-FFF2-40B4-BE49-F238E27FC236}">
                  <a16:creationId xmlns:a16="http://schemas.microsoft.com/office/drawing/2014/main" id="{4352FDD8-F230-BD40-9613-406A4E6D0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11" r="5069" b="40703"/>
            <a:stretch>
              <a:fillRect/>
            </a:stretch>
          </p:blipFill>
          <p:spPr bwMode="auto">
            <a:xfrm>
              <a:off x="4537" y="3692"/>
              <a:ext cx="106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1" name="Rectangle 6">
            <a:extLst>
              <a:ext uri="{FF2B5EF4-FFF2-40B4-BE49-F238E27FC236}">
                <a16:creationId xmlns:a16="http://schemas.microsoft.com/office/drawing/2014/main" id="{342DCF36-DB9D-A947-BF00-00FC62C6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285" y="3068959"/>
            <a:ext cx="6118622" cy="67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3645" tIns="233645" rIns="233645" bIns="233645" anchor="ctr" anchorCtr="1">
            <a:spAutoFit/>
          </a:bodyPr>
          <a:lstStyle>
            <a:lvl1pPr marL="323850" indent="-32385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350" i="1">
                <a:solidFill>
                  <a:schemeClr val="hlink"/>
                </a:solidFill>
              </a:rPr>
              <a:t>Maffessanti &amp; Dalpiaz, Pneumopatie Infiltrative Diffuse, Springer 2004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38225A-D30D-B44F-BC5B-D5E5BF5D7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9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08"/>
    </mc:Choice>
    <mc:Fallback>
      <p:transition spd="slow" advTm="5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FC21A676-130A-754E-AEC9-F81AB8444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" y="80962"/>
            <a:ext cx="9144000" cy="369332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it-IT" b="1" dirty="0">
                <a:solidFill>
                  <a:schemeClr val="bg1"/>
                </a:solidFill>
              </a:rPr>
              <a:t>La </a:t>
            </a:r>
            <a:r>
              <a:rPr lang="en-GB" altLang="it-IT" b="1" dirty="0" err="1">
                <a:solidFill>
                  <a:schemeClr val="bg1"/>
                </a:solidFill>
              </a:rPr>
              <a:t>dispnea</a:t>
            </a:r>
            <a:r>
              <a:rPr lang="en-GB" altLang="it-IT" b="1" dirty="0">
                <a:solidFill>
                  <a:schemeClr val="bg1"/>
                </a:solidFill>
              </a:rPr>
              <a:t> come </a:t>
            </a:r>
            <a:r>
              <a:rPr lang="en-GB" altLang="it-IT" b="1" dirty="0" err="1">
                <a:solidFill>
                  <a:schemeClr val="bg1"/>
                </a:solidFill>
              </a:rPr>
              <a:t>sintomo</a:t>
            </a:r>
            <a:r>
              <a:rPr lang="en-GB" altLang="it-IT" b="1" dirty="0">
                <a:solidFill>
                  <a:schemeClr val="bg1"/>
                </a:solidFill>
              </a:rPr>
              <a:t> </a:t>
            </a:r>
            <a:r>
              <a:rPr lang="en-GB" altLang="it-IT" b="1" dirty="0" err="1">
                <a:solidFill>
                  <a:schemeClr val="bg1"/>
                </a:solidFill>
              </a:rPr>
              <a:t>principale</a:t>
            </a:r>
            <a:r>
              <a:rPr lang="en-GB" altLang="it-IT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9D1FB99E-5CE3-B847-A3C7-EC9453A5A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z="3600" b="1" dirty="0" err="1">
                <a:solidFill>
                  <a:srgbClr val="000099"/>
                </a:solidFill>
              </a:rPr>
              <a:t>Altre</a:t>
            </a:r>
            <a:r>
              <a:rPr lang="en-GB" altLang="it-IT" sz="3600" b="1" dirty="0">
                <a:solidFill>
                  <a:srgbClr val="000099"/>
                </a:solidFill>
              </a:rPr>
              <a:t> cause di </a:t>
            </a:r>
            <a:r>
              <a:rPr lang="en-GB" altLang="it-IT" sz="3600" b="1" dirty="0" err="1">
                <a:solidFill>
                  <a:srgbClr val="000099"/>
                </a:solidFill>
              </a:rPr>
              <a:t>dispnea</a:t>
            </a:r>
            <a:endParaRPr lang="en-GB" altLang="it-IT" sz="3600" b="1" dirty="0">
              <a:solidFill>
                <a:srgbClr val="000099"/>
              </a:solidFill>
            </a:endParaRPr>
          </a:p>
        </p:txBody>
      </p:sp>
      <p:graphicFrame>
        <p:nvGraphicFramePr>
          <p:cNvPr id="128015" name="Group 15">
            <a:extLst>
              <a:ext uri="{FF2B5EF4-FFF2-40B4-BE49-F238E27FC236}">
                <a16:creationId xmlns:a16="http://schemas.microsoft.com/office/drawing/2014/main" id="{743A6851-09E8-8840-A4E1-FC37396B22DB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18041162"/>
              </p:ext>
            </p:extLst>
          </p:nvPr>
        </p:nvGraphicFramePr>
        <p:xfrm>
          <a:off x="611188" y="2133600"/>
          <a:ext cx="7772400" cy="3095625"/>
        </p:xfrm>
        <a:graphic>
          <a:graphicData uri="http://schemas.openxmlformats.org/drawingml/2006/table">
            <a:tbl>
              <a:tblPr/>
              <a:tblGrid>
                <a:gridCol w="3814762">
                  <a:extLst>
                    <a:ext uri="{9D8B030D-6E8A-4147-A177-3AD203B41FA5}">
                      <a16:colId xmlns:a16="http://schemas.microsoft.com/office/drawing/2014/main" val="2047765811"/>
                    </a:ext>
                  </a:extLst>
                </a:gridCol>
                <a:gridCol w="3957638">
                  <a:extLst>
                    <a:ext uri="{9D8B030D-6E8A-4147-A177-3AD203B41FA5}">
                      <a16:colId xmlns:a16="http://schemas.microsoft.com/office/drawing/2014/main" val="2866044072"/>
                    </a:ext>
                  </a:extLst>
                </a:gridCol>
              </a:tblGrid>
              <a:tr h="584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Acute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Croniche</a:t>
                      </a:r>
                      <a:endParaRPr kumimoji="0" lang="en-GB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143783"/>
                  </a:ext>
                </a:extLst>
              </a:tr>
              <a:tr h="2511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Chetoacidosi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diabetica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Anemia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Ipertiroidismo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Malattie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varie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en-GB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terminali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anose="020B0604030504040204" pitchFamily="34" charset="0"/>
                        </a:rPr>
                        <a:t> (End stage)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343100"/>
                  </a:ext>
                </a:extLst>
              </a:tr>
            </a:tbl>
          </a:graphicData>
        </a:graphic>
      </p:graphicFrame>
      <p:sp>
        <p:nvSpPr>
          <p:cNvPr id="128016" name="Text Box 16">
            <a:extLst>
              <a:ext uri="{FF2B5EF4-FFF2-40B4-BE49-F238E27FC236}">
                <a16:creationId xmlns:a16="http://schemas.microsoft.com/office/drawing/2014/main" id="{1FA5F5B7-F008-B64C-94B9-01379A0D9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092825"/>
            <a:ext cx="2951162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200"/>
              <a:t>National Respiratory Training Centre (2002)</a:t>
            </a:r>
          </a:p>
          <a:p>
            <a:pPr>
              <a:spcBef>
                <a:spcPct val="50000"/>
              </a:spcBef>
            </a:pPr>
            <a:endParaRPr lang="en-GB" altLang="it-IT" sz="12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34D35A-8716-9044-9A29-7E65BCA82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76"/>
    </mc:Choice>
    <mc:Fallback>
      <p:transition spd="slow" advTm="2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>
            <a:extLst>
              <a:ext uri="{FF2B5EF4-FFF2-40B4-BE49-F238E27FC236}">
                <a16:creationId xmlns:a16="http://schemas.microsoft.com/office/drawing/2014/main" id="{D9C6ABD2-85C6-F442-B204-4F55E06D6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4972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41E582-A0FA-434B-A499-EC217C4D2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3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84"/>
    </mc:Choice>
    <mc:Fallback>
      <p:transition spd="slow" advTm="27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6E316B-8EBB-A04A-A4B2-D6CBD1F5CA52}"/>
              </a:ext>
            </a:extLst>
          </p:cNvPr>
          <p:cNvSpPr txBox="1"/>
          <p:nvPr/>
        </p:nvSpPr>
        <p:spPr>
          <a:xfrm>
            <a:off x="533400" y="928299"/>
            <a:ext cx="6248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FIBROSI POLMONARE  IDIOPATICA</a:t>
            </a:r>
          </a:p>
          <a:p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fibrosi polmonare idiopatica è la più frequente pneumopatia infiltrativa diffusa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E’ caratterizzata da una progressiva cicatrizzazione del tessuto polmonare a partire dalle porzioni inferiori e posteriori per poi coinvolgere tutti i polmoni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Colpisce persone di età superiore a 50-60 anni, per lo più fumatori, vi sono forme famigliari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prognosi non è molto dissimile dal cancro polmonare con una mortalità superiore al 50% dopo 5 anni dalla diagnosi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 sintomi iniziali sono dispnea da sforzo e tosse secca per poi evolvere nel tempo verso la insufficienza respiratoria cronica irreversibile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Può avere riacutizzazioni per infezioni o accelerazione di malattia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trattamento si basa su farmaci </a:t>
            </a:r>
            <a:r>
              <a:rPr lang="it-IT" dirty="0" err="1"/>
              <a:t>antifibrosanti</a:t>
            </a:r>
            <a:r>
              <a:rPr lang="it-IT" dirty="0"/>
              <a:t>, O</a:t>
            </a:r>
            <a:r>
              <a:rPr lang="it-IT" baseline="-25000" dirty="0"/>
              <a:t>2</a:t>
            </a:r>
            <a:r>
              <a:rPr lang="it-IT" dirty="0"/>
              <a:t>terapia se insufficienza respiratoria, trapianto polmonare quando indicato</a:t>
            </a:r>
          </a:p>
        </p:txBody>
      </p:sp>
      <p:pic>
        <p:nvPicPr>
          <p:cNvPr id="3" name="Picture 7" descr="MAY sclerodermie 2001 CT">
            <a:extLst>
              <a:ext uri="{FF2B5EF4-FFF2-40B4-BE49-F238E27FC236}">
                <a16:creationId xmlns:a16="http://schemas.microsoft.com/office/drawing/2014/main" id="{925BDC73-08C8-F84F-8D07-897FD56E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709"/>
            <a:ext cx="2808312" cy="22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bruno\Mes documents\Articles en cours\LIVRE MICHEL AUBIER\Pneumopathies interstitielles idiopathiques\Figures\Figure 1A.JPG">
            <a:extLst>
              <a:ext uri="{FF2B5EF4-FFF2-40B4-BE49-F238E27FC236}">
                <a16:creationId xmlns:a16="http://schemas.microsoft.com/office/drawing/2014/main" id="{E27FA9FD-3BB4-B34E-81A2-C4BB01D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23" y="3882954"/>
            <a:ext cx="2263678" cy="225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8C74D3-56B5-C846-9E57-72CBF2611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30"/>
    </mc:Choice>
    <mc:Fallback>
      <p:transition spd="slow" advTm="7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Broncoscopia</a:t>
            </a:r>
            <a:r>
              <a:rPr lang="nb-NO" dirty="0"/>
              <a:t>/BAL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39775" y="2375499"/>
            <a:ext cx="7662864" cy="2450377"/>
          </a:xfrm>
        </p:spPr>
        <p:txBody>
          <a:bodyPr>
            <a:normAutofit fontScale="62500" lnSpcReduction="20000"/>
          </a:bodyPr>
          <a:lstStyle/>
          <a:p>
            <a:r>
              <a:rPr lang="nb-NO" dirty="0" err="1"/>
              <a:t>Esami</a:t>
            </a:r>
            <a:r>
              <a:rPr lang="nb-NO" dirty="0"/>
              <a:t> </a:t>
            </a:r>
            <a:r>
              <a:rPr lang="nb-NO" dirty="0" err="1"/>
              <a:t>microbiologici</a:t>
            </a:r>
            <a:endParaRPr lang="nb-NO" dirty="0"/>
          </a:p>
          <a:p>
            <a:pPr lvl="1"/>
            <a:r>
              <a:rPr lang="nb-NO" dirty="0"/>
              <a:t>batteri e virus</a:t>
            </a:r>
          </a:p>
          <a:p>
            <a:pPr lvl="1"/>
            <a:r>
              <a:rPr lang="nb-NO" dirty="0" err="1"/>
              <a:t>negatività</a:t>
            </a:r>
            <a:r>
              <a:rPr lang="nb-NO" dirty="0"/>
              <a:t> BAL non </a:t>
            </a:r>
            <a:r>
              <a:rPr lang="nb-NO" dirty="0" err="1"/>
              <a:t>esclude</a:t>
            </a:r>
            <a:r>
              <a:rPr lang="nb-NO" dirty="0"/>
              <a:t> </a:t>
            </a:r>
            <a:r>
              <a:rPr lang="nb-NO" dirty="0" err="1"/>
              <a:t>infezioni</a:t>
            </a:r>
            <a:r>
              <a:rPr lang="nb-NO" dirty="0"/>
              <a:t> (</a:t>
            </a:r>
            <a:r>
              <a:rPr lang="nb-NO" dirty="0" err="1"/>
              <a:t>sensibilità</a:t>
            </a:r>
            <a:r>
              <a:rPr lang="nb-NO" dirty="0"/>
              <a:t> 70%)</a:t>
            </a:r>
          </a:p>
          <a:p>
            <a:r>
              <a:rPr lang="nb-NO" dirty="0" err="1"/>
              <a:t>Conta</a:t>
            </a:r>
            <a:r>
              <a:rPr lang="nb-NO" dirty="0"/>
              <a:t> cellulare</a:t>
            </a:r>
          </a:p>
          <a:p>
            <a:pPr lvl="1"/>
            <a:r>
              <a:rPr lang="nb-NO" dirty="0" err="1"/>
              <a:t>Eosinofilia</a:t>
            </a:r>
            <a:r>
              <a:rPr lang="nb-NO" dirty="0"/>
              <a:t> &gt;25-30 % </a:t>
            </a:r>
            <a:r>
              <a:rPr lang="nb-NO" dirty="0" err="1"/>
              <a:t>polmonite</a:t>
            </a:r>
            <a:r>
              <a:rPr lang="nb-NO" dirty="0"/>
              <a:t> </a:t>
            </a:r>
            <a:r>
              <a:rPr lang="nb-NO" dirty="0" err="1"/>
              <a:t>eosinofila</a:t>
            </a:r>
            <a:endParaRPr lang="nb-NO" dirty="0"/>
          </a:p>
          <a:p>
            <a:r>
              <a:rPr lang="nb-NO" dirty="0"/>
              <a:t>BAL </a:t>
            </a:r>
            <a:r>
              <a:rPr lang="nb-NO" dirty="0" err="1"/>
              <a:t>può</a:t>
            </a:r>
            <a:r>
              <a:rPr lang="nb-NO" dirty="0"/>
              <a:t> </a:t>
            </a:r>
            <a:r>
              <a:rPr lang="nb-NO" dirty="0" err="1"/>
              <a:t>essere</a:t>
            </a:r>
            <a:r>
              <a:rPr lang="nb-NO" dirty="0"/>
              <a:t> </a:t>
            </a:r>
            <a:r>
              <a:rPr lang="nb-NO" dirty="0" err="1"/>
              <a:t>diagnostico</a:t>
            </a:r>
            <a:r>
              <a:rPr lang="nb-NO" dirty="0"/>
              <a:t>, </a:t>
            </a:r>
            <a:r>
              <a:rPr lang="nb-NO" dirty="0" err="1"/>
              <a:t>ma</a:t>
            </a:r>
            <a:r>
              <a:rPr lang="nb-NO" dirty="0"/>
              <a:t> non </a:t>
            </a:r>
            <a:r>
              <a:rPr lang="nb-NO" dirty="0" err="1"/>
              <a:t>correla</a:t>
            </a:r>
            <a:r>
              <a:rPr lang="nb-NO" dirty="0"/>
              <a:t> con la </a:t>
            </a:r>
            <a:r>
              <a:rPr lang="nb-NO" dirty="0" err="1"/>
              <a:t>prognosi</a:t>
            </a:r>
            <a:r>
              <a:rPr lang="nb-NO" dirty="0"/>
              <a:t> o la </a:t>
            </a:r>
            <a:r>
              <a:rPr lang="nb-NO" dirty="0" err="1"/>
              <a:t>risposta</a:t>
            </a:r>
            <a:r>
              <a:rPr lang="nb-NO" dirty="0"/>
              <a:t> alla </a:t>
            </a:r>
            <a:r>
              <a:rPr lang="nb-NO" dirty="0" err="1"/>
              <a:t>terapia</a:t>
            </a:r>
            <a:r>
              <a:rPr lang="nb-NO" dirty="0"/>
              <a:t> </a:t>
            </a:r>
          </a:p>
          <a:p>
            <a:r>
              <a:rPr lang="nb-NO" dirty="0"/>
              <a:t>TBB/ </a:t>
            </a:r>
            <a:r>
              <a:rPr lang="nb-NO" dirty="0" err="1"/>
              <a:t>Cryo</a:t>
            </a:r>
            <a:endParaRPr lang="nb-NO" dirty="0"/>
          </a:p>
        </p:txBody>
      </p:sp>
      <p:sp>
        <p:nvSpPr>
          <p:cNvPr id="4" name="Tekstfelt 3"/>
          <p:cNvSpPr txBox="1"/>
          <p:nvPr/>
        </p:nvSpPr>
        <p:spPr>
          <a:xfrm>
            <a:off x="6514819" y="5621211"/>
            <a:ext cx="2499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/>
              <a:t>Poletti</a:t>
            </a:r>
            <a:r>
              <a:rPr lang="nb-NO" sz="1400" dirty="0"/>
              <a:t> V et al. </a:t>
            </a:r>
            <a:r>
              <a:rPr lang="nb-NO" sz="1400" dirty="0" err="1"/>
              <a:t>Respirology</a:t>
            </a:r>
            <a:r>
              <a:rPr lang="nb-NO" sz="1400" dirty="0"/>
              <a:t> 2016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51D626-8B90-0445-989D-7A799FB77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7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87"/>
    </mc:Choice>
    <mc:Fallback>
      <p:transition spd="slow" advTm="3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9798.jpg">
            <a:extLst>
              <a:ext uri="{FF2B5EF4-FFF2-40B4-BE49-F238E27FC236}">
                <a16:creationId xmlns:a16="http://schemas.microsoft.com/office/drawing/2014/main" id="{45337306-4721-A44C-8217-11D99DE66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65885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deep-vein-thrombosis-s1-photo-of-blood-clot-in-leg.jpg">
            <a:extLst>
              <a:ext uri="{FF2B5EF4-FFF2-40B4-BE49-F238E27FC236}">
                <a16:creationId xmlns:a16="http://schemas.microsoft.com/office/drawing/2014/main" id="{5257B963-7019-5B40-888A-4BDD59CD8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92128"/>
            <a:ext cx="3048000" cy="230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3">
            <a:extLst>
              <a:ext uri="{FF2B5EF4-FFF2-40B4-BE49-F238E27FC236}">
                <a16:creationId xmlns:a16="http://schemas.microsoft.com/office/drawing/2014/main" id="{6DED1988-C2AE-A94F-A257-CFB77ACD3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223" y="1800226"/>
            <a:ext cx="637936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/>
              <a:t>L’embolia polmonare </a:t>
            </a:r>
            <a:r>
              <a:rPr lang="it-IT" altLang="it-IT" sz="1800"/>
              <a:t>viene definita come una ostruzione acuta, cronica o ricorrente di uno o più vasi arteriosi polmonari determinata da coaguli ematici mobili (</a:t>
            </a:r>
            <a:r>
              <a:rPr lang="it-IT" altLang="it-IT" sz="1800" b="1"/>
              <a:t>emboli</a:t>
            </a:r>
            <a:r>
              <a:rPr lang="it-IT" altLang="it-IT" sz="1800"/>
              <a:t>) derivanti dalla mobilizzazione o frammentazione di coaguli ematici fissi (</a:t>
            </a:r>
            <a:r>
              <a:rPr lang="it-IT" altLang="it-IT" sz="1800" b="1"/>
              <a:t>trombi</a:t>
            </a:r>
            <a:r>
              <a:rPr lang="it-IT" altLang="it-IT" sz="1800"/>
              <a:t>) situati a livello del sistema venoso profondo.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794C32-E15F-774A-91A0-19CACF97E3DB}"/>
              </a:ext>
            </a:extLst>
          </p:cNvPr>
          <p:cNvSpPr txBox="1"/>
          <p:nvPr/>
        </p:nvSpPr>
        <p:spPr>
          <a:xfrm>
            <a:off x="2667000" y="914400"/>
            <a:ext cx="294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(Trombo) Embolia polmonare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9D85E2-85E4-3B43-A68D-A5820A699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9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31"/>
    </mc:Choice>
    <mc:Fallback>
      <p:transition spd="slow" advTm="5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7E17B0BC-7D2B-6A41-AAEF-99ABDAA1B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881" y="1906191"/>
            <a:ext cx="62305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350" dirty="0"/>
              <a:t>L’embolia polmonare non è sempre facilmente diagnosticata</a:t>
            </a:r>
          </a:p>
          <a:p>
            <a:pPr eaLnBrk="1" hangingPunct="1"/>
            <a:endParaRPr lang="it-IT" altLang="it-IT" sz="1350" dirty="0"/>
          </a:p>
          <a:p>
            <a:pPr eaLnBrk="1" hangingPunct="1"/>
            <a:r>
              <a:rPr lang="it-IT" altLang="it-IT" sz="1350" dirty="0"/>
              <a:t>Nei casi non trattati la </a:t>
            </a:r>
            <a:r>
              <a:rPr lang="it-IT" altLang="it-IT" sz="1350" b="1" dirty="0"/>
              <a:t>mortalità</a:t>
            </a:r>
            <a:r>
              <a:rPr lang="it-IT" altLang="it-IT" sz="1350" dirty="0"/>
              <a:t> è del 25-30%, se la terapia viene prontamente iniziata la mortalità di riduce al 5-10%.</a:t>
            </a:r>
          </a:p>
        </p:txBody>
      </p:sp>
      <p:pic>
        <p:nvPicPr>
          <p:cNvPr id="16387" name="Picture 2" descr="deep-vein-thrombosis-s3-photo-of-pulmonary-embolism.jpg">
            <a:extLst>
              <a:ext uri="{FF2B5EF4-FFF2-40B4-BE49-F238E27FC236}">
                <a16:creationId xmlns:a16="http://schemas.microsoft.com/office/drawing/2014/main" id="{0E19AE00-87C6-3E4E-8A68-D6B402E6A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392091"/>
            <a:ext cx="3495675" cy="260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mcdc7_pulmonaryembolism.jpg">
            <a:extLst>
              <a:ext uri="{FF2B5EF4-FFF2-40B4-BE49-F238E27FC236}">
                <a16:creationId xmlns:a16="http://schemas.microsoft.com/office/drawing/2014/main" id="{12FAF7E5-A38A-4345-B965-99B74BE91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392091"/>
            <a:ext cx="33242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C56615-EBF5-924B-B79B-A29D5F401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2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4"/>
    </mc:Choice>
    <mc:Fallback>
      <p:transition spd="slow" advTm="3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91A087-4AB0-6945-85DD-86591480B69E}"/>
              </a:ext>
            </a:extLst>
          </p:cNvPr>
          <p:cNvSpPr/>
          <p:nvPr/>
        </p:nvSpPr>
        <p:spPr>
          <a:xfrm>
            <a:off x="1318023" y="2202658"/>
            <a:ext cx="6484144" cy="4247317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350" b="1">
                <a:solidFill>
                  <a:srgbClr val="0000FF"/>
                </a:solidFill>
              </a:rPr>
              <a:t>Sono riferiti alla triade di Virchow:</a:t>
            </a:r>
          </a:p>
          <a:p>
            <a:pPr eaLnBrk="1" hangingPunct="1">
              <a:buFontTx/>
              <a:buChar char="-"/>
            </a:pPr>
            <a:r>
              <a:rPr lang="en-US" altLang="it-IT" sz="1350" b="1">
                <a:solidFill>
                  <a:srgbClr val="0000FF"/>
                </a:solidFill>
              </a:rPr>
              <a:t>Stasi venosa, Ipercoagulabilità, danno endoteliale venoso</a:t>
            </a:r>
          </a:p>
          <a:p>
            <a:pPr eaLnBrk="1" hangingPunct="1"/>
            <a:endParaRPr lang="en-US" altLang="it-IT" sz="1350" b="1"/>
          </a:p>
          <a:p>
            <a:pPr eaLnBrk="1" hangingPunct="1">
              <a:buFontTx/>
              <a:buAutoNum type="arabicParenR"/>
            </a:pPr>
            <a:r>
              <a:rPr lang="en-US" altLang="it-IT" sz="1350" b="1">
                <a:solidFill>
                  <a:srgbClr val="0000FF"/>
                </a:solidFill>
              </a:rPr>
              <a:t>Prolungata immobilizzazione</a:t>
            </a:r>
          </a:p>
          <a:p>
            <a:pPr eaLnBrk="1" hangingPunct="1"/>
            <a:r>
              <a:rPr lang="en-US" altLang="it-IT" sz="1350" b="1"/>
              <a:t>   - Prolungati ospedalizzazione/allettamento:viaggi lunghi (aereo, treno, auto)</a:t>
            </a:r>
          </a:p>
          <a:p>
            <a:pPr eaLnBrk="1" hangingPunct="1"/>
            <a:r>
              <a:rPr lang="en-US" altLang="it-IT" sz="1350" b="1">
                <a:solidFill>
                  <a:srgbClr val="0000FF"/>
                </a:solidFill>
              </a:rPr>
              <a:t>2)  Ipercoagulabilità</a:t>
            </a:r>
          </a:p>
          <a:p>
            <a:pPr eaLnBrk="1" hangingPunct="1"/>
            <a:r>
              <a:rPr lang="en-US" altLang="it-IT" sz="1350" b="1"/>
              <a:t>   - chirurgia</a:t>
            </a:r>
          </a:p>
          <a:p>
            <a:pPr eaLnBrk="1" hangingPunct="1"/>
            <a:r>
              <a:rPr lang="en-US" altLang="it-IT" sz="1350" b="1"/>
              <a:t>   - estroprogestinici (terapia contraccetiva orale)</a:t>
            </a:r>
          </a:p>
          <a:p>
            <a:pPr eaLnBrk="1" hangingPunct="1"/>
            <a:r>
              <a:rPr lang="en-US" altLang="it-IT" sz="1350" b="1"/>
              <a:t>   - Fumo</a:t>
            </a:r>
          </a:p>
          <a:p>
            <a:pPr eaLnBrk="1" hangingPunct="1"/>
            <a:r>
              <a:rPr lang="en-US" altLang="it-IT" sz="1350" b="1"/>
              <a:t>   - Policitemia</a:t>
            </a:r>
          </a:p>
          <a:p>
            <a:pPr eaLnBrk="1" hangingPunct="1"/>
            <a:r>
              <a:rPr lang="en-US" altLang="it-IT" sz="1350" b="1"/>
              <a:t>   - Gravidanza (fino a 6-8 settimane dopo il parto)</a:t>
            </a:r>
          </a:p>
          <a:p>
            <a:pPr eaLnBrk="1" hangingPunct="1"/>
            <a:r>
              <a:rPr lang="en-US" altLang="it-IT" sz="1350" b="1"/>
              <a:t>   - Neoplasie maligne </a:t>
            </a:r>
          </a:p>
          <a:p>
            <a:pPr eaLnBrk="1" hangingPunct="1"/>
            <a:r>
              <a:rPr lang="en-US" altLang="it-IT" sz="1350" b="1"/>
              <a:t>   - Ab Antifosfolipidi, LES, Lupus anticoagulant</a:t>
            </a:r>
          </a:p>
          <a:p>
            <a:pPr eaLnBrk="1" hangingPunct="1"/>
            <a:r>
              <a:rPr lang="en-US" altLang="it-IT" sz="1350" b="1"/>
              <a:t>   - trombofilia su base genetica (deficit fattore V Leyden, deficit proteina C o proteina S, omocistinuria, deficit antitrombina III, mutazione </a:t>
            </a:r>
            <a:r>
              <a:rPr lang="en-US" altLang="it-IT" sz="1350"/>
              <a:t>MHFTHR) </a:t>
            </a:r>
            <a:endParaRPr lang="en-US" altLang="it-IT" sz="1350" b="1"/>
          </a:p>
          <a:p>
            <a:pPr eaLnBrk="1" hangingPunct="1"/>
            <a:r>
              <a:rPr lang="en-US" altLang="it-IT" sz="1350" b="1">
                <a:solidFill>
                  <a:srgbClr val="0000FF"/>
                </a:solidFill>
              </a:rPr>
              <a:t>3)  Danno parete delle vene </a:t>
            </a:r>
          </a:p>
          <a:p>
            <a:pPr eaLnBrk="1" hangingPunct="1"/>
            <a:r>
              <a:rPr lang="en-US" altLang="it-IT" sz="1350" b="1"/>
              <a:t>   - esiti precedente trombosi venosa </a:t>
            </a:r>
          </a:p>
          <a:p>
            <a:pPr eaLnBrk="1" hangingPunct="1"/>
            <a:r>
              <a:rPr lang="en-US" altLang="it-IT" sz="1350" b="1"/>
              <a:t>   - traumatismi (anche chirurgici, da gesso, ecc).</a:t>
            </a:r>
          </a:p>
          <a:p>
            <a:pPr eaLnBrk="1" hangingPunct="1">
              <a:buFontTx/>
              <a:buAutoNum type="arabicParenR"/>
            </a:pPr>
            <a:endParaRPr lang="en-US" altLang="it-IT" sz="1350" b="1"/>
          </a:p>
        </p:txBody>
      </p:sp>
      <p:sp>
        <p:nvSpPr>
          <p:cNvPr id="17411" name="TextBox 2">
            <a:extLst>
              <a:ext uri="{FF2B5EF4-FFF2-40B4-BE49-F238E27FC236}">
                <a16:creationId xmlns:a16="http://schemas.microsoft.com/office/drawing/2014/main" id="{491CAE79-637E-DB4D-933B-41B93605E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6" y="1699023"/>
            <a:ext cx="31000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500" b="1" u="sng">
                <a:solidFill>
                  <a:srgbClr val="FF0000"/>
                </a:solidFill>
              </a:rPr>
              <a:t>Fattori di rischio per TEP e TVP </a:t>
            </a:r>
          </a:p>
        </p:txBody>
      </p:sp>
      <p:pic>
        <p:nvPicPr>
          <p:cNvPr id="17412" name="Picture 6" descr="124040408055015imd">
            <a:extLst>
              <a:ext uri="{FF2B5EF4-FFF2-40B4-BE49-F238E27FC236}">
                <a16:creationId xmlns:a16="http://schemas.microsoft.com/office/drawing/2014/main" id="{AB722F0E-1108-CA45-98FF-E00FFE66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98" y="1699023"/>
            <a:ext cx="1072753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4">
            <a:extLst>
              <a:ext uri="{FF2B5EF4-FFF2-40B4-BE49-F238E27FC236}">
                <a16:creationId xmlns:a16="http://schemas.microsoft.com/office/drawing/2014/main" id="{60ED331D-6CB8-D54D-8735-4B55BE63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399" y="2886076"/>
            <a:ext cx="10967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750" i="1">
                <a:solidFill>
                  <a:srgbClr val="008000"/>
                </a:solidFill>
                <a:latin typeface="Big Caslon" panose="02000603090000020003" pitchFamily="2" charset="-79"/>
                <a:cs typeface="Big Caslon" panose="02000603090000020003" pitchFamily="2" charset="-79"/>
              </a:rPr>
              <a:t>Rudolph Virchow, 1858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8A1ABD-0D76-D240-9003-B408432AF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5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75"/>
    </mc:Choice>
    <mc:Fallback>
      <p:transition spd="slow" advTm="8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8A0054-7C7F-F94F-BDE7-B26336C7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Ipertensione polmonare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DD9635-0E42-A34B-A28A-A70DD213E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E’ una condizione fisiopatologica caratterizzata da una </a:t>
            </a:r>
            <a:r>
              <a:rPr lang="it-IT" b="1" dirty="0"/>
              <a:t>aumentata pressione nel circolo polmonare </a:t>
            </a:r>
            <a:r>
              <a:rPr lang="it-IT" dirty="0"/>
              <a:t>misurata con cateterismo destro.</a:t>
            </a:r>
          </a:p>
          <a:p>
            <a:r>
              <a:rPr lang="it-IT" dirty="0"/>
              <a:t>La pressione capillare media è considerata normale fino a 20mmHg, oltre abbiamo l’ipertensione polmonare che può essere riscontrata in più di 50 patologie diverse suddivise in 5 gruppi.</a:t>
            </a:r>
          </a:p>
          <a:p>
            <a:r>
              <a:rPr lang="it-IT" dirty="0"/>
              <a:t>In base ai valori misurati di pressione capillare possiamo avere ipertensione polmonare di tipo post-capillare (di origine del cuore sinistro) o ipertensione </a:t>
            </a:r>
            <a:r>
              <a:rPr lang="it-IT" dirty="0" err="1"/>
              <a:t>pre</a:t>
            </a:r>
            <a:r>
              <a:rPr lang="it-IT" dirty="0"/>
              <a:t>-capillare (tutte le altre cause)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36B188-A5A0-8145-BA3A-0085A3EA2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96"/>
    </mc:Choice>
    <mc:Fallback>
      <p:transition spd="slow" advTm="6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50BB18-7644-8D44-AAF3-B1DC3CCE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Classificazione dell’ipertensione polmonare secondo le cause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E35DAA-4D9D-2548-8384-69172283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51366" cy="4525963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Gruppo 1: idiopatica e secondaria a malattie del connettivo </a:t>
            </a:r>
          </a:p>
          <a:p>
            <a:r>
              <a:rPr lang="it-IT" dirty="0"/>
              <a:t>Gruppo 2: da malattie del cuore sinistro (IP post-capillare)</a:t>
            </a:r>
          </a:p>
          <a:p>
            <a:r>
              <a:rPr lang="it-IT" dirty="0"/>
              <a:t>Gruppo 3: da malattie polmonari</a:t>
            </a:r>
          </a:p>
          <a:p>
            <a:r>
              <a:rPr lang="it-IT" dirty="0"/>
              <a:t>Gruppo 4: associata a </a:t>
            </a:r>
            <a:r>
              <a:rPr lang="it-IT" dirty="0" err="1"/>
              <a:t>tromboembolia</a:t>
            </a:r>
            <a:r>
              <a:rPr lang="it-IT" dirty="0"/>
              <a:t> cronica</a:t>
            </a:r>
          </a:p>
          <a:p>
            <a:r>
              <a:rPr lang="it-IT" dirty="0"/>
              <a:t>Gruppo 5: miscellanea (sarcoidosi, malattie rare)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57333CF-6737-004C-9ECB-26F7D44D09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1752601"/>
            <a:ext cx="4038600" cy="40462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C2A0BA-9283-094B-BACC-BCB661203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6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24"/>
    </mc:Choice>
    <mc:Fallback>
      <p:transition spd="slow" advTm="4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32A4F7-6B78-BA47-A5D7-7AABAFACA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Ipertensione Polmonare - sintomi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F7E1BF-A7D3-1444-81A4-A58791857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Inizialmente la pressione polmonare può aumentare senza apparenti sintomi</a:t>
            </a:r>
          </a:p>
          <a:p>
            <a:r>
              <a:rPr lang="it-IT" dirty="0"/>
              <a:t>Il primo sintomo è la </a:t>
            </a:r>
            <a:r>
              <a:rPr lang="it-IT" b="1" dirty="0"/>
              <a:t>dispnea</a:t>
            </a:r>
            <a:r>
              <a:rPr lang="it-IT" dirty="0"/>
              <a:t>, inizialmente da sforzi di una grave entità e poi via via anche per sforzi più lievi fino ad essere avvertita anche a riposo</a:t>
            </a:r>
          </a:p>
          <a:p>
            <a:r>
              <a:rPr lang="it-IT" dirty="0"/>
              <a:t>Nelle fasi avanzate sono presenti sintomi da </a:t>
            </a:r>
            <a:r>
              <a:rPr lang="it-IT" b="1" dirty="0"/>
              <a:t>insufficienza del cuore destro </a:t>
            </a:r>
            <a:r>
              <a:rPr lang="it-IT" dirty="0"/>
              <a:t>(edemi, sincopi, aritmie, scompenso cardiaco)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818D70-02EF-9042-ADB6-CB02081F2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5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5"/>
    </mc:Choice>
    <mc:Fallback>
      <p:transition spd="slow" advTm="1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77" y="5894614"/>
            <a:ext cx="834955" cy="77770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288000"/>
            <a:ext cx="8397031" cy="792162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valutazione</a:t>
            </a:r>
            <a:r>
              <a:rPr lang="en-US" dirty="0"/>
              <a:t> </a:t>
            </a:r>
            <a:r>
              <a:rPr lang="en-US" dirty="0" err="1"/>
              <a:t>prognostica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IP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per </a:t>
            </a:r>
            <a:r>
              <a:rPr lang="en-US" dirty="0" err="1"/>
              <a:t>stabilire</a:t>
            </a:r>
            <a:r>
              <a:rPr lang="en-US" dirty="0"/>
              <a:t> la </a:t>
            </a:r>
            <a:r>
              <a:rPr lang="en-US" dirty="0" err="1"/>
              <a:t>terapia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7921" y="1186250"/>
            <a:ext cx="2026578" cy="4164248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76043" y="6389132"/>
            <a:ext cx="2133600" cy="365125"/>
          </a:xfrm>
        </p:spPr>
        <p:txBody>
          <a:bodyPr/>
          <a:lstStyle/>
          <a:p>
            <a:pPr>
              <a:defRPr/>
            </a:pPr>
            <a:fld id="{9B053499-6FEA-47F6-B45F-E78ED2B25251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69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294" y="1190108"/>
            <a:ext cx="2527093" cy="41684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387" y="1190108"/>
            <a:ext cx="1991532" cy="4160390"/>
          </a:xfrm>
          <a:prstGeom prst="rect">
            <a:avLst/>
          </a:prstGeom>
        </p:spPr>
      </p:pic>
      <p:pic>
        <p:nvPicPr>
          <p:cNvPr id="9" name="Segnaposto contenuto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4500" y="1186250"/>
            <a:ext cx="1996687" cy="41642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CCC50E-9DF7-CA40-978E-1B25B8C81B68}"/>
              </a:ext>
            </a:extLst>
          </p:cNvPr>
          <p:cNvSpPr txBox="1"/>
          <p:nvPr/>
        </p:nvSpPr>
        <p:spPr>
          <a:xfrm>
            <a:off x="375345" y="5437890"/>
            <a:ext cx="7374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riabilitazione respiratoria ha un ruolo anche nella Ipertensione polmonare</a:t>
            </a:r>
          </a:p>
          <a:p>
            <a:endParaRPr lang="it-IT" dirty="0"/>
          </a:p>
          <a:p>
            <a:r>
              <a:rPr lang="it-IT" dirty="0"/>
              <a:t>Il trattamento è codificato per i pazienti del gruppo 1 e si basa su farmaci </a:t>
            </a:r>
          </a:p>
          <a:p>
            <a:r>
              <a:rPr lang="it-IT" dirty="0"/>
              <a:t>Specifici che agiscono sul circolo polmonare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3C0BA9-D454-7644-B8B4-6D12A2E95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75012"/>
      </p:ext>
    </p:extLst>
  </p:cSld>
  <p:clrMapOvr>
    <a:masterClrMapping/>
  </p:clrMapOvr>
  <p:transition spd="slow" advTm="5282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8303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619672" y="395082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Definizione</a:t>
            </a:r>
            <a:r>
              <a:rPr lang="en-US" sz="2800" b="1" dirty="0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 di BPCO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09600" y="1196752"/>
            <a:ext cx="8153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r>
              <a:rPr lang="en-AU" sz="2100" dirty="0">
                <a:solidFill>
                  <a:srgbClr val="424242"/>
                </a:solidFill>
              </a:rPr>
              <a:t>La </a:t>
            </a:r>
            <a:r>
              <a:rPr lang="en-AU" sz="2100" b="1" dirty="0" err="1">
                <a:solidFill>
                  <a:srgbClr val="424242"/>
                </a:solidFill>
              </a:rPr>
              <a:t>broncopneumopatia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b="1" dirty="0" err="1">
                <a:solidFill>
                  <a:srgbClr val="424242"/>
                </a:solidFill>
              </a:rPr>
              <a:t>cronica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b="1" dirty="0" err="1">
                <a:solidFill>
                  <a:srgbClr val="424242"/>
                </a:solidFill>
              </a:rPr>
              <a:t>ostruttiva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dirty="0">
                <a:solidFill>
                  <a:srgbClr val="424242"/>
                </a:solidFill>
              </a:rPr>
              <a:t>(BPCO) </a:t>
            </a:r>
            <a:r>
              <a:rPr lang="en-AU" sz="2100" dirty="0" err="1">
                <a:solidFill>
                  <a:srgbClr val="424242"/>
                </a:solidFill>
              </a:rPr>
              <a:t>è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una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malattia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comune</a:t>
            </a:r>
            <a:r>
              <a:rPr lang="en-AU" sz="2100" dirty="0">
                <a:solidFill>
                  <a:srgbClr val="424242"/>
                </a:solidFill>
              </a:rPr>
              <a:t>, </a:t>
            </a:r>
            <a:r>
              <a:rPr lang="en-AU" sz="2100" dirty="0" err="1">
                <a:solidFill>
                  <a:srgbClr val="424242"/>
                </a:solidFill>
              </a:rPr>
              <a:t>prevenibile</a:t>
            </a:r>
            <a:r>
              <a:rPr lang="en-AU" sz="2100" dirty="0">
                <a:solidFill>
                  <a:srgbClr val="424242"/>
                </a:solidFill>
              </a:rPr>
              <a:t> (</a:t>
            </a:r>
            <a:r>
              <a:rPr lang="en-AU" sz="2100" dirty="0" err="1">
                <a:solidFill>
                  <a:srgbClr val="424242"/>
                </a:solidFill>
              </a:rPr>
              <a:t>quando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secondaria</a:t>
            </a:r>
            <a:r>
              <a:rPr lang="en-AU" sz="2100" dirty="0">
                <a:solidFill>
                  <a:srgbClr val="424242"/>
                </a:solidFill>
              </a:rPr>
              <a:t> a </a:t>
            </a:r>
            <a:r>
              <a:rPr lang="en-AU" sz="2100" dirty="0" err="1">
                <a:solidFill>
                  <a:srgbClr val="424242"/>
                </a:solidFill>
              </a:rPr>
              <a:t>fumo</a:t>
            </a:r>
            <a:r>
              <a:rPr lang="en-AU" sz="2100" dirty="0">
                <a:solidFill>
                  <a:srgbClr val="424242"/>
                </a:solidFill>
              </a:rPr>
              <a:t> di </a:t>
            </a:r>
            <a:r>
              <a:rPr lang="en-AU" sz="2100" dirty="0" err="1">
                <a:solidFill>
                  <a:srgbClr val="424242"/>
                </a:solidFill>
              </a:rPr>
              <a:t>sigaretta</a:t>
            </a:r>
            <a:r>
              <a:rPr lang="en-AU" sz="2100" dirty="0">
                <a:solidFill>
                  <a:srgbClr val="424242"/>
                </a:solidFill>
              </a:rPr>
              <a:t>) e </a:t>
            </a:r>
            <a:r>
              <a:rPr lang="en-AU" sz="2100" dirty="0" err="1">
                <a:solidFill>
                  <a:srgbClr val="424242"/>
                </a:solidFill>
              </a:rPr>
              <a:t>trattabile</a:t>
            </a:r>
            <a:r>
              <a:rPr lang="en-AU" sz="2100" dirty="0">
                <a:solidFill>
                  <a:srgbClr val="424242"/>
                </a:solidFill>
              </a:rPr>
              <a:t>. </a:t>
            </a:r>
            <a:r>
              <a:rPr lang="en-AU" sz="2100" dirty="0" err="1">
                <a:solidFill>
                  <a:srgbClr val="424242"/>
                </a:solidFill>
              </a:rPr>
              <a:t>Insorge</a:t>
            </a:r>
            <a:r>
              <a:rPr lang="en-AU" sz="2100" dirty="0">
                <a:solidFill>
                  <a:srgbClr val="424242"/>
                </a:solidFill>
              </a:rPr>
              <a:t> in </a:t>
            </a:r>
            <a:r>
              <a:rPr lang="en-AU" sz="2100" dirty="0" err="1">
                <a:solidFill>
                  <a:srgbClr val="424242"/>
                </a:solidFill>
              </a:rPr>
              <a:t>età</a:t>
            </a:r>
            <a:r>
              <a:rPr lang="en-AU" sz="2100" dirty="0">
                <a:solidFill>
                  <a:srgbClr val="424242"/>
                </a:solidFill>
              </a:rPr>
              <a:t> medio-</a:t>
            </a:r>
            <a:r>
              <a:rPr lang="en-AU" sz="2100" dirty="0" err="1">
                <a:solidFill>
                  <a:srgbClr val="424242"/>
                </a:solidFill>
              </a:rPr>
              <a:t>avanzata</a:t>
            </a:r>
            <a:r>
              <a:rPr lang="en-AU" sz="2100" dirty="0">
                <a:solidFill>
                  <a:srgbClr val="424242"/>
                </a:solidFill>
              </a:rPr>
              <a:t>, </a:t>
            </a:r>
            <a:r>
              <a:rPr lang="en-AU" sz="2100" dirty="0" err="1">
                <a:solidFill>
                  <a:srgbClr val="424242"/>
                </a:solidFill>
              </a:rPr>
              <a:t>nella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maggioranza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dei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casi</a:t>
            </a:r>
            <a:r>
              <a:rPr lang="en-AU" sz="2100" dirty="0">
                <a:solidFill>
                  <a:srgbClr val="424242"/>
                </a:solidFill>
              </a:rPr>
              <a:t> in </a:t>
            </a:r>
            <a:r>
              <a:rPr lang="en-AU" sz="2100" dirty="0" err="1">
                <a:solidFill>
                  <a:srgbClr val="424242"/>
                </a:solidFill>
              </a:rPr>
              <a:t>fumatori</a:t>
            </a:r>
            <a:r>
              <a:rPr lang="en-AU" sz="2100" dirty="0">
                <a:solidFill>
                  <a:srgbClr val="424242"/>
                </a:solidFill>
              </a:rPr>
              <a:t>. La BPCO </a:t>
            </a:r>
            <a:r>
              <a:rPr lang="en-AU" sz="2100" dirty="0" err="1">
                <a:solidFill>
                  <a:srgbClr val="424242"/>
                </a:solidFill>
              </a:rPr>
              <a:t>è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caratterizzata</a:t>
            </a:r>
            <a:r>
              <a:rPr lang="en-AU" sz="2100" dirty="0">
                <a:solidFill>
                  <a:srgbClr val="424242"/>
                </a:solidFill>
              </a:rPr>
              <a:t> da </a:t>
            </a:r>
            <a:r>
              <a:rPr lang="en-AU" sz="2100" b="1" dirty="0" err="1">
                <a:solidFill>
                  <a:srgbClr val="424242"/>
                </a:solidFill>
              </a:rPr>
              <a:t>sintomi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b="1" dirty="0" err="1">
                <a:solidFill>
                  <a:srgbClr val="424242"/>
                </a:solidFill>
              </a:rPr>
              <a:t>respiratori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b="1" dirty="0" err="1">
                <a:solidFill>
                  <a:srgbClr val="424242"/>
                </a:solidFill>
              </a:rPr>
              <a:t>persistenti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dirty="0">
                <a:solidFill>
                  <a:srgbClr val="424242"/>
                </a:solidFill>
              </a:rPr>
              <a:t>(</a:t>
            </a:r>
            <a:r>
              <a:rPr lang="en-AU" sz="2100" dirty="0" err="1">
                <a:solidFill>
                  <a:srgbClr val="424242"/>
                </a:solidFill>
              </a:rPr>
              <a:t>tosse</a:t>
            </a:r>
            <a:r>
              <a:rPr lang="en-AU" sz="2100" dirty="0">
                <a:solidFill>
                  <a:srgbClr val="424242"/>
                </a:solidFill>
              </a:rPr>
              <a:t>, </a:t>
            </a:r>
            <a:r>
              <a:rPr lang="en-AU" sz="2100" dirty="0" err="1">
                <a:solidFill>
                  <a:srgbClr val="424242"/>
                </a:solidFill>
              </a:rPr>
              <a:t>espettorazione</a:t>
            </a:r>
            <a:r>
              <a:rPr lang="en-AU" sz="2100" dirty="0">
                <a:solidFill>
                  <a:srgbClr val="424242"/>
                </a:solidFill>
              </a:rPr>
              <a:t>, </a:t>
            </a:r>
            <a:r>
              <a:rPr lang="en-AU" sz="2100" dirty="0" err="1">
                <a:solidFill>
                  <a:srgbClr val="424242"/>
                </a:solidFill>
              </a:rPr>
              <a:t>dispnea</a:t>
            </a:r>
            <a:r>
              <a:rPr lang="en-AU" sz="2100" dirty="0">
                <a:solidFill>
                  <a:srgbClr val="424242"/>
                </a:solidFill>
              </a:rPr>
              <a:t>) e </a:t>
            </a:r>
            <a:r>
              <a:rPr lang="en-AU" sz="2100" b="1" dirty="0" err="1">
                <a:solidFill>
                  <a:srgbClr val="424242"/>
                </a:solidFill>
              </a:rPr>
              <a:t>limitazione</a:t>
            </a:r>
            <a:r>
              <a:rPr lang="en-AU" sz="2100" b="1" dirty="0">
                <a:solidFill>
                  <a:srgbClr val="424242"/>
                </a:solidFill>
              </a:rPr>
              <a:t> al </a:t>
            </a:r>
            <a:r>
              <a:rPr lang="en-AU" sz="2100" b="1" dirty="0" err="1">
                <a:solidFill>
                  <a:srgbClr val="424242"/>
                </a:solidFill>
              </a:rPr>
              <a:t>flusso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b="1" dirty="0" err="1">
                <a:solidFill>
                  <a:srgbClr val="424242"/>
                </a:solidFill>
              </a:rPr>
              <a:t>aereo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b="1" dirty="0" err="1">
                <a:solidFill>
                  <a:srgbClr val="424242"/>
                </a:solidFill>
              </a:rPr>
              <a:t>espiratorio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che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è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dovuto</a:t>
            </a:r>
            <a:r>
              <a:rPr lang="en-AU" sz="2100" dirty="0">
                <a:solidFill>
                  <a:srgbClr val="424242"/>
                </a:solidFill>
              </a:rPr>
              <a:t> a </a:t>
            </a:r>
            <a:r>
              <a:rPr lang="en-AU" sz="2100" dirty="0" err="1">
                <a:solidFill>
                  <a:srgbClr val="424242"/>
                </a:solidFill>
              </a:rPr>
              <a:t>patologia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delle</a:t>
            </a:r>
            <a:r>
              <a:rPr lang="en-AU" sz="2100" dirty="0">
                <a:solidFill>
                  <a:srgbClr val="424242"/>
                </a:solidFill>
              </a:rPr>
              <a:t> vie </a:t>
            </a:r>
            <a:r>
              <a:rPr lang="en-AU" sz="2100" dirty="0" err="1">
                <a:solidFill>
                  <a:srgbClr val="424242"/>
                </a:solidFill>
              </a:rPr>
              <a:t>aeree</a:t>
            </a:r>
            <a:r>
              <a:rPr lang="en-AU" sz="2100" dirty="0">
                <a:solidFill>
                  <a:srgbClr val="424242"/>
                </a:solidFill>
              </a:rPr>
              <a:t> e del </a:t>
            </a:r>
            <a:r>
              <a:rPr lang="en-AU" sz="2100" dirty="0" err="1">
                <a:solidFill>
                  <a:srgbClr val="424242"/>
                </a:solidFill>
              </a:rPr>
              <a:t>parenchima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alveolare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che</a:t>
            </a:r>
            <a:r>
              <a:rPr lang="en-AU" sz="2100" dirty="0">
                <a:solidFill>
                  <a:srgbClr val="424242"/>
                </a:solidFill>
              </a:rPr>
              <a:t> di </a:t>
            </a:r>
            <a:r>
              <a:rPr lang="en-AU" sz="2100" dirty="0" err="1">
                <a:solidFill>
                  <a:srgbClr val="424242"/>
                </a:solidFill>
              </a:rPr>
              <a:t>solito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è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causato</a:t>
            </a:r>
            <a:r>
              <a:rPr lang="en-AU" sz="2100" dirty="0">
                <a:solidFill>
                  <a:srgbClr val="424242"/>
                </a:solidFill>
              </a:rPr>
              <a:t> da </a:t>
            </a:r>
            <a:r>
              <a:rPr lang="en-AU" sz="2100" dirty="0" err="1">
                <a:solidFill>
                  <a:srgbClr val="424242"/>
                </a:solidFill>
              </a:rPr>
              <a:t>esposizione</a:t>
            </a:r>
            <a:r>
              <a:rPr lang="en-AU" sz="2100" dirty="0">
                <a:solidFill>
                  <a:srgbClr val="424242"/>
                </a:solidFill>
              </a:rPr>
              <a:t> a </a:t>
            </a:r>
            <a:r>
              <a:rPr lang="en-AU" sz="2100" dirty="0" err="1">
                <a:solidFill>
                  <a:srgbClr val="424242"/>
                </a:solidFill>
              </a:rPr>
              <a:t>sostanze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nocive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inalate</a:t>
            </a:r>
            <a:r>
              <a:rPr lang="en-AU" sz="2100" dirty="0">
                <a:solidFill>
                  <a:srgbClr val="424242"/>
                </a:solidFill>
              </a:rPr>
              <a:t> (</a:t>
            </a:r>
            <a:r>
              <a:rPr lang="en-AU" sz="2100" dirty="0" err="1">
                <a:solidFill>
                  <a:srgbClr val="424242"/>
                </a:solidFill>
              </a:rPr>
              <a:t>fumo</a:t>
            </a:r>
            <a:r>
              <a:rPr lang="en-AU" sz="2100" dirty="0">
                <a:solidFill>
                  <a:srgbClr val="424242"/>
                </a:solidFill>
              </a:rPr>
              <a:t> di </a:t>
            </a:r>
            <a:r>
              <a:rPr lang="en-AU" sz="2100" dirty="0" err="1">
                <a:solidFill>
                  <a:srgbClr val="424242"/>
                </a:solidFill>
              </a:rPr>
              <a:t>sigaretta</a:t>
            </a:r>
            <a:r>
              <a:rPr lang="en-AU" sz="2100" dirty="0">
                <a:solidFill>
                  <a:srgbClr val="424242"/>
                </a:solidFill>
              </a:rPr>
              <a:t> in </a:t>
            </a:r>
            <a:r>
              <a:rPr lang="en-AU" sz="2100" dirty="0" err="1">
                <a:solidFill>
                  <a:srgbClr val="424242"/>
                </a:solidFill>
              </a:rPr>
              <a:t>primis</a:t>
            </a:r>
            <a:r>
              <a:rPr lang="en-AU" sz="2100" dirty="0">
                <a:solidFill>
                  <a:srgbClr val="424242"/>
                </a:solidFill>
              </a:rPr>
              <a:t>). </a:t>
            </a: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endParaRPr lang="en-AU" sz="2100" dirty="0">
              <a:solidFill>
                <a:srgbClr val="424242"/>
              </a:solidFill>
            </a:endParaRP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r>
              <a:rPr lang="en-AU" sz="2100" dirty="0">
                <a:solidFill>
                  <a:srgbClr val="424242"/>
                </a:solidFill>
              </a:rPr>
              <a:t>Dal punto di vista </a:t>
            </a:r>
            <a:r>
              <a:rPr lang="en-AU" sz="2100" dirty="0" err="1">
                <a:solidFill>
                  <a:srgbClr val="424242"/>
                </a:solidFill>
              </a:rPr>
              <a:t>funzionale</a:t>
            </a:r>
            <a:r>
              <a:rPr lang="en-AU" sz="2100" dirty="0">
                <a:solidFill>
                  <a:srgbClr val="424242"/>
                </a:solidFill>
              </a:rPr>
              <a:t>, la BPCO </a:t>
            </a:r>
            <a:r>
              <a:rPr lang="en-AU" sz="2100" dirty="0" err="1">
                <a:solidFill>
                  <a:srgbClr val="424242"/>
                </a:solidFill>
              </a:rPr>
              <a:t>è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caratterizzata</a:t>
            </a:r>
            <a:r>
              <a:rPr lang="en-AU" sz="2100" dirty="0">
                <a:solidFill>
                  <a:srgbClr val="424242"/>
                </a:solidFill>
              </a:rPr>
              <a:t> da </a:t>
            </a:r>
            <a:r>
              <a:rPr lang="en-AU" sz="2100" b="1" dirty="0">
                <a:solidFill>
                  <a:srgbClr val="424242"/>
                </a:solidFill>
              </a:rPr>
              <a:t>deficit </a:t>
            </a:r>
            <a:r>
              <a:rPr lang="en-AU" sz="2100" b="1" dirty="0" err="1">
                <a:solidFill>
                  <a:srgbClr val="424242"/>
                </a:solidFill>
              </a:rPr>
              <a:t>ventilatorio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b="1" dirty="0" err="1">
                <a:solidFill>
                  <a:srgbClr val="424242"/>
                </a:solidFill>
              </a:rPr>
              <a:t>ostruttivo</a:t>
            </a:r>
            <a:r>
              <a:rPr lang="en-AU" sz="2100" b="1" dirty="0">
                <a:solidFill>
                  <a:srgbClr val="424242"/>
                </a:solidFill>
              </a:rPr>
              <a:t> non </a:t>
            </a:r>
            <a:r>
              <a:rPr lang="en-AU" sz="2100" b="1" dirty="0" err="1">
                <a:solidFill>
                  <a:srgbClr val="424242"/>
                </a:solidFill>
              </a:rPr>
              <a:t>reversibile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dirty="0">
                <a:solidFill>
                  <a:srgbClr val="424242"/>
                </a:solidFill>
              </a:rPr>
              <a:t>(o solo </a:t>
            </a:r>
            <a:r>
              <a:rPr lang="en-AU" sz="2100" dirty="0" err="1">
                <a:solidFill>
                  <a:srgbClr val="424242"/>
                </a:solidFill>
              </a:rPr>
              <a:t>parzialmente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reversibile</a:t>
            </a:r>
            <a:r>
              <a:rPr lang="en-AU" sz="2100" dirty="0">
                <a:solidFill>
                  <a:srgbClr val="424242"/>
                </a:solidFill>
              </a:rPr>
              <a:t>) </a:t>
            </a:r>
            <a:r>
              <a:rPr lang="en-AU" sz="2100" dirty="0" err="1">
                <a:solidFill>
                  <a:srgbClr val="424242"/>
                </a:solidFill>
              </a:rPr>
              <a:t>causato</a:t>
            </a:r>
            <a:r>
              <a:rPr lang="en-AU" sz="2100" dirty="0">
                <a:solidFill>
                  <a:srgbClr val="424242"/>
                </a:solidFill>
              </a:rPr>
              <a:t> da </a:t>
            </a:r>
            <a:r>
              <a:rPr lang="en-AU" sz="2100" dirty="0" err="1">
                <a:solidFill>
                  <a:srgbClr val="424242"/>
                </a:solidFill>
              </a:rPr>
              <a:t>rimodellamento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progressivo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della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struttura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dei</a:t>
            </a:r>
            <a:r>
              <a:rPr lang="en-AU" sz="2100" dirty="0">
                <a:solidFill>
                  <a:srgbClr val="424242"/>
                </a:solidFill>
              </a:rPr>
              <a:t> bronchi e del </a:t>
            </a:r>
            <a:r>
              <a:rPr lang="en-AU" sz="2100" dirty="0" err="1">
                <a:solidFill>
                  <a:srgbClr val="424242"/>
                </a:solidFill>
              </a:rPr>
              <a:t>polmone</a:t>
            </a:r>
            <a:r>
              <a:rPr lang="en-AU" sz="2100" dirty="0">
                <a:solidFill>
                  <a:srgbClr val="424242"/>
                </a:solidFill>
              </a:rPr>
              <a:t>. </a:t>
            </a: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endParaRPr lang="en-AU" sz="2100" dirty="0">
              <a:solidFill>
                <a:srgbClr val="424242"/>
              </a:solidFill>
            </a:endParaRPr>
          </a:p>
          <a:p>
            <a:pPr marL="342900" indent="-342900">
              <a:buClr>
                <a:srgbClr val="FAB516"/>
              </a:buClr>
              <a:buFont typeface="Arial" panose="020B0604020202020204" pitchFamily="34" charset="0"/>
              <a:buChar char="►"/>
            </a:pPr>
            <a:r>
              <a:rPr lang="en-AU" sz="2100" dirty="0" err="1">
                <a:solidFill>
                  <a:srgbClr val="424242"/>
                </a:solidFill>
              </a:rPr>
              <a:t>L’</a:t>
            </a:r>
            <a:r>
              <a:rPr lang="en-AU" sz="2100" b="1" dirty="0" err="1">
                <a:solidFill>
                  <a:srgbClr val="424242"/>
                </a:solidFill>
              </a:rPr>
              <a:t>enfisema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b="1" dirty="0" err="1">
                <a:solidFill>
                  <a:srgbClr val="424242"/>
                </a:solidFill>
              </a:rPr>
              <a:t>polmonare</a:t>
            </a:r>
            <a:r>
              <a:rPr lang="en-AU" sz="2100" b="1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è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presente</a:t>
            </a:r>
            <a:r>
              <a:rPr lang="en-AU" sz="2100" dirty="0">
                <a:solidFill>
                  <a:srgbClr val="424242"/>
                </a:solidFill>
              </a:rPr>
              <a:t> in varia </a:t>
            </a:r>
            <a:r>
              <a:rPr lang="en-AU" sz="2100" dirty="0" err="1">
                <a:solidFill>
                  <a:srgbClr val="424242"/>
                </a:solidFill>
              </a:rPr>
              <a:t>misura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nella</a:t>
            </a:r>
            <a:r>
              <a:rPr lang="en-AU" sz="2100" dirty="0">
                <a:solidFill>
                  <a:srgbClr val="424242"/>
                </a:solidFill>
              </a:rPr>
              <a:t> BPCO e ne </a:t>
            </a:r>
            <a:r>
              <a:rPr lang="en-AU" sz="2100" dirty="0" err="1">
                <a:solidFill>
                  <a:srgbClr val="424242"/>
                </a:solidFill>
              </a:rPr>
              <a:t>caratterizza</a:t>
            </a:r>
            <a:r>
              <a:rPr lang="en-AU" sz="2100" dirty="0">
                <a:solidFill>
                  <a:srgbClr val="424242"/>
                </a:solidFill>
              </a:rPr>
              <a:t> la </a:t>
            </a:r>
            <a:r>
              <a:rPr lang="en-AU" sz="2100" dirty="0" err="1">
                <a:solidFill>
                  <a:srgbClr val="424242"/>
                </a:solidFill>
              </a:rPr>
              <a:t>progressione</a:t>
            </a:r>
            <a:r>
              <a:rPr lang="en-AU" sz="2100" dirty="0">
                <a:solidFill>
                  <a:srgbClr val="424242"/>
                </a:solidFill>
              </a:rPr>
              <a:t> di </a:t>
            </a:r>
            <a:r>
              <a:rPr lang="en-AU" sz="2100" dirty="0" err="1">
                <a:solidFill>
                  <a:srgbClr val="424242"/>
                </a:solidFill>
              </a:rPr>
              <a:t>malattia</a:t>
            </a:r>
            <a:r>
              <a:rPr lang="en-AU" sz="2100" dirty="0">
                <a:solidFill>
                  <a:srgbClr val="424242"/>
                </a:solidFill>
              </a:rPr>
              <a:t> </a:t>
            </a:r>
            <a:r>
              <a:rPr lang="en-AU" sz="2100" dirty="0" err="1">
                <a:solidFill>
                  <a:srgbClr val="424242"/>
                </a:solidFill>
              </a:rPr>
              <a:t>insieme</a:t>
            </a:r>
            <a:r>
              <a:rPr lang="en-AU" sz="2100" dirty="0">
                <a:solidFill>
                  <a:srgbClr val="424242"/>
                </a:solidFill>
              </a:rPr>
              <a:t> con le </a:t>
            </a:r>
            <a:r>
              <a:rPr lang="en-AU" sz="2100" b="1" dirty="0" err="1">
                <a:solidFill>
                  <a:srgbClr val="424242"/>
                </a:solidFill>
              </a:rPr>
              <a:t>riacutizzazioni</a:t>
            </a:r>
            <a:r>
              <a:rPr lang="en-AU" sz="2100" dirty="0">
                <a:solidFill>
                  <a:srgbClr val="424242"/>
                </a:solidFill>
              </a:rPr>
              <a:t>.</a:t>
            </a:r>
            <a:endParaRPr lang="de-DE" sz="2100" dirty="0">
              <a:solidFill>
                <a:srgbClr val="424242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F6E54B4-3772-4CAF-8BE7-2B1FB017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614" y="6509026"/>
            <a:ext cx="609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© 2019 Global Initiative for Chronic Obstructive Lung Disease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9A43BF-9C05-B141-B2AE-4767F6DD6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96"/>
    </mc:Choice>
    <mc:Fallback>
      <p:transition spd="slow" advTm="8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D6E7AD-7960-F74C-A113-C984FE2B4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dirty="0"/>
              <a:t>Trapianto polmonare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28517C-20AA-074D-979D-2E3C9E639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Può essere mono-polmone, bi-polmonare o </a:t>
            </a:r>
            <a:r>
              <a:rPr lang="it-IT" dirty="0" err="1"/>
              <a:t>cuore-polmone</a:t>
            </a:r>
            <a:r>
              <a:rPr lang="it-IT" dirty="0"/>
              <a:t> (più raramente)</a:t>
            </a:r>
          </a:p>
          <a:p>
            <a:r>
              <a:rPr lang="it-IT" dirty="0"/>
              <a:t>E’ indicato per malattie polmonari irreversibili in fase molto avanzata sia clinica che funzionale</a:t>
            </a:r>
          </a:p>
          <a:p>
            <a:r>
              <a:rPr lang="it-IT" dirty="0"/>
              <a:t>Non devono essere presenti patologie di altri organi che influenzano la prognosi</a:t>
            </a:r>
          </a:p>
          <a:p>
            <a:r>
              <a:rPr lang="it-IT" dirty="0"/>
              <a:t> Occorre la donazione dell’organo da parte di persona in morte cerebrale con polmoni sani 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D3AC87-B178-B443-A634-08D89ECF7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51608"/>
      </p:ext>
    </p:extLst>
  </p:cSld>
  <p:clrMapOvr>
    <a:masterClrMapping/>
  </p:clrMapOvr>
  <p:transition spd="slow" advTm="10478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320444-11EF-2F4B-9D1C-AEB3A32C39A7}"/>
              </a:ext>
            </a:extLst>
          </p:cNvPr>
          <p:cNvSpPr txBox="1"/>
          <p:nvPr/>
        </p:nvSpPr>
        <p:spPr>
          <a:xfrm>
            <a:off x="1428750" y="1773238"/>
            <a:ext cx="6072188" cy="40005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TRAPIANTI IN ITALIA PER PATOLOGIA 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68A69450-109D-B142-95D4-5E5EDB1138A2}"/>
              </a:ext>
            </a:extLst>
          </p:cNvPr>
          <p:cNvGraphicFramePr>
            <a:graphicFrameLocks noGrp="1"/>
          </p:cNvGraphicFramePr>
          <p:nvPr/>
        </p:nvGraphicFramePr>
        <p:xfrm>
          <a:off x="2286000" y="2571750"/>
          <a:ext cx="4714875" cy="3618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3406">
                <a:tc>
                  <a:txBody>
                    <a:bodyPr/>
                    <a:lstStyle/>
                    <a:p>
                      <a:r>
                        <a:rPr lang="it-IT" sz="20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FIBROSI POLMONARE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34%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406">
                <a:tc>
                  <a:txBody>
                    <a:bodyPr/>
                    <a:lstStyle/>
                    <a:p>
                      <a:r>
                        <a:rPr lang="it-IT" sz="20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FIBROSI CISTICA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27.9%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406">
                <a:tc>
                  <a:txBody>
                    <a:bodyPr/>
                    <a:lstStyle/>
                    <a:p>
                      <a:r>
                        <a:rPr lang="it-IT" sz="20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ENFISEMA  – BPCO (deficit di alfa1-antitripsina)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406">
                <a:tc>
                  <a:txBody>
                    <a:bodyPr/>
                    <a:lstStyle/>
                    <a:p>
                      <a:r>
                        <a:rPr lang="it-IT" sz="20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IPERTENSIONE POLM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5.4%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406">
                <a:tc>
                  <a:txBody>
                    <a:bodyPr/>
                    <a:lstStyle/>
                    <a:p>
                      <a:r>
                        <a:rPr lang="it-IT" sz="20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Altre malattie interstiziali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406">
                <a:tc>
                  <a:txBody>
                    <a:bodyPr/>
                    <a:lstStyle/>
                    <a:p>
                      <a:r>
                        <a:rPr lang="it-IT" sz="20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MISCELLANEA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15E0B2-1BEF-614B-9AA1-E90E43778191}"/>
              </a:ext>
            </a:extLst>
          </p:cNvPr>
          <p:cNvSpPr txBox="1"/>
          <p:nvPr/>
        </p:nvSpPr>
        <p:spPr>
          <a:xfrm>
            <a:off x="5143500" y="428625"/>
            <a:ext cx="2928938" cy="83343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tIns="108000" bIns="108000">
            <a:spAutoFit/>
          </a:bodyPr>
          <a:lstStyle/>
          <a:p>
            <a:pPr algn="ctr">
              <a:defRPr/>
            </a:pPr>
            <a:r>
              <a:rPr lang="it-IT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REGISTRO  ITALIANO</a:t>
            </a:r>
          </a:p>
          <a:p>
            <a:pPr algn="ctr">
              <a:defRPr/>
            </a:pPr>
            <a:r>
              <a:rPr lang="it-IT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TRAPIANTI </a:t>
            </a:r>
            <a:r>
              <a:rPr lang="it-IT" i="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DI</a:t>
            </a:r>
            <a:r>
              <a:rPr lang="it-IT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POLMONE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147B83-0EB8-EE4A-81A0-D9F6691E5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8"/>
    </mc:Choice>
    <mc:Fallback>
      <p:transition spd="slow" advTm="1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3B2384-B260-364E-9031-97057519B338}"/>
              </a:ext>
            </a:extLst>
          </p:cNvPr>
          <p:cNvSpPr txBox="1"/>
          <p:nvPr/>
        </p:nvSpPr>
        <p:spPr>
          <a:xfrm>
            <a:off x="1581234" y="2038350"/>
            <a:ext cx="6429375" cy="40005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i="0" dirty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SOPRAVVIVENZA PAZIENTI TRAPIANTI IN ITALIA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230532CF-6802-E741-92AE-E1C4C4833608}"/>
              </a:ext>
            </a:extLst>
          </p:cNvPr>
          <p:cNvGraphicFramePr>
            <a:graphicFrameLocks noGrp="1"/>
          </p:cNvGraphicFramePr>
          <p:nvPr/>
        </p:nvGraphicFramePr>
        <p:xfrm>
          <a:off x="1857375" y="3143250"/>
          <a:ext cx="6143627" cy="1531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66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sopravvivenza</a:t>
                      </a:r>
                    </a:p>
                  </a:txBody>
                  <a:tcPr marL="94083" marR="94083" marT="47042" marB="470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1 anno</a:t>
                      </a:r>
                    </a:p>
                  </a:txBody>
                  <a:tcPr marL="94083" marR="94083" marT="47042" marB="470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3 anni</a:t>
                      </a:r>
                    </a:p>
                  </a:txBody>
                  <a:tcPr marL="94083" marR="94083" marT="47042" marB="470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5 anni</a:t>
                      </a:r>
                    </a:p>
                  </a:txBody>
                  <a:tcPr marL="94083" marR="94083" marT="47042" marB="470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10 anni</a:t>
                      </a:r>
                    </a:p>
                  </a:txBody>
                  <a:tcPr marL="94083" marR="94083" marT="47042" marB="4704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270">
                <a:tc>
                  <a:txBody>
                    <a:bodyPr/>
                    <a:lstStyle/>
                    <a:p>
                      <a:pPr algn="l"/>
                      <a:endParaRPr lang="it-IT" sz="1800" b="1" dirty="0">
                        <a:latin typeface="Arial Narrow" pitchFamily="34" charset="0"/>
                      </a:endParaRPr>
                    </a:p>
                    <a:p>
                      <a:pPr algn="l"/>
                      <a:r>
                        <a:rPr lang="it-IT" sz="1800" b="1" dirty="0">
                          <a:latin typeface="Arial Narrow" pitchFamily="34" charset="0"/>
                        </a:rPr>
                        <a:t>TUTTI   I TRAPIANTI</a:t>
                      </a:r>
                    </a:p>
                  </a:txBody>
                  <a:tcPr marL="94083" marR="94083" marT="47042" marB="47042"/>
                </a:tc>
                <a:tc>
                  <a:txBody>
                    <a:bodyPr/>
                    <a:lstStyle/>
                    <a:p>
                      <a:pPr algn="ctr"/>
                      <a:endParaRPr lang="it-IT" sz="1800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it-IT" sz="1800" b="1" dirty="0">
                          <a:latin typeface="Arial Narrow" pitchFamily="34" charset="0"/>
                        </a:rPr>
                        <a:t>66%</a:t>
                      </a:r>
                    </a:p>
                  </a:txBody>
                  <a:tcPr marL="94083" marR="94083" marT="47042" marB="47042"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it-IT" sz="1800" b="1" dirty="0">
                          <a:latin typeface="Arial Narrow" pitchFamily="34" charset="0"/>
                        </a:rPr>
                        <a:t>53%</a:t>
                      </a:r>
                    </a:p>
                  </a:txBody>
                  <a:tcPr marL="94083" marR="94083" marT="47042" marB="47042"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it-IT" sz="1800" b="1" dirty="0">
                          <a:latin typeface="Arial Narrow" pitchFamily="34" charset="0"/>
                        </a:rPr>
                        <a:t>44%</a:t>
                      </a:r>
                    </a:p>
                  </a:txBody>
                  <a:tcPr marL="94083" marR="94083" marT="47042" marB="47042"/>
                </a:tc>
                <a:tc>
                  <a:txBody>
                    <a:bodyPr/>
                    <a:lstStyle/>
                    <a:p>
                      <a:pPr algn="ctr"/>
                      <a:endParaRPr lang="it-IT" sz="1800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it-IT" sz="1800" b="1" dirty="0">
                          <a:latin typeface="Arial Narrow" pitchFamily="34" charset="0"/>
                        </a:rPr>
                        <a:t>26%</a:t>
                      </a:r>
                    </a:p>
                  </a:txBody>
                  <a:tcPr marL="94083" marR="94083" marT="47042" marB="4704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BDEB7C-2920-6647-BD3C-FBA86706673D}"/>
              </a:ext>
            </a:extLst>
          </p:cNvPr>
          <p:cNvSpPr txBox="1"/>
          <p:nvPr/>
        </p:nvSpPr>
        <p:spPr>
          <a:xfrm>
            <a:off x="5500688" y="500063"/>
            <a:ext cx="2928937" cy="83343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tIns="108000" bIns="108000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REGISTRO  ITALIANO</a:t>
            </a:r>
          </a:p>
          <a:p>
            <a:pPr algn="ctr">
              <a:defRPr/>
            </a:pPr>
            <a:r>
              <a:rPr lang="it-IT" dirty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TRAPIANTI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DI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 POLMONE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DD2286-F368-8342-90B7-D1F3DB74A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5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5"/>
    </mc:Choice>
    <mc:Fallback>
      <p:transition spd="slow" advTm="1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82E98-A2E5-AC40-B3C1-64252EEC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Trapianto polmonare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2C6ACF-789F-2741-A9A8-54021B695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paziente candidato deve essere in condizioni generali non compromesse (necessità di riabilitazione </a:t>
            </a:r>
            <a:r>
              <a:rPr lang="it-IT" dirty="0" err="1"/>
              <a:t>pre</a:t>
            </a:r>
            <a:r>
              <a:rPr lang="it-IT" dirty="0"/>
              <a:t>- e post-trapianto)</a:t>
            </a:r>
          </a:p>
          <a:p>
            <a:r>
              <a:rPr lang="it-IT" dirty="0"/>
              <a:t>Il paziente trapiantato deve assumere per tutta la vita farmaci antirigetto che hanno un effetto </a:t>
            </a:r>
            <a:r>
              <a:rPr lang="it-IT" dirty="0" err="1"/>
              <a:t>immunosopressore</a:t>
            </a:r>
            <a:endParaRPr lang="it-IT" dirty="0"/>
          </a:p>
          <a:p>
            <a:r>
              <a:rPr lang="it-IT" dirty="0"/>
              <a:t>I principali rischi sono il rigetto dell’organo trapiantato (acuto e cronico) per reazione immunitaria dell’ospite e gli effetti dei farmaci anti-rigetto (in primis infezioni)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7366EE-ACE3-7D45-8D77-BC122C61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6416"/>
      </p:ext>
    </p:extLst>
  </p:cSld>
  <p:clrMapOvr>
    <a:masterClrMapping/>
  </p:clrMapOvr>
  <p:transition spd="slow" advTm="8401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sellaDiTesto 1">
            <a:extLst>
              <a:ext uri="{FF2B5EF4-FFF2-40B4-BE49-F238E27FC236}">
                <a16:creationId xmlns:a16="http://schemas.microsoft.com/office/drawing/2014/main" id="{A96C6647-0CA9-EF46-979B-E1981B779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1109663"/>
            <a:ext cx="7000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ALTERAZIONI della FISIOLOGIA del polmone trapiantato</a:t>
            </a:r>
          </a:p>
        </p:txBody>
      </p:sp>
      <p:sp>
        <p:nvSpPr>
          <p:cNvPr id="49155" name="CasellaDiTesto 2">
            <a:extLst>
              <a:ext uri="{FF2B5EF4-FFF2-40B4-BE49-F238E27FC236}">
                <a16:creationId xmlns:a16="http://schemas.microsoft.com/office/drawing/2014/main" id="{C291DD5D-313C-1846-B019-DA2DD0124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214563"/>
            <a:ext cx="6929437" cy="3786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. </a:t>
            </a:r>
            <a:r>
              <a:rPr lang="it-IT" sz="2400" b="0" i="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Denervazione</a:t>
            </a: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dei polmoni trapiantati</a:t>
            </a:r>
          </a:p>
          <a:p>
            <a:pPr>
              <a:defRPr/>
            </a:pP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. Interruzione della vascolarizzazione bronchiale e linfatica</a:t>
            </a:r>
          </a:p>
          <a:p>
            <a:pPr>
              <a:defRPr/>
            </a:pP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. Alterazione del surfactante</a:t>
            </a:r>
          </a:p>
          <a:p>
            <a:pPr lvl="1">
              <a:defRPr/>
            </a:pPr>
            <a:endParaRPr lang="it-IT" sz="2400" b="0" i="0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  <a:p>
            <a:pPr lvl="2">
              <a:defRPr/>
            </a:pP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Tosse</a:t>
            </a:r>
          </a:p>
          <a:p>
            <a:pPr lvl="2">
              <a:defRPr/>
            </a:pPr>
            <a:r>
              <a:rPr lang="it-IT" sz="2400" b="0" i="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Clearance</a:t>
            </a: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it-IT" sz="2400" b="0" i="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mucociliare</a:t>
            </a:r>
            <a:endParaRPr lang="it-IT" sz="2400" b="0" i="0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  <a:p>
            <a:pPr lvl="2">
              <a:defRPr/>
            </a:pPr>
            <a:r>
              <a:rPr lang="it-IT" sz="2400" b="0" i="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Micro-atelettasie</a:t>
            </a: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polmonari</a:t>
            </a:r>
          </a:p>
          <a:p>
            <a:pPr lvl="2">
              <a:defRPr/>
            </a:pPr>
            <a:r>
              <a:rPr lang="it-IT" sz="2400" b="0" i="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Iperreattività</a:t>
            </a: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bronchiale</a:t>
            </a:r>
          </a:p>
          <a:p>
            <a:pPr lvl="2">
              <a:defRPr/>
            </a:pP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Tono dei vasi polmonari</a:t>
            </a:r>
          </a:p>
          <a:p>
            <a:pPr lvl="2">
              <a:defRPr/>
            </a:pP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Funzione del ventricolo destro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09EB7A-B886-A849-AC7D-364C6185D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1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63"/>
    </mc:Choice>
    <mc:Fallback>
      <p:transition spd="slow" advTm="4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65B51-8979-FC46-BB2E-A5BFCF4E4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Il declino della funzione </a:t>
            </a:r>
            <a:r>
              <a:rPr lang="it-IT" sz="3200" dirty="0" err="1"/>
              <a:t>ventilatoria</a:t>
            </a:r>
            <a:r>
              <a:rPr lang="it-IT" sz="3200" dirty="0"/>
              <a:t> è accelerato dal fumo, ma migliora smettendo di fumare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5DBC3C-80CB-C24E-8A23-CCC1214E5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AF596A-B114-6D4F-B763-2C36E100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1100"/>
            <a:ext cx="9144000" cy="53468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94EEBD-AD2D-1448-A460-295BD0C7A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2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04"/>
    </mc:Choice>
    <mc:Fallback>
      <p:transition spd="slow" advTm="9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>
            <a:extLst>
              <a:ext uri="{FF2B5EF4-FFF2-40B4-BE49-F238E27FC236}">
                <a16:creationId xmlns:a16="http://schemas.microsoft.com/office/drawing/2014/main" id="{3E4A936A-7BEF-594A-9FF4-A8AE5AF4EE5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133600"/>
            <a:ext cx="8915400" cy="2514600"/>
            <a:chOff x="152400" y="2590800"/>
            <a:chExt cx="8915400" cy="25146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EDDE953-E584-264F-BE4C-4FA07AAD4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590800"/>
              <a:ext cx="4419600" cy="2514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97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 sz="1600" b="1">
                <a:solidFill>
                  <a:srgbClr val="FFFFFF"/>
                </a:solidFill>
                <a:latin typeface="+mn-lt"/>
              </a:endParaRPr>
            </a:p>
          </p:txBody>
        </p:sp>
        <p:grpSp>
          <p:nvGrpSpPr>
            <p:cNvPr id="95241" name="Group 1">
              <a:extLst>
                <a:ext uri="{FF2B5EF4-FFF2-40B4-BE49-F238E27FC236}">
                  <a16:creationId xmlns:a16="http://schemas.microsoft.com/office/drawing/2014/main" id="{F175F279-6A92-D848-969A-2E875A562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2590800"/>
              <a:ext cx="4419600" cy="2514600"/>
              <a:chOff x="152400" y="2590800"/>
              <a:chExt cx="4419600" cy="2514600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707AAD0-2998-DC40-9ED8-6957E9A92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2590800"/>
                <a:ext cx="4419600" cy="25146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rgbClr val="AAAAFF">
                    <a:alpha val="0"/>
                  </a:srgb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it-IT" sz="1600" b="1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95244" name="TextBox 5">
                <a:extLst>
                  <a:ext uri="{FF2B5EF4-FFF2-40B4-BE49-F238E27FC236}">
                    <a16:creationId xmlns:a16="http://schemas.microsoft.com/office/drawing/2014/main" id="{8553AC1E-3BD8-D544-A4DF-136DFED5DC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2819400"/>
                <a:ext cx="4343400" cy="2193925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ts val="1200"/>
                  </a:spcBef>
                </a:pPr>
                <a:r>
                  <a:rPr lang="en-US" altLang="it-IT" b="1" dirty="0" err="1">
                    <a:cs typeface="Tahoma" panose="020B0604030504040204" pitchFamily="34" charset="0"/>
                  </a:rPr>
                  <a:t>Malattia</a:t>
                </a:r>
                <a:r>
                  <a:rPr lang="en-US" altLang="it-IT" b="1" dirty="0">
                    <a:cs typeface="Tahoma" panose="020B0604030504040204" pitchFamily="34" charset="0"/>
                  </a:rPr>
                  <a:t> </a:t>
                </a:r>
                <a:r>
                  <a:rPr lang="en-US" altLang="it-IT" b="1" dirty="0" err="1">
                    <a:cs typeface="Tahoma" panose="020B0604030504040204" pitchFamily="34" charset="0"/>
                  </a:rPr>
                  <a:t>delle</a:t>
                </a:r>
                <a:r>
                  <a:rPr lang="en-US" altLang="it-IT" b="1" dirty="0">
                    <a:cs typeface="Tahoma" panose="020B0604030504040204" pitchFamily="34" charset="0"/>
                  </a:rPr>
                  <a:t> </a:t>
                </a:r>
                <a:r>
                  <a:rPr lang="en-US" altLang="it-IT" b="1" dirty="0" err="1">
                    <a:cs typeface="Tahoma" panose="020B0604030504040204" pitchFamily="34" charset="0"/>
                  </a:rPr>
                  <a:t>piccole</a:t>
                </a:r>
                <a:r>
                  <a:rPr lang="en-US" altLang="it-IT" b="1" dirty="0">
                    <a:cs typeface="Tahoma" panose="020B0604030504040204" pitchFamily="34" charset="0"/>
                  </a:rPr>
                  <a:t> vie </a:t>
                </a:r>
                <a:r>
                  <a:rPr lang="en-US" altLang="it-IT" b="1" dirty="0" err="1">
                    <a:cs typeface="Tahoma" panose="020B0604030504040204" pitchFamily="34" charset="0"/>
                  </a:rPr>
                  <a:t>aeree</a:t>
                </a:r>
                <a:endParaRPr lang="en-US" altLang="it-IT" b="1" dirty="0">
                  <a:cs typeface="Tahoma" panose="020B0604030504040204" pitchFamily="34" charset="0"/>
                </a:endParaRPr>
              </a:p>
              <a:p>
                <a:pPr algn="ctr" eaLnBrk="1" hangingPunct="1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altLang="it-IT" sz="2000" b="1" dirty="0" err="1">
                    <a:cs typeface="Tahoma" panose="020B0604030504040204" pitchFamily="34" charset="0"/>
                  </a:rPr>
                  <a:t>Infiammazione</a:t>
                </a:r>
                <a:endParaRPr lang="en-US" altLang="it-IT" sz="2000" b="1" dirty="0">
                  <a:cs typeface="Tahoma" panose="020B0604030504040204" pitchFamily="34" charset="0"/>
                </a:endParaRPr>
              </a:p>
              <a:p>
                <a:pPr algn="ctr" eaLnBrk="1" hangingPunct="1">
                  <a:buFont typeface="Arial" panose="020B0604020202020204" pitchFamily="34" charset="0"/>
                  <a:buChar char="•"/>
                </a:pPr>
                <a:r>
                  <a:rPr lang="en-US" altLang="it-IT" sz="2000" b="1" dirty="0" err="1">
                    <a:cs typeface="Tahoma" panose="020B0604030504040204" pitchFamily="34" charset="0"/>
                  </a:rPr>
                  <a:t>Fibrosi</a:t>
                </a:r>
                <a:r>
                  <a:rPr lang="en-US" altLang="it-IT" sz="2000" b="1" dirty="0">
                    <a:cs typeface="Tahoma" panose="020B0604030504040204" pitchFamily="34" charset="0"/>
                  </a:rPr>
                  <a:t> </a:t>
                </a:r>
                <a:r>
                  <a:rPr lang="en-US" altLang="it-IT" sz="2000" b="1" dirty="0" err="1">
                    <a:cs typeface="Tahoma" panose="020B0604030504040204" pitchFamily="34" charset="0"/>
                  </a:rPr>
                  <a:t>delle</a:t>
                </a:r>
                <a:r>
                  <a:rPr lang="en-US" altLang="it-IT" sz="2000" b="1" dirty="0">
                    <a:cs typeface="Tahoma" panose="020B0604030504040204" pitchFamily="34" charset="0"/>
                  </a:rPr>
                  <a:t> </a:t>
                </a:r>
                <a:r>
                  <a:rPr lang="en-US" altLang="it-IT" sz="2000" b="1" dirty="0" err="1">
                    <a:cs typeface="Tahoma" panose="020B0604030504040204" pitchFamily="34" charset="0"/>
                  </a:rPr>
                  <a:t>pareti</a:t>
                </a:r>
                <a:endParaRPr lang="en-US" altLang="it-IT" sz="2000" b="1" dirty="0">
                  <a:cs typeface="Tahoma" panose="020B0604030504040204" pitchFamily="34" charset="0"/>
                </a:endParaRPr>
              </a:p>
              <a:p>
                <a:pPr algn="ctr" eaLnBrk="1" hangingPunct="1">
                  <a:buFont typeface="Arial" panose="020B0604020202020204" pitchFamily="34" charset="0"/>
                  <a:buChar char="•"/>
                </a:pPr>
                <a:r>
                  <a:rPr lang="en-US" altLang="it-IT" sz="2000" b="1" dirty="0" err="1">
                    <a:cs typeface="Tahoma" panose="020B0604030504040204" pitchFamily="34" charset="0"/>
                  </a:rPr>
                  <a:t>Tappi</a:t>
                </a:r>
                <a:r>
                  <a:rPr lang="en-US" altLang="it-IT" sz="2000" b="1" dirty="0">
                    <a:cs typeface="Tahoma" panose="020B0604030504040204" pitchFamily="34" charset="0"/>
                  </a:rPr>
                  <a:t> </a:t>
                </a:r>
                <a:r>
                  <a:rPr lang="en-US" altLang="it-IT" sz="2000" b="1" dirty="0" err="1">
                    <a:cs typeface="Tahoma" panose="020B0604030504040204" pitchFamily="34" charset="0"/>
                  </a:rPr>
                  <a:t>intraluminali</a:t>
                </a:r>
                <a:endParaRPr lang="en-US" altLang="it-IT" sz="2000" b="1" dirty="0">
                  <a:cs typeface="Tahoma" panose="020B0604030504040204" pitchFamily="34" charset="0"/>
                </a:endParaRPr>
              </a:p>
              <a:p>
                <a:pPr algn="ctr" eaLnBrk="1" hangingPunct="1">
                  <a:buFont typeface="Arial" panose="020B0604020202020204" pitchFamily="34" charset="0"/>
                  <a:buChar char="•"/>
                </a:pPr>
                <a:r>
                  <a:rPr lang="en-US" altLang="it-IT" sz="2000" b="1" dirty="0" err="1">
                    <a:cs typeface="Tahoma" panose="020B0604030504040204" pitchFamily="34" charset="0"/>
                  </a:rPr>
                  <a:t>Aumento</a:t>
                </a:r>
                <a:r>
                  <a:rPr lang="en-US" altLang="it-IT" sz="2000" b="1" dirty="0">
                    <a:cs typeface="Tahoma" panose="020B0604030504040204" pitchFamily="34" charset="0"/>
                  </a:rPr>
                  <a:t> </a:t>
                </a:r>
                <a:r>
                  <a:rPr lang="en-US" altLang="it-IT" sz="2000" b="1" dirty="0" err="1">
                    <a:cs typeface="Tahoma" panose="020B0604030504040204" pitchFamily="34" charset="0"/>
                  </a:rPr>
                  <a:t>delle</a:t>
                </a:r>
                <a:r>
                  <a:rPr lang="en-US" altLang="it-IT" sz="2000" b="1" dirty="0">
                    <a:cs typeface="Tahoma" panose="020B0604030504040204" pitchFamily="34" charset="0"/>
                  </a:rPr>
                  <a:t> </a:t>
                </a:r>
                <a:r>
                  <a:rPr lang="en-US" altLang="it-IT" sz="2000" b="1" dirty="0" err="1">
                    <a:cs typeface="Tahoma" panose="020B0604030504040204" pitchFamily="34" charset="0"/>
                  </a:rPr>
                  <a:t>resistenze</a:t>
                </a:r>
                <a:endParaRPr lang="en-US" altLang="it-IT" sz="2000" b="1" dirty="0"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5242" name="TextBox 10">
              <a:extLst>
                <a:ext uri="{FF2B5EF4-FFF2-40B4-BE49-F238E27FC236}">
                  <a16:creationId xmlns:a16="http://schemas.microsoft.com/office/drawing/2014/main" id="{8F738052-3139-0C49-9E22-394AD7718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2819400"/>
              <a:ext cx="4114800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1200"/>
                </a:spcBef>
              </a:pPr>
              <a:r>
                <a:rPr lang="en-US" altLang="it-IT" b="1">
                  <a:cs typeface="Tahoma" panose="020B0604030504040204" pitchFamily="34" charset="0"/>
                </a:rPr>
                <a:t>Distruzione del parenchima polmonare</a:t>
              </a:r>
              <a:endParaRPr lang="en-US" altLang="it-IT" sz="1600" b="1">
                <a:cs typeface="Tahoma" panose="020B0604030504040204" pitchFamily="34" charset="0"/>
              </a:endParaRPr>
            </a:p>
            <a:p>
              <a:pPr algn="ctr" eaLnBrk="1" hangingPunct="1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altLang="it-IT" sz="1600" b="1">
                  <a:cs typeface="Tahoma" panose="020B0604030504040204" pitchFamily="34" charset="0"/>
                </a:rPr>
                <a:t>Perdita di attacchi alveolari e bronchioli respiratori</a:t>
              </a:r>
            </a:p>
            <a:p>
              <a:pPr algn="ctr" eaLnBrk="1" hangingPunct="1">
                <a:buFont typeface="Arial" panose="020B0604020202020204" pitchFamily="34" charset="0"/>
                <a:buChar char="•"/>
              </a:pPr>
              <a:r>
                <a:rPr lang="en-US" altLang="it-IT" sz="1600" b="1">
                  <a:cs typeface="Tahoma" panose="020B0604030504040204" pitchFamily="34" charset="0"/>
                </a:rPr>
                <a:t>Riduzione della forza di retrazione elastica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1A2500-1922-5B43-90B4-522875D94B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4876800"/>
            <a:ext cx="1752600" cy="838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177FD6-B89A-DB4C-B693-79C310BD62D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943600" y="4876800"/>
            <a:ext cx="1600200" cy="838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37" name="TextBox 16">
            <a:extLst>
              <a:ext uri="{FF2B5EF4-FFF2-40B4-BE49-F238E27FC236}">
                <a16:creationId xmlns:a16="http://schemas.microsoft.com/office/drawing/2014/main" id="{94E2EDB9-170E-0349-84C8-B5309B28D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780088"/>
            <a:ext cx="7010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it-IT" sz="3200" b="1" dirty="0" err="1">
                <a:solidFill>
                  <a:srgbClr val="0070C0"/>
                </a:solidFill>
                <a:cs typeface="Tahoma" panose="020B0604030504040204" pitchFamily="34" charset="0"/>
              </a:rPr>
              <a:t>Limitazione</a:t>
            </a:r>
            <a:r>
              <a:rPr lang="en-US" altLang="it-IT" sz="3200" b="1" dirty="0">
                <a:solidFill>
                  <a:srgbClr val="0070C0"/>
                </a:solidFill>
                <a:cs typeface="Tahoma" panose="020B0604030504040204" pitchFamily="34" charset="0"/>
              </a:rPr>
              <a:t> al </a:t>
            </a:r>
            <a:r>
              <a:rPr lang="en-US" altLang="it-IT" sz="3200" b="1" dirty="0" err="1">
                <a:solidFill>
                  <a:srgbClr val="0070C0"/>
                </a:solidFill>
                <a:cs typeface="Tahoma" panose="020B0604030504040204" pitchFamily="34" charset="0"/>
              </a:rPr>
              <a:t>flusso</a:t>
            </a:r>
            <a:r>
              <a:rPr lang="en-US" altLang="it-IT" sz="3200" b="1" dirty="0">
                <a:solidFill>
                  <a:srgbClr val="0070C0"/>
                </a:solidFill>
                <a:cs typeface="Tahoma" panose="020B0604030504040204" pitchFamily="34" charset="0"/>
              </a:rPr>
              <a:t> </a:t>
            </a:r>
            <a:r>
              <a:rPr lang="en-US" altLang="it-IT" sz="3200" b="1" dirty="0" err="1">
                <a:solidFill>
                  <a:srgbClr val="0070C0"/>
                </a:solidFill>
                <a:cs typeface="Tahoma" panose="020B0604030504040204" pitchFamily="34" charset="0"/>
              </a:rPr>
              <a:t>aereo</a:t>
            </a:r>
            <a:endParaRPr lang="en-US" altLang="it-IT" sz="3200" b="1" dirty="0">
              <a:solidFill>
                <a:srgbClr val="0070C0"/>
              </a:solidFill>
              <a:cs typeface="Tahoma" panose="020B0604030504040204" pitchFamily="34" charset="0"/>
            </a:endParaRPr>
          </a:p>
          <a:p>
            <a:pPr algn="ctr" eaLnBrk="1" hangingPunct="1"/>
            <a:r>
              <a:rPr lang="en-US" altLang="it-IT" sz="3200" b="1" dirty="0">
                <a:solidFill>
                  <a:srgbClr val="0070C0"/>
                </a:solidFill>
                <a:cs typeface="Tahoma" panose="020B0604030504040204" pitchFamily="34" charset="0"/>
              </a:rPr>
              <a:t>OSTRUZIONE BRONCHIALE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737A4E-AE56-A04C-AFFC-972A9D325E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" y="1600200"/>
            <a:ext cx="8229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2D3D494-4B4F-B44B-B577-973B4CF3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381000"/>
            <a:ext cx="7772400" cy="9144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ja-JP" sz="2400" b="1" dirty="0" err="1">
                <a:solidFill>
                  <a:srgbClr val="C00000"/>
                </a:solidFill>
                <a:latin typeface="Tahoma" pitchFamily="-1" charset="0"/>
                <a:ea typeface="+mn-ea"/>
              </a:rPr>
              <a:t>Meccanismi</a:t>
            </a:r>
            <a:r>
              <a:rPr lang="en-US" altLang="ja-JP" sz="2400" b="1" dirty="0">
                <a:solidFill>
                  <a:srgbClr val="C00000"/>
                </a:solidFill>
                <a:latin typeface="Tahoma" pitchFamily="-1" charset="0"/>
                <a:ea typeface="+mn-ea"/>
              </a:rPr>
              <a:t> di </a:t>
            </a:r>
            <a:r>
              <a:rPr lang="en-US" altLang="ja-JP" sz="2400" b="1" dirty="0" err="1">
                <a:solidFill>
                  <a:srgbClr val="C00000"/>
                </a:solidFill>
                <a:latin typeface="Tahoma" pitchFamily="-1" charset="0"/>
                <a:ea typeface="+mn-ea"/>
              </a:rPr>
              <a:t>sviluppo</a:t>
            </a:r>
            <a:r>
              <a:rPr lang="en-US" altLang="ja-JP" sz="2400" b="1" dirty="0">
                <a:solidFill>
                  <a:srgbClr val="C00000"/>
                </a:solidFill>
                <a:latin typeface="Tahoma" pitchFamily="-1" charset="0"/>
                <a:ea typeface="+mn-ea"/>
              </a:rPr>
              <a:t> </a:t>
            </a:r>
            <a:r>
              <a:rPr lang="en-US" altLang="ja-JP" sz="2400" b="1" dirty="0" err="1">
                <a:solidFill>
                  <a:srgbClr val="C00000"/>
                </a:solidFill>
                <a:latin typeface="Tahoma" pitchFamily="-1" charset="0"/>
                <a:ea typeface="+mn-ea"/>
              </a:rPr>
              <a:t>della</a:t>
            </a:r>
            <a:r>
              <a:rPr lang="en-US" altLang="ja-JP" sz="2400" b="1" dirty="0">
                <a:solidFill>
                  <a:srgbClr val="C00000"/>
                </a:solidFill>
                <a:latin typeface="Tahoma" pitchFamily="-1" charset="0"/>
                <a:ea typeface="+mn-ea"/>
              </a:rPr>
              <a:t> </a:t>
            </a:r>
            <a:r>
              <a:rPr lang="en-US" altLang="ja-JP" b="1" dirty="0" err="1">
                <a:solidFill>
                  <a:srgbClr val="C00000"/>
                </a:solidFill>
                <a:latin typeface="Tahoma" pitchFamily="-1" charset="0"/>
                <a:ea typeface="+mn-ea"/>
              </a:rPr>
              <a:t>ostruzione</a:t>
            </a:r>
            <a:r>
              <a:rPr lang="en-US" altLang="ja-JP" b="1" dirty="0">
                <a:solidFill>
                  <a:srgbClr val="C00000"/>
                </a:solidFill>
                <a:latin typeface="Tahoma" pitchFamily="-1" charset="0"/>
                <a:ea typeface="+mn-ea"/>
              </a:rPr>
              <a:t> </a:t>
            </a:r>
            <a:r>
              <a:rPr lang="en-US" altLang="ja-JP" b="1" dirty="0" err="1">
                <a:solidFill>
                  <a:srgbClr val="C00000"/>
                </a:solidFill>
                <a:latin typeface="Tahoma" pitchFamily="-1" charset="0"/>
                <a:ea typeface="+mn-ea"/>
              </a:rPr>
              <a:t>bronchiale</a:t>
            </a:r>
            <a:r>
              <a:rPr lang="en-US" altLang="ja-JP" b="1" dirty="0">
                <a:solidFill>
                  <a:srgbClr val="C00000"/>
                </a:solidFill>
                <a:latin typeface="Tahoma" pitchFamily="-1" charset="0"/>
                <a:ea typeface="+mn-ea"/>
              </a:rPr>
              <a:t> </a:t>
            </a:r>
            <a:r>
              <a:rPr lang="en-US" altLang="ja-JP" sz="2400" b="1" dirty="0" err="1">
                <a:solidFill>
                  <a:srgbClr val="C00000"/>
                </a:solidFill>
                <a:latin typeface="Tahoma" pitchFamily="-1" charset="0"/>
                <a:ea typeface="+mn-ea"/>
              </a:rPr>
              <a:t>nella</a:t>
            </a:r>
            <a:r>
              <a:rPr lang="en-US" altLang="ja-JP" sz="2400" b="1" dirty="0">
                <a:solidFill>
                  <a:srgbClr val="C00000"/>
                </a:solidFill>
                <a:latin typeface="Tahoma" pitchFamily="-1" charset="0"/>
                <a:ea typeface="+mn-ea"/>
              </a:rPr>
              <a:t> BPCO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8950F6-FB2D-D244-88A0-3E5DA1086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0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82"/>
    </mc:Choice>
    <mc:Fallback>
      <p:transition spd="slow" advTm="5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CLOSURESTATE" val="&lt;?xml version=&quot;1.0&quot; encoding=&quot;utf-8&quot;?&gt;&#10;&lt;DisclosureState xmlns:xsd=&quot;http://www.w3.org/2001/XMLSchema&quot; xmlns:xsi=&quot;http://www.w3.org/2001/XMLSchema-instance&quot;&gt;&#10; &lt;MainDecision&gt;AlreadyExists&lt;/MainDecision&gt;&#10; &lt;MainDecisionByManage&gt;AlreadyExistsFromManage&lt;/MainDecisionByManage&gt;&#10; &lt;ByManage&gt;true&lt;/ByManage&gt;&#10; &lt;PredefinedSentences /&gt;&#10; &lt;ExtendedSentences /&gt;&#10; &lt;FreeText&gt;N/A&lt;/FreeText&gt;&#10; &lt;Event&gt;ERS2017&lt;/Event&gt;&#10;&lt;/DisclosureStat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12638</TotalTime>
  <Words>4527</Words>
  <Application>Microsoft Macintosh PowerPoint</Application>
  <PresentationFormat>Presentazione su schermo (4:3)</PresentationFormat>
  <Paragraphs>649</Paragraphs>
  <Slides>74</Slides>
  <Notes>35</Notes>
  <HiddenSlides>0</HiddenSlides>
  <MMClips>74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88" baseType="lpstr">
      <vt:lpstr>Arial</vt:lpstr>
      <vt:lpstr>Arial </vt:lpstr>
      <vt:lpstr>Arial Black</vt:lpstr>
      <vt:lpstr>Arial Narrow</vt:lpstr>
      <vt:lpstr>Big Caslon</vt:lpstr>
      <vt:lpstr>Calibri</vt:lpstr>
      <vt:lpstr>Cambria Math</vt:lpstr>
      <vt:lpstr>Symbol</vt:lpstr>
      <vt:lpstr>Tahoma</vt:lpstr>
      <vt:lpstr>Times</vt:lpstr>
      <vt:lpstr>Times New Roman</vt:lpstr>
      <vt:lpstr>Verdana</vt:lpstr>
      <vt:lpstr>Wingdings</vt:lpstr>
      <vt:lpstr>Office Theme</vt:lpstr>
      <vt:lpstr>Malattie dell’apparato respiratorio</vt:lpstr>
      <vt:lpstr>Presentazione standard di PowerPoint</vt:lpstr>
      <vt:lpstr>Cause respiratorie di dispnea</vt:lpstr>
      <vt:lpstr>Cause cardiache di dispnea</vt:lpstr>
      <vt:lpstr>Psicosomatiche/ambientali/funzionali</vt:lpstr>
      <vt:lpstr>Altre cause di dispnea</vt:lpstr>
      <vt:lpstr>Presentazione standard di PowerPoint</vt:lpstr>
      <vt:lpstr>Il declino della funzione ventilatoria è accelerato dal fumo, ma migliora smettendo di fumare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progressione della BPCO può condurre a una spirale in discesa verso maggior disabilità, riduzione della qualità di vita e riacutizzazioni  fino al decesso per insufficienza respiratoria o complicanze. </vt:lpstr>
      <vt:lpstr>Presentazione standard di PowerPoint</vt:lpstr>
      <vt:lpstr>Presentazione standard di PowerPoint</vt:lpstr>
      <vt:lpstr>Presentazione standard di PowerPoint</vt:lpstr>
      <vt:lpstr>BPCO: volumi polmonari alterati</vt:lpstr>
      <vt:lpstr>Asma bronchiale:</vt:lpstr>
      <vt:lpstr>Presentazione standard di PowerPoint</vt:lpstr>
      <vt:lpstr>Presentazione standard di PowerPoint</vt:lpstr>
      <vt:lpstr>ASMA: Fattori di rischio</vt:lpstr>
      <vt:lpstr>Fattori che possono scatenare una crisi asmatica</vt:lpstr>
      <vt:lpstr>Fattori individuali di rischio per l’insorgenza dell’asma (I)</vt:lpstr>
      <vt:lpstr>Fattori di rischio che portano all’insorgenza di asma: allergeni</vt:lpstr>
      <vt:lpstr>Fattori di rischio che portano all’insorgenza di asma: altri fattori esterni</vt:lpstr>
      <vt:lpstr>Altri fattori di rischio per l’insorgenza e/o aggravamento dell’asma</vt:lpstr>
      <vt:lpstr>Fattori di rischio che portano all’insorgenza di asma: altri fattori</vt:lpstr>
      <vt:lpstr>Presentazione standard di PowerPoint</vt:lpstr>
      <vt:lpstr>Diagnosi di asma</vt:lpstr>
      <vt:lpstr>Ciclo di gestione dell’asma basato sul controllo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Fattori di rischio per non aderenza alla  terapia farmacologica e comportamentale</vt:lpstr>
      <vt:lpstr>Asma professionale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Sindrome da ipoventilazione-obesità: condizioni richieste per la diagnosi</vt:lpstr>
      <vt:lpstr>OHS (sindrome ipoventilazione-obesità) Due modalità di presentazione clinica</vt:lpstr>
      <vt:lpstr>Meccanismi fisiopatologici- obesità</vt:lpstr>
      <vt:lpstr>Presentazione standard di PowerPoint</vt:lpstr>
      <vt:lpstr>Presentazione standard di PowerPoint</vt:lpstr>
      <vt:lpstr>Presentazione standard di PowerPoint</vt:lpstr>
      <vt:lpstr>CONDIZIONI FAVORENTI L’OSAS</vt:lpstr>
      <vt:lpstr>L’IPERSONNIA NELL’OSAS</vt:lpstr>
      <vt:lpstr>Presentazione standard di PowerPoint</vt:lpstr>
      <vt:lpstr>Presentazione standard di PowerPoint</vt:lpstr>
      <vt:lpstr>Presentazione standard di PowerPoint</vt:lpstr>
      <vt:lpstr>Lobulo polmonare secondario</vt:lpstr>
      <vt:lpstr>Presentazione standard di PowerPoint</vt:lpstr>
      <vt:lpstr>Presentazione standard di PowerPoint</vt:lpstr>
      <vt:lpstr>Pneumopatie infiltrative diffuse</vt:lpstr>
      <vt:lpstr>Presentazione standard di PowerPoint</vt:lpstr>
      <vt:lpstr>Presentazione standard di PowerPoint</vt:lpstr>
      <vt:lpstr>Presentazione standard di PowerPoint</vt:lpstr>
      <vt:lpstr>Broncoscopia/BAL</vt:lpstr>
      <vt:lpstr>Presentazione standard di PowerPoint</vt:lpstr>
      <vt:lpstr>Presentazione standard di PowerPoint</vt:lpstr>
      <vt:lpstr>Presentazione standard di PowerPoint</vt:lpstr>
      <vt:lpstr>Ipertensione polmonare</vt:lpstr>
      <vt:lpstr>Classificazione dell’ipertensione polmonare secondo le cause</vt:lpstr>
      <vt:lpstr>Ipertensione Polmonare - sintomi</vt:lpstr>
      <vt:lpstr>La valutazione prognostica nella IP è importante per stabilire la terapia</vt:lpstr>
      <vt:lpstr>Trapianto polmonare</vt:lpstr>
      <vt:lpstr>Presentazione standard di PowerPoint</vt:lpstr>
      <vt:lpstr>Presentazione standard di PowerPoint</vt:lpstr>
      <vt:lpstr>Trapianto polmonare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marco confalonieri</cp:lastModifiedBy>
  <cp:revision>154</cp:revision>
  <dcterms:created xsi:type="dcterms:W3CDTF">2006-08-16T00:00:00Z</dcterms:created>
  <dcterms:modified xsi:type="dcterms:W3CDTF">2020-06-20T10:02:46Z</dcterms:modified>
</cp:coreProperties>
</file>