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9" r:id="rId2"/>
    <p:sldMasterId id="2147483748" r:id="rId3"/>
    <p:sldMasterId id="2147483824" r:id="rId4"/>
    <p:sldMasterId id="2147483862" r:id="rId5"/>
    <p:sldMasterId id="2147484339" r:id="rId6"/>
  </p:sldMasterIdLst>
  <p:notesMasterIdLst>
    <p:notesMasterId r:id="rId86"/>
  </p:notesMasterIdLst>
  <p:sldIdLst>
    <p:sldId id="345" r:id="rId7"/>
    <p:sldId id="458" r:id="rId8"/>
    <p:sldId id="459" r:id="rId9"/>
    <p:sldId id="270" r:id="rId10"/>
    <p:sldId id="333" r:id="rId11"/>
    <p:sldId id="269" r:id="rId12"/>
    <p:sldId id="271" r:id="rId13"/>
    <p:sldId id="272" r:id="rId14"/>
    <p:sldId id="274" r:id="rId15"/>
    <p:sldId id="276" r:id="rId16"/>
    <p:sldId id="498" r:id="rId17"/>
    <p:sldId id="497" r:id="rId18"/>
    <p:sldId id="451" r:id="rId19"/>
    <p:sldId id="426" r:id="rId20"/>
    <p:sldId id="289" r:id="rId21"/>
    <p:sldId id="391" r:id="rId22"/>
    <p:sldId id="435" r:id="rId23"/>
    <p:sldId id="434" r:id="rId24"/>
    <p:sldId id="293" r:id="rId25"/>
    <p:sldId id="294" r:id="rId26"/>
    <p:sldId id="468" r:id="rId27"/>
    <p:sldId id="469" r:id="rId28"/>
    <p:sldId id="297" r:id="rId29"/>
    <p:sldId id="298" r:id="rId30"/>
    <p:sldId id="470" r:id="rId31"/>
    <p:sldId id="471" r:id="rId32"/>
    <p:sldId id="304" r:id="rId33"/>
    <p:sldId id="474" r:id="rId34"/>
    <p:sldId id="475" r:id="rId35"/>
    <p:sldId id="476" r:id="rId36"/>
    <p:sldId id="439" r:id="rId37"/>
    <p:sldId id="440" r:id="rId38"/>
    <p:sldId id="441" r:id="rId39"/>
    <p:sldId id="442" r:id="rId40"/>
    <p:sldId id="350" r:id="rId41"/>
    <p:sldId id="351" r:id="rId42"/>
    <p:sldId id="352" r:id="rId43"/>
    <p:sldId id="359" r:id="rId44"/>
    <p:sldId id="353" r:id="rId45"/>
    <p:sldId id="354" r:id="rId46"/>
    <p:sldId id="479" r:id="rId47"/>
    <p:sldId id="480" r:id="rId48"/>
    <p:sldId id="355" r:id="rId49"/>
    <p:sldId id="356" r:id="rId50"/>
    <p:sldId id="357" r:id="rId51"/>
    <p:sldId id="267" r:id="rId52"/>
    <p:sldId id="263" r:id="rId53"/>
    <p:sldId id="305" r:id="rId54"/>
    <p:sldId id="256" r:id="rId55"/>
    <p:sldId id="392" r:id="rId56"/>
    <p:sldId id="393" r:id="rId57"/>
    <p:sldId id="460" r:id="rId58"/>
    <p:sldId id="394" r:id="rId59"/>
    <p:sldId id="444" r:id="rId60"/>
    <p:sldId id="448" r:id="rId61"/>
    <p:sldId id="453" r:id="rId62"/>
    <p:sldId id="366" r:id="rId63"/>
    <p:sldId id="368" r:id="rId64"/>
    <p:sldId id="369" r:id="rId65"/>
    <p:sldId id="370" r:id="rId66"/>
    <p:sldId id="371" r:id="rId67"/>
    <p:sldId id="376" r:id="rId68"/>
    <p:sldId id="384" r:id="rId69"/>
    <p:sldId id="377" r:id="rId70"/>
    <p:sldId id="292" r:id="rId71"/>
    <p:sldId id="295" r:id="rId72"/>
    <p:sldId id="484" r:id="rId73"/>
    <p:sldId id="485" r:id="rId74"/>
    <p:sldId id="489" r:id="rId75"/>
    <p:sldId id="487" r:id="rId76"/>
    <p:sldId id="499" r:id="rId77"/>
    <p:sldId id="327" r:id="rId78"/>
    <p:sldId id="500" r:id="rId79"/>
    <p:sldId id="501" r:id="rId80"/>
    <p:sldId id="339" r:id="rId81"/>
    <p:sldId id="343" r:id="rId82"/>
    <p:sldId id="309" r:id="rId83"/>
    <p:sldId id="340" r:id="rId84"/>
    <p:sldId id="341" r:id="rId8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08" autoAdjust="0"/>
    <p:restoredTop sz="93239" autoAdjust="0"/>
  </p:normalViewPr>
  <p:slideViewPr>
    <p:cSldViewPr>
      <p:cViewPr varScale="1">
        <p:scale>
          <a:sx n="107" d="100"/>
          <a:sy n="107" d="100"/>
        </p:scale>
        <p:origin x="1808"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75470D-FEFA-48F6-8A76-31FBE403EC3B}" type="datetimeFigureOut">
              <a:rPr lang="it-IT" smtClean="0"/>
              <a:t>02/06/20</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628F2E-A95B-409A-867C-121C6567DBD1}" type="slidenum">
              <a:rPr lang="it-IT" smtClean="0"/>
              <a:t>‹N›</a:t>
            </a:fld>
            <a:endParaRPr lang="it-IT"/>
          </a:p>
        </p:txBody>
      </p:sp>
    </p:spTree>
    <p:extLst>
      <p:ext uri="{BB962C8B-B14F-4D97-AF65-F5344CB8AC3E}">
        <p14:creationId xmlns:p14="http://schemas.microsoft.com/office/powerpoint/2010/main" val="4049490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Valutazione</a:t>
            </a:r>
            <a:endParaRPr lang="en-GB" dirty="0"/>
          </a:p>
        </p:txBody>
      </p:sp>
      <p:sp>
        <p:nvSpPr>
          <p:cNvPr id="4" name="Slide Number Placeholder 3"/>
          <p:cNvSpPr>
            <a:spLocks noGrp="1"/>
          </p:cNvSpPr>
          <p:nvPr>
            <p:ph type="sldNum" sz="quarter" idx="10"/>
          </p:nvPr>
        </p:nvSpPr>
        <p:spPr/>
        <p:txBody>
          <a:bodyPr/>
          <a:lstStyle/>
          <a:p>
            <a:pPr>
              <a:defRPr/>
            </a:pPr>
            <a:fld id="{4A0557AD-6BA3-4C82-8D43-84C68D0BD5D9}" type="slidenum">
              <a:rPr lang="en-GB" sz="1800" kern="0" smtClean="0">
                <a:solidFill>
                  <a:srgbClr val="000000"/>
                </a:solidFill>
              </a:rPr>
              <a:pPr>
                <a:defRPr/>
              </a:pPr>
              <a:t>1</a:t>
            </a:fld>
            <a:endParaRPr lang="en-GB" sz="1800" kern="0">
              <a:solidFill>
                <a:srgbClr val="000000"/>
              </a:solidFill>
            </a:endParaRPr>
          </a:p>
        </p:txBody>
      </p:sp>
    </p:spTree>
    <p:extLst>
      <p:ext uri="{BB962C8B-B14F-4D97-AF65-F5344CB8AC3E}">
        <p14:creationId xmlns:p14="http://schemas.microsoft.com/office/powerpoint/2010/main" val="3548479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egnaposto immagine diapositiva 1">
            <a:extLst>
              <a:ext uri="{FF2B5EF4-FFF2-40B4-BE49-F238E27FC236}">
                <a16:creationId xmlns:a16="http://schemas.microsoft.com/office/drawing/2014/main" id="{5B16ABF2-0921-B646-ADDD-9B6181C30C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Segnaposto note 2">
            <a:extLst>
              <a:ext uri="{FF2B5EF4-FFF2-40B4-BE49-F238E27FC236}">
                <a16:creationId xmlns:a16="http://schemas.microsoft.com/office/drawing/2014/main" id="{DD4C7C15-A404-EE44-8644-138633BDA4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84995" name="Segnaposto numero diapositiva 3">
            <a:extLst>
              <a:ext uri="{FF2B5EF4-FFF2-40B4-BE49-F238E27FC236}">
                <a16:creationId xmlns:a16="http://schemas.microsoft.com/office/drawing/2014/main" id="{A046ACE3-53B7-8447-BCBB-82AEBB1A78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5736A2-04A7-5E48-ABF5-3B76DFA1897F}" type="slidenum">
              <a:rPr lang="it-IT" altLang="it-IT">
                <a:latin typeface="Arial" panose="020B0604020202020204" pitchFamily="34" charset="0"/>
              </a:rPr>
              <a:pPr>
                <a:spcBef>
                  <a:spcPct val="0"/>
                </a:spcBef>
              </a:pPr>
              <a:t>70</a:t>
            </a:fld>
            <a:endParaRPr lang="it-IT" altLang="it-IT">
              <a:latin typeface="Arial" panose="020B0604020202020204" pitchFamily="34" charset="0"/>
            </a:endParaRPr>
          </a:p>
        </p:txBody>
      </p:sp>
    </p:spTree>
    <p:extLst>
      <p:ext uri="{BB962C8B-B14F-4D97-AF65-F5344CB8AC3E}">
        <p14:creationId xmlns:p14="http://schemas.microsoft.com/office/powerpoint/2010/main" val="1959652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egnaposto immagine diapositiva 1">
            <a:extLst>
              <a:ext uri="{FF2B5EF4-FFF2-40B4-BE49-F238E27FC236}">
                <a16:creationId xmlns:a16="http://schemas.microsoft.com/office/drawing/2014/main" id="{B07EC644-4413-484A-B610-E389603255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Segnaposto note 2">
            <a:extLst>
              <a:ext uri="{FF2B5EF4-FFF2-40B4-BE49-F238E27FC236}">
                <a16:creationId xmlns:a16="http://schemas.microsoft.com/office/drawing/2014/main" id="{E0A5641D-3D2D-914F-A9B1-435E7C6576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95235" name="Segnaposto numero diapositiva 3">
            <a:extLst>
              <a:ext uri="{FF2B5EF4-FFF2-40B4-BE49-F238E27FC236}">
                <a16:creationId xmlns:a16="http://schemas.microsoft.com/office/drawing/2014/main" id="{976259FE-0D46-B243-865D-5721BEC254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67EE7D-DF05-3E4B-837B-EB9D666E3888}" type="slidenum">
              <a:rPr lang="it-IT" altLang="it-IT">
                <a:latin typeface="Arial" panose="020B0604020202020204" pitchFamily="34" charset="0"/>
              </a:rPr>
              <a:pPr>
                <a:spcBef>
                  <a:spcPct val="0"/>
                </a:spcBef>
              </a:pPr>
              <a:t>72</a:t>
            </a:fld>
            <a:endParaRPr lang="it-IT" altLang="it-IT">
              <a:latin typeface="Arial" panose="020B0604020202020204" pitchFamily="34" charset="0"/>
            </a:endParaRPr>
          </a:p>
        </p:txBody>
      </p:sp>
    </p:spTree>
    <p:extLst>
      <p:ext uri="{BB962C8B-B14F-4D97-AF65-F5344CB8AC3E}">
        <p14:creationId xmlns:p14="http://schemas.microsoft.com/office/powerpoint/2010/main" val="3406995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F171C83-A8CF-DB4F-B542-4DF5F645B52D}"/>
              </a:ext>
            </a:extLst>
          </p:cNvPr>
          <p:cNvSpPr>
            <a:spLocks noGrp="1" noChangeArrowheads="1"/>
          </p:cNvSpPr>
          <p:nvPr>
            <p:ph type="sldNum" sz="quarter" idx="5"/>
          </p:nvPr>
        </p:nvSpPr>
        <p:spPr>
          <a:ln/>
        </p:spPr>
        <p:txBody>
          <a:bodyPr/>
          <a:lstStyle/>
          <a:p>
            <a:fld id="{56993297-2B8C-BD43-B764-710F808EF921}" type="slidenum">
              <a:rPr lang="it-IT" altLang="it-IT"/>
              <a:pPr/>
              <a:t>77</a:t>
            </a:fld>
            <a:endParaRPr lang="it-IT" altLang="it-IT"/>
          </a:p>
        </p:txBody>
      </p:sp>
      <p:sp>
        <p:nvSpPr>
          <p:cNvPr id="108551" name="Rectangle 7">
            <a:extLst>
              <a:ext uri="{FF2B5EF4-FFF2-40B4-BE49-F238E27FC236}">
                <a16:creationId xmlns:a16="http://schemas.microsoft.com/office/drawing/2014/main" id="{DB8878A2-AEE9-4344-84DD-6EEE32C37076}"/>
              </a:ext>
            </a:extLst>
          </p:cNvPr>
          <p:cNvSpPr>
            <a:spLocks noGrp="1" noRot="1" noChangeAspect="1" noChangeArrowheads="1" noTextEdit="1"/>
          </p:cNvSpPr>
          <p:nvPr>
            <p:ph type="sldImg"/>
          </p:nvPr>
        </p:nvSpPr>
        <p:spPr>
          <a:ln/>
        </p:spPr>
      </p:sp>
      <p:sp>
        <p:nvSpPr>
          <p:cNvPr id="108552" name="Rectangle 8">
            <a:extLst>
              <a:ext uri="{FF2B5EF4-FFF2-40B4-BE49-F238E27FC236}">
                <a16:creationId xmlns:a16="http://schemas.microsoft.com/office/drawing/2014/main" id="{86B933AC-124D-A647-AC4A-D06C4C00D7FC}"/>
              </a:ext>
            </a:extLst>
          </p:cNvPr>
          <p:cNvSpPr>
            <a:spLocks noGrp="1" noChangeArrowheads="1"/>
          </p:cNvSpPr>
          <p:nvPr>
            <p:ph type="body" idx="1"/>
          </p:nvPr>
        </p:nvSpPr>
        <p:spPr/>
        <p:txBody>
          <a:bodyPr/>
          <a:lstStyle/>
          <a:p>
            <a:r>
              <a:rPr lang="it-IT" altLang="it-IT" b="1"/>
              <a:t>Linee guida OSSFAD-ISS. Le 5A</a:t>
            </a:r>
          </a:p>
          <a:p>
            <a:r>
              <a:rPr lang="it-IT" altLang="it-IT">
                <a:solidFill>
                  <a:srgbClr val="000000"/>
                </a:solidFill>
              </a:rPr>
              <a:t>I medici devono interagire in modo proattivo con i pazienti per offrire interventi in grado di migliorare i tassi di successo dei tentativi di smettere di fumare. </a:t>
            </a:r>
            <a:r>
              <a:rPr lang="it-IT" altLang="it-IT"/>
              <a:t>Le linee guida dell’OSSFAD-ISS raccomandano ai medici l’uso di un modello di intervento basato sulle 5A</a:t>
            </a:r>
            <a:r>
              <a:rPr lang="it-IT" altLang="it-IT" i="1"/>
              <a:t>. </a:t>
            </a:r>
            <a:r>
              <a:rPr lang="it-IT" altLang="it-IT">
                <a:solidFill>
                  <a:srgbClr val="000000"/>
                </a:solidFill>
              </a:rPr>
              <a:t>Il primo passo punta a identificare e a documentare l’eventuale uso di tabacco da parte di ogni paziente alla prima visita attraverso domande dirette sul consumo di sigarette. Per i fumatori, le fasi successive prevedono il suggerimento netto, deciso e personalizzato di smettere e quindi la valutazione al momento della visita della volontà di smettere. I medici devono rendere consapevoli i soggetti contrari a smettere sugli effetti dannosi del tabacco e rassicurare i pazienti preoccupati o timorosi di smettere, nonché i fumatori demoralizzati dal fallimento di un tentativo precedente. I pazienti già intenzionati a smettere, o che lo diventano, devono essere assistiti fornendo sostegno e farmacoterapia (fatte salve le circostante particolari nelle quali il trattamento farmacologico è controindicato). Infine, occorre concordare il </a:t>
            </a:r>
            <a:r>
              <a:rPr lang="it-IT" altLang="it-IT" i="1">
                <a:solidFill>
                  <a:srgbClr val="000000"/>
                </a:solidFill>
              </a:rPr>
              <a:t>follow-up </a:t>
            </a:r>
            <a:r>
              <a:rPr lang="it-IT" altLang="it-IT">
                <a:solidFill>
                  <a:srgbClr val="000000"/>
                </a:solidFill>
              </a:rPr>
              <a:t>iniziale con i fumatori in tempi brevi. In tal senso, è preferibile fissare i primi due controlli entro 1 settimana e 1 mese dall’inizio del periodo di astinenza, per supportare il paziente e promuovere il successo dell’intervento.</a:t>
            </a:r>
            <a:endParaRPr lang="it-IT" altLang="it-IT"/>
          </a:p>
          <a:p>
            <a:endParaRPr lang="en-US" altLang="it-IT"/>
          </a:p>
          <a:p>
            <a:r>
              <a:rPr lang="it-IT" altLang="it-IT" sz="800"/>
              <a:t>ISS-OSSFAD. Linee Guida Cliniche per promuovere la cessazione dell’abitudine al fumo. http://progetti.iss.it/binary/ofad/cont/lgd.1105961067.pdf</a:t>
            </a:r>
            <a:endParaRPr lang="en-US" altLang="it-IT" sz="800"/>
          </a:p>
          <a:p>
            <a:endParaRPr lang="it-IT" altLang="it-IT" sz="800"/>
          </a:p>
        </p:txBody>
      </p:sp>
      <p:sp>
        <p:nvSpPr>
          <p:cNvPr id="108548" name="Text Box 4">
            <a:extLst>
              <a:ext uri="{FF2B5EF4-FFF2-40B4-BE49-F238E27FC236}">
                <a16:creationId xmlns:a16="http://schemas.microsoft.com/office/drawing/2014/main" id="{E3F07769-AD46-B74C-B8DF-FD0093D38505}"/>
              </a:ext>
            </a:extLst>
          </p:cNvPr>
          <p:cNvSpPr txBox="1">
            <a:spLocks noChangeArrowheads="1"/>
          </p:cNvSpPr>
          <p:nvPr/>
        </p:nvSpPr>
        <p:spPr bwMode="auto">
          <a:xfrm>
            <a:off x="1362075" y="4830763"/>
            <a:ext cx="4229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7" tIns="45713" rIns="91427" bIns="45713">
            <a:spAutoFit/>
          </a:bodyPr>
          <a:lstStyle/>
          <a:p>
            <a:pPr>
              <a:spcBef>
                <a:spcPct val="50000"/>
              </a:spcBef>
            </a:pPr>
            <a:endParaRPr lang="en-GB" altLang="it-IT" sz="2000"/>
          </a:p>
        </p:txBody>
      </p:sp>
    </p:spTree>
    <p:extLst>
      <p:ext uri="{BB962C8B-B14F-4D97-AF65-F5344CB8AC3E}">
        <p14:creationId xmlns:p14="http://schemas.microsoft.com/office/powerpoint/2010/main" val="2933253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DE491774-43BC-D84C-B7E0-3AA18E3276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algn="ctr"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44812C76-FB21-ED4B-8342-2A22451332AD}" type="slidenum">
              <a:rPr lang="it-IT" altLang="it-IT" sz="1200"/>
              <a:pPr/>
              <a:t>2</a:t>
            </a:fld>
            <a:endParaRPr lang="it-IT" altLang="it-IT" sz="1200"/>
          </a:p>
        </p:txBody>
      </p:sp>
      <p:sp>
        <p:nvSpPr>
          <p:cNvPr id="77827" name="Rectangle 2">
            <a:extLst>
              <a:ext uri="{FF2B5EF4-FFF2-40B4-BE49-F238E27FC236}">
                <a16:creationId xmlns:a16="http://schemas.microsoft.com/office/drawing/2014/main" id="{72B1E6A6-FA07-694C-B55D-B9934D5BA35B}"/>
              </a:ext>
            </a:extLst>
          </p:cNvPr>
          <p:cNvSpPr>
            <a:spLocks noGrp="1" noRot="1" noChangeAspect="1" noChangeArrowheads="1" noTextEdit="1"/>
          </p:cNvSpPr>
          <p:nvPr>
            <p:ph type="sldImg"/>
          </p:nvPr>
        </p:nvSpPr>
        <p:spPr>
          <a:xfrm>
            <a:off x="915988" y="742950"/>
            <a:ext cx="4960937" cy="3721100"/>
          </a:xfrm>
          <a:ln/>
        </p:spPr>
      </p:sp>
      <p:sp>
        <p:nvSpPr>
          <p:cNvPr id="77828" name="Rectangle 3">
            <a:extLst>
              <a:ext uri="{FF2B5EF4-FFF2-40B4-BE49-F238E27FC236}">
                <a16:creationId xmlns:a16="http://schemas.microsoft.com/office/drawing/2014/main" id="{FB24E5E4-D2B0-0B40-A0EE-D98E11F737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1385512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ea typeface="ＭＳ Ｐゴシック" pitchFamily="34" charset="-128"/>
              </a:defRPr>
            </a:lvl1pPr>
            <a:lvl2pPr marL="742950" indent="-285750">
              <a:defRPr sz="3200">
                <a:solidFill>
                  <a:schemeClr val="tx1"/>
                </a:solidFill>
                <a:latin typeface="Times New Roman" pitchFamily="18" charset="0"/>
                <a:ea typeface="ＭＳ Ｐゴシック" pitchFamily="34" charset="-128"/>
              </a:defRPr>
            </a:lvl2pPr>
            <a:lvl3pPr marL="1143000" indent="-228600">
              <a:defRPr sz="3200">
                <a:solidFill>
                  <a:schemeClr val="tx1"/>
                </a:solidFill>
                <a:latin typeface="Times New Roman" pitchFamily="18" charset="0"/>
                <a:ea typeface="ＭＳ Ｐゴシック" pitchFamily="34" charset="-128"/>
              </a:defRPr>
            </a:lvl3pPr>
            <a:lvl4pPr marL="1600200" indent="-228600">
              <a:defRPr sz="3200">
                <a:solidFill>
                  <a:schemeClr val="tx1"/>
                </a:solidFill>
                <a:latin typeface="Times New Roman" pitchFamily="18" charset="0"/>
                <a:ea typeface="ＭＳ Ｐゴシック" pitchFamily="34" charset="-128"/>
              </a:defRPr>
            </a:lvl4pPr>
            <a:lvl5pPr marL="2057400" indent="-228600">
              <a:defRPr sz="32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ＭＳ Ｐゴシック" pitchFamily="34" charset="-128"/>
              </a:defRPr>
            </a:lvl9pPr>
          </a:lstStyle>
          <a:p>
            <a:fld id="{2B670D8D-1578-48D8-BCC6-A8EAD983E635}" type="slidenum">
              <a:rPr lang="it-IT" sz="1200">
                <a:solidFill>
                  <a:prstClr val="black"/>
                </a:solidFill>
              </a:rPr>
              <a:pPr/>
              <a:t>9</a:t>
            </a:fld>
            <a:endParaRPr lang="it-IT" sz="1200">
              <a:solidFill>
                <a:prstClr val="black"/>
              </a:solidFill>
            </a:endParaRPr>
          </a:p>
        </p:txBody>
      </p:sp>
      <p:sp>
        <p:nvSpPr>
          <p:cNvPr id="71683" name="Rectangle 2"/>
          <p:cNvSpPr>
            <a:spLocks noGrp="1" noRot="1" noChangeAspect="1" noChangeArrowheads="1" noTextEdit="1"/>
          </p:cNvSpPr>
          <p:nvPr>
            <p:ph type="sldImg"/>
          </p:nvPr>
        </p:nvSpPr>
        <p:spPr>
          <a:xfrm>
            <a:off x="1143000" y="685800"/>
            <a:ext cx="4572000" cy="3429000"/>
          </a:xfrm>
          <a:ln/>
        </p:spPr>
      </p:sp>
      <p:sp>
        <p:nvSpPr>
          <p:cNvPr id="71684" name="Rectangle 3"/>
          <p:cNvSpPr>
            <a:spLocks noGrp="1" noChangeArrowheads="1"/>
          </p:cNvSpPr>
          <p:nvPr>
            <p:ph type="body" idx="1"/>
          </p:nvPr>
        </p:nvSpPr>
        <p:spPr>
          <a:xfrm>
            <a:off x="914750" y="4343704"/>
            <a:ext cx="5028503"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itchFamily="18" charset="0"/>
                <a:ea typeface="ＭＳ Ｐゴシック" pitchFamily="34" charset="-128"/>
              </a:defRPr>
            </a:lvl1pPr>
            <a:lvl2pPr marL="742950" indent="-285750">
              <a:defRPr sz="3200">
                <a:solidFill>
                  <a:schemeClr val="tx1"/>
                </a:solidFill>
                <a:latin typeface="Times New Roman" pitchFamily="18" charset="0"/>
                <a:ea typeface="ＭＳ Ｐゴシック" pitchFamily="34" charset="-128"/>
              </a:defRPr>
            </a:lvl2pPr>
            <a:lvl3pPr marL="1143000" indent="-228600">
              <a:defRPr sz="3200">
                <a:solidFill>
                  <a:schemeClr val="tx1"/>
                </a:solidFill>
                <a:latin typeface="Times New Roman" pitchFamily="18" charset="0"/>
                <a:ea typeface="ＭＳ Ｐゴシック" pitchFamily="34" charset="-128"/>
              </a:defRPr>
            </a:lvl3pPr>
            <a:lvl4pPr marL="1600200" indent="-228600">
              <a:defRPr sz="3200">
                <a:solidFill>
                  <a:schemeClr val="tx1"/>
                </a:solidFill>
                <a:latin typeface="Times New Roman" pitchFamily="18" charset="0"/>
                <a:ea typeface="ＭＳ Ｐゴシック" pitchFamily="34" charset="-128"/>
              </a:defRPr>
            </a:lvl4pPr>
            <a:lvl5pPr marL="2057400" indent="-228600">
              <a:defRPr sz="32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ＭＳ Ｐゴシック" pitchFamily="34" charset="-128"/>
              </a:defRPr>
            </a:lvl9pPr>
          </a:lstStyle>
          <a:p>
            <a:fld id="{3F4F22F8-A766-4C7E-B245-F535DF829B45}" type="slidenum">
              <a:rPr lang="it-IT" sz="1200">
                <a:solidFill>
                  <a:prstClr val="black"/>
                </a:solidFill>
              </a:rPr>
              <a:pPr/>
              <a:t>10</a:t>
            </a:fld>
            <a:endParaRPr lang="it-IT" sz="1200">
              <a:solidFill>
                <a:prstClr val="black"/>
              </a:solidFill>
            </a:endParaRPr>
          </a:p>
        </p:txBody>
      </p:sp>
      <p:sp>
        <p:nvSpPr>
          <p:cNvPr id="73731" name="Rectangle 2"/>
          <p:cNvSpPr>
            <a:spLocks noGrp="1" noRot="1" noChangeAspect="1" noChangeArrowheads="1" noTextEdit="1"/>
          </p:cNvSpPr>
          <p:nvPr>
            <p:ph type="sldImg"/>
          </p:nvPr>
        </p:nvSpPr>
        <p:spPr>
          <a:xfrm>
            <a:off x="1143000" y="685800"/>
            <a:ext cx="4572000" cy="3429000"/>
          </a:xfrm>
          <a:ln/>
        </p:spPr>
      </p:sp>
      <p:sp>
        <p:nvSpPr>
          <p:cNvPr id="73732" name="Rectangle 3"/>
          <p:cNvSpPr>
            <a:spLocks noGrp="1" noChangeArrowheads="1"/>
          </p:cNvSpPr>
          <p:nvPr>
            <p:ph type="body" idx="1"/>
          </p:nvPr>
        </p:nvSpPr>
        <p:spPr>
          <a:xfrm>
            <a:off x="914750" y="4343704"/>
            <a:ext cx="5028503"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F60DA00A-59F6-C048-A0CB-A7C8493795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algn="ctr"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C5574074-4DD1-F048-AA3A-D5F93B590FDA}" type="slidenum">
              <a:rPr lang="it-IT" altLang="it-IT" sz="1200"/>
              <a:pPr/>
              <a:t>17</a:t>
            </a:fld>
            <a:endParaRPr lang="it-IT" altLang="it-IT" sz="1200"/>
          </a:p>
        </p:txBody>
      </p:sp>
      <p:sp>
        <p:nvSpPr>
          <p:cNvPr id="82947" name="Segnaposto immagine diapositiva 1">
            <a:extLst>
              <a:ext uri="{FF2B5EF4-FFF2-40B4-BE49-F238E27FC236}">
                <a16:creationId xmlns:a16="http://schemas.microsoft.com/office/drawing/2014/main" id="{D9AC7DB7-59A1-E84B-A9C4-153723DE46F6}"/>
              </a:ext>
            </a:extLst>
          </p:cNvPr>
          <p:cNvSpPr>
            <a:spLocks noGrp="1" noRot="1" noChangeAspect="1" noTextEdit="1"/>
          </p:cNvSpPr>
          <p:nvPr>
            <p:ph type="sldImg"/>
          </p:nvPr>
        </p:nvSpPr>
        <p:spPr>
          <a:xfrm>
            <a:off x="914400" y="744538"/>
            <a:ext cx="4962525" cy="3721100"/>
          </a:xfrm>
          <a:ln/>
        </p:spPr>
      </p:sp>
      <p:sp>
        <p:nvSpPr>
          <p:cNvPr id="82948" name="Segnaposto note 2">
            <a:extLst>
              <a:ext uri="{FF2B5EF4-FFF2-40B4-BE49-F238E27FC236}">
                <a16:creationId xmlns:a16="http://schemas.microsoft.com/office/drawing/2014/main" id="{371B9620-9AD2-394C-9822-411177163687}"/>
              </a:ext>
            </a:extLst>
          </p:cNvPr>
          <p:cNvSpPr>
            <a:spLocks noGrp="1"/>
          </p:cNvSpPr>
          <p:nvPr>
            <p:ph type="body" idx="1"/>
          </p:nvPr>
        </p:nvSpPr>
        <p:spPr>
          <a:xfrm>
            <a:off x="679450" y="4713288"/>
            <a:ext cx="5432425" cy="446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a:lnSpc>
                <a:spcPct val="90000"/>
              </a:lnSpc>
            </a:pPr>
            <a:r>
              <a:rPr lang="it-IT" altLang="it-IT" sz="2600"/>
              <a:t>La Ventilazione richiede un equilibrio tra la capacità della pompa muscolare respiratoria e il carico posto su di essa e un adeguato drive  centrale respiratorio. Qualsiasi condizione che sconvolge questo equilibrio aumentando il carico sui muscoli respiratori, riducendo la loro capacità di lavoro, o alterando il drive centrale porrà un individuo a rischio di insufficienza respirato</a:t>
            </a:r>
            <a:r>
              <a:rPr lang="it-IT" altLang="it-IT" sz="1700"/>
              <a:t>ria.</a:t>
            </a:r>
          </a:p>
        </p:txBody>
      </p:sp>
      <p:sp>
        <p:nvSpPr>
          <p:cNvPr id="82949" name="Segnaposto numero diapositiva 3">
            <a:extLst>
              <a:ext uri="{FF2B5EF4-FFF2-40B4-BE49-F238E27FC236}">
                <a16:creationId xmlns:a16="http://schemas.microsoft.com/office/drawing/2014/main" id="{08FCD27E-E270-6A46-8F9F-53BAF6B96942}"/>
              </a:ext>
            </a:extLst>
          </p:cNvPr>
          <p:cNvSpPr txBox="1">
            <a:spLocks noGrp="1"/>
          </p:cNvSpPr>
          <p:nvPr/>
        </p:nvSpPr>
        <p:spPr bwMode="auto">
          <a:xfrm>
            <a:off x="3846513" y="9423400"/>
            <a:ext cx="29432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fld id="{BE9C5AFF-D6D1-F745-A6A6-DC5F2C879A46}" type="slidenum">
              <a:rPr lang="en-GB" altLang="it-IT" sz="1200">
                <a:latin typeface="Arial" panose="020B0604020202020204" pitchFamily="34" charset="0"/>
                <a:ea typeface="ＭＳ Ｐゴシック" panose="020B0600070205080204" pitchFamily="34" charset="-128"/>
                <a:cs typeface="Arial" panose="020B0604020202020204" pitchFamily="34" charset="0"/>
              </a:rPr>
              <a:pPr algn="r" eaLnBrk="1" hangingPunct="1"/>
              <a:t>17</a:t>
            </a:fld>
            <a:endParaRPr lang="en-GB" altLang="it-IT" sz="120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76541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F3770446-4FCE-EF46-B3D2-453FE0A2D5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algn="ctr"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4DA3723D-80F8-0642-B1B4-8A8D62C5A34D}" type="slidenum">
              <a:rPr lang="it-IT" altLang="it-IT" sz="1200"/>
              <a:pPr/>
              <a:t>18</a:t>
            </a:fld>
            <a:endParaRPr lang="it-IT" altLang="it-IT" sz="1200"/>
          </a:p>
        </p:txBody>
      </p:sp>
      <p:sp>
        <p:nvSpPr>
          <p:cNvPr id="83971" name="Rectangle 2">
            <a:extLst>
              <a:ext uri="{FF2B5EF4-FFF2-40B4-BE49-F238E27FC236}">
                <a16:creationId xmlns:a16="http://schemas.microsoft.com/office/drawing/2014/main" id="{B0126897-9C24-0349-AD82-C76038E9A91B}"/>
              </a:ext>
            </a:extLst>
          </p:cNvPr>
          <p:cNvSpPr>
            <a:spLocks noGrp="1" noRot="1" noChangeAspect="1" noChangeArrowheads="1" noTextEdit="1"/>
          </p:cNvSpPr>
          <p:nvPr>
            <p:ph type="sldImg"/>
          </p:nvPr>
        </p:nvSpPr>
        <p:spPr>
          <a:xfrm>
            <a:off x="914400" y="744538"/>
            <a:ext cx="4962525" cy="3721100"/>
          </a:xfrm>
          <a:ln/>
        </p:spPr>
      </p:sp>
      <p:sp>
        <p:nvSpPr>
          <p:cNvPr id="83972" name="Rectangle 3">
            <a:extLst>
              <a:ext uri="{FF2B5EF4-FFF2-40B4-BE49-F238E27FC236}">
                <a16:creationId xmlns:a16="http://schemas.microsoft.com/office/drawing/2014/main" id="{82844F19-1ABE-4F49-BC48-DE83E0EC092B}"/>
              </a:ext>
            </a:extLst>
          </p:cNvPr>
          <p:cNvSpPr>
            <a:spLocks noGrp="1" noChangeArrowheads="1"/>
          </p:cNvSpPr>
          <p:nvPr>
            <p:ph type="body" idx="1"/>
          </p:nvPr>
        </p:nvSpPr>
        <p:spPr>
          <a:xfrm>
            <a:off x="679450" y="4713288"/>
            <a:ext cx="5432425" cy="446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endParaRPr lang="it-IT" altLang="it-IT"/>
          </a:p>
        </p:txBody>
      </p:sp>
    </p:spTree>
    <p:extLst>
      <p:ext uri="{BB962C8B-B14F-4D97-AF65-F5344CB8AC3E}">
        <p14:creationId xmlns:p14="http://schemas.microsoft.com/office/powerpoint/2010/main" val="3465999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egnaposto immagine diapositiva 1">
            <a:extLst>
              <a:ext uri="{FF2B5EF4-FFF2-40B4-BE49-F238E27FC236}">
                <a16:creationId xmlns:a16="http://schemas.microsoft.com/office/drawing/2014/main" id="{5CA8CD19-DC17-1B40-BC44-D418314A57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Segnaposto note 2">
            <a:extLst>
              <a:ext uri="{FF2B5EF4-FFF2-40B4-BE49-F238E27FC236}">
                <a16:creationId xmlns:a16="http://schemas.microsoft.com/office/drawing/2014/main" id="{0D87782E-80C2-D749-A02A-29C8824C59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35843" name="Segnaposto numero diapositiva 3">
            <a:extLst>
              <a:ext uri="{FF2B5EF4-FFF2-40B4-BE49-F238E27FC236}">
                <a16:creationId xmlns:a16="http://schemas.microsoft.com/office/drawing/2014/main" id="{AF349869-8255-6D44-BF2F-5CBDFE92F2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532A6F-AE53-1D45-B0C8-30C11F0EBF97}" type="slidenum">
              <a:rPr lang="it-IT" altLang="it-IT">
                <a:latin typeface="Arial" panose="020B0604020202020204" pitchFamily="34" charset="0"/>
              </a:rPr>
              <a:pPr>
                <a:spcBef>
                  <a:spcPct val="0"/>
                </a:spcBef>
              </a:pPr>
              <a:t>67</a:t>
            </a:fld>
            <a:endParaRPr lang="it-IT" altLang="it-IT">
              <a:latin typeface="Arial" panose="020B0604020202020204" pitchFamily="34" charset="0"/>
            </a:endParaRPr>
          </a:p>
        </p:txBody>
      </p:sp>
    </p:spTree>
    <p:extLst>
      <p:ext uri="{BB962C8B-B14F-4D97-AF65-F5344CB8AC3E}">
        <p14:creationId xmlns:p14="http://schemas.microsoft.com/office/powerpoint/2010/main" val="3672046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egnaposto immagine diapositiva 1">
            <a:extLst>
              <a:ext uri="{FF2B5EF4-FFF2-40B4-BE49-F238E27FC236}">
                <a16:creationId xmlns:a16="http://schemas.microsoft.com/office/drawing/2014/main" id="{29B8CC1F-B839-0F41-AD62-DBD02E3FEB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Segnaposto note 2">
            <a:extLst>
              <a:ext uri="{FF2B5EF4-FFF2-40B4-BE49-F238E27FC236}">
                <a16:creationId xmlns:a16="http://schemas.microsoft.com/office/drawing/2014/main" id="{D869A1A0-DCCA-EE44-8886-25EE654636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80899" name="Segnaposto numero diapositiva 3">
            <a:extLst>
              <a:ext uri="{FF2B5EF4-FFF2-40B4-BE49-F238E27FC236}">
                <a16:creationId xmlns:a16="http://schemas.microsoft.com/office/drawing/2014/main" id="{EC91B5FD-44EC-5045-909D-8C047B9955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C29762-B595-D442-97E3-18B26A353982}" type="slidenum">
              <a:rPr lang="it-IT" altLang="it-IT">
                <a:latin typeface="Arial" panose="020B0604020202020204" pitchFamily="34" charset="0"/>
              </a:rPr>
              <a:pPr>
                <a:spcBef>
                  <a:spcPct val="0"/>
                </a:spcBef>
              </a:pPr>
              <a:t>68</a:t>
            </a:fld>
            <a:endParaRPr lang="it-IT" altLang="it-IT">
              <a:latin typeface="Arial" panose="020B0604020202020204" pitchFamily="34" charset="0"/>
            </a:endParaRPr>
          </a:p>
        </p:txBody>
      </p:sp>
    </p:spTree>
    <p:extLst>
      <p:ext uri="{BB962C8B-B14F-4D97-AF65-F5344CB8AC3E}">
        <p14:creationId xmlns:p14="http://schemas.microsoft.com/office/powerpoint/2010/main" val="684324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egnaposto immagine diapositiva 1">
            <a:extLst>
              <a:ext uri="{FF2B5EF4-FFF2-40B4-BE49-F238E27FC236}">
                <a16:creationId xmlns:a16="http://schemas.microsoft.com/office/drawing/2014/main" id="{A4BCCD59-6518-894F-B5C8-AA583C75CE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Segnaposto note 2">
            <a:extLst>
              <a:ext uri="{FF2B5EF4-FFF2-40B4-BE49-F238E27FC236}">
                <a16:creationId xmlns:a16="http://schemas.microsoft.com/office/drawing/2014/main" id="{7DF986BA-67C3-D448-9C2F-6490287EEA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tLang="it-IT"/>
              <a:t>PROLUNG</a:t>
            </a:r>
          </a:p>
        </p:txBody>
      </p:sp>
      <p:sp>
        <p:nvSpPr>
          <p:cNvPr id="97283" name="Segnaposto numero diapositiva 3">
            <a:extLst>
              <a:ext uri="{FF2B5EF4-FFF2-40B4-BE49-F238E27FC236}">
                <a16:creationId xmlns:a16="http://schemas.microsoft.com/office/drawing/2014/main" id="{DA261999-1A9F-2246-8CA3-326A174DAB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24025D-0D3D-524B-8CCA-DA9F3D0C117E}" type="slidenum">
              <a:rPr lang="it-IT" altLang="it-IT">
                <a:latin typeface="Arial" panose="020B0604020202020204" pitchFamily="34" charset="0"/>
              </a:rPr>
              <a:pPr>
                <a:spcBef>
                  <a:spcPct val="0"/>
                </a:spcBef>
              </a:pPr>
              <a:t>69</a:t>
            </a:fld>
            <a:endParaRPr lang="it-IT" altLang="it-IT">
              <a:latin typeface="Arial" panose="020B0604020202020204" pitchFamily="34" charset="0"/>
            </a:endParaRPr>
          </a:p>
        </p:txBody>
      </p:sp>
    </p:spTree>
    <p:extLst>
      <p:ext uri="{BB962C8B-B14F-4D97-AF65-F5344CB8AC3E}">
        <p14:creationId xmlns:p14="http://schemas.microsoft.com/office/powerpoint/2010/main" val="674767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2274"/>
            <a:ext cx="7772400" cy="1470025"/>
          </a:xfrm>
        </p:spPr>
        <p:txBody>
          <a:bodyPr/>
          <a:lstStyle/>
          <a:p>
            <a:r>
              <a:rPr lang="it-IT"/>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3BBFC2-3D64-41F2-8B7E-08E4B8F1DCB7}"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249370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Vertical Text Placeholder 2"/>
          <p:cNvSpPr>
            <a:spLocks noGrp="1"/>
          </p:cNvSpPr>
          <p:nvPr>
            <p:ph type="body" orient="vert" idx="1"/>
          </p:nvPr>
        </p:nvSpPr>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1F1238F-DC51-4512-88B0-3C7334B45305}"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8704420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it-IT"/>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A6F8E2-E68F-459F-8245-1D1F43049E4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8764403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Vertical Text Placeholder 2"/>
          <p:cNvSpPr>
            <a:spLocks noGrp="1"/>
          </p:cNvSpPr>
          <p:nvPr>
            <p:ph type="body" orient="vert" idx="1"/>
          </p:nvPr>
        </p:nvSpPr>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88D746-9A7D-4E08-B29A-48C36787CE8F}"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4802564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it-IT"/>
              <a:t>Click to edit Master title style</a:t>
            </a:r>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AA29D-8780-4F15-9455-181E9D93945A}"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6680263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BEBF70-9945-4025-83F3-E418EFAB4C55}"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8267500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ext Placeholder 2"/>
          <p:cNvSpPr>
            <a:spLocks noGrp="1"/>
          </p:cNvSpPr>
          <p:nvPr>
            <p:ph type="body" sz="half" idx="1"/>
          </p:nvPr>
        </p:nvSpPr>
        <p:spPr>
          <a:xfrm>
            <a:off x="685836"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lipArt Placeholder 3"/>
          <p:cNvSpPr>
            <a:spLocks noGrp="1"/>
          </p:cNvSpPr>
          <p:nvPr>
            <p:ph type="clipArt" sz="half" idx="2"/>
          </p:nvPr>
        </p:nvSpPr>
        <p:spPr>
          <a:xfrm>
            <a:off x="4639770" y="1981200"/>
            <a:ext cx="3818467" cy="4114800"/>
          </a:xfrm>
        </p:spPr>
        <p:txBody>
          <a:bodyPr/>
          <a:lstStyle/>
          <a:p>
            <a:pPr lvl="0"/>
            <a:endParaRPr lang="it-IT"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D58850-5344-400E-AC2E-11A752466E15}"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5357822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15C0DE1-7641-4047-9841-239F1401BCA7}"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2588839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E3EE97-0F10-4BE6-9720-D30DC4776942}"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680622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ext Placeholder 2"/>
          <p:cNvSpPr>
            <a:spLocks noGrp="1"/>
          </p:cNvSpPr>
          <p:nvPr>
            <p:ph type="body" sz="half" idx="1"/>
          </p:nvPr>
        </p:nvSpPr>
        <p:spPr>
          <a:xfrm>
            <a:off x="685836"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half" idx="2"/>
          </p:nvPr>
        </p:nvSpPr>
        <p:spPr>
          <a:xfrm>
            <a:off x="4639770"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2B81-A4DF-4281-812D-B9E05738DB63}"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0944000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it-IT"/>
              <a:t>Click to edit Master title style</a:t>
            </a:r>
          </a:p>
        </p:txBody>
      </p:sp>
      <p:sp>
        <p:nvSpPr>
          <p:cNvPr id="3" name="Content Placeholder 2"/>
          <p:cNvSpPr>
            <a:spLocks noGrp="1"/>
          </p:cNvSpPr>
          <p:nvPr>
            <p:ph sz="quarter" idx="1"/>
          </p:nvPr>
        </p:nvSpPr>
        <p:spPr>
          <a:xfrm>
            <a:off x="685836" y="19812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quarter" idx="2"/>
          </p:nvPr>
        </p:nvSpPr>
        <p:spPr>
          <a:xfrm>
            <a:off x="4639770" y="19812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Content Placeholder 4"/>
          <p:cNvSpPr>
            <a:spLocks noGrp="1"/>
          </p:cNvSpPr>
          <p:nvPr>
            <p:ph sz="quarter" idx="3"/>
          </p:nvPr>
        </p:nvSpPr>
        <p:spPr>
          <a:xfrm>
            <a:off x="685836" y="41148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6" name="Content Placeholder 5"/>
          <p:cNvSpPr>
            <a:spLocks noGrp="1"/>
          </p:cNvSpPr>
          <p:nvPr>
            <p:ph sz="quarter" idx="4"/>
          </p:nvPr>
        </p:nvSpPr>
        <p:spPr>
          <a:xfrm>
            <a:off x="4639770" y="41148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503DEB-F511-4490-A6FB-02BBEB01696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347628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it-IT"/>
              <a:t>Click to edit Master title style</a:t>
            </a:r>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B5149E2-3FAA-4E67-812E-1FB5EC88A677}"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378763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97B9F8F-3425-44E4-A786-91864581E415}"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167925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ext Placeholder 2"/>
          <p:cNvSpPr>
            <a:spLocks noGrp="1"/>
          </p:cNvSpPr>
          <p:nvPr>
            <p:ph type="body" sz="half" idx="1"/>
          </p:nvPr>
        </p:nvSpPr>
        <p:spPr>
          <a:xfrm>
            <a:off x="685878"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lipArt Placeholder 3"/>
          <p:cNvSpPr>
            <a:spLocks noGrp="1"/>
          </p:cNvSpPr>
          <p:nvPr>
            <p:ph type="clipArt" sz="half" idx="2"/>
          </p:nvPr>
        </p:nvSpPr>
        <p:spPr>
          <a:xfrm>
            <a:off x="4639998" y="1981200"/>
            <a:ext cx="3818467" cy="4114800"/>
          </a:xfrm>
        </p:spPr>
        <p:txBody>
          <a:bodyPr/>
          <a:lstStyle/>
          <a:p>
            <a:pPr lvl="0"/>
            <a:endParaRPr lang="it-IT"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07C31C6-8CA3-455B-B705-C2D409EEA96B}"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548632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35AAE49-B62F-4EF7-A092-2C0B23133696}"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749052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8EB0DF5-9E34-4E93-820B-A6378AEFE283}"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67530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ext Placeholder 2"/>
          <p:cNvSpPr>
            <a:spLocks noGrp="1"/>
          </p:cNvSpPr>
          <p:nvPr>
            <p:ph type="body" sz="half" idx="1"/>
          </p:nvPr>
        </p:nvSpPr>
        <p:spPr>
          <a:xfrm>
            <a:off x="685878"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half" idx="2"/>
          </p:nvPr>
        </p:nvSpPr>
        <p:spPr>
          <a:xfrm>
            <a:off x="4639998"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F5C0A41-F75E-43AF-AFA7-9255E1F98E4A}"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29212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it-IT"/>
              <a:t>Click to edit Master title style</a:t>
            </a:r>
          </a:p>
        </p:txBody>
      </p:sp>
      <p:sp>
        <p:nvSpPr>
          <p:cNvPr id="3" name="Content Placeholder 2"/>
          <p:cNvSpPr>
            <a:spLocks noGrp="1"/>
          </p:cNvSpPr>
          <p:nvPr>
            <p:ph sz="quarter" idx="1"/>
          </p:nvPr>
        </p:nvSpPr>
        <p:spPr>
          <a:xfrm>
            <a:off x="685878" y="19812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quarter" idx="2"/>
          </p:nvPr>
        </p:nvSpPr>
        <p:spPr>
          <a:xfrm>
            <a:off x="4639998" y="19812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Content Placeholder 4"/>
          <p:cNvSpPr>
            <a:spLocks noGrp="1"/>
          </p:cNvSpPr>
          <p:nvPr>
            <p:ph sz="quarter" idx="3"/>
          </p:nvPr>
        </p:nvSpPr>
        <p:spPr>
          <a:xfrm>
            <a:off x="685878" y="41148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6" name="Content Placeholder 5"/>
          <p:cNvSpPr>
            <a:spLocks noGrp="1"/>
          </p:cNvSpPr>
          <p:nvPr>
            <p:ph sz="quarter" idx="4"/>
          </p:nvPr>
        </p:nvSpPr>
        <p:spPr>
          <a:xfrm>
            <a:off x="4639998" y="41148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E7751-1D5B-4618-AA10-5AE1298B1A78}"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339681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117600" y="228600"/>
            <a:ext cx="6908800" cy="1219200"/>
          </a:xfrm>
        </p:spPr>
        <p:txBody>
          <a:bodyPr/>
          <a:lstStyle/>
          <a:p>
            <a:r>
              <a:rPr lang="it-IT"/>
              <a:t>Fare clic per modificare lo stile del titolo</a:t>
            </a:r>
          </a:p>
        </p:txBody>
      </p:sp>
      <p:sp>
        <p:nvSpPr>
          <p:cNvPr id="3" name="Segnaposto contenuto 2"/>
          <p:cNvSpPr>
            <a:spLocks noGrp="1"/>
          </p:cNvSpPr>
          <p:nvPr>
            <p:ph sz="half" idx="1"/>
          </p:nvPr>
        </p:nvSpPr>
        <p:spPr>
          <a:xfrm>
            <a:off x="1117603" y="1828800"/>
            <a:ext cx="3386667"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39733" y="1828800"/>
            <a:ext cx="3386667"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39733" y="3962400"/>
            <a:ext cx="3386667"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38259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2248"/>
            <a:ext cx="7772400" cy="1470025"/>
          </a:xfrm>
        </p:spPr>
        <p:txBody>
          <a:bodyPr/>
          <a:lstStyle/>
          <a:p>
            <a:r>
              <a:rPr lang="it-IT"/>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ED8F89-BA82-4AED-943C-068E4F44615A}"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939060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Content Placeholder 2"/>
          <p:cNvSpPr>
            <a:spLocks noGrp="1"/>
          </p:cNvSpPr>
          <p:nvPr>
            <p:ph idx="1"/>
          </p:nvPr>
        </p:nvSpPr>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0105900-4D2D-4230-9E8E-758BBFC2C63E}"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999338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Content Placeholder 2"/>
          <p:cNvSpPr>
            <a:spLocks noGrp="1"/>
          </p:cNvSpPr>
          <p:nvPr>
            <p:ph idx="1"/>
          </p:nvPr>
        </p:nvSpPr>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E8078B-C4B5-4788-AFC0-7BBE2DCEBDB0}"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11184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8723"/>
            <a:ext cx="7772400" cy="1362075"/>
          </a:xfrm>
        </p:spPr>
        <p:txBody>
          <a:bodyPr anchor="t"/>
          <a:lstStyle>
            <a:lvl1pPr algn="l">
              <a:defRPr sz="4000" b="1" cap="all"/>
            </a:lvl1pPr>
          </a:lstStyle>
          <a:p>
            <a:r>
              <a:rPr lang="it-IT"/>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7D2AA4-1E93-4357-B038-F19EDCD513D4}"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964718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Content Placeholder 2"/>
          <p:cNvSpPr>
            <a:spLocks noGrp="1"/>
          </p:cNvSpPr>
          <p:nvPr>
            <p:ph sz="half" idx="1"/>
          </p:nvPr>
        </p:nvSpPr>
        <p:spPr>
          <a:xfrm>
            <a:off x="68587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half" idx="2"/>
          </p:nvPr>
        </p:nvSpPr>
        <p:spPr>
          <a:xfrm>
            <a:off x="463999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862FAF-A5D2-410A-857D-2EB99CA9A2B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32531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5B52AD-E07C-40EA-B673-DB109CEB7066}"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892819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517F0A-44E5-4FC5-A777-D61543F5D1CD}"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059718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517ACE-C294-489C-A48E-2A4E34DD7F0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989934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it-IT"/>
              <a:t>Click to edit Master title style</a:t>
            </a:r>
          </a:p>
        </p:txBody>
      </p:sp>
      <p:sp>
        <p:nvSpPr>
          <p:cNvPr id="3" name="Content Placeholder 2"/>
          <p:cNvSpPr>
            <a:spLocks noGrp="1"/>
          </p:cNvSpPr>
          <p:nvPr>
            <p:ph idx="1"/>
          </p:nvPr>
        </p:nvSpPr>
        <p:spPr>
          <a:xfrm>
            <a:off x="3575756" y="27487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B09BF-8807-4776-BABF-C05409D6ECDC}"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668821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it-IT"/>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271D54-2269-4639-87E9-96767D8A6C0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492804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Vertical Text Placeholder 2"/>
          <p:cNvSpPr>
            <a:spLocks noGrp="1"/>
          </p:cNvSpPr>
          <p:nvPr>
            <p:ph type="body" orient="vert" idx="1"/>
          </p:nvPr>
        </p:nvSpPr>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2CBB14-46FC-4860-A742-0FAE042AD0F7}"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558305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it-IT"/>
              <a:t>Click to edit Master title style</a:t>
            </a:r>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382B7B-08B3-4C9B-9D85-A7FE022A4EC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0781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8749"/>
            <a:ext cx="7772400" cy="1362075"/>
          </a:xfrm>
        </p:spPr>
        <p:txBody>
          <a:bodyPr anchor="t"/>
          <a:lstStyle>
            <a:lvl1pPr algn="l">
              <a:defRPr sz="4000" b="1" cap="all"/>
            </a:lvl1pPr>
          </a:lstStyle>
          <a:p>
            <a:r>
              <a:rPr lang="it-IT"/>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649E043-3CE4-47D2-9F58-33C329100608}"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111117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59C4E1-558E-4D77-A91A-D767EB1F04DD}"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713718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ext Placeholder 2"/>
          <p:cNvSpPr>
            <a:spLocks noGrp="1"/>
          </p:cNvSpPr>
          <p:nvPr>
            <p:ph type="body" sz="half" idx="1"/>
          </p:nvPr>
        </p:nvSpPr>
        <p:spPr>
          <a:xfrm>
            <a:off x="685878"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lipArt Placeholder 3"/>
          <p:cNvSpPr>
            <a:spLocks noGrp="1"/>
          </p:cNvSpPr>
          <p:nvPr>
            <p:ph type="clipArt" sz="half" idx="2"/>
          </p:nvPr>
        </p:nvSpPr>
        <p:spPr>
          <a:xfrm>
            <a:off x="4639998" y="1981200"/>
            <a:ext cx="3818467" cy="4114800"/>
          </a:xfrm>
        </p:spPr>
        <p:txBody>
          <a:bodyPr/>
          <a:lstStyle/>
          <a:p>
            <a:pPr lvl="0"/>
            <a:endParaRPr lang="it-IT"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7FF040-5AEA-494F-AD82-A7C81177253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99120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1249A-FB5C-4991-900D-CB7B468C06F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71555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763ADA-2ADF-4E93-A51A-DAC349C4EA3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304617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ext Placeholder 2"/>
          <p:cNvSpPr>
            <a:spLocks noGrp="1"/>
          </p:cNvSpPr>
          <p:nvPr>
            <p:ph type="body" sz="half" idx="1"/>
          </p:nvPr>
        </p:nvSpPr>
        <p:spPr>
          <a:xfrm>
            <a:off x="685878"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half" idx="2"/>
          </p:nvPr>
        </p:nvSpPr>
        <p:spPr>
          <a:xfrm>
            <a:off x="4639998"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3E3C58-B2E9-4A18-9D5F-A62702068AC3}"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726415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it-IT"/>
              <a:t>Click to edit Master title style</a:t>
            </a:r>
          </a:p>
        </p:txBody>
      </p:sp>
      <p:sp>
        <p:nvSpPr>
          <p:cNvPr id="3" name="Content Placeholder 2"/>
          <p:cNvSpPr>
            <a:spLocks noGrp="1"/>
          </p:cNvSpPr>
          <p:nvPr>
            <p:ph sz="quarter" idx="1"/>
          </p:nvPr>
        </p:nvSpPr>
        <p:spPr>
          <a:xfrm>
            <a:off x="685878" y="19812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quarter" idx="2"/>
          </p:nvPr>
        </p:nvSpPr>
        <p:spPr>
          <a:xfrm>
            <a:off x="4639998" y="19812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Content Placeholder 4"/>
          <p:cNvSpPr>
            <a:spLocks noGrp="1"/>
          </p:cNvSpPr>
          <p:nvPr>
            <p:ph sz="quarter" idx="3"/>
          </p:nvPr>
        </p:nvSpPr>
        <p:spPr>
          <a:xfrm>
            <a:off x="685878" y="41148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6" name="Content Placeholder 5"/>
          <p:cNvSpPr>
            <a:spLocks noGrp="1"/>
          </p:cNvSpPr>
          <p:nvPr>
            <p:ph sz="quarter" idx="4"/>
          </p:nvPr>
        </p:nvSpPr>
        <p:spPr>
          <a:xfrm>
            <a:off x="4639998" y="41148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807623-BAD5-4A2D-84FB-CFFD9E9C82B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428042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117600" y="228600"/>
            <a:ext cx="6908800" cy="1219200"/>
          </a:xfrm>
        </p:spPr>
        <p:txBody>
          <a:bodyPr/>
          <a:lstStyle/>
          <a:p>
            <a:r>
              <a:rPr lang="it-IT"/>
              <a:t>Fare clic per modificare lo stile del titolo</a:t>
            </a:r>
          </a:p>
        </p:txBody>
      </p:sp>
      <p:sp>
        <p:nvSpPr>
          <p:cNvPr id="3" name="Segnaposto contenuto 2"/>
          <p:cNvSpPr>
            <a:spLocks noGrp="1"/>
          </p:cNvSpPr>
          <p:nvPr>
            <p:ph sz="half" idx="1"/>
          </p:nvPr>
        </p:nvSpPr>
        <p:spPr>
          <a:xfrm>
            <a:off x="1117603" y="1828800"/>
            <a:ext cx="3386667"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39733" y="1828800"/>
            <a:ext cx="3386667"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39733" y="3962400"/>
            <a:ext cx="3386667"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85161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2240"/>
            <a:ext cx="7772400" cy="1470025"/>
          </a:xfrm>
        </p:spPr>
        <p:txBody>
          <a:bodyPr/>
          <a:lstStyle/>
          <a:p>
            <a:r>
              <a:rPr lang="it-IT"/>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ED8F89-BA82-4AED-943C-068E4F44615A}"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980868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Content Placeholder 2"/>
          <p:cNvSpPr>
            <a:spLocks noGrp="1"/>
          </p:cNvSpPr>
          <p:nvPr>
            <p:ph idx="1"/>
          </p:nvPr>
        </p:nvSpPr>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E8078B-C4B5-4788-AFC0-7BBE2DCEBDB0}"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75815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8715"/>
            <a:ext cx="7772400" cy="1362075"/>
          </a:xfrm>
        </p:spPr>
        <p:txBody>
          <a:bodyPr anchor="t"/>
          <a:lstStyle>
            <a:lvl1pPr algn="l">
              <a:defRPr sz="4000" b="1" cap="all"/>
            </a:lvl1pPr>
          </a:lstStyle>
          <a:p>
            <a:r>
              <a:rPr lang="it-IT"/>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7D2AA4-1E93-4357-B038-F19EDCD513D4}"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452080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Content Placeholder 2"/>
          <p:cNvSpPr>
            <a:spLocks noGrp="1"/>
          </p:cNvSpPr>
          <p:nvPr>
            <p:ph sz="half" idx="1"/>
          </p:nvPr>
        </p:nvSpPr>
        <p:spPr>
          <a:xfrm>
            <a:off x="68587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half" idx="2"/>
          </p:nvPr>
        </p:nvSpPr>
        <p:spPr>
          <a:xfrm>
            <a:off x="463999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19DEC03-6CA7-4B82-AEA2-450E270C1D49}"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110728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Content Placeholder 2"/>
          <p:cNvSpPr>
            <a:spLocks noGrp="1"/>
          </p:cNvSpPr>
          <p:nvPr>
            <p:ph sz="half" idx="1"/>
          </p:nvPr>
        </p:nvSpPr>
        <p:spPr>
          <a:xfrm>
            <a:off x="68587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half" idx="2"/>
          </p:nvPr>
        </p:nvSpPr>
        <p:spPr>
          <a:xfrm>
            <a:off x="463999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862FAF-A5D2-410A-857D-2EB99CA9A2B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792174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5B52AD-E07C-40EA-B673-DB109CEB7066}"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941758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517F0A-44E5-4FC5-A777-D61543F5D1CD}"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420676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517ACE-C294-489C-A48E-2A4E34DD7F0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592487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it-IT"/>
              <a:t>Click to edit Master title style</a:t>
            </a:r>
          </a:p>
        </p:txBody>
      </p:sp>
      <p:sp>
        <p:nvSpPr>
          <p:cNvPr id="3" name="Content Placeholder 2"/>
          <p:cNvSpPr>
            <a:spLocks noGrp="1"/>
          </p:cNvSpPr>
          <p:nvPr>
            <p:ph idx="1"/>
          </p:nvPr>
        </p:nvSpPr>
        <p:spPr>
          <a:xfrm>
            <a:off x="3575756" y="27486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B09BF-8807-4776-BABF-C05409D6ECDC}"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896224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it-IT"/>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271D54-2269-4639-87E9-96767D8A6C0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491277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Vertical Text Placeholder 2"/>
          <p:cNvSpPr>
            <a:spLocks noGrp="1"/>
          </p:cNvSpPr>
          <p:nvPr>
            <p:ph type="body" orient="vert" idx="1"/>
          </p:nvPr>
        </p:nvSpPr>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2CBB14-46FC-4860-A742-0FAE042AD0F7}"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3488457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it-IT"/>
              <a:t>Click to edit Master title style</a:t>
            </a:r>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382B7B-08B3-4C9B-9D85-A7FE022A4EC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152113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59C4E1-558E-4D77-A91A-D767EB1F04DD}"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1174580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ext Placeholder 2"/>
          <p:cNvSpPr>
            <a:spLocks noGrp="1"/>
          </p:cNvSpPr>
          <p:nvPr>
            <p:ph type="body" sz="half" idx="1"/>
          </p:nvPr>
        </p:nvSpPr>
        <p:spPr>
          <a:xfrm>
            <a:off x="685878"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lipArt Placeholder 3"/>
          <p:cNvSpPr>
            <a:spLocks noGrp="1"/>
          </p:cNvSpPr>
          <p:nvPr>
            <p:ph type="clipArt" sz="half" idx="2"/>
          </p:nvPr>
        </p:nvSpPr>
        <p:spPr>
          <a:xfrm>
            <a:off x="4639998" y="1981200"/>
            <a:ext cx="3818467" cy="4114800"/>
          </a:xfrm>
        </p:spPr>
        <p:txBody>
          <a:bodyPr/>
          <a:lstStyle/>
          <a:p>
            <a:pPr lvl="0"/>
            <a:endParaRPr lang="it-IT"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7FF040-5AEA-494F-AD82-A7C81177253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276788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D472BE9-3D0F-48D6-90C0-C0C7CD6F631F}"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4095419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1249A-FB5C-4991-900D-CB7B468C06F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8409773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763ADA-2ADF-4E93-A51A-DAC349C4EA3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273503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ext Placeholder 2"/>
          <p:cNvSpPr>
            <a:spLocks noGrp="1"/>
          </p:cNvSpPr>
          <p:nvPr>
            <p:ph type="body" sz="half" idx="1"/>
          </p:nvPr>
        </p:nvSpPr>
        <p:spPr>
          <a:xfrm>
            <a:off x="685878"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half" idx="2"/>
          </p:nvPr>
        </p:nvSpPr>
        <p:spPr>
          <a:xfrm>
            <a:off x="4639998"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3E3C58-B2E9-4A18-9D5F-A62702068AC3}"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9630292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it-IT"/>
              <a:t>Click to edit Master title style</a:t>
            </a:r>
          </a:p>
        </p:txBody>
      </p:sp>
      <p:sp>
        <p:nvSpPr>
          <p:cNvPr id="3" name="Content Placeholder 2"/>
          <p:cNvSpPr>
            <a:spLocks noGrp="1"/>
          </p:cNvSpPr>
          <p:nvPr>
            <p:ph sz="quarter" idx="1"/>
          </p:nvPr>
        </p:nvSpPr>
        <p:spPr>
          <a:xfrm>
            <a:off x="685878" y="19812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quarter" idx="2"/>
          </p:nvPr>
        </p:nvSpPr>
        <p:spPr>
          <a:xfrm>
            <a:off x="4639998" y="19812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Content Placeholder 4"/>
          <p:cNvSpPr>
            <a:spLocks noGrp="1"/>
          </p:cNvSpPr>
          <p:nvPr>
            <p:ph sz="quarter" idx="3"/>
          </p:nvPr>
        </p:nvSpPr>
        <p:spPr>
          <a:xfrm>
            <a:off x="685878" y="41148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6" name="Content Placeholder 5"/>
          <p:cNvSpPr>
            <a:spLocks noGrp="1"/>
          </p:cNvSpPr>
          <p:nvPr>
            <p:ph sz="quarter" idx="4"/>
          </p:nvPr>
        </p:nvSpPr>
        <p:spPr>
          <a:xfrm>
            <a:off x="4639998" y="41148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807623-BAD5-4A2D-84FB-CFFD9E9C82B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8684348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117600" y="228600"/>
            <a:ext cx="6908800" cy="1219200"/>
          </a:xfrm>
        </p:spPr>
        <p:txBody>
          <a:bodyPr/>
          <a:lstStyle/>
          <a:p>
            <a:r>
              <a:rPr lang="it-IT"/>
              <a:t>Fare clic per modificare lo stile del titolo</a:t>
            </a:r>
          </a:p>
        </p:txBody>
      </p:sp>
      <p:sp>
        <p:nvSpPr>
          <p:cNvPr id="3" name="Segnaposto contenuto 2"/>
          <p:cNvSpPr>
            <a:spLocks noGrp="1"/>
          </p:cNvSpPr>
          <p:nvPr>
            <p:ph sz="half" idx="1"/>
          </p:nvPr>
        </p:nvSpPr>
        <p:spPr>
          <a:xfrm>
            <a:off x="1117603" y="1828800"/>
            <a:ext cx="3386667"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39733" y="1828800"/>
            <a:ext cx="3386667"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39733" y="3962400"/>
            <a:ext cx="3386667"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6583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a:extLst>
              <a:ext uri="{FF2B5EF4-FFF2-40B4-BE49-F238E27FC236}">
                <a16:creationId xmlns:a16="http://schemas.microsoft.com/office/drawing/2014/main" id="{EC3068EA-D3E1-2B4A-AC36-DABF1633773A}"/>
              </a:ext>
            </a:extLst>
          </p:cNvPr>
          <p:cNvSpPr>
            <a:spLocks noGrp="1" noChangeArrowheads="1"/>
          </p:cNvSpPr>
          <p:nvPr>
            <p:ph type="dt" sz="half" idx="10"/>
          </p:nvPr>
        </p:nvSpPr>
        <p:spPr>
          <a:ln/>
        </p:spPr>
        <p:txBody>
          <a:bodyPr/>
          <a:lstStyle>
            <a:lvl1pPr>
              <a:defRPr/>
            </a:lvl1pPr>
          </a:lstStyle>
          <a:p>
            <a:pPr>
              <a:defRPr/>
            </a:pPr>
            <a:endParaRPr lang="it-IT"/>
          </a:p>
        </p:txBody>
      </p:sp>
      <p:sp>
        <p:nvSpPr>
          <p:cNvPr id="7" name="Rectangle 5">
            <a:extLst>
              <a:ext uri="{FF2B5EF4-FFF2-40B4-BE49-F238E27FC236}">
                <a16:creationId xmlns:a16="http://schemas.microsoft.com/office/drawing/2014/main" id="{2FDB1C4E-1F77-D746-A193-C349030A1F7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DFBE05EC-AEFE-7E4E-8762-1D10453D9861}"/>
              </a:ext>
            </a:extLst>
          </p:cNvPr>
          <p:cNvSpPr>
            <a:spLocks noGrp="1" noChangeArrowheads="1"/>
          </p:cNvSpPr>
          <p:nvPr>
            <p:ph type="sldNum" sz="quarter" idx="12"/>
          </p:nvPr>
        </p:nvSpPr>
        <p:spPr>
          <a:ln/>
        </p:spPr>
        <p:txBody>
          <a:bodyPr/>
          <a:lstStyle>
            <a:lvl1pPr>
              <a:defRPr/>
            </a:lvl1pPr>
          </a:lstStyle>
          <a:p>
            <a:fld id="{3C05D0A2-4210-1048-9B00-9F4D06B03227}" type="slidenum">
              <a:rPr lang="it-IT" altLang="it-IT"/>
              <a:pPr/>
              <a:t>‹N›</a:t>
            </a:fld>
            <a:endParaRPr lang="it-IT" altLang="it-IT"/>
          </a:p>
        </p:txBody>
      </p:sp>
    </p:spTree>
    <p:extLst>
      <p:ext uri="{BB962C8B-B14F-4D97-AF65-F5344CB8AC3E}">
        <p14:creationId xmlns:p14="http://schemas.microsoft.com/office/powerpoint/2010/main" val="3795127040"/>
      </p:ext>
    </p:extLst>
  </p:cSld>
  <p:clrMapOvr>
    <a:masterClrMapping/>
  </p:clrMapOvr>
  <p:transition spd="med">
    <p:strips dir="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2164"/>
            <a:ext cx="7772400" cy="1470025"/>
          </a:xfrm>
        </p:spPr>
        <p:txBody>
          <a:bodyPr/>
          <a:lstStyle/>
          <a:p>
            <a:r>
              <a:rPr lang="it-IT"/>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AE4695-D80C-4408-B832-3C1699546260}"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1907433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Content Placeholder 2"/>
          <p:cNvSpPr>
            <a:spLocks noGrp="1"/>
          </p:cNvSpPr>
          <p:nvPr>
            <p:ph idx="1"/>
          </p:nvPr>
        </p:nvSpPr>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05680A-3F38-4BD4-BE9E-CEC99AFE197C}"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7924569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8639"/>
            <a:ext cx="7772400" cy="1362075"/>
          </a:xfrm>
        </p:spPr>
        <p:txBody>
          <a:bodyPr anchor="t"/>
          <a:lstStyle>
            <a:lvl1pPr algn="l">
              <a:defRPr sz="4000" b="1" cap="all"/>
            </a:lvl1pPr>
          </a:lstStyle>
          <a:p>
            <a:r>
              <a:rPr lang="it-IT"/>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A452E4-70C0-4730-969D-25C53CFB2288}"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4532297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Content Placeholder 2"/>
          <p:cNvSpPr>
            <a:spLocks noGrp="1"/>
          </p:cNvSpPr>
          <p:nvPr>
            <p:ph sz="half" idx="1"/>
          </p:nvPr>
        </p:nvSpPr>
        <p:spPr>
          <a:xfrm>
            <a:off x="68587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half" idx="2"/>
          </p:nvPr>
        </p:nvSpPr>
        <p:spPr>
          <a:xfrm>
            <a:off x="463999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D8D1D4-AA20-4422-B62D-397CFB0E0BA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402290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DA5BE2D-A62A-40C7-B40D-B2EA6A8D0A90}"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9030111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9B6ACB6-B705-4F01-8D96-1AC391A8082F}"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359556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B859A6-2785-48E2-A7CE-2116C0EE9403}"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7184328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674839-AC79-4687-9F34-713CF94FBBC6}"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42556238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it-IT"/>
              <a:t>Click to edit Master title style</a:t>
            </a:r>
          </a:p>
        </p:txBody>
      </p:sp>
      <p:sp>
        <p:nvSpPr>
          <p:cNvPr id="3" name="Content Placeholder 2"/>
          <p:cNvSpPr>
            <a:spLocks noGrp="1"/>
          </p:cNvSpPr>
          <p:nvPr>
            <p:ph idx="1"/>
          </p:nvPr>
        </p:nvSpPr>
        <p:spPr>
          <a:xfrm>
            <a:off x="3575756" y="27478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0A4B43-A136-4306-A8FD-F2183586C777}"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2970875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it-IT"/>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611366-902C-4455-BD5E-A07A0D10531D}"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4924800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Vertical Text Placeholder 2"/>
          <p:cNvSpPr>
            <a:spLocks noGrp="1"/>
          </p:cNvSpPr>
          <p:nvPr>
            <p:ph type="body" orient="vert" idx="1"/>
          </p:nvPr>
        </p:nvSpPr>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9D7028-2318-4220-9219-09D9C04A4802}"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406471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it-IT"/>
              <a:t>Click to edit Master title style</a:t>
            </a:r>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4B9107-B173-4551-84C9-6DDF0A4E3185}"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3896348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79B0D2-11E3-4F5E-A38A-592FF40059F4}"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41574847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ext Placeholder 2"/>
          <p:cNvSpPr>
            <a:spLocks noGrp="1"/>
          </p:cNvSpPr>
          <p:nvPr>
            <p:ph type="body" sz="half" idx="1"/>
          </p:nvPr>
        </p:nvSpPr>
        <p:spPr>
          <a:xfrm>
            <a:off x="685878"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lipArt Placeholder 3"/>
          <p:cNvSpPr>
            <a:spLocks noGrp="1"/>
          </p:cNvSpPr>
          <p:nvPr>
            <p:ph type="clipArt" sz="half" idx="2"/>
          </p:nvPr>
        </p:nvSpPr>
        <p:spPr>
          <a:xfrm>
            <a:off x="4639998" y="1981200"/>
            <a:ext cx="3818467" cy="4114800"/>
          </a:xfrm>
        </p:spPr>
        <p:txBody>
          <a:bodyPr/>
          <a:lstStyle/>
          <a:p>
            <a:pPr lvl="0"/>
            <a:endParaRPr lang="it-IT"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5841FB-D6A5-4831-94FA-FFC9B8B749D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9167760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A34335-5524-41D2-B4CE-E333381D6D9D}"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66409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3F79FA9-3E01-4769-82D1-E1A4C7EFAAFC}"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1824447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B69B44-B588-43ED-B640-142AAE59CE02}"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7572813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ext Placeholder 2"/>
          <p:cNvSpPr>
            <a:spLocks noGrp="1"/>
          </p:cNvSpPr>
          <p:nvPr>
            <p:ph type="body" sz="half" idx="1"/>
          </p:nvPr>
        </p:nvSpPr>
        <p:spPr>
          <a:xfrm>
            <a:off x="685878"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half" idx="2"/>
          </p:nvPr>
        </p:nvSpPr>
        <p:spPr>
          <a:xfrm>
            <a:off x="4639998"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1EE480-1EDF-4F34-AC28-EC6E20A263A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8180593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it-IT"/>
              <a:t>Click to edit Master title style</a:t>
            </a:r>
          </a:p>
        </p:txBody>
      </p:sp>
      <p:sp>
        <p:nvSpPr>
          <p:cNvPr id="3" name="Content Placeholder 2"/>
          <p:cNvSpPr>
            <a:spLocks noGrp="1"/>
          </p:cNvSpPr>
          <p:nvPr>
            <p:ph sz="quarter" idx="1"/>
          </p:nvPr>
        </p:nvSpPr>
        <p:spPr>
          <a:xfrm>
            <a:off x="685878" y="19812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quarter" idx="2"/>
          </p:nvPr>
        </p:nvSpPr>
        <p:spPr>
          <a:xfrm>
            <a:off x="4639998" y="19812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Content Placeholder 4"/>
          <p:cNvSpPr>
            <a:spLocks noGrp="1"/>
          </p:cNvSpPr>
          <p:nvPr>
            <p:ph sz="quarter" idx="3"/>
          </p:nvPr>
        </p:nvSpPr>
        <p:spPr>
          <a:xfrm>
            <a:off x="685878" y="41148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6" name="Content Placeholder 5"/>
          <p:cNvSpPr>
            <a:spLocks noGrp="1"/>
          </p:cNvSpPr>
          <p:nvPr>
            <p:ph sz="quarter" idx="4"/>
          </p:nvPr>
        </p:nvSpPr>
        <p:spPr>
          <a:xfrm>
            <a:off x="4639998" y="41148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F8E426-89A0-4E33-8620-ED2C1AB3759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1369286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117600" y="228600"/>
            <a:ext cx="6908800" cy="1219200"/>
          </a:xfrm>
        </p:spPr>
        <p:txBody>
          <a:bodyPr/>
          <a:lstStyle/>
          <a:p>
            <a:r>
              <a:rPr lang="it-IT"/>
              <a:t>Fare clic per modificare lo stile del titolo</a:t>
            </a:r>
          </a:p>
        </p:txBody>
      </p:sp>
      <p:sp>
        <p:nvSpPr>
          <p:cNvPr id="3" name="Segnaposto contenuto 2"/>
          <p:cNvSpPr>
            <a:spLocks noGrp="1"/>
          </p:cNvSpPr>
          <p:nvPr>
            <p:ph sz="half" idx="1"/>
          </p:nvPr>
        </p:nvSpPr>
        <p:spPr>
          <a:xfrm>
            <a:off x="1117603" y="1828800"/>
            <a:ext cx="3386667"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39733" y="1828800"/>
            <a:ext cx="3386667"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39733" y="3962400"/>
            <a:ext cx="3386667"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2745049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2064"/>
            <a:ext cx="7772400" cy="1470025"/>
          </a:xfrm>
        </p:spPr>
        <p:txBody>
          <a:bodyPr/>
          <a:lstStyle/>
          <a:p>
            <a:r>
              <a:rPr lang="it-IT"/>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680BD5-CD69-44F5-B209-C145025376BA}"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573508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Content Placeholder 2"/>
          <p:cNvSpPr>
            <a:spLocks noGrp="1"/>
          </p:cNvSpPr>
          <p:nvPr>
            <p:ph idx="1"/>
          </p:nvPr>
        </p:nvSpPr>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604F4E-CFC9-46B5-8BB8-1630CFCBEB3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41992318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8539"/>
            <a:ext cx="7772400" cy="1362075"/>
          </a:xfrm>
        </p:spPr>
        <p:txBody>
          <a:bodyPr anchor="t"/>
          <a:lstStyle>
            <a:lvl1pPr algn="l">
              <a:defRPr sz="4000" b="1" cap="all"/>
            </a:lvl1pPr>
          </a:lstStyle>
          <a:p>
            <a:r>
              <a:rPr lang="it-IT"/>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2F3BC8-F1CA-4C42-909D-36C025B4C530}"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4732734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Content Placeholder 2"/>
          <p:cNvSpPr>
            <a:spLocks noGrp="1"/>
          </p:cNvSpPr>
          <p:nvPr>
            <p:ph sz="half" idx="1"/>
          </p:nvPr>
        </p:nvSpPr>
        <p:spPr>
          <a:xfrm>
            <a:off x="68587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half" idx="2"/>
          </p:nvPr>
        </p:nvSpPr>
        <p:spPr>
          <a:xfrm>
            <a:off x="4639998"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38B653-B1B8-45DC-B6B6-EF120B009A8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0153283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9A95A0-7505-4796-AED0-C80480B8569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9042112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A199594-BFCB-4338-8A0D-826FD20CE4D5}"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186265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it-IT"/>
              <a:t>Click to edit Master title style</a:t>
            </a:r>
          </a:p>
        </p:txBody>
      </p:sp>
      <p:sp>
        <p:nvSpPr>
          <p:cNvPr id="3" name="Content Placeholder 2"/>
          <p:cNvSpPr>
            <a:spLocks noGrp="1"/>
          </p:cNvSpPr>
          <p:nvPr>
            <p:ph idx="1"/>
          </p:nvPr>
        </p:nvSpPr>
        <p:spPr>
          <a:xfrm>
            <a:off x="3575756" y="27489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08B299C-D2E9-4E1D-B120-6FDC68B852BB}"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8603211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6C32F81-EFCE-4D95-BFF0-9EF3144136DC}"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6061951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it-IT"/>
              <a:t>Click to edit Master title style</a:t>
            </a:r>
          </a:p>
        </p:txBody>
      </p:sp>
      <p:sp>
        <p:nvSpPr>
          <p:cNvPr id="3" name="Content Placeholder 2"/>
          <p:cNvSpPr>
            <a:spLocks noGrp="1"/>
          </p:cNvSpPr>
          <p:nvPr>
            <p:ph idx="1"/>
          </p:nvPr>
        </p:nvSpPr>
        <p:spPr>
          <a:xfrm>
            <a:off x="3575756" y="27468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FF5188-A7C3-4980-B30A-3CAABDED5C8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5872854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it-IT"/>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DED0F5-A3DB-49B8-AF33-0162A106E0EC}"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2256311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Vertical Text Placeholder 2"/>
          <p:cNvSpPr>
            <a:spLocks noGrp="1"/>
          </p:cNvSpPr>
          <p:nvPr>
            <p:ph type="body" orient="vert" idx="1"/>
          </p:nvPr>
        </p:nvSpPr>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7BB1B3-CBFD-472B-8B88-1F2EF5934525}"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2225742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it-IT"/>
              <a:t>Click to edit Master title style</a:t>
            </a:r>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E34247-97DC-4704-99C2-6C02D909E106}"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5164128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2820CA-8F37-4B28-8330-FEC31654E6E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4775959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ext Placeholder 2"/>
          <p:cNvSpPr>
            <a:spLocks noGrp="1"/>
          </p:cNvSpPr>
          <p:nvPr>
            <p:ph type="body" sz="half" idx="1"/>
          </p:nvPr>
        </p:nvSpPr>
        <p:spPr>
          <a:xfrm>
            <a:off x="685878"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lipArt Placeholder 3"/>
          <p:cNvSpPr>
            <a:spLocks noGrp="1"/>
          </p:cNvSpPr>
          <p:nvPr>
            <p:ph type="clipArt" sz="half" idx="2"/>
          </p:nvPr>
        </p:nvSpPr>
        <p:spPr>
          <a:xfrm>
            <a:off x="4639998" y="1981200"/>
            <a:ext cx="3818467" cy="4114800"/>
          </a:xfrm>
        </p:spPr>
        <p:txBody>
          <a:bodyPr/>
          <a:lstStyle/>
          <a:p>
            <a:pPr lvl="0"/>
            <a:endParaRPr lang="it-IT"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535BF0-A5ED-47D6-8A30-790C3D872D82}"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5626062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7D5D00-CEDB-483B-8289-B8E2518C5D45}"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606489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2387EC-6926-42FC-BAFA-CA42E57D13A0}"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8141007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it-IT"/>
              <a:t>Click to edit Master title style</a:t>
            </a:r>
          </a:p>
        </p:txBody>
      </p:sp>
      <p:sp>
        <p:nvSpPr>
          <p:cNvPr id="3" name="Text Placeholder 2"/>
          <p:cNvSpPr>
            <a:spLocks noGrp="1"/>
          </p:cNvSpPr>
          <p:nvPr>
            <p:ph type="body" sz="half" idx="1"/>
          </p:nvPr>
        </p:nvSpPr>
        <p:spPr>
          <a:xfrm>
            <a:off x="685878"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half" idx="2"/>
          </p:nvPr>
        </p:nvSpPr>
        <p:spPr>
          <a:xfrm>
            <a:off x="4639998" y="1981200"/>
            <a:ext cx="3818467" cy="41148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DA1DD8-3B67-4AD8-9754-D11DA685FFE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015580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it-IT"/>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BA6B62A-2967-4C9C-8B03-3E8774091A7F}"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2526143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it-IT"/>
              <a:t>Click to edit Master title style</a:t>
            </a:r>
          </a:p>
        </p:txBody>
      </p:sp>
      <p:sp>
        <p:nvSpPr>
          <p:cNvPr id="3" name="Content Placeholder 2"/>
          <p:cNvSpPr>
            <a:spLocks noGrp="1"/>
          </p:cNvSpPr>
          <p:nvPr>
            <p:ph sz="quarter" idx="1"/>
          </p:nvPr>
        </p:nvSpPr>
        <p:spPr>
          <a:xfrm>
            <a:off x="685878" y="19812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quarter" idx="2"/>
          </p:nvPr>
        </p:nvSpPr>
        <p:spPr>
          <a:xfrm>
            <a:off x="4639998" y="19812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Content Placeholder 4"/>
          <p:cNvSpPr>
            <a:spLocks noGrp="1"/>
          </p:cNvSpPr>
          <p:nvPr>
            <p:ph sz="quarter" idx="3"/>
          </p:nvPr>
        </p:nvSpPr>
        <p:spPr>
          <a:xfrm>
            <a:off x="685878" y="41148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6" name="Content Placeholder 5"/>
          <p:cNvSpPr>
            <a:spLocks noGrp="1"/>
          </p:cNvSpPr>
          <p:nvPr>
            <p:ph sz="quarter" idx="4"/>
          </p:nvPr>
        </p:nvSpPr>
        <p:spPr>
          <a:xfrm>
            <a:off x="4639998" y="4114800"/>
            <a:ext cx="3818467" cy="1981200"/>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E5E61A-2686-483B-8E3B-CDC71CBE673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6734602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1117600" y="228600"/>
            <a:ext cx="6908800" cy="1219200"/>
          </a:xfrm>
        </p:spPr>
        <p:txBody>
          <a:bodyPr/>
          <a:lstStyle/>
          <a:p>
            <a:r>
              <a:rPr lang="it-IT"/>
              <a:t>Fare clic per modificare lo stile del titolo</a:t>
            </a:r>
          </a:p>
        </p:txBody>
      </p:sp>
      <p:sp>
        <p:nvSpPr>
          <p:cNvPr id="3" name="Segnaposto contenuto 2"/>
          <p:cNvSpPr>
            <a:spLocks noGrp="1"/>
          </p:cNvSpPr>
          <p:nvPr>
            <p:ph sz="half" idx="1"/>
          </p:nvPr>
        </p:nvSpPr>
        <p:spPr>
          <a:xfrm>
            <a:off x="1117603" y="1828800"/>
            <a:ext cx="3386667"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39733" y="1828800"/>
            <a:ext cx="3386667"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39733" y="3962400"/>
            <a:ext cx="3386667"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0596242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8"/>
            <a:ext cx="7772400" cy="1470025"/>
          </a:xfrm>
        </p:spPr>
        <p:txBody>
          <a:bodyPr/>
          <a:lstStyle/>
          <a:p>
            <a:r>
              <a:rPr lang="it-IT"/>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E4BC98-95A9-4279-A3BD-57964E913C8C}"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3116384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Content Placeholder 2"/>
          <p:cNvSpPr>
            <a:spLocks noGrp="1"/>
          </p:cNvSpPr>
          <p:nvPr>
            <p:ph idx="1"/>
          </p:nvPr>
        </p:nvSpPr>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97AD3A-7D3A-4668-9C1D-6190D4D4769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6667030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3"/>
            <a:ext cx="7772400" cy="1362075"/>
          </a:xfrm>
        </p:spPr>
        <p:txBody>
          <a:bodyPr anchor="t"/>
          <a:lstStyle>
            <a:lvl1pPr algn="l">
              <a:defRPr sz="4000" b="1" cap="all"/>
            </a:lvl1pPr>
          </a:lstStyle>
          <a:p>
            <a:r>
              <a:rPr lang="it-IT"/>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147EAE-CFDE-4A87-9A02-4E3597B707A4}"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6914931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Content Placeholder 2"/>
          <p:cNvSpPr>
            <a:spLocks noGrp="1"/>
          </p:cNvSpPr>
          <p:nvPr>
            <p:ph sz="half" idx="1"/>
          </p:nvPr>
        </p:nvSpPr>
        <p:spPr>
          <a:xfrm>
            <a:off x="685836"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half" idx="2"/>
          </p:nvPr>
        </p:nvSpPr>
        <p:spPr>
          <a:xfrm>
            <a:off x="4639770"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C3B1F-F17A-4DCD-B55D-7ACC6DC56B73}"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9306560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9CED0DB-B377-4451-B852-986F639D2383}"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9684877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F300B7-59BC-4418-B460-C64BFA3B287F}"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9376901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4396B9-4E02-44A3-AAA4-2FBA1F3FB4ED}"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3987565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it-IT"/>
              <a:t>Click to edit Master title style</a:t>
            </a:r>
          </a:p>
        </p:txBody>
      </p:sp>
      <p:sp>
        <p:nvSpPr>
          <p:cNvPr id="3" name="Content Placeholder 2"/>
          <p:cNvSpPr>
            <a:spLocks noGrp="1"/>
          </p:cNvSpPr>
          <p:nvPr>
            <p:ph idx="1"/>
          </p:nvPr>
        </p:nvSpPr>
        <p:spPr>
          <a:xfrm>
            <a:off x="3575756" y="27312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C0ED4E-AE66-4CC8-85AB-B18AA69360A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745991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theme" Target="../theme/theme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theme" Target="../theme/theme5.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theme" Target="../theme/theme6.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C"/>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5EB0392-E610-41A6-91FD-7A29DCEC5AFC}" type="slidenum">
              <a:rPr lang="en-US">
                <a:solidFill>
                  <a:srgbClr val="000000"/>
                </a:solidFill>
                <a:ea typeface="ＭＳ Ｐゴシック" pitchFamily="34" charset="-128"/>
              </a:rPr>
              <a:pPr eaLnBrk="0" fontAlgn="base" hangingPunct="0">
                <a:spcBef>
                  <a:spcPct val="0"/>
                </a:spcBef>
                <a:spcAft>
                  <a:spcPct val="0"/>
                </a:spcAft>
              </a:pPr>
              <a:t>‹N›</a:t>
            </a:fld>
            <a:endParaRPr lang="en-US">
              <a:solidFill>
                <a:srgbClr val="000000"/>
              </a:solidFill>
              <a:ea typeface="ＭＳ Ｐゴシック" pitchFamily="34" charset="-128"/>
            </a:endParaRPr>
          </a:p>
        </p:txBody>
      </p:sp>
    </p:spTree>
    <p:extLst>
      <p:ext uri="{BB962C8B-B14F-4D97-AF65-F5344CB8AC3E}">
        <p14:creationId xmlns:p14="http://schemas.microsoft.com/office/powerpoint/2010/main" val="8502484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2pPr>
      <a:lvl3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3pPr>
      <a:lvl4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4pPr>
      <a:lvl5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5pPr>
      <a:lvl6pPr marL="457200" algn="ctr" rtl="0" eaLnBrk="0" fontAlgn="base" hangingPunct="0">
        <a:spcBef>
          <a:spcPct val="0"/>
        </a:spcBef>
        <a:spcAft>
          <a:spcPct val="0"/>
        </a:spcAft>
        <a:defRPr sz="4400">
          <a:solidFill>
            <a:schemeClr val="tx2"/>
          </a:solidFill>
          <a:latin typeface="Times New Roman" pitchFamily="-1" charset="0"/>
        </a:defRPr>
      </a:lvl6pPr>
      <a:lvl7pPr marL="914400" algn="ctr" rtl="0" eaLnBrk="0" fontAlgn="base" hangingPunct="0">
        <a:spcBef>
          <a:spcPct val="0"/>
        </a:spcBef>
        <a:spcAft>
          <a:spcPct val="0"/>
        </a:spcAft>
        <a:defRPr sz="4400">
          <a:solidFill>
            <a:schemeClr val="tx2"/>
          </a:solidFill>
          <a:latin typeface="Times New Roman" pitchFamily="-1" charset="0"/>
        </a:defRPr>
      </a:lvl7pPr>
      <a:lvl8pPr marL="1371600" algn="ctr" rtl="0" eaLnBrk="0" fontAlgn="base" hangingPunct="0">
        <a:spcBef>
          <a:spcPct val="0"/>
        </a:spcBef>
        <a:spcAft>
          <a:spcPct val="0"/>
        </a:spcAft>
        <a:defRPr sz="4400">
          <a:solidFill>
            <a:schemeClr val="tx2"/>
          </a:solidFill>
          <a:latin typeface="Times New Roman" pitchFamily="-1" charset="0"/>
        </a:defRPr>
      </a:lvl8pPr>
      <a:lvl9pPr marL="1828800" algn="ctr" rtl="0" eaLnBrk="0" fontAlgn="base" hangingPunct="0">
        <a:spcBef>
          <a:spcPct val="0"/>
        </a:spcBef>
        <a:spcAft>
          <a:spcPct val="0"/>
        </a:spcAft>
        <a:defRPr sz="4400">
          <a:solidFill>
            <a:schemeClr val="tx2"/>
          </a:solidFill>
          <a:latin typeface="Times New Roman"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C"/>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7CEE47D0-3396-4040-88BE-C733E0EFB99C}" type="slidenum">
              <a:rPr lang="en-US">
                <a:solidFill>
                  <a:srgbClr val="000000"/>
                </a:solidFill>
                <a:ea typeface="ＭＳ Ｐゴシック" pitchFamily="34" charset="-128"/>
              </a:rPr>
              <a:pPr eaLnBrk="0" fontAlgn="base" hangingPunct="0">
                <a:spcBef>
                  <a:spcPct val="0"/>
                </a:spcBef>
                <a:spcAft>
                  <a:spcPct val="0"/>
                </a:spcAft>
                <a:defRPr/>
              </a:pPr>
              <a:t>‹N›</a:t>
            </a:fld>
            <a:endParaRPr lang="en-US">
              <a:solidFill>
                <a:srgbClr val="000000"/>
              </a:solidFill>
              <a:ea typeface="ＭＳ Ｐゴシック" pitchFamily="34" charset="-128"/>
            </a:endParaRPr>
          </a:p>
        </p:txBody>
      </p:sp>
    </p:spTree>
    <p:extLst>
      <p:ext uri="{BB962C8B-B14F-4D97-AF65-F5344CB8AC3E}">
        <p14:creationId xmlns:p14="http://schemas.microsoft.com/office/powerpoint/2010/main" val="407908936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2pPr>
      <a:lvl3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3pPr>
      <a:lvl4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4pPr>
      <a:lvl5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5pPr>
      <a:lvl6pPr marL="457200" algn="ctr" rtl="0" eaLnBrk="0" fontAlgn="base" hangingPunct="0">
        <a:spcBef>
          <a:spcPct val="0"/>
        </a:spcBef>
        <a:spcAft>
          <a:spcPct val="0"/>
        </a:spcAft>
        <a:defRPr sz="4400">
          <a:solidFill>
            <a:schemeClr val="tx2"/>
          </a:solidFill>
          <a:latin typeface="Times New Roman" pitchFamily="-1" charset="0"/>
        </a:defRPr>
      </a:lvl6pPr>
      <a:lvl7pPr marL="914400" algn="ctr" rtl="0" eaLnBrk="0" fontAlgn="base" hangingPunct="0">
        <a:spcBef>
          <a:spcPct val="0"/>
        </a:spcBef>
        <a:spcAft>
          <a:spcPct val="0"/>
        </a:spcAft>
        <a:defRPr sz="4400">
          <a:solidFill>
            <a:schemeClr val="tx2"/>
          </a:solidFill>
          <a:latin typeface="Times New Roman" pitchFamily="-1" charset="0"/>
        </a:defRPr>
      </a:lvl7pPr>
      <a:lvl8pPr marL="1371600" algn="ctr" rtl="0" eaLnBrk="0" fontAlgn="base" hangingPunct="0">
        <a:spcBef>
          <a:spcPct val="0"/>
        </a:spcBef>
        <a:spcAft>
          <a:spcPct val="0"/>
        </a:spcAft>
        <a:defRPr sz="4400">
          <a:solidFill>
            <a:schemeClr val="tx2"/>
          </a:solidFill>
          <a:latin typeface="Times New Roman" pitchFamily="-1" charset="0"/>
        </a:defRPr>
      </a:lvl8pPr>
      <a:lvl9pPr marL="1828800" algn="ctr" rtl="0" eaLnBrk="0" fontAlgn="base" hangingPunct="0">
        <a:spcBef>
          <a:spcPct val="0"/>
        </a:spcBef>
        <a:spcAft>
          <a:spcPct val="0"/>
        </a:spcAft>
        <a:defRPr sz="4400">
          <a:solidFill>
            <a:schemeClr val="tx2"/>
          </a:solidFill>
          <a:latin typeface="Times New Roman"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C"/>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7CEE47D0-3396-4040-88BE-C733E0EFB99C}" type="slidenum">
              <a:rPr lang="en-US">
                <a:solidFill>
                  <a:srgbClr val="000000"/>
                </a:solidFill>
                <a:ea typeface="ＭＳ Ｐゴシック" pitchFamily="34" charset="-128"/>
              </a:rPr>
              <a:pPr eaLnBrk="0" fontAlgn="base" hangingPunct="0">
                <a:spcBef>
                  <a:spcPct val="0"/>
                </a:spcBef>
                <a:spcAft>
                  <a:spcPct val="0"/>
                </a:spcAft>
                <a:defRPr/>
              </a:pPr>
              <a:t>‹N›</a:t>
            </a:fld>
            <a:endParaRPr lang="en-US">
              <a:solidFill>
                <a:srgbClr val="000000"/>
              </a:solidFill>
              <a:ea typeface="ＭＳ Ｐゴシック" pitchFamily="34" charset="-128"/>
            </a:endParaRPr>
          </a:p>
        </p:txBody>
      </p:sp>
    </p:spTree>
    <p:extLst>
      <p:ext uri="{BB962C8B-B14F-4D97-AF65-F5344CB8AC3E}">
        <p14:creationId xmlns:p14="http://schemas.microsoft.com/office/powerpoint/2010/main" val="376109304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4357" r:id="rId19"/>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2pPr>
      <a:lvl3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3pPr>
      <a:lvl4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4pPr>
      <a:lvl5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5pPr>
      <a:lvl6pPr marL="457200" algn="ctr" rtl="0" eaLnBrk="0" fontAlgn="base" hangingPunct="0">
        <a:spcBef>
          <a:spcPct val="0"/>
        </a:spcBef>
        <a:spcAft>
          <a:spcPct val="0"/>
        </a:spcAft>
        <a:defRPr sz="4400">
          <a:solidFill>
            <a:schemeClr val="tx2"/>
          </a:solidFill>
          <a:latin typeface="Times New Roman" pitchFamily="-1" charset="0"/>
        </a:defRPr>
      </a:lvl6pPr>
      <a:lvl7pPr marL="914400" algn="ctr" rtl="0" eaLnBrk="0" fontAlgn="base" hangingPunct="0">
        <a:spcBef>
          <a:spcPct val="0"/>
        </a:spcBef>
        <a:spcAft>
          <a:spcPct val="0"/>
        </a:spcAft>
        <a:defRPr sz="4400">
          <a:solidFill>
            <a:schemeClr val="tx2"/>
          </a:solidFill>
          <a:latin typeface="Times New Roman" pitchFamily="-1" charset="0"/>
        </a:defRPr>
      </a:lvl7pPr>
      <a:lvl8pPr marL="1371600" algn="ctr" rtl="0" eaLnBrk="0" fontAlgn="base" hangingPunct="0">
        <a:spcBef>
          <a:spcPct val="0"/>
        </a:spcBef>
        <a:spcAft>
          <a:spcPct val="0"/>
        </a:spcAft>
        <a:defRPr sz="4400">
          <a:solidFill>
            <a:schemeClr val="tx2"/>
          </a:solidFill>
          <a:latin typeface="Times New Roman" pitchFamily="-1" charset="0"/>
        </a:defRPr>
      </a:lvl8pPr>
      <a:lvl9pPr marL="1828800" algn="ctr" rtl="0" eaLnBrk="0" fontAlgn="base" hangingPunct="0">
        <a:spcBef>
          <a:spcPct val="0"/>
        </a:spcBef>
        <a:spcAft>
          <a:spcPct val="0"/>
        </a:spcAft>
        <a:defRPr sz="4400">
          <a:solidFill>
            <a:schemeClr val="tx2"/>
          </a:solidFill>
          <a:latin typeface="Times New Roman"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C"/>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A9848D1A-C6DD-436B-9AC6-06E7162711BE}" type="slidenum">
              <a:rPr lang="en-US">
                <a:solidFill>
                  <a:srgbClr val="000000"/>
                </a:solidFill>
                <a:ea typeface="ＭＳ Ｐゴシック" pitchFamily="34" charset="-128"/>
              </a:rPr>
              <a:pPr eaLnBrk="0" fontAlgn="base" hangingPunct="0">
                <a:spcBef>
                  <a:spcPct val="0"/>
                </a:spcBef>
                <a:spcAft>
                  <a:spcPct val="0"/>
                </a:spcAft>
                <a:defRPr/>
              </a:pPr>
              <a:t>‹N›</a:t>
            </a:fld>
            <a:endParaRPr lang="en-US">
              <a:solidFill>
                <a:srgbClr val="000000"/>
              </a:solidFill>
              <a:ea typeface="ＭＳ Ｐゴシック" pitchFamily="34" charset="-128"/>
            </a:endParaRPr>
          </a:p>
        </p:txBody>
      </p:sp>
    </p:spTree>
    <p:extLst>
      <p:ext uri="{BB962C8B-B14F-4D97-AF65-F5344CB8AC3E}">
        <p14:creationId xmlns:p14="http://schemas.microsoft.com/office/powerpoint/2010/main" val="168488816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2pPr>
      <a:lvl3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3pPr>
      <a:lvl4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4pPr>
      <a:lvl5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5pPr>
      <a:lvl6pPr marL="457200" algn="ctr" rtl="0" eaLnBrk="0" fontAlgn="base" hangingPunct="0">
        <a:spcBef>
          <a:spcPct val="0"/>
        </a:spcBef>
        <a:spcAft>
          <a:spcPct val="0"/>
        </a:spcAft>
        <a:defRPr sz="4400">
          <a:solidFill>
            <a:schemeClr val="tx2"/>
          </a:solidFill>
          <a:latin typeface="Times New Roman" pitchFamily="-1" charset="0"/>
        </a:defRPr>
      </a:lvl6pPr>
      <a:lvl7pPr marL="914400" algn="ctr" rtl="0" eaLnBrk="0" fontAlgn="base" hangingPunct="0">
        <a:spcBef>
          <a:spcPct val="0"/>
        </a:spcBef>
        <a:spcAft>
          <a:spcPct val="0"/>
        </a:spcAft>
        <a:defRPr sz="4400">
          <a:solidFill>
            <a:schemeClr val="tx2"/>
          </a:solidFill>
          <a:latin typeface="Times New Roman" pitchFamily="-1" charset="0"/>
        </a:defRPr>
      </a:lvl7pPr>
      <a:lvl8pPr marL="1371600" algn="ctr" rtl="0" eaLnBrk="0" fontAlgn="base" hangingPunct="0">
        <a:spcBef>
          <a:spcPct val="0"/>
        </a:spcBef>
        <a:spcAft>
          <a:spcPct val="0"/>
        </a:spcAft>
        <a:defRPr sz="4400">
          <a:solidFill>
            <a:schemeClr val="tx2"/>
          </a:solidFill>
          <a:latin typeface="Times New Roman" pitchFamily="-1" charset="0"/>
        </a:defRPr>
      </a:lvl8pPr>
      <a:lvl9pPr marL="1828800" algn="ctr" rtl="0" eaLnBrk="0" fontAlgn="base" hangingPunct="0">
        <a:spcBef>
          <a:spcPct val="0"/>
        </a:spcBef>
        <a:spcAft>
          <a:spcPct val="0"/>
        </a:spcAft>
        <a:defRPr sz="4400">
          <a:solidFill>
            <a:schemeClr val="tx2"/>
          </a:solidFill>
          <a:latin typeface="Times New Roman"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C"/>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CE52E78B-AD5C-413D-BA1F-AABF46A3FD0C}" type="slidenum">
              <a:rPr lang="en-US">
                <a:solidFill>
                  <a:srgbClr val="000000"/>
                </a:solidFill>
                <a:ea typeface="ＭＳ Ｐゴシック" pitchFamily="34" charset="-128"/>
              </a:rPr>
              <a:pPr eaLnBrk="0" fontAlgn="base" hangingPunct="0">
                <a:spcBef>
                  <a:spcPct val="0"/>
                </a:spcBef>
                <a:spcAft>
                  <a:spcPct val="0"/>
                </a:spcAft>
                <a:defRPr/>
              </a:pPr>
              <a:t>‹N›</a:t>
            </a:fld>
            <a:endParaRPr lang="en-US">
              <a:solidFill>
                <a:srgbClr val="000000"/>
              </a:solidFill>
              <a:ea typeface="ＭＳ Ｐゴシック" pitchFamily="34" charset="-128"/>
            </a:endParaRPr>
          </a:p>
        </p:txBody>
      </p:sp>
    </p:spTree>
    <p:extLst>
      <p:ext uri="{BB962C8B-B14F-4D97-AF65-F5344CB8AC3E}">
        <p14:creationId xmlns:p14="http://schemas.microsoft.com/office/powerpoint/2010/main" val="61929076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2pPr>
      <a:lvl3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3pPr>
      <a:lvl4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4pPr>
      <a:lvl5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5pPr>
      <a:lvl6pPr marL="457200" algn="ctr" rtl="0" eaLnBrk="0" fontAlgn="base" hangingPunct="0">
        <a:spcBef>
          <a:spcPct val="0"/>
        </a:spcBef>
        <a:spcAft>
          <a:spcPct val="0"/>
        </a:spcAft>
        <a:defRPr sz="4400">
          <a:solidFill>
            <a:schemeClr val="tx2"/>
          </a:solidFill>
          <a:latin typeface="Times New Roman" pitchFamily="-1" charset="0"/>
        </a:defRPr>
      </a:lvl6pPr>
      <a:lvl7pPr marL="914400" algn="ctr" rtl="0" eaLnBrk="0" fontAlgn="base" hangingPunct="0">
        <a:spcBef>
          <a:spcPct val="0"/>
        </a:spcBef>
        <a:spcAft>
          <a:spcPct val="0"/>
        </a:spcAft>
        <a:defRPr sz="4400">
          <a:solidFill>
            <a:schemeClr val="tx2"/>
          </a:solidFill>
          <a:latin typeface="Times New Roman" pitchFamily="-1" charset="0"/>
        </a:defRPr>
      </a:lvl7pPr>
      <a:lvl8pPr marL="1371600" algn="ctr" rtl="0" eaLnBrk="0" fontAlgn="base" hangingPunct="0">
        <a:spcBef>
          <a:spcPct val="0"/>
        </a:spcBef>
        <a:spcAft>
          <a:spcPct val="0"/>
        </a:spcAft>
        <a:defRPr sz="4400">
          <a:solidFill>
            <a:schemeClr val="tx2"/>
          </a:solidFill>
          <a:latin typeface="Times New Roman" pitchFamily="-1" charset="0"/>
        </a:defRPr>
      </a:lvl8pPr>
      <a:lvl9pPr marL="1828800" algn="ctr" rtl="0" eaLnBrk="0" fontAlgn="base" hangingPunct="0">
        <a:spcBef>
          <a:spcPct val="0"/>
        </a:spcBef>
        <a:spcAft>
          <a:spcPct val="0"/>
        </a:spcAft>
        <a:defRPr sz="4400">
          <a:solidFill>
            <a:schemeClr val="tx2"/>
          </a:solidFill>
          <a:latin typeface="Times New Roman"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C"/>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 charset="0"/>
                <a:ea typeface="+mn-ea"/>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9892D6C6-F688-422B-9544-58B3989423C5}" type="slidenum">
              <a:rPr lang="en-US">
                <a:solidFill>
                  <a:srgbClr val="000000"/>
                </a:solidFill>
                <a:ea typeface="ＭＳ Ｐゴシック" pitchFamily="34" charset="-128"/>
              </a:rPr>
              <a:pPr eaLnBrk="0" fontAlgn="base" hangingPunct="0">
                <a:spcBef>
                  <a:spcPct val="0"/>
                </a:spcBef>
                <a:spcAft>
                  <a:spcPct val="0"/>
                </a:spcAft>
                <a:defRPr/>
              </a:pPr>
              <a:t>‹N›</a:t>
            </a:fld>
            <a:endParaRPr lang="en-US">
              <a:solidFill>
                <a:srgbClr val="000000"/>
              </a:solidFill>
              <a:ea typeface="ＭＳ Ｐゴシック" pitchFamily="34" charset="-128"/>
            </a:endParaRPr>
          </a:p>
        </p:txBody>
      </p:sp>
    </p:spTree>
    <p:extLst>
      <p:ext uri="{BB962C8B-B14F-4D97-AF65-F5344CB8AC3E}">
        <p14:creationId xmlns:p14="http://schemas.microsoft.com/office/powerpoint/2010/main" val="1995653207"/>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 id="2147484351" r:id="rId12"/>
    <p:sldLayoutId id="2147484352" r:id="rId13"/>
    <p:sldLayoutId id="2147484353" r:id="rId14"/>
    <p:sldLayoutId id="2147484354" r:id="rId15"/>
    <p:sldLayoutId id="2147484355" r:id="rId16"/>
    <p:sldLayoutId id="2147484356" r:id="rId17"/>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2pPr>
      <a:lvl3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3pPr>
      <a:lvl4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4pPr>
      <a:lvl5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5pPr>
      <a:lvl6pPr marL="457200" algn="ctr" rtl="0" eaLnBrk="0" fontAlgn="base" hangingPunct="0">
        <a:spcBef>
          <a:spcPct val="0"/>
        </a:spcBef>
        <a:spcAft>
          <a:spcPct val="0"/>
        </a:spcAft>
        <a:defRPr sz="4400">
          <a:solidFill>
            <a:schemeClr val="tx2"/>
          </a:solidFill>
          <a:latin typeface="Times New Roman" pitchFamily="-1" charset="0"/>
        </a:defRPr>
      </a:lvl6pPr>
      <a:lvl7pPr marL="914400" algn="ctr" rtl="0" eaLnBrk="0" fontAlgn="base" hangingPunct="0">
        <a:spcBef>
          <a:spcPct val="0"/>
        </a:spcBef>
        <a:spcAft>
          <a:spcPct val="0"/>
        </a:spcAft>
        <a:defRPr sz="4400">
          <a:solidFill>
            <a:schemeClr val="tx2"/>
          </a:solidFill>
          <a:latin typeface="Times New Roman" pitchFamily="-1" charset="0"/>
        </a:defRPr>
      </a:lvl7pPr>
      <a:lvl8pPr marL="1371600" algn="ctr" rtl="0" eaLnBrk="0" fontAlgn="base" hangingPunct="0">
        <a:spcBef>
          <a:spcPct val="0"/>
        </a:spcBef>
        <a:spcAft>
          <a:spcPct val="0"/>
        </a:spcAft>
        <a:defRPr sz="4400">
          <a:solidFill>
            <a:schemeClr val="tx2"/>
          </a:solidFill>
          <a:latin typeface="Times New Roman" pitchFamily="-1" charset="0"/>
        </a:defRPr>
      </a:lvl8pPr>
      <a:lvl9pPr marL="1828800" algn="ctr" rtl="0" eaLnBrk="0" fontAlgn="base" hangingPunct="0">
        <a:spcBef>
          <a:spcPct val="0"/>
        </a:spcBef>
        <a:spcAft>
          <a:spcPct val="0"/>
        </a:spcAft>
        <a:defRPr sz="4400">
          <a:solidFill>
            <a:schemeClr val="tx2"/>
          </a:solidFill>
          <a:latin typeface="Times New Roman"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tiff"/><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tiff"/><Relationship Id="rId5" Type="http://schemas.openxmlformats.org/officeDocument/2006/relationships/image" Target="../media/image2.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3.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3.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3.xml"/><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3.xml"/><Relationship Id="rId5" Type="http://schemas.openxmlformats.org/officeDocument/2006/relationships/image" Target="../media/image35.pn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jpe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3.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hyperlink" Target="https://it.wikipedia.org/wiki/Effetto_Venturi" TargetMode="Externa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3.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3.xml"/><Relationship Id="rId1" Type="http://schemas.openxmlformats.org/officeDocument/2006/relationships/vmlDrawing" Target="../drawings/vmlDrawing1.vml"/><Relationship Id="rId4" Type="http://schemas.openxmlformats.org/officeDocument/2006/relationships/image" Target="../media/image56.emf"/></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8.xml"/><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5.jpeg"/><Relationship Id="rId1" Type="http://schemas.openxmlformats.org/officeDocument/2006/relationships/slideLayout" Target="../slideLayouts/slideLayout42.xml"/><Relationship Id="rId5" Type="http://schemas.openxmlformats.org/officeDocument/2006/relationships/image" Target="../media/image47.jpeg"/><Relationship Id="rId4" Type="http://schemas.openxmlformats.org/officeDocument/2006/relationships/image" Target="../media/image46.jpeg"/></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75.xml"/></Relationships>
</file>

<file path=ppt/slides/_rels/slide71.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75.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7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4.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7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9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ctrTitle"/>
          </p:nvPr>
        </p:nvSpPr>
        <p:spPr>
          <a:xfrm>
            <a:off x="194735" y="0"/>
            <a:ext cx="8572500" cy="1470025"/>
          </a:xfrm>
        </p:spPr>
        <p:txBody>
          <a:bodyPr>
            <a:noAutofit/>
          </a:bodyPr>
          <a:lstStyle/>
          <a:p>
            <a:pPr>
              <a:lnSpc>
                <a:spcPct val="107000"/>
              </a:lnSpc>
              <a:spcAft>
                <a:spcPts val="800"/>
              </a:spcAft>
            </a:pPr>
            <a:r>
              <a:rPr lang="en-GB" sz="4000" b="1" dirty="0" err="1"/>
              <a:t>Malattie</a:t>
            </a:r>
            <a:r>
              <a:rPr lang="en-GB" sz="4000" b="1" dirty="0"/>
              <a:t> </a:t>
            </a:r>
            <a:r>
              <a:rPr lang="en-GB" sz="4000" b="1" dirty="0" err="1"/>
              <a:t>dell’apparato</a:t>
            </a:r>
            <a:r>
              <a:rPr lang="en-GB" sz="4000" b="1" dirty="0"/>
              <a:t> </a:t>
            </a:r>
            <a:r>
              <a:rPr lang="en-GB" sz="4000" b="1" dirty="0" err="1"/>
              <a:t>respiratorio</a:t>
            </a:r>
            <a:endParaRPr lang="en-GB" sz="4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3"/>
          <p:cNvSpPr>
            <a:spLocks noGrp="1" noChangeArrowheads="1"/>
          </p:cNvSpPr>
          <p:nvPr>
            <p:ph type="subTitle" idx="1"/>
          </p:nvPr>
        </p:nvSpPr>
        <p:spPr>
          <a:xfrm>
            <a:off x="154817" y="2994983"/>
            <a:ext cx="9108504" cy="672413"/>
          </a:xfrm>
        </p:spPr>
        <p:txBody>
          <a:bodyPr>
            <a:noAutofit/>
          </a:bodyPr>
          <a:lstStyle/>
          <a:p>
            <a:pPr algn="ctr" defTabSz="912813">
              <a:lnSpc>
                <a:spcPts val="3100"/>
              </a:lnSpc>
            </a:pPr>
            <a:r>
              <a:rPr lang="en-GB" dirty="0">
                <a:solidFill>
                  <a:srgbClr val="FF0000"/>
                </a:solidFill>
                <a:latin typeface="Arial" pitchFamily="34" charset="0"/>
              </a:rPr>
              <a:t>Marco Confalonieri </a:t>
            </a:r>
            <a:r>
              <a:rPr lang="mr-IN" dirty="0">
                <a:solidFill>
                  <a:srgbClr val="FF0000"/>
                </a:solidFill>
                <a:latin typeface="Arial" pitchFamily="34" charset="0"/>
              </a:rPr>
              <a:t>–</a:t>
            </a:r>
            <a:r>
              <a:rPr lang="en-GB" dirty="0">
                <a:solidFill>
                  <a:srgbClr val="FF0000"/>
                </a:solidFill>
                <a:latin typeface="Arial" pitchFamily="34" charset="0"/>
              </a:rPr>
              <a:t> SC </a:t>
            </a:r>
            <a:r>
              <a:rPr lang="en-GB" dirty="0" err="1">
                <a:solidFill>
                  <a:srgbClr val="FF0000"/>
                </a:solidFill>
                <a:latin typeface="Arial" pitchFamily="34" charset="0"/>
              </a:rPr>
              <a:t>Pneumologia</a:t>
            </a:r>
            <a:endParaRPr lang="en-GB" dirty="0">
              <a:solidFill>
                <a:srgbClr val="FF0000"/>
              </a:solidFill>
              <a:latin typeface="Arial" pitchFamily="34" charset="0"/>
            </a:endParaRPr>
          </a:p>
          <a:p>
            <a:pPr algn="ctr" defTabSz="912813">
              <a:lnSpc>
                <a:spcPts val="3100"/>
              </a:lnSpc>
            </a:pPr>
            <a:r>
              <a:rPr lang="en-GB" b="1" dirty="0" err="1">
                <a:solidFill>
                  <a:srgbClr val="FF0000"/>
                </a:solidFill>
                <a:latin typeface="Arial" pitchFamily="34" charset="0"/>
              </a:rPr>
              <a:t>Ospedale</a:t>
            </a:r>
            <a:r>
              <a:rPr lang="en-GB" b="1" dirty="0">
                <a:solidFill>
                  <a:srgbClr val="FF0000"/>
                </a:solidFill>
                <a:latin typeface="Arial" pitchFamily="34" charset="0"/>
              </a:rPr>
              <a:t> di </a:t>
            </a:r>
            <a:r>
              <a:rPr lang="en-GB" b="1" dirty="0" err="1">
                <a:solidFill>
                  <a:srgbClr val="FF0000"/>
                </a:solidFill>
                <a:latin typeface="Arial" pitchFamily="34" charset="0"/>
              </a:rPr>
              <a:t>Cattinara</a:t>
            </a:r>
            <a:endParaRPr lang="en-GB" b="1" dirty="0">
              <a:solidFill>
                <a:srgbClr val="FF0000"/>
              </a:solidFill>
              <a:latin typeface="Arial" pitchFamily="34" charset="0"/>
            </a:endParaRPr>
          </a:p>
          <a:p>
            <a:pPr algn="ctr" defTabSz="912813">
              <a:lnSpc>
                <a:spcPts val="3100"/>
              </a:lnSpc>
            </a:pPr>
            <a:r>
              <a:rPr lang="en-GB" b="1" dirty="0">
                <a:solidFill>
                  <a:srgbClr val="FF0000"/>
                </a:solidFill>
                <a:latin typeface="Arial" pitchFamily="34" charset="0"/>
              </a:rPr>
              <a:t>Trieste</a:t>
            </a:r>
          </a:p>
        </p:txBody>
      </p:sp>
      <p:sp>
        <p:nvSpPr>
          <p:cNvPr id="8" name="Text Box 5"/>
          <p:cNvSpPr txBox="1">
            <a:spLocks noChangeArrowheads="1"/>
          </p:cNvSpPr>
          <p:nvPr/>
        </p:nvSpPr>
        <p:spPr bwMode="auto">
          <a:xfrm>
            <a:off x="5245972" y="6471017"/>
            <a:ext cx="3862532" cy="461665"/>
          </a:xfrm>
          <a:prstGeom prst="rect">
            <a:avLst/>
          </a:prstGeom>
          <a:noFill/>
          <a:ln w="9525">
            <a:noFill/>
            <a:miter lim="800000"/>
            <a:headEnd/>
            <a:tailEnd/>
          </a:ln>
        </p:spPr>
        <p:txBody>
          <a:bodyPr wrap="square">
            <a:spAutoFit/>
          </a:bodyPr>
          <a:lstStyle/>
          <a:p>
            <a:pPr algn="ctr" defTabSz="912813" fontAlgn="base">
              <a:spcBef>
                <a:spcPct val="50000"/>
              </a:spcBef>
              <a:spcAft>
                <a:spcPct val="0"/>
              </a:spcAft>
              <a:defRPr/>
            </a:pPr>
            <a:r>
              <a:rPr lang="en-US" sz="2400" b="1" kern="0" dirty="0" err="1">
                <a:solidFill>
                  <a:srgbClr val="FFFFFF"/>
                </a:solidFill>
                <a:cs typeface="Arial" charset="0"/>
              </a:rPr>
              <a:t>mconfalonieri@units.it</a:t>
            </a:r>
            <a:endParaRPr lang="en-US" sz="2400" b="1" kern="0" dirty="0">
              <a:solidFill>
                <a:srgbClr val="FFFFFF"/>
              </a:solidFill>
              <a:cs typeface="Arial" charset="0"/>
            </a:endParaRPr>
          </a:p>
        </p:txBody>
      </p:sp>
      <p:grpSp>
        <p:nvGrpSpPr>
          <p:cNvPr id="12" name="Gruppo 11"/>
          <p:cNvGrpSpPr/>
          <p:nvPr/>
        </p:nvGrpSpPr>
        <p:grpSpPr>
          <a:xfrm>
            <a:off x="3124200" y="4647493"/>
            <a:ext cx="3661228" cy="1260820"/>
            <a:chOff x="2228954" y="4772235"/>
            <a:chExt cx="3661228" cy="1260820"/>
          </a:xfrm>
        </p:grpSpPr>
        <p:pic>
          <p:nvPicPr>
            <p:cNvPr id="10" name="Immagine 9"/>
            <p:cNvPicPr/>
            <p:nvPr/>
          </p:nvPicPr>
          <p:blipFill>
            <a:blip r:embed="rId4">
              <a:extLst>
                <a:ext uri="{28A0092B-C50C-407E-A947-70E740481C1C}">
                  <a14:useLocalDpi xmlns:a14="http://schemas.microsoft.com/office/drawing/2010/main" val="0"/>
                </a:ext>
              </a:extLst>
            </a:blip>
            <a:srcRect/>
            <a:stretch>
              <a:fillRect/>
            </a:stretch>
          </p:blipFill>
          <p:spPr bwMode="auto">
            <a:xfrm>
              <a:off x="2228954" y="4772235"/>
              <a:ext cx="2179200" cy="1260820"/>
            </a:xfrm>
            <a:prstGeom prst="rect">
              <a:avLst/>
            </a:prstGeom>
            <a:noFill/>
            <a:ln>
              <a:noFill/>
            </a:ln>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8456" y="4772235"/>
              <a:ext cx="1501726" cy="1256032"/>
            </a:xfrm>
            <a:prstGeom prst="rect">
              <a:avLst/>
            </a:prstGeom>
          </p:spPr>
        </p:pic>
      </p:grpSp>
      <p:pic>
        <p:nvPicPr>
          <p:cNvPr id="2" name="Immagine 1"/>
          <p:cNvPicPr>
            <a:picLocks noChangeAspect="1"/>
          </p:cNvPicPr>
          <p:nvPr/>
        </p:nvPicPr>
        <p:blipFill>
          <a:blip r:embed="rId6"/>
          <a:stretch>
            <a:fillRect/>
          </a:stretch>
        </p:blipFill>
        <p:spPr>
          <a:xfrm>
            <a:off x="7286756" y="4759962"/>
            <a:ext cx="1480479" cy="1185421"/>
          </a:xfrm>
          <a:prstGeom prst="rect">
            <a:avLst/>
          </a:prstGeom>
        </p:spPr>
      </p:pic>
      <p:pic>
        <p:nvPicPr>
          <p:cNvPr id="4" name="Immagine 3"/>
          <p:cNvPicPr>
            <a:picLocks noChangeAspect="1"/>
          </p:cNvPicPr>
          <p:nvPr/>
        </p:nvPicPr>
        <p:blipFill>
          <a:blip r:embed="rId7"/>
          <a:stretch>
            <a:fillRect/>
          </a:stretch>
        </p:blipFill>
        <p:spPr>
          <a:xfrm>
            <a:off x="90554" y="3877967"/>
            <a:ext cx="2857500" cy="2857500"/>
          </a:xfrm>
          <a:prstGeom prst="rect">
            <a:avLst/>
          </a:prstGeom>
        </p:spPr>
      </p:pic>
      <p:pic>
        <p:nvPicPr>
          <p:cNvPr id="11" name="Picture 1"/>
          <p:cNvPicPr>
            <a:picLocks noChangeAspect="1"/>
          </p:cNvPicPr>
          <p:nvPr/>
        </p:nvPicPr>
        <p:blipFill>
          <a:blip r:embed="rId8"/>
          <a:stretch>
            <a:fillRect/>
          </a:stretch>
        </p:blipFill>
        <p:spPr>
          <a:xfrm>
            <a:off x="3733799" y="1170260"/>
            <a:ext cx="2133601" cy="1614152"/>
          </a:xfrm>
          <a:prstGeom prst="rect">
            <a:avLst/>
          </a:prstGeom>
        </p:spPr>
      </p:pic>
      <p:sp>
        <p:nvSpPr>
          <p:cNvPr id="3" name="Rettangolo 2">
            <a:extLst>
              <a:ext uri="{FF2B5EF4-FFF2-40B4-BE49-F238E27FC236}">
                <a16:creationId xmlns:a16="http://schemas.microsoft.com/office/drawing/2014/main" id="{7045F33D-9AC4-5546-9E91-8B4ABE34436B}"/>
              </a:ext>
            </a:extLst>
          </p:cNvPr>
          <p:cNvSpPr/>
          <p:nvPr/>
        </p:nvSpPr>
        <p:spPr>
          <a:xfrm>
            <a:off x="3033309" y="3244334"/>
            <a:ext cx="6015045" cy="369332"/>
          </a:xfrm>
          <a:prstGeom prst="rect">
            <a:avLst/>
          </a:prstGeom>
        </p:spPr>
        <p:txBody>
          <a:bodyPr wrap="none">
            <a:spAutoFit/>
          </a:bodyPr>
          <a:lstStyle/>
          <a:p>
            <a:r>
              <a:rPr lang="it-IT" dirty="0">
                <a:solidFill>
                  <a:srgbClr val="FFFFFF"/>
                </a:solidFill>
              </a:rPr>
              <a:t>e CRONICA RIACUTIZZATA e CRONICA RIACUTIZZATA</a:t>
            </a:r>
            <a:endParaRPr lang="it-IT" dirty="0"/>
          </a:p>
        </p:txBody>
      </p:sp>
    </p:spTree>
    <p:custDataLst>
      <p:tags r:id="rId1"/>
    </p:custDataLst>
    <p:extLst>
      <p:ext uri="{BB962C8B-B14F-4D97-AF65-F5344CB8AC3E}">
        <p14:creationId xmlns:p14="http://schemas.microsoft.com/office/powerpoint/2010/main" val="2238925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4389" y="0"/>
            <a:ext cx="7772400" cy="1143000"/>
          </a:xfrm>
        </p:spPr>
        <p:txBody>
          <a:bodyPr/>
          <a:lstStyle/>
          <a:p>
            <a:r>
              <a:rPr lang="it-IT"/>
              <a:t>IR  CRONICA</a:t>
            </a:r>
          </a:p>
        </p:txBody>
      </p:sp>
      <p:sp>
        <p:nvSpPr>
          <p:cNvPr id="9219" name="Rectangle 3"/>
          <p:cNvSpPr>
            <a:spLocks noGrp="1" noChangeArrowheads="1"/>
          </p:cNvSpPr>
          <p:nvPr>
            <p:ph type="body" idx="1"/>
          </p:nvPr>
        </p:nvSpPr>
        <p:spPr>
          <a:xfrm>
            <a:off x="826911" y="1198792"/>
            <a:ext cx="7772400" cy="3840163"/>
          </a:xfrm>
        </p:spPr>
        <p:txBody>
          <a:bodyPr/>
          <a:lstStyle/>
          <a:p>
            <a:pPr>
              <a:lnSpc>
                <a:spcPct val="90000"/>
              </a:lnSpc>
            </a:pPr>
            <a:r>
              <a:rPr lang="it-IT"/>
              <a:t> A</a:t>
            </a:r>
            <a:r>
              <a:rPr lang="it-IT">
                <a:solidFill>
                  <a:srgbClr val="FFFF66"/>
                </a:solidFill>
              </a:rPr>
              <a:t> </a:t>
            </a:r>
            <a:r>
              <a:rPr lang="it-IT">
                <a:solidFill>
                  <a:srgbClr val="FF0000"/>
                </a:solidFill>
              </a:rPr>
              <a:t>lenta insorgenza</a:t>
            </a:r>
            <a:r>
              <a:rPr lang="it-IT"/>
              <a:t>, con </a:t>
            </a:r>
            <a:r>
              <a:rPr lang="it-IT">
                <a:solidFill>
                  <a:srgbClr val="FF0000"/>
                </a:solidFill>
              </a:rPr>
              <a:t>minore severità del quadro clinico</a:t>
            </a:r>
          </a:p>
          <a:p>
            <a:pPr>
              <a:lnSpc>
                <a:spcPct val="90000"/>
              </a:lnSpc>
            </a:pPr>
            <a:r>
              <a:rPr lang="it-IT"/>
              <a:t> Può essere </a:t>
            </a:r>
            <a:r>
              <a:rPr lang="it-IT">
                <a:solidFill>
                  <a:srgbClr val="FF0000"/>
                </a:solidFill>
              </a:rPr>
              <a:t>ipossiemica </a:t>
            </a:r>
            <a:r>
              <a:rPr lang="it-IT"/>
              <a:t>o </a:t>
            </a:r>
            <a:r>
              <a:rPr lang="it-IT">
                <a:solidFill>
                  <a:srgbClr val="FF0000"/>
                </a:solidFill>
              </a:rPr>
              <a:t>ipossiemica ed ipercapnica</a:t>
            </a:r>
            <a:r>
              <a:rPr lang="it-IT"/>
              <a:t>: in questo caso si osserva  in genere un aumento dei bicarbonati plasmatici e un pH vicino alla norma (per il compenso renale)</a:t>
            </a:r>
          </a:p>
          <a:p>
            <a:pPr>
              <a:lnSpc>
                <a:spcPct val="90000"/>
              </a:lnSpc>
              <a:buClr>
                <a:schemeClr val="tx1"/>
              </a:buClr>
              <a:buFont typeface="Wingdings" pitchFamily="2" charset="2"/>
              <a:buChar char="q"/>
            </a:pPr>
            <a:r>
              <a:rPr lang="it-IT"/>
              <a:t>PaO</a:t>
            </a:r>
            <a:r>
              <a:rPr lang="it-IT" b="1" baseline="-25000"/>
              <a:t>2</a:t>
            </a:r>
            <a:r>
              <a:rPr lang="it-IT"/>
              <a:t> &lt; 55 mmHg</a:t>
            </a:r>
          </a:p>
          <a:p>
            <a:pPr>
              <a:lnSpc>
                <a:spcPct val="90000"/>
              </a:lnSpc>
              <a:buClr>
                <a:schemeClr val="tx1"/>
              </a:buClr>
              <a:buFont typeface="Wingdings" pitchFamily="2" charset="2"/>
              <a:buChar char="q"/>
            </a:pPr>
            <a:r>
              <a:rPr lang="it-IT"/>
              <a:t>PaCO</a:t>
            </a:r>
            <a:r>
              <a:rPr lang="it-IT" b="1" baseline="-25000"/>
              <a:t>2</a:t>
            </a:r>
            <a:r>
              <a:rPr lang="it-IT"/>
              <a:t> &gt; 50mmHg</a:t>
            </a:r>
          </a:p>
          <a:p>
            <a:pPr>
              <a:lnSpc>
                <a:spcPct val="90000"/>
              </a:lnSpc>
              <a:buClr>
                <a:schemeClr val="tx1"/>
              </a:buClr>
              <a:buFont typeface="Wingdings" pitchFamily="2" charset="2"/>
              <a:buChar char="q"/>
            </a:pPr>
            <a:r>
              <a:rPr lang="it-IT">
                <a:solidFill>
                  <a:srgbClr val="FF0000"/>
                </a:solidFill>
              </a:rPr>
              <a:t>pH &gt; 7.35</a:t>
            </a:r>
          </a:p>
        </p:txBody>
      </p:sp>
    </p:spTree>
    <p:extLst>
      <p:ext uri="{BB962C8B-B14F-4D97-AF65-F5344CB8AC3E}">
        <p14:creationId xmlns:p14="http://schemas.microsoft.com/office/powerpoint/2010/main" val="391854848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6B379E-D62D-8543-8016-3049832A6CFA}"/>
              </a:ext>
            </a:extLst>
          </p:cNvPr>
          <p:cNvSpPr>
            <a:spLocks noGrp="1"/>
          </p:cNvSpPr>
          <p:nvPr>
            <p:ph type="title"/>
          </p:nvPr>
        </p:nvSpPr>
        <p:spPr>
          <a:xfrm>
            <a:off x="669923" y="-69850"/>
            <a:ext cx="7772400" cy="1143000"/>
          </a:xfrm>
        </p:spPr>
        <p:txBody>
          <a:bodyPr/>
          <a:lstStyle/>
          <a:p>
            <a:r>
              <a:rPr lang="it-IT" dirty="0">
                <a:solidFill>
                  <a:srgbClr val="FFFF00"/>
                </a:solidFill>
              </a:rPr>
              <a:t>Insufficienza respiratoria cronica</a:t>
            </a:r>
          </a:p>
        </p:txBody>
      </p:sp>
      <p:sp>
        <p:nvSpPr>
          <p:cNvPr id="3" name="Segnaposto contenuto 2">
            <a:extLst>
              <a:ext uri="{FF2B5EF4-FFF2-40B4-BE49-F238E27FC236}">
                <a16:creationId xmlns:a16="http://schemas.microsoft.com/office/drawing/2014/main" id="{852754A3-C3C3-B848-B08B-A626D1679009}"/>
              </a:ext>
            </a:extLst>
          </p:cNvPr>
          <p:cNvSpPr>
            <a:spLocks noGrp="1"/>
          </p:cNvSpPr>
          <p:nvPr>
            <p:ph idx="1"/>
          </p:nvPr>
        </p:nvSpPr>
        <p:spPr>
          <a:xfrm>
            <a:off x="309883" y="1143000"/>
            <a:ext cx="4246240" cy="4114800"/>
          </a:xfrm>
        </p:spPr>
        <p:txBody>
          <a:bodyPr/>
          <a:lstStyle/>
          <a:p>
            <a:r>
              <a:rPr lang="it-IT" sz="2400" dirty="0">
                <a:solidFill>
                  <a:schemeClr val="accent1">
                    <a:lumMod val="20000"/>
                    <a:lumOff val="80000"/>
                  </a:schemeClr>
                </a:solidFill>
              </a:rPr>
              <a:t>L’insufficienza respiratoria cronica è l’evento terminale ed irreversibile di molte malattie che cronicamente riducono la funzione respiratoria e dopo un periodo variabile di anni portano a una condizione di funzione respiratoria alterata cronicamente che può necessitare ossigenoterapia domiciliare con o senza </a:t>
            </a:r>
            <a:r>
              <a:rPr lang="it-IT" sz="2400" dirty="0" err="1">
                <a:solidFill>
                  <a:schemeClr val="accent1">
                    <a:lumMod val="20000"/>
                    <a:lumOff val="80000"/>
                  </a:schemeClr>
                </a:solidFill>
              </a:rPr>
              <a:t>ventiloterapia</a:t>
            </a:r>
            <a:r>
              <a:rPr lang="it-IT" sz="2400" dirty="0">
                <a:solidFill>
                  <a:schemeClr val="accent1">
                    <a:lumMod val="20000"/>
                    <a:lumOff val="80000"/>
                  </a:schemeClr>
                </a:solidFill>
              </a:rPr>
              <a:t> domiciliare.</a:t>
            </a:r>
          </a:p>
        </p:txBody>
      </p:sp>
      <p:pic>
        <p:nvPicPr>
          <p:cNvPr id="4" name="Immagine 3">
            <a:extLst>
              <a:ext uri="{FF2B5EF4-FFF2-40B4-BE49-F238E27FC236}">
                <a16:creationId xmlns:a16="http://schemas.microsoft.com/office/drawing/2014/main" id="{3438CEA1-7F48-DE48-92DC-CD7BCEC3841E}"/>
              </a:ext>
            </a:extLst>
          </p:cNvPr>
          <p:cNvPicPr>
            <a:picLocks noChangeAspect="1"/>
          </p:cNvPicPr>
          <p:nvPr/>
        </p:nvPicPr>
        <p:blipFill>
          <a:blip r:embed="rId2"/>
          <a:stretch>
            <a:fillRect/>
          </a:stretch>
        </p:blipFill>
        <p:spPr>
          <a:xfrm>
            <a:off x="4932040" y="3745484"/>
            <a:ext cx="2663056" cy="2908300"/>
          </a:xfrm>
          <a:prstGeom prst="rect">
            <a:avLst/>
          </a:prstGeom>
        </p:spPr>
      </p:pic>
      <p:pic>
        <p:nvPicPr>
          <p:cNvPr id="5" name="Immagine 4">
            <a:extLst>
              <a:ext uri="{FF2B5EF4-FFF2-40B4-BE49-F238E27FC236}">
                <a16:creationId xmlns:a16="http://schemas.microsoft.com/office/drawing/2014/main" id="{4090AD57-7AA4-7C41-A958-FE1AACA83C4B}"/>
              </a:ext>
            </a:extLst>
          </p:cNvPr>
          <p:cNvPicPr>
            <a:picLocks noChangeAspect="1"/>
          </p:cNvPicPr>
          <p:nvPr/>
        </p:nvPicPr>
        <p:blipFill>
          <a:blip r:embed="rId3"/>
          <a:stretch>
            <a:fillRect/>
          </a:stretch>
        </p:blipFill>
        <p:spPr>
          <a:xfrm>
            <a:off x="4716016" y="1143000"/>
            <a:ext cx="3919984" cy="2502024"/>
          </a:xfrm>
          <a:prstGeom prst="rect">
            <a:avLst/>
          </a:prstGeom>
        </p:spPr>
      </p:pic>
    </p:spTree>
    <p:extLst>
      <p:ext uri="{BB962C8B-B14F-4D97-AF65-F5344CB8AC3E}">
        <p14:creationId xmlns:p14="http://schemas.microsoft.com/office/powerpoint/2010/main" val="2695210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BFC266-D8BF-034B-91F2-BC0D094ED099}"/>
              </a:ext>
            </a:extLst>
          </p:cNvPr>
          <p:cNvSpPr>
            <a:spLocks noGrp="1"/>
          </p:cNvSpPr>
          <p:nvPr>
            <p:ph type="title"/>
          </p:nvPr>
        </p:nvSpPr>
        <p:spPr/>
        <p:txBody>
          <a:bodyPr/>
          <a:lstStyle/>
          <a:p>
            <a:r>
              <a:rPr lang="it-IT" dirty="0">
                <a:solidFill>
                  <a:srgbClr val="FFFFFF"/>
                </a:solidFill>
              </a:rPr>
              <a:t>IR CRONICA RIACUTIZZATA</a:t>
            </a:r>
            <a:endParaRPr lang="it-IT" dirty="0"/>
          </a:p>
        </p:txBody>
      </p:sp>
      <p:sp>
        <p:nvSpPr>
          <p:cNvPr id="3" name="Segnaposto contenuto 2">
            <a:extLst>
              <a:ext uri="{FF2B5EF4-FFF2-40B4-BE49-F238E27FC236}">
                <a16:creationId xmlns:a16="http://schemas.microsoft.com/office/drawing/2014/main" id="{E818DC8E-5F9F-E745-AFC0-D458DE73D208}"/>
              </a:ext>
            </a:extLst>
          </p:cNvPr>
          <p:cNvSpPr>
            <a:spLocks noGrp="1"/>
          </p:cNvSpPr>
          <p:nvPr>
            <p:ph idx="1"/>
          </p:nvPr>
        </p:nvSpPr>
        <p:spPr/>
        <p:txBody>
          <a:bodyPr/>
          <a:lstStyle/>
          <a:p>
            <a:r>
              <a:rPr lang="it-IT" dirty="0">
                <a:solidFill>
                  <a:srgbClr val="FFFF00"/>
                </a:solidFill>
              </a:rPr>
              <a:t>In pazienti con insufficienza respiratoria cronica (in genere in ossigenoterapia e/o </a:t>
            </a:r>
            <a:r>
              <a:rPr lang="it-IT" dirty="0" err="1">
                <a:solidFill>
                  <a:srgbClr val="FFFF00"/>
                </a:solidFill>
              </a:rPr>
              <a:t>ventiloterapia</a:t>
            </a:r>
            <a:r>
              <a:rPr lang="it-IT" dirty="0">
                <a:solidFill>
                  <a:srgbClr val="FFFF00"/>
                </a:solidFill>
              </a:rPr>
              <a:t> domiciliare) un evento acuto (infezione, broncospasmo, </a:t>
            </a:r>
            <a:r>
              <a:rPr lang="it-IT" dirty="0" err="1">
                <a:solidFill>
                  <a:srgbClr val="FFFF00"/>
                </a:solidFill>
              </a:rPr>
              <a:t>ecc</a:t>
            </a:r>
            <a:r>
              <a:rPr lang="it-IT" dirty="0">
                <a:solidFill>
                  <a:srgbClr val="FFFF00"/>
                </a:solidFill>
              </a:rPr>
              <a:t>) può portare a un repentino peggioramento dello scambio gassoso. Il più delle volte si verifica squilibrio acido-base nel sangue che diventa acido (</a:t>
            </a:r>
            <a:r>
              <a:rPr lang="it-IT" dirty="0" err="1">
                <a:solidFill>
                  <a:srgbClr val="FFFF00"/>
                </a:solidFill>
              </a:rPr>
              <a:t>pH</a:t>
            </a:r>
            <a:r>
              <a:rPr lang="it-IT" dirty="0">
                <a:solidFill>
                  <a:srgbClr val="FFFF00"/>
                </a:solidFill>
              </a:rPr>
              <a:t>&lt;7.35) insieme ad aumento della PaCO</a:t>
            </a:r>
            <a:r>
              <a:rPr lang="it-IT" baseline="-25000" dirty="0">
                <a:solidFill>
                  <a:srgbClr val="FFFF00"/>
                </a:solidFill>
              </a:rPr>
              <a:t>2 </a:t>
            </a:r>
            <a:r>
              <a:rPr lang="it-IT" dirty="0">
                <a:solidFill>
                  <a:srgbClr val="FFFF00"/>
                </a:solidFill>
              </a:rPr>
              <a:t>= insufficienza </a:t>
            </a:r>
            <a:r>
              <a:rPr lang="it-IT" dirty="0" err="1">
                <a:solidFill>
                  <a:srgbClr val="FFFF00"/>
                </a:solidFill>
              </a:rPr>
              <a:t>ventilatoria</a:t>
            </a:r>
            <a:r>
              <a:rPr lang="it-IT" dirty="0">
                <a:solidFill>
                  <a:srgbClr val="FFFF00"/>
                </a:solidFill>
              </a:rPr>
              <a:t> acuta</a:t>
            </a:r>
          </a:p>
        </p:txBody>
      </p:sp>
    </p:spTree>
    <p:extLst>
      <p:ext uri="{BB962C8B-B14F-4D97-AF65-F5344CB8AC3E}">
        <p14:creationId xmlns:p14="http://schemas.microsoft.com/office/powerpoint/2010/main" val="1118872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67DD13E6-1938-BD41-ABE1-B3EAD902EAA9}"/>
              </a:ext>
            </a:extLst>
          </p:cNvPr>
          <p:cNvSpPr txBox="1">
            <a:spLocks noChangeArrowheads="1"/>
          </p:cNvSpPr>
          <p:nvPr/>
        </p:nvSpPr>
        <p:spPr bwMode="auto">
          <a:xfrm>
            <a:off x="441325" y="422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endParaRPr lang="it-IT" altLang="it-IT"/>
          </a:p>
        </p:txBody>
      </p:sp>
      <p:sp>
        <p:nvSpPr>
          <p:cNvPr id="34819" name="Text Box 3">
            <a:extLst>
              <a:ext uri="{FF2B5EF4-FFF2-40B4-BE49-F238E27FC236}">
                <a16:creationId xmlns:a16="http://schemas.microsoft.com/office/drawing/2014/main" id="{DDBDB126-4E06-5A49-8D82-CC17A44ADDB0}"/>
              </a:ext>
            </a:extLst>
          </p:cNvPr>
          <p:cNvSpPr txBox="1">
            <a:spLocks noChangeArrowheads="1"/>
          </p:cNvSpPr>
          <p:nvPr/>
        </p:nvSpPr>
        <p:spPr bwMode="auto">
          <a:xfrm>
            <a:off x="0" y="228600"/>
            <a:ext cx="9144000" cy="5894691"/>
          </a:xfrm>
          <a:prstGeom prst="rect">
            <a:avLst/>
          </a:prstGeom>
          <a:noFill/>
          <a:ln w="9525">
            <a:noFill/>
            <a:miter lim="800000"/>
            <a:headEnd/>
            <a:tailEnd/>
          </a:ln>
          <a:effectLst/>
        </p:spPr>
        <p:txBody>
          <a:bodyPr>
            <a:spAutoFit/>
          </a:bodyPr>
          <a:lstStyle/>
          <a:p>
            <a:pPr>
              <a:defRPr/>
            </a:pPr>
            <a:r>
              <a:rPr lang="it-IT" sz="3600" b="1" dirty="0">
                <a:solidFill>
                  <a:srgbClr val="FF3300"/>
                </a:solidFill>
              </a:rPr>
              <a:t>INSUFFICIENZA RESPIRATORIA</a:t>
            </a:r>
            <a:endParaRPr lang="it-IT" sz="3600" dirty="0">
              <a:solidFill>
                <a:srgbClr val="FF3300"/>
              </a:solidFill>
            </a:endParaRPr>
          </a:p>
          <a:p>
            <a:pPr algn="just">
              <a:defRPr/>
            </a:pPr>
            <a:endParaRPr lang="it-IT" dirty="0">
              <a:solidFill>
                <a:schemeClr val="bg1"/>
              </a:solidFill>
            </a:endParaRPr>
          </a:p>
          <a:p>
            <a:pPr algn="just">
              <a:lnSpc>
                <a:spcPct val="120000"/>
              </a:lnSpc>
              <a:defRPr/>
            </a:pPr>
            <a:r>
              <a:rPr lang="it-IT" sz="2800" b="1" i="1" dirty="0">
                <a:solidFill>
                  <a:schemeClr val="bg1"/>
                </a:solidFill>
                <a:effectLst>
                  <a:outerShdw blurRad="38100" dist="38100" dir="2700000" algn="tl">
                    <a:srgbClr val="000000"/>
                  </a:outerShdw>
                </a:effectLst>
              </a:rPr>
              <a:t>DEFINIZIONE</a:t>
            </a:r>
            <a:r>
              <a:rPr lang="it-IT" sz="2800" b="1" dirty="0">
                <a:solidFill>
                  <a:schemeClr val="bg1"/>
                </a:solidFill>
                <a:effectLst>
                  <a:outerShdw blurRad="38100" dist="38100" dir="2700000" algn="tl">
                    <a:srgbClr val="000000"/>
                  </a:outerShdw>
                </a:effectLst>
              </a:rPr>
              <a:t>:</a:t>
            </a:r>
            <a:r>
              <a:rPr lang="it-IT" sz="2800" dirty="0">
                <a:solidFill>
                  <a:srgbClr val="FFFF00"/>
                </a:solidFill>
              </a:rPr>
              <a:t> CONDIZIONE IN CUI GLI ORGANI DELLA RESPIRAZIONE NON IN SONO IN GRADO </a:t>
            </a:r>
            <a:r>
              <a:rPr lang="it-IT" sz="2800" dirty="0" err="1">
                <a:solidFill>
                  <a:srgbClr val="FFFF00"/>
                </a:solidFill>
              </a:rPr>
              <a:t>DI</a:t>
            </a:r>
            <a:r>
              <a:rPr lang="it-IT" sz="2800" dirty="0">
                <a:solidFill>
                  <a:srgbClr val="FFFF00"/>
                </a:solidFill>
              </a:rPr>
              <a:t> ADEMPIERE AI LORO COMPITI SPECIFICI</a:t>
            </a:r>
          </a:p>
          <a:p>
            <a:pPr algn="just">
              <a:lnSpc>
                <a:spcPct val="120000"/>
              </a:lnSpc>
              <a:defRPr/>
            </a:pPr>
            <a:endParaRPr lang="it-IT" sz="2800" dirty="0">
              <a:solidFill>
                <a:schemeClr val="bg1"/>
              </a:solidFill>
            </a:endParaRPr>
          </a:p>
          <a:p>
            <a:pPr algn="just">
              <a:lnSpc>
                <a:spcPct val="120000"/>
              </a:lnSpc>
              <a:defRPr/>
            </a:pPr>
            <a:r>
              <a:rPr lang="it-IT" sz="3200" dirty="0">
                <a:solidFill>
                  <a:schemeClr val="bg1"/>
                </a:solidFill>
              </a:rPr>
              <a:t>DIAGNOSI:</a:t>
            </a:r>
            <a:endParaRPr lang="it-IT" sz="2800" dirty="0">
              <a:solidFill>
                <a:schemeClr val="bg1"/>
              </a:solidFill>
            </a:endParaRPr>
          </a:p>
          <a:p>
            <a:pPr algn="just">
              <a:lnSpc>
                <a:spcPct val="120000"/>
              </a:lnSpc>
              <a:defRPr/>
            </a:pPr>
            <a:r>
              <a:rPr lang="it-IT" sz="3200" dirty="0" err="1">
                <a:solidFill>
                  <a:srgbClr val="FF3300"/>
                </a:solidFill>
              </a:rPr>
              <a:t>E</a:t>
            </a:r>
            <a:r>
              <a:rPr lang="it-IT" sz="3200" dirty="0" err="1">
                <a:solidFill>
                  <a:srgbClr val="FFFF00"/>
                </a:solidFill>
              </a:rPr>
              <a:t>mo</a:t>
            </a:r>
            <a:r>
              <a:rPr lang="it-IT" sz="3200" dirty="0" err="1">
                <a:solidFill>
                  <a:srgbClr val="FF3300"/>
                </a:solidFill>
              </a:rPr>
              <a:t>G</a:t>
            </a:r>
            <a:r>
              <a:rPr lang="it-IT" sz="3200" dirty="0" err="1">
                <a:solidFill>
                  <a:srgbClr val="FFFF00"/>
                </a:solidFill>
              </a:rPr>
              <a:t>asanalisi</a:t>
            </a:r>
            <a:r>
              <a:rPr lang="it-IT" sz="3200" dirty="0">
                <a:solidFill>
                  <a:srgbClr val="FFFF00"/>
                </a:solidFill>
              </a:rPr>
              <a:t> </a:t>
            </a:r>
            <a:r>
              <a:rPr lang="it-IT" sz="3200" dirty="0">
                <a:solidFill>
                  <a:srgbClr val="FF3300"/>
                </a:solidFill>
              </a:rPr>
              <a:t>A</a:t>
            </a:r>
            <a:r>
              <a:rPr lang="it-IT" sz="3200" dirty="0">
                <a:solidFill>
                  <a:srgbClr val="FFFF00"/>
                </a:solidFill>
              </a:rPr>
              <a:t>rteriosa 		</a:t>
            </a:r>
          </a:p>
          <a:p>
            <a:pPr algn="just">
              <a:lnSpc>
                <a:spcPct val="120000"/>
              </a:lnSpc>
              <a:defRPr/>
            </a:pPr>
            <a:r>
              <a:rPr lang="it-IT" sz="3200" dirty="0">
                <a:solidFill>
                  <a:srgbClr val="FFFF00"/>
                </a:solidFill>
              </a:rPr>
              <a:t>		 </a:t>
            </a:r>
            <a:r>
              <a:rPr lang="it-IT" sz="3200" dirty="0">
                <a:solidFill>
                  <a:srgbClr val="FF3300"/>
                </a:solidFill>
              </a:rPr>
              <a:t>EGA</a:t>
            </a:r>
            <a:r>
              <a:rPr lang="it-IT" sz="3200" dirty="0">
                <a:solidFill>
                  <a:srgbClr val="FFFF00"/>
                </a:solidFill>
              </a:rPr>
              <a:t> 			 PaO</a:t>
            </a:r>
            <a:r>
              <a:rPr lang="it-IT" sz="3200" baseline="-25000" dirty="0">
                <a:solidFill>
                  <a:srgbClr val="FFFF00"/>
                </a:solidFill>
              </a:rPr>
              <a:t>2 </a:t>
            </a:r>
            <a:r>
              <a:rPr lang="it-IT" sz="3200" dirty="0">
                <a:solidFill>
                  <a:srgbClr val="FFFF00"/>
                </a:solidFill>
              </a:rPr>
              <a:t>&lt; 60 </a:t>
            </a:r>
            <a:r>
              <a:rPr lang="it-IT" sz="3200" dirty="0" err="1">
                <a:solidFill>
                  <a:srgbClr val="FFFF00"/>
                </a:solidFill>
              </a:rPr>
              <a:t>mmHg</a:t>
            </a:r>
            <a:endParaRPr lang="it-IT" sz="3200" dirty="0">
              <a:solidFill>
                <a:srgbClr val="FFFF00"/>
              </a:solidFill>
            </a:endParaRPr>
          </a:p>
          <a:p>
            <a:pPr algn="just">
              <a:lnSpc>
                <a:spcPct val="120000"/>
              </a:lnSpc>
              <a:defRPr/>
            </a:pPr>
            <a:r>
              <a:rPr lang="it-IT" sz="3200" dirty="0">
                <a:solidFill>
                  <a:srgbClr val="FFFF00"/>
                </a:solidFill>
              </a:rPr>
              <a:t>		FiO2: 21%			+/- PaCO</a:t>
            </a:r>
            <a:r>
              <a:rPr lang="it-IT" sz="3200" baseline="-25000" dirty="0">
                <a:solidFill>
                  <a:srgbClr val="FFFF00"/>
                </a:solidFill>
              </a:rPr>
              <a:t>2</a:t>
            </a:r>
            <a:r>
              <a:rPr lang="it-IT" sz="3200" dirty="0">
                <a:solidFill>
                  <a:srgbClr val="FFFF00"/>
                </a:solidFill>
              </a:rPr>
              <a:t>&gt;45mmHg</a:t>
            </a:r>
          </a:p>
          <a:p>
            <a:pPr algn="just">
              <a:lnSpc>
                <a:spcPct val="120000"/>
              </a:lnSpc>
              <a:defRPr/>
            </a:pPr>
            <a:r>
              <a:rPr lang="it-IT" sz="3200" dirty="0">
                <a:solidFill>
                  <a:srgbClr val="FFFF00"/>
                </a:solidFill>
              </a:rPr>
              <a:t>	</a:t>
            </a:r>
          </a:p>
        </p:txBody>
      </p:sp>
      <p:sp>
        <p:nvSpPr>
          <p:cNvPr id="7172" name="AutoShape 5">
            <a:extLst>
              <a:ext uri="{FF2B5EF4-FFF2-40B4-BE49-F238E27FC236}">
                <a16:creationId xmlns:a16="http://schemas.microsoft.com/office/drawing/2014/main" id="{0B844249-09EC-7E46-81DD-8A0E419A8B3B}"/>
              </a:ext>
            </a:extLst>
          </p:cNvPr>
          <p:cNvSpPr>
            <a:spLocks/>
          </p:cNvSpPr>
          <p:nvPr/>
        </p:nvSpPr>
        <p:spPr bwMode="auto">
          <a:xfrm>
            <a:off x="4643438" y="4005263"/>
            <a:ext cx="360362" cy="1511300"/>
          </a:xfrm>
          <a:prstGeom prst="rightBrace">
            <a:avLst>
              <a:gd name="adj1" fmla="val 34949"/>
              <a:gd name="adj2" fmla="val 50000"/>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Tree>
    <p:extLst>
      <p:ext uri="{BB962C8B-B14F-4D97-AF65-F5344CB8AC3E}">
        <p14:creationId xmlns:p14="http://schemas.microsoft.com/office/powerpoint/2010/main" val="3859516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843C04AB-159B-034A-99B8-02EB689C5BBC}"/>
              </a:ext>
            </a:extLst>
          </p:cNvPr>
          <p:cNvSpPr>
            <a:spLocks noGrp="1" noChangeArrowheads="1"/>
          </p:cNvSpPr>
          <p:nvPr>
            <p:ph type="body" idx="1"/>
          </p:nvPr>
        </p:nvSpPr>
        <p:spPr>
          <a:xfrm>
            <a:off x="179388" y="1125538"/>
            <a:ext cx="8964612" cy="3600450"/>
          </a:xfrm>
        </p:spPr>
        <p:txBody>
          <a:bodyPr/>
          <a:lstStyle/>
          <a:p>
            <a:pPr>
              <a:buFontTx/>
              <a:buNone/>
              <a:defRPr/>
            </a:pPr>
            <a:r>
              <a:rPr lang="it-IT" sz="3600" i="1">
                <a:solidFill>
                  <a:schemeClr val="bg1"/>
                </a:solidFill>
                <a:effectLst>
                  <a:outerShdw blurRad="38100" dist="38100" dir="2700000" algn="tl">
                    <a:srgbClr val="000000"/>
                  </a:outerShdw>
                </a:effectLst>
              </a:rPr>
              <a:t>Classificazione in base all’EGA</a:t>
            </a:r>
          </a:p>
          <a:p>
            <a:pPr>
              <a:buFontTx/>
              <a:buNone/>
              <a:defRPr/>
            </a:pPr>
            <a:endParaRPr lang="it-IT" sz="3600" i="1">
              <a:solidFill>
                <a:schemeClr val="bg1"/>
              </a:solidFill>
              <a:effectLst>
                <a:outerShdw blurRad="38100" dist="38100" dir="2700000" algn="tl">
                  <a:srgbClr val="000000"/>
                </a:outerShdw>
              </a:effectLst>
            </a:endParaRPr>
          </a:p>
          <a:p>
            <a:pPr>
              <a:defRPr/>
            </a:pPr>
            <a:r>
              <a:rPr lang="it-IT" i="1">
                <a:solidFill>
                  <a:schemeClr val="bg1"/>
                </a:solidFill>
              </a:rPr>
              <a:t>PARZIALE</a:t>
            </a:r>
            <a:r>
              <a:rPr lang="it-IT">
                <a:solidFill>
                  <a:schemeClr val="bg1"/>
                </a:solidFill>
              </a:rPr>
              <a:t>:</a:t>
            </a:r>
            <a:r>
              <a:rPr lang="it-IT">
                <a:solidFill>
                  <a:srgbClr val="FFFF00"/>
                </a:solidFill>
              </a:rPr>
              <a:t> SOLO IPOSSIEMIA SENZA IPERCAPNIA</a:t>
            </a:r>
          </a:p>
          <a:p>
            <a:pPr>
              <a:defRPr/>
            </a:pPr>
            <a:r>
              <a:rPr lang="it-IT" i="1">
                <a:solidFill>
                  <a:schemeClr val="bg1"/>
                </a:solidFill>
              </a:rPr>
              <a:t>GLOBALE</a:t>
            </a:r>
            <a:r>
              <a:rPr lang="it-IT">
                <a:solidFill>
                  <a:schemeClr val="bg1"/>
                </a:solidFill>
              </a:rPr>
              <a:t>:</a:t>
            </a:r>
            <a:r>
              <a:rPr lang="it-IT">
                <a:solidFill>
                  <a:srgbClr val="FFFF00"/>
                </a:solidFill>
              </a:rPr>
              <a:t> IPOSSIEMIA ED IPERCAPNIA (INSUFFICIENZA VENTILATORIA)</a:t>
            </a:r>
            <a:endParaRPr lang="it-IT"/>
          </a:p>
        </p:txBody>
      </p:sp>
      <p:sp>
        <p:nvSpPr>
          <p:cNvPr id="12291" name="Rectangle 3">
            <a:extLst>
              <a:ext uri="{FF2B5EF4-FFF2-40B4-BE49-F238E27FC236}">
                <a16:creationId xmlns:a16="http://schemas.microsoft.com/office/drawing/2014/main" id="{5B510BDD-5CB4-1346-A43D-C6D447B3A386}"/>
              </a:ext>
            </a:extLst>
          </p:cNvPr>
          <p:cNvSpPr>
            <a:spLocks noGrp="1" noChangeArrowheads="1"/>
          </p:cNvSpPr>
          <p:nvPr>
            <p:ph type="title"/>
          </p:nvPr>
        </p:nvSpPr>
        <p:spPr>
          <a:xfrm>
            <a:off x="685800" y="-26988"/>
            <a:ext cx="7772400" cy="1143001"/>
          </a:xfrm>
          <a:noFill/>
        </p:spPr>
        <p:txBody>
          <a:bodyPr/>
          <a:lstStyle/>
          <a:p>
            <a:r>
              <a:rPr lang="it-IT" altLang="it-IT" sz="3600" b="1">
                <a:solidFill>
                  <a:srgbClr val="FF3300"/>
                </a:solidFill>
              </a:rPr>
              <a:t>INSUFFICIENZA RESPIRATORIA</a:t>
            </a:r>
          </a:p>
        </p:txBody>
      </p:sp>
      <p:sp>
        <p:nvSpPr>
          <p:cNvPr id="197636" name="Text Box 4">
            <a:extLst>
              <a:ext uri="{FF2B5EF4-FFF2-40B4-BE49-F238E27FC236}">
                <a16:creationId xmlns:a16="http://schemas.microsoft.com/office/drawing/2014/main" id="{80588CA4-972A-2B4B-ACA4-E932E0D3500A}"/>
              </a:ext>
            </a:extLst>
          </p:cNvPr>
          <p:cNvSpPr txBox="1">
            <a:spLocks noChangeArrowheads="1"/>
          </p:cNvSpPr>
          <p:nvPr/>
        </p:nvSpPr>
        <p:spPr bwMode="auto">
          <a:xfrm>
            <a:off x="101600" y="4652963"/>
            <a:ext cx="9007475" cy="2100262"/>
          </a:xfrm>
          <a:prstGeom prst="rect">
            <a:avLst/>
          </a:prstGeom>
          <a:noFill/>
          <a:ln w="9525">
            <a:noFill/>
            <a:miter lim="800000"/>
            <a:headEnd/>
            <a:tailEnd/>
          </a:ln>
          <a:effectLst/>
        </p:spPr>
        <p:txBody>
          <a:bodyPr>
            <a:spAutoFit/>
          </a:bodyPr>
          <a:lstStyle/>
          <a:p>
            <a:pPr algn="just">
              <a:lnSpc>
                <a:spcPct val="150000"/>
              </a:lnSpc>
              <a:defRPr/>
            </a:pPr>
            <a:r>
              <a:rPr lang="it-IT">
                <a:solidFill>
                  <a:srgbClr val="FFFF00"/>
                </a:solidFill>
              </a:rPr>
              <a:t>IN PRESENZA DI IPERCAPNIA VI E’ </a:t>
            </a:r>
            <a:r>
              <a:rPr lang="it-IT" b="1">
                <a:solidFill>
                  <a:srgbClr val="FF3300"/>
                </a:solidFill>
                <a:effectLst>
                  <a:outerShdw blurRad="38100" dist="38100" dir="2700000" algn="tl">
                    <a:srgbClr val="000000"/>
                  </a:outerShdw>
                </a:effectLst>
              </a:rPr>
              <a:t>ACIDOSI RESPIRATORIA</a:t>
            </a:r>
            <a:r>
              <a:rPr lang="it-IT">
                <a:solidFill>
                  <a:srgbClr val="FFFF00"/>
                </a:solidFill>
              </a:rPr>
              <a:t> CHE PUÒ ESSERE COMPENSATA (pH&gt;7,35) o SCOMPENSATA (pH&lt;7,35). </a:t>
            </a:r>
          </a:p>
          <a:p>
            <a:pPr algn="just">
              <a:defRPr/>
            </a:pPr>
            <a:endParaRPr lang="it-IT"/>
          </a:p>
        </p:txBody>
      </p:sp>
    </p:spTree>
    <p:extLst>
      <p:ext uri="{BB962C8B-B14F-4D97-AF65-F5344CB8AC3E}">
        <p14:creationId xmlns:p14="http://schemas.microsoft.com/office/powerpoint/2010/main" val="3845599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7636"/>
                                        </p:tgtEl>
                                        <p:attrNameLst>
                                          <p:attrName>style.visibility</p:attrName>
                                        </p:attrNameLst>
                                      </p:cBhvr>
                                      <p:to>
                                        <p:strVal val="visible"/>
                                      </p:to>
                                    </p:set>
                                    <p:animEffect transition="in" filter="dissolve">
                                      <p:cBhvr>
                                        <p:cTn id="7" dur="500"/>
                                        <p:tgtEl>
                                          <p:spTgt spid="197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DFE5959E-0BF9-C540-B385-0CA945309652}"/>
              </a:ext>
            </a:extLst>
          </p:cNvPr>
          <p:cNvSpPr txBox="1">
            <a:spLocks noChangeArrowheads="1"/>
          </p:cNvSpPr>
          <p:nvPr/>
        </p:nvSpPr>
        <p:spPr bwMode="auto">
          <a:xfrm>
            <a:off x="0" y="152400"/>
            <a:ext cx="91440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20000"/>
              </a:spcBef>
            </a:pPr>
            <a:r>
              <a:rPr lang="it-IT" altLang="it-IT" sz="3600" b="1">
                <a:solidFill>
                  <a:srgbClr val="FF3300"/>
                </a:solidFill>
              </a:rPr>
              <a:t>INSUFFICIENZA RESPIRATORIA</a:t>
            </a:r>
            <a:endParaRPr lang="it-IT" altLang="it-IT" sz="3600" i="1">
              <a:solidFill>
                <a:schemeClr val="bg1"/>
              </a:solidFill>
            </a:endParaRPr>
          </a:p>
          <a:p>
            <a:pPr>
              <a:lnSpc>
                <a:spcPct val="90000"/>
              </a:lnSpc>
              <a:spcBef>
                <a:spcPct val="20000"/>
              </a:spcBef>
            </a:pPr>
            <a:r>
              <a:rPr lang="it-IT" altLang="it-IT" sz="3600" i="1">
                <a:solidFill>
                  <a:schemeClr val="bg1"/>
                </a:solidFill>
              </a:rPr>
              <a:t>Classificazione in base al tempo di insorgenza</a:t>
            </a:r>
          </a:p>
        </p:txBody>
      </p:sp>
      <p:sp>
        <p:nvSpPr>
          <p:cNvPr id="35844" name="Text Box 4">
            <a:extLst>
              <a:ext uri="{FF2B5EF4-FFF2-40B4-BE49-F238E27FC236}">
                <a16:creationId xmlns:a16="http://schemas.microsoft.com/office/drawing/2014/main" id="{047EFB21-3E65-5041-AEA4-9D1A1B83FB20}"/>
              </a:ext>
            </a:extLst>
          </p:cNvPr>
          <p:cNvSpPr txBox="1">
            <a:spLocks noChangeArrowheads="1"/>
          </p:cNvSpPr>
          <p:nvPr/>
        </p:nvSpPr>
        <p:spPr bwMode="auto">
          <a:xfrm>
            <a:off x="136525" y="1493838"/>
            <a:ext cx="2706688" cy="639762"/>
          </a:xfrm>
          <a:prstGeom prst="rect">
            <a:avLst/>
          </a:prstGeom>
          <a:noFill/>
          <a:ln w="9525">
            <a:noFill/>
            <a:miter lim="800000"/>
            <a:headEnd/>
            <a:tailEnd/>
          </a:ln>
          <a:effectLst/>
        </p:spPr>
        <p:txBody>
          <a:bodyPr>
            <a:spAutoFit/>
          </a:bodyPr>
          <a:lstStyle/>
          <a:p>
            <a:pPr algn="l">
              <a:lnSpc>
                <a:spcPct val="150000"/>
              </a:lnSpc>
              <a:buFontTx/>
              <a:buChar char="•"/>
              <a:defRPr/>
            </a:pPr>
            <a:r>
              <a:rPr lang="it-IT">
                <a:solidFill>
                  <a:srgbClr val="FFFF00"/>
                </a:solidFill>
              </a:rPr>
              <a:t>IR	 </a:t>
            </a:r>
            <a:r>
              <a:rPr lang="it-IT" i="1">
                <a:solidFill>
                  <a:srgbClr val="FF3300"/>
                </a:solidFill>
                <a:effectLst>
                  <a:outerShdw blurRad="38100" dist="38100" dir="2700000" algn="tl">
                    <a:srgbClr val="000000"/>
                  </a:outerShdw>
                </a:effectLst>
              </a:rPr>
              <a:t>ACUTA</a:t>
            </a:r>
          </a:p>
        </p:txBody>
      </p:sp>
      <p:sp>
        <p:nvSpPr>
          <p:cNvPr id="35845" name="Text Box 5">
            <a:extLst>
              <a:ext uri="{FF2B5EF4-FFF2-40B4-BE49-F238E27FC236}">
                <a16:creationId xmlns:a16="http://schemas.microsoft.com/office/drawing/2014/main" id="{02880A3B-DB8B-1642-BCC6-F32B1EC861C9}"/>
              </a:ext>
            </a:extLst>
          </p:cNvPr>
          <p:cNvSpPr txBox="1">
            <a:spLocks noChangeArrowheads="1"/>
          </p:cNvSpPr>
          <p:nvPr/>
        </p:nvSpPr>
        <p:spPr bwMode="auto">
          <a:xfrm>
            <a:off x="127000" y="2428875"/>
            <a:ext cx="2478088" cy="639763"/>
          </a:xfrm>
          <a:prstGeom prst="rect">
            <a:avLst/>
          </a:prstGeom>
          <a:noFill/>
          <a:ln w="9525">
            <a:noFill/>
            <a:miter lim="800000"/>
            <a:headEnd/>
            <a:tailEnd/>
          </a:ln>
          <a:effectLst/>
        </p:spPr>
        <p:txBody>
          <a:bodyPr wrap="none">
            <a:spAutoFit/>
          </a:bodyPr>
          <a:lstStyle/>
          <a:p>
            <a:pPr algn="l">
              <a:lnSpc>
                <a:spcPct val="150000"/>
              </a:lnSpc>
              <a:buFontTx/>
              <a:buChar char="•"/>
              <a:defRPr/>
            </a:pPr>
            <a:r>
              <a:rPr lang="it-IT">
                <a:solidFill>
                  <a:srgbClr val="FFFF00"/>
                </a:solidFill>
              </a:rPr>
              <a:t>IR	 </a:t>
            </a:r>
            <a:r>
              <a:rPr lang="it-IT" i="1">
                <a:solidFill>
                  <a:srgbClr val="FF3300"/>
                </a:solidFill>
                <a:effectLst>
                  <a:outerShdw blurRad="38100" dist="38100" dir="2700000" algn="tl">
                    <a:srgbClr val="000000"/>
                  </a:outerShdw>
                </a:effectLst>
              </a:rPr>
              <a:t>CRONICA</a:t>
            </a:r>
          </a:p>
        </p:txBody>
      </p:sp>
      <p:sp>
        <p:nvSpPr>
          <p:cNvPr id="35846" name="Text Box 6">
            <a:extLst>
              <a:ext uri="{FF2B5EF4-FFF2-40B4-BE49-F238E27FC236}">
                <a16:creationId xmlns:a16="http://schemas.microsoft.com/office/drawing/2014/main" id="{29D93298-D5A8-B240-B5D6-9078F0A4FA2F}"/>
              </a:ext>
            </a:extLst>
          </p:cNvPr>
          <p:cNvSpPr txBox="1">
            <a:spLocks noChangeArrowheads="1"/>
          </p:cNvSpPr>
          <p:nvPr/>
        </p:nvSpPr>
        <p:spPr bwMode="auto">
          <a:xfrm>
            <a:off x="101600" y="3221038"/>
            <a:ext cx="4603750" cy="639762"/>
          </a:xfrm>
          <a:prstGeom prst="rect">
            <a:avLst/>
          </a:prstGeom>
          <a:noFill/>
          <a:ln w="9525">
            <a:noFill/>
            <a:miter lim="800000"/>
            <a:headEnd/>
            <a:tailEnd/>
          </a:ln>
          <a:effectLst/>
        </p:spPr>
        <p:txBody>
          <a:bodyPr wrap="none">
            <a:spAutoFit/>
          </a:bodyPr>
          <a:lstStyle/>
          <a:p>
            <a:pPr algn="l">
              <a:lnSpc>
                <a:spcPct val="150000"/>
              </a:lnSpc>
              <a:buFontTx/>
              <a:buChar char="•"/>
              <a:defRPr/>
            </a:pPr>
            <a:r>
              <a:rPr lang="it-IT">
                <a:solidFill>
                  <a:srgbClr val="FFFF00"/>
                </a:solidFill>
              </a:rPr>
              <a:t>IR	 </a:t>
            </a:r>
            <a:r>
              <a:rPr lang="it-IT" i="1">
                <a:solidFill>
                  <a:srgbClr val="FF3300"/>
                </a:solidFill>
                <a:effectLst>
                  <a:outerShdw blurRad="38100" dist="38100" dir="2700000" algn="tl">
                    <a:srgbClr val="000000"/>
                  </a:outerShdw>
                </a:effectLst>
              </a:rPr>
              <a:t>CRONICA RIACUTIZZATA</a:t>
            </a:r>
          </a:p>
        </p:txBody>
      </p:sp>
      <p:sp>
        <p:nvSpPr>
          <p:cNvPr id="35847" name="Rectangle 7">
            <a:extLst>
              <a:ext uri="{FF2B5EF4-FFF2-40B4-BE49-F238E27FC236}">
                <a16:creationId xmlns:a16="http://schemas.microsoft.com/office/drawing/2014/main" id="{83DF66F9-49FC-E741-9012-98E123616B8F}"/>
              </a:ext>
            </a:extLst>
          </p:cNvPr>
          <p:cNvSpPr>
            <a:spLocks noChangeArrowheads="1"/>
          </p:cNvSpPr>
          <p:nvPr/>
        </p:nvSpPr>
        <p:spPr bwMode="auto">
          <a:xfrm>
            <a:off x="323850" y="4437063"/>
            <a:ext cx="842327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20000"/>
              </a:spcBef>
              <a:buClr>
                <a:schemeClr val="hlink"/>
              </a:buClr>
              <a:buSzPct val="70000"/>
              <a:buFont typeface="Wingdings" pitchFamily="2" charset="2"/>
              <a:buNone/>
            </a:pPr>
            <a:r>
              <a:rPr lang="it-IT" altLang="it-IT" sz="2800">
                <a:solidFill>
                  <a:srgbClr val="FFFF00"/>
                </a:solidFill>
              </a:rPr>
              <a:t>L’ IR cronica riacutizzata  differisce dall’ IR acuta perché, una volta risolta la riacutizzazione, si ripristina il quadro dell’insufficienza respiratoria cronica.</a:t>
            </a:r>
          </a:p>
        </p:txBody>
      </p:sp>
      <p:grpSp>
        <p:nvGrpSpPr>
          <p:cNvPr id="2" name="Group 10">
            <a:extLst>
              <a:ext uri="{FF2B5EF4-FFF2-40B4-BE49-F238E27FC236}">
                <a16:creationId xmlns:a16="http://schemas.microsoft.com/office/drawing/2014/main" id="{937CDC72-1A54-6341-92CD-FD3456DCE3BC}"/>
              </a:ext>
            </a:extLst>
          </p:cNvPr>
          <p:cNvGrpSpPr>
            <a:grpSpLocks/>
          </p:cNvGrpSpPr>
          <p:nvPr/>
        </p:nvGrpSpPr>
        <p:grpSpPr bwMode="auto">
          <a:xfrm>
            <a:off x="5148263" y="1484313"/>
            <a:ext cx="2376487" cy="2449512"/>
            <a:chOff x="3243" y="935"/>
            <a:chExt cx="1497" cy="1543"/>
          </a:xfrm>
        </p:grpSpPr>
        <p:sp>
          <p:nvSpPr>
            <p:cNvPr id="13320" name="AutoShape 8">
              <a:extLst>
                <a:ext uri="{FF2B5EF4-FFF2-40B4-BE49-F238E27FC236}">
                  <a16:creationId xmlns:a16="http://schemas.microsoft.com/office/drawing/2014/main" id="{84B46DA7-AEFF-FF4C-B182-3FD6CF037B74}"/>
                </a:ext>
              </a:extLst>
            </p:cNvPr>
            <p:cNvSpPr>
              <a:spLocks/>
            </p:cNvSpPr>
            <p:nvPr/>
          </p:nvSpPr>
          <p:spPr bwMode="auto">
            <a:xfrm>
              <a:off x="3243" y="935"/>
              <a:ext cx="544" cy="1543"/>
            </a:xfrm>
            <a:prstGeom prst="rightBrace">
              <a:avLst>
                <a:gd name="adj1" fmla="val 23637"/>
                <a:gd name="adj2" fmla="val 50000"/>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35849" name="Text Box 9">
              <a:extLst>
                <a:ext uri="{FF2B5EF4-FFF2-40B4-BE49-F238E27FC236}">
                  <a16:creationId xmlns:a16="http://schemas.microsoft.com/office/drawing/2014/main" id="{B1D0B5DA-8008-8E4B-9F43-F2835B6E6781}"/>
                </a:ext>
              </a:extLst>
            </p:cNvPr>
            <p:cNvSpPr txBox="1">
              <a:spLocks noChangeArrowheads="1"/>
            </p:cNvSpPr>
            <p:nvPr/>
          </p:nvSpPr>
          <p:spPr bwMode="auto">
            <a:xfrm>
              <a:off x="3832" y="1295"/>
              <a:ext cx="908" cy="865"/>
            </a:xfrm>
            <a:prstGeom prst="rect">
              <a:avLst/>
            </a:prstGeom>
            <a:noFill/>
            <a:ln w="9525">
              <a:noFill/>
              <a:miter lim="800000"/>
              <a:headEnd/>
              <a:tailEnd/>
            </a:ln>
            <a:effectLst/>
          </p:spPr>
          <p:txBody>
            <a:bodyPr>
              <a:spAutoFit/>
            </a:bodyPr>
            <a:lstStyle/>
            <a:p>
              <a:pPr>
                <a:defRPr/>
              </a:pPr>
              <a:r>
                <a:rPr lang="it-IT" sz="2800" i="1">
                  <a:solidFill>
                    <a:schemeClr val="bg1"/>
                  </a:solidFill>
                  <a:effectLst>
                    <a:outerShdw blurRad="38100" dist="38100" dir="2700000" algn="tl">
                      <a:srgbClr val="000000"/>
                    </a:outerShdw>
                  </a:effectLst>
                </a:rPr>
                <a:t>Parziale</a:t>
              </a:r>
            </a:p>
            <a:p>
              <a:pPr>
                <a:defRPr/>
              </a:pPr>
              <a:endParaRPr lang="it-IT" sz="2800" i="1">
                <a:solidFill>
                  <a:schemeClr val="bg1"/>
                </a:solidFill>
                <a:effectLst>
                  <a:outerShdw blurRad="38100" dist="38100" dir="2700000" algn="tl">
                    <a:srgbClr val="000000"/>
                  </a:outerShdw>
                </a:effectLst>
              </a:endParaRPr>
            </a:p>
            <a:p>
              <a:pPr>
                <a:defRPr/>
              </a:pPr>
              <a:r>
                <a:rPr lang="it-IT" sz="2800" i="1">
                  <a:solidFill>
                    <a:schemeClr val="bg1"/>
                  </a:solidFill>
                  <a:effectLst>
                    <a:outerShdw blurRad="38100" dist="38100" dir="2700000" algn="tl">
                      <a:srgbClr val="000000"/>
                    </a:outerShdw>
                  </a:effectLst>
                </a:rPr>
                <a:t>Globale</a:t>
              </a:r>
            </a:p>
          </p:txBody>
        </p:sp>
      </p:grpSp>
    </p:spTree>
    <p:extLst>
      <p:ext uri="{BB962C8B-B14F-4D97-AF65-F5344CB8AC3E}">
        <p14:creationId xmlns:p14="http://schemas.microsoft.com/office/powerpoint/2010/main" val="60255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additive="base">
                                        <p:cTn id="7" dur="500" fill="hold"/>
                                        <p:tgtEl>
                                          <p:spTgt spid="35844"/>
                                        </p:tgtEl>
                                        <p:attrNameLst>
                                          <p:attrName>ppt_x</p:attrName>
                                        </p:attrNameLst>
                                      </p:cBhvr>
                                      <p:tavLst>
                                        <p:tav tm="0">
                                          <p:val>
                                            <p:strVal val="0-#ppt_w/2"/>
                                          </p:val>
                                        </p:tav>
                                        <p:tav tm="100000">
                                          <p:val>
                                            <p:strVal val="#ppt_x"/>
                                          </p:val>
                                        </p:tav>
                                      </p:tavLst>
                                    </p:anim>
                                    <p:anim calcmode="lin" valueType="num">
                                      <p:cBhvr additive="base">
                                        <p:cTn id="8" dur="500" fill="hold"/>
                                        <p:tgtEl>
                                          <p:spTgt spid="358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845"/>
                                        </p:tgtEl>
                                        <p:attrNameLst>
                                          <p:attrName>style.visibility</p:attrName>
                                        </p:attrNameLst>
                                      </p:cBhvr>
                                      <p:to>
                                        <p:strVal val="visible"/>
                                      </p:to>
                                    </p:set>
                                    <p:anim calcmode="lin" valueType="num">
                                      <p:cBhvr additive="base">
                                        <p:cTn id="13" dur="500" fill="hold"/>
                                        <p:tgtEl>
                                          <p:spTgt spid="35845"/>
                                        </p:tgtEl>
                                        <p:attrNameLst>
                                          <p:attrName>ppt_x</p:attrName>
                                        </p:attrNameLst>
                                      </p:cBhvr>
                                      <p:tavLst>
                                        <p:tav tm="0">
                                          <p:val>
                                            <p:strVal val="0-#ppt_w/2"/>
                                          </p:val>
                                        </p:tav>
                                        <p:tav tm="100000">
                                          <p:val>
                                            <p:strVal val="#ppt_x"/>
                                          </p:val>
                                        </p:tav>
                                      </p:tavLst>
                                    </p:anim>
                                    <p:anim calcmode="lin" valueType="num">
                                      <p:cBhvr additive="base">
                                        <p:cTn id="14" dur="500" fill="hold"/>
                                        <p:tgtEl>
                                          <p:spTgt spid="3584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846"/>
                                        </p:tgtEl>
                                        <p:attrNameLst>
                                          <p:attrName>style.visibility</p:attrName>
                                        </p:attrNameLst>
                                      </p:cBhvr>
                                      <p:to>
                                        <p:strVal val="visible"/>
                                      </p:to>
                                    </p:set>
                                    <p:anim calcmode="lin" valueType="num">
                                      <p:cBhvr additive="base">
                                        <p:cTn id="19" dur="500" fill="hold"/>
                                        <p:tgtEl>
                                          <p:spTgt spid="35846"/>
                                        </p:tgtEl>
                                        <p:attrNameLst>
                                          <p:attrName>ppt_x</p:attrName>
                                        </p:attrNameLst>
                                      </p:cBhvr>
                                      <p:tavLst>
                                        <p:tav tm="0">
                                          <p:val>
                                            <p:strVal val="0-#ppt_w/2"/>
                                          </p:val>
                                        </p:tav>
                                        <p:tav tm="100000">
                                          <p:val>
                                            <p:strVal val="#ppt_x"/>
                                          </p:val>
                                        </p:tav>
                                      </p:tavLst>
                                    </p:anim>
                                    <p:anim calcmode="lin" valueType="num">
                                      <p:cBhvr additive="base">
                                        <p:cTn id="20" dur="500" fill="hold"/>
                                        <p:tgtEl>
                                          <p:spTgt spid="3584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5847"/>
                                        </p:tgtEl>
                                        <p:attrNameLst>
                                          <p:attrName>style.visibility</p:attrName>
                                        </p:attrNameLst>
                                      </p:cBhvr>
                                      <p:to>
                                        <p:strVal val="visible"/>
                                      </p:to>
                                    </p:set>
                                    <p:animEffect transition="in" filter="circle(in)">
                                      <p:cBhvr>
                                        <p:cTn id="30" dur="200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utoUpdateAnimBg="0"/>
      <p:bldP spid="35845" grpId="0" autoUpdateAnimBg="0"/>
      <p:bldP spid="35846" grpId="0" autoUpdateAnimBg="0"/>
      <p:bldP spid="358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029E74E-2230-5A4D-A0EB-BD2DFDBF6A64}"/>
              </a:ext>
            </a:extLst>
          </p:cNvPr>
          <p:cNvSpPr>
            <a:spLocks noGrp="1" noChangeArrowheads="1"/>
          </p:cNvSpPr>
          <p:nvPr>
            <p:ph type="body" sz="half" idx="1"/>
          </p:nvPr>
        </p:nvSpPr>
        <p:spPr>
          <a:xfrm>
            <a:off x="468313" y="1844675"/>
            <a:ext cx="4103687" cy="3600450"/>
          </a:xfrm>
          <a:noFill/>
        </p:spPr>
        <p:txBody>
          <a:bodyPr/>
          <a:lstStyle/>
          <a:p>
            <a:pPr algn="just">
              <a:buFontTx/>
              <a:buNone/>
            </a:pPr>
            <a:r>
              <a:rPr lang="it-IT" altLang="it-IT">
                <a:solidFill>
                  <a:schemeClr val="bg1"/>
                </a:solidFill>
              </a:rPr>
              <a:t>	L’</a:t>
            </a:r>
            <a:r>
              <a:rPr lang="it-IT" altLang="it-IT">
                <a:solidFill>
                  <a:srgbClr val="FF3300"/>
                </a:solidFill>
              </a:rPr>
              <a:t>IR </a:t>
            </a:r>
            <a:r>
              <a:rPr lang="it-IT" altLang="it-IT">
                <a:solidFill>
                  <a:schemeClr val="bg1"/>
                </a:solidFill>
              </a:rPr>
              <a:t>può essere causata da un danno che intervenga a livello di qualsiasi anello della catena della funzione respiratoria</a:t>
            </a:r>
          </a:p>
        </p:txBody>
      </p:sp>
      <p:pic>
        <p:nvPicPr>
          <p:cNvPr id="17411" name="Picture 3" descr="manu4">
            <a:extLst>
              <a:ext uri="{FF2B5EF4-FFF2-40B4-BE49-F238E27FC236}">
                <a16:creationId xmlns:a16="http://schemas.microsoft.com/office/drawing/2014/main" id="{F5C242DF-231E-7342-950D-C6F4C84F2633}"/>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768850" y="0"/>
            <a:ext cx="3373438" cy="6858000"/>
          </a:xfrm>
        </p:spPr>
      </p:pic>
    </p:spTree>
    <p:extLst>
      <p:ext uri="{BB962C8B-B14F-4D97-AF65-F5344CB8AC3E}">
        <p14:creationId xmlns:p14="http://schemas.microsoft.com/office/powerpoint/2010/main" val="3865868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uppo 3">
            <a:extLst>
              <a:ext uri="{FF2B5EF4-FFF2-40B4-BE49-F238E27FC236}">
                <a16:creationId xmlns:a16="http://schemas.microsoft.com/office/drawing/2014/main" id="{AE013090-FE35-B04D-891A-B05C6A6C7242}"/>
              </a:ext>
            </a:extLst>
          </p:cNvPr>
          <p:cNvGrpSpPr>
            <a:grpSpLocks/>
          </p:cNvGrpSpPr>
          <p:nvPr/>
        </p:nvGrpSpPr>
        <p:grpSpPr bwMode="auto">
          <a:xfrm>
            <a:off x="2266950" y="2155825"/>
            <a:ext cx="4160838" cy="2914650"/>
            <a:chOff x="2911946" y="2155401"/>
            <a:chExt cx="4679826" cy="2915144"/>
          </a:xfrm>
          <a:solidFill>
            <a:srgbClr val="FFFF00"/>
          </a:solidFill>
        </p:grpSpPr>
        <p:grpSp>
          <p:nvGrpSpPr>
            <p:cNvPr id="4" name="Group 1026">
              <a:extLst>
                <a:ext uri="{FF2B5EF4-FFF2-40B4-BE49-F238E27FC236}">
                  <a16:creationId xmlns:a16="http://schemas.microsoft.com/office/drawing/2014/main" id="{1206912A-95C7-9343-A899-010935B9B486}"/>
                </a:ext>
              </a:extLst>
            </p:cNvPr>
            <p:cNvGrpSpPr>
              <a:grpSpLocks/>
            </p:cNvGrpSpPr>
            <p:nvPr/>
          </p:nvGrpSpPr>
          <p:grpSpPr bwMode="auto">
            <a:xfrm>
              <a:off x="2911946" y="2560567"/>
              <a:ext cx="1506024" cy="2221907"/>
              <a:chOff x="2218" y="1646"/>
              <a:chExt cx="538" cy="887"/>
            </a:xfrm>
            <a:grpFill/>
          </p:grpSpPr>
          <p:sp>
            <p:nvSpPr>
              <p:cNvPr id="251907" name="Line 1027">
                <a:extLst>
                  <a:ext uri="{FF2B5EF4-FFF2-40B4-BE49-F238E27FC236}">
                    <a16:creationId xmlns:a16="http://schemas.microsoft.com/office/drawing/2014/main" id="{D7D4170C-A34D-1C47-B507-5F72A1965204}"/>
                  </a:ext>
                </a:extLst>
              </p:cNvPr>
              <p:cNvSpPr>
                <a:spLocks noChangeShapeType="1"/>
              </p:cNvSpPr>
              <p:nvPr/>
            </p:nvSpPr>
            <p:spPr bwMode="auto">
              <a:xfrm>
                <a:off x="2494" y="1646"/>
                <a:ext cx="249" cy="684"/>
              </a:xfrm>
              <a:prstGeom prst="line">
                <a:avLst/>
              </a:prstGeom>
              <a:grpFill/>
              <a:ln w="38100" cmpd="sng">
                <a:solidFill>
                  <a:srgbClr val="3366FF"/>
                </a:solidFill>
                <a:round/>
                <a:headEnd type="none" w="sm" len="sm"/>
                <a:tailEnd type="none" w="sm" len="sm"/>
              </a:ln>
              <a:effectLst/>
            </p:spPr>
            <p:txBody>
              <a:bodyPr wrap="none" anchor="ctr"/>
              <a:lstStyle/>
              <a:p>
                <a:pPr algn="l" eaLnBrk="1" hangingPunct="1">
                  <a:defRPr/>
                </a:pPr>
                <a:endParaRPr lang="it-IT" sz="2000" dirty="0">
                  <a:solidFill>
                    <a:srgbClr val="000000"/>
                  </a:solidFill>
                  <a:latin typeface="Arial"/>
                  <a:ea typeface="Arial"/>
                  <a:cs typeface="Arial"/>
                </a:endParaRPr>
              </a:p>
            </p:txBody>
          </p:sp>
          <p:sp>
            <p:nvSpPr>
              <p:cNvPr id="251908" name="Line 1028">
                <a:extLst>
                  <a:ext uri="{FF2B5EF4-FFF2-40B4-BE49-F238E27FC236}">
                    <a16:creationId xmlns:a16="http://schemas.microsoft.com/office/drawing/2014/main" id="{8F48E9BB-BB25-E242-9F19-5E769C3B3263}"/>
                  </a:ext>
                </a:extLst>
              </p:cNvPr>
              <p:cNvSpPr>
                <a:spLocks noChangeShapeType="1"/>
              </p:cNvSpPr>
              <p:nvPr/>
            </p:nvSpPr>
            <p:spPr bwMode="auto">
              <a:xfrm flipH="1">
                <a:off x="2237" y="1646"/>
                <a:ext cx="257" cy="673"/>
              </a:xfrm>
              <a:prstGeom prst="line">
                <a:avLst/>
              </a:prstGeom>
              <a:grpFill/>
              <a:ln w="38100" cmpd="sng">
                <a:solidFill>
                  <a:srgbClr val="3366FF"/>
                </a:solidFill>
                <a:round/>
                <a:headEnd type="none" w="sm" len="sm"/>
                <a:tailEnd type="none" w="sm" len="sm"/>
              </a:ln>
              <a:effectLst/>
            </p:spPr>
            <p:txBody>
              <a:bodyPr wrap="none" anchor="ctr"/>
              <a:lstStyle/>
              <a:p>
                <a:pPr algn="l" eaLnBrk="1" hangingPunct="1">
                  <a:defRPr/>
                </a:pPr>
                <a:endParaRPr lang="it-IT" sz="2000" dirty="0">
                  <a:solidFill>
                    <a:srgbClr val="000000"/>
                  </a:solidFill>
                  <a:latin typeface="Arial"/>
                  <a:ea typeface="Arial"/>
                  <a:cs typeface="Arial"/>
                </a:endParaRPr>
              </a:p>
            </p:txBody>
          </p:sp>
          <p:sp>
            <p:nvSpPr>
              <p:cNvPr id="251909" name="Freeform 1029">
                <a:extLst>
                  <a:ext uri="{FF2B5EF4-FFF2-40B4-BE49-F238E27FC236}">
                    <a16:creationId xmlns:a16="http://schemas.microsoft.com/office/drawing/2014/main" id="{778F670F-DD6B-AB4A-85A1-D4F1597B8C38}"/>
                  </a:ext>
                </a:extLst>
              </p:cNvPr>
              <p:cNvSpPr>
                <a:spLocks/>
              </p:cNvSpPr>
              <p:nvPr/>
            </p:nvSpPr>
            <p:spPr bwMode="auto">
              <a:xfrm>
                <a:off x="2218" y="2318"/>
                <a:ext cx="538" cy="215"/>
              </a:xfrm>
              <a:custGeom>
                <a:avLst/>
                <a:gdLst>
                  <a:gd name="T0" fmla="*/ 2 w 538"/>
                  <a:gd name="T1" fmla="*/ 0 h 215"/>
                  <a:gd name="T2" fmla="*/ 0 w 538"/>
                  <a:gd name="T3" fmla="*/ 22 h 215"/>
                  <a:gd name="T4" fmla="*/ 2 w 538"/>
                  <a:gd name="T5" fmla="*/ 51 h 215"/>
                  <a:gd name="T6" fmla="*/ 10 w 538"/>
                  <a:gd name="T7" fmla="*/ 79 h 215"/>
                  <a:gd name="T8" fmla="*/ 25 w 538"/>
                  <a:gd name="T9" fmla="*/ 108 h 215"/>
                  <a:gd name="T10" fmla="*/ 48 w 538"/>
                  <a:gd name="T11" fmla="*/ 133 h 215"/>
                  <a:gd name="T12" fmla="*/ 76 w 538"/>
                  <a:gd name="T13" fmla="*/ 158 h 215"/>
                  <a:gd name="T14" fmla="*/ 104 w 538"/>
                  <a:gd name="T15" fmla="*/ 173 h 215"/>
                  <a:gd name="T16" fmla="*/ 128 w 538"/>
                  <a:gd name="T17" fmla="*/ 184 h 215"/>
                  <a:gd name="T18" fmla="*/ 154 w 538"/>
                  <a:gd name="T19" fmla="*/ 195 h 215"/>
                  <a:gd name="T20" fmla="*/ 180 w 538"/>
                  <a:gd name="T21" fmla="*/ 202 h 215"/>
                  <a:gd name="T22" fmla="*/ 205 w 538"/>
                  <a:gd name="T23" fmla="*/ 207 h 215"/>
                  <a:gd name="T24" fmla="*/ 229 w 538"/>
                  <a:gd name="T25" fmla="*/ 210 h 215"/>
                  <a:gd name="T26" fmla="*/ 260 w 538"/>
                  <a:gd name="T27" fmla="*/ 214 h 215"/>
                  <a:gd name="T28" fmla="*/ 289 w 538"/>
                  <a:gd name="T29" fmla="*/ 211 h 215"/>
                  <a:gd name="T30" fmla="*/ 318 w 538"/>
                  <a:gd name="T31" fmla="*/ 210 h 215"/>
                  <a:gd name="T32" fmla="*/ 351 w 538"/>
                  <a:gd name="T33" fmla="*/ 205 h 215"/>
                  <a:gd name="T34" fmla="*/ 375 w 538"/>
                  <a:gd name="T35" fmla="*/ 199 h 215"/>
                  <a:gd name="T36" fmla="*/ 401 w 538"/>
                  <a:gd name="T37" fmla="*/ 189 h 215"/>
                  <a:gd name="T38" fmla="*/ 427 w 538"/>
                  <a:gd name="T39" fmla="*/ 178 h 215"/>
                  <a:gd name="T40" fmla="*/ 445 w 538"/>
                  <a:gd name="T41" fmla="*/ 170 h 215"/>
                  <a:gd name="T42" fmla="*/ 463 w 538"/>
                  <a:gd name="T43" fmla="*/ 156 h 215"/>
                  <a:gd name="T44" fmla="*/ 478 w 538"/>
                  <a:gd name="T45" fmla="*/ 144 h 215"/>
                  <a:gd name="T46" fmla="*/ 494 w 538"/>
                  <a:gd name="T47" fmla="*/ 129 h 215"/>
                  <a:gd name="T48" fmla="*/ 509 w 538"/>
                  <a:gd name="T49" fmla="*/ 114 h 215"/>
                  <a:gd name="T50" fmla="*/ 518 w 538"/>
                  <a:gd name="T51" fmla="*/ 97 h 215"/>
                  <a:gd name="T52" fmla="*/ 527 w 538"/>
                  <a:gd name="T53" fmla="*/ 77 h 215"/>
                  <a:gd name="T54" fmla="*/ 534 w 538"/>
                  <a:gd name="T55" fmla="*/ 57 h 215"/>
                  <a:gd name="T56" fmla="*/ 537 w 538"/>
                  <a:gd name="T57" fmla="*/ 31 h 215"/>
                  <a:gd name="T58" fmla="*/ 535 w 538"/>
                  <a:gd name="T59" fmla="*/ 1 h 215"/>
                  <a:gd name="T60" fmla="*/ 2 w 538"/>
                  <a:gd name="T6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8" h="215">
                    <a:moveTo>
                      <a:pt x="2" y="0"/>
                    </a:moveTo>
                    <a:lnTo>
                      <a:pt x="0" y="22"/>
                    </a:lnTo>
                    <a:lnTo>
                      <a:pt x="2" y="51"/>
                    </a:lnTo>
                    <a:lnTo>
                      <a:pt x="10" y="79"/>
                    </a:lnTo>
                    <a:lnTo>
                      <a:pt x="25" y="108"/>
                    </a:lnTo>
                    <a:lnTo>
                      <a:pt x="48" y="133"/>
                    </a:lnTo>
                    <a:lnTo>
                      <a:pt x="76" y="158"/>
                    </a:lnTo>
                    <a:lnTo>
                      <a:pt x="104" y="173"/>
                    </a:lnTo>
                    <a:lnTo>
                      <a:pt x="128" y="184"/>
                    </a:lnTo>
                    <a:lnTo>
                      <a:pt x="154" y="195"/>
                    </a:lnTo>
                    <a:lnTo>
                      <a:pt x="180" y="202"/>
                    </a:lnTo>
                    <a:lnTo>
                      <a:pt x="205" y="207"/>
                    </a:lnTo>
                    <a:lnTo>
                      <a:pt x="229" y="210"/>
                    </a:lnTo>
                    <a:lnTo>
                      <a:pt x="260" y="214"/>
                    </a:lnTo>
                    <a:lnTo>
                      <a:pt x="289" y="211"/>
                    </a:lnTo>
                    <a:lnTo>
                      <a:pt x="318" y="210"/>
                    </a:lnTo>
                    <a:lnTo>
                      <a:pt x="351" y="205"/>
                    </a:lnTo>
                    <a:lnTo>
                      <a:pt x="375" y="199"/>
                    </a:lnTo>
                    <a:lnTo>
                      <a:pt x="401" y="189"/>
                    </a:lnTo>
                    <a:lnTo>
                      <a:pt x="427" y="178"/>
                    </a:lnTo>
                    <a:lnTo>
                      <a:pt x="445" y="170"/>
                    </a:lnTo>
                    <a:lnTo>
                      <a:pt x="463" y="156"/>
                    </a:lnTo>
                    <a:lnTo>
                      <a:pt x="478" y="144"/>
                    </a:lnTo>
                    <a:lnTo>
                      <a:pt x="494" y="129"/>
                    </a:lnTo>
                    <a:lnTo>
                      <a:pt x="509" y="114"/>
                    </a:lnTo>
                    <a:lnTo>
                      <a:pt x="518" y="97"/>
                    </a:lnTo>
                    <a:lnTo>
                      <a:pt x="527" y="77"/>
                    </a:lnTo>
                    <a:lnTo>
                      <a:pt x="534" y="57"/>
                    </a:lnTo>
                    <a:lnTo>
                      <a:pt x="537" y="31"/>
                    </a:lnTo>
                    <a:lnTo>
                      <a:pt x="535" y="1"/>
                    </a:lnTo>
                    <a:lnTo>
                      <a:pt x="2" y="0"/>
                    </a:lnTo>
                  </a:path>
                </a:pathLst>
              </a:custGeom>
              <a:grpFill/>
              <a:ln w="38100" cap="rnd" cmpd="sng">
                <a:solidFill>
                  <a:srgbClr val="3366FF"/>
                </a:solidFill>
                <a:prstDash val="solid"/>
                <a:round/>
                <a:headEnd/>
                <a:tailEnd/>
              </a:ln>
              <a:effectLst/>
            </p:spPr>
            <p:txBody>
              <a:bodyPr/>
              <a:lstStyle/>
              <a:p>
                <a:pPr algn="l" eaLnBrk="1" hangingPunct="1">
                  <a:defRPr/>
                </a:pPr>
                <a:endParaRPr lang="it-IT" sz="2000" dirty="0">
                  <a:solidFill>
                    <a:srgbClr val="000000"/>
                  </a:solidFill>
                  <a:latin typeface="Arial"/>
                  <a:ea typeface="Arial"/>
                  <a:cs typeface="Arial"/>
                </a:endParaRPr>
              </a:p>
            </p:txBody>
          </p:sp>
        </p:grpSp>
        <p:sp>
          <p:nvSpPr>
            <p:cNvPr id="54274" name="Freeform 1030">
              <a:extLst>
                <a:ext uri="{FF2B5EF4-FFF2-40B4-BE49-F238E27FC236}">
                  <a16:creationId xmlns:a16="http://schemas.microsoft.com/office/drawing/2014/main" id="{81EA9B50-1067-0C43-8880-D43FDCB089E6}"/>
                </a:ext>
              </a:extLst>
            </p:cNvPr>
            <p:cNvSpPr>
              <a:spLocks/>
            </p:cNvSpPr>
            <p:nvPr/>
          </p:nvSpPr>
          <p:spPr bwMode="auto">
            <a:xfrm>
              <a:off x="3694965" y="2155401"/>
              <a:ext cx="3146666" cy="375745"/>
            </a:xfrm>
            <a:custGeom>
              <a:avLst/>
              <a:gdLst>
                <a:gd name="T0" fmla="*/ 0 w 1122"/>
                <a:gd name="T1" fmla="*/ 375504075 h 150"/>
                <a:gd name="T2" fmla="*/ 2147483647 w 1122"/>
                <a:gd name="T3" fmla="*/ 375504075 h 150"/>
                <a:gd name="T4" fmla="*/ 2147483647 w 1122"/>
                <a:gd name="T5" fmla="*/ 241935000 h 150"/>
                <a:gd name="T6" fmla="*/ 1539816263 w 1122"/>
                <a:gd name="T7" fmla="*/ 0 h 150"/>
                <a:gd name="T8" fmla="*/ 1330642500 w 1122"/>
                <a:gd name="T9" fmla="*/ 0 h 150"/>
                <a:gd name="T10" fmla="*/ 0 w 1122"/>
                <a:gd name="T11" fmla="*/ 219254388 h 150"/>
                <a:gd name="T12" fmla="*/ 0 w 1122"/>
                <a:gd name="T13" fmla="*/ 375504075 h 1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2" h="150">
                  <a:moveTo>
                    <a:pt x="0" y="149"/>
                  </a:moveTo>
                  <a:lnTo>
                    <a:pt x="1121" y="149"/>
                  </a:lnTo>
                  <a:lnTo>
                    <a:pt x="1121" y="96"/>
                  </a:lnTo>
                  <a:lnTo>
                    <a:pt x="611" y="0"/>
                  </a:lnTo>
                  <a:lnTo>
                    <a:pt x="528" y="0"/>
                  </a:lnTo>
                  <a:lnTo>
                    <a:pt x="0" y="87"/>
                  </a:lnTo>
                  <a:lnTo>
                    <a:pt x="0" y="149"/>
                  </a:lnTo>
                </a:path>
              </a:pathLst>
            </a:custGeom>
            <a:grpFill/>
            <a:ln w="38100" cap="rnd" cmpd="sng">
              <a:solidFill>
                <a:srgbClr val="3366FF"/>
              </a:solidFill>
              <a:prstDash val="solid"/>
              <a:round/>
              <a:headEnd/>
              <a:tailEnd/>
            </a:ln>
          </p:spPr>
          <p:txBody>
            <a:bodyPr/>
            <a:lstStyle/>
            <a:p>
              <a:pPr algn="l" eaLnBrk="1" hangingPunct="1">
                <a:defRPr/>
              </a:pPr>
              <a:endParaRPr lang="it-IT" sz="1600" dirty="0">
                <a:solidFill>
                  <a:srgbClr val="000000"/>
                </a:solidFill>
                <a:latin typeface="Arial"/>
                <a:ea typeface="Arial"/>
                <a:cs typeface="Arial"/>
              </a:endParaRPr>
            </a:p>
          </p:txBody>
        </p:sp>
        <p:sp>
          <p:nvSpPr>
            <p:cNvPr id="54276" name="Freeform 1032">
              <a:extLst>
                <a:ext uri="{FF2B5EF4-FFF2-40B4-BE49-F238E27FC236}">
                  <a16:creationId xmlns:a16="http://schemas.microsoft.com/office/drawing/2014/main" id="{DD8ABC03-BB8E-9742-ABAB-AC7E993BB28B}"/>
                </a:ext>
              </a:extLst>
            </p:cNvPr>
            <p:cNvSpPr>
              <a:spLocks/>
            </p:cNvSpPr>
            <p:nvPr/>
          </p:nvSpPr>
          <p:spPr bwMode="auto">
            <a:xfrm>
              <a:off x="4748816" y="2563072"/>
              <a:ext cx="1034865" cy="2507473"/>
            </a:xfrm>
            <a:custGeom>
              <a:avLst/>
              <a:gdLst>
                <a:gd name="T0" fmla="*/ 463708354 w 369"/>
                <a:gd name="T1" fmla="*/ 0 h 1001"/>
                <a:gd name="T2" fmla="*/ 602317623 w 369"/>
                <a:gd name="T3" fmla="*/ 1141631934 h 1001"/>
                <a:gd name="T4" fmla="*/ 602317623 w 369"/>
                <a:gd name="T5" fmla="*/ 2121972230 h 1001"/>
                <a:gd name="T6" fmla="*/ 695562531 w 369"/>
                <a:gd name="T7" fmla="*/ 2121972230 h 1001"/>
                <a:gd name="T8" fmla="*/ 927416708 w 369"/>
                <a:gd name="T9" fmla="*/ 2147483647 h 1001"/>
                <a:gd name="T10" fmla="*/ 927416708 w 369"/>
                <a:gd name="T11" fmla="*/ 2147483647 h 1001"/>
                <a:gd name="T12" fmla="*/ 0 w 369"/>
                <a:gd name="T13" fmla="*/ 2147483647 h 1001"/>
                <a:gd name="T14" fmla="*/ 0 w 369"/>
                <a:gd name="T15" fmla="*/ 2147483647 h 1001"/>
                <a:gd name="T16" fmla="*/ 183972043 w 369"/>
                <a:gd name="T17" fmla="*/ 2144654437 h 1001"/>
                <a:gd name="T18" fmla="*/ 292337875 w 369"/>
                <a:gd name="T19" fmla="*/ 2144654437 h 1001"/>
                <a:gd name="T20" fmla="*/ 292337875 w 369"/>
                <a:gd name="T21" fmla="*/ 1141631934 h 1001"/>
                <a:gd name="T22" fmla="*/ 463708354 w 369"/>
                <a:gd name="T23" fmla="*/ 0 h 10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69" h="1001">
                  <a:moveTo>
                    <a:pt x="184" y="0"/>
                  </a:moveTo>
                  <a:lnTo>
                    <a:pt x="239" y="453"/>
                  </a:lnTo>
                  <a:lnTo>
                    <a:pt x="239" y="842"/>
                  </a:lnTo>
                  <a:lnTo>
                    <a:pt x="276" y="842"/>
                  </a:lnTo>
                  <a:lnTo>
                    <a:pt x="368" y="907"/>
                  </a:lnTo>
                  <a:lnTo>
                    <a:pt x="368" y="1000"/>
                  </a:lnTo>
                  <a:lnTo>
                    <a:pt x="0" y="1000"/>
                  </a:lnTo>
                  <a:lnTo>
                    <a:pt x="0" y="916"/>
                  </a:lnTo>
                  <a:lnTo>
                    <a:pt x="73" y="851"/>
                  </a:lnTo>
                  <a:lnTo>
                    <a:pt x="116" y="851"/>
                  </a:lnTo>
                  <a:lnTo>
                    <a:pt x="116" y="453"/>
                  </a:lnTo>
                  <a:lnTo>
                    <a:pt x="184" y="0"/>
                  </a:lnTo>
                </a:path>
              </a:pathLst>
            </a:custGeom>
            <a:grpFill/>
            <a:ln w="38100" cap="rnd" cmpd="sng">
              <a:solidFill>
                <a:srgbClr val="3366FF"/>
              </a:solidFill>
              <a:prstDash val="solid"/>
              <a:round/>
              <a:headEnd/>
              <a:tailEnd/>
            </a:ln>
          </p:spPr>
          <p:txBody>
            <a:bodyPr/>
            <a:lstStyle/>
            <a:p>
              <a:pPr algn="l" eaLnBrk="1" hangingPunct="1">
                <a:defRPr/>
              </a:pPr>
              <a:endParaRPr lang="it-IT" sz="2800" dirty="0">
                <a:solidFill>
                  <a:srgbClr val="000000"/>
                </a:solidFill>
                <a:latin typeface="Arial"/>
                <a:ea typeface="Arial"/>
                <a:cs typeface="Arial"/>
              </a:endParaRPr>
            </a:p>
          </p:txBody>
        </p:sp>
        <p:grpSp>
          <p:nvGrpSpPr>
            <p:cNvPr id="8" name="Group 1033">
              <a:extLst>
                <a:ext uri="{FF2B5EF4-FFF2-40B4-BE49-F238E27FC236}">
                  <a16:creationId xmlns:a16="http://schemas.microsoft.com/office/drawing/2014/main" id="{3DA8F512-9739-AD45-B0CA-929CD951CC00}"/>
                </a:ext>
              </a:extLst>
            </p:cNvPr>
            <p:cNvGrpSpPr>
              <a:grpSpLocks/>
            </p:cNvGrpSpPr>
            <p:nvPr/>
          </p:nvGrpSpPr>
          <p:grpSpPr bwMode="auto">
            <a:xfrm>
              <a:off x="6082942" y="2555557"/>
              <a:ext cx="1508830" cy="2221907"/>
              <a:chOff x="3324" y="1644"/>
              <a:chExt cx="538" cy="887"/>
            </a:xfrm>
            <a:grpFill/>
          </p:grpSpPr>
          <p:sp>
            <p:nvSpPr>
              <p:cNvPr id="251914" name="Freeform 1034">
                <a:extLst>
                  <a:ext uri="{FF2B5EF4-FFF2-40B4-BE49-F238E27FC236}">
                    <a16:creationId xmlns:a16="http://schemas.microsoft.com/office/drawing/2014/main" id="{EEF9D1DD-111B-634F-A3CE-8A6C9F3BE459}"/>
                  </a:ext>
                </a:extLst>
              </p:cNvPr>
              <p:cNvSpPr>
                <a:spLocks/>
              </p:cNvSpPr>
              <p:nvPr/>
            </p:nvSpPr>
            <p:spPr bwMode="auto">
              <a:xfrm>
                <a:off x="3324" y="2317"/>
                <a:ext cx="538" cy="214"/>
              </a:xfrm>
              <a:custGeom>
                <a:avLst/>
                <a:gdLst>
                  <a:gd name="T0" fmla="*/ 2 w 538"/>
                  <a:gd name="T1" fmla="*/ 0 h 214"/>
                  <a:gd name="T2" fmla="*/ 0 w 538"/>
                  <a:gd name="T3" fmla="*/ 22 h 214"/>
                  <a:gd name="T4" fmla="*/ 2 w 538"/>
                  <a:gd name="T5" fmla="*/ 50 h 214"/>
                  <a:gd name="T6" fmla="*/ 10 w 538"/>
                  <a:gd name="T7" fmla="*/ 79 h 214"/>
                  <a:gd name="T8" fmla="*/ 25 w 538"/>
                  <a:gd name="T9" fmla="*/ 107 h 214"/>
                  <a:gd name="T10" fmla="*/ 48 w 538"/>
                  <a:gd name="T11" fmla="*/ 132 h 214"/>
                  <a:gd name="T12" fmla="*/ 76 w 538"/>
                  <a:gd name="T13" fmla="*/ 157 h 214"/>
                  <a:gd name="T14" fmla="*/ 104 w 538"/>
                  <a:gd name="T15" fmla="*/ 172 h 214"/>
                  <a:gd name="T16" fmla="*/ 128 w 538"/>
                  <a:gd name="T17" fmla="*/ 183 h 214"/>
                  <a:gd name="T18" fmla="*/ 155 w 538"/>
                  <a:gd name="T19" fmla="*/ 194 h 214"/>
                  <a:gd name="T20" fmla="*/ 180 w 538"/>
                  <a:gd name="T21" fmla="*/ 201 h 214"/>
                  <a:gd name="T22" fmla="*/ 206 w 538"/>
                  <a:gd name="T23" fmla="*/ 206 h 214"/>
                  <a:gd name="T24" fmla="*/ 229 w 538"/>
                  <a:gd name="T25" fmla="*/ 209 h 214"/>
                  <a:gd name="T26" fmla="*/ 260 w 538"/>
                  <a:gd name="T27" fmla="*/ 213 h 214"/>
                  <a:gd name="T28" fmla="*/ 289 w 538"/>
                  <a:gd name="T29" fmla="*/ 210 h 214"/>
                  <a:gd name="T30" fmla="*/ 318 w 538"/>
                  <a:gd name="T31" fmla="*/ 209 h 214"/>
                  <a:gd name="T32" fmla="*/ 351 w 538"/>
                  <a:gd name="T33" fmla="*/ 204 h 214"/>
                  <a:gd name="T34" fmla="*/ 375 w 538"/>
                  <a:gd name="T35" fmla="*/ 198 h 214"/>
                  <a:gd name="T36" fmla="*/ 402 w 538"/>
                  <a:gd name="T37" fmla="*/ 188 h 214"/>
                  <a:gd name="T38" fmla="*/ 427 w 538"/>
                  <a:gd name="T39" fmla="*/ 177 h 214"/>
                  <a:gd name="T40" fmla="*/ 445 w 538"/>
                  <a:gd name="T41" fmla="*/ 169 h 214"/>
                  <a:gd name="T42" fmla="*/ 463 w 538"/>
                  <a:gd name="T43" fmla="*/ 155 h 214"/>
                  <a:gd name="T44" fmla="*/ 478 w 538"/>
                  <a:gd name="T45" fmla="*/ 143 h 214"/>
                  <a:gd name="T46" fmla="*/ 494 w 538"/>
                  <a:gd name="T47" fmla="*/ 128 h 214"/>
                  <a:gd name="T48" fmla="*/ 509 w 538"/>
                  <a:gd name="T49" fmla="*/ 113 h 214"/>
                  <a:gd name="T50" fmla="*/ 518 w 538"/>
                  <a:gd name="T51" fmla="*/ 97 h 214"/>
                  <a:gd name="T52" fmla="*/ 527 w 538"/>
                  <a:gd name="T53" fmla="*/ 77 h 214"/>
                  <a:gd name="T54" fmla="*/ 534 w 538"/>
                  <a:gd name="T55" fmla="*/ 56 h 214"/>
                  <a:gd name="T56" fmla="*/ 537 w 538"/>
                  <a:gd name="T57" fmla="*/ 31 h 214"/>
                  <a:gd name="T58" fmla="*/ 535 w 538"/>
                  <a:gd name="T59" fmla="*/ 1 h 214"/>
                  <a:gd name="T60" fmla="*/ 2 w 538"/>
                  <a:gd name="T6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8" h="214">
                    <a:moveTo>
                      <a:pt x="2" y="0"/>
                    </a:moveTo>
                    <a:lnTo>
                      <a:pt x="0" y="22"/>
                    </a:lnTo>
                    <a:lnTo>
                      <a:pt x="2" y="50"/>
                    </a:lnTo>
                    <a:lnTo>
                      <a:pt x="10" y="79"/>
                    </a:lnTo>
                    <a:lnTo>
                      <a:pt x="25" y="107"/>
                    </a:lnTo>
                    <a:lnTo>
                      <a:pt x="48" y="132"/>
                    </a:lnTo>
                    <a:lnTo>
                      <a:pt x="76" y="157"/>
                    </a:lnTo>
                    <a:lnTo>
                      <a:pt x="104" y="172"/>
                    </a:lnTo>
                    <a:lnTo>
                      <a:pt x="128" y="183"/>
                    </a:lnTo>
                    <a:lnTo>
                      <a:pt x="155" y="194"/>
                    </a:lnTo>
                    <a:lnTo>
                      <a:pt x="180" y="201"/>
                    </a:lnTo>
                    <a:lnTo>
                      <a:pt x="206" y="206"/>
                    </a:lnTo>
                    <a:lnTo>
                      <a:pt x="229" y="209"/>
                    </a:lnTo>
                    <a:lnTo>
                      <a:pt x="260" y="213"/>
                    </a:lnTo>
                    <a:lnTo>
                      <a:pt x="289" y="210"/>
                    </a:lnTo>
                    <a:lnTo>
                      <a:pt x="318" y="209"/>
                    </a:lnTo>
                    <a:lnTo>
                      <a:pt x="351" y="204"/>
                    </a:lnTo>
                    <a:lnTo>
                      <a:pt x="375" y="198"/>
                    </a:lnTo>
                    <a:lnTo>
                      <a:pt x="402" y="188"/>
                    </a:lnTo>
                    <a:lnTo>
                      <a:pt x="427" y="177"/>
                    </a:lnTo>
                    <a:lnTo>
                      <a:pt x="445" y="169"/>
                    </a:lnTo>
                    <a:lnTo>
                      <a:pt x="463" y="155"/>
                    </a:lnTo>
                    <a:lnTo>
                      <a:pt x="478" y="143"/>
                    </a:lnTo>
                    <a:lnTo>
                      <a:pt x="494" y="128"/>
                    </a:lnTo>
                    <a:lnTo>
                      <a:pt x="509" y="113"/>
                    </a:lnTo>
                    <a:lnTo>
                      <a:pt x="518" y="97"/>
                    </a:lnTo>
                    <a:lnTo>
                      <a:pt x="527" y="77"/>
                    </a:lnTo>
                    <a:lnTo>
                      <a:pt x="534" y="56"/>
                    </a:lnTo>
                    <a:lnTo>
                      <a:pt x="537" y="31"/>
                    </a:lnTo>
                    <a:lnTo>
                      <a:pt x="535" y="1"/>
                    </a:lnTo>
                    <a:lnTo>
                      <a:pt x="2" y="0"/>
                    </a:lnTo>
                  </a:path>
                </a:pathLst>
              </a:custGeom>
              <a:grpFill/>
              <a:ln w="38100" cap="rnd" cmpd="sng">
                <a:solidFill>
                  <a:srgbClr val="3366FF"/>
                </a:solidFill>
                <a:prstDash val="solid"/>
                <a:round/>
                <a:headEnd/>
                <a:tailEnd/>
              </a:ln>
              <a:effectLst/>
            </p:spPr>
            <p:txBody>
              <a:bodyPr/>
              <a:lstStyle/>
              <a:p>
                <a:pPr algn="l" eaLnBrk="1" hangingPunct="1">
                  <a:defRPr/>
                </a:pPr>
                <a:endParaRPr lang="it-IT" sz="2000" dirty="0">
                  <a:solidFill>
                    <a:srgbClr val="000000"/>
                  </a:solidFill>
                  <a:latin typeface="Arial"/>
                  <a:ea typeface="Arial"/>
                  <a:cs typeface="Arial"/>
                </a:endParaRPr>
              </a:p>
            </p:txBody>
          </p:sp>
          <p:sp>
            <p:nvSpPr>
              <p:cNvPr id="251915" name="Line 1035">
                <a:extLst>
                  <a:ext uri="{FF2B5EF4-FFF2-40B4-BE49-F238E27FC236}">
                    <a16:creationId xmlns:a16="http://schemas.microsoft.com/office/drawing/2014/main" id="{B687B5CA-AA5D-1448-B53D-9FC8CE1DD449}"/>
                  </a:ext>
                </a:extLst>
              </p:cNvPr>
              <p:cNvSpPr>
                <a:spLocks noChangeShapeType="1"/>
              </p:cNvSpPr>
              <p:nvPr/>
            </p:nvSpPr>
            <p:spPr bwMode="auto">
              <a:xfrm>
                <a:off x="3601" y="1644"/>
                <a:ext cx="249" cy="684"/>
              </a:xfrm>
              <a:prstGeom prst="line">
                <a:avLst/>
              </a:prstGeom>
              <a:grpFill/>
              <a:ln w="38100" cmpd="sng">
                <a:solidFill>
                  <a:srgbClr val="3366FF"/>
                </a:solidFill>
                <a:round/>
                <a:headEnd type="none" w="sm" len="sm"/>
                <a:tailEnd type="none" w="sm" len="sm"/>
              </a:ln>
              <a:effectLst/>
            </p:spPr>
            <p:txBody>
              <a:bodyPr wrap="none" anchor="ctr"/>
              <a:lstStyle/>
              <a:p>
                <a:pPr algn="l" eaLnBrk="1" hangingPunct="1">
                  <a:defRPr/>
                </a:pPr>
                <a:endParaRPr lang="it-IT" sz="2000" dirty="0">
                  <a:solidFill>
                    <a:srgbClr val="000000"/>
                  </a:solidFill>
                  <a:latin typeface="Arial"/>
                  <a:ea typeface="Arial"/>
                  <a:cs typeface="Arial"/>
                </a:endParaRPr>
              </a:p>
            </p:txBody>
          </p:sp>
          <p:sp>
            <p:nvSpPr>
              <p:cNvPr id="251916" name="Line 1036">
                <a:extLst>
                  <a:ext uri="{FF2B5EF4-FFF2-40B4-BE49-F238E27FC236}">
                    <a16:creationId xmlns:a16="http://schemas.microsoft.com/office/drawing/2014/main" id="{0752C7ED-DB67-0B41-B15E-CC2C8E44E74C}"/>
                  </a:ext>
                </a:extLst>
              </p:cNvPr>
              <p:cNvSpPr>
                <a:spLocks noChangeShapeType="1"/>
              </p:cNvSpPr>
              <p:nvPr/>
            </p:nvSpPr>
            <p:spPr bwMode="auto">
              <a:xfrm flipH="1">
                <a:off x="3332" y="1644"/>
                <a:ext cx="254" cy="674"/>
              </a:xfrm>
              <a:prstGeom prst="line">
                <a:avLst/>
              </a:prstGeom>
              <a:grpFill/>
              <a:ln w="38100" cmpd="sng">
                <a:solidFill>
                  <a:srgbClr val="3366FF"/>
                </a:solidFill>
                <a:round/>
                <a:headEnd type="none" w="sm" len="sm"/>
                <a:tailEnd type="none" w="sm" len="sm"/>
              </a:ln>
              <a:effectLst/>
            </p:spPr>
            <p:txBody>
              <a:bodyPr wrap="none" anchor="ctr"/>
              <a:lstStyle/>
              <a:p>
                <a:pPr algn="l" eaLnBrk="1" hangingPunct="1">
                  <a:defRPr/>
                </a:pPr>
                <a:endParaRPr lang="it-IT" sz="2000" dirty="0">
                  <a:solidFill>
                    <a:srgbClr val="000000"/>
                  </a:solidFill>
                  <a:latin typeface="Arial"/>
                  <a:ea typeface="Arial"/>
                  <a:cs typeface="Arial"/>
                </a:endParaRPr>
              </a:p>
            </p:txBody>
          </p:sp>
        </p:grpSp>
        <p:sp>
          <p:nvSpPr>
            <p:cNvPr id="18461" name="Oval 1031">
              <a:extLst>
                <a:ext uri="{FF2B5EF4-FFF2-40B4-BE49-F238E27FC236}">
                  <a16:creationId xmlns:a16="http://schemas.microsoft.com/office/drawing/2014/main" id="{3BBFDA22-44CB-5D42-9B8C-E0F851ADAD09}"/>
                </a:ext>
              </a:extLst>
            </p:cNvPr>
            <p:cNvSpPr>
              <a:spLocks noChangeArrowheads="1"/>
            </p:cNvSpPr>
            <p:nvPr/>
          </p:nvSpPr>
          <p:spPr bwMode="auto">
            <a:xfrm>
              <a:off x="5166136" y="2234789"/>
              <a:ext cx="215894" cy="215937"/>
            </a:xfrm>
            <a:prstGeom prst="ellipse">
              <a:avLst/>
            </a:prstGeom>
            <a:grpFill/>
            <a:ln w="38100">
              <a:solidFill>
                <a:srgbClr val="3366FF"/>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endParaRPr lang="it-IT" altLang="it-IT" sz="20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251917" name="Rectangle 1037">
            <a:extLst>
              <a:ext uri="{FF2B5EF4-FFF2-40B4-BE49-F238E27FC236}">
                <a16:creationId xmlns:a16="http://schemas.microsoft.com/office/drawing/2014/main" id="{2DF92832-67CA-BC4A-A9F2-5181C08DDE8C}"/>
              </a:ext>
            </a:extLst>
          </p:cNvPr>
          <p:cNvSpPr>
            <a:spLocks noChangeArrowheads="1"/>
          </p:cNvSpPr>
          <p:nvPr/>
        </p:nvSpPr>
        <p:spPr bwMode="auto">
          <a:xfrm>
            <a:off x="2084388" y="5013325"/>
            <a:ext cx="1603003" cy="523862"/>
          </a:xfrm>
          <a:prstGeom prst="rect">
            <a:avLst/>
          </a:prstGeom>
          <a:noFill/>
          <a:ln>
            <a:noFill/>
          </a:ln>
          <a:effectLst/>
        </p:spPr>
        <p:txBody>
          <a:bodyPr wrap="none" lIns="92075" tIns="46038" rIns="92075" bIns="46038">
            <a:spAutoFit/>
          </a:bodyPr>
          <a:lstStyle/>
          <a:p>
            <a:pPr defTabSz="762000" eaLnBrk="1" hangingPunct="1">
              <a:defRPr/>
            </a:pPr>
            <a:r>
              <a:rPr lang="en-GB" sz="2800" b="1" dirty="0">
                <a:solidFill>
                  <a:schemeClr val="bg1"/>
                </a:solidFill>
                <a:effectLst>
                  <a:outerShdw blurRad="38100" dist="38100" dir="2700000" algn="tl">
                    <a:srgbClr val="C0C0C0"/>
                  </a:outerShdw>
                </a:effectLst>
                <a:latin typeface="Arial" charset="0"/>
                <a:ea typeface="ＭＳ Ｐゴシック" pitchFamily="-105" charset="-128"/>
                <a:cs typeface="Arial" charset="0"/>
              </a:rPr>
              <a:t>CARICO</a:t>
            </a:r>
          </a:p>
        </p:txBody>
      </p:sp>
      <p:sp>
        <p:nvSpPr>
          <p:cNvPr id="251921" name="Rectangle 1041">
            <a:extLst>
              <a:ext uri="{FF2B5EF4-FFF2-40B4-BE49-F238E27FC236}">
                <a16:creationId xmlns:a16="http://schemas.microsoft.com/office/drawing/2014/main" id="{DE3E8344-DAA3-CF4A-AE4F-88B5302A9E01}"/>
              </a:ext>
            </a:extLst>
          </p:cNvPr>
          <p:cNvSpPr>
            <a:spLocks noChangeArrowheads="1"/>
          </p:cNvSpPr>
          <p:nvPr/>
        </p:nvSpPr>
        <p:spPr bwMode="auto">
          <a:xfrm>
            <a:off x="6940550" y="1196975"/>
            <a:ext cx="2105025" cy="107473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defTabSz="762000">
              <a:defRPr sz="2400">
                <a:solidFill>
                  <a:schemeClr val="tx1"/>
                </a:solidFill>
                <a:latin typeface="Times New Roman" panose="02020603050405020304" pitchFamily="18" charset="0"/>
              </a:defRPr>
            </a:lvl1pPr>
            <a:lvl2pPr marL="742950" indent="-285750" defTabSz="762000">
              <a:defRPr sz="2400">
                <a:solidFill>
                  <a:schemeClr val="tx1"/>
                </a:solidFill>
                <a:latin typeface="Times New Roman" panose="02020603050405020304" pitchFamily="18" charset="0"/>
              </a:defRPr>
            </a:lvl2pPr>
            <a:lvl3pPr marL="1143000" indent="-228600" defTabSz="762000">
              <a:defRPr sz="2400">
                <a:solidFill>
                  <a:schemeClr val="tx1"/>
                </a:solidFill>
                <a:latin typeface="Times New Roman" panose="02020603050405020304" pitchFamily="18" charset="0"/>
              </a:defRPr>
            </a:lvl3pPr>
            <a:lvl4pPr marL="1600200" indent="-228600" defTabSz="762000">
              <a:defRPr sz="2400">
                <a:solidFill>
                  <a:schemeClr val="tx1"/>
                </a:solidFill>
                <a:latin typeface="Times New Roman" panose="02020603050405020304" pitchFamily="18" charset="0"/>
              </a:defRPr>
            </a:lvl4pPr>
            <a:lvl5pPr marL="2057400" indent="-228600" defTabSz="762000">
              <a:defRPr sz="2400">
                <a:solidFill>
                  <a:schemeClr val="tx1"/>
                </a:solidFill>
                <a:latin typeface="Times New Roman" panose="02020603050405020304" pitchFamily="18" charset="0"/>
              </a:defRPr>
            </a:lvl5pPr>
            <a:lvl6pPr marL="25146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it-IT" sz="1400" b="1">
                <a:solidFill>
                  <a:srgbClr val="FFFF00"/>
                </a:solidFill>
                <a:latin typeface="Arial" panose="020B0604020202020204" pitchFamily="34" charset="0"/>
                <a:ea typeface="ＭＳ Ｐゴシック" panose="020B0600070205080204" pitchFamily="34" charset="-128"/>
                <a:cs typeface="Arial" panose="020B0604020202020204" pitchFamily="34" charset="0"/>
              </a:rPr>
              <a:t>Depressione del Drive </a:t>
            </a:r>
          </a:p>
          <a:p>
            <a:pPr eaLnBrk="1" hangingPunct="1"/>
            <a:r>
              <a:rPr lang="en-GB" altLang="it-IT" sz="1400" b="1">
                <a:solidFill>
                  <a:srgbClr val="FFFF00"/>
                </a:solidFill>
                <a:latin typeface="Arial" panose="020B0604020202020204" pitchFamily="34" charset="0"/>
                <a:ea typeface="ＭＳ Ｐゴシック" panose="020B0600070205080204" pitchFamily="34" charset="-128"/>
                <a:cs typeface="Arial" panose="020B0604020202020204" pitchFamily="34" charset="0"/>
              </a:rPr>
              <a:t>Respiratorio</a:t>
            </a:r>
          </a:p>
          <a:p>
            <a:pPr eaLnBrk="1" hangingPunct="1"/>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Agenti sedativi</a:t>
            </a:r>
          </a:p>
          <a:p>
            <a:pPr eaLnBrk="1" hangingPunct="1"/>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Grave Alcalosi Metabolica</a:t>
            </a:r>
          </a:p>
          <a:p>
            <a:pPr eaLnBrk="1" hangingPunct="1"/>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Lesioni del midollo spinale</a:t>
            </a:r>
          </a:p>
        </p:txBody>
      </p:sp>
      <p:sp>
        <p:nvSpPr>
          <p:cNvPr id="251922" name="Rectangle 1042">
            <a:extLst>
              <a:ext uri="{FF2B5EF4-FFF2-40B4-BE49-F238E27FC236}">
                <a16:creationId xmlns:a16="http://schemas.microsoft.com/office/drawing/2014/main" id="{9AA7693E-DF50-D14E-B79C-495BA5FBAB9D}"/>
              </a:ext>
            </a:extLst>
          </p:cNvPr>
          <p:cNvSpPr>
            <a:spLocks noChangeArrowheads="1"/>
          </p:cNvSpPr>
          <p:nvPr/>
        </p:nvSpPr>
        <p:spPr bwMode="auto">
          <a:xfrm>
            <a:off x="92075" y="4997450"/>
            <a:ext cx="1792288" cy="174783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742950" indent="-285750" defTabSz="762000">
              <a:defRPr sz="2400">
                <a:solidFill>
                  <a:schemeClr val="tx1"/>
                </a:solidFill>
                <a:latin typeface="Times New Roman" panose="02020603050405020304" pitchFamily="18" charset="0"/>
              </a:defRPr>
            </a:lvl2pPr>
            <a:lvl3pPr marL="1143000" indent="-228600" defTabSz="762000">
              <a:defRPr sz="2400">
                <a:solidFill>
                  <a:schemeClr val="tx1"/>
                </a:solidFill>
                <a:latin typeface="Times New Roman" panose="02020603050405020304" pitchFamily="18" charset="0"/>
              </a:defRPr>
            </a:lvl3pPr>
            <a:lvl4pPr marL="1600200" indent="-228600" defTabSz="762000">
              <a:defRPr sz="2400">
                <a:solidFill>
                  <a:schemeClr val="tx1"/>
                </a:solidFill>
                <a:latin typeface="Times New Roman" panose="02020603050405020304" pitchFamily="18" charset="0"/>
              </a:defRPr>
            </a:lvl4pPr>
            <a:lvl5pPr marL="2057400" indent="-228600" defTabSz="762000">
              <a:defRPr sz="2400">
                <a:solidFill>
                  <a:schemeClr val="tx1"/>
                </a:solidFill>
                <a:latin typeface="Times New Roman" panose="02020603050405020304" pitchFamily="18" charset="0"/>
              </a:defRPr>
            </a:lvl5pPr>
            <a:lvl6pPr marL="25146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r>
              <a:rPr lang="en-GB" altLang="it-IT" sz="1600" b="1">
                <a:solidFill>
                  <a:srgbClr val="FFFF00"/>
                </a:solidFill>
                <a:latin typeface="Arial" panose="020B0604020202020204" pitchFamily="34" charset="0"/>
                <a:ea typeface="ＭＳ Ｐゴシック" panose="020B0600070205080204" pitchFamily="34" charset="-128"/>
                <a:cs typeface="Arial" panose="020B0604020202020204" pitchFamily="34" charset="0"/>
              </a:rPr>
              <a:t>Aumentato Carico </a:t>
            </a:r>
          </a:p>
          <a:p>
            <a:pPr algn="l" eaLnBrk="1" hangingPunct="1"/>
            <a:r>
              <a:rPr lang="en-GB" altLang="it-IT" sz="1600" b="1">
                <a:solidFill>
                  <a:srgbClr val="FFFF00"/>
                </a:solidFill>
                <a:latin typeface="Arial" panose="020B0604020202020204" pitchFamily="34" charset="0"/>
                <a:ea typeface="ＭＳ Ｐゴシック" panose="020B0600070205080204" pitchFamily="34" charset="-128"/>
                <a:cs typeface="Arial" panose="020B0604020202020204" pitchFamily="34" charset="0"/>
              </a:rPr>
              <a:t>Resistivo</a:t>
            </a:r>
            <a:endParaRPr lang="en-GB" altLang="it-IT" sz="1600">
              <a:solidFill>
                <a:srgbClr val="FFFF00"/>
              </a:solidFill>
              <a:latin typeface="Arial" panose="020B0604020202020204" pitchFamily="34" charset="0"/>
              <a:ea typeface="ＭＳ Ｐゴシック" panose="020B0600070205080204" pitchFamily="34" charset="-128"/>
              <a:cs typeface="Arial" panose="020B0604020202020204" pitchFamily="34" charset="0"/>
            </a:endParaRPr>
          </a:p>
          <a:p>
            <a:pPr algn="l"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Broncospasmo acuto</a:t>
            </a:r>
          </a:p>
          <a:p>
            <a:pPr algn="l"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Aumento delle secrezioni </a:t>
            </a:r>
          </a:p>
          <a:p>
            <a:pPr algn="l"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Ostruzione delle vie aeree superiori</a:t>
            </a:r>
          </a:p>
        </p:txBody>
      </p:sp>
      <p:sp>
        <p:nvSpPr>
          <p:cNvPr id="251923" name="Rectangle 1043">
            <a:extLst>
              <a:ext uri="{FF2B5EF4-FFF2-40B4-BE49-F238E27FC236}">
                <a16:creationId xmlns:a16="http://schemas.microsoft.com/office/drawing/2014/main" id="{6C4936FE-22F4-464E-8F56-E7A07C6B896D}"/>
              </a:ext>
            </a:extLst>
          </p:cNvPr>
          <p:cNvSpPr>
            <a:spLocks noChangeArrowheads="1"/>
          </p:cNvSpPr>
          <p:nvPr/>
        </p:nvSpPr>
        <p:spPr bwMode="auto">
          <a:xfrm>
            <a:off x="6946900" y="2420938"/>
            <a:ext cx="2128838" cy="12573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defTabSz="762000">
              <a:defRPr sz="2400">
                <a:solidFill>
                  <a:schemeClr val="tx1"/>
                </a:solidFill>
                <a:latin typeface="Times New Roman" panose="02020603050405020304" pitchFamily="18" charset="0"/>
              </a:defRPr>
            </a:lvl1pPr>
            <a:lvl2pPr marL="742950" indent="-285750" defTabSz="762000">
              <a:defRPr sz="2400">
                <a:solidFill>
                  <a:schemeClr val="tx1"/>
                </a:solidFill>
                <a:latin typeface="Times New Roman" panose="02020603050405020304" pitchFamily="18" charset="0"/>
              </a:defRPr>
            </a:lvl2pPr>
            <a:lvl3pPr marL="1143000" indent="-228600" defTabSz="762000">
              <a:defRPr sz="2400">
                <a:solidFill>
                  <a:schemeClr val="tx1"/>
                </a:solidFill>
                <a:latin typeface="Times New Roman" panose="02020603050405020304" pitchFamily="18" charset="0"/>
              </a:defRPr>
            </a:lvl3pPr>
            <a:lvl4pPr marL="1600200" indent="-228600" defTabSz="762000">
              <a:defRPr sz="2400">
                <a:solidFill>
                  <a:schemeClr val="tx1"/>
                </a:solidFill>
                <a:latin typeface="Times New Roman" panose="02020603050405020304" pitchFamily="18" charset="0"/>
              </a:defRPr>
            </a:lvl4pPr>
            <a:lvl5pPr marL="2057400" indent="-228600" defTabSz="762000">
              <a:defRPr sz="2400">
                <a:solidFill>
                  <a:schemeClr val="tx1"/>
                </a:solidFill>
                <a:latin typeface="Times New Roman" panose="02020603050405020304" pitchFamily="18" charset="0"/>
              </a:defRPr>
            </a:lvl5pPr>
            <a:lvl6pPr marL="25146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it-IT" sz="1400" b="1">
                <a:solidFill>
                  <a:srgbClr val="FFFF00"/>
                </a:solidFill>
                <a:latin typeface="Arial" panose="020B0604020202020204" pitchFamily="34" charset="0"/>
                <a:ea typeface="ＭＳ Ｐゴシック" panose="020B0600070205080204" pitchFamily="34" charset="-128"/>
                <a:cs typeface="Arial" panose="020B0604020202020204" pitchFamily="34" charset="0"/>
              </a:rPr>
              <a:t>Riduzione della forza</a:t>
            </a:r>
          </a:p>
          <a:p>
            <a:pPr eaLnBrk="1" hangingPunct="1"/>
            <a:r>
              <a:rPr lang="en-GB" altLang="it-IT" sz="1400" b="1">
                <a:solidFill>
                  <a:srgbClr val="FFFF00"/>
                </a:solidFill>
                <a:latin typeface="Arial" panose="020B0604020202020204" pitchFamily="34" charset="0"/>
                <a:ea typeface="ＭＳ Ｐゴシック" panose="020B0600070205080204" pitchFamily="34" charset="-128"/>
                <a:cs typeface="Arial" panose="020B0604020202020204" pitchFamily="34" charset="0"/>
              </a:rPr>
              <a:t>dei muscoli respiratori</a:t>
            </a:r>
          </a:p>
          <a:p>
            <a:pPr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Malnutrizione</a:t>
            </a:r>
          </a:p>
          <a:p>
            <a:pPr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Iperinsufflazione Polmonare</a:t>
            </a:r>
          </a:p>
          <a:p>
            <a:pPr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Miastenia Gravis</a:t>
            </a:r>
          </a:p>
          <a:p>
            <a:pPr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Fattori metabolici</a:t>
            </a:r>
          </a:p>
        </p:txBody>
      </p:sp>
      <p:sp>
        <p:nvSpPr>
          <p:cNvPr id="251918" name="Rectangle 1038">
            <a:extLst>
              <a:ext uri="{FF2B5EF4-FFF2-40B4-BE49-F238E27FC236}">
                <a16:creationId xmlns:a16="http://schemas.microsoft.com/office/drawing/2014/main" id="{4DD10FE4-9F7C-614E-9EAD-430BDB2287D9}"/>
              </a:ext>
            </a:extLst>
          </p:cNvPr>
          <p:cNvSpPr>
            <a:spLocks noChangeArrowheads="1"/>
          </p:cNvSpPr>
          <p:nvPr/>
        </p:nvSpPr>
        <p:spPr bwMode="auto">
          <a:xfrm>
            <a:off x="4716463" y="5045075"/>
            <a:ext cx="2120900" cy="519113"/>
          </a:xfrm>
          <a:prstGeom prst="rect">
            <a:avLst/>
          </a:prstGeom>
          <a:noFill/>
          <a:ln>
            <a:noFill/>
          </a:ln>
          <a:effectLst/>
        </p:spPr>
        <p:txBody>
          <a:bodyPr wrap="none" lIns="92075" tIns="46038" rIns="92075" bIns="46038">
            <a:spAutoFit/>
          </a:bodyPr>
          <a:lstStyle/>
          <a:p>
            <a:pPr defTabSz="762000" eaLnBrk="1" hangingPunct="1">
              <a:defRPr/>
            </a:pPr>
            <a:r>
              <a:rPr lang="en-GB" sz="2800" b="1" dirty="0">
                <a:solidFill>
                  <a:schemeClr val="bg1"/>
                </a:solidFill>
                <a:effectLst>
                  <a:outerShdw blurRad="38100" dist="38100" dir="2700000" algn="tl">
                    <a:srgbClr val="000000"/>
                  </a:outerShdw>
                </a:effectLst>
                <a:latin typeface="Arial" pitchFamily="34" charset="0"/>
                <a:ea typeface="MS PGothic" pitchFamily="34" charset="-128"/>
                <a:cs typeface="Arial" pitchFamily="34" charset="0"/>
              </a:rPr>
              <a:t>CAPACITA’</a:t>
            </a:r>
          </a:p>
        </p:txBody>
      </p:sp>
      <p:sp>
        <p:nvSpPr>
          <p:cNvPr id="5" name="CasellaDiTesto 4">
            <a:extLst>
              <a:ext uri="{FF2B5EF4-FFF2-40B4-BE49-F238E27FC236}">
                <a16:creationId xmlns:a16="http://schemas.microsoft.com/office/drawing/2014/main" id="{9C1A9C24-1385-CE48-BB99-CF64C02304AD}"/>
              </a:ext>
            </a:extLst>
          </p:cNvPr>
          <p:cNvSpPr txBox="1"/>
          <p:nvPr/>
        </p:nvSpPr>
        <p:spPr>
          <a:xfrm>
            <a:off x="3829050" y="1541463"/>
            <a:ext cx="1130300" cy="519112"/>
          </a:xfrm>
          <a:prstGeom prst="rect">
            <a:avLst/>
          </a:prstGeom>
          <a:noFill/>
        </p:spPr>
        <p:txBody>
          <a:bodyPr wrap="none">
            <a:spAutoFit/>
          </a:bodyPr>
          <a:lstStyle/>
          <a:p>
            <a:pPr algn="l" eaLnBrk="1" hangingPunct="1">
              <a:defRPr/>
            </a:pPr>
            <a:r>
              <a:rPr lang="it-IT" sz="2800" b="1">
                <a:solidFill>
                  <a:srgbClr val="FF00FF"/>
                </a:solidFill>
                <a:effectLst>
                  <a:outerShdw blurRad="38100" dist="38100" dir="2700000" algn="tl">
                    <a:srgbClr val="C0C0C0"/>
                  </a:outerShdw>
                </a:effectLst>
                <a:latin typeface="Arial" charset="0"/>
                <a:ea typeface="ＭＳ Ｐゴシック" pitchFamily="-105" charset="-128"/>
                <a:cs typeface="Arial" charset="0"/>
              </a:rPr>
              <a:t>DRIVE</a:t>
            </a:r>
          </a:p>
        </p:txBody>
      </p:sp>
      <p:sp>
        <p:nvSpPr>
          <p:cNvPr id="34" name="Rectangle 2">
            <a:extLst>
              <a:ext uri="{FF2B5EF4-FFF2-40B4-BE49-F238E27FC236}">
                <a16:creationId xmlns:a16="http://schemas.microsoft.com/office/drawing/2014/main" id="{7CD4F76E-2F88-CD44-AB60-A342B70E44D6}"/>
              </a:ext>
            </a:extLst>
          </p:cNvPr>
          <p:cNvSpPr>
            <a:spLocks noChangeArrowheads="1"/>
          </p:cNvSpPr>
          <p:nvPr/>
        </p:nvSpPr>
        <p:spPr bwMode="auto">
          <a:xfrm>
            <a:off x="155575" y="282575"/>
            <a:ext cx="8859838" cy="698500"/>
          </a:xfrm>
          <a:prstGeom prst="rect">
            <a:avLst/>
          </a:prstGeom>
          <a:noFill/>
          <a:ln w="57150" cmpd="thinThick">
            <a:solidFill>
              <a:srgbClr val="FFFF00"/>
            </a:solidFill>
            <a:miter lim="800000"/>
            <a:headEnd type="none" w="sm" len="sm"/>
            <a:tailEnd type="none" w="sm" len="sm"/>
          </a:ln>
        </p:spPr>
        <p:txBody>
          <a:bodyPr>
            <a:spAutoFit/>
          </a:bodyPr>
          <a:lstStyle/>
          <a:p>
            <a:pPr eaLnBrk="1" hangingPunct="1">
              <a:defRPr/>
            </a:pPr>
            <a:r>
              <a:rPr lang="en-GB" sz="3600" b="1">
                <a:solidFill>
                  <a:srgbClr val="FF3300"/>
                </a:solidFill>
                <a:effectLst>
                  <a:outerShdw blurRad="38100" dist="38100" dir="2700000" algn="tl">
                    <a:srgbClr val="000000"/>
                  </a:outerShdw>
                </a:effectLst>
                <a:latin typeface="Arial" pitchFamily="34" charset="0"/>
                <a:ea typeface="MS PGothic" pitchFamily="34" charset="-128"/>
                <a:cs typeface="Arial" pitchFamily="34" charset="0"/>
              </a:rPr>
              <a:t>INSUFFICIENZA RESPIRATORIA</a:t>
            </a:r>
          </a:p>
        </p:txBody>
      </p:sp>
      <p:sp>
        <p:nvSpPr>
          <p:cNvPr id="25" name="Rectangle 1042">
            <a:extLst>
              <a:ext uri="{FF2B5EF4-FFF2-40B4-BE49-F238E27FC236}">
                <a16:creationId xmlns:a16="http://schemas.microsoft.com/office/drawing/2014/main" id="{12552053-B704-D449-88D4-8297F66417B9}"/>
              </a:ext>
            </a:extLst>
          </p:cNvPr>
          <p:cNvSpPr>
            <a:spLocks noChangeArrowheads="1"/>
          </p:cNvSpPr>
          <p:nvPr/>
        </p:nvSpPr>
        <p:spPr bwMode="auto">
          <a:xfrm>
            <a:off x="92075" y="1628775"/>
            <a:ext cx="1728788" cy="113823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742950" indent="-285750" defTabSz="762000">
              <a:defRPr sz="2400">
                <a:solidFill>
                  <a:schemeClr val="tx1"/>
                </a:solidFill>
                <a:latin typeface="Times New Roman" panose="02020603050405020304" pitchFamily="18" charset="0"/>
              </a:defRPr>
            </a:lvl2pPr>
            <a:lvl3pPr marL="1143000" indent="-228600" defTabSz="762000">
              <a:defRPr sz="2400">
                <a:solidFill>
                  <a:schemeClr val="tx1"/>
                </a:solidFill>
                <a:latin typeface="Times New Roman" panose="02020603050405020304" pitchFamily="18" charset="0"/>
              </a:defRPr>
            </a:lvl3pPr>
            <a:lvl4pPr marL="1600200" indent="-228600" defTabSz="762000">
              <a:defRPr sz="2400">
                <a:solidFill>
                  <a:schemeClr val="tx1"/>
                </a:solidFill>
                <a:latin typeface="Times New Roman" panose="02020603050405020304" pitchFamily="18" charset="0"/>
              </a:defRPr>
            </a:lvl4pPr>
            <a:lvl5pPr marL="2057400" indent="-228600" defTabSz="762000">
              <a:defRPr sz="2400">
                <a:solidFill>
                  <a:schemeClr val="tx1"/>
                </a:solidFill>
                <a:latin typeface="Times New Roman" panose="02020603050405020304" pitchFamily="18" charset="0"/>
              </a:defRPr>
            </a:lvl5pPr>
            <a:lvl6pPr marL="25146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it-IT" sz="1600" b="1">
                <a:solidFill>
                  <a:srgbClr val="FFFF00"/>
                </a:solidFill>
                <a:latin typeface="Arial" panose="020B0604020202020204" pitchFamily="34" charset="0"/>
                <a:ea typeface="ＭＳ Ｐゴシック" panose="020B0600070205080204" pitchFamily="34" charset="-128"/>
                <a:cs typeface="Arial" panose="020B0604020202020204" pitchFamily="34" charset="0"/>
              </a:rPr>
              <a:t>Aumento della FR</a:t>
            </a:r>
            <a:r>
              <a:rPr lang="en-GB" altLang="it-IT" sz="1600" b="1">
                <a:solidFill>
                  <a:schemeClr val="bg1"/>
                </a:solidFill>
                <a:latin typeface="Arial" panose="020B0604020202020204" pitchFamily="34" charset="0"/>
                <a:ea typeface="ＭＳ Ｐゴシック" panose="020B0600070205080204" pitchFamily="34" charset="-128"/>
                <a:cs typeface="Arial" panose="020B0604020202020204" pitchFamily="34" charset="0"/>
              </a:rPr>
              <a:t> </a:t>
            </a:r>
          </a:p>
          <a:p>
            <a:pPr algn="l"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Dolore, Ansietà</a:t>
            </a:r>
          </a:p>
          <a:p>
            <a:pPr algn="l"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Sepsi, febbre</a:t>
            </a:r>
          </a:p>
          <a:p>
            <a:pPr algn="l"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Aumento VD/VT</a:t>
            </a:r>
          </a:p>
        </p:txBody>
      </p:sp>
      <p:sp>
        <p:nvSpPr>
          <p:cNvPr id="2" name="Rectangle 1042">
            <a:extLst>
              <a:ext uri="{FF2B5EF4-FFF2-40B4-BE49-F238E27FC236}">
                <a16:creationId xmlns:a16="http://schemas.microsoft.com/office/drawing/2014/main" id="{CECEAEAA-07B6-E14B-8D79-848A6B246F08}"/>
              </a:ext>
            </a:extLst>
          </p:cNvPr>
          <p:cNvSpPr>
            <a:spLocks noChangeArrowheads="1"/>
          </p:cNvSpPr>
          <p:nvPr/>
        </p:nvSpPr>
        <p:spPr bwMode="auto">
          <a:xfrm>
            <a:off x="26988" y="2852738"/>
            <a:ext cx="2049462" cy="205105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742950" indent="-285750" defTabSz="762000">
              <a:defRPr sz="2400">
                <a:solidFill>
                  <a:schemeClr val="tx1"/>
                </a:solidFill>
                <a:latin typeface="Times New Roman" panose="02020603050405020304" pitchFamily="18" charset="0"/>
              </a:defRPr>
            </a:lvl2pPr>
            <a:lvl3pPr marL="1143000" indent="-228600" defTabSz="762000">
              <a:defRPr sz="2400">
                <a:solidFill>
                  <a:schemeClr val="tx1"/>
                </a:solidFill>
                <a:latin typeface="Times New Roman" panose="02020603050405020304" pitchFamily="18" charset="0"/>
              </a:defRPr>
            </a:lvl3pPr>
            <a:lvl4pPr marL="1600200" indent="-228600" defTabSz="762000">
              <a:defRPr sz="2400">
                <a:solidFill>
                  <a:schemeClr val="tx1"/>
                </a:solidFill>
                <a:latin typeface="Times New Roman" panose="02020603050405020304" pitchFamily="18" charset="0"/>
              </a:defRPr>
            </a:lvl4pPr>
            <a:lvl5pPr marL="2057400" indent="-228600" defTabSz="762000">
              <a:defRPr sz="2400">
                <a:solidFill>
                  <a:schemeClr val="tx1"/>
                </a:solidFill>
                <a:latin typeface="Times New Roman" panose="02020603050405020304" pitchFamily="18" charset="0"/>
              </a:defRPr>
            </a:lvl5pPr>
            <a:lvl6pPr marL="25146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r>
              <a:rPr lang="en-GB" altLang="it-IT" sz="1600" b="1">
                <a:solidFill>
                  <a:srgbClr val="FFFF00"/>
                </a:solidFill>
                <a:latin typeface="Arial" panose="020B0604020202020204" pitchFamily="34" charset="0"/>
                <a:ea typeface="ＭＳ Ｐゴシック" panose="020B0600070205080204" pitchFamily="34" charset="-128"/>
                <a:cs typeface="Arial" panose="020B0604020202020204" pitchFamily="34" charset="0"/>
              </a:rPr>
              <a:t>Aumentato Carico </a:t>
            </a:r>
          </a:p>
          <a:p>
            <a:pPr algn="l" eaLnBrk="1" hangingPunct="1"/>
            <a:r>
              <a:rPr lang="en-GB" altLang="it-IT" sz="1600" b="1">
                <a:solidFill>
                  <a:srgbClr val="FFFF00"/>
                </a:solidFill>
                <a:latin typeface="Arial" panose="020B0604020202020204" pitchFamily="34" charset="0"/>
                <a:ea typeface="ＭＳ Ｐゴシック" panose="020B0600070205080204" pitchFamily="34" charset="-128"/>
                <a:cs typeface="Arial" panose="020B0604020202020204" pitchFamily="34" charset="0"/>
              </a:rPr>
              <a:t>Elastico</a:t>
            </a:r>
            <a:endParaRPr lang="en-GB" altLang="it-IT" sz="1600">
              <a:solidFill>
                <a:srgbClr val="FFFF00"/>
              </a:solidFill>
              <a:latin typeface="Arial" panose="020B0604020202020204" pitchFamily="34" charset="0"/>
              <a:ea typeface="ＭＳ Ｐゴシック" panose="020B0600070205080204" pitchFamily="34" charset="-128"/>
              <a:cs typeface="Arial" panose="020B0604020202020204" pitchFamily="34" charset="0"/>
            </a:endParaRPr>
          </a:p>
          <a:p>
            <a:pPr algn="l"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Bassa Compliance polmonare (edema polmonare)</a:t>
            </a:r>
          </a:p>
          <a:p>
            <a:pPr algn="l"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Bassa Compliance toracica (obesità, cifoscoliosi)</a:t>
            </a:r>
          </a:p>
          <a:p>
            <a:pPr algn="l"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PEEP intrinseca</a:t>
            </a:r>
          </a:p>
          <a:p>
            <a:pPr algn="l" eaLnBrk="1" hangingPunct="1">
              <a:buFont typeface="Arial" panose="020B0604020202020204" pitchFamily="34" charset="0"/>
              <a:buNone/>
            </a:pPr>
            <a:endParaRPr lang="en-GB" altLang="it-IT" sz="12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89813" name="Line 21">
            <a:extLst>
              <a:ext uri="{FF2B5EF4-FFF2-40B4-BE49-F238E27FC236}">
                <a16:creationId xmlns:a16="http://schemas.microsoft.com/office/drawing/2014/main" id="{7978E997-0AAD-9D4F-AC7B-8657E99A843B}"/>
              </a:ext>
            </a:extLst>
          </p:cNvPr>
          <p:cNvSpPr>
            <a:spLocks noChangeShapeType="1"/>
          </p:cNvSpPr>
          <p:nvPr/>
        </p:nvSpPr>
        <p:spPr bwMode="auto">
          <a:xfrm flipH="1" flipV="1">
            <a:off x="1884363" y="2205038"/>
            <a:ext cx="766762" cy="576262"/>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9814" name="Line 22">
            <a:extLst>
              <a:ext uri="{FF2B5EF4-FFF2-40B4-BE49-F238E27FC236}">
                <a16:creationId xmlns:a16="http://schemas.microsoft.com/office/drawing/2014/main" id="{B2907B45-6181-774C-9D27-69F7FC84B98D}"/>
              </a:ext>
            </a:extLst>
          </p:cNvPr>
          <p:cNvSpPr>
            <a:spLocks noChangeShapeType="1"/>
          </p:cNvSpPr>
          <p:nvPr/>
        </p:nvSpPr>
        <p:spPr bwMode="auto">
          <a:xfrm flipH="1">
            <a:off x="2139950" y="3284538"/>
            <a:ext cx="447675" cy="144462"/>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9815" name="Line 23">
            <a:extLst>
              <a:ext uri="{FF2B5EF4-FFF2-40B4-BE49-F238E27FC236}">
                <a16:creationId xmlns:a16="http://schemas.microsoft.com/office/drawing/2014/main" id="{F8C05CD3-9F98-1F40-8F3F-775A143C2B7A}"/>
              </a:ext>
            </a:extLst>
          </p:cNvPr>
          <p:cNvSpPr>
            <a:spLocks noChangeShapeType="1"/>
          </p:cNvSpPr>
          <p:nvPr/>
        </p:nvSpPr>
        <p:spPr bwMode="auto">
          <a:xfrm flipH="1">
            <a:off x="1979613" y="4652963"/>
            <a:ext cx="415925" cy="6477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6" name="Rectangle 1043">
            <a:extLst>
              <a:ext uri="{FF2B5EF4-FFF2-40B4-BE49-F238E27FC236}">
                <a16:creationId xmlns:a16="http://schemas.microsoft.com/office/drawing/2014/main" id="{B58BF8A0-AAA0-AE40-BE9A-9D52A4507090}"/>
              </a:ext>
            </a:extLst>
          </p:cNvPr>
          <p:cNvSpPr>
            <a:spLocks noChangeArrowheads="1"/>
          </p:cNvSpPr>
          <p:nvPr/>
        </p:nvSpPr>
        <p:spPr bwMode="auto">
          <a:xfrm>
            <a:off x="7015163" y="3789363"/>
            <a:ext cx="2025650" cy="89217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defTabSz="762000">
              <a:defRPr sz="2400">
                <a:solidFill>
                  <a:schemeClr val="tx1"/>
                </a:solidFill>
                <a:latin typeface="Times New Roman" panose="02020603050405020304" pitchFamily="18" charset="0"/>
              </a:defRPr>
            </a:lvl1pPr>
            <a:lvl2pPr marL="742950" indent="-285750" defTabSz="762000">
              <a:defRPr sz="2400">
                <a:solidFill>
                  <a:schemeClr val="tx1"/>
                </a:solidFill>
                <a:latin typeface="Times New Roman" panose="02020603050405020304" pitchFamily="18" charset="0"/>
              </a:defRPr>
            </a:lvl2pPr>
            <a:lvl3pPr marL="1143000" indent="-228600" defTabSz="762000">
              <a:defRPr sz="2400">
                <a:solidFill>
                  <a:schemeClr val="tx1"/>
                </a:solidFill>
                <a:latin typeface="Times New Roman" panose="02020603050405020304" pitchFamily="18" charset="0"/>
              </a:defRPr>
            </a:lvl3pPr>
            <a:lvl4pPr marL="1600200" indent="-228600" defTabSz="762000">
              <a:defRPr sz="2400">
                <a:solidFill>
                  <a:schemeClr val="tx1"/>
                </a:solidFill>
                <a:latin typeface="Times New Roman" panose="02020603050405020304" pitchFamily="18" charset="0"/>
              </a:defRPr>
            </a:lvl4pPr>
            <a:lvl5pPr marL="2057400" indent="-228600" defTabSz="762000">
              <a:defRPr sz="2400">
                <a:solidFill>
                  <a:schemeClr val="tx1"/>
                </a:solidFill>
                <a:latin typeface="Times New Roman" panose="02020603050405020304" pitchFamily="18" charset="0"/>
              </a:defRPr>
            </a:lvl5pPr>
            <a:lvl6pPr marL="25146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it-IT" sz="1400" b="1">
                <a:solidFill>
                  <a:srgbClr val="FFFF00"/>
                </a:solidFill>
                <a:latin typeface="Arial" panose="020B0604020202020204" pitchFamily="34" charset="0"/>
                <a:ea typeface="ＭＳ Ｐゴシック" panose="020B0600070205080204" pitchFamily="34" charset="-128"/>
                <a:cs typeface="Arial" panose="020B0604020202020204" pitchFamily="34" charset="0"/>
              </a:rPr>
              <a:t>Anomalie della parete</a:t>
            </a:r>
          </a:p>
          <a:p>
            <a:pPr eaLnBrk="1" hangingPunct="1"/>
            <a:r>
              <a:rPr lang="en-GB" altLang="it-IT" sz="1400" b="1">
                <a:solidFill>
                  <a:srgbClr val="FFFF00"/>
                </a:solidFill>
                <a:latin typeface="Arial" panose="020B0604020202020204" pitchFamily="34" charset="0"/>
                <a:ea typeface="ＭＳ Ｐゴシック" panose="020B0600070205080204" pitchFamily="34" charset="-128"/>
                <a:cs typeface="Arial" panose="020B0604020202020204" pitchFamily="34" charset="0"/>
              </a:rPr>
              <a:t>toracica</a:t>
            </a:r>
          </a:p>
          <a:p>
            <a:pPr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Volee costale</a:t>
            </a:r>
          </a:p>
          <a:p>
            <a:pPr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Dolore post-toracotomia</a:t>
            </a:r>
          </a:p>
        </p:txBody>
      </p:sp>
      <p:sp>
        <p:nvSpPr>
          <p:cNvPr id="7" name="Rectangle 1043">
            <a:extLst>
              <a:ext uri="{FF2B5EF4-FFF2-40B4-BE49-F238E27FC236}">
                <a16:creationId xmlns:a16="http://schemas.microsoft.com/office/drawing/2014/main" id="{28D94E7B-5013-3246-A40D-26F830E70DC9}"/>
              </a:ext>
            </a:extLst>
          </p:cNvPr>
          <p:cNvSpPr>
            <a:spLocks noChangeArrowheads="1"/>
          </p:cNvSpPr>
          <p:nvPr/>
        </p:nvSpPr>
        <p:spPr bwMode="auto">
          <a:xfrm>
            <a:off x="6732588" y="5116513"/>
            <a:ext cx="2435225" cy="15621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742950" indent="-285750" defTabSz="762000">
              <a:defRPr sz="2400">
                <a:solidFill>
                  <a:schemeClr val="tx1"/>
                </a:solidFill>
                <a:latin typeface="Times New Roman" panose="02020603050405020304" pitchFamily="18" charset="0"/>
              </a:defRPr>
            </a:lvl2pPr>
            <a:lvl3pPr marL="1143000" indent="-228600" defTabSz="762000">
              <a:defRPr sz="2400">
                <a:solidFill>
                  <a:schemeClr val="tx1"/>
                </a:solidFill>
                <a:latin typeface="Times New Roman" panose="02020603050405020304" pitchFamily="18" charset="0"/>
              </a:defRPr>
            </a:lvl3pPr>
            <a:lvl4pPr marL="1600200" indent="-228600" defTabSz="762000">
              <a:defRPr sz="2400">
                <a:solidFill>
                  <a:schemeClr val="tx1"/>
                </a:solidFill>
                <a:latin typeface="Times New Roman" panose="02020603050405020304" pitchFamily="18" charset="0"/>
              </a:defRPr>
            </a:lvl4pPr>
            <a:lvl5pPr marL="2057400" indent="-228600" defTabSz="762000">
              <a:defRPr sz="2400">
                <a:solidFill>
                  <a:schemeClr val="tx1"/>
                </a:solidFill>
                <a:latin typeface="Times New Roman" panose="02020603050405020304" pitchFamily="18" charset="0"/>
              </a:defRPr>
            </a:lvl5pPr>
            <a:lvl6pPr marL="25146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it-IT" sz="1200" b="1">
                <a:solidFill>
                  <a:srgbClr val="FFFF00"/>
                </a:solidFill>
                <a:latin typeface="Arial" panose="020B0604020202020204" pitchFamily="34" charset="0"/>
                <a:ea typeface="ＭＳ Ｐゴシック" panose="020B0600070205080204" pitchFamily="34" charset="-128"/>
                <a:cs typeface="Arial" panose="020B0604020202020204" pitchFamily="34" charset="0"/>
              </a:rPr>
              <a:t>Malattie Neurologiche </a:t>
            </a:r>
          </a:p>
          <a:p>
            <a:pPr eaLnBrk="1" hangingPunct="1"/>
            <a:r>
              <a:rPr lang="en-GB" altLang="it-IT" sz="1200" b="1">
                <a:solidFill>
                  <a:srgbClr val="FFFF00"/>
                </a:solidFill>
                <a:latin typeface="Arial" panose="020B0604020202020204" pitchFamily="34" charset="0"/>
                <a:ea typeface="ＭＳ Ｐゴシック" panose="020B0600070205080204" pitchFamily="34" charset="-128"/>
                <a:cs typeface="Arial" panose="020B0604020202020204" pitchFamily="34" charset="0"/>
              </a:rPr>
              <a:t>Periferiche</a:t>
            </a:r>
          </a:p>
          <a:p>
            <a:pPr eaLnBrk="1" hangingPunct="1">
              <a:buFontTx/>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Danno spina cervicale</a:t>
            </a:r>
          </a:p>
          <a:p>
            <a:pPr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Lesione del nervo frenico</a:t>
            </a:r>
          </a:p>
          <a:p>
            <a:pPr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Disfunzione del diaframma </a:t>
            </a:r>
          </a:p>
          <a:p>
            <a:pPr eaLnBrk="1" hangingPunct="1">
              <a:buFont typeface="Arial" panose="020B0604020202020204" pitchFamily="34" charset="0"/>
              <a:buNone/>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 post-Intervento  sull’addome </a:t>
            </a:r>
          </a:p>
          <a:p>
            <a:pPr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Polineuropatia da critical illness</a:t>
            </a:r>
          </a:p>
          <a:p>
            <a:pPr eaLnBrk="1" hangingPunct="1">
              <a:buFont typeface="Arial" panose="020B0604020202020204" pitchFamily="34" charset="0"/>
              <a:buChar char="•"/>
            </a:pPr>
            <a:r>
              <a:rPr lang="en-GB" altLang="it-IT" sz="1200">
                <a:solidFill>
                  <a:schemeClr val="bg1"/>
                </a:solidFill>
                <a:latin typeface="Arial" panose="020B0604020202020204" pitchFamily="34" charset="0"/>
                <a:ea typeface="ＭＳ Ｐゴシック" panose="020B0600070205080204" pitchFamily="34" charset="-128"/>
                <a:cs typeface="Arial" panose="020B0604020202020204" pitchFamily="34" charset="0"/>
              </a:rPr>
              <a:t>Sindrome di Guillain-Barrè</a:t>
            </a:r>
          </a:p>
        </p:txBody>
      </p:sp>
      <p:sp>
        <p:nvSpPr>
          <p:cNvPr id="289819" name="Line 27">
            <a:extLst>
              <a:ext uri="{FF2B5EF4-FFF2-40B4-BE49-F238E27FC236}">
                <a16:creationId xmlns:a16="http://schemas.microsoft.com/office/drawing/2014/main" id="{AA21C295-66B2-5049-8BA8-0502EFF46434}"/>
              </a:ext>
            </a:extLst>
          </p:cNvPr>
          <p:cNvSpPr>
            <a:spLocks noChangeShapeType="1"/>
          </p:cNvSpPr>
          <p:nvPr/>
        </p:nvSpPr>
        <p:spPr bwMode="auto">
          <a:xfrm>
            <a:off x="5084763" y="1773238"/>
            <a:ext cx="1792287" cy="71437"/>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9820" name="Line 28">
            <a:extLst>
              <a:ext uri="{FF2B5EF4-FFF2-40B4-BE49-F238E27FC236}">
                <a16:creationId xmlns:a16="http://schemas.microsoft.com/office/drawing/2014/main" id="{85B54E46-A921-F349-8A58-8D9B82E80A8A}"/>
              </a:ext>
            </a:extLst>
          </p:cNvPr>
          <p:cNvSpPr>
            <a:spLocks noChangeShapeType="1"/>
          </p:cNvSpPr>
          <p:nvPr/>
        </p:nvSpPr>
        <p:spPr bwMode="auto">
          <a:xfrm flipV="1">
            <a:off x="6108700" y="2781300"/>
            <a:ext cx="768350" cy="360363"/>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9821" name="Line 29">
            <a:extLst>
              <a:ext uri="{FF2B5EF4-FFF2-40B4-BE49-F238E27FC236}">
                <a16:creationId xmlns:a16="http://schemas.microsoft.com/office/drawing/2014/main" id="{8CEE3FB4-21CB-124C-9BB0-EE5345CEBF27}"/>
              </a:ext>
            </a:extLst>
          </p:cNvPr>
          <p:cNvSpPr>
            <a:spLocks noChangeShapeType="1"/>
          </p:cNvSpPr>
          <p:nvPr/>
        </p:nvSpPr>
        <p:spPr bwMode="auto">
          <a:xfrm>
            <a:off x="6494463" y="3933825"/>
            <a:ext cx="382587" cy="71438"/>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9822" name="Line 30">
            <a:extLst>
              <a:ext uri="{FF2B5EF4-FFF2-40B4-BE49-F238E27FC236}">
                <a16:creationId xmlns:a16="http://schemas.microsoft.com/office/drawing/2014/main" id="{1C56F345-94E5-614E-AFCA-9D241CA4401F}"/>
              </a:ext>
            </a:extLst>
          </p:cNvPr>
          <p:cNvSpPr>
            <a:spLocks noChangeShapeType="1"/>
          </p:cNvSpPr>
          <p:nvPr/>
        </p:nvSpPr>
        <p:spPr bwMode="auto">
          <a:xfrm>
            <a:off x="6556375" y="4652963"/>
            <a:ext cx="574675" cy="360362"/>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4192749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89819"/>
                                        </p:tgtEl>
                                        <p:attrNameLst>
                                          <p:attrName>style.visibility</p:attrName>
                                        </p:attrNameLst>
                                      </p:cBhvr>
                                      <p:to>
                                        <p:strVal val="visible"/>
                                      </p:to>
                                    </p:set>
                                    <p:animEffect transition="in" filter="wipe(left)">
                                      <p:cBhvr>
                                        <p:cTn id="7" dur="500"/>
                                        <p:tgtEl>
                                          <p:spTgt spid="2898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1921"/>
                                        </p:tgtEl>
                                        <p:attrNameLst>
                                          <p:attrName>style.visibility</p:attrName>
                                        </p:attrNameLst>
                                      </p:cBhvr>
                                      <p:to>
                                        <p:strVal val="visible"/>
                                      </p:to>
                                    </p:set>
                                    <p:animEffect transition="in" filter="wipe(left)">
                                      <p:cBhvr>
                                        <p:cTn id="10" dur="500"/>
                                        <p:tgtEl>
                                          <p:spTgt spid="2519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89820"/>
                                        </p:tgtEl>
                                        <p:attrNameLst>
                                          <p:attrName>style.visibility</p:attrName>
                                        </p:attrNameLst>
                                      </p:cBhvr>
                                      <p:to>
                                        <p:strVal val="visible"/>
                                      </p:to>
                                    </p:set>
                                    <p:animEffect transition="in" filter="wipe(left)">
                                      <p:cBhvr>
                                        <p:cTn id="15" dur="500"/>
                                        <p:tgtEl>
                                          <p:spTgt spid="28982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51923"/>
                                        </p:tgtEl>
                                        <p:attrNameLst>
                                          <p:attrName>style.visibility</p:attrName>
                                        </p:attrNameLst>
                                      </p:cBhvr>
                                      <p:to>
                                        <p:strVal val="visible"/>
                                      </p:to>
                                    </p:set>
                                    <p:animEffect transition="in" filter="wipe(up)">
                                      <p:cBhvr>
                                        <p:cTn id="18" dur="500"/>
                                        <p:tgtEl>
                                          <p:spTgt spid="251923"/>
                                        </p:tgtEl>
                                      </p:cBhvr>
                                    </p:animEffect>
                                  </p:childTnLst>
                                </p:cTn>
                              </p:par>
                              <p:par>
                                <p:cTn id="19" presetID="22" presetClass="entr" presetSubtype="8" fill="hold" nodeType="withEffect">
                                  <p:stCondLst>
                                    <p:cond delay="0"/>
                                  </p:stCondLst>
                                  <p:childTnLst>
                                    <p:set>
                                      <p:cBhvr>
                                        <p:cTn id="20" dur="1" fill="hold">
                                          <p:stCondLst>
                                            <p:cond delay="0"/>
                                          </p:stCondLst>
                                        </p:cTn>
                                        <p:tgtEl>
                                          <p:spTgt spid="289821"/>
                                        </p:tgtEl>
                                        <p:attrNameLst>
                                          <p:attrName>style.visibility</p:attrName>
                                        </p:attrNameLst>
                                      </p:cBhvr>
                                      <p:to>
                                        <p:strVal val="visible"/>
                                      </p:to>
                                    </p:set>
                                    <p:animEffect transition="in" filter="wipe(left)">
                                      <p:cBhvr>
                                        <p:cTn id="21" dur="500"/>
                                        <p:tgtEl>
                                          <p:spTgt spid="289821"/>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22" presetClass="entr" presetSubtype="8" fill="hold" nodeType="withEffect">
                                  <p:stCondLst>
                                    <p:cond delay="0"/>
                                  </p:stCondLst>
                                  <p:childTnLst>
                                    <p:set>
                                      <p:cBhvr>
                                        <p:cTn id="26" dur="1" fill="hold">
                                          <p:stCondLst>
                                            <p:cond delay="0"/>
                                          </p:stCondLst>
                                        </p:cTn>
                                        <p:tgtEl>
                                          <p:spTgt spid="289822"/>
                                        </p:tgtEl>
                                        <p:attrNameLst>
                                          <p:attrName>style.visibility</p:attrName>
                                        </p:attrNameLst>
                                      </p:cBhvr>
                                      <p:to>
                                        <p:strVal val="visible"/>
                                      </p:to>
                                    </p:set>
                                    <p:animEffect transition="in" filter="wipe(left)">
                                      <p:cBhvr>
                                        <p:cTn id="27" dur="500"/>
                                        <p:tgtEl>
                                          <p:spTgt spid="28982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500"/>
                                        <p:tgtEl>
                                          <p:spTgt spid="2"/>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51922"/>
                                        </p:tgtEl>
                                        <p:attrNameLst>
                                          <p:attrName>style.visibility</p:attrName>
                                        </p:attrNameLst>
                                      </p:cBhvr>
                                      <p:to>
                                        <p:strVal val="visible"/>
                                      </p:to>
                                    </p:set>
                                    <p:animEffect transition="in" filter="wipe(up)">
                                      <p:cBhvr>
                                        <p:cTn id="41" dur="500"/>
                                        <p:tgtEl>
                                          <p:spTgt spid="251922"/>
                                        </p:tgtEl>
                                      </p:cBhvr>
                                    </p:animEffect>
                                  </p:childTnLst>
                                </p:cTn>
                              </p:par>
                              <p:par>
                                <p:cTn id="42" presetID="22" presetClass="entr" presetSubtype="2" fill="hold" nodeType="withEffect">
                                  <p:stCondLst>
                                    <p:cond delay="0"/>
                                  </p:stCondLst>
                                  <p:childTnLst>
                                    <p:set>
                                      <p:cBhvr>
                                        <p:cTn id="43" dur="1" fill="hold">
                                          <p:stCondLst>
                                            <p:cond delay="0"/>
                                          </p:stCondLst>
                                        </p:cTn>
                                        <p:tgtEl>
                                          <p:spTgt spid="289813"/>
                                        </p:tgtEl>
                                        <p:attrNameLst>
                                          <p:attrName>style.visibility</p:attrName>
                                        </p:attrNameLst>
                                      </p:cBhvr>
                                      <p:to>
                                        <p:strVal val="visible"/>
                                      </p:to>
                                    </p:set>
                                    <p:animEffect transition="in" filter="wipe(right)">
                                      <p:cBhvr>
                                        <p:cTn id="44" dur="500"/>
                                        <p:tgtEl>
                                          <p:spTgt spid="289813"/>
                                        </p:tgtEl>
                                      </p:cBhvr>
                                    </p:animEffect>
                                  </p:childTnLst>
                                </p:cTn>
                              </p:par>
                              <p:par>
                                <p:cTn id="45" presetID="22" presetClass="entr" presetSubtype="2" fill="hold" nodeType="withEffect">
                                  <p:stCondLst>
                                    <p:cond delay="0"/>
                                  </p:stCondLst>
                                  <p:childTnLst>
                                    <p:set>
                                      <p:cBhvr>
                                        <p:cTn id="46" dur="1" fill="hold">
                                          <p:stCondLst>
                                            <p:cond delay="0"/>
                                          </p:stCondLst>
                                        </p:cTn>
                                        <p:tgtEl>
                                          <p:spTgt spid="289814"/>
                                        </p:tgtEl>
                                        <p:attrNameLst>
                                          <p:attrName>style.visibility</p:attrName>
                                        </p:attrNameLst>
                                      </p:cBhvr>
                                      <p:to>
                                        <p:strVal val="visible"/>
                                      </p:to>
                                    </p:set>
                                    <p:animEffect transition="in" filter="wipe(right)">
                                      <p:cBhvr>
                                        <p:cTn id="47" dur="500"/>
                                        <p:tgtEl>
                                          <p:spTgt spid="289814"/>
                                        </p:tgtEl>
                                      </p:cBhvr>
                                    </p:animEffect>
                                  </p:childTnLst>
                                </p:cTn>
                              </p:par>
                              <p:par>
                                <p:cTn id="48" presetID="22" presetClass="entr" presetSubtype="2" fill="hold" nodeType="withEffect">
                                  <p:stCondLst>
                                    <p:cond delay="0"/>
                                  </p:stCondLst>
                                  <p:childTnLst>
                                    <p:set>
                                      <p:cBhvr>
                                        <p:cTn id="49" dur="1" fill="hold">
                                          <p:stCondLst>
                                            <p:cond delay="0"/>
                                          </p:stCondLst>
                                        </p:cTn>
                                        <p:tgtEl>
                                          <p:spTgt spid="289815"/>
                                        </p:tgtEl>
                                        <p:attrNameLst>
                                          <p:attrName>style.visibility</p:attrName>
                                        </p:attrNameLst>
                                      </p:cBhvr>
                                      <p:to>
                                        <p:strVal val="visible"/>
                                      </p:to>
                                    </p:set>
                                    <p:animEffect transition="in" filter="wipe(right)">
                                      <p:cBhvr>
                                        <p:cTn id="50" dur="500"/>
                                        <p:tgtEl>
                                          <p:spTgt spid="28981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21" grpId="0" animBg="1"/>
      <p:bldP spid="251922" grpId="0" animBg="1"/>
      <p:bldP spid="251923" grpId="0" animBg="1"/>
      <p:bldP spid="34" grpId="0" animBg="1"/>
      <p:bldP spid="25" grpId="0" animBg="1"/>
      <p:bldP spid="2"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1A18ED3C-B419-3947-8AAA-404A452526D2}"/>
              </a:ext>
            </a:extLst>
          </p:cNvPr>
          <p:cNvSpPr>
            <a:spLocks noGrp="1" noChangeArrowheads="1"/>
          </p:cNvSpPr>
          <p:nvPr>
            <p:ph type="title" idx="4294967295"/>
          </p:nvPr>
        </p:nvSpPr>
        <p:spPr>
          <a:xfrm>
            <a:off x="685800" y="115888"/>
            <a:ext cx="7772400" cy="1143000"/>
          </a:xfrm>
        </p:spPr>
        <p:txBody>
          <a:bodyPr/>
          <a:lstStyle/>
          <a:p>
            <a:pPr>
              <a:defRPr/>
            </a:pPr>
            <a:r>
              <a:rPr lang="en-GB" sz="3200" b="1">
                <a:solidFill>
                  <a:srgbClr val="FFFF00"/>
                </a:solidFill>
                <a:effectLst>
                  <a:outerShdw blurRad="38100" dist="38100" dir="2700000" algn="tl">
                    <a:srgbClr val="000000"/>
                  </a:outerShdw>
                </a:effectLst>
              </a:rPr>
              <a:t>CAUSE DI INSUFFICIENZA RESPIRATORIA POSTOPERATORIA</a:t>
            </a:r>
          </a:p>
        </p:txBody>
      </p:sp>
      <p:sp>
        <p:nvSpPr>
          <p:cNvPr id="19459" name="Rectangle 4">
            <a:extLst>
              <a:ext uri="{FF2B5EF4-FFF2-40B4-BE49-F238E27FC236}">
                <a16:creationId xmlns:a16="http://schemas.microsoft.com/office/drawing/2014/main" id="{49FC2769-DC49-BD4A-9567-92FC8BDFC6C1}"/>
              </a:ext>
            </a:extLst>
          </p:cNvPr>
          <p:cNvSpPr>
            <a:spLocks noGrp="1" noChangeArrowheads="1"/>
          </p:cNvSpPr>
          <p:nvPr>
            <p:ph type="body" sz="half" idx="4294967295"/>
          </p:nvPr>
        </p:nvSpPr>
        <p:spPr>
          <a:xfrm>
            <a:off x="107950" y="1981200"/>
            <a:ext cx="4535488" cy="4111625"/>
          </a:xfrm>
          <a:noFill/>
        </p:spPr>
        <p:txBody>
          <a:bodyPr/>
          <a:lstStyle/>
          <a:p>
            <a:pPr>
              <a:lnSpc>
                <a:spcPct val="90000"/>
              </a:lnSpc>
              <a:buFontTx/>
              <a:buNone/>
            </a:pPr>
            <a:r>
              <a:rPr lang="en-GB" altLang="it-IT" sz="2400">
                <a:solidFill>
                  <a:srgbClr val="FFFF00"/>
                </a:solidFill>
              </a:rPr>
              <a:t>ORIGINE POLMONARE</a:t>
            </a:r>
            <a:r>
              <a:rPr lang="en-GB" altLang="it-IT">
                <a:solidFill>
                  <a:srgbClr val="FFFF00"/>
                </a:solidFill>
              </a:rPr>
              <a:t> </a:t>
            </a:r>
          </a:p>
          <a:p>
            <a:pPr>
              <a:lnSpc>
                <a:spcPct val="90000"/>
              </a:lnSpc>
            </a:pPr>
            <a:r>
              <a:rPr lang="en-GB" altLang="it-IT" sz="2000">
                <a:solidFill>
                  <a:schemeClr val="bg1"/>
                </a:solidFill>
              </a:rPr>
              <a:t>ATELETTASIE</a:t>
            </a:r>
          </a:p>
          <a:p>
            <a:pPr>
              <a:lnSpc>
                <a:spcPct val="90000"/>
              </a:lnSpc>
            </a:pPr>
            <a:r>
              <a:rPr lang="en-GB" altLang="it-IT" sz="2000">
                <a:solidFill>
                  <a:schemeClr val="bg1"/>
                </a:solidFill>
              </a:rPr>
              <a:t>ASPIRAZIONE</a:t>
            </a:r>
          </a:p>
          <a:p>
            <a:pPr>
              <a:lnSpc>
                <a:spcPct val="90000"/>
              </a:lnSpc>
            </a:pPr>
            <a:r>
              <a:rPr lang="en-GB" altLang="it-IT" sz="2000">
                <a:solidFill>
                  <a:schemeClr val="bg1"/>
                </a:solidFill>
              </a:rPr>
              <a:t>POLMONITE</a:t>
            </a:r>
          </a:p>
          <a:p>
            <a:pPr>
              <a:lnSpc>
                <a:spcPct val="90000"/>
              </a:lnSpc>
            </a:pPr>
            <a:r>
              <a:rPr lang="en-GB" altLang="it-IT" sz="2000">
                <a:solidFill>
                  <a:schemeClr val="bg1"/>
                </a:solidFill>
              </a:rPr>
              <a:t>ARDS</a:t>
            </a:r>
          </a:p>
          <a:p>
            <a:pPr>
              <a:lnSpc>
                <a:spcPct val="90000"/>
              </a:lnSpc>
            </a:pPr>
            <a:r>
              <a:rPr lang="en-GB" altLang="it-IT" sz="2000">
                <a:solidFill>
                  <a:schemeClr val="bg1"/>
                </a:solidFill>
              </a:rPr>
              <a:t>SOVRACCARICO DI LIQUIDI/SCOMPENSO CARDIACO</a:t>
            </a:r>
          </a:p>
          <a:p>
            <a:pPr>
              <a:lnSpc>
                <a:spcPct val="90000"/>
              </a:lnSpc>
            </a:pPr>
            <a:r>
              <a:rPr lang="en-GB" altLang="it-IT" sz="2000">
                <a:solidFill>
                  <a:schemeClr val="bg1"/>
                </a:solidFill>
              </a:rPr>
              <a:t>EMBOLIA POLMONARE  (trombotica, gassosa, grassosa)</a:t>
            </a:r>
          </a:p>
          <a:p>
            <a:pPr>
              <a:lnSpc>
                <a:spcPct val="90000"/>
              </a:lnSpc>
            </a:pPr>
            <a:r>
              <a:rPr lang="en-GB" altLang="it-IT" sz="2000">
                <a:solidFill>
                  <a:schemeClr val="bg1"/>
                </a:solidFill>
              </a:rPr>
              <a:t>BRONCOSPASMO (Asma/BPCO)</a:t>
            </a:r>
          </a:p>
          <a:p>
            <a:pPr>
              <a:lnSpc>
                <a:spcPct val="90000"/>
              </a:lnSpc>
            </a:pPr>
            <a:r>
              <a:rPr lang="en-GB" altLang="it-IT" sz="2000">
                <a:solidFill>
                  <a:schemeClr val="bg1"/>
                </a:solidFill>
              </a:rPr>
              <a:t>PNEUMOTORACE</a:t>
            </a:r>
          </a:p>
        </p:txBody>
      </p:sp>
      <p:sp>
        <p:nvSpPr>
          <p:cNvPr id="19460" name="Rectangle 5">
            <a:extLst>
              <a:ext uri="{FF2B5EF4-FFF2-40B4-BE49-F238E27FC236}">
                <a16:creationId xmlns:a16="http://schemas.microsoft.com/office/drawing/2014/main" id="{AF04FEFA-E477-4F4D-8635-0AEF08E776A7}"/>
              </a:ext>
            </a:extLst>
          </p:cNvPr>
          <p:cNvSpPr>
            <a:spLocks noGrp="1" noChangeArrowheads="1"/>
          </p:cNvSpPr>
          <p:nvPr>
            <p:ph type="body" sz="half" idx="4294967295"/>
          </p:nvPr>
        </p:nvSpPr>
        <p:spPr>
          <a:xfrm>
            <a:off x="4572000" y="2060575"/>
            <a:ext cx="4500563" cy="4114800"/>
          </a:xfrm>
          <a:noFill/>
        </p:spPr>
        <p:txBody>
          <a:bodyPr/>
          <a:lstStyle/>
          <a:p>
            <a:pPr>
              <a:lnSpc>
                <a:spcPct val="90000"/>
              </a:lnSpc>
              <a:buFontTx/>
              <a:buNone/>
            </a:pPr>
            <a:r>
              <a:rPr lang="en-GB" altLang="it-IT" sz="2400">
                <a:solidFill>
                  <a:srgbClr val="FFFF00"/>
                </a:solidFill>
              </a:rPr>
              <a:t>ORIGINE EXTRAPOLMONARE</a:t>
            </a:r>
          </a:p>
          <a:p>
            <a:pPr>
              <a:lnSpc>
                <a:spcPct val="90000"/>
              </a:lnSpc>
            </a:pPr>
            <a:r>
              <a:rPr lang="en-GB" altLang="it-IT" sz="2000">
                <a:solidFill>
                  <a:schemeClr val="bg1"/>
                </a:solidFill>
              </a:rPr>
              <a:t>SHOCK (emorragia)</a:t>
            </a:r>
          </a:p>
          <a:p>
            <a:pPr>
              <a:lnSpc>
                <a:spcPct val="90000"/>
              </a:lnSpc>
            </a:pPr>
            <a:r>
              <a:rPr lang="en-GB" altLang="it-IT" sz="2000">
                <a:solidFill>
                  <a:schemeClr val="bg1"/>
                </a:solidFill>
              </a:rPr>
              <a:t>SEPSI</a:t>
            </a:r>
          </a:p>
          <a:p>
            <a:pPr>
              <a:lnSpc>
                <a:spcPct val="90000"/>
              </a:lnSpc>
            </a:pPr>
            <a:r>
              <a:rPr lang="en-GB" altLang="it-IT" sz="2000">
                <a:solidFill>
                  <a:schemeClr val="bg1"/>
                </a:solidFill>
              </a:rPr>
              <a:t>RIDUZIONE DELLA FORZA MUSCOLARE RESPIRATORIA</a:t>
            </a:r>
          </a:p>
          <a:p>
            <a:pPr>
              <a:lnSpc>
                <a:spcPct val="90000"/>
              </a:lnSpc>
            </a:pPr>
            <a:r>
              <a:rPr lang="en-GB" altLang="it-IT" sz="2000">
                <a:solidFill>
                  <a:schemeClr val="bg1"/>
                </a:solidFill>
              </a:rPr>
              <a:t>DANNO AL NERVO FRENICO</a:t>
            </a:r>
          </a:p>
          <a:p>
            <a:pPr>
              <a:lnSpc>
                <a:spcPct val="90000"/>
              </a:lnSpc>
            </a:pPr>
            <a:r>
              <a:rPr lang="en-GB" altLang="it-IT" sz="2000">
                <a:solidFill>
                  <a:schemeClr val="bg1"/>
                </a:solidFill>
              </a:rPr>
              <a:t>DISFUNZIONE DIAFRAMMATICA</a:t>
            </a:r>
          </a:p>
          <a:p>
            <a:pPr>
              <a:lnSpc>
                <a:spcPct val="90000"/>
              </a:lnSpc>
            </a:pPr>
            <a:r>
              <a:rPr lang="en-GB" altLang="it-IT" sz="2000">
                <a:solidFill>
                  <a:schemeClr val="bg1"/>
                </a:solidFill>
              </a:rPr>
              <a:t>OSTRUZIONE DELLE VIE AEREE</a:t>
            </a:r>
          </a:p>
          <a:p>
            <a:pPr>
              <a:lnSpc>
                <a:spcPct val="90000"/>
              </a:lnSpc>
            </a:pPr>
            <a:r>
              <a:rPr lang="en-GB" altLang="it-IT" sz="2000">
                <a:solidFill>
                  <a:schemeClr val="bg1"/>
                </a:solidFill>
              </a:rPr>
              <a:t>APNEE OSTRUTTIVE</a:t>
            </a:r>
          </a:p>
        </p:txBody>
      </p:sp>
    </p:spTree>
    <p:extLst>
      <p:ext uri="{BB962C8B-B14F-4D97-AF65-F5344CB8AC3E}">
        <p14:creationId xmlns:p14="http://schemas.microsoft.com/office/powerpoint/2010/main" val="3827996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id="{970EAFF4-1CB4-5E46-BAD3-F139E6DDB1A9}"/>
              </a:ext>
            </a:extLst>
          </p:cNvPr>
          <p:cNvSpPr txBox="1">
            <a:spLocks noChangeArrowheads="1"/>
          </p:cNvSpPr>
          <p:nvPr/>
        </p:nvSpPr>
        <p:spPr bwMode="auto">
          <a:xfrm>
            <a:off x="0" y="228600"/>
            <a:ext cx="9144000" cy="822325"/>
          </a:xfrm>
          <a:prstGeom prst="rect">
            <a:avLst/>
          </a:prstGeom>
          <a:noFill/>
          <a:ln w="9525">
            <a:noFill/>
            <a:miter lim="800000"/>
            <a:headEnd/>
            <a:tailEnd/>
          </a:ln>
          <a:effectLst/>
        </p:spPr>
        <p:txBody>
          <a:bodyPr>
            <a:spAutoFit/>
          </a:bodyPr>
          <a:lstStyle/>
          <a:p>
            <a:pPr algn="just">
              <a:defRPr/>
            </a:pPr>
            <a:r>
              <a:rPr lang="it-IT" b="1">
                <a:solidFill>
                  <a:schemeClr val="bg1"/>
                </a:solidFill>
                <a:effectLst>
                  <a:outerShdw blurRad="38100" dist="38100" dir="2700000" algn="tl">
                    <a:srgbClr val="000000"/>
                  </a:outerShdw>
                </a:effectLst>
              </a:rPr>
              <a:t>1) ALTERAZIONI DELLA FUNZIONE VENTILATORIA DA DEPRESSIONE DEI CENTRI RESPIRATORI:</a:t>
            </a:r>
          </a:p>
        </p:txBody>
      </p:sp>
      <p:grpSp>
        <p:nvGrpSpPr>
          <p:cNvPr id="2" name="Group 17">
            <a:extLst>
              <a:ext uri="{FF2B5EF4-FFF2-40B4-BE49-F238E27FC236}">
                <a16:creationId xmlns:a16="http://schemas.microsoft.com/office/drawing/2014/main" id="{DA193214-B93B-D54F-AB56-0CD3CA9F4F39}"/>
              </a:ext>
            </a:extLst>
          </p:cNvPr>
          <p:cNvGrpSpPr>
            <a:grpSpLocks/>
          </p:cNvGrpSpPr>
          <p:nvPr/>
        </p:nvGrpSpPr>
        <p:grpSpPr bwMode="auto">
          <a:xfrm>
            <a:off x="0" y="4495800"/>
            <a:ext cx="9007475" cy="2209800"/>
            <a:chOff x="0" y="2832"/>
            <a:chExt cx="5674" cy="1392"/>
          </a:xfrm>
        </p:grpSpPr>
        <p:pic>
          <p:nvPicPr>
            <p:cNvPr id="26636" name="Picture 6" descr="BPCO">
              <a:extLst>
                <a:ext uri="{FF2B5EF4-FFF2-40B4-BE49-F238E27FC236}">
                  <a16:creationId xmlns:a16="http://schemas.microsoft.com/office/drawing/2014/main" id="{92D450D1-CB6B-7349-9FFA-BA4342EBC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 y="2832"/>
              <a:ext cx="1018"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Text Box 7">
              <a:extLst>
                <a:ext uri="{FF2B5EF4-FFF2-40B4-BE49-F238E27FC236}">
                  <a16:creationId xmlns:a16="http://schemas.microsoft.com/office/drawing/2014/main" id="{C5CB5E35-C963-424F-B130-5499709B3EC1}"/>
                </a:ext>
              </a:extLst>
            </p:cNvPr>
            <p:cNvSpPr txBox="1">
              <a:spLocks noChangeArrowheads="1"/>
            </p:cNvSpPr>
            <p:nvPr/>
          </p:nvSpPr>
          <p:spPr bwMode="auto">
            <a:xfrm>
              <a:off x="0" y="3456"/>
              <a:ext cx="265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70000"/>
                </a:lnSpc>
              </a:pPr>
              <a:r>
                <a:rPr lang="it-IT" altLang="it-IT">
                  <a:solidFill>
                    <a:srgbClr val="FFFF00"/>
                  </a:solidFill>
                </a:rPr>
                <a:t>e) IPERCAPNIA CRONICA</a:t>
              </a:r>
            </a:p>
          </p:txBody>
        </p:sp>
      </p:grpSp>
      <p:grpSp>
        <p:nvGrpSpPr>
          <p:cNvPr id="3" name="Group 13">
            <a:extLst>
              <a:ext uri="{FF2B5EF4-FFF2-40B4-BE49-F238E27FC236}">
                <a16:creationId xmlns:a16="http://schemas.microsoft.com/office/drawing/2014/main" id="{09BD0C67-1D91-2A4B-AFCB-8F871D60175E}"/>
              </a:ext>
            </a:extLst>
          </p:cNvPr>
          <p:cNvGrpSpPr>
            <a:grpSpLocks/>
          </p:cNvGrpSpPr>
          <p:nvPr/>
        </p:nvGrpSpPr>
        <p:grpSpPr bwMode="auto">
          <a:xfrm>
            <a:off x="0" y="838200"/>
            <a:ext cx="9144000" cy="1398588"/>
            <a:chOff x="0" y="528"/>
            <a:chExt cx="5760" cy="881"/>
          </a:xfrm>
        </p:grpSpPr>
        <p:pic>
          <p:nvPicPr>
            <p:cNvPr id="26634" name="Picture 3" descr="overdose">
              <a:extLst>
                <a:ext uri="{FF2B5EF4-FFF2-40B4-BE49-F238E27FC236}">
                  <a16:creationId xmlns:a16="http://schemas.microsoft.com/office/drawing/2014/main" id="{ADD015BC-AD24-AB48-99FD-EF0DD078B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528"/>
              <a:ext cx="1248" cy="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Text Box 8">
              <a:extLst>
                <a:ext uri="{FF2B5EF4-FFF2-40B4-BE49-F238E27FC236}">
                  <a16:creationId xmlns:a16="http://schemas.microsoft.com/office/drawing/2014/main" id="{35500652-DD52-7048-85E3-C96E7DCE2893}"/>
                </a:ext>
              </a:extLst>
            </p:cNvPr>
            <p:cNvSpPr txBox="1">
              <a:spLocks noChangeArrowheads="1"/>
            </p:cNvSpPr>
            <p:nvPr/>
          </p:nvSpPr>
          <p:spPr bwMode="auto">
            <a:xfrm>
              <a:off x="0" y="816"/>
              <a:ext cx="45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a:solidFill>
                    <a:srgbClr val="FFFF00"/>
                  </a:solidFill>
                </a:rPr>
                <a:t>a) MEDICAMENTI (OPPIACEI, BARBITURICI, ECC.)</a:t>
              </a:r>
            </a:p>
          </p:txBody>
        </p:sp>
      </p:grpSp>
      <p:sp>
        <p:nvSpPr>
          <p:cNvPr id="39945" name="Text Box 9">
            <a:extLst>
              <a:ext uri="{FF2B5EF4-FFF2-40B4-BE49-F238E27FC236}">
                <a16:creationId xmlns:a16="http://schemas.microsoft.com/office/drawing/2014/main" id="{0B1F8DBF-8A7E-3240-ABF6-BFD2D931EF8A}"/>
              </a:ext>
            </a:extLst>
          </p:cNvPr>
          <p:cNvSpPr txBox="1">
            <a:spLocks noChangeArrowheads="1"/>
          </p:cNvSpPr>
          <p:nvPr/>
        </p:nvSpPr>
        <p:spPr bwMode="auto">
          <a:xfrm>
            <a:off x="0" y="1997075"/>
            <a:ext cx="7239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a:solidFill>
                  <a:srgbClr val="FFFF00"/>
                </a:solidFill>
              </a:rPr>
              <a:t>b) TERAPIE INCONGRUE (ANESTESIA GENERALE, O</a:t>
            </a:r>
            <a:r>
              <a:rPr lang="it-IT" altLang="it-IT" baseline="-25000">
                <a:solidFill>
                  <a:srgbClr val="FFFF00"/>
                </a:solidFill>
              </a:rPr>
              <a:t>2 </a:t>
            </a:r>
            <a:r>
              <a:rPr lang="it-IT" altLang="it-IT">
                <a:solidFill>
                  <a:srgbClr val="FFFF00"/>
                </a:solidFill>
              </a:rPr>
              <a:t>TERAPIA  AD ALTE CONCENTRAZIONI)</a:t>
            </a:r>
          </a:p>
        </p:txBody>
      </p:sp>
      <p:grpSp>
        <p:nvGrpSpPr>
          <p:cNvPr id="4" name="Group 14">
            <a:extLst>
              <a:ext uri="{FF2B5EF4-FFF2-40B4-BE49-F238E27FC236}">
                <a16:creationId xmlns:a16="http://schemas.microsoft.com/office/drawing/2014/main" id="{9BDBC95A-58A5-AF40-B8C9-C0787FBD78CE}"/>
              </a:ext>
            </a:extLst>
          </p:cNvPr>
          <p:cNvGrpSpPr>
            <a:grpSpLocks/>
          </p:cNvGrpSpPr>
          <p:nvPr/>
        </p:nvGrpSpPr>
        <p:grpSpPr bwMode="auto">
          <a:xfrm>
            <a:off x="0" y="2636838"/>
            <a:ext cx="9144000" cy="1463675"/>
            <a:chOff x="-48" y="1661"/>
            <a:chExt cx="5760" cy="922"/>
          </a:xfrm>
        </p:grpSpPr>
        <p:pic>
          <p:nvPicPr>
            <p:cNvPr id="26632" name="Picture 4" descr="trauma cranico">
              <a:extLst>
                <a:ext uri="{FF2B5EF4-FFF2-40B4-BE49-F238E27FC236}">
                  <a16:creationId xmlns:a16="http://schemas.microsoft.com/office/drawing/2014/main" id="{D9B4C5A9-2C15-D347-9DD9-6550BBF0E3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0" y="1661"/>
              <a:ext cx="1152"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 Box 10">
              <a:extLst>
                <a:ext uri="{FF2B5EF4-FFF2-40B4-BE49-F238E27FC236}">
                  <a16:creationId xmlns:a16="http://schemas.microsoft.com/office/drawing/2014/main" id="{2C7975CD-2410-E047-A6CC-BD171BB6428F}"/>
                </a:ext>
              </a:extLst>
            </p:cNvPr>
            <p:cNvSpPr txBox="1">
              <a:spLocks noChangeArrowheads="1"/>
            </p:cNvSpPr>
            <p:nvPr/>
          </p:nvSpPr>
          <p:spPr bwMode="auto">
            <a:xfrm>
              <a:off x="-48" y="1872"/>
              <a:ext cx="2185"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70000"/>
                </a:lnSpc>
              </a:pPr>
              <a:r>
                <a:rPr lang="it-IT" altLang="it-IT">
                  <a:solidFill>
                    <a:srgbClr val="FFFF00"/>
                  </a:solidFill>
                </a:rPr>
                <a:t>c) TRAUMI CEREBRALI</a:t>
              </a:r>
              <a:endParaRPr lang="it-IT" altLang="it-IT"/>
            </a:p>
          </p:txBody>
        </p:sp>
      </p:grpSp>
      <p:sp>
        <p:nvSpPr>
          <p:cNvPr id="39947" name="Text Box 11">
            <a:extLst>
              <a:ext uri="{FF2B5EF4-FFF2-40B4-BE49-F238E27FC236}">
                <a16:creationId xmlns:a16="http://schemas.microsoft.com/office/drawing/2014/main" id="{0314EAC0-DD0D-744F-842B-34555F12168B}"/>
              </a:ext>
            </a:extLst>
          </p:cNvPr>
          <p:cNvSpPr txBox="1">
            <a:spLocks noChangeArrowheads="1"/>
          </p:cNvSpPr>
          <p:nvPr/>
        </p:nvSpPr>
        <p:spPr bwMode="auto">
          <a:xfrm>
            <a:off x="0" y="3848100"/>
            <a:ext cx="914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70000"/>
              </a:lnSpc>
            </a:pPr>
            <a:r>
              <a:rPr lang="it-IT" altLang="it-IT">
                <a:solidFill>
                  <a:srgbClr val="FFFF00"/>
                </a:solidFill>
              </a:rPr>
              <a:t>d) MALATTIE DEL SNC (ENCEFALITI, VASCULOPATIE CEREBRALI)</a:t>
            </a:r>
            <a:endParaRPr lang="it-IT" altLang="it-IT"/>
          </a:p>
        </p:txBody>
      </p:sp>
    </p:spTree>
    <p:extLst>
      <p:ext uri="{BB962C8B-B14F-4D97-AF65-F5344CB8AC3E}">
        <p14:creationId xmlns:p14="http://schemas.microsoft.com/office/powerpoint/2010/main" val="3833501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945"/>
                                        </p:tgtEl>
                                        <p:attrNameLst>
                                          <p:attrName>style.visibility</p:attrName>
                                        </p:attrNameLst>
                                      </p:cBhvr>
                                      <p:to>
                                        <p:strVal val="visible"/>
                                      </p:to>
                                    </p:set>
                                    <p:anim calcmode="lin" valueType="num">
                                      <p:cBhvr additive="base">
                                        <p:cTn id="13" dur="500" fill="hold"/>
                                        <p:tgtEl>
                                          <p:spTgt spid="39945"/>
                                        </p:tgtEl>
                                        <p:attrNameLst>
                                          <p:attrName>ppt_x</p:attrName>
                                        </p:attrNameLst>
                                      </p:cBhvr>
                                      <p:tavLst>
                                        <p:tav tm="0">
                                          <p:val>
                                            <p:strVal val="0-#ppt_w/2"/>
                                          </p:val>
                                        </p:tav>
                                        <p:tav tm="100000">
                                          <p:val>
                                            <p:strVal val="#ppt_x"/>
                                          </p:val>
                                        </p:tav>
                                      </p:tavLst>
                                    </p:anim>
                                    <p:anim calcmode="lin" valueType="num">
                                      <p:cBhvr additive="base">
                                        <p:cTn id="14" dur="500" fill="hold"/>
                                        <p:tgtEl>
                                          <p:spTgt spid="3994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9947"/>
                                        </p:tgtEl>
                                        <p:attrNameLst>
                                          <p:attrName>style.visibility</p:attrName>
                                        </p:attrNameLst>
                                      </p:cBhvr>
                                      <p:to>
                                        <p:strVal val="visible"/>
                                      </p:to>
                                    </p:set>
                                    <p:anim calcmode="lin" valueType="num">
                                      <p:cBhvr additive="base">
                                        <p:cTn id="24" dur="500" fill="hold"/>
                                        <p:tgtEl>
                                          <p:spTgt spid="39947"/>
                                        </p:tgtEl>
                                        <p:attrNameLst>
                                          <p:attrName>ppt_x</p:attrName>
                                        </p:attrNameLst>
                                      </p:cBhvr>
                                      <p:tavLst>
                                        <p:tav tm="0">
                                          <p:val>
                                            <p:strVal val="0-#ppt_w/2"/>
                                          </p:val>
                                        </p:tav>
                                        <p:tav tm="100000">
                                          <p:val>
                                            <p:strVal val="#ppt_x"/>
                                          </p:val>
                                        </p:tav>
                                      </p:tavLst>
                                    </p:anim>
                                    <p:anim calcmode="lin" valueType="num">
                                      <p:cBhvr additive="base">
                                        <p:cTn id="25" dur="500" fill="hold"/>
                                        <p:tgtEl>
                                          <p:spTgt spid="39947"/>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0-#ppt_w/2"/>
                                          </p:val>
                                        </p:tav>
                                        <p:tav tm="100000">
                                          <p:val>
                                            <p:strVal val="#ppt_x"/>
                                          </p:val>
                                        </p:tav>
                                      </p:tavLst>
                                    </p:anim>
                                    <p:anim calcmode="lin" valueType="num">
                                      <p:cBhvr additive="base">
                                        <p:cTn id="3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5" grpId="0" autoUpdateAnimBg="0"/>
      <p:bldP spid="3994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289CC11-D3AE-434D-BA93-8C10DE1F4AC3}"/>
              </a:ext>
            </a:extLst>
          </p:cNvPr>
          <p:cNvSpPr>
            <a:spLocks noGrp="1" noChangeArrowheads="1"/>
          </p:cNvSpPr>
          <p:nvPr>
            <p:ph type="title"/>
          </p:nvPr>
        </p:nvSpPr>
        <p:spPr>
          <a:xfrm>
            <a:off x="684213" y="115888"/>
            <a:ext cx="7772400" cy="633412"/>
          </a:xfrm>
          <a:noFill/>
        </p:spPr>
        <p:txBody>
          <a:bodyPr/>
          <a:lstStyle/>
          <a:p>
            <a:r>
              <a:rPr lang="it-IT" altLang="it-IT" sz="3600" b="1" dirty="0">
                <a:solidFill>
                  <a:schemeClr val="accent1">
                    <a:lumMod val="20000"/>
                    <a:lumOff val="80000"/>
                  </a:schemeClr>
                </a:solidFill>
                <a:latin typeface="Arial" panose="020B0604020202020204" pitchFamily="34" charset="0"/>
                <a:cs typeface="Arial" panose="020B0604020202020204" pitchFamily="34" charset="0"/>
              </a:rPr>
              <a:t>INSUFFICIENZA RESPIRATORIA</a:t>
            </a:r>
          </a:p>
        </p:txBody>
      </p:sp>
      <p:sp>
        <p:nvSpPr>
          <p:cNvPr id="151555" name="Rectangle 3">
            <a:extLst>
              <a:ext uri="{FF2B5EF4-FFF2-40B4-BE49-F238E27FC236}">
                <a16:creationId xmlns:a16="http://schemas.microsoft.com/office/drawing/2014/main" id="{1052C16D-EBD7-DC4A-A06D-86E3F7480535}"/>
              </a:ext>
            </a:extLst>
          </p:cNvPr>
          <p:cNvSpPr>
            <a:spLocks noGrp="1" noChangeArrowheads="1"/>
          </p:cNvSpPr>
          <p:nvPr>
            <p:ph type="body" idx="1"/>
          </p:nvPr>
        </p:nvSpPr>
        <p:spPr>
          <a:xfrm>
            <a:off x="288925" y="1341438"/>
            <a:ext cx="8675688" cy="4967287"/>
          </a:xfrm>
        </p:spPr>
        <p:txBody>
          <a:bodyPr/>
          <a:lstStyle/>
          <a:p>
            <a:pPr marL="180975" indent="173038" algn="just">
              <a:lnSpc>
                <a:spcPct val="90000"/>
              </a:lnSpc>
              <a:defRPr/>
            </a:pPr>
            <a:r>
              <a:rPr lang="it-IT" sz="2400" b="1">
                <a:solidFill>
                  <a:schemeClr val="bg1"/>
                </a:solidFill>
              </a:rPr>
              <a:t>DEFINIZIONE</a:t>
            </a:r>
          </a:p>
          <a:p>
            <a:pPr marL="180975" indent="173038" algn="just">
              <a:lnSpc>
                <a:spcPct val="90000"/>
              </a:lnSpc>
              <a:buFontTx/>
              <a:buNone/>
              <a:defRPr/>
            </a:pPr>
            <a:endParaRPr lang="it-IT" sz="2400" b="1">
              <a:solidFill>
                <a:schemeClr val="bg1"/>
              </a:solidFill>
            </a:endParaRPr>
          </a:p>
          <a:p>
            <a:pPr marL="180975" indent="173038" algn="just">
              <a:lnSpc>
                <a:spcPct val="90000"/>
              </a:lnSpc>
              <a:defRPr/>
            </a:pPr>
            <a:r>
              <a:rPr lang="it-IT" sz="2400" b="1" u="sng">
                <a:solidFill>
                  <a:srgbClr val="FFFF00"/>
                </a:solidFill>
                <a:effectLst>
                  <a:outerShdw blurRad="38100" dist="38100" dir="2700000" algn="tl">
                    <a:srgbClr val="000000"/>
                  </a:outerShdw>
                </a:effectLst>
              </a:rPr>
              <a:t>DIAGNOSI</a:t>
            </a:r>
            <a:r>
              <a:rPr lang="it-IT" sz="2400" b="1">
                <a:solidFill>
                  <a:srgbClr val="FFFF00"/>
                </a:solidFill>
                <a:effectLst>
                  <a:outerShdw blurRad="38100" dist="38100" dir="2700000" algn="tl">
                    <a:srgbClr val="000000"/>
                  </a:outerShdw>
                </a:effectLst>
              </a:rPr>
              <a:t>:</a:t>
            </a:r>
            <a:r>
              <a:rPr lang="it-IT" sz="2400" b="1">
                <a:solidFill>
                  <a:schemeClr val="bg1"/>
                </a:solidFill>
                <a:effectLst>
                  <a:outerShdw blurRad="38100" dist="38100" dir="2700000" algn="tl">
                    <a:srgbClr val="000000"/>
                  </a:outerShdw>
                </a:effectLst>
              </a:rPr>
              <a:t> </a:t>
            </a:r>
            <a:r>
              <a:rPr lang="it-IT" sz="2400" b="1" u="sng">
                <a:solidFill>
                  <a:srgbClr val="FF3300"/>
                </a:solidFill>
                <a:effectLst>
                  <a:outerShdw blurRad="38100" dist="38100" dir="2700000" algn="tl">
                    <a:srgbClr val="000000"/>
                  </a:outerShdw>
                </a:effectLst>
              </a:rPr>
              <a:t>E</a:t>
            </a:r>
            <a:r>
              <a:rPr lang="it-IT" sz="2400" b="1">
                <a:solidFill>
                  <a:srgbClr val="FFFF00"/>
                </a:solidFill>
                <a:effectLst>
                  <a:outerShdw blurRad="38100" dist="38100" dir="2700000" algn="tl">
                    <a:srgbClr val="000000"/>
                  </a:outerShdw>
                </a:effectLst>
              </a:rPr>
              <a:t>MO</a:t>
            </a:r>
            <a:r>
              <a:rPr lang="it-IT" sz="2400" b="1" u="sng">
                <a:solidFill>
                  <a:srgbClr val="FF3300"/>
                </a:solidFill>
                <a:effectLst>
                  <a:outerShdw blurRad="38100" dist="38100" dir="2700000" algn="tl">
                    <a:srgbClr val="000000"/>
                  </a:outerShdw>
                </a:effectLst>
              </a:rPr>
              <a:t>G</a:t>
            </a:r>
            <a:r>
              <a:rPr lang="it-IT" sz="2400" b="1">
                <a:solidFill>
                  <a:srgbClr val="FFFF00"/>
                </a:solidFill>
                <a:effectLst>
                  <a:outerShdw blurRad="38100" dist="38100" dir="2700000" algn="tl">
                    <a:srgbClr val="000000"/>
                  </a:outerShdw>
                </a:effectLst>
              </a:rPr>
              <a:t>ASANALISI </a:t>
            </a:r>
            <a:r>
              <a:rPr lang="it-IT" sz="2400" b="1" u="sng">
                <a:solidFill>
                  <a:srgbClr val="FF3300"/>
                </a:solidFill>
                <a:effectLst>
                  <a:outerShdw blurRad="38100" dist="38100" dir="2700000" algn="tl">
                    <a:srgbClr val="000000"/>
                  </a:outerShdw>
                </a:effectLst>
              </a:rPr>
              <a:t>A</a:t>
            </a:r>
            <a:r>
              <a:rPr lang="it-IT" sz="2400" b="1">
                <a:solidFill>
                  <a:srgbClr val="FFFF00"/>
                </a:solidFill>
                <a:effectLst>
                  <a:outerShdw blurRad="38100" dist="38100" dir="2700000" algn="tl">
                    <a:srgbClr val="000000"/>
                  </a:outerShdw>
                </a:effectLst>
              </a:rPr>
              <a:t>RTERIOSA </a:t>
            </a:r>
            <a:r>
              <a:rPr lang="it-IT" sz="2400">
                <a:solidFill>
                  <a:srgbClr val="FF3300"/>
                </a:solidFill>
              </a:rPr>
              <a:t>(</a:t>
            </a:r>
            <a:r>
              <a:rPr lang="it-IT" sz="2400" u="sng">
                <a:solidFill>
                  <a:srgbClr val="FF3300"/>
                </a:solidFill>
              </a:rPr>
              <a:t>EGA</a:t>
            </a:r>
            <a:r>
              <a:rPr lang="it-IT" sz="2400">
                <a:solidFill>
                  <a:srgbClr val="FF3300"/>
                </a:solidFill>
              </a:rPr>
              <a:t>)</a:t>
            </a:r>
            <a:r>
              <a:rPr lang="it-IT" sz="2400">
                <a:solidFill>
                  <a:srgbClr val="FFFF00"/>
                </a:solidFill>
              </a:rPr>
              <a:t> </a:t>
            </a:r>
            <a:endParaRPr lang="it-IT" sz="2400" b="1" u="sng">
              <a:solidFill>
                <a:srgbClr val="FFFF00"/>
              </a:solidFill>
              <a:effectLst>
                <a:outerShdw blurRad="38100" dist="38100" dir="2700000" algn="tl">
                  <a:srgbClr val="000000"/>
                </a:outerShdw>
              </a:effectLst>
            </a:endParaRPr>
          </a:p>
          <a:p>
            <a:pPr marL="180975" indent="173038" algn="just">
              <a:lnSpc>
                <a:spcPct val="90000"/>
              </a:lnSpc>
              <a:buFontTx/>
              <a:buNone/>
              <a:defRPr/>
            </a:pPr>
            <a:endParaRPr lang="it-IT" sz="2400" b="1">
              <a:solidFill>
                <a:schemeClr val="bg1"/>
              </a:solidFill>
            </a:endParaRPr>
          </a:p>
          <a:p>
            <a:pPr marL="180975" indent="173038" algn="just">
              <a:lnSpc>
                <a:spcPct val="90000"/>
              </a:lnSpc>
              <a:defRPr/>
            </a:pPr>
            <a:r>
              <a:rPr lang="it-IT" sz="2400" b="1">
                <a:solidFill>
                  <a:schemeClr val="bg1"/>
                </a:solidFill>
              </a:rPr>
              <a:t>CLASSIFICAZIONE</a:t>
            </a:r>
          </a:p>
          <a:p>
            <a:pPr marL="180975" indent="173038" algn="just">
              <a:lnSpc>
                <a:spcPct val="90000"/>
              </a:lnSpc>
              <a:buFontTx/>
              <a:buNone/>
              <a:defRPr/>
            </a:pPr>
            <a:endParaRPr lang="it-IT" sz="2400" b="1">
              <a:solidFill>
                <a:schemeClr val="bg1"/>
              </a:solidFill>
            </a:endParaRPr>
          </a:p>
          <a:p>
            <a:pPr marL="180975" indent="173038" algn="just">
              <a:lnSpc>
                <a:spcPct val="90000"/>
              </a:lnSpc>
              <a:defRPr/>
            </a:pPr>
            <a:r>
              <a:rPr lang="it-IT" sz="2400" b="1">
                <a:solidFill>
                  <a:schemeClr val="bg1"/>
                </a:solidFill>
              </a:rPr>
              <a:t>CAUSE E MECCANISMI FISIOPATOLOGICI</a:t>
            </a:r>
          </a:p>
          <a:p>
            <a:pPr marL="180975" indent="173038" algn="just">
              <a:lnSpc>
                <a:spcPct val="90000"/>
              </a:lnSpc>
              <a:defRPr/>
            </a:pPr>
            <a:endParaRPr lang="it-IT" sz="2400" b="1">
              <a:solidFill>
                <a:schemeClr val="bg1"/>
              </a:solidFill>
            </a:endParaRPr>
          </a:p>
          <a:p>
            <a:pPr marL="180975" indent="173038" algn="just">
              <a:lnSpc>
                <a:spcPct val="90000"/>
              </a:lnSpc>
              <a:defRPr/>
            </a:pPr>
            <a:r>
              <a:rPr lang="it-IT" sz="2400" b="1">
                <a:solidFill>
                  <a:schemeClr val="bg1"/>
                </a:solidFill>
              </a:rPr>
              <a:t>SEGNI E SINTOMI DELL’IR</a:t>
            </a:r>
          </a:p>
          <a:p>
            <a:pPr marL="180975" indent="173038" algn="just">
              <a:lnSpc>
                <a:spcPct val="90000"/>
              </a:lnSpc>
              <a:buFontTx/>
              <a:buNone/>
              <a:defRPr/>
            </a:pPr>
            <a:endParaRPr lang="it-IT" sz="2400" b="1">
              <a:solidFill>
                <a:schemeClr val="bg1"/>
              </a:solidFill>
            </a:endParaRPr>
          </a:p>
          <a:p>
            <a:pPr marL="180975" indent="173038" algn="just">
              <a:lnSpc>
                <a:spcPct val="90000"/>
              </a:lnSpc>
              <a:defRPr/>
            </a:pPr>
            <a:r>
              <a:rPr lang="it-IT" sz="2400" b="1">
                <a:solidFill>
                  <a:schemeClr val="bg1"/>
                </a:solidFill>
              </a:rPr>
              <a:t>TERAPIA: O2 TERAPIA E VENTILAZIONE MECCANICA</a:t>
            </a:r>
          </a:p>
        </p:txBody>
      </p:sp>
    </p:spTree>
    <p:extLst>
      <p:ext uri="{BB962C8B-B14F-4D97-AF65-F5344CB8AC3E}">
        <p14:creationId xmlns:p14="http://schemas.microsoft.com/office/powerpoint/2010/main" val="2198743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a:extLst>
              <a:ext uri="{FF2B5EF4-FFF2-40B4-BE49-F238E27FC236}">
                <a16:creationId xmlns:a16="http://schemas.microsoft.com/office/drawing/2014/main" id="{B70A1AAB-5731-784F-BBC1-5E45CBD7C2A1}"/>
              </a:ext>
            </a:extLst>
          </p:cNvPr>
          <p:cNvSpPr txBox="1">
            <a:spLocks noChangeArrowheads="1"/>
          </p:cNvSpPr>
          <p:nvPr/>
        </p:nvSpPr>
        <p:spPr bwMode="auto">
          <a:xfrm>
            <a:off x="0" y="76200"/>
            <a:ext cx="9144000" cy="1122363"/>
          </a:xfrm>
          <a:prstGeom prst="rect">
            <a:avLst/>
          </a:prstGeom>
          <a:noFill/>
          <a:ln w="9525">
            <a:noFill/>
            <a:miter lim="800000"/>
            <a:headEnd/>
            <a:tailEnd/>
          </a:ln>
          <a:effectLst/>
        </p:spPr>
        <p:txBody>
          <a:bodyPr>
            <a:spAutoFit/>
          </a:bodyPr>
          <a:lstStyle/>
          <a:p>
            <a:pPr algn="l">
              <a:lnSpc>
                <a:spcPct val="130000"/>
              </a:lnSpc>
              <a:defRPr/>
            </a:pPr>
            <a:r>
              <a:rPr lang="it-IT" sz="2800" b="1">
                <a:solidFill>
                  <a:schemeClr val="bg1"/>
                </a:solidFill>
              </a:rPr>
              <a:t>2) </a:t>
            </a:r>
            <a:r>
              <a:rPr lang="it-IT" b="1">
                <a:solidFill>
                  <a:schemeClr val="bg1"/>
                </a:solidFill>
                <a:effectLst>
                  <a:outerShdw blurRad="38100" dist="38100" dir="2700000" algn="tl">
                    <a:srgbClr val="000000"/>
                  </a:outerShdw>
                </a:effectLst>
              </a:rPr>
              <a:t>ALTERAZIONI DELLA FUNZIONE VENTILATORIA DA LESIONE DELLE VIE NERVOSE DI CONDUZIONE</a:t>
            </a:r>
          </a:p>
        </p:txBody>
      </p:sp>
      <p:grpSp>
        <p:nvGrpSpPr>
          <p:cNvPr id="2" name="Group 11">
            <a:extLst>
              <a:ext uri="{FF2B5EF4-FFF2-40B4-BE49-F238E27FC236}">
                <a16:creationId xmlns:a16="http://schemas.microsoft.com/office/drawing/2014/main" id="{32D01407-FCCC-2A49-BCAC-73739DE2D1E3}"/>
              </a:ext>
            </a:extLst>
          </p:cNvPr>
          <p:cNvGrpSpPr>
            <a:grpSpLocks/>
          </p:cNvGrpSpPr>
          <p:nvPr/>
        </p:nvGrpSpPr>
        <p:grpSpPr bwMode="auto">
          <a:xfrm>
            <a:off x="0" y="1066800"/>
            <a:ext cx="9083675" cy="2971800"/>
            <a:chOff x="0" y="672"/>
            <a:chExt cx="5722" cy="1872"/>
          </a:xfrm>
        </p:grpSpPr>
        <p:pic>
          <p:nvPicPr>
            <p:cNvPr id="27659" name="Picture 4" descr="sistema nervoso">
              <a:extLst>
                <a:ext uri="{FF2B5EF4-FFF2-40B4-BE49-F238E27FC236}">
                  <a16:creationId xmlns:a16="http://schemas.microsoft.com/office/drawing/2014/main" id="{86CBDB93-337B-234F-85B8-0949A93B6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 y="672"/>
              <a:ext cx="1020" cy="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 Box 5">
              <a:extLst>
                <a:ext uri="{FF2B5EF4-FFF2-40B4-BE49-F238E27FC236}">
                  <a16:creationId xmlns:a16="http://schemas.microsoft.com/office/drawing/2014/main" id="{D0A733A6-F20E-B647-A9B1-993EC4047868}"/>
                </a:ext>
              </a:extLst>
            </p:cNvPr>
            <p:cNvSpPr txBox="1">
              <a:spLocks noChangeArrowheads="1"/>
            </p:cNvSpPr>
            <p:nvPr/>
          </p:nvSpPr>
          <p:spPr bwMode="auto">
            <a:xfrm>
              <a:off x="0" y="991"/>
              <a:ext cx="5722"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70000"/>
                </a:lnSpc>
              </a:pPr>
              <a:r>
                <a:rPr lang="it-IT" altLang="it-IT">
                  <a:solidFill>
                    <a:srgbClr val="FFFF00"/>
                  </a:solidFill>
                </a:rPr>
                <a:t>a) LESIONI TRAUMATICHE DEL MIDOLLO</a:t>
              </a:r>
              <a:endParaRPr lang="it-IT" altLang="it-IT"/>
            </a:p>
          </p:txBody>
        </p:sp>
        <p:sp>
          <p:nvSpPr>
            <p:cNvPr id="27661" name="Text Box 6">
              <a:extLst>
                <a:ext uri="{FF2B5EF4-FFF2-40B4-BE49-F238E27FC236}">
                  <a16:creationId xmlns:a16="http://schemas.microsoft.com/office/drawing/2014/main" id="{8EA6E76D-A551-D743-9D3A-C812DB02E0C2}"/>
                </a:ext>
              </a:extLst>
            </p:cNvPr>
            <p:cNvSpPr txBox="1">
              <a:spLocks noChangeArrowheads="1"/>
            </p:cNvSpPr>
            <p:nvPr/>
          </p:nvSpPr>
          <p:spPr bwMode="auto">
            <a:xfrm>
              <a:off x="0" y="1536"/>
              <a:ext cx="562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70000"/>
                </a:lnSpc>
              </a:pPr>
              <a:r>
                <a:rPr lang="it-IT" altLang="it-IT">
                  <a:solidFill>
                    <a:srgbClr val="FFFF00"/>
                  </a:solidFill>
                </a:rPr>
                <a:t>b) MALATTIE INFETTIVE (POLIOMIELITE)</a:t>
              </a:r>
              <a:endParaRPr lang="it-IT" altLang="it-IT"/>
            </a:p>
          </p:txBody>
        </p:sp>
        <p:sp>
          <p:nvSpPr>
            <p:cNvPr id="27662" name="Text Box 7">
              <a:extLst>
                <a:ext uri="{FF2B5EF4-FFF2-40B4-BE49-F238E27FC236}">
                  <a16:creationId xmlns:a16="http://schemas.microsoft.com/office/drawing/2014/main" id="{0EA293F9-A656-D440-B832-6B948D6C592D}"/>
                </a:ext>
              </a:extLst>
            </p:cNvPr>
            <p:cNvSpPr txBox="1">
              <a:spLocks noChangeArrowheads="1"/>
            </p:cNvSpPr>
            <p:nvPr/>
          </p:nvSpPr>
          <p:spPr bwMode="auto">
            <a:xfrm>
              <a:off x="0" y="2095"/>
              <a:ext cx="5722"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70000"/>
                </a:lnSpc>
              </a:pPr>
              <a:r>
                <a:rPr lang="it-IT" altLang="it-IT">
                  <a:solidFill>
                    <a:srgbClr val="FFFF00"/>
                  </a:solidFill>
                </a:rPr>
                <a:t>c) NEURITI PERIFERICHE (SD. DI GUILLAIN-BARRE’)</a:t>
              </a:r>
            </a:p>
          </p:txBody>
        </p:sp>
      </p:grpSp>
      <p:sp>
        <p:nvSpPr>
          <p:cNvPr id="40970" name="Text Box 10">
            <a:extLst>
              <a:ext uri="{FF2B5EF4-FFF2-40B4-BE49-F238E27FC236}">
                <a16:creationId xmlns:a16="http://schemas.microsoft.com/office/drawing/2014/main" id="{64D7B556-C005-2644-9422-A0BB45230843}"/>
              </a:ext>
            </a:extLst>
          </p:cNvPr>
          <p:cNvSpPr txBox="1">
            <a:spLocks noChangeArrowheads="1"/>
          </p:cNvSpPr>
          <p:nvPr/>
        </p:nvSpPr>
        <p:spPr bwMode="auto">
          <a:xfrm>
            <a:off x="-15875" y="5562600"/>
            <a:ext cx="92360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70000"/>
              </a:lnSpc>
            </a:pPr>
            <a:r>
              <a:rPr lang="it-IT" altLang="it-IT">
                <a:solidFill>
                  <a:srgbClr val="FFFF00"/>
                </a:solidFill>
              </a:rPr>
              <a:t>f) MALATTIE DEGENERATIVE / DEMIELINIZZANTI DEL SNC (SLA, SCLEROSI MULTIPLA)</a:t>
            </a:r>
            <a:endParaRPr lang="it-IT" altLang="it-IT"/>
          </a:p>
        </p:txBody>
      </p:sp>
      <p:grpSp>
        <p:nvGrpSpPr>
          <p:cNvPr id="3" name="Group 17">
            <a:extLst>
              <a:ext uri="{FF2B5EF4-FFF2-40B4-BE49-F238E27FC236}">
                <a16:creationId xmlns:a16="http://schemas.microsoft.com/office/drawing/2014/main" id="{2DF868BF-C837-8C4B-A1A9-EA4529C02EE5}"/>
              </a:ext>
            </a:extLst>
          </p:cNvPr>
          <p:cNvGrpSpPr>
            <a:grpSpLocks/>
          </p:cNvGrpSpPr>
          <p:nvPr/>
        </p:nvGrpSpPr>
        <p:grpSpPr bwMode="auto">
          <a:xfrm>
            <a:off x="0" y="4286250"/>
            <a:ext cx="9236075" cy="1428750"/>
            <a:chOff x="0" y="2700"/>
            <a:chExt cx="5818" cy="900"/>
          </a:xfrm>
        </p:grpSpPr>
        <p:sp>
          <p:nvSpPr>
            <p:cNvPr id="27657" name="Text Box 9">
              <a:extLst>
                <a:ext uri="{FF2B5EF4-FFF2-40B4-BE49-F238E27FC236}">
                  <a16:creationId xmlns:a16="http://schemas.microsoft.com/office/drawing/2014/main" id="{3AB35D26-68EE-724C-AE79-C6343F372D62}"/>
                </a:ext>
              </a:extLst>
            </p:cNvPr>
            <p:cNvSpPr txBox="1">
              <a:spLocks noChangeArrowheads="1"/>
            </p:cNvSpPr>
            <p:nvPr/>
          </p:nvSpPr>
          <p:spPr bwMode="auto">
            <a:xfrm>
              <a:off x="0" y="3151"/>
              <a:ext cx="5818"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70000"/>
                </a:lnSpc>
              </a:pPr>
              <a:r>
                <a:rPr lang="it-IT" altLang="it-IT">
                  <a:solidFill>
                    <a:srgbClr val="FFFF00"/>
                  </a:solidFill>
                </a:rPr>
                <a:t>e) AVVELENAMENTO (BOTULISMO)</a:t>
              </a:r>
              <a:endParaRPr lang="it-IT" altLang="it-IT"/>
            </a:p>
          </p:txBody>
        </p:sp>
        <p:pic>
          <p:nvPicPr>
            <p:cNvPr id="27658" name="Picture 13" descr="botulismo">
              <a:extLst>
                <a:ext uri="{FF2B5EF4-FFF2-40B4-BE49-F238E27FC236}">
                  <a16:creationId xmlns:a16="http://schemas.microsoft.com/office/drawing/2014/main" id="{58DF2F56-A84D-4244-B024-28463DA78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6" y="2700"/>
              <a:ext cx="1420" cy="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6">
            <a:extLst>
              <a:ext uri="{FF2B5EF4-FFF2-40B4-BE49-F238E27FC236}">
                <a16:creationId xmlns:a16="http://schemas.microsoft.com/office/drawing/2014/main" id="{19383719-2EBD-5340-BED0-AAC756A391DE}"/>
              </a:ext>
            </a:extLst>
          </p:cNvPr>
          <p:cNvGrpSpPr>
            <a:grpSpLocks/>
          </p:cNvGrpSpPr>
          <p:nvPr/>
        </p:nvGrpSpPr>
        <p:grpSpPr bwMode="auto">
          <a:xfrm>
            <a:off x="-34925" y="4041775"/>
            <a:ext cx="5622925" cy="1139825"/>
            <a:chOff x="-22" y="2546"/>
            <a:chExt cx="3542" cy="718"/>
          </a:xfrm>
        </p:grpSpPr>
        <p:sp>
          <p:nvSpPr>
            <p:cNvPr id="27655" name="Text Box 14">
              <a:extLst>
                <a:ext uri="{FF2B5EF4-FFF2-40B4-BE49-F238E27FC236}">
                  <a16:creationId xmlns:a16="http://schemas.microsoft.com/office/drawing/2014/main" id="{33068F83-2956-5548-8984-70925953FB9B}"/>
                </a:ext>
              </a:extLst>
            </p:cNvPr>
            <p:cNvSpPr txBox="1">
              <a:spLocks noChangeArrowheads="1"/>
            </p:cNvSpPr>
            <p:nvPr/>
          </p:nvSpPr>
          <p:spPr bwMode="auto">
            <a:xfrm>
              <a:off x="-22" y="2623"/>
              <a:ext cx="2278"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70000"/>
                </a:lnSpc>
              </a:pPr>
              <a:r>
                <a:rPr lang="it-IT" altLang="it-IT">
                  <a:solidFill>
                    <a:srgbClr val="FFFF00"/>
                  </a:solidFill>
                </a:rPr>
                <a:t>d) BLOCCO DA CURARO</a:t>
              </a:r>
              <a:endParaRPr lang="it-IT" altLang="it-IT"/>
            </a:p>
          </p:txBody>
        </p:sp>
        <p:pic>
          <p:nvPicPr>
            <p:cNvPr id="27656" name="Picture 15" descr="curaro">
              <a:extLst>
                <a:ext uri="{FF2B5EF4-FFF2-40B4-BE49-F238E27FC236}">
                  <a16:creationId xmlns:a16="http://schemas.microsoft.com/office/drawing/2014/main" id="{0A20E816-3509-CE4A-B6D0-C9ACAA8B8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8" y="2546"/>
              <a:ext cx="1072"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09492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970"/>
                                        </p:tgtEl>
                                        <p:attrNameLst>
                                          <p:attrName>style.visibility</p:attrName>
                                        </p:attrNameLst>
                                      </p:cBhvr>
                                      <p:to>
                                        <p:strVal val="visible"/>
                                      </p:to>
                                    </p:set>
                                    <p:anim calcmode="lin" valueType="num">
                                      <p:cBhvr additive="base">
                                        <p:cTn id="23" dur="500" fill="hold"/>
                                        <p:tgtEl>
                                          <p:spTgt spid="40970"/>
                                        </p:tgtEl>
                                        <p:attrNameLst>
                                          <p:attrName>ppt_x</p:attrName>
                                        </p:attrNameLst>
                                      </p:cBhvr>
                                      <p:tavLst>
                                        <p:tav tm="0">
                                          <p:val>
                                            <p:strVal val="0-#ppt_w/2"/>
                                          </p:val>
                                        </p:tav>
                                        <p:tav tm="100000">
                                          <p:val>
                                            <p:strVal val="#ppt_x"/>
                                          </p:val>
                                        </p:tav>
                                      </p:tavLst>
                                    </p:anim>
                                    <p:anim calcmode="lin" valueType="num">
                                      <p:cBhvr additive="base">
                                        <p:cTn id="24" dur="500" fill="hold"/>
                                        <p:tgtEl>
                                          <p:spTgt spid="409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a:extLst>
              <a:ext uri="{FF2B5EF4-FFF2-40B4-BE49-F238E27FC236}">
                <a16:creationId xmlns:a16="http://schemas.microsoft.com/office/drawing/2014/main" id="{AA213467-43D8-7B43-A2A7-3A85F3B25C89}"/>
              </a:ext>
            </a:extLst>
          </p:cNvPr>
          <p:cNvSpPr txBox="1">
            <a:spLocks noChangeArrowheads="1"/>
          </p:cNvSpPr>
          <p:nvPr/>
        </p:nvSpPr>
        <p:spPr bwMode="auto">
          <a:xfrm>
            <a:off x="0" y="76200"/>
            <a:ext cx="9144000" cy="1358900"/>
          </a:xfrm>
          <a:prstGeom prst="rect">
            <a:avLst/>
          </a:prstGeom>
          <a:noFill/>
          <a:ln w="9525">
            <a:noFill/>
            <a:miter lim="800000"/>
            <a:headEnd/>
            <a:tailEnd/>
          </a:ln>
          <a:effectLst/>
        </p:spPr>
        <p:txBody>
          <a:bodyPr>
            <a:spAutoFit/>
          </a:bodyPr>
          <a:lstStyle/>
          <a:p>
            <a:pPr algn="just">
              <a:lnSpc>
                <a:spcPct val="160000"/>
              </a:lnSpc>
              <a:defRPr/>
            </a:pPr>
            <a:r>
              <a:rPr lang="it-IT" sz="2800" b="1">
                <a:solidFill>
                  <a:schemeClr val="bg1"/>
                </a:solidFill>
                <a:effectLst>
                  <a:outerShdw blurRad="38100" dist="38100" dir="2700000" algn="tl">
                    <a:srgbClr val="000000"/>
                  </a:outerShdw>
                </a:effectLst>
              </a:rPr>
              <a:t>3) </a:t>
            </a:r>
            <a:r>
              <a:rPr lang="it-IT" b="1">
                <a:solidFill>
                  <a:schemeClr val="bg1"/>
                </a:solidFill>
                <a:effectLst>
                  <a:outerShdw blurRad="38100" dist="38100" dir="2700000" algn="tl">
                    <a:srgbClr val="000000"/>
                  </a:outerShdw>
                </a:effectLst>
              </a:rPr>
              <a:t>ALTERAZIONI DELLA FUNZIONE VENTILATORIA DA MALATTIE DEI MUSCOLI RESPIRATORI</a:t>
            </a:r>
          </a:p>
        </p:txBody>
      </p:sp>
      <p:grpSp>
        <p:nvGrpSpPr>
          <p:cNvPr id="2" name="Group 15">
            <a:extLst>
              <a:ext uri="{FF2B5EF4-FFF2-40B4-BE49-F238E27FC236}">
                <a16:creationId xmlns:a16="http://schemas.microsoft.com/office/drawing/2014/main" id="{DDD79BD1-CDA3-6D47-A983-19EBCCA65F0D}"/>
              </a:ext>
            </a:extLst>
          </p:cNvPr>
          <p:cNvGrpSpPr>
            <a:grpSpLocks/>
          </p:cNvGrpSpPr>
          <p:nvPr/>
        </p:nvGrpSpPr>
        <p:grpSpPr bwMode="auto">
          <a:xfrm>
            <a:off x="219075" y="1663700"/>
            <a:ext cx="8696325" cy="3746500"/>
            <a:chOff x="138" y="1048"/>
            <a:chExt cx="5478" cy="2360"/>
          </a:xfrm>
        </p:grpSpPr>
        <p:sp>
          <p:nvSpPr>
            <p:cNvPr id="28679" name="Text Box 3">
              <a:extLst>
                <a:ext uri="{FF2B5EF4-FFF2-40B4-BE49-F238E27FC236}">
                  <a16:creationId xmlns:a16="http://schemas.microsoft.com/office/drawing/2014/main" id="{0DD45204-BEE7-F645-8731-F9A5850D806C}"/>
                </a:ext>
              </a:extLst>
            </p:cNvPr>
            <p:cNvSpPr txBox="1">
              <a:spLocks noChangeArrowheads="1"/>
            </p:cNvSpPr>
            <p:nvPr/>
          </p:nvSpPr>
          <p:spPr bwMode="auto">
            <a:xfrm>
              <a:off x="144" y="1104"/>
              <a:ext cx="3514"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60000"/>
                </a:lnSpc>
                <a:buFontTx/>
                <a:buAutoNum type="alphaLcParenR"/>
              </a:pPr>
              <a:r>
                <a:rPr lang="it-IT" altLang="it-IT">
                  <a:solidFill>
                    <a:srgbClr val="FFFF00"/>
                  </a:solidFill>
                </a:rPr>
                <a:t>MIOPATIE</a:t>
              </a:r>
            </a:p>
            <a:p>
              <a:pPr algn="l">
                <a:lnSpc>
                  <a:spcPct val="160000"/>
                </a:lnSpc>
              </a:pPr>
              <a:r>
                <a:rPr lang="it-IT" altLang="it-IT">
                  <a:solidFill>
                    <a:srgbClr val="FFFF00"/>
                  </a:solidFill>
                </a:rPr>
                <a:t> (DISTROFIE, CONNETTIVITI, ECC)</a:t>
              </a:r>
              <a:endParaRPr lang="it-IT" altLang="it-IT"/>
            </a:p>
          </p:txBody>
        </p:sp>
        <p:pic>
          <p:nvPicPr>
            <p:cNvPr id="28680" name="Picture 8">
              <a:extLst>
                <a:ext uri="{FF2B5EF4-FFF2-40B4-BE49-F238E27FC236}">
                  <a16:creationId xmlns:a16="http://schemas.microsoft.com/office/drawing/2014/main" id="{A4E0C79B-8195-A04C-AF41-58251AEAA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 y="2016"/>
              <a:ext cx="1272"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9">
              <a:extLst>
                <a:ext uri="{FF2B5EF4-FFF2-40B4-BE49-F238E27FC236}">
                  <a16:creationId xmlns:a16="http://schemas.microsoft.com/office/drawing/2014/main" id="{D8699C24-D4DD-6442-900F-42B5B83F5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 y="2010"/>
              <a:ext cx="1782" cy="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2" name="Group 14">
              <a:extLst>
                <a:ext uri="{FF2B5EF4-FFF2-40B4-BE49-F238E27FC236}">
                  <a16:creationId xmlns:a16="http://schemas.microsoft.com/office/drawing/2014/main" id="{84FBB7FE-3D82-834D-AEDD-6EB39A3C7BEA}"/>
                </a:ext>
              </a:extLst>
            </p:cNvPr>
            <p:cNvGrpSpPr>
              <a:grpSpLocks/>
            </p:cNvGrpSpPr>
            <p:nvPr/>
          </p:nvGrpSpPr>
          <p:grpSpPr bwMode="auto">
            <a:xfrm>
              <a:off x="3808" y="1048"/>
              <a:ext cx="1808" cy="1688"/>
              <a:chOff x="3808" y="1048"/>
              <a:chExt cx="1808" cy="1688"/>
            </a:xfrm>
          </p:grpSpPr>
          <p:pic>
            <p:nvPicPr>
              <p:cNvPr id="28683" name="Picture 5" descr="Muscolo">
                <a:extLst>
                  <a:ext uri="{FF2B5EF4-FFF2-40B4-BE49-F238E27FC236}">
                    <a16:creationId xmlns:a16="http://schemas.microsoft.com/office/drawing/2014/main" id="{61A245A9-BAC8-804D-8249-CC6483E710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8" y="1048"/>
                <a:ext cx="1760"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Text Box 12">
                <a:extLst>
                  <a:ext uri="{FF2B5EF4-FFF2-40B4-BE49-F238E27FC236}">
                    <a16:creationId xmlns:a16="http://schemas.microsoft.com/office/drawing/2014/main" id="{8CC4A405-533C-0C40-9EF6-8F245969FA88}"/>
                  </a:ext>
                </a:extLst>
              </p:cNvPr>
              <p:cNvSpPr txBox="1">
                <a:spLocks noChangeArrowheads="1"/>
              </p:cNvSpPr>
              <p:nvPr/>
            </p:nvSpPr>
            <p:spPr bwMode="auto">
              <a:xfrm>
                <a:off x="4785" y="2102"/>
                <a:ext cx="83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000"/>
                  <a:t>FASCIO  PRIMARIO</a:t>
                </a:r>
              </a:p>
              <a:p>
                <a:r>
                  <a:rPr lang="it-IT" altLang="it-IT" sz="1000"/>
                  <a:t>PERIMISIO</a:t>
                </a:r>
              </a:p>
            </p:txBody>
          </p:sp>
          <p:sp>
            <p:nvSpPr>
              <p:cNvPr id="28685" name="Text Box 13">
                <a:extLst>
                  <a:ext uri="{FF2B5EF4-FFF2-40B4-BE49-F238E27FC236}">
                    <a16:creationId xmlns:a16="http://schemas.microsoft.com/office/drawing/2014/main" id="{75FDDFA7-D0F3-8C4D-9F85-56DFEC00BB08}"/>
                  </a:ext>
                </a:extLst>
              </p:cNvPr>
              <p:cNvSpPr txBox="1">
                <a:spLocks noChangeArrowheads="1"/>
              </p:cNvSpPr>
              <p:nvPr/>
            </p:nvSpPr>
            <p:spPr bwMode="auto">
              <a:xfrm>
                <a:off x="4560" y="2448"/>
                <a:ext cx="6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000"/>
                  <a:t>MIOFIBRILLA</a:t>
                </a:r>
              </a:p>
              <a:p>
                <a:r>
                  <a:rPr lang="it-IT" altLang="it-IT" sz="1000"/>
                  <a:t>ENDOMISIO</a:t>
                </a:r>
              </a:p>
            </p:txBody>
          </p:sp>
        </p:grpSp>
      </p:grpSp>
      <p:grpSp>
        <p:nvGrpSpPr>
          <p:cNvPr id="4" name="Group 17">
            <a:extLst>
              <a:ext uri="{FF2B5EF4-FFF2-40B4-BE49-F238E27FC236}">
                <a16:creationId xmlns:a16="http://schemas.microsoft.com/office/drawing/2014/main" id="{4A7A29BD-9879-504F-BFA3-3EFDF6322C29}"/>
              </a:ext>
            </a:extLst>
          </p:cNvPr>
          <p:cNvGrpSpPr>
            <a:grpSpLocks/>
          </p:cNvGrpSpPr>
          <p:nvPr/>
        </p:nvGrpSpPr>
        <p:grpSpPr bwMode="auto">
          <a:xfrm>
            <a:off x="304800" y="4437063"/>
            <a:ext cx="8731250" cy="2376487"/>
            <a:chOff x="192" y="2795"/>
            <a:chExt cx="5500" cy="1497"/>
          </a:xfrm>
        </p:grpSpPr>
        <p:sp>
          <p:nvSpPr>
            <p:cNvPr id="28677" name="Text Box 4">
              <a:extLst>
                <a:ext uri="{FF2B5EF4-FFF2-40B4-BE49-F238E27FC236}">
                  <a16:creationId xmlns:a16="http://schemas.microsoft.com/office/drawing/2014/main" id="{DC96F010-CBD6-7248-9D93-BC2996B7721D}"/>
                </a:ext>
              </a:extLst>
            </p:cNvPr>
            <p:cNvSpPr txBox="1">
              <a:spLocks noChangeArrowheads="1"/>
            </p:cNvSpPr>
            <p:nvPr/>
          </p:nvSpPr>
          <p:spPr bwMode="auto">
            <a:xfrm>
              <a:off x="192" y="3430"/>
              <a:ext cx="3226"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60000"/>
                </a:lnSpc>
              </a:pPr>
              <a:r>
                <a:rPr lang="it-IT" altLang="it-IT">
                  <a:solidFill>
                    <a:srgbClr val="FFFF00"/>
                  </a:solidFill>
                </a:rPr>
                <a:t>b) PARALISI DEL DIAFRAMMA </a:t>
              </a:r>
            </a:p>
            <a:p>
              <a:pPr algn="just">
                <a:lnSpc>
                  <a:spcPct val="160000"/>
                </a:lnSpc>
              </a:pPr>
              <a:r>
                <a:rPr lang="it-IT" altLang="it-IT">
                  <a:solidFill>
                    <a:srgbClr val="FFFF00"/>
                  </a:solidFill>
                </a:rPr>
                <a:t>(FRENICO EXERESI, IATROGENA)</a:t>
              </a:r>
              <a:endParaRPr lang="it-IT" altLang="it-IT"/>
            </a:p>
          </p:txBody>
        </p:sp>
        <p:pic>
          <p:nvPicPr>
            <p:cNvPr id="28678" name="Picture 16">
              <a:extLst>
                <a:ext uri="{FF2B5EF4-FFF2-40B4-BE49-F238E27FC236}">
                  <a16:creationId xmlns:a16="http://schemas.microsoft.com/office/drawing/2014/main" id="{7601E37E-811C-4D40-BD98-BCE9C964C1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090" b="30177"/>
            <a:stretch>
              <a:fillRect/>
            </a:stretch>
          </p:blipFill>
          <p:spPr bwMode="auto">
            <a:xfrm>
              <a:off x="3787" y="2795"/>
              <a:ext cx="1905" cy="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5984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D2A77F5E-D17E-C84A-BD7F-614349366603}"/>
              </a:ext>
            </a:extLst>
          </p:cNvPr>
          <p:cNvSpPr txBox="1">
            <a:spLocks noChangeArrowheads="1"/>
          </p:cNvSpPr>
          <p:nvPr/>
        </p:nvSpPr>
        <p:spPr bwMode="auto">
          <a:xfrm>
            <a:off x="0" y="-76200"/>
            <a:ext cx="9144000" cy="1114425"/>
          </a:xfrm>
          <a:prstGeom prst="rect">
            <a:avLst/>
          </a:prstGeom>
          <a:noFill/>
          <a:ln w="9525">
            <a:noFill/>
            <a:miter lim="800000"/>
            <a:headEnd/>
            <a:tailEnd/>
          </a:ln>
          <a:effectLst/>
        </p:spPr>
        <p:txBody>
          <a:bodyPr>
            <a:spAutoFit/>
          </a:bodyPr>
          <a:lstStyle/>
          <a:p>
            <a:pPr algn="just">
              <a:lnSpc>
                <a:spcPct val="140000"/>
              </a:lnSpc>
              <a:defRPr/>
            </a:pPr>
            <a:r>
              <a:rPr lang="it-IT">
                <a:solidFill>
                  <a:schemeClr val="bg1"/>
                </a:solidFill>
                <a:effectLst>
                  <a:outerShdw blurRad="38100" dist="38100" dir="2700000" algn="tl">
                    <a:srgbClr val="000000"/>
                  </a:outerShdw>
                </a:effectLst>
              </a:rPr>
              <a:t>4) ALTERAZIONI DELLA FUNZIONE VENTILATORIA DA LIMITAZIONE DEI MOVIMENTI DELLA GABBIA TORACICA</a:t>
            </a:r>
          </a:p>
        </p:txBody>
      </p:sp>
      <p:sp>
        <p:nvSpPr>
          <p:cNvPr id="43012" name="Text Box 4">
            <a:extLst>
              <a:ext uri="{FF2B5EF4-FFF2-40B4-BE49-F238E27FC236}">
                <a16:creationId xmlns:a16="http://schemas.microsoft.com/office/drawing/2014/main" id="{67AA8558-0C64-F14E-A31C-E6E37C1C0C99}"/>
              </a:ext>
            </a:extLst>
          </p:cNvPr>
          <p:cNvSpPr txBox="1">
            <a:spLocks noChangeArrowheads="1"/>
          </p:cNvSpPr>
          <p:nvPr/>
        </p:nvSpPr>
        <p:spPr bwMode="auto">
          <a:xfrm>
            <a:off x="-15875" y="4267200"/>
            <a:ext cx="923607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588" indent="254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40000"/>
              </a:lnSpc>
              <a:buFontTx/>
              <a:buAutoNum type="alphaLcParenR" startAt="2"/>
            </a:pPr>
            <a:r>
              <a:rPr lang="it-IT" altLang="it-IT">
                <a:solidFill>
                  <a:srgbClr val="FFFF00"/>
                </a:solidFill>
              </a:rPr>
              <a:t>ALTERAZIONI DEL DIAFRAMMA </a:t>
            </a:r>
          </a:p>
          <a:p>
            <a:pPr algn="just">
              <a:lnSpc>
                <a:spcPct val="140000"/>
              </a:lnSpc>
            </a:pPr>
            <a:r>
              <a:rPr lang="it-IT" altLang="it-IT">
                <a:solidFill>
                  <a:srgbClr val="FFFF00"/>
                </a:solidFill>
              </a:rPr>
              <a:t>(POSTOPERATORIE, ERNIE, RARAMENTE </a:t>
            </a:r>
          </a:p>
          <a:p>
            <a:pPr algn="just">
              <a:lnSpc>
                <a:spcPct val="140000"/>
              </a:lnSpc>
            </a:pPr>
            <a:r>
              <a:rPr lang="it-IT" altLang="it-IT">
                <a:solidFill>
                  <a:srgbClr val="FFFF00"/>
                </a:solidFill>
              </a:rPr>
              <a:t>IN GRAVIDANZA)</a:t>
            </a:r>
            <a:endParaRPr lang="it-IT" altLang="it-IT"/>
          </a:p>
        </p:txBody>
      </p:sp>
      <p:sp>
        <p:nvSpPr>
          <p:cNvPr id="43013" name="Text Box 5">
            <a:extLst>
              <a:ext uri="{FF2B5EF4-FFF2-40B4-BE49-F238E27FC236}">
                <a16:creationId xmlns:a16="http://schemas.microsoft.com/office/drawing/2014/main" id="{46420213-B5C6-A14A-A644-2864C1931715}"/>
              </a:ext>
            </a:extLst>
          </p:cNvPr>
          <p:cNvSpPr txBox="1">
            <a:spLocks noChangeArrowheads="1"/>
          </p:cNvSpPr>
          <p:nvPr/>
        </p:nvSpPr>
        <p:spPr bwMode="auto">
          <a:xfrm>
            <a:off x="0" y="5791200"/>
            <a:ext cx="923607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40000"/>
              </a:lnSpc>
            </a:pPr>
            <a:r>
              <a:rPr lang="it-IT" altLang="it-IT">
                <a:solidFill>
                  <a:srgbClr val="FFFF00"/>
                </a:solidFill>
              </a:rPr>
              <a:t>c) OBESITA’</a:t>
            </a:r>
            <a:endParaRPr lang="it-IT" altLang="it-IT"/>
          </a:p>
        </p:txBody>
      </p:sp>
      <p:sp>
        <p:nvSpPr>
          <p:cNvPr id="43014" name="Text Box 6">
            <a:extLst>
              <a:ext uri="{FF2B5EF4-FFF2-40B4-BE49-F238E27FC236}">
                <a16:creationId xmlns:a16="http://schemas.microsoft.com/office/drawing/2014/main" id="{97359F9E-648E-B146-9518-7B3E70CC7B7B}"/>
              </a:ext>
            </a:extLst>
          </p:cNvPr>
          <p:cNvSpPr txBox="1">
            <a:spLocks noChangeArrowheads="1"/>
          </p:cNvSpPr>
          <p:nvPr/>
        </p:nvSpPr>
        <p:spPr bwMode="auto">
          <a:xfrm>
            <a:off x="0" y="6400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it-IT" altLang="it-IT">
                <a:solidFill>
                  <a:srgbClr val="00FF00"/>
                </a:solidFill>
              </a:rPr>
              <a:t>d) VENTILAZIONE MECCANICA MAL CONTROLLATA</a:t>
            </a:r>
          </a:p>
        </p:txBody>
      </p:sp>
      <p:sp>
        <p:nvSpPr>
          <p:cNvPr id="29702" name="Text Box 3">
            <a:extLst>
              <a:ext uri="{FF2B5EF4-FFF2-40B4-BE49-F238E27FC236}">
                <a16:creationId xmlns:a16="http://schemas.microsoft.com/office/drawing/2014/main" id="{14636519-7AFC-BF4A-9371-E77C1FD0FB18}"/>
              </a:ext>
            </a:extLst>
          </p:cNvPr>
          <p:cNvSpPr txBox="1">
            <a:spLocks noChangeArrowheads="1"/>
          </p:cNvSpPr>
          <p:nvPr/>
        </p:nvSpPr>
        <p:spPr bwMode="auto">
          <a:xfrm>
            <a:off x="-15875" y="1130300"/>
            <a:ext cx="9236075"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588" indent="254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140000"/>
              </a:lnSpc>
              <a:buFontTx/>
              <a:buAutoNum type="alphaLcParenR"/>
            </a:pPr>
            <a:r>
              <a:rPr lang="it-IT" altLang="it-IT">
                <a:solidFill>
                  <a:srgbClr val="FFFF00"/>
                </a:solidFill>
              </a:rPr>
              <a:t>ALTERAZIONI SCHELETRICHE GENETICHE O ACQUISITE </a:t>
            </a:r>
            <a:r>
              <a:rPr lang="it-IT" altLang="it-IT" sz="1800">
                <a:solidFill>
                  <a:srgbClr val="FFFF00"/>
                </a:solidFill>
              </a:rPr>
              <a:t>(CIFOSCOLIOSI, TORACE</a:t>
            </a:r>
          </a:p>
          <a:p>
            <a:pPr algn="l">
              <a:lnSpc>
                <a:spcPct val="140000"/>
              </a:lnSpc>
            </a:pPr>
            <a:r>
              <a:rPr lang="it-IT" altLang="it-IT" sz="1800">
                <a:solidFill>
                  <a:srgbClr val="FFFF00"/>
                </a:solidFill>
              </a:rPr>
              <a:t> CARENATO,</a:t>
            </a:r>
          </a:p>
          <a:p>
            <a:pPr algn="just">
              <a:lnSpc>
                <a:spcPct val="140000"/>
              </a:lnSpc>
            </a:pPr>
            <a:r>
              <a:rPr lang="it-IT" altLang="it-IT" sz="1800">
                <a:solidFill>
                  <a:srgbClr val="FFFF00"/>
                </a:solidFill>
              </a:rPr>
              <a:t> ESITI DI </a:t>
            </a:r>
          </a:p>
          <a:p>
            <a:pPr algn="just">
              <a:lnSpc>
                <a:spcPct val="140000"/>
              </a:lnSpc>
            </a:pPr>
            <a:r>
              <a:rPr lang="it-IT" altLang="it-IT" sz="1800">
                <a:solidFill>
                  <a:srgbClr val="FFFF00"/>
                </a:solidFill>
              </a:rPr>
              <a:t>TORACOPLASTICA, </a:t>
            </a:r>
          </a:p>
          <a:p>
            <a:pPr algn="just">
              <a:lnSpc>
                <a:spcPct val="140000"/>
              </a:lnSpc>
            </a:pPr>
            <a:r>
              <a:rPr lang="it-IT" altLang="it-IT" sz="1800">
                <a:solidFill>
                  <a:srgbClr val="FFFF00"/>
                </a:solidFill>
              </a:rPr>
              <a:t>FRATTURE COSTALI </a:t>
            </a:r>
          </a:p>
          <a:p>
            <a:pPr algn="just">
              <a:lnSpc>
                <a:spcPct val="140000"/>
              </a:lnSpc>
            </a:pPr>
            <a:r>
              <a:rPr lang="it-IT" altLang="it-IT" sz="1800">
                <a:solidFill>
                  <a:srgbClr val="FFFF00"/>
                </a:solidFill>
              </a:rPr>
              <a:t>MULTIPLE)</a:t>
            </a:r>
          </a:p>
        </p:txBody>
      </p:sp>
      <p:pic>
        <p:nvPicPr>
          <p:cNvPr id="29703" name="Picture 7" descr="torace carenato">
            <a:extLst>
              <a:ext uri="{FF2B5EF4-FFF2-40B4-BE49-F238E27FC236}">
                <a16:creationId xmlns:a16="http://schemas.microsoft.com/office/drawing/2014/main" id="{3B9AA758-48E2-2143-963F-EF0754878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5113" y="4154488"/>
            <a:ext cx="1146175"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8" descr="scoliosi">
            <a:extLst>
              <a:ext uri="{FF2B5EF4-FFF2-40B4-BE49-F238E27FC236}">
                <a16:creationId xmlns:a16="http://schemas.microsoft.com/office/drawing/2014/main" id="{337E64E2-F5A5-5C41-9F7F-3D1E4D4F28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778" r="30066"/>
          <a:stretch>
            <a:fillRect/>
          </a:stretch>
        </p:blipFill>
        <p:spPr bwMode="auto">
          <a:xfrm>
            <a:off x="2819400" y="1839913"/>
            <a:ext cx="2760663"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0">
            <a:extLst>
              <a:ext uri="{FF2B5EF4-FFF2-40B4-BE49-F238E27FC236}">
                <a16:creationId xmlns:a16="http://schemas.microsoft.com/office/drawing/2014/main" id="{AE414FBC-A2F8-D94C-BD5B-8D800B5262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8518" t="21970" r="16626" b="14436"/>
          <a:stretch>
            <a:fillRect/>
          </a:stretch>
        </p:blipFill>
        <p:spPr bwMode="auto">
          <a:xfrm>
            <a:off x="5794375" y="1916113"/>
            <a:ext cx="3241675"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734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 calcmode="lin" valueType="num">
                                      <p:cBhvr additive="base">
                                        <p:cTn id="7" dur="500" fill="hold"/>
                                        <p:tgtEl>
                                          <p:spTgt spid="43012"/>
                                        </p:tgtEl>
                                        <p:attrNameLst>
                                          <p:attrName>ppt_x</p:attrName>
                                        </p:attrNameLst>
                                      </p:cBhvr>
                                      <p:tavLst>
                                        <p:tav tm="0">
                                          <p:val>
                                            <p:strVal val="0-#ppt_w/2"/>
                                          </p:val>
                                        </p:tav>
                                        <p:tav tm="100000">
                                          <p:val>
                                            <p:strVal val="#ppt_x"/>
                                          </p:val>
                                        </p:tav>
                                      </p:tavLst>
                                    </p:anim>
                                    <p:anim calcmode="lin" valueType="num">
                                      <p:cBhvr additive="base">
                                        <p:cTn id="8" dur="500" fill="hold"/>
                                        <p:tgtEl>
                                          <p:spTgt spid="430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013"/>
                                        </p:tgtEl>
                                        <p:attrNameLst>
                                          <p:attrName>style.visibility</p:attrName>
                                        </p:attrNameLst>
                                      </p:cBhvr>
                                      <p:to>
                                        <p:strVal val="visible"/>
                                      </p:to>
                                    </p:set>
                                    <p:anim calcmode="lin" valueType="num">
                                      <p:cBhvr additive="base">
                                        <p:cTn id="13" dur="500" fill="hold"/>
                                        <p:tgtEl>
                                          <p:spTgt spid="43013"/>
                                        </p:tgtEl>
                                        <p:attrNameLst>
                                          <p:attrName>ppt_x</p:attrName>
                                        </p:attrNameLst>
                                      </p:cBhvr>
                                      <p:tavLst>
                                        <p:tav tm="0">
                                          <p:val>
                                            <p:strVal val="0-#ppt_w/2"/>
                                          </p:val>
                                        </p:tav>
                                        <p:tav tm="100000">
                                          <p:val>
                                            <p:strVal val="#ppt_x"/>
                                          </p:val>
                                        </p:tav>
                                      </p:tavLst>
                                    </p:anim>
                                    <p:anim calcmode="lin" valueType="num">
                                      <p:cBhvr additive="base">
                                        <p:cTn id="14" dur="500" fill="hold"/>
                                        <p:tgtEl>
                                          <p:spTgt spid="4301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014"/>
                                        </p:tgtEl>
                                        <p:attrNameLst>
                                          <p:attrName>style.visibility</p:attrName>
                                        </p:attrNameLst>
                                      </p:cBhvr>
                                      <p:to>
                                        <p:strVal val="visible"/>
                                      </p:to>
                                    </p:set>
                                    <p:anim calcmode="lin" valueType="num">
                                      <p:cBhvr additive="base">
                                        <p:cTn id="19" dur="500" fill="hold"/>
                                        <p:tgtEl>
                                          <p:spTgt spid="43014"/>
                                        </p:tgtEl>
                                        <p:attrNameLst>
                                          <p:attrName>ppt_x</p:attrName>
                                        </p:attrNameLst>
                                      </p:cBhvr>
                                      <p:tavLst>
                                        <p:tav tm="0">
                                          <p:val>
                                            <p:strVal val="0-#ppt_w/2"/>
                                          </p:val>
                                        </p:tav>
                                        <p:tav tm="100000">
                                          <p:val>
                                            <p:strVal val="#ppt_x"/>
                                          </p:val>
                                        </p:tav>
                                      </p:tavLst>
                                    </p:anim>
                                    <p:anim calcmode="lin" valueType="num">
                                      <p:cBhvr additive="base">
                                        <p:cTn id="20" dur="500" fill="hold"/>
                                        <p:tgtEl>
                                          <p:spTgt spid="430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utoUpdateAnimBg="0"/>
      <p:bldP spid="43013" grpId="0" autoUpdateAnimBg="0"/>
      <p:bldP spid="43014"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4559BFF1-8565-0C46-936C-9F30E1A0DCCD}"/>
              </a:ext>
            </a:extLst>
          </p:cNvPr>
          <p:cNvSpPr txBox="1">
            <a:spLocks noChangeArrowheads="1"/>
          </p:cNvSpPr>
          <p:nvPr/>
        </p:nvSpPr>
        <p:spPr bwMode="auto">
          <a:xfrm>
            <a:off x="136525" y="76200"/>
            <a:ext cx="8931275" cy="1289050"/>
          </a:xfrm>
          <a:prstGeom prst="rect">
            <a:avLst/>
          </a:prstGeom>
          <a:noFill/>
          <a:ln w="9525">
            <a:noFill/>
            <a:miter lim="800000"/>
            <a:headEnd/>
            <a:tailEnd/>
          </a:ln>
          <a:effectLst/>
        </p:spPr>
        <p:txBody>
          <a:bodyPr>
            <a:spAutoFit/>
          </a:bodyPr>
          <a:lstStyle/>
          <a:p>
            <a:pPr>
              <a:lnSpc>
                <a:spcPct val="140000"/>
              </a:lnSpc>
              <a:defRPr/>
            </a:pPr>
            <a:r>
              <a:rPr lang="it-IT" sz="2800" b="1">
                <a:solidFill>
                  <a:schemeClr val="bg1"/>
                </a:solidFill>
                <a:effectLst>
                  <a:outerShdw blurRad="38100" dist="38100" dir="2700000" algn="tl">
                    <a:srgbClr val="000000"/>
                  </a:outerShdw>
                </a:effectLst>
              </a:rPr>
              <a:t>ALTERAZIONI DELLA FUNZIONE VENTILATORIA DI ORIGINE POLMONARE</a:t>
            </a:r>
          </a:p>
        </p:txBody>
      </p:sp>
      <p:pic>
        <p:nvPicPr>
          <p:cNvPr id="44035" name="Picture 3" descr="car3">
            <a:extLst>
              <a:ext uri="{FF2B5EF4-FFF2-40B4-BE49-F238E27FC236}">
                <a16:creationId xmlns:a16="http://schemas.microsoft.com/office/drawing/2014/main" id="{780621F7-686A-FD48-BD3A-16CAEAC9A7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6825" y="3719513"/>
            <a:ext cx="2568575"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4">
            <a:extLst>
              <a:ext uri="{FF2B5EF4-FFF2-40B4-BE49-F238E27FC236}">
                <a16:creationId xmlns:a16="http://schemas.microsoft.com/office/drawing/2014/main" id="{9BF7A7CF-EE7B-9F4C-9B08-C38BA5457159}"/>
              </a:ext>
            </a:extLst>
          </p:cNvPr>
          <p:cNvSpPr txBox="1">
            <a:spLocks noChangeArrowheads="1"/>
          </p:cNvSpPr>
          <p:nvPr/>
        </p:nvSpPr>
        <p:spPr bwMode="auto">
          <a:xfrm>
            <a:off x="152400" y="1981200"/>
            <a:ext cx="8970963" cy="3539623"/>
          </a:xfrm>
          <a:prstGeom prst="rect">
            <a:avLst/>
          </a:prstGeom>
          <a:noFill/>
          <a:ln w="9525">
            <a:noFill/>
            <a:miter lim="800000"/>
            <a:headEnd/>
            <a:tailEnd/>
          </a:ln>
          <a:effectLst/>
        </p:spPr>
        <p:txBody>
          <a:bodyPr>
            <a:spAutoFit/>
          </a:bodyPr>
          <a:lstStyle/>
          <a:p>
            <a:pPr algn="l">
              <a:lnSpc>
                <a:spcPct val="140000"/>
              </a:lnSpc>
              <a:defRPr/>
            </a:pPr>
            <a:r>
              <a:rPr lang="it-IT" dirty="0">
                <a:solidFill>
                  <a:srgbClr val="FFFF00"/>
                </a:solidFill>
              </a:rPr>
              <a:t>I) INSUFFICIENZA VENTILATORIA DA </a:t>
            </a:r>
            <a:r>
              <a:rPr lang="it-IT" b="1" i="1" dirty="0">
                <a:solidFill>
                  <a:srgbClr val="FF3300"/>
                </a:solidFill>
                <a:effectLst>
                  <a:outerShdw blurRad="38100" dist="38100" dir="2700000" algn="tl">
                    <a:srgbClr val="000000"/>
                  </a:outerShdw>
                </a:effectLst>
              </a:rPr>
              <a:t>malattie RESTRITTIVE</a:t>
            </a:r>
            <a:endParaRPr lang="it-IT" dirty="0">
              <a:solidFill>
                <a:srgbClr val="FF3300"/>
              </a:solidFill>
            </a:endParaRPr>
          </a:p>
          <a:p>
            <a:pPr algn="l">
              <a:lnSpc>
                <a:spcPct val="140000"/>
              </a:lnSpc>
              <a:defRPr/>
            </a:pPr>
            <a:endParaRPr lang="it-IT" dirty="0">
              <a:solidFill>
                <a:srgbClr val="FFFF00"/>
              </a:solidFill>
            </a:endParaRPr>
          </a:p>
          <a:p>
            <a:pPr algn="l">
              <a:lnSpc>
                <a:spcPct val="140000"/>
              </a:lnSpc>
              <a:defRPr/>
            </a:pPr>
            <a:r>
              <a:rPr lang="it-IT" dirty="0">
                <a:solidFill>
                  <a:srgbClr val="FFFF00"/>
                </a:solidFill>
              </a:rPr>
              <a:t>DA RIDUZIONE DEL “VOLUME” DI TESSUTO POLMONARE FUNZIONANTE</a:t>
            </a:r>
          </a:p>
          <a:p>
            <a:pPr algn="l">
              <a:lnSpc>
                <a:spcPct val="140000"/>
              </a:lnSpc>
              <a:defRPr/>
            </a:pPr>
            <a:endParaRPr lang="it-IT" dirty="0">
              <a:solidFill>
                <a:srgbClr val="FFFF00"/>
              </a:solidFill>
            </a:endParaRPr>
          </a:p>
          <a:p>
            <a:pPr algn="l">
              <a:lnSpc>
                <a:spcPct val="140000"/>
              </a:lnSpc>
              <a:defRPr/>
            </a:pPr>
            <a:r>
              <a:rPr lang="it-IT" dirty="0">
                <a:solidFill>
                  <a:srgbClr val="00FF00"/>
                </a:solidFill>
              </a:rPr>
              <a:t>ES</a:t>
            </a:r>
            <a:r>
              <a:rPr lang="it-IT" dirty="0">
                <a:solidFill>
                  <a:srgbClr val="FFFF00"/>
                </a:solidFill>
              </a:rPr>
              <a:t>: EXERESI POLMONARE</a:t>
            </a:r>
          </a:p>
          <a:p>
            <a:pPr algn="l">
              <a:lnSpc>
                <a:spcPct val="140000"/>
              </a:lnSpc>
              <a:defRPr/>
            </a:pPr>
            <a:r>
              <a:rPr lang="it-IT" dirty="0">
                <a:solidFill>
                  <a:srgbClr val="00FF00"/>
                </a:solidFill>
              </a:rPr>
              <a:t>MA ANCHE</a:t>
            </a:r>
            <a:r>
              <a:rPr lang="it-IT" dirty="0">
                <a:solidFill>
                  <a:srgbClr val="FFFF00"/>
                </a:solidFill>
              </a:rPr>
              <a:t>: TUMORI, POLMONITI, </a:t>
            </a:r>
          </a:p>
          <a:p>
            <a:pPr algn="l">
              <a:lnSpc>
                <a:spcPct val="140000"/>
              </a:lnSpc>
              <a:defRPr/>
            </a:pPr>
            <a:r>
              <a:rPr lang="it-IT" dirty="0">
                <a:solidFill>
                  <a:srgbClr val="FFFF00"/>
                </a:solidFill>
              </a:rPr>
              <a:t>VERSAMENTI PLEURICI,</a:t>
            </a:r>
          </a:p>
          <a:p>
            <a:pPr algn="l">
              <a:lnSpc>
                <a:spcPct val="140000"/>
              </a:lnSpc>
              <a:defRPr/>
            </a:pPr>
            <a:r>
              <a:rPr lang="it-IT" dirty="0">
                <a:solidFill>
                  <a:srgbClr val="FFFF00"/>
                </a:solidFill>
              </a:rPr>
              <a:t> PNEUMOTORACE, ECC</a:t>
            </a:r>
            <a:r>
              <a:rPr lang="it-IT" dirty="0"/>
              <a:t>  </a:t>
            </a:r>
          </a:p>
          <a:p>
            <a:pPr algn="l">
              <a:lnSpc>
                <a:spcPct val="140000"/>
              </a:lnSpc>
              <a:defRPr/>
            </a:pPr>
            <a:r>
              <a:rPr lang="it-IT" dirty="0">
                <a:solidFill>
                  <a:srgbClr val="FFFF00"/>
                </a:solidFill>
              </a:rPr>
              <a:t>Fibrosi polmonare</a:t>
            </a:r>
          </a:p>
        </p:txBody>
      </p:sp>
    </p:spTree>
    <p:extLst>
      <p:ext uri="{BB962C8B-B14F-4D97-AF65-F5344CB8AC3E}">
        <p14:creationId xmlns:p14="http://schemas.microsoft.com/office/powerpoint/2010/main" val="3670325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dissolve">
                                      <p:cBhvr>
                                        <p:cTn id="7" dur="5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id="{A3EB6918-385B-9E43-83A1-C0E6C5F93091}"/>
              </a:ext>
            </a:extLst>
          </p:cNvPr>
          <p:cNvSpPr txBox="1">
            <a:spLocks noChangeArrowheads="1"/>
          </p:cNvSpPr>
          <p:nvPr/>
        </p:nvSpPr>
        <p:spPr bwMode="auto">
          <a:xfrm>
            <a:off x="152400" y="0"/>
            <a:ext cx="8855075" cy="946150"/>
          </a:xfrm>
          <a:prstGeom prst="rect">
            <a:avLst/>
          </a:prstGeom>
          <a:noFill/>
          <a:ln w="9525">
            <a:noFill/>
            <a:miter lim="800000"/>
            <a:headEnd/>
            <a:tailEnd/>
          </a:ln>
          <a:effectLst/>
        </p:spPr>
        <p:txBody>
          <a:bodyPr>
            <a:spAutoFit/>
          </a:bodyPr>
          <a:lstStyle/>
          <a:p>
            <a:pPr>
              <a:defRPr/>
            </a:pPr>
            <a:r>
              <a:rPr lang="it-IT" sz="2800" b="1">
                <a:solidFill>
                  <a:schemeClr val="bg1"/>
                </a:solidFill>
                <a:effectLst>
                  <a:outerShdw blurRad="38100" dist="38100" dir="2700000" algn="tl">
                    <a:srgbClr val="000000"/>
                  </a:outerShdw>
                </a:effectLst>
              </a:rPr>
              <a:t>ALTERAZIONI DELLA FUNZIONE VENTILATORIA DI ORIGINE POLMONARE</a:t>
            </a:r>
          </a:p>
        </p:txBody>
      </p:sp>
      <p:sp>
        <p:nvSpPr>
          <p:cNvPr id="45060" name="Text Box 4">
            <a:extLst>
              <a:ext uri="{FF2B5EF4-FFF2-40B4-BE49-F238E27FC236}">
                <a16:creationId xmlns:a16="http://schemas.microsoft.com/office/drawing/2014/main" id="{1636D7B1-8175-2249-AF95-1A4D596784F3}"/>
              </a:ext>
            </a:extLst>
          </p:cNvPr>
          <p:cNvSpPr txBox="1">
            <a:spLocks noChangeArrowheads="1"/>
          </p:cNvSpPr>
          <p:nvPr/>
        </p:nvSpPr>
        <p:spPr bwMode="auto">
          <a:xfrm>
            <a:off x="136525" y="847725"/>
            <a:ext cx="8855075" cy="1877630"/>
          </a:xfrm>
          <a:prstGeom prst="rect">
            <a:avLst/>
          </a:prstGeom>
          <a:noFill/>
          <a:ln w="9525">
            <a:noFill/>
            <a:miter lim="800000"/>
            <a:headEnd/>
            <a:tailEnd/>
          </a:ln>
          <a:effectLst/>
        </p:spPr>
        <p:txBody>
          <a:bodyPr>
            <a:spAutoFit/>
          </a:bodyPr>
          <a:lstStyle/>
          <a:p>
            <a:pPr algn="just">
              <a:defRPr/>
            </a:pPr>
            <a:r>
              <a:rPr lang="it-IT" dirty="0">
                <a:solidFill>
                  <a:srgbClr val="FFFF00"/>
                </a:solidFill>
              </a:rPr>
              <a:t>I) INSUFFICIENZA RESPIRATORIA DA </a:t>
            </a:r>
            <a:r>
              <a:rPr lang="it-IT" b="1" i="1" dirty="0">
                <a:solidFill>
                  <a:srgbClr val="FF3300"/>
                </a:solidFill>
                <a:effectLst>
                  <a:outerShdw blurRad="38100" dist="38100" dir="2700000" algn="tl">
                    <a:srgbClr val="000000"/>
                  </a:outerShdw>
                </a:effectLst>
              </a:rPr>
              <a:t>malattie OSTRUTTIVE</a:t>
            </a:r>
            <a:endParaRPr lang="it-IT" dirty="0">
              <a:solidFill>
                <a:srgbClr val="FFFF00"/>
              </a:solidFill>
            </a:endParaRPr>
          </a:p>
          <a:p>
            <a:pPr algn="just">
              <a:lnSpc>
                <a:spcPct val="140000"/>
              </a:lnSpc>
              <a:defRPr/>
            </a:pPr>
            <a:r>
              <a:rPr lang="it-IT" dirty="0">
                <a:solidFill>
                  <a:srgbClr val="FFFF00"/>
                </a:solidFill>
              </a:rPr>
              <a:t>ALTERAZIONI DEL CALIBRO DELLE VIE AEREE (CONTRAZIONE DELLA DELLA MUSCOLATURA LISCIA, EDEMA DELLA MUCOSA, IPERSECREZIONE BRONCHIALE  E/O  COLLASSO DELLE VIE AEREE)</a:t>
            </a:r>
          </a:p>
          <a:p>
            <a:pPr algn="just">
              <a:lnSpc>
                <a:spcPct val="140000"/>
              </a:lnSpc>
              <a:defRPr/>
            </a:pPr>
            <a:r>
              <a:rPr lang="it-IT" dirty="0">
                <a:solidFill>
                  <a:srgbClr val="FF3300"/>
                </a:solidFill>
              </a:rPr>
              <a:t>ESAURIMENTO MUSCOLARE !!!!</a:t>
            </a:r>
          </a:p>
        </p:txBody>
      </p:sp>
      <p:grpSp>
        <p:nvGrpSpPr>
          <p:cNvPr id="2" name="Group 8">
            <a:extLst>
              <a:ext uri="{FF2B5EF4-FFF2-40B4-BE49-F238E27FC236}">
                <a16:creationId xmlns:a16="http://schemas.microsoft.com/office/drawing/2014/main" id="{0C888D7F-B6FA-524B-B157-F674CCB90927}"/>
              </a:ext>
            </a:extLst>
          </p:cNvPr>
          <p:cNvGrpSpPr>
            <a:grpSpLocks/>
          </p:cNvGrpSpPr>
          <p:nvPr/>
        </p:nvGrpSpPr>
        <p:grpSpPr bwMode="auto">
          <a:xfrm>
            <a:off x="76200" y="3702050"/>
            <a:ext cx="8977313" cy="3003550"/>
            <a:chOff x="48" y="2332"/>
            <a:chExt cx="5655" cy="1892"/>
          </a:xfrm>
        </p:grpSpPr>
        <p:pic>
          <p:nvPicPr>
            <p:cNvPr id="31750" name="Picture 5" descr="BPCO brcr">
              <a:extLst>
                <a:ext uri="{FF2B5EF4-FFF2-40B4-BE49-F238E27FC236}">
                  <a16:creationId xmlns:a16="http://schemas.microsoft.com/office/drawing/2014/main" id="{0A3AF802-2683-2244-82A0-7105A0FCF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 y="2332"/>
              <a:ext cx="1671" cy="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6" descr="Asma">
              <a:extLst>
                <a:ext uri="{FF2B5EF4-FFF2-40B4-BE49-F238E27FC236}">
                  <a16:creationId xmlns:a16="http://schemas.microsoft.com/office/drawing/2014/main" id="{1011EC21-47B6-1D48-9748-B12E2D04C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 y="2494"/>
              <a:ext cx="2008" cy="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63" name="Text Box 7">
            <a:extLst>
              <a:ext uri="{FF2B5EF4-FFF2-40B4-BE49-F238E27FC236}">
                <a16:creationId xmlns:a16="http://schemas.microsoft.com/office/drawing/2014/main" id="{35DC7FDF-C3CF-A344-805C-BE70055829EB}"/>
              </a:ext>
            </a:extLst>
          </p:cNvPr>
          <p:cNvSpPr txBox="1">
            <a:spLocks noChangeArrowheads="1"/>
          </p:cNvSpPr>
          <p:nvPr/>
        </p:nvSpPr>
        <p:spPr bwMode="auto">
          <a:xfrm>
            <a:off x="3352800" y="3543300"/>
            <a:ext cx="3019425"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30000"/>
              </a:lnSpc>
            </a:pPr>
            <a:r>
              <a:rPr lang="it-IT" altLang="it-IT" b="1">
                <a:solidFill>
                  <a:srgbClr val="00FF00"/>
                </a:solidFill>
              </a:rPr>
              <a:t>CARATTERIZZA SOPRATTUTTO:</a:t>
            </a:r>
            <a:r>
              <a:rPr lang="it-IT" altLang="it-IT">
                <a:solidFill>
                  <a:srgbClr val="FFFF00"/>
                </a:solidFill>
              </a:rPr>
              <a:t> </a:t>
            </a:r>
          </a:p>
          <a:p>
            <a:pPr algn="just">
              <a:lnSpc>
                <a:spcPct val="130000"/>
              </a:lnSpc>
              <a:buFontTx/>
              <a:buChar char="•"/>
            </a:pPr>
            <a:r>
              <a:rPr lang="it-IT" altLang="it-IT">
                <a:solidFill>
                  <a:srgbClr val="FFFF00"/>
                </a:solidFill>
              </a:rPr>
              <a:t>ASMA</a:t>
            </a:r>
          </a:p>
          <a:p>
            <a:pPr algn="just">
              <a:lnSpc>
                <a:spcPct val="130000"/>
              </a:lnSpc>
              <a:buFontTx/>
              <a:buChar char="•"/>
            </a:pPr>
            <a:r>
              <a:rPr lang="it-IT" altLang="it-IT">
                <a:solidFill>
                  <a:srgbClr val="FFFF00"/>
                </a:solidFill>
              </a:rPr>
              <a:t>BPCO: BRONCHITE CRONICA OSTRUTTIVA, ENFISEMA</a:t>
            </a:r>
          </a:p>
        </p:txBody>
      </p:sp>
    </p:spTree>
    <p:extLst>
      <p:ext uri="{BB962C8B-B14F-4D97-AF65-F5344CB8AC3E}">
        <p14:creationId xmlns:p14="http://schemas.microsoft.com/office/powerpoint/2010/main" val="2559104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63"/>
                                        </p:tgtEl>
                                        <p:attrNameLst>
                                          <p:attrName>style.visibility</p:attrName>
                                        </p:attrNameLst>
                                      </p:cBhvr>
                                      <p:to>
                                        <p:strVal val="visible"/>
                                      </p:to>
                                    </p:set>
                                    <p:anim calcmode="lin" valueType="num">
                                      <p:cBhvr additive="base">
                                        <p:cTn id="7" dur="500" fill="hold"/>
                                        <p:tgtEl>
                                          <p:spTgt spid="45063"/>
                                        </p:tgtEl>
                                        <p:attrNameLst>
                                          <p:attrName>ppt_x</p:attrName>
                                        </p:attrNameLst>
                                      </p:cBhvr>
                                      <p:tavLst>
                                        <p:tav tm="0">
                                          <p:val>
                                            <p:strVal val="#ppt_x"/>
                                          </p:val>
                                        </p:tav>
                                        <p:tav tm="100000">
                                          <p:val>
                                            <p:strVal val="#ppt_x"/>
                                          </p:val>
                                        </p:tav>
                                      </p:tavLst>
                                    </p:anim>
                                    <p:anim calcmode="lin" valueType="num">
                                      <p:cBhvr additive="base">
                                        <p:cTn id="8" dur="500" fill="hold"/>
                                        <p:tgtEl>
                                          <p:spTgt spid="4506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a:extLst>
              <a:ext uri="{FF2B5EF4-FFF2-40B4-BE49-F238E27FC236}">
                <a16:creationId xmlns:a16="http://schemas.microsoft.com/office/drawing/2014/main" id="{358A6F1C-FB13-7C44-9DA7-A955463F3C01}"/>
              </a:ext>
            </a:extLst>
          </p:cNvPr>
          <p:cNvSpPr>
            <a:spLocks noChangeArrowheads="1"/>
          </p:cNvSpPr>
          <p:nvPr/>
        </p:nvSpPr>
        <p:spPr bwMode="auto">
          <a:xfrm>
            <a:off x="188913" y="228600"/>
            <a:ext cx="8955087" cy="946150"/>
          </a:xfrm>
          <a:prstGeom prst="rect">
            <a:avLst/>
          </a:prstGeom>
          <a:noFill/>
          <a:ln w="9525">
            <a:noFill/>
            <a:miter lim="800000"/>
            <a:headEnd/>
            <a:tailEnd/>
          </a:ln>
          <a:effectLst/>
        </p:spPr>
        <p:txBody>
          <a:bodyPr>
            <a:spAutoFit/>
          </a:bodyPr>
          <a:lstStyle/>
          <a:p>
            <a:pPr>
              <a:defRPr/>
            </a:pPr>
            <a:r>
              <a:rPr lang="it-IT" sz="2800" b="1" i="1">
                <a:solidFill>
                  <a:schemeClr val="bg1"/>
                </a:solidFill>
                <a:effectLst>
                  <a:outerShdw blurRad="38100" dist="38100" dir="2700000" algn="tl">
                    <a:srgbClr val="000000"/>
                  </a:outerShdw>
                </a:effectLst>
              </a:rPr>
              <a:t>ALTERAZIONI DELLA FUNZIONE VENTILATORIA DI ORIGINE POLMONARE</a:t>
            </a:r>
          </a:p>
        </p:txBody>
      </p:sp>
      <p:sp>
        <p:nvSpPr>
          <p:cNvPr id="26627" name="Text Box 1027">
            <a:extLst>
              <a:ext uri="{FF2B5EF4-FFF2-40B4-BE49-F238E27FC236}">
                <a16:creationId xmlns:a16="http://schemas.microsoft.com/office/drawing/2014/main" id="{7BE25915-9DE9-4447-8878-9D749665C503}"/>
              </a:ext>
            </a:extLst>
          </p:cNvPr>
          <p:cNvSpPr txBox="1">
            <a:spLocks noChangeArrowheads="1"/>
          </p:cNvSpPr>
          <p:nvPr/>
        </p:nvSpPr>
        <p:spPr bwMode="auto">
          <a:xfrm>
            <a:off x="0" y="1171575"/>
            <a:ext cx="9144000" cy="1114425"/>
          </a:xfrm>
          <a:prstGeom prst="rect">
            <a:avLst/>
          </a:prstGeom>
          <a:noFill/>
          <a:ln w="9525">
            <a:noFill/>
            <a:miter lim="800000"/>
            <a:headEnd/>
            <a:tailEnd/>
          </a:ln>
          <a:effectLst/>
        </p:spPr>
        <p:txBody>
          <a:bodyPr>
            <a:spAutoFit/>
          </a:bodyPr>
          <a:lstStyle/>
          <a:p>
            <a:pPr algn="just">
              <a:lnSpc>
                <a:spcPct val="140000"/>
              </a:lnSpc>
              <a:defRPr/>
            </a:pPr>
            <a:r>
              <a:rPr lang="it-IT">
                <a:solidFill>
                  <a:srgbClr val="FFFF00"/>
                </a:solidFill>
              </a:rPr>
              <a:t>INSUFFICIENZA RESPIRATORIA DA </a:t>
            </a:r>
            <a:r>
              <a:rPr lang="it-IT" b="1" i="1">
                <a:solidFill>
                  <a:srgbClr val="FF3300"/>
                </a:solidFill>
                <a:effectLst>
                  <a:outerShdw blurRad="38100" dist="38100" dir="2700000" algn="tl">
                    <a:srgbClr val="000000"/>
                  </a:outerShdw>
                </a:effectLst>
              </a:rPr>
              <a:t>AUMENTO DELLO SPAZIO MORTO “FUNZIONALE”</a:t>
            </a:r>
          </a:p>
        </p:txBody>
      </p:sp>
      <p:pic>
        <p:nvPicPr>
          <p:cNvPr id="32772" name="Picture 1030" descr="Cisti">
            <a:extLst>
              <a:ext uri="{FF2B5EF4-FFF2-40B4-BE49-F238E27FC236}">
                <a16:creationId xmlns:a16="http://schemas.microsoft.com/office/drawing/2014/main" id="{1DA81875-512C-3947-9DCB-F77C6975D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863" y="2705100"/>
            <a:ext cx="2359025"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1032">
            <a:extLst>
              <a:ext uri="{FF2B5EF4-FFF2-40B4-BE49-F238E27FC236}">
                <a16:creationId xmlns:a16="http://schemas.microsoft.com/office/drawing/2014/main" id="{216A5047-AE17-F64C-BD06-4D12BA06A5BE}"/>
              </a:ext>
            </a:extLst>
          </p:cNvPr>
          <p:cNvSpPr txBox="1">
            <a:spLocks noChangeArrowheads="1"/>
          </p:cNvSpPr>
          <p:nvPr/>
        </p:nvSpPr>
        <p:spPr bwMode="auto">
          <a:xfrm>
            <a:off x="179388" y="2565400"/>
            <a:ext cx="5400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a:solidFill>
                  <a:srgbClr val="FFFF00"/>
                </a:solidFill>
              </a:rPr>
              <a:t>GROSSE CISTI o BOLLE COMUNICANTI CON I BRONCHI</a:t>
            </a:r>
            <a:endParaRPr lang="it-IT" altLang="it-IT"/>
          </a:p>
        </p:txBody>
      </p:sp>
      <p:pic>
        <p:nvPicPr>
          <p:cNvPr id="32774" name="Picture 10">
            <a:extLst>
              <a:ext uri="{FF2B5EF4-FFF2-40B4-BE49-F238E27FC236}">
                <a16:creationId xmlns:a16="http://schemas.microsoft.com/office/drawing/2014/main" id="{7A0AF9ED-73D5-5A4B-AFD4-8B6B7140C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293" t="15404" r="25273" b="18729"/>
          <a:stretch>
            <a:fillRect/>
          </a:stretch>
        </p:blipFill>
        <p:spPr bwMode="auto">
          <a:xfrm>
            <a:off x="755650" y="3498850"/>
            <a:ext cx="4103688"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181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8F187AD-6692-F44C-9310-86D26AFA9BFE}"/>
              </a:ext>
            </a:extLst>
          </p:cNvPr>
          <p:cNvSpPr>
            <a:spLocks noGrp="1" noChangeArrowheads="1"/>
          </p:cNvSpPr>
          <p:nvPr>
            <p:ph type="title"/>
          </p:nvPr>
        </p:nvSpPr>
        <p:spPr>
          <a:xfrm>
            <a:off x="685800" y="981075"/>
            <a:ext cx="7772400" cy="633413"/>
          </a:xfrm>
          <a:noFill/>
        </p:spPr>
        <p:txBody>
          <a:bodyPr/>
          <a:lstStyle/>
          <a:p>
            <a:r>
              <a:rPr lang="it-IT" altLang="it-IT" sz="3200">
                <a:solidFill>
                  <a:srgbClr val="FFFF00"/>
                </a:solidFill>
              </a:rPr>
              <a:t>ALTERAZIONE DELLA DIFFUSIONE</a:t>
            </a:r>
          </a:p>
        </p:txBody>
      </p:sp>
      <p:sp>
        <p:nvSpPr>
          <p:cNvPr id="33795" name="Rectangle 3">
            <a:extLst>
              <a:ext uri="{FF2B5EF4-FFF2-40B4-BE49-F238E27FC236}">
                <a16:creationId xmlns:a16="http://schemas.microsoft.com/office/drawing/2014/main" id="{C15A6326-10ED-9F43-8CDD-5A82C5057EE3}"/>
              </a:ext>
            </a:extLst>
          </p:cNvPr>
          <p:cNvSpPr>
            <a:spLocks noGrp="1" noChangeArrowheads="1"/>
          </p:cNvSpPr>
          <p:nvPr>
            <p:ph type="body" idx="1"/>
          </p:nvPr>
        </p:nvSpPr>
        <p:spPr>
          <a:xfrm>
            <a:off x="287524" y="1643143"/>
            <a:ext cx="8568952" cy="4681537"/>
          </a:xfrm>
          <a:noFill/>
        </p:spPr>
        <p:txBody>
          <a:bodyPr/>
          <a:lstStyle/>
          <a:p>
            <a:pPr algn="just">
              <a:lnSpc>
                <a:spcPct val="90000"/>
              </a:lnSpc>
            </a:pPr>
            <a:r>
              <a:rPr lang="it-IT" altLang="it-IT" sz="2800" dirty="0">
                <a:solidFill>
                  <a:schemeClr val="bg1"/>
                </a:solidFill>
              </a:rPr>
              <a:t>In condizioni normali a riposo la PO</a:t>
            </a:r>
            <a:r>
              <a:rPr lang="it-IT" altLang="it-IT" sz="2800" b="1" baseline="-25000" dirty="0">
                <a:solidFill>
                  <a:schemeClr val="bg1"/>
                </a:solidFill>
              </a:rPr>
              <a:t>2</a:t>
            </a:r>
            <a:r>
              <a:rPr lang="it-IT" altLang="it-IT" sz="2800" dirty="0">
                <a:solidFill>
                  <a:schemeClr val="bg1"/>
                </a:solidFill>
              </a:rPr>
              <a:t> dei capillari polmonari raggiunge quasi quella alveolare dopo circa 1/3 del tempo totale di contatto (3/4 di secondo).</a:t>
            </a:r>
          </a:p>
          <a:p>
            <a:pPr algn="just">
              <a:lnSpc>
                <a:spcPct val="90000"/>
              </a:lnSpc>
              <a:buFontTx/>
              <a:buNone/>
            </a:pPr>
            <a:r>
              <a:rPr lang="it-IT" altLang="it-IT" sz="2800" dirty="0">
                <a:solidFill>
                  <a:schemeClr val="bg1"/>
                </a:solidFill>
              </a:rPr>
              <a:t> </a:t>
            </a:r>
          </a:p>
          <a:p>
            <a:pPr algn="just">
              <a:lnSpc>
                <a:spcPct val="90000"/>
              </a:lnSpc>
            </a:pPr>
            <a:r>
              <a:rPr lang="it-IT" altLang="it-IT" sz="2800" dirty="0">
                <a:solidFill>
                  <a:schemeClr val="bg1"/>
                </a:solidFill>
              </a:rPr>
              <a:t>In alcune patologie la membrana può essere ispessita e la diffusione ne risulta così rallentata, contribuendo all’instaurarsi dell’ipossiemia.</a:t>
            </a:r>
          </a:p>
          <a:p>
            <a:pPr algn="just">
              <a:lnSpc>
                <a:spcPct val="90000"/>
              </a:lnSpc>
              <a:buFontTx/>
              <a:buNone/>
            </a:pPr>
            <a:endParaRPr lang="it-IT" altLang="it-IT" sz="2800" dirty="0">
              <a:solidFill>
                <a:schemeClr val="bg1"/>
              </a:solidFill>
            </a:endParaRPr>
          </a:p>
          <a:p>
            <a:pPr algn="just">
              <a:lnSpc>
                <a:spcPct val="90000"/>
              </a:lnSpc>
            </a:pPr>
            <a:r>
              <a:rPr lang="it-IT" altLang="it-IT" sz="2800" dirty="0">
                <a:solidFill>
                  <a:schemeClr val="bg1"/>
                </a:solidFill>
              </a:rPr>
              <a:t>Patologie con riduzione DLCO: asbestosi, sarcoidosi, fibrosi polmonare idiopatica, polmonite interstiziale, sclerodermia, artrite reumatoide, </a:t>
            </a:r>
            <a:r>
              <a:rPr lang="it-IT" altLang="it-IT" sz="2800" dirty="0" err="1">
                <a:solidFill>
                  <a:schemeClr val="bg1"/>
                </a:solidFill>
              </a:rPr>
              <a:t>Wegener</a:t>
            </a:r>
            <a:r>
              <a:rPr lang="it-IT" altLang="it-IT" sz="2800" dirty="0">
                <a:solidFill>
                  <a:schemeClr val="bg1"/>
                </a:solidFill>
              </a:rPr>
              <a:t>, edema polmonare. </a:t>
            </a:r>
          </a:p>
        </p:txBody>
      </p:sp>
      <p:sp>
        <p:nvSpPr>
          <p:cNvPr id="33796" name="Rectangle 4">
            <a:extLst>
              <a:ext uri="{FF2B5EF4-FFF2-40B4-BE49-F238E27FC236}">
                <a16:creationId xmlns:a16="http://schemas.microsoft.com/office/drawing/2014/main" id="{AF0296B5-A74C-794D-83E8-A628F9F6ADCF}"/>
              </a:ext>
            </a:extLst>
          </p:cNvPr>
          <p:cNvSpPr>
            <a:spLocks noChangeArrowheads="1"/>
          </p:cNvSpPr>
          <p:nvPr/>
        </p:nvSpPr>
        <p:spPr bwMode="auto">
          <a:xfrm>
            <a:off x="685800" y="188913"/>
            <a:ext cx="77724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3600" b="1">
                <a:solidFill>
                  <a:srgbClr val="FF3300"/>
                </a:solidFill>
              </a:rPr>
              <a:t>INSUFFICIENZA RESPIRATORIA</a:t>
            </a:r>
          </a:p>
        </p:txBody>
      </p:sp>
    </p:spTree>
    <p:extLst>
      <p:ext uri="{BB962C8B-B14F-4D97-AF65-F5344CB8AC3E}">
        <p14:creationId xmlns:p14="http://schemas.microsoft.com/office/powerpoint/2010/main" val="53799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9D91874D-2981-134F-BF48-61E2552979DF}"/>
              </a:ext>
            </a:extLst>
          </p:cNvPr>
          <p:cNvSpPr txBox="1">
            <a:spLocks noChangeArrowheads="1"/>
          </p:cNvSpPr>
          <p:nvPr/>
        </p:nvSpPr>
        <p:spPr bwMode="auto">
          <a:xfrm>
            <a:off x="60325" y="200025"/>
            <a:ext cx="9083675" cy="1552575"/>
          </a:xfrm>
          <a:prstGeom prst="rect">
            <a:avLst/>
          </a:prstGeom>
          <a:noFill/>
          <a:ln w="9525">
            <a:noFill/>
            <a:miter lim="800000"/>
            <a:headEnd/>
            <a:tailEnd/>
          </a:ln>
          <a:effectLst/>
        </p:spPr>
        <p:txBody>
          <a:bodyPr>
            <a:spAutoFit/>
          </a:bodyPr>
          <a:lstStyle/>
          <a:p>
            <a:pPr algn="just">
              <a:defRPr/>
            </a:pPr>
            <a:r>
              <a:rPr lang="it-IT">
                <a:solidFill>
                  <a:srgbClr val="FFFF00"/>
                </a:solidFill>
              </a:rPr>
              <a:t>2) </a:t>
            </a:r>
            <a:r>
              <a:rPr lang="it-IT" i="1">
                <a:solidFill>
                  <a:srgbClr val="FF3300"/>
                </a:solidFill>
                <a:effectLst>
                  <a:outerShdw blurRad="38100" dist="38100" dir="2700000" algn="tl">
                    <a:srgbClr val="000000"/>
                  </a:outerShdw>
                </a:effectLst>
              </a:rPr>
              <a:t>AUMENTANO LO SPESSORE DELLA MEMBRANA</a:t>
            </a:r>
            <a:r>
              <a:rPr lang="it-IT">
                <a:solidFill>
                  <a:srgbClr val="FFFF00"/>
                </a:solidFill>
              </a:rPr>
              <a:t> (EDEMA POLMONARE, PNEUMOPATIE INTERSTIZIALI, FIBROSI POLMONARE, ECC)</a:t>
            </a:r>
            <a:endParaRPr lang="it-IT"/>
          </a:p>
          <a:p>
            <a:pPr>
              <a:defRPr/>
            </a:pPr>
            <a:endParaRPr lang="it-IT"/>
          </a:p>
        </p:txBody>
      </p:sp>
      <p:grpSp>
        <p:nvGrpSpPr>
          <p:cNvPr id="2" name="Group 8">
            <a:extLst>
              <a:ext uri="{FF2B5EF4-FFF2-40B4-BE49-F238E27FC236}">
                <a16:creationId xmlns:a16="http://schemas.microsoft.com/office/drawing/2014/main" id="{31868105-0E60-8B41-A298-853D1F0B9AC7}"/>
              </a:ext>
            </a:extLst>
          </p:cNvPr>
          <p:cNvGrpSpPr>
            <a:grpSpLocks/>
          </p:cNvGrpSpPr>
          <p:nvPr/>
        </p:nvGrpSpPr>
        <p:grpSpPr bwMode="auto">
          <a:xfrm>
            <a:off x="539750" y="987425"/>
            <a:ext cx="8305800" cy="3660775"/>
            <a:chOff x="384" y="622"/>
            <a:chExt cx="5232" cy="2306"/>
          </a:xfrm>
        </p:grpSpPr>
        <p:pic>
          <p:nvPicPr>
            <p:cNvPr id="37895" name="Picture 3" descr="Edema polmonare2">
              <a:extLst>
                <a:ext uri="{FF2B5EF4-FFF2-40B4-BE49-F238E27FC236}">
                  <a16:creationId xmlns:a16="http://schemas.microsoft.com/office/drawing/2014/main" id="{52B97735-34A6-2047-AE94-E111BBCB99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864"/>
              <a:ext cx="1998"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4" descr="Edema polmonare">
              <a:extLst>
                <a:ext uri="{FF2B5EF4-FFF2-40B4-BE49-F238E27FC236}">
                  <a16:creationId xmlns:a16="http://schemas.microsoft.com/office/drawing/2014/main" id="{271BAA9C-5FB7-6B49-AA12-0A192B3C45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9" y="622"/>
              <a:ext cx="1747" cy="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1">
            <a:extLst>
              <a:ext uri="{FF2B5EF4-FFF2-40B4-BE49-F238E27FC236}">
                <a16:creationId xmlns:a16="http://schemas.microsoft.com/office/drawing/2014/main" id="{93CF04B4-2B45-3C44-8E98-499886A92EAB}"/>
              </a:ext>
            </a:extLst>
          </p:cNvPr>
          <p:cNvGrpSpPr>
            <a:grpSpLocks/>
          </p:cNvGrpSpPr>
          <p:nvPr/>
        </p:nvGrpSpPr>
        <p:grpSpPr bwMode="auto">
          <a:xfrm>
            <a:off x="1143000" y="4141788"/>
            <a:ext cx="7604125" cy="2671762"/>
            <a:chOff x="720" y="2609"/>
            <a:chExt cx="4790" cy="1683"/>
          </a:xfrm>
        </p:grpSpPr>
        <p:pic>
          <p:nvPicPr>
            <p:cNvPr id="37893" name="Picture 6" descr="polmone reumatico">
              <a:extLst>
                <a:ext uri="{FF2B5EF4-FFF2-40B4-BE49-F238E27FC236}">
                  <a16:creationId xmlns:a16="http://schemas.microsoft.com/office/drawing/2014/main" id="{89F8B1EA-C6C9-C743-9AAB-CF463B994A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3004"/>
              <a:ext cx="1632" cy="1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0">
              <a:extLst>
                <a:ext uri="{FF2B5EF4-FFF2-40B4-BE49-F238E27FC236}">
                  <a16:creationId xmlns:a16="http://schemas.microsoft.com/office/drawing/2014/main" id="{7205AABE-C35D-1F40-B196-959BB3B5A0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940" t="21002" r="28975" b="18877"/>
            <a:stretch>
              <a:fillRect/>
            </a:stretch>
          </p:blipFill>
          <p:spPr bwMode="auto">
            <a:xfrm>
              <a:off x="3560" y="2609"/>
              <a:ext cx="1950" cy="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40672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DDF9A77-6A54-1A4D-A35D-FBA26E0E850D}"/>
              </a:ext>
            </a:extLst>
          </p:cNvPr>
          <p:cNvSpPr>
            <a:spLocks noGrp="1" noChangeArrowheads="1"/>
          </p:cNvSpPr>
          <p:nvPr>
            <p:ph type="title"/>
          </p:nvPr>
        </p:nvSpPr>
        <p:spPr>
          <a:xfrm>
            <a:off x="395288" y="331787"/>
            <a:ext cx="8641208" cy="633412"/>
          </a:xfrm>
          <a:noFill/>
        </p:spPr>
        <p:txBody>
          <a:bodyPr/>
          <a:lstStyle/>
          <a:p>
            <a:r>
              <a:rPr lang="it-IT" altLang="it-IT" sz="2800" dirty="0">
                <a:solidFill>
                  <a:schemeClr val="accent1">
                    <a:lumMod val="20000"/>
                    <a:lumOff val="80000"/>
                  </a:schemeClr>
                </a:solidFill>
              </a:rPr>
              <a:t>La maggior parte delle malattie polmonari porta ad uno squilibrio della distribuzione del rapporto ventilazione/perfusione</a:t>
            </a:r>
          </a:p>
        </p:txBody>
      </p:sp>
      <p:sp>
        <p:nvSpPr>
          <p:cNvPr id="39939" name="Rectangle 3">
            <a:extLst>
              <a:ext uri="{FF2B5EF4-FFF2-40B4-BE49-F238E27FC236}">
                <a16:creationId xmlns:a16="http://schemas.microsoft.com/office/drawing/2014/main" id="{845824A9-0434-F946-A5B8-3A82BB5A3D20}"/>
              </a:ext>
            </a:extLst>
          </p:cNvPr>
          <p:cNvSpPr>
            <a:spLocks noGrp="1" noChangeArrowheads="1"/>
          </p:cNvSpPr>
          <p:nvPr>
            <p:ph type="body" sz="half" idx="1"/>
          </p:nvPr>
        </p:nvSpPr>
        <p:spPr>
          <a:xfrm>
            <a:off x="673099" y="1340768"/>
            <a:ext cx="8075613" cy="1584325"/>
          </a:xfrm>
          <a:noFill/>
        </p:spPr>
        <p:txBody>
          <a:bodyPr/>
          <a:lstStyle/>
          <a:p>
            <a:pPr algn="just">
              <a:buFontTx/>
              <a:buNone/>
            </a:pPr>
            <a:r>
              <a:rPr lang="it-IT" altLang="it-IT" sz="2800" dirty="0">
                <a:solidFill>
                  <a:srgbClr val="FFFF00"/>
                </a:solidFill>
              </a:rPr>
              <a:t>	Ventilazione e perfusione</a:t>
            </a:r>
            <a:r>
              <a:rPr lang="it-IT" altLang="it-IT" sz="2800" dirty="0">
                <a:solidFill>
                  <a:schemeClr val="bg1"/>
                </a:solidFill>
              </a:rPr>
              <a:t> non sono ben accoppiate in più regioni polmonari, con il risultato che lo scambio gassoso diventa inefficace</a:t>
            </a:r>
          </a:p>
        </p:txBody>
      </p:sp>
      <p:pic>
        <p:nvPicPr>
          <p:cNvPr id="39940" name="Picture 4" descr="manu5">
            <a:extLst>
              <a:ext uri="{FF2B5EF4-FFF2-40B4-BE49-F238E27FC236}">
                <a16:creationId xmlns:a16="http://schemas.microsoft.com/office/drawing/2014/main" id="{9DFCCE49-4137-1340-9FAE-01A186E6CD57}"/>
              </a:ext>
            </a:extLst>
          </p:cNvPr>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395288" y="2781300"/>
            <a:ext cx="3744912" cy="3744913"/>
          </a:xfrm>
        </p:spPr>
      </p:pic>
      <p:pic>
        <p:nvPicPr>
          <p:cNvPr id="39941" name="Picture 6">
            <a:extLst>
              <a:ext uri="{FF2B5EF4-FFF2-40B4-BE49-F238E27FC236}">
                <a16:creationId xmlns:a16="http://schemas.microsoft.com/office/drawing/2014/main" id="{0AD471F1-E9CC-1648-BC1B-5349F5FEC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525" y="3048000"/>
            <a:ext cx="2708275"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56600"/>
      </p:ext>
    </p:extLst>
  </p:cSld>
  <p:clrMapOvr>
    <a:masterClrMapping/>
  </p:clrMapOvr>
  <p:transition spd="med">
    <p:strips dir="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0843BBF-9D79-B949-8D1F-943BA43CF627}"/>
              </a:ext>
            </a:extLst>
          </p:cNvPr>
          <p:cNvSpPr>
            <a:spLocks noGrp="1" noChangeArrowheads="1"/>
          </p:cNvSpPr>
          <p:nvPr>
            <p:ph type="title"/>
          </p:nvPr>
        </p:nvSpPr>
        <p:spPr>
          <a:xfrm>
            <a:off x="608806" y="142988"/>
            <a:ext cx="7772400" cy="633413"/>
          </a:xfrm>
          <a:noFill/>
        </p:spPr>
        <p:txBody>
          <a:bodyPr/>
          <a:lstStyle/>
          <a:p>
            <a:r>
              <a:rPr lang="it-IT" altLang="it-IT" sz="3200" dirty="0">
                <a:solidFill>
                  <a:srgbClr val="FFFF00"/>
                </a:solidFill>
              </a:rPr>
              <a:t>Altro meccanismo di insufficienza respiratoria nelle malattie polmonari è lo SHUNT</a:t>
            </a:r>
          </a:p>
        </p:txBody>
      </p:sp>
      <p:sp>
        <p:nvSpPr>
          <p:cNvPr id="41987" name="Rectangle 3">
            <a:extLst>
              <a:ext uri="{FF2B5EF4-FFF2-40B4-BE49-F238E27FC236}">
                <a16:creationId xmlns:a16="http://schemas.microsoft.com/office/drawing/2014/main" id="{79CA9CA0-F1E3-8D4B-AEE1-6B5E327F0D31}"/>
              </a:ext>
            </a:extLst>
          </p:cNvPr>
          <p:cNvSpPr>
            <a:spLocks noGrp="1" noChangeArrowheads="1"/>
          </p:cNvSpPr>
          <p:nvPr>
            <p:ph type="body" sz="half" idx="1"/>
          </p:nvPr>
        </p:nvSpPr>
        <p:spPr>
          <a:xfrm>
            <a:off x="457200" y="1052513"/>
            <a:ext cx="8075613" cy="1512887"/>
          </a:xfrm>
          <a:noFill/>
        </p:spPr>
        <p:txBody>
          <a:bodyPr/>
          <a:lstStyle/>
          <a:p>
            <a:pPr algn="just">
              <a:buFontTx/>
              <a:buNone/>
            </a:pPr>
            <a:r>
              <a:rPr lang="it-IT" altLang="it-IT" sz="2400" dirty="0"/>
              <a:t>	</a:t>
            </a:r>
            <a:r>
              <a:rPr lang="it-IT" altLang="it-IT" sz="2400" dirty="0">
                <a:solidFill>
                  <a:schemeClr val="bg1"/>
                </a:solidFill>
              </a:rPr>
              <a:t>Una certa quota di sangue raggiunge il circolo arterioso dopo aver attraversato regioni alveolari non ventilate, ovvero succede il contrario (il sangue non circola in alcune zone, ad es. per embolia)</a:t>
            </a:r>
          </a:p>
        </p:txBody>
      </p:sp>
      <p:pic>
        <p:nvPicPr>
          <p:cNvPr id="41988" name="Picture 4" descr="manu5">
            <a:extLst>
              <a:ext uri="{FF2B5EF4-FFF2-40B4-BE49-F238E27FC236}">
                <a16:creationId xmlns:a16="http://schemas.microsoft.com/office/drawing/2014/main" id="{BD26D901-BF6D-A448-933C-C1AAAE221066}"/>
              </a:ext>
            </a:extLst>
          </p:cNvPr>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l="1901" r="2281"/>
          <a:stretch>
            <a:fillRect/>
          </a:stretch>
        </p:blipFill>
        <p:spPr>
          <a:xfrm>
            <a:off x="539750" y="2708275"/>
            <a:ext cx="3600450" cy="3757613"/>
          </a:xfrm>
        </p:spPr>
      </p:pic>
      <p:sp>
        <p:nvSpPr>
          <p:cNvPr id="41989" name="Rectangle 6">
            <a:extLst>
              <a:ext uri="{FF2B5EF4-FFF2-40B4-BE49-F238E27FC236}">
                <a16:creationId xmlns:a16="http://schemas.microsoft.com/office/drawing/2014/main" id="{958E3AF9-3FE8-354A-B66D-9DA02FDF4C99}"/>
              </a:ext>
            </a:extLst>
          </p:cNvPr>
          <p:cNvSpPr>
            <a:spLocks noChangeArrowheads="1"/>
          </p:cNvSpPr>
          <p:nvPr/>
        </p:nvSpPr>
        <p:spPr bwMode="auto">
          <a:xfrm>
            <a:off x="685800" y="-26988"/>
            <a:ext cx="77724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sz="3600" b="1" dirty="0">
              <a:solidFill>
                <a:srgbClr val="FF3300"/>
              </a:solidFill>
            </a:endParaRPr>
          </a:p>
        </p:txBody>
      </p:sp>
      <p:pic>
        <p:nvPicPr>
          <p:cNvPr id="41990" name="Picture 8" descr="manu6">
            <a:extLst>
              <a:ext uri="{FF2B5EF4-FFF2-40B4-BE49-F238E27FC236}">
                <a16:creationId xmlns:a16="http://schemas.microsoft.com/office/drawing/2014/main" id="{84E17280-FC5C-F344-AF0C-8B10953B5E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667000"/>
            <a:ext cx="3400425"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606248"/>
      </p:ext>
    </p:extLst>
  </p:cSld>
  <p:clrMapOvr>
    <a:masterClrMapping/>
  </p:clrMapOvr>
  <p:transition spd="med">
    <p:strips dir="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F86153D-A4FB-9649-843E-FE1A153887D6}"/>
              </a:ext>
            </a:extLst>
          </p:cNvPr>
          <p:cNvSpPr>
            <a:spLocks noGrp="1" noChangeArrowheads="1"/>
          </p:cNvSpPr>
          <p:nvPr>
            <p:ph type="title"/>
          </p:nvPr>
        </p:nvSpPr>
        <p:spPr>
          <a:xfrm>
            <a:off x="361950" y="-171450"/>
            <a:ext cx="8458200" cy="1143000"/>
          </a:xfrm>
        </p:spPr>
        <p:txBody>
          <a:bodyPr/>
          <a:lstStyle/>
          <a:p>
            <a:r>
              <a:rPr lang="it-IT" altLang="it-IT" sz="3600" b="1" dirty="0">
                <a:solidFill>
                  <a:schemeClr val="accent1">
                    <a:lumMod val="20000"/>
                    <a:lumOff val="80000"/>
                  </a:schemeClr>
                </a:solidFill>
              </a:rPr>
              <a:t>INSUFFICIENZA RESPIRATORIA</a:t>
            </a:r>
          </a:p>
        </p:txBody>
      </p:sp>
      <p:sp>
        <p:nvSpPr>
          <p:cNvPr id="9219" name="Rectangle 3">
            <a:extLst>
              <a:ext uri="{FF2B5EF4-FFF2-40B4-BE49-F238E27FC236}">
                <a16:creationId xmlns:a16="http://schemas.microsoft.com/office/drawing/2014/main" id="{2C5F3B0D-4118-304D-AED2-09F5A8F49C19}"/>
              </a:ext>
            </a:extLst>
          </p:cNvPr>
          <p:cNvSpPr>
            <a:spLocks noChangeArrowheads="1"/>
          </p:cNvSpPr>
          <p:nvPr/>
        </p:nvSpPr>
        <p:spPr bwMode="auto">
          <a:xfrm>
            <a:off x="179388" y="1125538"/>
            <a:ext cx="8964612"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it-IT" altLang="it-IT" sz="2800">
                <a:solidFill>
                  <a:schemeClr val="bg1"/>
                </a:solidFill>
              </a:rPr>
              <a:t>VALORI EMOGASANALITICI:</a:t>
            </a:r>
            <a:r>
              <a:rPr lang="it-IT" altLang="it-IT" sz="3200">
                <a:solidFill>
                  <a:schemeClr val="bg1"/>
                </a:solidFill>
              </a:rPr>
              <a:t> </a:t>
            </a:r>
          </a:p>
          <a:p>
            <a:pPr algn="l"/>
            <a:r>
              <a:rPr lang="it-IT" altLang="it-IT">
                <a:solidFill>
                  <a:srgbClr val="FFFF00"/>
                </a:solidFill>
              </a:rPr>
              <a:t>	</a:t>
            </a:r>
            <a:r>
              <a:rPr lang="it-IT" altLang="it-IT" sz="3600">
                <a:solidFill>
                  <a:srgbClr val="FFFF00"/>
                </a:solidFill>
              </a:rPr>
              <a:t>PaO</a:t>
            </a:r>
            <a:r>
              <a:rPr lang="it-IT" altLang="it-IT" sz="3600" baseline="-25000">
                <a:solidFill>
                  <a:srgbClr val="FFFF00"/>
                </a:solidFill>
              </a:rPr>
              <a:t>2</a:t>
            </a:r>
            <a:r>
              <a:rPr lang="it-IT" altLang="it-IT" sz="3600">
                <a:solidFill>
                  <a:srgbClr val="FFFF00"/>
                </a:solidFill>
              </a:rPr>
              <a:t> &lt; 60 mmHg </a:t>
            </a:r>
            <a:r>
              <a:rPr lang="it-IT" altLang="it-IT">
                <a:solidFill>
                  <a:srgbClr val="FFFF00"/>
                </a:solidFill>
              </a:rPr>
              <a:t>(FiO2 21%)</a:t>
            </a:r>
          </a:p>
          <a:p>
            <a:pPr algn="l"/>
            <a:endParaRPr lang="it-IT" altLang="it-IT">
              <a:solidFill>
                <a:srgbClr val="FFFF00"/>
              </a:solidFill>
            </a:endParaRPr>
          </a:p>
          <a:p>
            <a:pPr algn="l"/>
            <a:r>
              <a:rPr lang="it-IT" altLang="it-IT" sz="3600">
                <a:solidFill>
                  <a:srgbClr val="FFFF00"/>
                </a:solidFill>
              </a:rPr>
              <a:t>	PaCO</a:t>
            </a:r>
            <a:r>
              <a:rPr lang="it-IT" altLang="it-IT" sz="3600" baseline="-25000">
                <a:solidFill>
                  <a:srgbClr val="FFFF00"/>
                </a:solidFill>
              </a:rPr>
              <a:t>2</a:t>
            </a:r>
            <a:r>
              <a:rPr lang="it-IT" altLang="it-IT" sz="3600">
                <a:solidFill>
                  <a:srgbClr val="FFFF00"/>
                </a:solidFill>
              </a:rPr>
              <a:t> &gt; 45 mmHg		</a:t>
            </a:r>
            <a:r>
              <a:rPr lang="it-IT" altLang="it-IT">
                <a:solidFill>
                  <a:srgbClr val="FFFF00"/>
                </a:solidFill>
              </a:rPr>
              <a:t>(Acidosi respiratoria)</a:t>
            </a:r>
            <a:endParaRPr lang="it-IT" altLang="it-IT" sz="3600">
              <a:solidFill>
                <a:srgbClr val="FFFF00"/>
              </a:solidFill>
            </a:endParaRPr>
          </a:p>
          <a:p>
            <a:pPr algn="l"/>
            <a:r>
              <a:rPr lang="it-IT" altLang="it-IT" sz="3600">
                <a:solidFill>
                  <a:srgbClr val="FFFF00"/>
                </a:solidFill>
              </a:rPr>
              <a:t>	pH &lt; 7,35			</a:t>
            </a:r>
            <a:r>
              <a:rPr lang="it-IT" altLang="it-IT">
                <a:solidFill>
                  <a:srgbClr val="FFFF00"/>
                </a:solidFill>
              </a:rPr>
              <a:t>(Scompensata)</a:t>
            </a:r>
          </a:p>
          <a:p>
            <a:pPr algn="l"/>
            <a:endParaRPr lang="it-IT" altLang="it-IT">
              <a:solidFill>
                <a:srgbClr val="FFFF00"/>
              </a:solidFill>
            </a:endParaRPr>
          </a:p>
          <a:p>
            <a:pPr algn="l"/>
            <a:r>
              <a:rPr lang="it-IT" altLang="it-IT">
                <a:solidFill>
                  <a:srgbClr val="FFFF00"/>
                </a:solidFill>
              </a:rPr>
              <a:t>CARATTERISTICHE dell’ </a:t>
            </a:r>
            <a:r>
              <a:rPr lang="it-IT" altLang="it-IT">
                <a:solidFill>
                  <a:schemeClr val="bg1"/>
                </a:solidFill>
              </a:rPr>
              <a:t>IR </a:t>
            </a:r>
            <a:r>
              <a:rPr lang="it-IT" altLang="it-IT">
                <a:solidFill>
                  <a:srgbClr val="FFFF00"/>
                </a:solidFill>
              </a:rPr>
              <a:t>IN BASE ALL’EGA</a:t>
            </a:r>
          </a:p>
          <a:p>
            <a:pPr algn="l"/>
            <a:endParaRPr lang="it-IT" altLang="it-IT">
              <a:solidFill>
                <a:srgbClr val="FFFF00"/>
              </a:solidFill>
            </a:endParaRPr>
          </a:p>
          <a:p>
            <a:pPr algn="l"/>
            <a:r>
              <a:rPr lang="it-IT" altLang="it-IT" i="1">
                <a:solidFill>
                  <a:schemeClr val="bg1"/>
                </a:solidFill>
              </a:rPr>
              <a:t>PARZIALE</a:t>
            </a:r>
            <a:r>
              <a:rPr lang="it-IT" altLang="it-IT">
                <a:solidFill>
                  <a:schemeClr val="bg1"/>
                </a:solidFill>
              </a:rPr>
              <a:t>:</a:t>
            </a:r>
            <a:r>
              <a:rPr lang="it-IT" altLang="it-IT">
                <a:solidFill>
                  <a:srgbClr val="FFFF00"/>
                </a:solidFill>
              </a:rPr>
              <a:t> SOLO IPOSSIEMIA SENZA IPERCAPNIA</a:t>
            </a:r>
          </a:p>
          <a:p>
            <a:pPr algn="l"/>
            <a:endParaRPr lang="it-IT" altLang="it-IT">
              <a:solidFill>
                <a:srgbClr val="FFFF00"/>
              </a:solidFill>
            </a:endParaRPr>
          </a:p>
          <a:p>
            <a:pPr algn="l"/>
            <a:r>
              <a:rPr lang="it-IT" altLang="it-IT" i="1">
                <a:solidFill>
                  <a:schemeClr val="bg1"/>
                </a:solidFill>
              </a:rPr>
              <a:t>GLOBALE</a:t>
            </a:r>
            <a:r>
              <a:rPr lang="it-IT" altLang="it-IT">
                <a:solidFill>
                  <a:schemeClr val="bg1"/>
                </a:solidFill>
              </a:rPr>
              <a:t>:</a:t>
            </a:r>
            <a:r>
              <a:rPr lang="it-IT" altLang="it-IT">
                <a:solidFill>
                  <a:srgbClr val="FFFF00"/>
                </a:solidFill>
              </a:rPr>
              <a:t> IPOSSIEMIA ED IPERCAPNIA (INSUFFICIENZA VENTILATORIA)</a:t>
            </a:r>
          </a:p>
        </p:txBody>
      </p:sp>
      <p:sp>
        <p:nvSpPr>
          <p:cNvPr id="9220" name="Rectangle 4">
            <a:extLst>
              <a:ext uri="{FF2B5EF4-FFF2-40B4-BE49-F238E27FC236}">
                <a16:creationId xmlns:a16="http://schemas.microsoft.com/office/drawing/2014/main" id="{C171482F-E046-0146-8AB1-1ED206BA598A}"/>
              </a:ext>
            </a:extLst>
          </p:cNvPr>
          <p:cNvSpPr>
            <a:spLocks noChangeArrowheads="1"/>
          </p:cNvSpPr>
          <p:nvPr/>
        </p:nvSpPr>
        <p:spPr bwMode="auto">
          <a:xfrm>
            <a:off x="684213" y="3413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2800" b="1">
                <a:solidFill>
                  <a:srgbClr val="FFFF00"/>
                </a:solidFill>
              </a:rPr>
              <a:t>EMOGASANALISI ARTERIOSA</a:t>
            </a:r>
          </a:p>
        </p:txBody>
      </p:sp>
    </p:spTree>
    <p:extLst>
      <p:ext uri="{BB962C8B-B14F-4D97-AF65-F5344CB8AC3E}">
        <p14:creationId xmlns:p14="http://schemas.microsoft.com/office/powerpoint/2010/main" val="48935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B12E682-6489-2E42-B829-F01A51876B3B}"/>
              </a:ext>
            </a:extLst>
          </p:cNvPr>
          <p:cNvSpPr>
            <a:spLocks noChangeArrowheads="1"/>
          </p:cNvSpPr>
          <p:nvPr/>
        </p:nvSpPr>
        <p:spPr bwMode="auto">
          <a:xfrm>
            <a:off x="152400" y="76200"/>
            <a:ext cx="8991600" cy="1887538"/>
          </a:xfrm>
          <a:prstGeom prst="rect">
            <a:avLst/>
          </a:prstGeom>
          <a:noFill/>
          <a:ln w="9525">
            <a:noFill/>
            <a:miter lim="800000"/>
            <a:headEnd/>
            <a:tailEnd/>
          </a:ln>
          <a:effectLst/>
        </p:spPr>
        <p:txBody>
          <a:bodyPr>
            <a:spAutoFit/>
          </a:bodyPr>
          <a:lstStyle/>
          <a:p>
            <a:pPr>
              <a:lnSpc>
                <a:spcPct val="140000"/>
              </a:lnSpc>
              <a:defRPr/>
            </a:pPr>
            <a:r>
              <a:rPr lang="it-IT" sz="2800" b="1" i="1">
                <a:solidFill>
                  <a:schemeClr val="bg1"/>
                </a:solidFill>
                <a:effectLst>
                  <a:outerShdw blurRad="38100" dist="38100" dir="2700000" algn="tl">
                    <a:srgbClr val="000000"/>
                  </a:outerShdw>
                </a:effectLst>
              </a:rPr>
              <a:t>INSUFFICIENZA RESPIRATORIA DA TURBE DEL SISTEMA DI TRASPORTO DELL’O</a:t>
            </a:r>
            <a:r>
              <a:rPr lang="it-IT" sz="2800" b="1" i="1" baseline="-25000">
                <a:solidFill>
                  <a:schemeClr val="bg1"/>
                </a:solidFill>
                <a:effectLst>
                  <a:outerShdw blurRad="38100" dist="38100" dir="2700000" algn="tl">
                    <a:srgbClr val="000000"/>
                  </a:outerShdw>
                </a:effectLst>
              </a:rPr>
              <a:t>2</a:t>
            </a:r>
            <a:r>
              <a:rPr lang="it-IT" sz="2800" b="1" i="1">
                <a:solidFill>
                  <a:schemeClr val="bg1"/>
                </a:solidFill>
                <a:effectLst>
                  <a:outerShdw blurRad="38100" dist="38100" dir="2700000" algn="tl">
                    <a:srgbClr val="000000"/>
                  </a:outerShdw>
                </a:effectLst>
              </a:rPr>
              <a:t> DAL POLMONE AI TESSUTI</a:t>
            </a:r>
            <a:endParaRPr lang="it-IT" i="1">
              <a:solidFill>
                <a:schemeClr val="bg1"/>
              </a:solidFill>
              <a:effectLst>
                <a:outerShdw blurRad="38100" dist="38100" dir="2700000" algn="tl">
                  <a:srgbClr val="000000"/>
                </a:outerShdw>
              </a:effectLst>
            </a:endParaRPr>
          </a:p>
        </p:txBody>
      </p:sp>
      <p:sp>
        <p:nvSpPr>
          <p:cNvPr id="29699" name="Text Box 3">
            <a:extLst>
              <a:ext uri="{FF2B5EF4-FFF2-40B4-BE49-F238E27FC236}">
                <a16:creationId xmlns:a16="http://schemas.microsoft.com/office/drawing/2014/main" id="{776C47DA-E6EE-624B-A3EE-537D392C598A}"/>
              </a:ext>
            </a:extLst>
          </p:cNvPr>
          <p:cNvSpPr txBox="1">
            <a:spLocks noChangeArrowheads="1"/>
          </p:cNvSpPr>
          <p:nvPr/>
        </p:nvSpPr>
        <p:spPr bwMode="auto">
          <a:xfrm>
            <a:off x="-15875" y="1905000"/>
            <a:ext cx="9159875" cy="1114425"/>
          </a:xfrm>
          <a:prstGeom prst="rect">
            <a:avLst/>
          </a:prstGeom>
          <a:noFill/>
          <a:ln w="9525">
            <a:noFill/>
            <a:miter lim="800000"/>
            <a:headEnd/>
            <a:tailEnd/>
          </a:ln>
          <a:effectLst/>
        </p:spPr>
        <p:txBody>
          <a:bodyPr>
            <a:spAutoFit/>
          </a:bodyPr>
          <a:lstStyle/>
          <a:p>
            <a:pPr algn="just">
              <a:lnSpc>
                <a:spcPct val="140000"/>
              </a:lnSpc>
              <a:defRPr/>
            </a:pPr>
            <a:r>
              <a:rPr lang="it-IT">
                <a:solidFill>
                  <a:srgbClr val="FFFF00"/>
                </a:solidFill>
              </a:rPr>
              <a:t>a) </a:t>
            </a:r>
            <a:r>
              <a:rPr lang="it-IT" i="1">
                <a:solidFill>
                  <a:srgbClr val="FF3300"/>
                </a:solidFill>
                <a:effectLst>
                  <a:outerShdw blurRad="38100" dist="38100" dir="2700000" algn="tl">
                    <a:srgbClr val="000000"/>
                  </a:outerShdw>
                </a:effectLst>
              </a:rPr>
              <a:t>INSUFFICIENZA RESPIRATORIA CARDIOCIRCOLATORIA</a:t>
            </a:r>
            <a:r>
              <a:rPr lang="it-IT">
                <a:solidFill>
                  <a:srgbClr val="FFFF00"/>
                </a:solidFill>
              </a:rPr>
              <a:t> (MIOCARDIOPATIE, PERICARDITI, SHOCK, ECC)</a:t>
            </a:r>
            <a:endParaRPr lang="it-IT"/>
          </a:p>
        </p:txBody>
      </p:sp>
      <p:sp>
        <p:nvSpPr>
          <p:cNvPr id="29700" name="Text Box 4">
            <a:extLst>
              <a:ext uri="{FF2B5EF4-FFF2-40B4-BE49-F238E27FC236}">
                <a16:creationId xmlns:a16="http://schemas.microsoft.com/office/drawing/2014/main" id="{9125A948-8FDA-C94A-90A7-FF48CB381ECF}"/>
              </a:ext>
            </a:extLst>
          </p:cNvPr>
          <p:cNvSpPr txBox="1">
            <a:spLocks noChangeArrowheads="1"/>
          </p:cNvSpPr>
          <p:nvPr/>
        </p:nvSpPr>
        <p:spPr bwMode="auto">
          <a:xfrm>
            <a:off x="0" y="3200400"/>
            <a:ext cx="9144000" cy="603250"/>
          </a:xfrm>
          <a:prstGeom prst="rect">
            <a:avLst/>
          </a:prstGeom>
          <a:noFill/>
          <a:ln w="9525">
            <a:noFill/>
            <a:miter lim="800000"/>
            <a:headEnd/>
            <a:tailEnd/>
          </a:ln>
          <a:effectLst/>
        </p:spPr>
        <p:txBody>
          <a:bodyPr>
            <a:spAutoFit/>
          </a:bodyPr>
          <a:lstStyle/>
          <a:p>
            <a:pPr algn="just">
              <a:lnSpc>
                <a:spcPct val="140000"/>
              </a:lnSpc>
              <a:defRPr/>
            </a:pPr>
            <a:r>
              <a:rPr lang="it-IT">
                <a:solidFill>
                  <a:srgbClr val="FFFF00"/>
                </a:solidFill>
              </a:rPr>
              <a:t>b) </a:t>
            </a:r>
            <a:r>
              <a:rPr lang="it-IT" i="1">
                <a:solidFill>
                  <a:srgbClr val="FF3300"/>
                </a:solidFill>
                <a:effectLst>
                  <a:outerShdw blurRad="38100" dist="38100" dir="2700000" algn="tl">
                    <a:srgbClr val="000000"/>
                  </a:outerShdw>
                </a:effectLst>
              </a:rPr>
              <a:t>RIDUZIONE DELL’EMOGLOBINA  UTILIZZABILE:</a:t>
            </a:r>
          </a:p>
        </p:txBody>
      </p:sp>
      <p:pic>
        <p:nvPicPr>
          <p:cNvPr id="45061" name="Picture 5" descr="Pericardite">
            <a:extLst>
              <a:ext uri="{FF2B5EF4-FFF2-40B4-BE49-F238E27FC236}">
                <a16:creationId xmlns:a16="http://schemas.microsoft.com/office/drawing/2014/main" id="{027F3BAE-F5B6-B04B-A949-0C7B669F5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2628900"/>
            <a:ext cx="1397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a:extLst>
              <a:ext uri="{FF2B5EF4-FFF2-40B4-BE49-F238E27FC236}">
                <a16:creationId xmlns:a16="http://schemas.microsoft.com/office/drawing/2014/main" id="{C987DC1E-B927-874D-8C59-81D9A9A8FDC6}"/>
              </a:ext>
            </a:extLst>
          </p:cNvPr>
          <p:cNvGrpSpPr>
            <a:grpSpLocks/>
          </p:cNvGrpSpPr>
          <p:nvPr/>
        </p:nvGrpSpPr>
        <p:grpSpPr bwMode="auto">
          <a:xfrm>
            <a:off x="4737100" y="4114800"/>
            <a:ext cx="4254500" cy="2667000"/>
            <a:chOff x="2832" y="2592"/>
            <a:chExt cx="2680" cy="1680"/>
          </a:xfrm>
        </p:grpSpPr>
        <p:pic>
          <p:nvPicPr>
            <p:cNvPr id="45066" name="Picture 6" descr="anemia">
              <a:extLst>
                <a:ext uri="{FF2B5EF4-FFF2-40B4-BE49-F238E27FC236}">
                  <a16:creationId xmlns:a16="http://schemas.microsoft.com/office/drawing/2014/main" id="{39775AE2-99D7-B341-8F93-5A05FADF8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 y="2592"/>
              <a:ext cx="1587"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7" name="Text Box 7">
              <a:extLst>
                <a:ext uri="{FF2B5EF4-FFF2-40B4-BE49-F238E27FC236}">
                  <a16:creationId xmlns:a16="http://schemas.microsoft.com/office/drawing/2014/main" id="{E72F6B16-2ED8-8C4C-B7B2-A4A92BBDBA90}"/>
                </a:ext>
              </a:extLst>
            </p:cNvPr>
            <p:cNvSpPr txBox="1">
              <a:spLocks noChangeArrowheads="1"/>
            </p:cNvSpPr>
            <p:nvPr/>
          </p:nvSpPr>
          <p:spPr bwMode="auto">
            <a:xfrm>
              <a:off x="4560" y="3508"/>
              <a:ext cx="952"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40000"/>
                </a:lnSpc>
                <a:buFontTx/>
                <a:buChar char="•"/>
              </a:pPr>
              <a:r>
                <a:rPr lang="it-IT" altLang="it-IT">
                  <a:solidFill>
                    <a:srgbClr val="FFFF00"/>
                  </a:solidFill>
                </a:rPr>
                <a:t>ANEMIA</a:t>
              </a:r>
              <a:endParaRPr lang="it-IT" altLang="it-IT"/>
            </a:p>
          </p:txBody>
        </p:sp>
      </p:grpSp>
      <p:grpSp>
        <p:nvGrpSpPr>
          <p:cNvPr id="3" name="Group 11">
            <a:extLst>
              <a:ext uri="{FF2B5EF4-FFF2-40B4-BE49-F238E27FC236}">
                <a16:creationId xmlns:a16="http://schemas.microsoft.com/office/drawing/2014/main" id="{A0C0B38E-A0CE-FD4E-A530-DE30D94D54EC}"/>
              </a:ext>
            </a:extLst>
          </p:cNvPr>
          <p:cNvGrpSpPr>
            <a:grpSpLocks/>
          </p:cNvGrpSpPr>
          <p:nvPr/>
        </p:nvGrpSpPr>
        <p:grpSpPr bwMode="auto">
          <a:xfrm>
            <a:off x="-76200" y="3810000"/>
            <a:ext cx="4624388" cy="3048000"/>
            <a:chOff x="63" y="2400"/>
            <a:chExt cx="2913" cy="1920"/>
          </a:xfrm>
        </p:grpSpPr>
        <p:pic>
          <p:nvPicPr>
            <p:cNvPr id="45064" name="Picture 9" descr="Caldaia">
              <a:extLst>
                <a:ext uri="{FF2B5EF4-FFF2-40B4-BE49-F238E27FC236}">
                  <a16:creationId xmlns:a16="http://schemas.microsoft.com/office/drawing/2014/main" id="{64D61979-0049-4E47-AF66-870D43F36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 y="3120"/>
              <a:ext cx="848"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Text Box 10">
              <a:extLst>
                <a:ext uri="{FF2B5EF4-FFF2-40B4-BE49-F238E27FC236}">
                  <a16:creationId xmlns:a16="http://schemas.microsoft.com/office/drawing/2014/main" id="{CDC722B9-5A0E-F948-BC93-F9A518C88010}"/>
                </a:ext>
              </a:extLst>
            </p:cNvPr>
            <p:cNvSpPr txBox="1">
              <a:spLocks noChangeArrowheads="1"/>
            </p:cNvSpPr>
            <p:nvPr/>
          </p:nvSpPr>
          <p:spPr bwMode="auto">
            <a:xfrm>
              <a:off x="63" y="2400"/>
              <a:ext cx="2913"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3762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40000"/>
                </a:lnSpc>
                <a:buFontTx/>
                <a:buChar char="•"/>
              </a:pPr>
              <a:r>
                <a:rPr lang="it-IT" altLang="it-IT">
                  <a:solidFill>
                    <a:srgbClr val="FFFF00"/>
                  </a:solidFill>
                </a:rPr>
                <a:t>INTOSSICAZIONI CON </a:t>
              </a:r>
            </a:p>
            <a:p>
              <a:pPr>
                <a:lnSpc>
                  <a:spcPct val="140000"/>
                </a:lnSpc>
              </a:pPr>
              <a:r>
                <a:rPr lang="it-IT" altLang="it-IT">
                  <a:solidFill>
                    <a:srgbClr val="FFFF00"/>
                  </a:solidFill>
                </a:rPr>
                <a:t>ALTERAZIONI DELL’Hb (CO)</a:t>
              </a:r>
              <a:endParaRPr lang="it-IT" altLang="it-IT"/>
            </a:p>
          </p:txBody>
        </p:sp>
      </p:grpSp>
    </p:spTree>
    <p:extLst>
      <p:ext uri="{BB962C8B-B14F-4D97-AF65-F5344CB8AC3E}">
        <p14:creationId xmlns:p14="http://schemas.microsoft.com/office/powerpoint/2010/main" val="1884774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additive="base">
                                        <p:cTn id="7" dur="500" fill="hold"/>
                                        <p:tgtEl>
                                          <p:spTgt spid="29700"/>
                                        </p:tgtEl>
                                        <p:attrNameLst>
                                          <p:attrName>ppt_x</p:attrName>
                                        </p:attrNameLst>
                                      </p:cBhvr>
                                      <p:tavLst>
                                        <p:tav tm="0">
                                          <p:val>
                                            <p:strVal val="0-#ppt_w/2"/>
                                          </p:val>
                                        </p:tav>
                                        <p:tav tm="100000">
                                          <p:val>
                                            <p:strVal val="#ppt_x"/>
                                          </p:val>
                                        </p:tav>
                                      </p:tavLst>
                                    </p:anim>
                                    <p:anim calcmode="lin" valueType="num">
                                      <p:cBhvr additive="base">
                                        <p:cTn id="8" dur="500" fill="hold"/>
                                        <p:tgtEl>
                                          <p:spTgt spid="297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26">
            <a:extLst>
              <a:ext uri="{FF2B5EF4-FFF2-40B4-BE49-F238E27FC236}">
                <a16:creationId xmlns:a16="http://schemas.microsoft.com/office/drawing/2014/main" id="{66F5B2BD-24CE-4E4D-A490-1F3FFF985B3F}"/>
              </a:ext>
            </a:extLst>
          </p:cNvPr>
          <p:cNvSpPr>
            <a:spLocks noGrp="1" noChangeArrowheads="1"/>
          </p:cNvSpPr>
          <p:nvPr>
            <p:ph type="title"/>
          </p:nvPr>
        </p:nvSpPr>
        <p:spPr>
          <a:xfrm>
            <a:off x="685800" y="609600"/>
            <a:ext cx="7772400" cy="633413"/>
          </a:xfrm>
        </p:spPr>
        <p:txBody>
          <a:bodyPr/>
          <a:lstStyle/>
          <a:p>
            <a:pPr>
              <a:defRPr/>
            </a:pPr>
            <a:r>
              <a:rPr lang="it-IT" sz="2800" dirty="0">
                <a:solidFill>
                  <a:schemeClr val="accent3"/>
                </a:solidFill>
              </a:rPr>
              <a:t>SEGNI E SINTOMI </a:t>
            </a:r>
            <a:r>
              <a:rPr lang="it-IT" sz="2800" dirty="0" err="1">
                <a:solidFill>
                  <a:schemeClr val="accent3"/>
                </a:solidFill>
              </a:rPr>
              <a:t>DI</a:t>
            </a:r>
            <a:r>
              <a:rPr lang="it-IT" sz="2800" dirty="0">
                <a:solidFill>
                  <a:schemeClr val="accent3"/>
                </a:solidFill>
              </a:rPr>
              <a:t> IPOSSIEMIA</a:t>
            </a:r>
          </a:p>
        </p:txBody>
      </p:sp>
      <p:sp>
        <p:nvSpPr>
          <p:cNvPr id="48131" name="Rectangle 1027">
            <a:extLst>
              <a:ext uri="{FF2B5EF4-FFF2-40B4-BE49-F238E27FC236}">
                <a16:creationId xmlns:a16="http://schemas.microsoft.com/office/drawing/2014/main" id="{DC62DFA4-7FD9-C241-8122-DCABC26394E4}"/>
              </a:ext>
            </a:extLst>
          </p:cNvPr>
          <p:cNvSpPr>
            <a:spLocks noGrp="1" noChangeArrowheads="1"/>
          </p:cNvSpPr>
          <p:nvPr>
            <p:ph type="body" idx="1"/>
          </p:nvPr>
        </p:nvSpPr>
        <p:spPr>
          <a:xfrm>
            <a:off x="311944" y="1484784"/>
            <a:ext cx="8520112" cy="5184775"/>
          </a:xfrm>
        </p:spPr>
        <p:txBody>
          <a:bodyPr/>
          <a:lstStyle/>
          <a:p>
            <a:r>
              <a:rPr lang="it-IT" altLang="it-IT" sz="2800" dirty="0">
                <a:solidFill>
                  <a:srgbClr val="FFFF00"/>
                </a:solidFill>
              </a:rPr>
              <a:t>Cianosi</a:t>
            </a:r>
          </a:p>
          <a:p>
            <a:r>
              <a:rPr lang="it-IT" altLang="it-IT" sz="2800" dirty="0">
                <a:solidFill>
                  <a:srgbClr val="FFFF00"/>
                </a:solidFill>
              </a:rPr>
              <a:t>Tachicardia (per aumento della portata cardiaca)</a:t>
            </a:r>
          </a:p>
          <a:p>
            <a:r>
              <a:rPr lang="it-IT" altLang="it-IT" sz="2800" dirty="0">
                <a:solidFill>
                  <a:srgbClr val="FFFF00"/>
                </a:solidFill>
              </a:rPr>
              <a:t>Dispnea con tachipnea</a:t>
            </a:r>
          </a:p>
          <a:p>
            <a:r>
              <a:rPr lang="it-IT" altLang="it-IT" sz="2800" dirty="0">
                <a:solidFill>
                  <a:srgbClr val="FFFF00"/>
                </a:solidFill>
              </a:rPr>
              <a:t>Turbe neurologiche (attenzione, umore, incoordinazione motoria, agitazione psicomotoria, insonnia)</a:t>
            </a:r>
          </a:p>
          <a:p>
            <a:r>
              <a:rPr lang="it-IT" altLang="it-IT" sz="2800" dirty="0">
                <a:solidFill>
                  <a:srgbClr val="FFFF00"/>
                </a:solidFill>
              </a:rPr>
              <a:t>Aumento Pressione polmonare (edemi, scompenso cardiaco destro, </a:t>
            </a:r>
            <a:r>
              <a:rPr lang="it-IT" altLang="it-IT" sz="2800" dirty="0" err="1">
                <a:solidFill>
                  <a:srgbClr val="FFFF00"/>
                </a:solidFill>
              </a:rPr>
              <a:t>ved</a:t>
            </a:r>
            <a:r>
              <a:rPr lang="it-IT" altLang="it-IT" sz="2800" dirty="0">
                <a:solidFill>
                  <a:srgbClr val="FFFF00"/>
                </a:solidFill>
              </a:rPr>
              <a:t>. Cuore polmonare)</a:t>
            </a:r>
          </a:p>
          <a:p>
            <a:r>
              <a:rPr lang="it-IT" altLang="it-IT" sz="2800" dirty="0">
                <a:solidFill>
                  <a:srgbClr val="FFFF00"/>
                </a:solidFill>
              </a:rPr>
              <a:t>Poliglobulia (nell’ipossiemia cronica)</a:t>
            </a:r>
          </a:p>
          <a:p>
            <a:r>
              <a:rPr lang="it-IT" altLang="it-IT" sz="2800" dirty="0">
                <a:solidFill>
                  <a:srgbClr val="FFFF00"/>
                </a:solidFill>
              </a:rPr>
              <a:t>Cuore polmonare (acuto o cronico </a:t>
            </a:r>
            <a:r>
              <a:rPr lang="it-IT" altLang="it-IT" sz="2800" dirty="0" err="1">
                <a:solidFill>
                  <a:srgbClr val="FFFF00"/>
                </a:solidFill>
              </a:rPr>
              <a:t>sec.la</a:t>
            </a:r>
            <a:r>
              <a:rPr lang="it-IT" altLang="it-IT" sz="2800" dirty="0">
                <a:solidFill>
                  <a:srgbClr val="FFFF00"/>
                </a:solidFill>
              </a:rPr>
              <a:t> malattia)</a:t>
            </a:r>
          </a:p>
        </p:txBody>
      </p:sp>
      <p:sp>
        <p:nvSpPr>
          <p:cNvPr id="48132" name="Rectangle 1028">
            <a:extLst>
              <a:ext uri="{FF2B5EF4-FFF2-40B4-BE49-F238E27FC236}">
                <a16:creationId xmlns:a16="http://schemas.microsoft.com/office/drawing/2014/main" id="{47CC7CCA-8D1F-864A-9267-93FE6E904D75}"/>
              </a:ext>
            </a:extLst>
          </p:cNvPr>
          <p:cNvSpPr>
            <a:spLocks noChangeArrowheads="1"/>
          </p:cNvSpPr>
          <p:nvPr/>
        </p:nvSpPr>
        <p:spPr bwMode="auto">
          <a:xfrm>
            <a:off x="868363" y="-26988"/>
            <a:ext cx="7410450" cy="6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b="1">
                <a:solidFill>
                  <a:srgbClr val="FF3300"/>
                </a:solidFill>
              </a:rPr>
              <a:t>INSUFFICIENZA RESPIRATORIA</a:t>
            </a:r>
          </a:p>
        </p:txBody>
      </p:sp>
    </p:spTree>
    <p:extLst>
      <p:ext uri="{BB962C8B-B14F-4D97-AF65-F5344CB8AC3E}">
        <p14:creationId xmlns:p14="http://schemas.microsoft.com/office/powerpoint/2010/main" val="3681022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26">
            <a:extLst>
              <a:ext uri="{FF2B5EF4-FFF2-40B4-BE49-F238E27FC236}">
                <a16:creationId xmlns:a16="http://schemas.microsoft.com/office/drawing/2014/main" id="{07A6E1EC-3BD7-0545-8AA3-D4B9A563B5E5}"/>
              </a:ext>
            </a:extLst>
          </p:cNvPr>
          <p:cNvSpPr>
            <a:spLocks noGrp="1" noChangeArrowheads="1"/>
          </p:cNvSpPr>
          <p:nvPr>
            <p:ph type="title"/>
          </p:nvPr>
        </p:nvSpPr>
        <p:spPr>
          <a:xfrm>
            <a:off x="685800" y="708025"/>
            <a:ext cx="7772400" cy="633413"/>
          </a:xfrm>
        </p:spPr>
        <p:txBody>
          <a:bodyPr/>
          <a:lstStyle/>
          <a:p>
            <a:r>
              <a:rPr lang="it-IT" altLang="it-IT" sz="2800">
                <a:solidFill>
                  <a:srgbClr val="FFFF00"/>
                </a:solidFill>
              </a:rPr>
              <a:t>SEGNI E SINTOMI DI IPERCAPNIA</a:t>
            </a:r>
          </a:p>
        </p:txBody>
      </p:sp>
      <p:sp>
        <p:nvSpPr>
          <p:cNvPr id="51203" name="Rectangle 1027">
            <a:extLst>
              <a:ext uri="{FF2B5EF4-FFF2-40B4-BE49-F238E27FC236}">
                <a16:creationId xmlns:a16="http://schemas.microsoft.com/office/drawing/2014/main" id="{D34745D7-62DF-6249-A64A-2F6565C45D8D}"/>
              </a:ext>
            </a:extLst>
          </p:cNvPr>
          <p:cNvSpPr>
            <a:spLocks noGrp="1" noChangeArrowheads="1"/>
          </p:cNvSpPr>
          <p:nvPr>
            <p:ph type="body" idx="1"/>
          </p:nvPr>
        </p:nvSpPr>
        <p:spPr>
          <a:xfrm>
            <a:off x="457200" y="1484313"/>
            <a:ext cx="8229600" cy="5113337"/>
          </a:xfrm>
        </p:spPr>
        <p:txBody>
          <a:bodyPr/>
          <a:lstStyle/>
          <a:p>
            <a:pPr algn="just">
              <a:buFontTx/>
              <a:buNone/>
              <a:defRPr/>
            </a:pPr>
            <a:r>
              <a:rPr lang="it-IT" i="1" dirty="0">
                <a:solidFill>
                  <a:schemeClr val="accent3"/>
                </a:solidFill>
              </a:rPr>
              <a:t>Encefalopatia </a:t>
            </a:r>
            <a:r>
              <a:rPr lang="it-IT" i="1" dirty="0" err="1">
                <a:solidFill>
                  <a:schemeClr val="accent3"/>
                </a:solidFill>
              </a:rPr>
              <a:t>ipercapnica</a:t>
            </a:r>
            <a:r>
              <a:rPr lang="it-IT" dirty="0">
                <a:solidFill>
                  <a:srgbClr val="FFFF00"/>
                </a:solidFill>
              </a:rPr>
              <a:t>: quadro neurologico che si instaura in corso di IR, causato dalla sofferenza dell’encefalo a causa dell’ipossia, ma soprattutto dell’</a:t>
            </a:r>
            <a:r>
              <a:rPr lang="it-IT" dirty="0" err="1">
                <a:solidFill>
                  <a:srgbClr val="FFFF00"/>
                </a:solidFill>
              </a:rPr>
              <a:t>ipercapnia</a:t>
            </a:r>
            <a:r>
              <a:rPr lang="it-IT" dirty="0">
                <a:solidFill>
                  <a:srgbClr val="FFFF00"/>
                </a:solidFill>
              </a:rPr>
              <a:t>. </a:t>
            </a:r>
          </a:p>
          <a:p>
            <a:pPr algn="just">
              <a:buFontTx/>
              <a:buNone/>
              <a:defRPr/>
            </a:pPr>
            <a:r>
              <a:rPr lang="it-IT" dirty="0">
                <a:solidFill>
                  <a:srgbClr val="FFFF00"/>
                </a:solidFill>
              </a:rPr>
              <a:t>	Consiste in:</a:t>
            </a:r>
          </a:p>
          <a:p>
            <a:pPr>
              <a:defRPr/>
            </a:pPr>
            <a:r>
              <a:rPr lang="it-IT" sz="2800" dirty="0">
                <a:solidFill>
                  <a:srgbClr val="FFFF00"/>
                </a:solidFill>
              </a:rPr>
              <a:t>Turbe della coscienza (attenzione,orientamento, comprensione, percezione, vigilanza)</a:t>
            </a:r>
          </a:p>
          <a:p>
            <a:pPr>
              <a:defRPr/>
            </a:pPr>
            <a:r>
              <a:rPr lang="it-IT" sz="2800" dirty="0">
                <a:solidFill>
                  <a:srgbClr val="FFFF00"/>
                </a:solidFill>
              </a:rPr>
              <a:t>Turbe motorie (tremori, </a:t>
            </a:r>
            <a:r>
              <a:rPr lang="it-IT" sz="2800" dirty="0" err="1">
                <a:solidFill>
                  <a:srgbClr val="FFFF00"/>
                </a:solidFill>
              </a:rPr>
              <a:t>mioclono</a:t>
            </a:r>
            <a:r>
              <a:rPr lang="it-IT" sz="2800" dirty="0">
                <a:solidFill>
                  <a:srgbClr val="FFFF00"/>
                </a:solidFill>
              </a:rPr>
              <a:t> multifocale)</a:t>
            </a:r>
          </a:p>
          <a:p>
            <a:pPr>
              <a:defRPr/>
            </a:pPr>
            <a:r>
              <a:rPr lang="it-IT" sz="2800" dirty="0">
                <a:solidFill>
                  <a:srgbClr val="FFFF00"/>
                </a:solidFill>
              </a:rPr>
              <a:t>Stupor</a:t>
            </a:r>
          </a:p>
          <a:p>
            <a:pPr>
              <a:defRPr/>
            </a:pPr>
            <a:r>
              <a:rPr lang="it-IT" sz="2800" dirty="0">
                <a:solidFill>
                  <a:srgbClr val="FFFF00"/>
                </a:solidFill>
              </a:rPr>
              <a:t>Coma</a:t>
            </a:r>
          </a:p>
        </p:txBody>
      </p:sp>
      <p:sp>
        <p:nvSpPr>
          <p:cNvPr id="49156" name="Rectangle 1028">
            <a:extLst>
              <a:ext uri="{FF2B5EF4-FFF2-40B4-BE49-F238E27FC236}">
                <a16:creationId xmlns:a16="http://schemas.microsoft.com/office/drawing/2014/main" id="{428AF8D3-73B5-CC41-A02B-0370DF767911}"/>
              </a:ext>
            </a:extLst>
          </p:cNvPr>
          <p:cNvSpPr>
            <a:spLocks noChangeArrowheads="1"/>
          </p:cNvSpPr>
          <p:nvPr/>
        </p:nvSpPr>
        <p:spPr bwMode="auto">
          <a:xfrm>
            <a:off x="868363" y="115888"/>
            <a:ext cx="7410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b="1">
                <a:solidFill>
                  <a:srgbClr val="FF3300"/>
                </a:solidFill>
              </a:rPr>
              <a:t>INSUFFICIENZA RESPIRATORIA</a:t>
            </a:r>
          </a:p>
        </p:txBody>
      </p:sp>
    </p:spTree>
    <p:extLst>
      <p:ext uri="{BB962C8B-B14F-4D97-AF65-F5344CB8AC3E}">
        <p14:creationId xmlns:p14="http://schemas.microsoft.com/office/powerpoint/2010/main" val="1538125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0AE9968-5ACD-6E4D-92FF-D201B02D9204}"/>
              </a:ext>
            </a:extLst>
          </p:cNvPr>
          <p:cNvSpPr>
            <a:spLocks noGrp="1" noChangeArrowheads="1"/>
          </p:cNvSpPr>
          <p:nvPr>
            <p:ph type="title"/>
          </p:nvPr>
        </p:nvSpPr>
        <p:spPr>
          <a:xfrm>
            <a:off x="457200" y="274638"/>
            <a:ext cx="8458200" cy="633412"/>
          </a:xfrm>
        </p:spPr>
        <p:txBody>
          <a:bodyPr/>
          <a:lstStyle/>
          <a:p>
            <a:pPr marL="609600" indent="-609600"/>
            <a:r>
              <a:rPr lang="it-IT" altLang="it-IT" sz="2400" dirty="0">
                <a:solidFill>
                  <a:schemeClr val="accent1">
                    <a:lumMod val="20000"/>
                    <a:lumOff val="80000"/>
                  </a:schemeClr>
                </a:solidFill>
              </a:rPr>
              <a:t>PROGRESSIONE CLINICA DELL’IR </a:t>
            </a:r>
            <a:r>
              <a:rPr lang="it-IT" altLang="it-IT" sz="2400" dirty="0" err="1">
                <a:solidFill>
                  <a:schemeClr val="accent1">
                    <a:lumMod val="20000"/>
                    <a:lumOff val="80000"/>
                  </a:schemeClr>
                </a:solidFill>
              </a:rPr>
              <a:t>ipercapnica</a:t>
            </a:r>
            <a:r>
              <a:rPr lang="it-IT" altLang="it-IT" sz="2400" dirty="0">
                <a:solidFill>
                  <a:schemeClr val="accent1">
                    <a:lumMod val="20000"/>
                    <a:lumOff val="80000"/>
                  </a:schemeClr>
                </a:solidFill>
              </a:rPr>
              <a:t> in base allo sviluppo di acidosi</a:t>
            </a:r>
          </a:p>
        </p:txBody>
      </p:sp>
      <p:graphicFrame>
        <p:nvGraphicFramePr>
          <p:cNvPr id="100416" name="Group 64">
            <a:extLst>
              <a:ext uri="{FF2B5EF4-FFF2-40B4-BE49-F238E27FC236}">
                <a16:creationId xmlns:a16="http://schemas.microsoft.com/office/drawing/2014/main" id="{80DFCA03-3616-7E45-BB25-3AEF5774AF36}"/>
              </a:ext>
            </a:extLst>
          </p:cNvPr>
          <p:cNvGraphicFramePr>
            <a:graphicFrameLocks noGrp="1"/>
          </p:cNvGraphicFramePr>
          <p:nvPr>
            <p:ph idx="1"/>
          </p:nvPr>
        </p:nvGraphicFramePr>
        <p:xfrm>
          <a:off x="685800" y="1916113"/>
          <a:ext cx="7772400" cy="4610100"/>
        </p:xfrm>
        <a:graphic>
          <a:graphicData uri="http://schemas.openxmlformats.org/drawingml/2006/table">
            <a:tbl>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135434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2800" b="1" i="0" u="none" strike="noStrike" cap="none" normalizeH="0" baseline="0">
                        <a:ln>
                          <a:noFill/>
                        </a:ln>
                        <a:solidFill>
                          <a:srgbClr val="FFFF66"/>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a:ln>
                            <a:noFill/>
                          </a:ln>
                          <a:solidFill>
                            <a:srgbClr val="FFFF66"/>
                          </a:solidFill>
                          <a:effectLst/>
                          <a:latin typeface="Times New Roman" pitchFamily="18" charset="0"/>
                        </a:rPr>
                        <a:t>pH</a:t>
                      </a:r>
                    </a:p>
                  </a:txBody>
                  <a:tcPr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2800" b="1" i="0" u="none" strike="noStrike" cap="none" normalizeH="0" baseline="0">
                        <a:ln>
                          <a:noFill/>
                        </a:ln>
                        <a:solidFill>
                          <a:srgbClr val="FFFF66"/>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a:ln>
                            <a:noFill/>
                          </a:ln>
                          <a:solidFill>
                            <a:srgbClr val="FFFF66"/>
                          </a:solidFill>
                          <a:effectLst/>
                          <a:latin typeface="Times New Roman" pitchFamily="18" charset="0"/>
                        </a:rPr>
                        <a:t>7.30</a:t>
                      </a:r>
                    </a:p>
                  </a:txBody>
                  <a:tcPr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2800" b="1" i="0" u="none" strike="noStrike" cap="none" normalizeH="0" baseline="0">
                        <a:ln>
                          <a:noFill/>
                        </a:ln>
                        <a:solidFill>
                          <a:srgbClr val="FFFF66"/>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a:ln>
                            <a:noFill/>
                          </a:ln>
                          <a:solidFill>
                            <a:srgbClr val="FFFF66"/>
                          </a:solidFill>
                          <a:effectLst/>
                          <a:latin typeface="Times New Roman" pitchFamily="18" charset="0"/>
                        </a:rPr>
                        <a:t>7.25</a:t>
                      </a:r>
                    </a:p>
                  </a:txBody>
                  <a:tcPr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5716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2800" b="1" i="0" u="none" strike="noStrike" cap="none" normalizeH="0" baseline="0">
                        <a:ln>
                          <a:noFill/>
                        </a:ln>
                        <a:solidFill>
                          <a:srgbClr val="FFFF66"/>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a:ln>
                            <a:noFill/>
                          </a:ln>
                          <a:solidFill>
                            <a:srgbClr val="FFFF66"/>
                          </a:solidFill>
                          <a:effectLst/>
                          <a:latin typeface="Times New Roman" pitchFamily="18" charset="0"/>
                        </a:rPr>
                        <a:t>Segni respiratori</a:t>
                      </a:r>
                    </a:p>
                  </a:txBody>
                  <a:tcPr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2800" b="0" i="0" u="none" strike="noStrike" cap="none" normalizeH="0" baseline="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a:ln>
                            <a:noFill/>
                          </a:ln>
                          <a:solidFill>
                            <a:schemeClr val="bg1"/>
                          </a:solidFill>
                          <a:effectLst/>
                          <a:latin typeface="Times New Roman" pitchFamily="18" charset="0"/>
                        </a:rPr>
                        <a:t>Tachipnea</a:t>
                      </a:r>
                    </a:p>
                  </a:txBody>
                  <a:tcPr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a:ln>
                            <a:noFill/>
                          </a:ln>
                          <a:solidFill>
                            <a:schemeClr val="bg1"/>
                          </a:solidFill>
                          <a:effectLst/>
                          <a:latin typeface="Times New Roman" pitchFamily="18" charset="0"/>
                        </a:rPr>
                        <a:t>Respiro superficiale &gt;30apm</a:t>
                      </a:r>
                    </a:p>
                  </a:txBody>
                  <a:tcPr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9859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2800" b="1" i="0" u="none" strike="noStrike" cap="none" normalizeH="0" baseline="0">
                        <a:ln>
                          <a:noFill/>
                        </a:ln>
                        <a:solidFill>
                          <a:srgbClr val="FFFF66"/>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a:ln>
                            <a:noFill/>
                          </a:ln>
                          <a:solidFill>
                            <a:srgbClr val="FFFF66"/>
                          </a:solidFill>
                          <a:effectLst/>
                          <a:latin typeface="Times New Roman" pitchFamily="18" charset="0"/>
                        </a:rPr>
                        <a:t>Segni neurologici</a:t>
                      </a:r>
                    </a:p>
                  </a:txBody>
                  <a:tcPr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a:ln>
                            <a:noFill/>
                          </a:ln>
                          <a:solidFill>
                            <a:schemeClr val="bg1"/>
                          </a:solidFill>
                          <a:effectLst/>
                          <a:latin typeface="Times New Roman" pitchFamily="18" charset="0"/>
                        </a:rPr>
                        <a:t>Rallentamento mentale, cefalea</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2800" b="0" i="0" u="none" strike="noStrike" cap="none" normalizeH="0" baseline="0">
                        <a:ln>
                          <a:noFill/>
                        </a:ln>
                        <a:solidFill>
                          <a:schemeClr val="tx1"/>
                        </a:solidFill>
                        <a:effectLst/>
                        <a:latin typeface="Times New Roman" pitchFamily="18" charset="0"/>
                      </a:endParaRPr>
                    </a:p>
                  </a:txBody>
                  <a:tcPr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a:ln>
                            <a:noFill/>
                          </a:ln>
                          <a:solidFill>
                            <a:schemeClr val="bg1"/>
                          </a:solidFill>
                          <a:effectLst/>
                          <a:latin typeface="Times New Roman" pitchFamily="18" charset="0"/>
                        </a:rPr>
                        <a:t>Encefalopatia ipercapnica (turbe di coscienza)</a:t>
                      </a:r>
                    </a:p>
                  </a:txBody>
                  <a:tcPr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0197" name="AutoShape 21">
            <a:extLst>
              <a:ext uri="{FF2B5EF4-FFF2-40B4-BE49-F238E27FC236}">
                <a16:creationId xmlns:a16="http://schemas.microsoft.com/office/drawing/2014/main" id="{9753C12C-5598-1147-9A47-D84FB0EDC153}"/>
              </a:ext>
            </a:extLst>
          </p:cNvPr>
          <p:cNvSpPr>
            <a:spLocks noChangeArrowheads="1"/>
          </p:cNvSpPr>
          <p:nvPr/>
        </p:nvSpPr>
        <p:spPr bwMode="auto">
          <a:xfrm>
            <a:off x="1011238" y="1125538"/>
            <a:ext cx="1655762" cy="358775"/>
          </a:xfrm>
          <a:prstGeom prst="rightArrow">
            <a:avLst>
              <a:gd name="adj1" fmla="val 50000"/>
              <a:gd name="adj2" fmla="val 115376"/>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50198" name="AutoShape 22">
            <a:extLst>
              <a:ext uri="{FF2B5EF4-FFF2-40B4-BE49-F238E27FC236}">
                <a16:creationId xmlns:a16="http://schemas.microsoft.com/office/drawing/2014/main" id="{5DAF435C-839F-4047-A761-B8D6880A49EC}"/>
              </a:ext>
            </a:extLst>
          </p:cNvPr>
          <p:cNvSpPr>
            <a:spLocks noChangeArrowheads="1"/>
          </p:cNvSpPr>
          <p:nvPr/>
        </p:nvSpPr>
        <p:spPr bwMode="auto">
          <a:xfrm>
            <a:off x="3754438" y="1125538"/>
            <a:ext cx="1655762" cy="358775"/>
          </a:xfrm>
          <a:prstGeom prst="rightArrow">
            <a:avLst>
              <a:gd name="adj1" fmla="val 50000"/>
              <a:gd name="adj2" fmla="val 115376"/>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50199" name="AutoShape 23">
            <a:extLst>
              <a:ext uri="{FF2B5EF4-FFF2-40B4-BE49-F238E27FC236}">
                <a16:creationId xmlns:a16="http://schemas.microsoft.com/office/drawing/2014/main" id="{C956567A-3AE2-5F42-A1A2-677EAA1A0F0E}"/>
              </a:ext>
            </a:extLst>
          </p:cNvPr>
          <p:cNvSpPr>
            <a:spLocks noChangeArrowheads="1"/>
          </p:cNvSpPr>
          <p:nvPr/>
        </p:nvSpPr>
        <p:spPr bwMode="auto">
          <a:xfrm>
            <a:off x="6497638" y="1125538"/>
            <a:ext cx="1655762" cy="358775"/>
          </a:xfrm>
          <a:prstGeom prst="rightArrow">
            <a:avLst>
              <a:gd name="adj1" fmla="val 50000"/>
              <a:gd name="adj2" fmla="val 115376"/>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Tree>
    <p:extLst>
      <p:ext uri="{BB962C8B-B14F-4D97-AF65-F5344CB8AC3E}">
        <p14:creationId xmlns:p14="http://schemas.microsoft.com/office/powerpoint/2010/main" val="2651461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437" name="Group 61">
            <a:extLst>
              <a:ext uri="{FF2B5EF4-FFF2-40B4-BE49-F238E27FC236}">
                <a16:creationId xmlns:a16="http://schemas.microsoft.com/office/drawing/2014/main" id="{3A0EA60D-D23D-AC4C-BBF6-824C077EA5BD}"/>
              </a:ext>
            </a:extLst>
          </p:cNvPr>
          <p:cNvGraphicFramePr>
            <a:graphicFrameLocks noGrp="1"/>
          </p:cNvGraphicFramePr>
          <p:nvPr>
            <p:ph idx="1"/>
          </p:nvPr>
        </p:nvGraphicFramePr>
        <p:xfrm>
          <a:off x="461963" y="1925638"/>
          <a:ext cx="8286750" cy="4462877"/>
        </p:xfrm>
        <a:graphic>
          <a:graphicData uri="http://schemas.openxmlformats.org/drawingml/2006/table">
            <a:tbl>
              <a:tblPr/>
              <a:tblGrid>
                <a:gridCol w="280035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35394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2800" b="1" i="0" u="none" strike="noStrike" cap="none" normalizeH="0" baseline="0">
                        <a:ln>
                          <a:noFill/>
                        </a:ln>
                        <a:solidFill>
                          <a:srgbClr val="FFFF66"/>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a:ln>
                            <a:noFill/>
                          </a:ln>
                          <a:solidFill>
                            <a:srgbClr val="FFFF66"/>
                          </a:solidFill>
                          <a:effectLst/>
                          <a:latin typeface="Times New Roman" pitchFamily="18" charset="0"/>
                        </a:rPr>
                        <a:t>pH</a:t>
                      </a:r>
                    </a:p>
                  </a:txBody>
                  <a:tcPr marT="45713" marB="4571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2800" b="1" i="0" u="none" strike="noStrike" cap="none" normalizeH="0" baseline="0">
                        <a:ln>
                          <a:noFill/>
                        </a:ln>
                        <a:solidFill>
                          <a:srgbClr val="FFFF66"/>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a:ln>
                            <a:noFill/>
                          </a:ln>
                          <a:solidFill>
                            <a:srgbClr val="FFFF66"/>
                          </a:solidFill>
                          <a:effectLst/>
                          <a:latin typeface="Times New Roman" pitchFamily="18" charset="0"/>
                        </a:rPr>
                        <a:t>7.15</a:t>
                      </a:r>
                    </a:p>
                  </a:txBody>
                  <a:tcPr marT="45713" marB="4571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2800" b="1" i="0" u="none" strike="noStrike" cap="none" normalizeH="0" baseline="0">
                        <a:ln>
                          <a:noFill/>
                        </a:ln>
                        <a:solidFill>
                          <a:srgbClr val="FFFF66"/>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a:ln>
                            <a:noFill/>
                          </a:ln>
                          <a:solidFill>
                            <a:srgbClr val="FFFF66"/>
                          </a:solidFill>
                          <a:effectLst/>
                          <a:latin typeface="Times New Roman" pitchFamily="18" charset="0"/>
                        </a:rPr>
                        <a:t>7.10</a:t>
                      </a:r>
                    </a:p>
                  </a:txBody>
                  <a:tcPr marT="45713" marB="4571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5425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2800" b="1" i="0" u="none" strike="noStrike" cap="none" normalizeH="0" baseline="0">
                        <a:ln>
                          <a:noFill/>
                        </a:ln>
                        <a:solidFill>
                          <a:srgbClr val="FFFF66"/>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a:ln>
                            <a:noFill/>
                          </a:ln>
                          <a:solidFill>
                            <a:srgbClr val="FFFF66"/>
                          </a:solidFill>
                          <a:effectLst/>
                          <a:latin typeface="Times New Roman" pitchFamily="18" charset="0"/>
                        </a:rPr>
                        <a:t>Segni respiratori</a:t>
                      </a:r>
                    </a:p>
                  </a:txBody>
                  <a:tcPr marT="45713" marB="4571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bg1"/>
                          </a:solidFill>
                          <a:effectLst/>
                          <a:latin typeface="Times New Roman" pitchFamily="18" charset="0"/>
                        </a:rPr>
                        <a:t>Fatica muscoli respiratori (respiro paradosso, o alternante)</a:t>
                      </a:r>
                    </a:p>
                  </a:txBody>
                  <a:tcPr marT="45713" marB="4571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2800" b="0" i="0" u="none" strike="noStrike" cap="none" normalizeH="0" baseline="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a:ln>
                            <a:noFill/>
                          </a:ln>
                          <a:solidFill>
                            <a:schemeClr val="bg1"/>
                          </a:solidFill>
                          <a:effectLst/>
                          <a:latin typeface="Times New Roman" pitchFamily="18" charset="0"/>
                        </a:rPr>
                        <a:t>Bradipnea</a:t>
                      </a:r>
                    </a:p>
                  </a:txBody>
                  <a:tcPr marT="45713" marB="4571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5425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2800" b="1" i="0" u="none" strike="noStrike" cap="none" normalizeH="0" baseline="0">
                        <a:ln>
                          <a:noFill/>
                        </a:ln>
                        <a:solidFill>
                          <a:srgbClr val="FFFF66"/>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a:ln>
                            <a:noFill/>
                          </a:ln>
                          <a:solidFill>
                            <a:srgbClr val="FFFF66"/>
                          </a:solidFill>
                          <a:effectLst/>
                          <a:latin typeface="Times New Roman" pitchFamily="18" charset="0"/>
                        </a:rPr>
                        <a:t>Segni neurologici</a:t>
                      </a:r>
                    </a:p>
                  </a:txBody>
                  <a:tcPr marT="45713" marB="4571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bg1"/>
                          </a:solidFill>
                          <a:effectLst/>
                          <a:latin typeface="Times New Roman" pitchFamily="18" charset="0"/>
                        </a:rPr>
                        <a:t>Encefalopatia ipercapnica (turbe di coscienza,        e motorie)</a:t>
                      </a:r>
                    </a:p>
                  </a:txBody>
                  <a:tcPr marT="45713" marB="4571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2800" b="0" i="0" u="none" strike="noStrike" cap="none" normalizeH="0" baseline="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2800" b="0" i="0" u="none" strike="noStrike" cap="none" normalizeH="0" baseline="0">
                          <a:ln>
                            <a:noFill/>
                          </a:ln>
                          <a:solidFill>
                            <a:schemeClr val="bg1"/>
                          </a:solidFill>
                          <a:effectLst/>
                          <a:latin typeface="Times New Roman" pitchFamily="18" charset="0"/>
                        </a:rPr>
                        <a:t>Stupor, coma</a:t>
                      </a:r>
                    </a:p>
                  </a:txBody>
                  <a:tcPr marT="45713" marB="45713"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1221" name="AutoShape 21">
            <a:extLst>
              <a:ext uri="{FF2B5EF4-FFF2-40B4-BE49-F238E27FC236}">
                <a16:creationId xmlns:a16="http://schemas.microsoft.com/office/drawing/2014/main" id="{69B24B2E-A7A4-F74C-938F-B48760A54268}"/>
              </a:ext>
            </a:extLst>
          </p:cNvPr>
          <p:cNvSpPr>
            <a:spLocks noChangeArrowheads="1"/>
          </p:cNvSpPr>
          <p:nvPr/>
        </p:nvSpPr>
        <p:spPr bwMode="auto">
          <a:xfrm>
            <a:off x="684213" y="1125538"/>
            <a:ext cx="1655762" cy="358775"/>
          </a:xfrm>
          <a:prstGeom prst="rightArrow">
            <a:avLst>
              <a:gd name="adj1" fmla="val 50000"/>
              <a:gd name="adj2" fmla="val 115376"/>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51222" name="AutoShape 22">
            <a:extLst>
              <a:ext uri="{FF2B5EF4-FFF2-40B4-BE49-F238E27FC236}">
                <a16:creationId xmlns:a16="http://schemas.microsoft.com/office/drawing/2014/main" id="{82875F2C-513F-974D-9321-C181F2638456}"/>
              </a:ext>
            </a:extLst>
          </p:cNvPr>
          <p:cNvSpPr>
            <a:spLocks noChangeArrowheads="1"/>
          </p:cNvSpPr>
          <p:nvPr/>
        </p:nvSpPr>
        <p:spPr bwMode="auto">
          <a:xfrm>
            <a:off x="3563938" y="1125538"/>
            <a:ext cx="1655762" cy="358775"/>
          </a:xfrm>
          <a:prstGeom prst="rightArrow">
            <a:avLst>
              <a:gd name="adj1" fmla="val 50000"/>
              <a:gd name="adj2" fmla="val 115376"/>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51223" name="AutoShape 23">
            <a:extLst>
              <a:ext uri="{FF2B5EF4-FFF2-40B4-BE49-F238E27FC236}">
                <a16:creationId xmlns:a16="http://schemas.microsoft.com/office/drawing/2014/main" id="{4A11C30D-737F-2E4C-B821-016E52ACA861}"/>
              </a:ext>
            </a:extLst>
          </p:cNvPr>
          <p:cNvSpPr>
            <a:spLocks noChangeArrowheads="1"/>
          </p:cNvSpPr>
          <p:nvPr/>
        </p:nvSpPr>
        <p:spPr bwMode="auto">
          <a:xfrm>
            <a:off x="6372225" y="1125538"/>
            <a:ext cx="1655763" cy="358775"/>
          </a:xfrm>
          <a:prstGeom prst="rightArrow">
            <a:avLst>
              <a:gd name="adj1" fmla="val 50000"/>
              <a:gd name="adj2" fmla="val 115376"/>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8" name="Rectangle 2">
            <a:extLst>
              <a:ext uri="{FF2B5EF4-FFF2-40B4-BE49-F238E27FC236}">
                <a16:creationId xmlns:a16="http://schemas.microsoft.com/office/drawing/2014/main" id="{0014CAD2-6017-664F-93DD-C17EF92401C0}"/>
              </a:ext>
            </a:extLst>
          </p:cNvPr>
          <p:cNvSpPr txBox="1">
            <a:spLocks noChangeArrowheads="1"/>
          </p:cNvSpPr>
          <p:nvPr/>
        </p:nvSpPr>
        <p:spPr bwMode="auto">
          <a:xfrm>
            <a:off x="457200" y="274638"/>
            <a:ext cx="84582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2pPr>
            <a:lvl3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3pPr>
            <a:lvl4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4pPr>
            <a:lvl5pPr algn="ctr" rtl="0" eaLnBrk="0" fontAlgn="base" hangingPunct="0">
              <a:spcBef>
                <a:spcPct val="0"/>
              </a:spcBef>
              <a:spcAft>
                <a:spcPct val="0"/>
              </a:spcAft>
              <a:defRPr sz="4400">
                <a:solidFill>
                  <a:schemeClr val="tx2"/>
                </a:solidFill>
                <a:latin typeface="Times New Roman" pitchFamily="-1" charset="0"/>
                <a:ea typeface="ＭＳ Ｐゴシック" pitchFamily="34" charset="-128"/>
              </a:defRPr>
            </a:lvl5pPr>
            <a:lvl6pPr marL="457200" algn="ctr" rtl="0" eaLnBrk="0" fontAlgn="base" hangingPunct="0">
              <a:spcBef>
                <a:spcPct val="0"/>
              </a:spcBef>
              <a:spcAft>
                <a:spcPct val="0"/>
              </a:spcAft>
              <a:defRPr sz="4400">
                <a:solidFill>
                  <a:schemeClr val="tx2"/>
                </a:solidFill>
                <a:latin typeface="Times New Roman" pitchFamily="-1" charset="0"/>
              </a:defRPr>
            </a:lvl6pPr>
            <a:lvl7pPr marL="914400" algn="ctr" rtl="0" eaLnBrk="0" fontAlgn="base" hangingPunct="0">
              <a:spcBef>
                <a:spcPct val="0"/>
              </a:spcBef>
              <a:spcAft>
                <a:spcPct val="0"/>
              </a:spcAft>
              <a:defRPr sz="4400">
                <a:solidFill>
                  <a:schemeClr val="tx2"/>
                </a:solidFill>
                <a:latin typeface="Times New Roman" pitchFamily="-1" charset="0"/>
              </a:defRPr>
            </a:lvl7pPr>
            <a:lvl8pPr marL="1371600" algn="ctr" rtl="0" eaLnBrk="0" fontAlgn="base" hangingPunct="0">
              <a:spcBef>
                <a:spcPct val="0"/>
              </a:spcBef>
              <a:spcAft>
                <a:spcPct val="0"/>
              </a:spcAft>
              <a:defRPr sz="4400">
                <a:solidFill>
                  <a:schemeClr val="tx2"/>
                </a:solidFill>
                <a:latin typeface="Times New Roman" pitchFamily="-1" charset="0"/>
              </a:defRPr>
            </a:lvl8pPr>
            <a:lvl9pPr marL="1828800" algn="ctr" rtl="0" eaLnBrk="0" fontAlgn="base" hangingPunct="0">
              <a:spcBef>
                <a:spcPct val="0"/>
              </a:spcBef>
              <a:spcAft>
                <a:spcPct val="0"/>
              </a:spcAft>
              <a:defRPr sz="4400">
                <a:solidFill>
                  <a:schemeClr val="tx2"/>
                </a:solidFill>
                <a:latin typeface="Times New Roman" pitchFamily="-1" charset="0"/>
              </a:defRPr>
            </a:lvl9pPr>
          </a:lstStyle>
          <a:p>
            <a:pPr marL="609600" indent="-609600"/>
            <a:r>
              <a:rPr lang="it-IT" altLang="it-IT" sz="2400" kern="0" dirty="0">
                <a:solidFill>
                  <a:schemeClr val="accent1">
                    <a:lumMod val="20000"/>
                    <a:lumOff val="80000"/>
                  </a:schemeClr>
                </a:solidFill>
              </a:rPr>
              <a:t>PROGRESSIONE CLINICA DELL’IR </a:t>
            </a:r>
            <a:r>
              <a:rPr lang="it-IT" altLang="it-IT" sz="2400" kern="0" dirty="0" err="1">
                <a:solidFill>
                  <a:schemeClr val="accent1">
                    <a:lumMod val="20000"/>
                    <a:lumOff val="80000"/>
                  </a:schemeClr>
                </a:solidFill>
              </a:rPr>
              <a:t>ipercapnica</a:t>
            </a:r>
            <a:r>
              <a:rPr lang="it-IT" altLang="it-IT" sz="2400" kern="0" dirty="0">
                <a:solidFill>
                  <a:schemeClr val="accent1">
                    <a:lumMod val="20000"/>
                    <a:lumOff val="80000"/>
                  </a:schemeClr>
                </a:solidFill>
              </a:rPr>
              <a:t> in base allo sviluppo di acidosi (2)</a:t>
            </a:r>
          </a:p>
        </p:txBody>
      </p:sp>
    </p:spTree>
    <p:extLst>
      <p:ext uri="{BB962C8B-B14F-4D97-AF65-F5344CB8AC3E}">
        <p14:creationId xmlns:p14="http://schemas.microsoft.com/office/powerpoint/2010/main" val="4252400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BC61808C-9FB1-0B4D-8E3C-CD1F0F84A3B9}"/>
              </a:ext>
            </a:extLst>
          </p:cNvPr>
          <p:cNvSpPr>
            <a:spLocks noGrp="1" noChangeArrowheads="1"/>
          </p:cNvSpPr>
          <p:nvPr>
            <p:ph type="title"/>
          </p:nvPr>
        </p:nvSpPr>
        <p:spPr>
          <a:xfrm>
            <a:off x="685800" y="609600"/>
            <a:ext cx="7772400" cy="633413"/>
          </a:xfrm>
          <a:noFill/>
        </p:spPr>
        <p:txBody>
          <a:bodyPr/>
          <a:lstStyle/>
          <a:p>
            <a:r>
              <a:rPr lang="it-IT" altLang="it-IT" sz="3200">
                <a:solidFill>
                  <a:schemeClr val="bg1"/>
                </a:solidFill>
              </a:rPr>
              <a:t>TERAPIA</a:t>
            </a:r>
          </a:p>
        </p:txBody>
      </p:sp>
      <p:sp>
        <p:nvSpPr>
          <p:cNvPr id="53251" name="Rectangle 3">
            <a:extLst>
              <a:ext uri="{FF2B5EF4-FFF2-40B4-BE49-F238E27FC236}">
                <a16:creationId xmlns:a16="http://schemas.microsoft.com/office/drawing/2014/main" id="{8ECF9DBE-21DA-BA45-875A-DEE2B2887055}"/>
              </a:ext>
            </a:extLst>
          </p:cNvPr>
          <p:cNvSpPr>
            <a:spLocks noGrp="1" noChangeArrowheads="1"/>
          </p:cNvSpPr>
          <p:nvPr>
            <p:ph type="body" idx="1"/>
          </p:nvPr>
        </p:nvSpPr>
        <p:spPr>
          <a:xfrm>
            <a:off x="468313" y="1339850"/>
            <a:ext cx="8218487" cy="5184775"/>
          </a:xfrm>
          <a:noFill/>
        </p:spPr>
        <p:txBody>
          <a:bodyPr/>
          <a:lstStyle/>
          <a:p>
            <a:pPr>
              <a:buFontTx/>
              <a:buNone/>
            </a:pPr>
            <a:r>
              <a:rPr lang="it-IT" altLang="it-IT" dirty="0">
                <a:solidFill>
                  <a:srgbClr val="FFFF66"/>
                </a:solidFill>
              </a:rPr>
              <a:t>IPOSSIEMIA</a:t>
            </a:r>
            <a:r>
              <a:rPr lang="it-IT" altLang="it-IT" dirty="0"/>
              <a:t> </a:t>
            </a:r>
          </a:p>
          <a:p>
            <a:pPr algn="just"/>
            <a:r>
              <a:rPr lang="it-IT" altLang="it-IT" sz="2800" dirty="0">
                <a:solidFill>
                  <a:schemeClr val="bg1"/>
                </a:solidFill>
              </a:rPr>
              <a:t>Terapia farmacologica della malattia di base</a:t>
            </a:r>
          </a:p>
          <a:p>
            <a:pPr algn="just"/>
            <a:r>
              <a:rPr lang="it-IT" altLang="it-IT" sz="2800" b="1" dirty="0">
                <a:solidFill>
                  <a:schemeClr val="bg1"/>
                </a:solidFill>
              </a:rPr>
              <a:t>Ossigenoterapia</a:t>
            </a:r>
            <a:r>
              <a:rPr lang="it-IT" altLang="it-IT" sz="2800" dirty="0">
                <a:solidFill>
                  <a:schemeClr val="bg1"/>
                </a:solidFill>
              </a:rPr>
              <a:t> (con maschera Venturi, cannula nasale e sondino nasofaringeo)</a:t>
            </a:r>
          </a:p>
          <a:p>
            <a:pPr algn="just"/>
            <a:r>
              <a:rPr lang="it-IT" altLang="it-IT" sz="2800" b="1" dirty="0">
                <a:solidFill>
                  <a:schemeClr val="bg1"/>
                </a:solidFill>
              </a:rPr>
              <a:t>Ventilazione meccanica </a:t>
            </a:r>
            <a:r>
              <a:rPr lang="it-IT" altLang="it-IT" sz="2800" dirty="0">
                <a:solidFill>
                  <a:schemeClr val="bg1"/>
                </a:solidFill>
              </a:rPr>
              <a:t>(solo se l’ossigenoterapia risulta inefficace)</a:t>
            </a:r>
          </a:p>
          <a:p>
            <a:pPr>
              <a:buClr>
                <a:schemeClr val="tx1"/>
              </a:buClr>
              <a:buFont typeface="Wingdings" pitchFamily="2" charset="2"/>
              <a:buNone/>
            </a:pPr>
            <a:endParaRPr lang="it-IT" altLang="it-IT" sz="2800" dirty="0">
              <a:solidFill>
                <a:schemeClr val="bg1"/>
              </a:solidFill>
            </a:endParaRPr>
          </a:p>
          <a:p>
            <a:pPr>
              <a:buFontTx/>
              <a:buNone/>
            </a:pPr>
            <a:r>
              <a:rPr lang="it-IT" altLang="it-IT" dirty="0">
                <a:solidFill>
                  <a:srgbClr val="FFFF66"/>
                </a:solidFill>
              </a:rPr>
              <a:t>IPERCAPNIA</a:t>
            </a:r>
          </a:p>
          <a:p>
            <a:r>
              <a:rPr lang="it-IT" altLang="it-IT" sz="2800" dirty="0">
                <a:solidFill>
                  <a:schemeClr val="bg1"/>
                </a:solidFill>
              </a:rPr>
              <a:t>Terapia farmacologica della malattia di base</a:t>
            </a:r>
          </a:p>
          <a:p>
            <a:r>
              <a:rPr lang="it-IT" altLang="it-IT" sz="2800" dirty="0">
                <a:solidFill>
                  <a:schemeClr val="bg1"/>
                </a:solidFill>
              </a:rPr>
              <a:t>Ventilazione meccanica (non invasiva o invasiva)</a:t>
            </a:r>
          </a:p>
        </p:txBody>
      </p:sp>
      <p:sp>
        <p:nvSpPr>
          <p:cNvPr id="53252" name="Rectangle 4">
            <a:extLst>
              <a:ext uri="{FF2B5EF4-FFF2-40B4-BE49-F238E27FC236}">
                <a16:creationId xmlns:a16="http://schemas.microsoft.com/office/drawing/2014/main" id="{8151127B-D685-2A44-B958-0BED9272F4A3}"/>
              </a:ext>
            </a:extLst>
          </p:cNvPr>
          <p:cNvSpPr>
            <a:spLocks noChangeArrowheads="1"/>
          </p:cNvSpPr>
          <p:nvPr/>
        </p:nvSpPr>
        <p:spPr bwMode="auto">
          <a:xfrm>
            <a:off x="868363" y="115888"/>
            <a:ext cx="7410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3600" b="1">
                <a:solidFill>
                  <a:srgbClr val="FF3300"/>
                </a:solidFill>
              </a:rPr>
              <a:t>INSUFFICIENZA RESPIRATORIA</a:t>
            </a:r>
          </a:p>
        </p:txBody>
      </p:sp>
    </p:spTree>
    <p:extLst>
      <p:ext uri="{BB962C8B-B14F-4D97-AF65-F5344CB8AC3E}">
        <p14:creationId xmlns:p14="http://schemas.microsoft.com/office/powerpoint/2010/main" val="2957089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AAE37293-355F-7144-B5BD-7A9C7BA78672}"/>
              </a:ext>
            </a:extLst>
          </p:cNvPr>
          <p:cNvSpPr>
            <a:spLocks noGrp="1" noChangeArrowheads="1"/>
          </p:cNvSpPr>
          <p:nvPr>
            <p:ph type="title"/>
          </p:nvPr>
        </p:nvSpPr>
        <p:spPr>
          <a:xfrm>
            <a:off x="228600" y="228600"/>
            <a:ext cx="8458200" cy="633413"/>
          </a:xfrm>
          <a:noFill/>
        </p:spPr>
        <p:txBody>
          <a:bodyPr/>
          <a:lstStyle/>
          <a:p>
            <a:r>
              <a:rPr lang="it-IT" altLang="it-IT" sz="3600">
                <a:solidFill>
                  <a:srgbClr val="FF3300"/>
                </a:solidFill>
              </a:rPr>
              <a:t>SISTEMI DI SOMMINISTRAZIONE DELL’O</a:t>
            </a:r>
            <a:r>
              <a:rPr lang="it-IT" altLang="it-IT" sz="3600" baseline="-25000">
                <a:solidFill>
                  <a:srgbClr val="FF3300"/>
                </a:solidFill>
              </a:rPr>
              <a:t>2</a:t>
            </a:r>
          </a:p>
        </p:txBody>
      </p:sp>
      <p:sp>
        <p:nvSpPr>
          <p:cNvPr id="103427" name="Rectangle 3">
            <a:extLst>
              <a:ext uri="{FF2B5EF4-FFF2-40B4-BE49-F238E27FC236}">
                <a16:creationId xmlns:a16="http://schemas.microsoft.com/office/drawing/2014/main" id="{03E20250-B466-A14D-8EFF-136F97BC262E}"/>
              </a:ext>
            </a:extLst>
          </p:cNvPr>
          <p:cNvSpPr>
            <a:spLocks noGrp="1" noChangeArrowheads="1"/>
          </p:cNvSpPr>
          <p:nvPr>
            <p:ph type="body" idx="1"/>
          </p:nvPr>
        </p:nvSpPr>
        <p:spPr>
          <a:xfrm>
            <a:off x="457200" y="1052513"/>
            <a:ext cx="8229600" cy="5073650"/>
          </a:xfrm>
        </p:spPr>
        <p:txBody>
          <a:bodyPr/>
          <a:lstStyle/>
          <a:p>
            <a:pPr>
              <a:buFontTx/>
              <a:buNone/>
              <a:defRPr/>
            </a:pPr>
            <a:r>
              <a:rPr lang="it-IT">
                <a:solidFill>
                  <a:srgbClr val="FFFF00"/>
                </a:solidFill>
                <a:effectLst>
                  <a:outerShdw blurRad="38100" dist="38100" dir="2700000" algn="tl">
                    <a:srgbClr val="000000"/>
                  </a:outerShdw>
                </a:effectLst>
              </a:rPr>
              <a:t>Cannule nasali:</a:t>
            </a:r>
            <a:r>
              <a:rPr lang="it-IT"/>
              <a:t> </a:t>
            </a:r>
            <a:r>
              <a:rPr lang="it-IT">
                <a:solidFill>
                  <a:schemeClr val="bg1"/>
                </a:solidFill>
              </a:rPr>
              <a:t>due tubuli che vengono inseriti nella parte anteriore delle narici, sostenuti da un leggero supporto</a:t>
            </a:r>
            <a:r>
              <a:rPr lang="it-IT"/>
              <a:t>.</a:t>
            </a:r>
          </a:p>
          <a:p>
            <a:pPr algn="just">
              <a:buClr>
                <a:schemeClr val="tx1"/>
              </a:buClr>
              <a:buFont typeface="Wingdings" pitchFamily="2" charset="2"/>
              <a:buNone/>
              <a:defRPr/>
            </a:pPr>
            <a:r>
              <a:rPr lang="it-IT" i="1">
                <a:solidFill>
                  <a:schemeClr val="bg1"/>
                </a:solidFill>
              </a:rPr>
              <a:t>Vantaggi:</a:t>
            </a:r>
            <a:r>
              <a:rPr lang="it-IT">
                <a:solidFill>
                  <a:schemeClr val="bg1"/>
                </a:solidFill>
              </a:rPr>
              <a:t> risparmiano al paziente il fastidio della maschera, possono essere tenute in situ per lunghi periodi.</a:t>
            </a:r>
          </a:p>
          <a:p>
            <a:pPr algn="just">
              <a:buClr>
                <a:schemeClr val="tx1"/>
              </a:buClr>
              <a:buFont typeface="Wingdings" pitchFamily="2" charset="2"/>
              <a:buNone/>
              <a:defRPr/>
            </a:pPr>
            <a:r>
              <a:rPr lang="it-IT" i="1">
                <a:solidFill>
                  <a:schemeClr val="bg1"/>
                </a:solidFill>
              </a:rPr>
              <a:t>Svantaggi:</a:t>
            </a:r>
            <a:r>
              <a:rPr lang="it-IT">
                <a:solidFill>
                  <a:schemeClr val="bg1"/>
                </a:solidFill>
              </a:rPr>
              <a:t> basse concentrazioni massimali di O</a:t>
            </a:r>
            <a:r>
              <a:rPr lang="it-IT" b="1" baseline="-25000">
                <a:solidFill>
                  <a:schemeClr val="bg1"/>
                </a:solidFill>
              </a:rPr>
              <a:t>2</a:t>
            </a:r>
            <a:r>
              <a:rPr lang="it-IT">
                <a:solidFill>
                  <a:schemeClr val="bg1"/>
                </a:solidFill>
              </a:rPr>
              <a:t> disponibili per l’inspirazione e imprevedibilità di tali concentrazioni, specie se respira a bocca aperta.</a:t>
            </a:r>
          </a:p>
          <a:p>
            <a:pPr>
              <a:buFontTx/>
              <a:buNone/>
              <a:defRPr/>
            </a:pPr>
            <a:endParaRPr lang="it-IT">
              <a:solidFill>
                <a:schemeClr val="bg1"/>
              </a:solidFill>
            </a:endParaRPr>
          </a:p>
        </p:txBody>
      </p:sp>
    </p:spTree>
    <p:extLst>
      <p:ext uri="{BB962C8B-B14F-4D97-AF65-F5344CB8AC3E}">
        <p14:creationId xmlns:p14="http://schemas.microsoft.com/office/powerpoint/2010/main" val="4287361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occhialini">
            <a:extLst>
              <a:ext uri="{FF2B5EF4-FFF2-40B4-BE49-F238E27FC236}">
                <a16:creationId xmlns:a16="http://schemas.microsoft.com/office/drawing/2014/main" id="{22C2659D-4F5D-FA48-A0D6-D54DAEDF313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19250" y="1341438"/>
            <a:ext cx="6381750" cy="4786312"/>
          </a:xfrm>
        </p:spPr>
      </p:pic>
      <p:sp>
        <p:nvSpPr>
          <p:cNvPr id="55299" name="Text Box 5">
            <a:extLst>
              <a:ext uri="{FF2B5EF4-FFF2-40B4-BE49-F238E27FC236}">
                <a16:creationId xmlns:a16="http://schemas.microsoft.com/office/drawing/2014/main" id="{839E41BD-7AA5-A444-894D-EDBDA0C2C247}"/>
              </a:ext>
            </a:extLst>
          </p:cNvPr>
          <p:cNvSpPr txBox="1">
            <a:spLocks noChangeArrowheads="1"/>
          </p:cNvSpPr>
          <p:nvPr/>
        </p:nvSpPr>
        <p:spPr bwMode="auto">
          <a:xfrm>
            <a:off x="341313" y="203200"/>
            <a:ext cx="4159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3600">
                <a:solidFill>
                  <a:schemeClr val="bg1"/>
                </a:solidFill>
              </a:rPr>
              <a:t>CANNULE NASALI</a:t>
            </a:r>
          </a:p>
        </p:txBody>
      </p:sp>
    </p:spTree>
    <p:extLst>
      <p:ext uri="{BB962C8B-B14F-4D97-AF65-F5344CB8AC3E}">
        <p14:creationId xmlns:p14="http://schemas.microsoft.com/office/powerpoint/2010/main" val="3841225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8">
            <a:extLst>
              <a:ext uri="{FF2B5EF4-FFF2-40B4-BE49-F238E27FC236}">
                <a16:creationId xmlns:a16="http://schemas.microsoft.com/office/drawing/2014/main" id="{A979B254-424B-114E-882E-9E4F2587FCB7}"/>
              </a:ext>
            </a:extLst>
          </p:cNvPr>
          <p:cNvGrpSpPr>
            <a:grpSpLocks/>
          </p:cNvGrpSpPr>
          <p:nvPr/>
        </p:nvGrpSpPr>
        <p:grpSpPr bwMode="auto">
          <a:xfrm>
            <a:off x="1979613" y="2349500"/>
            <a:ext cx="5256212" cy="3887788"/>
            <a:chOff x="1579" y="1480"/>
            <a:chExt cx="2616" cy="1963"/>
          </a:xfrm>
        </p:grpSpPr>
        <p:pic>
          <p:nvPicPr>
            <p:cNvPr id="56324" name="Picture 4" descr="occhialini1">
              <a:extLst>
                <a:ext uri="{FF2B5EF4-FFF2-40B4-BE49-F238E27FC236}">
                  <a16:creationId xmlns:a16="http://schemas.microsoft.com/office/drawing/2014/main" id="{2E9E55B8-F9C2-1D4C-A12F-8BE71E7A5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 y="1480"/>
              <a:ext cx="2616" cy="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7">
              <a:extLst>
                <a:ext uri="{FF2B5EF4-FFF2-40B4-BE49-F238E27FC236}">
                  <a16:creationId xmlns:a16="http://schemas.microsoft.com/office/drawing/2014/main" id="{7E50A2AA-CB39-5742-977D-1FE2EE3F5AD6}"/>
                </a:ext>
              </a:extLst>
            </p:cNvPr>
            <p:cNvSpPr>
              <a:spLocks noChangeArrowheads="1"/>
            </p:cNvSpPr>
            <p:nvPr/>
          </p:nvSpPr>
          <p:spPr bwMode="auto">
            <a:xfrm>
              <a:off x="3243" y="1570"/>
              <a:ext cx="499" cy="272"/>
            </a:xfrm>
            <a:prstGeom prst="rect">
              <a:avLst/>
            </a:prstGeom>
            <a:solidFill>
              <a:srgbClr val="FFFF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sp>
        <p:nvSpPr>
          <p:cNvPr id="56323" name="Text Box 9">
            <a:extLst>
              <a:ext uri="{FF2B5EF4-FFF2-40B4-BE49-F238E27FC236}">
                <a16:creationId xmlns:a16="http://schemas.microsoft.com/office/drawing/2014/main" id="{9A1BE8EC-1974-CE45-97CA-DF8BBB7ACA66}"/>
              </a:ext>
            </a:extLst>
          </p:cNvPr>
          <p:cNvSpPr>
            <a:spLocks noGrp="1" noChangeArrowheads="1"/>
          </p:cNvSpPr>
          <p:nvPr>
            <p:ph type="title"/>
          </p:nvPr>
        </p:nvSpPr>
        <p:spPr>
          <a:noFill/>
        </p:spPr>
        <p:txBody>
          <a:bodyPr/>
          <a:lstStyle/>
          <a:p>
            <a:r>
              <a:rPr lang="it-IT" altLang="it-IT" dirty="0">
                <a:solidFill>
                  <a:schemeClr val="bg1"/>
                </a:solidFill>
              </a:rPr>
              <a:t>CANNULE NASALI semplici</a:t>
            </a:r>
          </a:p>
        </p:txBody>
      </p:sp>
    </p:spTree>
    <p:extLst>
      <p:ext uri="{BB962C8B-B14F-4D97-AF65-F5344CB8AC3E}">
        <p14:creationId xmlns:p14="http://schemas.microsoft.com/office/powerpoint/2010/main" val="2233306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DF30906-9A99-7E42-B55F-5C39BD73FCA7}"/>
              </a:ext>
            </a:extLst>
          </p:cNvPr>
          <p:cNvSpPr>
            <a:spLocks noGrp="1" noChangeArrowheads="1"/>
          </p:cNvSpPr>
          <p:nvPr>
            <p:ph type="title"/>
          </p:nvPr>
        </p:nvSpPr>
        <p:spPr>
          <a:xfrm>
            <a:off x="304800" y="274638"/>
            <a:ext cx="8534400" cy="633412"/>
          </a:xfrm>
          <a:noFill/>
        </p:spPr>
        <p:txBody>
          <a:bodyPr/>
          <a:lstStyle/>
          <a:p>
            <a:r>
              <a:rPr lang="it-IT" altLang="it-IT" sz="3600">
                <a:solidFill>
                  <a:srgbClr val="FF3300"/>
                </a:solidFill>
              </a:rPr>
              <a:t>SISTEMI DI SOMMINISTRAZIONE DELL’O</a:t>
            </a:r>
            <a:r>
              <a:rPr lang="it-IT" altLang="it-IT" sz="3600" baseline="-25000">
                <a:solidFill>
                  <a:srgbClr val="FF3300"/>
                </a:solidFill>
              </a:rPr>
              <a:t>2</a:t>
            </a:r>
          </a:p>
        </p:txBody>
      </p:sp>
      <p:sp>
        <p:nvSpPr>
          <p:cNvPr id="57347" name="Rectangle 3">
            <a:extLst>
              <a:ext uri="{FF2B5EF4-FFF2-40B4-BE49-F238E27FC236}">
                <a16:creationId xmlns:a16="http://schemas.microsoft.com/office/drawing/2014/main" id="{8EA8DA59-8643-5243-BB4F-83E5C5C066F5}"/>
              </a:ext>
            </a:extLst>
          </p:cNvPr>
          <p:cNvSpPr>
            <a:spLocks noGrp="1" noChangeArrowheads="1"/>
          </p:cNvSpPr>
          <p:nvPr>
            <p:ph type="body" idx="1"/>
          </p:nvPr>
        </p:nvSpPr>
        <p:spPr>
          <a:xfrm>
            <a:off x="457200" y="1595438"/>
            <a:ext cx="8229600" cy="5073650"/>
          </a:xfrm>
          <a:noFill/>
        </p:spPr>
        <p:txBody>
          <a:bodyPr/>
          <a:lstStyle/>
          <a:p>
            <a:pPr>
              <a:buFontTx/>
              <a:buNone/>
              <a:tabLst>
                <a:tab pos="3948113" algn="l"/>
              </a:tabLst>
            </a:pPr>
            <a:r>
              <a:rPr lang="it-IT" altLang="it-IT">
                <a:solidFill>
                  <a:srgbClr val="FFFF66"/>
                </a:solidFill>
              </a:rPr>
              <a:t>Maschere semplici</a:t>
            </a:r>
            <a:r>
              <a:rPr lang="it-IT" altLang="it-IT">
                <a:solidFill>
                  <a:srgbClr val="FFFF00"/>
                </a:solidFill>
              </a:rPr>
              <a:t>:</a:t>
            </a:r>
            <a:r>
              <a:rPr lang="it-IT" altLang="it-IT"/>
              <a:t> </a:t>
            </a:r>
            <a:r>
              <a:rPr lang="it-IT" altLang="it-IT">
                <a:solidFill>
                  <a:schemeClr val="bg1"/>
                </a:solidFill>
              </a:rPr>
              <a:t>coprono il viso e la bocca. Si somministra O</a:t>
            </a:r>
            <a:r>
              <a:rPr lang="it-IT" altLang="it-IT" b="1" baseline="-25000">
                <a:solidFill>
                  <a:schemeClr val="bg1"/>
                </a:solidFill>
              </a:rPr>
              <a:t>2</a:t>
            </a:r>
            <a:r>
              <a:rPr lang="it-IT" altLang="it-IT">
                <a:solidFill>
                  <a:schemeClr val="bg1"/>
                </a:solidFill>
              </a:rPr>
              <a:t> in concentrazioni fino al 60%. </a:t>
            </a:r>
          </a:p>
          <a:p>
            <a:pPr>
              <a:buClr>
                <a:schemeClr val="tx1"/>
              </a:buClr>
              <a:buFont typeface="Wingdings" pitchFamily="2" charset="2"/>
              <a:buNone/>
              <a:tabLst>
                <a:tab pos="3948113" algn="l"/>
              </a:tabLst>
            </a:pPr>
            <a:r>
              <a:rPr lang="it-IT" altLang="it-IT">
                <a:solidFill>
                  <a:schemeClr val="bg1"/>
                </a:solidFill>
              </a:rPr>
              <a:t>	</a:t>
            </a:r>
          </a:p>
          <a:p>
            <a:pPr>
              <a:buClr>
                <a:schemeClr val="tx1"/>
              </a:buClr>
              <a:buFont typeface="Wingdings" pitchFamily="2" charset="2"/>
              <a:buNone/>
              <a:tabLst>
                <a:tab pos="3948113" algn="l"/>
              </a:tabLst>
            </a:pPr>
            <a:r>
              <a:rPr lang="it-IT" altLang="it-IT">
                <a:solidFill>
                  <a:schemeClr val="bg1"/>
                </a:solidFill>
              </a:rPr>
              <a:t>Svantaggio: nella maschera si accumula CO</a:t>
            </a:r>
            <a:r>
              <a:rPr lang="it-IT" altLang="it-IT" b="1" baseline="-25000">
                <a:solidFill>
                  <a:schemeClr val="bg1"/>
                </a:solidFill>
              </a:rPr>
              <a:t>2</a:t>
            </a:r>
            <a:r>
              <a:rPr lang="it-IT" altLang="it-IT">
                <a:solidFill>
                  <a:schemeClr val="bg1"/>
                </a:solidFill>
              </a:rPr>
              <a:t>, quindi sono da evitare in pazienti che tendono ad accumulare la CO</a:t>
            </a:r>
            <a:r>
              <a:rPr lang="it-IT" altLang="it-IT" b="1" baseline="-25000">
                <a:solidFill>
                  <a:schemeClr val="bg1"/>
                </a:solidFill>
              </a:rPr>
              <a:t>2</a:t>
            </a:r>
            <a:r>
              <a:rPr lang="it-IT" altLang="it-IT">
                <a:solidFill>
                  <a:schemeClr val="bg1"/>
                </a:solidFill>
              </a:rPr>
              <a:t>.</a:t>
            </a:r>
          </a:p>
        </p:txBody>
      </p:sp>
    </p:spTree>
    <p:extLst>
      <p:ext uri="{BB962C8B-B14F-4D97-AF65-F5344CB8AC3E}">
        <p14:creationId xmlns:p14="http://schemas.microsoft.com/office/powerpoint/2010/main" val="2789357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6203028" cy="491654"/>
          </a:xfrm>
        </p:spPr>
        <p:txBody>
          <a:bodyPr/>
          <a:lstStyle/>
          <a:p>
            <a:r>
              <a:rPr lang="it-IT" sz="2800" dirty="0">
                <a:solidFill>
                  <a:srgbClr val="FFFF00"/>
                </a:solidFill>
              </a:rPr>
              <a:t>Insufficienza respiratoria: Definizione</a:t>
            </a:r>
          </a:p>
        </p:txBody>
      </p:sp>
      <p:sp>
        <p:nvSpPr>
          <p:cNvPr id="4" name="Text Placeholder 3"/>
          <p:cNvSpPr>
            <a:spLocks noGrp="1"/>
          </p:cNvSpPr>
          <p:nvPr>
            <p:ph type="body" sz="half" idx="2"/>
          </p:nvPr>
        </p:nvSpPr>
        <p:spPr>
          <a:xfrm>
            <a:off x="457204" y="764704"/>
            <a:ext cx="8147244" cy="2592288"/>
          </a:xfrm>
        </p:spPr>
        <p:style>
          <a:lnRef idx="3">
            <a:schemeClr val="lt1"/>
          </a:lnRef>
          <a:fillRef idx="1">
            <a:schemeClr val="dk1"/>
          </a:fillRef>
          <a:effectRef idx="1">
            <a:schemeClr val="dk1"/>
          </a:effectRef>
          <a:fontRef idx="minor">
            <a:schemeClr val="lt1"/>
          </a:fontRef>
        </p:style>
        <p:txBody>
          <a:bodyPr/>
          <a:lstStyle/>
          <a:p>
            <a:pPr marL="342900" lvl="0" indent="-342900">
              <a:lnSpc>
                <a:spcPct val="150000"/>
              </a:lnSpc>
            </a:pPr>
            <a:r>
              <a:rPr lang="en-US" sz="2400" dirty="0">
                <a:solidFill>
                  <a:srgbClr val="000000"/>
                </a:solidFill>
                <a:latin typeface="Tahoma" pitchFamily="34" charset="0"/>
              </a:rPr>
              <a:t>	</a:t>
            </a:r>
            <a:r>
              <a:rPr lang="en-US" sz="2000" dirty="0" err="1">
                <a:solidFill>
                  <a:srgbClr val="00CC99"/>
                </a:solidFill>
                <a:latin typeface="Tahoma" pitchFamily="34" charset="0"/>
              </a:rPr>
              <a:t>Incapacità</a:t>
            </a:r>
            <a:r>
              <a:rPr lang="en-US" sz="2000" dirty="0">
                <a:solidFill>
                  <a:srgbClr val="00CC99"/>
                </a:solidFill>
                <a:latin typeface="Tahoma" pitchFamily="34" charset="0"/>
              </a:rPr>
              <a:t> del </a:t>
            </a:r>
            <a:r>
              <a:rPr lang="en-US" sz="2000" dirty="0" err="1">
                <a:solidFill>
                  <a:srgbClr val="00CC99"/>
                </a:solidFill>
                <a:latin typeface="Tahoma" pitchFamily="34" charset="0"/>
              </a:rPr>
              <a:t>sistema</a:t>
            </a:r>
            <a:r>
              <a:rPr lang="en-US" sz="2000" dirty="0">
                <a:solidFill>
                  <a:srgbClr val="00CC99"/>
                </a:solidFill>
                <a:latin typeface="Tahoma" pitchFamily="34" charset="0"/>
              </a:rPr>
              <a:t> </a:t>
            </a:r>
            <a:r>
              <a:rPr lang="en-US" sz="2000" dirty="0" err="1">
                <a:solidFill>
                  <a:srgbClr val="00CC99"/>
                </a:solidFill>
                <a:latin typeface="Tahoma" pitchFamily="34" charset="0"/>
              </a:rPr>
              <a:t>respiratorio</a:t>
            </a:r>
            <a:r>
              <a:rPr lang="en-US" sz="2000" dirty="0">
                <a:solidFill>
                  <a:srgbClr val="00CC99"/>
                </a:solidFill>
                <a:latin typeface="Tahoma" pitchFamily="34" charset="0"/>
              </a:rPr>
              <a:t> di </a:t>
            </a:r>
            <a:r>
              <a:rPr lang="en-US" sz="2000" dirty="0" err="1">
                <a:solidFill>
                  <a:srgbClr val="00CC99"/>
                </a:solidFill>
                <a:latin typeface="Tahoma" pitchFamily="34" charset="0"/>
              </a:rPr>
              <a:t>ossigenare</a:t>
            </a:r>
            <a:r>
              <a:rPr lang="en-US" sz="2000" dirty="0">
                <a:solidFill>
                  <a:srgbClr val="00CC99"/>
                </a:solidFill>
                <a:latin typeface="Tahoma" pitchFamily="34" charset="0"/>
              </a:rPr>
              <a:t> </a:t>
            </a:r>
            <a:r>
              <a:rPr lang="en-US" sz="2000" dirty="0" err="1">
                <a:solidFill>
                  <a:srgbClr val="00CC99"/>
                </a:solidFill>
                <a:latin typeface="Tahoma" pitchFamily="34" charset="0"/>
              </a:rPr>
              <a:t>adeguatamente</a:t>
            </a:r>
            <a:r>
              <a:rPr lang="en-US" sz="2000" dirty="0">
                <a:solidFill>
                  <a:srgbClr val="00CC99"/>
                </a:solidFill>
                <a:latin typeface="Tahoma" pitchFamily="34" charset="0"/>
              </a:rPr>
              <a:t> </a:t>
            </a:r>
            <a:r>
              <a:rPr lang="en-US" sz="2000" dirty="0" err="1">
                <a:solidFill>
                  <a:srgbClr val="00CC99"/>
                </a:solidFill>
                <a:latin typeface="Tahoma" pitchFamily="34" charset="0"/>
              </a:rPr>
              <a:t>il</a:t>
            </a:r>
            <a:r>
              <a:rPr lang="en-US" sz="2000" dirty="0">
                <a:solidFill>
                  <a:srgbClr val="00CC99"/>
                </a:solidFill>
                <a:latin typeface="Tahoma" pitchFamily="34" charset="0"/>
              </a:rPr>
              <a:t> </a:t>
            </a:r>
            <a:r>
              <a:rPr lang="en-US" sz="2000" dirty="0" err="1">
                <a:solidFill>
                  <a:srgbClr val="00CC99"/>
                </a:solidFill>
                <a:latin typeface="Tahoma" pitchFamily="34" charset="0"/>
              </a:rPr>
              <a:t>sangue</a:t>
            </a:r>
            <a:r>
              <a:rPr lang="en-US" sz="2000" dirty="0">
                <a:solidFill>
                  <a:srgbClr val="00CC99"/>
                </a:solidFill>
                <a:latin typeface="Tahoma" pitchFamily="34" charset="0"/>
              </a:rPr>
              <a:t> (le cellule)</a:t>
            </a:r>
          </a:p>
          <a:p>
            <a:pPr marL="342900" lvl="0" indent="-342900">
              <a:lnSpc>
                <a:spcPct val="150000"/>
              </a:lnSpc>
            </a:pPr>
            <a:r>
              <a:rPr lang="en-US" sz="2000" dirty="0">
                <a:solidFill>
                  <a:srgbClr val="00CC99"/>
                </a:solidFill>
                <a:latin typeface="Tahoma" pitchFamily="34" charset="0"/>
              </a:rPr>
              <a:t>	</a:t>
            </a:r>
            <a:r>
              <a:rPr lang="en-US" sz="2000" b="1" dirty="0">
                <a:solidFill>
                  <a:srgbClr val="FFFFFF"/>
                </a:solidFill>
                <a:latin typeface="Tahoma" pitchFamily="34" charset="0"/>
              </a:rPr>
              <a:t>PaO2&lt;55-60 mmHg or PaO2/FiO2&lt;300</a:t>
            </a:r>
            <a:endParaRPr lang="en-US" sz="2000" dirty="0">
              <a:solidFill>
                <a:srgbClr val="00CC99"/>
              </a:solidFill>
              <a:latin typeface="Tahoma" pitchFamily="34" charset="0"/>
            </a:endParaRPr>
          </a:p>
          <a:p>
            <a:pPr marL="342900" lvl="0" indent="-342900">
              <a:lnSpc>
                <a:spcPct val="150000"/>
              </a:lnSpc>
            </a:pPr>
            <a:r>
              <a:rPr lang="en-US" sz="2000" dirty="0">
                <a:solidFill>
                  <a:srgbClr val="00CC99"/>
                </a:solidFill>
                <a:latin typeface="Tahoma" pitchFamily="34" charset="0"/>
              </a:rPr>
              <a:t>	</a:t>
            </a:r>
            <a:r>
              <a:rPr lang="en-US" sz="2000" u="sng" dirty="0">
                <a:solidFill>
                  <a:srgbClr val="00FFFF"/>
                </a:solidFill>
                <a:latin typeface="Tahoma" pitchFamily="34" charset="0"/>
              </a:rPr>
              <a:t>con</a:t>
            </a:r>
            <a:r>
              <a:rPr lang="en-US" sz="2000" dirty="0">
                <a:solidFill>
                  <a:srgbClr val="00FFFF"/>
                </a:solidFill>
                <a:latin typeface="Tahoma" pitchFamily="34" charset="0"/>
              </a:rPr>
              <a:t> o </a:t>
            </a:r>
            <a:r>
              <a:rPr lang="en-US" sz="2000" u="sng" dirty="0" err="1">
                <a:solidFill>
                  <a:srgbClr val="00FFFF"/>
                </a:solidFill>
                <a:latin typeface="Tahoma" pitchFamily="34" charset="0"/>
              </a:rPr>
              <a:t>senza</a:t>
            </a:r>
            <a:r>
              <a:rPr lang="en-US" sz="2000" dirty="0">
                <a:solidFill>
                  <a:srgbClr val="00FFFF"/>
                </a:solidFill>
                <a:latin typeface="Tahoma" pitchFamily="34" charset="0"/>
              </a:rPr>
              <a:t> </a:t>
            </a:r>
            <a:r>
              <a:rPr lang="en-US" sz="2000" dirty="0" err="1">
                <a:solidFill>
                  <a:srgbClr val="00FFFF"/>
                </a:solidFill>
                <a:latin typeface="Tahoma" pitchFamily="34" charset="0"/>
              </a:rPr>
              <a:t>una</a:t>
            </a:r>
            <a:r>
              <a:rPr lang="en-US" sz="2000" dirty="0">
                <a:solidFill>
                  <a:srgbClr val="00FFFF"/>
                </a:solidFill>
                <a:latin typeface="Tahoma" pitchFamily="34" charset="0"/>
              </a:rPr>
              <a:t> </a:t>
            </a:r>
            <a:r>
              <a:rPr lang="en-US" sz="2000" dirty="0" err="1">
                <a:solidFill>
                  <a:srgbClr val="00FFFF"/>
                </a:solidFill>
                <a:latin typeface="Tahoma" pitchFamily="34" charset="0"/>
              </a:rPr>
              <a:t>concomitante</a:t>
            </a:r>
            <a:r>
              <a:rPr lang="en-US" sz="2000" dirty="0">
                <a:solidFill>
                  <a:srgbClr val="00FFFF"/>
                </a:solidFill>
                <a:latin typeface="Tahoma" pitchFamily="34" charset="0"/>
              </a:rPr>
              <a:t> </a:t>
            </a:r>
            <a:r>
              <a:rPr lang="en-US" sz="2000" dirty="0" err="1">
                <a:solidFill>
                  <a:srgbClr val="00FFFF"/>
                </a:solidFill>
                <a:latin typeface="Tahoma" pitchFamily="34" charset="0"/>
              </a:rPr>
              <a:t>alterazione</a:t>
            </a:r>
            <a:r>
              <a:rPr lang="en-US" sz="2000" dirty="0">
                <a:solidFill>
                  <a:srgbClr val="00FFFF"/>
                </a:solidFill>
                <a:latin typeface="Tahoma" pitchFamily="34" charset="0"/>
              </a:rPr>
              <a:t> </a:t>
            </a:r>
            <a:r>
              <a:rPr lang="en-US" sz="2000" dirty="0" err="1">
                <a:solidFill>
                  <a:srgbClr val="00FFFF"/>
                </a:solidFill>
                <a:latin typeface="Tahoma" pitchFamily="34" charset="0"/>
              </a:rPr>
              <a:t>dell’eliminazione</a:t>
            </a:r>
            <a:r>
              <a:rPr lang="en-US" sz="2000" dirty="0">
                <a:solidFill>
                  <a:srgbClr val="00FFFF"/>
                </a:solidFill>
                <a:latin typeface="Tahoma" pitchFamily="34" charset="0"/>
              </a:rPr>
              <a:t> </a:t>
            </a:r>
            <a:r>
              <a:rPr lang="en-US" sz="2000" dirty="0" err="1">
                <a:solidFill>
                  <a:srgbClr val="00FFFF"/>
                </a:solidFill>
                <a:latin typeface="Tahoma" pitchFamily="34" charset="0"/>
              </a:rPr>
              <a:t>della</a:t>
            </a:r>
            <a:r>
              <a:rPr lang="en-US" sz="2000" dirty="0">
                <a:solidFill>
                  <a:srgbClr val="00FFFF"/>
                </a:solidFill>
                <a:latin typeface="Tahoma" pitchFamily="34" charset="0"/>
              </a:rPr>
              <a:t> </a:t>
            </a:r>
            <a:r>
              <a:rPr lang="en-US" sz="2000" dirty="0" err="1">
                <a:solidFill>
                  <a:srgbClr val="00FFFF"/>
                </a:solidFill>
                <a:latin typeface="Tahoma" pitchFamily="34" charset="0"/>
              </a:rPr>
              <a:t>anidride</a:t>
            </a:r>
            <a:r>
              <a:rPr lang="en-US" sz="2000" dirty="0">
                <a:solidFill>
                  <a:srgbClr val="00FFFF"/>
                </a:solidFill>
                <a:latin typeface="Tahoma" pitchFamily="34" charset="0"/>
              </a:rPr>
              <a:t> </a:t>
            </a:r>
            <a:r>
              <a:rPr lang="en-US" sz="2000" dirty="0" err="1">
                <a:solidFill>
                  <a:srgbClr val="00FFFF"/>
                </a:solidFill>
                <a:latin typeface="Tahoma" pitchFamily="34" charset="0"/>
              </a:rPr>
              <a:t>carbonica</a:t>
            </a:r>
            <a:r>
              <a:rPr lang="en-US" sz="2000" dirty="0">
                <a:solidFill>
                  <a:srgbClr val="00FFFF"/>
                </a:solidFill>
                <a:latin typeface="Tahoma" pitchFamily="34" charset="0"/>
              </a:rPr>
              <a:t> </a:t>
            </a:r>
            <a:r>
              <a:rPr lang="en-US" sz="2000" dirty="0">
                <a:solidFill>
                  <a:srgbClr val="00CC99"/>
                </a:solidFill>
                <a:latin typeface="Tahoma" pitchFamily="34" charset="0"/>
              </a:rPr>
              <a:t> </a:t>
            </a:r>
            <a:r>
              <a:rPr lang="en-US" sz="2000" b="1" dirty="0">
                <a:solidFill>
                  <a:srgbClr val="FFFFFF"/>
                </a:solidFill>
                <a:latin typeface="Tahoma" pitchFamily="34" charset="0"/>
              </a:rPr>
              <a:t>PCO2&gt;45 mmHg</a:t>
            </a:r>
          </a:p>
          <a:p>
            <a:endParaRPr lang="it-IT" dirty="0"/>
          </a:p>
        </p:txBody>
      </p:sp>
      <p:pic>
        <p:nvPicPr>
          <p:cNvPr id="921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3429000"/>
            <a:ext cx="7560840"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7702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maschera semplice">
            <a:extLst>
              <a:ext uri="{FF2B5EF4-FFF2-40B4-BE49-F238E27FC236}">
                <a16:creationId xmlns:a16="http://schemas.microsoft.com/office/drawing/2014/main" id="{19348B7A-CD56-AE47-9B44-42F472DD451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828800" y="1981200"/>
            <a:ext cx="5410200" cy="4059238"/>
          </a:xfrm>
        </p:spPr>
      </p:pic>
      <p:sp>
        <p:nvSpPr>
          <p:cNvPr id="58371" name="Text Box 4">
            <a:extLst>
              <a:ext uri="{FF2B5EF4-FFF2-40B4-BE49-F238E27FC236}">
                <a16:creationId xmlns:a16="http://schemas.microsoft.com/office/drawing/2014/main" id="{0512D288-0314-6E4E-97B8-84A2179A8BE5}"/>
              </a:ext>
            </a:extLst>
          </p:cNvPr>
          <p:cNvSpPr txBox="1">
            <a:spLocks noChangeArrowheads="1"/>
          </p:cNvSpPr>
          <p:nvPr/>
        </p:nvSpPr>
        <p:spPr bwMode="auto">
          <a:xfrm>
            <a:off x="228600" y="65088"/>
            <a:ext cx="45069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3200">
                <a:solidFill>
                  <a:schemeClr val="bg1"/>
                </a:solidFill>
              </a:rPr>
              <a:t>MASCHERA SEMPLICE</a:t>
            </a:r>
          </a:p>
        </p:txBody>
      </p:sp>
    </p:spTree>
    <p:extLst>
      <p:ext uri="{BB962C8B-B14F-4D97-AF65-F5344CB8AC3E}">
        <p14:creationId xmlns:p14="http://schemas.microsoft.com/office/powerpoint/2010/main" val="1534730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3B9EB169-874D-F047-860F-0C0110D59745}"/>
              </a:ext>
            </a:extLst>
          </p:cNvPr>
          <p:cNvSpPr>
            <a:spLocks noGrp="1" noChangeArrowheads="1"/>
          </p:cNvSpPr>
          <p:nvPr>
            <p:ph type="title"/>
          </p:nvPr>
        </p:nvSpPr>
        <p:spPr>
          <a:xfrm>
            <a:off x="304800" y="274638"/>
            <a:ext cx="8534400" cy="633412"/>
          </a:xfrm>
          <a:noFill/>
        </p:spPr>
        <p:txBody>
          <a:bodyPr/>
          <a:lstStyle/>
          <a:p>
            <a:r>
              <a:rPr lang="it-IT" altLang="it-IT" sz="3600">
                <a:solidFill>
                  <a:srgbClr val="FF3300"/>
                </a:solidFill>
              </a:rPr>
              <a:t>SISTEMI DI SOMMINISTRAZIONE DELL’O</a:t>
            </a:r>
            <a:r>
              <a:rPr lang="it-IT" altLang="it-IT" sz="3600" baseline="-25000">
                <a:solidFill>
                  <a:srgbClr val="FF3300"/>
                </a:solidFill>
              </a:rPr>
              <a:t>2</a:t>
            </a:r>
          </a:p>
        </p:txBody>
      </p:sp>
      <p:sp>
        <p:nvSpPr>
          <p:cNvPr id="59395" name="Rectangle 3">
            <a:extLst>
              <a:ext uri="{FF2B5EF4-FFF2-40B4-BE49-F238E27FC236}">
                <a16:creationId xmlns:a16="http://schemas.microsoft.com/office/drawing/2014/main" id="{C246ACEE-026C-3D47-B0CA-01DA2039013A}"/>
              </a:ext>
            </a:extLst>
          </p:cNvPr>
          <p:cNvSpPr>
            <a:spLocks noGrp="1" noChangeArrowheads="1"/>
          </p:cNvSpPr>
          <p:nvPr>
            <p:ph type="body" idx="1"/>
          </p:nvPr>
        </p:nvSpPr>
        <p:spPr>
          <a:xfrm>
            <a:off x="457200" y="1595438"/>
            <a:ext cx="8229600" cy="5073650"/>
          </a:xfrm>
          <a:noFill/>
        </p:spPr>
        <p:txBody>
          <a:bodyPr/>
          <a:lstStyle/>
          <a:p>
            <a:pPr>
              <a:buFontTx/>
              <a:buNone/>
              <a:tabLst>
                <a:tab pos="3948113" algn="l"/>
              </a:tabLst>
            </a:pPr>
            <a:r>
              <a:rPr lang="it-IT" altLang="it-IT" dirty="0">
                <a:solidFill>
                  <a:srgbClr val="FFFF66"/>
                </a:solidFill>
              </a:rPr>
              <a:t>Maschere con </a:t>
            </a:r>
            <a:r>
              <a:rPr lang="it-IT" altLang="it-IT" dirty="0" err="1">
                <a:solidFill>
                  <a:srgbClr val="FFFF66"/>
                </a:solidFill>
              </a:rPr>
              <a:t>reservoir</a:t>
            </a:r>
            <a:r>
              <a:rPr lang="it-IT" altLang="it-IT" dirty="0">
                <a:solidFill>
                  <a:srgbClr val="FFFF00"/>
                </a:solidFill>
              </a:rPr>
              <a:t>:</a:t>
            </a:r>
            <a:r>
              <a:rPr lang="it-IT" altLang="it-IT" dirty="0"/>
              <a:t> </a:t>
            </a:r>
            <a:r>
              <a:rPr lang="it-IT" altLang="it-IT" dirty="0">
                <a:solidFill>
                  <a:schemeClr val="bg1"/>
                </a:solidFill>
              </a:rPr>
              <a:t>coprono il viso e la bocca. Si somministra O</a:t>
            </a:r>
            <a:r>
              <a:rPr lang="it-IT" altLang="it-IT" b="1" baseline="-25000" dirty="0">
                <a:solidFill>
                  <a:schemeClr val="bg1"/>
                </a:solidFill>
              </a:rPr>
              <a:t>2</a:t>
            </a:r>
            <a:r>
              <a:rPr lang="it-IT" altLang="it-IT" dirty="0">
                <a:solidFill>
                  <a:schemeClr val="bg1"/>
                </a:solidFill>
              </a:rPr>
              <a:t> in concentrazioni fino al 100%. </a:t>
            </a:r>
          </a:p>
          <a:p>
            <a:pPr>
              <a:buClr>
                <a:schemeClr val="tx1"/>
              </a:buClr>
              <a:buFont typeface="Wingdings" pitchFamily="2" charset="2"/>
              <a:buNone/>
              <a:tabLst>
                <a:tab pos="3948113" algn="l"/>
              </a:tabLst>
            </a:pPr>
            <a:r>
              <a:rPr lang="it-IT" altLang="it-IT" dirty="0">
                <a:solidFill>
                  <a:schemeClr val="bg1"/>
                </a:solidFill>
              </a:rPr>
              <a:t>	</a:t>
            </a:r>
          </a:p>
          <a:p>
            <a:pPr>
              <a:buClr>
                <a:schemeClr val="tx1"/>
              </a:buClr>
              <a:buFont typeface="Wingdings" pitchFamily="2" charset="2"/>
              <a:buNone/>
              <a:tabLst>
                <a:tab pos="3948113" algn="l"/>
              </a:tabLst>
            </a:pPr>
            <a:r>
              <a:rPr lang="it-IT" altLang="it-IT" dirty="0">
                <a:solidFill>
                  <a:schemeClr val="bg1"/>
                </a:solidFill>
              </a:rPr>
              <a:t>Svantaggio: nella maschera si accumula CO</a:t>
            </a:r>
            <a:r>
              <a:rPr lang="it-IT" altLang="it-IT" b="1" baseline="-25000" dirty="0">
                <a:solidFill>
                  <a:schemeClr val="bg1"/>
                </a:solidFill>
              </a:rPr>
              <a:t>2</a:t>
            </a:r>
            <a:r>
              <a:rPr lang="it-IT" altLang="it-IT" dirty="0">
                <a:solidFill>
                  <a:schemeClr val="bg1"/>
                </a:solidFill>
              </a:rPr>
              <a:t>, quindi sono da evitare in pazienti che tendono ad accumulare la CO</a:t>
            </a:r>
            <a:r>
              <a:rPr lang="it-IT" altLang="it-IT" b="1" baseline="-25000" dirty="0">
                <a:solidFill>
                  <a:schemeClr val="bg1"/>
                </a:solidFill>
              </a:rPr>
              <a:t>2</a:t>
            </a:r>
            <a:r>
              <a:rPr lang="it-IT" altLang="it-IT" dirty="0">
                <a:solidFill>
                  <a:schemeClr val="bg1"/>
                </a:solidFill>
              </a:rPr>
              <a:t>.</a:t>
            </a:r>
          </a:p>
        </p:txBody>
      </p:sp>
    </p:spTree>
    <p:extLst>
      <p:ext uri="{BB962C8B-B14F-4D97-AF65-F5344CB8AC3E}">
        <p14:creationId xmlns:p14="http://schemas.microsoft.com/office/powerpoint/2010/main" val="196312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028" descr="reservoire">
            <a:extLst>
              <a:ext uri="{FF2B5EF4-FFF2-40B4-BE49-F238E27FC236}">
                <a16:creationId xmlns:a16="http://schemas.microsoft.com/office/drawing/2014/main" id="{EEC1916F-8BF0-AE49-971D-B30611C9C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463" y="762000"/>
            <a:ext cx="4554537"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1029">
            <a:extLst>
              <a:ext uri="{FF2B5EF4-FFF2-40B4-BE49-F238E27FC236}">
                <a16:creationId xmlns:a16="http://schemas.microsoft.com/office/drawing/2014/main" id="{FFA1DE9D-E849-EB48-9B01-219E6317A869}"/>
              </a:ext>
            </a:extLst>
          </p:cNvPr>
          <p:cNvSpPr txBox="1">
            <a:spLocks noChangeArrowheads="1"/>
          </p:cNvSpPr>
          <p:nvPr/>
        </p:nvSpPr>
        <p:spPr bwMode="auto">
          <a:xfrm>
            <a:off x="1524000" y="65088"/>
            <a:ext cx="57620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3200" dirty="0">
                <a:solidFill>
                  <a:schemeClr val="bg1"/>
                </a:solidFill>
              </a:rPr>
              <a:t>MASCHERA CON RESERVOIR</a:t>
            </a:r>
          </a:p>
        </p:txBody>
      </p:sp>
    </p:spTree>
    <p:extLst>
      <p:ext uri="{BB962C8B-B14F-4D97-AF65-F5344CB8AC3E}">
        <p14:creationId xmlns:p14="http://schemas.microsoft.com/office/powerpoint/2010/main" val="4112430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B92B69D-35B1-584C-87AF-6623195C98C3}"/>
              </a:ext>
            </a:extLst>
          </p:cNvPr>
          <p:cNvSpPr>
            <a:spLocks noGrp="1" noChangeArrowheads="1"/>
          </p:cNvSpPr>
          <p:nvPr>
            <p:ph type="title"/>
          </p:nvPr>
        </p:nvSpPr>
        <p:spPr>
          <a:xfrm>
            <a:off x="457200" y="274638"/>
            <a:ext cx="8458200" cy="633412"/>
          </a:xfrm>
          <a:noFill/>
        </p:spPr>
        <p:txBody>
          <a:bodyPr/>
          <a:lstStyle/>
          <a:p>
            <a:r>
              <a:rPr lang="it-IT" altLang="it-IT" sz="3600" dirty="0">
                <a:solidFill>
                  <a:schemeClr val="accent1">
                    <a:lumMod val="20000"/>
                    <a:lumOff val="80000"/>
                  </a:schemeClr>
                </a:solidFill>
              </a:rPr>
              <a:t>SISTEMI DI SOMMINISTRAZIONE DELL’O</a:t>
            </a:r>
            <a:r>
              <a:rPr lang="it-IT" altLang="it-IT" sz="3600" baseline="-25000" dirty="0">
                <a:solidFill>
                  <a:schemeClr val="accent1">
                    <a:lumMod val="20000"/>
                    <a:lumOff val="80000"/>
                  </a:schemeClr>
                </a:solidFill>
              </a:rPr>
              <a:t>2</a:t>
            </a:r>
            <a:r>
              <a:rPr lang="it-IT" altLang="it-IT" sz="3600" dirty="0">
                <a:solidFill>
                  <a:schemeClr val="accent1">
                    <a:lumMod val="20000"/>
                    <a:lumOff val="80000"/>
                  </a:schemeClr>
                </a:solidFill>
              </a:rPr>
              <a:t> con regolazione della FiO</a:t>
            </a:r>
            <a:r>
              <a:rPr lang="it-IT" altLang="it-IT" sz="3600" baseline="-25000" dirty="0">
                <a:solidFill>
                  <a:schemeClr val="accent1">
                    <a:lumMod val="20000"/>
                    <a:lumOff val="80000"/>
                  </a:schemeClr>
                </a:solidFill>
              </a:rPr>
              <a:t>2</a:t>
            </a:r>
            <a:r>
              <a:rPr lang="it-IT" altLang="it-IT" sz="3600" dirty="0">
                <a:solidFill>
                  <a:schemeClr val="accent1">
                    <a:lumMod val="20000"/>
                    <a:lumOff val="80000"/>
                  </a:schemeClr>
                </a:solidFill>
              </a:rPr>
              <a:t>%</a:t>
            </a:r>
            <a:endParaRPr lang="it-IT" altLang="it-IT" sz="3600" baseline="-25000" dirty="0">
              <a:solidFill>
                <a:schemeClr val="accent1">
                  <a:lumMod val="20000"/>
                  <a:lumOff val="80000"/>
                </a:schemeClr>
              </a:solidFill>
            </a:endParaRPr>
          </a:p>
        </p:txBody>
      </p:sp>
      <p:sp>
        <p:nvSpPr>
          <p:cNvPr id="61443" name="Rectangle 3">
            <a:extLst>
              <a:ext uri="{FF2B5EF4-FFF2-40B4-BE49-F238E27FC236}">
                <a16:creationId xmlns:a16="http://schemas.microsoft.com/office/drawing/2014/main" id="{12B92F8B-B037-9A4C-B7CF-67A5D371B25A}"/>
              </a:ext>
            </a:extLst>
          </p:cNvPr>
          <p:cNvSpPr>
            <a:spLocks noGrp="1" noChangeArrowheads="1"/>
          </p:cNvSpPr>
          <p:nvPr>
            <p:ph type="body" idx="1"/>
          </p:nvPr>
        </p:nvSpPr>
        <p:spPr>
          <a:xfrm>
            <a:off x="251520" y="1189038"/>
            <a:ext cx="8663880" cy="5135562"/>
          </a:xfrm>
          <a:noFill/>
        </p:spPr>
        <p:txBody>
          <a:bodyPr/>
          <a:lstStyle/>
          <a:p>
            <a:pPr algn="just">
              <a:lnSpc>
                <a:spcPct val="90000"/>
              </a:lnSpc>
            </a:pPr>
            <a:r>
              <a:rPr lang="it-IT" altLang="it-IT" dirty="0">
                <a:solidFill>
                  <a:srgbClr val="FFFF66"/>
                </a:solidFill>
              </a:rPr>
              <a:t>Maschera di </a:t>
            </a:r>
            <a:r>
              <a:rPr lang="it-IT" altLang="it-IT" dirty="0">
                <a:solidFill>
                  <a:srgbClr val="FFFF00"/>
                </a:solidFill>
              </a:rPr>
              <a:t>Venturi:</a:t>
            </a:r>
            <a:r>
              <a:rPr lang="it-IT" altLang="it-IT" dirty="0"/>
              <a:t> </a:t>
            </a:r>
            <a:r>
              <a:rPr lang="it-IT" altLang="it-IT" sz="2400" dirty="0">
                <a:solidFill>
                  <a:schemeClr val="bg1"/>
                </a:solidFill>
              </a:rPr>
              <a:t>garantisce </a:t>
            </a:r>
            <a:r>
              <a:rPr lang="it-IT" sz="2400" dirty="0">
                <a:solidFill>
                  <a:schemeClr val="bg1"/>
                </a:solidFill>
              </a:rPr>
              <a:t>una erogazione controllata della frazione di ossigeno inspirata (FiO</a:t>
            </a:r>
            <a:r>
              <a:rPr lang="it-IT" sz="2400" baseline="-25000" dirty="0">
                <a:solidFill>
                  <a:schemeClr val="bg1"/>
                </a:solidFill>
              </a:rPr>
              <a:t>2</a:t>
            </a:r>
            <a:r>
              <a:rPr lang="it-IT" sz="2400" dirty="0">
                <a:solidFill>
                  <a:schemeClr val="bg1"/>
                </a:solidFill>
              </a:rPr>
              <a:t>%). Il sistema sfrutta </a:t>
            </a:r>
            <a:r>
              <a:rPr lang="it-IT" sz="2400" i="1" dirty="0">
                <a:solidFill>
                  <a:schemeClr val="bg1"/>
                </a:solidFill>
              </a:rPr>
              <a:t>l'</a:t>
            </a:r>
            <a:r>
              <a:rPr lang="it-IT" sz="2400" i="1" dirty="0">
                <a:solidFill>
                  <a:schemeClr val="bg1"/>
                </a:solidFill>
                <a:hlinkClick r:id="rId2" tooltip="Effetto Venturi">
                  <a:extLst>
                    <a:ext uri="{A12FA001-AC4F-418D-AE19-62706E023703}">
                      <ahyp:hlinkClr xmlns:ahyp="http://schemas.microsoft.com/office/drawing/2018/hyperlinkcolor" val="tx"/>
                    </a:ext>
                  </a:extLst>
                </a:hlinkClick>
              </a:rPr>
              <a:t>effetto Venturi</a:t>
            </a:r>
            <a:r>
              <a:rPr lang="it-IT" sz="2400" dirty="0">
                <a:solidFill>
                  <a:schemeClr val="bg1"/>
                </a:solidFill>
              </a:rPr>
              <a:t>, fenomeno fisico per cui l'aria che passa da un condotto con diametro maggiore ad uno con diametro minore subisce un aumento della velocità ed una riduzione della pressione; si crea, dunque, all'interno del sistema una pressione minore rispetto a quella atmosferica, che permette di pescare all'interno una quantità fissa di aria ambiente, che dipende dal dimensioni delle fessure sul bocchettone della maschera e dal diametro dell'ugello attraverso cui entra l'aria dall'ambiente.</a:t>
            </a:r>
            <a:endParaRPr lang="it-IT" altLang="it-IT" sz="2400" dirty="0">
              <a:solidFill>
                <a:schemeClr val="bg1"/>
              </a:solidFill>
            </a:endParaRPr>
          </a:p>
          <a:p>
            <a:pPr>
              <a:lnSpc>
                <a:spcPct val="90000"/>
              </a:lnSpc>
              <a:buClr>
                <a:schemeClr val="tx1"/>
              </a:buClr>
              <a:buFont typeface="Wingdings" pitchFamily="2" charset="2"/>
              <a:buNone/>
            </a:pPr>
            <a:r>
              <a:rPr lang="it-IT" altLang="it-IT" dirty="0">
                <a:solidFill>
                  <a:schemeClr val="bg1"/>
                </a:solidFill>
              </a:rPr>
              <a:t>   </a:t>
            </a:r>
            <a:r>
              <a:rPr lang="it-IT" altLang="it-IT" sz="2400" dirty="0">
                <a:solidFill>
                  <a:schemeClr val="bg1"/>
                </a:solidFill>
              </a:rPr>
              <a:t>Sono disponibili maschere con connettori di diverso colore in base al diametro del foro di entrata che somministrano concentrazioni inspiratorie di O</a:t>
            </a:r>
            <a:r>
              <a:rPr lang="it-IT" altLang="it-IT" sz="2400" b="1" baseline="-25000" dirty="0">
                <a:solidFill>
                  <a:schemeClr val="bg1"/>
                </a:solidFill>
              </a:rPr>
              <a:t>2</a:t>
            </a:r>
            <a:r>
              <a:rPr lang="it-IT" altLang="it-IT" sz="2400" dirty="0">
                <a:solidFill>
                  <a:schemeClr val="bg1"/>
                </a:solidFill>
              </a:rPr>
              <a:t> variabili dal 24% fino al 60%</a:t>
            </a:r>
          </a:p>
          <a:p>
            <a:pPr>
              <a:lnSpc>
                <a:spcPct val="90000"/>
              </a:lnSpc>
              <a:buClr>
                <a:schemeClr val="tx1"/>
              </a:buClr>
              <a:buFont typeface="Wingdings" pitchFamily="2" charset="2"/>
              <a:buNone/>
            </a:pPr>
            <a:r>
              <a:rPr lang="it-IT" altLang="it-IT" sz="2400" dirty="0">
                <a:solidFill>
                  <a:schemeClr val="bg1"/>
                </a:solidFill>
              </a:rPr>
              <a:t>     Altrimenti un solo connettore può ridurre il diametro di entrata dell’aria variando la FiO</a:t>
            </a:r>
            <a:r>
              <a:rPr lang="it-IT" altLang="it-IT" sz="2400" baseline="-25000" dirty="0">
                <a:solidFill>
                  <a:schemeClr val="bg1"/>
                </a:solidFill>
              </a:rPr>
              <a:t>2 </a:t>
            </a:r>
            <a:r>
              <a:rPr lang="it-IT" altLang="it-IT" sz="2400" dirty="0">
                <a:solidFill>
                  <a:schemeClr val="bg1"/>
                </a:solidFill>
              </a:rPr>
              <a:t>anche in base al flusso erogato</a:t>
            </a:r>
            <a:endParaRPr lang="it-IT" altLang="it-IT" sz="2400" baseline="-25000" dirty="0">
              <a:solidFill>
                <a:schemeClr val="bg1"/>
              </a:solidFill>
            </a:endParaRPr>
          </a:p>
        </p:txBody>
      </p:sp>
    </p:spTree>
    <p:extLst>
      <p:ext uri="{BB962C8B-B14F-4D97-AF65-F5344CB8AC3E}">
        <p14:creationId xmlns:p14="http://schemas.microsoft.com/office/powerpoint/2010/main" val="3809098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venturi">
            <a:extLst>
              <a:ext uri="{FF2B5EF4-FFF2-40B4-BE49-F238E27FC236}">
                <a16:creationId xmlns:a16="http://schemas.microsoft.com/office/drawing/2014/main" id="{60C5F1A4-5103-3648-81A8-965A4A60876A}"/>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826089" y="908720"/>
            <a:ext cx="7315200" cy="5494338"/>
          </a:xfrm>
        </p:spPr>
      </p:pic>
      <p:sp>
        <p:nvSpPr>
          <p:cNvPr id="62467" name="Text Box 3">
            <a:extLst>
              <a:ext uri="{FF2B5EF4-FFF2-40B4-BE49-F238E27FC236}">
                <a16:creationId xmlns:a16="http://schemas.microsoft.com/office/drawing/2014/main" id="{1D578A1F-55EC-4343-9E5F-0AD58111F174}"/>
              </a:ext>
            </a:extLst>
          </p:cNvPr>
          <p:cNvSpPr txBox="1">
            <a:spLocks noChangeArrowheads="1"/>
          </p:cNvSpPr>
          <p:nvPr/>
        </p:nvSpPr>
        <p:spPr bwMode="auto">
          <a:xfrm>
            <a:off x="685800" y="228600"/>
            <a:ext cx="4857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3200">
                <a:solidFill>
                  <a:schemeClr val="bg1"/>
                </a:solidFill>
              </a:rPr>
              <a:t>MASCHERA DI VENTURI</a:t>
            </a:r>
          </a:p>
        </p:txBody>
      </p:sp>
      <p:pic>
        <p:nvPicPr>
          <p:cNvPr id="4" name="Picture 2" descr="venturi2">
            <a:extLst>
              <a:ext uri="{FF2B5EF4-FFF2-40B4-BE49-F238E27FC236}">
                <a16:creationId xmlns:a16="http://schemas.microsoft.com/office/drawing/2014/main" id="{AA61E2B2-9BC2-5946-9769-CD16CA415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7" y="3933056"/>
            <a:ext cx="4293096" cy="336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9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3">
            <a:extLst>
              <a:ext uri="{FF2B5EF4-FFF2-40B4-BE49-F238E27FC236}">
                <a16:creationId xmlns:a16="http://schemas.microsoft.com/office/drawing/2014/main" id="{D74EE935-58A0-FB41-8265-240ED0F0901E}"/>
              </a:ext>
            </a:extLst>
          </p:cNvPr>
          <p:cNvSpPr txBox="1">
            <a:spLocks noChangeArrowheads="1"/>
          </p:cNvSpPr>
          <p:nvPr/>
        </p:nvSpPr>
        <p:spPr bwMode="auto">
          <a:xfrm>
            <a:off x="447120" y="676052"/>
            <a:ext cx="82497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3200" dirty="0">
                <a:solidFill>
                  <a:schemeClr val="bg1"/>
                </a:solidFill>
              </a:rPr>
              <a:t>MASCHERA DI VENTURI per Ossigenoterapia</a:t>
            </a:r>
          </a:p>
        </p:txBody>
      </p:sp>
      <p:pic>
        <p:nvPicPr>
          <p:cNvPr id="2" name="Immagine 1">
            <a:extLst>
              <a:ext uri="{FF2B5EF4-FFF2-40B4-BE49-F238E27FC236}">
                <a16:creationId xmlns:a16="http://schemas.microsoft.com/office/drawing/2014/main" id="{7EC601DA-2D01-024A-B655-2E6D04A630CC}"/>
              </a:ext>
            </a:extLst>
          </p:cNvPr>
          <p:cNvPicPr>
            <a:picLocks noChangeAspect="1"/>
          </p:cNvPicPr>
          <p:nvPr/>
        </p:nvPicPr>
        <p:blipFill>
          <a:blip r:embed="rId2"/>
          <a:stretch>
            <a:fillRect/>
          </a:stretch>
        </p:blipFill>
        <p:spPr>
          <a:xfrm>
            <a:off x="179512" y="1916832"/>
            <a:ext cx="3979948" cy="4291946"/>
          </a:xfrm>
          <a:prstGeom prst="rect">
            <a:avLst/>
          </a:prstGeom>
        </p:spPr>
      </p:pic>
      <p:pic>
        <p:nvPicPr>
          <p:cNvPr id="4" name="Immagine 3">
            <a:extLst>
              <a:ext uri="{FF2B5EF4-FFF2-40B4-BE49-F238E27FC236}">
                <a16:creationId xmlns:a16="http://schemas.microsoft.com/office/drawing/2014/main" id="{3020125C-1B17-5B4B-B45C-C1CF68994D54}"/>
              </a:ext>
            </a:extLst>
          </p:cNvPr>
          <p:cNvPicPr>
            <a:picLocks noChangeAspect="1"/>
          </p:cNvPicPr>
          <p:nvPr/>
        </p:nvPicPr>
        <p:blipFill>
          <a:blip r:embed="rId3"/>
          <a:stretch>
            <a:fillRect/>
          </a:stretch>
        </p:blipFill>
        <p:spPr>
          <a:xfrm>
            <a:off x="4159460" y="1916832"/>
            <a:ext cx="4978400" cy="4265116"/>
          </a:xfrm>
          <a:prstGeom prst="rect">
            <a:avLst/>
          </a:prstGeom>
        </p:spPr>
      </p:pic>
    </p:spTree>
    <p:extLst>
      <p:ext uri="{BB962C8B-B14F-4D97-AF65-F5344CB8AC3E}">
        <p14:creationId xmlns:p14="http://schemas.microsoft.com/office/powerpoint/2010/main" val="3814902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4126403" y="70911"/>
            <a:ext cx="5003800" cy="6858000"/>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descr="Optiflow%20Nasal%20Interface">
            <a:extLst>
              <a:ext uri="{FF2B5EF4-FFF2-40B4-BE49-F238E27FC236}">
                <a16:creationId xmlns:a16="http://schemas.microsoft.com/office/drawing/2014/main" id="{14DA5191-CB38-004D-81B6-4A2B60DB33E2}"/>
              </a:ext>
            </a:extLst>
          </p:cNvPr>
          <p:cNvPicPr>
            <a:picLocks noChangeAspect="1" noChangeArrowheads="1"/>
          </p:cNvPicPr>
          <p:nvPr/>
        </p:nvPicPr>
        <p:blipFill>
          <a:blip r:embed="rId3"/>
          <a:srcRect/>
          <a:stretch>
            <a:fillRect/>
          </a:stretch>
        </p:blipFill>
        <p:spPr bwMode="auto">
          <a:xfrm>
            <a:off x="21921" y="1065152"/>
            <a:ext cx="4140200" cy="2075816"/>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652A6E7F-8F6D-224F-B137-479B1D4BB51B}"/>
              </a:ext>
            </a:extLst>
          </p:cNvPr>
          <p:cNvSpPr txBox="1"/>
          <p:nvPr/>
        </p:nvSpPr>
        <p:spPr>
          <a:xfrm>
            <a:off x="147938" y="70911"/>
            <a:ext cx="4856109" cy="923330"/>
          </a:xfrm>
          <a:prstGeom prst="rect">
            <a:avLst/>
          </a:prstGeom>
          <a:solidFill>
            <a:schemeClr val="accent2"/>
          </a:solidFill>
        </p:spPr>
        <p:txBody>
          <a:bodyPr wrap="square" rtlCol="0">
            <a:spAutoFit/>
          </a:bodyPr>
          <a:lstStyle/>
          <a:p>
            <a:r>
              <a:rPr lang="it-IT" dirty="0">
                <a:solidFill>
                  <a:schemeClr val="bg1"/>
                </a:solidFill>
              </a:rPr>
              <a:t>Ossigeno terapia ad alti flussi con cannule nasali</a:t>
            </a:r>
          </a:p>
          <a:p>
            <a:endParaRPr lang="it-IT" dirty="0">
              <a:solidFill>
                <a:schemeClr val="bg1"/>
              </a:solidFill>
            </a:endParaRPr>
          </a:p>
          <a:p>
            <a:r>
              <a:rPr lang="it-IT" dirty="0">
                <a:solidFill>
                  <a:schemeClr val="bg1"/>
                </a:solidFill>
              </a:rPr>
              <a:t>FiO2 da 35 a 100%</a:t>
            </a:r>
          </a:p>
        </p:txBody>
      </p:sp>
      <p:pic>
        <p:nvPicPr>
          <p:cNvPr id="3" name="Immagine 2">
            <a:extLst>
              <a:ext uri="{FF2B5EF4-FFF2-40B4-BE49-F238E27FC236}">
                <a16:creationId xmlns:a16="http://schemas.microsoft.com/office/drawing/2014/main" id="{75FFFDEA-3576-C044-82A1-65E038725A56}"/>
              </a:ext>
            </a:extLst>
          </p:cNvPr>
          <p:cNvPicPr>
            <a:picLocks noChangeAspect="1"/>
          </p:cNvPicPr>
          <p:nvPr/>
        </p:nvPicPr>
        <p:blipFill>
          <a:blip r:embed="rId4"/>
          <a:stretch>
            <a:fillRect/>
          </a:stretch>
        </p:blipFill>
        <p:spPr>
          <a:xfrm>
            <a:off x="0" y="3140968"/>
            <a:ext cx="4140200" cy="3717032"/>
          </a:xfrm>
          <a:prstGeom prst="rect">
            <a:avLst/>
          </a:prstGeom>
        </p:spPr>
      </p:pic>
    </p:spTree>
    <p:extLst>
      <p:ext uri="{BB962C8B-B14F-4D97-AF65-F5344CB8AC3E}">
        <p14:creationId xmlns:p14="http://schemas.microsoft.com/office/powerpoint/2010/main" val="987547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8B3B604B-B828-5C4E-8D13-EF2DCC87F97A}"/>
              </a:ext>
            </a:extLst>
          </p:cNvPr>
          <p:cNvSpPr txBox="1">
            <a:spLocks noChangeArrowheads="1"/>
          </p:cNvSpPr>
          <p:nvPr/>
        </p:nvSpPr>
        <p:spPr bwMode="auto">
          <a:xfrm>
            <a:off x="60325" y="381000"/>
            <a:ext cx="8931275" cy="579438"/>
          </a:xfrm>
          <a:prstGeom prst="rect">
            <a:avLst/>
          </a:prstGeom>
          <a:noFill/>
          <a:ln w="9525">
            <a:noFill/>
            <a:miter lim="800000"/>
            <a:headEnd/>
            <a:tailEnd/>
          </a:ln>
          <a:effectLst/>
        </p:spPr>
        <p:txBody>
          <a:bodyPr>
            <a:spAutoFit/>
          </a:bodyPr>
          <a:lstStyle/>
          <a:p>
            <a:pPr>
              <a:defRPr/>
            </a:pPr>
            <a:r>
              <a:rPr lang="it-IT" sz="3200" b="1">
                <a:solidFill>
                  <a:schemeClr val="bg1"/>
                </a:solidFill>
                <a:effectLst>
                  <a:outerShdw blurRad="38100" dist="38100" dir="2700000" algn="tl">
                    <a:srgbClr val="000000"/>
                  </a:outerShdw>
                </a:effectLst>
              </a:rPr>
              <a:t>VENTILAZIONE MECCANICA ( VM )</a:t>
            </a:r>
            <a:endParaRPr lang="it-IT">
              <a:solidFill>
                <a:schemeClr val="bg1"/>
              </a:solidFill>
              <a:effectLst>
                <a:outerShdw blurRad="38100" dist="38100" dir="2700000" algn="tl">
                  <a:srgbClr val="000000"/>
                </a:outerShdw>
              </a:effectLst>
            </a:endParaRPr>
          </a:p>
        </p:txBody>
      </p:sp>
      <p:pic>
        <p:nvPicPr>
          <p:cNvPr id="65540" name="Picture 4" descr="Pzintubato">
            <a:extLst>
              <a:ext uri="{FF2B5EF4-FFF2-40B4-BE49-F238E27FC236}">
                <a16:creationId xmlns:a16="http://schemas.microsoft.com/office/drawing/2014/main" id="{A1128332-A7E0-ED49-8548-FCBF9FF3F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340768"/>
            <a:ext cx="4315272" cy="511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09BC1F1A-5C2D-6D42-85DE-133B96836FD3}"/>
              </a:ext>
            </a:extLst>
          </p:cNvPr>
          <p:cNvSpPr/>
          <p:nvPr/>
        </p:nvSpPr>
        <p:spPr>
          <a:xfrm>
            <a:off x="254414" y="1499496"/>
            <a:ext cx="4176465" cy="5078313"/>
          </a:xfrm>
          <a:prstGeom prst="rect">
            <a:avLst/>
          </a:prstGeom>
        </p:spPr>
        <p:txBody>
          <a:bodyPr wrap="square">
            <a:spAutoFit/>
          </a:bodyPr>
          <a:lstStyle/>
          <a:p>
            <a:r>
              <a:rPr lang="it-IT" dirty="0">
                <a:solidFill>
                  <a:schemeClr val="bg1"/>
                </a:solidFill>
                <a:latin typeface="arial" panose="020B0604020202020204" pitchFamily="34" charset="0"/>
              </a:rPr>
              <a:t>La </a:t>
            </a:r>
            <a:r>
              <a:rPr lang="it-IT" b="1" dirty="0">
                <a:solidFill>
                  <a:schemeClr val="bg1"/>
                </a:solidFill>
                <a:latin typeface="arial" panose="020B0604020202020204" pitchFamily="34" charset="0"/>
              </a:rPr>
              <a:t>ventilazione</a:t>
            </a:r>
            <a:r>
              <a:rPr lang="it-IT" dirty="0">
                <a:solidFill>
                  <a:schemeClr val="bg1"/>
                </a:solidFill>
                <a:latin typeface="arial" panose="020B0604020202020204" pitchFamily="34" charset="0"/>
              </a:rPr>
              <a:t> artificiale, nota anche come </a:t>
            </a:r>
            <a:r>
              <a:rPr lang="it-IT" b="1" dirty="0">
                <a:solidFill>
                  <a:schemeClr val="bg1"/>
                </a:solidFill>
                <a:latin typeface="arial" panose="020B0604020202020204" pitchFamily="34" charset="0"/>
              </a:rPr>
              <a:t>ventilazione meccanica</a:t>
            </a:r>
            <a:r>
              <a:rPr lang="it-IT" dirty="0">
                <a:solidFill>
                  <a:schemeClr val="bg1"/>
                </a:solidFill>
                <a:latin typeface="arial" panose="020B0604020202020204" pitchFamily="34" charset="0"/>
              </a:rPr>
              <a:t>, </a:t>
            </a:r>
            <a:r>
              <a:rPr lang="it-IT" u="sng" dirty="0">
                <a:solidFill>
                  <a:schemeClr val="bg1"/>
                </a:solidFill>
                <a:latin typeface="arial" panose="020B0604020202020204" pitchFamily="34" charset="0"/>
              </a:rPr>
              <a:t>sostituisce o integra </a:t>
            </a:r>
            <a:r>
              <a:rPr lang="it-IT" dirty="0">
                <a:solidFill>
                  <a:schemeClr val="bg1"/>
                </a:solidFill>
                <a:latin typeface="arial" panose="020B0604020202020204" pitchFamily="34" charset="0"/>
              </a:rPr>
              <a:t>l'attività dei muscoli inspiratori fornendo l'energia necessaria ad assicurare un adeguato volume di gas ai polmoni.</a:t>
            </a:r>
          </a:p>
          <a:p>
            <a:endParaRPr lang="it-IT" dirty="0">
              <a:solidFill>
                <a:schemeClr val="bg1"/>
              </a:solidFill>
              <a:latin typeface="arial" panose="020B0604020202020204" pitchFamily="34" charset="0"/>
            </a:endParaRPr>
          </a:p>
          <a:p>
            <a:r>
              <a:rPr lang="it-IT" dirty="0">
                <a:solidFill>
                  <a:schemeClr val="bg1"/>
                </a:solidFill>
                <a:latin typeface="arial" panose="020B0604020202020204" pitchFamily="34" charset="0"/>
              </a:rPr>
              <a:t>Quando la VM sostituisce in toto l’attività dei muscoli respiratori si parla di </a:t>
            </a:r>
            <a:r>
              <a:rPr lang="it-IT" b="1" dirty="0">
                <a:solidFill>
                  <a:schemeClr val="bg1"/>
                </a:solidFill>
                <a:latin typeface="arial" panose="020B0604020202020204" pitchFamily="34" charset="0"/>
              </a:rPr>
              <a:t>ventilazione controllata o totale </a:t>
            </a:r>
            <a:r>
              <a:rPr lang="it-IT" dirty="0">
                <a:solidFill>
                  <a:schemeClr val="bg1"/>
                </a:solidFill>
                <a:latin typeface="arial" panose="020B0604020202020204" pitchFamily="34" charset="0"/>
              </a:rPr>
              <a:t>dal ventilatore (per es. arresto respiratorio, anestesia)</a:t>
            </a:r>
          </a:p>
          <a:p>
            <a:endParaRPr lang="it-IT" dirty="0">
              <a:solidFill>
                <a:schemeClr val="bg1"/>
              </a:solidFill>
              <a:latin typeface="arial" panose="020B0604020202020204" pitchFamily="34" charset="0"/>
            </a:endParaRPr>
          </a:p>
          <a:p>
            <a:r>
              <a:rPr lang="it-IT" dirty="0">
                <a:solidFill>
                  <a:schemeClr val="bg1"/>
                </a:solidFill>
                <a:latin typeface="arial" panose="020B0604020202020204" pitchFamily="34" charset="0"/>
              </a:rPr>
              <a:t>Quando la VM integra l’attività spontanea dei muscoli respiratori si parla di </a:t>
            </a:r>
            <a:r>
              <a:rPr lang="it-IT" b="1" dirty="0">
                <a:solidFill>
                  <a:schemeClr val="bg1"/>
                </a:solidFill>
                <a:latin typeface="arial" panose="020B0604020202020204" pitchFamily="34" charset="0"/>
              </a:rPr>
              <a:t>ventilazione assistita o parziale </a:t>
            </a:r>
            <a:r>
              <a:rPr lang="it-IT" dirty="0">
                <a:solidFill>
                  <a:schemeClr val="bg1"/>
                </a:solidFill>
                <a:latin typeface="arial" panose="020B0604020202020204" pitchFamily="34" charset="0"/>
              </a:rPr>
              <a:t>e può essere invasiva o non invasiva.</a:t>
            </a:r>
            <a:endParaRPr lang="it-IT" dirty="0">
              <a:solidFill>
                <a:schemeClr val="bg1"/>
              </a:solidFill>
            </a:endParaRPr>
          </a:p>
        </p:txBody>
      </p:sp>
    </p:spTree>
    <p:extLst>
      <p:ext uri="{BB962C8B-B14F-4D97-AF65-F5344CB8AC3E}">
        <p14:creationId xmlns:p14="http://schemas.microsoft.com/office/powerpoint/2010/main" val="505369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3">
            <a:extLst>
              <a:ext uri="{FF2B5EF4-FFF2-40B4-BE49-F238E27FC236}">
                <a16:creationId xmlns:a16="http://schemas.microsoft.com/office/drawing/2014/main" id="{A24A5D51-2BFF-4447-94A4-B79B36837E0D}"/>
              </a:ext>
            </a:extLst>
          </p:cNvPr>
          <p:cNvSpPr txBox="1">
            <a:spLocks noChangeArrowheads="1"/>
          </p:cNvSpPr>
          <p:nvPr/>
        </p:nvSpPr>
        <p:spPr bwMode="auto">
          <a:xfrm>
            <a:off x="60325" y="217488"/>
            <a:ext cx="9083675" cy="3440112"/>
          </a:xfrm>
          <a:prstGeom prst="rect">
            <a:avLst/>
          </a:prstGeom>
          <a:noFill/>
          <a:ln w="9525">
            <a:noFill/>
            <a:miter lim="800000"/>
            <a:headEnd/>
            <a:tailEnd/>
          </a:ln>
          <a:effectLst/>
        </p:spPr>
        <p:txBody>
          <a:bodyPr>
            <a:spAutoFit/>
          </a:bodyPr>
          <a:lstStyle/>
          <a:p>
            <a:pPr>
              <a:defRPr/>
            </a:pPr>
            <a:r>
              <a:rPr lang="it-IT" sz="2800" b="1" i="1">
                <a:solidFill>
                  <a:schemeClr val="bg1"/>
                </a:solidFill>
                <a:effectLst>
                  <a:outerShdw blurRad="38100" dist="38100" dir="2700000" algn="tl">
                    <a:srgbClr val="000000"/>
                  </a:outerShdw>
                </a:effectLst>
              </a:rPr>
              <a:t>VENTILATORE POLMONARE</a:t>
            </a:r>
            <a:r>
              <a:rPr lang="it-IT">
                <a:solidFill>
                  <a:srgbClr val="FFFF00"/>
                </a:solidFill>
              </a:rPr>
              <a:t> </a:t>
            </a:r>
            <a:r>
              <a:rPr lang="it-IT" sz="2800" b="1" i="1">
                <a:solidFill>
                  <a:schemeClr val="bg1"/>
                </a:solidFill>
                <a:effectLst>
                  <a:outerShdw blurRad="38100" dist="38100" dir="2700000" algn="tl">
                    <a:srgbClr val="000000"/>
                  </a:outerShdw>
                </a:effectLst>
              </a:rPr>
              <a:t>/ RESPIRATORE</a:t>
            </a:r>
          </a:p>
          <a:p>
            <a:pPr algn="just">
              <a:lnSpc>
                <a:spcPct val="200000"/>
              </a:lnSpc>
              <a:defRPr/>
            </a:pPr>
            <a:r>
              <a:rPr lang="it-IT">
                <a:solidFill>
                  <a:srgbClr val="FFFF00"/>
                </a:solidFill>
              </a:rPr>
              <a:t>APPARECCHIO CHE </a:t>
            </a:r>
            <a:r>
              <a:rPr lang="it-IT">
                <a:solidFill>
                  <a:srgbClr val="FF3300"/>
                </a:solidFill>
              </a:rPr>
              <a:t>SOSTITUISCE O INTEGRA</a:t>
            </a:r>
            <a:r>
              <a:rPr lang="it-IT">
                <a:solidFill>
                  <a:srgbClr val="FFFF00"/>
                </a:solidFill>
              </a:rPr>
              <a:t> L’ATTIVITA’ DEI MUSCOLI RESPIRATORI, FORNENDO L’ENERGIA NECESSARIA AD ASSICURARE UN ADEGUATO VOLUME DI GAS INSPIRATO AI POLMONI.</a:t>
            </a:r>
          </a:p>
        </p:txBody>
      </p:sp>
      <p:pic>
        <p:nvPicPr>
          <p:cNvPr id="2" name="Immagine 1">
            <a:extLst>
              <a:ext uri="{FF2B5EF4-FFF2-40B4-BE49-F238E27FC236}">
                <a16:creationId xmlns:a16="http://schemas.microsoft.com/office/drawing/2014/main" id="{11AA8168-31DC-BC42-96CA-F05869CB79A4}"/>
              </a:ext>
            </a:extLst>
          </p:cNvPr>
          <p:cNvPicPr>
            <a:picLocks noChangeAspect="1"/>
          </p:cNvPicPr>
          <p:nvPr/>
        </p:nvPicPr>
        <p:blipFill>
          <a:blip r:embed="rId2"/>
          <a:stretch>
            <a:fillRect/>
          </a:stretch>
        </p:blipFill>
        <p:spPr>
          <a:xfrm>
            <a:off x="5796136" y="2708920"/>
            <a:ext cx="2952328" cy="3518396"/>
          </a:xfrm>
          <a:prstGeom prst="rect">
            <a:avLst/>
          </a:prstGeom>
        </p:spPr>
      </p:pic>
      <p:pic>
        <p:nvPicPr>
          <p:cNvPr id="3" name="Immagine 2">
            <a:extLst>
              <a:ext uri="{FF2B5EF4-FFF2-40B4-BE49-F238E27FC236}">
                <a16:creationId xmlns:a16="http://schemas.microsoft.com/office/drawing/2014/main" id="{A90E5531-BA07-B941-A9C3-3C58885D2FC8}"/>
              </a:ext>
            </a:extLst>
          </p:cNvPr>
          <p:cNvPicPr>
            <a:picLocks noChangeAspect="1"/>
          </p:cNvPicPr>
          <p:nvPr/>
        </p:nvPicPr>
        <p:blipFill>
          <a:blip r:embed="rId3"/>
          <a:stretch>
            <a:fillRect/>
          </a:stretch>
        </p:blipFill>
        <p:spPr>
          <a:xfrm>
            <a:off x="899592" y="3429000"/>
            <a:ext cx="3240360" cy="2664718"/>
          </a:xfrm>
          <a:prstGeom prst="rect">
            <a:avLst/>
          </a:prstGeom>
        </p:spPr>
      </p:pic>
      <p:sp>
        <p:nvSpPr>
          <p:cNvPr id="4" name="CasellaDiTesto 3">
            <a:extLst>
              <a:ext uri="{FF2B5EF4-FFF2-40B4-BE49-F238E27FC236}">
                <a16:creationId xmlns:a16="http://schemas.microsoft.com/office/drawing/2014/main" id="{A2AA17DC-CCB3-8849-AABF-E7D18CC7829F}"/>
              </a:ext>
            </a:extLst>
          </p:cNvPr>
          <p:cNvSpPr txBox="1"/>
          <p:nvPr/>
        </p:nvSpPr>
        <p:spPr>
          <a:xfrm>
            <a:off x="971600" y="6227316"/>
            <a:ext cx="2307106" cy="369332"/>
          </a:xfrm>
          <a:prstGeom prst="rect">
            <a:avLst/>
          </a:prstGeom>
          <a:noFill/>
        </p:spPr>
        <p:txBody>
          <a:bodyPr wrap="none" rtlCol="0">
            <a:spAutoFit/>
          </a:bodyPr>
          <a:lstStyle/>
          <a:p>
            <a:r>
              <a:rPr lang="it-IT" dirty="0">
                <a:solidFill>
                  <a:schemeClr val="accent1">
                    <a:lumMod val="40000"/>
                    <a:lumOff val="60000"/>
                  </a:schemeClr>
                </a:solidFill>
              </a:rPr>
              <a:t>Ventilatore domiciliare</a:t>
            </a:r>
          </a:p>
        </p:txBody>
      </p:sp>
      <p:sp>
        <p:nvSpPr>
          <p:cNvPr id="8" name="CasellaDiTesto 7">
            <a:extLst>
              <a:ext uri="{FF2B5EF4-FFF2-40B4-BE49-F238E27FC236}">
                <a16:creationId xmlns:a16="http://schemas.microsoft.com/office/drawing/2014/main" id="{F443E40A-9902-364C-B64B-4C5EA2A079B9}"/>
              </a:ext>
            </a:extLst>
          </p:cNvPr>
          <p:cNvSpPr txBox="1"/>
          <p:nvPr/>
        </p:nvSpPr>
        <p:spPr>
          <a:xfrm>
            <a:off x="5652120" y="6271180"/>
            <a:ext cx="3050900" cy="369332"/>
          </a:xfrm>
          <a:prstGeom prst="rect">
            <a:avLst/>
          </a:prstGeom>
          <a:noFill/>
        </p:spPr>
        <p:txBody>
          <a:bodyPr wrap="none" rtlCol="0">
            <a:spAutoFit/>
          </a:bodyPr>
          <a:lstStyle/>
          <a:p>
            <a:r>
              <a:rPr lang="it-IT" dirty="0">
                <a:solidFill>
                  <a:schemeClr val="accent1">
                    <a:lumMod val="40000"/>
                    <a:lumOff val="60000"/>
                  </a:schemeClr>
                </a:solidFill>
              </a:rPr>
              <a:t>Ventilatore per uso ospedaliero</a:t>
            </a:r>
          </a:p>
        </p:txBody>
      </p:sp>
    </p:spTree>
    <p:extLst>
      <p:ext uri="{BB962C8B-B14F-4D97-AF65-F5344CB8AC3E}">
        <p14:creationId xmlns:p14="http://schemas.microsoft.com/office/powerpoint/2010/main" val="14553787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a:extLst>
              <a:ext uri="{FF2B5EF4-FFF2-40B4-BE49-F238E27FC236}">
                <a16:creationId xmlns:a16="http://schemas.microsoft.com/office/drawing/2014/main" id="{9F3AD573-E2B7-8343-9F6F-7E39B92D0255}"/>
              </a:ext>
            </a:extLst>
          </p:cNvPr>
          <p:cNvGraphicFramePr>
            <a:graphicFrameLocks noChangeAspect="1"/>
          </p:cNvGraphicFramePr>
          <p:nvPr/>
        </p:nvGraphicFramePr>
        <p:xfrm>
          <a:off x="231775" y="411163"/>
          <a:ext cx="8597900" cy="9474200"/>
        </p:xfrm>
        <a:graphic>
          <a:graphicData uri="http://schemas.openxmlformats.org/presentationml/2006/ole">
            <mc:AlternateContent xmlns:mc="http://schemas.openxmlformats.org/markup-compatibility/2006">
              <mc:Choice xmlns:v="urn:schemas-microsoft-com:vml" Requires="v">
                <p:oleObj spid="_x0000_s98325" name="Documento" r:id="rId3" imgW="25806400" imgH="28435300" progId="Word.Document.8">
                  <p:embed/>
                </p:oleObj>
              </mc:Choice>
              <mc:Fallback>
                <p:oleObj name="Documento" r:id="rId3" imgW="25806400" imgH="28435300" progId="Word.Document.8">
                  <p:embed/>
                  <p:pic>
                    <p:nvPicPr>
                      <p:cNvPr id="2050" name="Object 2">
                        <a:extLst>
                          <a:ext uri="{FF2B5EF4-FFF2-40B4-BE49-F238E27FC236}">
                            <a16:creationId xmlns:a16="http://schemas.microsoft.com/office/drawing/2014/main" id="{9F3AD573-E2B7-8343-9F6F-7E39B92D02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411163"/>
                        <a:ext cx="8597900" cy="947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83232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0648"/>
            <a:ext cx="7772400" cy="648072"/>
          </a:xfrm>
        </p:spPr>
        <p:txBody>
          <a:bodyPr/>
          <a:lstStyle/>
          <a:p>
            <a:r>
              <a:rPr lang="it-IT" sz="3600" dirty="0">
                <a:solidFill>
                  <a:srgbClr val="FFFF00"/>
                </a:solidFill>
              </a:rPr>
              <a:t>Curva di dissociazione dell’emoglobina</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124747"/>
            <a:ext cx="7704856" cy="518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8750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a:extLst>
              <a:ext uri="{FF2B5EF4-FFF2-40B4-BE49-F238E27FC236}">
                <a16:creationId xmlns:a16="http://schemas.microsoft.com/office/drawing/2014/main" id="{2AFA8728-F8EC-6A44-BB10-C92E54F597E2}"/>
              </a:ext>
            </a:extLst>
          </p:cNvPr>
          <p:cNvSpPr txBox="1">
            <a:spLocks noChangeArrowheads="1"/>
          </p:cNvSpPr>
          <p:nvPr/>
        </p:nvSpPr>
        <p:spPr bwMode="auto">
          <a:xfrm>
            <a:off x="152400" y="76200"/>
            <a:ext cx="8839200" cy="1031875"/>
          </a:xfrm>
          <a:prstGeom prst="rect">
            <a:avLst/>
          </a:prstGeom>
          <a:noFill/>
          <a:ln w="9525">
            <a:noFill/>
            <a:miter lim="800000"/>
            <a:headEnd/>
            <a:tailEnd/>
          </a:ln>
          <a:effectLst/>
        </p:spPr>
        <p:txBody>
          <a:bodyPr>
            <a:spAutoFit/>
          </a:bodyPr>
          <a:lstStyle/>
          <a:p>
            <a:pPr>
              <a:lnSpc>
                <a:spcPct val="110000"/>
              </a:lnSpc>
              <a:defRPr/>
            </a:pPr>
            <a:r>
              <a:rPr lang="it-IT" sz="2800" b="1" i="1">
                <a:solidFill>
                  <a:srgbClr val="FF3300"/>
                </a:solidFill>
                <a:effectLst>
                  <a:outerShdw blurRad="38100" dist="38100" dir="2700000" algn="tl">
                    <a:srgbClr val="000000"/>
                  </a:outerShdw>
                </a:effectLst>
              </a:rPr>
              <a:t>MODALITA’ DI APPLICAZIONE DELLA VENTILAZIONE MECCANICA</a:t>
            </a:r>
            <a:r>
              <a:rPr lang="it-IT">
                <a:solidFill>
                  <a:srgbClr val="FF3300"/>
                </a:solidFill>
              </a:rPr>
              <a:t> </a:t>
            </a:r>
          </a:p>
        </p:txBody>
      </p:sp>
      <p:sp>
        <p:nvSpPr>
          <p:cNvPr id="68611" name="Text Box 3">
            <a:extLst>
              <a:ext uri="{FF2B5EF4-FFF2-40B4-BE49-F238E27FC236}">
                <a16:creationId xmlns:a16="http://schemas.microsoft.com/office/drawing/2014/main" id="{E0628229-C245-394A-9567-9C3A02730A45}"/>
              </a:ext>
            </a:extLst>
          </p:cNvPr>
          <p:cNvSpPr txBox="1">
            <a:spLocks noChangeArrowheads="1"/>
          </p:cNvSpPr>
          <p:nvPr/>
        </p:nvSpPr>
        <p:spPr bwMode="auto">
          <a:xfrm>
            <a:off x="0" y="1209675"/>
            <a:ext cx="90836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10000"/>
              </a:lnSpc>
            </a:pPr>
            <a:r>
              <a:rPr lang="it-IT" altLang="it-IT" b="1">
                <a:solidFill>
                  <a:schemeClr val="bg1"/>
                </a:solidFill>
              </a:rPr>
              <a:t>VM PER VIA ESTERNA o A PRESSIONE NEGATIVA</a:t>
            </a:r>
            <a:r>
              <a:rPr lang="it-IT" altLang="it-IT">
                <a:solidFill>
                  <a:schemeClr val="bg1"/>
                </a:solidFill>
              </a:rPr>
              <a:t>:</a:t>
            </a:r>
            <a:r>
              <a:rPr lang="it-IT" altLang="it-IT">
                <a:solidFill>
                  <a:srgbClr val="FFFF00"/>
                </a:solidFill>
              </a:rPr>
              <a:t> SENZA COLLEGAMENTO DIRETTO CON LE VIE AEREE</a:t>
            </a:r>
          </a:p>
          <a:p>
            <a:endParaRPr lang="it-IT" altLang="it-IT"/>
          </a:p>
        </p:txBody>
      </p:sp>
      <p:sp>
        <p:nvSpPr>
          <p:cNvPr id="68612" name="Text Box 4">
            <a:extLst>
              <a:ext uri="{FF2B5EF4-FFF2-40B4-BE49-F238E27FC236}">
                <a16:creationId xmlns:a16="http://schemas.microsoft.com/office/drawing/2014/main" id="{00CF8A73-946B-964C-9BCF-585ED6C37C95}"/>
              </a:ext>
            </a:extLst>
          </p:cNvPr>
          <p:cNvSpPr txBox="1">
            <a:spLocks noChangeArrowheads="1"/>
          </p:cNvSpPr>
          <p:nvPr/>
        </p:nvSpPr>
        <p:spPr bwMode="auto">
          <a:xfrm>
            <a:off x="0" y="2636838"/>
            <a:ext cx="4211638"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90000"/>
              </a:lnSpc>
              <a:spcBef>
                <a:spcPct val="20000"/>
              </a:spcBef>
              <a:buFontTx/>
              <a:buChar char="•"/>
            </a:pPr>
            <a:r>
              <a:rPr lang="it-IT" altLang="it-IT">
                <a:solidFill>
                  <a:schemeClr val="bg1"/>
                </a:solidFill>
              </a:rPr>
              <a:t>Principio di funzionamento:</a:t>
            </a:r>
            <a:r>
              <a:rPr lang="it-IT" altLang="it-IT"/>
              <a:t> </a:t>
            </a:r>
            <a:r>
              <a:rPr lang="it-IT" altLang="it-IT">
                <a:solidFill>
                  <a:srgbClr val="FFFF00"/>
                </a:solidFill>
              </a:rPr>
              <a:t>creazione di una pressione negativa extra-toracica durante la fase inspiratoria che facilita una maggiore espansione della parete toracica e favorisce l’ingresso di aria nei polmoni.</a:t>
            </a:r>
          </a:p>
          <a:p>
            <a:pPr algn="l">
              <a:lnSpc>
                <a:spcPct val="90000"/>
              </a:lnSpc>
              <a:spcBef>
                <a:spcPct val="20000"/>
              </a:spcBef>
              <a:buFontTx/>
              <a:buChar char="•"/>
            </a:pPr>
            <a:r>
              <a:rPr lang="it-IT" altLang="it-IT">
                <a:solidFill>
                  <a:schemeClr val="bg1"/>
                </a:solidFill>
              </a:rPr>
              <a:t>Denominata anche:</a:t>
            </a:r>
            <a:r>
              <a:rPr lang="it-IT" altLang="it-IT"/>
              <a:t> </a:t>
            </a:r>
            <a:r>
              <a:rPr lang="it-IT" altLang="it-IT">
                <a:solidFill>
                  <a:srgbClr val="FFFF00"/>
                </a:solidFill>
              </a:rPr>
              <a:t>ventilazione meccanica a PRESSIONE NEGATIVA extratoracica (ENPV).</a:t>
            </a:r>
          </a:p>
        </p:txBody>
      </p:sp>
      <p:pic>
        <p:nvPicPr>
          <p:cNvPr id="68613" name="Picture 5" descr="polmone d'acciaio">
            <a:extLst>
              <a:ext uri="{FF2B5EF4-FFF2-40B4-BE49-F238E27FC236}">
                <a16:creationId xmlns:a16="http://schemas.microsoft.com/office/drawing/2014/main" id="{530A42FA-8CC8-A240-8960-F9D1BE968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514600"/>
            <a:ext cx="454660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5486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2">
            <a:extLst>
              <a:ext uri="{FF2B5EF4-FFF2-40B4-BE49-F238E27FC236}">
                <a16:creationId xmlns:a16="http://schemas.microsoft.com/office/drawing/2014/main" id="{B821C501-5B77-0741-B46A-72BFACBB3047}"/>
              </a:ext>
            </a:extLst>
          </p:cNvPr>
          <p:cNvGrpSpPr>
            <a:grpSpLocks/>
          </p:cNvGrpSpPr>
          <p:nvPr/>
        </p:nvGrpSpPr>
        <p:grpSpPr bwMode="auto">
          <a:xfrm>
            <a:off x="684213" y="2060575"/>
            <a:ext cx="2447925" cy="3384550"/>
            <a:chOff x="158" y="1445"/>
            <a:chExt cx="1860" cy="2795"/>
          </a:xfrm>
        </p:grpSpPr>
        <p:pic>
          <p:nvPicPr>
            <p:cNvPr id="69639" name="Picture 3" descr="endotracheale">
              <a:extLst>
                <a:ext uri="{FF2B5EF4-FFF2-40B4-BE49-F238E27FC236}">
                  <a16:creationId xmlns:a16="http://schemas.microsoft.com/office/drawing/2014/main" id="{C25F07DF-5A88-2B44-9553-E51F085029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 y="1445"/>
              <a:ext cx="1860" cy="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4" descr="endotracheale1">
              <a:extLst>
                <a:ext uri="{FF2B5EF4-FFF2-40B4-BE49-F238E27FC236}">
                  <a16:creationId xmlns:a16="http://schemas.microsoft.com/office/drawing/2014/main" id="{3CE7D2A1-3D23-BA47-9DE5-511E4796A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 y="2845"/>
              <a:ext cx="1860" cy="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9635" name="Picture 5" descr="aspirare4">
            <a:extLst>
              <a:ext uri="{FF2B5EF4-FFF2-40B4-BE49-F238E27FC236}">
                <a16:creationId xmlns:a16="http://schemas.microsoft.com/office/drawing/2014/main" id="{E5457987-42C5-3841-90C7-B0A4842509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2133600"/>
            <a:ext cx="43211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6">
            <a:extLst>
              <a:ext uri="{FF2B5EF4-FFF2-40B4-BE49-F238E27FC236}">
                <a16:creationId xmlns:a16="http://schemas.microsoft.com/office/drawing/2014/main" id="{ABB5396B-EAB9-0141-A164-3DAD414F3D33}"/>
              </a:ext>
            </a:extLst>
          </p:cNvPr>
          <p:cNvSpPr txBox="1">
            <a:spLocks noChangeArrowheads="1"/>
          </p:cNvSpPr>
          <p:nvPr/>
        </p:nvSpPr>
        <p:spPr bwMode="auto">
          <a:xfrm>
            <a:off x="107950" y="5561013"/>
            <a:ext cx="903605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10000"/>
              </a:lnSpc>
            </a:pPr>
            <a:r>
              <a:rPr lang="it-IT" altLang="it-IT" b="1" i="1">
                <a:solidFill>
                  <a:schemeClr val="bg1"/>
                </a:solidFill>
              </a:rPr>
              <a:t>INVASIVA</a:t>
            </a:r>
            <a:r>
              <a:rPr lang="it-IT" altLang="it-IT">
                <a:solidFill>
                  <a:srgbClr val="FFFF00"/>
                </a:solidFill>
              </a:rPr>
              <a:t>: LE VIE AEREE SUPERIORI SONO ESCLUSE (INTUBAZIONE ORO/NASO-TRACHEALE O VIA TRACHEOTOMICA)</a:t>
            </a:r>
            <a:endParaRPr lang="it-IT" altLang="it-IT"/>
          </a:p>
        </p:txBody>
      </p:sp>
      <p:sp>
        <p:nvSpPr>
          <p:cNvPr id="69637" name="Text Box 7">
            <a:extLst>
              <a:ext uri="{FF2B5EF4-FFF2-40B4-BE49-F238E27FC236}">
                <a16:creationId xmlns:a16="http://schemas.microsoft.com/office/drawing/2014/main" id="{CA531558-218B-D847-A992-CDA6AD0A9949}"/>
              </a:ext>
            </a:extLst>
          </p:cNvPr>
          <p:cNvSpPr txBox="1">
            <a:spLocks noChangeArrowheads="1"/>
          </p:cNvSpPr>
          <p:nvPr/>
        </p:nvSpPr>
        <p:spPr bwMode="auto">
          <a:xfrm>
            <a:off x="179388" y="1196975"/>
            <a:ext cx="8931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10000"/>
              </a:lnSpc>
            </a:pPr>
            <a:r>
              <a:rPr lang="it-IT" altLang="it-IT" sz="2000" b="1">
                <a:solidFill>
                  <a:schemeClr val="bg1"/>
                </a:solidFill>
              </a:rPr>
              <a:t>PER VIA INTERNA O A PRESSIONE POSITIVA</a:t>
            </a:r>
            <a:r>
              <a:rPr lang="it-IT" altLang="it-IT" sz="2000">
                <a:solidFill>
                  <a:srgbClr val="FFFF00"/>
                </a:solidFill>
              </a:rPr>
              <a:t>:  COLLEGAMENTO MEDIANTE TUBI, MASCHERE O ALTRE INTERFACCE CON LE VIE AEREE</a:t>
            </a:r>
            <a:endParaRPr lang="it-IT" altLang="it-IT" sz="2000"/>
          </a:p>
        </p:txBody>
      </p:sp>
      <p:sp>
        <p:nvSpPr>
          <p:cNvPr id="160776" name="Text Box 8">
            <a:extLst>
              <a:ext uri="{FF2B5EF4-FFF2-40B4-BE49-F238E27FC236}">
                <a16:creationId xmlns:a16="http://schemas.microsoft.com/office/drawing/2014/main" id="{92DAC84F-C32E-EE47-B078-6FD706BDD8A8}"/>
              </a:ext>
            </a:extLst>
          </p:cNvPr>
          <p:cNvSpPr txBox="1">
            <a:spLocks noChangeArrowheads="1"/>
          </p:cNvSpPr>
          <p:nvPr/>
        </p:nvSpPr>
        <p:spPr bwMode="auto">
          <a:xfrm>
            <a:off x="152400" y="76200"/>
            <a:ext cx="8839200" cy="1031875"/>
          </a:xfrm>
          <a:prstGeom prst="rect">
            <a:avLst/>
          </a:prstGeom>
          <a:noFill/>
          <a:ln w="9525">
            <a:noFill/>
            <a:miter lim="800000"/>
            <a:headEnd/>
            <a:tailEnd/>
          </a:ln>
          <a:effectLst/>
        </p:spPr>
        <p:txBody>
          <a:bodyPr>
            <a:spAutoFit/>
          </a:bodyPr>
          <a:lstStyle/>
          <a:p>
            <a:pPr>
              <a:lnSpc>
                <a:spcPct val="110000"/>
              </a:lnSpc>
              <a:defRPr/>
            </a:pPr>
            <a:r>
              <a:rPr lang="it-IT" sz="2800" b="1" i="1">
                <a:solidFill>
                  <a:srgbClr val="FF3300"/>
                </a:solidFill>
                <a:effectLst>
                  <a:outerShdw blurRad="38100" dist="38100" dir="2700000" algn="tl">
                    <a:srgbClr val="000000"/>
                  </a:outerShdw>
                </a:effectLst>
              </a:rPr>
              <a:t>MODALITA’ DI APPLICAZIONE DELLA VENTILAZIONE MECCANICA</a:t>
            </a:r>
            <a:r>
              <a:rPr lang="it-IT">
                <a:solidFill>
                  <a:srgbClr val="FFFF00"/>
                </a:solidFill>
              </a:rPr>
              <a:t> </a:t>
            </a:r>
          </a:p>
        </p:txBody>
      </p:sp>
    </p:spTree>
    <p:extLst>
      <p:ext uri="{BB962C8B-B14F-4D97-AF65-F5344CB8AC3E}">
        <p14:creationId xmlns:p14="http://schemas.microsoft.com/office/powerpoint/2010/main" val="5680016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3">
            <a:extLst>
              <a:ext uri="{FF2B5EF4-FFF2-40B4-BE49-F238E27FC236}">
                <a16:creationId xmlns:a16="http://schemas.microsoft.com/office/drawing/2014/main" id="{B31F8EDB-EFC4-3246-AE77-7EABC0AAD650}"/>
              </a:ext>
            </a:extLst>
          </p:cNvPr>
          <p:cNvSpPr txBox="1">
            <a:spLocks noChangeArrowheads="1"/>
          </p:cNvSpPr>
          <p:nvPr/>
        </p:nvSpPr>
        <p:spPr bwMode="auto">
          <a:xfrm>
            <a:off x="0" y="228600"/>
            <a:ext cx="9144000" cy="946150"/>
          </a:xfrm>
          <a:prstGeom prst="rect">
            <a:avLst/>
          </a:prstGeom>
          <a:noFill/>
          <a:ln w="9525">
            <a:noFill/>
            <a:miter lim="800000"/>
            <a:headEnd/>
            <a:tailEnd/>
          </a:ln>
          <a:effectLst/>
        </p:spPr>
        <p:txBody>
          <a:bodyPr>
            <a:spAutoFit/>
          </a:bodyPr>
          <a:lstStyle/>
          <a:p>
            <a:pPr>
              <a:defRPr/>
            </a:pPr>
            <a:r>
              <a:rPr lang="it-IT" sz="2800" b="1" i="1">
                <a:solidFill>
                  <a:schemeClr val="bg1"/>
                </a:solidFill>
                <a:effectLst>
                  <a:outerShdw blurRad="38100" dist="38100" dir="2700000" algn="tl">
                    <a:srgbClr val="000000"/>
                  </a:outerShdw>
                </a:effectLst>
              </a:rPr>
              <a:t>COMPLICAZIONI CAUSATE DALLA VENTILAZIONE MECCANICA INVASIVA</a:t>
            </a:r>
          </a:p>
        </p:txBody>
      </p:sp>
      <p:sp>
        <p:nvSpPr>
          <p:cNvPr id="70659" name="Text Box 4">
            <a:extLst>
              <a:ext uri="{FF2B5EF4-FFF2-40B4-BE49-F238E27FC236}">
                <a16:creationId xmlns:a16="http://schemas.microsoft.com/office/drawing/2014/main" id="{A900C2C1-5530-F04E-9288-C30F9E143DBB}"/>
              </a:ext>
            </a:extLst>
          </p:cNvPr>
          <p:cNvSpPr txBox="1">
            <a:spLocks noChangeArrowheads="1"/>
          </p:cNvSpPr>
          <p:nvPr/>
        </p:nvSpPr>
        <p:spPr bwMode="auto">
          <a:xfrm>
            <a:off x="0" y="1219200"/>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i="1">
                <a:solidFill>
                  <a:srgbClr val="FF3300"/>
                </a:solidFill>
              </a:rPr>
              <a:t>LESIONI DOVUTE AL TUBO TRACHEALE</a:t>
            </a:r>
            <a:r>
              <a:rPr lang="it-IT" altLang="it-IT">
                <a:solidFill>
                  <a:srgbClr val="FFFF00"/>
                </a:solidFill>
              </a:rPr>
              <a:t>: LESIONI DELLA LARINGE, STENOSI TRACHEALI, TRACHEOMALACIA, SINUSITE</a:t>
            </a:r>
          </a:p>
        </p:txBody>
      </p:sp>
      <p:sp>
        <p:nvSpPr>
          <p:cNvPr id="46086" name="Text Box 6">
            <a:extLst>
              <a:ext uri="{FF2B5EF4-FFF2-40B4-BE49-F238E27FC236}">
                <a16:creationId xmlns:a16="http://schemas.microsoft.com/office/drawing/2014/main" id="{7FD3F90A-FBBC-2941-A381-CB0F83CD6394}"/>
              </a:ext>
            </a:extLst>
          </p:cNvPr>
          <p:cNvSpPr txBox="1">
            <a:spLocks noChangeArrowheads="1"/>
          </p:cNvSpPr>
          <p:nvPr/>
        </p:nvSpPr>
        <p:spPr bwMode="auto">
          <a:xfrm>
            <a:off x="76200" y="2514600"/>
            <a:ext cx="90074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i="1">
                <a:solidFill>
                  <a:srgbClr val="FF3300"/>
                </a:solidFill>
              </a:rPr>
              <a:t>BAROTRAUMA</a:t>
            </a:r>
            <a:r>
              <a:rPr lang="it-IT" altLang="it-IT">
                <a:solidFill>
                  <a:srgbClr val="FFFF00"/>
                </a:solidFill>
              </a:rPr>
              <a:t>: PNEUMOTORACE, PNEUMO-MEDIASTINO, ENFISEMA SOTTOCUTANEO</a:t>
            </a:r>
          </a:p>
          <a:p>
            <a:pPr algn="just"/>
            <a:r>
              <a:rPr lang="it-IT" altLang="it-IT">
                <a:solidFill>
                  <a:srgbClr val="FFFF00"/>
                </a:solidFill>
              </a:rPr>
              <a:t>O LESIONI ALVEOLARI DA </a:t>
            </a:r>
          </a:p>
          <a:p>
            <a:pPr algn="just"/>
            <a:r>
              <a:rPr lang="it-IT" altLang="it-IT">
                <a:solidFill>
                  <a:srgbClr val="FFFF00"/>
                </a:solidFill>
              </a:rPr>
              <a:t>IPERDISTENSIONE</a:t>
            </a:r>
            <a:endParaRPr lang="it-IT" altLang="it-IT"/>
          </a:p>
        </p:txBody>
      </p:sp>
      <p:sp>
        <p:nvSpPr>
          <p:cNvPr id="46087" name="Text Box 7">
            <a:extLst>
              <a:ext uri="{FF2B5EF4-FFF2-40B4-BE49-F238E27FC236}">
                <a16:creationId xmlns:a16="http://schemas.microsoft.com/office/drawing/2014/main" id="{D0740279-5958-ED48-A944-FC29290E7C42}"/>
              </a:ext>
            </a:extLst>
          </p:cNvPr>
          <p:cNvSpPr txBox="1">
            <a:spLocks noChangeArrowheads="1"/>
          </p:cNvSpPr>
          <p:nvPr/>
        </p:nvSpPr>
        <p:spPr bwMode="auto">
          <a:xfrm>
            <a:off x="136525" y="4511675"/>
            <a:ext cx="52736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i="1" dirty="0">
                <a:solidFill>
                  <a:srgbClr val="FF3300"/>
                </a:solidFill>
              </a:rPr>
              <a:t>POSSIBILE DIMINUZIONE DELLA GITTATA CARDIACA (aumento pressione intratoracica)</a:t>
            </a:r>
            <a:endParaRPr lang="it-IT" altLang="it-IT" dirty="0">
              <a:solidFill>
                <a:srgbClr val="FFFF00"/>
              </a:solidFill>
            </a:endParaRPr>
          </a:p>
        </p:txBody>
      </p:sp>
      <p:grpSp>
        <p:nvGrpSpPr>
          <p:cNvPr id="2" name="Group 9">
            <a:extLst>
              <a:ext uri="{FF2B5EF4-FFF2-40B4-BE49-F238E27FC236}">
                <a16:creationId xmlns:a16="http://schemas.microsoft.com/office/drawing/2014/main" id="{BD040414-5606-CD44-AD51-7B29B6CA7009}"/>
              </a:ext>
            </a:extLst>
          </p:cNvPr>
          <p:cNvGrpSpPr>
            <a:grpSpLocks/>
          </p:cNvGrpSpPr>
          <p:nvPr/>
        </p:nvGrpSpPr>
        <p:grpSpPr bwMode="auto">
          <a:xfrm>
            <a:off x="152400" y="3076575"/>
            <a:ext cx="8991600" cy="3629025"/>
            <a:chOff x="96" y="1938"/>
            <a:chExt cx="5664" cy="2286"/>
          </a:xfrm>
        </p:grpSpPr>
        <p:pic>
          <p:nvPicPr>
            <p:cNvPr id="70663" name="Picture 5">
              <a:extLst>
                <a:ext uri="{FF2B5EF4-FFF2-40B4-BE49-F238E27FC236}">
                  <a16:creationId xmlns:a16="http://schemas.microsoft.com/office/drawing/2014/main" id="{DF271983-6D4D-0A4C-BB66-49F4AB348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8" y="1938"/>
              <a:ext cx="2292" cy="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Text Box 8">
              <a:extLst>
                <a:ext uri="{FF2B5EF4-FFF2-40B4-BE49-F238E27FC236}">
                  <a16:creationId xmlns:a16="http://schemas.microsoft.com/office/drawing/2014/main" id="{CDCA4867-6DE5-1644-B4B9-0545BCDD16A0}"/>
                </a:ext>
              </a:extLst>
            </p:cNvPr>
            <p:cNvSpPr txBox="1">
              <a:spLocks noChangeArrowheads="1"/>
            </p:cNvSpPr>
            <p:nvPr/>
          </p:nvSpPr>
          <p:spPr bwMode="auto">
            <a:xfrm>
              <a:off x="96" y="3578"/>
              <a:ext cx="31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i="1">
                  <a:solidFill>
                    <a:srgbClr val="FF3300"/>
                  </a:solidFill>
                </a:rPr>
                <a:t>POLMONITE NOSOCOMIALE (VAP)</a:t>
              </a:r>
              <a:endParaRPr lang="it-IT" altLang="it-IT"/>
            </a:p>
          </p:txBody>
        </p:sp>
      </p:grpSp>
    </p:spTree>
    <p:extLst>
      <p:ext uri="{BB962C8B-B14F-4D97-AF65-F5344CB8AC3E}">
        <p14:creationId xmlns:p14="http://schemas.microsoft.com/office/powerpoint/2010/main" val="2191589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anim calcmode="lin" valueType="num">
                                      <p:cBhvr additive="base">
                                        <p:cTn id="7" dur="500" fill="hold"/>
                                        <p:tgtEl>
                                          <p:spTgt spid="46086"/>
                                        </p:tgtEl>
                                        <p:attrNameLst>
                                          <p:attrName>ppt_x</p:attrName>
                                        </p:attrNameLst>
                                      </p:cBhvr>
                                      <p:tavLst>
                                        <p:tav tm="0">
                                          <p:val>
                                            <p:strVal val="0-#ppt_w/2"/>
                                          </p:val>
                                        </p:tav>
                                        <p:tav tm="100000">
                                          <p:val>
                                            <p:strVal val="#ppt_x"/>
                                          </p:val>
                                        </p:tav>
                                      </p:tavLst>
                                    </p:anim>
                                    <p:anim calcmode="lin" valueType="num">
                                      <p:cBhvr additive="base">
                                        <p:cTn id="8" dur="500" fill="hold"/>
                                        <p:tgtEl>
                                          <p:spTgt spid="460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6087"/>
                                        </p:tgtEl>
                                        <p:attrNameLst>
                                          <p:attrName>style.visibility</p:attrName>
                                        </p:attrNameLst>
                                      </p:cBhvr>
                                      <p:to>
                                        <p:strVal val="visible"/>
                                      </p:to>
                                    </p:set>
                                    <p:anim calcmode="lin" valueType="num">
                                      <p:cBhvr additive="base">
                                        <p:cTn id="13" dur="500" fill="hold"/>
                                        <p:tgtEl>
                                          <p:spTgt spid="46087"/>
                                        </p:tgtEl>
                                        <p:attrNameLst>
                                          <p:attrName>ppt_x</p:attrName>
                                        </p:attrNameLst>
                                      </p:cBhvr>
                                      <p:tavLst>
                                        <p:tav tm="0">
                                          <p:val>
                                            <p:strVal val="0-#ppt_w/2"/>
                                          </p:val>
                                        </p:tav>
                                        <p:tav tm="100000">
                                          <p:val>
                                            <p:strVal val="#ppt_x"/>
                                          </p:val>
                                        </p:tav>
                                      </p:tavLst>
                                    </p:anim>
                                    <p:anim calcmode="lin" valueType="num">
                                      <p:cBhvr additive="base">
                                        <p:cTn id="14" dur="500" fill="hold"/>
                                        <p:tgtEl>
                                          <p:spTgt spid="4608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across)">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utoUpdateAnimBg="0"/>
      <p:bldP spid="46087"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2">
            <a:extLst>
              <a:ext uri="{FF2B5EF4-FFF2-40B4-BE49-F238E27FC236}">
                <a16:creationId xmlns:a16="http://schemas.microsoft.com/office/drawing/2014/main" id="{201C7EDB-4975-6246-A9C1-A6CE9BB6E86C}"/>
              </a:ext>
            </a:extLst>
          </p:cNvPr>
          <p:cNvSpPr txBox="1">
            <a:spLocks noChangeArrowheads="1"/>
          </p:cNvSpPr>
          <p:nvPr/>
        </p:nvSpPr>
        <p:spPr bwMode="auto">
          <a:xfrm>
            <a:off x="152400" y="76200"/>
            <a:ext cx="8839200" cy="1031875"/>
          </a:xfrm>
          <a:prstGeom prst="rect">
            <a:avLst/>
          </a:prstGeom>
          <a:noFill/>
          <a:ln w="9525">
            <a:noFill/>
            <a:miter lim="800000"/>
            <a:headEnd/>
            <a:tailEnd/>
          </a:ln>
          <a:effectLst/>
        </p:spPr>
        <p:txBody>
          <a:bodyPr>
            <a:spAutoFit/>
          </a:bodyPr>
          <a:lstStyle/>
          <a:p>
            <a:pPr>
              <a:lnSpc>
                <a:spcPct val="110000"/>
              </a:lnSpc>
              <a:defRPr/>
            </a:pPr>
            <a:r>
              <a:rPr lang="it-IT" sz="2800" b="1" i="1">
                <a:solidFill>
                  <a:srgbClr val="FF3300"/>
                </a:solidFill>
                <a:effectLst>
                  <a:outerShdw blurRad="38100" dist="38100" dir="2700000" algn="tl">
                    <a:srgbClr val="000000"/>
                  </a:outerShdw>
                </a:effectLst>
              </a:rPr>
              <a:t>MODALITA’ DI APPLICAZIONE DELLA VENTILAZIONE MECCANICA</a:t>
            </a:r>
            <a:r>
              <a:rPr lang="it-IT">
                <a:solidFill>
                  <a:srgbClr val="FFFF00"/>
                </a:solidFill>
              </a:rPr>
              <a:t> </a:t>
            </a:r>
          </a:p>
        </p:txBody>
      </p:sp>
      <p:pic>
        <p:nvPicPr>
          <p:cNvPr id="71683" name="Picture 5">
            <a:extLst>
              <a:ext uri="{FF2B5EF4-FFF2-40B4-BE49-F238E27FC236}">
                <a16:creationId xmlns:a16="http://schemas.microsoft.com/office/drawing/2014/main" id="{42978F84-B4EC-574F-82DA-89F94CEBA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4581525"/>
            <a:ext cx="295275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8">
            <a:extLst>
              <a:ext uri="{FF2B5EF4-FFF2-40B4-BE49-F238E27FC236}">
                <a16:creationId xmlns:a16="http://schemas.microsoft.com/office/drawing/2014/main" id="{A494833A-58D9-6E4B-8C77-D1C6C458071A}"/>
              </a:ext>
            </a:extLst>
          </p:cNvPr>
          <p:cNvSpPr txBox="1">
            <a:spLocks noChangeArrowheads="1"/>
          </p:cNvSpPr>
          <p:nvPr/>
        </p:nvSpPr>
        <p:spPr bwMode="auto">
          <a:xfrm>
            <a:off x="179388" y="1052513"/>
            <a:ext cx="583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spcBef>
                <a:spcPct val="50000"/>
              </a:spcBef>
            </a:pPr>
            <a:r>
              <a:rPr lang="it-IT" altLang="it-IT" sz="2000" b="1">
                <a:solidFill>
                  <a:schemeClr val="bg1"/>
                </a:solidFill>
              </a:rPr>
              <a:t>PER VIA INTERNA O A PRESSIONE POSITIVA</a:t>
            </a:r>
          </a:p>
        </p:txBody>
      </p:sp>
      <p:pic>
        <p:nvPicPr>
          <p:cNvPr id="71685" name="Picture 9">
            <a:extLst>
              <a:ext uri="{FF2B5EF4-FFF2-40B4-BE49-F238E27FC236}">
                <a16:creationId xmlns:a16="http://schemas.microsoft.com/office/drawing/2014/main" id="{4C5BA44C-DEE8-FB40-8B64-96684C9C6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630363"/>
            <a:ext cx="3243263"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 Box 10">
            <a:extLst>
              <a:ext uri="{FF2B5EF4-FFF2-40B4-BE49-F238E27FC236}">
                <a16:creationId xmlns:a16="http://schemas.microsoft.com/office/drawing/2014/main" id="{66AEFCC4-24CE-A047-9FCE-4D2F955EE0DC}"/>
              </a:ext>
            </a:extLst>
          </p:cNvPr>
          <p:cNvSpPr txBox="1">
            <a:spLocks noChangeArrowheads="1"/>
          </p:cNvSpPr>
          <p:nvPr/>
        </p:nvSpPr>
        <p:spPr bwMode="auto">
          <a:xfrm>
            <a:off x="158750" y="48895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nvGrpSpPr>
          <p:cNvPr id="71687" name="Group 12">
            <a:extLst>
              <a:ext uri="{FF2B5EF4-FFF2-40B4-BE49-F238E27FC236}">
                <a16:creationId xmlns:a16="http://schemas.microsoft.com/office/drawing/2014/main" id="{16D305B5-430C-8B4A-B780-463A986959DC}"/>
              </a:ext>
            </a:extLst>
          </p:cNvPr>
          <p:cNvGrpSpPr>
            <a:grpSpLocks/>
          </p:cNvGrpSpPr>
          <p:nvPr/>
        </p:nvGrpSpPr>
        <p:grpSpPr bwMode="auto">
          <a:xfrm>
            <a:off x="0" y="1412875"/>
            <a:ext cx="5508625" cy="3240088"/>
            <a:chOff x="0" y="890"/>
            <a:chExt cx="3470" cy="2041"/>
          </a:xfrm>
        </p:grpSpPr>
        <p:sp>
          <p:nvSpPr>
            <p:cNvPr id="71688" name="Text Box 3">
              <a:extLst>
                <a:ext uri="{FF2B5EF4-FFF2-40B4-BE49-F238E27FC236}">
                  <a16:creationId xmlns:a16="http://schemas.microsoft.com/office/drawing/2014/main" id="{0BE16049-AB73-1F47-9D92-9AAE8BD6A5C4}"/>
                </a:ext>
              </a:extLst>
            </p:cNvPr>
            <p:cNvSpPr txBox="1">
              <a:spLocks noChangeArrowheads="1"/>
            </p:cNvSpPr>
            <p:nvPr/>
          </p:nvSpPr>
          <p:spPr bwMode="auto">
            <a:xfrm>
              <a:off x="0" y="890"/>
              <a:ext cx="3470" cy="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10000"/>
                </a:lnSpc>
              </a:pPr>
              <a:r>
                <a:rPr lang="it-IT" altLang="it-IT" b="1" i="1">
                  <a:solidFill>
                    <a:schemeClr val="bg1"/>
                  </a:solidFill>
                </a:rPr>
                <a:t>NON INVASIVA (NIMV)</a:t>
              </a:r>
              <a:r>
                <a:rPr lang="it-IT" altLang="it-IT">
                  <a:solidFill>
                    <a:schemeClr val="bg1"/>
                  </a:solidFill>
                </a:rPr>
                <a:t>:</a:t>
              </a:r>
              <a:r>
                <a:rPr lang="it-IT" altLang="it-IT">
                  <a:solidFill>
                    <a:srgbClr val="FFFF00"/>
                  </a:solidFill>
                </a:rPr>
                <a:t> QUANDO VIENE APPLICATA MEDIANTE COMUNICAZIONE CON LE VIE AEREE SUPERIORI (INTERFACCIA NASALE E/O ORALE O TRAMITE CASCO),</a:t>
              </a:r>
              <a:endParaRPr lang="it-IT" altLang="it-IT"/>
            </a:p>
          </p:txBody>
        </p:sp>
        <p:sp>
          <p:nvSpPr>
            <p:cNvPr id="71689" name="Text Box 11">
              <a:extLst>
                <a:ext uri="{FF2B5EF4-FFF2-40B4-BE49-F238E27FC236}">
                  <a16:creationId xmlns:a16="http://schemas.microsoft.com/office/drawing/2014/main" id="{CA57C616-8DD9-0948-826F-076DB8D7A7E9}"/>
                </a:ext>
              </a:extLst>
            </p:cNvPr>
            <p:cNvSpPr txBox="1">
              <a:spLocks noChangeArrowheads="1"/>
            </p:cNvSpPr>
            <p:nvPr/>
          </p:nvSpPr>
          <p:spPr bwMode="auto">
            <a:xfrm>
              <a:off x="794" y="2183"/>
              <a:ext cx="26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a:solidFill>
                    <a:srgbClr val="FFFF00"/>
                  </a:solidFill>
                </a:rPr>
                <a:t>EVITANDO IL RICORSO ALL’INTUBAZIONE O ALLA TRACHEOTOMIA</a:t>
              </a:r>
            </a:p>
          </p:txBody>
        </p:sp>
      </p:grpSp>
    </p:spTree>
    <p:extLst>
      <p:ext uri="{BB962C8B-B14F-4D97-AF65-F5344CB8AC3E}">
        <p14:creationId xmlns:p14="http://schemas.microsoft.com/office/powerpoint/2010/main" val="14736495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32FCD619-1513-B74E-9B5C-D962F4A54599}"/>
              </a:ext>
            </a:extLst>
          </p:cNvPr>
          <p:cNvSpPr txBox="1">
            <a:spLocks noChangeArrowheads="1"/>
          </p:cNvSpPr>
          <p:nvPr/>
        </p:nvSpPr>
        <p:spPr bwMode="auto">
          <a:xfrm>
            <a:off x="76200" y="304800"/>
            <a:ext cx="8991600" cy="5466112"/>
          </a:xfrm>
          <a:prstGeom prst="rect">
            <a:avLst/>
          </a:prstGeom>
          <a:noFill/>
          <a:ln w="9525">
            <a:noFill/>
            <a:miter lim="800000"/>
            <a:headEnd/>
            <a:tailEnd/>
          </a:ln>
          <a:effectLst/>
        </p:spPr>
        <p:txBody>
          <a:bodyPr>
            <a:spAutoFit/>
          </a:bodyPr>
          <a:lstStyle/>
          <a:p>
            <a:pPr>
              <a:lnSpc>
                <a:spcPct val="80000"/>
              </a:lnSpc>
              <a:defRPr/>
            </a:pPr>
            <a:r>
              <a:rPr lang="it-IT" sz="2800" i="1" dirty="0">
                <a:solidFill>
                  <a:schemeClr val="bg1"/>
                </a:solidFill>
                <a:effectLst>
                  <a:outerShdw blurRad="38100" dist="38100" dir="2700000" algn="tl">
                    <a:srgbClr val="000000"/>
                  </a:outerShdw>
                </a:effectLst>
              </a:rPr>
              <a:t>VENTILAZIONE MECCANICA NON INVASIVA (NIV)</a:t>
            </a:r>
          </a:p>
          <a:p>
            <a:pPr algn="l">
              <a:defRPr/>
            </a:pPr>
            <a:endParaRPr lang="it-IT" sz="2800" i="1" dirty="0">
              <a:solidFill>
                <a:schemeClr val="bg1"/>
              </a:solidFill>
              <a:effectLst>
                <a:outerShdw blurRad="38100" dist="38100" dir="2700000" algn="tl">
                  <a:srgbClr val="000000"/>
                </a:outerShdw>
              </a:effectLst>
            </a:endParaRPr>
          </a:p>
          <a:p>
            <a:pPr algn="just">
              <a:lnSpc>
                <a:spcPct val="120000"/>
              </a:lnSpc>
              <a:defRPr/>
            </a:pPr>
            <a:r>
              <a:rPr lang="it-IT" dirty="0">
                <a:solidFill>
                  <a:srgbClr val="FFFF00"/>
                </a:solidFill>
              </a:rPr>
              <a:t>QUANDO POSSIBILE E’ PREFERIBILE L’ADOZIONE DELLA VENTILAZIONE MECCANICA NON INVASIVA RISPETTO ALLA INVASIVA.</a:t>
            </a:r>
          </a:p>
          <a:p>
            <a:pPr algn="just">
              <a:lnSpc>
                <a:spcPct val="120000"/>
              </a:lnSpc>
              <a:defRPr/>
            </a:pPr>
            <a:endParaRPr lang="it-IT" dirty="0">
              <a:solidFill>
                <a:srgbClr val="FFFF00"/>
              </a:solidFill>
            </a:endParaRPr>
          </a:p>
          <a:p>
            <a:pPr algn="just">
              <a:lnSpc>
                <a:spcPct val="120000"/>
              </a:lnSpc>
              <a:defRPr/>
            </a:pPr>
            <a:endParaRPr lang="it-IT" dirty="0">
              <a:solidFill>
                <a:srgbClr val="FFFF00"/>
              </a:solidFill>
            </a:endParaRPr>
          </a:p>
          <a:p>
            <a:pPr algn="just">
              <a:lnSpc>
                <a:spcPct val="120000"/>
              </a:lnSpc>
              <a:defRPr/>
            </a:pPr>
            <a:r>
              <a:rPr lang="it-IT" dirty="0">
                <a:solidFill>
                  <a:srgbClr val="FFFF00"/>
                </a:solidFill>
              </a:rPr>
              <a:t>La NIV è meno traumatica per le vie aeree ed è gravata da minori complicanze rispetto alla ventilazione meccanica tradizionale invasiva</a:t>
            </a:r>
          </a:p>
          <a:p>
            <a:pPr algn="just">
              <a:lnSpc>
                <a:spcPct val="120000"/>
              </a:lnSpc>
              <a:defRPr/>
            </a:pPr>
            <a:endParaRPr lang="it-IT" dirty="0">
              <a:solidFill>
                <a:srgbClr val="FFFF00"/>
              </a:solidFill>
            </a:endParaRPr>
          </a:p>
          <a:p>
            <a:pPr algn="just">
              <a:lnSpc>
                <a:spcPct val="120000"/>
              </a:lnSpc>
              <a:defRPr/>
            </a:pPr>
            <a:r>
              <a:rPr lang="it-IT" dirty="0">
                <a:solidFill>
                  <a:srgbClr val="FFFF00"/>
                </a:solidFill>
              </a:rPr>
              <a:t>D’altro canto può essere inefficace nei casi più gravi e non consente un controllo totale in sicurezza del paziente  </a:t>
            </a:r>
          </a:p>
          <a:p>
            <a:pPr algn="just">
              <a:lnSpc>
                <a:spcPct val="120000"/>
              </a:lnSpc>
              <a:defRPr/>
            </a:pPr>
            <a:endParaRPr lang="it-IT" dirty="0">
              <a:solidFill>
                <a:srgbClr val="FFFF00"/>
              </a:solidFill>
            </a:endParaRPr>
          </a:p>
          <a:p>
            <a:pPr algn="just">
              <a:lnSpc>
                <a:spcPct val="120000"/>
              </a:lnSpc>
              <a:defRPr/>
            </a:pPr>
            <a:r>
              <a:rPr lang="it-IT" dirty="0">
                <a:solidFill>
                  <a:srgbClr val="FFFF00"/>
                </a:solidFill>
              </a:rPr>
              <a:t>La NIV dà più libertà al paziente ed ha meno problemi per lo svezzamento dal ventilatore, inoltre non necessita paralisi e sedazione profonda del paziente (coma farmacologico), può essere difficile da seguire al di fuori dei centri esperti</a:t>
            </a:r>
          </a:p>
          <a:p>
            <a:pPr algn="l">
              <a:defRPr/>
            </a:pPr>
            <a:endParaRPr lang="it-IT" dirty="0">
              <a:solidFill>
                <a:srgbClr val="FFFF00"/>
              </a:solidFill>
            </a:endParaRPr>
          </a:p>
        </p:txBody>
      </p:sp>
    </p:spTree>
    <p:extLst>
      <p:ext uri="{BB962C8B-B14F-4D97-AF65-F5344CB8AC3E}">
        <p14:creationId xmlns:p14="http://schemas.microsoft.com/office/powerpoint/2010/main" val="3925051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650C2518-8823-0B40-8C7E-A4529E2845BD}"/>
              </a:ext>
            </a:extLst>
          </p:cNvPr>
          <p:cNvSpPr txBox="1">
            <a:spLocks noChangeArrowheads="1"/>
          </p:cNvSpPr>
          <p:nvPr/>
        </p:nvSpPr>
        <p:spPr bwMode="auto">
          <a:xfrm>
            <a:off x="304800" y="152400"/>
            <a:ext cx="8686800" cy="6550025"/>
          </a:xfrm>
          <a:prstGeom prst="rect">
            <a:avLst/>
          </a:prstGeom>
          <a:noFill/>
          <a:ln w="9525">
            <a:noFill/>
            <a:miter lim="800000"/>
            <a:headEnd/>
            <a:tailEnd/>
          </a:ln>
          <a:effectLst/>
        </p:spPr>
        <p:txBody>
          <a:bodyPr>
            <a:spAutoFit/>
          </a:bodyPr>
          <a:lstStyle/>
          <a:p>
            <a:pPr>
              <a:lnSpc>
                <a:spcPct val="130000"/>
              </a:lnSpc>
              <a:defRPr/>
            </a:pPr>
            <a:r>
              <a:rPr lang="it-IT" sz="2800" b="1" i="1">
                <a:solidFill>
                  <a:schemeClr val="bg1"/>
                </a:solidFill>
                <a:effectLst>
                  <a:outerShdw blurRad="38100" dist="38100" dir="2700000" algn="tl">
                    <a:srgbClr val="000000"/>
                  </a:outerShdw>
                </a:effectLst>
              </a:rPr>
              <a:t>CRITERI ASSOLUTI PER L’INIZIO DELLA VENTILAZIONE MECCANICA INVASIVA NELL’INSUFFICIENZA RESPIRATORIA ACUTA O CRONICA RIACUTIZZATA:</a:t>
            </a:r>
          </a:p>
          <a:p>
            <a:pPr algn="just">
              <a:lnSpc>
                <a:spcPct val="80000"/>
              </a:lnSpc>
              <a:defRPr/>
            </a:pPr>
            <a:endParaRPr lang="it-IT" i="1">
              <a:solidFill>
                <a:srgbClr val="FFFF00"/>
              </a:solidFill>
              <a:effectLst>
                <a:outerShdw blurRad="38100" dist="38100" dir="2700000" algn="tl">
                  <a:srgbClr val="000000"/>
                </a:outerShdw>
              </a:effectLst>
            </a:endParaRPr>
          </a:p>
          <a:p>
            <a:pPr algn="just">
              <a:lnSpc>
                <a:spcPct val="120000"/>
              </a:lnSpc>
              <a:buFontTx/>
              <a:buChar char="•"/>
              <a:defRPr/>
            </a:pPr>
            <a:r>
              <a:rPr lang="it-IT">
                <a:solidFill>
                  <a:srgbClr val="FFFF00"/>
                </a:solidFill>
              </a:rPr>
              <a:t>ARRESTO RESPIRATORIO  O  CARDIORESPIRATORIO</a:t>
            </a:r>
          </a:p>
          <a:p>
            <a:pPr algn="just">
              <a:lnSpc>
                <a:spcPct val="120000"/>
              </a:lnSpc>
              <a:defRPr/>
            </a:pPr>
            <a:r>
              <a:rPr lang="it-IT">
                <a:solidFill>
                  <a:srgbClr val="FFFF00"/>
                </a:solidFill>
              </a:rPr>
              <a:t> </a:t>
            </a:r>
          </a:p>
          <a:p>
            <a:pPr algn="just">
              <a:lnSpc>
                <a:spcPct val="120000"/>
              </a:lnSpc>
              <a:buFontTx/>
              <a:buChar char="•"/>
              <a:defRPr/>
            </a:pPr>
            <a:r>
              <a:rPr lang="it-IT">
                <a:solidFill>
                  <a:srgbClr val="FFFF00"/>
                </a:solidFill>
              </a:rPr>
              <a:t>RESPIRAZIONE AGONICA (GASPING)</a:t>
            </a:r>
          </a:p>
          <a:p>
            <a:pPr algn="just">
              <a:lnSpc>
                <a:spcPct val="120000"/>
              </a:lnSpc>
              <a:defRPr/>
            </a:pPr>
            <a:endParaRPr lang="it-IT">
              <a:solidFill>
                <a:srgbClr val="FFFF00"/>
              </a:solidFill>
            </a:endParaRPr>
          </a:p>
          <a:p>
            <a:pPr algn="just">
              <a:lnSpc>
                <a:spcPct val="120000"/>
              </a:lnSpc>
              <a:buFontTx/>
              <a:buChar char="•"/>
              <a:defRPr/>
            </a:pPr>
            <a:r>
              <a:rPr lang="it-IT">
                <a:solidFill>
                  <a:srgbClr val="FFFF00"/>
                </a:solidFill>
              </a:rPr>
              <a:t>AGITAZIONE PSICOMOTORIA NON CONTROLLABILE</a:t>
            </a:r>
          </a:p>
          <a:p>
            <a:pPr algn="just">
              <a:lnSpc>
                <a:spcPct val="120000"/>
              </a:lnSpc>
              <a:defRPr/>
            </a:pPr>
            <a:endParaRPr lang="it-IT">
              <a:solidFill>
                <a:srgbClr val="FFFF00"/>
              </a:solidFill>
            </a:endParaRPr>
          </a:p>
          <a:p>
            <a:pPr algn="just">
              <a:lnSpc>
                <a:spcPct val="120000"/>
              </a:lnSpc>
              <a:buFontTx/>
              <a:buChar char="•"/>
              <a:defRPr/>
            </a:pPr>
            <a:r>
              <a:rPr lang="it-IT">
                <a:solidFill>
                  <a:srgbClr val="FFFF00"/>
                </a:solidFill>
              </a:rPr>
              <a:t>GRAVE INSTABILITA’ EMODINAMICA</a:t>
            </a:r>
          </a:p>
          <a:p>
            <a:pPr algn="just">
              <a:lnSpc>
                <a:spcPct val="120000"/>
              </a:lnSpc>
              <a:defRPr/>
            </a:pPr>
            <a:endParaRPr lang="it-IT">
              <a:solidFill>
                <a:srgbClr val="FFFF00"/>
              </a:solidFill>
            </a:endParaRPr>
          </a:p>
          <a:p>
            <a:pPr algn="just">
              <a:lnSpc>
                <a:spcPct val="120000"/>
              </a:lnSpc>
              <a:buFontTx/>
              <a:buChar char="•"/>
              <a:defRPr/>
            </a:pPr>
            <a:r>
              <a:rPr lang="it-IT">
                <a:solidFill>
                  <a:srgbClr val="FFFF00"/>
                </a:solidFill>
              </a:rPr>
              <a:t>ELEVATO RISCHIO DI ASPIRAZIONE TRACHEALE</a:t>
            </a:r>
            <a:endParaRPr lang="it-IT"/>
          </a:p>
        </p:txBody>
      </p:sp>
    </p:spTree>
    <p:extLst>
      <p:ext uri="{BB962C8B-B14F-4D97-AF65-F5344CB8AC3E}">
        <p14:creationId xmlns:p14="http://schemas.microsoft.com/office/powerpoint/2010/main" val="1509512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DC6F365D-9736-6649-81EA-CE9B10A41EC6}"/>
              </a:ext>
            </a:extLst>
          </p:cNvPr>
          <p:cNvSpPr txBox="1">
            <a:spLocks noChangeArrowheads="1"/>
          </p:cNvSpPr>
          <p:nvPr/>
        </p:nvSpPr>
        <p:spPr bwMode="auto">
          <a:xfrm>
            <a:off x="112713" y="295275"/>
            <a:ext cx="9031287" cy="4278094"/>
          </a:xfrm>
          <a:prstGeom prst="rect">
            <a:avLst/>
          </a:prstGeom>
          <a:noFill/>
          <a:ln w="9525">
            <a:noFill/>
            <a:miter lim="800000"/>
            <a:headEnd/>
            <a:tailEnd/>
          </a:ln>
          <a:effectLst/>
        </p:spPr>
        <p:txBody>
          <a:bodyPr>
            <a:spAutoFit/>
          </a:bodyPr>
          <a:lstStyle/>
          <a:p>
            <a:pPr>
              <a:defRPr/>
            </a:pPr>
            <a:r>
              <a:rPr lang="it-IT" sz="2800" b="1" i="1" dirty="0">
                <a:solidFill>
                  <a:schemeClr val="bg1"/>
                </a:solidFill>
                <a:effectLst>
                  <a:outerShdw blurRad="38100" dist="38100" dir="2700000" algn="tl">
                    <a:srgbClr val="000000"/>
                  </a:outerShdw>
                </a:effectLst>
              </a:rPr>
              <a:t>VANTAGGI DELLA NIV RISPETTO ALLA VM INVASIVA</a:t>
            </a:r>
            <a:endParaRPr lang="it-IT" i="1" dirty="0">
              <a:solidFill>
                <a:schemeClr val="bg1"/>
              </a:solidFill>
              <a:effectLst>
                <a:outerShdw blurRad="38100" dist="38100" dir="2700000" algn="tl">
                  <a:srgbClr val="000000"/>
                </a:outerShdw>
              </a:effectLst>
            </a:endParaRPr>
          </a:p>
          <a:p>
            <a:pPr algn="just">
              <a:defRPr/>
            </a:pPr>
            <a:endParaRPr lang="it-IT" dirty="0">
              <a:solidFill>
                <a:srgbClr val="FFFF00"/>
              </a:solidFill>
            </a:endParaRPr>
          </a:p>
          <a:p>
            <a:pPr algn="just">
              <a:defRPr/>
            </a:pPr>
            <a:endParaRPr lang="it-IT" dirty="0">
              <a:solidFill>
                <a:srgbClr val="FFFF00"/>
              </a:solidFill>
            </a:endParaRPr>
          </a:p>
          <a:p>
            <a:pPr algn="just">
              <a:defRPr/>
            </a:pPr>
            <a:r>
              <a:rPr lang="it-IT" u="sng" dirty="0">
                <a:solidFill>
                  <a:srgbClr val="FFFF00"/>
                </a:solidFill>
                <a:effectLst>
                  <a:outerShdw blurRad="38100" dist="38100" dir="2700000" algn="tl">
                    <a:srgbClr val="000000"/>
                  </a:outerShdw>
                </a:effectLst>
              </a:rPr>
              <a:t>MINORE INCIDENZA DELLE INFEZIONI DELLE VIE AEREE</a:t>
            </a:r>
          </a:p>
          <a:p>
            <a:pPr algn="just">
              <a:defRPr/>
            </a:pPr>
            <a:endParaRPr lang="it-IT" u="sng" dirty="0">
              <a:solidFill>
                <a:srgbClr val="FFFF00"/>
              </a:solidFill>
              <a:effectLst>
                <a:outerShdw blurRad="38100" dist="38100" dir="2700000" algn="tl">
                  <a:srgbClr val="000000"/>
                </a:outerShdw>
              </a:effectLst>
            </a:endParaRPr>
          </a:p>
          <a:p>
            <a:pPr algn="just">
              <a:defRPr/>
            </a:pPr>
            <a:endParaRPr lang="it-IT" dirty="0">
              <a:solidFill>
                <a:srgbClr val="FFFF00"/>
              </a:solidFill>
            </a:endParaRPr>
          </a:p>
          <a:p>
            <a:pPr algn="just">
              <a:defRPr/>
            </a:pPr>
            <a:r>
              <a:rPr lang="it-IT" dirty="0">
                <a:solidFill>
                  <a:srgbClr val="FFFF00"/>
                </a:solidFill>
              </a:rPr>
              <a:t>RISCHIO MINORE DI BAROTRAUMA</a:t>
            </a:r>
          </a:p>
          <a:p>
            <a:pPr algn="just">
              <a:defRPr/>
            </a:pPr>
            <a:endParaRPr lang="it-IT" dirty="0">
              <a:solidFill>
                <a:srgbClr val="FFFF00"/>
              </a:solidFill>
            </a:endParaRPr>
          </a:p>
          <a:p>
            <a:pPr algn="just">
              <a:defRPr/>
            </a:pPr>
            <a:endParaRPr lang="it-IT" dirty="0">
              <a:solidFill>
                <a:srgbClr val="FFFF00"/>
              </a:solidFill>
            </a:endParaRPr>
          </a:p>
          <a:p>
            <a:pPr algn="just">
              <a:defRPr/>
            </a:pPr>
            <a:r>
              <a:rPr lang="it-IT" dirty="0">
                <a:solidFill>
                  <a:srgbClr val="FFFF00"/>
                </a:solidFill>
              </a:rPr>
              <a:t>MIGLIORAMENTO DELLA QUALITA’ DI VITA DEL PZ</a:t>
            </a:r>
          </a:p>
          <a:p>
            <a:pPr algn="just">
              <a:defRPr/>
            </a:pPr>
            <a:endParaRPr lang="it-IT" dirty="0">
              <a:solidFill>
                <a:srgbClr val="FFFF00"/>
              </a:solidFill>
            </a:endParaRPr>
          </a:p>
          <a:p>
            <a:pPr algn="just">
              <a:defRPr/>
            </a:pPr>
            <a:endParaRPr lang="it-IT" dirty="0">
              <a:solidFill>
                <a:srgbClr val="FFFF00"/>
              </a:solidFill>
            </a:endParaRPr>
          </a:p>
          <a:p>
            <a:pPr algn="just">
              <a:defRPr/>
            </a:pPr>
            <a:r>
              <a:rPr lang="it-IT" dirty="0">
                <a:solidFill>
                  <a:srgbClr val="FFFF00"/>
                </a:solidFill>
              </a:rPr>
              <a:t>COSTI MINORI</a:t>
            </a:r>
          </a:p>
        </p:txBody>
      </p:sp>
    </p:spTree>
    <p:extLst>
      <p:ext uri="{BB962C8B-B14F-4D97-AF65-F5344CB8AC3E}">
        <p14:creationId xmlns:p14="http://schemas.microsoft.com/office/powerpoint/2010/main" val="27780786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2">
            <a:extLst>
              <a:ext uri="{FF2B5EF4-FFF2-40B4-BE49-F238E27FC236}">
                <a16:creationId xmlns:a16="http://schemas.microsoft.com/office/drawing/2014/main" id="{A53CD2AF-CD83-9449-A2DC-5D83F57BE61D}"/>
              </a:ext>
            </a:extLst>
          </p:cNvPr>
          <p:cNvSpPr txBox="1">
            <a:spLocks noChangeArrowheads="1"/>
          </p:cNvSpPr>
          <p:nvPr/>
        </p:nvSpPr>
        <p:spPr bwMode="auto">
          <a:xfrm>
            <a:off x="630238" y="1447800"/>
            <a:ext cx="7904162"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rgbClr val="FFFF00"/>
                </a:solidFill>
                <a:latin typeface="Tahoma" panose="020B0604030504040204" pitchFamily="34" charset="0"/>
                <a:ea typeface="ＭＳ Ｐゴシック" panose="020B0600070205080204" pitchFamily="34" charset="-128"/>
              </a:defRPr>
            </a:lvl1pPr>
            <a:lvl2pPr marL="37931725" indent="-37474525" eaLnBrk="0" hangingPunct="0">
              <a:defRPr sz="1600" b="1">
                <a:solidFill>
                  <a:srgbClr val="FFFF00"/>
                </a:solidFill>
                <a:latin typeface="Tahoma" panose="020B0604030504040204" pitchFamily="34" charset="0"/>
                <a:ea typeface="ＭＳ Ｐゴシック" panose="020B0600070205080204" pitchFamily="34" charset="-128"/>
              </a:defRPr>
            </a:lvl2pPr>
            <a:lvl3pPr eaLnBrk="0" hangingPunct="0">
              <a:defRPr sz="1600" b="1">
                <a:solidFill>
                  <a:srgbClr val="FFFF00"/>
                </a:solidFill>
                <a:latin typeface="Tahoma" panose="020B0604030504040204" pitchFamily="34" charset="0"/>
                <a:ea typeface="ＭＳ Ｐゴシック" panose="020B0600070205080204" pitchFamily="34" charset="-128"/>
              </a:defRPr>
            </a:lvl3pPr>
            <a:lvl4pPr eaLnBrk="0" hangingPunct="0">
              <a:defRPr sz="1600" b="1">
                <a:solidFill>
                  <a:srgbClr val="FFFF00"/>
                </a:solidFill>
                <a:latin typeface="Tahoma" panose="020B0604030504040204" pitchFamily="34" charset="0"/>
                <a:ea typeface="ＭＳ Ｐゴシック" panose="020B0600070205080204" pitchFamily="34" charset="-128"/>
              </a:defRPr>
            </a:lvl4pPr>
            <a:lvl5pPr eaLnBrk="0" hangingPunct="0">
              <a:defRPr sz="1600" b="1">
                <a:solidFill>
                  <a:srgbClr val="FFFF00"/>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9pPr>
          </a:lstStyle>
          <a:p>
            <a:pPr eaLnBrk="1" hangingPunct="1"/>
            <a:r>
              <a:rPr lang="it-IT" altLang="it-IT" sz="2400">
                <a:solidFill>
                  <a:schemeClr val="bg1"/>
                </a:solidFill>
                <a:latin typeface="Times New Roman" panose="02020603050405020304" pitchFamily="18" charset="0"/>
                <a:cs typeface="Times New Roman" panose="02020603050405020304" pitchFamily="18" charset="0"/>
              </a:rPr>
              <a:t>Protratta per almeno 18 h/die consente di :</a:t>
            </a:r>
          </a:p>
          <a:p>
            <a:pPr eaLnBrk="1" hangingPunct="1"/>
            <a:endParaRPr lang="it-IT" altLang="it-IT" sz="2400">
              <a:solidFill>
                <a:schemeClr val="bg1"/>
              </a:solidFill>
              <a:latin typeface="Times New Roman" panose="02020603050405020304" pitchFamily="18" charset="0"/>
              <a:cs typeface="Times New Roman" panose="02020603050405020304" pitchFamily="18" charset="0"/>
            </a:endParaRPr>
          </a:p>
          <a:p>
            <a:pPr eaLnBrk="1" hangingPunct="1">
              <a:lnSpc>
                <a:spcPct val="150000"/>
              </a:lnSpc>
              <a:buFont typeface="Wingdings" pitchFamily="2" charset="2"/>
              <a:buChar char="ü"/>
            </a:pPr>
            <a:r>
              <a:rPr lang="it-IT" altLang="it-IT" sz="2400">
                <a:solidFill>
                  <a:schemeClr val="bg1"/>
                </a:solidFill>
                <a:latin typeface="Times New Roman" panose="02020603050405020304" pitchFamily="18" charset="0"/>
                <a:cs typeface="Times New Roman" panose="02020603050405020304" pitchFamily="18" charset="0"/>
              </a:rPr>
              <a:t> migliorare la sopravvivenza</a:t>
            </a:r>
          </a:p>
          <a:p>
            <a:pPr eaLnBrk="1" hangingPunct="1">
              <a:lnSpc>
                <a:spcPct val="150000"/>
              </a:lnSpc>
              <a:buFont typeface="Wingdings" pitchFamily="2" charset="2"/>
              <a:buChar char="ü"/>
            </a:pPr>
            <a:r>
              <a:rPr lang="it-IT" altLang="it-IT" sz="2400">
                <a:solidFill>
                  <a:schemeClr val="bg1"/>
                </a:solidFill>
                <a:latin typeface="Times New Roman" panose="02020603050405020304" pitchFamily="18" charset="0"/>
                <a:cs typeface="Times New Roman" panose="02020603050405020304" pitchFamily="18" charset="0"/>
              </a:rPr>
              <a:t> ritardare l’insorgenza dell’ipertensione polmonare</a:t>
            </a:r>
          </a:p>
          <a:p>
            <a:pPr eaLnBrk="1" hangingPunct="1">
              <a:lnSpc>
                <a:spcPct val="150000"/>
              </a:lnSpc>
              <a:buFont typeface="Wingdings" pitchFamily="2" charset="2"/>
              <a:buChar char="ü"/>
            </a:pPr>
            <a:r>
              <a:rPr lang="it-IT" altLang="it-IT" sz="2400">
                <a:solidFill>
                  <a:schemeClr val="bg1"/>
                </a:solidFill>
                <a:latin typeface="Times New Roman" panose="02020603050405020304" pitchFamily="18" charset="0"/>
                <a:cs typeface="Times New Roman" panose="02020603050405020304" pitchFamily="18" charset="0"/>
              </a:rPr>
              <a:t> ridurre gli episodi di desaturazione arteriosa nel sonno o </a:t>
            </a:r>
          </a:p>
          <a:p>
            <a:pPr eaLnBrk="1" hangingPunct="1">
              <a:lnSpc>
                <a:spcPct val="150000"/>
              </a:lnSpc>
            </a:pPr>
            <a:r>
              <a:rPr lang="it-IT" altLang="it-IT" sz="2400">
                <a:solidFill>
                  <a:schemeClr val="bg1"/>
                </a:solidFill>
                <a:latin typeface="Times New Roman" panose="02020603050405020304" pitchFamily="18" charset="0"/>
                <a:cs typeface="Times New Roman" panose="02020603050405020304" pitchFamily="18" charset="0"/>
              </a:rPr>
              <a:t>    sotto sforzo</a:t>
            </a:r>
          </a:p>
          <a:p>
            <a:pPr eaLnBrk="1" hangingPunct="1">
              <a:lnSpc>
                <a:spcPct val="150000"/>
              </a:lnSpc>
              <a:buFont typeface="Wingdings" pitchFamily="2" charset="2"/>
              <a:buChar char="ü"/>
            </a:pPr>
            <a:r>
              <a:rPr lang="it-IT" altLang="it-IT" sz="2400">
                <a:solidFill>
                  <a:schemeClr val="bg1"/>
                </a:solidFill>
                <a:latin typeface="Times New Roman" panose="02020603050405020304" pitchFamily="18" charset="0"/>
                <a:cs typeface="Times New Roman" panose="02020603050405020304" pitchFamily="18" charset="0"/>
              </a:rPr>
              <a:t> ridurre il numero di ricoveri ospedalieri</a:t>
            </a:r>
          </a:p>
          <a:p>
            <a:pPr eaLnBrk="1" hangingPunct="1">
              <a:lnSpc>
                <a:spcPct val="150000"/>
              </a:lnSpc>
              <a:buFont typeface="Wingdings" pitchFamily="2" charset="2"/>
              <a:buChar char="ü"/>
            </a:pPr>
            <a:r>
              <a:rPr lang="it-IT" altLang="it-IT" sz="2400">
                <a:solidFill>
                  <a:schemeClr val="bg1"/>
                </a:solidFill>
                <a:latin typeface="Times New Roman" panose="02020603050405020304" pitchFamily="18" charset="0"/>
                <a:cs typeface="Times New Roman" panose="02020603050405020304" pitchFamily="18" charset="0"/>
              </a:rPr>
              <a:t> migliorare la qualità di vità</a:t>
            </a:r>
          </a:p>
        </p:txBody>
      </p:sp>
      <p:sp>
        <p:nvSpPr>
          <p:cNvPr id="110595" name="TextBox 2">
            <a:extLst>
              <a:ext uri="{FF2B5EF4-FFF2-40B4-BE49-F238E27FC236}">
                <a16:creationId xmlns:a16="http://schemas.microsoft.com/office/drawing/2014/main" id="{CDDA059C-CE82-194C-8948-E135AF01624C}"/>
              </a:ext>
            </a:extLst>
          </p:cNvPr>
          <p:cNvSpPr txBox="1">
            <a:spLocks noChangeArrowheads="1"/>
          </p:cNvSpPr>
          <p:nvPr/>
        </p:nvSpPr>
        <p:spPr bwMode="auto">
          <a:xfrm>
            <a:off x="214200" y="476672"/>
            <a:ext cx="87362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rgbClr val="FFFF00"/>
                </a:solidFill>
                <a:latin typeface="Tahoma" panose="020B0604030504040204" pitchFamily="34" charset="0"/>
                <a:ea typeface="ＭＳ Ｐゴシック" panose="020B0600070205080204" pitchFamily="34" charset="-128"/>
              </a:defRPr>
            </a:lvl1pPr>
            <a:lvl2pPr marL="37931725" indent="-37474525" eaLnBrk="0" hangingPunct="0">
              <a:defRPr sz="1600" b="1">
                <a:solidFill>
                  <a:srgbClr val="FFFF00"/>
                </a:solidFill>
                <a:latin typeface="Tahoma" panose="020B0604030504040204" pitchFamily="34" charset="0"/>
                <a:ea typeface="ＭＳ Ｐゴシック" panose="020B0600070205080204" pitchFamily="34" charset="-128"/>
              </a:defRPr>
            </a:lvl2pPr>
            <a:lvl3pPr eaLnBrk="0" hangingPunct="0">
              <a:defRPr sz="1600" b="1">
                <a:solidFill>
                  <a:srgbClr val="FFFF00"/>
                </a:solidFill>
                <a:latin typeface="Tahoma" panose="020B0604030504040204" pitchFamily="34" charset="0"/>
                <a:ea typeface="ＭＳ Ｐゴシック" panose="020B0600070205080204" pitchFamily="34" charset="-128"/>
              </a:defRPr>
            </a:lvl3pPr>
            <a:lvl4pPr eaLnBrk="0" hangingPunct="0">
              <a:defRPr sz="1600" b="1">
                <a:solidFill>
                  <a:srgbClr val="FFFF00"/>
                </a:solidFill>
                <a:latin typeface="Tahoma" panose="020B0604030504040204" pitchFamily="34" charset="0"/>
                <a:ea typeface="ＭＳ Ｐゴシック" panose="020B0600070205080204" pitchFamily="34" charset="-128"/>
              </a:defRPr>
            </a:lvl4pPr>
            <a:lvl5pPr eaLnBrk="0" hangingPunct="0">
              <a:defRPr sz="1600" b="1">
                <a:solidFill>
                  <a:srgbClr val="FFFF00"/>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9pPr>
          </a:lstStyle>
          <a:p>
            <a:pPr eaLnBrk="1" hangingPunct="1"/>
            <a:r>
              <a:rPr lang="it-IT" altLang="it-IT" sz="3200" dirty="0">
                <a:latin typeface="Times New Roman" panose="02020603050405020304" pitchFamily="18" charset="0"/>
              </a:rPr>
              <a:t>OLTL ossigenoterapia a lungo termine per l’IRC</a:t>
            </a:r>
          </a:p>
        </p:txBody>
      </p:sp>
    </p:spTree>
    <p:extLst>
      <p:ext uri="{BB962C8B-B14F-4D97-AF65-F5344CB8AC3E}">
        <p14:creationId xmlns:p14="http://schemas.microsoft.com/office/powerpoint/2010/main" val="3138235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E4BD8B71-1FDF-B94F-926C-0EC8462C55C0}"/>
              </a:ext>
            </a:extLst>
          </p:cNvPr>
          <p:cNvSpPr>
            <a:spLocks noGrp="1" noChangeArrowheads="1"/>
          </p:cNvSpPr>
          <p:nvPr>
            <p:ph type="title"/>
          </p:nvPr>
        </p:nvSpPr>
        <p:spPr>
          <a:xfrm>
            <a:off x="533400" y="0"/>
            <a:ext cx="7772400" cy="1143000"/>
          </a:xfrm>
        </p:spPr>
        <p:txBody>
          <a:bodyPr/>
          <a:lstStyle/>
          <a:p>
            <a:pPr eaLnBrk="1" hangingPunct="1"/>
            <a:r>
              <a:rPr lang="en-US" altLang="it-IT">
                <a:solidFill>
                  <a:srgbClr val="FFFF00"/>
                </a:solidFill>
                <a:ea typeface="ＭＳ Ｐゴシック" panose="020B0600070205080204" pitchFamily="34" charset="-128"/>
              </a:rPr>
              <a:t>OTLT</a:t>
            </a:r>
          </a:p>
        </p:txBody>
      </p:sp>
      <p:pic>
        <p:nvPicPr>
          <p:cNvPr id="111619" name="Picture 3">
            <a:extLst>
              <a:ext uri="{FF2B5EF4-FFF2-40B4-BE49-F238E27FC236}">
                <a16:creationId xmlns:a16="http://schemas.microsoft.com/office/drawing/2014/main" id="{05DF81AE-FB4C-174F-9DF7-D605234245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 y="1143000"/>
            <a:ext cx="9017000" cy="5410200"/>
          </a:xfrm>
          <a:noFill/>
        </p:spPr>
      </p:pic>
    </p:spTree>
    <p:extLst>
      <p:ext uri="{BB962C8B-B14F-4D97-AF65-F5344CB8AC3E}">
        <p14:creationId xmlns:p14="http://schemas.microsoft.com/office/powerpoint/2010/main" val="1146059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4">
            <a:extLst>
              <a:ext uri="{FF2B5EF4-FFF2-40B4-BE49-F238E27FC236}">
                <a16:creationId xmlns:a16="http://schemas.microsoft.com/office/drawing/2014/main" id="{40D8D986-FF2D-464F-A8E4-0D8973EDD066}"/>
              </a:ext>
            </a:extLst>
          </p:cNvPr>
          <p:cNvSpPr>
            <a:spLocks noGrp="1" noChangeArrowheads="1"/>
          </p:cNvSpPr>
          <p:nvPr>
            <p:ph type="title"/>
          </p:nvPr>
        </p:nvSpPr>
        <p:spPr>
          <a:xfrm>
            <a:off x="685800" y="381000"/>
            <a:ext cx="7772400" cy="1143000"/>
          </a:xfrm>
        </p:spPr>
        <p:txBody>
          <a:bodyPr/>
          <a:lstStyle/>
          <a:p>
            <a:pPr eaLnBrk="1" hangingPunct="1"/>
            <a:r>
              <a:rPr lang="it-IT" altLang="it-IT">
                <a:solidFill>
                  <a:srgbClr val="FFFF00"/>
                </a:solidFill>
                <a:ea typeface="ＭＳ Ｐゴシック" panose="020B0600070205080204" pitchFamily="34" charset="-128"/>
              </a:rPr>
              <a:t>OTLT</a:t>
            </a:r>
          </a:p>
        </p:txBody>
      </p:sp>
      <p:graphicFrame>
        <p:nvGraphicFramePr>
          <p:cNvPr id="126152" name="Group 200">
            <a:extLst>
              <a:ext uri="{FF2B5EF4-FFF2-40B4-BE49-F238E27FC236}">
                <a16:creationId xmlns:a16="http://schemas.microsoft.com/office/drawing/2014/main" id="{6D724953-31D7-6244-860F-87EA70F4EF21}"/>
              </a:ext>
            </a:extLst>
          </p:cNvPr>
          <p:cNvGraphicFramePr>
            <a:graphicFrameLocks noGrp="1"/>
          </p:cNvGraphicFramePr>
          <p:nvPr/>
        </p:nvGraphicFramePr>
        <p:xfrm>
          <a:off x="468313" y="1412875"/>
          <a:ext cx="8361362" cy="4796031"/>
        </p:xfrm>
        <a:graphic>
          <a:graphicData uri="http://schemas.openxmlformats.org/drawingml/2006/table">
            <a:tbl>
              <a:tblPr/>
              <a:tblGrid>
                <a:gridCol w="3149600">
                  <a:extLst>
                    <a:ext uri="{9D8B030D-6E8A-4147-A177-3AD203B41FA5}">
                      <a16:colId xmlns:a16="http://schemas.microsoft.com/office/drawing/2014/main" val="1160374323"/>
                    </a:ext>
                  </a:extLst>
                </a:gridCol>
                <a:gridCol w="4770437">
                  <a:extLst>
                    <a:ext uri="{9D8B030D-6E8A-4147-A177-3AD203B41FA5}">
                      <a16:colId xmlns:a16="http://schemas.microsoft.com/office/drawing/2014/main" val="436169701"/>
                    </a:ext>
                  </a:extLst>
                </a:gridCol>
                <a:gridCol w="182563">
                  <a:extLst>
                    <a:ext uri="{9D8B030D-6E8A-4147-A177-3AD203B41FA5}">
                      <a16:colId xmlns:a16="http://schemas.microsoft.com/office/drawing/2014/main" val="3399024463"/>
                    </a:ext>
                  </a:extLst>
                </a:gridCol>
                <a:gridCol w="258762">
                  <a:extLst>
                    <a:ext uri="{9D8B030D-6E8A-4147-A177-3AD203B41FA5}">
                      <a16:colId xmlns:a16="http://schemas.microsoft.com/office/drawing/2014/main" val="2024472919"/>
                    </a:ext>
                  </a:extLst>
                </a:gridCol>
              </a:tblGrid>
              <a:tr h="720725">
                <a:tc gridSpan="4">
                  <a:txBody>
                    <a:bodyPr/>
                    <a:lstStyle>
                      <a:lvl1pPr algn="l"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37931725" indent="-37474525" algn="l"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85000"/>
                        </a:lnSpc>
                        <a:spcBef>
                          <a:spcPct val="20000"/>
                        </a:spcBef>
                        <a:spcAft>
                          <a:spcPct val="0"/>
                        </a:spcAft>
                        <a:buClr>
                          <a:srgbClr val="FFCC00"/>
                        </a:buClr>
                        <a:buSzTx/>
                        <a:buFontTx/>
                        <a:buNone/>
                        <a:tabLst/>
                      </a:pPr>
                      <a:r>
                        <a:rPr kumimoji="0" lang="it-IT" altLang="it-IT" sz="24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Criteri di prescrivibilità OTLT per pazienti con BPCO</a:t>
                      </a:r>
                      <a:r>
                        <a:rPr kumimoji="0" lang="it-IT" altLang="it-IT" sz="28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 </a:t>
                      </a:r>
                      <a:r>
                        <a:rPr kumimoji="0" lang="it-IT" altLang="it-IT" sz="22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(LINEE GUIDA AIPO)</a:t>
                      </a:r>
                    </a:p>
                  </a:txBody>
                  <a:tcPr marL="90000" marR="90000" marT="46800" marB="46800" anchor="ctr" horzOverflow="overflow">
                    <a:lnL>
                      <a:noFill/>
                    </a:lnL>
                    <a:lnR>
                      <a:noFill/>
                    </a:lnR>
                    <a:lnT>
                      <a:noFill/>
                    </a:lnT>
                    <a:lnB>
                      <a:noFill/>
                    </a:lnB>
                    <a:lnTlToBr>
                      <a:noFill/>
                    </a:lnTlToBr>
                    <a:lnBlToTr>
                      <a:noFill/>
                    </a:lnBlToTr>
                    <a:solidFill>
                      <a:srgbClr val="006666"/>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619394874"/>
                  </a:ext>
                </a:extLst>
              </a:tr>
              <a:tr h="392113">
                <a:tc>
                  <a:txBody>
                    <a:bodyPr/>
                    <a:lstStyle>
                      <a:lvl1pPr algn="l"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37931725" indent="-37474525" algn="l"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85000"/>
                        </a:lnSpc>
                        <a:spcBef>
                          <a:spcPct val="20000"/>
                        </a:spcBef>
                        <a:spcAft>
                          <a:spcPct val="0"/>
                        </a:spcAft>
                        <a:buClr>
                          <a:srgbClr val="FFCC00"/>
                        </a:buClr>
                        <a:buSzTx/>
                        <a:buFontTx/>
                        <a:buNone/>
                        <a:tabLst/>
                      </a:pPr>
                      <a:r>
                        <a:rPr kumimoji="0" lang="it-IT" altLang="it-IT" sz="26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Ipossiemia continua</a:t>
                      </a:r>
                    </a:p>
                  </a:txBody>
                  <a:tcPr marL="0" marR="0" marT="0" marB="0" anchor="ctr" horzOverflow="overflow">
                    <a:lnL>
                      <a:noFill/>
                    </a:lnL>
                    <a:lnR>
                      <a:noFill/>
                    </a:lnR>
                    <a:lnT>
                      <a:noFill/>
                    </a:lnT>
                    <a:lnB>
                      <a:noFill/>
                    </a:lnB>
                    <a:lnTlToBr>
                      <a:noFill/>
                    </a:lnTlToBr>
                    <a:lnBlToTr>
                      <a:noFill/>
                    </a:lnBlToTr>
                    <a:solidFill>
                      <a:srgbClr val="336699"/>
                    </a:solidFill>
                  </a:tcPr>
                </a:tc>
                <a:tc gridSpan="2">
                  <a:txBody>
                    <a:bodyPr/>
                    <a:lstStyle>
                      <a:lvl1pPr algn="l"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37931725" indent="-37474525" algn="l"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85000"/>
                        </a:lnSpc>
                        <a:spcBef>
                          <a:spcPct val="20000"/>
                        </a:spcBef>
                        <a:spcAft>
                          <a:spcPct val="0"/>
                        </a:spcAft>
                        <a:buClr>
                          <a:srgbClr val="FFCC00"/>
                        </a:buClr>
                        <a:buSzTx/>
                        <a:buFontTx/>
                        <a:buNone/>
                        <a:tabLst/>
                      </a:pPr>
                      <a:r>
                        <a:rPr kumimoji="0" lang="it-IT" altLang="it-IT" sz="22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 PaO</a:t>
                      </a:r>
                      <a:r>
                        <a:rPr kumimoji="0" lang="it-IT" altLang="it-IT" sz="2200" b="0" i="0" u="none" strike="noStrike" cap="none" normalizeH="0" baseline="-2500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2</a:t>
                      </a:r>
                      <a:r>
                        <a:rPr kumimoji="0" lang="it-IT" altLang="it-IT" sz="22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 &lt; 55 mmHG</a:t>
                      </a:r>
                    </a:p>
                  </a:txBody>
                  <a:tcPr marL="0" marR="0" marT="0" marB="0" anchor="ctr" horzOverflow="overflow">
                    <a:lnL>
                      <a:noFill/>
                    </a:lnL>
                    <a:lnR>
                      <a:noFill/>
                    </a:lnR>
                    <a:lnT>
                      <a:noFill/>
                    </a:lnT>
                    <a:lnB>
                      <a:noFill/>
                    </a:lnB>
                    <a:lnTlToBr>
                      <a:noFill/>
                    </a:lnTlToBr>
                    <a:lnBlToTr>
                      <a:noFill/>
                    </a:lnBlToTr>
                    <a:noFill/>
                  </a:tcPr>
                </a:tc>
                <a:tc hMerge="1">
                  <a:txBody>
                    <a:bodyPr/>
                    <a:lstStyle/>
                    <a:p>
                      <a:endParaRPr lang="it-IT"/>
                    </a:p>
                  </a:txBody>
                  <a:tcPr/>
                </a:tc>
                <a:tc>
                  <a:txBody>
                    <a:bodyPr/>
                    <a:lstStyle>
                      <a:lvl1pPr algn="l"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37931725" indent="-37474525" algn="l"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85000"/>
                        </a:lnSpc>
                        <a:spcBef>
                          <a:spcPct val="20000"/>
                        </a:spcBef>
                        <a:spcAft>
                          <a:spcPct val="0"/>
                        </a:spcAft>
                        <a:buClr>
                          <a:srgbClr val="FFCC00"/>
                        </a:buClr>
                        <a:buSzTx/>
                        <a:buFontTx/>
                        <a:buNone/>
                        <a:tabLst/>
                      </a:pPr>
                      <a:endParaRPr kumimoji="0" lang="it-IT" altLang="it-IT" sz="26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55446521"/>
                  </a:ext>
                </a:extLst>
              </a:tr>
              <a:tr h="1979613">
                <a:tc>
                  <a:txBody>
                    <a:bodyPr/>
                    <a:lstStyle>
                      <a:lvl1pPr algn="l"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37931725" indent="-37474525" algn="l"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85000"/>
                        </a:lnSpc>
                        <a:spcBef>
                          <a:spcPct val="20000"/>
                        </a:spcBef>
                        <a:spcAft>
                          <a:spcPct val="0"/>
                        </a:spcAft>
                        <a:buClr>
                          <a:srgbClr val="FFCC00"/>
                        </a:buClr>
                        <a:buSzTx/>
                        <a:buFontTx/>
                        <a:buNone/>
                        <a:tabLst/>
                      </a:pPr>
                      <a:endParaRPr kumimoji="0" lang="it-IT" altLang="it-IT" sz="26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endParaRPr>
                    </a:p>
                  </a:txBody>
                  <a:tcPr marL="90000" marR="90000" marT="46800" marB="46800" anchor="ctr" horzOverflow="overflow">
                    <a:lnL>
                      <a:noFill/>
                    </a:lnL>
                    <a:lnR>
                      <a:noFill/>
                    </a:lnR>
                    <a:lnT>
                      <a:noFill/>
                    </a:lnT>
                    <a:lnB w="19050" cap="flat" cmpd="sng" algn="ctr">
                      <a:solidFill>
                        <a:srgbClr val="006666"/>
                      </a:solidFill>
                      <a:prstDash val="solid"/>
                      <a:round/>
                      <a:headEnd type="none" w="med" len="med"/>
                      <a:tailEnd type="none" w="med" len="med"/>
                    </a:lnB>
                    <a:lnTlToBr>
                      <a:noFill/>
                    </a:lnTlToBr>
                    <a:lnBlToTr>
                      <a:noFill/>
                    </a:lnBlToTr>
                    <a:noFill/>
                  </a:tcPr>
                </a:tc>
                <a:tc gridSpan="2">
                  <a:txBody>
                    <a:bodyPr/>
                    <a:lstStyle>
                      <a:lvl1pPr algn="l"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37931725" indent="-37474525" algn="l"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85000"/>
                        </a:lnSpc>
                        <a:spcBef>
                          <a:spcPct val="20000"/>
                        </a:spcBef>
                        <a:spcAft>
                          <a:spcPct val="0"/>
                        </a:spcAft>
                        <a:buClr>
                          <a:srgbClr val="FFCC00"/>
                        </a:buClr>
                        <a:buSzTx/>
                        <a:buFontTx/>
                        <a:buNone/>
                        <a:tabLst/>
                      </a:pPr>
                      <a:r>
                        <a:rPr kumimoji="0" lang="it-IT" altLang="it-IT" sz="22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55 &gt; PaO</a:t>
                      </a:r>
                      <a:r>
                        <a:rPr kumimoji="0" lang="it-IT" altLang="it-IT" sz="2200" b="0" i="0" u="none" strike="noStrike" cap="none" normalizeH="0" baseline="-2500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2 </a:t>
                      </a:r>
                      <a:r>
                        <a:rPr kumimoji="0" lang="it-IT" altLang="it-IT" sz="22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&lt; 60 mmHg con :</a:t>
                      </a:r>
                    </a:p>
                    <a:p>
                      <a:pPr marL="0" marR="0" lvl="0" indent="0" algn="l" defTabSz="914400" rtl="0" eaLnBrk="1" fontAlgn="base" latinLnBrk="0" hangingPunct="1">
                        <a:lnSpc>
                          <a:spcPct val="85000"/>
                        </a:lnSpc>
                        <a:spcBef>
                          <a:spcPct val="20000"/>
                        </a:spcBef>
                        <a:spcAft>
                          <a:spcPct val="0"/>
                        </a:spcAft>
                        <a:buClr>
                          <a:schemeClr val="bg1"/>
                        </a:buClr>
                        <a:buSzTx/>
                        <a:buFontTx/>
                        <a:buNone/>
                        <a:tabLst/>
                      </a:pPr>
                      <a:r>
                        <a:rPr kumimoji="0" lang="it-IT" altLang="it-IT" sz="20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        - Ht &gt; 55</a:t>
                      </a:r>
                    </a:p>
                    <a:p>
                      <a:pPr marL="0" marR="0" lvl="0" indent="0" algn="l" defTabSz="914400" rtl="0" eaLnBrk="1" fontAlgn="base" latinLnBrk="0" hangingPunct="1">
                        <a:lnSpc>
                          <a:spcPct val="85000"/>
                        </a:lnSpc>
                        <a:spcBef>
                          <a:spcPct val="20000"/>
                        </a:spcBef>
                        <a:spcAft>
                          <a:spcPct val="0"/>
                        </a:spcAft>
                        <a:buClr>
                          <a:schemeClr val="bg1"/>
                        </a:buClr>
                        <a:buSzTx/>
                        <a:buFontTx/>
                        <a:buNone/>
                        <a:tabLst/>
                      </a:pPr>
                      <a:r>
                        <a:rPr kumimoji="0" lang="it-IT" altLang="it-IT" sz="20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        - Segni di CPC</a:t>
                      </a:r>
                    </a:p>
                    <a:p>
                      <a:pPr marL="0" marR="0" lvl="0" indent="0" algn="l" defTabSz="914400" rtl="0" eaLnBrk="1" fontAlgn="base" latinLnBrk="0" hangingPunct="1">
                        <a:lnSpc>
                          <a:spcPct val="85000"/>
                        </a:lnSpc>
                        <a:spcBef>
                          <a:spcPct val="20000"/>
                        </a:spcBef>
                        <a:spcAft>
                          <a:spcPct val="0"/>
                        </a:spcAft>
                        <a:buClr>
                          <a:schemeClr val="bg1"/>
                        </a:buClr>
                        <a:buSzTx/>
                        <a:buFontTx/>
                        <a:buNone/>
                        <a:tabLst/>
                      </a:pPr>
                      <a:r>
                        <a:rPr kumimoji="0" lang="it-IT" altLang="it-IT" sz="20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        - Segni di CI</a:t>
                      </a:r>
                    </a:p>
                    <a:p>
                      <a:pPr marL="0" marR="0" lvl="0" indent="0" algn="l" defTabSz="914400" rtl="0" eaLnBrk="1" fontAlgn="base" latinLnBrk="0" hangingPunct="1">
                        <a:lnSpc>
                          <a:spcPct val="85000"/>
                        </a:lnSpc>
                        <a:spcBef>
                          <a:spcPct val="20000"/>
                        </a:spcBef>
                        <a:spcAft>
                          <a:spcPct val="0"/>
                        </a:spcAft>
                        <a:buClr>
                          <a:schemeClr val="bg1"/>
                        </a:buClr>
                        <a:buSzTx/>
                        <a:buFontTx/>
                        <a:buNone/>
                        <a:tabLst/>
                      </a:pPr>
                      <a:r>
                        <a:rPr kumimoji="0" lang="it-IT" altLang="it-IT" sz="20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        - Riscontro di cardioaritmie</a:t>
                      </a:r>
                    </a:p>
                    <a:p>
                      <a:pPr marL="0" marR="0" lvl="0" indent="0" algn="l" defTabSz="914400" rtl="0" eaLnBrk="1" fontAlgn="base" latinLnBrk="0" hangingPunct="1">
                        <a:lnSpc>
                          <a:spcPct val="85000"/>
                        </a:lnSpc>
                        <a:spcBef>
                          <a:spcPct val="20000"/>
                        </a:spcBef>
                        <a:spcAft>
                          <a:spcPct val="0"/>
                        </a:spcAft>
                        <a:buClr>
                          <a:schemeClr val="bg1"/>
                        </a:buClr>
                        <a:buSzTx/>
                        <a:buFontTx/>
                        <a:buNone/>
                        <a:tabLst/>
                      </a:pPr>
                      <a:r>
                        <a:rPr kumimoji="0" lang="it-IT" altLang="it-IT" sz="20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        - PAPm &gt; 25 mmHg</a:t>
                      </a:r>
                    </a:p>
                  </a:txBody>
                  <a:tcPr marL="90000" marR="90000" marT="46800" marB="46800" anchor="ctr" horzOverflow="overflow">
                    <a:lnL>
                      <a:noFill/>
                    </a:lnL>
                    <a:lnR>
                      <a:noFill/>
                    </a:lnR>
                    <a:lnT>
                      <a:noFill/>
                    </a:lnT>
                    <a:lnB w="19050" cap="flat" cmpd="sng" algn="ctr">
                      <a:solidFill>
                        <a:srgbClr val="006666"/>
                      </a:solidFill>
                      <a:prstDash val="solid"/>
                      <a:round/>
                      <a:headEnd type="none" w="med" len="med"/>
                      <a:tailEnd type="none" w="med" len="med"/>
                    </a:lnB>
                    <a:lnTlToBr>
                      <a:noFill/>
                    </a:lnTlToBr>
                    <a:lnBlToTr>
                      <a:noFill/>
                    </a:lnBlToTr>
                    <a:noFill/>
                  </a:tcPr>
                </a:tc>
                <a:tc hMerge="1">
                  <a:txBody>
                    <a:bodyPr/>
                    <a:lstStyle/>
                    <a:p>
                      <a:endParaRPr lang="it-IT"/>
                    </a:p>
                  </a:txBody>
                  <a:tcPr/>
                </a:tc>
                <a:tc>
                  <a:txBody>
                    <a:bodyPr/>
                    <a:lstStyle>
                      <a:lvl1pPr algn="l"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37931725" indent="-37474525" algn="l"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85000"/>
                        </a:lnSpc>
                        <a:spcBef>
                          <a:spcPct val="20000"/>
                        </a:spcBef>
                        <a:spcAft>
                          <a:spcPct val="0"/>
                        </a:spcAft>
                        <a:buClr>
                          <a:srgbClr val="FFCC00"/>
                        </a:buClr>
                        <a:buSzTx/>
                        <a:buFontTx/>
                        <a:buNone/>
                        <a:tabLst/>
                      </a:pPr>
                      <a:endParaRPr kumimoji="0" lang="it-IT" altLang="it-IT" sz="26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endParaRPr>
                    </a:p>
                  </a:txBody>
                  <a:tcPr horzOverflow="overflow">
                    <a:lnL>
                      <a:noFill/>
                    </a:lnL>
                    <a:lnR>
                      <a:noFill/>
                    </a:lnR>
                    <a:lnT>
                      <a:noFill/>
                    </a:lnT>
                    <a:lnB w="19050" cap="flat" cmpd="sng" algn="ctr">
                      <a:solidFill>
                        <a:srgbClr val="0066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65541301"/>
                  </a:ext>
                </a:extLst>
              </a:tr>
              <a:tr h="427038">
                <a:tc>
                  <a:txBody>
                    <a:bodyPr/>
                    <a:lstStyle>
                      <a:lvl1pPr algn="l"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37931725" indent="-37474525" algn="l"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85000"/>
                        </a:lnSpc>
                        <a:spcBef>
                          <a:spcPct val="20000"/>
                        </a:spcBef>
                        <a:spcAft>
                          <a:spcPct val="0"/>
                        </a:spcAft>
                        <a:buClr>
                          <a:srgbClr val="FFCC00"/>
                        </a:buClr>
                        <a:buSzTx/>
                        <a:buFontTx/>
                        <a:buNone/>
                        <a:tabLst/>
                      </a:pPr>
                      <a:r>
                        <a:rPr kumimoji="0" lang="it-IT" altLang="it-IT" sz="26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Ipossiemia intermittente</a:t>
                      </a:r>
                    </a:p>
                  </a:txBody>
                  <a:tcPr marL="90000" marR="90000" marT="46800" marB="46800" anchor="ctr" horzOverflow="overflow">
                    <a:lnL>
                      <a:noFill/>
                    </a:lnL>
                    <a:lnR>
                      <a:noFill/>
                    </a:lnR>
                    <a:lnT w="19050" cap="flat" cmpd="sng" algn="ctr">
                      <a:solidFill>
                        <a:srgbClr val="006666"/>
                      </a:solidFill>
                      <a:prstDash val="solid"/>
                      <a:round/>
                      <a:headEnd type="none" w="med" len="med"/>
                      <a:tailEnd type="none" w="med" len="med"/>
                    </a:lnT>
                    <a:lnB>
                      <a:noFill/>
                    </a:lnB>
                    <a:lnTlToBr>
                      <a:noFill/>
                    </a:lnTlToBr>
                    <a:lnBlToTr>
                      <a:noFill/>
                    </a:lnBlToTr>
                    <a:solidFill>
                      <a:srgbClr val="336699"/>
                    </a:solidFill>
                  </a:tcPr>
                </a:tc>
                <a:tc>
                  <a:txBody>
                    <a:bodyPr/>
                    <a:lstStyle>
                      <a:lvl1pPr algn="l"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37931725" indent="-37474525" algn="l"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85000"/>
                        </a:lnSpc>
                        <a:spcBef>
                          <a:spcPct val="20000"/>
                        </a:spcBef>
                        <a:spcAft>
                          <a:spcPct val="0"/>
                        </a:spcAft>
                        <a:buClr>
                          <a:srgbClr val="FFCC00"/>
                        </a:buClr>
                        <a:buSzTx/>
                        <a:buFontTx/>
                        <a:buNone/>
                        <a:tabLst/>
                      </a:pPr>
                      <a:endParaRPr kumimoji="0" lang="it-IT" altLang="it-IT" sz="22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endParaRPr>
                    </a:p>
                  </a:txBody>
                  <a:tcPr marL="0" marR="0" marT="0" marB="0" anchor="ctr" horzOverflow="overflow">
                    <a:lnL>
                      <a:noFill/>
                    </a:lnL>
                    <a:lnR>
                      <a:noFill/>
                    </a:lnR>
                    <a:lnT w="19050" cap="flat" cmpd="sng" algn="ctr">
                      <a:solidFill>
                        <a:srgbClr val="006666"/>
                      </a:solidFill>
                      <a:prstDash val="solid"/>
                      <a:round/>
                      <a:headEnd type="none" w="med" len="med"/>
                      <a:tailEnd type="none" w="med" len="med"/>
                    </a:lnT>
                    <a:lnB>
                      <a:noFill/>
                    </a:lnB>
                    <a:lnTlToBr>
                      <a:noFill/>
                    </a:lnTlToBr>
                    <a:lnBlToTr>
                      <a:noFill/>
                    </a:lnBlToTr>
                    <a:noFill/>
                  </a:tcPr>
                </a:tc>
                <a:tc gridSpan="2">
                  <a:txBody>
                    <a:bodyPr/>
                    <a:lstStyle>
                      <a:lvl1pPr algn="l"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37931725" indent="-37474525" algn="l"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85000"/>
                        </a:lnSpc>
                        <a:spcBef>
                          <a:spcPct val="20000"/>
                        </a:spcBef>
                        <a:spcAft>
                          <a:spcPct val="0"/>
                        </a:spcAft>
                        <a:buClr>
                          <a:srgbClr val="FFCC00"/>
                        </a:buClr>
                        <a:buSzTx/>
                        <a:buFontTx/>
                        <a:buNone/>
                        <a:tabLst/>
                      </a:pPr>
                      <a:endParaRPr kumimoji="0" lang="it-IT" altLang="it-IT" sz="26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endParaRPr>
                    </a:p>
                  </a:txBody>
                  <a:tcPr marL="0" marR="0" marT="0" marB="0" horzOverflow="overflow">
                    <a:lnL>
                      <a:noFill/>
                    </a:lnL>
                    <a:lnR>
                      <a:noFill/>
                    </a:lnR>
                    <a:lnT w="19050" cap="flat" cmpd="sng" algn="ctr">
                      <a:solidFill>
                        <a:srgbClr val="006666"/>
                      </a:solidFill>
                      <a:prstDash val="solid"/>
                      <a:round/>
                      <a:headEnd type="none" w="med" len="med"/>
                      <a:tailEnd type="none" w="med" len="med"/>
                    </a:lnT>
                    <a:lnB>
                      <a:noFill/>
                    </a:lnB>
                    <a:lnTlToBr>
                      <a:noFill/>
                    </a:lnTlToBr>
                    <a:lnBlToTr>
                      <a:noFill/>
                    </a:lnBlToTr>
                    <a:noFill/>
                  </a:tcPr>
                </a:tc>
                <a:tc hMerge="1">
                  <a:txBody>
                    <a:bodyPr/>
                    <a:lstStyle/>
                    <a:p>
                      <a:endParaRPr lang="it-IT"/>
                    </a:p>
                  </a:txBody>
                  <a:tcPr/>
                </a:tc>
                <a:extLst>
                  <a:ext uri="{0D108BD9-81ED-4DB2-BD59-A6C34878D82A}">
                    <a16:rowId xmlns:a16="http://schemas.microsoft.com/office/drawing/2014/main" val="1683948048"/>
                  </a:ext>
                </a:extLst>
              </a:tr>
              <a:tr h="646113">
                <a:tc>
                  <a:txBody>
                    <a:bodyPr/>
                    <a:lstStyle>
                      <a:lvl1pPr algn="l"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37931725" indent="-37474525" algn="l"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85000"/>
                        </a:lnSpc>
                        <a:spcBef>
                          <a:spcPct val="20000"/>
                        </a:spcBef>
                        <a:spcAft>
                          <a:spcPct val="0"/>
                        </a:spcAft>
                        <a:buClr>
                          <a:srgbClr val="FFCC00"/>
                        </a:buClr>
                        <a:buSzTx/>
                        <a:buFontTx/>
                        <a:buNone/>
                        <a:tabLst/>
                      </a:pPr>
                      <a:r>
                        <a:rPr kumimoji="0" lang="it-IT" altLang="it-IT" sz="22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    Desaturazione notturna</a:t>
                      </a:r>
                    </a:p>
                  </a:txBody>
                  <a:tcPr marL="0" marR="0" marT="0" marB="0" anchor="ctr" horzOverflow="overflow">
                    <a:lnL>
                      <a:noFill/>
                    </a:lnL>
                    <a:lnR>
                      <a:noFill/>
                    </a:lnR>
                    <a:lnT>
                      <a:noFill/>
                    </a:lnT>
                    <a:lnB w="12700" cap="flat" cmpd="sng" algn="ctr">
                      <a:solidFill>
                        <a:srgbClr val="006666"/>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37931725" indent="-37474525" algn="l"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85000"/>
                        </a:lnSpc>
                        <a:spcBef>
                          <a:spcPct val="20000"/>
                        </a:spcBef>
                        <a:spcAft>
                          <a:spcPct val="0"/>
                        </a:spcAft>
                        <a:buClr>
                          <a:srgbClr val="FFCC00"/>
                        </a:buClr>
                        <a:buSzTx/>
                        <a:buFontTx/>
                        <a:buNone/>
                        <a:tabLst/>
                      </a:pPr>
                      <a:r>
                        <a:rPr kumimoji="0" lang="it-IT" altLang="it-IT" sz="20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SaO</a:t>
                      </a:r>
                      <a:r>
                        <a:rPr kumimoji="0" lang="it-IT" altLang="it-IT" sz="2000" b="0" i="0" u="none" strike="noStrike" cap="none" normalizeH="0" baseline="-2500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2</a:t>
                      </a:r>
                      <a:r>
                        <a:rPr kumimoji="0" lang="it-IT" altLang="it-IT" sz="20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 &lt; 90 % per 30 % della durata totale del sonno</a:t>
                      </a:r>
                    </a:p>
                    <a:p>
                      <a:pPr marL="0" marR="0" lvl="0" indent="0" algn="l" defTabSz="914400" rtl="0" eaLnBrk="1" fontAlgn="base" latinLnBrk="0" hangingPunct="1">
                        <a:lnSpc>
                          <a:spcPct val="85000"/>
                        </a:lnSpc>
                        <a:spcBef>
                          <a:spcPct val="20000"/>
                        </a:spcBef>
                        <a:spcAft>
                          <a:spcPct val="0"/>
                        </a:spcAft>
                        <a:buClr>
                          <a:srgbClr val="FFCC00"/>
                        </a:buClr>
                        <a:buSzTx/>
                        <a:buFontTx/>
                        <a:buNone/>
                        <a:tabLst/>
                      </a:pPr>
                      <a:r>
                        <a:rPr kumimoji="0" lang="it-IT" altLang="it-IT" sz="20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Risposta a testo con O</a:t>
                      </a:r>
                      <a:r>
                        <a:rPr kumimoji="0" lang="it-IT" altLang="it-IT" sz="2000" b="0" i="0" u="none" strike="noStrike" cap="none" normalizeH="0" baseline="-2500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2</a:t>
                      </a:r>
                    </a:p>
                  </a:txBody>
                  <a:tcPr marL="0" marR="0" marT="0" marB="0" anchor="ctr" horzOverflow="overflow">
                    <a:lnL>
                      <a:noFill/>
                    </a:lnL>
                    <a:lnR>
                      <a:noFill/>
                    </a:lnR>
                    <a:lnT>
                      <a:noFill/>
                    </a:lnT>
                    <a:lnB w="12700" cap="flat" cmpd="sng" algn="ctr">
                      <a:solidFill>
                        <a:srgbClr val="006666"/>
                      </a:solidFill>
                      <a:prstDash val="solid"/>
                      <a:round/>
                      <a:headEnd type="none" w="med" len="med"/>
                      <a:tailEnd type="none" w="med" len="med"/>
                    </a:lnB>
                    <a:lnTlToBr>
                      <a:noFill/>
                    </a:lnTlToBr>
                    <a:lnBlToTr>
                      <a:noFill/>
                    </a:lnBlToTr>
                    <a:noFill/>
                  </a:tcPr>
                </a:tc>
                <a:tc gridSpan="2">
                  <a:txBody>
                    <a:bodyPr/>
                    <a:lstStyle>
                      <a:lvl1pPr algn="l"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37931725" indent="-37474525" algn="l"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85000"/>
                        </a:lnSpc>
                        <a:spcBef>
                          <a:spcPct val="20000"/>
                        </a:spcBef>
                        <a:spcAft>
                          <a:spcPct val="0"/>
                        </a:spcAft>
                        <a:buClr>
                          <a:srgbClr val="FFCC00"/>
                        </a:buClr>
                        <a:buSzTx/>
                        <a:buFontTx/>
                        <a:buNone/>
                        <a:tabLst/>
                      </a:pPr>
                      <a:endParaRPr kumimoji="0" lang="it-IT" altLang="it-IT" sz="26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endParaRPr>
                    </a:p>
                  </a:txBody>
                  <a:tcPr marL="0" marR="0" marT="0" marB="0" horzOverflow="overflow">
                    <a:lnL>
                      <a:noFill/>
                    </a:lnL>
                    <a:lnR>
                      <a:noFill/>
                    </a:lnR>
                    <a:lnT>
                      <a:noFill/>
                    </a:lnT>
                    <a:lnB w="12700" cap="flat" cmpd="sng" algn="ctr">
                      <a:solidFill>
                        <a:srgbClr val="006666"/>
                      </a:solidFill>
                      <a:prstDash val="solid"/>
                      <a:round/>
                      <a:headEnd type="none" w="med" len="med"/>
                      <a:tailEnd type="none" w="med" len="med"/>
                    </a:lnB>
                    <a:lnTlToBr>
                      <a:noFill/>
                    </a:lnTlToBr>
                    <a:lnBlToTr>
                      <a:noFill/>
                    </a:lnBlToTr>
                    <a:noFill/>
                  </a:tcPr>
                </a:tc>
                <a:tc hMerge="1">
                  <a:txBody>
                    <a:bodyPr/>
                    <a:lstStyle/>
                    <a:p>
                      <a:endParaRPr lang="it-IT"/>
                    </a:p>
                  </a:txBody>
                  <a:tcPr/>
                </a:tc>
                <a:extLst>
                  <a:ext uri="{0D108BD9-81ED-4DB2-BD59-A6C34878D82A}">
                    <a16:rowId xmlns:a16="http://schemas.microsoft.com/office/drawing/2014/main" val="3855360279"/>
                  </a:ext>
                </a:extLst>
              </a:tr>
              <a:tr h="627063">
                <a:tc>
                  <a:txBody>
                    <a:bodyPr/>
                    <a:lstStyle>
                      <a:lvl1pPr algn="l"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37931725" indent="-37474525" algn="l"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85000"/>
                        </a:lnSpc>
                        <a:spcBef>
                          <a:spcPct val="20000"/>
                        </a:spcBef>
                        <a:spcAft>
                          <a:spcPct val="0"/>
                        </a:spcAft>
                        <a:buClr>
                          <a:srgbClr val="FFCC00"/>
                        </a:buClr>
                        <a:buSzTx/>
                        <a:buFontTx/>
                        <a:buNone/>
                        <a:tabLst/>
                      </a:pPr>
                      <a:r>
                        <a:rPr kumimoji="0" lang="it-IT" altLang="it-IT" sz="22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    Desaturazione da sforzo</a:t>
                      </a:r>
                    </a:p>
                  </a:txBody>
                  <a:tcPr marL="0" marR="0" marT="0" marB="0" anchor="ctr" horzOverflow="overflow">
                    <a:lnL>
                      <a:noFill/>
                    </a:lnL>
                    <a:lnR>
                      <a:noFill/>
                    </a:lnR>
                    <a:lnT w="12700" cap="flat" cmpd="sng" algn="ctr">
                      <a:solidFill>
                        <a:srgbClr val="006666"/>
                      </a:solidFill>
                      <a:prstDash val="solid"/>
                      <a:round/>
                      <a:headEnd type="none" w="med" len="med"/>
                      <a:tailEnd type="none" w="med" len="med"/>
                    </a:lnT>
                    <a:lnB w="19050" cap="flat" cmpd="sng" algn="ctr">
                      <a:solidFill>
                        <a:srgbClr val="006666"/>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37931725" indent="-37474525" algn="l"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85000"/>
                        </a:lnSpc>
                        <a:spcBef>
                          <a:spcPct val="20000"/>
                        </a:spcBef>
                        <a:spcAft>
                          <a:spcPct val="0"/>
                        </a:spcAft>
                        <a:buClr>
                          <a:srgbClr val="FFCC00"/>
                        </a:buClr>
                        <a:buSzTx/>
                        <a:buFontTx/>
                        <a:buNone/>
                        <a:tabLst/>
                      </a:pPr>
                      <a:r>
                        <a:rPr kumimoji="0" lang="it-IT" altLang="it-IT" sz="20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SaO</a:t>
                      </a:r>
                      <a:r>
                        <a:rPr kumimoji="0" lang="it-IT" altLang="it-IT" sz="2000" b="0" i="0" u="none" strike="noStrike" cap="none" normalizeH="0" baseline="-2500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2</a:t>
                      </a:r>
                      <a:r>
                        <a:rPr kumimoji="0" lang="it-IT" altLang="it-IT" sz="20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 &lt; 90 % durante sforzo</a:t>
                      </a:r>
                    </a:p>
                    <a:p>
                      <a:pPr marL="0" marR="0" lvl="0" indent="0" algn="l" defTabSz="914400" rtl="0" eaLnBrk="1" fontAlgn="base" latinLnBrk="0" hangingPunct="1">
                        <a:lnSpc>
                          <a:spcPct val="85000"/>
                        </a:lnSpc>
                        <a:spcBef>
                          <a:spcPct val="20000"/>
                        </a:spcBef>
                        <a:spcAft>
                          <a:spcPct val="0"/>
                        </a:spcAft>
                        <a:buClr>
                          <a:srgbClr val="FFCC00"/>
                        </a:buClr>
                        <a:buSzTx/>
                        <a:buFontTx/>
                        <a:buNone/>
                        <a:tabLst/>
                      </a:pPr>
                      <a:r>
                        <a:rPr kumimoji="0" lang="it-IT" altLang="it-IT" sz="20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Risposta a testo con O</a:t>
                      </a:r>
                      <a:r>
                        <a:rPr kumimoji="0" lang="it-IT" altLang="it-IT" sz="2000" b="0" i="0" u="none" strike="noStrike" cap="none" normalizeH="0" baseline="-2500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rPr>
                        <a:t>2</a:t>
                      </a:r>
                    </a:p>
                  </a:txBody>
                  <a:tcPr marL="0" marR="0" marT="0" marB="0" anchor="ctr" horzOverflow="overflow">
                    <a:lnL>
                      <a:noFill/>
                    </a:lnL>
                    <a:lnR>
                      <a:noFill/>
                    </a:lnR>
                    <a:lnT w="12700" cap="flat" cmpd="sng" algn="ctr">
                      <a:solidFill>
                        <a:srgbClr val="006666"/>
                      </a:solidFill>
                      <a:prstDash val="solid"/>
                      <a:round/>
                      <a:headEnd type="none" w="med" len="med"/>
                      <a:tailEnd type="none" w="med" len="med"/>
                    </a:lnT>
                    <a:lnB w="19050" cap="flat" cmpd="sng" algn="ctr">
                      <a:solidFill>
                        <a:srgbClr val="006666"/>
                      </a:solidFill>
                      <a:prstDash val="solid"/>
                      <a:round/>
                      <a:headEnd type="none" w="med" len="med"/>
                      <a:tailEnd type="none" w="med" len="med"/>
                    </a:lnB>
                    <a:lnTlToBr>
                      <a:noFill/>
                    </a:lnTlToBr>
                    <a:lnBlToTr>
                      <a:noFill/>
                    </a:lnBlToTr>
                    <a:noFill/>
                  </a:tcPr>
                </a:tc>
                <a:tc gridSpan="2">
                  <a:txBody>
                    <a:bodyPr/>
                    <a:lstStyle>
                      <a:lvl1pPr algn="l" eaLnBrk="0" hangingPunct="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37931725" indent="-37474525" algn="l" eaLnBrk="0" hangingPunct="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eaLnBrk="0" hangingPunct="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4pPr>
                      <a:lvl5pPr eaLnBrk="0" hangingPunct="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85000"/>
                        </a:lnSpc>
                        <a:spcBef>
                          <a:spcPct val="20000"/>
                        </a:spcBef>
                        <a:spcAft>
                          <a:spcPct val="0"/>
                        </a:spcAft>
                        <a:buClr>
                          <a:srgbClr val="FFCC00"/>
                        </a:buClr>
                        <a:buSzTx/>
                        <a:buFontTx/>
                        <a:buNone/>
                        <a:tabLst/>
                      </a:pPr>
                      <a:endParaRPr kumimoji="0" lang="it-IT" altLang="it-IT" sz="2600" b="0" i="0" u="none" strike="noStrike" cap="none" normalizeH="0" baseline="0">
                        <a:ln>
                          <a:noFill/>
                        </a:ln>
                        <a:solidFill>
                          <a:schemeClr val="bg1"/>
                        </a:solidFill>
                        <a:effectLst>
                          <a:outerShdw blurRad="38100" dist="38100" dir="2700000" algn="tl">
                            <a:srgbClr val="000000"/>
                          </a:outerShdw>
                        </a:effectLst>
                        <a:latin typeface="Arial Narrow" panose="020B0604020202020204" pitchFamily="34" charset="0"/>
                        <a:ea typeface="ＭＳ Ｐゴシック" panose="020B0600070205080204" pitchFamily="34" charset="-128"/>
                      </a:endParaRPr>
                    </a:p>
                  </a:txBody>
                  <a:tcPr marL="0" marR="0" marT="0" marB="0" horzOverflow="overflow">
                    <a:lnL>
                      <a:noFill/>
                    </a:lnL>
                    <a:lnR>
                      <a:noFill/>
                    </a:lnR>
                    <a:lnT w="12700" cap="flat" cmpd="sng" algn="ctr">
                      <a:solidFill>
                        <a:srgbClr val="006666"/>
                      </a:solidFill>
                      <a:prstDash val="solid"/>
                      <a:round/>
                      <a:headEnd type="none" w="med" len="med"/>
                      <a:tailEnd type="none" w="med" len="med"/>
                    </a:lnT>
                    <a:lnB w="19050" cap="flat" cmpd="sng" algn="ctr">
                      <a:solidFill>
                        <a:srgbClr val="006666"/>
                      </a:solidFill>
                      <a:prstDash val="solid"/>
                      <a:round/>
                      <a:headEnd type="none" w="med" len="med"/>
                      <a:tailEnd type="none" w="med" len="med"/>
                    </a:lnB>
                    <a:lnTlToBr>
                      <a:noFill/>
                    </a:lnTlToBr>
                    <a:lnBlToTr>
                      <a:noFill/>
                    </a:lnBlToTr>
                    <a:noFill/>
                  </a:tcPr>
                </a:tc>
                <a:tc hMerge="1">
                  <a:txBody>
                    <a:bodyPr/>
                    <a:lstStyle/>
                    <a:p>
                      <a:endParaRPr lang="it-IT"/>
                    </a:p>
                  </a:txBody>
                  <a:tcPr/>
                </a:tc>
                <a:extLst>
                  <a:ext uri="{0D108BD9-81ED-4DB2-BD59-A6C34878D82A}">
                    <a16:rowId xmlns:a16="http://schemas.microsoft.com/office/drawing/2014/main" val="2122605427"/>
                  </a:ext>
                </a:extLst>
              </a:tr>
            </a:tbl>
          </a:graphicData>
        </a:graphic>
      </p:graphicFrame>
    </p:spTree>
    <p:extLst>
      <p:ext uri="{BB962C8B-B14F-4D97-AF65-F5344CB8AC3E}">
        <p14:creationId xmlns:p14="http://schemas.microsoft.com/office/powerpoint/2010/main" val="4268183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2668" y="404664"/>
            <a:ext cx="8219252" cy="2736303"/>
          </a:xfrm>
        </p:spPr>
        <p:txBody>
          <a:bodyPr/>
          <a:lstStyle/>
          <a:p>
            <a:pPr lvl="0" eaLnBrk="1" fontAlgn="auto" hangingPunct="1">
              <a:spcAft>
                <a:spcPts val="0"/>
              </a:spcAft>
              <a:buClr>
                <a:srgbClr val="31B6FD"/>
              </a:buClr>
              <a:buSzPct val="100000"/>
            </a:pPr>
            <a:r>
              <a:rPr lang="it-IT" sz="3600" kern="1200" dirty="0">
                <a:solidFill>
                  <a:srgbClr val="FFFF00"/>
                </a:solidFill>
                <a:latin typeface="Candara"/>
                <a:ea typeface="+mn-ea"/>
              </a:rPr>
              <a:t>EMOGASANALISI ARTERIOSA è l’esame standard per definire la IR</a:t>
            </a:r>
          </a:p>
          <a:p>
            <a:pPr lvl="0" eaLnBrk="1" fontAlgn="auto" hangingPunct="1">
              <a:spcAft>
                <a:spcPts val="0"/>
              </a:spcAft>
              <a:buClr>
                <a:srgbClr val="31B6FD"/>
              </a:buClr>
              <a:buSzPct val="100000"/>
            </a:pPr>
            <a:endParaRPr lang="it-IT" sz="3600" kern="1200" dirty="0">
              <a:solidFill>
                <a:srgbClr val="C6E7FC"/>
              </a:solidFill>
              <a:latin typeface="Candara"/>
              <a:ea typeface="+mn-ea"/>
            </a:endParaRPr>
          </a:p>
          <a:p>
            <a:endParaRPr lang="it-IT" sz="3600" dirty="0"/>
          </a:p>
        </p:txBody>
      </p:sp>
      <p:pic>
        <p:nvPicPr>
          <p:cNvPr id="81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8208912"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9086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FB2F23AB-8AC7-0849-AAD5-ED7A2C69307A}"/>
              </a:ext>
            </a:extLst>
          </p:cNvPr>
          <p:cNvSpPr>
            <a:spLocks noGrp="1" noChangeArrowheads="1"/>
          </p:cNvSpPr>
          <p:nvPr>
            <p:ph type="title"/>
          </p:nvPr>
        </p:nvSpPr>
        <p:spPr>
          <a:xfrm>
            <a:off x="685800" y="457200"/>
            <a:ext cx="7772400" cy="1143000"/>
          </a:xfrm>
        </p:spPr>
        <p:txBody>
          <a:bodyPr/>
          <a:lstStyle/>
          <a:p>
            <a:pPr eaLnBrk="1" hangingPunct="1"/>
            <a:r>
              <a:rPr lang="it-IT" altLang="it-IT">
                <a:solidFill>
                  <a:srgbClr val="FFFF00"/>
                </a:solidFill>
                <a:ea typeface="ＭＳ Ｐゴシック" panose="020B0600070205080204" pitchFamily="34" charset="-128"/>
              </a:rPr>
              <a:t>Sistemi di somministrazione dell’O</a:t>
            </a:r>
            <a:r>
              <a:rPr lang="it-IT" altLang="it-IT" baseline="-25000">
                <a:solidFill>
                  <a:srgbClr val="FFFF00"/>
                </a:solidFill>
                <a:ea typeface="ＭＳ Ｐゴシック" panose="020B0600070205080204" pitchFamily="34" charset="-128"/>
              </a:rPr>
              <a:t>2</a:t>
            </a:r>
          </a:p>
        </p:txBody>
      </p:sp>
      <p:sp>
        <p:nvSpPr>
          <p:cNvPr id="113667" name="Rectangle 3">
            <a:extLst>
              <a:ext uri="{FF2B5EF4-FFF2-40B4-BE49-F238E27FC236}">
                <a16:creationId xmlns:a16="http://schemas.microsoft.com/office/drawing/2014/main" id="{2AE5E5A3-C2F8-D142-A7C5-0E919E83AA98}"/>
              </a:ext>
            </a:extLst>
          </p:cNvPr>
          <p:cNvSpPr>
            <a:spLocks noChangeArrowheads="1"/>
          </p:cNvSpPr>
          <p:nvPr/>
        </p:nvSpPr>
        <p:spPr bwMode="auto">
          <a:xfrm>
            <a:off x="684213" y="1790700"/>
            <a:ext cx="76327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FFFF00"/>
                </a:solidFill>
                <a:latin typeface="Tahoma" panose="020B0604030504040204" pitchFamily="34" charset="0"/>
                <a:ea typeface="ＭＳ Ｐゴシック" panose="020B0600070205080204" pitchFamily="34" charset="-128"/>
              </a:defRPr>
            </a:lvl1pPr>
            <a:lvl2pPr marL="37931725" indent="-37474525" eaLnBrk="0" hangingPunct="0">
              <a:defRPr sz="1600" b="1">
                <a:solidFill>
                  <a:srgbClr val="FFFF00"/>
                </a:solidFill>
                <a:latin typeface="Tahoma" panose="020B0604030504040204" pitchFamily="34" charset="0"/>
                <a:ea typeface="ＭＳ Ｐゴシック" panose="020B0600070205080204" pitchFamily="34" charset="-128"/>
              </a:defRPr>
            </a:lvl2pPr>
            <a:lvl3pPr eaLnBrk="0" hangingPunct="0">
              <a:defRPr sz="1600" b="1">
                <a:solidFill>
                  <a:srgbClr val="FFFF00"/>
                </a:solidFill>
                <a:latin typeface="Tahoma" panose="020B0604030504040204" pitchFamily="34" charset="0"/>
                <a:ea typeface="ＭＳ Ｐゴシック" panose="020B0600070205080204" pitchFamily="34" charset="-128"/>
              </a:defRPr>
            </a:lvl3pPr>
            <a:lvl4pPr eaLnBrk="0" hangingPunct="0">
              <a:defRPr sz="1600" b="1">
                <a:solidFill>
                  <a:srgbClr val="FFFF00"/>
                </a:solidFill>
                <a:latin typeface="Tahoma" panose="020B0604030504040204" pitchFamily="34" charset="0"/>
                <a:ea typeface="ＭＳ Ｐゴシック" panose="020B0600070205080204" pitchFamily="34" charset="-128"/>
              </a:defRPr>
            </a:lvl4pPr>
            <a:lvl5pPr eaLnBrk="0" hangingPunct="0">
              <a:defRPr sz="1600" b="1">
                <a:solidFill>
                  <a:srgbClr val="FFFF00"/>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9pPr>
          </a:lstStyle>
          <a:p>
            <a:pPr eaLnBrk="1" hangingPunct="1"/>
            <a:r>
              <a:rPr lang="it-IT" altLang="it-IT" sz="2000" u="sng">
                <a:solidFill>
                  <a:srgbClr val="FFCC00"/>
                </a:solidFill>
                <a:latin typeface="Arial Narrow" panose="020B0604020202020204" pitchFamily="34" charset="0"/>
              </a:rPr>
              <a:t>Cannule nasali:</a:t>
            </a:r>
            <a:r>
              <a:rPr lang="it-IT" altLang="it-IT" sz="2000">
                <a:solidFill>
                  <a:schemeClr val="bg1"/>
                </a:solidFill>
                <a:latin typeface="Arial Narrow" panose="020B0604020202020204" pitchFamily="34" charset="0"/>
              </a:rPr>
              <a:t> due tubuli che vengono inseriti nella parte anteriore delle narici, sostenuti da un leggero supporto. Erogazione di ossigeno puro a basso flusso. Ogni litro di ossigeno somministrato aumenta la FiO2 del 3-4%. La quota di ossigeno asunta dipende dalla frequenza dell’inspirazione (quanto ossigeno viene diluito)</a:t>
            </a:r>
          </a:p>
        </p:txBody>
      </p:sp>
      <p:sp>
        <p:nvSpPr>
          <p:cNvPr id="113668" name="Rectangle 4">
            <a:extLst>
              <a:ext uri="{FF2B5EF4-FFF2-40B4-BE49-F238E27FC236}">
                <a16:creationId xmlns:a16="http://schemas.microsoft.com/office/drawing/2014/main" id="{FF5148C6-8C6C-D44B-8B52-B8E196E2A4DB}"/>
              </a:ext>
            </a:extLst>
          </p:cNvPr>
          <p:cNvSpPr>
            <a:spLocks noChangeArrowheads="1"/>
          </p:cNvSpPr>
          <p:nvPr/>
        </p:nvSpPr>
        <p:spPr bwMode="auto">
          <a:xfrm>
            <a:off x="684213" y="3576638"/>
            <a:ext cx="7775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FFFF00"/>
                </a:solidFill>
                <a:latin typeface="Tahoma" panose="020B0604030504040204" pitchFamily="34" charset="0"/>
                <a:ea typeface="ＭＳ Ｐゴシック" panose="020B0600070205080204" pitchFamily="34" charset="-128"/>
              </a:defRPr>
            </a:lvl1pPr>
            <a:lvl2pPr marL="37931725" indent="-37474525" eaLnBrk="0" hangingPunct="0">
              <a:defRPr sz="1600" b="1">
                <a:solidFill>
                  <a:srgbClr val="FFFF00"/>
                </a:solidFill>
                <a:latin typeface="Tahoma" panose="020B0604030504040204" pitchFamily="34" charset="0"/>
                <a:ea typeface="ＭＳ Ｐゴシック" panose="020B0600070205080204" pitchFamily="34" charset="-128"/>
              </a:defRPr>
            </a:lvl2pPr>
            <a:lvl3pPr eaLnBrk="0" hangingPunct="0">
              <a:defRPr sz="1600" b="1">
                <a:solidFill>
                  <a:srgbClr val="FFFF00"/>
                </a:solidFill>
                <a:latin typeface="Tahoma" panose="020B0604030504040204" pitchFamily="34" charset="0"/>
                <a:ea typeface="ＭＳ Ｐゴシック" panose="020B0600070205080204" pitchFamily="34" charset="-128"/>
              </a:defRPr>
            </a:lvl3pPr>
            <a:lvl4pPr eaLnBrk="0" hangingPunct="0">
              <a:defRPr sz="1600" b="1">
                <a:solidFill>
                  <a:srgbClr val="FFFF00"/>
                </a:solidFill>
                <a:latin typeface="Tahoma" panose="020B0604030504040204" pitchFamily="34" charset="0"/>
                <a:ea typeface="ＭＳ Ｐゴシック" panose="020B0600070205080204" pitchFamily="34" charset="-128"/>
              </a:defRPr>
            </a:lvl4pPr>
            <a:lvl5pPr eaLnBrk="0" hangingPunct="0">
              <a:defRPr sz="1600" b="1">
                <a:solidFill>
                  <a:srgbClr val="FFFF00"/>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9pPr>
          </a:lstStyle>
          <a:p>
            <a:pPr eaLnBrk="1" hangingPunct="1">
              <a:spcBef>
                <a:spcPct val="20000"/>
              </a:spcBef>
              <a:buClr>
                <a:schemeClr val="hlink"/>
              </a:buClr>
              <a:buSzPct val="70000"/>
              <a:buFont typeface="Wingdings" pitchFamily="2" charset="2"/>
              <a:buNone/>
            </a:pPr>
            <a:r>
              <a:rPr lang="it-IT" altLang="it-IT" sz="2000" u="sng">
                <a:solidFill>
                  <a:srgbClr val="FFCC00"/>
                </a:solidFill>
                <a:latin typeface="Arial Narrow" panose="020B0604020202020204" pitchFamily="34" charset="0"/>
              </a:rPr>
              <a:t>Maschere semplici:</a:t>
            </a:r>
            <a:r>
              <a:rPr lang="it-IT" altLang="it-IT" sz="2000">
                <a:solidFill>
                  <a:schemeClr val="bg1"/>
                </a:solidFill>
                <a:latin typeface="Arial Narrow" panose="020B0604020202020204" pitchFamily="34" charset="0"/>
              </a:rPr>
              <a:t> coprono il viso e la bocca. Si somministra O</a:t>
            </a:r>
            <a:r>
              <a:rPr lang="it-IT" altLang="it-IT" sz="2000" baseline="-25000">
                <a:solidFill>
                  <a:schemeClr val="bg1"/>
                </a:solidFill>
                <a:latin typeface="Arial Narrow" panose="020B0604020202020204" pitchFamily="34" charset="0"/>
              </a:rPr>
              <a:t>2</a:t>
            </a:r>
            <a:r>
              <a:rPr lang="it-IT" altLang="it-IT" sz="2000">
                <a:solidFill>
                  <a:schemeClr val="bg1"/>
                </a:solidFill>
                <a:latin typeface="Arial Narrow" panose="020B0604020202020204" pitchFamily="34" charset="0"/>
              </a:rPr>
              <a:t> in concentrazioni fino al 60%, quando la velocità di flusso è pari a 6L/min. </a:t>
            </a:r>
          </a:p>
        </p:txBody>
      </p:sp>
      <p:sp>
        <p:nvSpPr>
          <p:cNvPr id="113669" name="Rectangle 5">
            <a:extLst>
              <a:ext uri="{FF2B5EF4-FFF2-40B4-BE49-F238E27FC236}">
                <a16:creationId xmlns:a16="http://schemas.microsoft.com/office/drawing/2014/main" id="{17319C92-67B5-C247-895A-18E54454CECA}"/>
              </a:ext>
            </a:extLst>
          </p:cNvPr>
          <p:cNvSpPr>
            <a:spLocks noChangeArrowheads="1"/>
          </p:cNvSpPr>
          <p:nvPr/>
        </p:nvSpPr>
        <p:spPr bwMode="auto">
          <a:xfrm>
            <a:off x="684213" y="4403725"/>
            <a:ext cx="770413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FFFF00"/>
                </a:solidFill>
                <a:latin typeface="Tahoma" panose="020B0604030504040204" pitchFamily="34" charset="0"/>
                <a:ea typeface="ＭＳ Ｐゴシック" panose="020B0600070205080204" pitchFamily="34" charset="-128"/>
              </a:defRPr>
            </a:lvl1pPr>
            <a:lvl2pPr marL="37931725" indent="-37474525" eaLnBrk="0" hangingPunct="0">
              <a:defRPr sz="1600" b="1">
                <a:solidFill>
                  <a:srgbClr val="FFFF00"/>
                </a:solidFill>
                <a:latin typeface="Tahoma" panose="020B0604030504040204" pitchFamily="34" charset="0"/>
                <a:ea typeface="ＭＳ Ｐゴシック" panose="020B0600070205080204" pitchFamily="34" charset="-128"/>
              </a:defRPr>
            </a:lvl2pPr>
            <a:lvl3pPr eaLnBrk="0" hangingPunct="0">
              <a:defRPr sz="1600" b="1">
                <a:solidFill>
                  <a:srgbClr val="FFFF00"/>
                </a:solidFill>
                <a:latin typeface="Tahoma" panose="020B0604030504040204" pitchFamily="34" charset="0"/>
                <a:ea typeface="ＭＳ Ｐゴシック" panose="020B0600070205080204" pitchFamily="34" charset="-128"/>
              </a:defRPr>
            </a:lvl3pPr>
            <a:lvl4pPr eaLnBrk="0" hangingPunct="0">
              <a:defRPr sz="1600" b="1">
                <a:solidFill>
                  <a:srgbClr val="FFFF00"/>
                </a:solidFill>
                <a:latin typeface="Tahoma" panose="020B0604030504040204" pitchFamily="34" charset="0"/>
                <a:ea typeface="ＭＳ Ｐゴシック" panose="020B0600070205080204" pitchFamily="34" charset="-128"/>
              </a:defRPr>
            </a:lvl4pPr>
            <a:lvl5pPr eaLnBrk="0" hangingPunct="0">
              <a:defRPr sz="1600" b="1">
                <a:solidFill>
                  <a:srgbClr val="FFFF00"/>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9pPr>
          </a:lstStyle>
          <a:p>
            <a:pPr eaLnBrk="1" hangingPunct="1"/>
            <a:r>
              <a:rPr lang="it-IT" altLang="it-IT" sz="2000" u="sng">
                <a:solidFill>
                  <a:srgbClr val="FFCC00"/>
                </a:solidFill>
                <a:latin typeface="Arial Narrow" panose="020B0604020202020204" pitchFamily="34" charset="0"/>
              </a:rPr>
              <a:t>Maschera di Venturi:</a:t>
            </a:r>
            <a:r>
              <a:rPr lang="it-IT" altLang="it-IT" sz="2000">
                <a:solidFill>
                  <a:schemeClr val="bg1"/>
                </a:solidFill>
                <a:latin typeface="Arial Narrow" panose="020B0604020202020204" pitchFamily="34" charset="0"/>
              </a:rPr>
              <a:t> l’O</a:t>
            </a:r>
            <a:r>
              <a:rPr lang="it-IT" altLang="it-IT" sz="2000" baseline="-25000">
                <a:solidFill>
                  <a:schemeClr val="bg1"/>
                </a:solidFill>
                <a:latin typeface="Arial Narrow" panose="020B0604020202020204" pitchFamily="34" charset="0"/>
              </a:rPr>
              <a:t>2</a:t>
            </a:r>
            <a:r>
              <a:rPr lang="it-IT" altLang="it-IT" sz="2000">
                <a:solidFill>
                  <a:schemeClr val="bg1"/>
                </a:solidFill>
                <a:latin typeface="Arial Narrow" panose="020B0604020202020204" pitchFamily="34" charset="0"/>
              </a:rPr>
              <a:t> entrando nella maschera attraverso un getto sottile,  induce un flusso costante di aria che entra attraverso i fori circostanti. Permette di somministrare una FiO2 precisa indipendente dalla respirazione del paziente. LA FiO2 somministrata può variare dal 24% al 60%. Con un flusso dell’O</a:t>
            </a:r>
            <a:r>
              <a:rPr lang="it-IT" altLang="it-IT" sz="2000" baseline="-25000">
                <a:solidFill>
                  <a:schemeClr val="bg1"/>
                </a:solidFill>
                <a:latin typeface="Arial Narrow" panose="020B0604020202020204" pitchFamily="34" charset="0"/>
              </a:rPr>
              <a:t>2</a:t>
            </a:r>
            <a:r>
              <a:rPr lang="it-IT" altLang="it-IT" sz="2000">
                <a:solidFill>
                  <a:schemeClr val="bg1"/>
                </a:solidFill>
                <a:latin typeface="Arial Narrow" panose="020B0604020202020204" pitchFamily="34" charset="0"/>
              </a:rPr>
              <a:t> di 4L/min si somministra al paziente un flusso totale (O</a:t>
            </a:r>
            <a:r>
              <a:rPr lang="it-IT" altLang="it-IT" sz="2000" baseline="-25000">
                <a:solidFill>
                  <a:schemeClr val="bg1"/>
                </a:solidFill>
                <a:latin typeface="Arial Narrow" panose="020B0604020202020204" pitchFamily="34" charset="0"/>
              </a:rPr>
              <a:t>2</a:t>
            </a:r>
            <a:r>
              <a:rPr lang="it-IT" altLang="it-IT" sz="2000">
                <a:solidFill>
                  <a:schemeClr val="bg1"/>
                </a:solidFill>
                <a:latin typeface="Arial Narrow" panose="020B0604020202020204" pitchFamily="34" charset="0"/>
              </a:rPr>
              <a:t>+aria) di circa 40L/min. In questo modo la reinspirazione di gas espirato diventa trascurabile, per cui non si ha accumulo di CO</a:t>
            </a:r>
            <a:r>
              <a:rPr lang="it-IT" altLang="it-IT" sz="2000" baseline="-25000">
                <a:solidFill>
                  <a:schemeClr val="bg1"/>
                </a:solidFill>
                <a:latin typeface="Arial Narrow" panose="020B0604020202020204" pitchFamily="34" charset="0"/>
              </a:rPr>
              <a:t>2</a:t>
            </a:r>
          </a:p>
        </p:txBody>
      </p:sp>
    </p:spTree>
    <p:extLst>
      <p:ext uri="{BB962C8B-B14F-4D97-AF65-F5344CB8AC3E}">
        <p14:creationId xmlns:p14="http://schemas.microsoft.com/office/powerpoint/2010/main" val="42214845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DFB5DE1E-0215-784E-B618-41E0DA8D2374}"/>
              </a:ext>
            </a:extLst>
          </p:cNvPr>
          <p:cNvSpPr>
            <a:spLocks noGrp="1" noChangeArrowheads="1"/>
          </p:cNvSpPr>
          <p:nvPr>
            <p:ph type="title"/>
          </p:nvPr>
        </p:nvSpPr>
        <p:spPr>
          <a:xfrm>
            <a:off x="685800" y="76200"/>
            <a:ext cx="7772400" cy="1143000"/>
          </a:xfrm>
        </p:spPr>
        <p:txBody>
          <a:bodyPr/>
          <a:lstStyle/>
          <a:p>
            <a:pPr eaLnBrk="1" hangingPunct="1"/>
            <a:r>
              <a:rPr lang="it-IT" altLang="it-IT">
                <a:solidFill>
                  <a:srgbClr val="FFFF00"/>
                </a:solidFill>
                <a:ea typeface="ＭＳ Ｐゴシック" panose="020B0600070205080204" pitchFamily="34" charset="-128"/>
              </a:rPr>
              <a:t>Sistemi di somministrazione dell’O</a:t>
            </a:r>
            <a:r>
              <a:rPr lang="it-IT" altLang="it-IT" baseline="-25000">
                <a:solidFill>
                  <a:srgbClr val="FFFF00"/>
                </a:solidFill>
                <a:ea typeface="ＭＳ Ｐゴシック" panose="020B0600070205080204" pitchFamily="34" charset="-128"/>
              </a:rPr>
              <a:t>2</a:t>
            </a:r>
          </a:p>
        </p:txBody>
      </p:sp>
      <p:pic>
        <p:nvPicPr>
          <p:cNvPr id="114691" name="Picture 3" descr="occhialini">
            <a:extLst>
              <a:ext uri="{FF2B5EF4-FFF2-40B4-BE49-F238E27FC236}">
                <a16:creationId xmlns:a16="http://schemas.microsoft.com/office/drawing/2014/main" id="{5C098357-5C10-2F4C-B065-524A56257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47800"/>
            <a:ext cx="338455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4" descr="maschera semplice">
            <a:extLst>
              <a:ext uri="{FF2B5EF4-FFF2-40B4-BE49-F238E27FC236}">
                <a16:creationId xmlns:a16="http://schemas.microsoft.com/office/drawing/2014/main" id="{5AC4377A-3DC8-644A-922E-C47DF2760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7800"/>
            <a:ext cx="338455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venturi">
            <a:extLst>
              <a:ext uri="{FF2B5EF4-FFF2-40B4-BE49-F238E27FC236}">
                <a16:creationId xmlns:a16="http://schemas.microsoft.com/office/drawing/2014/main" id="{0EC2D8E4-F61B-534A-AC49-8D4D612AF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4090988"/>
            <a:ext cx="3384550"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6" descr="venturi2">
            <a:extLst>
              <a:ext uri="{FF2B5EF4-FFF2-40B4-BE49-F238E27FC236}">
                <a16:creationId xmlns:a16="http://schemas.microsoft.com/office/drawing/2014/main" id="{67AC7C7A-F52C-C149-8649-4839D1E3FB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086225"/>
            <a:ext cx="33845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3528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3" descr="5vent">
            <a:extLst>
              <a:ext uri="{FF2B5EF4-FFF2-40B4-BE49-F238E27FC236}">
                <a16:creationId xmlns:a16="http://schemas.microsoft.com/office/drawing/2014/main" id="{945E6650-749E-BC4A-81C2-E2FB096AF844}"/>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79388" y="3014663"/>
            <a:ext cx="4321175" cy="3246437"/>
          </a:xfrm>
        </p:spPr>
      </p:pic>
      <p:sp>
        <p:nvSpPr>
          <p:cNvPr id="118787" name="Text Box 6">
            <a:extLst>
              <a:ext uri="{FF2B5EF4-FFF2-40B4-BE49-F238E27FC236}">
                <a16:creationId xmlns:a16="http://schemas.microsoft.com/office/drawing/2014/main" id="{F91DA8FA-583A-9A4C-B9E2-79B346DDEF4B}"/>
              </a:ext>
            </a:extLst>
          </p:cNvPr>
          <p:cNvSpPr txBox="1">
            <a:spLocks noChangeArrowheads="1"/>
          </p:cNvSpPr>
          <p:nvPr/>
        </p:nvSpPr>
        <p:spPr bwMode="auto">
          <a:xfrm>
            <a:off x="1187450" y="2276475"/>
            <a:ext cx="21515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1600" b="1">
                <a:solidFill>
                  <a:srgbClr val="FFFF00"/>
                </a:solidFill>
                <a:latin typeface="Tahoma" panose="020B0604030504040204" pitchFamily="34" charset="0"/>
                <a:ea typeface="ＭＳ Ｐゴシック" panose="020B0600070205080204" pitchFamily="34" charset="-128"/>
              </a:defRPr>
            </a:lvl1pPr>
            <a:lvl2pPr marL="37931725" indent="-37474525" eaLnBrk="0" hangingPunct="0">
              <a:defRPr sz="1600" b="1">
                <a:solidFill>
                  <a:srgbClr val="FFFF00"/>
                </a:solidFill>
                <a:latin typeface="Tahoma" panose="020B0604030504040204" pitchFamily="34" charset="0"/>
                <a:ea typeface="ＭＳ Ｐゴシック" panose="020B0600070205080204" pitchFamily="34" charset="-128"/>
              </a:defRPr>
            </a:lvl2pPr>
            <a:lvl3pPr eaLnBrk="0" hangingPunct="0">
              <a:defRPr sz="1600" b="1">
                <a:solidFill>
                  <a:srgbClr val="FFFF00"/>
                </a:solidFill>
                <a:latin typeface="Tahoma" panose="020B0604030504040204" pitchFamily="34" charset="0"/>
                <a:ea typeface="ＭＳ Ｐゴシック" panose="020B0600070205080204" pitchFamily="34" charset="-128"/>
              </a:defRPr>
            </a:lvl3pPr>
            <a:lvl4pPr eaLnBrk="0" hangingPunct="0">
              <a:defRPr sz="1600" b="1">
                <a:solidFill>
                  <a:srgbClr val="FFFF00"/>
                </a:solidFill>
                <a:latin typeface="Tahoma" panose="020B0604030504040204" pitchFamily="34" charset="0"/>
                <a:ea typeface="ＭＳ Ｐゴシック" panose="020B0600070205080204" pitchFamily="34" charset="-128"/>
              </a:defRPr>
            </a:lvl4pPr>
            <a:lvl5pPr eaLnBrk="0" hangingPunct="0">
              <a:defRPr sz="1600" b="1">
                <a:solidFill>
                  <a:srgbClr val="FFFF00"/>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9pPr>
          </a:lstStyle>
          <a:p>
            <a:pPr eaLnBrk="1" hangingPunct="1">
              <a:buClr>
                <a:schemeClr val="bg1"/>
              </a:buClr>
            </a:pPr>
            <a:r>
              <a:rPr lang="it-IT" altLang="it-IT" sz="2400" dirty="0">
                <a:latin typeface="Arial Narrow" panose="020B0604020202020204" pitchFamily="34" charset="0"/>
              </a:rPr>
              <a:t>VMD apparecchi</a:t>
            </a:r>
          </a:p>
        </p:txBody>
      </p:sp>
      <p:sp>
        <p:nvSpPr>
          <p:cNvPr id="118788" name="Rectangle 8">
            <a:extLst>
              <a:ext uri="{FF2B5EF4-FFF2-40B4-BE49-F238E27FC236}">
                <a16:creationId xmlns:a16="http://schemas.microsoft.com/office/drawing/2014/main" id="{D46A981E-8380-CC49-924E-CB16A7D676C5}"/>
              </a:ext>
            </a:extLst>
          </p:cNvPr>
          <p:cNvSpPr>
            <a:spLocks noChangeArrowheads="1"/>
          </p:cNvSpPr>
          <p:nvPr/>
        </p:nvSpPr>
        <p:spPr bwMode="auto">
          <a:xfrm>
            <a:off x="4500563" y="2276475"/>
            <a:ext cx="37785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rgbClr val="FFFF00"/>
                </a:solidFill>
                <a:latin typeface="Tahoma" panose="020B0604030504040204" pitchFamily="34" charset="0"/>
                <a:ea typeface="ＭＳ Ｐゴシック" panose="020B0600070205080204" pitchFamily="34" charset="-128"/>
              </a:defRPr>
            </a:lvl1pPr>
            <a:lvl2pPr marL="37931725" indent="-37474525" eaLnBrk="0" hangingPunct="0">
              <a:defRPr sz="1600" b="1">
                <a:solidFill>
                  <a:srgbClr val="FFFF00"/>
                </a:solidFill>
                <a:latin typeface="Tahoma" panose="020B0604030504040204" pitchFamily="34" charset="0"/>
                <a:ea typeface="ＭＳ Ｐゴシック" panose="020B0600070205080204" pitchFamily="34" charset="-128"/>
              </a:defRPr>
            </a:lvl2pPr>
            <a:lvl3pPr eaLnBrk="0" hangingPunct="0">
              <a:defRPr sz="1600" b="1">
                <a:solidFill>
                  <a:srgbClr val="FFFF00"/>
                </a:solidFill>
                <a:latin typeface="Tahoma" panose="020B0604030504040204" pitchFamily="34" charset="0"/>
                <a:ea typeface="ＭＳ Ｐゴシック" panose="020B0600070205080204" pitchFamily="34" charset="-128"/>
              </a:defRPr>
            </a:lvl3pPr>
            <a:lvl4pPr eaLnBrk="0" hangingPunct="0">
              <a:defRPr sz="1600" b="1">
                <a:solidFill>
                  <a:srgbClr val="FFFF00"/>
                </a:solidFill>
                <a:latin typeface="Tahoma" panose="020B0604030504040204" pitchFamily="34" charset="0"/>
                <a:ea typeface="ＭＳ Ｐゴシック" panose="020B0600070205080204" pitchFamily="34" charset="-128"/>
              </a:defRPr>
            </a:lvl4pPr>
            <a:lvl5pPr eaLnBrk="0" hangingPunct="0">
              <a:defRPr sz="1600" b="1">
                <a:solidFill>
                  <a:srgbClr val="FFFF00"/>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9pPr>
          </a:lstStyle>
          <a:p>
            <a:pPr eaLnBrk="1" hangingPunct="1"/>
            <a:r>
              <a:rPr lang="it-IT" altLang="it-IT" sz="2400" dirty="0">
                <a:latin typeface="Arial Narrow" panose="020B0604020202020204" pitchFamily="34" charset="0"/>
              </a:rPr>
              <a:t>VMD adattamento in ospedale</a:t>
            </a:r>
          </a:p>
        </p:txBody>
      </p:sp>
      <p:pic>
        <p:nvPicPr>
          <p:cNvPr id="118789" name="Picture 16" descr="nimv3">
            <a:extLst>
              <a:ext uri="{FF2B5EF4-FFF2-40B4-BE49-F238E27FC236}">
                <a16:creationId xmlns:a16="http://schemas.microsoft.com/office/drawing/2014/main" id="{90C2F705-A940-5F40-A750-9B641CEFD3E5}"/>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572000" y="2997200"/>
            <a:ext cx="4360863" cy="3268663"/>
          </a:xfrm>
        </p:spPr>
      </p:pic>
      <p:sp>
        <p:nvSpPr>
          <p:cNvPr id="118790" name="TextBox 8">
            <a:extLst>
              <a:ext uri="{FF2B5EF4-FFF2-40B4-BE49-F238E27FC236}">
                <a16:creationId xmlns:a16="http://schemas.microsoft.com/office/drawing/2014/main" id="{98E844AE-C752-5F4B-9939-24C7E2C303D4}"/>
              </a:ext>
            </a:extLst>
          </p:cNvPr>
          <p:cNvSpPr txBox="1">
            <a:spLocks noChangeArrowheads="1"/>
          </p:cNvSpPr>
          <p:nvPr/>
        </p:nvSpPr>
        <p:spPr bwMode="auto">
          <a:xfrm>
            <a:off x="533400" y="381000"/>
            <a:ext cx="8305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FFFF00"/>
                </a:solidFill>
                <a:latin typeface="Tahoma" panose="020B0604030504040204" pitchFamily="34" charset="0"/>
                <a:ea typeface="ＭＳ Ｐゴシック" panose="020B0600070205080204" pitchFamily="34" charset="-128"/>
              </a:defRPr>
            </a:lvl1pPr>
            <a:lvl2pPr marL="37931725" indent="-37474525" eaLnBrk="0" hangingPunct="0">
              <a:defRPr sz="1600" b="1">
                <a:solidFill>
                  <a:srgbClr val="FFFF00"/>
                </a:solidFill>
                <a:latin typeface="Tahoma" panose="020B0604030504040204" pitchFamily="34" charset="0"/>
                <a:ea typeface="ＭＳ Ｐゴシック" panose="020B0600070205080204" pitchFamily="34" charset="-128"/>
              </a:defRPr>
            </a:lvl2pPr>
            <a:lvl3pPr eaLnBrk="0" hangingPunct="0">
              <a:defRPr sz="1600" b="1">
                <a:solidFill>
                  <a:srgbClr val="FFFF00"/>
                </a:solidFill>
                <a:latin typeface="Tahoma" panose="020B0604030504040204" pitchFamily="34" charset="0"/>
                <a:ea typeface="ＭＳ Ｐゴシック" panose="020B0600070205080204" pitchFamily="34" charset="-128"/>
              </a:defRPr>
            </a:lvl3pPr>
            <a:lvl4pPr eaLnBrk="0" hangingPunct="0">
              <a:defRPr sz="1600" b="1">
                <a:solidFill>
                  <a:srgbClr val="FFFF00"/>
                </a:solidFill>
                <a:latin typeface="Tahoma" panose="020B0604030504040204" pitchFamily="34" charset="0"/>
                <a:ea typeface="ＭＳ Ｐゴシック" panose="020B0600070205080204" pitchFamily="34" charset="-128"/>
              </a:defRPr>
            </a:lvl4pPr>
            <a:lvl5pPr eaLnBrk="0" hangingPunct="0">
              <a:defRPr sz="1600" b="1">
                <a:solidFill>
                  <a:srgbClr val="FFFF00"/>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9pPr>
          </a:lstStyle>
          <a:p>
            <a:pPr algn="l" eaLnBrk="1" hangingPunct="1"/>
            <a:r>
              <a:rPr lang="it-IT" altLang="it-IT" sz="3200">
                <a:latin typeface="Times New Roman" panose="02020603050405020304" pitchFamily="18" charset="0"/>
              </a:rPr>
              <a:t>VENTILAZIONE MECCANICA DOMICILIARE</a:t>
            </a:r>
          </a:p>
        </p:txBody>
      </p:sp>
    </p:spTree>
    <p:extLst>
      <p:ext uri="{BB962C8B-B14F-4D97-AF65-F5344CB8AC3E}">
        <p14:creationId xmlns:p14="http://schemas.microsoft.com/office/powerpoint/2010/main" val="36750579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a:extLst>
              <a:ext uri="{FF2B5EF4-FFF2-40B4-BE49-F238E27FC236}">
                <a16:creationId xmlns:a16="http://schemas.microsoft.com/office/drawing/2014/main" id="{8608FD0D-1870-B849-A99D-C82DEBACB1E8}"/>
              </a:ext>
            </a:extLst>
          </p:cNvPr>
          <p:cNvSpPr>
            <a:spLocks noChangeArrowheads="1"/>
          </p:cNvSpPr>
          <p:nvPr/>
        </p:nvSpPr>
        <p:spPr bwMode="auto">
          <a:xfrm>
            <a:off x="762000" y="152400"/>
            <a:ext cx="7467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FFFF00"/>
                </a:solidFill>
                <a:latin typeface="Tahoma" panose="020B0604030504040204" pitchFamily="34" charset="0"/>
                <a:ea typeface="ＭＳ Ｐゴシック" panose="020B0600070205080204" pitchFamily="34" charset="-128"/>
              </a:defRPr>
            </a:lvl1pPr>
            <a:lvl2pPr marL="37931725" indent="-37474525" eaLnBrk="0" hangingPunct="0">
              <a:defRPr sz="1600" b="1">
                <a:solidFill>
                  <a:srgbClr val="FFFF00"/>
                </a:solidFill>
                <a:latin typeface="Tahoma" panose="020B0604030504040204" pitchFamily="34" charset="0"/>
                <a:ea typeface="ＭＳ Ｐゴシック" panose="020B0600070205080204" pitchFamily="34" charset="-128"/>
              </a:defRPr>
            </a:lvl2pPr>
            <a:lvl3pPr eaLnBrk="0" hangingPunct="0">
              <a:defRPr sz="1600" b="1">
                <a:solidFill>
                  <a:srgbClr val="FFFF00"/>
                </a:solidFill>
                <a:latin typeface="Tahoma" panose="020B0604030504040204" pitchFamily="34" charset="0"/>
                <a:ea typeface="ＭＳ Ｐゴシック" panose="020B0600070205080204" pitchFamily="34" charset="-128"/>
              </a:defRPr>
            </a:lvl3pPr>
            <a:lvl4pPr eaLnBrk="0" hangingPunct="0">
              <a:defRPr sz="1600" b="1">
                <a:solidFill>
                  <a:srgbClr val="FFFF00"/>
                </a:solidFill>
                <a:latin typeface="Tahoma" panose="020B0604030504040204" pitchFamily="34" charset="0"/>
                <a:ea typeface="ＭＳ Ｐゴシック" panose="020B0600070205080204" pitchFamily="34" charset="-128"/>
              </a:defRPr>
            </a:lvl4pPr>
            <a:lvl5pPr eaLnBrk="0" hangingPunct="0">
              <a:defRPr sz="1600" b="1">
                <a:solidFill>
                  <a:srgbClr val="FFFF00"/>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9pPr>
          </a:lstStyle>
          <a:p>
            <a:pPr eaLnBrk="1" hangingPunct="1"/>
            <a:r>
              <a:rPr lang="en-US" altLang="it-IT" sz="2800">
                <a:solidFill>
                  <a:schemeClr val="bg1"/>
                </a:solidFill>
                <a:latin typeface="Times New Roman" panose="02020603050405020304" pitchFamily="18" charset="0"/>
              </a:rPr>
              <a:t>La ventilazione non invasiva (NIV)   è una tecnica ventilatoria che utilizza come interfaccia ventilatore-paziente  una maschera (nasale, oronasale o facciale) oppure un casco per erogare una  pressione positiva nelle vie aeree </a:t>
            </a:r>
            <a:endParaRPr lang="it-IT" altLang="it-IT" sz="2800">
              <a:solidFill>
                <a:schemeClr val="bg1"/>
              </a:solidFill>
              <a:latin typeface="Times New Roman" panose="02020603050405020304" pitchFamily="18" charset="0"/>
            </a:endParaRPr>
          </a:p>
        </p:txBody>
      </p:sp>
      <p:pic>
        <p:nvPicPr>
          <p:cNvPr id="119811" name="Picture 5">
            <a:extLst>
              <a:ext uri="{FF2B5EF4-FFF2-40B4-BE49-F238E27FC236}">
                <a16:creationId xmlns:a16="http://schemas.microsoft.com/office/drawing/2014/main" id="{1D9420E6-0A35-5B41-BFE5-3A848D8104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921000"/>
            <a:ext cx="81661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0685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4">
            <a:extLst>
              <a:ext uri="{FF2B5EF4-FFF2-40B4-BE49-F238E27FC236}">
                <a16:creationId xmlns:a16="http://schemas.microsoft.com/office/drawing/2014/main" id="{89CC2314-2F58-A346-BC68-6DE899C60B41}"/>
              </a:ext>
            </a:extLst>
          </p:cNvPr>
          <p:cNvSpPr>
            <a:spLocks noGrp="1" noChangeArrowheads="1"/>
          </p:cNvSpPr>
          <p:nvPr>
            <p:ph type="title"/>
          </p:nvPr>
        </p:nvSpPr>
        <p:spPr/>
        <p:txBody>
          <a:bodyPr/>
          <a:lstStyle/>
          <a:p>
            <a:pPr eaLnBrk="1" hangingPunct="1"/>
            <a:r>
              <a:rPr lang="it-IT" altLang="it-IT">
                <a:solidFill>
                  <a:srgbClr val="FFFF00"/>
                </a:solidFill>
                <a:ea typeface="ＭＳ Ｐゴシック" panose="020B0600070205080204" pitchFamily="34" charset="-128"/>
              </a:rPr>
              <a:t>Scopi della VMD</a:t>
            </a:r>
          </a:p>
        </p:txBody>
      </p:sp>
      <p:sp>
        <p:nvSpPr>
          <p:cNvPr id="120835" name="Text Box 5">
            <a:extLst>
              <a:ext uri="{FF2B5EF4-FFF2-40B4-BE49-F238E27FC236}">
                <a16:creationId xmlns:a16="http://schemas.microsoft.com/office/drawing/2014/main" id="{89C5F301-A752-8F47-8B13-C9EF6239D01B}"/>
              </a:ext>
            </a:extLst>
          </p:cNvPr>
          <p:cNvSpPr txBox="1">
            <a:spLocks noChangeArrowheads="1"/>
          </p:cNvSpPr>
          <p:nvPr/>
        </p:nvSpPr>
        <p:spPr bwMode="auto">
          <a:xfrm>
            <a:off x="755650" y="1847850"/>
            <a:ext cx="6904038"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rgbClr val="FFFF00"/>
                </a:solidFill>
                <a:latin typeface="Tahoma" panose="020B0604030504040204" pitchFamily="34" charset="0"/>
                <a:ea typeface="ＭＳ Ｐゴシック" panose="020B0600070205080204" pitchFamily="34" charset="-128"/>
              </a:defRPr>
            </a:lvl1pPr>
            <a:lvl2pPr marL="37931725" indent="-37474525" eaLnBrk="0" hangingPunct="0">
              <a:defRPr sz="1600" b="1">
                <a:solidFill>
                  <a:srgbClr val="FFFF00"/>
                </a:solidFill>
                <a:latin typeface="Tahoma" panose="020B0604030504040204" pitchFamily="34" charset="0"/>
                <a:ea typeface="ＭＳ Ｐゴシック" panose="020B0600070205080204" pitchFamily="34" charset="-128"/>
              </a:defRPr>
            </a:lvl2pPr>
            <a:lvl3pPr eaLnBrk="0" hangingPunct="0">
              <a:defRPr sz="1600" b="1">
                <a:solidFill>
                  <a:srgbClr val="FFFF00"/>
                </a:solidFill>
                <a:latin typeface="Tahoma" panose="020B0604030504040204" pitchFamily="34" charset="0"/>
                <a:ea typeface="ＭＳ Ｐゴシック" panose="020B0600070205080204" pitchFamily="34" charset="-128"/>
              </a:defRPr>
            </a:lvl3pPr>
            <a:lvl4pPr eaLnBrk="0" hangingPunct="0">
              <a:defRPr sz="1600" b="1">
                <a:solidFill>
                  <a:srgbClr val="FFFF00"/>
                </a:solidFill>
                <a:latin typeface="Tahoma" panose="020B0604030504040204" pitchFamily="34" charset="0"/>
                <a:ea typeface="ＭＳ Ｐゴシック" panose="020B0600070205080204" pitchFamily="34" charset="-128"/>
              </a:defRPr>
            </a:lvl4pPr>
            <a:lvl5pPr eaLnBrk="0" hangingPunct="0">
              <a:defRPr sz="1600" b="1">
                <a:solidFill>
                  <a:srgbClr val="FFFF00"/>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1600" b="1">
                <a:solidFill>
                  <a:srgbClr val="FFFF00"/>
                </a:solidFill>
                <a:latin typeface="Tahoma" panose="020B0604030504040204" pitchFamily="34" charset="0"/>
                <a:ea typeface="ＭＳ Ｐゴシック" panose="020B0600070205080204" pitchFamily="34" charset="-128"/>
              </a:defRPr>
            </a:lvl9pPr>
          </a:lstStyle>
          <a:p>
            <a:pPr eaLnBrk="1" hangingPunct="1">
              <a:lnSpc>
                <a:spcPct val="220000"/>
              </a:lnSpc>
              <a:buFont typeface="Wingdings" pitchFamily="2" charset="2"/>
              <a:buChar char="ü"/>
            </a:pPr>
            <a:r>
              <a:rPr lang="it-IT" altLang="it-IT" sz="2400">
                <a:solidFill>
                  <a:schemeClr val="bg1"/>
                </a:solidFill>
              </a:rPr>
              <a:t> Controllare l’ acidosi respiratoria</a:t>
            </a:r>
          </a:p>
          <a:p>
            <a:pPr eaLnBrk="1" hangingPunct="1">
              <a:lnSpc>
                <a:spcPct val="220000"/>
              </a:lnSpc>
              <a:buFont typeface="Wingdings" pitchFamily="2" charset="2"/>
              <a:buChar char="ü"/>
            </a:pPr>
            <a:r>
              <a:rPr lang="it-IT" altLang="it-IT" sz="2400">
                <a:solidFill>
                  <a:schemeClr val="bg1"/>
                </a:solidFill>
              </a:rPr>
              <a:t> Migliorare gli scambi gassosi diurni e nel sonno</a:t>
            </a:r>
          </a:p>
          <a:p>
            <a:pPr eaLnBrk="1" hangingPunct="1">
              <a:lnSpc>
                <a:spcPct val="220000"/>
              </a:lnSpc>
              <a:buFont typeface="Wingdings" pitchFamily="2" charset="2"/>
              <a:buChar char="ü"/>
            </a:pPr>
            <a:r>
              <a:rPr lang="it-IT" altLang="it-IT" sz="2400">
                <a:solidFill>
                  <a:schemeClr val="bg1"/>
                </a:solidFill>
              </a:rPr>
              <a:t> Ridurre il lavoro respiratorio</a:t>
            </a:r>
          </a:p>
          <a:p>
            <a:pPr eaLnBrk="1" hangingPunct="1">
              <a:lnSpc>
                <a:spcPct val="220000"/>
              </a:lnSpc>
              <a:buFont typeface="Wingdings" pitchFamily="2" charset="2"/>
              <a:buChar char="ü"/>
            </a:pPr>
            <a:r>
              <a:rPr lang="it-IT" altLang="it-IT" sz="2400">
                <a:solidFill>
                  <a:schemeClr val="bg1"/>
                </a:solidFill>
              </a:rPr>
              <a:t> Riventilare le zone polmonari atelettasiche</a:t>
            </a:r>
          </a:p>
        </p:txBody>
      </p:sp>
    </p:spTree>
    <p:extLst>
      <p:ext uri="{BB962C8B-B14F-4D97-AF65-F5344CB8AC3E}">
        <p14:creationId xmlns:p14="http://schemas.microsoft.com/office/powerpoint/2010/main" val="14926056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Text Box 2"/>
          <p:cNvSpPr txBox="1">
            <a:spLocks noChangeArrowheads="1"/>
          </p:cNvSpPr>
          <p:nvPr/>
        </p:nvSpPr>
        <p:spPr bwMode="auto">
          <a:xfrm>
            <a:off x="251520" y="260657"/>
            <a:ext cx="8640960" cy="7232749"/>
          </a:xfrm>
          <a:prstGeom prst="rect">
            <a:avLst/>
          </a:prstGeom>
          <a:noFill/>
          <a:ln w="9525">
            <a:noFill/>
            <a:miter lim="800000"/>
            <a:headEnd/>
            <a:tailEnd/>
          </a:ln>
          <a:effectLst/>
        </p:spPr>
        <p:txBody>
          <a:bodyPr wrap="square">
            <a:spAutoFit/>
          </a:bodyPr>
          <a:lstStyle>
            <a:lvl1pPr>
              <a:defRPr sz="3200">
                <a:solidFill>
                  <a:schemeClr val="tx1"/>
                </a:solidFill>
                <a:latin typeface="Times New Roman" pitchFamily="18" charset="0"/>
                <a:ea typeface="ＭＳ Ｐゴシック" pitchFamily="34" charset="-128"/>
              </a:defRPr>
            </a:lvl1pPr>
            <a:lvl2pPr marL="37931725" indent="-37474525">
              <a:defRPr sz="3200">
                <a:solidFill>
                  <a:schemeClr val="tx1"/>
                </a:solidFill>
                <a:latin typeface="Times New Roman" pitchFamily="18" charset="0"/>
                <a:ea typeface="ＭＳ Ｐゴシック" pitchFamily="34" charset="-128"/>
              </a:defRPr>
            </a:lvl2pPr>
            <a:lvl3pPr>
              <a:defRPr sz="3200">
                <a:solidFill>
                  <a:schemeClr val="tx1"/>
                </a:solidFill>
                <a:latin typeface="Times New Roman" pitchFamily="18" charset="0"/>
                <a:ea typeface="ＭＳ Ｐゴシック" pitchFamily="34" charset="-128"/>
              </a:defRPr>
            </a:lvl3pPr>
            <a:lvl4pPr>
              <a:defRPr sz="3200">
                <a:solidFill>
                  <a:schemeClr val="tx1"/>
                </a:solidFill>
                <a:latin typeface="Times New Roman" pitchFamily="18" charset="0"/>
                <a:ea typeface="ＭＳ Ｐゴシック" pitchFamily="34" charset="-128"/>
              </a:defRPr>
            </a:lvl4pPr>
            <a:lvl5pPr>
              <a:defRPr sz="3200">
                <a:solidFill>
                  <a:schemeClr val="tx1"/>
                </a:solidFill>
                <a:latin typeface="Times New Roman" pitchFamily="18" charset="0"/>
                <a:ea typeface="ＭＳ Ｐゴシック" pitchFamily="34" charset="-128"/>
              </a:defRPr>
            </a:lvl5pPr>
            <a:lvl6pPr marL="457200" eaLnBrk="0" fontAlgn="base" hangingPunct="0">
              <a:spcBef>
                <a:spcPct val="0"/>
              </a:spcBef>
              <a:spcAft>
                <a:spcPct val="0"/>
              </a:spcAft>
              <a:defRPr sz="3200">
                <a:solidFill>
                  <a:schemeClr val="tx1"/>
                </a:solidFill>
                <a:latin typeface="Times New Roman" pitchFamily="18" charset="0"/>
                <a:ea typeface="ＭＳ Ｐゴシック" pitchFamily="34" charset="-128"/>
              </a:defRPr>
            </a:lvl6pPr>
            <a:lvl7pPr marL="914400" eaLnBrk="0" fontAlgn="base" hangingPunct="0">
              <a:spcBef>
                <a:spcPct val="0"/>
              </a:spcBef>
              <a:spcAft>
                <a:spcPct val="0"/>
              </a:spcAft>
              <a:defRPr sz="3200">
                <a:solidFill>
                  <a:schemeClr val="tx1"/>
                </a:solidFill>
                <a:latin typeface="Times New Roman" pitchFamily="18" charset="0"/>
                <a:ea typeface="ＭＳ Ｐゴシック" pitchFamily="34" charset="-128"/>
              </a:defRPr>
            </a:lvl7pPr>
            <a:lvl8pPr marL="1371600" eaLnBrk="0" fontAlgn="base" hangingPunct="0">
              <a:spcBef>
                <a:spcPct val="0"/>
              </a:spcBef>
              <a:spcAft>
                <a:spcPct val="0"/>
              </a:spcAft>
              <a:defRPr sz="3200">
                <a:solidFill>
                  <a:schemeClr val="tx1"/>
                </a:solidFill>
                <a:latin typeface="Times New Roman" pitchFamily="18" charset="0"/>
                <a:ea typeface="ＭＳ Ｐゴシック" pitchFamily="34" charset="-128"/>
              </a:defRPr>
            </a:lvl8pPr>
            <a:lvl9pPr marL="1828800" eaLnBrk="0" fontAlgn="base" hangingPunct="0">
              <a:spcBef>
                <a:spcPct val="0"/>
              </a:spcBef>
              <a:spcAft>
                <a:spcPct val="0"/>
              </a:spcAft>
              <a:defRPr sz="3200">
                <a:solidFill>
                  <a:schemeClr val="tx1"/>
                </a:solidFill>
                <a:latin typeface="Times New Roman" pitchFamily="18" charset="0"/>
                <a:ea typeface="ＭＳ Ｐゴシック" pitchFamily="34" charset="-128"/>
              </a:defRPr>
            </a:lvl9pPr>
          </a:lstStyle>
          <a:p>
            <a:pPr algn="ctr" fontAlgn="base">
              <a:spcBef>
                <a:spcPct val="0"/>
              </a:spcBef>
              <a:spcAft>
                <a:spcPct val="0"/>
              </a:spcAft>
              <a:defRPr/>
            </a:pPr>
            <a:r>
              <a:rPr lang="it-IT" sz="2800" b="1" dirty="0">
                <a:solidFill>
                  <a:srgbClr val="FFFFFF"/>
                </a:solidFill>
                <a:effectLst>
                  <a:outerShdw blurRad="38100" dist="38100" dir="2700000" algn="tl">
                    <a:srgbClr val="000000"/>
                  </a:outerShdw>
                </a:effectLst>
              </a:rPr>
              <a:t>Patologie che possono alterare la fase ventilatoria </a:t>
            </a:r>
            <a:r>
              <a:rPr lang="it-IT" sz="2800" dirty="0">
                <a:solidFill>
                  <a:srgbClr val="FFFF00"/>
                </a:solidFill>
                <a:effectLst>
                  <a:outerShdw blurRad="38100" dist="38100" dir="2700000" algn="tl">
                    <a:srgbClr val="000000"/>
                  </a:outerShdw>
                </a:effectLst>
              </a:rPr>
              <a:t>(deficit di ventilazione) </a:t>
            </a:r>
            <a:endParaRPr lang="it-IT" dirty="0">
              <a:solidFill>
                <a:srgbClr val="FFFF00"/>
              </a:solidFill>
            </a:endParaRPr>
          </a:p>
          <a:p>
            <a:pPr marL="342900" indent="-342900" algn="just" fontAlgn="base">
              <a:spcBef>
                <a:spcPct val="0"/>
              </a:spcBef>
              <a:spcAft>
                <a:spcPct val="0"/>
              </a:spcAft>
              <a:buFont typeface="Arial" pitchFamily="34" charset="0"/>
              <a:buChar char="•"/>
              <a:defRPr/>
            </a:pPr>
            <a:r>
              <a:rPr lang="it-IT" sz="2000" b="1" dirty="0">
                <a:solidFill>
                  <a:srgbClr val="FFFF00"/>
                </a:solidFill>
              </a:rPr>
              <a:t>Malattie del SNC, del tronco encefalico e del midollo spinale</a:t>
            </a:r>
          </a:p>
          <a:p>
            <a:pPr marL="342900" indent="-342900" algn="just" fontAlgn="base">
              <a:spcBef>
                <a:spcPct val="0"/>
              </a:spcBef>
              <a:spcAft>
                <a:spcPct val="0"/>
              </a:spcAft>
              <a:buFont typeface="Arial" pitchFamily="34" charset="0"/>
              <a:buChar char="•"/>
              <a:defRPr/>
            </a:pPr>
            <a:r>
              <a:rPr lang="it-IT" sz="2000" b="1" dirty="0">
                <a:solidFill>
                  <a:srgbClr val="FFFF00"/>
                </a:solidFill>
              </a:rPr>
              <a:t>Neuropatie </a:t>
            </a:r>
          </a:p>
          <a:p>
            <a:pPr marL="342900" indent="-342900" algn="just" fontAlgn="base">
              <a:spcBef>
                <a:spcPct val="0"/>
              </a:spcBef>
              <a:spcAft>
                <a:spcPct val="0"/>
              </a:spcAft>
              <a:buFont typeface="Arial" pitchFamily="34" charset="0"/>
              <a:buChar char="•"/>
              <a:defRPr/>
            </a:pPr>
            <a:r>
              <a:rPr lang="it-IT" sz="2000" b="1" dirty="0">
                <a:solidFill>
                  <a:srgbClr val="FFFF00"/>
                </a:solidFill>
              </a:rPr>
              <a:t>Malattie della giunzione neuro-muscolare</a:t>
            </a:r>
          </a:p>
          <a:p>
            <a:pPr marL="342900" indent="-342900" algn="just" fontAlgn="base">
              <a:spcBef>
                <a:spcPct val="0"/>
              </a:spcBef>
              <a:spcAft>
                <a:spcPct val="0"/>
              </a:spcAft>
              <a:buFont typeface="Arial" pitchFamily="34" charset="0"/>
              <a:buChar char="•"/>
              <a:defRPr/>
            </a:pPr>
            <a:r>
              <a:rPr lang="it-IT" sz="2000" b="1" dirty="0">
                <a:solidFill>
                  <a:srgbClr val="FFFF00"/>
                </a:solidFill>
              </a:rPr>
              <a:t>Miopatie</a:t>
            </a:r>
          </a:p>
          <a:p>
            <a:pPr marL="342900" indent="-342900" algn="just" fontAlgn="base">
              <a:spcBef>
                <a:spcPct val="0"/>
              </a:spcBef>
              <a:spcAft>
                <a:spcPct val="0"/>
              </a:spcAft>
              <a:buFont typeface="Arial" pitchFamily="34" charset="0"/>
              <a:buChar char="•"/>
              <a:defRPr/>
            </a:pPr>
            <a:r>
              <a:rPr lang="it-IT" sz="2000" b="1" dirty="0">
                <a:solidFill>
                  <a:srgbClr val="FFFF00"/>
                </a:solidFill>
              </a:rPr>
              <a:t>Alterazioni della gabbia toracica</a:t>
            </a:r>
          </a:p>
          <a:p>
            <a:pPr marL="342900" indent="-342900" algn="just" fontAlgn="base">
              <a:spcBef>
                <a:spcPct val="0"/>
              </a:spcBef>
              <a:spcAft>
                <a:spcPct val="0"/>
              </a:spcAft>
              <a:buFont typeface="Arial" pitchFamily="34" charset="0"/>
              <a:buChar char="•"/>
              <a:defRPr/>
            </a:pPr>
            <a:r>
              <a:rPr lang="it-IT" sz="2000" b="1" dirty="0">
                <a:solidFill>
                  <a:srgbClr val="FFFF00"/>
                </a:solidFill>
              </a:rPr>
              <a:t>Obesità</a:t>
            </a:r>
          </a:p>
          <a:p>
            <a:pPr marL="342900" indent="-342900" algn="just" fontAlgn="base">
              <a:spcBef>
                <a:spcPct val="0"/>
              </a:spcBef>
              <a:spcAft>
                <a:spcPct val="0"/>
              </a:spcAft>
              <a:buFont typeface="Arial" pitchFamily="34" charset="0"/>
              <a:buChar char="•"/>
              <a:defRPr/>
            </a:pPr>
            <a:r>
              <a:rPr lang="it-IT" sz="2000" b="1" dirty="0">
                <a:solidFill>
                  <a:srgbClr val="FFFF00"/>
                </a:solidFill>
              </a:rPr>
              <a:t>Patologie delle vie aeree</a:t>
            </a:r>
          </a:p>
          <a:p>
            <a:pPr marL="342900" indent="-342900" algn="just" fontAlgn="base">
              <a:spcBef>
                <a:spcPct val="0"/>
              </a:spcBef>
              <a:spcAft>
                <a:spcPct val="0"/>
              </a:spcAft>
              <a:buFont typeface="Arial" pitchFamily="34" charset="0"/>
              <a:buChar char="•"/>
              <a:defRPr/>
            </a:pPr>
            <a:r>
              <a:rPr lang="it-IT" sz="2000" b="1" dirty="0">
                <a:solidFill>
                  <a:srgbClr val="FFFF00"/>
                </a:solidFill>
              </a:rPr>
              <a:t>Patologie del parenchima polmonare (primitive e secondarie)</a:t>
            </a:r>
          </a:p>
          <a:p>
            <a:pPr marL="342900" indent="-342900" algn="just" fontAlgn="base">
              <a:spcBef>
                <a:spcPct val="0"/>
              </a:spcBef>
              <a:spcAft>
                <a:spcPct val="0"/>
              </a:spcAft>
              <a:buFont typeface="Arial" pitchFamily="34" charset="0"/>
              <a:buChar char="•"/>
              <a:defRPr/>
            </a:pPr>
            <a:r>
              <a:rPr lang="it-IT" sz="2000" b="1" dirty="0">
                <a:solidFill>
                  <a:srgbClr val="FFFF00"/>
                </a:solidFill>
              </a:rPr>
              <a:t>Epatopatie e patologie addome superiore</a:t>
            </a:r>
          </a:p>
          <a:p>
            <a:pPr fontAlgn="base">
              <a:spcBef>
                <a:spcPct val="0"/>
              </a:spcBef>
              <a:spcAft>
                <a:spcPct val="0"/>
              </a:spcAft>
              <a:defRPr/>
            </a:pPr>
            <a:endParaRPr lang="it-IT" sz="2400" b="1" dirty="0">
              <a:solidFill>
                <a:srgbClr val="FFFF00"/>
              </a:solidFill>
            </a:endParaRPr>
          </a:p>
          <a:p>
            <a:pPr fontAlgn="base">
              <a:spcBef>
                <a:spcPct val="0"/>
              </a:spcBef>
              <a:spcAft>
                <a:spcPct val="0"/>
              </a:spcAft>
              <a:defRPr/>
            </a:pPr>
            <a:r>
              <a:rPr lang="it-IT" sz="2400" b="1" dirty="0">
                <a:solidFill>
                  <a:srgbClr val="FFFF00"/>
                </a:solidFill>
              </a:rPr>
              <a:t>Principali obiettivi:</a:t>
            </a:r>
          </a:p>
          <a:p>
            <a:pPr marL="342900" indent="-342900" fontAlgn="base">
              <a:spcBef>
                <a:spcPct val="0"/>
              </a:spcBef>
              <a:spcAft>
                <a:spcPct val="0"/>
              </a:spcAft>
              <a:buFont typeface="Arial" pitchFamily="34" charset="0"/>
              <a:buChar char="•"/>
              <a:defRPr/>
            </a:pPr>
            <a:r>
              <a:rPr lang="it-IT" sz="2000" b="1" dirty="0">
                <a:solidFill>
                  <a:schemeClr val="bg1"/>
                </a:solidFill>
              </a:rPr>
              <a:t>Diminuzione del lavoro respiratorio e riduzione della dispnea </a:t>
            </a:r>
          </a:p>
          <a:p>
            <a:pPr marL="342900" indent="-342900" fontAlgn="base">
              <a:spcBef>
                <a:spcPct val="0"/>
              </a:spcBef>
              <a:spcAft>
                <a:spcPct val="0"/>
              </a:spcAft>
              <a:buFont typeface="Arial" pitchFamily="34" charset="0"/>
              <a:buChar char="•"/>
              <a:defRPr/>
            </a:pPr>
            <a:r>
              <a:rPr lang="it-IT" sz="2000" b="1" dirty="0">
                <a:solidFill>
                  <a:schemeClr val="bg1"/>
                </a:solidFill>
              </a:rPr>
              <a:t>Ottenimento di un patter respiratorio adeguato</a:t>
            </a:r>
          </a:p>
          <a:p>
            <a:pPr marL="342900" indent="-342900" fontAlgn="base">
              <a:spcBef>
                <a:spcPct val="0"/>
              </a:spcBef>
              <a:spcAft>
                <a:spcPct val="0"/>
              </a:spcAft>
              <a:buFont typeface="Arial" pitchFamily="34" charset="0"/>
              <a:buChar char="•"/>
              <a:defRPr/>
            </a:pPr>
            <a:r>
              <a:rPr lang="it-IT" sz="2000" b="1" dirty="0">
                <a:solidFill>
                  <a:schemeClr val="bg1"/>
                </a:solidFill>
              </a:rPr>
              <a:t>Normalizzazione dei livelli arteriosi di gas respiratori </a:t>
            </a:r>
          </a:p>
          <a:p>
            <a:pPr fontAlgn="base">
              <a:spcBef>
                <a:spcPct val="0"/>
              </a:spcBef>
              <a:spcAft>
                <a:spcPct val="0"/>
              </a:spcAft>
              <a:defRPr/>
            </a:pPr>
            <a:endParaRPr lang="it-IT" sz="2400" b="1" dirty="0">
              <a:solidFill>
                <a:schemeClr val="bg1"/>
              </a:solidFill>
            </a:endParaRPr>
          </a:p>
          <a:p>
            <a:pPr fontAlgn="base">
              <a:spcBef>
                <a:spcPct val="0"/>
              </a:spcBef>
              <a:spcAft>
                <a:spcPct val="0"/>
              </a:spcAft>
              <a:defRPr/>
            </a:pPr>
            <a:r>
              <a:rPr lang="it-IT" sz="2400" b="1" dirty="0">
                <a:solidFill>
                  <a:schemeClr val="bg1"/>
                </a:solidFill>
              </a:rPr>
              <a:t>La ventilazione meccanica trova indicazione sia nel IRA (in ospedale) che nell’IRC (a domicilio) </a:t>
            </a:r>
          </a:p>
          <a:p>
            <a:pPr fontAlgn="base">
              <a:spcBef>
                <a:spcPct val="0"/>
              </a:spcBef>
              <a:spcAft>
                <a:spcPct val="0"/>
              </a:spcAft>
              <a:defRPr/>
            </a:pPr>
            <a:endParaRPr lang="it-IT" sz="2400" b="1" dirty="0">
              <a:solidFill>
                <a:schemeClr val="bg1"/>
              </a:solidFill>
            </a:endParaRPr>
          </a:p>
          <a:p>
            <a:pPr fontAlgn="base">
              <a:spcBef>
                <a:spcPct val="0"/>
              </a:spcBef>
              <a:spcAft>
                <a:spcPct val="0"/>
              </a:spcAft>
              <a:defRPr/>
            </a:pPr>
            <a:endParaRPr lang="it-IT" sz="2400" dirty="0">
              <a:solidFill>
                <a:srgbClr val="FFFF00"/>
              </a:solidFill>
            </a:endParaRPr>
          </a:p>
        </p:txBody>
      </p:sp>
    </p:spTree>
    <p:extLst>
      <p:ext uri="{BB962C8B-B14F-4D97-AF65-F5344CB8AC3E}">
        <p14:creationId xmlns:p14="http://schemas.microsoft.com/office/powerpoint/2010/main" val="27942043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11012" y="260350"/>
            <a:ext cx="7772400" cy="1143000"/>
          </a:xfrm>
        </p:spPr>
        <p:txBody>
          <a:bodyPr/>
          <a:lstStyle/>
          <a:p>
            <a:r>
              <a:rPr lang="it-IT" sz="4000" dirty="0">
                <a:solidFill>
                  <a:schemeClr val="bg1"/>
                </a:solidFill>
              </a:rPr>
              <a:t>Ventilazione meccanica </a:t>
            </a:r>
            <a:br>
              <a:rPr lang="it-IT" sz="4000" dirty="0">
                <a:solidFill>
                  <a:srgbClr val="FF3300"/>
                </a:solidFill>
              </a:rPr>
            </a:br>
            <a:endParaRPr lang="it-IT" sz="4000" dirty="0">
              <a:solidFill>
                <a:srgbClr val="FF3300"/>
              </a:solidFill>
            </a:endParaRPr>
          </a:p>
        </p:txBody>
      </p:sp>
      <p:sp>
        <p:nvSpPr>
          <p:cNvPr id="3075" name="Text Box 3"/>
          <p:cNvSpPr txBox="1">
            <a:spLocks noChangeArrowheads="1"/>
          </p:cNvSpPr>
          <p:nvPr/>
        </p:nvSpPr>
        <p:spPr bwMode="auto">
          <a:xfrm>
            <a:off x="826916" y="5807211"/>
            <a:ext cx="7130345" cy="4667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Times New Roman" pitchFamily="18" charset="0"/>
                <a:ea typeface="ＭＳ Ｐゴシック" pitchFamily="34" charset="-128"/>
              </a:defRPr>
            </a:lvl1pPr>
            <a:lvl2pPr marL="742950" indent="-285750">
              <a:defRPr sz="3200">
                <a:solidFill>
                  <a:schemeClr val="tx1"/>
                </a:solidFill>
                <a:latin typeface="Times New Roman" pitchFamily="18" charset="0"/>
                <a:ea typeface="ＭＳ Ｐゴシック" pitchFamily="34" charset="-128"/>
              </a:defRPr>
            </a:lvl2pPr>
            <a:lvl3pPr marL="1143000" indent="-228600">
              <a:defRPr sz="3200">
                <a:solidFill>
                  <a:schemeClr val="tx1"/>
                </a:solidFill>
                <a:latin typeface="Times New Roman" pitchFamily="18" charset="0"/>
                <a:ea typeface="ＭＳ Ｐゴシック" pitchFamily="34" charset="-128"/>
              </a:defRPr>
            </a:lvl3pPr>
            <a:lvl4pPr marL="1600200" indent="-228600">
              <a:defRPr sz="3200">
                <a:solidFill>
                  <a:schemeClr val="tx1"/>
                </a:solidFill>
                <a:latin typeface="Times New Roman" pitchFamily="18" charset="0"/>
                <a:ea typeface="ＭＳ Ｐゴシック" pitchFamily="34" charset="-128"/>
              </a:defRPr>
            </a:lvl4pPr>
            <a:lvl5pPr marL="2057400" indent="-228600">
              <a:defRPr sz="32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Times New Roman" pitchFamily="18" charset="0"/>
                <a:ea typeface="ＭＳ Ｐゴシック" pitchFamily="34" charset="-128"/>
              </a:defRPr>
            </a:lvl9pPr>
          </a:lstStyle>
          <a:p>
            <a:pPr>
              <a:spcBef>
                <a:spcPct val="50000"/>
              </a:spcBef>
              <a:buFont typeface="Webdings" pitchFamily="18" charset="2"/>
              <a:buChar char="4"/>
            </a:pPr>
            <a:r>
              <a:rPr lang="en-US" sz="2400" b="1" dirty="0">
                <a:solidFill>
                  <a:srgbClr val="FFFF00"/>
                </a:solidFill>
                <a:latin typeface="Arial" pitchFamily="34" charset="0"/>
              </a:rPr>
              <a:t> </a:t>
            </a:r>
            <a:r>
              <a:rPr lang="en-US" sz="2400" b="1" dirty="0" err="1">
                <a:solidFill>
                  <a:srgbClr val="FFFF00"/>
                </a:solidFill>
                <a:latin typeface="Arial" pitchFamily="34" charset="0"/>
              </a:rPr>
              <a:t>P</a:t>
            </a:r>
            <a:r>
              <a:rPr lang="en-US" sz="2400" b="1" baseline="-25000" dirty="0" err="1">
                <a:solidFill>
                  <a:srgbClr val="FFFF00"/>
                </a:solidFill>
                <a:latin typeface="Arial" pitchFamily="34" charset="0"/>
              </a:rPr>
              <a:t>applicata</a:t>
            </a:r>
            <a:r>
              <a:rPr lang="en-US" sz="2400" b="1" dirty="0">
                <a:solidFill>
                  <a:srgbClr val="FFFF00"/>
                </a:solidFill>
                <a:latin typeface="Arial" pitchFamily="34" charset="0"/>
              </a:rPr>
              <a:t> = </a:t>
            </a:r>
            <a:r>
              <a:rPr lang="en-US" sz="2400" b="1" dirty="0" err="1">
                <a:solidFill>
                  <a:srgbClr val="FFFF00"/>
                </a:solidFill>
                <a:latin typeface="Arial" pitchFamily="34" charset="0"/>
              </a:rPr>
              <a:t>P</a:t>
            </a:r>
            <a:r>
              <a:rPr lang="en-US" sz="2400" b="1" baseline="-25000" dirty="0" err="1">
                <a:solidFill>
                  <a:srgbClr val="FFFF00"/>
                </a:solidFill>
                <a:latin typeface="Arial" pitchFamily="34" charset="0"/>
              </a:rPr>
              <a:t>muscoli</a:t>
            </a:r>
            <a:r>
              <a:rPr lang="en-US" sz="2400" b="1" baseline="-25000" dirty="0">
                <a:solidFill>
                  <a:srgbClr val="FFFF00"/>
                </a:solidFill>
                <a:latin typeface="Arial" pitchFamily="34" charset="0"/>
              </a:rPr>
              <a:t> </a:t>
            </a:r>
            <a:r>
              <a:rPr lang="en-US" sz="2400" b="1" baseline="-25000" dirty="0" err="1">
                <a:solidFill>
                  <a:srgbClr val="FFFF00"/>
                </a:solidFill>
                <a:latin typeface="Arial" pitchFamily="34" charset="0"/>
              </a:rPr>
              <a:t>respiratori</a:t>
            </a:r>
            <a:r>
              <a:rPr lang="en-US" sz="2400" b="1" dirty="0">
                <a:solidFill>
                  <a:srgbClr val="FFFF00"/>
                </a:solidFill>
                <a:latin typeface="Arial" pitchFamily="34" charset="0"/>
              </a:rPr>
              <a:t>+ </a:t>
            </a:r>
            <a:r>
              <a:rPr lang="en-US" sz="2400" b="1" dirty="0" err="1">
                <a:solidFill>
                  <a:srgbClr val="FFFF00"/>
                </a:solidFill>
                <a:latin typeface="Arial" pitchFamily="34" charset="0"/>
              </a:rPr>
              <a:t>P</a:t>
            </a:r>
            <a:r>
              <a:rPr lang="en-US" sz="2400" b="1" baseline="-25000" dirty="0" err="1">
                <a:solidFill>
                  <a:srgbClr val="FFFF00"/>
                </a:solidFill>
                <a:latin typeface="Arial" pitchFamily="34" charset="0"/>
              </a:rPr>
              <a:t>ventilatore</a:t>
            </a:r>
            <a:r>
              <a:rPr lang="en-US" sz="2400" b="1" baseline="-25000" dirty="0">
                <a:solidFill>
                  <a:srgbClr val="FFFF00"/>
                </a:solidFill>
                <a:latin typeface="Arial" pitchFamily="34" charset="0"/>
              </a:rPr>
              <a:t> </a:t>
            </a:r>
            <a:r>
              <a:rPr lang="en-US" sz="2400" b="1" dirty="0">
                <a:solidFill>
                  <a:srgbClr val="FFFF00"/>
                </a:solidFill>
                <a:latin typeface="Arial" pitchFamily="34" charset="0"/>
              </a:rPr>
              <a:t>= </a:t>
            </a:r>
            <a:r>
              <a:rPr lang="en-US" sz="2400" b="1" dirty="0" err="1">
                <a:solidFill>
                  <a:srgbClr val="FFFF00"/>
                </a:solidFill>
                <a:latin typeface="Arial" pitchFamily="34" charset="0"/>
              </a:rPr>
              <a:t>P</a:t>
            </a:r>
            <a:r>
              <a:rPr lang="en-US" sz="2400" b="1" baseline="-25000" dirty="0" err="1">
                <a:solidFill>
                  <a:srgbClr val="FFFF00"/>
                </a:solidFill>
                <a:latin typeface="Arial" pitchFamily="34" charset="0"/>
              </a:rPr>
              <a:t>el</a:t>
            </a:r>
            <a:r>
              <a:rPr lang="en-US" sz="2400" b="1" dirty="0">
                <a:solidFill>
                  <a:srgbClr val="FFFF00"/>
                </a:solidFill>
                <a:latin typeface="Arial" pitchFamily="34" charset="0"/>
              </a:rPr>
              <a:t> + </a:t>
            </a:r>
            <a:r>
              <a:rPr lang="en-US" sz="2400" b="1" dirty="0" err="1">
                <a:solidFill>
                  <a:srgbClr val="FFFF00"/>
                </a:solidFill>
                <a:latin typeface="Arial" pitchFamily="34" charset="0"/>
              </a:rPr>
              <a:t>P</a:t>
            </a:r>
            <a:r>
              <a:rPr lang="en-US" sz="2400" b="1" baseline="-25000" dirty="0" err="1">
                <a:solidFill>
                  <a:srgbClr val="FFFF00"/>
                </a:solidFill>
                <a:latin typeface="Arial" pitchFamily="34" charset="0"/>
              </a:rPr>
              <a:t>res</a:t>
            </a:r>
            <a:endParaRPr lang="en-US" sz="2400" b="1" baseline="-25000" dirty="0">
              <a:solidFill>
                <a:srgbClr val="FFFF00"/>
              </a:solidFill>
            </a:endParaRPr>
          </a:p>
        </p:txBody>
      </p:sp>
      <p:sp>
        <p:nvSpPr>
          <p:cNvPr id="800772" name="Rectangle 4"/>
          <p:cNvSpPr>
            <a:spLocks noGrp="1" noChangeArrowheads="1"/>
          </p:cNvSpPr>
          <p:nvPr>
            <p:ph type="body" sz="half" idx="1"/>
          </p:nvPr>
        </p:nvSpPr>
        <p:spPr>
          <a:xfrm>
            <a:off x="683568" y="909773"/>
            <a:ext cx="3810821" cy="4681187"/>
          </a:xfrm>
        </p:spPr>
        <p:txBody>
          <a:bodyPr/>
          <a:lstStyle/>
          <a:p>
            <a:pPr algn="ctr">
              <a:buFontTx/>
              <a:buNone/>
            </a:pPr>
            <a:r>
              <a:rPr lang="it-IT" sz="4000" dirty="0">
                <a:solidFill>
                  <a:srgbClr val="00B050"/>
                </a:solidFill>
              </a:rPr>
              <a:t>assistita</a:t>
            </a:r>
          </a:p>
          <a:p>
            <a:endParaRPr lang="it-IT" sz="2000" dirty="0"/>
          </a:p>
          <a:p>
            <a:r>
              <a:rPr lang="it-IT" sz="3600" dirty="0">
                <a:solidFill>
                  <a:srgbClr val="FFFF00"/>
                </a:solidFill>
              </a:rPr>
              <a:t>Il ventilatore meccanico supporta </a:t>
            </a:r>
            <a:r>
              <a:rPr lang="it-IT" sz="3600" b="1" u="sng" dirty="0">
                <a:solidFill>
                  <a:srgbClr val="FFFF00"/>
                </a:solidFill>
              </a:rPr>
              <a:t>parzialmente</a:t>
            </a:r>
          </a:p>
          <a:p>
            <a:pPr>
              <a:buFontTx/>
              <a:buNone/>
            </a:pPr>
            <a:r>
              <a:rPr lang="it-IT" sz="3600" dirty="0">
                <a:solidFill>
                  <a:srgbClr val="FFFF00"/>
                </a:solidFill>
              </a:rPr>
              <a:t>   la ventilazione del paziente </a:t>
            </a:r>
          </a:p>
        </p:txBody>
      </p:sp>
      <p:sp>
        <p:nvSpPr>
          <p:cNvPr id="800773" name="Rectangle 5"/>
          <p:cNvSpPr>
            <a:spLocks noGrp="1" noChangeArrowheads="1"/>
          </p:cNvSpPr>
          <p:nvPr>
            <p:ph sz="half" idx="2"/>
          </p:nvPr>
        </p:nvSpPr>
        <p:spPr>
          <a:xfrm>
            <a:off x="4648200" y="908050"/>
            <a:ext cx="3596208" cy="4753198"/>
          </a:xfrm>
        </p:spPr>
        <p:txBody>
          <a:bodyPr/>
          <a:lstStyle/>
          <a:p>
            <a:pPr algn="ctr">
              <a:buFontTx/>
              <a:buNone/>
            </a:pPr>
            <a:r>
              <a:rPr lang="it-IT" sz="4000" dirty="0">
                <a:solidFill>
                  <a:srgbClr val="00B050"/>
                </a:solidFill>
              </a:rPr>
              <a:t>controllata</a:t>
            </a:r>
          </a:p>
          <a:p>
            <a:pPr algn="ctr">
              <a:buFontTx/>
              <a:buNone/>
            </a:pPr>
            <a:endParaRPr lang="it-IT" sz="2000" dirty="0">
              <a:solidFill>
                <a:schemeClr val="accent2"/>
              </a:solidFill>
            </a:endParaRPr>
          </a:p>
          <a:p>
            <a:r>
              <a:rPr lang="it-IT" sz="3600" dirty="0">
                <a:solidFill>
                  <a:srgbClr val="FFFF00"/>
                </a:solidFill>
              </a:rPr>
              <a:t>Il ventilatore meccanico supporta </a:t>
            </a:r>
            <a:r>
              <a:rPr lang="it-IT" sz="3600" b="1" u="sng" dirty="0">
                <a:solidFill>
                  <a:srgbClr val="FFFF00"/>
                </a:solidFill>
              </a:rPr>
              <a:t>totalmente</a:t>
            </a:r>
          </a:p>
          <a:p>
            <a:pPr>
              <a:buFontTx/>
              <a:buNone/>
            </a:pPr>
            <a:r>
              <a:rPr lang="it-IT" sz="3600" dirty="0">
                <a:solidFill>
                  <a:srgbClr val="FFFF00"/>
                </a:solidFill>
              </a:rPr>
              <a:t>    la ventilazione del paziente </a:t>
            </a:r>
          </a:p>
        </p:txBody>
      </p:sp>
      <p:sp>
        <p:nvSpPr>
          <p:cNvPr id="800774" name="Line 6"/>
          <p:cNvSpPr>
            <a:spLocks noChangeShapeType="1"/>
          </p:cNvSpPr>
          <p:nvPr/>
        </p:nvSpPr>
        <p:spPr bwMode="auto">
          <a:xfrm flipH="1">
            <a:off x="2484967" y="1557341"/>
            <a:ext cx="71966" cy="503237"/>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00775" name="Line 7"/>
          <p:cNvSpPr>
            <a:spLocks noChangeShapeType="1"/>
          </p:cNvSpPr>
          <p:nvPr/>
        </p:nvSpPr>
        <p:spPr bwMode="auto">
          <a:xfrm>
            <a:off x="6011351" y="1557340"/>
            <a:ext cx="145345" cy="574675"/>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00776" name="AutoShape 8"/>
          <p:cNvSpPr>
            <a:spLocks noChangeArrowheads="1"/>
          </p:cNvSpPr>
          <p:nvPr/>
        </p:nvSpPr>
        <p:spPr bwMode="auto">
          <a:xfrm>
            <a:off x="3564467" y="909773"/>
            <a:ext cx="358422" cy="504825"/>
          </a:xfrm>
          <a:prstGeom prst="curvedLeftArrow">
            <a:avLst>
              <a:gd name="adj1" fmla="val 25039"/>
              <a:gd name="adj2" fmla="val 50079"/>
              <a:gd name="adj3" fmla="val 33333"/>
            </a:avLst>
          </a:prstGeom>
          <a:solidFill>
            <a:schemeClr val="accent1"/>
          </a:solidFill>
          <a:ln w="9525">
            <a:solidFill>
              <a:schemeClr val="tx1"/>
            </a:solidFill>
            <a:miter lim="800000"/>
            <a:headEnd/>
            <a:tailEnd/>
          </a:ln>
        </p:spPr>
        <p:txBody>
          <a:bodyPr wrap="none" anchor="ctr"/>
          <a:lstStyle/>
          <a:p>
            <a:endParaRPr lang="it-IT"/>
          </a:p>
        </p:txBody>
      </p:sp>
      <p:sp>
        <p:nvSpPr>
          <p:cNvPr id="800777" name="AutoShape 9"/>
          <p:cNvSpPr>
            <a:spLocks noChangeArrowheads="1"/>
          </p:cNvSpPr>
          <p:nvPr/>
        </p:nvSpPr>
        <p:spPr bwMode="auto">
          <a:xfrm>
            <a:off x="5003800" y="909773"/>
            <a:ext cx="359834" cy="504825"/>
          </a:xfrm>
          <a:prstGeom prst="curvedRightArrow">
            <a:avLst>
              <a:gd name="adj1" fmla="val 24941"/>
              <a:gd name="adj2" fmla="val 49882"/>
              <a:gd name="adj3" fmla="val 33333"/>
            </a:avLst>
          </a:prstGeom>
          <a:solidFill>
            <a:schemeClr val="accent1"/>
          </a:solidFill>
          <a:ln w="9525">
            <a:solidFill>
              <a:schemeClr val="tx1"/>
            </a:solidFill>
            <a:miter lim="800000"/>
            <a:headEnd/>
            <a:tailEnd/>
          </a:ln>
        </p:spPr>
        <p:txBody>
          <a:bodyPr wrap="none" anchor="ctr"/>
          <a:lstStyle/>
          <a:p>
            <a:endParaRPr lang="it-IT"/>
          </a:p>
        </p:txBody>
      </p:sp>
      <p:sp>
        <p:nvSpPr>
          <p:cNvPr id="800778" name="AutoShape 10"/>
          <p:cNvSpPr>
            <a:spLocks noChangeArrowheads="1"/>
          </p:cNvSpPr>
          <p:nvPr/>
        </p:nvSpPr>
        <p:spPr bwMode="auto">
          <a:xfrm>
            <a:off x="3635022" y="5878648"/>
            <a:ext cx="577145" cy="504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3300"/>
          </a:solidFill>
          <a:ln w="9525">
            <a:solidFill>
              <a:schemeClr val="hlink"/>
            </a:solidFill>
            <a:miter lim="800000"/>
            <a:headEnd/>
            <a:tailEnd/>
          </a:ln>
        </p:spPr>
        <p:txBody>
          <a:bodyPr wrap="none" anchor="ctr"/>
          <a:lstStyle/>
          <a:p>
            <a:pPr algn="ctr" eaLnBrk="1" hangingPunct="1"/>
            <a:r>
              <a:rPr lang="it-IT" sz="2400" dirty="0"/>
              <a:t>\</a:t>
            </a:r>
          </a:p>
        </p:txBody>
      </p:sp>
    </p:spTree>
    <p:extLst>
      <p:ext uri="{BB962C8B-B14F-4D97-AF65-F5344CB8AC3E}">
        <p14:creationId xmlns:p14="http://schemas.microsoft.com/office/powerpoint/2010/main" val="878127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0776"/>
                                        </p:tgtEl>
                                        <p:attrNameLst>
                                          <p:attrName>style.visibility</p:attrName>
                                        </p:attrNameLst>
                                      </p:cBhvr>
                                      <p:to>
                                        <p:strVal val="visible"/>
                                      </p:to>
                                    </p:set>
                                    <p:anim calcmode="lin" valueType="num">
                                      <p:cBhvr additive="base">
                                        <p:cTn id="7" dur="500" fill="hold"/>
                                        <p:tgtEl>
                                          <p:spTgt spid="800776"/>
                                        </p:tgtEl>
                                        <p:attrNameLst>
                                          <p:attrName>ppt_x</p:attrName>
                                        </p:attrNameLst>
                                      </p:cBhvr>
                                      <p:tavLst>
                                        <p:tav tm="0">
                                          <p:val>
                                            <p:strVal val="#ppt_x"/>
                                          </p:val>
                                        </p:tav>
                                        <p:tav tm="100000">
                                          <p:val>
                                            <p:strVal val="#ppt_x"/>
                                          </p:val>
                                        </p:tav>
                                      </p:tavLst>
                                    </p:anim>
                                    <p:anim calcmode="lin" valueType="num">
                                      <p:cBhvr additive="base">
                                        <p:cTn id="8" dur="500" fill="hold"/>
                                        <p:tgtEl>
                                          <p:spTgt spid="80077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00772">
                                            <p:txEl>
                                              <p:pRg st="0" end="0"/>
                                            </p:txEl>
                                          </p:spTgt>
                                        </p:tgtEl>
                                        <p:attrNameLst>
                                          <p:attrName>style.visibility</p:attrName>
                                        </p:attrNameLst>
                                      </p:cBhvr>
                                      <p:to>
                                        <p:strVal val="visible"/>
                                      </p:to>
                                    </p:set>
                                    <p:anim calcmode="lin" valueType="num">
                                      <p:cBhvr additive="base">
                                        <p:cTn id="11" dur="500" fill="hold"/>
                                        <p:tgtEl>
                                          <p:spTgt spid="80077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0077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00772">
                                            <p:txEl>
                                              <p:pRg st="2" end="2"/>
                                            </p:txEl>
                                          </p:spTgt>
                                        </p:tgtEl>
                                        <p:attrNameLst>
                                          <p:attrName>style.visibility</p:attrName>
                                        </p:attrNameLst>
                                      </p:cBhvr>
                                      <p:to>
                                        <p:strVal val="visible"/>
                                      </p:to>
                                    </p:set>
                                    <p:anim calcmode="lin" valueType="num">
                                      <p:cBhvr additive="base">
                                        <p:cTn id="15" dur="500" fill="hold"/>
                                        <p:tgtEl>
                                          <p:spTgt spid="80077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0077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00772">
                                            <p:txEl>
                                              <p:pRg st="3" end="3"/>
                                            </p:txEl>
                                          </p:spTgt>
                                        </p:tgtEl>
                                        <p:attrNameLst>
                                          <p:attrName>style.visibility</p:attrName>
                                        </p:attrNameLst>
                                      </p:cBhvr>
                                      <p:to>
                                        <p:strVal val="visible"/>
                                      </p:to>
                                    </p:set>
                                    <p:anim calcmode="lin" valueType="num">
                                      <p:cBhvr additive="base">
                                        <p:cTn id="19" dur="500" fill="hold"/>
                                        <p:tgtEl>
                                          <p:spTgt spid="80077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077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00774"/>
                                        </p:tgtEl>
                                        <p:attrNameLst>
                                          <p:attrName>style.visibility</p:attrName>
                                        </p:attrNameLst>
                                      </p:cBhvr>
                                      <p:to>
                                        <p:strVal val="visible"/>
                                      </p:to>
                                    </p:set>
                                    <p:anim calcmode="lin" valueType="num">
                                      <p:cBhvr additive="base">
                                        <p:cTn id="23" dur="500" fill="hold"/>
                                        <p:tgtEl>
                                          <p:spTgt spid="800774"/>
                                        </p:tgtEl>
                                        <p:attrNameLst>
                                          <p:attrName>ppt_x</p:attrName>
                                        </p:attrNameLst>
                                      </p:cBhvr>
                                      <p:tavLst>
                                        <p:tav tm="0">
                                          <p:val>
                                            <p:strVal val="#ppt_x"/>
                                          </p:val>
                                        </p:tav>
                                        <p:tav tm="100000">
                                          <p:val>
                                            <p:strVal val="#ppt_x"/>
                                          </p:val>
                                        </p:tav>
                                      </p:tavLst>
                                    </p:anim>
                                    <p:anim calcmode="lin" valueType="num">
                                      <p:cBhvr additive="base">
                                        <p:cTn id="24" dur="500" fill="hold"/>
                                        <p:tgtEl>
                                          <p:spTgt spid="80077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00773"/>
                                        </p:tgtEl>
                                        <p:attrNameLst>
                                          <p:attrName>style.visibility</p:attrName>
                                        </p:attrNameLst>
                                      </p:cBhvr>
                                      <p:to>
                                        <p:strVal val="visible"/>
                                      </p:to>
                                    </p:set>
                                    <p:anim calcmode="lin" valueType="num">
                                      <p:cBhvr additive="base">
                                        <p:cTn id="29" dur="500" fill="hold"/>
                                        <p:tgtEl>
                                          <p:spTgt spid="800773"/>
                                        </p:tgtEl>
                                        <p:attrNameLst>
                                          <p:attrName>ppt_x</p:attrName>
                                        </p:attrNameLst>
                                      </p:cBhvr>
                                      <p:tavLst>
                                        <p:tav tm="0">
                                          <p:val>
                                            <p:strVal val="#ppt_x"/>
                                          </p:val>
                                        </p:tav>
                                        <p:tav tm="100000">
                                          <p:val>
                                            <p:strVal val="#ppt_x"/>
                                          </p:val>
                                        </p:tav>
                                      </p:tavLst>
                                    </p:anim>
                                    <p:anim calcmode="lin" valueType="num">
                                      <p:cBhvr additive="base">
                                        <p:cTn id="30" dur="500" fill="hold"/>
                                        <p:tgtEl>
                                          <p:spTgt spid="80077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00777"/>
                                        </p:tgtEl>
                                        <p:attrNameLst>
                                          <p:attrName>style.visibility</p:attrName>
                                        </p:attrNameLst>
                                      </p:cBhvr>
                                      <p:to>
                                        <p:strVal val="visible"/>
                                      </p:to>
                                    </p:set>
                                    <p:anim calcmode="lin" valueType="num">
                                      <p:cBhvr additive="base">
                                        <p:cTn id="33" dur="500" fill="hold"/>
                                        <p:tgtEl>
                                          <p:spTgt spid="800777"/>
                                        </p:tgtEl>
                                        <p:attrNameLst>
                                          <p:attrName>ppt_x</p:attrName>
                                        </p:attrNameLst>
                                      </p:cBhvr>
                                      <p:tavLst>
                                        <p:tav tm="0">
                                          <p:val>
                                            <p:strVal val="#ppt_x"/>
                                          </p:val>
                                        </p:tav>
                                        <p:tav tm="100000">
                                          <p:val>
                                            <p:strVal val="#ppt_x"/>
                                          </p:val>
                                        </p:tav>
                                      </p:tavLst>
                                    </p:anim>
                                    <p:anim calcmode="lin" valueType="num">
                                      <p:cBhvr additive="base">
                                        <p:cTn id="34" dur="500" fill="hold"/>
                                        <p:tgtEl>
                                          <p:spTgt spid="800777"/>
                                        </p:tgtEl>
                                        <p:attrNameLst>
                                          <p:attrName>ppt_y</p:attrName>
                                        </p:attrNameLst>
                                      </p:cBhvr>
                                      <p:tavLst>
                                        <p:tav tm="0">
                                          <p:val>
                                            <p:strVal val="1+#ppt_h/2"/>
                                          </p:val>
                                        </p:tav>
                                        <p:tav tm="100000">
                                          <p:val>
                                            <p:strVal val="#ppt_y"/>
                                          </p:val>
                                        </p:tav>
                                      </p:tavLst>
                                    </p:anim>
                                  </p:childTnLst>
                                </p:cTn>
                              </p:par>
                              <p:par>
                                <p:cTn id="35" presetID="8" presetClass="entr" presetSubtype="16" fill="hold" grpId="0" nodeType="withEffect">
                                  <p:stCondLst>
                                    <p:cond delay="0"/>
                                  </p:stCondLst>
                                  <p:childTnLst>
                                    <p:set>
                                      <p:cBhvr>
                                        <p:cTn id="36" dur="1" fill="hold">
                                          <p:stCondLst>
                                            <p:cond delay="0"/>
                                          </p:stCondLst>
                                        </p:cTn>
                                        <p:tgtEl>
                                          <p:spTgt spid="800778"/>
                                        </p:tgtEl>
                                        <p:attrNameLst>
                                          <p:attrName>style.visibility</p:attrName>
                                        </p:attrNameLst>
                                      </p:cBhvr>
                                      <p:to>
                                        <p:strVal val="visible"/>
                                      </p:to>
                                    </p:set>
                                    <p:animEffect transition="in" filter="diamond(in)">
                                      <p:cBhvr>
                                        <p:cTn id="37" dur="2000"/>
                                        <p:tgtEl>
                                          <p:spTgt spid="800778"/>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800775"/>
                                        </p:tgtEl>
                                        <p:attrNameLst>
                                          <p:attrName>style.visibility</p:attrName>
                                        </p:attrNameLst>
                                      </p:cBhvr>
                                      <p:to>
                                        <p:strVal val="visible"/>
                                      </p:to>
                                    </p:set>
                                    <p:anim calcmode="lin" valueType="num">
                                      <p:cBhvr additive="base">
                                        <p:cTn id="40" dur="500" fill="hold"/>
                                        <p:tgtEl>
                                          <p:spTgt spid="800775"/>
                                        </p:tgtEl>
                                        <p:attrNameLst>
                                          <p:attrName>ppt_x</p:attrName>
                                        </p:attrNameLst>
                                      </p:cBhvr>
                                      <p:tavLst>
                                        <p:tav tm="0">
                                          <p:val>
                                            <p:strVal val="#ppt_x"/>
                                          </p:val>
                                        </p:tav>
                                        <p:tav tm="100000">
                                          <p:val>
                                            <p:strVal val="#ppt_x"/>
                                          </p:val>
                                        </p:tav>
                                      </p:tavLst>
                                    </p:anim>
                                    <p:anim calcmode="lin" valueType="num">
                                      <p:cBhvr additive="base">
                                        <p:cTn id="41" dur="500" fill="hold"/>
                                        <p:tgtEl>
                                          <p:spTgt spid="8007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772" grpId="0" build="p"/>
      <p:bldP spid="800773" grpId="0"/>
      <p:bldP spid="800774" grpId="0" animBg="1"/>
      <p:bldP spid="800775" grpId="0" animBg="1"/>
      <p:bldP spid="800776" grpId="0" animBg="1"/>
      <p:bldP spid="800777" grpId="0" animBg="1"/>
      <p:bldP spid="80077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foto_estubazione_2 007">
            <a:extLst>
              <a:ext uri="{FF2B5EF4-FFF2-40B4-BE49-F238E27FC236}">
                <a16:creationId xmlns:a16="http://schemas.microsoft.com/office/drawing/2014/main" id="{4A3A6F9D-F498-244F-8C42-5BCC02B98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Segnaposto contenuto 2">
            <a:extLst>
              <a:ext uri="{FF2B5EF4-FFF2-40B4-BE49-F238E27FC236}">
                <a16:creationId xmlns:a16="http://schemas.microsoft.com/office/drawing/2014/main" id="{309EE56A-2C30-CE4D-823B-3838A004AF33}"/>
              </a:ext>
            </a:extLst>
          </p:cNvPr>
          <p:cNvSpPr>
            <a:spLocks noGrp="1"/>
          </p:cNvSpPr>
          <p:nvPr>
            <p:ph idx="1"/>
          </p:nvPr>
        </p:nvSpPr>
        <p:spPr>
          <a:xfrm>
            <a:off x="0" y="5181600"/>
            <a:ext cx="9144000" cy="1676400"/>
          </a:xfrm>
          <a:solidFill>
            <a:schemeClr val="tx1"/>
          </a:solidFill>
        </p:spPr>
        <p:txBody>
          <a:bodyPr/>
          <a:lstStyle/>
          <a:p>
            <a:pPr marL="358775" algn="ctr">
              <a:spcBef>
                <a:spcPct val="0"/>
              </a:spcBef>
              <a:buFontTx/>
              <a:buNone/>
            </a:pPr>
            <a:r>
              <a:rPr lang="it-IT" altLang="it-IT"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Ventilazione non invasiva in un paziente acuto in UTIR</a:t>
            </a:r>
            <a:endParaRPr lang="it-IT" altLang="it-IT" sz="3600" dirty="0">
              <a:solidFill>
                <a:srgbClr val="E6E6E6"/>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9173009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uppo 7">
            <a:extLst>
              <a:ext uri="{FF2B5EF4-FFF2-40B4-BE49-F238E27FC236}">
                <a16:creationId xmlns:a16="http://schemas.microsoft.com/office/drawing/2014/main" id="{2169C50A-9589-F346-A3A1-8DB87D9D8619}"/>
              </a:ext>
            </a:extLst>
          </p:cNvPr>
          <p:cNvGrpSpPr>
            <a:grpSpLocks/>
          </p:cNvGrpSpPr>
          <p:nvPr/>
        </p:nvGrpSpPr>
        <p:grpSpPr bwMode="auto">
          <a:xfrm>
            <a:off x="457200" y="609600"/>
            <a:ext cx="8229600" cy="4999038"/>
            <a:chOff x="685800" y="990600"/>
            <a:chExt cx="8229600" cy="4999038"/>
          </a:xfrm>
        </p:grpSpPr>
        <p:pic>
          <p:nvPicPr>
            <p:cNvPr id="3" name="c008d04188ca7e2087189a2c67e9d0cd1a3140f6.png">
              <a:extLst>
                <a:ext uri="{FF2B5EF4-FFF2-40B4-BE49-F238E27FC236}">
                  <a16:creationId xmlns:a16="http://schemas.microsoft.com/office/drawing/2014/main" id="{B3907FA9-05B4-6548-BA5E-4A32382E7096}"/>
                </a:ext>
              </a:extLst>
            </p:cNvPr>
            <p:cNvPicPr>
              <a:picLocks noChangeAspect="1"/>
            </p:cNvPicPr>
            <p:nvPr/>
          </p:nvPicPr>
          <p:blipFill>
            <a:blip r:embed="rId3">
              <a:extLst>
                <a:ext uri="{28A0092B-C50C-407E-A947-70E740481C1C}">
                  <a14:useLocalDpi xmlns:a14="http://schemas.microsoft.com/office/drawing/2010/main" val="0"/>
                </a:ext>
              </a:extLst>
            </a:blip>
            <a:srcRect l="12714"/>
            <a:stretch>
              <a:fillRect/>
            </a:stretch>
          </p:blipFill>
          <p:spPr bwMode="auto">
            <a:xfrm>
              <a:off x="2003425" y="990600"/>
              <a:ext cx="5083175" cy="4999038"/>
            </a:xfrm>
            <a:prstGeom prst="rect">
              <a:avLst/>
            </a:prstGeom>
            <a:noFill/>
            <a:ln>
              <a:noFill/>
            </a:ln>
            <a:effectLst>
              <a:outerShdw blurRad="63500" dist="26940" dir="5400000"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79877" name="Shape 338">
              <a:extLst>
                <a:ext uri="{FF2B5EF4-FFF2-40B4-BE49-F238E27FC236}">
                  <a16:creationId xmlns:a16="http://schemas.microsoft.com/office/drawing/2014/main" id="{4F9237BF-1DF0-014F-A089-399F3DF9CB88}"/>
                </a:ext>
              </a:extLst>
            </p:cNvPr>
            <p:cNvSpPr>
              <a:spLocks noChangeArrowheads="1"/>
            </p:cNvSpPr>
            <p:nvPr/>
          </p:nvSpPr>
          <p:spPr bwMode="auto">
            <a:xfrm>
              <a:off x="6705600" y="4432300"/>
              <a:ext cx="2209800" cy="825500"/>
            </a:xfrm>
            <a:prstGeom prst="rect">
              <a:avLst/>
            </a:prstGeom>
            <a:solidFill>
              <a:srgbClr val="072E4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000">
                  <a:solidFill>
                    <a:srgbClr val="FFFFFF"/>
                  </a:solidFill>
                  <a:ea typeface="ＭＳ Ｐゴシック" panose="020B0600070205080204" pitchFamily="34" charset="-128"/>
                </a:rPr>
                <a:t>Metabolic CO</a:t>
              </a:r>
              <a:r>
                <a:rPr lang="it-IT" altLang="it-IT" sz="1400">
                  <a:solidFill>
                    <a:srgbClr val="FFFFFF"/>
                  </a:solidFill>
                  <a:ea typeface="ＭＳ Ｐゴシック" panose="020B0600070205080204" pitchFamily="34" charset="-128"/>
                </a:rPr>
                <a:t>2 </a:t>
              </a:r>
              <a:r>
                <a:rPr lang="it-IT" altLang="it-IT" sz="2000">
                  <a:solidFill>
                    <a:srgbClr val="FFFFFF"/>
                  </a:solidFill>
                  <a:ea typeface="ＭＳ Ｐゴシック" panose="020B0600070205080204" pitchFamily="34" charset="-128"/>
                </a:rPr>
                <a:t>production</a:t>
              </a:r>
            </a:p>
          </p:txBody>
        </p:sp>
        <p:sp>
          <p:nvSpPr>
            <p:cNvPr id="79878" name="Shape 339">
              <a:extLst>
                <a:ext uri="{FF2B5EF4-FFF2-40B4-BE49-F238E27FC236}">
                  <a16:creationId xmlns:a16="http://schemas.microsoft.com/office/drawing/2014/main" id="{9E81192D-F915-0F49-997F-B970C7C21E8C}"/>
                </a:ext>
              </a:extLst>
            </p:cNvPr>
            <p:cNvSpPr>
              <a:spLocks noChangeArrowheads="1"/>
            </p:cNvSpPr>
            <p:nvPr/>
          </p:nvSpPr>
          <p:spPr bwMode="auto">
            <a:xfrm>
              <a:off x="685800" y="1295400"/>
              <a:ext cx="3581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1800" b="1" dirty="0" err="1">
                  <a:solidFill>
                    <a:srgbClr val="8BE1FF"/>
                  </a:solidFill>
                  <a:ea typeface="ＭＳ Ｐゴシック" panose="020B0600070205080204" pitchFamily="34" charset="-128"/>
                </a:rPr>
                <a:t>Decapneizzatore</a:t>
              </a:r>
              <a:r>
                <a:rPr lang="it-IT" altLang="it-IT" sz="1800" b="1" dirty="0">
                  <a:solidFill>
                    <a:srgbClr val="8BE1FF"/>
                  </a:solidFill>
                  <a:ea typeface="ＭＳ Ｐゴシック" panose="020B0600070205080204" pitchFamily="34" charset="-128"/>
                </a:rPr>
                <a:t>: un dispositivo per la rimozione extracorporea di  CO2</a:t>
              </a:r>
            </a:p>
          </p:txBody>
        </p:sp>
        <p:sp>
          <p:nvSpPr>
            <p:cNvPr id="79879" name="Shape 338">
              <a:extLst>
                <a:ext uri="{FF2B5EF4-FFF2-40B4-BE49-F238E27FC236}">
                  <a16:creationId xmlns:a16="http://schemas.microsoft.com/office/drawing/2014/main" id="{BAC352E9-B514-1041-9FAC-872D527F7CA2}"/>
                </a:ext>
              </a:extLst>
            </p:cNvPr>
            <p:cNvSpPr>
              <a:spLocks noChangeArrowheads="1"/>
            </p:cNvSpPr>
            <p:nvPr/>
          </p:nvSpPr>
          <p:spPr bwMode="auto">
            <a:xfrm>
              <a:off x="5638800" y="1752600"/>
              <a:ext cx="2209800" cy="825500"/>
            </a:xfrm>
            <a:prstGeom prst="rect">
              <a:avLst/>
            </a:prstGeom>
            <a:solidFill>
              <a:srgbClr val="072E4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000" dirty="0" err="1">
                  <a:solidFill>
                    <a:srgbClr val="FFFFFF"/>
                  </a:solidFill>
                  <a:ea typeface="ＭＳ Ｐゴシック" panose="020B0600070205080204" pitchFamily="34" charset="-128"/>
                </a:rPr>
                <a:t>Pulmonary</a:t>
              </a:r>
              <a:r>
                <a:rPr lang="it-IT" altLang="it-IT" sz="2000" dirty="0">
                  <a:solidFill>
                    <a:srgbClr val="FFFFFF"/>
                  </a:solidFill>
                  <a:ea typeface="ＭＳ Ｐゴシック" panose="020B0600070205080204" pitchFamily="34" charset="-128"/>
                </a:rPr>
                <a:t> CO</a:t>
              </a:r>
              <a:r>
                <a:rPr lang="it-IT" altLang="it-IT" sz="1400" dirty="0">
                  <a:solidFill>
                    <a:srgbClr val="FFFFFF"/>
                  </a:solidFill>
                  <a:ea typeface="ＭＳ Ｐゴシック" panose="020B0600070205080204" pitchFamily="34" charset="-128"/>
                </a:rPr>
                <a:t>2 </a:t>
              </a:r>
              <a:r>
                <a:rPr lang="it-IT" altLang="it-IT" sz="2000" dirty="0" err="1">
                  <a:solidFill>
                    <a:srgbClr val="FFFFFF"/>
                  </a:solidFill>
                  <a:ea typeface="ＭＳ Ｐゴシック" panose="020B0600070205080204" pitchFamily="34" charset="-128"/>
                </a:rPr>
                <a:t>elimination</a:t>
              </a:r>
              <a:endParaRPr lang="it-IT" altLang="it-IT" sz="2000" dirty="0">
                <a:solidFill>
                  <a:srgbClr val="FFFFFF"/>
                </a:solidFill>
                <a:ea typeface="ＭＳ Ｐゴシック" panose="020B0600070205080204" pitchFamily="34" charset="-128"/>
              </a:endParaRPr>
            </a:p>
          </p:txBody>
        </p:sp>
        <p:sp>
          <p:nvSpPr>
            <p:cNvPr id="9" name="Freccia angolare in su 8">
              <a:extLst>
                <a:ext uri="{FF2B5EF4-FFF2-40B4-BE49-F238E27FC236}">
                  <a16:creationId xmlns:a16="http://schemas.microsoft.com/office/drawing/2014/main" id="{4A82339A-3EF9-964D-89B3-92AE13CF11D2}"/>
                </a:ext>
              </a:extLst>
            </p:cNvPr>
            <p:cNvSpPr/>
            <p:nvPr/>
          </p:nvSpPr>
          <p:spPr>
            <a:xfrm flipH="1">
              <a:off x="2514600" y="2590800"/>
              <a:ext cx="1295400" cy="2133600"/>
            </a:xfrm>
            <a:prstGeom prst="bentUpArrow">
              <a:avLst/>
            </a:prstGeom>
            <a:solidFill>
              <a:srgbClr val="6A6AC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sp>
        <p:nvSpPr>
          <p:cNvPr id="79875" name="CasellaDiTesto 6">
            <a:extLst>
              <a:ext uri="{FF2B5EF4-FFF2-40B4-BE49-F238E27FC236}">
                <a16:creationId xmlns:a16="http://schemas.microsoft.com/office/drawing/2014/main" id="{5DFD98FF-EF6B-7E49-86EA-51F50B638E08}"/>
              </a:ext>
            </a:extLst>
          </p:cNvPr>
          <p:cNvSpPr txBox="1">
            <a:spLocks noChangeArrowheads="1"/>
          </p:cNvSpPr>
          <p:nvPr/>
        </p:nvSpPr>
        <p:spPr bwMode="auto">
          <a:xfrm>
            <a:off x="381000" y="5678140"/>
            <a:ext cx="8305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400" dirty="0" err="1">
                <a:solidFill>
                  <a:schemeClr val="bg1"/>
                </a:solidFill>
              </a:rPr>
              <a:t>Decapneizzatore</a:t>
            </a:r>
            <a:r>
              <a:rPr lang="it-IT" altLang="it-IT" sz="2400" dirty="0">
                <a:solidFill>
                  <a:schemeClr val="bg1"/>
                </a:solidFill>
              </a:rPr>
              <a:t> : il sangue venoso passa in una pompa esterna (circolazione extracorporea) e il sangue viene filtrato dalla CO</a:t>
            </a:r>
            <a:r>
              <a:rPr lang="it-IT" altLang="it-IT" sz="2400" baseline="-25000" dirty="0">
                <a:solidFill>
                  <a:schemeClr val="bg1"/>
                </a:solidFill>
              </a:rPr>
              <a:t>2</a:t>
            </a:r>
            <a:r>
              <a:rPr lang="it-IT" altLang="it-IT" sz="2400" dirty="0">
                <a:solidFill>
                  <a:schemeClr val="bg1"/>
                </a:solidFill>
              </a:rPr>
              <a:t> in eccesso esternamente.</a:t>
            </a:r>
          </a:p>
        </p:txBody>
      </p:sp>
    </p:spTree>
    <p:extLst>
      <p:ext uri="{BB962C8B-B14F-4D97-AF65-F5344CB8AC3E}">
        <p14:creationId xmlns:p14="http://schemas.microsoft.com/office/powerpoint/2010/main" val="29034624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12C9B357-222D-6142-9C71-AD3C94B657C0}"/>
              </a:ext>
            </a:extLst>
          </p:cNvPr>
          <p:cNvSpPr>
            <a:spLocks noGrp="1" noChangeArrowheads="1"/>
          </p:cNvSpPr>
          <p:nvPr>
            <p:ph type="title"/>
          </p:nvPr>
        </p:nvSpPr>
        <p:spPr/>
        <p:txBody>
          <a:bodyPr/>
          <a:lstStyle/>
          <a:p>
            <a:endParaRPr lang="it-IT" altLang="it-IT"/>
          </a:p>
        </p:txBody>
      </p:sp>
      <p:sp>
        <p:nvSpPr>
          <p:cNvPr id="96259" name="Rectangle 3">
            <a:extLst>
              <a:ext uri="{FF2B5EF4-FFF2-40B4-BE49-F238E27FC236}">
                <a16:creationId xmlns:a16="http://schemas.microsoft.com/office/drawing/2014/main" id="{45656C58-4D8E-D241-8B97-3B95602A9C1B}"/>
              </a:ext>
            </a:extLst>
          </p:cNvPr>
          <p:cNvSpPr>
            <a:spLocks noGrp="1" noChangeArrowheads="1"/>
          </p:cNvSpPr>
          <p:nvPr>
            <p:ph type="body" idx="1"/>
          </p:nvPr>
        </p:nvSpPr>
        <p:spPr/>
        <p:txBody>
          <a:bodyPr/>
          <a:lstStyle/>
          <a:p>
            <a:endParaRPr lang="it-IT" altLang="it-IT"/>
          </a:p>
        </p:txBody>
      </p:sp>
      <p:pic>
        <p:nvPicPr>
          <p:cNvPr id="96260" name="Picture 4" descr="IMAG0308">
            <a:extLst>
              <a:ext uri="{FF2B5EF4-FFF2-40B4-BE49-F238E27FC236}">
                <a16:creationId xmlns:a16="http://schemas.microsoft.com/office/drawing/2014/main" id="{97C4D360-ED15-2D4C-AF2C-E122CC84A2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66700"/>
            <a:ext cx="8915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230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4" y="273050"/>
            <a:ext cx="8219252" cy="491654"/>
          </a:xfrm>
        </p:spPr>
        <p:txBody>
          <a:bodyPr/>
          <a:lstStyle/>
          <a:p>
            <a:pPr algn="ctr"/>
            <a:r>
              <a:rPr lang="it-IT" sz="3200" dirty="0">
                <a:solidFill>
                  <a:srgbClr val="FFFF00"/>
                </a:solidFill>
              </a:rPr>
              <a:t>CLASSIFICAZIONE DELL’IR</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39552" y="1412776"/>
            <a:ext cx="806489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9"/>
          <p:cNvSpPr>
            <a:spLocks noGrp="1"/>
          </p:cNvSpPr>
          <p:nvPr>
            <p:ph type="body" sz="half" idx="2"/>
          </p:nvPr>
        </p:nvSpPr>
        <p:spPr>
          <a:xfrm>
            <a:off x="457204" y="838543"/>
            <a:ext cx="8219252" cy="432047"/>
          </a:xfrm>
        </p:spPr>
        <p:txBody>
          <a:bodyPr/>
          <a:lstStyle/>
          <a:p>
            <a:r>
              <a:rPr lang="it-IT" sz="2400" dirty="0">
                <a:solidFill>
                  <a:schemeClr val="bg1"/>
                </a:solidFill>
              </a:rPr>
              <a:t>In relazione ai gas coinvolti si distinguono 2 tipi di IR</a:t>
            </a:r>
          </a:p>
          <a:p>
            <a:endParaRPr lang="it-IT" dirty="0"/>
          </a:p>
        </p:txBody>
      </p:sp>
    </p:spTree>
    <p:extLst>
      <p:ext uri="{BB962C8B-B14F-4D97-AF65-F5344CB8AC3E}">
        <p14:creationId xmlns:p14="http://schemas.microsoft.com/office/powerpoint/2010/main" val="15638578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a:extLst>
              <a:ext uri="{FF2B5EF4-FFF2-40B4-BE49-F238E27FC236}">
                <a16:creationId xmlns:a16="http://schemas.microsoft.com/office/drawing/2014/main" id="{C50D7F0F-820D-464A-8F24-7D07E0C41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33375"/>
            <a:ext cx="846455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CasellaDiTesto 4">
            <a:extLst>
              <a:ext uri="{FF2B5EF4-FFF2-40B4-BE49-F238E27FC236}">
                <a16:creationId xmlns:a16="http://schemas.microsoft.com/office/drawing/2014/main" id="{217CCFD0-36B4-F44A-B35B-27124A22BAF2}"/>
              </a:ext>
            </a:extLst>
          </p:cNvPr>
          <p:cNvSpPr txBox="1">
            <a:spLocks noChangeArrowheads="1"/>
          </p:cNvSpPr>
          <p:nvPr/>
        </p:nvSpPr>
        <p:spPr bwMode="auto">
          <a:xfrm>
            <a:off x="1524000" y="3082925"/>
            <a:ext cx="1074738" cy="346075"/>
          </a:xfrm>
          <a:prstGeom prst="rect">
            <a:avLst/>
          </a:prstGeom>
          <a:noFill/>
          <a:ln w="9525">
            <a:solidFill>
              <a:srgbClr val="072E49"/>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600" b="1">
                <a:solidFill>
                  <a:srgbClr val="072E49"/>
                </a:solidFill>
              </a:rPr>
              <a:t>Diffusion</a:t>
            </a:r>
          </a:p>
        </p:txBody>
      </p:sp>
      <p:sp>
        <p:nvSpPr>
          <p:cNvPr id="83972" name="Rettangolo 5">
            <a:extLst>
              <a:ext uri="{FF2B5EF4-FFF2-40B4-BE49-F238E27FC236}">
                <a16:creationId xmlns:a16="http://schemas.microsoft.com/office/drawing/2014/main" id="{BCAA02E6-2AB3-F340-8EA3-47F8F878CA4E}"/>
              </a:ext>
            </a:extLst>
          </p:cNvPr>
          <p:cNvSpPr>
            <a:spLocks noChangeArrowheads="1"/>
          </p:cNvSpPr>
          <p:nvPr/>
        </p:nvSpPr>
        <p:spPr bwMode="auto">
          <a:xfrm>
            <a:off x="990600" y="2009775"/>
            <a:ext cx="1905000" cy="590550"/>
          </a:xfrm>
          <a:prstGeom prst="rect">
            <a:avLst/>
          </a:prstGeom>
          <a:noFill/>
          <a:ln w="9525">
            <a:solidFill>
              <a:srgbClr val="072E4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600" b="1">
                <a:solidFill>
                  <a:srgbClr val="072E49"/>
                </a:solidFill>
              </a:rPr>
              <a:t>Gas </a:t>
            </a:r>
            <a:r>
              <a:rPr lang="en-US" altLang="it-IT" sz="1600" b="1">
                <a:solidFill>
                  <a:srgbClr val="072E49"/>
                </a:solidFill>
              </a:rPr>
              <a:t>containing little or no CO</a:t>
            </a:r>
            <a:r>
              <a:rPr lang="en-US" altLang="it-IT" sz="1100" b="1">
                <a:solidFill>
                  <a:srgbClr val="072E49"/>
                </a:solidFill>
              </a:rPr>
              <a:t>2</a:t>
            </a:r>
            <a:endParaRPr lang="it-IT" altLang="it-IT" sz="1600" b="1">
              <a:solidFill>
                <a:srgbClr val="072E49"/>
              </a:solidFill>
            </a:endParaRPr>
          </a:p>
        </p:txBody>
      </p:sp>
    </p:spTree>
    <p:extLst>
      <p:ext uri="{BB962C8B-B14F-4D97-AF65-F5344CB8AC3E}">
        <p14:creationId xmlns:p14="http://schemas.microsoft.com/office/powerpoint/2010/main" val="21664305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70F894-B4B9-2643-9002-31E286CFDC73}"/>
              </a:ext>
            </a:extLst>
          </p:cNvPr>
          <p:cNvSpPr>
            <a:spLocks noGrp="1"/>
          </p:cNvSpPr>
          <p:nvPr>
            <p:ph type="title"/>
          </p:nvPr>
        </p:nvSpPr>
        <p:spPr/>
        <p:txBody>
          <a:bodyPr/>
          <a:lstStyle/>
          <a:p>
            <a:r>
              <a:rPr lang="it-IT" sz="3600" dirty="0">
                <a:solidFill>
                  <a:schemeClr val="accent1">
                    <a:lumMod val="40000"/>
                    <a:lumOff val="60000"/>
                  </a:schemeClr>
                </a:solidFill>
              </a:rPr>
              <a:t>ECMO: </a:t>
            </a:r>
            <a:r>
              <a:rPr lang="it-IT" sz="3600" dirty="0" err="1">
                <a:solidFill>
                  <a:schemeClr val="accent1">
                    <a:lumMod val="40000"/>
                    <a:lumOff val="60000"/>
                  </a:schemeClr>
                </a:solidFill>
              </a:rPr>
              <a:t>ossigezionazione</a:t>
            </a:r>
            <a:r>
              <a:rPr lang="it-IT" sz="3600" dirty="0">
                <a:solidFill>
                  <a:schemeClr val="accent1">
                    <a:lumMod val="40000"/>
                    <a:lumOff val="60000"/>
                  </a:schemeClr>
                </a:solidFill>
              </a:rPr>
              <a:t> a membrana in circolazione extracorporea</a:t>
            </a:r>
          </a:p>
        </p:txBody>
      </p:sp>
      <p:sp>
        <p:nvSpPr>
          <p:cNvPr id="3" name="Segnaposto contenuto 2">
            <a:extLst>
              <a:ext uri="{FF2B5EF4-FFF2-40B4-BE49-F238E27FC236}">
                <a16:creationId xmlns:a16="http://schemas.microsoft.com/office/drawing/2014/main" id="{522A7CD1-3985-1741-87ED-15754B31D539}"/>
              </a:ext>
            </a:extLst>
          </p:cNvPr>
          <p:cNvSpPr>
            <a:spLocks noGrp="1"/>
          </p:cNvSpPr>
          <p:nvPr>
            <p:ph idx="1"/>
          </p:nvPr>
        </p:nvSpPr>
        <p:spPr/>
        <p:txBody>
          <a:bodyPr/>
          <a:lstStyle/>
          <a:p>
            <a:endParaRPr lang="it-IT"/>
          </a:p>
        </p:txBody>
      </p:sp>
      <p:pic>
        <p:nvPicPr>
          <p:cNvPr id="4" name="Immagine 3">
            <a:extLst>
              <a:ext uri="{FF2B5EF4-FFF2-40B4-BE49-F238E27FC236}">
                <a16:creationId xmlns:a16="http://schemas.microsoft.com/office/drawing/2014/main" id="{04C75F60-CE9D-764D-9670-12D1D5E2882D}"/>
              </a:ext>
            </a:extLst>
          </p:cNvPr>
          <p:cNvPicPr>
            <a:picLocks noChangeAspect="1"/>
          </p:cNvPicPr>
          <p:nvPr/>
        </p:nvPicPr>
        <p:blipFill>
          <a:blip r:embed="rId2"/>
          <a:stretch>
            <a:fillRect/>
          </a:stretch>
        </p:blipFill>
        <p:spPr>
          <a:xfrm>
            <a:off x="685800" y="1844824"/>
            <a:ext cx="4756150" cy="4403576"/>
          </a:xfrm>
          <a:prstGeom prst="rect">
            <a:avLst/>
          </a:prstGeom>
        </p:spPr>
      </p:pic>
      <p:pic>
        <p:nvPicPr>
          <p:cNvPr id="5" name="Immagine 4">
            <a:extLst>
              <a:ext uri="{FF2B5EF4-FFF2-40B4-BE49-F238E27FC236}">
                <a16:creationId xmlns:a16="http://schemas.microsoft.com/office/drawing/2014/main" id="{7F225974-9F2F-2344-B17E-A56587A9C2B4}"/>
              </a:ext>
            </a:extLst>
          </p:cNvPr>
          <p:cNvPicPr>
            <a:picLocks noChangeAspect="1"/>
          </p:cNvPicPr>
          <p:nvPr/>
        </p:nvPicPr>
        <p:blipFill>
          <a:blip r:embed="rId3"/>
          <a:stretch>
            <a:fillRect/>
          </a:stretch>
        </p:blipFill>
        <p:spPr>
          <a:xfrm>
            <a:off x="5580112" y="1844824"/>
            <a:ext cx="3124200" cy="4403576"/>
          </a:xfrm>
          <a:prstGeom prst="rect">
            <a:avLst/>
          </a:prstGeom>
        </p:spPr>
      </p:pic>
    </p:spTree>
    <p:extLst>
      <p:ext uri="{BB962C8B-B14F-4D97-AF65-F5344CB8AC3E}">
        <p14:creationId xmlns:p14="http://schemas.microsoft.com/office/powerpoint/2010/main" val="12900725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gas_exchange_alveoli-blood[1]">
            <a:extLst>
              <a:ext uri="{FF2B5EF4-FFF2-40B4-BE49-F238E27FC236}">
                <a16:creationId xmlns:a16="http://schemas.microsoft.com/office/drawing/2014/main" id="{134155EA-AC7B-C746-9E2B-ADBD33251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620000" cy="4752975"/>
          </a:xfrm>
          <a:prstGeom prst="rect">
            <a:avLst/>
          </a:prstGeom>
          <a:solidFill>
            <a:schemeClr val="accent1">
              <a:lumMod val="40000"/>
              <a:lumOff val="60000"/>
            </a:schemeClr>
          </a:solidFill>
          <a:ln>
            <a:noFill/>
          </a:ln>
        </p:spPr>
      </p:pic>
      <p:sp>
        <p:nvSpPr>
          <p:cNvPr id="94211" name="Rectangle 5">
            <a:extLst>
              <a:ext uri="{FF2B5EF4-FFF2-40B4-BE49-F238E27FC236}">
                <a16:creationId xmlns:a16="http://schemas.microsoft.com/office/drawing/2014/main" id="{0A98AB71-1797-934F-9765-53F583B5BEC3}"/>
              </a:ext>
            </a:extLst>
          </p:cNvPr>
          <p:cNvSpPr>
            <a:spLocks noChangeArrowheads="1"/>
          </p:cNvSpPr>
          <p:nvPr/>
        </p:nvSpPr>
        <p:spPr bwMode="auto">
          <a:xfrm>
            <a:off x="330200" y="5913438"/>
            <a:ext cx="8737600" cy="793750"/>
          </a:xfrm>
          <a:prstGeom prst="rect">
            <a:avLst/>
          </a:prstGeom>
          <a:noFill/>
          <a:ln>
            <a:noFill/>
          </a:ln>
          <a:effectLst>
            <a:prstShdw prst="shdw17" dist="17961" dir="2700000">
              <a:srgbClr val="708688">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it-IT" sz="2800">
                <a:solidFill>
                  <a:schemeClr val="accent1">
                    <a:lumMod val="40000"/>
                    <a:lumOff val="60000"/>
                  </a:schemeClr>
                </a:solidFill>
              </a:rPr>
              <a:t>250 ml of CO</a:t>
            </a:r>
            <a:r>
              <a:rPr lang="en-US" altLang="it-IT" sz="2800" baseline="-25000">
                <a:solidFill>
                  <a:schemeClr val="accent1">
                    <a:lumMod val="40000"/>
                    <a:lumOff val="60000"/>
                  </a:schemeClr>
                </a:solidFill>
              </a:rPr>
              <a:t>2</a:t>
            </a:r>
            <a:r>
              <a:rPr lang="en-US" altLang="it-IT" sz="2800">
                <a:solidFill>
                  <a:schemeClr val="accent1">
                    <a:lumMod val="40000"/>
                    <a:lumOff val="60000"/>
                  </a:schemeClr>
                </a:solidFill>
              </a:rPr>
              <a:t> can be removed from &lt;1 L of blood</a:t>
            </a:r>
          </a:p>
          <a:p>
            <a:r>
              <a:rPr lang="en-US" altLang="it-IT">
                <a:solidFill>
                  <a:schemeClr val="accent1">
                    <a:lumMod val="40000"/>
                    <a:lumOff val="60000"/>
                  </a:schemeClr>
                </a:solidFill>
                <a:cs typeface="Arial" panose="020B0604020202020204" pitchFamily="34" charset="0"/>
              </a:rPr>
              <a:t>[</a:t>
            </a:r>
            <a:r>
              <a:rPr lang="en-US" altLang="it-IT">
                <a:solidFill>
                  <a:schemeClr val="accent1">
                    <a:lumMod val="40000"/>
                    <a:lumOff val="60000"/>
                  </a:schemeClr>
                </a:solidFill>
              </a:rPr>
              <a:t>1L of venous blood can only carry an extra 40-60 ml of O</a:t>
            </a:r>
            <a:r>
              <a:rPr lang="en-US" altLang="it-IT" baseline="-25000">
                <a:solidFill>
                  <a:schemeClr val="accent1">
                    <a:lumMod val="40000"/>
                    <a:lumOff val="60000"/>
                  </a:schemeClr>
                </a:solidFill>
              </a:rPr>
              <a:t>2</a:t>
            </a:r>
            <a:r>
              <a:rPr lang="en-US" altLang="it-IT">
                <a:solidFill>
                  <a:schemeClr val="accent1">
                    <a:lumMod val="40000"/>
                    <a:lumOff val="60000"/>
                  </a:schemeClr>
                </a:solidFill>
              </a:rPr>
              <a:t> before Hb is saturated</a:t>
            </a:r>
            <a:r>
              <a:rPr lang="en-US" altLang="it-IT">
                <a:solidFill>
                  <a:schemeClr val="accent1">
                    <a:lumMod val="40000"/>
                    <a:lumOff val="60000"/>
                  </a:schemeClr>
                </a:solidFill>
                <a:cs typeface="Arial" panose="020B0604020202020204" pitchFamily="34" charset="0"/>
              </a:rPr>
              <a:t>]</a:t>
            </a:r>
            <a:r>
              <a:rPr lang="it-IT" altLang="it-IT">
                <a:solidFill>
                  <a:schemeClr val="accent1">
                    <a:lumMod val="40000"/>
                    <a:lumOff val="60000"/>
                  </a:schemeClr>
                </a:solidFill>
              </a:rPr>
              <a:t>  </a:t>
            </a:r>
          </a:p>
        </p:txBody>
      </p:sp>
      <p:sp>
        <p:nvSpPr>
          <p:cNvPr id="94212" name="Text Box 6">
            <a:extLst>
              <a:ext uri="{FF2B5EF4-FFF2-40B4-BE49-F238E27FC236}">
                <a16:creationId xmlns:a16="http://schemas.microsoft.com/office/drawing/2014/main" id="{2DC70EF5-EC62-B940-9924-E4FDE254C678}"/>
              </a:ext>
            </a:extLst>
          </p:cNvPr>
          <p:cNvSpPr txBox="1">
            <a:spLocks noChangeArrowheads="1"/>
          </p:cNvSpPr>
          <p:nvPr/>
        </p:nvSpPr>
        <p:spPr bwMode="auto">
          <a:xfrm>
            <a:off x="2438400" y="2590800"/>
            <a:ext cx="3124200" cy="519113"/>
          </a:xfrm>
          <a:prstGeom prst="rect">
            <a:avLst/>
          </a:prstGeom>
          <a:solidFill>
            <a:schemeClr val="bg1"/>
          </a:solidFill>
          <a:ln>
            <a:noFill/>
          </a:ln>
          <a:effectLst>
            <a:prstShdw prst="shdw17" dist="17961" dir="2700000">
              <a:srgbClr val="99999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800" b="1"/>
              <a:t>Membrane Lung</a:t>
            </a:r>
          </a:p>
        </p:txBody>
      </p:sp>
    </p:spTree>
    <p:extLst>
      <p:ext uri="{BB962C8B-B14F-4D97-AF65-F5344CB8AC3E}">
        <p14:creationId xmlns:p14="http://schemas.microsoft.com/office/powerpoint/2010/main" val="34795795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270FAE-36FC-694F-AD11-DFE4D45650A0}"/>
              </a:ext>
            </a:extLst>
          </p:cNvPr>
          <p:cNvSpPr>
            <a:spLocks noGrp="1"/>
          </p:cNvSpPr>
          <p:nvPr>
            <p:ph type="title"/>
          </p:nvPr>
        </p:nvSpPr>
        <p:spPr/>
        <p:txBody>
          <a:bodyPr/>
          <a:lstStyle/>
          <a:p>
            <a:r>
              <a:rPr lang="it-IT" dirty="0">
                <a:solidFill>
                  <a:srgbClr val="FFFF00"/>
                </a:solidFill>
              </a:rPr>
              <a:t>Il fisioterapista respiratorio ha anche un ruolo educativo </a:t>
            </a:r>
          </a:p>
        </p:txBody>
      </p:sp>
      <p:sp>
        <p:nvSpPr>
          <p:cNvPr id="3" name="Segnaposto contenuto 2">
            <a:extLst>
              <a:ext uri="{FF2B5EF4-FFF2-40B4-BE49-F238E27FC236}">
                <a16:creationId xmlns:a16="http://schemas.microsoft.com/office/drawing/2014/main" id="{FF059C48-B12B-6B42-8A34-D487146066AF}"/>
              </a:ext>
            </a:extLst>
          </p:cNvPr>
          <p:cNvSpPr>
            <a:spLocks noGrp="1"/>
          </p:cNvSpPr>
          <p:nvPr>
            <p:ph idx="1"/>
          </p:nvPr>
        </p:nvSpPr>
        <p:spPr/>
        <p:txBody>
          <a:bodyPr/>
          <a:lstStyle/>
          <a:p>
            <a:r>
              <a:rPr lang="it-IT" dirty="0">
                <a:solidFill>
                  <a:schemeClr val="accent1">
                    <a:lumMod val="40000"/>
                    <a:lumOff val="60000"/>
                  </a:schemeClr>
                </a:solidFill>
              </a:rPr>
              <a:t>Il fisioterapista, come ogni operatore sanitario ha anche un ruolo di educazione sanitaria, oltre che terapeutico</a:t>
            </a:r>
          </a:p>
          <a:p>
            <a:endParaRPr lang="it-IT" dirty="0">
              <a:solidFill>
                <a:schemeClr val="accent1">
                  <a:lumMod val="40000"/>
                  <a:lumOff val="60000"/>
                </a:schemeClr>
              </a:solidFill>
            </a:endParaRPr>
          </a:p>
          <a:p>
            <a:r>
              <a:rPr lang="it-IT" dirty="0">
                <a:solidFill>
                  <a:schemeClr val="accent1">
                    <a:lumMod val="40000"/>
                    <a:lumOff val="60000"/>
                  </a:schemeClr>
                </a:solidFill>
              </a:rPr>
              <a:t>Un campo fondamentale di applicazione educativa è nella disassuefazione al fumo spesso implicato in molte patologie broncopolmonari</a:t>
            </a:r>
          </a:p>
        </p:txBody>
      </p:sp>
    </p:spTree>
    <p:extLst>
      <p:ext uri="{BB962C8B-B14F-4D97-AF65-F5344CB8AC3E}">
        <p14:creationId xmlns:p14="http://schemas.microsoft.com/office/powerpoint/2010/main" val="21785137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4255E8-157A-044C-9674-A64274E40A73}"/>
              </a:ext>
            </a:extLst>
          </p:cNvPr>
          <p:cNvSpPr>
            <a:spLocks noGrp="1"/>
          </p:cNvSpPr>
          <p:nvPr>
            <p:ph type="title"/>
          </p:nvPr>
        </p:nvSpPr>
        <p:spPr/>
        <p:txBody>
          <a:bodyPr/>
          <a:lstStyle/>
          <a:p>
            <a:r>
              <a:rPr lang="it-IT" sz="4000" dirty="0">
                <a:solidFill>
                  <a:srgbClr val="FFFF00"/>
                </a:solidFill>
              </a:rPr>
              <a:t>Malattie (mortali) causate dal fumo</a:t>
            </a:r>
          </a:p>
        </p:txBody>
      </p:sp>
      <p:sp>
        <p:nvSpPr>
          <p:cNvPr id="3" name="Segnaposto contenuto 2">
            <a:extLst>
              <a:ext uri="{FF2B5EF4-FFF2-40B4-BE49-F238E27FC236}">
                <a16:creationId xmlns:a16="http://schemas.microsoft.com/office/drawing/2014/main" id="{AE5EA041-2BBC-3A41-9ED6-29EF6BEB6838}"/>
              </a:ext>
            </a:extLst>
          </p:cNvPr>
          <p:cNvSpPr>
            <a:spLocks noGrp="1"/>
          </p:cNvSpPr>
          <p:nvPr>
            <p:ph idx="1"/>
          </p:nvPr>
        </p:nvSpPr>
        <p:spPr/>
        <p:txBody>
          <a:bodyPr/>
          <a:lstStyle/>
          <a:p>
            <a:pPr marL="514350" indent="-514350">
              <a:buFont typeface="+mj-lt"/>
              <a:buAutoNum type="arabicPeriod"/>
            </a:pPr>
            <a:r>
              <a:rPr lang="it-IT" sz="2800" dirty="0">
                <a:solidFill>
                  <a:schemeClr val="accent1">
                    <a:lumMod val="20000"/>
                    <a:lumOff val="80000"/>
                  </a:schemeClr>
                </a:solidFill>
              </a:rPr>
              <a:t>Cancro (polmone, </a:t>
            </a:r>
            <a:r>
              <a:rPr lang="it-IT" sz="2800" dirty="0" err="1">
                <a:solidFill>
                  <a:schemeClr val="accent1">
                    <a:lumMod val="20000"/>
                    <a:lumOff val="80000"/>
                  </a:schemeClr>
                </a:solidFill>
              </a:rPr>
              <a:t>ecc</a:t>
            </a:r>
            <a:r>
              <a:rPr lang="it-IT" sz="2800" dirty="0">
                <a:solidFill>
                  <a:schemeClr val="accent1">
                    <a:lumMod val="20000"/>
                    <a:lumOff val="80000"/>
                  </a:schemeClr>
                </a:solidFill>
              </a:rPr>
              <a:t>)</a:t>
            </a:r>
          </a:p>
          <a:p>
            <a:pPr marL="514350" indent="-514350">
              <a:buFont typeface="+mj-lt"/>
              <a:buAutoNum type="arabicPeriod"/>
            </a:pPr>
            <a:r>
              <a:rPr lang="it-IT" sz="2800" dirty="0">
                <a:solidFill>
                  <a:schemeClr val="accent1">
                    <a:lumMod val="20000"/>
                    <a:lumOff val="80000"/>
                  </a:schemeClr>
                </a:solidFill>
              </a:rPr>
              <a:t>BPCO/enfisema</a:t>
            </a:r>
          </a:p>
          <a:p>
            <a:pPr marL="514350" indent="-514350">
              <a:buFont typeface="+mj-lt"/>
              <a:buAutoNum type="arabicPeriod"/>
            </a:pPr>
            <a:r>
              <a:rPr lang="it-IT" sz="2800" dirty="0">
                <a:solidFill>
                  <a:schemeClr val="accent1">
                    <a:lumMod val="20000"/>
                    <a:lumOff val="80000"/>
                  </a:schemeClr>
                </a:solidFill>
              </a:rPr>
              <a:t>Bronchite cronica</a:t>
            </a:r>
          </a:p>
          <a:p>
            <a:pPr marL="514350" indent="-514350">
              <a:buFont typeface="+mj-lt"/>
              <a:buAutoNum type="arabicPeriod"/>
            </a:pPr>
            <a:r>
              <a:rPr lang="it-IT" sz="2800" dirty="0">
                <a:solidFill>
                  <a:schemeClr val="accent1">
                    <a:lumMod val="20000"/>
                    <a:lumOff val="80000"/>
                  </a:schemeClr>
                </a:solidFill>
              </a:rPr>
              <a:t>Coronaropatie</a:t>
            </a:r>
          </a:p>
          <a:p>
            <a:pPr marL="514350" indent="-514350">
              <a:buFont typeface="+mj-lt"/>
              <a:buAutoNum type="arabicPeriod"/>
            </a:pPr>
            <a:r>
              <a:rPr lang="it-IT" sz="2800" dirty="0">
                <a:solidFill>
                  <a:schemeClr val="accent1">
                    <a:lumMod val="20000"/>
                    <a:lumOff val="80000"/>
                  </a:schemeClr>
                </a:solidFill>
              </a:rPr>
              <a:t>Ictus</a:t>
            </a:r>
          </a:p>
          <a:p>
            <a:pPr marL="514350" indent="-514350">
              <a:buFont typeface="+mj-lt"/>
              <a:buAutoNum type="arabicPeriod"/>
            </a:pPr>
            <a:r>
              <a:rPr lang="it-IT" sz="2800" dirty="0">
                <a:solidFill>
                  <a:schemeClr val="accent1">
                    <a:lumMod val="20000"/>
                    <a:lumOff val="80000"/>
                  </a:schemeClr>
                </a:solidFill>
              </a:rPr>
              <a:t>Ulcera peptica</a:t>
            </a:r>
          </a:p>
          <a:p>
            <a:pPr marL="514350" indent="-514350">
              <a:buFont typeface="+mj-lt"/>
              <a:buAutoNum type="arabicPeriod"/>
            </a:pPr>
            <a:r>
              <a:rPr lang="it-IT" sz="2800" dirty="0">
                <a:solidFill>
                  <a:schemeClr val="accent1">
                    <a:lumMod val="20000"/>
                    <a:lumOff val="80000"/>
                  </a:schemeClr>
                </a:solidFill>
              </a:rPr>
              <a:t>Aterosclerosi, </a:t>
            </a:r>
            <a:r>
              <a:rPr lang="it-IT" sz="2800" dirty="0" err="1">
                <a:solidFill>
                  <a:schemeClr val="accent1">
                    <a:lumMod val="20000"/>
                    <a:lumOff val="80000"/>
                  </a:schemeClr>
                </a:solidFill>
              </a:rPr>
              <a:t>vasculopatie</a:t>
            </a:r>
            <a:endParaRPr lang="it-IT" sz="2800" dirty="0">
              <a:solidFill>
                <a:schemeClr val="accent1">
                  <a:lumMod val="20000"/>
                  <a:lumOff val="80000"/>
                </a:schemeClr>
              </a:solidFill>
            </a:endParaRPr>
          </a:p>
          <a:p>
            <a:pPr marL="514350" indent="-514350">
              <a:buFont typeface="+mj-lt"/>
              <a:buAutoNum type="arabicPeriod"/>
            </a:pPr>
            <a:r>
              <a:rPr lang="it-IT" sz="2800" dirty="0">
                <a:solidFill>
                  <a:schemeClr val="accent1">
                    <a:lumMod val="20000"/>
                    <a:lumOff val="80000"/>
                  </a:schemeClr>
                </a:solidFill>
              </a:rPr>
              <a:t>Nefropatie </a:t>
            </a:r>
          </a:p>
          <a:p>
            <a:pPr marL="514350" indent="-514350">
              <a:buFont typeface="+mj-lt"/>
              <a:buAutoNum type="arabicPeriod"/>
            </a:pPr>
            <a:r>
              <a:rPr lang="it-IT" sz="2800" dirty="0">
                <a:solidFill>
                  <a:schemeClr val="accent1">
                    <a:lumMod val="20000"/>
                    <a:lumOff val="80000"/>
                  </a:schemeClr>
                </a:solidFill>
              </a:rPr>
              <a:t>Asma bronchiale</a:t>
            </a:r>
          </a:p>
          <a:p>
            <a:pPr marL="514350" indent="-514350">
              <a:buFont typeface="+mj-lt"/>
              <a:buAutoNum type="arabicPeriod"/>
            </a:pPr>
            <a:endParaRPr lang="it-IT" sz="2800" dirty="0">
              <a:solidFill>
                <a:schemeClr val="accent1">
                  <a:lumMod val="20000"/>
                  <a:lumOff val="80000"/>
                </a:schemeClr>
              </a:solidFill>
            </a:endParaRPr>
          </a:p>
        </p:txBody>
      </p:sp>
      <p:pic>
        <p:nvPicPr>
          <p:cNvPr id="4" name="Immagine 3">
            <a:extLst>
              <a:ext uri="{FF2B5EF4-FFF2-40B4-BE49-F238E27FC236}">
                <a16:creationId xmlns:a16="http://schemas.microsoft.com/office/drawing/2014/main" id="{03158D6B-EA34-2D43-9061-5035B12CF19E}"/>
              </a:ext>
            </a:extLst>
          </p:cNvPr>
          <p:cNvPicPr>
            <a:picLocks noChangeAspect="1"/>
          </p:cNvPicPr>
          <p:nvPr/>
        </p:nvPicPr>
        <p:blipFill>
          <a:blip r:embed="rId2"/>
          <a:stretch>
            <a:fillRect/>
          </a:stretch>
        </p:blipFill>
        <p:spPr>
          <a:xfrm>
            <a:off x="5292080" y="2492896"/>
            <a:ext cx="3600400" cy="3456384"/>
          </a:xfrm>
          <a:prstGeom prst="rect">
            <a:avLst/>
          </a:prstGeom>
        </p:spPr>
      </p:pic>
    </p:spTree>
    <p:extLst>
      <p:ext uri="{BB962C8B-B14F-4D97-AF65-F5344CB8AC3E}">
        <p14:creationId xmlns:p14="http://schemas.microsoft.com/office/powerpoint/2010/main" val="972489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414592" cy="620688"/>
          </a:xfrm>
        </p:spPr>
        <p:txBody>
          <a:bodyPr/>
          <a:lstStyle/>
          <a:p>
            <a:r>
              <a:rPr lang="it-IT" sz="3600" dirty="0">
                <a:solidFill>
                  <a:srgbClr val="FFFF00"/>
                </a:solidFill>
                <a:latin typeface="+mn-lt"/>
                <a:cs typeface="Arial" pitchFamily="34" charset="0"/>
              </a:rPr>
              <a:t>CESSAZIONE DEL FUMO </a:t>
            </a:r>
          </a:p>
        </p:txBody>
      </p:sp>
      <p:sp>
        <p:nvSpPr>
          <p:cNvPr id="3" name="Content Placeholder 2"/>
          <p:cNvSpPr>
            <a:spLocks noGrp="1"/>
          </p:cNvSpPr>
          <p:nvPr>
            <p:ph idx="1"/>
          </p:nvPr>
        </p:nvSpPr>
        <p:spPr>
          <a:xfrm>
            <a:off x="179512" y="548680"/>
            <a:ext cx="8856984" cy="5976664"/>
          </a:xfrm>
        </p:spPr>
        <p:txBody>
          <a:bodyPr/>
          <a:lstStyle/>
          <a:p>
            <a:pPr marL="0" indent="0">
              <a:buNone/>
            </a:pPr>
            <a:r>
              <a:rPr lang="it-IT" dirty="0">
                <a:solidFill>
                  <a:schemeClr val="bg1"/>
                </a:solidFill>
              </a:rPr>
              <a:t>La cessazione del fumo è l’intervento con la maggiore capacità di influenzare la storia naturale della BPCO.</a:t>
            </a:r>
          </a:p>
          <a:p>
            <a:pPr marL="0" indent="0">
              <a:buNone/>
            </a:pPr>
            <a:r>
              <a:rPr lang="it-IT" sz="2800" dirty="0">
                <a:solidFill>
                  <a:srgbClr val="FFFF00"/>
                </a:solidFill>
                <a:cs typeface="+mj-cs"/>
              </a:rPr>
              <a:t>Trattamento dell’uso e della dipendenza da tabacco: una linea guida pratica – risultati principali e raccomandazioni</a:t>
            </a:r>
          </a:p>
          <a:p>
            <a:pPr marL="0" indent="0">
              <a:buNone/>
            </a:pPr>
            <a:r>
              <a:rPr lang="it-IT" sz="2400" dirty="0">
                <a:solidFill>
                  <a:schemeClr val="bg1"/>
                </a:solidFill>
              </a:rPr>
              <a:t>• La dipendenza da tabacco è una condizione cronica che richiede un trattamento ripetuto, fino al raggiungimento dell’astinenza a lungo termine o permanente</a:t>
            </a:r>
          </a:p>
          <a:p>
            <a:pPr marL="0" indent="0">
              <a:buNone/>
            </a:pPr>
            <a:r>
              <a:rPr lang="it-IT" sz="2400" dirty="0">
                <a:solidFill>
                  <a:schemeClr val="bg1"/>
                </a:solidFill>
              </a:rPr>
              <a:t>• Esistono trattamenti efficaci contro la dipendenza da tabacco, che dovrebbero essere offerti a tutti i soggetti che ne fanno uso.</a:t>
            </a:r>
          </a:p>
          <a:p>
            <a:pPr marL="0" indent="0">
              <a:buNone/>
            </a:pPr>
            <a:r>
              <a:rPr lang="it-IT" sz="2400" dirty="0">
                <a:solidFill>
                  <a:schemeClr val="bg1"/>
                </a:solidFill>
              </a:rPr>
              <a:t>• Medici ed operatori sanitari dovrebbero identificare, documentare e trattare ogni soggetto che fa uso di tabacco, ad ogni visita.</a:t>
            </a:r>
          </a:p>
          <a:p>
            <a:pPr marL="0" indent="0">
              <a:buNone/>
            </a:pPr>
            <a:r>
              <a:rPr lang="it-IT" sz="2400" dirty="0">
                <a:solidFill>
                  <a:schemeClr val="bg1"/>
                </a:solidFill>
              </a:rPr>
              <a:t>• Una breve consulenza per smettere di fumare può essere efficace ad ogni contatto con gli operatori sanitari.</a:t>
            </a:r>
          </a:p>
        </p:txBody>
      </p:sp>
    </p:spTree>
    <p:extLst>
      <p:ext uri="{BB962C8B-B14F-4D97-AF65-F5344CB8AC3E}">
        <p14:creationId xmlns:p14="http://schemas.microsoft.com/office/powerpoint/2010/main" val="2305155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32656"/>
            <a:ext cx="7918648" cy="6264696"/>
          </a:xfrm>
        </p:spPr>
        <p:txBody>
          <a:bodyPr/>
          <a:lstStyle/>
          <a:p>
            <a:pPr marL="0" indent="0">
              <a:buNone/>
            </a:pPr>
            <a:r>
              <a:rPr lang="it-IT" sz="2400" dirty="0">
                <a:solidFill>
                  <a:schemeClr val="bg1"/>
                </a:solidFill>
              </a:rPr>
              <a:t>• Vi è una forte correlazione dose-risposta tra l’intensità della consulenza sulla dipendenza da tabacco e la sua efficacia.</a:t>
            </a:r>
          </a:p>
          <a:p>
            <a:pPr marL="0" indent="0">
              <a:buNone/>
            </a:pPr>
            <a:r>
              <a:rPr lang="it-IT" sz="2400" dirty="0">
                <a:solidFill>
                  <a:schemeClr val="bg1"/>
                </a:solidFill>
              </a:rPr>
              <a:t>• Tre tipi di consulenza si sono dimostrati particolarmente efficaci: consigli pratici, supporto sociale della famiglia e degli amici come parte del trattamento, supporto sociale organizzato esternamente al trattamento</a:t>
            </a:r>
          </a:p>
          <a:p>
            <a:pPr marL="0" indent="0">
              <a:buNone/>
            </a:pPr>
            <a:r>
              <a:rPr lang="it-IT" sz="2400" dirty="0">
                <a:solidFill>
                  <a:schemeClr val="bg1"/>
                </a:solidFill>
              </a:rPr>
              <a:t>• I farmaci di prima linea nel trattamento della dipendenza da tabacco – varenciclina, bupropione, gomme, spray nasale, cerotti alla nicotina – sono efficaci, e almeno uno di questi farmaci andrebbe prescritto, in assenza di controindicazioni.</a:t>
            </a:r>
          </a:p>
          <a:p>
            <a:pPr marL="0" indent="0">
              <a:buNone/>
            </a:pPr>
            <a:r>
              <a:rPr lang="it-IT" sz="2400" u="sng" dirty="0">
                <a:solidFill>
                  <a:schemeClr val="bg1"/>
                </a:solidFill>
              </a:rPr>
              <a:t>Le sigarette elettroniche presentano un aumento di utilizzo come terapia sostitutiva nicotinica, sebbene la loro efficacia rimanga controversa in questo contesto. Il loro profilo completo di sicurezza non è stato ben definito</a:t>
            </a:r>
          </a:p>
          <a:p>
            <a:pPr marL="0" indent="0">
              <a:buNone/>
            </a:pPr>
            <a:r>
              <a:rPr lang="it-IT" sz="2400" dirty="0">
                <a:solidFill>
                  <a:schemeClr val="bg1"/>
                </a:solidFill>
              </a:rPr>
              <a:t>• Gli incentivi finanziari all’abolizione del fumo possono aiutare i fumatori a smettere.</a:t>
            </a:r>
          </a:p>
          <a:p>
            <a:pPr marL="0" indent="0">
              <a:buNone/>
            </a:pPr>
            <a:endParaRPr lang="it-IT" dirty="0"/>
          </a:p>
        </p:txBody>
      </p:sp>
    </p:spTree>
    <p:extLst>
      <p:ext uri="{BB962C8B-B14F-4D97-AF65-F5344CB8AC3E}">
        <p14:creationId xmlns:p14="http://schemas.microsoft.com/office/powerpoint/2010/main" val="5286757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41" name="Picture 21">
            <a:extLst>
              <a:ext uri="{FF2B5EF4-FFF2-40B4-BE49-F238E27FC236}">
                <a16:creationId xmlns:a16="http://schemas.microsoft.com/office/drawing/2014/main" id="{EDF3716E-BBDD-194B-B1FF-E4E9F66BB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59360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40960" cy="792088"/>
          </a:xfrm>
        </p:spPr>
        <p:txBody>
          <a:bodyPr/>
          <a:lstStyle/>
          <a:p>
            <a:r>
              <a:rPr lang="it-IT" sz="3200" dirty="0">
                <a:solidFill>
                  <a:srgbClr val="FFFF00"/>
                </a:solidFill>
              </a:rPr>
              <a:t>Brevi strategie per aiutare il paziente intenzionato a smettere di fumare:</a:t>
            </a:r>
          </a:p>
        </p:txBody>
      </p:sp>
      <p:sp>
        <p:nvSpPr>
          <p:cNvPr id="3" name="Content Placeholder 2"/>
          <p:cNvSpPr>
            <a:spLocks noGrp="1"/>
          </p:cNvSpPr>
          <p:nvPr>
            <p:ph idx="1"/>
          </p:nvPr>
        </p:nvSpPr>
        <p:spPr>
          <a:xfrm>
            <a:off x="685800" y="1340768"/>
            <a:ext cx="7772400" cy="4755232"/>
          </a:xfrm>
        </p:spPr>
        <p:txBody>
          <a:bodyPr/>
          <a:lstStyle/>
          <a:p>
            <a:pPr marL="0" indent="0">
              <a:buNone/>
            </a:pPr>
            <a:r>
              <a:rPr lang="it-IT" sz="2400" dirty="0">
                <a:solidFill>
                  <a:srgbClr val="FFFF00"/>
                </a:solidFill>
              </a:rPr>
              <a:t>CHIEDERE. </a:t>
            </a:r>
            <a:r>
              <a:rPr lang="it-IT" sz="2400" dirty="0">
                <a:solidFill>
                  <a:schemeClr val="bg1"/>
                </a:solidFill>
              </a:rPr>
              <a:t>Identificare sistematicamente ogni fumatore a ogni visita. Realizzare un sistema, per qualsiasi ambulatorio, che a OGNI paziente a OGNI visita sia indagata e documentata la condizione tabagica.</a:t>
            </a:r>
          </a:p>
          <a:p>
            <a:pPr marL="0" indent="0">
              <a:buNone/>
            </a:pPr>
            <a:r>
              <a:rPr lang="it-IT" sz="2400" dirty="0">
                <a:solidFill>
                  <a:srgbClr val="FFFF00"/>
                </a:solidFill>
              </a:rPr>
              <a:t>CONSIGLIARE. </a:t>
            </a:r>
            <a:r>
              <a:rPr lang="it-IT" sz="2400" dirty="0">
                <a:solidFill>
                  <a:schemeClr val="bg1"/>
                </a:solidFill>
              </a:rPr>
              <a:t>Stimolare fermamente tutti i fumatori a smettere. Stimolare in modo chiaro, fermo e personalizzato ogni fumatore a smettere</a:t>
            </a:r>
          </a:p>
          <a:p>
            <a:pPr marL="0" indent="0">
              <a:buNone/>
            </a:pPr>
            <a:r>
              <a:rPr lang="it-IT" sz="2400" dirty="0">
                <a:solidFill>
                  <a:srgbClr val="FFFF00"/>
                </a:solidFill>
              </a:rPr>
              <a:t>VALUTARE. </a:t>
            </a:r>
            <a:r>
              <a:rPr lang="it-IT" sz="2400" dirty="0">
                <a:solidFill>
                  <a:schemeClr val="bg1">
                    <a:lumMod val="95000"/>
                  </a:schemeClr>
                </a:solidFill>
              </a:rPr>
              <a:t>Determinare la volontà e le motivazioni di un paziente che desidera fare un tentativo di cessazione. Chiedere a ogni fumatore se vuole fare un tentativo di cessazione in quel momento (per esempio entro i prossimi 30 giorni)</a:t>
            </a:r>
            <a:endParaRPr lang="it-IT" dirty="0"/>
          </a:p>
        </p:txBody>
      </p:sp>
    </p:spTree>
    <p:extLst>
      <p:ext uri="{BB962C8B-B14F-4D97-AF65-F5344CB8AC3E}">
        <p14:creationId xmlns:p14="http://schemas.microsoft.com/office/powerpoint/2010/main" val="1019907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20688"/>
            <a:ext cx="7772400" cy="5475312"/>
          </a:xfrm>
        </p:spPr>
        <p:txBody>
          <a:bodyPr/>
          <a:lstStyle/>
          <a:p>
            <a:pPr marL="0" lvl="0" indent="0">
              <a:buNone/>
            </a:pPr>
            <a:r>
              <a:rPr lang="it-IT" sz="2400" dirty="0">
                <a:solidFill>
                  <a:srgbClr val="FFFF00"/>
                </a:solidFill>
              </a:rPr>
              <a:t>ASSISTERE. </a:t>
            </a:r>
            <a:r>
              <a:rPr lang="it-IT" sz="2400" dirty="0">
                <a:solidFill>
                  <a:schemeClr val="bg1"/>
                </a:solidFill>
              </a:rPr>
              <a:t>Aiutare il paziente a smettere. Aiutare il paziente con un intervento di cessazione; offrire consigli pratici; fornire supporto sociale intra-trattamento; aiutare il paziente ad ottenere supporto sociale extra-trattamento; raccomandare l’utilizzo di terapia farmacologica approvata, tranne particolari circostanze; fornire materiale di supporto </a:t>
            </a:r>
            <a:r>
              <a:rPr lang="it-IT" sz="2400" dirty="0">
                <a:solidFill>
                  <a:srgbClr val="FFFF00"/>
                </a:solidFill>
              </a:rPr>
              <a:t>ORGANIZZARE. </a:t>
            </a:r>
            <a:r>
              <a:rPr lang="it-IT" sz="2400" dirty="0">
                <a:solidFill>
                  <a:schemeClr val="bg1"/>
                </a:solidFill>
              </a:rPr>
              <a:t>Programmare un contatto di follow-up. Programmare un contatto di follow-up, sia personale che per telefono.</a:t>
            </a:r>
          </a:p>
          <a:p>
            <a:pPr marL="0" lvl="0" indent="0">
              <a:buNone/>
            </a:pPr>
            <a:endParaRPr lang="it-IT" sz="2400" dirty="0">
              <a:solidFill>
                <a:schemeClr val="bg1"/>
              </a:solidFill>
            </a:endParaRPr>
          </a:p>
          <a:p>
            <a:pPr marL="0" lvl="0" indent="0">
              <a:buNone/>
            </a:pPr>
            <a:endParaRPr lang="it-IT" sz="2400" dirty="0">
              <a:solidFill>
                <a:schemeClr val="bg1"/>
              </a:solidFill>
            </a:endParaRPr>
          </a:p>
          <a:p>
            <a:pPr marL="0" indent="0">
              <a:buNone/>
            </a:pPr>
            <a:endParaRPr lang="it-IT" sz="2400" dirty="0"/>
          </a:p>
        </p:txBody>
      </p:sp>
      <p:pic>
        <p:nvPicPr>
          <p:cNvPr id="8194" name="Picture 2" descr="D:\stop-fum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933056"/>
            <a:ext cx="5616624"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150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496944" cy="648072"/>
          </a:xfrm>
        </p:spPr>
        <p:txBody>
          <a:bodyPr/>
          <a:lstStyle/>
          <a:p>
            <a:pPr algn="l"/>
            <a:r>
              <a:rPr lang="it-IT" sz="2800" dirty="0">
                <a:solidFill>
                  <a:srgbClr val="FFFF00"/>
                </a:solidFill>
              </a:rPr>
              <a:t>In funzione del tempo necessario all’instaurarsi dell’IR </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124744"/>
            <a:ext cx="7776864"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783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16632"/>
            <a:ext cx="9144000" cy="1026368"/>
          </a:xfrm>
        </p:spPr>
        <p:txBody>
          <a:bodyPr/>
          <a:lstStyle/>
          <a:p>
            <a:r>
              <a:rPr lang="it-IT" dirty="0">
                <a:solidFill>
                  <a:srgbClr val="FFFFFF"/>
                </a:solidFill>
              </a:rPr>
              <a:t>IR ACUTA</a:t>
            </a:r>
          </a:p>
        </p:txBody>
      </p:sp>
      <p:sp>
        <p:nvSpPr>
          <p:cNvPr id="7171" name="Rectangle 3"/>
          <p:cNvSpPr>
            <a:spLocks noGrp="1" noChangeArrowheads="1"/>
          </p:cNvSpPr>
          <p:nvPr>
            <p:ph type="body" idx="1"/>
          </p:nvPr>
        </p:nvSpPr>
        <p:spPr>
          <a:xfrm>
            <a:off x="457200" y="1340768"/>
            <a:ext cx="8229600" cy="5400600"/>
          </a:xfrm>
          <a:solidFill>
            <a:schemeClr val="hlink"/>
          </a:solidFill>
        </p:spPr>
        <p:txBody>
          <a:bodyPr/>
          <a:lstStyle/>
          <a:p>
            <a:r>
              <a:rPr lang="it-IT" dirty="0"/>
              <a:t> L’IR acuta si instaura in </a:t>
            </a:r>
            <a:r>
              <a:rPr lang="it-IT" dirty="0">
                <a:solidFill>
                  <a:srgbClr val="FF0000"/>
                </a:solidFill>
              </a:rPr>
              <a:t>tempi molto brevi</a:t>
            </a:r>
            <a:r>
              <a:rPr lang="it-IT" dirty="0"/>
              <a:t>, con quadri di </a:t>
            </a:r>
            <a:r>
              <a:rPr lang="it-IT" dirty="0">
                <a:solidFill>
                  <a:srgbClr val="FF0000"/>
                </a:solidFill>
              </a:rPr>
              <a:t>severa entità</a:t>
            </a:r>
            <a:r>
              <a:rPr lang="it-IT" dirty="0"/>
              <a:t> </a:t>
            </a:r>
          </a:p>
          <a:p>
            <a:r>
              <a:rPr lang="it-IT" dirty="0"/>
              <a:t>Può essere </a:t>
            </a:r>
            <a:r>
              <a:rPr lang="it-IT" dirty="0">
                <a:solidFill>
                  <a:srgbClr val="FF0000"/>
                </a:solidFill>
              </a:rPr>
              <a:t>ipossiemica</a:t>
            </a:r>
            <a:r>
              <a:rPr lang="it-IT" dirty="0"/>
              <a:t> o </a:t>
            </a:r>
            <a:r>
              <a:rPr lang="it-IT" dirty="0">
                <a:solidFill>
                  <a:srgbClr val="FF0000"/>
                </a:solidFill>
              </a:rPr>
              <a:t>ipossiemica ed ipercapnica</a:t>
            </a:r>
            <a:r>
              <a:rPr lang="it-IT" dirty="0"/>
              <a:t>: in questo caso si associa </a:t>
            </a:r>
            <a:r>
              <a:rPr lang="it-IT" dirty="0">
                <a:solidFill>
                  <a:srgbClr val="FF0000"/>
                </a:solidFill>
              </a:rPr>
              <a:t>sempre il quadro dell’acidosi respiratoria scompensata</a:t>
            </a:r>
            <a:r>
              <a:rPr lang="it-IT" dirty="0"/>
              <a:t>, in quanto i meccanismi di compenso renale richiedono tempi prolungati per instaurarsi. </a:t>
            </a:r>
          </a:p>
          <a:p>
            <a:pPr>
              <a:buClr>
                <a:schemeClr val="tx1"/>
              </a:buClr>
              <a:buFont typeface="Wingdings" pitchFamily="2" charset="2"/>
              <a:buChar char="q"/>
            </a:pPr>
            <a:r>
              <a:rPr lang="it-IT" dirty="0"/>
              <a:t>PaO</a:t>
            </a:r>
            <a:r>
              <a:rPr lang="it-IT" baseline="-25000" dirty="0"/>
              <a:t>2</a:t>
            </a:r>
            <a:r>
              <a:rPr lang="it-IT" dirty="0"/>
              <a:t> &lt; 55mmHg</a:t>
            </a:r>
          </a:p>
          <a:p>
            <a:pPr>
              <a:buClr>
                <a:schemeClr val="tx1"/>
              </a:buClr>
              <a:buFont typeface="Wingdings" pitchFamily="2" charset="2"/>
              <a:buChar char="q"/>
            </a:pPr>
            <a:r>
              <a:rPr lang="it-IT" dirty="0"/>
              <a:t>PaCO</a:t>
            </a:r>
            <a:r>
              <a:rPr lang="it-IT" baseline="-25000" dirty="0"/>
              <a:t>2</a:t>
            </a:r>
            <a:r>
              <a:rPr lang="it-IT" dirty="0"/>
              <a:t> &gt; 50mmHg</a:t>
            </a:r>
          </a:p>
          <a:p>
            <a:pPr>
              <a:buClr>
                <a:schemeClr val="tx1"/>
              </a:buClr>
              <a:buFont typeface="Wingdings" pitchFamily="2" charset="2"/>
              <a:buChar char="q"/>
            </a:pPr>
            <a:r>
              <a:rPr lang="it-IT" dirty="0">
                <a:solidFill>
                  <a:srgbClr val="FF0000"/>
                </a:solidFill>
              </a:rPr>
              <a:t>pH &lt; 7.35</a:t>
            </a:r>
          </a:p>
        </p:txBody>
      </p:sp>
    </p:spTree>
    <p:extLst>
      <p:ext uri="{BB962C8B-B14F-4D97-AF65-F5344CB8AC3E}">
        <p14:creationId xmlns:p14="http://schemas.microsoft.com/office/powerpoint/2010/main" val="76976895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DISCLOSURESTATE" val="&lt;?xml version=&quot;1.0&quot; encoding=&quot;utf-8&quot;?&gt;&#10;&lt;DisclosureState xmlns:xsd=&quot;http://www.w3.org/2001/XMLSchema&quot; xmlns:xsi=&quot;http://www.w3.org/2001/XMLSchema-instance&quot;&gt;&#10; &lt;MainDecision&gt;AlreadyExists&lt;/MainDecision&gt;&#10; &lt;MainDecisionByManage&gt;AlreadyExistsFromManage&lt;/MainDecisionByManage&gt;&#10; &lt;ByManage&gt;true&lt;/ByManage&gt;&#10; &lt;PredefinedSentences /&gt;&#10; &lt;ExtendedSentences /&gt;&#10; &lt;FreeText&gt;N/A&lt;/FreeText&gt;&#10; &lt;Event&gt;ERS2017&lt;/Event&gt;&#10;&lt;/DisclosureState&gt;"/>
</p:tagLst>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New Roman" pitchFamily="-1"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New Roman" pitchFamily="-1"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New Roman" pitchFamily="-1"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New Roman" pitchFamily="-1"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New Roman" pitchFamily="-1"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4_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imes New Roman" pitchFamily="-1" charset="0"/>
          </a:defRPr>
        </a:defPPr>
      </a:lstStyle>
    </a:lnDef>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3268</TotalTime>
  <Words>3884</Words>
  <Application>Microsoft Macintosh PowerPoint</Application>
  <PresentationFormat>Presentazione su schermo (4:3)</PresentationFormat>
  <Paragraphs>491</Paragraphs>
  <Slides>79</Slides>
  <Notes>12</Notes>
  <HiddenSlides>0</HiddenSlides>
  <MMClips>0</MMClips>
  <ScaleCrop>false</ScaleCrop>
  <HeadingPairs>
    <vt:vector size="8" baseType="variant">
      <vt:variant>
        <vt:lpstr>Caratteri utilizzati</vt:lpstr>
      </vt:variant>
      <vt:variant>
        <vt:i4>10</vt:i4>
      </vt:variant>
      <vt:variant>
        <vt:lpstr>Tema</vt:lpstr>
      </vt:variant>
      <vt:variant>
        <vt:i4>6</vt:i4>
      </vt:variant>
      <vt:variant>
        <vt:lpstr>Server OLE incorporati</vt:lpstr>
      </vt:variant>
      <vt:variant>
        <vt:i4>1</vt:i4>
      </vt:variant>
      <vt:variant>
        <vt:lpstr>Titoli diapositive</vt:lpstr>
      </vt:variant>
      <vt:variant>
        <vt:i4>79</vt:i4>
      </vt:variant>
    </vt:vector>
  </HeadingPairs>
  <TitlesOfParts>
    <vt:vector size="96" baseType="lpstr">
      <vt:lpstr>Arial Unicode MS</vt:lpstr>
      <vt:lpstr>Arial</vt:lpstr>
      <vt:lpstr>Arial</vt:lpstr>
      <vt:lpstr>Arial Narrow</vt:lpstr>
      <vt:lpstr>Calibri</vt:lpstr>
      <vt:lpstr>Candara</vt:lpstr>
      <vt:lpstr>Tahoma</vt:lpstr>
      <vt:lpstr>Times New Roman</vt:lpstr>
      <vt:lpstr>Webdings</vt:lpstr>
      <vt:lpstr>Wingdings</vt:lpstr>
      <vt:lpstr>Presentazione vuota</vt:lpstr>
      <vt:lpstr>3_Presentazione vuota</vt:lpstr>
      <vt:lpstr>4_Presentazione vuota</vt:lpstr>
      <vt:lpstr>8_Presentazione vuota</vt:lpstr>
      <vt:lpstr>10_Presentazione vuota</vt:lpstr>
      <vt:lpstr>34_Presentazione vuota</vt:lpstr>
      <vt:lpstr>Documento</vt:lpstr>
      <vt:lpstr>Malattie dell’apparato respiratorio</vt:lpstr>
      <vt:lpstr>INSUFFICIENZA RESPIRATORIA</vt:lpstr>
      <vt:lpstr>INSUFFICIENZA RESPIRATORIA</vt:lpstr>
      <vt:lpstr>Insufficienza respiratoria: Definizione</vt:lpstr>
      <vt:lpstr>Curva di dissociazione dell’emoglobina</vt:lpstr>
      <vt:lpstr>Presentazione standard di PowerPoint</vt:lpstr>
      <vt:lpstr>CLASSIFICAZIONE DELL’IR</vt:lpstr>
      <vt:lpstr>In funzione del tempo necessario all’instaurarsi dell’IR </vt:lpstr>
      <vt:lpstr>IR ACUTA</vt:lpstr>
      <vt:lpstr>IR  CRONICA</vt:lpstr>
      <vt:lpstr>Insufficienza respiratoria cronica</vt:lpstr>
      <vt:lpstr>IR CRONICA RIACUTIZZATA</vt:lpstr>
      <vt:lpstr>Presentazione standard di PowerPoint</vt:lpstr>
      <vt:lpstr>INSUFFICIENZA RESPIRATORIA</vt:lpstr>
      <vt:lpstr>Presentazione standard di PowerPoint</vt:lpstr>
      <vt:lpstr>Presentazione standard di PowerPoint</vt:lpstr>
      <vt:lpstr>Presentazione standard di PowerPoint</vt:lpstr>
      <vt:lpstr>CAUSE DI INSUFFICIENZA RESPIRATORIA POSTOPERATORIA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ALTERAZIONE DELLA DIFFUSIONE</vt:lpstr>
      <vt:lpstr>Presentazione standard di PowerPoint</vt:lpstr>
      <vt:lpstr>La maggior parte delle malattie polmonari porta ad uno squilibrio della distribuzione del rapporto ventilazione/perfusione</vt:lpstr>
      <vt:lpstr>Altro meccanismo di insufficienza respiratoria nelle malattie polmonari è lo SHUNT</vt:lpstr>
      <vt:lpstr>Presentazione standard di PowerPoint</vt:lpstr>
      <vt:lpstr>SEGNI E SINTOMI DI IPOSSIEMIA</vt:lpstr>
      <vt:lpstr>SEGNI E SINTOMI DI IPERCAPNIA</vt:lpstr>
      <vt:lpstr>PROGRESSIONE CLINICA DELL’IR ipercapnica in base allo sviluppo di acidosi</vt:lpstr>
      <vt:lpstr>Presentazione standard di PowerPoint</vt:lpstr>
      <vt:lpstr>TERAPIA</vt:lpstr>
      <vt:lpstr>SISTEMI DI SOMMINISTRAZIONE DELL’O2</vt:lpstr>
      <vt:lpstr>Presentazione standard di PowerPoint</vt:lpstr>
      <vt:lpstr>CANNULE NASALI semplici</vt:lpstr>
      <vt:lpstr>SISTEMI DI SOMMINISTRAZIONE DELL’O2</vt:lpstr>
      <vt:lpstr>Presentazione standard di PowerPoint</vt:lpstr>
      <vt:lpstr>SISTEMI DI SOMMINISTRAZIONE DELL’O2</vt:lpstr>
      <vt:lpstr>Presentazione standard di PowerPoint</vt:lpstr>
      <vt:lpstr>SISTEMI DI SOMMINISTRAZIONE DELL’O2 con regolazione della FiO2%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OTLT</vt:lpstr>
      <vt:lpstr>OTLT</vt:lpstr>
      <vt:lpstr>Sistemi di somministrazione dell’O2</vt:lpstr>
      <vt:lpstr>Sistemi di somministrazione dell’O2</vt:lpstr>
      <vt:lpstr>Presentazione standard di PowerPoint</vt:lpstr>
      <vt:lpstr>Presentazione standard di PowerPoint</vt:lpstr>
      <vt:lpstr>Scopi della VMD</vt:lpstr>
      <vt:lpstr>Presentazione standard di PowerPoint</vt:lpstr>
      <vt:lpstr>Ventilazione meccanica  </vt:lpstr>
      <vt:lpstr>Presentazione standard di PowerPoint</vt:lpstr>
      <vt:lpstr>Presentazione standard di PowerPoint</vt:lpstr>
      <vt:lpstr>Presentazione standard di PowerPoint</vt:lpstr>
      <vt:lpstr>Presentazione standard di PowerPoint</vt:lpstr>
      <vt:lpstr>ECMO: ossigezionazione a membrana in circolazione extracorporea</vt:lpstr>
      <vt:lpstr>Presentazione standard di PowerPoint</vt:lpstr>
      <vt:lpstr>Il fisioterapista respiratorio ha anche un ruolo educativo </vt:lpstr>
      <vt:lpstr>Malattie (mortali) causate dal fumo</vt:lpstr>
      <vt:lpstr>CESSAZIONE DEL FUMO </vt:lpstr>
      <vt:lpstr>Presentazione standard di PowerPoint</vt:lpstr>
      <vt:lpstr>Presentazione standard di PowerPoint</vt:lpstr>
      <vt:lpstr>Brevi strategie per aiutare il paziente intenzionato a smettere di fumare: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Az.Ospedaliero-Universitaria“Ospedali Riuniti di Trieste” Struttura Complessa Pneumologia-UTIR Ospedale di Cattinara Direttore: Dr.Marco Confalonieri</dc:title>
  <dc:creator>Windows User</dc:creator>
  <cp:lastModifiedBy>marco confalonieri</cp:lastModifiedBy>
  <cp:revision>148</cp:revision>
  <dcterms:created xsi:type="dcterms:W3CDTF">2019-03-07T10:27:15Z</dcterms:created>
  <dcterms:modified xsi:type="dcterms:W3CDTF">2020-06-02T20:57:51Z</dcterms:modified>
</cp:coreProperties>
</file>