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99" r:id="rId2"/>
    <p:sldId id="528" r:id="rId3"/>
    <p:sldId id="498" r:id="rId4"/>
    <p:sldId id="455" r:id="rId5"/>
    <p:sldId id="500" r:id="rId6"/>
    <p:sldId id="497" r:id="rId7"/>
    <p:sldId id="499" r:id="rId8"/>
    <p:sldId id="501" r:id="rId9"/>
    <p:sldId id="502" r:id="rId10"/>
    <p:sldId id="503" r:id="rId11"/>
    <p:sldId id="504" r:id="rId12"/>
    <p:sldId id="505" r:id="rId13"/>
    <p:sldId id="457" r:id="rId14"/>
    <p:sldId id="458" r:id="rId15"/>
    <p:sldId id="511" r:id="rId16"/>
    <p:sldId id="512" r:id="rId17"/>
    <p:sldId id="519" r:id="rId18"/>
    <p:sldId id="520" r:id="rId19"/>
    <p:sldId id="521" r:id="rId20"/>
    <p:sldId id="506" r:id="rId21"/>
    <p:sldId id="507" r:id="rId22"/>
    <p:sldId id="508" r:id="rId23"/>
    <p:sldId id="459" r:id="rId24"/>
    <p:sldId id="522" r:id="rId25"/>
    <p:sldId id="523" r:id="rId26"/>
    <p:sldId id="515" r:id="rId27"/>
    <p:sldId id="516" r:id="rId28"/>
    <p:sldId id="509" r:id="rId29"/>
    <p:sldId id="495" r:id="rId30"/>
    <p:sldId id="494" r:id="rId31"/>
    <p:sldId id="517" r:id="rId32"/>
    <p:sldId id="518" r:id="rId33"/>
    <p:sldId id="534" r:id="rId34"/>
    <p:sldId id="529" r:id="rId35"/>
    <p:sldId id="547" r:id="rId36"/>
    <p:sldId id="493" r:id="rId37"/>
    <p:sldId id="535" r:id="rId38"/>
    <p:sldId id="536" r:id="rId39"/>
    <p:sldId id="537" r:id="rId40"/>
    <p:sldId id="538" r:id="rId41"/>
    <p:sldId id="539" r:id="rId42"/>
    <p:sldId id="540" r:id="rId43"/>
    <p:sldId id="461" r:id="rId44"/>
    <p:sldId id="462" r:id="rId45"/>
    <p:sldId id="463" r:id="rId46"/>
    <p:sldId id="464" r:id="rId47"/>
    <p:sldId id="465" r:id="rId48"/>
    <p:sldId id="466" r:id="rId49"/>
    <p:sldId id="467" r:id="rId50"/>
    <p:sldId id="513" r:id="rId51"/>
    <p:sldId id="469" r:id="rId52"/>
    <p:sldId id="470" r:id="rId53"/>
    <p:sldId id="472" r:id="rId54"/>
    <p:sldId id="260" r:id="rId55"/>
    <p:sldId id="261" r:id="rId56"/>
    <p:sldId id="262" r:id="rId57"/>
    <p:sldId id="263" r:id="rId58"/>
    <p:sldId id="266" r:id="rId59"/>
    <p:sldId id="548" r:id="rId60"/>
    <p:sldId id="549" r:id="rId61"/>
    <p:sldId id="550" r:id="rId62"/>
    <p:sldId id="264" r:id="rId63"/>
    <p:sldId id="265" r:id="rId64"/>
    <p:sldId id="290" r:id="rId65"/>
    <p:sldId id="267" r:id="rId66"/>
    <p:sldId id="268" r:id="rId67"/>
    <p:sldId id="269" r:id="rId68"/>
    <p:sldId id="289" r:id="rId69"/>
    <p:sldId id="270" r:id="rId70"/>
    <p:sldId id="283" r:id="rId71"/>
    <p:sldId id="294" r:id="rId72"/>
    <p:sldId id="284" r:id="rId73"/>
    <p:sldId id="271" r:id="rId74"/>
    <p:sldId id="278" r:id="rId75"/>
    <p:sldId id="279" r:id="rId76"/>
    <p:sldId id="285" r:id="rId77"/>
    <p:sldId id="287" r:id="rId78"/>
    <p:sldId id="280" r:id="rId79"/>
    <p:sldId id="281" r:id="rId80"/>
    <p:sldId id="473" r:id="rId81"/>
    <p:sldId id="474" r:id="rId82"/>
    <p:sldId id="475" r:id="rId83"/>
    <p:sldId id="476" r:id="rId84"/>
    <p:sldId id="541" r:id="rId85"/>
    <p:sldId id="478" r:id="rId86"/>
    <p:sldId id="479" r:id="rId87"/>
    <p:sldId id="558" r:id="rId88"/>
    <p:sldId id="557" r:id="rId89"/>
    <p:sldId id="559" r:id="rId90"/>
    <p:sldId id="561" r:id="rId91"/>
    <p:sldId id="562" r:id="rId92"/>
    <p:sldId id="542" r:id="rId93"/>
    <p:sldId id="552" r:id="rId94"/>
    <p:sldId id="556" r:id="rId95"/>
    <p:sldId id="554" r:id="rId96"/>
    <p:sldId id="555" r:id="rId97"/>
    <p:sldId id="553" r:id="rId98"/>
    <p:sldId id="545" r:id="rId99"/>
    <p:sldId id="477"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Confalonieri" initials="M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37B9"/>
    <a:srgbClr val="FFFD78"/>
    <a:srgbClr val="FFC00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862" autoAdjust="0"/>
    <p:restoredTop sz="94714" autoAdjust="0"/>
  </p:normalViewPr>
  <p:slideViewPr>
    <p:cSldViewPr>
      <p:cViewPr varScale="1">
        <p:scale>
          <a:sx n="98" d="100"/>
          <a:sy n="98" d="100"/>
        </p:scale>
        <p:origin x="200"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8BF32E-CE16-4A12-8AD6-6D2EA7F692D7}" type="doc">
      <dgm:prSet loTypeId="urn:microsoft.com/office/officeart/2008/layout/LinedList" loCatId="list" qsTypeId="urn:microsoft.com/office/officeart/2005/8/quickstyle/simple5" qsCatId="simple" csTypeId="urn:microsoft.com/office/officeart/2005/8/colors/accent5_2" csCatId="accent5"/>
      <dgm:spPr/>
      <dgm:t>
        <a:bodyPr/>
        <a:lstStyle/>
        <a:p>
          <a:endParaRPr lang="en-US"/>
        </a:p>
      </dgm:t>
    </dgm:pt>
    <dgm:pt modelId="{72683691-FEE7-44A5-A0F3-BA538A48C208}">
      <dgm:prSet/>
      <dgm:spPr/>
      <dgm:t>
        <a:bodyPr/>
        <a:lstStyle/>
        <a:p>
          <a:r>
            <a:rPr lang="it-IT" dirty="0"/>
            <a:t>1) Valutazione % rispetto al </a:t>
          </a:r>
          <a:r>
            <a:rPr lang="it-IT" dirty="0">
              <a:solidFill>
                <a:srgbClr val="00B0F0"/>
              </a:solidFill>
            </a:rPr>
            <a:t>predetto</a:t>
          </a:r>
          <a:r>
            <a:rPr lang="it-IT" dirty="0"/>
            <a:t>: in rapporto a valori di riferimento (predetti) ottenuti su una popolazione sana </a:t>
          </a:r>
          <a:endParaRPr lang="en-US" dirty="0"/>
        </a:p>
      </dgm:t>
    </dgm:pt>
    <dgm:pt modelId="{E114BAFC-2BA0-4303-9E0F-C5DE6C84E7B7}" type="parTrans" cxnId="{AA99FB47-3763-4652-99F0-3169CE94B691}">
      <dgm:prSet/>
      <dgm:spPr/>
      <dgm:t>
        <a:bodyPr/>
        <a:lstStyle/>
        <a:p>
          <a:endParaRPr lang="en-US"/>
        </a:p>
      </dgm:t>
    </dgm:pt>
    <dgm:pt modelId="{43D0B525-C785-4B25-882D-6568BA31544C}" type="sibTrans" cxnId="{AA99FB47-3763-4652-99F0-3169CE94B691}">
      <dgm:prSet/>
      <dgm:spPr/>
      <dgm:t>
        <a:bodyPr/>
        <a:lstStyle/>
        <a:p>
          <a:endParaRPr lang="en-US"/>
        </a:p>
      </dgm:t>
    </dgm:pt>
    <dgm:pt modelId="{FE0E2E06-6CA0-4DBF-871D-2037295C587E}">
      <dgm:prSet/>
      <dgm:spPr/>
      <dgm:t>
        <a:bodyPr/>
        <a:lstStyle/>
        <a:p>
          <a:r>
            <a:rPr lang="it-IT" dirty="0"/>
            <a:t>2) Valutazione </a:t>
          </a:r>
          <a:r>
            <a:rPr lang="it-IT" dirty="0">
              <a:solidFill>
                <a:srgbClr val="00B0F0"/>
              </a:solidFill>
            </a:rPr>
            <a:t>longitudinale</a:t>
          </a:r>
          <a:r>
            <a:rPr lang="it-IT" dirty="0"/>
            <a:t> (in L): per confronto con i valori ottenuti dallo stesso paziente durante controlli precedenti (valutazione longitudinale). </a:t>
          </a:r>
          <a:endParaRPr lang="en-US" dirty="0"/>
        </a:p>
      </dgm:t>
    </dgm:pt>
    <dgm:pt modelId="{871D644D-7B6D-440B-B04F-77E694A2E52D}" type="parTrans" cxnId="{301F6C64-5234-4C60-A85C-F49D68E2933C}">
      <dgm:prSet/>
      <dgm:spPr/>
      <dgm:t>
        <a:bodyPr/>
        <a:lstStyle/>
        <a:p>
          <a:endParaRPr lang="en-US"/>
        </a:p>
      </dgm:t>
    </dgm:pt>
    <dgm:pt modelId="{CE4088FC-1AD8-4C6E-88D7-3DD7D03400B8}" type="sibTrans" cxnId="{301F6C64-5234-4C60-A85C-F49D68E2933C}">
      <dgm:prSet/>
      <dgm:spPr/>
      <dgm:t>
        <a:bodyPr/>
        <a:lstStyle/>
        <a:p>
          <a:endParaRPr lang="en-US"/>
        </a:p>
      </dgm:t>
    </dgm:pt>
    <dgm:pt modelId="{1C0C4770-416D-ED4A-966C-CF91FBDB049D}" type="pres">
      <dgm:prSet presAssocID="{AE8BF32E-CE16-4A12-8AD6-6D2EA7F692D7}" presName="vert0" presStyleCnt="0">
        <dgm:presLayoutVars>
          <dgm:dir/>
          <dgm:animOne val="branch"/>
          <dgm:animLvl val="lvl"/>
        </dgm:presLayoutVars>
      </dgm:prSet>
      <dgm:spPr/>
    </dgm:pt>
    <dgm:pt modelId="{8A64565B-8A24-0E49-9EDE-35A3BB259389}" type="pres">
      <dgm:prSet presAssocID="{72683691-FEE7-44A5-A0F3-BA538A48C208}" presName="thickLine" presStyleLbl="alignNode1" presStyleIdx="0" presStyleCnt="2"/>
      <dgm:spPr/>
    </dgm:pt>
    <dgm:pt modelId="{BB247988-01A3-4D41-A8C7-4983142D840F}" type="pres">
      <dgm:prSet presAssocID="{72683691-FEE7-44A5-A0F3-BA538A48C208}" presName="horz1" presStyleCnt="0"/>
      <dgm:spPr/>
    </dgm:pt>
    <dgm:pt modelId="{72FACB21-DAEA-C54D-AA18-F6DBB618BE85}" type="pres">
      <dgm:prSet presAssocID="{72683691-FEE7-44A5-A0F3-BA538A48C208}" presName="tx1" presStyleLbl="revTx" presStyleIdx="0" presStyleCnt="2"/>
      <dgm:spPr/>
    </dgm:pt>
    <dgm:pt modelId="{D89B6F00-0D28-204A-9AFC-6D54B5AB8284}" type="pres">
      <dgm:prSet presAssocID="{72683691-FEE7-44A5-A0F3-BA538A48C208}" presName="vert1" presStyleCnt="0"/>
      <dgm:spPr/>
    </dgm:pt>
    <dgm:pt modelId="{D452CE6B-4741-3B4A-B8A2-6A1B181231EC}" type="pres">
      <dgm:prSet presAssocID="{FE0E2E06-6CA0-4DBF-871D-2037295C587E}" presName="thickLine" presStyleLbl="alignNode1" presStyleIdx="1" presStyleCnt="2"/>
      <dgm:spPr/>
    </dgm:pt>
    <dgm:pt modelId="{10B7BEA3-687D-314D-992C-41639BE18173}" type="pres">
      <dgm:prSet presAssocID="{FE0E2E06-6CA0-4DBF-871D-2037295C587E}" presName="horz1" presStyleCnt="0"/>
      <dgm:spPr/>
    </dgm:pt>
    <dgm:pt modelId="{125DCA74-AF79-7C4A-A2C9-139949D365DE}" type="pres">
      <dgm:prSet presAssocID="{FE0E2E06-6CA0-4DBF-871D-2037295C587E}" presName="tx1" presStyleLbl="revTx" presStyleIdx="1" presStyleCnt="2"/>
      <dgm:spPr/>
    </dgm:pt>
    <dgm:pt modelId="{6FE4656A-7EDB-0D44-B00A-D3CC31EBBF3B}" type="pres">
      <dgm:prSet presAssocID="{FE0E2E06-6CA0-4DBF-871D-2037295C587E}" presName="vert1" presStyleCnt="0"/>
      <dgm:spPr/>
    </dgm:pt>
  </dgm:ptLst>
  <dgm:cxnLst>
    <dgm:cxn modelId="{48347F3D-FDCB-5B42-955B-59D603744D82}" type="presOf" srcId="{AE8BF32E-CE16-4A12-8AD6-6D2EA7F692D7}" destId="{1C0C4770-416D-ED4A-966C-CF91FBDB049D}" srcOrd="0" destOrd="0" presId="urn:microsoft.com/office/officeart/2008/layout/LinedList"/>
    <dgm:cxn modelId="{AA99FB47-3763-4652-99F0-3169CE94B691}" srcId="{AE8BF32E-CE16-4A12-8AD6-6D2EA7F692D7}" destId="{72683691-FEE7-44A5-A0F3-BA538A48C208}" srcOrd="0" destOrd="0" parTransId="{E114BAFC-2BA0-4303-9E0F-C5DE6C84E7B7}" sibTransId="{43D0B525-C785-4B25-882D-6568BA31544C}"/>
    <dgm:cxn modelId="{C0F7C461-E6F5-AF43-96B8-143D2C0DAB4D}" type="presOf" srcId="{72683691-FEE7-44A5-A0F3-BA538A48C208}" destId="{72FACB21-DAEA-C54D-AA18-F6DBB618BE85}" srcOrd="0" destOrd="0" presId="urn:microsoft.com/office/officeart/2008/layout/LinedList"/>
    <dgm:cxn modelId="{301F6C64-5234-4C60-A85C-F49D68E2933C}" srcId="{AE8BF32E-CE16-4A12-8AD6-6D2EA7F692D7}" destId="{FE0E2E06-6CA0-4DBF-871D-2037295C587E}" srcOrd="1" destOrd="0" parTransId="{871D644D-7B6D-440B-B04F-77E694A2E52D}" sibTransId="{CE4088FC-1AD8-4C6E-88D7-3DD7D03400B8}"/>
    <dgm:cxn modelId="{EDC66BEC-A54F-B64E-B68D-9D61158C49E6}" type="presOf" srcId="{FE0E2E06-6CA0-4DBF-871D-2037295C587E}" destId="{125DCA74-AF79-7C4A-A2C9-139949D365DE}" srcOrd="0" destOrd="0" presId="urn:microsoft.com/office/officeart/2008/layout/LinedList"/>
    <dgm:cxn modelId="{E12D588D-B7E2-0042-9570-A6D8A29A61A8}" type="presParOf" srcId="{1C0C4770-416D-ED4A-966C-CF91FBDB049D}" destId="{8A64565B-8A24-0E49-9EDE-35A3BB259389}" srcOrd="0" destOrd="0" presId="urn:microsoft.com/office/officeart/2008/layout/LinedList"/>
    <dgm:cxn modelId="{6FDBDB40-9592-1141-AE4A-D1964BDC3FB0}" type="presParOf" srcId="{1C0C4770-416D-ED4A-966C-CF91FBDB049D}" destId="{BB247988-01A3-4D41-A8C7-4983142D840F}" srcOrd="1" destOrd="0" presId="urn:microsoft.com/office/officeart/2008/layout/LinedList"/>
    <dgm:cxn modelId="{CAB27674-E758-B64F-B518-3A360F51D146}" type="presParOf" srcId="{BB247988-01A3-4D41-A8C7-4983142D840F}" destId="{72FACB21-DAEA-C54D-AA18-F6DBB618BE85}" srcOrd="0" destOrd="0" presId="urn:microsoft.com/office/officeart/2008/layout/LinedList"/>
    <dgm:cxn modelId="{11F6D1A2-A765-D045-A250-978FF07AA522}" type="presParOf" srcId="{BB247988-01A3-4D41-A8C7-4983142D840F}" destId="{D89B6F00-0D28-204A-9AFC-6D54B5AB8284}" srcOrd="1" destOrd="0" presId="urn:microsoft.com/office/officeart/2008/layout/LinedList"/>
    <dgm:cxn modelId="{D26A1B56-3E51-4746-A543-8A57E1FF2751}" type="presParOf" srcId="{1C0C4770-416D-ED4A-966C-CF91FBDB049D}" destId="{D452CE6B-4741-3B4A-B8A2-6A1B181231EC}" srcOrd="2" destOrd="0" presId="urn:microsoft.com/office/officeart/2008/layout/LinedList"/>
    <dgm:cxn modelId="{019492A4-181D-C248-A67A-A57E0ED21A19}" type="presParOf" srcId="{1C0C4770-416D-ED4A-966C-CF91FBDB049D}" destId="{10B7BEA3-687D-314D-992C-41639BE18173}" srcOrd="3" destOrd="0" presId="urn:microsoft.com/office/officeart/2008/layout/LinedList"/>
    <dgm:cxn modelId="{BBB710D5-41CF-F04E-8D54-00F7AC70FE8B}" type="presParOf" srcId="{10B7BEA3-687D-314D-992C-41639BE18173}" destId="{125DCA74-AF79-7C4A-A2C9-139949D365DE}" srcOrd="0" destOrd="0" presId="urn:microsoft.com/office/officeart/2008/layout/LinedList"/>
    <dgm:cxn modelId="{EBDCD57B-8E2C-5240-A80B-058E2B09D0BC}" type="presParOf" srcId="{10B7BEA3-687D-314D-992C-41639BE18173}" destId="{6FE4656A-7EDB-0D44-B00A-D3CC31EBBF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4565B-8A24-0E49-9EDE-35A3BB259389}">
      <dsp:nvSpPr>
        <dsp:cNvPr id="0" name=""/>
        <dsp:cNvSpPr/>
      </dsp:nvSpPr>
      <dsp:spPr>
        <a:xfrm>
          <a:off x="0" y="0"/>
          <a:ext cx="7886700"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2FACB21-DAEA-C54D-AA18-F6DBB618BE85}">
      <dsp:nvSpPr>
        <dsp:cNvPr id="0" name=""/>
        <dsp:cNvSpPr/>
      </dsp:nvSpPr>
      <dsp:spPr>
        <a:xfrm>
          <a:off x="0" y="0"/>
          <a:ext cx="7886700" cy="1631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it-IT" sz="3000" kern="1200" dirty="0"/>
            <a:t>1) Valutazione % rispetto al </a:t>
          </a:r>
          <a:r>
            <a:rPr lang="it-IT" sz="3000" kern="1200" dirty="0">
              <a:solidFill>
                <a:srgbClr val="00B0F0"/>
              </a:solidFill>
            </a:rPr>
            <a:t>predetto</a:t>
          </a:r>
          <a:r>
            <a:rPr lang="it-IT" sz="3000" kern="1200" dirty="0"/>
            <a:t>: in rapporto a valori di riferimento (predetti) ottenuti su una popolazione sana </a:t>
          </a:r>
          <a:endParaRPr lang="en-US" sz="3000" kern="1200" dirty="0"/>
        </a:p>
      </dsp:txBody>
      <dsp:txXfrm>
        <a:off x="0" y="0"/>
        <a:ext cx="7886700" cy="1631751"/>
      </dsp:txXfrm>
    </dsp:sp>
    <dsp:sp modelId="{D452CE6B-4741-3B4A-B8A2-6A1B181231EC}">
      <dsp:nvSpPr>
        <dsp:cNvPr id="0" name=""/>
        <dsp:cNvSpPr/>
      </dsp:nvSpPr>
      <dsp:spPr>
        <a:xfrm>
          <a:off x="0" y="1631751"/>
          <a:ext cx="7886700"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25DCA74-AF79-7C4A-A2C9-139949D365DE}">
      <dsp:nvSpPr>
        <dsp:cNvPr id="0" name=""/>
        <dsp:cNvSpPr/>
      </dsp:nvSpPr>
      <dsp:spPr>
        <a:xfrm>
          <a:off x="0" y="1631751"/>
          <a:ext cx="7886700" cy="1631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it-IT" sz="3000" kern="1200" dirty="0"/>
            <a:t>2) Valutazione </a:t>
          </a:r>
          <a:r>
            <a:rPr lang="it-IT" sz="3000" kern="1200" dirty="0">
              <a:solidFill>
                <a:srgbClr val="00B0F0"/>
              </a:solidFill>
            </a:rPr>
            <a:t>longitudinale</a:t>
          </a:r>
          <a:r>
            <a:rPr lang="it-IT" sz="3000" kern="1200" dirty="0"/>
            <a:t> (in L): per confronto con i valori ottenuti dallo stesso paziente durante controlli precedenti (valutazione longitudinale). </a:t>
          </a:r>
          <a:endParaRPr lang="en-US" sz="3000" kern="1200" dirty="0"/>
        </a:p>
      </dsp:txBody>
      <dsp:txXfrm>
        <a:off x="0" y="1631751"/>
        <a:ext cx="7886700" cy="163175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66D4D-31B3-0240-BC47-1666077A8B33}" type="datetimeFigureOut">
              <a:rPr lang="it-IT" smtClean="0"/>
              <a:t>30/05/20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AE63F-E1E0-2C46-8468-BA412FA1EE59}" type="slidenum">
              <a:rPr lang="it-IT" smtClean="0"/>
              <a:t>‹N›</a:t>
            </a:fld>
            <a:endParaRPr lang="it-IT"/>
          </a:p>
        </p:txBody>
      </p:sp>
    </p:spTree>
    <p:extLst>
      <p:ext uri="{BB962C8B-B14F-4D97-AF65-F5344CB8AC3E}">
        <p14:creationId xmlns:p14="http://schemas.microsoft.com/office/powerpoint/2010/main" val="155007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Valutazione</a:t>
            </a:r>
            <a:endParaRPr lang="en-GB" dirty="0"/>
          </a:p>
        </p:txBody>
      </p:sp>
      <p:sp>
        <p:nvSpPr>
          <p:cNvPr id="4" name="Slide Number Placeholder 3"/>
          <p:cNvSpPr>
            <a:spLocks noGrp="1"/>
          </p:cNvSpPr>
          <p:nvPr>
            <p:ph type="sldNum" sz="quarter" idx="10"/>
          </p:nvPr>
        </p:nvSpPr>
        <p:spPr/>
        <p:txBody>
          <a:bodyPr/>
          <a:lstStyle/>
          <a:p>
            <a:pPr>
              <a:defRPr/>
            </a:pPr>
            <a:fld id="{4A0557AD-6BA3-4C82-8D43-84C68D0BD5D9}" type="slidenum">
              <a:rPr lang="en-GB" sz="1800" kern="0" smtClean="0">
                <a:solidFill>
                  <a:srgbClr val="000000"/>
                </a:solidFill>
              </a:rPr>
              <a:pPr>
                <a:defRPr/>
              </a:pPr>
              <a:t>1</a:t>
            </a:fld>
            <a:endParaRPr lang="en-GB" sz="1800" kern="0">
              <a:solidFill>
                <a:srgbClr val="000000"/>
              </a:solidFill>
            </a:endParaRPr>
          </a:p>
        </p:txBody>
      </p:sp>
    </p:spTree>
    <p:extLst>
      <p:ext uri="{BB962C8B-B14F-4D97-AF65-F5344CB8AC3E}">
        <p14:creationId xmlns:p14="http://schemas.microsoft.com/office/powerpoint/2010/main" val="644280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4EA9115-FD85-7B4D-BDF7-9C9DF94B3EAC}"/>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FE652C95-7278-314C-B289-DEF6068733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7125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6">
            <a:extLst>
              <a:ext uri="{FF2B5EF4-FFF2-40B4-BE49-F238E27FC236}">
                <a16:creationId xmlns:a16="http://schemas.microsoft.com/office/drawing/2014/main" id="{418F5D8D-B6F0-FF47-AD6E-993857B64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76C0D3C9-9155-A44A-A500-12512284AB6A}"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15</a:t>
            </a:fld>
            <a:endParaRPr lang="it-IT" altLang="it-IT" sz="1200">
              <a:latin typeface="Times New Roman" panose="02020603050405020304" pitchFamily="18" charset="0"/>
              <a:cs typeface="Lucida Sans Unicode" panose="020B0602030504020204" pitchFamily="34" charset="0"/>
            </a:endParaRPr>
          </a:p>
        </p:txBody>
      </p:sp>
      <p:sp>
        <p:nvSpPr>
          <p:cNvPr id="46083" name="Text Box 1">
            <a:extLst>
              <a:ext uri="{FF2B5EF4-FFF2-40B4-BE49-F238E27FC236}">
                <a16:creationId xmlns:a16="http://schemas.microsoft.com/office/drawing/2014/main" id="{7E4B27BE-4BC9-6349-A4E7-3915FE3F860F}"/>
              </a:ext>
            </a:extLst>
          </p:cNvPr>
          <p:cNvSpPr txBox="1">
            <a:spLocks noChangeArrowheads="1"/>
          </p:cNvSpPr>
          <p:nvPr/>
        </p:nvSpPr>
        <p:spPr bwMode="auto">
          <a:xfrm>
            <a:off x="1003300" y="695325"/>
            <a:ext cx="4843463" cy="3422650"/>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6084" name="Text Box 2">
            <a:extLst>
              <a:ext uri="{FF2B5EF4-FFF2-40B4-BE49-F238E27FC236}">
                <a16:creationId xmlns:a16="http://schemas.microsoft.com/office/drawing/2014/main" id="{A4D6AF36-F361-934F-8A5A-6082F7BEC44F}"/>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9925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6">
            <a:extLst>
              <a:ext uri="{FF2B5EF4-FFF2-40B4-BE49-F238E27FC236}">
                <a16:creationId xmlns:a16="http://schemas.microsoft.com/office/drawing/2014/main" id="{3A96B9AD-90E4-FD44-BD32-4EB3C0589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FAAC4CB1-748C-C04C-BA0A-7332B8CE5FB5}"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16</a:t>
            </a:fld>
            <a:endParaRPr lang="it-IT" altLang="it-IT" sz="1200">
              <a:latin typeface="Times New Roman" panose="02020603050405020304" pitchFamily="18" charset="0"/>
              <a:cs typeface="Lucida Sans Unicode" panose="020B0602030504020204" pitchFamily="34" charset="0"/>
            </a:endParaRPr>
          </a:p>
        </p:txBody>
      </p:sp>
      <p:sp>
        <p:nvSpPr>
          <p:cNvPr id="48131" name="Text Box 1">
            <a:extLst>
              <a:ext uri="{FF2B5EF4-FFF2-40B4-BE49-F238E27FC236}">
                <a16:creationId xmlns:a16="http://schemas.microsoft.com/office/drawing/2014/main" id="{653F287C-5345-DD4E-B34F-49A5C77A5F71}"/>
              </a:ext>
            </a:extLst>
          </p:cNvPr>
          <p:cNvSpPr txBox="1">
            <a:spLocks noChangeArrowheads="1"/>
          </p:cNvSpPr>
          <p:nvPr/>
        </p:nvSpPr>
        <p:spPr bwMode="auto">
          <a:xfrm>
            <a:off x="1003300" y="695325"/>
            <a:ext cx="4841875" cy="3421063"/>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8132" name="Text Box 2">
            <a:extLst>
              <a:ext uri="{FF2B5EF4-FFF2-40B4-BE49-F238E27FC236}">
                <a16:creationId xmlns:a16="http://schemas.microsoft.com/office/drawing/2014/main" id="{4105C5B0-4C81-2242-A5D4-528EB719C8EC}"/>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90980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B05D3310-C87A-D64D-A275-7517F6CA29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7C407E02-60CA-5C47-B020-C705C271C364}" type="slidenum">
              <a:rPr lang="it-IT" altLang="it-IT" sz="1200"/>
              <a:pPr eaLnBrk="1" hangingPunct="1"/>
              <a:t>17</a:t>
            </a:fld>
            <a:endParaRPr lang="it-IT" altLang="it-IT" sz="1200"/>
          </a:p>
        </p:txBody>
      </p:sp>
      <p:sp>
        <p:nvSpPr>
          <p:cNvPr id="50179" name="Rectangle 2">
            <a:extLst>
              <a:ext uri="{FF2B5EF4-FFF2-40B4-BE49-F238E27FC236}">
                <a16:creationId xmlns:a16="http://schemas.microsoft.com/office/drawing/2014/main" id="{CCFCA939-80E9-FB42-B09B-53CD6A3B566C}"/>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65BC300-4ECE-D24E-B3AD-0A902B84DA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604150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1449342F-7D4F-A34F-8219-AADCAD05F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7FC80100-A89F-9D45-AE22-47519FC8E93A}" type="slidenum">
              <a:rPr lang="it-IT" altLang="it-IT" sz="1200"/>
              <a:pPr eaLnBrk="1" hangingPunct="1"/>
              <a:t>18</a:t>
            </a:fld>
            <a:endParaRPr lang="it-IT" altLang="it-IT" sz="1200"/>
          </a:p>
        </p:txBody>
      </p:sp>
      <p:sp>
        <p:nvSpPr>
          <p:cNvPr id="52227" name="Rectangle 2">
            <a:extLst>
              <a:ext uri="{FF2B5EF4-FFF2-40B4-BE49-F238E27FC236}">
                <a16:creationId xmlns:a16="http://schemas.microsoft.com/office/drawing/2014/main" id="{4263C4A2-1044-8249-8A85-89AC6EA645D8}"/>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C725ADE6-41B6-194C-8053-808F8EDC1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54563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72BF334-D80C-3345-8F67-D4F6A1C9A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D62EB8E1-7C58-CB44-98A2-46E482598E21}" type="slidenum">
              <a:rPr lang="it-IT" altLang="it-IT" sz="1200"/>
              <a:pPr eaLnBrk="1" hangingPunct="1"/>
              <a:t>19</a:t>
            </a:fld>
            <a:endParaRPr lang="it-IT" altLang="it-IT" sz="1200"/>
          </a:p>
        </p:txBody>
      </p:sp>
      <p:sp>
        <p:nvSpPr>
          <p:cNvPr id="54275" name="Rectangle 2">
            <a:extLst>
              <a:ext uri="{FF2B5EF4-FFF2-40B4-BE49-F238E27FC236}">
                <a16:creationId xmlns:a16="http://schemas.microsoft.com/office/drawing/2014/main" id="{08DB90A7-132C-A84A-9A3C-C6B197CE7679}"/>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63E5AA0B-0A20-E746-B97F-1B118EBE01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802198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6">
            <a:extLst>
              <a:ext uri="{FF2B5EF4-FFF2-40B4-BE49-F238E27FC236}">
                <a16:creationId xmlns:a16="http://schemas.microsoft.com/office/drawing/2014/main" id="{7B0C3F40-F8AB-0249-8585-062970481E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65041B3C-9BAC-FD4C-9069-D75C48355438}"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20</a:t>
            </a:fld>
            <a:endParaRPr lang="it-IT" altLang="it-IT" sz="1200">
              <a:latin typeface="Times New Roman" panose="02020603050405020304" pitchFamily="18" charset="0"/>
              <a:cs typeface="Lucida Sans Unicode" panose="020B0602030504020204" pitchFamily="34" charset="0"/>
            </a:endParaRPr>
          </a:p>
        </p:txBody>
      </p:sp>
      <p:sp>
        <p:nvSpPr>
          <p:cNvPr id="56323" name="Text Box 1">
            <a:extLst>
              <a:ext uri="{FF2B5EF4-FFF2-40B4-BE49-F238E27FC236}">
                <a16:creationId xmlns:a16="http://schemas.microsoft.com/office/drawing/2014/main" id="{2A7D59C2-6A5F-BC47-9803-8D3645257B4E}"/>
              </a:ext>
            </a:extLst>
          </p:cNvPr>
          <p:cNvSpPr txBox="1">
            <a:spLocks noChangeArrowheads="1"/>
          </p:cNvSpPr>
          <p:nvPr/>
        </p:nvSpPr>
        <p:spPr bwMode="auto">
          <a:xfrm>
            <a:off x="1003300" y="695325"/>
            <a:ext cx="4840288" cy="341947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56324" name="Text Box 2">
            <a:extLst>
              <a:ext uri="{FF2B5EF4-FFF2-40B4-BE49-F238E27FC236}">
                <a16:creationId xmlns:a16="http://schemas.microsoft.com/office/drawing/2014/main" id="{2B3948D2-4B08-9948-BCC7-8C216E2432A2}"/>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99232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6">
            <a:extLst>
              <a:ext uri="{FF2B5EF4-FFF2-40B4-BE49-F238E27FC236}">
                <a16:creationId xmlns:a16="http://schemas.microsoft.com/office/drawing/2014/main" id="{E0E68D42-B063-DB45-8C01-AC3AA03973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0A98F08B-1ED1-6D45-8207-626DA8F64615}"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21</a:t>
            </a:fld>
            <a:endParaRPr lang="it-IT" altLang="it-IT" sz="1200">
              <a:latin typeface="Times New Roman" panose="02020603050405020304" pitchFamily="18" charset="0"/>
              <a:cs typeface="Lucida Sans Unicode" panose="020B0602030504020204" pitchFamily="34" charset="0"/>
            </a:endParaRPr>
          </a:p>
        </p:txBody>
      </p:sp>
      <p:sp>
        <p:nvSpPr>
          <p:cNvPr id="58371" name="Text Box 1">
            <a:extLst>
              <a:ext uri="{FF2B5EF4-FFF2-40B4-BE49-F238E27FC236}">
                <a16:creationId xmlns:a16="http://schemas.microsoft.com/office/drawing/2014/main" id="{3696E71D-086F-2F4A-A792-951327AB9C96}"/>
              </a:ext>
            </a:extLst>
          </p:cNvPr>
          <p:cNvSpPr txBox="1">
            <a:spLocks noChangeArrowheads="1"/>
          </p:cNvSpPr>
          <p:nvPr/>
        </p:nvSpPr>
        <p:spPr bwMode="auto">
          <a:xfrm>
            <a:off x="1003300" y="695325"/>
            <a:ext cx="4840288" cy="341947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58372" name="Text Box 2">
            <a:extLst>
              <a:ext uri="{FF2B5EF4-FFF2-40B4-BE49-F238E27FC236}">
                <a16:creationId xmlns:a16="http://schemas.microsoft.com/office/drawing/2014/main" id="{6939D65E-4E37-D046-8ED1-6A3852C65124}"/>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8870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6">
            <a:extLst>
              <a:ext uri="{FF2B5EF4-FFF2-40B4-BE49-F238E27FC236}">
                <a16:creationId xmlns:a16="http://schemas.microsoft.com/office/drawing/2014/main" id="{D0EA6B8F-0E84-3F4A-A3B2-90E7336CD5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35A3EB94-9490-AB4A-A26B-75D0EEA092C0}"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22</a:t>
            </a:fld>
            <a:endParaRPr lang="it-IT" altLang="it-IT" sz="1200">
              <a:latin typeface="Times New Roman" panose="02020603050405020304" pitchFamily="18" charset="0"/>
              <a:cs typeface="Lucida Sans Unicode" panose="020B0602030504020204" pitchFamily="34" charset="0"/>
            </a:endParaRPr>
          </a:p>
        </p:txBody>
      </p:sp>
      <p:sp>
        <p:nvSpPr>
          <p:cNvPr id="60419" name="Text Box 1">
            <a:extLst>
              <a:ext uri="{FF2B5EF4-FFF2-40B4-BE49-F238E27FC236}">
                <a16:creationId xmlns:a16="http://schemas.microsoft.com/office/drawing/2014/main" id="{C501CA83-2B5B-694E-95FB-F8A0361570B4}"/>
              </a:ext>
            </a:extLst>
          </p:cNvPr>
          <p:cNvSpPr txBox="1">
            <a:spLocks noChangeArrowheads="1"/>
          </p:cNvSpPr>
          <p:nvPr/>
        </p:nvSpPr>
        <p:spPr bwMode="auto">
          <a:xfrm>
            <a:off x="1003300" y="695325"/>
            <a:ext cx="4840288" cy="341947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60420" name="Text Box 2">
            <a:extLst>
              <a:ext uri="{FF2B5EF4-FFF2-40B4-BE49-F238E27FC236}">
                <a16:creationId xmlns:a16="http://schemas.microsoft.com/office/drawing/2014/main" id="{A29384C6-E0D9-4340-B1B6-0D8CAE468820}"/>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62166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51C3CB8-6DED-5249-9E36-DC002BB48C60}"/>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259C31BA-D533-F64B-B23D-0D641C87D4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66505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6">
            <a:extLst>
              <a:ext uri="{FF2B5EF4-FFF2-40B4-BE49-F238E27FC236}">
                <a16:creationId xmlns:a16="http://schemas.microsoft.com/office/drawing/2014/main" id="{AE98C3B0-7A2D-AF41-941D-12C40B3AA5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48100EFB-9DA3-3444-A295-442D733DFFE2}"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3</a:t>
            </a:fld>
            <a:endParaRPr lang="it-IT" altLang="it-IT" sz="1200">
              <a:latin typeface="Times New Roman" panose="02020603050405020304" pitchFamily="18" charset="0"/>
              <a:cs typeface="Lucida Sans Unicode" panose="020B0602030504020204" pitchFamily="34" charset="0"/>
            </a:endParaRPr>
          </a:p>
        </p:txBody>
      </p:sp>
      <p:sp>
        <p:nvSpPr>
          <p:cNvPr id="22531" name="Text Box 1">
            <a:extLst>
              <a:ext uri="{FF2B5EF4-FFF2-40B4-BE49-F238E27FC236}">
                <a16:creationId xmlns:a16="http://schemas.microsoft.com/office/drawing/2014/main" id="{73EAE013-57ED-1449-AEC7-8E39BC25C66E}"/>
              </a:ext>
            </a:extLst>
          </p:cNvPr>
          <p:cNvSpPr txBox="1">
            <a:spLocks noChangeArrowheads="1"/>
          </p:cNvSpPr>
          <p:nvPr/>
        </p:nvSpPr>
        <p:spPr bwMode="auto">
          <a:xfrm>
            <a:off x="1003300" y="695325"/>
            <a:ext cx="4843463" cy="3422650"/>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22532" name="Text Box 2">
            <a:extLst>
              <a:ext uri="{FF2B5EF4-FFF2-40B4-BE49-F238E27FC236}">
                <a16:creationId xmlns:a16="http://schemas.microsoft.com/office/drawing/2014/main" id="{13CB30E4-5AEC-C745-BBD1-651D7C33C429}"/>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00201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6">
            <a:extLst>
              <a:ext uri="{FF2B5EF4-FFF2-40B4-BE49-F238E27FC236}">
                <a16:creationId xmlns:a16="http://schemas.microsoft.com/office/drawing/2014/main" id="{DD650CF7-0AF4-B342-AAF9-C59E467508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8FA1974F-B810-7A4D-8766-9804F0D05E28}"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26</a:t>
            </a:fld>
            <a:endParaRPr lang="it-IT" altLang="it-IT" sz="1200">
              <a:latin typeface="Times New Roman" panose="02020603050405020304" pitchFamily="18" charset="0"/>
              <a:cs typeface="Lucida Sans Unicode" panose="020B0602030504020204" pitchFamily="34" charset="0"/>
            </a:endParaRPr>
          </a:p>
        </p:txBody>
      </p:sp>
      <p:sp>
        <p:nvSpPr>
          <p:cNvPr id="67587" name="Text Box 1">
            <a:extLst>
              <a:ext uri="{FF2B5EF4-FFF2-40B4-BE49-F238E27FC236}">
                <a16:creationId xmlns:a16="http://schemas.microsoft.com/office/drawing/2014/main" id="{B82FCB0B-5A38-994D-84AA-12341796EF0D}"/>
              </a:ext>
            </a:extLst>
          </p:cNvPr>
          <p:cNvSpPr txBox="1">
            <a:spLocks noChangeArrowheads="1"/>
          </p:cNvSpPr>
          <p:nvPr/>
        </p:nvSpPr>
        <p:spPr bwMode="auto">
          <a:xfrm>
            <a:off x="1003300" y="695325"/>
            <a:ext cx="4840288" cy="341947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67588" name="Text Box 2">
            <a:extLst>
              <a:ext uri="{FF2B5EF4-FFF2-40B4-BE49-F238E27FC236}">
                <a16:creationId xmlns:a16="http://schemas.microsoft.com/office/drawing/2014/main" id="{94CA66F2-26CD-C54F-9F85-6FBADDF3D10F}"/>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21135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6">
            <a:extLst>
              <a:ext uri="{FF2B5EF4-FFF2-40B4-BE49-F238E27FC236}">
                <a16:creationId xmlns:a16="http://schemas.microsoft.com/office/drawing/2014/main" id="{EEBAC4FA-6FD1-AA47-8994-704E95A726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90DF80CD-6FD1-4B43-B7CC-3CBC9AD31D28}"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27</a:t>
            </a:fld>
            <a:endParaRPr lang="it-IT" altLang="it-IT" sz="1200">
              <a:latin typeface="Times New Roman" panose="02020603050405020304" pitchFamily="18" charset="0"/>
              <a:cs typeface="Lucida Sans Unicode" panose="020B0602030504020204" pitchFamily="34" charset="0"/>
            </a:endParaRPr>
          </a:p>
        </p:txBody>
      </p:sp>
      <p:sp>
        <p:nvSpPr>
          <p:cNvPr id="69635" name="Text Box 1">
            <a:extLst>
              <a:ext uri="{FF2B5EF4-FFF2-40B4-BE49-F238E27FC236}">
                <a16:creationId xmlns:a16="http://schemas.microsoft.com/office/drawing/2014/main" id="{A7C90A0A-4855-A74A-9C14-BC91F60D5B8B}"/>
              </a:ext>
            </a:extLst>
          </p:cNvPr>
          <p:cNvSpPr txBox="1">
            <a:spLocks noChangeArrowheads="1"/>
          </p:cNvSpPr>
          <p:nvPr/>
        </p:nvSpPr>
        <p:spPr bwMode="auto">
          <a:xfrm>
            <a:off x="1003300" y="695325"/>
            <a:ext cx="4848225" cy="342582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69636" name="Text Box 2">
            <a:extLst>
              <a:ext uri="{FF2B5EF4-FFF2-40B4-BE49-F238E27FC236}">
                <a16:creationId xmlns:a16="http://schemas.microsoft.com/office/drawing/2014/main" id="{F8D743F1-3B22-8345-9CE2-3C23B3A66F76}"/>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2412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6">
            <a:extLst>
              <a:ext uri="{FF2B5EF4-FFF2-40B4-BE49-F238E27FC236}">
                <a16:creationId xmlns:a16="http://schemas.microsoft.com/office/drawing/2014/main" id="{2B3F85C4-0235-B242-82C3-38882892CF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9E13650E-B1BA-5749-B6BC-A331D85666E8}"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28</a:t>
            </a:fld>
            <a:endParaRPr lang="it-IT" altLang="it-IT" sz="1200">
              <a:latin typeface="Times New Roman" panose="02020603050405020304" pitchFamily="18" charset="0"/>
              <a:cs typeface="Lucida Sans Unicode" panose="020B0602030504020204" pitchFamily="34" charset="0"/>
            </a:endParaRPr>
          </a:p>
        </p:txBody>
      </p:sp>
      <p:sp>
        <p:nvSpPr>
          <p:cNvPr id="71683" name="Text Box 1">
            <a:extLst>
              <a:ext uri="{FF2B5EF4-FFF2-40B4-BE49-F238E27FC236}">
                <a16:creationId xmlns:a16="http://schemas.microsoft.com/office/drawing/2014/main" id="{522BA30B-0289-DF4B-93C0-0A148F3C6513}"/>
              </a:ext>
            </a:extLst>
          </p:cNvPr>
          <p:cNvSpPr txBox="1">
            <a:spLocks noChangeArrowheads="1"/>
          </p:cNvSpPr>
          <p:nvPr/>
        </p:nvSpPr>
        <p:spPr bwMode="auto">
          <a:xfrm>
            <a:off x="1003300" y="695325"/>
            <a:ext cx="4838700" cy="3417888"/>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71684" name="Text Box 2">
            <a:extLst>
              <a:ext uri="{FF2B5EF4-FFF2-40B4-BE49-F238E27FC236}">
                <a16:creationId xmlns:a16="http://schemas.microsoft.com/office/drawing/2014/main" id="{A0D4D292-3472-774F-8EA8-4E03F4F8EB70}"/>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4123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6">
            <a:extLst>
              <a:ext uri="{FF2B5EF4-FFF2-40B4-BE49-F238E27FC236}">
                <a16:creationId xmlns:a16="http://schemas.microsoft.com/office/drawing/2014/main" id="{EA742AD9-56F9-CB4A-A445-2893AD01F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E95E50A0-345D-A841-98EB-0AF285FC544F}"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29</a:t>
            </a:fld>
            <a:endParaRPr lang="it-IT" altLang="it-IT" sz="1200">
              <a:latin typeface="Times New Roman" panose="02020603050405020304" pitchFamily="18" charset="0"/>
              <a:cs typeface="Lucida Sans Unicode" panose="020B0602030504020204" pitchFamily="34" charset="0"/>
            </a:endParaRPr>
          </a:p>
        </p:txBody>
      </p:sp>
      <p:sp>
        <p:nvSpPr>
          <p:cNvPr id="73731" name="Text Box 1">
            <a:extLst>
              <a:ext uri="{FF2B5EF4-FFF2-40B4-BE49-F238E27FC236}">
                <a16:creationId xmlns:a16="http://schemas.microsoft.com/office/drawing/2014/main" id="{1A5D0144-FB9D-4541-BDF1-CF56ABB9DF69}"/>
              </a:ext>
            </a:extLst>
          </p:cNvPr>
          <p:cNvSpPr txBox="1">
            <a:spLocks noChangeArrowheads="1"/>
          </p:cNvSpPr>
          <p:nvPr/>
        </p:nvSpPr>
        <p:spPr bwMode="auto">
          <a:xfrm>
            <a:off x="1003300" y="695325"/>
            <a:ext cx="4848225" cy="342582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73732" name="Text Box 2">
            <a:extLst>
              <a:ext uri="{FF2B5EF4-FFF2-40B4-BE49-F238E27FC236}">
                <a16:creationId xmlns:a16="http://schemas.microsoft.com/office/drawing/2014/main" id="{F5876D8B-AC1B-E64E-BD2C-9939A100D315}"/>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10461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6">
            <a:extLst>
              <a:ext uri="{FF2B5EF4-FFF2-40B4-BE49-F238E27FC236}">
                <a16:creationId xmlns:a16="http://schemas.microsoft.com/office/drawing/2014/main" id="{3238085B-E5E3-5A42-8C07-38FA0F9CFC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A153E673-0ED4-A945-9A99-48CA1D0190CE}"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30</a:t>
            </a:fld>
            <a:endParaRPr lang="it-IT" altLang="it-IT" sz="1200">
              <a:latin typeface="Times New Roman" panose="02020603050405020304" pitchFamily="18" charset="0"/>
              <a:cs typeface="Lucida Sans Unicode" panose="020B0602030504020204" pitchFamily="34" charset="0"/>
            </a:endParaRPr>
          </a:p>
        </p:txBody>
      </p:sp>
      <p:sp>
        <p:nvSpPr>
          <p:cNvPr id="75779" name="Text Box 1">
            <a:extLst>
              <a:ext uri="{FF2B5EF4-FFF2-40B4-BE49-F238E27FC236}">
                <a16:creationId xmlns:a16="http://schemas.microsoft.com/office/drawing/2014/main" id="{272C91BB-B26C-7A44-94E3-7A8C72B128AE}"/>
              </a:ext>
            </a:extLst>
          </p:cNvPr>
          <p:cNvSpPr txBox="1">
            <a:spLocks noChangeArrowheads="1"/>
          </p:cNvSpPr>
          <p:nvPr/>
        </p:nvSpPr>
        <p:spPr bwMode="auto">
          <a:xfrm>
            <a:off x="1003300" y="695325"/>
            <a:ext cx="4840288" cy="341947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75780" name="Text Box 2">
            <a:extLst>
              <a:ext uri="{FF2B5EF4-FFF2-40B4-BE49-F238E27FC236}">
                <a16:creationId xmlns:a16="http://schemas.microsoft.com/office/drawing/2014/main" id="{FF17725D-677B-034E-A778-9E99195A1D3A}"/>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05665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A8828E4F-FB44-A84D-AE52-ED6E25AD30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3DCA4CFE-1809-0942-BE76-631CEB66EE8D}" type="slidenum">
              <a:rPr lang="it-IT" altLang="it-IT" sz="1200"/>
              <a:pPr eaLnBrk="1" hangingPunct="1"/>
              <a:t>32</a:t>
            </a:fld>
            <a:endParaRPr lang="it-IT" altLang="it-IT" sz="1200"/>
          </a:p>
        </p:txBody>
      </p:sp>
      <p:sp>
        <p:nvSpPr>
          <p:cNvPr id="78851" name="Rectangle 2">
            <a:extLst>
              <a:ext uri="{FF2B5EF4-FFF2-40B4-BE49-F238E27FC236}">
                <a16:creationId xmlns:a16="http://schemas.microsoft.com/office/drawing/2014/main" id="{4345E111-ED04-864D-B0D3-3BB472D74FE4}"/>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38ACC7F-3E93-8446-8A62-4E9AB57EC7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297073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6">
            <a:extLst>
              <a:ext uri="{FF2B5EF4-FFF2-40B4-BE49-F238E27FC236}">
                <a16:creationId xmlns:a16="http://schemas.microsoft.com/office/drawing/2014/main" id="{C0D56431-BE83-B74E-B167-2D383A7178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8032226A-6BCE-D447-99D0-178B00642B18}"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36</a:t>
            </a:fld>
            <a:endParaRPr lang="it-IT" altLang="it-IT" sz="1200">
              <a:latin typeface="Times New Roman" panose="02020603050405020304" pitchFamily="18" charset="0"/>
              <a:cs typeface="Lucida Sans Unicode" panose="020B0602030504020204" pitchFamily="34" charset="0"/>
            </a:endParaRPr>
          </a:p>
        </p:txBody>
      </p:sp>
      <p:sp>
        <p:nvSpPr>
          <p:cNvPr id="82947" name="Text Box 1">
            <a:extLst>
              <a:ext uri="{FF2B5EF4-FFF2-40B4-BE49-F238E27FC236}">
                <a16:creationId xmlns:a16="http://schemas.microsoft.com/office/drawing/2014/main" id="{76951C69-97CA-3B45-BEA4-AD837710D3B7}"/>
              </a:ext>
            </a:extLst>
          </p:cNvPr>
          <p:cNvSpPr txBox="1">
            <a:spLocks noChangeArrowheads="1"/>
          </p:cNvSpPr>
          <p:nvPr/>
        </p:nvSpPr>
        <p:spPr bwMode="auto">
          <a:xfrm>
            <a:off x="1003300" y="695325"/>
            <a:ext cx="4840288" cy="341947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82948" name="Text Box 2">
            <a:extLst>
              <a:ext uri="{FF2B5EF4-FFF2-40B4-BE49-F238E27FC236}">
                <a16:creationId xmlns:a16="http://schemas.microsoft.com/office/drawing/2014/main" id="{0F225921-4064-7240-A909-5366D288D4C0}"/>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7956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D4A5D7D5-30A1-A144-BE74-54804B4C4B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83EF086D-58BB-1F4F-8C36-CE85B77CA2C5}" type="slidenum">
              <a:rPr lang="it-IT" altLang="it-IT" sz="1200"/>
              <a:pPr eaLnBrk="1" hangingPunct="1"/>
              <a:t>43</a:t>
            </a:fld>
            <a:endParaRPr lang="it-IT" altLang="it-IT" sz="1200"/>
          </a:p>
        </p:txBody>
      </p:sp>
      <p:sp>
        <p:nvSpPr>
          <p:cNvPr id="91139" name="Rectangle 2">
            <a:extLst>
              <a:ext uri="{FF2B5EF4-FFF2-40B4-BE49-F238E27FC236}">
                <a16:creationId xmlns:a16="http://schemas.microsoft.com/office/drawing/2014/main" id="{541845F6-7219-974C-B6DA-9385E1CD5501}"/>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611D9932-FB15-1A43-B233-29A10468563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686344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6">
            <a:extLst>
              <a:ext uri="{FF2B5EF4-FFF2-40B4-BE49-F238E27FC236}">
                <a16:creationId xmlns:a16="http://schemas.microsoft.com/office/drawing/2014/main" id="{89C21879-EE54-8147-AC4F-74CF4E99B0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8CBED2B8-3696-F846-A8D7-1061F58209C5}"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50</a:t>
            </a:fld>
            <a:endParaRPr lang="it-IT" altLang="it-IT" sz="1200">
              <a:latin typeface="Times New Roman" panose="02020603050405020304" pitchFamily="18" charset="0"/>
              <a:cs typeface="Lucida Sans Unicode" panose="020B0602030504020204" pitchFamily="34" charset="0"/>
            </a:endParaRPr>
          </a:p>
        </p:txBody>
      </p:sp>
      <p:sp>
        <p:nvSpPr>
          <p:cNvPr id="99331" name="Text Box 1">
            <a:extLst>
              <a:ext uri="{FF2B5EF4-FFF2-40B4-BE49-F238E27FC236}">
                <a16:creationId xmlns:a16="http://schemas.microsoft.com/office/drawing/2014/main" id="{B1F2E9D0-D2FB-B444-807B-3B644FF3E8A2}"/>
              </a:ext>
            </a:extLst>
          </p:cNvPr>
          <p:cNvSpPr txBox="1">
            <a:spLocks noChangeArrowheads="1"/>
          </p:cNvSpPr>
          <p:nvPr/>
        </p:nvSpPr>
        <p:spPr bwMode="auto">
          <a:xfrm>
            <a:off x="1003300" y="695325"/>
            <a:ext cx="4838700" cy="3417888"/>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99332" name="Text Box 2">
            <a:extLst>
              <a:ext uri="{FF2B5EF4-FFF2-40B4-BE49-F238E27FC236}">
                <a16:creationId xmlns:a16="http://schemas.microsoft.com/office/drawing/2014/main" id="{10980202-0E8E-6D44-A61C-FE21CC5DADB7}"/>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10574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F920177-937F-D74C-BE81-C70F844F54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1CC1828B-2984-1B40-9DF7-162566C1090A}" type="slidenum">
              <a:rPr lang="it-IT" altLang="it-IT" sz="1200"/>
              <a:pPr eaLnBrk="1" hangingPunct="1"/>
              <a:t>53</a:t>
            </a:fld>
            <a:endParaRPr lang="it-IT" altLang="it-IT" sz="1200"/>
          </a:p>
        </p:txBody>
      </p:sp>
      <p:sp>
        <p:nvSpPr>
          <p:cNvPr id="103427" name="Rectangle 2">
            <a:extLst>
              <a:ext uri="{FF2B5EF4-FFF2-40B4-BE49-F238E27FC236}">
                <a16:creationId xmlns:a16="http://schemas.microsoft.com/office/drawing/2014/main" id="{D1B4C033-E880-C949-99FA-6D7A462A48C8}"/>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3CC0BF49-58CA-A441-97B0-75D63A6B86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98867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6">
            <a:extLst>
              <a:ext uri="{FF2B5EF4-FFF2-40B4-BE49-F238E27FC236}">
                <a16:creationId xmlns:a16="http://schemas.microsoft.com/office/drawing/2014/main" id="{13886B4E-2ED5-8F48-BF11-2F2F76D310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08D48023-003A-F44F-A575-085BD1803C4B}"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6</a:t>
            </a:fld>
            <a:endParaRPr lang="it-IT" altLang="it-IT" sz="1200">
              <a:latin typeface="Times New Roman" panose="02020603050405020304" pitchFamily="18" charset="0"/>
              <a:cs typeface="Lucida Sans Unicode" panose="020B0602030504020204" pitchFamily="34" charset="0"/>
            </a:endParaRPr>
          </a:p>
        </p:txBody>
      </p:sp>
      <p:sp>
        <p:nvSpPr>
          <p:cNvPr id="28675" name="Text Box 1">
            <a:extLst>
              <a:ext uri="{FF2B5EF4-FFF2-40B4-BE49-F238E27FC236}">
                <a16:creationId xmlns:a16="http://schemas.microsoft.com/office/drawing/2014/main" id="{CBE4A5E6-60C9-3248-8879-3F6E877C612E}"/>
              </a:ext>
            </a:extLst>
          </p:cNvPr>
          <p:cNvSpPr txBox="1">
            <a:spLocks noChangeArrowheads="1"/>
          </p:cNvSpPr>
          <p:nvPr/>
        </p:nvSpPr>
        <p:spPr bwMode="auto">
          <a:xfrm>
            <a:off x="1003300" y="695325"/>
            <a:ext cx="4848225" cy="342582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28676" name="Text Box 2">
            <a:extLst>
              <a:ext uri="{FF2B5EF4-FFF2-40B4-BE49-F238E27FC236}">
                <a16:creationId xmlns:a16="http://schemas.microsoft.com/office/drawing/2014/main" id="{5035BFB4-05FB-2147-8A3D-ED534AE37A2C}"/>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8804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t>
            </a:r>
            <a:r>
              <a:rPr lang="en-US" dirty="0" err="1"/>
              <a:t>volumi</a:t>
            </a:r>
            <a:r>
              <a:rPr lang="en-US" dirty="0"/>
              <a:t> </a:t>
            </a:r>
            <a:r>
              <a:rPr lang="en-US" dirty="0" err="1"/>
              <a:t>dinamici</a:t>
            </a:r>
            <a:r>
              <a:rPr lang="en-US" dirty="0"/>
              <a:t> </a:t>
            </a:r>
            <a:r>
              <a:rPr lang="en-US" dirty="0" err="1"/>
              <a:t>vengono</a:t>
            </a:r>
            <a:r>
              <a:rPr lang="en-US" dirty="0"/>
              <a:t> </a:t>
            </a:r>
            <a:r>
              <a:rPr lang="en-US" dirty="0" err="1"/>
              <a:t>misurati</a:t>
            </a:r>
            <a:r>
              <a:rPr lang="en-US" dirty="0"/>
              <a:t> </a:t>
            </a:r>
            <a:r>
              <a:rPr lang="en-US" dirty="0" err="1"/>
              <a:t>durante</a:t>
            </a:r>
            <a:r>
              <a:rPr lang="en-US" dirty="0"/>
              <a:t> </a:t>
            </a:r>
            <a:r>
              <a:rPr lang="en-US" dirty="0" err="1"/>
              <a:t>l’esecuzione</a:t>
            </a:r>
            <a:r>
              <a:rPr lang="en-US" dirty="0"/>
              <a:t> </a:t>
            </a:r>
            <a:r>
              <a:rPr lang="en-US" dirty="0" err="1"/>
              <a:t>della</a:t>
            </a:r>
            <a:r>
              <a:rPr lang="en-US" dirty="0"/>
              <a:t> </a:t>
            </a:r>
            <a:r>
              <a:rPr lang="en-US" dirty="0" err="1"/>
              <a:t>manovra</a:t>
            </a:r>
            <a:r>
              <a:rPr lang="en-US" baseline="0" dirty="0"/>
              <a:t> di </a:t>
            </a:r>
            <a:r>
              <a:rPr lang="en-US" baseline="0" dirty="0" err="1"/>
              <a:t>espirazione</a:t>
            </a:r>
            <a:r>
              <a:rPr lang="en-US" baseline="0" dirty="0"/>
              <a:t> </a:t>
            </a:r>
            <a:r>
              <a:rPr lang="en-US" baseline="0" dirty="0" err="1"/>
              <a:t>forzata</a:t>
            </a:r>
            <a:r>
              <a:rPr lang="en-US" baseline="0" dirty="0"/>
              <a:t> </a:t>
            </a:r>
            <a:r>
              <a:rPr lang="en-US" baseline="0" dirty="0" err="1"/>
              <a:t>che</a:t>
            </a:r>
            <a:r>
              <a:rPr lang="en-US" baseline="0" dirty="0"/>
              <a:t> </a:t>
            </a:r>
            <a:r>
              <a:rPr lang="en-US" baseline="0" dirty="0" err="1"/>
              <a:t>verra</a:t>
            </a:r>
            <a:r>
              <a:rPr lang="en-US" baseline="0" dirty="0"/>
              <a:t>’ </a:t>
            </a:r>
            <a:r>
              <a:rPr lang="en-US" baseline="0" dirty="0" err="1"/>
              <a:t>rappresentata</a:t>
            </a:r>
            <a:r>
              <a:rPr lang="en-US" baseline="0" dirty="0"/>
              <a:t> </a:t>
            </a:r>
            <a:r>
              <a:rPr lang="en-US" baseline="0" dirty="0" err="1"/>
              <a:t>graficamente</a:t>
            </a:r>
            <a:r>
              <a:rPr lang="en-US" baseline="0" dirty="0"/>
              <a:t> on </a:t>
            </a:r>
            <a:r>
              <a:rPr lang="en-US" baseline="0" dirty="0" err="1"/>
              <a:t>una</a:t>
            </a:r>
            <a:r>
              <a:rPr lang="en-US" baseline="0" dirty="0"/>
              <a:t> </a:t>
            </a:r>
            <a:r>
              <a:rPr lang="en-US" baseline="0" dirty="0" err="1"/>
              <a:t>curva</a:t>
            </a:r>
            <a:r>
              <a:rPr lang="en-US" baseline="0" dirty="0"/>
              <a:t> </a:t>
            </a:r>
            <a:r>
              <a:rPr lang="en-US" baseline="0" dirty="0" err="1"/>
              <a:t>flusso</a:t>
            </a:r>
            <a:r>
              <a:rPr lang="en-US" baseline="0" dirty="0"/>
              <a:t>-volume</a:t>
            </a:r>
            <a:endParaRPr lang="en-US" dirty="0"/>
          </a:p>
        </p:txBody>
      </p:sp>
      <p:sp>
        <p:nvSpPr>
          <p:cNvPr id="4" name="Slide Number Placeholder 3"/>
          <p:cNvSpPr>
            <a:spLocks noGrp="1"/>
          </p:cNvSpPr>
          <p:nvPr>
            <p:ph type="sldNum" sz="quarter" idx="10"/>
          </p:nvPr>
        </p:nvSpPr>
        <p:spPr/>
        <p:txBody>
          <a:bodyPr/>
          <a:lstStyle/>
          <a:p>
            <a:fld id="{A9A08CA9-C98F-9341-99EA-60FA1CFF02A1}" type="slidenum">
              <a:rPr lang="en-US" smtClean="0"/>
              <a:t>56</a:t>
            </a:fld>
            <a:endParaRPr lang="en-US"/>
          </a:p>
        </p:txBody>
      </p:sp>
    </p:spTree>
    <p:extLst>
      <p:ext uri="{BB962C8B-B14F-4D97-AF65-F5344CB8AC3E}">
        <p14:creationId xmlns:p14="http://schemas.microsoft.com/office/powerpoint/2010/main" val="1656154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Deficit </a:t>
            </a:r>
            <a:r>
              <a:rPr lang="en-US" dirty="0" err="1"/>
              <a:t>evnitalori</a:t>
            </a:r>
            <a:r>
              <a:rPr lang="en-US" dirty="0"/>
              <a:t> </a:t>
            </a:r>
            <a:r>
              <a:rPr lang="en-US" dirty="0" err="1"/>
              <a:t>ostruttivi</a:t>
            </a:r>
            <a:r>
              <a:rPr lang="en-US" dirty="0"/>
              <a:t>: </a:t>
            </a:r>
            <a:r>
              <a:rPr lang="en-US" dirty="0" err="1"/>
              <a:t>interessamento</a:t>
            </a:r>
            <a:r>
              <a:rPr lang="en-US" dirty="0"/>
              <a:t> del </a:t>
            </a:r>
            <a:r>
              <a:rPr lang="en-US" dirty="0" err="1"/>
              <a:t>lume</a:t>
            </a:r>
            <a:r>
              <a:rPr lang="en-US" dirty="0"/>
              <a:t> </a:t>
            </a:r>
            <a:r>
              <a:rPr lang="en-US" dirty="0" err="1"/>
              <a:t>delle</a:t>
            </a:r>
            <a:r>
              <a:rPr lang="en-US" dirty="0"/>
              <a:t> vie  </a:t>
            </a:r>
            <a:r>
              <a:rPr lang="en-US" dirty="0" err="1"/>
              <a:t>aeree</a:t>
            </a:r>
            <a:r>
              <a:rPr lang="en-US" dirty="0"/>
              <a:t> con </a:t>
            </a:r>
            <a:r>
              <a:rPr lang="en-US" dirty="0" err="1"/>
              <a:t>conseguente</a:t>
            </a:r>
            <a:r>
              <a:rPr lang="en-US" dirty="0"/>
              <a:t> </a:t>
            </a:r>
            <a:r>
              <a:rPr lang="en-US" dirty="0" err="1"/>
              <a:t>ostacolo</a:t>
            </a:r>
            <a:r>
              <a:rPr lang="en-US" dirty="0"/>
              <a:t> al </a:t>
            </a:r>
            <a:r>
              <a:rPr lang="en-US" dirty="0" err="1"/>
              <a:t>flusso</a:t>
            </a:r>
            <a:r>
              <a:rPr lang="en-US" dirty="0"/>
              <a:t> </a:t>
            </a:r>
            <a:r>
              <a:rPr lang="en-US" dirty="0" err="1"/>
              <a:t>aereo</a:t>
            </a:r>
            <a:r>
              <a:rPr lang="en-US" dirty="0"/>
              <a:t> per cause </a:t>
            </a:r>
            <a:r>
              <a:rPr lang="en-US" dirty="0" err="1"/>
              <a:t>quali</a:t>
            </a:r>
            <a:r>
              <a:rPr lang="en-US" dirty="0"/>
              <a:t>: </a:t>
            </a:r>
            <a:r>
              <a:rPr lang="en-US" dirty="0" err="1"/>
              <a:t>eccessiva</a:t>
            </a:r>
            <a:r>
              <a:rPr lang="en-US" dirty="0"/>
              <a:t> </a:t>
            </a:r>
            <a:r>
              <a:rPr lang="en-US" dirty="0" err="1"/>
              <a:t>flogosi</a:t>
            </a:r>
            <a:r>
              <a:rPr lang="en-US" dirty="0"/>
              <a:t> e </a:t>
            </a:r>
            <a:r>
              <a:rPr lang="en-US" dirty="0" err="1"/>
              <a:t>produzione</a:t>
            </a:r>
            <a:r>
              <a:rPr lang="en-US" dirty="0"/>
              <a:t> di </a:t>
            </a:r>
            <a:r>
              <a:rPr lang="en-US" dirty="0" err="1"/>
              <a:t>muco</a:t>
            </a:r>
            <a:r>
              <a:rPr lang="en-US" dirty="0"/>
              <a:t>,</a:t>
            </a:r>
            <a:r>
              <a:rPr lang="en-US" baseline="0" dirty="0"/>
              <a:t> </a:t>
            </a:r>
            <a:r>
              <a:rPr lang="en-US" baseline="0" dirty="0" err="1"/>
              <a:t>broncospasmo</a:t>
            </a:r>
            <a:r>
              <a:rPr lang="en-US" baseline="0" dirty="0"/>
              <a:t>, </a:t>
            </a:r>
            <a:r>
              <a:rPr lang="en-US" baseline="0" dirty="0" err="1"/>
              <a:t>corpo</a:t>
            </a:r>
            <a:r>
              <a:rPr lang="en-US" baseline="0" dirty="0"/>
              <a:t> </a:t>
            </a:r>
            <a:r>
              <a:rPr lang="en-US" baseline="0" dirty="0" err="1"/>
              <a:t>estraneo</a:t>
            </a:r>
            <a:r>
              <a:rPr lang="en-US" baseline="0" dirty="0"/>
              <a:t>..</a:t>
            </a:r>
          </a:p>
          <a:p>
            <a:r>
              <a:rPr lang="en-US" baseline="0" dirty="0"/>
              <a:t>Deficit </a:t>
            </a:r>
            <a:r>
              <a:rPr lang="en-US" baseline="0" dirty="0" err="1"/>
              <a:t>venitalori</a:t>
            </a:r>
            <a:r>
              <a:rPr lang="en-US" baseline="0" dirty="0"/>
              <a:t> </a:t>
            </a:r>
            <a:r>
              <a:rPr lang="en-US" baseline="0" dirty="0" err="1"/>
              <a:t>restrittivi</a:t>
            </a:r>
            <a:r>
              <a:rPr lang="en-US" baseline="0" dirty="0"/>
              <a:t>: </a:t>
            </a:r>
            <a:r>
              <a:rPr lang="en-US" baseline="0" dirty="0" err="1"/>
              <a:t>riduzione</a:t>
            </a:r>
            <a:r>
              <a:rPr lang="en-US" baseline="0" dirty="0"/>
              <a:t> </a:t>
            </a:r>
            <a:r>
              <a:rPr lang="en-US" baseline="0" dirty="0" err="1"/>
              <a:t>dei</a:t>
            </a:r>
            <a:r>
              <a:rPr lang="en-US" baseline="0" dirty="0"/>
              <a:t> </a:t>
            </a:r>
            <a:r>
              <a:rPr lang="en-US" baseline="0" dirty="0" err="1"/>
              <a:t>volumi</a:t>
            </a:r>
            <a:r>
              <a:rPr lang="en-US" baseline="0" dirty="0"/>
              <a:t> </a:t>
            </a:r>
            <a:r>
              <a:rPr lang="en-US" baseline="0" dirty="0" err="1"/>
              <a:t>polmonari</a:t>
            </a:r>
            <a:r>
              <a:rPr lang="en-US" baseline="0" dirty="0"/>
              <a:t> per </a:t>
            </a:r>
            <a:r>
              <a:rPr lang="en-US" baseline="0" dirty="0" err="1"/>
              <a:t>ridotta</a:t>
            </a:r>
            <a:r>
              <a:rPr lang="en-US" baseline="0" dirty="0"/>
              <a:t> </a:t>
            </a:r>
            <a:r>
              <a:rPr lang="en-US" baseline="0" dirty="0" err="1"/>
              <a:t>comliance</a:t>
            </a:r>
            <a:r>
              <a:rPr lang="en-US" baseline="0" dirty="0"/>
              <a:t> o </a:t>
            </a:r>
            <a:r>
              <a:rPr lang="en-US" baseline="0" dirty="0" err="1"/>
              <a:t>distensibilit</a:t>
            </a:r>
            <a:r>
              <a:rPr lang="en-US" baseline="0" dirty="0"/>
              <a:t>’ </a:t>
            </a:r>
            <a:r>
              <a:rPr lang="en-US" baseline="0" dirty="0" err="1"/>
              <a:t>dei</a:t>
            </a:r>
            <a:r>
              <a:rPr lang="en-US" baseline="0" dirty="0"/>
              <a:t> </a:t>
            </a:r>
            <a:r>
              <a:rPr lang="en-US" baseline="0" dirty="0" err="1"/>
              <a:t>polmoni</a:t>
            </a:r>
            <a:r>
              <a:rPr lang="en-US" baseline="0" dirty="0"/>
              <a:t> o </a:t>
            </a:r>
            <a:r>
              <a:rPr lang="en-US" baseline="0" dirty="0" err="1"/>
              <a:t>della</a:t>
            </a:r>
            <a:r>
              <a:rPr lang="en-US" baseline="0" dirty="0"/>
              <a:t> </a:t>
            </a:r>
            <a:r>
              <a:rPr lang="en-US" baseline="0" dirty="0" err="1"/>
              <a:t>parete</a:t>
            </a:r>
            <a:r>
              <a:rPr lang="en-US" baseline="0" dirty="0"/>
              <a:t> </a:t>
            </a:r>
            <a:r>
              <a:rPr lang="en-US" baseline="0" dirty="0" err="1"/>
              <a:t>toracica</a:t>
            </a:r>
            <a:r>
              <a:rPr lang="en-US" baseline="0" dirty="0"/>
              <a:t>, </a:t>
            </a:r>
            <a:r>
              <a:rPr lang="en-US" baseline="0" dirty="0" err="1"/>
              <a:t>perdita</a:t>
            </a:r>
            <a:r>
              <a:rPr lang="en-US" baseline="0" dirty="0"/>
              <a:t> o </a:t>
            </a:r>
            <a:r>
              <a:rPr lang="en-US" baseline="0" dirty="0" err="1"/>
              <a:t>collasso</a:t>
            </a:r>
            <a:r>
              <a:rPr lang="en-US" baseline="0" dirty="0"/>
              <a:t> del </a:t>
            </a:r>
            <a:r>
              <a:rPr lang="en-US" baseline="0" dirty="0" err="1"/>
              <a:t>parenchima</a:t>
            </a:r>
            <a:r>
              <a:rPr lang="en-US" baseline="0" dirty="0"/>
              <a:t> </a:t>
            </a:r>
            <a:r>
              <a:rPr lang="en-US" baseline="0" dirty="0" err="1"/>
              <a:t>polmonare</a:t>
            </a:r>
            <a:r>
              <a:rPr lang="en-US" baseline="0" dirty="0"/>
              <a:t>, </a:t>
            </a:r>
            <a:r>
              <a:rPr lang="en-US" baseline="0" dirty="0" err="1"/>
              <a:t>debolezza</a:t>
            </a:r>
            <a:r>
              <a:rPr lang="en-US" baseline="0" dirty="0"/>
              <a:t> </a:t>
            </a:r>
            <a:r>
              <a:rPr lang="en-US" baseline="0" dirty="0" err="1"/>
              <a:t>dei</a:t>
            </a:r>
            <a:r>
              <a:rPr lang="en-US" baseline="0" dirty="0"/>
              <a:t> </a:t>
            </a:r>
            <a:r>
              <a:rPr lang="en-US" baseline="0" dirty="0" err="1"/>
              <a:t>muscoli</a:t>
            </a:r>
            <a:r>
              <a:rPr lang="en-US" baseline="0" dirty="0"/>
              <a:t> </a:t>
            </a:r>
            <a:r>
              <a:rPr lang="en-US" baseline="0" dirty="0" err="1"/>
              <a:t>respiratori</a:t>
            </a:r>
            <a:r>
              <a:rPr lang="en-US" baseline="0" dirty="0"/>
              <a:t> </a:t>
            </a:r>
            <a:r>
              <a:rPr lang="en-US" baseline="0" dirty="0" err="1"/>
              <a:t>ecc</a:t>
            </a:r>
            <a:endParaRPr lang="en-US" dirty="0"/>
          </a:p>
        </p:txBody>
      </p:sp>
      <p:sp>
        <p:nvSpPr>
          <p:cNvPr id="4" name="Slide Number Placeholder 3"/>
          <p:cNvSpPr>
            <a:spLocks noGrp="1"/>
          </p:cNvSpPr>
          <p:nvPr>
            <p:ph type="sldNum" sz="quarter" idx="10"/>
          </p:nvPr>
        </p:nvSpPr>
        <p:spPr/>
        <p:txBody>
          <a:bodyPr/>
          <a:lstStyle/>
          <a:p>
            <a:fld id="{87B09328-19B2-0146-8F82-B3A751594B95}" type="slidenum">
              <a:rPr lang="en-US" smtClean="0"/>
              <a:t>58</a:t>
            </a:fld>
            <a:endParaRPr lang="en-US"/>
          </a:p>
        </p:txBody>
      </p:sp>
    </p:spTree>
    <p:extLst>
      <p:ext uri="{BB962C8B-B14F-4D97-AF65-F5344CB8AC3E}">
        <p14:creationId xmlns:p14="http://schemas.microsoft.com/office/powerpoint/2010/main" val="2983854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08CA9-C98F-9341-99EA-60FA1CFF02A1}" type="slidenum">
              <a:rPr lang="en-US" smtClean="0"/>
              <a:t>66</a:t>
            </a:fld>
            <a:endParaRPr lang="en-US"/>
          </a:p>
        </p:txBody>
      </p:sp>
    </p:spTree>
    <p:extLst>
      <p:ext uri="{BB962C8B-B14F-4D97-AF65-F5344CB8AC3E}">
        <p14:creationId xmlns:p14="http://schemas.microsoft.com/office/powerpoint/2010/main" val="2200523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C0280D23-8D14-364D-B219-E404C01B59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D0E29F2D-C045-0A47-B00C-15EEBCA4B01D}" type="slidenum">
              <a:rPr lang="it-IT" altLang="it-IT" sz="1200"/>
              <a:pPr eaLnBrk="1" hangingPunct="1"/>
              <a:t>82</a:t>
            </a:fld>
            <a:endParaRPr lang="it-IT" altLang="it-IT" sz="1200"/>
          </a:p>
        </p:txBody>
      </p:sp>
      <p:sp>
        <p:nvSpPr>
          <p:cNvPr id="107523" name="Rectangle 2">
            <a:extLst>
              <a:ext uri="{FF2B5EF4-FFF2-40B4-BE49-F238E27FC236}">
                <a16:creationId xmlns:a16="http://schemas.microsoft.com/office/drawing/2014/main" id="{A3E10B98-5C67-9943-87E5-77F1721EB4B1}"/>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55696668-B492-8947-940D-2FF9C8C75BF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Tahoma" panose="020B0604030504040204" pitchFamily="34" charset="0"/>
                <a:ea typeface="ＭＳ Ｐゴシック" panose="020B0600070205080204" pitchFamily="34" charset="-128"/>
                <a:cs typeface="Times New Roman" panose="02020603050405020304" pitchFamily="18" charset="0"/>
              </a:rPr>
              <a:t>Hb &lt; 10 g/dl.</a:t>
            </a:r>
            <a:endParaRPr lang="it-IT" altLang="it-IT">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473092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09E05552-E519-2342-A880-2E9EC306687B}"/>
              </a:ext>
            </a:extLst>
          </p:cNvPr>
          <p:cNvSpPr>
            <a:spLocks noGrp="1" noRot="1" noChangeAspect="1"/>
          </p:cNvSpPr>
          <p:nvPr>
            <p:ph type="sldImg"/>
          </p:nvPr>
        </p:nvSpPr>
        <p:spPr>
          <a:ln/>
        </p:spPr>
      </p:sp>
      <p:sp>
        <p:nvSpPr>
          <p:cNvPr id="111619" name="Notes Placeholder 2">
            <a:extLst>
              <a:ext uri="{FF2B5EF4-FFF2-40B4-BE49-F238E27FC236}">
                <a16:creationId xmlns:a16="http://schemas.microsoft.com/office/drawing/2014/main" id="{B5E12F1A-ABED-3249-AE7A-E7C5352C2B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Tahoma" panose="020B0604030504040204" pitchFamily="34" charset="0"/>
              <a:ea typeface="ＭＳ Ｐゴシック" panose="020B0600070205080204" pitchFamily="34" charset="-128"/>
            </a:endParaRPr>
          </a:p>
        </p:txBody>
      </p:sp>
      <p:sp>
        <p:nvSpPr>
          <p:cNvPr id="111620" name="Slide Number Placeholder 3">
            <a:extLst>
              <a:ext uri="{FF2B5EF4-FFF2-40B4-BE49-F238E27FC236}">
                <a16:creationId xmlns:a16="http://schemas.microsoft.com/office/drawing/2014/main" id="{0C7101FB-2033-5E4C-A56C-4EF544DB09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16823BE5-3E49-7948-8960-20DB61E4FAFB}" type="slidenum">
              <a:rPr lang="en-US" altLang="it-IT" sz="1200"/>
              <a:pPr eaLnBrk="1" hangingPunct="1"/>
              <a:t>85</a:t>
            </a:fld>
            <a:endParaRPr lang="en-US" altLang="it-IT" sz="1200"/>
          </a:p>
        </p:txBody>
      </p:sp>
    </p:spTree>
    <p:extLst>
      <p:ext uri="{BB962C8B-B14F-4D97-AF65-F5344CB8AC3E}">
        <p14:creationId xmlns:p14="http://schemas.microsoft.com/office/powerpoint/2010/main" val="394606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920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1pPr>
            <a:lvl2pPr marL="37931725" indent="-37474525" defTabSz="920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SimSun" charset="-122"/>
              </a:defRPr>
            </a:lvl9pPr>
          </a:lstStyle>
          <a:p>
            <a:pPr eaLnBrk="1" hangingPunct="1"/>
            <a:fld id="{29D787F2-1F36-3642-8AAD-3B48D071E342}" type="slidenum">
              <a:rPr lang="it-IT" altLang="it-IT" sz="1200">
                <a:solidFill>
                  <a:srgbClr val="000000"/>
                </a:solidFill>
              </a:rPr>
              <a:pPr eaLnBrk="1" hangingPunct="1"/>
              <a:t>99</a:t>
            </a:fld>
            <a:endParaRPr lang="it-IT" altLang="it-IT" sz="1200">
              <a:solidFill>
                <a:srgbClr val="000000"/>
              </a:solidFill>
            </a:endParaRPr>
          </a:p>
        </p:txBody>
      </p:sp>
      <p:sp>
        <p:nvSpPr>
          <p:cNvPr id="44035" name="Rectangle 1"/>
          <p:cNvSpPr>
            <a:spLocks noGrp="1" noRot="1" noChangeAspect="1" noChangeArrowheads="1" noTextEdit="1"/>
          </p:cNvSpPr>
          <p:nvPr>
            <p:ph type="sldImg"/>
          </p:nvPr>
        </p:nvSpPr>
        <p:spPr>
          <a:ln/>
        </p:spPr>
      </p:sp>
      <p:sp>
        <p:nvSpPr>
          <p:cNvPr id="44036" name="Rectangle 2"/>
          <p:cNvSpPr>
            <a:spLocks noGrp="1" noChangeArrowheads="1"/>
          </p:cNvSpPr>
          <p:nvPr>
            <p:ph type="body" idx="1"/>
          </p:nvPr>
        </p:nvSpPr>
        <p:spPr>
          <a:xfrm>
            <a:off x="677863" y="4716463"/>
            <a:ext cx="5410200" cy="4452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it-IT" altLang="it-IT">
              <a:latin typeface="Times New Roman" charset="0"/>
            </a:endParaRPr>
          </a:p>
        </p:txBody>
      </p:sp>
    </p:spTree>
    <p:extLst>
      <p:ext uri="{BB962C8B-B14F-4D97-AF65-F5344CB8AC3E}">
        <p14:creationId xmlns:p14="http://schemas.microsoft.com/office/powerpoint/2010/main" val="13473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6">
            <a:extLst>
              <a:ext uri="{FF2B5EF4-FFF2-40B4-BE49-F238E27FC236}">
                <a16:creationId xmlns:a16="http://schemas.microsoft.com/office/drawing/2014/main" id="{769BBCBB-32FF-694A-82C9-D9B1E0EA0B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DF859BBC-B5E9-0F49-B6BA-4B5D2D145AA3}"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7</a:t>
            </a:fld>
            <a:endParaRPr lang="it-IT" altLang="it-IT" sz="1200">
              <a:latin typeface="Times New Roman" panose="02020603050405020304" pitchFamily="18" charset="0"/>
              <a:cs typeface="Lucida Sans Unicode" panose="020B0602030504020204" pitchFamily="34" charset="0"/>
            </a:endParaRPr>
          </a:p>
        </p:txBody>
      </p:sp>
      <p:sp>
        <p:nvSpPr>
          <p:cNvPr id="30723" name="Text Box 1">
            <a:extLst>
              <a:ext uri="{FF2B5EF4-FFF2-40B4-BE49-F238E27FC236}">
                <a16:creationId xmlns:a16="http://schemas.microsoft.com/office/drawing/2014/main" id="{C669E137-2FA7-2041-8DE9-6F9C8085DC87}"/>
              </a:ext>
            </a:extLst>
          </p:cNvPr>
          <p:cNvSpPr txBox="1">
            <a:spLocks noChangeArrowheads="1"/>
          </p:cNvSpPr>
          <p:nvPr/>
        </p:nvSpPr>
        <p:spPr bwMode="auto">
          <a:xfrm>
            <a:off x="1003300" y="695325"/>
            <a:ext cx="4845050" cy="3424238"/>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30724" name="Text Box 2">
            <a:extLst>
              <a:ext uri="{FF2B5EF4-FFF2-40B4-BE49-F238E27FC236}">
                <a16:creationId xmlns:a16="http://schemas.microsoft.com/office/drawing/2014/main" id="{7C225EA3-4DE8-FC49-8FBB-0636963717AB}"/>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6352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6">
            <a:extLst>
              <a:ext uri="{FF2B5EF4-FFF2-40B4-BE49-F238E27FC236}">
                <a16:creationId xmlns:a16="http://schemas.microsoft.com/office/drawing/2014/main" id="{9643A8C7-1BF9-8D42-8807-1765F083A2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BC7CED3C-A6BE-464E-9C11-C1EC712333C0}"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8</a:t>
            </a:fld>
            <a:endParaRPr lang="it-IT" altLang="it-IT" sz="1200">
              <a:latin typeface="Times New Roman" panose="02020603050405020304" pitchFamily="18" charset="0"/>
              <a:cs typeface="Lucida Sans Unicode" panose="020B0602030504020204" pitchFamily="34" charset="0"/>
            </a:endParaRPr>
          </a:p>
        </p:txBody>
      </p:sp>
      <p:sp>
        <p:nvSpPr>
          <p:cNvPr id="32771" name="Text Box 1">
            <a:extLst>
              <a:ext uri="{FF2B5EF4-FFF2-40B4-BE49-F238E27FC236}">
                <a16:creationId xmlns:a16="http://schemas.microsoft.com/office/drawing/2014/main" id="{E2A9AEF2-3536-D64B-9051-57EC1AE79D8D}"/>
              </a:ext>
            </a:extLst>
          </p:cNvPr>
          <p:cNvSpPr txBox="1">
            <a:spLocks noChangeArrowheads="1"/>
          </p:cNvSpPr>
          <p:nvPr/>
        </p:nvSpPr>
        <p:spPr bwMode="auto">
          <a:xfrm>
            <a:off x="1003300" y="695325"/>
            <a:ext cx="4845050" cy="3424238"/>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32772" name="Text Box 2">
            <a:extLst>
              <a:ext uri="{FF2B5EF4-FFF2-40B4-BE49-F238E27FC236}">
                <a16:creationId xmlns:a16="http://schemas.microsoft.com/office/drawing/2014/main" id="{8EB929A5-1E88-EA4F-8A0F-6F001DFF1E2F}"/>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3787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6">
            <a:extLst>
              <a:ext uri="{FF2B5EF4-FFF2-40B4-BE49-F238E27FC236}">
                <a16:creationId xmlns:a16="http://schemas.microsoft.com/office/drawing/2014/main" id="{F37B34D3-E9ED-DF44-B2F0-92B7216E71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C8CB9CCA-B92D-DC47-92A2-6CAADCAF10BB}"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9</a:t>
            </a:fld>
            <a:endParaRPr lang="it-IT" altLang="it-IT" sz="1200">
              <a:latin typeface="Times New Roman" panose="02020603050405020304" pitchFamily="18" charset="0"/>
              <a:cs typeface="Lucida Sans Unicode" panose="020B0602030504020204" pitchFamily="34" charset="0"/>
            </a:endParaRPr>
          </a:p>
        </p:txBody>
      </p:sp>
      <p:sp>
        <p:nvSpPr>
          <p:cNvPr id="34819" name="Text Box 1">
            <a:extLst>
              <a:ext uri="{FF2B5EF4-FFF2-40B4-BE49-F238E27FC236}">
                <a16:creationId xmlns:a16="http://schemas.microsoft.com/office/drawing/2014/main" id="{C023A175-08CF-F04D-B817-4A6195A95F3D}"/>
              </a:ext>
            </a:extLst>
          </p:cNvPr>
          <p:cNvSpPr txBox="1">
            <a:spLocks noChangeArrowheads="1"/>
          </p:cNvSpPr>
          <p:nvPr/>
        </p:nvSpPr>
        <p:spPr bwMode="auto">
          <a:xfrm>
            <a:off x="1003300" y="695325"/>
            <a:ext cx="4845050" cy="3424238"/>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34820" name="Text Box 2">
            <a:extLst>
              <a:ext uri="{FF2B5EF4-FFF2-40B4-BE49-F238E27FC236}">
                <a16:creationId xmlns:a16="http://schemas.microsoft.com/office/drawing/2014/main" id="{349072EC-7701-EF48-9663-29C5B49E225F}"/>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51106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6">
            <a:extLst>
              <a:ext uri="{FF2B5EF4-FFF2-40B4-BE49-F238E27FC236}">
                <a16:creationId xmlns:a16="http://schemas.microsoft.com/office/drawing/2014/main" id="{2AE7444D-26B6-8C48-AF36-D637740DD0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A7E86444-EE67-B140-97A9-DE3755FC1257}"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10</a:t>
            </a:fld>
            <a:endParaRPr lang="it-IT" altLang="it-IT" sz="1200">
              <a:latin typeface="Times New Roman" panose="02020603050405020304" pitchFamily="18" charset="0"/>
              <a:cs typeface="Lucida Sans Unicode" panose="020B0602030504020204" pitchFamily="34" charset="0"/>
            </a:endParaRPr>
          </a:p>
        </p:txBody>
      </p:sp>
      <p:sp>
        <p:nvSpPr>
          <p:cNvPr id="36867" name="Text Box 1">
            <a:extLst>
              <a:ext uri="{FF2B5EF4-FFF2-40B4-BE49-F238E27FC236}">
                <a16:creationId xmlns:a16="http://schemas.microsoft.com/office/drawing/2014/main" id="{AF5DD1AF-A7CF-5B4C-AA2B-4C90753F38B6}"/>
              </a:ext>
            </a:extLst>
          </p:cNvPr>
          <p:cNvSpPr txBox="1">
            <a:spLocks noChangeArrowheads="1"/>
          </p:cNvSpPr>
          <p:nvPr/>
        </p:nvSpPr>
        <p:spPr bwMode="auto">
          <a:xfrm>
            <a:off x="1003300" y="695325"/>
            <a:ext cx="4848225" cy="342582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36868" name="Text Box 2">
            <a:extLst>
              <a:ext uri="{FF2B5EF4-FFF2-40B4-BE49-F238E27FC236}">
                <a16:creationId xmlns:a16="http://schemas.microsoft.com/office/drawing/2014/main" id="{FD94C559-6058-A440-895C-80E53D9ADF6A}"/>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1982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6">
            <a:extLst>
              <a:ext uri="{FF2B5EF4-FFF2-40B4-BE49-F238E27FC236}">
                <a16:creationId xmlns:a16="http://schemas.microsoft.com/office/drawing/2014/main" id="{FD48C7F1-135A-C94B-9D4A-62EB5853E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3E1BCE4D-1F7B-4144-B5F1-87F74E28EA71}"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11</a:t>
            </a:fld>
            <a:endParaRPr lang="it-IT" altLang="it-IT" sz="1200">
              <a:latin typeface="Times New Roman" panose="02020603050405020304" pitchFamily="18" charset="0"/>
              <a:cs typeface="Lucida Sans Unicode" panose="020B0602030504020204" pitchFamily="34" charset="0"/>
            </a:endParaRPr>
          </a:p>
        </p:txBody>
      </p:sp>
      <p:sp>
        <p:nvSpPr>
          <p:cNvPr id="38915" name="Text Box 1">
            <a:extLst>
              <a:ext uri="{FF2B5EF4-FFF2-40B4-BE49-F238E27FC236}">
                <a16:creationId xmlns:a16="http://schemas.microsoft.com/office/drawing/2014/main" id="{E3C57E24-73B3-684C-93AE-268762F520AC}"/>
              </a:ext>
            </a:extLst>
          </p:cNvPr>
          <p:cNvSpPr txBox="1">
            <a:spLocks noChangeArrowheads="1"/>
          </p:cNvSpPr>
          <p:nvPr/>
        </p:nvSpPr>
        <p:spPr bwMode="auto">
          <a:xfrm>
            <a:off x="1003300" y="695325"/>
            <a:ext cx="4840288" cy="3419475"/>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38916" name="Text Box 2">
            <a:extLst>
              <a:ext uri="{FF2B5EF4-FFF2-40B4-BE49-F238E27FC236}">
                <a16:creationId xmlns:a16="http://schemas.microsoft.com/office/drawing/2014/main" id="{E9A5E8E1-EC31-B04D-89AA-DB2092ECC2C0}"/>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6333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6">
            <a:extLst>
              <a:ext uri="{FF2B5EF4-FFF2-40B4-BE49-F238E27FC236}">
                <a16:creationId xmlns:a16="http://schemas.microsoft.com/office/drawing/2014/main" id="{D2D63429-8EE4-4A4E-8A5B-147F319B6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Times New Roman" panose="02020603050405020304" pitchFamily="18" charset="0"/>
              <a:buNone/>
            </a:pPr>
            <a:fld id="{9927907A-846E-3F4D-8CD3-869A05EC2C6B}" type="slidenum">
              <a:rPr lang="it-IT" altLang="it-IT" sz="1200">
                <a:latin typeface="Times New Roman" panose="02020603050405020304" pitchFamily="18" charset="0"/>
                <a:cs typeface="Lucida Sans Unicode" panose="020B0602030504020204" pitchFamily="34" charset="0"/>
              </a:rPr>
              <a:pPr eaLnBrk="1" hangingPunct="1">
                <a:buFont typeface="Times New Roman" panose="02020603050405020304" pitchFamily="18" charset="0"/>
                <a:buNone/>
              </a:pPr>
              <a:t>12</a:t>
            </a:fld>
            <a:endParaRPr lang="it-IT" altLang="it-IT" sz="1200">
              <a:latin typeface="Times New Roman" panose="02020603050405020304" pitchFamily="18" charset="0"/>
              <a:cs typeface="Lucida Sans Unicode" panose="020B0602030504020204" pitchFamily="34" charset="0"/>
            </a:endParaRPr>
          </a:p>
        </p:txBody>
      </p:sp>
      <p:sp>
        <p:nvSpPr>
          <p:cNvPr id="40963" name="Text Box 1">
            <a:extLst>
              <a:ext uri="{FF2B5EF4-FFF2-40B4-BE49-F238E27FC236}">
                <a16:creationId xmlns:a16="http://schemas.microsoft.com/office/drawing/2014/main" id="{56657AC7-7C69-5649-9D96-F2AB0C2CD0E0}"/>
              </a:ext>
            </a:extLst>
          </p:cNvPr>
          <p:cNvSpPr txBox="1">
            <a:spLocks noChangeArrowheads="1"/>
          </p:cNvSpPr>
          <p:nvPr/>
        </p:nvSpPr>
        <p:spPr bwMode="auto">
          <a:xfrm>
            <a:off x="1003300" y="695325"/>
            <a:ext cx="4845050" cy="3424238"/>
          </a:xfrm>
          <a:prstGeom prst="rect">
            <a:avLst/>
          </a:prstGeom>
          <a:solidFill>
            <a:srgbClr val="FFFFFF"/>
          </a:solidFill>
          <a:ln w="9360">
            <a:solidFill>
              <a:srgbClr val="000000"/>
            </a:solidFill>
            <a:miter lim="800000"/>
            <a:headEnd/>
            <a:tailEnd/>
          </a:ln>
        </p:spPr>
        <p:txBody>
          <a:bodyPr wrap="none" lIns="80165" tIns="40083" rIns="80165" bIns="40083"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0964" name="Text Box 2">
            <a:extLst>
              <a:ext uri="{FF2B5EF4-FFF2-40B4-BE49-F238E27FC236}">
                <a16:creationId xmlns:a16="http://schemas.microsoft.com/office/drawing/2014/main" id="{1803873F-7436-8843-B71F-131346045448}"/>
              </a:ext>
            </a:extLst>
          </p:cNvPr>
          <p:cNvSpPr>
            <a:spLocks noGrp="1" noChangeArrowheads="1"/>
          </p:cNvSpPr>
          <p:nvPr>
            <p:ph type="body"/>
          </p:nvPr>
        </p:nvSpPr>
        <p:spPr>
          <a:xfrm>
            <a:off x="685800" y="4343400"/>
            <a:ext cx="5472113" cy="410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2405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8"/>
            <a:ext cx="8212320" cy="1129079"/>
          </a:xfrm>
        </p:spPr>
        <p:txBody>
          <a:bodyPr/>
          <a:lstStyle/>
          <a:p>
            <a:r>
              <a:rPr lang="it-IT"/>
              <a:t>Click to edit Master title style</a:t>
            </a:r>
          </a:p>
        </p:txBody>
      </p:sp>
      <p:sp>
        <p:nvSpPr>
          <p:cNvPr id="3" name="ClipArt Placeholder 2"/>
          <p:cNvSpPr>
            <a:spLocks noGrp="1"/>
          </p:cNvSpPr>
          <p:nvPr>
            <p:ph type="clipArt" sz="half" idx="1"/>
          </p:nvPr>
        </p:nvSpPr>
        <p:spPr>
          <a:xfrm>
            <a:off x="456480" y="1604328"/>
            <a:ext cx="4036320" cy="4510554"/>
          </a:xfrm>
        </p:spPr>
        <p:txBody>
          <a:bodyPr/>
          <a:lstStyle/>
          <a:p>
            <a:pPr lvl="0"/>
            <a:endParaRPr lang="it-IT" noProof="0"/>
          </a:p>
        </p:txBody>
      </p:sp>
      <p:sp>
        <p:nvSpPr>
          <p:cNvPr id="4" name="Text Placeholder 3"/>
          <p:cNvSpPr>
            <a:spLocks noGrp="1"/>
          </p:cNvSpPr>
          <p:nvPr>
            <p:ph type="body" sz="half" idx="2"/>
          </p:nvPr>
        </p:nvSpPr>
        <p:spPr>
          <a:xfrm>
            <a:off x="4631040" y="1604328"/>
            <a:ext cx="4037760" cy="4510554"/>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3">
            <a:extLst>
              <a:ext uri="{FF2B5EF4-FFF2-40B4-BE49-F238E27FC236}">
                <a16:creationId xmlns:a16="http://schemas.microsoft.com/office/drawing/2014/main" id="{837E69F0-8ABE-8948-91CC-A4CAD7FFBBFA}"/>
              </a:ext>
            </a:extLst>
          </p:cNvPr>
          <p:cNvSpPr>
            <a:spLocks noGrp="1" noChangeArrowheads="1"/>
          </p:cNvSpPr>
          <p:nvPr>
            <p:ph type="dt" idx="10"/>
          </p:nvPr>
        </p:nvSpPr>
        <p:spPr>
          <a:xfrm>
            <a:off x="457200" y="6246813"/>
            <a:ext cx="2112963" cy="457200"/>
          </a:xfrm>
          <a:prstGeom prst="rect">
            <a:avLst/>
          </a:prstGeom>
        </p:spPr>
        <p:txBody>
          <a:bodyPr lIns="82945" tIns="41473" rIns="82945" bIns="41473"/>
          <a:lstStyle>
            <a:lvl1pPr>
              <a:defRPr>
                <a:latin typeface="Tahoma" pitchFamily="-84" charset="0"/>
                <a:ea typeface="+mn-ea"/>
              </a:defRPr>
            </a:lvl1pPr>
          </a:lstStyle>
          <a:p>
            <a:pPr>
              <a:defRPr/>
            </a:pPr>
            <a:endParaRPr lang="it-IT"/>
          </a:p>
        </p:txBody>
      </p:sp>
      <p:sp>
        <p:nvSpPr>
          <p:cNvPr id="6" name="Rectangle 4">
            <a:extLst>
              <a:ext uri="{FF2B5EF4-FFF2-40B4-BE49-F238E27FC236}">
                <a16:creationId xmlns:a16="http://schemas.microsoft.com/office/drawing/2014/main" id="{04F6CBB0-7226-8241-B40F-C46B528EF88E}"/>
              </a:ext>
            </a:extLst>
          </p:cNvPr>
          <p:cNvSpPr>
            <a:spLocks noGrp="1" noChangeArrowheads="1"/>
          </p:cNvSpPr>
          <p:nvPr>
            <p:ph type="ftr" idx="11"/>
          </p:nvPr>
        </p:nvSpPr>
        <p:spPr>
          <a:xfrm>
            <a:off x="3127375" y="6246813"/>
            <a:ext cx="2882900" cy="457200"/>
          </a:xfrm>
          <a:prstGeom prst="rect">
            <a:avLst/>
          </a:prstGeom>
        </p:spPr>
        <p:txBody>
          <a:bodyPr lIns="82945" tIns="41473" rIns="82945" bIns="41473"/>
          <a:lstStyle>
            <a:lvl1pPr>
              <a:defRPr>
                <a:latin typeface="Tahoma" pitchFamily="-84" charset="0"/>
                <a:ea typeface="+mn-ea"/>
              </a:defRPr>
            </a:lvl1pPr>
          </a:lstStyle>
          <a:p>
            <a:pPr>
              <a:defRPr/>
            </a:pPr>
            <a:endParaRPr lang="it-IT"/>
          </a:p>
        </p:txBody>
      </p:sp>
      <p:sp>
        <p:nvSpPr>
          <p:cNvPr id="7" name="Rectangle 5">
            <a:extLst>
              <a:ext uri="{FF2B5EF4-FFF2-40B4-BE49-F238E27FC236}">
                <a16:creationId xmlns:a16="http://schemas.microsoft.com/office/drawing/2014/main" id="{09CC07F6-2103-CA42-950B-73815F1B6D55}"/>
              </a:ext>
            </a:extLst>
          </p:cNvPr>
          <p:cNvSpPr>
            <a:spLocks noGrp="1" noChangeArrowheads="1"/>
          </p:cNvSpPr>
          <p:nvPr>
            <p:ph type="sldNum" idx="12"/>
          </p:nvPr>
        </p:nvSpPr>
        <p:spPr>
          <a:xfrm>
            <a:off x="6556375" y="6246813"/>
            <a:ext cx="2114550" cy="457200"/>
          </a:xfrm>
          <a:prstGeom prst="rect">
            <a:avLst/>
          </a:prstGeom>
        </p:spPr>
        <p:txBody>
          <a:bodyPr vert="horz" wrap="square" lIns="82945" tIns="41473" rIns="82945" bIns="41473" numCol="1" anchor="t" anchorCtr="0" compatLnSpc="1">
            <a:prstTxWarp prst="textNoShape">
              <a:avLst/>
            </a:prstTxWarp>
          </a:bodyPr>
          <a:lstStyle>
            <a:lvl1pPr>
              <a:defRPr/>
            </a:lvl1pPr>
          </a:lstStyle>
          <a:p>
            <a:fld id="{71F8B9EF-D5D5-A54B-9436-277A540FB2CD}" type="slidenum">
              <a:rPr lang="it-IT" altLang="it-IT"/>
              <a:pPr/>
              <a:t>‹N›</a:t>
            </a:fld>
            <a:endParaRPr lang="it-IT" altLang="it-IT"/>
          </a:p>
        </p:txBody>
      </p:sp>
    </p:spTree>
    <p:extLst>
      <p:ext uri="{BB962C8B-B14F-4D97-AF65-F5344CB8AC3E}">
        <p14:creationId xmlns:p14="http://schemas.microsoft.com/office/powerpoint/2010/main" val="69123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it-IT" noProof="0"/>
          </a:p>
        </p:txBody>
      </p:sp>
      <p:sp>
        <p:nvSpPr>
          <p:cNvPr id="5" name="Date Placeholder 4">
            <a:extLst>
              <a:ext uri="{FF2B5EF4-FFF2-40B4-BE49-F238E27FC236}">
                <a16:creationId xmlns:a16="http://schemas.microsoft.com/office/drawing/2014/main" id="{34122575-D83C-7947-838B-C9BCF048BE40}"/>
              </a:ext>
            </a:extLst>
          </p:cNvPr>
          <p:cNvSpPr>
            <a:spLocks noGrp="1"/>
          </p:cNvSpPr>
          <p:nvPr>
            <p:ph type="dt" sz="half" idx="10"/>
          </p:nvPr>
        </p:nvSpPr>
        <p:spPr>
          <a:xfrm>
            <a:off x="685800" y="6172200"/>
            <a:ext cx="1905000" cy="457200"/>
          </a:xfrm>
          <a:prstGeom prst="rect">
            <a:avLst/>
          </a:prstGeom>
        </p:spPr>
        <p:txBody>
          <a:bodyPr/>
          <a:lstStyle>
            <a:lvl1pPr>
              <a:defRPr>
                <a:latin typeface="Tahoma" pitchFamily="-1" charset="0"/>
                <a:ea typeface="+mn-ea"/>
              </a:defRPr>
            </a:lvl1pPr>
          </a:lstStyle>
          <a:p>
            <a:pPr>
              <a:defRPr/>
            </a:pPr>
            <a:endParaRPr lang="it-IT"/>
          </a:p>
        </p:txBody>
      </p:sp>
      <p:sp>
        <p:nvSpPr>
          <p:cNvPr id="6" name="Footer Placeholder 5">
            <a:extLst>
              <a:ext uri="{FF2B5EF4-FFF2-40B4-BE49-F238E27FC236}">
                <a16:creationId xmlns:a16="http://schemas.microsoft.com/office/drawing/2014/main" id="{EA786376-E6BB-954E-A964-6ED81D0F8B28}"/>
              </a:ext>
            </a:extLst>
          </p:cNvPr>
          <p:cNvSpPr>
            <a:spLocks noGrp="1"/>
          </p:cNvSpPr>
          <p:nvPr>
            <p:ph type="ftr" sz="quarter" idx="11"/>
          </p:nvPr>
        </p:nvSpPr>
        <p:spPr>
          <a:xfrm>
            <a:off x="3124200" y="6172200"/>
            <a:ext cx="2895600" cy="457200"/>
          </a:xfrm>
          <a:prstGeom prst="rect">
            <a:avLst/>
          </a:prstGeom>
        </p:spPr>
        <p:txBody>
          <a:bodyPr/>
          <a:lstStyle>
            <a:lvl1pPr>
              <a:defRPr>
                <a:latin typeface="Tahoma" pitchFamily="-1" charset="0"/>
                <a:ea typeface="+mn-ea"/>
              </a:defRPr>
            </a:lvl1pPr>
          </a:lstStyle>
          <a:p>
            <a:pPr>
              <a:defRPr/>
            </a:pPr>
            <a:endParaRPr lang="it-IT"/>
          </a:p>
        </p:txBody>
      </p:sp>
      <p:sp>
        <p:nvSpPr>
          <p:cNvPr id="7" name="Slide Number Placeholder 6">
            <a:extLst>
              <a:ext uri="{FF2B5EF4-FFF2-40B4-BE49-F238E27FC236}">
                <a16:creationId xmlns:a16="http://schemas.microsoft.com/office/drawing/2014/main" id="{4B3FC6D2-72C1-6B40-9560-964F9EE39CD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E926D78-87CB-8F40-884B-927AAD541154}" type="slidenum">
              <a:rPr lang="it-IT" altLang="it-IT"/>
              <a:pPr/>
              <a:t>‹N›</a:t>
            </a:fld>
            <a:endParaRPr lang="it-IT" altLang="it-IT"/>
          </a:p>
        </p:txBody>
      </p:sp>
    </p:spTree>
    <p:extLst>
      <p:ext uri="{BB962C8B-B14F-4D97-AF65-F5344CB8AC3E}">
        <p14:creationId xmlns:p14="http://schemas.microsoft.com/office/powerpoint/2010/main" val="255192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40713" cy="5394325"/>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 name="Date Placeholder 2">
            <a:extLst>
              <a:ext uri="{FF2B5EF4-FFF2-40B4-BE49-F238E27FC236}">
                <a16:creationId xmlns:a16="http://schemas.microsoft.com/office/drawing/2014/main" id="{B512F018-C03A-534D-9F8A-D6FB38369C7B}"/>
              </a:ext>
            </a:extLst>
          </p:cNvPr>
          <p:cNvSpPr>
            <a:spLocks noGrp="1"/>
          </p:cNvSpPr>
          <p:nvPr>
            <p:ph type="dt" sz="half" idx="10"/>
          </p:nvPr>
        </p:nvSpPr>
        <p:spPr>
          <a:xfrm>
            <a:off x="457200" y="6245225"/>
            <a:ext cx="2133600" cy="476250"/>
          </a:xfrm>
          <a:prstGeom prst="rect">
            <a:avLst/>
          </a:prstGeom>
        </p:spPr>
        <p:txBody>
          <a:bodyPr/>
          <a:lstStyle>
            <a:lvl1pPr>
              <a:defRPr>
                <a:latin typeface="Tahoma" pitchFamily="-84" charset="0"/>
                <a:ea typeface="+mn-ea"/>
              </a:defRPr>
            </a:lvl1pPr>
          </a:lstStyle>
          <a:p>
            <a:pPr>
              <a:defRPr/>
            </a:pPr>
            <a:endParaRPr lang="it-IT"/>
          </a:p>
        </p:txBody>
      </p:sp>
      <p:sp>
        <p:nvSpPr>
          <p:cNvPr id="4" name="Footer Placeholder 3">
            <a:extLst>
              <a:ext uri="{FF2B5EF4-FFF2-40B4-BE49-F238E27FC236}">
                <a16:creationId xmlns:a16="http://schemas.microsoft.com/office/drawing/2014/main" id="{A0ECE0C2-DA15-5B46-AD76-D98B32800C13}"/>
              </a:ext>
            </a:extLst>
          </p:cNvPr>
          <p:cNvSpPr>
            <a:spLocks noGrp="1"/>
          </p:cNvSpPr>
          <p:nvPr>
            <p:ph type="ftr" sz="quarter" idx="11"/>
          </p:nvPr>
        </p:nvSpPr>
        <p:spPr>
          <a:xfrm>
            <a:off x="3124200" y="6245225"/>
            <a:ext cx="2895600" cy="476250"/>
          </a:xfrm>
          <a:prstGeom prst="rect">
            <a:avLst/>
          </a:prstGeom>
        </p:spPr>
        <p:txBody>
          <a:bodyPr/>
          <a:lstStyle>
            <a:lvl1pPr>
              <a:defRPr>
                <a:latin typeface="Tahoma" pitchFamily="-84" charset="0"/>
                <a:ea typeface="+mn-ea"/>
              </a:defRPr>
            </a:lvl1pPr>
          </a:lstStyle>
          <a:p>
            <a:pPr>
              <a:defRPr/>
            </a:pPr>
            <a:endParaRPr lang="it-IT"/>
          </a:p>
        </p:txBody>
      </p:sp>
    </p:spTree>
    <p:extLst>
      <p:ext uri="{BB962C8B-B14F-4D97-AF65-F5344CB8AC3E}">
        <p14:creationId xmlns:p14="http://schemas.microsoft.com/office/powerpoint/2010/main" val="38746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8"/>
            <a:ext cx="8212320" cy="1129079"/>
          </a:xfrm>
        </p:spPr>
        <p:txBody>
          <a:bodyPr/>
          <a:lstStyle/>
          <a:p>
            <a:r>
              <a:rPr lang="it-IT"/>
              <a:t>Click to edit Master title style</a:t>
            </a:r>
          </a:p>
        </p:txBody>
      </p:sp>
      <p:sp>
        <p:nvSpPr>
          <p:cNvPr id="3" name="Rectangle 3">
            <a:extLst>
              <a:ext uri="{FF2B5EF4-FFF2-40B4-BE49-F238E27FC236}">
                <a16:creationId xmlns:a16="http://schemas.microsoft.com/office/drawing/2014/main" id="{71F6662E-3367-D74B-BF9D-162C8C587617}"/>
              </a:ext>
            </a:extLst>
          </p:cNvPr>
          <p:cNvSpPr>
            <a:spLocks noGrp="1" noChangeArrowheads="1"/>
          </p:cNvSpPr>
          <p:nvPr>
            <p:ph type="dt" idx="10"/>
          </p:nvPr>
        </p:nvSpPr>
        <p:spPr>
          <a:xfrm>
            <a:off x="457200" y="6246813"/>
            <a:ext cx="2112963" cy="457200"/>
          </a:xfrm>
          <a:prstGeom prst="rect">
            <a:avLst/>
          </a:prstGeom>
        </p:spPr>
        <p:txBody>
          <a:bodyPr lIns="82945" tIns="41473" rIns="82945" bIns="41473"/>
          <a:lstStyle>
            <a:lvl1pPr>
              <a:defRPr>
                <a:latin typeface="Tahoma" pitchFamily="-84" charset="0"/>
                <a:ea typeface="+mn-ea"/>
              </a:defRPr>
            </a:lvl1pPr>
          </a:lstStyle>
          <a:p>
            <a:pPr>
              <a:defRPr/>
            </a:pPr>
            <a:endParaRPr lang="it-IT"/>
          </a:p>
        </p:txBody>
      </p:sp>
      <p:sp>
        <p:nvSpPr>
          <p:cNvPr id="4" name="Rectangle 4">
            <a:extLst>
              <a:ext uri="{FF2B5EF4-FFF2-40B4-BE49-F238E27FC236}">
                <a16:creationId xmlns:a16="http://schemas.microsoft.com/office/drawing/2014/main" id="{20E68A90-60C0-9C41-9917-9F18EB047D2D}"/>
              </a:ext>
            </a:extLst>
          </p:cNvPr>
          <p:cNvSpPr>
            <a:spLocks noGrp="1" noChangeArrowheads="1"/>
          </p:cNvSpPr>
          <p:nvPr>
            <p:ph type="ftr" idx="11"/>
          </p:nvPr>
        </p:nvSpPr>
        <p:spPr>
          <a:xfrm>
            <a:off x="3127375" y="6246813"/>
            <a:ext cx="2882900" cy="457200"/>
          </a:xfrm>
          <a:prstGeom prst="rect">
            <a:avLst/>
          </a:prstGeom>
        </p:spPr>
        <p:txBody>
          <a:bodyPr lIns="82945" tIns="41473" rIns="82945" bIns="41473"/>
          <a:lstStyle>
            <a:lvl1pPr>
              <a:defRPr>
                <a:latin typeface="Tahoma" pitchFamily="-84" charset="0"/>
                <a:ea typeface="+mn-ea"/>
              </a:defRPr>
            </a:lvl1pPr>
          </a:lstStyle>
          <a:p>
            <a:pPr>
              <a:defRPr/>
            </a:pPr>
            <a:endParaRPr lang="it-IT"/>
          </a:p>
        </p:txBody>
      </p:sp>
      <p:sp>
        <p:nvSpPr>
          <p:cNvPr id="5" name="Rectangle 5">
            <a:extLst>
              <a:ext uri="{FF2B5EF4-FFF2-40B4-BE49-F238E27FC236}">
                <a16:creationId xmlns:a16="http://schemas.microsoft.com/office/drawing/2014/main" id="{D8326F62-AF0C-6143-AF47-897838733D15}"/>
              </a:ext>
            </a:extLst>
          </p:cNvPr>
          <p:cNvSpPr>
            <a:spLocks noGrp="1" noChangeArrowheads="1"/>
          </p:cNvSpPr>
          <p:nvPr>
            <p:ph type="sldNum" idx="12"/>
          </p:nvPr>
        </p:nvSpPr>
        <p:spPr>
          <a:xfrm>
            <a:off x="6556375" y="6246813"/>
            <a:ext cx="2114550" cy="457200"/>
          </a:xfrm>
          <a:prstGeom prst="rect">
            <a:avLst/>
          </a:prstGeom>
        </p:spPr>
        <p:txBody>
          <a:bodyPr vert="horz" wrap="square" lIns="82945" tIns="41473" rIns="82945" bIns="41473" numCol="1" anchor="t" anchorCtr="0" compatLnSpc="1">
            <a:prstTxWarp prst="textNoShape">
              <a:avLst/>
            </a:prstTxWarp>
          </a:bodyPr>
          <a:lstStyle>
            <a:lvl1pPr>
              <a:defRPr/>
            </a:lvl1pPr>
          </a:lstStyle>
          <a:p>
            <a:fld id="{DB79A90B-B708-4644-B129-EFF1A6CA72AF}" type="slidenum">
              <a:rPr lang="it-IT" altLang="it-IT"/>
              <a:pPr/>
              <a:t>‹N›</a:t>
            </a:fld>
            <a:endParaRPr lang="it-IT" altLang="it-IT"/>
          </a:p>
        </p:txBody>
      </p:sp>
    </p:spTree>
    <p:extLst>
      <p:ext uri="{BB962C8B-B14F-4D97-AF65-F5344CB8AC3E}">
        <p14:creationId xmlns:p14="http://schemas.microsoft.com/office/powerpoint/2010/main" val="188926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48200" y="1981200"/>
            <a:ext cx="3810000"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Tree>
    <p:extLst>
      <p:ext uri="{BB962C8B-B14F-4D97-AF65-F5344CB8AC3E}">
        <p14:creationId xmlns:p14="http://schemas.microsoft.com/office/powerpoint/2010/main" val="1397557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tif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cardiologicomonzino.it/it/medici/piergiuseppe-agostoni/16/"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4735" y="0"/>
            <a:ext cx="8572500" cy="1470025"/>
          </a:xfrm>
        </p:spPr>
        <p:txBody>
          <a:bodyPr>
            <a:noAutofit/>
          </a:bodyPr>
          <a:lstStyle/>
          <a:p>
            <a:pPr>
              <a:lnSpc>
                <a:spcPct val="107000"/>
              </a:lnSpc>
              <a:spcAft>
                <a:spcPts val="800"/>
              </a:spcAft>
            </a:pPr>
            <a:r>
              <a:rPr lang="en-GB" sz="4000" b="1" dirty="0" err="1"/>
              <a:t>Malattie</a:t>
            </a:r>
            <a:r>
              <a:rPr lang="en-GB" sz="4000" b="1" dirty="0"/>
              <a:t> </a:t>
            </a:r>
            <a:r>
              <a:rPr lang="en-GB" sz="4000" b="1" dirty="0" err="1"/>
              <a:t>dell’apparato</a:t>
            </a:r>
            <a:r>
              <a:rPr lang="en-GB" sz="4000" b="1" dirty="0"/>
              <a:t> </a:t>
            </a:r>
            <a:r>
              <a:rPr lang="en-GB" sz="4000" b="1" dirty="0" err="1"/>
              <a:t>respiratorio</a:t>
            </a:r>
            <a:endParaRPr lang="en-GB"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3"/>
          <p:cNvSpPr>
            <a:spLocks noGrp="1" noChangeArrowheads="1"/>
          </p:cNvSpPr>
          <p:nvPr>
            <p:ph type="subTitle" idx="1"/>
          </p:nvPr>
        </p:nvSpPr>
        <p:spPr>
          <a:xfrm>
            <a:off x="154817" y="2994983"/>
            <a:ext cx="9108504" cy="672413"/>
          </a:xfrm>
        </p:spPr>
        <p:txBody>
          <a:bodyPr>
            <a:noAutofit/>
          </a:bodyPr>
          <a:lstStyle/>
          <a:p>
            <a:pPr algn="ctr" defTabSz="912813">
              <a:lnSpc>
                <a:spcPts val="3100"/>
              </a:lnSpc>
            </a:pPr>
            <a:r>
              <a:rPr lang="en-GB" dirty="0">
                <a:solidFill>
                  <a:srgbClr val="FF0000"/>
                </a:solidFill>
                <a:latin typeface="Arial" pitchFamily="34" charset="0"/>
              </a:rPr>
              <a:t>Marco Confalonieri </a:t>
            </a:r>
            <a:r>
              <a:rPr lang="mr-IN" dirty="0">
                <a:solidFill>
                  <a:srgbClr val="FF0000"/>
                </a:solidFill>
                <a:latin typeface="Arial" pitchFamily="34" charset="0"/>
              </a:rPr>
              <a:t>–</a:t>
            </a:r>
            <a:r>
              <a:rPr lang="en-GB" dirty="0">
                <a:solidFill>
                  <a:srgbClr val="FF0000"/>
                </a:solidFill>
                <a:latin typeface="Arial" pitchFamily="34" charset="0"/>
              </a:rPr>
              <a:t> SC </a:t>
            </a:r>
            <a:r>
              <a:rPr lang="en-GB" dirty="0" err="1">
                <a:solidFill>
                  <a:srgbClr val="FF0000"/>
                </a:solidFill>
                <a:latin typeface="Arial" pitchFamily="34" charset="0"/>
              </a:rPr>
              <a:t>Pneumologia</a:t>
            </a:r>
            <a:endParaRPr lang="en-GB" dirty="0">
              <a:solidFill>
                <a:srgbClr val="FF0000"/>
              </a:solidFill>
              <a:latin typeface="Arial" pitchFamily="34" charset="0"/>
            </a:endParaRPr>
          </a:p>
          <a:p>
            <a:pPr algn="ctr" defTabSz="912813">
              <a:lnSpc>
                <a:spcPts val="3100"/>
              </a:lnSpc>
            </a:pPr>
            <a:r>
              <a:rPr lang="en-GB" b="1" dirty="0" err="1">
                <a:solidFill>
                  <a:srgbClr val="FF0000"/>
                </a:solidFill>
                <a:latin typeface="Arial" pitchFamily="34" charset="0"/>
              </a:rPr>
              <a:t>Ospedale</a:t>
            </a:r>
            <a:r>
              <a:rPr lang="en-GB" b="1" dirty="0">
                <a:solidFill>
                  <a:srgbClr val="FF0000"/>
                </a:solidFill>
                <a:latin typeface="Arial" pitchFamily="34" charset="0"/>
              </a:rPr>
              <a:t> di </a:t>
            </a:r>
            <a:r>
              <a:rPr lang="en-GB" b="1" dirty="0" err="1">
                <a:solidFill>
                  <a:srgbClr val="FF0000"/>
                </a:solidFill>
                <a:latin typeface="Arial" pitchFamily="34" charset="0"/>
              </a:rPr>
              <a:t>Cattinara</a:t>
            </a:r>
            <a:endParaRPr lang="en-GB" b="1" dirty="0">
              <a:solidFill>
                <a:srgbClr val="FF0000"/>
              </a:solidFill>
              <a:latin typeface="Arial" pitchFamily="34" charset="0"/>
            </a:endParaRPr>
          </a:p>
          <a:p>
            <a:pPr algn="ctr" defTabSz="912813">
              <a:lnSpc>
                <a:spcPts val="3100"/>
              </a:lnSpc>
            </a:pPr>
            <a:r>
              <a:rPr lang="en-GB" b="1" dirty="0">
                <a:solidFill>
                  <a:srgbClr val="FF0000"/>
                </a:solidFill>
                <a:latin typeface="Arial" pitchFamily="34" charset="0"/>
              </a:rPr>
              <a:t>Trieste</a:t>
            </a:r>
          </a:p>
        </p:txBody>
      </p:sp>
      <p:sp>
        <p:nvSpPr>
          <p:cNvPr id="8" name="Text Box 5"/>
          <p:cNvSpPr txBox="1">
            <a:spLocks noChangeArrowheads="1"/>
          </p:cNvSpPr>
          <p:nvPr/>
        </p:nvSpPr>
        <p:spPr bwMode="auto">
          <a:xfrm>
            <a:off x="5245972" y="6471017"/>
            <a:ext cx="3862532" cy="461665"/>
          </a:xfrm>
          <a:prstGeom prst="rect">
            <a:avLst/>
          </a:prstGeom>
          <a:noFill/>
          <a:ln w="9525">
            <a:noFill/>
            <a:miter lim="800000"/>
            <a:headEnd/>
            <a:tailEnd/>
          </a:ln>
        </p:spPr>
        <p:txBody>
          <a:bodyPr wrap="square">
            <a:spAutoFit/>
          </a:bodyPr>
          <a:lstStyle/>
          <a:p>
            <a:pPr algn="ctr" defTabSz="912813" fontAlgn="base">
              <a:spcBef>
                <a:spcPct val="50000"/>
              </a:spcBef>
              <a:spcAft>
                <a:spcPct val="0"/>
              </a:spcAft>
              <a:defRPr/>
            </a:pPr>
            <a:r>
              <a:rPr lang="en-US" sz="2400" b="1" kern="0" dirty="0" err="1">
                <a:solidFill>
                  <a:srgbClr val="FFFFFF"/>
                </a:solidFill>
                <a:cs typeface="Arial" charset="0"/>
              </a:rPr>
              <a:t>mconfalonieri@units.it</a:t>
            </a:r>
            <a:endParaRPr lang="en-US" sz="2400" b="1" kern="0" dirty="0">
              <a:solidFill>
                <a:srgbClr val="FFFFFF"/>
              </a:solidFill>
              <a:cs typeface="Arial" charset="0"/>
            </a:endParaRPr>
          </a:p>
        </p:txBody>
      </p:sp>
      <p:grpSp>
        <p:nvGrpSpPr>
          <p:cNvPr id="12" name="Gruppo 11"/>
          <p:cNvGrpSpPr/>
          <p:nvPr/>
        </p:nvGrpSpPr>
        <p:grpSpPr>
          <a:xfrm>
            <a:off x="3124200" y="4647493"/>
            <a:ext cx="3661228" cy="1260820"/>
            <a:chOff x="2228954" y="4772235"/>
            <a:chExt cx="3661228" cy="1260820"/>
          </a:xfrm>
        </p:grpSpPr>
        <p:pic>
          <p:nvPicPr>
            <p:cNvPr id="10" name="Immagine 9"/>
            <p:cNvPicPr/>
            <p:nvPr/>
          </p:nvPicPr>
          <p:blipFill>
            <a:blip r:embed="rId4">
              <a:extLst>
                <a:ext uri="{28A0092B-C50C-407E-A947-70E740481C1C}">
                  <a14:useLocalDpi xmlns:a14="http://schemas.microsoft.com/office/drawing/2010/main" val="0"/>
                </a:ext>
              </a:extLst>
            </a:blip>
            <a:srcRect/>
            <a:stretch>
              <a:fillRect/>
            </a:stretch>
          </p:blipFill>
          <p:spPr bwMode="auto">
            <a:xfrm>
              <a:off x="2228954" y="4772235"/>
              <a:ext cx="2179200" cy="1260820"/>
            </a:xfrm>
            <a:prstGeom prst="rect">
              <a:avLst/>
            </a:prstGeom>
            <a:noFill/>
            <a:ln>
              <a:noFill/>
            </a:ln>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456" y="4772235"/>
              <a:ext cx="1501726" cy="1256032"/>
            </a:xfrm>
            <a:prstGeom prst="rect">
              <a:avLst/>
            </a:prstGeom>
          </p:spPr>
        </p:pic>
      </p:grpSp>
      <p:pic>
        <p:nvPicPr>
          <p:cNvPr id="2" name="Immagine 1"/>
          <p:cNvPicPr>
            <a:picLocks noChangeAspect="1"/>
          </p:cNvPicPr>
          <p:nvPr/>
        </p:nvPicPr>
        <p:blipFill>
          <a:blip r:embed="rId6"/>
          <a:stretch>
            <a:fillRect/>
          </a:stretch>
        </p:blipFill>
        <p:spPr>
          <a:xfrm>
            <a:off x="7286756" y="4759962"/>
            <a:ext cx="1480479" cy="1185421"/>
          </a:xfrm>
          <a:prstGeom prst="rect">
            <a:avLst/>
          </a:prstGeom>
        </p:spPr>
      </p:pic>
      <p:pic>
        <p:nvPicPr>
          <p:cNvPr id="4" name="Immagine 3"/>
          <p:cNvPicPr>
            <a:picLocks noChangeAspect="1"/>
          </p:cNvPicPr>
          <p:nvPr/>
        </p:nvPicPr>
        <p:blipFill>
          <a:blip r:embed="rId7"/>
          <a:stretch>
            <a:fillRect/>
          </a:stretch>
        </p:blipFill>
        <p:spPr>
          <a:xfrm>
            <a:off x="90554" y="3877967"/>
            <a:ext cx="2857500" cy="2857500"/>
          </a:xfrm>
          <a:prstGeom prst="rect">
            <a:avLst/>
          </a:prstGeom>
        </p:spPr>
      </p:pic>
      <p:pic>
        <p:nvPicPr>
          <p:cNvPr id="11" name="Picture 1"/>
          <p:cNvPicPr>
            <a:picLocks noChangeAspect="1"/>
          </p:cNvPicPr>
          <p:nvPr/>
        </p:nvPicPr>
        <p:blipFill>
          <a:blip r:embed="rId8"/>
          <a:stretch>
            <a:fillRect/>
          </a:stretch>
        </p:blipFill>
        <p:spPr>
          <a:xfrm>
            <a:off x="3733799" y="1170260"/>
            <a:ext cx="2133601" cy="1614152"/>
          </a:xfrm>
          <a:prstGeom prst="rect">
            <a:avLst/>
          </a:prstGeom>
        </p:spPr>
      </p:pic>
    </p:spTree>
    <p:custDataLst>
      <p:tags r:id="rId1"/>
    </p:custDataLst>
    <p:extLst>
      <p:ext uri="{BB962C8B-B14F-4D97-AF65-F5344CB8AC3E}">
        <p14:creationId xmlns:p14="http://schemas.microsoft.com/office/powerpoint/2010/main" val="1250171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0E3AF3F1-45AD-CB4E-9E55-6425DCBB033D}"/>
              </a:ext>
            </a:extLst>
          </p:cNvPr>
          <p:cNvSpPr txBox="1">
            <a:spLocks noChangeArrowheads="1"/>
          </p:cNvSpPr>
          <p:nvPr/>
        </p:nvSpPr>
        <p:spPr bwMode="auto">
          <a:xfrm>
            <a:off x="457200" y="314325"/>
            <a:ext cx="82264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a:solidFill>
                  <a:srgbClr val="808019"/>
                </a:solidFill>
                <a:latin typeface="Comic Sans MS" panose="030F0902030302020204" pitchFamily="66" charset="0"/>
                <a:cs typeface="Lucida Sans Unicode" panose="020B0602030504020204" pitchFamily="34" charset="0"/>
              </a:rPr>
              <a:t>LARINGE</a:t>
            </a:r>
          </a:p>
        </p:txBody>
      </p:sp>
      <p:sp>
        <p:nvSpPr>
          <p:cNvPr id="35843" name="Text Box 2">
            <a:extLst>
              <a:ext uri="{FF2B5EF4-FFF2-40B4-BE49-F238E27FC236}">
                <a16:creationId xmlns:a16="http://schemas.microsoft.com/office/drawing/2014/main" id="{A82BAC54-E3E7-3542-96E8-8CA4FE7F69C0}"/>
              </a:ext>
            </a:extLst>
          </p:cNvPr>
          <p:cNvSpPr txBox="1">
            <a:spLocks noChangeArrowheads="1"/>
          </p:cNvSpPr>
          <p:nvPr/>
        </p:nvSpPr>
        <p:spPr bwMode="auto">
          <a:xfrm>
            <a:off x="488950" y="327025"/>
            <a:ext cx="8226425"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2500">
              <a:solidFill>
                <a:srgbClr val="000000"/>
              </a:solidFill>
              <a:latin typeface="Comic Sans MS" panose="030F0902030302020204" pitchFamily="66" charset="0"/>
              <a:cs typeface="Lucida Sans Unicode" panose="020B0602030504020204" pitchFamily="34" charset="0"/>
            </a:endParaRPr>
          </a:p>
          <a:p>
            <a:pPr eaLnBrk="1" hangingPunct="1"/>
            <a:endParaRPr lang="it-IT" altLang="it-IT" sz="2500">
              <a:solidFill>
                <a:srgbClr val="000000"/>
              </a:solidFill>
              <a:latin typeface="Comic Sans MS" panose="030F0902030302020204" pitchFamily="66" charset="0"/>
              <a:cs typeface="Lucida Sans Unicode" panose="020B0602030504020204" pitchFamily="34" charset="0"/>
            </a:endParaRPr>
          </a:p>
          <a:p>
            <a:pPr eaLnBrk="1" hangingPunct="1"/>
            <a:r>
              <a:rPr lang="it-IT" altLang="it-IT" sz="2500">
                <a:solidFill>
                  <a:srgbClr val="000000"/>
                </a:solidFill>
                <a:latin typeface="Comic Sans MS" panose="030F0902030302020204" pitchFamily="66" charset="0"/>
                <a:cs typeface="Lucida Sans Unicode" panose="020B0602030504020204" pitchFamily="34" charset="0"/>
              </a:rPr>
              <a:t>La laringe è costituita da due parti di cartilagini, una tiroidea una cricoidea alla sommità della trachea e da due lembi di tessuto, le corde vocali, che si allungano tra esse.</a:t>
            </a:r>
          </a:p>
          <a:p>
            <a:pPr eaLnBrk="1" hangingPunct="1"/>
            <a:endParaRPr lang="it-IT" altLang="it-IT" sz="2500">
              <a:solidFill>
                <a:srgbClr val="000000"/>
              </a:solidFill>
              <a:latin typeface="Comic Sans MS" panose="030F0902030302020204" pitchFamily="66" charset="0"/>
              <a:cs typeface="Lucida Sans Unicode" panose="020B0602030504020204" pitchFamily="34" charset="0"/>
            </a:endParaRPr>
          </a:p>
          <a:p>
            <a:pPr eaLnBrk="1" hangingPunct="1"/>
            <a:r>
              <a:rPr lang="it-IT" altLang="it-IT" sz="2500">
                <a:solidFill>
                  <a:srgbClr val="000000"/>
                </a:solidFill>
                <a:latin typeface="Comic Sans MS" panose="030F0902030302020204" pitchFamily="66" charset="0"/>
                <a:cs typeface="Lucida Sans Unicode" panose="020B0602030504020204" pitchFamily="34" charset="0"/>
              </a:rPr>
              <a:t>Se le corde vocali sono aperte, l'aria le attraversa silenziosamente. Se sono unite, l'aria le fa vibrare, dando vita ad un suono.</a:t>
            </a:r>
          </a:p>
        </p:txBody>
      </p:sp>
    </p:spTree>
    <p:extLst>
      <p:ext uri="{BB962C8B-B14F-4D97-AF65-F5344CB8AC3E}">
        <p14:creationId xmlns:p14="http://schemas.microsoft.com/office/powerpoint/2010/main" val="19182789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EBD60268-3431-224E-A927-BE9B4D7F4B25}"/>
              </a:ext>
            </a:extLst>
          </p:cNvPr>
          <p:cNvSpPr>
            <a:spLocks noGrp="1" noChangeArrowheads="1"/>
          </p:cNvSpPr>
          <p:nvPr>
            <p:ph type="title" idx="4294967295"/>
          </p:nvPr>
        </p:nvSpPr>
        <p:spPr>
          <a:xfrm>
            <a:off x="433388" y="300038"/>
            <a:ext cx="8220075" cy="1135062"/>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808000"/>
                </a:solidFill>
                <a:latin typeface="Comic Sans MS" panose="030F0902030302020204" pitchFamily="66" charset="0"/>
                <a:ea typeface="ＭＳ Ｐゴシック" panose="020B0600070205080204" pitchFamily="34" charset="-128"/>
              </a:rPr>
              <a:t>CORDE VOCALI</a:t>
            </a:r>
          </a:p>
        </p:txBody>
      </p:sp>
      <p:pic>
        <p:nvPicPr>
          <p:cNvPr id="37891" name="Picture 2">
            <a:extLst>
              <a:ext uri="{FF2B5EF4-FFF2-40B4-BE49-F238E27FC236}">
                <a16:creationId xmlns:a16="http://schemas.microsoft.com/office/drawing/2014/main" id="{9D88E3DE-998C-E846-BEE2-9248F01D2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787650"/>
            <a:ext cx="40100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7892" name="Rectangle 3">
            <a:extLst>
              <a:ext uri="{FF2B5EF4-FFF2-40B4-BE49-F238E27FC236}">
                <a16:creationId xmlns:a16="http://schemas.microsoft.com/office/drawing/2014/main" id="{FD0505E5-EDA5-4142-9AA5-0C76D8DC28CF}"/>
              </a:ext>
            </a:extLst>
          </p:cNvPr>
          <p:cNvSpPr>
            <a:spLocks noGrp="1" noChangeArrowheads="1"/>
          </p:cNvSpPr>
          <p:nvPr>
            <p:ph type="body" idx="4294967295"/>
          </p:nvPr>
        </p:nvSpPr>
        <p:spPr>
          <a:xfrm>
            <a:off x="457200" y="2060575"/>
            <a:ext cx="4010025" cy="4462463"/>
          </a:xfrm>
        </p:spPr>
        <p:txBody>
          <a:bodyPr/>
          <a:lstStyle/>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Le corde vocali sono due membrane che permettono l'emissione della voce.</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Se sono molto vicine le une alle altre, l'aria le fa vibrare producendo suoni. </a:t>
            </a:r>
          </a:p>
        </p:txBody>
      </p:sp>
    </p:spTree>
    <p:extLst>
      <p:ext uri="{BB962C8B-B14F-4D97-AF65-F5344CB8AC3E}">
        <p14:creationId xmlns:p14="http://schemas.microsoft.com/office/powerpoint/2010/main" val="13352670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4548C84A-CE7E-FA41-9816-BBFE5663E1F0}"/>
              </a:ext>
            </a:extLst>
          </p:cNvPr>
          <p:cNvSpPr>
            <a:spLocks noGrp="1" noChangeArrowheads="1"/>
          </p:cNvSpPr>
          <p:nvPr>
            <p:ph type="title" idx="4294967295"/>
          </p:nvPr>
        </p:nvSpPr>
        <p:spPr>
          <a:xfrm>
            <a:off x="457200" y="273050"/>
            <a:ext cx="8223250" cy="1141413"/>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808019"/>
                </a:solidFill>
                <a:latin typeface="Comic Sans MS" panose="030F0902030302020204" pitchFamily="66" charset="0"/>
                <a:ea typeface="ＭＳ Ｐゴシック" panose="020B0600070205080204" pitchFamily="34" charset="-128"/>
              </a:rPr>
              <a:t>TRACHEA</a:t>
            </a:r>
          </a:p>
        </p:txBody>
      </p:sp>
      <p:pic>
        <p:nvPicPr>
          <p:cNvPr id="39939" name="Picture 2">
            <a:extLst>
              <a:ext uri="{FF2B5EF4-FFF2-40B4-BE49-F238E27FC236}">
                <a16:creationId xmlns:a16="http://schemas.microsoft.com/office/drawing/2014/main" id="{AAC2B8D4-8456-C545-833C-2C645706E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04975"/>
            <a:ext cx="40132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940" name="Rectangle 3">
            <a:extLst>
              <a:ext uri="{FF2B5EF4-FFF2-40B4-BE49-F238E27FC236}">
                <a16:creationId xmlns:a16="http://schemas.microsoft.com/office/drawing/2014/main" id="{818A4DB6-23E9-4446-948A-18A2B551F043}"/>
              </a:ext>
            </a:extLst>
          </p:cNvPr>
          <p:cNvSpPr>
            <a:spLocks noGrp="1" noChangeArrowheads="1"/>
          </p:cNvSpPr>
          <p:nvPr>
            <p:ph type="body" idx="4294967295"/>
          </p:nvPr>
        </p:nvSpPr>
        <p:spPr>
          <a:xfrm>
            <a:off x="4670425" y="1604963"/>
            <a:ext cx="4013200" cy="4465637"/>
          </a:xfrm>
        </p:spPr>
        <p:txBody>
          <a:bodyPr/>
          <a:lstStyle/>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Un duro e flessibili tubo lungo 12cm.</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A livello dell'angolo sternale, dove si incontrano il manubrio e il corpo dello stern. </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La trachea si divide in due grandi vie respiratorie, i bronchi principali,destro e sinistro.</a:t>
            </a:r>
          </a:p>
        </p:txBody>
      </p:sp>
    </p:spTree>
    <p:extLst>
      <p:ext uri="{BB962C8B-B14F-4D97-AF65-F5344CB8AC3E}">
        <p14:creationId xmlns:p14="http://schemas.microsoft.com/office/powerpoint/2010/main" val="11323395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a:extLst>
              <a:ext uri="{FF2B5EF4-FFF2-40B4-BE49-F238E27FC236}">
                <a16:creationId xmlns:a16="http://schemas.microsoft.com/office/drawing/2014/main" id="{0D9C7521-CF23-C34F-B389-FD2CDDD9ABC6}"/>
              </a:ext>
            </a:extLst>
          </p:cNvPr>
          <p:cNvSpPr>
            <a:spLocks noGrp="1"/>
          </p:cNvSpPr>
          <p:nvPr>
            <p:ph type="title"/>
          </p:nvPr>
        </p:nvSpPr>
        <p:spPr/>
        <p:txBody>
          <a:bodyPr/>
          <a:lstStyle/>
          <a:p>
            <a:r>
              <a:rPr lang="it-IT" altLang="it-IT">
                <a:ea typeface="ＭＳ Ｐゴシック" panose="020B0600070205080204" pitchFamily="34" charset="-128"/>
              </a:rPr>
              <a:t>Alte e basse vie aeree</a:t>
            </a:r>
          </a:p>
        </p:txBody>
      </p:sp>
      <p:pic>
        <p:nvPicPr>
          <p:cNvPr id="59396" name="Picture 4" descr="cap12_fig12.4.jpg">
            <a:extLst>
              <a:ext uri="{FF2B5EF4-FFF2-40B4-BE49-F238E27FC236}">
                <a16:creationId xmlns:a16="http://schemas.microsoft.com/office/drawing/2014/main" id="{8D11F9CE-229C-1B41-ADFC-23A1E29BB4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2938" y="2058988"/>
            <a:ext cx="5961062" cy="4799012"/>
          </a:xfrm>
          <a:prstGeom prst="rect">
            <a:avLst/>
          </a:prstGeom>
          <a:noFill/>
          <a:ln w="9525">
            <a:solidFill>
              <a:srgbClr val="808080"/>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pic>
      <p:pic>
        <p:nvPicPr>
          <p:cNvPr id="5" name="Picture 7" descr="cap12_fig12.2.jpg">
            <a:extLst>
              <a:ext uri="{FF2B5EF4-FFF2-40B4-BE49-F238E27FC236}">
                <a16:creationId xmlns:a16="http://schemas.microsoft.com/office/drawing/2014/main" id="{714B4700-DF67-0749-9E3F-6E859EEA2D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7788"/>
            <a:ext cx="3059113" cy="3394075"/>
          </a:xfrm>
          <a:prstGeom prst="rect">
            <a:avLst/>
          </a:prstGeom>
          <a:noFill/>
          <a:ln w="9525">
            <a:solidFill>
              <a:srgbClr val="808080"/>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0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FDA93E22-2E2D-D744-97C2-FE6A9C4FC5D6}"/>
              </a:ext>
            </a:extLst>
          </p:cNvPr>
          <p:cNvSpPr>
            <a:spLocks noGrp="1" noChangeArrowheads="1"/>
          </p:cNvSpPr>
          <p:nvPr>
            <p:ph type="title"/>
          </p:nvPr>
        </p:nvSpPr>
        <p:spPr>
          <a:xfrm>
            <a:off x="0" y="246063"/>
            <a:ext cx="8763000" cy="914400"/>
          </a:xfrm>
        </p:spPr>
        <p:txBody>
          <a:bodyPr>
            <a:normAutofit fontScale="90000"/>
          </a:bodyPr>
          <a:lstStyle/>
          <a:p>
            <a:r>
              <a:rPr lang="en-US" altLang="it-IT">
                <a:ea typeface="ＭＳ Ｐゴシック" panose="020B0600070205080204" pitchFamily="34" charset="-128"/>
              </a:rPr>
              <a:t>Le vie aeree: </a:t>
            </a:r>
            <a:br>
              <a:rPr lang="en-US" altLang="it-IT">
                <a:ea typeface="ＭＳ Ｐゴシック" panose="020B0600070205080204" pitchFamily="34" charset="-128"/>
              </a:rPr>
            </a:br>
            <a:r>
              <a:rPr lang="en-US" altLang="it-IT">
                <a:ea typeface="ＭＳ Ｐゴシック" panose="020B0600070205080204" pitchFamily="34" charset="-128"/>
              </a:rPr>
              <a:t>Conduzione dell’aria esterna a una molto vasta superficie di scambio (Alveoli) e viceversa</a:t>
            </a:r>
            <a:endParaRPr lang="en-US" altLang="it-IT" b="0">
              <a:solidFill>
                <a:schemeClr val="tx1"/>
              </a:solidFill>
              <a:latin typeface="Georgia" panose="02040502050405020303" pitchFamily="18" charset="0"/>
              <a:ea typeface="ＭＳ Ｐゴシック" panose="020B0600070205080204" pitchFamily="34" charset="-128"/>
            </a:endParaRPr>
          </a:p>
        </p:txBody>
      </p:sp>
      <p:sp>
        <p:nvSpPr>
          <p:cNvPr id="44035" name="Text Box 4">
            <a:extLst>
              <a:ext uri="{FF2B5EF4-FFF2-40B4-BE49-F238E27FC236}">
                <a16:creationId xmlns:a16="http://schemas.microsoft.com/office/drawing/2014/main" id="{74B62E9C-D2AD-E64D-BC8C-F82D3716E265}"/>
              </a:ext>
            </a:extLst>
          </p:cNvPr>
          <p:cNvSpPr txBox="1">
            <a:spLocks noChangeArrowheads="1"/>
          </p:cNvSpPr>
          <p:nvPr/>
        </p:nvSpPr>
        <p:spPr bwMode="auto">
          <a:xfrm>
            <a:off x="5292725" y="6557963"/>
            <a:ext cx="3800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r" eaLnBrk="1" hangingPunct="1"/>
            <a:r>
              <a:rPr lang="en-US" altLang="it-IT" sz="1200"/>
              <a:t>Figure: Branching of the airways </a:t>
            </a:r>
          </a:p>
        </p:txBody>
      </p:sp>
      <p:pic>
        <p:nvPicPr>
          <p:cNvPr id="44036" name="Picture 5">
            <a:extLst>
              <a:ext uri="{FF2B5EF4-FFF2-40B4-BE49-F238E27FC236}">
                <a16:creationId xmlns:a16="http://schemas.microsoft.com/office/drawing/2014/main" id="{5E0EFD38-22E9-6E47-AD5C-FF7D90D50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002" b="23648"/>
          <a:stretch>
            <a:fillRect/>
          </a:stretch>
        </p:blipFill>
        <p:spPr bwMode="auto">
          <a:xfrm>
            <a:off x="307975" y="1308100"/>
            <a:ext cx="851693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Content Placeholder 5">
            <a:extLst>
              <a:ext uri="{FF2B5EF4-FFF2-40B4-BE49-F238E27FC236}">
                <a16:creationId xmlns:a16="http://schemas.microsoft.com/office/drawing/2014/main" id="{98D4CB47-D274-A54D-AA3D-34B04825ABA8}"/>
              </a:ext>
            </a:extLst>
          </p:cNvPr>
          <p:cNvSpPr>
            <a:spLocks noGrp="1"/>
          </p:cNvSpPr>
          <p:nvPr>
            <p:ph idx="1"/>
          </p:nvPr>
        </p:nvSpPr>
        <p:spPr/>
        <p:txBody>
          <a:bodyPr/>
          <a:lstStyle/>
          <a:p>
            <a:endParaRPr lang="it-IT" altLang="it-IT">
              <a:ea typeface="ＭＳ Ｐゴシック" panose="020B0600070205080204" pitchFamily="34" charset="-128"/>
            </a:endParaRPr>
          </a:p>
        </p:txBody>
      </p:sp>
    </p:spTree>
    <p:extLst>
      <p:ext uri="{BB962C8B-B14F-4D97-AF65-F5344CB8AC3E}">
        <p14:creationId xmlns:p14="http://schemas.microsoft.com/office/powerpoint/2010/main" val="20891190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0C6389A7-70A1-7246-A4D0-F28625AC9464}"/>
              </a:ext>
            </a:extLst>
          </p:cNvPr>
          <p:cNvSpPr>
            <a:spLocks noGrp="1" noChangeArrowheads="1"/>
          </p:cNvSpPr>
          <p:nvPr>
            <p:ph type="title" idx="4294967295"/>
          </p:nvPr>
        </p:nvSpPr>
        <p:spPr>
          <a:xfrm>
            <a:off x="457200" y="273050"/>
            <a:ext cx="8220075" cy="1139825"/>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808000"/>
                </a:solidFill>
                <a:latin typeface="Comic Sans MS" panose="030F0902030302020204" pitchFamily="66" charset="0"/>
                <a:ea typeface="ＭＳ Ｐゴシック" panose="020B0600070205080204" pitchFamily="34" charset="-128"/>
              </a:rPr>
              <a:t>BRONCHI</a:t>
            </a:r>
          </a:p>
        </p:txBody>
      </p:sp>
      <p:sp>
        <p:nvSpPr>
          <p:cNvPr id="45059" name="Rectangle 2">
            <a:extLst>
              <a:ext uri="{FF2B5EF4-FFF2-40B4-BE49-F238E27FC236}">
                <a16:creationId xmlns:a16="http://schemas.microsoft.com/office/drawing/2014/main" id="{7C613E88-1060-BF4B-A8D0-9815F0A5BFED}"/>
              </a:ext>
            </a:extLst>
          </p:cNvPr>
          <p:cNvSpPr>
            <a:spLocks noGrp="1" noChangeArrowheads="1"/>
          </p:cNvSpPr>
          <p:nvPr>
            <p:ph type="body" idx="4294967295"/>
          </p:nvPr>
        </p:nvSpPr>
        <p:spPr>
          <a:xfrm>
            <a:off x="5060950" y="2449513"/>
            <a:ext cx="4013200" cy="3592512"/>
          </a:xfrm>
        </p:spPr>
        <p:txBody>
          <a:bodyPr/>
          <a:lstStyle/>
          <a:p>
            <a:pPr marL="612775" indent="-612775" eaLnBrk="1">
              <a:tabLst>
                <a:tab pos="614363" algn="l"/>
                <a:tab pos="709613" algn="l"/>
                <a:tab pos="1116013" algn="l"/>
                <a:tab pos="1524000" algn="l"/>
                <a:tab pos="1931988" algn="l"/>
                <a:tab pos="2339975" algn="l"/>
                <a:tab pos="2746375" algn="l"/>
                <a:tab pos="3154363" algn="l"/>
                <a:tab pos="3562350" algn="l"/>
                <a:tab pos="3968750" algn="l"/>
                <a:tab pos="4376738" algn="l"/>
                <a:tab pos="4784725" algn="l"/>
                <a:tab pos="5192713" algn="l"/>
                <a:tab pos="5599113" algn="l"/>
                <a:tab pos="6007100" algn="l"/>
                <a:tab pos="6415088" algn="l"/>
                <a:tab pos="6821488" algn="l"/>
                <a:tab pos="7229475" algn="l"/>
                <a:tab pos="7637463" algn="l"/>
                <a:tab pos="8043863" algn="l"/>
                <a:tab pos="8451850" algn="l"/>
              </a:tabLst>
            </a:pPr>
            <a:r>
              <a:rPr lang="it-IT" altLang="it-IT" sz="2500" dirty="0">
                <a:latin typeface="Comic Sans MS" panose="030F0902030302020204" pitchFamily="66" charset="0"/>
                <a:ea typeface="ＭＳ Ｐゴシック" panose="020B0600070205080204" pitchFamily="34" charset="-128"/>
              </a:rPr>
              <a:t>   I bronchi principali che si dividono dopo la trachea sono due:</a:t>
            </a:r>
          </a:p>
          <a:p>
            <a:pPr marL="612775" indent="-612775" eaLnBrk="1">
              <a:buFont typeface="Times New Roman" panose="02020603050405020304" pitchFamily="18" charset="0"/>
              <a:buChar char="•"/>
              <a:tabLst>
                <a:tab pos="614363" algn="l"/>
                <a:tab pos="709613" algn="l"/>
                <a:tab pos="1116013" algn="l"/>
                <a:tab pos="1524000" algn="l"/>
                <a:tab pos="1931988" algn="l"/>
                <a:tab pos="2339975" algn="l"/>
                <a:tab pos="2746375" algn="l"/>
                <a:tab pos="3154363" algn="l"/>
                <a:tab pos="3562350" algn="l"/>
                <a:tab pos="3968750" algn="l"/>
                <a:tab pos="4376738" algn="l"/>
                <a:tab pos="4784725" algn="l"/>
                <a:tab pos="5192713" algn="l"/>
                <a:tab pos="5599113" algn="l"/>
                <a:tab pos="6007100" algn="l"/>
                <a:tab pos="6415088" algn="l"/>
                <a:tab pos="6821488" algn="l"/>
                <a:tab pos="7229475" algn="l"/>
                <a:tab pos="7637463" algn="l"/>
                <a:tab pos="8043863" algn="l"/>
                <a:tab pos="8451850" algn="l"/>
              </a:tabLst>
            </a:pPr>
            <a:r>
              <a:rPr lang="it-IT" altLang="it-IT" sz="2500" dirty="0">
                <a:latin typeface="Comic Sans MS" panose="030F0902030302020204" pitchFamily="66" charset="0"/>
                <a:ea typeface="ＭＳ Ｐゴシック" panose="020B0600070205080204" pitchFamily="34" charset="-128"/>
              </a:rPr>
              <a:t>Bronco destro</a:t>
            </a:r>
          </a:p>
          <a:p>
            <a:pPr marL="612775" indent="-612775" eaLnBrk="1">
              <a:buFont typeface="Times New Roman" panose="02020603050405020304" pitchFamily="18" charset="0"/>
              <a:buChar char="•"/>
              <a:tabLst>
                <a:tab pos="614363" algn="l"/>
                <a:tab pos="709613" algn="l"/>
                <a:tab pos="1116013" algn="l"/>
                <a:tab pos="1524000" algn="l"/>
                <a:tab pos="1931988" algn="l"/>
                <a:tab pos="2339975" algn="l"/>
                <a:tab pos="2746375" algn="l"/>
                <a:tab pos="3154363" algn="l"/>
                <a:tab pos="3562350" algn="l"/>
                <a:tab pos="3968750" algn="l"/>
                <a:tab pos="4376738" algn="l"/>
                <a:tab pos="4784725" algn="l"/>
                <a:tab pos="5192713" algn="l"/>
                <a:tab pos="5599113" algn="l"/>
                <a:tab pos="6007100" algn="l"/>
                <a:tab pos="6415088" algn="l"/>
                <a:tab pos="6821488" algn="l"/>
                <a:tab pos="7229475" algn="l"/>
                <a:tab pos="7637463" algn="l"/>
                <a:tab pos="8043863" algn="l"/>
                <a:tab pos="8451850" algn="l"/>
              </a:tabLst>
            </a:pPr>
            <a:r>
              <a:rPr lang="it-IT" altLang="it-IT" sz="2500" dirty="0">
                <a:latin typeface="Comic Sans MS" panose="030F0902030302020204" pitchFamily="66" charset="0"/>
                <a:ea typeface="ＭＳ Ｐゴシック" panose="020B0600070205080204" pitchFamily="34" charset="-128"/>
              </a:rPr>
              <a:t>Bronco sinistro</a:t>
            </a:r>
          </a:p>
        </p:txBody>
      </p:sp>
      <p:pic>
        <p:nvPicPr>
          <p:cNvPr id="45060" name="Picture 3">
            <a:extLst>
              <a:ext uri="{FF2B5EF4-FFF2-40B4-BE49-F238E27FC236}">
                <a16:creationId xmlns:a16="http://schemas.microsoft.com/office/drawing/2014/main" id="{B6BFACF2-1EA9-1840-8D98-5A2B02CAD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2122488"/>
            <a:ext cx="4989512"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0085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a:extLst>
              <a:ext uri="{FF2B5EF4-FFF2-40B4-BE49-F238E27FC236}">
                <a16:creationId xmlns:a16="http://schemas.microsoft.com/office/drawing/2014/main" id="{2372BCB2-D4E0-EB4D-850E-C4109964F5FD}"/>
              </a:ext>
            </a:extLst>
          </p:cNvPr>
          <p:cNvSpPr>
            <a:spLocks noGrp="1" noChangeArrowheads="1"/>
          </p:cNvSpPr>
          <p:nvPr>
            <p:ph type="title" idx="4294967295"/>
          </p:nvPr>
        </p:nvSpPr>
        <p:spPr>
          <a:xfrm>
            <a:off x="457200" y="273050"/>
            <a:ext cx="8220075" cy="1139825"/>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808000"/>
                </a:solidFill>
                <a:latin typeface="Comic Sans MS" panose="030F0902030302020204" pitchFamily="66" charset="0"/>
                <a:ea typeface="ＭＳ Ｐゴシック" panose="020B0600070205080204" pitchFamily="34" charset="-128"/>
              </a:rPr>
              <a:t>BRONCHI</a:t>
            </a:r>
          </a:p>
        </p:txBody>
      </p:sp>
      <p:sp>
        <p:nvSpPr>
          <p:cNvPr id="47107" name="Text Box 2">
            <a:extLst>
              <a:ext uri="{FF2B5EF4-FFF2-40B4-BE49-F238E27FC236}">
                <a16:creationId xmlns:a16="http://schemas.microsoft.com/office/drawing/2014/main" id="{374CF533-044C-7E42-ABBD-10C845308950}"/>
              </a:ext>
            </a:extLst>
          </p:cNvPr>
          <p:cNvSpPr txBox="1">
            <a:spLocks noChangeArrowheads="1"/>
          </p:cNvSpPr>
          <p:nvPr/>
        </p:nvSpPr>
        <p:spPr bwMode="auto">
          <a:xfrm>
            <a:off x="457200" y="1644650"/>
            <a:ext cx="82200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2500">
                <a:solidFill>
                  <a:srgbClr val="FF0000"/>
                </a:solidFill>
                <a:latin typeface="Comic Sans MS" panose="030F0902030302020204" pitchFamily="66" charset="0"/>
                <a:cs typeface="Lucida Sans Unicode" panose="020B0602030504020204" pitchFamily="34" charset="0"/>
              </a:rPr>
              <a:t>Bronco principale destro:</a:t>
            </a:r>
          </a:p>
          <a:p>
            <a:pPr algn="ctr" eaLnBrk="1" hangingPunct="1"/>
            <a:endParaRPr lang="it-IT" altLang="it-IT" sz="2500">
              <a:solidFill>
                <a:srgbClr val="FF0000"/>
              </a:solidFill>
              <a:latin typeface="Comic Sans MS" panose="030F0902030302020204" pitchFamily="66" charset="0"/>
              <a:cs typeface="Lucida Sans Unicode" panose="020B0602030504020204" pitchFamily="34" charset="0"/>
            </a:endParaRPr>
          </a:p>
          <a:p>
            <a:pPr eaLnBrk="1" hangingPunct="1"/>
            <a:r>
              <a:rPr lang="it-IT" altLang="it-IT" sz="2500">
                <a:solidFill>
                  <a:srgbClr val="000000"/>
                </a:solidFill>
                <a:latin typeface="Comic Sans MS" panose="030F0902030302020204" pitchFamily="66" charset="0"/>
                <a:cs typeface="Lucida Sans Unicode" panose="020B0602030504020204" pitchFamily="34" charset="0"/>
              </a:rPr>
              <a:t>   Più largo, più corto e si estende più in verticale             rispetto al bronco principale sinistro.</a:t>
            </a:r>
          </a:p>
          <a:p>
            <a:pPr eaLnBrk="1" hangingPunct="1"/>
            <a:r>
              <a:rPr lang="it-IT" altLang="it-IT" sz="2500">
                <a:solidFill>
                  <a:srgbClr val="000000"/>
                </a:solidFill>
                <a:latin typeface="Comic Sans MS" panose="030F0902030302020204" pitchFamily="66" charset="0"/>
                <a:cs typeface="Lucida Sans Unicode" panose="020B0602030504020204" pitchFamily="34" charset="0"/>
              </a:rPr>
              <a:t>   Esso entra nell'ilo del polmone destro e quindi si           ramifica per rifornire tutte le aree del polmone</a:t>
            </a:r>
          </a:p>
        </p:txBody>
      </p:sp>
    </p:spTree>
    <p:extLst>
      <p:ext uri="{BB962C8B-B14F-4D97-AF65-F5344CB8AC3E}">
        <p14:creationId xmlns:p14="http://schemas.microsoft.com/office/powerpoint/2010/main" val="3941141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a:extLst>
              <a:ext uri="{FF2B5EF4-FFF2-40B4-BE49-F238E27FC236}">
                <a16:creationId xmlns:a16="http://schemas.microsoft.com/office/drawing/2014/main" id="{9A0A4115-2367-9347-88B8-3F03B508A703}"/>
              </a:ext>
            </a:extLst>
          </p:cNvPr>
          <p:cNvSpPr txBox="1">
            <a:spLocks noChangeArrowheads="1"/>
          </p:cNvSpPr>
          <p:nvPr/>
        </p:nvSpPr>
        <p:spPr bwMode="auto">
          <a:xfrm>
            <a:off x="5181600" y="304800"/>
            <a:ext cx="3001963" cy="406400"/>
          </a:xfrm>
          <a:prstGeom prst="rect">
            <a:avLst/>
          </a:prstGeom>
          <a:noFill/>
          <a:ln w="9525">
            <a:solidFill>
              <a:srgbClr val="FFFF00"/>
            </a:solidFill>
            <a:miter lim="800000"/>
            <a:headEnd/>
            <a:tailEnd/>
          </a:ln>
          <a:effectLst/>
        </p:spPr>
        <p:txBody>
          <a:bodyPr wrap="none">
            <a:spAutoFit/>
          </a:bodyPr>
          <a:lstStyle/>
          <a:p>
            <a:pPr>
              <a:defRPr/>
            </a:pPr>
            <a:r>
              <a:rPr lang="it-IT" sz="2000">
                <a:effectLst>
                  <a:outerShdw blurRad="38100" dist="38100" dir="2700000" algn="tl">
                    <a:srgbClr val="000000"/>
                  </a:outerShdw>
                </a:effectLst>
                <a:latin typeface="Tahoma" pitchFamily="-84" charset="0"/>
                <a:ea typeface="+mn-ea"/>
              </a:rPr>
              <a:t>BRONCHI PRINCIPALI</a:t>
            </a:r>
          </a:p>
        </p:txBody>
      </p:sp>
      <p:sp>
        <p:nvSpPr>
          <p:cNvPr id="749571" name="Text Box 3">
            <a:extLst>
              <a:ext uri="{FF2B5EF4-FFF2-40B4-BE49-F238E27FC236}">
                <a16:creationId xmlns:a16="http://schemas.microsoft.com/office/drawing/2014/main" id="{FC526957-22FD-CA47-9145-307B966F703A}"/>
              </a:ext>
            </a:extLst>
          </p:cNvPr>
          <p:cNvSpPr txBox="1">
            <a:spLocks noChangeArrowheads="1"/>
          </p:cNvSpPr>
          <p:nvPr/>
        </p:nvSpPr>
        <p:spPr bwMode="auto">
          <a:xfrm>
            <a:off x="5410200" y="1066800"/>
            <a:ext cx="2470150" cy="406400"/>
          </a:xfrm>
          <a:prstGeom prst="rect">
            <a:avLst/>
          </a:prstGeom>
          <a:noFill/>
          <a:ln w="9525">
            <a:solidFill>
              <a:srgbClr val="FFFF00"/>
            </a:solidFill>
            <a:miter lim="800000"/>
            <a:headEnd/>
            <a:tailEnd/>
          </a:ln>
          <a:effec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a:effectLst>
                  <a:outerShdw blurRad="38100" dist="38100" dir="2700000" algn="tl">
                    <a:srgbClr val="FFFFFF"/>
                  </a:outerShdw>
                </a:effectLst>
              </a:rPr>
              <a:t>BRONCHI LOBARI</a:t>
            </a:r>
            <a:endParaRPr lang="it-IT" altLang="it-IT" sz="2000"/>
          </a:p>
        </p:txBody>
      </p:sp>
      <p:sp>
        <p:nvSpPr>
          <p:cNvPr id="749572" name="Text Box 4">
            <a:extLst>
              <a:ext uri="{FF2B5EF4-FFF2-40B4-BE49-F238E27FC236}">
                <a16:creationId xmlns:a16="http://schemas.microsoft.com/office/drawing/2014/main" id="{1B6EEB16-DF31-0445-BF46-7DD49E2267C3}"/>
              </a:ext>
            </a:extLst>
          </p:cNvPr>
          <p:cNvSpPr txBox="1">
            <a:spLocks noChangeArrowheads="1"/>
          </p:cNvSpPr>
          <p:nvPr/>
        </p:nvSpPr>
        <p:spPr bwMode="auto">
          <a:xfrm>
            <a:off x="5105400" y="1828800"/>
            <a:ext cx="3213100" cy="406400"/>
          </a:xfrm>
          <a:prstGeom prst="rect">
            <a:avLst/>
          </a:prstGeom>
          <a:noFill/>
          <a:ln w="9525">
            <a:solidFill>
              <a:srgbClr val="FFFF00"/>
            </a:solidFill>
            <a:miter lim="800000"/>
            <a:headEnd/>
            <a:tailEnd/>
          </a:ln>
          <a:effectLst/>
        </p:spPr>
        <p:txBody>
          <a:bodyPr wrap="none">
            <a:spAutoFit/>
          </a:bodyPr>
          <a:lstStyle/>
          <a:p>
            <a:pPr>
              <a:defRPr/>
            </a:pPr>
            <a:r>
              <a:rPr lang="it-IT" sz="2000">
                <a:effectLst>
                  <a:outerShdw blurRad="38100" dist="38100" dir="2700000" algn="tl">
                    <a:srgbClr val="000000"/>
                  </a:outerShdw>
                </a:effectLst>
                <a:latin typeface="Tahoma" pitchFamily="-84" charset="0"/>
                <a:ea typeface="+mn-ea"/>
              </a:rPr>
              <a:t>BRONCHI SEGMENTALI</a:t>
            </a:r>
          </a:p>
        </p:txBody>
      </p:sp>
      <p:sp>
        <p:nvSpPr>
          <p:cNvPr id="749573" name="Text Box 5">
            <a:extLst>
              <a:ext uri="{FF2B5EF4-FFF2-40B4-BE49-F238E27FC236}">
                <a16:creationId xmlns:a16="http://schemas.microsoft.com/office/drawing/2014/main" id="{209FB0DB-A85C-7944-9C63-79F9F0C0C932}"/>
              </a:ext>
            </a:extLst>
          </p:cNvPr>
          <p:cNvSpPr txBox="1">
            <a:spLocks noChangeArrowheads="1"/>
          </p:cNvSpPr>
          <p:nvPr/>
        </p:nvSpPr>
        <p:spPr bwMode="auto">
          <a:xfrm>
            <a:off x="5257800" y="2743200"/>
            <a:ext cx="2797175" cy="406400"/>
          </a:xfrm>
          <a:prstGeom prst="rect">
            <a:avLst/>
          </a:prstGeom>
          <a:noFill/>
          <a:ln w="9525">
            <a:solidFill>
              <a:srgbClr val="FFFF00"/>
            </a:solidFill>
            <a:miter lim="800000"/>
            <a:headEnd/>
            <a:tailEnd/>
          </a:ln>
          <a:effec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a:effectLst>
                  <a:outerShdw blurRad="38100" dist="38100" dir="2700000" algn="tl">
                    <a:srgbClr val="FFFFFF"/>
                  </a:outerShdw>
                </a:effectLst>
              </a:rPr>
              <a:t>BRONCHI LOBULARI</a:t>
            </a:r>
            <a:endParaRPr lang="it-IT" altLang="it-IT" sz="2000"/>
          </a:p>
        </p:txBody>
      </p:sp>
      <p:sp>
        <p:nvSpPr>
          <p:cNvPr id="749574" name="Text Box 6">
            <a:extLst>
              <a:ext uri="{FF2B5EF4-FFF2-40B4-BE49-F238E27FC236}">
                <a16:creationId xmlns:a16="http://schemas.microsoft.com/office/drawing/2014/main" id="{7891D178-70FF-454E-A31F-291559C170F5}"/>
              </a:ext>
            </a:extLst>
          </p:cNvPr>
          <p:cNvSpPr txBox="1">
            <a:spLocks noChangeArrowheads="1"/>
          </p:cNvSpPr>
          <p:nvPr/>
        </p:nvSpPr>
        <p:spPr bwMode="auto">
          <a:xfrm>
            <a:off x="4648200" y="3733800"/>
            <a:ext cx="4138613" cy="406400"/>
          </a:xfrm>
          <a:prstGeom prst="rect">
            <a:avLst/>
          </a:prstGeom>
          <a:noFill/>
          <a:ln w="9525">
            <a:solidFill>
              <a:srgbClr val="FFFF00"/>
            </a:solidFill>
            <a:miter lim="800000"/>
            <a:headEnd/>
            <a:tailEnd/>
          </a:ln>
          <a:effec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a:effectLst>
                  <a:outerShdw blurRad="38100" dist="38100" dir="2700000" algn="tl">
                    <a:srgbClr val="FFFFFF"/>
                  </a:outerShdw>
                </a:effectLst>
              </a:rPr>
              <a:t>BRONCHIOLI INTRALOBULARI</a:t>
            </a:r>
            <a:endParaRPr lang="it-IT" altLang="it-IT" sz="2000"/>
          </a:p>
        </p:txBody>
      </p:sp>
      <p:sp>
        <p:nvSpPr>
          <p:cNvPr id="749575" name="Text Box 7">
            <a:extLst>
              <a:ext uri="{FF2B5EF4-FFF2-40B4-BE49-F238E27FC236}">
                <a16:creationId xmlns:a16="http://schemas.microsoft.com/office/drawing/2014/main" id="{16FC5D15-43D9-944D-B6CD-43C821279F34}"/>
              </a:ext>
            </a:extLst>
          </p:cNvPr>
          <p:cNvSpPr txBox="1">
            <a:spLocks noChangeArrowheads="1"/>
          </p:cNvSpPr>
          <p:nvPr/>
        </p:nvSpPr>
        <p:spPr bwMode="auto">
          <a:xfrm>
            <a:off x="4953000" y="4724400"/>
            <a:ext cx="3484563" cy="406400"/>
          </a:xfrm>
          <a:prstGeom prst="rect">
            <a:avLst/>
          </a:prstGeom>
          <a:noFill/>
          <a:ln w="9525">
            <a:solidFill>
              <a:srgbClr val="FFFF00"/>
            </a:solidFill>
            <a:miter lim="800000"/>
            <a:headEnd/>
            <a:tailEnd/>
          </a:ln>
          <a:effectLst/>
        </p:spPr>
        <p:txBody>
          <a:bodyPr wrap="none">
            <a:spAutoFit/>
          </a:bodyPr>
          <a:lstStyle/>
          <a:p>
            <a:pPr>
              <a:defRPr/>
            </a:pPr>
            <a:r>
              <a:rPr lang="it-IT" sz="2000">
                <a:effectLst>
                  <a:outerShdw blurRad="38100" dist="38100" dir="2700000" algn="tl">
                    <a:srgbClr val="000000"/>
                  </a:outerShdw>
                </a:effectLst>
                <a:latin typeface="Tahoma" pitchFamily="-84" charset="0"/>
                <a:ea typeface="+mn-ea"/>
              </a:rPr>
              <a:t>BRONCHIOLI TERMINALI</a:t>
            </a:r>
          </a:p>
        </p:txBody>
      </p:sp>
      <p:sp>
        <p:nvSpPr>
          <p:cNvPr id="49160" name="Text Box 8">
            <a:extLst>
              <a:ext uri="{FF2B5EF4-FFF2-40B4-BE49-F238E27FC236}">
                <a16:creationId xmlns:a16="http://schemas.microsoft.com/office/drawing/2014/main" id="{60A003B8-1802-0D4A-A9BC-3E84A85FC2A5}"/>
              </a:ext>
            </a:extLst>
          </p:cNvPr>
          <p:cNvSpPr txBox="1">
            <a:spLocks noChangeArrowheads="1"/>
          </p:cNvSpPr>
          <p:nvPr/>
        </p:nvSpPr>
        <p:spPr bwMode="auto">
          <a:xfrm>
            <a:off x="4800600" y="5791200"/>
            <a:ext cx="3981450" cy="406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a:t>2 BRONCHIOLI RESPIRATORI</a:t>
            </a:r>
          </a:p>
        </p:txBody>
      </p:sp>
      <p:sp>
        <p:nvSpPr>
          <p:cNvPr id="49161" name="AutoShape 10">
            <a:extLst>
              <a:ext uri="{FF2B5EF4-FFF2-40B4-BE49-F238E27FC236}">
                <a16:creationId xmlns:a16="http://schemas.microsoft.com/office/drawing/2014/main" id="{0D49D655-E771-5E43-8310-CFC6550438B3}"/>
              </a:ext>
            </a:extLst>
          </p:cNvPr>
          <p:cNvSpPr>
            <a:spLocks noChangeArrowheads="1"/>
          </p:cNvSpPr>
          <p:nvPr/>
        </p:nvSpPr>
        <p:spPr bwMode="auto">
          <a:xfrm>
            <a:off x="6629400" y="762000"/>
            <a:ext cx="152400" cy="228600"/>
          </a:xfrm>
          <a:prstGeom prst="downArrow">
            <a:avLst>
              <a:gd name="adj1" fmla="val 50000"/>
              <a:gd name="adj2" fmla="val 37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9162" name="AutoShape 11">
            <a:extLst>
              <a:ext uri="{FF2B5EF4-FFF2-40B4-BE49-F238E27FC236}">
                <a16:creationId xmlns:a16="http://schemas.microsoft.com/office/drawing/2014/main" id="{31705541-C9E6-9D49-8F9E-D0DFB9034AD6}"/>
              </a:ext>
            </a:extLst>
          </p:cNvPr>
          <p:cNvSpPr>
            <a:spLocks noChangeArrowheads="1"/>
          </p:cNvSpPr>
          <p:nvPr/>
        </p:nvSpPr>
        <p:spPr bwMode="auto">
          <a:xfrm>
            <a:off x="6629400" y="2286000"/>
            <a:ext cx="152400" cy="228600"/>
          </a:xfrm>
          <a:prstGeom prst="downArrow">
            <a:avLst>
              <a:gd name="adj1" fmla="val 50000"/>
              <a:gd name="adj2" fmla="val 37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9163" name="AutoShape 12">
            <a:extLst>
              <a:ext uri="{FF2B5EF4-FFF2-40B4-BE49-F238E27FC236}">
                <a16:creationId xmlns:a16="http://schemas.microsoft.com/office/drawing/2014/main" id="{5374AA36-5E72-2441-A17F-B39C49E18253}"/>
              </a:ext>
            </a:extLst>
          </p:cNvPr>
          <p:cNvSpPr>
            <a:spLocks noChangeArrowheads="1"/>
          </p:cNvSpPr>
          <p:nvPr/>
        </p:nvSpPr>
        <p:spPr bwMode="auto">
          <a:xfrm>
            <a:off x="6629400" y="3276600"/>
            <a:ext cx="152400" cy="228600"/>
          </a:xfrm>
          <a:prstGeom prst="downArrow">
            <a:avLst>
              <a:gd name="adj1" fmla="val 50000"/>
              <a:gd name="adj2" fmla="val 37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9164" name="AutoShape 13">
            <a:extLst>
              <a:ext uri="{FF2B5EF4-FFF2-40B4-BE49-F238E27FC236}">
                <a16:creationId xmlns:a16="http://schemas.microsoft.com/office/drawing/2014/main" id="{785858BC-5966-334F-B923-A2809362515F}"/>
              </a:ext>
            </a:extLst>
          </p:cNvPr>
          <p:cNvSpPr>
            <a:spLocks noChangeArrowheads="1"/>
          </p:cNvSpPr>
          <p:nvPr/>
        </p:nvSpPr>
        <p:spPr bwMode="auto">
          <a:xfrm>
            <a:off x="6629400" y="4267200"/>
            <a:ext cx="152400" cy="228600"/>
          </a:xfrm>
          <a:prstGeom prst="downArrow">
            <a:avLst>
              <a:gd name="adj1" fmla="val 50000"/>
              <a:gd name="adj2" fmla="val 37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9165" name="AutoShape 14">
            <a:extLst>
              <a:ext uri="{FF2B5EF4-FFF2-40B4-BE49-F238E27FC236}">
                <a16:creationId xmlns:a16="http://schemas.microsoft.com/office/drawing/2014/main" id="{B57DCDB1-DB88-134F-80A6-82187E22CD87}"/>
              </a:ext>
            </a:extLst>
          </p:cNvPr>
          <p:cNvSpPr>
            <a:spLocks noChangeArrowheads="1"/>
          </p:cNvSpPr>
          <p:nvPr/>
        </p:nvSpPr>
        <p:spPr bwMode="auto">
          <a:xfrm>
            <a:off x="6629400" y="5334000"/>
            <a:ext cx="152400" cy="228600"/>
          </a:xfrm>
          <a:prstGeom prst="downArrow">
            <a:avLst>
              <a:gd name="adj1" fmla="val 50000"/>
              <a:gd name="adj2" fmla="val 37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9166" name="AutoShape 15">
            <a:extLst>
              <a:ext uri="{FF2B5EF4-FFF2-40B4-BE49-F238E27FC236}">
                <a16:creationId xmlns:a16="http://schemas.microsoft.com/office/drawing/2014/main" id="{4389CCFD-008F-1642-B299-9CF93F78E093}"/>
              </a:ext>
            </a:extLst>
          </p:cNvPr>
          <p:cNvSpPr>
            <a:spLocks noChangeArrowheads="1"/>
          </p:cNvSpPr>
          <p:nvPr/>
        </p:nvSpPr>
        <p:spPr bwMode="auto">
          <a:xfrm>
            <a:off x="6629400" y="1524000"/>
            <a:ext cx="152400" cy="228600"/>
          </a:xfrm>
          <a:prstGeom prst="downArrow">
            <a:avLst>
              <a:gd name="adj1" fmla="val 50000"/>
              <a:gd name="adj2" fmla="val 37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49167" name="Text Box 16">
            <a:extLst>
              <a:ext uri="{FF2B5EF4-FFF2-40B4-BE49-F238E27FC236}">
                <a16:creationId xmlns:a16="http://schemas.microsoft.com/office/drawing/2014/main" id="{6A708405-99C9-6C44-984A-F6994C4D552B}"/>
              </a:ext>
            </a:extLst>
          </p:cNvPr>
          <p:cNvSpPr txBox="1">
            <a:spLocks noChangeArrowheads="1"/>
          </p:cNvSpPr>
          <p:nvPr/>
        </p:nvSpPr>
        <p:spPr bwMode="auto">
          <a:xfrm>
            <a:off x="304800" y="2590800"/>
            <a:ext cx="3998913" cy="835025"/>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600"/>
              <a:t>Mancano le placche cartilaginee, </a:t>
            </a:r>
          </a:p>
          <a:p>
            <a:pPr eaLnBrk="1" hangingPunct="1"/>
            <a:r>
              <a:rPr lang="it-IT" altLang="it-IT" sz="1600"/>
              <a:t>rare cellule caliciformi, poche ghiandole,</a:t>
            </a:r>
          </a:p>
          <a:p>
            <a:pPr eaLnBrk="1" hangingPunct="1"/>
            <a:r>
              <a:rPr lang="it-IT" altLang="it-IT" sz="1600"/>
              <a:t>sottile tonaca fibro-muscolare </a:t>
            </a:r>
          </a:p>
        </p:txBody>
      </p:sp>
      <p:sp>
        <p:nvSpPr>
          <p:cNvPr id="49168" name="Rectangle 17">
            <a:extLst>
              <a:ext uri="{FF2B5EF4-FFF2-40B4-BE49-F238E27FC236}">
                <a16:creationId xmlns:a16="http://schemas.microsoft.com/office/drawing/2014/main" id="{6398B6BF-A774-B64E-8904-2158FA246DE6}"/>
              </a:ext>
            </a:extLst>
          </p:cNvPr>
          <p:cNvSpPr>
            <a:spLocks noChangeArrowheads="1"/>
          </p:cNvSpPr>
          <p:nvPr/>
        </p:nvSpPr>
        <p:spPr bwMode="auto">
          <a:xfrm>
            <a:off x="1828800" y="1828800"/>
            <a:ext cx="2074863" cy="346075"/>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600"/>
              <a:t>placche cartilaginee</a:t>
            </a:r>
          </a:p>
        </p:txBody>
      </p:sp>
      <p:sp>
        <p:nvSpPr>
          <p:cNvPr id="49169" name="Text Box 18">
            <a:extLst>
              <a:ext uri="{FF2B5EF4-FFF2-40B4-BE49-F238E27FC236}">
                <a16:creationId xmlns:a16="http://schemas.microsoft.com/office/drawing/2014/main" id="{1B38079B-0DC5-B148-8CF9-32AA46638263}"/>
              </a:ext>
            </a:extLst>
          </p:cNvPr>
          <p:cNvSpPr txBox="1">
            <a:spLocks noChangeArrowheads="1"/>
          </p:cNvSpPr>
          <p:nvPr/>
        </p:nvSpPr>
        <p:spPr bwMode="auto">
          <a:xfrm>
            <a:off x="457200" y="5562600"/>
            <a:ext cx="3124200" cy="835025"/>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600"/>
              <a:t>Epitelio cubico-pavimentoso semplice, inizia a scomparire la tonaca fibro-muscolare</a:t>
            </a:r>
          </a:p>
        </p:txBody>
      </p:sp>
      <p:sp>
        <p:nvSpPr>
          <p:cNvPr id="49170" name="AutoShape 20">
            <a:extLst>
              <a:ext uri="{FF2B5EF4-FFF2-40B4-BE49-F238E27FC236}">
                <a16:creationId xmlns:a16="http://schemas.microsoft.com/office/drawing/2014/main" id="{12887EB9-7DD4-1E4C-A296-BFD9C662E166}"/>
              </a:ext>
            </a:extLst>
          </p:cNvPr>
          <p:cNvSpPr>
            <a:spLocks noChangeArrowheads="1"/>
          </p:cNvSpPr>
          <p:nvPr/>
        </p:nvSpPr>
        <p:spPr bwMode="auto">
          <a:xfrm>
            <a:off x="4038600" y="5867400"/>
            <a:ext cx="381000" cy="152400"/>
          </a:xfrm>
          <a:prstGeom prst="rightArrow">
            <a:avLst>
              <a:gd name="adj1" fmla="val 50000"/>
              <a:gd name="adj2" fmla="val 62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endParaRPr lang="it-IT" altLang="it-IT" sz="1800">
              <a:solidFill>
                <a:srgbClr val="000000"/>
              </a:solidFill>
            </a:endParaRPr>
          </a:p>
        </p:txBody>
      </p:sp>
      <p:sp>
        <p:nvSpPr>
          <p:cNvPr id="49171" name="AutoShape 21">
            <a:extLst>
              <a:ext uri="{FF2B5EF4-FFF2-40B4-BE49-F238E27FC236}">
                <a16:creationId xmlns:a16="http://schemas.microsoft.com/office/drawing/2014/main" id="{CC409921-6F7B-6143-A116-CBC04A2FFCBB}"/>
              </a:ext>
            </a:extLst>
          </p:cNvPr>
          <p:cNvSpPr>
            <a:spLocks noChangeArrowheads="1"/>
          </p:cNvSpPr>
          <p:nvPr/>
        </p:nvSpPr>
        <p:spPr bwMode="auto">
          <a:xfrm>
            <a:off x="4267200" y="1981200"/>
            <a:ext cx="381000" cy="152400"/>
          </a:xfrm>
          <a:prstGeom prst="rightArrow">
            <a:avLst>
              <a:gd name="adj1" fmla="val 50000"/>
              <a:gd name="adj2" fmla="val 62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endParaRPr lang="it-IT" altLang="it-IT" sz="1800">
              <a:solidFill>
                <a:srgbClr val="000000"/>
              </a:solidFill>
            </a:endParaRPr>
          </a:p>
        </p:txBody>
      </p:sp>
      <p:sp>
        <p:nvSpPr>
          <p:cNvPr id="49172" name="AutoShape 22">
            <a:extLst>
              <a:ext uri="{FF2B5EF4-FFF2-40B4-BE49-F238E27FC236}">
                <a16:creationId xmlns:a16="http://schemas.microsoft.com/office/drawing/2014/main" id="{975951C2-5513-4F4B-B29B-D81D516BD553}"/>
              </a:ext>
            </a:extLst>
          </p:cNvPr>
          <p:cNvSpPr>
            <a:spLocks noChangeArrowheads="1"/>
          </p:cNvSpPr>
          <p:nvPr/>
        </p:nvSpPr>
        <p:spPr bwMode="auto">
          <a:xfrm>
            <a:off x="4495800" y="2895600"/>
            <a:ext cx="381000" cy="152400"/>
          </a:xfrm>
          <a:prstGeom prst="rightArrow">
            <a:avLst>
              <a:gd name="adj1" fmla="val 50000"/>
              <a:gd name="adj2" fmla="val 625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endParaRPr lang="it-IT" altLang="it-IT" sz="1800">
              <a:solidFill>
                <a:srgbClr val="000000"/>
              </a:solidFill>
            </a:endParaRPr>
          </a:p>
        </p:txBody>
      </p:sp>
    </p:spTree>
    <p:extLst>
      <p:ext uri="{BB962C8B-B14F-4D97-AF65-F5344CB8AC3E}">
        <p14:creationId xmlns:p14="http://schemas.microsoft.com/office/powerpoint/2010/main" val="245895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olmone">
            <a:extLst>
              <a:ext uri="{FF2B5EF4-FFF2-40B4-BE49-F238E27FC236}">
                <a16:creationId xmlns:a16="http://schemas.microsoft.com/office/drawing/2014/main" id="{47403491-B359-F546-AF8B-ADF41027A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533400"/>
            <a:ext cx="47561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a:extLst>
              <a:ext uri="{FF2B5EF4-FFF2-40B4-BE49-F238E27FC236}">
                <a16:creationId xmlns:a16="http://schemas.microsoft.com/office/drawing/2014/main" id="{0C613399-BDBC-9741-853A-F99E4F9333A2}"/>
              </a:ext>
            </a:extLst>
          </p:cNvPr>
          <p:cNvSpPr txBox="1">
            <a:spLocks noChangeArrowheads="1"/>
          </p:cNvSpPr>
          <p:nvPr/>
        </p:nvSpPr>
        <p:spPr bwMode="auto">
          <a:xfrm>
            <a:off x="228600" y="1524000"/>
            <a:ext cx="3981450" cy="406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a:t>2 BRONCHIOLI RESPIRATORI</a:t>
            </a:r>
          </a:p>
        </p:txBody>
      </p:sp>
      <p:sp>
        <p:nvSpPr>
          <p:cNvPr id="51204" name="Text Box 4">
            <a:extLst>
              <a:ext uri="{FF2B5EF4-FFF2-40B4-BE49-F238E27FC236}">
                <a16:creationId xmlns:a16="http://schemas.microsoft.com/office/drawing/2014/main" id="{9E7BC4DD-AD68-8E4B-A945-903AB046EE6F}"/>
              </a:ext>
            </a:extLst>
          </p:cNvPr>
          <p:cNvSpPr txBox="1">
            <a:spLocks noChangeArrowheads="1"/>
          </p:cNvSpPr>
          <p:nvPr/>
        </p:nvSpPr>
        <p:spPr bwMode="auto">
          <a:xfrm>
            <a:off x="762000" y="2667000"/>
            <a:ext cx="2616200" cy="406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a:t>DOTTI ALVEOLARI</a:t>
            </a:r>
          </a:p>
        </p:txBody>
      </p:sp>
      <p:sp>
        <p:nvSpPr>
          <p:cNvPr id="51205" name="Text Box 5">
            <a:extLst>
              <a:ext uri="{FF2B5EF4-FFF2-40B4-BE49-F238E27FC236}">
                <a16:creationId xmlns:a16="http://schemas.microsoft.com/office/drawing/2014/main" id="{1CE2E4BF-B0F4-B749-A36C-B0BDB3882816}"/>
              </a:ext>
            </a:extLst>
          </p:cNvPr>
          <p:cNvSpPr txBox="1">
            <a:spLocks noChangeArrowheads="1"/>
          </p:cNvSpPr>
          <p:nvPr/>
        </p:nvSpPr>
        <p:spPr bwMode="auto">
          <a:xfrm>
            <a:off x="609600" y="3886200"/>
            <a:ext cx="3209925" cy="406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a:t>ATRI/SENI ALVEOLARI</a:t>
            </a:r>
          </a:p>
        </p:txBody>
      </p:sp>
      <p:sp>
        <p:nvSpPr>
          <p:cNvPr id="51206" name="Text Box 6">
            <a:extLst>
              <a:ext uri="{FF2B5EF4-FFF2-40B4-BE49-F238E27FC236}">
                <a16:creationId xmlns:a16="http://schemas.microsoft.com/office/drawing/2014/main" id="{9E48B2FC-27FA-F142-83B8-C323CD87B6E4}"/>
              </a:ext>
            </a:extLst>
          </p:cNvPr>
          <p:cNvSpPr txBox="1">
            <a:spLocks noChangeArrowheads="1"/>
          </p:cNvSpPr>
          <p:nvPr/>
        </p:nvSpPr>
        <p:spPr bwMode="auto">
          <a:xfrm>
            <a:off x="1600200" y="5105400"/>
            <a:ext cx="1323975" cy="406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a:t>ALVEOLI</a:t>
            </a:r>
          </a:p>
        </p:txBody>
      </p:sp>
      <p:sp>
        <p:nvSpPr>
          <p:cNvPr id="51207" name="AutoShape 7">
            <a:extLst>
              <a:ext uri="{FF2B5EF4-FFF2-40B4-BE49-F238E27FC236}">
                <a16:creationId xmlns:a16="http://schemas.microsoft.com/office/drawing/2014/main" id="{D59F8BF5-E99F-2545-823E-56A02EB0641A}"/>
              </a:ext>
            </a:extLst>
          </p:cNvPr>
          <p:cNvSpPr>
            <a:spLocks noChangeArrowheads="1"/>
          </p:cNvSpPr>
          <p:nvPr/>
        </p:nvSpPr>
        <p:spPr bwMode="auto">
          <a:xfrm>
            <a:off x="2133600" y="2057400"/>
            <a:ext cx="228600" cy="457200"/>
          </a:xfrm>
          <a:prstGeom prst="downArrow">
            <a:avLst>
              <a:gd name="adj1" fmla="val 50000"/>
              <a:gd name="adj2" fmla="val 500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51208" name="AutoShape 9">
            <a:extLst>
              <a:ext uri="{FF2B5EF4-FFF2-40B4-BE49-F238E27FC236}">
                <a16:creationId xmlns:a16="http://schemas.microsoft.com/office/drawing/2014/main" id="{220DCA5A-805F-5048-80E3-618BC4B74CD2}"/>
              </a:ext>
            </a:extLst>
          </p:cNvPr>
          <p:cNvSpPr>
            <a:spLocks noChangeArrowheads="1"/>
          </p:cNvSpPr>
          <p:nvPr/>
        </p:nvSpPr>
        <p:spPr bwMode="auto">
          <a:xfrm>
            <a:off x="2133600" y="3200400"/>
            <a:ext cx="228600" cy="457200"/>
          </a:xfrm>
          <a:prstGeom prst="downArrow">
            <a:avLst>
              <a:gd name="adj1" fmla="val 50000"/>
              <a:gd name="adj2" fmla="val 500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51209" name="AutoShape 10">
            <a:extLst>
              <a:ext uri="{FF2B5EF4-FFF2-40B4-BE49-F238E27FC236}">
                <a16:creationId xmlns:a16="http://schemas.microsoft.com/office/drawing/2014/main" id="{B611D61F-FA92-DF46-B553-CAEE99D2A191}"/>
              </a:ext>
            </a:extLst>
          </p:cNvPr>
          <p:cNvSpPr>
            <a:spLocks noChangeArrowheads="1"/>
          </p:cNvSpPr>
          <p:nvPr/>
        </p:nvSpPr>
        <p:spPr bwMode="auto">
          <a:xfrm>
            <a:off x="2133600" y="4495800"/>
            <a:ext cx="228600" cy="457200"/>
          </a:xfrm>
          <a:prstGeom prst="downArrow">
            <a:avLst>
              <a:gd name="adj1" fmla="val 50000"/>
              <a:gd name="adj2" fmla="val 50000"/>
            </a:avLst>
          </a:prstGeom>
          <a:solidFill>
            <a:srgbClr val="FF3300"/>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51210" name="TextBox 9">
            <a:extLst>
              <a:ext uri="{FF2B5EF4-FFF2-40B4-BE49-F238E27FC236}">
                <a16:creationId xmlns:a16="http://schemas.microsoft.com/office/drawing/2014/main" id="{23AA9A4C-FE07-4246-B62F-613417D1EFDA}"/>
              </a:ext>
            </a:extLst>
          </p:cNvPr>
          <p:cNvSpPr txBox="1">
            <a:spLocks noChangeArrowheads="1"/>
          </p:cNvSpPr>
          <p:nvPr/>
        </p:nvSpPr>
        <p:spPr bwMode="auto">
          <a:xfrm>
            <a:off x="-750888" y="3233738"/>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3918897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24-12a">
            <a:extLst>
              <a:ext uri="{FF2B5EF4-FFF2-40B4-BE49-F238E27FC236}">
                <a16:creationId xmlns:a16="http://schemas.microsoft.com/office/drawing/2014/main" id="{01E6776A-C37F-1247-8588-C1063A77A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038" y="0"/>
            <a:ext cx="4906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8069" name="Text Box 5">
            <a:extLst>
              <a:ext uri="{FF2B5EF4-FFF2-40B4-BE49-F238E27FC236}">
                <a16:creationId xmlns:a16="http://schemas.microsoft.com/office/drawing/2014/main" id="{36D02B50-4E0F-CD4D-A5B8-9CE53DA27848}"/>
              </a:ext>
            </a:extLst>
          </p:cNvPr>
          <p:cNvSpPr txBox="1">
            <a:spLocks noChangeArrowheads="1"/>
          </p:cNvSpPr>
          <p:nvPr/>
        </p:nvSpPr>
        <p:spPr bwMode="auto">
          <a:xfrm>
            <a:off x="228600" y="1447800"/>
            <a:ext cx="3886200" cy="2844800"/>
          </a:xfrm>
          <a:prstGeom prst="rect">
            <a:avLst/>
          </a:prstGeom>
          <a:noFill/>
          <a:ln w="9525">
            <a:solidFill>
              <a:srgbClr val="66FFFF"/>
            </a:solidFill>
            <a:miter lim="800000"/>
            <a:headEnd/>
            <a:tailEnd/>
          </a:ln>
          <a:effectLst/>
        </p:spPr>
        <p:txBody>
          <a:bodyPr>
            <a:spAutoFit/>
          </a:bodyPr>
          <a:lstStyle/>
          <a:p>
            <a:pPr>
              <a:defRPr/>
            </a:pPr>
            <a:r>
              <a:rPr lang="it-IT" sz="2000" dirty="0">
                <a:solidFill>
                  <a:srgbClr val="C00000"/>
                </a:solidFill>
                <a:effectLst>
                  <a:outerShdw blurRad="38100" dist="38100" dir="2700000" algn="tl">
                    <a:srgbClr val="000000"/>
                  </a:outerShdw>
                </a:effectLst>
                <a:latin typeface="Tahoma" pitchFamily="-84" charset="0"/>
                <a:ea typeface="+mn-ea"/>
              </a:rPr>
              <a:t>Organizzazione alveolare:</a:t>
            </a:r>
          </a:p>
          <a:p>
            <a:pPr>
              <a:defRPr/>
            </a:pPr>
            <a:endParaRPr lang="it-IT" sz="2000" dirty="0">
              <a:effectLst>
                <a:outerShdw blurRad="38100" dist="38100" dir="2700000" algn="tl">
                  <a:srgbClr val="000000"/>
                </a:outerShdw>
              </a:effectLst>
              <a:latin typeface="Tahoma" pitchFamily="-84" charset="0"/>
              <a:ea typeface="+mn-ea"/>
            </a:endParaRPr>
          </a:p>
          <a:p>
            <a:pPr>
              <a:buFontTx/>
              <a:buChar char="•"/>
              <a:defRPr/>
            </a:pPr>
            <a:r>
              <a:rPr lang="it-IT" sz="2000" dirty="0">
                <a:effectLst>
                  <a:outerShdw blurRad="38100" dist="38100" dir="2700000" algn="tl">
                    <a:srgbClr val="000000"/>
                  </a:outerShdw>
                </a:effectLst>
                <a:latin typeface="Tahoma" pitchFamily="-84" charset="0"/>
                <a:ea typeface="+mn-ea"/>
              </a:rPr>
              <a:t> connessi ad un reticolo capillare</a:t>
            </a:r>
          </a:p>
          <a:p>
            <a:pPr>
              <a:defRPr/>
            </a:pPr>
            <a:endParaRPr lang="it-IT" sz="2000" dirty="0">
              <a:effectLst>
                <a:outerShdw blurRad="38100" dist="38100" dir="2700000" algn="tl">
                  <a:srgbClr val="000000"/>
                </a:outerShdw>
              </a:effectLst>
              <a:latin typeface="Tahoma" pitchFamily="-84" charset="0"/>
              <a:ea typeface="+mn-ea"/>
            </a:endParaRPr>
          </a:p>
          <a:p>
            <a:pPr>
              <a:buFontTx/>
              <a:buChar char="•"/>
              <a:defRPr/>
            </a:pPr>
            <a:r>
              <a:rPr lang="it-IT" sz="2000" dirty="0">
                <a:effectLst>
                  <a:outerShdw blurRad="38100" dist="38100" dir="2700000" algn="tl">
                    <a:srgbClr val="000000"/>
                  </a:outerShdw>
                </a:effectLst>
                <a:latin typeface="Tahoma" pitchFamily="-84" charset="0"/>
                <a:ea typeface="+mn-ea"/>
              </a:rPr>
              <a:t> circondati da fibre elastiche</a:t>
            </a:r>
          </a:p>
          <a:p>
            <a:pPr>
              <a:buFontTx/>
              <a:buChar char="•"/>
              <a:defRPr/>
            </a:pPr>
            <a:endParaRPr lang="it-IT" sz="2000" dirty="0">
              <a:effectLst>
                <a:outerShdw blurRad="38100" dist="38100" dir="2700000" algn="tl">
                  <a:srgbClr val="000000"/>
                </a:outerShdw>
              </a:effectLst>
              <a:latin typeface="Tahoma" pitchFamily="-84" charset="0"/>
              <a:ea typeface="+mn-ea"/>
            </a:endParaRPr>
          </a:p>
          <a:p>
            <a:pPr>
              <a:buFontTx/>
              <a:buChar char="•"/>
              <a:defRPr/>
            </a:pPr>
            <a:r>
              <a:rPr lang="it-IT" sz="2000" dirty="0">
                <a:effectLst>
                  <a:outerShdw blurRad="38100" dist="38100" dir="2700000" algn="tl">
                    <a:srgbClr val="000000"/>
                  </a:outerShdw>
                </a:effectLst>
                <a:latin typeface="Tahoma" pitchFamily="-84" charset="0"/>
                <a:ea typeface="+mn-ea"/>
              </a:rPr>
              <a:t> fibre m. lisce nei setti </a:t>
            </a:r>
            <a:r>
              <a:rPr lang="it-IT" sz="2000" dirty="0" err="1">
                <a:effectLst>
                  <a:outerShdw blurRad="38100" dist="38100" dir="2700000" algn="tl">
                    <a:srgbClr val="000000"/>
                  </a:outerShdw>
                </a:effectLst>
                <a:latin typeface="Tahoma" pitchFamily="-84" charset="0"/>
                <a:ea typeface="+mn-ea"/>
              </a:rPr>
              <a:t>interalveolari</a:t>
            </a:r>
            <a:endParaRPr lang="it-IT" sz="2000" dirty="0">
              <a:effectLst>
                <a:outerShdw blurRad="38100" dist="38100" dir="2700000" algn="tl">
                  <a:srgbClr val="000000"/>
                </a:outerShdw>
              </a:effectLst>
              <a:latin typeface="Tahoma" pitchFamily="-84" charset="0"/>
              <a:ea typeface="+mn-ea"/>
            </a:endParaRPr>
          </a:p>
        </p:txBody>
      </p:sp>
    </p:spTree>
    <p:extLst>
      <p:ext uri="{BB962C8B-B14F-4D97-AF65-F5344CB8AC3E}">
        <p14:creationId xmlns:p14="http://schemas.microsoft.com/office/powerpoint/2010/main" val="1126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A5FB88-BF8D-1C4D-BAA8-17DDE5DA8B18}"/>
              </a:ext>
            </a:extLst>
          </p:cNvPr>
          <p:cNvSpPr>
            <a:spLocks noGrp="1"/>
          </p:cNvSpPr>
          <p:nvPr>
            <p:ph type="title"/>
          </p:nvPr>
        </p:nvSpPr>
        <p:spPr/>
        <p:txBody>
          <a:bodyPr>
            <a:normAutofit fontScale="90000"/>
          </a:bodyPr>
          <a:lstStyle/>
          <a:p>
            <a:r>
              <a:rPr lang="it-IT" dirty="0"/>
              <a:t>La funzione respiratoria</a:t>
            </a:r>
            <a:br>
              <a:rPr lang="it-IT" dirty="0"/>
            </a:br>
            <a:r>
              <a:rPr lang="it-IT" dirty="0"/>
              <a:t>L’apparato respiratorio</a:t>
            </a:r>
          </a:p>
        </p:txBody>
      </p:sp>
      <p:sp>
        <p:nvSpPr>
          <p:cNvPr id="3" name="Segnaposto contenuto 2">
            <a:extLst>
              <a:ext uri="{FF2B5EF4-FFF2-40B4-BE49-F238E27FC236}">
                <a16:creationId xmlns:a16="http://schemas.microsoft.com/office/drawing/2014/main" id="{A308B8ED-5C23-7742-B726-F4A0F5019999}"/>
              </a:ext>
            </a:extLst>
          </p:cNvPr>
          <p:cNvSpPr>
            <a:spLocks noGrp="1"/>
          </p:cNvSpPr>
          <p:nvPr>
            <p:ph idx="1"/>
          </p:nvPr>
        </p:nvSpPr>
        <p:spPr/>
        <p:txBody>
          <a:bodyPr>
            <a:noAutofit/>
          </a:bodyPr>
          <a:lstStyle/>
          <a:p>
            <a:r>
              <a:rPr lang="it-IT" sz="2300" dirty="0">
                <a:solidFill>
                  <a:srgbClr val="002060"/>
                </a:solidFill>
              </a:rPr>
              <a:t>La funzione principale dell’apparato respiratorio è lo scambio dei gas, ovvero ossigenazione del sangue ed eliminazione dell’anidride carbonica prodotta.</a:t>
            </a:r>
          </a:p>
          <a:p>
            <a:r>
              <a:rPr lang="it-IT" sz="2300" dirty="0">
                <a:solidFill>
                  <a:srgbClr val="FF0000"/>
                </a:solidFill>
              </a:rPr>
              <a:t>L’apparato respiratorio inteso anatomicamente è composto dalle strutture in grado svolgere lo scambio dei gas con l’esterno (alte e basse vie respiratorie, parenchima polmonare).</a:t>
            </a:r>
          </a:p>
          <a:p>
            <a:r>
              <a:rPr lang="it-IT" sz="2300" dirty="0">
                <a:solidFill>
                  <a:srgbClr val="8137B9"/>
                </a:solidFill>
              </a:rPr>
              <a:t>Concorrono alla respirazione «esterna» altre strutture che partecipano alla ventilazione (sistema nervoso, gabbia toracica e muscoli della pompa </a:t>
            </a:r>
            <a:r>
              <a:rPr lang="it-IT" sz="2300" dirty="0" err="1">
                <a:solidFill>
                  <a:srgbClr val="8137B9"/>
                </a:solidFill>
              </a:rPr>
              <a:t>ventilatoria</a:t>
            </a:r>
            <a:r>
              <a:rPr lang="it-IT" sz="2300" dirty="0">
                <a:solidFill>
                  <a:srgbClr val="8137B9"/>
                </a:solidFill>
              </a:rPr>
              <a:t>) e alla circolazione (circolo polmonare, cuore, circolo sistemico, globuli rossi ed emoglobina).</a:t>
            </a:r>
          </a:p>
          <a:p>
            <a:r>
              <a:rPr lang="it-IT" sz="2300" dirty="0">
                <a:solidFill>
                  <a:srgbClr val="C00000"/>
                </a:solidFill>
              </a:rPr>
              <a:t>La respirazione «interna» avviene nelle cellule (mitocondri) e produce energia (ATP), H</a:t>
            </a:r>
            <a:r>
              <a:rPr lang="it-IT" sz="2300" baseline="-25000" dirty="0">
                <a:solidFill>
                  <a:srgbClr val="C00000"/>
                </a:solidFill>
              </a:rPr>
              <a:t>2</a:t>
            </a:r>
            <a:r>
              <a:rPr lang="it-IT" sz="2300" dirty="0">
                <a:solidFill>
                  <a:srgbClr val="C00000"/>
                </a:solidFill>
              </a:rPr>
              <a:t>O e CO</a:t>
            </a:r>
            <a:r>
              <a:rPr lang="it-IT" sz="2300" baseline="-25000" dirty="0">
                <a:solidFill>
                  <a:srgbClr val="C00000"/>
                </a:solidFill>
              </a:rPr>
              <a:t>2</a:t>
            </a:r>
          </a:p>
        </p:txBody>
      </p:sp>
    </p:spTree>
    <p:extLst>
      <p:ext uri="{BB962C8B-B14F-4D97-AF65-F5344CB8AC3E}">
        <p14:creationId xmlns:p14="http://schemas.microsoft.com/office/powerpoint/2010/main" val="238836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a:extLst>
              <a:ext uri="{FF2B5EF4-FFF2-40B4-BE49-F238E27FC236}">
                <a16:creationId xmlns:a16="http://schemas.microsoft.com/office/drawing/2014/main" id="{952F48C9-3F9F-B645-9A7F-6766E1738C73}"/>
              </a:ext>
            </a:extLst>
          </p:cNvPr>
          <p:cNvSpPr txBox="1">
            <a:spLocks noChangeArrowheads="1"/>
          </p:cNvSpPr>
          <p:nvPr/>
        </p:nvSpPr>
        <p:spPr bwMode="auto">
          <a:xfrm>
            <a:off x="457200" y="273050"/>
            <a:ext cx="821848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a:solidFill>
                  <a:srgbClr val="0000FF"/>
                </a:solidFill>
                <a:latin typeface="Comic Sans MS" panose="030F0902030302020204" pitchFamily="66" charset="0"/>
                <a:cs typeface="Lucida Sans Unicode" panose="020B0602030504020204" pitchFamily="34" charset="0"/>
              </a:rPr>
              <a:t>POLMONI</a:t>
            </a:r>
          </a:p>
        </p:txBody>
      </p:sp>
      <p:pic>
        <p:nvPicPr>
          <p:cNvPr id="55299" name="Picture 2">
            <a:extLst>
              <a:ext uri="{FF2B5EF4-FFF2-40B4-BE49-F238E27FC236}">
                <a16:creationId xmlns:a16="http://schemas.microsoft.com/office/drawing/2014/main" id="{40FFB4D7-4E86-904E-8DF0-269D432C8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1568450"/>
            <a:ext cx="6119813"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746019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0E2FEFE8-2FEB-5D48-ADF9-1C3A0D836F7F}"/>
              </a:ext>
            </a:extLst>
          </p:cNvPr>
          <p:cNvSpPr>
            <a:spLocks noGrp="1" noChangeArrowheads="1"/>
          </p:cNvSpPr>
          <p:nvPr>
            <p:ph type="title" idx="4294967295"/>
          </p:nvPr>
        </p:nvSpPr>
        <p:spPr>
          <a:xfrm>
            <a:off x="457200" y="314325"/>
            <a:ext cx="8218488" cy="1054100"/>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808000"/>
                </a:solidFill>
                <a:latin typeface="Comic Sans MS" panose="030F0902030302020204" pitchFamily="66" charset="0"/>
                <a:ea typeface="ＭＳ Ｐゴシック" panose="020B0600070205080204" pitchFamily="34" charset="-128"/>
              </a:rPr>
              <a:t>POLMONI</a:t>
            </a:r>
          </a:p>
        </p:txBody>
      </p:sp>
      <p:sp>
        <p:nvSpPr>
          <p:cNvPr id="57347" name="Rectangle 2">
            <a:extLst>
              <a:ext uri="{FF2B5EF4-FFF2-40B4-BE49-F238E27FC236}">
                <a16:creationId xmlns:a16="http://schemas.microsoft.com/office/drawing/2014/main" id="{AE066A8D-773E-4142-AA36-5B5C8C1C7819}"/>
              </a:ext>
            </a:extLst>
          </p:cNvPr>
          <p:cNvSpPr>
            <a:spLocks noGrp="1" noChangeArrowheads="1"/>
          </p:cNvSpPr>
          <p:nvPr>
            <p:ph type="subTitle" idx="4294967295"/>
          </p:nvPr>
        </p:nvSpPr>
        <p:spPr>
          <a:xfrm>
            <a:off x="457200" y="1644650"/>
            <a:ext cx="8218488" cy="4437063"/>
          </a:xfrm>
        </p:spPr>
        <p:txBody>
          <a:bodyPr tIns="0" anchor="ctr">
            <a:normAutofit lnSpcReduction="10000"/>
          </a:bodyPr>
          <a:lstStyle/>
          <a:p>
            <a:pPr marL="0" indent="0"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Gli organi principali dell'apparato respiratorio sono i polmoni che si espandono e si contraggono; la loro rete di vie respiratorie porta a minuscole sacche, gli alveoli, dove l'ossigeno entra nel sangue e l'anidride carbonica viene espulsa: avviene lo</a:t>
            </a:r>
          </a:p>
          <a:p>
            <a:pPr marL="0" indent="0"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altLang="it-IT" sz="2500">
              <a:latin typeface="Comic Sans MS" panose="030F0902030302020204" pitchFamily="66" charset="0"/>
              <a:ea typeface="ＭＳ Ｐゴシック" panose="020B0600070205080204" pitchFamily="34" charset="-128"/>
            </a:endParaRPr>
          </a:p>
          <a:p>
            <a:pPr marL="0" indent="0" algn="ct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solidFill>
                  <a:srgbClr val="FF0000"/>
                </a:solidFill>
                <a:latin typeface="Comic Sans MS" panose="030F0902030302020204" pitchFamily="66" charset="0"/>
                <a:ea typeface="ＭＳ Ｐゴシック" panose="020B0600070205080204" pitchFamily="34" charset="-128"/>
              </a:rPr>
              <a:t>SCAMBIO DI GAS</a:t>
            </a:r>
          </a:p>
          <a:p>
            <a:pPr marL="0" indent="0" algn="ct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altLang="it-IT" sz="2500">
              <a:solidFill>
                <a:srgbClr val="FF0000"/>
              </a:solidFill>
              <a:latin typeface="Comic Sans MS" panose="030F0902030302020204" pitchFamily="66" charset="0"/>
              <a:ea typeface="ＭＳ Ｐゴシック" panose="020B0600070205080204" pitchFamily="34" charset="-128"/>
            </a:endParaRPr>
          </a:p>
          <a:p>
            <a:pPr marL="0" indent="0" algn="ct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Inalazione di ossigeno e </a:t>
            </a:r>
          </a:p>
          <a:p>
            <a:pPr marL="0" indent="0" algn="ct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altLang="it-IT" sz="2500">
              <a:latin typeface="Comic Sans MS" panose="030F0902030302020204" pitchFamily="66" charset="0"/>
              <a:ea typeface="ＭＳ Ｐゴシック" panose="020B0600070205080204" pitchFamily="34" charset="-128"/>
            </a:endParaRPr>
          </a:p>
          <a:p>
            <a:pPr marL="0" indent="0" algn="ct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solidFill>
                  <a:srgbClr val="FF0000"/>
                </a:solidFill>
                <a:latin typeface="Comic Sans MS" panose="030F0902030302020204" pitchFamily="66" charset="0"/>
                <a:ea typeface="ＭＳ Ｐゴシック" panose="020B0600070205080204" pitchFamily="34" charset="-128"/>
              </a:rPr>
              <a:t>ELIMINAZIONE ANIDRIDE CARBONICA</a:t>
            </a:r>
          </a:p>
        </p:txBody>
      </p:sp>
    </p:spTree>
    <p:extLst>
      <p:ext uri="{BB962C8B-B14F-4D97-AF65-F5344CB8AC3E}">
        <p14:creationId xmlns:p14="http://schemas.microsoft.com/office/powerpoint/2010/main" val="19638834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87AF6FA5-932E-8C41-8F37-6AB7F42191AD}"/>
              </a:ext>
            </a:extLst>
          </p:cNvPr>
          <p:cNvSpPr>
            <a:spLocks noGrp="1" noChangeArrowheads="1"/>
          </p:cNvSpPr>
          <p:nvPr>
            <p:ph type="title" idx="4294967295"/>
          </p:nvPr>
        </p:nvSpPr>
        <p:spPr>
          <a:xfrm>
            <a:off x="457200" y="314325"/>
            <a:ext cx="8218488" cy="1054100"/>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808000"/>
                </a:solidFill>
                <a:latin typeface="Comic Sans MS" panose="030F0902030302020204" pitchFamily="66" charset="0"/>
                <a:ea typeface="ＭＳ Ｐゴシック" panose="020B0600070205080204" pitchFamily="34" charset="-128"/>
              </a:rPr>
              <a:t>POLMONI</a:t>
            </a:r>
          </a:p>
        </p:txBody>
      </p:sp>
      <p:sp>
        <p:nvSpPr>
          <p:cNvPr id="59395" name="Rectangle 2">
            <a:extLst>
              <a:ext uri="{FF2B5EF4-FFF2-40B4-BE49-F238E27FC236}">
                <a16:creationId xmlns:a16="http://schemas.microsoft.com/office/drawing/2014/main" id="{24D708C4-54E1-2841-B613-F476EE446294}"/>
              </a:ext>
            </a:extLst>
          </p:cNvPr>
          <p:cNvSpPr>
            <a:spLocks noGrp="1" noChangeArrowheads="1"/>
          </p:cNvSpPr>
          <p:nvPr>
            <p:ph type="subTitle" idx="4294967295"/>
          </p:nvPr>
        </p:nvSpPr>
        <p:spPr>
          <a:xfrm>
            <a:off x="163513" y="1795463"/>
            <a:ext cx="8218487" cy="4437062"/>
          </a:xfrm>
        </p:spPr>
        <p:txBody>
          <a:bodyPr tIns="0" anchor="ctr"/>
          <a:lstStyle/>
          <a:p>
            <a:pPr marL="0" indent="0" algn="just"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dirty="0">
                <a:latin typeface="Comic Sans MS" panose="030F0902030302020204" pitchFamily="66" charset="0"/>
                <a:ea typeface="ＭＳ Ｐゴシック" panose="020B0600070205080204" pitchFamily="34" charset="-128"/>
              </a:rPr>
              <a:t>  I polmoni sono due posti nella gabbia toracica.</a:t>
            </a:r>
          </a:p>
          <a:p>
            <a:pPr marL="0" indent="0" algn="just"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dirty="0">
                <a:latin typeface="Comic Sans MS" panose="030F0902030302020204" pitchFamily="66" charset="0"/>
                <a:ea typeface="ＭＳ Ｐゴシック" panose="020B0600070205080204" pitchFamily="34" charset="-128"/>
              </a:rPr>
              <a:t>  Uno a destra diviso in tre lobi polmonari dove in ogni lobo vi entrano i bronchi.</a:t>
            </a:r>
          </a:p>
          <a:p>
            <a:pPr marL="0" indent="0" algn="just"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dirty="0">
                <a:latin typeface="Comic Sans MS" panose="030F0902030302020204" pitchFamily="66" charset="0"/>
                <a:ea typeface="ＭＳ Ｐゴシック" panose="020B0600070205080204" pitchFamily="34" charset="-128"/>
              </a:rPr>
              <a:t>   Uno a sinistra con due lobi polmonari in quanto vi è la presenza del cuore. Anche questi vi entrano i bronchi. </a:t>
            </a:r>
          </a:p>
        </p:txBody>
      </p:sp>
    </p:spTree>
    <p:extLst>
      <p:ext uri="{BB962C8B-B14F-4D97-AF65-F5344CB8AC3E}">
        <p14:creationId xmlns:p14="http://schemas.microsoft.com/office/powerpoint/2010/main" val="34654347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a:extLst>
              <a:ext uri="{FF2B5EF4-FFF2-40B4-BE49-F238E27FC236}">
                <a16:creationId xmlns:a16="http://schemas.microsoft.com/office/drawing/2014/main" id="{81E999DD-33C3-0E4F-BC2B-C597F158C8A1}"/>
              </a:ext>
            </a:extLst>
          </p:cNvPr>
          <p:cNvSpPr>
            <a:spLocks noGrp="1"/>
          </p:cNvSpPr>
          <p:nvPr>
            <p:ph type="title"/>
          </p:nvPr>
        </p:nvSpPr>
        <p:spPr>
          <a:xfrm>
            <a:off x="457200" y="63818"/>
            <a:ext cx="8229600" cy="1143000"/>
          </a:xfrm>
        </p:spPr>
        <p:txBody>
          <a:bodyPr>
            <a:normAutofit/>
          </a:bodyPr>
          <a:lstStyle/>
          <a:p>
            <a:r>
              <a:rPr lang="it-IT" altLang="it-IT" sz="3600" dirty="0">
                <a:ea typeface="ＭＳ Ｐゴシック" panose="020B0600070205080204" pitchFamily="34" charset="-128"/>
              </a:rPr>
              <a:t>Parenchima polmonare e scambio dei gas</a:t>
            </a:r>
          </a:p>
        </p:txBody>
      </p:sp>
      <p:pic>
        <p:nvPicPr>
          <p:cNvPr id="61444" name="Picture 8" descr="figura12.5a.jpg">
            <a:extLst>
              <a:ext uri="{FF2B5EF4-FFF2-40B4-BE49-F238E27FC236}">
                <a16:creationId xmlns:a16="http://schemas.microsoft.com/office/drawing/2014/main" id="{A35D8230-E0C6-E644-9B6E-108DC0ED9F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7133"/>
            <a:ext cx="5743575" cy="4110038"/>
          </a:xfrm>
          <a:prstGeom prst="rect">
            <a:avLst/>
          </a:prstGeom>
          <a:noFill/>
          <a:ln w="9525">
            <a:solidFill>
              <a:srgbClr val="808080"/>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pic>
      <p:pic>
        <p:nvPicPr>
          <p:cNvPr id="5" name="Picture 4" descr="figura12.6a.jpg">
            <a:extLst>
              <a:ext uri="{FF2B5EF4-FFF2-40B4-BE49-F238E27FC236}">
                <a16:creationId xmlns:a16="http://schemas.microsoft.com/office/drawing/2014/main" id="{F4D29297-E969-BC47-9D33-475A507C9D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9948" y="1187133"/>
            <a:ext cx="3179762" cy="4157662"/>
          </a:xfrm>
          <a:prstGeom prst="rect">
            <a:avLst/>
          </a:prstGeom>
          <a:noFill/>
          <a:ln w="9525">
            <a:solidFill>
              <a:srgbClr val="808080"/>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190EB132-5CDF-D04B-BDF4-CE2B2A5946E8}"/>
              </a:ext>
            </a:extLst>
          </p:cNvPr>
          <p:cNvSpPr txBox="1">
            <a:spLocks noChangeArrowheads="1"/>
          </p:cNvSpPr>
          <p:nvPr/>
        </p:nvSpPr>
        <p:spPr bwMode="auto">
          <a:xfrm>
            <a:off x="288925" y="5407025"/>
            <a:ext cx="8620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dirty="0"/>
              <a:t>Sono coinvolti nella respirazione anche sistema nervoso centrale e periferico, chemorecettori, vasi e cuore, </a:t>
            </a:r>
            <a:r>
              <a:rPr lang="it-IT" altLang="it-IT" sz="1800" dirty="0" err="1"/>
              <a:t>Hb</a:t>
            </a:r>
            <a:r>
              <a:rPr lang="it-IT" altLang="it-IT" sz="1800" dirty="0"/>
              <a:t> e sangue, rachide e parete toracica, addome.</a:t>
            </a:r>
          </a:p>
          <a:p>
            <a:pPr eaLnBrk="1" hangingPunct="1"/>
            <a:endParaRPr lang="it-IT" altLang="it-IT" sz="1800" dirty="0"/>
          </a:p>
          <a:p>
            <a:pPr eaLnBrk="1" hangingPunct="1"/>
            <a:r>
              <a:rPr lang="it-IT" altLang="it-IT" sz="1800" dirty="0"/>
              <a:t>Inoltre ogni singola cellula del corpo ha il suo sistema respiratorio e scambio gas </a:t>
            </a:r>
          </a:p>
        </p:txBody>
      </p:sp>
    </p:spTree>
    <p:extLst>
      <p:ext uri="{BB962C8B-B14F-4D97-AF65-F5344CB8AC3E}">
        <p14:creationId xmlns:p14="http://schemas.microsoft.com/office/powerpoint/2010/main" val="2857859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DA883504-C3CF-3C4C-986D-6B6545EE7762}"/>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b="5708"/>
          <a:stretch>
            <a:fillRect/>
          </a:stretch>
        </p:blipFill>
        <p:spPr bwMode="auto">
          <a:xfrm>
            <a:off x="3851275" y="1844675"/>
            <a:ext cx="507682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5" name="Text Box 3">
            <a:extLst>
              <a:ext uri="{FF2B5EF4-FFF2-40B4-BE49-F238E27FC236}">
                <a16:creationId xmlns:a16="http://schemas.microsoft.com/office/drawing/2014/main" id="{F0984761-01E2-8C4D-910A-F25A7604D2BA}"/>
              </a:ext>
            </a:extLst>
          </p:cNvPr>
          <p:cNvSpPr txBox="1">
            <a:spLocks noChangeArrowheads="1"/>
          </p:cNvSpPr>
          <p:nvPr/>
        </p:nvSpPr>
        <p:spPr bwMode="auto">
          <a:xfrm>
            <a:off x="2627313" y="260350"/>
            <a:ext cx="4438650" cy="701675"/>
          </a:xfrm>
          <a:prstGeom prst="rect">
            <a:avLst/>
          </a:prstGeom>
          <a:solidFill>
            <a:srgbClr val="00007E"/>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4000">
                <a:solidFill>
                  <a:srgbClr val="FAFD00"/>
                </a:solidFill>
              </a:rPr>
              <a:t>Il Sistema Linfatico</a:t>
            </a:r>
          </a:p>
        </p:txBody>
      </p:sp>
      <p:pic>
        <p:nvPicPr>
          <p:cNvPr id="64516" name="Picture 4" descr="pulomonaryLymphatics">
            <a:extLst>
              <a:ext uri="{FF2B5EF4-FFF2-40B4-BE49-F238E27FC236}">
                <a16:creationId xmlns:a16="http://schemas.microsoft.com/office/drawing/2014/main" id="{D141C90B-9711-284D-8ABE-1F11CE212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33600"/>
            <a:ext cx="345598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842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E7DA69A-8881-4746-87AC-B48395F28DF6}"/>
              </a:ext>
            </a:extLst>
          </p:cNvPr>
          <p:cNvSpPr>
            <a:spLocks noGrp="1" noChangeArrowheads="1"/>
          </p:cNvSpPr>
          <p:nvPr>
            <p:ph type="body" sz="half" idx="1"/>
          </p:nvPr>
        </p:nvSpPr>
        <p:spPr>
          <a:xfrm>
            <a:off x="685800" y="1981200"/>
            <a:ext cx="5254625" cy="4327525"/>
          </a:xfrm>
          <a:solidFill>
            <a:srgbClr val="DBE5FF"/>
          </a:solidFill>
        </p:spPr>
        <p:txBody>
          <a:bodyPr/>
          <a:lstStyle/>
          <a:p>
            <a:pPr marL="285750" indent="-285750">
              <a:buClr>
                <a:schemeClr val="hlink"/>
              </a:buClr>
            </a:pPr>
            <a:r>
              <a:rPr lang="it-IT" altLang="it-IT">
                <a:solidFill>
                  <a:srgbClr val="000050"/>
                </a:solidFill>
                <a:ea typeface="ＭＳ Ｐゴシック" panose="020B0600070205080204" pitchFamily="34" charset="-128"/>
              </a:rPr>
              <a:t>Arterie e arteriole polmonari</a:t>
            </a:r>
            <a:r>
              <a:rPr lang="it-IT" altLang="it-IT" sz="2800">
                <a:solidFill>
                  <a:srgbClr val="000050"/>
                </a:solidFill>
                <a:ea typeface="ＭＳ Ｐゴシック" panose="020B0600070205080204" pitchFamily="34" charset="-128"/>
              </a:rPr>
              <a:t> </a:t>
            </a:r>
          </a:p>
          <a:p>
            <a:pPr marL="285750" indent="-285750">
              <a:buClr>
                <a:schemeClr val="hlink"/>
              </a:buClr>
              <a:buFontTx/>
              <a:buNone/>
            </a:pPr>
            <a:r>
              <a:rPr lang="it-IT" altLang="it-IT" sz="2800">
                <a:solidFill>
                  <a:srgbClr val="000050"/>
                </a:solidFill>
                <a:ea typeface="ＭＳ Ｐゴシック" panose="020B0600070205080204" pitchFamily="34" charset="-128"/>
              </a:rPr>
              <a:t>	</a:t>
            </a:r>
            <a:r>
              <a:rPr lang="it-IT" altLang="it-IT" sz="2400">
                <a:solidFill>
                  <a:srgbClr val="000050"/>
                </a:solidFill>
                <a:ea typeface="ＭＳ Ｐゴシック" panose="020B0600070205080204" pitchFamily="34" charset="-128"/>
              </a:rPr>
              <a:t>(collocate nei fasci peribronchiali, accompagnano bronchi, bronchioli e dotti alveolari)</a:t>
            </a:r>
          </a:p>
          <a:p>
            <a:pPr marL="285750" indent="-285750">
              <a:buClr>
                <a:schemeClr val="hlink"/>
              </a:buClr>
            </a:pPr>
            <a:r>
              <a:rPr lang="it-IT" altLang="it-IT">
                <a:solidFill>
                  <a:srgbClr val="000050"/>
                </a:solidFill>
                <a:ea typeface="ＭＳ Ｐゴシック" panose="020B0600070205080204" pitchFamily="34" charset="-128"/>
              </a:rPr>
              <a:t>Capillari interstiziali</a:t>
            </a:r>
            <a:endParaRPr lang="it-IT" altLang="it-IT" sz="2800">
              <a:solidFill>
                <a:srgbClr val="000050"/>
              </a:solidFill>
              <a:ea typeface="ＭＳ Ｐゴシック" panose="020B0600070205080204" pitchFamily="34" charset="-128"/>
            </a:endParaRPr>
          </a:p>
          <a:p>
            <a:pPr marL="285750" indent="-285750">
              <a:buClr>
                <a:schemeClr val="hlink"/>
              </a:buClr>
            </a:pPr>
            <a:r>
              <a:rPr lang="it-IT" altLang="it-IT">
                <a:solidFill>
                  <a:srgbClr val="000050"/>
                </a:solidFill>
                <a:ea typeface="ＭＳ Ｐゴシック" panose="020B0600070205080204" pitchFamily="34" charset="-128"/>
              </a:rPr>
              <a:t>Vene polmonari</a:t>
            </a:r>
            <a:r>
              <a:rPr lang="it-IT" altLang="it-IT" sz="2800">
                <a:solidFill>
                  <a:srgbClr val="000050"/>
                </a:solidFill>
                <a:ea typeface="ＭＳ Ｐゴシック" panose="020B0600070205080204" pitchFamily="34" charset="-128"/>
              </a:rPr>
              <a:t> </a:t>
            </a:r>
          </a:p>
          <a:p>
            <a:pPr marL="285750" indent="-285750">
              <a:buClr>
                <a:schemeClr val="hlink"/>
              </a:buClr>
              <a:buFontTx/>
              <a:buNone/>
            </a:pPr>
            <a:r>
              <a:rPr lang="it-IT" altLang="it-IT" sz="2400">
                <a:solidFill>
                  <a:srgbClr val="000050"/>
                </a:solidFill>
                <a:ea typeface="ＭＳ Ｐゴシック" panose="020B0600070205080204" pitchFamily="34" charset="-128"/>
              </a:rPr>
              <a:t>	(collocate nei setti interlobulari)</a:t>
            </a:r>
            <a:endParaRPr lang="it-IT" altLang="it-IT" sz="2800">
              <a:solidFill>
                <a:srgbClr val="000050"/>
              </a:solidFill>
              <a:ea typeface="ＭＳ Ｐゴシック" panose="020B0600070205080204" pitchFamily="34" charset="-128"/>
            </a:endParaRPr>
          </a:p>
        </p:txBody>
      </p:sp>
      <p:sp>
        <p:nvSpPr>
          <p:cNvPr id="65539" name="Rectangle 3">
            <a:extLst>
              <a:ext uri="{FF2B5EF4-FFF2-40B4-BE49-F238E27FC236}">
                <a16:creationId xmlns:a16="http://schemas.microsoft.com/office/drawing/2014/main" id="{72471234-B9C3-D944-8703-DA23CDA749A2}"/>
              </a:ext>
            </a:extLst>
          </p:cNvPr>
          <p:cNvSpPr>
            <a:spLocks noChangeArrowheads="1"/>
          </p:cNvSpPr>
          <p:nvPr/>
        </p:nvSpPr>
        <p:spPr bwMode="auto">
          <a:xfrm>
            <a:off x="950913" y="258763"/>
            <a:ext cx="79898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65540" name="Rectangle 4">
            <a:extLst>
              <a:ext uri="{FF2B5EF4-FFF2-40B4-BE49-F238E27FC236}">
                <a16:creationId xmlns:a16="http://schemas.microsoft.com/office/drawing/2014/main" id="{A134CFD9-B973-E945-8C81-5D0D9272B1A7}"/>
              </a:ext>
            </a:extLst>
          </p:cNvPr>
          <p:cNvSpPr>
            <a:spLocks noChangeArrowheads="1"/>
          </p:cNvSpPr>
          <p:nvPr/>
        </p:nvSpPr>
        <p:spPr bwMode="auto">
          <a:xfrm>
            <a:off x="1403350" y="549275"/>
            <a:ext cx="7038975" cy="582613"/>
          </a:xfrm>
          <a:prstGeom prst="rect">
            <a:avLst/>
          </a:prstGeom>
          <a:solidFill>
            <a:srgbClr val="00007E"/>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marL="285750" indent="-28575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lnSpc>
                <a:spcPct val="90000"/>
              </a:lnSpc>
              <a:spcBef>
                <a:spcPct val="30000"/>
              </a:spcBef>
            </a:pPr>
            <a:r>
              <a:rPr lang="it-IT" altLang="it-IT" sz="3600">
                <a:solidFill>
                  <a:srgbClr val="FAFD00"/>
                </a:solidFill>
              </a:rPr>
              <a:t>Componente vascolare polmonare</a:t>
            </a:r>
          </a:p>
        </p:txBody>
      </p:sp>
      <p:pic>
        <p:nvPicPr>
          <p:cNvPr id="65541" name="Picture 6" descr="HeartLung">
            <a:extLst>
              <a:ext uri="{FF2B5EF4-FFF2-40B4-BE49-F238E27FC236}">
                <a16:creationId xmlns:a16="http://schemas.microsoft.com/office/drawing/2014/main" id="{3F284AF8-2940-4148-B6D2-E26BAEB5CFB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27763" y="2708275"/>
            <a:ext cx="2524125" cy="3048000"/>
          </a:xfrm>
          <a:noFill/>
        </p:spPr>
      </p:pic>
    </p:spTree>
    <p:extLst>
      <p:ext uri="{BB962C8B-B14F-4D97-AF65-F5344CB8AC3E}">
        <p14:creationId xmlns:p14="http://schemas.microsoft.com/office/powerpoint/2010/main" val="38181870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a:extLst>
              <a:ext uri="{FF2B5EF4-FFF2-40B4-BE49-F238E27FC236}">
                <a16:creationId xmlns:a16="http://schemas.microsoft.com/office/drawing/2014/main" id="{0E4E2387-99BB-9D4C-9E90-8FED29536645}"/>
              </a:ext>
            </a:extLst>
          </p:cNvPr>
          <p:cNvSpPr txBox="1">
            <a:spLocks noChangeArrowheads="1"/>
          </p:cNvSpPr>
          <p:nvPr/>
        </p:nvSpPr>
        <p:spPr bwMode="auto">
          <a:xfrm>
            <a:off x="457200" y="273050"/>
            <a:ext cx="821848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a:solidFill>
                  <a:srgbClr val="0000FF"/>
                </a:solidFill>
                <a:latin typeface="Comic Sans MS" panose="030F0902030302020204" pitchFamily="66" charset="0"/>
                <a:cs typeface="Lucida Sans Unicode" panose="020B0602030504020204" pitchFamily="34" charset="0"/>
              </a:rPr>
              <a:t>PLEURA</a:t>
            </a:r>
          </a:p>
        </p:txBody>
      </p:sp>
      <p:pic>
        <p:nvPicPr>
          <p:cNvPr id="66563" name="Picture 2">
            <a:extLst>
              <a:ext uri="{FF2B5EF4-FFF2-40B4-BE49-F238E27FC236}">
                <a16:creationId xmlns:a16="http://schemas.microsoft.com/office/drawing/2014/main" id="{F73709E0-A8CC-CB41-8FC3-6A3FFFA2F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790700"/>
            <a:ext cx="5643562"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9629515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17F3F4ED-6FF3-D543-96B1-472BB3095D9F}"/>
              </a:ext>
            </a:extLst>
          </p:cNvPr>
          <p:cNvSpPr txBox="1">
            <a:spLocks noChangeArrowheads="1"/>
          </p:cNvSpPr>
          <p:nvPr/>
        </p:nvSpPr>
        <p:spPr bwMode="auto">
          <a:xfrm>
            <a:off x="457200" y="314325"/>
            <a:ext cx="82264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a:solidFill>
                  <a:srgbClr val="808019"/>
                </a:solidFill>
                <a:latin typeface="Comic Sans MS" panose="030F0902030302020204" pitchFamily="66" charset="0"/>
                <a:cs typeface="Lucida Sans Unicode" panose="020B0602030504020204" pitchFamily="34" charset="0"/>
              </a:rPr>
              <a:t>PLEURA</a:t>
            </a:r>
          </a:p>
        </p:txBody>
      </p:sp>
      <p:sp>
        <p:nvSpPr>
          <p:cNvPr id="68611" name="Text Box 2">
            <a:extLst>
              <a:ext uri="{FF2B5EF4-FFF2-40B4-BE49-F238E27FC236}">
                <a16:creationId xmlns:a16="http://schemas.microsoft.com/office/drawing/2014/main" id="{9B2C7CCD-412E-7241-A7C1-E00C251B8F2C}"/>
              </a:ext>
            </a:extLst>
          </p:cNvPr>
          <p:cNvSpPr txBox="1">
            <a:spLocks noChangeArrowheads="1"/>
          </p:cNvSpPr>
          <p:nvPr/>
        </p:nvSpPr>
        <p:spPr bwMode="auto">
          <a:xfrm>
            <a:off x="457200" y="273050"/>
            <a:ext cx="8224838"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I polmoni sono rivestiti da due membrane sottili o sierose:</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  </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1. Pleura Viscerale adiacente al polmone, </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2.Pleura Parietale adiacente alla gabbia toracica. </a:t>
            </a:r>
          </a:p>
          <a:p>
            <a:pPr eaLnBrk="1" hangingPunct="1"/>
            <a:endParaRPr lang="it-IT" altLang="it-IT" sz="2500" dirty="0">
              <a:solidFill>
                <a:srgbClr val="000000"/>
              </a:solidFill>
              <a:latin typeface="Comic Sans MS" panose="030F0902030302020204" pitchFamily="66" charset="0"/>
              <a:cs typeface="Lucida Sans Unicode" panose="020B0602030504020204" pitchFamily="34" charset="0"/>
            </a:endParaRP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Le due  membrane sono continuative e contengono uno spazio detto cavo pleurico riempito da un liquido </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lubrificante detto Liquido Pleurico che permette lo scivolamento delle superfici pleuriche durante i movimenti respiratori.</a:t>
            </a:r>
          </a:p>
        </p:txBody>
      </p:sp>
    </p:spTree>
    <p:extLst>
      <p:ext uri="{BB962C8B-B14F-4D97-AF65-F5344CB8AC3E}">
        <p14:creationId xmlns:p14="http://schemas.microsoft.com/office/powerpoint/2010/main" val="3830152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538EE007-50CB-D842-B8D1-BF3F34F144C4}"/>
              </a:ext>
            </a:extLst>
          </p:cNvPr>
          <p:cNvSpPr txBox="1">
            <a:spLocks noChangeArrowheads="1"/>
          </p:cNvSpPr>
          <p:nvPr/>
        </p:nvSpPr>
        <p:spPr bwMode="auto">
          <a:xfrm>
            <a:off x="457200" y="314325"/>
            <a:ext cx="82169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2500" dirty="0">
                <a:solidFill>
                  <a:srgbClr val="FF0000"/>
                </a:solidFill>
                <a:latin typeface="Comic Sans MS" panose="030F0902030302020204" pitchFamily="66" charset="0"/>
                <a:cs typeface="Lucida Sans Unicode" panose="020B0602030504020204" pitchFamily="34" charset="0"/>
              </a:rPr>
              <a:t>PERCENTUALE DI GAS COMPONENTI L'ARIA ISPIRATA ED ESPIRATA al livello del mare</a:t>
            </a:r>
          </a:p>
          <a:p>
            <a:pPr algn="ctr" eaLnBrk="1" hangingPunct="1"/>
            <a:endParaRPr lang="it-IT" altLang="it-IT" sz="2500" dirty="0">
              <a:solidFill>
                <a:srgbClr val="000000"/>
              </a:solidFill>
              <a:latin typeface="Comic Sans MS" panose="030F0902030302020204" pitchFamily="66" charset="0"/>
              <a:cs typeface="Lucida Sans Unicode" panose="020B0602030504020204" pitchFamily="34" charset="0"/>
            </a:endParaRP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ISPIRAZIONE:  OSSIGENO – 20,95% (21%)</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                           AZOTO – 79,01%</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                           ANIDRIDE CARBONICA – 0,04%</a:t>
            </a:r>
          </a:p>
          <a:p>
            <a:pPr eaLnBrk="1" hangingPunct="1"/>
            <a:endParaRPr lang="it-IT" altLang="it-IT" sz="2500" dirty="0">
              <a:solidFill>
                <a:srgbClr val="000000"/>
              </a:solidFill>
              <a:latin typeface="Comic Sans MS" panose="030F0902030302020204" pitchFamily="66" charset="0"/>
              <a:cs typeface="Lucida Sans Unicode" panose="020B0602030504020204" pitchFamily="34" charset="0"/>
            </a:endParaRP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ESPIRAZIONE:  OSSIGENO – 16,4%</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                           AZOTO – 79,6%</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                           ANIDRIDE CARBONICA - 4%</a:t>
            </a:r>
          </a:p>
        </p:txBody>
      </p:sp>
    </p:spTree>
    <p:extLst>
      <p:ext uri="{BB962C8B-B14F-4D97-AF65-F5344CB8AC3E}">
        <p14:creationId xmlns:p14="http://schemas.microsoft.com/office/powerpoint/2010/main" val="25449779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2D1871ED-C2B8-B440-B92E-9E9BF746F9D6}"/>
              </a:ext>
            </a:extLst>
          </p:cNvPr>
          <p:cNvSpPr txBox="1">
            <a:spLocks noChangeArrowheads="1"/>
          </p:cNvSpPr>
          <p:nvPr/>
        </p:nvSpPr>
        <p:spPr bwMode="auto">
          <a:xfrm>
            <a:off x="457200" y="314325"/>
            <a:ext cx="82264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a:solidFill>
                  <a:schemeClr val="bg1"/>
                </a:solidFill>
                <a:latin typeface="Comic Sans MS" panose="030F0902030302020204" pitchFamily="66" charset="0"/>
                <a:cs typeface="Lucida Sans Unicode" panose="020B0602030504020204" pitchFamily="34" charset="0"/>
              </a:rPr>
              <a:t>GABBIA TORACICA</a:t>
            </a:r>
          </a:p>
        </p:txBody>
      </p:sp>
      <p:sp>
        <p:nvSpPr>
          <p:cNvPr id="72707" name="Text Box 2">
            <a:extLst>
              <a:ext uri="{FF2B5EF4-FFF2-40B4-BE49-F238E27FC236}">
                <a16:creationId xmlns:a16="http://schemas.microsoft.com/office/drawing/2014/main" id="{731F7ADB-6F1E-294A-B63D-901B00A42BD3}"/>
              </a:ext>
            </a:extLst>
          </p:cNvPr>
          <p:cNvSpPr txBox="1">
            <a:spLocks noChangeArrowheads="1"/>
          </p:cNvSpPr>
          <p:nvPr/>
        </p:nvSpPr>
        <p:spPr bwMode="auto">
          <a:xfrm>
            <a:off x="457200" y="273050"/>
            <a:ext cx="8224838"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2500" dirty="0">
                <a:solidFill>
                  <a:srgbClr val="C00000"/>
                </a:solidFill>
                <a:latin typeface="Comic Sans MS" panose="030F0902030302020204" pitchFamily="66" charset="0"/>
                <a:cs typeface="Lucida Sans Unicode" panose="020B0602030504020204" pitchFamily="34" charset="0"/>
              </a:rPr>
              <a:t>   La gabbia toracica è una struttura ossea formata da 12 coste che si articolano con lo sterno e la colonna </a:t>
            </a:r>
            <a:r>
              <a:rPr lang="it-IT" altLang="it-IT" sz="2500" dirty="0" err="1">
                <a:solidFill>
                  <a:srgbClr val="C00000"/>
                </a:solidFill>
                <a:latin typeface="Comic Sans MS" panose="030F0902030302020204" pitchFamily="66" charset="0"/>
                <a:cs typeface="Lucida Sans Unicode" panose="020B0602030504020204" pitchFamily="34" charset="0"/>
              </a:rPr>
              <a:t>vertebrle</a:t>
            </a:r>
            <a:r>
              <a:rPr lang="it-IT" altLang="it-IT" sz="2500" dirty="0">
                <a:solidFill>
                  <a:srgbClr val="C00000"/>
                </a:solidFill>
                <a:latin typeface="Comic Sans MS" panose="030F0902030302020204" pitchFamily="66" charset="0"/>
                <a:cs typeface="Lucida Sans Unicode" panose="020B0602030504020204" pitchFamily="34" charset="0"/>
              </a:rPr>
              <a:t> dorsale. </a:t>
            </a:r>
          </a:p>
        </p:txBody>
      </p:sp>
    </p:spTree>
    <p:extLst>
      <p:ext uri="{BB962C8B-B14F-4D97-AF65-F5344CB8AC3E}">
        <p14:creationId xmlns:p14="http://schemas.microsoft.com/office/powerpoint/2010/main" val="28117203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837DC18A-6129-0D48-B3C2-F4347E146C00}"/>
              </a:ext>
            </a:extLst>
          </p:cNvPr>
          <p:cNvSpPr>
            <a:spLocks noGrp="1" noChangeArrowheads="1"/>
          </p:cNvSpPr>
          <p:nvPr>
            <p:ph type="title" idx="4294967295"/>
          </p:nvPr>
        </p:nvSpPr>
        <p:spPr>
          <a:xfrm>
            <a:off x="457200" y="273050"/>
            <a:ext cx="8221663" cy="1139825"/>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dirty="0">
                <a:solidFill>
                  <a:srgbClr val="280099"/>
                </a:solidFill>
                <a:latin typeface="Comic Sans MS" panose="030F0902030302020204" pitchFamily="66" charset="0"/>
                <a:ea typeface="ＭＳ Ｐゴシック" panose="020B0600070205080204" pitchFamily="34" charset="-128"/>
              </a:rPr>
              <a:t>APPARATO RESPIRATORIO</a:t>
            </a:r>
          </a:p>
        </p:txBody>
      </p:sp>
      <p:pic>
        <p:nvPicPr>
          <p:cNvPr id="21507" name="Picture 2">
            <a:extLst>
              <a:ext uri="{FF2B5EF4-FFF2-40B4-BE49-F238E27FC236}">
                <a16:creationId xmlns:a16="http://schemas.microsoft.com/office/drawing/2014/main" id="{934FD39D-FA52-4C41-9A31-E12EA5AD4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9735"/>
            <a:ext cx="423227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ext Box 2">
            <a:extLst>
              <a:ext uri="{FF2B5EF4-FFF2-40B4-BE49-F238E27FC236}">
                <a16:creationId xmlns:a16="http://schemas.microsoft.com/office/drawing/2014/main" id="{B65FFC80-2398-3A46-A8A1-041E53840DDA}"/>
              </a:ext>
            </a:extLst>
          </p:cNvPr>
          <p:cNvSpPr txBox="1">
            <a:spLocks noChangeArrowheads="1"/>
          </p:cNvSpPr>
          <p:nvPr/>
        </p:nvSpPr>
        <p:spPr bwMode="auto">
          <a:xfrm>
            <a:off x="4038600" y="1739735"/>
            <a:ext cx="5334000"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marL="606425" indent="-606425" eaLnBrk="0" hangingPunct="0">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606425" algn="l"/>
                <a:tab pos="1012825" algn="l"/>
                <a:tab pos="1420813" algn="l"/>
                <a:tab pos="1828800" algn="l"/>
                <a:tab pos="2235200" algn="l"/>
                <a:tab pos="2643188" algn="l"/>
                <a:tab pos="3051175" algn="l"/>
                <a:tab pos="3457575" algn="l"/>
                <a:tab pos="3865563" algn="l"/>
                <a:tab pos="4273550" algn="l"/>
                <a:tab pos="4679950" algn="l"/>
                <a:tab pos="5087938" algn="l"/>
                <a:tab pos="5495925" algn="l"/>
                <a:tab pos="5903913" algn="l"/>
                <a:tab pos="6310313" algn="l"/>
                <a:tab pos="6718300" algn="l"/>
                <a:tab pos="7126288" algn="l"/>
                <a:tab pos="7532688" algn="l"/>
                <a:tab pos="7940675" algn="l"/>
                <a:tab pos="8348663" algn="l"/>
                <a:tab pos="8756650" algn="l"/>
              </a:tabLst>
              <a:defRPr sz="2400">
                <a:solidFill>
                  <a:schemeClr val="tx1"/>
                </a:solidFill>
                <a:latin typeface="Tahoma" panose="020B0604030504040204" pitchFamily="34" charset="0"/>
                <a:ea typeface="ＭＳ Ｐゴシック" panose="020B0600070205080204" pitchFamily="34" charset="-128"/>
              </a:defRPr>
            </a:lvl9pPr>
          </a:lstStyle>
          <a:p>
            <a:pPr eaLnBrk="1" hangingPunct="1">
              <a:buSzPct val="45000"/>
              <a:buFont typeface="Wingdings" pitchFamily="2" charset="2"/>
              <a:buChar char=""/>
            </a:pPr>
            <a:r>
              <a:rPr lang="it-IT" altLang="it-IT" dirty="0">
                <a:solidFill>
                  <a:srgbClr val="FF0000"/>
                </a:solidFill>
                <a:latin typeface="Comic Sans MS" panose="030F0902030302020204" pitchFamily="66" charset="0"/>
                <a:cs typeface="Lucida Sans Unicode" panose="020B0602030504020204" pitchFamily="34" charset="0"/>
              </a:rPr>
              <a:t>VIE RESPIRATORIE O AEREE</a:t>
            </a:r>
          </a:p>
          <a:p>
            <a:pPr eaLnBrk="1" hangingPunct="1"/>
            <a:r>
              <a:rPr lang="it-IT" altLang="it-IT" dirty="0">
                <a:solidFill>
                  <a:srgbClr val="000000"/>
                </a:solidFill>
                <a:latin typeface="Comic Sans MS" panose="030F0902030302020204" pitchFamily="66" charset="0"/>
                <a:cs typeface="Lucida Sans Unicode" panose="020B0602030504020204" pitchFamily="34" charset="0"/>
              </a:rPr>
              <a:t>     (naso – faringe – laringe – trachea)</a:t>
            </a:r>
          </a:p>
          <a:p>
            <a:pPr eaLnBrk="1" hangingPunct="1"/>
            <a:endParaRPr lang="it-IT" altLang="it-IT" dirty="0">
              <a:solidFill>
                <a:srgbClr val="000000"/>
              </a:solidFill>
              <a:latin typeface="Comic Sans MS" panose="030F0902030302020204" pitchFamily="66" charset="0"/>
              <a:cs typeface="Lucida Sans Unicode" panose="020B0602030504020204" pitchFamily="34" charset="0"/>
            </a:endParaRPr>
          </a:p>
          <a:p>
            <a:pPr eaLnBrk="1" hangingPunct="1">
              <a:buSzPct val="45000"/>
              <a:buFont typeface="Wingdings" pitchFamily="2" charset="2"/>
              <a:buChar char=""/>
            </a:pPr>
            <a:r>
              <a:rPr lang="it-IT" altLang="it-IT" dirty="0">
                <a:solidFill>
                  <a:srgbClr val="FF0000"/>
                </a:solidFill>
                <a:latin typeface="Comic Sans MS" panose="030F0902030302020204" pitchFamily="66" charset="0"/>
                <a:cs typeface="Lucida Sans Unicode" panose="020B0602030504020204" pitchFamily="34" charset="0"/>
              </a:rPr>
              <a:t>POLMONI</a:t>
            </a:r>
          </a:p>
          <a:p>
            <a:pPr eaLnBrk="1" hangingPunct="1"/>
            <a:r>
              <a:rPr lang="it-IT" altLang="it-IT" dirty="0">
                <a:solidFill>
                  <a:srgbClr val="000000"/>
                </a:solidFill>
                <a:latin typeface="Comic Sans MS" panose="030F0902030302020204" pitchFamily="66" charset="0"/>
                <a:cs typeface="Lucida Sans Unicode" panose="020B0602030504020204" pitchFamily="34" charset="0"/>
              </a:rPr>
              <a:t>      ( bronchi – bronchioli – alveoli)</a:t>
            </a:r>
          </a:p>
          <a:p>
            <a:pPr eaLnBrk="1" hangingPunct="1"/>
            <a:endParaRPr lang="it-IT" altLang="it-IT" dirty="0">
              <a:solidFill>
                <a:srgbClr val="000000"/>
              </a:solidFill>
              <a:latin typeface="Comic Sans MS" panose="030F0902030302020204" pitchFamily="66" charset="0"/>
              <a:cs typeface="Lucida Sans Unicode" panose="020B0602030504020204" pitchFamily="34" charset="0"/>
            </a:endParaRPr>
          </a:p>
          <a:p>
            <a:pPr eaLnBrk="1" hangingPunct="1">
              <a:buSzPct val="45000"/>
              <a:buFont typeface="Wingdings" pitchFamily="2" charset="2"/>
              <a:buChar char=""/>
            </a:pPr>
            <a:r>
              <a:rPr lang="it-IT" altLang="it-IT" dirty="0">
                <a:solidFill>
                  <a:srgbClr val="FF0000"/>
                </a:solidFill>
                <a:latin typeface="Comic Sans MS" panose="030F0902030302020204" pitchFamily="66" charset="0"/>
                <a:cs typeface="Lucida Sans Unicode" panose="020B0602030504020204" pitchFamily="34" charset="0"/>
              </a:rPr>
              <a:t>PLEURE</a:t>
            </a:r>
          </a:p>
          <a:p>
            <a:pPr eaLnBrk="1" hangingPunct="1"/>
            <a:r>
              <a:rPr lang="it-IT" altLang="it-IT" dirty="0">
                <a:solidFill>
                  <a:srgbClr val="000000"/>
                </a:solidFill>
                <a:latin typeface="Comic Sans MS" panose="030F0902030302020204" pitchFamily="66" charset="0"/>
                <a:cs typeface="Lucida Sans Unicode" panose="020B0602030504020204" pitchFamily="34" charset="0"/>
              </a:rPr>
              <a:t>      (parietale e viscerale)</a:t>
            </a:r>
          </a:p>
          <a:p>
            <a:pPr eaLnBrk="1" hangingPunct="1"/>
            <a:endParaRPr lang="it-IT" altLang="it-IT" dirty="0">
              <a:solidFill>
                <a:srgbClr val="000000"/>
              </a:solidFill>
              <a:latin typeface="Comic Sans MS" panose="030F0902030302020204" pitchFamily="66" charset="0"/>
              <a:cs typeface="Lucida Sans Unicode" panose="020B0602030504020204" pitchFamily="34" charset="0"/>
            </a:endParaRPr>
          </a:p>
          <a:p>
            <a:pPr eaLnBrk="1" hangingPunct="1">
              <a:buSzPct val="45000"/>
              <a:buFont typeface="Wingdings" pitchFamily="2" charset="2"/>
              <a:buChar char=""/>
            </a:pPr>
            <a:r>
              <a:rPr lang="it-IT" altLang="it-IT" dirty="0">
                <a:solidFill>
                  <a:srgbClr val="FF0000"/>
                </a:solidFill>
                <a:latin typeface="Comic Sans MS" panose="030F0902030302020204" pitchFamily="66" charset="0"/>
                <a:cs typeface="Lucida Sans Unicode" panose="020B0602030504020204" pitchFamily="34" charset="0"/>
              </a:rPr>
              <a:t>GABBIA TORACICA</a:t>
            </a:r>
          </a:p>
          <a:p>
            <a:pPr eaLnBrk="1" hangingPunct="1"/>
            <a:endParaRPr lang="it-IT" altLang="it-IT" dirty="0">
              <a:solidFill>
                <a:srgbClr val="000000"/>
              </a:solidFill>
              <a:latin typeface="Comic Sans MS" panose="030F0902030302020204" pitchFamily="66" charset="0"/>
              <a:cs typeface="Lucida Sans Unicode" panose="020B0602030504020204" pitchFamily="34" charset="0"/>
            </a:endParaRPr>
          </a:p>
          <a:p>
            <a:pPr eaLnBrk="1" hangingPunct="1">
              <a:buSzPct val="45000"/>
              <a:buFont typeface="Wingdings" pitchFamily="2" charset="2"/>
              <a:buChar char=""/>
            </a:pPr>
            <a:r>
              <a:rPr lang="it-IT" altLang="it-IT" dirty="0">
                <a:solidFill>
                  <a:srgbClr val="FF0000"/>
                </a:solidFill>
                <a:latin typeface="Comic Sans MS" panose="030F0902030302020204" pitchFamily="66" charset="0"/>
                <a:cs typeface="Lucida Sans Unicode" panose="020B0602030504020204" pitchFamily="34" charset="0"/>
              </a:rPr>
              <a:t>DIAFRAMMA</a:t>
            </a:r>
          </a:p>
        </p:txBody>
      </p:sp>
    </p:spTree>
    <p:extLst>
      <p:ext uri="{BB962C8B-B14F-4D97-AF65-F5344CB8AC3E}">
        <p14:creationId xmlns:p14="http://schemas.microsoft.com/office/powerpoint/2010/main" val="15566363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5C6ACFA9-568D-5144-A4D8-E82B990B3B24}"/>
              </a:ext>
            </a:extLst>
          </p:cNvPr>
          <p:cNvSpPr>
            <a:spLocks noGrp="1" noChangeArrowheads="1"/>
          </p:cNvSpPr>
          <p:nvPr>
            <p:ph type="title" idx="4294967295"/>
          </p:nvPr>
        </p:nvSpPr>
        <p:spPr>
          <a:xfrm>
            <a:off x="457200" y="273050"/>
            <a:ext cx="8218488" cy="1136650"/>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dirty="0">
                <a:latin typeface="Comic Sans MS" panose="030F0902030302020204" pitchFamily="66" charset="0"/>
                <a:ea typeface="ＭＳ Ｐゴシック" panose="020B0600070205080204" pitchFamily="34" charset="-128"/>
              </a:rPr>
              <a:t>GABBIA TORACICA</a:t>
            </a:r>
          </a:p>
        </p:txBody>
      </p:sp>
      <p:pic>
        <p:nvPicPr>
          <p:cNvPr id="74756" name="Picture 3">
            <a:extLst>
              <a:ext uri="{FF2B5EF4-FFF2-40B4-BE49-F238E27FC236}">
                <a16:creationId xmlns:a16="http://schemas.microsoft.com/office/drawing/2014/main" id="{6B1FF480-33EB-804B-A460-7A69BF860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1416050"/>
            <a:ext cx="7883525" cy="4816475"/>
          </a:xfrm>
          <a:prstGeom prst="rect">
            <a:avLst/>
          </a:prstGeom>
          <a:solidFill>
            <a:schemeClr val="accent5"/>
          </a:solidFill>
          <a:ln>
            <a:noFill/>
          </a:ln>
        </p:spPr>
      </p:pic>
    </p:spTree>
    <p:extLst>
      <p:ext uri="{BB962C8B-B14F-4D97-AF65-F5344CB8AC3E}">
        <p14:creationId xmlns:p14="http://schemas.microsoft.com/office/powerpoint/2010/main" val="3249971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WINDOWS\TEMP\\msotw9_temp0.jpg">
            <a:extLst>
              <a:ext uri="{FF2B5EF4-FFF2-40B4-BE49-F238E27FC236}">
                <a16:creationId xmlns:a16="http://schemas.microsoft.com/office/drawing/2014/main" id="{0946B6DF-FA04-D24A-A2F1-B8CB86481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100" y="838200"/>
            <a:ext cx="51689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descr="C:\WINDOWS\TEMP\\msotw9_temp0.jpg">
            <a:extLst>
              <a:ext uri="{FF2B5EF4-FFF2-40B4-BE49-F238E27FC236}">
                <a16:creationId xmlns:a16="http://schemas.microsoft.com/office/drawing/2014/main" id="{73C06FD6-F181-5F4D-A781-1975AB6B3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038600"/>
            <a:ext cx="2997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a:extLst>
              <a:ext uri="{FF2B5EF4-FFF2-40B4-BE49-F238E27FC236}">
                <a16:creationId xmlns:a16="http://schemas.microsoft.com/office/drawing/2014/main" id="{7F1EC5E0-2E02-1241-BE36-88BADD27A842}"/>
              </a:ext>
            </a:extLst>
          </p:cNvPr>
          <p:cNvSpPr txBox="1">
            <a:spLocks noChangeArrowheads="1"/>
          </p:cNvSpPr>
          <p:nvPr/>
        </p:nvSpPr>
        <p:spPr bwMode="auto">
          <a:xfrm>
            <a:off x="0" y="914400"/>
            <a:ext cx="36893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a:t>ARTICOLAZIONI DELLA PARETE</a:t>
            </a:r>
          </a:p>
          <a:p>
            <a:pPr eaLnBrk="1" hangingPunct="1"/>
            <a:r>
              <a:rPr lang="it-IT" altLang="it-IT" sz="1800"/>
              <a:t>TORACICA</a:t>
            </a:r>
          </a:p>
          <a:p>
            <a:pPr eaLnBrk="1" hangingPunct="1"/>
            <a:endParaRPr lang="it-IT" altLang="it-IT" sz="1800"/>
          </a:p>
          <a:p>
            <a:pPr eaLnBrk="1" hangingPunct="1"/>
            <a:r>
              <a:rPr lang="it-IT" altLang="it-IT" sz="1800" b="1"/>
              <a:t>Tra vertebre</a:t>
            </a:r>
          </a:p>
          <a:p>
            <a:pPr eaLnBrk="1" hangingPunct="1"/>
            <a:r>
              <a:rPr lang="it-IT" altLang="it-IT" sz="1800" b="1"/>
              <a:t>Coste e vertebre</a:t>
            </a:r>
          </a:p>
          <a:p>
            <a:pPr eaLnBrk="1" hangingPunct="1"/>
            <a:r>
              <a:rPr lang="it-IT" altLang="it-IT" sz="1800" b="1"/>
              <a:t>Coste e cartilagini costali</a:t>
            </a:r>
          </a:p>
          <a:p>
            <a:pPr eaLnBrk="1" hangingPunct="1"/>
            <a:r>
              <a:rPr lang="it-IT" altLang="it-IT" sz="1800" b="1"/>
              <a:t>Sterno e cartilagini costali</a:t>
            </a:r>
          </a:p>
          <a:p>
            <a:pPr eaLnBrk="1" hangingPunct="1"/>
            <a:r>
              <a:rPr lang="it-IT" altLang="it-IT" sz="1800" b="1"/>
              <a:t>Parti dello sterno</a:t>
            </a:r>
          </a:p>
        </p:txBody>
      </p:sp>
      <p:pic>
        <p:nvPicPr>
          <p:cNvPr id="7" name="Picture 5" descr="C:\WINDOWS\TEMP\\msotw9_temp0.jpg">
            <a:extLst>
              <a:ext uri="{FF2B5EF4-FFF2-40B4-BE49-F238E27FC236}">
                <a16:creationId xmlns:a16="http://schemas.microsoft.com/office/drawing/2014/main" id="{525897AD-7230-3749-8ED8-889CE56D9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581400"/>
            <a:ext cx="38989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Box 7">
            <a:extLst>
              <a:ext uri="{FF2B5EF4-FFF2-40B4-BE49-F238E27FC236}">
                <a16:creationId xmlns:a16="http://schemas.microsoft.com/office/drawing/2014/main" id="{6F1FAA70-EC03-8A43-A0F5-1E4D1AA86B04}"/>
              </a:ext>
            </a:extLst>
          </p:cNvPr>
          <p:cNvSpPr txBox="1">
            <a:spLocks noChangeArrowheads="1"/>
          </p:cNvSpPr>
          <p:nvPr/>
        </p:nvSpPr>
        <p:spPr bwMode="auto">
          <a:xfrm>
            <a:off x="230188" y="461963"/>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76807" name="TextBox 8">
            <a:extLst>
              <a:ext uri="{FF2B5EF4-FFF2-40B4-BE49-F238E27FC236}">
                <a16:creationId xmlns:a16="http://schemas.microsoft.com/office/drawing/2014/main" id="{8F1832B7-785C-8A40-9F8D-ACE717C6DE83}"/>
              </a:ext>
            </a:extLst>
          </p:cNvPr>
          <p:cNvSpPr txBox="1">
            <a:spLocks noChangeArrowheads="1"/>
          </p:cNvSpPr>
          <p:nvPr/>
        </p:nvSpPr>
        <p:spPr bwMode="auto">
          <a:xfrm>
            <a:off x="-1192213" y="33289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1586526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1E6F22E7-DB2C-C443-915B-45D6B9794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1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3">
            <a:extLst>
              <a:ext uri="{FF2B5EF4-FFF2-40B4-BE49-F238E27FC236}">
                <a16:creationId xmlns:a16="http://schemas.microsoft.com/office/drawing/2014/main" id="{B4B1E893-6474-A449-A39B-4B445CC87A6B}"/>
              </a:ext>
            </a:extLst>
          </p:cNvPr>
          <p:cNvSpPr txBox="1">
            <a:spLocks noChangeArrowheads="1"/>
          </p:cNvSpPr>
          <p:nvPr/>
        </p:nvSpPr>
        <p:spPr bwMode="auto">
          <a:xfrm>
            <a:off x="5219700" y="2133600"/>
            <a:ext cx="3228975" cy="8318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1800"/>
              <a:t>V. Sezione Muscoli respiratori</a:t>
            </a:r>
          </a:p>
        </p:txBody>
      </p:sp>
      <p:sp>
        <p:nvSpPr>
          <p:cNvPr id="77828" name="TextBox 3">
            <a:extLst>
              <a:ext uri="{FF2B5EF4-FFF2-40B4-BE49-F238E27FC236}">
                <a16:creationId xmlns:a16="http://schemas.microsoft.com/office/drawing/2014/main" id="{78F3D119-3FA8-134B-A60A-47205BEB1112}"/>
              </a:ext>
            </a:extLst>
          </p:cNvPr>
          <p:cNvSpPr txBox="1">
            <a:spLocks noChangeArrowheads="1"/>
          </p:cNvSpPr>
          <p:nvPr/>
        </p:nvSpPr>
        <p:spPr bwMode="auto">
          <a:xfrm>
            <a:off x="5445125" y="1058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2340514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Scansione0001">
            <a:extLst>
              <a:ext uri="{FF2B5EF4-FFF2-40B4-BE49-F238E27FC236}">
                <a16:creationId xmlns:a16="http://schemas.microsoft.com/office/drawing/2014/main" id="{88160B69-885B-D744-BD06-4AB7B61D0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7417"/>
            <a:ext cx="664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a:extLst>
              <a:ext uri="{FF2B5EF4-FFF2-40B4-BE49-F238E27FC236}">
                <a16:creationId xmlns:a16="http://schemas.microsoft.com/office/drawing/2014/main" id="{A763C882-402A-6D45-87C0-354823BD35F5}"/>
              </a:ext>
            </a:extLst>
          </p:cNvPr>
          <p:cNvSpPr>
            <a:spLocks noChangeArrowheads="1"/>
          </p:cNvSpPr>
          <p:nvPr/>
        </p:nvSpPr>
        <p:spPr bwMode="auto">
          <a:xfrm>
            <a:off x="2543175" y="457200"/>
            <a:ext cx="6553200" cy="2889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2" name="CasellaDiTesto 1">
            <a:extLst>
              <a:ext uri="{FF2B5EF4-FFF2-40B4-BE49-F238E27FC236}">
                <a16:creationId xmlns:a16="http://schemas.microsoft.com/office/drawing/2014/main" id="{93CCCA08-CFBF-354B-9711-885A760AABEC}"/>
              </a:ext>
            </a:extLst>
          </p:cNvPr>
          <p:cNvSpPr txBox="1"/>
          <p:nvPr/>
        </p:nvSpPr>
        <p:spPr>
          <a:xfrm>
            <a:off x="304800" y="914400"/>
            <a:ext cx="1981200" cy="2031325"/>
          </a:xfrm>
          <a:prstGeom prst="rect">
            <a:avLst/>
          </a:prstGeom>
          <a:solidFill>
            <a:schemeClr val="accent5">
              <a:lumMod val="20000"/>
              <a:lumOff val="80000"/>
            </a:schemeClr>
          </a:solidFill>
        </p:spPr>
        <p:txBody>
          <a:bodyPr wrap="square" rtlCol="0">
            <a:spAutoFit/>
          </a:bodyPr>
          <a:lstStyle/>
          <a:p>
            <a:r>
              <a:rPr lang="it-IT" dirty="0" err="1"/>
              <a:t>Inspirio</a:t>
            </a:r>
            <a:r>
              <a:rPr lang="it-IT" dirty="0"/>
              <a:t> = movimento attivo in condizioni di riposo legato essenzialmente all’abbassamento del diaframma</a:t>
            </a:r>
          </a:p>
        </p:txBody>
      </p:sp>
      <p:sp>
        <p:nvSpPr>
          <p:cNvPr id="3" name="CasellaDiTesto 2">
            <a:extLst>
              <a:ext uri="{FF2B5EF4-FFF2-40B4-BE49-F238E27FC236}">
                <a16:creationId xmlns:a16="http://schemas.microsoft.com/office/drawing/2014/main" id="{8F74AA1A-F87E-E740-B463-B125E35EF952}"/>
              </a:ext>
            </a:extLst>
          </p:cNvPr>
          <p:cNvSpPr txBox="1"/>
          <p:nvPr/>
        </p:nvSpPr>
        <p:spPr>
          <a:xfrm>
            <a:off x="381000" y="3733800"/>
            <a:ext cx="1905000" cy="2308324"/>
          </a:xfrm>
          <a:prstGeom prst="rect">
            <a:avLst/>
          </a:prstGeom>
          <a:solidFill>
            <a:schemeClr val="accent6">
              <a:lumMod val="20000"/>
              <a:lumOff val="80000"/>
            </a:schemeClr>
          </a:solidFill>
        </p:spPr>
        <p:txBody>
          <a:bodyPr wrap="square" rtlCol="0">
            <a:spAutoFit/>
          </a:bodyPr>
          <a:lstStyle/>
          <a:p>
            <a:r>
              <a:rPr lang="it-IT" dirty="0" err="1"/>
              <a:t>Espirio</a:t>
            </a:r>
            <a:r>
              <a:rPr lang="it-IT" dirty="0"/>
              <a:t> = movimento passivo a riposo legato alle proprietà elastiche di polmone e gabbia toracica</a:t>
            </a:r>
          </a:p>
        </p:txBody>
      </p:sp>
    </p:spTree>
    <p:extLst>
      <p:ext uri="{BB962C8B-B14F-4D97-AF65-F5344CB8AC3E}">
        <p14:creationId xmlns:p14="http://schemas.microsoft.com/office/powerpoint/2010/main" val="83920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64E973F7-251D-E54A-9484-97CE0C569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0" y="0"/>
            <a:ext cx="596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a:extLst>
              <a:ext uri="{FF2B5EF4-FFF2-40B4-BE49-F238E27FC236}">
                <a16:creationId xmlns:a16="http://schemas.microsoft.com/office/drawing/2014/main" id="{618214FD-D742-C442-A83E-DE3180B71145}"/>
              </a:ext>
            </a:extLst>
          </p:cNvPr>
          <p:cNvSpPr txBox="1">
            <a:spLocks noChangeArrowheads="1"/>
          </p:cNvSpPr>
          <p:nvPr/>
        </p:nvSpPr>
        <p:spPr bwMode="auto">
          <a:xfrm>
            <a:off x="323850" y="404813"/>
            <a:ext cx="252095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50000"/>
              </a:spcBef>
            </a:pPr>
            <a:r>
              <a:rPr lang="it-IT" altLang="it-IT" dirty="0">
                <a:solidFill>
                  <a:srgbClr val="C00000"/>
                </a:solidFill>
              </a:rPr>
              <a:t>5. Muscoli intercostali ESTERNI  INSPIRATORI</a:t>
            </a:r>
          </a:p>
          <a:p>
            <a:pPr algn="ctr" eaLnBrk="1" hangingPunct="1">
              <a:spcBef>
                <a:spcPct val="50000"/>
              </a:spcBef>
            </a:pPr>
            <a:r>
              <a:rPr lang="it-IT" altLang="it-IT" sz="1600" dirty="0">
                <a:solidFill>
                  <a:srgbClr val="C00000"/>
                </a:solidFill>
              </a:rPr>
              <a:t>(fibre dirette </a:t>
            </a:r>
            <a:r>
              <a:rPr lang="it-IT" altLang="it-IT" sz="1600" dirty="0" err="1">
                <a:solidFill>
                  <a:srgbClr val="C00000"/>
                </a:solidFill>
              </a:rPr>
              <a:t>antero-inf</a:t>
            </a:r>
            <a:r>
              <a:rPr lang="it-IT" altLang="it-IT" sz="1600" dirty="0">
                <a:solidFill>
                  <a:srgbClr val="C00000"/>
                </a:solidFill>
              </a:rPr>
              <a:t>.)</a:t>
            </a:r>
          </a:p>
          <a:p>
            <a:pPr algn="ctr" eaLnBrk="1" hangingPunct="1">
              <a:spcBef>
                <a:spcPct val="50000"/>
              </a:spcBef>
            </a:pPr>
            <a:endParaRPr lang="it-IT" altLang="it-IT" dirty="0">
              <a:solidFill>
                <a:srgbClr val="C00000"/>
              </a:solidFill>
            </a:endParaRPr>
          </a:p>
          <a:p>
            <a:pPr algn="ctr" eaLnBrk="1" hangingPunct="1">
              <a:spcBef>
                <a:spcPct val="50000"/>
              </a:spcBef>
            </a:pPr>
            <a:r>
              <a:rPr lang="it-IT" altLang="it-IT" dirty="0">
                <a:solidFill>
                  <a:srgbClr val="C00000"/>
                </a:solidFill>
              </a:rPr>
              <a:t>6. Muscoli intercostali INTERNI ESPIRATORI</a:t>
            </a:r>
          </a:p>
          <a:p>
            <a:pPr algn="ctr" eaLnBrk="1" hangingPunct="1">
              <a:spcBef>
                <a:spcPct val="50000"/>
              </a:spcBef>
            </a:pPr>
            <a:r>
              <a:rPr lang="it-IT" altLang="it-IT" sz="1600" dirty="0">
                <a:solidFill>
                  <a:srgbClr val="C00000"/>
                </a:solidFill>
              </a:rPr>
              <a:t>(fibre dirette postero-</a:t>
            </a:r>
            <a:r>
              <a:rPr lang="it-IT" altLang="it-IT" sz="1600" dirty="0" err="1">
                <a:solidFill>
                  <a:srgbClr val="C00000"/>
                </a:solidFill>
              </a:rPr>
              <a:t>inf</a:t>
            </a:r>
            <a:r>
              <a:rPr lang="it-IT" altLang="it-IT" sz="1600" dirty="0">
                <a:solidFill>
                  <a:srgbClr val="C00000"/>
                </a:solidFill>
              </a:rPr>
              <a:t>.)</a:t>
            </a:r>
          </a:p>
          <a:p>
            <a:pPr algn="ctr" eaLnBrk="1" hangingPunct="1">
              <a:spcBef>
                <a:spcPct val="50000"/>
              </a:spcBef>
            </a:pPr>
            <a:endParaRPr lang="it-IT" altLang="it-IT" sz="1600" dirty="0">
              <a:solidFill>
                <a:srgbClr val="C00000"/>
              </a:solidFill>
            </a:endParaRPr>
          </a:p>
          <a:p>
            <a:pPr algn="ctr" eaLnBrk="1" hangingPunct="1">
              <a:spcBef>
                <a:spcPct val="50000"/>
              </a:spcBef>
            </a:pPr>
            <a:r>
              <a:rPr lang="it-IT" altLang="it-IT" sz="1800" dirty="0">
                <a:solidFill>
                  <a:srgbClr val="C00000"/>
                </a:solidFill>
              </a:rPr>
              <a:t>Innervazione: </a:t>
            </a:r>
          </a:p>
          <a:p>
            <a:pPr algn="ctr" eaLnBrk="1" hangingPunct="1">
              <a:spcBef>
                <a:spcPct val="50000"/>
              </a:spcBef>
            </a:pPr>
            <a:r>
              <a:rPr lang="it-IT" altLang="it-IT" sz="1800" dirty="0">
                <a:solidFill>
                  <a:srgbClr val="C00000"/>
                </a:solidFill>
              </a:rPr>
              <a:t>n. intercostali</a:t>
            </a:r>
          </a:p>
          <a:p>
            <a:pPr algn="ctr" eaLnBrk="1" hangingPunct="1">
              <a:spcBef>
                <a:spcPct val="50000"/>
              </a:spcBef>
            </a:pPr>
            <a:endParaRPr lang="it-IT" altLang="it-IT" sz="1800" dirty="0">
              <a:solidFill>
                <a:srgbClr val="C00000"/>
              </a:solidFill>
            </a:endParaRPr>
          </a:p>
        </p:txBody>
      </p:sp>
      <p:sp>
        <p:nvSpPr>
          <p:cNvPr id="80900" name="TextBox 3">
            <a:extLst>
              <a:ext uri="{FF2B5EF4-FFF2-40B4-BE49-F238E27FC236}">
                <a16:creationId xmlns:a16="http://schemas.microsoft.com/office/drawing/2014/main" id="{8C43DE8E-D870-3F49-9D26-8E3D9403580C}"/>
              </a:ext>
            </a:extLst>
          </p:cNvPr>
          <p:cNvSpPr txBox="1">
            <a:spLocks noChangeArrowheads="1"/>
          </p:cNvSpPr>
          <p:nvPr/>
        </p:nvSpPr>
        <p:spPr bwMode="auto">
          <a:xfrm>
            <a:off x="-962025" y="33289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Tree>
    <p:extLst>
      <p:ext uri="{BB962C8B-B14F-4D97-AF65-F5344CB8AC3E}">
        <p14:creationId xmlns:p14="http://schemas.microsoft.com/office/powerpoint/2010/main" val="280965362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02D339-6998-904F-B400-2A71E2F0BB9F}"/>
              </a:ext>
            </a:extLst>
          </p:cNvPr>
          <p:cNvSpPr txBox="1"/>
          <p:nvPr/>
        </p:nvSpPr>
        <p:spPr>
          <a:xfrm>
            <a:off x="990600" y="685800"/>
            <a:ext cx="6750963" cy="3139321"/>
          </a:xfrm>
          <a:prstGeom prst="rect">
            <a:avLst/>
          </a:prstGeom>
          <a:noFill/>
        </p:spPr>
        <p:txBody>
          <a:bodyPr wrap="square" rtlCol="0">
            <a:spAutoFit/>
          </a:bodyPr>
          <a:lstStyle/>
          <a:p>
            <a:r>
              <a:rPr lang="it-IT" dirty="0"/>
              <a:t>In condizioni normali la respirazione è suddivisibile in una fase inspiratoria e in una fase espiratoria.</a:t>
            </a:r>
          </a:p>
          <a:p>
            <a:endParaRPr lang="it-IT" dirty="0"/>
          </a:p>
          <a:p>
            <a:r>
              <a:rPr lang="it-IT" dirty="0"/>
              <a:t>L’inspirazione è un processo attivo che consuma energia, perché richiede la contrazione di muscoli inspiratori per vincere le resistenze che si oppongono all’ingresso dell’aria nei polmoni. I muscoli inspiratori sono gli intercostali esterni, i parasternali, il muscolo sternocleidomastoideo, lo scaleno ed il diaframma, il più importante.</a:t>
            </a:r>
          </a:p>
          <a:p>
            <a:endParaRPr lang="it-IT" dirty="0"/>
          </a:p>
          <a:p>
            <a:r>
              <a:rPr lang="it-IT" dirty="0"/>
              <a:t>L’espirazione normale è passiva e si basa sulla forza di retrazione elastica che hanno il polmone e la gabbia toracica.</a:t>
            </a:r>
          </a:p>
        </p:txBody>
      </p:sp>
    </p:spTree>
    <p:extLst>
      <p:ext uri="{BB962C8B-B14F-4D97-AF65-F5344CB8AC3E}">
        <p14:creationId xmlns:p14="http://schemas.microsoft.com/office/powerpoint/2010/main" val="2891933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a:extLst>
              <a:ext uri="{FF2B5EF4-FFF2-40B4-BE49-F238E27FC236}">
                <a16:creationId xmlns:a16="http://schemas.microsoft.com/office/drawing/2014/main" id="{752E1319-A46D-1440-AB33-3B3F77FFECDC}"/>
              </a:ext>
            </a:extLst>
          </p:cNvPr>
          <p:cNvSpPr txBox="1">
            <a:spLocks noChangeArrowheads="1"/>
          </p:cNvSpPr>
          <p:nvPr/>
        </p:nvSpPr>
        <p:spPr bwMode="auto">
          <a:xfrm>
            <a:off x="457200" y="314325"/>
            <a:ext cx="82184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dirty="0">
                <a:solidFill>
                  <a:srgbClr val="C00000"/>
                </a:solidFill>
                <a:latin typeface="Comic Sans MS" panose="030F0902030302020204" pitchFamily="66" charset="0"/>
                <a:cs typeface="Lucida Sans Unicode" panose="020B0602030504020204" pitchFamily="34" charset="0"/>
              </a:rPr>
              <a:t>DIAFRAMMA</a:t>
            </a:r>
          </a:p>
        </p:txBody>
      </p:sp>
      <p:pic>
        <p:nvPicPr>
          <p:cNvPr id="81923" name="Picture 2">
            <a:extLst>
              <a:ext uri="{FF2B5EF4-FFF2-40B4-BE49-F238E27FC236}">
                <a16:creationId xmlns:a16="http://schemas.microsoft.com/office/drawing/2014/main" id="{A7DEE529-35AF-C642-9A66-9CD10D6B6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1581150"/>
            <a:ext cx="595312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736685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050">
            <a:extLst>
              <a:ext uri="{FF2B5EF4-FFF2-40B4-BE49-F238E27FC236}">
                <a16:creationId xmlns:a16="http://schemas.microsoft.com/office/drawing/2014/main" id="{EB2B7AE2-7627-104E-B46F-71EB36AC4A4D}"/>
              </a:ext>
            </a:extLst>
          </p:cNvPr>
          <p:cNvSpPr>
            <a:spLocks noChangeArrowheads="1"/>
          </p:cNvSpPr>
          <p:nvPr/>
        </p:nvSpPr>
        <p:spPr bwMode="auto">
          <a:xfrm>
            <a:off x="0" y="1250950"/>
            <a:ext cx="9144000" cy="3719513"/>
          </a:xfrm>
          <a:prstGeom prst="rect">
            <a:avLst/>
          </a:prstGeom>
          <a:noFill/>
          <a:ln w="9525">
            <a:noFill/>
            <a:miter lim="800000"/>
            <a:headEnd/>
            <a:tailEnd/>
          </a:ln>
          <a:effec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en-GB" altLang="it-IT" sz="3800" b="1">
                <a:solidFill>
                  <a:srgbClr val="000066"/>
                </a:solidFill>
                <a:effectLst>
                  <a:outerShdw blurRad="38100" dist="38100" dir="2700000" algn="tl">
                    <a:srgbClr val="000000"/>
                  </a:outerShdw>
                </a:effectLst>
                <a:latin typeface="Comic Sans MS" panose="030F0902030302020204" pitchFamily="66" charset="0"/>
              </a:rPr>
              <a:t>Funzioni Vitali dei Muscoli Respiratori</a:t>
            </a:r>
          </a:p>
          <a:p>
            <a:pPr algn="ctr" eaLnBrk="1" hangingPunct="1"/>
            <a:endParaRPr lang="en-GB" altLang="it-IT" sz="4000" b="1">
              <a:solidFill>
                <a:srgbClr val="000066"/>
              </a:solidFill>
              <a:effectLst>
                <a:outerShdw blurRad="38100" dist="38100" dir="2700000" algn="tl">
                  <a:srgbClr val="000000"/>
                </a:outerShdw>
              </a:effectLst>
              <a:latin typeface="Comic Sans MS" panose="030F0902030302020204" pitchFamily="66" charset="0"/>
            </a:endParaRPr>
          </a:p>
          <a:p>
            <a:pPr algn="ctr" eaLnBrk="1" hangingPunct="1">
              <a:buFontTx/>
              <a:buChar char="•"/>
            </a:pPr>
            <a:endParaRPr lang="en-GB" altLang="it-IT" sz="4400" b="1">
              <a:solidFill>
                <a:srgbClr val="000066"/>
              </a:solidFill>
              <a:effectLst>
                <a:outerShdw blurRad="38100" dist="38100" dir="2700000" algn="tl">
                  <a:srgbClr val="000000"/>
                </a:outerShdw>
              </a:effectLst>
              <a:latin typeface="Comic Sans MS" panose="030F0902030302020204" pitchFamily="66" charset="0"/>
            </a:endParaRPr>
          </a:p>
          <a:p>
            <a:pPr algn="ctr" eaLnBrk="1" hangingPunct="1">
              <a:buFontTx/>
              <a:buChar char="•"/>
            </a:pPr>
            <a:r>
              <a:rPr lang="en-GB" altLang="it-IT" sz="4400" b="1">
                <a:solidFill>
                  <a:srgbClr val="000066"/>
                </a:solidFill>
                <a:effectLst>
                  <a:outerShdw blurRad="38100" dist="38100" dir="2700000" algn="tl">
                    <a:srgbClr val="000000"/>
                  </a:outerShdw>
                </a:effectLst>
                <a:latin typeface="Comic Sans MS" panose="030F0902030302020204" pitchFamily="66" charset="0"/>
              </a:rPr>
              <a:t> </a:t>
            </a:r>
            <a:r>
              <a:rPr lang="en-GB" altLang="it-IT" sz="3600" b="1">
                <a:solidFill>
                  <a:srgbClr val="000066"/>
                </a:solidFill>
                <a:effectLst>
                  <a:outerShdw blurRad="38100" dist="38100" dir="2700000" algn="tl">
                    <a:srgbClr val="000000"/>
                  </a:outerShdw>
                </a:effectLst>
                <a:latin typeface="Comic Sans MS" panose="030F0902030302020204" pitchFamily="66" charset="0"/>
              </a:rPr>
              <a:t>Ventilazione Polmonare</a:t>
            </a:r>
          </a:p>
          <a:p>
            <a:pPr algn="ctr" eaLnBrk="1" hangingPunct="1">
              <a:buFontTx/>
              <a:buChar char="•"/>
            </a:pPr>
            <a:endParaRPr lang="en-GB" altLang="it-IT" sz="3600" b="1">
              <a:solidFill>
                <a:srgbClr val="000066"/>
              </a:solidFill>
              <a:effectLst>
                <a:outerShdw blurRad="38100" dist="38100" dir="2700000" algn="tl">
                  <a:srgbClr val="000000"/>
                </a:outerShdw>
              </a:effectLst>
              <a:latin typeface="Comic Sans MS" panose="030F0902030302020204" pitchFamily="66" charset="0"/>
            </a:endParaRPr>
          </a:p>
          <a:p>
            <a:pPr algn="ctr" eaLnBrk="1" hangingPunct="1">
              <a:buFontTx/>
              <a:buChar char="•"/>
            </a:pPr>
            <a:r>
              <a:rPr lang="en-GB" altLang="it-IT" sz="3600" b="1">
                <a:solidFill>
                  <a:srgbClr val="000066"/>
                </a:solidFill>
                <a:effectLst>
                  <a:outerShdw blurRad="38100" dist="38100" dir="2700000" algn="tl">
                    <a:srgbClr val="000000"/>
                  </a:outerShdw>
                </a:effectLst>
                <a:latin typeface="Comic Sans MS" panose="030F0902030302020204" pitchFamily="66" charset="0"/>
              </a:rPr>
              <a:t> Riflesso della tosse</a:t>
            </a:r>
            <a:endParaRPr lang="en-GB" altLang="it-IT" sz="3200" b="1">
              <a:solidFill>
                <a:srgbClr val="000066"/>
              </a:solidFill>
              <a:effectLst>
                <a:outerShdw blurRad="38100" dist="38100" dir="2700000" algn="tl">
                  <a:srgbClr val="000000"/>
                </a:outerShdw>
              </a:effectLst>
              <a:latin typeface="Comic Sans MS" panose="030F0902030302020204" pitchFamily="66" charset="0"/>
            </a:endParaRPr>
          </a:p>
        </p:txBody>
      </p:sp>
    </p:spTree>
    <p:extLst>
      <p:ext uri="{BB962C8B-B14F-4D97-AF65-F5344CB8AC3E}">
        <p14:creationId xmlns:p14="http://schemas.microsoft.com/office/powerpoint/2010/main" val="175221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a:extLst>
              <a:ext uri="{FF2B5EF4-FFF2-40B4-BE49-F238E27FC236}">
                <a16:creationId xmlns:a16="http://schemas.microsoft.com/office/drawing/2014/main" id="{63496479-8F42-264F-85F7-09F028ED5FCB}"/>
              </a:ext>
            </a:extLst>
          </p:cNvPr>
          <p:cNvSpPr>
            <a:spLocks noGrp="1" noChangeArrowheads="1"/>
          </p:cNvSpPr>
          <p:nvPr>
            <p:ph type="title"/>
          </p:nvPr>
        </p:nvSpPr>
        <p:spPr>
          <a:xfrm>
            <a:off x="-468313" y="609600"/>
            <a:ext cx="10080626" cy="1143000"/>
          </a:xfrm>
        </p:spPr>
        <p:txBody>
          <a:bodyPr>
            <a:normAutofit fontScale="90000"/>
          </a:bodyPr>
          <a:lstStyle/>
          <a:p>
            <a:r>
              <a:rPr lang="it-IT" altLang="it-IT" sz="3800">
                <a:solidFill>
                  <a:srgbClr val="000066"/>
                </a:solidFill>
                <a:latin typeface="Comic Sans MS" panose="030F0902030302020204" pitchFamily="66" charset="0"/>
                <a:ea typeface="ＭＳ Ｐゴシック" panose="020B0600070205080204" pitchFamily="34" charset="-128"/>
              </a:rPr>
              <a:t>   Test di forza muscolare respiratoria</a:t>
            </a:r>
            <a:br>
              <a:rPr lang="it-IT" altLang="it-IT" sz="3800">
                <a:solidFill>
                  <a:srgbClr val="000066"/>
                </a:solidFill>
                <a:latin typeface="Comic Sans MS" panose="030F0902030302020204" pitchFamily="66" charset="0"/>
                <a:ea typeface="ＭＳ Ｐゴシック" panose="020B0600070205080204" pitchFamily="34" charset="-128"/>
              </a:rPr>
            </a:br>
            <a:endParaRPr lang="it-IT" altLang="it-IT" sz="3800">
              <a:solidFill>
                <a:srgbClr val="000066"/>
              </a:solidFill>
              <a:latin typeface="Comic Sans MS" panose="030F0902030302020204" pitchFamily="66" charset="0"/>
              <a:ea typeface="ＭＳ Ｐゴシック" panose="020B0600070205080204" pitchFamily="34" charset="-128"/>
            </a:endParaRPr>
          </a:p>
        </p:txBody>
      </p:sp>
      <p:sp>
        <p:nvSpPr>
          <p:cNvPr id="84995" name="Rectangle 5">
            <a:extLst>
              <a:ext uri="{FF2B5EF4-FFF2-40B4-BE49-F238E27FC236}">
                <a16:creationId xmlns:a16="http://schemas.microsoft.com/office/drawing/2014/main" id="{C99179BF-1C34-434A-85BC-C8D3C2C0045D}"/>
              </a:ext>
            </a:extLst>
          </p:cNvPr>
          <p:cNvSpPr>
            <a:spLocks noGrp="1" noChangeArrowheads="1"/>
          </p:cNvSpPr>
          <p:nvPr>
            <p:ph type="body" sz="half" idx="1"/>
          </p:nvPr>
        </p:nvSpPr>
        <p:spPr/>
        <p:txBody>
          <a:bodyPr/>
          <a:lstStyle/>
          <a:p>
            <a:pPr>
              <a:buFontTx/>
              <a:buNone/>
            </a:pPr>
            <a:r>
              <a:rPr lang="it-IT" altLang="it-IT" b="1" dirty="0">
                <a:solidFill>
                  <a:srgbClr val="000066"/>
                </a:solidFill>
                <a:latin typeface="Comic Sans MS" panose="030F0902030302020204" pitchFamily="66" charset="0"/>
                <a:ea typeface="ＭＳ Ｐゴシック" panose="020B0600070205080204" pitchFamily="34" charset="-128"/>
              </a:rPr>
              <a:t>Muscoli Inspiratori</a:t>
            </a:r>
          </a:p>
          <a:p>
            <a:pPr>
              <a:buFontTx/>
              <a:buNone/>
            </a:pPr>
            <a:endParaRPr lang="it-IT" altLang="it-IT" b="1" dirty="0">
              <a:solidFill>
                <a:srgbClr val="000066"/>
              </a:solidFill>
              <a:latin typeface="Comic Sans MS" panose="030F0902030302020204" pitchFamily="66" charset="0"/>
              <a:ea typeface="ＭＳ Ｐゴシック" panose="020B0600070205080204" pitchFamily="34" charset="-128"/>
            </a:endParaRPr>
          </a:p>
          <a:p>
            <a:r>
              <a:rPr lang="it-IT" altLang="it-IT" dirty="0" err="1">
                <a:solidFill>
                  <a:srgbClr val="000066"/>
                </a:solidFill>
                <a:latin typeface="Comic Sans MS" panose="030F0902030302020204" pitchFamily="66" charset="0"/>
                <a:ea typeface="ＭＳ Ｐゴシック" panose="020B0600070205080204" pitchFamily="34" charset="-128"/>
              </a:rPr>
              <a:t>PImax</a:t>
            </a:r>
            <a:r>
              <a:rPr lang="it-IT" altLang="it-IT" dirty="0">
                <a:solidFill>
                  <a:srgbClr val="000066"/>
                </a:solidFill>
                <a:latin typeface="Comic Sans MS" panose="030F0902030302020204" pitchFamily="66" charset="0"/>
                <a:ea typeface="ＭＳ Ｐゴシック" panose="020B0600070205080204" pitchFamily="34" charset="-128"/>
              </a:rPr>
              <a:t> (or MIP): misurata alla bocca</a:t>
            </a:r>
          </a:p>
          <a:p>
            <a:endParaRPr lang="it-IT" altLang="it-IT" dirty="0">
              <a:solidFill>
                <a:srgbClr val="000066"/>
              </a:solidFill>
              <a:latin typeface="Comic Sans MS" panose="030F0902030302020204" pitchFamily="66" charset="0"/>
              <a:ea typeface="ＭＳ Ｐゴシック" panose="020B0600070205080204" pitchFamily="34" charset="-128"/>
            </a:endParaRPr>
          </a:p>
          <a:p>
            <a:r>
              <a:rPr lang="it-IT" altLang="it-IT" dirty="0" err="1">
                <a:solidFill>
                  <a:srgbClr val="000066"/>
                </a:solidFill>
                <a:latin typeface="Comic Sans MS" panose="030F0902030302020204" pitchFamily="66" charset="0"/>
                <a:ea typeface="ＭＳ Ｐゴシック" panose="020B0600070205080204" pitchFamily="34" charset="-128"/>
              </a:rPr>
              <a:t>Sniff</a:t>
            </a:r>
            <a:r>
              <a:rPr lang="it-IT" altLang="it-IT" dirty="0">
                <a:solidFill>
                  <a:srgbClr val="000066"/>
                </a:solidFill>
                <a:latin typeface="Comic Sans MS" panose="030F0902030302020204" pitchFamily="66" charset="0"/>
                <a:ea typeface="ＭＳ Ｐゴシック" panose="020B0600070205080204" pitchFamily="34" charset="-128"/>
              </a:rPr>
              <a:t> </a:t>
            </a:r>
          </a:p>
          <a:p>
            <a:pPr marL="0" indent="0">
              <a:buNone/>
            </a:pPr>
            <a:r>
              <a:rPr lang="it-IT" altLang="it-IT" dirty="0">
                <a:solidFill>
                  <a:srgbClr val="000066"/>
                </a:solidFill>
                <a:latin typeface="Comic Sans MS" panose="030F0902030302020204" pitchFamily="66" charset="0"/>
                <a:ea typeface="ＭＳ Ｐゴシック" panose="020B0600070205080204" pitchFamily="34" charset="-128"/>
              </a:rPr>
              <a:t>   misurata alla narice</a:t>
            </a:r>
          </a:p>
        </p:txBody>
      </p:sp>
      <p:sp>
        <p:nvSpPr>
          <p:cNvPr id="84996" name="Rectangle 6">
            <a:extLst>
              <a:ext uri="{FF2B5EF4-FFF2-40B4-BE49-F238E27FC236}">
                <a16:creationId xmlns:a16="http://schemas.microsoft.com/office/drawing/2014/main" id="{46C72630-18ED-614C-A467-22A7326BCEE4}"/>
              </a:ext>
            </a:extLst>
          </p:cNvPr>
          <p:cNvSpPr>
            <a:spLocks noGrp="1" noChangeArrowheads="1"/>
          </p:cNvSpPr>
          <p:nvPr>
            <p:ph type="body" sz="half" idx="2"/>
          </p:nvPr>
        </p:nvSpPr>
        <p:spPr/>
        <p:txBody>
          <a:bodyPr/>
          <a:lstStyle/>
          <a:p>
            <a:pPr>
              <a:buFontTx/>
              <a:buNone/>
            </a:pPr>
            <a:r>
              <a:rPr lang="it-IT" altLang="it-IT" b="1" dirty="0">
                <a:solidFill>
                  <a:srgbClr val="000066"/>
                </a:solidFill>
                <a:latin typeface="Comic Sans MS" panose="030F0902030302020204" pitchFamily="66" charset="0"/>
                <a:ea typeface="ＭＳ Ｐゴシック" panose="020B0600070205080204" pitchFamily="34" charset="-128"/>
              </a:rPr>
              <a:t>Muscoli Espiratori</a:t>
            </a:r>
          </a:p>
          <a:p>
            <a:endParaRPr lang="it-IT" altLang="it-IT" dirty="0">
              <a:solidFill>
                <a:srgbClr val="000066"/>
              </a:solidFill>
              <a:latin typeface="Comic Sans MS" panose="030F0902030302020204" pitchFamily="66" charset="0"/>
              <a:ea typeface="ＭＳ Ｐゴシック" panose="020B0600070205080204" pitchFamily="34" charset="-128"/>
            </a:endParaRPr>
          </a:p>
          <a:p>
            <a:r>
              <a:rPr lang="it-IT" altLang="it-IT" dirty="0" err="1">
                <a:solidFill>
                  <a:srgbClr val="000066"/>
                </a:solidFill>
                <a:latin typeface="Comic Sans MS" panose="030F0902030302020204" pitchFamily="66" charset="0"/>
                <a:ea typeface="ＭＳ Ｐゴシック" panose="020B0600070205080204" pitchFamily="34" charset="-128"/>
              </a:rPr>
              <a:t>PEmax</a:t>
            </a:r>
            <a:r>
              <a:rPr lang="it-IT" altLang="it-IT" dirty="0">
                <a:solidFill>
                  <a:srgbClr val="000066"/>
                </a:solidFill>
                <a:latin typeface="Comic Sans MS" panose="030F0902030302020204" pitchFamily="66" charset="0"/>
                <a:ea typeface="ＭＳ Ｐゴシック" panose="020B0600070205080204" pitchFamily="34" charset="-128"/>
              </a:rPr>
              <a:t> (or MEP)</a:t>
            </a:r>
          </a:p>
          <a:p>
            <a:endParaRPr lang="it-IT" altLang="it-IT" dirty="0">
              <a:solidFill>
                <a:srgbClr val="000066"/>
              </a:solidFill>
              <a:latin typeface="Comic Sans MS" panose="030F0902030302020204" pitchFamily="66" charset="0"/>
              <a:ea typeface="ＭＳ Ｐゴシック" panose="020B0600070205080204" pitchFamily="34" charset="-128"/>
            </a:endParaRPr>
          </a:p>
          <a:p>
            <a:pPr marL="0" indent="0">
              <a:buNone/>
            </a:pPr>
            <a:endParaRPr lang="it-IT" altLang="it-IT" dirty="0">
              <a:solidFill>
                <a:srgbClr val="000066"/>
              </a:solidFill>
              <a:latin typeface="Comic Sans MS" panose="030F0902030302020204" pitchFamily="66" charset="0"/>
              <a:ea typeface="ＭＳ Ｐゴシック" panose="020B0600070205080204" pitchFamily="34" charset="-128"/>
            </a:endParaRPr>
          </a:p>
          <a:p>
            <a:r>
              <a:rPr lang="it-IT" altLang="it-IT" dirty="0">
                <a:solidFill>
                  <a:srgbClr val="000066"/>
                </a:solidFill>
                <a:latin typeface="Comic Sans MS" panose="030F0902030302020204" pitchFamily="66" charset="0"/>
                <a:ea typeface="ＭＳ Ｐゴシック" panose="020B0600070205080204" pitchFamily="34" charset="-128"/>
              </a:rPr>
              <a:t>Picco espiratorio della tosse (PCEF)</a:t>
            </a:r>
          </a:p>
        </p:txBody>
      </p:sp>
    </p:spTree>
    <p:extLst>
      <p:ext uri="{BB962C8B-B14F-4D97-AF65-F5344CB8AC3E}">
        <p14:creationId xmlns:p14="http://schemas.microsoft.com/office/powerpoint/2010/main" val="1818100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050">
            <a:extLst>
              <a:ext uri="{FF2B5EF4-FFF2-40B4-BE49-F238E27FC236}">
                <a16:creationId xmlns:a16="http://schemas.microsoft.com/office/drawing/2014/main" id="{6DE950BB-A0CB-BA46-A3EB-CD5C2595A986}"/>
              </a:ext>
            </a:extLst>
          </p:cNvPr>
          <p:cNvSpPr>
            <a:spLocks noChangeArrowheads="1"/>
          </p:cNvSpPr>
          <p:nvPr/>
        </p:nvSpPr>
        <p:spPr bwMode="auto">
          <a:xfrm>
            <a:off x="304800" y="0"/>
            <a:ext cx="8839200" cy="6715125"/>
          </a:xfrm>
          <a:prstGeom prst="rect">
            <a:avLst/>
          </a:prstGeom>
          <a:noFill/>
          <a:ln w="9525">
            <a:noFill/>
            <a:miter lim="800000"/>
            <a:headEnd/>
            <a:tailEnd/>
          </a:ln>
          <a:effec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GB" altLang="it-IT" sz="4600" b="1">
                <a:solidFill>
                  <a:srgbClr val="000099"/>
                </a:solidFill>
                <a:effectLst>
                  <a:outerShdw blurRad="38100" dist="38100" dir="2700000" algn="tl">
                    <a:srgbClr val="000000"/>
                  </a:outerShdw>
                </a:effectLst>
                <a:latin typeface="Comic Sans MS" panose="030F0902030302020204" pitchFamily="66" charset="0"/>
              </a:rPr>
              <a:t>PImax o MIP</a:t>
            </a:r>
          </a:p>
          <a:p>
            <a:pPr eaLnBrk="1" hangingPunct="1"/>
            <a:endParaRPr lang="en-GB" altLang="it-IT" sz="1800" b="1">
              <a:solidFill>
                <a:srgbClr val="000099"/>
              </a:solidFill>
              <a:effectLst>
                <a:outerShdw blurRad="38100" dist="38100" dir="2700000" algn="tl">
                  <a:srgbClr val="000000"/>
                </a:outerShdw>
              </a:effectLst>
              <a:latin typeface="Comic Sans MS" panose="030F0902030302020204" pitchFamily="66" charset="0"/>
            </a:endParaRP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La PImax o MIP (</a:t>
            </a:r>
            <a:r>
              <a:rPr lang="en-GB" altLang="it-IT" sz="2600" b="1" i="1">
                <a:solidFill>
                  <a:srgbClr val="000099"/>
                </a:solidFill>
                <a:effectLst>
                  <a:outerShdw blurRad="38100" dist="38100" dir="2700000" algn="tl">
                    <a:srgbClr val="000000"/>
                  </a:outerShdw>
                </a:effectLst>
                <a:latin typeface="Comic Sans MS" panose="030F0902030302020204" pitchFamily="66" charset="0"/>
              </a:rPr>
              <a:t>massima pressione inspiratoria</a:t>
            </a:r>
            <a:r>
              <a:rPr lang="en-GB" altLang="it-IT" sz="2600" b="1">
                <a:solidFill>
                  <a:srgbClr val="000099"/>
                </a:solidFill>
                <a:effectLst>
                  <a:outerShdw blurRad="38100" dist="38100" dir="2700000" algn="tl">
                    <a:srgbClr val="000000"/>
                  </a:outerShdw>
                </a:effectLst>
                <a:latin typeface="Comic Sans MS" panose="030F0902030302020204" pitchFamily="66" charset="0"/>
              </a:rPr>
              <a:t>) </a:t>
            </a: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è la misura della massima pressione negativa </a:t>
            </a: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(sub-atmosferica) che può essere generata da uno sforzo inspiratorio.  </a:t>
            </a:r>
          </a:p>
          <a:p>
            <a:pPr eaLnBrk="1" hangingPunct="1"/>
            <a:endParaRPr lang="en-GB" altLang="it-IT" sz="2600" b="1">
              <a:solidFill>
                <a:srgbClr val="000099"/>
              </a:solidFill>
              <a:effectLst>
                <a:outerShdw blurRad="38100" dist="38100" dir="2700000" algn="tl">
                  <a:srgbClr val="000000"/>
                </a:outerShdw>
              </a:effectLst>
              <a:latin typeface="Comic Sans MS" panose="030F0902030302020204" pitchFamily="66" charset="0"/>
            </a:endParaRP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E’ generalmente misurata con il soggetto che inizia la manovra a volume residuo.</a:t>
            </a:r>
          </a:p>
          <a:p>
            <a:pPr eaLnBrk="1" hangingPunct="1"/>
            <a:endParaRPr lang="en-GB" altLang="it-IT" sz="2600" b="1">
              <a:solidFill>
                <a:srgbClr val="000099"/>
              </a:solidFill>
              <a:effectLst>
                <a:outerShdw blurRad="38100" dist="38100" dir="2700000" algn="tl">
                  <a:srgbClr val="000000"/>
                </a:outerShdw>
              </a:effectLst>
              <a:latin typeface="Comic Sans MS" panose="030F0902030302020204" pitchFamily="66" charset="0"/>
            </a:endParaRP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E’ una misura della forza del diaframma, dei muscoli inspiratori intercostali e degli altri muscoli inspiratori accessori.</a:t>
            </a:r>
          </a:p>
          <a:p>
            <a:pPr eaLnBrk="1" hangingPunct="1"/>
            <a:endParaRPr lang="en-GB" altLang="it-IT" sz="2600" b="1">
              <a:solidFill>
                <a:srgbClr val="000099"/>
              </a:solidFill>
              <a:effectLst>
                <a:outerShdw blurRad="38100" dist="38100" dir="2700000" algn="tl">
                  <a:srgbClr val="000000"/>
                </a:outerShdw>
              </a:effectLst>
              <a:latin typeface="Comic Sans MS" panose="030F0902030302020204" pitchFamily="66" charset="0"/>
            </a:endParaRP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E’ correlata alla capacità del soggetto a garantire un’adeguata ventilazione </a:t>
            </a:r>
            <a:r>
              <a:rPr lang="en-GB" altLang="it-IT" sz="1800" b="1">
                <a:solidFill>
                  <a:srgbClr val="000099"/>
                </a:solidFill>
                <a:effectLst>
                  <a:outerShdw blurRad="38100" dist="38100" dir="2700000" algn="tl">
                    <a:srgbClr val="000000"/>
                  </a:outerShdw>
                </a:effectLst>
                <a:latin typeface="Comic Sans MS" panose="030F0902030302020204" pitchFamily="66" charset="0"/>
              </a:rPr>
              <a:t> </a:t>
            </a:r>
            <a:endParaRPr lang="en-GB" altLang="it-IT" sz="4200" b="1">
              <a:solidFill>
                <a:srgbClr val="000099"/>
              </a:solidFill>
              <a:effectLst>
                <a:outerShdw blurRad="38100" dist="38100" dir="2700000" algn="tl">
                  <a:srgbClr val="000000"/>
                </a:outerShdw>
              </a:effectLst>
              <a:latin typeface="Comic Sans MS" panose="030F0902030302020204" pitchFamily="66" charset="0"/>
            </a:endParaRPr>
          </a:p>
        </p:txBody>
      </p:sp>
      <p:sp>
        <p:nvSpPr>
          <p:cNvPr id="86019" name="Line 2051">
            <a:extLst>
              <a:ext uri="{FF2B5EF4-FFF2-40B4-BE49-F238E27FC236}">
                <a16:creationId xmlns:a16="http://schemas.microsoft.com/office/drawing/2014/main" id="{B73B7913-5289-A441-9D4D-43CE9F5BD175}"/>
              </a:ext>
            </a:extLst>
          </p:cNvPr>
          <p:cNvSpPr>
            <a:spLocks noChangeShapeType="1"/>
          </p:cNvSpPr>
          <p:nvPr/>
        </p:nvSpPr>
        <p:spPr bwMode="auto">
          <a:xfrm>
            <a:off x="238125" y="1008063"/>
            <a:ext cx="8686800"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233241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AF7004AB-BB18-DF45-81E4-6823953012BE}"/>
              </a:ext>
            </a:extLst>
          </p:cNvPr>
          <p:cNvSpPr>
            <a:spLocks noGrp="1" noChangeArrowheads="1"/>
          </p:cNvSpPr>
          <p:nvPr>
            <p:ph type="title"/>
          </p:nvPr>
        </p:nvSpPr>
        <p:spPr>
          <a:xfrm>
            <a:off x="196850" y="423863"/>
            <a:ext cx="8763000" cy="515937"/>
          </a:xfrm>
        </p:spPr>
        <p:txBody>
          <a:bodyPr>
            <a:normAutofit fontScale="90000"/>
          </a:bodyPr>
          <a:lstStyle/>
          <a:p>
            <a:r>
              <a:rPr lang="en-US" altLang="it-IT" dirty="0" err="1">
                <a:ea typeface="ＭＳ Ｐゴシック" panose="020B0600070205080204" pitchFamily="34" charset="-128"/>
              </a:rPr>
              <a:t>Polmoni</a:t>
            </a:r>
            <a:r>
              <a:rPr lang="en-US" altLang="it-IT" dirty="0">
                <a:ea typeface="ＭＳ Ｐゴシック" panose="020B0600070205080204" pitchFamily="34" charset="-128"/>
              </a:rPr>
              <a:t>, vie </a:t>
            </a:r>
            <a:r>
              <a:rPr lang="en-US" altLang="it-IT" dirty="0" err="1">
                <a:ea typeface="ＭＳ Ｐゴシック" panose="020B0600070205080204" pitchFamily="34" charset="-128"/>
              </a:rPr>
              <a:t>aeree</a:t>
            </a:r>
            <a:r>
              <a:rPr lang="en-US" altLang="it-IT" dirty="0">
                <a:ea typeface="ＭＳ Ｐゴシック" panose="020B0600070205080204" pitchFamily="34" charset="-128"/>
              </a:rPr>
              <a:t>, </a:t>
            </a:r>
            <a:r>
              <a:rPr lang="en-US" altLang="it-IT" dirty="0" err="1">
                <a:ea typeface="ＭＳ Ｐゴシック" panose="020B0600070205080204" pitchFamily="34" charset="-128"/>
              </a:rPr>
              <a:t>gabbia</a:t>
            </a:r>
            <a:r>
              <a:rPr lang="en-US" altLang="it-IT" dirty="0">
                <a:ea typeface="ＭＳ Ｐゴシック" panose="020B0600070205080204" pitchFamily="34" charset="-128"/>
              </a:rPr>
              <a:t> </a:t>
            </a:r>
            <a:r>
              <a:rPr lang="en-US" altLang="it-IT" dirty="0" err="1">
                <a:ea typeface="ＭＳ Ｐゴシック" panose="020B0600070205080204" pitchFamily="34" charset="-128"/>
              </a:rPr>
              <a:t>toracica</a:t>
            </a:r>
            <a:endParaRPr lang="en-US" altLang="it-IT" dirty="0">
              <a:ea typeface="ＭＳ Ｐゴシック" panose="020B0600070205080204" pitchFamily="34" charset="-128"/>
            </a:endParaRPr>
          </a:p>
        </p:txBody>
      </p:sp>
      <p:sp>
        <p:nvSpPr>
          <p:cNvPr id="26627" name="Rectangle 6">
            <a:extLst>
              <a:ext uri="{FF2B5EF4-FFF2-40B4-BE49-F238E27FC236}">
                <a16:creationId xmlns:a16="http://schemas.microsoft.com/office/drawing/2014/main" id="{93F21896-F14C-E840-B330-EAB58F7EA6A6}"/>
              </a:ext>
            </a:extLst>
          </p:cNvPr>
          <p:cNvSpPr>
            <a:spLocks noGrp="1" noChangeArrowheads="1"/>
          </p:cNvSpPr>
          <p:nvPr>
            <p:ph type="body" idx="1"/>
          </p:nvPr>
        </p:nvSpPr>
        <p:spPr>
          <a:xfrm>
            <a:off x="236538" y="2724150"/>
            <a:ext cx="8555037" cy="3803650"/>
          </a:xfrm>
        </p:spPr>
        <p:txBody>
          <a:bodyPr>
            <a:normAutofit fontScale="70000" lnSpcReduction="20000"/>
          </a:bodyPr>
          <a:lstStyle/>
          <a:p>
            <a:r>
              <a:rPr lang="en-US" altLang="it-IT">
                <a:ea typeface="ＭＳ Ｐゴシック" panose="020B0600070205080204" pitchFamily="34" charset="-128"/>
              </a:rPr>
              <a:t>Polmoni: superficie di scambio</a:t>
            </a:r>
          </a:p>
          <a:p>
            <a:pPr lvl="1"/>
            <a:r>
              <a:rPr lang="en-US" altLang="it-IT">
                <a:ea typeface="ＭＳ Ｐゴシック" panose="020B0600070205080204" pitchFamily="34" charset="-128"/>
              </a:rPr>
              <a:t>Circa  70-80 m</a:t>
            </a:r>
            <a:r>
              <a:rPr lang="en-US" altLang="it-IT" baseline="30000">
                <a:ea typeface="ＭＳ Ｐゴシック" panose="020B0600070205080204" pitchFamily="34" charset="-128"/>
              </a:rPr>
              <a:t>2 </a:t>
            </a:r>
            <a:endParaRPr lang="en-US" altLang="it-IT">
              <a:ea typeface="ＭＳ Ｐゴシック" panose="020B0600070205080204" pitchFamily="34" charset="-128"/>
            </a:endParaRPr>
          </a:p>
          <a:p>
            <a:pPr lvl="1"/>
            <a:r>
              <a:rPr lang="en-US" altLang="it-IT">
                <a:ea typeface="ＭＳ Ｐゴシック" panose="020B0600070205080204" pitchFamily="34" charset="-128"/>
              </a:rPr>
              <a:t>Il parenchima è composto da alveoli sottili ricoperti di vasi</a:t>
            </a:r>
          </a:p>
          <a:p>
            <a:pPr lvl="1"/>
            <a:r>
              <a:rPr lang="en-US" altLang="it-IT">
                <a:ea typeface="ＭＳ Ｐゴシック" panose="020B0600070205080204" pitchFamily="34" charset="-128"/>
              </a:rPr>
              <a:t>Umidificazione (alte vie aeree)</a:t>
            </a:r>
          </a:p>
          <a:p>
            <a:pPr lvl="1"/>
            <a:r>
              <a:rPr lang="en-US" altLang="it-IT">
                <a:ea typeface="ＭＳ Ｐゴシック" panose="020B0600070205080204" pitchFamily="34" charset="-128"/>
              </a:rPr>
              <a:t>Surfattante sulla superficie interna degli alveoli per ridurre la tensione superficiale (Legge di Laplace: P = 2T/r ; P=pressione, T=tensione superficie, r= raggio di una bolla)</a:t>
            </a:r>
          </a:p>
          <a:p>
            <a:r>
              <a:rPr lang="en-US" altLang="it-IT">
                <a:ea typeface="ＭＳ Ｐゴシック" panose="020B0600070205080204" pitchFamily="34" charset="-128"/>
              </a:rPr>
              <a:t>Il diaframma (+ addome + gabbia toracica) pompa aria</a:t>
            </a:r>
          </a:p>
          <a:p>
            <a:r>
              <a:rPr lang="en-US" altLang="it-IT">
                <a:ea typeface="ＭＳ Ｐゴシック" panose="020B0600070205080204" pitchFamily="34" charset="-128"/>
              </a:rPr>
              <a:t>Le pleure ricoprono i polmoni (pleura viscerale) e l’interno del torace (pleura parietale), scivolano l’una sull’altra in uno spazio virtuale (cavo pleurico) in cui è presente scarso  liquido pleurico </a:t>
            </a:r>
          </a:p>
          <a:p>
            <a:pPr>
              <a:buFontTx/>
              <a:buNone/>
            </a:pPr>
            <a:endParaRPr lang="en-US" altLang="it-IT">
              <a:ea typeface="ＭＳ Ｐゴシック" panose="020B0600070205080204" pitchFamily="34" charset="-128"/>
            </a:endParaRPr>
          </a:p>
        </p:txBody>
      </p:sp>
      <p:pic>
        <p:nvPicPr>
          <p:cNvPr id="8" name="Picture 8">
            <a:extLst>
              <a:ext uri="{FF2B5EF4-FFF2-40B4-BE49-F238E27FC236}">
                <a16:creationId xmlns:a16="http://schemas.microsoft.com/office/drawing/2014/main" id="{4ED33D00-3AED-CC49-BF4C-EA6A90A12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88"/>
          <a:stretch>
            <a:fillRect/>
          </a:stretch>
        </p:blipFill>
        <p:spPr bwMode="auto">
          <a:xfrm>
            <a:off x="481013" y="1058863"/>
            <a:ext cx="832802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2474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a:extLst>
              <a:ext uri="{FF2B5EF4-FFF2-40B4-BE49-F238E27FC236}">
                <a16:creationId xmlns:a16="http://schemas.microsoft.com/office/drawing/2014/main" id="{EC7AF27A-A753-D041-A068-570A7C71409C}"/>
              </a:ext>
            </a:extLst>
          </p:cNvPr>
          <p:cNvSpPr>
            <a:spLocks noChangeArrowheads="1"/>
          </p:cNvSpPr>
          <p:nvPr/>
        </p:nvSpPr>
        <p:spPr bwMode="auto">
          <a:xfrm>
            <a:off x="250825" y="274638"/>
            <a:ext cx="8740775" cy="6288087"/>
          </a:xfrm>
          <a:prstGeom prst="rect">
            <a:avLst/>
          </a:prstGeom>
          <a:noFill/>
          <a:ln w="9525">
            <a:noFill/>
            <a:miter lim="800000"/>
            <a:headEnd/>
            <a:tailEnd/>
          </a:ln>
          <a:effec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GB" altLang="it-IT" sz="4600" b="1">
                <a:solidFill>
                  <a:srgbClr val="000099"/>
                </a:solidFill>
                <a:effectLst>
                  <a:outerShdw blurRad="38100" dist="38100" dir="2700000" algn="tl">
                    <a:srgbClr val="000000"/>
                  </a:outerShdw>
                </a:effectLst>
                <a:latin typeface="Comic Sans MS" panose="030F0902030302020204" pitchFamily="66" charset="0"/>
              </a:rPr>
              <a:t>PEmax o MEP</a:t>
            </a:r>
          </a:p>
          <a:p>
            <a:pPr eaLnBrk="1" hangingPunct="1"/>
            <a:endParaRPr lang="en-GB" altLang="it-IT" sz="2200" b="1">
              <a:solidFill>
                <a:srgbClr val="000099"/>
              </a:solidFill>
              <a:effectLst>
                <a:outerShdw blurRad="38100" dist="38100" dir="2700000" algn="tl">
                  <a:srgbClr val="000000"/>
                </a:outerShdw>
              </a:effectLst>
              <a:latin typeface="Comic Sans MS" panose="030F0902030302020204" pitchFamily="66" charset="0"/>
            </a:endParaRP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La PEmax o MEP (</a:t>
            </a:r>
            <a:r>
              <a:rPr lang="en-GB" altLang="it-IT" sz="2600" b="1" i="1">
                <a:solidFill>
                  <a:srgbClr val="000099"/>
                </a:solidFill>
                <a:effectLst>
                  <a:outerShdw blurRad="38100" dist="38100" dir="2700000" algn="tl">
                    <a:srgbClr val="000000"/>
                  </a:outerShdw>
                </a:effectLst>
                <a:latin typeface="Comic Sans MS" panose="030F0902030302020204" pitchFamily="66" charset="0"/>
              </a:rPr>
              <a:t>massima pressione espiratoria</a:t>
            </a:r>
            <a:r>
              <a:rPr lang="en-GB" altLang="it-IT" sz="2600" b="1">
                <a:solidFill>
                  <a:srgbClr val="000099"/>
                </a:solidFill>
                <a:effectLst>
                  <a:outerShdw blurRad="38100" dist="38100" dir="2700000" algn="tl">
                    <a:srgbClr val="000000"/>
                  </a:outerShdw>
                </a:effectLst>
                <a:latin typeface="Comic Sans MS" panose="030F0902030302020204" pitchFamily="66" charset="0"/>
              </a:rPr>
              <a:t>) è la misura della massima pressione positiva (sopra-atmosferica) che può essere generata da uno sforzo espiratorio.  </a:t>
            </a:r>
          </a:p>
          <a:p>
            <a:pPr eaLnBrk="1" hangingPunct="1"/>
            <a:endParaRPr lang="en-GB" altLang="it-IT" sz="2600" b="1">
              <a:solidFill>
                <a:srgbClr val="000099"/>
              </a:solidFill>
              <a:effectLst>
                <a:outerShdw blurRad="38100" dist="38100" dir="2700000" algn="tl">
                  <a:srgbClr val="000000"/>
                </a:outerShdw>
              </a:effectLst>
              <a:latin typeface="Comic Sans MS" panose="030F0902030302020204" pitchFamily="66" charset="0"/>
            </a:endParaRP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E’ generalmente misurata con il soggetto che inizia la manovra a capacità polmonare totale.</a:t>
            </a:r>
          </a:p>
          <a:p>
            <a:pPr eaLnBrk="1" hangingPunct="1"/>
            <a:endParaRPr lang="en-GB" altLang="it-IT" sz="2600" b="1">
              <a:solidFill>
                <a:srgbClr val="000099"/>
              </a:solidFill>
              <a:effectLst>
                <a:outerShdw blurRad="38100" dist="38100" dir="2700000" algn="tl">
                  <a:srgbClr val="000000"/>
                </a:outerShdw>
              </a:effectLst>
              <a:latin typeface="Comic Sans MS" panose="030F0902030302020204" pitchFamily="66" charset="0"/>
            </a:endParaRP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E’ una misura della forza dei muscoli addominali e degli altri muscoli espiratori accessori.</a:t>
            </a:r>
          </a:p>
          <a:p>
            <a:pPr eaLnBrk="1" hangingPunct="1"/>
            <a:endParaRPr lang="en-GB" altLang="it-IT" sz="2600" b="1">
              <a:solidFill>
                <a:srgbClr val="000099"/>
              </a:solidFill>
              <a:effectLst>
                <a:outerShdw blurRad="38100" dist="38100" dir="2700000" algn="tl">
                  <a:srgbClr val="000000"/>
                </a:outerShdw>
              </a:effectLst>
              <a:latin typeface="Comic Sans MS" panose="030F0902030302020204" pitchFamily="66" charset="0"/>
            </a:endParaRPr>
          </a:p>
          <a:p>
            <a:pPr eaLnBrk="1" hangingPunct="1"/>
            <a:r>
              <a:rPr lang="en-GB" altLang="it-IT" sz="2600" b="1">
                <a:solidFill>
                  <a:srgbClr val="000099"/>
                </a:solidFill>
                <a:effectLst>
                  <a:outerShdw blurRad="38100" dist="38100" dir="2700000" algn="tl">
                    <a:srgbClr val="000000"/>
                  </a:outerShdw>
                </a:effectLst>
                <a:latin typeface="Comic Sans MS" panose="030F0902030302020204" pitchFamily="66" charset="0"/>
              </a:rPr>
              <a:t>E’ correlata alla capacità del soggetto a garantire una tosse efficace</a:t>
            </a:r>
            <a:r>
              <a:rPr lang="en-GB" altLang="it-IT" sz="2200" b="1">
                <a:solidFill>
                  <a:srgbClr val="000099"/>
                </a:solidFill>
                <a:effectLst>
                  <a:outerShdw blurRad="38100" dist="38100" dir="2700000" algn="tl">
                    <a:srgbClr val="000000"/>
                  </a:outerShdw>
                </a:effectLst>
                <a:latin typeface="Comic Sans MS" panose="030F0902030302020204" pitchFamily="66" charset="0"/>
              </a:rPr>
              <a:t> </a:t>
            </a:r>
            <a:endParaRPr lang="en-GB" altLang="it-IT" sz="4200" b="1">
              <a:solidFill>
                <a:srgbClr val="000099"/>
              </a:solidFill>
              <a:effectLst>
                <a:outerShdw blurRad="38100" dist="38100" dir="2700000" algn="tl">
                  <a:srgbClr val="000000"/>
                </a:outerShdw>
              </a:effectLst>
              <a:latin typeface="Comic Sans MS" panose="030F0902030302020204" pitchFamily="66" charset="0"/>
            </a:endParaRPr>
          </a:p>
        </p:txBody>
      </p:sp>
      <p:sp>
        <p:nvSpPr>
          <p:cNvPr id="87043" name="Line 1027">
            <a:extLst>
              <a:ext uri="{FF2B5EF4-FFF2-40B4-BE49-F238E27FC236}">
                <a16:creationId xmlns:a16="http://schemas.microsoft.com/office/drawing/2014/main" id="{8D2E4722-497B-D948-9190-347E406343E0}"/>
              </a:ext>
            </a:extLst>
          </p:cNvPr>
          <p:cNvSpPr>
            <a:spLocks noChangeShapeType="1"/>
          </p:cNvSpPr>
          <p:nvPr/>
        </p:nvSpPr>
        <p:spPr bwMode="auto">
          <a:xfrm>
            <a:off x="304800" y="1109663"/>
            <a:ext cx="8686800" cy="0"/>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263332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a:extLst>
              <a:ext uri="{FF2B5EF4-FFF2-40B4-BE49-F238E27FC236}">
                <a16:creationId xmlns:a16="http://schemas.microsoft.com/office/drawing/2014/main" id="{A03B7FD3-4ED5-854F-B86C-0E6ADA6FA6F3}"/>
              </a:ext>
            </a:extLst>
          </p:cNvPr>
          <p:cNvSpPr txBox="1">
            <a:spLocks noChangeArrowheads="1"/>
          </p:cNvSpPr>
          <p:nvPr/>
        </p:nvSpPr>
        <p:spPr bwMode="auto">
          <a:xfrm>
            <a:off x="293688" y="333375"/>
            <a:ext cx="8599487" cy="6413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GB" altLang="it-IT" sz="3600" b="1">
                <a:solidFill>
                  <a:srgbClr val="000099"/>
                </a:solidFill>
                <a:effectLst>
                  <a:outerShdw blurRad="38100" dist="38100" dir="2700000" algn="tl">
                    <a:srgbClr val="000000"/>
                  </a:outerShdw>
                </a:effectLst>
                <a:latin typeface="Comic Sans MS" panose="030F0902030302020204" pitchFamily="66" charset="0"/>
              </a:rPr>
              <a:t>Tecnica per la misura di PI</a:t>
            </a:r>
            <a:r>
              <a:rPr lang="en-GB" altLang="it-IT" sz="3600" b="1" baseline="-25000">
                <a:solidFill>
                  <a:srgbClr val="000099"/>
                </a:solidFill>
                <a:effectLst>
                  <a:outerShdw blurRad="38100" dist="38100" dir="2700000" algn="tl">
                    <a:srgbClr val="000000"/>
                  </a:outerShdw>
                </a:effectLst>
                <a:latin typeface="Comic Sans MS" panose="030F0902030302020204" pitchFamily="66" charset="0"/>
              </a:rPr>
              <a:t>max</a:t>
            </a:r>
            <a:r>
              <a:rPr lang="en-GB" altLang="it-IT" sz="3600" b="1">
                <a:solidFill>
                  <a:srgbClr val="000099"/>
                </a:solidFill>
                <a:effectLst>
                  <a:outerShdw blurRad="38100" dist="38100" dir="2700000" algn="tl">
                    <a:srgbClr val="000000"/>
                  </a:outerShdw>
                </a:effectLst>
                <a:latin typeface="Comic Sans MS" panose="030F0902030302020204" pitchFamily="66" charset="0"/>
              </a:rPr>
              <a:t> e PE</a:t>
            </a:r>
            <a:r>
              <a:rPr lang="en-GB" altLang="it-IT" sz="3600" b="1" baseline="-25000">
                <a:solidFill>
                  <a:srgbClr val="000099"/>
                </a:solidFill>
                <a:effectLst>
                  <a:outerShdw blurRad="38100" dist="38100" dir="2700000" algn="tl">
                    <a:srgbClr val="000000"/>
                  </a:outerShdw>
                </a:effectLst>
                <a:latin typeface="Comic Sans MS" panose="030F0902030302020204" pitchFamily="66" charset="0"/>
              </a:rPr>
              <a:t>max</a:t>
            </a:r>
          </a:p>
        </p:txBody>
      </p:sp>
      <p:pic>
        <p:nvPicPr>
          <p:cNvPr id="88067" name="Picture 5">
            <a:extLst>
              <a:ext uri="{FF2B5EF4-FFF2-40B4-BE49-F238E27FC236}">
                <a16:creationId xmlns:a16="http://schemas.microsoft.com/office/drawing/2014/main" id="{77617440-8E0F-D344-8853-0403652857E4}"/>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2051050" y="1557338"/>
            <a:ext cx="50292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610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pr2">
            <a:extLst>
              <a:ext uri="{FF2B5EF4-FFF2-40B4-BE49-F238E27FC236}">
                <a16:creationId xmlns:a16="http://schemas.microsoft.com/office/drawing/2014/main" id="{42473B63-C1BF-8043-9A24-BE5FFF4D0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07"/>
          <a:stretch>
            <a:fillRect/>
          </a:stretch>
        </p:blipFill>
        <p:spPr bwMode="auto">
          <a:xfrm>
            <a:off x="152400" y="1798638"/>
            <a:ext cx="4435475"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3A6A7562-5B13-BB40-9CBD-1A825C078F7B}"/>
              </a:ext>
            </a:extLst>
          </p:cNvPr>
          <p:cNvSpPr txBox="1">
            <a:spLocks noChangeArrowheads="1"/>
          </p:cNvSpPr>
          <p:nvPr/>
        </p:nvSpPr>
        <p:spPr bwMode="auto">
          <a:xfrm>
            <a:off x="152400" y="268288"/>
            <a:ext cx="8497888" cy="488950"/>
          </a:xfrm>
          <a:prstGeom prst="rect">
            <a:avLst/>
          </a:prstGeom>
          <a:noFill/>
          <a:ln w="9525">
            <a:noFill/>
            <a:miter lim="800000"/>
            <a:headEnd/>
            <a:tailEnd/>
          </a:ln>
          <a:effectLst/>
        </p:spPr>
        <p:txBody>
          <a:bodyPr wrap="none">
            <a:spAutoFit/>
          </a:bodyPr>
          <a:lstStyle/>
          <a:p>
            <a:pPr>
              <a:defRPr/>
            </a:pPr>
            <a:r>
              <a:rPr lang="en-GB" sz="2600" b="1">
                <a:solidFill>
                  <a:srgbClr val="000099"/>
                </a:solidFill>
                <a:effectLst>
                  <a:outerShdw blurRad="38100" dist="38100" dir="2700000" algn="tl">
                    <a:srgbClr val="DDDDDD"/>
                  </a:outerShdw>
                </a:effectLst>
                <a:latin typeface="Comic Sans MS" pitchFamily="-84" charset="0"/>
                <a:ea typeface="+mn-ea"/>
              </a:rPr>
              <a:t>Dispositivi portatili per la misura di PImax e PEmax</a:t>
            </a:r>
          </a:p>
        </p:txBody>
      </p:sp>
      <p:pic>
        <p:nvPicPr>
          <p:cNvPr id="89092" name="Picture 4" descr="MicroMPM">
            <a:extLst>
              <a:ext uri="{FF2B5EF4-FFF2-40B4-BE49-F238E27FC236}">
                <a16:creationId xmlns:a16="http://schemas.microsoft.com/office/drawing/2014/main" id="{F93BDE12-F18B-9D44-8575-AF54EF1A8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00200"/>
            <a:ext cx="4078288"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271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C2CE45DE-EB1A-4A41-A9CA-85E25F3B0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 y="152400"/>
            <a:ext cx="5257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a:extLst>
              <a:ext uri="{FF2B5EF4-FFF2-40B4-BE49-F238E27FC236}">
                <a16:creationId xmlns:a16="http://schemas.microsoft.com/office/drawing/2014/main" id="{244550A5-83D7-D049-9199-F5C6B5E9A2C0}"/>
              </a:ext>
            </a:extLst>
          </p:cNvPr>
          <p:cNvSpPr txBox="1">
            <a:spLocks noChangeArrowheads="1"/>
          </p:cNvSpPr>
          <p:nvPr/>
        </p:nvSpPr>
        <p:spPr bwMode="auto">
          <a:xfrm>
            <a:off x="5651500" y="250825"/>
            <a:ext cx="2743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b="1" dirty="0">
                <a:solidFill>
                  <a:schemeClr val="accent3">
                    <a:lumMod val="50000"/>
                  </a:schemeClr>
                </a:solidFill>
              </a:rPr>
              <a:t>La funzione </a:t>
            </a:r>
          </a:p>
          <a:p>
            <a:pPr eaLnBrk="1" hangingPunct="1"/>
            <a:r>
              <a:rPr lang="it-IT" altLang="it-IT" sz="2000" b="1" dirty="0">
                <a:solidFill>
                  <a:schemeClr val="accent3">
                    <a:lumMod val="50000"/>
                  </a:schemeClr>
                </a:solidFill>
              </a:rPr>
              <a:t>respiratoria </a:t>
            </a:r>
          </a:p>
          <a:p>
            <a:pPr eaLnBrk="1" hangingPunct="1"/>
            <a:r>
              <a:rPr lang="it-IT" altLang="it-IT" sz="2000" b="1" dirty="0">
                <a:solidFill>
                  <a:schemeClr val="accent3">
                    <a:lumMod val="50000"/>
                  </a:schemeClr>
                </a:solidFill>
              </a:rPr>
              <a:t>nell’uomo:</a:t>
            </a:r>
          </a:p>
          <a:p>
            <a:pPr eaLnBrk="1" hangingPunct="1"/>
            <a:endParaRPr lang="it-IT" altLang="it-IT" sz="2000" b="1" dirty="0">
              <a:solidFill>
                <a:schemeClr val="accent3">
                  <a:lumMod val="50000"/>
                </a:schemeClr>
              </a:solidFill>
            </a:endParaRPr>
          </a:p>
          <a:p>
            <a:pPr eaLnBrk="1" hangingPunct="1"/>
            <a:r>
              <a:rPr lang="it-IT" altLang="it-IT" sz="2000" b="1" dirty="0">
                <a:solidFill>
                  <a:schemeClr val="accent3">
                    <a:lumMod val="50000"/>
                  </a:schemeClr>
                </a:solidFill>
              </a:rPr>
              <a:t>1) fase </a:t>
            </a:r>
            <a:r>
              <a:rPr lang="it-IT" altLang="it-IT" sz="2000" b="1" dirty="0" err="1">
                <a:solidFill>
                  <a:schemeClr val="accent3">
                    <a:lumMod val="50000"/>
                  </a:schemeClr>
                </a:solidFill>
              </a:rPr>
              <a:t>ventilatoria</a:t>
            </a:r>
            <a:endParaRPr lang="it-IT" altLang="it-IT" sz="2000" b="1" dirty="0">
              <a:solidFill>
                <a:schemeClr val="accent3">
                  <a:lumMod val="50000"/>
                </a:schemeClr>
              </a:solidFill>
            </a:endParaRPr>
          </a:p>
          <a:p>
            <a:pPr eaLnBrk="1" hangingPunct="1"/>
            <a:r>
              <a:rPr lang="it-IT" altLang="it-IT" sz="2000" b="1" dirty="0">
                <a:solidFill>
                  <a:schemeClr val="accent3">
                    <a:lumMod val="50000"/>
                  </a:schemeClr>
                </a:solidFill>
              </a:rPr>
              <a:t>2) fase diffusoria</a:t>
            </a:r>
          </a:p>
          <a:p>
            <a:pPr eaLnBrk="1" hangingPunct="1"/>
            <a:r>
              <a:rPr lang="it-IT" altLang="it-IT" sz="2000" b="1" dirty="0">
                <a:solidFill>
                  <a:schemeClr val="accent3">
                    <a:lumMod val="50000"/>
                  </a:schemeClr>
                </a:solidFill>
              </a:rPr>
              <a:t>3) fase circolatoria</a:t>
            </a:r>
          </a:p>
          <a:p>
            <a:pPr eaLnBrk="1" hangingPunct="1"/>
            <a:r>
              <a:rPr lang="it-IT" altLang="it-IT" sz="2000" b="1" dirty="0">
                <a:solidFill>
                  <a:schemeClr val="accent3">
                    <a:lumMod val="50000"/>
                  </a:schemeClr>
                </a:solidFill>
              </a:rPr>
              <a:t>4) fase cellulare</a:t>
            </a:r>
          </a:p>
        </p:txBody>
      </p:sp>
      <p:sp>
        <p:nvSpPr>
          <p:cNvPr id="90116" name="Line 4">
            <a:extLst>
              <a:ext uri="{FF2B5EF4-FFF2-40B4-BE49-F238E27FC236}">
                <a16:creationId xmlns:a16="http://schemas.microsoft.com/office/drawing/2014/main" id="{D9FB6861-5B13-1747-BCE6-F2486B4E0F83}"/>
              </a:ext>
            </a:extLst>
          </p:cNvPr>
          <p:cNvSpPr>
            <a:spLocks noChangeShapeType="1"/>
          </p:cNvSpPr>
          <p:nvPr/>
        </p:nvSpPr>
        <p:spPr bwMode="auto">
          <a:xfrm>
            <a:off x="5724525" y="2708275"/>
            <a:ext cx="0" cy="367347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0117" name="Line 5">
            <a:extLst>
              <a:ext uri="{FF2B5EF4-FFF2-40B4-BE49-F238E27FC236}">
                <a16:creationId xmlns:a16="http://schemas.microsoft.com/office/drawing/2014/main" id="{CC9CA7D4-54C3-2945-8D3B-F8D41AB6D76C}"/>
              </a:ext>
            </a:extLst>
          </p:cNvPr>
          <p:cNvSpPr>
            <a:spLocks noChangeShapeType="1"/>
          </p:cNvSpPr>
          <p:nvPr/>
        </p:nvSpPr>
        <p:spPr bwMode="auto">
          <a:xfrm flipV="1">
            <a:off x="8748713" y="2708275"/>
            <a:ext cx="0" cy="3673475"/>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09318" name="Text Box 6">
            <a:extLst>
              <a:ext uri="{FF2B5EF4-FFF2-40B4-BE49-F238E27FC236}">
                <a16:creationId xmlns:a16="http://schemas.microsoft.com/office/drawing/2014/main" id="{BAB1F089-1B35-EA4D-97C2-B5B7C7F51981}"/>
              </a:ext>
            </a:extLst>
          </p:cNvPr>
          <p:cNvSpPr txBox="1">
            <a:spLocks noChangeArrowheads="1"/>
          </p:cNvSpPr>
          <p:nvPr/>
        </p:nvSpPr>
        <p:spPr bwMode="auto">
          <a:xfrm>
            <a:off x="5559425" y="6329363"/>
            <a:ext cx="552450" cy="461962"/>
          </a:xfrm>
          <a:prstGeom prst="rect">
            <a:avLst/>
          </a:prstGeom>
          <a:solidFill>
            <a:schemeClr val="bg1"/>
          </a:solidFill>
          <a:ln w="9525">
            <a:noFill/>
            <a:miter lim="800000"/>
            <a:headEnd/>
            <a:tailEnd/>
          </a:ln>
          <a:effec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b="1">
                <a:solidFill>
                  <a:srgbClr val="FF3300"/>
                </a:solidFill>
                <a:effectLst>
                  <a:outerShdw blurRad="38100" dist="38100" dir="2700000" algn="tl">
                    <a:srgbClr val="C0C0C0"/>
                  </a:outerShdw>
                </a:effectLst>
              </a:rPr>
              <a:t>O</a:t>
            </a:r>
            <a:r>
              <a:rPr lang="it-IT" altLang="it-IT" b="1" baseline="-25000">
                <a:solidFill>
                  <a:srgbClr val="FF3300"/>
                </a:solidFill>
                <a:effectLst>
                  <a:outerShdw blurRad="38100" dist="38100" dir="2700000" algn="tl">
                    <a:srgbClr val="C0C0C0"/>
                  </a:outerShdw>
                </a:effectLst>
              </a:rPr>
              <a:t>2</a:t>
            </a:r>
          </a:p>
        </p:txBody>
      </p:sp>
      <p:sp>
        <p:nvSpPr>
          <p:cNvPr id="909319" name="Text Box 7">
            <a:extLst>
              <a:ext uri="{FF2B5EF4-FFF2-40B4-BE49-F238E27FC236}">
                <a16:creationId xmlns:a16="http://schemas.microsoft.com/office/drawing/2014/main" id="{6CD3C9B1-E8FE-454C-8B26-4F19BFCF2B48}"/>
              </a:ext>
            </a:extLst>
          </p:cNvPr>
          <p:cNvSpPr txBox="1">
            <a:spLocks noChangeArrowheads="1"/>
          </p:cNvSpPr>
          <p:nvPr/>
        </p:nvSpPr>
        <p:spPr bwMode="auto">
          <a:xfrm>
            <a:off x="8401050" y="2209800"/>
            <a:ext cx="758825" cy="461963"/>
          </a:xfrm>
          <a:prstGeom prst="rect">
            <a:avLst/>
          </a:prstGeom>
          <a:solidFill>
            <a:srgbClr val="008000"/>
          </a:solidFill>
          <a:ln w="9525">
            <a:noFill/>
            <a:miter lim="800000"/>
            <a:headEnd/>
            <a:tailEnd/>
          </a:ln>
          <a:effec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b="1">
                <a:solidFill>
                  <a:srgbClr val="CCFFFF"/>
                </a:solidFill>
                <a:effectLst>
                  <a:outerShdw blurRad="38100" dist="38100" dir="2700000" algn="tl">
                    <a:srgbClr val="000000"/>
                  </a:outerShdw>
                </a:effectLst>
              </a:rPr>
              <a:t>CO</a:t>
            </a:r>
            <a:r>
              <a:rPr lang="it-IT" altLang="it-IT" b="1" baseline="-25000">
                <a:solidFill>
                  <a:srgbClr val="CCFFFF"/>
                </a:solidFill>
                <a:effectLst>
                  <a:outerShdw blurRad="38100" dist="38100" dir="2700000" algn="tl">
                    <a:srgbClr val="000000"/>
                  </a:outerShdw>
                </a:effectLst>
              </a:rPr>
              <a:t>2</a:t>
            </a:r>
          </a:p>
        </p:txBody>
      </p:sp>
      <p:sp>
        <p:nvSpPr>
          <p:cNvPr id="90120" name="TextBox 10">
            <a:extLst>
              <a:ext uri="{FF2B5EF4-FFF2-40B4-BE49-F238E27FC236}">
                <a16:creationId xmlns:a16="http://schemas.microsoft.com/office/drawing/2014/main" id="{1CDEC60D-8226-5C4F-B3EA-E58B8DDFA437}"/>
              </a:ext>
            </a:extLst>
          </p:cNvPr>
          <p:cNvSpPr txBox="1">
            <a:spLocks noChangeArrowheads="1"/>
          </p:cNvSpPr>
          <p:nvPr/>
        </p:nvSpPr>
        <p:spPr bwMode="auto">
          <a:xfrm>
            <a:off x="6061075" y="5387975"/>
            <a:ext cx="213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dirty="0">
                <a:solidFill>
                  <a:srgbClr val="FF0000"/>
                </a:solidFill>
              </a:rPr>
              <a:t>O</a:t>
            </a:r>
            <a:r>
              <a:rPr lang="it-IT" altLang="it-IT" sz="1800" baseline="-25000" dirty="0">
                <a:solidFill>
                  <a:srgbClr val="FF0000"/>
                </a:solidFill>
              </a:rPr>
              <a:t>2</a:t>
            </a:r>
            <a:r>
              <a:rPr lang="it-IT" altLang="it-IT" sz="1800" dirty="0">
                <a:solidFill>
                  <a:srgbClr val="FF0000"/>
                </a:solidFill>
              </a:rPr>
              <a:t> serve per </a:t>
            </a:r>
          </a:p>
          <a:p>
            <a:pPr eaLnBrk="1" hangingPunct="1"/>
            <a:r>
              <a:rPr lang="it-IT" altLang="it-IT" sz="1800" dirty="0">
                <a:solidFill>
                  <a:srgbClr val="FF0000"/>
                </a:solidFill>
              </a:rPr>
              <a:t>produzione energia</a:t>
            </a:r>
          </a:p>
          <a:p>
            <a:pPr eaLnBrk="1" hangingPunct="1"/>
            <a:r>
              <a:rPr lang="it-IT" altLang="it-IT" sz="1800" dirty="0">
                <a:solidFill>
                  <a:srgbClr val="FF0000"/>
                </a:solidFill>
              </a:rPr>
              <a:t>metabolismo</a:t>
            </a:r>
          </a:p>
          <a:p>
            <a:pPr eaLnBrk="1" hangingPunct="1"/>
            <a:r>
              <a:rPr lang="it-IT" altLang="it-IT" sz="1800" dirty="0">
                <a:solidFill>
                  <a:srgbClr val="FF0000"/>
                </a:solidFill>
              </a:rPr>
              <a:t>aerobio</a:t>
            </a:r>
          </a:p>
        </p:txBody>
      </p:sp>
      <p:sp>
        <p:nvSpPr>
          <p:cNvPr id="90121" name="TextBox 13">
            <a:extLst>
              <a:ext uri="{FF2B5EF4-FFF2-40B4-BE49-F238E27FC236}">
                <a16:creationId xmlns:a16="http://schemas.microsoft.com/office/drawing/2014/main" id="{3C3A7C3A-D94A-8842-81DB-A9EE67D8F1F4}"/>
              </a:ext>
            </a:extLst>
          </p:cNvPr>
          <p:cNvSpPr txBox="1">
            <a:spLocks noChangeArrowheads="1"/>
          </p:cNvSpPr>
          <p:nvPr/>
        </p:nvSpPr>
        <p:spPr bwMode="auto">
          <a:xfrm>
            <a:off x="7021513" y="3097213"/>
            <a:ext cx="17043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dirty="0">
                <a:solidFill>
                  <a:srgbClr val="0070C0"/>
                </a:solidFill>
              </a:rPr>
              <a:t>CO</a:t>
            </a:r>
            <a:r>
              <a:rPr lang="it-IT" altLang="it-IT" sz="1800" baseline="-25000" dirty="0">
                <a:solidFill>
                  <a:srgbClr val="0070C0"/>
                </a:solidFill>
              </a:rPr>
              <a:t>2</a:t>
            </a:r>
            <a:r>
              <a:rPr lang="it-IT" altLang="it-IT" sz="1800" dirty="0">
                <a:solidFill>
                  <a:srgbClr val="0070C0"/>
                </a:solidFill>
              </a:rPr>
              <a:t> scarto del </a:t>
            </a:r>
          </a:p>
          <a:p>
            <a:pPr eaLnBrk="1" hangingPunct="1"/>
            <a:r>
              <a:rPr lang="it-IT" altLang="it-IT" sz="1800" dirty="0">
                <a:solidFill>
                  <a:srgbClr val="0070C0"/>
                </a:solidFill>
              </a:rPr>
              <a:t>metabolismo</a:t>
            </a:r>
          </a:p>
          <a:p>
            <a:pPr eaLnBrk="1" hangingPunct="1"/>
            <a:r>
              <a:rPr lang="it-IT" altLang="it-IT" sz="1800" dirty="0">
                <a:solidFill>
                  <a:srgbClr val="0070C0"/>
                </a:solidFill>
              </a:rPr>
              <a:t>aerobio</a:t>
            </a:r>
          </a:p>
        </p:txBody>
      </p:sp>
    </p:spTree>
    <p:extLst>
      <p:ext uri="{BB962C8B-B14F-4D97-AF65-F5344CB8AC3E}">
        <p14:creationId xmlns:p14="http://schemas.microsoft.com/office/powerpoint/2010/main" val="292974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1">
            <a:extLst>
              <a:ext uri="{FF2B5EF4-FFF2-40B4-BE49-F238E27FC236}">
                <a16:creationId xmlns:a16="http://schemas.microsoft.com/office/drawing/2014/main" id="{70C2EB2A-D807-BF41-8DF7-F140340465CB}"/>
              </a:ext>
            </a:extLst>
          </p:cNvPr>
          <p:cNvSpPr txBox="1">
            <a:spLocks noChangeArrowheads="1"/>
          </p:cNvSpPr>
          <p:nvPr/>
        </p:nvSpPr>
        <p:spPr bwMode="auto">
          <a:xfrm>
            <a:off x="1212850" y="654050"/>
            <a:ext cx="3197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3600">
                <a:solidFill>
                  <a:schemeClr val="bg1"/>
                </a:solidFill>
              </a:rPr>
              <a:t>La ventilazione</a:t>
            </a:r>
          </a:p>
          <a:p>
            <a:pPr eaLnBrk="1" hangingPunct="1"/>
            <a:r>
              <a:rPr lang="it-IT" altLang="it-IT" sz="3600">
                <a:solidFill>
                  <a:schemeClr val="bg1"/>
                </a:solidFill>
              </a:rPr>
              <a:t> </a:t>
            </a:r>
          </a:p>
        </p:txBody>
      </p:sp>
      <p:sp>
        <p:nvSpPr>
          <p:cNvPr id="3" name="TextBox 2">
            <a:extLst>
              <a:ext uri="{FF2B5EF4-FFF2-40B4-BE49-F238E27FC236}">
                <a16:creationId xmlns:a16="http://schemas.microsoft.com/office/drawing/2014/main" id="{7255A99C-E038-7D47-BB05-A0EAF600BED0}"/>
              </a:ext>
            </a:extLst>
          </p:cNvPr>
          <p:cNvSpPr txBox="1"/>
          <p:nvPr/>
        </p:nvSpPr>
        <p:spPr>
          <a:xfrm>
            <a:off x="236538" y="1582738"/>
            <a:ext cx="8602662" cy="4800600"/>
          </a:xfrm>
          <a:prstGeom prst="rect">
            <a:avLst/>
          </a:prstGeom>
          <a:solidFill>
            <a:schemeClr val="bg2">
              <a:lumMod val="20000"/>
              <a:lumOff val="80000"/>
            </a:schemeClr>
          </a:solidFill>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a:t>La ventilazione è il passaggio dell’aria dall’esterno (</a:t>
            </a:r>
            <a:r>
              <a:rPr lang="it-IT" altLang="it-IT" sz="1800" b="1"/>
              <a:t>aria ambiente più ricca in O2</a:t>
            </a:r>
            <a:r>
              <a:rPr lang="it-IT" altLang="it-IT" sz="1800"/>
              <a:t>) agli alveoli (</a:t>
            </a:r>
            <a:r>
              <a:rPr lang="it-IT" altLang="it-IT" sz="1800" b="1"/>
              <a:t>aria alveolare più povera in O2 e più ricca in CO2</a:t>
            </a:r>
            <a:r>
              <a:rPr lang="it-IT" altLang="it-IT" sz="1800"/>
              <a:t>) e viceversa. E’ un processo in due fasi (inspirazione ed espirazione) che avviene di solito spontaneamente, ma  può anche essere comandato dalla corteccia cerebrale (per volontà o stimolo emotivo).</a:t>
            </a:r>
          </a:p>
          <a:p>
            <a:pPr eaLnBrk="1" hangingPunct="1"/>
            <a:endParaRPr lang="it-IT" altLang="it-IT" sz="1800"/>
          </a:p>
          <a:p>
            <a:pPr eaLnBrk="1" hangingPunct="1"/>
            <a:r>
              <a:rPr lang="it-IT" altLang="it-IT" sz="1800"/>
              <a:t>Fisiologicamente la inspirazione è attivamente condotta dal muscolo diaframma che contraendosi si sposta verso l’addome, mentre l’espirazione è un fenomeno passivo legato alla forza di retrazione elastica del polmone e della gabbia toracica.</a:t>
            </a:r>
          </a:p>
          <a:p>
            <a:pPr eaLnBrk="1" hangingPunct="1"/>
            <a:endParaRPr lang="it-IT" altLang="it-IT" sz="1800"/>
          </a:p>
          <a:p>
            <a:pPr eaLnBrk="1" hangingPunct="1"/>
            <a:r>
              <a:rPr lang="it-IT" altLang="it-IT" sz="1800" b="1"/>
              <a:t>La ventilazione è regolata dai centri del respiro posti nel tronco encefalico </a:t>
            </a:r>
            <a:r>
              <a:rPr lang="it-IT" altLang="it-IT" sz="1800"/>
              <a:t>che risponde a stimoli chimici e meccanici e trasmette impulsi motori ai muscoli respiratori (diaframma). La regolazione agisce su frequenza e profondità della ventilazione.</a:t>
            </a:r>
          </a:p>
          <a:p>
            <a:pPr eaLnBrk="1" hangingPunct="1"/>
            <a:endParaRPr lang="it-IT" altLang="it-IT" sz="1800"/>
          </a:p>
          <a:p>
            <a:pPr eaLnBrk="1" hangingPunct="1"/>
            <a:r>
              <a:rPr lang="it-IT" altLang="it-IT" sz="1800"/>
              <a:t>Patologie delle vie aeree, del sistema nervoso, dei muscoli, della gabbia toracica, del parenchima polmonare ecc possono alterare la ventilazione.</a:t>
            </a:r>
          </a:p>
        </p:txBody>
      </p:sp>
    </p:spTree>
    <p:extLst>
      <p:ext uri="{BB962C8B-B14F-4D97-AF65-F5344CB8AC3E}">
        <p14:creationId xmlns:p14="http://schemas.microsoft.com/office/powerpoint/2010/main" val="225099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5">
            <a:extLst>
              <a:ext uri="{FF2B5EF4-FFF2-40B4-BE49-F238E27FC236}">
                <a16:creationId xmlns:a16="http://schemas.microsoft.com/office/drawing/2014/main" id="{31DEB766-6048-6E46-B6F6-61028BE03CDE}"/>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2F2FBB05-9AB3-5946-B60F-24A32917F755}" type="slidenum">
              <a:rPr lang="it-IT" altLang="it-IT" sz="1800"/>
              <a:pPr eaLnBrk="1" hangingPunct="1"/>
              <a:t>45</a:t>
            </a:fld>
            <a:endParaRPr lang="it-IT" altLang="it-IT" sz="1800"/>
          </a:p>
        </p:txBody>
      </p:sp>
      <p:sp>
        <p:nvSpPr>
          <p:cNvPr id="93187" name="Rectangle 2">
            <a:extLst>
              <a:ext uri="{FF2B5EF4-FFF2-40B4-BE49-F238E27FC236}">
                <a16:creationId xmlns:a16="http://schemas.microsoft.com/office/drawing/2014/main" id="{360A79F0-F5B3-F34E-8D48-4F8255C2B498}"/>
              </a:ext>
            </a:extLst>
          </p:cNvPr>
          <p:cNvSpPr>
            <a:spLocks noGrp="1" noChangeArrowheads="1"/>
          </p:cNvSpPr>
          <p:nvPr>
            <p:ph type="title"/>
          </p:nvPr>
        </p:nvSpPr>
        <p:spPr/>
        <p:txBody>
          <a:bodyPr/>
          <a:lstStyle/>
          <a:p>
            <a:pPr eaLnBrk="1" hangingPunct="1"/>
            <a:r>
              <a:rPr lang="it-IT" altLang="it-IT" sz="3200">
                <a:ea typeface="ＭＳ Ｐゴシック" panose="020B0600070205080204" pitchFamily="34" charset="-128"/>
              </a:rPr>
              <a:t>INSPIRAZIONE ED ESPIRAZIONE</a:t>
            </a:r>
          </a:p>
        </p:txBody>
      </p:sp>
      <p:grpSp>
        <p:nvGrpSpPr>
          <p:cNvPr id="93188" name="Group 4">
            <a:extLst>
              <a:ext uri="{FF2B5EF4-FFF2-40B4-BE49-F238E27FC236}">
                <a16:creationId xmlns:a16="http://schemas.microsoft.com/office/drawing/2014/main" id="{D77B78A8-3C2F-9547-BC72-3B09AED2C368}"/>
              </a:ext>
            </a:extLst>
          </p:cNvPr>
          <p:cNvGrpSpPr>
            <a:grpSpLocks/>
          </p:cNvGrpSpPr>
          <p:nvPr/>
        </p:nvGrpSpPr>
        <p:grpSpPr bwMode="auto">
          <a:xfrm>
            <a:off x="1219200" y="1981200"/>
            <a:ext cx="6400800" cy="4329113"/>
            <a:chOff x="1446" y="1390"/>
            <a:chExt cx="4032" cy="2727"/>
          </a:xfrm>
        </p:grpSpPr>
        <p:pic>
          <p:nvPicPr>
            <p:cNvPr id="93189" name="Picture 5">
              <a:extLst>
                <a:ext uri="{FF2B5EF4-FFF2-40B4-BE49-F238E27FC236}">
                  <a16:creationId xmlns:a16="http://schemas.microsoft.com/office/drawing/2014/main" id="{7EAC9B2A-782A-0B45-BC13-9C45D56C0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 y="1390"/>
              <a:ext cx="3510" cy="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 Box 6">
              <a:extLst>
                <a:ext uri="{FF2B5EF4-FFF2-40B4-BE49-F238E27FC236}">
                  <a16:creationId xmlns:a16="http://schemas.microsoft.com/office/drawing/2014/main" id="{87D9159E-4BFB-6F43-9B51-63750E25E1E9}"/>
                </a:ext>
              </a:extLst>
            </p:cNvPr>
            <p:cNvSpPr txBox="1">
              <a:spLocks noChangeArrowheads="1"/>
            </p:cNvSpPr>
            <p:nvPr/>
          </p:nvSpPr>
          <p:spPr bwMode="auto">
            <a:xfrm>
              <a:off x="1446" y="1506"/>
              <a:ext cx="8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La cassa toracica </a:t>
              </a:r>
            </a:p>
            <a:p>
              <a:r>
                <a:rPr lang="it-IT" altLang="it-IT" sz="1000"/>
                <a:t>si espande quando </a:t>
              </a:r>
            </a:p>
            <a:p>
              <a:r>
                <a:rPr lang="it-IT" altLang="it-IT" sz="1000"/>
                <a:t>i muscoli intercostali </a:t>
              </a:r>
            </a:p>
            <a:p>
              <a:r>
                <a:rPr lang="it-IT" altLang="it-IT" sz="1000"/>
                <a:t>si contraggono</a:t>
              </a:r>
            </a:p>
          </p:txBody>
        </p:sp>
        <p:sp>
          <p:nvSpPr>
            <p:cNvPr id="93191" name="Text Box 7">
              <a:extLst>
                <a:ext uri="{FF2B5EF4-FFF2-40B4-BE49-F238E27FC236}">
                  <a16:creationId xmlns:a16="http://schemas.microsoft.com/office/drawing/2014/main" id="{B87FDBC0-5920-1741-A5BC-54E14B64255A}"/>
                </a:ext>
              </a:extLst>
            </p:cNvPr>
            <p:cNvSpPr txBox="1">
              <a:spLocks noChangeArrowheads="1"/>
            </p:cNvSpPr>
            <p:nvPr/>
          </p:nvSpPr>
          <p:spPr bwMode="auto">
            <a:xfrm>
              <a:off x="3041" y="1708"/>
              <a:ext cx="41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Aria </a:t>
              </a:r>
            </a:p>
            <a:p>
              <a:r>
                <a:rPr lang="it-IT" altLang="it-IT" sz="1000"/>
                <a:t>inspirata</a:t>
              </a:r>
            </a:p>
          </p:txBody>
        </p:sp>
        <p:sp>
          <p:nvSpPr>
            <p:cNvPr id="93192" name="Line 8">
              <a:extLst>
                <a:ext uri="{FF2B5EF4-FFF2-40B4-BE49-F238E27FC236}">
                  <a16:creationId xmlns:a16="http://schemas.microsoft.com/office/drawing/2014/main" id="{357C31EF-C5F7-DF4E-B37A-42E7A8327447}"/>
                </a:ext>
              </a:extLst>
            </p:cNvPr>
            <p:cNvSpPr>
              <a:spLocks noChangeShapeType="1"/>
            </p:cNvSpPr>
            <p:nvPr/>
          </p:nvSpPr>
          <p:spPr bwMode="auto">
            <a:xfrm flipH="1" flipV="1">
              <a:off x="3916" y="1960"/>
              <a:ext cx="411" cy="4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3193" name="Text Box 9">
              <a:extLst>
                <a:ext uri="{FF2B5EF4-FFF2-40B4-BE49-F238E27FC236}">
                  <a16:creationId xmlns:a16="http://schemas.microsoft.com/office/drawing/2014/main" id="{5F33B0F4-4821-414A-A0AD-A5185655253B}"/>
                </a:ext>
              </a:extLst>
            </p:cNvPr>
            <p:cNvSpPr txBox="1">
              <a:spLocks noChangeArrowheads="1"/>
            </p:cNvSpPr>
            <p:nvPr/>
          </p:nvSpPr>
          <p:spPr bwMode="auto">
            <a:xfrm>
              <a:off x="3423" y="1517"/>
              <a:ext cx="8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La cassa toracica </a:t>
              </a:r>
            </a:p>
            <a:p>
              <a:r>
                <a:rPr lang="it-IT" altLang="it-IT" sz="1000"/>
                <a:t>si contrae quando </a:t>
              </a:r>
            </a:p>
            <a:p>
              <a:r>
                <a:rPr lang="it-IT" altLang="it-IT" sz="1000"/>
                <a:t>i muscoli intercostali </a:t>
              </a:r>
            </a:p>
            <a:p>
              <a:r>
                <a:rPr lang="it-IT" altLang="it-IT" sz="1000"/>
                <a:t>si rilassano</a:t>
              </a:r>
            </a:p>
          </p:txBody>
        </p:sp>
        <p:sp>
          <p:nvSpPr>
            <p:cNvPr id="93194" name="Text Box 10">
              <a:extLst>
                <a:ext uri="{FF2B5EF4-FFF2-40B4-BE49-F238E27FC236}">
                  <a16:creationId xmlns:a16="http://schemas.microsoft.com/office/drawing/2014/main" id="{DC9CF590-4F30-BF4E-89E3-6C43CDA0D6D1}"/>
                </a:ext>
              </a:extLst>
            </p:cNvPr>
            <p:cNvSpPr txBox="1">
              <a:spLocks noChangeArrowheads="1"/>
            </p:cNvSpPr>
            <p:nvPr/>
          </p:nvSpPr>
          <p:spPr bwMode="auto">
            <a:xfrm>
              <a:off x="4915" y="1708"/>
              <a:ext cx="56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Aria espirata</a:t>
              </a:r>
            </a:p>
          </p:txBody>
        </p:sp>
        <p:sp>
          <p:nvSpPr>
            <p:cNvPr id="93195" name="Line 11">
              <a:extLst>
                <a:ext uri="{FF2B5EF4-FFF2-40B4-BE49-F238E27FC236}">
                  <a16:creationId xmlns:a16="http://schemas.microsoft.com/office/drawing/2014/main" id="{E585FC67-69A1-9A49-A2DF-760D4A0CC851}"/>
                </a:ext>
              </a:extLst>
            </p:cNvPr>
            <p:cNvSpPr>
              <a:spLocks noChangeShapeType="1"/>
            </p:cNvSpPr>
            <p:nvPr/>
          </p:nvSpPr>
          <p:spPr bwMode="auto">
            <a:xfrm>
              <a:off x="3164" y="2733"/>
              <a:ext cx="14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3196" name="Text Box 12">
              <a:extLst>
                <a:ext uri="{FF2B5EF4-FFF2-40B4-BE49-F238E27FC236}">
                  <a16:creationId xmlns:a16="http://schemas.microsoft.com/office/drawing/2014/main" id="{C5035BD1-B846-DA49-8CB2-FD7C94E8AFD6}"/>
                </a:ext>
              </a:extLst>
            </p:cNvPr>
            <p:cNvSpPr txBox="1">
              <a:spLocks noChangeArrowheads="1"/>
            </p:cNvSpPr>
            <p:nvPr/>
          </p:nvSpPr>
          <p:spPr bwMode="auto">
            <a:xfrm>
              <a:off x="3286" y="2672"/>
              <a:ext cx="4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Polmone</a:t>
              </a:r>
            </a:p>
          </p:txBody>
        </p:sp>
        <p:sp>
          <p:nvSpPr>
            <p:cNvPr id="93197" name="Line 13">
              <a:extLst>
                <a:ext uri="{FF2B5EF4-FFF2-40B4-BE49-F238E27FC236}">
                  <a16:creationId xmlns:a16="http://schemas.microsoft.com/office/drawing/2014/main" id="{E3929FB3-DADD-0844-B500-14CBD8AF04F5}"/>
                </a:ext>
              </a:extLst>
            </p:cNvPr>
            <p:cNvSpPr>
              <a:spLocks noChangeShapeType="1"/>
            </p:cNvSpPr>
            <p:nvPr/>
          </p:nvSpPr>
          <p:spPr bwMode="auto">
            <a:xfrm>
              <a:off x="3080" y="3054"/>
              <a:ext cx="25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93198" name="Text Box 14">
              <a:extLst>
                <a:ext uri="{FF2B5EF4-FFF2-40B4-BE49-F238E27FC236}">
                  <a16:creationId xmlns:a16="http://schemas.microsoft.com/office/drawing/2014/main" id="{9608D576-22F3-2C40-AB05-A3455CB6AF41}"/>
                </a:ext>
              </a:extLst>
            </p:cNvPr>
            <p:cNvSpPr txBox="1">
              <a:spLocks noChangeArrowheads="1"/>
            </p:cNvSpPr>
            <p:nvPr/>
          </p:nvSpPr>
          <p:spPr bwMode="auto">
            <a:xfrm>
              <a:off x="3306" y="2986"/>
              <a:ext cx="5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Diaframma</a:t>
              </a:r>
            </a:p>
          </p:txBody>
        </p:sp>
        <p:sp>
          <p:nvSpPr>
            <p:cNvPr id="93199" name="Text Box 15">
              <a:extLst>
                <a:ext uri="{FF2B5EF4-FFF2-40B4-BE49-F238E27FC236}">
                  <a16:creationId xmlns:a16="http://schemas.microsoft.com/office/drawing/2014/main" id="{346D61B5-1D51-4C44-B7D4-BC047C890C9A}"/>
                </a:ext>
              </a:extLst>
            </p:cNvPr>
            <p:cNvSpPr txBox="1">
              <a:spLocks noChangeArrowheads="1"/>
            </p:cNvSpPr>
            <p:nvPr/>
          </p:nvSpPr>
          <p:spPr bwMode="auto">
            <a:xfrm>
              <a:off x="4085" y="3609"/>
              <a:ext cx="119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r>
                <a:rPr lang="it-IT" altLang="it-IT" sz="1000"/>
                <a:t>Il diaframma si rilassa (si alza)</a:t>
              </a:r>
            </a:p>
          </p:txBody>
        </p:sp>
        <p:sp>
          <p:nvSpPr>
            <p:cNvPr id="93200" name="Text Box 16">
              <a:extLst>
                <a:ext uri="{FF2B5EF4-FFF2-40B4-BE49-F238E27FC236}">
                  <a16:creationId xmlns:a16="http://schemas.microsoft.com/office/drawing/2014/main" id="{AA569239-DE28-FF45-BC79-510C38F5125C}"/>
                </a:ext>
              </a:extLst>
            </p:cNvPr>
            <p:cNvSpPr txBox="1">
              <a:spLocks noChangeArrowheads="1"/>
            </p:cNvSpPr>
            <p:nvPr/>
          </p:nvSpPr>
          <p:spPr bwMode="auto">
            <a:xfrm>
              <a:off x="2125" y="3609"/>
              <a:ext cx="13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r>
                <a:rPr lang="it-IT" altLang="it-IT" sz="1000"/>
                <a:t>Il diaframma si contrae (si abbassa)</a:t>
              </a:r>
            </a:p>
          </p:txBody>
        </p:sp>
        <p:sp>
          <p:nvSpPr>
            <p:cNvPr id="93201" name="Text Box 17">
              <a:extLst>
                <a:ext uri="{FF2B5EF4-FFF2-40B4-BE49-F238E27FC236}">
                  <a16:creationId xmlns:a16="http://schemas.microsoft.com/office/drawing/2014/main" id="{760F7EB4-E0EE-0949-B896-65F4AAAF6641}"/>
                </a:ext>
              </a:extLst>
            </p:cNvPr>
            <p:cNvSpPr txBox="1">
              <a:spLocks noChangeArrowheads="1"/>
            </p:cNvSpPr>
            <p:nvPr/>
          </p:nvSpPr>
          <p:spPr bwMode="auto">
            <a:xfrm>
              <a:off x="2517" y="3876"/>
              <a:ext cx="5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r>
                <a:rPr lang="it-IT" altLang="it-IT" sz="1000" b="1"/>
                <a:t>Inspirazione</a:t>
              </a:r>
            </a:p>
          </p:txBody>
        </p:sp>
        <p:sp>
          <p:nvSpPr>
            <p:cNvPr id="93202" name="Text Box 18">
              <a:extLst>
                <a:ext uri="{FF2B5EF4-FFF2-40B4-BE49-F238E27FC236}">
                  <a16:creationId xmlns:a16="http://schemas.microsoft.com/office/drawing/2014/main" id="{C76BA464-15EE-6343-9C46-C0D652D9096F}"/>
                </a:ext>
              </a:extLst>
            </p:cNvPr>
            <p:cNvSpPr txBox="1">
              <a:spLocks noChangeArrowheads="1"/>
            </p:cNvSpPr>
            <p:nvPr/>
          </p:nvSpPr>
          <p:spPr bwMode="auto">
            <a:xfrm>
              <a:off x="4400" y="3868"/>
              <a:ext cx="56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r>
                <a:rPr lang="it-IT" altLang="it-IT" sz="1000" b="1"/>
                <a:t>Espirazione</a:t>
              </a:r>
            </a:p>
          </p:txBody>
        </p:sp>
      </p:grpSp>
    </p:spTree>
    <p:extLst>
      <p:ext uri="{BB962C8B-B14F-4D97-AF65-F5344CB8AC3E}">
        <p14:creationId xmlns:p14="http://schemas.microsoft.com/office/powerpoint/2010/main" val="331674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a:extLst>
              <a:ext uri="{FF2B5EF4-FFF2-40B4-BE49-F238E27FC236}">
                <a16:creationId xmlns:a16="http://schemas.microsoft.com/office/drawing/2014/main" id="{3642B943-5016-5645-9FD9-4B96BD17740A}"/>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6419F208-0F7C-B547-A66E-69C6D2F4E05F}" type="slidenum">
              <a:rPr lang="it-IT" altLang="it-IT" sz="1800"/>
              <a:pPr eaLnBrk="1" hangingPunct="1"/>
              <a:t>46</a:t>
            </a:fld>
            <a:endParaRPr lang="it-IT" altLang="it-IT" sz="1800"/>
          </a:p>
        </p:txBody>
      </p:sp>
      <p:sp>
        <p:nvSpPr>
          <p:cNvPr id="94211" name="Rectangle 2">
            <a:extLst>
              <a:ext uri="{FF2B5EF4-FFF2-40B4-BE49-F238E27FC236}">
                <a16:creationId xmlns:a16="http://schemas.microsoft.com/office/drawing/2014/main" id="{5BBD98C8-66F0-584A-8E55-F2D643E87F28}"/>
              </a:ext>
            </a:extLst>
          </p:cNvPr>
          <p:cNvSpPr>
            <a:spLocks noGrp="1" noChangeArrowheads="1"/>
          </p:cNvSpPr>
          <p:nvPr>
            <p:ph type="title"/>
          </p:nvPr>
        </p:nvSpPr>
        <p:spPr>
          <a:xfrm>
            <a:off x="2514600" y="304800"/>
            <a:ext cx="4419600" cy="715963"/>
          </a:xfrm>
        </p:spPr>
        <p:txBody>
          <a:bodyPr>
            <a:normAutofit fontScale="90000"/>
          </a:bodyPr>
          <a:lstStyle/>
          <a:p>
            <a:pPr eaLnBrk="1" hangingPunct="1"/>
            <a:r>
              <a:rPr lang="it-IT" altLang="it-IT" sz="3200">
                <a:ea typeface="ＭＳ Ｐゴシック" panose="020B0600070205080204" pitchFamily="34" charset="-128"/>
              </a:rPr>
              <a:t>INSPIRAZIONE</a:t>
            </a:r>
            <a:br>
              <a:rPr lang="it-IT" altLang="it-IT" sz="3200">
                <a:ea typeface="ＭＳ Ｐゴシック" panose="020B0600070205080204" pitchFamily="34" charset="-128"/>
              </a:rPr>
            </a:br>
            <a:r>
              <a:rPr lang="it-IT" altLang="it-IT" sz="3200">
                <a:ea typeface="ＭＳ Ｐゴシック" panose="020B0600070205080204" pitchFamily="34" charset="-128"/>
              </a:rPr>
              <a:t>(fenomeno attivo)</a:t>
            </a:r>
          </a:p>
        </p:txBody>
      </p:sp>
      <p:pic>
        <p:nvPicPr>
          <p:cNvPr id="94212" name="Picture 3" descr="f25-16t_muscles_involve_c">
            <a:extLst>
              <a:ext uri="{FF2B5EF4-FFF2-40B4-BE49-F238E27FC236}">
                <a16:creationId xmlns:a16="http://schemas.microsoft.com/office/drawing/2014/main" id="{D1AF3643-1C95-8845-B10E-E0DA92AB14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841500"/>
            <a:ext cx="8534400" cy="4041775"/>
          </a:xfrm>
        </p:spPr>
      </p:pic>
    </p:spTree>
    <p:extLst>
      <p:ext uri="{BB962C8B-B14F-4D97-AF65-F5344CB8AC3E}">
        <p14:creationId xmlns:p14="http://schemas.microsoft.com/office/powerpoint/2010/main" val="615123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Content Placeholder 5">
            <a:extLst>
              <a:ext uri="{FF2B5EF4-FFF2-40B4-BE49-F238E27FC236}">
                <a16:creationId xmlns:a16="http://schemas.microsoft.com/office/drawing/2014/main" id="{FDFB9879-FFBF-EB45-BF31-16FCD111AC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2380" r="-92380"/>
          <a:stretch>
            <a:fillRect/>
          </a:stretch>
        </p:blipFill>
        <p:spPr>
          <a:xfrm>
            <a:off x="-1887538" y="2743200"/>
            <a:ext cx="7772401" cy="4114800"/>
          </a:xfrm>
        </p:spPr>
      </p:pic>
      <p:pic>
        <p:nvPicPr>
          <p:cNvPr id="95236" name="Picture 3">
            <a:extLst>
              <a:ext uri="{FF2B5EF4-FFF2-40B4-BE49-F238E27FC236}">
                <a16:creationId xmlns:a16="http://schemas.microsoft.com/office/drawing/2014/main" id="{94EC19E2-F387-794D-B13B-1589D1CAA0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693738"/>
            <a:ext cx="8416925"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6">
            <a:extLst>
              <a:ext uri="{FF2B5EF4-FFF2-40B4-BE49-F238E27FC236}">
                <a16:creationId xmlns:a16="http://schemas.microsoft.com/office/drawing/2014/main" id="{2CE12170-6AC6-3547-9567-C15492019332}"/>
              </a:ext>
            </a:extLst>
          </p:cNvPr>
          <p:cNvSpPr txBox="1">
            <a:spLocks noChangeArrowheads="1"/>
          </p:cNvSpPr>
          <p:nvPr/>
        </p:nvSpPr>
        <p:spPr bwMode="auto">
          <a:xfrm>
            <a:off x="3606800" y="5265738"/>
            <a:ext cx="5124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b="1">
                <a:solidFill>
                  <a:srgbClr val="FF0000"/>
                </a:solidFill>
              </a:rPr>
              <a:t>P = VxElastanza + V’xResistenze vie aeree</a:t>
            </a:r>
          </a:p>
          <a:p>
            <a:pPr eaLnBrk="1" hangingPunct="1"/>
            <a:endParaRPr lang="it-IT" altLang="it-IT" sz="1800" b="1">
              <a:solidFill>
                <a:srgbClr val="FF0000"/>
              </a:solidFill>
            </a:endParaRPr>
          </a:p>
          <a:p>
            <a:pPr eaLnBrk="1" hangingPunct="1"/>
            <a:r>
              <a:rPr lang="it-IT" altLang="it-IT" sz="1800" b="1">
                <a:solidFill>
                  <a:srgbClr val="FF0000"/>
                </a:solidFill>
              </a:rPr>
              <a:t>P = V/Compliance + V’/conduttanza </a:t>
            </a:r>
          </a:p>
        </p:txBody>
      </p:sp>
      <p:sp>
        <p:nvSpPr>
          <p:cNvPr id="95238" name="TextBox 7">
            <a:extLst>
              <a:ext uri="{FF2B5EF4-FFF2-40B4-BE49-F238E27FC236}">
                <a16:creationId xmlns:a16="http://schemas.microsoft.com/office/drawing/2014/main" id="{E0C88DAC-6BA0-3944-9CB0-2FC913A8BB1C}"/>
              </a:ext>
            </a:extLst>
          </p:cNvPr>
          <p:cNvSpPr txBox="1">
            <a:spLocks noChangeArrowheads="1"/>
          </p:cNvSpPr>
          <p:nvPr/>
        </p:nvSpPr>
        <p:spPr bwMode="auto">
          <a:xfrm>
            <a:off x="3776663" y="4013200"/>
            <a:ext cx="4910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a:t>La forza necessaria per produrre ventilazione è espressa dalla equazione di moto del sistema respiratorio</a:t>
            </a:r>
          </a:p>
        </p:txBody>
      </p:sp>
    </p:spTree>
    <p:extLst>
      <p:ext uri="{BB962C8B-B14F-4D97-AF65-F5344CB8AC3E}">
        <p14:creationId xmlns:p14="http://schemas.microsoft.com/office/powerpoint/2010/main" val="2516026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a:extLst>
              <a:ext uri="{FF2B5EF4-FFF2-40B4-BE49-F238E27FC236}">
                <a16:creationId xmlns:a16="http://schemas.microsoft.com/office/drawing/2014/main" id="{417D5A18-E04F-4A43-A0EB-B6031C717F0E}"/>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A3B5755E-4610-5C4C-8E33-0851DD784150}" type="slidenum">
              <a:rPr lang="it-IT" altLang="it-IT" sz="1800"/>
              <a:pPr eaLnBrk="1" hangingPunct="1"/>
              <a:t>48</a:t>
            </a:fld>
            <a:endParaRPr lang="it-IT" altLang="it-IT" sz="1800"/>
          </a:p>
        </p:txBody>
      </p:sp>
      <p:sp>
        <p:nvSpPr>
          <p:cNvPr id="96259" name="Rectangle 2">
            <a:extLst>
              <a:ext uri="{FF2B5EF4-FFF2-40B4-BE49-F238E27FC236}">
                <a16:creationId xmlns:a16="http://schemas.microsoft.com/office/drawing/2014/main" id="{59BB77C5-6F5C-884C-8C2E-468FB9DA4520}"/>
              </a:ext>
            </a:extLst>
          </p:cNvPr>
          <p:cNvSpPr>
            <a:spLocks noGrp="1" noChangeArrowheads="1"/>
          </p:cNvSpPr>
          <p:nvPr>
            <p:ph type="title"/>
          </p:nvPr>
        </p:nvSpPr>
        <p:spPr>
          <a:xfrm>
            <a:off x="1231900" y="228600"/>
            <a:ext cx="6213475" cy="639763"/>
          </a:xfrm>
        </p:spPr>
        <p:txBody>
          <a:bodyPr>
            <a:normAutofit fontScale="90000"/>
          </a:bodyPr>
          <a:lstStyle/>
          <a:p>
            <a:pPr eaLnBrk="1" hangingPunct="1"/>
            <a:r>
              <a:rPr lang="it-IT" altLang="it-IT" sz="2800">
                <a:ea typeface="ＭＳ Ｐゴシック" panose="020B0600070205080204" pitchFamily="34" charset="-128"/>
              </a:rPr>
              <a:t>ESPIRAZIONE </a:t>
            </a:r>
            <a:br>
              <a:rPr lang="it-IT" altLang="it-IT" sz="2800">
                <a:ea typeface="ＭＳ Ｐゴシック" panose="020B0600070205080204" pitchFamily="34" charset="-128"/>
              </a:rPr>
            </a:br>
            <a:r>
              <a:rPr lang="it-IT" altLang="it-IT" sz="2800">
                <a:ea typeface="ＭＳ Ｐゴシック" panose="020B0600070205080204" pitchFamily="34" charset="-128"/>
              </a:rPr>
              <a:t>(fenomeno passivo nel normale)</a:t>
            </a:r>
          </a:p>
        </p:txBody>
      </p:sp>
      <p:pic>
        <p:nvPicPr>
          <p:cNvPr id="96260" name="Picture 3" descr="f25-16b_muscles_involve_c">
            <a:extLst>
              <a:ext uri="{FF2B5EF4-FFF2-40B4-BE49-F238E27FC236}">
                <a16:creationId xmlns:a16="http://schemas.microsoft.com/office/drawing/2014/main" id="{C920CCE0-66D4-5341-B396-212A78FE9B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524000"/>
            <a:ext cx="8305800" cy="4572000"/>
          </a:xfrm>
        </p:spPr>
      </p:pic>
    </p:spTree>
    <p:extLst>
      <p:ext uri="{BB962C8B-B14F-4D97-AF65-F5344CB8AC3E}">
        <p14:creationId xmlns:p14="http://schemas.microsoft.com/office/powerpoint/2010/main" val="3735661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a:extLst>
              <a:ext uri="{FF2B5EF4-FFF2-40B4-BE49-F238E27FC236}">
                <a16:creationId xmlns:a16="http://schemas.microsoft.com/office/drawing/2014/main" id="{4F93A593-E519-814B-BFE8-ED9D22AE68CF}"/>
              </a:ext>
            </a:extLst>
          </p:cNvPr>
          <p:cNvSpPr txBox="1">
            <a:spLocks noChangeArrowheads="1"/>
          </p:cNvSpPr>
          <p:nvPr/>
        </p:nvSpPr>
        <p:spPr bwMode="auto">
          <a:xfrm>
            <a:off x="381000" y="2309813"/>
            <a:ext cx="8763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a:t>La compliance (distensibilità) è  la facilità con cui polmoni e gabbia toracica possono essere espansi durante l’inspirazione.</a:t>
            </a:r>
          </a:p>
          <a:p>
            <a:pPr eaLnBrk="1" hangingPunct="1"/>
            <a:endParaRPr lang="en-US" altLang="it-IT"/>
          </a:p>
          <a:p>
            <a:pPr eaLnBrk="1" hangingPunct="1"/>
            <a:endParaRPr lang="en-US" altLang="it-IT"/>
          </a:p>
          <a:p>
            <a:pPr eaLnBrk="1" hangingPunct="1"/>
            <a:r>
              <a:rPr lang="en-US" altLang="it-IT"/>
              <a:t>     </a:t>
            </a:r>
          </a:p>
        </p:txBody>
      </p:sp>
      <p:sp>
        <p:nvSpPr>
          <p:cNvPr id="97283" name="Text Box 2">
            <a:extLst>
              <a:ext uri="{FF2B5EF4-FFF2-40B4-BE49-F238E27FC236}">
                <a16:creationId xmlns:a16="http://schemas.microsoft.com/office/drawing/2014/main" id="{FA2CC9D0-3929-0D41-B880-25BBE0AE5504}"/>
              </a:ext>
            </a:extLst>
          </p:cNvPr>
          <p:cNvSpPr txBox="1">
            <a:spLocks noChangeArrowheads="1"/>
          </p:cNvSpPr>
          <p:nvPr/>
        </p:nvSpPr>
        <p:spPr bwMode="auto">
          <a:xfrm>
            <a:off x="1693863" y="88265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sz="2800" b="1">
                <a:solidFill>
                  <a:schemeClr val="accent3">
                    <a:lumMod val="50000"/>
                  </a:schemeClr>
                </a:solidFill>
              </a:rPr>
              <a:t>COMPLIANCE</a:t>
            </a:r>
          </a:p>
        </p:txBody>
      </p:sp>
      <p:sp>
        <p:nvSpPr>
          <p:cNvPr id="5" name="Text Box 4">
            <a:extLst>
              <a:ext uri="{FF2B5EF4-FFF2-40B4-BE49-F238E27FC236}">
                <a16:creationId xmlns:a16="http://schemas.microsoft.com/office/drawing/2014/main" id="{CAF773B0-39FF-0D4A-AF70-4085B72A7054}"/>
              </a:ext>
            </a:extLst>
          </p:cNvPr>
          <p:cNvSpPr txBox="1">
            <a:spLocks noChangeArrowheads="1"/>
          </p:cNvSpPr>
          <p:nvPr/>
        </p:nvSpPr>
        <p:spPr bwMode="auto">
          <a:xfrm>
            <a:off x="646113" y="3651250"/>
            <a:ext cx="7837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sz="1800"/>
              <a:t>Forze elastiche   </a:t>
            </a:r>
          </a:p>
          <a:p>
            <a:pPr eaLnBrk="1" hangingPunct="1"/>
            <a:r>
              <a:rPr lang="en-US" altLang="it-IT" sz="1800"/>
              <a:t>Tensione di superficie</a:t>
            </a:r>
          </a:p>
        </p:txBody>
      </p:sp>
      <p:sp>
        <p:nvSpPr>
          <p:cNvPr id="97285" name="Text Box 4">
            <a:extLst>
              <a:ext uri="{FF2B5EF4-FFF2-40B4-BE49-F238E27FC236}">
                <a16:creationId xmlns:a16="http://schemas.microsoft.com/office/drawing/2014/main" id="{00549AD6-3B82-4C42-A501-D109BDA0A36A}"/>
              </a:ext>
            </a:extLst>
          </p:cNvPr>
          <p:cNvSpPr txBox="1">
            <a:spLocks noChangeArrowheads="1"/>
          </p:cNvSpPr>
          <p:nvPr/>
        </p:nvSpPr>
        <p:spPr bwMode="auto">
          <a:xfrm>
            <a:off x="381000" y="3211513"/>
            <a:ext cx="876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a:t>Dipende da due proprietà:</a:t>
            </a:r>
          </a:p>
        </p:txBody>
      </p:sp>
      <p:sp>
        <p:nvSpPr>
          <p:cNvPr id="7" name="Text Box 4">
            <a:extLst>
              <a:ext uri="{FF2B5EF4-FFF2-40B4-BE49-F238E27FC236}">
                <a16:creationId xmlns:a16="http://schemas.microsoft.com/office/drawing/2014/main" id="{6FD3C00D-7620-B648-8BC1-002EEB12585F}"/>
              </a:ext>
            </a:extLst>
          </p:cNvPr>
          <p:cNvSpPr txBox="1">
            <a:spLocks noChangeArrowheads="1"/>
          </p:cNvSpPr>
          <p:nvPr/>
        </p:nvSpPr>
        <p:spPr bwMode="auto">
          <a:xfrm>
            <a:off x="322263" y="4778375"/>
            <a:ext cx="85915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sz="1800"/>
              <a:t>Polmoni ripieni di materiale (ARDS, polmoniti)</a:t>
            </a:r>
          </a:p>
          <a:p>
            <a:pPr eaLnBrk="1" hangingPunct="1"/>
            <a:r>
              <a:rPr lang="en-US" altLang="it-IT" sz="1800"/>
              <a:t>deficit surfattante (DBP/nati prematuri, annegamento)</a:t>
            </a:r>
          </a:p>
          <a:p>
            <a:pPr eaLnBrk="1" hangingPunct="1"/>
            <a:r>
              <a:rPr lang="en-US" altLang="it-IT" sz="1800"/>
              <a:t>Interferenze espansione polmonare (pneumotorace, versamento pleurico massivo)</a:t>
            </a:r>
          </a:p>
          <a:p>
            <a:pPr eaLnBrk="1" hangingPunct="1"/>
            <a:endParaRPr lang="en-US" altLang="it-IT" sz="1800"/>
          </a:p>
        </p:txBody>
      </p:sp>
      <p:sp>
        <p:nvSpPr>
          <p:cNvPr id="8" name="Text Box 4">
            <a:extLst>
              <a:ext uri="{FF2B5EF4-FFF2-40B4-BE49-F238E27FC236}">
                <a16:creationId xmlns:a16="http://schemas.microsoft.com/office/drawing/2014/main" id="{60A55502-55FD-BF4D-ADDB-AA816F0BECC7}"/>
              </a:ext>
            </a:extLst>
          </p:cNvPr>
          <p:cNvSpPr txBox="1">
            <a:spLocks noChangeArrowheads="1"/>
          </p:cNvSpPr>
          <p:nvPr/>
        </p:nvSpPr>
        <p:spPr bwMode="auto">
          <a:xfrm>
            <a:off x="381000" y="4341813"/>
            <a:ext cx="876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a:t>La compliance è ridotta dalle seguenti condizioni:</a:t>
            </a:r>
          </a:p>
        </p:txBody>
      </p:sp>
      <p:pic>
        <p:nvPicPr>
          <p:cNvPr id="9" name="Picture 8">
            <a:extLst>
              <a:ext uri="{FF2B5EF4-FFF2-40B4-BE49-F238E27FC236}">
                <a16:creationId xmlns:a16="http://schemas.microsoft.com/office/drawing/2014/main" id="{6C00B9F9-F4E0-AB4E-B1A2-6EF0973BC8DF}"/>
              </a:ext>
            </a:extLst>
          </p:cNvPr>
          <p:cNvPicPr>
            <a:picLocks noChangeAspect="1"/>
          </p:cNvPicPr>
          <p:nvPr/>
        </p:nvPicPr>
        <p:blipFill>
          <a:blip r:embed="rId2"/>
          <a:stretch>
            <a:fillRect/>
          </a:stretch>
        </p:blipFill>
        <p:spPr>
          <a:xfrm>
            <a:off x="4699000" y="855663"/>
            <a:ext cx="2070100" cy="520700"/>
          </a:xfrm>
          <a:prstGeom prst="rect">
            <a:avLst/>
          </a:prstGeom>
          <a:solidFill>
            <a:schemeClr val="accent2">
              <a:lumMod val="20000"/>
              <a:lumOff val="80000"/>
            </a:schemeClr>
          </a:solidFill>
        </p:spPr>
      </p:pic>
      <p:sp>
        <p:nvSpPr>
          <p:cNvPr id="11" name="Text Box 4">
            <a:extLst>
              <a:ext uri="{FF2B5EF4-FFF2-40B4-BE49-F238E27FC236}">
                <a16:creationId xmlns:a16="http://schemas.microsoft.com/office/drawing/2014/main" id="{3C0868EB-5712-FB47-A952-263577881C15}"/>
              </a:ext>
            </a:extLst>
          </p:cNvPr>
          <p:cNvSpPr txBox="1">
            <a:spLocks noChangeArrowheads="1"/>
          </p:cNvSpPr>
          <p:nvPr/>
        </p:nvSpPr>
        <p:spPr bwMode="auto">
          <a:xfrm>
            <a:off x="381000" y="5697538"/>
            <a:ext cx="876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a:t>La compliance è aumentata dalle seguenti condizioni:</a:t>
            </a:r>
          </a:p>
        </p:txBody>
      </p:sp>
      <p:sp>
        <p:nvSpPr>
          <p:cNvPr id="12" name="Text Box 4">
            <a:extLst>
              <a:ext uri="{FF2B5EF4-FFF2-40B4-BE49-F238E27FC236}">
                <a16:creationId xmlns:a16="http://schemas.microsoft.com/office/drawing/2014/main" id="{730A428F-E7FA-FC4A-AF39-81E5EB343BBF}"/>
              </a:ext>
            </a:extLst>
          </p:cNvPr>
          <p:cNvSpPr txBox="1">
            <a:spLocks noChangeArrowheads="1"/>
          </p:cNvSpPr>
          <p:nvPr/>
        </p:nvSpPr>
        <p:spPr bwMode="auto">
          <a:xfrm>
            <a:off x="349250" y="6138863"/>
            <a:ext cx="8591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sz="1800"/>
              <a:t>Ridotta forza di retrazione elastica (enfisema polmonare)</a:t>
            </a:r>
          </a:p>
          <a:p>
            <a:pPr eaLnBrk="1" hangingPunct="1"/>
            <a:endParaRPr lang="en-US" altLang="it-IT" sz="1800"/>
          </a:p>
          <a:p>
            <a:pPr eaLnBrk="1" hangingPunct="1"/>
            <a:endParaRPr lang="en-US" altLang="it-IT" sz="1800"/>
          </a:p>
        </p:txBody>
      </p:sp>
      <p:sp>
        <p:nvSpPr>
          <p:cNvPr id="97291" name="TextBox 12">
            <a:extLst>
              <a:ext uri="{FF2B5EF4-FFF2-40B4-BE49-F238E27FC236}">
                <a16:creationId xmlns:a16="http://schemas.microsoft.com/office/drawing/2014/main" id="{F7B8B4E2-FACD-F14D-868A-215A88578981}"/>
              </a:ext>
            </a:extLst>
          </p:cNvPr>
          <p:cNvSpPr txBox="1">
            <a:spLocks noChangeArrowheads="1"/>
          </p:cNvSpPr>
          <p:nvPr/>
        </p:nvSpPr>
        <p:spPr bwMode="auto">
          <a:xfrm>
            <a:off x="1760538" y="1592263"/>
            <a:ext cx="288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dirty="0">
                <a:solidFill>
                  <a:schemeClr val="accent3">
                    <a:lumMod val="50000"/>
                  </a:schemeClr>
                </a:solidFill>
              </a:rPr>
              <a:t>È il contrario dell’</a:t>
            </a:r>
            <a:r>
              <a:rPr lang="it-IT" altLang="it-IT" sz="1800" dirty="0" err="1">
                <a:solidFill>
                  <a:schemeClr val="accent3">
                    <a:lumMod val="50000"/>
                  </a:schemeClr>
                </a:solidFill>
              </a:rPr>
              <a:t>elastanza</a:t>
            </a:r>
            <a:endParaRPr lang="it-IT" altLang="it-IT" sz="1800" dirty="0">
              <a:solidFill>
                <a:schemeClr val="accent3">
                  <a:lumMod val="50000"/>
                </a:schemeClr>
              </a:solidFill>
            </a:endParaRPr>
          </a:p>
        </p:txBody>
      </p:sp>
    </p:spTree>
    <p:extLst>
      <p:ext uri="{BB962C8B-B14F-4D97-AF65-F5344CB8AC3E}">
        <p14:creationId xmlns:p14="http://schemas.microsoft.com/office/powerpoint/2010/main" val="412731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edg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edg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edge">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edge">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edge">
                                      <p:cBhvr>
                                        <p:cTn id="32" dur="500"/>
                                        <p:tgtEl>
                                          <p:spTgt spid="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wedge">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8" grpId="0"/>
      <p:bldP spid="11" grpId="0"/>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a:extLst>
              <a:ext uri="{FF2B5EF4-FFF2-40B4-BE49-F238E27FC236}">
                <a16:creationId xmlns:a16="http://schemas.microsoft.com/office/drawing/2014/main" id="{04477036-4446-9043-BC4C-7692F81B6054}"/>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fld id="{0E7F7BF8-E4C0-4D49-9DD7-F6AD0A719505}" type="slidenum">
              <a:rPr lang="it-IT" altLang="it-IT" sz="1800"/>
              <a:pPr eaLnBrk="1" hangingPunct="1"/>
              <a:t>5</a:t>
            </a:fld>
            <a:endParaRPr lang="it-IT" altLang="it-IT" sz="1800"/>
          </a:p>
        </p:txBody>
      </p:sp>
      <p:grpSp>
        <p:nvGrpSpPr>
          <p:cNvPr id="25603" name="Group 5">
            <a:extLst>
              <a:ext uri="{FF2B5EF4-FFF2-40B4-BE49-F238E27FC236}">
                <a16:creationId xmlns:a16="http://schemas.microsoft.com/office/drawing/2014/main" id="{75CEF6E5-D111-B842-AFCE-56C43507D6D9}"/>
              </a:ext>
            </a:extLst>
          </p:cNvPr>
          <p:cNvGrpSpPr>
            <a:grpSpLocks/>
          </p:cNvGrpSpPr>
          <p:nvPr/>
        </p:nvGrpSpPr>
        <p:grpSpPr bwMode="auto">
          <a:xfrm>
            <a:off x="0" y="1295400"/>
            <a:ext cx="5715000" cy="4876800"/>
            <a:chOff x="1724" y="1756"/>
            <a:chExt cx="2627" cy="2223"/>
          </a:xfrm>
        </p:grpSpPr>
        <p:pic>
          <p:nvPicPr>
            <p:cNvPr id="25606" name="Picture 6">
              <a:extLst>
                <a:ext uri="{FF2B5EF4-FFF2-40B4-BE49-F238E27FC236}">
                  <a16:creationId xmlns:a16="http://schemas.microsoft.com/office/drawing/2014/main" id="{E538AA62-FCB1-C545-AAF3-91E126AC5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 y="1756"/>
              <a:ext cx="1939" cy="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Line 7">
              <a:extLst>
                <a:ext uri="{FF2B5EF4-FFF2-40B4-BE49-F238E27FC236}">
                  <a16:creationId xmlns:a16="http://schemas.microsoft.com/office/drawing/2014/main" id="{230119A8-5038-A040-8D38-AFB27C8714D3}"/>
                </a:ext>
              </a:extLst>
            </p:cNvPr>
            <p:cNvSpPr>
              <a:spLocks noChangeShapeType="1"/>
            </p:cNvSpPr>
            <p:nvPr/>
          </p:nvSpPr>
          <p:spPr bwMode="auto">
            <a:xfrm>
              <a:off x="3367" y="3444"/>
              <a:ext cx="0" cy="33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08" name="Text Box 8">
              <a:extLst>
                <a:ext uri="{FF2B5EF4-FFF2-40B4-BE49-F238E27FC236}">
                  <a16:creationId xmlns:a16="http://schemas.microsoft.com/office/drawing/2014/main" id="{9B40EE29-92A8-BE4B-974A-D58D0C3A5C97}"/>
                </a:ext>
              </a:extLst>
            </p:cNvPr>
            <p:cNvSpPr txBox="1">
              <a:spLocks noChangeArrowheads="1"/>
            </p:cNvSpPr>
            <p:nvPr/>
          </p:nvSpPr>
          <p:spPr bwMode="auto">
            <a:xfrm>
              <a:off x="3248" y="3748"/>
              <a:ext cx="28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r"/>
              <a:r>
                <a:rPr lang="it-IT" altLang="it-IT" sz="1000" i="1"/>
                <a:t>(Cuore)</a:t>
              </a:r>
            </a:p>
          </p:txBody>
        </p:sp>
        <p:sp>
          <p:nvSpPr>
            <p:cNvPr id="25609" name="Line 9">
              <a:extLst>
                <a:ext uri="{FF2B5EF4-FFF2-40B4-BE49-F238E27FC236}">
                  <a16:creationId xmlns:a16="http://schemas.microsoft.com/office/drawing/2014/main" id="{ACC42FC3-2AB4-8245-854B-78078C0EC2F6}"/>
                </a:ext>
              </a:extLst>
            </p:cNvPr>
            <p:cNvSpPr>
              <a:spLocks noChangeShapeType="1"/>
            </p:cNvSpPr>
            <p:nvPr/>
          </p:nvSpPr>
          <p:spPr bwMode="auto">
            <a:xfrm flipH="1">
              <a:off x="2403" y="3695"/>
              <a:ext cx="60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10" name="Text Box 10">
              <a:extLst>
                <a:ext uri="{FF2B5EF4-FFF2-40B4-BE49-F238E27FC236}">
                  <a16:creationId xmlns:a16="http://schemas.microsoft.com/office/drawing/2014/main" id="{38FBDE8D-AA28-CF49-9159-1F1452F9E27F}"/>
                </a:ext>
              </a:extLst>
            </p:cNvPr>
            <p:cNvSpPr txBox="1">
              <a:spLocks noChangeArrowheads="1"/>
            </p:cNvSpPr>
            <p:nvPr/>
          </p:nvSpPr>
          <p:spPr bwMode="auto">
            <a:xfrm>
              <a:off x="2075" y="3605"/>
              <a:ext cx="37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r"/>
              <a:r>
                <a:rPr lang="it-IT" altLang="it-IT" sz="1000"/>
                <a:t>Diaframma</a:t>
              </a:r>
            </a:p>
          </p:txBody>
        </p:sp>
        <p:sp>
          <p:nvSpPr>
            <p:cNvPr id="25611" name="Line 11">
              <a:extLst>
                <a:ext uri="{FF2B5EF4-FFF2-40B4-BE49-F238E27FC236}">
                  <a16:creationId xmlns:a16="http://schemas.microsoft.com/office/drawing/2014/main" id="{B2273715-CB1B-2F48-B76D-239F776F8531}"/>
                </a:ext>
              </a:extLst>
            </p:cNvPr>
            <p:cNvSpPr>
              <a:spLocks noChangeShapeType="1"/>
            </p:cNvSpPr>
            <p:nvPr/>
          </p:nvSpPr>
          <p:spPr bwMode="auto">
            <a:xfrm flipH="1">
              <a:off x="2349" y="3433"/>
              <a:ext cx="57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12" name="Text Box 12">
              <a:extLst>
                <a:ext uri="{FF2B5EF4-FFF2-40B4-BE49-F238E27FC236}">
                  <a16:creationId xmlns:a16="http://schemas.microsoft.com/office/drawing/2014/main" id="{1DF19095-E89D-9E46-B32E-C5EE85679B9B}"/>
                </a:ext>
              </a:extLst>
            </p:cNvPr>
            <p:cNvSpPr txBox="1">
              <a:spLocks noChangeArrowheads="1"/>
            </p:cNvSpPr>
            <p:nvPr/>
          </p:nvSpPr>
          <p:spPr bwMode="auto">
            <a:xfrm>
              <a:off x="1892" y="3349"/>
              <a:ext cx="35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Bronchiolo</a:t>
              </a:r>
            </a:p>
          </p:txBody>
        </p:sp>
        <p:sp>
          <p:nvSpPr>
            <p:cNvPr id="25613" name="Line 13">
              <a:extLst>
                <a:ext uri="{FF2B5EF4-FFF2-40B4-BE49-F238E27FC236}">
                  <a16:creationId xmlns:a16="http://schemas.microsoft.com/office/drawing/2014/main" id="{F1EAA305-0D74-B748-82B6-461A7E97FC66}"/>
                </a:ext>
              </a:extLst>
            </p:cNvPr>
            <p:cNvSpPr>
              <a:spLocks noChangeShapeType="1"/>
            </p:cNvSpPr>
            <p:nvPr/>
          </p:nvSpPr>
          <p:spPr bwMode="auto">
            <a:xfrm flipH="1">
              <a:off x="2349" y="3218"/>
              <a:ext cx="87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14" name="Text Box 14">
              <a:extLst>
                <a:ext uri="{FF2B5EF4-FFF2-40B4-BE49-F238E27FC236}">
                  <a16:creationId xmlns:a16="http://schemas.microsoft.com/office/drawing/2014/main" id="{BF4FD5F1-AE1E-A245-AFE0-58365C8319F4}"/>
                </a:ext>
              </a:extLst>
            </p:cNvPr>
            <p:cNvSpPr txBox="1">
              <a:spLocks noChangeArrowheads="1"/>
            </p:cNvSpPr>
            <p:nvPr/>
          </p:nvSpPr>
          <p:spPr bwMode="auto">
            <a:xfrm>
              <a:off x="2018" y="3129"/>
              <a:ext cx="26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Bronco</a:t>
              </a:r>
            </a:p>
          </p:txBody>
        </p:sp>
        <p:sp>
          <p:nvSpPr>
            <p:cNvPr id="25615" name="Line 15">
              <a:extLst>
                <a:ext uri="{FF2B5EF4-FFF2-40B4-BE49-F238E27FC236}">
                  <a16:creationId xmlns:a16="http://schemas.microsoft.com/office/drawing/2014/main" id="{6D69CE52-7DAB-6842-AB01-51108F55DA40}"/>
                </a:ext>
              </a:extLst>
            </p:cNvPr>
            <p:cNvSpPr>
              <a:spLocks noChangeShapeType="1"/>
            </p:cNvSpPr>
            <p:nvPr/>
          </p:nvSpPr>
          <p:spPr bwMode="auto">
            <a:xfrm flipH="1">
              <a:off x="2349" y="2980"/>
              <a:ext cx="71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16" name="Text Box 16">
              <a:extLst>
                <a:ext uri="{FF2B5EF4-FFF2-40B4-BE49-F238E27FC236}">
                  <a16:creationId xmlns:a16="http://schemas.microsoft.com/office/drawing/2014/main" id="{62C0DA2C-BDD2-1A46-AF20-B3DA08F7EF31}"/>
                </a:ext>
              </a:extLst>
            </p:cNvPr>
            <p:cNvSpPr txBox="1">
              <a:spLocks noChangeArrowheads="1"/>
            </p:cNvSpPr>
            <p:nvPr/>
          </p:nvSpPr>
          <p:spPr bwMode="auto">
            <a:xfrm>
              <a:off x="1724" y="2896"/>
              <a:ext cx="49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Polmone destro</a:t>
              </a:r>
            </a:p>
          </p:txBody>
        </p:sp>
        <p:sp>
          <p:nvSpPr>
            <p:cNvPr id="25617" name="Line 17">
              <a:extLst>
                <a:ext uri="{FF2B5EF4-FFF2-40B4-BE49-F238E27FC236}">
                  <a16:creationId xmlns:a16="http://schemas.microsoft.com/office/drawing/2014/main" id="{E14756BF-39C1-C245-8C46-FF5B5A0EAA19}"/>
                </a:ext>
              </a:extLst>
            </p:cNvPr>
            <p:cNvSpPr>
              <a:spLocks noChangeShapeType="1"/>
            </p:cNvSpPr>
            <p:nvPr/>
          </p:nvSpPr>
          <p:spPr bwMode="auto">
            <a:xfrm flipH="1">
              <a:off x="2349" y="2861"/>
              <a:ext cx="97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18" name="Text Box 18">
              <a:extLst>
                <a:ext uri="{FF2B5EF4-FFF2-40B4-BE49-F238E27FC236}">
                  <a16:creationId xmlns:a16="http://schemas.microsoft.com/office/drawing/2014/main" id="{7F6C09AD-F635-6046-A088-909F43A3E71E}"/>
                </a:ext>
              </a:extLst>
            </p:cNvPr>
            <p:cNvSpPr txBox="1">
              <a:spLocks noChangeArrowheads="1"/>
            </p:cNvSpPr>
            <p:nvPr/>
          </p:nvSpPr>
          <p:spPr bwMode="auto">
            <a:xfrm>
              <a:off x="1987" y="2773"/>
              <a:ext cx="29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Trachea</a:t>
              </a:r>
            </a:p>
          </p:txBody>
        </p:sp>
        <p:sp>
          <p:nvSpPr>
            <p:cNvPr id="25619" name="Line 19">
              <a:extLst>
                <a:ext uri="{FF2B5EF4-FFF2-40B4-BE49-F238E27FC236}">
                  <a16:creationId xmlns:a16="http://schemas.microsoft.com/office/drawing/2014/main" id="{1067F356-E92D-B145-9750-A791DA48AB32}"/>
                </a:ext>
              </a:extLst>
            </p:cNvPr>
            <p:cNvSpPr>
              <a:spLocks noChangeShapeType="1"/>
            </p:cNvSpPr>
            <p:nvPr/>
          </p:nvSpPr>
          <p:spPr bwMode="auto">
            <a:xfrm flipH="1">
              <a:off x="2349" y="2706"/>
              <a:ext cx="97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20" name="Text Box 20">
              <a:extLst>
                <a:ext uri="{FF2B5EF4-FFF2-40B4-BE49-F238E27FC236}">
                  <a16:creationId xmlns:a16="http://schemas.microsoft.com/office/drawing/2014/main" id="{F15B31A4-CF59-CA4F-B6AD-38681F79DB62}"/>
                </a:ext>
              </a:extLst>
            </p:cNvPr>
            <p:cNvSpPr txBox="1">
              <a:spLocks noChangeArrowheads="1"/>
            </p:cNvSpPr>
            <p:nvPr/>
          </p:nvSpPr>
          <p:spPr bwMode="auto">
            <a:xfrm>
              <a:off x="2011" y="2624"/>
              <a:ext cx="27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Laringe</a:t>
              </a:r>
            </a:p>
          </p:txBody>
        </p:sp>
        <p:sp>
          <p:nvSpPr>
            <p:cNvPr id="25621" name="Line 21">
              <a:extLst>
                <a:ext uri="{FF2B5EF4-FFF2-40B4-BE49-F238E27FC236}">
                  <a16:creationId xmlns:a16="http://schemas.microsoft.com/office/drawing/2014/main" id="{533D23D5-3C32-3E46-A3B9-E67D255CAE52}"/>
                </a:ext>
              </a:extLst>
            </p:cNvPr>
            <p:cNvSpPr>
              <a:spLocks noChangeShapeType="1"/>
            </p:cNvSpPr>
            <p:nvPr/>
          </p:nvSpPr>
          <p:spPr bwMode="auto">
            <a:xfrm flipH="1" flipV="1">
              <a:off x="2677" y="2622"/>
              <a:ext cx="632" cy="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22" name="Text Box 22">
              <a:extLst>
                <a:ext uri="{FF2B5EF4-FFF2-40B4-BE49-F238E27FC236}">
                  <a16:creationId xmlns:a16="http://schemas.microsoft.com/office/drawing/2014/main" id="{1D0C3469-55FB-654F-A0C3-D8BCF49690B0}"/>
                </a:ext>
              </a:extLst>
            </p:cNvPr>
            <p:cNvSpPr txBox="1">
              <a:spLocks noChangeArrowheads="1"/>
            </p:cNvSpPr>
            <p:nvPr/>
          </p:nvSpPr>
          <p:spPr bwMode="auto">
            <a:xfrm>
              <a:off x="2186" y="2542"/>
              <a:ext cx="33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i="1"/>
                <a:t>(Esofago)</a:t>
              </a:r>
            </a:p>
          </p:txBody>
        </p:sp>
        <p:sp>
          <p:nvSpPr>
            <p:cNvPr id="25623" name="Line 23">
              <a:extLst>
                <a:ext uri="{FF2B5EF4-FFF2-40B4-BE49-F238E27FC236}">
                  <a16:creationId xmlns:a16="http://schemas.microsoft.com/office/drawing/2014/main" id="{10C3EBF2-9BD2-FA40-A16D-CAA0265D1C6A}"/>
                </a:ext>
              </a:extLst>
            </p:cNvPr>
            <p:cNvSpPr>
              <a:spLocks noChangeShapeType="1"/>
            </p:cNvSpPr>
            <p:nvPr/>
          </p:nvSpPr>
          <p:spPr bwMode="auto">
            <a:xfrm flipH="1" flipV="1">
              <a:off x="2684" y="2540"/>
              <a:ext cx="649" cy="4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24" name="Text Box 24">
              <a:extLst>
                <a:ext uri="{FF2B5EF4-FFF2-40B4-BE49-F238E27FC236}">
                  <a16:creationId xmlns:a16="http://schemas.microsoft.com/office/drawing/2014/main" id="{41D97A34-B9E9-D54F-85D8-D21487A79FB0}"/>
                </a:ext>
              </a:extLst>
            </p:cNvPr>
            <p:cNvSpPr txBox="1">
              <a:spLocks noChangeArrowheads="1"/>
            </p:cNvSpPr>
            <p:nvPr/>
          </p:nvSpPr>
          <p:spPr bwMode="auto">
            <a:xfrm>
              <a:off x="2339" y="2456"/>
              <a:ext cx="28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Faringe</a:t>
              </a:r>
            </a:p>
          </p:txBody>
        </p:sp>
        <p:sp>
          <p:nvSpPr>
            <p:cNvPr id="25625" name="Line 25">
              <a:extLst>
                <a:ext uri="{FF2B5EF4-FFF2-40B4-BE49-F238E27FC236}">
                  <a16:creationId xmlns:a16="http://schemas.microsoft.com/office/drawing/2014/main" id="{DB63798B-FFA4-4F4A-93A5-4C0FF2CDE03D}"/>
                </a:ext>
              </a:extLst>
            </p:cNvPr>
            <p:cNvSpPr>
              <a:spLocks noChangeShapeType="1"/>
            </p:cNvSpPr>
            <p:nvPr/>
          </p:nvSpPr>
          <p:spPr bwMode="auto">
            <a:xfrm flipH="1">
              <a:off x="3498" y="2348"/>
              <a:ext cx="31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26" name="Text Box 26">
              <a:extLst>
                <a:ext uri="{FF2B5EF4-FFF2-40B4-BE49-F238E27FC236}">
                  <a16:creationId xmlns:a16="http://schemas.microsoft.com/office/drawing/2014/main" id="{D5776332-E20B-F54F-8014-AEAF23F79668}"/>
                </a:ext>
              </a:extLst>
            </p:cNvPr>
            <p:cNvSpPr txBox="1">
              <a:spLocks noChangeArrowheads="1"/>
            </p:cNvSpPr>
            <p:nvPr/>
          </p:nvSpPr>
          <p:spPr bwMode="auto">
            <a:xfrm>
              <a:off x="3780" y="2267"/>
              <a:ext cx="43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Cavità nasale</a:t>
              </a:r>
            </a:p>
          </p:txBody>
        </p:sp>
        <p:sp>
          <p:nvSpPr>
            <p:cNvPr id="25627" name="Line 27">
              <a:extLst>
                <a:ext uri="{FF2B5EF4-FFF2-40B4-BE49-F238E27FC236}">
                  <a16:creationId xmlns:a16="http://schemas.microsoft.com/office/drawing/2014/main" id="{6EF038B7-0707-964E-A121-276F50FBF672}"/>
                </a:ext>
              </a:extLst>
            </p:cNvPr>
            <p:cNvSpPr>
              <a:spLocks noChangeShapeType="1"/>
            </p:cNvSpPr>
            <p:nvPr/>
          </p:nvSpPr>
          <p:spPr bwMode="auto">
            <a:xfrm flipV="1">
              <a:off x="3552" y="2694"/>
              <a:ext cx="268" cy="23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28" name="Text Box 28">
              <a:extLst>
                <a:ext uri="{FF2B5EF4-FFF2-40B4-BE49-F238E27FC236}">
                  <a16:creationId xmlns:a16="http://schemas.microsoft.com/office/drawing/2014/main" id="{29CD1FC5-DDF4-5049-8B80-19CEBB43DFCC}"/>
                </a:ext>
              </a:extLst>
            </p:cNvPr>
            <p:cNvSpPr txBox="1">
              <a:spLocks noChangeArrowheads="1"/>
            </p:cNvSpPr>
            <p:nvPr/>
          </p:nvSpPr>
          <p:spPr bwMode="auto">
            <a:xfrm>
              <a:off x="3647" y="2567"/>
              <a:ext cx="51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r>
                <a:rPr lang="it-IT" altLang="it-IT" sz="1000"/>
                <a:t>Polmone sinistro</a:t>
              </a:r>
            </a:p>
          </p:txBody>
        </p:sp>
        <p:sp>
          <p:nvSpPr>
            <p:cNvPr id="25629" name="Rectangle 29">
              <a:extLst>
                <a:ext uri="{FF2B5EF4-FFF2-40B4-BE49-F238E27FC236}">
                  <a16:creationId xmlns:a16="http://schemas.microsoft.com/office/drawing/2014/main" id="{7CD5463C-2509-5243-BC52-223DA04FB87B}"/>
                </a:ext>
              </a:extLst>
            </p:cNvPr>
            <p:cNvSpPr>
              <a:spLocks noChangeArrowheads="1"/>
            </p:cNvSpPr>
            <p:nvPr/>
          </p:nvSpPr>
          <p:spPr bwMode="auto">
            <a:xfrm>
              <a:off x="3712" y="3203"/>
              <a:ext cx="66" cy="6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grpSp>
      <p:sp>
        <p:nvSpPr>
          <p:cNvPr id="25604" name="Title 28">
            <a:extLst>
              <a:ext uri="{FF2B5EF4-FFF2-40B4-BE49-F238E27FC236}">
                <a16:creationId xmlns:a16="http://schemas.microsoft.com/office/drawing/2014/main" id="{E053F18E-01CB-B04B-8066-E7BE85A4E517}"/>
              </a:ext>
            </a:extLst>
          </p:cNvPr>
          <p:cNvSpPr>
            <a:spLocks noGrp="1"/>
          </p:cNvSpPr>
          <p:nvPr>
            <p:ph type="title"/>
          </p:nvPr>
        </p:nvSpPr>
        <p:spPr>
          <a:xfrm>
            <a:off x="423863" y="203200"/>
            <a:ext cx="8034337" cy="1143000"/>
          </a:xfrm>
        </p:spPr>
        <p:txBody>
          <a:bodyPr>
            <a:normAutofit fontScale="90000"/>
          </a:bodyPr>
          <a:lstStyle/>
          <a:p>
            <a:r>
              <a:rPr lang="it-IT" altLang="it-IT">
                <a:ea typeface="ＭＳ Ｐゴシック" panose="020B0600070205080204" pitchFamily="34" charset="-128"/>
              </a:rPr>
              <a:t>APPARATO RESPIRATORIO e funzione respiratoria </a:t>
            </a:r>
          </a:p>
        </p:txBody>
      </p:sp>
      <p:pic>
        <p:nvPicPr>
          <p:cNvPr id="30" name="Picture 29" descr="figura12.6b.jpg">
            <a:extLst>
              <a:ext uri="{FF2B5EF4-FFF2-40B4-BE49-F238E27FC236}">
                <a16:creationId xmlns:a16="http://schemas.microsoft.com/office/drawing/2014/main" id="{D7307310-D36D-2942-91BA-41C4694BF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2347913"/>
            <a:ext cx="3040063" cy="3098800"/>
          </a:xfrm>
          <a:prstGeom prst="rect">
            <a:avLst/>
          </a:prstGeom>
          <a:noFill/>
          <a:ln w="9525">
            <a:solidFill>
              <a:srgbClr val="808080"/>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59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
            <a:extLst>
              <a:ext uri="{FF2B5EF4-FFF2-40B4-BE49-F238E27FC236}">
                <a16:creationId xmlns:a16="http://schemas.microsoft.com/office/drawing/2014/main" id="{022B141D-CE39-FD49-A407-4702698D87FC}"/>
              </a:ext>
            </a:extLst>
          </p:cNvPr>
          <p:cNvSpPr txBox="1">
            <a:spLocks noChangeArrowheads="1"/>
          </p:cNvSpPr>
          <p:nvPr/>
        </p:nvSpPr>
        <p:spPr bwMode="auto">
          <a:xfrm>
            <a:off x="457200" y="273050"/>
            <a:ext cx="82169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dirty="0">
                <a:solidFill>
                  <a:srgbClr val="FF0000"/>
                </a:solidFill>
                <a:latin typeface="Comic Sans MS" panose="030F0902030302020204" pitchFamily="66" charset="0"/>
                <a:cs typeface="Lucida Sans Unicode" panose="020B0602030504020204" pitchFamily="34" charset="0"/>
              </a:rPr>
              <a:t>Il controllo della ventilazione</a:t>
            </a:r>
          </a:p>
          <a:p>
            <a:pPr algn="ctr" eaLnBrk="1" hangingPunct="1"/>
            <a:endParaRPr lang="it-IT" altLang="it-IT" sz="3600" dirty="0">
              <a:solidFill>
                <a:srgbClr val="FF0000"/>
              </a:solidFill>
              <a:latin typeface="Comic Sans MS" panose="030F0902030302020204" pitchFamily="66" charset="0"/>
              <a:cs typeface="Lucida Sans Unicode" panose="020B0602030504020204" pitchFamily="34" charset="0"/>
            </a:endParaRP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   Il centro del respiro nel cervello regola la nostra          respirazione, persino quando dormiamo, con l'aiuto di    recettori situati in alcune delle grandi arterie. </a:t>
            </a:r>
          </a:p>
          <a:p>
            <a:pPr eaLnBrk="1" hangingPunct="1"/>
            <a:r>
              <a:rPr lang="it-IT" altLang="it-IT" sz="2500" dirty="0">
                <a:solidFill>
                  <a:srgbClr val="000000"/>
                </a:solidFill>
                <a:latin typeface="Comic Sans MS" panose="030F0902030302020204" pitchFamily="66" charset="0"/>
                <a:cs typeface="Lucida Sans Unicode" panose="020B0602030504020204" pitchFamily="34" charset="0"/>
              </a:rPr>
              <a:t>   Essi monitorano il livello dell'anidride carbonica nel      sangue, che si alza quando siamo attivi, e                       comunichiamo al cervello se abbiamo bisogno di             respirare più velocemente per liberarci di essa.</a:t>
            </a:r>
          </a:p>
        </p:txBody>
      </p:sp>
    </p:spTree>
    <p:extLst>
      <p:ext uri="{BB962C8B-B14F-4D97-AF65-F5344CB8AC3E}">
        <p14:creationId xmlns:p14="http://schemas.microsoft.com/office/powerpoint/2010/main" val="8131607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BE987B3-99E6-FE49-9753-3BCA741C9035}"/>
              </a:ext>
            </a:extLst>
          </p:cNvPr>
          <p:cNvSpPr>
            <a:spLocks noGrp="1" noChangeArrowheads="1"/>
          </p:cNvSpPr>
          <p:nvPr>
            <p:ph type="title"/>
          </p:nvPr>
        </p:nvSpPr>
        <p:spPr>
          <a:xfrm>
            <a:off x="196850" y="436563"/>
            <a:ext cx="8763000" cy="503237"/>
          </a:xfrm>
        </p:spPr>
        <p:txBody>
          <a:bodyPr>
            <a:normAutofit fontScale="90000"/>
          </a:bodyPr>
          <a:lstStyle/>
          <a:p>
            <a:r>
              <a:rPr lang="en-US" altLang="it-IT">
                <a:ea typeface="ＭＳ Ｐゴシック" panose="020B0600070205080204" pitchFamily="34" charset="-128"/>
              </a:rPr>
              <a:t>Fattori polmonari che influenzano la ventilazione</a:t>
            </a:r>
            <a:endParaRPr lang="en-US" altLang="it-IT" b="0">
              <a:solidFill>
                <a:schemeClr val="tx1"/>
              </a:solidFill>
              <a:latin typeface="Georgia" panose="02040502050405020303" pitchFamily="18" charset="0"/>
              <a:ea typeface="ＭＳ Ｐゴシック" panose="020B0600070205080204" pitchFamily="34" charset="-128"/>
            </a:endParaRPr>
          </a:p>
        </p:txBody>
      </p:sp>
      <p:sp>
        <p:nvSpPr>
          <p:cNvPr id="100355" name="Rectangle 4">
            <a:extLst>
              <a:ext uri="{FF2B5EF4-FFF2-40B4-BE49-F238E27FC236}">
                <a16:creationId xmlns:a16="http://schemas.microsoft.com/office/drawing/2014/main" id="{DFC3B1C9-1CBF-D74B-8D4B-DD19D476C733}"/>
              </a:ext>
            </a:extLst>
          </p:cNvPr>
          <p:cNvSpPr>
            <a:spLocks noGrp="1" noChangeArrowheads="1"/>
          </p:cNvSpPr>
          <p:nvPr>
            <p:ph type="body" idx="1"/>
          </p:nvPr>
        </p:nvSpPr>
        <p:spPr>
          <a:xfrm>
            <a:off x="588963" y="2381250"/>
            <a:ext cx="8555037" cy="5073650"/>
          </a:xfrm>
        </p:spPr>
        <p:txBody>
          <a:bodyPr>
            <a:normAutofit fontScale="92500" lnSpcReduction="20000"/>
          </a:bodyPr>
          <a:lstStyle/>
          <a:p>
            <a:r>
              <a:rPr lang="en-US" altLang="it-IT">
                <a:ea typeface="ＭＳ Ｐゴシック" panose="020B0600070205080204" pitchFamily="34" charset="-128"/>
              </a:rPr>
              <a:t>Resistenza vie aeree</a:t>
            </a:r>
          </a:p>
          <a:p>
            <a:r>
              <a:rPr lang="en-US" altLang="it-IT">
                <a:ea typeface="ＭＳ Ｐゴシック" panose="020B0600070205080204" pitchFamily="34" charset="-128"/>
              </a:rPr>
              <a:t>Diametro vie aeree (edema)</a:t>
            </a:r>
          </a:p>
          <a:p>
            <a:r>
              <a:rPr lang="en-US" altLang="it-IT">
                <a:ea typeface="ＭＳ Ｐゴシック" panose="020B0600070205080204" pitchFamily="34" charset="-128"/>
              </a:rPr>
              <a:t>Presenza di muco</a:t>
            </a:r>
          </a:p>
          <a:p>
            <a:r>
              <a:rPr lang="en-US" altLang="it-IT">
                <a:ea typeface="ＭＳ Ｐゴシック" panose="020B0600070205080204" pitchFamily="34" charset="-128"/>
              </a:rPr>
              <a:t>Broncoconstrizione</a:t>
            </a:r>
          </a:p>
          <a:p>
            <a:r>
              <a:rPr lang="en-US" altLang="it-IT">
                <a:ea typeface="ＭＳ Ｐゴシック" panose="020B0600070205080204" pitchFamily="34" charset="-128"/>
              </a:rPr>
              <a:t>Broncodilazione</a:t>
            </a:r>
          </a:p>
          <a:p>
            <a:r>
              <a:rPr lang="en-US" altLang="it-IT">
                <a:ea typeface="ＭＳ Ｐゴシック" panose="020B0600070205080204" pitchFamily="34" charset="-128"/>
              </a:rPr>
              <a:t>Compliance alveolare</a:t>
            </a:r>
          </a:p>
          <a:p>
            <a:pPr lvl="1"/>
            <a:r>
              <a:rPr lang="en-US" altLang="it-IT">
                <a:ea typeface="ＭＳ Ｐゴシック" panose="020B0600070205080204" pitchFamily="34" charset="-128"/>
              </a:rPr>
              <a:t>Surfattante</a:t>
            </a:r>
          </a:p>
          <a:p>
            <a:pPr lvl="1"/>
            <a:r>
              <a:rPr lang="en-US" altLang="it-IT">
                <a:ea typeface="ＭＳ Ｐゴシック" panose="020B0600070205080204" pitchFamily="34" charset="-128"/>
              </a:rPr>
              <a:t>Tensione superficiale</a:t>
            </a:r>
          </a:p>
          <a:p>
            <a:r>
              <a:rPr lang="en-US" altLang="it-IT">
                <a:ea typeface="ＭＳ Ｐゴシック" panose="020B0600070205080204" pitchFamily="34" charset="-128"/>
              </a:rPr>
              <a:t>Elasticità di polmone e torace </a:t>
            </a:r>
          </a:p>
          <a:p>
            <a:pPr>
              <a:buFontTx/>
              <a:buNone/>
            </a:pPr>
            <a:r>
              <a:rPr lang="en-US" altLang="it-IT">
                <a:ea typeface="ＭＳ Ｐゴシック" panose="020B0600070205080204" pitchFamily="34" charset="-128"/>
              </a:rPr>
              <a:t>      - elastanza=1/compliance</a:t>
            </a:r>
          </a:p>
          <a:p>
            <a:pPr>
              <a:buFontTx/>
              <a:buNone/>
            </a:pPr>
            <a:r>
              <a:rPr lang="en-US" altLang="it-IT">
                <a:ea typeface="ＭＳ Ｐゴシック" panose="020B0600070205080204" pitchFamily="34" charset="-128"/>
              </a:rPr>
              <a:t> </a:t>
            </a:r>
          </a:p>
        </p:txBody>
      </p:sp>
      <p:pic>
        <p:nvPicPr>
          <p:cNvPr id="100356" name="Picture 5">
            <a:extLst>
              <a:ext uri="{FF2B5EF4-FFF2-40B4-BE49-F238E27FC236}">
                <a16:creationId xmlns:a16="http://schemas.microsoft.com/office/drawing/2014/main" id="{8784B43F-6B66-014E-AD01-AE02F7B97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8" t="946" r="57967" b="3488"/>
          <a:stretch>
            <a:fillRect/>
          </a:stretch>
        </p:blipFill>
        <p:spPr bwMode="auto">
          <a:xfrm>
            <a:off x="5791199" y="2365283"/>
            <a:ext cx="3021013" cy="414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53267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1">
            <a:extLst>
              <a:ext uri="{FF2B5EF4-FFF2-40B4-BE49-F238E27FC236}">
                <a16:creationId xmlns:a16="http://schemas.microsoft.com/office/drawing/2014/main" id="{C7F8C904-6504-0449-8D3B-DBC46AD3F3A7}"/>
              </a:ext>
            </a:extLst>
          </p:cNvPr>
          <p:cNvSpPr txBox="1">
            <a:spLocks noChangeArrowheads="1"/>
          </p:cNvSpPr>
          <p:nvPr/>
        </p:nvSpPr>
        <p:spPr bwMode="auto">
          <a:xfrm>
            <a:off x="769938" y="808038"/>
            <a:ext cx="6927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800">
                <a:solidFill>
                  <a:schemeClr val="accent3">
                    <a:lumMod val="50000"/>
                  </a:schemeClr>
                </a:solidFill>
              </a:rPr>
              <a:t>Cosa succede se la ventilazione è alterata?</a:t>
            </a:r>
          </a:p>
        </p:txBody>
      </p:sp>
      <p:sp>
        <p:nvSpPr>
          <p:cNvPr id="101379" name="TextBox 4">
            <a:extLst>
              <a:ext uri="{FF2B5EF4-FFF2-40B4-BE49-F238E27FC236}">
                <a16:creationId xmlns:a16="http://schemas.microsoft.com/office/drawing/2014/main" id="{4F3C0462-A5B8-7A42-9892-9D215AC202A1}"/>
              </a:ext>
            </a:extLst>
          </p:cNvPr>
          <p:cNvSpPr txBox="1">
            <a:spLocks noChangeArrowheads="1"/>
          </p:cNvSpPr>
          <p:nvPr/>
        </p:nvSpPr>
        <p:spPr bwMode="auto">
          <a:xfrm>
            <a:off x="42863" y="2328863"/>
            <a:ext cx="91011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buFont typeface="Wingdings" pitchFamily="2" charset="2"/>
              <a:buChar char="²"/>
            </a:pPr>
            <a:r>
              <a:rPr lang="it-IT" altLang="it-IT" sz="1800"/>
              <a:t> Vengono ridotti i volumi ventilati (la spirometria risulta alterata)</a:t>
            </a:r>
          </a:p>
          <a:p>
            <a:pPr eaLnBrk="1" hangingPunct="1"/>
            <a:endParaRPr lang="it-IT" altLang="it-IT" sz="1800"/>
          </a:p>
          <a:p>
            <a:pPr eaLnBrk="1" hangingPunct="1">
              <a:buFontTx/>
              <a:buChar char="-"/>
            </a:pPr>
            <a:r>
              <a:rPr lang="it-IT" altLang="it-IT" sz="1800"/>
              <a:t>    Può essere alterato lo scambio gassoso (ridotto apporto di O2 comporta   </a:t>
            </a:r>
          </a:p>
          <a:p>
            <a:pPr eaLnBrk="1" hangingPunct="1"/>
            <a:r>
              <a:rPr lang="it-IT" altLang="it-IT" sz="1800"/>
              <a:t>     ipossiemia, </a:t>
            </a:r>
            <a:r>
              <a:rPr lang="it-IT" altLang="it-IT" sz="1800">
                <a:solidFill>
                  <a:schemeClr val="tx2"/>
                </a:solidFill>
              </a:rPr>
              <a:t>ridotta ventilazione alveolare comporta ipercapnia</a:t>
            </a:r>
            <a:r>
              <a:rPr lang="it-IT" altLang="it-IT" sz="1800"/>
              <a:t>)</a:t>
            </a:r>
          </a:p>
          <a:p>
            <a:pPr eaLnBrk="1" hangingPunct="1"/>
            <a:endParaRPr lang="it-IT" altLang="it-IT" sz="1800"/>
          </a:p>
          <a:p>
            <a:pPr eaLnBrk="1" hangingPunct="1"/>
            <a:r>
              <a:rPr lang="it-IT" altLang="it-IT" sz="1800"/>
              <a:t>-    Può comparire dispnea (acuta, cronica da esercizio o a riposo)</a:t>
            </a:r>
          </a:p>
          <a:p>
            <a:pPr eaLnBrk="1" hangingPunct="1"/>
            <a:endParaRPr lang="it-IT" altLang="it-IT" sz="1800"/>
          </a:p>
          <a:p>
            <a:pPr eaLnBrk="1" hangingPunct="1"/>
            <a:r>
              <a:rPr lang="it-IT" altLang="it-IT" sz="1800"/>
              <a:t>-    Può comparire ridotta tolleranza allo sforzo</a:t>
            </a:r>
          </a:p>
          <a:p>
            <a:pPr eaLnBrk="1" hangingPunct="1"/>
            <a:endParaRPr lang="it-IT" altLang="it-IT" sz="1800"/>
          </a:p>
          <a:p>
            <a:pPr eaLnBrk="1" hangingPunct="1"/>
            <a:r>
              <a:rPr lang="it-IT" altLang="it-IT" sz="1800"/>
              <a:t>-    Può comparire in certi casi respiro sibilante (se ostruzione al flusso aereo)</a:t>
            </a:r>
          </a:p>
          <a:p>
            <a:pPr eaLnBrk="1" hangingPunct="1"/>
            <a:endParaRPr lang="it-IT" altLang="it-IT" sz="1800"/>
          </a:p>
          <a:p>
            <a:pPr eaLnBrk="1" hangingPunct="1">
              <a:buFontTx/>
              <a:buChar char="-"/>
            </a:pPr>
            <a:r>
              <a:rPr lang="it-IT" altLang="it-IT" sz="1800"/>
              <a:t>    Possono comparire segni e sintomi di ipossiemia e/o ipercapnia</a:t>
            </a:r>
          </a:p>
          <a:p>
            <a:pPr eaLnBrk="1" hangingPunct="1">
              <a:buFontTx/>
              <a:buChar char="-"/>
            </a:pPr>
            <a:endParaRPr lang="it-IT" altLang="it-IT" sz="1800"/>
          </a:p>
          <a:p>
            <a:pPr eaLnBrk="1" hangingPunct="1">
              <a:buFont typeface="Wingdings" pitchFamily="2" charset="2"/>
              <a:buChar char="²"/>
            </a:pPr>
            <a:r>
              <a:rPr lang="it-IT" altLang="it-IT" sz="1800"/>
              <a:t> Nelle patologie polmonari e delle vie aeree gli scambi gassosi sono più spesso alterati da disomogenea distribuzione del rapporto ventilazione/perfusione nel polmone</a:t>
            </a:r>
          </a:p>
          <a:p>
            <a:pPr eaLnBrk="1" hangingPunct="1"/>
            <a:endParaRPr lang="it-IT" altLang="it-IT" sz="1800"/>
          </a:p>
          <a:p>
            <a:pPr eaLnBrk="1" hangingPunct="1"/>
            <a:endParaRPr lang="it-IT" altLang="it-IT" sz="1800"/>
          </a:p>
        </p:txBody>
      </p:sp>
    </p:spTree>
    <p:extLst>
      <p:ext uri="{BB962C8B-B14F-4D97-AF65-F5344CB8AC3E}">
        <p14:creationId xmlns:p14="http://schemas.microsoft.com/office/powerpoint/2010/main" val="3879446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85AE2D8C-B437-904D-8F49-27CE11309A90}"/>
              </a:ext>
            </a:extLst>
          </p:cNvPr>
          <p:cNvSpPr txBox="1">
            <a:spLocks noChangeArrowheads="1"/>
          </p:cNvSpPr>
          <p:nvPr/>
        </p:nvSpPr>
        <p:spPr bwMode="auto">
          <a:xfrm>
            <a:off x="381000" y="261938"/>
            <a:ext cx="8699500"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800" dirty="0">
                <a:solidFill>
                  <a:schemeClr val="accent3">
                    <a:lumMod val="50000"/>
                  </a:schemeClr>
                </a:solidFill>
              </a:rPr>
              <a:t>Patologie che possono alterare la fase </a:t>
            </a:r>
            <a:r>
              <a:rPr lang="it-IT" altLang="it-IT" sz="2800" dirty="0" err="1">
                <a:solidFill>
                  <a:schemeClr val="accent3">
                    <a:lumMod val="50000"/>
                  </a:schemeClr>
                </a:solidFill>
              </a:rPr>
              <a:t>ventilatoria</a:t>
            </a:r>
            <a:r>
              <a:rPr lang="it-IT" altLang="it-IT" sz="2800" dirty="0">
                <a:solidFill>
                  <a:schemeClr val="accent3">
                    <a:lumMod val="50000"/>
                  </a:schemeClr>
                </a:solidFill>
              </a:rPr>
              <a:t>:</a:t>
            </a:r>
          </a:p>
          <a:p>
            <a:pPr eaLnBrk="1" hangingPunct="1"/>
            <a:endParaRPr lang="it-IT" altLang="it-IT" sz="2600" dirty="0">
              <a:solidFill>
                <a:schemeClr val="accent3">
                  <a:lumMod val="50000"/>
                </a:schemeClr>
              </a:solidFill>
            </a:endParaRPr>
          </a:p>
          <a:p>
            <a:pPr eaLnBrk="1" hangingPunct="1"/>
            <a:endParaRPr lang="it-IT" altLang="it-IT" sz="2600" dirty="0"/>
          </a:p>
          <a:p>
            <a:pPr eaLnBrk="1" hangingPunct="1"/>
            <a:endParaRPr lang="it-IT" altLang="it-IT" sz="2600" dirty="0"/>
          </a:p>
          <a:p>
            <a:pPr eaLnBrk="1" hangingPunct="1">
              <a:buFont typeface="Wingdings" pitchFamily="2" charset="2"/>
              <a:buChar char="ü"/>
            </a:pPr>
            <a:endParaRPr lang="it-IT" altLang="it-IT" sz="1800" dirty="0"/>
          </a:p>
          <a:p>
            <a:pPr eaLnBrk="1" hangingPunct="1">
              <a:buFont typeface="Wingdings" pitchFamily="2" charset="2"/>
              <a:buChar char="ü"/>
            </a:pPr>
            <a:endParaRPr lang="it-IT" altLang="it-IT" sz="1800" dirty="0"/>
          </a:p>
          <a:p>
            <a:pPr eaLnBrk="1" hangingPunct="1">
              <a:buFont typeface="Wingdings" pitchFamily="2" charset="2"/>
              <a:buChar char="ü"/>
            </a:pPr>
            <a:endParaRPr lang="it-IT" altLang="it-IT" sz="1800" dirty="0"/>
          </a:p>
          <a:p>
            <a:pPr eaLnBrk="1" hangingPunct="1">
              <a:buFont typeface="Wingdings" pitchFamily="2" charset="2"/>
              <a:buChar char="ü"/>
            </a:pPr>
            <a:r>
              <a:rPr lang="it-IT" altLang="it-IT" dirty="0"/>
              <a:t> Malattie del SNC, del tronco encefalico e del midollo spinale</a:t>
            </a:r>
          </a:p>
          <a:p>
            <a:pPr eaLnBrk="1" hangingPunct="1">
              <a:buFont typeface="Wingdings" pitchFamily="2" charset="2"/>
              <a:buChar char="ü"/>
            </a:pPr>
            <a:r>
              <a:rPr lang="it-IT" altLang="it-IT" dirty="0"/>
              <a:t> Neuropatie (es. malattia del primo motoneurone, SLA)</a:t>
            </a:r>
          </a:p>
          <a:p>
            <a:pPr eaLnBrk="1" hangingPunct="1">
              <a:buFont typeface="Wingdings" pitchFamily="2" charset="2"/>
              <a:buChar char="ü"/>
            </a:pPr>
            <a:r>
              <a:rPr lang="it-IT" altLang="it-IT" dirty="0"/>
              <a:t> Malattie della giunzione neuro-muscolare (es. miastenia)</a:t>
            </a:r>
          </a:p>
          <a:p>
            <a:pPr eaLnBrk="1" hangingPunct="1">
              <a:buFont typeface="Wingdings" pitchFamily="2" charset="2"/>
              <a:buChar char="ü"/>
            </a:pPr>
            <a:r>
              <a:rPr lang="it-IT" altLang="it-IT" dirty="0"/>
              <a:t> Miopatie (es. glicogenosi, distrofia di </a:t>
            </a:r>
            <a:r>
              <a:rPr lang="it-IT" altLang="it-IT" dirty="0" err="1"/>
              <a:t>Duchenne</a:t>
            </a:r>
            <a:r>
              <a:rPr lang="it-IT" altLang="it-IT" dirty="0"/>
              <a:t>)</a:t>
            </a:r>
          </a:p>
          <a:p>
            <a:pPr eaLnBrk="1" hangingPunct="1">
              <a:buFont typeface="Wingdings" pitchFamily="2" charset="2"/>
              <a:buChar char="ü"/>
            </a:pPr>
            <a:r>
              <a:rPr lang="it-IT" altLang="it-IT" dirty="0"/>
              <a:t> Alterazioni della gabbia toracica (cifoscoliosi)</a:t>
            </a:r>
          </a:p>
          <a:p>
            <a:pPr eaLnBrk="1" hangingPunct="1">
              <a:buFont typeface="Wingdings" pitchFamily="2" charset="2"/>
              <a:buChar char="ü"/>
            </a:pPr>
            <a:r>
              <a:rPr lang="it-IT" altLang="it-IT" dirty="0"/>
              <a:t> Obesità (sindrome obesità-</a:t>
            </a:r>
            <a:r>
              <a:rPr lang="it-IT" altLang="it-IT" dirty="0" err="1"/>
              <a:t>ipoventilazione</a:t>
            </a:r>
            <a:r>
              <a:rPr lang="it-IT" altLang="it-IT" dirty="0"/>
              <a:t>)</a:t>
            </a:r>
          </a:p>
          <a:p>
            <a:pPr eaLnBrk="1" hangingPunct="1">
              <a:buFont typeface="Wingdings" pitchFamily="2" charset="2"/>
              <a:buChar char="ü"/>
            </a:pPr>
            <a:r>
              <a:rPr lang="it-IT" altLang="it-IT" dirty="0"/>
              <a:t> Patologie delle vie aeree (asma, BPCO)</a:t>
            </a:r>
          </a:p>
          <a:p>
            <a:pPr eaLnBrk="1" hangingPunct="1">
              <a:buFont typeface="Wingdings" pitchFamily="2" charset="2"/>
              <a:buChar char="ü"/>
            </a:pPr>
            <a:r>
              <a:rPr lang="it-IT" altLang="it-IT" dirty="0"/>
              <a:t> Patologie del parenchima polmonare (primitive e secondarie)</a:t>
            </a:r>
          </a:p>
          <a:p>
            <a:pPr eaLnBrk="1" hangingPunct="1">
              <a:buFont typeface="Wingdings" pitchFamily="2" charset="2"/>
              <a:buChar char="ü"/>
            </a:pPr>
            <a:r>
              <a:rPr lang="it-IT" altLang="it-IT" dirty="0"/>
              <a:t> Epatopatie e patologie addome superiore</a:t>
            </a:r>
          </a:p>
          <a:p>
            <a:pPr eaLnBrk="1" hangingPunct="1"/>
            <a:endParaRPr lang="it-IT" altLang="it-IT" dirty="0">
              <a:solidFill>
                <a:srgbClr val="FFFF00"/>
              </a:solidFill>
            </a:endParaRPr>
          </a:p>
          <a:p>
            <a:pPr eaLnBrk="1" hangingPunct="1"/>
            <a:endParaRPr lang="it-IT" altLang="it-IT" dirty="0">
              <a:solidFill>
                <a:srgbClr val="FFFF00"/>
              </a:solidFill>
            </a:endParaRPr>
          </a:p>
        </p:txBody>
      </p:sp>
    </p:spTree>
    <p:extLst>
      <p:ext uri="{BB962C8B-B14F-4D97-AF65-F5344CB8AC3E}">
        <p14:creationId xmlns:p14="http://schemas.microsoft.com/office/powerpoint/2010/main" val="565951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994" y="209073"/>
            <a:ext cx="7886700" cy="994172"/>
          </a:xfrm>
        </p:spPr>
        <p:txBody>
          <a:bodyPr/>
          <a:lstStyle/>
          <a:p>
            <a:r>
              <a:rPr lang="en-US" b="1" dirty="0">
                <a:solidFill>
                  <a:srgbClr val="00B0F0"/>
                </a:solidFill>
              </a:rPr>
              <a:t>Test di </a:t>
            </a:r>
            <a:r>
              <a:rPr lang="en-US" b="1" dirty="0" err="1">
                <a:solidFill>
                  <a:srgbClr val="00B0F0"/>
                </a:solidFill>
              </a:rPr>
              <a:t>funzionalita</a:t>
            </a:r>
            <a:r>
              <a:rPr lang="en-US" b="1" dirty="0">
                <a:solidFill>
                  <a:srgbClr val="00B0F0"/>
                </a:solidFill>
              </a:rPr>
              <a:t>’ </a:t>
            </a:r>
            <a:r>
              <a:rPr lang="en-US" b="1" dirty="0" err="1">
                <a:solidFill>
                  <a:srgbClr val="00B0F0"/>
                </a:solidFill>
              </a:rPr>
              <a:t>respiratoria</a:t>
            </a:r>
            <a:endParaRPr lang="en-US" b="1" dirty="0">
              <a:solidFill>
                <a:srgbClr val="00B0F0"/>
              </a:solidFill>
            </a:endParaRPr>
          </a:p>
        </p:txBody>
      </p:sp>
      <p:sp>
        <p:nvSpPr>
          <p:cNvPr id="3" name="Content Placeholder 2"/>
          <p:cNvSpPr>
            <a:spLocks noGrp="1"/>
          </p:cNvSpPr>
          <p:nvPr>
            <p:ph idx="1"/>
          </p:nvPr>
        </p:nvSpPr>
        <p:spPr>
          <a:xfrm>
            <a:off x="228808" y="1917219"/>
            <a:ext cx="4139804" cy="2079710"/>
          </a:xfrm>
          <a:solidFill>
            <a:schemeClr val="bg1"/>
          </a:solidFill>
        </p:spPr>
        <p:txBody>
          <a:bodyPr>
            <a:normAutofit fontScale="92500" lnSpcReduction="10000"/>
          </a:bodyPr>
          <a:lstStyle/>
          <a:p>
            <a:pPr marL="0" indent="0">
              <a:buNone/>
            </a:pPr>
            <a:r>
              <a:rPr lang="en-US" sz="1950" b="1" dirty="0" err="1">
                <a:solidFill>
                  <a:srgbClr val="0070C0"/>
                </a:solidFill>
              </a:rPr>
              <a:t>Spirometria</a:t>
            </a:r>
            <a:r>
              <a:rPr lang="en-US" sz="1950" b="1" dirty="0">
                <a:solidFill>
                  <a:srgbClr val="0070C0"/>
                </a:solidFill>
              </a:rPr>
              <a:t> </a:t>
            </a:r>
            <a:r>
              <a:rPr lang="en-US" sz="1950" b="1" dirty="0" err="1">
                <a:solidFill>
                  <a:srgbClr val="0070C0"/>
                </a:solidFill>
              </a:rPr>
              <a:t>semplice</a:t>
            </a:r>
            <a:r>
              <a:rPr lang="en-US" sz="1950" dirty="0"/>
              <a:t>: </a:t>
            </a:r>
          </a:p>
          <a:p>
            <a:pPr>
              <a:lnSpc>
                <a:spcPct val="110000"/>
              </a:lnSpc>
            </a:pPr>
            <a:r>
              <a:rPr lang="en-US" sz="1650" dirty="0" err="1"/>
              <a:t>studia</a:t>
            </a:r>
            <a:r>
              <a:rPr lang="en-US" sz="1650" dirty="0"/>
              <a:t> </a:t>
            </a:r>
            <a:r>
              <a:rPr lang="en-US" sz="1650" dirty="0" err="1"/>
              <a:t>i</a:t>
            </a:r>
            <a:r>
              <a:rPr lang="en-US" sz="1650" dirty="0"/>
              <a:t> </a:t>
            </a:r>
            <a:r>
              <a:rPr lang="en-US" sz="1650" dirty="0" err="1"/>
              <a:t>volumi</a:t>
            </a:r>
            <a:r>
              <a:rPr lang="en-US" sz="1650" dirty="0"/>
              <a:t> </a:t>
            </a:r>
            <a:r>
              <a:rPr lang="en-US" sz="1650" dirty="0" err="1"/>
              <a:t>dinamici</a:t>
            </a:r>
            <a:endParaRPr lang="en-US" sz="1650" dirty="0"/>
          </a:p>
          <a:p>
            <a:pPr>
              <a:lnSpc>
                <a:spcPct val="110000"/>
              </a:lnSpc>
            </a:pPr>
            <a:r>
              <a:rPr lang="en-US" sz="1650" dirty="0" err="1"/>
              <a:t>Registra</a:t>
            </a:r>
            <a:r>
              <a:rPr lang="en-US" sz="1650" dirty="0"/>
              <a:t> le </a:t>
            </a:r>
            <a:r>
              <a:rPr lang="en-US" sz="1650" dirty="0" err="1"/>
              <a:t>variazioni</a:t>
            </a:r>
            <a:r>
              <a:rPr lang="en-US" sz="1650" dirty="0"/>
              <a:t> del volume </a:t>
            </a:r>
            <a:r>
              <a:rPr lang="en-US" sz="1650" dirty="0" err="1"/>
              <a:t>polmonare</a:t>
            </a:r>
            <a:r>
              <a:rPr lang="en-US" sz="1650" dirty="0"/>
              <a:t> </a:t>
            </a:r>
            <a:r>
              <a:rPr lang="en-US" sz="1650" dirty="0" err="1"/>
              <a:t>nel</a:t>
            </a:r>
            <a:r>
              <a:rPr lang="en-US" sz="1650" dirty="0"/>
              <a:t> tempo </a:t>
            </a:r>
            <a:r>
              <a:rPr lang="en-US" sz="1650" dirty="0" err="1"/>
              <a:t>durante</a:t>
            </a:r>
            <a:r>
              <a:rPr lang="en-US" sz="1650" dirty="0"/>
              <a:t> la </a:t>
            </a:r>
            <a:r>
              <a:rPr lang="en-US" sz="1650" dirty="0" err="1"/>
              <a:t>respirazione</a:t>
            </a:r>
            <a:r>
              <a:rPr lang="en-US" sz="1650" dirty="0"/>
              <a:t> </a:t>
            </a:r>
            <a:r>
              <a:rPr lang="en-US" sz="1650" dirty="0" err="1"/>
              <a:t>tranquilla</a:t>
            </a:r>
            <a:r>
              <a:rPr lang="en-US" sz="1650" dirty="0"/>
              <a:t> e </a:t>
            </a:r>
            <a:r>
              <a:rPr lang="en-US" sz="1650" dirty="0" err="1"/>
              <a:t>forzata</a:t>
            </a:r>
            <a:r>
              <a:rPr lang="en-US" sz="1650" dirty="0"/>
              <a:t>. </a:t>
            </a:r>
          </a:p>
          <a:p>
            <a:pPr>
              <a:lnSpc>
                <a:spcPct val="110000"/>
              </a:lnSpc>
            </a:pPr>
            <a:r>
              <a:rPr lang="en-US" sz="1650" dirty="0" err="1"/>
              <a:t>Viene</a:t>
            </a:r>
            <a:r>
              <a:rPr lang="en-US" sz="1650" dirty="0"/>
              <a:t> </a:t>
            </a:r>
            <a:r>
              <a:rPr lang="en-US" sz="1650" dirty="0" err="1"/>
              <a:t>eseguita</a:t>
            </a:r>
            <a:r>
              <a:rPr lang="en-US" sz="1650" dirty="0"/>
              <a:t> </a:t>
            </a:r>
            <a:r>
              <a:rPr lang="en-US" sz="1650" dirty="0" err="1"/>
              <a:t>tramite</a:t>
            </a:r>
            <a:r>
              <a:rPr lang="en-US" sz="1650" dirty="0"/>
              <a:t> </a:t>
            </a:r>
            <a:r>
              <a:rPr lang="en-US" sz="1650" dirty="0" err="1">
                <a:solidFill>
                  <a:srgbClr val="00B0F0"/>
                </a:solidFill>
              </a:rPr>
              <a:t>spirometro</a:t>
            </a:r>
            <a:r>
              <a:rPr lang="en-US" sz="1650" dirty="0">
                <a:solidFill>
                  <a:srgbClr val="00B0F0"/>
                </a:solidFill>
              </a:rPr>
              <a:t> a </a:t>
            </a:r>
            <a:r>
              <a:rPr lang="en-US" sz="1650" dirty="0" err="1">
                <a:solidFill>
                  <a:srgbClr val="00B0F0"/>
                </a:solidFill>
              </a:rPr>
              <a:t>campana</a:t>
            </a:r>
            <a:r>
              <a:rPr lang="en-US" sz="1650" dirty="0"/>
              <a:t>, </a:t>
            </a:r>
            <a:r>
              <a:rPr lang="en-US" sz="1650" dirty="0" err="1"/>
              <a:t>oggi</a:t>
            </a:r>
            <a:r>
              <a:rPr lang="en-US" sz="1650" dirty="0"/>
              <a:t> </a:t>
            </a:r>
            <a:r>
              <a:rPr lang="en-US" sz="1650" dirty="0" err="1"/>
              <a:t>sostituito</a:t>
            </a:r>
            <a:r>
              <a:rPr lang="en-US" sz="1650" dirty="0"/>
              <a:t> </a:t>
            </a:r>
            <a:r>
              <a:rPr lang="en-US" sz="1650" dirty="0" err="1"/>
              <a:t>dai</a:t>
            </a:r>
            <a:r>
              <a:rPr lang="en-US" sz="1650" dirty="0"/>
              <a:t> </a:t>
            </a:r>
            <a:r>
              <a:rPr lang="en-US" sz="1650" dirty="0" err="1"/>
              <a:t>più</a:t>
            </a:r>
            <a:r>
              <a:rPr lang="en-US" sz="1650" dirty="0"/>
              <a:t> </a:t>
            </a:r>
            <a:r>
              <a:rPr lang="en-US" sz="1650" dirty="0" err="1"/>
              <a:t>maneggevoli</a:t>
            </a:r>
            <a:r>
              <a:rPr lang="en-US" sz="1650" dirty="0"/>
              <a:t> </a:t>
            </a:r>
            <a:r>
              <a:rPr lang="en-US" sz="1650" dirty="0" err="1">
                <a:solidFill>
                  <a:srgbClr val="00B0F0"/>
                </a:solidFill>
              </a:rPr>
              <a:t>spirometri</a:t>
            </a:r>
            <a:r>
              <a:rPr lang="en-US" sz="1650" dirty="0">
                <a:solidFill>
                  <a:srgbClr val="00B0F0"/>
                </a:solidFill>
              </a:rPr>
              <a:t> </a:t>
            </a:r>
            <a:r>
              <a:rPr lang="en-US" sz="1650" dirty="0" err="1">
                <a:solidFill>
                  <a:srgbClr val="00B0F0"/>
                </a:solidFill>
              </a:rPr>
              <a:t>elettronici</a:t>
            </a:r>
            <a:r>
              <a:rPr lang="en-US" sz="1650" dirty="0">
                <a:solidFill>
                  <a:srgbClr val="00B0F0"/>
                </a:solidFill>
              </a:rPr>
              <a:t> (</a:t>
            </a:r>
            <a:r>
              <a:rPr lang="en-US" sz="1650" dirty="0" err="1">
                <a:solidFill>
                  <a:srgbClr val="00B0F0"/>
                </a:solidFill>
              </a:rPr>
              <a:t>pneumotacografi</a:t>
            </a:r>
            <a:r>
              <a:rPr lang="en-US" sz="1650" dirty="0">
                <a:solidFill>
                  <a:srgbClr val="00B0F0"/>
                </a:solidFill>
              </a:rPr>
              <a:t> a </a:t>
            </a:r>
            <a:r>
              <a:rPr lang="en-US" sz="1650" dirty="0" err="1">
                <a:solidFill>
                  <a:srgbClr val="00B0F0"/>
                </a:solidFill>
              </a:rPr>
              <a:t>turbina</a:t>
            </a:r>
            <a:r>
              <a:rPr lang="en-US" sz="1650" dirty="0">
                <a:solidFill>
                  <a:srgbClr val="00B0F0"/>
                </a:solidFill>
              </a:rPr>
              <a:t>).</a:t>
            </a:r>
          </a:p>
          <a:p>
            <a:endParaRPr lang="en-US" sz="1500" dirty="0"/>
          </a:p>
        </p:txBody>
      </p:sp>
      <p:sp>
        <p:nvSpPr>
          <p:cNvPr id="4" name="Rectangle 3"/>
          <p:cNvSpPr/>
          <p:nvPr/>
        </p:nvSpPr>
        <p:spPr>
          <a:xfrm>
            <a:off x="4835431" y="1851422"/>
            <a:ext cx="3829031" cy="1292662"/>
          </a:xfrm>
          <a:prstGeom prst="rect">
            <a:avLst/>
          </a:prstGeom>
        </p:spPr>
        <p:txBody>
          <a:bodyPr wrap="square">
            <a:spAutoFit/>
          </a:bodyPr>
          <a:lstStyle/>
          <a:p>
            <a:r>
              <a:rPr lang="it-IT" b="1" dirty="0">
                <a:solidFill>
                  <a:srgbClr val="0070C0"/>
                </a:solidFill>
                <a:ea typeface="ＭＳ Ｐゴシック" pitchFamily="-1" charset="-128"/>
                <a:cs typeface="ＭＳ Ｐゴシック" pitchFamily="-1" charset="-128"/>
              </a:rPr>
              <a:t>Spirometria globale</a:t>
            </a:r>
            <a:r>
              <a:rPr lang="it-IT" sz="1500" dirty="0">
                <a:solidFill>
                  <a:prstClr val="black"/>
                </a:solidFill>
                <a:ea typeface="ＭＳ Ｐゴシック" pitchFamily="-1" charset="-128"/>
                <a:cs typeface="ＭＳ Ｐゴシック" pitchFamily="-1" charset="-128"/>
              </a:rPr>
              <a:t>:</a:t>
            </a:r>
          </a:p>
          <a:p>
            <a:pPr marL="214313" indent="-214313">
              <a:buFont typeface="Arial" charset="0"/>
              <a:buChar char="•"/>
            </a:pPr>
            <a:r>
              <a:rPr lang="it-IT" sz="1500" dirty="0">
                <a:solidFill>
                  <a:prstClr val="black"/>
                </a:solidFill>
                <a:ea typeface="ＭＳ Ｐゴシック" pitchFamily="-1" charset="-128"/>
                <a:cs typeface="ＭＳ Ｐゴシック" pitchFamily="-1" charset="-128"/>
              </a:rPr>
              <a:t>studia i volumi statici oltre a quelli dinamici  </a:t>
            </a:r>
          </a:p>
          <a:p>
            <a:pPr marL="214313" indent="-214313">
              <a:buFont typeface="Arial" charset="0"/>
              <a:buChar char="•"/>
            </a:pPr>
            <a:r>
              <a:rPr lang="it-IT" sz="1500" dirty="0">
                <a:solidFill>
                  <a:prstClr val="black"/>
                </a:solidFill>
                <a:ea typeface="ＭＳ Ｐゴシック" pitchFamily="-1" charset="-128"/>
                <a:cs typeface="ＭＳ Ｐゴシック" pitchFamily="-1" charset="-128"/>
              </a:rPr>
              <a:t>può essere eseguita tramite i metodi di </a:t>
            </a:r>
            <a:r>
              <a:rPr lang="it-IT" sz="1500" dirty="0">
                <a:solidFill>
                  <a:srgbClr val="00B0F0"/>
                </a:solidFill>
                <a:ea typeface="ＭＳ Ｐゴシック" pitchFamily="-1" charset="-128"/>
                <a:cs typeface="ＭＳ Ｐゴシック" pitchFamily="-1" charset="-128"/>
              </a:rPr>
              <a:t>diluizione dei gas </a:t>
            </a:r>
            <a:r>
              <a:rPr lang="it-IT" sz="1500" dirty="0">
                <a:solidFill>
                  <a:prstClr val="black"/>
                </a:solidFill>
                <a:ea typeface="ＭＳ Ｐゴシック" pitchFamily="-1" charset="-128"/>
                <a:cs typeface="ＭＳ Ｐゴシック" pitchFamily="-1" charset="-128"/>
              </a:rPr>
              <a:t>(diluizione He o wash-out </a:t>
            </a:r>
            <a:r>
              <a:rPr lang="it-IT" sz="1500" dirty="0" err="1">
                <a:solidFill>
                  <a:prstClr val="black"/>
                </a:solidFill>
                <a:ea typeface="ＭＳ Ｐゴシック" pitchFamily="-1" charset="-128"/>
                <a:cs typeface="ＭＳ Ｐゴシック" pitchFamily="-1" charset="-128"/>
              </a:rPr>
              <a:t>N</a:t>
            </a:r>
            <a:r>
              <a:rPr lang="it-IT" sz="1500" dirty="0">
                <a:solidFill>
                  <a:prstClr val="black"/>
                </a:solidFill>
                <a:ea typeface="ＭＳ Ｐゴシック" pitchFamily="-1" charset="-128"/>
                <a:cs typeface="ＭＳ Ｐゴシック" pitchFamily="-1" charset="-128"/>
              </a:rPr>
              <a:t>) oppure con </a:t>
            </a:r>
            <a:r>
              <a:rPr lang="it-IT" sz="1500" dirty="0">
                <a:solidFill>
                  <a:srgbClr val="00B0F0"/>
                </a:solidFill>
                <a:ea typeface="ＭＳ Ｐゴシック" pitchFamily="-1" charset="-128"/>
                <a:cs typeface="ＭＳ Ｐゴシック" pitchFamily="-1" charset="-128"/>
              </a:rPr>
              <a:t>pletismografia corporea </a:t>
            </a:r>
            <a:endParaRPr lang="en-US" sz="1500" dirty="0">
              <a:solidFill>
                <a:srgbClr val="00B0F0"/>
              </a:solidFill>
            </a:endParaRPr>
          </a:p>
        </p:txBody>
      </p:sp>
      <p:pic>
        <p:nvPicPr>
          <p:cNvPr id="5" name="Picture 3"/>
          <p:cNvPicPr>
            <a:picLocks noChangeAspect="1"/>
          </p:cNvPicPr>
          <p:nvPr/>
        </p:nvPicPr>
        <p:blipFill>
          <a:blip r:embed="rId2">
            <a:alphaModFix/>
          </a:blip>
          <a:srcRect/>
          <a:stretch>
            <a:fillRect/>
          </a:stretch>
        </p:blipFill>
        <p:spPr bwMode="auto">
          <a:xfrm>
            <a:off x="6150900" y="3596979"/>
            <a:ext cx="2064794" cy="2270647"/>
          </a:xfrm>
          <a:prstGeom prst="rect">
            <a:avLst/>
          </a:prstGeom>
          <a:noFill/>
          <a:ln w="9525">
            <a:noFill/>
            <a:miter lim="800000"/>
            <a:headEnd/>
            <a:tailEnd/>
          </a:ln>
        </p:spPr>
      </p:pic>
      <p:pic>
        <p:nvPicPr>
          <p:cNvPr id="7" name="Picture 9" descr="viasys spiro"/>
          <p:cNvPicPr>
            <a:picLocks noChangeAspect="1" noChangeArrowheads="1"/>
          </p:cNvPicPr>
          <p:nvPr/>
        </p:nvPicPr>
        <p:blipFill>
          <a:blip r:embed="rId3">
            <a:alphaModFix amt="66000"/>
          </a:blip>
          <a:srcRect/>
          <a:stretch>
            <a:fillRect/>
          </a:stretch>
        </p:blipFill>
        <p:spPr bwMode="auto">
          <a:xfrm>
            <a:off x="1371600" y="4343400"/>
            <a:ext cx="2120669" cy="2017016"/>
          </a:xfrm>
          <a:prstGeom prst="rect">
            <a:avLst/>
          </a:prstGeom>
          <a:noFill/>
          <a:ln w="9525">
            <a:noFill/>
            <a:miter lim="800000"/>
            <a:headEnd/>
            <a:tailEnd/>
          </a:ln>
        </p:spPr>
      </p:pic>
      <p:sp>
        <p:nvSpPr>
          <p:cNvPr id="6" name="CasellaDiTesto 5">
            <a:extLst>
              <a:ext uri="{FF2B5EF4-FFF2-40B4-BE49-F238E27FC236}">
                <a16:creationId xmlns:a16="http://schemas.microsoft.com/office/drawing/2014/main" id="{5308A4F6-B3F8-2742-8DD5-63E05A78B983}"/>
              </a:ext>
            </a:extLst>
          </p:cNvPr>
          <p:cNvSpPr txBox="1"/>
          <p:nvPr/>
        </p:nvSpPr>
        <p:spPr>
          <a:xfrm>
            <a:off x="328994" y="1203245"/>
            <a:ext cx="8463920" cy="369332"/>
          </a:xfrm>
          <a:prstGeom prst="rect">
            <a:avLst/>
          </a:prstGeom>
          <a:noFill/>
        </p:spPr>
        <p:txBody>
          <a:bodyPr wrap="none" rtlCol="0">
            <a:spAutoFit/>
          </a:bodyPr>
          <a:lstStyle/>
          <a:p>
            <a:r>
              <a:rPr lang="it-IT" dirty="0"/>
              <a:t>I flussi e i volumi della ventilazione si possono misurare con la spirometria che è di 2 tipi:</a:t>
            </a:r>
          </a:p>
        </p:txBody>
      </p:sp>
    </p:spTree>
    <p:extLst>
      <p:ext uri="{BB962C8B-B14F-4D97-AF65-F5344CB8AC3E}">
        <p14:creationId xmlns:p14="http://schemas.microsoft.com/office/powerpoint/2010/main" val="3201466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15774" y="1471223"/>
            <a:ext cx="5178598" cy="4421953"/>
          </a:xfrm>
          <a:prstGeom prst="rect">
            <a:avLst/>
          </a:prstGeom>
        </p:spPr>
      </p:pic>
      <p:sp>
        <p:nvSpPr>
          <p:cNvPr id="7" name="Title 1"/>
          <p:cNvSpPr>
            <a:spLocks noGrp="1"/>
          </p:cNvSpPr>
          <p:nvPr>
            <p:ph type="title"/>
          </p:nvPr>
        </p:nvSpPr>
        <p:spPr>
          <a:xfrm>
            <a:off x="609600" y="308113"/>
            <a:ext cx="8646459" cy="895972"/>
          </a:xfrm>
          <a:noFill/>
          <a:ln w="25400">
            <a:noFill/>
          </a:ln>
        </p:spPr>
        <p:txBody>
          <a:bodyPr>
            <a:normAutofit fontScale="90000"/>
          </a:bodyPr>
          <a:lstStyle/>
          <a:p>
            <a:r>
              <a:rPr lang="en-US" b="1" dirty="0" err="1">
                <a:solidFill>
                  <a:srgbClr val="00B0F0"/>
                </a:solidFill>
              </a:rPr>
              <a:t>Volumi</a:t>
            </a:r>
            <a:r>
              <a:rPr lang="en-US" b="1" dirty="0">
                <a:solidFill>
                  <a:srgbClr val="00B0F0"/>
                </a:solidFill>
              </a:rPr>
              <a:t> </a:t>
            </a:r>
            <a:r>
              <a:rPr lang="en-US" b="1" dirty="0" err="1">
                <a:solidFill>
                  <a:srgbClr val="00B0F0"/>
                </a:solidFill>
              </a:rPr>
              <a:t>polmonari</a:t>
            </a:r>
            <a:r>
              <a:rPr lang="en-US" b="1" dirty="0">
                <a:solidFill>
                  <a:srgbClr val="00B0F0"/>
                </a:solidFill>
              </a:rPr>
              <a:t> </a:t>
            </a:r>
            <a:r>
              <a:rPr lang="en-US" b="1" dirty="0" err="1">
                <a:solidFill>
                  <a:srgbClr val="00B0F0"/>
                </a:solidFill>
              </a:rPr>
              <a:t>statici</a:t>
            </a:r>
            <a:r>
              <a:rPr lang="en-US" b="1" dirty="0">
                <a:solidFill>
                  <a:srgbClr val="00B0F0"/>
                </a:solidFill>
              </a:rPr>
              <a:t> e </a:t>
            </a:r>
            <a:r>
              <a:rPr lang="en-US" b="1" dirty="0" err="1">
                <a:solidFill>
                  <a:srgbClr val="00B0F0"/>
                </a:solidFill>
              </a:rPr>
              <a:t>capacita</a:t>
            </a:r>
            <a:r>
              <a:rPr lang="en-US" b="1" dirty="0">
                <a:solidFill>
                  <a:srgbClr val="00B0F0"/>
                </a:solidFill>
              </a:rPr>
              <a:t>’ </a:t>
            </a:r>
            <a:r>
              <a:rPr lang="en-US" b="1" dirty="0" err="1">
                <a:solidFill>
                  <a:srgbClr val="00B0F0"/>
                </a:solidFill>
              </a:rPr>
              <a:t>polmonari</a:t>
            </a:r>
            <a:r>
              <a:rPr lang="en-US" b="1" dirty="0">
                <a:solidFill>
                  <a:srgbClr val="00B0F0"/>
                </a:solidFill>
              </a:rPr>
              <a:t> (</a:t>
            </a:r>
            <a:r>
              <a:rPr lang="en-US" b="1" dirty="0" err="1">
                <a:solidFill>
                  <a:srgbClr val="00B0F0"/>
                </a:solidFill>
              </a:rPr>
              <a:t>Spirometria</a:t>
            </a:r>
            <a:r>
              <a:rPr lang="en-US" b="1" dirty="0">
                <a:solidFill>
                  <a:srgbClr val="00B0F0"/>
                </a:solidFill>
              </a:rPr>
              <a:t> </a:t>
            </a:r>
            <a:r>
              <a:rPr lang="en-US" b="1" dirty="0" err="1">
                <a:solidFill>
                  <a:srgbClr val="00B0F0"/>
                </a:solidFill>
              </a:rPr>
              <a:t>globale</a:t>
            </a:r>
            <a:r>
              <a:rPr lang="en-US" b="1" dirty="0">
                <a:solidFill>
                  <a:srgbClr val="00B0F0"/>
                </a:solidFill>
              </a:rPr>
              <a:t>)</a:t>
            </a:r>
          </a:p>
        </p:txBody>
      </p:sp>
      <p:sp>
        <p:nvSpPr>
          <p:cNvPr id="6" name="TextBox 5"/>
          <p:cNvSpPr txBox="1"/>
          <p:nvPr/>
        </p:nvSpPr>
        <p:spPr>
          <a:xfrm>
            <a:off x="173329" y="1742740"/>
            <a:ext cx="3442445" cy="1962076"/>
          </a:xfrm>
          <a:prstGeom prst="rect">
            <a:avLst/>
          </a:prstGeom>
          <a:noFill/>
          <a:ln>
            <a:solidFill>
              <a:srgbClr val="00B0F0"/>
            </a:solidFill>
          </a:ln>
        </p:spPr>
        <p:txBody>
          <a:bodyPr wrap="square" rtlCol="0">
            <a:spAutoFit/>
          </a:bodyPr>
          <a:lstStyle/>
          <a:p>
            <a:pPr marL="214313" indent="-214313" algn="just">
              <a:buFont typeface="Arial" charset="0"/>
              <a:buChar char="•"/>
            </a:pPr>
            <a:r>
              <a:rPr lang="en-US" sz="1350" dirty="0">
                <a:solidFill>
                  <a:srgbClr val="00B0F0"/>
                </a:solidFill>
              </a:rPr>
              <a:t>Volume </a:t>
            </a:r>
            <a:r>
              <a:rPr lang="en-US" sz="1350" dirty="0" err="1">
                <a:solidFill>
                  <a:srgbClr val="00B0F0"/>
                </a:solidFill>
              </a:rPr>
              <a:t>corrente</a:t>
            </a:r>
            <a:r>
              <a:rPr lang="en-US" sz="1350" dirty="0">
                <a:solidFill>
                  <a:srgbClr val="00B0F0"/>
                </a:solidFill>
              </a:rPr>
              <a:t> (CV): </a:t>
            </a:r>
            <a:r>
              <a:rPr lang="en-US" sz="1350" dirty="0"/>
              <a:t>volume </a:t>
            </a:r>
            <a:r>
              <a:rPr lang="en-US" sz="1350" dirty="0" err="1"/>
              <a:t>d’aria</a:t>
            </a:r>
            <a:r>
              <a:rPr lang="en-US" sz="1350" dirty="0"/>
              <a:t> </a:t>
            </a:r>
            <a:r>
              <a:rPr lang="en-US" sz="1350" dirty="0" err="1"/>
              <a:t>mobilizzato</a:t>
            </a:r>
            <a:r>
              <a:rPr lang="en-US" sz="1350" dirty="0"/>
              <a:t> ad </a:t>
            </a:r>
            <a:r>
              <a:rPr lang="en-US" sz="1350" dirty="0" err="1"/>
              <a:t>ogni</a:t>
            </a:r>
            <a:r>
              <a:rPr lang="en-US" sz="1350" dirty="0"/>
              <a:t> </a:t>
            </a:r>
            <a:r>
              <a:rPr lang="en-US" sz="1350" dirty="0" err="1"/>
              <a:t>respiro</a:t>
            </a:r>
            <a:r>
              <a:rPr lang="en-US" sz="1350" dirty="0"/>
              <a:t> tranquillo</a:t>
            </a:r>
          </a:p>
          <a:p>
            <a:pPr marL="214313" indent="-214313" algn="just">
              <a:buFont typeface="Arial" charset="0"/>
              <a:buChar char="•"/>
            </a:pPr>
            <a:r>
              <a:rPr lang="en-US" sz="1350" dirty="0">
                <a:solidFill>
                  <a:srgbClr val="00B0F0"/>
                </a:solidFill>
              </a:rPr>
              <a:t>Volume di di </a:t>
            </a:r>
            <a:r>
              <a:rPr lang="en-US" sz="1350" dirty="0" err="1">
                <a:solidFill>
                  <a:srgbClr val="00B0F0"/>
                </a:solidFill>
              </a:rPr>
              <a:t>riserva</a:t>
            </a:r>
            <a:r>
              <a:rPr lang="en-US" sz="1350" dirty="0">
                <a:solidFill>
                  <a:srgbClr val="00B0F0"/>
                </a:solidFill>
              </a:rPr>
              <a:t> </a:t>
            </a:r>
            <a:r>
              <a:rPr lang="en-US" sz="1350" dirty="0" err="1">
                <a:solidFill>
                  <a:srgbClr val="00B0F0"/>
                </a:solidFill>
              </a:rPr>
              <a:t>inspiratoria</a:t>
            </a:r>
            <a:r>
              <a:rPr lang="en-US" sz="1350" dirty="0"/>
              <a:t>: volume </a:t>
            </a:r>
            <a:r>
              <a:rPr lang="en-US" sz="1350" dirty="0" err="1"/>
              <a:t>d’aria</a:t>
            </a:r>
            <a:r>
              <a:rPr lang="en-US" sz="1350" dirty="0"/>
              <a:t> </a:t>
            </a:r>
            <a:r>
              <a:rPr lang="en-US" sz="1350" dirty="0" err="1"/>
              <a:t>mobilizzato</a:t>
            </a:r>
            <a:r>
              <a:rPr lang="en-US" sz="1350" dirty="0"/>
              <a:t> al di </a:t>
            </a:r>
            <a:r>
              <a:rPr lang="en-US" sz="1350" dirty="0" err="1"/>
              <a:t>sopra</a:t>
            </a:r>
            <a:r>
              <a:rPr lang="en-US" sz="1350" dirty="0"/>
              <a:t> di un CV</a:t>
            </a:r>
          </a:p>
          <a:p>
            <a:pPr marL="214313" indent="-214313" algn="just">
              <a:buFont typeface="Arial" charset="0"/>
              <a:buChar char="•"/>
            </a:pPr>
            <a:r>
              <a:rPr lang="en-US" sz="1350" dirty="0">
                <a:solidFill>
                  <a:srgbClr val="00B0F0"/>
                </a:solidFill>
              </a:rPr>
              <a:t>Volume di </a:t>
            </a:r>
            <a:r>
              <a:rPr lang="en-US" sz="1350" dirty="0" err="1">
                <a:solidFill>
                  <a:srgbClr val="00B0F0"/>
                </a:solidFill>
              </a:rPr>
              <a:t>riserva</a:t>
            </a:r>
            <a:r>
              <a:rPr lang="en-US" sz="1350" dirty="0">
                <a:solidFill>
                  <a:srgbClr val="00B0F0"/>
                </a:solidFill>
              </a:rPr>
              <a:t> </a:t>
            </a:r>
            <a:r>
              <a:rPr lang="en-US" sz="1350" dirty="0" err="1">
                <a:solidFill>
                  <a:srgbClr val="00B0F0"/>
                </a:solidFill>
              </a:rPr>
              <a:t>espiratoria</a:t>
            </a:r>
            <a:r>
              <a:rPr lang="en-US" sz="1350" dirty="0"/>
              <a:t>: volume </a:t>
            </a:r>
            <a:r>
              <a:rPr lang="en-US" sz="1350" dirty="0" err="1"/>
              <a:t>d’aria</a:t>
            </a:r>
            <a:r>
              <a:rPr lang="en-US" sz="1350" dirty="0"/>
              <a:t> </a:t>
            </a:r>
            <a:r>
              <a:rPr lang="en-US" sz="1350" dirty="0" err="1"/>
              <a:t>mobilizzato</a:t>
            </a:r>
            <a:r>
              <a:rPr lang="en-US" sz="1350" dirty="0"/>
              <a:t> al di sotto di un CV</a:t>
            </a:r>
          </a:p>
          <a:p>
            <a:pPr marL="214313" indent="-214313" algn="just">
              <a:buFont typeface="Arial" charset="0"/>
              <a:buChar char="•"/>
            </a:pPr>
            <a:r>
              <a:rPr lang="en-US" sz="1350" dirty="0" err="1">
                <a:solidFill>
                  <a:srgbClr val="00B0F0"/>
                </a:solidFill>
              </a:rPr>
              <a:t>Vollume</a:t>
            </a:r>
            <a:r>
              <a:rPr lang="en-US" sz="1350" dirty="0">
                <a:solidFill>
                  <a:srgbClr val="00B0F0"/>
                </a:solidFill>
              </a:rPr>
              <a:t> </a:t>
            </a:r>
            <a:r>
              <a:rPr lang="en-US" sz="1350" dirty="0" err="1">
                <a:solidFill>
                  <a:srgbClr val="00B0F0"/>
                </a:solidFill>
              </a:rPr>
              <a:t>residuo</a:t>
            </a:r>
            <a:r>
              <a:rPr lang="en-US" sz="1350" dirty="0">
                <a:solidFill>
                  <a:srgbClr val="00B0F0"/>
                </a:solidFill>
              </a:rPr>
              <a:t> (RV): </a:t>
            </a:r>
            <a:r>
              <a:rPr lang="en-US" sz="1350" dirty="0"/>
              <a:t>volume </a:t>
            </a:r>
            <a:r>
              <a:rPr lang="en-US" sz="1350" dirty="0" err="1"/>
              <a:t>d’aria</a:t>
            </a:r>
            <a:r>
              <a:rPr lang="en-US" sz="1350" dirty="0"/>
              <a:t> </a:t>
            </a:r>
            <a:r>
              <a:rPr lang="en-US" sz="1350" dirty="0" err="1"/>
              <a:t>resente</a:t>
            </a:r>
            <a:r>
              <a:rPr lang="en-US" sz="1350" dirty="0"/>
              <a:t> </a:t>
            </a:r>
            <a:r>
              <a:rPr lang="en-US" sz="1350" dirty="0" err="1"/>
              <a:t>nel</a:t>
            </a:r>
            <a:r>
              <a:rPr lang="en-US" sz="1350" dirty="0"/>
              <a:t> </a:t>
            </a:r>
            <a:r>
              <a:rPr lang="en-US" sz="1350" dirty="0" err="1"/>
              <a:t>polmone</a:t>
            </a:r>
            <a:r>
              <a:rPr lang="en-US" sz="1350" dirty="0"/>
              <a:t> al </a:t>
            </a:r>
            <a:r>
              <a:rPr lang="en-US" sz="1350" dirty="0" err="1"/>
              <a:t>termine</a:t>
            </a:r>
            <a:r>
              <a:rPr lang="en-US" sz="1350" dirty="0"/>
              <a:t> di </a:t>
            </a:r>
            <a:r>
              <a:rPr lang="en-US" sz="1350" dirty="0" err="1"/>
              <a:t>una</a:t>
            </a:r>
            <a:r>
              <a:rPr lang="en-US" sz="1350" dirty="0"/>
              <a:t> </a:t>
            </a:r>
            <a:r>
              <a:rPr lang="en-US" sz="1350" dirty="0" err="1"/>
              <a:t>espirazione</a:t>
            </a:r>
            <a:r>
              <a:rPr lang="en-US" sz="1350" dirty="0"/>
              <a:t> </a:t>
            </a:r>
            <a:r>
              <a:rPr lang="en-US" sz="1350" dirty="0" err="1"/>
              <a:t>massimale</a:t>
            </a:r>
            <a:endParaRPr lang="en-US" sz="1350" dirty="0"/>
          </a:p>
        </p:txBody>
      </p:sp>
      <p:sp>
        <p:nvSpPr>
          <p:cNvPr id="2" name="Rectangle 1"/>
          <p:cNvSpPr/>
          <p:nvPr/>
        </p:nvSpPr>
        <p:spPr>
          <a:xfrm>
            <a:off x="173329" y="3886155"/>
            <a:ext cx="3442445" cy="2169825"/>
          </a:xfrm>
          <a:prstGeom prst="rect">
            <a:avLst/>
          </a:prstGeom>
          <a:ln>
            <a:solidFill>
              <a:srgbClr val="00B0F0"/>
            </a:solidFill>
          </a:ln>
        </p:spPr>
        <p:txBody>
          <a:bodyPr wrap="square">
            <a:spAutoFit/>
          </a:bodyPr>
          <a:lstStyle/>
          <a:p>
            <a:pPr marL="214313" indent="-214313" algn="just">
              <a:buFont typeface="Arial" charset="0"/>
              <a:buChar char="•"/>
            </a:pPr>
            <a:r>
              <a:rPr lang="en-US" sz="1350" dirty="0" err="1">
                <a:solidFill>
                  <a:srgbClr val="00B0F0"/>
                </a:solidFill>
              </a:rPr>
              <a:t>Capacita</a:t>
            </a:r>
            <a:r>
              <a:rPr lang="en-US" sz="1350" dirty="0">
                <a:solidFill>
                  <a:srgbClr val="00B0F0"/>
                </a:solidFill>
              </a:rPr>
              <a:t>’ </a:t>
            </a:r>
            <a:r>
              <a:rPr lang="en-US" sz="1350" dirty="0" err="1">
                <a:solidFill>
                  <a:srgbClr val="00B0F0"/>
                </a:solidFill>
              </a:rPr>
              <a:t>vitale</a:t>
            </a:r>
            <a:r>
              <a:rPr lang="en-US" sz="1350" dirty="0"/>
              <a:t>: </a:t>
            </a:r>
            <a:r>
              <a:rPr lang="en-US" sz="1350" dirty="0" err="1"/>
              <a:t>massimo</a:t>
            </a:r>
            <a:r>
              <a:rPr lang="en-US" sz="1350" dirty="0"/>
              <a:t> volume </a:t>
            </a:r>
            <a:r>
              <a:rPr lang="en-US" sz="1350" dirty="0" err="1"/>
              <a:t>d’aria</a:t>
            </a:r>
            <a:r>
              <a:rPr lang="en-US" sz="1350" dirty="0"/>
              <a:t> </a:t>
            </a:r>
            <a:r>
              <a:rPr lang="en-US" sz="1350" dirty="0" err="1"/>
              <a:t>che</a:t>
            </a:r>
            <a:r>
              <a:rPr lang="en-US" sz="1350" dirty="0"/>
              <a:t> </a:t>
            </a:r>
            <a:r>
              <a:rPr lang="en-US" sz="1350" dirty="0" err="1"/>
              <a:t>puo</a:t>
            </a:r>
            <a:r>
              <a:rPr lang="en-US" sz="1350" dirty="0"/>
              <a:t>’ </a:t>
            </a:r>
            <a:r>
              <a:rPr lang="en-US" sz="1350" dirty="0" err="1"/>
              <a:t>essere</a:t>
            </a:r>
            <a:r>
              <a:rPr lang="en-US" sz="1350" dirty="0"/>
              <a:t> </a:t>
            </a:r>
            <a:r>
              <a:rPr lang="en-US" sz="1350" dirty="0" err="1"/>
              <a:t>espirato</a:t>
            </a:r>
            <a:r>
              <a:rPr lang="en-US" sz="1350" dirty="0"/>
              <a:t> </a:t>
            </a:r>
            <a:r>
              <a:rPr lang="en-US" sz="1350" dirty="0" err="1"/>
              <a:t>completamente</a:t>
            </a:r>
            <a:r>
              <a:rPr lang="en-US" sz="1350" dirty="0"/>
              <a:t> e lentamente </a:t>
            </a:r>
            <a:r>
              <a:rPr lang="en-US" sz="1350" dirty="0" err="1"/>
              <a:t>dopo</a:t>
            </a:r>
            <a:r>
              <a:rPr lang="en-US" sz="1350" dirty="0"/>
              <a:t> </a:t>
            </a:r>
            <a:r>
              <a:rPr lang="en-US" sz="1350" dirty="0" err="1"/>
              <a:t>un’inspirazione</a:t>
            </a:r>
            <a:r>
              <a:rPr lang="en-US" sz="1350" dirty="0"/>
              <a:t> </a:t>
            </a:r>
            <a:r>
              <a:rPr lang="en-US" sz="1350" dirty="0" err="1"/>
              <a:t>massimale</a:t>
            </a:r>
            <a:endParaRPr lang="en-US" sz="1350" dirty="0"/>
          </a:p>
          <a:p>
            <a:pPr marL="214313" indent="-214313" algn="just">
              <a:buFont typeface="Arial" charset="0"/>
              <a:buChar char="•"/>
            </a:pPr>
            <a:r>
              <a:rPr lang="en-US" sz="1350" dirty="0" err="1">
                <a:solidFill>
                  <a:srgbClr val="00B0F0"/>
                </a:solidFill>
              </a:rPr>
              <a:t>Capacita</a:t>
            </a:r>
            <a:r>
              <a:rPr lang="en-US" sz="1350" dirty="0">
                <a:solidFill>
                  <a:srgbClr val="00B0F0"/>
                </a:solidFill>
              </a:rPr>
              <a:t>’ </a:t>
            </a:r>
            <a:r>
              <a:rPr lang="en-US" sz="1350" dirty="0" err="1">
                <a:solidFill>
                  <a:srgbClr val="00B0F0"/>
                </a:solidFill>
              </a:rPr>
              <a:t>funzionale</a:t>
            </a:r>
            <a:r>
              <a:rPr lang="en-US" sz="1350" dirty="0">
                <a:solidFill>
                  <a:srgbClr val="00B0F0"/>
                </a:solidFill>
              </a:rPr>
              <a:t> residua</a:t>
            </a:r>
            <a:r>
              <a:rPr lang="en-US" sz="1350" dirty="0"/>
              <a:t>: </a:t>
            </a:r>
            <a:r>
              <a:rPr lang="en-US" sz="1350" dirty="0" err="1"/>
              <a:t>massima</a:t>
            </a:r>
            <a:r>
              <a:rPr lang="en-US" sz="1350" dirty="0"/>
              <a:t> </a:t>
            </a:r>
            <a:r>
              <a:rPr lang="en-US" sz="1350" dirty="0" err="1"/>
              <a:t>quantita</a:t>
            </a:r>
            <a:r>
              <a:rPr lang="en-US" sz="1350" dirty="0"/>
              <a:t>’ </a:t>
            </a:r>
            <a:r>
              <a:rPr lang="en-US" sz="1350" dirty="0" err="1"/>
              <a:t>d’aria</a:t>
            </a:r>
            <a:r>
              <a:rPr lang="en-US" sz="1350" dirty="0"/>
              <a:t> </a:t>
            </a:r>
            <a:r>
              <a:rPr lang="en-US" sz="1350" dirty="0" err="1"/>
              <a:t>contenuta</a:t>
            </a:r>
            <a:r>
              <a:rPr lang="en-US" sz="1350" dirty="0"/>
              <a:t> </a:t>
            </a:r>
            <a:r>
              <a:rPr lang="en-US" sz="1350" dirty="0" err="1"/>
              <a:t>nel</a:t>
            </a:r>
            <a:r>
              <a:rPr lang="en-US" sz="1350" dirty="0"/>
              <a:t> </a:t>
            </a:r>
            <a:r>
              <a:rPr lang="en-US" sz="1350" dirty="0" err="1"/>
              <a:t>polmone</a:t>
            </a:r>
            <a:r>
              <a:rPr lang="en-US" sz="1350" dirty="0"/>
              <a:t> al </a:t>
            </a:r>
            <a:r>
              <a:rPr lang="en-US" sz="1350" dirty="0" err="1"/>
              <a:t>termine</a:t>
            </a:r>
            <a:r>
              <a:rPr lang="en-US" sz="1350" dirty="0"/>
              <a:t> di </a:t>
            </a:r>
            <a:r>
              <a:rPr lang="en-US" sz="1350" dirty="0" err="1"/>
              <a:t>un’espirazione</a:t>
            </a:r>
            <a:r>
              <a:rPr lang="en-US" sz="1350" dirty="0"/>
              <a:t> </a:t>
            </a:r>
            <a:r>
              <a:rPr lang="en-US" sz="1350" dirty="0" err="1"/>
              <a:t>tranquilla</a:t>
            </a:r>
            <a:endParaRPr lang="en-US" sz="1350" dirty="0"/>
          </a:p>
          <a:p>
            <a:pPr marL="214313" indent="-214313" algn="just">
              <a:buFont typeface="Arial" charset="0"/>
              <a:buChar char="•"/>
            </a:pPr>
            <a:r>
              <a:rPr lang="en-US" sz="1350" dirty="0" err="1">
                <a:solidFill>
                  <a:srgbClr val="00B0F0"/>
                </a:solidFill>
              </a:rPr>
              <a:t>Capacita</a:t>
            </a:r>
            <a:r>
              <a:rPr lang="en-US" sz="1350" dirty="0">
                <a:solidFill>
                  <a:srgbClr val="00B0F0"/>
                </a:solidFill>
              </a:rPr>
              <a:t>’ </a:t>
            </a:r>
            <a:r>
              <a:rPr lang="en-US" sz="1350" dirty="0" err="1">
                <a:solidFill>
                  <a:srgbClr val="00B0F0"/>
                </a:solidFill>
              </a:rPr>
              <a:t>polmonare</a:t>
            </a:r>
            <a:r>
              <a:rPr lang="en-US" sz="1350" dirty="0">
                <a:solidFill>
                  <a:srgbClr val="00B0F0"/>
                </a:solidFill>
              </a:rPr>
              <a:t> </a:t>
            </a:r>
            <a:r>
              <a:rPr lang="en-US" sz="1350" dirty="0" err="1">
                <a:solidFill>
                  <a:srgbClr val="00B0F0"/>
                </a:solidFill>
              </a:rPr>
              <a:t>totale</a:t>
            </a:r>
            <a:r>
              <a:rPr lang="en-US" sz="1350" dirty="0"/>
              <a:t>: </a:t>
            </a:r>
            <a:r>
              <a:rPr lang="en-US" sz="1350" dirty="0" err="1"/>
              <a:t>massima</a:t>
            </a:r>
            <a:r>
              <a:rPr lang="en-US" sz="1350" dirty="0"/>
              <a:t> </a:t>
            </a:r>
            <a:r>
              <a:rPr lang="en-US" sz="1350" dirty="0" err="1"/>
              <a:t>quantita</a:t>
            </a:r>
            <a:r>
              <a:rPr lang="en-US" sz="1350" dirty="0"/>
              <a:t>’ </a:t>
            </a:r>
            <a:r>
              <a:rPr lang="en-US" sz="1350" dirty="0" err="1"/>
              <a:t>d’aria</a:t>
            </a:r>
            <a:r>
              <a:rPr lang="en-US" sz="1350" dirty="0"/>
              <a:t> </a:t>
            </a:r>
            <a:r>
              <a:rPr lang="en-US" sz="1350" dirty="0" err="1"/>
              <a:t>contenuta</a:t>
            </a:r>
            <a:r>
              <a:rPr lang="en-US" sz="1350" dirty="0"/>
              <a:t> </a:t>
            </a:r>
            <a:r>
              <a:rPr lang="en-US" sz="1350" dirty="0" err="1"/>
              <a:t>nel</a:t>
            </a:r>
            <a:r>
              <a:rPr lang="en-US" sz="1350" dirty="0"/>
              <a:t> </a:t>
            </a:r>
            <a:r>
              <a:rPr lang="en-US" sz="1350" dirty="0" err="1"/>
              <a:t>polmone</a:t>
            </a:r>
            <a:r>
              <a:rPr lang="en-US" sz="1350" dirty="0"/>
              <a:t> </a:t>
            </a:r>
            <a:r>
              <a:rPr lang="en-US" sz="1350" dirty="0" err="1"/>
              <a:t>all’apicedi</a:t>
            </a:r>
            <a:r>
              <a:rPr lang="en-US" sz="1350" dirty="0"/>
              <a:t> </a:t>
            </a:r>
            <a:r>
              <a:rPr lang="en-US" sz="1350" dirty="0" err="1"/>
              <a:t>una</a:t>
            </a:r>
            <a:r>
              <a:rPr lang="en-US" sz="1350" dirty="0"/>
              <a:t> </a:t>
            </a:r>
            <a:r>
              <a:rPr lang="en-US" sz="1350" dirty="0" err="1"/>
              <a:t>inspirazione</a:t>
            </a:r>
            <a:r>
              <a:rPr lang="en-US" sz="1350" dirty="0"/>
              <a:t> </a:t>
            </a:r>
            <a:r>
              <a:rPr lang="en-US" sz="1350" dirty="0" err="1"/>
              <a:t>massimale</a:t>
            </a:r>
            <a:endParaRPr lang="en-US" sz="1350" dirty="0"/>
          </a:p>
        </p:txBody>
      </p:sp>
    </p:spTree>
    <p:extLst>
      <p:ext uri="{BB962C8B-B14F-4D97-AF65-F5344CB8AC3E}">
        <p14:creationId xmlns:p14="http://schemas.microsoft.com/office/powerpoint/2010/main" val="3707257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18846" y="1020822"/>
            <a:ext cx="4038600" cy="4979928"/>
          </a:xfrm>
          <a:prstGeom prst="rect">
            <a:avLst/>
          </a:prstGeom>
        </p:spPr>
      </p:pic>
      <p:sp>
        <p:nvSpPr>
          <p:cNvPr id="2" name="Title 1"/>
          <p:cNvSpPr>
            <a:spLocks noGrp="1"/>
          </p:cNvSpPr>
          <p:nvPr>
            <p:ph type="title"/>
          </p:nvPr>
        </p:nvSpPr>
        <p:spPr>
          <a:xfrm>
            <a:off x="6756400" y="1020822"/>
            <a:ext cx="2159000" cy="458728"/>
          </a:xfrm>
          <a:ln w="25400">
            <a:solidFill>
              <a:srgbClr val="00B0F0"/>
            </a:solidFill>
          </a:ln>
        </p:spPr>
        <p:txBody>
          <a:bodyPr>
            <a:normAutofit fontScale="90000"/>
          </a:bodyPr>
          <a:lstStyle/>
          <a:p>
            <a:r>
              <a:rPr lang="en-US" sz="1800" dirty="0" err="1"/>
              <a:t>Curva</a:t>
            </a:r>
            <a:r>
              <a:rPr lang="en-US" sz="1800" dirty="0"/>
              <a:t> volume-tempo:</a:t>
            </a:r>
          </a:p>
        </p:txBody>
      </p:sp>
      <p:sp>
        <p:nvSpPr>
          <p:cNvPr id="6" name="Title 1"/>
          <p:cNvSpPr txBox="1">
            <a:spLocks/>
          </p:cNvSpPr>
          <p:nvPr/>
        </p:nvSpPr>
        <p:spPr>
          <a:xfrm>
            <a:off x="309281" y="857250"/>
            <a:ext cx="8646459" cy="895972"/>
          </a:xfrm>
          <a:prstGeom prst="rect">
            <a:avLst/>
          </a:prstGeom>
          <a:noFill/>
          <a:ln w="25400">
            <a:no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err="1">
                <a:solidFill>
                  <a:srgbClr val="00B0F0"/>
                </a:solidFill>
              </a:rPr>
              <a:t>Volumi</a:t>
            </a:r>
            <a:r>
              <a:rPr lang="en-US" sz="3300" b="1" dirty="0">
                <a:solidFill>
                  <a:srgbClr val="00B0F0"/>
                </a:solidFill>
              </a:rPr>
              <a:t> </a:t>
            </a:r>
            <a:r>
              <a:rPr lang="en-US" sz="3300" b="1" dirty="0" err="1">
                <a:solidFill>
                  <a:srgbClr val="00B0F0"/>
                </a:solidFill>
              </a:rPr>
              <a:t>polmonari</a:t>
            </a:r>
            <a:r>
              <a:rPr lang="en-US" sz="3300" b="1" dirty="0">
                <a:solidFill>
                  <a:srgbClr val="00B0F0"/>
                </a:solidFill>
              </a:rPr>
              <a:t> </a:t>
            </a:r>
            <a:r>
              <a:rPr lang="en-US" sz="3300" b="1" dirty="0" err="1">
                <a:solidFill>
                  <a:srgbClr val="00B0F0"/>
                </a:solidFill>
              </a:rPr>
              <a:t>dinamici</a:t>
            </a:r>
            <a:endParaRPr lang="en-US" sz="3300" b="1" dirty="0">
              <a:solidFill>
                <a:srgbClr val="00B0F0"/>
              </a:solidFill>
            </a:endParaRPr>
          </a:p>
        </p:txBody>
      </p:sp>
      <p:sp>
        <p:nvSpPr>
          <p:cNvPr id="7" name="Rectangle 6"/>
          <p:cNvSpPr/>
          <p:nvPr/>
        </p:nvSpPr>
        <p:spPr>
          <a:xfrm>
            <a:off x="161365" y="2448099"/>
            <a:ext cx="4827494" cy="1477328"/>
          </a:xfrm>
          <a:prstGeom prst="rect">
            <a:avLst/>
          </a:prstGeom>
          <a:ln>
            <a:solidFill>
              <a:srgbClr val="00B0F0"/>
            </a:solidFill>
          </a:ln>
        </p:spPr>
        <p:txBody>
          <a:bodyPr wrap="square">
            <a:spAutoFit/>
          </a:bodyPr>
          <a:lstStyle/>
          <a:p>
            <a:pPr marL="214313" indent="-214313" algn="just">
              <a:buFont typeface="Arial" charset="0"/>
              <a:buChar char="•"/>
            </a:pPr>
            <a:r>
              <a:rPr lang="it-IT" sz="1500" dirty="0">
                <a:solidFill>
                  <a:srgbClr val="00B0F0"/>
                </a:solidFill>
                <a:ea typeface="ＭＳ Ｐゴシック" pitchFamily="-1" charset="-128"/>
                <a:cs typeface="ＭＳ Ｐゴシック" pitchFamily="-1" charset="-128"/>
              </a:rPr>
              <a:t>FEV1: </a:t>
            </a:r>
            <a:r>
              <a:rPr lang="it-IT" sz="1500" dirty="0">
                <a:ea typeface="ＭＳ Ｐゴシック" pitchFamily="-1" charset="-128"/>
                <a:cs typeface="ＭＳ Ｐゴシック" pitchFamily="-1" charset="-128"/>
              </a:rPr>
              <a:t>Il volume di gas emesso in un secondo.</a:t>
            </a:r>
          </a:p>
          <a:p>
            <a:pPr marL="214313" indent="-214313" algn="just">
              <a:buFont typeface="Arial" charset="0"/>
              <a:buChar char="•"/>
            </a:pPr>
            <a:r>
              <a:rPr lang="it-IT" sz="1500" dirty="0">
                <a:solidFill>
                  <a:srgbClr val="00B0F0"/>
                </a:solidFill>
                <a:ea typeface="ＭＳ Ｐゴシック" pitchFamily="-1" charset="-128"/>
                <a:cs typeface="ＭＳ Ｐゴシック" pitchFamily="-1" charset="-128"/>
              </a:rPr>
              <a:t>FVC</a:t>
            </a:r>
            <a:r>
              <a:rPr lang="it-IT" sz="1500" dirty="0">
                <a:ea typeface="ＭＳ Ｐゴシック" pitchFamily="-1" charset="-128"/>
                <a:cs typeface="ＭＳ Ｐゴシック" pitchFamily="-1" charset="-128"/>
              </a:rPr>
              <a:t>: Il volume totale di gas che può essere emesso (CFV).</a:t>
            </a:r>
          </a:p>
          <a:p>
            <a:pPr marL="214313" indent="-214313" algn="just">
              <a:buFont typeface="Arial" charset="0"/>
              <a:buChar char="•"/>
            </a:pPr>
            <a:r>
              <a:rPr lang="it-IT" sz="1500" dirty="0">
                <a:solidFill>
                  <a:srgbClr val="00B0F0"/>
                </a:solidFill>
                <a:ea typeface="ＭＳ Ｐゴシック" pitchFamily="-1" charset="-128"/>
                <a:cs typeface="ＭＳ Ｐゴシック" pitchFamily="-1" charset="-128"/>
              </a:rPr>
              <a:t>FEV1/FVC ratio </a:t>
            </a:r>
            <a:r>
              <a:rPr lang="it-IT" sz="1500" dirty="0">
                <a:ea typeface="ＭＳ Ｐゴシック" pitchFamily="-1" charset="-128"/>
                <a:cs typeface="ＭＳ Ｐゴシック" pitchFamily="-1" charset="-128"/>
              </a:rPr>
              <a:t>(indice di </a:t>
            </a:r>
            <a:r>
              <a:rPr lang="it-IT" sz="1500" dirty="0" err="1">
                <a:ea typeface="ＭＳ Ｐゴシック" pitchFamily="-1" charset="-128"/>
                <a:cs typeface="ＭＳ Ｐゴシック" pitchFamily="-1" charset="-128"/>
              </a:rPr>
              <a:t>Tiffenau</a:t>
            </a:r>
            <a:r>
              <a:rPr lang="it-IT" sz="1500" dirty="0">
                <a:ea typeface="ＭＳ Ｐゴシック" pitchFamily="-1" charset="-128"/>
                <a:cs typeface="ＭＳ Ｐゴシック" pitchFamily="-1" charset="-128"/>
              </a:rPr>
              <a:t>)</a:t>
            </a:r>
          </a:p>
          <a:p>
            <a:pPr marL="214313" indent="-214313" algn="just">
              <a:buFont typeface="Arial" charset="0"/>
              <a:buChar char="•"/>
            </a:pPr>
            <a:r>
              <a:rPr lang="it-IT" sz="1500" dirty="0">
                <a:solidFill>
                  <a:srgbClr val="00B0F0"/>
                </a:solidFill>
                <a:ea typeface="ＭＳ Ｐゴシック" pitchFamily="-1" charset="-128"/>
                <a:cs typeface="ＭＳ Ｐゴシック" pitchFamily="-1" charset="-128"/>
              </a:rPr>
              <a:t>PEF: </a:t>
            </a:r>
            <a:r>
              <a:rPr lang="it-IT" sz="1500" dirty="0">
                <a:ea typeface="ＭＳ Ｐゴシック" pitchFamily="-1" charset="-128"/>
                <a:cs typeface="ＭＳ Ｐゴシック" pitchFamily="-1" charset="-128"/>
              </a:rPr>
              <a:t>picco di flusso espiratorio</a:t>
            </a:r>
            <a:endParaRPr lang="it-IT" sz="1500" dirty="0">
              <a:solidFill>
                <a:srgbClr val="00B0F0"/>
              </a:solidFill>
              <a:ea typeface="ＭＳ Ｐゴシック" pitchFamily="-1" charset="-128"/>
              <a:cs typeface="ＭＳ Ｐゴシック" pitchFamily="-1" charset="-128"/>
            </a:endParaRPr>
          </a:p>
          <a:p>
            <a:pPr marL="214313" indent="-214313" algn="just">
              <a:buFont typeface="Arial" charset="0"/>
              <a:buChar char="•"/>
            </a:pPr>
            <a:r>
              <a:rPr lang="en-AU" sz="1500" dirty="0">
                <a:solidFill>
                  <a:srgbClr val="00B0F0"/>
                </a:solidFill>
              </a:rPr>
              <a:t>FEF</a:t>
            </a:r>
            <a:r>
              <a:rPr lang="en-AU" sz="1500" baseline="-25000" dirty="0">
                <a:solidFill>
                  <a:srgbClr val="00B0F0"/>
                </a:solidFill>
              </a:rPr>
              <a:t>25-75%</a:t>
            </a:r>
            <a:r>
              <a:rPr lang="it-IT" sz="1500" dirty="0">
                <a:solidFill>
                  <a:srgbClr val="00B0F0"/>
                </a:solidFill>
                <a:ea typeface="ＭＳ Ｐゴシック" pitchFamily="-1" charset="-128"/>
                <a:cs typeface="ＭＳ Ｐゴシック" pitchFamily="-1" charset="-128"/>
              </a:rPr>
              <a:t> (MEF): </a:t>
            </a:r>
            <a:r>
              <a:rPr lang="it-IT" sz="1500" dirty="0">
                <a:ea typeface="ＭＳ Ｐゴシック" pitchFamily="-1" charset="-128"/>
                <a:cs typeface="ＭＳ Ｐゴシック" pitchFamily="-1" charset="-128"/>
              </a:rPr>
              <a:t>flusso espiratorio tra il 25esimo e 75esimo %</a:t>
            </a:r>
            <a:endParaRPr lang="it-IT" sz="1500" dirty="0">
              <a:solidFill>
                <a:srgbClr val="00B0F0"/>
              </a:solidFill>
              <a:ea typeface="ＭＳ Ｐゴシック" pitchFamily="-1" charset="-128"/>
              <a:cs typeface="ＭＳ Ｐゴシック" pitchFamily="-1" charset="-128"/>
            </a:endParaRPr>
          </a:p>
        </p:txBody>
      </p:sp>
      <p:sp>
        <p:nvSpPr>
          <p:cNvPr id="3" name="TextBox 2"/>
          <p:cNvSpPr txBox="1"/>
          <p:nvPr/>
        </p:nvSpPr>
        <p:spPr>
          <a:xfrm>
            <a:off x="1222205" y="2068172"/>
            <a:ext cx="2606996" cy="369332"/>
          </a:xfrm>
          <a:prstGeom prst="rect">
            <a:avLst/>
          </a:prstGeom>
          <a:noFill/>
          <a:ln>
            <a:solidFill>
              <a:srgbClr val="00B0F0"/>
            </a:solidFill>
          </a:ln>
        </p:spPr>
        <p:txBody>
          <a:bodyPr wrap="none" rtlCol="0">
            <a:spAutoFit/>
          </a:bodyPr>
          <a:lstStyle/>
          <a:p>
            <a:r>
              <a:rPr lang="en-US" dirty="0">
                <a:solidFill>
                  <a:srgbClr val="00B0F0"/>
                </a:solidFill>
              </a:rPr>
              <a:t>Test di </a:t>
            </a:r>
            <a:r>
              <a:rPr lang="en-US" dirty="0" err="1">
                <a:solidFill>
                  <a:srgbClr val="00B0F0"/>
                </a:solidFill>
              </a:rPr>
              <a:t>espirazione</a:t>
            </a:r>
            <a:r>
              <a:rPr lang="en-US" dirty="0">
                <a:solidFill>
                  <a:srgbClr val="00B0F0"/>
                </a:solidFill>
              </a:rPr>
              <a:t> </a:t>
            </a:r>
            <a:r>
              <a:rPr lang="en-US" dirty="0" err="1">
                <a:solidFill>
                  <a:srgbClr val="00B0F0"/>
                </a:solidFill>
              </a:rPr>
              <a:t>forzata</a:t>
            </a:r>
            <a:endParaRPr lang="en-US" dirty="0">
              <a:solidFill>
                <a:srgbClr val="00B0F0"/>
              </a:solidFill>
            </a:endParaRPr>
          </a:p>
        </p:txBody>
      </p:sp>
    </p:spTree>
    <p:extLst>
      <p:ext uri="{BB962C8B-B14F-4D97-AF65-F5344CB8AC3E}">
        <p14:creationId xmlns:p14="http://schemas.microsoft.com/office/powerpoint/2010/main" val="2620485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5"/>
          <p:cNvSpPr>
            <a:spLocks noGrp="1" noChangeArrowheads="1"/>
          </p:cNvSpPr>
          <p:nvPr>
            <p:ph idx="1"/>
          </p:nvPr>
        </p:nvSpPr>
        <p:spPr>
          <a:xfrm>
            <a:off x="105337" y="1667896"/>
            <a:ext cx="4355338" cy="4236637"/>
          </a:xfrm>
          <a:noFill/>
          <a:ln w="28575">
            <a:solidFill>
              <a:srgbClr val="00B0F0"/>
            </a:solidFill>
          </a:ln>
        </p:spPr>
        <p:txBody>
          <a:bodyPr>
            <a:noAutofit/>
          </a:bodyPr>
          <a:lstStyle/>
          <a:p>
            <a:pPr algn="just">
              <a:buFontTx/>
              <a:buNone/>
            </a:pPr>
            <a:r>
              <a:rPr lang="it-IT" sz="1500" dirty="0">
                <a:ea typeface="ＭＳ Ｐゴシック" pitchFamily="-1" charset="-128"/>
                <a:cs typeface="ＭＳ Ｐゴシック" pitchFamily="-1" charset="-128"/>
              </a:rPr>
              <a:t>Dopo aver fatto compiere al paziente una inspirazione massimale, lo si fa espirare con la massima forza il massimo volume di aria possibile.</a:t>
            </a:r>
          </a:p>
          <a:p>
            <a:pPr algn="just">
              <a:buNone/>
            </a:pPr>
            <a:r>
              <a:rPr lang="it-IT" sz="1500" dirty="0">
                <a:ea typeface="ＭＳ Ｐゴシック" pitchFamily="-1" charset="-128"/>
                <a:cs typeface="ＭＳ Ｐゴシック" pitchFamily="-1" charset="-128"/>
              </a:rPr>
              <a:t>Misuriamo così i  </a:t>
            </a:r>
            <a:r>
              <a:rPr lang="en-US" sz="1500" dirty="0" err="1">
                <a:solidFill>
                  <a:srgbClr val="00B0F0"/>
                </a:solidFill>
              </a:rPr>
              <a:t>volumi</a:t>
            </a:r>
            <a:r>
              <a:rPr lang="en-US" sz="1500" dirty="0">
                <a:solidFill>
                  <a:srgbClr val="00B0F0"/>
                </a:solidFill>
              </a:rPr>
              <a:t> </a:t>
            </a:r>
            <a:r>
              <a:rPr lang="en-US" sz="1500" dirty="0" err="1">
                <a:solidFill>
                  <a:srgbClr val="00B0F0"/>
                </a:solidFill>
              </a:rPr>
              <a:t>polmonari</a:t>
            </a:r>
            <a:r>
              <a:rPr lang="en-US" sz="1500" dirty="0">
                <a:solidFill>
                  <a:srgbClr val="00B0F0"/>
                </a:solidFill>
              </a:rPr>
              <a:t> </a:t>
            </a:r>
            <a:r>
              <a:rPr lang="en-US" sz="1500" dirty="0" err="1">
                <a:solidFill>
                  <a:srgbClr val="00B0F0"/>
                </a:solidFill>
              </a:rPr>
              <a:t>dinamici</a:t>
            </a:r>
            <a:r>
              <a:rPr lang="it-IT" sz="1500" dirty="0">
                <a:ea typeface="ＭＳ Ｐゴシック" pitchFamily="-1" charset="-128"/>
                <a:cs typeface="ＭＳ Ｐゴシック" pitchFamily="-1" charset="-128"/>
              </a:rPr>
              <a:t>:</a:t>
            </a:r>
          </a:p>
          <a:p>
            <a:pPr algn="just"/>
            <a:r>
              <a:rPr lang="it-IT" sz="1500" dirty="0">
                <a:solidFill>
                  <a:srgbClr val="00B0F0"/>
                </a:solidFill>
                <a:ea typeface="ＭＳ Ｐゴシック" pitchFamily="-1" charset="-128"/>
                <a:cs typeface="ＭＳ Ｐゴシック" pitchFamily="-1" charset="-128"/>
              </a:rPr>
              <a:t>FEV1: </a:t>
            </a:r>
            <a:r>
              <a:rPr lang="it-IT" sz="1500" dirty="0">
                <a:ea typeface="ＭＳ Ｐゴシック" pitchFamily="-1" charset="-128"/>
                <a:cs typeface="ＭＳ Ｐゴシック" pitchFamily="-1" charset="-128"/>
              </a:rPr>
              <a:t>Il volume di gas emesso in un secondo.</a:t>
            </a:r>
          </a:p>
          <a:p>
            <a:pPr algn="just"/>
            <a:r>
              <a:rPr lang="it-IT" sz="1500" dirty="0">
                <a:solidFill>
                  <a:srgbClr val="00B0F0"/>
                </a:solidFill>
                <a:ea typeface="ＭＳ Ｐゴシック" pitchFamily="-1" charset="-128"/>
                <a:cs typeface="ＭＳ Ｐゴシック" pitchFamily="-1" charset="-128"/>
              </a:rPr>
              <a:t>FVC</a:t>
            </a:r>
            <a:r>
              <a:rPr lang="it-IT" sz="1500" dirty="0">
                <a:ea typeface="ＭＳ Ｐゴシック" pitchFamily="-1" charset="-128"/>
                <a:cs typeface="ＭＳ Ｐゴシック" pitchFamily="-1" charset="-128"/>
              </a:rPr>
              <a:t>: Il volume totale di gas che può essere emesso (CFV).</a:t>
            </a:r>
          </a:p>
          <a:p>
            <a:pPr algn="just"/>
            <a:r>
              <a:rPr lang="it-IT" sz="1500" dirty="0">
                <a:solidFill>
                  <a:srgbClr val="00B0F0"/>
                </a:solidFill>
                <a:ea typeface="ＭＳ Ｐゴシック" pitchFamily="-1" charset="-128"/>
                <a:cs typeface="ＭＳ Ｐゴシック" pitchFamily="-1" charset="-128"/>
              </a:rPr>
              <a:t>FEV1/FVC ratio </a:t>
            </a:r>
            <a:r>
              <a:rPr lang="it-IT" sz="1500" dirty="0">
                <a:ea typeface="ＭＳ Ｐゴシック" pitchFamily="-1" charset="-128"/>
                <a:cs typeface="ＭＳ Ｐゴシック" pitchFamily="-1" charset="-128"/>
              </a:rPr>
              <a:t>(indice di </a:t>
            </a:r>
            <a:r>
              <a:rPr lang="it-IT" sz="1500" dirty="0" err="1">
                <a:ea typeface="ＭＳ Ｐゴシック" pitchFamily="-1" charset="-128"/>
                <a:cs typeface="ＭＳ Ｐゴシック" pitchFamily="-1" charset="-128"/>
              </a:rPr>
              <a:t>Tiffenau</a:t>
            </a:r>
            <a:r>
              <a:rPr lang="it-IT" sz="1500" dirty="0">
                <a:ea typeface="ＭＳ Ｐゴシック" pitchFamily="-1" charset="-128"/>
                <a:cs typeface="ＭＳ Ｐゴシック" pitchFamily="-1" charset="-128"/>
              </a:rPr>
              <a:t>): </a:t>
            </a:r>
            <a:r>
              <a:rPr lang="it-IT" sz="1500" dirty="0"/>
              <a:t>utile nel distinguere le condizioni restrittive da quelle ostruttive</a:t>
            </a:r>
            <a:r>
              <a:rPr lang="en-US" sz="1500" dirty="0"/>
              <a:t> </a:t>
            </a:r>
            <a:endParaRPr lang="it-IT" sz="1500" dirty="0">
              <a:ea typeface="ＭＳ Ｐゴシック" pitchFamily="-1" charset="-128"/>
              <a:cs typeface="ＭＳ Ｐゴシック" pitchFamily="-1" charset="-128"/>
            </a:endParaRPr>
          </a:p>
          <a:p>
            <a:pPr algn="just"/>
            <a:r>
              <a:rPr lang="it-IT" sz="1500" dirty="0">
                <a:solidFill>
                  <a:srgbClr val="00B0F0"/>
                </a:solidFill>
                <a:ea typeface="ＭＳ Ｐゴシック" pitchFamily="-1" charset="-128"/>
                <a:cs typeface="ＭＳ Ｐゴシック" pitchFamily="-1" charset="-128"/>
              </a:rPr>
              <a:t>PEF: </a:t>
            </a:r>
            <a:r>
              <a:rPr lang="it-IT" sz="1500" dirty="0"/>
              <a:t>flusso massimo dei primi 10-20 millisecondi dell’espirazione forzata (entro il primo 15%)</a:t>
            </a:r>
            <a:endParaRPr lang="it-IT" sz="1500" dirty="0">
              <a:solidFill>
                <a:srgbClr val="00B0F0"/>
              </a:solidFill>
              <a:ea typeface="ＭＳ Ｐゴシック" pitchFamily="-1" charset="-128"/>
              <a:cs typeface="ＭＳ Ｐゴシック" pitchFamily="-1" charset="-128"/>
            </a:endParaRPr>
          </a:p>
          <a:p>
            <a:pPr algn="just"/>
            <a:r>
              <a:rPr lang="it-IT" sz="1500" dirty="0">
                <a:solidFill>
                  <a:srgbClr val="00B0F0"/>
                </a:solidFill>
                <a:ea typeface="ＭＳ Ｐゴシック" pitchFamily="-1" charset="-128"/>
                <a:cs typeface="ＭＳ Ｐゴシック" pitchFamily="-1" charset="-128"/>
              </a:rPr>
              <a:t>FEF 25-75% (MEF): </a:t>
            </a:r>
            <a:r>
              <a:rPr lang="it-IT" sz="1500" dirty="0"/>
              <a:t>flusso espiratorio massimo tra il 25% e il 75% della capacità vitale (calcolato determinando la pendenza della linea che connette i punti corrispondenti al 25% e al 75% della </a:t>
            </a:r>
            <a:r>
              <a:rPr lang="it-IT" sz="1500" dirty="0" err="1"/>
              <a:t>capacita’</a:t>
            </a:r>
            <a:r>
              <a:rPr lang="it-IT" sz="1500" dirty="0"/>
              <a:t> vitale forzata) </a:t>
            </a:r>
            <a:endParaRPr lang="it-IT" sz="1500" dirty="0">
              <a:solidFill>
                <a:srgbClr val="00B0F0"/>
              </a:solidFill>
              <a:ea typeface="ＭＳ Ｐゴシック" pitchFamily="-1" charset="-128"/>
              <a:cs typeface="ＭＳ Ｐゴシック" pitchFamily="-1" charset="-128"/>
            </a:endParaRPr>
          </a:p>
          <a:p>
            <a:pPr algn="just"/>
            <a:endParaRPr lang="it-IT" sz="1500" dirty="0">
              <a:ea typeface="ＭＳ Ｐゴシック" pitchFamily="-1" charset="-128"/>
              <a:cs typeface="ＭＳ Ｐゴシック" pitchFamily="-1" charset="-128"/>
            </a:endParaRPr>
          </a:p>
          <a:p>
            <a:pPr algn="just">
              <a:buFontTx/>
              <a:buNone/>
            </a:pPr>
            <a:endParaRPr lang="it-IT" sz="1500" dirty="0">
              <a:ea typeface="ＭＳ Ｐゴシック" pitchFamily="-1" charset="-128"/>
              <a:cs typeface="ＭＳ Ｐゴシック" pitchFamily="-1" charset="-128"/>
            </a:endParaRPr>
          </a:p>
          <a:p>
            <a:pPr algn="ctr">
              <a:buFontTx/>
              <a:buNone/>
            </a:pPr>
            <a:endParaRPr lang="it-IT" sz="1500" dirty="0">
              <a:solidFill>
                <a:schemeClr val="bg1"/>
              </a:solidFill>
              <a:ea typeface="ＭＳ Ｐゴシック" pitchFamily="-1" charset="-128"/>
              <a:cs typeface="ＭＳ Ｐゴシック" pitchFamily="-1" charset="-128"/>
            </a:endParaRPr>
          </a:p>
          <a:p>
            <a:pPr algn="ctr">
              <a:buFontTx/>
              <a:buNone/>
            </a:pPr>
            <a:endParaRPr lang="it-IT" sz="1500" dirty="0">
              <a:solidFill>
                <a:schemeClr val="bg1"/>
              </a:solidFill>
              <a:ea typeface="ＭＳ Ｐゴシック" pitchFamily="-1" charset="-128"/>
              <a:cs typeface="ＭＳ Ｐゴシック" pitchFamily="-1" charset="-128"/>
            </a:endParaRPr>
          </a:p>
        </p:txBody>
      </p:sp>
      <p:sp>
        <p:nvSpPr>
          <p:cNvPr id="10" name="Text Box 13"/>
          <p:cNvSpPr txBox="1">
            <a:spLocks noChangeArrowheads="1"/>
          </p:cNvSpPr>
          <p:nvPr/>
        </p:nvSpPr>
        <p:spPr bwMode="auto">
          <a:xfrm>
            <a:off x="-228601" y="994639"/>
            <a:ext cx="9144000" cy="50783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it-IT" sz="2700" b="1" dirty="0">
                <a:solidFill>
                  <a:srgbClr val="00B0F0"/>
                </a:solidFill>
              </a:rPr>
              <a:t>Spirometria semplice: test di espirazione forzata</a:t>
            </a:r>
          </a:p>
        </p:txBody>
      </p:sp>
      <p:pic>
        <p:nvPicPr>
          <p:cNvPr id="5" name="Picture 4"/>
          <p:cNvPicPr>
            <a:picLocks noChangeAspect="1"/>
          </p:cNvPicPr>
          <p:nvPr/>
        </p:nvPicPr>
        <p:blipFill>
          <a:blip r:embed="rId2"/>
          <a:stretch>
            <a:fillRect/>
          </a:stretch>
        </p:blipFill>
        <p:spPr>
          <a:xfrm>
            <a:off x="4622037" y="1562387"/>
            <a:ext cx="3638666" cy="3349566"/>
          </a:xfrm>
          <a:prstGeom prst="rect">
            <a:avLst/>
          </a:prstGeom>
        </p:spPr>
      </p:pic>
      <p:sp>
        <p:nvSpPr>
          <p:cNvPr id="6" name="Rectangle 5"/>
          <p:cNvSpPr/>
          <p:nvPr/>
        </p:nvSpPr>
        <p:spPr>
          <a:xfrm>
            <a:off x="4785854" y="4911954"/>
            <a:ext cx="3700431" cy="1020279"/>
          </a:xfrm>
          <a:prstGeom prst="rect">
            <a:avLst/>
          </a:prstGeom>
          <a:ln>
            <a:solidFill>
              <a:srgbClr val="00B0F0"/>
            </a:solidFill>
          </a:ln>
        </p:spPr>
        <p:txBody>
          <a:bodyPr wrap="square">
            <a:spAutoFit/>
          </a:bodyPr>
          <a:lstStyle/>
          <a:p>
            <a:pPr>
              <a:lnSpc>
                <a:spcPct val="80000"/>
              </a:lnSpc>
            </a:pPr>
            <a:r>
              <a:rPr lang="en-AU" sz="1500" dirty="0"/>
              <a:t>FEV</a:t>
            </a:r>
            <a:r>
              <a:rPr lang="en-AU" sz="1500" baseline="-25000" dirty="0"/>
              <a:t>1</a:t>
            </a:r>
            <a:r>
              <a:rPr lang="en-AU" sz="1500" dirty="0"/>
              <a:t>, FVC, PEF, FEF</a:t>
            </a:r>
            <a:r>
              <a:rPr lang="en-AU" sz="1500" baseline="-25000" dirty="0"/>
              <a:t>25-75%</a:t>
            </a:r>
            <a:r>
              <a:rPr lang="en-AU" sz="1500" dirty="0"/>
              <a:t> </a:t>
            </a:r>
            <a:r>
              <a:rPr lang="en-AU" sz="1500" dirty="0" err="1"/>
              <a:t>variano</a:t>
            </a:r>
            <a:r>
              <a:rPr lang="en-AU" sz="1500" dirty="0"/>
              <a:t> con:</a:t>
            </a:r>
          </a:p>
          <a:p>
            <a:pPr>
              <a:lnSpc>
                <a:spcPct val="80000"/>
              </a:lnSpc>
            </a:pPr>
            <a:r>
              <a:rPr lang="en-AU" sz="1500" dirty="0"/>
              <a:t>- </a:t>
            </a:r>
            <a:r>
              <a:rPr lang="en-AU" sz="1500" dirty="0" err="1"/>
              <a:t>età</a:t>
            </a:r>
            <a:endParaRPr lang="en-AU" sz="1500" dirty="0"/>
          </a:p>
          <a:p>
            <a:pPr>
              <a:lnSpc>
                <a:spcPct val="80000"/>
              </a:lnSpc>
            </a:pPr>
            <a:r>
              <a:rPr lang="en-AU" sz="1500" dirty="0"/>
              <a:t>- peso e </a:t>
            </a:r>
            <a:r>
              <a:rPr lang="en-AU" sz="1500" b="1" dirty="0" err="1"/>
              <a:t>altezza</a:t>
            </a:r>
            <a:endParaRPr lang="en-AU" sz="1500" b="1" dirty="0"/>
          </a:p>
          <a:p>
            <a:pPr>
              <a:lnSpc>
                <a:spcPct val="80000"/>
              </a:lnSpc>
            </a:pPr>
            <a:r>
              <a:rPr lang="en-AU" sz="1500" dirty="0"/>
              <a:t>- </a:t>
            </a:r>
            <a:r>
              <a:rPr lang="en-AU" sz="1500" dirty="0" err="1"/>
              <a:t>genere</a:t>
            </a:r>
            <a:r>
              <a:rPr lang="en-AU" sz="1500" dirty="0"/>
              <a:t> </a:t>
            </a:r>
          </a:p>
          <a:p>
            <a:pPr>
              <a:lnSpc>
                <a:spcPct val="80000"/>
              </a:lnSpc>
            </a:pPr>
            <a:r>
              <a:rPr lang="en-AU" sz="1500" dirty="0"/>
              <a:t>- razza</a:t>
            </a:r>
          </a:p>
        </p:txBody>
      </p:sp>
      <p:pic>
        <p:nvPicPr>
          <p:cNvPr id="7" name="Picture 6"/>
          <p:cNvPicPr>
            <a:picLocks noChangeAspect="1"/>
          </p:cNvPicPr>
          <p:nvPr/>
        </p:nvPicPr>
        <p:blipFill rotWithShape="1">
          <a:blip r:embed="rId3"/>
          <a:srcRect b="18389"/>
          <a:stretch/>
        </p:blipFill>
        <p:spPr>
          <a:xfrm>
            <a:off x="4702494" y="1444092"/>
            <a:ext cx="3406162" cy="3427723"/>
          </a:xfrm>
          <a:prstGeom prst="rect">
            <a:avLst/>
          </a:prstGeom>
        </p:spPr>
      </p:pic>
    </p:spTree>
    <p:extLst>
      <p:ext uri="{BB962C8B-B14F-4D97-AF65-F5344CB8AC3E}">
        <p14:creationId xmlns:p14="http://schemas.microsoft.com/office/powerpoint/2010/main" val="212194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877" y="951509"/>
            <a:ext cx="3789264" cy="802458"/>
          </a:xfrm>
          <a:ln>
            <a:noFill/>
          </a:ln>
        </p:spPr>
        <p:txBody>
          <a:bodyPr>
            <a:normAutofit fontScale="90000"/>
          </a:bodyPr>
          <a:lstStyle/>
          <a:p>
            <a:r>
              <a:rPr lang="en-US" b="1" dirty="0" err="1">
                <a:solidFill>
                  <a:srgbClr val="00B0F0"/>
                </a:solidFill>
              </a:rPr>
              <a:t>Curva</a:t>
            </a:r>
            <a:r>
              <a:rPr lang="en-US" b="1" dirty="0">
                <a:solidFill>
                  <a:srgbClr val="00B0F0"/>
                </a:solidFill>
              </a:rPr>
              <a:t> </a:t>
            </a:r>
            <a:r>
              <a:rPr lang="en-US" b="1" dirty="0" err="1">
                <a:solidFill>
                  <a:srgbClr val="00B0F0"/>
                </a:solidFill>
              </a:rPr>
              <a:t>flusso</a:t>
            </a:r>
            <a:r>
              <a:rPr lang="en-US" b="1" dirty="0">
                <a:solidFill>
                  <a:srgbClr val="00B0F0"/>
                </a:solidFill>
              </a:rPr>
              <a:t>-volume</a:t>
            </a:r>
          </a:p>
        </p:txBody>
      </p:sp>
      <p:pic>
        <p:nvPicPr>
          <p:cNvPr id="4" name="Picture 3"/>
          <p:cNvPicPr>
            <a:picLocks noChangeAspect="1"/>
          </p:cNvPicPr>
          <p:nvPr/>
        </p:nvPicPr>
        <p:blipFill rotWithShape="1">
          <a:blip r:embed="rId3"/>
          <a:srcRect l="-250" r="51385" b="51411"/>
          <a:stretch/>
        </p:blipFill>
        <p:spPr>
          <a:xfrm>
            <a:off x="175099" y="1945680"/>
            <a:ext cx="2669702" cy="2680586"/>
          </a:xfrm>
          <a:prstGeom prst="rect">
            <a:avLst/>
          </a:prstGeom>
        </p:spPr>
      </p:pic>
      <p:sp>
        <p:nvSpPr>
          <p:cNvPr id="5" name="TextBox 4"/>
          <p:cNvSpPr txBox="1"/>
          <p:nvPr/>
        </p:nvSpPr>
        <p:spPr>
          <a:xfrm>
            <a:off x="952500" y="4718051"/>
            <a:ext cx="878767" cy="530915"/>
          </a:xfrm>
          <a:prstGeom prst="rect">
            <a:avLst/>
          </a:prstGeom>
          <a:noFill/>
        </p:spPr>
        <p:txBody>
          <a:bodyPr wrap="none" rtlCol="0">
            <a:spAutoFit/>
          </a:bodyPr>
          <a:lstStyle/>
          <a:p>
            <a:r>
              <a:rPr lang="en-US" sz="1500" b="1" dirty="0" err="1">
                <a:solidFill>
                  <a:srgbClr val="0070C0"/>
                </a:solidFill>
              </a:rPr>
              <a:t>Normale</a:t>
            </a:r>
            <a:endParaRPr lang="en-US" sz="1500" b="1" dirty="0">
              <a:solidFill>
                <a:srgbClr val="0070C0"/>
              </a:solidFill>
            </a:endParaRPr>
          </a:p>
          <a:p>
            <a:endParaRPr lang="en-US" sz="1350" dirty="0"/>
          </a:p>
        </p:txBody>
      </p:sp>
      <p:pic>
        <p:nvPicPr>
          <p:cNvPr id="6" name="Picture 5"/>
          <p:cNvPicPr>
            <a:picLocks noChangeAspect="1"/>
          </p:cNvPicPr>
          <p:nvPr/>
        </p:nvPicPr>
        <p:blipFill rotWithShape="1">
          <a:blip r:embed="rId3"/>
          <a:srcRect l="54592" b="50471"/>
          <a:stretch/>
        </p:blipFill>
        <p:spPr>
          <a:xfrm>
            <a:off x="2845692" y="1807753"/>
            <a:ext cx="2539443" cy="2797099"/>
          </a:xfrm>
          <a:prstGeom prst="rect">
            <a:avLst/>
          </a:prstGeom>
        </p:spPr>
      </p:pic>
      <p:sp>
        <p:nvSpPr>
          <p:cNvPr id="7" name="TextBox 6"/>
          <p:cNvSpPr txBox="1"/>
          <p:nvPr/>
        </p:nvSpPr>
        <p:spPr>
          <a:xfrm>
            <a:off x="3000310" y="4626265"/>
            <a:ext cx="2748766" cy="553998"/>
          </a:xfrm>
          <a:prstGeom prst="rect">
            <a:avLst/>
          </a:prstGeom>
          <a:noFill/>
        </p:spPr>
        <p:txBody>
          <a:bodyPr wrap="none" rtlCol="0">
            <a:spAutoFit/>
          </a:bodyPr>
          <a:lstStyle/>
          <a:p>
            <a:r>
              <a:rPr lang="en-US" sz="1500" b="1" dirty="0">
                <a:solidFill>
                  <a:srgbClr val="0070C0"/>
                </a:solidFill>
              </a:rPr>
              <a:t>Deficit </a:t>
            </a:r>
            <a:r>
              <a:rPr lang="en-US" sz="1500" b="1" dirty="0" err="1">
                <a:solidFill>
                  <a:srgbClr val="0070C0"/>
                </a:solidFill>
              </a:rPr>
              <a:t>ventilatorio</a:t>
            </a:r>
            <a:r>
              <a:rPr lang="en-US" sz="1500" b="1" dirty="0">
                <a:solidFill>
                  <a:srgbClr val="0070C0"/>
                </a:solidFill>
              </a:rPr>
              <a:t> OSTRUTTIVO</a:t>
            </a:r>
          </a:p>
          <a:p>
            <a:endParaRPr lang="en-US" sz="1500" dirty="0"/>
          </a:p>
        </p:txBody>
      </p:sp>
      <p:pic>
        <p:nvPicPr>
          <p:cNvPr id="8" name="Picture 7"/>
          <p:cNvPicPr>
            <a:picLocks noChangeAspect="1"/>
          </p:cNvPicPr>
          <p:nvPr/>
        </p:nvPicPr>
        <p:blipFill rotWithShape="1">
          <a:blip r:embed="rId3"/>
          <a:srcRect t="51456" r="57190"/>
          <a:stretch/>
        </p:blipFill>
        <p:spPr>
          <a:xfrm>
            <a:off x="5697696" y="1753966"/>
            <a:ext cx="2364102" cy="2706987"/>
          </a:xfrm>
          <a:prstGeom prst="rect">
            <a:avLst/>
          </a:prstGeom>
        </p:spPr>
      </p:pic>
      <p:sp>
        <p:nvSpPr>
          <p:cNvPr id="9" name="TextBox 8"/>
          <p:cNvSpPr txBox="1"/>
          <p:nvPr/>
        </p:nvSpPr>
        <p:spPr>
          <a:xfrm>
            <a:off x="6015720" y="4626265"/>
            <a:ext cx="2746906" cy="530915"/>
          </a:xfrm>
          <a:prstGeom prst="rect">
            <a:avLst/>
          </a:prstGeom>
          <a:noFill/>
        </p:spPr>
        <p:txBody>
          <a:bodyPr wrap="none" rtlCol="0">
            <a:spAutoFit/>
          </a:bodyPr>
          <a:lstStyle/>
          <a:p>
            <a:r>
              <a:rPr lang="en-US" sz="1500" b="1" dirty="0">
                <a:solidFill>
                  <a:srgbClr val="0070C0"/>
                </a:solidFill>
              </a:rPr>
              <a:t>Deficit </a:t>
            </a:r>
            <a:r>
              <a:rPr lang="en-US" sz="1500" b="1" dirty="0" err="1">
                <a:solidFill>
                  <a:srgbClr val="0070C0"/>
                </a:solidFill>
              </a:rPr>
              <a:t>ventilatorio</a:t>
            </a:r>
            <a:r>
              <a:rPr lang="en-US" sz="1500" b="1" dirty="0">
                <a:solidFill>
                  <a:srgbClr val="0070C0"/>
                </a:solidFill>
              </a:rPr>
              <a:t> RESTRITTIVO</a:t>
            </a:r>
          </a:p>
          <a:p>
            <a:endParaRPr lang="en-US" sz="1350" dirty="0"/>
          </a:p>
        </p:txBody>
      </p:sp>
      <p:sp>
        <p:nvSpPr>
          <p:cNvPr id="28" name="TextBox 27"/>
          <p:cNvSpPr txBox="1"/>
          <p:nvPr/>
        </p:nvSpPr>
        <p:spPr>
          <a:xfrm>
            <a:off x="3445459" y="4868639"/>
            <a:ext cx="1790700" cy="1338828"/>
          </a:xfrm>
          <a:prstGeom prst="rect">
            <a:avLst/>
          </a:prstGeom>
          <a:solidFill>
            <a:schemeClr val="bg1"/>
          </a:solidFill>
        </p:spPr>
        <p:txBody>
          <a:bodyPr wrap="square" rtlCol="0">
            <a:spAutoFit/>
          </a:bodyPr>
          <a:lstStyle/>
          <a:p>
            <a:pPr algn="ctr"/>
            <a:r>
              <a:rPr lang="en-US" sz="1350" dirty="0" err="1"/>
              <a:t>Riduzione</a:t>
            </a:r>
            <a:r>
              <a:rPr lang="en-US" sz="1350" dirty="0"/>
              <a:t> del </a:t>
            </a:r>
            <a:r>
              <a:rPr lang="en-US" sz="1350" dirty="0" err="1"/>
              <a:t>calibro</a:t>
            </a:r>
            <a:r>
              <a:rPr lang="en-US" sz="1350" dirty="0"/>
              <a:t> </a:t>
            </a:r>
            <a:r>
              <a:rPr lang="en-US" sz="1350" dirty="0" err="1"/>
              <a:t>delle</a:t>
            </a:r>
            <a:r>
              <a:rPr lang="en-US" sz="1350" dirty="0"/>
              <a:t> vie </a:t>
            </a:r>
            <a:r>
              <a:rPr lang="en-US" sz="1350" dirty="0" err="1"/>
              <a:t>aeree</a:t>
            </a:r>
            <a:endParaRPr lang="en-US" sz="1350" dirty="0"/>
          </a:p>
          <a:p>
            <a:pPr algn="ctr"/>
            <a:r>
              <a:rPr lang="en-US" sz="1350" dirty="0" err="1"/>
              <a:t>Riduzione</a:t>
            </a:r>
            <a:r>
              <a:rPr lang="en-US" sz="1350" dirty="0"/>
              <a:t> </a:t>
            </a:r>
            <a:r>
              <a:rPr lang="en-US" sz="1350" dirty="0" err="1"/>
              <a:t>dei</a:t>
            </a:r>
            <a:r>
              <a:rPr lang="en-US" sz="1350" dirty="0"/>
              <a:t> </a:t>
            </a:r>
            <a:r>
              <a:rPr lang="en-US" sz="1350" dirty="0" err="1"/>
              <a:t>flussi</a:t>
            </a:r>
            <a:r>
              <a:rPr lang="en-US" sz="1350" dirty="0"/>
              <a:t> a </a:t>
            </a:r>
            <a:r>
              <a:rPr lang="en-US" sz="1350" dirty="0" err="1"/>
              <a:t>tutti</a:t>
            </a:r>
            <a:r>
              <a:rPr lang="en-US" sz="1350" dirty="0"/>
              <a:t> </a:t>
            </a:r>
            <a:r>
              <a:rPr lang="en-US" sz="1350" dirty="0" err="1"/>
              <a:t>i</a:t>
            </a:r>
            <a:r>
              <a:rPr lang="en-US" sz="1350" dirty="0"/>
              <a:t> </a:t>
            </a:r>
            <a:r>
              <a:rPr lang="en-US" sz="1350" dirty="0" err="1"/>
              <a:t>volumi</a:t>
            </a:r>
            <a:r>
              <a:rPr lang="en-US" sz="1350" dirty="0"/>
              <a:t> </a:t>
            </a:r>
            <a:r>
              <a:rPr lang="en-US" sz="1350" dirty="0" err="1"/>
              <a:t>espiratori</a:t>
            </a:r>
            <a:endParaRPr lang="en-US" sz="1350" dirty="0"/>
          </a:p>
          <a:p>
            <a:pPr algn="ctr"/>
            <a:r>
              <a:rPr lang="en-US" sz="1350" dirty="0" err="1"/>
              <a:t>Concavita</a:t>
            </a:r>
            <a:r>
              <a:rPr lang="en-US" sz="1350" dirty="0"/>
              <a:t>’ verso </a:t>
            </a:r>
            <a:r>
              <a:rPr lang="en-US" sz="1350" dirty="0" err="1"/>
              <a:t>l’alto</a:t>
            </a:r>
            <a:endParaRPr lang="en-US" sz="1350" dirty="0"/>
          </a:p>
          <a:p>
            <a:endParaRPr lang="en-US" sz="1350" dirty="0"/>
          </a:p>
        </p:txBody>
      </p:sp>
      <p:sp>
        <p:nvSpPr>
          <p:cNvPr id="29" name="TextBox 28"/>
          <p:cNvSpPr txBox="1"/>
          <p:nvPr/>
        </p:nvSpPr>
        <p:spPr>
          <a:xfrm>
            <a:off x="6287110" y="4868639"/>
            <a:ext cx="2168606" cy="1223412"/>
          </a:xfrm>
          <a:prstGeom prst="rect">
            <a:avLst/>
          </a:prstGeom>
          <a:noFill/>
        </p:spPr>
        <p:txBody>
          <a:bodyPr wrap="square" rtlCol="0">
            <a:spAutoFit/>
          </a:bodyPr>
          <a:lstStyle/>
          <a:p>
            <a:pPr algn="ctr"/>
            <a:r>
              <a:rPr lang="en-US" sz="1350" dirty="0" err="1"/>
              <a:t>Riduzione</a:t>
            </a:r>
            <a:r>
              <a:rPr lang="en-US" sz="1350" dirty="0"/>
              <a:t> del volume </a:t>
            </a:r>
            <a:r>
              <a:rPr lang="en-US" sz="1350" dirty="0" err="1"/>
              <a:t>polmonare</a:t>
            </a:r>
            <a:endParaRPr lang="en-US" sz="1350" dirty="0"/>
          </a:p>
          <a:p>
            <a:pPr algn="ctr"/>
            <a:endParaRPr lang="en-US" sz="600" dirty="0"/>
          </a:p>
          <a:p>
            <a:pPr algn="ctr"/>
            <a:r>
              <a:rPr lang="en-US" sz="1350" dirty="0"/>
              <a:t>Ma </a:t>
            </a:r>
            <a:r>
              <a:rPr lang="en-US" sz="1350" dirty="0" err="1"/>
              <a:t>attenzione</a:t>
            </a:r>
            <a:r>
              <a:rPr lang="en-US" sz="1350" dirty="0"/>
              <a:t>: per </a:t>
            </a:r>
            <a:r>
              <a:rPr lang="en-US" sz="1350" dirty="0" err="1"/>
              <a:t>definire</a:t>
            </a:r>
            <a:r>
              <a:rPr lang="en-US" sz="1350" dirty="0"/>
              <a:t> la </a:t>
            </a:r>
            <a:r>
              <a:rPr lang="en-US" sz="1350" dirty="0" err="1"/>
              <a:t>restrizione</a:t>
            </a:r>
            <a:r>
              <a:rPr lang="en-US" sz="1350" dirty="0"/>
              <a:t> </a:t>
            </a:r>
            <a:r>
              <a:rPr lang="en-US" sz="1350" dirty="0" err="1"/>
              <a:t>occorre</a:t>
            </a:r>
            <a:r>
              <a:rPr lang="en-US" sz="1350" dirty="0"/>
              <a:t> la </a:t>
            </a:r>
            <a:r>
              <a:rPr lang="en-US" sz="1350" dirty="0" err="1"/>
              <a:t>spirometria</a:t>
            </a:r>
            <a:r>
              <a:rPr lang="en-US" sz="1350" dirty="0"/>
              <a:t> GLOBALE!</a:t>
            </a:r>
          </a:p>
        </p:txBody>
      </p:sp>
    </p:spTree>
    <p:extLst>
      <p:ext uri="{BB962C8B-B14F-4D97-AF65-F5344CB8AC3E}">
        <p14:creationId xmlns:p14="http://schemas.microsoft.com/office/powerpoint/2010/main" val="3845179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BCF411-5030-D94B-9C4A-0169F0B2582A}"/>
              </a:ext>
            </a:extLst>
          </p:cNvPr>
          <p:cNvSpPr>
            <a:spLocks noGrp="1"/>
          </p:cNvSpPr>
          <p:nvPr>
            <p:ph type="title"/>
          </p:nvPr>
        </p:nvSpPr>
        <p:spPr/>
        <p:txBody>
          <a:bodyPr>
            <a:normAutofit/>
          </a:bodyPr>
          <a:lstStyle/>
          <a:p>
            <a:r>
              <a:rPr lang="it-IT" dirty="0"/>
              <a:t>Volumi polmonari </a:t>
            </a:r>
            <a:br>
              <a:rPr lang="it-IT" dirty="0"/>
            </a:br>
            <a:r>
              <a:rPr lang="it-IT" sz="2200" dirty="0"/>
              <a:t>(si misurano con la spirometria globale)</a:t>
            </a:r>
          </a:p>
        </p:txBody>
      </p:sp>
      <p:sp>
        <p:nvSpPr>
          <p:cNvPr id="3" name="Segnaposto contenuto 2">
            <a:extLst>
              <a:ext uri="{FF2B5EF4-FFF2-40B4-BE49-F238E27FC236}">
                <a16:creationId xmlns:a16="http://schemas.microsoft.com/office/drawing/2014/main" id="{C527A2B1-8A5B-3548-8B2F-303E4DB9B840}"/>
              </a:ext>
            </a:extLst>
          </p:cNvPr>
          <p:cNvSpPr>
            <a:spLocks noGrp="1"/>
          </p:cNvSpPr>
          <p:nvPr>
            <p:ph idx="1"/>
          </p:nvPr>
        </p:nvSpPr>
        <p:spPr/>
        <p:txBody>
          <a:bodyPr>
            <a:normAutofit fontScale="70000" lnSpcReduction="20000"/>
          </a:bodyPr>
          <a:lstStyle/>
          <a:p>
            <a:r>
              <a:rPr lang="it-IT" dirty="0"/>
              <a:t>Volumi statici</a:t>
            </a:r>
          </a:p>
          <a:p>
            <a:pPr marL="0" indent="0">
              <a:buNone/>
            </a:pPr>
            <a:r>
              <a:rPr lang="it-IT" dirty="0"/>
              <a:t>     rappresentano la quantità di aria presente nei polmoni tenendo conto delle varie posizioni adottate dalla gabbia toracica.</a:t>
            </a:r>
          </a:p>
          <a:p>
            <a:pPr marL="0" indent="0">
              <a:buNone/>
            </a:pPr>
            <a:r>
              <a:rPr lang="it-IT" dirty="0"/>
              <a:t>Si distinguono 4 volumi statici:</a:t>
            </a:r>
          </a:p>
          <a:p>
            <a:pPr>
              <a:buFontTx/>
              <a:buChar char="-"/>
            </a:pPr>
            <a:r>
              <a:rPr lang="it-IT" dirty="0"/>
              <a:t>Volume corrente o </a:t>
            </a:r>
            <a:r>
              <a:rPr lang="it-IT" dirty="0" err="1"/>
              <a:t>Tidal</a:t>
            </a:r>
            <a:r>
              <a:rPr lang="it-IT" dirty="0"/>
              <a:t> volume (</a:t>
            </a:r>
            <a:r>
              <a:rPr lang="it-IT" dirty="0" err="1"/>
              <a:t>Vt</a:t>
            </a:r>
            <a:r>
              <a:rPr lang="it-IT" dirty="0"/>
              <a:t>) volume di aria che entra nel polmone durante una inspirazione normale (circa 500 </a:t>
            </a:r>
            <a:r>
              <a:rPr lang="it-IT" dirty="0" err="1"/>
              <a:t>mL</a:t>
            </a:r>
            <a:r>
              <a:rPr lang="it-IT" dirty="0"/>
              <a:t>)</a:t>
            </a:r>
          </a:p>
          <a:p>
            <a:pPr>
              <a:buFontTx/>
              <a:buChar char="-"/>
            </a:pPr>
            <a:r>
              <a:rPr lang="it-IT" dirty="0"/>
              <a:t>Volume residuo (VR) volume di gas che resta dopo un’espirazione massimale (1200 </a:t>
            </a:r>
            <a:r>
              <a:rPr lang="it-IT" dirty="0" err="1"/>
              <a:t>mL</a:t>
            </a:r>
            <a:r>
              <a:rPr lang="it-IT" dirty="0"/>
              <a:t> circa)</a:t>
            </a:r>
          </a:p>
          <a:p>
            <a:pPr>
              <a:buFontTx/>
              <a:buChar char="-"/>
            </a:pPr>
            <a:r>
              <a:rPr lang="it-IT" dirty="0"/>
              <a:t>Volume di riserva espiratorio (VRE) volume di aria espulso durante una manovra espiratoria massimale dopo l’eliminazione del volume corrente o il volume che è possibile espirare dopo un’espirazione normale (1100 </a:t>
            </a:r>
            <a:r>
              <a:rPr lang="it-IT" dirty="0" err="1"/>
              <a:t>mL</a:t>
            </a:r>
            <a:r>
              <a:rPr lang="it-IT" dirty="0"/>
              <a:t> circa)</a:t>
            </a:r>
          </a:p>
          <a:p>
            <a:pPr>
              <a:buFontTx/>
              <a:buChar char="-"/>
            </a:pPr>
            <a:r>
              <a:rPr lang="it-IT" dirty="0"/>
              <a:t>Volume di riserva inspiratorio (VRI) volume di gas inalato durante una manovra inspiratoria massimale dopo un’inspirazione normale (3000 </a:t>
            </a:r>
            <a:r>
              <a:rPr lang="it-IT" dirty="0" err="1"/>
              <a:t>mL</a:t>
            </a:r>
            <a:r>
              <a:rPr lang="it-IT" dirty="0"/>
              <a:t> circa).</a:t>
            </a:r>
          </a:p>
        </p:txBody>
      </p:sp>
    </p:spTree>
    <p:extLst>
      <p:ext uri="{BB962C8B-B14F-4D97-AF65-F5344CB8AC3E}">
        <p14:creationId xmlns:p14="http://schemas.microsoft.com/office/powerpoint/2010/main" val="53577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C8D0A04B-277D-3F48-9D98-E97349882DA2}"/>
              </a:ext>
            </a:extLst>
          </p:cNvPr>
          <p:cNvSpPr txBox="1">
            <a:spLocks noChangeArrowheads="1"/>
          </p:cNvSpPr>
          <p:nvPr/>
        </p:nvSpPr>
        <p:spPr bwMode="auto">
          <a:xfrm>
            <a:off x="457200" y="273050"/>
            <a:ext cx="8224838"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2500">
                <a:solidFill>
                  <a:srgbClr val="000000"/>
                </a:solidFill>
                <a:latin typeface="Comic Sans MS" panose="030F0902030302020204" pitchFamily="66" charset="0"/>
                <a:cs typeface="Lucida Sans Unicode" panose="020B0602030504020204" pitchFamily="34" charset="0"/>
              </a:rPr>
              <a:t>Le vie aeree sono divise in:</a:t>
            </a:r>
          </a:p>
          <a:p>
            <a:pPr algn="ctr" eaLnBrk="1" hangingPunct="1"/>
            <a:endParaRPr lang="it-IT" altLang="it-IT" sz="2500">
              <a:solidFill>
                <a:srgbClr val="000000"/>
              </a:solidFill>
              <a:latin typeface="Comic Sans MS" panose="030F0902030302020204" pitchFamily="66" charset="0"/>
              <a:cs typeface="Lucida Sans Unicode" panose="020B0602030504020204" pitchFamily="34" charset="0"/>
            </a:endParaRPr>
          </a:p>
          <a:p>
            <a:pPr algn="ctr" eaLnBrk="1" hangingPunct="1"/>
            <a:r>
              <a:rPr lang="it-IT" altLang="it-IT" sz="2500">
                <a:solidFill>
                  <a:srgbClr val="FF0000"/>
                </a:solidFill>
                <a:latin typeface="Comic Sans MS" panose="030F0902030302020204" pitchFamily="66" charset="0"/>
                <a:cs typeface="Lucida Sans Unicode" panose="020B0602030504020204" pitchFamily="34" charset="0"/>
              </a:rPr>
              <a:t>VIE AEREE SUPERIORI</a:t>
            </a:r>
          </a:p>
          <a:p>
            <a:pPr algn="ctr" eaLnBrk="1" hangingPunct="1"/>
            <a:r>
              <a:rPr lang="it-IT" altLang="it-IT" sz="2500">
                <a:solidFill>
                  <a:srgbClr val="000000"/>
                </a:solidFill>
                <a:latin typeface="Comic Sans MS" panose="030F0902030302020204" pitchFamily="66" charset="0"/>
                <a:cs typeface="Lucida Sans Unicode" panose="020B0602030504020204" pitchFamily="34" charset="0"/>
              </a:rPr>
              <a:t>Nasofaringe: porzione posteriore del naso</a:t>
            </a:r>
          </a:p>
          <a:p>
            <a:pPr algn="ctr" eaLnBrk="1" hangingPunct="1"/>
            <a:r>
              <a:rPr lang="it-IT" altLang="it-IT" sz="2500">
                <a:solidFill>
                  <a:srgbClr val="000000"/>
                </a:solidFill>
                <a:latin typeface="Comic Sans MS" panose="030F0902030302020204" pitchFamily="66" charset="0"/>
                <a:cs typeface="Lucida Sans Unicode" panose="020B0602030504020204" pitchFamily="34" charset="0"/>
              </a:rPr>
              <a:t>Orofaringe: porzione posteriore della bocca</a:t>
            </a:r>
          </a:p>
          <a:p>
            <a:pPr algn="ctr" eaLnBrk="1" hangingPunct="1"/>
            <a:endParaRPr lang="it-IT" altLang="it-IT" sz="2500">
              <a:solidFill>
                <a:srgbClr val="000000"/>
              </a:solidFill>
              <a:latin typeface="Comic Sans MS" panose="030F0902030302020204" pitchFamily="66" charset="0"/>
              <a:cs typeface="Lucida Sans Unicode" panose="020B0602030504020204" pitchFamily="34" charset="0"/>
            </a:endParaRPr>
          </a:p>
          <a:p>
            <a:pPr algn="ctr" eaLnBrk="1" hangingPunct="1"/>
            <a:endParaRPr lang="it-IT" altLang="it-IT" sz="2500">
              <a:solidFill>
                <a:srgbClr val="000000"/>
              </a:solidFill>
              <a:latin typeface="Comic Sans MS" panose="030F0902030302020204" pitchFamily="66" charset="0"/>
              <a:cs typeface="Lucida Sans Unicode" panose="020B0602030504020204" pitchFamily="34" charset="0"/>
            </a:endParaRPr>
          </a:p>
          <a:p>
            <a:pPr algn="ctr" eaLnBrk="1" hangingPunct="1"/>
            <a:r>
              <a:rPr lang="it-IT" altLang="it-IT" sz="2500">
                <a:solidFill>
                  <a:srgbClr val="FF0000"/>
                </a:solidFill>
                <a:latin typeface="Comic Sans MS" panose="030F0902030302020204" pitchFamily="66" charset="0"/>
                <a:cs typeface="Lucida Sans Unicode" panose="020B0602030504020204" pitchFamily="34" charset="0"/>
              </a:rPr>
              <a:t>VIE AEREE INFERIORI</a:t>
            </a:r>
          </a:p>
          <a:p>
            <a:pPr algn="ctr" eaLnBrk="1" hangingPunct="1"/>
            <a:r>
              <a:rPr lang="it-IT" altLang="it-IT" sz="2500">
                <a:solidFill>
                  <a:srgbClr val="000000"/>
                </a:solidFill>
                <a:latin typeface="Comic Sans MS" panose="030F0902030302020204" pitchFamily="66" charset="0"/>
                <a:cs typeface="Lucida Sans Unicode" panose="020B0602030504020204" pitchFamily="34" charset="0"/>
              </a:rPr>
              <a:t>Trachea bronchi </a:t>
            </a:r>
          </a:p>
        </p:txBody>
      </p:sp>
      <p:sp>
        <p:nvSpPr>
          <p:cNvPr id="27651" name="Rectangle 2">
            <a:extLst>
              <a:ext uri="{FF2B5EF4-FFF2-40B4-BE49-F238E27FC236}">
                <a16:creationId xmlns:a16="http://schemas.microsoft.com/office/drawing/2014/main" id="{73B92235-FEFB-7640-9A3D-347D979E53E7}"/>
              </a:ext>
            </a:extLst>
          </p:cNvPr>
          <p:cNvSpPr>
            <a:spLocks noGrp="1" noChangeArrowheads="1"/>
          </p:cNvSpPr>
          <p:nvPr>
            <p:ph type="title" idx="4294967295"/>
          </p:nvPr>
        </p:nvSpPr>
        <p:spPr>
          <a:xfrm>
            <a:off x="457200" y="273050"/>
            <a:ext cx="8218488" cy="1136650"/>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0000FF"/>
                </a:solidFill>
                <a:latin typeface="Comic Sans MS" panose="030F0902030302020204" pitchFamily="66" charset="0"/>
                <a:ea typeface="ＭＳ Ｐゴシック" panose="020B0600070205080204" pitchFamily="34" charset="-128"/>
              </a:rPr>
              <a:t>VIE AEREE</a:t>
            </a:r>
          </a:p>
        </p:txBody>
      </p:sp>
    </p:spTree>
    <p:extLst>
      <p:ext uri="{BB962C8B-B14F-4D97-AF65-F5344CB8AC3E}">
        <p14:creationId xmlns:p14="http://schemas.microsoft.com/office/powerpoint/2010/main" val="2471921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09EE61-ED5C-4F4D-BF94-DE275EEC912C}"/>
              </a:ext>
            </a:extLst>
          </p:cNvPr>
          <p:cNvSpPr>
            <a:spLocks noGrp="1"/>
          </p:cNvSpPr>
          <p:nvPr>
            <p:ph type="title"/>
          </p:nvPr>
        </p:nvSpPr>
        <p:spPr/>
        <p:txBody>
          <a:bodyPr>
            <a:normAutofit/>
          </a:bodyPr>
          <a:lstStyle/>
          <a:p>
            <a:r>
              <a:rPr lang="it-IT" dirty="0"/>
              <a:t>Capacità polmonari</a:t>
            </a:r>
            <a:br>
              <a:rPr lang="it-IT" dirty="0"/>
            </a:br>
            <a:r>
              <a:rPr lang="it-IT" sz="2200" dirty="0"/>
              <a:t>(date dalla somma di uno o più dei volumi statici – spirometria globale)</a:t>
            </a:r>
          </a:p>
        </p:txBody>
      </p:sp>
      <p:sp>
        <p:nvSpPr>
          <p:cNvPr id="3" name="Segnaposto contenuto 2">
            <a:extLst>
              <a:ext uri="{FF2B5EF4-FFF2-40B4-BE49-F238E27FC236}">
                <a16:creationId xmlns:a16="http://schemas.microsoft.com/office/drawing/2014/main" id="{DB8FB03F-7C26-1A44-B42B-B89C18D2BFB7}"/>
              </a:ext>
            </a:extLst>
          </p:cNvPr>
          <p:cNvSpPr>
            <a:spLocks noGrp="1"/>
          </p:cNvSpPr>
          <p:nvPr>
            <p:ph idx="1"/>
          </p:nvPr>
        </p:nvSpPr>
        <p:spPr/>
        <p:txBody>
          <a:bodyPr>
            <a:normAutofit fontScale="70000" lnSpcReduction="20000"/>
          </a:bodyPr>
          <a:lstStyle/>
          <a:p>
            <a:pPr marL="514350" indent="-514350">
              <a:buFont typeface="+mj-lt"/>
              <a:buAutoNum type="arabicPeriod"/>
            </a:pPr>
            <a:r>
              <a:rPr lang="it-IT" dirty="0"/>
              <a:t>Capacità polmonare totale (CPT o TLC) quantità totale di aria che contengono i polmoni è la somma di tutti i volumi (circa 5800mL)</a:t>
            </a:r>
          </a:p>
          <a:p>
            <a:pPr marL="514350" indent="-514350">
              <a:buFont typeface="+mj-lt"/>
              <a:buAutoNum type="arabicPeriod"/>
            </a:pPr>
            <a:r>
              <a:rPr lang="it-IT" dirty="0"/>
              <a:t>Capacità funzionale residua (CFR)* è il volume di aria che resta nei polmoni dopo un’espirazione normale (VR + VRE, circa 2300mL)</a:t>
            </a:r>
          </a:p>
          <a:p>
            <a:pPr marL="514350" indent="-514350">
              <a:buFont typeface="+mj-lt"/>
              <a:buAutoNum type="arabicPeriod"/>
            </a:pPr>
            <a:r>
              <a:rPr lang="it-IT" dirty="0"/>
              <a:t>Capacità vitale (CV) è il volume di gas espulso durante un’espirazione massima a partire da un’inspirazione massima (circa 4600mL = </a:t>
            </a:r>
            <a:r>
              <a:rPr lang="it-IT" dirty="0" err="1"/>
              <a:t>Vt+VRE+VRI</a:t>
            </a:r>
            <a:r>
              <a:rPr lang="it-IT" dirty="0"/>
              <a:t> = TLC-VR)</a:t>
            </a:r>
          </a:p>
          <a:p>
            <a:pPr marL="514350" indent="-514350">
              <a:buFont typeface="+mj-lt"/>
              <a:buAutoNum type="arabicPeriod"/>
            </a:pPr>
            <a:r>
              <a:rPr lang="it-IT" dirty="0"/>
              <a:t>Capacità inspiratoria (CI) è il volume di gas inspirato durante un’inspirazione forzata massima a partire dalla CFR (3500mL circa = VRI + </a:t>
            </a:r>
            <a:r>
              <a:rPr lang="it-IT" dirty="0" err="1"/>
              <a:t>Vt</a:t>
            </a:r>
            <a:r>
              <a:rPr lang="it-IT" dirty="0"/>
              <a:t>)</a:t>
            </a:r>
          </a:p>
          <a:p>
            <a:pPr marL="514350" indent="-514350">
              <a:buFont typeface="+mj-lt"/>
              <a:buAutoNum type="arabicPeriod"/>
            </a:pPr>
            <a:endParaRPr lang="it-IT" dirty="0"/>
          </a:p>
          <a:p>
            <a:pPr marL="0" indent="0">
              <a:buNone/>
            </a:pPr>
            <a:r>
              <a:rPr lang="it-IT" dirty="0"/>
              <a:t>* Ai fini del calcolo del VR e pertanto della CFR e della TLC è necessario eseguire la tecnica di wash-out dell’azoto (o di diluizione dell’elio) o la pletismografia corporea.</a:t>
            </a:r>
          </a:p>
        </p:txBody>
      </p:sp>
    </p:spTree>
    <p:extLst>
      <p:ext uri="{BB962C8B-B14F-4D97-AF65-F5344CB8AC3E}">
        <p14:creationId xmlns:p14="http://schemas.microsoft.com/office/powerpoint/2010/main" val="1657756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FBA51-96F0-D14D-B1D6-EE20071DC1A8}"/>
              </a:ext>
            </a:extLst>
          </p:cNvPr>
          <p:cNvSpPr>
            <a:spLocks noGrp="1"/>
          </p:cNvSpPr>
          <p:nvPr>
            <p:ph type="title"/>
          </p:nvPr>
        </p:nvSpPr>
        <p:spPr/>
        <p:txBody>
          <a:bodyPr>
            <a:normAutofit/>
          </a:bodyPr>
          <a:lstStyle/>
          <a:p>
            <a:r>
              <a:rPr lang="it-IT" dirty="0"/>
              <a:t>Volumi polmonari dinamici </a:t>
            </a:r>
            <a:br>
              <a:rPr lang="it-IT" dirty="0"/>
            </a:br>
            <a:r>
              <a:rPr lang="it-IT" sz="2200" dirty="0"/>
              <a:t>(si possono calcolare con una spirometria semplice)</a:t>
            </a:r>
          </a:p>
        </p:txBody>
      </p:sp>
      <p:sp>
        <p:nvSpPr>
          <p:cNvPr id="3" name="Segnaposto contenuto 2">
            <a:extLst>
              <a:ext uri="{FF2B5EF4-FFF2-40B4-BE49-F238E27FC236}">
                <a16:creationId xmlns:a16="http://schemas.microsoft.com/office/drawing/2014/main" id="{383BF067-E57B-3D46-8A35-5EB471948AFB}"/>
              </a:ext>
            </a:extLst>
          </p:cNvPr>
          <p:cNvSpPr>
            <a:spLocks noGrp="1"/>
          </p:cNvSpPr>
          <p:nvPr>
            <p:ph idx="1"/>
          </p:nvPr>
        </p:nvSpPr>
        <p:spPr/>
        <p:txBody>
          <a:bodyPr>
            <a:normAutofit fontScale="62500" lnSpcReduction="20000"/>
          </a:bodyPr>
          <a:lstStyle/>
          <a:p>
            <a:pPr marL="0" indent="0">
              <a:buNone/>
            </a:pPr>
            <a:r>
              <a:rPr lang="it-IT" sz="2800" dirty="0"/>
              <a:t>Misurano la quantità di gas in condizioni dinamiche, ovvero durante un’espirazione forzata. L’introduzione del fattore tempo ci porta a parlare di flussi (volume/tempo).</a:t>
            </a:r>
          </a:p>
          <a:p>
            <a:pPr marL="514350" indent="-514350">
              <a:buFont typeface="+mj-lt"/>
              <a:buAutoNum type="arabicPeriod"/>
            </a:pPr>
            <a:r>
              <a:rPr lang="it-IT" dirty="0"/>
              <a:t>FEV</a:t>
            </a:r>
            <a:r>
              <a:rPr lang="it-IT" baseline="-25000" dirty="0"/>
              <a:t>1</a:t>
            </a:r>
            <a:r>
              <a:rPr lang="it-IT" dirty="0"/>
              <a:t> o VEMS è il volume di gas espirato durante il primo secondo di un’espirazione forzata</a:t>
            </a:r>
          </a:p>
          <a:p>
            <a:pPr marL="514350" indent="-514350">
              <a:buFont typeface="+mj-lt"/>
              <a:buAutoNum type="arabicPeriod"/>
            </a:pPr>
            <a:r>
              <a:rPr lang="it-IT" dirty="0"/>
              <a:t>Capacità vitale forzata (FVC) volume totale che il paziente espira durante un’espirazione forzata massimale</a:t>
            </a:r>
          </a:p>
          <a:p>
            <a:pPr marL="514350" indent="-514350">
              <a:buFont typeface="+mj-lt"/>
              <a:buAutoNum type="arabicPeriod"/>
            </a:pPr>
            <a:r>
              <a:rPr lang="it-IT" dirty="0"/>
              <a:t>Flussi espiratori forzati medi delle piccole vie aeree (FEF</a:t>
            </a:r>
            <a:r>
              <a:rPr lang="it-IT" baseline="-25000" dirty="0"/>
              <a:t>25-75</a:t>
            </a:r>
            <a:r>
              <a:rPr lang="it-IT" dirty="0"/>
              <a:t>) è il parametro spirometrico utile a valutare l’ostruzione precoce delle piccole vie aeree (es. nei fumatori)</a:t>
            </a:r>
          </a:p>
          <a:p>
            <a:pPr marL="514350" indent="-514350">
              <a:buFont typeface="+mj-lt"/>
              <a:buAutoNum type="arabicPeriod"/>
            </a:pPr>
            <a:r>
              <a:rPr lang="it-IT" dirty="0"/>
              <a:t>Indice di </a:t>
            </a:r>
            <a:r>
              <a:rPr lang="it-IT" dirty="0" err="1"/>
              <a:t>Tiffeneau</a:t>
            </a:r>
            <a:r>
              <a:rPr lang="it-IT" dirty="0"/>
              <a:t> (IT) è il rapporto tra FEV</a:t>
            </a:r>
            <a:r>
              <a:rPr lang="it-IT" baseline="-25000" dirty="0"/>
              <a:t>1</a:t>
            </a:r>
            <a:r>
              <a:rPr lang="it-IT" dirty="0"/>
              <a:t> e FVC (FEV</a:t>
            </a:r>
            <a:r>
              <a:rPr lang="it-IT" baseline="-25000" dirty="0"/>
              <a:t>1</a:t>
            </a:r>
            <a:r>
              <a:rPr lang="it-IT" dirty="0"/>
              <a:t>/FVC) il cui valore normale è pari o superiore a 0,8 e indica un’ostruzione se inferiore a 0,7 (&lt;0,8 nel giovane)</a:t>
            </a:r>
          </a:p>
          <a:p>
            <a:pPr marL="514350" indent="-514350">
              <a:buFont typeface="+mj-lt"/>
              <a:buAutoNum type="arabicPeriod"/>
            </a:pPr>
            <a:endParaRPr lang="it-IT" dirty="0"/>
          </a:p>
          <a:p>
            <a:pPr marL="0" indent="0">
              <a:buNone/>
            </a:pPr>
            <a:r>
              <a:rPr lang="it-IT" dirty="0"/>
              <a:t>Tutti i volumi polmonari (sia statici che dinamici) hanno valori di normalità in riferimento a peso, altezza, razza, età e sesso. I valori normali sono compresi tra l’80% e il 110% del valore normale previsto.</a:t>
            </a:r>
          </a:p>
          <a:p>
            <a:pPr marL="0" indent="0">
              <a:buNone/>
            </a:pPr>
            <a:endParaRPr lang="it-IT" dirty="0"/>
          </a:p>
        </p:txBody>
      </p:sp>
    </p:spTree>
    <p:extLst>
      <p:ext uri="{BB962C8B-B14F-4D97-AF65-F5344CB8AC3E}">
        <p14:creationId xmlns:p14="http://schemas.microsoft.com/office/powerpoint/2010/main" val="25477772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8"/>
          <p:cNvGrpSpPr>
            <a:grpSpLocks/>
          </p:cNvGrpSpPr>
          <p:nvPr/>
        </p:nvGrpSpPr>
        <p:grpSpPr bwMode="auto">
          <a:xfrm>
            <a:off x="2228850" y="1085850"/>
            <a:ext cx="4629150" cy="839391"/>
            <a:chOff x="936" y="207"/>
            <a:chExt cx="3888" cy="705"/>
          </a:xfrm>
        </p:grpSpPr>
        <p:sp>
          <p:nvSpPr>
            <p:cNvPr id="35852" name="Line 9"/>
            <p:cNvSpPr>
              <a:spLocks noChangeShapeType="1"/>
            </p:cNvSpPr>
            <p:nvPr/>
          </p:nvSpPr>
          <p:spPr bwMode="auto">
            <a:xfrm>
              <a:off x="936" y="912"/>
              <a:ext cx="3888" cy="0"/>
            </a:xfrm>
            <a:prstGeom prst="line">
              <a:avLst/>
            </a:prstGeom>
            <a:noFill/>
            <a:ln w="25400">
              <a:solidFill>
                <a:srgbClr val="00B0F0"/>
              </a:solidFill>
              <a:round/>
              <a:headEnd/>
              <a:tailEnd/>
            </a:ln>
          </p:spPr>
          <p:txBody>
            <a:bodyPr>
              <a:prstTxWarp prst="textNoShape">
                <a:avLst/>
              </a:prstTxWarp>
            </a:bodyPr>
            <a:lstStyle/>
            <a:p>
              <a:endParaRPr lang="it-IT" sz="1350"/>
            </a:p>
          </p:txBody>
        </p:sp>
        <p:sp>
          <p:nvSpPr>
            <p:cNvPr id="12298" name="Text Box 10"/>
            <p:cNvSpPr txBox="1">
              <a:spLocks noChangeArrowheads="1"/>
            </p:cNvSpPr>
            <p:nvPr/>
          </p:nvSpPr>
          <p:spPr bwMode="auto">
            <a:xfrm>
              <a:off x="2781" y="207"/>
              <a:ext cx="155" cy="252"/>
            </a:xfrm>
            <a:prstGeom prst="rect">
              <a:avLst/>
            </a:prstGeom>
            <a:noFill/>
            <a:ln w="9525">
              <a:noFill/>
              <a:miter lim="800000"/>
              <a:headEnd/>
              <a:tailEnd/>
            </a:ln>
            <a:effectLst/>
          </p:spPr>
          <p:txBody>
            <a:bodyPr wrap="none">
              <a:prstTxWarp prst="textNoShape">
                <a:avLst/>
              </a:prstTxWarp>
              <a:spAutoFit/>
            </a:bodyPr>
            <a:lstStyle/>
            <a:p>
              <a:pPr algn="ctr" eaLnBrk="0" hangingPunct="0">
                <a:defRPr/>
              </a:pPr>
              <a:endParaRPr lang="it-IT" sz="1350" b="1">
                <a:effectLst>
                  <a:outerShdw blurRad="38100" dist="38100" dir="2700000" algn="tl">
                    <a:srgbClr val="000000"/>
                  </a:outerShdw>
                </a:effectLst>
                <a:latin typeface="Georgia" pitchFamily="-1" charset="0"/>
              </a:endParaRPr>
            </a:p>
          </p:txBody>
        </p:sp>
      </p:grpSp>
      <p:sp>
        <p:nvSpPr>
          <p:cNvPr id="35843" name="Text Box 13"/>
          <p:cNvSpPr txBox="1">
            <a:spLocks noChangeArrowheads="1"/>
          </p:cNvSpPr>
          <p:nvPr/>
        </p:nvSpPr>
        <p:spPr bwMode="auto">
          <a:xfrm>
            <a:off x="1388269" y="1069182"/>
            <a:ext cx="5772150" cy="830997"/>
          </a:xfrm>
          <a:prstGeom prst="rect">
            <a:avLst/>
          </a:prstGeom>
          <a:noFill/>
          <a:ln w="9525">
            <a:noFill/>
            <a:miter lim="800000"/>
            <a:headEnd/>
            <a:tailEnd/>
          </a:ln>
        </p:spPr>
        <p:txBody>
          <a:bodyPr>
            <a:prstTxWarp prst="textNoShape">
              <a:avLst/>
            </a:prstTxWarp>
            <a:spAutoFit/>
          </a:bodyPr>
          <a:lstStyle/>
          <a:p>
            <a:pPr algn="ctr">
              <a:spcBef>
                <a:spcPct val="50000"/>
              </a:spcBef>
            </a:pPr>
            <a:r>
              <a:rPr lang="it-IT" sz="3000" b="1" dirty="0"/>
              <a:t>Spirometria: interpretazione </a:t>
            </a:r>
            <a:r>
              <a:rPr lang="it-IT" b="1" dirty="0"/>
              <a:t>in base a TLC, indice di </a:t>
            </a:r>
            <a:r>
              <a:rPr lang="it-IT" b="1" dirty="0" err="1"/>
              <a:t>Tiffeneau</a:t>
            </a:r>
            <a:r>
              <a:rPr lang="it-IT" b="1" dirty="0"/>
              <a:t> (FEV</a:t>
            </a:r>
            <a:r>
              <a:rPr lang="it-IT" b="1" baseline="-25000" dirty="0"/>
              <a:t>1</a:t>
            </a:r>
            <a:r>
              <a:rPr lang="it-IT" b="1" dirty="0"/>
              <a:t>/VC) e FEV</a:t>
            </a:r>
            <a:r>
              <a:rPr lang="it-IT" b="1" baseline="-25000" dirty="0"/>
              <a:t>1</a:t>
            </a:r>
            <a:endParaRPr lang="it-IT" b="1" dirty="0"/>
          </a:p>
        </p:txBody>
      </p:sp>
      <p:sp>
        <p:nvSpPr>
          <p:cNvPr id="35844" name="Text Box 14"/>
          <p:cNvSpPr txBox="1">
            <a:spLocks noChangeArrowheads="1"/>
          </p:cNvSpPr>
          <p:nvPr/>
        </p:nvSpPr>
        <p:spPr bwMode="auto">
          <a:xfrm>
            <a:off x="1371600" y="2057401"/>
            <a:ext cx="6400800" cy="383182"/>
          </a:xfrm>
          <a:prstGeom prst="rect">
            <a:avLst/>
          </a:prstGeom>
          <a:noFill/>
          <a:ln w="9525">
            <a:noFill/>
            <a:miter lim="800000"/>
            <a:headEnd/>
            <a:tailEnd/>
          </a:ln>
        </p:spPr>
        <p:txBody>
          <a:bodyPr>
            <a:prstTxWarp prst="textNoShape">
              <a:avLst/>
            </a:prstTxWarp>
            <a:spAutoFit/>
          </a:bodyPr>
          <a:lstStyle/>
          <a:p>
            <a:pPr algn="ctr">
              <a:lnSpc>
                <a:spcPct val="90000"/>
              </a:lnSpc>
              <a:spcBef>
                <a:spcPct val="20000"/>
              </a:spcBef>
            </a:pPr>
            <a:r>
              <a:rPr lang="it-IT" sz="2100" b="1"/>
              <a:t>deficit ventilatorio</a:t>
            </a:r>
          </a:p>
        </p:txBody>
      </p:sp>
      <p:sp>
        <p:nvSpPr>
          <p:cNvPr id="35845" name="Line 15"/>
          <p:cNvSpPr>
            <a:spLocks noChangeShapeType="1"/>
          </p:cNvSpPr>
          <p:nvPr/>
        </p:nvSpPr>
        <p:spPr bwMode="auto">
          <a:xfrm flipH="1">
            <a:off x="2628900" y="2514600"/>
            <a:ext cx="1085850" cy="400050"/>
          </a:xfrm>
          <a:prstGeom prst="line">
            <a:avLst/>
          </a:prstGeom>
          <a:noFill/>
          <a:ln w="28575">
            <a:solidFill>
              <a:srgbClr val="00B0F0"/>
            </a:solidFill>
            <a:round/>
            <a:headEnd/>
            <a:tailEnd type="triangle" w="med" len="med"/>
          </a:ln>
        </p:spPr>
        <p:txBody>
          <a:bodyPr>
            <a:prstTxWarp prst="textNoShape">
              <a:avLst/>
            </a:prstTxWarp>
          </a:bodyPr>
          <a:lstStyle/>
          <a:p>
            <a:endParaRPr lang="it-IT" sz="1350"/>
          </a:p>
        </p:txBody>
      </p:sp>
      <p:sp>
        <p:nvSpPr>
          <p:cNvPr id="35846" name="Line 16"/>
          <p:cNvSpPr>
            <a:spLocks noChangeShapeType="1"/>
          </p:cNvSpPr>
          <p:nvPr/>
        </p:nvSpPr>
        <p:spPr bwMode="auto">
          <a:xfrm>
            <a:off x="5029200" y="2457450"/>
            <a:ext cx="1085850" cy="400050"/>
          </a:xfrm>
          <a:prstGeom prst="line">
            <a:avLst/>
          </a:prstGeom>
          <a:noFill/>
          <a:ln w="28575">
            <a:solidFill>
              <a:srgbClr val="00B0F0"/>
            </a:solidFill>
            <a:round/>
            <a:headEnd/>
            <a:tailEnd type="triangle" w="med" len="med"/>
          </a:ln>
        </p:spPr>
        <p:txBody>
          <a:bodyPr>
            <a:prstTxWarp prst="textNoShape">
              <a:avLst/>
            </a:prstTxWarp>
          </a:bodyPr>
          <a:lstStyle/>
          <a:p>
            <a:endParaRPr lang="it-IT" sz="1350"/>
          </a:p>
        </p:txBody>
      </p:sp>
      <p:sp>
        <p:nvSpPr>
          <p:cNvPr id="35847" name="Text Box 19"/>
          <p:cNvSpPr txBox="1">
            <a:spLocks noChangeArrowheads="1"/>
          </p:cNvSpPr>
          <p:nvPr/>
        </p:nvSpPr>
        <p:spPr bwMode="auto">
          <a:xfrm>
            <a:off x="1428750" y="2914650"/>
            <a:ext cx="2686050" cy="357277"/>
          </a:xfrm>
          <a:prstGeom prst="rect">
            <a:avLst/>
          </a:prstGeom>
          <a:noFill/>
          <a:ln w="9525">
            <a:noFill/>
            <a:miter lim="800000"/>
            <a:headEnd/>
            <a:tailEnd/>
          </a:ln>
        </p:spPr>
        <p:txBody>
          <a:bodyPr>
            <a:prstTxWarp prst="textNoShape">
              <a:avLst/>
            </a:prstTxWarp>
            <a:spAutoFit/>
          </a:bodyPr>
          <a:lstStyle/>
          <a:p>
            <a:pPr algn="ctr">
              <a:lnSpc>
                <a:spcPct val="80000"/>
              </a:lnSpc>
              <a:spcBef>
                <a:spcPct val="50000"/>
              </a:spcBef>
            </a:pPr>
            <a:r>
              <a:rPr lang="it-IT" sz="2100" dirty="0"/>
              <a:t> di tipo </a:t>
            </a:r>
            <a:r>
              <a:rPr lang="it-IT" sz="2100" dirty="0">
                <a:solidFill>
                  <a:srgbClr val="00B0F0"/>
                </a:solidFill>
              </a:rPr>
              <a:t>Ostruttivo</a:t>
            </a:r>
          </a:p>
        </p:txBody>
      </p:sp>
      <p:sp>
        <p:nvSpPr>
          <p:cNvPr id="35848" name="Text Box 20"/>
          <p:cNvSpPr txBox="1">
            <a:spLocks noChangeArrowheads="1"/>
          </p:cNvSpPr>
          <p:nvPr/>
        </p:nvSpPr>
        <p:spPr bwMode="auto">
          <a:xfrm>
            <a:off x="4686301" y="2857500"/>
            <a:ext cx="2993231" cy="357277"/>
          </a:xfrm>
          <a:prstGeom prst="rect">
            <a:avLst/>
          </a:prstGeom>
          <a:noFill/>
          <a:ln w="9525">
            <a:noFill/>
            <a:miter lim="800000"/>
            <a:headEnd/>
            <a:tailEnd/>
          </a:ln>
        </p:spPr>
        <p:txBody>
          <a:bodyPr>
            <a:prstTxWarp prst="textNoShape">
              <a:avLst/>
            </a:prstTxWarp>
            <a:spAutoFit/>
          </a:bodyPr>
          <a:lstStyle/>
          <a:p>
            <a:pPr algn="ctr">
              <a:lnSpc>
                <a:spcPct val="80000"/>
              </a:lnSpc>
              <a:spcBef>
                <a:spcPct val="50000"/>
              </a:spcBef>
            </a:pPr>
            <a:r>
              <a:rPr lang="it-IT" sz="2100" dirty="0"/>
              <a:t> di tipo </a:t>
            </a:r>
            <a:r>
              <a:rPr lang="it-IT" sz="2100" dirty="0">
                <a:solidFill>
                  <a:srgbClr val="00B0F0"/>
                </a:solidFill>
              </a:rPr>
              <a:t>Restrittivo </a:t>
            </a:r>
          </a:p>
        </p:txBody>
      </p:sp>
      <p:sp>
        <p:nvSpPr>
          <p:cNvPr id="35849" name="Text Box 23"/>
          <p:cNvSpPr txBox="1">
            <a:spLocks noChangeArrowheads="1"/>
          </p:cNvSpPr>
          <p:nvPr/>
        </p:nvSpPr>
        <p:spPr bwMode="auto">
          <a:xfrm>
            <a:off x="1485900" y="3314701"/>
            <a:ext cx="2628900" cy="1869743"/>
          </a:xfrm>
          <a:prstGeom prst="rect">
            <a:avLst/>
          </a:prstGeom>
          <a:noFill/>
          <a:ln w="9525">
            <a:noFill/>
            <a:miter lim="800000"/>
            <a:headEnd/>
            <a:tailEnd/>
          </a:ln>
        </p:spPr>
        <p:txBody>
          <a:bodyPr>
            <a:prstTxWarp prst="textNoShape">
              <a:avLst/>
            </a:prstTxWarp>
            <a:spAutoFit/>
          </a:bodyPr>
          <a:lstStyle/>
          <a:p>
            <a:pPr>
              <a:spcBef>
                <a:spcPct val="50000"/>
              </a:spcBef>
              <a:buClr>
                <a:schemeClr val="bg1"/>
              </a:buClr>
              <a:buFontTx/>
              <a:buChar char="•"/>
            </a:pPr>
            <a:r>
              <a:rPr lang="it-IT" sz="2100"/>
              <a:t> Asma</a:t>
            </a:r>
          </a:p>
          <a:p>
            <a:pPr>
              <a:spcBef>
                <a:spcPct val="50000"/>
              </a:spcBef>
              <a:buClr>
                <a:schemeClr val="bg1"/>
              </a:buClr>
              <a:buFontTx/>
              <a:buChar char="•"/>
            </a:pPr>
            <a:r>
              <a:rPr lang="it-IT" sz="2100"/>
              <a:t>BPCO</a:t>
            </a:r>
          </a:p>
          <a:p>
            <a:pPr>
              <a:spcBef>
                <a:spcPct val="50000"/>
              </a:spcBef>
              <a:buClr>
                <a:schemeClr val="bg1"/>
              </a:buClr>
              <a:buFontTx/>
              <a:buChar char="•"/>
            </a:pPr>
            <a:r>
              <a:rPr lang="it-IT" sz="2100"/>
              <a:t>Enfisema</a:t>
            </a:r>
          </a:p>
          <a:p>
            <a:pPr>
              <a:spcBef>
                <a:spcPct val="50000"/>
              </a:spcBef>
              <a:buClr>
                <a:schemeClr val="bg1"/>
              </a:buClr>
              <a:buFontTx/>
              <a:buChar char="•"/>
            </a:pPr>
            <a:endParaRPr lang="it-IT" sz="2100"/>
          </a:p>
        </p:txBody>
      </p:sp>
      <p:sp>
        <p:nvSpPr>
          <p:cNvPr id="35850" name="Text Box 24"/>
          <p:cNvSpPr txBox="1">
            <a:spLocks noChangeArrowheads="1"/>
          </p:cNvSpPr>
          <p:nvPr/>
        </p:nvSpPr>
        <p:spPr bwMode="auto">
          <a:xfrm>
            <a:off x="4686300" y="3226594"/>
            <a:ext cx="3086100" cy="2192908"/>
          </a:xfrm>
          <a:prstGeom prst="rect">
            <a:avLst/>
          </a:prstGeom>
          <a:noFill/>
          <a:ln w="9525">
            <a:noFill/>
            <a:miter lim="800000"/>
            <a:headEnd/>
            <a:tailEnd/>
          </a:ln>
        </p:spPr>
        <p:txBody>
          <a:bodyPr>
            <a:prstTxWarp prst="textNoShape">
              <a:avLst/>
            </a:prstTxWarp>
            <a:spAutoFit/>
          </a:bodyPr>
          <a:lstStyle/>
          <a:p>
            <a:pPr>
              <a:spcBef>
                <a:spcPct val="50000"/>
              </a:spcBef>
              <a:buClr>
                <a:schemeClr val="bg1"/>
              </a:buClr>
              <a:buFontTx/>
              <a:buChar char="•"/>
            </a:pPr>
            <a:r>
              <a:rPr lang="it-IT" sz="2100"/>
              <a:t> Patologie della gabbia toracica</a:t>
            </a:r>
          </a:p>
          <a:p>
            <a:pPr>
              <a:spcBef>
                <a:spcPct val="50000"/>
              </a:spcBef>
              <a:buClr>
                <a:schemeClr val="bg1"/>
              </a:buClr>
              <a:buFontTx/>
              <a:buChar char="•"/>
            </a:pPr>
            <a:r>
              <a:rPr lang="it-IT" sz="2100"/>
              <a:t>Patologie neuromuscolari</a:t>
            </a:r>
          </a:p>
          <a:p>
            <a:pPr>
              <a:spcBef>
                <a:spcPct val="50000"/>
              </a:spcBef>
              <a:buClr>
                <a:schemeClr val="bg1"/>
              </a:buClr>
              <a:buFontTx/>
              <a:buChar char="•"/>
            </a:pPr>
            <a:r>
              <a:rPr lang="it-IT" sz="2100"/>
              <a:t>Lesioni occupanti spazio</a:t>
            </a:r>
          </a:p>
          <a:p>
            <a:pPr>
              <a:spcBef>
                <a:spcPct val="50000"/>
              </a:spcBef>
              <a:buClr>
                <a:schemeClr val="bg1"/>
              </a:buClr>
              <a:buFontTx/>
              <a:buChar char="•"/>
            </a:pPr>
            <a:r>
              <a:rPr lang="it-IT" sz="2100"/>
              <a:t>Fibrosi polmonare</a:t>
            </a:r>
          </a:p>
        </p:txBody>
      </p:sp>
      <p:sp>
        <p:nvSpPr>
          <p:cNvPr id="35851" name="Line 26"/>
          <p:cNvSpPr>
            <a:spLocks noChangeShapeType="1"/>
          </p:cNvSpPr>
          <p:nvPr/>
        </p:nvSpPr>
        <p:spPr bwMode="auto">
          <a:xfrm>
            <a:off x="1371600" y="5772150"/>
            <a:ext cx="6343650" cy="0"/>
          </a:xfrm>
          <a:prstGeom prst="line">
            <a:avLst/>
          </a:prstGeom>
          <a:noFill/>
          <a:ln w="9525">
            <a:solidFill>
              <a:srgbClr val="00B0F0"/>
            </a:solidFill>
            <a:round/>
            <a:headEnd/>
            <a:tailEnd/>
          </a:ln>
        </p:spPr>
        <p:txBody>
          <a:bodyPr>
            <a:prstTxWarp prst="textNoShape">
              <a:avLst/>
            </a:prstTxWarp>
          </a:bodyPr>
          <a:lstStyle/>
          <a:p>
            <a:endParaRPr lang="it-IT" sz="1350"/>
          </a:p>
        </p:txBody>
      </p:sp>
    </p:spTree>
    <p:extLst>
      <p:ext uri="{BB962C8B-B14F-4D97-AF65-F5344CB8AC3E}">
        <p14:creationId xmlns:p14="http://schemas.microsoft.com/office/powerpoint/2010/main" val="814655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35"/>
          <p:cNvGraphicFramePr>
            <a:graphicFrameLocks noGrp="1"/>
          </p:cNvGraphicFramePr>
          <p:nvPr>
            <p:extLst>
              <p:ext uri="{D42A27DB-BD31-4B8C-83A1-F6EECF244321}">
                <p14:modId xmlns:p14="http://schemas.microsoft.com/office/powerpoint/2010/main" val="2768070955"/>
              </p:ext>
            </p:extLst>
          </p:nvPr>
        </p:nvGraphicFramePr>
        <p:xfrm>
          <a:off x="1572184" y="2122766"/>
          <a:ext cx="5736670" cy="3224758"/>
        </p:xfrm>
        <a:graphic>
          <a:graphicData uri="http://schemas.openxmlformats.org/drawingml/2006/table">
            <a:tbl>
              <a:tblPr/>
              <a:tblGrid>
                <a:gridCol w="169807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tblGrid>
              <a:tr h="754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500" b="1" i="0" u="none" strike="noStrike" cap="none" normalizeH="0" baseline="0" dirty="0">
                          <a:ln>
                            <a:noFill/>
                          </a:ln>
                          <a:solidFill>
                            <a:srgbClr val="00B0F0"/>
                          </a:solidFill>
                          <a:effectLst/>
                          <a:latin typeface="Times New Roman" pitchFamily="-1" charset="0"/>
                        </a:rPr>
                        <a:t>Indici Funzionali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500" b="1" i="0" u="none" strike="noStrike" cap="none" normalizeH="0" baseline="0" dirty="0">
                          <a:ln>
                            <a:noFill/>
                          </a:ln>
                          <a:solidFill>
                            <a:schemeClr val="tx1"/>
                          </a:solidFill>
                          <a:effectLst/>
                          <a:latin typeface="Times New Roman" pitchFamily="-1" charset="0"/>
                        </a:rPr>
                        <a:t>Deficit </a:t>
                      </a:r>
                      <a:r>
                        <a:rPr kumimoji="0" lang="it-IT" sz="1500" b="1" i="0" u="none" strike="noStrike" cap="none" normalizeH="0" baseline="0" dirty="0" err="1">
                          <a:ln>
                            <a:noFill/>
                          </a:ln>
                          <a:solidFill>
                            <a:schemeClr val="tx1"/>
                          </a:solidFill>
                          <a:effectLst/>
                          <a:latin typeface="Times New Roman" pitchFamily="-1" charset="0"/>
                        </a:rPr>
                        <a:t>ventilatorio</a:t>
                      </a:r>
                      <a:r>
                        <a:rPr kumimoji="0" lang="it-IT" sz="1500" b="1" i="0" u="none" strike="noStrike" cap="none" normalizeH="0" baseline="0" dirty="0">
                          <a:ln>
                            <a:noFill/>
                          </a:ln>
                          <a:solidFill>
                            <a:schemeClr val="tx1"/>
                          </a:solidFill>
                          <a:effectLst/>
                          <a:latin typeface="Times New Roman" pitchFamily="-1" charset="0"/>
                        </a:rPr>
                        <a:t> di tipo </a:t>
                      </a:r>
                      <a:r>
                        <a:rPr kumimoji="0" lang="it-IT" sz="1500" b="1" i="0" u="none" strike="noStrike" cap="none" normalizeH="0" baseline="0" dirty="0">
                          <a:ln>
                            <a:noFill/>
                          </a:ln>
                          <a:solidFill>
                            <a:srgbClr val="00B0F0"/>
                          </a:solidFill>
                          <a:effectLst/>
                          <a:latin typeface="Times New Roman" pitchFamily="-1" charset="0"/>
                        </a:rPr>
                        <a:t>restrittivo </a:t>
                      </a:r>
                      <a:endParaRPr kumimoji="0" lang="it-IT" sz="1500" b="1" i="0" u="none" strike="noStrike" cap="none" normalizeH="0" baseline="0" dirty="0">
                        <a:ln>
                          <a:noFill/>
                        </a:ln>
                        <a:solidFill>
                          <a:srgbClr val="FF0000"/>
                        </a:solidFill>
                        <a:effectLst/>
                        <a:latin typeface="Times New Roman" pitchFamily="-1"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500" b="1" i="0" u="none" strike="noStrike" cap="none" normalizeH="0" baseline="0" dirty="0">
                          <a:ln>
                            <a:noFill/>
                          </a:ln>
                          <a:solidFill>
                            <a:schemeClr val="tx1"/>
                          </a:solidFill>
                          <a:effectLst/>
                          <a:latin typeface="Times New Roman" pitchFamily="-1" charset="0"/>
                        </a:rPr>
                        <a:t>Deficit </a:t>
                      </a:r>
                      <a:r>
                        <a:rPr kumimoji="0" lang="it-IT" sz="1500" b="1" i="0" u="none" strike="noStrike" cap="none" normalizeH="0" baseline="0" dirty="0" err="1">
                          <a:ln>
                            <a:noFill/>
                          </a:ln>
                          <a:solidFill>
                            <a:schemeClr val="tx1"/>
                          </a:solidFill>
                          <a:effectLst/>
                          <a:latin typeface="Times New Roman" pitchFamily="-1" charset="0"/>
                        </a:rPr>
                        <a:t>ventilatorio</a:t>
                      </a:r>
                      <a:r>
                        <a:rPr kumimoji="0" lang="it-IT" sz="1500" b="1" i="0" u="none" strike="noStrike" cap="none" normalizeH="0" baseline="0" dirty="0">
                          <a:ln>
                            <a:noFill/>
                          </a:ln>
                          <a:solidFill>
                            <a:schemeClr val="tx1"/>
                          </a:solidFill>
                          <a:effectLst/>
                          <a:latin typeface="Times New Roman" pitchFamily="-1" charset="0"/>
                        </a:rPr>
                        <a:t> di tipo </a:t>
                      </a:r>
                      <a:r>
                        <a:rPr kumimoji="0" lang="it-IT" sz="1500" b="1" i="0" u="none" strike="noStrike" cap="none" normalizeH="0" baseline="0" dirty="0">
                          <a:ln>
                            <a:noFill/>
                          </a:ln>
                          <a:solidFill>
                            <a:srgbClr val="00B0F0"/>
                          </a:solidFill>
                          <a:effectLst/>
                          <a:latin typeface="Times New Roman" pitchFamily="-1" charset="0"/>
                        </a:rPr>
                        <a:t>ostruttivo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9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Times New Roman" pitchFamily="-1" charset="0"/>
                        </a:rPr>
                        <a:t>TLC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Times New Roman" pitchFamily="-1" charset="0"/>
                        </a:rPr>
                        <a:t>Diminuita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Times New Roman" pitchFamily="-1" charset="0"/>
                        </a:rPr>
                        <a:t>Normale o aumentata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64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Times New Roman" pitchFamily="-1" charset="0"/>
                        </a:rPr>
                        <a:t>FEV1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Times New Roman" pitchFamily="-1" charset="0"/>
                        </a:rPr>
                        <a:t>Diminuito in modo proporzionale alla FVC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Times New Roman" pitchFamily="-1" charset="0"/>
                        </a:rPr>
                        <a:t>Diminuito più della FVC</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dirty="0">
                        <a:ln>
                          <a:noFill/>
                        </a:ln>
                        <a:solidFill>
                          <a:schemeClr val="tx1"/>
                        </a:solidFill>
                        <a:effectLst/>
                        <a:latin typeface="Times New Roman" pitchFamily="-1"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19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500" b="0" i="0" u="none" strike="noStrike" cap="none" normalizeH="0" baseline="0" dirty="0">
                          <a:ln>
                            <a:noFill/>
                          </a:ln>
                          <a:solidFill>
                            <a:schemeClr val="tx1"/>
                          </a:solidFill>
                          <a:effectLst/>
                          <a:latin typeface="Times New Roman" pitchFamily="-1" charset="0"/>
                        </a:rPr>
                        <a:t>Rapporto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500" b="0" i="0" u="none" strike="noStrike" cap="none" normalizeH="0" baseline="0" dirty="0">
                          <a:ln>
                            <a:noFill/>
                          </a:ln>
                          <a:solidFill>
                            <a:schemeClr val="tx1"/>
                          </a:solidFill>
                          <a:effectLst/>
                          <a:latin typeface="Times New Roman" pitchFamily="-1" charset="0"/>
                        </a:rPr>
                        <a:t> FEV1 / FVC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Times New Roman" pitchFamily="-1" charset="0"/>
                        </a:rPr>
                        <a:t>Normale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Times New Roman" pitchFamily="-1" charset="0"/>
                        </a:rPr>
                        <a:t>Diminuito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TextBox 1"/>
          <p:cNvSpPr txBox="1"/>
          <p:nvPr/>
        </p:nvSpPr>
        <p:spPr>
          <a:xfrm>
            <a:off x="1801905" y="1314450"/>
            <a:ext cx="4434355" cy="369332"/>
          </a:xfrm>
          <a:prstGeom prst="rect">
            <a:avLst/>
          </a:prstGeom>
          <a:noFill/>
        </p:spPr>
        <p:txBody>
          <a:bodyPr wrap="none" rtlCol="0">
            <a:spAutoFit/>
          </a:bodyPr>
          <a:lstStyle/>
          <a:p>
            <a:r>
              <a:rPr lang="en-US" dirty="0" err="1"/>
              <a:t>Interpretazione</a:t>
            </a:r>
            <a:r>
              <a:rPr lang="en-US" dirty="0"/>
              <a:t> del test di </a:t>
            </a:r>
            <a:r>
              <a:rPr lang="en-US" dirty="0" err="1"/>
              <a:t>espirazione</a:t>
            </a:r>
            <a:r>
              <a:rPr lang="en-US" dirty="0"/>
              <a:t> </a:t>
            </a:r>
            <a:r>
              <a:rPr lang="en-US" dirty="0" err="1"/>
              <a:t>forzata</a:t>
            </a:r>
            <a:endParaRPr lang="en-US" dirty="0"/>
          </a:p>
        </p:txBody>
      </p:sp>
    </p:spTree>
    <p:extLst>
      <p:ext uri="{BB962C8B-B14F-4D97-AF65-F5344CB8AC3E}">
        <p14:creationId xmlns:p14="http://schemas.microsoft.com/office/powerpoint/2010/main" val="2754031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Deficit OSTRUTTIVO</a:t>
            </a:r>
          </a:p>
        </p:txBody>
      </p:sp>
      <p:sp>
        <p:nvSpPr>
          <p:cNvPr id="3" name="Content Placeholder 2"/>
          <p:cNvSpPr>
            <a:spLocks noGrp="1"/>
          </p:cNvSpPr>
          <p:nvPr>
            <p:ph idx="1"/>
          </p:nvPr>
        </p:nvSpPr>
        <p:spPr/>
        <p:txBody>
          <a:bodyPr>
            <a:normAutofit lnSpcReduction="10000"/>
          </a:bodyPr>
          <a:lstStyle/>
          <a:p>
            <a:pPr marL="0" indent="0">
              <a:buNone/>
            </a:pPr>
            <a:r>
              <a:rPr lang="en-US" sz="1800" dirty="0" err="1"/>
              <a:t>Riduzione</a:t>
            </a:r>
            <a:r>
              <a:rPr lang="en-US" sz="1800" dirty="0"/>
              <a:t> </a:t>
            </a:r>
            <a:r>
              <a:rPr lang="en-US" sz="1800" dirty="0" err="1"/>
              <a:t>dei</a:t>
            </a:r>
            <a:r>
              <a:rPr lang="en-US" sz="1800" dirty="0"/>
              <a:t> </a:t>
            </a:r>
            <a:r>
              <a:rPr lang="en-US" sz="1800" dirty="0" err="1"/>
              <a:t>flussi</a:t>
            </a:r>
            <a:r>
              <a:rPr lang="en-US" sz="1800" dirty="0"/>
              <a:t> </a:t>
            </a:r>
            <a:r>
              <a:rPr lang="en-US" sz="1800" dirty="0" err="1"/>
              <a:t>espiratori</a:t>
            </a:r>
            <a:r>
              <a:rPr lang="en-US" sz="1800" dirty="0"/>
              <a:t>, </a:t>
            </a:r>
            <a:r>
              <a:rPr lang="en-US" sz="1800" dirty="0" err="1"/>
              <a:t>principalmente</a:t>
            </a:r>
            <a:r>
              <a:rPr lang="en-US" sz="1800" dirty="0"/>
              <a:t> a </a:t>
            </a:r>
            <a:r>
              <a:rPr lang="en-US" sz="1800" dirty="0" err="1"/>
              <a:t>carico</a:t>
            </a:r>
            <a:r>
              <a:rPr lang="en-US" sz="1800" dirty="0"/>
              <a:t> di FEV1 e PEF, con FVC </a:t>
            </a:r>
            <a:r>
              <a:rPr lang="en-US" sz="1800" dirty="0" err="1"/>
              <a:t>inizialmente</a:t>
            </a:r>
            <a:r>
              <a:rPr lang="en-US" sz="1800" dirty="0"/>
              <a:t> quasi </a:t>
            </a:r>
            <a:r>
              <a:rPr lang="en-US" sz="1800" dirty="0" err="1"/>
              <a:t>normale</a:t>
            </a:r>
            <a:endParaRPr lang="en-US" sz="1800" dirty="0"/>
          </a:p>
          <a:p>
            <a:r>
              <a:rPr lang="en-US" sz="1800" dirty="0" err="1"/>
              <a:t>Indice</a:t>
            </a:r>
            <a:r>
              <a:rPr lang="en-US" sz="1800" dirty="0"/>
              <a:t> di </a:t>
            </a:r>
            <a:r>
              <a:rPr lang="en-US" sz="1800" dirty="0" err="1"/>
              <a:t>Tiffeneau</a:t>
            </a:r>
            <a:r>
              <a:rPr lang="en-US" sz="1800" dirty="0"/>
              <a:t> FEV1/FVC </a:t>
            </a:r>
            <a:r>
              <a:rPr lang="en-US" sz="1800" dirty="0" err="1"/>
              <a:t>ridotto</a:t>
            </a:r>
            <a:r>
              <a:rPr lang="en-US" sz="1800" dirty="0"/>
              <a:t> (&lt; 80%)</a:t>
            </a:r>
          </a:p>
          <a:p>
            <a:r>
              <a:rPr lang="en-US" sz="1800" dirty="0"/>
              <a:t>FEF 25-75% </a:t>
            </a:r>
            <a:r>
              <a:rPr lang="en-US" sz="1800" dirty="0" err="1"/>
              <a:t>ridotto</a:t>
            </a:r>
            <a:r>
              <a:rPr lang="en-US" sz="1800" dirty="0"/>
              <a:t> (&lt;70%)</a:t>
            </a:r>
          </a:p>
          <a:p>
            <a:pPr lvl="1">
              <a:buFont typeface="Wingdings" charset="2"/>
              <a:buChar char="Ø"/>
            </a:pPr>
            <a:endParaRPr lang="en-US" dirty="0"/>
          </a:p>
          <a:p>
            <a:pPr lvl="1">
              <a:buFont typeface="Wingdings" charset="2"/>
              <a:buChar char="Ø"/>
            </a:pPr>
            <a:r>
              <a:rPr lang="en-US" dirty="0"/>
              <a:t>NB! </a:t>
            </a:r>
            <a:r>
              <a:rPr lang="en-US" dirty="0" err="1"/>
              <a:t>Negli</a:t>
            </a:r>
            <a:r>
              <a:rPr lang="en-US" dirty="0"/>
              <a:t> </a:t>
            </a:r>
            <a:r>
              <a:rPr lang="en-US" dirty="0" err="1"/>
              <a:t>stadi</a:t>
            </a:r>
            <a:r>
              <a:rPr lang="en-US" dirty="0"/>
              <a:t> </a:t>
            </a:r>
            <a:r>
              <a:rPr lang="en-US" dirty="0" err="1"/>
              <a:t>precoci</a:t>
            </a:r>
            <a:r>
              <a:rPr lang="en-US" dirty="0"/>
              <a:t> </a:t>
            </a:r>
            <a:r>
              <a:rPr lang="en-US" dirty="0" err="1"/>
              <a:t>puo</a:t>
            </a:r>
            <a:r>
              <a:rPr lang="en-US" dirty="0"/>
              <a:t>’ </a:t>
            </a:r>
            <a:r>
              <a:rPr lang="en-US" dirty="0" err="1"/>
              <a:t>essere</a:t>
            </a:r>
            <a:r>
              <a:rPr lang="en-US" dirty="0"/>
              <a:t> </a:t>
            </a:r>
            <a:r>
              <a:rPr lang="en-US" dirty="0" err="1"/>
              <a:t>l’unico</a:t>
            </a:r>
            <a:r>
              <a:rPr lang="en-US" dirty="0"/>
              <a:t> segno di </a:t>
            </a:r>
            <a:r>
              <a:rPr lang="en-US" dirty="0" err="1"/>
              <a:t>disfunzione</a:t>
            </a:r>
            <a:r>
              <a:rPr lang="en-US" dirty="0"/>
              <a:t> </a:t>
            </a:r>
            <a:r>
              <a:rPr lang="en-US" dirty="0" err="1"/>
              <a:t>ventilatoria</a:t>
            </a:r>
            <a:endParaRPr lang="en-US" dirty="0"/>
          </a:p>
          <a:p>
            <a:pPr lvl="1">
              <a:buFont typeface="Wingdings" charset="2"/>
              <a:buChar char="Ø"/>
            </a:pPr>
            <a:r>
              <a:rPr lang="en-US" dirty="0"/>
              <a:t>FVC </a:t>
            </a:r>
            <a:r>
              <a:rPr lang="en-US" dirty="0" err="1"/>
              <a:t>risulta</a:t>
            </a:r>
            <a:r>
              <a:rPr lang="en-US" dirty="0"/>
              <a:t> </a:t>
            </a:r>
            <a:r>
              <a:rPr lang="en-US" dirty="0" err="1"/>
              <a:t>ridotto</a:t>
            </a:r>
            <a:r>
              <a:rPr lang="en-US" dirty="0"/>
              <a:t> </a:t>
            </a:r>
            <a:r>
              <a:rPr lang="en-US" dirty="0" err="1"/>
              <a:t>nei</a:t>
            </a:r>
            <a:r>
              <a:rPr lang="en-US" dirty="0"/>
              <a:t> </a:t>
            </a:r>
            <a:r>
              <a:rPr lang="en-US" dirty="0" err="1"/>
              <a:t>casi</a:t>
            </a:r>
            <a:r>
              <a:rPr lang="en-US" dirty="0"/>
              <a:t> </a:t>
            </a:r>
            <a:r>
              <a:rPr lang="en-US" dirty="0" err="1"/>
              <a:t>gravi</a:t>
            </a:r>
            <a:r>
              <a:rPr lang="en-US" dirty="0"/>
              <a:t> d </a:t>
            </a:r>
            <a:r>
              <a:rPr lang="en-US" dirty="0" err="1"/>
              <a:t>iostruzione</a:t>
            </a:r>
            <a:r>
              <a:rPr lang="en-US" dirty="0"/>
              <a:t> come </a:t>
            </a:r>
            <a:r>
              <a:rPr lang="en-US" dirty="0" err="1"/>
              <a:t>effetto</a:t>
            </a:r>
            <a:r>
              <a:rPr lang="en-US" dirty="0"/>
              <a:t> di </a:t>
            </a:r>
            <a:r>
              <a:rPr lang="en-US" dirty="0" err="1"/>
              <a:t>intrappolamento</a:t>
            </a:r>
            <a:r>
              <a:rPr lang="en-US" dirty="0"/>
              <a:t> </a:t>
            </a:r>
            <a:r>
              <a:rPr lang="en-US" dirty="0" err="1"/>
              <a:t>d’aria</a:t>
            </a:r>
            <a:endParaRPr lang="en-US" dirty="0"/>
          </a:p>
          <a:p>
            <a:pPr>
              <a:buFont typeface="Arial" charset="0"/>
              <a:buChar char="•"/>
            </a:pPr>
            <a:endParaRPr lang="en-US" sz="1800" dirty="0"/>
          </a:p>
          <a:p>
            <a:pPr>
              <a:buFont typeface="Arial" charset="0"/>
              <a:buChar char="•"/>
            </a:pPr>
            <a:r>
              <a:rPr lang="en-US" sz="1800" dirty="0" err="1"/>
              <a:t>Dopo</a:t>
            </a:r>
            <a:r>
              <a:rPr lang="en-US" sz="1800" dirty="0"/>
              <a:t> </a:t>
            </a:r>
            <a:r>
              <a:rPr lang="en-US" sz="1800" dirty="0" err="1"/>
              <a:t>somministrazione</a:t>
            </a:r>
            <a:r>
              <a:rPr lang="en-US" sz="1800" dirty="0"/>
              <a:t> di </a:t>
            </a:r>
            <a:r>
              <a:rPr lang="en-US" sz="1800" dirty="0" err="1"/>
              <a:t>broncodilatatore</a:t>
            </a:r>
            <a:r>
              <a:rPr lang="en-US" sz="1800" dirty="0"/>
              <a:t> </a:t>
            </a:r>
            <a:r>
              <a:rPr lang="en-US" sz="1800" dirty="0" err="1"/>
              <a:t>si</a:t>
            </a:r>
            <a:r>
              <a:rPr lang="en-US" sz="1800" dirty="0"/>
              <a:t> ha un </a:t>
            </a:r>
            <a:r>
              <a:rPr lang="en-US" sz="1800" dirty="0" err="1"/>
              <a:t>miglioramento</a:t>
            </a:r>
            <a:r>
              <a:rPr lang="en-US" sz="1800" dirty="0"/>
              <a:t> </a:t>
            </a:r>
            <a:r>
              <a:rPr lang="en-US" sz="1800" dirty="0" err="1"/>
              <a:t>dei</a:t>
            </a:r>
            <a:r>
              <a:rPr lang="en-US" sz="1800" dirty="0"/>
              <a:t> </a:t>
            </a:r>
            <a:r>
              <a:rPr lang="en-US" sz="1800" dirty="0" err="1"/>
              <a:t>parametri</a:t>
            </a:r>
            <a:r>
              <a:rPr lang="en-US" sz="1800" dirty="0"/>
              <a:t> </a:t>
            </a:r>
            <a:r>
              <a:rPr lang="en-US" sz="1800" dirty="0" err="1"/>
              <a:t>spirometrici</a:t>
            </a:r>
            <a:endParaRPr lang="en-US" sz="18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01500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DIAGNOSTICA-FUNZIONALE_Pagina_20"/>
          <p:cNvSpPr>
            <a:spLocks noGrp="1" noChangeAspect="1" noChangeArrowheads="1"/>
          </p:cNvSpPr>
          <p:nvPr isPhoto="1"/>
        </p:nvSpPr>
        <p:spPr bwMode="auto">
          <a:xfrm>
            <a:off x="149453" y="1022350"/>
            <a:ext cx="6943871" cy="4749800"/>
          </a:xfrm>
          <a:prstGeom prst="rect">
            <a:avLst/>
          </a:prstGeom>
          <a:blipFill dpi="0" rotWithShape="1">
            <a:blip r:embed="rId2"/>
            <a:srcRect/>
            <a:stretch>
              <a:fillRect l="-1592" t="-17454" r="-1592" b="-17454"/>
            </a:stretch>
          </a:blipFill>
          <a:ln w="9525">
            <a:noFill/>
            <a:miter lim="800000"/>
            <a:headEnd/>
            <a:tailEnd/>
          </a:ln>
        </p:spPr>
        <p:txBody>
          <a:bodyPr>
            <a:prstTxWarp prst="textNoShape">
              <a:avLst/>
            </a:prstTxWarp>
          </a:bodyPr>
          <a:lstStyle/>
          <a:p>
            <a:endParaRPr lang="it-IT" sz="1350"/>
          </a:p>
        </p:txBody>
      </p:sp>
    </p:spTree>
    <p:extLst>
      <p:ext uri="{BB962C8B-B14F-4D97-AF65-F5344CB8AC3E}">
        <p14:creationId xmlns:p14="http://schemas.microsoft.com/office/powerpoint/2010/main" val="1391851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907" y="2155434"/>
            <a:ext cx="2751871" cy="2070074"/>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3300" dirty="0">
                <a:solidFill>
                  <a:schemeClr val="accent3">
                    <a:lumMod val="50000"/>
                  </a:schemeClr>
                </a:solidFill>
                <a:latin typeface="Calibri Light" panose="020F0302020204030204"/>
              </a:rPr>
              <a:t>In </a:t>
            </a:r>
            <a:r>
              <a:rPr lang="en-US" sz="3300" dirty="0" err="1">
                <a:solidFill>
                  <a:schemeClr val="accent3">
                    <a:lumMod val="50000"/>
                  </a:schemeClr>
                </a:solidFill>
                <a:latin typeface="Calibri Light" panose="020F0302020204030204"/>
              </a:rPr>
              <a:t>ambulatorio</a:t>
            </a:r>
            <a:r>
              <a:rPr lang="en-US" sz="3300" dirty="0">
                <a:solidFill>
                  <a:schemeClr val="accent3">
                    <a:lumMod val="50000"/>
                  </a:schemeClr>
                </a:solidFill>
                <a:latin typeface="Calibri Light" panose="020F0302020204030204"/>
              </a:rPr>
              <a:t>:</a:t>
            </a:r>
          </a:p>
          <a:p>
            <a:pPr>
              <a:lnSpc>
                <a:spcPct val="90000"/>
              </a:lnSpc>
              <a:spcBef>
                <a:spcPct val="0"/>
              </a:spcBef>
              <a:spcAft>
                <a:spcPts val="450"/>
              </a:spcAft>
            </a:pPr>
            <a:r>
              <a:rPr lang="en-US" sz="3300" dirty="0" err="1">
                <a:solidFill>
                  <a:schemeClr val="accent3">
                    <a:lumMod val="50000"/>
                  </a:schemeClr>
                </a:solidFill>
                <a:latin typeface="Calibri Light" panose="020F0302020204030204"/>
              </a:rPr>
              <a:t>Spirometria</a:t>
            </a:r>
            <a:r>
              <a:rPr lang="en-US" sz="3300" dirty="0">
                <a:solidFill>
                  <a:schemeClr val="accent3">
                    <a:lumMod val="50000"/>
                  </a:schemeClr>
                </a:solidFill>
                <a:latin typeface="Calibri Light" panose="020F0302020204030204"/>
              </a:rPr>
              <a:t> step by step</a:t>
            </a:r>
          </a:p>
        </p:txBody>
      </p:sp>
      <p:sp>
        <p:nvSpPr>
          <p:cNvPr id="5" name="TextBox 4"/>
          <p:cNvSpPr txBox="1"/>
          <p:nvPr/>
        </p:nvSpPr>
        <p:spPr>
          <a:xfrm>
            <a:off x="4567931" y="1458649"/>
            <a:ext cx="3979563" cy="3922976"/>
          </a:xfrm>
          <a:prstGeom prst="rect">
            <a:avLst/>
          </a:prstGeom>
        </p:spPr>
        <p:txBody>
          <a:bodyPr vert="horz" lIns="68580" tIns="34290" rIns="68580" bIns="34290" rtlCol="0" anchor="ctr">
            <a:normAutofit/>
          </a:bodyPr>
          <a:lstStyle/>
          <a:p>
            <a:pPr indent="-171450">
              <a:lnSpc>
                <a:spcPct val="90000"/>
              </a:lnSpc>
              <a:spcBef>
                <a:spcPct val="0"/>
              </a:spcBef>
              <a:spcAft>
                <a:spcPts val="450"/>
              </a:spcAft>
              <a:buFont typeface="Arial" panose="020B0604020202020204" pitchFamily="34" charset="0"/>
              <a:buChar char="•"/>
            </a:pPr>
            <a:endParaRPr lang="en-US">
              <a:solidFill>
                <a:srgbClr val="000000"/>
              </a:solidFill>
            </a:endParaRPr>
          </a:p>
          <a:p>
            <a:pPr indent="-171450">
              <a:lnSpc>
                <a:spcPct val="90000"/>
              </a:lnSpc>
              <a:spcBef>
                <a:spcPct val="0"/>
              </a:spcBef>
              <a:spcAft>
                <a:spcPts val="450"/>
              </a:spcAft>
              <a:buFont typeface="Arial" panose="020B0604020202020204" pitchFamily="34" charset="0"/>
              <a:buChar char="•"/>
            </a:pPr>
            <a:r>
              <a:rPr lang="en-US">
                <a:solidFill>
                  <a:srgbClr val="000000"/>
                </a:solidFill>
              </a:rPr>
              <a:t>   Scelta calibrazione e controllo dello strumento</a:t>
            </a:r>
          </a:p>
          <a:p>
            <a:pPr indent="-171450">
              <a:lnSpc>
                <a:spcPct val="90000"/>
              </a:lnSpc>
              <a:spcBef>
                <a:spcPct val="0"/>
              </a:spcBef>
              <a:spcAft>
                <a:spcPts val="450"/>
              </a:spcAft>
              <a:buFont typeface="Arial" panose="020B0604020202020204" pitchFamily="34" charset="0"/>
              <a:buChar char="•"/>
            </a:pPr>
            <a:r>
              <a:rPr lang="en-US">
                <a:solidFill>
                  <a:srgbClr val="000000"/>
                </a:solidFill>
              </a:rPr>
              <a:t>   Spiegazione della manovra</a:t>
            </a:r>
          </a:p>
          <a:p>
            <a:pPr indent="-171450">
              <a:lnSpc>
                <a:spcPct val="90000"/>
              </a:lnSpc>
              <a:spcBef>
                <a:spcPct val="0"/>
              </a:spcBef>
              <a:spcAft>
                <a:spcPts val="450"/>
              </a:spcAft>
              <a:buFont typeface="Arial" panose="020B0604020202020204" pitchFamily="34" charset="0"/>
              <a:buChar char="•"/>
            </a:pPr>
            <a:r>
              <a:rPr lang="en-US">
                <a:solidFill>
                  <a:srgbClr val="000000"/>
                </a:solidFill>
              </a:rPr>
              <a:t>   Esecuzione del test</a:t>
            </a:r>
          </a:p>
          <a:p>
            <a:pPr indent="-171450">
              <a:lnSpc>
                <a:spcPct val="90000"/>
              </a:lnSpc>
              <a:spcBef>
                <a:spcPct val="0"/>
              </a:spcBef>
              <a:spcAft>
                <a:spcPts val="450"/>
              </a:spcAft>
              <a:buFont typeface="Arial" panose="020B0604020202020204" pitchFamily="34" charset="0"/>
              <a:buChar char="•"/>
            </a:pPr>
            <a:r>
              <a:rPr lang="en-US">
                <a:solidFill>
                  <a:srgbClr val="000000"/>
                </a:solidFill>
              </a:rPr>
              <a:t>   Valutazione delle curve F/V e V/t</a:t>
            </a:r>
          </a:p>
          <a:p>
            <a:pPr indent="-171450">
              <a:lnSpc>
                <a:spcPct val="90000"/>
              </a:lnSpc>
              <a:spcBef>
                <a:spcPct val="0"/>
              </a:spcBef>
              <a:spcAft>
                <a:spcPts val="450"/>
              </a:spcAft>
              <a:buFont typeface="Arial" panose="020B0604020202020204" pitchFamily="34" charset="0"/>
              <a:buChar char="•"/>
            </a:pPr>
            <a:r>
              <a:rPr lang="en-US">
                <a:solidFill>
                  <a:srgbClr val="000000"/>
                </a:solidFill>
              </a:rPr>
              <a:t>   Scelta del test migliore</a:t>
            </a:r>
          </a:p>
          <a:p>
            <a:pPr indent="-171450">
              <a:lnSpc>
                <a:spcPct val="90000"/>
              </a:lnSpc>
              <a:spcBef>
                <a:spcPct val="0"/>
              </a:spcBef>
              <a:spcAft>
                <a:spcPts val="450"/>
              </a:spcAft>
              <a:buFont typeface="Arial" panose="020B0604020202020204" pitchFamily="34" charset="0"/>
              <a:buChar char="•"/>
            </a:pPr>
            <a:r>
              <a:rPr lang="en-US">
                <a:solidFill>
                  <a:srgbClr val="000000"/>
                </a:solidFill>
              </a:rPr>
              <a:t>   Confronto con i valori predetti</a:t>
            </a:r>
          </a:p>
          <a:p>
            <a:pPr indent="-171450">
              <a:lnSpc>
                <a:spcPct val="90000"/>
              </a:lnSpc>
              <a:spcBef>
                <a:spcPct val="0"/>
              </a:spcBef>
              <a:spcAft>
                <a:spcPts val="450"/>
              </a:spcAft>
              <a:buFont typeface="Arial" panose="020B0604020202020204" pitchFamily="34" charset="0"/>
              <a:buChar char="•"/>
            </a:pPr>
            <a:r>
              <a:rPr lang="en-US">
                <a:solidFill>
                  <a:srgbClr val="000000"/>
                </a:solidFill>
              </a:rPr>
              <a:t>   Interpretazione</a:t>
            </a:r>
          </a:p>
          <a:p>
            <a:pPr indent="-171450">
              <a:lnSpc>
                <a:spcPct val="90000"/>
              </a:lnSpc>
              <a:spcBef>
                <a:spcPct val="0"/>
              </a:spcBef>
              <a:spcAft>
                <a:spcPts val="450"/>
              </a:spcAft>
              <a:buFont typeface="Arial" panose="020B0604020202020204" pitchFamily="34" charset="0"/>
              <a:buChar char="•"/>
            </a:pPr>
            <a:r>
              <a:rPr lang="en-US">
                <a:solidFill>
                  <a:srgbClr val="000000"/>
                </a:solidFill>
              </a:rPr>
              <a:t>   Refertazione</a:t>
            </a:r>
          </a:p>
          <a:p>
            <a:pPr indent="-171450">
              <a:lnSpc>
                <a:spcPct val="90000"/>
              </a:lnSpc>
              <a:spcAft>
                <a:spcPts val="450"/>
              </a:spcAft>
              <a:buFont typeface="Arial" panose="020B0604020202020204" pitchFamily="34" charset="0"/>
              <a:buChar char="•"/>
            </a:pPr>
            <a:endParaRPr lang="en-US">
              <a:solidFill>
                <a:srgbClr val="000000"/>
              </a:solidFill>
            </a:endParaRPr>
          </a:p>
        </p:txBody>
      </p:sp>
    </p:spTree>
    <p:extLst>
      <p:ext uri="{BB962C8B-B14F-4D97-AF65-F5344CB8AC3E}">
        <p14:creationId xmlns:p14="http://schemas.microsoft.com/office/powerpoint/2010/main" val="1828327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Aspetti</a:t>
            </a:r>
            <a:r>
              <a:rPr lang="en-US" dirty="0"/>
              <a:t> </a:t>
            </a:r>
            <a:r>
              <a:rPr lang="en-US" dirty="0" err="1"/>
              <a:t>pratici</a:t>
            </a:r>
            <a:r>
              <a:rPr lang="en-US" dirty="0"/>
              <a:t>: </a:t>
            </a:r>
            <a:r>
              <a:rPr lang="en-US" dirty="0" err="1">
                <a:solidFill>
                  <a:srgbClr val="00B0F0"/>
                </a:solidFill>
              </a:rPr>
              <a:t>inserimento</a:t>
            </a:r>
            <a:r>
              <a:rPr lang="en-US" dirty="0">
                <a:solidFill>
                  <a:srgbClr val="00B0F0"/>
                </a:solidFill>
              </a:rPr>
              <a:t> </a:t>
            </a:r>
            <a:r>
              <a:rPr lang="en-US" dirty="0" err="1">
                <a:solidFill>
                  <a:srgbClr val="00B0F0"/>
                </a:solidFill>
              </a:rPr>
              <a:t>dati</a:t>
            </a:r>
            <a:endParaRPr lang="en-US" dirty="0">
              <a:solidFill>
                <a:srgbClr val="00B0F0"/>
              </a:solidFill>
            </a:endParaRPr>
          </a:p>
        </p:txBody>
      </p:sp>
      <p:sp>
        <p:nvSpPr>
          <p:cNvPr id="7" name="Rectangle 6"/>
          <p:cNvSpPr/>
          <p:nvPr/>
        </p:nvSpPr>
        <p:spPr>
          <a:xfrm>
            <a:off x="628650" y="2299693"/>
            <a:ext cx="3700431" cy="1020279"/>
          </a:xfrm>
          <a:prstGeom prst="rect">
            <a:avLst/>
          </a:prstGeom>
          <a:ln>
            <a:solidFill>
              <a:srgbClr val="00B0F0"/>
            </a:solidFill>
          </a:ln>
        </p:spPr>
        <p:txBody>
          <a:bodyPr wrap="square">
            <a:spAutoFit/>
          </a:bodyPr>
          <a:lstStyle/>
          <a:p>
            <a:pPr>
              <a:lnSpc>
                <a:spcPct val="80000"/>
              </a:lnSpc>
            </a:pPr>
            <a:r>
              <a:rPr lang="en-AU" sz="1500" dirty="0"/>
              <a:t>FEV</a:t>
            </a:r>
            <a:r>
              <a:rPr lang="en-AU" sz="1500" baseline="-25000" dirty="0"/>
              <a:t>1</a:t>
            </a:r>
            <a:r>
              <a:rPr lang="en-AU" sz="1500" dirty="0"/>
              <a:t>, FVC, PEF, FEF</a:t>
            </a:r>
            <a:r>
              <a:rPr lang="en-AU" sz="1500" baseline="-25000" dirty="0"/>
              <a:t>25-75%</a:t>
            </a:r>
            <a:r>
              <a:rPr lang="en-AU" sz="1500" dirty="0"/>
              <a:t> </a:t>
            </a:r>
            <a:r>
              <a:rPr lang="en-AU" sz="1500" dirty="0" err="1"/>
              <a:t>variano</a:t>
            </a:r>
            <a:r>
              <a:rPr lang="en-AU" sz="1500" dirty="0"/>
              <a:t> con:</a:t>
            </a:r>
          </a:p>
          <a:p>
            <a:pPr>
              <a:lnSpc>
                <a:spcPct val="80000"/>
              </a:lnSpc>
            </a:pPr>
            <a:r>
              <a:rPr lang="en-AU" sz="1500" dirty="0"/>
              <a:t>- </a:t>
            </a:r>
            <a:r>
              <a:rPr lang="en-AU" sz="1500" dirty="0" err="1"/>
              <a:t>età</a:t>
            </a:r>
            <a:endParaRPr lang="en-AU" sz="1500" dirty="0"/>
          </a:p>
          <a:p>
            <a:pPr>
              <a:lnSpc>
                <a:spcPct val="80000"/>
              </a:lnSpc>
            </a:pPr>
            <a:r>
              <a:rPr lang="en-AU" sz="1500" dirty="0"/>
              <a:t>- peso e </a:t>
            </a:r>
            <a:r>
              <a:rPr lang="en-AU" sz="1500" b="1" dirty="0" err="1"/>
              <a:t>altezza</a:t>
            </a:r>
            <a:endParaRPr lang="en-AU" sz="1500" b="1" dirty="0"/>
          </a:p>
          <a:p>
            <a:pPr>
              <a:lnSpc>
                <a:spcPct val="80000"/>
              </a:lnSpc>
            </a:pPr>
            <a:r>
              <a:rPr lang="en-AU" sz="1500" dirty="0"/>
              <a:t>- </a:t>
            </a:r>
            <a:r>
              <a:rPr lang="en-AU" sz="1500" dirty="0" err="1"/>
              <a:t>genere</a:t>
            </a:r>
            <a:r>
              <a:rPr lang="en-AU" sz="1500" dirty="0"/>
              <a:t> </a:t>
            </a:r>
          </a:p>
          <a:p>
            <a:pPr>
              <a:lnSpc>
                <a:spcPct val="80000"/>
              </a:lnSpc>
            </a:pPr>
            <a:r>
              <a:rPr lang="en-AU" sz="1500" dirty="0"/>
              <a:t>- razza</a:t>
            </a:r>
          </a:p>
        </p:txBody>
      </p:sp>
      <p:pic>
        <p:nvPicPr>
          <p:cNvPr id="10" name="Picture 9"/>
          <p:cNvPicPr>
            <a:picLocks noChangeAspect="1"/>
          </p:cNvPicPr>
          <p:nvPr/>
        </p:nvPicPr>
        <p:blipFill>
          <a:blip r:embed="rId2"/>
          <a:stretch>
            <a:fillRect/>
          </a:stretch>
        </p:blipFill>
        <p:spPr>
          <a:xfrm>
            <a:off x="4572000" y="2299693"/>
            <a:ext cx="2466975" cy="1847850"/>
          </a:xfrm>
          <a:prstGeom prst="rect">
            <a:avLst/>
          </a:prstGeom>
        </p:spPr>
      </p:pic>
      <p:sp>
        <p:nvSpPr>
          <p:cNvPr id="11" name="TextBox 10"/>
          <p:cNvSpPr txBox="1"/>
          <p:nvPr/>
        </p:nvSpPr>
        <p:spPr>
          <a:xfrm>
            <a:off x="825104" y="3932635"/>
            <a:ext cx="1220847" cy="300082"/>
          </a:xfrm>
          <a:prstGeom prst="rect">
            <a:avLst/>
          </a:prstGeom>
          <a:noFill/>
        </p:spPr>
        <p:txBody>
          <a:bodyPr wrap="none" rtlCol="0">
            <a:spAutoFit/>
          </a:bodyPr>
          <a:lstStyle/>
          <a:p>
            <a:r>
              <a:rPr lang="en-US" sz="1350" dirty="0"/>
              <a:t>Eta’: </a:t>
            </a:r>
            <a:r>
              <a:rPr lang="en-US" sz="1350" dirty="0" err="1"/>
              <a:t>dai</a:t>
            </a:r>
            <a:r>
              <a:rPr lang="en-US" sz="1350" dirty="0"/>
              <a:t> 5 </a:t>
            </a:r>
            <a:r>
              <a:rPr lang="en-US" sz="1350" dirty="0" err="1"/>
              <a:t>anni</a:t>
            </a:r>
            <a:endParaRPr lang="en-US" sz="1350" dirty="0"/>
          </a:p>
        </p:txBody>
      </p:sp>
    </p:spTree>
    <p:extLst>
      <p:ext uri="{BB962C8B-B14F-4D97-AF65-F5344CB8AC3E}">
        <p14:creationId xmlns:p14="http://schemas.microsoft.com/office/powerpoint/2010/main" val="556460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Aspetti</a:t>
            </a:r>
            <a:r>
              <a:rPr lang="en-US" dirty="0"/>
              <a:t> </a:t>
            </a:r>
            <a:r>
              <a:rPr lang="en-US" dirty="0" err="1"/>
              <a:t>pratici</a:t>
            </a:r>
            <a:r>
              <a:rPr lang="en-US" dirty="0"/>
              <a:t>: </a:t>
            </a:r>
            <a:r>
              <a:rPr lang="en-US" dirty="0" err="1">
                <a:solidFill>
                  <a:srgbClr val="00B0F0"/>
                </a:solidFill>
              </a:rPr>
              <a:t>esecuzione</a:t>
            </a:r>
            <a:endParaRPr lang="en-US" dirty="0">
              <a:solidFill>
                <a:srgbClr val="00B0F0"/>
              </a:solidFill>
            </a:endParaRPr>
          </a:p>
        </p:txBody>
      </p:sp>
      <p:sp>
        <p:nvSpPr>
          <p:cNvPr id="3" name="Content Placeholder 2"/>
          <p:cNvSpPr>
            <a:spLocks noGrp="1"/>
          </p:cNvSpPr>
          <p:nvPr>
            <p:ph idx="1"/>
          </p:nvPr>
        </p:nvSpPr>
        <p:spPr>
          <a:xfrm>
            <a:off x="628650" y="2226469"/>
            <a:ext cx="3738740" cy="3263504"/>
          </a:xfrm>
        </p:spPr>
        <p:txBody>
          <a:bodyPr>
            <a:normAutofit fontScale="85000" lnSpcReduction="10000"/>
          </a:bodyPr>
          <a:lstStyle/>
          <a:p>
            <a:pPr lvl="0"/>
            <a:r>
              <a:rPr lang="it-IT" dirty="0"/>
              <a:t>La manovra espiratoria forzata va mostrata direttamente al paziente, incentivandolo a eseguirla a sua volta e permettendo prove ripetute.</a:t>
            </a:r>
            <a:endParaRPr lang="en-US" dirty="0"/>
          </a:p>
          <a:p>
            <a:endParaRPr lang="en-US" dirty="0"/>
          </a:p>
        </p:txBody>
      </p:sp>
      <p:sp>
        <p:nvSpPr>
          <p:cNvPr id="5" name="TextBox 4"/>
          <p:cNvSpPr txBox="1"/>
          <p:nvPr/>
        </p:nvSpPr>
        <p:spPr>
          <a:xfrm>
            <a:off x="744103" y="5505213"/>
            <a:ext cx="3507834" cy="923330"/>
          </a:xfrm>
          <a:prstGeom prst="rect">
            <a:avLst/>
          </a:prstGeom>
          <a:noFill/>
        </p:spPr>
        <p:txBody>
          <a:bodyPr wrap="square" rtlCol="0">
            <a:spAutoFit/>
          </a:bodyPr>
          <a:lstStyle/>
          <a:p>
            <a:pPr lvl="0"/>
            <a:r>
              <a:rPr lang="it-IT" sz="1350" dirty="0"/>
              <a:t>Viene di solito raccomandato di sospendere la terapia con broncodilatatori almeno dieci ore prima del test.</a:t>
            </a:r>
            <a:endParaRPr lang="en-US" sz="1350" dirty="0"/>
          </a:p>
          <a:p>
            <a:endParaRPr lang="en-US" sz="1350" dirty="0"/>
          </a:p>
        </p:txBody>
      </p:sp>
      <p:pic>
        <p:nvPicPr>
          <p:cNvPr id="6" name="Picture 5"/>
          <p:cNvPicPr>
            <a:picLocks noChangeAspect="1"/>
          </p:cNvPicPr>
          <p:nvPr/>
        </p:nvPicPr>
        <p:blipFill>
          <a:blip r:embed="rId2"/>
          <a:stretch>
            <a:fillRect/>
          </a:stretch>
        </p:blipFill>
        <p:spPr>
          <a:xfrm>
            <a:off x="5054203" y="2038792"/>
            <a:ext cx="3799189" cy="2786072"/>
          </a:xfrm>
          <a:prstGeom prst="rect">
            <a:avLst/>
          </a:prstGeom>
        </p:spPr>
      </p:pic>
      <p:pic>
        <p:nvPicPr>
          <p:cNvPr id="7" name="Picture 6"/>
          <p:cNvPicPr>
            <a:picLocks noChangeAspect="1"/>
          </p:cNvPicPr>
          <p:nvPr/>
        </p:nvPicPr>
        <p:blipFill>
          <a:blip r:embed="rId3"/>
          <a:stretch>
            <a:fillRect/>
          </a:stretch>
        </p:blipFill>
        <p:spPr>
          <a:xfrm>
            <a:off x="4695729" y="2038792"/>
            <a:ext cx="4157663" cy="3121819"/>
          </a:xfrm>
          <a:prstGeom prst="rect">
            <a:avLst/>
          </a:prstGeom>
        </p:spPr>
      </p:pic>
    </p:spTree>
    <p:extLst>
      <p:ext uri="{BB962C8B-B14F-4D97-AF65-F5344CB8AC3E}">
        <p14:creationId xmlns:p14="http://schemas.microsoft.com/office/powerpoint/2010/main" val="40530845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 </a:t>
            </a:r>
            <a:r>
              <a:rPr lang="en-US" dirty="0" err="1"/>
              <a:t>spirometria</a:t>
            </a:r>
            <a:r>
              <a:rPr lang="en-US" dirty="0"/>
              <a:t> e’ </a:t>
            </a:r>
            <a:r>
              <a:rPr lang="en-US" dirty="0" err="1"/>
              <a:t>risultata</a:t>
            </a:r>
            <a:r>
              <a:rPr lang="en-US" dirty="0"/>
              <a:t> </a:t>
            </a:r>
            <a:r>
              <a:rPr lang="en-US" dirty="0" err="1">
                <a:solidFill>
                  <a:srgbClr val="00B0F0"/>
                </a:solidFill>
              </a:rPr>
              <a:t>attendibile</a:t>
            </a:r>
            <a:r>
              <a:rPr lang="en-US" dirty="0"/>
              <a:t>?</a:t>
            </a:r>
          </a:p>
        </p:txBody>
      </p:sp>
      <p:sp>
        <p:nvSpPr>
          <p:cNvPr id="3" name="Content Placeholder 2"/>
          <p:cNvSpPr>
            <a:spLocks noGrp="1"/>
          </p:cNvSpPr>
          <p:nvPr>
            <p:ph idx="1"/>
          </p:nvPr>
        </p:nvSpPr>
        <p:spPr>
          <a:xfrm>
            <a:off x="628650" y="2226469"/>
            <a:ext cx="7886700" cy="2702719"/>
          </a:xfrm>
        </p:spPr>
        <p:txBody>
          <a:bodyPr>
            <a:normAutofit fontScale="47500" lnSpcReduction="20000"/>
          </a:bodyPr>
          <a:lstStyle/>
          <a:p>
            <a:pPr marL="0" indent="0">
              <a:buNone/>
            </a:pPr>
            <a:r>
              <a:rPr lang="it-IT" dirty="0"/>
              <a:t>Criteri di </a:t>
            </a:r>
            <a:r>
              <a:rPr lang="it-IT" dirty="0" err="1"/>
              <a:t>validita’</a:t>
            </a:r>
            <a:r>
              <a:rPr lang="it-IT" dirty="0"/>
              <a:t> ATS/ERS 2005 in base a :</a:t>
            </a:r>
          </a:p>
          <a:p>
            <a:pPr marL="0" indent="0">
              <a:buNone/>
            </a:pPr>
            <a:endParaRPr lang="it-IT" dirty="0"/>
          </a:p>
          <a:p>
            <a:pPr marL="0" indent="0">
              <a:buNone/>
            </a:pPr>
            <a:r>
              <a:rPr lang="it-IT" dirty="0">
                <a:solidFill>
                  <a:srgbClr val="00B0F0"/>
                </a:solidFill>
              </a:rPr>
              <a:t>1. </a:t>
            </a:r>
            <a:r>
              <a:rPr lang="it-IT" dirty="0" err="1">
                <a:solidFill>
                  <a:srgbClr val="00B0F0"/>
                </a:solidFill>
              </a:rPr>
              <a:t>Accettabilita’</a:t>
            </a:r>
            <a:endParaRPr lang="it-IT" dirty="0">
              <a:solidFill>
                <a:srgbClr val="00B0F0"/>
              </a:solidFill>
            </a:endParaRPr>
          </a:p>
          <a:p>
            <a:r>
              <a:rPr lang="it-IT" dirty="0"/>
              <a:t>l'analisi delle </a:t>
            </a:r>
            <a:r>
              <a:rPr lang="it-IT" dirty="0">
                <a:solidFill>
                  <a:srgbClr val="00B050"/>
                </a:solidFill>
              </a:rPr>
              <a:t>caratteristiche</a:t>
            </a:r>
            <a:r>
              <a:rPr lang="it-IT" dirty="0">
                <a:solidFill>
                  <a:srgbClr val="00B0F0"/>
                </a:solidFill>
              </a:rPr>
              <a:t> </a:t>
            </a:r>
            <a:r>
              <a:rPr lang="it-IT" dirty="0">
                <a:solidFill>
                  <a:srgbClr val="00B050"/>
                </a:solidFill>
              </a:rPr>
              <a:t>morfologiche</a:t>
            </a:r>
            <a:r>
              <a:rPr lang="it-IT" dirty="0">
                <a:solidFill>
                  <a:srgbClr val="00B0F0"/>
                </a:solidFill>
              </a:rPr>
              <a:t> </a:t>
            </a:r>
            <a:r>
              <a:rPr lang="it-IT" dirty="0"/>
              <a:t>della curva flusso-volume </a:t>
            </a:r>
          </a:p>
          <a:p>
            <a:r>
              <a:rPr lang="it-IT" dirty="0"/>
              <a:t>l'assenza di </a:t>
            </a:r>
            <a:r>
              <a:rPr lang="it-IT" dirty="0">
                <a:solidFill>
                  <a:srgbClr val="C00000"/>
                </a:solidFill>
              </a:rPr>
              <a:t>artefatti </a:t>
            </a:r>
            <a:r>
              <a:rPr lang="it-IT" dirty="0"/>
              <a:t>(tosse, inizio ritardato dell'atto espiratorio, sforzo espiratorio insufficiente, interruzione precoce dell’espirazione, boccaglio ostruito)</a:t>
            </a:r>
          </a:p>
          <a:p>
            <a:r>
              <a:rPr lang="it-IT" dirty="0"/>
              <a:t>durata dell'espirazione attiva di </a:t>
            </a:r>
            <a:r>
              <a:rPr lang="it-IT" dirty="0">
                <a:solidFill>
                  <a:srgbClr val="00B050"/>
                </a:solidFill>
              </a:rPr>
              <a:t>almeno tre-sei secondi </a:t>
            </a:r>
            <a:r>
              <a:rPr lang="it-IT" dirty="0"/>
              <a:t>(svuotamento completo)</a:t>
            </a:r>
          </a:p>
          <a:p>
            <a:r>
              <a:rPr lang="it-IT" dirty="0"/>
              <a:t>collaborazione soddisfacente (partenza esplosiva)</a:t>
            </a:r>
            <a:endParaRPr lang="en-US" dirty="0">
              <a:solidFill>
                <a:srgbClr val="00B050"/>
              </a:solidFill>
            </a:endParaRPr>
          </a:p>
          <a:p>
            <a:pPr marL="0" indent="0">
              <a:buNone/>
            </a:pPr>
            <a:r>
              <a:rPr lang="en-US" dirty="0">
                <a:solidFill>
                  <a:srgbClr val="00B0F0"/>
                </a:solidFill>
              </a:rPr>
              <a:t>2. </a:t>
            </a:r>
            <a:r>
              <a:rPr lang="en-US" dirty="0" err="1">
                <a:solidFill>
                  <a:srgbClr val="00B0F0"/>
                </a:solidFill>
              </a:rPr>
              <a:t>Ripetibilita</a:t>
            </a:r>
            <a:r>
              <a:rPr lang="en-US" dirty="0">
                <a:solidFill>
                  <a:srgbClr val="00B0F0"/>
                </a:solidFill>
              </a:rPr>
              <a:t>’</a:t>
            </a:r>
          </a:p>
          <a:p>
            <a:pPr algn="just"/>
            <a:r>
              <a:rPr lang="en-US" dirty="0" err="1"/>
              <a:t>Almeno</a:t>
            </a:r>
            <a:r>
              <a:rPr lang="en-US" dirty="0"/>
              <a:t> </a:t>
            </a:r>
            <a:r>
              <a:rPr lang="en-US" dirty="0" err="1">
                <a:solidFill>
                  <a:srgbClr val="00B050"/>
                </a:solidFill>
              </a:rPr>
              <a:t>tre</a:t>
            </a:r>
            <a:r>
              <a:rPr lang="en-US" dirty="0">
                <a:solidFill>
                  <a:srgbClr val="00B050"/>
                </a:solidFill>
              </a:rPr>
              <a:t> test </a:t>
            </a:r>
            <a:r>
              <a:rPr lang="en-US" dirty="0"/>
              <a:t>in cui </a:t>
            </a:r>
            <a:r>
              <a:rPr lang="en-US" dirty="0" err="1"/>
              <a:t>il</a:t>
            </a:r>
            <a:r>
              <a:rPr lang="en-US" dirty="0"/>
              <a:t> </a:t>
            </a:r>
            <a:r>
              <a:rPr lang="en-US" dirty="0" err="1"/>
              <a:t>valore</a:t>
            </a:r>
            <a:r>
              <a:rPr lang="en-US" dirty="0"/>
              <a:t> di </a:t>
            </a:r>
            <a:r>
              <a:rPr lang="en-US" dirty="0" err="1"/>
              <a:t>capacità</a:t>
            </a:r>
            <a:r>
              <a:rPr lang="en-US" dirty="0"/>
              <a:t> </a:t>
            </a:r>
            <a:r>
              <a:rPr lang="en-US" dirty="0" err="1"/>
              <a:t>vitale</a:t>
            </a:r>
            <a:r>
              <a:rPr lang="en-US" dirty="0"/>
              <a:t> </a:t>
            </a:r>
            <a:r>
              <a:rPr lang="en-US" dirty="0" err="1"/>
              <a:t>forzata</a:t>
            </a:r>
            <a:r>
              <a:rPr lang="en-US" dirty="0"/>
              <a:t> (FVC) </a:t>
            </a:r>
            <a:r>
              <a:rPr lang="en-US" dirty="0" err="1"/>
              <a:t>sia</a:t>
            </a:r>
            <a:r>
              <a:rPr lang="en-US" dirty="0"/>
              <a:t> </a:t>
            </a:r>
            <a:r>
              <a:rPr lang="en-US" dirty="0" err="1"/>
              <a:t>contenuto</a:t>
            </a:r>
            <a:r>
              <a:rPr lang="en-US" dirty="0"/>
              <a:t> </a:t>
            </a:r>
            <a:r>
              <a:rPr lang="en-US" dirty="0" err="1"/>
              <a:t>entro</a:t>
            </a:r>
            <a:r>
              <a:rPr lang="en-US" dirty="0"/>
              <a:t> un range di </a:t>
            </a:r>
            <a:r>
              <a:rPr lang="en-US" dirty="0" err="1"/>
              <a:t>variabilità</a:t>
            </a:r>
            <a:r>
              <a:rPr lang="en-US" dirty="0"/>
              <a:t> </a:t>
            </a:r>
            <a:r>
              <a:rPr lang="en-US" dirty="0" err="1"/>
              <a:t>inferiore</a:t>
            </a:r>
            <a:r>
              <a:rPr lang="en-US" dirty="0"/>
              <a:t> al 10% ( ∆ FVC e ∆ FEV1 ≤ 150mL)</a:t>
            </a:r>
          </a:p>
          <a:p>
            <a:pPr algn="just"/>
            <a:endParaRPr lang="en-US" dirty="0"/>
          </a:p>
          <a:p>
            <a:endParaRPr lang="it-IT" dirty="0"/>
          </a:p>
        </p:txBody>
      </p:sp>
    </p:spTree>
    <p:extLst>
      <p:ext uri="{BB962C8B-B14F-4D97-AF65-F5344CB8AC3E}">
        <p14:creationId xmlns:p14="http://schemas.microsoft.com/office/powerpoint/2010/main" val="2532060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25ED5DD5-8013-3242-A9F8-C48BA347AD82}"/>
              </a:ext>
            </a:extLst>
          </p:cNvPr>
          <p:cNvSpPr>
            <a:spLocks noGrp="1" noChangeArrowheads="1"/>
          </p:cNvSpPr>
          <p:nvPr>
            <p:ph type="title" idx="4294967295"/>
          </p:nvPr>
        </p:nvSpPr>
        <p:spPr>
          <a:xfrm>
            <a:off x="457200" y="273050"/>
            <a:ext cx="8223250" cy="1141413"/>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900">
                <a:solidFill>
                  <a:srgbClr val="4700B8"/>
                </a:solidFill>
                <a:latin typeface="Comic Sans MS" panose="030F0902030302020204" pitchFamily="66" charset="0"/>
                <a:ea typeface="ＭＳ Ｐゴシック" panose="020B0600070205080204" pitchFamily="34" charset="-128"/>
              </a:rPr>
              <a:t>VIE AEREE SUPERIORI</a:t>
            </a:r>
            <a:r>
              <a:rPr lang="it-IT" altLang="it-IT">
                <a:solidFill>
                  <a:srgbClr val="4700B8"/>
                </a:solidFill>
                <a:ea typeface="ＭＳ Ｐゴシック" panose="020B0600070205080204" pitchFamily="34" charset="-128"/>
              </a:rPr>
              <a:t> </a:t>
            </a:r>
          </a:p>
        </p:txBody>
      </p:sp>
      <p:sp>
        <p:nvSpPr>
          <p:cNvPr id="29699" name="Rectangle 2">
            <a:extLst>
              <a:ext uri="{FF2B5EF4-FFF2-40B4-BE49-F238E27FC236}">
                <a16:creationId xmlns:a16="http://schemas.microsoft.com/office/drawing/2014/main" id="{3ED7DA93-B229-E149-AADC-5B3E1762B173}"/>
              </a:ext>
            </a:extLst>
          </p:cNvPr>
          <p:cNvSpPr>
            <a:spLocks noGrp="1" noChangeArrowheads="1"/>
          </p:cNvSpPr>
          <p:nvPr>
            <p:ph type="body" idx="4294967295"/>
          </p:nvPr>
        </p:nvSpPr>
        <p:spPr>
          <a:xfrm>
            <a:off x="4670425" y="1604963"/>
            <a:ext cx="4013200" cy="4546600"/>
          </a:xfrm>
        </p:spPr>
        <p:txBody>
          <a:bodyPr>
            <a:normAutofit lnSpcReduction="10000"/>
          </a:bodyPr>
          <a:lstStyle/>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a:t>
            </a:r>
            <a:r>
              <a:rPr lang="it-IT" altLang="it-IT" sz="2500">
                <a:solidFill>
                  <a:srgbClr val="FF0000"/>
                </a:solidFill>
                <a:latin typeface="Comic Sans MS" panose="030F0902030302020204" pitchFamily="66" charset="0"/>
                <a:ea typeface="ＭＳ Ｐゴシック" panose="020B0600070205080204" pitchFamily="34" charset="-128"/>
              </a:rPr>
              <a:t> Nasofaringe: </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Aria inspirata nel naso passa alla faringe fino alla trachea e polmoni.</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altLang="it-IT" sz="2500">
              <a:latin typeface="Comic Sans MS" panose="030F0902030302020204" pitchFamily="66" charset="0"/>
              <a:ea typeface="ＭＳ Ｐゴシック" panose="020B0600070205080204" pitchFamily="34" charset="-128"/>
            </a:endParaRP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a:t>
            </a:r>
            <a:r>
              <a:rPr lang="it-IT" altLang="it-IT" sz="2500">
                <a:solidFill>
                  <a:srgbClr val="FF0000"/>
                </a:solidFill>
                <a:latin typeface="Comic Sans MS" panose="030F0902030302020204" pitchFamily="66" charset="0"/>
                <a:ea typeface="ＭＳ Ｐゴシック" panose="020B0600070205080204" pitchFamily="34" charset="-128"/>
              </a:rPr>
              <a:t>Orofaringe:</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Aria inspirata nella bocca passa alla faringe fino alla trachea e polmoni</a:t>
            </a:r>
          </a:p>
        </p:txBody>
      </p:sp>
      <p:pic>
        <p:nvPicPr>
          <p:cNvPr id="29700" name="Picture 3">
            <a:extLst>
              <a:ext uri="{FF2B5EF4-FFF2-40B4-BE49-F238E27FC236}">
                <a16:creationId xmlns:a16="http://schemas.microsoft.com/office/drawing/2014/main" id="{B5E22FA6-F09E-3541-AB23-567CD83A0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13025"/>
            <a:ext cx="40132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113810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buNone/>
            </a:pPr>
            <a:r>
              <a:rPr lang="en-US" dirty="0"/>
              <a:t>1. </a:t>
            </a:r>
            <a:r>
              <a:rPr lang="en-US" dirty="0" err="1">
                <a:solidFill>
                  <a:srgbClr val="00B0F0"/>
                </a:solidFill>
              </a:rPr>
              <a:t>Assenza</a:t>
            </a:r>
            <a:r>
              <a:rPr lang="en-US" dirty="0">
                <a:solidFill>
                  <a:srgbClr val="00B0F0"/>
                </a:solidFill>
              </a:rPr>
              <a:t> di </a:t>
            </a:r>
            <a:r>
              <a:rPr lang="en-US" dirty="0" err="1">
                <a:solidFill>
                  <a:srgbClr val="00B0F0"/>
                </a:solidFill>
              </a:rPr>
              <a:t>artefatti</a:t>
            </a:r>
            <a:r>
              <a:rPr lang="en-US" dirty="0"/>
              <a:t>:</a:t>
            </a:r>
          </a:p>
          <a:p>
            <a:r>
              <a:rPr lang="en-US" dirty="0" err="1"/>
              <a:t>Tosse</a:t>
            </a:r>
            <a:r>
              <a:rPr lang="en-US" dirty="0"/>
              <a:t> </a:t>
            </a:r>
            <a:r>
              <a:rPr lang="en-US" dirty="0" err="1"/>
              <a:t>nel</a:t>
            </a:r>
            <a:r>
              <a:rPr lang="en-US" dirty="0"/>
              <a:t> primo secondo di </a:t>
            </a:r>
            <a:r>
              <a:rPr lang="en-US" dirty="0" err="1"/>
              <a:t>espirazione</a:t>
            </a:r>
            <a:endParaRPr lang="en-US" dirty="0"/>
          </a:p>
          <a:p>
            <a:r>
              <a:rPr lang="en-US" dirty="0" err="1"/>
              <a:t>Chiusura</a:t>
            </a:r>
            <a:r>
              <a:rPr lang="en-US" dirty="0"/>
              <a:t> </a:t>
            </a:r>
            <a:r>
              <a:rPr lang="en-US" dirty="0" err="1"/>
              <a:t>della</a:t>
            </a:r>
            <a:r>
              <a:rPr lang="en-US" dirty="0"/>
              <a:t> </a:t>
            </a:r>
            <a:r>
              <a:rPr lang="en-US" dirty="0" err="1"/>
              <a:t>glottide</a:t>
            </a:r>
            <a:endParaRPr lang="en-US" dirty="0"/>
          </a:p>
          <a:p>
            <a:r>
              <a:rPr lang="en-US" dirty="0" err="1"/>
              <a:t>Sforzo</a:t>
            </a:r>
            <a:r>
              <a:rPr lang="en-US" dirty="0"/>
              <a:t> </a:t>
            </a:r>
            <a:r>
              <a:rPr lang="en-US" dirty="0" err="1"/>
              <a:t>insufficiente</a:t>
            </a:r>
            <a:endParaRPr lang="en-US" dirty="0"/>
          </a:p>
          <a:p>
            <a:r>
              <a:rPr lang="en-US" dirty="0"/>
              <a:t>Non </a:t>
            </a:r>
            <a:r>
              <a:rPr lang="en-US" dirty="0" err="1"/>
              <a:t>completo</a:t>
            </a:r>
            <a:r>
              <a:rPr lang="en-US" dirty="0"/>
              <a:t> </a:t>
            </a:r>
            <a:r>
              <a:rPr lang="en-US" dirty="0" err="1"/>
              <a:t>svuotamento</a:t>
            </a:r>
            <a:r>
              <a:rPr lang="en-US" dirty="0"/>
              <a:t> </a:t>
            </a:r>
            <a:r>
              <a:rPr lang="en-US" dirty="0" err="1"/>
              <a:t>dei</a:t>
            </a:r>
            <a:r>
              <a:rPr lang="en-US" dirty="0"/>
              <a:t> </a:t>
            </a:r>
            <a:r>
              <a:rPr lang="en-US" dirty="0" err="1"/>
              <a:t>polmoni</a:t>
            </a:r>
            <a:endParaRPr lang="en-US" dirty="0"/>
          </a:p>
          <a:p>
            <a:r>
              <a:rPr lang="en-US" dirty="0" err="1"/>
              <a:t>Boccaglio</a:t>
            </a:r>
            <a:r>
              <a:rPr lang="en-US" dirty="0"/>
              <a:t> </a:t>
            </a:r>
            <a:r>
              <a:rPr lang="en-US" dirty="0" err="1"/>
              <a:t>ostruito</a:t>
            </a:r>
            <a:r>
              <a:rPr lang="en-US" dirty="0"/>
              <a:t> (ad </a:t>
            </a:r>
            <a:r>
              <a:rPr lang="en-US" dirty="0" err="1"/>
              <a:t>es</a:t>
            </a:r>
            <a:r>
              <a:rPr lang="en-US" dirty="0"/>
              <a:t> </a:t>
            </a:r>
            <a:r>
              <a:rPr lang="en-US" dirty="0" err="1"/>
              <a:t>dalla</a:t>
            </a:r>
            <a:r>
              <a:rPr lang="en-US" dirty="0"/>
              <a:t> lingua)</a:t>
            </a:r>
          </a:p>
          <a:p>
            <a:r>
              <a:rPr lang="en-US" dirty="0" err="1"/>
              <a:t>Perdite</a:t>
            </a:r>
            <a:r>
              <a:rPr lang="en-US" dirty="0"/>
              <a:t> </a:t>
            </a:r>
            <a:r>
              <a:rPr lang="en-US" dirty="0" err="1"/>
              <a:t>aeree</a:t>
            </a:r>
            <a:r>
              <a:rPr lang="en-US" dirty="0"/>
              <a:t> dal </a:t>
            </a:r>
            <a:r>
              <a:rPr lang="en-US" dirty="0" err="1"/>
              <a:t>boccaglio</a:t>
            </a:r>
            <a:endParaRPr lang="en-US" dirty="0"/>
          </a:p>
          <a:p>
            <a:pPr marL="0" indent="0">
              <a:buNone/>
            </a:pPr>
            <a:r>
              <a:rPr lang="en-US" dirty="0">
                <a:solidFill>
                  <a:srgbClr val="00B0F0"/>
                </a:solidFill>
              </a:rPr>
              <a:t>2.Inzio </a:t>
            </a:r>
            <a:r>
              <a:rPr lang="en-US" dirty="0" err="1">
                <a:solidFill>
                  <a:srgbClr val="00B0F0"/>
                </a:solidFill>
              </a:rPr>
              <a:t>soddisfacente</a:t>
            </a:r>
            <a:r>
              <a:rPr lang="en-US" dirty="0">
                <a:solidFill>
                  <a:srgbClr val="00B0F0"/>
                </a:solidFill>
              </a:rPr>
              <a:t> del test</a:t>
            </a:r>
            <a:r>
              <a:rPr lang="en-US" dirty="0"/>
              <a:t>: </a:t>
            </a:r>
            <a:r>
              <a:rPr lang="en-US" dirty="0" err="1"/>
              <a:t>partenza</a:t>
            </a:r>
            <a:r>
              <a:rPr lang="en-US" dirty="0"/>
              <a:t> </a:t>
            </a:r>
            <a:r>
              <a:rPr lang="en-US" dirty="0" err="1"/>
              <a:t>esplosiva</a:t>
            </a:r>
            <a:endParaRPr lang="en-US" dirty="0"/>
          </a:p>
          <a:p>
            <a:r>
              <a:rPr lang="en-US" dirty="0"/>
              <a:t>Volume </a:t>
            </a:r>
            <a:r>
              <a:rPr lang="en-US" dirty="0" err="1"/>
              <a:t>estrapolato</a:t>
            </a:r>
            <a:r>
              <a:rPr lang="en-US" dirty="0"/>
              <a:t> &lt;5% </a:t>
            </a:r>
            <a:r>
              <a:rPr lang="en-US" dirty="0" err="1"/>
              <a:t>della</a:t>
            </a:r>
            <a:r>
              <a:rPr lang="en-US" dirty="0"/>
              <a:t> CVF o &lt;150ml o </a:t>
            </a:r>
            <a:r>
              <a:rPr lang="en-US" dirty="0" err="1"/>
              <a:t>il</a:t>
            </a:r>
            <a:r>
              <a:rPr lang="en-US" dirty="0"/>
              <a:t> </a:t>
            </a:r>
            <a:r>
              <a:rPr lang="en-US" dirty="0" err="1"/>
              <a:t>maggiore</a:t>
            </a:r>
            <a:r>
              <a:rPr lang="en-US" dirty="0"/>
              <a:t> </a:t>
            </a:r>
            <a:r>
              <a:rPr lang="en-US" dirty="0" err="1"/>
              <a:t>dei</a:t>
            </a:r>
            <a:r>
              <a:rPr lang="en-US" dirty="0"/>
              <a:t> due</a:t>
            </a:r>
          </a:p>
          <a:p>
            <a:pPr marL="0" indent="0">
              <a:buNone/>
            </a:pPr>
            <a:r>
              <a:rPr lang="en-US" dirty="0"/>
              <a:t>3. </a:t>
            </a:r>
            <a:r>
              <a:rPr lang="en-US" dirty="0" err="1">
                <a:solidFill>
                  <a:srgbClr val="00B0F0"/>
                </a:solidFill>
              </a:rPr>
              <a:t>Soddisfacente</a:t>
            </a:r>
            <a:r>
              <a:rPr lang="en-US" dirty="0">
                <a:solidFill>
                  <a:srgbClr val="00B0F0"/>
                </a:solidFill>
              </a:rPr>
              <a:t> </a:t>
            </a:r>
            <a:r>
              <a:rPr lang="en-US" dirty="0" err="1">
                <a:solidFill>
                  <a:srgbClr val="00B0F0"/>
                </a:solidFill>
              </a:rPr>
              <a:t>durata</a:t>
            </a:r>
            <a:r>
              <a:rPr lang="en-US" dirty="0">
                <a:solidFill>
                  <a:srgbClr val="00B0F0"/>
                </a:solidFill>
              </a:rPr>
              <a:t> </a:t>
            </a:r>
            <a:r>
              <a:rPr lang="en-US" dirty="0" err="1">
                <a:solidFill>
                  <a:srgbClr val="00B0F0"/>
                </a:solidFill>
              </a:rPr>
              <a:t>della</a:t>
            </a:r>
            <a:r>
              <a:rPr lang="en-US" dirty="0">
                <a:solidFill>
                  <a:srgbClr val="00B0F0"/>
                </a:solidFill>
              </a:rPr>
              <a:t> </a:t>
            </a:r>
            <a:r>
              <a:rPr lang="en-US" dirty="0" err="1">
                <a:solidFill>
                  <a:srgbClr val="00B0F0"/>
                </a:solidFill>
              </a:rPr>
              <a:t>espirazione</a:t>
            </a:r>
            <a:r>
              <a:rPr lang="en-US" dirty="0"/>
              <a:t>:</a:t>
            </a:r>
          </a:p>
          <a:p>
            <a:r>
              <a:rPr lang="en-US" dirty="0" err="1"/>
              <a:t>Durata</a:t>
            </a:r>
            <a:r>
              <a:rPr lang="en-US" dirty="0"/>
              <a:t> &gt; 6sec con </a:t>
            </a:r>
            <a:r>
              <a:rPr lang="en-US" dirty="0" err="1"/>
              <a:t>plateu</a:t>
            </a:r>
            <a:r>
              <a:rPr lang="en-US" dirty="0"/>
              <a:t> </a:t>
            </a:r>
            <a:r>
              <a:rPr lang="en-US" dirty="0" err="1"/>
              <a:t>senza</a:t>
            </a:r>
            <a:r>
              <a:rPr lang="en-US" dirty="0"/>
              <a:t> </a:t>
            </a:r>
            <a:r>
              <a:rPr lang="en-US" dirty="0" err="1"/>
              <a:t>flusso</a:t>
            </a:r>
            <a:r>
              <a:rPr lang="en-US" dirty="0"/>
              <a:t> &gt; 1sec</a:t>
            </a:r>
          </a:p>
          <a:p>
            <a:endParaRPr lang="en-US" dirty="0"/>
          </a:p>
        </p:txBody>
      </p:sp>
      <p:sp>
        <p:nvSpPr>
          <p:cNvPr id="4" name="Title 1"/>
          <p:cNvSpPr>
            <a:spLocks noGrp="1"/>
          </p:cNvSpPr>
          <p:nvPr>
            <p:ph type="title"/>
          </p:nvPr>
        </p:nvSpPr>
        <p:spPr>
          <a:xfrm>
            <a:off x="628650" y="394577"/>
            <a:ext cx="7886700" cy="994172"/>
          </a:xfrm>
        </p:spPr>
        <p:txBody>
          <a:bodyPr/>
          <a:lstStyle/>
          <a:p>
            <a:r>
              <a:rPr lang="en-US" dirty="0"/>
              <a:t>1. </a:t>
            </a:r>
            <a:r>
              <a:rPr lang="en-US" dirty="0" err="1"/>
              <a:t>Criterio</a:t>
            </a:r>
            <a:r>
              <a:rPr lang="en-US" dirty="0"/>
              <a:t> di </a:t>
            </a:r>
            <a:r>
              <a:rPr lang="en-US" dirty="0" err="1">
                <a:solidFill>
                  <a:srgbClr val="00B0F0"/>
                </a:solidFill>
              </a:rPr>
              <a:t>accettabilita</a:t>
            </a:r>
            <a:r>
              <a:rPr lang="en-US" dirty="0">
                <a:solidFill>
                  <a:srgbClr val="00B0F0"/>
                </a:solidFill>
              </a:rPr>
              <a:t>’</a:t>
            </a:r>
            <a:endParaRPr lang="en-US" dirty="0"/>
          </a:p>
        </p:txBody>
      </p:sp>
      <p:sp>
        <p:nvSpPr>
          <p:cNvPr id="5" name="Rectangle 4"/>
          <p:cNvSpPr/>
          <p:nvPr/>
        </p:nvSpPr>
        <p:spPr>
          <a:xfrm>
            <a:off x="6672263" y="1937164"/>
            <a:ext cx="2014537" cy="923330"/>
          </a:xfrm>
          <a:prstGeom prst="rect">
            <a:avLst/>
          </a:prstGeom>
          <a:ln>
            <a:solidFill>
              <a:srgbClr val="FF0000"/>
            </a:solidFill>
          </a:ln>
        </p:spPr>
        <p:txBody>
          <a:bodyPr wrap="square">
            <a:spAutoFit/>
          </a:bodyPr>
          <a:lstStyle/>
          <a:p>
            <a:r>
              <a:rPr lang="it-IT" sz="1350" dirty="0">
                <a:solidFill>
                  <a:srgbClr val="C00000"/>
                </a:solidFill>
                <a:latin typeface="Arial" charset="0"/>
                <a:ea typeface="Times New Roman" charset="0"/>
                <a:cs typeface="Times New Roman" charset="0"/>
              </a:rPr>
              <a:t>NB</a:t>
            </a:r>
            <a:r>
              <a:rPr lang="it-IT" sz="1350" dirty="0">
                <a:latin typeface="Arial" charset="0"/>
                <a:ea typeface="Times New Roman" charset="0"/>
                <a:cs typeface="Times New Roman" charset="0"/>
              </a:rPr>
              <a:t>! Un debole inizio dell’espirazione altera in maniera significativa il FEV1</a:t>
            </a:r>
            <a:endParaRPr lang="en-US" sz="1350" dirty="0"/>
          </a:p>
        </p:txBody>
      </p:sp>
      <p:sp>
        <p:nvSpPr>
          <p:cNvPr id="6" name="Rectangle 5"/>
          <p:cNvSpPr/>
          <p:nvPr/>
        </p:nvSpPr>
        <p:spPr>
          <a:xfrm>
            <a:off x="5728447" y="6142419"/>
            <a:ext cx="3415553" cy="715581"/>
          </a:xfrm>
          <a:prstGeom prst="rect">
            <a:avLst/>
          </a:prstGeom>
          <a:ln>
            <a:solidFill>
              <a:srgbClr val="FF0000"/>
            </a:solidFill>
          </a:ln>
        </p:spPr>
        <p:txBody>
          <a:bodyPr wrap="square">
            <a:spAutoFit/>
          </a:bodyPr>
          <a:lstStyle/>
          <a:p>
            <a:r>
              <a:rPr lang="it-IT" sz="1350" dirty="0">
                <a:solidFill>
                  <a:srgbClr val="C00000"/>
                </a:solidFill>
                <a:latin typeface="Arial" charset="0"/>
                <a:ea typeface="Times New Roman" charset="0"/>
                <a:cs typeface="Times New Roman" charset="0"/>
              </a:rPr>
              <a:t>NB</a:t>
            </a:r>
            <a:r>
              <a:rPr lang="it-IT" sz="1350" dirty="0">
                <a:latin typeface="Arial" charset="0"/>
                <a:ea typeface="Times New Roman" charset="0"/>
                <a:cs typeface="Times New Roman" charset="0"/>
              </a:rPr>
              <a:t>! una interruzione precoce dell’espirazione </a:t>
            </a:r>
            <a:r>
              <a:rPr lang="it-IT" sz="1350" dirty="0" err="1">
                <a:latin typeface="Arial" charset="0"/>
                <a:ea typeface="Times New Roman" charset="0"/>
                <a:cs typeface="Times New Roman" charset="0"/>
              </a:rPr>
              <a:t>puo’</a:t>
            </a:r>
            <a:r>
              <a:rPr lang="it-IT" sz="1350" dirty="0">
                <a:latin typeface="Arial" charset="0"/>
                <a:ea typeface="Times New Roman" charset="0"/>
                <a:cs typeface="Times New Roman" charset="0"/>
              </a:rPr>
              <a:t> “falsamente “ aumentare il </a:t>
            </a:r>
            <a:r>
              <a:rPr lang="it-IT" sz="1350" dirty="0" err="1">
                <a:latin typeface="Arial" charset="0"/>
                <a:ea typeface="Times New Roman" charset="0"/>
                <a:cs typeface="Times New Roman" charset="0"/>
              </a:rPr>
              <a:t>Tiffaneau</a:t>
            </a:r>
            <a:r>
              <a:rPr lang="it-IT" sz="1350" dirty="0">
                <a:latin typeface="Arial" charset="0"/>
                <a:ea typeface="Times New Roman" charset="0"/>
                <a:cs typeface="Times New Roman" charset="0"/>
              </a:rPr>
              <a:t> e il FEF</a:t>
            </a:r>
            <a:r>
              <a:rPr lang="it-IT" sz="1350" baseline="-25000" dirty="0">
                <a:latin typeface="Arial" charset="0"/>
                <a:ea typeface="Times New Roman" charset="0"/>
                <a:cs typeface="Times New Roman" charset="0"/>
              </a:rPr>
              <a:t>25-75</a:t>
            </a:r>
            <a:r>
              <a:rPr lang="it-IT" sz="1350" dirty="0">
                <a:latin typeface="Arial" charset="0"/>
                <a:ea typeface="Times New Roman" charset="0"/>
                <a:cs typeface="Times New Roman" charset="0"/>
              </a:rPr>
              <a:t> </a:t>
            </a:r>
            <a:endParaRPr lang="en-US" sz="1350" dirty="0"/>
          </a:p>
        </p:txBody>
      </p:sp>
    </p:spTree>
    <p:extLst>
      <p:ext uri="{BB962C8B-B14F-4D97-AF65-F5344CB8AC3E}">
        <p14:creationId xmlns:p14="http://schemas.microsoft.com/office/powerpoint/2010/main" val="10976824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Criteri</a:t>
            </a:r>
            <a:r>
              <a:rPr lang="en-US" dirty="0"/>
              <a:t> di </a:t>
            </a:r>
            <a:r>
              <a:rPr lang="en-US" dirty="0" err="1">
                <a:solidFill>
                  <a:srgbClr val="00B0F0"/>
                </a:solidFill>
              </a:rPr>
              <a:t>riproducibilita</a:t>
            </a:r>
            <a:r>
              <a:rPr lang="en-US" dirty="0">
                <a:solidFill>
                  <a:srgbClr val="00B0F0"/>
                </a:solidFill>
              </a:rPr>
              <a:t>’</a:t>
            </a:r>
            <a:br>
              <a:rPr lang="en-US" dirty="0">
                <a:solidFill>
                  <a:srgbClr val="00B0F0"/>
                </a:solidFill>
              </a:rPr>
            </a:br>
            <a:r>
              <a:rPr lang="en-US" sz="2250" dirty="0" err="1"/>
              <a:t>Valutabile</a:t>
            </a:r>
            <a:r>
              <a:rPr lang="en-US" sz="2250" dirty="0"/>
              <a:t> </a:t>
            </a:r>
            <a:r>
              <a:rPr lang="en-US" sz="2250" dirty="0" err="1"/>
              <a:t>dopo</a:t>
            </a:r>
            <a:r>
              <a:rPr lang="en-US" sz="2250" dirty="0"/>
              <a:t> aver </a:t>
            </a:r>
            <a:r>
              <a:rPr lang="en-US" sz="2250" dirty="0" err="1"/>
              <a:t>raccolto</a:t>
            </a:r>
            <a:r>
              <a:rPr lang="en-US" sz="2250" dirty="0"/>
              <a:t> 3 test </a:t>
            </a:r>
            <a:r>
              <a:rPr lang="en-US" sz="2250" dirty="0" err="1"/>
              <a:t>accettabili</a:t>
            </a:r>
            <a:endParaRPr lang="en-US" sz="2250" dirty="0"/>
          </a:p>
        </p:txBody>
      </p:sp>
      <p:sp>
        <p:nvSpPr>
          <p:cNvPr id="3" name="Content Placeholder 2"/>
          <p:cNvSpPr>
            <a:spLocks noGrp="1"/>
          </p:cNvSpPr>
          <p:nvPr>
            <p:ph idx="1"/>
          </p:nvPr>
        </p:nvSpPr>
        <p:spPr/>
        <p:txBody>
          <a:bodyPr/>
          <a:lstStyle/>
          <a:p>
            <a:r>
              <a:rPr lang="en-US" dirty="0" err="1"/>
              <a:t>Variazione</a:t>
            </a:r>
            <a:r>
              <a:rPr lang="en-US" dirty="0"/>
              <a:t> </a:t>
            </a:r>
            <a:r>
              <a:rPr lang="en-US" dirty="0" err="1"/>
              <a:t>tra</a:t>
            </a:r>
            <a:r>
              <a:rPr lang="en-US" dirty="0"/>
              <a:t> le due </a:t>
            </a:r>
            <a:r>
              <a:rPr lang="en-US" dirty="0" err="1"/>
              <a:t>migliori</a:t>
            </a:r>
            <a:r>
              <a:rPr lang="en-US" dirty="0"/>
              <a:t> FVC &lt;200ml</a:t>
            </a:r>
          </a:p>
          <a:p>
            <a:r>
              <a:rPr lang="en-US" dirty="0" err="1"/>
              <a:t>Variazione</a:t>
            </a:r>
            <a:r>
              <a:rPr lang="en-US" dirty="0"/>
              <a:t> </a:t>
            </a:r>
            <a:r>
              <a:rPr lang="en-US" dirty="0" err="1"/>
              <a:t>tra</a:t>
            </a:r>
            <a:r>
              <a:rPr lang="en-US" dirty="0"/>
              <a:t> </a:t>
            </a:r>
            <a:r>
              <a:rPr lang="en-US" dirty="0" err="1"/>
              <a:t>i</a:t>
            </a:r>
            <a:r>
              <a:rPr lang="en-US" dirty="0"/>
              <a:t> due </a:t>
            </a:r>
            <a:r>
              <a:rPr lang="en-US" dirty="0" err="1"/>
              <a:t>migliori</a:t>
            </a:r>
            <a:r>
              <a:rPr lang="en-US" dirty="0"/>
              <a:t> FEV1 &lt;200ml</a:t>
            </a:r>
          </a:p>
          <a:p>
            <a:endParaRPr lang="en-US" dirty="0"/>
          </a:p>
          <a:p>
            <a:pPr marL="0" indent="0">
              <a:buNone/>
            </a:pPr>
            <a:r>
              <a:rPr lang="en-US" u="sng" dirty="0" err="1"/>
              <a:t>Scelta</a:t>
            </a:r>
            <a:r>
              <a:rPr lang="en-US" u="sng" dirty="0"/>
              <a:t> del test </a:t>
            </a:r>
            <a:r>
              <a:rPr lang="en-US" u="sng" dirty="0" err="1"/>
              <a:t>migliore</a:t>
            </a:r>
            <a:r>
              <a:rPr lang="en-US" dirty="0"/>
              <a:t>:</a:t>
            </a:r>
          </a:p>
          <a:p>
            <a:pPr marL="0" indent="0">
              <a:buNone/>
            </a:pPr>
            <a:r>
              <a:rPr lang="en-US" dirty="0" err="1"/>
              <a:t>Tra</a:t>
            </a:r>
            <a:r>
              <a:rPr lang="en-US" dirty="0"/>
              <a:t> </a:t>
            </a:r>
            <a:r>
              <a:rPr lang="en-US" dirty="0" err="1"/>
              <a:t>tutte</a:t>
            </a:r>
            <a:r>
              <a:rPr lang="en-US" dirty="0"/>
              <a:t> le </a:t>
            </a:r>
            <a:r>
              <a:rPr lang="en-US" dirty="0" err="1"/>
              <a:t>manovre</a:t>
            </a:r>
            <a:r>
              <a:rPr lang="en-US" dirty="0"/>
              <a:t> </a:t>
            </a:r>
            <a:r>
              <a:rPr lang="en-US" dirty="0" err="1"/>
              <a:t>accettabili</a:t>
            </a:r>
            <a:r>
              <a:rPr lang="en-US" dirty="0"/>
              <a:t> </a:t>
            </a:r>
            <a:r>
              <a:rPr lang="en-US" dirty="0" err="1"/>
              <a:t>vengono</a:t>
            </a:r>
            <a:r>
              <a:rPr lang="en-US" dirty="0"/>
              <a:t> </a:t>
            </a:r>
            <a:r>
              <a:rPr lang="en-US" dirty="0" err="1"/>
              <a:t>scelti</a:t>
            </a:r>
            <a:r>
              <a:rPr lang="en-US" dirty="0"/>
              <a:t> I </a:t>
            </a:r>
            <a:r>
              <a:rPr lang="en-US" dirty="0" err="1"/>
              <a:t>valori</a:t>
            </a:r>
            <a:r>
              <a:rPr lang="en-US" dirty="0"/>
              <a:t> </a:t>
            </a:r>
            <a:r>
              <a:rPr lang="en-US" dirty="0" err="1"/>
              <a:t>piu</a:t>
            </a:r>
            <a:r>
              <a:rPr lang="en-US" dirty="0"/>
              <a:t>’ </a:t>
            </a:r>
            <a:r>
              <a:rPr lang="en-US" dirty="0" err="1"/>
              <a:t>alti</a:t>
            </a:r>
            <a:r>
              <a:rPr lang="en-US" dirty="0"/>
              <a:t> di CVF e FEV1 </a:t>
            </a:r>
            <a:r>
              <a:rPr lang="en-US" dirty="0" err="1"/>
              <a:t>anche</a:t>
            </a:r>
            <a:r>
              <a:rPr lang="en-US" dirty="0"/>
              <a:t> se </a:t>
            </a:r>
            <a:r>
              <a:rPr lang="en-US" dirty="0" err="1"/>
              <a:t>provengono</a:t>
            </a:r>
            <a:r>
              <a:rPr lang="en-US" dirty="0"/>
              <a:t> da curve diverse</a:t>
            </a:r>
          </a:p>
          <a:p>
            <a:pPr marL="0" indent="0">
              <a:buNone/>
            </a:pPr>
            <a:r>
              <a:rPr lang="en-US" sz="1500" dirty="0">
                <a:sym typeface="Wingdings"/>
              </a:rPr>
              <a:t> I </a:t>
            </a:r>
            <a:r>
              <a:rPr lang="en-US" sz="1500" dirty="0" err="1">
                <a:sym typeface="Wingdings"/>
              </a:rPr>
              <a:t>flussi</a:t>
            </a:r>
            <a:r>
              <a:rPr lang="en-US" sz="1500" dirty="0">
                <a:sym typeface="Wingdings"/>
              </a:rPr>
              <a:t> </a:t>
            </a:r>
            <a:r>
              <a:rPr lang="en-US" sz="1500" dirty="0" err="1">
                <a:sym typeface="Wingdings"/>
              </a:rPr>
              <a:t>espiratori</a:t>
            </a:r>
            <a:r>
              <a:rPr lang="en-US" sz="1500" dirty="0">
                <a:sym typeface="Wingdings"/>
              </a:rPr>
              <a:t> </a:t>
            </a:r>
            <a:r>
              <a:rPr lang="en-US" sz="1500" dirty="0" err="1">
                <a:sym typeface="Wingdings"/>
              </a:rPr>
              <a:t>medi</a:t>
            </a:r>
            <a:r>
              <a:rPr lang="en-US" sz="1500" dirty="0">
                <a:sym typeface="Wingdings"/>
              </a:rPr>
              <a:t> e </a:t>
            </a:r>
            <a:r>
              <a:rPr lang="en-US" sz="1500" dirty="0" err="1">
                <a:sym typeface="Wingdings"/>
              </a:rPr>
              <a:t>massimali</a:t>
            </a:r>
            <a:r>
              <a:rPr lang="en-US" sz="1500" dirty="0">
                <a:sym typeface="Wingdings"/>
              </a:rPr>
              <a:t> </a:t>
            </a:r>
            <a:r>
              <a:rPr lang="en-US" sz="1500" dirty="0" err="1">
                <a:sym typeface="Wingdings"/>
              </a:rPr>
              <a:t>saranno</a:t>
            </a:r>
            <a:r>
              <a:rPr lang="en-US" sz="1500" dirty="0">
                <a:sym typeface="Wingdings"/>
              </a:rPr>
              <a:t> </a:t>
            </a:r>
            <a:r>
              <a:rPr lang="en-US" sz="1500" dirty="0" err="1">
                <a:sym typeface="Wingdings"/>
              </a:rPr>
              <a:t>quelli</a:t>
            </a:r>
            <a:r>
              <a:rPr lang="en-US" sz="1500" dirty="0">
                <a:sym typeface="Wingdings"/>
              </a:rPr>
              <a:t> </a:t>
            </a:r>
            <a:r>
              <a:rPr lang="en-US" sz="1500" dirty="0" err="1">
                <a:sym typeface="Wingdings"/>
              </a:rPr>
              <a:t>provenienti</a:t>
            </a:r>
            <a:r>
              <a:rPr lang="en-US" sz="1500" dirty="0">
                <a:sym typeface="Wingdings"/>
              </a:rPr>
              <a:t> </a:t>
            </a:r>
            <a:r>
              <a:rPr lang="en-US" sz="1500" dirty="0" err="1">
                <a:sym typeface="Wingdings"/>
              </a:rPr>
              <a:t>dalla</a:t>
            </a:r>
            <a:r>
              <a:rPr lang="en-US" sz="1500" dirty="0">
                <a:sym typeface="Wingdings"/>
              </a:rPr>
              <a:t> </a:t>
            </a:r>
            <a:r>
              <a:rPr lang="en-US" sz="1500" dirty="0" err="1">
                <a:sym typeface="Wingdings"/>
              </a:rPr>
              <a:t>singola</a:t>
            </a:r>
            <a:r>
              <a:rPr lang="en-US" sz="1500" dirty="0">
                <a:sym typeface="Wingdings"/>
              </a:rPr>
              <a:t> </a:t>
            </a:r>
            <a:r>
              <a:rPr lang="en-US" sz="1500" dirty="0" err="1">
                <a:sym typeface="Wingdings"/>
              </a:rPr>
              <a:t>curva</a:t>
            </a:r>
            <a:r>
              <a:rPr lang="en-US" sz="1500" dirty="0">
                <a:sym typeface="Wingdings"/>
              </a:rPr>
              <a:t> con la </a:t>
            </a:r>
            <a:r>
              <a:rPr lang="en-US" sz="1500" dirty="0" err="1">
                <a:sym typeface="Wingdings"/>
              </a:rPr>
              <a:t>migliore</a:t>
            </a:r>
            <a:r>
              <a:rPr lang="en-US" sz="1500" dirty="0">
                <a:sym typeface="Wingdings"/>
              </a:rPr>
              <a:t> </a:t>
            </a:r>
            <a:r>
              <a:rPr lang="en-US" sz="1500" dirty="0" err="1">
                <a:sym typeface="Wingdings"/>
              </a:rPr>
              <a:t>somma</a:t>
            </a:r>
            <a:r>
              <a:rPr lang="en-US" sz="1500" dirty="0">
                <a:sym typeface="Wingdings"/>
              </a:rPr>
              <a:t>  CVF e FEV1</a:t>
            </a:r>
            <a:endParaRPr lang="en-US" sz="1500" dirty="0"/>
          </a:p>
        </p:txBody>
      </p:sp>
    </p:spTree>
    <p:extLst>
      <p:ext uri="{BB962C8B-B14F-4D97-AF65-F5344CB8AC3E}">
        <p14:creationId xmlns:p14="http://schemas.microsoft.com/office/powerpoint/2010/main" val="24086657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7239" y="2828466"/>
            <a:ext cx="5049521" cy="3808538"/>
          </a:xfrm>
          <a:prstGeom prst="rect">
            <a:avLst/>
          </a:prstGeom>
        </p:spPr>
      </p:pic>
      <p:sp>
        <p:nvSpPr>
          <p:cNvPr id="5" name="Title 1"/>
          <p:cNvSpPr>
            <a:spLocks noGrp="1"/>
          </p:cNvSpPr>
          <p:nvPr>
            <p:ph type="title"/>
          </p:nvPr>
        </p:nvSpPr>
        <p:spPr>
          <a:xfrm>
            <a:off x="628650" y="1131094"/>
            <a:ext cx="7886700" cy="994172"/>
          </a:xfrm>
        </p:spPr>
        <p:txBody>
          <a:bodyPr>
            <a:normAutofit fontScale="90000"/>
          </a:bodyPr>
          <a:lstStyle/>
          <a:p>
            <a:r>
              <a:rPr lang="en-US" dirty="0"/>
              <a:t>La </a:t>
            </a:r>
            <a:r>
              <a:rPr lang="en-US" dirty="0" err="1"/>
              <a:t>spirometria</a:t>
            </a:r>
            <a:r>
              <a:rPr lang="en-US" dirty="0"/>
              <a:t> e’ </a:t>
            </a:r>
            <a:r>
              <a:rPr lang="en-US" dirty="0" err="1"/>
              <a:t>risultata</a:t>
            </a:r>
            <a:r>
              <a:rPr lang="en-US" dirty="0"/>
              <a:t> </a:t>
            </a:r>
            <a:r>
              <a:rPr lang="en-US" dirty="0" err="1">
                <a:solidFill>
                  <a:srgbClr val="00B0F0"/>
                </a:solidFill>
              </a:rPr>
              <a:t>accettabile</a:t>
            </a:r>
            <a:r>
              <a:rPr lang="en-US" dirty="0"/>
              <a:t>?</a:t>
            </a:r>
            <a:br>
              <a:rPr lang="en-US" dirty="0"/>
            </a:br>
            <a:r>
              <a:rPr lang="en-US" sz="2250" dirty="0" err="1"/>
              <a:t>Esempi</a:t>
            </a:r>
            <a:r>
              <a:rPr lang="en-US" sz="2250" dirty="0"/>
              <a:t> di </a:t>
            </a:r>
            <a:r>
              <a:rPr lang="en-US" sz="2250" dirty="0" err="1"/>
              <a:t>artefatti</a:t>
            </a:r>
            <a:endParaRPr lang="en-US" sz="2250" dirty="0"/>
          </a:p>
        </p:txBody>
      </p:sp>
    </p:spTree>
    <p:extLst>
      <p:ext uri="{BB962C8B-B14F-4D97-AF65-F5344CB8AC3E}">
        <p14:creationId xmlns:p14="http://schemas.microsoft.com/office/powerpoint/2010/main" val="4212966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Aspetti</a:t>
            </a:r>
            <a:r>
              <a:rPr lang="en-US" dirty="0"/>
              <a:t> </a:t>
            </a:r>
            <a:r>
              <a:rPr lang="en-US" dirty="0" err="1"/>
              <a:t>pratici</a:t>
            </a:r>
            <a:r>
              <a:rPr lang="en-US" dirty="0"/>
              <a:t>: </a:t>
            </a:r>
            <a:r>
              <a:rPr lang="en-US" dirty="0" err="1">
                <a:solidFill>
                  <a:srgbClr val="00B0F0"/>
                </a:solidFill>
              </a:rPr>
              <a:t>interpretazione</a:t>
            </a:r>
            <a:endParaRPr lang="en-US" dirty="0">
              <a:solidFill>
                <a:srgbClr val="00B0F0"/>
              </a:solidFill>
            </a:endParaRPr>
          </a:p>
        </p:txBody>
      </p:sp>
      <p:sp>
        <p:nvSpPr>
          <p:cNvPr id="3" name="Content Placeholder 2"/>
          <p:cNvSpPr>
            <a:spLocks noGrp="1"/>
          </p:cNvSpPr>
          <p:nvPr>
            <p:ph idx="1"/>
          </p:nvPr>
        </p:nvSpPr>
        <p:spPr>
          <a:xfrm>
            <a:off x="628650" y="2226469"/>
            <a:ext cx="7886700" cy="1199170"/>
          </a:xfrm>
        </p:spPr>
        <p:txBody>
          <a:bodyPr>
            <a:normAutofit fontScale="85000" lnSpcReduction="20000"/>
          </a:bodyPr>
          <a:lstStyle/>
          <a:p>
            <a:r>
              <a:rPr lang="en-US" dirty="0"/>
              <a:t>Si </a:t>
            </a:r>
            <a:r>
              <a:rPr lang="en-US" dirty="0" err="1"/>
              <a:t>analizzano</a:t>
            </a:r>
            <a:r>
              <a:rPr lang="en-US" dirty="0"/>
              <a:t> I </a:t>
            </a:r>
            <a:r>
              <a:rPr lang="it-IT" dirty="0"/>
              <a:t>dati derivati dalla curva che presenta il maggior valore della somma di FEV </a:t>
            </a:r>
            <a:r>
              <a:rPr lang="it-IT" baseline="-25000" dirty="0"/>
              <a:t>1</a:t>
            </a:r>
            <a:r>
              <a:rPr lang="it-IT" dirty="0"/>
              <a:t> e FVC</a:t>
            </a:r>
            <a:r>
              <a:rPr lang="en-US" dirty="0"/>
              <a:t> </a:t>
            </a:r>
          </a:p>
          <a:p>
            <a:r>
              <a:rPr lang="en-US" dirty="0" err="1"/>
              <a:t>Valutazione</a:t>
            </a:r>
            <a:r>
              <a:rPr lang="en-US" dirty="0"/>
              <a:t> </a:t>
            </a:r>
            <a:r>
              <a:rPr lang="en-US" dirty="0" err="1"/>
              <a:t>della</a:t>
            </a:r>
            <a:r>
              <a:rPr lang="en-US" dirty="0"/>
              <a:t> </a:t>
            </a:r>
            <a:r>
              <a:rPr lang="en-US" dirty="0" err="1"/>
              <a:t>morfologia</a:t>
            </a:r>
            <a:r>
              <a:rPr lang="en-US" dirty="0"/>
              <a:t> </a:t>
            </a:r>
            <a:r>
              <a:rPr lang="en-US" dirty="0" err="1"/>
              <a:t>della</a:t>
            </a:r>
            <a:r>
              <a:rPr lang="en-US" dirty="0"/>
              <a:t> </a:t>
            </a:r>
            <a:r>
              <a:rPr lang="en-US" dirty="0" err="1"/>
              <a:t>curva</a:t>
            </a:r>
            <a:endParaRPr lang="en-US" dirty="0"/>
          </a:p>
          <a:p>
            <a:endParaRPr lang="en-US" dirty="0"/>
          </a:p>
        </p:txBody>
      </p:sp>
      <p:sp>
        <p:nvSpPr>
          <p:cNvPr id="4" name="TextBox 3"/>
          <p:cNvSpPr txBox="1"/>
          <p:nvPr/>
        </p:nvSpPr>
        <p:spPr>
          <a:xfrm>
            <a:off x="484094" y="3722045"/>
            <a:ext cx="5757863" cy="600164"/>
          </a:xfrm>
          <a:prstGeom prst="rect">
            <a:avLst/>
          </a:prstGeom>
          <a:noFill/>
        </p:spPr>
        <p:txBody>
          <a:bodyPr wrap="square" rtlCol="0">
            <a:spAutoFit/>
          </a:bodyPr>
          <a:lstStyle/>
          <a:p>
            <a:r>
              <a:rPr lang="en-US" sz="1650" dirty="0" err="1"/>
              <a:t>Flussi</a:t>
            </a:r>
            <a:r>
              <a:rPr lang="en-US" sz="1650" dirty="0"/>
              <a:t> ad ALTI </a:t>
            </a:r>
            <a:r>
              <a:rPr lang="en-US" sz="1650" dirty="0" err="1"/>
              <a:t>volumi</a:t>
            </a:r>
            <a:r>
              <a:rPr lang="en-US" sz="1650" dirty="0"/>
              <a:t> (</a:t>
            </a:r>
            <a:r>
              <a:rPr lang="it-IT" sz="1650" dirty="0"/>
              <a:t>FEV</a:t>
            </a:r>
            <a:r>
              <a:rPr lang="it-IT" sz="1650" baseline="-25000" dirty="0"/>
              <a:t>1</a:t>
            </a:r>
            <a:r>
              <a:rPr lang="it-IT" sz="1650" dirty="0"/>
              <a:t> , </a:t>
            </a:r>
            <a:r>
              <a:rPr lang="en-US" sz="1650" dirty="0"/>
              <a:t>PEF, Vmax 75%): </a:t>
            </a:r>
            <a:r>
              <a:rPr lang="en-US" sz="1650" dirty="0" err="1"/>
              <a:t>sforzo-</a:t>
            </a:r>
            <a:r>
              <a:rPr lang="en-US" sz="1650" dirty="0" err="1">
                <a:solidFill>
                  <a:srgbClr val="C00000"/>
                </a:solidFill>
              </a:rPr>
              <a:t>dipendenti</a:t>
            </a:r>
            <a:endParaRPr lang="en-US" sz="1650" dirty="0">
              <a:solidFill>
                <a:srgbClr val="C00000"/>
              </a:solidFill>
            </a:endParaRPr>
          </a:p>
          <a:p>
            <a:r>
              <a:rPr lang="en-US" sz="1650" dirty="0">
                <a:solidFill>
                  <a:srgbClr val="C00000"/>
                </a:solidFill>
                <a:sym typeface="Wingdings"/>
              </a:rPr>
              <a:t> </a:t>
            </a:r>
            <a:r>
              <a:rPr lang="it-IT" sz="1650" dirty="0"/>
              <a:t>pervietà vie aeree di calibro maggiore</a:t>
            </a:r>
            <a:r>
              <a:rPr lang="en-US" sz="1650" dirty="0"/>
              <a:t> </a:t>
            </a:r>
            <a:endParaRPr lang="en-US" sz="1650" dirty="0">
              <a:solidFill>
                <a:srgbClr val="C00000"/>
              </a:solidFill>
            </a:endParaRPr>
          </a:p>
        </p:txBody>
      </p:sp>
      <p:sp>
        <p:nvSpPr>
          <p:cNvPr id="5" name="TextBox 4"/>
          <p:cNvSpPr txBox="1"/>
          <p:nvPr/>
        </p:nvSpPr>
        <p:spPr>
          <a:xfrm>
            <a:off x="484095" y="4595532"/>
            <a:ext cx="6475427" cy="600164"/>
          </a:xfrm>
          <a:prstGeom prst="rect">
            <a:avLst/>
          </a:prstGeom>
          <a:noFill/>
        </p:spPr>
        <p:txBody>
          <a:bodyPr wrap="none" rtlCol="0">
            <a:spAutoFit/>
          </a:bodyPr>
          <a:lstStyle/>
          <a:p>
            <a:r>
              <a:rPr lang="en-US" sz="1650" dirty="0" err="1"/>
              <a:t>Flussi</a:t>
            </a:r>
            <a:r>
              <a:rPr lang="en-US" sz="1650" dirty="0"/>
              <a:t> a BASSI </a:t>
            </a:r>
            <a:r>
              <a:rPr lang="en-US" sz="1650" dirty="0" err="1"/>
              <a:t>volumi</a:t>
            </a:r>
            <a:r>
              <a:rPr lang="en-US" sz="1650" dirty="0"/>
              <a:t> (</a:t>
            </a:r>
            <a:r>
              <a:rPr lang="it-IT" sz="1650" dirty="0"/>
              <a:t>Vmax50%, Vmax25%, FEF</a:t>
            </a:r>
            <a:r>
              <a:rPr lang="it-IT" sz="1650" baseline="-25000" dirty="0"/>
              <a:t>25-75</a:t>
            </a:r>
            <a:r>
              <a:rPr lang="it-IT" sz="1650" dirty="0"/>
              <a:t> ): sforzo-</a:t>
            </a:r>
            <a:r>
              <a:rPr lang="it-IT" sz="1650" dirty="0">
                <a:solidFill>
                  <a:srgbClr val="00B0F0"/>
                </a:solidFill>
              </a:rPr>
              <a:t>indipendenti</a:t>
            </a:r>
          </a:p>
          <a:p>
            <a:r>
              <a:rPr lang="it-IT" sz="1650" dirty="0">
                <a:solidFill>
                  <a:srgbClr val="00B0F0"/>
                </a:solidFill>
                <a:sym typeface="Wingdings"/>
              </a:rPr>
              <a:t> </a:t>
            </a:r>
            <a:r>
              <a:rPr lang="it-IT" sz="1650" dirty="0" err="1">
                <a:sym typeface="Wingdings"/>
              </a:rPr>
              <a:t>pervieta’</a:t>
            </a:r>
            <a:r>
              <a:rPr lang="it-IT" sz="1650" dirty="0">
                <a:sym typeface="Wingdings"/>
              </a:rPr>
              <a:t> vie aeree di piccolo calibro (prima ad ostruirsi)</a:t>
            </a:r>
            <a:endParaRPr lang="en-US" sz="1650" dirty="0"/>
          </a:p>
        </p:txBody>
      </p:sp>
    </p:spTree>
    <p:extLst>
      <p:ext uri="{BB962C8B-B14F-4D97-AF65-F5344CB8AC3E}">
        <p14:creationId xmlns:p14="http://schemas.microsoft.com/office/powerpoint/2010/main" val="895818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94172"/>
          </a:xfrm>
        </p:spPr>
        <p:txBody>
          <a:bodyPr>
            <a:normAutofit fontScale="90000"/>
          </a:bodyPr>
          <a:lstStyle/>
          <a:p>
            <a:r>
              <a:rPr lang="en-US" dirty="0" err="1">
                <a:solidFill>
                  <a:srgbClr val="00B0F0"/>
                </a:solidFill>
              </a:rPr>
              <a:t>Interpretazione</a:t>
            </a:r>
            <a:r>
              <a:rPr lang="en-US" dirty="0">
                <a:solidFill>
                  <a:srgbClr val="00B0F0"/>
                </a:solidFill>
              </a:rPr>
              <a:t> </a:t>
            </a:r>
            <a:r>
              <a:rPr lang="en-US" dirty="0" err="1">
                <a:solidFill>
                  <a:srgbClr val="00B0F0"/>
                </a:solidFill>
              </a:rPr>
              <a:t>dei</a:t>
            </a:r>
            <a:r>
              <a:rPr lang="en-US" dirty="0">
                <a:solidFill>
                  <a:srgbClr val="00B0F0"/>
                </a:solidFill>
              </a:rPr>
              <a:t> </a:t>
            </a:r>
            <a:r>
              <a:rPr lang="en-US" dirty="0" err="1">
                <a:solidFill>
                  <a:srgbClr val="00B0F0"/>
                </a:solidFill>
              </a:rPr>
              <a:t>dati</a:t>
            </a:r>
            <a:r>
              <a:rPr lang="en-US" dirty="0">
                <a:solidFill>
                  <a:srgbClr val="00B0F0"/>
                </a:solidFill>
              </a:rPr>
              <a:t> </a:t>
            </a:r>
            <a:r>
              <a:rPr lang="en-US" dirty="0" err="1">
                <a:solidFill>
                  <a:srgbClr val="00B0F0"/>
                </a:solidFill>
              </a:rPr>
              <a:t>spirometrici</a:t>
            </a:r>
            <a:endParaRPr lang="en-US" dirty="0">
              <a:solidFill>
                <a:srgbClr val="00B0F0"/>
              </a:solidFill>
            </a:endParaRPr>
          </a:p>
        </p:txBody>
      </p:sp>
      <p:graphicFrame>
        <p:nvGraphicFramePr>
          <p:cNvPr id="5" name="Content Placeholder 2">
            <a:extLst>
              <a:ext uri="{FF2B5EF4-FFF2-40B4-BE49-F238E27FC236}">
                <a16:creationId xmlns:a16="http://schemas.microsoft.com/office/drawing/2014/main" id="{89528E71-6851-4CCE-8817-EA6778ABEA46}"/>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16323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24" y="857251"/>
            <a:ext cx="7886700" cy="994172"/>
          </a:xfrm>
        </p:spPr>
        <p:txBody>
          <a:bodyPr>
            <a:normAutofit fontScale="90000"/>
          </a:bodyPr>
          <a:lstStyle/>
          <a:p>
            <a:r>
              <a:rPr lang="en-US" dirty="0"/>
              <a:t>1) </a:t>
            </a:r>
            <a:r>
              <a:rPr lang="en-US" dirty="0" err="1"/>
              <a:t>Valutazione</a:t>
            </a:r>
            <a:r>
              <a:rPr lang="en-US" dirty="0"/>
              <a:t> </a:t>
            </a:r>
            <a:r>
              <a:rPr lang="en-US" dirty="0" err="1"/>
              <a:t>rispetto</a:t>
            </a:r>
            <a:r>
              <a:rPr lang="en-US" dirty="0"/>
              <a:t> al </a:t>
            </a:r>
            <a:r>
              <a:rPr lang="en-US" dirty="0" err="1"/>
              <a:t>predetto</a:t>
            </a:r>
            <a:r>
              <a:rPr lang="en-US" dirty="0"/>
              <a:t>%</a:t>
            </a:r>
          </a:p>
        </p:txBody>
      </p:sp>
      <p:sp>
        <p:nvSpPr>
          <p:cNvPr id="3" name="Content Placeholder 2"/>
          <p:cNvSpPr>
            <a:spLocks noGrp="1"/>
          </p:cNvSpPr>
          <p:nvPr>
            <p:ph idx="1"/>
          </p:nvPr>
        </p:nvSpPr>
        <p:spPr>
          <a:xfrm>
            <a:off x="7083029" y="1741892"/>
            <a:ext cx="1724754" cy="1362182"/>
          </a:xfrm>
          <a:ln>
            <a:solidFill>
              <a:srgbClr val="C00000"/>
            </a:solidFill>
          </a:ln>
        </p:spPr>
        <p:txBody>
          <a:bodyPr>
            <a:normAutofit fontScale="77500" lnSpcReduction="20000"/>
          </a:bodyPr>
          <a:lstStyle/>
          <a:p>
            <a:pPr marL="0" indent="0">
              <a:buNone/>
            </a:pPr>
            <a:r>
              <a:rPr lang="it-IT" sz="1800" dirty="0">
                <a:solidFill>
                  <a:srgbClr val="C00000"/>
                </a:solidFill>
              </a:rPr>
              <a:t>!!</a:t>
            </a:r>
            <a:r>
              <a:rPr lang="it-IT" sz="1800" dirty="0">
                <a:solidFill>
                  <a:srgbClr val="00B0F0"/>
                </a:solidFill>
              </a:rPr>
              <a:t> </a:t>
            </a:r>
            <a:r>
              <a:rPr lang="it-IT" sz="1800" dirty="0"/>
              <a:t>Rischio di sottostimare la presenza di alterazioni in soggetti con valori individuali di base  superiori alla media</a:t>
            </a:r>
            <a:r>
              <a:rPr lang="en-US" sz="1800" dirty="0"/>
              <a:t> </a:t>
            </a:r>
            <a:endParaRPr lang="it-IT" sz="1800" dirty="0">
              <a:solidFill>
                <a:srgbClr val="00B0F0"/>
              </a:solidFill>
            </a:endParaRPr>
          </a:p>
          <a:p>
            <a:pPr algn="ctr"/>
            <a:endParaRPr lang="en-US" dirty="0">
              <a:solidFill>
                <a:srgbClr val="00B0F0"/>
              </a:solidFill>
            </a:endParaRPr>
          </a:p>
        </p:txBody>
      </p:sp>
      <p:sp>
        <p:nvSpPr>
          <p:cNvPr id="4" name="Rectangle 3"/>
          <p:cNvSpPr/>
          <p:nvPr/>
        </p:nvSpPr>
        <p:spPr>
          <a:xfrm>
            <a:off x="585787" y="1741891"/>
            <a:ext cx="6681020" cy="3481402"/>
          </a:xfrm>
          <a:prstGeom prst="rect">
            <a:avLst/>
          </a:prstGeom>
        </p:spPr>
        <p:txBody>
          <a:bodyPr wrap="square">
            <a:spAutoFit/>
          </a:bodyPr>
          <a:lstStyle/>
          <a:p>
            <a:pPr marR="607219" algn="just">
              <a:lnSpc>
                <a:spcPct val="150000"/>
              </a:lnSpc>
            </a:pPr>
            <a:r>
              <a:rPr lang="it-IT" sz="1650" dirty="0" err="1">
                <a:solidFill>
                  <a:srgbClr val="00B0F0"/>
                </a:solidFill>
                <a:latin typeface="Helv" charset="0"/>
                <a:ea typeface="Times New Roman" charset="0"/>
              </a:rPr>
              <a:t>Range</a:t>
            </a:r>
            <a:r>
              <a:rPr lang="it-IT" sz="1650" dirty="0">
                <a:solidFill>
                  <a:srgbClr val="00B0F0"/>
                </a:solidFill>
                <a:latin typeface="Helv" charset="0"/>
                <a:ea typeface="Times New Roman" charset="0"/>
              </a:rPr>
              <a:t> di </a:t>
            </a:r>
            <a:r>
              <a:rPr lang="it-IT" sz="1650" dirty="0" err="1">
                <a:solidFill>
                  <a:srgbClr val="00B0F0"/>
                </a:solidFill>
                <a:latin typeface="Helv" charset="0"/>
                <a:ea typeface="Times New Roman" charset="0"/>
              </a:rPr>
              <a:t>normalita’</a:t>
            </a:r>
            <a:r>
              <a:rPr lang="it-IT" sz="1650" dirty="0">
                <a:solidFill>
                  <a:srgbClr val="00B0F0"/>
                </a:solidFill>
                <a:latin typeface="Helv" charset="0"/>
                <a:ea typeface="Times New Roman" charset="0"/>
              </a:rPr>
              <a:t> </a:t>
            </a:r>
            <a:r>
              <a:rPr lang="it-IT" sz="1650" dirty="0">
                <a:latin typeface="Helv" charset="0"/>
                <a:ea typeface="Times New Roman" charset="0"/>
              </a:rPr>
              <a:t>dei principali parametri spirometrici</a:t>
            </a:r>
            <a:endParaRPr lang="en-US" sz="1650" dirty="0">
              <a:latin typeface="Times New Roman" charset="0"/>
              <a:ea typeface="Times New Roman" charset="0"/>
            </a:endParaRPr>
          </a:p>
          <a:p>
            <a:pPr marR="607219" algn="just">
              <a:lnSpc>
                <a:spcPct val="150000"/>
              </a:lnSpc>
            </a:pPr>
            <a:r>
              <a:rPr lang="it-IT" sz="1650" dirty="0">
                <a:latin typeface="Helv" charset="0"/>
                <a:ea typeface="Times New Roman" charset="0"/>
              </a:rPr>
              <a:t>Parametro                             Valore normale (% del predetto)</a:t>
            </a:r>
            <a:endParaRPr lang="en-US" sz="1650" dirty="0">
              <a:latin typeface="Times New Roman" charset="0"/>
              <a:ea typeface="Times New Roman" charset="0"/>
            </a:endParaRPr>
          </a:p>
          <a:p>
            <a:pPr marR="607219" algn="just">
              <a:lnSpc>
                <a:spcPct val="150000"/>
              </a:lnSpc>
            </a:pPr>
            <a:r>
              <a:rPr lang="it-IT" sz="1650" dirty="0">
                <a:solidFill>
                  <a:srgbClr val="00B0F0"/>
                </a:solidFill>
                <a:latin typeface="Helv" charset="0"/>
                <a:ea typeface="Times New Roman" charset="0"/>
              </a:rPr>
              <a:t>FVC</a:t>
            </a:r>
            <a:r>
              <a:rPr lang="it-IT" sz="1650" dirty="0">
                <a:latin typeface="Helv" charset="0"/>
                <a:ea typeface="Times New Roman" charset="0"/>
              </a:rPr>
              <a:t>                                                   &gt; 80%</a:t>
            </a:r>
            <a:endParaRPr lang="en-US" sz="1650" dirty="0">
              <a:latin typeface="Times New Roman" charset="0"/>
              <a:ea typeface="Times New Roman" charset="0"/>
            </a:endParaRPr>
          </a:p>
          <a:p>
            <a:pPr marR="607219" algn="just">
              <a:lnSpc>
                <a:spcPct val="150000"/>
              </a:lnSpc>
            </a:pPr>
            <a:r>
              <a:rPr lang="it-IT" sz="1650" dirty="0">
                <a:solidFill>
                  <a:srgbClr val="00B0F0"/>
                </a:solidFill>
                <a:latin typeface="Helv" charset="0"/>
                <a:ea typeface="Times New Roman" charset="0"/>
              </a:rPr>
              <a:t>FEV</a:t>
            </a:r>
            <a:r>
              <a:rPr lang="it-IT" sz="1650" baseline="-25000" dirty="0">
                <a:solidFill>
                  <a:srgbClr val="00B0F0"/>
                </a:solidFill>
                <a:latin typeface="Helv" charset="0"/>
                <a:ea typeface="Times New Roman" charset="0"/>
              </a:rPr>
              <a:t>1</a:t>
            </a:r>
            <a:r>
              <a:rPr lang="it-IT" sz="1650" baseline="-25000" dirty="0">
                <a:latin typeface="Helv" charset="0"/>
                <a:ea typeface="Times New Roman" charset="0"/>
              </a:rPr>
              <a:t> </a:t>
            </a:r>
            <a:r>
              <a:rPr lang="it-IT" sz="1650" dirty="0">
                <a:latin typeface="Helv" charset="0"/>
                <a:ea typeface="Times New Roman" charset="0"/>
              </a:rPr>
              <a:t>                                                 &gt; 80%</a:t>
            </a:r>
            <a:endParaRPr lang="en-US" sz="1650" dirty="0">
              <a:latin typeface="Times New Roman" charset="0"/>
              <a:ea typeface="Times New Roman" charset="0"/>
            </a:endParaRPr>
          </a:p>
          <a:p>
            <a:pPr marR="607219" algn="just">
              <a:lnSpc>
                <a:spcPct val="150000"/>
              </a:lnSpc>
            </a:pPr>
            <a:r>
              <a:rPr lang="it-IT" sz="1650" dirty="0">
                <a:solidFill>
                  <a:srgbClr val="00B0F0"/>
                </a:solidFill>
                <a:latin typeface="Helv" charset="0"/>
                <a:ea typeface="Times New Roman" charset="0"/>
              </a:rPr>
              <a:t>FEF </a:t>
            </a:r>
            <a:r>
              <a:rPr lang="it-IT" sz="1650" baseline="-25000" dirty="0">
                <a:solidFill>
                  <a:srgbClr val="00B0F0"/>
                </a:solidFill>
                <a:latin typeface="Helv" charset="0"/>
                <a:ea typeface="Times New Roman" charset="0"/>
              </a:rPr>
              <a:t>25-75                                                                 </a:t>
            </a:r>
            <a:r>
              <a:rPr lang="it-IT" sz="1650" dirty="0">
                <a:latin typeface="Helv" charset="0"/>
                <a:ea typeface="Times New Roman" charset="0"/>
              </a:rPr>
              <a:t>&gt; 70%</a:t>
            </a:r>
            <a:endParaRPr lang="en-US" sz="1650" dirty="0">
              <a:latin typeface="Times New Roman" charset="0"/>
              <a:ea typeface="Times New Roman" charset="0"/>
            </a:endParaRPr>
          </a:p>
          <a:p>
            <a:pPr marR="607219" algn="just">
              <a:lnSpc>
                <a:spcPct val="150000"/>
              </a:lnSpc>
            </a:pPr>
            <a:r>
              <a:rPr lang="it-IT" sz="1650" dirty="0">
                <a:solidFill>
                  <a:srgbClr val="00B0F0"/>
                </a:solidFill>
                <a:latin typeface="Helv" charset="0"/>
                <a:ea typeface="Times New Roman" charset="0"/>
              </a:rPr>
              <a:t>FEV</a:t>
            </a:r>
            <a:r>
              <a:rPr lang="it-IT" sz="1650" baseline="-25000" dirty="0">
                <a:solidFill>
                  <a:srgbClr val="00B0F0"/>
                </a:solidFill>
                <a:latin typeface="Helv" charset="0"/>
                <a:ea typeface="Times New Roman" charset="0"/>
              </a:rPr>
              <a:t>1</a:t>
            </a:r>
            <a:r>
              <a:rPr lang="it-IT" sz="1650" dirty="0">
                <a:solidFill>
                  <a:srgbClr val="00B0F0"/>
                </a:solidFill>
                <a:latin typeface="Helv" charset="0"/>
                <a:ea typeface="Times New Roman" charset="0"/>
              </a:rPr>
              <a:t>/FVC </a:t>
            </a:r>
            <a:r>
              <a:rPr lang="it-IT" sz="1650" dirty="0">
                <a:latin typeface="Helv" charset="0"/>
                <a:ea typeface="Times New Roman" charset="0"/>
              </a:rPr>
              <a:t>                                        &gt; 83-85%</a:t>
            </a:r>
            <a:endParaRPr lang="en-US" sz="1650" dirty="0">
              <a:latin typeface="Times New Roman" charset="0"/>
              <a:ea typeface="Times New Roman" charset="0"/>
            </a:endParaRPr>
          </a:p>
          <a:p>
            <a:pPr marR="607219" algn="just">
              <a:lnSpc>
                <a:spcPct val="150000"/>
              </a:lnSpc>
            </a:pPr>
            <a:r>
              <a:rPr lang="it-IT" sz="1650" dirty="0">
                <a:solidFill>
                  <a:schemeClr val="accent6">
                    <a:lumMod val="75000"/>
                  </a:schemeClr>
                </a:solidFill>
                <a:latin typeface="Helv" charset="0"/>
                <a:ea typeface="Times New Roman" charset="0"/>
              </a:rPr>
              <a:t>Test di broncodilatazione  </a:t>
            </a:r>
            <a:endParaRPr lang="en-US" sz="1650" dirty="0">
              <a:solidFill>
                <a:schemeClr val="accent6">
                  <a:lumMod val="75000"/>
                </a:schemeClr>
              </a:solidFill>
              <a:latin typeface="Times New Roman" charset="0"/>
              <a:ea typeface="Times New Roman" charset="0"/>
            </a:endParaRPr>
          </a:p>
          <a:p>
            <a:pPr marR="607219" algn="just">
              <a:lnSpc>
                <a:spcPct val="150000"/>
              </a:lnSpc>
            </a:pPr>
            <a:r>
              <a:rPr lang="it-IT" sz="1650" dirty="0">
                <a:solidFill>
                  <a:schemeClr val="accent6">
                    <a:lumMod val="75000"/>
                  </a:schemeClr>
                </a:solidFill>
                <a:latin typeface="Helv" charset="0"/>
                <a:ea typeface="Times New Roman" charset="0"/>
              </a:rPr>
              <a:t>         risposta positiva se:                 FEV</a:t>
            </a:r>
            <a:r>
              <a:rPr lang="it-IT" sz="1650" baseline="-25000" dirty="0">
                <a:solidFill>
                  <a:schemeClr val="accent6">
                    <a:lumMod val="75000"/>
                  </a:schemeClr>
                </a:solidFill>
                <a:latin typeface="Helv" charset="0"/>
                <a:ea typeface="Times New Roman" charset="0"/>
              </a:rPr>
              <a:t>1</a:t>
            </a:r>
            <a:r>
              <a:rPr lang="it-IT" sz="1650" dirty="0">
                <a:solidFill>
                  <a:schemeClr val="accent6">
                    <a:lumMod val="75000"/>
                  </a:schemeClr>
                </a:solidFill>
                <a:latin typeface="Helv" charset="0"/>
                <a:ea typeface="Times New Roman" charset="0"/>
              </a:rPr>
              <a:t>       + 12% </a:t>
            </a:r>
            <a:endParaRPr lang="en-US" sz="1650" dirty="0">
              <a:solidFill>
                <a:schemeClr val="accent6">
                  <a:lumMod val="75000"/>
                </a:schemeClr>
              </a:solidFill>
              <a:latin typeface="Times New Roman" charset="0"/>
              <a:ea typeface="Times New Roman" charset="0"/>
            </a:endParaRPr>
          </a:p>
          <a:p>
            <a:pPr marR="607219" algn="just">
              <a:lnSpc>
                <a:spcPct val="150000"/>
              </a:lnSpc>
            </a:pPr>
            <a:r>
              <a:rPr lang="it-IT" sz="1650" dirty="0">
                <a:solidFill>
                  <a:schemeClr val="accent6">
                    <a:lumMod val="75000"/>
                  </a:schemeClr>
                </a:solidFill>
                <a:latin typeface="Helv" charset="0"/>
                <a:ea typeface="Times New Roman" charset="0"/>
              </a:rPr>
              <a:t>                                                          FEF</a:t>
            </a:r>
            <a:r>
              <a:rPr lang="it-IT" sz="1650" baseline="-25000" dirty="0">
                <a:solidFill>
                  <a:schemeClr val="accent6">
                    <a:lumMod val="75000"/>
                  </a:schemeClr>
                </a:solidFill>
                <a:latin typeface="Helv" charset="0"/>
                <a:ea typeface="Times New Roman" charset="0"/>
              </a:rPr>
              <a:t>25-75    </a:t>
            </a:r>
            <a:r>
              <a:rPr lang="it-IT" sz="1650" dirty="0">
                <a:solidFill>
                  <a:schemeClr val="accent6">
                    <a:lumMod val="75000"/>
                  </a:schemeClr>
                </a:solidFill>
                <a:latin typeface="Helv" charset="0"/>
                <a:ea typeface="Times New Roman" charset="0"/>
              </a:rPr>
              <a:t>+ 45%  </a:t>
            </a:r>
            <a:endParaRPr lang="en-US" sz="1650" dirty="0">
              <a:solidFill>
                <a:schemeClr val="accent6">
                  <a:lumMod val="75000"/>
                </a:schemeClr>
              </a:solidFill>
              <a:latin typeface="Times New Roman" charset="0"/>
              <a:ea typeface="Times New Roman" charset="0"/>
            </a:endParaRPr>
          </a:p>
        </p:txBody>
      </p:sp>
    </p:spTree>
    <p:extLst>
      <p:ext uri="{BB962C8B-B14F-4D97-AF65-F5344CB8AC3E}">
        <p14:creationId xmlns:p14="http://schemas.microsoft.com/office/powerpoint/2010/main" val="26578050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1842"/>
            <a:ext cx="6509743" cy="504497"/>
          </a:xfrm>
        </p:spPr>
        <p:txBody>
          <a:bodyPr>
            <a:normAutofit fontScale="90000"/>
          </a:bodyPr>
          <a:lstStyle/>
          <a:p>
            <a:r>
              <a:rPr lang="en-US" dirty="0" err="1"/>
              <a:t>Esempi</a:t>
            </a:r>
            <a:r>
              <a:rPr lang="en-US" dirty="0"/>
              <a:t> in </a:t>
            </a:r>
            <a:r>
              <a:rPr lang="en-US" dirty="0" err="1"/>
              <a:t>ambulatorio</a:t>
            </a:r>
            <a:r>
              <a:rPr lang="en-US" dirty="0"/>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8750" t="19444" r="1250" b="3889"/>
          <a:stretch/>
        </p:blipFill>
        <p:spPr>
          <a:xfrm>
            <a:off x="5572125" y="962675"/>
            <a:ext cx="3457575" cy="4970264"/>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2777" r="58958" b="25556"/>
          <a:stretch/>
        </p:blipFill>
        <p:spPr>
          <a:xfrm>
            <a:off x="1690692" y="2130323"/>
            <a:ext cx="3743325" cy="2850248"/>
          </a:xfrm>
          <a:prstGeom prst="rect">
            <a:avLst/>
          </a:prstGeom>
        </p:spPr>
      </p:pic>
      <p:sp>
        <p:nvSpPr>
          <p:cNvPr id="6" name="Right Arrow 5"/>
          <p:cNvSpPr/>
          <p:nvPr/>
        </p:nvSpPr>
        <p:spPr>
          <a:xfrm>
            <a:off x="948110" y="2424792"/>
            <a:ext cx="705553" cy="61102"/>
          </a:xfrm>
          <a:prstGeom prst="rightArrow">
            <a:avLst>
              <a:gd name="adj1" fmla="val 50000"/>
              <a:gd name="adj2" fmla="val 7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p:cNvSpPr/>
          <p:nvPr/>
        </p:nvSpPr>
        <p:spPr>
          <a:xfrm>
            <a:off x="948110" y="2614941"/>
            <a:ext cx="705553" cy="61102"/>
          </a:xfrm>
          <a:prstGeom prst="rightArrow">
            <a:avLst>
              <a:gd name="adj1" fmla="val 50000"/>
              <a:gd name="adj2" fmla="val 7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a:off x="948110" y="3007848"/>
            <a:ext cx="705553" cy="61102"/>
          </a:xfrm>
          <a:prstGeom prst="rightArrow">
            <a:avLst>
              <a:gd name="adj1" fmla="val 50000"/>
              <a:gd name="adj2" fmla="val 7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Arrow 8"/>
          <p:cNvSpPr/>
          <p:nvPr/>
        </p:nvSpPr>
        <p:spPr>
          <a:xfrm>
            <a:off x="948109" y="3818663"/>
            <a:ext cx="705553" cy="61102"/>
          </a:xfrm>
          <a:prstGeom prst="rightArrow">
            <a:avLst>
              <a:gd name="adj1" fmla="val 50000"/>
              <a:gd name="adj2" fmla="val 7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3761186" y="2282757"/>
            <a:ext cx="417909" cy="332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4979193" y="2258700"/>
            <a:ext cx="417909" cy="332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3755828" y="2470824"/>
            <a:ext cx="417909" cy="332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4979193" y="2485894"/>
            <a:ext cx="417909" cy="332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3766661" y="3683121"/>
            <a:ext cx="417909" cy="332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4979193" y="3730704"/>
            <a:ext cx="417909" cy="332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653654" y="1533059"/>
            <a:ext cx="2122569" cy="369332"/>
          </a:xfrm>
          <a:prstGeom prst="rect">
            <a:avLst/>
          </a:prstGeom>
          <a:noFill/>
        </p:spPr>
        <p:txBody>
          <a:bodyPr wrap="none" rtlCol="0">
            <a:spAutoFit/>
          </a:bodyPr>
          <a:lstStyle/>
          <a:p>
            <a:r>
              <a:rPr lang="en-US" dirty="0" err="1"/>
              <a:t>Spirometria</a:t>
            </a:r>
            <a:r>
              <a:rPr lang="en-US" dirty="0"/>
              <a:t> </a:t>
            </a:r>
            <a:r>
              <a:rPr lang="en-US" dirty="0" err="1"/>
              <a:t>normale</a:t>
            </a:r>
            <a:endParaRPr lang="en-US" dirty="0"/>
          </a:p>
        </p:txBody>
      </p:sp>
      <p:sp>
        <p:nvSpPr>
          <p:cNvPr id="20" name="TextBox 19"/>
          <p:cNvSpPr txBox="1"/>
          <p:nvPr/>
        </p:nvSpPr>
        <p:spPr>
          <a:xfrm>
            <a:off x="0" y="3924388"/>
            <a:ext cx="1780552" cy="300082"/>
          </a:xfrm>
          <a:prstGeom prst="rect">
            <a:avLst/>
          </a:prstGeom>
          <a:noFill/>
        </p:spPr>
        <p:txBody>
          <a:bodyPr wrap="none" rtlCol="0">
            <a:spAutoFit/>
          </a:bodyPr>
          <a:lstStyle/>
          <a:p>
            <a:r>
              <a:rPr lang="en-US" sz="1350"/>
              <a:t>Forced expiratory time</a:t>
            </a:r>
          </a:p>
        </p:txBody>
      </p:sp>
      <p:sp>
        <p:nvSpPr>
          <p:cNvPr id="21" name="TextBox 20"/>
          <p:cNvSpPr txBox="1"/>
          <p:nvPr/>
        </p:nvSpPr>
        <p:spPr>
          <a:xfrm>
            <a:off x="-47537" y="4179302"/>
            <a:ext cx="1789834" cy="242374"/>
          </a:xfrm>
          <a:prstGeom prst="rect">
            <a:avLst/>
          </a:prstGeom>
          <a:noFill/>
        </p:spPr>
        <p:txBody>
          <a:bodyPr wrap="square" rtlCol="0">
            <a:spAutoFit/>
          </a:bodyPr>
          <a:lstStyle/>
          <a:p>
            <a:r>
              <a:rPr lang="en-US" sz="975" dirty="0"/>
              <a:t>Forced inspiratory vital capacity</a:t>
            </a:r>
          </a:p>
        </p:txBody>
      </p:sp>
    </p:spTree>
    <p:extLst>
      <p:ext uri="{BB962C8B-B14F-4D97-AF65-F5344CB8AC3E}">
        <p14:creationId xmlns:p14="http://schemas.microsoft.com/office/powerpoint/2010/main" val="2956440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1842"/>
            <a:ext cx="6509743" cy="504497"/>
          </a:xfrm>
        </p:spPr>
        <p:txBody>
          <a:bodyPr>
            <a:normAutofit fontScale="90000"/>
          </a:bodyPr>
          <a:lstStyle/>
          <a:p>
            <a:r>
              <a:rPr lang="en-US" dirty="0" err="1"/>
              <a:t>Esempi</a:t>
            </a:r>
            <a:r>
              <a:rPr lang="en-US" dirty="0"/>
              <a:t> in </a:t>
            </a:r>
            <a:r>
              <a:rPr lang="en-US" dirty="0" err="1"/>
              <a:t>ambulatorio</a:t>
            </a:r>
            <a:r>
              <a:rPr lang="en-US" dirty="0"/>
              <a:t>:</a:t>
            </a:r>
          </a:p>
        </p:txBody>
      </p:sp>
      <p:sp>
        <p:nvSpPr>
          <p:cNvPr id="6" name="Right Arrow 5"/>
          <p:cNvSpPr/>
          <p:nvPr/>
        </p:nvSpPr>
        <p:spPr>
          <a:xfrm>
            <a:off x="948110" y="2424792"/>
            <a:ext cx="705553" cy="61102"/>
          </a:xfrm>
          <a:prstGeom prst="rightArrow">
            <a:avLst>
              <a:gd name="adj1" fmla="val 50000"/>
              <a:gd name="adj2" fmla="val 7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p:cNvSpPr/>
          <p:nvPr/>
        </p:nvSpPr>
        <p:spPr>
          <a:xfrm>
            <a:off x="948110" y="2614941"/>
            <a:ext cx="705553" cy="61102"/>
          </a:xfrm>
          <a:prstGeom prst="rightArrow">
            <a:avLst>
              <a:gd name="adj1" fmla="val 50000"/>
              <a:gd name="adj2" fmla="val 7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a:off x="948110" y="3007848"/>
            <a:ext cx="705553" cy="61102"/>
          </a:xfrm>
          <a:prstGeom prst="rightArrow">
            <a:avLst>
              <a:gd name="adj1" fmla="val 50000"/>
              <a:gd name="adj2" fmla="val 7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653654" y="1533059"/>
            <a:ext cx="2305439" cy="369332"/>
          </a:xfrm>
          <a:prstGeom prst="rect">
            <a:avLst/>
          </a:prstGeom>
          <a:noFill/>
        </p:spPr>
        <p:txBody>
          <a:bodyPr wrap="none" rtlCol="0">
            <a:spAutoFit/>
          </a:bodyPr>
          <a:lstStyle/>
          <a:p>
            <a:r>
              <a:rPr lang="en-US" dirty="0" err="1"/>
              <a:t>Spirometria</a:t>
            </a:r>
            <a:r>
              <a:rPr lang="en-US" dirty="0"/>
              <a:t> </a:t>
            </a:r>
            <a:r>
              <a:rPr lang="en-US" dirty="0" err="1"/>
              <a:t>patologica</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865" t="19871" r="1979" b="4583"/>
          <a:stretch/>
        </p:blipFill>
        <p:spPr>
          <a:xfrm>
            <a:off x="5743575" y="1252072"/>
            <a:ext cx="3297185" cy="4652238"/>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459" t="27847" r="44062" b="57000"/>
          <a:stretch/>
        </p:blipFill>
        <p:spPr>
          <a:xfrm>
            <a:off x="167994" y="2096052"/>
            <a:ext cx="5575581" cy="1163133"/>
          </a:xfrm>
          <a:prstGeom prst="rect">
            <a:avLst/>
          </a:prstGeom>
        </p:spPr>
      </p:pic>
      <p:sp>
        <p:nvSpPr>
          <p:cNvPr id="17" name="Oval 16"/>
          <p:cNvSpPr/>
          <p:nvPr/>
        </p:nvSpPr>
        <p:spPr>
          <a:xfrm>
            <a:off x="2786174" y="2550606"/>
            <a:ext cx="417909" cy="332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p:cNvSpPr/>
          <p:nvPr/>
        </p:nvSpPr>
        <p:spPr>
          <a:xfrm>
            <a:off x="2224823" y="2509950"/>
            <a:ext cx="417909" cy="3321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1425179" y="3652906"/>
            <a:ext cx="3024033" cy="300082"/>
          </a:xfrm>
          <a:prstGeom prst="rect">
            <a:avLst/>
          </a:prstGeom>
          <a:noFill/>
        </p:spPr>
        <p:txBody>
          <a:bodyPr wrap="none" rtlCol="0">
            <a:spAutoFit/>
          </a:bodyPr>
          <a:lstStyle/>
          <a:p>
            <a:r>
              <a:rPr lang="en-US" sz="1350" dirty="0" err="1"/>
              <a:t>Ostruzione</a:t>
            </a:r>
            <a:r>
              <a:rPr lang="en-US" sz="1350" dirty="0"/>
              <a:t> vie </a:t>
            </a:r>
            <a:r>
              <a:rPr lang="en-US" sz="1350" dirty="0" err="1"/>
              <a:t>aeree</a:t>
            </a:r>
            <a:r>
              <a:rPr lang="en-US" sz="1350" dirty="0"/>
              <a:t> di </a:t>
            </a:r>
            <a:r>
              <a:rPr lang="en-US" sz="1350" dirty="0" err="1"/>
              <a:t>calibro</a:t>
            </a:r>
            <a:r>
              <a:rPr lang="en-US" sz="1350" dirty="0"/>
              <a:t> </a:t>
            </a:r>
            <a:r>
              <a:rPr lang="en-US" sz="1350" dirty="0" err="1"/>
              <a:t>maggiore</a:t>
            </a:r>
            <a:endParaRPr lang="en-US" sz="1350" dirty="0"/>
          </a:p>
        </p:txBody>
      </p:sp>
    </p:spTree>
    <p:extLst>
      <p:ext uri="{BB962C8B-B14F-4D97-AF65-F5344CB8AC3E}">
        <p14:creationId xmlns:p14="http://schemas.microsoft.com/office/powerpoint/2010/main" val="1265754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426058" y="1085850"/>
            <a:ext cx="184731" cy="300082"/>
          </a:xfrm>
          <a:prstGeom prst="rect">
            <a:avLst/>
          </a:prstGeom>
          <a:noFill/>
          <a:ln w="9525">
            <a:noFill/>
            <a:miter lim="800000"/>
            <a:headEnd/>
            <a:tailEnd/>
          </a:ln>
          <a:effectLst/>
        </p:spPr>
        <p:txBody>
          <a:bodyPr wrap="none">
            <a:prstTxWarp prst="textNoShape">
              <a:avLst/>
            </a:prstTxWarp>
            <a:spAutoFit/>
          </a:bodyPr>
          <a:lstStyle/>
          <a:p>
            <a:pPr algn="ctr" eaLnBrk="0" hangingPunct="0">
              <a:defRPr/>
            </a:pPr>
            <a:endParaRPr lang="it-IT" sz="1350" b="1">
              <a:solidFill>
                <a:prstClr val="white"/>
              </a:solidFill>
              <a:effectLst>
                <a:outerShdw blurRad="38100" dist="38100" dir="2700000" algn="tl">
                  <a:srgbClr val="000000"/>
                </a:outerShdw>
              </a:effectLst>
              <a:latin typeface="Georgia" pitchFamily="-1" charset="0"/>
            </a:endParaRPr>
          </a:p>
        </p:txBody>
      </p:sp>
      <p:sp>
        <p:nvSpPr>
          <p:cNvPr id="7" name="Text Box 7"/>
          <p:cNvSpPr txBox="1">
            <a:spLocks noChangeArrowheads="1"/>
          </p:cNvSpPr>
          <p:nvPr/>
        </p:nvSpPr>
        <p:spPr bwMode="auto">
          <a:xfrm>
            <a:off x="2343150" y="1257301"/>
            <a:ext cx="4457700" cy="553998"/>
          </a:xfrm>
          <a:prstGeom prst="rect">
            <a:avLst/>
          </a:prstGeom>
          <a:noFill/>
          <a:ln w="9525">
            <a:noFill/>
            <a:miter lim="800000"/>
            <a:headEnd/>
            <a:tailEnd/>
          </a:ln>
        </p:spPr>
        <p:txBody>
          <a:bodyPr>
            <a:prstTxWarp prst="textNoShape">
              <a:avLst/>
            </a:prstTxWarp>
            <a:spAutoFit/>
          </a:bodyPr>
          <a:lstStyle/>
          <a:p>
            <a:pPr algn="ctr">
              <a:spcBef>
                <a:spcPct val="50000"/>
              </a:spcBef>
            </a:pPr>
            <a:r>
              <a:rPr lang="it-IT" sz="3000" b="1" dirty="0">
                <a:solidFill>
                  <a:srgbClr val="00B0F0"/>
                </a:solidFill>
              </a:rPr>
              <a:t>Test di reversibilità</a:t>
            </a:r>
          </a:p>
        </p:txBody>
      </p:sp>
      <p:sp>
        <p:nvSpPr>
          <p:cNvPr id="8" name="Text Box 8"/>
          <p:cNvSpPr txBox="1">
            <a:spLocks noChangeArrowheads="1"/>
          </p:cNvSpPr>
          <p:nvPr/>
        </p:nvSpPr>
        <p:spPr bwMode="auto">
          <a:xfrm>
            <a:off x="1543050" y="2000250"/>
            <a:ext cx="6000750" cy="300082"/>
          </a:xfrm>
          <a:prstGeom prst="rect">
            <a:avLst/>
          </a:prstGeom>
          <a:noFill/>
          <a:ln w="9525">
            <a:noFill/>
            <a:miter lim="800000"/>
            <a:headEnd/>
            <a:tailEnd/>
          </a:ln>
        </p:spPr>
        <p:txBody>
          <a:bodyPr>
            <a:prstTxWarp prst="textNoShape">
              <a:avLst/>
            </a:prstTxWarp>
            <a:spAutoFit/>
          </a:bodyPr>
          <a:lstStyle/>
          <a:p>
            <a:pPr>
              <a:spcBef>
                <a:spcPct val="50000"/>
              </a:spcBef>
            </a:pPr>
            <a:endParaRPr lang="it-IT" sz="1350">
              <a:solidFill>
                <a:prstClr val="black"/>
              </a:solidFill>
            </a:endParaRPr>
          </a:p>
        </p:txBody>
      </p:sp>
      <p:sp>
        <p:nvSpPr>
          <p:cNvPr id="9" name="Rectangle 9"/>
          <p:cNvSpPr>
            <a:spLocks noChangeArrowheads="1"/>
          </p:cNvSpPr>
          <p:nvPr/>
        </p:nvSpPr>
        <p:spPr bwMode="auto">
          <a:xfrm>
            <a:off x="4572000" y="2000250"/>
            <a:ext cx="3200400" cy="3657600"/>
          </a:xfrm>
          <a:prstGeom prst="rect">
            <a:avLst/>
          </a:prstGeom>
          <a:noFill/>
          <a:ln w="28575">
            <a:solidFill>
              <a:srgbClr val="00B0F0"/>
            </a:solidFill>
            <a:miter lim="800000"/>
            <a:headEnd/>
            <a:tailEnd/>
          </a:ln>
        </p:spPr>
        <p:txBody>
          <a:bodyPr>
            <a:prstTxWarp prst="textNoShape">
              <a:avLst/>
            </a:prstTxWarp>
          </a:bodyPr>
          <a:lstStyle/>
          <a:p>
            <a:pPr marL="257175" indent="-257175" algn="just">
              <a:lnSpc>
                <a:spcPct val="90000"/>
              </a:lnSpc>
              <a:spcBef>
                <a:spcPct val="20000"/>
              </a:spcBef>
            </a:pPr>
            <a:endParaRPr lang="it-IT" sz="1500" dirty="0">
              <a:solidFill>
                <a:srgbClr val="00FF00"/>
              </a:solidFill>
            </a:endParaRPr>
          </a:p>
        </p:txBody>
      </p:sp>
      <p:sp>
        <p:nvSpPr>
          <p:cNvPr id="11" name="Line 12"/>
          <p:cNvSpPr>
            <a:spLocks noChangeShapeType="1"/>
          </p:cNvSpPr>
          <p:nvPr/>
        </p:nvSpPr>
        <p:spPr bwMode="auto">
          <a:xfrm>
            <a:off x="1428750" y="2800350"/>
            <a:ext cx="0" cy="268605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2" name="Line 13"/>
          <p:cNvSpPr>
            <a:spLocks noChangeShapeType="1"/>
          </p:cNvSpPr>
          <p:nvPr/>
        </p:nvSpPr>
        <p:spPr bwMode="auto">
          <a:xfrm>
            <a:off x="1314450" y="4629150"/>
            <a:ext cx="2971800" cy="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3" name="Line 15"/>
          <p:cNvSpPr>
            <a:spLocks noChangeShapeType="1"/>
          </p:cNvSpPr>
          <p:nvPr/>
        </p:nvSpPr>
        <p:spPr bwMode="auto">
          <a:xfrm>
            <a:off x="2000250" y="4629150"/>
            <a:ext cx="0" cy="11430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4" name="Line 16"/>
          <p:cNvSpPr>
            <a:spLocks noChangeShapeType="1"/>
          </p:cNvSpPr>
          <p:nvPr/>
        </p:nvSpPr>
        <p:spPr bwMode="auto">
          <a:xfrm>
            <a:off x="2743200" y="4629150"/>
            <a:ext cx="0" cy="11430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5" name="Line 17"/>
          <p:cNvSpPr>
            <a:spLocks noChangeShapeType="1"/>
          </p:cNvSpPr>
          <p:nvPr/>
        </p:nvSpPr>
        <p:spPr bwMode="auto">
          <a:xfrm>
            <a:off x="3486150" y="4629150"/>
            <a:ext cx="0" cy="11430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6" name="Line 18"/>
          <p:cNvSpPr>
            <a:spLocks noChangeShapeType="1"/>
          </p:cNvSpPr>
          <p:nvPr/>
        </p:nvSpPr>
        <p:spPr bwMode="auto">
          <a:xfrm>
            <a:off x="4229100" y="4629150"/>
            <a:ext cx="0" cy="11430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7" name="Text Box 19"/>
          <p:cNvSpPr txBox="1">
            <a:spLocks noChangeArrowheads="1"/>
          </p:cNvSpPr>
          <p:nvPr/>
        </p:nvSpPr>
        <p:spPr bwMode="auto">
          <a:xfrm>
            <a:off x="1885950" y="4743451"/>
            <a:ext cx="285750" cy="276999"/>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solidFill>
                  <a:prstClr val="black"/>
                </a:solidFill>
              </a:rPr>
              <a:t>6</a:t>
            </a:r>
          </a:p>
        </p:txBody>
      </p:sp>
      <p:sp>
        <p:nvSpPr>
          <p:cNvPr id="18" name="Text Box 20"/>
          <p:cNvSpPr txBox="1">
            <a:spLocks noChangeArrowheads="1"/>
          </p:cNvSpPr>
          <p:nvPr/>
        </p:nvSpPr>
        <p:spPr bwMode="auto">
          <a:xfrm>
            <a:off x="2628900" y="4743451"/>
            <a:ext cx="228600" cy="276999"/>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solidFill>
                  <a:prstClr val="black"/>
                </a:solidFill>
              </a:rPr>
              <a:t>4</a:t>
            </a:r>
          </a:p>
        </p:txBody>
      </p:sp>
      <p:sp>
        <p:nvSpPr>
          <p:cNvPr id="19" name="Text Box 21"/>
          <p:cNvSpPr txBox="1">
            <a:spLocks noChangeArrowheads="1"/>
          </p:cNvSpPr>
          <p:nvPr/>
        </p:nvSpPr>
        <p:spPr bwMode="auto">
          <a:xfrm>
            <a:off x="3371850" y="4743451"/>
            <a:ext cx="228600" cy="276999"/>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solidFill>
                  <a:prstClr val="black"/>
                </a:solidFill>
              </a:rPr>
              <a:t>2</a:t>
            </a:r>
          </a:p>
        </p:txBody>
      </p:sp>
      <p:sp>
        <p:nvSpPr>
          <p:cNvPr id="20" name="Text Box 22"/>
          <p:cNvSpPr txBox="1">
            <a:spLocks noChangeArrowheads="1"/>
          </p:cNvSpPr>
          <p:nvPr/>
        </p:nvSpPr>
        <p:spPr bwMode="auto">
          <a:xfrm>
            <a:off x="4114800" y="4743451"/>
            <a:ext cx="285750" cy="276999"/>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solidFill>
                  <a:prstClr val="black"/>
                </a:solidFill>
              </a:rPr>
              <a:t>0</a:t>
            </a:r>
          </a:p>
        </p:txBody>
      </p:sp>
      <p:sp>
        <p:nvSpPr>
          <p:cNvPr id="21" name="Text Box 24"/>
          <p:cNvSpPr txBox="1">
            <a:spLocks noChangeArrowheads="1"/>
          </p:cNvSpPr>
          <p:nvPr/>
        </p:nvSpPr>
        <p:spPr bwMode="auto">
          <a:xfrm>
            <a:off x="4057650" y="5143501"/>
            <a:ext cx="571500" cy="212366"/>
          </a:xfrm>
          <a:prstGeom prst="rect">
            <a:avLst/>
          </a:prstGeom>
          <a:noFill/>
          <a:ln w="9525">
            <a:noFill/>
            <a:miter lim="800000"/>
            <a:headEnd/>
            <a:tailEnd/>
          </a:ln>
        </p:spPr>
        <p:txBody>
          <a:bodyPr>
            <a:prstTxWarp prst="textNoShape">
              <a:avLst/>
            </a:prstTxWarp>
            <a:spAutoFit/>
          </a:bodyPr>
          <a:lstStyle/>
          <a:p>
            <a:pPr>
              <a:lnSpc>
                <a:spcPct val="40000"/>
              </a:lnSpc>
              <a:spcBef>
                <a:spcPct val="50000"/>
              </a:spcBef>
            </a:pPr>
            <a:r>
              <a:rPr lang="it-IT" sz="1200" b="1">
                <a:solidFill>
                  <a:prstClr val="black"/>
                </a:solidFill>
              </a:rPr>
              <a:t> </a:t>
            </a:r>
            <a:r>
              <a:rPr lang="it-IT" sz="1500" b="1">
                <a:solidFill>
                  <a:prstClr val="black"/>
                </a:solidFill>
              </a:rPr>
              <a:t>V</a:t>
            </a:r>
          </a:p>
        </p:txBody>
      </p:sp>
      <p:sp>
        <p:nvSpPr>
          <p:cNvPr id="22" name="Freeform 25"/>
          <p:cNvSpPr>
            <a:spLocks/>
          </p:cNvSpPr>
          <p:nvPr/>
        </p:nvSpPr>
        <p:spPr bwMode="auto">
          <a:xfrm>
            <a:off x="1428750" y="3600450"/>
            <a:ext cx="1638300" cy="1885950"/>
          </a:xfrm>
          <a:custGeom>
            <a:avLst/>
            <a:gdLst>
              <a:gd name="T0" fmla="*/ 12700 w 1376"/>
              <a:gd name="T1" fmla="*/ 1346200 h 1584"/>
              <a:gd name="T2" fmla="*/ 165100 w 1376"/>
              <a:gd name="T3" fmla="*/ 584200 h 1584"/>
              <a:gd name="T4" fmla="*/ 241300 w 1376"/>
              <a:gd name="T5" fmla="*/ 127000 h 1584"/>
              <a:gd name="T6" fmla="*/ 393700 w 1376"/>
              <a:gd name="T7" fmla="*/ 50800 h 1584"/>
              <a:gd name="T8" fmla="*/ 546100 w 1376"/>
              <a:gd name="T9" fmla="*/ 431800 h 1584"/>
              <a:gd name="T10" fmla="*/ 698500 w 1376"/>
              <a:gd name="T11" fmla="*/ 812800 h 1584"/>
              <a:gd name="T12" fmla="*/ 1231900 w 1376"/>
              <a:gd name="T13" fmla="*/ 1117600 h 1584"/>
              <a:gd name="T14" fmla="*/ 1917700 w 1376"/>
              <a:gd name="T15" fmla="*/ 1270000 h 1584"/>
              <a:gd name="T16" fmla="*/ 2146300 w 1376"/>
              <a:gd name="T17" fmla="*/ 1346200 h 1584"/>
              <a:gd name="T18" fmla="*/ 2146300 w 1376"/>
              <a:gd name="T19" fmla="*/ 1727200 h 1584"/>
              <a:gd name="T20" fmla="*/ 2070100 w 1376"/>
              <a:gd name="T21" fmla="*/ 2184400 h 1584"/>
              <a:gd name="T22" fmla="*/ 1689100 w 1376"/>
              <a:gd name="T23" fmla="*/ 2413000 h 1584"/>
              <a:gd name="T24" fmla="*/ 927100 w 1376"/>
              <a:gd name="T25" fmla="*/ 2489200 h 1584"/>
              <a:gd name="T26" fmla="*/ 241300 w 1376"/>
              <a:gd name="T27" fmla="*/ 2260600 h 1584"/>
              <a:gd name="T28" fmla="*/ 12700 w 1376"/>
              <a:gd name="T29" fmla="*/ 1346200 h 15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6"/>
              <a:gd name="T46" fmla="*/ 0 h 1584"/>
              <a:gd name="T47" fmla="*/ 1376 w 1376"/>
              <a:gd name="T48" fmla="*/ 1584 h 15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6" h="1584">
                <a:moveTo>
                  <a:pt x="8" y="848"/>
                </a:moveTo>
                <a:cubicBezTo>
                  <a:pt x="0" y="672"/>
                  <a:pt x="80" y="496"/>
                  <a:pt x="104" y="368"/>
                </a:cubicBezTo>
                <a:cubicBezTo>
                  <a:pt x="128" y="240"/>
                  <a:pt x="128" y="136"/>
                  <a:pt x="152" y="80"/>
                </a:cubicBezTo>
                <a:cubicBezTo>
                  <a:pt x="176" y="24"/>
                  <a:pt x="216" y="0"/>
                  <a:pt x="248" y="32"/>
                </a:cubicBezTo>
                <a:cubicBezTo>
                  <a:pt x="280" y="64"/>
                  <a:pt x="312" y="192"/>
                  <a:pt x="344" y="272"/>
                </a:cubicBezTo>
                <a:cubicBezTo>
                  <a:pt x="376" y="352"/>
                  <a:pt x="368" y="440"/>
                  <a:pt x="440" y="512"/>
                </a:cubicBezTo>
                <a:cubicBezTo>
                  <a:pt x="512" y="584"/>
                  <a:pt x="648" y="656"/>
                  <a:pt x="776" y="704"/>
                </a:cubicBezTo>
                <a:cubicBezTo>
                  <a:pt x="904" y="752"/>
                  <a:pt x="1112" y="776"/>
                  <a:pt x="1208" y="800"/>
                </a:cubicBezTo>
                <a:cubicBezTo>
                  <a:pt x="1304" y="824"/>
                  <a:pt x="1328" y="800"/>
                  <a:pt x="1352" y="848"/>
                </a:cubicBezTo>
                <a:cubicBezTo>
                  <a:pt x="1376" y="896"/>
                  <a:pt x="1360" y="1000"/>
                  <a:pt x="1352" y="1088"/>
                </a:cubicBezTo>
                <a:cubicBezTo>
                  <a:pt x="1344" y="1176"/>
                  <a:pt x="1352" y="1304"/>
                  <a:pt x="1304" y="1376"/>
                </a:cubicBezTo>
                <a:cubicBezTo>
                  <a:pt x="1256" y="1448"/>
                  <a:pt x="1184" y="1488"/>
                  <a:pt x="1064" y="1520"/>
                </a:cubicBezTo>
                <a:cubicBezTo>
                  <a:pt x="944" y="1552"/>
                  <a:pt x="736" y="1584"/>
                  <a:pt x="584" y="1568"/>
                </a:cubicBezTo>
                <a:cubicBezTo>
                  <a:pt x="432" y="1552"/>
                  <a:pt x="248" y="1552"/>
                  <a:pt x="152" y="1424"/>
                </a:cubicBezTo>
                <a:cubicBezTo>
                  <a:pt x="56" y="1296"/>
                  <a:pt x="16" y="1024"/>
                  <a:pt x="8" y="848"/>
                </a:cubicBezTo>
                <a:close/>
              </a:path>
            </a:pathLst>
          </a:custGeom>
          <a:noFill/>
          <a:ln w="38100">
            <a:solidFill>
              <a:srgbClr val="FF6600"/>
            </a:solidFill>
            <a:round/>
            <a:headEnd/>
            <a:tailEnd/>
          </a:ln>
        </p:spPr>
        <p:txBody>
          <a:bodyPr>
            <a:prstTxWarp prst="textNoShape">
              <a:avLst/>
            </a:prstTxWarp>
          </a:bodyPr>
          <a:lstStyle/>
          <a:p>
            <a:endParaRPr lang="it-IT" sz="1350">
              <a:solidFill>
                <a:prstClr val="black"/>
              </a:solidFill>
            </a:endParaRPr>
          </a:p>
        </p:txBody>
      </p:sp>
      <p:sp>
        <p:nvSpPr>
          <p:cNvPr id="24" name="Freeform 27"/>
          <p:cNvSpPr>
            <a:spLocks/>
          </p:cNvSpPr>
          <p:nvPr/>
        </p:nvSpPr>
        <p:spPr bwMode="auto">
          <a:xfrm>
            <a:off x="1420417" y="3246836"/>
            <a:ext cx="1650206" cy="2355056"/>
          </a:xfrm>
          <a:custGeom>
            <a:avLst/>
            <a:gdLst>
              <a:gd name="T0" fmla="*/ 23813 w 1386"/>
              <a:gd name="T1" fmla="*/ 1971675 h 1978"/>
              <a:gd name="T2" fmla="*/ 106363 w 1386"/>
              <a:gd name="T3" fmla="*/ 1138238 h 1978"/>
              <a:gd name="T4" fmla="*/ 182563 w 1386"/>
              <a:gd name="T5" fmla="*/ 661988 h 1978"/>
              <a:gd name="T6" fmla="*/ 392113 w 1386"/>
              <a:gd name="T7" fmla="*/ 34925 h 1978"/>
              <a:gd name="T8" fmla="*/ 830263 w 1386"/>
              <a:gd name="T9" fmla="*/ 873125 h 1978"/>
              <a:gd name="T10" fmla="*/ 1096963 w 1386"/>
              <a:gd name="T11" fmla="*/ 1235075 h 1978"/>
              <a:gd name="T12" fmla="*/ 1439863 w 1386"/>
              <a:gd name="T13" fmla="*/ 1577975 h 1978"/>
              <a:gd name="T14" fmla="*/ 1935163 w 1386"/>
              <a:gd name="T15" fmla="*/ 1728788 h 1978"/>
              <a:gd name="T16" fmla="*/ 2163763 w 1386"/>
              <a:gd name="T17" fmla="*/ 1785938 h 1978"/>
              <a:gd name="T18" fmla="*/ 2157413 w 1386"/>
              <a:gd name="T19" fmla="*/ 2352675 h 1978"/>
              <a:gd name="T20" fmla="*/ 2081213 w 1386"/>
              <a:gd name="T21" fmla="*/ 2809875 h 1978"/>
              <a:gd name="T22" fmla="*/ 1700213 w 1386"/>
              <a:gd name="T23" fmla="*/ 3038475 h 1978"/>
              <a:gd name="T24" fmla="*/ 938213 w 1386"/>
              <a:gd name="T25" fmla="*/ 3114675 h 1978"/>
              <a:gd name="T26" fmla="*/ 252413 w 1386"/>
              <a:gd name="T27" fmla="*/ 2886075 h 1978"/>
              <a:gd name="T28" fmla="*/ 23813 w 1386"/>
              <a:gd name="T29" fmla="*/ 1971675 h 19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6"/>
              <a:gd name="T46" fmla="*/ 0 h 1978"/>
              <a:gd name="T47" fmla="*/ 1386 w 1386"/>
              <a:gd name="T48" fmla="*/ 1978 h 19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6" h="1978">
                <a:moveTo>
                  <a:pt x="15" y="1242"/>
                </a:moveTo>
                <a:cubicBezTo>
                  <a:pt x="0" y="1059"/>
                  <a:pt x="50" y="854"/>
                  <a:pt x="67" y="717"/>
                </a:cubicBezTo>
                <a:cubicBezTo>
                  <a:pt x="84" y="580"/>
                  <a:pt x="85" y="533"/>
                  <a:pt x="115" y="417"/>
                </a:cubicBezTo>
                <a:cubicBezTo>
                  <a:pt x="145" y="301"/>
                  <a:pt x="179" y="0"/>
                  <a:pt x="247" y="22"/>
                </a:cubicBezTo>
                <a:cubicBezTo>
                  <a:pt x="315" y="44"/>
                  <a:pt x="449" y="424"/>
                  <a:pt x="523" y="550"/>
                </a:cubicBezTo>
                <a:cubicBezTo>
                  <a:pt x="597" y="676"/>
                  <a:pt x="627" y="704"/>
                  <a:pt x="691" y="778"/>
                </a:cubicBezTo>
                <a:cubicBezTo>
                  <a:pt x="755" y="852"/>
                  <a:pt x="819" y="942"/>
                  <a:pt x="907" y="994"/>
                </a:cubicBezTo>
                <a:cubicBezTo>
                  <a:pt x="995" y="1046"/>
                  <a:pt x="1143" y="1067"/>
                  <a:pt x="1219" y="1089"/>
                </a:cubicBezTo>
                <a:cubicBezTo>
                  <a:pt x="1295" y="1111"/>
                  <a:pt x="1340" y="1060"/>
                  <a:pt x="1363" y="1125"/>
                </a:cubicBezTo>
                <a:cubicBezTo>
                  <a:pt x="1386" y="1190"/>
                  <a:pt x="1368" y="1375"/>
                  <a:pt x="1359" y="1482"/>
                </a:cubicBezTo>
                <a:cubicBezTo>
                  <a:pt x="1350" y="1589"/>
                  <a:pt x="1359" y="1698"/>
                  <a:pt x="1311" y="1770"/>
                </a:cubicBezTo>
                <a:cubicBezTo>
                  <a:pt x="1263" y="1842"/>
                  <a:pt x="1191" y="1882"/>
                  <a:pt x="1071" y="1914"/>
                </a:cubicBezTo>
                <a:cubicBezTo>
                  <a:pt x="951" y="1946"/>
                  <a:pt x="743" y="1978"/>
                  <a:pt x="591" y="1962"/>
                </a:cubicBezTo>
                <a:cubicBezTo>
                  <a:pt x="439" y="1946"/>
                  <a:pt x="255" y="1946"/>
                  <a:pt x="159" y="1818"/>
                </a:cubicBezTo>
                <a:cubicBezTo>
                  <a:pt x="63" y="1690"/>
                  <a:pt x="23" y="1418"/>
                  <a:pt x="15" y="1242"/>
                </a:cubicBezTo>
                <a:close/>
              </a:path>
            </a:pathLst>
          </a:custGeom>
          <a:noFill/>
          <a:ln w="38100">
            <a:solidFill>
              <a:srgbClr val="00FF00"/>
            </a:solidFill>
            <a:round/>
            <a:headEnd/>
            <a:tailEnd/>
          </a:ln>
        </p:spPr>
        <p:txBody>
          <a:bodyPr>
            <a:prstTxWarp prst="textNoShape">
              <a:avLst/>
            </a:prstTxWarp>
          </a:bodyPr>
          <a:lstStyle/>
          <a:p>
            <a:endParaRPr lang="it-IT" sz="1350">
              <a:solidFill>
                <a:prstClr val="black"/>
              </a:solidFill>
            </a:endParaRPr>
          </a:p>
        </p:txBody>
      </p:sp>
      <p:sp>
        <p:nvSpPr>
          <p:cNvPr id="25" name="Text Box 28"/>
          <p:cNvSpPr txBox="1">
            <a:spLocks noChangeArrowheads="1"/>
          </p:cNvSpPr>
          <p:nvPr/>
        </p:nvSpPr>
        <p:spPr bwMode="auto">
          <a:xfrm>
            <a:off x="1428750" y="2057401"/>
            <a:ext cx="3028950" cy="279307"/>
          </a:xfrm>
          <a:prstGeom prst="rect">
            <a:avLst/>
          </a:prstGeom>
          <a:noFill/>
          <a:ln w="9525">
            <a:noFill/>
            <a:miter lim="800000"/>
            <a:headEnd/>
            <a:tailEnd/>
          </a:ln>
        </p:spPr>
        <p:txBody>
          <a:bodyPr>
            <a:prstTxWarp prst="textNoShape">
              <a:avLst/>
            </a:prstTxWarp>
            <a:spAutoFit/>
          </a:bodyPr>
          <a:lstStyle/>
          <a:p>
            <a:pPr algn="ctr">
              <a:lnSpc>
                <a:spcPct val="90000"/>
              </a:lnSpc>
              <a:spcBef>
                <a:spcPct val="20000"/>
              </a:spcBef>
            </a:pPr>
            <a:r>
              <a:rPr lang="it-IT" sz="1350" dirty="0" err="1">
                <a:solidFill>
                  <a:srgbClr val="00B0F0"/>
                </a:solidFill>
              </a:rPr>
              <a:t>Valuatazione</a:t>
            </a:r>
            <a:r>
              <a:rPr lang="it-IT" sz="1350" dirty="0">
                <a:solidFill>
                  <a:srgbClr val="00B0F0"/>
                </a:solidFill>
              </a:rPr>
              <a:t> della variabilità nell’asma </a:t>
            </a:r>
          </a:p>
        </p:txBody>
      </p:sp>
      <p:sp>
        <p:nvSpPr>
          <p:cNvPr id="26" name="Text Box 29"/>
          <p:cNvSpPr txBox="1">
            <a:spLocks noChangeArrowheads="1"/>
          </p:cNvSpPr>
          <p:nvPr/>
        </p:nvSpPr>
        <p:spPr bwMode="auto">
          <a:xfrm>
            <a:off x="1143000" y="2743201"/>
            <a:ext cx="571500" cy="420115"/>
          </a:xfrm>
          <a:prstGeom prst="rect">
            <a:avLst/>
          </a:prstGeom>
          <a:noFill/>
          <a:ln w="9525">
            <a:noFill/>
            <a:miter lim="800000"/>
            <a:headEnd/>
            <a:tailEnd/>
          </a:ln>
        </p:spPr>
        <p:txBody>
          <a:bodyPr>
            <a:prstTxWarp prst="textNoShape">
              <a:avLst/>
            </a:prstTxWarp>
            <a:spAutoFit/>
          </a:bodyPr>
          <a:lstStyle/>
          <a:p>
            <a:pPr>
              <a:lnSpc>
                <a:spcPct val="40000"/>
              </a:lnSpc>
              <a:spcBef>
                <a:spcPct val="50000"/>
              </a:spcBef>
            </a:pPr>
            <a:r>
              <a:rPr lang="it-IT" sz="1500" b="1">
                <a:solidFill>
                  <a:prstClr val="black"/>
                </a:solidFill>
              </a:rPr>
              <a:t> .</a:t>
            </a:r>
          </a:p>
          <a:p>
            <a:pPr>
              <a:lnSpc>
                <a:spcPct val="40000"/>
              </a:lnSpc>
              <a:spcBef>
                <a:spcPct val="50000"/>
              </a:spcBef>
            </a:pPr>
            <a:r>
              <a:rPr lang="it-IT" sz="1500" b="1">
                <a:solidFill>
                  <a:prstClr val="black"/>
                </a:solidFill>
              </a:rPr>
              <a:t>V</a:t>
            </a:r>
          </a:p>
        </p:txBody>
      </p:sp>
      <p:sp>
        <p:nvSpPr>
          <p:cNvPr id="27" name="TextBox 26"/>
          <p:cNvSpPr txBox="1"/>
          <p:nvPr/>
        </p:nvSpPr>
        <p:spPr>
          <a:xfrm>
            <a:off x="4600575" y="2021683"/>
            <a:ext cx="3114675" cy="3785652"/>
          </a:xfrm>
          <a:prstGeom prst="rect">
            <a:avLst/>
          </a:prstGeom>
          <a:noFill/>
        </p:spPr>
        <p:txBody>
          <a:bodyPr wrap="square" rtlCol="0">
            <a:spAutoFit/>
          </a:bodyPr>
          <a:lstStyle/>
          <a:p>
            <a:r>
              <a:rPr lang="en-US" sz="1500" dirty="0">
                <a:solidFill>
                  <a:prstClr val="black"/>
                </a:solidFill>
              </a:rPr>
              <a:t>Si </a:t>
            </a:r>
            <a:r>
              <a:rPr lang="en-US" sz="1500" dirty="0" err="1">
                <a:solidFill>
                  <a:prstClr val="black"/>
                </a:solidFill>
              </a:rPr>
              <a:t>esegue</a:t>
            </a:r>
            <a:r>
              <a:rPr lang="en-US" sz="1500" dirty="0">
                <a:solidFill>
                  <a:prstClr val="black"/>
                </a:solidFill>
              </a:rPr>
              <a:t> in </a:t>
            </a:r>
            <a:r>
              <a:rPr lang="en-US" sz="1500" dirty="0" err="1">
                <a:solidFill>
                  <a:prstClr val="black"/>
                </a:solidFill>
              </a:rPr>
              <a:t>presenza</a:t>
            </a:r>
            <a:r>
              <a:rPr lang="en-US" sz="1500" dirty="0">
                <a:solidFill>
                  <a:prstClr val="black"/>
                </a:solidFill>
              </a:rPr>
              <a:t> di </a:t>
            </a:r>
            <a:r>
              <a:rPr lang="en-US" sz="1500" dirty="0" err="1">
                <a:solidFill>
                  <a:prstClr val="black"/>
                </a:solidFill>
              </a:rPr>
              <a:t>ostruzione</a:t>
            </a:r>
            <a:r>
              <a:rPr lang="en-US" sz="1500" dirty="0">
                <a:solidFill>
                  <a:prstClr val="black"/>
                </a:solidFill>
              </a:rPr>
              <a:t> (</a:t>
            </a:r>
            <a:r>
              <a:rPr lang="en-US" sz="1500" dirty="0" err="1">
                <a:solidFill>
                  <a:prstClr val="black"/>
                </a:solidFill>
              </a:rPr>
              <a:t>riduzione</a:t>
            </a:r>
            <a:r>
              <a:rPr lang="en-US" sz="1500" dirty="0">
                <a:solidFill>
                  <a:prstClr val="black"/>
                </a:solidFill>
              </a:rPr>
              <a:t> del </a:t>
            </a:r>
            <a:r>
              <a:rPr lang="en-US" sz="1500" dirty="0" err="1">
                <a:solidFill>
                  <a:prstClr val="black"/>
                </a:solidFill>
              </a:rPr>
              <a:t>rapporto</a:t>
            </a:r>
            <a:r>
              <a:rPr lang="en-US" sz="1500" dirty="0">
                <a:solidFill>
                  <a:prstClr val="black"/>
                </a:solidFill>
              </a:rPr>
              <a:t> FEV1/FVC)</a:t>
            </a:r>
          </a:p>
          <a:p>
            <a:endParaRPr lang="en-US" sz="1500" dirty="0">
              <a:solidFill>
                <a:prstClr val="black"/>
              </a:solidFill>
            </a:endParaRPr>
          </a:p>
          <a:p>
            <a:r>
              <a:rPr lang="en-US" sz="1500" dirty="0" err="1">
                <a:solidFill>
                  <a:prstClr val="black"/>
                </a:solidFill>
              </a:rPr>
              <a:t>L’ostruzione</a:t>
            </a:r>
            <a:r>
              <a:rPr lang="en-US" sz="1500" dirty="0">
                <a:solidFill>
                  <a:prstClr val="black"/>
                </a:solidFill>
              </a:rPr>
              <a:t> </a:t>
            </a:r>
            <a:r>
              <a:rPr lang="en-US" sz="1500" dirty="0" err="1">
                <a:solidFill>
                  <a:prstClr val="black"/>
                </a:solidFill>
              </a:rPr>
              <a:t>bronchiale</a:t>
            </a:r>
            <a:r>
              <a:rPr lang="en-US" sz="1500" dirty="0">
                <a:solidFill>
                  <a:prstClr val="black"/>
                </a:solidFill>
              </a:rPr>
              <a:t> </a:t>
            </a:r>
            <a:r>
              <a:rPr lang="en-US" sz="1500" dirty="0" err="1">
                <a:solidFill>
                  <a:prstClr val="black"/>
                </a:solidFill>
              </a:rPr>
              <a:t>reversibile</a:t>
            </a:r>
            <a:r>
              <a:rPr lang="en-US" sz="1500" dirty="0">
                <a:solidFill>
                  <a:prstClr val="black"/>
                </a:solidFill>
              </a:rPr>
              <a:t> = </a:t>
            </a:r>
            <a:r>
              <a:rPr lang="en-US" sz="1500" dirty="0" err="1">
                <a:solidFill>
                  <a:prstClr val="black"/>
                </a:solidFill>
              </a:rPr>
              <a:t>spirometria</a:t>
            </a:r>
            <a:r>
              <a:rPr lang="en-US" sz="1500" dirty="0">
                <a:solidFill>
                  <a:prstClr val="black"/>
                </a:solidFill>
              </a:rPr>
              <a:t> </a:t>
            </a:r>
            <a:r>
              <a:rPr lang="en-US" sz="1500" dirty="0" err="1">
                <a:solidFill>
                  <a:prstClr val="black"/>
                </a:solidFill>
              </a:rPr>
              <a:t>effettuata</a:t>
            </a:r>
            <a:r>
              <a:rPr lang="en-US" sz="1500" dirty="0">
                <a:solidFill>
                  <a:prstClr val="black"/>
                </a:solidFill>
              </a:rPr>
              <a:t> 15 min </a:t>
            </a:r>
            <a:r>
              <a:rPr lang="en-US" sz="1500" dirty="0" err="1">
                <a:solidFill>
                  <a:prstClr val="black"/>
                </a:solidFill>
              </a:rPr>
              <a:t>dopo</a:t>
            </a:r>
            <a:r>
              <a:rPr lang="en-US" sz="1500" dirty="0">
                <a:solidFill>
                  <a:prstClr val="black"/>
                </a:solidFill>
              </a:rPr>
              <a:t> </a:t>
            </a:r>
            <a:r>
              <a:rPr lang="en-US" sz="1500" dirty="0" err="1">
                <a:solidFill>
                  <a:prstClr val="black"/>
                </a:solidFill>
              </a:rPr>
              <a:t>inalazione</a:t>
            </a:r>
            <a:r>
              <a:rPr lang="en-US" sz="1500" dirty="0">
                <a:solidFill>
                  <a:prstClr val="black"/>
                </a:solidFill>
              </a:rPr>
              <a:t> di </a:t>
            </a:r>
            <a:r>
              <a:rPr lang="en-US" sz="1500" b="1" dirty="0">
                <a:solidFill>
                  <a:prstClr val="black"/>
                </a:solidFill>
              </a:rPr>
              <a:t>200-400 mcg di </a:t>
            </a:r>
            <a:r>
              <a:rPr lang="en-US" sz="1500" b="1" dirty="0" err="1">
                <a:solidFill>
                  <a:prstClr val="black"/>
                </a:solidFill>
              </a:rPr>
              <a:t>salbutamolo</a:t>
            </a:r>
            <a:r>
              <a:rPr lang="en-US" sz="1500" b="1" dirty="0">
                <a:solidFill>
                  <a:prstClr val="black"/>
                </a:solidFill>
              </a:rPr>
              <a:t> </a:t>
            </a:r>
            <a:r>
              <a:rPr lang="en-US" sz="1500" dirty="0">
                <a:solidFill>
                  <a:prstClr val="black"/>
                </a:solidFill>
              </a:rPr>
              <a:t>(2-4 puff) </a:t>
            </a:r>
            <a:r>
              <a:rPr lang="en-US" sz="1500" dirty="0" err="1">
                <a:solidFill>
                  <a:prstClr val="black"/>
                </a:solidFill>
              </a:rPr>
              <a:t>mostra</a:t>
            </a:r>
            <a:r>
              <a:rPr lang="en-US" sz="1500" dirty="0">
                <a:solidFill>
                  <a:prstClr val="black"/>
                </a:solidFill>
              </a:rPr>
              <a:t> la  </a:t>
            </a:r>
            <a:r>
              <a:rPr lang="en-US" sz="1500" dirty="0" err="1">
                <a:solidFill>
                  <a:prstClr val="black"/>
                </a:solidFill>
              </a:rPr>
              <a:t>presenza</a:t>
            </a:r>
            <a:r>
              <a:rPr lang="en-US" sz="1500" dirty="0">
                <a:solidFill>
                  <a:prstClr val="black"/>
                </a:solidFill>
              </a:rPr>
              <a:t> di:</a:t>
            </a:r>
          </a:p>
          <a:p>
            <a:endParaRPr lang="en-US" sz="1500" dirty="0">
              <a:solidFill>
                <a:prstClr val="black"/>
              </a:solidFill>
            </a:endParaRPr>
          </a:p>
          <a:p>
            <a:r>
              <a:rPr lang="en-US" sz="1500" dirty="0">
                <a:solidFill>
                  <a:prstClr val="black"/>
                </a:solidFill>
              </a:rPr>
              <a:t>- </a:t>
            </a:r>
            <a:r>
              <a:rPr lang="en-US" sz="1500" dirty="0" err="1">
                <a:solidFill>
                  <a:prstClr val="black"/>
                </a:solidFill>
              </a:rPr>
              <a:t>Incremento</a:t>
            </a:r>
            <a:r>
              <a:rPr lang="en-US" sz="1500" dirty="0">
                <a:solidFill>
                  <a:prstClr val="black"/>
                </a:solidFill>
              </a:rPr>
              <a:t> </a:t>
            </a:r>
            <a:r>
              <a:rPr lang="en-US" sz="1500" dirty="0" err="1">
                <a:solidFill>
                  <a:prstClr val="black"/>
                </a:solidFill>
              </a:rPr>
              <a:t>percentuale</a:t>
            </a:r>
            <a:r>
              <a:rPr lang="en-US" sz="1500" dirty="0">
                <a:solidFill>
                  <a:prstClr val="black"/>
                </a:solidFill>
              </a:rPr>
              <a:t> del FEV1 </a:t>
            </a:r>
            <a:r>
              <a:rPr lang="en-US" sz="1500" dirty="0" err="1">
                <a:solidFill>
                  <a:prstClr val="black"/>
                </a:solidFill>
              </a:rPr>
              <a:t>rispetto</a:t>
            </a:r>
            <a:r>
              <a:rPr lang="en-US" sz="1500" dirty="0">
                <a:solidFill>
                  <a:prstClr val="black"/>
                </a:solidFill>
              </a:rPr>
              <a:t>  al </a:t>
            </a:r>
            <a:r>
              <a:rPr lang="en-US" sz="1500" dirty="0" err="1">
                <a:solidFill>
                  <a:prstClr val="black"/>
                </a:solidFill>
              </a:rPr>
              <a:t>valore</a:t>
            </a:r>
            <a:r>
              <a:rPr lang="en-US" sz="1500" dirty="0">
                <a:solidFill>
                  <a:prstClr val="black"/>
                </a:solidFill>
              </a:rPr>
              <a:t> </a:t>
            </a:r>
            <a:r>
              <a:rPr lang="en-US" sz="1500" dirty="0" err="1">
                <a:solidFill>
                  <a:prstClr val="black"/>
                </a:solidFill>
              </a:rPr>
              <a:t>basale</a:t>
            </a:r>
            <a:r>
              <a:rPr lang="en-US" sz="1500" dirty="0">
                <a:solidFill>
                  <a:prstClr val="black"/>
                </a:solidFill>
              </a:rPr>
              <a:t> &gt; 12 %</a:t>
            </a:r>
          </a:p>
          <a:p>
            <a:pPr marL="257175" indent="-257175">
              <a:buFontTx/>
              <a:buChar char="-"/>
            </a:pPr>
            <a:r>
              <a:rPr lang="en-US" sz="1500" dirty="0">
                <a:solidFill>
                  <a:prstClr val="black"/>
                </a:solidFill>
              </a:rPr>
              <a:t>con </a:t>
            </a:r>
            <a:r>
              <a:rPr lang="en-US" sz="1500" dirty="0" err="1">
                <a:solidFill>
                  <a:prstClr val="black"/>
                </a:solidFill>
              </a:rPr>
              <a:t>Incremento</a:t>
            </a:r>
            <a:r>
              <a:rPr lang="en-US" sz="1500" dirty="0">
                <a:solidFill>
                  <a:prstClr val="black"/>
                </a:solidFill>
              </a:rPr>
              <a:t> </a:t>
            </a:r>
            <a:r>
              <a:rPr lang="en-US" sz="1500" dirty="0" err="1">
                <a:solidFill>
                  <a:prstClr val="black"/>
                </a:solidFill>
              </a:rPr>
              <a:t>assoluto</a:t>
            </a:r>
            <a:r>
              <a:rPr lang="en-US" sz="1500" dirty="0">
                <a:solidFill>
                  <a:prstClr val="black"/>
                </a:solidFill>
              </a:rPr>
              <a:t> del FEV1 &gt; 200 ml</a:t>
            </a:r>
          </a:p>
          <a:p>
            <a:r>
              <a:rPr lang="en-US" sz="1500" dirty="0">
                <a:solidFill>
                  <a:prstClr val="black"/>
                </a:solidFill>
              </a:rPr>
              <a:t>- </a:t>
            </a:r>
            <a:r>
              <a:rPr lang="en-US" sz="1500" dirty="0" err="1">
                <a:solidFill>
                  <a:prstClr val="black"/>
                </a:solidFill>
              </a:rPr>
              <a:t>Incremento</a:t>
            </a:r>
            <a:r>
              <a:rPr lang="en-US" sz="1500" dirty="0">
                <a:solidFill>
                  <a:prstClr val="black"/>
                </a:solidFill>
              </a:rPr>
              <a:t> </a:t>
            </a:r>
            <a:r>
              <a:rPr lang="en-US" sz="1500" dirty="0" err="1">
                <a:solidFill>
                  <a:prstClr val="black"/>
                </a:solidFill>
              </a:rPr>
              <a:t>percentuale</a:t>
            </a:r>
            <a:r>
              <a:rPr lang="en-US" sz="1500" dirty="0">
                <a:solidFill>
                  <a:prstClr val="black"/>
                </a:solidFill>
              </a:rPr>
              <a:t> del FEF 25-75% &gt;45%</a:t>
            </a:r>
          </a:p>
          <a:p>
            <a:endParaRPr lang="en-US" sz="1500" dirty="0">
              <a:solidFill>
                <a:prstClr val="black"/>
              </a:solidFill>
            </a:endParaRPr>
          </a:p>
        </p:txBody>
      </p:sp>
      <p:sp>
        <p:nvSpPr>
          <p:cNvPr id="28" name="TextBox 27"/>
          <p:cNvSpPr txBox="1"/>
          <p:nvPr/>
        </p:nvSpPr>
        <p:spPr>
          <a:xfrm>
            <a:off x="7569201" y="5429250"/>
            <a:ext cx="184731" cy="300082"/>
          </a:xfrm>
          <a:prstGeom prst="rect">
            <a:avLst/>
          </a:prstGeom>
          <a:noFill/>
        </p:spPr>
        <p:txBody>
          <a:bodyPr wrap="none" rtlCol="0">
            <a:spAutoFit/>
          </a:bodyPr>
          <a:lstStyle/>
          <a:p>
            <a:endParaRPr lang="en-US" sz="1350" dirty="0">
              <a:solidFill>
                <a:prstClr val="black"/>
              </a:solidFill>
            </a:endParaRPr>
          </a:p>
        </p:txBody>
      </p:sp>
      <p:sp>
        <p:nvSpPr>
          <p:cNvPr id="2" name="TextBox 1"/>
          <p:cNvSpPr txBox="1"/>
          <p:nvPr/>
        </p:nvSpPr>
        <p:spPr>
          <a:xfrm>
            <a:off x="1522381" y="3975913"/>
            <a:ext cx="421206" cy="300082"/>
          </a:xfrm>
          <a:prstGeom prst="rect">
            <a:avLst/>
          </a:prstGeom>
          <a:noFill/>
        </p:spPr>
        <p:txBody>
          <a:bodyPr wrap="none" rtlCol="0">
            <a:spAutoFit/>
          </a:bodyPr>
          <a:lstStyle/>
          <a:p>
            <a:r>
              <a:rPr lang="en-US" sz="1350" dirty="0">
                <a:solidFill>
                  <a:srgbClr val="C00000"/>
                </a:solidFill>
              </a:rPr>
              <a:t>pre</a:t>
            </a:r>
          </a:p>
        </p:txBody>
      </p:sp>
      <p:sp>
        <p:nvSpPr>
          <p:cNvPr id="3" name="TextBox 2"/>
          <p:cNvSpPr txBox="1"/>
          <p:nvPr/>
        </p:nvSpPr>
        <p:spPr>
          <a:xfrm>
            <a:off x="1863799" y="3268267"/>
            <a:ext cx="490519" cy="300082"/>
          </a:xfrm>
          <a:prstGeom prst="rect">
            <a:avLst/>
          </a:prstGeom>
          <a:noFill/>
        </p:spPr>
        <p:txBody>
          <a:bodyPr wrap="none" rtlCol="0">
            <a:spAutoFit/>
          </a:bodyPr>
          <a:lstStyle/>
          <a:p>
            <a:r>
              <a:rPr lang="en-US" sz="1350" dirty="0">
                <a:solidFill>
                  <a:srgbClr val="00B050"/>
                </a:solidFill>
              </a:rPr>
              <a:t>post</a:t>
            </a:r>
          </a:p>
        </p:txBody>
      </p:sp>
    </p:spTree>
    <p:extLst>
      <p:ext uri="{BB962C8B-B14F-4D97-AF65-F5344CB8AC3E}">
        <p14:creationId xmlns:p14="http://schemas.microsoft.com/office/powerpoint/2010/main" val="1525086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426058" y="1085850"/>
            <a:ext cx="184731" cy="300082"/>
          </a:xfrm>
          <a:prstGeom prst="rect">
            <a:avLst/>
          </a:prstGeom>
          <a:noFill/>
          <a:ln w="9525">
            <a:noFill/>
            <a:miter lim="800000"/>
            <a:headEnd/>
            <a:tailEnd/>
          </a:ln>
          <a:effectLst/>
        </p:spPr>
        <p:txBody>
          <a:bodyPr wrap="none">
            <a:prstTxWarp prst="textNoShape">
              <a:avLst/>
            </a:prstTxWarp>
            <a:spAutoFit/>
          </a:bodyPr>
          <a:lstStyle/>
          <a:p>
            <a:pPr algn="ctr" eaLnBrk="0" hangingPunct="0">
              <a:defRPr/>
            </a:pPr>
            <a:endParaRPr lang="it-IT" sz="1350" b="1">
              <a:solidFill>
                <a:prstClr val="white"/>
              </a:solidFill>
              <a:effectLst>
                <a:outerShdw blurRad="38100" dist="38100" dir="2700000" algn="tl">
                  <a:srgbClr val="000000"/>
                </a:outerShdw>
              </a:effectLst>
              <a:latin typeface="Georgia" pitchFamily="-1" charset="0"/>
            </a:endParaRPr>
          </a:p>
        </p:txBody>
      </p:sp>
      <p:sp>
        <p:nvSpPr>
          <p:cNvPr id="7" name="Text Box 7"/>
          <p:cNvSpPr txBox="1">
            <a:spLocks noChangeArrowheads="1"/>
          </p:cNvSpPr>
          <p:nvPr/>
        </p:nvSpPr>
        <p:spPr bwMode="auto">
          <a:xfrm>
            <a:off x="2343150" y="1257301"/>
            <a:ext cx="4457700" cy="553998"/>
          </a:xfrm>
          <a:prstGeom prst="rect">
            <a:avLst/>
          </a:prstGeom>
          <a:noFill/>
          <a:ln w="9525">
            <a:noFill/>
            <a:miter lim="800000"/>
            <a:headEnd/>
            <a:tailEnd/>
          </a:ln>
        </p:spPr>
        <p:txBody>
          <a:bodyPr>
            <a:prstTxWarp prst="textNoShape">
              <a:avLst/>
            </a:prstTxWarp>
            <a:spAutoFit/>
          </a:bodyPr>
          <a:lstStyle/>
          <a:p>
            <a:pPr algn="ctr">
              <a:spcBef>
                <a:spcPct val="50000"/>
              </a:spcBef>
            </a:pPr>
            <a:r>
              <a:rPr lang="it-IT" sz="3000" b="1" dirty="0">
                <a:solidFill>
                  <a:srgbClr val="00B0F0"/>
                </a:solidFill>
              </a:rPr>
              <a:t>Test di reversibilità</a:t>
            </a:r>
          </a:p>
        </p:txBody>
      </p:sp>
      <p:sp>
        <p:nvSpPr>
          <p:cNvPr id="8" name="Text Box 8"/>
          <p:cNvSpPr txBox="1">
            <a:spLocks noChangeArrowheads="1"/>
          </p:cNvSpPr>
          <p:nvPr/>
        </p:nvSpPr>
        <p:spPr bwMode="auto">
          <a:xfrm>
            <a:off x="1543050" y="2000250"/>
            <a:ext cx="6000750" cy="300082"/>
          </a:xfrm>
          <a:prstGeom prst="rect">
            <a:avLst/>
          </a:prstGeom>
          <a:noFill/>
          <a:ln w="9525">
            <a:noFill/>
            <a:miter lim="800000"/>
            <a:headEnd/>
            <a:tailEnd/>
          </a:ln>
        </p:spPr>
        <p:txBody>
          <a:bodyPr>
            <a:prstTxWarp prst="textNoShape">
              <a:avLst/>
            </a:prstTxWarp>
            <a:spAutoFit/>
          </a:bodyPr>
          <a:lstStyle/>
          <a:p>
            <a:pPr>
              <a:spcBef>
                <a:spcPct val="50000"/>
              </a:spcBef>
            </a:pPr>
            <a:endParaRPr lang="it-IT" sz="1350">
              <a:solidFill>
                <a:prstClr val="black"/>
              </a:solidFill>
            </a:endParaRPr>
          </a:p>
        </p:txBody>
      </p:sp>
      <p:sp>
        <p:nvSpPr>
          <p:cNvPr id="9" name="Rectangle 9"/>
          <p:cNvSpPr>
            <a:spLocks noChangeArrowheads="1"/>
          </p:cNvSpPr>
          <p:nvPr/>
        </p:nvSpPr>
        <p:spPr bwMode="auto">
          <a:xfrm>
            <a:off x="4572000" y="2000250"/>
            <a:ext cx="3200400" cy="3657600"/>
          </a:xfrm>
          <a:prstGeom prst="rect">
            <a:avLst/>
          </a:prstGeom>
          <a:noFill/>
          <a:ln w="28575">
            <a:solidFill>
              <a:srgbClr val="00B0F0"/>
            </a:solidFill>
            <a:miter lim="800000"/>
            <a:headEnd/>
            <a:tailEnd/>
          </a:ln>
        </p:spPr>
        <p:txBody>
          <a:bodyPr>
            <a:prstTxWarp prst="textNoShape">
              <a:avLst/>
            </a:prstTxWarp>
          </a:bodyPr>
          <a:lstStyle/>
          <a:p>
            <a:pPr marL="257175" indent="-257175" algn="just">
              <a:lnSpc>
                <a:spcPct val="90000"/>
              </a:lnSpc>
              <a:spcBef>
                <a:spcPct val="20000"/>
              </a:spcBef>
            </a:pPr>
            <a:endParaRPr lang="it-IT" sz="1500" dirty="0">
              <a:solidFill>
                <a:srgbClr val="00FF00"/>
              </a:solidFill>
            </a:endParaRPr>
          </a:p>
        </p:txBody>
      </p:sp>
      <p:sp>
        <p:nvSpPr>
          <p:cNvPr id="11" name="Line 12"/>
          <p:cNvSpPr>
            <a:spLocks noChangeShapeType="1"/>
          </p:cNvSpPr>
          <p:nvPr/>
        </p:nvSpPr>
        <p:spPr bwMode="auto">
          <a:xfrm>
            <a:off x="1428750" y="2800350"/>
            <a:ext cx="0" cy="268605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2" name="Line 13"/>
          <p:cNvSpPr>
            <a:spLocks noChangeShapeType="1"/>
          </p:cNvSpPr>
          <p:nvPr/>
        </p:nvSpPr>
        <p:spPr bwMode="auto">
          <a:xfrm>
            <a:off x="1314450" y="4629150"/>
            <a:ext cx="2971800" cy="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3" name="Line 15"/>
          <p:cNvSpPr>
            <a:spLocks noChangeShapeType="1"/>
          </p:cNvSpPr>
          <p:nvPr/>
        </p:nvSpPr>
        <p:spPr bwMode="auto">
          <a:xfrm>
            <a:off x="2000250" y="4629150"/>
            <a:ext cx="0" cy="11430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4" name="Line 16"/>
          <p:cNvSpPr>
            <a:spLocks noChangeShapeType="1"/>
          </p:cNvSpPr>
          <p:nvPr/>
        </p:nvSpPr>
        <p:spPr bwMode="auto">
          <a:xfrm>
            <a:off x="2743200" y="4629150"/>
            <a:ext cx="0" cy="11430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5" name="Line 17"/>
          <p:cNvSpPr>
            <a:spLocks noChangeShapeType="1"/>
          </p:cNvSpPr>
          <p:nvPr/>
        </p:nvSpPr>
        <p:spPr bwMode="auto">
          <a:xfrm>
            <a:off x="3486150" y="4629150"/>
            <a:ext cx="0" cy="11430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6" name="Line 18"/>
          <p:cNvSpPr>
            <a:spLocks noChangeShapeType="1"/>
          </p:cNvSpPr>
          <p:nvPr/>
        </p:nvSpPr>
        <p:spPr bwMode="auto">
          <a:xfrm>
            <a:off x="4229100" y="4629150"/>
            <a:ext cx="0" cy="114300"/>
          </a:xfrm>
          <a:prstGeom prst="line">
            <a:avLst/>
          </a:prstGeom>
          <a:noFill/>
          <a:ln w="9525">
            <a:solidFill>
              <a:schemeClr val="tx1"/>
            </a:solidFill>
            <a:round/>
            <a:headEnd/>
            <a:tailEnd/>
          </a:ln>
        </p:spPr>
        <p:txBody>
          <a:bodyPr>
            <a:prstTxWarp prst="textNoShape">
              <a:avLst/>
            </a:prstTxWarp>
          </a:bodyPr>
          <a:lstStyle/>
          <a:p>
            <a:endParaRPr lang="it-IT" sz="1350">
              <a:solidFill>
                <a:prstClr val="black"/>
              </a:solidFill>
            </a:endParaRPr>
          </a:p>
        </p:txBody>
      </p:sp>
      <p:sp>
        <p:nvSpPr>
          <p:cNvPr id="17" name="Text Box 19"/>
          <p:cNvSpPr txBox="1">
            <a:spLocks noChangeArrowheads="1"/>
          </p:cNvSpPr>
          <p:nvPr/>
        </p:nvSpPr>
        <p:spPr bwMode="auto">
          <a:xfrm>
            <a:off x="1885950" y="4743451"/>
            <a:ext cx="285750" cy="276999"/>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solidFill>
                  <a:prstClr val="black"/>
                </a:solidFill>
              </a:rPr>
              <a:t>6</a:t>
            </a:r>
          </a:p>
        </p:txBody>
      </p:sp>
      <p:sp>
        <p:nvSpPr>
          <p:cNvPr id="18" name="Text Box 20"/>
          <p:cNvSpPr txBox="1">
            <a:spLocks noChangeArrowheads="1"/>
          </p:cNvSpPr>
          <p:nvPr/>
        </p:nvSpPr>
        <p:spPr bwMode="auto">
          <a:xfrm>
            <a:off x="2628900" y="4743451"/>
            <a:ext cx="228600" cy="276999"/>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solidFill>
                  <a:prstClr val="black"/>
                </a:solidFill>
              </a:rPr>
              <a:t>4</a:t>
            </a:r>
          </a:p>
        </p:txBody>
      </p:sp>
      <p:sp>
        <p:nvSpPr>
          <p:cNvPr id="19" name="Text Box 21"/>
          <p:cNvSpPr txBox="1">
            <a:spLocks noChangeArrowheads="1"/>
          </p:cNvSpPr>
          <p:nvPr/>
        </p:nvSpPr>
        <p:spPr bwMode="auto">
          <a:xfrm>
            <a:off x="3371850" y="4743451"/>
            <a:ext cx="228600" cy="276999"/>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solidFill>
                  <a:prstClr val="black"/>
                </a:solidFill>
              </a:rPr>
              <a:t>2</a:t>
            </a:r>
          </a:p>
        </p:txBody>
      </p:sp>
      <p:sp>
        <p:nvSpPr>
          <p:cNvPr id="20" name="Text Box 22"/>
          <p:cNvSpPr txBox="1">
            <a:spLocks noChangeArrowheads="1"/>
          </p:cNvSpPr>
          <p:nvPr/>
        </p:nvSpPr>
        <p:spPr bwMode="auto">
          <a:xfrm>
            <a:off x="4114800" y="4743451"/>
            <a:ext cx="285750" cy="276999"/>
          </a:xfrm>
          <a:prstGeom prst="rect">
            <a:avLst/>
          </a:prstGeom>
          <a:noFill/>
          <a:ln w="9525">
            <a:noFill/>
            <a:miter lim="800000"/>
            <a:headEnd/>
            <a:tailEnd/>
          </a:ln>
        </p:spPr>
        <p:txBody>
          <a:bodyPr>
            <a:prstTxWarp prst="textNoShape">
              <a:avLst/>
            </a:prstTxWarp>
            <a:spAutoFit/>
          </a:bodyPr>
          <a:lstStyle/>
          <a:p>
            <a:pPr>
              <a:spcBef>
                <a:spcPct val="50000"/>
              </a:spcBef>
            </a:pPr>
            <a:r>
              <a:rPr lang="it-IT" sz="1200" b="1">
                <a:solidFill>
                  <a:prstClr val="black"/>
                </a:solidFill>
              </a:rPr>
              <a:t>0</a:t>
            </a:r>
          </a:p>
        </p:txBody>
      </p:sp>
      <p:sp>
        <p:nvSpPr>
          <p:cNvPr id="21" name="Text Box 24"/>
          <p:cNvSpPr txBox="1">
            <a:spLocks noChangeArrowheads="1"/>
          </p:cNvSpPr>
          <p:nvPr/>
        </p:nvSpPr>
        <p:spPr bwMode="auto">
          <a:xfrm>
            <a:off x="4057650" y="5143501"/>
            <a:ext cx="571500" cy="212366"/>
          </a:xfrm>
          <a:prstGeom prst="rect">
            <a:avLst/>
          </a:prstGeom>
          <a:noFill/>
          <a:ln w="9525">
            <a:noFill/>
            <a:miter lim="800000"/>
            <a:headEnd/>
            <a:tailEnd/>
          </a:ln>
        </p:spPr>
        <p:txBody>
          <a:bodyPr>
            <a:prstTxWarp prst="textNoShape">
              <a:avLst/>
            </a:prstTxWarp>
            <a:spAutoFit/>
          </a:bodyPr>
          <a:lstStyle/>
          <a:p>
            <a:pPr>
              <a:lnSpc>
                <a:spcPct val="40000"/>
              </a:lnSpc>
              <a:spcBef>
                <a:spcPct val="50000"/>
              </a:spcBef>
            </a:pPr>
            <a:r>
              <a:rPr lang="it-IT" sz="1200" b="1">
                <a:solidFill>
                  <a:prstClr val="black"/>
                </a:solidFill>
              </a:rPr>
              <a:t> </a:t>
            </a:r>
            <a:r>
              <a:rPr lang="it-IT" sz="1500" b="1">
                <a:solidFill>
                  <a:prstClr val="black"/>
                </a:solidFill>
              </a:rPr>
              <a:t>V</a:t>
            </a:r>
          </a:p>
        </p:txBody>
      </p:sp>
      <p:sp>
        <p:nvSpPr>
          <p:cNvPr id="22" name="Freeform 25"/>
          <p:cNvSpPr>
            <a:spLocks/>
          </p:cNvSpPr>
          <p:nvPr/>
        </p:nvSpPr>
        <p:spPr bwMode="auto">
          <a:xfrm>
            <a:off x="1428750" y="3600450"/>
            <a:ext cx="1638300" cy="1885950"/>
          </a:xfrm>
          <a:custGeom>
            <a:avLst/>
            <a:gdLst>
              <a:gd name="T0" fmla="*/ 12700 w 1376"/>
              <a:gd name="T1" fmla="*/ 1346200 h 1584"/>
              <a:gd name="T2" fmla="*/ 165100 w 1376"/>
              <a:gd name="T3" fmla="*/ 584200 h 1584"/>
              <a:gd name="T4" fmla="*/ 241300 w 1376"/>
              <a:gd name="T5" fmla="*/ 127000 h 1584"/>
              <a:gd name="T6" fmla="*/ 393700 w 1376"/>
              <a:gd name="T7" fmla="*/ 50800 h 1584"/>
              <a:gd name="T8" fmla="*/ 546100 w 1376"/>
              <a:gd name="T9" fmla="*/ 431800 h 1584"/>
              <a:gd name="T10" fmla="*/ 698500 w 1376"/>
              <a:gd name="T11" fmla="*/ 812800 h 1584"/>
              <a:gd name="T12" fmla="*/ 1231900 w 1376"/>
              <a:gd name="T13" fmla="*/ 1117600 h 1584"/>
              <a:gd name="T14" fmla="*/ 1917700 w 1376"/>
              <a:gd name="T15" fmla="*/ 1270000 h 1584"/>
              <a:gd name="T16" fmla="*/ 2146300 w 1376"/>
              <a:gd name="T17" fmla="*/ 1346200 h 1584"/>
              <a:gd name="T18" fmla="*/ 2146300 w 1376"/>
              <a:gd name="T19" fmla="*/ 1727200 h 1584"/>
              <a:gd name="T20" fmla="*/ 2070100 w 1376"/>
              <a:gd name="T21" fmla="*/ 2184400 h 1584"/>
              <a:gd name="T22" fmla="*/ 1689100 w 1376"/>
              <a:gd name="T23" fmla="*/ 2413000 h 1584"/>
              <a:gd name="T24" fmla="*/ 927100 w 1376"/>
              <a:gd name="T25" fmla="*/ 2489200 h 1584"/>
              <a:gd name="T26" fmla="*/ 241300 w 1376"/>
              <a:gd name="T27" fmla="*/ 2260600 h 1584"/>
              <a:gd name="T28" fmla="*/ 12700 w 1376"/>
              <a:gd name="T29" fmla="*/ 1346200 h 15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6"/>
              <a:gd name="T46" fmla="*/ 0 h 1584"/>
              <a:gd name="T47" fmla="*/ 1376 w 1376"/>
              <a:gd name="T48" fmla="*/ 1584 h 15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6" h="1584">
                <a:moveTo>
                  <a:pt x="8" y="848"/>
                </a:moveTo>
                <a:cubicBezTo>
                  <a:pt x="0" y="672"/>
                  <a:pt x="80" y="496"/>
                  <a:pt x="104" y="368"/>
                </a:cubicBezTo>
                <a:cubicBezTo>
                  <a:pt x="128" y="240"/>
                  <a:pt x="128" y="136"/>
                  <a:pt x="152" y="80"/>
                </a:cubicBezTo>
                <a:cubicBezTo>
                  <a:pt x="176" y="24"/>
                  <a:pt x="216" y="0"/>
                  <a:pt x="248" y="32"/>
                </a:cubicBezTo>
                <a:cubicBezTo>
                  <a:pt x="280" y="64"/>
                  <a:pt x="312" y="192"/>
                  <a:pt x="344" y="272"/>
                </a:cubicBezTo>
                <a:cubicBezTo>
                  <a:pt x="376" y="352"/>
                  <a:pt x="368" y="440"/>
                  <a:pt x="440" y="512"/>
                </a:cubicBezTo>
                <a:cubicBezTo>
                  <a:pt x="512" y="584"/>
                  <a:pt x="648" y="656"/>
                  <a:pt x="776" y="704"/>
                </a:cubicBezTo>
                <a:cubicBezTo>
                  <a:pt x="904" y="752"/>
                  <a:pt x="1112" y="776"/>
                  <a:pt x="1208" y="800"/>
                </a:cubicBezTo>
                <a:cubicBezTo>
                  <a:pt x="1304" y="824"/>
                  <a:pt x="1328" y="800"/>
                  <a:pt x="1352" y="848"/>
                </a:cubicBezTo>
                <a:cubicBezTo>
                  <a:pt x="1376" y="896"/>
                  <a:pt x="1360" y="1000"/>
                  <a:pt x="1352" y="1088"/>
                </a:cubicBezTo>
                <a:cubicBezTo>
                  <a:pt x="1344" y="1176"/>
                  <a:pt x="1352" y="1304"/>
                  <a:pt x="1304" y="1376"/>
                </a:cubicBezTo>
                <a:cubicBezTo>
                  <a:pt x="1256" y="1448"/>
                  <a:pt x="1184" y="1488"/>
                  <a:pt x="1064" y="1520"/>
                </a:cubicBezTo>
                <a:cubicBezTo>
                  <a:pt x="944" y="1552"/>
                  <a:pt x="736" y="1584"/>
                  <a:pt x="584" y="1568"/>
                </a:cubicBezTo>
                <a:cubicBezTo>
                  <a:pt x="432" y="1552"/>
                  <a:pt x="248" y="1552"/>
                  <a:pt x="152" y="1424"/>
                </a:cubicBezTo>
                <a:cubicBezTo>
                  <a:pt x="56" y="1296"/>
                  <a:pt x="16" y="1024"/>
                  <a:pt x="8" y="848"/>
                </a:cubicBezTo>
                <a:close/>
              </a:path>
            </a:pathLst>
          </a:custGeom>
          <a:noFill/>
          <a:ln w="38100">
            <a:solidFill>
              <a:srgbClr val="FF6600"/>
            </a:solidFill>
            <a:round/>
            <a:headEnd/>
            <a:tailEnd/>
          </a:ln>
        </p:spPr>
        <p:txBody>
          <a:bodyPr>
            <a:prstTxWarp prst="textNoShape">
              <a:avLst/>
            </a:prstTxWarp>
          </a:bodyPr>
          <a:lstStyle/>
          <a:p>
            <a:endParaRPr lang="it-IT" sz="1350">
              <a:solidFill>
                <a:prstClr val="black"/>
              </a:solidFill>
            </a:endParaRPr>
          </a:p>
        </p:txBody>
      </p:sp>
      <p:sp>
        <p:nvSpPr>
          <p:cNvPr id="24" name="Freeform 27"/>
          <p:cNvSpPr>
            <a:spLocks/>
          </p:cNvSpPr>
          <p:nvPr/>
        </p:nvSpPr>
        <p:spPr bwMode="auto">
          <a:xfrm>
            <a:off x="1420417" y="3246836"/>
            <a:ext cx="1650206" cy="2355056"/>
          </a:xfrm>
          <a:custGeom>
            <a:avLst/>
            <a:gdLst>
              <a:gd name="T0" fmla="*/ 23813 w 1386"/>
              <a:gd name="T1" fmla="*/ 1971675 h 1978"/>
              <a:gd name="T2" fmla="*/ 106363 w 1386"/>
              <a:gd name="T3" fmla="*/ 1138238 h 1978"/>
              <a:gd name="T4" fmla="*/ 182563 w 1386"/>
              <a:gd name="T5" fmla="*/ 661988 h 1978"/>
              <a:gd name="T6" fmla="*/ 392113 w 1386"/>
              <a:gd name="T7" fmla="*/ 34925 h 1978"/>
              <a:gd name="T8" fmla="*/ 830263 w 1386"/>
              <a:gd name="T9" fmla="*/ 873125 h 1978"/>
              <a:gd name="T10" fmla="*/ 1096963 w 1386"/>
              <a:gd name="T11" fmla="*/ 1235075 h 1978"/>
              <a:gd name="T12" fmla="*/ 1439863 w 1386"/>
              <a:gd name="T13" fmla="*/ 1577975 h 1978"/>
              <a:gd name="T14" fmla="*/ 1935163 w 1386"/>
              <a:gd name="T15" fmla="*/ 1728788 h 1978"/>
              <a:gd name="T16" fmla="*/ 2163763 w 1386"/>
              <a:gd name="T17" fmla="*/ 1785938 h 1978"/>
              <a:gd name="T18" fmla="*/ 2157413 w 1386"/>
              <a:gd name="T19" fmla="*/ 2352675 h 1978"/>
              <a:gd name="T20" fmla="*/ 2081213 w 1386"/>
              <a:gd name="T21" fmla="*/ 2809875 h 1978"/>
              <a:gd name="T22" fmla="*/ 1700213 w 1386"/>
              <a:gd name="T23" fmla="*/ 3038475 h 1978"/>
              <a:gd name="T24" fmla="*/ 938213 w 1386"/>
              <a:gd name="T25" fmla="*/ 3114675 h 1978"/>
              <a:gd name="T26" fmla="*/ 252413 w 1386"/>
              <a:gd name="T27" fmla="*/ 2886075 h 1978"/>
              <a:gd name="T28" fmla="*/ 23813 w 1386"/>
              <a:gd name="T29" fmla="*/ 1971675 h 19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6"/>
              <a:gd name="T46" fmla="*/ 0 h 1978"/>
              <a:gd name="T47" fmla="*/ 1386 w 1386"/>
              <a:gd name="T48" fmla="*/ 1978 h 19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6" h="1978">
                <a:moveTo>
                  <a:pt x="15" y="1242"/>
                </a:moveTo>
                <a:cubicBezTo>
                  <a:pt x="0" y="1059"/>
                  <a:pt x="50" y="854"/>
                  <a:pt x="67" y="717"/>
                </a:cubicBezTo>
                <a:cubicBezTo>
                  <a:pt x="84" y="580"/>
                  <a:pt x="85" y="533"/>
                  <a:pt x="115" y="417"/>
                </a:cubicBezTo>
                <a:cubicBezTo>
                  <a:pt x="145" y="301"/>
                  <a:pt x="179" y="0"/>
                  <a:pt x="247" y="22"/>
                </a:cubicBezTo>
                <a:cubicBezTo>
                  <a:pt x="315" y="44"/>
                  <a:pt x="449" y="424"/>
                  <a:pt x="523" y="550"/>
                </a:cubicBezTo>
                <a:cubicBezTo>
                  <a:pt x="597" y="676"/>
                  <a:pt x="627" y="704"/>
                  <a:pt x="691" y="778"/>
                </a:cubicBezTo>
                <a:cubicBezTo>
                  <a:pt x="755" y="852"/>
                  <a:pt x="819" y="942"/>
                  <a:pt x="907" y="994"/>
                </a:cubicBezTo>
                <a:cubicBezTo>
                  <a:pt x="995" y="1046"/>
                  <a:pt x="1143" y="1067"/>
                  <a:pt x="1219" y="1089"/>
                </a:cubicBezTo>
                <a:cubicBezTo>
                  <a:pt x="1295" y="1111"/>
                  <a:pt x="1340" y="1060"/>
                  <a:pt x="1363" y="1125"/>
                </a:cubicBezTo>
                <a:cubicBezTo>
                  <a:pt x="1386" y="1190"/>
                  <a:pt x="1368" y="1375"/>
                  <a:pt x="1359" y="1482"/>
                </a:cubicBezTo>
                <a:cubicBezTo>
                  <a:pt x="1350" y="1589"/>
                  <a:pt x="1359" y="1698"/>
                  <a:pt x="1311" y="1770"/>
                </a:cubicBezTo>
                <a:cubicBezTo>
                  <a:pt x="1263" y="1842"/>
                  <a:pt x="1191" y="1882"/>
                  <a:pt x="1071" y="1914"/>
                </a:cubicBezTo>
                <a:cubicBezTo>
                  <a:pt x="951" y="1946"/>
                  <a:pt x="743" y="1978"/>
                  <a:pt x="591" y="1962"/>
                </a:cubicBezTo>
                <a:cubicBezTo>
                  <a:pt x="439" y="1946"/>
                  <a:pt x="255" y="1946"/>
                  <a:pt x="159" y="1818"/>
                </a:cubicBezTo>
                <a:cubicBezTo>
                  <a:pt x="63" y="1690"/>
                  <a:pt x="23" y="1418"/>
                  <a:pt x="15" y="1242"/>
                </a:cubicBezTo>
                <a:close/>
              </a:path>
            </a:pathLst>
          </a:custGeom>
          <a:noFill/>
          <a:ln w="38100">
            <a:solidFill>
              <a:srgbClr val="92D050"/>
            </a:solidFill>
            <a:round/>
            <a:headEnd/>
            <a:tailEnd/>
          </a:ln>
        </p:spPr>
        <p:txBody>
          <a:bodyPr>
            <a:prstTxWarp prst="textNoShape">
              <a:avLst/>
            </a:prstTxWarp>
          </a:bodyPr>
          <a:lstStyle/>
          <a:p>
            <a:endParaRPr lang="it-IT" sz="1350">
              <a:solidFill>
                <a:prstClr val="black"/>
              </a:solidFill>
            </a:endParaRPr>
          </a:p>
        </p:txBody>
      </p:sp>
      <p:sp>
        <p:nvSpPr>
          <p:cNvPr id="25" name="Text Box 28"/>
          <p:cNvSpPr txBox="1">
            <a:spLocks noChangeArrowheads="1"/>
          </p:cNvSpPr>
          <p:nvPr/>
        </p:nvSpPr>
        <p:spPr bwMode="auto">
          <a:xfrm>
            <a:off x="1428750" y="2057401"/>
            <a:ext cx="3028950" cy="279307"/>
          </a:xfrm>
          <a:prstGeom prst="rect">
            <a:avLst/>
          </a:prstGeom>
          <a:noFill/>
          <a:ln w="9525">
            <a:noFill/>
            <a:miter lim="800000"/>
            <a:headEnd/>
            <a:tailEnd/>
          </a:ln>
        </p:spPr>
        <p:txBody>
          <a:bodyPr>
            <a:prstTxWarp prst="textNoShape">
              <a:avLst/>
            </a:prstTxWarp>
            <a:spAutoFit/>
          </a:bodyPr>
          <a:lstStyle/>
          <a:p>
            <a:pPr algn="ctr">
              <a:lnSpc>
                <a:spcPct val="90000"/>
              </a:lnSpc>
              <a:spcBef>
                <a:spcPct val="20000"/>
              </a:spcBef>
            </a:pPr>
            <a:r>
              <a:rPr lang="it-IT" sz="1350" dirty="0" err="1">
                <a:solidFill>
                  <a:srgbClr val="00B0F0"/>
                </a:solidFill>
              </a:rPr>
              <a:t>Valuatazione</a:t>
            </a:r>
            <a:r>
              <a:rPr lang="it-IT" sz="1350" dirty="0">
                <a:solidFill>
                  <a:srgbClr val="00B0F0"/>
                </a:solidFill>
              </a:rPr>
              <a:t> della variabilità nell’asma </a:t>
            </a:r>
          </a:p>
        </p:txBody>
      </p:sp>
      <p:sp>
        <p:nvSpPr>
          <p:cNvPr id="26" name="Text Box 29"/>
          <p:cNvSpPr txBox="1">
            <a:spLocks noChangeArrowheads="1"/>
          </p:cNvSpPr>
          <p:nvPr/>
        </p:nvSpPr>
        <p:spPr bwMode="auto">
          <a:xfrm>
            <a:off x="1143000" y="2743201"/>
            <a:ext cx="571500" cy="420115"/>
          </a:xfrm>
          <a:prstGeom prst="rect">
            <a:avLst/>
          </a:prstGeom>
          <a:noFill/>
          <a:ln w="9525">
            <a:noFill/>
            <a:miter lim="800000"/>
            <a:headEnd/>
            <a:tailEnd/>
          </a:ln>
        </p:spPr>
        <p:txBody>
          <a:bodyPr>
            <a:prstTxWarp prst="textNoShape">
              <a:avLst/>
            </a:prstTxWarp>
            <a:spAutoFit/>
          </a:bodyPr>
          <a:lstStyle/>
          <a:p>
            <a:pPr>
              <a:lnSpc>
                <a:spcPct val="40000"/>
              </a:lnSpc>
              <a:spcBef>
                <a:spcPct val="50000"/>
              </a:spcBef>
            </a:pPr>
            <a:r>
              <a:rPr lang="it-IT" sz="1500" b="1">
                <a:solidFill>
                  <a:prstClr val="black"/>
                </a:solidFill>
              </a:rPr>
              <a:t> .</a:t>
            </a:r>
          </a:p>
          <a:p>
            <a:pPr>
              <a:lnSpc>
                <a:spcPct val="40000"/>
              </a:lnSpc>
              <a:spcBef>
                <a:spcPct val="50000"/>
              </a:spcBef>
            </a:pPr>
            <a:r>
              <a:rPr lang="it-IT" sz="1500" b="1">
                <a:solidFill>
                  <a:prstClr val="black"/>
                </a:solidFill>
              </a:rPr>
              <a:t>V</a:t>
            </a:r>
          </a:p>
        </p:txBody>
      </p:sp>
      <p:sp>
        <p:nvSpPr>
          <p:cNvPr id="28" name="TextBox 27"/>
          <p:cNvSpPr txBox="1"/>
          <p:nvPr/>
        </p:nvSpPr>
        <p:spPr>
          <a:xfrm>
            <a:off x="7569201" y="5429250"/>
            <a:ext cx="184731" cy="300082"/>
          </a:xfrm>
          <a:prstGeom prst="rect">
            <a:avLst/>
          </a:prstGeom>
          <a:noFill/>
        </p:spPr>
        <p:txBody>
          <a:bodyPr wrap="none" rtlCol="0">
            <a:spAutoFit/>
          </a:bodyPr>
          <a:lstStyle/>
          <a:p>
            <a:endParaRPr lang="en-US" sz="1350" dirty="0">
              <a:solidFill>
                <a:prstClr val="black"/>
              </a:solidFill>
            </a:endParaRPr>
          </a:p>
        </p:txBody>
      </p:sp>
      <p:sp>
        <p:nvSpPr>
          <p:cNvPr id="23" name="Rectangle 22"/>
          <p:cNvSpPr/>
          <p:nvPr/>
        </p:nvSpPr>
        <p:spPr>
          <a:xfrm>
            <a:off x="4686300" y="2138749"/>
            <a:ext cx="2716306" cy="3150863"/>
          </a:xfrm>
          <a:prstGeom prst="rect">
            <a:avLst/>
          </a:prstGeom>
        </p:spPr>
        <p:txBody>
          <a:bodyPr wrap="square">
            <a:spAutoFit/>
          </a:bodyPr>
          <a:lstStyle/>
          <a:p>
            <a:pPr marL="257175" indent="-257175" algn="just">
              <a:lnSpc>
                <a:spcPct val="90000"/>
              </a:lnSpc>
              <a:spcBef>
                <a:spcPct val="20000"/>
              </a:spcBef>
            </a:pPr>
            <a:r>
              <a:rPr lang="it-IT" sz="1500" u="sng" dirty="0">
                <a:solidFill>
                  <a:srgbClr val="FF6600"/>
                </a:solidFill>
              </a:rPr>
              <a:t>PRE-β</a:t>
            </a:r>
            <a:r>
              <a:rPr lang="it-IT" sz="1500" u="sng" baseline="-25000" dirty="0">
                <a:solidFill>
                  <a:srgbClr val="FF6600"/>
                </a:solidFill>
              </a:rPr>
              <a:t>2</a:t>
            </a:r>
            <a:r>
              <a:rPr lang="it-IT" sz="1500" u="sng" dirty="0">
                <a:solidFill>
                  <a:srgbClr val="FF6600"/>
                </a:solidFill>
              </a:rPr>
              <a:t>SHORT ACTING</a:t>
            </a:r>
          </a:p>
          <a:p>
            <a:pPr marL="257175" indent="-257175" algn="just">
              <a:lnSpc>
                <a:spcPct val="90000"/>
              </a:lnSpc>
              <a:spcBef>
                <a:spcPct val="20000"/>
              </a:spcBef>
            </a:pPr>
            <a:r>
              <a:rPr lang="it-IT" sz="1350" dirty="0">
                <a:solidFill>
                  <a:prstClr val="black"/>
                </a:solidFill>
              </a:rPr>
              <a:t>Deficit </a:t>
            </a:r>
            <a:r>
              <a:rPr lang="it-IT" sz="1350" dirty="0" err="1">
                <a:solidFill>
                  <a:prstClr val="black"/>
                </a:solidFill>
              </a:rPr>
              <a:t>Ventilatorio</a:t>
            </a:r>
            <a:r>
              <a:rPr lang="it-IT" sz="1350" dirty="0">
                <a:solidFill>
                  <a:prstClr val="black"/>
                </a:solidFill>
              </a:rPr>
              <a:t> di tipo ostruttivo</a:t>
            </a:r>
          </a:p>
          <a:p>
            <a:pPr marL="257175" indent="-257175" algn="just">
              <a:lnSpc>
                <a:spcPct val="90000"/>
              </a:lnSpc>
              <a:spcBef>
                <a:spcPct val="20000"/>
              </a:spcBef>
            </a:pPr>
            <a:endParaRPr lang="it-IT" sz="1350" dirty="0">
              <a:solidFill>
                <a:srgbClr val="FF6600"/>
              </a:solidFill>
            </a:endParaRPr>
          </a:p>
          <a:p>
            <a:pPr marL="257175" indent="-257175" algn="just">
              <a:lnSpc>
                <a:spcPct val="90000"/>
              </a:lnSpc>
              <a:spcBef>
                <a:spcPct val="20000"/>
              </a:spcBef>
            </a:pPr>
            <a:r>
              <a:rPr lang="it-IT" sz="1500" u="sng" dirty="0">
                <a:solidFill>
                  <a:srgbClr val="92D050"/>
                </a:solidFill>
              </a:rPr>
              <a:t>POST-β</a:t>
            </a:r>
            <a:r>
              <a:rPr lang="it-IT" sz="1500" u="sng" baseline="-25000" dirty="0">
                <a:solidFill>
                  <a:srgbClr val="92D050"/>
                </a:solidFill>
              </a:rPr>
              <a:t>2</a:t>
            </a:r>
            <a:r>
              <a:rPr lang="it-IT" sz="1500" u="sng" dirty="0">
                <a:solidFill>
                  <a:srgbClr val="92D050"/>
                </a:solidFill>
              </a:rPr>
              <a:t> SHORT ACTING</a:t>
            </a:r>
            <a:endParaRPr lang="it-IT" sz="1500" dirty="0">
              <a:solidFill>
                <a:srgbClr val="92D050"/>
              </a:solidFill>
            </a:endParaRPr>
          </a:p>
          <a:p>
            <a:pPr marL="257175" indent="-257175" algn="just">
              <a:lnSpc>
                <a:spcPct val="90000"/>
              </a:lnSpc>
              <a:spcBef>
                <a:spcPct val="20000"/>
              </a:spcBef>
            </a:pPr>
            <a:r>
              <a:rPr lang="it-IT" sz="1350" dirty="0">
                <a:solidFill>
                  <a:prstClr val="black"/>
                </a:solidFill>
              </a:rPr>
              <a:t>Dopo somministrazione di β</a:t>
            </a:r>
            <a:r>
              <a:rPr lang="it-IT" sz="1350" baseline="-25000" dirty="0">
                <a:solidFill>
                  <a:prstClr val="black"/>
                </a:solidFill>
              </a:rPr>
              <a:t>2</a:t>
            </a:r>
            <a:r>
              <a:rPr lang="it-IT" sz="1350" dirty="0">
                <a:solidFill>
                  <a:prstClr val="black"/>
                </a:solidFill>
              </a:rPr>
              <a:t> agonista il FEV1 è aumentato del 12% o di 200 ml rispetto al valore basale : DEFICIT VENTILATORIO DI TIPO </a:t>
            </a:r>
            <a:r>
              <a:rPr lang="it-IT" sz="1350" dirty="0">
                <a:solidFill>
                  <a:srgbClr val="92D050"/>
                </a:solidFill>
              </a:rPr>
              <a:t>OSTRUTTIVO REVERSIBILE .</a:t>
            </a:r>
          </a:p>
          <a:p>
            <a:pPr marL="257175" indent="-257175" algn="just">
              <a:lnSpc>
                <a:spcPct val="90000"/>
              </a:lnSpc>
              <a:spcBef>
                <a:spcPct val="20000"/>
              </a:spcBef>
            </a:pPr>
            <a:r>
              <a:rPr lang="it-IT" sz="1350" dirty="0">
                <a:solidFill>
                  <a:prstClr val="black"/>
                </a:solidFill>
              </a:rPr>
              <a:t>Se FEV1 torna a valori normali ( &gt; 80% del predetto ) : DEFICIT VENTILATORIO DI TIPO </a:t>
            </a:r>
            <a:r>
              <a:rPr lang="it-IT" sz="1350" dirty="0">
                <a:solidFill>
                  <a:srgbClr val="92D050"/>
                </a:solidFill>
              </a:rPr>
              <a:t>OSTRUTTIVO COMPLETAMENTE REVERSIBILE. </a:t>
            </a:r>
          </a:p>
        </p:txBody>
      </p:sp>
    </p:spTree>
    <p:extLst>
      <p:ext uri="{BB962C8B-B14F-4D97-AF65-F5344CB8AC3E}">
        <p14:creationId xmlns:p14="http://schemas.microsoft.com/office/powerpoint/2010/main" val="298574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15B339F7-81EA-4240-8C56-6DB526E1C826}"/>
              </a:ext>
            </a:extLst>
          </p:cNvPr>
          <p:cNvSpPr>
            <a:spLocks noGrp="1" noChangeArrowheads="1"/>
          </p:cNvSpPr>
          <p:nvPr>
            <p:ph type="title" idx="4294967295"/>
          </p:nvPr>
        </p:nvSpPr>
        <p:spPr>
          <a:xfrm>
            <a:off x="457200" y="273050"/>
            <a:ext cx="8220075" cy="1139825"/>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808019"/>
                </a:solidFill>
                <a:latin typeface="Comic Sans MS" panose="030F0902030302020204" pitchFamily="66" charset="0"/>
                <a:ea typeface="ＭＳ Ｐゴシック" panose="020B0600070205080204" pitchFamily="34" charset="-128"/>
              </a:rPr>
              <a:t>FARINGE</a:t>
            </a:r>
          </a:p>
        </p:txBody>
      </p:sp>
      <p:sp>
        <p:nvSpPr>
          <p:cNvPr id="31747" name="Rectangle 2">
            <a:extLst>
              <a:ext uri="{FF2B5EF4-FFF2-40B4-BE49-F238E27FC236}">
                <a16:creationId xmlns:a16="http://schemas.microsoft.com/office/drawing/2014/main" id="{00781EA9-9980-3C49-961D-C23BEEF66C58}"/>
              </a:ext>
            </a:extLst>
          </p:cNvPr>
          <p:cNvSpPr>
            <a:spLocks noGrp="1" noChangeArrowheads="1"/>
          </p:cNvSpPr>
          <p:nvPr>
            <p:ph type="body" idx="4294967295"/>
          </p:nvPr>
        </p:nvSpPr>
        <p:spPr>
          <a:xfrm>
            <a:off x="457200" y="1604963"/>
            <a:ext cx="4011613" cy="4545012"/>
          </a:xfrm>
        </p:spPr>
        <p:txBody>
          <a:bodyPr/>
          <a:lstStyle/>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Lungo 15 cm che si trova nella parte posteriore della gola, è un passaggio per il cibo e per l'aria.</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I muscoli costrittori della faringe consentono di schiacciare il cibo nell'esofago.</a:t>
            </a:r>
          </a:p>
        </p:txBody>
      </p:sp>
      <p:pic>
        <p:nvPicPr>
          <p:cNvPr id="31748" name="Picture 3">
            <a:extLst>
              <a:ext uri="{FF2B5EF4-FFF2-40B4-BE49-F238E27FC236}">
                <a16:creationId xmlns:a16="http://schemas.microsoft.com/office/drawing/2014/main" id="{9E8F6908-069E-8042-85CC-A70BDE91A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1971675"/>
            <a:ext cx="40132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5149767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1">
            <a:extLst>
              <a:ext uri="{FF2B5EF4-FFF2-40B4-BE49-F238E27FC236}">
                <a16:creationId xmlns:a16="http://schemas.microsoft.com/office/drawing/2014/main" id="{BCED38BC-1709-5047-8967-CD2F18DC7D8C}"/>
              </a:ext>
            </a:extLst>
          </p:cNvPr>
          <p:cNvSpPr txBox="1">
            <a:spLocks noChangeArrowheads="1"/>
          </p:cNvSpPr>
          <p:nvPr/>
        </p:nvSpPr>
        <p:spPr bwMode="auto">
          <a:xfrm flipH="1">
            <a:off x="428625" y="2520950"/>
            <a:ext cx="87153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a:t>La diffusione (diffusione alveolo-capillare) è quel processo di scambio dei gas respiratori che avviene all’interfaccia alveolo-capillare polmonare.</a:t>
            </a:r>
          </a:p>
          <a:p>
            <a:pPr eaLnBrk="1" hangingPunct="1"/>
            <a:endParaRPr lang="it-IT" altLang="it-IT" sz="1800"/>
          </a:p>
          <a:p>
            <a:pPr eaLnBrk="1" hangingPunct="1"/>
            <a:r>
              <a:rPr lang="it-IT" altLang="it-IT" sz="1800"/>
              <a:t>Il passaggio di O2 e CO2 avviene spontaneamente per gradiente di pressione, ma è condizionato dalla efficienza della ventilazione da una parte e della circolazione polmonare dall’altra, oltre che dallo spessore dell’interfaccia stessa che è costituita essenzialmente dall’interstizio polmonare.</a:t>
            </a:r>
          </a:p>
          <a:p>
            <a:pPr eaLnBrk="1" hangingPunct="1"/>
            <a:endParaRPr lang="it-IT" altLang="it-IT" sz="1800"/>
          </a:p>
          <a:p>
            <a:pPr eaLnBrk="1" hangingPunct="1"/>
            <a:r>
              <a:rPr lang="it-IT" altLang="it-IT" sz="1800"/>
              <a:t>L’ossigeno passa dall’aria alveolare al capillare polmonare (dove è meno concentrato). L’inverso succede per l’anidride carbonica.</a:t>
            </a:r>
          </a:p>
          <a:p>
            <a:pPr eaLnBrk="1" hangingPunct="1"/>
            <a:endParaRPr lang="it-IT" altLang="it-IT" sz="1800"/>
          </a:p>
          <a:p>
            <a:pPr eaLnBrk="1" hangingPunct="1"/>
            <a:r>
              <a:rPr lang="it-IT" altLang="it-IT" sz="1800"/>
              <a:t>Patologie del circolo polmonare (embolie, ipertensione polmonare primitiva o secondaria), dell’interstizio e del parenchima polmonare (fibrosi polmonare, pneumopatie infiltrative diffuse, enfisema) possono ridurre la capacità polmonare di diffusione. L’emorragia alveolare può aumentarla. </a:t>
            </a:r>
          </a:p>
          <a:p>
            <a:pPr eaLnBrk="1" hangingPunct="1"/>
            <a:endParaRPr lang="it-IT" altLang="it-IT" sz="1800"/>
          </a:p>
          <a:p>
            <a:pPr eaLnBrk="1" hangingPunct="1"/>
            <a:endParaRPr lang="it-IT" altLang="it-IT" sz="1800"/>
          </a:p>
        </p:txBody>
      </p:sp>
      <p:sp>
        <p:nvSpPr>
          <p:cNvPr id="104451" name="TextBox 2">
            <a:extLst>
              <a:ext uri="{FF2B5EF4-FFF2-40B4-BE49-F238E27FC236}">
                <a16:creationId xmlns:a16="http://schemas.microsoft.com/office/drawing/2014/main" id="{5B2E3893-35F2-E44A-84D0-BCD45F2230F8}"/>
              </a:ext>
            </a:extLst>
          </p:cNvPr>
          <p:cNvSpPr txBox="1">
            <a:spLocks noChangeArrowheads="1"/>
          </p:cNvSpPr>
          <p:nvPr/>
        </p:nvSpPr>
        <p:spPr bwMode="auto">
          <a:xfrm>
            <a:off x="1212850" y="654050"/>
            <a:ext cx="44106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3600" dirty="0">
                <a:solidFill>
                  <a:schemeClr val="accent3">
                    <a:lumMod val="50000"/>
                  </a:schemeClr>
                </a:solidFill>
              </a:rPr>
              <a:t>La diffusione (DLCO)</a:t>
            </a:r>
          </a:p>
          <a:p>
            <a:pPr eaLnBrk="1" hangingPunct="1"/>
            <a:r>
              <a:rPr lang="it-IT" altLang="it-IT" sz="3600" dirty="0">
                <a:solidFill>
                  <a:schemeClr val="accent3">
                    <a:lumMod val="50000"/>
                  </a:schemeClr>
                </a:solidFill>
              </a:rPr>
              <a:t> </a:t>
            </a:r>
          </a:p>
        </p:txBody>
      </p:sp>
    </p:spTree>
    <p:extLst>
      <p:ext uri="{BB962C8B-B14F-4D97-AF65-F5344CB8AC3E}">
        <p14:creationId xmlns:p14="http://schemas.microsoft.com/office/powerpoint/2010/main" val="595678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a:extLst>
              <a:ext uri="{FF2B5EF4-FFF2-40B4-BE49-F238E27FC236}">
                <a16:creationId xmlns:a16="http://schemas.microsoft.com/office/drawing/2014/main" id="{E789CCE7-52CE-214B-B363-1560C9ABD429}"/>
              </a:ext>
            </a:extLst>
          </p:cNvPr>
          <p:cNvSpPr txBox="1">
            <a:spLocks noChangeArrowheads="1"/>
          </p:cNvSpPr>
          <p:nvPr/>
        </p:nvSpPr>
        <p:spPr bwMode="auto">
          <a:xfrm>
            <a:off x="577850" y="558800"/>
            <a:ext cx="75993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800">
                <a:solidFill>
                  <a:schemeClr val="accent3">
                    <a:lumMod val="50000"/>
                  </a:schemeClr>
                </a:solidFill>
              </a:rPr>
              <a:t>Cosa succede se la diffusione alveolo-capillare è alterata?</a:t>
            </a:r>
          </a:p>
        </p:txBody>
      </p:sp>
      <p:sp>
        <p:nvSpPr>
          <p:cNvPr id="105475" name="TextBox 2">
            <a:extLst>
              <a:ext uri="{FF2B5EF4-FFF2-40B4-BE49-F238E27FC236}">
                <a16:creationId xmlns:a16="http://schemas.microsoft.com/office/drawing/2014/main" id="{DB8E9DCB-19A4-1F42-8DA3-9CDBD23F90DC}"/>
              </a:ext>
            </a:extLst>
          </p:cNvPr>
          <p:cNvSpPr txBox="1">
            <a:spLocks noChangeArrowheads="1"/>
          </p:cNvSpPr>
          <p:nvPr/>
        </p:nvSpPr>
        <p:spPr bwMode="auto">
          <a:xfrm>
            <a:off x="1212850" y="2963863"/>
            <a:ext cx="748347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a:t>L’ossigenazione del sangue è ridotta, ma di solito l’ipossiemia si manifesta anche per concomitante alterazione del accoppiamento ventilo-perfusorio polmonare (mismatch ventilo-perfusorio)</a:t>
            </a:r>
          </a:p>
          <a:p>
            <a:pPr eaLnBrk="1" hangingPunct="1"/>
            <a:endParaRPr lang="it-IT" altLang="it-IT" sz="1800"/>
          </a:p>
          <a:p>
            <a:pPr eaLnBrk="1" hangingPunct="1"/>
            <a:r>
              <a:rPr lang="it-IT" altLang="it-IT" sz="1800"/>
              <a:t>Il paziente può manifestare dispnea ed eventualmente anche segni di ipossiemia </a:t>
            </a:r>
          </a:p>
          <a:p>
            <a:pPr eaLnBrk="1" hangingPunct="1"/>
            <a:endParaRPr lang="it-IT" altLang="it-IT" sz="1800"/>
          </a:p>
          <a:p>
            <a:pPr eaLnBrk="1" hangingPunct="1"/>
            <a:r>
              <a:rPr lang="it-IT" altLang="it-IT" sz="1800"/>
              <a:t>Il test della capacità polmonare di diffusione del monossido di carbonio (CO) risulta alterato. Tale misura si chiama anche transfer del CO e viene descritto dall’acronimo TLCO (Transfer Lung CO) o DLCO (Diffusion Lung CO).  </a:t>
            </a:r>
          </a:p>
        </p:txBody>
      </p:sp>
    </p:spTree>
    <p:extLst>
      <p:ext uri="{BB962C8B-B14F-4D97-AF65-F5344CB8AC3E}">
        <p14:creationId xmlns:p14="http://schemas.microsoft.com/office/powerpoint/2010/main" val="29349548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12D1FC65-A5F2-6F4F-9662-29AA30382185}"/>
              </a:ext>
            </a:extLst>
          </p:cNvPr>
          <p:cNvSpPr>
            <a:spLocks noGrp="1" noChangeArrowheads="1"/>
          </p:cNvSpPr>
          <p:nvPr>
            <p:ph type="title"/>
          </p:nvPr>
        </p:nvSpPr>
        <p:spPr>
          <a:xfrm>
            <a:off x="0" y="-230188"/>
            <a:ext cx="9144000" cy="1143001"/>
          </a:xfrm>
        </p:spPr>
        <p:txBody>
          <a:bodyPr>
            <a:normAutofit fontScale="90000"/>
          </a:bodyPr>
          <a:lstStyle/>
          <a:p>
            <a:br>
              <a:rPr lang="it-IT" altLang="it-IT" sz="3200" i="1" dirty="0">
                <a:solidFill>
                  <a:schemeClr val="accent3">
                    <a:lumMod val="50000"/>
                  </a:schemeClr>
                </a:solidFill>
                <a:ea typeface="ＭＳ Ｐゴシック" panose="020B0600070205080204" pitchFamily="34" charset="-128"/>
              </a:rPr>
            </a:br>
            <a:r>
              <a:rPr lang="it-IT" altLang="it-IT" sz="3200" i="1" dirty="0">
                <a:solidFill>
                  <a:schemeClr val="accent3">
                    <a:lumMod val="50000"/>
                  </a:schemeClr>
                </a:solidFill>
                <a:ea typeface="ＭＳ Ｐゴシック" panose="020B0600070205080204" pitchFamily="34" charset="-128"/>
              </a:rPr>
              <a:t> Patologie associate a variazioni di DLCO</a:t>
            </a:r>
            <a:r>
              <a:rPr lang="it-IT" altLang="it-IT" sz="4000" dirty="0">
                <a:solidFill>
                  <a:schemeClr val="accent3">
                    <a:lumMod val="50000"/>
                  </a:schemeClr>
                </a:solidFill>
                <a:ea typeface="ＭＳ Ｐゴシック" panose="020B0600070205080204" pitchFamily="34" charset="-128"/>
              </a:rPr>
              <a:t> </a:t>
            </a:r>
          </a:p>
        </p:txBody>
      </p:sp>
      <p:sp>
        <p:nvSpPr>
          <p:cNvPr id="106499" name="Rectangle 3">
            <a:extLst>
              <a:ext uri="{FF2B5EF4-FFF2-40B4-BE49-F238E27FC236}">
                <a16:creationId xmlns:a16="http://schemas.microsoft.com/office/drawing/2014/main" id="{8B6C6501-B205-5E47-8FA6-147E2EDFE68B}"/>
              </a:ext>
            </a:extLst>
          </p:cNvPr>
          <p:cNvSpPr>
            <a:spLocks noChangeArrowheads="1"/>
          </p:cNvSpPr>
          <p:nvPr/>
        </p:nvSpPr>
        <p:spPr bwMode="auto">
          <a:xfrm>
            <a:off x="4648200" y="2212975"/>
            <a:ext cx="4165600" cy="40259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174625" indent="-174625"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just" eaLnBrk="1" hangingPunct="1">
              <a:spcBef>
                <a:spcPct val="20000"/>
              </a:spcBef>
            </a:pPr>
            <a:r>
              <a:rPr lang="it-IT" altLang="it-IT" b="1"/>
              <a:t>Incremento D</a:t>
            </a:r>
            <a:r>
              <a:rPr lang="it-IT" altLang="it-IT" sz="2000" b="1"/>
              <a:t>L</a:t>
            </a:r>
            <a:r>
              <a:rPr lang="it-IT" altLang="it-IT" b="1"/>
              <a:t>CO:</a:t>
            </a:r>
          </a:p>
          <a:p>
            <a:pPr algn="just" eaLnBrk="1" hangingPunct="1">
              <a:spcBef>
                <a:spcPct val="20000"/>
              </a:spcBef>
              <a:buClr>
                <a:srgbClr val="000096"/>
              </a:buClr>
              <a:buFontTx/>
              <a:buChar char="•"/>
            </a:pPr>
            <a:r>
              <a:rPr lang="it-IT" altLang="it-IT" sz="1800" b="1"/>
              <a:t>Policitemia</a:t>
            </a:r>
          </a:p>
          <a:p>
            <a:pPr algn="just" eaLnBrk="1" hangingPunct="1">
              <a:spcBef>
                <a:spcPct val="20000"/>
              </a:spcBef>
              <a:buClr>
                <a:srgbClr val="000096"/>
              </a:buClr>
            </a:pPr>
            <a:endParaRPr lang="it-IT" altLang="it-IT" sz="1800" b="1"/>
          </a:p>
          <a:p>
            <a:pPr algn="just" eaLnBrk="1" hangingPunct="1">
              <a:spcBef>
                <a:spcPct val="20000"/>
              </a:spcBef>
              <a:buClr>
                <a:srgbClr val="000096"/>
              </a:buClr>
              <a:buFontTx/>
              <a:buChar char="•"/>
            </a:pPr>
            <a:r>
              <a:rPr lang="it-IT" altLang="it-IT" sz="1800" b="1"/>
              <a:t>Emorragia polmonare</a:t>
            </a:r>
          </a:p>
          <a:p>
            <a:pPr algn="just" eaLnBrk="1" hangingPunct="1">
              <a:spcBef>
                <a:spcPct val="20000"/>
              </a:spcBef>
              <a:buClr>
                <a:srgbClr val="000096"/>
              </a:buClr>
            </a:pPr>
            <a:endParaRPr lang="it-IT" altLang="it-IT" sz="1800" b="1"/>
          </a:p>
          <a:p>
            <a:pPr algn="just" eaLnBrk="1" hangingPunct="1">
              <a:spcBef>
                <a:spcPct val="20000"/>
              </a:spcBef>
              <a:buClr>
                <a:srgbClr val="000096"/>
              </a:buClr>
              <a:buFontTx/>
              <a:buChar char="•"/>
            </a:pPr>
            <a:r>
              <a:rPr lang="it-IT" altLang="it-IT" sz="1800" b="1"/>
              <a:t>Patologie associate ad aumentato flusso ematico (Shunt sn-ds)</a:t>
            </a:r>
          </a:p>
          <a:p>
            <a:pPr algn="just" eaLnBrk="1" hangingPunct="1">
              <a:spcBef>
                <a:spcPct val="20000"/>
              </a:spcBef>
              <a:buClr>
                <a:srgbClr val="000096"/>
              </a:buClr>
            </a:pPr>
            <a:endParaRPr lang="it-IT" altLang="it-IT" sz="1800" b="1"/>
          </a:p>
          <a:p>
            <a:pPr algn="just" eaLnBrk="1" hangingPunct="1">
              <a:spcBef>
                <a:spcPct val="20000"/>
              </a:spcBef>
              <a:buClr>
                <a:srgbClr val="000096"/>
              </a:buClr>
              <a:buFontTx/>
              <a:buChar char="•"/>
            </a:pPr>
            <a:r>
              <a:rPr lang="it-IT" altLang="it-IT" sz="1800" b="1"/>
              <a:t>Esercizio fisico</a:t>
            </a:r>
          </a:p>
          <a:p>
            <a:pPr algn="just" eaLnBrk="1" hangingPunct="1">
              <a:spcBef>
                <a:spcPct val="20000"/>
              </a:spcBef>
              <a:buClr>
                <a:srgbClr val="000096"/>
              </a:buClr>
            </a:pPr>
            <a:endParaRPr lang="it-IT" altLang="it-IT" sz="1800" b="1"/>
          </a:p>
          <a:p>
            <a:pPr algn="just" eaLnBrk="1" hangingPunct="1">
              <a:spcBef>
                <a:spcPct val="20000"/>
              </a:spcBef>
              <a:buClr>
                <a:srgbClr val="000096"/>
              </a:buClr>
              <a:buFontTx/>
              <a:buChar char="•"/>
            </a:pPr>
            <a:r>
              <a:rPr lang="it-IT" altLang="it-IT" sz="1800" b="1"/>
              <a:t>Postura (aumento dal 5-30% nel passaggio da seduto a supino)</a:t>
            </a:r>
          </a:p>
          <a:p>
            <a:pPr algn="just" eaLnBrk="1" hangingPunct="1">
              <a:spcBef>
                <a:spcPct val="20000"/>
              </a:spcBef>
              <a:buClr>
                <a:srgbClr val="FFFF00"/>
              </a:buClr>
              <a:buFontTx/>
              <a:buChar char="•"/>
            </a:pPr>
            <a:endParaRPr lang="it-IT" altLang="it-IT" sz="1800" b="1"/>
          </a:p>
        </p:txBody>
      </p:sp>
      <p:sp>
        <p:nvSpPr>
          <p:cNvPr id="106500" name="Text Box 4">
            <a:extLst>
              <a:ext uri="{FF2B5EF4-FFF2-40B4-BE49-F238E27FC236}">
                <a16:creationId xmlns:a16="http://schemas.microsoft.com/office/drawing/2014/main" id="{77AA0180-A950-5A49-BAAC-D3C18DF36DD1}"/>
              </a:ext>
            </a:extLst>
          </p:cNvPr>
          <p:cNvSpPr txBox="1">
            <a:spLocks noChangeArrowheads="1"/>
          </p:cNvSpPr>
          <p:nvPr/>
        </p:nvSpPr>
        <p:spPr bwMode="auto">
          <a:xfrm>
            <a:off x="246063" y="2197100"/>
            <a:ext cx="3803650" cy="46164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50000"/>
              </a:spcBef>
            </a:pPr>
            <a:r>
              <a:rPr lang="it-IT" altLang="it-IT" b="1"/>
              <a:t>Riduzione D</a:t>
            </a:r>
            <a:r>
              <a:rPr lang="it-IT" altLang="it-IT" sz="2000" b="1"/>
              <a:t>L</a:t>
            </a:r>
            <a:r>
              <a:rPr lang="it-IT" altLang="it-IT" b="1"/>
              <a:t>CO:</a:t>
            </a:r>
          </a:p>
          <a:p>
            <a:pPr eaLnBrk="1" hangingPunct="1">
              <a:spcBef>
                <a:spcPct val="50000"/>
              </a:spcBef>
              <a:buClr>
                <a:srgbClr val="000096"/>
              </a:buClr>
              <a:buFontTx/>
              <a:buChar char="•"/>
            </a:pPr>
            <a:r>
              <a:rPr lang="it-IT" altLang="it-IT" sz="1800" b="1"/>
              <a:t> Patologie ostruttive</a:t>
            </a:r>
          </a:p>
          <a:p>
            <a:pPr eaLnBrk="1" hangingPunct="1">
              <a:spcBef>
                <a:spcPct val="50000"/>
              </a:spcBef>
              <a:buClr>
                <a:srgbClr val="000096"/>
              </a:buClr>
              <a:buFontTx/>
              <a:buChar char="•"/>
            </a:pPr>
            <a:r>
              <a:rPr lang="it-IT" altLang="it-IT" sz="1800" b="1"/>
              <a:t> Patologie restrittive</a:t>
            </a:r>
          </a:p>
          <a:p>
            <a:pPr eaLnBrk="1" hangingPunct="1">
              <a:spcBef>
                <a:spcPct val="50000"/>
              </a:spcBef>
              <a:buClr>
                <a:srgbClr val="000096"/>
              </a:buClr>
              <a:buFontTx/>
              <a:buChar char="•"/>
            </a:pPr>
            <a:r>
              <a:rPr lang="it-IT" altLang="it-IT" sz="1800" b="1"/>
              <a:t> Malattie sistemiche a coinvolgimento          polmonare</a:t>
            </a:r>
          </a:p>
          <a:p>
            <a:pPr eaLnBrk="1" hangingPunct="1">
              <a:spcBef>
                <a:spcPct val="50000"/>
              </a:spcBef>
              <a:buClr>
                <a:srgbClr val="000096"/>
              </a:buClr>
              <a:buFontTx/>
              <a:buChar char="•"/>
            </a:pPr>
            <a:r>
              <a:rPr lang="it-IT" altLang="it-IT" sz="1800" b="1"/>
              <a:t> Patologie cardiovascolari</a:t>
            </a:r>
          </a:p>
          <a:p>
            <a:pPr eaLnBrk="1" hangingPunct="1">
              <a:spcBef>
                <a:spcPct val="50000"/>
              </a:spcBef>
              <a:buClr>
                <a:srgbClr val="000096"/>
              </a:buClr>
              <a:buFontTx/>
              <a:buChar char="•"/>
            </a:pPr>
            <a:r>
              <a:rPr lang="it-IT" altLang="it-IT" sz="1800" b="1"/>
              <a:t> Altre: anemia, IRC, dialisi, fumo di          marjuana, ingestione acuta e cronica di etanolo, cocaina, fumo di sigaretta, BOOP.</a:t>
            </a:r>
          </a:p>
          <a:p>
            <a:pPr eaLnBrk="1" hangingPunct="1">
              <a:spcBef>
                <a:spcPct val="50000"/>
              </a:spcBef>
            </a:pPr>
            <a:endParaRPr lang="it-IT" altLang="it-IT" sz="1800" b="1"/>
          </a:p>
        </p:txBody>
      </p:sp>
      <p:sp>
        <p:nvSpPr>
          <p:cNvPr id="106501" name="Line 5">
            <a:extLst>
              <a:ext uri="{FF2B5EF4-FFF2-40B4-BE49-F238E27FC236}">
                <a16:creationId xmlns:a16="http://schemas.microsoft.com/office/drawing/2014/main" id="{BA2D9314-5C12-1A4C-9DBB-7FD0773F5A17}"/>
              </a:ext>
            </a:extLst>
          </p:cNvPr>
          <p:cNvSpPr>
            <a:spLocks noChangeShapeType="1"/>
          </p:cNvSpPr>
          <p:nvPr/>
        </p:nvSpPr>
        <p:spPr bwMode="auto">
          <a:xfrm>
            <a:off x="258763" y="908050"/>
            <a:ext cx="85979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2638417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1">
            <a:extLst>
              <a:ext uri="{FF2B5EF4-FFF2-40B4-BE49-F238E27FC236}">
                <a16:creationId xmlns:a16="http://schemas.microsoft.com/office/drawing/2014/main" id="{318A9119-014C-0649-99B2-9FEDCC25D0A4}"/>
              </a:ext>
            </a:extLst>
          </p:cNvPr>
          <p:cNvSpPr txBox="1">
            <a:spLocks noChangeArrowheads="1"/>
          </p:cNvSpPr>
          <p:nvPr/>
        </p:nvSpPr>
        <p:spPr bwMode="auto">
          <a:xfrm>
            <a:off x="519113" y="269875"/>
            <a:ext cx="76692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3600" dirty="0">
                <a:solidFill>
                  <a:schemeClr val="accent3">
                    <a:lumMod val="50000"/>
                  </a:schemeClr>
                </a:solidFill>
              </a:rPr>
              <a:t>La fase circolatoria della respirazione</a:t>
            </a:r>
          </a:p>
          <a:p>
            <a:pPr eaLnBrk="1" hangingPunct="1"/>
            <a:r>
              <a:rPr lang="it-IT" altLang="it-IT" sz="3600" dirty="0">
                <a:solidFill>
                  <a:schemeClr val="accent3">
                    <a:lumMod val="50000"/>
                  </a:schemeClr>
                </a:solidFill>
              </a:rPr>
              <a:t> </a:t>
            </a:r>
          </a:p>
        </p:txBody>
      </p:sp>
      <p:sp>
        <p:nvSpPr>
          <p:cNvPr id="108547" name="TextBox 2">
            <a:extLst>
              <a:ext uri="{FF2B5EF4-FFF2-40B4-BE49-F238E27FC236}">
                <a16:creationId xmlns:a16="http://schemas.microsoft.com/office/drawing/2014/main" id="{ED49C111-1963-DE43-B6D8-6210A79B277C}"/>
              </a:ext>
            </a:extLst>
          </p:cNvPr>
          <p:cNvSpPr txBox="1">
            <a:spLocks noChangeArrowheads="1"/>
          </p:cNvSpPr>
          <p:nvPr/>
        </p:nvSpPr>
        <p:spPr bwMode="auto">
          <a:xfrm>
            <a:off x="1019175" y="2982913"/>
            <a:ext cx="744696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a:t>La fase circolatoria della funzione respiratoria dipende dalla quantità e funzionalità della </a:t>
            </a:r>
            <a:r>
              <a:rPr lang="it-IT" altLang="it-IT" sz="1800" b="1"/>
              <a:t>emoglobina </a:t>
            </a:r>
            <a:r>
              <a:rPr lang="it-IT" altLang="it-IT" sz="1800"/>
              <a:t>(che si carica di molecole di O2), oltre che dalla </a:t>
            </a:r>
            <a:r>
              <a:rPr lang="it-IT" altLang="it-IT" sz="1800" b="1"/>
              <a:t>circolazione sanguigna </a:t>
            </a:r>
            <a:r>
              <a:rPr lang="it-IT" altLang="it-IT" sz="1800"/>
              <a:t>che dipende dall’integrità e pervietà dei vasi, dalle componenti del sangue e dalla funzione di pompa del cuore.</a:t>
            </a:r>
          </a:p>
          <a:p>
            <a:pPr eaLnBrk="1" hangingPunct="1"/>
            <a:endParaRPr lang="it-IT" altLang="it-IT" sz="1800"/>
          </a:p>
          <a:p>
            <a:pPr eaLnBrk="1" hangingPunct="1"/>
            <a:r>
              <a:rPr lang="it-IT" altLang="it-IT" sz="1800"/>
              <a:t>Una ridotta concentrazione di emoglobina o sua forma anomala, ovvero una </a:t>
            </a:r>
            <a:r>
              <a:rPr lang="it-IT" altLang="it-IT" sz="1800" b="1"/>
              <a:t>riduzione della pompa cardiaca </a:t>
            </a:r>
            <a:r>
              <a:rPr lang="it-IT" altLang="it-IT" sz="1800"/>
              <a:t>o alterazioni vascolari (es. </a:t>
            </a:r>
            <a:r>
              <a:rPr lang="it-IT" altLang="it-IT" sz="1800" b="1"/>
              <a:t>ipertensione polmonare</a:t>
            </a:r>
            <a:r>
              <a:rPr lang="it-IT" altLang="it-IT" sz="1800"/>
              <a:t>) possono interferire con il trasporto di ossigeno in periferia e causare insufficienza respiratoria. Questo può avvenire anche con vie aeree e parenchima integri ovvero possono peggiorare la condizione respiratoria in un soggetto già affetto da patologie dell’apparato respiratorio propriamente detto.</a:t>
            </a:r>
          </a:p>
        </p:txBody>
      </p:sp>
    </p:spTree>
    <p:extLst>
      <p:ext uri="{BB962C8B-B14F-4D97-AF65-F5344CB8AC3E}">
        <p14:creationId xmlns:p14="http://schemas.microsoft.com/office/powerpoint/2010/main" val="12562734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1">
            <a:extLst>
              <a:ext uri="{FF2B5EF4-FFF2-40B4-BE49-F238E27FC236}">
                <a16:creationId xmlns:a16="http://schemas.microsoft.com/office/drawing/2014/main" id="{F6C66731-5220-E047-80CE-E6D2B4F5004C}"/>
              </a:ext>
            </a:extLst>
          </p:cNvPr>
          <p:cNvSpPr txBox="1">
            <a:spLocks noChangeArrowheads="1"/>
          </p:cNvSpPr>
          <p:nvPr/>
        </p:nvSpPr>
        <p:spPr bwMode="auto">
          <a:xfrm>
            <a:off x="481013" y="384175"/>
            <a:ext cx="81200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b="1">
                <a:solidFill>
                  <a:schemeClr val="accent3">
                    <a:lumMod val="50000"/>
                  </a:schemeClr>
                </a:solidFill>
              </a:rPr>
              <a:t>Cosa succede alla respirazione se la vi è anemia, emoglobinopatia, patologie cardiache o problemi vascolari?</a:t>
            </a:r>
          </a:p>
        </p:txBody>
      </p:sp>
      <p:sp>
        <p:nvSpPr>
          <p:cNvPr id="109571" name="TextBox 2">
            <a:extLst>
              <a:ext uri="{FF2B5EF4-FFF2-40B4-BE49-F238E27FC236}">
                <a16:creationId xmlns:a16="http://schemas.microsoft.com/office/drawing/2014/main" id="{1F8531A8-6D03-8441-9258-45EDB41FCCD5}"/>
              </a:ext>
            </a:extLst>
          </p:cNvPr>
          <p:cNvSpPr txBox="1">
            <a:spLocks noChangeArrowheads="1"/>
          </p:cNvSpPr>
          <p:nvPr/>
        </p:nvSpPr>
        <p:spPr bwMode="auto">
          <a:xfrm>
            <a:off x="846138" y="2617788"/>
            <a:ext cx="76581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a:p>
            <a:pPr eaLnBrk="1" hangingPunct="1"/>
            <a:r>
              <a:rPr lang="it-IT" altLang="it-IT" sz="1800"/>
              <a:t>Si riduce il trasporto di ossigeno ai tessuti (oxygen delivery)</a:t>
            </a:r>
          </a:p>
          <a:p>
            <a:pPr eaLnBrk="1" hangingPunct="1"/>
            <a:endParaRPr lang="it-IT" altLang="it-IT" sz="1800"/>
          </a:p>
          <a:p>
            <a:pPr eaLnBrk="1" hangingPunct="1"/>
            <a:r>
              <a:rPr lang="it-IT" altLang="it-IT" sz="1800"/>
              <a:t>Il soggetto cerca di compensare aumentando la ventilazione (tachipnea a riposo o da esercizio). </a:t>
            </a:r>
          </a:p>
          <a:p>
            <a:pPr eaLnBrk="1" hangingPunct="1"/>
            <a:endParaRPr lang="it-IT" altLang="it-IT" sz="1800"/>
          </a:p>
          <a:p>
            <a:pPr eaLnBrk="1" hangingPunct="1"/>
            <a:r>
              <a:rPr lang="it-IT" altLang="it-IT" sz="1800"/>
              <a:t>Vi può essere astenia o facile affaticabilità per ridotta capacità di compiere esercizio fisico. </a:t>
            </a:r>
          </a:p>
          <a:p>
            <a:pPr eaLnBrk="1" hangingPunct="1"/>
            <a:endParaRPr lang="it-IT" altLang="it-IT" sz="1800"/>
          </a:p>
          <a:p>
            <a:pPr eaLnBrk="1" hangingPunct="1"/>
            <a:r>
              <a:rPr lang="it-IT" altLang="it-IT" sz="1800"/>
              <a:t>Si può avere dispnea, anche se polmoni e vie aeree sono normali ovvero si ha peggioramento delle condizioni respiratorie se sono già presenti patologie polmonari o delle vie aeree.</a:t>
            </a:r>
          </a:p>
          <a:p>
            <a:pPr eaLnBrk="1" hangingPunct="1"/>
            <a:endParaRPr lang="it-IT" altLang="it-IT" sz="1800"/>
          </a:p>
          <a:p>
            <a:pPr eaLnBrk="1" hangingPunct="1"/>
            <a:endParaRPr lang="it-IT" altLang="it-IT" sz="1800"/>
          </a:p>
          <a:p>
            <a:pPr eaLnBrk="1" hangingPunct="1"/>
            <a:r>
              <a:rPr lang="it-IT" altLang="it-IT" sz="1800"/>
              <a:t>  </a:t>
            </a:r>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p:txBody>
      </p:sp>
    </p:spTree>
    <p:extLst>
      <p:ext uri="{BB962C8B-B14F-4D97-AF65-F5344CB8AC3E}">
        <p14:creationId xmlns:p14="http://schemas.microsoft.com/office/powerpoint/2010/main" val="8080856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a:extLst>
              <a:ext uri="{FF2B5EF4-FFF2-40B4-BE49-F238E27FC236}">
                <a16:creationId xmlns:a16="http://schemas.microsoft.com/office/drawing/2014/main" id="{578CD605-500E-AC45-98F0-3595295D181E}"/>
              </a:ext>
            </a:extLst>
          </p:cNvPr>
          <p:cNvSpPr txBox="1">
            <a:spLocks noChangeArrowheads="1"/>
          </p:cNvSpPr>
          <p:nvPr/>
        </p:nvSpPr>
        <p:spPr bwMode="auto">
          <a:xfrm>
            <a:off x="6350" y="0"/>
            <a:ext cx="913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3600" dirty="0">
                <a:solidFill>
                  <a:schemeClr val="accent3">
                    <a:lumMod val="50000"/>
                  </a:schemeClr>
                </a:solidFill>
              </a:rPr>
              <a:t>La fase cellulare della respirazione (aerobia)</a:t>
            </a:r>
          </a:p>
          <a:p>
            <a:pPr eaLnBrk="1" hangingPunct="1"/>
            <a:r>
              <a:rPr lang="it-IT" altLang="it-IT" sz="3600" dirty="0">
                <a:solidFill>
                  <a:schemeClr val="accent3">
                    <a:lumMod val="50000"/>
                  </a:schemeClr>
                </a:solidFill>
              </a:rPr>
              <a:t> </a:t>
            </a:r>
          </a:p>
        </p:txBody>
      </p:sp>
      <p:sp>
        <p:nvSpPr>
          <p:cNvPr id="110595" name="TextBox 4">
            <a:extLst>
              <a:ext uri="{FF2B5EF4-FFF2-40B4-BE49-F238E27FC236}">
                <a16:creationId xmlns:a16="http://schemas.microsoft.com/office/drawing/2014/main" id="{9033AC4A-7818-EC4E-ACBA-2CC72169F308}"/>
              </a:ext>
            </a:extLst>
          </p:cNvPr>
          <p:cNvSpPr txBox="1">
            <a:spLocks noChangeArrowheads="1"/>
          </p:cNvSpPr>
          <p:nvPr/>
        </p:nvSpPr>
        <p:spPr bwMode="auto">
          <a:xfrm>
            <a:off x="-904875" y="400208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6" name="Rectangle 5">
            <a:extLst>
              <a:ext uri="{FF2B5EF4-FFF2-40B4-BE49-F238E27FC236}">
                <a16:creationId xmlns:a16="http://schemas.microsoft.com/office/drawing/2014/main" id="{8FA5FBD6-E375-2246-A7B0-3F4697F1B9CD}"/>
              </a:ext>
            </a:extLst>
          </p:cNvPr>
          <p:cNvSpPr>
            <a:spLocks noChangeArrowheads="1"/>
          </p:cNvSpPr>
          <p:nvPr/>
        </p:nvSpPr>
        <p:spPr bwMode="auto">
          <a:xfrm>
            <a:off x="519113" y="1212850"/>
            <a:ext cx="8120062" cy="5632450"/>
          </a:xfrm>
          <a:prstGeom prst="rect">
            <a:avLst/>
          </a:prstGeom>
          <a:gradFill rotWithShape="1">
            <a:gsLst>
              <a:gs pos="0">
                <a:srgbClr val="FFECD7"/>
              </a:gs>
              <a:gs pos="64999">
                <a:srgbClr val="FFD2A1"/>
              </a:gs>
              <a:gs pos="100000">
                <a:srgbClr val="FFC278"/>
              </a:gs>
            </a:gsLst>
            <a:lin ang="5400000" scaled="1"/>
          </a:gradFill>
          <a:ln w="9525">
            <a:solidFill>
              <a:srgbClr val="FF9700"/>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en-US" altLang="it-IT" sz="1800">
                <a:solidFill>
                  <a:srgbClr val="000000"/>
                </a:solidFill>
              </a:rPr>
              <a:t>La respirazione cellulare è costituita da tre fasi principali. Nella prima, le molecole organiche ottenute dalle sostanze nutritive vengono degradate, nel citoplasma della cellula, fino a ottenere come prodotto finale un composto a due atomi di carbonio (</a:t>
            </a:r>
            <a:r>
              <a:rPr lang="en-US" altLang="it-IT" sz="1800" b="1">
                <a:solidFill>
                  <a:srgbClr val="000000"/>
                </a:solidFill>
              </a:rPr>
              <a:t>acetil-coenzima A</a:t>
            </a:r>
            <a:r>
              <a:rPr lang="en-US" altLang="it-IT" sz="1800">
                <a:solidFill>
                  <a:srgbClr val="000000"/>
                </a:solidFill>
              </a:rPr>
              <a:t>). Nella seconda tappa, questo composto entra nei mitocondri, dove viene ossidato per generare atomi di idrogeno che si legano a un coenzima (NAD) e anidride carbonica attraverso una serie di reazioni enzimatiche note come </a:t>
            </a:r>
            <a:r>
              <a:rPr lang="en-US" altLang="it-IT" sz="1800" b="1">
                <a:solidFill>
                  <a:srgbClr val="000000"/>
                </a:solidFill>
              </a:rPr>
              <a:t>ciclo di Krebs </a:t>
            </a:r>
            <a:r>
              <a:rPr lang="en-US" altLang="it-IT" sz="1800">
                <a:solidFill>
                  <a:srgbClr val="000000"/>
                </a:solidFill>
              </a:rPr>
              <a:t>o degli acidi tricarbossilici. Nella terza fase della r.c., gli atomi di idrogeno prodotti nella tappa precedente sono trasportati dai coenzimi ridotti, sia nicotinici (NADH) che flavinici (FADH</a:t>
            </a:r>
            <a:r>
              <a:rPr lang="en-US" altLang="it-IT" sz="1800" baseline="-25000">
                <a:solidFill>
                  <a:srgbClr val="000000"/>
                </a:solidFill>
              </a:rPr>
              <a:t>2</a:t>
            </a:r>
            <a:r>
              <a:rPr lang="en-US" altLang="it-IT" sz="1800">
                <a:solidFill>
                  <a:srgbClr val="000000"/>
                </a:solidFill>
              </a:rPr>
              <a:t>), all'interno dei mitocondri. Qui, attraverso una sequenza ordinata di reazioni enzimatiche di ossidoriduzione, viene effettuato un trasferimento di elettroni grazie all'intervento di una serie di molecole accettrici, l'ultima delle quali è rappresentata dall'ossigeno molecolare che viene ridotto ad acqua. Questa sequenza di reazioni, che si svolge sulle membrane interne del mitocondrio, nota come </a:t>
            </a:r>
            <a:r>
              <a:rPr lang="en-US" altLang="it-IT" sz="1800" b="1">
                <a:solidFill>
                  <a:srgbClr val="000000"/>
                </a:solidFill>
              </a:rPr>
              <a:t>catena respiratoria o catena di trasporto degli elettroni, </a:t>
            </a:r>
            <a:r>
              <a:rPr lang="en-US" altLang="it-IT" sz="1800">
                <a:solidFill>
                  <a:srgbClr val="000000"/>
                </a:solidFill>
              </a:rPr>
              <a:t>è accoppiata al rilascio di energia che viene utilizzata per formare molecole di ATP nel corso di un processo chiamato fosforilazione ossidativa (addizione di molecole di fosfato). Una parte dell'energia prodotta durante i processi di r.c. viene dissipata sotto forma di calore. </a:t>
            </a:r>
            <a:endParaRPr lang="it-IT" altLang="it-IT" sz="1800">
              <a:solidFill>
                <a:srgbClr val="000000"/>
              </a:solidFill>
            </a:endParaRPr>
          </a:p>
        </p:txBody>
      </p:sp>
    </p:spTree>
    <p:extLst>
      <p:ext uri="{BB962C8B-B14F-4D97-AF65-F5344CB8AC3E}">
        <p14:creationId xmlns:p14="http://schemas.microsoft.com/office/powerpoint/2010/main" val="2239739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Box 1">
            <a:extLst>
              <a:ext uri="{FF2B5EF4-FFF2-40B4-BE49-F238E27FC236}">
                <a16:creationId xmlns:a16="http://schemas.microsoft.com/office/drawing/2014/main" id="{36C99382-4717-1A48-A890-AAD8B2B41ED7}"/>
              </a:ext>
            </a:extLst>
          </p:cNvPr>
          <p:cNvSpPr txBox="1">
            <a:spLocks noChangeArrowheads="1"/>
          </p:cNvSpPr>
          <p:nvPr/>
        </p:nvSpPr>
        <p:spPr bwMode="auto">
          <a:xfrm>
            <a:off x="461963" y="481013"/>
            <a:ext cx="8593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2000" b="1" dirty="0">
                <a:solidFill>
                  <a:schemeClr val="accent3">
                    <a:lumMod val="50000"/>
                  </a:schemeClr>
                </a:solidFill>
              </a:rPr>
              <a:t>Cause e conseguenze di patologie della fase cellulare respiratoria</a:t>
            </a:r>
          </a:p>
        </p:txBody>
      </p:sp>
      <p:sp>
        <p:nvSpPr>
          <p:cNvPr id="112643" name="TextBox 2">
            <a:extLst>
              <a:ext uri="{FF2B5EF4-FFF2-40B4-BE49-F238E27FC236}">
                <a16:creationId xmlns:a16="http://schemas.microsoft.com/office/drawing/2014/main" id="{7AF4FDF0-2615-5140-A1DD-40C092CC70BC}"/>
              </a:ext>
            </a:extLst>
          </p:cNvPr>
          <p:cNvSpPr txBox="1">
            <a:spLocks noChangeArrowheads="1"/>
          </p:cNvSpPr>
          <p:nvPr/>
        </p:nvSpPr>
        <p:spPr bwMode="auto">
          <a:xfrm>
            <a:off x="269875" y="2193925"/>
            <a:ext cx="85042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r>
              <a:rPr lang="it-IT" altLang="it-IT" sz="1800"/>
              <a:t>La respirazione cellulare può essere alterata per patologie che interferiscono sulle sue varie fasi ovvero che colpiscono i mitocondri. </a:t>
            </a:r>
          </a:p>
          <a:p>
            <a:pPr eaLnBrk="1" hangingPunct="1"/>
            <a:endParaRPr lang="it-IT" altLang="it-IT" sz="1800"/>
          </a:p>
          <a:p>
            <a:pPr eaLnBrk="1" hangingPunct="1"/>
            <a:r>
              <a:rPr lang="it-IT" altLang="it-IT" sz="1800"/>
              <a:t>Le </a:t>
            </a:r>
            <a:r>
              <a:rPr lang="it-IT" altLang="it-IT" sz="1800" b="1"/>
              <a:t>malattie mitocondriali </a:t>
            </a:r>
            <a:r>
              <a:rPr lang="it-IT" altLang="it-IT" sz="1800"/>
              <a:t>sono un gruppo eterogeneo di patologie ereditarie rare causate da alterazioni di funzionamento dei mitocondri che possono coinvolgere molti tessuti, in particolare SNC e muscoli (i tessuti con maggior richiesta energetica). Possono manifestarsi in età neonatale e pediatrica o in alcuni casi anche adulta. Nell’adulto si può avere dispnea, intolleranza allo sforzo e astenia.</a:t>
            </a:r>
          </a:p>
          <a:p>
            <a:pPr eaLnBrk="1" hangingPunct="1"/>
            <a:endParaRPr lang="it-IT" altLang="it-IT" sz="1800"/>
          </a:p>
          <a:p>
            <a:pPr eaLnBrk="1" hangingPunct="1"/>
            <a:r>
              <a:rPr lang="it-IT" altLang="it-IT" sz="1800"/>
              <a:t>Alcune sostanze, come il </a:t>
            </a:r>
            <a:r>
              <a:rPr lang="it-IT" altLang="it-IT" sz="1800" b="1"/>
              <a:t>cianuro</a:t>
            </a:r>
            <a:r>
              <a:rPr lang="it-IT" altLang="it-IT" sz="1800"/>
              <a:t>, possono alterare il funzionamento della respirazione cellulare. </a:t>
            </a:r>
            <a:r>
              <a:rPr lang="en-US" altLang="it-IT" sz="1800"/>
              <a:t>Il cianuro funziona come inibitore della fericitocromo-ossidasi mitocondriale formando con essa un complesso stabile. Viene così impedito il rilascio di O2 da parte dell’Hb al sistema di trasporto degli elettroni: l’O2 non viene consumato a livello cellulare e si accumula in circolo. Sopravviene così una depressione dell’attività cerebrale e della ventilazione.  </a:t>
            </a:r>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p:txBody>
      </p:sp>
    </p:spTree>
    <p:extLst>
      <p:ext uri="{BB962C8B-B14F-4D97-AF65-F5344CB8AC3E}">
        <p14:creationId xmlns:p14="http://schemas.microsoft.com/office/powerpoint/2010/main" val="11397081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AutoShape 2">
            <a:extLst>
              <a:ext uri="{FF2B5EF4-FFF2-40B4-BE49-F238E27FC236}">
                <a16:creationId xmlns:a16="http://schemas.microsoft.com/office/drawing/2014/main" id="{2A698D3F-41DE-2346-8087-EEC0B325A277}"/>
              </a:ext>
            </a:extLst>
          </p:cNvPr>
          <p:cNvSpPr>
            <a:spLocks noChangeArrowheads="1"/>
          </p:cNvSpPr>
          <p:nvPr/>
        </p:nvSpPr>
        <p:spPr bwMode="auto">
          <a:xfrm>
            <a:off x="7010400" y="2209800"/>
            <a:ext cx="1905000" cy="3657600"/>
          </a:xfrm>
          <a:prstGeom prst="curvedRightArrow">
            <a:avLst>
              <a:gd name="adj1" fmla="val 38400"/>
              <a:gd name="adj2" fmla="val 76800"/>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67" name="AutoShape 3">
            <a:extLst>
              <a:ext uri="{FF2B5EF4-FFF2-40B4-BE49-F238E27FC236}">
                <a16:creationId xmlns:a16="http://schemas.microsoft.com/office/drawing/2014/main" id="{A853D499-B82D-E14F-AA67-457C374DED4B}"/>
              </a:ext>
            </a:extLst>
          </p:cNvPr>
          <p:cNvSpPr>
            <a:spLocks noChangeArrowheads="1"/>
          </p:cNvSpPr>
          <p:nvPr/>
        </p:nvSpPr>
        <p:spPr bwMode="auto">
          <a:xfrm>
            <a:off x="457200" y="2133600"/>
            <a:ext cx="1905000" cy="3352800"/>
          </a:xfrm>
          <a:prstGeom prst="curvedLeftArrow">
            <a:avLst>
              <a:gd name="adj1" fmla="val 35200"/>
              <a:gd name="adj2" fmla="val 70400"/>
              <a:gd name="adj3" fmla="val 33333"/>
            </a:avLst>
          </a:prstGeom>
          <a:solidFill>
            <a:srgbClr val="00FFFF"/>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grpSp>
        <p:nvGrpSpPr>
          <p:cNvPr id="113668" name="Group 4">
            <a:extLst>
              <a:ext uri="{FF2B5EF4-FFF2-40B4-BE49-F238E27FC236}">
                <a16:creationId xmlns:a16="http://schemas.microsoft.com/office/drawing/2014/main" id="{F21A19FC-2CBE-8E4E-BDF0-BCE48F010A44}"/>
              </a:ext>
            </a:extLst>
          </p:cNvPr>
          <p:cNvGrpSpPr>
            <a:grpSpLocks/>
          </p:cNvGrpSpPr>
          <p:nvPr/>
        </p:nvGrpSpPr>
        <p:grpSpPr bwMode="auto">
          <a:xfrm>
            <a:off x="838200" y="1600200"/>
            <a:ext cx="7381875" cy="4297363"/>
            <a:chOff x="528" y="1008"/>
            <a:chExt cx="4650" cy="2707"/>
          </a:xfrm>
        </p:grpSpPr>
        <p:grpSp>
          <p:nvGrpSpPr>
            <p:cNvPr id="113682" name="Group 5">
              <a:extLst>
                <a:ext uri="{FF2B5EF4-FFF2-40B4-BE49-F238E27FC236}">
                  <a16:creationId xmlns:a16="http://schemas.microsoft.com/office/drawing/2014/main" id="{D3BA1CCA-4BDF-9748-8304-B14941D54EA9}"/>
                </a:ext>
              </a:extLst>
            </p:cNvPr>
            <p:cNvGrpSpPr>
              <a:grpSpLocks/>
            </p:cNvGrpSpPr>
            <p:nvPr/>
          </p:nvGrpSpPr>
          <p:grpSpPr bwMode="auto">
            <a:xfrm>
              <a:off x="528" y="1008"/>
              <a:ext cx="2640" cy="2083"/>
              <a:chOff x="1632" y="1248"/>
              <a:chExt cx="2682" cy="2286"/>
            </a:xfrm>
          </p:grpSpPr>
          <p:sp>
            <p:nvSpPr>
              <p:cNvPr id="113693" name="Gear">
                <a:extLst>
                  <a:ext uri="{FF2B5EF4-FFF2-40B4-BE49-F238E27FC236}">
                    <a16:creationId xmlns:a16="http://schemas.microsoft.com/office/drawing/2014/main" id="{1E5E3111-371E-FE45-BE01-1463795F9314}"/>
                  </a:ext>
                </a:extLst>
              </p:cNvPr>
              <p:cNvSpPr>
                <a:spLocks noEditPoints="1" noChangeArrowheads="1"/>
              </p:cNvSpPr>
              <p:nvPr/>
            </p:nvSpPr>
            <p:spPr bwMode="auto">
              <a:xfrm>
                <a:off x="3119" y="1248"/>
                <a:ext cx="1195" cy="1048"/>
              </a:xfrm>
              <a:custGeom>
                <a:avLst/>
                <a:gdLst>
                  <a:gd name="T0" fmla="*/ 598 w 21600"/>
                  <a:gd name="T1" fmla="*/ 0 h 21600"/>
                  <a:gd name="T2" fmla="*/ 1195 w 21600"/>
                  <a:gd name="T3" fmla="*/ 524 h 21600"/>
                  <a:gd name="T4" fmla="*/ 598 w 21600"/>
                  <a:gd name="T5" fmla="*/ 1048 h 21600"/>
                  <a:gd name="T6" fmla="*/ 0 w 21600"/>
                  <a:gd name="T7" fmla="*/ 524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94" name="AutoShape 7">
                <a:extLst>
                  <a:ext uri="{FF2B5EF4-FFF2-40B4-BE49-F238E27FC236}">
                    <a16:creationId xmlns:a16="http://schemas.microsoft.com/office/drawing/2014/main" id="{3CF39EF0-7320-3847-B9CE-734E4AD64E36}"/>
                  </a:ext>
                </a:extLst>
              </p:cNvPr>
              <p:cNvSpPr>
                <a:spLocks noEditPoints="1" noChangeArrowheads="1"/>
              </p:cNvSpPr>
              <p:nvPr/>
            </p:nvSpPr>
            <p:spPr bwMode="auto">
              <a:xfrm>
                <a:off x="1632" y="1680"/>
                <a:ext cx="1429" cy="1253"/>
              </a:xfrm>
              <a:custGeom>
                <a:avLst/>
                <a:gdLst>
                  <a:gd name="T0" fmla="*/ 714 w 21600"/>
                  <a:gd name="T1" fmla="*/ 0 h 21600"/>
                  <a:gd name="T2" fmla="*/ 1429 w 21600"/>
                  <a:gd name="T3" fmla="*/ 627 h 21600"/>
                  <a:gd name="T4" fmla="*/ 714 w 21600"/>
                  <a:gd name="T5" fmla="*/ 1253 h 21600"/>
                  <a:gd name="T6" fmla="*/ 0 w 21600"/>
                  <a:gd name="T7" fmla="*/ 627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95" name="AutoShape 8">
                <a:extLst>
                  <a:ext uri="{FF2B5EF4-FFF2-40B4-BE49-F238E27FC236}">
                    <a16:creationId xmlns:a16="http://schemas.microsoft.com/office/drawing/2014/main" id="{517E3D21-5218-BD47-9804-9802993F2DF6}"/>
                  </a:ext>
                </a:extLst>
              </p:cNvPr>
              <p:cNvSpPr>
                <a:spLocks noEditPoints="1" noChangeArrowheads="1"/>
              </p:cNvSpPr>
              <p:nvPr/>
            </p:nvSpPr>
            <p:spPr bwMode="auto">
              <a:xfrm>
                <a:off x="2559" y="2142"/>
                <a:ext cx="1588" cy="1392"/>
              </a:xfrm>
              <a:custGeom>
                <a:avLst/>
                <a:gdLst>
                  <a:gd name="T0" fmla="*/ 794 w 21600"/>
                  <a:gd name="T1" fmla="*/ 0 h 21600"/>
                  <a:gd name="T2" fmla="*/ 1588 w 21600"/>
                  <a:gd name="T3" fmla="*/ 696 h 21600"/>
                  <a:gd name="T4" fmla="*/ 794 w 21600"/>
                  <a:gd name="T5" fmla="*/ 1392 h 21600"/>
                  <a:gd name="T6" fmla="*/ 0 w 21600"/>
                  <a:gd name="T7" fmla="*/ 696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grpSp>
        <p:grpSp>
          <p:nvGrpSpPr>
            <p:cNvPr id="113683" name="Group 9">
              <a:extLst>
                <a:ext uri="{FF2B5EF4-FFF2-40B4-BE49-F238E27FC236}">
                  <a16:creationId xmlns:a16="http://schemas.microsoft.com/office/drawing/2014/main" id="{0484B9B2-A588-354F-98FA-53399F09C9AF}"/>
                </a:ext>
              </a:extLst>
            </p:cNvPr>
            <p:cNvGrpSpPr>
              <a:grpSpLocks/>
            </p:cNvGrpSpPr>
            <p:nvPr/>
          </p:nvGrpSpPr>
          <p:grpSpPr bwMode="auto">
            <a:xfrm>
              <a:off x="2784" y="1488"/>
              <a:ext cx="2394" cy="2227"/>
              <a:chOff x="1632" y="1248"/>
              <a:chExt cx="2682" cy="2286"/>
            </a:xfrm>
          </p:grpSpPr>
          <p:sp>
            <p:nvSpPr>
              <p:cNvPr id="113690" name="Gear">
                <a:extLst>
                  <a:ext uri="{FF2B5EF4-FFF2-40B4-BE49-F238E27FC236}">
                    <a16:creationId xmlns:a16="http://schemas.microsoft.com/office/drawing/2014/main" id="{C44873DE-1FBF-1545-ACD3-F9A821FC6EB1}"/>
                  </a:ext>
                </a:extLst>
              </p:cNvPr>
              <p:cNvSpPr>
                <a:spLocks noEditPoints="1" noChangeArrowheads="1"/>
              </p:cNvSpPr>
              <p:nvPr/>
            </p:nvSpPr>
            <p:spPr bwMode="auto">
              <a:xfrm>
                <a:off x="3119" y="1248"/>
                <a:ext cx="1195" cy="1048"/>
              </a:xfrm>
              <a:custGeom>
                <a:avLst/>
                <a:gdLst>
                  <a:gd name="T0" fmla="*/ 598 w 21600"/>
                  <a:gd name="T1" fmla="*/ 0 h 21600"/>
                  <a:gd name="T2" fmla="*/ 1195 w 21600"/>
                  <a:gd name="T3" fmla="*/ 524 h 21600"/>
                  <a:gd name="T4" fmla="*/ 598 w 21600"/>
                  <a:gd name="T5" fmla="*/ 1048 h 21600"/>
                  <a:gd name="T6" fmla="*/ 0 w 21600"/>
                  <a:gd name="T7" fmla="*/ 524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91" name="AutoShape 11">
                <a:extLst>
                  <a:ext uri="{FF2B5EF4-FFF2-40B4-BE49-F238E27FC236}">
                    <a16:creationId xmlns:a16="http://schemas.microsoft.com/office/drawing/2014/main" id="{499EE2D2-9404-4E46-AC92-F664C3039AAE}"/>
                  </a:ext>
                </a:extLst>
              </p:cNvPr>
              <p:cNvSpPr>
                <a:spLocks noEditPoints="1" noChangeArrowheads="1"/>
              </p:cNvSpPr>
              <p:nvPr/>
            </p:nvSpPr>
            <p:spPr bwMode="auto">
              <a:xfrm>
                <a:off x="1632" y="1680"/>
                <a:ext cx="1429" cy="1253"/>
              </a:xfrm>
              <a:custGeom>
                <a:avLst/>
                <a:gdLst>
                  <a:gd name="T0" fmla="*/ 714 w 21600"/>
                  <a:gd name="T1" fmla="*/ 0 h 21600"/>
                  <a:gd name="T2" fmla="*/ 1429 w 21600"/>
                  <a:gd name="T3" fmla="*/ 627 h 21600"/>
                  <a:gd name="T4" fmla="*/ 714 w 21600"/>
                  <a:gd name="T5" fmla="*/ 1253 h 21600"/>
                  <a:gd name="T6" fmla="*/ 0 w 21600"/>
                  <a:gd name="T7" fmla="*/ 627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92" name="AutoShape 12">
                <a:extLst>
                  <a:ext uri="{FF2B5EF4-FFF2-40B4-BE49-F238E27FC236}">
                    <a16:creationId xmlns:a16="http://schemas.microsoft.com/office/drawing/2014/main" id="{4B579B2E-8CA7-BB4C-9532-6BFF2ABB8374}"/>
                  </a:ext>
                </a:extLst>
              </p:cNvPr>
              <p:cNvSpPr>
                <a:spLocks noEditPoints="1" noChangeArrowheads="1"/>
              </p:cNvSpPr>
              <p:nvPr/>
            </p:nvSpPr>
            <p:spPr bwMode="auto">
              <a:xfrm>
                <a:off x="2559" y="2142"/>
                <a:ext cx="1588" cy="1392"/>
              </a:xfrm>
              <a:custGeom>
                <a:avLst/>
                <a:gdLst>
                  <a:gd name="T0" fmla="*/ 794 w 21600"/>
                  <a:gd name="T1" fmla="*/ 0 h 21600"/>
                  <a:gd name="T2" fmla="*/ 1588 w 21600"/>
                  <a:gd name="T3" fmla="*/ 696 h 21600"/>
                  <a:gd name="T4" fmla="*/ 794 w 21600"/>
                  <a:gd name="T5" fmla="*/ 1392 h 21600"/>
                  <a:gd name="T6" fmla="*/ 0 w 21600"/>
                  <a:gd name="T7" fmla="*/ 696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grpSp>
        <p:sp>
          <p:nvSpPr>
            <p:cNvPr id="113684" name="WordArt 13">
              <a:extLst>
                <a:ext uri="{FF2B5EF4-FFF2-40B4-BE49-F238E27FC236}">
                  <a16:creationId xmlns:a16="http://schemas.microsoft.com/office/drawing/2014/main" id="{E645E03F-1D24-FC4C-8292-5C00352C341A}"/>
                </a:ext>
              </a:extLst>
            </p:cNvPr>
            <p:cNvSpPr>
              <a:spLocks noChangeArrowheads="1" noChangeShapeType="1" noTextEdit="1"/>
            </p:cNvSpPr>
            <p:nvPr/>
          </p:nvSpPr>
          <p:spPr bwMode="auto">
            <a:xfrm rot="-2108766">
              <a:off x="900" y="1632"/>
              <a:ext cx="720" cy="720"/>
            </a:xfrm>
            <a:prstGeom prst="rect">
              <a:avLst/>
            </a:prstGeom>
          </p:spPr>
          <p:txBody>
            <a:bodyPr spcFirstLastPara="1" wrap="none" fromWordArt="1">
              <a:prstTxWarp prst="textArchUp">
                <a:avLst>
                  <a:gd name="adj" fmla="val 9374407"/>
                </a:avLst>
              </a:prstTxWarp>
            </a:bodyPr>
            <a:lstStyle/>
            <a:p>
              <a:pPr algn="ctr"/>
              <a:r>
                <a:rPr lang="it-IT" sz="3600" kern="10">
                  <a:ln w="9525">
                    <a:solidFill>
                      <a:srgbClr val="000000"/>
                    </a:solidFill>
                    <a:round/>
                    <a:headEnd/>
                    <a:tailEnd/>
                  </a:ln>
                  <a:solidFill>
                    <a:srgbClr val="00CCFF"/>
                  </a:solidFill>
                  <a:latin typeface="Arial Black" panose="020B0604020202020204" pitchFamily="34" charset="0"/>
                  <a:cs typeface="Arial Black" panose="020B0604020202020204" pitchFamily="34" charset="0"/>
                </a:rPr>
                <a:t>VENTILAZIONE</a:t>
              </a:r>
            </a:p>
          </p:txBody>
        </p:sp>
        <p:sp>
          <p:nvSpPr>
            <p:cNvPr id="113685" name="WordArt 14">
              <a:extLst>
                <a:ext uri="{FF2B5EF4-FFF2-40B4-BE49-F238E27FC236}">
                  <a16:creationId xmlns:a16="http://schemas.microsoft.com/office/drawing/2014/main" id="{2F73795C-28FB-FA4F-90DF-3D92DAB6DFE3}"/>
                </a:ext>
              </a:extLst>
            </p:cNvPr>
            <p:cNvSpPr>
              <a:spLocks noChangeArrowheads="1" noChangeShapeType="1" noTextEdit="1"/>
            </p:cNvSpPr>
            <p:nvPr/>
          </p:nvSpPr>
          <p:spPr bwMode="auto">
            <a:xfrm rot="700239">
              <a:off x="1869" y="2150"/>
              <a:ext cx="720" cy="730"/>
            </a:xfrm>
            <a:prstGeom prst="rect">
              <a:avLst/>
            </a:prstGeom>
          </p:spPr>
          <p:txBody>
            <a:bodyPr spcFirstLastPara="1" wrap="none" fromWordArt="1">
              <a:prstTxWarp prst="textArchUp">
                <a:avLst>
                  <a:gd name="adj" fmla="val 9356840"/>
                </a:avLst>
              </a:prstTxWarp>
            </a:bodyPr>
            <a:lstStyle/>
            <a:p>
              <a:pPr algn="ctr"/>
              <a:r>
                <a:rPr lang="it-IT" sz="3600" kern="10">
                  <a:ln w="9525">
                    <a:solidFill>
                      <a:srgbClr val="000000"/>
                    </a:solidFill>
                    <a:round/>
                    <a:headEnd/>
                    <a:tailEnd/>
                  </a:ln>
                  <a:solidFill>
                    <a:srgbClr val="00CCFF"/>
                  </a:solidFill>
                  <a:latin typeface="Arial Black" panose="020B0604020202020204" pitchFamily="34" charset="0"/>
                  <a:cs typeface="Arial Black" panose="020B0604020202020204" pitchFamily="34" charset="0"/>
                </a:rPr>
                <a:t>DIFFUSIONE</a:t>
              </a:r>
            </a:p>
          </p:txBody>
        </p:sp>
        <p:sp>
          <p:nvSpPr>
            <p:cNvPr id="113686" name="WordArt 15">
              <a:extLst>
                <a:ext uri="{FF2B5EF4-FFF2-40B4-BE49-F238E27FC236}">
                  <a16:creationId xmlns:a16="http://schemas.microsoft.com/office/drawing/2014/main" id="{3C2EE5F1-D845-2548-9985-AAF878BFA17B}"/>
                </a:ext>
              </a:extLst>
            </p:cNvPr>
            <p:cNvSpPr>
              <a:spLocks noChangeArrowheads="1" noChangeShapeType="1" noTextEdit="1"/>
            </p:cNvSpPr>
            <p:nvPr/>
          </p:nvSpPr>
          <p:spPr bwMode="auto">
            <a:xfrm rot="700239">
              <a:off x="2304" y="1248"/>
              <a:ext cx="610" cy="532"/>
            </a:xfrm>
            <a:prstGeom prst="rect">
              <a:avLst/>
            </a:prstGeom>
          </p:spPr>
          <p:txBody>
            <a:bodyPr spcFirstLastPara="1" wrap="none" fromWordArt="1">
              <a:prstTxWarp prst="textArchUp">
                <a:avLst>
                  <a:gd name="adj" fmla="val 9539813"/>
                </a:avLst>
              </a:prstTxWarp>
            </a:bodyPr>
            <a:lstStyle/>
            <a:p>
              <a:pPr algn="ctr"/>
              <a:r>
                <a:rPr lang="it-IT" sz="3600" kern="1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CIRCOLO</a:t>
              </a:r>
            </a:p>
          </p:txBody>
        </p:sp>
        <p:sp>
          <p:nvSpPr>
            <p:cNvPr id="113687" name="WordArt 16">
              <a:extLst>
                <a:ext uri="{FF2B5EF4-FFF2-40B4-BE49-F238E27FC236}">
                  <a16:creationId xmlns:a16="http://schemas.microsoft.com/office/drawing/2014/main" id="{A85161DE-0DC9-B44C-8376-CAC83F1CFE68}"/>
                </a:ext>
              </a:extLst>
            </p:cNvPr>
            <p:cNvSpPr>
              <a:spLocks noChangeArrowheads="1" noChangeShapeType="1" noTextEdit="1"/>
            </p:cNvSpPr>
            <p:nvPr/>
          </p:nvSpPr>
          <p:spPr bwMode="auto">
            <a:xfrm rot="700239">
              <a:off x="4416" y="1724"/>
              <a:ext cx="562" cy="532"/>
            </a:xfrm>
            <a:prstGeom prst="rect">
              <a:avLst/>
            </a:prstGeom>
          </p:spPr>
          <p:txBody>
            <a:bodyPr spcFirstLastPara="1" wrap="none" fromWordArt="1">
              <a:prstTxWarp prst="textArchUp">
                <a:avLst>
                  <a:gd name="adj" fmla="val 9442660"/>
                </a:avLst>
              </a:prstTxWarp>
            </a:bodyPr>
            <a:lstStyle/>
            <a:p>
              <a:pPr algn="ctr"/>
              <a:r>
                <a:rPr lang="it-IT" sz="3600" kern="1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CIRCOLO</a:t>
              </a:r>
            </a:p>
          </p:txBody>
        </p:sp>
        <p:sp>
          <p:nvSpPr>
            <p:cNvPr id="113688" name="WordArt 17">
              <a:extLst>
                <a:ext uri="{FF2B5EF4-FFF2-40B4-BE49-F238E27FC236}">
                  <a16:creationId xmlns:a16="http://schemas.microsoft.com/office/drawing/2014/main" id="{7B7C512C-6164-594E-B2BF-A721D347C9E4}"/>
                </a:ext>
              </a:extLst>
            </p:cNvPr>
            <p:cNvSpPr>
              <a:spLocks noChangeArrowheads="1" noChangeShapeType="1" noTextEdit="1"/>
            </p:cNvSpPr>
            <p:nvPr/>
          </p:nvSpPr>
          <p:spPr bwMode="auto">
            <a:xfrm rot="-13159">
              <a:off x="3120" y="2208"/>
              <a:ext cx="720" cy="720"/>
            </a:xfrm>
            <a:prstGeom prst="rect">
              <a:avLst/>
            </a:prstGeom>
          </p:spPr>
          <p:txBody>
            <a:bodyPr spcFirstLastPara="1" wrap="none" fromWordArt="1">
              <a:prstTxWarp prst="textArchUp">
                <a:avLst>
                  <a:gd name="adj" fmla="val 9374407"/>
                </a:avLst>
              </a:prstTxWarp>
            </a:bodyPr>
            <a:lstStyle/>
            <a:p>
              <a:pPr algn="ctr"/>
              <a:r>
                <a:rPr lang="it-IT" sz="3600" kern="10">
                  <a:ln w="9525">
                    <a:solidFill>
                      <a:srgbClr val="000000"/>
                    </a:solidFill>
                    <a:round/>
                    <a:headEnd/>
                    <a:tailEnd/>
                  </a:ln>
                  <a:solidFill>
                    <a:srgbClr val="00FF00"/>
                  </a:solidFill>
                  <a:latin typeface="Arial Black" panose="020B0604020202020204" pitchFamily="34" charset="0"/>
                  <a:cs typeface="Arial Black" panose="020B0604020202020204" pitchFamily="34" charset="0"/>
                </a:rPr>
                <a:t>EMOGLOBINA</a:t>
              </a:r>
            </a:p>
          </p:txBody>
        </p:sp>
        <p:sp>
          <p:nvSpPr>
            <p:cNvPr id="113689" name="WordArt 18">
              <a:extLst>
                <a:ext uri="{FF2B5EF4-FFF2-40B4-BE49-F238E27FC236}">
                  <a16:creationId xmlns:a16="http://schemas.microsoft.com/office/drawing/2014/main" id="{82F1611A-441E-5B40-9433-B09456EF94CD}"/>
                </a:ext>
              </a:extLst>
            </p:cNvPr>
            <p:cNvSpPr>
              <a:spLocks noChangeArrowheads="1" noChangeShapeType="1" noTextEdit="1"/>
            </p:cNvSpPr>
            <p:nvPr/>
          </p:nvSpPr>
          <p:spPr bwMode="auto">
            <a:xfrm rot="-13159">
              <a:off x="3983" y="2639"/>
              <a:ext cx="816" cy="720"/>
            </a:xfrm>
            <a:prstGeom prst="rect">
              <a:avLst/>
            </a:prstGeom>
          </p:spPr>
          <p:txBody>
            <a:bodyPr spcFirstLastPara="1" wrap="none" fromWordArt="1">
              <a:prstTxWarp prst="textArchUp">
                <a:avLst>
                  <a:gd name="adj" fmla="val 9526351"/>
                </a:avLst>
              </a:prstTxWarp>
            </a:bodyPr>
            <a:lstStyle/>
            <a:p>
              <a:pPr algn="ctr"/>
              <a:r>
                <a:rPr lang="it-IT" sz="3600" kern="10">
                  <a:ln w="9525">
                    <a:solidFill>
                      <a:srgbClr val="000000"/>
                    </a:solidFill>
                    <a:round/>
                    <a:headEnd/>
                    <a:tailEnd/>
                  </a:ln>
                  <a:solidFill>
                    <a:srgbClr val="00FF00"/>
                  </a:solidFill>
                  <a:latin typeface="Arial Black" panose="020B0604020202020204" pitchFamily="34" charset="0"/>
                  <a:cs typeface="Arial Black" panose="020B0604020202020204" pitchFamily="34" charset="0"/>
                </a:rPr>
                <a:t>FOSFORILAZIONE</a:t>
              </a:r>
            </a:p>
          </p:txBody>
        </p:sp>
      </p:grpSp>
      <p:sp>
        <p:nvSpPr>
          <p:cNvPr id="39955" name="Text Box 19">
            <a:extLst>
              <a:ext uri="{FF2B5EF4-FFF2-40B4-BE49-F238E27FC236}">
                <a16:creationId xmlns:a16="http://schemas.microsoft.com/office/drawing/2014/main" id="{9DD9DDB5-A7C6-D745-A6FD-2A351AB16F27}"/>
              </a:ext>
            </a:extLst>
          </p:cNvPr>
          <p:cNvSpPr txBox="1">
            <a:spLocks noChangeArrowheads="1"/>
          </p:cNvSpPr>
          <p:nvPr/>
        </p:nvSpPr>
        <p:spPr bwMode="auto">
          <a:xfrm>
            <a:off x="762000" y="210920"/>
            <a:ext cx="76200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50000"/>
              </a:spcBef>
            </a:pPr>
            <a:r>
              <a:rPr lang="it-IT" altLang="it-IT" b="1" dirty="0">
                <a:effectLst>
                  <a:outerShdw blurRad="38100" dist="38100" dir="2700000" algn="tl">
                    <a:srgbClr val="FFFFFF"/>
                  </a:outerShdw>
                </a:effectLst>
                <a:latin typeface="Arial" panose="020B0604020202020204" pitchFamily="34" charset="0"/>
              </a:rPr>
              <a:t>ESERCIZIO FISICO</a:t>
            </a:r>
          </a:p>
          <a:p>
            <a:pPr algn="ctr" eaLnBrk="1" hangingPunct="1">
              <a:spcBef>
                <a:spcPct val="50000"/>
              </a:spcBef>
            </a:pPr>
            <a:r>
              <a:rPr lang="it-IT" altLang="it-IT" sz="1200" b="1" dirty="0">
                <a:effectLst>
                  <a:outerShdw blurRad="38100" dist="38100" dir="2700000" algn="tl">
                    <a:srgbClr val="FFFFFF"/>
                  </a:outerShdw>
                </a:effectLst>
                <a:latin typeface="Arial" panose="020B0604020202020204" pitchFamily="34" charset="0"/>
              </a:rPr>
              <a:t>ELEMENTI CHE NE INFLUENZANO LA FISIOLOGIA (SE DEFICITARI = LIMITAZIONE esercizio fisico)</a:t>
            </a:r>
          </a:p>
        </p:txBody>
      </p:sp>
      <p:sp>
        <p:nvSpPr>
          <p:cNvPr id="39956" name="Oval 20">
            <a:extLst>
              <a:ext uri="{FF2B5EF4-FFF2-40B4-BE49-F238E27FC236}">
                <a16:creationId xmlns:a16="http://schemas.microsoft.com/office/drawing/2014/main" id="{2AA3D50E-FB9C-294F-B495-63727EA1E80F}"/>
              </a:ext>
            </a:extLst>
          </p:cNvPr>
          <p:cNvSpPr>
            <a:spLocks noChangeArrowheads="1"/>
          </p:cNvSpPr>
          <p:nvPr/>
        </p:nvSpPr>
        <p:spPr bwMode="auto">
          <a:xfrm>
            <a:off x="381000" y="1066800"/>
            <a:ext cx="1066800" cy="1219200"/>
          </a:xfrm>
          <a:prstGeom prst="ellipse">
            <a:avLst/>
          </a:prstGeom>
          <a:gradFill rotWithShape="0">
            <a:gsLst>
              <a:gs pos="0">
                <a:srgbClr val="FF0000"/>
              </a:gs>
              <a:gs pos="100000">
                <a:srgbClr val="FF0000">
                  <a:gamma/>
                  <a:shade val="42353"/>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800" b="1">
                <a:solidFill>
                  <a:schemeClr val="bg1"/>
                </a:solidFill>
                <a:effectLst>
                  <a:outerShdw blurRad="38100" dist="38100" dir="2700000" algn="tl">
                    <a:srgbClr val="000000"/>
                  </a:outerShdw>
                </a:effectLst>
                <a:latin typeface="Comic Sans MS" panose="030F0902030302020204" pitchFamily="66" charset="0"/>
              </a:rPr>
              <a:t>O</a:t>
            </a:r>
            <a:r>
              <a:rPr lang="it-IT" altLang="it-IT" sz="48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57" name="Oval 21">
            <a:extLst>
              <a:ext uri="{FF2B5EF4-FFF2-40B4-BE49-F238E27FC236}">
                <a16:creationId xmlns:a16="http://schemas.microsoft.com/office/drawing/2014/main" id="{64BDE45D-0AC5-9E42-A02A-9F2D9A7DFABB}"/>
              </a:ext>
            </a:extLst>
          </p:cNvPr>
          <p:cNvSpPr>
            <a:spLocks noChangeArrowheads="1"/>
          </p:cNvSpPr>
          <p:nvPr/>
        </p:nvSpPr>
        <p:spPr bwMode="auto">
          <a:xfrm>
            <a:off x="381000" y="5105400"/>
            <a:ext cx="1371600" cy="1371600"/>
          </a:xfrm>
          <a:prstGeom prst="ellipse">
            <a:avLst/>
          </a:prstGeom>
          <a:gradFill rotWithShape="0">
            <a:gsLst>
              <a:gs pos="0">
                <a:srgbClr val="33CCCC"/>
              </a:gs>
              <a:gs pos="100000">
                <a:srgbClr val="33CCCC">
                  <a:gamma/>
                  <a:shade val="27451"/>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400" b="1">
                <a:solidFill>
                  <a:schemeClr val="bg1"/>
                </a:solidFill>
                <a:effectLst>
                  <a:outerShdw blurRad="38100" dist="38100" dir="2700000" algn="tl">
                    <a:srgbClr val="000000"/>
                  </a:outerShdw>
                </a:effectLst>
                <a:latin typeface="Comic Sans MS" panose="030F0902030302020204" pitchFamily="66" charset="0"/>
              </a:rPr>
              <a:t>CO</a:t>
            </a:r>
            <a:r>
              <a:rPr lang="it-IT" altLang="it-IT" sz="44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59" name="Oval 23">
            <a:extLst>
              <a:ext uri="{FF2B5EF4-FFF2-40B4-BE49-F238E27FC236}">
                <a16:creationId xmlns:a16="http://schemas.microsoft.com/office/drawing/2014/main" id="{C934AE29-240C-1C43-BA49-2A0D7296A774}"/>
              </a:ext>
            </a:extLst>
          </p:cNvPr>
          <p:cNvSpPr>
            <a:spLocks noChangeArrowheads="1"/>
          </p:cNvSpPr>
          <p:nvPr/>
        </p:nvSpPr>
        <p:spPr bwMode="auto">
          <a:xfrm>
            <a:off x="7696200" y="5486400"/>
            <a:ext cx="1219200" cy="1143000"/>
          </a:xfrm>
          <a:prstGeom prst="ellipse">
            <a:avLst/>
          </a:prstGeom>
          <a:gradFill rotWithShape="0">
            <a:gsLst>
              <a:gs pos="0">
                <a:srgbClr val="33CCCC"/>
              </a:gs>
              <a:gs pos="100000">
                <a:srgbClr val="33CCCC">
                  <a:gamma/>
                  <a:shade val="27451"/>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400" b="1">
                <a:solidFill>
                  <a:schemeClr val="bg1"/>
                </a:solidFill>
                <a:effectLst>
                  <a:outerShdw blurRad="38100" dist="38100" dir="2700000" algn="tl">
                    <a:srgbClr val="000000"/>
                  </a:outerShdw>
                </a:effectLst>
                <a:latin typeface="Comic Sans MS" panose="030F0902030302020204" pitchFamily="66" charset="0"/>
              </a:rPr>
              <a:t>CO</a:t>
            </a:r>
            <a:r>
              <a:rPr lang="it-IT" altLang="it-IT" sz="44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68" name="Oval 32">
            <a:extLst>
              <a:ext uri="{FF2B5EF4-FFF2-40B4-BE49-F238E27FC236}">
                <a16:creationId xmlns:a16="http://schemas.microsoft.com/office/drawing/2014/main" id="{DF2A93B6-902E-E848-9E5B-87BC851F88A3}"/>
              </a:ext>
            </a:extLst>
          </p:cNvPr>
          <p:cNvSpPr>
            <a:spLocks noChangeArrowheads="1"/>
          </p:cNvSpPr>
          <p:nvPr/>
        </p:nvSpPr>
        <p:spPr bwMode="auto">
          <a:xfrm>
            <a:off x="7848600" y="914400"/>
            <a:ext cx="1066800" cy="1066800"/>
          </a:xfrm>
          <a:prstGeom prst="ellipse">
            <a:avLst/>
          </a:prstGeom>
          <a:gradFill rotWithShape="0">
            <a:gsLst>
              <a:gs pos="0">
                <a:srgbClr val="FF0000"/>
              </a:gs>
              <a:gs pos="100000">
                <a:srgbClr val="FF0000">
                  <a:gamma/>
                  <a:shade val="42353"/>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800" b="1">
                <a:solidFill>
                  <a:schemeClr val="bg1"/>
                </a:solidFill>
                <a:effectLst>
                  <a:outerShdw blurRad="38100" dist="38100" dir="2700000" algn="tl">
                    <a:srgbClr val="000000"/>
                  </a:outerShdw>
                </a:effectLst>
                <a:latin typeface="Comic Sans MS" panose="030F0902030302020204" pitchFamily="66" charset="0"/>
              </a:rPr>
              <a:t>O</a:t>
            </a:r>
            <a:r>
              <a:rPr lang="it-IT" altLang="it-IT" sz="48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Tree>
    <p:extLst>
      <p:ext uri="{BB962C8B-B14F-4D97-AF65-F5344CB8AC3E}">
        <p14:creationId xmlns:p14="http://schemas.microsoft.com/office/powerpoint/2010/main" val="14162298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FE0E5CF-8394-1346-A53E-11F873E48B70}"/>
              </a:ext>
            </a:extLst>
          </p:cNvPr>
          <p:cNvSpPr txBox="1"/>
          <p:nvPr/>
        </p:nvSpPr>
        <p:spPr>
          <a:xfrm>
            <a:off x="365031" y="243512"/>
            <a:ext cx="8413937" cy="9264075"/>
          </a:xfrm>
          <a:prstGeom prst="rect">
            <a:avLst/>
          </a:prstGeom>
          <a:noFill/>
        </p:spPr>
        <p:txBody>
          <a:bodyPr wrap="square" rtlCol="0">
            <a:spAutoFit/>
          </a:bodyPr>
          <a:lstStyle/>
          <a:p>
            <a:r>
              <a:rPr lang="it-IT" sz="2400" b="1" dirty="0"/>
              <a:t>Fattori determinanti la normale capacità di effettuare esercizio fisico:</a:t>
            </a:r>
          </a:p>
          <a:p>
            <a:endParaRPr lang="it-IT" sz="2000" dirty="0"/>
          </a:p>
          <a:p>
            <a:pPr marL="342900" indent="-342900">
              <a:buAutoNum type="arabicPeriod"/>
            </a:pPr>
            <a:r>
              <a:rPr lang="it-IT" sz="2000" dirty="0"/>
              <a:t>Efficienza operativa dei polmoni/vie aeree e della gabbia toracica</a:t>
            </a:r>
          </a:p>
          <a:p>
            <a:pPr marL="342900" indent="-342900">
              <a:buAutoNum type="arabicPeriod"/>
            </a:pPr>
            <a:endParaRPr lang="it-IT" sz="2000" dirty="0"/>
          </a:p>
          <a:p>
            <a:pPr marL="342900" indent="-342900">
              <a:buAutoNum type="arabicPeriod"/>
            </a:pPr>
            <a:r>
              <a:rPr lang="it-IT" sz="2000" dirty="0"/>
              <a:t>Normale funzionamento del circolo polmonare e dell’accoppiamento ventilazione-perfusione delle unità polmonari</a:t>
            </a:r>
          </a:p>
          <a:p>
            <a:pPr marL="342900" indent="-342900">
              <a:buAutoNum type="arabicPeriod"/>
            </a:pPr>
            <a:endParaRPr lang="it-IT" sz="2000" dirty="0"/>
          </a:p>
          <a:p>
            <a:pPr marL="342900" indent="-342900">
              <a:buAutoNum type="arabicPeriod"/>
            </a:pPr>
            <a:r>
              <a:rPr lang="it-IT" sz="2000" dirty="0"/>
              <a:t>Adeguata attività pompa cardiaca in grado di fornire O2 ai tessuti in base alle richieste</a:t>
            </a:r>
          </a:p>
          <a:p>
            <a:pPr marL="342900" indent="-342900">
              <a:buAutoNum type="arabicPeriod"/>
            </a:pPr>
            <a:endParaRPr lang="it-IT" sz="2000" dirty="0"/>
          </a:p>
          <a:p>
            <a:pPr marL="342900" indent="-342900">
              <a:buAutoNum type="arabicPeriod"/>
            </a:pPr>
            <a:r>
              <a:rPr lang="it-IT" sz="2000" dirty="0"/>
              <a:t>Efficiente sistema vascolare in grado di distribuire selettivamente il flusso ematico in base alle necessità distrettuali</a:t>
            </a:r>
          </a:p>
          <a:p>
            <a:pPr marL="342900" indent="-342900">
              <a:buAutoNum type="arabicPeriod"/>
            </a:pPr>
            <a:endParaRPr lang="it-IT" sz="2000" dirty="0"/>
          </a:p>
          <a:p>
            <a:pPr marL="342900" indent="-342900">
              <a:buAutoNum type="arabicPeriod"/>
            </a:pPr>
            <a:r>
              <a:rPr lang="it-IT" sz="2000" dirty="0"/>
              <a:t>Sangue con adeguata concentrazione emoglobinica</a:t>
            </a:r>
          </a:p>
          <a:p>
            <a:pPr marL="342900" indent="-342900">
              <a:buAutoNum type="arabicPeriod"/>
            </a:pPr>
            <a:endParaRPr lang="it-IT" sz="2000" dirty="0"/>
          </a:p>
          <a:p>
            <a:pPr marL="342900" indent="-342900">
              <a:buAutoNum type="arabicPeriod"/>
            </a:pPr>
            <a:r>
              <a:rPr lang="it-IT" sz="2000" dirty="0"/>
              <a:t>Integri meccanismi di controllo respiratorio in grado di regolare la pressione parziale dei gas arteriosi e il </a:t>
            </a:r>
            <a:r>
              <a:rPr lang="it-IT" sz="2000" dirty="0" err="1"/>
              <a:t>pH</a:t>
            </a:r>
            <a:endParaRPr lang="it-IT" sz="2000" dirty="0"/>
          </a:p>
          <a:p>
            <a:pPr marL="342900" indent="-342900">
              <a:buAutoNum type="arabicPeriod"/>
            </a:pPr>
            <a:endParaRPr lang="it-IT" sz="2000" dirty="0"/>
          </a:p>
          <a:p>
            <a:pPr marL="342900" indent="-342900">
              <a:buFontTx/>
              <a:buAutoNum type="arabicPeriod"/>
            </a:pPr>
            <a:r>
              <a:rPr lang="it-IT" sz="2000" dirty="0"/>
              <a:t>Efficienza operativa dell’apparato muscolare e scheletrico</a:t>
            </a:r>
          </a:p>
          <a:p>
            <a:pPr marL="342900" indent="-342900">
              <a:buAutoNum type="arabicPeriod"/>
            </a:pPr>
            <a:endParaRPr lang="it-IT" sz="2000" dirty="0"/>
          </a:p>
          <a:p>
            <a:pPr marL="342900" indent="-342900">
              <a:buAutoNum type="arabicPeriod"/>
            </a:pPr>
            <a:endParaRPr lang="it-IT" sz="2400" dirty="0"/>
          </a:p>
          <a:p>
            <a:pPr marL="342900" indent="-342900">
              <a:buAutoNum type="arabicPeriod"/>
            </a:pPr>
            <a:endParaRPr lang="it-IT" sz="2400" dirty="0"/>
          </a:p>
          <a:p>
            <a:pPr marL="342900" indent="-342900">
              <a:buAutoNum type="arabicPeriod"/>
            </a:pPr>
            <a:endParaRPr lang="it-IT" sz="2400" dirty="0"/>
          </a:p>
          <a:p>
            <a:pPr marL="342900" indent="-342900">
              <a:buAutoNum type="arabicPeriod"/>
            </a:pPr>
            <a:endParaRPr lang="it-IT" sz="2400" dirty="0"/>
          </a:p>
          <a:p>
            <a:endParaRPr lang="it-IT" sz="2400" dirty="0"/>
          </a:p>
          <a:p>
            <a:endParaRPr lang="it-IT" sz="2400" dirty="0"/>
          </a:p>
          <a:p>
            <a:endParaRPr lang="it-IT" sz="2400" dirty="0"/>
          </a:p>
        </p:txBody>
      </p:sp>
    </p:spTree>
    <p:extLst>
      <p:ext uri="{BB962C8B-B14F-4D97-AF65-F5344CB8AC3E}">
        <p14:creationId xmlns:p14="http://schemas.microsoft.com/office/powerpoint/2010/main" val="10847856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AutoShape 2">
            <a:extLst>
              <a:ext uri="{FF2B5EF4-FFF2-40B4-BE49-F238E27FC236}">
                <a16:creationId xmlns:a16="http://schemas.microsoft.com/office/drawing/2014/main" id="{2A698D3F-41DE-2346-8087-EEC0B325A277}"/>
              </a:ext>
            </a:extLst>
          </p:cNvPr>
          <p:cNvSpPr>
            <a:spLocks noChangeArrowheads="1"/>
          </p:cNvSpPr>
          <p:nvPr/>
        </p:nvSpPr>
        <p:spPr bwMode="auto">
          <a:xfrm>
            <a:off x="7010400" y="2209800"/>
            <a:ext cx="1905000" cy="3657600"/>
          </a:xfrm>
          <a:prstGeom prst="curvedRightArrow">
            <a:avLst>
              <a:gd name="adj1" fmla="val 38400"/>
              <a:gd name="adj2" fmla="val 76800"/>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67" name="AutoShape 3">
            <a:extLst>
              <a:ext uri="{FF2B5EF4-FFF2-40B4-BE49-F238E27FC236}">
                <a16:creationId xmlns:a16="http://schemas.microsoft.com/office/drawing/2014/main" id="{A853D499-B82D-E14F-AA67-457C374DED4B}"/>
              </a:ext>
            </a:extLst>
          </p:cNvPr>
          <p:cNvSpPr>
            <a:spLocks noChangeArrowheads="1"/>
          </p:cNvSpPr>
          <p:nvPr/>
        </p:nvSpPr>
        <p:spPr bwMode="auto">
          <a:xfrm>
            <a:off x="457200" y="2133600"/>
            <a:ext cx="1905000" cy="3352800"/>
          </a:xfrm>
          <a:prstGeom prst="curvedLeftArrow">
            <a:avLst>
              <a:gd name="adj1" fmla="val 35200"/>
              <a:gd name="adj2" fmla="val 70400"/>
              <a:gd name="adj3" fmla="val 33333"/>
            </a:avLst>
          </a:prstGeom>
          <a:solidFill>
            <a:srgbClr val="00FFFF"/>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39955" name="Text Box 19">
            <a:extLst>
              <a:ext uri="{FF2B5EF4-FFF2-40B4-BE49-F238E27FC236}">
                <a16:creationId xmlns:a16="http://schemas.microsoft.com/office/drawing/2014/main" id="{9DD9DDB5-A7C6-D745-A6FD-2A351AB16F27}"/>
              </a:ext>
            </a:extLst>
          </p:cNvPr>
          <p:cNvSpPr txBox="1">
            <a:spLocks noChangeArrowheads="1"/>
          </p:cNvSpPr>
          <p:nvPr/>
        </p:nvSpPr>
        <p:spPr bwMode="auto">
          <a:xfrm>
            <a:off x="762000" y="381000"/>
            <a:ext cx="7620000" cy="738664"/>
          </a:xfrm>
          <a:prstGeom prst="rect">
            <a:avLst/>
          </a:prstGeom>
          <a:noFill/>
          <a:ln w="9525">
            <a:noFill/>
            <a:miter lim="800000"/>
            <a:headEnd/>
            <a:tailEnd/>
          </a:ln>
          <a:effec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50000"/>
              </a:spcBef>
            </a:pPr>
            <a:r>
              <a:rPr lang="it-IT" altLang="it-IT" b="1" dirty="0">
                <a:effectLst>
                  <a:outerShdw blurRad="38100" dist="38100" dir="2700000" algn="tl">
                    <a:srgbClr val="FFFFFF"/>
                  </a:outerShdw>
                </a:effectLst>
                <a:latin typeface="Arial" panose="020B0604020202020204" pitchFamily="34" charset="0"/>
              </a:rPr>
              <a:t>ESERCIZIO FISICO</a:t>
            </a:r>
          </a:p>
          <a:p>
            <a:pPr algn="ctr" eaLnBrk="1" hangingPunct="1">
              <a:spcBef>
                <a:spcPct val="50000"/>
              </a:spcBef>
            </a:pPr>
            <a:r>
              <a:rPr lang="it-IT" altLang="it-IT" sz="1200" b="1" dirty="0">
                <a:effectLst>
                  <a:outerShdw blurRad="38100" dist="38100" dir="2700000" algn="tl">
                    <a:srgbClr val="FFFFFF"/>
                  </a:outerShdw>
                </a:effectLst>
                <a:latin typeface="Arial" panose="020B0604020202020204" pitchFamily="34" charset="0"/>
              </a:rPr>
              <a:t>ELEMENTI CHE NE INFLUENZANO LA FISIOLOGIA (SE DEFICITARI LA SUA LIMITAZIONE)</a:t>
            </a:r>
          </a:p>
        </p:txBody>
      </p:sp>
      <p:sp>
        <p:nvSpPr>
          <p:cNvPr id="39956" name="Oval 20">
            <a:extLst>
              <a:ext uri="{FF2B5EF4-FFF2-40B4-BE49-F238E27FC236}">
                <a16:creationId xmlns:a16="http://schemas.microsoft.com/office/drawing/2014/main" id="{2AA3D50E-FB9C-294F-B495-63727EA1E80F}"/>
              </a:ext>
            </a:extLst>
          </p:cNvPr>
          <p:cNvSpPr>
            <a:spLocks noChangeArrowheads="1"/>
          </p:cNvSpPr>
          <p:nvPr/>
        </p:nvSpPr>
        <p:spPr bwMode="auto">
          <a:xfrm>
            <a:off x="381000" y="1066800"/>
            <a:ext cx="1066800" cy="1219200"/>
          </a:xfrm>
          <a:prstGeom prst="ellipse">
            <a:avLst/>
          </a:prstGeom>
          <a:gradFill rotWithShape="0">
            <a:gsLst>
              <a:gs pos="0">
                <a:srgbClr val="FF0000"/>
              </a:gs>
              <a:gs pos="100000">
                <a:srgbClr val="FF0000">
                  <a:gamma/>
                  <a:shade val="42353"/>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800" b="1">
                <a:solidFill>
                  <a:schemeClr val="bg1"/>
                </a:solidFill>
                <a:effectLst>
                  <a:outerShdw blurRad="38100" dist="38100" dir="2700000" algn="tl">
                    <a:srgbClr val="000000"/>
                  </a:outerShdw>
                </a:effectLst>
                <a:latin typeface="Comic Sans MS" panose="030F0902030302020204" pitchFamily="66" charset="0"/>
              </a:rPr>
              <a:t>O</a:t>
            </a:r>
            <a:r>
              <a:rPr lang="it-IT" altLang="it-IT" sz="48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57" name="Oval 21">
            <a:extLst>
              <a:ext uri="{FF2B5EF4-FFF2-40B4-BE49-F238E27FC236}">
                <a16:creationId xmlns:a16="http://schemas.microsoft.com/office/drawing/2014/main" id="{64BDE45D-0AC5-9E42-A02A-9F2D9A7DFABB}"/>
              </a:ext>
            </a:extLst>
          </p:cNvPr>
          <p:cNvSpPr>
            <a:spLocks noChangeArrowheads="1"/>
          </p:cNvSpPr>
          <p:nvPr/>
        </p:nvSpPr>
        <p:spPr bwMode="auto">
          <a:xfrm>
            <a:off x="381000" y="5105400"/>
            <a:ext cx="1371600" cy="1371600"/>
          </a:xfrm>
          <a:prstGeom prst="ellipse">
            <a:avLst/>
          </a:prstGeom>
          <a:gradFill rotWithShape="0">
            <a:gsLst>
              <a:gs pos="0">
                <a:srgbClr val="33CCCC"/>
              </a:gs>
              <a:gs pos="100000">
                <a:srgbClr val="33CCCC">
                  <a:gamma/>
                  <a:shade val="27451"/>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400" b="1">
                <a:solidFill>
                  <a:schemeClr val="bg1"/>
                </a:solidFill>
                <a:effectLst>
                  <a:outerShdw blurRad="38100" dist="38100" dir="2700000" algn="tl">
                    <a:srgbClr val="000000"/>
                  </a:outerShdw>
                </a:effectLst>
                <a:latin typeface="Comic Sans MS" panose="030F0902030302020204" pitchFamily="66" charset="0"/>
              </a:rPr>
              <a:t>CO</a:t>
            </a:r>
            <a:r>
              <a:rPr lang="it-IT" altLang="it-IT" sz="44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59" name="Oval 23">
            <a:extLst>
              <a:ext uri="{FF2B5EF4-FFF2-40B4-BE49-F238E27FC236}">
                <a16:creationId xmlns:a16="http://schemas.microsoft.com/office/drawing/2014/main" id="{C934AE29-240C-1C43-BA49-2A0D7296A774}"/>
              </a:ext>
            </a:extLst>
          </p:cNvPr>
          <p:cNvSpPr>
            <a:spLocks noChangeArrowheads="1"/>
          </p:cNvSpPr>
          <p:nvPr/>
        </p:nvSpPr>
        <p:spPr bwMode="auto">
          <a:xfrm>
            <a:off x="7696200" y="5486400"/>
            <a:ext cx="1219200" cy="1143000"/>
          </a:xfrm>
          <a:prstGeom prst="ellipse">
            <a:avLst/>
          </a:prstGeom>
          <a:gradFill rotWithShape="0">
            <a:gsLst>
              <a:gs pos="0">
                <a:srgbClr val="33CCCC"/>
              </a:gs>
              <a:gs pos="100000">
                <a:srgbClr val="33CCCC">
                  <a:gamma/>
                  <a:shade val="27451"/>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400" b="1">
                <a:solidFill>
                  <a:schemeClr val="bg1"/>
                </a:solidFill>
                <a:effectLst>
                  <a:outerShdw blurRad="38100" dist="38100" dir="2700000" algn="tl">
                    <a:srgbClr val="000000"/>
                  </a:outerShdw>
                </a:effectLst>
                <a:latin typeface="Comic Sans MS" panose="030F0902030302020204" pitchFamily="66" charset="0"/>
              </a:rPr>
              <a:t>CO</a:t>
            </a:r>
            <a:r>
              <a:rPr lang="it-IT" altLang="it-IT" sz="44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68" name="Oval 32">
            <a:extLst>
              <a:ext uri="{FF2B5EF4-FFF2-40B4-BE49-F238E27FC236}">
                <a16:creationId xmlns:a16="http://schemas.microsoft.com/office/drawing/2014/main" id="{DF2A93B6-902E-E848-9E5B-87BC851F88A3}"/>
              </a:ext>
            </a:extLst>
          </p:cNvPr>
          <p:cNvSpPr>
            <a:spLocks noChangeArrowheads="1"/>
          </p:cNvSpPr>
          <p:nvPr/>
        </p:nvSpPr>
        <p:spPr bwMode="auto">
          <a:xfrm>
            <a:off x="7848600" y="914400"/>
            <a:ext cx="1066800" cy="1066800"/>
          </a:xfrm>
          <a:prstGeom prst="ellipse">
            <a:avLst/>
          </a:prstGeom>
          <a:gradFill rotWithShape="0">
            <a:gsLst>
              <a:gs pos="0">
                <a:srgbClr val="FF0000"/>
              </a:gs>
              <a:gs pos="100000">
                <a:srgbClr val="FF0000">
                  <a:gamma/>
                  <a:shade val="42353"/>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800" b="1">
                <a:solidFill>
                  <a:schemeClr val="bg1"/>
                </a:solidFill>
                <a:effectLst>
                  <a:outerShdw blurRad="38100" dist="38100" dir="2700000" algn="tl">
                    <a:srgbClr val="000000"/>
                  </a:outerShdw>
                </a:effectLst>
                <a:latin typeface="Comic Sans MS" panose="030F0902030302020204" pitchFamily="66" charset="0"/>
              </a:rPr>
              <a:t>O</a:t>
            </a:r>
            <a:r>
              <a:rPr lang="it-IT" altLang="it-IT" sz="48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2" name="Text Box 31">
            <a:extLst>
              <a:ext uri="{FF2B5EF4-FFF2-40B4-BE49-F238E27FC236}">
                <a16:creationId xmlns:a16="http://schemas.microsoft.com/office/drawing/2014/main" id="{957B7727-91F0-8548-9901-89E4E492C76E}"/>
              </a:ext>
            </a:extLst>
          </p:cNvPr>
          <p:cNvSpPr txBox="1">
            <a:spLocks noChangeArrowheads="1"/>
          </p:cNvSpPr>
          <p:nvPr/>
        </p:nvSpPr>
        <p:spPr bwMode="auto">
          <a:xfrm>
            <a:off x="2499360" y="1776442"/>
            <a:ext cx="4373880" cy="4524315"/>
          </a:xfrm>
          <a:prstGeom prst="rect">
            <a:avLst/>
          </a:prstGeom>
          <a:solidFill>
            <a:srgbClr val="000080">
              <a:alpha val="50000"/>
            </a:srgbClr>
          </a:solidFill>
          <a:ln w="9525">
            <a:noFill/>
            <a:miter lim="800000"/>
            <a:headEnd/>
            <a:tailEnd/>
          </a:ln>
          <a:effec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50000"/>
              </a:spcBef>
            </a:pPr>
            <a:r>
              <a:rPr lang="it-IT" altLang="it-IT" sz="3600" b="1" dirty="0">
                <a:solidFill>
                  <a:schemeClr val="bg1"/>
                </a:solidFill>
                <a:effectLst>
                  <a:outerShdw blurRad="38100" dist="38100" dir="2700000" algn="tl">
                    <a:srgbClr val="000000"/>
                  </a:outerShdw>
                </a:effectLst>
                <a:latin typeface="Comic Sans MS" panose="030F0902030302020204" pitchFamily="66" charset="0"/>
              </a:rPr>
              <a:t>Il trasporto dell’ossigeno così come dell’anidride carbonica, è regolato come qualunque altro processo metabolico</a:t>
            </a:r>
          </a:p>
        </p:txBody>
      </p:sp>
    </p:spTree>
    <p:extLst>
      <p:ext uri="{BB962C8B-B14F-4D97-AF65-F5344CB8AC3E}">
        <p14:creationId xmlns:p14="http://schemas.microsoft.com/office/powerpoint/2010/main" val="339064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out)">
                                      <p:cBhvr>
                                        <p:cTn id="7"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E9EB4CF5-5B7C-C249-BA18-BC5C26DB060C}"/>
              </a:ext>
            </a:extLst>
          </p:cNvPr>
          <p:cNvSpPr>
            <a:spLocks noGrp="1" noChangeArrowheads="1"/>
          </p:cNvSpPr>
          <p:nvPr>
            <p:ph type="title" idx="4294967295"/>
          </p:nvPr>
        </p:nvSpPr>
        <p:spPr>
          <a:xfrm>
            <a:off x="457200" y="273050"/>
            <a:ext cx="8220075" cy="1139825"/>
          </a:xfrm>
        </p:spPr>
        <p:txBody>
          <a:bodyPr/>
          <a:lstStyle/>
          <a:p>
            <a:pPr eaLnBrk="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3600">
                <a:solidFill>
                  <a:srgbClr val="808019"/>
                </a:solidFill>
                <a:latin typeface="Comic Sans MS" panose="030F0902030302020204" pitchFamily="66" charset="0"/>
                <a:ea typeface="ＭＳ Ｐゴシック" panose="020B0600070205080204" pitchFamily="34" charset="-128"/>
              </a:rPr>
              <a:t>LARINGE</a:t>
            </a:r>
          </a:p>
        </p:txBody>
      </p:sp>
      <p:sp>
        <p:nvSpPr>
          <p:cNvPr id="33795" name="Rectangle 2">
            <a:extLst>
              <a:ext uri="{FF2B5EF4-FFF2-40B4-BE49-F238E27FC236}">
                <a16:creationId xmlns:a16="http://schemas.microsoft.com/office/drawing/2014/main" id="{3D407DFB-8EE0-9F4B-88C7-9BC0D0A919CF}"/>
              </a:ext>
            </a:extLst>
          </p:cNvPr>
          <p:cNvSpPr>
            <a:spLocks noGrp="1" noChangeArrowheads="1"/>
          </p:cNvSpPr>
          <p:nvPr>
            <p:ph type="body" idx="4294967295"/>
          </p:nvPr>
        </p:nvSpPr>
        <p:spPr>
          <a:xfrm>
            <a:off x="457200" y="1604963"/>
            <a:ext cx="4011613" cy="4545012"/>
          </a:xfrm>
        </p:spPr>
        <p:txBody>
          <a:bodyPr/>
          <a:lstStyle/>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a:ea typeface="ＭＳ Ｐゴシック" panose="020B0600070205080204" pitchFamily="34" charset="-128"/>
              </a:rPr>
              <a:t>   </a:t>
            </a:r>
            <a:r>
              <a:rPr lang="it-IT" altLang="it-IT" sz="2500">
                <a:latin typeface="Comic Sans MS" panose="030F0902030302020204" pitchFamily="66" charset="0"/>
                <a:ea typeface="ＭＳ Ｐゴシック" panose="020B0600070205080204" pitchFamily="34" charset="-128"/>
              </a:rPr>
              <a:t>La laringe si trova nel collo al di sotto e davanti alla faringe. </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E' l'ingresso che protegge i polmoni e contiene le corde vocali. </a:t>
            </a:r>
          </a:p>
          <a:p>
            <a:pPr eaLnBrk="1">
              <a:tabLst>
                <a:tab pos="309563"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altLang="it-IT" sz="2500">
                <a:latin typeface="Comic Sans MS" panose="030F0902030302020204" pitchFamily="66" charset="0"/>
                <a:ea typeface="ＭＳ Ｐゴシック" panose="020B0600070205080204" pitchFamily="34" charset="-128"/>
              </a:rPr>
              <a:t>   Negli uomini, parte della laringe si vede nel cosidetto “Pomo di Adamo”. </a:t>
            </a:r>
          </a:p>
        </p:txBody>
      </p:sp>
      <p:pic>
        <p:nvPicPr>
          <p:cNvPr id="33796" name="Picture 3">
            <a:extLst>
              <a:ext uri="{FF2B5EF4-FFF2-40B4-BE49-F238E27FC236}">
                <a16:creationId xmlns:a16="http://schemas.microsoft.com/office/drawing/2014/main" id="{FE97A947-5338-474B-B1B9-69CCFA44F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30375"/>
            <a:ext cx="4208463"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007915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AutoShape 2">
            <a:extLst>
              <a:ext uri="{FF2B5EF4-FFF2-40B4-BE49-F238E27FC236}">
                <a16:creationId xmlns:a16="http://schemas.microsoft.com/office/drawing/2014/main" id="{2A698D3F-41DE-2346-8087-EEC0B325A277}"/>
              </a:ext>
            </a:extLst>
          </p:cNvPr>
          <p:cNvSpPr>
            <a:spLocks noChangeArrowheads="1"/>
          </p:cNvSpPr>
          <p:nvPr/>
        </p:nvSpPr>
        <p:spPr bwMode="auto">
          <a:xfrm>
            <a:off x="7010400" y="2209800"/>
            <a:ext cx="1905000" cy="3657600"/>
          </a:xfrm>
          <a:prstGeom prst="curvedRightArrow">
            <a:avLst>
              <a:gd name="adj1" fmla="val 38400"/>
              <a:gd name="adj2" fmla="val 76800"/>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67" name="AutoShape 3">
            <a:extLst>
              <a:ext uri="{FF2B5EF4-FFF2-40B4-BE49-F238E27FC236}">
                <a16:creationId xmlns:a16="http://schemas.microsoft.com/office/drawing/2014/main" id="{A853D499-B82D-E14F-AA67-457C374DED4B}"/>
              </a:ext>
            </a:extLst>
          </p:cNvPr>
          <p:cNvSpPr>
            <a:spLocks noChangeArrowheads="1"/>
          </p:cNvSpPr>
          <p:nvPr/>
        </p:nvSpPr>
        <p:spPr bwMode="auto">
          <a:xfrm>
            <a:off x="457200" y="2133600"/>
            <a:ext cx="1905000" cy="3352800"/>
          </a:xfrm>
          <a:prstGeom prst="curvedLeftArrow">
            <a:avLst>
              <a:gd name="adj1" fmla="val 35200"/>
              <a:gd name="adj2" fmla="val 70400"/>
              <a:gd name="adj3" fmla="val 33333"/>
            </a:avLst>
          </a:prstGeom>
          <a:solidFill>
            <a:srgbClr val="00FFFF"/>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grpSp>
        <p:nvGrpSpPr>
          <p:cNvPr id="113668" name="Group 4">
            <a:extLst>
              <a:ext uri="{FF2B5EF4-FFF2-40B4-BE49-F238E27FC236}">
                <a16:creationId xmlns:a16="http://schemas.microsoft.com/office/drawing/2014/main" id="{F21A19FC-2CBE-8E4E-BDF0-BCE48F010A44}"/>
              </a:ext>
            </a:extLst>
          </p:cNvPr>
          <p:cNvGrpSpPr>
            <a:grpSpLocks/>
          </p:cNvGrpSpPr>
          <p:nvPr/>
        </p:nvGrpSpPr>
        <p:grpSpPr bwMode="auto">
          <a:xfrm>
            <a:off x="838200" y="1600200"/>
            <a:ext cx="7381875" cy="4297363"/>
            <a:chOff x="528" y="1008"/>
            <a:chExt cx="4650" cy="2707"/>
          </a:xfrm>
        </p:grpSpPr>
        <p:grpSp>
          <p:nvGrpSpPr>
            <p:cNvPr id="113682" name="Group 5">
              <a:extLst>
                <a:ext uri="{FF2B5EF4-FFF2-40B4-BE49-F238E27FC236}">
                  <a16:creationId xmlns:a16="http://schemas.microsoft.com/office/drawing/2014/main" id="{D3BA1CCA-4BDF-9748-8304-B14941D54EA9}"/>
                </a:ext>
              </a:extLst>
            </p:cNvPr>
            <p:cNvGrpSpPr>
              <a:grpSpLocks/>
            </p:cNvGrpSpPr>
            <p:nvPr/>
          </p:nvGrpSpPr>
          <p:grpSpPr bwMode="auto">
            <a:xfrm>
              <a:off x="528" y="1008"/>
              <a:ext cx="2640" cy="2083"/>
              <a:chOff x="1632" y="1248"/>
              <a:chExt cx="2682" cy="2286"/>
            </a:xfrm>
          </p:grpSpPr>
          <p:sp>
            <p:nvSpPr>
              <p:cNvPr id="113693" name="Gear">
                <a:extLst>
                  <a:ext uri="{FF2B5EF4-FFF2-40B4-BE49-F238E27FC236}">
                    <a16:creationId xmlns:a16="http://schemas.microsoft.com/office/drawing/2014/main" id="{1E5E3111-371E-FE45-BE01-1463795F9314}"/>
                  </a:ext>
                </a:extLst>
              </p:cNvPr>
              <p:cNvSpPr>
                <a:spLocks noEditPoints="1" noChangeArrowheads="1"/>
              </p:cNvSpPr>
              <p:nvPr/>
            </p:nvSpPr>
            <p:spPr bwMode="auto">
              <a:xfrm>
                <a:off x="3119" y="1248"/>
                <a:ext cx="1195" cy="1048"/>
              </a:xfrm>
              <a:custGeom>
                <a:avLst/>
                <a:gdLst>
                  <a:gd name="T0" fmla="*/ 598 w 21600"/>
                  <a:gd name="T1" fmla="*/ 0 h 21600"/>
                  <a:gd name="T2" fmla="*/ 1195 w 21600"/>
                  <a:gd name="T3" fmla="*/ 524 h 21600"/>
                  <a:gd name="T4" fmla="*/ 598 w 21600"/>
                  <a:gd name="T5" fmla="*/ 1048 h 21600"/>
                  <a:gd name="T6" fmla="*/ 0 w 21600"/>
                  <a:gd name="T7" fmla="*/ 524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94" name="AutoShape 7">
                <a:extLst>
                  <a:ext uri="{FF2B5EF4-FFF2-40B4-BE49-F238E27FC236}">
                    <a16:creationId xmlns:a16="http://schemas.microsoft.com/office/drawing/2014/main" id="{3CF39EF0-7320-3847-B9CE-734E4AD64E36}"/>
                  </a:ext>
                </a:extLst>
              </p:cNvPr>
              <p:cNvSpPr>
                <a:spLocks noEditPoints="1" noChangeArrowheads="1"/>
              </p:cNvSpPr>
              <p:nvPr/>
            </p:nvSpPr>
            <p:spPr bwMode="auto">
              <a:xfrm>
                <a:off x="1632" y="1680"/>
                <a:ext cx="1429" cy="1253"/>
              </a:xfrm>
              <a:custGeom>
                <a:avLst/>
                <a:gdLst>
                  <a:gd name="T0" fmla="*/ 714 w 21600"/>
                  <a:gd name="T1" fmla="*/ 0 h 21600"/>
                  <a:gd name="T2" fmla="*/ 1429 w 21600"/>
                  <a:gd name="T3" fmla="*/ 627 h 21600"/>
                  <a:gd name="T4" fmla="*/ 714 w 21600"/>
                  <a:gd name="T5" fmla="*/ 1253 h 21600"/>
                  <a:gd name="T6" fmla="*/ 0 w 21600"/>
                  <a:gd name="T7" fmla="*/ 627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95" name="AutoShape 8">
                <a:extLst>
                  <a:ext uri="{FF2B5EF4-FFF2-40B4-BE49-F238E27FC236}">
                    <a16:creationId xmlns:a16="http://schemas.microsoft.com/office/drawing/2014/main" id="{517E3D21-5218-BD47-9804-9802993F2DF6}"/>
                  </a:ext>
                </a:extLst>
              </p:cNvPr>
              <p:cNvSpPr>
                <a:spLocks noEditPoints="1" noChangeArrowheads="1"/>
              </p:cNvSpPr>
              <p:nvPr/>
            </p:nvSpPr>
            <p:spPr bwMode="auto">
              <a:xfrm>
                <a:off x="2559" y="2142"/>
                <a:ext cx="1588" cy="1392"/>
              </a:xfrm>
              <a:custGeom>
                <a:avLst/>
                <a:gdLst>
                  <a:gd name="T0" fmla="*/ 794 w 21600"/>
                  <a:gd name="T1" fmla="*/ 0 h 21600"/>
                  <a:gd name="T2" fmla="*/ 1588 w 21600"/>
                  <a:gd name="T3" fmla="*/ 696 h 21600"/>
                  <a:gd name="T4" fmla="*/ 794 w 21600"/>
                  <a:gd name="T5" fmla="*/ 1392 h 21600"/>
                  <a:gd name="T6" fmla="*/ 0 w 21600"/>
                  <a:gd name="T7" fmla="*/ 696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grpSp>
        <p:grpSp>
          <p:nvGrpSpPr>
            <p:cNvPr id="113683" name="Group 9">
              <a:extLst>
                <a:ext uri="{FF2B5EF4-FFF2-40B4-BE49-F238E27FC236}">
                  <a16:creationId xmlns:a16="http://schemas.microsoft.com/office/drawing/2014/main" id="{0484B9B2-A588-354F-98FA-53399F09C9AF}"/>
                </a:ext>
              </a:extLst>
            </p:cNvPr>
            <p:cNvGrpSpPr>
              <a:grpSpLocks/>
            </p:cNvGrpSpPr>
            <p:nvPr/>
          </p:nvGrpSpPr>
          <p:grpSpPr bwMode="auto">
            <a:xfrm>
              <a:off x="2784" y="1488"/>
              <a:ext cx="2394" cy="2227"/>
              <a:chOff x="1632" y="1248"/>
              <a:chExt cx="2682" cy="2286"/>
            </a:xfrm>
          </p:grpSpPr>
          <p:sp>
            <p:nvSpPr>
              <p:cNvPr id="113690" name="Gear">
                <a:extLst>
                  <a:ext uri="{FF2B5EF4-FFF2-40B4-BE49-F238E27FC236}">
                    <a16:creationId xmlns:a16="http://schemas.microsoft.com/office/drawing/2014/main" id="{C44873DE-1FBF-1545-ACD3-F9A821FC6EB1}"/>
                  </a:ext>
                </a:extLst>
              </p:cNvPr>
              <p:cNvSpPr>
                <a:spLocks noEditPoints="1" noChangeArrowheads="1"/>
              </p:cNvSpPr>
              <p:nvPr/>
            </p:nvSpPr>
            <p:spPr bwMode="auto">
              <a:xfrm>
                <a:off x="3119" y="1248"/>
                <a:ext cx="1195" cy="1048"/>
              </a:xfrm>
              <a:custGeom>
                <a:avLst/>
                <a:gdLst>
                  <a:gd name="T0" fmla="*/ 598 w 21600"/>
                  <a:gd name="T1" fmla="*/ 0 h 21600"/>
                  <a:gd name="T2" fmla="*/ 1195 w 21600"/>
                  <a:gd name="T3" fmla="*/ 524 h 21600"/>
                  <a:gd name="T4" fmla="*/ 598 w 21600"/>
                  <a:gd name="T5" fmla="*/ 1048 h 21600"/>
                  <a:gd name="T6" fmla="*/ 0 w 21600"/>
                  <a:gd name="T7" fmla="*/ 524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91" name="AutoShape 11">
                <a:extLst>
                  <a:ext uri="{FF2B5EF4-FFF2-40B4-BE49-F238E27FC236}">
                    <a16:creationId xmlns:a16="http://schemas.microsoft.com/office/drawing/2014/main" id="{499EE2D2-9404-4E46-AC92-F664C3039AAE}"/>
                  </a:ext>
                </a:extLst>
              </p:cNvPr>
              <p:cNvSpPr>
                <a:spLocks noEditPoints="1" noChangeArrowheads="1"/>
              </p:cNvSpPr>
              <p:nvPr/>
            </p:nvSpPr>
            <p:spPr bwMode="auto">
              <a:xfrm>
                <a:off x="1632" y="1680"/>
                <a:ext cx="1429" cy="1253"/>
              </a:xfrm>
              <a:custGeom>
                <a:avLst/>
                <a:gdLst>
                  <a:gd name="T0" fmla="*/ 714 w 21600"/>
                  <a:gd name="T1" fmla="*/ 0 h 21600"/>
                  <a:gd name="T2" fmla="*/ 1429 w 21600"/>
                  <a:gd name="T3" fmla="*/ 627 h 21600"/>
                  <a:gd name="T4" fmla="*/ 714 w 21600"/>
                  <a:gd name="T5" fmla="*/ 1253 h 21600"/>
                  <a:gd name="T6" fmla="*/ 0 w 21600"/>
                  <a:gd name="T7" fmla="*/ 627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sp>
            <p:nvSpPr>
              <p:cNvPr id="113692" name="AutoShape 12">
                <a:extLst>
                  <a:ext uri="{FF2B5EF4-FFF2-40B4-BE49-F238E27FC236}">
                    <a16:creationId xmlns:a16="http://schemas.microsoft.com/office/drawing/2014/main" id="{4B579B2E-8CA7-BB4C-9532-6BFF2ABB8374}"/>
                  </a:ext>
                </a:extLst>
              </p:cNvPr>
              <p:cNvSpPr>
                <a:spLocks noEditPoints="1" noChangeArrowheads="1"/>
              </p:cNvSpPr>
              <p:nvPr/>
            </p:nvSpPr>
            <p:spPr bwMode="auto">
              <a:xfrm>
                <a:off x="2559" y="2142"/>
                <a:ext cx="1588" cy="1392"/>
              </a:xfrm>
              <a:custGeom>
                <a:avLst/>
                <a:gdLst>
                  <a:gd name="T0" fmla="*/ 794 w 21600"/>
                  <a:gd name="T1" fmla="*/ 0 h 21600"/>
                  <a:gd name="T2" fmla="*/ 1588 w 21600"/>
                  <a:gd name="T3" fmla="*/ 696 h 21600"/>
                  <a:gd name="T4" fmla="*/ 794 w 21600"/>
                  <a:gd name="T5" fmla="*/ 1392 h 21600"/>
                  <a:gd name="T6" fmla="*/ 0 w 21600"/>
                  <a:gd name="T7" fmla="*/ 696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contourClr>
                  <a:srgbClr val="C0C0C0"/>
                </a:contourClr>
              </a:sp3d>
            </p:spPr>
            <p:txBody>
              <a:bodyPr>
                <a:flatTx/>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endParaRPr lang="it-IT" altLang="it-IT" sz="1800"/>
              </a:p>
            </p:txBody>
          </p:sp>
        </p:grpSp>
        <p:sp>
          <p:nvSpPr>
            <p:cNvPr id="113684" name="WordArt 13">
              <a:extLst>
                <a:ext uri="{FF2B5EF4-FFF2-40B4-BE49-F238E27FC236}">
                  <a16:creationId xmlns:a16="http://schemas.microsoft.com/office/drawing/2014/main" id="{E645E03F-1D24-FC4C-8292-5C00352C341A}"/>
                </a:ext>
              </a:extLst>
            </p:cNvPr>
            <p:cNvSpPr>
              <a:spLocks noChangeArrowheads="1" noChangeShapeType="1" noTextEdit="1"/>
            </p:cNvSpPr>
            <p:nvPr/>
          </p:nvSpPr>
          <p:spPr bwMode="auto">
            <a:xfrm rot="-2108766">
              <a:off x="900" y="1632"/>
              <a:ext cx="720" cy="720"/>
            </a:xfrm>
            <a:prstGeom prst="rect">
              <a:avLst/>
            </a:prstGeom>
          </p:spPr>
          <p:txBody>
            <a:bodyPr spcFirstLastPara="1" wrap="none" fromWordArt="1">
              <a:prstTxWarp prst="textArchUp">
                <a:avLst>
                  <a:gd name="adj" fmla="val 9374407"/>
                </a:avLst>
              </a:prstTxWarp>
            </a:bodyPr>
            <a:lstStyle/>
            <a:p>
              <a:pPr algn="ctr"/>
              <a:r>
                <a:rPr lang="it-IT" sz="3600" kern="10">
                  <a:ln w="9525">
                    <a:solidFill>
                      <a:srgbClr val="000000"/>
                    </a:solidFill>
                    <a:round/>
                    <a:headEnd/>
                    <a:tailEnd/>
                  </a:ln>
                  <a:solidFill>
                    <a:srgbClr val="00CCFF"/>
                  </a:solidFill>
                  <a:latin typeface="Arial Black" panose="020B0604020202020204" pitchFamily="34" charset="0"/>
                  <a:cs typeface="Arial Black" panose="020B0604020202020204" pitchFamily="34" charset="0"/>
                </a:rPr>
                <a:t>VENTILAZIONE</a:t>
              </a:r>
            </a:p>
          </p:txBody>
        </p:sp>
        <p:sp>
          <p:nvSpPr>
            <p:cNvPr id="113685" name="WordArt 14">
              <a:extLst>
                <a:ext uri="{FF2B5EF4-FFF2-40B4-BE49-F238E27FC236}">
                  <a16:creationId xmlns:a16="http://schemas.microsoft.com/office/drawing/2014/main" id="{2F73795C-28FB-FA4F-90DF-3D92DAB6DFE3}"/>
                </a:ext>
              </a:extLst>
            </p:cNvPr>
            <p:cNvSpPr>
              <a:spLocks noChangeArrowheads="1" noChangeShapeType="1" noTextEdit="1"/>
            </p:cNvSpPr>
            <p:nvPr/>
          </p:nvSpPr>
          <p:spPr bwMode="auto">
            <a:xfrm rot="700239">
              <a:off x="1869" y="2150"/>
              <a:ext cx="720" cy="730"/>
            </a:xfrm>
            <a:prstGeom prst="rect">
              <a:avLst/>
            </a:prstGeom>
          </p:spPr>
          <p:txBody>
            <a:bodyPr spcFirstLastPara="1" wrap="none" fromWordArt="1">
              <a:prstTxWarp prst="textArchUp">
                <a:avLst>
                  <a:gd name="adj" fmla="val 9356840"/>
                </a:avLst>
              </a:prstTxWarp>
            </a:bodyPr>
            <a:lstStyle/>
            <a:p>
              <a:pPr algn="ctr"/>
              <a:r>
                <a:rPr lang="it-IT" sz="3600" kern="10">
                  <a:ln w="9525">
                    <a:solidFill>
                      <a:srgbClr val="000000"/>
                    </a:solidFill>
                    <a:round/>
                    <a:headEnd/>
                    <a:tailEnd/>
                  </a:ln>
                  <a:solidFill>
                    <a:srgbClr val="00CCFF"/>
                  </a:solidFill>
                  <a:latin typeface="Arial Black" panose="020B0604020202020204" pitchFamily="34" charset="0"/>
                  <a:cs typeface="Arial Black" panose="020B0604020202020204" pitchFamily="34" charset="0"/>
                </a:rPr>
                <a:t>DIFFUSIONE</a:t>
              </a:r>
            </a:p>
          </p:txBody>
        </p:sp>
        <p:sp>
          <p:nvSpPr>
            <p:cNvPr id="113686" name="WordArt 15">
              <a:extLst>
                <a:ext uri="{FF2B5EF4-FFF2-40B4-BE49-F238E27FC236}">
                  <a16:creationId xmlns:a16="http://schemas.microsoft.com/office/drawing/2014/main" id="{3C2EE5F1-D845-2548-9985-AAF878BFA17B}"/>
                </a:ext>
              </a:extLst>
            </p:cNvPr>
            <p:cNvSpPr>
              <a:spLocks noChangeArrowheads="1" noChangeShapeType="1" noTextEdit="1"/>
            </p:cNvSpPr>
            <p:nvPr/>
          </p:nvSpPr>
          <p:spPr bwMode="auto">
            <a:xfrm rot="700239">
              <a:off x="2304" y="1248"/>
              <a:ext cx="610" cy="532"/>
            </a:xfrm>
            <a:prstGeom prst="rect">
              <a:avLst/>
            </a:prstGeom>
          </p:spPr>
          <p:txBody>
            <a:bodyPr spcFirstLastPara="1" wrap="none" fromWordArt="1">
              <a:prstTxWarp prst="textArchUp">
                <a:avLst>
                  <a:gd name="adj" fmla="val 9539813"/>
                </a:avLst>
              </a:prstTxWarp>
            </a:bodyPr>
            <a:lstStyle/>
            <a:p>
              <a:pPr algn="ctr"/>
              <a:r>
                <a:rPr lang="it-IT" sz="3600" kern="1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CIRCOLO</a:t>
              </a:r>
            </a:p>
          </p:txBody>
        </p:sp>
        <p:sp>
          <p:nvSpPr>
            <p:cNvPr id="113687" name="WordArt 16">
              <a:extLst>
                <a:ext uri="{FF2B5EF4-FFF2-40B4-BE49-F238E27FC236}">
                  <a16:creationId xmlns:a16="http://schemas.microsoft.com/office/drawing/2014/main" id="{A85161DE-0DC9-B44C-8376-CAC83F1CFE68}"/>
                </a:ext>
              </a:extLst>
            </p:cNvPr>
            <p:cNvSpPr>
              <a:spLocks noChangeArrowheads="1" noChangeShapeType="1" noTextEdit="1"/>
            </p:cNvSpPr>
            <p:nvPr/>
          </p:nvSpPr>
          <p:spPr bwMode="auto">
            <a:xfrm rot="700239">
              <a:off x="4416" y="1724"/>
              <a:ext cx="562" cy="532"/>
            </a:xfrm>
            <a:prstGeom prst="rect">
              <a:avLst/>
            </a:prstGeom>
          </p:spPr>
          <p:txBody>
            <a:bodyPr spcFirstLastPara="1" wrap="none" fromWordArt="1">
              <a:prstTxWarp prst="textArchUp">
                <a:avLst>
                  <a:gd name="adj" fmla="val 9442660"/>
                </a:avLst>
              </a:prstTxWarp>
            </a:bodyPr>
            <a:lstStyle/>
            <a:p>
              <a:pPr algn="ctr"/>
              <a:r>
                <a:rPr lang="it-IT" sz="3600" kern="10">
                  <a:ln w="9525">
                    <a:solidFill>
                      <a:srgbClr val="000000"/>
                    </a:solidFill>
                    <a:round/>
                    <a:headEnd/>
                    <a:tailEnd/>
                  </a:ln>
                  <a:solidFill>
                    <a:srgbClr val="FF0000"/>
                  </a:solidFill>
                  <a:latin typeface="Arial Black" panose="020B0604020202020204" pitchFamily="34" charset="0"/>
                  <a:cs typeface="Arial Black" panose="020B0604020202020204" pitchFamily="34" charset="0"/>
                </a:rPr>
                <a:t>CIRCOLO</a:t>
              </a:r>
            </a:p>
          </p:txBody>
        </p:sp>
        <p:sp>
          <p:nvSpPr>
            <p:cNvPr id="113688" name="WordArt 17">
              <a:extLst>
                <a:ext uri="{FF2B5EF4-FFF2-40B4-BE49-F238E27FC236}">
                  <a16:creationId xmlns:a16="http://schemas.microsoft.com/office/drawing/2014/main" id="{7B7C512C-6164-594E-B2BF-A721D347C9E4}"/>
                </a:ext>
              </a:extLst>
            </p:cNvPr>
            <p:cNvSpPr>
              <a:spLocks noChangeArrowheads="1" noChangeShapeType="1" noTextEdit="1"/>
            </p:cNvSpPr>
            <p:nvPr/>
          </p:nvSpPr>
          <p:spPr bwMode="auto">
            <a:xfrm rot="-13159">
              <a:off x="3120" y="2208"/>
              <a:ext cx="720" cy="720"/>
            </a:xfrm>
            <a:prstGeom prst="rect">
              <a:avLst/>
            </a:prstGeom>
          </p:spPr>
          <p:txBody>
            <a:bodyPr spcFirstLastPara="1" wrap="none" fromWordArt="1">
              <a:prstTxWarp prst="textArchUp">
                <a:avLst>
                  <a:gd name="adj" fmla="val 9374407"/>
                </a:avLst>
              </a:prstTxWarp>
            </a:bodyPr>
            <a:lstStyle/>
            <a:p>
              <a:pPr algn="ctr"/>
              <a:r>
                <a:rPr lang="it-IT" sz="3600" kern="10">
                  <a:ln w="9525">
                    <a:solidFill>
                      <a:srgbClr val="000000"/>
                    </a:solidFill>
                    <a:round/>
                    <a:headEnd/>
                    <a:tailEnd/>
                  </a:ln>
                  <a:solidFill>
                    <a:srgbClr val="00FF00"/>
                  </a:solidFill>
                  <a:latin typeface="Arial Black" panose="020B0604020202020204" pitchFamily="34" charset="0"/>
                  <a:cs typeface="Arial Black" panose="020B0604020202020204" pitchFamily="34" charset="0"/>
                </a:rPr>
                <a:t>EMOGLOBINA</a:t>
              </a:r>
            </a:p>
          </p:txBody>
        </p:sp>
        <p:sp>
          <p:nvSpPr>
            <p:cNvPr id="113689" name="WordArt 18">
              <a:extLst>
                <a:ext uri="{FF2B5EF4-FFF2-40B4-BE49-F238E27FC236}">
                  <a16:creationId xmlns:a16="http://schemas.microsoft.com/office/drawing/2014/main" id="{82F1611A-441E-5B40-9433-B09456EF94CD}"/>
                </a:ext>
              </a:extLst>
            </p:cNvPr>
            <p:cNvSpPr>
              <a:spLocks noChangeArrowheads="1" noChangeShapeType="1" noTextEdit="1"/>
            </p:cNvSpPr>
            <p:nvPr/>
          </p:nvSpPr>
          <p:spPr bwMode="auto">
            <a:xfrm rot="-13159">
              <a:off x="3983" y="2639"/>
              <a:ext cx="816" cy="720"/>
            </a:xfrm>
            <a:prstGeom prst="rect">
              <a:avLst/>
            </a:prstGeom>
          </p:spPr>
          <p:txBody>
            <a:bodyPr spcFirstLastPara="1" wrap="none" fromWordArt="1">
              <a:prstTxWarp prst="textArchUp">
                <a:avLst>
                  <a:gd name="adj" fmla="val 9526351"/>
                </a:avLst>
              </a:prstTxWarp>
            </a:bodyPr>
            <a:lstStyle/>
            <a:p>
              <a:pPr algn="ctr"/>
              <a:r>
                <a:rPr lang="it-IT" sz="3600" kern="10">
                  <a:ln w="9525">
                    <a:solidFill>
                      <a:srgbClr val="000000"/>
                    </a:solidFill>
                    <a:round/>
                    <a:headEnd/>
                    <a:tailEnd/>
                  </a:ln>
                  <a:solidFill>
                    <a:srgbClr val="00FF00"/>
                  </a:solidFill>
                  <a:latin typeface="Arial Black" panose="020B0604020202020204" pitchFamily="34" charset="0"/>
                  <a:cs typeface="Arial Black" panose="020B0604020202020204" pitchFamily="34" charset="0"/>
                </a:rPr>
                <a:t>FOSFORILAZIONE</a:t>
              </a:r>
            </a:p>
          </p:txBody>
        </p:sp>
      </p:grpSp>
      <p:sp>
        <p:nvSpPr>
          <p:cNvPr id="39955" name="Text Box 19">
            <a:extLst>
              <a:ext uri="{FF2B5EF4-FFF2-40B4-BE49-F238E27FC236}">
                <a16:creationId xmlns:a16="http://schemas.microsoft.com/office/drawing/2014/main" id="{9DD9DDB5-A7C6-D745-A6FD-2A351AB16F27}"/>
              </a:ext>
            </a:extLst>
          </p:cNvPr>
          <p:cNvSpPr txBox="1">
            <a:spLocks noChangeArrowheads="1"/>
          </p:cNvSpPr>
          <p:nvPr/>
        </p:nvSpPr>
        <p:spPr bwMode="auto">
          <a:xfrm>
            <a:off x="838200" y="145703"/>
            <a:ext cx="7620000" cy="1231106"/>
          </a:xfrm>
          <a:prstGeom prst="rect">
            <a:avLst/>
          </a:prstGeom>
          <a:noFill/>
          <a:ln w="9525">
            <a:noFill/>
            <a:miter lim="800000"/>
            <a:headEnd/>
            <a:tailEnd/>
          </a:ln>
          <a:effec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50000"/>
              </a:spcBef>
            </a:pPr>
            <a:r>
              <a:rPr lang="it-IT" altLang="it-IT" b="1" dirty="0">
                <a:effectLst>
                  <a:outerShdw blurRad="38100" dist="38100" dir="2700000" algn="tl">
                    <a:srgbClr val="FFFFFF"/>
                  </a:outerShdw>
                </a:effectLst>
                <a:latin typeface="Arial" panose="020B0604020202020204" pitchFamily="34" charset="0"/>
              </a:rPr>
              <a:t>ESERCIZIO FISICO</a:t>
            </a:r>
          </a:p>
          <a:p>
            <a:pPr algn="ctr" eaLnBrk="1" hangingPunct="1">
              <a:spcBef>
                <a:spcPct val="50000"/>
              </a:spcBef>
            </a:pPr>
            <a:r>
              <a:rPr lang="it-IT" altLang="it-IT" sz="2000" b="1" dirty="0">
                <a:solidFill>
                  <a:srgbClr val="002060"/>
                </a:solidFill>
                <a:effectLst>
                  <a:outerShdw blurRad="38100" dist="38100" dir="2700000" algn="tl">
                    <a:srgbClr val="000000"/>
                  </a:outerShdw>
                </a:effectLst>
                <a:latin typeface="Comic Sans MS" panose="030F0902030302020204" pitchFamily="66" charset="0"/>
              </a:rPr>
              <a:t>l’asse polmone-cuore-muscolo deve essere considerata a tutti gli effetti un sistema integrato</a:t>
            </a:r>
            <a:endParaRPr lang="it-IT" altLang="it-IT" sz="2000" b="1" dirty="0">
              <a:solidFill>
                <a:srgbClr val="002060"/>
              </a:solidFill>
              <a:effectLst>
                <a:outerShdw blurRad="38100" dist="38100" dir="2700000" algn="tl">
                  <a:srgbClr val="FFFFFF"/>
                </a:outerShdw>
              </a:effectLst>
              <a:latin typeface="Arial" panose="020B0604020202020204" pitchFamily="34" charset="0"/>
            </a:endParaRPr>
          </a:p>
        </p:txBody>
      </p:sp>
      <p:sp>
        <p:nvSpPr>
          <p:cNvPr id="39956" name="Oval 20">
            <a:extLst>
              <a:ext uri="{FF2B5EF4-FFF2-40B4-BE49-F238E27FC236}">
                <a16:creationId xmlns:a16="http://schemas.microsoft.com/office/drawing/2014/main" id="{2AA3D50E-FB9C-294F-B495-63727EA1E80F}"/>
              </a:ext>
            </a:extLst>
          </p:cNvPr>
          <p:cNvSpPr>
            <a:spLocks noChangeArrowheads="1"/>
          </p:cNvSpPr>
          <p:nvPr/>
        </p:nvSpPr>
        <p:spPr bwMode="auto">
          <a:xfrm>
            <a:off x="381000" y="1066800"/>
            <a:ext cx="1066800" cy="1219200"/>
          </a:xfrm>
          <a:prstGeom prst="ellipse">
            <a:avLst/>
          </a:prstGeom>
          <a:gradFill rotWithShape="0">
            <a:gsLst>
              <a:gs pos="0">
                <a:srgbClr val="FF0000"/>
              </a:gs>
              <a:gs pos="100000">
                <a:srgbClr val="FF0000">
                  <a:gamma/>
                  <a:shade val="42353"/>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800" b="1">
                <a:solidFill>
                  <a:schemeClr val="bg1"/>
                </a:solidFill>
                <a:effectLst>
                  <a:outerShdw blurRad="38100" dist="38100" dir="2700000" algn="tl">
                    <a:srgbClr val="000000"/>
                  </a:outerShdw>
                </a:effectLst>
                <a:latin typeface="Comic Sans MS" panose="030F0902030302020204" pitchFamily="66" charset="0"/>
              </a:rPr>
              <a:t>O</a:t>
            </a:r>
            <a:r>
              <a:rPr lang="it-IT" altLang="it-IT" sz="48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57" name="Oval 21">
            <a:extLst>
              <a:ext uri="{FF2B5EF4-FFF2-40B4-BE49-F238E27FC236}">
                <a16:creationId xmlns:a16="http://schemas.microsoft.com/office/drawing/2014/main" id="{64BDE45D-0AC5-9E42-A02A-9F2D9A7DFABB}"/>
              </a:ext>
            </a:extLst>
          </p:cNvPr>
          <p:cNvSpPr>
            <a:spLocks noChangeArrowheads="1"/>
          </p:cNvSpPr>
          <p:nvPr/>
        </p:nvSpPr>
        <p:spPr bwMode="auto">
          <a:xfrm>
            <a:off x="381000" y="5105400"/>
            <a:ext cx="1371600" cy="1371600"/>
          </a:xfrm>
          <a:prstGeom prst="ellipse">
            <a:avLst/>
          </a:prstGeom>
          <a:gradFill rotWithShape="0">
            <a:gsLst>
              <a:gs pos="0">
                <a:srgbClr val="33CCCC"/>
              </a:gs>
              <a:gs pos="100000">
                <a:srgbClr val="33CCCC">
                  <a:gamma/>
                  <a:shade val="27451"/>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400" b="1">
                <a:solidFill>
                  <a:schemeClr val="bg1"/>
                </a:solidFill>
                <a:effectLst>
                  <a:outerShdw blurRad="38100" dist="38100" dir="2700000" algn="tl">
                    <a:srgbClr val="000000"/>
                  </a:outerShdw>
                </a:effectLst>
                <a:latin typeface="Comic Sans MS" panose="030F0902030302020204" pitchFamily="66" charset="0"/>
              </a:rPr>
              <a:t>CO</a:t>
            </a:r>
            <a:r>
              <a:rPr lang="it-IT" altLang="it-IT" sz="44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59" name="Oval 23">
            <a:extLst>
              <a:ext uri="{FF2B5EF4-FFF2-40B4-BE49-F238E27FC236}">
                <a16:creationId xmlns:a16="http://schemas.microsoft.com/office/drawing/2014/main" id="{C934AE29-240C-1C43-BA49-2A0D7296A774}"/>
              </a:ext>
            </a:extLst>
          </p:cNvPr>
          <p:cNvSpPr>
            <a:spLocks noChangeArrowheads="1"/>
          </p:cNvSpPr>
          <p:nvPr/>
        </p:nvSpPr>
        <p:spPr bwMode="auto">
          <a:xfrm>
            <a:off x="7696200" y="5486400"/>
            <a:ext cx="1219200" cy="1143000"/>
          </a:xfrm>
          <a:prstGeom prst="ellipse">
            <a:avLst/>
          </a:prstGeom>
          <a:gradFill rotWithShape="0">
            <a:gsLst>
              <a:gs pos="0">
                <a:srgbClr val="33CCCC"/>
              </a:gs>
              <a:gs pos="100000">
                <a:srgbClr val="33CCCC">
                  <a:gamma/>
                  <a:shade val="27451"/>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400" b="1">
                <a:solidFill>
                  <a:schemeClr val="bg1"/>
                </a:solidFill>
                <a:effectLst>
                  <a:outerShdw blurRad="38100" dist="38100" dir="2700000" algn="tl">
                    <a:srgbClr val="000000"/>
                  </a:outerShdw>
                </a:effectLst>
                <a:latin typeface="Comic Sans MS" panose="030F0902030302020204" pitchFamily="66" charset="0"/>
              </a:rPr>
              <a:t>CO</a:t>
            </a:r>
            <a:r>
              <a:rPr lang="it-IT" altLang="it-IT" sz="44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
        <p:nvSpPr>
          <p:cNvPr id="39968" name="Oval 32">
            <a:extLst>
              <a:ext uri="{FF2B5EF4-FFF2-40B4-BE49-F238E27FC236}">
                <a16:creationId xmlns:a16="http://schemas.microsoft.com/office/drawing/2014/main" id="{DF2A93B6-902E-E848-9E5B-87BC851F88A3}"/>
              </a:ext>
            </a:extLst>
          </p:cNvPr>
          <p:cNvSpPr>
            <a:spLocks noChangeArrowheads="1"/>
          </p:cNvSpPr>
          <p:nvPr/>
        </p:nvSpPr>
        <p:spPr bwMode="auto">
          <a:xfrm>
            <a:off x="7848600" y="914400"/>
            <a:ext cx="1066800" cy="1066800"/>
          </a:xfrm>
          <a:prstGeom prst="ellipse">
            <a:avLst/>
          </a:prstGeom>
          <a:gradFill rotWithShape="0">
            <a:gsLst>
              <a:gs pos="0">
                <a:srgbClr val="FF0000"/>
              </a:gs>
              <a:gs pos="100000">
                <a:srgbClr val="FF0000">
                  <a:gamma/>
                  <a:shade val="42353"/>
                  <a:invGamma/>
                </a:srgbClr>
              </a:gs>
            </a:gsLst>
            <a:path path="shape">
              <a:fillToRect l="50000" t="50000" r="50000" b="50000"/>
            </a:path>
          </a:gradFill>
          <a:ln w="9525">
            <a:solidFill>
              <a:schemeClr val="tx1"/>
            </a:solidFill>
            <a:round/>
            <a:headEnd/>
            <a:tailEnd/>
          </a:ln>
          <a:effectLst/>
        </p:spPr>
        <p:txBody>
          <a:bodyPr wrap="none" anchor="ct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4800" b="1">
                <a:solidFill>
                  <a:schemeClr val="bg1"/>
                </a:solidFill>
                <a:effectLst>
                  <a:outerShdw blurRad="38100" dist="38100" dir="2700000" algn="tl">
                    <a:srgbClr val="000000"/>
                  </a:outerShdw>
                </a:effectLst>
                <a:latin typeface="Comic Sans MS" panose="030F0902030302020204" pitchFamily="66" charset="0"/>
              </a:rPr>
              <a:t>O</a:t>
            </a:r>
            <a:r>
              <a:rPr lang="it-IT" altLang="it-IT" sz="4800" b="1" baseline="-25000">
                <a:solidFill>
                  <a:schemeClr val="bg1"/>
                </a:solidFill>
                <a:effectLst>
                  <a:outerShdw blurRad="38100" dist="38100" dir="2700000" algn="tl">
                    <a:srgbClr val="000000"/>
                  </a:outerShdw>
                </a:effectLst>
                <a:latin typeface="Comic Sans MS" panose="030F0902030302020204" pitchFamily="66" charset="0"/>
              </a:rPr>
              <a:t>2</a:t>
            </a:r>
            <a:endParaRPr lang="it-IT" altLang="it-IT" sz="4800" b="1" baseline="-25000">
              <a:effectLst>
                <a:outerShdw blurRad="38100" dist="38100" dir="2700000" algn="tl">
                  <a:srgbClr val="FFFFFF"/>
                </a:outerShdw>
              </a:effectLst>
              <a:latin typeface="Comic Sans MS" panose="030F0902030302020204" pitchFamily="66" charset="0"/>
            </a:endParaRPr>
          </a:p>
        </p:txBody>
      </p:sp>
    </p:spTree>
    <p:extLst>
      <p:ext uri="{BB962C8B-B14F-4D97-AF65-F5344CB8AC3E}">
        <p14:creationId xmlns:p14="http://schemas.microsoft.com/office/powerpoint/2010/main" val="2797828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7A03299-B18E-D44C-B015-B3782D84A165}"/>
              </a:ext>
            </a:extLst>
          </p:cNvPr>
          <p:cNvSpPr txBox="1"/>
          <p:nvPr/>
        </p:nvSpPr>
        <p:spPr>
          <a:xfrm>
            <a:off x="381000" y="533400"/>
            <a:ext cx="6400800" cy="6001643"/>
          </a:xfrm>
          <a:prstGeom prst="rect">
            <a:avLst/>
          </a:prstGeom>
          <a:noFill/>
        </p:spPr>
        <p:txBody>
          <a:bodyPr wrap="square" rtlCol="0">
            <a:spAutoFit/>
          </a:bodyPr>
          <a:lstStyle/>
          <a:p>
            <a:r>
              <a:rPr lang="it-IT" sz="2400" b="1" dirty="0"/>
              <a:t>Test del cammino di 6 minuti (6min </a:t>
            </a:r>
            <a:r>
              <a:rPr lang="it-IT" sz="2400" b="1" dirty="0" err="1"/>
              <a:t>Walking</a:t>
            </a:r>
            <a:r>
              <a:rPr lang="it-IT" sz="2400" b="1" dirty="0"/>
              <a:t> Test)</a:t>
            </a:r>
          </a:p>
          <a:p>
            <a:endParaRPr lang="it-IT" dirty="0"/>
          </a:p>
          <a:p>
            <a:endParaRPr lang="it-IT" dirty="0"/>
          </a:p>
          <a:p>
            <a:r>
              <a:rPr lang="it-IT" dirty="0"/>
              <a:t>Più che un vero e proprio test sforzo è un test di performance fisica che permette di misurare la capacità del soggetto di svolgere un esercizio semplice, come il camminare a passo sostenuto, misurando:</a:t>
            </a:r>
          </a:p>
          <a:p>
            <a:endParaRPr lang="it-IT" dirty="0"/>
          </a:p>
          <a:p>
            <a:r>
              <a:rPr lang="it-IT" dirty="0"/>
              <a:t>-distanza percorsa in 6 minuti</a:t>
            </a:r>
          </a:p>
          <a:p>
            <a:r>
              <a:rPr lang="it-IT" dirty="0"/>
              <a:t>-saturazione dell’ossiemoglobina con </a:t>
            </a:r>
            <a:r>
              <a:rPr lang="it-IT" dirty="0" err="1"/>
              <a:t>pulsossimetro</a:t>
            </a:r>
            <a:r>
              <a:rPr lang="it-IT" dirty="0"/>
              <a:t> a dito</a:t>
            </a:r>
          </a:p>
          <a:p>
            <a:r>
              <a:rPr lang="it-IT" dirty="0"/>
              <a:t>-dispnea tramite la scala di Borg (in 10 punti da 0= nessuna dispnea a 10= </a:t>
            </a:r>
            <a:r>
              <a:rPr lang="it-IT" dirty="0" err="1"/>
              <a:t>max</a:t>
            </a:r>
            <a:r>
              <a:rPr lang="it-IT" dirty="0"/>
              <a:t> dispnea)</a:t>
            </a:r>
          </a:p>
          <a:p>
            <a:endParaRPr lang="it-IT" dirty="0"/>
          </a:p>
          <a:p>
            <a:endParaRPr lang="it-IT" dirty="0"/>
          </a:p>
          <a:p>
            <a:r>
              <a:rPr lang="it-IT" dirty="0"/>
              <a:t>Il test viene effettuato, in genere da un fisioterapista addestrato, per verificare la presenza di insufficienza respiratoria latente (</a:t>
            </a:r>
            <a:r>
              <a:rPr lang="it-IT" dirty="0" err="1"/>
              <a:t>desaturazione</a:t>
            </a:r>
            <a:r>
              <a:rPr lang="it-IT" dirty="0"/>
              <a:t> durante esercizio) e la distanza percorsa in 6 minuti. Questa ultima consente di valutare sia la progressione della malattia nel tempo (ha valore prognostico) che la risposta alle terapie farmacologiche in molte malattie dell’apparato respiratorio.</a:t>
            </a:r>
          </a:p>
        </p:txBody>
      </p:sp>
      <p:pic>
        <p:nvPicPr>
          <p:cNvPr id="3" name="Immagine 2">
            <a:extLst>
              <a:ext uri="{FF2B5EF4-FFF2-40B4-BE49-F238E27FC236}">
                <a16:creationId xmlns:a16="http://schemas.microsoft.com/office/drawing/2014/main" id="{B5AAACC2-545A-2445-89E7-ADCE1BF34922}"/>
              </a:ext>
            </a:extLst>
          </p:cNvPr>
          <p:cNvPicPr>
            <a:picLocks noChangeAspect="1"/>
          </p:cNvPicPr>
          <p:nvPr/>
        </p:nvPicPr>
        <p:blipFill>
          <a:blip r:embed="rId2"/>
          <a:stretch>
            <a:fillRect/>
          </a:stretch>
        </p:blipFill>
        <p:spPr>
          <a:xfrm>
            <a:off x="6553200" y="2133600"/>
            <a:ext cx="2438400" cy="3975100"/>
          </a:xfrm>
          <a:prstGeom prst="rect">
            <a:avLst/>
          </a:prstGeom>
        </p:spPr>
      </p:pic>
    </p:spTree>
    <p:extLst>
      <p:ext uri="{BB962C8B-B14F-4D97-AF65-F5344CB8AC3E}">
        <p14:creationId xmlns:p14="http://schemas.microsoft.com/office/powerpoint/2010/main" val="28781893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8BC8A5CD-79FA-FD47-B0B1-C8B9354133C9}"/>
              </a:ext>
            </a:extLst>
          </p:cNvPr>
          <p:cNvPicPr>
            <a:picLocks noChangeAspect="1" noChangeArrowheads="1"/>
          </p:cNvPicPr>
          <p:nvPr/>
        </p:nvPicPr>
        <p:blipFill>
          <a:blip r:embed="rId2"/>
          <a:srcRect l="10156" t="16667" r="10156" b="52083"/>
          <a:stretch>
            <a:fillRect/>
          </a:stretch>
        </p:blipFill>
        <p:spPr bwMode="auto">
          <a:xfrm>
            <a:off x="685800" y="228600"/>
            <a:ext cx="7772400" cy="22860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14691" name="Picture 3" descr="C:\Luca\ESPORTA\cycle.bmp">
            <a:extLst>
              <a:ext uri="{FF2B5EF4-FFF2-40B4-BE49-F238E27FC236}">
                <a16:creationId xmlns:a16="http://schemas.microsoft.com/office/drawing/2014/main" id="{1CB954AA-604A-AC40-9344-733E5F5A3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00" t="23334" r="53999" b="42000"/>
          <a:stretch>
            <a:fillRect/>
          </a:stretch>
        </p:blipFill>
        <p:spPr bwMode="auto">
          <a:xfrm>
            <a:off x="914400" y="2825461"/>
            <a:ext cx="31242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C:\Luca\ESPORTA\treadmill.bmp">
            <a:extLst>
              <a:ext uri="{FF2B5EF4-FFF2-40B4-BE49-F238E27FC236}">
                <a16:creationId xmlns:a16="http://schemas.microsoft.com/office/drawing/2014/main" id="{9F00EFB3-F526-564D-9FC2-CC4476C37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000" t="27333" r="14999" b="43333"/>
          <a:stretch>
            <a:fillRect/>
          </a:stretch>
        </p:blipFill>
        <p:spPr bwMode="auto">
          <a:xfrm>
            <a:off x="4724400" y="2820699"/>
            <a:ext cx="33528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105961EA-2AE2-5D43-B985-9FD420D6B517}"/>
              </a:ext>
            </a:extLst>
          </p:cNvPr>
          <p:cNvSpPr txBox="1"/>
          <p:nvPr/>
        </p:nvSpPr>
        <p:spPr>
          <a:xfrm>
            <a:off x="457200" y="5562600"/>
            <a:ext cx="8229600" cy="1200329"/>
          </a:xfrm>
          <a:prstGeom prst="rect">
            <a:avLst/>
          </a:prstGeom>
          <a:noFill/>
        </p:spPr>
        <p:txBody>
          <a:bodyPr wrap="square" rtlCol="0">
            <a:spAutoFit/>
          </a:bodyPr>
          <a:lstStyle/>
          <a:p>
            <a:r>
              <a:rPr lang="it-IT" dirty="0"/>
              <a:t>Il test da sforzo </a:t>
            </a:r>
            <a:r>
              <a:rPr lang="it-IT" dirty="0" err="1"/>
              <a:t>cardiopolmponare</a:t>
            </a:r>
            <a:r>
              <a:rPr lang="it-IT" dirty="0"/>
              <a:t> consente la Misurazione (minuto per minuto) dei volumi di aria espirati, della CO2 prodotta, dell’O2 consumato. Misurazione continua della SaO2 e dell’ECG. Misurazione a intervalli della pressione arteriosa, del livello di dispnea e volendo dell’</a:t>
            </a:r>
            <a:r>
              <a:rPr lang="it-IT" dirty="0" err="1"/>
              <a:t>emogasanalisi</a:t>
            </a:r>
            <a:r>
              <a:rPr lang="it-IT" dirty="0"/>
              <a:t>.</a:t>
            </a:r>
          </a:p>
        </p:txBody>
      </p:sp>
    </p:spTree>
    <p:extLst>
      <p:ext uri="{BB962C8B-B14F-4D97-AF65-F5344CB8AC3E}">
        <p14:creationId xmlns:p14="http://schemas.microsoft.com/office/powerpoint/2010/main" val="13085093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917ABE0-2423-1F47-B65C-D1321D3B6348}"/>
              </a:ext>
            </a:extLst>
          </p:cNvPr>
          <p:cNvSpPr txBox="1"/>
          <p:nvPr/>
        </p:nvSpPr>
        <p:spPr>
          <a:xfrm>
            <a:off x="990601" y="1143000"/>
            <a:ext cx="7467600" cy="923330"/>
          </a:xfrm>
          <a:prstGeom prst="rect">
            <a:avLst/>
          </a:prstGeom>
          <a:noFill/>
        </p:spPr>
        <p:txBody>
          <a:bodyPr wrap="square" rtlCol="0">
            <a:spAutoFit/>
          </a:bodyPr>
          <a:lstStyle/>
          <a:p>
            <a:r>
              <a:rPr lang="it-IT" dirty="0"/>
              <a:t>Il test da sforzo cardiopolmonare misura la performance durante uno sforzo massimale e ci dà informazioni su eventuale limitazioni all’esercizio fisico e sulle sue cause (respiratorie, cardiache, metaboliche).</a:t>
            </a:r>
          </a:p>
        </p:txBody>
      </p:sp>
      <p:pic>
        <p:nvPicPr>
          <p:cNvPr id="4" name="Immagine 3">
            <a:extLst>
              <a:ext uri="{FF2B5EF4-FFF2-40B4-BE49-F238E27FC236}">
                <a16:creationId xmlns:a16="http://schemas.microsoft.com/office/drawing/2014/main" id="{23F43AD0-D09A-E046-8A49-EC9677DEB826}"/>
              </a:ext>
            </a:extLst>
          </p:cNvPr>
          <p:cNvPicPr>
            <a:picLocks noChangeAspect="1"/>
          </p:cNvPicPr>
          <p:nvPr/>
        </p:nvPicPr>
        <p:blipFill>
          <a:blip r:embed="rId2"/>
          <a:stretch>
            <a:fillRect/>
          </a:stretch>
        </p:blipFill>
        <p:spPr>
          <a:xfrm>
            <a:off x="958933" y="2514600"/>
            <a:ext cx="3384467" cy="2527300"/>
          </a:xfrm>
          <a:prstGeom prst="rect">
            <a:avLst/>
          </a:prstGeom>
        </p:spPr>
      </p:pic>
      <p:pic>
        <p:nvPicPr>
          <p:cNvPr id="5" name="Immagine 4">
            <a:extLst>
              <a:ext uri="{FF2B5EF4-FFF2-40B4-BE49-F238E27FC236}">
                <a16:creationId xmlns:a16="http://schemas.microsoft.com/office/drawing/2014/main" id="{90389368-C63B-DF48-9482-A2C738C76354}"/>
              </a:ext>
            </a:extLst>
          </p:cNvPr>
          <p:cNvPicPr>
            <a:picLocks noChangeAspect="1"/>
          </p:cNvPicPr>
          <p:nvPr/>
        </p:nvPicPr>
        <p:blipFill>
          <a:blip r:embed="rId3"/>
          <a:stretch>
            <a:fillRect/>
          </a:stretch>
        </p:blipFill>
        <p:spPr>
          <a:xfrm>
            <a:off x="4800601" y="2514600"/>
            <a:ext cx="3384466" cy="2527300"/>
          </a:xfrm>
          <a:prstGeom prst="rect">
            <a:avLst/>
          </a:prstGeom>
        </p:spPr>
      </p:pic>
    </p:spTree>
    <p:extLst>
      <p:ext uri="{BB962C8B-B14F-4D97-AF65-F5344CB8AC3E}">
        <p14:creationId xmlns:p14="http://schemas.microsoft.com/office/powerpoint/2010/main" val="26158865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687B02B-FC99-9A4B-B08E-D76F91C5EEE2}"/>
              </a:ext>
            </a:extLst>
          </p:cNvPr>
          <p:cNvPicPr>
            <a:picLocks noChangeAspect="1"/>
          </p:cNvPicPr>
          <p:nvPr/>
        </p:nvPicPr>
        <p:blipFill>
          <a:blip r:embed="rId2"/>
          <a:stretch>
            <a:fillRect/>
          </a:stretch>
        </p:blipFill>
        <p:spPr>
          <a:xfrm>
            <a:off x="1828800" y="609600"/>
            <a:ext cx="5486400" cy="1524000"/>
          </a:xfrm>
          <a:prstGeom prst="rect">
            <a:avLst/>
          </a:prstGeom>
        </p:spPr>
        <p:style>
          <a:lnRef idx="1">
            <a:schemeClr val="accent5"/>
          </a:lnRef>
          <a:fillRef idx="2">
            <a:schemeClr val="accent5"/>
          </a:fillRef>
          <a:effectRef idx="1">
            <a:schemeClr val="accent5"/>
          </a:effectRef>
          <a:fontRef idx="minor">
            <a:schemeClr val="dk1"/>
          </a:fontRef>
        </p:style>
      </p:pic>
      <p:pic>
        <p:nvPicPr>
          <p:cNvPr id="3" name="Immagine 2">
            <a:extLst>
              <a:ext uri="{FF2B5EF4-FFF2-40B4-BE49-F238E27FC236}">
                <a16:creationId xmlns:a16="http://schemas.microsoft.com/office/drawing/2014/main" id="{7BAF75F5-8742-2141-A917-DD24913A404D}"/>
              </a:ext>
            </a:extLst>
          </p:cNvPr>
          <p:cNvPicPr>
            <a:picLocks noChangeAspect="1"/>
          </p:cNvPicPr>
          <p:nvPr/>
        </p:nvPicPr>
        <p:blipFill>
          <a:blip r:embed="rId3"/>
          <a:stretch>
            <a:fillRect/>
          </a:stretch>
        </p:blipFill>
        <p:spPr>
          <a:xfrm>
            <a:off x="2895600" y="2743200"/>
            <a:ext cx="3276600" cy="3276600"/>
          </a:xfrm>
          <a:prstGeom prst="rect">
            <a:avLst/>
          </a:prstGeom>
        </p:spPr>
      </p:pic>
      <p:sp>
        <p:nvSpPr>
          <p:cNvPr id="4" name="Rettangolo 3">
            <a:extLst>
              <a:ext uri="{FF2B5EF4-FFF2-40B4-BE49-F238E27FC236}">
                <a16:creationId xmlns:a16="http://schemas.microsoft.com/office/drawing/2014/main" id="{73885A17-0CFB-BB4D-ADA8-663CC9DA1E5B}"/>
              </a:ext>
            </a:extLst>
          </p:cNvPr>
          <p:cNvSpPr/>
          <p:nvPr/>
        </p:nvSpPr>
        <p:spPr>
          <a:xfrm>
            <a:off x="2819400" y="5791200"/>
            <a:ext cx="533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972141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BCA8B09-03E3-B847-B07E-FC251C4F5563}"/>
              </a:ext>
            </a:extLst>
          </p:cNvPr>
          <p:cNvSpPr/>
          <p:nvPr/>
        </p:nvSpPr>
        <p:spPr>
          <a:xfrm>
            <a:off x="762000" y="335846"/>
            <a:ext cx="7848600" cy="2862322"/>
          </a:xfrm>
          <a:prstGeom prst="rect">
            <a:avLst/>
          </a:prstGeom>
        </p:spPr>
        <p:txBody>
          <a:bodyPr wrap="square">
            <a:spAutoFit/>
          </a:bodyPr>
          <a:lstStyle/>
          <a:p>
            <a:r>
              <a:rPr lang="it-IT" cap="all" dirty="0" err="1">
                <a:solidFill>
                  <a:srgbClr val="FFFFFF"/>
                </a:solidFill>
                <a:latin typeface="Dosis"/>
              </a:rPr>
              <a:t>S</a:t>
            </a:r>
            <a:r>
              <a:rPr lang="it-IT" b="1" dirty="0" err="1">
                <a:solidFill>
                  <a:srgbClr val="61939E"/>
                </a:solidFill>
                <a:latin typeface="fluxregularregular"/>
              </a:rPr>
              <a:t>L’importanza</a:t>
            </a:r>
            <a:r>
              <a:rPr lang="it-IT" b="1" dirty="0">
                <a:solidFill>
                  <a:srgbClr val="61939E"/>
                </a:solidFill>
                <a:latin typeface="fluxregularregular"/>
              </a:rPr>
              <a:t> di saper utilizzare il CPET, test da sforzo cardiopolmonare</a:t>
            </a:r>
          </a:p>
          <a:p>
            <a:pPr algn="just"/>
            <a:endParaRPr lang="it-IT" dirty="0">
              <a:solidFill>
                <a:srgbClr val="333333"/>
              </a:solidFill>
              <a:latin typeface="fluxregularregular"/>
            </a:endParaRPr>
          </a:p>
          <a:p>
            <a:pPr algn="just"/>
            <a:r>
              <a:rPr lang="it-IT" dirty="0">
                <a:solidFill>
                  <a:srgbClr val="333333"/>
                </a:solidFill>
                <a:latin typeface="fluxregularregular"/>
              </a:rPr>
              <a:t>Il test da sforzo cardiopolmonare (CPET) fornisce una valutazione globale della risposta dell'organismo all'esercizio, che coinvolge gli apparati polmonare, cardiovascolare, ematopoietico, neuropsichico e muscolo scheletrico, e che non è adeguatamente riflessa dalla valutazione funzionale dei singoli sistemi d'organo.</a:t>
            </a:r>
          </a:p>
          <a:p>
            <a:pPr algn="just"/>
            <a:endParaRPr lang="it-IT" dirty="0">
              <a:solidFill>
                <a:srgbClr val="333333"/>
              </a:solidFill>
              <a:latin typeface="fluxregularregular"/>
            </a:endParaRPr>
          </a:p>
          <a:p>
            <a:pPr algn="just"/>
            <a:r>
              <a:rPr lang="it-IT" dirty="0">
                <a:solidFill>
                  <a:srgbClr val="333333"/>
                </a:solidFill>
                <a:latin typeface="fluxregularregular"/>
              </a:rPr>
              <a:t>Tale </a:t>
            </a:r>
            <a:r>
              <a:rPr lang="it-IT" dirty="0" err="1">
                <a:solidFill>
                  <a:srgbClr val="333333"/>
                </a:solidFill>
                <a:latin typeface="fluxregularregular"/>
              </a:rPr>
              <a:t>overview</a:t>
            </a:r>
            <a:r>
              <a:rPr lang="it-IT" dirty="0">
                <a:solidFill>
                  <a:srgbClr val="333333"/>
                </a:solidFill>
                <a:latin typeface="fluxregularregular"/>
              </a:rPr>
              <a:t> fisiologica dinamica non invasiva, permette di valutare sia la risposta </a:t>
            </a:r>
            <a:r>
              <a:rPr lang="it-IT" dirty="0" err="1">
                <a:solidFill>
                  <a:srgbClr val="333333"/>
                </a:solidFill>
                <a:latin typeface="fluxregularregular"/>
              </a:rPr>
              <a:t>submassimale</a:t>
            </a:r>
            <a:r>
              <a:rPr lang="it-IT" dirty="0">
                <a:solidFill>
                  <a:srgbClr val="333333"/>
                </a:solidFill>
                <a:latin typeface="fluxregularregular"/>
              </a:rPr>
              <a:t> all'esercizio sia quella di picco, fornendo così informazioni rilevanti per la decisione clinica.</a:t>
            </a:r>
            <a:endParaRPr lang="it-IT" b="0" i="0" dirty="0">
              <a:solidFill>
                <a:srgbClr val="333333"/>
              </a:solidFill>
              <a:effectLst/>
              <a:latin typeface="fluxregularregular"/>
            </a:endParaRPr>
          </a:p>
        </p:txBody>
      </p:sp>
      <p:sp>
        <p:nvSpPr>
          <p:cNvPr id="3" name="Rettangolo 2">
            <a:extLst>
              <a:ext uri="{FF2B5EF4-FFF2-40B4-BE49-F238E27FC236}">
                <a16:creationId xmlns:a16="http://schemas.microsoft.com/office/drawing/2014/main" id="{8D58737C-B8D6-7C4B-9A1A-5A70FBDAD306}"/>
              </a:ext>
            </a:extLst>
          </p:cNvPr>
          <p:cNvSpPr/>
          <p:nvPr/>
        </p:nvSpPr>
        <p:spPr>
          <a:xfrm>
            <a:off x="685800" y="3198168"/>
            <a:ext cx="7924800" cy="2585323"/>
          </a:xfrm>
          <a:prstGeom prst="rect">
            <a:avLst/>
          </a:prstGeom>
        </p:spPr>
        <p:txBody>
          <a:bodyPr wrap="square">
            <a:spAutoFit/>
          </a:bodyPr>
          <a:lstStyle/>
          <a:p>
            <a:r>
              <a:rPr lang="it-IT" dirty="0">
                <a:solidFill>
                  <a:srgbClr val="333333"/>
                </a:solidFill>
                <a:latin typeface="fluxregularregular"/>
              </a:rPr>
              <a:t>Mediante un’analisi molto precisa dei flussi, del lavoro prodotto, dei volumi di ossigeno e anidride carbonica, il CPET consente di rilevare una serie di parametri “primari”, che possono essere “incrociati” (plottati) per estrapolare una serie di altri dati, che sono a loro volta utilissimi per valutare:</a:t>
            </a:r>
          </a:p>
          <a:p>
            <a:r>
              <a:rPr lang="it-IT" dirty="0">
                <a:solidFill>
                  <a:srgbClr val="333333"/>
                </a:solidFill>
                <a:latin typeface="fluxregularregular"/>
              </a:rPr>
              <a:t>Risposta </a:t>
            </a:r>
            <a:r>
              <a:rPr lang="it-IT" dirty="0" err="1">
                <a:solidFill>
                  <a:srgbClr val="333333"/>
                </a:solidFill>
                <a:latin typeface="fluxregularregular"/>
              </a:rPr>
              <a:t>ventilatoria</a:t>
            </a:r>
            <a:r>
              <a:rPr lang="it-IT" dirty="0">
                <a:solidFill>
                  <a:srgbClr val="333333"/>
                </a:solidFill>
                <a:latin typeface="fluxregularregular"/>
              </a:rPr>
              <a:t>;</a:t>
            </a:r>
          </a:p>
          <a:p>
            <a:r>
              <a:rPr lang="it-IT" dirty="0">
                <a:solidFill>
                  <a:srgbClr val="333333"/>
                </a:solidFill>
                <a:latin typeface="fluxregularregular"/>
              </a:rPr>
              <a:t>Risposta cardiovascolare;</a:t>
            </a:r>
          </a:p>
          <a:p>
            <a:r>
              <a:rPr lang="it-IT" dirty="0">
                <a:solidFill>
                  <a:srgbClr val="333333"/>
                </a:solidFill>
                <a:latin typeface="fluxregularregular"/>
              </a:rPr>
              <a:t>Risposta metabolica;</a:t>
            </a:r>
          </a:p>
          <a:p>
            <a:r>
              <a:rPr lang="it-IT" dirty="0">
                <a:solidFill>
                  <a:srgbClr val="333333"/>
                </a:solidFill>
                <a:latin typeface="fluxregularregular"/>
              </a:rPr>
              <a:t>Equilibrio acido/base;</a:t>
            </a:r>
          </a:p>
          <a:p>
            <a:r>
              <a:rPr lang="it-IT" dirty="0">
                <a:solidFill>
                  <a:srgbClr val="333333"/>
                </a:solidFill>
                <a:latin typeface="fluxregularregular"/>
              </a:rPr>
              <a:t>Scambi gassosi</a:t>
            </a:r>
            <a:endParaRPr lang="it-IT" dirty="0"/>
          </a:p>
        </p:txBody>
      </p:sp>
    </p:spTree>
    <p:extLst>
      <p:ext uri="{BB962C8B-B14F-4D97-AF65-F5344CB8AC3E}">
        <p14:creationId xmlns:p14="http://schemas.microsoft.com/office/powerpoint/2010/main" val="27625027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514E71D-569D-2B40-A4D3-DCEE2E9D6D20}"/>
              </a:ext>
            </a:extLst>
          </p:cNvPr>
          <p:cNvSpPr/>
          <p:nvPr/>
        </p:nvSpPr>
        <p:spPr>
          <a:xfrm>
            <a:off x="304800" y="148646"/>
            <a:ext cx="4419600" cy="6463308"/>
          </a:xfrm>
          <a:prstGeom prst="rect">
            <a:avLst/>
          </a:prstGeom>
        </p:spPr>
        <p:txBody>
          <a:bodyPr wrap="square">
            <a:spAutoFit/>
          </a:bodyPr>
          <a:lstStyle/>
          <a:p>
            <a:pPr algn="just"/>
            <a:r>
              <a:rPr lang="it-IT" dirty="0">
                <a:solidFill>
                  <a:srgbClr val="333333"/>
                </a:solidFill>
                <a:latin typeface="fluxregularregular"/>
              </a:rPr>
              <a:t>Incrociando tra loro i parametri “primari”, si ottengono pressoché tutte le informazioni necessarie per capire se il problema all’origine della limitazione della capacità di esercizio è prevalentemente polmonare (meccanico </a:t>
            </a:r>
            <a:r>
              <a:rPr lang="it-IT" dirty="0" err="1">
                <a:solidFill>
                  <a:srgbClr val="333333"/>
                </a:solidFill>
                <a:latin typeface="fluxregularregular"/>
              </a:rPr>
              <a:t>ventilatorio</a:t>
            </a:r>
            <a:r>
              <a:rPr lang="it-IT" dirty="0">
                <a:solidFill>
                  <a:srgbClr val="333333"/>
                </a:solidFill>
                <a:latin typeface="fluxregularregular"/>
              </a:rPr>
              <a:t> o di diffusione alveolo-capillare), oppure cardiogenico oppure ancora periferico (a livello del trasporto dell’ossigeno o della sua estrazione periferica).</a:t>
            </a:r>
          </a:p>
          <a:p>
            <a:pPr algn="just"/>
            <a:endParaRPr lang="it-IT" dirty="0">
              <a:solidFill>
                <a:srgbClr val="333333"/>
              </a:solidFill>
              <a:latin typeface="fluxregularregular"/>
            </a:endParaRPr>
          </a:p>
          <a:p>
            <a:pPr algn="just"/>
            <a:r>
              <a:rPr lang="it-IT" dirty="0">
                <a:solidFill>
                  <a:srgbClr val="333333"/>
                </a:solidFill>
                <a:latin typeface="fluxregularregular"/>
              </a:rPr>
              <a:t>Per tali ragioni, l'uso del CPET nella gestione del paziente è oggi in aumento, con il crescere della consapevolezza che un test di funzionalità cardiaca e polmonare a riposo non è sufficiente, quando sia necessario prevedere le prestazioni di esercizio e la capacità funzionale del soggetto.</a:t>
            </a:r>
          </a:p>
          <a:p>
            <a:pPr algn="just"/>
            <a:endParaRPr lang="it-IT" b="0" i="0" dirty="0">
              <a:solidFill>
                <a:srgbClr val="333333"/>
              </a:solidFill>
              <a:effectLst/>
              <a:latin typeface="fluxregularregular"/>
            </a:endParaRPr>
          </a:p>
          <a:p>
            <a:pPr algn="just"/>
            <a:r>
              <a:rPr lang="it-IT" dirty="0">
                <a:solidFill>
                  <a:srgbClr val="333333"/>
                </a:solidFill>
                <a:latin typeface="fluxregularregular"/>
              </a:rPr>
              <a:t>Si può utilizzare anche per graduare un ciclo di riabilitazione respiratoria o cardiologica (</a:t>
            </a:r>
            <a:r>
              <a:rPr lang="it-IT" dirty="0" err="1">
                <a:solidFill>
                  <a:srgbClr val="333333"/>
                </a:solidFill>
                <a:latin typeface="fluxregularregular"/>
              </a:rPr>
              <a:t>ri</a:t>
            </a:r>
            <a:r>
              <a:rPr lang="it-IT" dirty="0">
                <a:solidFill>
                  <a:srgbClr val="333333"/>
                </a:solidFill>
                <a:latin typeface="fluxregularregular"/>
              </a:rPr>
              <a:t>-allenamento o ricondizionamento all’esercizio fisico)</a:t>
            </a:r>
            <a:endParaRPr lang="it-IT" b="0" i="0" dirty="0">
              <a:solidFill>
                <a:srgbClr val="333333"/>
              </a:solidFill>
              <a:effectLst/>
              <a:latin typeface="fluxregularregular"/>
            </a:endParaRPr>
          </a:p>
        </p:txBody>
      </p:sp>
      <p:pic>
        <p:nvPicPr>
          <p:cNvPr id="3" name="Immagine 2">
            <a:extLst>
              <a:ext uri="{FF2B5EF4-FFF2-40B4-BE49-F238E27FC236}">
                <a16:creationId xmlns:a16="http://schemas.microsoft.com/office/drawing/2014/main" id="{B0B5B387-9A98-1F44-9649-38D9190F7EA0}"/>
              </a:ext>
            </a:extLst>
          </p:cNvPr>
          <p:cNvPicPr>
            <a:picLocks noChangeAspect="1"/>
          </p:cNvPicPr>
          <p:nvPr/>
        </p:nvPicPr>
        <p:blipFill>
          <a:blip r:embed="rId2"/>
          <a:stretch>
            <a:fillRect/>
          </a:stretch>
        </p:blipFill>
        <p:spPr>
          <a:xfrm>
            <a:off x="4876800" y="612844"/>
            <a:ext cx="4165600" cy="5483155"/>
          </a:xfrm>
          <a:prstGeom prst="rect">
            <a:avLst/>
          </a:prstGeom>
        </p:spPr>
      </p:pic>
    </p:spTree>
    <p:extLst>
      <p:ext uri="{BB962C8B-B14F-4D97-AF65-F5344CB8AC3E}">
        <p14:creationId xmlns:p14="http://schemas.microsoft.com/office/powerpoint/2010/main" val="803224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46ADAA-7812-0046-AE9F-BD04773751AF}"/>
              </a:ext>
            </a:extLst>
          </p:cNvPr>
          <p:cNvSpPr>
            <a:spLocks noChangeArrowheads="1"/>
          </p:cNvSpPr>
          <p:nvPr/>
        </p:nvSpPr>
        <p:spPr bwMode="auto">
          <a:xfrm>
            <a:off x="704850" y="-4206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800" b="0" i="0" u="none" strike="noStrike" cap="none" normalizeH="0" baseline="0" dirty="0">
                <a:ln>
                  <a:noFill/>
                </a:ln>
                <a:solidFill>
                  <a:srgbClr val="FFFFFF"/>
                </a:solidFill>
                <a:effectLst/>
                <a:latin typeface="Dosis"/>
              </a:rPr>
              <a:t>NEWS</a:t>
            </a:r>
            <a:endParaRPr kumimoji="0" lang="it-IT" altLang="it-IT" sz="6400" b="1" i="0" u="none" strike="noStrike" cap="none" normalizeH="0" baseline="0" dirty="0">
              <a:ln>
                <a:noFill/>
              </a:ln>
              <a:solidFill>
                <a:srgbClr val="61939E"/>
              </a:solidFill>
              <a:effectLst/>
              <a:latin typeface="fluxregularregula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6400" b="1" i="0" u="none" strike="noStrike" cap="none" normalizeH="0" baseline="0" dirty="0">
                <a:ln>
                  <a:noFill/>
                </a:ln>
                <a:solidFill>
                  <a:srgbClr val="61939E"/>
                </a:solidFill>
                <a:effectLst/>
                <a:latin typeface="fluxregularregular"/>
              </a:rPr>
              <a:t>L’importanza di saper utilizzare il CPET, test da sforzo cardiopolmonare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0400" b="1" i="0" u="none" strike="noStrike" cap="none" normalizeH="0" baseline="0" dirty="0">
              <a:ln>
                <a:noFill/>
              </a:ln>
              <a:solidFill>
                <a:srgbClr val="333333"/>
              </a:solidFill>
              <a:effectLst/>
              <a:latin typeface="fluxregularregula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400" b="1" i="0" u="none" strike="noStrike" cap="none" normalizeH="0" baseline="0" dirty="0">
                <a:ln>
                  <a:noFill/>
                </a:ln>
                <a:solidFill>
                  <a:srgbClr val="333333"/>
                </a:solidFill>
                <a:effectLst/>
                <a:latin typeface="fluxregularregular"/>
              </a:rPr>
              <a:t>Si tiene l’8 e 9 maggio 2017 il corso diretto dal Prof. </a:t>
            </a:r>
            <a:r>
              <a:rPr kumimoji="0" lang="it-IT" altLang="it-IT" sz="20400" b="1" i="0" u="none" strike="noStrike" cap="none" normalizeH="0" baseline="0" dirty="0" err="1">
                <a:ln>
                  <a:noFill/>
                </a:ln>
                <a:solidFill>
                  <a:srgbClr val="333333"/>
                </a:solidFill>
                <a:effectLst/>
                <a:latin typeface="fluxregularregular"/>
              </a:rPr>
              <a:t>PierGiuseppe</a:t>
            </a:r>
            <a:r>
              <a:rPr kumimoji="0" lang="it-IT" altLang="it-IT" sz="20400" b="1" i="0" u="none" strike="noStrike" cap="none" normalizeH="0" baseline="0" dirty="0">
                <a:ln>
                  <a:noFill/>
                </a:ln>
                <a:solidFill>
                  <a:srgbClr val="333333"/>
                </a:solidFill>
                <a:effectLst/>
                <a:latin typeface="fluxregularregular"/>
              </a:rPr>
              <a:t> Agostoni, su uno strumento clinico sempre più multidisciplinare. Un appuntamento da non mancare per cardiologi, pneumologi, medici dello sport.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dirty="0">
                <a:ln>
                  <a:noFill/>
                </a:ln>
                <a:solidFill>
                  <a:srgbClr val="C42730"/>
                </a:solidFill>
                <a:effectLst/>
                <a:latin typeface="Dosis"/>
              </a:rPr>
              <a:t> 27 MAR 2017</a:t>
            </a:r>
            <a:r>
              <a:rPr kumimoji="0" lang="it-IT" altLang="it-IT" sz="9600" b="0" i="0" u="none" strike="noStrike" cap="none" normalizeH="0" baseline="0" dirty="0">
                <a:ln>
                  <a:noFill/>
                </a:ln>
                <a:solidFill>
                  <a:schemeClr val="tx1"/>
                </a:solidFill>
                <a:effectLst/>
              </a:rPr>
              <a:t> </a:t>
            </a:r>
            <a:endParaRPr kumimoji="0" lang="it-IT" altLang="it-IT" sz="9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400" b="1" i="0" u="none" strike="noStrike" cap="none" normalizeH="0" baseline="0" dirty="0">
              <a:ln>
                <a:noFill/>
              </a:ln>
              <a:solidFill>
                <a:srgbClr val="666666"/>
              </a:solidFill>
              <a:effectLst/>
              <a:latin typeface="Dosis"/>
              <a:hlinkClick r:id="rId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2400" b="1" i="0" u="none" strike="noStrike" cap="none" normalizeH="0" baseline="0" dirty="0">
                <a:ln>
                  <a:noFill/>
                </a:ln>
                <a:solidFill>
                  <a:srgbClr val="666666"/>
                </a:solidFill>
                <a:effectLst/>
                <a:latin typeface="Dosis"/>
                <a:hlinkClick r:id="rId2"/>
              </a:rPr>
              <a:t>PIERGIUSEPPE AGOSTONI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300" b="0" i="0" u="none" strike="noStrike" cap="none" normalizeH="0" baseline="0" dirty="0">
                <a:ln>
                  <a:noFill/>
                </a:ln>
                <a:solidFill>
                  <a:srgbClr val="333333"/>
                </a:solidFill>
                <a:effectLst/>
                <a:latin typeface="fluxregularregular"/>
              </a:rPr>
              <a:t>Il test da sforzo cardiopolmonare (CPET) fornisce una valutazione globale della risposta dell'organismo all'esercizio, che coinvolge gli apparati polmonare, cardiovascolare, ematopoietico, neuropsichico e muscolo scheletrico, e che non è adeguatamente riflessa dalla valutazione funzionale dei singoli sistemi d'organo.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0" i="0" u="none" strike="noStrike" cap="none" normalizeH="0" baseline="0" dirty="0">
                <a:ln>
                  <a:noFill/>
                </a:ln>
                <a:solidFill>
                  <a:srgbClr val="333333"/>
                </a:solidFill>
                <a:effectLst/>
                <a:latin typeface="fluxregularregular"/>
              </a:rPr>
              <a:t>Tale </a:t>
            </a:r>
            <a:r>
              <a:rPr kumimoji="0" lang="it-IT" altLang="it-IT" sz="1300" b="0" i="0" u="none" strike="noStrike" cap="none" normalizeH="0" baseline="0" dirty="0" err="1">
                <a:ln>
                  <a:noFill/>
                </a:ln>
                <a:solidFill>
                  <a:srgbClr val="333333"/>
                </a:solidFill>
                <a:effectLst/>
                <a:latin typeface="fluxregularregular"/>
              </a:rPr>
              <a:t>overview</a:t>
            </a:r>
            <a:r>
              <a:rPr kumimoji="0" lang="it-IT" altLang="it-IT" sz="1300" b="0" i="0" u="none" strike="noStrike" cap="none" normalizeH="0" baseline="0" dirty="0">
                <a:ln>
                  <a:noFill/>
                </a:ln>
                <a:solidFill>
                  <a:srgbClr val="333333"/>
                </a:solidFill>
                <a:effectLst/>
                <a:latin typeface="fluxregularregular"/>
              </a:rPr>
              <a:t> fisiologica dinamica non invasiva, permette di valutare sia la risposta </a:t>
            </a:r>
            <a:r>
              <a:rPr kumimoji="0" lang="it-IT" altLang="it-IT" sz="1300" b="0" i="0" u="none" strike="noStrike" cap="none" normalizeH="0" baseline="0" dirty="0" err="1">
                <a:ln>
                  <a:noFill/>
                </a:ln>
                <a:solidFill>
                  <a:srgbClr val="333333"/>
                </a:solidFill>
                <a:effectLst/>
                <a:latin typeface="fluxregularregular"/>
              </a:rPr>
              <a:t>submassimale</a:t>
            </a:r>
            <a:r>
              <a:rPr kumimoji="0" lang="it-IT" altLang="it-IT" sz="1300" b="0" i="0" u="none" strike="noStrike" cap="none" normalizeH="0" baseline="0" dirty="0">
                <a:ln>
                  <a:noFill/>
                </a:ln>
                <a:solidFill>
                  <a:srgbClr val="333333"/>
                </a:solidFill>
                <a:effectLst/>
                <a:latin typeface="fluxregularregular"/>
              </a:rPr>
              <a:t> all'esercizio sia quella di picco, fornendo così informazioni rilevanti per la decisione clinica.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6900" b="0" i="0" u="none" strike="noStrike" cap="none" normalizeH="0" baseline="0" dirty="0">
              <a:ln>
                <a:noFill/>
              </a:ln>
              <a:solidFill>
                <a:srgbClr val="333333"/>
              </a:solidFill>
              <a:effectLst/>
              <a:latin typeface="fluxregularregula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900" b="0" i="0" u="none" strike="noStrike" cap="none" normalizeH="0" baseline="0" dirty="0">
                <a:ln>
                  <a:noFill/>
                </a:ln>
                <a:solidFill>
                  <a:srgbClr val="333333"/>
                </a:solidFill>
                <a:effectLst/>
                <a:latin typeface="fluxregularregular"/>
              </a:rPr>
              <a:t>I molti vantaggi del CPET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0" i="0" u="none" strike="noStrike" cap="none" normalizeH="0" baseline="0" dirty="0">
                <a:ln>
                  <a:noFill/>
                </a:ln>
                <a:solidFill>
                  <a:srgbClr val="333333"/>
                </a:solidFill>
                <a:effectLst/>
                <a:latin typeface="fluxregularregular"/>
              </a:rPr>
              <a:t>Il CPET ha molte frecce al suo arco, che lo rendono decisamente più completo di un normale test da sforzo.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0" i="0" u="none" strike="noStrike" cap="none" normalizeH="0" baseline="0" dirty="0">
                <a:ln>
                  <a:noFill/>
                </a:ln>
                <a:solidFill>
                  <a:srgbClr val="333333"/>
                </a:solidFill>
                <a:effectLst/>
                <a:latin typeface="fluxregularregular"/>
              </a:rPr>
              <a:t>Mediante un’analisi molto precisa dei flussi, del lavoro prodotto, dei volumi di ossigeno e anidride carbonica, il CPET consente di rilevare una serie di parametri “primari”, che possono essere “incrociati” (plottati) per estrapolare una serie di altri dati, che sono a loro volta utilissimi per valutare: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dirty="0">
                <a:ln>
                  <a:noFill/>
                </a:ln>
                <a:solidFill>
                  <a:srgbClr val="000000"/>
                </a:solidFill>
                <a:effectLst/>
                <a:latin typeface="Open Sans"/>
              </a:rPr>
              <a:t>  </a:t>
            </a:r>
            <a:r>
              <a:rPr kumimoji="0" lang="it-IT" altLang="it-IT" sz="36400" b="0" i="0" u="none" strike="noStrike" cap="none" normalizeH="0" baseline="0" dirty="0">
                <a:ln>
                  <a:noFill/>
                </a:ln>
                <a:solidFill>
                  <a:srgbClr val="000000"/>
                </a:solidFill>
                <a:effectLst/>
                <a:latin typeface="Open Sans"/>
              </a:rPr>
              <a:t>        </a:t>
            </a:r>
            <a:endParaRPr kumimoji="0" lang="it-IT" altLang="it-IT" sz="1000" b="0" i="0" u="none" strike="noStrike" cap="none" normalizeH="0" baseline="0" dirty="0">
              <a:ln>
                <a:noFill/>
              </a:ln>
              <a:solidFill>
                <a:srgbClr val="000000"/>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500" b="1" i="0" u="none" strike="noStrike" cap="none" normalizeH="0" baseline="0" dirty="0">
              <a:ln>
                <a:noFill/>
              </a:ln>
              <a:solidFill>
                <a:srgbClr val="000000"/>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500" b="1" i="0" u="none" strike="noStrike" cap="none" normalizeH="0" baseline="0" dirty="0">
                <a:ln>
                  <a:noFill/>
                </a:ln>
                <a:solidFill>
                  <a:srgbClr val="000000"/>
                </a:solidFill>
                <a:effectLst/>
                <a:latin typeface="Open Sans"/>
              </a:rPr>
              <a:t>Wasserman K. </a:t>
            </a:r>
            <a:r>
              <a:rPr kumimoji="0" lang="it-IT" altLang="it-IT" sz="1500" b="1" i="0" u="none" strike="noStrike" cap="none" normalizeH="0" baseline="0" dirty="0" err="1">
                <a:ln>
                  <a:noFill/>
                </a:ln>
                <a:solidFill>
                  <a:srgbClr val="000000"/>
                </a:solidFill>
                <a:effectLst/>
                <a:latin typeface="Open Sans"/>
              </a:rPr>
              <a:t>Priciples</a:t>
            </a:r>
            <a:r>
              <a:rPr kumimoji="0" lang="it-IT" altLang="it-IT" sz="1500" b="1" i="0" u="none" strike="noStrike" cap="none" normalizeH="0" baseline="0" dirty="0">
                <a:ln>
                  <a:noFill/>
                </a:ln>
                <a:solidFill>
                  <a:srgbClr val="000000"/>
                </a:solidFill>
                <a:effectLst/>
                <a:latin typeface="Open Sans"/>
              </a:rPr>
              <a:t> </a:t>
            </a:r>
            <a:r>
              <a:rPr kumimoji="0" lang="it-IT" altLang="it-IT" sz="1500" b="1" i="0" u="none" strike="noStrike" cap="none" normalizeH="0" baseline="0" dirty="0" err="1">
                <a:ln>
                  <a:noFill/>
                </a:ln>
                <a:solidFill>
                  <a:srgbClr val="000000"/>
                </a:solidFill>
                <a:effectLst/>
                <a:latin typeface="Open Sans"/>
              </a:rPr>
              <a:t>Exercise</a:t>
            </a:r>
            <a:r>
              <a:rPr kumimoji="0" lang="it-IT" altLang="it-IT" sz="1500" b="1" i="0" u="none" strike="noStrike" cap="none" normalizeH="0" baseline="0" dirty="0">
                <a:ln>
                  <a:noFill/>
                </a:ln>
                <a:solidFill>
                  <a:srgbClr val="000000"/>
                </a:solidFill>
                <a:effectLst/>
                <a:latin typeface="Open Sans"/>
              </a:rPr>
              <a:t> </a:t>
            </a:r>
            <a:r>
              <a:rPr kumimoji="0" lang="it-IT" altLang="it-IT" sz="1500" b="1" i="0" u="none" strike="noStrike" cap="none" normalizeH="0" baseline="0" dirty="0" err="1">
                <a:ln>
                  <a:noFill/>
                </a:ln>
                <a:solidFill>
                  <a:srgbClr val="000000"/>
                </a:solidFill>
                <a:effectLst/>
                <a:latin typeface="Open Sans"/>
              </a:rPr>
              <a:t>Testing</a:t>
            </a:r>
            <a:r>
              <a:rPr kumimoji="0" lang="it-IT" altLang="it-IT" sz="1500" b="1" i="0" u="none" strike="noStrike" cap="none" normalizeH="0" baseline="0" dirty="0">
                <a:ln>
                  <a:noFill/>
                </a:ln>
                <a:solidFill>
                  <a:srgbClr val="000000"/>
                </a:solidFill>
                <a:effectLst/>
                <a:latin typeface="Open Sans"/>
              </a:rPr>
              <a:t> and </a:t>
            </a:r>
            <a:r>
              <a:rPr kumimoji="0" lang="it-IT" altLang="it-IT" sz="1500" b="1" i="0" u="none" strike="noStrike" cap="none" normalizeH="0" baseline="0" dirty="0" err="1">
                <a:ln>
                  <a:noFill/>
                </a:ln>
                <a:solidFill>
                  <a:srgbClr val="000000"/>
                </a:solidFill>
                <a:effectLst/>
                <a:latin typeface="Open Sans"/>
              </a:rPr>
              <a:t>Interpretation</a:t>
            </a:r>
            <a:r>
              <a:rPr kumimoji="0" lang="it-IT" altLang="it-IT" sz="1500" b="1" i="0" u="none" strike="noStrike" cap="none" normalizeH="0" baseline="0" dirty="0">
                <a:ln>
                  <a:noFill/>
                </a:ln>
                <a:solidFill>
                  <a:srgbClr val="000000"/>
                </a:solidFill>
                <a:effectLst/>
                <a:latin typeface="Open Sans"/>
              </a:rPr>
              <a:t>. Third Edition </a:t>
            </a:r>
            <a:r>
              <a:rPr kumimoji="0" lang="it-IT" altLang="it-IT" sz="1500" b="1" i="0" u="none" strike="noStrike" cap="none" normalizeH="0" baseline="0" dirty="0" err="1">
                <a:ln>
                  <a:noFill/>
                </a:ln>
                <a:solidFill>
                  <a:srgbClr val="000000"/>
                </a:solidFill>
                <a:effectLst/>
                <a:latin typeface="Open Sans"/>
              </a:rPr>
              <a:t>Lippincott</a:t>
            </a:r>
            <a:r>
              <a:rPr kumimoji="0" lang="it-IT" altLang="it-IT" sz="1500" b="1" i="0" u="none" strike="noStrike" cap="none" normalizeH="0" baseline="0" dirty="0">
                <a:ln>
                  <a:noFill/>
                </a:ln>
                <a:solidFill>
                  <a:srgbClr val="000000"/>
                </a:solidFill>
                <a:effectLst/>
                <a:latin typeface="Open Sans"/>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412674" name="Picture 2" descr="CPET">
            <a:extLst>
              <a:ext uri="{FF2B5EF4-FFF2-40B4-BE49-F238E27FC236}">
                <a16:creationId xmlns:a16="http://schemas.microsoft.com/office/drawing/2014/main" id="{64C23448-610C-264A-BC5B-5C4F4FD99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0999"/>
            <a:ext cx="7620000" cy="609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8126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a:extLst>
              <a:ext uri="{FF2B5EF4-FFF2-40B4-BE49-F238E27FC236}">
                <a16:creationId xmlns:a16="http://schemas.microsoft.com/office/drawing/2014/main" id="{E4469873-F7E7-6442-B016-FCD525987C70}"/>
              </a:ext>
            </a:extLst>
          </p:cNvPr>
          <p:cNvSpPr txBox="1">
            <a:spLocks noChangeArrowheads="1"/>
          </p:cNvSpPr>
          <p:nvPr/>
        </p:nvSpPr>
        <p:spPr bwMode="auto">
          <a:xfrm>
            <a:off x="457200" y="0"/>
            <a:ext cx="8458200"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eaLnBrk="0" hangingPunct="0">
              <a:tabLst>
                <a:tab pos="1619250" algn="l"/>
              </a:tabLst>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tabLst>
                <a:tab pos="1619250" algn="l"/>
              </a:tabLst>
              <a:defRPr sz="2400">
                <a:solidFill>
                  <a:schemeClr val="tx1"/>
                </a:solidFill>
                <a:latin typeface="Tahoma" panose="020B0604030504040204" pitchFamily="34" charset="0"/>
                <a:ea typeface="ＭＳ Ｐゴシック" panose="020B0600070205080204" pitchFamily="34" charset="-128"/>
              </a:defRPr>
            </a:lvl2pPr>
            <a:lvl3pPr eaLnBrk="0" hangingPunct="0">
              <a:tabLst>
                <a:tab pos="1619250" algn="l"/>
              </a:tabLst>
              <a:defRPr sz="2400">
                <a:solidFill>
                  <a:schemeClr val="tx1"/>
                </a:solidFill>
                <a:latin typeface="Tahoma" panose="020B0604030504040204" pitchFamily="34" charset="0"/>
                <a:ea typeface="ＭＳ Ｐゴシック" panose="020B0600070205080204" pitchFamily="34" charset="-128"/>
              </a:defRPr>
            </a:lvl3pPr>
            <a:lvl4pPr eaLnBrk="0" hangingPunct="0">
              <a:tabLst>
                <a:tab pos="1619250" algn="l"/>
              </a:tabLst>
              <a:defRPr sz="2400">
                <a:solidFill>
                  <a:schemeClr val="tx1"/>
                </a:solidFill>
                <a:latin typeface="Tahoma" panose="020B0604030504040204" pitchFamily="34" charset="0"/>
                <a:ea typeface="ＭＳ Ｐゴシック" panose="020B0600070205080204" pitchFamily="34" charset="-128"/>
              </a:defRPr>
            </a:lvl4pPr>
            <a:lvl5pPr eaLnBrk="0" hangingPunct="0">
              <a:tabLst>
                <a:tab pos="1619250" algn="l"/>
              </a:tabLst>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tabLst>
                <a:tab pos="1619250" algn="l"/>
              </a:tabLs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tabLst>
                <a:tab pos="1619250" algn="l"/>
              </a:tabLs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tabLst>
                <a:tab pos="1619250" algn="l"/>
              </a:tabLs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tabLst>
                <a:tab pos="1619250" algn="l"/>
              </a:tabLst>
              <a:defRPr sz="2400">
                <a:solidFill>
                  <a:schemeClr val="tx1"/>
                </a:solidFill>
                <a:latin typeface="Tahoma" panose="020B0604030504040204" pitchFamily="34" charset="0"/>
                <a:ea typeface="ＭＳ Ｐゴシック" panose="020B0600070205080204" pitchFamily="34" charset="-128"/>
              </a:defRPr>
            </a:lvl9pPr>
          </a:lstStyle>
          <a:p>
            <a:pPr algn="ctr" eaLnBrk="1" hangingPunct="1"/>
            <a:r>
              <a:rPr lang="it-IT" altLang="it-IT" sz="3600" b="1" dirty="0">
                <a:latin typeface="Arial" panose="020B0604020202020204" pitchFamily="34" charset="0"/>
              </a:rPr>
              <a:t>METODOLOGIA</a:t>
            </a:r>
            <a:endParaRPr lang="it-IT" altLang="it-IT" b="1" dirty="0">
              <a:latin typeface="Arial" panose="020B0604020202020204" pitchFamily="34" charset="0"/>
            </a:endParaRPr>
          </a:p>
          <a:p>
            <a:pPr algn="ctr" eaLnBrk="1" hangingPunct="1"/>
            <a:r>
              <a:rPr lang="it-IT" altLang="it-IT" b="1" dirty="0">
                <a:latin typeface="Arial" panose="020B0604020202020204" pitchFamily="34" charset="0"/>
              </a:rPr>
              <a:t> </a:t>
            </a:r>
            <a:r>
              <a:rPr lang="it-IT" altLang="it-IT" b="1" u="sng" dirty="0">
                <a:latin typeface="Arial" panose="020B0604020202020204" pitchFamily="34" charset="0"/>
              </a:rPr>
              <a:t>PROTOCOLLI PER PROVE DA SFORZO</a:t>
            </a:r>
          </a:p>
          <a:p>
            <a:pPr algn="ctr" eaLnBrk="1" hangingPunct="1"/>
            <a:endParaRPr lang="it-IT" altLang="it-IT" b="1" dirty="0">
              <a:latin typeface="Arial" panose="020B0604020202020204" pitchFamily="34" charset="0"/>
            </a:endParaRPr>
          </a:p>
          <a:p>
            <a:pPr eaLnBrk="1" hangingPunct="1">
              <a:buClr>
                <a:schemeClr val="tx1"/>
              </a:buClr>
              <a:buFontTx/>
              <a:buAutoNum type="arabicParenBoth"/>
            </a:pPr>
            <a:r>
              <a:rPr lang="it-IT" altLang="it-IT" sz="2000" b="1" dirty="0">
                <a:solidFill>
                  <a:srgbClr val="FF3300"/>
                </a:solidFill>
                <a:latin typeface="Arial" panose="020B0604020202020204" pitchFamily="34" charset="0"/>
              </a:rPr>
              <a:t>ESERCIZIO PROGRESSIVO INCREMENTALE</a:t>
            </a:r>
            <a:r>
              <a:rPr lang="it-IT" altLang="it-IT" sz="2000" b="1" dirty="0">
                <a:latin typeface="Arial" panose="020B0604020202020204" pitchFamily="34" charset="0"/>
              </a:rPr>
              <a:t> (</a:t>
            </a:r>
            <a:r>
              <a:rPr lang="it-IT" altLang="it-IT" sz="2000" b="1" dirty="0" err="1">
                <a:latin typeface="Arial" panose="020B0604020202020204" pitchFamily="34" charset="0"/>
              </a:rPr>
              <a:t>es.minuto</a:t>
            </a:r>
            <a:r>
              <a:rPr lang="it-IT" altLang="it-IT" sz="2000" b="1" dirty="0">
                <a:latin typeface="Arial" panose="020B0604020202020204" pitchFamily="34" charset="0"/>
              </a:rPr>
              <a:t> per minuto) o protocollo a rampa progressiva; </a:t>
            </a:r>
            <a:endParaRPr lang="fr-FR" altLang="it-IT" sz="2000" b="1" dirty="0">
              <a:latin typeface="Arial" panose="020B0604020202020204" pitchFamily="34" charset="0"/>
            </a:endParaRPr>
          </a:p>
          <a:p>
            <a:pPr eaLnBrk="1" hangingPunct="1">
              <a:buClr>
                <a:schemeClr val="tx1"/>
              </a:buClr>
              <a:buFontTx/>
              <a:buAutoNum type="arabicParenBoth"/>
            </a:pPr>
            <a:endParaRPr lang="it-IT" altLang="it-IT" sz="2000" b="1" dirty="0">
              <a:latin typeface="Arial" panose="020B0604020202020204" pitchFamily="34" charset="0"/>
            </a:endParaRPr>
          </a:p>
          <a:p>
            <a:pPr eaLnBrk="1" hangingPunct="1"/>
            <a:r>
              <a:rPr lang="it-IT" altLang="it-IT" sz="2000" b="1" dirty="0">
                <a:latin typeface="Arial" panose="020B0604020202020204" pitchFamily="34" charset="0"/>
              </a:rPr>
              <a:t>(</a:t>
            </a:r>
            <a:r>
              <a:rPr lang="it-IT" altLang="it-IT" sz="2000" b="1" i="1" dirty="0">
                <a:latin typeface="Arial" panose="020B0604020202020204" pitchFamily="34" charset="0"/>
              </a:rPr>
              <a:t>2</a:t>
            </a:r>
            <a:r>
              <a:rPr lang="it-IT" altLang="it-IT" sz="2000" b="1" dirty="0">
                <a:latin typeface="Arial" panose="020B0604020202020204" pitchFamily="34" charset="0"/>
              </a:rPr>
              <a:t>) </a:t>
            </a:r>
            <a:r>
              <a:rPr lang="it-IT" altLang="it-IT" sz="2000" b="1" dirty="0">
                <a:solidFill>
                  <a:srgbClr val="FF3300"/>
                </a:solidFill>
                <a:latin typeface="Arial" panose="020B0604020202020204" pitchFamily="34" charset="0"/>
              </a:rPr>
              <a:t>Protocollo di esercizio a tappe multiple o a gradini</a:t>
            </a:r>
            <a:r>
              <a:rPr lang="it-IT" altLang="it-IT" sz="2000" b="1" dirty="0">
                <a:latin typeface="Arial" panose="020B0604020202020204" pitchFamily="34" charset="0"/>
              </a:rPr>
              <a:t> (es. aumento carico incrementale ogni 3 minuti seguito da intervallo di esercizio a carico costante o ”steady state’’); </a:t>
            </a:r>
            <a:endParaRPr lang="fr-FR" altLang="it-IT" sz="2000" b="1" dirty="0">
              <a:latin typeface="Arial" panose="020B0604020202020204" pitchFamily="34" charset="0"/>
            </a:endParaRPr>
          </a:p>
          <a:p>
            <a:pPr eaLnBrk="1" hangingPunct="1"/>
            <a:endParaRPr lang="it-IT" altLang="it-IT" sz="2000" b="1" dirty="0">
              <a:latin typeface="Arial" panose="020B0604020202020204" pitchFamily="34" charset="0"/>
            </a:endParaRPr>
          </a:p>
          <a:p>
            <a:pPr eaLnBrk="1" hangingPunct="1"/>
            <a:r>
              <a:rPr lang="it-IT" altLang="it-IT" sz="2000" b="1" dirty="0">
                <a:latin typeface="Arial" panose="020B0604020202020204" pitchFamily="34" charset="0"/>
              </a:rPr>
              <a:t>(</a:t>
            </a:r>
            <a:r>
              <a:rPr lang="it-IT" altLang="it-IT" sz="2000" b="1" i="1" dirty="0">
                <a:latin typeface="Arial" panose="020B0604020202020204" pitchFamily="34" charset="0"/>
              </a:rPr>
              <a:t>3</a:t>
            </a:r>
            <a:r>
              <a:rPr lang="it-IT" altLang="it-IT" sz="2000" b="1" dirty="0">
                <a:latin typeface="Arial" panose="020B0604020202020204" pitchFamily="34" charset="0"/>
              </a:rPr>
              <a:t>) </a:t>
            </a:r>
            <a:r>
              <a:rPr lang="it-IT" altLang="it-IT" sz="2000" b="1" dirty="0">
                <a:solidFill>
                  <a:srgbClr val="FF3300"/>
                </a:solidFill>
                <a:latin typeface="Arial" panose="020B0604020202020204" pitchFamily="34" charset="0"/>
              </a:rPr>
              <a:t>Frequenza di lavoro costante</a:t>
            </a:r>
            <a:r>
              <a:rPr lang="it-IT" altLang="it-IT" sz="2000" b="1" dirty="0">
                <a:latin typeface="Arial" panose="020B0604020202020204" pitchFamily="34" charset="0"/>
              </a:rPr>
              <a:t> (lo stesso carico di lavoro continuativo, di solito da 5 a 30 minuti); </a:t>
            </a:r>
          </a:p>
          <a:p>
            <a:pPr eaLnBrk="1" hangingPunct="1"/>
            <a:endParaRPr lang="it-IT" altLang="it-IT" sz="2000" b="1" dirty="0">
              <a:latin typeface="Arial" panose="020B0604020202020204" pitchFamily="34" charset="0"/>
            </a:endParaRPr>
          </a:p>
          <a:p>
            <a:pPr eaLnBrk="1" hangingPunct="1"/>
            <a:r>
              <a:rPr lang="it-IT" altLang="it-IT" sz="2000" b="1" dirty="0">
                <a:latin typeface="Arial" panose="020B0604020202020204" pitchFamily="34" charset="0"/>
              </a:rPr>
              <a:t>(</a:t>
            </a:r>
            <a:r>
              <a:rPr lang="it-IT" altLang="it-IT" sz="2000" b="1" i="1" dirty="0">
                <a:latin typeface="Arial" panose="020B0604020202020204" pitchFamily="34" charset="0"/>
              </a:rPr>
              <a:t>4</a:t>
            </a:r>
            <a:r>
              <a:rPr lang="it-IT" altLang="it-IT" sz="2000" b="1" dirty="0">
                <a:latin typeface="Arial" panose="020B0604020202020204" pitchFamily="34" charset="0"/>
              </a:rPr>
              <a:t>) </a:t>
            </a:r>
            <a:r>
              <a:rPr lang="it-IT" altLang="it-IT" sz="2000" b="1" dirty="0">
                <a:solidFill>
                  <a:srgbClr val="FF0000"/>
                </a:solidFill>
                <a:latin typeface="Arial" panose="020B0604020202020204" pitchFamily="34" charset="0"/>
              </a:rPr>
              <a:t>Protocollo discontinuo</a:t>
            </a:r>
            <a:r>
              <a:rPr lang="it-IT" altLang="it-IT" sz="2000" b="1" dirty="0">
                <a:latin typeface="Arial" panose="020B0604020202020204" pitchFamily="34" charset="0"/>
              </a:rPr>
              <a:t>, che consiste in brevi periodi a intensità di lavoro costante (es.3–4 minuti) separati da periodi di riposo con carico che aumenta progressivamente (poco utilizzato in ambito clinico). </a:t>
            </a:r>
          </a:p>
          <a:p>
            <a:pPr eaLnBrk="1" hangingPunct="1"/>
            <a:endParaRPr lang="it-IT" altLang="it-IT" sz="2000" b="1" dirty="0">
              <a:latin typeface="Arial" panose="020B0604020202020204" pitchFamily="34" charset="0"/>
            </a:endParaRPr>
          </a:p>
          <a:p>
            <a:pPr eaLnBrk="1" hangingPunct="1"/>
            <a:r>
              <a:rPr lang="it-IT" altLang="it-IT" sz="1800" b="1" dirty="0">
                <a:latin typeface="Arial" panose="020B0604020202020204" pitchFamily="34" charset="0"/>
              </a:rPr>
              <a:t>Nei test da sforzo cardiorespiratorio (CPET), oltre al protocollo si sceglie la</a:t>
            </a:r>
          </a:p>
          <a:p>
            <a:pPr eaLnBrk="1" hangingPunct="1"/>
            <a:r>
              <a:rPr lang="it-IT" altLang="it-IT" sz="1800" b="1" dirty="0">
                <a:latin typeface="Arial" panose="020B0604020202020204" pitchFamily="34" charset="0"/>
              </a:rPr>
              <a:t>crescita del lavoro (misurato in </a:t>
            </a:r>
            <a:r>
              <a:rPr lang="it-IT" altLang="it-IT" sz="1800" b="1" dirty="0" err="1">
                <a:latin typeface="Arial" panose="020B0604020202020204" pitchFamily="34" charset="0"/>
              </a:rPr>
              <a:t>Watts</a:t>
            </a:r>
            <a:r>
              <a:rPr lang="it-IT" altLang="it-IT" sz="1800" b="1" dirty="0">
                <a:latin typeface="Arial" panose="020B0604020202020204" pitchFamily="34" charset="0"/>
              </a:rPr>
              <a:t> che è unità di misura di potenza</a:t>
            </a:r>
          </a:p>
          <a:p>
            <a:pPr eaLnBrk="1" hangingPunct="1"/>
            <a:r>
              <a:rPr lang="it-IT" altLang="it-IT" sz="1800" b="1" dirty="0">
                <a:latin typeface="Arial" panose="020B0604020202020204" pitchFamily="34" charset="0"/>
              </a:rPr>
              <a:t>ovvero energia trasmessa nell’unità di tempo)</a:t>
            </a:r>
          </a:p>
        </p:txBody>
      </p:sp>
    </p:spTree>
    <p:extLst>
      <p:ext uri="{BB962C8B-B14F-4D97-AF65-F5344CB8AC3E}">
        <p14:creationId xmlns:p14="http://schemas.microsoft.com/office/powerpoint/2010/main" val="40279262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89038"/>
            <a:ext cx="72009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ttangolo 1"/>
          <p:cNvSpPr/>
          <p:nvPr/>
        </p:nvSpPr>
        <p:spPr>
          <a:xfrm>
            <a:off x="1447800" y="76200"/>
            <a:ext cx="5886450" cy="1200329"/>
          </a:xfrm>
          <a:prstGeom prst="rect">
            <a:avLst/>
          </a:prstGeom>
        </p:spPr>
        <p:txBody>
          <a:bodyPr>
            <a:spAutoFit/>
          </a:bodyPr>
          <a:lstStyle/>
          <a:p>
            <a:pPr algn="ctr">
              <a:buFont typeface="Times New Roman" pitchFamily="18" charset="0"/>
              <a:buNone/>
              <a:defRPr/>
            </a:pPr>
            <a:r>
              <a:rPr lang="it-IT" sz="3600" b="1" dirty="0">
                <a:solidFill>
                  <a:srgbClr val="C00000"/>
                </a:solidFill>
                <a:effectLst>
                  <a:outerShdw blurRad="38100" dist="38100" dir="2700000" algn="tl">
                    <a:srgbClr val="000000"/>
                  </a:outerShdw>
                </a:effectLst>
                <a:ea typeface="SimSun" pitchFamily="2" charset="-122"/>
              </a:rPr>
              <a:t>Componenti della </a:t>
            </a:r>
            <a:r>
              <a:rPr lang="it-IT" sz="3600" b="1">
                <a:solidFill>
                  <a:srgbClr val="C00000"/>
                </a:solidFill>
                <a:effectLst>
                  <a:outerShdw blurRad="38100" dist="38100" dir="2700000" algn="tl">
                    <a:srgbClr val="000000"/>
                  </a:outerShdw>
                </a:effectLst>
                <a:ea typeface="SimSun" pitchFamily="2" charset="-122"/>
              </a:rPr>
              <a:t>Riabilitazione Pneumologica</a:t>
            </a:r>
            <a:endParaRPr lang="it-IT" sz="3600" b="1" dirty="0">
              <a:solidFill>
                <a:srgbClr val="C00000"/>
              </a:solidFill>
              <a:effectLst>
                <a:outerShdw blurRad="38100" dist="38100" dir="2700000" algn="tl">
                  <a:srgbClr val="000000"/>
                </a:outerShdw>
              </a:effectLst>
              <a:ea typeface="SimSun" pitchFamily="2" charset="-122"/>
            </a:endParaRPr>
          </a:p>
        </p:txBody>
      </p:sp>
    </p:spTree>
    <p:extLst>
      <p:ext uri="{BB962C8B-B14F-4D97-AF65-F5344CB8AC3E}">
        <p14:creationId xmlns:p14="http://schemas.microsoft.com/office/powerpoint/2010/main" val="915886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ISCLOSURESTATE" val="&lt;?xml version=&quot;1.0&quot; encoding=&quot;utf-8&quot;?&gt;&#10;&lt;DisclosureState xmlns:xsd=&quot;http://www.w3.org/2001/XMLSchema&quot; xmlns:xsi=&quot;http://www.w3.org/2001/XMLSchema-instance&quot;&gt;&#10; &lt;MainDecision&gt;AlreadyExists&lt;/MainDecision&gt;&#10; &lt;MainDecisionByManage&gt;AlreadyExistsFromManage&lt;/MainDecisionByManage&gt;&#10; &lt;ByManage&gt;true&lt;/ByManage&gt;&#10; &lt;PredefinedSentences /&gt;&#10; &lt;ExtendedSentences /&gt;&#10; &lt;FreeText&gt;N/A&lt;/FreeText&gt;&#10; &lt;Event&gt;ERS2017&lt;/Event&gt;&#10;&lt;/DisclosureStat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2003</TotalTime>
  <Words>6247</Words>
  <Application>Microsoft Macintosh PowerPoint</Application>
  <PresentationFormat>Presentazione su schermo (4:3)</PresentationFormat>
  <Paragraphs>774</Paragraphs>
  <Slides>99</Slides>
  <Notes>35</Notes>
  <HiddenSlides>1</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99</vt:i4>
      </vt:variant>
    </vt:vector>
  </HeadingPairs>
  <TitlesOfParts>
    <vt:vector size="113" baseType="lpstr">
      <vt:lpstr>Arial</vt:lpstr>
      <vt:lpstr>Arial Black</vt:lpstr>
      <vt:lpstr>Calibri</vt:lpstr>
      <vt:lpstr>Calibri Light</vt:lpstr>
      <vt:lpstr>Comic Sans MS</vt:lpstr>
      <vt:lpstr>Dosis</vt:lpstr>
      <vt:lpstr>fluxregularregular</vt:lpstr>
      <vt:lpstr>Georgia</vt:lpstr>
      <vt:lpstr>Helv</vt:lpstr>
      <vt:lpstr>Open Sans</vt:lpstr>
      <vt:lpstr>Tahoma</vt:lpstr>
      <vt:lpstr>Times New Roman</vt:lpstr>
      <vt:lpstr>Wingdings</vt:lpstr>
      <vt:lpstr>Office Theme</vt:lpstr>
      <vt:lpstr>Malattie dell’apparato respiratorio</vt:lpstr>
      <vt:lpstr>La funzione respiratoria L’apparato respiratorio</vt:lpstr>
      <vt:lpstr>APPARATO RESPIRATORIO</vt:lpstr>
      <vt:lpstr>Polmoni, vie aeree, gabbia toracica</vt:lpstr>
      <vt:lpstr>APPARATO RESPIRATORIO e funzione respiratoria </vt:lpstr>
      <vt:lpstr>VIE AEREE</vt:lpstr>
      <vt:lpstr>VIE AEREE SUPERIORI </vt:lpstr>
      <vt:lpstr>FARINGE</vt:lpstr>
      <vt:lpstr>LARINGE</vt:lpstr>
      <vt:lpstr>Presentazione standard di PowerPoint</vt:lpstr>
      <vt:lpstr>CORDE VOCALI</vt:lpstr>
      <vt:lpstr>TRACHEA</vt:lpstr>
      <vt:lpstr>Alte e basse vie aeree</vt:lpstr>
      <vt:lpstr>Le vie aeree:  Conduzione dell’aria esterna a una molto vasta superficie di scambio (Alveoli) e viceversa</vt:lpstr>
      <vt:lpstr>BRONCHI</vt:lpstr>
      <vt:lpstr>BRONCHI</vt:lpstr>
      <vt:lpstr>Presentazione standard di PowerPoint</vt:lpstr>
      <vt:lpstr>Presentazione standard di PowerPoint</vt:lpstr>
      <vt:lpstr>Presentazione standard di PowerPoint</vt:lpstr>
      <vt:lpstr>Presentazione standard di PowerPoint</vt:lpstr>
      <vt:lpstr>POLMONI</vt:lpstr>
      <vt:lpstr>POLMONI</vt:lpstr>
      <vt:lpstr>Parenchima polmonare e scambio dei gas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GABBIA TORACICA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Test di forza muscolare respiratoria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INSPIRAZIONE ED ESPIRAZIONE</vt:lpstr>
      <vt:lpstr>INSPIRAZIONE (fenomeno attivo)</vt:lpstr>
      <vt:lpstr>Presentazione standard di PowerPoint</vt:lpstr>
      <vt:lpstr>ESPIRAZIONE  (fenomeno passivo nel normale)</vt:lpstr>
      <vt:lpstr>Presentazione standard di PowerPoint</vt:lpstr>
      <vt:lpstr>Presentazione standard di PowerPoint</vt:lpstr>
      <vt:lpstr>Fattori polmonari che influenzano la ventilazione</vt:lpstr>
      <vt:lpstr>Presentazione standard di PowerPoint</vt:lpstr>
      <vt:lpstr>Presentazione standard di PowerPoint</vt:lpstr>
      <vt:lpstr>Test di funzionalita’ respiratoria</vt:lpstr>
      <vt:lpstr>Volumi polmonari statici e capacita’ polmonari (Spirometria globale)</vt:lpstr>
      <vt:lpstr>Curva volume-tempo:</vt:lpstr>
      <vt:lpstr>Presentazione standard di PowerPoint</vt:lpstr>
      <vt:lpstr>Curva flusso-volume</vt:lpstr>
      <vt:lpstr>Volumi polmonari  (si misurano con la spirometria globale)</vt:lpstr>
      <vt:lpstr>Capacità polmonari (date dalla somma di uno o più dei volumi statici – spirometria globale)</vt:lpstr>
      <vt:lpstr>Volumi polmonari dinamici  (si possono calcolare con una spirometria semplice)</vt:lpstr>
      <vt:lpstr>Presentazione standard di PowerPoint</vt:lpstr>
      <vt:lpstr>Presentazione standard di PowerPoint</vt:lpstr>
      <vt:lpstr>Deficit OSTRUTTIVO</vt:lpstr>
      <vt:lpstr>Presentazione standard di PowerPoint</vt:lpstr>
      <vt:lpstr>Presentazione standard di PowerPoint</vt:lpstr>
      <vt:lpstr>Aspetti pratici: inserimento dati</vt:lpstr>
      <vt:lpstr>Aspetti pratici: esecuzione</vt:lpstr>
      <vt:lpstr>La spirometria e’ risultata attendibile?</vt:lpstr>
      <vt:lpstr>1. Criterio di accettabilita’</vt:lpstr>
      <vt:lpstr>2. Criteri di riproducibilita’ Valutabile dopo aver raccolto 3 test accettabili</vt:lpstr>
      <vt:lpstr>La spirometria e’ risultata accettabile? Esempi di artefatti</vt:lpstr>
      <vt:lpstr>Aspetti pratici: interpretazione</vt:lpstr>
      <vt:lpstr>Interpretazione dei dati spirometrici</vt:lpstr>
      <vt:lpstr>1) Valutazione rispetto al predetto%</vt:lpstr>
      <vt:lpstr>Esempi in ambulatorio:</vt:lpstr>
      <vt:lpstr>Esempi in ambulatorio:</vt:lpstr>
      <vt:lpstr>Presentazione standard di PowerPoint</vt:lpstr>
      <vt:lpstr>Presentazione standard di PowerPoint</vt:lpstr>
      <vt:lpstr>Presentazione standard di PowerPoint</vt:lpstr>
      <vt:lpstr>Presentazione standard di PowerPoint</vt:lpstr>
      <vt:lpstr>  Patologie associate a variazioni di DLCO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cp:lastModifiedBy>marco confalonieri</cp:lastModifiedBy>
  <cp:revision>87</cp:revision>
  <dcterms:created xsi:type="dcterms:W3CDTF">2006-08-16T00:00:00Z</dcterms:created>
  <dcterms:modified xsi:type="dcterms:W3CDTF">2020-05-30T18:09:15Z</dcterms:modified>
</cp:coreProperties>
</file>