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FD3B9-A8CB-4A18-8B62-F955F96A36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E5325B0D-B3C2-4E20-A1BC-30B9BD866B1E}">
      <dgm:prSet/>
      <dgm:spPr/>
      <dgm:t>
        <a:bodyPr/>
        <a:lstStyle/>
        <a:p>
          <a:r>
            <a:rPr lang="it-IT" b="1"/>
            <a:t>Albert Camus</a:t>
          </a:r>
          <a:endParaRPr lang="it-IT"/>
        </a:p>
      </dgm:t>
    </dgm:pt>
    <dgm:pt modelId="{8E16ED33-8A3F-4B9B-8707-460D741372E8}" type="parTrans" cxnId="{31432384-B553-4F1D-A865-C4A546CFA5D3}">
      <dgm:prSet/>
      <dgm:spPr/>
      <dgm:t>
        <a:bodyPr/>
        <a:lstStyle/>
        <a:p>
          <a:endParaRPr lang="it-IT"/>
        </a:p>
      </dgm:t>
    </dgm:pt>
    <dgm:pt modelId="{ABA651A6-CE79-493C-9430-87A9D6D79103}" type="sibTrans" cxnId="{31432384-B553-4F1D-A865-C4A546CFA5D3}">
      <dgm:prSet/>
      <dgm:spPr/>
      <dgm:t>
        <a:bodyPr/>
        <a:lstStyle/>
        <a:p>
          <a:endParaRPr lang="it-IT"/>
        </a:p>
      </dgm:t>
    </dgm:pt>
    <dgm:pt modelId="{D8A6D4D8-98DE-483F-97F7-08AE9D605059}">
      <dgm:prSet/>
      <dgm:spPr/>
      <dgm:t>
        <a:bodyPr/>
        <a:lstStyle/>
        <a:p>
          <a:r>
            <a:rPr lang="it-IT" b="1"/>
            <a:t>La Peste</a:t>
          </a:r>
          <a:endParaRPr lang="it-IT"/>
        </a:p>
      </dgm:t>
    </dgm:pt>
    <dgm:pt modelId="{5D2B1FAF-6FF5-4F58-BC18-BCCA33031628}" type="parTrans" cxnId="{5EE94772-4FA3-4B3F-B5B9-48197BD1A767}">
      <dgm:prSet/>
      <dgm:spPr/>
      <dgm:t>
        <a:bodyPr/>
        <a:lstStyle/>
        <a:p>
          <a:endParaRPr lang="it-IT"/>
        </a:p>
      </dgm:t>
    </dgm:pt>
    <dgm:pt modelId="{A84C0D03-9FCD-4012-B131-AEDE8006BF00}" type="sibTrans" cxnId="{5EE94772-4FA3-4B3F-B5B9-48197BD1A767}">
      <dgm:prSet/>
      <dgm:spPr/>
      <dgm:t>
        <a:bodyPr/>
        <a:lstStyle/>
        <a:p>
          <a:endParaRPr lang="it-IT"/>
        </a:p>
      </dgm:t>
    </dgm:pt>
    <dgm:pt modelId="{2A380AE1-8858-4A0C-AA6B-06A9C84045B6}">
      <dgm:prSet/>
      <dgm:spPr/>
      <dgm:t>
        <a:bodyPr/>
        <a:lstStyle/>
        <a:p>
          <a:r>
            <a:rPr lang="it-IT" b="1" dirty="0"/>
            <a:t>Fonti e struttura</a:t>
          </a:r>
          <a:endParaRPr lang="it-IT" dirty="0"/>
        </a:p>
      </dgm:t>
    </dgm:pt>
    <dgm:pt modelId="{4DBB0D1B-569D-4229-B267-EA9D33382530}" type="parTrans" cxnId="{D7D95477-1345-41B8-91F8-EBE15940408F}">
      <dgm:prSet/>
      <dgm:spPr/>
      <dgm:t>
        <a:bodyPr/>
        <a:lstStyle/>
        <a:p>
          <a:endParaRPr lang="it-IT"/>
        </a:p>
      </dgm:t>
    </dgm:pt>
    <dgm:pt modelId="{401929F8-2CC3-4112-8F2E-FE8CC178F661}" type="sibTrans" cxnId="{D7D95477-1345-41B8-91F8-EBE15940408F}">
      <dgm:prSet/>
      <dgm:spPr/>
      <dgm:t>
        <a:bodyPr/>
        <a:lstStyle/>
        <a:p>
          <a:endParaRPr lang="it-IT"/>
        </a:p>
      </dgm:t>
    </dgm:pt>
    <dgm:pt modelId="{D879C811-D453-4D16-AE8D-1EDAD953430B}">
      <dgm:prSet/>
      <dgm:spPr/>
      <dgm:t>
        <a:bodyPr/>
        <a:lstStyle/>
        <a:p>
          <a:r>
            <a:rPr lang="it-IT" b="1"/>
            <a:t>Un simbolo plurivalente</a:t>
          </a:r>
          <a:endParaRPr lang="it-IT"/>
        </a:p>
      </dgm:t>
    </dgm:pt>
    <dgm:pt modelId="{3410F1E2-E571-44BE-A985-07BF8CA267E1}" type="parTrans" cxnId="{806D5521-CDBA-4C89-8EFC-EAD9A527F17A}">
      <dgm:prSet/>
      <dgm:spPr/>
      <dgm:t>
        <a:bodyPr/>
        <a:lstStyle/>
        <a:p>
          <a:endParaRPr lang="it-IT"/>
        </a:p>
      </dgm:t>
    </dgm:pt>
    <dgm:pt modelId="{E5F4222B-009D-462D-A7F9-D202B9E31202}" type="sibTrans" cxnId="{806D5521-CDBA-4C89-8EFC-EAD9A527F17A}">
      <dgm:prSet/>
      <dgm:spPr/>
      <dgm:t>
        <a:bodyPr/>
        <a:lstStyle/>
        <a:p>
          <a:endParaRPr lang="it-IT"/>
        </a:p>
      </dgm:t>
    </dgm:pt>
    <dgm:pt modelId="{B8549886-4D29-49FF-A70F-A383A25B8F83}" type="pres">
      <dgm:prSet presAssocID="{F4DFD3B9-A8CB-4A18-8B62-F955F96A3611}" presName="Name0" presStyleCnt="0">
        <dgm:presLayoutVars>
          <dgm:dir/>
          <dgm:animLvl val="lvl"/>
          <dgm:resizeHandles val="exact"/>
        </dgm:presLayoutVars>
      </dgm:prSet>
      <dgm:spPr/>
    </dgm:pt>
    <dgm:pt modelId="{2F030947-318A-452C-B6CE-464BF8FE55D2}" type="pres">
      <dgm:prSet presAssocID="{E5325B0D-B3C2-4E20-A1BC-30B9BD866B1E}" presName="linNode" presStyleCnt="0"/>
      <dgm:spPr/>
    </dgm:pt>
    <dgm:pt modelId="{14A298F1-B26C-4563-8D4D-1436FE77C911}" type="pres">
      <dgm:prSet presAssocID="{E5325B0D-B3C2-4E20-A1BC-30B9BD866B1E}" presName="parentText" presStyleLbl="node1" presStyleIdx="0" presStyleCnt="4">
        <dgm:presLayoutVars>
          <dgm:chMax val="1"/>
          <dgm:bulletEnabled val="1"/>
        </dgm:presLayoutVars>
      </dgm:prSet>
      <dgm:spPr/>
    </dgm:pt>
    <dgm:pt modelId="{E68C066F-9BBD-4561-B702-1F1514A9A215}" type="pres">
      <dgm:prSet presAssocID="{ABA651A6-CE79-493C-9430-87A9D6D79103}" presName="sp" presStyleCnt="0"/>
      <dgm:spPr/>
    </dgm:pt>
    <dgm:pt modelId="{06CB2E05-2073-4E81-AC01-8354E26E6D64}" type="pres">
      <dgm:prSet presAssocID="{D8A6D4D8-98DE-483F-97F7-08AE9D605059}" presName="linNode" presStyleCnt="0"/>
      <dgm:spPr/>
    </dgm:pt>
    <dgm:pt modelId="{D855AEC5-6108-4FE7-9D3B-BBC950F43DBF}" type="pres">
      <dgm:prSet presAssocID="{D8A6D4D8-98DE-483F-97F7-08AE9D605059}" presName="parentText" presStyleLbl="node1" presStyleIdx="1" presStyleCnt="4">
        <dgm:presLayoutVars>
          <dgm:chMax val="1"/>
          <dgm:bulletEnabled val="1"/>
        </dgm:presLayoutVars>
      </dgm:prSet>
      <dgm:spPr/>
    </dgm:pt>
    <dgm:pt modelId="{90F75D42-6076-4722-8213-6B6B806C99FF}" type="pres">
      <dgm:prSet presAssocID="{A84C0D03-9FCD-4012-B131-AEDE8006BF00}" presName="sp" presStyleCnt="0"/>
      <dgm:spPr/>
    </dgm:pt>
    <dgm:pt modelId="{9C543035-AAD4-4305-ADB0-055C7270A7D2}" type="pres">
      <dgm:prSet presAssocID="{2A380AE1-8858-4A0C-AA6B-06A9C84045B6}" presName="linNode" presStyleCnt="0"/>
      <dgm:spPr/>
    </dgm:pt>
    <dgm:pt modelId="{456809C7-8C3A-411F-A35F-E3BBDA1AD8EC}" type="pres">
      <dgm:prSet presAssocID="{2A380AE1-8858-4A0C-AA6B-06A9C84045B6}" presName="parentText" presStyleLbl="node1" presStyleIdx="2" presStyleCnt="4">
        <dgm:presLayoutVars>
          <dgm:chMax val="1"/>
          <dgm:bulletEnabled val="1"/>
        </dgm:presLayoutVars>
      </dgm:prSet>
      <dgm:spPr/>
    </dgm:pt>
    <dgm:pt modelId="{EE6E3AEB-5EAF-4DF2-96F7-A7ADA49B2141}" type="pres">
      <dgm:prSet presAssocID="{401929F8-2CC3-4112-8F2E-FE8CC178F661}" presName="sp" presStyleCnt="0"/>
      <dgm:spPr/>
    </dgm:pt>
    <dgm:pt modelId="{C7596F48-4A2F-468B-A095-694F45428F80}" type="pres">
      <dgm:prSet presAssocID="{D879C811-D453-4D16-AE8D-1EDAD953430B}" presName="linNode" presStyleCnt="0"/>
      <dgm:spPr/>
    </dgm:pt>
    <dgm:pt modelId="{CC3213FE-1FD1-49A3-AF80-CB2A0ED321E6}" type="pres">
      <dgm:prSet presAssocID="{D879C811-D453-4D16-AE8D-1EDAD953430B}" presName="parentText" presStyleLbl="node1" presStyleIdx="3" presStyleCnt="4">
        <dgm:presLayoutVars>
          <dgm:chMax val="1"/>
          <dgm:bulletEnabled val="1"/>
        </dgm:presLayoutVars>
      </dgm:prSet>
      <dgm:spPr/>
    </dgm:pt>
  </dgm:ptLst>
  <dgm:cxnLst>
    <dgm:cxn modelId="{2D90C812-9FB5-4CA2-BC40-0F4324D4CE0F}" type="presOf" srcId="{2A380AE1-8858-4A0C-AA6B-06A9C84045B6}" destId="{456809C7-8C3A-411F-A35F-E3BBDA1AD8EC}" srcOrd="0" destOrd="0" presId="urn:microsoft.com/office/officeart/2005/8/layout/vList5"/>
    <dgm:cxn modelId="{806D5521-CDBA-4C89-8EFC-EAD9A527F17A}" srcId="{F4DFD3B9-A8CB-4A18-8B62-F955F96A3611}" destId="{D879C811-D453-4D16-AE8D-1EDAD953430B}" srcOrd="3" destOrd="0" parTransId="{3410F1E2-E571-44BE-A985-07BF8CA267E1}" sibTransId="{E5F4222B-009D-462D-A7F9-D202B9E31202}"/>
    <dgm:cxn modelId="{FE874137-25AE-4DDD-BFCD-51B4BA8FD4B8}" type="presOf" srcId="{E5325B0D-B3C2-4E20-A1BC-30B9BD866B1E}" destId="{14A298F1-B26C-4563-8D4D-1436FE77C911}" srcOrd="0" destOrd="0" presId="urn:microsoft.com/office/officeart/2005/8/layout/vList5"/>
    <dgm:cxn modelId="{5EE94772-4FA3-4B3F-B5B9-48197BD1A767}" srcId="{F4DFD3B9-A8CB-4A18-8B62-F955F96A3611}" destId="{D8A6D4D8-98DE-483F-97F7-08AE9D605059}" srcOrd="1" destOrd="0" parTransId="{5D2B1FAF-6FF5-4F58-BC18-BCCA33031628}" sibTransId="{A84C0D03-9FCD-4012-B131-AEDE8006BF00}"/>
    <dgm:cxn modelId="{D7D95477-1345-41B8-91F8-EBE15940408F}" srcId="{F4DFD3B9-A8CB-4A18-8B62-F955F96A3611}" destId="{2A380AE1-8858-4A0C-AA6B-06A9C84045B6}" srcOrd="2" destOrd="0" parTransId="{4DBB0D1B-569D-4229-B267-EA9D33382530}" sibTransId="{401929F8-2CC3-4112-8F2E-FE8CC178F661}"/>
    <dgm:cxn modelId="{31432384-B553-4F1D-A865-C4A546CFA5D3}" srcId="{F4DFD3B9-A8CB-4A18-8B62-F955F96A3611}" destId="{E5325B0D-B3C2-4E20-A1BC-30B9BD866B1E}" srcOrd="0" destOrd="0" parTransId="{8E16ED33-8A3F-4B9B-8707-460D741372E8}" sibTransId="{ABA651A6-CE79-493C-9430-87A9D6D79103}"/>
    <dgm:cxn modelId="{34EC9B99-0054-4B35-A913-E7E0EA79321B}" type="presOf" srcId="{D879C811-D453-4D16-AE8D-1EDAD953430B}" destId="{CC3213FE-1FD1-49A3-AF80-CB2A0ED321E6}" srcOrd="0" destOrd="0" presId="urn:microsoft.com/office/officeart/2005/8/layout/vList5"/>
    <dgm:cxn modelId="{D97BB9D2-0098-4F9B-B0B9-46A51B8DF994}" type="presOf" srcId="{F4DFD3B9-A8CB-4A18-8B62-F955F96A3611}" destId="{B8549886-4D29-49FF-A70F-A383A25B8F83}" srcOrd="0" destOrd="0" presId="urn:microsoft.com/office/officeart/2005/8/layout/vList5"/>
    <dgm:cxn modelId="{751ED3FB-D88D-4D8C-A32D-F02D716261F1}" type="presOf" srcId="{D8A6D4D8-98DE-483F-97F7-08AE9D605059}" destId="{D855AEC5-6108-4FE7-9D3B-BBC950F43DBF}" srcOrd="0" destOrd="0" presId="urn:microsoft.com/office/officeart/2005/8/layout/vList5"/>
    <dgm:cxn modelId="{9E8C6801-903F-4310-93D5-383EB07ADDD0}" type="presParOf" srcId="{B8549886-4D29-49FF-A70F-A383A25B8F83}" destId="{2F030947-318A-452C-B6CE-464BF8FE55D2}" srcOrd="0" destOrd="0" presId="urn:microsoft.com/office/officeart/2005/8/layout/vList5"/>
    <dgm:cxn modelId="{40B6B1E6-699A-4ACB-8FAE-48AA593645EF}" type="presParOf" srcId="{2F030947-318A-452C-B6CE-464BF8FE55D2}" destId="{14A298F1-B26C-4563-8D4D-1436FE77C911}" srcOrd="0" destOrd="0" presId="urn:microsoft.com/office/officeart/2005/8/layout/vList5"/>
    <dgm:cxn modelId="{50D2A615-2BC1-4B79-85F8-2DE02A0DAC88}" type="presParOf" srcId="{B8549886-4D29-49FF-A70F-A383A25B8F83}" destId="{E68C066F-9BBD-4561-B702-1F1514A9A215}" srcOrd="1" destOrd="0" presId="urn:microsoft.com/office/officeart/2005/8/layout/vList5"/>
    <dgm:cxn modelId="{E57C7C33-21E5-499A-98BB-2F1F8C7865D3}" type="presParOf" srcId="{B8549886-4D29-49FF-A70F-A383A25B8F83}" destId="{06CB2E05-2073-4E81-AC01-8354E26E6D64}" srcOrd="2" destOrd="0" presId="urn:microsoft.com/office/officeart/2005/8/layout/vList5"/>
    <dgm:cxn modelId="{80FBE95C-0C5D-4537-B386-5D19B92B1758}" type="presParOf" srcId="{06CB2E05-2073-4E81-AC01-8354E26E6D64}" destId="{D855AEC5-6108-4FE7-9D3B-BBC950F43DBF}" srcOrd="0" destOrd="0" presId="urn:microsoft.com/office/officeart/2005/8/layout/vList5"/>
    <dgm:cxn modelId="{BBBAC8BB-E0AB-4C7C-8718-09BD9E8F829F}" type="presParOf" srcId="{B8549886-4D29-49FF-A70F-A383A25B8F83}" destId="{90F75D42-6076-4722-8213-6B6B806C99FF}" srcOrd="3" destOrd="0" presId="urn:microsoft.com/office/officeart/2005/8/layout/vList5"/>
    <dgm:cxn modelId="{77306829-54A5-413D-A8F8-06430B847009}" type="presParOf" srcId="{B8549886-4D29-49FF-A70F-A383A25B8F83}" destId="{9C543035-AAD4-4305-ADB0-055C7270A7D2}" srcOrd="4" destOrd="0" presId="urn:microsoft.com/office/officeart/2005/8/layout/vList5"/>
    <dgm:cxn modelId="{F03C49A2-01BC-4595-AF5A-D9B285FB0535}" type="presParOf" srcId="{9C543035-AAD4-4305-ADB0-055C7270A7D2}" destId="{456809C7-8C3A-411F-A35F-E3BBDA1AD8EC}" srcOrd="0" destOrd="0" presId="urn:microsoft.com/office/officeart/2005/8/layout/vList5"/>
    <dgm:cxn modelId="{D2DC343E-A51E-4EAF-B7A1-61929AF2A2A8}" type="presParOf" srcId="{B8549886-4D29-49FF-A70F-A383A25B8F83}" destId="{EE6E3AEB-5EAF-4DF2-96F7-A7ADA49B2141}" srcOrd="5" destOrd="0" presId="urn:microsoft.com/office/officeart/2005/8/layout/vList5"/>
    <dgm:cxn modelId="{9195A389-5573-4907-A720-718404293CE2}" type="presParOf" srcId="{B8549886-4D29-49FF-A70F-A383A25B8F83}" destId="{C7596F48-4A2F-468B-A095-694F45428F80}" srcOrd="6" destOrd="0" presId="urn:microsoft.com/office/officeart/2005/8/layout/vList5"/>
    <dgm:cxn modelId="{C2CF1DC6-964A-470D-8910-B0166E3EBCA6}" type="presParOf" srcId="{C7596F48-4A2F-468B-A095-694F45428F80}" destId="{CC3213FE-1FD1-49A3-AF80-CB2A0ED321E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298F1-B26C-4563-8D4D-1436FE77C911}">
      <dsp:nvSpPr>
        <dsp:cNvPr id="0" name=""/>
        <dsp:cNvSpPr/>
      </dsp:nvSpPr>
      <dsp:spPr>
        <a:xfrm>
          <a:off x="2421398" y="3245"/>
          <a:ext cx="2724072" cy="1561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t-IT" sz="3400" b="1" kern="1200"/>
            <a:t>Albert Camus</a:t>
          </a:r>
          <a:endParaRPr lang="it-IT" sz="3400" kern="1200"/>
        </a:p>
      </dsp:txBody>
      <dsp:txXfrm>
        <a:off x="2497600" y="79447"/>
        <a:ext cx="2571668" cy="1408607"/>
      </dsp:txXfrm>
    </dsp:sp>
    <dsp:sp modelId="{D855AEC5-6108-4FE7-9D3B-BBC950F43DBF}">
      <dsp:nvSpPr>
        <dsp:cNvPr id="0" name=""/>
        <dsp:cNvSpPr/>
      </dsp:nvSpPr>
      <dsp:spPr>
        <a:xfrm>
          <a:off x="2421398" y="1642307"/>
          <a:ext cx="2724072" cy="1561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t-IT" sz="3400" b="1" kern="1200"/>
            <a:t>La Peste</a:t>
          </a:r>
          <a:endParaRPr lang="it-IT" sz="3400" kern="1200"/>
        </a:p>
      </dsp:txBody>
      <dsp:txXfrm>
        <a:off x="2497600" y="1718509"/>
        <a:ext cx="2571668" cy="1408607"/>
      </dsp:txXfrm>
    </dsp:sp>
    <dsp:sp modelId="{456809C7-8C3A-411F-A35F-E3BBDA1AD8EC}">
      <dsp:nvSpPr>
        <dsp:cNvPr id="0" name=""/>
        <dsp:cNvSpPr/>
      </dsp:nvSpPr>
      <dsp:spPr>
        <a:xfrm>
          <a:off x="2421398" y="3281370"/>
          <a:ext cx="2724072" cy="1561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t-IT" sz="3400" b="1" kern="1200" dirty="0"/>
            <a:t>Fonti e struttura</a:t>
          </a:r>
          <a:endParaRPr lang="it-IT" sz="3400" kern="1200" dirty="0"/>
        </a:p>
      </dsp:txBody>
      <dsp:txXfrm>
        <a:off x="2497600" y="3357572"/>
        <a:ext cx="2571668" cy="1408607"/>
      </dsp:txXfrm>
    </dsp:sp>
    <dsp:sp modelId="{CC3213FE-1FD1-49A3-AF80-CB2A0ED321E6}">
      <dsp:nvSpPr>
        <dsp:cNvPr id="0" name=""/>
        <dsp:cNvSpPr/>
      </dsp:nvSpPr>
      <dsp:spPr>
        <a:xfrm>
          <a:off x="2421398" y="4920432"/>
          <a:ext cx="2724072" cy="1561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t-IT" sz="3400" b="1" kern="1200"/>
            <a:t>Un simbolo plurivalente</a:t>
          </a:r>
          <a:endParaRPr lang="it-IT" sz="3400" kern="1200"/>
        </a:p>
      </dsp:txBody>
      <dsp:txXfrm>
        <a:off x="2497600" y="4996634"/>
        <a:ext cx="2571668" cy="14086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F8002-F0E7-4FA1-895A-5FFFDDED66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F1808DE-F0AE-4BB0-85DC-F4A57195F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02A7435-82E4-4E9B-AE79-EEF0906A1727}"/>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2B609C35-CA54-4D00-8FAE-E461D164CC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ED8290-2130-40CB-B6A7-93ACF2AB70C8}"/>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351843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C0142-F917-4B9B-AF3A-28B497FF6DA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B770AF-9B2D-4A77-B15D-C78958F31B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1DD567-C730-4088-8B72-3AE7C73E389B}"/>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650C08DB-403D-4210-B22B-FA0B7FAF22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D01B72-3FB5-4914-934B-EC44030A710A}"/>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6099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C0E6BC7-3A94-42A0-A4FB-7938E00174A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155D59-207C-48DA-9F91-AEF06D4002A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750A48-C1E7-49FC-93BD-971E2CB05410}"/>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B1A2B589-31C4-4658-80F7-5D1B565746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78482E-36AD-425C-9E6E-6837B91889A3}"/>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388253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E82C1-EFEA-4C61-B0FC-74540D13D6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159282-EF5C-4FD5-8628-9EB20237A80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9A4610-1EE1-4107-86E3-58EDEE4B76D9}"/>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2E59FD68-0E4D-4605-BB6A-FEC657440F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99F968-42D5-461A-B476-A5FB763F8027}"/>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77455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720AF-7017-48D1-942D-C7EC97B162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269906E-9315-4395-8C5F-9149816C7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68D523F-4AF0-465E-957A-667F0F6A1520}"/>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99AD83DF-432E-4438-9A76-487960BE2A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F4095A-848D-4074-A74A-67E3639C54FD}"/>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15353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56706-35FF-49A7-B629-23EFDFDDD3E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BE3B1E-C11F-4DBD-ACE2-C3E43421796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C136A14-EA1A-4C07-BF01-DF42F900B1B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AFB7B35-8313-4965-AD7E-C11AB267D3A7}"/>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6" name="Segnaposto piè di pagina 5">
            <a:extLst>
              <a:ext uri="{FF2B5EF4-FFF2-40B4-BE49-F238E27FC236}">
                <a16:creationId xmlns:a16="http://schemas.microsoft.com/office/drawing/2014/main" id="{6BC35453-DD88-4F85-A9A3-9B2D3F6DFC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C60280-2651-4333-B37F-FBC63A3FEE9D}"/>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151203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3AB90-7A47-4329-AAA0-C7C0531875F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F31F733-5E0F-44EE-A425-565DD9115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7DCAFD5-2E33-46B4-AC19-86874AC8C0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F91CA9F-FFE4-4114-8383-3E08AB902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F29583C-1308-4D72-AAAF-37DF84237B7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E1B20BB-74FE-449E-9592-775DF6512560}"/>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8" name="Segnaposto piè di pagina 7">
            <a:extLst>
              <a:ext uri="{FF2B5EF4-FFF2-40B4-BE49-F238E27FC236}">
                <a16:creationId xmlns:a16="http://schemas.microsoft.com/office/drawing/2014/main" id="{94D6A111-FE5B-4651-9E9A-73C1C198D16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2EE993C-8A92-450F-A285-9B440C72EE8E}"/>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286841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52AF9-CB38-4F14-B02A-E5A5FA70BC5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57B24D3-0F26-43C4-A8E5-1B37E6B7BEC6}"/>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4" name="Segnaposto piè di pagina 3">
            <a:extLst>
              <a:ext uri="{FF2B5EF4-FFF2-40B4-BE49-F238E27FC236}">
                <a16:creationId xmlns:a16="http://schemas.microsoft.com/office/drawing/2014/main" id="{0D0B6CCC-0036-47C1-B77A-92C2D6342E2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A4B1AA-9703-45FB-8CB1-99C4FE4069F3}"/>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21148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42FE01A-CC7E-4BED-9F72-FCFBD713AF7C}"/>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3" name="Segnaposto piè di pagina 2">
            <a:extLst>
              <a:ext uri="{FF2B5EF4-FFF2-40B4-BE49-F238E27FC236}">
                <a16:creationId xmlns:a16="http://schemas.microsoft.com/office/drawing/2014/main" id="{F1B2AE02-5E4C-4DFC-8558-2327836E935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4AC733C-6285-4144-8CEF-6BFD83D03D5C}"/>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47439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08EEA-6D78-4735-B8AB-CD39E0D4BF9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C851EA-AE5E-43C2-B30D-2CD415246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F9BBEC-76D9-470A-B59A-FB770C7C5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EF3D982-3881-44BD-B457-6B143BFF49B8}"/>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6" name="Segnaposto piè di pagina 5">
            <a:extLst>
              <a:ext uri="{FF2B5EF4-FFF2-40B4-BE49-F238E27FC236}">
                <a16:creationId xmlns:a16="http://schemas.microsoft.com/office/drawing/2014/main" id="{2CA51007-FD6C-487F-A09F-6DBE5838C0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1125DD-A81E-4375-86A8-19C5C3FCC65D}"/>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309920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454DE5-7048-4B5C-B830-9E5A2C2441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7F34FCB-FF7B-4C6E-8B43-FC1B9AE1F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74BC38-E763-47BB-9830-2AF06DC4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355EAC-E8F8-477B-B74C-E96B0A107FF1}"/>
              </a:ext>
            </a:extLst>
          </p:cNvPr>
          <p:cNvSpPr>
            <a:spLocks noGrp="1"/>
          </p:cNvSpPr>
          <p:nvPr>
            <p:ph type="dt" sz="half" idx="10"/>
          </p:nvPr>
        </p:nvSpPr>
        <p:spPr/>
        <p:txBody>
          <a:bodyPr/>
          <a:lstStyle/>
          <a:p>
            <a:fld id="{00F10F9A-8145-400D-9B6A-7A126CEE3369}" type="datetimeFigureOut">
              <a:rPr lang="it-IT" smtClean="0"/>
              <a:t>01/09/2020</a:t>
            </a:fld>
            <a:endParaRPr lang="it-IT"/>
          </a:p>
        </p:txBody>
      </p:sp>
      <p:sp>
        <p:nvSpPr>
          <p:cNvPr id="6" name="Segnaposto piè di pagina 5">
            <a:extLst>
              <a:ext uri="{FF2B5EF4-FFF2-40B4-BE49-F238E27FC236}">
                <a16:creationId xmlns:a16="http://schemas.microsoft.com/office/drawing/2014/main" id="{4CC37A27-F91C-4662-B6C7-8504C2254C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BBF798-171B-48AD-82A2-DEB4F03D5B2C}"/>
              </a:ext>
            </a:extLst>
          </p:cNvPr>
          <p:cNvSpPr>
            <a:spLocks noGrp="1"/>
          </p:cNvSpPr>
          <p:nvPr>
            <p:ph type="sldNum" sz="quarter" idx="12"/>
          </p:nvPr>
        </p:nvSpPr>
        <p:spPr/>
        <p:txBody>
          <a:bodyPr/>
          <a:lstStyle/>
          <a:p>
            <a:fld id="{3287BF2E-FB9B-4366-8155-A19435F2D69B}" type="slidenum">
              <a:rPr lang="it-IT" smtClean="0"/>
              <a:t>‹N›</a:t>
            </a:fld>
            <a:endParaRPr lang="it-IT"/>
          </a:p>
        </p:txBody>
      </p:sp>
    </p:spTree>
    <p:extLst>
      <p:ext uri="{BB962C8B-B14F-4D97-AF65-F5344CB8AC3E}">
        <p14:creationId xmlns:p14="http://schemas.microsoft.com/office/powerpoint/2010/main" val="99173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4ECFDBB-E8BD-412C-B449-F2787B7C2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974013-A2EB-4144-9CE0-8AB16895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FD7FF-F4C1-4210-955C-1F5B73ACA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10F9A-8145-400D-9B6A-7A126CEE3369}" type="datetimeFigureOut">
              <a:rPr lang="it-IT" smtClean="0"/>
              <a:t>01/09/2020</a:t>
            </a:fld>
            <a:endParaRPr lang="it-IT"/>
          </a:p>
        </p:txBody>
      </p:sp>
      <p:sp>
        <p:nvSpPr>
          <p:cNvPr id="5" name="Segnaposto piè di pagina 4">
            <a:extLst>
              <a:ext uri="{FF2B5EF4-FFF2-40B4-BE49-F238E27FC236}">
                <a16:creationId xmlns:a16="http://schemas.microsoft.com/office/drawing/2014/main" id="{20239451-C24C-4C70-94C3-5B9D82537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65E9281-1DF5-4DA3-8513-90600EF98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BF2E-FB9B-4366-8155-A19435F2D69B}" type="slidenum">
              <a:rPr lang="it-IT" smtClean="0"/>
              <a:t>‹N›</a:t>
            </a:fld>
            <a:endParaRPr lang="it-IT"/>
          </a:p>
        </p:txBody>
      </p:sp>
    </p:spTree>
    <p:extLst>
      <p:ext uri="{BB962C8B-B14F-4D97-AF65-F5344CB8AC3E}">
        <p14:creationId xmlns:p14="http://schemas.microsoft.com/office/powerpoint/2010/main" val="283985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lbert_Camu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rcosyanez.com/la-roca-de-sisifo/"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Ex.cathedrale_d'Oran..jpg" TargetMode="External"/><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astoralsj.org/recursos/leer/482-la-peste" TargetMode="External"/><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s://creativecommons.org/licenses/by-nc-sa/3.0/" TargetMode="External"/><Relationship Id="rId5" Type="http://schemas.openxmlformats.org/officeDocument/2006/relationships/diagramColors" Target="../diagrams/colors1.xml"/><Relationship Id="rId10" Type="http://schemas.openxmlformats.org/officeDocument/2006/relationships/hyperlink" Target="http://www.ancorafischiailvento.org/2018/07/12/albert-camus-e-il-colonialismo-francese/" TargetMode="External"/><Relationship Id="rId4" Type="http://schemas.openxmlformats.org/officeDocument/2006/relationships/diagramQuickStyle" Target="../diagrams/quickStyle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encyclopedie-afn.org/Mondovi_-_Ville" TargetMode="External"/><Relationship Id="rId7" Type="http://schemas.openxmlformats.org/officeDocument/2006/relationships/hyperlink" Target="https://commons.wikimedia.org/wiki/File:Universit%C3%A9_d'Alger,_ann%C3%A9es_1920.jpg" TargetMode="External"/><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hyperlink" Target="https://aspartesdotodo.blogspot.com/"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arbarapicci.com/2016/04/21/albert-camus-lettera-insegnante/" TargetMode="External"/><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hyperlink" Target="http://www.buscameenelciclodelavida.com/2016/12/albert-camus-discurso-de-aceptacion-del.html?spref=pi"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hefingreen.it/2020/03/01/riprendete-a-vivere/"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Bundesarchiv_Bild_101I-020-1262-33,_Russland-S%C3%BCd,_deutsche_Soldaten_bei_Rast,_Gefangene.jpg"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C3B50EA-2AAF-47EC-943B-B4FDDE8A18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9162" y="0"/>
            <a:ext cx="5713676" cy="6858000"/>
          </a:xfrm>
          <a:prstGeom prst="rect">
            <a:avLst/>
          </a:prstGeom>
        </p:spPr>
      </p:pic>
      <p:sp>
        <p:nvSpPr>
          <p:cNvPr id="2" name="Titolo 1">
            <a:extLst>
              <a:ext uri="{FF2B5EF4-FFF2-40B4-BE49-F238E27FC236}">
                <a16:creationId xmlns:a16="http://schemas.microsoft.com/office/drawing/2014/main" id="{815460F9-AD82-431F-87D0-70BE42D44ACA}"/>
              </a:ext>
            </a:extLst>
          </p:cNvPr>
          <p:cNvSpPr>
            <a:spLocks noGrp="1"/>
          </p:cNvSpPr>
          <p:nvPr>
            <p:ph type="ctrTitle"/>
          </p:nvPr>
        </p:nvSpPr>
        <p:spPr>
          <a:xfrm>
            <a:off x="1524000" y="3095537"/>
            <a:ext cx="9144000" cy="2298581"/>
          </a:xfrm>
        </p:spPr>
        <p:txBody>
          <a:bodyPr>
            <a:normAutofit fontScale="90000"/>
          </a:bodyPr>
          <a:lstStyle/>
          <a:p>
            <a:br>
              <a:rPr lang="it-IT" dirty="0"/>
            </a:br>
            <a:br>
              <a:rPr lang="it-IT" dirty="0"/>
            </a:br>
            <a:br>
              <a:rPr lang="it-IT" dirty="0"/>
            </a:br>
            <a:br>
              <a:rPr lang="it-IT" dirty="0"/>
            </a:br>
            <a:endParaRPr lang="it-IT" b="1" dirty="0">
              <a:solidFill>
                <a:srgbClr val="FF0000"/>
              </a:solidFill>
            </a:endParaRPr>
          </a:p>
        </p:txBody>
      </p:sp>
      <p:sp>
        <p:nvSpPr>
          <p:cNvPr id="3" name="Sottotitolo 2">
            <a:extLst>
              <a:ext uri="{FF2B5EF4-FFF2-40B4-BE49-F238E27FC236}">
                <a16:creationId xmlns:a16="http://schemas.microsoft.com/office/drawing/2014/main" id="{B3E5042A-77C5-402C-A02B-CC30E2A64B8B}"/>
              </a:ext>
            </a:extLst>
          </p:cNvPr>
          <p:cNvSpPr>
            <a:spLocks noGrp="1"/>
          </p:cNvSpPr>
          <p:nvPr>
            <p:ph type="subTitle" idx="1"/>
          </p:nvPr>
        </p:nvSpPr>
        <p:spPr>
          <a:xfrm>
            <a:off x="1524000" y="5394120"/>
            <a:ext cx="9144000" cy="1463879"/>
          </a:xfrm>
        </p:spPr>
        <p:txBody>
          <a:bodyPr/>
          <a:lstStyle/>
          <a:p>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Anna Zoppellari</a:t>
            </a:r>
          </a:p>
          <a:p>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Università di Trieste</a:t>
            </a:r>
          </a:p>
          <a:p>
            <a:endParaRPr lang="it-IT" dirty="0"/>
          </a:p>
        </p:txBody>
      </p:sp>
      <p:sp>
        <p:nvSpPr>
          <p:cNvPr id="8" name="Rettangolo 7">
            <a:extLst>
              <a:ext uri="{FF2B5EF4-FFF2-40B4-BE49-F238E27FC236}">
                <a16:creationId xmlns:a16="http://schemas.microsoft.com/office/drawing/2014/main" id="{DF129F72-4530-496D-9384-D801D22CEE4A}"/>
              </a:ext>
            </a:extLst>
          </p:cNvPr>
          <p:cNvSpPr/>
          <p:nvPr/>
        </p:nvSpPr>
        <p:spPr>
          <a:xfrm>
            <a:off x="1611294" y="2967335"/>
            <a:ext cx="8969442" cy="2585323"/>
          </a:xfrm>
          <a:prstGeom prst="rect">
            <a:avLst/>
          </a:prstGeom>
          <a:noFill/>
        </p:spPr>
        <p:txBody>
          <a:bodyPr wrap="none" lIns="91440" tIns="45720" rIns="91440" bIns="45720">
            <a:spAutoFit/>
          </a:bodyPr>
          <a:lstStyle/>
          <a:p>
            <a:pPr algn="ctr"/>
            <a:r>
              <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Albert Camus</a:t>
            </a:r>
          </a:p>
          <a:p>
            <a:pPr algn="ctr"/>
            <a:r>
              <a:rPr lang="it-IT" sz="5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Una interpretazione simbolica </a:t>
            </a:r>
          </a:p>
          <a:p>
            <a:pPr algn="ctr"/>
            <a:r>
              <a:rPr lang="it-IT" sz="5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dell’epidemia</a:t>
            </a:r>
          </a:p>
        </p:txBody>
      </p:sp>
    </p:spTree>
    <p:extLst>
      <p:ext uri="{BB962C8B-B14F-4D97-AF65-F5344CB8AC3E}">
        <p14:creationId xmlns:p14="http://schemas.microsoft.com/office/powerpoint/2010/main" val="241815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56245-CAFD-4662-9EB6-1B768327EBBD}"/>
              </a:ext>
            </a:extLst>
          </p:cNvPr>
          <p:cNvSpPr>
            <a:spLocks noGrp="1"/>
          </p:cNvSpPr>
          <p:nvPr>
            <p:ph type="title"/>
          </p:nvPr>
        </p:nvSpPr>
        <p:spPr/>
        <p:txBody>
          <a:bodyPr/>
          <a:lstStyle/>
          <a:p>
            <a:pPr algn="ctr"/>
            <a:r>
              <a:rPr lang="it-IT" b="1" dirty="0">
                <a:ln w="22225">
                  <a:solidFill>
                    <a:schemeClr val="accent2"/>
                  </a:solidFill>
                  <a:prstDash val="solid"/>
                </a:ln>
                <a:solidFill>
                  <a:schemeClr val="accent2">
                    <a:lumMod val="40000"/>
                    <a:lumOff val="60000"/>
                  </a:schemeClr>
                </a:solidFill>
              </a:rPr>
              <a:t>Una epigrafe significativa</a:t>
            </a:r>
            <a:endParaRPr lang="it-IT" dirty="0"/>
          </a:p>
        </p:txBody>
      </p:sp>
      <p:sp>
        <p:nvSpPr>
          <p:cNvPr id="3" name="Segnaposto contenuto 2">
            <a:extLst>
              <a:ext uri="{FF2B5EF4-FFF2-40B4-BE49-F238E27FC236}">
                <a16:creationId xmlns:a16="http://schemas.microsoft.com/office/drawing/2014/main" id="{C3286FF1-D820-44F6-98D4-BFD01903C96B}"/>
              </a:ext>
            </a:extLst>
          </p:cNvPr>
          <p:cNvSpPr>
            <a:spLocks noGrp="1"/>
          </p:cNvSpPr>
          <p:nvPr>
            <p:ph idx="1"/>
          </p:nvPr>
        </p:nvSpPr>
        <p:spPr>
          <a:solidFill>
            <a:schemeClr val="accent1">
              <a:lumMod val="20000"/>
              <a:lumOff val="80000"/>
            </a:schemeClr>
          </a:solidFill>
        </p:spPr>
        <p:txBody>
          <a:bodyPr anchor="ctr"/>
          <a:lstStyle/>
          <a:p>
            <a:pPr marL="0" indent="0">
              <a:buNone/>
            </a:pPr>
            <a:r>
              <a:rPr lang="it-IT" sz="4000" dirty="0">
                <a:latin typeface="Bahnschrift SemiBold" panose="020B0502040204020203" pitchFamily="34" charset="0"/>
              </a:rPr>
              <a:t>È altrettanto ragionevole rappresentare una specie di prigionia con un’altra quanto lo è rappresentare qualsiasi cosa che esiste realmente con qualcosa che non esiste.</a:t>
            </a:r>
          </a:p>
          <a:p>
            <a:pPr marL="0" indent="0">
              <a:buNone/>
            </a:pPr>
            <a:r>
              <a:rPr lang="it-IT" sz="4000" dirty="0">
                <a:latin typeface="Bahnschrift SemiBold" panose="020B0502040204020203" pitchFamily="34" charset="0"/>
              </a:rPr>
              <a:t>DANIEL DEFOE</a:t>
            </a:r>
          </a:p>
          <a:p>
            <a:pPr marL="0" indent="0">
              <a:buNone/>
            </a:pPr>
            <a:endParaRPr lang="it-IT" dirty="0"/>
          </a:p>
        </p:txBody>
      </p:sp>
    </p:spTree>
    <p:extLst>
      <p:ext uri="{BB962C8B-B14F-4D97-AF65-F5344CB8AC3E}">
        <p14:creationId xmlns:p14="http://schemas.microsoft.com/office/powerpoint/2010/main" val="379077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FC157-6A79-48C9-A77B-5479123D4F13}"/>
              </a:ext>
            </a:extLst>
          </p:cNvPr>
          <p:cNvSpPr>
            <a:spLocks noGrp="1"/>
          </p:cNvSpPr>
          <p:nvPr>
            <p:ph type="title"/>
          </p:nvPr>
        </p:nvSpPr>
        <p:spPr/>
        <p:txBody>
          <a:bodyPr/>
          <a:lstStyle/>
          <a:p>
            <a:pPr algn="ctr"/>
            <a:r>
              <a:rPr lang="it-IT" b="1" i="1" dirty="0">
                <a:ln w="22225">
                  <a:solidFill>
                    <a:schemeClr val="accent2"/>
                  </a:solidFill>
                  <a:prstDash val="solid"/>
                </a:ln>
                <a:solidFill>
                  <a:schemeClr val="accent2">
                    <a:lumMod val="40000"/>
                    <a:lumOff val="60000"/>
                  </a:schemeClr>
                </a:solidFill>
              </a:rPr>
              <a:t>La Peste</a:t>
            </a:r>
            <a:r>
              <a:rPr lang="it-IT" b="1" dirty="0">
                <a:ln w="22225">
                  <a:solidFill>
                    <a:schemeClr val="accent2"/>
                  </a:solidFill>
                  <a:prstDash val="solid"/>
                </a:ln>
                <a:solidFill>
                  <a:schemeClr val="accent2">
                    <a:lumMod val="40000"/>
                    <a:lumOff val="60000"/>
                  </a:schemeClr>
                </a:solidFill>
              </a:rPr>
              <a:t>: un simbolo plurivalente</a:t>
            </a:r>
            <a:endParaRPr lang="it-IT" i="1" dirty="0"/>
          </a:p>
        </p:txBody>
      </p:sp>
      <p:sp>
        <p:nvSpPr>
          <p:cNvPr id="3" name="Segnaposto contenuto 2">
            <a:extLst>
              <a:ext uri="{FF2B5EF4-FFF2-40B4-BE49-F238E27FC236}">
                <a16:creationId xmlns:a16="http://schemas.microsoft.com/office/drawing/2014/main" id="{60586623-4F5E-444A-8C1A-0FA1EE3B8466}"/>
              </a:ext>
            </a:extLst>
          </p:cNvPr>
          <p:cNvSpPr>
            <a:spLocks noGrp="1"/>
          </p:cNvSpPr>
          <p:nvPr>
            <p:ph idx="1"/>
          </p:nvPr>
        </p:nvSpPr>
        <p:spPr>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r>
              <a:rPr lang="it-IT" b="1" spc="50" dirty="0">
                <a:ln w="9525" cmpd="sng">
                  <a:solidFill>
                    <a:schemeClr val="accent1"/>
                  </a:solidFill>
                  <a:prstDash val="solid"/>
                </a:ln>
                <a:solidFill>
                  <a:srgbClr val="70AD47">
                    <a:tint val="1000"/>
                  </a:srgbClr>
                </a:solidFill>
                <a:effectLst>
                  <a:glow rad="38100">
                    <a:schemeClr val="accent1">
                      <a:alpha val="40000"/>
                    </a:schemeClr>
                  </a:glow>
                </a:effectLst>
              </a:rPr>
              <a:t>Una lotta contro l’assurdità della vita</a:t>
            </a:r>
          </a:p>
          <a:p>
            <a:r>
              <a:rPr lang="it-IT" b="1" spc="50" dirty="0">
                <a:ln w="9525" cmpd="sng">
                  <a:solidFill>
                    <a:schemeClr val="accent1"/>
                  </a:solidFill>
                  <a:prstDash val="solid"/>
                </a:ln>
                <a:solidFill>
                  <a:srgbClr val="70AD47">
                    <a:tint val="1000"/>
                  </a:srgbClr>
                </a:solidFill>
                <a:effectLst>
                  <a:glow rad="38100">
                    <a:schemeClr val="accent1">
                      <a:alpha val="40000"/>
                    </a:schemeClr>
                  </a:glow>
                </a:effectLst>
              </a:rPr>
              <a:t>Dall’assurdo alla rivolta</a:t>
            </a:r>
          </a:p>
          <a:p>
            <a:r>
              <a:rPr lang="it-IT" b="1" spc="50" dirty="0">
                <a:ln w="9525" cmpd="sng">
                  <a:solidFill>
                    <a:schemeClr val="accent1"/>
                  </a:solidFill>
                  <a:prstDash val="solid"/>
                </a:ln>
                <a:solidFill>
                  <a:srgbClr val="70AD47">
                    <a:tint val="1000"/>
                  </a:srgbClr>
                </a:solidFill>
                <a:effectLst>
                  <a:glow rad="38100">
                    <a:schemeClr val="accent1">
                      <a:alpha val="40000"/>
                    </a:schemeClr>
                  </a:glow>
                </a:effectLst>
              </a:rPr>
              <a:t>Bisogna immaginare Sisifo felice</a:t>
            </a:r>
            <a:endParaRPr lang="it-IT" dirty="0"/>
          </a:p>
        </p:txBody>
      </p:sp>
      <p:pic>
        <p:nvPicPr>
          <p:cNvPr id="10" name="Immagine 9">
            <a:extLst>
              <a:ext uri="{FF2B5EF4-FFF2-40B4-BE49-F238E27FC236}">
                <a16:creationId xmlns:a16="http://schemas.microsoft.com/office/drawing/2014/main" id="{7727633A-954E-4D73-947F-8669B0421E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9640" y="1825624"/>
            <a:ext cx="4374159" cy="4351339"/>
          </a:xfrm>
          <a:prstGeom prst="rect">
            <a:avLst/>
          </a:prstGeom>
        </p:spPr>
      </p:pic>
    </p:spTree>
    <p:extLst>
      <p:ext uri="{BB962C8B-B14F-4D97-AF65-F5344CB8AC3E}">
        <p14:creationId xmlns:p14="http://schemas.microsoft.com/office/powerpoint/2010/main" val="369995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ECF1D-6D50-4BBA-A997-DCA267D3D60B}"/>
              </a:ext>
            </a:extLst>
          </p:cNvPr>
          <p:cNvSpPr>
            <a:spLocks noGrp="1"/>
          </p:cNvSpPr>
          <p:nvPr>
            <p:ph type="ctrTitle"/>
          </p:nvPr>
        </p:nvSpPr>
        <p:spPr/>
        <p:txBody>
          <a:bodyPr/>
          <a:lstStyle/>
          <a:p>
            <a:r>
              <a:rPr lang="it-IT" b="1" dirty="0">
                <a:ln w="22225">
                  <a:solidFill>
                    <a:schemeClr val="accent2"/>
                  </a:solidFill>
                  <a:prstDash val="solid"/>
                </a:ln>
                <a:solidFill>
                  <a:schemeClr val="accent2">
                    <a:lumMod val="40000"/>
                    <a:lumOff val="60000"/>
                  </a:schemeClr>
                </a:solidFill>
              </a:rPr>
              <a:t>Le molteplici risposte alla peste</a:t>
            </a:r>
            <a:endParaRPr lang="it-IT" dirty="0"/>
          </a:p>
        </p:txBody>
      </p:sp>
      <p:sp>
        <p:nvSpPr>
          <p:cNvPr id="3" name="Sottotitolo 2">
            <a:extLst>
              <a:ext uri="{FF2B5EF4-FFF2-40B4-BE49-F238E27FC236}">
                <a16:creationId xmlns:a16="http://schemas.microsoft.com/office/drawing/2014/main" id="{843404A7-9D92-4C13-9882-3460F4F8625D}"/>
              </a:ext>
            </a:extLst>
          </p:cNvPr>
          <p:cNvSpPr>
            <a:spLocks noGrp="1"/>
          </p:cNvSpPr>
          <p:nvPr>
            <p:ph type="subTitle" idx="1"/>
          </p:nvPr>
        </p:nvSpPr>
        <p:spPr/>
        <p:txBody>
          <a:bodyPr>
            <a:normAutofit/>
          </a:bodyPr>
          <a:lstStyle/>
          <a:p>
            <a:r>
              <a:rPr lang="it-IT" sz="4000" dirty="0">
                <a:ln w="0"/>
                <a:solidFill>
                  <a:schemeClr val="accent1"/>
                </a:solidFill>
                <a:effectLst>
                  <a:outerShdw blurRad="38100" dist="25400" dir="5400000" algn="ctr" rotWithShape="0">
                    <a:srgbClr val="6E747A">
                      <a:alpha val="43000"/>
                    </a:srgbClr>
                  </a:outerShdw>
                </a:effectLst>
              </a:rPr>
              <a:t>L’uomo di fronte al male</a:t>
            </a:r>
          </a:p>
        </p:txBody>
      </p:sp>
    </p:spTree>
    <p:extLst>
      <p:ext uri="{BB962C8B-B14F-4D97-AF65-F5344CB8AC3E}">
        <p14:creationId xmlns:p14="http://schemas.microsoft.com/office/powerpoint/2010/main" val="247340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AF4E78-1EDF-475B-A955-1118E986ED74}"/>
              </a:ext>
            </a:extLst>
          </p:cNvPr>
          <p:cNvSpPr>
            <a:spLocks noGrp="1"/>
          </p:cNvSpPr>
          <p:nvPr>
            <p:ph type="title"/>
          </p:nvPr>
        </p:nvSpPr>
        <p:spPr/>
        <p:txBody>
          <a:bodyPr/>
          <a:lstStyle/>
          <a:p>
            <a:pPr algn="ctr"/>
            <a:r>
              <a:rPr lang="it-IT" b="1" dirty="0" err="1">
                <a:ln w="22225">
                  <a:solidFill>
                    <a:schemeClr val="accent2"/>
                  </a:solidFill>
                  <a:prstDash val="solid"/>
                </a:ln>
                <a:solidFill>
                  <a:schemeClr val="accent2">
                    <a:lumMod val="40000"/>
                    <a:lumOff val="60000"/>
                  </a:schemeClr>
                </a:solidFill>
              </a:rPr>
              <a:t>Rieux</a:t>
            </a:r>
            <a:endParaRPr lang="it-IT" b="1" dirty="0">
              <a:ln w="22225">
                <a:solidFill>
                  <a:schemeClr val="accent2"/>
                </a:solidFill>
                <a:prstDash val="solid"/>
              </a:ln>
              <a:solidFill>
                <a:schemeClr val="accent2">
                  <a:lumMod val="40000"/>
                  <a:lumOff val="60000"/>
                </a:schemeClr>
              </a:solidFill>
            </a:endParaRPr>
          </a:p>
        </p:txBody>
      </p:sp>
      <p:sp>
        <p:nvSpPr>
          <p:cNvPr id="3" name="Segnaposto contenuto 2">
            <a:extLst>
              <a:ext uri="{FF2B5EF4-FFF2-40B4-BE49-F238E27FC236}">
                <a16:creationId xmlns:a16="http://schemas.microsoft.com/office/drawing/2014/main" id="{F03F9925-E0DD-42AD-8FB6-9D1DEF89F17D}"/>
              </a:ext>
            </a:extLst>
          </p:cNvPr>
          <p:cNvSpPr>
            <a:spLocks noGrp="1"/>
          </p:cNvSpPr>
          <p:nvPr>
            <p:ph idx="1"/>
          </p:nvPr>
        </p:nvSpPr>
        <p:spPr>
          <a:xfrm>
            <a:off x="838199" y="1825625"/>
            <a:ext cx="10939943" cy="4351338"/>
          </a:xfrm>
          <a:solidFill>
            <a:schemeClr val="accent3">
              <a:lumMod val="20000"/>
              <a:lumOff val="80000"/>
            </a:schemeClr>
          </a:solidFill>
        </p:spPr>
        <p:txBody>
          <a:bodyPr>
            <a:normAutofit fontScale="92500" lnSpcReduction="10000"/>
          </a:bodyPr>
          <a:lstStyle/>
          <a:p>
            <a:r>
              <a:rPr lang="fr-FR" dirty="0">
                <a:ln w="0"/>
                <a:solidFill>
                  <a:schemeClr val="accent1"/>
                </a:solidFill>
                <a:effectLst>
                  <a:outerShdw blurRad="38100" dist="25400" dir="5400000" algn="ctr" rotWithShape="0">
                    <a:srgbClr val="6E747A">
                      <a:alpha val="43000"/>
                    </a:srgbClr>
                  </a:outerShdw>
                </a:effectLst>
              </a:rPr>
              <a:t>un </a:t>
            </a:r>
            <a:r>
              <a:rPr lang="fr-FR" dirty="0" err="1">
                <a:ln w="0"/>
                <a:solidFill>
                  <a:schemeClr val="accent1"/>
                </a:solidFill>
                <a:effectLst>
                  <a:outerShdw blurRad="38100" dist="25400" dir="5400000" algn="ctr" rotWithShape="0">
                    <a:srgbClr val="6E747A">
                      <a:alpha val="43000"/>
                    </a:srgbClr>
                  </a:outerShdw>
                </a:effectLst>
              </a:rPr>
              <a:t>uomo</a:t>
            </a:r>
            <a:r>
              <a:rPr lang="fr-FR" dirty="0">
                <a:ln w="0"/>
                <a:solidFill>
                  <a:schemeClr val="accent1"/>
                </a:solidFill>
                <a:effectLst>
                  <a:outerShdw blurRad="38100" dist="25400" dir="5400000" algn="ctr" rotWithShape="0">
                    <a:srgbClr val="6E747A">
                      <a:alpha val="43000"/>
                    </a:srgbClr>
                  </a:outerShdw>
                </a:effectLst>
              </a:rPr>
              <a:t> </a:t>
            </a:r>
            <a:r>
              <a:rPr lang="fr-FR" dirty="0" err="1">
                <a:ln w="0"/>
                <a:solidFill>
                  <a:schemeClr val="accent1"/>
                </a:solidFill>
                <a:effectLst>
                  <a:outerShdw blurRad="38100" dist="25400" dir="5400000" algn="ctr" rotWithShape="0">
                    <a:srgbClr val="6E747A">
                      <a:alpha val="43000"/>
                    </a:srgbClr>
                  </a:outerShdw>
                </a:effectLst>
              </a:rPr>
              <a:t>fisicamente</a:t>
            </a:r>
            <a:r>
              <a:rPr lang="fr-FR" dirty="0">
                <a:ln w="0"/>
                <a:solidFill>
                  <a:schemeClr val="accent1"/>
                </a:solidFill>
                <a:effectLst>
                  <a:outerShdw blurRad="38100" dist="25400" dir="5400000" algn="ctr" rotWithShape="0">
                    <a:srgbClr val="6E747A">
                      <a:alpha val="43000"/>
                    </a:srgbClr>
                  </a:outerShdw>
                </a:effectLst>
              </a:rPr>
              <a:t> banale:  « </a:t>
            </a:r>
            <a:r>
              <a:rPr lang="it-IT" dirty="0">
                <a:ln w="0"/>
                <a:solidFill>
                  <a:schemeClr val="accent1"/>
                </a:solidFill>
                <a:effectLst>
                  <a:outerShdw blurRad="38100" dist="25400" dir="5400000" algn="ctr" rotWithShape="0">
                    <a:srgbClr val="6E747A">
                      <a:alpha val="43000"/>
                    </a:srgbClr>
                  </a:outerShdw>
                </a:effectLst>
              </a:rPr>
              <a:t>Statura media. Spalle forti. Volto quasi rettangolare. Occhi scuri e diretti, ma mascelle pronunciate. Il naso importante è regolare. Capelli neri molto corti. La bocca è arcuata con labbra piene e quasi sempre serrate. Ha qualcosa del contadino siciliano, con quella pelle scura, i capelli neri e i vestiti dai colori sempre scuri ma che gli stanno bene.»</a:t>
            </a:r>
          </a:p>
          <a:p>
            <a:r>
              <a:rPr lang="fr-FR" dirty="0">
                <a:ln w="0"/>
                <a:solidFill>
                  <a:schemeClr val="accent1"/>
                </a:solidFill>
                <a:effectLst>
                  <a:outerShdw blurRad="38100" dist="25400" dir="5400000" algn="ctr" rotWithShape="0">
                    <a:srgbClr val="6E747A">
                      <a:alpha val="43000"/>
                    </a:srgbClr>
                  </a:outerShdw>
                </a:effectLst>
              </a:rPr>
              <a:t>un </a:t>
            </a:r>
            <a:r>
              <a:rPr lang="fr-FR" dirty="0" err="1">
                <a:ln w="0"/>
                <a:solidFill>
                  <a:schemeClr val="accent1"/>
                </a:solidFill>
                <a:effectLst>
                  <a:outerShdw blurRad="38100" dist="25400" dir="5400000" algn="ctr" rotWithShape="0">
                    <a:srgbClr val="6E747A">
                      <a:alpha val="43000"/>
                    </a:srgbClr>
                  </a:outerShdw>
                </a:effectLst>
              </a:rPr>
              <a:t>uomo</a:t>
            </a:r>
            <a:r>
              <a:rPr lang="fr-FR" dirty="0">
                <a:ln w="0"/>
                <a:solidFill>
                  <a:schemeClr val="accent1"/>
                </a:solidFill>
                <a:effectLst>
                  <a:outerShdw blurRad="38100" dist="25400" dir="5400000" algn="ctr" rotWithShape="0">
                    <a:srgbClr val="6E747A">
                      <a:alpha val="43000"/>
                    </a:srgbClr>
                  </a:outerShdw>
                </a:effectLst>
              </a:rPr>
              <a:t> </a:t>
            </a:r>
            <a:r>
              <a:rPr lang="fr-FR" dirty="0" err="1">
                <a:ln w="0"/>
                <a:solidFill>
                  <a:schemeClr val="accent1"/>
                </a:solidFill>
                <a:effectLst>
                  <a:outerShdw blurRad="38100" dist="25400" dir="5400000" algn="ctr" rotWithShape="0">
                    <a:srgbClr val="6E747A">
                      <a:alpha val="43000"/>
                    </a:srgbClr>
                  </a:outerShdw>
                </a:effectLst>
              </a:rPr>
              <a:t>esemplare</a:t>
            </a:r>
            <a:endParaRPr lang="fr-FR" dirty="0">
              <a:ln w="0"/>
              <a:solidFill>
                <a:schemeClr val="accent1"/>
              </a:solidFill>
              <a:effectLst>
                <a:outerShdw blurRad="38100" dist="25400" dir="5400000" algn="ctr" rotWithShape="0">
                  <a:srgbClr val="6E747A">
                    <a:alpha val="43000"/>
                  </a:srgbClr>
                </a:outerShdw>
              </a:effectLst>
            </a:endParaRPr>
          </a:p>
          <a:p>
            <a:r>
              <a:rPr lang="fr-FR" dirty="0">
                <a:ln w="0"/>
                <a:solidFill>
                  <a:schemeClr val="accent1"/>
                </a:solidFill>
                <a:effectLst>
                  <a:outerShdw blurRad="38100" dist="25400" dir="5400000" algn="ctr" rotWithShape="0">
                    <a:srgbClr val="6E747A">
                      <a:alpha val="43000"/>
                    </a:srgbClr>
                  </a:outerShdw>
                </a:effectLst>
              </a:rPr>
              <a:t>un non-</a:t>
            </a:r>
            <a:r>
              <a:rPr lang="fr-FR" dirty="0" err="1">
                <a:ln w="0"/>
                <a:solidFill>
                  <a:schemeClr val="accent1"/>
                </a:solidFill>
                <a:effectLst>
                  <a:outerShdw blurRad="38100" dist="25400" dir="5400000" algn="ctr" rotWithShape="0">
                    <a:srgbClr val="6E747A">
                      <a:alpha val="43000"/>
                    </a:srgbClr>
                  </a:outerShdw>
                </a:effectLst>
              </a:rPr>
              <a:t>eroe</a:t>
            </a:r>
            <a:r>
              <a:rPr lang="fr-FR" dirty="0">
                <a:ln w="0"/>
                <a:solidFill>
                  <a:schemeClr val="accent1"/>
                </a:solidFill>
                <a:effectLst>
                  <a:outerShdw blurRad="38100" dist="25400" dir="5400000" algn="ctr" rotWithShape="0">
                    <a:srgbClr val="6E747A">
                      <a:alpha val="43000"/>
                    </a:srgbClr>
                  </a:outerShdw>
                </a:effectLst>
              </a:rPr>
              <a:t>: « </a:t>
            </a:r>
            <a:r>
              <a:rPr lang="it-IT" dirty="0">
                <a:ln w="0"/>
                <a:solidFill>
                  <a:schemeClr val="accent1"/>
                </a:solidFill>
                <a:effectLst>
                  <a:outerShdw blurRad="38100" dist="25400" dir="5400000" algn="ctr" rotWithShape="0">
                    <a:srgbClr val="6E747A">
                      <a:alpha val="43000"/>
                    </a:srgbClr>
                  </a:outerShdw>
                </a:effectLst>
              </a:rPr>
              <a:t>Il dottore aprì la finestra e il rumore della città si fece di colpo più forte. Da un’officina poco lontano giungeva lo stridio breve e ripetuto di una sega meccanica. </a:t>
            </a:r>
            <a:r>
              <a:rPr lang="it-IT" dirty="0" err="1">
                <a:ln w="0"/>
                <a:solidFill>
                  <a:schemeClr val="accent1"/>
                </a:solidFill>
                <a:effectLst>
                  <a:outerShdw blurRad="38100" dist="25400" dir="5400000" algn="ctr" rotWithShape="0">
                    <a:srgbClr val="6E747A">
                      <a:alpha val="43000"/>
                    </a:srgbClr>
                  </a:outerShdw>
                </a:effectLst>
              </a:rPr>
              <a:t>Rieux</a:t>
            </a:r>
            <a:r>
              <a:rPr lang="it-IT" dirty="0">
                <a:ln w="0"/>
                <a:solidFill>
                  <a:schemeClr val="accent1"/>
                </a:solidFill>
                <a:effectLst>
                  <a:outerShdw blurRad="38100" dist="25400" dir="5400000" algn="ctr" rotWithShape="0">
                    <a:srgbClr val="6E747A">
                      <a:alpha val="43000"/>
                    </a:srgbClr>
                  </a:outerShdw>
                </a:effectLst>
              </a:rPr>
              <a:t> trasalì. Ecco dov’era la certezza, nel lavoro di tutti i giorni. Il resto era appeso a fili e movimenti insignificanti, su cui era inutile soffermarsi. </a:t>
            </a:r>
            <a:r>
              <a:rPr lang="it-IT" dirty="0">
                <a:ln w="0"/>
                <a:solidFill>
                  <a:srgbClr val="FF0000"/>
                </a:solidFill>
                <a:effectLst>
                  <a:outerShdw blurRad="38100" dist="25400" dir="5400000" algn="ctr" rotWithShape="0">
                    <a:srgbClr val="6E747A">
                      <a:alpha val="43000"/>
                    </a:srgbClr>
                  </a:outerShdw>
                </a:effectLst>
              </a:rPr>
              <a:t>L’essenziale era fare bene il proprio lavoro</a:t>
            </a:r>
            <a:r>
              <a:rPr lang="it-IT" dirty="0">
                <a:ln w="0"/>
                <a:solidFill>
                  <a:schemeClr val="accent1"/>
                </a:solidFill>
                <a:effectLst>
                  <a:outerShdw blurRad="38100" dist="25400" dir="5400000" algn="ctr" rotWithShape="0">
                    <a:srgbClr val="6E747A">
                      <a:alpha val="43000"/>
                    </a:srgbClr>
                  </a:outerShdw>
                </a:effectLst>
              </a:rPr>
              <a:t>.»</a:t>
            </a:r>
          </a:p>
          <a:p>
            <a:pPr marL="457200" lvl="1" indent="0">
              <a:buNone/>
            </a:pPr>
            <a:endParaRPr lang="it-IT" dirty="0"/>
          </a:p>
        </p:txBody>
      </p:sp>
    </p:spTree>
    <p:extLst>
      <p:ext uri="{BB962C8B-B14F-4D97-AF65-F5344CB8AC3E}">
        <p14:creationId xmlns:p14="http://schemas.microsoft.com/office/powerpoint/2010/main" val="421634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59E9E-8311-40F6-887B-55FB48ADCE50}"/>
              </a:ext>
            </a:extLst>
          </p:cNvPr>
          <p:cNvSpPr>
            <a:spLocks noGrp="1"/>
          </p:cNvSpPr>
          <p:nvPr>
            <p:ph type="title"/>
          </p:nvPr>
        </p:nvSpPr>
        <p:spPr/>
        <p:txBody>
          <a:bodyPr/>
          <a:lstStyle/>
          <a:p>
            <a:r>
              <a:rPr lang="it-IT" b="1" dirty="0">
                <a:ln w="22225">
                  <a:solidFill>
                    <a:schemeClr val="accent2"/>
                  </a:solidFill>
                  <a:prstDash val="solid"/>
                </a:ln>
                <a:solidFill>
                  <a:schemeClr val="accent2">
                    <a:lumMod val="40000"/>
                    <a:lumOff val="60000"/>
                  </a:schemeClr>
                </a:solidFill>
              </a:rPr>
              <a:t>Jean </a:t>
            </a:r>
            <a:r>
              <a:rPr lang="it-IT" b="1" dirty="0" err="1">
                <a:ln w="22225">
                  <a:solidFill>
                    <a:schemeClr val="accent2"/>
                  </a:solidFill>
                  <a:prstDash val="solid"/>
                </a:ln>
                <a:solidFill>
                  <a:schemeClr val="accent2">
                    <a:lumMod val="40000"/>
                    <a:lumOff val="60000"/>
                  </a:schemeClr>
                </a:solidFill>
              </a:rPr>
              <a:t>Tarrou</a:t>
            </a:r>
            <a:endParaRPr lang="it-IT" dirty="0"/>
          </a:p>
        </p:txBody>
      </p:sp>
      <p:sp>
        <p:nvSpPr>
          <p:cNvPr id="4" name="Segnaposto testo 3">
            <a:extLst>
              <a:ext uri="{FF2B5EF4-FFF2-40B4-BE49-F238E27FC236}">
                <a16:creationId xmlns:a16="http://schemas.microsoft.com/office/drawing/2014/main" id="{2D2B99E7-5202-444B-9BD0-54A7E2EBA846}"/>
              </a:ext>
            </a:extLst>
          </p:cNvPr>
          <p:cNvSpPr>
            <a:spLocks noGrp="1"/>
          </p:cNvSpPr>
          <p:nvPr>
            <p:ph type="body" sz="half" idx="2"/>
          </p:nvPr>
        </p:nvSpPr>
        <p:spPr>
          <a:xfrm>
            <a:off x="839788" y="2057399"/>
            <a:ext cx="4705844" cy="4704127"/>
          </a:xfrm>
        </p:spPr>
        <p:txBody>
          <a:bodyPr/>
          <a:lstStyle/>
          <a:p>
            <a:r>
              <a:rPr lang="it-IT" dirty="0"/>
              <a:t>		</a:t>
            </a:r>
          </a:p>
          <a:p>
            <a:endParaRPr lang="it-IT" dirty="0"/>
          </a:p>
          <a:p>
            <a:endParaRPr lang="it-IT" dirty="0"/>
          </a:p>
          <a:p>
            <a:endParaRPr lang="it-IT" dirty="0"/>
          </a:p>
          <a:p>
            <a:endParaRPr lang="it-IT" dirty="0"/>
          </a:p>
          <a:p>
            <a:endParaRPr lang="it-IT" dirty="0"/>
          </a:p>
          <a:p>
            <a:r>
              <a:rPr lang="it-IT" dirty="0"/>
              <a:t>		(1957)</a:t>
            </a:r>
          </a:p>
        </p:txBody>
      </p:sp>
      <p:pic>
        <p:nvPicPr>
          <p:cNvPr id="7" name="Immagine 6">
            <a:extLst>
              <a:ext uri="{FF2B5EF4-FFF2-40B4-BE49-F238E27FC236}">
                <a16:creationId xmlns:a16="http://schemas.microsoft.com/office/drawing/2014/main" id="{C294AA34-B543-41DF-BDF6-79DD29AE8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2057400"/>
            <a:ext cx="1762125" cy="2590800"/>
          </a:xfrm>
          <a:prstGeom prst="rect">
            <a:avLst/>
          </a:prstGeom>
        </p:spPr>
      </p:pic>
      <p:pic>
        <p:nvPicPr>
          <p:cNvPr id="9" name="Immagine 8">
            <a:extLst>
              <a:ext uri="{FF2B5EF4-FFF2-40B4-BE49-F238E27FC236}">
                <a16:creationId xmlns:a16="http://schemas.microsoft.com/office/drawing/2014/main" id="{8B609910-1762-4105-B7A1-A61AAB138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22" y="4790463"/>
            <a:ext cx="4876800" cy="1828800"/>
          </a:xfrm>
          <a:prstGeom prst="rect">
            <a:avLst/>
          </a:prstGeom>
        </p:spPr>
      </p:pic>
      <p:sp>
        <p:nvSpPr>
          <p:cNvPr id="3" name="Segnaposto contenuto 2">
            <a:extLst>
              <a:ext uri="{FF2B5EF4-FFF2-40B4-BE49-F238E27FC236}">
                <a16:creationId xmlns:a16="http://schemas.microsoft.com/office/drawing/2014/main" id="{768CC0BA-32E9-41E3-887A-98F5882A9F21}"/>
              </a:ext>
            </a:extLst>
          </p:cNvPr>
          <p:cNvSpPr>
            <a:spLocks noGrp="1"/>
          </p:cNvSpPr>
          <p:nvPr>
            <p:ph idx="1"/>
          </p:nvPr>
        </p:nvSpPr>
        <p:spPr>
          <a:xfrm>
            <a:off x="5713412" y="987425"/>
            <a:ext cx="5641976" cy="4873625"/>
          </a:xfrm>
        </p:spPr>
        <p:txBody>
          <a:bodyPr>
            <a:normAutofit fontScale="92500" lnSpcReduction="10000"/>
          </a:bodyPr>
          <a:lstStyle/>
          <a:p>
            <a:pPr marL="0" indent="0">
              <a:buNone/>
            </a:pPr>
            <a:r>
              <a:rPr lang="it-IT" sz="24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Tarrou</a:t>
            </a:r>
            <a:r>
              <a:rPr lang="it-IT"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 è figlio di un </a:t>
            </a:r>
            <a:r>
              <a:rPr lang="it-IT"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pubblico ministero</a:t>
            </a:r>
            <a:r>
              <a:rPr lang="it-IT"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 francese, destinato, secondo le intenzioni del padre, a intraprendere anch'egli la professione forense. Un giorno, tuttavia, il padre lo aveva invitato ad assistere a una sua arringa in un processo penale, nel quale era riuscito a ottenere la </a:t>
            </a:r>
            <a:r>
              <a:rPr lang="it-IT"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condanna a morte</a:t>
            </a:r>
            <a:r>
              <a:rPr lang="it-IT"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 dell'</a:t>
            </a:r>
            <a:r>
              <a:rPr lang="it-IT"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imputato</a:t>
            </a:r>
            <a:r>
              <a:rPr lang="it-IT"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 Il giovane Jean, colpito dalla freddezza con cui il padre aveva chiesto e ottenuto l'esecuzione di un uomo, ne era rimasto inorridito e aveva deciso di lasciare la Francia e di girare per il mondo. Con sé porta sempre dei taccuini, che redige meticolosamente e sui quali, a Orano, descrive l'evolversi dell'epidemia. Il narratore utilizzerà questi taccuini. </a:t>
            </a:r>
            <a:r>
              <a:rPr lang="it-IT" sz="24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Tarrou</a:t>
            </a:r>
            <a:r>
              <a:rPr lang="it-IT"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 istituisce, altresì, un corpo di volontari per il trasporto degli appestati e dei morti.</a:t>
            </a:r>
            <a:endParaRPr lang="it-IT"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57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FBDEE8-8D76-433F-95DA-418D71DDB2A1}"/>
              </a:ext>
            </a:extLst>
          </p:cNvPr>
          <p:cNvSpPr>
            <a:spLocks noGrp="1"/>
          </p:cNvSpPr>
          <p:nvPr>
            <p:ph type="title"/>
          </p:nvPr>
        </p:nvSpPr>
        <p:spPr/>
        <p:txBody>
          <a:bodyPr/>
          <a:lstStyle/>
          <a:p>
            <a:r>
              <a:rPr lang="it-IT" b="1" dirty="0" err="1">
                <a:ln w="22225">
                  <a:solidFill>
                    <a:schemeClr val="accent2"/>
                  </a:solidFill>
                  <a:prstDash val="solid"/>
                </a:ln>
                <a:solidFill>
                  <a:schemeClr val="accent2">
                    <a:lumMod val="40000"/>
                    <a:lumOff val="60000"/>
                  </a:schemeClr>
                </a:solidFill>
              </a:rPr>
              <a:t>Paneloux</a:t>
            </a:r>
            <a:endParaRPr lang="it-IT" dirty="0"/>
          </a:p>
        </p:txBody>
      </p:sp>
      <p:pic>
        <p:nvPicPr>
          <p:cNvPr id="7" name="Segnaposto contenuto 6">
            <a:extLst>
              <a:ext uri="{FF2B5EF4-FFF2-40B4-BE49-F238E27FC236}">
                <a16:creationId xmlns:a16="http://schemas.microsoft.com/office/drawing/2014/main" id="{08369E72-381E-4171-909F-C566B87E557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2470" y="1119949"/>
            <a:ext cx="4702918" cy="4608576"/>
          </a:xfrm>
        </p:spPr>
      </p:pic>
      <p:sp>
        <p:nvSpPr>
          <p:cNvPr id="4" name="Segnaposto testo 3">
            <a:extLst>
              <a:ext uri="{FF2B5EF4-FFF2-40B4-BE49-F238E27FC236}">
                <a16:creationId xmlns:a16="http://schemas.microsoft.com/office/drawing/2014/main" id="{A964FBFA-F10F-4E03-896C-88696496E6B5}"/>
              </a:ext>
            </a:extLst>
          </p:cNvPr>
          <p:cNvSpPr>
            <a:spLocks noGrp="1"/>
          </p:cNvSpPr>
          <p:nvPr>
            <p:ph type="body" sz="half" idx="2"/>
          </p:nvPr>
        </p:nvSpPr>
        <p:spPr>
          <a:xfrm>
            <a:off x="839788" y="2057400"/>
            <a:ext cx="5712014" cy="3811588"/>
          </a:xfrm>
        </p:spPr>
        <p:txBody>
          <a:bodyPr>
            <a:normAutofit/>
          </a:bodyPr>
          <a:lstStyle/>
          <a:p>
            <a:r>
              <a:rPr lang="it-IT" sz="2000" dirty="0"/>
              <a:t>“Fratelli, la sventura vi ha colpito, fratelli, ve lo siete meritato,” un mormorio percorse il pubblico fino al sagrato.</a:t>
            </a:r>
          </a:p>
          <a:p>
            <a:r>
              <a:rPr lang="it-IT" sz="2000" dirty="0"/>
              <a:t>…</a:t>
            </a:r>
          </a:p>
          <a:p>
            <a:r>
              <a:rPr lang="it-IT" sz="2000" dirty="0"/>
              <a:t>Subito dopo quella frase, infatti, </a:t>
            </a:r>
            <a:r>
              <a:rPr lang="it-IT" sz="2000" dirty="0" err="1"/>
              <a:t>Paneloux</a:t>
            </a:r>
            <a:r>
              <a:rPr lang="it-IT" sz="2000" dirty="0"/>
              <a:t> citò il testo dell’Esodo relativo alla peste in Egitto e disse: “La prima volta in cui questo flagello compare nella storia, è per colpire i nemici di Dio. Il faraone si oppone ai disegni eterni e la peste lo costringe allora a inginocchiarsi. Sin dagli albori del mondo, il flagello di Dio mette ai suoi piedi gli orgogliosi e i ciechi. Meditate questo e inginocchiatevi.”</a:t>
            </a:r>
          </a:p>
        </p:txBody>
      </p:sp>
    </p:spTree>
    <p:extLst>
      <p:ext uri="{BB962C8B-B14F-4D97-AF65-F5344CB8AC3E}">
        <p14:creationId xmlns:p14="http://schemas.microsoft.com/office/powerpoint/2010/main" val="152552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81097-EFD9-4610-A10E-BFBB74DCDE4B}"/>
              </a:ext>
            </a:extLst>
          </p:cNvPr>
          <p:cNvSpPr>
            <a:spLocks noGrp="1"/>
          </p:cNvSpPr>
          <p:nvPr>
            <p:ph type="title"/>
          </p:nvPr>
        </p:nvSpPr>
        <p:spPr/>
        <p:txBody>
          <a:bodyPr/>
          <a:lstStyle/>
          <a:p>
            <a:pPr algn="ctr"/>
            <a:r>
              <a:rPr lang="it-IT" b="1" dirty="0">
                <a:ln w="22225">
                  <a:solidFill>
                    <a:schemeClr val="accent2"/>
                  </a:solidFill>
                  <a:prstDash val="solid"/>
                </a:ln>
                <a:solidFill>
                  <a:schemeClr val="accent2">
                    <a:lumMod val="40000"/>
                    <a:lumOff val="60000"/>
                  </a:schemeClr>
                </a:solidFill>
              </a:rPr>
              <a:t>Una conclusione aperta</a:t>
            </a:r>
            <a:endParaRPr lang="it-IT" dirty="0"/>
          </a:p>
        </p:txBody>
      </p:sp>
      <p:sp>
        <p:nvSpPr>
          <p:cNvPr id="3" name="Segnaposto contenuto 2">
            <a:extLst>
              <a:ext uri="{FF2B5EF4-FFF2-40B4-BE49-F238E27FC236}">
                <a16:creationId xmlns:a16="http://schemas.microsoft.com/office/drawing/2014/main" id="{812D4F89-122B-4288-887B-85E422B0BF7C}"/>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38293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a:extLst>
              <a:ext uri="{FF2B5EF4-FFF2-40B4-BE49-F238E27FC236}">
                <a16:creationId xmlns:a16="http://schemas.microsoft.com/office/drawing/2014/main" id="{52CDF2E2-4640-40DE-A9AA-2F1775F9C244}"/>
              </a:ext>
            </a:extLst>
          </p:cNvPr>
          <p:cNvGraphicFramePr/>
          <p:nvPr>
            <p:extLst>
              <p:ext uri="{D42A27DB-BD31-4B8C-83A1-F6EECF244321}">
                <p14:modId xmlns:p14="http://schemas.microsoft.com/office/powerpoint/2010/main" val="3596988537"/>
              </p:ext>
            </p:extLst>
          </p:nvPr>
        </p:nvGraphicFramePr>
        <p:xfrm>
          <a:off x="3363986" y="0"/>
          <a:ext cx="7566869" cy="648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magine 10">
            <a:extLst>
              <a:ext uri="{FF2B5EF4-FFF2-40B4-BE49-F238E27FC236}">
                <a16:creationId xmlns:a16="http://schemas.microsoft.com/office/drawing/2014/main" id="{3B162F6E-FC58-42DE-B87F-7C9AAC0B996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1671" y="0"/>
            <a:ext cx="5461232" cy="6858000"/>
          </a:xfrm>
          <a:prstGeom prst="rect">
            <a:avLst/>
          </a:prstGeom>
        </p:spPr>
      </p:pic>
      <p:pic>
        <p:nvPicPr>
          <p:cNvPr id="20" name="Immagine 19">
            <a:extLst>
              <a:ext uri="{FF2B5EF4-FFF2-40B4-BE49-F238E27FC236}">
                <a16:creationId xmlns:a16="http://schemas.microsoft.com/office/drawing/2014/main" id="{41ADC446-1540-48DD-AE40-49A74767F2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531604" y="0"/>
            <a:ext cx="3660395" cy="6858000"/>
          </a:xfrm>
          <a:prstGeom prst="rect">
            <a:avLst/>
          </a:prstGeom>
        </p:spPr>
      </p:pic>
      <p:sp>
        <p:nvSpPr>
          <p:cNvPr id="21" name="CasellaDiTesto 20">
            <a:extLst>
              <a:ext uri="{FF2B5EF4-FFF2-40B4-BE49-F238E27FC236}">
                <a16:creationId xmlns:a16="http://schemas.microsoft.com/office/drawing/2014/main" id="{092BCA5F-FDCE-456E-AC37-1745898DEE8D}"/>
              </a:ext>
            </a:extLst>
          </p:cNvPr>
          <p:cNvSpPr txBox="1"/>
          <p:nvPr/>
        </p:nvSpPr>
        <p:spPr>
          <a:xfrm>
            <a:off x="8825218" y="6858000"/>
            <a:ext cx="3366781" cy="369332"/>
          </a:xfrm>
          <a:prstGeom prst="rect">
            <a:avLst/>
          </a:prstGeom>
          <a:noFill/>
        </p:spPr>
        <p:txBody>
          <a:bodyPr wrap="square" rtlCol="0">
            <a:spAutoFit/>
          </a:bodyPr>
          <a:lstStyle/>
          <a:p>
            <a:r>
              <a:rPr lang="it-IT" sz="900">
                <a:hlinkClick r:id="rId10" tooltip="http://www.ancorafischiailvento.org/2018/07/12/albert-camus-e-il-colonialismo-francese/"/>
              </a:rPr>
              <a:t>Questa foto</a:t>
            </a:r>
            <a:r>
              <a:rPr lang="it-IT" sz="900"/>
              <a:t> di Autore sconosciuto è concesso in licenza da </a:t>
            </a:r>
            <a:r>
              <a:rPr lang="it-IT" sz="900">
                <a:hlinkClick r:id="rId11" tooltip="https://creativecommons.org/licenses/by-nc-sa/3.0/"/>
              </a:rPr>
              <a:t>CC BY-SA-NC</a:t>
            </a:r>
            <a:endParaRPr lang="it-IT" sz="900"/>
          </a:p>
        </p:txBody>
      </p:sp>
    </p:spTree>
    <p:extLst>
      <p:ext uri="{BB962C8B-B14F-4D97-AF65-F5344CB8AC3E}">
        <p14:creationId xmlns:p14="http://schemas.microsoft.com/office/powerpoint/2010/main" val="310642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56E8B-C863-49D5-8461-1313F756D3CE}"/>
              </a:ext>
            </a:extLst>
          </p:cNvPr>
          <p:cNvSpPr>
            <a:spLocks noGrp="1"/>
          </p:cNvSpPr>
          <p:nvPr>
            <p:ph type="title"/>
          </p:nvPr>
        </p:nvSpPr>
        <p:spPr/>
        <p:txBody>
          <a:bodyPr/>
          <a:lstStyle/>
          <a:p>
            <a:r>
              <a:rPr lang="it-IT"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Albert Camus</a:t>
            </a:r>
          </a:p>
        </p:txBody>
      </p:sp>
      <p:pic>
        <p:nvPicPr>
          <p:cNvPr id="7" name="Segnaposto immagine 6">
            <a:extLst>
              <a:ext uri="{FF2B5EF4-FFF2-40B4-BE49-F238E27FC236}">
                <a16:creationId xmlns:a16="http://schemas.microsoft.com/office/drawing/2014/main" id="{C6712861-F3E6-4368-BCAC-A1990F61A26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086" r="17086"/>
          <a:stretch>
            <a:fillRect/>
          </a:stretch>
        </p:blipFill>
        <p:spPr>
          <a:xfrm>
            <a:off x="6096000" y="987426"/>
            <a:ext cx="4692242" cy="2661786"/>
          </a:xfrm>
        </p:spPr>
      </p:pic>
      <p:sp>
        <p:nvSpPr>
          <p:cNvPr id="4" name="Segnaposto testo 3">
            <a:extLst>
              <a:ext uri="{FF2B5EF4-FFF2-40B4-BE49-F238E27FC236}">
                <a16:creationId xmlns:a16="http://schemas.microsoft.com/office/drawing/2014/main" id="{B00949C0-7154-4FCD-9EDB-B712BEB87B9B}"/>
              </a:ext>
            </a:extLst>
          </p:cNvPr>
          <p:cNvSpPr>
            <a:spLocks noGrp="1"/>
          </p:cNvSpPr>
          <p:nvPr>
            <p:ph type="body" sz="half" idx="2"/>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r>
              <a:rPr lang="it-IT" sz="1900" dirty="0" err="1">
                <a:ln w="0"/>
                <a:solidFill>
                  <a:schemeClr val="tx1"/>
                </a:solidFill>
                <a:effectLst>
                  <a:outerShdw blurRad="38100" dist="19050" dir="2700000" algn="tl" rotWithShape="0">
                    <a:schemeClr val="dk1">
                      <a:alpha val="40000"/>
                    </a:schemeClr>
                  </a:outerShdw>
                </a:effectLst>
              </a:rPr>
              <a:t>Mondovi</a:t>
            </a:r>
            <a:r>
              <a:rPr lang="it-IT" sz="1900" dirty="0">
                <a:ln w="0"/>
                <a:solidFill>
                  <a:schemeClr val="tx1"/>
                </a:solidFill>
                <a:effectLst>
                  <a:outerShdw blurRad="38100" dist="19050" dir="2700000" algn="tl" rotWithShape="0">
                    <a:schemeClr val="dk1">
                      <a:alpha val="40000"/>
                    </a:schemeClr>
                  </a:outerShdw>
                </a:effectLst>
              </a:rPr>
              <a:t> (Algeria francese. Oggi </a:t>
            </a:r>
            <a:r>
              <a:rPr lang="it-IT" sz="1900" dirty="0" err="1">
                <a:ln w="0"/>
                <a:solidFill>
                  <a:schemeClr val="tx1"/>
                </a:solidFill>
                <a:effectLst>
                  <a:outerShdw blurRad="38100" dist="19050" dir="2700000" algn="tl" rotWithShape="0">
                    <a:schemeClr val="dk1">
                      <a:alpha val="40000"/>
                    </a:schemeClr>
                  </a:outerShdw>
                </a:effectLst>
              </a:rPr>
              <a:t>Dréan</a:t>
            </a:r>
            <a:r>
              <a:rPr lang="it-IT" sz="1900" dirty="0">
                <a:ln w="0"/>
                <a:solidFill>
                  <a:schemeClr val="tx1"/>
                </a:solidFill>
                <a:effectLst>
                  <a:outerShdw blurRad="38100" dist="19050" dir="2700000" algn="tl" rotWithShape="0">
                    <a:schemeClr val="dk1">
                      <a:alpha val="40000"/>
                    </a:schemeClr>
                  </a:outerShdw>
                </a:effectLst>
              </a:rPr>
              <a:t>) 1913 – </a:t>
            </a:r>
            <a:r>
              <a:rPr lang="it-IT" sz="1900" dirty="0" err="1">
                <a:ln w="0"/>
                <a:solidFill>
                  <a:schemeClr val="tx1"/>
                </a:solidFill>
                <a:effectLst>
                  <a:outerShdw blurRad="38100" dist="19050" dir="2700000" algn="tl" rotWithShape="0">
                    <a:schemeClr val="dk1">
                      <a:alpha val="40000"/>
                    </a:schemeClr>
                  </a:outerShdw>
                </a:effectLst>
              </a:rPr>
              <a:t>Villeblevin</a:t>
            </a:r>
            <a:r>
              <a:rPr lang="it-IT" sz="1900" dirty="0">
                <a:ln w="0"/>
                <a:solidFill>
                  <a:schemeClr val="tx1"/>
                </a:solidFill>
                <a:effectLst>
                  <a:outerShdw blurRad="38100" dist="19050" dir="2700000" algn="tl" rotWithShape="0">
                    <a:schemeClr val="dk1">
                      <a:alpha val="40000"/>
                    </a:schemeClr>
                  </a:outerShdw>
                </a:effectLst>
              </a:rPr>
              <a:t> (Francia) 1960</a:t>
            </a:r>
          </a:p>
          <a:p>
            <a:pPr marL="285750" indent="-285750">
              <a:buFont typeface="Arial" panose="020B0604020202020204" pitchFamily="34" charset="0"/>
              <a:buChar char="•"/>
            </a:pPr>
            <a:r>
              <a:rPr lang="it-IT" sz="1900" dirty="0">
                <a:ln w="0"/>
                <a:solidFill>
                  <a:schemeClr val="accent1"/>
                </a:solidFill>
                <a:effectLst>
                  <a:outerShdw blurRad="38100" dist="25400" dir="5400000" algn="ctr" rotWithShape="0">
                    <a:srgbClr val="6E747A">
                      <a:alpha val="43000"/>
                    </a:srgbClr>
                  </a:outerShdw>
                </a:effectLst>
              </a:rPr>
              <a:t> </a:t>
            </a:r>
            <a:r>
              <a:rPr lang="it-IT" sz="1900" dirty="0">
                <a:ln w="0"/>
                <a:solidFill>
                  <a:schemeClr val="tx1"/>
                </a:solidFill>
                <a:effectLst>
                  <a:outerShdw blurRad="38100" dist="19050" dir="2700000" algn="tl" rotWithShape="0">
                    <a:schemeClr val="dk1">
                      <a:alpha val="40000"/>
                    </a:schemeClr>
                  </a:outerShdw>
                </a:effectLst>
              </a:rPr>
              <a:t>Una famiglia di «</a:t>
            </a:r>
            <a:r>
              <a:rPr lang="it-IT" sz="1900" dirty="0" err="1">
                <a:ln w="0"/>
                <a:solidFill>
                  <a:schemeClr val="tx1"/>
                </a:solidFill>
                <a:effectLst>
                  <a:outerShdw blurRad="38100" dist="19050" dir="2700000" algn="tl" rotWithShape="0">
                    <a:schemeClr val="dk1">
                      <a:alpha val="40000"/>
                    </a:schemeClr>
                  </a:outerShdw>
                </a:effectLst>
              </a:rPr>
              <a:t>Pieds</a:t>
            </a:r>
            <a:r>
              <a:rPr lang="it-IT" sz="1900" dirty="0">
                <a:ln w="0"/>
                <a:solidFill>
                  <a:schemeClr val="tx1"/>
                </a:solidFill>
                <a:effectLst>
                  <a:outerShdw blurRad="38100" dist="19050" dir="2700000" algn="tl" rotWithShape="0">
                    <a:schemeClr val="dk1">
                      <a:alpha val="40000"/>
                    </a:schemeClr>
                  </a:outerShdw>
                </a:effectLst>
              </a:rPr>
              <a:t>-Noirs»</a:t>
            </a:r>
          </a:p>
          <a:p>
            <a:pPr marL="742950" lvl="1" indent="-285750">
              <a:buFont typeface="Arial" panose="020B0604020202020204" pitchFamily="34" charset="0"/>
              <a:buChar char="•"/>
            </a:pPr>
            <a:r>
              <a:rPr lang="it-IT" sz="1800" dirty="0">
                <a:ln w="0"/>
                <a:solidFill>
                  <a:schemeClr val="tx1"/>
                </a:solidFill>
                <a:effectLst>
                  <a:outerShdw blurRad="38100" dist="19050" dir="2700000" algn="tl" rotWithShape="0">
                    <a:schemeClr val="dk1">
                      <a:alpha val="40000"/>
                    </a:schemeClr>
                  </a:outerShdw>
                </a:effectLst>
              </a:rPr>
              <a:t>Lucien Auguste Camus: fornitore d'uva locale, famiglia di coloni francesi (originari di Bordeaux da parte paterna e dell'Alsazia da parte materna), muore nella prima battaglia della Marna nel 1914 </a:t>
            </a:r>
          </a:p>
          <a:p>
            <a:pPr marL="742950" lvl="1" indent="-285750">
              <a:buFont typeface="Arial" panose="020B0604020202020204" pitchFamily="34" charset="0"/>
              <a:buChar char="•"/>
            </a:pPr>
            <a:r>
              <a:rPr lang="it-IT" sz="1800" dirty="0">
                <a:ln w="0"/>
                <a:solidFill>
                  <a:schemeClr val="tx1"/>
                </a:solidFill>
                <a:effectLst>
                  <a:outerShdw blurRad="38100" dist="19050" dir="2700000" algn="tl" rotWithShape="0">
                    <a:schemeClr val="dk1">
                      <a:alpha val="40000"/>
                    </a:schemeClr>
                  </a:outerShdw>
                </a:effectLst>
              </a:rPr>
              <a:t>Catherine </a:t>
            </a:r>
            <a:r>
              <a:rPr lang="it-IT" sz="1800" dirty="0" err="1">
                <a:ln w="0"/>
                <a:solidFill>
                  <a:schemeClr val="tx1"/>
                </a:solidFill>
                <a:effectLst>
                  <a:outerShdw blurRad="38100" dist="19050" dir="2700000" algn="tl" rotWithShape="0">
                    <a:schemeClr val="dk1">
                      <a:alpha val="40000"/>
                    </a:schemeClr>
                  </a:outerShdw>
                </a:effectLst>
              </a:rPr>
              <a:t>Hélène</a:t>
            </a:r>
            <a:r>
              <a:rPr lang="it-IT" sz="1800" dirty="0">
                <a:ln w="0"/>
                <a:solidFill>
                  <a:schemeClr val="tx1"/>
                </a:solidFill>
                <a:effectLst>
                  <a:outerShdw blurRad="38100" dist="19050" dir="2700000" algn="tl" rotWithShape="0">
                    <a:schemeClr val="dk1">
                      <a:alpha val="40000"/>
                    </a:schemeClr>
                  </a:outerShdw>
                </a:effectLst>
              </a:rPr>
              <a:t> </a:t>
            </a:r>
            <a:r>
              <a:rPr lang="it-IT" sz="1800" dirty="0" err="1">
                <a:ln w="0"/>
                <a:solidFill>
                  <a:schemeClr val="tx1"/>
                </a:solidFill>
                <a:effectLst>
                  <a:outerShdw blurRad="38100" dist="19050" dir="2700000" algn="tl" rotWithShape="0">
                    <a:schemeClr val="dk1">
                      <a:alpha val="40000"/>
                    </a:schemeClr>
                  </a:outerShdw>
                </a:effectLst>
              </a:rPr>
              <a:t>Sintès</a:t>
            </a:r>
            <a:r>
              <a:rPr lang="it-IT" sz="1800" dirty="0">
                <a:ln w="0"/>
                <a:solidFill>
                  <a:schemeClr val="tx1"/>
                </a:solidFill>
                <a:effectLst>
                  <a:outerShdw blurRad="38100" dist="19050" dir="2700000" algn="tl" rotWithShape="0">
                    <a:schemeClr val="dk1">
                      <a:alpha val="40000"/>
                    </a:schemeClr>
                  </a:outerShdw>
                </a:effectLst>
              </a:rPr>
              <a:t>: figlia di immigrati spagnoli originari di Minorca (Isole Baleari)</a:t>
            </a:r>
          </a:p>
          <a:p>
            <a:pPr marL="285750" indent="-285750">
              <a:buFont typeface="Arial" panose="020B0604020202020204" pitchFamily="34" charset="0"/>
              <a:buChar char="•"/>
            </a:pPr>
            <a:r>
              <a:rPr lang="it-IT" sz="2000" dirty="0">
                <a:ln w="0"/>
                <a:solidFill>
                  <a:schemeClr val="tx1"/>
                </a:solidFill>
                <a:effectLst>
                  <a:outerShdw blurRad="38100" dist="19050" dir="2700000" algn="tl" rotWithShape="0">
                    <a:schemeClr val="dk1">
                      <a:alpha val="40000"/>
                    </a:schemeClr>
                  </a:outerShdw>
                </a:effectLst>
              </a:rPr>
              <a:t>Infanzia e adolescenza a Algeri</a:t>
            </a:r>
          </a:p>
          <a:p>
            <a:pPr marL="285750" indent="-285750">
              <a:buFont typeface="Arial" panose="020B0604020202020204" pitchFamily="34" charset="0"/>
              <a:buChar char="•"/>
            </a:pPr>
            <a:r>
              <a:rPr lang="it-IT" sz="2000" dirty="0">
                <a:ln w="0"/>
                <a:solidFill>
                  <a:schemeClr val="tx1"/>
                </a:solidFill>
                <a:effectLst>
                  <a:outerShdw blurRad="38100" dist="19050" dir="2700000" algn="tl" rotWithShape="0">
                    <a:schemeClr val="dk1">
                      <a:alpha val="40000"/>
                    </a:schemeClr>
                  </a:outerShdw>
                </a:effectLst>
              </a:rPr>
              <a:t>Studia filosofia a Algeri</a:t>
            </a:r>
          </a:p>
          <a:p>
            <a:endParaRPr lang="it-IT" dirty="0">
              <a:ln w="0"/>
              <a:solidFill>
                <a:schemeClr val="tx1"/>
              </a:solidFill>
              <a:effectLst>
                <a:outerShdw blurRad="38100" dist="19050" dir="2700000" algn="tl" rotWithShape="0">
                  <a:schemeClr val="dk1">
                    <a:alpha val="40000"/>
                  </a:schemeClr>
                </a:outerShdw>
              </a:effectLst>
            </a:endParaRPr>
          </a:p>
          <a:p>
            <a:endParaRPr lang="it-IT"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1" name="Immagine 10">
            <a:extLst>
              <a:ext uri="{FF2B5EF4-FFF2-40B4-BE49-F238E27FC236}">
                <a16:creationId xmlns:a16="http://schemas.microsoft.com/office/drawing/2014/main" id="{61077850-0D53-4CCD-957A-B3A1DA8D19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18165" y="3749878"/>
            <a:ext cx="3020037" cy="3108121"/>
          </a:xfrm>
          <a:prstGeom prst="rect">
            <a:avLst/>
          </a:prstGeom>
        </p:spPr>
      </p:pic>
      <p:pic>
        <p:nvPicPr>
          <p:cNvPr id="13" name="Immagine 12">
            <a:extLst>
              <a:ext uri="{FF2B5EF4-FFF2-40B4-BE49-F238E27FC236}">
                <a16:creationId xmlns:a16="http://schemas.microsoft.com/office/drawing/2014/main" id="{A0CB18D0-448E-459A-A66B-B5CC3D98353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72025" y="3657600"/>
            <a:ext cx="4187417" cy="3200400"/>
          </a:xfrm>
          <a:prstGeom prst="rect">
            <a:avLst/>
          </a:prstGeom>
        </p:spPr>
      </p:pic>
    </p:spTree>
    <p:extLst>
      <p:ext uri="{BB962C8B-B14F-4D97-AF65-F5344CB8AC3E}">
        <p14:creationId xmlns:p14="http://schemas.microsoft.com/office/powerpoint/2010/main" val="111235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D4A7D-9AEA-4EB5-9B37-3390D6D999B2}"/>
              </a:ext>
            </a:extLst>
          </p:cNvPr>
          <p:cNvSpPr>
            <a:spLocks noGrp="1"/>
          </p:cNvSpPr>
          <p:nvPr>
            <p:ph type="title"/>
          </p:nvPr>
        </p:nvSpPr>
        <p:spPr/>
        <p:txBody>
          <a:bodyPr/>
          <a:lstStyle/>
          <a:p>
            <a:r>
              <a:rPr lang="it-IT" dirty="0">
                <a:ln w="0"/>
                <a:solidFill>
                  <a:schemeClr val="accent1"/>
                </a:solidFill>
                <a:effectLst>
                  <a:outerShdw blurRad="38100" dist="25400" dir="5400000" algn="ctr" rotWithShape="0">
                    <a:srgbClr val="6E747A">
                      <a:alpha val="43000"/>
                    </a:srgbClr>
                  </a:outerShdw>
                </a:effectLst>
              </a:rPr>
              <a:t>Alcuni titoli</a:t>
            </a:r>
            <a:endParaRPr lang="it-IT" dirty="0"/>
          </a:p>
        </p:txBody>
      </p:sp>
      <p:sp>
        <p:nvSpPr>
          <p:cNvPr id="3" name="Segnaposto contenuto 2">
            <a:extLst>
              <a:ext uri="{FF2B5EF4-FFF2-40B4-BE49-F238E27FC236}">
                <a16:creationId xmlns:a16="http://schemas.microsoft.com/office/drawing/2014/main" id="{AA7EB4DA-5C93-4120-8876-B6317384E0EE}"/>
              </a:ext>
            </a:extLst>
          </p:cNvPr>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1937: </a:t>
            </a:r>
            <a:r>
              <a:rPr lang="it-IT" sz="2400" i="1" dirty="0">
                <a:solidFill>
                  <a:schemeClr val="accent5">
                    <a:lumMod val="50000"/>
                  </a:schemeClr>
                </a:solidFill>
                <a:latin typeface="Times New Roman" panose="02020603050405020304" pitchFamily="18" charset="0"/>
                <a:cs typeface="Times New Roman" panose="02020603050405020304" pitchFamily="18" charset="0"/>
              </a:rPr>
              <a:t>Il Dritto e il rovescio</a:t>
            </a:r>
          </a:p>
          <a:p>
            <a:pPr marL="171450" indent="-171450">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1939:</a:t>
            </a:r>
            <a:r>
              <a:rPr lang="it-IT" sz="2400" dirty="0">
                <a:solidFill>
                  <a:schemeClr val="accent5">
                    <a:lumMod val="50000"/>
                  </a:schemeClr>
                </a:solidFill>
                <a:latin typeface="Times New Roman" panose="02020603050405020304" pitchFamily="18" charset="0"/>
                <a:cs typeface="Times New Roman" panose="02020603050405020304" pitchFamily="18" charset="0"/>
              </a:rPr>
              <a:t> </a:t>
            </a:r>
            <a:r>
              <a:rPr lang="fr-FR" sz="2400" b="0" i="1" u="none" strike="noStrike" dirty="0" err="1">
                <a:solidFill>
                  <a:schemeClr val="accent5">
                    <a:lumMod val="50000"/>
                  </a:schemeClr>
                </a:solidFill>
                <a:effectLst/>
                <a:latin typeface="Times New Roman" panose="02020603050405020304" pitchFamily="18" charset="0"/>
                <a:cs typeface="Times New Roman" panose="02020603050405020304" pitchFamily="18" charset="0"/>
              </a:rPr>
              <a:t>Nozze</a:t>
            </a:r>
            <a:r>
              <a:rPr lang="fr-FR" sz="2400" u="none" strike="noStrike" dirty="0">
                <a:solidFill>
                  <a:srgbClr val="202122"/>
                </a:solidFill>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quattro</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saggi</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Noces à Tipasa</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Le vent à </a:t>
            </a:r>
            <a:r>
              <a:rPr lang="fr-FR" sz="2400" b="0" i="1" dirty="0" err="1">
                <a:solidFill>
                  <a:srgbClr val="202122"/>
                </a:solidFill>
                <a:effectLst/>
                <a:latin typeface="Times New Roman" panose="02020603050405020304" pitchFamily="18" charset="0"/>
                <a:cs typeface="Times New Roman" panose="02020603050405020304" pitchFamily="18" charset="0"/>
              </a:rPr>
              <a:t>Djémila</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L'été à Alger</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Le désert</a:t>
            </a:r>
            <a:r>
              <a:rPr lang="fr-FR" sz="2400" b="0" i="0" dirty="0">
                <a:solidFill>
                  <a:srgbClr val="202122"/>
                </a:solidFill>
                <a:effectLst/>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fr-FR" sz="2400" u="none" strike="noStrike" dirty="0">
                <a:solidFill>
                  <a:srgbClr val="202122"/>
                </a:solidFill>
                <a:latin typeface="Times New Roman" panose="02020603050405020304" pitchFamily="18" charset="0"/>
                <a:cs typeface="Times New Roman" panose="02020603050405020304" pitchFamily="18" charset="0"/>
              </a:rPr>
              <a:t>1942: </a:t>
            </a:r>
            <a:r>
              <a:rPr lang="fr-FR" sz="2400" i="1" dirty="0">
                <a:solidFill>
                  <a:schemeClr val="accent5">
                    <a:lumMod val="50000"/>
                  </a:schemeClr>
                </a:solidFill>
                <a:latin typeface="Times New Roman" panose="02020603050405020304" pitchFamily="18" charset="0"/>
                <a:cs typeface="Times New Roman" panose="02020603050405020304" pitchFamily="18" charset="0"/>
              </a:rPr>
              <a:t>Il Mito di </a:t>
            </a:r>
            <a:r>
              <a:rPr lang="fr-FR" sz="2400" i="1" dirty="0" err="1">
                <a:solidFill>
                  <a:schemeClr val="accent5">
                    <a:lumMod val="50000"/>
                  </a:schemeClr>
                </a:solidFill>
                <a:latin typeface="Times New Roman" panose="02020603050405020304" pitchFamily="18" charset="0"/>
                <a:cs typeface="Times New Roman" panose="02020603050405020304" pitchFamily="18" charset="0"/>
              </a:rPr>
              <a:t>Sisifo</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saggio</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sull’ssurdo</a:t>
            </a:r>
            <a:endParaRPr lang="fr-FR" sz="2400" dirty="0">
              <a:solidFill>
                <a:srgbClr val="202122"/>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FR" sz="2400" b="0" i="1" u="none" strike="noStrike" dirty="0">
                <a:solidFill>
                  <a:srgbClr val="202122"/>
                </a:solidFill>
                <a:effectLst/>
                <a:latin typeface="Times New Roman" panose="02020603050405020304" pitchFamily="18" charset="0"/>
                <a:cs typeface="Times New Roman" panose="02020603050405020304" pitchFamily="18" charset="0"/>
              </a:rPr>
              <a:t>1942: </a:t>
            </a:r>
            <a:r>
              <a:rPr lang="fr-FR" sz="2400" b="0" i="1" u="none" strike="noStrike" dirty="0">
                <a:solidFill>
                  <a:schemeClr val="accent5">
                    <a:lumMod val="50000"/>
                  </a:schemeClr>
                </a:solidFill>
                <a:effectLst/>
                <a:latin typeface="Times New Roman" panose="02020603050405020304" pitchFamily="18" charset="0"/>
                <a:cs typeface="Times New Roman" panose="02020603050405020304" pitchFamily="18" charset="0"/>
              </a:rPr>
              <a:t>Lo </a:t>
            </a:r>
            <a:r>
              <a:rPr lang="fr-FR" sz="2400" b="0" i="1" u="none" strike="noStrike" dirty="0" err="1">
                <a:solidFill>
                  <a:schemeClr val="accent5">
                    <a:lumMod val="50000"/>
                  </a:schemeClr>
                </a:solidFill>
                <a:effectLst/>
                <a:latin typeface="Times New Roman" panose="02020603050405020304" pitchFamily="18" charset="0"/>
                <a:cs typeface="Times New Roman" panose="02020603050405020304" pitchFamily="18" charset="0"/>
              </a:rPr>
              <a:t>Straniero</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romanzo</a:t>
            </a:r>
            <a:endParaRPr lang="fr-FR" sz="2400" b="0" i="0" dirty="0">
              <a:solidFill>
                <a:srgbClr val="202122"/>
              </a:solidFill>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1938: </a:t>
            </a:r>
            <a:r>
              <a:rPr lang="it-IT" sz="2400" i="1" dirty="0">
                <a:solidFill>
                  <a:schemeClr val="accent5">
                    <a:lumMod val="50000"/>
                  </a:schemeClr>
                </a:solidFill>
                <a:latin typeface="Times New Roman" panose="02020603050405020304" pitchFamily="18" charset="0"/>
                <a:cs typeface="Times New Roman" panose="02020603050405020304" pitchFamily="18" charset="0"/>
              </a:rPr>
              <a:t>Caligola</a:t>
            </a:r>
            <a:r>
              <a:rPr lang="it-IT" sz="2400" dirty="0">
                <a:latin typeface="Times New Roman" panose="02020603050405020304" pitchFamily="18" charset="0"/>
                <a:cs typeface="Times New Roman" panose="02020603050405020304" pitchFamily="18" charset="0"/>
              </a:rPr>
              <a:t>, opera teatrale</a:t>
            </a:r>
            <a:endParaRPr lang="fr-FR" sz="2400" dirty="0">
              <a:solidFill>
                <a:srgbClr val="202122"/>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FR" sz="2400" b="0" i="1" u="none" strike="noStrike" dirty="0">
                <a:solidFill>
                  <a:srgbClr val="202122"/>
                </a:solidFill>
                <a:effectLst/>
                <a:latin typeface="Times New Roman" panose="02020603050405020304" pitchFamily="18" charset="0"/>
                <a:cs typeface="Times New Roman" panose="02020603050405020304" pitchFamily="18" charset="0"/>
              </a:rPr>
              <a:t>1947: </a:t>
            </a:r>
            <a:r>
              <a:rPr lang="fr-FR" sz="2400" b="0" i="1" u="none" strike="noStrike" dirty="0">
                <a:solidFill>
                  <a:schemeClr val="accent5">
                    <a:lumMod val="50000"/>
                  </a:schemeClr>
                </a:solidFill>
                <a:effectLst/>
                <a:latin typeface="Times New Roman" panose="02020603050405020304" pitchFamily="18" charset="0"/>
                <a:cs typeface="Times New Roman" panose="02020603050405020304" pitchFamily="18" charset="0"/>
              </a:rPr>
              <a:t>La Peste</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romanzo</a:t>
            </a:r>
            <a:endParaRPr lang="fr-FR" sz="2400" b="0" i="0" dirty="0">
              <a:solidFill>
                <a:srgbClr val="202122"/>
              </a:solidFill>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FR" sz="2400" i="1" dirty="0">
                <a:solidFill>
                  <a:srgbClr val="202122"/>
                </a:solidFill>
                <a:latin typeface="Times New Roman" panose="02020603050405020304" pitchFamily="18" charset="0"/>
                <a:cs typeface="Times New Roman" panose="02020603050405020304" pitchFamily="18" charset="0"/>
              </a:rPr>
              <a:t>1949</a:t>
            </a:r>
            <a:r>
              <a:rPr lang="fr-FR" sz="2400" dirty="0">
                <a:solidFill>
                  <a:srgbClr val="202122"/>
                </a:solidFill>
                <a:latin typeface="Times New Roman" panose="02020603050405020304" pitchFamily="18" charset="0"/>
                <a:cs typeface="Times New Roman" panose="02020603050405020304" pitchFamily="18" charset="0"/>
              </a:rPr>
              <a:t>: </a:t>
            </a:r>
            <a:r>
              <a:rPr lang="fr-FR" sz="2400" i="1" dirty="0">
                <a:solidFill>
                  <a:schemeClr val="accent5">
                    <a:lumMod val="50000"/>
                  </a:schemeClr>
                </a:solidFill>
                <a:latin typeface="Times New Roman" panose="02020603050405020304" pitchFamily="18" charset="0"/>
                <a:cs typeface="Times New Roman" panose="02020603050405020304" pitchFamily="18" charset="0"/>
              </a:rPr>
              <a:t>I</a:t>
            </a:r>
            <a:r>
              <a:rPr lang="fr-FR" sz="2400" dirty="0">
                <a:solidFill>
                  <a:schemeClr val="accent5">
                    <a:lumMod val="50000"/>
                  </a:schemeClr>
                </a:solidFill>
                <a:latin typeface="Times New Roman" panose="02020603050405020304" pitchFamily="18" charset="0"/>
                <a:cs typeface="Times New Roman" panose="02020603050405020304" pitchFamily="18" charset="0"/>
              </a:rPr>
              <a:t> </a:t>
            </a:r>
            <a:r>
              <a:rPr lang="fr-FR" sz="2400" i="1" dirty="0">
                <a:solidFill>
                  <a:schemeClr val="accent5">
                    <a:lumMod val="50000"/>
                  </a:schemeClr>
                </a:solidFill>
                <a:latin typeface="Times New Roman" panose="02020603050405020304" pitchFamily="18" charset="0"/>
                <a:cs typeface="Times New Roman" panose="02020603050405020304" pitchFamily="18" charset="0"/>
              </a:rPr>
              <a:t>Giusti</a:t>
            </a:r>
            <a:r>
              <a:rPr lang="fr-FR" sz="2400" i="1" dirty="0">
                <a:solidFill>
                  <a:srgbClr val="202122"/>
                </a:solidFill>
                <a:latin typeface="Times New Roman" panose="02020603050405020304" pitchFamily="18" charset="0"/>
                <a:cs typeface="Times New Roman" panose="02020603050405020304" pitchFamily="18" charset="0"/>
              </a:rPr>
              <a:t>,</a:t>
            </a:r>
            <a:r>
              <a:rPr lang="fr-FR" sz="2400" dirty="0">
                <a:solidFill>
                  <a:srgbClr val="202122"/>
                </a:solidFill>
                <a:latin typeface="Times New Roman" panose="02020603050405020304" pitchFamily="18" charset="0"/>
                <a:cs typeface="Times New Roman" panose="02020603050405020304" pitchFamily="18" charset="0"/>
              </a:rPr>
              <a:t> </a:t>
            </a:r>
            <a:r>
              <a:rPr lang="fr-FR" sz="2400" dirty="0" err="1">
                <a:solidFill>
                  <a:srgbClr val="202122"/>
                </a:solidFill>
                <a:latin typeface="Times New Roman" panose="02020603050405020304" pitchFamily="18" charset="0"/>
                <a:cs typeface="Times New Roman" panose="02020603050405020304" pitchFamily="18" charset="0"/>
              </a:rPr>
              <a:t>opera</a:t>
            </a:r>
            <a:r>
              <a:rPr lang="fr-FR" sz="2400" dirty="0">
                <a:solidFill>
                  <a:srgbClr val="202122"/>
                </a:solidFill>
                <a:latin typeface="Times New Roman" panose="02020603050405020304" pitchFamily="18" charset="0"/>
                <a:cs typeface="Times New Roman" panose="02020603050405020304" pitchFamily="18" charset="0"/>
              </a:rPr>
              <a:t> </a:t>
            </a:r>
            <a:r>
              <a:rPr lang="fr-FR" sz="2400" dirty="0" err="1">
                <a:solidFill>
                  <a:srgbClr val="202122"/>
                </a:solidFill>
                <a:latin typeface="Times New Roman" panose="02020603050405020304" pitchFamily="18" charset="0"/>
                <a:cs typeface="Times New Roman" panose="02020603050405020304" pitchFamily="18" charset="0"/>
              </a:rPr>
              <a:t>teatrale</a:t>
            </a:r>
            <a:endParaRPr lang="fr-FR" sz="2400" i="1" dirty="0">
              <a:solidFill>
                <a:srgbClr val="202122"/>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FR" sz="2400" b="0" i="1" u="none" strike="noStrike" dirty="0">
                <a:solidFill>
                  <a:srgbClr val="202122"/>
                </a:solidFill>
                <a:effectLst/>
                <a:latin typeface="Times New Roman" panose="02020603050405020304" pitchFamily="18" charset="0"/>
                <a:cs typeface="Times New Roman" panose="02020603050405020304" pitchFamily="18" charset="0"/>
              </a:rPr>
              <a:t>1951: </a:t>
            </a:r>
            <a:r>
              <a:rPr lang="fr-FR" sz="2400" b="0" i="1" u="none" strike="noStrike" dirty="0">
                <a:solidFill>
                  <a:schemeClr val="accent5">
                    <a:lumMod val="50000"/>
                  </a:schemeClr>
                </a:solidFill>
                <a:effectLst/>
                <a:latin typeface="Times New Roman" panose="02020603050405020304" pitchFamily="18" charset="0"/>
                <a:cs typeface="Times New Roman" panose="02020603050405020304" pitchFamily="18" charset="0"/>
              </a:rPr>
              <a:t>L'Homme révolté</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saggio</a:t>
            </a:r>
            <a:endParaRPr lang="fr-FR" sz="2400" dirty="0">
              <a:solidFill>
                <a:srgbClr val="202122"/>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FR" sz="2400" b="0" i="1" u="none" strike="noStrike" dirty="0">
                <a:solidFill>
                  <a:srgbClr val="202122"/>
                </a:solidFill>
                <a:effectLst/>
                <a:latin typeface="Times New Roman" panose="02020603050405020304" pitchFamily="18" charset="0"/>
                <a:cs typeface="Times New Roman" panose="02020603050405020304" pitchFamily="18" charset="0"/>
              </a:rPr>
              <a:t>195</a:t>
            </a:r>
            <a:r>
              <a:rPr lang="fr-FR" sz="2400" i="1" dirty="0">
                <a:solidFill>
                  <a:srgbClr val="202122"/>
                </a:solidFill>
                <a:latin typeface="Times New Roman" panose="02020603050405020304" pitchFamily="18" charset="0"/>
                <a:cs typeface="Times New Roman" panose="02020603050405020304" pitchFamily="18" charset="0"/>
              </a:rPr>
              <a:t>7: </a:t>
            </a:r>
            <a:r>
              <a:rPr lang="fr-FR" sz="2400" b="0" i="1" u="none" strike="noStrike" dirty="0">
                <a:solidFill>
                  <a:schemeClr val="accent5">
                    <a:lumMod val="50000"/>
                  </a:schemeClr>
                </a:solidFill>
                <a:effectLst/>
                <a:latin typeface="Times New Roman" panose="02020603050405020304" pitchFamily="18" charset="0"/>
                <a:cs typeface="Times New Roman" panose="02020603050405020304" pitchFamily="18" charset="0"/>
              </a:rPr>
              <a:t>L'Exil et le Royaume</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err="1">
                <a:solidFill>
                  <a:srgbClr val="202122"/>
                </a:solidFill>
                <a:effectLst/>
                <a:latin typeface="Times New Roman" panose="02020603050405020304" pitchFamily="18" charset="0"/>
                <a:cs typeface="Times New Roman" panose="02020603050405020304" pitchFamily="18" charset="0"/>
              </a:rPr>
              <a:t>racconti</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La Femme adultère</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Le Renégat</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Les Muets</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L'Hôte</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Jonas</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1" dirty="0">
                <a:solidFill>
                  <a:srgbClr val="202122"/>
                </a:solidFill>
                <a:effectLst/>
                <a:latin typeface="Times New Roman" panose="02020603050405020304" pitchFamily="18" charset="0"/>
                <a:cs typeface="Times New Roman" panose="02020603050405020304" pitchFamily="18" charset="0"/>
              </a:rPr>
              <a:t>La Pierre qui pousse</a:t>
            </a:r>
            <a:r>
              <a:rPr lang="fr-FR" sz="2400" b="0" i="0" dirty="0">
                <a:solidFill>
                  <a:srgbClr val="202122"/>
                </a:solidFill>
                <a:effectLst/>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fr-FR" sz="2400" u="none" strike="noStrike" dirty="0">
                <a:solidFill>
                  <a:srgbClr val="202122"/>
                </a:solidFill>
                <a:latin typeface="Times New Roman" panose="02020603050405020304" pitchFamily="18" charset="0"/>
                <a:cs typeface="Times New Roman" panose="02020603050405020304" pitchFamily="18" charset="0"/>
              </a:rPr>
              <a:t>1957: </a:t>
            </a:r>
            <a:r>
              <a:rPr lang="fr-FR" sz="2400" b="0" i="1" u="none" strike="noStrike" dirty="0">
                <a:solidFill>
                  <a:schemeClr val="accent5">
                    <a:lumMod val="50000"/>
                  </a:schemeClr>
                </a:solidFill>
                <a:effectLst/>
                <a:latin typeface="Times New Roman" panose="02020603050405020304" pitchFamily="18" charset="0"/>
                <a:cs typeface="Times New Roman" panose="02020603050405020304" pitchFamily="18" charset="0"/>
              </a:rPr>
              <a:t>Réflexions sur la guillotine</a:t>
            </a:r>
            <a:r>
              <a:rPr lang="fr-FR" sz="2400" u="none" strike="noStrike" dirty="0">
                <a:solidFill>
                  <a:srgbClr val="202122"/>
                </a:solidFill>
                <a:latin typeface="Times New Roman" panose="02020603050405020304" pitchFamily="18" charset="0"/>
                <a:cs typeface="Times New Roman" panose="02020603050405020304" pitchFamily="18" charset="0"/>
              </a:rPr>
              <a:t>, </a:t>
            </a:r>
            <a:r>
              <a:rPr lang="fr-FR" sz="2400" dirty="0" err="1">
                <a:solidFill>
                  <a:srgbClr val="202122"/>
                </a:solidFill>
                <a:latin typeface="Times New Roman" panose="02020603050405020304" pitchFamily="18" charset="0"/>
                <a:cs typeface="Times New Roman" panose="02020603050405020304" pitchFamily="18" charset="0"/>
              </a:rPr>
              <a:t>saggio</a:t>
            </a:r>
            <a:endParaRPr lang="it-IT" sz="2400" dirty="0">
              <a:latin typeface="Times New Roman" panose="02020603050405020304" pitchFamily="18" charset="0"/>
              <a:cs typeface="Times New Roman" panose="02020603050405020304" pitchFamily="18" charset="0"/>
            </a:endParaRPr>
          </a:p>
        </p:txBody>
      </p:sp>
      <p:sp>
        <p:nvSpPr>
          <p:cNvPr id="4" name="Segnaposto testo 3">
            <a:extLst>
              <a:ext uri="{FF2B5EF4-FFF2-40B4-BE49-F238E27FC236}">
                <a16:creationId xmlns:a16="http://schemas.microsoft.com/office/drawing/2014/main" id="{5F24951A-C148-4D31-988C-B2DBDF8E9885}"/>
              </a:ext>
            </a:extLst>
          </p:cNvPr>
          <p:cNvSpPr>
            <a:spLocks noGrp="1"/>
          </p:cNvSpPr>
          <p:nvPr>
            <p:ph type="body" sz="half" idx="2"/>
          </p:nvPr>
        </p:nvSpPr>
        <p:spPr/>
        <p:txBody>
          <a:bodyPr>
            <a:normAutofit/>
          </a:bodyPr>
          <a:lstStyle/>
          <a:p>
            <a:endParaRPr lang="it-IT" sz="700" i="1" dirty="0">
              <a:latin typeface="Times New Roman" panose="02020603050405020304" pitchFamily="18" charset="0"/>
              <a:cs typeface="Times New Roman" panose="02020603050405020304" pitchFamily="18" charset="0"/>
            </a:endParaRPr>
          </a:p>
        </p:txBody>
      </p:sp>
      <p:pic>
        <p:nvPicPr>
          <p:cNvPr id="12" name="Immagine 11">
            <a:extLst>
              <a:ext uri="{FF2B5EF4-FFF2-40B4-BE49-F238E27FC236}">
                <a16:creationId xmlns:a16="http://schemas.microsoft.com/office/drawing/2014/main" id="{5EF52403-3833-4D42-808C-680499782D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6612" y="2080568"/>
            <a:ext cx="3935413" cy="1828701"/>
          </a:xfrm>
          <a:prstGeom prst="rect">
            <a:avLst/>
          </a:prstGeom>
        </p:spPr>
      </p:pic>
      <p:pic>
        <p:nvPicPr>
          <p:cNvPr id="15" name="Immagine 14">
            <a:extLst>
              <a:ext uri="{FF2B5EF4-FFF2-40B4-BE49-F238E27FC236}">
                <a16:creationId xmlns:a16="http://schemas.microsoft.com/office/drawing/2014/main" id="{2E6F2265-6094-4875-AAB3-63FE2BEBDD9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9788" y="3963194"/>
            <a:ext cx="3932237" cy="1993259"/>
          </a:xfrm>
          <a:prstGeom prst="rect">
            <a:avLst/>
          </a:prstGeom>
        </p:spPr>
      </p:pic>
    </p:spTree>
    <p:extLst>
      <p:ext uri="{BB962C8B-B14F-4D97-AF65-F5344CB8AC3E}">
        <p14:creationId xmlns:p14="http://schemas.microsoft.com/office/powerpoint/2010/main" val="308333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7B9B6-5E50-48A2-B4CE-96F9421674F0}"/>
              </a:ext>
            </a:extLst>
          </p:cNvPr>
          <p:cNvSpPr>
            <a:spLocks noGrp="1"/>
          </p:cNvSpPr>
          <p:nvPr>
            <p:ph type="title"/>
          </p:nvPr>
        </p:nvSpPr>
        <p:spPr>
          <a:xfrm>
            <a:off x="839788" y="457200"/>
            <a:ext cx="3932237" cy="994095"/>
          </a:xfrm>
        </p:spPr>
        <p:txBody>
          <a:bodyPr>
            <a:normAutofit/>
          </a:bodyPr>
          <a:lstStyle/>
          <a:p>
            <a:r>
              <a:rPr lang="it-IT" dirty="0"/>
              <a:t>Redazione e fonti</a:t>
            </a:r>
          </a:p>
        </p:txBody>
      </p:sp>
      <p:sp>
        <p:nvSpPr>
          <p:cNvPr id="4" name="Segnaposto testo 3">
            <a:extLst>
              <a:ext uri="{FF2B5EF4-FFF2-40B4-BE49-F238E27FC236}">
                <a16:creationId xmlns:a16="http://schemas.microsoft.com/office/drawing/2014/main" id="{31C448DD-F72B-4B6F-9215-68D0DECDAE67}"/>
              </a:ext>
            </a:extLst>
          </p:cNvPr>
          <p:cNvSpPr>
            <a:spLocks noGrp="1"/>
          </p:cNvSpPr>
          <p:nvPr>
            <p:ph type="body" sz="half" idx="2"/>
          </p:nvPr>
        </p:nvSpPr>
        <p:spPr/>
        <p:txBody>
          <a:bodyPr/>
          <a:lstStyle/>
          <a:p>
            <a:endParaRPr lang="it-IT"/>
          </a:p>
        </p:txBody>
      </p:sp>
      <p:pic>
        <p:nvPicPr>
          <p:cNvPr id="11" name="Immagine 10">
            <a:extLst>
              <a:ext uri="{FF2B5EF4-FFF2-40B4-BE49-F238E27FC236}">
                <a16:creationId xmlns:a16="http://schemas.microsoft.com/office/drawing/2014/main" id="{E436DF09-AC09-4B1D-879E-1BFF86706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05" y="1715546"/>
            <a:ext cx="4306520" cy="4153441"/>
          </a:xfrm>
          <a:prstGeom prst="rect">
            <a:avLst/>
          </a:prstGeom>
        </p:spPr>
      </p:pic>
      <p:sp>
        <p:nvSpPr>
          <p:cNvPr id="13" name="Segnaposto contenuto 12">
            <a:extLst>
              <a:ext uri="{FF2B5EF4-FFF2-40B4-BE49-F238E27FC236}">
                <a16:creationId xmlns:a16="http://schemas.microsoft.com/office/drawing/2014/main" id="{23D933B7-CEC9-4AF0-A23B-8CB9B943C616}"/>
              </a:ext>
            </a:extLst>
          </p:cNvPr>
          <p:cNvSpPr>
            <a:spLocks noGrp="1"/>
          </p:cNvSpPr>
          <p:nvPr>
            <p:ph idx="1"/>
          </p:nvPr>
        </p:nvSpPr>
        <p:spPr/>
        <p:txBody>
          <a:bodyPr>
            <a:normAutofit fontScale="85000" lnSpcReduction="10000"/>
          </a:bodyPr>
          <a:lstStyle/>
          <a:p>
            <a:r>
              <a:rPr lang="it-IT" sz="3500" dirty="0">
                <a:latin typeface="Times New Roman" panose="02020603050405020304" pitchFamily="18" charset="0"/>
                <a:cs typeface="Times New Roman" panose="02020603050405020304" pitchFamily="18" charset="0"/>
              </a:rPr>
              <a:t>1940-42: redazione</a:t>
            </a:r>
          </a:p>
          <a:p>
            <a:r>
              <a:rPr lang="it-IT" sz="3500" dirty="0">
                <a:latin typeface="Times New Roman" panose="02020603050405020304" pitchFamily="18" charset="0"/>
                <a:cs typeface="Times New Roman" panose="02020603050405020304" pitchFamily="18" charset="0"/>
              </a:rPr>
              <a:t>1941: Carnets: «peste </a:t>
            </a:r>
            <a:r>
              <a:rPr lang="it-IT" sz="3500" dirty="0" err="1">
                <a:latin typeface="Times New Roman" panose="02020603050405020304" pitchFamily="18" charset="0"/>
                <a:cs typeface="Times New Roman" panose="02020603050405020304" pitchFamily="18" charset="0"/>
              </a:rPr>
              <a:t>libératrice</a:t>
            </a:r>
            <a:r>
              <a:rPr lang="it-IT" sz="3500" dirty="0">
                <a:latin typeface="Times New Roman" panose="02020603050405020304" pitchFamily="18" charset="0"/>
                <a:cs typeface="Times New Roman" panose="02020603050405020304" pitchFamily="18" charset="0"/>
              </a:rPr>
              <a:t>»</a:t>
            </a:r>
          </a:p>
          <a:p>
            <a:r>
              <a:rPr lang="it-IT" sz="3500" dirty="0">
                <a:latin typeface="Times New Roman" panose="02020603050405020304" pitchFamily="18" charset="0"/>
                <a:cs typeface="Times New Roman" panose="02020603050405020304" pitchFamily="18" charset="0"/>
              </a:rPr>
              <a:t>1942: Lettera a André Malraux: «…un romanzo sulla peste… Detto così è strano,… ma è un soggetto che trovo assolutamente ‘naturale’»</a:t>
            </a:r>
          </a:p>
          <a:p>
            <a:r>
              <a:rPr lang="it-IT" sz="3500" dirty="0" err="1">
                <a:latin typeface="Times New Roman" panose="02020603050405020304" pitchFamily="18" charset="0"/>
                <a:cs typeface="Times New Roman" panose="02020603050405020304" pitchFamily="18" charset="0"/>
              </a:rPr>
              <a:t>Tucilide</a:t>
            </a:r>
            <a:r>
              <a:rPr lang="it-IT" sz="3500" dirty="0">
                <a:latin typeface="Times New Roman" panose="02020603050405020304" pitchFamily="18" charset="0"/>
                <a:cs typeface="Times New Roman" panose="02020603050405020304" pitchFamily="18" charset="0"/>
              </a:rPr>
              <a:t>, La Guerra del Peloponneso </a:t>
            </a:r>
            <a:r>
              <a:rPr lang="it-IT" sz="3500" dirty="0">
                <a:latin typeface="Times New Roman" panose="02020603050405020304" pitchFamily="18" charset="0"/>
                <a:cs typeface="Times New Roman" panose="02020603050405020304" pitchFamily="18" charset="0"/>
                <a:sym typeface="Wingdings" panose="05000000000000000000" pitchFamily="2" charset="2"/>
              </a:rPr>
              <a:t> la peste di Atene</a:t>
            </a:r>
          </a:p>
          <a:p>
            <a:r>
              <a:rPr lang="it-IT" sz="3500" dirty="0">
                <a:latin typeface="Times New Roman" panose="02020603050405020304" pitchFamily="18" charset="0"/>
                <a:cs typeface="Times New Roman" panose="02020603050405020304" pitchFamily="18" charset="0"/>
              </a:rPr>
              <a:t> Procopio </a:t>
            </a:r>
            <a:r>
              <a:rPr lang="it-IT" sz="3500" dirty="0">
                <a:latin typeface="Times New Roman" panose="02020603050405020304" pitchFamily="18" charset="0"/>
                <a:cs typeface="Times New Roman" panose="02020603050405020304" pitchFamily="18" charset="0"/>
                <a:sym typeface="Wingdings" panose="05000000000000000000" pitchFamily="2" charset="2"/>
              </a:rPr>
              <a:t> la peste di Giustiniano (</a:t>
            </a:r>
            <a:r>
              <a:rPr lang="it-IT" sz="3500" b="0" i="0" dirty="0">
                <a:solidFill>
                  <a:srgbClr val="202122"/>
                </a:solidFill>
                <a:effectLst/>
                <a:latin typeface="Times New Roman" panose="02020603050405020304" pitchFamily="18" charset="0"/>
                <a:cs typeface="Times New Roman" panose="02020603050405020304" pitchFamily="18" charset="0"/>
              </a:rPr>
              <a:t>a </a:t>
            </a:r>
            <a:r>
              <a:rPr lang="it-IT" sz="3500" b="0" i="0" u="none" strike="noStrike" dirty="0">
                <a:effectLst/>
                <a:latin typeface="Times New Roman" panose="02020603050405020304" pitchFamily="18" charset="0"/>
                <a:cs typeface="Times New Roman" panose="02020603050405020304" pitchFamily="18" charset="0"/>
              </a:rPr>
              <a:t>Costantinopoli</a:t>
            </a:r>
            <a:r>
              <a:rPr lang="it-IT" sz="3500" b="0" i="0" dirty="0">
                <a:effectLst/>
                <a:latin typeface="Times New Roman" panose="02020603050405020304" pitchFamily="18" charset="0"/>
                <a:cs typeface="Times New Roman" panose="02020603050405020304" pitchFamily="18" charset="0"/>
              </a:rPr>
              <a:t>, tra il </a:t>
            </a:r>
            <a:r>
              <a:rPr lang="it-IT" sz="3500" b="0" i="0" u="none" strike="noStrike" dirty="0">
                <a:effectLst/>
                <a:latin typeface="Times New Roman" panose="02020603050405020304" pitchFamily="18" charset="0"/>
                <a:cs typeface="Times New Roman" panose="02020603050405020304" pitchFamily="18" charset="0"/>
              </a:rPr>
              <a:t>541</a:t>
            </a:r>
            <a:r>
              <a:rPr lang="it-IT" sz="3500" b="0" i="0" dirty="0">
                <a:effectLst/>
                <a:latin typeface="Times New Roman" panose="02020603050405020304" pitchFamily="18" charset="0"/>
                <a:cs typeface="Times New Roman" panose="02020603050405020304" pitchFamily="18" charset="0"/>
              </a:rPr>
              <a:t> e il </a:t>
            </a:r>
            <a:r>
              <a:rPr lang="it-IT" sz="3500" b="0" i="0" u="none" strike="noStrike" dirty="0">
                <a:effectLst/>
                <a:latin typeface="Times New Roman" panose="02020603050405020304" pitchFamily="18" charset="0"/>
                <a:cs typeface="Times New Roman" panose="02020603050405020304" pitchFamily="18" charset="0"/>
              </a:rPr>
              <a:t>542</a:t>
            </a:r>
            <a:r>
              <a:rPr lang="it-IT" sz="3500" b="0" i="0" dirty="0">
                <a:solidFill>
                  <a:srgbClr val="202122"/>
                </a:solidFill>
                <a:effectLst/>
                <a:latin typeface="Times New Roman" panose="02020603050405020304" pitchFamily="18" charset="0"/>
                <a:cs typeface="Times New Roman" panose="02020603050405020304" pitchFamily="18" charset="0"/>
              </a:rPr>
              <a:t>)</a:t>
            </a:r>
            <a:r>
              <a:rPr lang="it-IT" sz="3500" dirty="0">
                <a:latin typeface="Times New Roman" panose="02020603050405020304" pitchFamily="18" charset="0"/>
                <a:cs typeface="Times New Roman" panose="02020603050405020304" pitchFamily="18" charset="0"/>
              </a:rPr>
              <a:t> </a:t>
            </a:r>
          </a:p>
          <a:p>
            <a:r>
              <a:rPr lang="it-IT" sz="3500" dirty="0">
                <a:latin typeface="Times New Roman" panose="02020603050405020304" pitchFamily="18" charset="0"/>
                <a:cs typeface="Times New Roman" panose="02020603050405020304" pitchFamily="18" charset="0"/>
              </a:rPr>
              <a:t>Adrien Proust</a:t>
            </a:r>
          </a:p>
          <a:p>
            <a:endParaRPr lang="it-IT" dirty="0"/>
          </a:p>
        </p:txBody>
      </p:sp>
    </p:spTree>
    <p:extLst>
      <p:ext uri="{BB962C8B-B14F-4D97-AF65-F5344CB8AC3E}">
        <p14:creationId xmlns:p14="http://schemas.microsoft.com/office/powerpoint/2010/main" val="172639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AA96A8-8457-48FC-8909-5DEEA09D1120}"/>
              </a:ext>
            </a:extLst>
          </p:cNvPr>
          <p:cNvSpPr>
            <a:spLocks noGrp="1"/>
          </p:cNvSpPr>
          <p:nvPr>
            <p:ph type="title"/>
          </p:nvPr>
        </p:nvSpPr>
        <p:spPr/>
        <p:txBody>
          <a:bodyPr/>
          <a:lstStyle/>
          <a:p>
            <a:r>
              <a:rPr lang="it-IT" dirty="0"/>
              <a:t>La struttura</a:t>
            </a:r>
          </a:p>
        </p:txBody>
      </p:sp>
      <p:sp>
        <p:nvSpPr>
          <p:cNvPr id="4" name="Segnaposto contenuto 3">
            <a:extLst>
              <a:ext uri="{FF2B5EF4-FFF2-40B4-BE49-F238E27FC236}">
                <a16:creationId xmlns:a16="http://schemas.microsoft.com/office/drawing/2014/main" id="{0FE2282E-08CC-48E8-9A2A-AD27FADDF03C}"/>
              </a:ext>
            </a:extLst>
          </p:cNvPr>
          <p:cNvSpPr>
            <a:spLocks noGrp="1"/>
          </p:cNvSpPr>
          <p:nvPr>
            <p:ph idx="1"/>
          </p:nvPr>
        </p:nvSpPr>
        <p:spPr/>
        <p:txBody>
          <a:bodyPr>
            <a:normAutofit fontScale="92500" lnSpcReduction="20000"/>
          </a:bodyPr>
          <a:lstStyle/>
          <a:p>
            <a:pPr algn="l"/>
            <a:endParaRPr lang="it-IT" sz="1800" b="0" i="0" u="none" strike="noStrike" baseline="0" dirty="0">
              <a:solidFill>
                <a:srgbClr val="000000"/>
              </a:solidFill>
              <a:latin typeface="Times New Roman" panose="02020603050405020304" pitchFamily="18" charset="0"/>
            </a:endParaRPr>
          </a:p>
          <a:p>
            <a:pPr marL="0" indent="0">
              <a:buNone/>
            </a:pPr>
            <a:r>
              <a:rPr lang="it-IT" sz="1800" b="0" i="0" u="none" strike="noStrike" baseline="0" dirty="0">
                <a:solidFill>
                  <a:srgbClr val="000000"/>
                </a:solidFill>
                <a:latin typeface="Times New Roman" panose="02020603050405020304" pitchFamily="18" charset="0"/>
              </a:rPr>
              <a:t> </a:t>
            </a:r>
            <a:r>
              <a:rPr lang="it-IT" sz="2600" b="0" i="0" u="none" strike="noStrike" baseline="0" dirty="0">
                <a:solidFill>
                  <a:srgbClr val="000000"/>
                </a:solidFill>
                <a:latin typeface="Times New Roman" panose="02020603050405020304" pitchFamily="18" charset="0"/>
              </a:rPr>
              <a:t>Del resto il narratore, che a tempo debito conosceremo, non avrebbe alcun titolo per affrontare una simile impresa se il caso non gli avesse permesso di raccogliere un certo numero di testimonianze e se le circostanze non l’avessero coinvolto in tutto ciò che intende riferire. Questo soltanto lo autorizza a fare opera di storico. Va da sé che uno storico, seppur dilettante, dilettante, possiede sempre dei documenti. Anche il narratore di questa storia ha i propri: la sua testimonianza innanzitutto, quindi quella degli altri, potendo lui in virtù della sua funzione raccogliere le confidenze di tutti i personaggi di questa cronaca, nonché i testi in cui a un certo momento si imbatté. È sua intenzione attingervi quando lo riterrà opportuno e usarli a propria discrezione. </a:t>
            </a:r>
            <a:endParaRPr lang="it-IT" dirty="0"/>
          </a:p>
        </p:txBody>
      </p:sp>
      <p:sp>
        <p:nvSpPr>
          <p:cNvPr id="5" name="Segnaposto testo 4">
            <a:extLst>
              <a:ext uri="{FF2B5EF4-FFF2-40B4-BE49-F238E27FC236}">
                <a16:creationId xmlns:a16="http://schemas.microsoft.com/office/drawing/2014/main" id="{A0A7BBE1-684B-4D0E-80F7-1627FA5BFF2F}"/>
              </a:ext>
            </a:extLst>
          </p:cNvPr>
          <p:cNvSpPr>
            <a:spLocks noGrp="1"/>
          </p:cNvSpPr>
          <p:nvPr>
            <p:ph type="body" sz="half" idx="2"/>
          </p:nvPr>
        </p:nvSpPr>
        <p:spPr/>
        <p:txBody>
          <a:bodyPr/>
          <a:lstStyle/>
          <a:p>
            <a:pPr marL="285750" indent="-285750">
              <a:buFont typeface="Arial" panose="020B0604020202020204" pitchFamily="34" charset="0"/>
              <a:buChar char="•"/>
            </a:pPr>
            <a:r>
              <a:rPr lang="it-IT" sz="2000" b="1" dirty="0">
                <a:solidFill>
                  <a:schemeClr val="accent1">
                    <a:lumMod val="75000"/>
                  </a:schemeClr>
                </a:solidFill>
              </a:rPr>
              <a:t>5 parti</a:t>
            </a:r>
          </a:p>
          <a:p>
            <a:pPr marL="285750" indent="-285750">
              <a:buFont typeface="Arial" panose="020B0604020202020204" pitchFamily="34" charset="0"/>
              <a:buChar char="•"/>
            </a:pPr>
            <a:r>
              <a:rPr lang="it-IT" sz="2000" b="1" dirty="0">
                <a:solidFill>
                  <a:schemeClr val="accent1">
                    <a:lumMod val="75000"/>
                  </a:schemeClr>
                </a:solidFill>
              </a:rPr>
              <a:t>Una istanza narrativa in 3° persona </a:t>
            </a:r>
          </a:p>
          <a:p>
            <a:pPr marL="285750" indent="-285750">
              <a:buFont typeface="Arial" panose="020B0604020202020204" pitchFamily="34" charset="0"/>
              <a:buChar char="•"/>
            </a:pPr>
            <a:r>
              <a:rPr lang="it-IT" sz="2000" b="1" dirty="0">
                <a:solidFill>
                  <a:schemeClr val="accent1">
                    <a:lumMod val="75000"/>
                  </a:schemeClr>
                </a:solidFill>
              </a:rPr>
              <a:t>ma che è parte integrante della storia che viene raccontata :</a:t>
            </a:r>
          </a:p>
          <a:p>
            <a:pPr marL="742950" lvl="1" indent="-285750">
              <a:buFont typeface="Arial" panose="020B0604020202020204" pitchFamily="34" charset="0"/>
              <a:buChar char="•"/>
            </a:pPr>
            <a:r>
              <a:rPr lang="it-IT" sz="1800" b="1" dirty="0">
                <a:solidFill>
                  <a:schemeClr val="accent1">
                    <a:lumMod val="75000"/>
                  </a:schemeClr>
                </a:solidFill>
              </a:rPr>
              <a:t>Narratore: il ruolo è designato, come fosse un personaggio</a:t>
            </a:r>
          </a:p>
          <a:p>
            <a:pPr marL="742950" lvl="1" indent="-285750">
              <a:buFont typeface="Arial" panose="020B0604020202020204" pitchFamily="34" charset="0"/>
              <a:buChar char="•"/>
            </a:pPr>
            <a:r>
              <a:rPr lang="it-IT" sz="1800" b="1" dirty="0">
                <a:solidFill>
                  <a:schemeClr val="accent1">
                    <a:lumMod val="75000"/>
                  </a:schemeClr>
                </a:solidFill>
              </a:rPr>
              <a:t>È un testimone di questa storia</a:t>
            </a:r>
          </a:p>
          <a:p>
            <a:pPr marL="742950" lvl="1" indent="-285750">
              <a:buFont typeface="Arial" panose="020B0604020202020204" pitchFamily="34" charset="0"/>
              <a:buChar char="•"/>
            </a:pPr>
            <a:r>
              <a:rPr lang="it-IT" sz="1800" b="1" dirty="0">
                <a:solidFill>
                  <a:schemeClr val="accent1">
                    <a:lumMod val="75000"/>
                  </a:schemeClr>
                </a:solidFill>
                <a:sym typeface="Wingdings" panose="05000000000000000000" pitchFamily="2" charset="2"/>
              </a:rPr>
              <a:t> il corifeo / dirige il coro</a:t>
            </a:r>
          </a:p>
          <a:p>
            <a:pPr marL="742950" lvl="1" indent="-285750">
              <a:buFont typeface="Arial" panose="020B0604020202020204" pitchFamily="34" charset="0"/>
              <a:buChar char="•"/>
            </a:pPr>
            <a:r>
              <a:rPr lang="it-IT" sz="1800" b="1" dirty="0">
                <a:solidFill>
                  <a:schemeClr val="accent1">
                    <a:lumMod val="75000"/>
                  </a:schemeClr>
                </a:solidFill>
                <a:sym typeface="Wingdings" panose="05000000000000000000" pitchFamily="2" charset="2"/>
              </a:rPr>
              <a:t> fa parlare la città</a:t>
            </a:r>
            <a:endParaRPr lang="it-IT" sz="1800" b="1" dirty="0">
              <a:solidFill>
                <a:schemeClr val="accent1">
                  <a:lumMod val="75000"/>
                </a:schemeClr>
              </a:solidFill>
            </a:endParaRPr>
          </a:p>
          <a:p>
            <a:pPr marL="285750" indent="-285750">
              <a:buFont typeface="Arial" panose="020B0604020202020204" pitchFamily="34" charset="0"/>
              <a:buChar char="•"/>
            </a:pPr>
            <a:r>
              <a:rPr lang="it-IT" sz="2000" b="1" dirty="0">
                <a:solidFill>
                  <a:schemeClr val="accent1">
                    <a:lumMod val="75000"/>
                  </a:schemeClr>
                </a:solidFill>
              </a:rPr>
              <a:t>Una «cronaca oggettiva»</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40653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00538B-C57B-4C8F-9AD8-934F4D68758C}"/>
              </a:ext>
            </a:extLst>
          </p:cNvPr>
          <p:cNvSpPr>
            <a:spLocks noGrp="1"/>
          </p:cNvSpPr>
          <p:nvPr>
            <p:ph type="title"/>
          </p:nvPr>
        </p:nvSpPr>
        <p:spPr/>
        <p:txBody>
          <a:bodyPr/>
          <a:lstStyle/>
          <a:p>
            <a:r>
              <a:rPr lang="it-IT" dirty="0"/>
              <a:t>Orano: una città come le altre</a:t>
            </a:r>
          </a:p>
        </p:txBody>
      </p:sp>
      <p:sp>
        <p:nvSpPr>
          <p:cNvPr id="3" name="Segnaposto contenuto 2">
            <a:extLst>
              <a:ext uri="{FF2B5EF4-FFF2-40B4-BE49-F238E27FC236}">
                <a16:creationId xmlns:a16="http://schemas.microsoft.com/office/drawing/2014/main" id="{E551E624-691F-4866-96BD-A22D78ABE132}"/>
              </a:ext>
            </a:extLst>
          </p:cNvPr>
          <p:cNvSpPr>
            <a:spLocks noGrp="1"/>
          </p:cNvSpPr>
          <p:nvPr>
            <p:ph idx="1"/>
          </p:nvPr>
        </p:nvSpPr>
        <p:spPr/>
        <p:txBody>
          <a:bodyPr>
            <a:normAutofit fontScale="70000" lnSpcReduction="20000"/>
          </a:bodyPr>
          <a:lstStyle/>
          <a:p>
            <a:pPr algn="l"/>
            <a:endParaRPr lang="it-IT" sz="1800" b="0" i="0" u="none" strike="noStrike" baseline="0" dirty="0">
              <a:solidFill>
                <a:srgbClr val="000000"/>
              </a:solidFill>
              <a:latin typeface="Times New Roman" panose="02020603050405020304" pitchFamily="18" charset="0"/>
            </a:endParaRPr>
          </a:p>
          <a:p>
            <a:pPr marL="0" indent="0">
              <a:spcBef>
                <a:spcPts val="0"/>
              </a:spcBef>
              <a:buNone/>
            </a:pPr>
            <a:r>
              <a:rPr lang="it-IT" sz="1800" b="0" i="0" u="none" strike="noStrike" baseline="0" dirty="0">
                <a:solidFill>
                  <a:srgbClr val="000000"/>
                </a:solidFill>
                <a:latin typeface="Times New Roman" panose="02020603050405020304" pitchFamily="18" charset="0"/>
              </a:rPr>
              <a:t> 	</a:t>
            </a:r>
            <a:r>
              <a:rPr lang="it-IT" sz="3200" b="0" i="0" u="none" strike="noStrike" baseline="0" dirty="0">
                <a:solidFill>
                  <a:srgbClr val="000000"/>
                </a:solidFill>
                <a:latin typeface="Times New Roman" panose="02020603050405020304" pitchFamily="18" charset="0"/>
              </a:rPr>
              <a:t>E Orano è invece, a prima vista, un posto comunissimo, una semplice prefettura francese della costa algerina. </a:t>
            </a:r>
          </a:p>
          <a:p>
            <a:pPr marL="0" indent="0">
              <a:spcBef>
                <a:spcPts val="0"/>
              </a:spcBef>
              <a:buNone/>
            </a:pPr>
            <a:r>
              <a:rPr lang="it-IT" sz="3200" dirty="0">
                <a:solidFill>
                  <a:srgbClr val="000000"/>
                </a:solidFill>
                <a:latin typeface="Times New Roman" panose="02020603050405020304" pitchFamily="18" charset="0"/>
              </a:rPr>
              <a:t>	</a:t>
            </a:r>
            <a:r>
              <a:rPr lang="it-IT" sz="3200" b="0" i="0" u="none" strike="noStrike" baseline="0" dirty="0">
                <a:solidFill>
                  <a:srgbClr val="000000"/>
                </a:solidFill>
                <a:latin typeface="Times New Roman" panose="02020603050405020304" pitchFamily="18" charset="0"/>
              </a:rPr>
              <a:t>La città, a </a:t>
            </a:r>
            <a:r>
              <a:rPr lang="it-IT" sz="3200" b="0" i="0" u="none" strike="noStrike" baseline="0" dirty="0" err="1">
                <a:solidFill>
                  <a:srgbClr val="000000"/>
                </a:solidFill>
                <a:latin typeface="Times New Roman" panose="02020603050405020304" pitchFamily="18" charset="0"/>
              </a:rPr>
              <a:t>onor</a:t>
            </a:r>
            <a:r>
              <a:rPr lang="it-IT" sz="3200" b="0" i="0" u="none" strike="noStrike" baseline="0" dirty="0">
                <a:solidFill>
                  <a:srgbClr val="000000"/>
                </a:solidFill>
                <a:latin typeface="Times New Roman" panose="02020603050405020304" pitchFamily="18" charset="0"/>
              </a:rPr>
              <a:t> del vero, è brutta. Il suo aspetto tranquillo impedisce che si colga subito ciò che la rende diversa da tante altre città commerciali a qualsiasi latitudine. Come fare immaginare, per esempio, una città senza piccioni, senza alberi e senza giardini, dove non si incontrano né battiti d’ali né fruscii di foglie, un luogo neutro insomma? Qui il passaggio delle stagioni si legge soltanto nel cielo. La primavera si annuncia esclusivamente dalla qualità dell’aria o dalle ceste di fiori che i venditori portano dai sobborghi; è una primavera che si vende al mercato. Durante l’estate il sole incendia le case troppo asciutte e copre i muri di una cenere grigia; allora si può vivere solamente all’ombra delle imposte chiuse. In autunno, invece, è un diluvio di fango. Le belle giornate arrivano solo d’inverno.</a:t>
            </a:r>
          </a:p>
          <a:p>
            <a:pPr marL="0" indent="0">
              <a:spcBef>
                <a:spcPts val="0"/>
              </a:spcBef>
              <a:buNone/>
            </a:pPr>
            <a:r>
              <a:rPr lang="it-IT" sz="3200" dirty="0">
                <a:solidFill>
                  <a:srgbClr val="000000"/>
                </a:solidFill>
                <a:latin typeface="Times New Roman" panose="02020603050405020304" pitchFamily="18" charset="0"/>
              </a:rPr>
              <a:t>	</a:t>
            </a:r>
            <a:r>
              <a:rPr lang="it-IT" sz="3200" b="0" i="0" u="none" strike="noStrike" baseline="0" dirty="0">
                <a:solidFill>
                  <a:srgbClr val="000000"/>
                </a:solidFill>
                <a:latin typeface="Times New Roman" panose="02020603050405020304" pitchFamily="18" charset="0"/>
              </a:rPr>
              <a:t>Un modo facile per conoscere una città è scoprire come vi si lavora, come si ama e come si muore. A Orano, per effetto forse del clima, tutto questo si fa allo stesso modo, con la medesima aria frenetica e assente. In definitiva, ci si annoia, e ci si sforza di prendere delle abitudini. I nostri concittadini lavorano molto, ma sempre per arricchirsi. Si dedicano principalmente al commercio e pensano soprattutto, come dicono loro, a fare affari. </a:t>
            </a:r>
            <a:endParaRPr lang="it-IT" sz="4500" dirty="0"/>
          </a:p>
        </p:txBody>
      </p:sp>
      <p:pic>
        <p:nvPicPr>
          <p:cNvPr id="7" name="Immagine 6">
            <a:extLst>
              <a:ext uri="{FF2B5EF4-FFF2-40B4-BE49-F238E27FC236}">
                <a16:creationId xmlns:a16="http://schemas.microsoft.com/office/drawing/2014/main" id="{6D08081E-8EB4-4D92-A88F-C752EB80D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16" y="130175"/>
            <a:ext cx="2705100" cy="1695450"/>
          </a:xfrm>
          <a:prstGeom prst="rect">
            <a:avLst/>
          </a:prstGeom>
        </p:spPr>
      </p:pic>
    </p:spTree>
    <p:extLst>
      <p:ext uri="{BB962C8B-B14F-4D97-AF65-F5344CB8AC3E}">
        <p14:creationId xmlns:p14="http://schemas.microsoft.com/office/powerpoint/2010/main" val="31989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680966-6F4A-4D6A-A09F-30D7C49C0747}"/>
              </a:ext>
            </a:extLst>
          </p:cNvPr>
          <p:cNvSpPr>
            <a:spLocks noGrp="1"/>
          </p:cNvSpPr>
          <p:nvPr>
            <p:ph type="title"/>
          </p:nvPr>
        </p:nvSpPr>
        <p:spPr/>
        <p:txBody>
          <a:bodyPr/>
          <a:lstStyle/>
          <a:p>
            <a:pPr algn="ctr"/>
            <a:r>
              <a:rPr lang="it-IT" b="1" dirty="0">
                <a:ln w="22225">
                  <a:solidFill>
                    <a:schemeClr val="accent2"/>
                  </a:solidFill>
                  <a:prstDash val="solid"/>
                </a:ln>
                <a:solidFill>
                  <a:schemeClr val="accent2">
                    <a:lumMod val="40000"/>
                    <a:lumOff val="60000"/>
                  </a:schemeClr>
                </a:solidFill>
              </a:rPr>
              <a:t>La peste – La guerra</a:t>
            </a:r>
            <a:endParaRPr lang="it-IT" dirty="0"/>
          </a:p>
        </p:txBody>
      </p:sp>
      <p:pic>
        <p:nvPicPr>
          <p:cNvPr id="12" name="Segnaposto contenuto 11">
            <a:extLst>
              <a:ext uri="{FF2B5EF4-FFF2-40B4-BE49-F238E27FC236}">
                <a16:creationId xmlns:a16="http://schemas.microsoft.com/office/drawing/2014/main" id="{0CA3A1EF-D552-4FB1-A61D-87E36AA71578}"/>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705894"/>
            <a:ext cx="5181600" cy="2590800"/>
          </a:xfrm>
        </p:spPr>
      </p:pic>
      <p:sp>
        <p:nvSpPr>
          <p:cNvPr id="19" name="Segnaposto contenuto 18">
            <a:extLst>
              <a:ext uri="{FF2B5EF4-FFF2-40B4-BE49-F238E27FC236}">
                <a16:creationId xmlns:a16="http://schemas.microsoft.com/office/drawing/2014/main" id="{480F8A4F-A137-4CCE-BA05-57B63F612B59}"/>
              </a:ext>
            </a:extLst>
          </p:cNvPr>
          <p:cNvSpPr>
            <a:spLocks noGrp="1"/>
          </p:cNvSpPr>
          <p:nvPr>
            <p:ph sz="half" idx="2"/>
          </p:nvPr>
        </p:nvSpPr>
        <p:spPr>
          <a:xfrm>
            <a:off x="6172200" y="1825624"/>
            <a:ext cx="5899558" cy="5032375"/>
          </a:xfrm>
        </p:spPr>
        <p:txBody>
          <a:bodyPr>
            <a:normAutofit/>
          </a:bodyPr>
          <a:lstStyle/>
          <a:p>
            <a:r>
              <a:rPr lang="it-IT" dirty="0"/>
              <a:t>Benché un flagello sia infatti un accadimento frequente, tutti stentiamo a credere ai flagelli quando ci piombano addosso. Nel mondo ci sono state tante epidemie di peste quante guerre. Eppure la peste e la guerra colgono sempre tutti alla sprovvista.</a:t>
            </a:r>
          </a:p>
          <a:p>
            <a:r>
              <a:rPr lang="it-IT" dirty="0"/>
              <a:t>Quando scoppia una guerra tutti dicono: “È una follia, non durerà.” E forse una guerra è davvero una follia, ma ciò non le impedisce di durare.</a:t>
            </a:r>
          </a:p>
        </p:txBody>
      </p:sp>
      <p:pic>
        <p:nvPicPr>
          <p:cNvPr id="18" name="Immagine 17">
            <a:extLst>
              <a:ext uri="{FF2B5EF4-FFF2-40B4-BE49-F238E27FC236}">
                <a16:creationId xmlns:a16="http://schemas.microsoft.com/office/drawing/2014/main" id="{8EBEF25F-4255-49B5-B329-13BCC822D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983" y="168274"/>
            <a:ext cx="2762250" cy="1657350"/>
          </a:xfrm>
          <a:prstGeom prst="rect">
            <a:avLst/>
          </a:prstGeom>
        </p:spPr>
      </p:pic>
    </p:spTree>
    <p:extLst>
      <p:ext uri="{BB962C8B-B14F-4D97-AF65-F5344CB8AC3E}">
        <p14:creationId xmlns:p14="http://schemas.microsoft.com/office/powerpoint/2010/main" val="9500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8F08A-6CF0-45B2-8FB6-2353D5569D57}"/>
              </a:ext>
            </a:extLst>
          </p:cNvPr>
          <p:cNvSpPr>
            <a:spLocks noGrp="1"/>
          </p:cNvSpPr>
          <p:nvPr>
            <p:ph type="title"/>
          </p:nvPr>
        </p:nvSpPr>
        <p:spPr/>
        <p:txBody>
          <a:bodyPr/>
          <a:lstStyle/>
          <a:p>
            <a:pPr algn="ctr"/>
            <a:r>
              <a:rPr lang="it-IT" b="1" dirty="0">
                <a:ln w="22225">
                  <a:solidFill>
                    <a:schemeClr val="accent2"/>
                  </a:solidFill>
                  <a:prstDash val="solid"/>
                </a:ln>
                <a:solidFill>
                  <a:schemeClr val="accent2">
                    <a:lumMod val="40000"/>
                    <a:lumOff val="60000"/>
                  </a:schemeClr>
                </a:solidFill>
              </a:rPr>
              <a:t>La peste bruna</a:t>
            </a:r>
            <a:endParaRPr lang="it-IT" dirty="0"/>
          </a:p>
        </p:txBody>
      </p:sp>
      <p:pic>
        <p:nvPicPr>
          <p:cNvPr id="6" name="Segnaposto contenuto 5">
            <a:extLst>
              <a:ext uri="{FF2B5EF4-FFF2-40B4-BE49-F238E27FC236}">
                <a16:creationId xmlns:a16="http://schemas.microsoft.com/office/drawing/2014/main" id="{7B1E2621-F075-42C8-85EA-60FBE8C6883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20380" y="1540400"/>
            <a:ext cx="6533932" cy="4351338"/>
          </a:xfrm>
        </p:spPr>
      </p:pic>
      <p:sp>
        <p:nvSpPr>
          <p:cNvPr id="8" name="CasellaDiTesto 7">
            <a:extLst>
              <a:ext uri="{FF2B5EF4-FFF2-40B4-BE49-F238E27FC236}">
                <a16:creationId xmlns:a16="http://schemas.microsoft.com/office/drawing/2014/main" id="{C445E9FE-C3AB-4E78-9FE3-BE2533047CF2}"/>
              </a:ext>
            </a:extLst>
          </p:cNvPr>
          <p:cNvSpPr txBox="1"/>
          <p:nvPr/>
        </p:nvSpPr>
        <p:spPr>
          <a:xfrm>
            <a:off x="713064" y="1459684"/>
            <a:ext cx="4546833" cy="4862870"/>
          </a:xfrm>
          <a:prstGeom prst="rect">
            <a:avLst/>
          </a:prstGeom>
          <a:noFill/>
        </p:spPr>
        <p:txBody>
          <a:bodyPr wrap="square" rtlCol="0">
            <a:spAutoFit/>
          </a:bodyPr>
          <a:lstStyle/>
          <a:p>
            <a:r>
              <a:rPr lang="fr-FR" b="0" i="0" dirty="0">
                <a:solidFill>
                  <a:schemeClr val="accent1">
                    <a:lumMod val="75000"/>
                  </a:schemeClr>
                </a:solidFill>
                <a:effectLst/>
                <a:latin typeface="Roboto"/>
              </a:rPr>
              <a:t>La Peste, dont j’ai </a:t>
            </a:r>
            <a:r>
              <a:rPr lang="fr-FR" b="1" i="0" dirty="0">
                <a:solidFill>
                  <a:schemeClr val="accent1">
                    <a:lumMod val="75000"/>
                  </a:schemeClr>
                </a:solidFill>
                <a:effectLst/>
                <a:latin typeface="Roboto"/>
              </a:rPr>
              <a:t>voulu qu’elle se lise sur plusieurs portées</a:t>
            </a:r>
            <a:r>
              <a:rPr lang="fr-FR" b="0" i="0" dirty="0">
                <a:solidFill>
                  <a:schemeClr val="accent1">
                    <a:lumMod val="75000"/>
                  </a:schemeClr>
                </a:solidFill>
                <a:effectLst/>
                <a:latin typeface="Roboto"/>
              </a:rPr>
              <a:t>, </a:t>
            </a:r>
            <a:r>
              <a:rPr lang="fr-FR" b="1" i="0" dirty="0">
                <a:solidFill>
                  <a:schemeClr val="accent1">
                    <a:lumMod val="75000"/>
                  </a:schemeClr>
                </a:solidFill>
                <a:effectLst/>
                <a:latin typeface="Roboto"/>
              </a:rPr>
              <a:t>a cependant comme contenu évident la lutte de la résistance européenne contre le nazisme. </a:t>
            </a:r>
            <a:r>
              <a:rPr lang="fr-FR" b="0" i="0" dirty="0">
                <a:solidFill>
                  <a:schemeClr val="accent1">
                    <a:lumMod val="75000"/>
                  </a:schemeClr>
                </a:solidFill>
                <a:effectLst/>
                <a:latin typeface="Roboto"/>
              </a:rPr>
              <a:t>La preuve en est que cet ennemi qui n’est pas nommé, tout le monde l’a reconnu, et dans tous les pays d’Europe. Ajoutons qu’un long passage de La Peste a été publié sous l’Occupation dans un recueil de combat et que cette circonstance à elle seule justifierait la transposition que j’ai opérée. La Peste, dans un sens, est plus qu’une chronique de la résistance. Mais assurément, elle n’est pas moins.</a:t>
            </a:r>
          </a:p>
          <a:p>
            <a:pPr lvl="1"/>
            <a:r>
              <a:rPr lang="fr-FR" sz="2000" dirty="0">
                <a:solidFill>
                  <a:schemeClr val="accent1">
                    <a:lumMod val="75000"/>
                  </a:schemeClr>
                </a:solidFill>
                <a:latin typeface="Roboto"/>
              </a:rPr>
              <a:t>Albert Camus, </a:t>
            </a:r>
            <a:r>
              <a:rPr lang="fr-FR" sz="2000" i="1" dirty="0" err="1">
                <a:solidFill>
                  <a:schemeClr val="accent1">
                    <a:lumMod val="75000"/>
                  </a:schemeClr>
                </a:solidFill>
                <a:latin typeface="Roboto"/>
              </a:rPr>
              <a:t>Lettera</a:t>
            </a:r>
            <a:r>
              <a:rPr lang="fr-FR" sz="2000" i="1" dirty="0">
                <a:solidFill>
                  <a:schemeClr val="accent1">
                    <a:lumMod val="75000"/>
                  </a:schemeClr>
                </a:solidFill>
                <a:latin typeface="Roboto"/>
              </a:rPr>
              <a:t> a Roland Barthe</a:t>
            </a:r>
            <a:r>
              <a:rPr lang="fr-FR" sz="2000" dirty="0">
                <a:solidFill>
                  <a:schemeClr val="accent1">
                    <a:lumMod val="75000"/>
                  </a:schemeClr>
                </a:solidFill>
                <a:latin typeface="Roboto"/>
              </a:rPr>
              <a:t>s, </a:t>
            </a:r>
            <a:r>
              <a:rPr lang="fr-FR" sz="2000" dirty="0" err="1">
                <a:solidFill>
                  <a:schemeClr val="accent1">
                    <a:lumMod val="75000"/>
                  </a:schemeClr>
                </a:solidFill>
                <a:latin typeface="Roboto"/>
              </a:rPr>
              <a:t>gennaio</a:t>
            </a:r>
            <a:r>
              <a:rPr lang="fr-FR" sz="2000" dirty="0">
                <a:solidFill>
                  <a:schemeClr val="accent1">
                    <a:lumMod val="75000"/>
                  </a:schemeClr>
                </a:solidFill>
                <a:latin typeface="Roboto"/>
              </a:rPr>
              <a:t> 1955</a:t>
            </a:r>
            <a:endParaRPr lang="it-IT" sz="2000" dirty="0">
              <a:solidFill>
                <a:schemeClr val="accent1">
                  <a:lumMod val="75000"/>
                </a:schemeClr>
              </a:solidFill>
            </a:endParaRPr>
          </a:p>
        </p:txBody>
      </p:sp>
    </p:spTree>
    <p:extLst>
      <p:ext uri="{BB962C8B-B14F-4D97-AF65-F5344CB8AC3E}">
        <p14:creationId xmlns:p14="http://schemas.microsoft.com/office/powerpoint/2010/main" val="3552963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1447</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Bahnschrift SemiBold</vt:lpstr>
      <vt:lpstr>Calibri</vt:lpstr>
      <vt:lpstr>Calibri Light</vt:lpstr>
      <vt:lpstr>Roboto</vt:lpstr>
      <vt:lpstr>Times New Roman</vt:lpstr>
      <vt:lpstr>Tema di Office</vt:lpstr>
      <vt:lpstr>    </vt:lpstr>
      <vt:lpstr>Presentazione standard di PowerPoint</vt:lpstr>
      <vt:lpstr>Albert Camus</vt:lpstr>
      <vt:lpstr>Alcuni titoli</vt:lpstr>
      <vt:lpstr>Redazione e fonti</vt:lpstr>
      <vt:lpstr>La struttura</vt:lpstr>
      <vt:lpstr>Orano: una città come le altre</vt:lpstr>
      <vt:lpstr>La peste – La guerra</vt:lpstr>
      <vt:lpstr>La peste bruna</vt:lpstr>
      <vt:lpstr>Una epigrafe significativa</vt:lpstr>
      <vt:lpstr>La Peste: un simbolo plurivalente</vt:lpstr>
      <vt:lpstr>Le molteplici risposte alla peste</vt:lpstr>
      <vt:lpstr>Rieux</vt:lpstr>
      <vt:lpstr>Jean Tarrou</vt:lpstr>
      <vt:lpstr>Paneloux</vt:lpstr>
      <vt:lpstr>Una conclusione aperta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Anna Zoppellari</dc:creator>
  <cp:lastModifiedBy>Anna Zoppellari</cp:lastModifiedBy>
  <cp:revision>41</cp:revision>
  <dcterms:created xsi:type="dcterms:W3CDTF">2020-08-31T09:00:11Z</dcterms:created>
  <dcterms:modified xsi:type="dcterms:W3CDTF">2020-09-01T15:39:34Z</dcterms:modified>
</cp:coreProperties>
</file>