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drawings/drawing1.xml" ContentType="application/vnd.openxmlformats-officedocument.drawingml.chartshapes+xml"/>
  <Override PartName="/ppt/charts/chart2.xml" ContentType="application/vnd.openxmlformats-officedocument.drawingml.chart+xml"/>
  <Override PartName="/ppt/theme/themeOverride2.xml" ContentType="application/vnd.openxmlformats-officedocument.themeOverride+xml"/>
  <Override PartName="/ppt/charts/chart3.xml" ContentType="application/vnd.openxmlformats-officedocument.drawingml.chart+xml"/>
  <Override PartName="/ppt/theme/themeOverride3.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08" r:id="rId1"/>
  </p:sldMasterIdLst>
  <p:notesMasterIdLst>
    <p:notesMasterId r:id="rId96"/>
  </p:notesMasterIdLst>
  <p:handoutMasterIdLst>
    <p:handoutMasterId r:id="rId97"/>
  </p:handoutMasterIdLst>
  <p:sldIdLst>
    <p:sldId id="381" r:id="rId2"/>
    <p:sldId id="502" r:id="rId3"/>
    <p:sldId id="534" r:id="rId4"/>
    <p:sldId id="460" r:id="rId5"/>
    <p:sldId id="456" r:id="rId6"/>
    <p:sldId id="454" r:id="rId7"/>
    <p:sldId id="457" r:id="rId8"/>
    <p:sldId id="459" r:id="rId9"/>
    <p:sldId id="445" r:id="rId10"/>
    <p:sldId id="452" r:id="rId11"/>
    <p:sldId id="455" r:id="rId12"/>
    <p:sldId id="453" r:id="rId13"/>
    <p:sldId id="482" r:id="rId14"/>
    <p:sldId id="529" r:id="rId15"/>
    <p:sldId id="484" r:id="rId16"/>
    <p:sldId id="540" r:id="rId17"/>
    <p:sldId id="434" r:id="rId18"/>
    <p:sldId id="435" r:id="rId19"/>
    <p:sldId id="442" r:id="rId20"/>
    <p:sldId id="436" r:id="rId21"/>
    <p:sldId id="437" r:id="rId22"/>
    <p:sldId id="444" r:id="rId23"/>
    <p:sldId id="537" r:id="rId24"/>
    <p:sldId id="493" r:id="rId25"/>
    <p:sldId id="468" r:id="rId26"/>
    <p:sldId id="492" r:id="rId27"/>
    <p:sldId id="489" r:id="rId28"/>
    <p:sldId id="488" r:id="rId29"/>
    <p:sldId id="490" r:id="rId30"/>
    <p:sldId id="485" r:id="rId31"/>
    <p:sldId id="510" r:id="rId32"/>
    <p:sldId id="486" r:id="rId33"/>
    <p:sldId id="487" r:id="rId34"/>
    <p:sldId id="509" r:id="rId35"/>
    <p:sldId id="461" r:id="rId36"/>
    <p:sldId id="491" r:id="rId37"/>
    <p:sldId id="447" r:id="rId38"/>
    <p:sldId id="536" r:id="rId39"/>
    <p:sldId id="535" r:id="rId40"/>
    <p:sldId id="538" r:id="rId41"/>
    <p:sldId id="539" r:id="rId42"/>
    <p:sldId id="475" r:id="rId43"/>
    <p:sldId id="469" r:id="rId44"/>
    <p:sldId id="439" r:id="rId45"/>
    <p:sldId id="443" r:id="rId46"/>
    <p:sldId id="506" r:id="rId47"/>
    <p:sldId id="472" r:id="rId48"/>
    <p:sldId id="505" r:id="rId49"/>
    <p:sldId id="507" r:id="rId50"/>
    <p:sldId id="462" r:id="rId51"/>
    <p:sldId id="513" r:id="rId52"/>
    <p:sldId id="508" r:id="rId53"/>
    <p:sldId id="512" r:id="rId54"/>
    <p:sldId id="511" r:id="rId55"/>
    <p:sldId id="515" r:id="rId56"/>
    <p:sldId id="514" r:id="rId57"/>
    <p:sldId id="474" r:id="rId58"/>
    <p:sldId id="478" r:id="rId59"/>
    <p:sldId id="483" r:id="rId60"/>
    <p:sldId id="480" r:id="rId61"/>
    <p:sldId id="481" r:id="rId62"/>
    <p:sldId id="476" r:id="rId63"/>
    <p:sldId id="477" r:id="rId64"/>
    <p:sldId id="479" r:id="rId65"/>
    <p:sldId id="473" r:id="rId66"/>
    <p:sldId id="464" r:id="rId67"/>
    <p:sldId id="463" r:id="rId68"/>
    <p:sldId id="466" r:id="rId69"/>
    <p:sldId id="531" r:id="rId70"/>
    <p:sldId id="532" r:id="rId71"/>
    <p:sldId id="519" r:id="rId72"/>
    <p:sldId id="518" r:id="rId73"/>
    <p:sldId id="530" r:id="rId74"/>
    <p:sldId id="533" r:id="rId75"/>
    <p:sldId id="496" r:id="rId76"/>
    <p:sldId id="497" r:id="rId77"/>
    <p:sldId id="499" r:id="rId78"/>
    <p:sldId id="500" r:id="rId79"/>
    <p:sldId id="501" r:id="rId80"/>
    <p:sldId id="527" r:id="rId81"/>
    <p:sldId id="526" r:id="rId82"/>
    <p:sldId id="525" r:id="rId83"/>
    <p:sldId id="522" r:id="rId84"/>
    <p:sldId id="516" r:id="rId85"/>
    <p:sldId id="517" r:id="rId86"/>
    <p:sldId id="523" r:id="rId87"/>
    <p:sldId id="521" r:id="rId88"/>
    <p:sldId id="524" r:id="rId89"/>
    <p:sldId id="495" r:id="rId90"/>
    <p:sldId id="494" r:id="rId91"/>
    <p:sldId id="520" r:id="rId92"/>
    <p:sldId id="467" r:id="rId93"/>
    <p:sldId id="465" r:id="rId94"/>
    <p:sldId id="528" r:id="rId95"/>
  </p:sldIdLst>
  <p:sldSz cx="9144000" cy="6858000" type="screen4x3"/>
  <p:notesSz cx="6858000" cy="9144000"/>
  <p:defaultTextStyle>
    <a:defPPr>
      <a:defRPr lang="it-IT"/>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CC33"/>
    <a:srgbClr val="CCFFFF"/>
    <a:srgbClr val="66CCFF"/>
    <a:srgbClr val="FFFF99"/>
    <a:srgbClr val="990000"/>
    <a:srgbClr val="FFFFCC"/>
    <a:srgbClr val="CCFFCC"/>
    <a:srgbClr val="DDDDD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2" autoAdjust="0"/>
    <p:restoredTop sz="94707" autoAdjust="0"/>
  </p:normalViewPr>
  <p:slideViewPr>
    <p:cSldViewPr>
      <p:cViewPr varScale="1">
        <p:scale>
          <a:sx n="106" d="100"/>
          <a:sy n="106" d="100"/>
        </p:scale>
        <p:origin x="1686" y="78"/>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viewProps" Target="viewProps.xml"/><Relationship Id="rId10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handoutMaster" Target="handoutMasters/handout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presProps" Target="presProps.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oleObject" Target="../embeddings/oleObject1.bin"/><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2" Type="http://schemas.openxmlformats.org/officeDocument/2006/relationships/oleObject" Target="../embeddings/oleObject2.bin"/><Relationship Id="rId1" Type="http://schemas.openxmlformats.org/officeDocument/2006/relationships/themeOverride" Target="../theme/themeOverride2.xml"/></Relationships>
</file>

<file path=ppt/charts/_rels/chart3.xml.rels><?xml version="1.0" encoding="UTF-8" standalone="yes"?>
<Relationships xmlns="http://schemas.openxmlformats.org/package/2006/relationships"><Relationship Id="rId2" Type="http://schemas.openxmlformats.org/officeDocument/2006/relationships/oleObject" Target="../embeddings/oleObject3.bin"/><Relationship Id="rId1" Type="http://schemas.openxmlformats.org/officeDocument/2006/relationships/themeOverride" Target="../theme/themeOverrid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sz="1600" b="1" i="0" u="none" strike="noStrike" baseline="0">
                <a:solidFill>
                  <a:srgbClr val="000000"/>
                </a:solidFill>
                <a:latin typeface="Arial"/>
                <a:ea typeface="Arial"/>
                <a:cs typeface="Arial"/>
              </a:defRPr>
            </a:pPr>
            <a:r>
              <a:rPr lang="en-GB"/>
              <a:t>Graphique S1.1. La répartition de la production mondiale 0-2012</a:t>
            </a:r>
          </a:p>
        </c:rich>
      </c:tx>
      <c:layout>
        <c:manualLayout>
          <c:xMode val="edge"/>
          <c:yMode val="edge"/>
          <c:x val="0.21556880861590416"/>
          <c:y val="1.0940860504612026E-2"/>
        </c:manualLayout>
      </c:layout>
      <c:overlay val="0"/>
      <c:spPr>
        <a:noFill/>
        <a:ln w="25400">
          <a:noFill/>
        </a:ln>
      </c:spPr>
    </c:title>
    <c:autoTitleDeleted val="0"/>
    <c:plotArea>
      <c:layout>
        <c:manualLayout>
          <c:layoutTarget val="inner"/>
          <c:xMode val="edge"/>
          <c:yMode val="edge"/>
          <c:x val="0.11141060197663971"/>
          <c:y val="8.8919288645690833E-2"/>
          <c:w val="0.84725965858041319"/>
          <c:h val="0.76333789329685364"/>
        </c:manualLayout>
      </c:layout>
      <c:areaChart>
        <c:grouping val="stacked"/>
        <c:varyColors val="0"/>
        <c:ser>
          <c:idx val="1"/>
          <c:order val="0"/>
          <c:tx>
            <c:v>Europe</c:v>
          </c:tx>
          <c:spPr>
            <a:solidFill>
              <a:srgbClr val="000000"/>
            </a:solidFill>
            <a:ln w="25400">
              <a:noFill/>
            </a:ln>
          </c:spPr>
          <c:cat>
            <c:numRef>
              <c:f>[Chapitre1TableauxGraphiques.xls]TS1.1a!$A$8:$A$18</c:f>
              <c:numCache>
                <c:formatCode>General</c:formatCode>
                <c:ptCount val="11"/>
                <c:pt idx="0">
                  <c:v>0</c:v>
                </c:pt>
                <c:pt idx="1">
                  <c:v>1000</c:v>
                </c:pt>
                <c:pt idx="2">
                  <c:v>1500</c:v>
                </c:pt>
                <c:pt idx="3">
                  <c:v>1700</c:v>
                </c:pt>
                <c:pt idx="4">
                  <c:v>1820</c:v>
                </c:pt>
                <c:pt idx="5">
                  <c:v>1870</c:v>
                </c:pt>
                <c:pt idx="6">
                  <c:v>1913</c:v>
                </c:pt>
                <c:pt idx="7">
                  <c:v>1950</c:v>
                </c:pt>
                <c:pt idx="8">
                  <c:v>1970</c:v>
                </c:pt>
                <c:pt idx="9">
                  <c:v>1990</c:v>
                </c:pt>
                <c:pt idx="10">
                  <c:v>2012</c:v>
                </c:pt>
              </c:numCache>
            </c:numRef>
          </c:cat>
          <c:val>
            <c:numRef>
              <c:f>[Chapitre1TableauxGraphiques.xls]TS1.1a!$C$8:$C$18</c:f>
              <c:numCache>
                <c:formatCode>0%</c:formatCode>
                <c:ptCount val="11"/>
                <c:pt idx="0">
                  <c:v>0.17524272748437164</c:v>
                </c:pt>
                <c:pt idx="1">
                  <c:v>0.13790691871133337</c:v>
                </c:pt>
                <c:pt idx="2">
                  <c:v>0.24626026525740635</c:v>
                </c:pt>
                <c:pt idx="3">
                  <c:v>0.30008442897903953</c:v>
                </c:pt>
                <c:pt idx="4">
                  <c:v>0.32501137507077815</c:v>
                </c:pt>
                <c:pt idx="5">
                  <c:v>0.45603847138451031</c:v>
                </c:pt>
                <c:pt idx="6">
                  <c:v>0.46965346382165207</c:v>
                </c:pt>
                <c:pt idx="7">
                  <c:v>0.39376140308492313</c:v>
                </c:pt>
                <c:pt idx="8">
                  <c:v>0.39561934435421076</c:v>
                </c:pt>
                <c:pt idx="9">
                  <c:v>0.33736010268514272</c:v>
                </c:pt>
                <c:pt idx="10">
                  <c:v>0.2499256119665022</c:v>
                </c:pt>
              </c:numCache>
            </c:numRef>
          </c:val>
          <c:extLst>
            <c:ext xmlns:c16="http://schemas.microsoft.com/office/drawing/2014/chart" uri="{C3380CC4-5D6E-409C-BE32-E72D297353CC}">
              <c16:uniqueId val="{00000000-295E-4C18-9160-F15AC9466D02}"/>
            </c:ext>
          </c:extLst>
        </c:ser>
        <c:ser>
          <c:idx val="0"/>
          <c:order val="1"/>
          <c:tx>
            <c:v>Amérique</c:v>
          </c:tx>
          <c:spPr>
            <a:solidFill>
              <a:srgbClr val="808080"/>
            </a:solidFill>
            <a:ln w="38100">
              <a:solidFill>
                <a:srgbClr val="000000"/>
              </a:solidFill>
              <a:prstDash val="solid"/>
            </a:ln>
          </c:spPr>
          <c:cat>
            <c:numRef>
              <c:f>[Chapitre1TableauxGraphiques.xls]TS1.1a!$A$8:$A$18</c:f>
              <c:numCache>
                <c:formatCode>General</c:formatCode>
                <c:ptCount val="11"/>
                <c:pt idx="0">
                  <c:v>0</c:v>
                </c:pt>
                <c:pt idx="1">
                  <c:v>1000</c:v>
                </c:pt>
                <c:pt idx="2">
                  <c:v>1500</c:v>
                </c:pt>
                <c:pt idx="3">
                  <c:v>1700</c:v>
                </c:pt>
                <c:pt idx="4">
                  <c:v>1820</c:v>
                </c:pt>
                <c:pt idx="5">
                  <c:v>1870</c:v>
                </c:pt>
                <c:pt idx="6">
                  <c:v>1913</c:v>
                </c:pt>
                <c:pt idx="7">
                  <c:v>1950</c:v>
                </c:pt>
                <c:pt idx="8">
                  <c:v>1970</c:v>
                </c:pt>
                <c:pt idx="9">
                  <c:v>1990</c:v>
                </c:pt>
                <c:pt idx="10">
                  <c:v>2012</c:v>
                </c:pt>
              </c:numCache>
            </c:numRef>
          </c:cat>
          <c:val>
            <c:numRef>
              <c:f>[Chapitre1TableauxGraphiques.xls]TS1.1a!$D$8:$D$18</c:f>
              <c:numCache>
                <c:formatCode>0%</c:formatCode>
                <c:ptCount val="11"/>
                <c:pt idx="0">
                  <c:v>2.3177743038456919E-2</c:v>
                </c:pt>
                <c:pt idx="1">
                  <c:v>4.0924244382619816E-2</c:v>
                </c:pt>
                <c:pt idx="2">
                  <c:v>3.2039286582511907E-2</c:v>
                </c:pt>
                <c:pt idx="3">
                  <c:v>1.8165271239649242E-2</c:v>
                </c:pt>
                <c:pt idx="4">
                  <c:v>3.9478867077587868E-2</c:v>
                </c:pt>
                <c:pt idx="5">
                  <c:v>0.11562064083996547</c:v>
                </c:pt>
                <c:pt idx="6">
                  <c:v>0.23973336936272074</c:v>
                </c:pt>
                <c:pt idx="7">
                  <c:v>0.36217793294317263</c:v>
                </c:pt>
                <c:pt idx="8">
                  <c:v>0.32330678518417721</c:v>
                </c:pt>
                <c:pt idx="9">
                  <c:v>0.33211862278517279</c:v>
                </c:pt>
                <c:pt idx="10">
                  <c:v>0.28875270908739598</c:v>
                </c:pt>
              </c:numCache>
            </c:numRef>
          </c:val>
          <c:extLst>
            <c:ext xmlns:c16="http://schemas.microsoft.com/office/drawing/2014/chart" uri="{C3380CC4-5D6E-409C-BE32-E72D297353CC}">
              <c16:uniqueId val="{00000001-295E-4C18-9160-F15AC9466D02}"/>
            </c:ext>
          </c:extLst>
        </c:ser>
        <c:ser>
          <c:idx val="3"/>
          <c:order val="2"/>
          <c:tx>
            <c:v>Afrique</c:v>
          </c:tx>
          <c:spPr>
            <a:solidFill>
              <a:srgbClr val="FFFFFF"/>
            </a:solidFill>
            <a:ln w="38100">
              <a:solidFill>
                <a:srgbClr val="000000"/>
              </a:solidFill>
              <a:prstDash val="solid"/>
            </a:ln>
          </c:spPr>
          <c:cat>
            <c:numRef>
              <c:f>[Chapitre1TableauxGraphiques.xls]TS1.1a!$A$8:$A$18</c:f>
              <c:numCache>
                <c:formatCode>General</c:formatCode>
                <c:ptCount val="11"/>
                <c:pt idx="0">
                  <c:v>0</c:v>
                </c:pt>
                <c:pt idx="1">
                  <c:v>1000</c:v>
                </c:pt>
                <c:pt idx="2">
                  <c:v>1500</c:v>
                </c:pt>
                <c:pt idx="3">
                  <c:v>1700</c:v>
                </c:pt>
                <c:pt idx="4">
                  <c:v>1820</c:v>
                </c:pt>
                <c:pt idx="5">
                  <c:v>1870</c:v>
                </c:pt>
                <c:pt idx="6">
                  <c:v>1913</c:v>
                </c:pt>
                <c:pt idx="7">
                  <c:v>1950</c:v>
                </c:pt>
                <c:pt idx="8">
                  <c:v>1970</c:v>
                </c:pt>
                <c:pt idx="9">
                  <c:v>1990</c:v>
                </c:pt>
                <c:pt idx="10">
                  <c:v>2012</c:v>
                </c:pt>
              </c:numCache>
            </c:numRef>
          </c:cat>
          <c:val>
            <c:numRef>
              <c:f>[Chapitre1TableauxGraphiques.xls]TS1.1a!$E$8:$E$18</c:f>
              <c:numCache>
                <c:formatCode>0%</c:formatCode>
                <c:ptCount val="11"/>
                <c:pt idx="0">
                  <c:v>7.6043670610346836E-2</c:v>
                </c:pt>
                <c:pt idx="1">
                  <c:v>0.11418005860475972</c:v>
                </c:pt>
                <c:pt idx="2">
                  <c:v>7.9345764809619121E-2</c:v>
                </c:pt>
                <c:pt idx="3">
                  <c:v>7.0626031839920569E-2</c:v>
                </c:pt>
                <c:pt idx="4">
                  <c:v>4.5615470272762436E-2</c:v>
                </c:pt>
                <c:pt idx="5">
                  <c:v>4.1092206599215926E-2</c:v>
                </c:pt>
                <c:pt idx="6">
                  <c:v>2.9315666706626064E-2</c:v>
                </c:pt>
                <c:pt idx="7">
                  <c:v>3.8577706792539905E-2</c:v>
                </c:pt>
                <c:pt idx="8">
                  <c:v>3.6553537610005592E-2</c:v>
                </c:pt>
                <c:pt idx="9">
                  <c:v>3.6010810516596693E-2</c:v>
                </c:pt>
                <c:pt idx="10">
                  <c:v>3.9619919586438047E-2</c:v>
                </c:pt>
              </c:numCache>
            </c:numRef>
          </c:val>
          <c:extLst>
            <c:ext xmlns:c16="http://schemas.microsoft.com/office/drawing/2014/chart" uri="{C3380CC4-5D6E-409C-BE32-E72D297353CC}">
              <c16:uniqueId val="{00000002-295E-4C18-9160-F15AC9466D02}"/>
            </c:ext>
          </c:extLst>
        </c:ser>
        <c:ser>
          <c:idx val="2"/>
          <c:order val="3"/>
          <c:tx>
            <c:v>Asie</c:v>
          </c:tx>
          <c:spPr>
            <a:solidFill>
              <a:srgbClr val="C0C0C0"/>
            </a:solidFill>
            <a:ln w="25400">
              <a:solidFill>
                <a:srgbClr val="000000"/>
              </a:solidFill>
              <a:prstDash val="solid"/>
            </a:ln>
          </c:spPr>
          <c:cat>
            <c:numRef>
              <c:f>[Chapitre1TableauxGraphiques.xls]TS1.1a!$A$8:$A$18</c:f>
              <c:numCache>
                <c:formatCode>General</c:formatCode>
                <c:ptCount val="11"/>
                <c:pt idx="0">
                  <c:v>0</c:v>
                </c:pt>
                <c:pt idx="1">
                  <c:v>1000</c:v>
                </c:pt>
                <c:pt idx="2">
                  <c:v>1500</c:v>
                </c:pt>
                <c:pt idx="3">
                  <c:v>1700</c:v>
                </c:pt>
                <c:pt idx="4">
                  <c:v>1820</c:v>
                </c:pt>
                <c:pt idx="5">
                  <c:v>1870</c:v>
                </c:pt>
                <c:pt idx="6">
                  <c:v>1913</c:v>
                </c:pt>
                <c:pt idx="7">
                  <c:v>1950</c:v>
                </c:pt>
                <c:pt idx="8">
                  <c:v>1970</c:v>
                </c:pt>
                <c:pt idx="9">
                  <c:v>1990</c:v>
                </c:pt>
                <c:pt idx="10">
                  <c:v>2012</c:v>
                </c:pt>
              </c:numCache>
            </c:numRef>
          </c:cat>
          <c:val>
            <c:numRef>
              <c:f>[Chapitre1TableauxGraphiques.xls]TS1.1a!$F$8:$F$18</c:f>
              <c:numCache>
                <c:formatCode>0%</c:formatCode>
                <c:ptCount val="11"/>
                <c:pt idx="0">
                  <c:v>0.72553585886682448</c:v>
                </c:pt>
                <c:pt idx="1">
                  <c:v>0.70698877830128704</c:v>
                </c:pt>
                <c:pt idx="2">
                  <c:v>0.64235468335046242</c:v>
                </c:pt>
                <c:pt idx="3">
                  <c:v>0.61112426794139063</c:v>
                </c:pt>
                <c:pt idx="4">
                  <c:v>0.58989428757887163</c:v>
                </c:pt>
                <c:pt idx="5">
                  <c:v>0.38724868117630867</c:v>
                </c:pt>
                <c:pt idx="6">
                  <c:v>0.26129750010900099</c:v>
                </c:pt>
                <c:pt idx="7">
                  <c:v>0.20548295717936416</c:v>
                </c:pt>
                <c:pt idx="8">
                  <c:v>0.24452033285160646</c:v>
                </c:pt>
                <c:pt idx="9">
                  <c:v>0.29451046401308756</c:v>
                </c:pt>
                <c:pt idx="10">
                  <c:v>0.42170175935966386</c:v>
                </c:pt>
              </c:numCache>
            </c:numRef>
          </c:val>
          <c:extLst>
            <c:ext xmlns:c16="http://schemas.microsoft.com/office/drawing/2014/chart" uri="{C3380CC4-5D6E-409C-BE32-E72D297353CC}">
              <c16:uniqueId val="{00000003-295E-4C18-9160-F15AC9466D02}"/>
            </c:ext>
          </c:extLst>
        </c:ser>
        <c:dLbls>
          <c:showLegendKey val="0"/>
          <c:showVal val="0"/>
          <c:showCatName val="0"/>
          <c:showSerName val="0"/>
          <c:showPercent val="0"/>
          <c:showBubbleSize val="0"/>
        </c:dLbls>
        <c:axId val="361808400"/>
        <c:axId val="361794256"/>
      </c:areaChart>
      <c:catAx>
        <c:axId val="361808400"/>
        <c:scaling>
          <c:orientation val="minMax"/>
        </c:scaling>
        <c:delete val="0"/>
        <c:axPos val="b"/>
        <c:majorGridlines>
          <c:spPr>
            <a:ln w="12700">
              <a:solidFill>
                <a:srgbClr val="000000"/>
              </a:solidFill>
              <a:prstDash val="sysDash"/>
            </a:ln>
          </c:spPr>
        </c:majorGridlines>
        <c:minorGridlines>
          <c:spPr>
            <a:ln w="3175">
              <a:solidFill>
                <a:srgbClr val="000000"/>
              </a:solidFill>
              <a:prstDash val="solid"/>
            </a:ln>
          </c:spPr>
        </c:minorGridlines>
        <c:title>
          <c:tx>
            <c:rich>
              <a:bodyPr/>
              <a:lstStyle/>
              <a:p>
                <a:pPr>
                  <a:defRPr sz="1000" b="0" i="0" u="none" strike="noStrike" baseline="0">
                    <a:solidFill>
                      <a:srgbClr val="000000"/>
                    </a:solidFill>
                    <a:latin typeface="Calibri"/>
                    <a:ea typeface="Calibri"/>
                    <a:cs typeface="Calibri"/>
                  </a:defRPr>
                </a:pPr>
                <a:r>
                  <a:rPr lang="en-GB" sz="1200" b="0" i="0" u="none" strike="noStrike" baseline="0">
                    <a:solidFill>
                      <a:srgbClr val="000000"/>
                    </a:solidFill>
                    <a:latin typeface="Arial"/>
                    <a:cs typeface="Arial"/>
                  </a:rPr>
                  <a:t>Lecture: le PIB européen représentait 47% du PIB mondial en 1913, et 25% en 2012.</a:t>
                </a:r>
                <a:endParaRPr lang="en-GB" sz="1400" b="0" i="0" u="none" strike="noStrike" baseline="0">
                  <a:solidFill>
                    <a:srgbClr val="000000"/>
                  </a:solidFill>
                  <a:latin typeface="Arial"/>
                  <a:cs typeface="Arial"/>
                </a:endParaRPr>
              </a:p>
              <a:p>
                <a:pPr>
                  <a:defRPr sz="1000" b="0" i="0" u="none" strike="noStrike" baseline="0">
                    <a:solidFill>
                      <a:srgbClr val="000000"/>
                    </a:solidFill>
                    <a:latin typeface="Calibri"/>
                    <a:ea typeface="Calibri"/>
                    <a:cs typeface="Calibri"/>
                  </a:defRPr>
                </a:pPr>
                <a:r>
                  <a:rPr lang="en-GB" sz="1000" b="0" i="0" u="none" strike="noStrike" baseline="0">
                    <a:solidFill>
                      <a:srgbClr val="000000"/>
                    </a:solidFill>
                    <a:latin typeface="Arial Narrow"/>
                  </a:rPr>
                  <a:t>Sources et séries: voir piketty.pse.ens.fr/capital21c </a:t>
                </a:r>
              </a:p>
            </c:rich>
          </c:tx>
          <c:layout>
            <c:manualLayout>
              <c:xMode val="edge"/>
              <c:yMode val="edge"/>
              <c:x val="0.19586702605570533"/>
              <c:y val="0.91792065663474698"/>
            </c:manualLayout>
          </c:layout>
          <c:overlay val="0"/>
          <c:spPr>
            <a:noFill/>
            <a:ln w="25400">
              <a:noFill/>
            </a:ln>
          </c:spPr>
        </c:title>
        <c:numFmt formatCode="0" sourceLinked="0"/>
        <c:majorTickMark val="out"/>
        <c:minorTickMark val="none"/>
        <c:tickLblPos val="nextTo"/>
        <c:spPr>
          <a:ln w="3175">
            <a:solidFill>
              <a:srgbClr val="808080"/>
            </a:solidFill>
            <a:prstDash val="solid"/>
          </a:ln>
        </c:spPr>
        <c:txPr>
          <a:bodyPr rot="0" vert="horz"/>
          <a:lstStyle/>
          <a:p>
            <a:pPr rtl="0">
              <a:defRPr sz="1400" b="0" i="0" u="none" strike="noStrike" baseline="0">
                <a:solidFill>
                  <a:srgbClr val="000000"/>
                </a:solidFill>
                <a:latin typeface="Arial"/>
                <a:ea typeface="Arial"/>
                <a:cs typeface="Arial"/>
              </a:defRPr>
            </a:pPr>
            <a:endParaRPr lang="it-IT"/>
          </a:p>
        </c:txPr>
        <c:crossAx val="361794256"/>
        <c:crossesAt val="0"/>
        <c:auto val="1"/>
        <c:lblAlgn val="ctr"/>
        <c:lblOffset val="100"/>
        <c:tickLblSkip val="1"/>
        <c:tickMarkSkip val="1"/>
        <c:noMultiLvlLbl val="0"/>
      </c:catAx>
      <c:valAx>
        <c:axId val="361794256"/>
        <c:scaling>
          <c:orientation val="minMax"/>
          <c:max val="1"/>
          <c:min val="0"/>
        </c:scaling>
        <c:delete val="0"/>
        <c:axPos val="l"/>
        <c:majorGridlines>
          <c:spPr>
            <a:ln w="12700">
              <a:solidFill>
                <a:srgbClr val="000000"/>
              </a:solidFill>
              <a:prstDash val="solid"/>
            </a:ln>
          </c:spPr>
        </c:majorGridlines>
        <c:minorGridlines>
          <c:spPr>
            <a:ln w="3175">
              <a:solidFill>
                <a:srgbClr val="000000"/>
              </a:solidFill>
              <a:prstDash val="solid"/>
            </a:ln>
          </c:spPr>
        </c:minorGridlines>
        <c:numFmt formatCode="0%" sourceLinked="0"/>
        <c:majorTickMark val="out"/>
        <c:minorTickMark val="none"/>
        <c:tickLblPos val="nextTo"/>
        <c:spPr>
          <a:ln w="3175">
            <a:solidFill>
              <a:srgbClr val="808080"/>
            </a:solidFill>
            <a:prstDash val="solid"/>
          </a:ln>
        </c:spPr>
        <c:txPr>
          <a:bodyPr rot="0" vert="horz"/>
          <a:lstStyle/>
          <a:p>
            <a:pPr rtl="0">
              <a:defRPr sz="1400" b="0" i="0" u="none" strike="noStrike" baseline="0">
                <a:solidFill>
                  <a:srgbClr val="000000"/>
                </a:solidFill>
                <a:latin typeface="Arial"/>
                <a:ea typeface="Arial"/>
                <a:cs typeface="Arial"/>
              </a:defRPr>
            </a:pPr>
            <a:endParaRPr lang="it-IT"/>
          </a:p>
        </c:txPr>
        <c:crossAx val="361808400"/>
        <c:crosses val="autoZero"/>
        <c:crossBetween val="midCat"/>
        <c:majorUnit val="0.1"/>
        <c:minorUnit val="0.1"/>
      </c:valAx>
      <c:spPr>
        <a:solidFill>
          <a:srgbClr val="FFFFFF"/>
        </a:solidFill>
        <a:ln w="25400">
          <a:noFill/>
        </a:ln>
      </c:spPr>
    </c:plotArea>
    <c:plotVisOnly val="1"/>
    <c:dispBlanksAs val="zero"/>
    <c:showDLblsOverMax val="0"/>
  </c:chart>
  <c:spPr>
    <a:solidFill>
      <a:srgbClr val="FFFFFF"/>
    </a:solidFill>
    <a:ln w="3175">
      <a:solidFill>
        <a:srgbClr val="808080"/>
      </a:solidFill>
      <a:prstDash val="solid"/>
    </a:ln>
  </c:spPr>
  <c:txPr>
    <a:bodyPr/>
    <a:lstStyle/>
    <a:p>
      <a:pPr>
        <a:defRPr sz="1000" b="0" i="0" u="none" strike="noStrike" baseline="0">
          <a:solidFill>
            <a:srgbClr val="000000"/>
          </a:solidFill>
          <a:latin typeface="Calibri"/>
          <a:ea typeface="Calibri"/>
          <a:cs typeface="Calibri"/>
        </a:defRPr>
      </a:pPr>
      <a:endParaRPr lang="it-IT"/>
    </a:p>
  </c:txPr>
  <c:externalData r:id="rId2">
    <c:autoUpdate val="0"/>
  </c:externalData>
  <c:userShapes r:id="rId3"/>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sz="1600" b="1" i="0" u="none" strike="noStrike" baseline="0">
                <a:solidFill>
                  <a:srgbClr val="000000"/>
                </a:solidFill>
                <a:latin typeface="Arial"/>
                <a:ea typeface="Arial"/>
                <a:cs typeface="Arial"/>
              </a:defRPr>
            </a:pPr>
            <a:r>
              <a:rPr lang="en-GB"/>
              <a:t>Graphique 1.3. L'inégalité mondiale 1700-2012: 
divergence puis convergence? </a:t>
            </a:r>
          </a:p>
        </c:rich>
      </c:tx>
      <c:layout>
        <c:manualLayout>
          <c:xMode val="edge"/>
          <c:yMode val="edge"/>
          <c:x val="0.1362275470283196"/>
          <c:y val="0"/>
        </c:manualLayout>
      </c:layout>
      <c:overlay val="0"/>
      <c:spPr>
        <a:noFill/>
        <a:ln w="25400">
          <a:noFill/>
        </a:ln>
      </c:spPr>
    </c:title>
    <c:autoTitleDeleted val="0"/>
    <c:plotArea>
      <c:layout>
        <c:manualLayout>
          <c:layoutTarget val="inner"/>
          <c:xMode val="edge"/>
          <c:yMode val="edge"/>
          <c:x val="9.4339622641509427E-2"/>
          <c:y val="0.10533515731874145"/>
          <c:w val="0.86792452830188671"/>
          <c:h val="0.74692202462380286"/>
        </c:manualLayout>
      </c:layout>
      <c:lineChart>
        <c:grouping val="standard"/>
        <c:varyColors val="0"/>
        <c:ser>
          <c:idx val="1"/>
          <c:order val="0"/>
          <c:tx>
            <c:v>Europe-Amérique</c:v>
          </c:tx>
          <c:spPr>
            <a:ln w="38100">
              <a:solidFill>
                <a:srgbClr val="000000"/>
              </a:solidFill>
              <a:prstDash val="solid"/>
            </a:ln>
          </c:spPr>
          <c:marker>
            <c:symbol val="square"/>
            <c:size val="7"/>
            <c:spPr>
              <a:solidFill>
                <a:srgbClr val="000000"/>
              </a:solidFill>
              <a:ln>
                <a:solidFill>
                  <a:srgbClr val="000000"/>
                </a:solidFill>
                <a:prstDash val="solid"/>
              </a:ln>
            </c:spPr>
          </c:marker>
          <c:cat>
            <c:numRef>
              <c:f>[Chapitre1TableauxGraphiques.xls]TS1.3!$A$11:$A$18</c:f>
              <c:numCache>
                <c:formatCode>General</c:formatCode>
                <c:ptCount val="8"/>
                <c:pt idx="0">
                  <c:v>1700</c:v>
                </c:pt>
                <c:pt idx="1">
                  <c:v>1820</c:v>
                </c:pt>
                <c:pt idx="2">
                  <c:v>1870</c:v>
                </c:pt>
                <c:pt idx="3">
                  <c:v>1913</c:v>
                </c:pt>
                <c:pt idx="4">
                  <c:v>1950</c:v>
                </c:pt>
                <c:pt idx="5">
                  <c:v>1970</c:v>
                </c:pt>
                <c:pt idx="6">
                  <c:v>1990</c:v>
                </c:pt>
                <c:pt idx="7">
                  <c:v>2012</c:v>
                </c:pt>
              </c:numCache>
            </c:numRef>
          </c:cat>
          <c:val>
            <c:numRef>
              <c:f>[Chapitre1TableauxGraphiques.xls]TS1.3!$G$11:$G$18</c:f>
              <c:numCache>
                <c:formatCode>0%</c:formatCode>
                <c:ptCount val="8"/>
                <c:pt idx="0">
                  <c:v>1.4087721101784807</c:v>
                </c:pt>
                <c:pt idx="1">
                  <c:v>1.5251883889443005</c:v>
                </c:pt>
                <c:pt idx="2">
                  <c:v>1.8154988298377623</c:v>
                </c:pt>
                <c:pt idx="3">
                  <c:v>1.92401642593207</c:v>
                </c:pt>
                <c:pt idx="4">
                  <c:v>2.1730760274858509</c:v>
                </c:pt>
                <c:pt idx="5">
                  <c:v>2.2674011705514512</c:v>
                </c:pt>
                <c:pt idx="6">
                  <c:v>2.4590312378863186</c:v>
                </c:pt>
                <c:pt idx="7">
                  <c:v>2.2425959269101057</c:v>
                </c:pt>
              </c:numCache>
            </c:numRef>
          </c:val>
          <c:smooth val="0"/>
          <c:extLst>
            <c:ext xmlns:c16="http://schemas.microsoft.com/office/drawing/2014/chart" uri="{C3380CC4-5D6E-409C-BE32-E72D297353CC}">
              <c16:uniqueId val="{00000000-CE36-43D4-8F9F-D6CC1F4C134F}"/>
            </c:ext>
          </c:extLst>
        </c:ser>
        <c:ser>
          <c:idx val="2"/>
          <c:order val="1"/>
          <c:tx>
            <c:v>Monde</c:v>
          </c:tx>
          <c:spPr>
            <a:ln w="38100">
              <a:solidFill>
                <a:srgbClr val="000000"/>
              </a:solidFill>
              <a:prstDash val="solid"/>
            </a:ln>
          </c:spPr>
          <c:marker>
            <c:symbol val="triangle"/>
            <c:size val="11"/>
            <c:spPr>
              <a:solidFill>
                <a:srgbClr val="FFFFFF"/>
              </a:solidFill>
              <a:ln>
                <a:solidFill>
                  <a:srgbClr val="000000"/>
                </a:solidFill>
                <a:prstDash val="solid"/>
              </a:ln>
            </c:spPr>
          </c:marker>
          <c:cat>
            <c:numRef>
              <c:f>[Chapitre1TableauxGraphiques.xls]TS1.3!$A$11:$A$18</c:f>
              <c:numCache>
                <c:formatCode>General</c:formatCode>
                <c:ptCount val="8"/>
                <c:pt idx="0">
                  <c:v>1700</c:v>
                </c:pt>
                <c:pt idx="1">
                  <c:v>1820</c:v>
                </c:pt>
                <c:pt idx="2">
                  <c:v>1870</c:v>
                </c:pt>
                <c:pt idx="3">
                  <c:v>1913</c:v>
                </c:pt>
                <c:pt idx="4">
                  <c:v>1950</c:v>
                </c:pt>
                <c:pt idx="5">
                  <c:v>1970</c:v>
                </c:pt>
                <c:pt idx="6">
                  <c:v>1990</c:v>
                </c:pt>
                <c:pt idx="7">
                  <c:v>2012</c:v>
                </c:pt>
              </c:numCache>
            </c:numRef>
          </c:cat>
          <c:val>
            <c:numRef>
              <c:f>[Chapitre1TableauxGraphiques.xls]TS1.3!$B$11:$B$18</c:f>
              <c:numCache>
                <c:formatCode>0%</c:formatCode>
                <c:ptCount val="8"/>
                <c:pt idx="0">
                  <c:v>1</c:v>
                </c:pt>
                <c:pt idx="1">
                  <c:v>1</c:v>
                </c:pt>
                <c:pt idx="2">
                  <c:v>1</c:v>
                </c:pt>
                <c:pt idx="3">
                  <c:v>1</c:v>
                </c:pt>
                <c:pt idx="4">
                  <c:v>1</c:v>
                </c:pt>
                <c:pt idx="5">
                  <c:v>1</c:v>
                </c:pt>
                <c:pt idx="6">
                  <c:v>1</c:v>
                </c:pt>
                <c:pt idx="7">
                  <c:v>1</c:v>
                </c:pt>
              </c:numCache>
            </c:numRef>
          </c:val>
          <c:smooth val="0"/>
          <c:extLst>
            <c:ext xmlns:c16="http://schemas.microsoft.com/office/drawing/2014/chart" uri="{C3380CC4-5D6E-409C-BE32-E72D297353CC}">
              <c16:uniqueId val="{00000001-CE36-43D4-8F9F-D6CC1F4C134F}"/>
            </c:ext>
          </c:extLst>
        </c:ser>
        <c:ser>
          <c:idx val="0"/>
          <c:order val="2"/>
          <c:tx>
            <c:v>Asie-Afrique</c:v>
          </c:tx>
          <c:spPr>
            <a:ln w="38100">
              <a:solidFill>
                <a:srgbClr val="000000"/>
              </a:solidFill>
              <a:prstDash val="solid"/>
            </a:ln>
          </c:spPr>
          <c:marker>
            <c:symbol val="circle"/>
            <c:size val="11"/>
            <c:spPr>
              <a:solidFill>
                <a:srgbClr val="C0C0C0"/>
              </a:solidFill>
              <a:ln>
                <a:solidFill>
                  <a:schemeClr val="tx1"/>
                </a:solidFill>
                <a:prstDash val="solid"/>
              </a:ln>
            </c:spPr>
          </c:marker>
          <c:cat>
            <c:numRef>
              <c:f>[Chapitre1TableauxGraphiques.xls]TS1.3!$A$11:$A$18</c:f>
              <c:numCache>
                <c:formatCode>General</c:formatCode>
                <c:ptCount val="8"/>
                <c:pt idx="0">
                  <c:v>1700</c:v>
                </c:pt>
                <c:pt idx="1">
                  <c:v>1820</c:v>
                </c:pt>
                <c:pt idx="2">
                  <c:v>1870</c:v>
                </c:pt>
                <c:pt idx="3">
                  <c:v>1913</c:v>
                </c:pt>
                <c:pt idx="4">
                  <c:v>1950</c:v>
                </c:pt>
                <c:pt idx="5">
                  <c:v>1970</c:v>
                </c:pt>
                <c:pt idx="6">
                  <c:v>1990</c:v>
                </c:pt>
                <c:pt idx="7">
                  <c:v>2012</c:v>
                </c:pt>
              </c:numCache>
            </c:numRef>
          </c:cat>
          <c:val>
            <c:numRef>
              <c:f>[Chapitre1TableauxGraphiques.xls]TS1.3!$H$11:$H$18</c:f>
              <c:numCache>
                <c:formatCode>0%</c:formatCode>
                <c:ptCount val="8"/>
                <c:pt idx="0">
                  <c:v>0.88070708099720851</c:v>
                </c:pt>
                <c:pt idx="1">
                  <c:v>0.8350768082224973</c:v>
                </c:pt>
                <c:pt idx="2">
                  <c:v>0.62520304627377021</c:v>
                </c:pt>
                <c:pt idx="3">
                  <c:v>0.46034158058056518</c:v>
                </c:pt>
                <c:pt idx="4">
                  <c:v>0.37424927413604742</c:v>
                </c:pt>
                <c:pt idx="5">
                  <c:v>0.41157087199748399</c:v>
                </c:pt>
                <c:pt idx="6">
                  <c:v>0.45417060031237411</c:v>
                </c:pt>
                <c:pt idx="7">
                  <c:v>0.60716440433749785</c:v>
                </c:pt>
              </c:numCache>
            </c:numRef>
          </c:val>
          <c:smooth val="0"/>
          <c:extLst>
            <c:ext xmlns:c16="http://schemas.microsoft.com/office/drawing/2014/chart" uri="{C3380CC4-5D6E-409C-BE32-E72D297353CC}">
              <c16:uniqueId val="{00000002-CE36-43D4-8F9F-D6CC1F4C134F}"/>
            </c:ext>
          </c:extLst>
        </c:ser>
        <c:dLbls>
          <c:showLegendKey val="0"/>
          <c:showVal val="0"/>
          <c:showCatName val="0"/>
          <c:showSerName val="0"/>
          <c:showPercent val="0"/>
          <c:showBubbleSize val="0"/>
        </c:dLbls>
        <c:marker val="1"/>
        <c:smooth val="0"/>
        <c:axId val="361794800"/>
        <c:axId val="361804592"/>
      </c:lineChart>
      <c:catAx>
        <c:axId val="361794800"/>
        <c:scaling>
          <c:orientation val="minMax"/>
        </c:scaling>
        <c:delete val="0"/>
        <c:axPos val="b"/>
        <c:majorGridlines>
          <c:spPr>
            <a:ln w="12700">
              <a:solidFill>
                <a:srgbClr val="000000"/>
              </a:solidFill>
              <a:prstDash val="sysDash"/>
            </a:ln>
          </c:spPr>
        </c:majorGridlines>
        <c:title>
          <c:tx>
            <c:rich>
              <a:bodyPr/>
              <a:lstStyle/>
              <a:p>
                <a:pPr>
                  <a:defRPr sz="1000" b="0" i="0" u="none" strike="noStrike" baseline="0">
                    <a:solidFill>
                      <a:srgbClr val="000000"/>
                    </a:solidFill>
                    <a:latin typeface="Calibri"/>
                    <a:ea typeface="Calibri"/>
                    <a:cs typeface="Calibri"/>
                  </a:defRPr>
                </a:pPr>
                <a:r>
                  <a:rPr lang="en-GB" sz="1100" b="0" i="0" u="none" strike="noStrike" baseline="0">
                    <a:solidFill>
                      <a:srgbClr val="000000"/>
                    </a:solidFill>
                    <a:latin typeface="Arial"/>
                    <a:cs typeface="Arial"/>
                  </a:rPr>
                  <a:t>Lecture: le PIB par habitant en Asie-Afrique est passé de 37% de la moyenne mondiale </a:t>
                </a:r>
              </a:p>
              <a:p>
                <a:pPr>
                  <a:defRPr sz="1000" b="0" i="0" u="none" strike="noStrike" baseline="0">
                    <a:solidFill>
                      <a:srgbClr val="000000"/>
                    </a:solidFill>
                    <a:latin typeface="Calibri"/>
                    <a:ea typeface="Calibri"/>
                    <a:cs typeface="Calibri"/>
                  </a:defRPr>
                </a:pPr>
                <a:r>
                  <a:rPr lang="en-GB" sz="1100" b="0" i="0" u="none" strike="noStrike" baseline="0">
                    <a:solidFill>
                      <a:srgbClr val="000000"/>
                    </a:solidFill>
                    <a:latin typeface="Arial"/>
                    <a:cs typeface="Arial"/>
                  </a:rPr>
                  <a:t>en 1950 à 61% en 2012. </a:t>
                </a:r>
                <a:r>
                  <a:rPr lang="en-GB" sz="1000" b="0" i="0" u="none" strike="noStrike" baseline="0">
                    <a:solidFill>
                      <a:srgbClr val="000000"/>
                    </a:solidFill>
                    <a:latin typeface="Arial"/>
                    <a:cs typeface="Arial"/>
                  </a:rPr>
                  <a:t>Sources et séries: voir piketty.pse.ens.fr/capital21c.</a:t>
                </a:r>
              </a:p>
            </c:rich>
          </c:tx>
          <c:layout>
            <c:manualLayout>
              <c:xMode val="edge"/>
              <c:yMode val="edge"/>
              <c:x val="0.17664666916635421"/>
              <c:y val="0.92156862745098034"/>
            </c:manualLayout>
          </c:layout>
          <c:overlay val="0"/>
          <c:spPr>
            <a:noFill/>
            <a:ln w="25400">
              <a:noFill/>
            </a:ln>
          </c:spPr>
        </c:title>
        <c:numFmt formatCode="0" sourceLinked="0"/>
        <c:majorTickMark val="out"/>
        <c:minorTickMark val="none"/>
        <c:tickLblPos val="nextTo"/>
        <c:spPr>
          <a:ln w="3175">
            <a:solidFill>
              <a:srgbClr val="808080"/>
            </a:solidFill>
            <a:prstDash val="solid"/>
          </a:ln>
        </c:spPr>
        <c:txPr>
          <a:bodyPr rot="0" vert="horz"/>
          <a:lstStyle/>
          <a:p>
            <a:pPr>
              <a:defRPr sz="1400" b="0" i="0" u="none" strike="noStrike" baseline="0">
                <a:solidFill>
                  <a:srgbClr val="000000"/>
                </a:solidFill>
                <a:latin typeface="Arial"/>
                <a:ea typeface="Arial"/>
                <a:cs typeface="Arial"/>
              </a:defRPr>
            </a:pPr>
            <a:endParaRPr lang="it-IT"/>
          </a:p>
        </c:txPr>
        <c:crossAx val="361804592"/>
        <c:crossesAt val="0"/>
        <c:auto val="1"/>
        <c:lblAlgn val="ctr"/>
        <c:lblOffset val="100"/>
        <c:tickLblSkip val="1"/>
        <c:tickMarkSkip val="1"/>
        <c:noMultiLvlLbl val="0"/>
      </c:catAx>
      <c:valAx>
        <c:axId val="361804592"/>
        <c:scaling>
          <c:orientation val="minMax"/>
          <c:max val="2.5"/>
          <c:min val="0"/>
        </c:scaling>
        <c:delete val="0"/>
        <c:axPos val="l"/>
        <c:majorGridlines>
          <c:spPr>
            <a:ln w="3175">
              <a:solidFill>
                <a:srgbClr val="000000"/>
              </a:solidFill>
              <a:prstDash val="sysDash"/>
            </a:ln>
          </c:spPr>
        </c:majorGridlines>
        <c:title>
          <c:tx>
            <c:rich>
              <a:bodyPr/>
              <a:lstStyle/>
              <a:p>
                <a:pPr>
                  <a:defRPr sz="1200" b="0" i="0" u="none" strike="noStrike" baseline="0">
                    <a:solidFill>
                      <a:srgbClr val="000000"/>
                    </a:solidFill>
                    <a:latin typeface="Arial"/>
                    <a:ea typeface="Arial"/>
                    <a:cs typeface="Arial"/>
                  </a:defRPr>
                </a:pPr>
                <a:r>
                  <a:rPr lang="en-GB"/>
                  <a:t>PIB par habitant (en % de la moyenne mondiale)</a:t>
                </a:r>
              </a:p>
            </c:rich>
          </c:tx>
          <c:layout>
            <c:manualLayout>
              <c:xMode val="edge"/>
              <c:yMode val="edge"/>
              <c:x val="0"/>
              <c:y val="0.22161422708618331"/>
            </c:manualLayout>
          </c:layout>
          <c:overlay val="0"/>
          <c:spPr>
            <a:noFill/>
            <a:ln w="25400">
              <a:noFill/>
            </a:ln>
          </c:spPr>
        </c:title>
        <c:numFmt formatCode="0%" sourceLinked="0"/>
        <c:majorTickMark val="out"/>
        <c:minorTickMark val="none"/>
        <c:tickLblPos val="nextTo"/>
        <c:spPr>
          <a:ln w="3175">
            <a:solidFill>
              <a:srgbClr val="808080"/>
            </a:solidFill>
            <a:prstDash val="solid"/>
          </a:ln>
        </c:spPr>
        <c:txPr>
          <a:bodyPr rot="0" vert="horz"/>
          <a:lstStyle/>
          <a:p>
            <a:pPr>
              <a:defRPr sz="1400" b="0" i="0" u="none" strike="noStrike" baseline="0">
                <a:solidFill>
                  <a:srgbClr val="000000"/>
                </a:solidFill>
                <a:latin typeface="Arial"/>
                <a:ea typeface="Arial"/>
                <a:cs typeface="Arial"/>
              </a:defRPr>
            </a:pPr>
            <a:endParaRPr lang="it-IT"/>
          </a:p>
        </c:txPr>
        <c:crossAx val="361794800"/>
        <c:crosses val="autoZero"/>
        <c:crossBetween val="midCat"/>
        <c:majorUnit val="0.25"/>
        <c:minorUnit val="0.25"/>
      </c:valAx>
      <c:spPr>
        <a:solidFill>
          <a:srgbClr val="FFFFFF"/>
        </a:solidFill>
        <a:ln w="12700">
          <a:solidFill>
            <a:srgbClr val="000000"/>
          </a:solidFill>
          <a:prstDash val="solid"/>
        </a:ln>
      </c:spPr>
    </c:plotArea>
    <c:legend>
      <c:legendPos val="r"/>
      <c:layout>
        <c:manualLayout>
          <c:xMode val="edge"/>
          <c:yMode val="edge"/>
          <c:x val="0.547085201793722"/>
          <c:y val="0.30716723549488056"/>
          <c:w val="0.22757847533632286"/>
          <c:h val="0.15699658703071673"/>
        </c:manualLayout>
      </c:layout>
      <c:overlay val="0"/>
      <c:spPr>
        <a:solidFill>
          <a:srgbClr val="FFFFFF"/>
        </a:solidFill>
        <a:ln w="12700">
          <a:solidFill>
            <a:srgbClr val="000000"/>
          </a:solidFill>
          <a:prstDash val="solid"/>
        </a:ln>
      </c:spPr>
      <c:txPr>
        <a:bodyPr/>
        <a:lstStyle/>
        <a:p>
          <a:pPr>
            <a:defRPr sz="1285" b="0" i="0" u="none" strike="noStrike" baseline="0">
              <a:solidFill>
                <a:srgbClr val="000000"/>
              </a:solidFill>
              <a:latin typeface="Arial"/>
              <a:ea typeface="Arial"/>
              <a:cs typeface="Arial"/>
            </a:defRPr>
          </a:pPr>
          <a:endParaRPr lang="it-IT"/>
        </a:p>
      </c:txPr>
    </c:legend>
    <c:plotVisOnly val="1"/>
    <c:dispBlanksAs val="zero"/>
    <c:showDLblsOverMax val="0"/>
  </c:chart>
  <c:spPr>
    <a:solidFill>
      <a:srgbClr val="FFFFFF"/>
    </a:solidFill>
    <a:ln w="9525">
      <a:noFill/>
    </a:ln>
  </c:spPr>
  <c:txPr>
    <a:bodyPr/>
    <a:lstStyle/>
    <a:p>
      <a:pPr>
        <a:defRPr sz="1000" b="0" i="0" u="none" strike="noStrike" baseline="0">
          <a:solidFill>
            <a:srgbClr val="000000"/>
          </a:solidFill>
          <a:latin typeface="Calibri"/>
          <a:ea typeface="Calibri"/>
          <a:cs typeface="Calibri"/>
        </a:defRPr>
      </a:pPr>
      <a:endParaRPr lang="it-IT"/>
    </a:p>
  </c:tx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sz="1600" b="1" i="0" u="none" strike="noStrike" baseline="0">
                <a:solidFill>
                  <a:srgbClr val="000000"/>
                </a:solidFill>
                <a:latin typeface="Arial"/>
                <a:ea typeface="Arial"/>
                <a:cs typeface="Arial"/>
              </a:defRPr>
            </a:pPr>
            <a:r>
              <a:rPr lang="en-GB"/>
              <a:t>Graphique S1.3. L'inégalité mondiale 0-2012: 
divergence puis convergence? </a:t>
            </a:r>
          </a:p>
        </c:rich>
      </c:tx>
      <c:layout>
        <c:manualLayout>
          <c:xMode val="edge"/>
          <c:yMode val="edge"/>
          <c:x val="0.23539982030548068"/>
          <c:y val="1.3679890560875513E-3"/>
        </c:manualLayout>
      </c:layout>
      <c:overlay val="0"/>
      <c:spPr>
        <a:noFill/>
        <a:ln w="25400">
          <a:noFill/>
        </a:ln>
      </c:spPr>
    </c:title>
    <c:autoTitleDeleted val="0"/>
    <c:plotArea>
      <c:layout>
        <c:manualLayout>
          <c:layoutTarget val="inner"/>
          <c:xMode val="edge"/>
          <c:yMode val="edge"/>
          <c:x val="9.8617504630434324E-2"/>
          <c:y val="0.10539854738507005"/>
          <c:w val="0.86702605570530089"/>
          <c:h val="0.74418604651162779"/>
        </c:manualLayout>
      </c:layout>
      <c:lineChart>
        <c:grouping val="standard"/>
        <c:varyColors val="0"/>
        <c:ser>
          <c:idx val="1"/>
          <c:order val="0"/>
          <c:tx>
            <c:v>Europe-Amérique</c:v>
          </c:tx>
          <c:spPr>
            <a:ln w="38100">
              <a:solidFill>
                <a:srgbClr val="000000"/>
              </a:solidFill>
              <a:prstDash val="solid"/>
            </a:ln>
          </c:spPr>
          <c:marker>
            <c:symbol val="square"/>
            <c:size val="7"/>
            <c:spPr>
              <a:solidFill>
                <a:srgbClr val="000000"/>
              </a:solidFill>
              <a:ln>
                <a:solidFill>
                  <a:srgbClr val="000000"/>
                </a:solidFill>
                <a:prstDash val="solid"/>
              </a:ln>
            </c:spPr>
          </c:marker>
          <c:cat>
            <c:numRef>
              <c:f>[Chapitre1TableauxGraphiques.xls]TS1.3!$A$8:$A$18</c:f>
              <c:numCache>
                <c:formatCode>General</c:formatCode>
                <c:ptCount val="11"/>
                <c:pt idx="0">
                  <c:v>0</c:v>
                </c:pt>
                <c:pt idx="1">
                  <c:v>1000</c:v>
                </c:pt>
                <c:pt idx="2">
                  <c:v>1500</c:v>
                </c:pt>
                <c:pt idx="3">
                  <c:v>1700</c:v>
                </c:pt>
                <c:pt idx="4">
                  <c:v>1820</c:v>
                </c:pt>
                <c:pt idx="5">
                  <c:v>1870</c:v>
                </c:pt>
                <c:pt idx="6">
                  <c:v>1913</c:v>
                </c:pt>
                <c:pt idx="7">
                  <c:v>1950</c:v>
                </c:pt>
                <c:pt idx="8">
                  <c:v>1970</c:v>
                </c:pt>
                <c:pt idx="9">
                  <c:v>1990</c:v>
                </c:pt>
                <c:pt idx="10">
                  <c:v>2012</c:v>
                </c:pt>
              </c:numCache>
            </c:numRef>
          </c:cat>
          <c:val>
            <c:numRef>
              <c:f>[Chapitre1TableauxGraphiques.xls]TS1.3!$G$8:$G$18</c:f>
              <c:numCache>
                <c:formatCode>0%</c:formatCode>
                <c:ptCount val="11"/>
                <c:pt idx="0">
                  <c:v>1.1340073788567258</c:v>
                </c:pt>
                <c:pt idx="1">
                  <c:v>0.93696797675367793</c:v>
                </c:pt>
                <c:pt idx="2">
                  <c:v>1.1610693081848964</c:v>
                </c:pt>
                <c:pt idx="3">
                  <c:v>1.4087721101784807</c:v>
                </c:pt>
                <c:pt idx="4">
                  <c:v>1.5251883889443005</c:v>
                </c:pt>
                <c:pt idx="5">
                  <c:v>1.8154988298377623</c:v>
                </c:pt>
                <c:pt idx="6">
                  <c:v>1.92401642593207</c:v>
                </c:pt>
                <c:pt idx="7">
                  <c:v>2.1730760274858509</c:v>
                </c:pt>
                <c:pt idx="8">
                  <c:v>2.2674011705514512</c:v>
                </c:pt>
                <c:pt idx="9">
                  <c:v>2.4590312378863186</c:v>
                </c:pt>
                <c:pt idx="10">
                  <c:v>2.2425959269101057</c:v>
                </c:pt>
              </c:numCache>
            </c:numRef>
          </c:val>
          <c:smooth val="0"/>
          <c:extLst>
            <c:ext xmlns:c16="http://schemas.microsoft.com/office/drawing/2014/chart" uri="{C3380CC4-5D6E-409C-BE32-E72D297353CC}">
              <c16:uniqueId val="{00000000-304E-4FEC-8336-0D3FBC27387D}"/>
            </c:ext>
          </c:extLst>
        </c:ser>
        <c:ser>
          <c:idx val="2"/>
          <c:order val="1"/>
          <c:tx>
            <c:v>Monde</c:v>
          </c:tx>
          <c:spPr>
            <a:ln w="38100">
              <a:solidFill>
                <a:srgbClr val="000000"/>
              </a:solidFill>
              <a:prstDash val="solid"/>
            </a:ln>
          </c:spPr>
          <c:marker>
            <c:symbol val="triangle"/>
            <c:size val="11"/>
            <c:spPr>
              <a:solidFill>
                <a:srgbClr val="FFFFFF"/>
              </a:solidFill>
              <a:ln>
                <a:solidFill>
                  <a:srgbClr val="000000"/>
                </a:solidFill>
                <a:prstDash val="solid"/>
              </a:ln>
            </c:spPr>
          </c:marker>
          <c:cat>
            <c:numRef>
              <c:f>[Chapitre1TableauxGraphiques.xls]TS1.3!$A$8:$A$18</c:f>
              <c:numCache>
                <c:formatCode>General</c:formatCode>
                <c:ptCount val="11"/>
                <c:pt idx="0">
                  <c:v>0</c:v>
                </c:pt>
                <c:pt idx="1">
                  <c:v>1000</c:v>
                </c:pt>
                <c:pt idx="2">
                  <c:v>1500</c:v>
                </c:pt>
                <c:pt idx="3">
                  <c:v>1700</c:v>
                </c:pt>
                <c:pt idx="4">
                  <c:v>1820</c:v>
                </c:pt>
                <c:pt idx="5">
                  <c:v>1870</c:v>
                </c:pt>
                <c:pt idx="6">
                  <c:v>1913</c:v>
                </c:pt>
                <c:pt idx="7">
                  <c:v>1950</c:v>
                </c:pt>
                <c:pt idx="8">
                  <c:v>1970</c:v>
                </c:pt>
                <c:pt idx="9">
                  <c:v>1990</c:v>
                </c:pt>
                <c:pt idx="10">
                  <c:v>2012</c:v>
                </c:pt>
              </c:numCache>
            </c:numRef>
          </c:cat>
          <c:val>
            <c:numRef>
              <c:f>[Chapitre1TableauxGraphiques.xls]TS1.3!$B$8:$B$18</c:f>
              <c:numCache>
                <c:formatCode>0%</c:formatCode>
                <c:ptCount val="11"/>
                <c:pt idx="0">
                  <c:v>1</c:v>
                </c:pt>
                <c:pt idx="1">
                  <c:v>1</c:v>
                </c:pt>
                <c:pt idx="2">
                  <c:v>1</c:v>
                </c:pt>
                <c:pt idx="3">
                  <c:v>1</c:v>
                </c:pt>
                <c:pt idx="4">
                  <c:v>1</c:v>
                </c:pt>
                <c:pt idx="5">
                  <c:v>1</c:v>
                </c:pt>
                <c:pt idx="6">
                  <c:v>1</c:v>
                </c:pt>
                <c:pt idx="7">
                  <c:v>1</c:v>
                </c:pt>
                <c:pt idx="8">
                  <c:v>1</c:v>
                </c:pt>
                <c:pt idx="9">
                  <c:v>1</c:v>
                </c:pt>
                <c:pt idx="10">
                  <c:v>1</c:v>
                </c:pt>
              </c:numCache>
            </c:numRef>
          </c:val>
          <c:smooth val="0"/>
          <c:extLst>
            <c:ext xmlns:c16="http://schemas.microsoft.com/office/drawing/2014/chart" uri="{C3380CC4-5D6E-409C-BE32-E72D297353CC}">
              <c16:uniqueId val="{00000001-304E-4FEC-8336-0D3FBC27387D}"/>
            </c:ext>
          </c:extLst>
        </c:ser>
        <c:ser>
          <c:idx val="0"/>
          <c:order val="2"/>
          <c:tx>
            <c:v>Asie-Afrique</c:v>
          </c:tx>
          <c:spPr>
            <a:ln w="38100">
              <a:solidFill>
                <a:srgbClr val="000000"/>
              </a:solidFill>
              <a:prstDash val="solid"/>
            </a:ln>
          </c:spPr>
          <c:marker>
            <c:symbol val="circle"/>
            <c:size val="11"/>
            <c:spPr>
              <a:solidFill>
                <a:srgbClr val="C0C0C0"/>
              </a:solidFill>
              <a:ln>
                <a:solidFill>
                  <a:schemeClr val="tx1"/>
                </a:solidFill>
                <a:prstDash val="solid"/>
              </a:ln>
            </c:spPr>
          </c:marker>
          <c:cat>
            <c:numRef>
              <c:f>[Chapitre1TableauxGraphiques.xls]TS1.3!$A$8:$A$18</c:f>
              <c:numCache>
                <c:formatCode>General</c:formatCode>
                <c:ptCount val="11"/>
                <c:pt idx="0">
                  <c:v>0</c:v>
                </c:pt>
                <c:pt idx="1">
                  <c:v>1000</c:v>
                </c:pt>
                <c:pt idx="2">
                  <c:v>1500</c:v>
                </c:pt>
                <c:pt idx="3">
                  <c:v>1700</c:v>
                </c:pt>
                <c:pt idx="4">
                  <c:v>1820</c:v>
                </c:pt>
                <c:pt idx="5">
                  <c:v>1870</c:v>
                </c:pt>
                <c:pt idx="6">
                  <c:v>1913</c:v>
                </c:pt>
                <c:pt idx="7">
                  <c:v>1950</c:v>
                </c:pt>
                <c:pt idx="8">
                  <c:v>1970</c:v>
                </c:pt>
                <c:pt idx="9">
                  <c:v>1990</c:v>
                </c:pt>
                <c:pt idx="10">
                  <c:v>2012</c:v>
                </c:pt>
              </c:numCache>
            </c:numRef>
          </c:cat>
          <c:val>
            <c:numRef>
              <c:f>[Chapitre1TableauxGraphiques.xls]TS1.3!$H$8:$H$18</c:f>
              <c:numCache>
                <c:formatCode>0%</c:formatCode>
                <c:ptCount val="11"/>
                <c:pt idx="0">
                  <c:v>0.97157954335462637</c:v>
                </c:pt>
                <c:pt idx="1">
                  <c:v>1.0148681475773369</c:v>
                </c:pt>
                <c:pt idx="2">
                  <c:v>0.94922173538361998</c:v>
                </c:pt>
                <c:pt idx="3">
                  <c:v>0.88070708099720851</c:v>
                </c:pt>
                <c:pt idx="4">
                  <c:v>0.8350768082224973</c:v>
                </c:pt>
                <c:pt idx="5">
                  <c:v>0.62520304627377021</c:v>
                </c:pt>
                <c:pt idx="6">
                  <c:v>0.46034158058056518</c:v>
                </c:pt>
                <c:pt idx="7">
                  <c:v>0.37424927413604742</c:v>
                </c:pt>
                <c:pt idx="8">
                  <c:v>0.41157087199748399</c:v>
                </c:pt>
                <c:pt idx="9">
                  <c:v>0.45417060031237411</c:v>
                </c:pt>
                <c:pt idx="10">
                  <c:v>0.60716440433749785</c:v>
                </c:pt>
              </c:numCache>
            </c:numRef>
          </c:val>
          <c:smooth val="0"/>
          <c:extLst>
            <c:ext xmlns:c16="http://schemas.microsoft.com/office/drawing/2014/chart" uri="{C3380CC4-5D6E-409C-BE32-E72D297353CC}">
              <c16:uniqueId val="{00000002-304E-4FEC-8336-0D3FBC27387D}"/>
            </c:ext>
          </c:extLst>
        </c:ser>
        <c:dLbls>
          <c:showLegendKey val="0"/>
          <c:showVal val="0"/>
          <c:showCatName val="0"/>
          <c:showSerName val="0"/>
          <c:showPercent val="0"/>
          <c:showBubbleSize val="0"/>
        </c:dLbls>
        <c:marker val="1"/>
        <c:smooth val="0"/>
        <c:axId val="361795344"/>
        <c:axId val="361795888"/>
      </c:lineChart>
      <c:catAx>
        <c:axId val="361795344"/>
        <c:scaling>
          <c:orientation val="minMax"/>
        </c:scaling>
        <c:delete val="0"/>
        <c:axPos val="b"/>
        <c:majorGridlines>
          <c:spPr>
            <a:ln w="12700">
              <a:solidFill>
                <a:srgbClr val="000000"/>
              </a:solidFill>
              <a:prstDash val="sysDash"/>
            </a:ln>
          </c:spPr>
        </c:majorGridlines>
        <c:title>
          <c:tx>
            <c:rich>
              <a:bodyPr/>
              <a:lstStyle/>
              <a:p>
                <a:pPr>
                  <a:defRPr sz="1000" b="0" i="0" u="none" strike="noStrike" baseline="0">
                    <a:solidFill>
                      <a:srgbClr val="000000"/>
                    </a:solidFill>
                    <a:latin typeface="Calibri"/>
                    <a:ea typeface="Calibri"/>
                    <a:cs typeface="Calibri"/>
                  </a:defRPr>
                </a:pPr>
                <a:r>
                  <a:rPr lang="en-GB" sz="1200" b="0" i="0" u="none" strike="noStrike" baseline="0">
                    <a:solidFill>
                      <a:srgbClr val="000000"/>
                    </a:solidFill>
                    <a:latin typeface="Arial"/>
                    <a:cs typeface="Arial"/>
                  </a:rPr>
                  <a:t>Lecture: le PIB par habitant en Asie-Afrique est passé de 37% de la moyenne mondiale </a:t>
                </a:r>
              </a:p>
              <a:p>
                <a:pPr>
                  <a:defRPr sz="1000" b="0" i="0" u="none" strike="noStrike" baseline="0">
                    <a:solidFill>
                      <a:srgbClr val="000000"/>
                    </a:solidFill>
                    <a:latin typeface="Calibri"/>
                    <a:ea typeface="Calibri"/>
                    <a:cs typeface="Calibri"/>
                  </a:defRPr>
                </a:pPr>
                <a:r>
                  <a:rPr lang="en-GB" sz="1200" b="0" i="0" u="none" strike="noStrike" baseline="0">
                    <a:solidFill>
                      <a:srgbClr val="000000"/>
                    </a:solidFill>
                    <a:latin typeface="Arial"/>
                    <a:cs typeface="Arial"/>
                  </a:rPr>
                  <a:t>en 1950 à 61% en 2012. </a:t>
                </a:r>
                <a:r>
                  <a:rPr lang="en-GB" sz="1000" b="0" i="0" u="none" strike="noStrike" baseline="0">
                    <a:solidFill>
                      <a:srgbClr val="000000"/>
                    </a:solidFill>
                    <a:latin typeface="Arial"/>
                    <a:cs typeface="Arial"/>
                  </a:rPr>
                  <a:t>Sources et séries: voir piketty.pse.ens.fr/capital21c.</a:t>
                </a:r>
              </a:p>
            </c:rich>
          </c:tx>
          <c:layout>
            <c:manualLayout>
              <c:xMode val="edge"/>
              <c:yMode val="edge"/>
              <c:x val="0.18149146451033246"/>
              <c:y val="0.92065663474692205"/>
            </c:manualLayout>
          </c:layout>
          <c:overlay val="0"/>
          <c:spPr>
            <a:noFill/>
            <a:ln w="25400">
              <a:noFill/>
            </a:ln>
          </c:spPr>
        </c:title>
        <c:numFmt formatCode="0" sourceLinked="0"/>
        <c:majorTickMark val="out"/>
        <c:minorTickMark val="none"/>
        <c:tickLblPos val="nextTo"/>
        <c:spPr>
          <a:ln w="3175">
            <a:solidFill>
              <a:srgbClr val="808080"/>
            </a:solidFill>
            <a:prstDash val="solid"/>
          </a:ln>
        </c:spPr>
        <c:txPr>
          <a:bodyPr rot="0" vert="horz"/>
          <a:lstStyle/>
          <a:p>
            <a:pPr rtl="1">
              <a:defRPr sz="1400" b="0" i="0" u="none" strike="noStrike" baseline="0">
                <a:solidFill>
                  <a:srgbClr val="000000"/>
                </a:solidFill>
                <a:latin typeface="Arial"/>
                <a:ea typeface="Arial"/>
                <a:cs typeface="Arial"/>
              </a:defRPr>
            </a:pPr>
            <a:endParaRPr lang="it-IT"/>
          </a:p>
        </c:txPr>
        <c:crossAx val="361795888"/>
        <c:crossesAt val="0"/>
        <c:auto val="1"/>
        <c:lblAlgn val="ctr"/>
        <c:lblOffset val="100"/>
        <c:tickLblSkip val="1"/>
        <c:tickMarkSkip val="1"/>
        <c:noMultiLvlLbl val="0"/>
      </c:catAx>
      <c:valAx>
        <c:axId val="361795888"/>
        <c:scaling>
          <c:orientation val="minMax"/>
          <c:max val="2.5"/>
          <c:min val="0"/>
        </c:scaling>
        <c:delete val="0"/>
        <c:axPos val="l"/>
        <c:majorGridlines>
          <c:spPr>
            <a:ln w="3175">
              <a:solidFill>
                <a:srgbClr val="000000"/>
              </a:solidFill>
              <a:prstDash val="sysDash"/>
            </a:ln>
          </c:spPr>
        </c:majorGridlines>
        <c:title>
          <c:tx>
            <c:rich>
              <a:bodyPr/>
              <a:lstStyle/>
              <a:p>
                <a:pPr>
                  <a:defRPr sz="1200" b="0" i="0" u="none" strike="noStrike" baseline="0">
                    <a:solidFill>
                      <a:srgbClr val="000000"/>
                    </a:solidFill>
                    <a:latin typeface="Arial"/>
                    <a:ea typeface="Arial"/>
                    <a:cs typeface="Arial"/>
                  </a:defRPr>
                </a:pPr>
                <a:r>
                  <a:rPr lang="en-GB"/>
                  <a:t>PIB par habitant (en % de la moyenne mondiale)</a:t>
                </a:r>
              </a:p>
            </c:rich>
          </c:tx>
          <c:layout>
            <c:manualLayout>
              <c:xMode val="edge"/>
              <c:yMode val="edge"/>
              <c:x val="0"/>
              <c:y val="0.18818377012039023"/>
            </c:manualLayout>
          </c:layout>
          <c:overlay val="0"/>
          <c:spPr>
            <a:noFill/>
            <a:ln w="25400">
              <a:noFill/>
            </a:ln>
          </c:spPr>
        </c:title>
        <c:numFmt formatCode="0%" sourceLinked="0"/>
        <c:majorTickMark val="out"/>
        <c:minorTickMark val="none"/>
        <c:tickLblPos val="nextTo"/>
        <c:spPr>
          <a:ln w="3175">
            <a:solidFill>
              <a:srgbClr val="808080"/>
            </a:solidFill>
            <a:prstDash val="solid"/>
          </a:ln>
        </c:spPr>
        <c:txPr>
          <a:bodyPr rot="0" vert="horz"/>
          <a:lstStyle/>
          <a:p>
            <a:pPr rtl="1">
              <a:defRPr sz="1400" b="0" i="0" u="none" strike="noStrike" baseline="0">
                <a:solidFill>
                  <a:srgbClr val="000000"/>
                </a:solidFill>
                <a:latin typeface="Arial"/>
                <a:ea typeface="Arial"/>
                <a:cs typeface="Arial"/>
              </a:defRPr>
            </a:pPr>
            <a:endParaRPr lang="it-IT"/>
          </a:p>
        </c:txPr>
        <c:crossAx val="361795344"/>
        <c:crosses val="autoZero"/>
        <c:crossBetween val="midCat"/>
        <c:majorUnit val="0.25"/>
        <c:minorUnit val="0.25"/>
      </c:valAx>
      <c:spPr>
        <a:solidFill>
          <a:srgbClr val="FFFFFF"/>
        </a:solidFill>
        <a:ln w="25400">
          <a:noFill/>
        </a:ln>
      </c:spPr>
    </c:plotArea>
    <c:legend>
      <c:legendPos val="r"/>
      <c:layout>
        <c:manualLayout>
          <c:xMode val="edge"/>
          <c:yMode val="edge"/>
          <c:x val="0.55829596412556048"/>
          <c:y val="0.3174061433447099"/>
          <c:w val="0.22533632286995517"/>
          <c:h val="0.15699658703071673"/>
        </c:manualLayout>
      </c:layout>
      <c:overlay val="0"/>
      <c:spPr>
        <a:solidFill>
          <a:srgbClr val="FFFFFF"/>
        </a:solidFill>
        <a:ln w="3175">
          <a:solidFill>
            <a:srgbClr val="000000"/>
          </a:solidFill>
          <a:prstDash val="solid"/>
        </a:ln>
      </c:spPr>
      <c:txPr>
        <a:bodyPr/>
        <a:lstStyle/>
        <a:p>
          <a:pPr>
            <a:defRPr sz="1285" b="0" i="0" u="none" strike="noStrike" baseline="0">
              <a:solidFill>
                <a:srgbClr val="000000"/>
              </a:solidFill>
              <a:latin typeface="Arial"/>
              <a:ea typeface="Arial"/>
              <a:cs typeface="Arial"/>
            </a:defRPr>
          </a:pPr>
          <a:endParaRPr lang="it-IT"/>
        </a:p>
      </c:txPr>
    </c:legend>
    <c:plotVisOnly val="1"/>
    <c:dispBlanksAs val="zero"/>
    <c:showDLblsOverMax val="0"/>
  </c:chart>
  <c:spPr>
    <a:solidFill>
      <a:srgbClr val="FFFFFF"/>
    </a:solidFill>
    <a:ln w="3175">
      <a:solidFill>
        <a:srgbClr val="808080"/>
      </a:solidFill>
      <a:prstDash val="solid"/>
    </a:ln>
  </c:spPr>
  <c:txPr>
    <a:bodyPr/>
    <a:lstStyle/>
    <a:p>
      <a:pPr>
        <a:defRPr sz="1000" b="0" i="0" u="none" strike="noStrike" baseline="0">
          <a:solidFill>
            <a:srgbClr val="000000"/>
          </a:solidFill>
          <a:latin typeface="Calibri"/>
          <a:ea typeface="Calibri"/>
          <a:cs typeface="Calibri"/>
        </a:defRPr>
      </a:pPr>
      <a:endParaRPr lang="it-IT"/>
    </a:p>
  </c:txPr>
  <c:externalData r:id="rId2">
    <c:autoUpdate val="0"/>
  </c:externalData>
</c:chartSpace>
</file>

<file path=ppt/drawings/drawing1.xml><?xml version="1.0" encoding="utf-8"?>
<c:userShapes xmlns:c="http://schemas.openxmlformats.org/drawingml/2006/chart">
  <cdr:relSizeAnchor xmlns:cdr="http://schemas.openxmlformats.org/drawingml/2006/chartDrawing">
    <cdr:from>
      <cdr:x>0.28975</cdr:x>
      <cdr:y>0.2535</cdr:y>
    </cdr:from>
    <cdr:to>
      <cdr:x>0.38925</cdr:x>
      <cdr:y>0.2985</cdr:y>
    </cdr:to>
    <cdr:sp macro="" textlink="">
      <cdr:nvSpPr>
        <cdr:cNvPr id="1025" name="Rectangle 1"/>
        <cdr:cNvSpPr>
          <a:spLocks xmlns:a="http://schemas.openxmlformats.org/drawingml/2006/main" noChangeArrowheads="1"/>
        </cdr:cNvSpPr>
      </cdr:nvSpPr>
      <cdr:spPr bwMode="auto">
        <a:xfrm xmlns:a="http://schemas.openxmlformats.org/drawingml/2006/main">
          <a:off x="1944865" y="1083878"/>
          <a:ext cx="858965" cy="265529"/>
        </a:xfrm>
        <a:prstGeom xmlns:a="http://schemas.openxmlformats.org/drawingml/2006/main" prst="rect">
          <a:avLst/>
        </a:prstGeom>
        <a:solidFill xmlns:a="http://schemas.openxmlformats.org/drawingml/2006/main">
          <a:srgbClr val="FFFFFF"/>
        </a:solidFill>
        <a:ln xmlns:a="http://schemas.openxmlformats.org/drawingml/2006/main" w="9525">
          <a:solidFill>
            <a:srgbClr val="000000"/>
          </a:solidFill>
          <a:miter lim="800000"/>
          <a:headEnd/>
          <a:tailEnd/>
        </a:ln>
      </cdr:spPr>
      <cdr:txBody>
        <a:bodyPr xmlns:a="http://schemas.openxmlformats.org/drawingml/2006/main" vertOverflow="clip" wrap="square" lIns="27432" tIns="22860" rIns="27432" bIns="0" anchor="t" upright="1"/>
        <a:lstStyle xmlns:a="http://schemas.openxmlformats.org/drawingml/2006/main"/>
        <a:p xmlns:a="http://schemas.openxmlformats.org/drawingml/2006/main">
          <a:pPr algn="ctr" rtl="0">
            <a:defRPr sz="1000"/>
          </a:pPr>
          <a:r>
            <a:rPr lang="fr-FR" sz="1400" b="1" i="0" u="none" strike="noStrike" baseline="0">
              <a:solidFill>
                <a:srgbClr val="000000"/>
              </a:solidFill>
              <a:latin typeface="Arial"/>
              <a:ea typeface="Arial"/>
              <a:cs typeface="Arial"/>
            </a:rPr>
            <a:t>Asie</a:t>
          </a:r>
        </a:p>
      </cdr:txBody>
    </cdr:sp>
  </cdr:relSizeAnchor>
  <cdr:relSizeAnchor xmlns:cdr="http://schemas.openxmlformats.org/drawingml/2006/chartDrawing">
    <cdr:from>
      <cdr:x>0.552</cdr:x>
      <cdr:y>0.695</cdr:y>
    </cdr:from>
    <cdr:to>
      <cdr:x>0.65825</cdr:x>
      <cdr:y>0.742</cdr:y>
    </cdr:to>
    <cdr:sp macro="" textlink="">
      <cdr:nvSpPr>
        <cdr:cNvPr id="1026" name="Rectangle 2"/>
        <cdr:cNvSpPr>
          <a:spLocks xmlns:a="http://schemas.openxmlformats.org/drawingml/2006/main" noChangeArrowheads="1"/>
        </cdr:cNvSpPr>
      </cdr:nvSpPr>
      <cdr:spPr bwMode="auto">
        <a:xfrm xmlns:a="http://schemas.openxmlformats.org/drawingml/2006/main">
          <a:off x="3577958" y="4062730"/>
          <a:ext cx="909866" cy="280038"/>
        </a:xfrm>
        <a:prstGeom xmlns:a="http://schemas.openxmlformats.org/drawingml/2006/main" prst="rect">
          <a:avLst/>
        </a:prstGeom>
        <a:solidFill xmlns:a="http://schemas.openxmlformats.org/drawingml/2006/main">
          <a:srgbClr val="FFFFFF"/>
        </a:solidFill>
        <a:ln xmlns:a="http://schemas.openxmlformats.org/drawingml/2006/main" w="9525">
          <a:solidFill>
            <a:srgbClr val="000000"/>
          </a:solidFill>
          <a:miter lim="800000"/>
          <a:headEnd/>
          <a:tailEnd/>
        </a:ln>
      </cdr:spPr>
      <cdr:txBody>
        <a:bodyPr xmlns:a="http://schemas.openxmlformats.org/drawingml/2006/main" vertOverflow="clip" wrap="square" lIns="27432" tIns="22860" rIns="27432" bIns="0" anchor="t" upright="1"/>
        <a:lstStyle xmlns:a="http://schemas.openxmlformats.org/drawingml/2006/main"/>
        <a:p xmlns:a="http://schemas.openxmlformats.org/drawingml/2006/main">
          <a:pPr algn="ctr" rtl="0">
            <a:defRPr sz="1000"/>
          </a:pPr>
          <a:r>
            <a:rPr lang="fr-FR" sz="1400" b="1" i="0" u="none" strike="noStrike" baseline="0">
              <a:solidFill>
                <a:srgbClr val="000000"/>
              </a:solidFill>
              <a:latin typeface="Arial"/>
              <a:ea typeface="Arial"/>
              <a:cs typeface="Arial"/>
            </a:rPr>
            <a:t>Europe</a:t>
          </a:r>
        </a:p>
      </cdr:txBody>
    </cdr:sp>
  </cdr:relSizeAnchor>
  <cdr:relSizeAnchor xmlns:cdr="http://schemas.openxmlformats.org/drawingml/2006/chartDrawing">
    <cdr:from>
      <cdr:x>0.6845</cdr:x>
      <cdr:y>0.399</cdr:y>
    </cdr:from>
    <cdr:to>
      <cdr:x>0.807</cdr:x>
      <cdr:y>0.449</cdr:y>
    </cdr:to>
    <cdr:sp macro="" textlink="">
      <cdr:nvSpPr>
        <cdr:cNvPr id="1027" name="Rectangle 3"/>
        <cdr:cNvSpPr>
          <a:spLocks xmlns:a="http://schemas.openxmlformats.org/drawingml/2006/main" noChangeArrowheads="1"/>
        </cdr:cNvSpPr>
      </cdr:nvSpPr>
      <cdr:spPr bwMode="auto">
        <a:xfrm xmlns:a="http://schemas.openxmlformats.org/drawingml/2006/main">
          <a:off x="4914125" y="2154698"/>
          <a:ext cx="1047725" cy="294548"/>
        </a:xfrm>
        <a:prstGeom xmlns:a="http://schemas.openxmlformats.org/drawingml/2006/main" prst="rect">
          <a:avLst/>
        </a:prstGeom>
        <a:solidFill xmlns:a="http://schemas.openxmlformats.org/drawingml/2006/main">
          <a:srgbClr val="FFFFFF"/>
        </a:solidFill>
        <a:ln xmlns:a="http://schemas.openxmlformats.org/drawingml/2006/main" w="9525">
          <a:solidFill>
            <a:srgbClr val="000000"/>
          </a:solidFill>
          <a:miter lim="800000"/>
          <a:headEnd/>
          <a:tailEnd/>
        </a:ln>
      </cdr:spPr>
      <cdr:txBody>
        <a:bodyPr xmlns:a="http://schemas.openxmlformats.org/drawingml/2006/main" vertOverflow="clip" wrap="square" lIns="27432" tIns="22860" rIns="27432" bIns="0" anchor="t" upright="1"/>
        <a:lstStyle xmlns:a="http://schemas.openxmlformats.org/drawingml/2006/main"/>
        <a:p xmlns:a="http://schemas.openxmlformats.org/drawingml/2006/main">
          <a:pPr algn="ctr" rtl="0">
            <a:defRPr sz="1000"/>
          </a:pPr>
          <a:r>
            <a:rPr lang="fr-FR" sz="1400" b="1" i="0" u="none" strike="noStrike" baseline="0">
              <a:solidFill>
                <a:srgbClr val="000000"/>
              </a:solidFill>
              <a:latin typeface="Arial"/>
              <a:ea typeface="Arial"/>
              <a:cs typeface="Arial"/>
            </a:rPr>
            <a:t>Amérique</a:t>
          </a:r>
        </a:p>
      </cdr:txBody>
    </cdr:sp>
  </cdr:relSizeAnchor>
  <cdr:relSizeAnchor xmlns:cdr="http://schemas.openxmlformats.org/drawingml/2006/chartDrawing">
    <cdr:from>
      <cdr:x>0.29</cdr:x>
      <cdr:y>0.56575</cdr:y>
    </cdr:from>
    <cdr:to>
      <cdr:x>0.3965</cdr:x>
      <cdr:y>0.605</cdr:y>
    </cdr:to>
    <cdr:sp macro="" textlink="">
      <cdr:nvSpPr>
        <cdr:cNvPr id="1028" name="Rectangle 4"/>
        <cdr:cNvSpPr>
          <a:spLocks xmlns:a="http://schemas.openxmlformats.org/drawingml/2006/main" noChangeArrowheads="1"/>
        </cdr:cNvSpPr>
      </cdr:nvSpPr>
      <cdr:spPr bwMode="auto">
        <a:xfrm xmlns:a="http://schemas.openxmlformats.org/drawingml/2006/main">
          <a:off x="3584321" y="1548190"/>
          <a:ext cx="918350" cy="237960"/>
        </a:xfrm>
        <a:prstGeom xmlns:a="http://schemas.openxmlformats.org/drawingml/2006/main" prst="rect">
          <a:avLst/>
        </a:prstGeom>
        <a:solidFill xmlns:a="http://schemas.openxmlformats.org/drawingml/2006/main">
          <a:srgbClr val="FFFFFF"/>
        </a:solidFill>
        <a:ln xmlns:a="http://schemas.openxmlformats.org/drawingml/2006/main" w="9525">
          <a:solidFill>
            <a:srgbClr val="000000"/>
          </a:solidFill>
          <a:miter lim="800000"/>
          <a:headEnd/>
          <a:tailEnd/>
        </a:ln>
      </cdr:spPr>
      <cdr:txBody>
        <a:bodyPr xmlns:a="http://schemas.openxmlformats.org/drawingml/2006/main" vertOverflow="clip" wrap="square" lIns="27432" tIns="22860" rIns="27432" bIns="0" anchor="t" upright="1"/>
        <a:lstStyle xmlns:a="http://schemas.openxmlformats.org/drawingml/2006/main"/>
        <a:p xmlns:a="http://schemas.openxmlformats.org/drawingml/2006/main">
          <a:pPr algn="ctr" rtl="0">
            <a:defRPr sz="1000"/>
          </a:pPr>
          <a:r>
            <a:rPr lang="fr-FR" sz="1400" b="1" i="0" u="none" strike="noStrike" baseline="0">
              <a:solidFill>
                <a:srgbClr val="000000"/>
              </a:solidFill>
              <a:latin typeface="Arial"/>
              <a:ea typeface="Arial"/>
              <a:cs typeface="Arial"/>
            </a:rPr>
            <a:t>Afrique</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GB"/>
          </a:p>
        </p:txBody>
      </p:sp>
      <p:sp>
        <p:nvSpPr>
          <p:cNvPr id="3" name="Segnaposto data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CFCE0106-4758-47AC-AD9F-B4B0212D58D8}" type="datetime1">
              <a:rPr lang="en-GB"/>
              <a:pPr>
                <a:defRPr/>
              </a:pPr>
              <a:t>06/11/2019</a:t>
            </a:fld>
            <a:endParaRPr lang="en-GB"/>
          </a:p>
        </p:txBody>
      </p:sp>
      <p:sp>
        <p:nvSpPr>
          <p:cNvPr id="4" name="Segnaposto piè di pagina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GB"/>
          </a:p>
        </p:txBody>
      </p:sp>
      <p:sp>
        <p:nvSpPr>
          <p:cNvPr id="5" name="Segnaposto numero diapositiva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eaLnBrk="1" fontAlgn="auto" hangingPunct="1">
              <a:spcBef>
                <a:spcPts val="0"/>
              </a:spcBef>
              <a:spcAft>
                <a:spcPts val="0"/>
              </a:spcAft>
              <a:defRPr sz="1200">
                <a:latin typeface="+mn-lt"/>
              </a:defRPr>
            </a:lvl1pPr>
          </a:lstStyle>
          <a:p>
            <a:pPr>
              <a:defRPr/>
            </a:pPr>
            <a:fld id="{DA12E6B2-6B18-4026-8234-F3DD45EB0A20}" type="slidenum">
              <a:rPr lang="en-GB"/>
              <a:pPr>
                <a:defRPr/>
              </a:pPr>
              <a:t>‹N›</a:t>
            </a:fld>
            <a:endParaRPr lang="en-GB"/>
          </a:p>
        </p:txBody>
      </p:sp>
    </p:spTree>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GB"/>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98ACDA5D-D297-44B6-94D9-DA2625FDF202}" type="datetime1">
              <a:rPr lang="en-GB"/>
              <a:pPr>
                <a:defRPr/>
              </a:pPr>
              <a:t>06/11/2019</a:t>
            </a:fld>
            <a:endParaRPr lang="en-GB"/>
          </a:p>
        </p:txBody>
      </p:sp>
      <p:sp>
        <p:nvSpPr>
          <p:cNvPr id="4" name="Segnaposto immagin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GB" noProof="0"/>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it-IT" noProof="0" smtClean="0"/>
              <a:t>Fare clic per modificare stili del testo dello schema</a:t>
            </a:r>
          </a:p>
          <a:p>
            <a:pPr lvl="1"/>
            <a:r>
              <a:rPr lang="it-IT" noProof="0" smtClean="0"/>
              <a:t>Secondo livello</a:t>
            </a:r>
          </a:p>
          <a:p>
            <a:pPr lvl="2"/>
            <a:r>
              <a:rPr lang="it-IT" noProof="0" smtClean="0"/>
              <a:t>Terzo livello</a:t>
            </a:r>
          </a:p>
          <a:p>
            <a:pPr lvl="3"/>
            <a:r>
              <a:rPr lang="it-IT" noProof="0" smtClean="0"/>
              <a:t>Quarto livello</a:t>
            </a:r>
          </a:p>
          <a:p>
            <a:pPr lvl="4"/>
            <a:r>
              <a:rPr lang="it-IT" noProof="0" smtClean="0"/>
              <a:t>Quinto livello</a:t>
            </a:r>
            <a:endParaRPr lang="en-GB" noProof="0"/>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GB"/>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eaLnBrk="1" fontAlgn="auto" hangingPunct="1">
              <a:spcBef>
                <a:spcPts val="0"/>
              </a:spcBef>
              <a:spcAft>
                <a:spcPts val="0"/>
              </a:spcAft>
              <a:defRPr sz="1200">
                <a:latin typeface="+mn-lt"/>
              </a:defRPr>
            </a:lvl1pPr>
          </a:lstStyle>
          <a:p>
            <a:pPr>
              <a:defRPr/>
            </a:pPr>
            <a:fld id="{C52AB425-3252-4893-9C51-2C710AAFD7FA}" type="slidenum">
              <a:rPr lang="en-GB"/>
              <a:pPr>
                <a:defRPr/>
              </a:pPr>
              <a:t>‹N›</a:t>
            </a:fld>
            <a:endParaRPr lang="en-GB"/>
          </a:p>
        </p:txBody>
      </p:sp>
    </p:spTree>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egnaposto immagin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Segnaposto note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smtClean="0"/>
          </a:p>
        </p:txBody>
      </p:sp>
      <p:sp>
        <p:nvSpPr>
          <p:cNvPr id="4" name="Segnaposto numero diapositiva 3"/>
          <p:cNvSpPr>
            <a:spLocks noGrp="1"/>
          </p:cNvSpPr>
          <p:nvPr>
            <p:ph type="sldNum" sz="quarter" idx="5"/>
          </p:nvPr>
        </p:nvSpPr>
        <p:spPr/>
        <p:txBody>
          <a:bodyPr/>
          <a:lstStyle/>
          <a:p>
            <a:pPr>
              <a:defRPr/>
            </a:pPr>
            <a:fld id="{E0AFF2BF-1EE0-4694-9E08-50925A1D2BC1}" type="slidenum">
              <a:rPr lang="en-GB" smtClean="0"/>
              <a:pPr>
                <a:defRPr/>
              </a:pPr>
              <a:t>1</a:t>
            </a:fld>
            <a:endParaRPr lang="en-GB"/>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egnaposto immagin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Segnaposto note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it-IT" smtClean="0"/>
          </a:p>
        </p:txBody>
      </p:sp>
      <p:sp>
        <p:nvSpPr>
          <p:cNvPr id="4" name="Segnaposto numero diapositiva 3"/>
          <p:cNvSpPr>
            <a:spLocks noGrp="1"/>
          </p:cNvSpPr>
          <p:nvPr>
            <p:ph type="sldNum" sz="quarter" idx="5"/>
          </p:nvPr>
        </p:nvSpPr>
        <p:spPr/>
        <p:txBody>
          <a:bodyPr/>
          <a:lstStyle/>
          <a:p>
            <a:pPr>
              <a:defRPr/>
            </a:pPr>
            <a:fld id="{A4359A55-AD58-480A-A4E4-895B1E6FE16C}" type="slidenum">
              <a:rPr lang="en-GB" smtClean="0"/>
              <a:pPr>
                <a:defRPr/>
              </a:pPr>
              <a:t>10</a:t>
            </a:fld>
            <a:endParaRPr lang="en-GB"/>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7"/>
          <p:cNvSpPr/>
          <p:nvPr/>
        </p:nvSpPr>
        <p:spPr>
          <a:xfrm>
            <a:off x="3175" y="6400800"/>
            <a:ext cx="9140825" cy="457200"/>
          </a:xfrm>
          <a:prstGeom prst="rect">
            <a:avLst/>
          </a:prstGeom>
          <a:solidFill>
            <a:schemeClr val="bg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5" name="Straight Connector 9"/>
          <p:cNvCxnSpPr/>
          <p:nvPr/>
        </p:nvCxnSpPr>
        <p:spPr>
          <a:xfrm>
            <a:off x="906463" y="4343400"/>
            <a:ext cx="7405687"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6" name="Rectangle 10"/>
          <p:cNvSpPr/>
          <p:nvPr/>
        </p:nvSpPr>
        <p:spPr>
          <a:xfrm>
            <a:off x="0" y="6334125"/>
            <a:ext cx="9144000" cy="66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lstStyle>
            <a:lvl1pPr algn="l">
              <a:lnSpc>
                <a:spcPct val="85000"/>
              </a:lnSpc>
              <a:defRPr sz="8000" spc="-50" baseline="0">
                <a:solidFill>
                  <a:schemeClr val="tx1">
                    <a:lumMod val="85000"/>
                    <a:lumOff val="15000"/>
                  </a:schemeClr>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7" name="Date Placeholder 3"/>
          <p:cNvSpPr>
            <a:spLocks noGrp="1"/>
          </p:cNvSpPr>
          <p:nvPr>
            <p:ph type="dt" sz="half" idx="10"/>
          </p:nvPr>
        </p:nvSpPr>
        <p:spPr/>
        <p:txBody>
          <a:bodyPr/>
          <a:lstStyle>
            <a:lvl2pPr lvl="1">
              <a:defRPr/>
            </a:lvl2pPr>
          </a:lstStyle>
          <a:p>
            <a:pPr lvl="1">
              <a:defRPr/>
            </a:pPr>
            <a:endParaRPr lang="en-GB"/>
          </a:p>
        </p:txBody>
      </p:sp>
      <p:sp>
        <p:nvSpPr>
          <p:cNvPr id="8" name="Footer Placeholder 4"/>
          <p:cNvSpPr>
            <a:spLocks noGrp="1"/>
          </p:cNvSpPr>
          <p:nvPr>
            <p:ph type="ftr" sz="quarter" idx="11"/>
          </p:nvPr>
        </p:nvSpPr>
        <p:spPr/>
        <p:txBody>
          <a:bodyPr/>
          <a:lstStyle>
            <a:lvl1pPr>
              <a:defRPr/>
            </a:lvl1pPr>
          </a:lstStyle>
          <a:p>
            <a:pPr>
              <a:defRPr/>
            </a:pPr>
            <a:endParaRPr lang="en-GB"/>
          </a:p>
        </p:txBody>
      </p:sp>
      <p:sp>
        <p:nvSpPr>
          <p:cNvPr id="9" name="Slide Number Placeholder 5"/>
          <p:cNvSpPr>
            <a:spLocks noGrp="1"/>
          </p:cNvSpPr>
          <p:nvPr>
            <p:ph type="sldNum" sz="quarter" idx="12"/>
          </p:nvPr>
        </p:nvSpPr>
        <p:spPr/>
        <p:txBody>
          <a:bodyPr/>
          <a:lstStyle>
            <a:lvl1pPr>
              <a:defRPr/>
            </a:lvl1pPr>
          </a:lstStyle>
          <a:p>
            <a:pPr>
              <a:defRPr/>
            </a:pPr>
            <a:fld id="{DCFA6B1F-1C56-45F1-B0F1-5CAF4859B25C}" type="slidenum">
              <a:rPr lang="en-GB"/>
              <a:pPr>
                <a:defRPr/>
              </a:pPr>
              <a:t>‹N›</a:t>
            </a:fld>
            <a:endParaRPr lang="en-GB" dirty="0"/>
          </a:p>
        </p:txBody>
      </p:sp>
    </p:spTree>
    <p:extLst>
      <p:ext uri="{BB962C8B-B14F-4D97-AF65-F5344CB8AC3E}">
        <p14:creationId xmlns:p14="http://schemas.microsoft.com/office/powerpoint/2010/main" val="39349806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2pPr lvl="1">
              <a:defRPr/>
            </a:lvl2pPr>
          </a:lstStyle>
          <a:p>
            <a:pPr lvl="1">
              <a:defRPr/>
            </a:pPr>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96B416FA-3711-445D-829B-6A4D0F06D6C6}" type="slidenum">
              <a:rPr lang="en-GB"/>
              <a:pPr>
                <a:defRPr/>
              </a:pPr>
              <a:t>‹N›</a:t>
            </a:fld>
            <a:endParaRPr lang="en-GB" dirty="0"/>
          </a:p>
        </p:txBody>
      </p:sp>
    </p:spTree>
    <p:extLst>
      <p:ext uri="{BB962C8B-B14F-4D97-AF65-F5344CB8AC3E}">
        <p14:creationId xmlns:p14="http://schemas.microsoft.com/office/powerpoint/2010/main" val="15661316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ectangle 7"/>
          <p:cNvSpPr/>
          <p:nvPr/>
        </p:nvSpPr>
        <p:spPr>
          <a:xfrm>
            <a:off x="3175" y="6400800"/>
            <a:ext cx="9140825"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Rectangle 9"/>
          <p:cNvSpPr/>
          <p:nvPr/>
        </p:nvSpPr>
        <p:spPr>
          <a:xfrm>
            <a:off x="0" y="6334125"/>
            <a:ext cx="9144000" cy="635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2302"/>
            <a:ext cx="1971675" cy="575989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412302"/>
            <a:ext cx="5800725" cy="5759898"/>
          </a:xfrm>
        </p:spPr>
        <p:txBody>
          <a:bodyPr vert="eaVert" lIns="45720" tIns="0" rIns="4572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Date Placeholder 3"/>
          <p:cNvSpPr>
            <a:spLocks noGrp="1"/>
          </p:cNvSpPr>
          <p:nvPr>
            <p:ph type="dt" sz="half" idx="10"/>
          </p:nvPr>
        </p:nvSpPr>
        <p:spPr/>
        <p:txBody>
          <a:bodyPr/>
          <a:lstStyle>
            <a:lvl2pPr lvl="1">
              <a:defRPr/>
            </a:lvl2pPr>
          </a:lstStyle>
          <a:p>
            <a:pPr lvl="1">
              <a:defRPr/>
            </a:pPr>
            <a:endParaRPr lang="en-GB"/>
          </a:p>
        </p:txBody>
      </p:sp>
      <p:sp>
        <p:nvSpPr>
          <p:cNvPr id="7" name="Footer Placeholder 4"/>
          <p:cNvSpPr>
            <a:spLocks noGrp="1"/>
          </p:cNvSpPr>
          <p:nvPr>
            <p:ph type="ftr" sz="quarter" idx="11"/>
          </p:nvPr>
        </p:nvSpPr>
        <p:spPr/>
        <p:txBody>
          <a:bodyPr/>
          <a:lstStyle>
            <a:lvl1pPr>
              <a:defRPr/>
            </a:lvl1pPr>
          </a:lstStyle>
          <a:p>
            <a:pPr>
              <a:defRPr/>
            </a:pPr>
            <a:endParaRPr lang="en-GB"/>
          </a:p>
        </p:txBody>
      </p:sp>
      <p:sp>
        <p:nvSpPr>
          <p:cNvPr id="8" name="Slide Number Placeholder 5"/>
          <p:cNvSpPr>
            <a:spLocks noGrp="1"/>
          </p:cNvSpPr>
          <p:nvPr>
            <p:ph type="sldNum" sz="quarter" idx="12"/>
          </p:nvPr>
        </p:nvSpPr>
        <p:spPr/>
        <p:txBody>
          <a:bodyPr/>
          <a:lstStyle>
            <a:lvl1pPr>
              <a:defRPr/>
            </a:lvl1pPr>
          </a:lstStyle>
          <a:p>
            <a:pPr>
              <a:defRPr/>
            </a:pPr>
            <a:fld id="{D17ECF8A-BCD6-4790-B38D-481F31104EF5}" type="slidenum">
              <a:rPr lang="en-GB"/>
              <a:pPr>
                <a:defRPr/>
              </a:pPr>
              <a:t>‹N›</a:t>
            </a:fld>
            <a:endParaRPr lang="en-GB" dirty="0"/>
          </a:p>
        </p:txBody>
      </p:sp>
    </p:spTree>
    <p:extLst>
      <p:ext uri="{BB962C8B-B14F-4D97-AF65-F5344CB8AC3E}">
        <p14:creationId xmlns:p14="http://schemas.microsoft.com/office/powerpoint/2010/main" val="22276098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55576" y="332656"/>
            <a:ext cx="7543800" cy="864097"/>
          </a:xfrm>
        </p:spPr>
        <p:txBody>
          <a:bodyPr anchor="ctr" anchorCtr="0"/>
          <a:lstStyle>
            <a:lvl1pPr>
              <a:defRPr sz="4400" b="1" i="0">
                <a:solidFill>
                  <a:srgbClr val="FFC000"/>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539553" y="1556792"/>
            <a:ext cx="7737136" cy="4464496"/>
          </a:xfrm>
        </p:spPr>
        <p:txBody>
          <a:bodyPr>
            <a:normAutofit/>
          </a:bodyPr>
          <a:lstStyle>
            <a:lvl1pPr marL="342900" indent="-342900">
              <a:buClr>
                <a:schemeClr val="tx1"/>
              </a:buClr>
              <a:buFont typeface="Arial" panose="020B0604020202020204" pitchFamily="34" charset="0"/>
              <a:buChar char="•"/>
              <a:defRPr sz="2400">
                <a:solidFill>
                  <a:schemeClr val="tx1"/>
                </a:solidFill>
              </a:defRPr>
            </a:lvl1pPr>
            <a:lvl2pPr marL="630238" indent="-430213">
              <a:buClr>
                <a:schemeClr val="tx1"/>
              </a:buClr>
              <a:buFont typeface="Wingdings" panose="05000000000000000000" pitchFamily="2" charset="2"/>
              <a:buChar char="Ø"/>
              <a:defRPr sz="2000">
                <a:solidFill>
                  <a:schemeClr val="tx1"/>
                </a:solidFill>
              </a:defRPr>
            </a:lvl2pPr>
            <a:lvl3pPr marL="630238" indent="-246063">
              <a:buClr>
                <a:schemeClr val="tx1"/>
              </a:buClr>
              <a:buSzPct val="80000"/>
              <a:buFont typeface="Wingdings" panose="05000000000000000000" pitchFamily="2" charset="2"/>
              <a:buChar char="Ø"/>
              <a:defRPr sz="1600">
                <a:solidFill>
                  <a:schemeClr val="tx1"/>
                </a:solidFill>
              </a:defRPr>
            </a:lvl3pPr>
            <a:lvl4pPr marL="985838" indent="-266700">
              <a:buClr>
                <a:schemeClr val="tx1"/>
              </a:buClr>
              <a:buSzPct val="80000"/>
              <a:buFont typeface="Wingdings" panose="05000000000000000000" pitchFamily="2" charset="2"/>
              <a:buChar char="Ø"/>
              <a:tabLst>
                <a:tab pos="1339850" algn="l"/>
              </a:tabLst>
              <a:defRPr sz="1600">
                <a:solidFill>
                  <a:schemeClr val="tx1"/>
                </a:solidFill>
              </a:defRPr>
            </a:lvl4pPr>
            <a:lvl5pPr marL="1252538" indent="-271463">
              <a:buClr>
                <a:schemeClr val="tx1"/>
              </a:buClr>
              <a:buSzPct val="80000"/>
              <a:buFont typeface="Wingdings" panose="05000000000000000000" pitchFamily="2" charset="2"/>
              <a:buChar char="Ø"/>
              <a:defRPr sz="1600">
                <a:solidFill>
                  <a:schemeClr val="tx1"/>
                </a:solidFill>
              </a:defRPr>
            </a:lvl5pPr>
          </a:lstStyle>
          <a:p>
            <a:pPr lvl="0"/>
            <a:r>
              <a:rPr lang="it-IT" noProof="0" dirty="0" smtClean="0"/>
              <a:t>Click to </a:t>
            </a:r>
            <a:r>
              <a:rPr lang="it-IT" noProof="0" dirty="0" err="1" smtClean="0"/>
              <a:t>edit</a:t>
            </a:r>
            <a:r>
              <a:rPr lang="it-IT" noProof="0" dirty="0" smtClean="0"/>
              <a:t> Master text </a:t>
            </a:r>
            <a:r>
              <a:rPr lang="it-IT" noProof="0" dirty="0" err="1" smtClean="0"/>
              <a:t>styles</a:t>
            </a:r>
            <a:endParaRPr lang="it-IT" noProof="0" dirty="0" smtClean="0"/>
          </a:p>
          <a:p>
            <a:pPr lvl="1"/>
            <a:r>
              <a:rPr lang="it-IT" noProof="0" dirty="0" smtClean="0"/>
              <a:t>Second </a:t>
            </a:r>
            <a:r>
              <a:rPr lang="it-IT" noProof="0" dirty="0" err="1" smtClean="0"/>
              <a:t>level</a:t>
            </a:r>
            <a:endParaRPr lang="it-IT" noProof="0" dirty="0" smtClean="0"/>
          </a:p>
          <a:p>
            <a:pPr lvl="3"/>
            <a:r>
              <a:rPr lang="it-IT" noProof="0" dirty="0" smtClean="0"/>
              <a:t>Third </a:t>
            </a:r>
            <a:r>
              <a:rPr lang="it-IT" noProof="0" dirty="0" err="1" smtClean="0"/>
              <a:t>level</a:t>
            </a:r>
            <a:endParaRPr lang="it-IT" noProof="0" dirty="0" smtClean="0"/>
          </a:p>
          <a:p>
            <a:pPr lvl="4"/>
            <a:r>
              <a:rPr lang="it-IT" noProof="0" dirty="0" err="1" smtClean="0"/>
              <a:t>Fifth</a:t>
            </a:r>
            <a:r>
              <a:rPr lang="it-IT" noProof="0" dirty="0" smtClean="0"/>
              <a:t> </a:t>
            </a:r>
            <a:r>
              <a:rPr lang="it-IT" noProof="0" dirty="0" err="1" smtClean="0"/>
              <a:t>level</a:t>
            </a:r>
            <a:endParaRPr lang="it-IT" noProof="0" dirty="0"/>
          </a:p>
        </p:txBody>
      </p:sp>
      <p:sp>
        <p:nvSpPr>
          <p:cNvPr id="4" name="Footer Placeholder 4"/>
          <p:cNvSpPr>
            <a:spLocks noGrp="1"/>
          </p:cNvSpPr>
          <p:nvPr>
            <p:ph type="ftr" sz="quarter" idx="10"/>
          </p:nvPr>
        </p:nvSpPr>
        <p:spPr>
          <a:xfrm>
            <a:off x="1835150" y="6459538"/>
            <a:ext cx="4691063" cy="365125"/>
          </a:xfrm>
        </p:spPr>
        <p:txBody>
          <a:bodyPr/>
          <a:lstStyle>
            <a:lvl1pPr>
              <a:defRPr sz="1200" b="1" i="1" cap="none" baseline="0">
                <a:solidFill>
                  <a:srgbClr val="FFC000"/>
                </a:solidFill>
              </a:defRPr>
            </a:lvl1pPr>
          </a:lstStyle>
          <a:p>
            <a:pPr>
              <a:defRPr/>
            </a:pPr>
            <a:endParaRPr lang="en-GB"/>
          </a:p>
        </p:txBody>
      </p:sp>
      <p:sp>
        <p:nvSpPr>
          <p:cNvPr id="5" name="Slide Number Placeholder 5"/>
          <p:cNvSpPr>
            <a:spLocks noGrp="1"/>
          </p:cNvSpPr>
          <p:nvPr>
            <p:ph type="sldNum" sz="quarter" idx="11"/>
          </p:nvPr>
        </p:nvSpPr>
        <p:spPr>
          <a:xfrm>
            <a:off x="8277225" y="6459538"/>
            <a:ext cx="663575" cy="365125"/>
          </a:xfrm>
        </p:spPr>
        <p:txBody>
          <a:bodyPr/>
          <a:lstStyle>
            <a:lvl1pPr>
              <a:defRPr sz="2000" b="1">
                <a:solidFill>
                  <a:srgbClr val="FFC000"/>
                </a:solidFill>
              </a:defRPr>
            </a:lvl1pPr>
          </a:lstStyle>
          <a:p>
            <a:pPr>
              <a:defRPr/>
            </a:pPr>
            <a:fld id="{24DC1E78-46B1-4433-9D22-B2A311815AD3}" type="slidenum">
              <a:rPr lang="en-GB"/>
              <a:pPr>
                <a:defRPr/>
              </a:pPr>
              <a:t>‹N›</a:t>
            </a:fld>
            <a:endParaRPr lang="en-GB" dirty="0"/>
          </a:p>
        </p:txBody>
      </p:sp>
    </p:spTree>
    <p:extLst>
      <p:ext uri="{BB962C8B-B14F-4D97-AF65-F5344CB8AC3E}">
        <p14:creationId xmlns:p14="http://schemas.microsoft.com/office/powerpoint/2010/main" val="21761414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Rectangle 7"/>
          <p:cNvSpPr/>
          <p:nvPr/>
        </p:nvSpPr>
        <p:spPr>
          <a:xfrm>
            <a:off x="3175" y="6400800"/>
            <a:ext cx="9140825"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Rectangle 9"/>
          <p:cNvSpPr/>
          <p:nvPr/>
        </p:nvSpPr>
        <p:spPr>
          <a:xfrm>
            <a:off x="0" y="6334125"/>
            <a:ext cx="9144000" cy="66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Ctr="0"/>
          <a:lstStyle>
            <a:lvl1pPr>
              <a:lnSpc>
                <a:spcPct val="85000"/>
              </a:lnSpc>
              <a:defRPr sz="8000" b="0">
                <a:solidFill>
                  <a:schemeClr val="tx1">
                    <a:lumMod val="85000"/>
                    <a:lumOff val="15000"/>
                  </a:schemeClr>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822960" y="4453128"/>
            <a:ext cx="7543800" cy="1143000"/>
          </a:xfrm>
        </p:spPr>
        <p:txBody>
          <a:bodyPr lIns="91440" rIns="9144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6" name="Date Placeholder 3"/>
          <p:cNvSpPr>
            <a:spLocks noGrp="1"/>
          </p:cNvSpPr>
          <p:nvPr>
            <p:ph type="dt" sz="half" idx="10"/>
          </p:nvPr>
        </p:nvSpPr>
        <p:spPr/>
        <p:txBody>
          <a:bodyPr/>
          <a:lstStyle>
            <a:lvl2pPr lvl="1">
              <a:defRPr/>
            </a:lvl2pPr>
          </a:lstStyle>
          <a:p>
            <a:pPr lvl="1">
              <a:defRPr/>
            </a:pPr>
            <a:endParaRPr lang="en-GB"/>
          </a:p>
        </p:txBody>
      </p:sp>
      <p:sp>
        <p:nvSpPr>
          <p:cNvPr id="7" name="Footer Placeholder 4"/>
          <p:cNvSpPr>
            <a:spLocks noGrp="1"/>
          </p:cNvSpPr>
          <p:nvPr>
            <p:ph type="ftr" sz="quarter" idx="11"/>
          </p:nvPr>
        </p:nvSpPr>
        <p:spPr/>
        <p:txBody>
          <a:bodyPr/>
          <a:lstStyle>
            <a:lvl1pPr>
              <a:defRPr/>
            </a:lvl1pPr>
          </a:lstStyle>
          <a:p>
            <a:pPr>
              <a:defRPr/>
            </a:pPr>
            <a:endParaRPr lang="en-GB"/>
          </a:p>
        </p:txBody>
      </p:sp>
      <p:sp>
        <p:nvSpPr>
          <p:cNvPr id="8" name="Slide Number Placeholder 5"/>
          <p:cNvSpPr>
            <a:spLocks noGrp="1"/>
          </p:cNvSpPr>
          <p:nvPr>
            <p:ph type="sldNum" sz="quarter" idx="12"/>
          </p:nvPr>
        </p:nvSpPr>
        <p:spPr/>
        <p:txBody>
          <a:bodyPr/>
          <a:lstStyle>
            <a:lvl1pPr>
              <a:defRPr/>
            </a:lvl1pPr>
          </a:lstStyle>
          <a:p>
            <a:pPr>
              <a:defRPr/>
            </a:pPr>
            <a:fld id="{48CC4B63-0176-4A93-BBEE-9193EC1225DE}" type="slidenum">
              <a:rPr lang="en-GB"/>
              <a:pPr>
                <a:defRPr/>
              </a:pPr>
              <a:t>‹N›</a:t>
            </a:fld>
            <a:endParaRPr lang="en-GB" dirty="0"/>
          </a:p>
        </p:txBody>
      </p:sp>
    </p:spTree>
    <p:extLst>
      <p:ext uri="{BB962C8B-B14F-4D97-AF65-F5344CB8AC3E}">
        <p14:creationId xmlns:p14="http://schemas.microsoft.com/office/powerpoint/2010/main" val="1704962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22960" y="1845734"/>
            <a:ext cx="3703320" cy="4023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63440" y="1845735"/>
            <a:ext cx="3703320" cy="4023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3"/>
          <p:cNvSpPr>
            <a:spLocks noGrp="1"/>
          </p:cNvSpPr>
          <p:nvPr>
            <p:ph type="dt" sz="half" idx="10"/>
          </p:nvPr>
        </p:nvSpPr>
        <p:spPr/>
        <p:txBody>
          <a:bodyPr/>
          <a:lstStyle>
            <a:lvl2pPr lvl="1">
              <a:defRPr/>
            </a:lvl2pPr>
          </a:lstStyle>
          <a:p>
            <a:pPr lvl="1">
              <a:defRPr/>
            </a:pPr>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pPr>
              <a:defRPr/>
            </a:pPr>
            <a:fld id="{9EB90B02-1B38-4812-B67A-5A1970429B5D}" type="slidenum">
              <a:rPr lang="en-GB"/>
              <a:pPr>
                <a:defRPr/>
              </a:pPr>
              <a:t>‹N›</a:t>
            </a:fld>
            <a:endParaRPr lang="en-GB" dirty="0"/>
          </a:p>
        </p:txBody>
      </p:sp>
    </p:spTree>
    <p:extLst>
      <p:ext uri="{BB962C8B-B14F-4D97-AF65-F5344CB8AC3E}">
        <p14:creationId xmlns:p14="http://schemas.microsoft.com/office/powerpoint/2010/main" val="2202466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22960" y="2582334"/>
            <a:ext cx="3703320" cy="3378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63440" y="2582334"/>
            <a:ext cx="3703320" cy="3378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3"/>
          <p:cNvSpPr>
            <a:spLocks noGrp="1"/>
          </p:cNvSpPr>
          <p:nvPr>
            <p:ph type="dt" sz="half" idx="10"/>
          </p:nvPr>
        </p:nvSpPr>
        <p:spPr/>
        <p:txBody>
          <a:bodyPr/>
          <a:lstStyle>
            <a:lvl2pPr lvl="1">
              <a:defRPr/>
            </a:lvl2pPr>
          </a:lstStyle>
          <a:p>
            <a:pPr lvl="1">
              <a:defRPr/>
            </a:pPr>
            <a:endParaRPr lang="en-GB"/>
          </a:p>
        </p:txBody>
      </p:sp>
      <p:sp>
        <p:nvSpPr>
          <p:cNvPr id="8" name="Footer Placeholder 4"/>
          <p:cNvSpPr>
            <a:spLocks noGrp="1"/>
          </p:cNvSpPr>
          <p:nvPr>
            <p:ph type="ftr" sz="quarter" idx="11"/>
          </p:nvPr>
        </p:nvSpPr>
        <p:spPr/>
        <p:txBody>
          <a:bodyPr/>
          <a:lstStyle>
            <a:lvl1pPr>
              <a:defRPr/>
            </a:lvl1pPr>
          </a:lstStyle>
          <a:p>
            <a:pPr>
              <a:defRPr/>
            </a:pPr>
            <a:endParaRPr lang="en-GB"/>
          </a:p>
        </p:txBody>
      </p:sp>
      <p:sp>
        <p:nvSpPr>
          <p:cNvPr id="9" name="Slide Number Placeholder 5"/>
          <p:cNvSpPr>
            <a:spLocks noGrp="1"/>
          </p:cNvSpPr>
          <p:nvPr>
            <p:ph type="sldNum" sz="quarter" idx="12"/>
          </p:nvPr>
        </p:nvSpPr>
        <p:spPr/>
        <p:txBody>
          <a:bodyPr/>
          <a:lstStyle>
            <a:lvl1pPr>
              <a:defRPr/>
            </a:lvl1pPr>
          </a:lstStyle>
          <a:p>
            <a:pPr>
              <a:defRPr/>
            </a:pPr>
            <a:fld id="{B4F827D1-F21F-4748-9901-9EF563B712BE}" type="slidenum">
              <a:rPr lang="en-GB"/>
              <a:pPr>
                <a:defRPr/>
              </a:pPr>
              <a:t>‹N›</a:t>
            </a:fld>
            <a:endParaRPr lang="en-GB" dirty="0"/>
          </a:p>
        </p:txBody>
      </p:sp>
    </p:spTree>
    <p:extLst>
      <p:ext uri="{BB962C8B-B14F-4D97-AF65-F5344CB8AC3E}">
        <p14:creationId xmlns:p14="http://schemas.microsoft.com/office/powerpoint/2010/main" val="26158287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3"/>
          <p:cNvSpPr>
            <a:spLocks noGrp="1"/>
          </p:cNvSpPr>
          <p:nvPr>
            <p:ph type="dt" sz="half" idx="10"/>
          </p:nvPr>
        </p:nvSpPr>
        <p:spPr/>
        <p:txBody>
          <a:bodyPr/>
          <a:lstStyle>
            <a:lvl2pPr lvl="1">
              <a:defRPr/>
            </a:lvl2pPr>
          </a:lstStyle>
          <a:p>
            <a:pPr lvl="1">
              <a:defRPr/>
            </a:pPr>
            <a:endParaRPr lang="en-GB"/>
          </a:p>
        </p:txBody>
      </p:sp>
      <p:sp>
        <p:nvSpPr>
          <p:cNvPr id="4" name="Footer Placeholder 4"/>
          <p:cNvSpPr>
            <a:spLocks noGrp="1"/>
          </p:cNvSpPr>
          <p:nvPr>
            <p:ph type="ftr" sz="quarter" idx="11"/>
          </p:nvPr>
        </p:nvSpPr>
        <p:spPr/>
        <p:txBody>
          <a:bodyPr/>
          <a:lstStyle>
            <a:lvl1pPr>
              <a:defRPr/>
            </a:lvl1pPr>
          </a:lstStyle>
          <a:p>
            <a:pPr>
              <a:defRPr/>
            </a:pPr>
            <a:endParaRPr lang="en-GB"/>
          </a:p>
        </p:txBody>
      </p:sp>
      <p:sp>
        <p:nvSpPr>
          <p:cNvPr id="5" name="Slide Number Placeholder 5"/>
          <p:cNvSpPr>
            <a:spLocks noGrp="1"/>
          </p:cNvSpPr>
          <p:nvPr>
            <p:ph type="sldNum" sz="quarter" idx="12"/>
          </p:nvPr>
        </p:nvSpPr>
        <p:spPr/>
        <p:txBody>
          <a:bodyPr/>
          <a:lstStyle>
            <a:lvl1pPr>
              <a:defRPr/>
            </a:lvl1pPr>
          </a:lstStyle>
          <a:p>
            <a:pPr>
              <a:defRPr/>
            </a:pPr>
            <a:fld id="{4B2C7DF1-71E6-4F04-AAF2-B631158874D7}" type="slidenum">
              <a:rPr lang="en-GB"/>
              <a:pPr>
                <a:defRPr/>
              </a:pPr>
              <a:t>‹N›</a:t>
            </a:fld>
            <a:endParaRPr lang="en-GB" dirty="0"/>
          </a:p>
        </p:txBody>
      </p:sp>
    </p:spTree>
    <p:extLst>
      <p:ext uri="{BB962C8B-B14F-4D97-AF65-F5344CB8AC3E}">
        <p14:creationId xmlns:p14="http://schemas.microsoft.com/office/powerpoint/2010/main" val="11737928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7"/>
          <p:cNvSpPr/>
          <p:nvPr/>
        </p:nvSpPr>
        <p:spPr>
          <a:xfrm>
            <a:off x="3175" y="6400800"/>
            <a:ext cx="9140825"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Rectangle 9"/>
          <p:cNvSpPr/>
          <p:nvPr/>
        </p:nvSpPr>
        <p:spPr>
          <a:xfrm>
            <a:off x="0" y="6334125"/>
            <a:ext cx="9142413" cy="635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Date Placeholder 6"/>
          <p:cNvSpPr>
            <a:spLocks noGrp="1"/>
          </p:cNvSpPr>
          <p:nvPr>
            <p:ph type="dt" sz="half" idx="10"/>
          </p:nvPr>
        </p:nvSpPr>
        <p:spPr/>
        <p:txBody>
          <a:bodyPr/>
          <a:lstStyle>
            <a:lvl2pPr lvl="1">
              <a:defRPr/>
            </a:lvl2pPr>
          </a:lstStyle>
          <a:p>
            <a:pPr lvl="1">
              <a:defRPr/>
            </a:pPr>
            <a:endParaRPr lang="en-GB"/>
          </a:p>
        </p:txBody>
      </p:sp>
      <p:sp>
        <p:nvSpPr>
          <p:cNvPr id="5" name="Footer Placeholder 7"/>
          <p:cNvSpPr>
            <a:spLocks noGrp="1"/>
          </p:cNvSpPr>
          <p:nvPr>
            <p:ph type="ftr" sz="quarter" idx="11"/>
          </p:nvPr>
        </p:nvSpPr>
        <p:spPr/>
        <p:txBody>
          <a:bodyPr/>
          <a:lstStyle>
            <a:lvl1pPr>
              <a:defRPr>
                <a:solidFill>
                  <a:srgbClr val="FFFFFF"/>
                </a:solidFill>
              </a:defRPr>
            </a:lvl1pPr>
          </a:lstStyle>
          <a:p>
            <a:pPr>
              <a:defRPr/>
            </a:pPr>
            <a:endParaRPr lang="en-GB"/>
          </a:p>
        </p:txBody>
      </p:sp>
      <p:sp>
        <p:nvSpPr>
          <p:cNvPr id="6" name="Slide Number Placeholder 8"/>
          <p:cNvSpPr>
            <a:spLocks noGrp="1"/>
          </p:cNvSpPr>
          <p:nvPr>
            <p:ph type="sldNum" sz="quarter" idx="12"/>
          </p:nvPr>
        </p:nvSpPr>
        <p:spPr/>
        <p:txBody>
          <a:bodyPr/>
          <a:lstStyle>
            <a:lvl1pPr>
              <a:defRPr/>
            </a:lvl1pPr>
          </a:lstStyle>
          <a:p>
            <a:pPr>
              <a:defRPr/>
            </a:pPr>
            <a:fld id="{145C0312-E49F-4370-ADB9-C50F5FFAE29B}" type="slidenum">
              <a:rPr lang="en-GB"/>
              <a:pPr>
                <a:defRPr/>
              </a:pPr>
              <a:t>‹N›</a:t>
            </a:fld>
            <a:endParaRPr lang="en-GB" dirty="0"/>
          </a:p>
        </p:txBody>
      </p:sp>
    </p:spTree>
    <p:extLst>
      <p:ext uri="{BB962C8B-B14F-4D97-AF65-F5344CB8AC3E}">
        <p14:creationId xmlns:p14="http://schemas.microsoft.com/office/powerpoint/2010/main" val="37818006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Rectangle 7"/>
          <p:cNvSpPr/>
          <p:nvPr/>
        </p:nvSpPr>
        <p:spPr>
          <a:xfrm>
            <a:off x="0" y="0"/>
            <a:ext cx="3038475" cy="6858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9"/>
          <p:cNvSpPr/>
          <p:nvPr/>
        </p:nvSpPr>
        <p:spPr>
          <a:xfrm>
            <a:off x="3030538" y="0"/>
            <a:ext cx="47625"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lstStyle>
            <a:lvl1pPr>
              <a:defRPr sz="3600" b="0">
                <a:solidFill>
                  <a:srgbClr val="FFFFFF"/>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3600450" y="731520"/>
            <a:ext cx="4869180" cy="525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7" name="Date Placeholder 4"/>
          <p:cNvSpPr>
            <a:spLocks noGrp="1"/>
          </p:cNvSpPr>
          <p:nvPr>
            <p:ph type="dt" sz="half" idx="10"/>
          </p:nvPr>
        </p:nvSpPr>
        <p:spPr>
          <a:xfrm>
            <a:off x="349250" y="6459538"/>
            <a:ext cx="1963738" cy="365125"/>
          </a:xfrm>
        </p:spPr>
        <p:txBody>
          <a:bodyPr/>
          <a:lstStyle>
            <a:lvl1pPr algn="l">
              <a:defRPr/>
            </a:lvl1pPr>
            <a:lvl2pPr lvl="1">
              <a:defRPr/>
            </a:lvl2pPr>
          </a:lstStyle>
          <a:p>
            <a:pPr lvl="1">
              <a:defRPr/>
            </a:pPr>
            <a:endParaRPr lang="en-GB"/>
          </a:p>
        </p:txBody>
      </p:sp>
      <p:sp>
        <p:nvSpPr>
          <p:cNvPr id="8" name="Footer Placeholder 5"/>
          <p:cNvSpPr>
            <a:spLocks noGrp="1"/>
          </p:cNvSpPr>
          <p:nvPr>
            <p:ph type="ftr" sz="quarter" idx="11"/>
          </p:nvPr>
        </p:nvSpPr>
        <p:spPr>
          <a:xfrm>
            <a:off x="3600450" y="6459538"/>
            <a:ext cx="3486150" cy="365125"/>
          </a:xfrm>
        </p:spPr>
        <p:txBody>
          <a:bodyPr/>
          <a:lstStyle>
            <a:lvl1pPr algn="l">
              <a:defRPr>
                <a:solidFill>
                  <a:schemeClr val="tx2"/>
                </a:solidFill>
              </a:defRPr>
            </a:lvl1pPr>
          </a:lstStyle>
          <a:p>
            <a:pPr>
              <a:defRPr/>
            </a:pPr>
            <a:endParaRPr lang="en-GB"/>
          </a:p>
        </p:txBody>
      </p:sp>
      <p:sp>
        <p:nvSpPr>
          <p:cNvPr id="9" name="Slide Number Placeholder 6"/>
          <p:cNvSpPr>
            <a:spLocks noGrp="1"/>
          </p:cNvSpPr>
          <p:nvPr>
            <p:ph type="sldNum" sz="quarter" idx="12"/>
          </p:nvPr>
        </p:nvSpPr>
        <p:spPr/>
        <p:txBody>
          <a:bodyPr/>
          <a:lstStyle>
            <a:lvl1pPr>
              <a:defRPr>
                <a:solidFill>
                  <a:schemeClr val="tx2"/>
                </a:solidFill>
              </a:defRPr>
            </a:lvl1pPr>
          </a:lstStyle>
          <a:p>
            <a:pPr>
              <a:defRPr/>
            </a:pPr>
            <a:fld id="{1FE38237-242A-4C47-A0D0-FE6F333998AB}" type="slidenum">
              <a:rPr lang="en-GB"/>
              <a:pPr>
                <a:defRPr/>
              </a:pPr>
              <a:t>‹N›</a:t>
            </a:fld>
            <a:endParaRPr lang="en-GB" dirty="0"/>
          </a:p>
        </p:txBody>
      </p:sp>
    </p:spTree>
    <p:extLst>
      <p:ext uri="{BB962C8B-B14F-4D97-AF65-F5344CB8AC3E}">
        <p14:creationId xmlns:p14="http://schemas.microsoft.com/office/powerpoint/2010/main" val="17080797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Rectangle 7"/>
          <p:cNvSpPr/>
          <p:nvPr/>
        </p:nvSpPr>
        <p:spPr>
          <a:xfrm>
            <a:off x="0" y="4953000"/>
            <a:ext cx="9142413" cy="1905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9"/>
          <p:cNvSpPr/>
          <p:nvPr/>
        </p:nvSpPr>
        <p:spPr>
          <a:xfrm>
            <a:off x="0" y="4914900"/>
            <a:ext cx="9142413" cy="635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5234" cy="822960"/>
          </a:xfrm>
        </p:spPr>
        <p:txBody>
          <a:bodyPr tIns="0" bIns="0">
            <a:noAutofit/>
          </a:bodyPr>
          <a:lstStyle>
            <a:lvl1pPr>
              <a:defRPr sz="3600" b="0">
                <a:solidFill>
                  <a:srgbClr val="FFFFFF"/>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2" y="0"/>
            <a:ext cx="9143989" cy="4915076"/>
          </a:xfrm>
          <a:solidFill>
            <a:schemeClr val="bg2">
              <a:lumMod val="90000"/>
            </a:schemeClr>
          </a:solidFill>
        </p:spPr>
        <p:txBody>
          <a:bodyPr lIns="457200" tIns="457200"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822960" y="5907024"/>
            <a:ext cx="758952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7" name="Date Placeholder 4"/>
          <p:cNvSpPr>
            <a:spLocks noGrp="1"/>
          </p:cNvSpPr>
          <p:nvPr>
            <p:ph type="dt" sz="half" idx="10"/>
          </p:nvPr>
        </p:nvSpPr>
        <p:spPr/>
        <p:txBody>
          <a:bodyPr/>
          <a:lstStyle>
            <a:lvl2pPr lvl="1">
              <a:defRPr/>
            </a:lvl2pPr>
          </a:lstStyle>
          <a:p>
            <a:pPr lvl="1">
              <a:defRPr/>
            </a:pPr>
            <a:endParaRPr lang="en-GB"/>
          </a:p>
        </p:txBody>
      </p:sp>
      <p:sp>
        <p:nvSpPr>
          <p:cNvPr id="8" name="Footer Placeholder 5"/>
          <p:cNvSpPr>
            <a:spLocks noGrp="1"/>
          </p:cNvSpPr>
          <p:nvPr>
            <p:ph type="ftr" sz="quarter" idx="11"/>
          </p:nvPr>
        </p:nvSpPr>
        <p:spPr/>
        <p:txBody>
          <a:bodyPr/>
          <a:lstStyle>
            <a:lvl1pPr>
              <a:defRPr/>
            </a:lvl1pPr>
          </a:lstStyle>
          <a:p>
            <a:pPr>
              <a:defRPr/>
            </a:pPr>
            <a:endParaRPr lang="en-GB"/>
          </a:p>
        </p:txBody>
      </p:sp>
      <p:sp>
        <p:nvSpPr>
          <p:cNvPr id="9" name="Slide Number Placeholder 6"/>
          <p:cNvSpPr>
            <a:spLocks noGrp="1"/>
          </p:cNvSpPr>
          <p:nvPr>
            <p:ph type="sldNum" sz="quarter" idx="12"/>
          </p:nvPr>
        </p:nvSpPr>
        <p:spPr/>
        <p:txBody>
          <a:bodyPr/>
          <a:lstStyle>
            <a:lvl1pPr>
              <a:defRPr/>
            </a:lvl1pPr>
          </a:lstStyle>
          <a:p>
            <a:pPr>
              <a:defRPr/>
            </a:pPr>
            <a:fld id="{8EC9F911-6E0E-472C-9F17-20AE65A35602}" type="slidenum">
              <a:rPr lang="en-GB"/>
              <a:pPr>
                <a:defRPr/>
              </a:pPr>
              <a:t>‹N›</a:t>
            </a:fld>
            <a:endParaRPr lang="en-GB" dirty="0"/>
          </a:p>
        </p:txBody>
      </p:sp>
    </p:spTree>
    <p:extLst>
      <p:ext uri="{BB962C8B-B14F-4D97-AF65-F5344CB8AC3E}">
        <p14:creationId xmlns:p14="http://schemas.microsoft.com/office/powerpoint/2010/main" val="13939631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1">
          <a:gsLst>
            <a:gs pos="0">
              <a:srgbClr val="58585C"/>
            </a:gs>
            <a:gs pos="64999">
              <a:srgbClr val="3E3E43"/>
            </a:gs>
            <a:gs pos="100000">
              <a:srgbClr val="303033"/>
            </a:gs>
          </a:gsLst>
          <a:lin ang="16200000"/>
        </a:gradFill>
        <a:effectLst/>
      </p:bgPr>
    </p:bg>
    <p:spTree>
      <p:nvGrpSpPr>
        <p:cNvPr id="1" name=""/>
        <p:cNvGrpSpPr/>
        <p:nvPr/>
      </p:nvGrpSpPr>
      <p:grpSpPr>
        <a:xfrm>
          <a:off x="0" y="0"/>
          <a:ext cx="0" cy="0"/>
          <a:chOff x="0" y="0"/>
          <a:chExt cx="0" cy="0"/>
        </a:xfrm>
      </p:grpSpPr>
      <p:sp>
        <p:nvSpPr>
          <p:cNvPr id="9" name="Rectangle 8"/>
          <p:cNvSpPr/>
          <p:nvPr/>
        </p:nvSpPr>
        <p:spPr>
          <a:xfrm>
            <a:off x="0" y="6334125"/>
            <a:ext cx="9144000" cy="66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325" y="287338"/>
            <a:ext cx="7543800" cy="981075"/>
          </a:xfrm>
          <a:prstGeom prst="rect">
            <a:avLst/>
          </a:prstGeom>
        </p:spPr>
        <p:txBody>
          <a:bodyPr vert="horz" lIns="91440" tIns="45720" rIns="91440" bIns="45720" rtlCol="0" anchor="b">
            <a:normAutofit/>
          </a:bodyPr>
          <a:lstStyle/>
          <a:p>
            <a:r>
              <a:rPr lang="en-US" dirty="0" smtClean="0"/>
              <a:t>Click to edit Master title style</a:t>
            </a:r>
            <a:endParaRPr lang="en-US" dirty="0"/>
          </a:p>
        </p:txBody>
      </p:sp>
      <p:sp>
        <p:nvSpPr>
          <p:cNvPr id="1028" name="Text Placeholder 2"/>
          <p:cNvSpPr>
            <a:spLocks noGrp="1"/>
          </p:cNvSpPr>
          <p:nvPr>
            <p:ph type="body" idx="1"/>
          </p:nvPr>
        </p:nvSpPr>
        <p:spPr bwMode="auto">
          <a:xfrm>
            <a:off x="822325" y="1846263"/>
            <a:ext cx="7543800" cy="402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179388" y="6459538"/>
            <a:ext cx="1854200" cy="365125"/>
          </a:xfrm>
          <a:prstGeom prst="rect">
            <a:avLst/>
          </a:prstGeom>
        </p:spPr>
        <p:txBody>
          <a:bodyPr vert="horz" lIns="91440" tIns="45720" rIns="91440" bIns="45720" rtlCol="0" anchor="ctr"/>
          <a:lstStyle>
            <a:lvl1pPr algn="l">
              <a:defRPr sz="900">
                <a:solidFill>
                  <a:srgbClr val="FFFFFF"/>
                </a:solidFill>
              </a:defRPr>
            </a:lvl1pPr>
            <a:lvl2pPr lvl="1" eaLnBrk="1" fontAlgn="auto" hangingPunct="1">
              <a:spcBef>
                <a:spcPts val="0"/>
              </a:spcBef>
              <a:spcAft>
                <a:spcPts val="0"/>
              </a:spcAft>
              <a:defRPr>
                <a:latin typeface="+mn-lt"/>
              </a:defRPr>
            </a:lvl2pPr>
          </a:lstStyle>
          <a:p>
            <a:pPr lvl="1">
              <a:defRPr/>
            </a:pPr>
            <a:endParaRPr lang="en-GB"/>
          </a:p>
        </p:txBody>
      </p:sp>
      <p:sp>
        <p:nvSpPr>
          <p:cNvPr id="5" name="Footer Placeholder 4"/>
          <p:cNvSpPr>
            <a:spLocks noGrp="1"/>
          </p:cNvSpPr>
          <p:nvPr>
            <p:ph type="ftr" sz="quarter" idx="3"/>
          </p:nvPr>
        </p:nvSpPr>
        <p:spPr>
          <a:xfrm>
            <a:off x="2765425" y="6459538"/>
            <a:ext cx="3616325" cy="365125"/>
          </a:xfrm>
          <a:prstGeom prst="rect">
            <a:avLst/>
          </a:prstGeom>
        </p:spPr>
        <p:txBody>
          <a:bodyPr vert="horz" lIns="91440" tIns="45720" rIns="91440" bIns="45720" rtlCol="0" anchor="ctr"/>
          <a:lstStyle>
            <a:lvl1pPr algn="ctr" eaLnBrk="1" fontAlgn="auto" hangingPunct="1">
              <a:spcBef>
                <a:spcPts val="0"/>
              </a:spcBef>
              <a:spcAft>
                <a:spcPts val="0"/>
              </a:spcAft>
              <a:defRPr sz="900" cap="all" baseline="0">
                <a:solidFill>
                  <a:srgbClr val="FFFFFF"/>
                </a:solidFill>
                <a:latin typeface="+mn-lt"/>
              </a:defRPr>
            </a:lvl1pPr>
          </a:lstStyle>
          <a:p>
            <a:pPr>
              <a:defRPr/>
            </a:pPr>
            <a:endParaRPr lang="en-GB"/>
          </a:p>
        </p:txBody>
      </p:sp>
      <p:sp>
        <p:nvSpPr>
          <p:cNvPr id="6" name="Slide Number Placeholder 5"/>
          <p:cNvSpPr>
            <a:spLocks noGrp="1"/>
          </p:cNvSpPr>
          <p:nvPr>
            <p:ph type="sldNum" sz="quarter" idx="4"/>
          </p:nvPr>
        </p:nvSpPr>
        <p:spPr>
          <a:xfrm>
            <a:off x="7956550" y="6446838"/>
            <a:ext cx="984250" cy="365125"/>
          </a:xfrm>
          <a:prstGeom prst="rect">
            <a:avLst/>
          </a:prstGeom>
        </p:spPr>
        <p:txBody>
          <a:bodyPr vert="horz" lIns="91440" tIns="45720" rIns="91440" bIns="45720" rtlCol="0" anchor="ctr"/>
          <a:lstStyle>
            <a:lvl1pPr algn="r" eaLnBrk="1" fontAlgn="auto" hangingPunct="1">
              <a:spcBef>
                <a:spcPts val="0"/>
              </a:spcBef>
              <a:spcAft>
                <a:spcPts val="0"/>
              </a:spcAft>
              <a:defRPr sz="1600" b="1">
                <a:solidFill>
                  <a:srgbClr val="FFFFFF"/>
                </a:solidFill>
                <a:latin typeface="+mn-lt"/>
              </a:defRPr>
            </a:lvl1pPr>
          </a:lstStyle>
          <a:p>
            <a:pPr>
              <a:defRPr/>
            </a:pPr>
            <a:fld id="{16A6C2EC-ED7E-4077-A49B-D67B84CEEF80}" type="slidenum">
              <a:rPr lang="en-GB"/>
              <a:pPr>
                <a:defRPr/>
              </a:pPr>
              <a:t>‹N›</a:t>
            </a:fld>
            <a:endParaRPr lang="en-GB" dirty="0"/>
          </a:p>
        </p:txBody>
      </p:sp>
    </p:spTree>
  </p:cSld>
  <p:clrMap bg1="dk1" tx1="lt1" bg2="dk2" tx2="lt2" accent1="accent1" accent2="accent2" accent3="accent3" accent4="accent4" accent5="accent5" accent6="accent6" hlink="hlink" folHlink="folHlink"/>
  <p:sldLayoutIdLst>
    <p:sldLayoutId id="2147484474" r:id="rId1"/>
    <p:sldLayoutId id="2147484475" r:id="rId2"/>
    <p:sldLayoutId id="2147484476" r:id="rId3"/>
    <p:sldLayoutId id="2147484470" r:id="rId4"/>
    <p:sldLayoutId id="2147484471" r:id="rId5"/>
    <p:sldLayoutId id="2147484472" r:id="rId6"/>
    <p:sldLayoutId id="2147484477" r:id="rId7"/>
    <p:sldLayoutId id="2147484478" r:id="rId8"/>
    <p:sldLayoutId id="2147484479" r:id="rId9"/>
    <p:sldLayoutId id="2147484473" r:id="rId10"/>
    <p:sldLayoutId id="2147484480" r:id="rId11"/>
  </p:sldLayoutIdLst>
  <p:timing>
    <p:tnLst>
      <p:par>
        <p:cTn id="1" dur="indefinite" restart="never" nodeType="tmRoot"/>
      </p:par>
    </p:tnLst>
  </p:timing>
  <p:hf hdr="0" ftr="0" dt="0"/>
  <p:txStyles>
    <p:titleStyle>
      <a:lvl1pPr algn="ctr" rtl="0" eaLnBrk="0" fontAlgn="base" hangingPunct="0">
        <a:lnSpc>
          <a:spcPct val="85000"/>
        </a:lnSpc>
        <a:spcBef>
          <a:spcPct val="0"/>
        </a:spcBef>
        <a:spcAft>
          <a:spcPct val="0"/>
        </a:spcAft>
        <a:defRPr sz="4800" kern="1200" spc="-50">
          <a:solidFill>
            <a:srgbClr val="FFC000"/>
          </a:solidFill>
          <a:latin typeface="+mj-lt"/>
          <a:ea typeface="+mj-ea"/>
          <a:cs typeface="+mj-cs"/>
        </a:defRPr>
      </a:lvl1pPr>
      <a:lvl2pPr algn="ctr" rtl="0" eaLnBrk="0" fontAlgn="base" hangingPunct="0">
        <a:lnSpc>
          <a:spcPct val="85000"/>
        </a:lnSpc>
        <a:spcBef>
          <a:spcPct val="0"/>
        </a:spcBef>
        <a:spcAft>
          <a:spcPct val="0"/>
        </a:spcAft>
        <a:defRPr sz="4800">
          <a:solidFill>
            <a:srgbClr val="FFC000"/>
          </a:solidFill>
          <a:latin typeface="Calibri Light" panose="020F0302020204030204" pitchFamily="34" charset="0"/>
        </a:defRPr>
      </a:lvl2pPr>
      <a:lvl3pPr algn="ctr" rtl="0" eaLnBrk="0" fontAlgn="base" hangingPunct="0">
        <a:lnSpc>
          <a:spcPct val="85000"/>
        </a:lnSpc>
        <a:spcBef>
          <a:spcPct val="0"/>
        </a:spcBef>
        <a:spcAft>
          <a:spcPct val="0"/>
        </a:spcAft>
        <a:defRPr sz="4800">
          <a:solidFill>
            <a:srgbClr val="FFC000"/>
          </a:solidFill>
          <a:latin typeface="Calibri Light" panose="020F0302020204030204" pitchFamily="34" charset="0"/>
        </a:defRPr>
      </a:lvl3pPr>
      <a:lvl4pPr algn="ctr" rtl="0" eaLnBrk="0" fontAlgn="base" hangingPunct="0">
        <a:lnSpc>
          <a:spcPct val="85000"/>
        </a:lnSpc>
        <a:spcBef>
          <a:spcPct val="0"/>
        </a:spcBef>
        <a:spcAft>
          <a:spcPct val="0"/>
        </a:spcAft>
        <a:defRPr sz="4800">
          <a:solidFill>
            <a:srgbClr val="FFC000"/>
          </a:solidFill>
          <a:latin typeface="Calibri Light" panose="020F0302020204030204" pitchFamily="34" charset="0"/>
        </a:defRPr>
      </a:lvl4pPr>
      <a:lvl5pPr algn="ctr" rtl="0" eaLnBrk="0" fontAlgn="base" hangingPunct="0">
        <a:lnSpc>
          <a:spcPct val="85000"/>
        </a:lnSpc>
        <a:spcBef>
          <a:spcPct val="0"/>
        </a:spcBef>
        <a:spcAft>
          <a:spcPct val="0"/>
        </a:spcAft>
        <a:defRPr sz="4800">
          <a:solidFill>
            <a:srgbClr val="FFC000"/>
          </a:solidFill>
          <a:latin typeface="Calibri Light" panose="020F0302020204030204" pitchFamily="34" charset="0"/>
        </a:defRPr>
      </a:lvl5pPr>
      <a:lvl6pPr marL="457200" algn="ctr" rtl="0" fontAlgn="base">
        <a:lnSpc>
          <a:spcPct val="85000"/>
        </a:lnSpc>
        <a:spcBef>
          <a:spcPct val="0"/>
        </a:spcBef>
        <a:spcAft>
          <a:spcPct val="0"/>
        </a:spcAft>
        <a:defRPr sz="4800">
          <a:solidFill>
            <a:srgbClr val="FFC000"/>
          </a:solidFill>
          <a:latin typeface="Calibri Light" panose="020F0302020204030204" pitchFamily="34" charset="0"/>
        </a:defRPr>
      </a:lvl6pPr>
      <a:lvl7pPr marL="914400" algn="ctr" rtl="0" fontAlgn="base">
        <a:lnSpc>
          <a:spcPct val="85000"/>
        </a:lnSpc>
        <a:spcBef>
          <a:spcPct val="0"/>
        </a:spcBef>
        <a:spcAft>
          <a:spcPct val="0"/>
        </a:spcAft>
        <a:defRPr sz="4800">
          <a:solidFill>
            <a:srgbClr val="FFC000"/>
          </a:solidFill>
          <a:latin typeface="Calibri Light" panose="020F0302020204030204" pitchFamily="34" charset="0"/>
        </a:defRPr>
      </a:lvl7pPr>
      <a:lvl8pPr marL="1371600" algn="ctr" rtl="0" fontAlgn="base">
        <a:lnSpc>
          <a:spcPct val="85000"/>
        </a:lnSpc>
        <a:spcBef>
          <a:spcPct val="0"/>
        </a:spcBef>
        <a:spcAft>
          <a:spcPct val="0"/>
        </a:spcAft>
        <a:defRPr sz="4800">
          <a:solidFill>
            <a:srgbClr val="FFC000"/>
          </a:solidFill>
          <a:latin typeface="Calibri Light" panose="020F0302020204030204" pitchFamily="34" charset="0"/>
        </a:defRPr>
      </a:lvl8pPr>
      <a:lvl9pPr marL="1828800" algn="ctr" rtl="0" fontAlgn="base">
        <a:lnSpc>
          <a:spcPct val="85000"/>
        </a:lnSpc>
        <a:spcBef>
          <a:spcPct val="0"/>
        </a:spcBef>
        <a:spcAft>
          <a:spcPct val="0"/>
        </a:spcAft>
        <a:defRPr sz="4800">
          <a:solidFill>
            <a:srgbClr val="FFC000"/>
          </a:solidFill>
          <a:latin typeface="Calibri Light" panose="020F0302020204030204" pitchFamily="34" charset="0"/>
        </a:defRPr>
      </a:lvl9pPr>
    </p:titleStyle>
    <p:bodyStyle>
      <a:lvl1pPr marL="342900" indent="-342900" algn="l" rtl="0" eaLnBrk="0" fontAlgn="base" hangingPunct="0">
        <a:lnSpc>
          <a:spcPct val="90000"/>
        </a:lnSpc>
        <a:spcBef>
          <a:spcPts val="1200"/>
        </a:spcBef>
        <a:spcAft>
          <a:spcPts val="200"/>
        </a:spcAft>
        <a:buClr>
          <a:schemeClr val="tx1"/>
        </a:buClr>
        <a:buSzPct val="100000"/>
        <a:buFont typeface="Arial" panose="020B0604020202020204" pitchFamily="34" charset="0"/>
        <a:buChar char="•"/>
        <a:defRPr sz="2000" kern="1200">
          <a:solidFill>
            <a:srgbClr val="FFFFFF"/>
          </a:solidFill>
          <a:latin typeface="+mn-lt"/>
          <a:ea typeface="+mn-ea"/>
          <a:cs typeface="+mn-cs"/>
        </a:defRPr>
      </a:lvl1pPr>
      <a:lvl2pPr marL="542925" indent="-342900" algn="l" rtl="0" eaLnBrk="0" fontAlgn="base" hangingPunct="0">
        <a:lnSpc>
          <a:spcPct val="90000"/>
        </a:lnSpc>
        <a:spcBef>
          <a:spcPts val="200"/>
        </a:spcBef>
        <a:spcAft>
          <a:spcPts val="400"/>
        </a:spcAft>
        <a:buClr>
          <a:schemeClr val="tx1"/>
        </a:buClr>
        <a:buSzPct val="90000"/>
        <a:buFont typeface="Wingdings" panose="05000000000000000000" pitchFamily="2" charset="2"/>
        <a:buChar char="Ø"/>
        <a:defRPr kern="1200">
          <a:solidFill>
            <a:srgbClr val="FFFFFF"/>
          </a:solidFill>
          <a:latin typeface="+mn-lt"/>
          <a:ea typeface="+mn-ea"/>
          <a:cs typeface="+mn-cs"/>
        </a:defRPr>
      </a:lvl2pPr>
      <a:lvl3pPr marL="566738" indent="-182563" algn="l" rtl="0" eaLnBrk="0" fontAlgn="base" hangingPunct="0">
        <a:lnSpc>
          <a:spcPct val="90000"/>
        </a:lnSpc>
        <a:spcBef>
          <a:spcPts val="200"/>
        </a:spcBef>
        <a:spcAft>
          <a:spcPts val="400"/>
        </a:spcAft>
        <a:buClr>
          <a:schemeClr val="tx1"/>
        </a:buClr>
        <a:buFont typeface="Calibri" panose="020F0502020204030204" pitchFamily="34" charset="0"/>
        <a:buChar char="◦"/>
        <a:defRPr sz="1400" kern="1200">
          <a:solidFill>
            <a:srgbClr val="FFFFFF"/>
          </a:solidFill>
          <a:latin typeface="+mn-lt"/>
          <a:ea typeface="+mn-ea"/>
          <a:cs typeface="+mn-cs"/>
        </a:defRPr>
      </a:lvl3pPr>
      <a:lvl4pPr marL="749300" indent="-182563" algn="l" rtl="0" eaLnBrk="0" fontAlgn="base" hangingPunct="0">
        <a:lnSpc>
          <a:spcPct val="90000"/>
        </a:lnSpc>
        <a:spcBef>
          <a:spcPts val="200"/>
        </a:spcBef>
        <a:spcAft>
          <a:spcPts val="400"/>
        </a:spcAft>
        <a:buClr>
          <a:schemeClr val="accent1"/>
        </a:buClr>
        <a:buFont typeface="Calibri" panose="020F0502020204030204" pitchFamily="34" charset="0"/>
        <a:buChar char="◦"/>
        <a:defRPr sz="1400" kern="1200">
          <a:solidFill>
            <a:srgbClr val="FFFFFF"/>
          </a:solidFill>
          <a:latin typeface="+mn-lt"/>
          <a:ea typeface="+mn-ea"/>
          <a:cs typeface="+mn-cs"/>
        </a:defRPr>
      </a:lvl4pPr>
      <a:lvl5pPr marL="931863" indent="-182563" algn="l" rtl="0" eaLnBrk="0" fontAlgn="base" hangingPunct="0">
        <a:lnSpc>
          <a:spcPct val="90000"/>
        </a:lnSpc>
        <a:spcBef>
          <a:spcPts val="200"/>
        </a:spcBef>
        <a:spcAft>
          <a:spcPts val="400"/>
        </a:spcAft>
        <a:buClr>
          <a:schemeClr val="accent1"/>
        </a:buClr>
        <a:buFont typeface="Calibri" panose="020F0502020204030204" pitchFamily="34" charset="0"/>
        <a:buChar char="◦"/>
        <a:defRPr sz="1400" kern="1200">
          <a:solidFill>
            <a:srgbClr val="FFFFFF"/>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orbis.stanford.edu/" TargetMode="Externa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hyperlink" Target="https://seldenmap.bodleian.ox.ac.uk/" TargetMode="External"/><Relationship Id="rId2" Type="http://schemas.openxmlformats.org/officeDocument/2006/relationships/image" Target="../media/image47.png"/><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hyperlink" Target="https://map.ox.ac.uk/research-project/accessibility_to_cities/" TargetMode="Externa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hyperlink" Target="https://www.submarinecablemap.com/" TargetMode="Externa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hyperlink" Target="http://worldmap.harvard.edu/maps/connectography" TargetMode="Externa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hyperlink" Target="https://worldmap.harvard.edu/" TargetMode="External"/><Relationship Id="rId2" Type="http://schemas.openxmlformats.org/officeDocument/2006/relationships/image" Target="../media/image71.png"/><Relationship Id="rId1" Type="http://schemas.openxmlformats.org/officeDocument/2006/relationships/slideLayout" Target="../slideLayouts/slideLayout2.xml"/><Relationship Id="rId4" Type="http://schemas.openxmlformats.org/officeDocument/2006/relationships/image" Target="../media/image7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hyperlink" Target="http://global-internet-map-2017.telegeography.com/" TargetMode="Externa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hyperlink" Target="http://www.slavevoyages.org/" TargetMode="External"/><Relationship Id="rId2" Type="http://schemas.openxmlformats.org/officeDocument/2006/relationships/hyperlink" Target="http://orbis.stanford.edu/" TargetMode="External"/><Relationship Id="rId1" Type="http://schemas.openxmlformats.org/officeDocument/2006/relationships/slideLayout" Target="../slideLayouts/slideLayout2.xml"/><Relationship Id="rId4" Type="http://schemas.openxmlformats.org/officeDocument/2006/relationships/hyperlink" Target="https://sites.fas.harvard.edu/~histecon/visualizing/index.html"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Segnaposto contenuto 2"/>
          <p:cNvSpPr>
            <a:spLocks noGrp="1"/>
          </p:cNvSpPr>
          <p:nvPr>
            <p:ph idx="1"/>
          </p:nvPr>
        </p:nvSpPr>
        <p:spPr>
          <a:xfrm>
            <a:off x="-107950" y="2060575"/>
            <a:ext cx="9504363" cy="3600450"/>
          </a:xfrm>
        </p:spPr>
        <p:txBody>
          <a:bodyPr>
            <a:normAutofit/>
          </a:bodyPr>
          <a:lstStyle/>
          <a:p>
            <a:pPr marL="0" indent="0" algn="ctr">
              <a:buFont typeface="Arial" panose="020B0604020202020204" pitchFamily="34" charset="0"/>
              <a:buNone/>
              <a:defRPr/>
            </a:pPr>
            <a:r>
              <a:rPr lang="en-GB" altLang="en-US" sz="2000" dirty="0" smtClean="0">
                <a:solidFill>
                  <a:srgbClr val="FFC000"/>
                </a:solidFill>
              </a:rPr>
              <a:t>Guido Abbattista</a:t>
            </a:r>
          </a:p>
          <a:p>
            <a:pPr marL="0" indent="0" algn="ctr">
              <a:buFont typeface="Arial" panose="020B0604020202020204" pitchFamily="34" charset="0"/>
              <a:buNone/>
              <a:defRPr/>
            </a:pPr>
            <a:endParaRPr lang="en-GB" altLang="en-US" sz="4800" b="1" dirty="0" smtClean="0">
              <a:solidFill>
                <a:srgbClr val="FFC000"/>
              </a:solidFill>
            </a:endParaRPr>
          </a:p>
          <a:p>
            <a:pPr marL="0" indent="0" algn="ctr">
              <a:buFont typeface="Arial" panose="020B0604020202020204" pitchFamily="34" charset="0"/>
              <a:buNone/>
              <a:defRPr/>
            </a:pPr>
            <a:r>
              <a:rPr lang="en-GB" altLang="en-US" sz="4800" b="1" dirty="0" err="1" smtClean="0">
                <a:solidFill>
                  <a:srgbClr val="FFC000"/>
                </a:solidFill>
              </a:rPr>
              <a:t>Processi</a:t>
            </a:r>
            <a:r>
              <a:rPr lang="en-GB" altLang="en-US" sz="4800" b="1" dirty="0" smtClean="0">
                <a:solidFill>
                  <a:srgbClr val="FFC000"/>
                </a:solidFill>
              </a:rPr>
              <a:t> storici di </a:t>
            </a:r>
            <a:r>
              <a:rPr lang="en-GB" altLang="en-US" sz="4800" b="1" dirty="0" err="1" smtClean="0">
                <a:solidFill>
                  <a:srgbClr val="FFC000"/>
                </a:solidFill>
              </a:rPr>
              <a:t>globalizzazione</a:t>
            </a:r>
            <a:endParaRPr lang="en-GB" altLang="en-US" sz="4000" b="1" dirty="0" smtClean="0">
              <a:solidFill>
                <a:srgbClr val="FFC000"/>
              </a:solidFill>
            </a:endParaRPr>
          </a:p>
          <a:p>
            <a:pPr marL="0" indent="0" algn="ctr">
              <a:buFont typeface="Arial" panose="020B0604020202020204" pitchFamily="34" charset="0"/>
              <a:buNone/>
              <a:defRPr/>
            </a:pPr>
            <a:endParaRPr lang="en-GB" altLang="en-US" sz="2800" dirty="0" smtClean="0"/>
          </a:p>
          <a:p>
            <a:pPr marL="0" indent="0" algn="ctr">
              <a:buFont typeface="Arial" panose="020B0604020202020204" pitchFamily="34" charset="0"/>
              <a:buNone/>
              <a:defRPr/>
            </a:pPr>
            <a:endParaRPr lang="en-GB" altLang="en-US" sz="2800" dirty="0"/>
          </a:p>
          <a:p>
            <a:pPr marL="0" indent="0" algn="ctr">
              <a:buFont typeface="Arial" panose="020B0604020202020204" pitchFamily="34" charset="0"/>
              <a:buNone/>
              <a:defRPr/>
            </a:pPr>
            <a:endParaRPr lang="en-GB" altLang="en-US" sz="2800" dirty="0" smtClean="0"/>
          </a:p>
          <a:p>
            <a:pPr marL="0" indent="0" algn="ctr">
              <a:buFont typeface="Arial" panose="020B0604020202020204" pitchFamily="34" charset="0"/>
              <a:buNone/>
              <a:defRPr/>
            </a:pPr>
            <a:endParaRPr lang="en-GB" altLang="en-US" sz="4000" b="1" dirty="0" smtClean="0">
              <a:solidFill>
                <a:srgbClr val="FFC000"/>
              </a:solidFill>
            </a:endParaRPr>
          </a:p>
          <a:p>
            <a:pPr marL="0" indent="0">
              <a:buFont typeface="Arial" panose="020B0604020202020204" pitchFamily="34" charset="0"/>
              <a:buNone/>
              <a:defRPr/>
            </a:pPr>
            <a:endParaRPr lang="en-GB" altLang="en-US" dirty="0" smtClean="0"/>
          </a:p>
          <a:p>
            <a:pPr marL="0" indent="0">
              <a:buFont typeface="Arial" panose="020B0604020202020204" pitchFamily="34" charset="0"/>
              <a:buNone/>
              <a:defRPr/>
            </a:pPr>
            <a:endParaRPr lang="en-GB" altLang="en-US" dirty="0" smtClean="0"/>
          </a:p>
          <a:p>
            <a:pPr marL="0" indent="0">
              <a:buFont typeface="Arial" panose="020B0604020202020204" pitchFamily="34" charset="0"/>
              <a:buNone/>
              <a:defRPr/>
            </a:pPr>
            <a:endParaRPr lang="en-GB" altLang="en-US" dirty="0" smtClean="0"/>
          </a:p>
        </p:txBody>
      </p:sp>
      <p:sp>
        <p:nvSpPr>
          <p:cNvPr id="2" name="Segnaposto numero diapositiva 1"/>
          <p:cNvSpPr>
            <a:spLocks noGrp="1"/>
          </p:cNvSpPr>
          <p:nvPr>
            <p:ph type="sldNum" sz="quarter" idx="11"/>
          </p:nvPr>
        </p:nvSpPr>
        <p:spPr/>
        <p:txBody>
          <a:bodyPr/>
          <a:lstStyle/>
          <a:p>
            <a:pPr>
              <a:defRPr/>
            </a:pPr>
            <a:fld id="{5C16EB6E-2A76-4940-BD6D-9188AA49D020}" type="slidenum">
              <a:rPr lang="en-GB" smtClean="0"/>
              <a:pPr>
                <a:defRPr/>
              </a:pPr>
              <a:t>1</a:t>
            </a:fld>
            <a:endParaRPr lang="en-GB"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755650" y="333375"/>
            <a:ext cx="7543800" cy="863600"/>
          </a:xfrm>
        </p:spPr>
        <p:txBody>
          <a:bodyPr>
            <a:noAutofit/>
          </a:bodyPr>
          <a:lstStyle/>
          <a:p>
            <a:pPr>
              <a:defRPr/>
            </a:pPr>
            <a:r>
              <a:rPr lang="en-GB" sz="2400" dirty="0"/>
              <a:t>C.A. Bayly, </a:t>
            </a:r>
            <a:r>
              <a:rPr lang="en-GB" sz="2400" dirty="0" smtClean="0"/>
              <a:t>“’Archaic’ </a:t>
            </a:r>
            <a:r>
              <a:rPr lang="en-GB" sz="2400" dirty="0"/>
              <a:t>and </a:t>
            </a:r>
            <a:r>
              <a:rPr lang="en-GB" sz="2400" dirty="0" smtClean="0"/>
              <a:t>‘Modern’ Globalization </a:t>
            </a:r>
            <a:r>
              <a:rPr lang="en-GB" sz="2400" dirty="0"/>
              <a:t>in the Eurasian and African Arena, c. </a:t>
            </a:r>
            <a:r>
              <a:rPr lang="en-GB" sz="2400" dirty="0" smtClean="0"/>
              <a:t>1750-1850”, in </a:t>
            </a:r>
            <a:r>
              <a:rPr lang="en-GB" sz="2400" dirty="0"/>
              <a:t>A</a:t>
            </a:r>
            <a:r>
              <a:rPr lang="en-GB" sz="2400" dirty="0" smtClean="0"/>
              <a:t>. G</a:t>
            </a:r>
            <a:r>
              <a:rPr lang="en-GB" sz="2400" dirty="0"/>
              <a:t>. Hopkins, ed., </a:t>
            </a:r>
            <a:r>
              <a:rPr lang="en-GB" sz="2400" i="1" dirty="0"/>
              <a:t>Globalization in World History </a:t>
            </a:r>
            <a:r>
              <a:rPr lang="en-GB" sz="2400" dirty="0"/>
              <a:t>(2002)</a:t>
            </a:r>
          </a:p>
        </p:txBody>
      </p:sp>
      <p:sp>
        <p:nvSpPr>
          <p:cNvPr id="5" name="Segnaposto numero diapositiva 4"/>
          <p:cNvSpPr>
            <a:spLocks noGrp="1"/>
          </p:cNvSpPr>
          <p:nvPr>
            <p:ph type="sldNum" sz="quarter" idx="11"/>
          </p:nvPr>
        </p:nvSpPr>
        <p:spPr/>
        <p:txBody>
          <a:bodyPr/>
          <a:lstStyle/>
          <a:p>
            <a:pPr>
              <a:defRPr/>
            </a:pPr>
            <a:fld id="{76756018-55EB-47AB-A020-900316B3E091}" type="slidenum">
              <a:rPr lang="en-GB" smtClean="0"/>
              <a:pPr>
                <a:defRPr/>
              </a:pPr>
              <a:t>10</a:t>
            </a:fld>
            <a:endParaRPr lang="en-GB" dirty="0"/>
          </a:p>
        </p:txBody>
      </p:sp>
      <p:sp>
        <p:nvSpPr>
          <p:cNvPr id="21508" name="CasellaDiTesto 2"/>
          <p:cNvSpPr txBox="1">
            <a:spLocks noChangeArrowheads="1"/>
          </p:cNvSpPr>
          <p:nvPr/>
        </p:nvSpPr>
        <p:spPr bwMode="auto">
          <a:xfrm>
            <a:off x="1116013" y="2205038"/>
            <a:ext cx="7680325" cy="286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en-US" sz="3600"/>
              <a:t>Arcaica: sec. XIII-XVIII</a:t>
            </a:r>
          </a:p>
          <a:p>
            <a:endParaRPr lang="en-GB" altLang="en-US" sz="3600"/>
          </a:p>
          <a:p>
            <a:r>
              <a:rPr lang="en-GB" altLang="en-US" sz="3600"/>
              <a:t>Proto-globalizzazione: 1750-1850</a:t>
            </a:r>
          </a:p>
          <a:p>
            <a:endParaRPr lang="en-GB" altLang="en-US" sz="3600"/>
          </a:p>
          <a:p>
            <a:r>
              <a:rPr lang="en-GB" altLang="en-US" sz="3600"/>
              <a:t>Moderna: 1880-</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755650" y="333375"/>
            <a:ext cx="2592388" cy="1439863"/>
          </a:xfrm>
        </p:spPr>
        <p:txBody>
          <a:bodyPr/>
          <a:lstStyle/>
          <a:p>
            <a:pPr>
              <a:defRPr/>
            </a:pPr>
            <a:r>
              <a:rPr lang="en-GB" dirty="0" err="1" smtClean="0"/>
              <a:t>Bayly</a:t>
            </a:r>
            <a:r>
              <a:rPr lang="en-GB" dirty="0" smtClean="0"/>
              <a:t>:</a:t>
            </a:r>
            <a:endParaRPr lang="en-GB" dirty="0"/>
          </a:p>
        </p:txBody>
      </p:sp>
      <p:pic>
        <p:nvPicPr>
          <p:cNvPr id="23555" name="Segnaposto contenuto 5"/>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4619625" y="0"/>
            <a:ext cx="4321175" cy="6483350"/>
          </a:xfrm>
        </p:spPr>
      </p:pic>
      <p:sp>
        <p:nvSpPr>
          <p:cNvPr id="5" name="Segnaposto numero diapositiva 4"/>
          <p:cNvSpPr>
            <a:spLocks noGrp="1"/>
          </p:cNvSpPr>
          <p:nvPr>
            <p:ph type="sldNum" sz="quarter" idx="11"/>
          </p:nvPr>
        </p:nvSpPr>
        <p:spPr/>
        <p:txBody>
          <a:bodyPr/>
          <a:lstStyle/>
          <a:p>
            <a:pPr>
              <a:defRPr/>
            </a:pPr>
            <a:fld id="{1E9A1672-B074-4455-8C97-A53C4CDA2F14}" type="slidenum">
              <a:rPr lang="en-GB" smtClean="0"/>
              <a:pPr>
                <a:defRPr/>
              </a:pPr>
              <a:t>11</a:t>
            </a:fld>
            <a:endParaRPr lang="en-GB" dirty="0"/>
          </a:p>
        </p:txBody>
      </p:sp>
      <p:sp>
        <p:nvSpPr>
          <p:cNvPr id="7" name="CasellaDiTesto 6"/>
          <p:cNvSpPr txBox="1"/>
          <p:nvPr/>
        </p:nvSpPr>
        <p:spPr>
          <a:xfrm>
            <a:off x="250825" y="1778000"/>
            <a:ext cx="4176713" cy="3538538"/>
          </a:xfrm>
          <a:prstGeom prst="rect">
            <a:avLst/>
          </a:prstGeom>
          <a:noFill/>
        </p:spPr>
        <p:txBody>
          <a:bodyPr>
            <a:spAutoFit/>
          </a:bodyPr>
          <a:lstStyle/>
          <a:p>
            <a:pPr>
              <a:defRPr/>
            </a:pPr>
            <a:r>
              <a:rPr lang="en-GB" sz="3200" dirty="0" err="1"/>
              <a:t>Fasi</a:t>
            </a:r>
            <a:r>
              <a:rPr lang="en-GB" sz="3200" dirty="0"/>
              <a:t> della </a:t>
            </a:r>
            <a:r>
              <a:rPr lang="en-GB" sz="3200" dirty="0" err="1"/>
              <a:t>globalizzazione</a:t>
            </a:r>
            <a:r>
              <a:rPr lang="en-GB" sz="3200" dirty="0"/>
              <a:t> </a:t>
            </a:r>
            <a:r>
              <a:rPr lang="en-GB" sz="3200" dirty="0" err="1"/>
              <a:t>funzione</a:t>
            </a:r>
            <a:r>
              <a:rPr lang="en-GB" sz="3200" dirty="0"/>
              <a:t> di:</a:t>
            </a:r>
          </a:p>
          <a:p>
            <a:pPr>
              <a:defRPr/>
            </a:pPr>
            <a:endParaRPr lang="en-GB" sz="3200" dirty="0"/>
          </a:p>
          <a:p>
            <a:pPr marL="285750" indent="-285750">
              <a:lnSpc>
                <a:spcPct val="150000"/>
              </a:lnSpc>
              <a:buFontTx/>
              <a:buChar char="-"/>
              <a:defRPr/>
            </a:pPr>
            <a:r>
              <a:rPr lang="en-GB" sz="3200" dirty="0" err="1"/>
              <a:t>Intensità</a:t>
            </a:r>
            <a:r>
              <a:rPr lang="en-GB" sz="3200" dirty="0"/>
              <a:t> </a:t>
            </a:r>
            <a:r>
              <a:rPr lang="en-GB" sz="3200" dirty="0" err="1"/>
              <a:t>culturale</a:t>
            </a:r>
            <a:endParaRPr lang="en-GB" sz="3200" dirty="0"/>
          </a:p>
          <a:p>
            <a:pPr marL="285750" indent="-285750">
              <a:lnSpc>
                <a:spcPct val="150000"/>
              </a:lnSpc>
              <a:buFontTx/>
              <a:buChar char="-"/>
              <a:defRPr/>
            </a:pPr>
            <a:r>
              <a:rPr lang="en-GB" sz="3200" dirty="0" err="1"/>
              <a:t>Specificità</a:t>
            </a:r>
            <a:r>
              <a:rPr lang="en-GB" sz="3200" dirty="0"/>
              <a:t> </a:t>
            </a:r>
            <a:r>
              <a:rPr lang="en-GB" sz="3200" dirty="0" err="1"/>
              <a:t>geografica</a:t>
            </a:r>
            <a:endParaRPr lang="en-GB" sz="320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6613" y="574675"/>
            <a:ext cx="7543800" cy="863600"/>
          </a:xfrm>
        </p:spPr>
        <p:txBody>
          <a:bodyPr>
            <a:normAutofit fontScale="90000"/>
          </a:bodyPr>
          <a:lstStyle/>
          <a:p>
            <a:pPr>
              <a:defRPr/>
            </a:pPr>
            <a:r>
              <a:rPr lang="en-GB" dirty="0" smtClean="0"/>
              <a:t>A. G. Hopkins (ed.), </a:t>
            </a:r>
            <a:r>
              <a:rPr lang="en-GB" i="1" dirty="0" smtClean="0"/>
              <a:t>Globalization in World History </a:t>
            </a:r>
            <a:r>
              <a:rPr lang="en-GB" dirty="0" smtClean="0"/>
              <a:t>(2002)</a:t>
            </a:r>
            <a:endParaRPr lang="en-GB" dirty="0"/>
          </a:p>
        </p:txBody>
      </p:sp>
      <p:sp>
        <p:nvSpPr>
          <p:cNvPr id="3" name="Segnaposto contenuto 2"/>
          <p:cNvSpPr>
            <a:spLocks noGrp="1"/>
          </p:cNvSpPr>
          <p:nvPr>
            <p:ph idx="1"/>
          </p:nvPr>
        </p:nvSpPr>
        <p:spPr>
          <a:xfrm>
            <a:off x="468313" y="2133600"/>
            <a:ext cx="8281987" cy="3816350"/>
          </a:xfrm>
        </p:spPr>
        <p:txBody>
          <a:bodyPr/>
          <a:lstStyle/>
          <a:p>
            <a:pPr marL="0" indent="0">
              <a:buClr>
                <a:srgbClr val="FFFFFF"/>
              </a:buClr>
              <a:buFont typeface="Arial" panose="020B0604020202020204" pitchFamily="34" charset="0"/>
              <a:buNone/>
              <a:defRPr/>
            </a:pPr>
            <a:r>
              <a:rPr lang="en-GB" sz="4400" b="1" spc="-50" dirty="0">
                <a:solidFill>
                  <a:srgbClr val="FFC000"/>
                </a:solidFill>
                <a:latin typeface="Calibri Light" panose="020F0302020204030204"/>
              </a:rPr>
              <a:t>1. </a:t>
            </a:r>
            <a:r>
              <a:rPr lang="en-GB" sz="4400" b="1" spc="-50" dirty="0" err="1">
                <a:solidFill>
                  <a:srgbClr val="FFC000"/>
                </a:solidFill>
                <a:latin typeface="Calibri Light" panose="020F0302020204030204"/>
              </a:rPr>
              <a:t>Arcaica</a:t>
            </a:r>
            <a:r>
              <a:rPr lang="en-GB" sz="4400" b="1" spc="-50" dirty="0">
                <a:solidFill>
                  <a:srgbClr val="FFC000"/>
                </a:solidFill>
                <a:latin typeface="Calibri Light" panose="020F0302020204030204"/>
              </a:rPr>
              <a:t> </a:t>
            </a:r>
            <a:r>
              <a:rPr lang="en-GB" sz="3600" b="1" spc="-50" dirty="0">
                <a:solidFill>
                  <a:srgbClr val="FFFFFF"/>
                </a:solidFill>
                <a:latin typeface="Calibri Light" panose="020F0302020204030204"/>
              </a:rPr>
              <a:t>(prime </a:t>
            </a:r>
            <a:r>
              <a:rPr lang="en-GB" sz="3600" b="1" spc="-50" dirty="0" err="1">
                <a:solidFill>
                  <a:srgbClr val="FFFFFF"/>
                </a:solidFill>
                <a:latin typeface="Calibri Light" panose="020F0302020204030204"/>
              </a:rPr>
              <a:t>forme</a:t>
            </a:r>
            <a:r>
              <a:rPr lang="en-GB" sz="3600" b="1" spc="-50" dirty="0">
                <a:solidFill>
                  <a:srgbClr val="FFFFFF"/>
                </a:solidFill>
                <a:latin typeface="Calibri Light" panose="020F0302020204030204"/>
              </a:rPr>
              <a:t>-fine sec. XVI)</a:t>
            </a:r>
          </a:p>
          <a:p>
            <a:pPr marL="0" indent="0">
              <a:buClr>
                <a:srgbClr val="FFFFFF"/>
              </a:buClr>
              <a:buFont typeface="Arial" panose="020B0604020202020204" pitchFamily="34" charset="0"/>
              <a:buNone/>
              <a:defRPr/>
            </a:pPr>
            <a:r>
              <a:rPr lang="en-GB" sz="4400" b="1" spc="-50" dirty="0">
                <a:solidFill>
                  <a:srgbClr val="FFC000"/>
                </a:solidFill>
                <a:latin typeface="Calibri Light" panose="020F0302020204030204"/>
              </a:rPr>
              <a:t>2. Proto </a:t>
            </a:r>
            <a:r>
              <a:rPr lang="en-GB" sz="3600" b="1" spc="-50" dirty="0">
                <a:solidFill>
                  <a:srgbClr val="FFFFFF"/>
                </a:solidFill>
                <a:latin typeface="Calibri Light" panose="020F0302020204030204"/>
              </a:rPr>
              <a:t>(sec. XVII-XIX)</a:t>
            </a:r>
          </a:p>
          <a:p>
            <a:pPr marL="0" indent="0">
              <a:buClr>
                <a:srgbClr val="FFFFFF"/>
              </a:buClr>
              <a:buFont typeface="Arial" panose="020B0604020202020204" pitchFamily="34" charset="0"/>
              <a:buNone/>
              <a:defRPr/>
            </a:pPr>
            <a:r>
              <a:rPr lang="en-GB" sz="4400" b="1" spc="-50" dirty="0">
                <a:solidFill>
                  <a:srgbClr val="FFC000"/>
                </a:solidFill>
                <a:latin typeface="Calibri Light" panose="020F0302020204030204"/>
              </a:rPr>
              <a:t>3. </a:t>
            </a:r>
            <a:r>
              <a:rPr lang="en-GB" sz="4400" b="1" spc="-50" dirty="0" err="1">
                <a:solidFill>
                  <a:srgbClr val="FFC000"/>
                </a:solidFill>
                <a:latin typeface="Calibri Light" panose="020F0302020204030204"/>
              </a:rPr>
              <a:t>Moderna</a:t>
            </a:r>
            <a:r>
              <a:rPr lang="en-GB" sz="4400" b="1" spc="-50" dirty="0">
                <a:solidFill>
                  <a:srgbClr val="FFC000"/>
                </a:solidFill>
                <a:latin typeface="Calibri Light" panose="020F0302020204030204"/>
              </a:rPr>
              <a:t> </a:t>
            </a:r>
            <a:r>
              <a:rPr lang="en-GB" sz="3600" b="1" spc="-50" dirty="0">
                <a:solidFill>
                  <a:srgbClr val="FFFFFF"/>
                </a:solidFill>
                <a:latin typeface="Calibri Light" panose="020F0302020204030204"/>
              </a:rPr>
              <a:t>(sec. XIX-</a:t>
            </a:r>
            <a:r>
              <a:rPr lang="en-GB" sz="3600" b="1" spc="-50" dirty="0" err="1">
                <a:solidFill>
                  <a:srgbClr val="FFFFFF"/>
                </a:solidFill>
                <a:latin typeface="Calibri Light" panose="020F0302020204030204"/>
              </a:rPr>
              <a:t>metà</a:t>
            </a:r>
            <a:r>
              <a:rPr lang="en-GB" sz="3600" b="1" spc="-50" dirty="0">
                <a:solidFill>
                  <a:srgbClr val="FFFFFF"/>
                </a:solidFill>
                <a:latin typeface="Calibri Light" panose="020F0302020204030204"/>
              </a:rPr>
              <a:t> XX)</a:t>
            </a:r>
          </a:p>
          <a:p>
            <a:pPr marL="0" indent="0">
              <a:buClr>
                <a:srgbClr val="FFFFFF"/>
              </a:buClr>
              <a:buFont typeface="Arial" panose="020B0604020202020204" pitchFamily="34" charset="0"/>
              <a:buNone/>
              <a:defRPr/>
            </a:pPr>
            <a:r>
              <a:rPr lang="en-GB" sz="4400" b="1" spc="-50" dirty="0">
                <a:solidFill>
                  <a:srgbClr val="FFC000"/>
                </a:solidFill>
                <a:latin typeface="Calibri Light" panose="020F0302020204030204"/>
              </a:rPr>
              <a:t>4. Post-</a:t>
            </a:r>
            <a:r>
              <a:rPr lang="en-GB" sz="4400" b="1" spc="-50" dirty="0" err="1">
                <a:solidFill>
                  <a:srgbClr val="FFC000"/>
                </a:solidFill>
                <a:latin typeface="Calibri Light" panose="020F0302020204030204"/>
              </a:rPr>
              <a:t>coloniale</a:t>
            </a:r>
            <a:r>
              <a:rPr lang="en-GB" sz="4400" b="1" spc="-50" dirty="0">
                <a:solidFill>
                  <a:srgbClr val="FFC000"/>
                </a:solidFill>
                <a:latin typeface="Calibri Light" panose="020F0302020204030204"/>
              </a:rPr>
              <a:t> </a:t>
            </a:r>
            <a:r>
              <a:rPr lang="en-GB" sz="3600" b="1" spc="-50" dirty="0">
                <a:solidFill>
                  <a:srgbClr val="FFFFFF"/>
                </a:solidFill>
                <a:latin typeface="Calibri Light" panose="020F0302020204030204"/>
              </a:rPr>
              <a:t>(</a:t>
            </a:r>
            <a:r>
              <a:rPr lang="en-GB" sz="3600" b="1" spc="-50" dirty="0" err="1">
                <a:solidFill>
                  <a:srgbClr val="FFFFFF"/>
                </a:solidFill>
                <a:latin typeface="Calibri Light" panose="020F0302020204030204"/>
              </a:rPr>
              <a:t>metà</a:t>
            </a:r>
            <a:r>
              <a:rPr lang="en-GB" sz="3600" b="1" spc="-50" dirty="0">
                <a:solidFill>
                  <a:srgbClr val="FFFFFF"/>
                </a:solidFill>
                <a:latin typeface="Calibri Light" panose="020F0302020204030204"/>
              </a:rPr>
              <a:t> sec. XX-</a:t>
            </a:r>
            <a:r>
              <a:rPr lang="en-GB" sz="3600" b="1" spc="-50" dirty="0" err="1">
                <a:solidFill>
                  <a:srgbClr val="FFFFFF"/>
                </a:solidFill>
                <a:latin typeface="Calibri Light" panose="020F0302020204030204"/>
              </a:rPr>
              <a:t>presente</a:t>
            </a:r>
            <a:r>
              <a:rPr lang="en-GB" sz="3600" b="1" spc="-50" dirty="0">
                <a:solidFill>
                  <a:srgbClr val="FFFFFF"/>
                </a:solidFill>
                <a:latin typeface="Calibri Light" panose="020F0302020204030204"/>
              </a:rPr>
              <a:t>)</a:t>
            </a:r>
          </a:p>
          <a:p>
            <a:pPr marL="0" indent="0">
              <a:buFont typeface="Arial" panose="020B0604020202020204" pitchFamily="34" charset="0"/>
              <a:buNone/>
              <a:defRPr/>
            </a:pPr>
            <a:endParaRPr lang="en-GB" dirty="0"/>
          </a:p>
        </p:txBody>
      </p:sp>
      <p:sp>
        <p:nvSpPr>
          <p:cNvPr id="5" name="Segnaposto numero diapositiva 4"/>
          <p:cNvSpPr>
            <a:spLocks noGrp="1"/>
          </p:cNvSpPr>
          <p:nvPr>
            <p:ph type="sldNum" sz="quarter" idx="11"/>
          </p:nvPr>
        </p:nvSpPr>
        <p:spPr/>
        <p:txBody>
          <a:bodyPr/>
          <a:lstStyle/>
          <a:p>
            <a:pPr>
              <a:defRPr/>
            </a:pPr>
            <a:fld id="{1C3EFD42-6327-410D-80EC-AEEA0EB23F87}" type="slidenum">
              <a:rPr lang="en-GB" smtClean="0"/>
              <a:pPr>
                <a:defRPr/>
              </a:pPr>
              <a:t>12</a:t>
            </a:fld>
            <a:endParaRPr lang="en-GB"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755650" y="333375"/>
            <a:ext cx="7543800" cy="863600"/>
          </a:xfrm>
        </p:spPr>
        <p:txBody>
          <a:bodyPr/>
          <a:lstStyle/>
          <a:p>
            <a:pPr>
              <a:defRPr/>
            </a:pPr>
            <a:r>
              <a:rPr lang="en-GB" dirty="0" err="1" smtClean="0"/>
              <a:t>Osterhammel</a:t>
            </a:r>
            <a:r>
              <a:rPr lang="en-GB" dirty="0" smtClean="0"/>
              <a:t> (2003)</a:t>
            </a:r>
            <a:endParaRPr lang="en-GB" dirty="0"/>
          </a:p>
        </p:txBody>
      </p:sp>
      <p:sp>
        <p:nvSpPr>
          <p:cNvPr id="25603" name="Segnaposto contenuto 2"/>
          <p:cNvSpPr>
            <a:spLocks noGrp="1"/>
          </p:cNvSpPr>
          <p:nvPr>
            <p:ph idx="1"/>
          </p:nvPr>
        </p:nvSpPr>
        <p:spPr>
          <a:xfrm>
            <a:off x="468313" y="1268413"/>
            <a:ext cx="8207375" cy="4968875"/>
          </a:xfrm>
        </p:spPr>
        <p:txBody>
          <a:bodyPr/>
          <a:lstStyle/>
          <a:p>
            <a:r>
              <a:rPr lang="en-GB" altLang="en-US" b="1" i="1" smtClean="0">
                <a:solidFill>
                  <a:srgbClr val="00B050"/>
                </a:solidFill>
              </a:rPr>
              <a:t>Impulsi all’integrazione macrospaziale: secc. VIII, sec. XIII, sec. XVI, metà sec. XVIII, fine sec. XIX, metà sec. XX </a:t>
            </a:r>
          </a:p>
          <a:p>
            <a:pPr marL="1349375" lvl="1">
              <a:spcBef>
                <a:spcPts val="1200"/>
              </a:spcBef>
              <a:spcAft>
                <a:spcPts val="1200"/>
              </a:spcAft>
            </a:pPr>
            <a:r>
              <a:rPr lang="en-GB" altLang="en-US" smtClean="0"/>
              <a:t>Preistoria della globalizzazione: antichità-1500</a:t>
            </a:r>
          </a:p>
          <a:p>
            <a:pPr marL="1349375" lvl="1">
              <a:spcBef>
                <a:spcPts val="1200"/>
              </a:spcBef>
              <a:spcAft>
                <a:spcPts val="1200"/>
              </a:spcAft>
            </a:pPr>
            <a:r>
              <a:rPr lang="en-GB" altLang="en-US" smtClean="0"/>
              <a:t>Globalizzazione moderna: 1500-1750</a:t>
            </a:r>
          </a:p>
          <a:p>
            <a:pPr marL="1349375" lvl="1">
              <a:spcBef>
                <a:spcPts val="1200"/>
              </a:spcBef>
              <a:spcAft>
                <a:spcPts val="1200"/>
              </a:spcAft>
            </a:pPr>
            <a:r>
              <a:rPr lang="en-GB" altLang="en-US" smtClean="0"/>
              <a:t>Globalizzazione e mondializzazione dell’economia: 1750-1880</a:t>
            </a:r>
          </a:p>
          <a:p>
            <a:pPr marL="1349375" lvl="1">
              <a:spcBef>
                <a:spcPts val="1200"/>
              </a:spcBef>
              <a:spcAft>
                <a:spcPts val="1200"/>
              </a:spcAft>
            </a:pPr>
            <a:r>
              <a:rPr lang="en-GB" altLang="en-US" smtClean="0"/>
              <a:t>Globalizzazione ‘politicizzata’ (conflitti internazionali, guerre, ricostruzione di nuovo ordine, decolonizzazione, società dei consumi, guerra fredda e sua conclusione, tematiche energetiche, ambientali e climatiche): 1880-1945</a:t>
            </a:r>
          </a:p>
          <a:p>
            <a:pPr marL="1349375" lvl="1">
              <a:spcBef>
                <a:spcPts val="1200"/>
              </a:spcBef>
              <a:spcAft>
                <a:spcPts val="1200"/>
              </a:spcAft>
            </a:pPr>
            <a:r>
              <a:rPr lang="en-GB" altLang="en-US" smtClean="0"/>
              <a:t>Globalizzazione “dimezzata”: 1945-1989 </a:t>
            </a:r>
          </a:p>
          <a:p>
            <a:pPr marL="1349375" lvl="1">
              <a:spcBef>
                <a:spcPts val="1200"/>
              </a:spcBef>
              <a:spcAft>
                <a:spcPts val="1200"/>
              </a:spcAft>
            </a:pPr>
            <a:r>
              <a:rPr lang="en-GB" altLang="en-US" smtClean="0"/>
              <a:t>Globalizzazione al passaggio del secolo: 1989-2000</a:t>
            </a:r>
          </a:p>
        </p:txBody>
      </p:sp>
      <p:sp>
        <p:nvSpPr>
          <p:cNvPr id="5" name="Segnaposto numero diapositiva 4"/>
          <p:cNvSpPr>
            <a:spLocks noGrp="1"/>
          </p:cNvSpPr>
          <p:nvPr>
            <p:ph type="sldNum" sz="quarter" idx="11"/>
          </p:nvPr>
        </p:nvSpPr>
        <p:spPr/>
        <p:txBody>
          <a:bodyPr/>
          <a:lstStyle/>
          <a:p>
            <a:pPr>
              <a:defRPr/>
            </a:pPr>
            <a:fld id="{1456A78C-25D8-4DC4-B860-01652C1C2DFC}" type="slidenum">
              <a:rPr lang="en-GB" smtClean="0"/>
              <a:pPr>
                <a:defRPr/>
              </a:pPr>
              <a:t>13</a:t>
            </a:fld>
            <a:endParaRPr lang="en-GB" dirty="0"/>
          </a:p>
        </p:txBody>
      </p:sp>
      <p:cxnSp>
        <p:nvCxnSpPr>
          <p:cNvPr id="15" name="Connettore 7 14"/>
          <p:cNvCxnSpPr/>
          <p:nvPr/>
        </p:nvCxnSpPr>
        <p:spPr>
          <a:xfrm>
            <a:off x="6934200" y="1773238"/>
            <a:ext cx="1885950" cy="287337"/>
          </a:xfrm>
          <a:prstGeom prst="curvedConnector3">
            <a:avLst>
              <a:gd name="adj1" fmla="val 50000"/>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755650" y="333375"/>
            <a:ext cx="7543800" cy="863600"/>
          </a:xfrm>
        </p:spPr>
        <p:txBody>
          <a:bodyPr/>
          <a:lstStyle/>
          <a:p>
            <a:pPr>
              <a:defRPr/>
            </a:pPr>
            <a:r>
              <a:rPr lang="en-GB" dirty="0" err="1" smtClean="0"/>
              <a:t>Proposta</a:t>
            </a:r>
            <a:endParaRPr lang="en-GB" dirty="0"/>
          </a:p>
        </p:txBody>
      </p:sp>
      <p:sp>
        <p:nvSpPr>
          <p:cNvPr id="26627" name="Segnaposto contenuto 2"/>
          <p:cNvSpPr>
            <a:spLocks noGrp="1"/>
          </p:cNvSpPr>
          <p:nvPr>
            <p:ph idx="1"/>
          </p:nvPr>
        </p:nvSpPr>
        <p:spPr>
          <a:xfrm>
            <a:off x="468313" y="1268413"/>
            <a:ext cx="8207375" cy="4968875"/>
          </a:xfrm>
        </p:spPr>
        <p:txBody>
          <a:bodyPr/>
          <a:lstStyle/>
          <a:p>
            <a:endParaRPr lang="en-GB" altLang="en-US" smtClean="0"/>
          </a:p>
          <a:p>
            <a:endParaRPr lang="en-GB" altLang="en-US" smtClean="0"/>
          </a:p>
          <a:p>
            <a:endParaRPr lang="en-GB" altLang="en-US" smtClean="0"/>
          </a:p>
          <a:p>
            <a:endParaRPr lang="en-GB" altLang="en-US" smtClean="0"/>
          </a:p>
        </p:txBody>
      </p:sp>
      <p:sp>
        <p:nvSpPr>
          <p:cNvPr id="5" name="Segnaposto numero diapositiva 4"/>
          <p:cNvSpPr>
            <a:spLocks noGrp="1"/>
          </p:cNvSpPr>
          <p:nvPr>
            <p:ph type="sldNum" sz="quarter" idx="11"/>
          </p:nvPr>
        </p:nvSpPr>
        <p:spPr/>
        <p:txBody>
          <a:bodyPr/>
          <a:lstStyle/>
          <a:p>
            <a:pPr>
              <a:defRPr/>
            </a:pPr>
            <a:fld id="{244132CA-B903-457A-BFFB-A676225A3D1B}" type="slidenum">
              <a:rPr lang="en-GB" smtClean="0"/>
              <a:pPr>
                <a:defRPr/>
              </a:pPr>
              <a:t>14</a:t>
            </a:fld>
            <a:endParaRPr lang="en-GB" dirty="0"/>
          </a:p>
        </p:txBody>
      </p:sp>
      <p:graphicFrame>
        <p:nvGraphicFramePr>
          <p:cNvPr id="6" name="Tabella 5"/>
          <p:cNvGraphicFramePr>
            <a:graphicFrameLocks noGrp="1"/>
          </p:cNvGraphicFramePr>
          <p:nvPr/>
        </p:nvGraphicFramePr>
        <p:xfrm>
          <a:off x="468313" y="1268413"/>
          <a:ext cx="8207375" cy="4752975"/>
        </p:xfrm>
        <a:graphic>
          <a:graphicData uri="http://schemas.openxmlformats.org/drawingml/2006/table">
            <a:tbl>
              <a:tblPr firstRow="1" bandRow="1">
                <a:tableStyleId>{5C22544A-7EE6-4342-B048-85BDC9FD1C3A}</a:tableStyleId>
              </a:tblPr>
              <a:tblGrid>
                <a:gridCol w="710498">
                  <a:extLst>
                    <a:ext uri="{9D8B030D-6E8A-4147-A177-3AD203B41FA5}">
                      <a16:colId xmlns:a16="http://schemas.microsoft.com/office/drawing/2014/main" val="20000"/>
                    </a:ext>
                  </a:extLst>
                </a:gridCol>
                <a:gridCol w="7496877">
                  <a:extLst>
                    <a:ext uri="{9D8B030D-6E8A-4147-A177-3AD203B41FA5}">
                      <a16:colId xmlns:a16="http://schemas.microsoft.com/office/drawing/2014/main" val="20001"/>
                    </a:ext>
                  </a:extLst>
                </a:gridCol>
              </a:tblGrid>
              <a:tr h="570354">
                <a:tc>
                  <a:txBody>
                    <a:bodyPr/>
                    <a:lstStyle/>
                    <a:p>
                      <a:pPr marL="180975" indent="0" algn="l">
                        <a:buFont typeface="+mj-lt"/>
                        <a:buNone/>
                      </a:pPr>
                      <a:r>
                        <a:rPr lang="en-GB" sz="1800" b="1" dirty="0" smtClean="0">
                          <a:solidFill>
                            <a:schemeClr val="tx1"/>
                          </a:solidFill>
                        </a:rPr>
                        <a:t>1</a:t>
                      </a:r>
                      <a:endParaRPr lang="en-GB" sz="1800" b="1" dirty="0">
                        <a:solidFill>
                          <a:schemeClr val="tx1"/>
                        </a:solidFill>
                      </a:endParaRPr>
                    </a:p>
                  </a:txBody>
                  <a:tcPr marL="91423" marR="91423" marT="45724" marB="45724" anchor="ctr">
                    <a:lnL w="12700" cap="flat" cmpd="sng" algn="ctr">
                      <a:solidFill>
                        <a:srgbClr val="0070C0"/>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002060"/>
                    </a:solidFill>
                  </a:tcPr>
                </a:tc>
                <a:tc>
                  <a:txBody>
                    <a:bodyPr/>
                    <a:lstStyle/>
                    <a:p>
                      <a:pPr marL="0" indent="0" algn="l">
                        <a:spcAft>
                          <a:spcPts val="1200"/>
                        </a:spcAft>
                        <a:buFont typeface="Arial" panose="020B0604020202020204" pitchFamily="34" charset="0"/>
                        <a:buNone/>
                      </a:pPr>
                      <a:r>
                        <a:rPr lang="en-GB" sz="1800" b="0" dirty="0" err="1" smtClean="0">
                          <a:solidFill>
                            <a:schemeClr val="bg1"/>
                          </a:solidFill>
                        </a:rPr>
                        <a:t>Forme</a:t>
                      </a:r>
                      <a:r>
                        <a:rPr lang="en-GB" sz="1800" b="0" dirty="0" smtClean="0">
                          <a:solidFill>
                            <a:schemeClr val="bg1"/>
                          </a:solidFill>
                        </a:rPr>
                        <a:t> </a:t>
                      </a:r>
                      <a:r>
                        <a:rPr lang="en-GB" sz="1800" b="0" dirty="0" err="1" smtClean="0">
                          <a:solidFill>
                            <a:schemeClr val="bg1"/>
                          </a:solidFill>
                        </a:rPr>
                        <a:t>arcaiche</a:t>
                      </a:r>
                      <a:r>
                        <a:rPr lang="en-GB" sz="1800" b="0" dirty="0" smtClean="0">
                          <a:solidFill>
                            <a:schemeClr val="bg1"/>
                          </a:solidFill>
                        </a:rPr>
                        <a:t>, </a:t>
                      </a:r>
                      <a:r>
                        <a:rPr lang="en-GB" sz="1800" b="0" dirty="0" err="1" smtClean="0">
                          <a:solidFill>
                            <a:schemeClr val="bg1"/>
                          </a:solidFill>
                        </a:rPr>
                        <a:t>fino</a:t>
                      </a:r>
                      <a:r>
                        <a:rPr lang="en-GB" sz="1800" b="0" dirty="0" smtClean="0">
                          <a:solidFill>
                            <a:schemeClr val="bg1"/>
                          </a:solidFill>
                        </a:rPr>
                        <a:t> al V sec. d. C.</a:t>
                      </a:r>
                    </a:p>
                  </a:txBody>
                  <a:tcPr marL="91423" marR="91423" marT="45724" marB="45724" anchor="ctr">
                    <a:lnL w="12700" cap="flat" cmpd="sng" algn="ctr">
                      <a:solidFill>
                        <a:schemeClr val="bg2"/>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CCFFFF"/>
                    </a:solidFill>
                  </a:tcPr>
                </a:tc>
                <a:extLst>
                  <a:ext uri="{0D108BD9-81ED-4DB2-BD59-A6C34878D82A}">
                    <a16:rowId xmlns:a16="http://schemas.microsoft.com/office/drawing/2014/main" val="10000"/>
                  </a:ext>
                </a:extLst>
              </a:tr>
              <a:tr h="768039">
                <a:tc>
                  <a:txBody>
                    <a:bodyPr/>
                    <a:lstStyle/>
                    <a:p>
                      <a:pPr marL="180975" indent="0" algn="l">
                        <a:buFont typeface="+mj-lt"/>
                        <a:buNone/>
                      </a:pPr>
                      <a:r>
                        <a:rPr lang="en-GB" sz="1800" b="1" dirty="0" smtClean="0">
                          <a:solidFill>
                            <a:schemeClr val="tx1"/>
                          </a:solidFill>
                        </a:rPr>
                        <a:t>2</a:t>
                      </a:r>
                      <a:endParaRPr lang="en-GB" sz="1800" b="1" dirty="0">
                        <a:solidFill>
                          <a:schemeClr val="tx1"/>
                        </a:solidFill>
                      </a:endParaRPr>
                    </a:p>
                  </a:txBody>
                  <a:tcPr marL="91423" marR="91423" marT="45724" marB="45724" anchor="ctr">
                    <a:lnL w="12700" cap="flat" cmpd="sng" algn="ctr">
                      <a:solidFill>
                        <a:srgbClr val="0070C0"/>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002060"/>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800" dirty="0" err="1" smtClean="0">
                          <a:solidFill>
                            <a:schemeClr val="bg1"/>
                          </a:solidFill>
                        </a:rPr>
                        <a:t>Forme</a:t>
                      </a:r>
                      <a:r>
                        <a:rPr lang="en-GB" sz="1800" dirty="0" smtClean="0">
                          <a:solidFill>
                            <a:schemeClr val="bg1"/>
                          </a:solidFill>
                        </a:rPr>
                        <a:t> </a:t>
                      </a:r>
                      <a:r>
                        <a:rPr lang="en-GB" sz="1800" dirty="0" err="1" smtClean="0">
                          <a:solidFill>
                            <a:schemeClr val="bg1"/>
                          </a:solidFill>
                        </a:rPr>
                        <a:t>tardo-antiche</a:t>
                      </a:r>
                      <a:r>
                        <a:rPr lang="en-GB" sz="1800" dirty="0" smtClean="0">
                          <a:solidFill>
                            <a:schemeClr val="bg1"/>
                          </a:solidFill>
                        </a:rPr>
                        <a:t>: sec. V-X</a:t>
                      </a:r>
                    </a:p>
                  </a:txBody>
                  <a:tcPr marL="91423" marR="91423" marT="45724" marB="45724" anchor="ctr">
                    <a:lnL w="12700" cap="flat" cmpd="sng" algn="ctr">
                      <a:solidFill>
                        <a:schemeClr val="bg2"/>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CCFFFF"/>
                    </a:solidFill>
                  </a:tcPr>
                </a:tc>
                <a:extLst>
                  <a:ext uri="{0D108BD9-81ED-4DB2-BD59-A6C34878D82A}">
                    <a16:rowId xmlns:a16="http://schemas.microsoft.com/office/drawing/2014/main" val="10001"/>
                  </a:ext>
                </a:extLst>
              </a:tr>
              <a:tr h="657854">
                <a:tc>
                  <a:txBody>
                    <a:bodyPr/>
                    <a:lstStyle/>
                    <a:p>
                      <a:pPr marL="180975" indent="0" algn="l">
                        <a:buFont typeface="+mj-lt"/>
                        <a:buNone/>
                      </a:pPr>
                      <a:r>
                        <a:rPr lang="en-GB" sz="1800" b="1" dirty="0" smtClean="0">
                          <a:solidFill>
                            <a:schemeClr val="tx1"/>
                          </a:solidFill>
                        </a:rPr>
                        <a:t>3</a:t>
                      </a:r>
                      <a:endParaRPr lang="en-GB" sz="1800" b="1" dirty="0">
                        <a:solidFill>
                          <a:schemeClr val="tx1"/>
                        </a:solidFill>
                      </a:endParaRPr>
                    </a:p>
                  </a:txBody>
                  <a:tcPr marL="91423" marR="91423" marT="45724" marB="45724" anchor="ctr">
                    <a:lnL w="12700" cap="flat" cmpd="sng" algn="ctr">
                      <a:solidFill>
                        <a:srgbClr val="0070C0"/>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002060"/>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800" dirty="0" err="1" smtClean="0">
                          <a:solidFill>
                            <a:schemeClr val="bg1"/>
                          </a:solidFill>
                        </a:rPr>
                        <a:t>Prototipi</a:t>
                      </a:r>
                      <a:r>
                        <a:rPr lang="en-GB" sz="1800" dirty="0" smtClean="0">
                          <a:solidFill>
                            <a:schemeClr val="bg1"/>
                          </a:solidFill>
                        </a:rPr>
                        <a:t> </a:t>
                      </a:r>
                      <a:r>
                        <a:rPr lang="en-GB" sz="1800" dirty="0" err="1" smtClean="0">
                          <a:solidFill>
                            <a:schemeClr val="bg1"/>
                          </a:solidFill>
                        </a:rPr>
                        <a:t>eurasiatici</a:t>
                      </a:r>
                      <a:r>
                        <a:rPr lang="en-GB" sz="1800" dirty="0" smtClean="0">
                          <a:solidFill>
                            <a:schemeClr val="bg1"/>
                          </a:solidFill>
                        </a:rPr>
                        <a:t>: sec. XIII-XIV</a:t>
                      </a:r>
                    </a:p>
                  </a:txBody>
                  <a:tcPr marL="91423" marR="91423" marT="45724" marB="45724" anchor="ctr">
                    <a:lnL w="12700" cap="flat" cmpd="sng" algn="ctr">
                      <a:solidFill>
                        <a:schemeClr val="bg2"/>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CCFFFF"/>
                    </a:solidFill>
                  </a:tcPr>
                </a:tc>
                <a:extLst>
                  <a:ext uri="{0D108BD9-81ED-4DB2-BD59-A6C34878D82A}">
                    <a16:rowId xmlns:a16="http://schemas.microsoft.com/office/drawing/2014/main" val="10002"/>
                  </a:ext>
                </a:extLst>
              </a:tr>
              <a:tr h="665417">
                <a:tc>
                  <a:txBody>
                    <a:bodyPr/>
                    <a:lstStyle/>
                    <a:p>
                      <a:pPr marL="180975" indent="0" algn="l">
                        <a:buFont typeface="+mj-lt"/>
                        <a:buNone/>
                      </a:pPr>
                      <a:r>
                        <a:rPr lang="en-GB" sz="1800" b="1" dirty="0" smtClean="0">
                          <a:solidFill>
                            <a:schemeClr val="tx1"/>
                          </a:solidFill>
                        </a:rPr>
                        <a:t>4</a:t>
                      </a:r>
                      <a:endParaRPr lang="en-GB" sz="1800" b="1" dirty="0">
                        <a:solidFill>
                          <a:schemeClr val="tx1"/>
                        </a:solidFill>
                      </a:endParaRPr>
                    </a:p>
                  </a:txBody>
                  <a:tcPr marL="91423" marR="91423" marT="45724" marB="45724" anchor="ctr">
                    <a:lnL w="12700" cap="flat" cmpd="sng" algn="ctr">
                      <a:solidFill>
                        <a:srgbClr val="0070C0"/>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002060"/>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800" dirty="0" smtClean="0">
                          <a:solidFill>
                            <a:schemeClr val="bg1"/>
                          </a:solidFill>
                        </a:rPr>
                        <a:t>Globalizzazione proto-</a:t>
                      </a:r>
                      <a:r>
                        <a:rPr lang="en-GB" sz="1800" dirty="0" err="1" smtClean="0">
                          <a:solidFill>
                            <a:schemeClr val="bg1"/>
                          </a:solidFill>
                        </a:rPr>
                        <a:t>moderna</a:t>
                      </a:r>
                      <a:r>
                        <a:rPr lang="en-GB" sz="1800" dirty="0" smtClean="0">
                          <a:solidFill>
                            <a:schemeClr val="bg1"/>
                          </a:solidFill>
                        </a:rPr>
                        <a:t>: sec. XIV-</a:t>
                      </a:r>
                      <a:r>
                        <a:rPr lang="en-GB" sz="1800" dirty="0" err="1" smtClean="0">
                          <a:solidFill>
                            <a:schemeClr val="bg1"/>
                          </a:solidFill>
                        </a:rPr>
                        <a:t>metà</a:t>
                      </a:r>
                      <a:r>
                        <a:rPr lang="en-GB" sz="1800" dirty="0" smtClean="0">
                          <a:solidFill>
                            <a:schemeClr val="bg1"/>
                          </a:solidFill>
                        </a:rPr>
                        <a:t> XVIII</a:t>
                      </a:r>
                    </a:p>
                  </a:txBody>
                  <a:tcPr marL="91423" marR="91423" marT="45724" marB="45724" anchor="ctr">
                    <a:lnL w="12700" cap="flat" cmpd="sng" algn="ctr">
                      <a:solidFill>
                        <a:schemeClr val="bg2"/>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CCFFFF"/>
                    </a:solidFill>
                  </a:tcPr>
                </a:tc>
                <a:extLst>
                  <a:ext uri="{0D108BD9-81ED-4DB2-BD59-A6C34878D82A}">
                    <a16:rowId xmlns:a16="http://schemas.microsoft.com/office/drawing/2014/main" val="10003"/>
                  </a:ext>
                </a:extLst>
              </a:tr>
              <a:tr h="950596">
                <a:tc>
                  <a:txBody>
                    <a:bodyPr/>
                    <a:lstStyle/>
                    <a:p>
                      <a:pPr marL="0" indent="0" algn="ctr">
                        <a:buFont typeface="+mj-lt"/>
                        <a:buNone/>
                      </a:pPr>
                      <a:r>
                        <a:rPr lang="en-GB" sz="1800" b="1" dirty="0" smtClean="0">
                          <a:solidFill>
                            <a:schemeClr val="tx1"/>
                          </a:solidFill>
                        </a:rPr>
                        <a:t>5</a:t>
                      </a:r>
                      <a:endParaRPr lang="en-GB" sz="1800" b="1" dirty="0">
                        <a:solidFill>
                          <a:schemeClr val="tx1"/>
                        </a:solidFill>
                      </a:endParaRPr>
                    </a:p>
                  </a:txBody>
                  <a:tcPr marL="91423" marR="91423" marT="45724" marB="45724" anchor="ctr">
                    <a:lnL w="12700" cap="flat" cmpd="sng" algn="ctr">
                      <a:solidFill>
                        <a:srgbClr val="0070C0"/>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002060"/>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800" dirty="0" err="1" smtClean="0">
                          <a:solidFill>
                            <a:schemeClr val="bg1"/>
                          </a:solidFill>
                        </a:rPr>
                        <a:t>Lunga</a:t>
                      </a:r>
                      <a:r>
                        <a:rPr lang="en-GB" sz="1800" dirty="0" smtClean="0">
                          <a:solidFill>
                            <a:schemeClr val="bg1"/>
                          </a:solidFill>
                        </a:rPr>
                        <a:t> </a:t>
                      </a:r>
                      <a:r>
                        <a:rPr lang="en-GB" sz="1800" dirty="0" err="1" smtClean="0">
                          <a:solidFill>
                            <a:schemeClr val="bg1"/>
                          </a:solidFill>
                        </a:rPr>
                        <a:t>globalizzazione</a:t>
                      </a:r>
                      <a:r>
                        <a:rPr lang="en-GB" sz="1800" dirty="0" smtClean="0">
                          <a:solidFill>
                            <a:schemeClr val="bg1"/>
                          </a:solidFill>
                        </a:rPr>
                        <a:t> </a:t>
                      </a:r>
                      <a:r>
                        <a:rPr lang="en-GB" sz="1800" dirty="0" err="1" smtClean="0">
                          <a:solidFill>
                            <a:schemeClr val="bg1"/>
                          </a:solidFill>
                        </a:rPr>
                        <a:t>moderna</a:t>
                      </a:r>
                      <a:r>
                        <a:rPr lang="en-GB" sz="1800" dirty="0" smtClean="0">
                          <a:solidFill>
                            <a:schemeClr val="bg1"/>
                          </a:solidFill>
                        </a:rPr>
                        <a:t> (era </a:t>
                      </a:r>
                      <a:r>
                        <a:rPr lang="en-GB" sz="1800" dirty="0" err="1" smtClean="0">
                          <a:solidFill>
                            <a:schemeClr val="bg1"/>
                          </a:solidFill>
                        </a:rPr>
                        <a:t>antropozoica</a:t>
                      </a:r>
                      <a:r>
                        <a:rPr lang="en-GB" sz="1800" dirty="0" smtClean="0">
                          <a:solidFill>
                            <a:schemeClr val="bg1"/>
                          </a:solidFill>
                        </a:rPr>
                        <a:t> [</a:t>
                      </a:r>
                      <a:r>
                        <a:rPr lang="en-GB" sz="1800" dirty="0" err="1" smtClean="0">
                          <a:solidFill>
                            <a:schemeClr val="bg1"/>
                          </a:solidFill>
                        </a:rPr>
                        <a:t>Stoppani</a:t>
                      </a:r>
                      <a:r>
                        <a:rPr lang="en-GB" sz="1800" dirty="0" smtClean="0">
                          <a:solidFill>
                            <a:schemeClr val="bg1"/>
                          </a:solidFill>
                        </a:rPr>
                        <a:t>, 1875] o </a:t>
                      </a:r>
                      <a:r>
                        <a:rPr lang="en-GB" sz="1800" dirty="0" err="1" smtClean="0">
                          <a:solidFill>
                            <a:schemeClr val="bg1"/>
                          </a:solidFill>
                        </a:rPr>
                        <a:t>antropocene</a:t>
                      </a:r>
                      <a:r>
                        <a:rPr lang="en-GB" sz="1800" dirty="0" smtClean="0">
                          <a:solidFill>
                            <a:schemeClr val="bg1"/>
                          </a:solidFill>
                        </a:rPr>
                        <a:t> [Stoermer-</a:t>
                      </a:r>
                      <a:r>
                        <a:rPr lang="en-GB" sz="1800" dirty="0" err="1" smtClean="0">
                          <a:solidFill>
                            <a:schemeClr val="bg1"/>
                          </a:solidFill>
                        </a:rPr>
                        <a:t>Crutzen</a:t>
                      </a:r>
                      <a:r>
                        <a:rPr lang="en-GB" sz="1800" dirty="0" smtClean="0">
                          <a:solidFill>
                            <a:schemeClr val="bg1"/>
                          </a:solidFill>
                        </a:rPr>
                        <a:t>, 2000]): fine sec. XVIII-</a:t>
                      </a:r>
                      <a:r>
                        <a:rPr lang="en-GB" sz="1800" dirty="0" err="1" smtClean="0">
                          <a:solidFill>
                            <a:schemeClr val="bg1"/>
                          </a:solidFill>
                        </a:rPr>
                        <a:t>inizio</a:t>
                      </a:r>
                      <a:r>
                        <a:rPr lang="en-GB" sz="1800" dirty="0" smtClean="0">
                          <a:solidFill>
                            <a:schemeClr val="bg1"/>
                          </a:solidFill>
                        </a:rPr>
                        <a:t> sec. XX</a:t>
                      </a:r>
                    </a:p>
                  </a:txBody>
                  <a:tcPr marL="91423" marR="91423" marT="45724" marB="45724" anchor="ctr">
                    <a:lnL w="12700" cap="flat" cmpd="sng" algn="ctr">
                      <a:solidFill>
                        <a:schemeClr val="bg2"/>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CCFFFF"/>
                    </a:solidFill>
                  </a:tcPr>
                </a:tc>
                <a:extLst>
                  <a:ext uri="{0D108BD9-81ED-4DB2-BD59-A6C34878D82A}">
                    <a16:rowId xmlns:a16="http://schemas.microsoft.com/office/drawing/2014/main" val="10004"/>
                  </a:ext>
                </a:extLst>
              </a:tr>
              <a:tr h="570358">
                <a:tc>
                  <a:txBody>
                    <a:bodyPr/>
                    <a:lstStyle/>
                    <a:p>
                      <a:pPr marL="0" indent="0" algn="ctr">
                        <a:buFont typeface="+mj-lt"/>
                        <a:buNone/>
                      </a:pPr>
                      <a:r>
                        <a:rPr lang="en-GB" sz="1800" b="1" dirty="0" smtClean="0">
                          <a:solidFill>
                            <a:schemeClr val="tx1"/>
                          </a:solidFill>
                        </a:rPr>
                        <a:t>6</a:t>
                      </a:r>
                      <a:endParaRPr lang="en-GB" sz="1800" b="1" dirty="0">
                        <a:solidFill>
                          <a:schemeClr val="tx1"/>
                        </a:solidFill>
                      </a:endParaRPr>
                    </a:p>
                  </a:txBody>
                  <a:tcPr marL="91423" marR="91423" marT="45724" marB="45724" anchor="ctr">
                    <a:lnL w="12700" cap="flat" cmpd="sng" algn="ctr">
                      <a:solidFill>
                        <a:srgbClr val="0070C0"/>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002060"/>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800" dirty="0" err="1" smtClean="0">
                          <a:solidFill>
                            <a:schemeClr val="bg1"/>
                          </a:solidFill>
                        </a:rPr>
                        <a:t>Crisi</a:t>
                      </a:r>
                      <a:r>
                        <a:rPr lang="en-GB" sz="1800" dirty="0" smtClean="0">
                          <a:solidFill>
                            <a:schemeClr val="bg1"/>
                          </a:solidFill>
                        </a:rPr>
                        <a:t> e </a:t>
                      </a:r>
                      <a:r>
                        <a:rPr lang="en-GB" sz="1800" dirty="0" err="1" smtClean="0">
                          <a:solidFill>
                            <a:schemeClr val="bg1"/>
                          </a:solidFill>
                        </a:rPr>
                        <a:t>rilancio</a:t>
                      </a:r>
                      <a:r>
                        <a:rPr lang="en-GB" sz="1800" dirty="0" smtClean="0">
                          <a:solidFill>
                            <a:schemeClr val="bg1"/>
                          </a:solidFill>
                        </a:rPr>
                        <a:t>: </a:t>
                      </a:r>
                      <a:r>
                        <a:rPr lang="en-GB" sz="1800" dirty="0" err="1" smtClean="0">
                          <a:solidFill>
                            <a:schemeClr val="bg1"/>
                          </a:solidFill>
                        </a:rPr>
                        <a:t>inizio</a:t>
                      </a:r>
                      <a:r>
                        <a:rPr lang="en-GB" sz="1800" dirty="0" smtClean="0">
                          <a:solidFill>
                            <a:schemeClr val="bg1"/>
                          </a:solidFill>
                        </a:rPr>
                        <a:t> sec. XX-anni ‘80 del sec. XX</a:t>
                      </a:r>
                    </a:p>
                  </a:txBody>
                  <a:tcPr marL="91423" marR="91423" marT="45724" marB="45724" anchor="ctr">
                    <a:lnL w="12700" cap="flat" cmpd="sng" algn="ctr">
                      <a:solidFill>
                        <a:schemeClr val="bg2"/>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CCFFFF"/>
                    </a:solidFill>
                  </a:tcPr>
                </a:tc>
                <a:extLst>
                  <a:ext uri="{0D108BD9-81ED-4DB2-BD59-A6C34878D82A}">
                    <a16:rowId xmlns:a16="http://schemas.microsoft.com/office/drawing/2014/main" val="10005"/>
                  </a:ext>
                </a:extLst>
              </a:tr>
              <a:tr h="570358">
                <a:tc>
                  <a:txBody>
                    <a:bodyPr/>
                    <a:lstStyle/>
                    <a:p>
                      <a:pPr marL="0" indent="0" algn="ctr">
                        <a:buFont typeface="+mj-lt"/>
                        <a:buNone/>
                      </a:pPr>
                      <a:r>
                        <a:rPr lang="en-GB" sz="1800" b="1" dirty="0" smtClean="0">
                          <a:solidFill>
                            <a:schemeClr val="tx1"/>
                          </a:solidFill>
                        </a:rPr>
                        <a:t>7</a:t>
                      </a:r>
                      <a:endParaRPr lang="en-GB" sz="1800" b="1" dirty="0">
                        <a:solidFill>
                          <a:schemeClr val="tx1"/>
                        </a:solidFill>
                      </a:endParaRPr>
                    </a:p>
                  </a:txBody>
                  <a:tcPr marL="91423" marR="91423" marT="45724" marB="45724" anchor="ctr">
                    <a:lnL w="12700" cap="flat" cmpd="sng" algn="ctr">
                      <a:solidFill>
                        <a:srgbClr val="0070C0"/>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rgbClr val="002060"/>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800" b="1" dirty="0" smtClean="0">
                          <a:solidFill>
                            <a:schemeClr val="bg1"/>
                          </a:solidFill>
                        </a:rPr>
                        <a:t>I volti della </a:t>
                      </a:r>
                      <a:r>
                        <a:rPr lang="en-GB" sz="1800" b="1" dirty="0" err="1" smtClean="0">
                          <a:solidFill>
                            <a:schemeClr val="bg1"/>
                          </a:solidFill>
                        </a:rPr>
                        <a:t>globalizzazione</a:t>
                      </a:r>
                      <a:r>
                        <a:rPr lang="en-GB" sz="1800" b="1" dirty="0" smtClean="0">
                          <a:solidFill>
                            <a:schemeClr val="bg1"/>
                          </a:solidFill>
                        </a:rPr>
                        <a:t> integrale: anni ‘90-presente</a:t>
                      </a:r>
                    </a:p>
                  </a:txBody>
                  <a:tcPr marL="91423" marR="91423" marT="45724" marB="45724" anchor="ctr">
                    <a:lnL w="12700" cap="flat" cmpd="sng" algn="ctr">
                      <a:solidFill>
                        <a:schemeClr val="bg2"/>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rgbClr val="CCFFFF"/>
                    </a:solidFill>
                  </a:tcPr>
                </a:tc>
                <a:extLst>
                  <a:ext uri="{0D108BD9-81ED-4DB2-BD59-A6C34878D82A}">
                    <a16:rowId xmlns:a16="http://schemas.microsoft.com/office/drawing/2014/main" val="10006"/>
                  </a:ext>
                </a:extLst>
              </a:tr>
            </a:tbl>
          </a:graphicData>
        </a:graphic>
      </p:graphicFrame>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755650" y="333375"/>
            <a:ext cx="7543800" cy="863600"/>
          </a:xfrm>
        </p:spPr>
        <p:txBody>
          <a:bodyPr/>
          <a:lstStyle/>
          <a:p>
            <a:pPr>
              <a:defRPr/>
            </a:pPr>
            <a:r>
              <a:rPr lang="en-GB" dirty="0" err="1" smtClean="0"/>
              <a:t>Forme</a:t>
            </a:r>
            <a:r>
              <a:rPr lang="en-GB" dirty="0" smtClean="0"/>
              <a:t> di </a:t>
            </a:r>
            <a:r>
              <a:rPr lang="en-GB" dirty="0" err="1" smtClean="0"/>
              <a:t>integrazione</a:t>
            </a:r>
            <a:r>
              <a:rPr lang="en-GB" dirty="0" smtClean="0"/>
              <a:t> </a:t>
            </a:r>
            <a:r>
              <a:rPr lang="en-GB" dirty="0" err="1" smtClean="0"/>
              <a:t>più</a:t>
            </a:r>
            <a:r>
              <a:rPr lang="en-GB" dirty="0" smtClean="0"/>
              <a:t> </a:t>
            </a:r>
            <a:r>
              <a:rPr lang="en-GB" dirty="0" err="1" smtClean="0"/>
              <a:t>antiche</a:t>
            </a:r>
            <a:endParaRPr lang="en-GB" dirty="0"/>
          </a:p>
        </p:txBody>
      </p:sp>
      <p:sp>
        <p:nvSpPr>
          <p:cNvPr id="29699" name="Segnaposto contenuto 2"/>
          <p:cNvSpPr>
            <a:spLocks noGrp="1"/>
          </p:cNvSpPr>
          <p:nvPr>
            <p:ph idx="1"/>
          </p:nvPr>
        </p:nvSpPr>
        <p:spPr>
          <a:xfrm>
            <a:off x="395288" y="1557338"/>
            <a:ext cx="8545512" cy="4464050"/>
          </a:xfrm>
        </p:spPr>
        <p:txBody>
          <a:bodyPr>
            <a:normAutofit fontScale="92500" lnSpcReduction="10000"/>
          </a:bodyPr>
          <a:lstStyle/>
          <a:p>
            <a:pPr>
              <a:defRPr/>
            </a:pPr>
            <a:r>
              <a:rPr lang="en-GB" altLang="en-US" sz="3200" b="1" dirty="0" err="1" smtClean="0"/>
              <a:t>Formazioni</a:t>
            </a:r>
            <a:r>
              <a:rPr lang="en-GB" altLang="en-US" sz="3200" b="1" dirty="0" smtClean="0"/>
              <a:t> </a:t>
            </a:r>
            <a:r>
              <a:rPr lang="en-GB" altLang="en-US" sz="3200" b="1" dirty="0" err="1" smtClean="0"/>
              <a:t>imperiali</a:t>
            </a:r>
            <a:r>
              <a:rPr lang="en-GB" altLang="en-US" sz="3200" b="1" dirty="0" smtClean="0"/>
              <a:t> (</a:t>
            </a:r>
            <a:r>
              <a:rPr lang="en-GB" altLang="en-US" sz="3200" b="1" dirty="0" err="1" smtClean="0"/>
              <a:t>Cina</a:t>
            </a:r>
            <a:r>
              <a:rPr lang="en-GB" altLang="en-US" sz="3200" b="1" dirty="0" smtClean="0"/>
              <a:t> Qin e Han, Roma, </a:t>
            </a:r>
            <a:r>
              <a:rPr lang="en-GB" altLang="en-US" sz="3200" b="1" dirty="0" err="1" smtClean="0"/>
              <a:t>Bisanzio</a:t>
            </a:r>
            <a:r>
              <a:rPr lang="en-GB" altLang="en-US" sz="3200" b="1" dirty="0" smtClean="0"/>
              <a:t>, </a:t>
            </a:r>
            <a:r>
              <a:rPr lang="en-GB" altLang="en-US" sz="3200" b="1" dirty="0" err="1" smtClean="0"/>
              <a:t>Arabi</a:t>
            </a:r>
            <a:r>
              <a:rPr lang="en-GB" altLang="en-US" sz="3200" b="1" dirty="0" smtClean="0"/>
              <a:t>, </a:t>
            </a:r>
            <a:r>
              <a:rPr lang="en-GB" altLang="en-US" sz="3200" b="1" dirty="0" err="1" smtClean="0"/>
              <a:t>Mongoli</a:t>
            </a:r>
            <a:r>
              <a:rPr lang="en-GB" altLang="en-US" sz="3200" b="1" dirty="0" smtClean="0"/>
              <a:t>, </a:t>
            </a:r>
            <a:r>
              <a:rPr lang="en-GB" altLang="en-US" sz="3200" b="1" dirty="0" err="1" smtClean="0"/>
              <a:t>Safavidi</a:t>
            </a:r>
            <a:r>
              <a:rPr lang="en-GB" altLang="en-US" sz="3200" b="1" dirty="0" smtClean="0"/>
              <a:t>, Moghul, </a:t>
            </a:r>
            <a:r>
              <a:rPr lang="en-GB" altLang="en-US" sz="3200" b="1" dirty="0" err="1" smtClean="0"/>
              <a:t>Ottomani</a:t>
            </a:r>
            <a:r>
              <a:rPr lang="en-GB" altLang="en-US" sz="3200" b="1" dirty="0" smtClean="0"/>
              <a:t>)</a:t>
            </a:r>
          </a:p>
          <a:p>
            <a:pPr>
              <a:defRPr/>
            </a:pPr>
            <a:r>
              <a:rPr lang="en-GB" altLang="en-US" sz="3200" b="1" dirty="0" err="1" smtClean="0"/>
              <a:t>Ecumeni</a:t>
            </a:r>
            <a:r>
              <a:rPr lang="en-GB" altLang="en-US" sz="3200" b="1" dirty="0" smtClean="0"/>
              <a:t> </a:t>
            </a:r>
            <a:r>
              <a:rPr lang="en-GB" altLang="en-US" sz="3200" b="1" dirty="0" err="1" smtClean="0"/>
              <a:t>religiose</a:t>
            </a:r>
            <a:r>
              <a:rPr lang="en-GB" altLang="en-US" sz="3200" b="1" dirty="0" smtClean="0"/>
              <a:t> (Islam </a:t>
            </a:r>
            <a:r>
              <a:rPr lang="en-GB" altLang="en-US" sz="3200" b="1" dirty="0" err="1" smtClean="0"/>
              <a:t>buddhismo</a:t>
            </a:r>
            <a:r>
              <a:rPr lang="en-GB" altLang="en-US" sz="3200" b="1" dirty="0" smtClean="0"/>
              <a:t>, </a:t>
            </a:r>
            <a:r>
              <a:rPr lang="en-GB" altLang="en-US" sz="3200" b="1" dirty="0" err="1" smtClean="0"/>
              <a:t>cristianesimo</a:t>
            </a:r>
            <a:r>
              <a:rPr lang="en-GB" altLang="en-US" sz="3200" b="1" dirty="0" smtClean="0"/>
              <a:t>)</a:t>
            </a:r>
          </a:p>
          <a:p>
            <a:pPr>
              <a:defRPr/>
            </a:pPr>
            <a:r>
              <a:rPr lang="en-GB" altLang="en-US" sz="3200" b="1" dirty="0" err="1" smtClean="0"/>
              <a:t>Sistemi</a:t>
            </a:r>
            <a:r>
              <a:rPr lang="en-GB" altLang="en-US" sz="3200" b="1" dirty="0" smtClean="0"/>
              <a:t> e </a:t>
            </a:r>
            <a:r>
              <a:rPr lang="en-GB" altLang="en-US" sz="3200" b="1" dirty="0" err="1" smtClean="0"/>
              <a:t>reti</a:t>
            </a:r>
            <a:r>
              <a:rPr lang="en-GB" altLang="en-US" sz="3200" b="1" dirty="0" smtClean="0"/>
              <a:t> </a:t>
            </a:r>
            <a:r>
              <a:rPr lang="en-GB" altLang="en-US" sz="3200" b="1" dirty="0" err="1" smtClean="0"/>
              <a:t>commerciali</a:t>
            </a:r>
            <a:endParaRPr lang="en-GB" altLang="en-US" sz="3200" b="1" dirty="0" smtClean="0"/>
          </a:p>
          <a:p>
            <a:pPr>
              <a:defRPr/>
            </a:pPr>
            <a:r>
              <a:rPr lang="en-GB" altLang="en-US" sz="3200" b="1" dirty="0" err="1" smtClean="0"/>
              <a:t>Migrazioni</a:t>
            </a:r>
            <a:r>
              <a:rPr lang="en-GB" altLang="en-US" sz="3200" b="1" dirty="0" smtClean="0"/>
              <a:t> di </a:t>
            </a:r>
            <a:r>
              <a:rPr lang="en-GB" altLang="en-US" sz="3200" b="1" dirty="0" err="1" smtClean="0"/>
              <a:t>popoli</a:t>
            </a:r>
            <a:endParaRPr lang="en-GB" altLang="en-US" sz="3200" b="1" dirty="0" smtClean="0"/>
          </a:p>
          <a:p>
            <a:pPr>
              <a:defRPr/>
            </a:pPr>
            <a:r>
              <a:rPr lang="en-GB" altLang="en-US" sz="3200" b="1" dirty="0" err="1" smtClean="0"/>
              <a:t>Lunga</a:t>
            </a:r>
            <a:r>
              <a:rPr lang="en-GB" altLang="en-US" sz="3200" b="1" dirty="0" smtClean="0"/>
              <a:t> </a:t>
            </a:r>
            <a:r>
              <a:rPr lang="en-GB" altLang="en-US" sz="3200" b="1" dirty="0" err="1" smtClean="0"/>
              <a:t>coesistenza</a:t>
            </a:r>
            <a:r>
              <a:rPr lang="en-GB" altLang="en-US" sz="3200" b="1" dirty="0" smtClean="0"/>
              <a:t> </a:t>
            </a:r>
            <a:r>
              <a:rPr lang="en-GB" altLang="en-US" sz="3200" b="1" dirty="0" err="1" smtClean="0"/>
              <a:t>tra</a:t>
            </a:r>
            <a:r>
              <a:rPr lang="en-GB" altLang="en-US" sz="3200" b="1" dirty="0" smtClean="0"/>
              <a:t> </a:t>
            </a:r>
            <a:r>
              <a:rPr lang="en-GB" altLang="en-US" sz="3200" b="1" dirty="0" err="1" smtClean="0"/>
              <a:t>forme</a:t>
            </a:r>
            <a:r>
              <a:rPr lang="en-GB" altLang="en-US" sz="3200" b="1" dirty="0" smtClean="0"/>
              <a:t> di </a:t>
            </a:r>
            <a:r>
              <a:rPr lang="en-GB" altLang="en-US" sz="3200" b="1" dirty="0" err="1" smtClean="0"/>
              <a:t>integrazione</a:t>
            </a:r>
            <a:r>
              <a:rPr lang="en-GB" altLang="en-US" sz="3200" b="1" dirty="0" smtClean="0"/>
              <a:t> e </a:t>
            </a:r>
            <a:r>
              <a:rPr lang="en-GB" altLang="en-US" sz="3200" b="1" dirty="0" err="1" smtClean="0"/>
              <a:t>forme</a:t>
            </a:r>
            <a:r>
              <a:rPr lang="en-GB" altLang="en-US" sz="3200" b="1" dirty="0" smtClean="0"/>
              <a:t> di </a:t>
            </a:r>
            <a:r>
              <a:rPr lang="en-GB" altLang="en-US" sz="3200" b="1" dirty="0" err="1" smtClean="0"/>
              <a:t>chiusura</a:t>
            </a:r>
            <a:r>
              <a:rPr lang="en-GB" altLang="en-US" sz="3200" b="1" dirty="0" smtClean="0"/>
              <a:t> </a:t>
            </a:r>
            <a:r>
              <a:rPr lang="en-GB" altLang="en-US" sz="3200" b="1" dirty="0" err="1" smtClean="0"/>
              <a:t>entro</a:t>
            </a:r>
            <a:r>
              <a:rPr lang="en-GB" altLang="en-US" sz="3200" b="1" dirty="0" smtClean="0"/>
              <a:t> </a:t>
            </a:r>
            <a:r>
              <a:rPr lang="en-GB" altLang="en-US" sz="3200" b="1" dirty="0" err="1" smtClean="0"/>
              <a:t>realtà</a:t>
            </a:r>
            <a:r>
              <a:rPr lang="en-GB" altLang="en-US" sz="3200" b="1" dirty="0" smtClean="0"/>
              <a:t> </a:t>
            </a:r>
            <a:r>
              <a:rPr lang="en-GB" altLang="en-US" sz="3200" b="1" dirty="0" err="1" smtClean="0"/>
              <a:t>circoscritte</a:t>
            </a:r>
            <a:r>
              <a:rPr lang="en-GB" altLang="en-US" sz="3200" b="1" dirty="0" smtClean="0"/>
              <a:t> </a:t>
            </a:r>
            <a:r>
              <a:rPr lang="en-GB" altLang="en-US" sz="3200" dirty="0" smtClean="0"/>
              <a:t>(</a:t>
            </a:r>
            <a:r>
              <a:rPr lang="en-GB" altLang="en-US" sz="3200" dirty="0" err="1" smtClean="0"/>
              <a:t>località</a:t>
            </a:r>
            <a:r>
              <a:rPr lang="en-GB" altLang="en-US" sz="3200" dirty="0" smtClean="0"/>
              <a:t>, </a:t>
            </a:r>
            <a:r>
              <a:rPr lang="en-GB" altLang="en-US" sz="3200" dirty="0" err="1" smtClean="0"/>
              <a:t>regioni</a:t>
            </a:r>
            <a:r>
              <a:rPr lang="en-GB" altLang="en-US" sz="3200" dirty="0" smtClean="0"/>
              <a:t>, </a:t>
            </a:r>
            <a:r>
              <a:rPr lang="en-GB" altLang="en-US" sz="3200" dirty="0" err="1" smtClean="0"/>
              <a:t>Stati</a:t>
            </a:r>
            <a:r>
              <a:rPr lang="en-GB" altLang="en-US" sz="3200" dirty="0" smtClean="0"/>
              <a:t>, </a:t>
            </a:r>
            <a:r>
              <a:rPr lang="en-GB" altLang="en-US" sz="3200" dirty="0" err="1" smtClean="0"/>
              <a:t>comunità</a:t>
            </a:r>
            <a:r>
              <a:rPr lang="en-GB" altLang="en-US" sz="3200" dirty="0" smtClean="0"/>
              <a:t> </a:t>
            </a:r>
            <a:r>
              <a:rPr lang="en-GB" altLang="en-US" sz="3200" dirty="0" err="1" smtClean="0"/>
              <a:t>religiose</a:t>
            </a:r>
            <a:r>
              <a:rPr lang="en-GB" altLang="en-US" sz="3200" dirty="0" smtClean="0"/>
              <a:t> o </a:t>
            </a:r>
            <a:r>
              <a:rPr lang="en-GB" altLang="en-US" sz="3200" dirty="0" err="1" smtClean="0"/>
              <a:t>imperiali</a:t>
            </a:r>
            <a:r>
              <a:rPr lang="en-GB" altLang="en-US" sz="3200" dirty="0" smtClean="0"/>
              <a:t>)</a:t>
            </a:r>
          </a:p>
          <a:p>
            <a:pPr>
              <a:defRPr/>
            </a:pPr>
            <a:endParaRPr lang="en-GB" altLang="en-US" dirty="0" smtClean="0"/>
          </a:p>
        </p:txBody>
      </p:sp>
      <p:sp>
        <p:nvSpPr>
          <p:cNvPr id="5" name="Segnaposto numero diapositiva 4"/>
          <p:cNvSpPr>
            <a:spLocks noGrp="1"/>
          </p:cNvSpPr>
          <p:nvPr>
            <p:ph type="sldNum" sz="quarter" idx="11"/>
          </p:nvPr>
        </p:nvSpPr>
        <p:spPr/>
        <p:txBody>
          <a:bodyPr/>
          <a:lstStyle/>
          <a:p>
            <a:pPr>
              <a:defRPr/>
            </a:pPr>
            <a:fld id="{E63943ED-A3EC-42EF-AFA7-651AA115572A}" type="slidenum">
              <a:rPr lang="en-GB" smtClean="0"/>
              <a:pPr>
                <a:defRPr/>
              </a:pPr>
              <a:t>15</a:t>
            </a:fld>
            <a:endParaRPr lang="en-GB"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01613" y="260350"/>
            <a:ext cx="8761412" cy="865188"/>
          </a:xfrm>
        </p:spPr>
        <p:txBody>
          <a:bodyPr>
            <a:normAutofit fontScale="90000"/>
          </a:bodyPr>
          <a:lstStyle/>
          <a:p>
            <a:pPr>
              <a:defRPr/>
            </a:pPr>
            <a:r>
              <a:rPr lang="en-GB" dirty="0" err="1" smtClean="0"/>
              <a:t>Popolamento</a:t>
            </a:r>
            <a:r>
              <a:rPr lang="en-GB" dirty="0" smtClean="0"/>
              <a:t> del </a:t>
            </a:r>
            <a:r>
              <a:rPr lang="en-GB" dirty="0" err="1" smtClean="0"/>
              <a:t>mondo</a:t>
            </a:r>
            <a:r>
              <a:rPr lang="en-GB" dirty="0" smtClean="0"/>
              <a:t> secondo la </a:t>
            </a:r>
            <a:r>
              <a:rPr lang="en-GB" dirty="0" err="1" smtClean="0"/>
              <a:t>Bibbia</a:t>
            </a:r>
            <a:endParaRPr lang="en-GB" dirty="0"/>
          </a:p>
        </p:txBody>
      </p:sp>
      <p:pic>
        <p:nvPicPr>
          <p:cNvPr id="28675" name="Segnaposto contenuto 5"/>
          <p:cNvPicPr>
            <a:picLocks noGrp="1" noChangeAspect="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819150" y="1317625"/>
            <a:ext cx="7416800" cy="5021263"/>
          </a:xfrm>
        </p:spPr>
      </p:pic>
      <p:sp>
        <p:nvSpPr>
          <p:cNvPr id="5" name="Segnaposto numero diapositiva 4"/>
          <p:cNvSpPr>
            <a:spLocks noGrp="1"/>
          </p:cNvSpPr>
          <p:nvPr>
            <p:ph type="sldNum" sz="quarter" idx="11"/>
          </p:nvPr>
        </p:nvSpPr>
        <p:spPr/>
        <p:txBody>
          <a:bodyPr/>
          <a:lstStyle/>
          <a:p>
            <a:pPr>
              <a:defRPr/>
            </a:pPr>
            <a:fld id="{201E1327-6DA1-43F2-A768-A8A8D85D1BAF}" type="slidenum">
              <a:rPr lang="en-GB" smtClean="0"/>
              <a:pPr>
                <a:defRPr/>
              </a:pPr>
              <a:t>16</a:t>
            </a:fld>
            <a:endParaRPr lang="en-GB"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50825" y="249238"/>
            <a:ext cx="8569325" cy="865187"/>
          </a:xfrm>
        </p:spPr>
        <p:txBody>
          <a:bodyPr>
            <a:noAutofit/>
          </a:bodyPr>
          <a:lstStyle/>
          <a:p>
            <a:pPr>
              <a:defRPr/>
            </a:pPr>
            <a:r>
              <a:rPr lang="en-GB" sz="3600" dirty="0" err="1" smtClean="0"/>
              <a:t>Migrazioni</a:t>
            </a:r>
            <a:r>
              <a:rPr lang="en-GB" sz="3600" dirty="0" smtClean="0"/>
              <a:t> di homo sapiens a </a:t>
            </a:r>
            <a:r>
              <a:rPr lang="en-GB" sz="3600" dirty="0" err="1" smtClean="0"/>
              <a:t>partire</a:t>
            </a:r>
            <a:r>
              <a:rPr lang="en-GB" sz="3600" dirty="0" smtClean="0"/>
              <a:t> da circa 100.000 anni fa</a:t>
            </a:r>
            <a:endParaRPr lang="en-GB" sz="3600" dirty="0"/>
          </a:p>
        </p:txBody>
      </p:sp>
      <p:sp>
        <p:nvSpPr>
          <p:cNvPr id="5" name="Segnaposto numero diapositiva 4"/>
          <p:cNvSpPr>
            <a:spLocks noGrp="1"/>
          </p:cNvSpPr>
          <p:nvPr>
            <p:ph type="sldNum" sz="quarter" idx="11"/>
          </p:nvPr>
        </p:nvSpPr>
        <p:spPr/>
        <p:txBody>
          <a:bodyPr/>
          <a:lstStyle/>
          <a:p>
            <a:pPr>
              <a:defRPr/>
            </a:pPr>
            <a:fld id="{B9CD01D7-9747-439A-8374-912615297921}" type="slidenum">
              <a:rPr lang="en-GB" smtClean="0"/>
              <a:pPr>
                <a:defRPr/>
              </a:pPr>
              <a:t>17</a:t>
            </a:fld>
            <a:endParaRPr lang="en-GB" dirty="0"/>
          </a:p>
        </p:txBody>
      </p:sp>
      <p:pic>
        <p:nvPicPr>
          <p:cNvPr id="29700" name="Segnaposto contenuto 9"/>
          <p:cNvPicPr>
            <a:picLocks noGrp="1" noChangeAspect="1"/>
          </p:cNvPicPr>
          <p:nvPr>
            <p:ph idx="1"/>
          </p:nvPr>
        </p:nvPicPr>
        <p:blipFill>
          <a:blip r:embed="rId2">
            <a:extLst>
              <a:ext uri="{28A0092B-C50C-407E-A947-70E740481C1C}">
                <a14:useLocalDpi xmlns:a14="http://schemas.microsoft.com/office/drawing/2010/main" val="0"/>
              </a:ext>
            </a:extLst>
          </a:blip>
          <a:srcRect l="2" t="29024" r="-1735" b="27425"/>
          <a:stretch>
            <a:fillRect/>
          </a:stretch>
        </p:blipFill>
        <p:spPr>
          <a:xfrm>
            <a:off x="500063" y="1217613"/>
            <a:ext cx="7959725" cy="5138737"/>
          </a:xfr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755650" y="333375"/>
            <a:ext cx="7543800" cy="863600"/>
          </a:xfrm>
        </p:spPr>
        <p:txBody>
          <a:bodyPr/>
          <a:lstStyle/>
          <a:p>
            <a:pPr>
              <a:defRPr/>
            </a:pPr>
            <a:r>
              <a:rPr lang="en-GB" dirty="0" err="1" smtClean="0"/>
              <a:t>Popolamento</a:t>
            </a:r>
            <a:r>
              <a:rPr lang="en-GB" dirty="0" smtClean="0"/>
              <a:t> del </a:t>
            </a:r>
            <a:r>
              <a:rPr lang="en-GB" dirty="0" err="1" smtClean="0"/>
              <a:t>globo</a:t>
            </a:r>
            <a:endParaRPr lang="en-GB" dirty="0"/>
          </a:p>
        </p:txBody>
      </p:sp>
      <p:pic>
        <p:nvPicPr>
          <p:cNvPr id="30723" name="Segnaposto contenuto 6"/>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233363" y="1341438"/>
            <a:ext cx="8732837" cy="4968875"/>
          </a:xfrm>
        </p:spPr>
      </p:pic>
      <p:sp>
        <p:nvSpPr>
          <p:cNvPr id="5" name="Segnaposto numero diapositiva 4"/>
          <p:cNvSpPr>
            <a:spLocks noGrp="1"/>
          </p:cNvSpPr>
          <p:nvPr>
            <p:ph type="sldNum" sz="quarter" idx="11"/>
          </p:nvPr>
        </p:nvSpPr>
        <p:spPr/>
        <p:txBody>
          <a:bodyPr/>
          <a:lstStyle/>
          <a:p>
            <a:pPr>
              <a:defRPr/>
            </a:pPr>
            <a:fld id="{99D871FE-79D9-49D6-8B29-B9070DBB5A7E}" type="slidenum">
              <a:rPr lang="en-GB" smtClean="0"/>
              <a:pPr>
                <a:defRPr/>
              </a:pPr>
              <a:t>18</a:t>
            </a:fld>
            <a:endParaRPr lang="en-GB"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755650" y="333375"/>
            <a:ext cx="7543800" cy="863600"/>
          </a:xfrm>
        </p:spPr>
        <p:txBody>
          <a:bodyPr/>
          <a:lstStyle/>
          <a:p>
            <a:pPr>
              <a:defRPr/>
            </a:pPr>
            <a:r>
              <a:rPr lang="en-GB" smtClean="0"/>
              <a:t>Popolamento del globo</a:t>
            </a:r>
            <a:endParaRPr lang="en-GB" dirty="0"/>
          </a:p>
        </p:txBody>
      </p:sp>
      <p:pic>
        <p:nvPicPr>
          <p:cNvPr id="31747" name="Segnaposto contenuto 5"/>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74613" y="1989138"/>
            <a:ext cx="8866187" cy="4124325"/>
          </a:xfrm>
        </p:spPr>
      </p:pic>
      <p:sp>
        <p:nvSpPr>
          <p:cNvPr id="5" name="Segnaposto numero diapositiva 4"/>
          <p:cNvSpPr>
            <a:spLocks noGrp="1"/>
          </p:cNvSpPr>
          <p:nvPr>
            <p:ph type="sldNum" sz="quarter" idx="11"/>
          </p:nvPr>
        </p:nvSpPr>
        <p:spPr/>
        <p:txBody>
          <a:bodyPr/>
          <a:lstStyle/>
          <a:p>
            <a:pPr>
              <a:defRPr/>
            </a:pPr>
            <a:fld id="{199507C5-3F36-4DF3-9276-97ABF4FF3268}" type="slidenum">
              <a:rPr lang="en-GB" smtClean="0"/>
              <a:pPr>
                <a:defRPr/>
              </a:pPr>
              <a:t>19</a:t>
            </a:fld>
            <a:endParaRPr lang="en-GB"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755650" y="333375"/>
            <a:ext cx="7543800" cy="863600"/>
          </a:xfrm>
        </p:spPr>
        <p:txBody>
          <a:bodyPr/>
          <a:lstStyle/>
          <a:p>
            <a:pPr>
              <a:defRPr/>
            </a:pPr>
            <a:endParaRPr lang="en-GB"/>
          </a:p>
        </p:txBody>
      </p:sp>
      <p:pic>
        <p:nvPicPr>
          <p:cNvPr id="13315" name="Segnaposto contenuto 5"/>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3419475" y="2876550"/>
            <a:ext cx="4329113" cy="635000"/>
          </a:xfrm>
        </p:spPr>
      </p:pic>
      <p:sp>
        <p:nvSpPr>
          <p:cNvPr id="5" name="Segnaposto numero diapositiva 4"/>
          <p:cNvSpPr>
            <a:spLocks noGrp="1"/>
          </p:cNvSpPr>
          <p:nvPr>
            <p:ph type="sldNum" sz="quarter" idx="11"/>
          </p:nvPr>
        </p:nvSpPr>
        <p:spPr/>
        <p:txBody>
          <a:bodyPr/>
          <a:lstStyle/>
          <a:p>
            <a:pPr>
              <a:defRPr/>
            </a:pPr>
            <a:fld id="{4DD8642C-ACBD-4EBA-9C31-14DEE2ED30D6}" type="slidenum">
              <a:rPr lang="en-GB" smtClean="0"/>
              <a:pPr>
                <a:defRPr/>
              </a:pPr>
              <a:t>2</a:t>
            </a:fld>
            <a:endParaRPr lang="en-GB" dirty="0"/>
          </a:p>
        </p:txBody>
      </p:sp>
      <p:pic>
        <p:nvPicPr>
          <p:cNvPr id="13317" name="Immagin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19475" y="2147888"/>
            <a:ext cx="4329113" cy="72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8" name="CasellaDiTesto 7"/>
          <p:cNvSpPr txBox="1">
            <a:spLocks noChangeArrowheads="1"/>
          </p:cNvSpPr>
          <p:nvPr/>
        </p:nvSpPr>
        <p:spPr bwMode="auto">
          <a:xfrm>
            <a:off x="5219700" y="3789363"/>
            <a:ext cx="2528888" cy="30797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en-US" sz="1400" b="1">
                <a:solidFill>
                  <a:schemeClr val="bg1"/>
                </a:solidFill>
              </a:rPr>
              <a:t>Anassimène (VI sec. a. C.)</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755650" y="333375"/>
            <a:ext cx="8185150" cy="863600"/>
          </a:xfrm>
        </p:spPr>
        <p:txBody>
          <a:bodyPr>
            <a:normAutofit fontScale="90000"/>
          </a:bodyPr>
          <a:lstStyle/>
          <a:p>
            <a:pPr>
              <a:defRPr/>
            </a:pPr>
            <a:r>
              <a:rPr lang="en-GB" dirty="0" err="1" smtClean="0"/>
              <a:t>Popolamento</a:t>
            </a:r>
            <a:r>
              <a:rPr lang="en-GB" dirty="0" smtClean="0"/>
              <a:t> </a:t>
            </a:r>
            <a:r>
              <a:rPr lang="en-GB" dirty="0" err="1" smtClean="0"/>
              <a:t>dell’Australia</a:t>
            </a:r>
            <a:r>
              <a:rPr lang="en-GB" dirty="0" smtClean="0"/>
              <a:t> (47-36 </a:t>
            </a:r>
            <a:r>
              <a:rPr lang="en-GB" dirty="0" err="1" smtClean="0"/>
              <a:t>kyr</a:t>
            </a:r>
            <a:r>
              <a:rPr lang="en-GB" dirty="0" smtClean="0"/>
              <a:t>)</a:t>
            </a:r>
            <a:endParaRPr lang="en-GB" dirty="0"/>
          </a:p>
        </p:txBody>
      </p:sp>
      <p:pic>
        <p:nvPicPr>
          <p:cNvPr id="32771" name="Segnaposto contenuto 5"/>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2117725" y="1412875"/>
            <a:ext cx="4440238" cy="4927600"/>
          </a:xfrm>
        </p:spPr>
      </p:pic>
      <p:sp>
        <p:nvSpPr>
          <p:cNvPr id="5" name="Segnaposto numero diapositiva 4"/>
          <p:cNvSpPr>
            <a:spLocks noGrp="1"/>
          </p:cNvSpPr>
          <p:nvPr>
            <p:ph type="sldNum" sz="quarter" idx="11"/>
          </p:nvPr>
        </p:nvSpPr>
        <p:spPr/>
        <p:txBody>
          <a:bodyPr/>
          <a:lstStyle/>
          <a:p>
            <a:pPr>
              <a:defRPr/>
            </a:pPr>
            <a:fld id="{0A941130-C813-4D16-90CA-27793921E0EF}" type="slidenum">
              <a:rPr lang="en-GB" smtClean="0"/>
              <a:pPr>
                <a:defRPr/>
              </a:pPr>
              <a:t>20</a:t>
            </a:fld>
            <a:endParaRPr lang="en-GB"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79388" y="333375"/>
            <a:ext cx="8640762" cy="863600"/>
          </a:xfrm>
        </p:spPr>
        <p:txBody>
          <a:bodyPr>
            <a:normAutofit fontScale="90000"/>
          </a:bodyPr>
          <a:lstStyle/>
          <a:p>
            <a:pPr>
              <a:defRPr/>
            </a:pPr>
            <a:r>
              <a:rPr lang="en-GB" dirty="0" err="1" smtClean="0"/>
              <a:t>Popolamento</a:t>
            </a:r>
            <a:r>
              <a:rPr lang="en-GB" dirty="0" smtClean="0"/>
              <a:t> </a:t>
            </a:r>
            <a:r>
              <a:rPr lang="en-GB" dirty="0" err="1" smtClean="0"/>
              <a:t>dell’America</a:t>
            </a:r>
            <a:r>
              <a:rPr lang="en-GB" dirty="0" smtClean="0"/>
              <a:t> </a:t>
            </a:r>
            <a:r>
              <a:rPr lang="en-GB" dirty="0" err="1" smtClean="0"/>
              <a:t>settentrionale</a:t>
            </a:r>
            <a:r>
              <a:rPr lang="en-GB" dirty="0" smtClean="0"/>
              <a:t> (18-12,5 </a:t>
            </a:r>
            <a:r>
              <a:rPr lang="en-GB" dirty="0" err="1" smtClean="0"/>
              <a:t>kyr</a:t>
            </a:r>
            <a:r>
              <a:rPr lang="en-GB" dirty="0" smtClean="0"/>
              <a:t>)</a:t>
            </a:r>
            <a:endParaRPr lang="en-GB" dirty="0"/>
          </a:p>
        </p:txBody>
      </p:sp>
      <p:pic>
        <p:nvPicPr>
          <p:cNvPr id="33795" name="Segnaposto contenuto 5"/>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58750" y="1484313"/>
            <a:ext cx="8764588" cy="4752975"/>
          </a:xfrm>
        </p:spPr>
      </p:pic>
      <p:sp>
        <p:nvSpPr>
          <p:cNvPr id="5" name="Segnaposto numero diapositiva 4"/>
          <p:cNvSpPr>
            <a:spLocks noGrp="1"/>
          </p:cNvSpPr>
          <p:nvPr>
            <p:ph type="sldNum" sz="quarter" idx="11"/>
          </p:nvPr>
        </p:nvSpPr>
        <p:spPr/>
        <p:txBody>
          <a:bodyPr/>
          <a:lstStyle/>
          <a:p>
            <a:pPr>
              <a:defRPr/>
            </a:pPr>
            <a:fld id="{204E5EDB-7E5F-4CD7-8BD7-0BCEE03CAB70}" type="slidenum">
              <a:rPr lang="en-GB" smtClean="0"/>
              <a:pPr>
                <a:defRPr/>
              </a:pPr>
              <a:t>21</a:t>
            </a:fld>
            <a:endParaRPr lang="en-GB"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44513" y="1125538"/>
            <a:ext cx="8064500" cy="3816350"/>
          </a:xfrm>
        </p:spPr>
        <p:txBody>
          <a:bodyPr>
            <a:normAutofit fontScale="90000"/>
          </a:bodyPr>
          <a:lstStyle/>
          <a:p>
            <a:pPr>
              <a:defRPr/>
            </a:pPr>
            <a:r>
              <a:rPr lang="en-GB" dirty="0" smtClean="0"/>
              <a:t>1.</a:t>
            </a:r>
            <a:br>
              <a:rPr lang="en-GB" dirty="0" smtClean="0"/>
            </a:br>
            <a:r>
              <a:rPr lang="en-GB" dirty="0" smtClean="0"/>
              <a:t/>
            </a:r>
            <a:br>
              <a:rPr lang="en-GB" dirty="0" smtClean="0"/>
            </a:br>
            <a:r>
              <a:rPr lang="en-GB" dirty="0" smtClean="0"/>
              <a:t>Globalizzazione </a:t>
            </a:r>
            <a:r>
              <a:rPr lang="en-GB" dirty="0" err="1" smtClean="0"/>
              <a:t>arcaica</a:t>
            </a:r>
            <a:r>
              <a:rPr lang="en-GB" dirty="0" smtClean="0"/>
              <a:t/>
            </a:r>
            <a:br>
              <a:rPr lang="en-GB" dirty="0" smtClean="0"/>
            </a:br>
            <a:r>
              <a:rPr lang="en-GB" dirty="0"/>
              <a:t/>
            </a:r>
            <a:br>
              <a:rPr lang="en-GB" dirty="0"/>
            </a:br>
            <a:r>
              <a:rPr lang="en-GB" sz="4000" b="0" dirty="0" smtClean="0"/>
              <a:t>(prime </a:t>
            </a:r>
            <a:r>
              <a:rPr lang="en-GB" sz="4000" b="0" dirty="0" err="1" smtClean="0"/>
              <a:t>forme</a:t>
            </a:r>
            <a:r>
              <a:rPr lang="en-GB" sz="4000" b="0" dirty="0" smtClean="0"/>
              <a:t>-sec. XVI: </a:t>
            </a:r>
            <a:r>
              <a:rPr lang="en-GB" sz="4000" b="0" dirty="0" err="1" smtClean="0"/>
              <a:t>conquiste</a:t>
            </a:r>
            <a:r>
              <a:rPr lang="en-GB" sz="4000" b="0" dirty="0" smtClean="0"/>
              <a:t>, </a:t>
            </a:r>
            <a:r>
              <a:rPr lang="en-GB" sz="4000" b="0" dirty="0" err="1" smtClean="0"/>
              <a:t>imperi</a:t>
            </a:r>
            <a:r>
              <a:rPr lang="en-GB" sz="4000" b="0" dirty="0" smtClean="0"/>
              <a:t> </a:t>
            </a:r>
            <a:r>
              <a:rPr lang="en-GB" sz="4000" b="0" dirty="0" err="1" smtClean="0"/>
              <a:t>continentali</a:t>
            </a:r>
            <a:r>
              <a:rPr lang="en-GB" sz="4000" b="0" dirty="0" smtClean="0"/>
              <a:t>, </a:t>
            </a:r>
            <a:r>
              <a:rPr lang="en-GB" sz="4000" b="0" dirty="0" err="1" smtClean="0"/>
              <a:t>espansioni</a:t>
            </a:r>
            <a:r>
              <a:rPr lang="en-GB" sz="4000" b="0" dirty="0" smtClean="0"/>
              <a:t> </a:t>
            </a:r>
            <a:r>
              <a:rPr lang="en-GB" sz="4000" b="0" dirty="0" err="1" smtClean="0"/>
              <a:t>religiose</a:t>
            </a:r>
            <a:r>
              <a:rPr lang="en-GB" sz="4000" b="0" dirty="0" smtClean="0"/>
              <a:t>)</a:t>
            </a:r>
            <a:endParaRPr lang="en-GB" sz="4000" b="0" dirty="0"/>
          </a:p>
        </p:txBody>
      </p:sp>
      <p:sp>
        <p:nvSpPr>
          <p:cNvPr id="34819" name="Segnaposto contenuto 2"/>
          <p:cNvSpPr>
            <a:spLocks noGrp="1"/>
          </p:cNvSpPr>
          <p:nvPr>
            <p:ph idx="1"/>
          </p:nvPr>
        </p:nvSpPr>
        <p:spPr>
          <a:xfrm>
            <a:off x="560388" y="4797425"/>
            <a:ext cx="7737475" cy="4464050"/>
          </a:xfrm>
        </p:spPr>
        <p:txBody>
          <a:bodyPr/>
          <a:lstStyle/>
          <a:p>
            <a:endParaRPr lang="en-GB" altLang="en-US" smtClean="0"/>
          </a:p>
          <a:p>
            <a:endParaRPr lang="en-GB" altLang="en-US" smtClean="0"/>
          </a:p>
          <a:p>
            <a:endParaRPr lang="en-GB" altLang="en-US" smtClean="0"/>
          </a:p>
          <a:p>
            <a:endParaRPr lang="en-GB" altLang="en-US" smtClean="0"/>
          </a:p>
          <a:p>
            <a:endParaRPr lang="en-GB" altLang="en-US" smtClean="0"/>
          </a:p>
          <a:p>
            <a:endParaRPr lang="en-GB" altLang="en-US" smtClean="0"/>
          </a:p>
        </p:txBody>
      </p:sp>
      <p:sp>
        <p:nvSpPr>
          <p:cNvPr id="5" name="Segnaposto numero diapositiva 4"/>
          <p:cNvSpPr>
            <a:spLocks noGrp="1"/>
          </p:cNvSpPr>
          <p:nvPr>
            <p:ph type="sldNum" sz="quarter" idx="11"/>
          </p:nvPr>
        </p:nvSpPr>
        <p:spPr/>
        <p:txBody>
          <a:bodyPr/>
          <a:lstStyle/>
          <a:p>
            <a:pPr>
              <a:defRPr/>
            </a:pPr>
            <a:fld id="{CBEFDE05-37BB-4196-B3D5-4B05549A038A}" type="slidenum">
              <a:rPr lang="en-GB" smtClean="0"/>
              <a:pPr>
                <a:defRPr/>
              </a:pPr>
              <a:t>22</a:t>
            </a:fld>
            <a:endParaRPr lang="en-GB"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755650" y="333375"/>
            <a:ext cx="7543800" cy="863600"/>
          </a:xfrm>
        </p:spPr>
        <p:txBody>
          <a:bodyPr/>
          <a:lstStyle/>
          <a:p>
            <a:pPr>
              <a:defRPr/>
            </a:pPr>
            <a:r>
              <a:rPr lang="en-GB" dirty="0" smtClean="0"/>
              <a:t>500 o 5000 </a:t>
            </a:r>
            <a:r>
              <a:rPr lang="en-GB" dirty="0" err="1" smtClean="0"/>
              <a:t>anni</a:t>
            </a:r>
            <a:r>
              <a:rPr lang="en-GB" dirty="0" smtClean="0"/>
              <a:t> ?</a:t>
            </a:r>
            <a:endParaRPr lang="en-GB" dirty="0"/>
          </a:p>
        </p:txBody>
      </p:sp>
      <p:pic>
        <p:nvPicPr>
          <p:cNvPr id="35843" name="Segnaposto contenuto 5"/>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2771775" y="1374775"/>
            <a:ext cx="3267075" cy="4906963"/>
          </a:xfrm>
        </p:spPr>
      </p:pic>
      <p:sp>
        <p:nvSpPr>
          <p:cNvPr id="5" name="Segnaposto numero diapositiva 4"/>
          <p:cNvSpPr>
            <a:spLocks noGrp="1"/>
          </p:cNvSpPr>
          <p:nvPr>
            <p:ph type="sldNum" sz="quarter" idx="11"/>
          </p:nvPr>
        </p:nvSpPr>
        <p:spPr/>
        <p:txBody>
          <a:bodyPr/>
          <a:lstStyle/>
          <a:p>
            <a:pPr>
              <a:defRPr/>
            </a:pPr>
            <a:fld id="{7A3699D2-D716-435F-A0D1-8092E3339A58}" type="slidenum">
              <a:rPr lang="en-GB" smtClean="0"/>
              <a:pPr>
                <a:defRPr/>
              </a:pPr>
              <a:t>23</a:t>
            </a:fld>
            <a:endParaRPr lang="en-GB"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95288" y="333375"/>
            <a:ext cx="8353425" cy="863600"/>
          </a:xfrm>
        </p:spPr>
        <p:txBody>
          <a:bodyPr>
            <a:normAutofit fontScale="90000"/>
          </a:bodyPr>
          <a:lstStyle/>
          <a:p>
            <a:pPr>
              <a:defRPr/>
            </a:pPr>
            <a:r>
              <a:rPr lang="en-GB" dirty="0" err="1" smtClean="0"/>
              <a:t>Orbis</a:t>
            </a:r>
            <a:r>
              <a:rPr lang="en-GB" dirty="0"/>
              <a:t>: The Stanford Geospatial Network Model of the Roman World</a:t>
            </a:r>
          </a:p>
        </p:txBody>
      </p:sp>
      <p:pic>
        <p:nvPicPr>
          <p:cNvPr id="36867" name="Segnaposto contenuto 5">
            <a:hlinkClick r:id="rId2"/>
          </p:cNvPr>
          <p:cNvPicPr>
            <a:picLocks noGrp="1" noChangeAspect="1"/>
          </p:cNvPicPr>
          <p:nvPr>
            <p:ph idx="1"/>
          </p:nvPr>
        </p:nvPicPr>
        <p:blipFill>
          <a:blip r:embed="rId3">
            <a:extLst>
              <a:ext uri="{28A0092B-C50C-407E-A947-70E740481C1C}">
                <a14:useLocalDpi xmlns:a14="http://schemas.microsoft.com/office/drawing/2010/main" val="0"/>
              </a:ext>
            </a:extLst>
          </a:blip>
          <a:srcRect t="8630" r="424" b="5338"/>
          <a:stretch>
            <a:fillRect/>
          </a:stretch>
        </p:blipFill>
        <p:spPr>
          <a:xfrm>
            <a:off x="95250" y="1557338"/>
            <a:ext cx="8890000" cy="4608512"/>
          </a:xfrm>
        </p:spPr>
      </p:pic>
      <p:sp>
        <p:nvSpPr>
          <p:cNvPr id="5" name="Segnaposto numero diapositiva 4"/>
          <p:cNvSpPr>
            <a:spLocks noGrp="1"/>
          </p:cNvSpPr>
          <p:nvPr>
            <p:ph type="sldNum" sz="quarter" idx="11"/>
          </p:nvPr>
        </p:nvSpPr>
        <p:spPr/>
        <p:txBody>
          <a:bodyPr/>
          <a:lstStyle/>
          <a:p>
            <a:pPr>
              <a:defRPr/>
            </a:pPr>
            <a:fld id="{8890E1FC-9C18-4475-804F-D59C7FB95591}" type="slidenum">
              <a:rPr lang="en-GB" smtClean="0"/>
              <a:pPr>
                <a:defRPr/>
              </a:pPr>
              <a:t>24</a:t>
            </a:fld>
            <a:endParaRPr lang="en-GB"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80975" y="333375"/>
            <a:ext cx="9505950" cy="935038"/>
          </a:xfrm>
        </p:spPr>
        <p:txBody>
          <a:bodyPr>
            <a:normAutofit fontScale="90000"/>
          </a:bodyPr>
          <a:lstStyle/>
          <a:p>
            <a:pPr>
              <a:defRPr/>
            </a:pPr>
            <a:r>
              <a:rPr lang="en-GB" sz="3600" dirty="0" err="1" smtClean="0"/>
              <a:t>Connessioni</a:t>
            </a:r>
            <a:r>
              <a:rPr lang="en-GB" sz="3600" dirty="0" smtClean="0"/>
              <a:t> </a:t>
            </a:r>
            <a:r>
              <a:rPr lang="en-GB" sz="3600" dirty="0" err="1" smtClean="0"/>
              <a:t>eurasiatiche</a:t>
            </a:r>
            <a:r>
              <a:rPr lang="en-GB" sz="3600" dirty="0" smtClean="0"/>
              <a:t>: </a:t>
            </a:r>
            <a:r>
              <a:rPr lang="en-GB" sz="3600" dirty="0" err="1" smtClean="0"/>
              <a:t>imperi</a:t>
            </a:r>
            <a:r>
              <a:rPr lang="en-GB" sz="3600" dirty="0" smtClean="0"/>
              <a:t> romano e Han (I sec. d. </a:t>
            </a:r>
            <a:r>
              <a:rPr lang="en-GB" sz="3600" dirty="0"/>
              <a:t>C.) </a:t>
            </a:r>
            <a:r>
              <a:rPr lang="en-GB" sz="3600" dirty="0" smtClean="0"/>
              <a:t/>
            </a:r>
            <a:br>
              <a:rPr lang="en-GB" sz="3600" dirty="0" smtClean="0"/>
            </a:br>
            <a:r>
              <a:rPr lang="en-GB" sz="1800" dirty="0" smtClean="0"/>
              <a:t>(Sunny </a:t>
            </a:r>
            <a:r>
              <a:rPr lang="en-GB" sz="1800" dirty="0" err="1" smtClean="0"/>
              <a:t>Auyang</a:t>
            </a:r>
            <a:r>
              <a:rPr lang="en-GB" sz="1800" dirty="0" smtClean="0"/>
              <a:t>, </a:t>
            </a:r>
            <a:r>
              <a:rPr lang="en-GB" sz="1800" i="1" dirty="0" smtClean="0"/>
              <a:t>The </a:t>
            </a:r>
            <a:r>
              <a:rPr lang="en-GB" sz="1800" i="1" dirty="0"/>
              <a:t>Dragon and the Eagle: The Rise and Fall of the Chinese and  Roman </a:t>
            </a:r>
            <a:r>
              <a:rPr lang="en-GB" sz="1800" i="1" dirty="0" smtClean="0"/>
              <a:t>Empires</a:t>
            </a:r>
            <a:r>
              <a:rPr lang="en-GB" sz="1800" dirty="0" smtClean="0"/>
              <a:t>, New York, 2015)</a:t>
            </a:r>
            <a:r>
              <a:rPr lang="en-GB" sz="1800" dirty="0"/>
              <a:t/>
            </a:r>
            <a:br>
              <a:rPr lang="en-GB" sz="1800" dirty="0"/>
            </a:br>
            <a:endParaRPr lang="en-GB" sz="2700" dirty="0"/>
          </a:p>
        </p:txBody>
      </p:sp>
      <p:pic>
        <p:nvPicPr>
          <p:cNvPr id="37891" name="Segnaposto contenuto 7"/>
          <p:cNvPicPr>
            <a:picLocks noGrp="1" noChangeAspect="1"/>
          </p:cNvPicPr>
          <p:nvPr>
            <p:ph idx="1"/>
          </p:nvPr>
        </p:nvPicPr>
        <p:blipFill>
          <a:blip r:embed="rId2">
            <a:extLst>
              <a:ext uri="{28A0092B-C50C-407E-A947-70E740481C1C}">
                <a14:useLocalDpi xmlns:a14="http://schemas.microsoft.com/office/drawing/2010/main" val="0"/>
              </a:ext>
            </a:extLst>
          </a:blip>
          <a:srcRect l="6808" t="16705" r="11583" b="17088"/>
          <a:stretch>
            <a:fillRect/>
          </a:stretch>
        </p:blipFill>
        <p:spPr>
          <a:xfrm>
            <a:off x="107950" y="1412875"/>
            <a:ext cx="8824913" cy="4752975"/>
          </a:xfrm>
        </p:spPr>
      </p:pic>
      <p:sp>
        <p:nvSpPr>
          <p:cNvPr id="5" name="Segnaposto numero diapositiva 4"/>
          <p:cNvSpPr>
            <a:spLocks noGrp="1"/>
          </p:cNvSpPr>
          <p:nvPr>
            <p:ph type="sldNum" sz="quarter" idx="11"/>
          </p:nvPr>
        </p:nvSpPr>
        <p:spPr/>
        <p:txBody>
          <a:bodyPr/>
          <a:lstStyle/>
          <a:p>
            <a:pPr>
              <a:defRPr/>
            </a:pPr>
            <a:fld id="{1B8E190B-22BF-47C6-8B66-15A577019190}" type="slidenum">
              <a:rPr lang="en-GB" smtClean="0"/>
              <a:pPr>
                <a:defRPr/>
              </a:pPr>
              <a:t>25</a:t>
            </a:fld>
            <a:endParaRPr lang="en-GB"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07950" y="188913"/>
            <a:ext cx="9288463" cy="863600"/>
          </a:xfrm>
        </p:spPr>
        <p:txBody>
          <a:bodyPr>
            <a:normAutofit fontScale="90000"/>
          </a:bodyPr>
          <a:lstStyle/>
          <a:p>
            <a:pPr>
              <a:defRPr/>
            </a:pPr>
            <a:r>
              <a:rPr lang="en-GB" dirty="0" err="1" smtClean="0"/>
              <a:t>Cosmografia</a:t>
            </a:r>
            <a:r>
              <a:rPr lang="en-GB" dirty="0" smtClean="0"/>
              <a:t> di Claudio </a:t>
            </a:r>
            <a:r>
              <a:rPr lang="en-GB" dirty="0" err="1" smtClean="0"/>
              <a:t>Tolomeo</a:t>
            </a:r>
            <a:r>
              <a:rPr lang="en-GB" dirty="0" smtClean="0"/>
              <a:t> (II sec. d. C.)</a:t>
            </a:r>
            <a:br>
              <a:rPr lang="en-GB" dirty="0" smtClean="0"/>
            </a:br>
            <a:r>
              <a:rPr lang="en-GB" sz="2200" dirty="0" smtClean="0"/>
              <a:t>(</a:t>
            </a:r>
            <a:r>
              <a:rPr lang="en-GB" sz="2200" dirty="0" err="1" smtClean="0"/>
              <a:t>traduzione</a:t>
            </a:r>
            <a:r>
              <a:rPr lang="en-GB" sz="2200" dirty="0" smtClean="0"/>
              <a:t> </a:t>
            </a:r>
            <a:r>
              <a:rPr lang="en-GB" sz="2200" dirty="0" err="1" smtClean="0"/>
              <a:t>edita</a:t>
            </a:r>
            <a:r>
              <a:rPr lang="en-GB" sz="2200" dirty="0" smtClean="0"/>
              <a:t> </a:t>
            </a:r>
            <a:r>
              <a:rPr lang="en-GB" sz="2200" dirty="0" err="1" smtClean="0"/>
              <a:t>nel</a:t>
            </a:r>
            <a:r>
              <a:rPr lang="en-GB" sz="2200" dirty="0" smtClean="0"/>
              <a:t> 1482)</a:t>
            </a:r>
            <a:endParaRPr lang="en-GB" dirty="0"/>
          </a:p>
        </p:txBody>
      </p:sp>
      <p:pic>
        <p:nvPicPr>
          <p:cNvPr id="38915" name="Segnaposto contenuto 5"/>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900113" y="1112838"/>
            <a:ext cx="7272337" cy="5237162"/>
          </a:xfrm>
        </p:spPr>
      </p:pic>
      <p:sp>
        <p:nvSpPr>
          <p:cNvPr id="5" name="Segnaposto numero diapositiva 4"/>
          <p:cNvSpPr>
            <a:spLocks noGrp="1"/>
          </p:cNvSpPr>
          <p:nvPr>
            <p:ph type="sldNum" sz="quarter" idx="11"/>
          </p:nvPr>
        </p:nvSpPr>
        <p:spPr/>
        <p:txBody>
          <a:bodyPr/>
          <a:lstStyle/>
          <a:p>
            <a:pPr>
              <a:defRPr/>
            </a:pPr>
            <a:fld id="{A8C4695E-001E-4D1A-8788-EE4F6365C513}" type="slidenum">
              <a:rPr lang="en-GB" smtClean="0"/>
              <a:pPr>
                <a:defRPr/>
              </a:pPr>
              <a:t>26</a:t>
            </a:fld>
            <a:endParaRPr lang="en-GB"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755650" y="333375"/>
            <a:ext cx="7543800" cy="703263"/>
          </a:xfrm>
        </p:spPr>
        <p:txBody>
          <a:bodyPr/>
          <a:lstStyle/>
          <a:p>
            <a:pPr>
              <a:defRPr/>
            </a:pPr>
            <a:r>
              <a:rPr lang="en-GB" dirty="0" smtClean="0"/>
              <a:t>Le </a:t>
            </a:r>
            <a:r>
              <a:rPr lang="en-GB" dirty="0" err="1" smtClean="0"/>
              <a:t>ecumeni</a:t>
            </a:r>
            <a:r>
              <a:rPr lang="en-GB" dirty="0" smtClean="0"/>
              <a:t> </a:t>
            </a:r>
            <a:r>
              <a:rPr lang="en-GB" dirty="0" err="1" smtClean="0"/>
              <a:t>religiose</a:t>
            </a:r>
            <a:endParaRPr lang="en-GB" dirty="0"/>
          </a:p>
        </p:txBody>
      </p:sp>
      <p:sp>
        <p:nvSpPr>
          <p:cNvPr id="5" name="Segnaposto numero diapositiva 4"/>
          <p:cNvSpPr>
            <a:spLocks noGrp="1"/>
          </p:cNvSpPr>
          <p:nvPr>
            <p:ph type="sldNum" sz="quarter" idx="11"/>
          </p:nvPr>
        </p:nvSpPr>
        <p:spPr/>
        <p:txBody>
          <a:bodyPr/>
          <a:lstStyle/>
          <a:p>
            <a:pPr>
              <a:defRPr/>
            </a:pPr>
            <a:fld id="{43170D55-9E0C-44CC-91B4-CC99B11E3C89}" type="slidenum">
              <a:rPr lang="en-GB" smtClean="0"/>
              <a:pPr>
                <a:defRPr/>
              </a:pPr>
              <a:t>27</a:t>
            </a:fld>
            <a:endParaRPr lang="en-GB" dirty="0"/>
          </a:p>
        </p:txBody>
      </p:sp>
      <p:pic>
        <p:nvPicPr>
          <p:cNvPr id="39940" name="Segnaposto contenuto 7"/>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819150" y="1047750"/>
            <a:ext cx="7416800" cy="5257800"/>
          </a:xfrm>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755650" y="333375"/>
            <a:ext cx="7543800" cy="588963"/>
          </a:xfrm>
        </p:spPr>
        <p:txBody>
          <a:bodyPr>
            <a:normAutofit fontScale="90000"/>
          </a:bodyPr>
          <a:lstStyle/>
          <a:p>
            <a:pPr>
              <a:defRPr/>
            </a:pPr>
            <a:r>
              <a:rPr lang="en-GB" dirty="0" err="1" smtClean="0"/>
              <a:t>Espansione</a:t>
            </a:r>
            <a:r>
              <a:rPr lang="en-GB" dirty="0" smtClean="0"/>
              <a:t> </a:t>
            </a:r>
            <a:r>
              <a:rPr lang="en-GB" dirty="0" err="1" smtClean="0"/>
              <a:t>dell’Islam</a:t>
            </a:r>
            <a:endParaRPr lang="en-GB" dirty="0"/>
          </a:p>
        </p:txBody>
      </p:sp>
      <p:sp>
        <p:nvSpPr>
          <p:cNvPr id="5" name="Segnaposto numero diapositiva 4"/>
          <p:cNvSpPr>
            <a:spLocks noGrp="1"/>
          </p:cNvSpPr>
          <p:nvPr>
            <p:ph type="sldNum" sz="quarter" idx="11"/>
          </p:nvPr>
        </p:nvSpPr>
        <p:spPr/>
        <p:txBody>
          <a:bodyPr/>
          <a:lstStyle/>
          <a:p>
            <a:pPr>
              <a:defRPr/>
            </a:pPr>
            <a:fld id="{2C3CA7E1-26A3-4679-B72C-67F924528B11}" type="slidenum">
              <a:rPr lang="en-GB" smtClean="0"/>
              <a:pPr>
                <a:defRPr/>
              </a:pPr>
              <a:t>28</a:t>
            </a:fld>
            <a:endParaRPr lang="en-GB" dirty="0"/>
          </a:p>
        </p:txBody>
      </p:sp>
      <p:pic>
        <p:nvPicPr>
          <p:cNvPr id="40964" name="Segnaposto contenuto 7"/>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214438" y="1052513"/>
            <a:ext cx="6624637" cy="5275262"/>
          </a:xfrm>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755650" y="333375"/>
            <a:ext cx="7543800" cy="863600"/>
          </a:xfrm>
        </p:spPr>
        <p:txBody>
          <a:bodyPr/>
          <a:lstStyle/>
          <a:p>
            <a:pPr>
              <a:defRPr/>
            </a:pPr>
            <a:r>
              <a:rPr lang="en-GB" dirty="0" err="1" smtClean="0"/>
              <a:t>Cristianità</a:t>
            </a:r>
            <a:r>
              <a:rPr lang="en-GB" dirty="0" smtClean="0"/>
              <a:t> </a:t>
            </a:r>
            <a:r>
              <a:rPr lang="en-GB" dirty="0" err="1" smtClean="0"/>
              <a:t>contemporanea</a:t>
            </a:r>
            <a:endParaRPr lang="en-GB" dirty="0"/>
          </a:p>
        </p:txBody>
      </p:sp>
      <p:pic>
        <p:nvPicPr>
          <p:cNvPr id="41987" name="Segnaposto contenuto 5"/>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07950" y="1557338"/>
            <a:ext cx="9031288" cy="4608512"/>
          </a:xfrm>
        </p:spPr>
      </p:pic>
      <p:sp>
        <p:nvSpPr>
          <p:cNvPr id="5" name="Segnaposto numero diapositiva 4"/>
          <p:cNvSpPr>
            <a:spLocks noGrp="1"/>
          </p:cNvSpPr>
          <p:nvPr>
            <p:ph type="sldNum" sz="quarter" idx="11"/>
          </p:nvPr>
        </p:nvSpPr>
        <p:spPr/>
        <p:txBody>
          <a:bodyPr/>
          <a:lstStyle/>
          <a:p>
            <a:pPr>
              <a:defRPr/>
            </a:pPr>
            <a:fld id="{03F5EFB4-0D6F-46DF-BC3C-61A5BE88E485}" type="slidenum">
              <a:rPr lang="en-GB" smtClean="0"/>
              <a:pPr>
                <a:defRPr/>
              </a:pPr>
              <a:t>29</a:t>
            </a:fld>
            <a:endParaRPr lang="en-GB"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755650" y="333375"/>
            <a:ext cx="7543800" cy="863600"/>
          </a:xfrm>
        </p:spPr>
        <p:txBody>
          <a:bodyPr/>
          <a:lstStyle/>
          <a:p>
            <a:pPr>
              <a:defRPr/>
            </a:pPr>
            <a:endParaRPr lang="en-GB"/>
          </a:p>
        </p:txBody>
      </p:sp>
      <p:sp>
        <p:nvSpPr>
          <p:cNvPr id="14339" name="Segnaposto contenuto 2"/>
          <p:cNvSpPr>
            <a:spLocks noGrp="1"/>
          </p:cNvSpPr>
          <p:nvPr>
            <p:ph idx="1"/>
          </p:nvPr>
        </p:nvSpPr>
        <p:spPr>
          <a:xfrm>
            <a:off x="2771775" y="1557338"/>
            <a:ext cx="5505450" cy="4464050"/>
          </a:xfrm>
        </p:spPr>
        <p:txBody>
          <a:bodyPr/>
          <a:lstStyle/>
          <a:p>
            <a:pPr marL="0" indent="0">
              <a:buFont typeface="Arial" panose="020B0604020202020204" pitchFamily="34" charset="0"/>
              <a:buNone/>
            </a:pPr>
            <a:r>
              <a:rPr lang="it-IT" altLang="en-US" sz="1800" smtClean="0"/>
              <a:t>«Così Phileas Fogg aveva guadagnato la sua scommessa. Egli aveva compiuto in ottanta giorni quel viaggio intorno al mondo! Egli aveva adoperato, a ciò fare, tutti i mezzi di trasporto: piroscafi, ferrovie, carrozze, yachts, navi di commercio, slitte, elefanti. L'eccentrico gentleman aveva spiegato in questo negozio le sue maravigliose qualità di sangue freddo e d'esattezza. Ma alla fine? Che aveva egli guadagnato con quell'incomodo? che gli era fruttato quel viaggio? Nulla, direte? Nulla, sia pure, all'infuori di una leggiadra moglie che lo rese il più felice degli uomini ! In verità, chi non farebbe per questo il Giro del Mondo ?»</a:t>
            </a:r>
          </a:p>
          <a:p>
            <a:pPr marL="0" indent="0" algn="r">
              <a:buFont typeface="Arial" panose="020B0604020202020204" pitchFamily="34" charset="0"/>
              <a:buNone/>
            </a:pPr>
            <a:r>
              <a:rPr lang="it-IT" altLang="en-US" sz="1800" smtClean="0"/>
              <a:t>Jules Verne, </a:t>
            </a:r>
            <a:r>
              <a:rPr lang="it-IT" altLang="en-US" sz="1800" i="1" smtClean="0"/>
              <a:t>Il giro del mondo in ottanta giorni, </a:t>
            </a:r>
            <a:r>
              <a:rPr lang="it-IT" altLang="en-US" sz="1800" smtClean="0"/>
              <a:t>1872</a:t>
            </a:r>
            <a:endParaRPr lang="en-GB" altLang="en-US" sz="1800" smtClean="0"/>
          </a:p>
        </p:txBody>
      </p:sp>
      <p:sp>
        <p:nvSpPr>
          <p:cNvPr id="5" name="Segnaposto numero diapositiva 4"/>
          <p:cNvSpPr>
            <a:spLocks noGrp="1"/>
          </p:cNvSpPr>
          <p:nvPr>
            <p:ph type="sldNum" sz="quarter" idx="11"/>
          </p:nvPr>
        </p:nvSpPr>
        <p:spPr/>
        <p:txBody>
          <a:bodyPr/>
          <a:lstStyle/>
          <a:p>
            <a:pPr>
              <a:defRPr/>
            </a:pPr>
            <a:fld id="{D7D8D130-2877-414E-9C67-F81DD6A5B3D5}" type="slidenum">
              <a:rPr lang="en-GB" smtClean="0"/>
              <a:pPr>
                <a:defRPr/>
              </a:pPr>
              <a:t>3</a:t>
            </a:fld>
            <a:endParaRPr lang="en-GB"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735013" y="188913"/>
            <a:ext cx="7543800" cy="708025"/>
          </a:xfrm>
        </p:spPr>
        <p:txBody>
          <a:bodyPr/>
          <a:lstStyle/>
          <a:p>
            <a:pPr>
              <a:defRPr/>
            </a:pPr>
            <a:r>
              <a:rPr lang="en-GB" dirty="0" err="1" smtClean="0"/>
              <a:t>Impero</a:t>
            </a:r>
            <a:r>
              <a:rPr lang="en-GB" dirty="0" smtClean="0"/>
              <a:t> </a:t>
            </a:r>
            <a:r>
              <a:rPr lang="en-GB" dirty="0" err="1" smtClean="0"/>
              <a:t>arabo</a:t>
            </a:r>
            <a:r>
              <a:rPr lang="en-GB" dirty="0" smtClean="0"/>
              <a:t>, 632-750 d. C</a:t>
            </a:r>
            <a:endParaRPr lang="en-GB" dirty="0"/>
          </a:p>
        </p:txBody>
      </p:sp>
      <p:sp>
        <p:nvSpPr>
          <p:cNvPr id="5" name="Segnaposto numero diapositiva 4"/>
          <p:cNvSpPr>
            <a:spLocks noGrp="1"/>
          </p:cNvSpPr>
          <p:nvPr>
            <p:ph type="sldNum" sz="quarter" idx="11"/>
          </p:nvPr>
        </p:nvSpPr>
        <p:spPr/>
        <p:txBody>
          <a:bodyPr/>
          <a:lstStyle/>
          <a:p>
            <a:pPr>
              <a:defRPr/>
            </a:pPr>
            <a:fld id="{853EF41C-42C3-4B7D-9101-5F044A1E5F5B}" type="slidenum">
              <a:rPr lang="en-GB" smtClean="0"/>
              <a:pPr>
                <a:defRPr/>
              </a:pPr>
              <a:t>30</a:t>
            </a:fld>
            <a:endParaRPr lang="en-GB" dirty="0"/>
          </a:p>
        </p:txBody>
      </p:sp>
      <p:pic>
        <p:nvPicPr>
          <p:cNvPr id="43012" name="Segnaposto contenuto 7"/>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735013" y="914400"/>
            <a:ext cx="8013700" cy="5461000"/>
          </a:xfr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50825" y="333375"/>
            <a:ext cx="8893175" cy="863600"/>
          </a:xfrm>
        </p:spPr>
        <p:txBody>
          <a:bodyPr>
            <a:normAutofit fontScale="90000"/>
          </a:bodyPr>
          <a:lstStyle/>
          <a:p>
            <a:pPr>
              <a:defRPr/>
            </a:pPr>
            <a:r>
              <a:rPr lang="en-GB" dirty="0" err="1" smtClean="0"/>
              <a:t>Cina</a:t>
            </a:r>
            <a:r>
              <a:rPr lang="en-GB" dirty="0" smtClean="0"/>
              <a:t> Tang (VII-X sec.) e Ming (XIV-XVII sec.)</a:t>
            </a:r>
            <a:endParaRPr lang="en-GB" dirty="0"/>
          </a:p>
        </p:txBody>
      </p:sp>
      <p:pic>
        <p:nvPicPr>
          <p:cNvPr id="44035" name="Segnaposto contenuto 5"/>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15888" y="1698625"/>
            <a:ext cx="4564062" cy="4222750"/>
          </a:xfrm>
        </p:spPr>
      </p:pic>
      <p:sp>
        <p:nvSpPr>
          <p:cNvPr id="5" name="Segnaposto numero diapositiva 4"/>
          <p:cNvSpPr>
            <a:spLocks noGrp="1"/>
          </p:cNvSpPr>
          <p:nvPr>
            <p:ph type="sldNum" sz="quarter" idx="11"/>
          </p:nvPr>
        </p:nvSpPr>
        <p:spPr/>
        <p:txBody>
          <a:bodyPr/>
          <a:lstStyle/>
          <a:p>
            <a:pPr>
              <a:defRPr/>
            </a:pPr>
            <a:fld id="{38C23BD4-5922-45B9-8483-3051FF05EC75}" type="slidenum">
              <a:rPr lang="en-GB" smtClean="0"/>
              <a:pPr>
                <a:defRPr/>
              </a:pPr>
              <a:t>31</a:t>
            </a:fld>
            <a:endParaRPr lang="en-GB" dirty="0"/>
          </a:p>
        </p:txBody>
      </p:sp>
      <p:pic>
        <p:nvPicPr>
          <p:cNvPr id="44037" name="Immagin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51375" y="1676400"/>
            <a:ext cx="4397375" cy="424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733425" y="117475"/>
            <a:ext cx="7543800" cy="452438"/>
          </a:xfrm>
        </p:spPr>
        <p:txBody>
          <a:bodyPr>
            <a:normAutofit fontScale="90000"/>
          </a:bodyPr>
          <a:lstStyle/>
          <a:p>
            <a:pPr>
              <a:defRPr/>
            </a:pPr>
            <a:r>
              <a:rPr lang="en-GB" dirty="0" err="1" smtClean="0"/>
              <a:t>Impero</a:t>
            </a:r>
            <a:r>
              <a:rPr lang="en-GB" dirty="0" smtClean="0"/>
              <a:t> </a:t>
            </a:r>
            <a:r>
              <a:rPr lang="en-GB" dirty="0" err="1" smtClean="0"/>
              <a:t>mongolo</a:t>
            </a:r>
            <a:r>
              <a:rPr lang="en-GB" dirty="0" smtClean="0"/>
              <a:t>, “</a:t>
            </a:r>
            <a:r>
              <a:rPr lang="en-GB" dirty="0" err="1" smtClean="0"/>
              <a:t>pax</a:t>
            </a:r>
            <a:r>
              <a:rPr lang="en-GB" dirty="0" smtClean="0"/>
              <a:t> </a:t>
            </a:r>
            <a:r>
              <a:rPr lang="en-GB" dirty="0" err="1" smtClean="0"/>
              <a:t>mongolica</a:t>
            </a:r>
            <a:r>
              <a:rPr lang="en-GB" dirty="0" smtClean="0"/>
              <a:t>”</a:t>
            </a:r>
            <a:endParaRPr lang="en-GB" dirty="0"/>
          </a:p>
        </p:txBody>
      </p:sp>
      <p:sp>
        <p:nvSpPr>
          <p:cNvPr id="5" name="Segnaposto numero diapositiva 4"/>
          <p:cNvSpPr>
            <a:spLocks noGrp="1"/>
          </p:cNvSpPr>
          <p:nvPr>
            <p:ph type="sldNum" sz="quarter" idx="11"/>
          </p:nvPr>
        </p:nvSpPr>
        <p:spPr/>
        <p:txBody>
          <a:bodyPr/>
          <a:lstStyle/>
          <a:p>
            <a:pPr>
              <a:defRPr/>
            </a:pPr>
            <a:fld id="{D456B697-91E6-4668-A78A-936FEE683975}" type="slidenum">
              <a:rPr lang="en-GB" smtClean="0"/>
              <a:pPr>
                <a:defRPr/>
              </a:pPr>
              <a:t>32</a:t>
            </a:fld>
            <a:endParaRPr lang="en-GB" dirty="0"/>
          </a:p>
        </p:txBody>
      </p:sp>
      <p:pic>
        <p:nvPicPr>
          <p:cNvPr id="45060" name="Immagin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0675" y="692150"/>
            <a:ext cx="8655050" cy="558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755650" y="160338"/>
            <a:ext cx="7543800" cy="661987"/>
          </a:xfrm>
        </p:spPr>
        <p:txBody>
          <a:bodyPr/>
          <a:lstStyle/>
          <a:p>
            <a:pPr>
              <a:defRPr/>
            </a:pPr>
            <a:r>
              <a:rPr lang="en-GB" dirty="0" err="1" smtClean="0"/>
              <a:t>Ottomani</a:t>
            </a:r>
            <a:r>
              <a:rPr lang="en-GB" dirty="0" smtClean="0"/>
              <a:t>, </a:t>
            </a:r>
            <a:r>
              <a:rPr lang="en-GB" dirty="0" err="1" smtClean="0"/>
              <a:t>Safavidi</a:t>
            </a:r>
            <a:r>
              <a:rPr lang="en-GB" dirty="0" smtClean="0"/>
              <a:t>, Moghul</a:t>
            </a:r>
            <a:endParaRPr lang="en-GB" dirty="0"/>
          </a:p>
        </p:txBody>
      </p:sp>
      <p:pic>
        <p:nvPicPr>
          <p:cNvPr id="46083" name="Segnaposto contenuto 5"/>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855663" y="822325"/>
            <a:ext cx="7343775" cy="5508625"/>
          </a:xfrm>
        </p:spPr>
      </p:pic>
      <p:sp>
        <p:nvSpPr>
          <p:cNvPr id="5" name="Segnaposto numero diapositiva 4"/>
          <p:cNvSpPr>
            <a:spLocks noGrp="1"/>
          </p:cNvSpPr>
          <p:nvPr>
            <p:ph type="sldNum" sz="quarter" idx="11"/>
          </p:nvPr>
        </p:nvSpPr>
        <p:spPr/>
        <p:txBody>
          <a:bodyPr/>
          <a:lstStyle/>
          <a:p>
            <a:pPr>
              <a:defRPr/>
            </a:pPr>
            <a:fld id="{166EF7AF-5B28-4D74-A476-CA4446F116CA}" type="slidenum">
              <a:rPr lang="en-GB" smtClean="0"/>
              <a:pPr>
                <a:defRPr/>
              </a:pPr>
              <a:t>33</a:t>
            </a:fld>
            <a:endParaRPr lang="en-GB"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15975" y="131763"/>
            <a:ext cx="7543800" cy="865187"/>
          </a:xfrm>
        </p:spPr>
        <p:txBody>
          <a:bodyPr/>
          <a:lstStyle/>
          <a:p>
            <a:pPr>
              <a:defRPr/>
            </a:pPr>
            <a:r>
              <a:rPr lang="en-GB" dirty="0" err="1" smtClean="0"/>
              <a:t>Impero</a:t>
            </a:r>
            <a:r>
              <a:rPr lang="en-GB" dirty="0" smtClean="0"/>
              <a:t> </a:t>
            </a:r>
            <a:r>
              <a:rPr lang="en-GB" dirty="0" err="1" smtClean="0"/>
              <a:t>ottomano</a:t>
            </a:r>
            <a:endParaRPr lang="en-GB" dirty="0"/>
          </a:p>
        </p:txBody>
      </p:sp>
      <p:pic>
        <p:nvPicPr>
          <p:cNvPr id="47107" name="Segnaposto contenuto 5"/>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815975" y="981075"/>
            <a:ext cx="7489825" cy="5373688"/>
          </a:xfrm>
        </p:spPr>
      </p:pic>
      <p:sp>
        <p:nvSpPr>
          <p:cNvPr id="5" name="Segnaposto numero diapositiva 4"/>
          <p:cNvSpPr>
            <a:spLocks noGrp="1"/>
          </p:cNvSpPr>
          <p:nvPr>
            <p:ph type="sldNum" sz="quarter" idx="11"/>
          </p:nvPr>
        </p:nvSpPr>
        <p:spPr/>
        <p:txBody>
          <a:bodyPr/>
          <a:lstStyle/>
          <a:p>
            <a:pPr>
              <a:defRPr/>
            </a:pPr>
            <a:fld id="{F0643E44-53CD-4073-ABF6-8D7BCA86E4FF}" type="slidenum">
              <a:rPr lang="en-GB" smtClean="0"/>
              <a:pPr>
                <a:defRPr/>
              </a:pPr>
              <a:t>34</a:t>
            </a:fld>
            <a:endParaRPr lang="en-GB"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79388" y="333375"/>
            <a:ext cx="8856662" cy="863600"/>
          </a:xfrm>
        </p:spPr>
        <p:txBody>
          <a:bodyPr>
            <a:normAutofit fontScale="90000"/>
          </a:bodyPr>
          <a:lstStyle/>
          <a:p>
            <a:pPr>
              <a:defRPr/>
            </a:pPr>
            <a:r>
              <a:rPr lang="en-GB" dirty="0" err="1" smtClean="0"/>
              <a:t>Aree</a:t>
            </a:r>
            <a:r>
              <a:rPr lang="en-GB" dirty="0" smtClean="0"/>
              <a:t> di </a:t>
            </a:r>
            <a:r>
              <a:rPr lang="en-GB" dirty="0" err="1" smtClean="0"/>
              <a:t>scambio</a:t>
            </a:r>
            <a:r>
              <a:rPr lang="en-GB" dirty="0" smtClean="0"/>
              <a:t> e </a:t>
            </a:r>
            <a:r>
              <a:rPr lang="en-GB" dirty="0" err="1" smtClean="0"/>
              <a:t>incontro</a:t>
            </a:r>
            <a:r>
              <a:rPr lang="en-GB" dirty="0" smtClean="0"/>
              <a:t> </a:t>
            </a:r>
            <a:r>
              <a:rPr lang="en-GB" dirty="0" err="1" smtClean="0"/>
              <a:t>tardo-medievali</a:t>
            </a:r>
            <a:endParaRPr lang="en-GB" dirty="0"/>
          </a:p>
        </p:txBody>
      </p:sp>
      <p:sp>
        <p:nvSpPr>
          <p:cNvPr id="5" name="Segnaposto numero diapositiva 4"/>
          <p:cNvSpPr>
            <a:spLocks noGrp="1"/>
          </p:cNvSpPr>
          <p:nvPr>
            <p:ph type="sldNum" sz="quarter" idx="11"/>
          </p:nvPr>
        </p:nvSpPr>
        <p:spPr/>
        <p:txBody>
          <a:bodyPr/>
          <a:lstStyle/>
          <a:p>
            <a:pPr>
              <a:defRPr/>
            </a:pPr>
            <a:fld id="{28202211-B494-4C95-9F1D-0FF35618CA60}" type="slidenum">
              <a:rPr lang="en-GB" smtClean="0"/>
              <a:pPr>
                <a:defRPr/>
              </a:pPr>
              <a:t>35</a:t>
            </a:fld>
            <a:endParaRPr lang="en-GB" dirty="0"/>
          </a:p>
        </p:txBody>
      </p:sp>
      <p:pic>
        <p:nvPicPr>
          <p:cNvPr id="48132" name="Segnaposto contenuto 10"/>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468313" y="1341438"/>
            <a:ext cx="7808912" cy="4945062"/>
          </a:xfrm>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27088" y="117475"/>
            <a:ext cx="7543800" cy="647700"/>
          </a:xfrm>
        </p:spPr>
        <p:txBody>
          <a:bodyPr>
            <a:normAutofit fontScale="90000"/>
          </a:bodyPr>
          <a:lstStyle/>
          <a:p>
            <a:pPr>
              <a:defRPr/>
            </a:pPr>
            <a:r>
              <a:rPr lang="en-GB" dirty="0" smtClean="0"/>
              <a:t>Vie della seta e delle </a:t>
            </a:r>
            <a:r>
              <a:rPr lang="en-GB" dirty="0" err="1" smtClean="0"/>
              <a:t>spezie</a:t>
            </a:r>
            <a:endParaRPr lang="en-GB" dirty="0"/>
          </a:p>
        </p:txBody>
      </p:sp>
      <p:sp>
        <p:nvSpPr>
          <p:cNvPr id="5" name="Segnaposto numero diapositiva 4"/>
          <p:cNvSpPr>
            <a:spLocks noGrp="1"/>
          </p:cNvSpPr>
          <p:nvPr>
            <p:ph type="sldNum" sz="quarter" idx="11"/>
          </p:nvPr>
        </p:nvSpPr>
        <p:spPr/>
        <p:txBody>
          <a:bodyPr/>
          <a:lstStyle/>
          <a:p>
            <a:pPr>
              <a:defRPr/>
            </a:pPr>
            <a:fld id="{F5BDEBB6-A7FB-4F18-8903-E0034A37B311}" type="slidenum">
              <a:rPr lang="en-GB" smtClean="0"/>
              <a:pPr>
                <a:defRPr/>
              </a:pPr>
              <a:t>36</a:t>
            </a:fld>
            <a:endParaRPr lang="en-GB" dirty="0"/>
          </a:p>
        </p:txBody>
      </p:sp>
      <p:pic>
        <p:nvPicPr>
          <p:cNvPr id="49156" name="Immagin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0825" y="792163"/>
            <a:ext cx="8605838" cy="547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7" name="Segnaposto contenuto 7"/>
          <p:cNvSpPr>
            <a:spLocks noGrp="1"/>
          </p:cNvSpPr>
          <p:nvPr>
            <p:ph idx="1"/>
          </p:nvPr>
        </p:nvSpPr>
        <p:spPr>
          <a:xfrm>
            <a:off x="539750" y="1557338"/>
            <a:ext cx="7737475" cy="4464050"/>
          </a:xfrm>
        </p:spPr>
        <p:txBody>
          <a:bodyPr/>
          <a:lstStyle/>
          <a:p>
            <a:endParaRPr lang="en-GB" altLang="en-US" smtClean="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07950" y="147638"/>
            <a:ext cx="9036050" cy="863600"/>
          </a:xfrm>
        </p:spPr>
        <p:txBody>
          <a:bodyPr>
            <a:normAutofit fontScale="90000"/>
          </a:bodyPr>
          <a:lstStyle/>
          <a:p>
            <a:pPr>
              <a:defRPr/>
            </a:pPr>
            <a:r>
              <a:rPr lang="en-GB" dirty="0" err="1" smtClean="0"/>
              <a:t>Diffusione</a:t>
            </a:r>
            <a:r>
              <a:rPr lang="en-GB" dirty="0" smtClean="0"/>
              <a:t> della </a:t>
            </a:r>
            <a:r>
              <a:rPr lang="en-GB" dirty="0" err="1" smtClean="0"/>
              <a:t>peste</a:t>
            </a:r>
            <a:r>
              <a:rPr lang="en-GB" dirty="0" smtClean="0"/>
              <a:t> </a:t>
            </a:r>
            <a:r>
              <a:rPr lang="en-GB" dirty="0" err="1" smtClean="0"/>
              <a:t>bubbonica</a:t>
            </a:r>
            <a:r>
              <a:rPr lang="en-GB" dirty="0" smtClean="0"/>
              <a:t> (1320-1349)</a:t>
            </a:r>
            <a:endParaRPr lang="en-GB" dirty="0"/>
          </a:p>
        </p:txBody>
      </p:sp>
      <p:sp>
        <p:nvSpPr>
          <p:cNvPr id="5" name="Segnaposto numero diapositiva 4"/>
          <p:cNvSpPr>
            <a:spLocks noGrp="1"/>
          </p:cNvSpPr>
          <p:nvPr>
            <p:ph type="sldNum" sz="quarter" idx="11"/>
          </p:nvPr>
        </p:nvSpPr>
        <p:spPr/>
        <p:txBody>
          <a:bodyPr/>
          <a:lstStyle/>
          <a:p>
            <a:pPr>
              <a:defRPr/>
            </a:pPr>
            <a:fld id="{5920B756-B0CD-4F17-9A56-10AEFAEFBBD9}" type="slidenum">
              <a:rPr lang="en-GB" smtClean="0"/>
              <a:pPr>
                <a:defRPr/>
              </a:pPr>
              <a:t>37</a:t>
            </a:fld>
            <a:endParaRPr lang="en-GB" dirty="0"/>
          </a:p>
        </p:txBody>
      </p:sp>
      <p:pic>
        <p:nvPicPr>
          <p:cNvPr id="50180" name="Immagin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68313" y="1125538"/>
            <a:ext cx="8064500" cy="5106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50825" y="188913"/>
            <a:ext cx="6697663" cy="1152525"/>
          </a:xfrm>
        </p:spPr>
        <p:txBody>
          <a:bodyPr>
            <a:normAutofit fontScale="90000"/>
          </a:bodyPr>
          <a:lstStyle/>
          <a:p>
            <a:pPr>
              <a:lnSpc>
                <a:spcPct val="100000"/>
              </a:lnSpc>
              <a:defRPr/>
            </a:pPr>
            <a:r>
              <a:rPr lang="en-GB" sz="2800" dirty="0"/>
              <a:t>Abu-</a:t>
            </a:r>
            <a:r>
              <a:rPr lang="en-GB" sz="2800" dirty="0" err="1"/>
              <a:t>Lughod</a:t>
            </a:r>
            <a:r>
              <a:rPr lang="en-GB" sz="2800" dirty="0"/>
              <a:t>, Janet L., </a:t>
            </a:r>
            <a:r>
              <a:rPr lang="en-GB" sz="2800" i="1" dirty="0"/>
              <a:t>Before European Hegemony: The World System A. D. 1250-1</a:t>
            </a:r>
            <a:r>
              <a:rPr lang="en-GB" sz="2800" dirty="0"/>
              <a:t>350 (New York: Oxford University Press, 1991)</a:t>
            </a:r>
            <a:endParaRPr lang="en-GB" dirty="0"/>
          </a:p>
        </p:txBody>
      </p:sp>
      <p:sp>
        <p:nvSpPr>
          <p:cNvPr id="5" name="Segnaposto numero diapositiva 4"/>
          <p:cNvSpPr>
            <a:spLocks noGrp="1"/>
          </p:cNvSpPr>
          <p:nvPr>
            <p:ph type="sldNum" sz="quarter" idx="11"/>
          </p:nvPr>
        </p:nvSpPr>
        <p:spPr/>
        <p:txBody>
          <a:bodyPr/>
          <a:lstStyle/>
          <a:p>
            <a:pPr>
              <a:defRPr/>
            </a:pPr>
            <a:fld id="{724D70E1-C69A-4E54-92AF-52CE17920CC6}" type="slidenum">
              <a:rPr lang="en-GB" smtClean="0"/>
              <a:pPr>
                <a:defRPr/>
              </a:pPr>
              <a:t>38</a:t>
            </a:fld>
            <a:endParaRPr lang="en-GB" dirty="0"/>
          </a:p>
        </p:txBody>
      </p:sp>
      <p:sp>
        <p:nvSpPr>
          <p:cNvPr id="10" name="Segnaposto contenuto 9"/>
          <p:cNvSpPr>
            <a:spLocks noGrp="1"/>
          </p:cNvSpPr>
          <p:nvPr>
            <p:ph idx="1"/>
          </p:nvPr>
        </p:nvSpPr>
        <p:spPr>
          <a:xfrm>
            <a:off x="107950" y="1487488"/>
            <a:ext cx="7777163" cy="4824412"/>
          </a:xfrm>
        </p:spPr>
        <p:txBody>
          <a:bodyPr>
            <a:normAutofit fontScale="85000" lnSpcReduction="20000"/>
          </a:bodyPr>
          <a:lstStyle/>
          <a:p>
            <a:pPr marL="0" indent="0">
              <a:lnSpc>
                <a:spcPct val="120000"/>
              </a:lnSpc>
              <a:buFont typeface="Arial" panose="020B0604020202020204" pitchFamily="34" charset="0"/>
              <a:buNone/>
              <a:defRPr/>
            </a:pPr>
            <a:r>
              <a:rPr lang="en-GB" dirty="0" smtClean="0"/>
              <a:t>“The second </a:t>
            </a:r>
            <a:r>
              <a:rPr lang="en-GB" dirty="0"/>
              <a:t>half of </a:t>
            </a:r>
            <a:r>
              <a:rPr lang="en-GB" dirty="0" smtClean="0"/>
              <a:t>the thirteenth century </a:t>
            </a:r>
            <a:r>
              <a:rPr lang="en-GB" dirty="0"/>
              <a:t>was a </a:t>
            </a:r>
            <a:r>
              <a:rPr lang="en-GB" dirty="0" smtClean="0"/>
              <a:t>remarkable moment </a:t>
            </a:r>
            <a:r>
              <a:rPr lang="en-GB" dirty="0"/>
              <a:t>in world history. Never before had so m</a:t>
            </a:r>
            <a:r>
              <a:rPr lang="en-GB" dirty="0" smtClean="0"/>
              <a:t>any </a:t>
            </a:r>
            <a:r>
              <a:rPr lang="en-GB" dirty="0"/>
              <a:t>regions of </a:t>
            </a:r>
            <a:r>
              <a:rPr lang="en-GB" dirty="0" smtClean="0"/>
              <a:t>the Old </a:t>
            </a:r>
            <a:r>
              <a:rPr lang="en-GB" dirty="0"/>
              <a:t>World come in contact with </a:t>
            </a:r>
            <a:r>
              <a:rPr lang="en-GB" dirty="0" smtClean="0"/>
              <a:t>one another - albeit still only superficially</a:t>
            </a:r>
            <a:r>
              <a:rPr lang="en-GB" dirty="0"/>
              <a:t>. At </a:t>
            </a:r>
            <a:r>
              <a:rPr lang="en-GB" dirty="0" smtClean="0"/>
              <a:t>the beginning </a:t>
            </a:r>
            <a:r>
              <a:rPr lang="en-GB" dirty="0"/>
              <a:t>of </a:t>
            </a:r>
            <a:r>
              <a:rPr lang="en-GB" dirty="0" smtClean="0"/>
              <a:t>the Christian </a:t>
            </a:r>
            <a:r>
              <a:rPr lang="en-GB" dirty="0"/>
              <a:t>era, </a:t>
            </a:r>
            <a:r>
              <a:rPr lang="en-GB" dirty="0" smtClean="0"/>
              <a:t>the Roman and Chinese empires </a:t>
            </a:r>
            <a:r>
              <a:rPr lang="en-GB" dirty="0"/>
              <a:t>had </a:t>
            </a:r>
            <a:r>
              <a:rPr lang="en-GB" dirty="0" smtClean="0"/>
              <a:t>been </a:t>
            </a:r>
            <a:r>
              <a:rPr lang="en-GB" dirty="0"/>
              <a:t>in </a:t>
            </a:r>
            <a:r>
              <a:rPr lang="en-GB" dirty="0" smtClean="0"/>
              <a:t>indirect </a:t>
            </a:r>
            <a:r>
              <a:rPr lang="en-GB" dirty="0"/>
              <a:t>contact, but </a:t>
            </a:r>
            <a:r>
              <a:rPr lang="en-GB" dirty="0" smtClean="0"/>
              <a:t>the connections between them </a:t>
            </a:r>
            <a:r>
              <a:rPr lang="en-GB" dirty="0"/>
              <a:t>declined </a:t>
            </a:r>
            <a:r>
              <a:rPr lang="en-GB" dirty="0" smtClean="0"/>
              <a:t>when both empires fragmented. In the seventh </a:t>
            </a:r>
            <a:r>
              <a:rPr lang="en-GB" dirty="0"/>
              <a:t>and </a:t>
            </a:r>
            <a:r>
              <a:rPr lang="en-GB" dirty="0" smtClean="0"/>
              <a:t>eight centuries</a:t>
            </a:r>
            <a:r>
              <a:rPr lang="en-GB" dirty="0"/>
              <a:t>, Islam </a:t>
            </a:r>
            <a:r>
              <a:rPr lang="en-GB" dirty="0" smtClean="0"/>
              <a:t>unified many </a:t>
            </a:r>
            <a:r>
              <a:rPr lang="en-GB" dirty="0"/>
              <a:t>parts </a:t>
            </a:r>
            <a:r>
              <a:rPr lang="en-GB" dirty="0" smtClean="0"/>
              <a:t>of the central region that </a:t>
            </a:r>
            <a:r>
              <a:rPr lang="en-GB" dirty="0"/>
              <a:t>lay </a:t>
            </a:r>
            <a:r>
              <a:rPr lang="en-GB" dirty="0" smtClean="0"/>
              <a:t>between the European and Chinese extremities</a:t>
            </a:r>
            <a:r>
              <a:rPr lang="en-GB" dirty="0"/>
              <a:t>, </a:t>
            </a:r>
            <a:r>
              <a:rPr lang="en-GB" dirty="0" smtClean="0"/>
              <a:t>reaching </a:t>
            </a:r>
            <a:r>
              <a:rPr lang="en-GB" dirty="0"/>
              <a:t>out in both </a:t>
            </a:r>
            <a:r>
              <a:rPr lang="en-GB" dirty="0" smtClean="0"/>
              <a:t>directions</a:t>
            </a:r>
            <a:r>
              <a:rPr lang="en-GB" dirty="0"/>
              <a:t>, but </a:t>
            </a:r>
            <a:r>
              <a:rPr lang="en-GB" dirty="0" smtClean="0"/>
              <a:t>the peripheral areas </a:t>
            </a:r>
            <a:r>
              <a:rPr lang="en-GB" dirty="0"/>
              <a:t>of this </a:t>
            </a:r>
            <a:r>
              <a:rPr lang="en-GB" dirty="0" smtClean="0"/>
              <a:t>reviving </a:t>
            </a:r>
            <a:r>
              <a:rPr lang="en-GB" dirty="0"/>
              <a:t>world </a:t>
            </a:r>
            <a:r>
              <a:rPr lang="en-GB" dirty="0" smtClean="0"/>
              <a:t>economy still remained relatively isolated from </a:t>
            </a:r>
            <a:r>
              <a:rPr lang="en-GB" dirty="0"/>
              <a:t>one </a:t>
            </a:r>
            <a:r>
              <a:rPr lang="en-GB" dirty="0" smtClean="0"/>
              <a:t>another</a:t>
            </a:r>
            <a:r>
              <a:rPr lang="en-GB" dirty="0"/>
              <a:t>. By </a:t>
            </a:r>
            <a:r>
              <a:rPr lang="en-GB" dirty="0" smtClean="0"/>
              <a:t>the eleventh </a:t>
            </a:r>
            <a:r>
              <a:rPr lang="en-GB" dirty="0"/>
              <a:t>and, </a:t>
            </a:r>
            <a:r>
              <a:rPr lang="en-GB" dirty="0" smtClean="0"/>
              <a:t>even </a:t>
            </a:r>
            <a:r>
              <a:rPr lang="en-GB" dirty="0"/>
              <a:t>more, </a:t>
            </a:r>
            <a:r>
              <a:rPr lang="en-GB" dirty="0" smtClean="0"/>
              <a:t>twelfth century</a:t>
            </a:r>
            <a:r>
              <a:rPr lang="en-GB" dirty="0"/>
              <a:t>, many parts of </a:t>
            </a:r>
            <a:r>
              <a:rPr lang="en-GB" dirty="0" smtClean="0"/>
              <a:t>the Old </a:t>
            </a:r>
            <a:r>
              <a:rPr lang="en-GB" dirty="0"/>
              <a:t>World </a:t>
            </a:r>
            <a:r>
              <a:rPr lang="en-GB" dirty="0" smtClean="0"/>
              <a:t>began </a:t>
            </a:r>
            <a:r>
              <a:rPr lang="en-GB" dirty="0"/>
              <a:t>to </a:t>
            </a:r>
            <a:r>
              <a:rPr lang="en-GB" dirty="0" smtClean="0"/>
              <a:t>become integrated into </a:t>
            </a:r>
            <a:r>
              <a:rPr lang="en-GB" dirty="0"/>
              <a:t>a </a:t>
            </a:r>
            <a:r>
              <a:rPr lang="en-GB" dirty="0" smtClean="0"/>
              <a:t>system </a:t>
            </a:r>
            <a:r>
              <a:rPr lang="en-GB" dirty="0"/>
              <a:t>of </a:t>
            </a:r>
            <a:r>
              <a:rPr lang="en-GB" dirty="0" smtClean="0"/>
              <a:t>exchange </a:t>
            </a:r>
            <a:r>
              <a:rPr lang="en-GB" dirty="0"/>
              <a:t>from which </a:t>
            </a:r>
            <a:r>
              <a:rPr lang="en-GB" dirty="0" smtClean="0"/>
              <a:t>all apparently benefited. The </a:t>
            </a:r>
            <a:r>
              <a:rPr lang="en-GB" dirty="0"/>
              <a:t>apogee of this </a:t>
            </a:r>
            <a:r>
              <a:rPr lang="en-GB" dirty="0" smtClean="0"/>
              <a:t>cycle </a:t>
            </a:r>
            <a:r>
              <a:rPr lang="en-GB" dirty="0"/>
              <a:t>came </a:t>
            </a:r>
            <a:r>
              <a:rPr lang="en-GB" dirty="0" smtClean="0"/>
              <a:t>between the end </a:t>
            </a:r>
            <a:r>
              <a:rPr lang="en-GB" dirty="0"/>
              <a:t>of </a:t>
            </a:r>
            <a:r>
              <a:rPr lang="en-GB" dirty="0" smtClean="0"/>
              <a:t>the thirteenth and the first decades </a:t>
            </a:r>
            <a:r>
              <a:rPr lang="en-GB" dirty="0"/>
              <a:t>of </a:t>
            </a:r>
            <a:r>
              <a:rPr lang="en-GB" dirty="0" smtClean="0"/>
              <a:t>the fourteenth century, </a:t>
            </a:r>
            <a:r>
              <a:rPr lang="en-GB" dirty="0"/>
              <a:t>by </a:t>
            </a:r>
            <a:r>
              <a:rPr lang="en-GB" dirty="0" smtClean="0"/>
              <a:t>which </a:t>
            </a:r>
            <a:r>
              <a:rPr lang="en-GB" dirty="0"/>
              <a:t>time </a:t>
            </a:r>
            <a:r>
              <a:rPr lang="en-GB" dirty="0" smtClean="0"/>
              <a:t>even Europe and </a:t>
            </a:r>
            <a:r>
              <a:rPr lang="en-GB" dirty="0"/>
              <a:t>China had </a:t>
            </a:r>
            <a:r>
              <a:rPr lang="en-GB" dirty="0" smtClean="0"/>
              <a:t>established direc</a:t>
            </a:r>
            <a:r>
              <a:rPr lang="en-GB" dirty="0"/>
              <a:t>t</a:t>
            </a:r>
            <a:r>
              <a:rPr lang="en-GB" dirty="0" smtClean="0"/>
              <a:t>, </a:t>
            </a:r>
            <a:r>
              <a:rPr lang="en-GB" dirty="0"/>
              <a:t>if </a:t>
            </a:r>
            <a:r>
              <a:rPr lang="en-GB" dirty="0" smtClean="0"/>
              <a:t>decidedly limited contact </a:t>
            </a:r>
            <a:r>
              <a:rPr lang="en-GB" dirty="0"/>
              <a:t>with </a:t>
            </a:r>
            <a:r>
              <a:rPr lang="en-GB" dirty="0" smtClean="0"/>
              <a:t>each another”.</a:t>
            </a:r>
            <a:endParaRPr lang="en-GB" dirty="0"/>
          </a:p>
        </p:txBody>
      </p:sp>
      <p:pic>
        <p:nvPicPr>
          <p:cNvPr id="51205" name="Immagine 10"/>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869238" y="115888"/>
            <a:ext cx="1274762" cy="208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260350"/>
            <a:ext cx="9072563" cy="865188"/>
          </a:xfrm>
        </p:spPr>
        <p:txBody>
          <a:bodyPr>
            <a:noAutofit/>
          </a:bodyPr>
          <a:lstStyle/>
          <a:p>
            <a:pPr>
              <a:defRPr/>
            </a:pPr>
            <a:r>
              <a:rPr lang="en-GB" sz="2800" dirty="0" smtClean="0"/>
              <a:t>Michael </a:t>
            </a:r>
            <a:r>
              <a:rPr lang="en-GB" sz="2800" dirty="0" err="1" smtClean="0"/>
              <a:t>Adas</a:t>
            </a:r>
            <a:r>
              <a:rPr lang="en-GB" sz="2800" dirty="0" smtClean="0"/>
              <a:t> (ed. by), </a:t>
            </a:r>
            <a:r>
              <a:rPr lang="en-GB" sz="2800" i="1" dirty="0"/>
              <a:t>Islamic &amp; European Expansion: The Forging of a Global </a:t>
            </a:r>
            <a:r>
              <a:rPr lang="en-GB" sz="2800" i="1" dirty="0" smtClean="0"/>
              <a:t>Order </a:t>
            </a:r>
            <a:r>
              <a:rPr lang="en-GB" sz="2800" dirty="0" smtClean="0"/>
              <a:t>(Philadelphia: Temple University Press, 1993)</a:t>
            </a:r>
            <a:endParaRPr lang="en-GB" sz="2800" i="1" dirty="0"/>
          </a:p>
        </p:txBody>
      </p:sp>
      <p:sp>
        <p:nvSpPr>
          <p:cNvPr id="5" name="Segnaposto numero diapositiva 4"/>
          <p:cNvSpPr>
            <a:spLocks noGrp="1"/>
          </p:cNvSpPr>
          <p:nvPr>
            <p:ph type="sldNum" sz="quarter" idx="11"/>
          </p:nvPr>
        </p:nvSpPr>
        <p:spPr/>
        <p:txBody>
          <a:bodyPr/>
          <a:lstStyle/>
          <a:p>
            <a:pPr>
              <a:defRPr/>
            </a:pPr>
            <a:fld id="{1C3793FE-DB80-4A21-91DD-1F5A5AE4B63E}" type="slidenum">
              <a:rPr lang="en-GB" smtClean="0"/>
              <a:pPr>
                <a:defRPr/>
              </a:pPr>
              <a:t>39</a:t>
            </a:fld>
            <a:endParaRPr lang="en-GB" dirty="0"/>
          </a:p>
        </p:txBody>
      </p:sp>
      <p:pic>
        <p:nvPicPr>
          <p:cNvPr id="52228" name="Immagin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508625" y="1250950"/>
            <a:ext cx="3203575" cy="501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9" name="Immagine 1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27088" y="1311275"/>
            <a:ext cx="3128962" cy="489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41300" y="333375"/>
            <a:ext cx="8728075" cy="1008063"/>
          </a:xfrm>
        </p:spPr>
        <p:txBody>
          <a:bodyPr>
            <a:noAutofit/>
          </a:bodyPr>
          <a:lstStyle/>
          <a:p>
            <a:pPr>
              <a:defRPr/>
            </a:pPr>
            <a:r>
              <a:rPr lang="en-GB" sz="2800" dirty="0"/>
              <a:t>Xingjian Liu , Song Hong &amp; </a:t>
            </a:r>
            <a:r>
              <a:rPr lang="en-GB" sz="2800" dirty="0" err="1"/>
              <a:t>Yaolin</a:t>
            </a:r>
            <a:r>
              <a:rPr lang="en-GB" sz="2800" dirty="0"/>
              <a:t> Liu (2012) </a:t>
            </a:r>
            <a:r>
              <a:rPr lang="en-GB" sz="2800" dirty="0" smtClean="0"/>
              <a:t>“A </a:t>
            </a:r>
            <a:r>
              <a:rPr lang="en-GB" sz="2800" dirty="0" err="1"/>
              <a:t>Bibliometric</a:t>
            </a:r>
            <a:r>
              <a:rPr lang="en-GB" sz="2800" dirty="0"/>
              <a:t> </a:t>
            </a:r>
            <a:r>
              <a:rPr lang="en-GB" sz="2800" dirty="0" smtClean="0"/>
              <a:t>Analysis of </a:t>
            </a:r>
            <a:r>
              <a:rPr lang="en-GB" sz="2800" dirty="0"/>
              <a:t>20 Years of Globalization Research: </a:t>
            </a:r>
            <a:r>
              <a:rPr lang="en-GB" sz="2800" dirty="0" smtClean="0"/>
              <a:t>1990–2009”, </a:t>
            </a:r>
            <a:r>
              <a:rPr lang="en-GB" sz="2800" i="1" dirty="0"/>
              <a:t>Globalizations</a:t>
            </a:r>
            <a:r>
              <a:rPr lang="en-GB" sz="2800" dirty="0"/>
              <a:t>, 9:2, 195-210</a:t>
            </a:r>
          </a:p>
        </p:txBody>
      </p:sp>
      <p:pic>
        <p:nvPicPr>
          <p:cNvPr id="15363" name="Segnaposto contenuto 5"/>
          <p:cNvPicPr>
            <a:picLocks noGrp="1" noChangeAspect="1"/>
          </p:cNvPicPr>
          <p:nvPr>
            <p:ph idx="1"/>
          </p:nvPr>
        </p:nvPicPr>
        <p:blipFill>
          <a:blip r:embed="rId2">
            <a:extLst>
              <a:ext uri="{28A0092B-C50C-407E-A947-70E740481C1C}">
                <a14:useLocalDpi xmlns:a14="http://schemas.microsoft.com/office/drawing/2010/main" val="0"/>
              </a:ext>
            </a:extLst>
          </a:blip>
          <a:srcRect l="203" t="54832" r="-2" b="4842"/>
          <a:stretch>
            <a:fillRect/>
          </a:stretch>
        </p:blipFill>
        <p:spPr>
          <a:xfrm>
            <a:off x="134938" y="1484313"/>
            <a:ext cx="9009062" cy="4737100"/>
          </a:xfrm>
        </p:spPr>
      </p:pic>
      <p:sp>
        <p:nvSpPr>
          <p:cNvPr id="5" name="Segnaposto numero diapositiva 4"/>
          <p:cNvSpPr>
            <a:spLocks noGrp="1"/>
          </p:cNvSpPr>
          <p:nvPr>
            <p:ph type="sldNum" sz="quarter" idx="11"/>
          </p:nvPr>
        </p:nvSpPr>
        <p:spPr/>
        <p:txBody>
          <a:bodyPr/>
          <a:lstStyle/>
          <a:p>
            <a:pPr>
              <a:defRPr/>
            </a:pPr>
            <a:fld id="{CCCE8AE0-495E-4C4B-8F7B-4ECC0725E0BA}" type="slidenum">
              <a:rPr lang="en-GB" smtClean="0"/>
              <a:pPr>
                <a:defRPr/>
              </a:pPr>
              <a:t>4</a:t>
            </a:fld>
            <a:endParaRPr lang="en-GB" dirty="0"/>
          </a:p>
        </p:txBody>
      </p:sp>
      <p:cxnSp>
        <p:nvCxnSpPr>
          <p:cNvPr id="8" name="Connettore 2 7"/>
          <p:cNvCxnSpPr/>
          <p:nvPr/>
        </p:nvCxnSpPr>
        <p:spPr>
          <a:xfrm>
            <a:off x="6670675" y="4470400"/>
            <a:ext cx="422275" cy="719138"/>
          </a:xfrm>
          <a:prstGeom prst="straightConnector1">
            <a:avLst/>
          </a:prstGeom>
          <a:ln w="28575">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15366" name="CasellaDiTesto 11"/>
          <p:cNvSpPr txBox="1">
            <a:spLocks noChangeArrowheads="1"/>
          </p:cNvSpPr>
          <p:nvPr/>
        </p:nvSpPr>
        <p:spPr bwMode="auto">
          <a:xfrm>
            <a:off x="7092950" y="5229225"/>
            <a:ext cx="1800225" cy="261938"/>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en-US" sz="1100" b="1">
                <a:solidFill>
                  <a:schemeClr val="bg1"/>
                </a:solidFill>
              </a:rPr>
              <a:t>BL: titoli, non parole-chiave</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755650" y="333375"/>
            <a:ext cx="7543800" cy="863600"/>
          </a:xfrm>
        </p:spPr>
        <p:txBody>
          <a:bodyPr>
            <a:normAutofit fontScale="90000"/>
          </a:bodyPr>
          <a:lstStyle/>
          <a:p>
            <a:pPr>
              <a:defRPr/>
            </a:pPr>
            <a:r>
              <a:rPr lang="en-GB" sz="3600" dirty="0"/>
              <a:t>Abu-</a:t>
            </a:r>
            <a:r>
              <a:rPr lang="en-GB" sz="3600" dirty="0" err="1"/>
              <a:t>Lughod</a:t>
            </a:r>
            <a:r>
              <a:rPr lang="en-GB" sz="3600" dirty="0"/>
              <a:t>, Janet L., “The World System in the </a:t>
            </a:r>
            <a:r>
              <a:rPr lang="en-GB" sz="3600" dirty="0" err="1"/>
              <a:t>Thrteenth</a:t>
            </a:r>
            <a:r>
              <a:rPr lang="en-GB" sz="3600" dirty="0"/>
              <a:t> Century: Dead-End or Precursor</a:t>
            </a:r>
            <a:r>
              <a:rPr lang="en-GB" sz="3600" dirty="0" smtClean="0"/>
              <a:t>?”</a:t>
            </a:r>
            <a:endParaRPr lang="en-GB" dirty="0"/>
          </a:p>
        </p:txBody>
      </p:sp>
      <p:pic>
        <p:nvPicPr>
          <p:cNvPr id="53251" name="Segnaposto contenuto 5"/>
          <p:cNvPicPr>
            <a:picLocks noGrp="1" noChangeAspect="1"/>
          </p:cNvPicPr>
          <p:nvPr>
            <p:ph idx="1"/>
          </p:nvPr>
        </p:nvPicPr>
        <p:blipFill>
          <a:blip r:embed="rId2">
            <a:extLst>
              <a:ext uri="{28A0092B-C50C-407E-A947-70E740481C1C}">
                <a14:useLocalDpi xmlns:a14="http://schemas.microsoft.com/office/drawing/2010/main" val="0"/>
              </a:ext>
            </a:extLst>
          </a:blip>
          <a:srcRect t="4385" r="1390" b="2847"/>
          <a:stretch>
            <a:fillRect/>
          </a:stretch>
        </p:blipFill>
        <p:spPr>
          <a:xfrm>
            <a:off x="1849438" y="1211263"/>
            <a:ext cx="5473700" cy="5097462"/>
          </a:xfrm>
        </p:spPr>
      </p:pic>
      <p:sp>
        <p:nvSpPr>
          <p:cNvPr id="5" name="Segnaposto numero diapositiva 4"/>
          <p:cNvSpPr>
            <a:spLocks noGrp="1"/>
          </p:cNvSpPr>
          <p:nvPr>
            <p:ph type="sldNum" sz="quarter" idx="11"/>
          </p:nvPr>
        </p:nvSpPr>
        <p:spPr/>
        <p:txBody>
          <a:bodyPr/>
          <a:lstStyle/>
          <a:p>
            <a:pPr>
              <a:defRPr/>
            </a:pPr>
            <a:fld id="{2E843471-1E71-4C70-9B10-55CB209A727A}" type="slidenum">
              <a:rPr lang="en-GB" smtClean="0"/>
              <a:pPr>
                <a:defRPr/>
              </a:pPr>
              <a:t>40</a:t>
            </a:fld>
            <a:endParaRPr lang="en-GB" dirty="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755650" y="188913"/>
            <a:ext cx="7543800" cy="820737"/>
          </a:xfrm>
        </p:spPr>
        <p:txBody>
          <a:bodyPr/>
          <a:lstStyle/>
          <a:p>
            <a:pPr>
              <a:defRPr/>
            </a:pPr>
            <a:r>
              <a:rPr lang="en-GB" dirty="0" smtClean="0"/>
              <a:t>Prima </a:t>
            </a:r>
            <a:r>
              <a:rPr lang="en-GB" dirty="0" err="1" smtClean="0"/>
              <a:t>dell’Occidente</a:t>
            </a:r>
            <a:endParaRPr lang="en-GB" dirty="0"/>
          </a:p>
        </p:txBody>
      </p:sp>
      <p:pic>
        <p:nvPicPr>
          <p:cNvPr id="54275" name="Segnaposto contenuto 5"/>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6153150" y="1419225"/>
            <a:ext cx="2787650" cy="4271963"/>
          </a:xfrm>
        </p:spPr>
      </p:pic>
      <p:sp>
        <p:nvSpPr>
          <p:cNvPr id="5" name="Segnaposto numero diapositiva 4"/>
          <p:cNvSpPr>
            <a:spLocks noGrp="1"/>
          </p:cNvSpPr>
          <p:nvPr>
            <p:ph type="sldNum" sz="quarter" idx="11"/>
          </p:nvPr>
        </p:nvSpPr>
        <p:spPr/>
        <p:txBody>
          <a:bodyPr/>
          <a:lstStyle/>
          <a:p>
            <a:pPr>
              <a:defRPr/>
            </a:pPr>
            <a:fld id="{65BF99FF-FBCE-4D0F-897D-CAA7A0E62AE7}" type="slidenum">
              <a:rPr lang="en-GB" smtClean="0"/>
              <a:pPr>
                <a:defRPr/>
              </a:pPr>
              <a:t>41</a:t>
            </a:fld>
            <a:endParaRPr lang="en-GB" dirty="0"/>
          </a:p>
        </p:txBody>
      </p:sp>
      <p:pic>
        <p:nvPicPr>
          <p:cNvPr id="54277" name="Immagin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925" y="1419225"/>
            <a:ext cx="2947988" cy="428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8" name="CasellaDiTesto 7"/>
          <p:cNvSpPr txBox="1">
            <a:spLocks noChangeArrowheads="1"/>
          </p:cNvSpPr>
          <p:nvPr/>
        </p:nvSpPr>
        <p:spPr bwMode="auto">
          <a:xfrm>
            <a:off x="900113" y="5895975"/>
            <a:ext cx="7191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en-US"/>
              <a:t>1990</a:t>
            </a:r>
          </a:p>
        </p:txBody>
      </p:sp>
      <p:pic>
        <p:nvPicPr>
          <p:cNvPr id="54279" name="Immagine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179763" y="1419225"/>
            <a:ext cx="2841625" cy="428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80" name="CasellaDiTesto 9"/>
          <p:cNvSpPr txBox="1">
            <a:spLocks noChangeArrowheads="1"/>
          </p:cNvSpPr>
          <p:nvPr/>
        </p:nvSpPr>
        <p:spPr bwMode="auto">
          <a:xfrm>
            <a:off x="4167188" y="5895975"/>
            <a:ext cx="7207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en-US"/>
              <a:t>1990</a:t>
            </a:r>
          </a:p>
        </p:txBody>
      </p:sp>
      <p:sp>
        <p:nvSpPr>
          <p:cNvPr id="54281" name="CasellaDiTesto 10"/>
          <p:cNvSpPr txBox="1">
            <a:spLocks noChangeArrowheads="1"/>
          </p:cNvSpPr>
          <p:nvPr/>
        </p:nvSpPr>
        <p:spPr bwMode="auto">
          <a:xfrm>
            <a:off x="7427913" y="5873750"/>
            <a:ext cx="7191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en-US"/>
              <a:t>2010</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539750" y="1773238"/>
            <a:ext cx="7737475" cy="4248150"/>
          </a:xfrm>
        </p:spPr>
        <p:txBody>
          <a:bodyPr/>
          <a:lstStyle/>
          <a:p>
            <a:pPr marL="0" indent="0" algn="ctr">
              <a:buFont typeface="Arial" panose="020B0604020202020204" pitchFamily="34" charset="0"/>
              <a:buNone/>
              <a:defRPr/>
            </a:pPr>
            <a:r>
              <a:rPr lang="en-GB" sz="4400" b="1" spc="-50" dirty="0">
                <a:solidFill>
                  <a:srgbClr val="FFC000"/>
                </a:solidFill>
                <a:latin typeface="+mj-lt"/>
                <a:ea typeface="+mj-ea"/>
                <a:cs typeface="+mj-cs"/>
              </a:rPr>
              <a:t>2. </a:t>
            </a:r>
            <a:endParaRPr lang="en-GB" sz="4400" b="1" spc="-50" dirty="0" smtClean="0">
              <a:solidFill>
                <a:srgbClr val="FFC000"/>
              </a:solidFill>
              <a:latin typeface="+mj-lt"/>
              <a:ea typeface="+mj-ea"/>
              <a:cs typeface="+mj-cs"/>
            </a:endParaRPr>
          </a:p>
          <a:p>
            <a:pPr marL="0" indent="0" algn="ctr">
              <a:buFont typeface="Arial" panose="020B0604020202020204" pitchFamily="34" charset="0"/>
              <a:buNone/>
              <a:defRPr/>
            </a:pPr>
            <a:r>
              <a:rPr lang="en-GB" sz="4400" b="1" spc="-50" dirty="0" smtClean="0">
                <a:solidFill>
                  <a:srgbClr val="FFC000"/>
                </a:solidFill>
                <a:latin typeface="+mj-lt"/>
                <a:ea typeface="+mj-ea"/>
                <a:cs typeface="+mj-cs"/>
              </a:rPr>
              <a:t>Proto-</a:t>
            </a:r>
            <a:r>
              <a:rPr lang="en-GB" sz="4400" b="1" spc="-50" dirty="0" err="1" smtClean="0">
                <a:solidFill>
                  <a:srgbClr val="FFC000"/>
                </a:solidFill>
                <a:latin typeface="+mj-lt"/>
                <a:ea typeface="+mj-ea"/>
                <a:cs typeface="+mj-cs"/>
              </a:rPr>
              <a:t>globalizzazione</a:t>
            </a:r>
            <a:endParaRPr lang="en-GB" sz="4400" b="1" spc="-50" dirty="0" smtClean="0">
              <a:solidFill>
                <a:srgbClr val="FFC000"/>
              </a:solidFill>
              <a:latin typeface="+mj-lt"/>
              <a:ea typeface="+mj-ea"/>
              <a:cs typeface="+mj-cs"/>
            </a:endParaRPr>
          </a:p>
          <a:p>
            <a:pPr marL="0" indent="0" algn="ctr">
              <a:buFont typeface="Arial" panose="020B0604020202020204" pitchFamily="34" charset="0"/>
              <a:buNone/>
              <a:defRPr/>
            </a:pPr>
            <a:r>
              <a:rPr lang="en-GB" sz="3200" b="1" spc="-50" dirty="0" smtClean="0">
                <a:solidFill>
                  <a:srgbClr val="FFC000"/>
                </a:solidFill>
                <a:latin typeface="+mj-lt"/>
                <a:ea typeface="+mj-ea"/>
                <a:cs typeface="+mj-cs"/>
              </a:rPr>
              <a:t>(</a:t>
            </a:r>
            <a:r>
              <a:rPr lang="en-GB" sz="3200" b="1" spc="-50" dirty="0" err="1" smtClean="0">
                <a:solidFill>
                  <a:srgbClr val="FFC000"/>
                </a:solidFill>
                <a:latin typeface="+mj-lt"/>
                <a:ea typeface="+mj-ea"/>
                <a:cs typeface="+mj-cs"/>
              </a:rPr>
              <a:t>inizio</a:t>
            </a:r>
            <a:r>
              <a:rPr lang="en-GB" sz="3200" b="1" spc="-50" dirty="0" smtClean="0">
                <a:solidFill>
                  <a:srgbClr val="FFC000"/>
                </a:solidFill>
                <a:latin typeface="+mj-lt"/>
                <a:ea typeface="+mj-ea"/>
                <a:cs typeface="+mj-cs"/>
              </a:rPr>
              <a:t> sec. XVI-</a:t>
            </a:r>
            <a:r>
              <a:rPr lang="en-GB" sz="3200" b="1" spc="-50" dirty="0" err="1" smtClean="0">
                <a:solidFill>
                  <a:srgbClr val="FFC000"/>
                </a:solidFill>
                <a:latin typeface="+mj-lt"/>
                <a:ea typeface="+mj-ea"/>
                <a:cs typeface="+mj-cs"/>
              </a:rPr>
              <a:t>inizio</a:t>
            </a:r>
            <a:r>
              <a:rPr lang="en-GB" sz="3200" b="1" spc="-50" dirty="0" smtClean="0">
                <a:solidFill>
                  <a:srgbClr val="FFC000"/>
                </a:solidFill>
                <a:latin typeface="+mj-lt"/>
                <a:ea typeface="+mj-ea"/>
                <a:cs typeface="+mj-cs"/>
              </a:rPr>
              <a:t> sec. XIX: </a:t>
            </a:r>
            <a:r>
              <a:rPr lang="en-GB" sz="3200" b="1" spc="-50" dirty="0" err="1" smtClean="0">
                <a:solidFill>
                  <a:srgbClr val="FFC000"/>
                </a:solidFill>
                <a:latin typeface="+mj-lt"/>
                <a:ea typeface="+mj-ea"/>
                <a:cs typeface="+mj-cs"/>
              </a:rPr>
              <a:t>colonizzazione</a:t>
            </a:r>
            <a:r>
              <a:rPr lang="en-GB" sz="3200" b="1" spc="-50" dirty="0" smtClean="0">
                <a:solidFill>
                  <a:srgbClr val="FFC000"/>
                </a:solidFill>
                <a:latin typeface="+mj-lt"/>
                <a:ea typeface="+mj-ea"/>
                <a:cs typeface="+mj-cs"/>
              </a:rPr>
              <a:t>, </a:t>
            </a:r>
            <a:r>
              <a:rPr lang="en-GB" sz="3200" b="1" spc="-50" dirty="0" err="1" smtClean="0">
                <a:solidFill>
                  <a:srgbClr val="FFC000"/>
                </a:solidFill>
                <a:latin typeface="+mj-lt"/>
                <a:ea typeface="+mj-ea"/>
                <a:cs typeface="+mj-cs"/>
              </a:rPr>
              <a:t>argento</a:t>
            </a:r>
            <a:r>
              <a:rPr lang="en-GB" sz="3200" b="1" spc="-50" dirty="0" smtClean="0">
                <a:solidFill>
                  <a:srgbClr val="FFC000"/>
                </a:solidFill>
                <a:latin typeface="+mj-lt"/>
                <a:ea typeface="+mj-ea"/>
                <a:cs typeface="+mj-cs"/>
              </a:rPr>
              <a:t>, </a:t>
            </a:r>
            <a:r>
              <a:rPr lang="en-GB" sz="3200" b="1" spc="-50" dirty="0" err="1" smtClean="0">
                <a:solidFill>
                  <a:srgbClr val="FFC000"/>
                </a:solidFill>
                <a:latin typeface="+mj-lt"/>
                <a:ea typeface="+mj-ea"/>
                <a:cs typeface="+mj-cs"/>
              </a:rPr>
              <a:t>tratta</a:t>
            </a:r>
            <a:r>
              <a:rPr lang="en-GB" sz="3200" b="1" spc="-50" dirty="0" smtClean="0">
                <a:solidFill>
                  <a:srgbClr val="FFC000"/>
                </a:solidFill>
                <a:latin typeface="+mj-lt"/>
                <a:ea typeface="+mj-ea"/>
                <a:cs typeface="+mj-cs"/>
              </a:rPr>
              <a:t>, </a:t>
            </a:r>
            <a:r>
              <a:rPr lang="en-GB" sz="3200" b="1" spc="-50" dirty="0" err="1" smtClean="0">
                <a:solidFill>
                  <a:srgbClr val="FFC000"/>
                </a:solidFill>
                <a:latin typeface="+mj-lt"/>
                <a:ea typeface="+mj-ea"/>
                <a:cs typeface="+mj-cs"/>
              </a:rPr>
              <a:t>spezie</a:t>
            </a:r>
            <a:r>
              <a:rPr lang="en-GB" sz="3200" b="1" spc="-50" dirty="0" smtClean="0">
                <a:solidFill>
                  <a:srgbClr val="FFC000"/>
                </a:solidFill>
                <a:latin typeface="+mj-lt"/>
                <a:ea typeface="+mj-ea"/>
                <a:cs typeface="+mj-cs"/>
              </a:rPr>
              <a:t>)</a:t>
            </a:r>
            <a:endParaRPr lang="en-GB" sz="3200" b="1" spc="-50" dirty="0">
              <a:solidFill>
                <a:srgbClr val="FFC000"/>
              </a:solidFill>
              <a:latin typeface="+mj-lt"/>
              <a:ea typeface="+mj-ea"/>
              <a:cs typeface="+mj-cs"/>
            </a:endParaRPr>
          </a:p>
        </p:txBody>
      </p:sp>
      <p:sp>
        <p:nvSpPr>
          <p:cNvPr id="5" name="Segnaposto numero diapositiva 4"/>
          <p:cNvSpPr>
            <a:spLocks noGrp="1"/>
          </p:cNvSpPr>
          <p:nvPr>
            <p:ph type="sldNum" sz="quarter" idx="11"/>
          </p:nvPr>
        </p:nvSpPr>
        <p:spPr/>
        <p:txBody>
          <a:bodyPr/>
          <a:lstStyle/>
          <a:p>
            <a:pPr>
              <a:defRPr/>
            </a:pPr>
            <a:fld id="{1DDC4953-430A-4E34-83AD-3B9978F0EB0E}" type="slidenum">
              <a:rPr lang="en-GB" smtClean="0"/>
              <a:pPr>
                <a:defRPr/>
              </a:pPr>
              <a:t>42</a:t>
            </a:fld>
            <a:endParaRPr lang="en-GB" dirty="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27088" y="204788"/>
            <a:ext cx="7543800" cy="576262"/>
          </a:xfrm>
        </p:spPr>
        <p:txBody>
          <a:bodyPr>
            <a:normAutofit fontScale="90000"/>
          </a:bodyPr>
          <a:lstStyle/>
          <a:p>
            <a:pPr>
              <a:defRPr/>
            </a:pPr>
            <a:r>
              <a:rPr lang="en-GB" dirty="0" err="1" smtClean="0"/>
              <a:t>Scoperte</a:t>
            </a:r>
            <a:r>
              <a:rPr lang="en-GB" dirty="0" smtClean="0"/>
              <a:t> e </a:t>
            </a:r>
            <a:r>
              <a:rPr lang="en-GB" dirty="0" err="1" smtClean="0"/>
              <a:t>espansione</a:t>
            </a:r>
            <a:r>
              <a:rPr lang="en-GB" dirty="0" smtClean="0"/>
              <a:t> </a:t>
            </a:r>
            <a:r>
              <a:rPr lang="en-GB" dirty="0" err="1"/>
              <a:t>e</a:t>
            </a:r>
            <a:r>
              <a:rPr lang="en-GB" dirty="0" err="1" smtClean="0"/>
              <a:t>uropea</a:t>
            </a:r>
            <a:endParaRPr lang="en-GB" dirty="0"/>
          </a:p>
        </p:txBody>
      </p:sp>
      <p:sp>
        <p:nvSpPr>
          <p:cNvPr id="5" name="Segnaposto numero diapositiva 4"/>
          <p:cNvSpPr>
            <a:spLocks noGrp="1"/>
          </p:cNvSpPr>
          <p:nvPr>
            <p:ph type="sldNum" sz="quarter" idx="11"/>
          </p:nvPr>
        </p:nvSpPr>
        <p:spPr/>
        <p:txBody>
          <a:bodyPr/>
          <a:lstStyle/>
          <a:p>
            <a:pPr>
              <a:defRPr/>
            </a:pPr>
            <a:fld id="{EDB9D874-535C-46E7-9368-7C6D948CA7E8}" type="slidenum">
              <a:rPr lang="en-GB" smtClean="0"/>
              <a:pPr>
                <a:defRPr/>
              </a:pPr>
              <a:t>43</a:t>
            </a:fld>
            <a:endParaRPr lang="en-GB" dirty="0"/>
          </a:p>
        </p:txBody>
      </p:sp>
      <p:pic>
        <p:nvPicPr>
          <p:cNvPr id="56324" name="Segnaposto contenuto 5"/>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200025" y="1012825"/>
            <a:ext cx="8740775" cy="5091113"/>
          </a:xfrm>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755650" y="333375"/>
            <a:ext cx="7543800" cy="863600"/>
          </a:xfrm>
        </p:spPr>
        <p:txBody>
          <a:bodyPr/>
          <a:lstStyle/>
          <a:p>
            <a:pPr>
              <a:defRPr/>
            </a:pPr>
            <a:r>
              <a:rPr lang="en-GB" dirty="0" smtClean="0"/>
              <a:t>Lo “</a:t>
            </a:r>
            <a:r>
              <a:rPr lang="en-GB" dirty="0" err="1" smtClean="0"/>
              <a:t>scambio</a:t>
            </a:r>
            <a:r>
              <a:rPr lang="en-GB" dirty="0" smtClean="0"/>
              <a:t> </a:t>
            </a:r>
            <a:r>
              <a:rPr lang="en-GB" dirty="0" err="1" smtClean="0"/>
              <a:t>colombiano</a:t>
            </a:r>
            <a:r>
              <a:rPr lang="en-GB" dirty="0" smtClean="0"/>
              <a:t>”</a:t>
            </a:r>
            <a:endParaRPr lang="en-GB" dirty="0"/>
          </a:p>
        </p:txBody>
      </p:sp>
      <p:sp>
        <p:nvSpPr>
          <p:cNvPr id="5" name="Segnaposto numero diapositiva 4"/>
          <p:cNvSpPr>
            <a:spLocks noGrp="1"/>
          </p:cNvSpPr>
          <p:nvPr>
            <p:ph type="sldNum" sz="quarter" idx="11"/>
          </p:nvPr>
        </p:nvSpPr>
        <p:spPr/>
        <p:txBody>
          <a:bodyPr/>
          <a:lstStyle/>
          <a:p>
            <a:pPr>
              <a:defRPr/>
            </a:pPr>
            <a:fld id="{1EDFD249-3D00-447D-8D96-EAEF75D3A7A9}" type="slidenum">
              <a:rPr lang="en-GB" smtClean="0"/>
              <a:pPr>
                <a:defRPr/>
              </a:pPr>
              <a:t>44</a:t>
            </a:fld>
            <a:endParaRPr lang="en-GB" dirty="0"/>
          </a:p>
        </p:txBody>
      </p:sp>
      <p:pic>
        <p:nvPicPr>
          <p:cNvPr id="57348" name="Segnaposto contenuto 7"/>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601663" y="1296988"/>
            <a:ext cx="7570787" cy="5011737"/>
          </a:xfrm>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69863" y="298450"/>
            <a:ext cx="9432926" cy="863600"/>
          </a:xfrm>
        </p:spPr>
        <p:txBody>
          <a:bodyPr>
            <a:normAutofit fontScale="90000"/>
          </a:bodyPr>
          <a:lstStyle/>
          <a:p>
            <a:pPr>
              <a:defRPr/>
            </a:pPr>
            <a:r>
              <a:rPr lang="en-GB" dirty="0" err="1" smtClean="0"/>
              <a:t>Reti</a:t>
            </a:r>
            <a:r>
              <a:rPr lang="en-GB" dirty="0" smtClean="0"/>
              <a:t> </a:t>
            </a:r>
            <a:r>
              <a:rPr lang="en-GB" dirty="0" err="1" smtClean="0"/>
              <a:t>commerciali</a:t>
            </a:r>
            <a:r>
              <a:rPr lang="en-GB" dirty="0" smtClean="0"/>
              <a:t> </a:t>
            </a:r>
            <a:r>
              <a:rPr lang="en-GB" dirty="0" err="1" smtClean="0"/>
              <a:t>atlantiche</a:t>
            </a:r>
            <a:r>
              <a:rPr lang="en-GB" dirty="0" smtClean="0"/>
              <a:t> prima </a:t>
            </a:r>
            <a:r>
              <a:rPr lang="en-GB" dirty="0" err="1" smtClean="0"/>
              <a:t>età</a:t>
            </a:r>
            <a:r>
              <a:rPr lang="en-GB" dirty="0" smtClean="0"/>
              <a:t> </a:t>
            </a:r>
            <a:r>
              <a:rPr lang="en-GB" dirty="0" err="1" smtClean="0"/>
              <a:t>moderna</a:t>
            </a:r>
            <a:endParaRPr lang="en-GB" dirty="0"/>
          </a:p>
        </p:txBody>
      </p:sp>
      <p:pic>
        <p:nvPicPr>
          <p:cNvPr id="58371" name="Segnaposto contenuto 6"/>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38113" y="1628775"/>
            <a:ext cx="8816975" cy="4757738"/>
          </a:xfrm>
        </p:spPr>
      </p:pic>
      <p:sp>
        <p:nvSpPr>
          <p:cNvPr id="5" name="Segnaposto numero diapositiva 4"/>
          <p:cNvSpPr>
            <a:spLocks noGrp="1"/>
          </p:cNvSpPr>
          <p:nvPr>
            <p:ph type="sldNum" sz="quarter" idx="11"/>
          </p:nvPr>
        </p:nvSpPr>
        <p:spPr/>
        <p:txBody>
          <a:bodyPr/>
          <a:lstStyle/>
          <a:p>
            <a:pPr>
              <a:defRPr/>
            </a:pPr>
            <a:fld id="{FEB18E31-898B-45D9-B093-F09D6EB0F81B}" type="slidenum">
              <a:rPr lang="en-GB" smtClean="0"/>
              <a:pPr>
                <a:defRPr/>
              </a:pPr>
              <a:t>45</a:t>
            </a:fld>
            <a:endParaRPr lang="en-GB" dirty="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340350" y="292100"/>
            <a:ext cx="3600450" cy="2736850"/>
          </a:xfrm>
        </p:spPr>
        <p:txBody>
          <a:bodyPr/>
          <a:lstStyle/>
          <a:p>
            <a:pPr>
              <a:defRPr/>
            </a:pPr>
            <a:r>
              <a:rPr lang="en-GB" dirty="0" err="1" smtClean="0"/>
              <a:t>Colonizzazione</a:t>
            </a:r>
            <a:r>
              <a:rPr lang="en-GB" dirty="0" smtClean="0"/>
              <a:t> delle </a:t>
            </a:r>
            <a:r>
              <a:rPr lang="en-GB" dirty="0" err="1" smtClean="0"/>
              <a:t>Americhe</a:t>
            </a:r>
            <a:r>
              <a:rPr lang="en-GB" dirty="0" smtClean="0"/>
              <a:t>, 1500-1750</a:t>
            </a:r>
            <a:endParaRPr lang="en-GB" dirty="0"/>
          </a:p>
        </p:txBody>
      </p:sp>
      <p:pic>
        <p:nvPicPr>
          <p:cNvPr id="59395" name="Segnaposto contenuto 5"/>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285750" y="260350"/>
            <a:ext cx="4508500" cy="5976938"/>
          </a:xfrm>
        </p:spPr>
      </p:pic>
      <p:sp>
        <p:nvSpPr>
          <p:cNvPr id="5" name="Segnaposto numero diapositiva 4"/>
          <p:cNvSpPr>
            <a:spLocks noGrp="1"/>
          </p:cNvSpPr>
          <p:nvPr>
            <p:ph type="sldNum" sz="quarter" idx="11"/>
          </p:nvPr>
        </p:nvSpPr>
        <p:spPr/>
        <p:txBody>
          <a:bodyPr/>
          <a:lstStyle/>
          <a:p>
            <a:pPr>
              <a:defRPr/>
            </a:pPr>
            <a:fld id="{20071E49-F75D-43F9-BEC7-088B5BCB08FF}" type="slidenum">
              <a:rPr lang="en-GB" smtClean="0"/>
              <a:pPr>
                <a:defRPr/>
              </a:pPr>
              <a:t>46</a:t>
            </a:fld>
            <a:endParaRPr lang="en-GB" dirty="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755650" y="333375"/>
            <a:ext cx="7543800" cy="863600"/>
          </a:xfrm>
        </p:spPr>
        <p:txBody>
          <a:bodyPr/>
          <a:lstStyle/>
          <a:p>
            <a:pPr>
              <a:defRPr/>
            </a:pPr>
            <a:r>
              <a:rPr lang="en-GB" dirty="0" err="1" smtClean="0"/>
              <a:t>Imperi</a:t>
            </a:r>
            <a:r>
              <a:rPr lang="en-GB" dirty="0" smtClean="0"/>
              <a:t> </a:t>
            </a:r>
            <a:r>
              <a:rPr lang="en-GB" dirty="0" err="1" smtClean="0"/>
              <a:t>mondiali</a:t>
            </a:r>
            <a:r>
              <a:rPr lang="en-GB" dirty="0" smtClean="0"/>
              <a:t> - 1754</a:t>
            </a:r>
            <a:endParaRPr lang="en-GB" dirty="0"/>
          </a:p>
        </p:txBody>
      </p:sp>
      <p:pic>
        <p:nvPicPr>
          <p:cNvPr id="60419" name="Segnaposto contenuto 5"/>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38113" y="1628775"/>
            <a:ext cx="8797925" cy="4311650"/>
          </a:xfrm>
        </p:spPr>
      </p:pic>
      <p:sp>
        <p:nvSpPr>
          <p:cNvPr id="5" name="Segnaposto numero diapositiva 4"/>
          <p:cNvSpPr>
            <a:spLocks noGrp="1"/>
          </p:cNvSpPr>
          <p:nvPr>
            <p:ph type="sldNum" sz="quarter" idx="11"/>
          </p:nvPr>
        </p:nvSpPr>
        <p:spPr/>
        <p:txBody>
          <a:bodyPr/>
          <a:lstStyle/>
          <a:p>
            <a:pPr>
              <a:defRPr/>
            </a:pPr>
            <a:fld id="{FD2D92EC-2DE1-4DA1-BB55-FD48FD1B8BCC}" type="slidenum">
              <a:rPr lang="en-GB" smtClean="0"/>
              <a:pPr>
                <a:defRPr/>
              </a:pPr>
              <a:t>47</a:t>
            </a:fld>
            <a:endParaRPr lang="en-GB" dirty="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758825" y="260350"/>
            <a:ext cx="7543800" cy="576263"/>
          </a:xfrm>
        </p:spPr>
        <p:txBody>
          <a:bodyPr>
            <a:normAutofit fontScale="90000"/>
          </a:bodyPr>
          <a:lstStyle/>
          <a:p>
            <a:pPr>
              <a:defRPr/>
            </a:pPr>
            <a:r>
              <a:rPr lang="en-GB" dirty="0" err="1" smtClean="0"/>
              <a:t>Commercio</a:t>
            </a:r>
            <a:r>
              <a:rPr lang="en-GB" dirty="0" smtClean="0"/>
              <a:t> </a:t>
            </a:r>
            <a:r>
              <a:rPr lang="en-GB" dirty="0" err="1" smtClean="0"/>
              <a:t>globale</a:t>
            </a:r>
            <a:r>
              <a:rPr lang="en-GB" dirty="0" smtClean="0"/>
              <a:t> </a:t>
            </a:r>
            <a:r>
              <a:rPr lang="en-GB" dirty="0" err="1" smtClean="0"/>
              <a:t>dell’argento</a:t>
            </a:r>
            <a:endParaRPr lang="en-GB" dirty="0"/>
          </a:p>
        </p:txBody>
      </p:sp>
      <p:sp>
        <p:nvSpPr>
          <p:cNvPr id="5" name="Segnaposto numero diapositiva 4"/>
          <p:cNvSpPr>
            <a:spLocks noGrp="1"/>
          </p:cNvSpPr>
          <p:nvPr>
            <p:ph type="sldNum" sz="quarter" idx="11"/>
          </p:nvPr>
        </p:nvSpPr>
        <p:spPr/>
        <p:txBody>
          <a:bodyPr/>
          <a:lstStyle/>
          <a:p>
            <a:pPr>
              <a:defRPr/>
            </a:pPr>
            <a:fld id="{9BCF8FED-25B4-466B-A740-422F700BB596}" type="slidenum">
              <a:rPr lang="en-GB" smtClean="0"/>
              <a:pPr>
                <a:defRPr/>
              </a:pPr>
              <a:t>48</a:t>
            </a:fld>
            <a:endParaRPr lang="en-GB" dirty="0"/>
          </a:p>
        </p:txBody>
      </p:sp>
      <p:pic>
        <p:nvPicPr>
          <p:cNvPr id="61444" name="Segnaposto contenuto 7"/>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074738" y="836613"/>
            <a:ext cx="6913562" cy="5430837"/>
          </a:xfrm>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981075" y="115888"/>
            <a:ext cx="7543800" cy="649287"/>
          </a:xfrm>
        </p:spPr>
        <p:txBody>
          <a:bodyPr>
            <a:normAutofit fontScale="90000"/>
          </a:bodyPr>
          <a:lstStyle/>
          <a:p>
            <a:pPr>
              <a:defRPr/>
            </a:pPr>
            <a:r>
              <a:rPr lang="en-GB" dirty="0" err="1" smtClean="0"/>
              <a:t>Commercio</a:t>
            </a:r>
            <a:r>
              <a:rPr lang="en-GB" dirty="0" smtClean="0"/>
              <a:t> delle </a:t>
            </a:r>
            <a:r>
              <a:rPr lang="en-GB" dirty="0" err="1" smtClean="0"/>
              <a:t>spezie</a:t>
            </a:r>
            <a:endParaRPr lang="en-GB" dirty="0"/>
          </a:p>
        </p:txBody>
      </p:sp>
      <p:pic>
        <p:nvPicPr>
          <p:cNvPr id="62467" name="Segnaposto contenuto 5"/>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2124075" y="765175"/>
            <a:ext cx="5257800" cy="5478463"/>
          </a:xfrm>
        </p:spPr>
      </p:pic>
      <p:sp>
        <p:nvSpPr>
          <p:cNvPr id="5" name="Segnaposto numero diapositiva 4"/>
          <p:cNvSpPr>
            <a:spLocks noGrp="1"/>
          </p:cNvSpPr>
          <p:nvPr>
            <p:ph type="sldNum" sz="quarter" idx="11"/>
          </p:nvPr>
        </p:nvSpPr>
        <p:spPr/>
        <p:txBody>
          <a:bodyPr/>
          <a:lstStyle/>
          <a:p>
            <a:pPr>
              <a:defRPr/>
            </a:pPr>
            <a:fld id="{5CA8CACF-4049-4508-B711-90663DCF2EAB}" type="slidenum">
              <a:rPr lang="en-GB" smtClean="0"/>
              <a:pPr>
                <a:defRPr/>
              </a:pPr>
              <a:t>49</a:t>
            </a:fld>
            <a:endParaRPr lang="en-GB"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733425" y="115888"/>
            <a:ext cx="7543800" cy="863600"/>
          </a:xfrm>
        </p:spPr>
        <p:txBody>
          <a:bodyPr/>
          <a:lstStyle/>
          <a:p>
            <a:pPr>
              <a:defRPr/>
            </a:pPr>
            <a:r>
              <a:rPr lang="en-GB" dirty="0" err="1" smtClean="0"/>
              <a:t>Cos’è</a:t>
            </a:r>
            <a:r>
              <a:rPr lang="en-GB" dirty="0" smtClean="0"/>
              <a:t> ?</a:t>
            </a:r>
            <a:endParaRPr lang="en-GB" dirty="0"/>
          </a:p>
        </p:txBody>
      </p:sp>
      <p:sp>
        <p:nvSpPr>
          <p:cNvPr id="14339" name="Segnaposto contenuto 2"/>
          <p:cNvSpPr>
            <a:spLocks noGrp="1"/>
          </p:cNvSpPr>
          <p:nvPr>
            <p:ph idx="1"/>
          </p:nvPr>
        </p:nvSpPr>
        <p:spPr>
          <a:xfrm>
            <a:off x="107950" y="914400"/>
            <a:ext cx="8929688" cy="5543550"/>
          </a:xfrm>
        </p:spPr>
        <p:txBody>
          <a:bodyPr>
            <a:normAutofit fontScale="70000" lnSpcReduction="20000"/>
          </a:bodyPr>
          <a:lstStyle/>
          <a:p>
            <a:pPr indent="-252413">
              <a:spcAft>
                <a:spcPts val="1200"/>
              </a:spcAft>
              <a:defRPr/>
            </a:pPr>
            <a:r>
              <a:rPr lang="en-GB" altLang="en-US" dirty="0" err="1" smtClean="0"/>
              <a:t>Termine</a:t>
            </a:r>
            <a:r>
              <a:rPr lang="en-GB" altLang="en-US" dirty="0" smtClean="0"/>
              <a:t> </a:t>
            </a:r>
            <a:r>
              <a:rPr lang="en-GB" altLang="en-US" dirty="0" err="1" smtClean="0"/>
              <a:t>appartenente</a:t>
            </a:r>
            <a:r>
              <a:rPr lang="en-GB" altLang="en-US" dirty="0" smtClean="0"/>
              <a:t> al </a:t>
            </a:r>
            <a:r>
              <a:rPr lang="en-GB" altLang="en-US" dirty="0" err="1" smtClean="0"/>
              <a:t>linguaggio</a:t>
            </a:r>
            <a:r>
              <a:rPr lang="en-GB" altLang="en-US" dirty="0" smtClean="0"/>
              <a:t> </a:t>
            </a:r>
            <a:r>
              <a:rPr lang="en-GB" altLang="en-US" dirty="0" err="1" smtClean="0"/>
              <a:t>comune</a:t>
            </a:r>
            <a:r>
              <a:rPr lang="en-GB" altLang="en-US" dirty="0" smtClean="0"/>
              <a:t> </a:t>
            </a:r>
            <a:r>
              <a:rPr lang="en-GB" altLang="en-US" dirty="0" err="1" smtClean="0"/>
              <a:t>esposto</a:t>
            </a:r>
            <a:r>
              <a:rPr lang="en-GB" altLang="en-US" dirty="0" smtClean="0"/>
              <a:t> al </a:t>
            </a:r>
            <a:r>
              <a:rPr lang="en-GB" altLang="en-US" dirty="0" err="1" smtClean="0"/>
              <a:t>giudizio</a:t>
            </a:r>
            <a:r>
              <a:rPr lang="en-GB" altLang="en-US" dirty="0" smtClean="0"/>
              <a:t> di </a:t>
            </a:r>
            <a:r>
              <a:rPr lang="en-GB" altLang="en-US" dirty="0" err="1" smtClean="0"/>
              <a:t>valore</a:t>
            </a:r>
            <a:endParaRPr lang="en-GB" altLang="en-US" dirty="0" smtClean="0"/>
          </a:p>
          <a:p>
            <a:pPr indent="-252413">
              <a:lnSpc>
                <a:spcPct val="120000"/>
              </a:lnSpc>
              <a:spcAft>
                <a:spcPts val="1200"/>
              </a:spcAft>
              <a:defRPr/>
            </a:pPr>
            <a:r>
              <a:rPr lang="en-GB" altLang="en-US" dirty="0" err="1" smtClean="0"/>
              <a:t>Categoria</a:t>
            </a:r>
            <a:r>
              <a:rPr lang="en-GB" altLang="en-US" dirty="0" smtClean="0"/>
              <a:t> delle </a:t>
            </a:r>
            <a:r>
              <a:rPr lang="en-GB" altLang="en-US" dirty="0" err="1" smtClean="0"/>
              <a:t>scienze</a:t>
            </a:r>
            <a:r>
              <a:rPr lang="en-GB" altLang="en-US" dirty="0" smtClean="0"/>
              <a:t> </a:t>
            </a:r>
            <a:r>
              <a:rPr lang="en-GB" altLang="en-US" dirty="0" err="1" smtClean="0"/>
              <a:t>storico-sociali</a:t>
            </a:r>
            <a:r>
              <a:rPr lang="en-GB" altLang="en-US" dirty="0" smtClean="0"/>
              <a:t> </a:t>
            </a:r>
            <a:r>
              <a:rPr lang="en-GB" altLang="en-US" dirty="0" err="1" smtClean="0"/>
              <a:t>alla</a:t>
            </a:r>
            <a:r>
              <a:rPr lang="en-GB" altLang="en-US" dirty="0" smtClean="0"/>
              <a:t> </a:t>
            </a:r>
            <a:r>
              <a:rPr lang="en-GB" altLang="en-US" dirty="0" err="1" smtClean="0"/>
              <a:t>ricerca</a:t>
            </a:r>
            <a:r>
              <a:rPr lang="en-GB" altLang="en-US" dirty="0" smtClean="0"/>
              <a:t> di (</a:t>
            </a:r>
            <a:r>
              <a:rPr lang="en-GB" altLang="en-US" dirty="0" err="1" smtClean="0"/>
              <a:t>difficile</a:t>
            </a:r>
            <a:r>
              <a:rPr lang="en-GB" altLang="en-US" dirty="0" smtClean="0"/>
              <a:t>) </a:t>
            </a:r>
            <a:r>
              <a:rPr lang="en-GB" altLang="en-US" dirty="0" err="1" smtClean="0"/>
              <a:t>precisione</a:t>
            </a:r>
            <a:r>
              <a:rPr lang="en-GB" altLang="en-US" dirty="0" smtClean="0"/>
              <a:t> </a:t>
            </a:r>
            <a:r>
              <a:rPr lang="en-GB" altLang="en-US" dirty="0" err="1" smtClean="0"/>
              <a:t>analitica</a:t>
            </a:r>
            <a:r>
              <a:rPr lang="en-GB" altLang="en-US" dirty="0" smtClean="0"/>
              <a:t>: </a:t>
            </a:r>
            <a:r>
              <a:rPr lang="en-GB" altLang="en-US" b="1" i="1" dirty="0" err="1" smtClean="0">
                <a:solidFill>
                  <a:srgbClr val="33CC33"/>
                </a:solidFill>
              </a:rPr>
              <a:t>strumento</a:t>
            </a:r>
            <a:r>
              <a:rPr lang="en-GB" altLang="en-US" b="1" i="1" dirty="0" smtClean="0">
                <a:solidFill>
                  <a:srgbClr val="33CC33"/>
                </a:solidFill>
              </a:rPr>
              <a:t> </a:t>
            </a:r>
            <a:r>
              <a:rPr lang="en-GB" altLang="en-US" b="1" i="1" dirty="0" err="1" smtClean="0">
                <a:solidFill>
                  <a:srgbClr val="33CC33"/>
                </a:solidFill>
              </a:rPr>
              <a:t>euristico</a:t>
            </a:r>
            <a:r>
              <a:rPr lang="en-GB" altLang="en-US" b="1" i="1" dirty="0" smtClean="0">
                <a:solidFill>
                  <a:srgbClr val="33CC33"/>
                </a:solidFill>
              </a:rPr>
              <a:t> </a:t>
            </a:r>
            <a:r>
              <a:rPr lang="en-GB" altLang="en-US" dirty="0" smtClean="0"/>
              <a:t>non </a:t>
            </a:r>
            <a:r>
              <a:rPr lang="en-GB" altLang="en-US" dirty="0" err="1" smtClean="0"/>
              <a:t>descrittore</a:t>
            </a:r>
            <a:r>
              <a:rPr lang="en-GB" altLang="en-US" dirty="0" smtClean="0"/>
              <a:t> </a:t>
            </a:r>
            <a:r>
              <a:rPr lang="en-GB" altLang="en-US" dirty="0" err="1" smtClean="0"/>
              <a:t>oggettivo</a:t>
            </a:r>
            <a:r>
              <a:rPr lang="en-GB" altLang="en-US" dirty="0" smtClean="0"/>
              <a:t> di </a:t>
            </a:r>
            <a:r>
              <a:rPr lang="en-GB" altLang="en-US" dirty="0" err="1" smtClean="0"/>
              <a:t>cambiamenti</a:t>
            </a:r>
            <a:r>
              <a:rPr lang="en-GB" altLang="en-US" dirty="0" smtClean="0"/>
              <a:t> </a:t>
            </a:r>
            <a:r>
              <a:rPr lang="en-GB" altLang="en-US" dirty="0" err="1" smtClean="0"/>
              <a:t>lineari</a:t>
            </a:r>
            <a:endParaRPr lang="en-GB" altLang="en-US" i="1" dirty="0"/>
          </a:p>
          <a:p>
            <a:pPr indent="-252413">
              <a:lnSpc>
                <a:spcPct val="120000"/>
              </a:lnSpc>
              <a:spcAft>
                <a:spcPts val="1200"/>
              </a:spcAft>
              <a:defRPr/>
            </a:pPr>
            <a:r>
              <a:rPr lang="en-GB" altLang="en-US" dirty="0" err="1" smtClean="0"/>
              <a:t>Categoria</a:t>
            </a:r>
            <a:r>
              <a:rPr lang="en-GB" altLang="en-US" dirty="0" smtClean="0"/>
              <a:t> </a:t>
            </a:r>
            <a:r>
              <a:rPr lang="en-GB" altLang="en-US" dirty="0" err="1" smtClean="0"/>
              <a:t>che</a:t>
            </a:r>
            <a:r>
              <a:rPr lang="en-GB" altLang="en-US" dirty="0" smtClean="0"/>
              <a:t> </a:t>
            </a:r>
            <a:r>
              <a:rPr lang="en-GB" altLang="en-US" dirty="0" err="1" smtClean="0"/>
              <a:t>definisce</a:t>
            </a:r>
            <a:r>
              <a:rPr lang="en-GB" altLang="en-US" dirty="0" smtClean="0"/>
              <a:t> </a:t>
            </a:r>
            <a:r>
              <a:rPr lang="en-GB" altLang="en-US" dirty="0" err="1" smtClean="0"/>
              <a:t>fenomeni</a:t>
            </a:r>
            <a:r>
              <a:rPr lang="en-GB" altLang="en-US" dirty="0" smtClean="0"/>
              <a:t> storici </a:t>
            </a:r>
            <a:r>
              <a:rPr lang="en-GB" altLang="en-US" i="1" dirty="0" smtClean="0"/>
              <a:t>non </a:t>
            </a:r>
            <a:r>
              <a:rPr lang="en-GB" altLang="en-US" i="1" dirty="0" err="1" smtClean="0"/>
              <a:t>statici</a:t>
            </a:r>
            <a:r>
              <a:rPr lang="en-GB" altLang="en-US" i="1" dirty="0" smtClean="0"/>
              <a:t> </a:t>
            </a:r>
            <a:r>
              <a:rPr lang="en-GB" altLang="en-US" dirty="0" smtClean="0"/>
              <a:t>e </a:t>
            </a:r>
            <a:r>
              <a:rPr lang="en-GB" altLang="en-US" i="1" dirty="0" smtClean="0"/>
              <a:t>non </a:t>
            </a:r>
            <a:r>
              <a:rPr lang="en-GB" altLang="en-US" i="1" dirty="0" err="1" smtClean="0"/>
              <a:t>sincronici</a:t>
            </a:r>
            <a:r>
              <a:rPr lang="en-GB" altLang="en-US" dirty="0" smtClean="0"/>
              <a:t>, </a:t>
            </a:r>
            <a:r>
              <a:rPr lang="en-GB" altLang="en-US" dirty="0" err="1" smtClean="0"/>
              <a:t>bensì</a:t>
            </a:r>
            <a:r>
              <a:rPr lang="en-GB" altLang="en-US" dirty="0" smtClean="0"/>
              <a:t> </a:t>
            </a:r>
            <a:r>
              <a:rPr lang="en-GB" altLang="en-US" b="1" i="1" dirty="0" err="1" smtClean="0">
                <a:solidFill>
                  <a:srgbClr val="00B050"/>
                </a:solidFill>
              </a:rPr>
              <a:t>processi</a:t>
            </a:r>
            <a:r>
              <a:rPr lang="en-GB" altLang="en-US" dirty="0" smtClean="0">
                <a:solidFill>
                  <a:srgbClr val="00B050"/>
                </a:solidFill>
              </a:rPr>
              <a:t> </a:t>
            </a:r>
            <a:r>
              <a:rPr lang="en-GB" altLang="en-US" dirty="0" smtClean="0"/>
              <a:t>in </a:t>
            </a:r>
            <a:r>
              <a:rPr lang="en-GB" altLang="en-US" dirty="0" err="1" smtClean="0"/>
              <a:t>evoluzione</a:t>
            </a:r>
            <a:r>
              <a:rPr lang="en-GB" altLang="en-US" dirty="0" smtClean="0"/>
              <a:t>, </a:t>
            </a:r>
            <a:r>
              <a:rPr lang="en-GB" altLang="en-US" u="sng" dirty="0" smtClean="0"/>
              <a:t>non </a:t>
            </a:r>
            <a:r>
              <a:rPr lang="en-GB" altLang="en-US" u="sng" dirty="0" err="1" smtClean="0"/>
              <a:t>lineari</a:t>
            </a:r>
            <a:r>
              <a:rPr lang="en-GB" altLang="en-US" u="sng" dirty="0" smtClean="0"/>
              <a:t> </a:t>
            </a:r>
            <a:r>
              <a:rPr lang="en-GB" altLang="en-US" dirty="0" smtClean="0"/>
              <a:t>e </a:t>
            </a:r>
            <a:r>
              <a:rPr lang="en-GB" altLang="en-US" u="sng" dirty="0" smtClean="0"/>
              <a:t>non </a:t>
            </a:r>
            <a:r>
              <a:rPr lang="en-GB" altLang="en-US" u="sng" dirty="0" err="1" smtClean="0"/>
              <a:t>irreversibili</a:t>
            </a:r>
            <a:endParaRPr lang="en-GB" altLang="en-US" u="sng" dirty="0" smtClean="0"/>
          </a:p>
          <a:p>
            <a:pPr marL="361950" indent="0" algn="ctr">
              <a:lnSpc>
                <a:spcPct val="130000"/>
              </a:lnSpc>
              <a:spcAft>
                <a:spcPts val="1200"/>
              </a:spcAft>
              <a:buFont typeface="Arial" panose="020B0604020202020204" pitchFamily="34" charset="0"/>
              <a:buNone/>
              <a:defRPr/>
            </a:pPr>
            <a:r>
              <a:rPr lang="en-GB" altLang="en-US" sz="3300" b="1" dirty="0" smtClean="0">
                <a:solidFill>
                  <a:srgbClr val="33CC33"/>
                </a:solidFill>
              </a:rPr>
              <a:t>“</a:t>
            </a:r>
            <a:r>
              <a:rPr lang="en-GB" altLang="en-US" sz="3300" b="1" dirty="0" err="1" smtClean="0">
                <a:solidFill>
                  <a:srgbClr val="33CC33"/>
                </a:solidFill>
              </a:rPr>
              <a:t>Creazione</a:t>
            </a:r>
            <a:r>
              <a:rPr lang="en-GB" altLang="en-US" sz="3300" b="1" dirty="0" smtClean="0">
                <a:solidFill>
                  <a:srgbClr val="33CC33"/>
                </a:solidFill>
              </a:rPr>
              <a:t> </a:t>
            </a:r>
            <a:r>
              <a:rPr lang="en-GB" altLang="en-US" sz="3300" b="1" dirty="0" err="1" smtClean="0">
                <a:solidFill>
                  <a:srgbClr val="33CC33"/>
                </a:solidFill>
              </a:rPr>
              <a:t>su</a:t>
            </a:r>
            <a:r>
              <a:rPr lang="en-GB" altLang="en-US" sz="3300" b="1" dirty="0" smtClean="0">
                <a:solidFill>
                  <a:srgbClr val="33CC33"/>
                </a:solidFill>
              </a:rPr>
              <a:t> </a:t>
            </a:r>
            <a:r>
              <a:rPr lang="en-GB" altLang="en-US" sz="3300" b="1" dirty="0" err="1" smtClean="0">
                <a:solidFill>
                  <a:srgbClr val="33CC33"/>
                </a:solidFill>
              </a:rPr>
              <a:t>scala</a:t>
            </a:r>
            <a:r>
              <a:rPr lang="en-GB" altLang="en-US" sz="3300" b="1" dirty="0" smtClean="0">
                <a:solidFill>
                  <a:srgbClr val="33CC33"/>
                </a:solidFill>
              </a:rPr>
              <a:t> </a:t>
            </a:r>
            <a:r>
              <a:rPr lang="en-GB" altLang="en-US" sz="3300" b="1" dirty="0" err="1" smtClean="0">
                <a:solidFill>
                  <a:srgbClr val="33CC33"/>
                </a:solidFill>
              </a:rPr>
              <a:t>geografica</a:t>
            </a:r>
            <a:r>
              <a:rPr lang="en-GB" altLang="en-US" sz="3300" b="1" dirty="0" smtClean="0">
                <a:solidFill>
                  <a:srgbClr val="33CC33"/>
                </a:solidFill>
              </a:rPr>
              <a:t> </a:t>
            </a:r>
            <a:r>
              <a:rPr lang="en-GB" altLang="en-US" sz="3300" b="1" dirty="0" err="1" smtClean="0">
                <a:solidFill>
                  <a:srgbClr val="33CC33"/>
                </a:solidFill>
              </a:rPr>
              <a:t>ampia</a:t>
            </a:r>
            <a:r>
              <a:rPr lang="en-GB" altLang="en-US" sz="3300" b="1" dirty="0" smtClean="0">
                <a:solidFill>
                  <a:srgbClr val="33CC33"/>
                </a:solidFill>
              </a:rPr>
              <a:t> e </a:t>
            </a:r>
            <a:r>
              <a:rPr lang="en-GB" altLang="en-US" sz="3300" b="1" dirty="0" err="1" smtClean="0">
                <a:solidFill>
                  <a:srgbClr val="33CC33"/>
                </a:solidFill>
              </a:rPr>
              <a:t>tendenzialmente</a:t>
            </a:r>
            <a:r>
              <a:rPr lang="en-GB" altLang="en-US" sz="3300" b="1" dirty="0" smtClean="0">
                <a:solidFill>
                  <a:srgbClr val="33CC33"/>
                </a:solidFill>
              </a:rPr>
              <a:t> </a:t>
            </a:r>
            <a:r>
              <a:rPr lang="en-GB" altLang="en-US" sz="3300" b="1" dirty="0" err="1" smtClean="0">
                <a:solidFill>
                  <a:srgbClr val="33CC33"/>
                </a:solidFill>
              </a:rPr>
              <a:t>mondiale</a:t>
            </a:r>
            <a:r>
              <a:rPr lang="en-GB" altLang="en-US" sz="3300" b="1" dirty="0" smtClean="0">
                <a:solidFill>
                  <a:srgbClr val="33CC33"/>
                </a:solidFill>
              </a:rPr>
              <a:t> di </a:t>
            </a:r>
            <a:r>
              <a:rPr lang="en-GB" altLang="en-US" sz="3300" b="1" dirty="0" err="1" smtClean="0">
                <a:solidFill>
                  <a:srgbClr val="33CC33"/>
                </a:solidFill>
              </a:rPr>
              <a:t>sistemi</a:t>
            </a:r>
            <a:r>
              <a:rPr lang="en-GB" altLang="en-US" sz="3300" b="1" dirty="0" smtClean="0">
                <a:solidFill>
                  <a:srgbClr val="33CC33"/>
                </a:solidFill>
              </a:rPr>
              <a:t> </a:t>
            </a:r>
            <a:r>
              <a:rPr lang="en-GB" altLang="en-US" sz="3300" b="1" i="1" dirty="0" err="1" smtClean="0">
                <a:solidFill>
                  <a:srgbClr val="FFFF00"/>
                </a:solidFill>
              </a:rPr>
              <a:t>stabili</a:t>
            </a:r>
            <a:r>
              <a:rPr lang="en-GB" altLang="en-US" sz="3300" b="1" dirty="0" smtClean="0">
                <a:solidFill>
                  <a:srgbClr val="FFFF00"/>
                </a:solidFill>
              </a:rPr>
              <a:t> </a:t>
            </a:r>
            <a:r>
              <a:rPr lang="en-GB" altLang="en-US" sz="3300" b="1" dirty="0" smtClean="0">
                <a:solidFill>
                  <a:srgbClr val="33CC33"/>
                </a:solidFill>
              </a:rPr>
              <a:t>di </a:t>
            </a:r>
            <a:r>
              <a:rPr lang="en-GB" altLang="en-US" sz="3300" b="1" dirty="0" err="1" smtClean="0">
                <a:solidFill>
                  <a:srgbClr val="33CC33"/>
                </a:solidFill>
              </a:rPr>
              <a:t>relazioni</a:t>
            </a:r>
            <a:r>
              <a:rPr lang="en-GB" altLang="en-US" sz="3300" b="1" dirty="0" smtClean="0">
                <a:solidFill>
                  <a:srgbClr val="33CC33"/>
                </a:solidFill>
              </a:rPr>
              <a:t>, </a:t>
            </a:r>
            <a:r>
              <a:rPr lang="en-GB" altLang="en-US" sz="3300" b="1" dirty="0" err="1" smtClean="0">
                <a:solidFill>
                  <a:srgbClr val="33CC33"/>
                </a:solidFill>
              </a:rPr>
              <a:t>scambi</a:t>
            </a:r>
            <a:r>
              <a:rPr lang="en-GB" altLang="en-US" sz="3300" b="1" dirty="0" smtClean="0">
                <a:solidFill>
                  <a:srgbClr val="33CC33"/>
                </a:solidFill>
              </a:rPr>
              <a:t> e </a:t>
            </a:r>
            <a:r>
              <a:rPr lang="en-GB" altLang="en-US" sz="3300" b="1" dirty="0" err="1" smtClean="0">
                <a:solidFill>
                  <a:srgbClr val="33CC33"/>
                </a:solidFill>
              </a:rPr>
              <a:t>reti</a:t>
            </a:r>
            <a:r>
              <a:rPr lang="en-GB" altLang="en-US" sz="3300" b="1" dirty="0" smtClean="0">
                <a:solidFill>
                  <a:srgbClr val="33CC33"/>
                </a:solidFill>
              </a:rPr>
              <a:t> di </a:t>
            </a:r>
            <a:r>
              <a:rPr lang="en-GB" altLang="en-US" sz="3300" b="1" dirty="0" err="1" smtClean="0">
                <a:solidFill>
                  <a:srgbClr val="33CC33"/>
                </a:solidFill>
              </a:rPr>
              <a:t>interazione</a:t>
            </a:r>
            <a:r>
              <a:rPr lang="en-GB" altLang="en-US" sz="3300" b="1" dirty="0" smtClean="0">
                <a:solidFill>
                  <a:srgbClr val="33CC33"/>
                </a:solidFill>
              </a:rPr>
              <a:t> </a:t>
            </a:r>
            <a:r>
              <a:rPr lang="en-GB" altLang="en-US" sz="3300" b="1" dirty="0" err="1" smtClean="0">
                <a:solidFill>
                  <a:srgbClr val="33CC33"/>
                </a:solidFill>
              </a:rPr>
              <a:t>tra</a:t>
            </a:r>
            <a:r>
              <a:rPr lang="en-GB" altLang="en-US" sz="3300" b="1" dirty="0" smtClean="0">
                <a:solidFill>
                  <a:srgbClr val="33CC33"/>
                </a:solidFill>
              </a:rPr>
              <a:t> </a:t>
            </a:r>
            <a:r>
              <a:rPr lang="en-GB" altLang="en-US" sz="3300" b="1" dirty="0" err="1" smtClean="0">
                <a:solidFill>
                  <a:srgbClr val="33CC33"/>
                </a:solidFill>
              </a:rPr>
              <a:t>popoli</a:t>
            </a:r>
            <a:r>
              <a:rPr lang="en-GB" altLang="en-US" sz="3300" b="1" dirty="0" smtClean="0">
                <a:solidFill>
                  <a:srgbClr val="33CC33"/>
                </a:solidFill>
              </a:rPr>
              <a:t>, </a:t>
            </a:r>
            <a:r>
              <a:rPr lang="en-GB" altLang="en-US" sz="3300" b="1" dirty="0" err="1" smtClean="0">
                <a:solidFill>
                  <a:srgbClr val="33CC33"/>
                </a:solidFill>
              </a:rPr>
              <a:t>civiltà</a:t>
            </a:r>
            <a:r>
              <a:rPr lang="en-GB" altLang="en-US" sz="3300" b="1" dirty="0" smtClean="0">
                <a:solidFill>
                  <a:srgbClr val="33CC33"/>
                </a:solidFill>
              </a:rPr>
              <a:t>, </a:t>
            </a:r>
            <a:r>
              <a:rPr lang="en-GB" altLang="en-US" sz="3300" b="1" dirty="0" err="1" smtClean="0">
                <a:solidFill>
                  <a:srgbClr val="33CC33"/>
                </a:solidFill>
              </a:rPr>
              <a:t>Stati</a:t>
            </a:r>
            <a:r>
              <a:rPr lang="en-GB" altLang="en-US" sz="3300" b="1" dirty="0" smtClean="0">
                <a:solidFill>
                  <a:srgbClr val="33CC33"/>
                </a:solidFill>
              </a:rPr>
              <a:t>, culture, </a:t>
            </a:r>
            <a:r>
              <a:rPr lang="en-GB" altLang="en-US" sz="3300" b="1" dirty="0" err="1" smtClean="0">
                <a:solidFill>
                  <a:srgbClr val="33CC33"/>
                </a:solidFill>
              </a:rPr>
              <a:t>gruppi</a:t>
            </a:r>
            <a:r>
              <a:rPr lang="en-GB" altLang="en-US" sz="3300" b="1" dirty="0" smtClean="0">
                <a:solidFill>
                  <a:srgbClr val="33CC33"/>
                </a:solidFill>
              </a:rPr>
              <a:t>, </a:t>
            </a:r>
            <a:r>
              <a:rPr lang="en-GB" altLang="en-US" sz="3300" b="1" dirty="0" err="1" smtClean="0">
                <a:solidFill>
                  <a:srgbClr val="33CC33"/>
                </a:solidFill>
              </a:rPr>
              <a:t>agenti</a:t>
            </a:r>
            <a:r>
              <a:rPr lang="en-GB" altLang="en-US" sz="3300" b="1" dirty="0" smtClean="0">
                <a:solidFill>
                  <a:srgbClr val="33CC33"/>
                </a:solidFill>
              </a:rPr>
              <a:t> </a:t>
            </a:r>
            <a:r>
              <a:rPr lang="en-GB" altLang="en-US" sz="3300" b="1" dirty="0" err="1" smtClean="0">
                <a:solidFill>
                  <a:srgbClr val="33CC33"/>
                </a:solidFill>
              </a:rPr>
              <a:t>economici</a:t>
            </a:r>
            <a:r>
              <a:rPr lang="en-GB" altLang="en-US" sz="3300" b="1" dirty="0" smtClean="0">
                <a:solidFill>
                  <a:srgbClr val="33CC33"/>
                </a:solidFill>
              </a:rPr>
              <a:t>, </a:t>
            </a:r>
            <a:r>
              <a:rPr lang="en-GB" altLang="en-US" sz="3300" b="1" dirty="0" err="1" smtClean="0">
                <a:solidFill>
                  <a:srgbClr val="33CC33"/>
                </a:solidFill>
              </a:rPr>
              <a:t>sociali</a:t>
            </a:r>
            <a:r>
              <a:rPr lang="en-GB" altLang="en-US" sz="3300" b="1" dirty="0" smtClean="0">
                <a:solidFill>
                  <a:srgbClr val="33CC33"/>
                </a:solidFill>
              </a:rPr>
              <a:t>, </a:t>
            </a:r>
            <a:r>
              <a:rPr lang="en-GB" altLang="en-US" sz="3300" b="1" dirty="0" err="1" smtClean="0">
                <a:solidFill>
                  <a:srgbClr val="33CC33"/>
                </a:solidFill>
              </a:rPr>
              <a:t>religiosi</a:t>
            </a:r>
            <a:r>
              <a:rPr lang="en-GB" altLang="en-US" sz="3300" dirty="0" smtClean="0">
                <a:solidFill>
                  <a:srgbClr val="33CC33"/>
                </a:solidFill>
              </a:rPr>
              <a:t>”</a:t>
            </a:r>
          </a:p>
          <a:p>
            <a:pPr indent="-252413">
              <a:spcAft>
                <a:spcPts val="1200"/>
              </a:spcAft>
              <a:defRPr/>
            </a:pPr>
            <a:r>
              <a:rPr lang="en-GB" altLang="en-US" dirty="0" err="1" smtClean="0"/>
              <a:t>Fattori</a:t>
            </a:r>
            <a:r>
              <a:rPr lang="en-GB" altLang="en-US" dirty="0" smtClean="0"/>
              <a:t> di </a:t>
            </a:r>
            <a:r>
              <a:rPr lang="en-GB" altLang="en-US" dirty="0" err="1" smtClean="0"/>
              <a:t>trasformazione</a:t>
            </a:r>
            <a:r>
              <a:rPr lang="en-GB" altLang="en-US" dirty="0" smtClean="0"/>
              <a:t>/</a:t>
            </a:r>
            <a:r>
              <a:rPr lang="en-GB" altLang="en-US" dirty="0" err="1" smtClean="0"/>
              <a:t>compressione</a:t>
            </a:r>
            <a:r>
              <a:rPr lang="en-GB" altLang="en-US" dirty="0" smtClean="0"/>
              <a:t> </a:t>
            </a:r>
            <a:r>
              <a:rPr lang="en-GB" altLang="en-US" dirty="0" err="1" smtClean="0"/>
              <a:t>spazio-temporale</a:t>
            </a:r>
            <a:r>
              <a:rPr lang="en-GB" altLang="en-US" dirty="0" smtClean="0"/>
              <a:t>: </a:t>
            </a:r>
          </a:p>
          <a:p>
            <a:pPr marL="1882775" lvl="4">
              <a:spcAft>
                <a:spcPts val="1200"/>
              </a:spcAft>
              <a:defRPr/>
            </a:pPr>
            <a:r>
              <a:rPr lang="en-GB" altLang="en-US" sz="2200" dirty="0" err="1" smtClean="0"/>
              <a:t>Estensione</a:t>
            </a:r>
            <a:endParaRPr lang="en-GB" altLang="en-US" sz="2200" dirty="0" smtClean="0"/>
          </a:p>
          <a:p>
            <a:pPr marL="1882775" lvl="4">
              <a:spcAft>
                <a:spcPts val="1200"/>
              </a:spcAft>
              <a:defRPr/>
            </a:pPr>
            <a:r>
              <a:rPr lang="en-GB" altLang="en-US" sz="2200" dirty="0" err="1" smtClean="0"/>
              <a:t>Intensificazione</a:t>
            </a:r>
            <a:endParaRPr lang="en-GB" altLang="en-US" sz="2200" dirty="0" smtClean="0"/>
          </a:p>
          <a:p>
            <a:pPr marL="1882775" lvl="4">
              <a:spcAft>
                <a:spcPts val="1200"/>
              </a:spcAft>
              <a:defRPr/>
            </a:pPr>
            <a:r>
              <a:rPr lang="en-GB" altLang="en-US" sz="2200" dirty="0" err="1" smtClean="0"/>
              <a:t>Accelerazione</a:t>
            </a:r>
            <a:endParaRPr lang="en-GB" altLang="en-US" sz="2200" dirty="0" smtClean="0"/>
          </a:p>
          <a:p>
            <a:pPr marL="361950" indent="-271463">
              <a:spcAft>
                <a:spcPts val="1200"/>
              </a:spcAft>
              <a:defRPr/>
            </a:pPr>
            <a:r>
              <a:rPr lang="en-GB" altLang="en-US" sz="2800" b="1" i="1" dirty="0" err="1">
                <a:solidFill>
                  <a:srgbClr val="33CC33"/>
                </a:solidFill>
              </a:rPr>
              <a:t>Tendenza</a:t>
            </a:r>
            <a:r>
              <a:rPr lang="en-GB" altLang="en-US" sz="2800" b="1" i="1" dirty="0">
                <a:solidFill>
                  <a:srgbClr val="33CC33"/>
                </a:solidFill>
              </a:rPr>
              <a:t> </a:t>
            </a:r>
            <a:r>
              <a:rPr lang="en-GB" altLang="en-US" sz="2800" b="1" i="1" dirty="0" err="1">
                <a:solidFill>
                  <a:srgbClr val="33CC33"/>
                </a:solidFill>
              </a:rPr>
              <a:t>generale</a:t>
            </a:r>
            <a:r>
              <a:rPr lang="en-GB" altLang="en-US" sz="2800" b="1" i="1" dirty="0">
                <a:solidFill>
                  <a:srgbClr val="33CC33"/>
                </a:solidFill>
              </a:rPr>
              <a:t>: </a:t>
            </a:r>
            <a:r>
              <a:rPr lang="en-GB" altLang="en-US" sz="2800" b="1" i="1" dirty="0" err="1">
                <a:solidFill>
                  <a:srgbClr val="33CC33"/>
                </a:solidFill>
              </a:rPr>
              <a:t>deterritorializzazione</a:t>
            </a:r>
            <a:r>
              <a:rPr lang="en-GB" altLang="en-US" sz="2800" b="1" i="1" dirty="0">
                <a:solidFill>
                  <a:srgbClr val="33CC33"/>
                </a:solidFill>
              </a:rPr>
              <a:t>, de-</a:t>
            </a:r>
            <a:r>
              <a:rPr lang="en-GB" altLang="en-US" sz="2800" b="1" i="1" dirty="0" err="1">
                <a:solidFill>
                  <a:srgbClr val="33CC33"/>
                </a:solidFill>
              </a:rPr>
              <a:t>statalizzazione</a:t>
            </a:r>
            <a:endParaRPr lang="en-GB" altLang="en-US" sz="2800" b="1" i="1" dirty="0">
              <a:solidFill>
                <a:srgbClr val="33CC33"/>
              </a:solidFill>
            </a:endParaRPr>
          </a:p>
        </p:txBody>
      </p:sp>
      <p:sp>
        <p:nvSpPr>
          <p:cNvPr id="5" name="Segnaposto numero diapositiva 4"/>
          <p:cNvSpPr>
            <a:spLocks noGrp="1"/>
          </p:cNvSpPr>
          <p:nvPr>
            <p:ph type="sldNum" sz="quarter" idx="11"/>
          </p:nvPr>
        </p:nvSpPr>
        <p:spPr/>
        <p:txBody>
          <a:bodyPr/>
          <a:lstStyle/>
          <a:p>
            <a:pPr>
              <a:defRPr/>
            </a:pPr>
            <a:fld id="{15FFFDB0-389E-4B25-932D-D36CE75F029D}" type="slidenum">
              <a:rPr lang="en-GB" smtClean="0"/>
              <a:pPr>
                <a:defRPr/>
              </a:pPr>
              <a:t>5</a:t>
            </a:fld>
            <a:endParaRPr lang="en-GB"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755650" y="333375"/>
            <a:ext cx="7543800" cy="863600"/>
          </a:xfrm>
        </p:spPr>
        <p:txBody>
          <a:bodyPr/>
          <a:lstStyle/>
          <a:p>
            <a:pPr>
              <a:defRPr/>
            </a:pPr>
            <a:r>
              <a:rPr lang="en-GB" dirty="0" err="1" smtClean="0"/>
              <a:t>Tratta</a:t>
            </a:r>
            <a:r>
              <a:rPr lang="en-GB" dirty="0" smtClean="0"/>
              <a:t> </a:t>
            </a:r>
            <a:r>
              <a:rPr lang="en-GB" dirty="0" err="1" smtClean="0"/>
              <a:t>atlantica</a:t>
            </a:r>
            <a:endParaRPr lang="en-GB" dirty="0"/>
          </a:p>
        </p:txBody>
      </p:sp>
      <p:pic>
        <p:nvPicPr>
          <p:cNvPr id="63491" name="Segnaposto contenuto 5"/>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611188" y="1412875"/>
            <a:ext cx="7666037" cy="4892675"/>
          </a:xfrm>
        </p:spPr>
      </p:pic>
      <p:sp>
        <p:nvSpPr>
          <p:cNvPr id="5" name="Segnaposto numero diapositiva 4"/>
          <p:cNvSpPr>
            <a:spLocks noGrp="1"/>
          </p:cNvSpPr>
          <p:nvPr>
            <p:ph type="sldNum" sz="quarter" idx="11"/>
          </p:nvPr>
        </p:nvSpPr>
        <p:spPr/>
        <p:txBody>
          <a:bodyPr/>
          <a:lstStyle/>
          <a:p>
            <a:pPr>
              <a:defRPr/>
            </a:pPr>
            <a:fld id="{5B6AE683-ECBB-4484-B997-7E32D802DB94}" type="slidenum">
              <a:rPr lang="en-GB" smtClean="0"/>
              <a:pPr>
                <a:defRPr/>
              </a:pPr>
              <a:t>50</a:t>
            </a:fld>
            <a:endParaRPr lang="en-GB" dirty="0"/>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766763" y="179388"/>
            <a:ext cx="7543800" cy="863600"/>
          </a:xfrm>
        </p:spPr>
        <p:txBody>
          <a:bodyPr/>
          <a:lstStyle/>
          <a:p>
            <a:pPr>
              <a:defRPr/>
            </a:pPr>
            <a:r>
              <a:rPr lang="en-GB" dirty="0" smtClean="0"/>
              <a:t>Il </a:t>
            </a:r>
            <a:r>
              <a:rPr lang="en-GB" dirty="0" err="1" smtClean="0"/>
              <a:t>commercio</a:t>
            </a:r>
            <a:r>
              <a:rPr lang="en-GB" dirty="0" smtClean="0"/>
              <a:t> “</a:t>
            </a:r>
            <a:r>
              <a:rPr lang="en-GB" dirty="0" err="1" smtClean="0"/>
              <a:t>triangolare</a:t>
            </a:r>
            <a:r>
              <a:rPr lang="en-GB" dirty="0" smtClean="0"/>
              <a:t>”</a:t>
            </a:r>
            <a:endParaRPr lang="en-GB" dirty="0"/>
          </a:p>
        </p:txBody>
      </p:sp>
      <p:pic>
        <p:nvPicPr>
          <p:cNvPr id="64515" name="Segnaposto contenuto 5"/>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484188" y="908050"/>
            <a:ext cx="7953375" cy="5329238"/>
          </a:xfrm>
        </p:spPr>
      </p:pic>
      <p:sp>
        <p:nvSpPr>
          <p:cNvPr id="5" name="Segnaposto numero diapositiva 4"/>
          <p:cNvSpPr>
            <a:spLocks noGrp="1"/>
          </p:cNvSpPr>
          <p:nvPr>
            <p:ph type="sldNum" sz="quarter" idx="11"/>
          </p:nvPr>
        </p:nvSpPr>
        <p:spPr/>
        <p:txBody>
          <a:bodyPr/>
          <a:lstStyle/>
          <a:p>
            <a:pPr>
              <a:defRPr/>
            </a:pPr>
            <a:fld id="{17DB1678-337B-46FD-8986-668ACBFCF066}" type="slidenum">
              <a:rPr lang="en-GB" smtClean="0"/>
              <a:pPr>
                <a:defRPr/>
              </a:pPr>
              <a:t>51</a:t>
            </a:fld>
            <a:endParaRPr lang="en-GB" dirty="0"/>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755650" y="333375"/>
            <a:ext cx="7543800" cy="863600"/>
          </a:xfrm>
        </p:spPr>
        <p:txBody>
          <a:bodyPr/>
          <a:lstStyle/>
          <a:p>
            <a:pPr>
              <a:defRPr/>
            </a:pPr>
            <a:r>
              <a:rPr lang="en-GB" dirty="0" err="1" smtClean="0"/>
              <a:t>Reti</a:t>
            </a:r>
            <a:r>
              <a:rPr lang="en-GB" dirty="0" smtClean="0"/>
              <a:t> </a:t>
            </a:r>
            <a:r>
              <a:rPr lang="en-GB" dirty="0" err="1" smtClean="0"/>
              <a:t>commerciali</a:t>
            </a:r>
            <a:r>
              <a:rPr lang="en-GB" dirty="0" smtClean="0"/>
              <a:t> </a:t>
            </a:r>
            <a:r>
              <a:rPr lang="en-GB" dirty="0" err="1" smtClean="0"/>
              <a:t>globali</a:t>
            </a:r>
            <a:r>
              <a:rPr lang="en-GB" dirty="0" smtClean="0"/>
              <a:t> ca. 1750</a:t>
            </a:r>
            <a:endParaRPr lang="en-GB" dirty="0"/>
          </a:p>
        </p:txBody>
      </p:sp>
      <p:pic>
        <p:nvPicPr>
          <p:cNvPr id="65539" name="Segnaposto contenuto 5"/>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233363" y="1341438"/>
            <a:ext cx="8748712" cy="4895850"/>
          </a:xfrm>
        </p:spPr>
      </p:pic>
      <p:sp>
        <p:nvSpPr>
          <p:cNvPr id="5" name="Segnaposto numero diapositiva 4"/>
          <p:cNvSpPr>
            <a:spLocks noGrp="1"/>
          </p:cNvSpPr>
          <p:nvPr>
            <p:ph type="sldNum" sz="quarter" idx="11"/>
          </p:nvPr>
        </p:nvSpPr>
        <p:spPr/>
        <p:txBody>
          <a:bodyPr/>
          <a:lstStyle/>
          <a:p>
            <a:pPr>
              <a:defRPr/>
            </a:pPr>
            <a:fld id="{EB59A5E6-4AE8-43EC-95B5-0D44B1D26C77}" type="slidenum">
              <a:rPr lang="en-GB" smtClean="0"/>
              <a:pPr>
                <a:defRPr/>
              </a:pPr>
              <a:t>52</a:t>
            </a:fld>
            <a:endParaRPr lang="en-GB" dirty="0"/>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735013" y="95250"/>
            <a:ext cx="7543800" cy="647700"/>
          </a:xfrm>
        </p:spPr>
        <p:txBody>
          <a:bodyPr>
            <a:normAutofit fontScale="90000"/>
          </a:bodyPr>
          <a:lstStyle/>
          <a:p>
            <a:pPr>
              <a:defRPr/>
            </a:pPr>
            <a:r>
              <a:rPr lang="en-GB" dirty="0" err="1" smtClean="0"/>
              <a:t>Cina</a:t>
            </a:r>
            <a:r>
              <a:rPr lang="en-GB" dirty="0" smtClean="0"/>
              <a:t> Qing (XVII-XX sec.) a </a:t>
            </a:r>
            <a:r>
              <a:rPr lang="en-GB" dirty="0" err="1" smtClean="0"/>
              <a:t>metà</a:t>
            </a:r>
            <a:r>
              <a:rPr lang="en-GB" dirty="0" smtClean="0"/>
              <a:t> ‘700</a:t>
            </a:r>
            <a:endParaRPr lang="en-GB" dirty="0"/>
          </a:p>
        </p:txBody>
      </p:sp>
      <p:pic>
        <p:nvPicPr>
          <p:cNvPr id="66563" name="Segnaposto contenuto 5"/>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258888" y="733425"/>
            <a:ext cx="6337300" cy="5541963"/>
          </a:xfrm>
        </p:spPr>
      </p:pic>
      <p:sp>
        <p:nvSpPr>
          <p:cNvPr id="5" name="Segnaposto numero diapositiva 4"/>
          <p:cNvSpPr>
            <a:spLocks noGrp="1"/>
          </p:cNvSpPr>
          <p:nvPr>
            <p:ph type="sldNum" sz="quarter" idx="11"/>
          </p:nvPr>
        </p:nvSpPr>
        <p:spPr/>
        <p:txBody>
          <a:bodyPr/>
          <a:lstStyle/>
          <a:p>
            <a:pPr>
              <a:defRPr/>
            </a:pPr>
            <a:fld id="{F466491B-CCCA-4E45-A021-320578A62262}" type="slidenum">
              <a:rPr lang="en-GB" smtClean="0"/>
              <a:pPr>
                <a:defRPr/>
              </a:pPr>
              <a:t>53</a:t>
            </a:fld>
            <a:endParaRPr lang="en-GB" dirty="0"/>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733425" y="188913"/>
            <a:ext cx="7543800" cy="525462"/>
          </a:xfrm>
        </p:spPr>
        <p:txBody>
          <a:bodyPr>
            <a:normAutofit fontScale="90000"/>
          </a:bodyPr>
          <a:lstStyle/>
          <a:p>
            <a:pPr>
              <a:defRPr/>
            </a:pPr>
            <a:r>
              <a:rPr lang="en-GB" dirty="0" err="1" smtClean="0"/>
              <a:t>Cina</a:t>
            </a:r>
            <a:r>
              <a:rPr lang="en-GB" dirty="0" smtClean="0"/>
              <a:t> Qing (1820)</a:t>
            </a:r>
            <a:endParaRPr lang="en-GB" dirty="0"/>
          </a:p>
        </p:txBody>
      </p:sp>
      <p:pic>
        <p:nvPicPr>
          <p:cNvPr id="67587" name="Segnaposto contenuto 5"/>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825500" y="836613"/>
            <a:ext cx="7281863" cy="5400675"/>
          </a:xfrm>
        </p:spPr>
      </p:pic>
      <p:sp>
        <p:nvSpPr>
          <p:cNvPr id="5" name="Segnaposto numero diapositiva 4"/>
          <p:cNvSpPr>
            <a:spLocks noGrp="1"/>
          </p:cNvSpPr>
          <p:nvPr>
            <p:ph type="sldNum" sz="quarter" idx="11"/>
          </p:nvPr>
        </p:nvSpPr>
        <p:spPr/>
        <p:txBody>
          <a:bodyPr/>
          <a:lstStyle/>
          <a:p>
            <a:pPr>
              <a:defRPr/>
            </a:pPr>
            <a:fld id="{E253E885-55F1-4521-AB92-FC54ABCB6DD1}" type="slidenum">
              <a:rPr lang="en-GB" smtClean="0"/>
              <a:pPr>
                <a:defRPr/>
              </a:pPr>
              <a:t>54</a:t>
            </a:fld>
            <a:endParaRPr lang="en-GB" dirty="0"/>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755650" y="333375"/>
            <a:ext cx="7543800" cy="863600"/>
          </a:xfrm>
        </p:spPr>
        <p:txBody>
          <a:bodyPr/>
          <a:lstStyle/>
          <a:p>
            <a:pPr>
              <a:defRPr/>
            </a:pPr>
            <a:r>
              <a:rPr lang="en-GB" dirty="0" err="1" smtClean="0"/>
              <a:t>Cina</a:t>
            </a:r>
            <a:r>
              <a:rPr lang="en-GB" dirty="0" smtClean="0"/>
              <a:t> </a:t>
            </a:r>
            <a:r>
              <a:rPr lang="en-GB" dirty="0" err="1" smtClean="0"/>
              <a:t>tardo</a:t>
            </a:r>
            <a:r>
              <a:rPr lang="en-GB" dirty="0" smtClean="0"/>
              <a:t> period Qing</a:t>
            </a:r>
            <a:endParaRPr lang="en-GB" dirty="0"/>
          </a:p>
        </p:txBody>
      </p:sp>
      <p:pic>
        <p:nvPicPr>
          <p:cNvPr id="68611" name="Segnaposto contenuto 5"/>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79388" y="1412875"/>
            <a:ext cx="8866187" cy="4824413"/>
          </a:xfrm>
        </p:spPr>
      </p:pic>
      <p:sp>
        <p:nvSpPr>
          <p:cNvPr id="5" name="Segnaposto numero diapositiva 4"/>
          <p:cNvSpPr>
            <a:spLocks noGrp="1"/>
          </p:cNvSpPr>
          <p:nvPr>
            <p:ph type="sldNum" sz="quarter" idx="11"/>
          </p:nvPr>
        </p:nvSpPr>
        <p:spPr/>
        <p:txBody>
          <a:bodyPr/>
          <a:lstStyle/>
          <a:p>
            <a:pPr>
              <a:defRPr/>
            </a:pPr>
            <a:fld id="{05757B85-9D4D-475B-8038-A68DB030FCD9}" type="slidenum">
              <a:rPr lang="en-GB" smtClean="0"/>
              <a:pPr>
                <a:defRPr/>
              </a:pPr>
              <a:t>55</a:t>
            </a:fld>
            <a:endParaRPr lang="en-GB" dirty="0"/>
          </a:p>
        </p:txBody>
      </p:sp>
      <p:sp>
        <p:nvSpPr>
          <p:cNvPr id="7" name="Rettangolo 6"/>
          <p:cNvSpPr/>
          <p:nvPr/>
        </p:nvSpPr>
        <p:spPr>
          <a:xfrm>
            <a:off x="179388" y="6021388"/>
            <a:ext cx="1368425" cy="21590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Immagin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577138" y="0"/>
            <a:ext cx="1546225" cy="234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olo 1"/>
          <p:cNvSpPr>
            <a:spLocks noGrp="1"/>
          </p:cNvSpPr>
          <p:nvPr>
            <p:ph type="title"/>
          </p:nvPr>
        </p:nvSpPr>
        <p:spPr>
          <a:xfrm>
            <a:off x="250825" y="188913"/>
            <a:ext cx="6838950" cy="863600"/>
          </a:xfrm>
        </p:spPr>
        <p:txBody>
          <a:bodyPr/>
          <a:lstStyle/>
          <a:p>
            <a:pPr algn="l">
              <a:defRPr/>
            </a:pPr>
            <a:r>
              <a:rPr lang="en-GB" sz="3200" dirty="0" err="1" smtClean="0"/>
              <a:t>Mappa</a:t>
            </a:r>
            <a:r>
              <a:rPr lang="en-GB" sz="3200" dirty="0" smtClean="0"/>
              <a:t> della </a:t>
            </a:r>
            <a:r>
              <a:rPr lang="en-GB" sz="3200" dirty="0" err="1" smtClean="0"/>
              <a:t>Cina</a:t>
            </a:r>
            <a:r>
              <a:rPr lang="en-GB" sz="3200" dirty="0" smtClean="0"/>
              <a:t> </a:t>
            </a:r>
            <a:r>
              <a:rPr lang="en-GB" sz="3200" dirty="0" err="1" smtClean="0"/>
              <a:t>detta</a:t>
            </a:r>
            <a:r>
              <a:rPr lang="en-GB" sz="3200" dirty="0" smtClean="0"/>
              <a:t> “di John Selden”  </a:t>
            </a:r>
            <a:r>
              <a:rPr lang="en-GB" sz="2700" dirty="0" smtClean="0"/>
              <a:t>(</a:t>
            </a:r>
            <a:r>
              <a:rPr lang="en-GB" sz="2700" dirty="0" err="1" smtClean="0"/>
              <a:t>produzione</a:t>
            </a:r>
            <a:r>
              <a:rPr lang="en-GB" sz="2700" dirty="0" smtClean="0"/>
              <a:t> </a:t>
            </a:r>
            <a:r>
              <a:rPr lang="en-GB" sz="2700" dirty="0" err="1" smtClean="0"/>
              <a:t>cinese</a:t>
            </a:r>
            <a:r>
              <a:rPr lang="en-GB" sz="2700" dirty="0" smtClean="0"/>
              <a:t> </a:t>
            </a:r>
            <a:r>
              <a:rPr lang="en-GB" sz="2700" dirty="0" err="1" smtClean="0"/>
              <a:t>inizio</a:t>
            </a:r>
            <a:r>
              <a:rPr lang="en-GB" sz="2700" dirty="0" smtClean="0"/>
              <a:t> ‘600)</a:t>
            </a:r>
            <a:endParaRPr lang="en-GB" sz="2700" dirty="0"/>
          </a:p>
        </p:txBody>
      </p:sp>
      <p:pic>
        <p:nvPicPr>
          <p:cNvPr id="69636" name="Segnaposto contenuto 5">
            <a:hlinkClick r:id="rId3"/>
          </p:cNvPr>
          <p:cNvPicPr>
            <a:picLocks noGrp="1" noChangeAspect="1"/>
          </p:cNvPicPr>
          <p:nvPr>
            <p:ph idx="1"/>
          </p:nvPr>
        </p:nvPicPr>
        <p:blipFill>
          <a:blip r:embed="rId4">
            <a:extLst>
              <a:ext uri="{28A0092B-C50C-407E-A947-70E740481C1C}">
                <a14:useLocalDpi xmlns:a14="http://schemas.microsoft.com/office/drawing/2010/main" val="0"/>
              </a:ext>
            </a:extLst>
          </a:blip>
          <a:srcRect/>
          <a:stretch>
            <a:fillRect/>
          </a:stretch>
        </p:blipFill>
        <p:spPr>
          <a:xfrm>
            <a:off x="107950" y="1268413"/>
            <a:ext cx="7837488" cy="4897437"/>
          </a:xfrm>
        </p:spPr>
      </p:pic>
      <p:sp>
        <p:nvSpPr>
          <p:cNvPr id="5" name="Segnaposto numero diapositiva 4"/>
          <p:cNvSpPr>
            <a:spLocks noGrp="1"/>
          </p:cNvSpPr>
          <p:nvPr>
            <p:ph type="sldNum" sz="quarter" idx="11"/>
          </p:nvPr>
        </p:nvSpPr>
        <p:spPr/>
        <p:txBody>
          <a:bodyPr/>
          <a:lstStyle/>
          <a:p>
            <a:pPr>
              <a:defRPr/>
            </a:pPr>
            <a:fld id="{3BC0BBFE-70CD-4915-AE82-A4D162833253}" type="slidenum">
              <a:rPr lang="en-GB" smtClean="0"/>
              <a:pPr>
                <a:defRPr/>
              </a:pPr>
              <a:t>56</a:t>
            </a:fld>
            <a:endParaRPr lang="en-GB" dirty="0"/>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03275" y="1700213"/>
            <a:ext cx="7473950" cy="2665412"/>
          </a:xfrm>
        </p:spPr>
        <p:txBody>
          <a:bodyPr>
            <a:normAutofit fontScale="90000"/>
          </a:bodyPr>
          <a:lstStyle/>
          <a:p>
            <a:pPr>
              <a:defRPr/>
            </a:pPr>
            <a:r>
              <a:rPr lang="en-GB" dirty="0" smtClean="0"/>
              <a:t>3. </a:t>
            </a:r>
            <a:br>
              <a:rPr lang="en-GB" dirty="0" smtClean="0"/>
            </a:br>
            <a:r>
              <a:rPr lang="en-GB" dirty="0" smtClean="0"/>
              <a:t/>
            </a:r>
            <a:br>
              <a:rPr lang="en-GB" dirty="0" smtClean="0"/>
            </a:br>
            <a:r>
              <a:rPr lang="en-GB" dirty="0" smtClean="0"/>
              <a:t>Globalizzazione </a:t>
            </a:r>
            <a:r>
              <a:rPr lang="en-GB" dirty="0" err="1" smtClean="0"/>
              <a:t>moderna</a:t>
            </a:r>
            <a:r>
              <a:rPr lang="en-GB" dirty="0" smtClean="0"/>
              <a:t/>
            </a:r>
            <a:br>
              <a:rPr lang="en-GB" dirty="0" smtClean="0"/>
            </a:br>
            <a:r>
              <a:rPr lang="en-GB" dirty="0"/>
              <a:t/>
            </a:r>
            <a:br>
              <a:rPr lang="en-GB" dirty="0"/>
            </a:br>
            <a:r>
              <a:rPr lang="en-GB" sz="4000" dirty="0" smtClean="0"/>
              <a:t>(</a:t>
            </a:r>
            <a:r>
              <a:rPr lang="en-GB" sz="4000" dirty="0" err="1" smtClean="0"/>
              <a:t>inizio</a:t>
            </a:r>
            <a:r>
              <a:rPr lang="en-GB" sz="4000" dirty="0" smtClean="0"/>
              <a:t> sec. XIX-XXI sec.)</a:t>
            </a:r>
            <a:endParaRPr lang="en-GB" sz="4000" dirty="0"/>
          </a:p>
        </p:txBody>
      </p:sp>
      <p:sp>
        <p:nvSpPr>
          <p:cNvPr id="5" name="Segnaposto numero diapositiva 4"/>
          <p:cNvSpPr>
            <a:spLocks noGrp="1"/>
          </p:cNvSpPr>
          <p:nvPr>
            <p:ph type="sldNum" sz="quarter" idx="11"/>
          </p:nvPr>
        </p:nvSpPr>
        <p:spPr/>
        <p:txBody>
          <a:bodyPr/>
          <a:lstStyle/>
          <a:p>
            <a:pPr>
              <a:defRPr/>
            </a:pPr>
            <a:fld id="{76575B53-0C02-4FD5-A366-982C152AA801}" type="slidenum">
              <a:rPr lang="en-GB" smtClean="0"/>
              <a:pPr>
                <a:defRPr/>
              </a:pPr>
              <a:t>57</a:t>
            </a:fld>
            <a:endParaRPr lang="en-GB" dirty="0"/>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61938" y="57150"/>
            <a:ext cx="8712200" cy="863600"/>
          </a:xfrm>
        </p:spPr>
        <p:txBody>
          <a:bodyPr>
            <a:normAutofit fontScale="90000"/>
          </a:bodyPr>
          <a:lstStyle/>
          <a:p>
            <a:pPr>
              <a:defRPr/>
            </a:pPr>
            <a:r>
              <a:rPr lang="en-GB" sz="3600" dirty="0" smtClean="0"/>
              <a:t>Produzione, </a:t>
            </a:r>
            <a:r>
              <a:rPr lang="en-GB" sz="3600" dirty="0" err="1" smtClean="0"/>
              <a:t>mercato</a:t>
            </a:r>
            <a:r>
              <a:rPr lang="en-GB" sz="3600" dirty="0" smtClean="0"/>
              <a:t>, </a:t>
            </a:r>
            <a:r>
              <a:rPr lang="en-GB" sz="3600" dirty="0" err="1" smtClean="0"/>
              <a:t>comunicazioni</a:t>
            </a:r>
            <a:r>
              <a:rPr lang="en-GB" sz="3600" dirty="0" smtClean="0"/>
              <a:t>, </a:t>
            </a:r>
            <a:r>
              <a:rPr lang="en-GB" sz="3600" dirty="0" err="1" smtClean="0"/>
              <a:t>imperialismi</a:t>
            </a:r>
            <a:r>
              <a:rPr lang="en-GB" sz="3600" dirty="0" smtClean="0"/>
              <a:t>, guerre </a:t>
            </a:r>
            <a:r>
              <a:rPr lang="en-GB" sz="3600" dirty="0" err="1" smtClean="0"/>
              <a:t>mondiali</a:t>
            </a:r>
            <a:r>
              <a:rPr lang="en-GB" sz="3600" dirty="0" smtClean="0"/>
              <a:t>, </a:t>
            </a:r>
            <a:r>
              <a:rPr lang="en-GB" sz="3600" dirty="0" err="1" smtClean="0"/>
              <a:t>diseguaglianze</a:t>
            </a:r>
            <a:r>
              <a:rPr lang="en-GB" sz="3600" dirty="0" smtClean="0"/>
              <a:t>, </a:t>
            </a:r>
            <a:r>
              <a:rPr lang="en-GB" sz="3600" dirty="0" err="1" smtClean="0"/>
              <a:t>migrazioni</a:t>
            </a:r>
            <a:endParaRPr lang="en-GB" sz="3600" dirty="0"/>
          </a:p>
        </p:txBody>
      </p:sp>
      <p:sp>
        <p:nvSpPr>
          <p:cNvPr id="52227" name="Segnaposto contenuto 2"/>
          <p:cNvSpPr>
            <a:spLocks noGrp="1"/>
          </p:cNvSpPr>
          <p:nvPr>
            <p:ph idx="1"/>
          </p:nvPr>
        </p:nvSpPr>
        <p:spPr>
          <a:xfrm>
            <a:off x="-147638" y="1196975"/>
            <a:ext cx="9291638" cy="5262563"/>
          </a:xfrm>
        </p:spPr>
        <p:txBody>
          <a:bodyPr>
            <a:normAutofit fontScale="55000" lnSpcReduction="20000"/>
          </a:bodyPr>
          <a:lstStyle/>
          <a:p>
            <a:pPr marL="0" indent="0" algn="ctr">
              <a:buFont typeface="Arial" panose="020B0604020202020204" pitchFamily="34" charset="0"/>
              <a:buNone/>
              <a:defRPr/>
            </a:pPr>
            <a:r>
              <a:rPr lang="en-GB" altLang="en-US" sz="4400" dirty="0">
                <a:solidFill>
                  <a:srgbClr val="00B050"/>
                </a:solidFill>
              </a:rPr>
              <a:t>Aumento delle capacità </a:t>
            </a:r>
            <a:r>
              <a:rPr lang="en-GB" altLang="en-US" sz="4400" dirty="0" smtClean="0">
                <a:solidFill>
                  <a:srgbClr val="00B050"/>
                </a:solidFill>
              </a:rPr>
              <a:t>estrattive, produttive</a:t>
            </a:r>
            <a:r>
              <a:rPr lang="en-GB" altLang="en-US" sz="4400" dirty="0">
                <a:solidFill>
                  <a:srgbClr val="00B050"/>
                </a:solidFill>
              </a:rPr>
              <a:t>, </a:t>
            </a:r>
            <a:r>
              <a:rPr lang="en-GB" altLang="en-US" sz="4400" dirty="0" smtClean="0">
                <a:solidFill>
                  <a:srgbClr val="00B050"/>
                </a:solidFill>
              </a:rPr>
              <a:t>comunicative </a:t>
            </a:r>
            <a:r>
              <a:rPr lang="en-GB" altLang="en-US" sz="4400" dirty="0">
                <a:solidFill>
                  <a:srgbClr val="00B050"/>
                </a:solidFill>
              </a:rPr>
              <a:t>e </a:t>
            </a:r>
            <a:r>
              <a:rPr lang="en-GB" altLang="en-US" sz="4400" dirty="0" smtClean="0">
                <a:solidFill>
                  <a:srgbClr val="00B050"/>
                </a:solidFill>
              </a:rPr>
              <a:t>distruttive</a:t>
            </a:r>
          </a:p>
          <a:p>
            <a:pPr marL="0" indent="0" algn="ctr">
              <a:buFont typeface="Arial" panose="020B0604020202020204" pitchFamily="34" charset="0"/>
              <a:buNone/>
              <a:defRPr/>
            </a:pPr>
            <a:endParaRPr lang="en-GB" altLang="en-US" sz="3800" dirty="0">
              <a:solidFill>
                <a:srgbClr val="00B050"/>
              </a:solidFill>
            </a:endParaRPr>
          </a:p>
          <a:p>
            <a:pPr marL="625475" indent="-263525">
              <a:defRPr/>
            </a:pPr>
            <a:r>
              <a:rPr lang="en-GB" altLang="en-US" sz="3600" dirty="0" err="1" smtClean="0"/>
              <a:t>Rivoluzioni</a:t>
            </a:r>
            <a:r>
              <a:rPr lang="en-GB" altLang="en-US" sz="3600" dirty="0" smtClean="0"/>
              <a:t> </a:t>
            </a:r>
            <a:r>
              <a:rPr lang="en-GB" altLang="en-US" sz="3600" dirty="0" err="1" smtClean="0"/>
              <a:t>industriali</a:t>
            </a:r>
            <a:r>
              <a:rPr lang="en-GB" altLang="en-US" sz="3600" dirty="0" smtClean="0"/>
              <a:t> (“</a:t>
            </a:r>
            <a:r>
              <a:rPr lang="en-GB" altLang="en-US" sz="3600" dirty="0" err="1" smtClean="0"/>
              <a:t>grande</a:t>
            </a:r>
            <a:r>
              <a:rPr lang="en-GB" altLang="en-US" sz="3600" dirty="0" smtClean="0"/>
              <a:t> </a:t>
            </a:r>
            <a:r>
              <a:rPr lang="en-GB" altLang="en-US" sz="3600" dirty="0" err="1" smtClean="0"/>
              <a:t>divergenza</a:t>
            </a:r>
            <a:r>
              <a:rPr lang="en-GB" altLang="en-US" sz="3600" dirty="0" smtClean="0"/>
              <a:t>”) e </a:t>
            </a:r>
            <a:r>
              <a:rPr lang="en-GB" altLang="en-US" sz="3600" dirty="0" err="1" smtClean="0"/>
              <a:t>commercio</a:t>
            </a:r>
            <a:r>
              <a:rPr lang="en-GB" altLang="en-US" sz="3600" dirty="0" smtClean="0"/>
              <a:t> </a:t>
            </a:r>
            <a:r>
              <a:rPr lang="en-GB" altLang="en-US" sz="3600" dirty="0" err="1" smtClean="0"/>
              <a:t>mondiale</a:t>
            </a:r>
            <a:endParaRPr lang="en-GB" altLang="en-US" sz="3600" dirty="0" smtClean="0"/>
          </a:p>
          <a:p>
            <a:pPr marL="625475" indent="-263525">
              <a:defRPr/>
            </a:pPr>
            <a:r>
              <a:rPr lang="en-GB" altLang="en-US" sz="3600" dirty="0" smtClean="0"/>
              <a:t>Libero-</a:t>
            </a:r>
            <a:r>
              <a:rPr lang="en-GB" altLang="en-US" sz="3600" dirty="0" err="1" smtClean="0"/>
              <a:t>scambismo</a:t>
            </a:r>
            <a:r>
              <a:rPr lang="en-GB" altLang="en-US" sz="3600" dirty="0" smtClean="0"/>
              <a:t> e liberalism: </a:t>
            </a:r>
            <a:r>
              <a:rPr lang="en-GB" altLang="en-US" sz="3600" dirty="0" err="1" smtClean="0"/>
              <a:t>globalizzazione</a:t>
            </a:r>
            <a:r>
              <a:rPr lang="en-GB" altLang="en-US" sz="3600" dirty="0" smtClean="0"/>
              <a:t> </a:t>
            </a:r>
            <a:r>
              <a:rPr lang="en-GB" altLang="en-US" sz="3600" i="1" dirty="0" err="1" smtClean="0"/>
              <a:t>imposta</a:t>
            </a:r>
            <a:r>
              <a:rPr lang="en-GB" altLang="en-US" sz="3600" dirty="0" smtClean="0"/>
              <a:t> e </a:t>
            </a:r>
            <a:r>
              <a:rPr lang="en-GB" altLang="en-US" sz="3600" i="1" dirty="0" err="1" smtClean="0"/>
              <a:t>adattiva</a:t>
            </a:r>
            <a:endParaRPr lang="en-GB" altLang="en-US" sz="3600" i="1" dirty="0" smtClean="0"/>
          </a:p>
          <a:p>
            <a:pPr marL="625475" indent="-263525">
              <a:defRPr/>
            </a:pPr>
            <a:r>
              <a:rPr lang="en-GB" altLang="en-US" sz="3600" dirty="0" err="1" smtClean="0"/>
              <a:t>Trazione</a:t>
            </a:r>
            <a:r>
              <a:rPr lang="en-GB" altLang="en-US" sz="3600" dirty="0" smtClean="0"/>
              <a:t> a </a:t>
            </a:r>
            <a:r>
              <a:rPr lang="en-GB" altLang="en-US" sz="3600" dirty="0" err="1" smtClean="0"/>
              <a:t>vapore</a:t>
            </a:r>
            <a:r>
              <a:rPr lang="en-GB" altLang="en-US" sz="3600" dirty="0" smtClean="0"/>
              <a:t> (</a:t>
            </a:r>
            <a:r>
              <a:rPr lang="en-GB" altLang="en-US" sz="3600" dirty="0" err="1" smtClean="0"/>
              <a:t>navigazione</a:t>
            </a:r>
            <a:r>
              <a:rPr lang="en-GB" altLang="en-US" sz="3600" dirty="0" smtClean="0"/>
              <a:t>, </a:t>
            </a:r>
            <a:r>
              <a:rPr lang="en-GB" altLang="en-US" sz="3600" dirty="0" err="1" smtClean="0"/>
              <a:t>ferrovie</a:t>
            </a:r>
            <a:r>
              <a:rPr lang="en-GB" altLang="en-US" sz="3600" dirty="0" smtClean="0"/>
              <a:t>, </a:t>
            </a:r>
            <a:r>
              <a:rPr lang="en-GB" altLang="en-US" sz="3600" dirty="0" err="1" smtClean="0"/>
              <a:t>industria</a:t>
            </a:r>
            <a:r>
              <a:rPr lang="en-GB" altLang="en-US" sz="3600" dirty="0" smtClean="0"/>
              <a:t> </a:t>
            </a:r>
            <a:r>
              <a:rPr lang="en-GB" altLang="en-US" sz="3600" dirty="0" err="1" smtClean="0"/>
              <a:t>mineraria</a:t>
            </a:r>
            <a:r>
              <a:rPr lang="en-GB" altLang="en-US" sz="3600" dirty="0" smtClean="0"/>
              <a:t>)</a:t>
            </a:r>
          </a:p>
          <a:p>
            <a:pPr marL="625475" indent="-263525">
              <a:defRPr/>
            </a:pPr>
            <a:r>
              <a:rPr lang="en-GB" altLang="en-US" sz="3600" dirty="0" err="1" smtClean="0"/>
              <a:t>Industrie</a:t>
            </a:r>
            <a:r>
              <a:rPr lang="en-GB" altLang="en-US" sz="3600" dirty="0" smtClean="0"/>
              <a:t> </a:t>
            </a:r>
            <a:r>
              <a:rPr lang="en-GB" altLang="en-US" sz="3600" dirty="0" err="1" smtClean="0"/>
              <a:t>dei</a:t>
            </a:r>
            <a:r>
              <a:rPr lang="en-GB" altLang="en-US" sz="3600" dirty="0" smtClean="0"/>
              <a:t> </a:t>
            </a:r>
            <a:r>
              <a:rPr lang="en-GB" altLang="en-US" sz="3600" dirty="0" err="1" smtClean="0"/>
              <a:t>trasporti</a:t>
            </a:r>
            <a:r>
              <a:rPr lang="en-GB" altLang="en-US" sz="3600" dirty="0"/>
              <a:t> </a:t>
            </a:r>
            <a:r>
              <a:rPr lang="en-GB" altLang="en-US" sz="3600" dirty="0" smtClean="0"/>
              <a:t>e degli </a:t>
            </a:r>
            <a:r>
              <a:rPr lang="en-GB" altLang="en-US" sz="3600" dirty="0" err="1" smtClean="0"/>
              <a:t>armamenti</a:t>
            </a:r>
            <a:endParaRPr lang="en-GB" altLang="en-US" sz="3600" dirty="0"/>
          </a:p>
          <a:p>
            <a:pPr marL="625475" indent="-263525">
              <a:defRPr/>
            </a:pPr>
            <a:r>
              <a:rPr lang="en-GB" altLang="en-US" sz="3600" dirty="0" err="1" smtClean="0"/>
              <a:t>Comuncazione</a:t>
            </a:r>
            <a:r>
              <a:rPr lang="en-GB" altLang="en-US" sz="3600" dirty="0" smtClean="0"/>
              <a:t> </a:t>
            </a:r>
            <a:r>
              <a:rPr lang="en-GB" altLang="en-US" sz="3600" dirty="0" err="1" smtClean="0"/>
              <a:t>dati</a:t>
            </a:r>
            <a:r>
              <a:rPr lang="en-GB" altLang="en-US" sz="3600" dirty="0" smtClean="0"/>
              <a:t>: </a:t>
            </a:r>
            <a:r>
              <a:rPr lang="en-GB" altLang="en-US" sz="3600" dirty="0" err="1" smtClean="0"/>
              <a:t>telegrafo</a:t>
            </a:r>
            <a:r>
              <a:rPr lang="en-GB" altLang="en-US" sz="3600" dirty="0" smtClean="0"/>
              <a:t> (1816-1837, </a:t>
            </a:r>
            <a:r>
              <a:rPr lang="en-GB" altLang="en-US" sz="3600" dirty="0" err="1" smtClean="0"/>
              <a:t>l’“internet</a:t>
            </a:r>
            <a:r>
              <a:rPr lang="en-GB" altLang="en-US" sz="3600" dirty="0" smtClean="0"/>
              <a:t> </a:t>
            </a:r>
            <a:r>
              <a:rPr lang="en-GB" altLang="en-US" sz="3600" dirty="0" err="1" smtClean="0"/>
              <a:t>dell’età</a:t>
            </a:r>
            <a:r>
              <a:rPr lang="en-GB" altLang="en-US" sz="3600" dirty="0" smtClean="0"/>
              <a:t> </a:t>
            </a:r>
            <a:r>
              <a:rPr lang="en-GB" altLang="en-US" sz="3600" dirty="0" err="1" smtClean="0"/>
              <a:t>vittoriana</a:t>
            </a:r>
            <a:r>
              <a:rPr lang="en-GB" altLang="en-US" sz="3600" dirty="0" smtClean="0"/>
              <a:t>”), </a:t>
            </a:r>
            <a:r>
              <a:rPr lang="en-GB" altLang="en-US" sz="3600" dirty="0" err="1" smtClean="0"/>
              <a:t>telefono</a:t>
            </a:r>
            <a:r>
              <a:rPr lang="en-GB" altLang="en-US" sz="3600" dirty="0" smtClean="0"/>
              <a:t> (1854, 1876), internet</a:t>
            </a:r>
          </a:p>
          <a:p>
            <a:pPr marL="625475" indent="-263525">
              <a:defRPr/>
            </a:pPr>
            <a:r>
              <a:rPr lang="en-GB" altLang="en-US" sz="3600" dirty="0" err="1" smtClean="0"/>
              <a:t>Standardizzazione</a:t>
            </a:r>
            <a:r>
              <a:rPr lang="en-GB" altLang="en-US" sz="3600" dirty="0" smtClean="0"/>
              <a:t>: tempo (</a:t>
            </a:r>
            <a:r>
              <a:rPr lang="en-GB" altLang="en-US" sz="3600" dirty="0" err="1" smtClean="0"/>
              <a:t>fusi</a:t>
            </a:r>
            <a:r>
              <a:rPr lang="en-GB" altLang="en-US" sz="3600" dirty="0" smtClean="0"/>
              <a:t> </a:t>
            </a:r>
            <a:r>
              <a:rPr lang="en-GB" altLang="en-US" sz="3600" dirty="0" err="1" smtClean="0"/>
              <a:t>orari</a:t>
            </a:r>
            <a:r>
              <a:rPr lang="en-GB" altLang="en-US" sz="3600" dirty="0" smtClean="0"/>
              <a:t>: 1884), </a:t>
            </a:r>
            <a:r>
              <a:rPr lang="en-GB" altLang="en-US" sz="3600" dirty="0" err="1" smtClean="0"/>
              <a:t>moneta</a:t>
            </a:r>
            <a:r>
              <a:rPr lang="en-GB" altLang="en-US" sz="3600" dirty="0" smtClean="0"/>
              <a:t> (gold standard)</a:t>
            </a:r>
          </a:p>
          <a:p>
            <a:pPr marL="625475" indent="-263525">
              <a:defRPr/>
            </a:pPr>
            <a:r>
              <a:rPr lang="en-GB" altLang="en-US" sz="3600" dirty="0" err="1" smtClean="0"/>
              <a:t>Fonti</a:t>
            </a:r>
            <a:r>
              <a:rPr lang="en-GB" altLang="en-US" sz="3600" dirty="0" smtClean="0"/>
              <a:t> di </a:t>
            </a:r>
            <a:r>
              <a:rPr lang="en-GB" altLang="en-US" sz="3600" dirty="0" err="1" smtClean="0"/>
              <a:t>energia</a:t>
            </a:r>
            <a:r>
              <a:rPr lang="en-GB" altLang="en-US" sz="3600" dirty="0" smtClean="0"/>
              <a:t>: </a:t>
            </a:r>
            <a:r>
              <a:rPr lang="en-GB" altLang="en-US" sz="3600" dirty="0" err="1" smtClean="0"/>
              <a:t>elettricità</a:t>
            </a:r>
            <a:r>
              <a:rPr lang="en-GB" altLang="en-US" sz="3600" dirty="0" smtClean="0"/>
              <a:t>, </a:t>
            </a:r>
            <a:r>
              <a:rPr lang="en-GB" altLang="en-US" sz="3600" dirty="0" err="1" smtClean="0"/>
              <a:t>petrolio</a:t>
            </a:r>
            <a:r>
              <a:rPr lang="en-GB" altLang="en-US" sz="3600" dirty="0" smtClean="0"/>
              <a:t>, </a:t>
            </a:r>
            <a:r>
              <a:rPr lang="en-GB" altLang="en-US" sz="3600" dirty="0" err="1" smtClean="0"/>
              <a:t>energia</a:t>
            </a:r>
            <a:r>
              <a:rPr lang="en-GB" altLang="en-US" sz="3600" dirty="0" smtClean="0"/>
              <a:t> </a:t>
            </a:r>
            <a:r>
              <a:rPr lang="en-GB" altLang="en-US" sz="3600" dirty="0" err="1" smtClean="0"/>
              <a:t>atomica</a:t>
            </a:r>
            <a:endParaRPr lang="en-GB" altLang="en-US" sz="3600" dirty="0" smtClean="0"/>
          </a:p>
          <a:p>
            <a:pPr marL="625475" indent="-263525">
              <a:defRPr/>
            </a:pPr>
            <a:r>
              <a:rPr lang="en-GB" altLang="en-US" sz="3600" dirty="0" err="1" smtClean="0"/>
              <a:t>Riallineamenti</a:t>
            </a:r>
            <a:r>
              <a:rPr lang="en-GB" altLang="en-US" sz="3600" dirty="0" smtClean="0"/>
              <a:t> degli </a:t>
            </a:r>
            <a:r>
              <a:rPr lang="en-GB" altLang="en-US" sz="3600" dirty="0" err="1" smtClean="0"/>
              <a:t>assetti</a:t>
            </a:r>
            <a:r>
              <a:rPr lang="en-GB" altLang="en-US" sz="3600" dirty="0" smtClean="0"/>
              <a:t> di </a:t>
            </a:r>
            <a:r>
              <a:rPr lang="en-GB" altLang="en-US" sz="3600" dirty="0" err="1" smtClean="0"/>
              <a:t>potere</a:t>
            </a:r>
            <a:r>
              <a:rPr lang="en-GB" altLang="en-US" sz="3600" dirty="0" smtClean="0"/>
              <a:t>, </a:t>
            </a:r>
            <a:r>
              <a:rPr lang="en-GB" altLang="en-US" sz="3600" dirty="0" err="1" smtClean="0"/>
              <a:t>crisi</a:t>
            </a:r>
            <a:r>
              <a:rPr lang="en-GB" altLang="en-US" sz="3600" dirty="0" smtClean="0"/>
              <a:t> </a:t>
            </a:r>
            <a:r>
              <a:rPr lang="en-GB" altLang="en-US" sz="3600" dirty="0" err="1" smtClean="0"/>
              <a:t>ed</a:t>
            </a:r>
            <a:r>
              <a:rPr lang="en-GB" altLang="en-US" sz="3600" dirty="0" smtClean="0"/>
              <a:t> </a:t>
            </a:r>
            <a:r>
              <a:rPr lang="en-GB" altLang="en-US" sz="3600" dirty="0" err="1" smtClean="0"/>
              <a:t>espansioni</a:t>
            </a:r>
            <a:r>
              <a:rPr lang="en-GB" altLang="en-US" sz="3600" dirty="0" smtClean="0"/>
              <a:t> </a:t>
            </a:r>
            <a:r>
              <a:rPr lang="en-GB" altLang="en-US" sz="3600" dirty="0" err="1" smtClean="0"/>
              <a:t>globali</a:t>
            </a:r>
            <a:r>
              <a:rPr lang="en-GB" altLang="en-US" sz="3600" dirty="0"/>
              <a:t>, </a:t>
            </a:r>
            <a:r>
              <a:rPr lang="en-GB" altLang="en-US" sz="3600" dirty="0" err="1"/>
              <a:t>diseguaglianze</a:t>
            </a:r>
            <a:endParaRPr lang="en-GB" altLang="en-US" sz="3600" dirty="0" smtClean="0"/>
          </a:p>
          <a:p>
            <a:pPr marL="625475" indent="-263525">
              <a:defRPr/>
            </a:pPr>
            <a:r>
              <a:rPr lang="en-GB" altLang="en-US" sz="3600" dirty="0" smtClean="0"/>
              <a:t>Da “the Rise of the West” a “The Rise of the Rest”</a:t>
            </a:r>
          </a:p>
          <a:p>
            <a:pPr marL="625475" indent="-263525">
              <a:defRPr/>
            </a:pPr>
            <a:r>
              <a:rPr lang="en-GB" altLang="en-US" sz="3600" dirty="0" err="1" smtClean="0"/>
              <a:t>Dalle</a:t>
            </a:r>
            <a:r>
              <a:rPr lang="en-GB" altLang="en-US" sz="3600" dirty="0" smtClean="0"/>
              <a:t> </a:t>
            </a:r>
            <a:r>
              <a:rPr lang="en-GB" altLang="en-US" sz="3600" dirty="0" err="1" smtClean="0"/>
              <a:t>emigrazioni</a:t>
            </a:r>
            <a:r>
              <a:rPr lang="en-GB" altLang="en-US" sz="3600" dirty="0" smtClean="0"/>
              <a:t> </a:t>
            </a:r>
            <a:r>
              <a:rPr lang="en-GB" altLang="en-US" sz="3600" dirty="0" err="1" smtClean="0"/>
              <a:t>ottocentesche</a:t>
            </a:r>
            <a:r>
              <a:rPr lang="en-GB" altLang="en-US" sz="3600" dirty="0" smtClean="0"/>
              <a:t> alle </a:t>
            </a:r>
            <a:r>
              <a:rPr lang="en-GB" altLang="en-US" sz="3600" dirty="0" err="1" smtClean="0"/>
              <a:t>migrazioni</a:t>
            </a:r>
            <a:r>
              <a:rPr lang="en-GB" altLang="en-US" sz="3600" dirty="0" smtClean="0"/>
              <a:t> del sec. XXI</a:t>
            </a:r>
          </a:p>
          <a:p>
            <a:pPr>
              <a:defRPr/>
            </a:pPr>
            <a:endParaRPr lang="en-GB" altLang="en-US" sz="3600" dirty="0" smtClean="0"/>
          </a:p>
        </p:txBody>
      </p:sp>
      <p:sp>
        <p:nvSpPr>
          <p:cNvPr id="5" name="Segnaposto numero diapositiva 4"/>
          <p:cNvSpPr>
            <a:spLocks noGrp="1"/>
          </p:cNvSpPr>
          <p:nvPr>
            <p:ph type="sldNum" sz="quarter" idx="11"/>
          </p:nvPr>
        </p:nvSpPr>
        <p:spPr/>
        <p:txBody>
          <a:bodyPr/>
          <a:lstStyle/>
          <a:p>
            <a:pPr>
              <a:defRPr/>
            </a:pPr>
            <a:fld id="{1162592E-D35C-4C11-BF35-3AE47954EA75}" type="slidenum">
              <a:rPr lang="en-GB" smtClean="0"/>
              <a:pPr>
                <a:defRPr/>
              </a:pPr>
              <a:t>58</a:t>
            </a:fld>
            <a:endParaRPr lang="en-GB" dirty="0"/>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755650" y="233363"/>
            <a:ext cx="7921625" cy="574675"/>
          </a:xfrm>
        </p:spPr>
        <p:txBody>
          <a:bodyPr>
            <a:noAutofit/>
          </a:bodyPr>
          <a:lstStyle/>
          <a:p>
            <a:pPr>
              <a:defRPr/>
            </a:pPr>
            <a:r>
              <a:rPr lang="en-GB" sz="3200" dirty="0" err="1" smtClean="0"/>
              <a:t>Carta</a:t>
            </a:r>
            <a:r>
              <a:rPr lang="en-GB" sz="3200" dirty="0" smtClean="0"/>
              <a:t> del </a:t>
            </a:r>
            <a:r>
              <a:rPr lang="en-GB" sz="3200" dirty="0" err="1" smtClean="0"/>
              <a:t>commercio</a:t>
            </a:r>
            <a:r>
              <a:rPr lang="en-GB" sz="3200" dirty="0" smtClean="0"/>
              <a:t> </a:t>
            </a:r>
            <a:r>
              <a:rPr lang="en-GB" sz="3200" dirty="0" err="1" smtClean="0"/>
              <a:t>universale</a:t>
            </a:r>
            <a:r>
              <a:rPr lang="en-GB" sz="3200" dirty="0" smtClean="0"/>
              <a:t>, </a:t>
            </a:r>
            <a:r>
              <a:rPr lang="en-GB" sz="3200" dirty="0" err="1" smtClean="0"/>
              <a:t>Playfair</a:t>
            </a:r>
            <a:r>
              <a:rPr lang="en-GB" sz="3200" dirty="0" smtClean="0"/>
              <a:t>, 1805</a:t>
            </a:r>
            <a:endParaRPr lang="en-GB" sz="3200" dirty="0"/>
          </a:p>
        </p:txBody>
      </p:sp>
      <p:pic>
        <p:nvPicPr>
          <p:cNvPr id="72707" name="Segnaposto contenuto 5"/>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755650" y="808038"/>
            <a:ext cx="7848600" cy="5651500"/>
          </a:xfrm>
        </p:spPr>
      </p:pic>
      <p:sp>
        <p:nvSpPr>
          <p:cNvPr id="5" name="Segnaposto numero diapositiva 4"/>
          <p:cNvSpPr>
            <a:spLocks noGrp="1"/>
          </p:cNvSpPr>
          <p:nvPr>
            <p:ph type="sldNum" sz="quarter" idx="11"/>
          </p:nvPr>
        </p:nvSpPr>
        <p:spPr/>
        <p:txBody>
          <a:bodyPr/>
          <a:lstStyle/>
          <a:p>
            <a:pPr>
              <a:defRPr/>
            </a:pPr>
            <a:fld id="{3D23B8AA-48D6-40D9-BA9D-2BE281892508}" type="slidenum">
              <a:rPr lang="en-GB" smtClean="0"/>
              <a:pPr>
                <a:defRPr/>
              </a:pPr>
              <a:t>59</a:t>
            </a:fld>
            <a:endParaRPr lang="en-GB"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755650" y="333375"/>
            <a:ext cx="7543800" cy="863600"/>
          </a:xfrm>
        </p:spPr>
        <p:txBody>
          <a:bodyPr/>
          <a:lstStyle/>
          <a:p>
            <a:pPr>
              <a:defRPr/>
            </a:pPr>
            <a:r>
              <a:rPr lang="en-GB" dirty="0" smtClean="0"/>
              <a:t>Da </a:t>
            </a:r>
            <a:r>
              <a:rPr lang="en-GB" dirty="0" err="1" smtClean="0"/>
              <a:t>cosa</a:t>
            </a:r>
            <a:r>
              <a:rPr lang="en-GB" dirty="0" smtClean="0"/>
              <a:t> è </a:t>
            </a:r>
            <a:r>
              <a:rPr lang="en-GB" dirty="0" err="1" smtClean="0"/>
              <a:t>indotta</a:t>
            </a:r>
            <a:r>
              <a:rPr lang="en-GB" dirty="0" smtClean="0"/>
              <a:t>?</a:t>
            </a:r>
            <a:endParaRPr lang="en-GB" dirty="0"/>
          </a:p>
        </p:txBody>
      </p:sp>
      <p:sp>
        <p:nvSpPr>
          <p:cNvPr id="13315" name="Segnaposto contenuto 2"/>
          <p:cNvSpPr>
            <a:spLocks noGrp="1"/>
          </p:cNvSpPr>
          <p:nvPr>
            <p:ph idx="1"/>
          </p:nvPr>
        </p:nvSpPr>
        <p:spPr>
          <a:xfrm>
            <a:off x="539750" y="1412875"/>
            <a:ext cx="8401050" cy="4608513"/>
          </a:xfrm>
        </p:spPr>
        <p:txBody>
          <a:bodyPr>
            <a:normAutofit fontScale="92500" lnSpcReduction="20000"/>
          </a:bodyPr>
          <a:lstStyle/>
          <a:p>
            <a:pPr>
              <a:spcBef>
                <a:spcPts val="1800"/>
              </a:spcBef>
              <a:spcAft>
                <a:spcPts val="1800"/>
              </a:spcAft>
              <a:defRPr/>
            </a:pPr>
            <a:r>
              <a:rPr lang="en-GB" altLang="en-US" sz="3200" dirty="0" err="1" smtClean="0"/>
              <a:t>Migrazioni</a:t>
            </a:r>
            <a:r>
              <a:rPr lang="en-GB" altLang="en-US" sz="3200" dirty="0" smtClean="0"/>
              <a:t>, </a:t>
            </a:r>
            <a:r>
              <a:rPr lang="en-GB" altLang="en-US" sz="3200" dirty="0" err="1" smtClean="0"/>
              <a:t>emigrazione</a:t>
            </a:r>
            <a:r>
              <a:rPr lang="en-GB" altLang="en-US" sz="3200" dirty="0" smtClean="0"/>
              <a:t>, diaspora, </a:t>
            </a:r>
            <a:r>
              <a:rPr lang="en-GB" altLang="en-US" sz="3200" dirty="0" err="1" smtClean="0"/>
              <a:t>tratte</a:t>
            </a:r>
            <a:endParaRPr lang="en-GB" altLang="en-US" sz="3200" dirty="0" smtClean="0"/>
          </a:p>
          <a:p>
            <a:pPr>
              <a:spcBef>
                <a:spcPts val="1800"/>
              </a:spcBef>
              <a:spcAft>
                <a:spcPts val="1800"/>
              </a:spcAft>
              <a:defRPr/>
            </a:pPr>
            <a:r>
              <a:rPr lang="en-GB" altLang="en-US" sz="3200" dirty="0" err="1" smtClean="0"/>
              <a:t>Esplorazioni</a:t>
            </a:r>
            <a:r>
              <a:rPr lang="en-GB" altLang="en-US" sz="3200" dirty="0" smtClean="0"/>
              <a:t>, viaggi, </a:t>
            </a:r>
            <a:r>
              <a:rPr lang="en-GB" altLang="en-US" sz="3200" dirty="0" err="1" smtClean="0"/>
              <a:t>espansioni</a:t>
            </a:r>
            <a:r>
              <a:rPr lang="en-GB" altLang="en-US" sz="3200" dirty="0" smtClean="0"/>
              <a:t>, </a:t>
            </a:r>
            <a:r>
              <a:rPr lang="en-GB" altLang="en-US" sz="3200" dirty="0" err="1" smtClean="0"/>
              <a:t>conquiste</a:t>
            </a:r>
            <a:r>
              <a:rPr lang="en-GB" altLang="en-US" sz="3200" dirty="0" smtClean="0"/>
              <a:t>, </a:t>
            </a:r>
            <a:r>
              <a:rPr lang="en-GB" altLang="en-US" sz="3200" dirty="0" err="1" smtClean="0"/>
              <a:t>colonizzazione</a:t>
            </a:r>
            <a:r>
              <a:rPr lang="en-GB" altLang="en-US" sz="3200" dirty="0" smtClean="0"/>
              <a:t>, </a:t>
            </a:r>
            <a:r>
              <a:rPr lang="en-GB" altLang="en-US" sz="3200" dirty="0" err="1" smtClean="0"/>
              <a:t>trasporti</a:t>
            </a:r>
            <a:endParaRPr lang="en-GB" altLang="en-US" sz="3200" dirty="0" smtClean="0"/>
          </a:p>
          <a:p>
            <a:pPr>
              <a:spcBef>
                <a:spcPts val="1800"/>
              </a:spcBef>
              <a:spcAft>
                <a:spcPts val="1800"/>
              </a:spcAft>
              <a:defRPr/>
            </a:pPr>
            <a:r>
              <a:rPr lang="en-GB" altLang="en-US" sz="3200" dirty="0" err="1" smtClean="0"/>
              <a:t>Malattie</a:t>
            </a:r>
            <a:r>
              <a:rPr lang="en-GB" altLang="en-US" sz="3200" dirty="0" smtClean="0"/>
              <a:t>, </a:t>
            </a:r>
            <a:r>
              <a:rPr lang="en-GB" altLang="en-US" sz="3200" dirty="0" err="1" smtClean="0"/>
              <a:t>contagi</a:t>
            </a:r>
            <a:r>
              <a:rPr lang="en-GB" altLang="en-US" sz="3200" dirty="0" smtClean="0"/>
              <a:t>, </a:t>
            </a:r>
            <a:r>
              <a:rPr lang="en-GB" altLang="en-US" sz="3200" dirty="0" err="1" smtClean="0"/>
              <a:t>epidemie</a:t>
            </a:r>
            <a:r>
              <a:rPr lang="en-GB" altLang="en-US" sz="3200" dirty="0" smtClean="0"/>
              <a:t>, </a:t>
            </a:r>
            <a:r>
              <a:rPr lang="en-GB" altLang="en-US" sz="3200" dirty="0" err="1" smtClean="0"/>
              <a:t>pandemie</a:t>
            </a:r>
            <a:endParaRPr lang="en-GB" altLang="en-US" sz="3200" dirty="0"/>
          </a:p>
          <a:p>
            <a:pPr>
              <a:spcBef>
                <a:spcPts val="1800"/>
              </a:spcBef>
              <a:spcAft>
                <a:spcPts val="1800"/>
              </a:spcAft>
              <a:defRPr/>
            </a:pPr>
            <a:r>
              <a:rPr lang="en-GB" altLang="en-US" sz="3200" dirty="0" err="1" smtClean="0"/>
              <a:t>Accesso</a:t>
            </a:r>
            <a:r>
              <a:rPr lang="en-GB" altLang="en-US" sz="3200" dirty="0" smtClean="0"/>
              <a:t> e </a:t>
            </a:r>
            <a:r>
              <a:rPr lang="en-GB" altLang="en-US" sz="3200" dirty="0" err="1" smtClean="0"/>
              <a:t>sfruttamento</a:t>
            </a:r>
            <a:r>
              <a:rPr lang="en-GB" altLang="en-US" sz="3200" dirty="0" smtClean="0"/>
              <a:t> delle </a:t>
            </a:r>
            <a:r>
              <a:rPr lang="en-GB" altLang="en-US" sz="3200" dirty="0" err="1" smtClean="0"/>
              <a:t>risorse</a:t>
            </a:r>
            <a:r>
              <a:rPr lang="en-GB" altLang="en-US" sz="3200" dirty="0" smtClean="0"/>
              <a:t>, </a:t>
            </a:r>
            <a:r>
              <a:rPr lang="en-GB" altLang="en-US" sz="3200" dirty="0" err="1" smtClean="0"/>
              <a:t>scambi</a:t>
            </a:r>
            <a:r>
              <a:rPr lang="en-GB" altLang="en-US" sz="3200" dirty="0" smtClean="0"/>
              <a:t>, </a:t>
            </a:r>
            <a:r>
              <a:rPr lang="en-GB" altLang="en-US" sz="3200" dirty="0" err="1" smtClean="0"/>
              <a:t>commercio</a:t>
            </a:r>
            <a:r>
              <a:rPr lang="en-GB" altLang="en-US" sz="3200" dirty="0" smtClean="0"/>
              <a:t>, </a:t>
            </a:r>
            <a:r>
              <a:rPr lang="en-GB" altLang="en-US" sz="3200" dirty="0" err="1"/>
              <a:t>p</a:t>
            </a:r>
            <a:r>
              <a:rPr lang="en-GB" altLang="en-US" sz="3200" dirty="0" err="1" smtClean="0"/>
              <a:t>roduzione</a:t>
            </a:r>
            <a:r>
              <a:rPr lang="en-GB" altLang="en-US" sz="3200" dirty="0" smtClean="0"/>
              <a:t>, </a:t>
            </a:r>
            <a:r>
              <a:rPr lang="en-GB" altLang="en-US" sz="3200" dirty="0" err="1" smtClean="0"/>
              <a:t>mercati</a:t>
            </a:r>
            <a:endParaRPr lang="en-GB" altLang="en-US" sz="3200" dirty="0" smtClean="0"/>
          </a:p>
          <a:p>
            <a:pPr>
              <a:spcBef>
                <a:spcPts val="1800"/>
              </a:spcBef>
              <a:spcAft>
                <a:spcPts val="1800"/>
              </a:spcAft>
              <a:defRPr/>
            </a:pPr>
            <a:r>
              <a:rPr lang="en-GB" altLang="en-US" sz="3200" dirty="0" err="1" smtClean="0"/>
              <a:t>Politica</a:t>
            </a:r>
            <a:r>
              <a:rPr lang="en-GB" altLang="en-US" sz="3200" dirty="0" smtClean="0"/>
              <a:t>, </a:t>
            </a:r>
            <a:r>
              <a:rPr lang="en-GB" altLang="en-US" sz="3200" dirty="0" err="1" smtClean="0"/>
              <a:t>religione</a:t>
            </a:r>
            <a:r>
              <a:rPr lang="en-GB" altLang="en-US" sz="3200" dirty="0" smtClean="0"/>
              <a:t>, </a:t>
            </a:r>
            <a:r>
              <a:rPr lang="en-GB" altLang="en-US" sz="3200" dirty="0" err="1" smtClean="0"/>
              <a:t>tecnologie</a:t>
            </a:r>
            <a:r>
              <a:rPr lang="en-GB" altLang="en-US" sz="3200" dirty="0" smtClean="0"/>
              <a:t> della </a:t>
            </a:r>
            <a:r>
              <a:rPr lang="en-GB" altLang="en-US" sz="3200" dirty="0" err="1" smtClean="0"/>
              <a:t>comunicazione</a:t>
            </a:r>
            <a:r>
              <a:rPr lang="en-GB" altLang="en-US" sz="3200" dirty="0" smtClean="0"/>
              <a:t> </a:t>
            </a:r>
            <a:r>
              <a:rPr lang="en-GB" altLang="en-US" sz="3200" dirty="0" err="1" smtClean="0"/>
              <a:t>dell’informazione</a:t>
            </a:r>
            <a:endParaRPr lang="en-GB" altLang="en-US" sz="3200" dirty="0" smtClean="0"/>
          </a:p>
        </p:txBody>
      </p:sp>
      <p:sp>
        <p:nvSpPr>
          <p:cNvPr id="5" name="Segnaposto numero diapositiva 4"/>
          <p:cNvSpPr>
            <a:spLocks noGrp="1"/>
          </p:cNvSpPr>
          <p:nvPr>
            <p:ph type="sldNum" sz="quarter" idx="11"/>
          </p:nvPr>
        </p:nvSpPr>
        <p:spPr/>
        <p:txBody>
          <a:bodyPr/>
          <a:lstStyle/>
          <a:p>
            <a:pPr>
              <a:defRPr/>
            </a:pPr>
            <a:fld id="{C55BBA1D-8B97-47C2-A12E-C391FFE96971}" type="slidenum">
              <a:rPr lang="en-GB" smtClean="0"/>
              <a:pPr>
                <a:defRPr/>
              </a:pPr>
              <a:t>6</a:t>
            </a:fld>
            <a:endParaRPr lang="en-GB" dirty="0"/>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755650" y="333375"/>
            <a:ext cx="7543800" cy="863600"/>
          </a:xfrm>
        </p:spPr>
        <p:txBody>
          <a:bodyPr/>
          <a:lstStyle/>
          <a:p>
            <a:pPr>
              <a:defRPr/>
            </a:pPr>
            <a:r>
              <a:rPr lang="en-GB" dirty="0" smtClean="0"/>
              <a:t>Prime </a:t>
            </a:r>
            <a:r>
              <a:rPr lang="en-GB" dirty="0" err="1" smtClean="0"/>
              <a:t>ferrovie</a:t>
            </a:r>
            <a:r>
              <a:rPr lang="en-GB" dirty="0" smtClean="0"/>
              <a:t> a </a:t>
            </a:r>
            <a:r>
              <a:rPr lang="en-GB" dirty="0" err="1" smtClean="0"/>
              <a:t>vapore</a:t>
            </a:r>
            <a:r>
              <a:rPr lang="en-GB" dirty="0" smtClean="0"/>
              <a:t> per </a:t>
            </a:r>
            <a:r>
              <a:rPr lang="en-GB" dirty="0" err="1" smtClean="0"/>
              <a:t>paese</a:t>
            </a:r>
            <a:endParaRPr lang="en-GB" dirty="0"/>
          </a:p>
        </p:txBody>
      </p:sp>
      <p:pic>
        <p:nvPicPr>
          <p:cNvPr id="73731" name="Segnaposto contenuto 5"/>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258888" y="1125538"/>
            <a:ext cx="6842125" cy="5224462"/>
          </a:xfrm>
        </p:spPr>
      </p:pic>
      <p:sp>
        <p:nvSpPr>
          <p:cNvPr id="5" name="Segnaposto numero diapositiva 4"/>
          <p:cNvSpPr>
            <a:spLocks noGrp="1"/>
          </p:cNvSpPr>
          <p:nvPr>
            <p:ph type="sldNum" sz="quarter" idx="11"/>
          </p:nvPr>
        </p:nvSpPr>
        <p:spPr/>
        <p:txBody>
          <a:bodyPr/>
          <a:lstStyle/>
          <a:p>
            <a:pPr>
              <a:defRPr/>
            </a:pPr>
            <a:fld id="{BF09573C-8A8E-4177-8F40-89DE4CC2A2B7}" type="slidenum">
              <a:rPr lang="en-GB" smtClean="0"/>
              <a:pPr>
                <a:defRPr/>
              </a:pPr>
              <a:t>60</a:t>
            </a:fld>
            <a:endParaRPr lang="en-GB" dirty="0"/>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755650" y="333375"/>
            <a:ext cx="7543800" cy="863600"/>
          </a:xfrm>
        </p:spPr>
        <p:txBody>
          <a:bodyPr/>
          <a:lstStyle/>
          <a:p>
            <a:pPr>
              <a:defRPr/>
            </a:pPr>
            <a:r>
              <a:rPr lang="en-GB" dirty="0" smtClean="0"/>
              <a:t>Russia (1916), India (1909)</a:t>
            </a:r>
            <a:endParaRPr lang="en-GB" dirty="0"/>
          </a:p>
        </p:txBody>
      </p:sp>
      <p:pic>
        <p:nvPicPr>
          <p:cNvPr id="74755" name="Segnaposto contenuto 5"/>
          <p:cNvPicPr>
            <a:picLocks noGrp="1" noChangeAspect="1"/>
          </p:cNvPicPr>
          <p:nvPr>
            <p:ph idx="1"/>
          </p:nvPr>
        </p:nvPicPr>
        <p:blipFill>
          <a:blip r:embed="rId2">
            <a:extLst>
              <a:ext uri="{28A0092B-C50C-407E-A947-70E740481C1C}">
                <a14:useLocalDpi xmlns:a14="http://schemas.microsoft.com/office/drawing/2010/main" val="0"/>
              </a:ext>
            </a:extLst>
          </a:blip>
          <a:srcRect r="-1041"/>
          <a:stretch>
            <a:fillRect/>
          </a:stretch>
        </p:blipFill>
        <p:spPr>
          <a:xfrm>
            <a:off x="4829175" y="2055813"/>
            <a:ext cx="4332288" cy="3575050"/>
          </a:xfrm>
        </p:spPr>
      </p:pic>
      <p:sp>
        <p:nvSpPr>
          <p:cNvPr id="5" name="Segnaposto numero diapositiva 4"/>
          <p:cNvSpPr>
            <a:spLocks noGrp="1"/>
          </p:cNvSpPr>
          <p:nvPr>
            <p:ph type="sldNum" sz="quarter" idx="11"/>
          </p:nvPr>
        </p:nvSpPr>
        <p:spPr/>
        <p:txBody>
          <a:bodyPr/>
          <a:lstStyle/>
          <a:p>
            <a:pPr>
              <a:defRPr/>
            </a:pPr>
            <a:fld id="{83BEA5EC-CFF6-41A4-A19E-129CD89F0CBA}" type="slidenum">
              <a:rPr lang="en-GB" smtClean="0"/>
              <a:pPr>
                <a:defRPr/>
              </a:pPr>
              <a:t>61</a:t>
            </a:fld>
            <a:endParaRPr lang="en-GB" dirty="0"/>
          </a:p>
        </p:txBody>
      </p:sp>
      <p:pic>
        <p:nvPicPr>
          <p:cNvPr id="74757" name="Immagin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3338" y="2027238"/>
            <a:ext cx="4835525" cy="360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755650" y="333375"/>
            <a:ext cx="7543800" cy="647700"/>
          </a:xfrm>
        </p:spPr>
        <p:txBody>
          <a:bodyPr>
            <a:normAutofit fontScale="90000"/>
          </a:bodyPr>
          <a:lstStyle/>
          <a:p>
            <a:pPr>
              <a:defRPr/>
            </a:pPr>
            <a:r>
              <a:rPr lang="en-GB" dirty="0" err="1" smtClean="0"/>
              <a:t>Collegamenti</a:t>
            </a:r>
            <a:r>
              <a:rPr lang="en-GB" dirty="0" smtClean="0"/>
              <a:t> </a:t>
            </a:r>
            <a:r>
              <a:rPr lang="en-GB" dirty="0" err="1" smtClean="0"/>
              <a:t>telegrafici</a:t>
            </a:r>
            <a:r>
              <a:rPr lang="en-GB" dirty="0" smtClean="0"/>
              <a:t>, 1857-1858</a:t>
            </a:r>
            <a:endParaRPr lang="en-GB" dirty="0"/>
          </a:p>
        </p:txBody>
      </p:sp>
      <p:sp>
        <p:nvSpPr>
          <p:cNvPr id="5" name="Segnaposto numero diapositiva 4"/>
          <p:cNvSpPr>
            <a:spLocks noGrp="1"/>
          </p:cNvSpPr>
          <p:nvPr>
            <p:ph type="sldNum" sz="quarter" idx="11"/>
          </p:nvPr>
        </p:nvSpPr>
        <p:spPr/>
        <p:txBody>
          <a:bodyPr/>
          <a:lstStyle/>
          <a:p>
            <a:pPr>
              <a:defRPr/>
            </a:pPr>
            <a:fld id="{15EF808B-632C-4B27-AEF6-13946E2C003A}" type="slidenum">
              <a:rPr lang="en-GB" smtClean="0"/>
              <a:pPr>
                <a:defRPr/>
              </a:pPr>
              <a:t>62</a:t>
            </a:fld>
            <a:endParaRPr lang="en-GB" dirty="0"/>
          </a:p>
        </p:txBody>
      </p:sp>
      <p:pic>
        <p:nvPicPr>
          <p:cNvPr id="75780" name="Segnaposto contenuto 7"/>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395288" y="1412875"/>
            <a:ext cx="8416925" cy="3960813"/>
          </a:xfrm>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755650" y="333375"/>
            <a:ext cx="7543800" cy="655638"/>
          </a:xfrm>
        </p:spPr>
        <p:txBody>
          <a:bodyPr>
            <a:normAutofit fontScale="90000"/>
          </a:bodyPr>
          <a:lstStyle/>
          <a:p>
            <a:pPr>
              <a:defRPr/>
            </a:pPr>
            <a:r>
              <a:rPr lang="en-GB" dirty="0" err="1" smtClean="0"/>
              <a:t>Collegamenti</a:t>
            </a:r>
            <a:r>
              <a:rPr lang="en-GB" dirty="0" smtClean="0"/>
              <a:t> </a:t>
            </a:r>
            <a:r>
              <a:rPr lang="en-GB" dirty="0" err="1" smtClean="0"/>
              <a:t>telegrafici</a:t>
            </a:r>
            <a:r>
              <a:rPr lang="en-GB" dirty="0" smtClean="0"/>
              <a:t> 1870-1871</a:t>
            </a:r>
            <a:endParaRPr lang="en-GB" dirty="0"/>
          </a:p>
        </p:txBody>
      </p:sp>
      <p:pic>
        <p:nvPicPr>
          <p:cNvPr id="76803" name="Segnaposto contenuto 5"/>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755650" y="1125538"/>
            <a:ext cx="7942263" cy="5199062"/>
          </a:xfrm>
        </p:spPr>
      </p:pic>
      <p:sp>
        <p:nvSpPr>
          <p:cNvPr id="5" name="Segnaposto numero diapositiva 4"/>
          <p:cNvSpPr>
            <a:spLocks noGrp="1"/>
          </p:cNvSpPr>
          <p:nvPr>
            <p:ph type="sldNum" sz="quarter" idx="11"/>
          </p:nvPr>
        </p:nvSpPr>
        <p:spPr/>
        <p:txBody>
          <a:bodyPr/>
          <a:lstStyle/>
          <a:p>
            <a:pPr>
              <a:defRPr/>
            </a:pPr>
            <a:fld id="{558269F7-A546-42B3-99D6-46D80931E2D4}" type="slidenum">
              <a:rPr lang="en-GB" smtClean="0"/>
              <a:pPr>
                <a:defRPr/>
              </a:pPr>
              <a:t>63</a:t>
            </a:fld>
            <a:endParaRPr lang="en-GB" dirty="0"/>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84213" y="333375"/>
            <a:ext cx="7615237" cy="287338"/>
          </a:xfrm>
        </p:spPr>
        <p:txBody>
          <a:bodyPr>
            <a:normAutofit fontScale="90000"/>
          </a:bodyPr>
          <a:lstStyle/>
          <a:p>
            <a:pPr>
              <a:defRPr/>
            </a:pPr>
            <a:r>
              <a:rPr lang="en-GB" dirty="0" err="1" smtClean="0"/>
              <a:t>Collegamenti</a:t>
            </a:r>
            <a:r>
              <a:rPr lang="en-GB" dirty="0" smtClean="0"/>
              <a:t> </a:t>
            </a:r>
            <a:r>
              <a:rPr lang="en-GB" dirty="0" err="1" smtClean="0"/>
              <a:t>telegrafici</a:t>
            </a:r>
            <a:r>
              <a:rPr lang="en-GB" dirty="0" smtClean="0"/>
              <a:t>, 1901</a:t>
            </a:r>
            <a:endParaRPr lang="en-GB" dirty="0"/>
          </a:p>
        </p:txBody>
      </p:sp>
      <p:pic>
        <p:nvPicPr>
          <p:cNvPr id="77827" name="Segnaposto contenuto 5"/>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996950" y="747713"/>
            <a:ext cx="7059613" cy="5711825"/>
          </a:xfrm>
        </p:spPr>
      </p:pic>
      <p:sp>
        <p:nvSpPr>
          <p:cNvPr id="5" name="Segnaposto numero diapositiva 4"/>
          <p:cNvSpPr>
            <a:spLocks noGrp="1"/>
          </p:cNvSpPr>
          <p:nvPr>
            <p:ph type="sldNum" sz="quarter" idx="11"/>
          </p:nvPr>
        </p:nvSpPr>
        <p:spPr/>
        <p:txBody>
          <a:bodyPr/>
          <a:lstStyle/>
          <a:p>
            <a:pPr>
              <a:defRPr/>
            </a:pPr>
            <a:fld id="{D6437461-5A4B-42E2-9D86-7C704BFBA3E7}" type="slidenum">
              <a:rPr lang="en-GB" smtClean="0"/>
              <a:pPr>
                <a:defRPr/>
              </a:pPr>
              <a:t>64</a:t>
            </a:fld>
            <a:endParaRPr lang="en-GB" dirty="0"/>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68313" y="333375"/>
            <a:ext cx="8280400" cy="863600"/>
          </a:xfrm>
        </p:spPr>
        <p:txBody>
          <a:bodyPr/>
          <a:lstStyle/>
          <a:p>
            <a:pPr>
              <a:defRPr/>
            </a:pPr>
            <a:r>
              <a:rPr lang="en-GB" dirty="0" err="1" smtClean="0"/>
              <a:t>Collegamenti</a:t>
            </a:r>
            <a:r>
              <a:rPr lang="en-GB" dirty="0" smtClean="0"/>
              <a:t> </a:t>
            </a:r>
            <a:r>
              <a:rPr lang="en-GB" dirty="0" err="1" smtClean="0"/>
              <a:t>telegrafici</a:t>
            </a:r>
            <a:r>
              <a:rPr lang="en-GB" dirty="0" smtClean="0"/>
              <a:t>, 1924</a:t>
            </a:r>
            <a:endParaRPr lang="en-GB" dirty="0"/>
          </a:p>
        </p:txBody>
      </p:sp>
      <p:pic>
        <p:nvPicPr>
          <p:cNvPr id="78851" name="Segnaposto contenuto 5"/>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611188" y="1154113"/>
            <a:ext cx="7993062" cy="5235575"/>
          </a:xfrm>
        </p:spPr>
      </p:pic>
      <p:sp>
        <p:nvSpPr>
          <p:cNvPr id="5" name="Segnaposto numero diapositiva 4"/>
          <p:cNvSpPr>
            <a:spLocks noGrp="1"/>
          </p:cNvSpPr>
          <p:nvPr>
            <p:ph type="sldNum" sz="quarter" idx="11"/>
          </p:nvPr>
        </p:nvSpPr>
        <p:spPr/>
        <p:txBody>
          <a:bodyPr/>
          <a:lstStyle/>
          <a:p>
            <a:pPr>
              <a:defRPr/>
            </a:pPr>
            <a:fld id="{33CD49DD-2D51-40D8-8D17-7D106E9ED9CF}" type="slidenum">
              <a:rPr lang="en-GB" smtClean="0"/>
              <a:pPr>
                <a:defRPr/>
              </a:pPr>
              <a:t>65</a:t>
            </a:fld>
            <a:endParaRPr lang="en-GB" dirty="0"/>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750888" y="266700"/>
            <a:ext cx="8064500" cy="865188"/>
          </a:xfrm>
        </p:spPr>
        <p:txBody>
          <a:bodyPr>
            <a:normAutofit fontScale="90000"/>
          </a:bodyPr>
          <a:lstStyle/>
          <a:p>
            <a:pPr>
              <a:defRPr/>
            </a:pPr>
            <a:r>
              <a:rPr lang="en-GB" dirty="0" err="1" smtClean="0"/>
              <a:t>Carta</a:t>
            </a:r>
            <a:r>
              <a:rPr lang="en-GB" dirty="0" smtClean="0"/>
              <a:t> </a:t>
            </a:r>
            <a:r>
              <a:rPr lang="en-GB" dirty="0" err="1" smtClean="0"/>
              <a:t>isocronica</a:t>
            </a:r>
            <a:r>
              <a:rPr lang="en-GB" dirty="0" smtClean="0"/>
              <a:t> </a:t>
            </a:r>
            <a:r>
              <a:rPr lang="en-GB" dirty="0" err="1" smtClean="0"/>
              <a:t>dei</a:t>
            </a:r>
            <a:r>
              <a:rPr lang="en-GB" dirty="0" smtClean="0"/>
              <a:t> </a:t>
            </a:r>
            <a:r>
              <a:rPr lang="en-GB" dirty="0" err="1" smtClean="0"/>
              <a:t>collegamenti</a:t>
            </a:r>
            <a:r>
              <a:rPr lang="en-GB" dirty="0" smtClean="0"/>
              <a:t>, 1881</a:t>
            </a:r>
            <a:endParaRPr lang="en-GB" dirty="0"/>
          </a:p>
        </p:txBody>
      </p:sp>
      <p:pic>
        <p:nvPicPr>
          <p:cNvPr id="79875" name="Segnaposto contenuto 5"/>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755650" y="1125538"/>
            <a:ext cx="7815263" cy="5111750"/>
          </a:xfrm>
        </p:spPr>
      </p:pic>
      <p:sp>
        <p:nvSpPr>
          <p:cNvPr id="5" name="Segnaposto numero diapositiva 4"/>
          <p:cNvSpPr>
            <a:spLocks noGrp="1"/>
          </p:cNvSpPr>
          <p:nvPr>
            <p:ph type="sldNum" sz="quarter" idx="11"/>
          </p:nvPr>
        </p:nvSpPr>
        <p:spPr/>
        <p:txBody>
          <a:bodyPr/>
          <a:lstStyle/>
          <a:p>
            <a:pPr>
              <a:defRPr/>
            </a:pPr>
            <a:fld id="{F07E19AF-5B31-42E8-9A8F-5EF24229688F}" type="slidenum">
              <a:rPr lang="en-GB" smtClean="0"/>
              <a:pPr>
                <a:defRPr/>
              </a:pPr>
              <a:t>66</a:t>
            </a:fld>
            <a:endParaRPr lang="en-GB" dirty="0"/>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733425" y="211138"/>
            <a:ext cx="7543800" cy="863600"/>
          </a:xfrm>
        </p:spPr>
        <p:txBody>
          <a:bodyPr>
            <a:normAutofit fontScale="90000"/>
          </a:bodyPr>
          <a:lstStyle/>
          <a:p>
            <a:pPr>
              <a:defRPr/>
            </a:pPr>
            <a:r>
              <a:rPr lang="en-GB" dirty="0" err="1" smtClean="0"/>
              <a:t>Carta</a:t>
            </a:r>
            <a:r>
              <a:rPr lang="en-GB" dirty="0" smtClean="0"/>
              <a:t> </a:t>
            </a:r>
            <a:r>
              <a:rPr lang="en-GB" dirty="0" err="1" smtClean="0"/>
              <a:t>isocronica</a:t>
            </a:r>
            <a:r>
              <a:rPr lang="en-GB" dirty="0" smtClean="0"/>
              <a:t> delle </a:t>
            </a:r>
            <a:r>
              <a:rPr lang="en-GB" dirty="0" err="1" smtClean="0"/>
              <a:t>distanze</a:t>
            </a:r>
            <a:r>
              <a:rPr lang="en-GB" dirty="0" smtClean="0"/>
              <a:t>, 1914</a:t>
            </a:r>
            <a:endParaRPr lang="en-GB" dirty="0"/>
          </a:p>
        </p:txBody>
      </p:sp>
      <p:pic>
        <p:nvPicPr>
          <p:cNvPr id="80899" name="Segnaposto contenuto 5"/>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323850" y="1074738"/>
            <a:ext cx="8208963" cy="5222875"/>
          </a:xfrm>
        </p:spPr>
      </p:pic>
      <p:sp>
        <p:nvSpPr>
          <p:cNvPr id="5" name="Segnaposto numero diapositiva 4"/>
          <p:cNvSpPr>
            <a:spLocks noGrp="1"/>
          </p:cNvSpPr>
          <p:nvPr>
            <p:ph type="sldNum" sz="quarter" idx="11"/>
          </p:nvPr>
        </p:nvSpPr>
        <p:spPr/>
        <p:txBody>
          <a:bodyPr/>
          <a:lstStyle/>
          <a:p>
            <a:pPr>
              <a:defRPr/>
            </a:pPr>
            <a:fld id="{E712F7F5-5163-4CC8-8107-722B1B83EB55}" type="slidenum">
              <a:rPr lang="en-GB" smtClean="0"/>
              <a:pPr>
                <a:defRPr/>
              </a:pPr>
              <a:t>67</a:t>
            </a:fld>
            <a:endParaRPr lang="en-GB" dirty="0"/>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755650" y="214313"/>
            <a:ext cx="7543800" cy="865187"/>
          </a:xfrm>
        </p:spPr>
        <p:txBody>
          <a:bodyPr>
            <a:normAutofit fontScale="90000"/>
          </a:bodyPr>
          <a:lstStyle/>
          <a:p>
            <a:pPr>
              <a:defRPr/>
            </a:pPr>
            <a:r>
              <a:rPr lang="en-GB" dirty="0" err="1" smtClean="0"/>
              <a:t>Carta</a:t>
            </a:r>
            <a:r>
              <a:rPr lang="en-GB" dirty="0" smtClean="0"/>
              <a:t> </a:t>
            </a:r>
            <a:r>
              <a:rPr lang="en-GB" dirty="0" err="1" smtClean="0"/>
              <a:t>isocronica</a:t>
            </a:r>
            <a:r>
              <a:rPr lang="en-GB" dirty="0" smtClean="0"/>
              <a:t> delle </a:t>
            </a:r>
            <a:r>
              <a:rPr lang="en-GB" dirty="0" err="1" smtClean="0"/>
              <a:t>distanze</a:t>
            </a:r>
            <a:r>
              <a:rPr lang="en-GB" dirty="0" smtClean="0"/>
              <a:t>, 2016</a:t>
            </a:r>
            <a:endParaRPr lang="en-GB" dirty="0"/>
          </a:p>
        </p:txBody>
      </p:sp>
      <p:pic>
        <p:nvPicPr>
          <p:cNvPr id="81923" name="Segnaposto contenuto 5"/>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468313" y="981075"/>
            <a:ext cx="8207375" cy="5384800"/>
          </a:xfrm>
        </p:spPr>
      </p:pic>
      <p:sp>
        <p:nvSpPr>
          <p:cNvPr id="5" name="Segnaposto numero diapositiva 4"/>
          <p:cNvSpPr>
            <a:spLocks noGrp="1"/>
          </p:cNvSpPr>
          <p:nvPr>
            <p:ph type="sldNum" sz="quarter" idx="11"/>
          </p:nvPr>
        </p:nvSpPr>
        <p:spPr/>
        <p:txBody>
          <a:bodyPr/>
          <a:lstStyle/>
          <a:p>
            <a:pPr>
              <a:defRPr/>
            </a:pPr>
            <a:fld id="{9BA42DCB-BD4A-4E0B-A77C-23103C210FEF}" type="slidenum">
              <a:rPr lang="en-GB" smtClean="0"/>
              <a:pPr>
                <a:defRPr/>
              </a:pPr>
              <a:t>68</a:t>
            </a:fld>
            <a:endParaRPr lang="en-GB" dirty="0"/>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9850" y="333375"/>
            <a:ext cx="8870950" cy="863600"/>
          </a:xfrm>
        </p:spPr>
        <p:txBody>
          <a:bodyPr>
            <a:noAutofit/>
          </a:bodyPr>
          <a:lstStyle/>
          <a:p>
            <a:pPr>
              <a:defRPr/>
            </a:pPr>
            <a:r>
              <a:rPr lang="en-GB" sz="2800" dirty="0"/>
              <a:t>Travel time to major cities: A global map of Accessibility, </a:t>
            </a:r>
            <a:r>
              <a:rPr lang="en-GB" sz="2800" dirty="0" smtClean="0"/>
              <a:t>2008 </a:t>
            </a:r>
            <a:br>
              <a:rPr lang="en-GB" sz="2800" dirty="0" smtClean="0"/>
            </a:br>
            <a:r>
              <a:rPr lang="en-GB" sz="1800" dirty="0" smtClean="0"/>
              <a:t>(</a:t>
            </a:r>
            <a:r>
              <a:rPr lang="en-GB" sz="1800" dirty="0"/>
              <a:t>The European Commission's science and knowledge </a:t>
            </a:r>
            <a:r>
              <a:rPr lang="en-GB" sz="1800" dirty="0" smtClean="0"/>
              <a:t>service)</a:t>
            </a:r>
            <a:endParaRPr lang="en-GB" sz="1800" dirty="0"/>
          </a:p>
        </p:txBody>
      </p:sp>
      <p:sp>
        <p:nvSpPr>
          <p:cNvPr id="5" name="Segnaposto numero diapositiva 4"/>
          <p:cNvSpPr>
            <a:spLocks noGrp="1"/>
          </p:cNvSpPr>
          <p:nvPr>
            <p:ph type="sldNum" sz="quarter" idx="11"/>
          </p:nvPr>
        </p:nvSpPr>
        <p:spPr/>
        <p:txBody>
          <a:bodyPr/>
          <a:lstStyle/>
          <a:p>
            <a:pPr>
              <a:defRPr/>
            </a:pPr>
            <a:fld id="{1AD4B69C-76A7-4691-B8D0-B9F5CD2774B9}" type="slidenum">
              <a:rPr lang="en-GB" smtClean="0"/>
              <a:pPr>
                <a:defRPr/>
              </a:pPr>
              <a:t>69</a:t>
            </a:fld>
            <a:endParaRPr lang="en-GB" dirty="0"/>
          </a:p>
        </p:txBody>
      </p:sp>
      <p:pic>
        <p:nvPicPr>
          <p:cNvPr id="82948" name="Segnaposto contenuto 12"/>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82563" y="1484313"/>
            <a:ext cx="8758237" cy="4465637"/>
          </a:xfrm>
        </p:spPr>
      </p:pic>
      <p:pic>
        <p:nvPicPr>
          <p:cNvPr id="82949" name="Immagine 1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81263" y="5559425"/>
            <a:ext cx="4160837"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755650" y="333375"/>
            <a:ext cx="7543800" cy="863600"/>
          </a:xfrm>
        </p:spPr>
        <p:txBody>
          <a:bodyPr/>
          <a:lstStyle/>
          <a:p>
            <a:pPr>
              <a:defRPr/>
            </a:pPr>
            <a:r>
              <a:rPr lang="en-GB" dirty="0" smtClean="0"/>
              <a:t>Cosa </a:t>
            </a:r>
            <a:r>
              <a:rPr lang="en-GB" dirty="0" err="1" smtClean="0"/>
              <a:t>riguarda</a:t>
            </a:r>
            <a:r>
              <a:rPr lang="en-GB" dirty="0" smtClean="0"/>
              <a:t>?</a:t>
            </a:r>
            <a:endParaRPr lang="en-GB" dirty="0"/>
          </a:p>
        </p:txBody>
      </p:sp>
      <p:sp>
        <p:nvSpPr>
          <p:cNvPr id="3" name="Segnaposto contenuto 2"/>
          <p:cNvSpPr>
            <a:spLocks noGrp="1"/>
          </p:cNvSpPr>
          <p:nvPr>
            <p:ph idx="1"/>
          </p:nvPr>
        </p:nvSpPr>
        <p:spPr>
          <a:xfrm>
            <a:off x="744538" y="1341438"/>
            <a:ext cx="8064500" cy="4679950"/>
          </a:xfrm>
        </p:spPr>
        <p:txBody>
          <a:bodyPr>
            <a:normAutofit lnSpcReduction="10000"/>
          </a:bodyPr>
          <a:lstStyle/>
          <a:p>
            <a:pPr>
              <a:spcAft>
                <a:spcPts val="1200"/>
              </a:spcAft>
              <a:defRPr/>
            </a:pPr>
            <a:r>
              <a:rPr lang="en-GB" dirty="0" err="1" smtClean="0"/>
              <a:t>Demografia</a:t>
            </a:r>
            <a:endParaRPr lang="en-GB" dirty="0" smtClean="0"/>
          </a:p>
          <a:p>
            <a:pPr>
              <a:spcAft>
                <a:spcPts val="1200"/>
              </a:spcAft>
              <a:defRPr/>
            </a:pPr>
            <a:r>
              <a:rPr lang="en-GB" dirty="0"/>
              <a:t>S</a:t>
            </a:r>
            <a:r>
              <a:rPr lang="en-GB" dirty="0" smtClean="0"/>
              <a:t>pecie </a:t>
            </a:r>
            <a:r>
              <a:rPr lang="en-GB" dirty="0" err="1" smtClean="0"/>
              <a:t>animali</a:t>
            </a:r>
            <a:r>
              <a:rPr lang="en-GB" dirty="0" smtClean="0"/>
              <a:t> e </a:t>
            </a:r>
            <a:r>
              <a:rPr lang="en-GB" dirty="0" err="1" smtClean="0"/>
              <a:t>vegetali</a:t>
            </a:r>
            <a:r>
              <a:rPr lang="en-GB" dirty="0" smtClean="0"/>
              <a:t>, </a:t>
            </a:r>
            <a:r>
              <a:rPr lang="en-GB" dirty="0" err="1" smtClean="0"/>
              <a:t>germi</a:t>
            </a:r>
            <a:r>
              <a:rPr lang="en-GB" dirty="0" smtClean="0"/>
              <a:t>, </a:t>
            </a:r>
            <a:r>
              <a:rPr lang="en-GB" dirty="0" err="1" smtClean="0"/>
              <a:t>batteri</a:t>
            </a:r>
            <a:r>
              <a:rPr lang="en-GB" dirty="0" smtClean="0"/>
              <a:t>, bacilli</a:t>
            </a:r>
          </a:p>
          <a:p>
            <a:pPr>
              <a:spcAft>
                <a:spcPts val="1200"/>
              </a:spcAft>
              <a:defRPr/>
            </a:pPr>
            <a:r>
              <a:rPr lang="en-GB" dirty="0" err="1" smtClean="0"/>
              <a:t>Risorse</a:t>
            </a:r>
            <a:r>
              <a:rPr lang="en-GB" dirty="0" smtClean="0"/>
              <a:t> </a:t>
            </a:r>
            <a:r>
              <a:rPr lang="en-GB" dirty="0" err="1" smtClean="0"/>
              <a:t>economiche</a:t>
            </a:r>
            <a:r>
              <a:rPr lang="en-GB" dirty="0" smtClean="0"/>
              <a:t>, </a:t>
            </a:r>
            <a:r>
              <a:rPr lang="en-GB" dirty="0" err="1" smtClean="0"/>
              <a:t>forza-lavoro</a:t>
            </a:r>
            <a:endParaRPr lang="en-GB" dirty="0" smtClean="0"/>
          </a:p>
          <a:p>
            <a:pPr>
              <a:spcAft>
                <a:spcPts val="1200"/>
              </a:spcAft>
              <a:defRPr/>
            </a:pPr>
            <a:r>
              <a:rPr lang="en-GB" dirty="0" err="1"/>
              <a:t>Potere</a:t>
            </a:r>
            <a:r>
              <a:rPr lang="en-GB" dirty="0"/>
              <a:t> politico </a:t>
            </a:r>
            <a:r>
              <a:rPr lang="en-GB" dirty="0" err="1"/>
              <a:t>ed</a:t>
            </a:r>
            <a:r>
              <a:rPr lang="en-GB" dirty="0"/>
              <a:t> </a:t>
            </a:r>
            <a:r>
              <a:rPr lang="en-GB" dirty="0" err="1"/>
              <a:t>economico</a:t>
            </a:r>
            <a:endParaRPr lang="en-GB" dirty="0"/>
          </a:p>
          <a:p>
            <a:pPr>
              <a:spcAft>
                <a:spcPts val="1200"/>
              </a:spcAft>
              <a:defRPr/>
            </a:pPr>
            <a:r>
              <a:rPr lang="en-GB" dirty="0" err="1" smtClean="0"/>
              <a:t>Tecnologia</a:t>
            </a:r>
            <a:r>
              <a:rPr lang="en-GB" dirty="0" smtClean="0"/>
              <a:t>, </a:t>
            </a:r>
            <a:r>
              <a:rPr lang="en-GB" dirty="0" err="1" smtClean="0"/>
              <a:t>scienza</a:t>
            </a:r>
            <a:r>
              <a:rPr lang="en-GB" dirty="0" smtClean="0"/>
              <a:t>, </a:t>
            </a:r>
            <a:r>
              <a:rPr lang="en-GB" dirty="0" err="1" smtClean="0"/>
              <a:t>saperi</a:t>
            </a:r>
            <a:endParaRPr lang="en-GB" dirty="0" smtClean="0"/>
          </a:p>
          <a:p>
            <a:pPr>
              <a:spcAft>
                <a:spcPts val="1200"/>
              </a:spcAft>
              <a:defRPr/>
            </a:pPr>
            <a:r>
              <a:rPr lang="en-GB" dirty="0" smtClean="0"/>
              <a:t>Lingua, </a:t>
            </a:r>
            <a:r>
              <a:rPr lang="en-GB" dirty="0" err="1" smtClean="0"/>
              <a:t>fede</a:t>
            </a:r>
            <a:r>
              <a:rPr lang="en-GB" dirty="0" smtClean="0"/>
              <a:t> </a:t>
            </a:r>
            <a:r>
              <a:rPr lang="en-GB" dirty="0" err="1" smtClean="0"/>
              <a:t>religiosa</a:t>
            </a:r>
            <a:r>
              <a:rPr lang="en-GB" dirty="0" smtClean="0"/>
              <a:t>, </a:t>
            </a:r>
            <a:r>
              <a:rPr lang="en-GB" dirty="0" err="1" smtClean="0"/>
              <a:t>dottrine</a:t>
            </a:r>
            <a:r>
              <a:rPr lang="en-GB" dirty="0" smtClean="0"/>
              <a:t> </a:t>
            </a:r>
            <a:r>
              <a:rPr lang="en-GB" dirty="0" err="1" smtClean="0"/>
              <a:t>politiche</a:t>
            </a:r>
            <a:endParaRPr lang="en-GB" dirty="0" smtClean="0"/>
          </a:p>
          <a:p>
            <a:pPr>
              <a:spcAft>
                <a:spcPts val="1200"/>
              </a:spcAft>
              <a:defRPr/>
            </a:pPr>
            <a:r>
              <a:rPr lang="en-GB" dirty="0" err="1" smtClean="0"/>
              <a:t>Cultura</a:t>
            </a:r>
            <a:r>
              <a:rPr lang="en-GB" dirty="0" smtClean="0"/>
              <a:t>, costume, </a:t>
            </a:r>
            <a:r>
              <a:rPr lang="en-GB" dirty="0" err="1" smtClean="0"/>
              <a:t>consumi</a:t>
            </a:r>
            <a:r>
              <a:rPr lang="en-GB" dirty="0" smtClean="0"/>
              <a:t>, </a:t>
            </a:r>
            <a:r>
              <a:rPr lang="en-GB" dirty="0" err="1" smtClean="0"/>
              <a:t>abitudini</a:t>
            </a:r>
            <a:r>
              <a:rPr lang="en-GB" dirty="0" smtClean="0"/>
              <a:t>, mode</a:t>
            </a:r>
          </a:p>
          <a:p>
            <a:pPr>
              <a:spcAft>
                <a:spcPts val="1200"/>
              </a:spcAft>
              <a:defRPr/>
            </a:pPr>
            <a:r>
              <a:rPr lang="en-GB" dirty="0" err="1" smtClean="0"/>
              <a:t>Informazione</a:t>
            </a:r>
            <a:r>
              <a:rPr lang="en-GB" dirty="0" smtClean="0"/>
              <a:t>, </a:t>
            </a:r>
            <a:r>
              <a:rPr lang="en-GB" dirty="0" err="1" smtClean="0"/>
              <a:t>comunicazione</a:t>
            </a:r>
            <a:r>
              <a:rPr lang="en-GB" dirty="0" smtClean="0"/>
              <a:t>, </a:t>
            </a:r>
            <a:r>
              <a:rPr lang="en-GB" dirty="0" err="1" smtClean="0"/>
              <a:t>dati</a:t>
            </a:r>
            <a:endParaRPr lang="en-GB" dirty="0" smtClean="0"/>
          </a:p>
        </p:txBody>
      </p:sp>
      <p:sp>
        <p:nvSpPr>
          <p:cNvPr id="5" name="Segnaposto numero diapositiva 4"/>
          <p:cNvSpPr>
            <a:spLocks noGrp="1"/>
          </p:cNvSpPr>
          <p:nvPr>
            <p:ph type="sldNum" sz="quarter" idx="11"/>
          </p:nvPr>
        </p:nvSpPr>
        <p:spPr/>
        <p:txBody>
          <a:bodyPr/>
          <a:lstStyle/>
          <a:p>
            <a:pPr>
              <a:defRPr/>
            </a:pPr>
            <a:fld id="{CEC33108-0061-424B-92CE-898BECC3C517}" type="slidenum">
              <a:rPr lang="en-GB" smtClean="0"/>
              <a:pPr>
                <a:defRPr/>
              </a:pPr>
              <a:t>7</a:t>
            </a:fld>
            <a:endParaRPr lang="en-GB" dirty="0"/>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95288" y="333375"/>
            <a:ext cx="8545512" cy="1223963"/>
          </a:xfrm>
        </p:spPr>
        <p:txBody>
          <a:bodyPr>
            <a:noAutofit/>
          </a:bodyPr>
          <a:lstStyle/>
          <a:p>
            <a:pPr>
              <a:defRPr/>
            </a:pPr>
            <a:r>
              <a:rPr lang="en-GB" sz="2000" dirty="0"/>
              <a:t>D. J. Weiss, A. Nelson, H. S. Gibson, W. </a:t>
            </a:r>
            <a:r>
              <a:rPr lang="en-GB" sz="2000" dirty="0" err="1"/>
              <a:t>Temperley</a:t>
            </a:r>
            <a:r>
              <a:rPr lang="en-GB" sz="2000" dirty="0"/>
              <a:t>, S. </a:t>
            </a:r>
            <a:r>
              <a:rPr lang="en-GB" sz="2000" dirty="0" err="1"/>
              <a:t>Peedell</a:t>
            </a:r>
            <a:r>
              <a:rPr lang="en-GB" sz="2000" dirty="0"/>
              <a:t>, A. </a:t>
            </a:r>
            <a:r>
              <a:rPr lang="en-GB" sz="2000" dirty="0" err="1"/>
              <a:t>Lieber</a:t>
            </a:r>
            <a:r>
              <a:rPr lang="en-GB" sz="2000" dirty="0"/>
              <a:t>, M. </a:t>
            </a:r>
            <a:r>
              <a:rPr lang="en-GB" sz="2000" dirty="0" err="1"/>
              <a:t>Hancher</a:t>
            </a:r>
            <a:r>
              <a:rPr lang="en-GB" sz="2000" dirty="0"/>
              <a:t>, E. </a:t>
            </a:r>
            <a:r>
              <a:rPr lang="en-GB" sz="2000" dirty="0" err="1"/>
              <a:t>Poyart</a:t>
            </a:r>
            <a:r>
              <a:rPr lang="en-GB" sz="2000" dirty="0"/>
              <a:t>, S. </a:t>
            </a:r>
            <a:r>
              <a:rPr lang="en-GB" sz="2000" dirty="0" err="1"/>
              <a:t>Belchior</a:t>
            </a:r>
            <a:r>
              <a:rPr lang="en-GB" sz="2000" dirty="0"/>
              <a:t>, N. </a:t>
            </a:r>
            <a:r>
              <a:rPr lang="en-GB" sz="2000" dirty="0" err="1"/>
              <a:t>Fullman</a:t>
            </a:r>
            <a:r>
              <a:rPr lang="en-GB" sz="2000" dirty="0"/>
              <a:t>, B. </a:t>
            </a:r>
            <a:r>
              <a:rPr lang="en-GB" sz="2000" dirty="0" err="1"/>
              <a:t>Mappin</a:t>
            </a:r>
            <a:r>
              <a:rPr lang="en-GB" sz="2000" dirty="0"/>
              <a:t>, U. Dalrymple, J. </a:t>
            </a:r>
            <a:r>
              <a:rPr lang="en-GB" sz="2000" dirty="0" err="1"/>
              <a:t>Rozier</a:t>
            </a:r>
            <a:r>
              <a:rPr lang="en-GB" sz="2000" dirty="0"/>
              <a:t>, T. C. D. Lucas, R. E. Howes, L. S. </a:t>
            </a:r>
            <a:r>
              <a:rPr lang="en-GB" sz="2000" dirty="0" err="1"/>
              <a:t>Tusting</a:t>
            </a:r>
            <a:r>
              <a:rPr lang="en-GB" sz="2000" dirty="0"/>
              <a:t>, S. Y. Kang, E. Cameron, D. </a:t>
            </a:r>
            <a:r>
              <a:rPr lang="en-GB" sz="2000" dirty="0" err="1"/>
              <a:t>Bisanzio</a:t>
            </a:r>
            <a:r>
              <a:rPr lang="en-GB" sz="2000" dirty="0"/>
              <a:t>, K. E. Battle, S. Bhatt, and P. W. </a:t>
            </a:r>
            <a:r>
              <a:rPr lang="en-GB" sz="2000" dirty="0" err="1"/>
              <a:t>Gething</a:t>
            </a:r>
            <a:r>
              <a:rPr lang="en-GB" sz="2000" dirty="0"/>
              <a:t>. “A global map of travel time to cities to assess inequalities in accessibility in 2015”. (2018). </a:t>
            </a:r>
            <a:r>
              <a:rPr lang="en-GB" sz="2000" i="1" dirty="0"/>
              <a:t>Nature</a:t>
            </a:r>
            <a:r>
              <a:rPr lang="en-GB" sz="2000" dirty="0"/>
              <a:t>. doi:10.1038/nature25181.</a:t>
            </a:r>
            <a:endParaRPr lang="en-GB" sz="4800" dirty="0"/>
          </a:p>
        </p:txBody>
      </p:sp>
      <p:pic>
        <p:nvPicPr>
          <p:cNvPr id="83971" name="Segnaposto contenuto 5">
            <a:hlinkClick r:id="rId2"/>
          </p:cNvPr>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88900" y="1989138"/>
            <a:ext cx="9037638" cy="3825875"/>
          </a:xfrm>
        </p:spPr>
      </p:pic>
      <p:sp>
        <p:nvSpPr>
          <p:cNvPr id="5" name="Segnaposto numero diapositiva 4"/>
          <p:cNvSpPr>
            <a:spLocks noGrp="1"/>
          </p:cNvSpPr>
          <p:nvPr>
            <p:ph type="sldNum" sz="quarter" idx="11"/>
          </p:nvPr>
        </p:nvSpPr>
        <p:spPr/>
        <p:txBody>
          <a:bodyPr/>
          <a:lstStyle/>
          <a:p>
            <a:pPr>
              <a:defRPr/>
            </a:pPr>
            <a:fld id="{2AA6195B-08BA-4B75-A83E-D9FF63C54D45}" type="slidenum">
              <a:rPr lang="en-GB" smtClean="0"/>
              <a:pPr>
                <a:defRPr/>
              </a:pPr>
              <a:t>70</a:t>
            </a:fld>
            <a:endParaRPr lang="en-GB" dirty="0"/>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95288" y="333375"/>
            <a:ext cx="8280400" cy="863600"/>
          </a:xfrm>
        </p:spPr>
        <p:txBody>
          <a:bodyPr>
            <a:normAutofit fontScale="90000"/>
          </a:bodyPr>
          <a:lstStyle/>
          <a:p>
            <a:pPr>
              <a:defRPr/>
            </a:pPr>
            <a:r>
              <a:rPr lang="en-GB" dirty="0" smtClean="0"/>
              <a:t>Rete </a:t>
            </a:r>
            <a:r>
              <a:rPr lang="en-GB" dirty="0" err="1" smtClean="0"/>
              <a:t>globale</a:t>
            </a:r>
            <a:r>
              <a:rPr lang="en-GB" dirty="0" smtClean="0"/>
              <a:t> di </a:t>
            </a:r>
            <a:r>
              <a:rPr lang="en-GB" dirty="0" err="1" smtClean="0"/>
              <a:t>cavi</a:t>
            </a:r>
            <a:r>
              <a:rPr lang="en-GB" dirty="0" smtClean="0"/>
              <a:t> </a:t>
            </a:r>
            <a:r>
              <a:rPr lang="en-GB" dirty="0" err="1" smtClean="0"/>
              <a:t>telefonici</a:t>
            </a:r>
            <a:r>
              <a:rPr lang="en-GB" dirty="0" smtClean="0"/>
              <a:t> </a:t>
            </a:r>
            <a:r>
              <a:rPr lang="en-GB" dirty="0" err="1" smtClean="0"/>
              <a:t>sottomarini</a:t>
            </a:r>
            <a:endParaRPr lang="en-GB" dirty="0"/>
          </a:p>
        </p:txBody>
      </p:sp>
      <p:pic>
        <p:nvPicPr>
          <p:cNvPr id="84995" name="Segnaposto contenuto 5">
            <a:hlinkClick r:id="rId2"/>
          </p:cNvPr>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179388" y="1412875"/>
            <a:ext cx="8824912" cy="4752975"/>
          </a:xfrm>
        </p:spPr>
      </p:pic>
      <p:sp>
        <p:nvSpPr>
          <p:cNvPr id="5" name="Segnaposto numero diapositiva 4"/>
          <p:cNvSpPr>
            <a:spLocks noGrp="1"/>
          </p:cNvSpPr>
          <p:nvPr>
            <p:ph type="sldNum" sz="quarter" idx="11"/>
          </p:nvPr>
        </p:nvSpPr>
        <p:spPr/>
        <p:txBody>
          <a:bodyPr/>
          <a:lstStyle/>
          <a:p>
            <a:pPr>
              <a:defRPr/>
            </a:pPr>
            <a:fld id="{B3C5A2B3-8246-41D4-B50B-4F174F14E806}" type="slidenum">
              <a:rPr lang="en-GB" smtClean="0"/>
              <a:pPr>
                <a:defRPr/>
              </a:pPr>
              <a:t>71</a:t>
            </a:fld>
            <a:endParaRPr lang="en-GB" dirty="0"/>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755650" y="333375"/>
            <a:ext cx="7543800" cy="863600"/>
          </a:xfrm>
        </p:spPr>
        <p:txBody>
          <a:bodyPr>
            <a:normAutofit fontScale="90000"/>
          </a:bodyPr>
          <a:lstStyle/>
          <a:p>
            <a:pPr>
              <a:defRPr/>
            </a:pPr>
            <a:r>
              <a:rPr lang="en-GB" dirty="0" err="1" smtClean="0"/>
              <a:t>Flussi</a:t>
            </a:r>
            <a:r>
              <a:rPr lang="en-GB" dirty="0" smtClean="0"/>
              <a:t> di </a:t>
            </a:r>
            <a:r>
              <a:rPr lang="en-GB" dirty="0" err="1" smtClean="0"/>
              <a:t>traffico</a:t>
            </a:r>
            <a:r>
              <a:rPr lang="en-GB" dirty="0" smtClean="0"/>
              <a:t> </a:t>
            </a:r>
            <a:r>
              <a:rPr lang="en-GB" dirty="0" err="1" smtClean="0"/>
              <a:t>globale</a:t>
            </a:r>
            <a:r>
              <a:rPr lang="en-GB" dirty="0" smtClean="0"/>
              <a:t> voce</a:t>
            </a:r>
            <a:br>
              <a:rPr lang="en-GB" dirty="0" smtClean="0"/>
            </a:br>
            <a:r>
              <a:rPr lang="en-GB" sz="3100" b="0" dirty="0" smtClean="0"/>
              <a:t>(</a:t>
            </a:r>
            <a:r>
              <a:rPr lang="en-GB" sz="3100" b="0" dirty="0" err="1" smtClean="0"/>
              <a:t>fonte</a:t>
            </a:r>
            <a:r>
              <a:rPr lang="en-GB" sz="3100" b="0" dirty="0" smtClean="0"/>
              <a:t>: TeleGeography.com)</a:t>
            </a:r>
            <a:endParaRPr lang="en-GB" sz="3100" b="0" dirty="0"/>
          </a:p>
        </p:txBody>
      </p:sp>
      <p:sp>
        <p:nvSpPr>
          <p:cNvPr id="5" name="Segnaposto numero diapositiva 4"/>
          <p:cNvSpPr>
            <a:spLocks noGrp="1"/>
          </p:cNvSpPr>
          <p:nvPr>
            <p:ph type="sldNum" sz="quarter" idx="11"/>
          </p:nvPr>
        </p:nvSpPr>
        <p:spPr/>
        <p:txBody>
          <a:bodyPr/>
          <a:lstStyle/>
          <a:p>
            <a:pPr>
              <a:defRPr/>
            </a:pPr>
            <a:fld id="{3393BE83-47B1-414E-B686-410ABE49DB64}" type="slidenum">
              <a:rPr lang="en-GB" smtClean="0"/>
              <a:pPr>
                <a:defRPr/>
              </a:pPr>
              <a:t>72</a:t>
            </a:fld>
            <a:endParaRPr lang="en-GB" dirty="0"/>
          </a:p>
        </p:txBody>
      </p:sp>
      <p:pic>
        <p:nvPicPr>
          <p:cNvPr id="86020" name="Immagine 8"/>
          <p:cNvPicPr>
            <a:picLocks noChangeAspect="1"/>
          </p:cNvPicPr>
          <p:nvPr/>
        </p:nvPicPr>
        <p:blipFill>
          <a:blip r:embed="rId2">
            <a:extLst>
              <a:ext uri="{28A0092B-C50C-407E-A947-70E740481C1C}">
                <a14:useLocalDpi xmlns:a14="http://schemas.microsoft.com/office/drawing/2010/main" val="0"/>
              </a:ext>
            </a:extLst>
          </a:blip>
          <a:srcRect l="-400" t="16402" r="389" b="17451"/>
          <a:stretch>
            <a:fillRect/>
          </a:stretch>
        </p:blipFill>
        <p:spPr bwMode="auto">
          <a:xfrm>
            <a:off x="30163" y="1597025"/>
            <a:ext cx="8994775" cy="446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07950" y="188913"/>
            <a:ext cx="9036050" cy="936625"/>
          </a:xfrm>
        </p:spPr>
        <p:txBody>
          <a:bodyPr>
            <a:normAutofit fontScale="90000"/>
          </a:bodyPr>
          <a:lstStyle/>
          <a:p>
            <a:pPr>
              <a:defRPr/>
            </a:pPr>
            <a:r>
              <a:rPr lang="en-GB" dirty="0" err="1" smtClean="0"/>
              <a:t>Velocità</a:t>
            </a:r>
            <a:r>
              <a:rPr lang="en-GB" dirty="0" smtClean="0"/>
              <a:t> di </a:t>
            </a:r>
            <a:r>
              <a:rPr lang="en-GB" dirty="0" err="1" smtClean="0"/>
              <a:t>diffusione</a:t>
            </a:r>
            <a:r>
              <a:rPr lang="en-GB" dirty="0" smtClean="0"/>
              <a:t> della </a:t>
            </a:r>
            <a:r>
              <a:rPr lang="en-GB" dirty="0" err="1" smtClean="0"/>
              <a:t>tecnologia</a:t>
            </a:r>
            <a:r>
              <a:rPr lang="en-GB" dirty="0" smtClean="0"/>
              <a:t> “</a:t>
            </a:r>
            <a:r>
              <a:rPr lang="en-GB" dirty="0" err="1" smtClean="0"/>
              <a:t>nel</a:t>
            </a:r>
            <a:r>
              <a:rPr lang="en-GB" dirty="0" smtClean="0"/>
              <a:t> </a:t>
            </a:r>
            <a:r>
              <a:rPr lang="en-GB" dirty="0" err="1" smtClean="0"/>
              <a:t>mondo</a:t>
            </a:r>
            <a:r>
              <a:rPr lang="en-GB" dirty="0" smtClean="0"/>
              <a:t> </a:t>
            </a:r>
            <a:r>
              <a:rPr lang="en-GB" dirty="0" err="1" smtClean="0"/>
              <a:t>sviluppato</a:t>
            </a:r>
            <a:r>
              <a:rPr lang="en-GB" dirty="0" smtClean="0"/>
              <a:t>”</a:t>
            </a:r>
            <a:r>
              <a:rPr lang="en-GB" sz="4000" dirty="0" smtClean="0"/>
              <a:t>(“</a:t>
            </a:r>
            <a:r>
              <a:rPr lang="en-GB" sz="4000" dirty="0" err="1" smtClean="0"/>
              <a:t>crescente</a:t>
            </a:r>
            <a:r>
              <a:rPr lang="en-GB" sz="4000" dirty="0" smtClean="0"/>
              <a:t> </a:t>
            </a:r>
            <a:r>
              <a:rPr lang="en-GB" sz="4000" dirty="0" err="1" smtClean="0"/>
              <a:t>ubiquità</a:t>
            </a:r>
            <a:r>
              <a:rPr lang="en-GB" sz="4000" dirty="0" smtClean="0"/>
              <a:t>”)</a:t>
            </a:r>
            <a:endParaRPr lang="en-GB" sz="4000" dirty="0"/>
          </a:p>
        </p:txBody>
      </p:sp>
      <p:pic>
        <p:nvPicPr>
          <p:cNvPr id="87043" name="Segnaposto contenuto 5"/>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187450" y="1341438"/>
            <a:ext cx="6572250" cy="4967287"/>
          </a:xfrm>
        </p:spPr>
      </p:pic>
      <p:sp>
        <p:nvSpPr>
          <p:cNvPr id="5" name="Segnaposto numero diapositiva 4"/>
          <p:cNvSpPr>
            <a:spLocks noGrp="1"/>
          </p:cNvSpPr>
          <p:nvPr>
            <p:ph type="sldNum" sz="quarter" idx="11"/>
          </p:nvPr>
        </p:nvSpPr>
        <p:spPr/>
        <p:txBody>
          <a:bodyPr/>
          <a:lstStyle/>
          <a:p>
            <a:pPr>
              <a:defRPr/>
            </a:pPr>
            <a:fld id="{B6F0FBAE-A327-4C79-AEB0-EAADB0A4F4A1}" type="slidenum">
              <a:rPr lang="en-GB" smtClean="0"/>
              <a:pPr>
                <a:defRPr/>
              </a:pPr>
              <a:t>73</a:t>
            </a:fld>
            <a:endParaRPr lang="en-GB" dirty="0"/>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724525" y="333375"/>
            <a:ext cx="3168650" cy="2735263"/>
          </a:xfrm>
        </p:spPr>
        <p:txBody>
          <a:bodyPr/>
          <a:lstStyle/>
          <a:p>
            <a:pPr>
              <a:defRPr/>
            </a:pPr>
            <a:r>
              <a:rPr lang="en-GB" sz="3600" dirty="0" err="1" smtClean="0"/>
              <a:t>Diffusione</a:t>
            </a:r>
            <a:r>
              <a:rPr lang="en-GB" sz="3600" dirty="0" smtClean="0"/>
              <a:t> della </a:t>
            </a:r>
            <a:r>
              <a:rPr lang="en-GB" sz="3600" dirty="0" err="1" smtClean="0"/>
              <a:t>televisione</a:t>
            </a:r>
            <a:r>
              <a:rPr lang="en-GB" sz="3600" dirty="0" smtClean="0"/>
              <a:t/>
            </a:r>
            <a:br>
              <a:rPr lang="en-GB" sz="3600" dirty="0" smtClean="0"/>
            </a:br>
            <a:r>
              <a:rPr lang="en-GB" sz="3600" dirty="0" smtClean="0"/>
              <a:t>1954-2005</a:t>
            </a:r>
            <a:endParaRPr lang="en-GB" sz="3600" dirty="0"/>
          </a:p>
        </p:txBody>
      </p:sp>
      <p:sp>
        <p:nvSpPr>
          <p:cNvPr id="5" name="Segnaposto numero diapositiva 4"/>
          <p:cNvSpPr>
            <a:spLocks noGrp="1"/>
          </p:cNvSpPr>
          <p:nvPr>
            <p:ph type="sldNum" sz="quarter" idx="11"/>
          </p:nvPr>
        </p:nvSpPr>
        <p:spPr/>
        <p:txBody>
          <a:bodyPr/>
          <a:lstStyle/>
          <a:p>
            <a:pPr>
              <a:defRPr/>
            </a:pPr>
            <a:fld id="{F54AE851-5B62-4FFC-85FA-FCE5CC3BD1C3}" type="slidenum">
              <a:rPr lang="en-GB" smtClean="0"/>
              <a:pPr>
                <a:defRPr/>
              </a:pPr>
              <a:t>74</a:t>
            </a:fld>
            <a:endParaRPr lang="en-GB" dirty="0"/>
          </a:p>
        </p:txBody>
      </p:sp>
      <p:pic>
        <p:nvPicPr>
          <p:cNvPr id="88068" name="Segnaposto contenuto 10"/>
          <p:cNvPicPr>
            <a:picLocks noGrp="1" noChangeAspect="1"/>
          </p:cNvPicPr>
          <p:nvPr>
            <p:ph idx="1"/>
          </p:nvPr>
        </p:nvPicPr>
        <p:blipFill>
          <a:blip r:embed="rId2">
            <a:extLst>
              <a:ext uri="{28A0092B-C50C-407E-A947-70E740481C1C}">
                <a14:useLocalDpi xmlns:a14="http://schemas.microsoft.com/office/drawing/2010/main" val="0"/>
              </a:ext>
            </a:extLst>
          </a:blip>
          <a:srcRect l="30971" t="-12"/>
          <a:stretch>
            <a:fillRect/>
          </a:stretch>
        </p:blipFill>
        <p:spPr>
          <a:xfrm>
            <a:off x="179388" y="188913"/>
            <a:ext cx="5567362" cy="6048375"/>
          </a:xfrm>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755650" y="333375"/>
            <a:ext cx="7543800" cy="719138"/>
          </a:xfrm>
        </p:spPr>
        <p:txBody>
          <a:bodyPr/>
          <a:lstStyle/>
          <a:p>
            <a:pPr>
              <a:defRPr/>
            </a:pPr>
            <a:r>
              <a:rPr lang="en-GB" dirty="0" smtClean="0"/>
              <a:t>Rete </a:t>
            </a:r>
            <a:r>
              <a:rPr lang="en-GB" dirty="0" err="1" smtClean="0"/>
              <a:t>mondiale</a:t>
            </a:r>
            <a:r>
              <a:rPr lang="en-GB" dirty="0" smtClean="0"/>
              <a:t> degli IP</a:t>
            </a:r>
            <a:endParaRPr lang="en-GB" dirty="0"/>
          </a:p>
        </p:txBody>
      </p:sp>
      <p:sp>
        <p:nvSpPr>
          <p:cNvPr id="5" name="Segnaposto numero diapositiva 4"/>
          <p:cNvSpPr>
            <a:spLocks noGrp="1"/>
          </p:cNvSpPr>
          <p:nvPr>
            <p:ph type="sldNum" sz="quarter" idx="11"/>
          </p:nvPr>
        </p:nvSpPr>
        <p:spPr/>
        <p:txBody>
          <a:bodyPr/>
          <a:lstStyle/>
          <a:p>
            <a:pPr>
              <a:defRPr/>
            </a:pPr>
            <a:fld id="{EB48C4E5-863F-424E-8BAF-11D636E3DD00}" type="slidenum">
              <a:rPr lang="en-GB" smtClean="0"/>
              <a:pPr>
                <a:defRPr/>
              </a:pPr>
              <a:t>75</a:t>
            </a:fld>
            <a:endParaRPr lang="en-GB" dirty="0"/>
          </a:p>
        </p:txBody>
      </p:sp>
      <p:pic>
        <p:nvPicPr>
          <p:cNvPr id="89092" name="Immagin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35150" y="1017588"/>
            <a:ext cx="52578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27088" y="184150"/>
            <a:ext cx="7543800" cy="698500"/>
          </a:xfrm>
        </p:spPr>
        <p:txBody>
          <a:bodyPr/>
          <a:lstStyle/>
          <a:p>
            <a:pPr>
              <a:defRPr/>
            </a:pPr>
            <a:r>
              <a:rPr lang="en-GB" dirty="0" smtClean="0"/>
              <a:t>La </a:t>
            </a:r>
            <a:r>
              <a:rPr lang="en-GB" dirty="0" err="1" smtClean="0"/>
              <a:t>blogosfera</a:t>
            </a:r>
            <a:endParaRPr lang="en-GB" dirty="0"/>
          </a:p>
        </p:txBody>
      </p:sp>
      <p:pic>
        <p:nvPicPr>
          <p:cNvPr id="90115" name="Segnaposto contenuto 5"/>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763713" y="841375"/>
            <a:ext cx="5976937" cy="5470525"/>
          </a:xfrm>
        </p:spPr>
      </p:pic>
      <p:sp>
        <p:nvSpPr>
          <p:cNvPr id="5" name="Segnaposto numero diapositiva 4"/>
          <p:cNvSpPr>
            <a:spLocks noGrp="1"/>
          </p:cNvSpPr>
          <p:nvPr>
            <p:ph type="sldNum" sz="quarter" idx="11"/>
          </p:nvPr>
        </p:nvSpPr>
        <p:spPr/>
        <p:txBody>
          <a:bodyPr/>
          <a:lstStyle/>
          <a:p>
            <a:pPr>
              <a:defRPr/>
            </a:pPr>
            <a:fld id="{A50D2E4A-15EC-4F8C-AAA1-832F0CCBEEC1}" type="slidenum">
              <a:rPr lang="en-GB" smtClean="0"/>
              <a:pPr>
                <a:defRPr/>
              </a:pPr>
              <a:t>76</a:t>
            </a:fld>
            <a:endParaRPr lang="en-GB" dirty="0"/>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755650" y="333375"/>
            <a:ext cx="7543800" cy="863600"/>
          </a:xfrm>
        </p:spPr>
        <p:txBody>
          <a:bodyPr>
            <a:normAutofit fontScale="90000"/>
          </a:bodyPr>
          <a:lstStyle/>
          <a:p>
            <a:pPr>
              <a:defRPr/>
            </a:pPr>
            <a:r>
              <a:rPr lang="en-GB" dirty="0" err="1" smtClean="0"/>
              <a:t>L’e</a:t>
            </a:r>
            <a:r>
              <a:rPr lang="en-GB" dirty="0" smtClean="0"/>
              <a:t>-commerce come </a:t>
            </a:r>
            <a:r>
              <a:rPr lang="en-GB" dirty="0" err="1" smtClean="0"/>
              <a:t>forza</a:t>
            </a:r>
            <a:r>
              <a:rPr lang="en-GB" dirty="0" smtClean="0"/>
              <a:t> </a:t>
            </a:r>
            <a:r>
              <a:rPr lang="en-GB" dirty="0" err="1" smtClean="0"/>
              <a:t>connettiva</a:t>
            </a:r>
            <a:endParaRPr lang="en-GB" dirty="0"/>
          </a:p>
        </p:txBody>
      </p:sp>
      <p:pic>
        <p:nvPicPr>
          <p:cNvPr id="91139" name="Segnaposto contenuto 5"/>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80975" y="1268413"/>
            <a:ext cx="8759825" cy="4922837"/>
          </a:xfrm>
        </p:spPr>
      </p:pic>
      <p:sp>
        <p:nvSpPr>
          <p:cNvPr id="5" name="Segnaposto numero diapositiva 4"/>
          <p:cNvSpPr>
            <a:spLocks noGrp="1"/>
          </p:cNvSpPr>
          <p:nvPr>
            <p:ph type="sldNum" sz="quarter" idx="11"/>
          </p:nvPr>
        </p:nvSpPr>
        <p:spPr/>
        <p:txBody>
          <a:bodyPr/>
          <a:lstStyle/>
          <a:p>
            <a:pPr>
              <a:defRPr/>
            </a:pPr>
            <a:fld id="{C1EBE224-02C7-4F86-BABF-BB0DA369AADA}" type="slidenum">
              <a:rPr lang="en-GB" smtClean="0"/>
              <a:pPr>
                <a:defRPr/>
              </a:pPr>
              <a:t>77</a:t>
            </a:fld>
            <a:endParaRPr lang="en-GB" dirty="0"/>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93700" y="401638"/>
            <a:ext cx="8262938" cy="863600"/>
          </a:xfrm>
        </p:spPr>
        <p:txBody>
          <a:bodyPr>
            <a:normAutofit fontScale="90000"/>
          </a:bodyPr>
          <a:lstStyle/>
          <a:p>
            <a:pPr>
              <a:defRPr/>
            </a:pPr>
            <a:r>
              <a:rPr lang="en-GB" dirty="0" smtClean="0"/>
              <a:t>Exploring the World of </a:t>
            </a:r>
            <a:r>
              <a:rPr lang="en-GB" dirty="0" err="1" smtClean="0"/>
              <a:t>Connectography</a:t>
            </a:r>
            <a:endParaRPr lang="en-GB" dirty="0"/>
          </a:p>
        </p:txBody>
      </p:sp>
      <p:pic>
        <p:nvPicPr>
          <p:cNvPr id="92163" name="Segnaposto contenuto 5">
            <a:hlinkClick r:id="rId2"/>
          </p:cNvPr>
          <p:cNvPicPr>
            <a:picLocks noGrp="1" noChangeAspect="1"/>
          </p:cNvPicPr>
          <p:nvPr>
            <p:ph idx="1"/>
          </p:nvPr>
        </p:nvPicPr>
        <p:blipFill>
          <a:blip r:embed="rId3">
            <a:extLst>
              <a:ext uri="{28A0092B-C50C-407E-A947-70E740481C1C}">
                <a14:useLocalDpi xmlns:a14="http://schemas.microsoft.com/office/drawing/2010/main" val="0"/>
              </a:ext>
            </a:extLst>
          </a:blip>
          <a:srcRect t="10284" r="1355" b="5338"/>
          <a:stretch>
            <a:fillRect/>
          </a:stretch>
        </p:blipFill>
        <p:spPr>
          <a:xfrm>
            <a:off x="34925" y="1557338"/>
            <a:ext cx="8980488" cy="4319587"/>
          </a:xfrm>
        </p:spPr>
      </p:pic>
      <p:sp>
        <p:nvSpPr>
          <p:cNvPr id="5" name="Segnaposto numero diapositiva 4"/>
          <p:cNvSpPr>
            <a:spLocks noGrp="1"/>
          </p:cNvSpPr>
          <p:nvPr>
            <p:ph type="sldNum" sz="quarter" idx="11"/>
          </p:nvPr>
        </p:nvSpPr>
        <p:spPr/>
        <p:txBody>
          <a:bodyPr/>
          <a:lstStyle/>
          <a:p>
            <a:pPr>
              <a:defRPr/>
            </a:pPr>
            <a:fld id="{620CCFB0-8E73-4C8B-B8B3-4986A881F480}" type="slidenum">
              <a:rPr lang="en-GB" smtClean="0"/>
              <a:pPr>
                <a:defRPr/>
              </a:pPr>
              <a:t>78</a:t>
            </a:fld>
            <a:endParaRPr lang="en-GB" dirty="0"/>
          </a:p>
        </p:txBody>
      </p:sp>
      <p:sp>
        <p:nvSpPr>
          <p:cNvPr id="92165" name="CasellaDiTesto 6"/>
          <p:cNvSpPr txBox="1">
            <a:spLocks noChangeArrowheads="1"/>
          </p:cNvSpPr>
          <p:nvPr/>
        </p:nvSpPr>
        <p:spPr bwMode="auto">
          <a:xfrm>
            <a:off x="990600" y="5973763"/>
            <a:ext cx="78295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en-US" b="1">
                <a:solidFill>
                  <a:srgbClr val="92D050"/>
                </a:solidFill>
              </a:rPr>
              <a:t>Parag Khanna, </a:t>
            </a:r>
            <a:r>
              <a:rPr lang="en-GB" altLang="en-US" b="1" i="1">
                <a:solidFill>
                  <a:srgbClr val="92D050"/>
                </a:solidFill>
              </a:rPr>
              <a:t>Connectography. Mapping the Future of Global Civilization </a:t>
            </a:r>
            <a:r>
              <a:rPr lang="en-GB" altLang="en-US" b="1">
                <a:solidFill>
                  <a:srgbClr val="92D050"/>
                </a:solidFill>
              </a:rPr>
              <a:t>(2016)</a:t>
            </a:r>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50838" y="760413"/>
            <a:ext cx="8545512" cy="863600"/>
          </a:xfrm>
        </p:spPr>
        <p:txBody>
          <a:bodyPr/>
          <a:lstStyle/>
          <a:p>
            <a:pPr>
              <a:defRPr/>
            </a:pPr>
            <a:r>
              <a:rPr lang="en-GB" dirty="0" smtClean="0"/>
              <a:t>			</a:t>
            </a:r>
            <a:endParaRPr lang="en-GB" dirty="0"/>
          </a:p>
        </p:txBody>
      </p:sp>
      <p:sp>
        <p:nvSpPr>
          <p:cNvPr id="5" name="Segnaposto numero diapositiva 4"/>
          <p:cNvSpPr>
            <a:spLocks noGrp="1"/>
          </p:cNvSpPr>
          <p:nvPr>
            <p:ph type="sldNum" sz="quarter" idx="11"/>
          </p:nvPr>
        </p:nvSpPr>
        <p:spPr/>
        <p:txBody>
          <a:bodyPr/>
          <a:lstStyle/>
          <a:p>
            <a:pPr>
              <a:defRPr/>
            </a:pPr>
            <a:fld id="{2EB37F1F-0A6C-43DE-8D48-49A5F950F983}" type="slidenum">
              <a:rPr lang="en-GB" smtClean="0"/>
              <a:pPr>
                <a:defRPr/>
              </a:pPr>
              <a:t>79</a:t>
            </a:fld>
            <a:endParaRPr lang="en-GB" dirty="0"/>
          </a:p>
        </p:txBody>
      </p:sp>
      <p:pic>
        <p:nvPicPr>
          <p:cNvPr id="93188" name="Immagine 9"/>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09850" y="320675"/>
            <a:ext cx="4029075" cy="113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89" name="Immagine 10">
            <a:hlinkClick r:id="rId3"/>
          </p:cNvPr>
          <p:cNvPicPr>
            <a:picLocks noChangeAspect="1"/>
          </p:cNvPicPr>
          <p:nvPr/>
        </p:nvPicPr>
        <p:blipFill>
          <a:blip r:embed="rId4">
            <a:extLst>
              <a:ext uri="{28A0092B-C50C-407E-A947-70E740481C1C}">
                <a14:useLocalDpi xmlns:a14="http://schemas.microsoft.com/office/drawing/2010/main" val="0"/>
              </a:ext>
            </a:extLst>
          </a:blip>
          <a:srcRect r="50" b="11165"/>
          <a:stretch>
            <a:fillRect/>
          </a:stretch>
        </p:blipFill>
        <p:spPr bwMode="auto">
          <a:xfrm>
            <a:off x="169863" y="1711325"/>
            <a:ext cx="8907462" cy="431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733425" y="188913"/>
            <a:ext cx="7543800" cy="863600"/>
          </a:xfrm>
        </p:spPr>
        <p:txBody>
          <a:bodyPr/>
          <a:lstStyle/>
          <a:p>
            <a:pPr>
              <a:defRPr/>
            </a:pPr>
            <a:r>
              <a:rPr lang="en-GB" dirty="0" err="1" smtClean="0"/>
              <a:t>Quali</a:t>
            </a:r>
            <a:r>
              <a:rPr lang="en-GB" dirty="0" smtClean="0"/>
              <a:t> </a:t>
            </a:r>
            <a:r>
              <a:rPr lang="en-GB" dirty="0" err="1" smtClean="0"/>
              <a:t>effetti</a:t>
            </a:r>
            <a:r>
              <a:rPr lang="en-GB" dirty="0" smtClean="0"/>
              <a:t> ?</a:t>
            </a:r>
            <a:endParaRPr lang="en-GB" dirty="0"/>
          </a:p>
        </p:txBody>
      </p:sp>
      <p:sp>
        <p:nvSpPr>
          <p:cNvPr id="3" name="Segnaposto contenuto 2"/>
          <p:cNvSpPr>
            <a:spLocks noGrp="1"/>
          </p:cNvSpPr>
          <p:nvPr>
            <p:ph idx="1"/>
          </p:nvPr>
        </p:nvSpPr>
        <p:spPr>
          <a:xfrm>
            <a:off x="107950" y="1384300"/>
            <a:ext cx="8928100" cy="5040313"/>
          </a:xfrm>
        </p:spPr>
        <p:txBody>
          <a:bodyPr>
            <a:normAutofit fontScale="70000" lnSpcReduction="20000"/>
          </a:bodyPr>
          <a:lstStyle/>
          <a:p>
            <a:pPr marL="442913" indent="-261938">
              <a:spcAft>
                <a:spcPts val="1200"/>
              </a:spcAft>
              <a:defRPr/>
            </a:pPr>
            <a:r>
              <a:rPr lang="en-GB" sz="3200" dirty="0" err="1" smtClean="0"/>
              <a:t>Interconnessione</a:t>
            </a:r>
            <a:r>
              <a:rPr lang="en-GB" sz="3200" dirty="0" smtClean="0"/>
              <a:t> (</a:t>
            </a:r>
            <a:r>
              <a:rPr lang="en-GB" sz="3200" dirty="0" err="1" smtClean="0"/>
              <a:t>nuove</a:t>
            </a:r>
            <a:r>
              <a:rPr lang="en-GB" sz="3200" dirty="0" smtClean="0"/>
              <a:t> </a:t>
            </a:r>
            <a:r>
              <a:rPr lang="en-GB" sz="3200" dirty="0" err="1" smtClean="0"/>
              <a:t>forme</a:t>
            </a:r>
            <a:r>
              <a:rPr lang="en-GB" sz="3200" dirty="0" smtClean="0"/>
              <a:t> di </a:t>
            </a:r>
            <a:r>
              <a:rPr lang="en-GB" sz="3200" dirty="0" err="1" smtClean="0"/>
              <a:t>politica</a:t>
            </a:r>
            <a:r>
              <a:rPr lang="en-GB" sz="3200" dirty="0"/>
              <a:t>,</a:t>
            </a:r>
            <a:r>
              <a:rPr lang="en-GB" sz="3200" dirty="0" smtClean="0"/>
              <a:t> </a:t>
            </a:r>
            <a:r>
              <a:rPr lang="en-GB" sz="3200" dirty="0" err="1" smtClean="0"/>
              <a:t>istituzioni</a:t>
            </a:r>
            <a:r>
              <a:rPr lang="en-GB" sz="3200" dirty="0" smtClean="0"/>
              <a:t>, </a:t>
            </a:r>
            <a:r>
              <a:rPr lang="en-GB" sz="3200" dirty="0" err="1" smtClean="0"/>
              <a:t>economia</a:t>
            </a:r>
            <a:r>
              <a:rPr lang="en-GB" sz="3200" dirty="0" smtClean="0"/>
              <a:t>, </a:t>
            </a:r>
            <a:r>
              <a:rPr lang="en-GB" sz="3200" dirty="0" err="1" smtClean="0"/>
              <a:t>saperi</a:t>
            </a:r>
            <a:r>
              <a:rPr lang="en-GB" sz="3200" dirty="0" smtClean="0"/>
              <a:t>)</a:t>
            </a:r>
            <a:endParaRPr lang="en-GB" sz="3200" dirty="0"/>
          </a:p>
          <a:p>
            <a:pPr marL="442913" indent="-261938">
              <a:spcAft>
                <a:spcPts val="1200"/>
              </a:spcAft>
              <a:defRPr/>
            </a:pPr>
            <a:r>
              <a:rPr lang="en-GB" sz="3200" dirty="0" err="1" smtClean="0"/>
              <a:t>Trasferimento</a:t>
            </a:r>
            <a:endParaRPr lang="en-GB" sz="3200" dirty="0" smtClean="0"/>
          </a:p>
          <a:p>
            <a:pPr marL="442913" indent="-261938">
              <a:spcAft>
                <a:spcPts val="1200"/>
              </a:spcAft>
              <a:defRPr/>
            </a:pPr>
            <a:r>
              <a:rPr lang="en-GB" sz="3200" dirty="0" err="1" smtClean="0"/>
              <a:t>Circolazione</a:t>
            </a:r>
            <a:endParaRPr lang="en-GB" sz="3200" dirty="0" smtClean="0"/>
          </a:p>
          <a:p>
            <a:pPr marL="442913" indent="-261938">
              <a:spcAft>
                <a:spcPts val="1200"/>
              </a:spcAft>
              <a:defRPr/>
            </a:pPr>
            <a:r>
              <a:rPr lang="en-GB" sz="3200" dirty="0" err="1" smtClean="0"/>
              <a:t>Integrazione</a:t>
            </a:r>
            <a:r>
              <a:rPr lang="en-GB" sz="3200" dirty="0" smtClean="0"/>
              <a:t> (</a:t>
            </a:r>
            <a:r>
              <a:rPr lang="en-GB" sz="3200" dirty="0" err="1" smtClean="0"/>
              <a:t>uniformazione</a:t>
            </a:r>
            <a:r>
              <a:rPr lang="en-GB" sz="3200" dirty="0" smtClean="0"/>
              <a:t>, </a:t>
            </a:r>
            <a:r>
              <a:rPr lang="en-GB" sz="3200" dirty="0" err="1" smtClean="0"/>
              <a:t>omogeneizzazione</a:t>
            </a:r>
            <a:r>
              <a:rPr lang="en-GB" sz="3200" dirty="0" smtClean="0"/>
              <a:t>)</a:t>
            </a:r>
          </a:p>
          <a:p>
            <a:pPr marL="442913" indent="-261938">
              <a:spcAft>
                <a:spcPts val="1200"/>
              </a:spcAft>
              <a:defRPr/>
            </a:pPr>
            <a:r>
              <a:rPr lang="en-GB" sz="3200" dirty="0" err="1" smtClean="0"/>
              <a:t>Ibridazione</a:t>
            </a:r>
            <a:endParaRPr lang="en-GB" sz="3200" dirty="0" smtClean="0"/>
          </a:p>
          <a:p>
            <a:pPr marL="442913" indent="-261938">
              <a:spcAft>
                <a:spcPts val="1200"/>
              </a:spcAft>
              <a:defRPr/>
            </a:pPr>
            <a:r>
              <a:rPr lang="en-GB" sz="3200" dirty="0" err="1"/>
              <a:t>Modernizzazione</a:t>
            </a:r>
            <a:endParaRPr lang="en-GB" sz="3200" dirty="0"/>
          </a:p>
          <a:p>
            <a:pPr marL="442913" indent="-261938">
              <a:spcAft>
                <a:spcPts val="1200"/>
              </a:spcAft>
              <a:defRPr/>
            </a:pPr>
            <a:r>
              <a:rPr lang="en-GB" sz="3200" dirty="0" err="1" smtClean="0"/>
              <a:t>Convergenza</a:t>
            </a:r>
            <a:r>
              <a:rPr lang="en-GB" sz="3200" dirty="0" smtClean="0"/>
              <a:t>/</a:t>
            </a:r>
            <a:r>
              <a:rPr lang="en-GB" sz="3200" dirty="0" err="1" smtClean="0"/>
              <a:t>divergenza</a:t>
            </a:r>
            <a:endParaRPr lang="en-GB" sz="3200" dirty="0" smtClean="0"/>
          </a:p>
          <a:p>
            <a:pPr marL="442913" indent="-261938">
              <a:spcAft>
                <a:spcPts val="1200"/>
              </a:spcAft>
              <a:defRPr/>
            </a:pPr>
            <a:r>
              <a:rPr lang="en-GB" sz="3200" dirty="0" err="1" smtClean="0"/>
              <a:t>Asimmetrie</a:t>
            </a:r>
            <a:r>
              <a:rPr lang="en-GB" sz="3200" dirty="0" smtClean="0"/>
              <a:t> di </a:t>
            </a:r>
            <a:r>
              <a:rPr lang="en-GB" sz="3200" dirty="0" err="1" smtClean="0"/>
              <a:t>potere</a:t>
            </a:r>
            <a:r>
              <a:rPr lang="en-GB" sz="3200" dirty="0" smtClean="0"/>
              <a:t>, </a:t>
            </a:r>
            <a:r>
              <a:rPr lang="en-GB" sz="3200" dirty="0" err="1" smtClean="0"/>
              <a:t>diseguaglianze</a:t>
            </a:r>
            <a:r>
              <a:rPr lang="en-GB" sz="3200" dirty="0" smtClean="0"/>
              <a:t>, feedback, </a:t>
            </a:r>
            <a:r>
              <a:rPr lang="en-GB" sz="3200" dirty="0" err="1" smtClean="0"/>
              <a:t>reazioni</a:t>
            </a:r>
            <a:r>
              <a:rPr lang="en-GB" sz="3200" dirty="0" smtClean="0"/>
              <a:t> </a:t>
            </a:r>
            <a:r>
              <a:rPr lang="en-GB" sz="3200" dirty="0" err="1" smtClean="0"/>
              <a:t>localistiche</a:t>
            </a:r>
            <a:endParaRPr lang="en-GB" sz="3200" dirty="0" smtClean="0"/>
          </a:p>
          <a:p>
            <a:pPr marL="442913" indent="-261938">
              <a:spcAft>
                <a:spcPts val="1200"/>
              </a:spcAft>
              <a:defRPr/>
            </a:pPr>
            <a:r>
              <a:rPr lang="en-GB" altLang="en-US" sz="3200" dirty="0"/>
              <a:t>Deterritorializzazione, </a:t>
            </a:r>
            <a:r>
              <a:rPr lang="en-GB" altLang="en-US" sz="3200" dirty="0" smtClean="0"/>
              <a:t>de-</a:t>
            </a:r>
            <a:r>
              <a:rPr lang="en-GB" altLang="en-US" sz="3200" dirty="0" err="1" smtClean="0"/>
              <a:t>statalizzazione</a:t>
            </a:r>
            <a:endParaRPr lang="en-GB" sz="3200" dirty="0" smtClean="0"/>
          </a:p>
          <a:p>
            <a:pPr>
              <a:defRPr/>
            </a:pPr>
            <a:endParaRPr lang="en-GB" dirty="0"/>
          </a:p>
        </p:txBody>
      </p:sp>
      <p:sp>
        <p:nvSpPr>
          <p:cNvPr id="5" name="Segnaposto numero diapositiva 4"/>
          <p:cNvSpPr>
            <a:spLocks noGrp="1"/>
          </p:cNvSpPr>
          <p:nvPr>
            <p:ph type="sldNum" sz="quarter" idx="11"/>
          </p:nvPr>
        </p:nvSpPr>
        <p:spPr/>
        <p:txBody>
          <a:bodyPr/>
          <a:lstStyle/>
          <a:p>
            <a:pPr>
              <a:defRPr/>
            </a:pPr>
            <a:fld id="{BDBF2953-EAB3-45BD-83EA-CBB1FC69D6E4}" type="slidenum">
              <a:rPr lang="en-GB" smtClean="0"/>
              <a:pPr>
                <a:defRPr/>
              </a:pPr>
              <a:t>8</a:t>
            </a:fld>
            <a:endParaRPr lang="en-GB" dirty="0"/>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95288" y="254000"/>
            <a:ext cx="8299450" cy="865188"/>
          </a:xfrm>
        </p:spPr>
        <p:txBody>
          <a:bodyPr>
            <a:normAutofit fontScale="90000"/>
          </a:bodyPr>
          <a:lstStyle/>
          <a:p>
            <a:pPr>
              <a:defRPr/>
            </a:pPr>
            <a:r>
              <a:rPr lang="en-GB" dirty="0" err="1" smtClean="0"/>
              <a:t>Organizzazioni</a:t>
            </a:r>
            <a:r>
              <a:rPr lang="en-GB" dirty="0" smtClean="0"/>
              <a:t> </a:t>
            </a:r>
            <a:r>
              <a:rPr lang="en-GB" dirty="0" err="1" smtClean="0"/>
              <a:t>internazionali</a:t>
            </a:r>
            <a:r>
              <a:rPr lang="en-GB" dirty="0" smtClean="0"/>
              <a:t> </a:t>
            </a:r>
            <a:r>
              <a:rPr lang="en-GB" dirty="0" err="1" smtClean="0"/>
              <a:t>continentali</a:t>
            </a:r>
            <a:endParaRPr lang="en-GB" dirty="0"/>
          </a:p>
        </p:txBody>
      </p:sp>
      <p:pic>
        <p:nvPicPr>
          <p:cNvPr id="94211" name="Segnaposto contenuto 5"/>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79388" y="1628775"/>
            <a:ext cx="9051925" cy="4559300"/>
          </a:xfrm>
        </p:spPr>
      </p:pic>
      <p:sp>
        <p:nvSpPr>
          <p:cNvPr id="5" name="Segnaposto numero diapositiva 4"/>
          <p:cNvSpPr>
            <a:spLocks noGrp="1"/>
          </p:cNvSpPr>
          <p:nvPr>
            <p:ph type="sldNum" sz="quarter" idx="11"/>
          </p:nvPr>
        </p:nvSpPr>
        <p:spPr/>
        <p:txBody>
          <a:bodyPr/>
          <a:lstStyle/>
          <a:p>
            <a:pPr>
              <a:defRPr/>
            </a:pPr>
            <a:fld id="{DF7BF7D9-1A76-4B52-B474-F880D83DD636}" type="slidenum">
              <a:rPr lang="en-GB" smtClean="0"/>
              <a:pPr>
                <a:defRPr/>
              </a:pPr>
              <a:t>80</a:t>
            </a:fld>
            <a:endParaRPr lang="en-GB" dirty="0"/>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755650" y="333375"/>
            <a:ext cx="7543800" cy="863600"/>
          </a:xfrm>
        </p:spPr>
        <p:txBody>
          <a:bodyPr>
            <a:normAutofit fontScale="90000"/>
          </a:bodyPr>
          <a:lstStyle/>
          <a:p>
            <a:pPr>
              <a:defRPr/>
            </a:pPr>
            <a:r>
              <a:rPr lang="en-GB" dirty="0" err="1" smtClean="0"/>
              <a:t>Organizzazioni</a:t>
            </a:r>
            <a:r>
              <a:rPr lang="en-GB" dirty="0" smtClean="0"/>
              <a:t> </a:t>
            </a:r>
            <a:r>
              <a:rPr lang="en-GB" dirty="0" err="1" smtClean="0"/>
              <a:t>internazionali</a:t>
            </a:r>
            <a:r>
              <a:rPr lang="en-GB" dirty="0" smtClean="0"/>
              <a:t> </a:t>
            </a:r>
            <a:r>
              <a:rPr lang="en-GB" dirty="0" err="1" smtClean="0"/>
              <a:t>regionali</a:t>
            </a:r>
            <a:endParaRPr lang="en-GB" dirty="0"/>
          </a:p>
        </p:txBody>
      </p:sp>
      <p:pic>
        <p:nvPicPr>
          <p:cNvPr id="95235" name="Segnaposto contenuto 5"/>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93663" y="1628775"/>
            <a:ext cx="9024937" cy="4176713"/>
          </a:xfrm>
        </p:spPr>
      </p:pic>
      <p:sp>
        <p:nvSpPr>
          <p:cNvPr id="5" name="Segnaposto numero diapositiva 4"/>
          <p:cNvSpPr>
            <a:spLocks noGrp="1"/>
          </p:cNvSpPr>
          <p:nvPr>
            <p:ph type="sldNum" sz="quarter" idx="11"/>
          </p:nvPr>
        </p:nvSpPr>
        <p:spPr/>
        <p:txBody>
          <a:bodyPr/>
          <a:lstStyle/>
          <a:p>
            <a:pPr>
              <a:defRPr/>
            </a:pPr>
            <a:fld id="{F77C7BFD-00C1-46FA-A041-F25A93632494}" type="slidenum">
              <a:rPr lang="en-GB" smtClean="0"/>
              <a:pPr>
                <a:defRPr/>
              </a:pPr>
              <a:t>81</a:t>
            </a:fld>
            <a:endParaRPr lang="en-GB" dirty="0"/>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79375"/>
            <a:ext cx="9180513" cy="620713"/>
          </a:xfrm>
        </p:spPr>
        <p:txBody>
          <a:bodyPr>
            <a:noAutofit/>
          </a:bodyPr>
          <a:lstStyle/>
          <a:p>
            <a:pPr>
              <a:defRPr/>
            </a:pPr>
            <a:r>
              <a:rPr lang="en-GB" sz="2800" dirty="0" err="1" smtClean="0"/>
              <a:t>Organizzazioni</a:t>
            </a:r>
            <a:r>
              <a:rPr lang="en-GB" sz="2800" dirty="0" smtClean="0"/>
              <a:t> </a:t>
            </a:r>
            <a:r>
              <a:rPr lang="en-GB" sz="2800" dirty="0" err="1" smtClean="0"/>
              <a:t>internazionali</a:t>
            </a:r>
            <a:r>
              <a:rPr lang="en-GB" sz="2800" dirty="0" smtClean="0"/>
              <a:t>: WTO [1995] 2009, NAM [1956] 2012</a:t>
            </a:r>
            <a:endParaRPr lang="en-GB" sz="2800" dirty="0"/>
          </a:p>
        </p:txBody>
      </p:sp>
      <p:sp>
        <p:nvSpPr>
          <p:cNvPr id="5" name="Segnaposto numero diapositiva 4"/>
          <p:cNvSpPr>
            <a:spLocks noGrp="1"/>
          </p:cNvSpPr>
          <p:nvPr>
            <p:ph type="sldNum" sz="quarter" idx="11"/>
          </p:nvPr>
        </p:nvSpPr>
        <p:spPr/>
        <p:txBody>
          <a:bodyPr/>
          <a:lstStyle/>
          <a:p>
            <a:pPr>
              <a:defRPr/>
            </a:pPr>
            <a:fld id="{A9A07645-7A5C-487F-8144-95A3A6E56E59}" type="slidenum">
              <a:rPr lang="en-GB" smtClean="0"/>
              <a:pPr>
                <a:defRPr/>
              </a:pPr>
              <a:t>82</a:t>
            </a:fld>
            <a:endParaRPr lang="en-GB" dirty="0"/>
          </a:p>
        </p:txBody>
      </p:sp>
      <p:pic>
        <p:nvPicPr>
          <p:cNvPr id="96260" name="Segnaposto contenuto 7"/>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495425" y="665163"/>
            <a:ext cx="6162675" cy="2720975"/>
          </a:xfrm>
        </p:spPr>
      </p:pic>
      <p:pic>
        <p:nvPicPr>
          <p:cNvPr id="96261" name="Immagine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95425" y="3328988"/>
            <a:ext cx="6162675" cy="3163887"/>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96262" name="Rettangolo 9"/>
          <p:cNvSpPr>
            <a:spLocks noChangeArrowheads="1"/>
          </p:cNvSpPr>
          <p:nvPr/>
        </p:nvSpPr>
        <p:spPr bwMode="auto">
          <a:xfrm>
            <a:off x="7681913" y="5661025"/>
            <a:ext cx="1728787"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en-US">
                <a:solidFill>
                  <a:srgbClr val="000000"/>
                </a:solidFill>
              </a:rPr>
              <a:t> </a:t>
            </a:r>
            <a:r>
              <a:rPr lang="en-GB" altLang="en-US"/>
              <a:t>  </a:t>
            </a:r>
            <a:r>
              <a:rPr lang="en-GB" altLang="en-US" sz="1400"/>
              <a:t>Stati membri</a:t>
            </a:r>
          </a:p>
          <a:p>
            <a:r>
              <a:rPr lang="en-GB" altLang="en-US" sz="1400">
                <a:solidFill>
                  <a:srgbClr val="000000"/>
                </a:solidFill>
              </a:rPr>
              <a:t> </a:t>
            </a:r>
            <a:r>
              <a:rPr lang="en-GB" altLang="en-US" sz="1400"/>
              <a:t>   Stati osservatori</a:t>
            </a:r>
          </a:p>
        </p:txBody>
      </p:sp>
      <p:sp>
        <p:nvSpPr>
          <p:cNvPr id="11" name="Rettangolo 10"/>
          <p:cNvSpPr/>
          <p:nvPr/>
        </p:nvSpPr>
        <p:spPr>
          <a:xfrm>
            <a:off x="7681913" y="5732463"/>
            <a:ext cx="206375" cy="217487"/>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3" name="Rettangolo 12"/>
          <p:cNvSpPr/>
          <p:nvPr/>
        </p:nvSpPr>
        <p:spPr>
          <a:xfrm>
            <a:off x="7681913" y="5978525"/>
            <a:ext cx="206375" cy="21748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755650" y="333375"/>
            <a:ext cx="7543800" cy="863600"/>
          </a:xfrm>
        </p:spPr>
        <p:txBody>
          <a:bodyPr/>
          <a:lstStyle/>
          <a:p>
            <a:pPr>
              <a:defRPr/>
            </a:pPr>
            <a:endParaRPr lang="en-GB" dirty="0"/>
          </a:p>
        </p:txBody>
      </p:sp>
      <p:sp>
        <p:nvSpPr>
          <p:cNvPr id="3" name="Segnaposto contenuto 2"/>
          <p:cNvSpPr>
            <a:spLocks noGrp="1"/>
          </p:cNvSpPr>
          <p:nvPr>
            <p:ph idx="1"/>
          </p:nvPr>
        </p:nvSpPr>
        <p:spPr>
          <a:xfrm>
            <a:off x="539750" y="1557338"/>
            <a:ext cx="7737475" cy="4464050"/>
          </a:xfrm>
        </p:spPr>
        <p:txBody>
          <a:bodyPr/>
          <a:lstStyle/>
          <a:p>
            <a:pPr marL="0" indent="0" algn="ctr">
              <a:buFont typeface="Arial" panose="020B0604020202020204" pitchFamily="34" charset="0"/>
              <a:buNone/>
              <a:defRPr/>
            </a:pPr>
            <a:r>
              <a:rPr lang="en-GB" sz="4400" b="1" spc="-50" dirty="0">
                <a:solidFill>
                  <a:srgbClr val="FFC000"/>
                </a:solidFill>
                <a:latin typeface="+mj-lt"/>
                <a:ea typeface="+mj-ea"/>
                <a:cs typeface="+mj-cs"/>
              </a:rPr>
              <a:t>4. </a:t>
            </a:r>
            <a:endParaRPr lang="en-GB" sz="4400" b="1" spc="-50" dirty="0" smtClean="0">
              <a:solidFill>
                <a:srgbClr val="FFC000"/>
              </a:solidFill>
              <a:latin typeface="+mj-lt"/>
              <a:ea typeface="+mj-ea"/>
              <a:cs typeface="+mj-cs"/>
            </a:endParaRPr>
          </a:p>
          <a:p>
            <a:pPr marL="0" indent="0" algn="ctr">
              <a:buFont typeface="Arial" panose="020B0604020202020204" pitchFamily="34" charset="0"/>
              <a:buNone/>
              <a:defRPr/>
            </a:pPr>
            <a:r>
              <a:rPr lang="en-GB" sz="4400" b="1" spc="-50" dirty="0" smtClean="0">
                <a:solidFill>
                  <a:srgbClr val="FFC000"/>
                </a:solidFill>
                <a:latin typeface="+mj-lt"/>
                <a:ea typeface="+mj-ea"/>
                <a:cs typeface="+mj-cs"/>
              </a:rPr>
              <a:t>Globalizzazione </a:t>
            </a:r>
            <a:r>
              <a:rPr lang="en-GB" sz="4400" b="1" spc="-50" dirty="0">
                <a:solidFill>
                  <a:srgbClr val="FFC000"/>
                </a:solidFill>
                <a:latin typeface="+mj-lt"/>
                <a:ea typeface="+mj-ea"/>
                <a:cs typeface="+mj-cs"/>
              </a:rPr>
              <a:t>e </a:t>
            </a:r>
            <a:r>
              <a:rPr lang="en-GB" sz="4400" b="1" spc="-50" dirty="0" err="1">
                <a:solidFill>
                  <a:srgbClr val="FFC000"/>
                </a:solidFill>
                <a:latin typeface="+mj-lt"/>
                <a:ea typeface="+mj-ea"/>
                <a:cs typeface="+mj-cs"/>
              </a:rPr>
              <a:t>diseguaglianze</a:t>
            </a:r>
            <a:endParaRPr lang="en-GB" sz="4400" b="1" spc="-50" dirty="0">
              <a:solidFill>
                <a:srgbClr val="FFC000"/>
              </a:solidFill>
              <a:latin typeface="+mj-lt"/>
              <a:ea typeface="+mj-ea"/>
              <a:cs typeface="+mj-cs"/>
            </a:endParaRPr>
          </a:p>
          <a:p>
            <a:pPr marL="0" indent="0" algn="ctr">
              <a:buFont typeface="Arial" panose="020B0604020202020204" pitchFamily="34" charset="0"/>
              <a:buNone/>
              <a:defRPr/>
            </a:pPr>
            <a:r>
              <a:rPr lang="en-GB" sz="4400" b="1" spc="-50" dirty="0" err="1">
                <a:solidFill>
                  <a:srgbClr val="FFC000"/>
                </a:solidFill>
                <a:latin typeface="+mj-lt"/>
                <a:ea typeface="+mj-ea"/>
                <a:cs typeface="+mj-cs"/>
              </a:rPr>
              <a:t>Divergenza</a:t>
            </a:r>
            <a:r>
              <a:rPr lang="en-GB" sz="4400" b="1" spc="-50" dirty="0">
                <a:solidFill>
                  <a:srgbClr val="FFC000"/>
                </a:solidFill>
                <a:latin typeface="+mj-lt"/>
                <a:ea typeface="+mj-ea"/>
                <a:cs typeface="+mj-cs"/>
              </a:rPr>
              <a:t> e </a:t>
            </a:r>
            <a:r>
              <a:rPr lang="en-GB" sz="4400" b="1" spc="-50" dirty="0" err="1">
                <a:solidFill>
                  <a:srgbClr val="FFC000"/>
                </a:solidFill>
                <a:latin typeface="+mj-lt"/>
                <a:ea typeface="+mj-ea"/>
                <a:cs typeface="+mj-cs"/>
              </a:rPr>
              <a:t>convergenza</a:t>
            </a:r>
            <a:r>
              <a:rPr lang="en-GB" sz="4400" b="1" spc="-50" dirty="0">
                <a:solidFill>
                  <a:srgbClr val="FFC000"/>
                </a:solidFill>
                <a:latin typeface="+mj-lt"/>
                <a:ea typeface="+mj-ea"/>
                <a:cs typeface="+mj-cs"/>
              </a:rPr>
              <a:t> </a:t>
            </a:r>
          </a:p>
        </p:txBody>
      </p:sp>
      <p:sp>
        <p:nvSpPr>
          <p:cNvPr id="5" name="Segnaposto numero diapositiva 4"/>
          <p:cNvSpPr>
            <a:spLocks noGrp="1"/>
          </p:cNvSpPr>
          <p:nvPr>
            <p:ph type="sldNum" sz="quarter" idx="11"/>
          </p:nvPr>
        </p:nvSpPr>
        <p:spPr/>
        <p:txBody>
          <a:bodyPr/>
          <a:lstStyle/>
          <a:p>
            <a:pPr>
              <a:defRPr/>
            </a:pPr>
            <a:fld id="{6A0E00AD-14F2-4FF7-B93B-B6E2F72B8E1B}" type="slidenum">
              <a:rPr lang="en-GB" smtClean="0"/>
              <a:pPr>
                <a:defRPr/>
              </a:pPr>
              <a:t>83</a:t>
            </a:fld>
            <a:endParaRPr lang="en-GB" dirty="0"/>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79388" y="333375"/>
            <a:ext cx="8761412" cy="863600"/>
          </a:xfrm>
        </p:spPr>
        <p:txBody>
          <a:bodyPr>
            <a:normAutofit fontScale="90000"/>
          </a:bodyPr>
          <a:lstStyle/>
          <a:p>
            <a:pPr>
              <a:defRPr/>
            </a:pPr>
            <a:r>
              <a:rPr lang="en-GB" dirty="0" err="1" smtClean="0"/>
              <a:t>Diseguaglianze</a:t>
            </a:r>
            <a:r>
              <a:rPr lang="en-GB" dirty="0" smtClean="0"/>
              <a:t> </a:t>
            </a:r>
            <a:r>
              <a:rPr lang="en-GB" dirty="0" err="1" smtClean="0"/>
              <a:t>globali</a:t>
            </a:r>
            <a:r>
              <a:rPr lang="en-GB" dirty="0" smtClean="0"/>
              <a:t> </a:t>
            </a:r>
            <a:br>
              <a:rPr lang="en-GB" dirty="0" smtClean="0"/>
            </a:br>
            <a:r>
              <a:rPr lang="en-GB" sz="3200" dirty="0" smtClean="0"/>
              <a:t>(PIL pro </a:t>
            </a:r>
            <a:r>
              <a:rPr lang="en-GB" sz="3200" dirty="0" err="1" smtClean="0"/>
              <a:t>capite</a:t>
            </a:r>
            <a:r>
              <a:rPr lang="en-GB" sz="3200" dirty="0" smtClean="0"/>
              <a:t> 2008)</a:t>
            </a:r>
            <a:endParaRPr lang="en-GB" sz="3200" dirty="0"/>
          </a:p>
        </p:txBody>
      </p:sp>
      <p:pic>
        <p:nvPicPr>
          <p:cNvPr id="98307" name="Segnaposto contenuto 5"/>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34938" y="1412875"/>
            <a:ext cx="8850312" cy="4752975"/>
          </a:xfrm>
        </p:spPr>
      </p:pic>
      <p:sp>
        <p:nvSpPr>
          <p:cNvPr id="5" name="Segnaposto numero diapositiva 4"/>
          <p:cNvSpPr>
            <a:spLocks noGrp="1"/>
          </p:cNvSpPr>
          <p:nvPr>
            <p:ph type="sldNum" sz="quarter" idx="11"/>
          </p:nvPr>
        </p:nvSpPr>
        <p:spPr/>
        <p:txBody>
          <a:bodyPr/>
          <a:lstStyle/>
          <a:p>
            <a:pPr>
              <a:defRPr/>
            </a:pPr>
            <a:fld id="{8EA3395D-C958-4011-B160-E03913407563}" type="slidenum">
              <a:rPr lang="en-GB" smtClean="0"/>
              <a:pPr>
                <a:defRPr/>
              </a:pPr>
              <a:t>84</a:t>
            </a:fld>
            <a:endParaRPr lang="en-GB" dirty="0"/>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755650" y="333375"/>
            <a:ext cx="7543800" cy="863600"/>
          </a:xfrm>
        </p:spPr>
        <p:txBody>
          <a:bodyPr>
            <a:noAutofit/>
          </a:bodyPr>
          <a:lstStyle/>
          <a:p>
            <a:pPr>
              <a:defRPr/>
            </a:pPr>
            <a:r>
              <a:rPr lang="en-GB" sz="3600" dirty="0" err="1" smtClean="0"/>
              <a:t>Diseguaglianze</a:t>
            </a:r>
            <a:r>
              <a:rPr lang="en-GB" sz="3600" dirty="0" smtClean="0"/>
              <a:t> </a:t>
            </a:r>
            <a:r>
              <a:rPr lang="en-GB" sz="3600" dirty="0" err="1" smtClean="0"/>
              <a:t>globali</a:t>
            </a:r>
            <a:r>
              <a:rPr lang="en-GB" sz="3600" dirty="0" smtClean="0"/>
              <a:t> secondo </a:t>
            </a:r>
            <a:r>
              <a:rPr lang="en-GB" sz="3600" dirty="0" err="1" smtClean="0"/>
              <a:t>gli</a:t>
            </a:r>
            <a:r>
              <a:rPr lang="en-GB" sz="3600" dirty="0" smtClean="0"/>
              <a:t> </a:t>
            </a:r>
            <a:r>
              <a:rPr lang="en-GB" sz="3600" dirty="0" err="1" smtClean="0"/>
              <a:t>indici</a:t>
            </a:r>
            <a:r>
              <a:rPr lang="en-GB" sz="3600" dirty="0" smtClean="0"/>
              <a:t> di Gini e di Theil (1820-2002)</a:t>
            </a:r>
            <a:endParaRPr lang="en-GB" sz="3600" dirty="0"/>
          </a:p>
        </p:txBody>
      </p:sp>
      <p:sp>
        <p:nvSpPr>
          <p:cNvPr id="5" name="Segnaposto numero diapositiva 4"/>
          <p:cNvSpPr>
            <a:spLocks noGrp="1"/>
          </p:cNvSpPr>
          <p:nvPr>
            <p:ph type="sldNum" sz="quarter" idx="11"/>
          </p:nvPr>
        </p:nvSpPr>
        <p:spPr/>
        <p:txBody>
          <a:bodyPr/>
          <a:lstStyle/>
          <a:p>
            <a:pPr>
              <a:defRPr/>
            </a:pPr>
            <a:fld id="{576588DB-FF4F-49B2-AE0D-4510A36F3070}" type="slidenum">
              <a:rPr lang="en-GB" smtClean="0"/>
              <a:pPr>
                <a:defRPr/>
              </a:pPr>
              <a:t>85</a:t>
            </a:fld>
            <a:endParaRPr lang="en-GB" dirty="0"/>
          </a:p>
        </p:txBody>
      </p:sp>
      <p:pic>
        <p:nvPicPr>
          <p:cNvPr id="99332" name="Segnaposto contenuto 7"/>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323850" y="1341438"/>
            <a:ext cx="8399463" cy="4895850"/>
          </a:xfrm>
          <a:solidFill>
            <a:schemeClr val="tx1"/>
          </a:solidFill>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39738" y="327025"/>
            <a:ext cx="7975600" cy="863600"/>
          </a:xfrm>
        </p:spPr>
        <p:txBody>
          <a:bodyPr>
            <a:noAutofit/>
          </a:bodyPr>
          <a:lstStyle/>
          <a:p>
            <a:pPr>
              <a:defRPr/>
            </a:pPr>
            <a:r>
              <a:rPr lang="en-GB" sz="4000" dirty="0"/>
              <a:t>T. Piketty, </a:t>
            </a:r>
            <a:r>
              <a:rPr lang="fr-FR" sz="4000" i="1" dirty="0"/>
              <a:t>Le capital au 21</a:t>
            </a:r>
            <a:r>
              <a:rPr lang="fr-FR" sz="4000" i="1" baseline="30000" dirty="0"/>
              <a:t>e</a:t>
            </a:r>
            <a:r>
              <a:rPr lang="fr-FR" sz="4000" i="1" dirty="0"/>
              <a:t> siècle </a:t>
            </a:r>
            <a:r>
              <a:rPr lang="en-GB" sz="4000" dirty="0"/>
              <a:t>(2013)</a:t>
            </a:r>
            <a:endParaRPr lang="en-GB" dirty="0"/>
          </a:p>
        </p:txBody>
      </p:sp>
      <p:sp>
        <p:nvSpPr>
          <p:cNvPr id="5" name="Segnaposto numero diapositiva 4"/>
          <p:cNvSpPr>
            <a:spLocks noGrp="1"/>
          </p:cNvSpPr>
          <p:nvPr>
            <p:ph type="sldNum" sz="quarter" idx="11"/>
          </p:nvPr>
        </p:nvSpPr>
        <p:spPr/>
        <p:txBody>
          <a:bodyPr/>
          <a:lstStyle/>
          <a:p>
            <a:pPr>
              <a:defRPr/>
            </a:pPr>
            <a:fld id="{5531E47C-BC30-4B07-B273-F38EB1487C9A}" type="slidenum">
              <a:rPr lang="en-GB" smtClean="0"/>
              <a:pPr>
                <a:defRPr/>
              </a:pPr>
              <a:t>86</a:t>
            </a:fld>
            <a:endParaRPr lang="en-GB" dirty="0"/>
          </a:p>
        </p:txBody>
      </p:sp>
      <p:graphicFrame>
        <p:nvGraphicFramePr>
          <p:cNvPr id="6" name="Segnaposto contenuto 5"/>
          <p:cNvGraphicFramePr>
            <a:graphicFrameLocks noGrp="1"/>
          </p:cNvGraphicFramePr>
          <p:nvPr>
            <p:ph idx="1"/>
          </p:nvPr>
        </p:nvGraphicFramePr>
        <p:xfrm>
          <a:off x="323528" y="1412776"/>
          <a:ext cx="8208912" cy="4824536"/>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07950" y="333375"/>
            <a:ext cx="8928100" cy="641350"/>
          </a:xfrm>
        </p:spPr>
        <p:txBody>
          <a:bodyPr>
            <a:normAutofit fontScale="90000"/>
          </a:bodyPr>
          <a:lstStyle/>
          <a:p>
            <a:pPr>
              <a:defRPr/>
            </a:pPr>
            <a:r>
              <a:rPr lang="en-GB" dirty="0" smtClean="0"/>
              <a:t>T. Piketty, </a:t>
            </a:r>
            <a:r>
              <a:rPr lang="fr-FR" i="1" dirty="0"/>
              <a:t>Le capital au 21</a:t>
            </a:r>
            <a:r>
              <a:rPr lang="fr-FR" i="1" baseline="30000" dirty="0"/>
              <a:t>e</a:t>
            </a:r>
            <a:r>
              <a:rPr lang="fr-FR" i="1" dirty="0"/>
              <a:t> </a:t>
            </a:r>
            <a:r>
              <a:rPr lang="fr-FR" i="1" dirty="0" smtClean="0"/>
              <a:t>siècle </a:t>
            </a:r>
            <a:r>
              <a:rPr lang="en-GB" dirty="0" smtClean="0"/>
              <a:t>(2013)</a:t>
            </a:r>
            <a:endParaRPr lang="en-GB" dirty="0"/>
          </a:p>
        </p:txBody>
      </p:sp>
      <p:sp>
        <p:nvSpPr>
          <p:cNvPr id="5" name="Segnaposto numero diapositiva 4"/>
          <p:cNvSpPr>
            <a:spLocks noGrp="1"/>
          </p:cNvSpPr>
          <p:nvPr>
            <p:ph type="sldNum" sz="quarter" idx="11"/>
          </p:nvPr>
        </p:nvSpPr>
        <p:spPr/>
        <p:txBody>
          <a:bodyPr/>
          <a:lstStyle/>
          <a:p>
            <a:pPr>
              <a:defRPr/>
            </a:pPr>
            <a:fld id="{155EB7A2-4C11-4578-90B8-9750805299D8}" type="slidenum">
              <a:rPr lang="en-GB" smtClean="0"/>
              <a:pPr>
                <a:defRPr/>
              </a:pPr>
              <a:t>87</a:t>
            </a:fld>
            <a:endParaRPr lang="en-GB" dirty="0"/>
          </a:p>
        </p:txBody>
      </p:sp>
      <p:graphicFrame>
        <p:nvGraphicFramePr>
          <p:cNvPr id="8" name="Segnaposto contenuto 7"/>
          <p:cNvGraphicFramePr>
            <a:graphicFrameLocks noGrp="1"/>
          </p:cNvGraphicFramePr>
          <p:nvPr>
            <p:ph idx="1"/>
          </p:nvPr>
        </p:nvGraphicFramePr>
        <p:xfrm>
          <a:off x="323528" y="1196753"/>
          <a:ext cx="8424936" cy="5040559"/>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Immagin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9538" y="2892425"/>
            <a:ext cx="8924925" cy="107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egnaposto numero diapositiva 4"/>
          <p:cNvSpPr>
            <a:spLocks noGrp="1"/>
          </p:cNvSpPr>
          <p:nvPr>
            <p:ph type="sldNum" sz="quarter" idx="11"/>
          </p:nvPr>
        </p:nvSpPr>
        <p:spPr/>
        <p:txBody>
          <a:bodyPr/>
          <a:lstStyle/>
          <a:p>
            <a:pPr>
              <a:defRPr/>
            </a:pPr>
            <a:fld id="{E94A2E3F-D220-4089-939B-7CA1DA6ACB90}" type="slidenum">
              <a:rPr lang="en-GB" smtClean="0"/>
              <a:pPr>
                <a:defRPr/>
              </a:pPr>
              <a:t>88</a:t>
            </a:fld>
            <a:endParaRPr lang="en-GB" dirty="0"/>
          </a:p>
        </p:txBody>
      </p:sp>
      <p:graphicFrame>
        <p:nvGraphicFramePr>
          <p:cNvPr id="6" name="Segnaposto contenuto 5"/>
          <p:cNvGraphicFramePr>
            <a:graphicFrameLocks noGrp="1"/>
          </p:cNvGraphicFramePr>
          <p:nvPr>
            <p:ph idx="1"/>
          </p:nvPr>
        </p:nvGraphicFramePr>
        <p:xfrm>
          <a:off x="255186" y="1196752"/>
          <a:ext cx="8493278" cy="5040560"/>
        </p:xfrm>
        <a:graphic>
          <a:graphicData uri="http://schemas.openxmlformats.org/drawingml/2006/chart">
            <c:chart xmlns:c="http://schemas.openxmlformats.org/drawingml/2006/chart" xmlns:r="http://schemas.openxmlformats.org/officeDocument/2006/relationships" r:id="rId3"/>
          </a:graphicData>
        </a:graphic>
      </p:graphicFrame>
      <p:sp>
        <p:nvSpPr>
          <p:cNvPr id="8" name="Titolo 1"/>
          <p:cNvSpPr>
            <a:spLocks noGrp="1"/>
          </p:cNvSpPr>
          <p:nvPr>
            <p:ph type="title"/>
          </p:nvPr>
        </p:nvSpPr>
        <p:spPr>
          <a:xfrm>
            <a:off x="107950" y="333375"/>
            <a:ext cx="8928100" cy="641350"/>
          </a:xfrm>
        </p:spPr>
        <p:txBody>
          <a:bodyPr>
            <a:normAutofit fontScale="90000"/>
          </a:bodyPr>
          <a:lstStyle/>
          <a:p>
            <a:pPr>
              <a:defRPr/>
            </a:pPr>
            <a:r>
              <a:rPr lang="en-GB" dirty="0" smtClean="0"/>
              <a:t>T. Piketty, </a:t>
            </a:r>
            <a:r>
              <a:rPr lang="fr-FR" i="1" dirty="0"/>
              <a:t>Le capital au 21</a:t>
            </a:r>
            <a:r>
              <a:rPr lang="fr-FR" i="1" baseline="30000" dirty="0"/>
              <a:t>e</a:t>
            </a:r>
            <a:r>
              <a:rPr lang="fr-FR" i="1" dirty="0"/>
              <a:t> </a:t>
            </a:r>
            <a:r>
              <a:rPr lang="fr-FR" i="1" dirty="0" smtClean="0"/>
              <a:t>siècle </a:t>
            </a:r>
            <a:r>
              <a:rPr lang="en-GB" dirty="0" smtClean="0"/>
              <a:t>(2013)</a:t>
            </a:r>
            <a:endParaRPr lang="en-GB" dirty="0"/>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755650" y="333375"/>
            <a:ext cx="7543800" cy="863600"/>
          </a:xfrm>
        </p:spPr>
        <p:txBody>
          <a:bodyPr/>
          <a:lstStyle/>
          <a:p>
            <a:pPr>
              <a:defRPr/>
            </a:pPr>
            <a:r>
              <a:rPr lang="en-GB" dirty="0" smtClean="0"/>
              <a:t>Il “digital divide”</a:t>
            </a:r>
            <a:endParaRPr lang="en-GB" dirty="0"/>
          </a:p>
        </p:txBody>
      </p:sp>
      <p:pic>
        <p:nvPicPr>
          <p:cNvPr id="103427" name="Segnaposto contenuto 5"/>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403350" y="1268413"/>
            <a:ext cx="6481763" cy="5008562"/>
          </a:xfrm>
        </p:spPr>
      </p:pic>
      <p:sp>
        <p:nvSpPr>
          <p:cNvPr id="5" name="Segnaposto numero diapositiva 4"/>
          <p:cNvSpPr>
            <a:spLocks noGrp="1"/>
          </p:cNvSpPr>
          <p:nvPr>
            <p:ph type="sldNum" sz="quarter" idx="11"/>
          </p:nvPr>
        </p:nvSpPr>
        <p:spPr/>
        <p:txBody>
          <a:bodyPr/>
          <a:lstStyle/>
          <a:p>
            <a:pPr>
              <a:defRPr/>
            </a:pPr>
            <a:fld id="{C2E94379-6F17-4D8E-9539-A341B2AF50E3}" type="slidenum">
              <a:rPr lang="en-GB" smtClean="0"/>
              <a:pPr>
                <a:defRPr/>
              </a:pPr>
              <a:t>89</a:t>
            </a:fld>
            <a:endParaRPr lang="en-GB"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95263" y="1916113"/>
            <a:ext cx="8424862" cy="865187"/>
          </a:xfrm>
        </p:spPr>
        <p:txBody>
          <a:bodyPr/>
          <a:lstStyle/>
          <a:p>
            <a:pPr>
              <a:defRPr/>
            </a:pPr>
            <a:r>
              <a:rPr lang="en-GB" dirty="0" err="1" smtClean="0"/>
              <a:t>Quando</a:t>
            </a:r>
            <a:r>
              <a:rPr lang="en-GB" dirty="0" smtClean="0"/>
              <a:t> ?</a:t>
            </a:r>
            <a:endParaRPr lang="en-GB" dirty="0"/>
          </a:p>
        </p:txBody>
      </p:sp>
      <p:sp>
        <p:nvSpPr>
          <p:cNvPr id="5" name="Segnaposto numero diapositiva 4"/>
          <p:cNvSpPr>
            <a:spLocks noGrp="1"/>
          </p:cNvSpPr>
          <p:nvPr>
            <p:ph type="sldNum" sz="quarter" idx="11"/>
          </p:nvPr>
        </p:nvSpPr>
        <p:spPr/>
        <p:txBody>
          <a:bodyPr/>
          <a:lstStyle/>
          <a:p>
            <a:pPr>
              <a:defRPr/>
            </a:pPr>
            <a:fld id="{D2F48F83-5E62-4837-8D5D-63EC5A65EEFC}" type="slidenum">
              <a:rPr lang="en-GB" smtClean="0"/>
              <a:pPr>
                <a:defRPr/>
              </a:pPr>
              <a:t>9</a:t>
            </a:fld>
            <a:endParaRPr lang="en-GB" dirty="0"/>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755650" y="333375"/>
            <a:ext cx="7543800" cy="863600"/>
          </a:xfrm>
        </p:spPr>
        <p:txBody>
          <a:bodyPr/>
          <a:lstStyle/>
          <a:p>
            <a:pPr>
              <a:defRPr/>
            </a:pPr>
            <a:r>
              <a:rPr lang="en-GB" dirty="0" smtClean="0"/>
              <a:t>Internet </a:t>
            </a:r>
            <a:r>
              <a:rPr lang="en-GB" dirty="0" err="1" smtClean="0"/>
              <a:t>nel</a:t>
            </a:r>
            <a:r>
              <a:rPr lang="en-GB" dirty="0" smtClean="0"/>
              <a:t> 1994</a:t>
            </a:r>
            <a:endParaRPr lang="en-GB" dirty="0"/>
          </a:p>
        </p:txBody>
      </p:sp>
      <p:pic>
        <p:nvPicPr>
          <p:cNvPr id="104451" name="Segnaposto contenuto 5"/>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971550" y="1298575"/>
            <a:ext cx="6985000" cy="4903788"/>
          </a:xfrm>
        </p:spPr>
      </p:pic>
      <p:sp>
        <p:nvSpPr>
          <p:cNvPr id="5" name="Segnaposto numero diapositiva 4"/>
          <p:cNvSpPr>
            <a:spLocks noGrp="1"/>
          </p:cNvSpPr>
          <p:nvPr>
            <p:ph type="sldNum" sz="quarter" idx="11"/>
          </p:nvPr>
        </p:nvSpPr>
        <p:spPr/>
        <p:txBody>
          <a:bodyPr/>
          <a:lstStyle/>
          <a:p>
            <a:pPr>
              <a:defRPr/>
            </a:pPr>
            <a:fld id="{F12989AE-A686-46C1-A009-2AE347CC8A30}" type="slidenum">
              <a:rPr lang="en-GB" smtClean="0"/>
              <a:pPr>
                <a:defRPr/>
              </a:pPr>
              <a:t>90</a:t>
            </a:fld>
            <a:endParaRPr lang="en-GB" dirty="0"/>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07950" y="188913"/>
            <a:ext cx="8712200" cy="719137"/>
          </a:xfrm>
        </p:spPr>
        <p:txBody>
          <a:bodyPr>
            <a:normAutofit fontScale="90000"/>
          </a:bodyPr>
          <a:lstStyle/>
          <a:p>
            <a:pPr>
              <a:defRPr/>
            </a:pPr>
            <a:r>
              <a:rPr lang="en-GB" dirty="0" err="1" smtClean="0"/>
              <a:t>Mappa</a:t>
            </a:r>
            <a:r>
              <a:rPr lang="en-GB" dirty="0" smtClean="0"/>
              <a:t> </a:t>
            </a:r>
            <a:r>
              <a:rPr lang="en-GB" dirty="0" err="1" smtClean="0"/>
              <a:t>traffico</a:t>
            </a:r>
            <a:r>
              <a:rPr lang="en-GB" dirty="0" smtClean="0"/>
              <a:t> </a:t>
            </a:r>
            <a:r>
              <a:rPr lang="en-GB" dirty="0" err="1" smtClean="0"/>
              <a:t>globale</a:t>
            </a:r>
            <a:r>
              <a:rPr lang="en-GB" dirty="0" smtClean="0"/>
              <a:t> Internet, 2017 </a:t>
            </a:r>
            <a:br>
              <a:rPr lang="en-GB" dirty="0" smtClean="0"/>
            </a:br>
            <a:r>
              <a:rPr lang="en-GB" sz="3100" dirty="0" smtClean="0"/>
              <a:t>(</a:t>
            </a:r>
            <a:r>
              <a:rPr lang="en-GB" sz="3100" dirty="0" err="1" smtClean="0"/>
              <a:t>fonte</a:t>
            </a:r>
            <a:r>
              <a:rPr lang="en-GB" sz="3100" dirty="0" smtClean="0"/>
              <a:t>: </a:t>
            </a:r>
            <a:r>
              <a:rPr lang="en-GB" sz="3100" dirty="0" err="1" smtClean="0"/>
              <a:t>TeleGeography</a:t>
            </a:r>
            <a:r>
              <a:rPr lang="en-GB" sz="3100" dirty="0" smtClean="0"/>
              <a:t>)</a:t>
            </a:r>
            <a:endParaRPr lang="en-GB" sz="3100" dirty="0"/>
          </a:p>
        </p:txBody>
      </p:sp>
      <p:pic>
        <p:nvPicPr>
          <p:cNvPr id="105475" name="Segnaposto contenuto 5">
            <a:hlinkClick r:id="rId2"/>
          </p:cNvPr>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755650" y="1016000"/>
            <a:ext cx="7842250" cy="5443538"/>
          </a:xfrm>
        </p:spPr>
      </p:pic>
      <p:sp>
        <p:nvSpPr>
          <p:cNvPr id="5" name="Segnaposto numero diapositiva 4"/>
          <p:cNvSpPr>
            <a:spLocks noGrp="1"/>
          </p:cNvSpPr>
          <p:nvPr>
            <p:ph type="sldNum" sz="quarter" idx="11"/>
          </p:nvPr>
        </p:nvSpPr>
        <p:spPr/>
        <p:txBody>
          <a:bodyPr/>
          <a:lstStyle/>
          <a:p>
            <a:pPr>
              <a:defRPr/>
            </a:pPr>
            <a:fld id="{BD7E1EFB-33DA-464B-A2C9-4EDF8B1B6171}" type="slidenum">
              <a:rPr lang="en-GB" smtClean="0"/>
              <a:pPr>
                <a:defRPr/>
              </a:pPr>
              <a:t>91</a:t>
            </a:fld>
            <a:endParaRPr lang="en-GB" dirty="0"/>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755650" y="333375"/>
            <a:ext cx="7543800" cy="863600"/>
          </a:xfrm>
        </p:spPr>
        <p:txBody>
          <a:bodyPr/>
          <a:lstStyle/>
          <a:p>
            <a:pPr>
              <a:defRPr/>
            </a:pPr>
            <a:r>
              <a:rPr lang="en-GB" dirty="0" smtClean="0"/>
              <a:t>In </a:t>
            </a:r>
            <a:r>
              <a:rPr lang="en-GB" dirty="0" err="1" smtClean="0"/>
              <a:t>sintesi</a:t>
            </a:r>
            <a:r>
              <a:rPr lang="en-GB" dirty="0" smtClean="0"/>
              <a:t>:</a:t>
            </a:r>
            <a:endParaRPr lang="en-GB" dirty="0"/>
          </a:p>
        </p:txBody>
      </p:sp>
      <p:sp>
        <p:nvSpPr>
          <p:cNvPr id="106499" name="Segnaposto contenuto 2"/>
          <p:cNvSpPr>
            <a:spLocks noGrp="1"/>
          </p:cNvSpPr>
          <p:nvPr>
            <p:ph idx="1"/>
          </p:nvPr>
        </p:nvSpPr>
        <p:spPr>
          <a:xfrm>
            <a:off x="755650" y="1700213"/>
            <a:ext cx="7632700" cy="4392612"/>
          </a:xfrm>
        </p:spPr>
        <p:txBody>
          <a:bodyPr/>
          <a:lstStyle/>
          <a:p>
            <a:endParaRPr lang="en-GB" altLang="en-US" smtClean="0"/>
          </a:p>
          <a:p>
            <a:endParaRPr lang="en-GB" altLang="en-US" smtClean="0"/>
          </a:p>
          <a:p>
            <a:endParaRPr lang="en-GB" altLang="en-US" smtClean="0"/>
          </a:p>
          <a:p>
            <a:endParaRPr lang="en-GB" altLang="en-US" smtClean="0"/>
          </a:p>
        </p:txBody>
      </p:sp>
      <p:sp>
        <p:nvSpPr>
          <p:cNvPr id="5" name="Segnaposto numero diapositiva 4"/>
          <p:cNvSpPr>
            <a:spLocks noGrp="1"/>
          </p:cNvSpPr>
          <p:nvPr>
            <p:ph type="sldNum" sz="quarter" idx="11"/>
          </p:nvPr>
        </p:nvSpPr>
        <p:spPr/>
        <p:txBody>
          <a:bodyPr/>
          <a:lstStyle/>
          <a:p>
            <a:pPr>
              <a:defRPr/>
            </a:pPr>
            <a:fld id="{862025A6-5770-4F57-B1F4-18FBC40154DD}" type="slidenum">
              <a:rPr lang="en-GB" smtClean="0"/>
              <a:pPr>
                <a:defRPr/>
              </a:pPr>
              <a:t>92</a:t>
            </a:fld>
            <a:endParaRPr lang="en-GB" dirty="0"/>
          </a:p>
        </p:txBody>
      </p:sp>
      <p:graphicFrame>
        <p:nvGraphicFramePr>
          <p:cNvPr id="7" name="Tabella 6"/>
          <p:cNvGraphicFramePr>
            <a:graphicFrameLocks noGrp="1"/>
          </p:cNvGraphicFramePr>
          <p:nvPr/>
        </p:nvGraphicFramePr>
        <p:xfrm>
          <a:off x="1042988" y="1196975"/>
          <a:ext cx="6913562" cy="5000625"/>
        </p:xfrm>
        <a:graphic>
          <a:graphicData uri="http://schemas.openxmlformats.org/drawingml/2006/table">
            <a:tbl>
              <a:tblPr firstRow="1" bandRow="1"/>
              <a:tblGrid>
                <a:gridCol w="3096700">
                  <a:extLst>
                    <a:ext uri="{9D8B030D-6E8A-4147-A177-3AD203B41FA5}">
                      <a16:colId xmlns:a16="http://schemas.microsoft.com/office/drawing/2014/main" val="20000"/>
                    </a:ext>
                  </a:extLst>
                </a:gridCol>
                <a:gridCol w="3816862">
                  <a:extLst>
                    <a:ext uri="{9D8B030D-6E8A-4147-A177-3AD203B41FA5}">
                      <a16:colId xmlns:a16="http://schemas.microsoft.com/office/drawing/2014/main" val="20001"/>
                    </a:ext>
                  </a:extLst>
                </a:gridCol>
              </a:tblGrid>
              <a:tr h="579702">
                <a:tc>
                  <a:txBody>
                    <a:bodyPr/>
                    <a:lstStyle/>
                    <a:p>
                      <a:pPr indent="180340" algn="ctr">
                        <a:spcAft>
                          <a:spcPts val="0"/>
                        </a:spcAft>
                      </a:pPr>
                      <a:r>
                        <a:rPr lang="en-GB" sz="2000" b="1" kern="1200" dirty="0">
                          <a:solidFill>
                            <a:srgbClr val="FFFFFF"/>
                          </a:solidFill>
                          <a:effectLst/>
                          <a:latin typeface="Calibri" panose="020F0502020204030204" pitchFamily="34" charset="0"/>
                          <a:ea typeface="Times New Roman" panose="02020603050405020304" pitchFamily="18" charset="0"/>
                          <a:cs typeface="Arial" panose="020B0604020202020204" pitchFamily="34" charset="0"/>
                        </a:rPr>
                        <a:t>Aspetti </a:t>
                      </a:r>
                      <a:r>
                        <a:rPr lang="en-GB" sz="2000" b="1" kern="1200" dirty="0" err="1">
                          <a:solidFill>
                            <a:srgbClr val="FFFFFF"/>
                          </a:solidFill>
                          <a:effectLst/>
                          <a:latin typeface="Calibri" panose="020F0502020204030204" pitchFamily="34" charset="0"/>
                          <a:ea typeface="Times New Roman" panose="02020603050405020304" pitchFamily="18" charset="0"/>
                          <a:cs typeface="Arial" panose="020B0604020202020204" pitchFamily="34" charset="0"/>
                        </a:rPr>
                        <a:t>formali</a:t>
                      </a:r>
                      <a:endParaRPr lang="en-GB" sz="1200" dirty="0">
                        <a:effectLst/>
                        <a:latin typeface="Sylfaen" panose="010A0502050306030303" pitchFamily="18" charset="0"/>
                        <a:ea typeface="Calibri" panose="020F0502020204030204" pitchFamily="34" charset="0"/>
                        <a:cs typeface="Times New Roman" panose="02020603050405020304" pitchFamily="18" charset="0"/>
                      </a:endParaRPr>
                    </a:p>
                  </a:txBody>
                  <a:tcPr marL="74037" marR="74037" marT="37014" marB="3701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indent="180340" algn="ctr">
                        <a:spcAft>
                          <a:spcPts val="0"/>
                        </a:spcAft>
                      </a:pPr>
                      <a:r>
                        <a:rPr lang="en-GB" sz="2000" b="1" kern="1200">
                          <a:solidFill>
                            <a:srgbClr val="FFFFFF"/>
                          </a:solidFill>
                          <a:effectLst/>
                          <a:latin typeface="Calibri" panose="020F0502020204030204" pitchFamily="34" charset="0"/>
                          <a:ea typeface="Times New Roman" panose="02020603050405020304" pitchFamily="18" charset="0"/>
                          <a:cs typeface="Arial" panose="020B0604020202020204" pitchFamily="34" charset="0"/>
                        </a:rPr>
                        <a:t>Periodizzazioni</a:t>
                      </a:r>
                      <a:endParaRPr lang="en-GB" sz="1200">
                        <a:effectLst/>
                        <a:latin typeface="Sylfaen" panose="010A0502050306030303" pitchFamily="18" charset="0"/>
                        <a:ea typeface="Calibri" panose="020F0502020204030204" pitchFamily="34" charset="0"/>
                        <a:cs typeface="Times New Roman" panose="02020603050405020304" pitchFamily="18" charset="0"/>
                      </a:endParaRPr>
                    </a:p>
                  </a:txBody>
                  <a:tcPr marL="74037" marR="74037" marT="37014" marB="3701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extLst>
                  <a:ext uri="{0D108BD9-81ED-4DB2-BD59-A6C34878D82A}">
                    <a16:rowId xmlns:a16="http://schemas.microsoft.com/office/drawing/2014/main" val="10000"/>
                  </a:ext>
                </a:extLst>
              </a:tr>
              <a:tr h="1001303">
                <a:tc>
                  <a:txBody>
                    <a:bodyPr/>
                    <a:lstStyle/>
                    <a:p>
                      <a:pPr indent="180340" algn="ctr">
                        <a:spcAft>
                          <a:spcPts val="0"/>
                        </a:spcAft>
                      </a:pPr>
                      <a:r>
                        <a:rPr lang="en-GB" sz="2000" kern="1200" dirty="0" err="1" smtClean="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Cos’è</a:t>
                      </a:r>
                      <a:r>
                        <a:rPr lang="en-GB" sz="2000" kern="1200" dirty="0" smtClean="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 ?</a:t>
                      </a:r>
                      <a:endParaRPr lang="en-GB" sz="1200" dirty="0">
                        <a:effectLst/>
                        <a:latin typeface="Sylfaen" panose="010A0502050306030303" pitchFamily="18" charset="0"/>
                        <a:ea typeface="Calibri" panose="020F0502020204030204" pitchFamily="34" charset="0"/>
                        <a:cs typeface="Times New Roman" panose="02020603050405020304" pitchFamily="18" charset="0"/>
                      </a:endParaRPr>
                    </a:p>
                  </a:txBody>
                  <a:tcPr marL="74037" marR="74037" marT="37014" marB="3701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tc>
                  <a:txBody>
                    <a:bodyPr/>
                    <a:lstStyle/>
                    <a:p>
                      <a:pPr indent="180340" algn="ctr">
                        <a:spcAft>
                          <a:spcPts val="0"/>
                        </a:spcAft>
                      </a:pPr>
                      <a:r>
                        <a:rPr lang="en-GB" sz="2000"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Globalizzazione </a:t>
                      </a:r>
                      <a:r>
                        <a:rPr lang="en-GB" sz="2000" kern="1200" dirty="0" err="1">
                          <a:solidFill>
                            <a:srgbClr val="000000"/>
                          </a:solidFill>
                          <a:effectLst/>
                          <a:latin typeface="Calibri" panose="020F0502020204030204" pitchFamily="34" charset="0"/>
                          <a:ea typeface="Times New Roman" panose="02020603050405020304" pitchFamily="18" charset="0"/>
                          <a:cs typeface="Arial" panose="020B0604020202020204" pitchFamily="34" charset="0"/>
                        </a:rPr>
                        <a:t>arcaica</a:t>
                      </a:r>
                      <a:endParaRPr lang="en-GB" sz="1200" dirty="0">
                        <a:effectLst/>
                        <a:latin typeface="Sylfaen" panose="010A0502050306030303" pitchFamily="18" charset="0"/>
                        <a:ea typeface="Calibri" panose="020F0502020204030204" pitchFamily="34" charset="0"/>
                        <a:cs typeface="Times New Roman" panose="02020603050405020304" pitchFamily="18" charset="0"/>
                      </a:endParaRPr>
                    </a:p>
                  </a:txBody>
                  <a:tcPr marL="74037" marR="74037" marT="37014" marB="3701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10001"/>
                  </a:ext>
                </a:extLst>
              </a:tr>
              <a:tr h="1001303">
                <a:tc>
                  <a:txBody>
                    <a:bodyPr/>
                    <a:lstStyle/>
                    <a:p>
                      <a:pPr indent="180340" algn="ctr">
                        <a:spcAft>
                          <a:spcPts val="0"/>
                        </a:spcAft>
                      </a:pPr>
                      <a:r>
                        <a:rPr lang="en-GB" sz="2000" kern="1200" dirty="0" smtClean="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Da </a:t>
                      </a:r>
                      <a:r>
                        <a:rPr lang="en-GB" sz="2000" kern="1200" dirty="0" err="1" smtClean="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cosa</a:t>
                      </a:r>
                      <a:r>
                        <a:rPr lang="en-GB" sz="2000" kern="1200" dirty="0" smtClean="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 è </a:t>
                      </a:r>
                      <a:r>
                        <a:rPr lang="en-GB" sz="2000" kern="1200" dirty="0" err="1" smtClean="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indotta</a:t>
                      </a:r>
                      <a:r>
                        <a:rPr lang="en-GB" sz="2000" kern="1200" dirty="0" smtClean="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 ?</a:t>
                      </a:r>
                      <a:endParaRPr lang="en-GB" sz="1200" dirty="0">
                        <a:effectLst/>
                        <a:latin typeface="Sylfaen" panose="010A0502050306030303" pitchFamily="18" charset="0"/>
                        <a:ea typeface="Calibri" panose="020F0502020204030204" pitchFamily="34" charset="0"/>
                        <a:cs typeface="Times New Roman" panose="02020603050405020304" pitchFamily="18" charset="0"/>
                      </a:endParaRPr>
                    </a:p>
                  </a:txBody>
                  <a:tcPr marL="74037" marR="74037" marT="37014" marB="3701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tc>
                  <a:txBody>
                    <a:bodyPr/>
                    <a:lstStyle/>
                    <a:p>
                      <a:pPr indent="180340" algn="ctr">
                        <a:spcAft>
                          <a:spcPts val="0"/>
                        </a:spcAft>
                      </a:pPr>
                      <a:r>
                        <a:rPr lang="en-GB" sz="2000"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Globalizzazione </a:t>
                      </a:r>
                      <a:r>
                        <a:rPr lang="en-GB" sz="2000" kern="1200" dirty="0" err="1">
                          <a:solidFill>
                            <a:srgbClr val="000000"/>
                          </a:solidFill>
                          <a:effectLst/>
                          <a:latin typeface="Calibri" panose="020F0502020204030204" pitchFamily="34" charset="0"/>
                          <a:ea typeface="Times New Roman" panose="02020603050405020304" pitchFamily="18" charset="0"/>
                          <a:cs typeface="Arial" panose="020B0604020202020204" pitchFamily="34" charset="0"/>
                        </a:rPr>
                        <a:t>protomoderna</a:t>
                      </a:r>
                      <a:endParaRPr lang="en-GB" sz="1200" dirty="0">
                        <a:effectLst/>
                        <a:latin typeface="Sylfaen" panose="010A0502050306030303" pitchFamily="18" charset="0"/>
                        <a:ea typeface="Calibri" panose="020F0502020204030204" pitchFamily="34" charset="0"/>
                        <a:cs typeface="Times New Roman" panose="02020603050405020304" pitchFamily="18" charset="0"/>
                      </a:endParaRPr>
                    </a:p>
                  </a:txBody>
                  <a:tcPr marL="74037" marR="74037" marT="37014" marB="3701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10002"/>
                  </a:ext>
                </a:extLst>
              </a:tr>
              <a:tr h="1429889">
                <a:tc>
                  <a:txBody>
                    <a:bodyPr/>
                    <a:lstStyle/>
                    <a:p>
                      <a:pPr indent="180340" algn="ctr">
                        <a:spcAft>
                          <a:spcPts val="0"/>
                        </a:spcAft>
                      </a:pPr>
                      <a:r>
                        <a:rPr lang="en-GB" sz="2000" kern="1200" dirty="0" smtClean="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Cosa </a:t>
                      </a:r>
                      <a:r>
                        <a:rPr lang="en-GB" sz="2000" kern="1200" dirty="0" err="1" smtClean="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riguarda</a:t>
                      </a:r>
                      <a:r>
                        <a:rPr lang="en-GB" sz="2000" kern="1200" dirty="0" smtClean="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 ?</a:t>
                      </a:r>
                      <a:endParaRPr lang="en-GB" sz="1200" dirty="0">
                        <a:effectLst/>
                        <a:latin typeface="Sylfaen" panose="010A0502050306030303" pitchFamily="18" charset="0"/>
                        <a:ea typeface="Calibri" panose="020F0502020204030204" pitchFamily="34" charset="0"/>
                        <a:cs typeface="Times New Roman" panose="02020603050405020304" pitchFamily="18" charset="0"/>
                      </a:endParaRPr>
                    </a:p>
                  </a:txBody>
                  <a:tcPr marL="74037" marR="74037" marT="37014" marB="3701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tc>
                  <a:txBody>
                    <a:bodyPr/>
                    <a:lstStyle/>
                    <a:p>
                      <a:pPr indent="180340" algn="ctr">
                        <a:spcAft>
                          <a:spcPts val="0"/>
                        </a:spcAft>
                      </a:pPr>
                      <a:r>
                        <a:rPr lang="en-GB" sz="2000"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Globalizzazione </a:t>
                      </a:r>
                      <a:r>
                        <a:rPr lang="en-GB" sz="2000" kern="1200" dirty="0" err="1">
                          <a:solidFill>
                            <a:srgbClr val="000000"/>
                          </a:solidFill>
                          <a:effectLst/>
                          <a:latin typeface="Calibri" panose="020F0502020204030204" pitchFamily="34" charset="0"/>
                          <a:ea typeface="Times New Roman" panose="02020603050405020304" pitchFamily="18" charset="0"/>
                          <a:cs typeface="Arial" panose="020B0604020202020204" pitchFamily="34" charset="0"/>
                        </a:rPr>
                        <a:t>moderna</a:t>
                      </a:r>
                      <a:endParaRPr lang="en-GB" sz="1200" dirty="0">
                        <a:effectLst/>
                        <a:latin typeface="Sylfaen" panose="010A0502050306030303" pitchFamily="18" charset="0"/>
                        <a:ea typeface="Calibri" panose="020F0502020204030204" pitchFamily="34" charset="0"/>
                        <a:cs typeface="Times New Roman" panose="02020603050405020304" pitchFamily="18" charset="0"/>
                      </a:endParaRPr>
                    </a:p>
                  </a:txBody>
                  <a:tcPr marL="74037" marR="74037" marT="37014" marB="3701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10003"/>
                  </a:ext>
                </a:extLst>
              </a:tr>
              <a:tr h="988427">
                <a:tc>
                  <a:txBody>
                    <a:bodyPr/>
                    <a:lstStyle/>
                    <a:p>
                      <a:pPr indent="180340" algn="ctr">
                        <a:spcAft>
                          <a:spcPts val="0"/>
                        </a:spcAft>
                      </a:pPr>
                      <a:r>
                        <a:rPr lang="en-GB" sz="2000" kern="1200" dirty="0" err="1" smtClean="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Quali</a:t>
                      </a:r>
                      <a:r>
                        <a:rPr lang="en-GB" sz="2000" kern="1200" dirty="0" smtClean="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 </a:t>
                      </a:r>
                      <a:r>
                        <a:rPr lang="en-GB" sz="2000" kern="1200" dirty="0" err="1" smtClean="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effetti</a:t>
                      </a:r>
                      <a:r>
                        <a:rPr lang="en-GB" sz="2000" kern="1200" dirty="0" smtClean="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 ?</a:t>
                      </a:r>
                      <a:endParaRPr lang="en-GB" sz="1200" dirty="0">
                        <a:effectLst/>
                        <a:latin typeface="Sylfaen" panose="010A0502050306030303" pitchFamily="18" charset="0"/>
                        <a:ea typeface="Calibri" panose="020F0502020204030204" pitchFamily="34" charset="0"/>
                        <a:cs typeface="Times New Roman" panose="02020603050405020304" pitchFamily="18" charset="0"/>
                      </a:endParaRPr>
                    </a:p>
                  </a:txBody>
                  <a:tcPr marL="74037" marR="74037" marT="37014" marB="3701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tc>
                  <a:txBody>
                    <a:bodyPr/>
                    <a:lstStyle/>
                    <a:p>
                      <a:pPr indent="180340" algn="ctr">
                        <a:spcAft>
                          <a:spcPts val="0"/>
                        </a:spcAft>
                      </a:pPr>
                      <a:r>
                        <a:rPr lang="en-GB" sz="2000" kern="1200" dirty="0" smtClean="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Globalizzazione </a:t>
                      </a:r>
                      <a:r>
                        <a:rPr lang="en-GB" sz="2000" kern="1200" dirty="0" err="1" smtClean="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contemporanea</a:t>
                      </a:r>
                      <a:r>
                        <a:rPr lang="en-GB" sz="2000" kern="1200" dirty="0" smtClean="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 </a:t>
                      </a:r>
                      <a:r>
                        <a:rPr lang="en-GB" sz="2000" kern="1200" dirty="0" err="1" smtClean="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divergenze</a:t>
                      </a:r>
                      <a:r>
                        <a:rPr lang="en-GB" sz="2000" kern="1200" dirty="0" smtClean="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 </a:t>
                      </a:r>
                      <a:r>
                        <a:rPr lang="en-GB" sz="2000" kern="1200" dirty="0" err="1" smtClean="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convergenze</a:t>
                      </a:r>
                      <a:r>
                        <a:rPr lang="en-GB" sz="2000" kern="1200" dirty="0" smtClean="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a:t>
                      </a:r>
                      <a:r>
                        <a:rPr lang="en-GB" sz="2000" kern="1200" baseline="0" dirty="0" smtClean="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 </a:t>
                      </a:r>
                      <a:r>
                        <a:rPr lang="en-GB" sz="2000" kern="1200" baseline="0" dirty="0" err="1" smtClean="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diseguaglianze</a:t>
                      </a:r>
                      <a:endParaRPr lang="en-GB" sz="2000"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endParaRPr>
                    </a:p>
                  </a:txBody>
                  <a:tcPr marL="74037" marR="74037" marT="37014" marB="3701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10004"/>
                  </a:ext>
                </a:extLst>
              </a:tr>
            </a:tbl>
          </a:graphicData>
        </a:graphic>
      </p:graphicFrame>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07950" y="333375"/>
            <a:ext cx="8785225" cy="638175"/>
          </a:xfrm>
        </p:spPr>
        <p:txBody>
          <a:bodyPr>
            <a:normAutofit fontScale="90000"/>
          </a:bodyPr>
          <a:lstStyle/>
          <a:p>
            <a:pPr>
              <a:defRPr/>
            </a:pPr>
            <a:r>
              <a:rPr lang="de-DE" sz="3100" dirty="0" smtClean="0"/>
              <a:t>Jürgen Osterhammel,</a:t>
            </a:r>
            <a:r>
              <a:rPr lang="de-DE" sz="3100" dirty="0"/>
              <a:t>‎ Niels P. </a:t>
            </a:r>
            <a:r>
              <a:rPr lang="de-DE" sz="3100" dirty="0" err="1" smtClean="0"/>
              <a:t>Petersson</a:t>
            </a:r>
            <a:r>
              <a:rPr lang="de-DE" sz="3100" dirty="0" smtClean="0"/>
              <a:t>, </a:t>
            </a:r>
            <a:r>
              <a:rPr lang="it-IT" sz="3100" i="1" dirty="0" smtClean="0"/>
              <a:t>Storia </a:t>
            </a:r>
            <a:r>
              <a:rPr lang="it-IT" sz="3100" i="1" dirty="0"/>
              <a:t>della globalizzazione. Dimensioni, processi, </a:t>
            </a:r>
            <a:r>
              <a:rPr lang="it-IT" sz="3100" i="1" dirty="0" smtClean="0"/>
              <a:t>epoche</a:t>
            </a:r>
            <a:r>
              <a:rPr lang="it-IT" sz="3100" dirty="0" smtClean="0"/>
              <a:t> (Bologna, 2005)</a:t>
            </a:r>
            <a:endParaRPr lang="en-GB" sz="3100" dirty="0"/>
          </a:p>
        </p:txBody>
      </p:sp>
      <p:sp>
        <p:nvSpPr>
          <p:cNvPr id="5" name="Segnaposto numero diapositiva 4"/>
          <p:cNvSpPr>
            <a:spLocks noGrp="1"/>
          </p:cNvSpPr>
          <p:nvPr>
            <p:ph type="sldNum" sz="quarter" idx="11"/>
          </p:nvPr>
        </p:nvSpPr>
        <p:spPr/>
        <p:txBody>
          <a:bodyPr/>
          <a:lstStyle/>
          <a:p>
            <a:pPr>
              <a:defRPr/>
            </a:pPr>
            <a:fld id="{3C0B4987-80D4-4C19-8C88-89C8678849FE}" type="slidenum">
              <a:rPr lang="en-GB" smtClean="0"/>
              <a:pPr>
                <a:defRPr/>
              </a:pPr>
              <a:t>93</a:t>
            </a:fld>
            <a:endParaRPr lang="en-GB" dirty="0"/>
          </a:p>
        </p:txBody>
      </p:sp>
      <p:pic>
        <p:nvPicPr>
          <p:cNvPr id="107524" name="Segnaposto contenuto 7"/>
          <p:cNvPicPr>
            <a:picLocks noGrp="1" noChangeAspect="1"/>
          </p:cNvPicPr>
          <p:nvPr>
            <p:ph idx="1"/>
          </p:nvPr>
        </p:nvPicPr>
        <p:blipFill>
          <a:blip r:embed="rId2">
            <a:extLst>
              <a:ext uri="{28A0092B-C50C-407E-A947-70E740481C1C}">
                <a14:useLocalDpi xmlns:a14="http://schemas.microsoft.com/office/drawing/2010/main" val="0"/>
              </a:ext>
            </a:extLst>
          </a:blip>
          <a:srcRect r="42546" b="32263"/>
          <a:stretch>
            <a:fillRect/>
          </a:stretch>
        </p:blipFill>
        <p:spPr>
          <a:xfrm>
            <a:off x="2814638" y="1125538"/>
            <a:ext cx="3140075" cy="5229225"/>
          </a:xfrm>
        </p:spPr>
      </p:pic>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27088" y="188913"/>
            <a:ext cx="7543800" cy="863600"/>
          </a:xfrm>
        </p:spPr>
        <p:txBody>
          <a:bodyPr/>
          <a:lstStyle/>
          <a:p>
            <a:pPr>
              <a:defRPr/>
            </a:pPr>
            <a:r>
              <a:rPr lang="en-GB" dirty="0" err="1" smtClean="0"/>
              <a:t>Suggerimenti</a:t>
            </a:r>
            <a:r>
              <a:rPr lang="en-GB" dirty="0" smtClean="0"/>
              <a:t> di </a:t>
            </a:r>
            <a:r>
              <a:rPr lang="en-GB" dirty="0" err="1" smtClean="0"/>
              <a:t>lettura</a:t>
            </a:r>
            <a:r>
              <a:rPr lang="en-GB" dirty="0" smtClean="0"/>
              <a:t> </a:t>
            </a:r>
            <a:r>
              <a:rPr lang="en-GB" dirty="0" err="1" smtClean="0"/>
              <a:t>ulteriori</a:t>
            </a:r>
            <a:endParaRPr lang="en-GB" dirty="0"/>
          </a:p>
        </p:txBody>
      </p:sp>
      <p:sp>
        <p:nvSpPr>
          <p:cNvPr id="3" name="Segnaposto contenuto 2"/>
          <p:cNvSpPr>
            <a:spLocks noGrp="1"/>
          </p:cNvSpPr>
          <p:nvPr>
            <p:ph idx="1"/>
          </p:nvPr>
        </p:nvSpPr>
        <p:spPr>
          <a:xfrm>
            <a:off x="539750" y="1268413"/>
            <a:ext cx="8193088" cy="5114925"/>
          </a:xfrm>
        </p:spPr>
        <p:txBody>
          <a:bodyPr>
            <a:normAutofit fontScale="85000" lnSpcReduction="20000"/>
          </a:bodyPr>
          <a:lstStyle/>
          <a:p>
            <a:pPr>
              <a:defRPr/>
            </a:pPr>
            <a:r>
              <a:rPr lang="it-IT" b="1" dirty="0" smtClean="0">
                <a:solidFill>
                  <a:srgbClr val="00B050"/>
                </a:solidFill>
              </a:rPr>
              <a:t>Sebastian Conrad, </a:t>
            </a:r>
            <a:r>
              <a:rPr lang="it-IT" b="1" i="1" dirty="0">
                <a:solidFill>
                  <a:srgbClr val="00B050"/>
                </a:solidFill>
              </a:rPr>
              <a:t>Storia globale. </a:t>
            </a:r>
            <a:r>
              <a:rPr lang="it-IT" b="1" i="1" dirty="0" smtClean="0">
                <a:solidFill>
                  <a:srgbClr val="00B050"/>
                </a:solidFill>
              </a:rPr>
              <a:t>Un’introduzione</a:t>
            </a:r>
            <a:r>
              <a:rPr lang="it-IT" b="1" dirty="0" smtClean="0">
                <a:solidFill>
                  <a:srgbClr val="00B050"/>
                </a:solidFill>
              </a:rPr>
              <a:t> (Roma: Carocci, 2015)</a:t>
            </a:r>
          </a:p>
          <a:p>
            <a:pPr>
              <a:defRPr/>
            </a:pPr>
            <a:r>
              <a:rPr lang="it-IT" b="1" dirty="0">
                <a:solidFill>
                  <a:srgbClr val="00B050"/>
                </a:solidFill>
              </a:rPr>
              <a:t>K. H. </a:t>
            </a:r>
            <a:r>
              <a:rPr lang="it-IT" b="1" dirty="0" err="1">
                <a:solidFill>
                  <a:srgbClr val="00B050"/>
                </a:solidFill>
              </a:rPr>
              <a:t>O’Rourke-J</a:t>
            </a:r>
            <a:r>
              <a:rPr lang="it-IT" b="1" dirty="0">
                <a:solidFill>
                  <a:srgbClr val="00B050"/>
                </a:solidFill>
              </a:rPr>
              <a:t>. G. </a:t>
            </a:r>
            <a:r>
              <a:rPr lang="it-IT" b="1" dirty="0" err="1">
                <a:solidFill>
                  <a:srgbClr val="00B050"/>
                </a:solidFill>
              </a:rPr>
              <a:t>Williamson</a:t>
            </a:r>
            <a:r>
              <a:rPr lang="it-IT" b="1" dirty="0">
                <a:solidFill>
                  <a:srgbClr val="00B050"/>
                </a:solidFill>
              </a:rPr>
              <a:t>, </a:t>
            </a:r>
            <a:r>
              <a:rPr lang="it-IT" b="1" i="1" dirty="0">
                <a:solidFill>
                  <a:srgbClr val="00B050"/>
                </a:solidFill>
              </a:rPr>
              <a:t>Globalizzazione e storia: l'evoluzione dell'economia atlantica nell'Ottocento </a:t>
            </a:r>
            <a:r>
              <a:rPr lang="it-IT" b="1" dirty="0">
                <a:solidFill>
                  <a:srgbClr val="00B050"/>
                </a:solidFill>
              </a:rPr>
              <a:t>(Bologna: Il Mulino, 2005</a:t>
            </a:r>
            <a:r>
              <a:rPr lang="it-IT" b="1" dirty="0" smtClean="0">
                <a:solidFill>
                  <a:srgbClr val="00B050"/>
                </a:solidFill>
              </a:rPr>
              <a:t>) (BSSA)</a:t>
            </a:r>
            <a:endParaRPr lang="it-IT" b="1" i="1" dirty="0">
              <a:solidFill>
                <a:srgbClr val="00B050"/>
              </a:solidFill>
            </a:endParaRPr>
          </a:p>
          <a:p>
            <a:pPr>
              <a:defRPr/>
            </a:pPr>
            <a:r>
              <a:rPr lang="it-IT" b="1" dirty="0" smtClean="0">
                <a:solidFill>
                  <a:srgbClr val="00B050"/>
                </a:solidFill>
              </a:rPr>
              <a:t>Maria Fusaro, </a:t>
            </a:r>
            <a:r>
              <a:rPr lang="it-IT" b="1" i="1" dirty="0" smtClean="0">
                <a:solidFill>
                  <a:srgbClr val="00B050"/>
                </a:solidFill>
              </a:rPr>
              <a:t>Reti </a:t>
            </a:r>
            <a:r>
              <a:rPr lang="it-IT" b="1" i="1" dirty="0">
                <a:solidFill>
                  <a:srgbClr val="00B050"/>
                </a:solidFill>
              </a:rPr>
              <a:t>commerciali e traffici globali in età </a:t>
            </a:r>
            <a:r>
              <a:rPr lang="it-IT" b="1" i="1" dirty="0" smtClean="0">
                <a:solidFill>
                  <a:srgbClr val="00B050"/>
                </a:solidFill>
              </a:rPr>
              <a:t>moderna</a:t>
            </a:r>
            <a:r>
              <a:rPr lang="it-IT" b="1" dirty="0" smtClean="0">
                <a:solidFill>
                  <a:srgbClr val="00B050"/>
                </a:solidFill>
              </a:rPr>
              <a:t> (Roma-Bari: Laterza, 2008)</a:t>
            </a:r>
          </a:p>
          <a:p>
            <a:pPr>
              <a:defRPr/>
            </a:pPr>
            <a:r>
              <a:rPr lang="it-IT" b="1" dirty="0" err="1" smtClean="0"/>
              <a:t>Zygmunt</a:t>
            </a:r>
            <a:r>
              <a:rPr lang="it-IT" b="1" dirty="0" smtClean="0"/>
              <a:t> </a:t>
            </a:r>
            <a:r>
              <a:rPr lang="it-IT" b="1" dirty="0" err="1" smtClean="0"/>
              <a:t>Baumann</a:t>
            </a:r>
            <a:r>
              <a:rPr lang="it-IT" b="1" dirty="0"/>
              <a:t>, </a:t>
            </a:r>
            <a:r>
              <a:rPr lang="it-IT" b="1" i="1" dirty="0" smtClean="0"/>
              <a:t>Dentro </a:t>
            </a:r>
            <a:r>
              <a:rPr lang="it-IT" b="1" i="1" dirty="0"/>
              <a:t>la globalizzazione: le conseguenze sulle </a:t>
            </a:r>
            <a:r>
              <a:rPr lang="it-IT" b="1" i="1" dirty="0" smtClean="0"/>
              <a:t>persone </a:t>
            </a:r>
            <a:r>
              <a:rPr lang="it-IT" b="1" dirty="0" smtClean="0"/>
              <a:t>(Roma-Bari: Laterza, 2007)</a:t>
            </a:r>
            <a:endParaRPr lang="it-IT" b="1" i="1" dirty="0"/>
          </a:p>
          <a:p>
            <a:pPr>
              <a:defRPr/>
            </a:pPr>
            <a:r>
              <a:rPr lang="it-IT" b="1" dirty="0" smtClean="0"/>
              <a:t>Ulrich Beck</a:t>
            </a:r>
            <a:r>
              <a:rPr lang="it-IT" b="1" dirty="0"/>
              <a:t>, </a:t>
            </a:r>
            <a:r>
              <a:rPr lang="it-IT" b="1" i="1" dirty="0"/>
              <a:t>Che cos'è la globalizzazione. Rischi e prospettive della società </a:t>
            </a:r>
            <a:r>
              <a:rPr lang="it-IT" b="1" i="1" dirty="0" smtClean="0"/>
              <a:t>planetaria</a:t>
            </a:r>
            <a:r>
              <a:rPr lang="it-IT" b="1" dirty="0" smtClean="0"/>
              <a:t> (Roma: Carocci, 2009)</a:t>
            </a:r>
          </a:p>
          <a:p>
            <a:pPr>
              <a:defRPr/>
            </a:pPr>
            <a:r>
              <a:rPr lang="it-IT" b="1" dirty="0" smtClean="0"/>
              <a:t>David </a:t>
            </a:r>
            <a:r>
              <a:rPr lang="it-IT" b="1" dirty="0" err="1" smtClean="0"/>
              <a:t>Held</a:t>
            </a:r>
            <a:r>
              <a:rPr lang="it-IT" b="1" dirty="0" smtClean="0"/>
              <a:t>, </a:t>
            </a:r>
            <a:r>
              <a:rPr lang="it-IT" b="1" i="1" dirty="0" smtClean="0"/>
              <a:t>Governare </a:t>
            </a:r>
            <a:r>
              <a:rPr lang="it-IT" b="1" i="1" dirty="0"/>
              <a:t>la globalizzazione. un'alternativa democratica al mondo </a:t>
            </a:r>
            <a:r>
              <a:rPr lang="it-IT" b="1" i="1" dirty="0" smtClean="0"/>
              <a:t>unipolare</a:t>
            </a:r>
            <a:r>
              <a:rPr lang="it-IT" b="1" dirty="0" smtClean="0"/>
              <a:t> (Bologna: Il Mulino, 2015)</a:t>
            </a:r>
            <a:r>
              <a:rPr lang="it-IT" b="1" i="1" dirty="0" smtClean="0"/>
              <a:t> </a:t>
            </a:r>
          </a:p>
          <a:p>
            <a:pPr>
              <a:defRPr/>
            </a:pPr>
            <a:r>
              <a:rPr lang="it-IT" b="1" dirty="0" smtClean="0"/>
              <a:t>Thomas </a:t>
            </a:r>
            <a:r>
              <a:rPr lang="it-IT" b="1" dirty="0" err="1" smtClean="0"/>
              <a:t>Piketty</a:t>
            </a:r>
            <a:r>
              <a:rPr lang="it-IT" b="1" dirty="0"/>
              <a:t>, </a:t>
            </a:r>
            <a:r>
              <a:rPr lang="it-IT" b="1" i="1" dirty="0"/>
              <a:t>Il capitale nel XXI </a:t>
            </a:r>
            <a:r>
              <a:rPr lang="it-IT" b="1" i="1" dirty="0" smtClean="0"/>
              <a:t>secolo</a:t>
            </a:r>
            <a:r>
              <a:rPr lang="it-IT" b="1" dirty="0" smtClean="0"/>
              <a:t> (Milano: Bompiani, 2017)</a:t>
            </a:r>
          </a:p>
          <a:p>
            <a:pPr>
              <a:defRPr/>
            </a:pPr>
            <a:r>
              <a:rPr lang="en-GB" b="1" i="1" dirty="0">
                <a:solidFill>
                  <a:srgbClr val="33CC33"/>
                </a:solidFill>
                <a:hlinkClick r:id="rId2"/>
              </a:rPr>
              <a:t>ORBIS: The Stanford Geospatial Network Model of the Roman </a:t>
            </a:r>
            <a:r>
              <a:rPr lang="en-GB" b="1" i="1" dirty="0" smtClean="0">
                <a:solidFill>
                  <a:srgbClr val="33CC33"/>
                </a:solidFill>
                <a:hlinkClick r:id="rId2"/>
              </a:rPr>
              <a:t>World</a:t>
            </a:r>
            <a:endParaRPr lang="en-GB" b="1" i="1" dirty="0" smtClean="0">
              <a:solidFill>
                <a:srgbClr val="33CC33"/>
              </a:solidFill>
            </a:endParaRPr>
          </a:p>
          <a:p>
            <a:pPr>
              <a:defRPr/>
            </a:pPr>
            <a:r>
              <a:rPr lang="en-GB" b="1" i="1" dirty="0" smtClean="0">
                <a:solidFill>
                  <a:srgbClr val="33CC33"/>
                </a:solidFill>
                <a:hlinkClick r:id="rId3"/>
              </a:rPr>
              <a:t>Voyages. </a:t>
            </a:r>
            <a:r>
              <a:rPr lang="en-GB" b="1" i="1" dirty="0">
                <a:solidFill>
                  <a:srgbClr val="33CC33"/>
                </a:solidFill>
                <a:hlinkClick r:id="rId3"/>
              </a:rPr>
              <a:t>The Trans-Atlantic Slave Trade Database </a:t>
            </a:r>
            <a:endParaRPr lang="en-GB" b="1" i="1" dirty="0" smtClean="0">
              <a:solidFill>
                <a:srgbClr val="33CC33"/>
              </a:solidFill>
            </a:endParaRPr>
          </a:p>
          <a:p>
            <a:pPr>
              <a:defRPr/>
            </a:pPr>
            <a:r>
              <a:rPr lang="en-GB" b="1" i="1" dirty="0">
                <a:solidFill>
                  <a:srgbClr val="33CC33"/>
                </a:solidFill>
                <a:hlinkClick r:id="rId4"/>
              </a:rPr>
              <a:t>Visualizing Historical Networks</a:t>
            </a:r>
            <a:endParaRPr lang="en-GB" b="1" i="1" dirty="0">
              <a:solidFill>
                <a:srgbClr val="33CC33"/>
              </a:solidFill>
            </a:endParaRPr>
          </a:p>
          <a:p>
            <a:pPr>
              <a:defRPr/>
            </a:pPr>
            <a:endParaRPr lang="en-GB" i="1" dirty="0"/>
          </a:p>
        </p:txBody>
      </p:sp>
      <p:sp>
        <p:nvSpPr>
          <p:cNvPr id="5" name="Segnaposto numero diapositiva 4"/>
          <p:cNvSpPr>
            <a:spLocks noGrp="1"/>
          </p:cNvSpPr>
          <p:nvPr>
            <p:ph type="sldNum" sz="quarter" idx="11"/>
          </p:nvPr>
        </p:nvSpPr>
        <p:spPr/>
        <p:txBody>
          <a:bodyPr/>
          <a:lstStyle/>
          <a:p>
            <a:pPr>
              <a:defRPr/>
            </a:pPr>
            <a:fld id="{90ED17D8-C71F-4596-A1E8-277DCD2E3D8A}" type="slidenum">
              <a:rPr lang="en-GB" smtClean="0"/>
              <a:pPr>
                <a:defRPr/>
              </a:pPr>
              <a:t>94</a:t>
            </a:fld>
            <a:endParaRPr lang="en-GB" dirty="0"/>
          </a:p>
        </p:txBody>
      </p:sp>
    </p:spTree>
  </p:cSld>
  <p:clrMapOvr>
    <a:masterClrMapping/>
  </p:clrMapOvr>
</p:sld>
</file>

<file path=ppt/theme/theme1.xml><?xml version="1.0" encoding="utf-8"?>
<a:theme xmlns:a="http://schemas.openxmlformats.org/drawingml/2006/main" name="Retrospect">
  <a:themeElements>
    <a:clrScheme name="Retrospect">
      <a:dk1>
        <a:srgbClr val="000000"/>
      </a:dk1>
      <a:lt1>
        <a:srgbClr val="FFFFFF"/>
      </a:lt1>
      <a:dk2>
        <a:srgbClr val="46464A"/>
      </a:dk2>
      <a:lt2>
        <a:srgbClr val="D1D9E1"/>
      </a:lt2>
      <a:accent1>
        <a:srgbClr val="6F6F74"/>
      </a:accent1>
      <a:accent2>
        <a:srgbClr val="A7B789"/>
      </a:accent2>
      <a:accent3>
        <a:srgbClr val="BEAE98"/>
      </a:accent3>
      <a:accent4>
        <a:srgbClr val="92A9B9"/>
      </a:accent4>
      <a:accent5>
        <a:srgbClr val="9C8265"/>
      </a:accent5>
      <a:accent6>
        <a:srgbClr val="8D6974"/>
      </a:accent6>
      <a:hlink>
        <a:srgbClr val="67AABF"/>
      </a:hlink>
      <a:folHlink>
        <a:srgbClr val="B1B5AB"/>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BAB94BD4-5D6D-4148-AB57-A4CCF1FD4E0C}"/>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Retrospect</Template>
  <TotalTime>9579</TotalTime>
  <Words>2238</Words>
  <Application>Microsoft Office PowerPoint</Application>
  <PresentationFormat>Presentazione su schermo (4:3)</PresentationFormat>
  <Paragraphs>335</Paragraphs>
  <Slides>94</Slides>
  <Notes>2</Notes>
  <HiddenSlides>0</HiddenSlides>
  <MMClips>0</MMClips>
  <ScaleCrop>false</ScaleCrop>
  <HeadingPairs>
    <vt:vector size="6" baseType="variant">
      <vt:variant>
        <vt:lpstr>Caratteri utilizzati</vt:lpstr>
      </vt:variant>
      <vt:variant>
        <vt:i4>7</vt:i4>
      </vt:variant>
      <vt:variant>
        <vt:lpstr>Tema</vt:lpstr>
      </vt:variant>
      <vt:variant>
        <vt:i4>1</vt:i4>
      </vt:variant>
      <vt:variant>
        <vt:lpstr>Titoli diapositive</vt:lpstr>
      </vt:variant>
      <vt:variant>
        <vt:i4>94</vt:i4>
      </vt:variant>
    </vt:vector>
  </HeadingPairs>
  <TitlesOfParts>
    <vt:vector size="102" baseType="lpstr">
      <vt:lpstr>Calibri</vt:lpstr>
      <vt:lpstr>Arial</vt:lpstr>
      <vt:lpstr>Calibri Light</vt:lpstr>
      <vt:lpstr>Wingdings</vt:lpstr>
      <vt:lpstr>+mj-lt</vt:lpstr>
      <vt:lpstr>Times New Roman</vt:lpstr>
      <vt:lpstr>Sylfaen</vt:lpstr>
      <vt:lpstr>Retrospect</vt:lpstr>
      <vt:lpstr>Presentazione standard di PowerPoint</vt:lpstr>
      <vt:lpstr>Presentazione standard di PowerPoint</vt:lpstr>
      <vt:lpstr>Presentazione standard di PowerPoint</vt:lpstr>
      <vt:lpstr>Xingjian Liu , Song Hong &amp; Yaolin Liu (2012) “A Bibliometric Analysis of 20 Years of Globalization Research: 1990–2009”, Globalizations, 9:2, 195-210</vt:lpstr>
      <vt:lpstr>Cos’è ?</vt:lpstr>
      <vt:lpstr>Da cosa è indotta?</vt:lpstr>
      <vt:lpstr>Cosa riguarda?</vt:lpstr>
      <vt:lpstr>Quali effetti ?</vt:lpstr>
      <vt:lpstr>Quando ?</vt:lpstr>
      <vt:lpstr>C.A. Bayly, “’Archaic’ and ‘Modern’ Globalization in the Eurasian and African Arena, c. 1750-1850”, in A. G. Hopkins, ed., Globalization in World History (2002)</vt:lpstr>
      <vt:lpstr>Bayly:</vt:lpstr>
      <vt:lpstr>A. G. Hopkins (ed.), Globalization in World History (2002)</vt:lpstr>
      <vt:lpstr>Osterhammel (2003)</vt:lpstr>
      <vt:lpstr>Proposta</vt:lpstr>
      <vt:lpstr>Forme di integrazione più antiche</vt:lpstr>
      <vt:lpstr>Popolamento del mondo secondo la Bibbia</vt:lpstr>
      <vt:lpstr>Migrazioni di homo sapiens a partire da circa 100.000 anni fa</vt:lpstr>
      <vt:lpstr>Popolamento del globo</vt:lpstr>
      <vt:lpstr>Popolamento del globo</vt:lpstr>
      <vt:lpstr>Popolamento dell’Australia (47-36 kyr)</vt:lpstr>
      <vt:lpstr>Popolamento dell’America settentrionale (18-12,5 kyr)</vt:lpstr>
      <vt:lpstr>1.  Globalizzazione arcaica  (prime forme-sec. XVI: conquiste, imperi continentali, espansioni religiose)</vt:lpstr>
      <vt:lpstr>500 o 5000 anni ?</vt:lpstr>
      <vt:lpstr>Orbis: The Stanford Geospatial Network Model of the Roman World</vt:lpstr>
      <vt:lpstr>Connessioni eurasiatiche: imperi romano e Han (I sec. d. C.)  (Sunny Auyang, The Dragon and the Eagle: The Rise and Fall of the Chinese and  Roman Empires, New York, 2015) </vt:lpstr>
      <vt:lpstr>Cosmografia di Claudio Tolomeo (II sec. d. C.) (traduzione edita nel 1482)</vt:lpstr>
      <vt:lpstr>Le ecumeni religiose</vt:lpstr>
      <vt:lpstr>Espansione dell’Islam</vt:lpstr>
      <vt:lpstr>Cristianità contemporanea</vt:lpstr>
      <vt:lpstr>Impero arabo, 632-750 d. C</vt:lpstr>
      <vt:lpstr>Cina Tang (VII-X sec.) e Ming (XIV-XVII sec.)</vt:lpstr>
      <vt:lpstr>Impero mongolo, “pax mongolica”</vt:lpstr>
      <vt:lpstr>Ottomani, Safavidi, Moghul</vt:lpstr>
      <vt:lpstr>Impero ottomano</vt:lpstr>
      <vt:lpstr>Aree di scambio e incontro tardo-medievali</vt:lpstr>
      <vt:lpstr>Vie della seta e delle spezie</vt:lpstr>
      <vt:lpstr>Diffusione della peste bubbonica (1320-1349)</vt:lpstr>
      <vt:lpstr>Abu-Lughod, Janet L., Before European Hegemony: The World System A. D. 1250-1350 (New York: Oxford University Press, 1991)</vt:lpstr>
      <vt:lpstr>Michael Adas (ed. by), Islamic &amp; European Expansion: The Forging of a Global Order (Philadelphia: Temple University Press, 1993)</vt:lpstr>
      <vt:lpstr>Abu-Lughod, Janet L., “The World System in the Thrteenth Century: Dead-End or Precursor?”</vt:lpstr>
      <vt:lpstr>Prima dell’Occidente</vt:lpstr>
      <vt:lpstr>Presentazione standard di PowerPoint</vt:lpstr>
      <vt:lpstr>Scoperte e espansione europea</vt:lpstr>
      <vt:lpstr>Lo “scambio colombiano”</vt:lpstr>
      <vt:lpstr>Reti commerciali atlantiche prima età moderna</vt:lpstr>
      <vt:lpstr>Colonizzazione delle Americhe, 1500-1750</vt:lpstr>
      <vt:lpstr>Imperi mondiali - 1754</vt:lpstr>
      <vt:lpstr>Commercio globale dell’argento</vt:lpstr>
      <vt:lpstr>Commercio delle spezie</vt:lpstr>
      <vt:lpstr>Tratta atlantica</vt:lpstr>
      <vt:lpstr>Il commercio “triangolare”</vt:lpstr>
      <vt:lpstr>Reti commerciali globali ca. 1750</vt:lpstr>
      <vt:lpstr>Cina Qing (XVII-XX sec.) a metà ‘700</vt:lpstr>
      <vt:lpstr>Cina Qing (1820)</vt:lpstr>
      <vt:lpstr>Cina tardo period Qing</vt:lpstr>
      <vt:lpstr>Mappa della Cina detta “di John Selden”  (produzione cinese inizio ‘600)</vt:lpstr>
      <vt:lpstr>3.   Globalizzazione moderna  (inizio sec. XIX-XXI sec.)</vt:lpstr>
      <vt:lpstr>Produzione, mercato, comunicazioni, imperialismi, guerre mondiali, diseguaglianze, migrazioni</vt:lpstr>
      <vt:lpstr>Carta del commercio universale, Playfair, 1805</vt:lpstr>
      <vt:lpstr>Prime ferrovie a vapore per paese</vt:lpstr>
      <vt:lpstr>Russia (1916), India (1909)</vt:lpstr>
      <vt:lpstr>Collegamenti telegrafici, 1857-1858</vt:lpstr>
      <vt:lpstr>Collegamenti telegrafici 1870-1871</vt:lpstr>
      <vt:lpstr>Collegamenti telegrafici, 1901</vt:lpstr>
      <vt:lpstr>Collegamenti telegrafici, 1924</vt:lpstr>
      <vt:lpstr>Carta isocronica dei collegamenti, 1881</vt:lpstr>
      <vt:lpstr>Carta isocronica delle distanze, 1914</vt:lpstr>
      <vt:lpstr>Carta isocronica delle distanze, 2016</vt:lpstr>
      <vt:lpstr>Travel time to major cities: A global map of Accessibility, 2008  (The European Commission's science and knowledge service)</vt:lpstr>
      <vt:lpstr>D. J. Weiss, A. Nelson, H. S. Gibson, W. Temperley, S. Peedell, A. Lieber, M. Hancher, E. Poyart, S. Belchior, N. Fullman, B. Mappin, U. Dalrymple, J. Rozier, T. C. D. Lucas, R. E. Howes, L. S. Tusting, S. Y. Kang, E. Cameron, D. Bisanzio, K. E. Battle, S. Bhatt, and P. W. Gething. “A global map of travel time to cities to assess inequalities in accessibility in 2015”. (2018). Nature. doi:10.1038/nature25181.</vt:lpstr>
      <vt:lpstr>Rete globale di cavi telefonici sottomarini</vt:lpstr>
      <vt:lpstr>Flussi di traffico globale voce (fonte: TeleGeography.com)</vt:lpstr>
      <vt:lpstr>Velocità di diffusione della tecnologia “nel mondo sviluppato”(“crescente ubiquità”)</vt:lpstr>
      <vt:lpstr>Diffusione della televisione 1954-2005</vt:lpstr>
      <vt:lpstr>Rete mondiale degli IP</vt:lpstr>
      <vt:lpstr>La blogosfera</vt:lpstr>
      <vt:lpstr>L’e-commerce come forza connettiva</vt:lpstr>
      <vt:lpstr>Exploring the World of Connectography</vt:lpstr>
      <vt:lpstr>   </vt:lpstr>
      <vt:lpstr>Organizzazioni internazionali continentali</vt:lpstr>
      <vt:lpstr>Organizzazioni internazionali regionali</vt:lpstr>
      <vt:lpstr>Organizzazioni internazionali: WTO [1995] 2009, NAM [1956] 2012</vt:lpstr>
      <vt:lpstr>Presentazione standard di PowerPoint</vt:lpstr>
      <vt:lpstr>Diseguaglianze globali  (PIL pro capite 2008)</vt:lpstr>
      <vt:lpstr>Diseguaglianze globali secondo gli indici di Gini e di Theil (1820-2002)</vt:lpstr>
      <vt:lpstr>T. Piketty, Le capital au 21e siècle (2013)</vt:lpstr>
      <vt:lpstr>T. Piketty, Le capital au 21e siècle (2013)</vt:lpstr>
      <vt:lpstr>T. Piketty, Le capital au 21e siècle (2013)</vt:lpstr>
      <vt:lpstr>Il “digital divide”</vt:lpstr>
      <vt:lpstr>Internet nel 1994</vt:lpstr>
      <vt:lpstr>Mappa traffico globale Internet, 2017  (fonte: TeleGeography)</vt:lpstr>
      <vt:lpstr>In sintesi:</vt:lpstr>
      <vt:lpstr>Jürgen Osterhammel,‎ Niels P. Petersson, Storia della globalizzazione. Dimensioni, processi, epoche (Bologna, 2005)</vt:lpstr>
      <vt:lpstr>Suggerimenti di lettura ulteriori</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Revisore</dc:creator>
  <cp:lastModifiedBy>ABBATTISTA GUIDO</cp:lastModifiedBy>
  <cp:revision>1180</cp:revision>
  <dcterms:created xsi:type="dcterms:W3CDTF">2014-03-15T10:02:52Z</dcterms:created>
  <dcterms:modified xsi:type="dcterms:W3CDTF">2019-11-06T07:26:53Z</dcterms:modified>
</cp:coreProperties>
</file>