
<file path=[Content_Types].xml><?xml version="1.0" encoding="utf-8"?>
<Types xmlns="http://schemas.openxmlformats.org/package/2006/content-types">
  <Default Extension="emf" ContentType="image/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36" r:id="rId1"/>
    <p:sldMasterId id="2147483737" r:id="rId2"/>
    <p:sldMasterId id="2147483738" r:id="rId3"/>
    <p:sldMasterId id="2147483739" r:id="rId4"/>
    <p:sldMasterId id="2147483740" r:id="rId5"/>
    <p:sldMasterId id="2147483741" r:id="rId6"/>
    <p:sldMasterId id="2147483742" r:id="rId7"/>
    <p:sldMasterId id="2147483743" r:id="rId8"/>
  </p:sldMasterIdLst>
  <p:notesMasterIdLst>
    <p:notesMasterId r:id="rId2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6858000" type="screen4x3"/>
  <p:notesSz cx="6858000" cy="9144000"/>
  <p:defaultText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B10974-57FA-5845-C8C0-CF8850B1D309}">
  <a:tblStyle styleId="{88B10974-57FA-5845-C8C0-CF8850B1D309}"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6"/>
  </p:normalViewPr>
  <p:slideViewPr>
    <p:cSldViewPr snapToGrid="0">
      <p:cViewPr varScale="1">
        <p:scale>
          <a:sx n="106" d="100"/>
          <a:sy n="106" d="100"/>
        </p:scale>
        <p:origin x="16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Text Box 56"/>
          <p:cNvSpPr>
            <a:spLocks noGrp="1"/>
          </p:cNvSpPr>
          <p:nvPr>
            <p:ph type="hdr" sz="quarter"/>
          </p:nvPr>
        </p:nvSpPr>
        <p:spPr>
          <a:xfrm>
            <a:off x="0" y="0"/>
            <a:ext cx="2971800" cy="457200"/>
          </a:xfrm>
          <a:prstGeom prst="rect">
            <a:avLst/>
          </a:prstGeom>
          <a:ln>
            <a:noFill/>
          </a:ln>
        </p:spPr>
        <p:txBody>
          <a:bodyPr numCol="1"/>
          <a:lstStyle/>
          <a:p>
            <a:endParaRPr/>
          </a:p>
        </p:txBody>
      </p:sp>
      <p:sp>
        <p:nvSpPr>
          <p:cNvPr id="57" name="Text Box 57"/>
          <p:cNvSpPr>
            <a:spLocks noGrp="1"/>
          </p:cNvSpPr>
          <p:nvPr>
            <p:ph type="dt" idx="1"/>
          </p:nvPr>
        </p:nvSpPr>
        <p:spPr>
          <a:xfrm>
            <a:off x="3884612" y="0"/>
            <a:ext cx="2971800" cy="457200"/>
          </a:xfrm>
          <a:prstGeom prst="rect">
            <a:avLst/>
          </a:prstGeom>
          <a:ln>
            <a:noFill/>
          </a:ln>
        </p:spPr>
        <p:txBody>
          <a:bodyPr numCol="1"/>
          <a:lstStyle/>
          <a:p>
            <a:pPr algn="r"/>
            <a:r>
              <a:rPr lang="en-US" sz="1200" dirty="0" smtClean="0"/>
              <a:t>*</a:t>
            </a:r>
          </a:p>
        </p:txBody>
      </p:sp>
      <p:sp>
        <p:nvSpPr>
          <p:cNvPr id="58" name="Text Box 58"/>
          <p:cNvSpPr>
            <a:spLocks noGrp="1" noRot="1" noChangeAspect="1"/>
          </p:cNvSpPr>
          <p:nvPr>
            <p:ph type="sldImg" idx="2"/>
          </p:nvPr>
        </p:nvSpPr>
        <p:spPr>
          <a:xfrm>
            <a:off x="1143000" y="685800"/>
            <a:ext cx="4572000" cy="3429000"/>
          </a:xfrm>
          <a:prstGeom prst="rect">
            <a:avLst/>
          </a:prstGeom>
          <a:ln w="12700">
            <a:solidFill>
              <a:srgbClr val="000000"/>
            </a:solidFill>
            <a:round/>
            <a:headEnd/>
            <a:tailEnd/>
          </a:ln>
        </p:spPr>
      </p:sp>
      <p:sp>
        <p:nvSpPr>
          <p:cNvPr id="59" name="Text Box 59"/>
          <p:cNvSpPr>
            <a:spLocks noGrp="1"/>
          </p:cNvSpPr>
          <p:nvPr>
            <p:ph type="body" sz="quarter" idx="3"/>
          </p:nvPr>
        </p:nvSpPr>
        <p:spPr>
          <a:xfrm>
            <a:off x="685800" y="4343400"/>
            <a:ext cx="5486400" cy="4114800"/>
          </a:xfrm>
          <a:prstGeom prst="rect">
            <a:avLst/>
          </a:prstGeom>
          <a:ln>
            <a:noFill/>
          </a:ln>
        </p:spPr>
        <p:txBody>
          <a:bodyPr numCol="1"/>
          <a:lstStyle/>
          <a:p>
            <a:endParaRPr/>
          </a:p>
          <a:p>
            <a:endParaRPr/>
          </a:p>
          <a:p>
            <a:endParaRPr/>
          </a:p>
          <a:p>
            <a:endParaRPr/>
          </a:p>
          <a:p>
            <a:endParaRPr/>
          </a:p>
        </p:txBody>
      </p:sp>
      <p:sp>
        <p:nvSpPr>
          <p:cNvPr id="60" name="Text Box 60"/>
          <p:cNvSpPr>
            <a:spLocks noGrp="1"/>
          </p:cNvSpPr>
          <p:nvPr>
            <p:ph type="ftr" sz="quarter" idx="4"/>
          </p:nvPr>
        </p:nvSpPr>
        <p:spPr>
          <a:xfrm>
            <a:off x="0" y="8685212"/>
            <a:ext cx="2971800" cy="457200"/>
          </a:xfrm>
          <a:prstGeom prst="rect">
            <a:avLst/>
          </a:prstGeom>
          <a:ln>
            <a:noFill/>
          </a:ln>
        </p:spPr>
        <p:txBody>
          <a:bodyPr numCol="1" anchor="b"/>
          <a:lstStyle/>
          <a:p>
            <a:endParaRPr/>
          </a:p>
        </p:txBody>
      </p:sp>
      <p:sp>
        <p:nvSpPr>
          <p:cNvPr id="61" name="Text Box 61"/>
          <p:cNvSpPr>
            <a:spLocks noGrp="1"/>
          </p:cNvSpPr>
          <p:nvPr>
            <p:ph type="sldNum" sz="quarter" idx="5"/>
          </p:nvPr>
        </p:nvSpPr>
        <p:spPr>
          <a:xfrm>
            <a:off x="3884612" y="8685212"/>
            <a:ext cx="2971800" cy="457200"/>
          </a:xfrm>
          <a:prstGeom prst="rect">
            <a:avLst/>
          </a:prstGeom>
          <a:ln>
            <a:noFill/>
          </a:ln>
        </p:spPr>
        <p:txBody>
          <a:bodyPr numCol="1" anchor="b"/>
          <a:lstStyle/>
          <a:p>
            <a:pPr algn="r"/>
            <a:r>
              <a:rPr lang="en-US" sz="1200" dirty="0" smtClean="0"/>
              <a:t>*</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 Box 115"/>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116" name="Text Box 116"/>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endParaRPr/>
          </a:p>
        </p:txBody>
      </p:sp>
      <p:sp>
        <p:nvSpPr>
          <p:cNvPr id="117" name="Text Box 117"/>
          <p:cNvSpPr txBox="1">
            <a:spLocks/>
          </p:cNvSpPr>
          <p:nvPr/>
        </p:nvSpPr>
        <p:spPr>
          <a:xfrm>
            <a:off x="3884612" y="8685212"/>
            <a:ext cx="2971800" cy="457200"/>
          </a:xfrm>
          <a:prstGeom prst="rect">
            <a:avLst/>
          </a:prstGeom>
          <a:noFill/>
          <a:ln>
            <a:noFill/>
          </a:ln>
        </p:spPr>
        <p:txBody>
          <a:bodyPr numCol="1" anchor="b"/>
          <a:lstStyle/>
          <a:p>
            <a:pPr marL="0" indent="0" algn="r"/>
            <a:r>
              <a:rPr lang="en-US" sz="1200"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9600221-B624-45B7-9E68-D1D79752583D}" type="slidenum">
              <a:rPr lang="en-US"/>
              <a:pPr/>
              <a:t>‹N›</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A5BC7F78-48E6-4BBC-B0E1-56BD2A17FC9C}"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146B05A8-4507-4941-A8ED-92C83DD237DC}" type="slidenum">
              <a:rPr lang="en-US"/>
              <a:pPr/>
              <a:t>‹N›</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2D52B7B6-6F1B-4A62-B87E-81AD4998D87E}" type="slidenum">
              <a:rPr lang="en-US"/>
              <a:pPr/>
              <a:t>‹N›</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08F7B79A-4EA2-44AE-9F7F-F6A143AD2234}" type="slidenum">
              <a:rPr lang="en-US"/>
              <a:pPr/>
              <a:t>‹N›</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C543D10D-1B83-4EE9-8835-AFAF7628ADB8}" type="slidenum">
              <a:rPr lang="en-US"/>
              <a:pPr/>
              <a:t>‹N›</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A0F8399-60D2-4F5D-9CEE-64FA3803ED83}"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4E83BA4B-50FE-4B84-AE64-D7F085A2A31A}" type="datetimeFigureOut">
              <a:rPr lang="en-US" smtClean="0"/>
              <a:t>10/16/2019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FD6B306A-339E-4A68-B601-FE88844A1F9D}"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7" name="Text Box 1"/>
          <p:cNvSpPr>
            <a:spLocks/>
          </p:cNvSpPr>
          <p:nvPr/>
        </p:nvSpPr>
        <p:spPr>
          <a:xfrm>
            <a:off x="0" y="6334125"/>
            <a:ext cx="9144000" cy="66675"/>
          </a:xfrm>
          <a:prstGeom prst="rect">
            <a:avLst/>
          </a:prstGeom>
          <a:solidFill>
            <a:srgbClr val="92A9B9"/>
          </a:solidFill>
          <a:ln>
            <a:noFill/>
          </a:ln>
        </p:spPr>
      </p:sp>
      <p:sp>
        <p:nvSpPr>
          <p:cNvPr id="2" name="Text Box 2"/>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3" name="Text Box 3"/>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4" name="Text Box 4"/>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5" name="Text Box 5"/>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6" name="Text Box 6"/>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7" name="Text Box 7"/>
          <p:cNvSpPr>
            <a:spLocks/>
          </p:cNvSpPr>
          <p:nvPr/>
        </p:nvSpPr>
        <p:spPr>
          <a:xfrm>
            <a:off x="3175" y="6400800"/>
            <a:ext cx="9140825" cy="457200"/>
          </a:xfrm>
          <a:prstGeom prst="rect">
            <a:avLst/>
          </a:prstGeom>
          <a:solidFill>
            <a:srgbClr val="595959"/>
          </a:solidFill>
          <a:ln>
            <a:noFill/>
          </a:ln>
        </p:spPr>
      </p:sp>
      <p:cxnSp>
        <p:nvCxnSpPr>
          <p:cNvPr id="8" name="Connector 8"/>
          <p:cNvCxnSpPr/>
          <p:nvPr/>
        </p:nvCxnSpPr>
        <p:spPr>
          <a:xfrm>
            <a:off x="906462" y="4343400"/>
            <a:ext cx="7405687" cy="0"/>
          </a:xfrm>
          <a:prstGeom prst="line">
            <a:avLst/>
          </a:prstGeom>
          <a:noFill/>
          <a:ln w="6350">
            <a:solidFill>
              <a:srgbClr val="FFFFFF"/>
            </a:solidFill>
            <a:round/>
            <a:headEnd/>
            <a:tailEnd/>
          </a:ln>
        </p:spPr>
      </p:cxnSp>
      <p:sp>
        <p:nvSpPr>
          <p:cNvPr id="10" name="Text Box 10"/>
          <p:cNvSpPr>
            <a:spLocks/>
          </p:cNvSpPr>
          <p:nvPr/>
        </p:nvSpPr>
        <p:spPr>
          <a:xfrm>
            <a:off x="0" y="6334125"/>
            <a:ext cx="9144000" cy="66675"/>
          </a:xfrm>
          <a:prstGeom prst="rect">
            <a:avLst/>
          </a:prstGeom>
          <a:solidFill>
            <a:srgbClr val="92A9B9"/>
          </a:solidFill>
          <a:ln>
            <a:noFill/>
          </a:ln>
        </p:spPr>
      </p:sp>
      <p:sp>
        <p:nvSpPr>
          <p:cNvPr id="11" name="Text Box 11"/>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12" name="Text Box 12"/>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13" name="Text Box 13"/>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14" name="Text Box 14"/>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15" name="Text Box 15"/>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16" name="Text Box 16"/>
          <p:cNvSpPr>
            <a:spLocks/>
          </p:cNvSpPr>
          <p:nvPr/>
        </p:nvSpPr>
        <p:spPr>
          <a:xfrm>
            <a:off x="0" y="6334125"/>
            <a:ext cx="9144000" cy="66675"/>
          </a:xfrm>
          <a:prstGeom prst="rect">
            <a:avLst/>
          </a:prstGeom>
          <a:solidFill>
            <a:srgbClr val="92A9B9"/>
          </a:solidFill>
          <a:ln>
            <a:noFill/>
          </a:ln>
        </p:spPr>
      </p:sp>
      <p:sp>
        <p:nvSpPr>
          <p:cNvPr id="17" name="Text Box 17"/>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18" name="Text Box 18"/>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19" name="Text Box 19"/>
          <p:cNvSpPr>
            <a:spLocks noGrp="1"/>
          </p:cNvSpPr>
          <p:nvPr>
            <p:ph type="ftr" sz="quarter" idx="3"/>
          </p:nvPr>
        </p:nvSpPr>
        <p:spPr>
          <a:xfrm>
            <a:off x="1835150" y="6459537"/>
            <a:ext cx="4691062" cy="365125"/>
          </a:xfrm>
          <a:prstGeom prst="rect">
            <a:avLst/>
          </a:prstGeom>
          <a:ln>
            <a:noFill/>
          </a:ln>
        </p:spPr>
        <p:txBody>
          <a:bodyPr numCol="1" anchor="ctr"/>
          <a:lstStyle/>
          <a:p>
            <a:endParaRPr/>
          </a:p>
        </p:txBody>
      </p:sp>
      <p:sp>
        <p:nvSpPr>
          <p:cNvPr id="20" name="Text Box 20"/>
          <p:cNvSpPr>
            <a:spLocks noGrp="1"/>
          </p:cNvSpPr>
          <p:nvPr>
            <p:ph type="sldNum" sz="quarter" idx="4"/>
          </p:nvPr>
        </p:nvSpPr>
        <p:spPr>
          <a:xfrm>
            <a:off x="8277225" y="6459537"/>
            <a:ext cx="663575" cy="365125"/>
          </a:xfrm>
          <a:prstGeom prst="rect">
            <a:avLst/>
          </a:prstGeom>
          <a:ln>
            <a:noFill/>
          </a:ln>
        </p:spPr>
        <p:txBody>
          <a:bodyPr numCol="1" anchor="ctr"/>
          <a:lstStyle/>
          <a:p>
            <a:pPr algn="r"/>
            <a:r>
              <a:rPr lang="en-US" sz="2000" b="1" dirty="0" smtClean="0">
                <a:solidFill>
                  <a:srgbClr val="FFC000"/>
                </a:solidFill>
              </a:rPr>
              <a:t>*</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21" name="Text Box 21"/>
          <p:cNvSpPr>
            <a:spLocks/>
          </p:cNvSpPr>
          <p:nvPr/>
        </p:nvSpPr>
        <p:spPr>
          <a:xfrm>
            <a:off x="3175" y="6400800"/>
            <a:ext cx="9140825" cy="457200"/>
          </a:xfrm>
          <a:prstGeom prst="rect">
            <a:avLst/>
          </a:prstGeom>
          <a:solidFill>
            <a:srgbClr val="618197"/>
          </a:solidFill>
          <a:ln>
            <a:noFill/>
          </a:ln>
        </p:spPr>
      </p:sp>
      <p:sp>
        <p:nvSpPr>
          <p:cNvPr id="22" name="Text Box 22"/>
          <p:cNvSpPr>
            <a:spLocks/>
          </p:cNvSpPr>
          <p:nvPr/>
        </p:nvSpPr>
        <p:spPr>
          <a:xfrm>
            <a:off x="0" y="6334125"/>
            <a:ext cx="9144000" cy="66675"/>
          </a:xfrm>
          <a:prstGeom prst="rect">
            <a:avLst/>
          </a:prstGeom>
          <a:solidFill>
            <a:srgbClr val="92A9B9"/>
          </a:solidFill>
          <a:ln>
            <a:noFill/>
          </a:ln>
        </p:spPr>
      </p:sp>
      <p:sp>
        <p:nvSpPr>
          <p:cNvPr id="23" name="Text Box 23"/>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24" name="Text Box 24"/>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25" name="Text Box 25"/>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26" name="Text Box 26"/>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27" name="Text Box 27"/>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28" name="Text Box 28"/>
          <p:cNvSpPr>
            <a:spLocks/>
          </p:cNvSpPr>
          <p:nvPr/>
        </p:nvSpPr>
        <p:spPr>
          <a:xfrm>
            <a:off x="3175" y="6400800"/>
            <a:ext cx="9140825" cy="457200"/>
          </a:xfrm>
          <a:prstGeom prst="rect">
            <a:avLst/>
          </a:prstGeom>
          <a:solidFill>
            <a:srgbClr val="618197"/>
          </a:solidFill>
          <a:ln>
            <a:noFill/>
          </a:ln>
        </p:spPr>
      </p:sp>
      <p:sp>
        <p:nvSpPr>
          <p:cNvPr id="29" name="Text Box 29"/>
          <p:cNvSpPr>
            <a:spLocks/>
          </p:cNvSpPr>
          <p:nvPr/>
        </p:nvSpPr>
        <p:spPr>
          <a:xfrm>
            <a:off x="0" y="6334125"/>
            <a:ext cx="9142412" cy="63500"/>
          </a:xfrm>
          <a:prstGeom prst="rect">
            <a:avLst/>
          </a:prstGeom>
          <a:solidFill>
            <a:srgbClr val="92A9B9"/>
          </a:solidFill>
          <a:ln>
            <a:noFill/>
          </a:ln>
        </p:spPr>
      </p:sp>
      <p:sp>
        <p:nvSpPr>
          <p:cNvPr id="30" name="Text Box 30"/>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31" name="Text Box 31"/>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32" name="Text Box 32"/>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33" name="Text Box 33"/>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34" name="Text Box 34"/>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35" name="Text Box 35"/>
          <p:cNvSpPr>
            <a:spLocks/>
          </p:cNvSpPr>
          <p:nvPr/>
        </p:nvSpPr>
        <p:spPr>
          <a:xfrm>
            <a:off x="0" y="0"/>
            <a:ext cx="3038475" cy="6858000"/>
          </a:xfrm>
          <a:prstGeom prst="rect">
            <a:avLst/>
          </a:prstGeom>
          <a:solidFill>
            <a:srgbClr val="618197"/>
          </a:solidFill>
          <a:ln>
            <a:noFill/>
          </a:ln>
        </p:spPr>
      </p:sp>
      <p:sp>
        <p:nvSpPr>
          <p:cNvPr id="36" name="Text Box 36"/>
          <p:cNvSpPr>
            <a:spLocks/>
          </p:cNvSpPr>
          <p:nvPr/>
        </p:nvSpPr>
        <p:spPr>
          <a:xfrm>
            <a:off x="3030537" y="0"/>
            <a:ext cx="47625" cy="6858000"/>
          </a:xfrm>
          <a:prstGeom prst="rect">
            <a:avLst/>
          </a:prstGeom>
          <a:solidFill>
            <a:srgbClr val="92A9B9"/>
          </a:solidFill>
          <a:ln>
            <a:noFill/>
          </a:ln>
        </p:spPr>
      </p:sp>
      <p:sp>
        <p:nvSpPr>
          <p:cNvPr id="37" name="Text Box 37"/>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38" name="Text Box 38"/>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39" name="Text Box 39"/>
          <p:cNvSpPr>
            <a:spLocks noGrp="1"/>
          </p:cNvSpPr>
          <p:nvPr>
            <p:ph type="dt" sz="half" idx="2"/>
          </p:nvPr>
        </p:nvSpPr>
        <p:spPr>
          <a:xfrm>
            <a:off x="349250" y="6459537"/>
            <a:ext cx="1963737" cy="365125"/>
          </a:xfrm>
          <a:prstGeom prst="rect">
            <a:avLst/>
          </a:prstGeom>
          <a:ln>
            <a:noFill/>
          </a:ln>
        </p:spPr>
        <p:txBody>
          <a:bodyPr numCol="1" anchor="ctr"/>
          <a:lstStyle/>
          <a:p>
            <a:endParaRPr/>
          </a:p>
        </p:txBody>
      </p:sp>
      <p:sp>
        <p:nvSpPr>
          <p:cNvPr id="40" name="Text Box 40"/>
          <p:cNvSpPr>
            <a:spLocks noGrp="1"/>
          </p:cNvSpPr>
          <p:nvPr>
            <p:ph type="ftr" sz="quarter" idx="3"/>
          </p:nvPr>
        </p:nvSpPr>
        <p:spPr>
          <a:xfrm>
            <a:off x="3600450" y="6459537"/>
            <a:ext cx="3486150" cy="365125"/>
          </a:xfrm>
          <a:prstGeom prst="rect">
            <a:avLst/>
          </a:prstGeom>
          <a:ln>
            <a:noFill/>
          </a:ln>
        </p:spPr>
        <p:txBody>
          <a:bodyPr numCol="1" anchor="ctr"/>
          <a:lstStyle/>
          <a:p>
            <a:endParaRPr/>
          </a:p>
        </p:txBody>
      </p:sp>
      <p:sp>
        <p:nvSpPr>
          <p:cNvPr id="41" name="Text Box 41"/>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chemeClr val="tx2"/>
                </a:solidFill>
              </a:rPr>
              <a:t>*</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42" name="Text Box 42"/>
          <p:cNvSpPr>
            <a:spLocks/>
          </p:cNvSpPr>
          <p:nvPr/>
        </p:nvSpPr>
        <p:spPr>
          <a:xfrm>
            <a:off x="0" y="4953000"/>
            <a:ext cx="9142412" cy="1905000"/>
          </a:xfrm>
          <a:prstGeom prst="rect">
            <a:avLst/>
          </a:prstGeom>
          <a:solidFill>
            <a:srgbClr val="618197"/>
          </a:solidFill>
          <a:ln>
            <a:noFill/>
          </a:ln>
        </p:spPr>
      </p:sp>
      <p:sp>
        <p:nvSpPr>
          <p:cNvPr id="43" name="Text Box 43"/>
          <p:cNvSpPr>
            <a:spLocks/>
          </p:cNvSpPr>
          <p:nvPr/>
        </p:nvSpPr>
        <p:spPr>
          <a:xfrm>
            <a:off x="0" y="4914900"/>
            <a:ext cx="9142412" cy="63500"/>
          </a:xfrm>
          <a:prstGeom prst="rect">
            <a:avLst/>
          </a:prstGeom>
          <a:solidFill>
            <a:srgbClr val="92A9B9"/>
          </a:solidFill>
          <a:ln>
            <a:noFill/>
          </a:ln>
        </p:spPr>
      </p:sp>
      <p:sp>
        <p:nvSpPr>
          <p:cNvPr id="44" name="Text Box 44"/>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45" name="Text Box 45"/>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46" name="Text Box 46"/>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47" name="Text Box 47"/>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48" name="Text Box 48"/>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scaled="0"/>
        </a:gradFill>
        <a:effectLst/>
      </p:bgPr>
    </p:bg>
    <p:spTree>
      <p:nvGrpSpPr>
        <p:cNvPr id="1" name=""/>
        <p:cNvGrpSpPr/>
        <p:nvPr/>
      </p:nvGrpSpPr>
      <p:grpSpPr>
        <a:xfrm>
          <a:off x="0" y="0"/>
          <a:ext cx="0" cy="0"/>
          <a:chOff x="0" y="0"/>
          <a:chExt cx="0" cy="0"/>
        </a:xfrm>
      </p:grpSpPr>
      <p:sp>
        <p:nvSpPr>
          <p:cNvPr id="49" name="Text Box 49"/>
          <p:cNvSpPr>
            <a:spLocks/>
          </p:cNvSpPr>
          <p:nvPr/>
        </p:nvSpPr>
        <p:spPr>
          <a:xfrm>
            <a:off x="3175" y="6400800"/>
            <a:ext cx="9140825" cy="457200"/>
          </a:xfrm>
          <a:prstGeom prst="rect">
            <a:avLst/>
          </a:prstGeom>
          <a:solidFill>
            <a:srgbClr val="618197"/>
          </a:solidFill>
          <a:ln>
            <a:noFill/>
          </a:ln>
        </p:spPr>
      </p:sp>
      <p:sp>
        <p:nvSpPr>
          <p:cNvPr id="50" name="Text Box 50"/>
          <p:cNvSpPr>
            <a:spLocks/>
          </p:cNvSpPr>
          <p:nvPr/>
        </p:nvSpPr>
        <p:spPr>
          <a:xfrm>
            <a:off x="0" y="6334125"/>
            <a:ext cx="9144000" cy="63500"/>
          </a:xfrm>
          <a:prstGeom prst="rect">
            <a:avLst/>
          </a:prstGeom>
          <a:solidFill>
            <a:srgbClr val="92A9B9"/>
          </a:solidFill>
          <a:ln>
            <a:noFill/>
          </a:ln>
        </p:spPr>
      </p:sp>
      <p:sp>
        <p:nvSpPr>
          <p:cNvPr id="51" name="Text Box 51"/>
          <p:cNvSpPr>
            <a:spLocks noGrp="1"/>
          </p:cNvSpPr>
          <p:nvPr>
            <p:ph type="title"/>
          </p:nvPr>
        </p:nvSpPr>
        <p:spPr>
          <a:xfrm>
            <a:off x="822325" y="287337"/>
            <a:ext cx="7543800" cy="981075"/>
          </a:xfrm>
          <a:prstGeom prst="rect">
            <a:avLst/>
          </a:prstGeom>
          <a:ln>
            <a:noFill/>
          </a:ln>
        </p:spPr>
        <p:txBody>
          <a:bodyPr numCol="1" anchor="b"/>
          <a:lstStyle/>
          <a:p>
            <a:endParaRPr/>
          </a:p>
        </p:txBody>
      </p:sp>
      <p:sp>
        <p:nvSpPr>
          <p:cNvPr id="52" name="Text Box 52"/>
          <p:cNvSpPr>
            <a:spLocks noGrp="1"/>
          </p:cNvSpPr>
          <p:nvPr>
            <p:ph type="body" idx="1"/>
          </p:nvPr>
        </p:nvSpPr>
        <p:spPr>
          <a:xfrm>
            <a:off x="822325" y="1846262"/>
            <a:ext cx="7543800" cy="4022725"/>
          </a:xfrm>
          <a:prstGeom prst="rect">
            <a:avLst/>
          </a:prstGeom>
          <a:ln>
            <a:noFill/>
          </a:ln>
        </p:spPr>
        <p:txBody>
          <a:bodyPr lIns="0" rIns="0" numCol="1"/>
          <a:lstStyle/>
          <a:p>
            <a:endParaRPr/>
          </a:p>
          <a:p>
            <a:endParaRPr/>
          </a:p>
          <a:p>
            <a:endParaRPr/>
          </a:p>
          <a:p>
            <a:endParaRPr/>
          </a:p>
          <a:p>
            <a:endParaRPr/>
          </a:p>
        </p:txBody>
      </p:sp>
      <p:sp>
        <p:nvSpPr>
          <p:cNvPr id="53" name="Text Box 53"/>
          <p:cNvSpPr>
            <a:spLocks noGrp="1"/>
          </p:cNvSpPr>
          <p:nvPr>
            <p:ph type="dt" sz="half" idx="2"/>
          </p:nvPr>
        </p:nvSpPr>
        <p:spPr>
          <a:xfrm>
            <a:off x="179387" y="6459537"/>
            <a:ext cx="1854200" cy="365125"/>
          </a:xfrm>
          <a:prstGeom prst="rect">
            <a:avLst/>
          </a:prstGeom>
          <a:ln>
            <a:noFill/>
          </a:ln>
        </p:spPr>
        <p:txBody>
          <a:bodyPr numCol="1" anchor="ctr"/>
          <a:lstStyle/>
          <a:p>
            <a:endParaRPr/>
          </a:p>
        </p:txBody>
      </p:sp>
      <p:sp>
        <p:nvSpPr>
          <p:cNvPr id="54" name="Text Box 54"/>
          <p:cNvSpPr>
            <a:spLocks noGrp="1"/>
          </p:cNvSpPr>
          <p:nvPr>
            <p:ph type="ftr" sz="quarter" idx="3"/>
          </p:nvPr>
        </p:nvSpPr>
        <p:spPr>
          <a:xfrm>
            <a:off x="2765425" y="6459537"/>
            <a:ext cx="3616325" cy="365125"/>
          </a:xfrm>
          <a:prstGeom prst="rect">
            <a:avLst/>
          </a:prstGeom>
          <a:ln>
            <a:noFill/>
          </a:ln>
        </p:spPr>
        <p:txBody>
          <a:bodyPr numCol="1" anchor="ctr"/>
          <a:lstStyle/>
          <a:p>
            <a:endParaRPr/>
          </a:p>
        </p:txBody>
      </p:sp>
      <p:sp>
        <p:nvSpPr>
          <p:cNvPr id="55" name="Text Box 55"/>
          <p:cNvSpPr>
            <a:spLocks noGrp="1"/>
          </p:cNvSpPr>
          <p:nvPr>
            <p:ph type="sldNum" sz="quarter" idx="4"/>
          </p:nvPr>
        </p:nvSpPr>
        <p:spPr>
          <a:xfrm>
            <a:off x="7956550" y="6446837"/>
            <a:ext cx="984250" cy="365125"/>
          </a:xfrm>
          <a:prstGeom prst="rect">
            <a:avLst/>
          </a:prstGeom>
          <a:ln>
            <a:noFill/>
          </a:ln>
        </p:spPr>
        <p:txBody>
          <a:bodyPr numCol="1" anchor="ctr"/>
          <a:lstStyle/>
          <a:p>
            <a:pPr algn="r"/>
            <a:r>
              <a:rPr lang="en-US" sz="1600" b="1" dirty="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marL="0" indent="0" algn="ctr" defTabSz="914400" rtl="0" fontAlgn="base">
        <a:lnSpc>
          <a:spcPct val="85000"/>
        </a:lnSpc>
        <a:spcBef>
          <a:spcPct val="0"/>
        </a:spcBef>
        <a:spcAft>
          <a:spcPct val="0"/>
        </a:spcAft>
        <a:buNone/>
        <a:defRPr lang="en-US" sz="4800" b="0" i="0" u="none" baseline="0" dirty="0" smtClean="0">
          <a:solidFill>
            <a:srgbClr val="FFC000"/>
          </a:solidFill>
          <a:latin typeface="Calibri Light" pitchFamily="34" charset="0"/>
        </a:defRPr>
      </a:lvl1pPr>
    </p:titleStyle>
    <p:bodyStyle>
      <a:lvl1pPr marL="342900" indent="-342900" algn="l" defTabSz="914400" rtl="0" fontAlgn="base">
        <a:lnSpc>
          <a:spcPct val="90000"/>
        </a:lnSpc>
        <a:spcBef>
          <a:spcPts val="1200"/>
        </a:spcBef>
        <a:spcAft>
          <a:spcPts val="200"/>
        </a:spcAft>
        <a:buClr>
          <a:schemeClr val="tx1"/>
        </a:buClr>
        <a:buSzPct val="100000"/>
        <a:buFont typeface="Arial" pitchFamily="34" charset="0"/>
        <a:buChar char="•"/>
        <a:defRPr lang="en-US" sz="2000" b="0" i="0" u="none" baseline="0" dirty="0" smtClean="0">
          <a:solidFill>
            <a:srgbClr val="FFFFFF"/>
          </a:solidFill>
          <a:latin typeface="Calibri" pitchFamily="34" charset="0"/>
        </a:defRPr>
      </a:lvl1pPr>
      <a:lvl2pPr marL="542925" indent="-342900">
        <a:lnSpc>
          <a:spcPct val="90000"/>
        </a:lnSpc>
        <a:spcBef>
          <a:spcPts val="200"/>
        </a:spcBef>
        <a:spcAft>
          <a:spcPts val="400"/>
        </a:spcAft>
        <a:buClr>
          <a:schemeClr val="tx1"/>
        </a:buClr>
        <a:buSzPct val="90000"/>
        <a:buFont typeface="Wingdings" pitchFamily="2" charset="2"/>
        <a:buChar char="Ø"/>
        <a:defRPr lang="en-US" sz="1800" b="0" i="0" u="none" dirty="0" smtClean="0">
          <a:solidFill>
            <a:srgbClr val="FFFFFF"/>
          </a:solidFill>
          <a:latin typeface="Calibri" pitchFamily="34" charset="0"/>
        </a:defRPr>
      </a:lvl2pPr>
      <a:lvl3pPr marL="566737" indent="-182562">
        <a:lnSpc>
          <a:spcPct val="90000"/>
        </a:lnSpc>
        <a:spcBef>
          <a:spcPts val="200"/>
        </a:spcBef>
        <a:spcAft>
          <a:spcPts val="400"/>
        </a:spcAft>
        <a:buClr>
          <a:schemeClr val="tx1"/>
        </a:buClr>
        <a:buSzPct val="90000"/>
        <a:buFont typeface="Calibri" pitchFamily="34" charset="0"/>
        <a:buChar char="◦"/>
        <a:defRPr lang="en-US" sz="1400" b="0" i="0" u="none" dirty="0" smtClean="0">
          <a:solidFill>
            <a:srgbClr val="FFFFFF"/>
          </a:solidFill>
          <a:latin typeface="Calibri" pitchFamily="34" charset="0"/>
        </a:defRPr>
      </a:lvl3pPr>
      <a:lvl4pPr marL="749300"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4pPr>
      <a:lvl5pPr marL="931862" indent="-182562">
        <a:lnSpc>
          <a:spcPct val="90000"/>
        </a:lnSpc>
        <a:spcBef>
          <a:spcPts val="200"/>
        </a:spcBef>
        <a:spcAft>
          <a:spcPts val="400"/>
        </a:spcAft>
        <a:buClr>
          <a:schemeClr val="accent1"/>
        </a:buClr>
        <a:buSzPct val="90000"/>
        <a:buFont typeface="Calibri" pitchFamily="34" charset="0"/>
        <a:buChar char="◦"/>
        <a:defRPr lang="en-US" sz="1400" b="0" i="0" u="none" dirty="0" smtClean="0">
          <a:solidFill>
            <a:srgbClr val="FFFFFF"/>
          </a:solidFill>
          <a:latin typeface="Calibri" pitchFamily="34" charset="0"/>
        </a:defRPr>
      </a:lvl5pPr>
    </p:bodyStyle>
    <p:otherStyle>
      <a:lvl1pPr marL="0" indent="0" algn="l" defTabSz="914400" rtl="0" fontAlgn="base">
        <a:lnSpc>
          <a:spcPct val="100000"/>
        </a:lnSpc>
        <a:spcBef>
          <a:spcPct val="0"/>
        </a:spcBef>
        <a:spcAft>
          <a:spcPct val="0"/>
        </a:spcAft>
        <a:buNone/>
        <a:defRPr lang="en-US" sz="1800" b="0" i="0" u="none" baseline="0" dirty="0" smtClean="0">
          <a:solidFill>
            <a:schemeClr val="tx1"/>
          </a:solidFill>
          <a:latin typeface="Calibri" pitchFamily="34" charset="0"/>
        </a:defRPr>
      </a:lvl1pPr>
      <a:lvl2pPr marL="457200" indent="0">
        <a:lnSpc>
          <a:spcPct val="100000"/>
        </a:lnSpc>
        <a:spcBef>
          <a:spcPct val="0"/>
        </a:spcBef>
        <a:spcAft>
          <a:spcPct val="0"/>
        </a:spcAft>
        <a:buNone/>
        <a:defRPr lang="en-US" sz="1800" b="0" i="0" u="none" dirty="0" smtClean="0">
          <a:solidFill>
            <a:schemeClr val="tx1"/>
          </a:solidFill>
          <a:latin typeface="Calibri" pitchFamily="34" charset="0"/>
        </a:defRPr>
      </a:lvl2pPr>
      <a:lvl3pPr marL="914400" indent="0">
        <a:lnSpc>
          <a:spcPct val="100000"/>
        </a:lnSpc>
        <a:spcBef>
          <a:spcPct val="0"/>
        </a:spcBef>
        <a:spcAft>
          <a:spcPct val="0"/>
        </a:spcAft>
        <a:buNone/>
        <a:defRPr lang="en-US" sz="1800" b="0" i="0" u="none" dirty="0" smtClean="0">
          <a:solidFill>
            <a:schemeClr val="tx1"/>
          </a:solidFill>
          <a:latin typeface="Calibri" pitchFamily="34" charset="0"/>
        </a:defRPr>
      </a:lvl3pPr>
      <a:lvl4pPr marL="1371600" indent="0">
        <a:lnSpc>
          <a:spcPct val="100000"/>
        </a:lnSpc>
        <a:spcBef>
          <a:spcPct val="0"/>
        </a:spcBef>
        <a:spcAft>
          <a:spcPct val="0"/>
        </a:spcAft>
        <a:buNone/>
        <a:defRPr lang="en-US" sz="1800" b="0" i="0" u="none" dirty="0" smtClean="0">
          <a:solidFill>
            <a:schemeClr val="tx1"/>
          </a:solidFill>
          <a:latin typeface="Calibri" pitchFamily="34" charset="0"/>
        </a:defRPr>
      </a:lvl4pPr>
      <a:lvl5pPr marL="1828800" indent="0">
        <a:lnSpc>
          <a:spcPct val="100000"/>
        </a:lnSpc>
        <a:spcBef>
          <a:spcPct val="0"/>
        </a:spcBef>
        <a:spcAft>
          <a:spcPct val="0"/>
        </a:spcAft>
        <a:buNone/>
        <a:defRPr lang="en-US" sz="1800" b="0" i="0" u="none" dirty="0" smtClean="0">
          <a:solidFill>
            <a:schemeClr val="tx1"/>
          </a:solidFill>
          <a:latin typeface="Calibri" pitchFamily="34" charset="0"/>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62"/>
          <p:cNvSpPr txBox="1">
            <a:spLocks/>
          </p:cNvSpPr>
          <p:nvPr/>
        </p:nvSpPr>
        <p:spPr>
          <a:xfrm>
            <a:off x="1835150" y="6459537"/>
            <a:ext cx="4691062" cy="365125"/>
          </a:xfrm>
          <a:prstGeom prst="rect">
            <a:avLst/>
          </a:prstGeom>
          <a:noFill/>
          <a:ln>
            <a:noFill/>
          </a:ln>
        </p:spPr>
        <p:txBody>
          <a:bodyPr numCol="1" anchor="ctr"/>
          <a:lstStyle/>
          <a:p>
            <a:endParaRPr/>
          </a:p>
        </p:txBody>
      </p:sp>
      <p:sp>
        <p:nvSpPr>
          <p:cNvPr id="63" name="Text Box 63"/>
          <p:cNvSpPr>
            <a:spLocks noGrp="1"/>
          </p:cNvSpPr>
          <p:nvPr>
            <p:ph/>
          </p:nvPr>
        </p:nvSpPr>
        <p:spPr>
          <a:xfrm>
            <a:off x="-360362" y="1125537"/>
            <a:ext cx="9504362" cy="3600450"/>
          </a:xfrm>
          <a:prstGeom prst="rect">
            <a:avLst/>
          </a:prstGeom>
        </p:spPr>
        <p:txBody>
          <a:bodyPr wrap="square" lIns="0" tIns="45720" rIns="0" bIns="45720" numCol="1" anchor="t"/>
          <a:lstStyle/>
          <a:p>
            <a:pPr marL="0" indent="0" algn="ctr">
              <a:buNone/>
            </a:pPr>
            <a:r>
              <a:rPr lang="en-US" dirty="0" smtClean="0">
                <a:solidFill>
                  <a:srgbClr val="FFC000"/>
                </a:solidFill>
              </a:rPr>
              <a:t>Guido Abbattista</a:t>
            </a:r>
          </a:p>
          <a:p>
            <a:pPr marL="0" indent="0" algn="ctr">
              <a:buNone/>
            </a:pPr>
            <a:r>
              <a:rPr lang="en-US" dirty="0" smtClean="0">
                <a:solidFill>
                  <a:srgbClr val="FFC000"/>
                </a:solidFill>
              </a:rPr>
              <a:t>(Storia globale 2019-2020)</a:t>
            </a:r>
          </a:p>
          <a:p>
            <a:pPr marL="0" indent="0" algn="ctr">
              <a:buNone/>
            </a:pPr>
            <a:endParaRPr lang="en-US" sz="4800" b="1" dirty="0" smtClean="0">
              <a:solidFill>
                <a:srgbClr val="FFC000"/>
              </a:solidFill>
            </a:endParaRPr>
          </a:p>
          <a:p>
            <a:pPr marL="0" indent="0" algn="ctr">
              <a:buNone/>
            </a:pPr>
            <a:r>
              <a:rPr lang="en-US" sz="4800" b="1" dirty="0" smtClean="0">
                <a:solidFill>
                  <a:srgbClr val="FFC000"/>
                </a:solidFill>
              </a:rPr>
              <a:t>Dinamiche di globalizzazione eurasiatica</a:t>
            </a:r>
          </a:p>
          <a:p>
            <a:pPr marL="0" indent="0" algn="ctr">
              <a:buNone/>
            </a:pPr>
            <a:endParaRPr lang="en-US" sz="2800" dirty="0" smtClean="0">
              <a:solidFill>
                <a:schemeClr val="tx1"/>
              </a:solidFill>
            </a:endParaRPr>
          </a:p>
          <a:p>
            <a:pPr marL="0" indent="0" algn="ctr">
              <a:buNone/>
            </a:pPr>
            <a:endParaRPr lang="en-US" sz="2800" dirty="0" smtClean="0">
              <a:solidFill>
                <a:schemeClr val="tx1"/>
              </a:solidFill>
            </a:endParaRPr>
          </a:p>
          <a:p>
            <a:pPr marL="0" indent="0" algn="ctr">
              <a:buNone/>
            </a:pPr>
            <a:endParaRPr lang="en-US" sz="2800" dirty="0" smtClean="0">
              <a:solidFill>
                <a:schemeClr val="tx1"/>
              </a:solidFill>
            </a:endParaRPr>
          </a:p>
          <a:p>
            <a:pPr marL="0" indent="0" algn="ctr">
              <a:buNone/>
            </a:pPr>
            <a:endParaRPr lang="en-US" sz="4000" b="1" dirty="0" smtClean="0">
              <a:solidFill>
                <a:srgbClr val="FFC000"/>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p:txBody>
      </p:sp>
      <p:sp>
        <p:nvSpPr>
          <p:cNvPr id="64" name="Text Box 64"/>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99"/>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sp>
        <p:nvSpPr>
          <p:cNvPr id="100" name="Text Box 100"/>
          <p:cNvSpPr>
            <a:spLocks noGrp="1"/>
          </p:cNvSpPr>
          <p:nvPr>
            <p:ph/>
          </p:nvPr>
        </p:nvSpPr>
        <p:spPr>
          <a:xfrm>
            <a:off x="539750" y="1557337"/>
            <a:ext cx="7737475" cy="4464050"/>
          </a:xfrm>
          <a:prstGeom prst="rect">
            <a:avLst/>
          </a:prstGeom>
        </p:spPr>
        <p:txBody>
          <a:bodyPr wrap="square" lIns="0" tIns="45720" rIns="0" bIns="45720" numCol="1" anchor="t"/>
          <a:lstStyle/>
          <a:p>
            <a:endParaRPr/>
          </a:p>
        </p:txBody>
      </p:sp>
      <p:sp>
        <p:nvSpPr>
          <p:cNvPr id="101" name="Text Box 101"/>
          <p:cNvSpPr txBox="1">
            <a:spLocks/>
          </p:cNvSpPr>
          <p:nvPr/>
        </p:nvSpPr>
        <p:spPr>
          <a:xfrm>
            <a:off x="1835150" y="6459537"/>
            <a:ext cx="4691062" cy="365125"/>
          </a:xfrm>
          <a:prstGeom prst="rect">
            <a:avLst/>
          </a:prstGeom>
          <a:noFill/>
          <a:ln>
            <a:noFill/>
          </a:ln>
        </p:spPr>
        <p:txBody>
          <a:bodyPr numCol="1" anchor="ctr"/>
          <a:lstStyle/>
          <a:p>
            <a:endParaRPr/>
          </a:p>
        </p:txBody>
      </p:sp>
      <p:sp>
        <p:nvSpPr>
          <p:cNvPr id="102" name="Text Box 102"/>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Box 103"/>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sp>
        <p:nvSpPr>
          <p:cNvPr id="104" name="Text Box 104"/>
          <p:cNvSpPr>
            <a:spLocks noGrp="1"/>
          </p:cNvSpPr>
          <p:nvPr>
            <p:ph/>
          </p:nvPr>
        </p:nvSpPr>
        <p:spPr>
          <a:xfrm>
            <a:off x="539750" y="1557337"/>
            <a:ext cx="7737475" cy="4464050"/>
          </a:xfrm>
          <a:prstGeom prst="rect">
            <a:avLst/>
          </a:prstGeom>
        </p:spPr>
        <p:txBody>
          <a:bodyPr wrap="square" lIns="0" tIns="45720" rIns="0" bIns="45720" numCol="1" anchor="t"/>
          <a:lstStyle/>
          <a:p>
            <a:endParaRPr/>
          </a:p>
        </p:txBody>
      </p:sp>
      <p:sp>
        <p:nvSpPr>
          <p:cNvPr id="105" name="Text Box 105"/>
          <p:cNvSpPr txBox="1">
            <a:spLocks/>
          </p:cNvSpPr>
          <p:nvPr/>
        </p:nvSpPr>
        <p:spPr>
          <a:xfrm>
            <a:off x="1835150" y="6459537"/>
            <a:ext cx="4691062" cy="365125"/>
          </a:xfrm>
          <a:prstGeom prst="rect">
            <a:avLst/>
          </a:prstGeom>
          <a:noFill/>
          <a:ln>
            <a:noFill/>
          </a:ln>
        </p:spPr>
        <p:txBody>
          <a:bodyPr numCol="1" anchor="ctr"/>
          <a:lstStyle/>
          <a:p>
            <a:endParaRPr/>
          </a:p>
        </p:txBody>
      </p:sp>
      <p:sp>
        <p:nvSpPr>
          <p:cNvPr id="106" name="Text Box 106"/>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7"/>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sp>
        <p:nvSpPr>
          <p:cNvPr id="108" name="Text Box 108"/>
          <p:cNvSpPr>
            <a:spLocks noGrp="1"/>
          </p:cNvSpPr>
          <p:nvPr>
            <p:ph/>
          </p:nvPr>
        </p:nvSpPr>
        <p:spPr>
          <a:xfrm>
            <a:off x="539750" y="1557337"/>
            <a:ext cx="7737475" cy="4464050"/>
          </a:xfrm>
          <a:prstGeom prst="rect">
            <a:avLst/>
          </a:prstGeom>
        </p:spPr>
        <p:txBody>
          <a:bodyPr wrap="square" lIns="0" tIns="45720" rIns="0" bIns="45720" numCol="1" anchor="t"/>
          <a:lstStyle/>
          <a:p>
            <a:endParaRPr/>
          </a:p>
        </p:txBody>
      </p:sp>
      <p:sp>
        <p:nvSpPr>
          <p:cNvPr id="109" name="Text Box 109"/>
          <p:cNvSpPr txBox="1">
            <a:spLocks/>
          </p:cNvSpPr>
          <p:nvPr/>
        </p:nvSpPr>
        <p:spPr>
          <a:xfrm>
            <a:off x="1835150" y="6459537"/>
            <a:ext cx="4691062" cy="365125"/>
          </a:xfrm>
          <a:prstGeom prst="rect">
            <a:avLst/>
          </a:prstGeom>
          <a:noFill/>
          <a:ln>
            <a:noFill/>
          </a:ln>
        </p:spPr>
        <p:txBody>
          <a:bodyPr numCol="1" anchor="ctr"/>
          <a:lstStyle/>
          <a:p>
            <a:endParaRPr/>
          </a:p>
        </p:txBody>
      </p:sp>
      <p:sp>
        <p:nvSpPr>
          <p:cNvPr id="110" name="Text Box 110"/>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111"/>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sp>
        <p:nvSpPr>
          <p:cNvPr id="112" name="Text Box 112"/>
          <p:cNvSpPr>
            <a:spLocks noGrp="1"/>
          </p:cNvSpPr>
          <p:nvPr>
            <p:ph/>
          </p:nvPr>
        </p:nvSpPr>
        <p:spPr>
          <a:xfrm>
            <a:off x="539750" y="1557337"/>
            <a:ext cx="7737475" cy="4464050"/>
          </a:xfrm>
          <a:prstGeom prst="rect">
            <a:avLst/>
          </a:prstGeom>
        </p:spPr>
        <p:txBody>
          <a:bodyPr wrap="square" lIns="0" tIns="45720" rIns="0" bIns="45720" numCol="1" anchor="t"/>
          <a:lstStyle/>
          <a:p>
            <a:endParaRPr/>
          </a:p>
        </p:txBody>
      </p:sp>
      <p:sp>
        <p:nvSpPr>
          <p:cNvPr id="113" name="Text Box 113"/>
          <p:cNvSpPr txBox="1">
            <a:spLocks/>
          </p:cNvSpPr>
          <p:nvPr/>
        </p:nvSpPr>
        <p:spPr>
          <a:xfrm>
            <a:off x="1835150" y="6459537"/>
            <a:ext cx="4691062" cy="365125"/>
          </a:xfrm>
          <a:prstGeom prst="rect">
            <a:avLst/>
          </a:prstGeom>
          <a:noFill/>
          <a:ln>
            <a:noFill/>
          </a:ln>
        </p:spPr>
        <p:txBody>
          <a:bodyPr numCol="1" anchor="ctr"/>
          <a:lstStyle/>
          <a:p>
            <a:endParaRPr/>
          </a:p>
        </p:txBody>
      </p:sp>
      <p:sp>
        <p:nvSpPr>
          <p:cNvPr id="114" name="Text Box 114"/>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Box 65"/>
          <p:cNvSpPr>
            <a:spLocks noGrp="1"/>
          </p:cNvSpPr>
          <p:nvPr>
            <p:ph type="title"/>
          </p:nvPr>
        </p:nvSpPr>
        <p:spPr>
          <a:xfrm>
            <a:off x="212725" y="182562"/>
            <a:ext cx="8728075" cy="1008062"/>
          </a:xfrm>
          <a:prstGeom prst="rect">
            <a:avLst/>
          </a:prstGeom>
        </p:spPr>
        <p:txBody>
          <a:bodyPr wrap="square" lIns="91440" tIns="45720" rIns="91440" bIns="45720" numCol="1" anchor="ctr"/>
          <a:lstStyle/>
          <a:p>
            <a:pPr marL="0" indent="0"/>
            <a:r>
              <a:rPr lang="en-US" sz="2800" b="1" dirty="0" smtClean="0"/>
              <a:t>Edward Gibbon, </a:t>
            </a:r>
            <a:r>
              <a:rPr lang="en-US" sz="2800" i="1" dirty="0" smtClean="0">
                <a:latin typeface="TimesNewRomanPS-ItalicMT"/>
              </a:rPr>
              <a:t>History of the Decline and Fall of the Roman Empire</a:t>
            </a:r>
          </a:p>
        </p:txBody>
      </p:sp>
      <p:sp>
        <p:nvSpPr>
          <p:cNvPr id="66" name="Text Box 66"/>
          <p:cNvSpPr txBox="1">
            <a:spLocks/>
          </p:cNvSpPr>
          <p:nvPr/>
        </p:nvSpPr>
        <p:spPr>
          <a:xfrm>
            <a:off x="1835150" y="6459537"/>
            <a:ext cx="4691062" cy="365125"/>
          </a:xfrm>
          <a:prstGeom prst="rect">
            <a:avLst/>
          </a:prstGeom>
          <a:noFill/>
          <a:ln>
            <a:noFill/>
          </a:ln>
        </p:spPr>
        <p:txBody>
          <a:bodyPr numCol="1" anchor="ctr"/>
          <a:lstStyle/>
          <a:p>
            <a:endParaRPr/>
          </a:p>
        </p:txBody>
      </p:sp>
      <p:sp>
        <p:nvSpPr>
          <p:cNvPr id="67" name="Text Box 67"/>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
        <p:nvSpPr>
          <p:cNvPr id="68" name="Text Box 68"/>
          <p:cNvSpPr>
            <a:spLocks noGrp="1"/>
          </p:cNvSpPr>
          <p:nvPr>
            <p:ph/>
          </p:nvPr>
        </p:nvSpPr>
        <p:spPr>
          <a:xfrm>
            <a:off x="350837" y="1190625"/>
            <a:ext cx="8616950" cy="4679950"/>
          </a:xfrm>
          <a:prstGeom prst="rect">
            <a:avLst/>
          </a:prstGeom>
        </p:spPr>
        <p:txBody>
          <a:bodyPr wrap="square" lIns="0" tIns="45720" rIns="0" bIns="45720" numCol="1" anchor="t"/>
          <a:lstStyle/>
          <a:p>
            <a:pPr marL="0" indent="0" algn="just">
              <a:lnSpc>
                <a:spcPct val="110000"/>
              </a:lnSpc>
              <a:buNone/>
            </a:pPr>
            <a:r>
              <a:rPr lang="en-US" sz="2100" dirty="0" smtClean="0">
                <a:solidFill>
                  <a:schemeClr val="tx1"/>
                </a:solidFill>
              </a:rPr>
              <a:t>The different characters that mark the civilised nations of the globe may be ascribed to the use and the abuse of reason, which so variously shapes and so artificially composes the manners and opinions of an European or a Chinese. But the operation of instinct is more sure and simple than that of reason; it is much easier to ascertain the appetites of a quadruped than the speculations of a philosopher, and the savage tribes of mankind, as they approach nearer to the condition of animals, preserve a stronger resemblance to themselves and to each other. The uniform stability of their manners is the natural consequence of the imperfection of their faculties. Reduced to a similar situation, their wants, their desires, their enjoyments still continue the same; and the influence of food or climate, which, in a more improved state of society, is suspended or subdued by so many moral  causes, most powerfully contributes to form and to maintain the national character of barbarians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69"/>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sp>
        <p:nvSpPr>
          <p:cNvPr id="70" name="Text Box 70"/>
          <p:cNvSpPr>
            <a:spLocks noGrp="1"/>
          </p:cNvSpPr>
          <p:nvPr>
            <p:ph/>
          </p:nvPr>
        </p:nvSpPr>
        <p:spPr>
          <a:xfrm>
            <a:off x="2771775" y="1557337"/>
            <a:ext cx="5505450" cy="4464050"/>
          </a:xfrm>
          <a:prstGeom prst="rect">
            <a:avLst/>
          </a:prstGeom>
        </p:spPr>
        <p:txBody>
          <a:bodyPr wrap="square" lIns="0" tIns="45720" rIns="0" bIns="45720" numCol="1" anchor="t"/>
          <a:lstStyle/>
          <a:p>
            <a:pPr marL="0" indent="0">
              <a:buNone/>
            </a:pPr>
            <a:r>
              <a:rPr lang="en-US" sz="1800" dirty="0" smtClean="0">
                <a:solidFill>
                  <a:schemeClr val="tx1"/>
                </a:solidFill>
              </a:rPr>
              <a:t>«Così Phileas Fogg aveva guadagnato la sua scommessa. Egli aveva compiuto in ottanta giorni quel viaggio intorno al mondo! Egli aveva adoperato, a ciò fare, tutti i mezzi di trasporto: piroscafi, ferrovie, carrozze, yachts, navi di commercio, slitte, elefanti. L'eccentrico gentleman aveva spiegato in questo negozio le sue maravigliose qualità di sangue freddo e d'esattezza. Ma alla fine? Che aveva egli guadagnato con quell'incomodo? che gli era fruttato quel viaggio? Nulla, direte? Nulla, sia pure, all'infuori di una leggiadra moglie che lo rese il più felice degli uomini ! In verità, chi non farebbe per questo il Giro del Mondo ?»</a:t>
            </a:r>
          </a:p>
          <a:p>
            <a:pPr marL="0" indent="0" algn="r">
              <a:buNone/>
            </a:pPr>
            <a:r>
              <a:rPr lang="en-US" sz="1800" dirty="0" smtClean="0">
                <a:solidFill>
                  <a:schemeClr val="tx1"/>
                </a:solidFill>
              </a:rPr>
              <a:t>Jules Verne, </a:t>
            </a:r>
            <a:r>
              <a:rPr lang="en-US" sz="1800" i="1" dirty="0" smtClean="0">
                <a:solidFill>
                  <a:schemeClr val="tx1"/>
                </a:solidFill>
              </a:rPr>
              <a:t>Il giro del mondo in ottanta giorni, </a:t>
            </a:r>
            <a:r>
              <a:rPr lang="en-US" sz="1800" dirty="0" smtClean="0">
                <a:solidFill>
                  <a:schemeClr val="tx1"/>
                </a:solidFill>
              </a:rPr>
              <a:t>1872</a:t>
            </a:r>
          </a:p>
        </p:txBody>
      </p:sp>
      <p:sp>
        <p:nvSpPr>
          <p:cNvPr id="71" name="Text Box 71"/>
          <p:cNvSpPr txBox="1">
            <a:spLocks/>
          </p:cNvSpPr>
          <p:nvPr/>
        </p:nvSpPr>
        <p:spPr>
          <a:xfrm>
            <a:off x="1835150" y="6459537"/>
            <a:ext cx="4691062" cy="365125"/>
          </a:xfrm>
          <a:prstGeom prst="rect">
            <a:avLst/>
          </a:prstGeom>
          <a:noFill/>
          <a:ln>
            <a:noFill/>
          </a:ln>
        </p:spPr>
        <p:txBody>
          <a:bodyPr numCol="1" anchor="ctr"/>
          <a:lstStyle/>
          <a:p>
            <a:endParaRPr/>
          </a:p>
        </p:txBody>
      </p:sp>
      <p:sp>
        <p:nvSpPr>
          <p:cNvPr id="72" name="Text Box 72"/>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73"/>
          <p:cNvSpPr>
            <a:spLocks noGrp="1"/>
          </p:cNvSpPr>
          <p:nvPr>
            <p:ph type="title"/>
          </p:nvPr>
        </p:nvSpPr>
        <p:spPr>
          <a:xfrm>
            <a:off x="755650" y="333375"/>
            <a:ext cx="7543800" cy="863600"/>
          </a:xfrm>
          <a:prstGeom prst="rect">
            <a:avLst/>
          </a:prstGeom>
        </p:spPr>
        <p:txBody>
          <a:bodyPr wrap="square" lIns="91440" tIns="45720" rIns="91440" bIns="45720" numCol="1" anchor="ctr"/>
          <a:lstStyle/>
          <a:p>
            <a:pPr marL="0" indent="0"/>
            <a:r>
              <a:rPr lang="en-US" sz="4400" b="1" dirty="0" smtClean="0"/>
              <a:t>Eurasia</a:t>
            </a:r>
          </a:p>
        </p:txBody>
      </p:sp>
      <p:sp>
        <p:nvSpPr>
          <p:cNvPr id="74" name="Text Box 74"/>
          <p:cNvSpPr txBox="1">
            <a:spLocks/>
          </p:cNvSpPr>
          <p:nvPr/>
        </p:nvSpPr>
        <p:spPr>
          <a:xfrm>
            <a:off x="1835150" y="6459537"/>
            <a:ext cx="4691062" cy="365125"/>
          </a:xfrm>
          <a:prstGeom prst="rect">
            <a:avLst/>
          </a:prstGeom>
          <a:noFill/>
          <a:ln>
            <a:noFill/>
          </a:ln>
        </p:spPr>
        <p:txBody>
          <a:bodyPr numCol="1" anchor="ctr"/>
          <a:lstStyle/>
          <a:p>
            <a:endParaRPr/>
          </a:p>
        </p:txBody>
      </p:sp>
      <p:sp>
        <p:nvSpPr>
          <p:cNvPr id="75" name="Text Box 75"/>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pic>
        <p:nvPicPr>
          <p:cNvPr id="76" name="Picture 76"/>
          <p:cNvPicPr>
            <a:picLocks noChangeAspect="1"/>
          </p:cNvPicPr>
          <p:nvPr/>
        </p:nvPicPr>
        <p:blipFill>
          <a:blip r:embed="rId2"/>
          <a:srcRect/>
          <a:stretch/>
        </p:blipFill>
        <p:spPr>
          <a:xfrm>
            <a:off x="0" y="1460500"/>
            <a:ext cx="9144000" cy="49990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78"/>
          <p:cNvSpPr>
            <a:spLocks noGrp="1"/>
          </p:cNvSpPr>
          <p:nvPr>
            <p:ph type="title"/>
          </p:nvPr>
        </p:nvSpPr>
        <p:spPr>
          <a:xfrm>
            <a:off x="755650" y="333375"/>
            <a:ext cx="7543800" cy="863600"/>
          </a:xfrm>
          <a:prstGeom prst="rect">
            <a:avLst/>
          </a:prstGeom>
        </p:spPr>
        <p:txBody>
          <a:bodyPr wrap="square" lIns="91440" tIns="45720" rIns="91440" bIns="45720" numCol="1" anchor="ctr"/>
          <a:lstStyle/>
          <a:p>
            <a:endParaRPr/>
          </a:p>
        </p:txBody>
      </p:sp>
      <p:pic>
        <p:nvPicPr>
          <p:cNvPr id="79" name="Picture 79"/>
          <p:cNvPicPr>
            <a:picLocks noChangeAspect="1"/>
          </p:cNvPicPr>
          <p:nvPr/>
        </p:nvPicPr>
        <p:blipFill>
          <a:blip r:embed="rId2"/>
          <a:srcRect/>
          <a:stretch/>
        </p:blipFill>
        <p:spPr>
          <a:xfrm>
            <a:off x="306387" y="1173162"/>
            <a:ext cx="8442325" cy="5310187"/>
          </a:xfrm>
          <a:prstGeom prst="rect">
            <a:avLst/>
          </a:prstGeom>
        </p:spPr>
      </p:pic>
      <p:sp>
        <p:nvSpPr>
          <p:cNvPr id="81" name="Text Box 81"/>
          <p:cNvSpPr txBox="1">
            <a:spLocks/>
          </p:cNvSpPr>
          <p:nvPr/>
        </p:nvSpPr>
        <p:spPr>
          <a:xfrm>
            <a:off x="1835150" y="6459537"/>
            <a:ext cx="4691062" cy="365125"/>
          </a:xfrm>
          <a:prstGeom prst="rect">
            <a:avLst/>
          </a:prstGeom>
          <a:noFill/>
          <a:ln>
            <a:noFill/>
          </a:ln>
        </p:spPr>
        <p:txBody>
          <a:bodyPr numCol="1" anchor="ctr"/>
          <a:lstStyle/>
          <a:p>
            <a:endParaRPr/>
          </a:p>
        </p:txBody>
      </p:sp>
      <p:sp>
        <p:nvSpPr>
          <p:cNvPr id="82" name="Text Box 82"/>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Box 83"/>
          <p:cNvSpPr>
            <a:spLocks noGrp="1"/>
          </p:cNvSpPr>
          <p:nvPr>
            <p:ph type="title"/>
          </p:nvPr>
        </p:nvSpPr>
        <p:spPr>
          <a:xfrm>
            <a:off x="0" y="333375"/>
            <a:ext cx="9036050" cy="863600"/>
          </a:xfrm>
          <a:prstGeom prst="rect">
            <a:avLst/>
          </a:prstGeom>
        </p:spPr>
        <p:txBody>
          <a:bodyPr wrap="square" lIns="91440" tIns="45720" rIns="91440" bIns="45720" numCol="1" anchor="ctr"/>
          <a:lstStyle/>
          <a:p>
            <a:pPr marL="0" indent="0"/>
            <a:r>
              <a:rPr lang="en-US" sz="4000" b="1" dirty="0" smtClean="0"/>
              <a:t>Environment, ecological zones and man in Central Eurasia</a:t>
            </a:r>
          </a:p>
        </p:txBody>
      </p:sp>
      <p:sp>
        <p:nvSpPr>
          <p:cNvPr id="84" name="Text Box 84"/>
          <p:cNvSpPr>
            <a:spLocks noGrp="1"/>
          </p:cNvSpPr>
          <p:nvPr>
            <p:ph/>
          </p:nvPr>
        </p:nvSpPr>
        <p:spPr>
          <a:xfrm>
            <a:off x="539750" y="1557337"/>
            <a:ext cx="8064500" cy="4679950"/>
          </a:xfrm>
          <a:prstGeom prst="rect">
            <a:avLst/>
          </a:prstGeom>
        </p:spPr>
        <p:txBody>
          <a:bodyPr wrap="square" lIns="0" tIns="45720" rIns="0" bIns="45720" numCol="1" anchor="t"/>
          <a:lstStyle/>
          <a:p>
            <a:pPr marL="514350" indent="-514350">
              <a:buClr>
                <a:srgbClr val="FFC000"/>
              </a:buClr>
              <a:buFont typeface="Calibri Light" pitchFamily="34" charset="0"/>
              <a:buAutoNum type="romanUcPeriod"/>
            </a:pPr>
            <a:r>
              <a:rPr lang="en-US" sz="2200" dirty="0" smtClean="0">
                <a:solidFill>
                  <a:schemeClr val="tx1"/>
                </a:solidFill>
              </a:rPr>
              <a:t>Frozen tundra (northern Siberia, Arctic circle)</a:t>
            </a:r>
          </a:p>
          <a:p>
            <a:pPr marL="514350" indent="-514350">
              <a:buClr>
                <a:srgbClr val="FFC000"/>
              </a:buClr>
              <a:buFont typeface="Calibri Light" pitchFamily="34" charset="0"/>
              <a:buAutoNum type="romanUcPeriod"/>
            </a:pPr>
            <a:r>
              <a:rPr lang="en-US" sz="2200" dirty="0" smtClean="0">
                <a:solidFill>
                  <a:schemeClr val="tx1"/>
                </a:solidFill>
              </a:rPr>
              <a:t>Taiga (coniferous forests, deciduos forests, Southern Siberia, Manchuria, Canada, Northern New England)</a:t>
            </a:r>
          </a:p>
          <a:p>
            <a:pPr marL="514350" indent="-514350">
              <a:buClr>
                <a:srgbClr val="FFC000"/>
              </a:buClr>
              <a:buFont typeface="Calibri Light" pitchFamily="34" charset="0"/>
              <a:buAutoNum type="romanUcPeriod"/>
            </a:pPr>
            <a:r>
              <a:rPr lang="en-US" sz="2200" dirty="0" smtClean="0">
                <a:solidFill>
                  <a:schemeClr val="tx1"/>
                </a:solidFill>
              </a:rPr>
              <a:t>Steppe (semi-arid grasslands)</a:t>
            </a:r>
          </a:p>
          <a:p>
            <a:pPr marL="514350" indent="-514350">
              <a:buClr>
                <a:srgbClr val="FFC000"/>
              </a:buClr>
              <a:buFont typeface="Calibri Light" pitchFamily="34" charset="0"/>
              <a:buAutoNum type="romanUcPeriod"/>
            </a:pPr>
            <a:r>
              <a:rPr lang="en-US" sz="2200" dirty="0" smtClean="0">
                <a:solidFill>
                  <a:schemeClr val="tx1"/>
                </a:solidFill>
              </a:rPr>
              <a:t>Eurasian deserts (Gobi Taklamakan, Tibet plateau, West Pamir, south Aral and Caspian Seas, Northern Iran and Arabian peninsula)</a:t>
            </a:r>
          </a:p>
          <a:p>
            <a:pPr marL="514350" indent="-514350">
              <a:buClr>
                <a:srgbClr val="FFC000"/>
              </a:buClr>
              <a:buFont typeface="Calibri Light" pitchFamily="34" charset="0"/>
              <a:buAutoNum type="romanUcPeriod"/>
            </a:pPr>
            <a:r>
              <a:rPr lang="en-US" sz="2200" dirty="0" smtClean="0">
                <a:solidFill>
                  <a:schemeClr val="tx1"/>
                </a:solidFill>
              </a:rPr>
              <a:t>Mountain ranges (Kunlun, Tianshan, Karakorum, Pamir)</a:t>
            </a:r>
          </a:p>
          <a:p>
            <a:pPr marL="514350" indent="-514350">
              <a:buClr>
                <a:srgbClr val="FFC000"/>
              </a:buClr>
              <a:buFont typeface="Calibri Light" pitchFamily="34" charset="0"/>
              <a:buAutoNum type="romanUcPeriod"/>
            </a:pPr>
            <a:r>
              <a:rPr lang="en-US" sz="2200" dirty="0" smtClean="0">
                <a:solidFill>
                  <a:schemeClr val="tx1"/>
                </a:solidFill>
              </a:rPr>
              <a:t>River systems (Amu Darya, Syr Daria [Lake of Aral]; to the North: Irtysh, Jennissei; to the West: Volga, Don, Dniestr, Dniepr, Danube; to the east: Tarim, Yangtze [Fiume Azzurro], Hoangho [Fiume Giallo], Xikiang [Pearl river], Mekong, </a:t>
            </a:r>
            <a:r>
              <a:rPr lang="en-US" sz="2200" dirty="0" err="1" smtClean="0">
                <a:solidFill>
                  <a:schemeClr val="tx1"/>
                </a:solidFill>
              </a:rPr>
              <a:t>Irawaddy</a:t>
            </a:r>
            <a:r>
              <a:rPr lang="en-US" sz="2200" dirty="0" smtClean="0">
                <a:solidFill>
                  <a:schemeClr val="tx1"/>
                </a:solidFill>
              </a:rPr>
              <a:t>, Brahmaputra, </a:t>
            </a:r>
            <a:r>
              <a:rPr lang="en-US" sz="2200" dirty="0" err="1" smtClean="0">
                <a:solidFill>
                  <a:schemeClr val="tx1"/>
                </a:solidFill>
              </a:rPr>
              <a:t>Gange</a:t>
            </a:r>
            <a:r>
              <a:rPr lang="en-US" sz="2200" dirty="0" smtClean="0">
                <a:solidFill>
                  <a:schemeClr val="tx1"/>
                </a:solidFill>
              </a:rPr>
              <a:t>, Hindus, Narbada, Godavari, Tigri, Euphrates, Nilus)</a:t>
            </a:r>
          </a:p>
        </p:txBody>
      </p:sp>
      <p:sp>
        <p:nvSpPr>
          <p:cNvPr id="85" name="Text Box 85"/>
          <p:cNvSpPr txBox="1">
            <a:spLocks/>
          </p:cNvSpPr>
          <p:nvPr/>
        </p:nvSpPr>
        <p:spPr>
          <a:xfrm>
            <a:off x="1835150" y="6459537"/>
            <a:ext cx="4691062" cy="365125"/>
          </a:xfrm>
          <a:prstGeom prst="rect">
            <a:avLst/>
          </a:prstGeom>
          <a:noFill/>
          <a:ln>
            <a:noFill/>
          </a:ln>
        </p:spPr>
        <p:txBody>
          <a:bodyPr numCol="1" anchor="ctr"/>
          <a:lstStyle/>
          <a:p>
            <a:endParaRPr/>
          </a:p>
        </p:txBody>
      </p:sp>
      <p:sp>
        <p:nvSpPr>
          <p:cNvPr id="86" name="Text Box 86"/>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87"/>
          <p:cNvSpPr>
            <a:spLocks noGrp="1"/>
          </p:cNvSpPr>
          <p:nvPr>
            <p:ph type="title"/>
          </p:nvPr>
        </p:nvSpPr>
        <p:spPr>
          <a:xfrm>
            <a:off x="755650" y="333375"/>
            <a:ext cx="7993062" cy="863600"/>
          </a:xfrm>
          <a:prstGeom prst="rect">
            <a:avLst/>
          </a:prstGeom>
        </p:spPr>
        <p:txBody>
          <a:bodyPr wrap="square" lIns="91440" tIns="45720" rIns="91440" bIns="45720" numCol="1" anchor="ctr"/>
          <a:lstStyle/>
          <a:p>
            <a:pPr marL="0" indent="0"/>
            <a:r>
              <a:rPr lang="en-US" sz="4000" b="1" dirty="0" smtClean="0"/>
              <a:t>Nomadic groups, agrarian States, towns</a:t>
            </a:r>
          </a:p>
        </p:txBody>
      </p:sp>
      <p:sp>
        <p:nvSpPr>
          <p:cNvPr id="88" name="Text Box 88"/>
          <p:cNvSpPr>
            <a:spLocks noGrp="1"/>
          </p:cNvSpPr>
          <p:nvPr>
            <p:ph/>
          </p:nvPr>
        </p:nvSpPr>
        <p:spPr>
          <a:xfrm>
            <a:off x="539750" y="1412875"/>
            <a:ext cx="8064500" cy="4608512"/>
          </a:xfrm>
          <a:prstGeom prst="rect">
            <a:avLst/>
          </a:prstGeom>
        </p:spPr>
        <p:txBody>
          <a:bodyPr wrap="square" lIns="0" tIns="45720" rIns="0" bIns="45720" numCol="1" anchor="t"/>
          <a:lstStyle/>
          <a:p>
            <a:pPr marL="342900" indent="-342900">
              <a:lnSpc>
                <a:spcPct val="80000"/>
              </a:lnSpc>
            </a:pPr>
            <a:r>
              <a:rPr lang="en-US" sz="2400" dirty="0" smtClean="0">
                <a:solidFill>
                  <a:schemeClr val="tx1"/>
                </a:solidFill>
              </a:rPr>
              <a:t>Hun (Xiongnu), Mongols, Turks, Tongouts, Uyghurs, Manchu, Chinese Han</a:t>
            </a:r>
          </a:p>
          <a:p>
            <a:pPr marL="342900" indent="-342900">
              <a:lnSpc>
                <a:spcPct val="80000"/>
              </a:lnSpc>
            </a:pPr>
            <a:r>
              <a:rPr lang="en-US" sz="2400" dirty="0" smtClean="0">
                <a:solidFill>
                  <a:schemeClr val="tx1"/>
                </a:solidFill>
              </a:rPr>
              <a:t>Nomadism (confederations)  vs sedentary economies and agrarian States: commerce and conquest</a:t>
            </a:r>
          </a:p>
          <a:p>
            <a:pPr marL="342900" indent="-342900">
              <a:lnSpc>
                <a:spcPct val="80000"/>
              </a:lnSpc>
            </a:pPr>
            <a:r>
              <a:rPr lang="en-US" sz="2400" dirty="0" smtClean="0">
                <a:solidFill>
                  <a:schemeClr val="tx1"/>
                </a:solidFill>
              </a:rPr>
              <a:t>Traditional representation as barbarous peoples next to animals</a:t>
            </a:r>
          </a:p>
          <a:p>
            <a:pPr marL="342900" indent="-342900">
              <a:lnSpc>
                <a:spcPct val="80000"/>
              </a:lnSpc>
            </a:pPr>
            <a:r>
              <a:rPr lang="en-US" sz="2400" dirty="0" smtClean="0">
                <a:solidFill>
                  <a:schemeClr val="tx1"/>
                </a:solidFill>
              </a:rPr>
              <a:t>Essential to trans-Eurasian connectivity: fluidity and mixing</a:t>
            </a:r>
          </a:p>
          <a:p>
            <a:pPr marL="342900" indent="-342900">
              <a:lnSpc>
                <a:spcPct val="80000"/>
              </a:lnSpc>
            </a:pPr>
            <a:r>
              <a:rPr lang="en-US" sz="2400" dirty="0" smtClean="0">
                <a:solidFill>
                  <a:schemeClr val="tx1"/>
                </a:solidFill>
              </a:rPr>
              <a:t>Interaction with merchant communities (Soghdians, Armenians, Bukharans, Uyghurs)</a:t>
            </a:r>
          </a:p>
          <a:p>
            <a:pPr marL="342900" indent="-342900">
              <a:lnSpc>
                <a:spcPct val="80000"/>
              </a:lnSpc>
            </a:pPr>
            <a:r>
              <a:rPr lang="en-US" sz="2400" dirty="0" smtClean="0">
                <a:solidFill>
                  <a:schemeClr val="tx1"/>
                </a:solidFill>
              </a:rPr>
              <a:t>Xian, Kargash, Samarkanda, Bukhara, Kabul, Herat, Ispahan, Baghdad, Damascus</a:t>
            </a:r>
          </a:p>
          <a:p>
            <a:pPr marL="342900" indent="-342900">
              <a:lnSpc>
                <a:spcPct val="80000"/>
              </a:lnSpc>
            </a:pPr>
            <a:endParaRPr lang="en-US" sz="2400" dirty="0" smtClean="0">
              <a:solidFill>
                <a:schemeClr val="tx1"/>
              </a:solidFill>
            </a:endParaRPr>
          </a:p>
        </p:txBody>
      </p:sp>
      <p:sp>
        <p:nvSpPr>
          <p:cNvPr id="89" name="Text Box 89"/>
          <p:cNvSpPr txBox="1">
            <a:spLocks/>
          </p:cNvSpPr>
          <p:nvPr/>
        </p:nvSpPr>
        <p:spPr>
          <a:xfrm>
            <a:off x="1835150" y="6459537"/>
            <a:ext cx="4691062" cy="365125"/>
          </a:xfrm>
          <a:prstGeom prst="rect">
            <a:avLst/>
          </a:prstGeom>
          <a:noFill/>
          <a:ln>
            <a:noFill/>
          </a:ln>
        </p:spPr>
        <p:txBody>
          <a:bodyPr numCol="1" anchor="ctr"/>
          <a:lstStyle/>
          <a:p>
            <a:endParaRPr/>
          </a:p>
        </p:txBody>
      </p:sp>
      <p:sp>
        <p:nvSpPr>
          <p:cNvPr id="90" name="Text Box 90"/>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91"/>
          <p:cNvSpPr>
            <a:spLocks noGrp="1"/>
          </p:cNvSpPr>
          <p:nvPr>
            <p:ph type="title"/>
          </p:nvPr>
        </p:nvSpPr>
        <p:spPr>
          <a:xfrm>
            <a:off x="755650" y="333375"/>
            <a:ext cx="7543800" cy="863600"/>
          </a:xfrm>
          <a:prstGeom prst="rect">
            <a:avLst/>
          </a:prstGeom>
        </p:spPr>
        <p:txBody>
          <a:bodyPr wrap="square" lIns="91440" tIns="45720" rIns="91440" bIns="45720" numCol="1" anchor="ctr"/>
          <a:lstStyle/>
          <a:p>
            <a:pPr marL="0" indent="0"/>
            <a:r>
              <a:rPr lang="en-US" sz="4400" b="1" dirty="0" smtClean="0"/>
              <a:t>Religion</a:t>
            </a:r>
          </a:p>
        </p:txBody>
      </p:sp>
      <p:sp>
        <p:nvSpPr>
          <p:cNvPr id="92" name="Text Box 92"/>
          <p:cNvSpPr>
            <a:spLocks noGrp="1"/>
          </p:cNvSpPr>
          <p:nvPr>
            <p:ph/>
          </p:nvPr>
        </p:nvSpPr>
        <p:spPr>
          <a:xfrm>
            <a:off x="539750" y="1557337"/>
            <a:ext cx="7737475" cy="4464050"/>
          </a:xfrm>
          <a:prstGeom prst="rect">
            <a:avLst/>
          </a:prstGeom>
        </p:spPr>
        <p:txBody>
          <a:bodyPr wrap="square" lIns="0" tIns="45720" rIns="0" bIns="45720" numCol="1" anchor="t"/>
          <a:lstStyle/>
          <a:p>
            <a:pPr marL="342900" indent="-342900"/>
            <a:r>
              <a:rPr lang="en-US" sz="2400" dirty="0" smtClean="0">
                <a:solidFill>
                  <a:schemeClr val="tx1"/>
                </a:solidFill>
              </a:rPr>
              <a:t>Religious beliefs</a:t>
            </a:r>
          </a:p>
          <a:p>
            <a:pPr marL="342900" indent="-342900"/>
            <a:r>
              <a:rPr lang="en-US" sz="2400" dirty="0" smtClean="0">
                <a:solidFill>
                  <a:schemeClr val="tx1"/>
                </a:solidFill>
              </a:rPr>
              <a:t>Monks</a:t>
            </a:r>
          </a:p>
          <a:p>
            <a:pPr marL="342900" indent="-342900"/>
            <a:r>
              <a:rPr lang="en-US" sz="2400" dirty="0" smtClean="0">
                <a:solidFill>
                  <a:schemeClr val="tx1"/>
                </a:solidFill>
              </a:rPr>
              <a:t>Monasteries</a:t>
            </a:r>
          </a:p>
          <a:p>
            <a:pPr marL="342900" indent="-342900"/>
            <a:r>
              <a:rPr lang="en-US" sz="2400" dirty="0" smtClean="0">
                <a:solidFill>
                  <a:schemeClr val="tx1"/>
                </a:solidFill>
              </a:rPr>
              <a:t>Missionaries</a:t>
            </a:r>
          </a:p>
          <a:p>
            <a:pPr marL="342900" indent="-342900"/>
            <a:r>
              <a:rPr lang="en-US" sz="2400" dirty="0" smtClean="0">
                <a:solidFill>
                  <a:schemeClr val="tx1"/>
                </a:solidFill>
              </a:rPr>
              <a:t>Pilgrimages</a:t>
            </a:r>
          </a:p>
          <a:p>
            <a:pPr marL="342900" indent="-342900"/>
            <a:r>
              <a:rPr lang="en-US" sz="2400" dirty="0" smtClean="0">
                <a:solidFill>
                  <a:schemeClr val="tx1"/>
                </a:solidFill>
              </a:rPr>
              <a:t>Buddhist Xuanzang (7</a:t>
            </a:r>
            <a:r>
              <a:rPr lang="en-US" sz="2400" baseline="30000" dirty="0" smtClean="0">
                <a:solidFill>
                  <a:schemeClr val="tx1"/>
                </a:solidFill>
              </a:rPr>
              <a:t>th</a:t>
            </a:r>
            <a:r>
              <a:rPr lang="en-US" sz="2400" dirty="0" smtClean="0">
                <a:solidFill>
                  <a:schemeClr val="tx1"/>
                </a:solidFill>
              </a:rPr>
              <a:t> century)</a:t>
            </a:r>
          </a:p>
          <a:p>
            <a:pPr marL="342900" indent="-342900"/>
            <a:r>
              <a:rPr lang="en-US" sz="2400" dirty="0" smtClean="0">
                <a:solidFill>
                  <a:schemeClr val="tx1"/>
                </a:solidFill>
              </a:rPr>
              <a:t>Muslim Ibn Battuta (14</a:t>
            </a:r>
            <a:r>
              <a:rPr lang="en-US" sz="2400" baseline="30000" dirty="0" smtClean="0">
                <a:solidFill>
                  <a:schemeClr val="tx1"/>
                </a:solidFill>
              </a:rPr>
              <a:t>th</a:t>
            </a:r>
            <a:r>
              <a:rPr lang="en-US" sz="2400" dirty="0" smtClean="0">
                <a:solidFill>
                  <a:schemeClr val="tx1"/>
                </a:solidFill>
              </a:rPr>
              <a:t> century)</a:t>
            </a:r>
          </a:p>
        </p:txBody>
      </p:sp>
      <p:sp>
        <p:nvSpPr>
          <p:cNvPr id="93" name="Text Box 93"/>
          <p:cNvSpPr txBox="1">
            <a:spLocks/>
          </p:cNvSpPr>
          <p:nvPr/>
        </p:nvSpPr>
        <p:spPr>
          <a:xfrm>
            <a:off x="1835150" y="6459537"/>
            <a:ext cx="4691062" cy="365125"/>
          </a:xfrm>
          <a:prstGeom prst="rect">
            <a:avLst/>
          </a:prstGeom>
          <a:noFill/>
          <a:ln>
            <a:noFill/>
          </a:ln>
        </p:spPr>
        <p:txBody>
          <a:bodyPr numCol="1" anchor="ctr"/>
          <a:lstStyle/>
          <a:p>
            <a:endParaRPr/>
          </a:p>
        </p:txBody>
      </p:sp>
      <p:sp>
        <p:nvSpPr>
          <p:cNvPr id="94" name="Text Box 94"/>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5"/>
          <p:cNvSpPr>
            <a:spLocks noGrp="1"/>
          </p:cNvSpPr>
          <p:nvPr>
            <p:ph type="title"/>
          </p:nvPr>
        </p:nvSpPr>
        <p:spPr>
          <a:xfrm>
            <a:off x="769937" y="114300"/>
            <a:ext cx="7543800" cy="863600"/>
          </a:xfrm>
          <a:prstGeom prst="rect">
            <a:avLst/>
          </a:prstGeom>
        </p:spPr>
        <p:txBody>
          <a:bodyPr wrap="square" lIns="91440" tIns="45720" rIns="91440" bIns="45720" numCol="1" anchor="ctr"/>
          <a:lstStyle/>
          <a:p>
            <a:pPr marL="0" indent="0"/>
            <a:r>
              <a:rPr lang="en-US" sz="4400" b="1" dirty="0" smtClean="0"/>
              <a:t>Silk roads</a:t>
            </a:r>
          </a:p>
        </p:txBody>
      </p:sp>
      <p:sp>
        <p:nvSpPr>
          <p:cNvPr id="96" name="Text Box 96"/>
          <p:cNvSpPr>
            <a:spLocks noGrp="1"/>
          </p:cNvSpPr>
          <p:nvPr>
            <p:ph/>
          </p:nvPr>
        </p:nvSpPr>
        <p:spPr>
          <a:xfrm>
            <a:off x="395287" y="977900"/>
            <a:ext cx="8545512" cy="5187950"/>
          </a:xfrm>
          <a:prstGeom prst="rect">
            <a:avLst/>
          </a:prstGeom>
        </p:spPr>
        <p:txBody>
          <a:bodyPr wrap="square" lIns="0" tIns="45720" rIns="0" bIns="45720" numCol="1" anchor="t"/>
          <a:lstStyle/>
          <a:p>
            <a:pPr marL="0" indent="0">
              <a:lnSpc>
                <a:spcPct val="120000"/>
              </a:lnSpc>
              <a:buNone/>
            </a:pPr>
            <a:r>
              <a:rPr lang="en-US" dirty="0" smtClean="0">
                <a:solidFill>
                  <a:schemeClr val="tx1"/>
                </a:solidFill>
              </a:rPr>
              <a:t>The term “silk road” thus refers to more than just trade in silk between China and Rome over a few centuries. It stands for the exchanges of things and ideas, both intended and accidental, through trade, diplomacy, conquest, migration, and pilgrimage that intensified integration of the Afro-Eurasian continent from the Neolithic through modern times. Warriors, missionaries, nomads, emissaries, and artisans as well as merchants contributed to this ongoing cross-fertilization, which thrived under imperial and religious unifications…. The silk road had no such clearly identifiable point of departure [as the Columbian exchange], and was more in the nature of a growing acquaintanceship than a sudden encounter. But its effects on world history are no less profound for that. By understanding the biological, technological, and cultural commonalities shared across the continent, we see that much of what we consider the intellectual, religious, political, or economic patrimony of “the West” or “the East”—or Christendom or Islam or Europe or Africa or Asia—are actually varied expressions of what was, on a fundamental level, an Afro-Eurasian joint venture.</a:t>
            </a:r>
          </a:p>
        </p:txBody>
      </p:sp>
      <p:sp>
        <p:nvSpPr>
          <p:cNvPr id="97" name="Text Box 97"/>
          <p:cNvSpPr txBox="1">
            <a:spLocks/>
          </p:cNvSpPr>
          <p:nvPr/>
        </p:nvSpPr>
        <p:spPr>
          <a:xfrm>
            <a:off x="1835150" y="6459537"/>
            <a:ext cx="4691062" cy="365125"/>
          </a:xfrm>
          <a:prstGeom prst="rect">
            <a:avLst/>
          </a:prstGeom>
          <a:noFill/>
          <a:ln>
            <a:noFill/>
          </a:ln>
        </p:spPr>
        <p:txBody>
          <a:bodyPr numCol="1" anchor="ctr"/>
          <a:lstStyle/>
          <a:p>
            <a:endParaRPr/>
          </a:p>
        </p:txBody>
      </p:sp>
      <p:sp>
        <p:nvSpPr>
          <p:cNvPr id="98" name="Text Box 98"/>
          <p:cNvSpPr txBox="1">
            <a:spLocks/>
          </p:cNvSpPr>
          <p:nvPr/>
        </p:nvSpPr>
        <p:spPr>
          <a:xfrm>
            <a:off x="8277225" y="6459537"/>
            <a:ext cx="663575" cy="365125"/>
          </a:xfrm>
          <a:prstGeom prst="rect">
            <a:avLst/>
          </a:prstGeom>
          <a:noFill/>
          <a:ln>
            <a:noFill/>
          </a:ln>
        </p:spPr>
        <p:txBody>
          <a:bodyPr numCol="1" anchor="ctr"/>
          <a:lstStyle/>
          <a:p>
            <a:pPr marL="0" indent="0" algn="r"/>
            <a:r>
              <a:rPr lang="en-US" sz="2000" b="1" dirty="0" smtClean="0">
                <a:solidFill>
                  <a:srgbClr val="FFC000"/>
                </a:solidFill>
              </a:rPr>
              <a:t>*</a:t>
            </a:r>
          </a:p>
        </p:txBody>
      </p:sp>
    </p:spTree>
  </p:cSld>
  <p:clrMapOvr>
    <a:masterClrMapping/>
  </p:clrMapOvr>
</p:sld>
</file>

<file path=ppt/theme/theme1.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Office">
      <a:dk1>
        <a:srgbClr val="FFFFFF"/>
      </a:dk1>
      <a:lt1>
        <a:srgbClr val="000000"/>
      </a:lt1>
      <a:dk2>
        <a:srgbClr val="D1D9E1"/>
      </a:dk2>
      <a:lt2>
        <a:srgbClr val="46464A"/>
      </a:lt2>
      <a:accent1>
        <a:srgbClr val="6F6F74"/>
      </a:accent1>
      <a:accent2>
        <a:srgbClr val="A7B789"/>
      </a:accent2>
      <a:accent3>
        <a:srgbClr val="000000"/>
      </a:accent3>
      <a:accent4>
        <a:srgbClr val="6F6F74"/>
      </a:accent4>
      <a:accent5>
        <a:srgbClr val="A7B789"/>
      </a:accent5>
      <a:accent6>
        <a:srgbClr val="000000"/>
      </a:accent6>
      <a:hlink>
        <a:srgbClr val="67AABF"/>
      </a:hlink>
      <a:folHlink>
        <a:srgbClr val="B1B5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819</Words>
  <Application>Microsoft Office PowerPoint</Application>
  <PresentationFormat>Presentazione su schermo (4:3)</PresentationFormat>
  <Paragraphs>52</Paragraphs>
  <Slides>13</Slides>
  <Notes>1</Notes>
  <HiddenSlides>0</HiddenSlides>
  <MMClips>0</MMClips>
  <ScaleCrop>false</ScaleCrop>
  <HeadingPairs>
    <vt:vector size="6" baseType="variant">
      <vt:variant>
        <vt:lpstr>Caratteri utilizzati</vt:lpstr>
      </vt:variant>
      <vt:variant>
        <vt:i4>5</vt:i4>
      </vt:variant>
      <vt:variant>
        <vt:lpstr>Tema</vt:lpstr>
      </vt:variant>
      <vt:variant>
        <vt:i4>8</vt:i4>
      </vt:variant>
      <vt:variant>
        <vt:lpstr>Titoli diapositive</vt:lpstr>
      </vt:variant>
      <vt:variant>
        <vt:i4>13</vt:i4>
      </vt:variant>
    </vt:vector>
  </HeadingPairs>
  <TitlesOfParts>
    <vt:vector size="26" baseType="lpstr">
      <vt:lpstr>Arial</vt:lpstr>
      <vt:lpstr>Calibri</vt:lpstr>
      <vt:lpstr>Calibri Light</vt:lpstr>
      <vt:lpstr>TimesNewRomanPS-ItalicMT</vt:lpstr>
      <vt:lpstr>Wingdings</vt:lpstr>
      <vt:lpstr>Default Design</vt:lpstr>
      <vt:lpstr>Default Design</vt:lpstr>
      <vt:lpstr>Default Design</vt:lpstr>
      <vt:lpstr>Default Design</vt:lpstr>
      <vt:lpstr>Default Design</vt:lpstr>
      <vt:lpstr>Default Design</vt:lpstr>
      <vt:lpstr>Default Design</vt:lpstr>
      <vt:lpstr>Default Design</vt:lpstr>
      <vt:lpstr>Presentazione standard di PowerPoint</vt:lpstr>
      <vt:lpstr>Edward Gibbon, History of the Decline and Fall of the Roman Empire</vt:lpstr>
      <vt:lpstr>Presentazione standard di PowerPoint</vt:lpstr>
      <vt:lpstr>Eurasia</vt:lpstr>
      <vt:lpstr>Presentazione standard di PowerPoint</vt:lpstr>
      <vt:lpstr>Environment, ecological zones and man in Central Eurasia</vt:lpstr>
      <vt:lpstr>Nomadic groups, agrarian States, towns</vt:lpstr>
      <vt:lpstr>Religion</vt:lpstr>
      <vt:lpstr>Silk roads</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ABBATTISTA GUIDO</cp:lastModifiedBy>
  <cp:revision>2</cp:revision>
  <dcterms:modified xsi:type="dcterms:W3CDTF">2019-10-16T16:33:08Z</dcterms:modified>
</cp:coreProperties>
</file>