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sldIdLst>
    <p:sldId id="256" r:id="rId2"/>
    <p:sldId id="272" r:id="rId3"/>
    <p:sldId id="273" r:id="rId4"/>
    <p:sldId id="275" r:id="rId5"/>
    <p:sldId id="282" r:id="rId6"/>
    <p:sldId id="276" r:id="rId7"/>
    <p:sldId id="281" r:id="rId8"/>
    <p:sldId id="277" r:id="rId9"/>
    <p:sldId id="278" r:id="rId10"/>
    <p:sldId id="279" r:id="rId11"/>
    <p:sldId id="298" r:id="rId12"/>
    <p:sldId id="294" r:id="rId13"/>
    <p:sldId id="295" r:id="rId14"/>
    <p:sldId id="296" r:id="rId15"/>
    <p:sldId id="297" r:id="rId16"/>
    <p:sldId id="286" r:id="rId17"/>
    <p:sldId id="287" r:id="rId18"/>
    <p:sldId id="280" r:id="rId19"/>
    <p:sldId id="283" r:id="rId20"/>
    <p:sldId id="284" r:id="rId21"/>
    <p:sldId id="285" r:id="rId22"/>
    <p:sldId id="288" r:id="rId23"/>
    <p:sldId id="289" r:id="rId24"/>
    <p:sldId id="290" r:id="rId25"/>
    <p:sldId id="291" r:id="rId26"/>
    <p:sldId id="292" r:id="rId27"/>
    <p:sldId id="293" r:id="rId28"/>
    <p:sldId id="301" r:id="rId29"/>
    <p:sldId id="299" r:id="rId30"/>
    <p:sldId id="300" r:id="rId31"/>
    <p:sldId id="302" r:id="rId32"/>
    <p:sldId id="303" r:id="rId33"/>
    <p:sldId id="304" r:id="rId34"/>
    <p:sldId id="305" r:id="rId35"/>
    <p:sldId id="311" r:id="rId36"/>
    <p:sldId id="312" r:id="rId37"/>
    <p:sldId id="313" r:id="rId38"/>
    <p:sldId id="306" r:id="rId39"/>
    <p:sldId id="307" r:id="rId40"/>
    <p:sldId id="308" r:id="rId41"/>
    <p:sldId id="309" r:id="rId42"/>
    <p:sldId id="310" r:id="rId4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FF"/>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5846" autoAdjust="0"/>
  </p:normalViewPr>
  <p:slideViewPr>
    <p:cSldViewPr>
      <p:cViewPr varScale="1">
        <p:scale>
          <a:sx n="95" d="100"/>
          <a:sy n="95" d="100"/>
        </p:scale>
        <p:origin x="1986" y="90"/>
      </p:cViewPr>
      <p:guideLst>
        <p:guide orient="horz" pos="2160"/>
        <p:guide pos="2880"/>
      </p:guideLst>
    </p:cSldViewPr>
  </p:slideViewPr>
  <p:outlineViewPr>
    <p:cViewPr>
      <p:scale>
        <a:sx n="33" d="100"/>
        <a:sy n="33" d="100"/>
      </p:scale>
      <p:origin x="0" y="-2344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0665D6-0840-40A7-A3BC-904279E87142}" type="datetimeFigureOut">
              <a:rPr lang="en-GB" smtClean="0"/>
              <a:t>06/11/2019</a:t>
            </a:fld>
            <a:endParaRPr lang="en-GB"/>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767443-2D9F-4E5A-9E41-C6EBBB1496CA}" type="slidenum">
              <a:rPr lang="en-GB" smtClean="0"/>
              <a:t>‹N›</a:t>
            </a:fld>
            <a:endParaRPr lang="en-GB"/>
          </a:p>
        </p:txBody>
      </p:sp>
    </p:spTree>
    <p:extLst>
      <p:ext uri="{BB962C8B-B14F-4D97-AF65-F5344CB8AC3E}">
        <p14:creationId xmlns:p14="http://schemas.microsoft.com/office/powerpoint/2010/main" val="621220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en.wiktionary.org/wiki/%E5%A4%A7" TargetMode="External"/><Relationship Id="rId7" Type="http://schemas.openxmlformats.org/officeDocument/2006/relationships/hyperlink" Target="http://en.wiktionary.org/wiki/%E6%BC%A2%E6%97%8F" TargetMode="External"/><Relationship Id="rId2" Type="http://schemas.openxmlformats.org/officeDocument/2006/relationships/slide" Target="../slides/slide27.xml"/><Relationship Id="rId1" Type="http://schemas.openxmlformats.org/officeDocument/2006/relationships/notesMaster" Target="../notesMasters/notesMaster1.xml"/><Relationship Id="rId6" Type="http://schemas.openxmlformats.org/officeDocument/2006/relationships/hyperlink" Target="http://en.wikipedia.org/wiki/Traditional" TargetMode="External"/><Relationship Id="rId5" Type="http://schemas.openxmlformats.org/officeDocument/2006/relationships/hyperlink" Target="http://en.wiktionary.org/wiki/%E4%B8%BB%E4%B9%89" TargetMode="External"/><Relationship Id="rId4" Type="http://schemas.openxmlformats.org/officeDocument/2006/relationships/hyperlink" Target="http://en.wiktionary.org/wiki/%E6%B1%89%E6%97%8F" TargetMode="Externa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a:t>
            </a:fld>
            <a:endParaRPr lang="en-GB"/>
          </a:p>
        </p:txBody>
      </p:sp>
    </p:spTree>
    <p:extLst>
      <p:ext uri="{BB962C8B-B14F-4D97-AF65-F5344CB8AC3E}">
        <p14:creationId xmlns:p14="http://schemas.microsoft.com/office/powerpoint/2010/main" val="2490518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10</a:t>
            </a:fld>
            <a:endParaRPr lang="en-GB"/>
          </a:p>
        </p:txBody>
      </p:sp>
    </p:spTree>
    <p:extLst>
      <p:ext uri="{BB962C8B-B14F-4D97-AF65-F5344CB8AC3E}">
        <p14:creationId xmlns:p14="http://schemas.microsoft.com/office/powerpoint/2010/main" val="23785726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11</a:t>
            </a:fld>
            <a:endParaRPr lang="en-GB"/>
          </a:p>
        </p:txBody>
      </p:sp>
    </p:spTree>
    <p:extLst>
      <p:ext uri="{BB962C8B-B14F-4D97-AF65-F5344CB8AC3E}">
        <p14:creationId xmlns:p14="http://schemas.microsoft.com/office/powerpoint/2010/main" val="3656256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12</a:t>
            </a:fld>
            <a:endParaRPr lang="en-GB"/>
          </a:p>
        </p:txBody>
      </p:sp>
    </p:spTree>
    <p:extLst>
      <p:ext uri="{BB962C8B-B14F-4D97-AF65-F5344CB8AC3E}">
        <p14:creationId xmlns:p14="http://schemas.microsoft.com/office/powerpoint/2010/main" val="25071843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13</a:t>
            </a:fld>
            <a:endParaRPr lang="en-GB"/>
          </a:p>
        </p:txBody>
      </p:sp>
    </p:spTree>
    <p:extLst>
      <p:ext uri="{BB962C8B-B14F-4D97-AF65-F5344CB8AC3E}">
        <p14:creationId xmlns:p14="http://schemas.microsoft.com/office/powerpoint/2010/main" val="3465247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14</a:t>
            </a:fld>
            <a:endParaRPr lang="en-GB"/>
          </a:p>
        </p:txBody>
      </p:sp>
    </p:spTree>
    <p:extLst>
      <p:ext uri="{BB962C8B-B14F-4D97-AF65-F5344CB8AC3E}">
        <p14:creationId xmlns:p14="http://schemas.microsoft.com/office/powerpoint/2010/main" val="3756101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15</a:t>
            </a:fld>
            <a:endParaRPr lang="en-GB"/>
          </a:p>
        </p:txBody>
      </p:sp>
    </p:spTree>
    <p:extLst>
      <p:ext uri="{BB962C8B-B14F-4D97-AF65-F5344CB8AC3E}">
        <p14:creationId xmlns:p14="http://schemas.microsoft.com/office/powerpoint/2010/main" val="16807206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16</a:t>
            </a:fld>
            <a:endParaRPr lang="en-GB"/>
          </a:p>
        </p:txBody>
      </p:sp>
    </p:spTree>
    <p:extLst>
      <p:ext uri="{BB962C8B-B14F-4D97-AF65-F5344CB8AC3E}">
        <p14:creationId xmlns:p14="http://schemas.microsoft.com/office/powerpoint/2010/main" val="34977455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17</a:t>
            </a:fld>
            <a:endParaRPr lang="en-GB"/>
          </a:p>
        </p:txBody>
      </p:sp>
    </p:spTree>
    <p:extLst>
      <p:ext uri="{BB962C8B-B14F-4D97-AF65-F5344CB8AC3E}">
        <p14:creationId xmlns:p14="http://schemas.microsoft.com/office/powerpoint/2010/main" val="9806145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18</a:t>
            </a:fld>
            <a:endParaRPr lang="en-GB"/>
          </a:p>
        </p:txBody>
      </p:sp>
    </p:spTree>
    <p:extLst>
      <p:ext uri="{BB962C8B-B14F-4D97-AF65-F5344CB8AC3E}">
        <p14:creationId xmlns:p14="http://schemas.microsoft.com/office/powerpoint/2010/main" val="17815855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19</a:t>
            </a:fld>
            <a:endParaRPr lang="en-GB"/>
          </a:p>
        </p:txBody>
      </p:sp>
    </p:spTree>
    <p:extLst>
      <p:ext uri="{BB962C8B-B14F-4D97-AF65-F5344CB8AC3E}">
        <p14:creationId xmlns:p14="http://schemas.microsoft.com/office/powerpoint/2010/main" val="4173536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2</a:t>
            </a:fld>
            <a:endParaRPr lang="en-GB"/>
          </a:p>
        </p:txBody>
      </p:sp>
    </p:spTree>
    <p:extLst>
      <p:ext uri="{BB962C8B-B14F-4D97-AF65-F5344CB8AC3E}">
        <p14:creationId xmlns:p14="http://schemas.microsoft.com/office/powerpoint/2010/main" val="1181796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20</a:t>
            </a:fld>
            <a:endParaRPr lang="en-GB"/>
          </a:p>
        </p:txBody>
      </p:sp>
    </p:spTree>
    <p:extLst>
      <p:ext uri="{BB962C8B-B14F-4D97-AF65-F5344CB8AC3E}">
        <p14:creationId xmlns:p14="http://schemas.microsoft.com/office/powerpoint/2010/main" val="3235923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21</a:t>
            </a:fld>
            <a:endParaRPr lang="en-GB"/>
          </a:p>
        </p:txBody>
      </p:sp>
    </p:spTree>
    <p:extLst>
      <p:ext uri="{BB962C8B-B14F-4D97-AF65-F5344CB8AC3E}">
        <p14:creationId xmlns:p14="http://schemas.microsoft.com/office/powerpoint/2010/main" val="42093496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22</a:t>
            </a:fld>
            <a:endParaRPr lang="en-GB"/>
          </a:p>
        </p:txBody>
      </p:sp>
    </p:spTree>
    <p:extLst>
      <p:ext uri="{BB962C8B-B14F-4D97-AF65-F5344CB8AC3E}">
        <p14:creationId xmlns:p14="http://schemas.microsoft.com/office/powerpoint/2010/main" val="33075456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23</a:t>
            </a:fld>
            <a:endParaRPr lang="en-GB"/>
          </a:p>
        </p:txBody>
      </p:sp>
    </p:spTree>
    <p:extLst>
      <p:ext uri="{BB962C8B-B14F-4D97-AF65-F5344CB8AC3E}">
        <p14:creationId xmlns:p14="http://schemas.microsoft.com/office/powerpoint/2010/main" val="13551798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24</a:t>
            </a:fld>
            <a:endParaRPr lang="en-GB"/>
          </a:p>
        </p:txBody>
      </p:sp>
    </p:spTree>
    <p:extLst>
      <p:ext uri="{BB962C8B-B14F-4D97-AF65-F5344CB8AC3E}">
        <p14:creationId xmlns:p14="http://schemas.microsoft.com/office/powerpoint/2010/main" val="21870379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b="1" dirty="0" smtClean="0"/>
              <a:t>the </a:t>
            </a:r>
            <a:r>
              <a:rPr lang="it-IT" b="1" dirty="0" err="1" smtClean="0"/>
              <a:t>important</a:t>
            </a:r>
            <a:r>
              <a:rPr lang="it-IT" b="1" dirty="0" smtClean="0"/>
              <a:t> </a:t>
            </a:r>
            <a:r>
              <a:rPr lang="it-IT" b="1" dirty="0" err="1" smtClean="0"/>
              <a:t>thought</a:t>
            </a:r>
            <a:r>
              <a:rPr lang="it-IT" b="1" dirty="0" smtClean="0"/>
              <a:t> of Three </a:t>
            </a:r>
            <a:r>
              <a:rPr lang="it-IT" b="1" dirty="0" err="1" smtClean="0"/>
              <a:t>Represents</a:t>
            </a:r>
            <a:r>
              <a:rPr lang="it-IT" dirty="0" smtClean="0"/>
              <a:t> (</a:t>
            </a:r>
            <a:r>
              <a:rPr lang="it-IT" dirty="0" err="1" smtClean="0"/>
              <a:t>simplified</a:t>
            </a:r>
            <a:r>
              <a:rPr lang="it-IT" dirty="0" smtClean="0"/>
              <a:t> </a:t>
            </a:r>
            <a:r>
              <a:rPr lang="it-IT" dirty="0" err="1" smtClean="0"/>
              <a:t>Chinese</a:t>
            </a:r>
            <a:r>
              <a:rPr lang="it-IT" dirty="0" smtClean="0"/>
              <a:t>: “</a:t>
            </a:r>
            <a:r>
              <a:rPr lang="ja-JP" altLang="it-IT" dirty="0" smtClean="0"/>
              <a:t>三个代表”重要思想</a:t>
            </a:r>
            <a:r>
              <a:rPr lang="it-IT" altLang="ja-JP" dirty="0" smtClean="0"/>
              <a:t>; </a:t>
            </a:r>
            <a:r>
              <a:rPr lang="it-IT" dirty="0" err="1" smtClean="0"/>
              <a:t>traditional</a:t>
            </a:r>
            <a:r>
              <a:rPr lang="it-IT" dirty="0" smtClean="0"/>
              <a:t> </a:t>
            </a:r>
            <a:r>
              <a:rPr lang="it-IT" dirty="0" err="1" smtClean="0"/>
              <a:t>Chinese</a:t>
            </a:r>
            <a:r>
              <a:rPr lang="it-IT" dirty="0" smtClean="0"/>
              <a:t>: “</a:t>
            </a:r>
            <a:r>
              <a:rPr lang="ja-JP" altLang="it-IT" dirty="0" smtClean="0"/>
              <a:t>三個代表”重要思想</a:t>
            </a:r>
            <a:r>
              <a:rPr lang="it-IT" altLang="ja-JP" dirty="0" smtClean="0"/>
              <a:t>; </a:t>
            </a:r>
            <a:r>
              <a:rPr lang="it-IT" dirty="0" smtClean="0"/>
              <a:t>pinyin: </a:t>
            </a:r>
            <a:r>
              <a:rPr lang="it-IT" i="1" dirty="0" smtClean="0"/>
              <a:t>“</a:t>
            </a:r>
            <a:r>
              <a:rPr lang="it-IT" i="1" dirty="0" err="1" smtClean="0"/>
              <a:t>Sān</a:t>
            </a:r>
            <a:r>
              <a:rPr lang="it-IT" i="1" dirty="0" smtClean="0"/>
              <a:t> </a:t>
            </a:r>
            <a:r>
              <a:rPr lang="it-IT" i="1" dirty="0" err="1" smtClean="0"/>
              <a:t>gè</a:t>
            </a:r>
            <a:r>
              <a:rPr lang="it-IT" i="1" dirty="0" smtClean="0"/>
              <a:t> </a:t>
            </a:r>
            <a:r>
              <a:rPr lang="it-IT" i="1" dirty="0" err="1" smtClean="0"/>
              <a:t>dàibiǎo</a:t>
            </a:r>
            <a:r>
              <a:rPr lang="it-IT" i="1" dirty="0" smtClean="0"/>
              <a:t>” </a:t>
            </a:r>
            <a:r>
              <a:rPr lang="it-IT" i="1" dirty="0" err="1" smtClean="0"/>
              <a:t>zhòngyào</a:t>
            </a:r>
            <a:r>
              <a:rPr lang="it-IT" i="1" dirty="0" smtClean="0"/>
              <a:t> </a:t>
            </a:r>
            <a:r>
              <a:rPr lang="it-IT" i="1" dirty="0" err="1" smtClean="0"/>
              <a:t>sīxiǎng</a:t>
            </a:r>
            <a:r>
              <a:rPr lang="it-IT" dirty="0" smtClean="0"/>
              <a:t>) </a:t>
            </a:r>
            <a:r>
              <a:rPr lang="it-IT" dirty="0" err="1" smtClean="0"/>
              <a:t>is</a:t>
            </a:r>
            <a:r>
              <a:rPr lang="it-IT" dirty="0" smtClean="0"/>
              <a:t> a </a:t>
            </a:r>
            <a:r>
              <a:rPr lang="it-IT" dirty="0" err="1" smtClean="0"/>
              <a:t>guiding</a:t>
            </a:r>
            <a:r>
              <a:rPr lang="it-IT" dirty="0" smtClean="0"/>
              <a:t> </a:t>
            </a:r>
            <a:r>
              <a:rPr lang="it-IT" dirty="0" err="1" smtClean="0"/>
              <a:t>socio-political</a:t>
            </a:r>
            <a:r>
              <a:rPr lang="it-IT" dirty="0" smtClean="0"/>
              <a:t> </a:t>
            </a:r>
            <a:r>
              <a:rPr lang="it-IT" dirty="0" err="1" smtClean="0"/>
              <a:t>theory</a:t>
            </a:r>
            <a:r>
              <a:rPr lang="it-IT" dirty="0" smtClean="0"/>
              <a:t> </a:t>
            </a:r>
            <a:r>
              <a:rPr lang="it-IT" dirty="0" err="1" smtClean="0"/>
              <a:t>credited</a:t>
            </a:r>
            <a:r>
              <a:rPr lang="it-IT" dirty="0" smtClean="0"/>
              <a:t> to Jiang Zemin </a:t>
            </a:r>
            <a:r>
              <a:rPr lang="it-IT" dirty="0" err="1" smtClean="0"/>
              <a:t>which</a:t>
            </a:r>
            <a:r>
              <a:rPr lang="it-IT" dirty="0" smtClean="0"/>
              <a:t> </a:t>
            </a:r>
            <a:r>
              <a:rPr lang="it-IT" dirty="0" err="1" smtClean="0"/>
              <a:t>was</a:t>
            </a:r>
            <a:r>
              <a:rPr lang="it-IT" dirty="0" smtClean="0"/>
              <a:t> </a:t>
            </a:r>
            <a:r>
              <a:rPr lang="it-IT" dirty="0" err="1" smtClean="0"/>
              <a:t>ratified</a:t>
            </a:r>
            <a:r>
              <a:rPr lang="it-IT" dirty="0" smtClean="0"/>
              <a:t> by the </a:t>
            </a:r>
            <a:r>
              <a:rPr lang="it-IT" dirty="0" err="1" smtClean="0"/>
              <a:t>Communist</a:t>
            </a:r>
            <a:r>
              <a:rPr lang="it-IT" dirty="0" smtClean="0"/>
              <a:t> Party of China </a:t>
            </a:r>
            <a:r>
              <a:rPr lang="it-IT" dirty="0" err="1" smtClean="0"/>
              <a:t>at</a:t>
            </a:r>
            <a:r>
              <a:rPr lang="it-IT" dirty="0" smtClean="0"/>
              <a:t> the </a:t>
            </a:r>
            <a:r>
              <a:rPr lang="it-IT" dirty="0" err="1" smtClean="0"/>
              <a:t>Sixteenth</a:t>
            </a:r>
            <a:r>
              <a:rPr lang="it-IT" dirty="0" smtClean="0"/>
              <a:t> Party </a:t>
            </a:r>
            <a:r>
              <a:rPr lang="it-IT" dirty="0" err="1" smtClean="0"/>
              <a:t>Congress</a:t>
            </a:r>
            <a:r>
              <a:rPr lang="it-IT" dirty="0" smtClean="0"/>
              <a:t> in 2002: «</a:t>
            </a:r>
            <a:r>
              <a:rPr lang="en-US" dirty="0" smtClean="0"/>
              <a:t>Our Party must always represent the requirements for developing China's advanced productive forces, the orientation of China's advanced culture and the fundamental interests of the overwhelming majority of the Chinese people. These are the inexorable requirements for maintaining and developing socialism, and the logical conclusion our Party has reached through hard exploration and great praxis”. "Represents advanced social productive forces" = Economic production; "Represents the progressive course of China's advanced culture" = Cultural development; "Represents the fundamental interests of the majority" = Political consensus</a:t>
            </a:r>
          </a:p>
          <a:p>
            <a:endParaRPr lang="it-IT" dirty="0"/>
          </a:p>
        </p:txBody>
      </p:sp>
      <p:sp>
        <p:nvSpPr>
          <p:cNvPr id="4" name="Segnaposto numero diapositiva 3"/>
          <p:cNvSpPr>
            <a:spLocks noGrp="1"/>
          </p:cNvSpPr>
          <p:nvPr>
            <p:ph type="sldNum" sz="quarter" idx="10"/>
          </p:nvPr>
        </p:nvSpPr>
        <p:spPr/>
        <p:txBody>
          <a:bodyPr/>
          <a:lstStyle/>
          <a:p>
            <a:fld id="{BC767443-2D9F-4E5A-9E41-C6EBBB1496CA}" type="slidenum">
              <a:rPr lang="en-GB" smtClean="0"/>
              <a:t>25</a:t>
            </a:fld>
            <a:endParaRPr lang="en-GB"/>
          </a:p>
        </p:txBody>
      </p:sp>
    </p:spTree>
    <p:extLst>
      <p:ext uri="{BB962C8B-B14F-4D97-AF65-F5344CB8AC3E}">
        <p14:creationId xmlns:p14="http://schemas.microsoft.com/office/powerpoint/2010/main" val="13223848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26</a:t>
            </a:fld>
            <a:endParaRPr lang="en-GB"/>
          </a:p>
        </p:txBody>
      </p:sp>
    </p:spTree>
    <p:extLst>
      <p:ext uri="{BB962C8B-B14F-4D97-AF65-F5344CB8AC3E}">
        <p14:creationId xmlns:p14="http://schemas.microsoft.com/office/powerpoint/2010/main" val="40562568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b="1" dirty="0" smtClean="0"/>
              <a:t>Han </a:t>
            </a:r>
            <a:r>
              <a:rPr lang="it-IT" b="1" dirty="0" err="1" smtClean="0"/>
              <a:t>chauvinism</a:t>
            </a:r>
            <a:r>
              <a:rPr lang="it-IT" dirty="0" smtClean="0"/>
              <a:t> (</a:t>
            </a:r>
            <a:r>
              <a:rPr lang="it-IT" dirty="0" err="1" smtClean="0"/>
              <a:t>Chinese</a:t>
            </a:r>
            <a:r>
              <a:rPr lang="it-IT" dirty="0" smtClean="0"/>
              <a:t> </a:t>
            </a:r>
            <a:r>
              <a:rPr lang="ja-JP" altLang="it-IT" dirty="0" smtClean="0">
                <a:hlinkClick r:id="rId3" tooltip="wikt:大"/>
              </a:rPr>
              <a:t>大</a:t>
            </a:r>
            <a:r>
              <a:rPr lang="ja-JP" altLang="it-IT" dirty="0" smtClean="0">
                <a:hlinkClick r:id="rId4" tooltip="wikt:汉族"/>
              </a:rPr>
              <a:t>汉族</a:t>
            </a:r>
            <a:r>
              <a:rPr lang="ja-JP" altLang="it-IT" dirty="0" smtClean="0">
                <a:hlinkClick r:id="rId5" tooltip="wikt:主义"/>
              </a:rPr>
              <a:t>主义</a:t>
            </a:r>
            <a:r>
              <a:rPr lang="it-IT" altLang="ja-JP" dirty="0" smtClean="0"/>
              <a:t>, </a:t>
            </a:r>
            <a:r>
              <a:rPr lang="it-IT" dirty="0" smtClean="0">
                <a:hlinkClick r:id="rId6" tooltip="Traditional"/>
              </a:rPr>
              <a:t>t</a:t>
            </a:r>
            <a:r>
              <a:rPr lang="it-IT" dirty="0" smtClean="0"/>
              <a:t> </a:t>
            </a:r>
            <a:r>
              <a:rPr lang="ja-JP" altLang="it-IT" dirty="0" smtClean="0">
                <a:hlinkClick r:id="rId3" tooltip="wikt:大"/>
              </a:rPr>
              <a:t>大</a:t>
            </a:r>
            <a:r>
              <a:rPr lang="ja-JP" altLang="it-IT" dirty="0" smtClean="0">
                <a:hlinkClick r:id="rId7" tooltip="wikt:漢族"/>
              </a:rPr>
              <a:t>漢族</a:t>
            </a:r>
            <a:r>
              <a:rPr lang="ja-JP" altLang="it-IT" dirty="0" smtClean="0"/>
              <a:t>主義</a:t>
            </a:r>
            <a:r>
              <a:rPr lang="it-IT" dirty="0" smtClean="0"/>
              <a:t> Dà </a:t>
            </a:r>
            <a:r>
              <a:rPr lang="it-IT" dirty="0" err="1" smtClean="0"/>
              <a:t>Hànzú</a:t>
            </a:r>
            <a:r>
              <a:rPr lang="it-IT" dirty="0" smtClean="0"/>
              <a:t> </a:t>
            </a:r>
            <a:r>
              <a:rPr lang="it-IT" dirty="0" err="1" smtClean="0"/>
              <a:t>zhǔyì</a:t>
            </a:r>
            <a:r>
              <a:rPr lang="it-IT" dirty="0" smtClean="0"/>
              <a:t>) </a:t>
            </a:r>
            <a:r>
              <a:rPr lang="it-IT" dirty="0" err="1" smtClean="0"/>
              <a:t>is</a:t>
            </a:r>
            <a:r>
              <a:rPr lang="it-IT" dirty="0" smtClean="0"/>
              <a:t> a </a:t>
            </a:r>
            <a:r>
              <a:rPr lang="it-IT" dirty="0" err="1" smtClean="0"/>
              <a:t>term</a:t>
            </a:r>
            <a:r>
              <a:rPr lang="it-IT" dirty="0" smtClean="0"/>
              <a:t> </a:t>
            </a:r>
            <a:r>
              <a:rPr lang="it-IT" dirty="0" err="1" smtClean="0"/>
              <a:t>coined</a:t>
            </a:r>
            <a:r>
              <a:rPr lang="it-IT" dirty="0" smtClean="0"/>
              <a:t> by Mao Zedong in 1956 to </a:t>
            </a:r>
            <a:r>
              <a:rPr lang="it-IT" dirty="0" err="1" smtClean="0"/>
              <a:t>criticize</a:t>
            </a:r>
            <a:r>
              <a:rPr lang="it-IT" dirty="0" smtClean="0"/>
              <a:t> </a:t>
            </a:r>
            <a:r>
              <a:rPr lang="it-IT" dirty="0" err="1" smtClean="0"/>
              <a:t>ethnocentrism</a:t>
            </a:r>
            <a:r>
              <a:rPr lang="it-IT" dirty="0" smtClean="0"/>
              <a:t> </a:t>
            </a:r>
            <a:r>
              <a:rPr lang="it-IT" dirty="0" err="1" smtClean="0"/>
              <a:t>among</a:t>
            </a:r>
            <a:r>
              <a:rPr lang="it-IT" dirty="0" smtClean="0"/>
              <a:t> the </a:t>
            </a:r>
            <a:r>
              <a:rPr lang="it-IT" dirty="0" err="1" smtClean="0"/>
              <a:t>majority</a:t>
            </a:r>
            <a:r>
              <a:rPr lang="it-IT" dirty="0" smtClean="0"/>
              <a:t> Han </a:t>
            </a:r>
            <a:r>
              <a:rPr lang="it-IT" dirty="0" err="1" smtClean="0"/>
              <a:t>people</a:t>
            </a:r>
            <a:r>
              <a:rPr lang="it-IT" baseline="0" dirty="0" smtClean="0"/>
              <a:t> </a:t>
            </a:r>
            <a:r>
              <a:rPr lang="it-IT" dirty="0" smtClean="0"/>
              <a:t>of China. In </a:t>
            </a:r>
            <a:r>
              <a:rPr lang="it-IT" dirty="0" err="1" smtClean="0"/>
              <a:t>his</a:t>
            </a:r>
            <a:r>
              <a:rPr lang="it-IT" dirty="0" smtClean="0"/>
              <a:t> </a:t>
            </a:r>
            <a:r>
              <a:rPr lang="it-IT" dirty="0" err="1" smtClean="0"/>
              <a:t>speech</a:t>
            </a:r>
            <a:r>
              <a:rPr lang="it-IT" dirty="0" smtClean="0"/>
              <a:t>, </a:t>
            </a:r>
            <a:r>
              <a:rPr lang="it-IT" dirty="0" err="1" smtClean="0"/>
              <a:t>titled</a:t>
            </a:r>
            <a:r>
              <a:rPr lang="it-IT" dirty="0" smtClean="0"/>
              <a:t> </a:t>
            </a:r>
            <a:r>
              <a:rPr lang="it-IT" dirty="0" err="1" smtClean="0"/>
              <a:t>Ten</a:t>
            </a:r>
            <a:r>
              <a:rPr lang="it-IT" dirty="0" smtClean="0"/>
              <a:t> Major Relations, Mao </a:t>
            </a:r>
            <a:r>
              <a:rPr lang="it-IT" dirty="0" err="1" smtClean="0"/>
              <a:t>stated</a:t>
            </a:r>
            <a:r>
              <a:rPr lang="it-IT" dirty="0" smtClean="0"/>
              <a:t> </a:t>
            </a:r>
            <a:r>
              <a:rPr lang="it-IT" dirty="0" err="1" smtClean="0"/>
              <a:t>that</a:t>
            </a:r>
            <a:r>
              <a:rPr lang="it-IT" dirty="0" smtClean="0"/>
              <a:t> "on the </a:t>
            </a:r>
            <a:r>
              <a:rPr lang="it-IT" dirty="0" err="1" smtClean="0"/>
              <a:t>relationship</a:t>
            </a:r>
            <a:r>
              <a:rPr lang="it-IT" dirty="0" smtClean="0"/>
              <a:t> </a:t>
            </a:r>
            <a:r>
              <a:rPr lang="it-IT" dirty="0" err="1" smtClean="0"/>
              <a:t>between</a:t>
            </a:r>
            <a:r>
              <a:rPr lang="it-IT" dirty="0" smtClean="0"/>
              <a:t> the Han </a:t>
            </a:r>
            <a:r>
              <a:rPr lang="it-IT" dirty="0" err="1" smtClean="0"/>
              <a:t>nationality</a:t>
            </a:r>
            <a:r>
              <a:rPr lang="it-IT" dirty="0" smtClean="0"/>
              <a:t> and the </a:t>
            </a:r>
            <a:r>
              <a:rPr lang="it-IT" dirty="0" err="1" smtClean="0"/>
              <a:t>minority</a:t>
            </a:r>
            <a:r>
              <a:rPr lang="it-IT" dirty="0" smtClean="0"/>
              <a:t> </a:t>
            </a:r>
            <a:r>
              <a:rPr lang="it-IT" dirty="0" err="1" smtClean="0"/>
              <a:t>nationalities</a:t>
            </a:r>
            <a:r>
              <a:rPr lang="it-IT" dirty="0" smtClean="0"/>
              <a:t>.... </a:t>
            </a:r>
            <a:r>
              <a:rPr lang="it-IT" dirty="0" err="1" smtClean="0"/>
              <a:t>we</a:t>
            </a:r>
            <a:r>
              <a:rPr lang="it-IT" dirty="0" smtClean="0"/>
              <a:t> put the </a:t>
            </a:r>
            <a:r>
              <a:rPr lang="it-IT" dirty="0" err="1" smtClean="0"/>
              <a:t>emphasis</a:t>
            </a:r>
            <a:r>
              <a:rPr lang="it-IT" dirty="0" smtClean="0"/>
              <a:t> on </a:t>
            </a:r>
            <a:r>
              <a:rPr lang="it-IT" dirty="0" err="1" smtClean="0"/>
              <a:t>opposing</a:t>
            </a:r>
            <a:r>
              <a:rPr lang="it-IT" dirty="0" smtClean="0"/>
              <a:t> Han </a:t>
            </a:r>
            <a:r>
              <a:rPr lang="it-IT" dirty="0" err="1" smtClean="0"/>
              <a:t>chauvinism</a:t>
            </a:r>
            <a:r>
              <a:rPr lang="it-IT" dirty="0" smtClean="0"/>
              <a:t>.«</a:t>
            </a:r>
            <a:r>
              <a:rPr lang="it-IT" baseline="0" dirty="0" smtClean="0"/>
              <a:t> </a:t>
            </a:r>
            <a:r>
              <a:rPr lang="it-IT" dirty="0" err="1" smtClean="0"/>
              <a:t>This</a:t>
            </a:r>
            <a:r>
              <a:rPr lang="it-IT" dirty="0" smtClean="0"/>
              <a:t> anti-</a:t>
            </a:r>
            <a:r>
              <a:rPr lang="it-IT" dirty="0" err="1" smtClean="0"/>
              <a:t>chauvinistic</a:t>
            </a:r>
            <a:r>
              <a:rPr lang="it-IT" dirty="0" smtClean="0"/>
              <a:t> idea </a:t>
            </a:r>
            <a:r>
              <a:rPr lang="it-IT" dirty="0" err="1" smtClean="0"/>
              <a:t>is</a:t>
            </a:r>
            <a:r>
              <a:rPr lang="it-IT" dirty="0" smtClean="0"/>
              <a:t> part of the </a:t>
            </a:r>
            <a:r>
              <a:rPr lang="it-IT" dirty="0" err="1" smtClean="0"/>
              <a:t>People’s</a:t>
            </a:r>
            <a:r>
              <a:rPr lang="it-IT" dirty="0" smtClean="0"/>
              <a:t> Republic of China </a:t>
            </a:r>
            <a:r>
              <a:rPr lang="it-IT" dirty="0" err="1" smtClean="0"/>
              <a:t>conception</a:t>
            </a:r>
            <a:r>
              <a:rPr lang="it-IT" dirty="0" smtClean="0"/>
              <a:t> of China </a:t>
            </a:r>
            <a:r>
              <a:rPr lang="it-IT" dirty="0" err="1" smtClean="0"/>
              <a:t>as</a:t>
            </a:r>
            <a:r>
              <a:rPr lang="it-IT" dirty="0" smtClean="0"/>
              <a:t> a multi-</a:t>
            </a:r>
            <a:r>
              <a:rPr lang="it-IT" dirty="0" err="1" smtClean="0"/>
              <a:t>ethnic</a:t>
            </a:r>
            <a:r>
              <a:rPr lang="it-IT" dirty="0" smtClean="0"/>
              <a:t> nation, </a:t>
            </a:r>
            <a:r>
              <a:rPr lang="it-IT" dirty="0" err="1" smtClean="0"/>
              <a:t>both</a:t>
            </a:r>
            <a:r>
              <a:rPr lang="it-IT" dirty="0" smtClean="0"/>
              <a:t> </a:t>
            </a:r>
            <a:r>
              <a:rPr lang="it-IT" dirty="0" err="1" smtClean="0"/>
              <a:t>historically</a:t>
            </a:r>
            <a:r>
              <a:rPr lang="it-IT" dirty="0" smtClean="0"/>
              <a:t> and in the </a:t>
            </a:r>
            <a:r>
              <a:rPr lang="it-IT" dirty="0" err="1" smtClean="0"/>
              <a:t>present</a:t>
            </a:r>
            <a:r>
              <a:rPr lang="it-IT" dirty="0" smtClean="0"/>
              <a:t>, </a:t>
            </a:r>
            <a:r>
              <a:rPr lang="it-IT" dirty="0" err="1" smtClean="0"/>
              <a:t>which</a:t>
            </a:r>
            <a:r>
              <a:rPr lang="it-IT" dirty="0" smtClean="0"/>
              <a:t> </a:t>
            </a:r>
            <a:r>
              <a:rPr lang="it-IT" dirty="0" err="1" smtClean="0"/>
              <a:t>includes</a:t>
            </a:r>
            <a:r>
              <a:rPr lang="it-IT" dirty="0" smtClean="0"/>
              <a:t> </a:t>
            </a:r>
            <a:r>
              <a:rPr lang="it-IT" dirty="0" err="1" smtClean="0"/>
              <a:t>not</a:t>
            </a:r>
            <a:r>
              <a:rPr lang="it-IT" dirty="0" smtClean="0"/>
              <a:t> </a:t>
            </a:r>
            <a:r>
              <a:rPr lang="it-IT" dirty="0" err="1" smtClean="0"/>
              <a:t>only</a:t>
            </a:r>
            <a:r>
              <a:rPr lang="it-IT" dirty="0" smtClean="0"/>
              <a:t> the Han </a:t>
            </a:r>
            <a:r>
              <a:rPr lang="it-IT" dirty="0" err="1" smtClean="0"/>
              <a:t>but</a:t>
            </a:r>
            <a:r>
              <a:rPr lang="it-IT" dirty="0" smtClean="0"/>
              <a:t> </a:t>
            </a:r>
            <a:r>
              <a:rPr lang="it-IT" dirty="0" err="1" smtClean="0"/>
              <a:t>also</a:t>
            </a:r>
            <a:r>
              <a:rPr lang="it-IT" dirty="0" smtClean="0"/>
              <a:t> 56 </a:t>
            </a:r>
            <a:r>
              <a:rPr lang="it-IT" dirty="0" err="1" smtClean="0"/>
              <a:t>ethnic</a:t>
            </a:r>
            <a:r>
              <a:rPr lang="it-IT" dirty="0" smtClean="0"/>
              <a:t> </a:t>
            </a:r>
            <a:r>
              <a:rPr lang="it-IT" dirty="0" err="1" smtClean="0"/>
              <a:t>minorities</a:t>
            </a:r>
            <a:r>
              <a:rPr lang="it-IT" dirty="0" smtClean="0"/>
              <a:t>. </a:t>
            </a:r>
            <a:r>
              <a:rPr lang="it-IT" dirty="0" err="1" smtClean="0"/>
              <a:t>This</a:t>
            </a:r>
            <a:r>
              <a:rPr lang="it-IT" dirty="0" smtClean="0"/>
              <a:t> </a:t>
            </a:r>
            <a:r>
              <a:rPr lang="it-IT" dirty="0" err="1" smtClean="0"/>
              <a:t>is</a:t>
            </a:r>
            <a:r>
              <a:rPr lang="it-IT" dirty="0" smtClean="0"/>
              <a:t> </a:t>
            </a:r>
            <a:r>
              <a:rPr lang="it-IT" dirty="0" err="1" smtClean="0"/>
              <a:t>expressed</a:t>
            </a:r>
            <a:r>
              <a:rPr lang="it-IT" dirty="0" smtClean="0"/>
              <a:t> in the </a:t>
            </a:r>
            <a:r>
              <a:rPr lang="it-IT" dirty="0" err="1" smtClean="0"/>
              <a:t>constitution</a:t>
            </a:r>
            <a:r>
              <a:rPr lang="it-IT" dirty="0" smtClean="0"/>
              <a:t> of the PRC, </a:t>
            </a:r>
            <a:r>
              <a:rPr lang="it-IT" dirty="0" err="1" smtClean="0"/>
              <a:t>which</a:t>
            </a:r>
            <a:r>
              <a:rPr lang="it-IT" dirty="0" smtClean="0"/>
              <a:t> </a:t>
            </a:r>
            <a:r>
              <a:rPr lang="it-IT" dirty="0" err="1" smtClean="0"/>
              <a:t>states</a:t>
            </a:r>
            <a:r>
              <a:rPr lang="it-IT" dirty="0" smtClean="0"/>
              <a:t> </a:t>
            </a:r>
            <a:r>
              <a:rPr lang="it-IT" dirty="0" err="1" smtClean="0"/>
              <a:t>that</a:t>
            </a:r>
            <a:r>
              <a:rPr lang="it-IT" dirty="0" smtClean="0"/>
              <a:t> China </a:t>
            </a:r>
            <a:r>
              <a:rPr lang="it-IT" dirty="0" err="1" smtClean="0"/>
              <a:t>is</a:t>
            </a:r>
            <a:r>
              <a:rPr lang="it-IT" dirty="0" smtClean="0"/>
              <a:t> a "</a:t>
            </a:r>
            <a:r>
              <a:rPr lang="it-IT" dirty="0" err="1" smtClean="0"/>
              <a:t>unitary</a:t>
            </a:r>
            <a:r>
              <a:rPr lang="it-IT" dirty="0" smtClean="0"/>
              <a:t> [</a:t>
            </a:r>
            <a:r>
              <a:rPr lang="it-IT" dirty="0" err="1" smtClean="0"/>
              <a:t>multiethnic</a:t>
            </a:r>
            <a:r>
              <a:rPr lang="it-IT" dirty="0" smtClean="0"/>
              <a:t>] state </a:t>
            </a:r>
            <a:r>
              <a:rPr lang="it-IT" dirty="0" err="1" smtClean="0"/>
              <a:t>created</a:t>
            </a:r>
            <a:r>
              <a:rPr lang="it-IT" dirty="0" smtClean="0"/>
              <a:t> </a:t>
            </a:r>
            <a:r>
              <a:rPr lang="it-IT" dirty="0" err="1" smtClean="0"/>
              <a:t>jointly</a:t>
            </a:r>
            <a:r>
              <a:rPr lang="it-IT" dirty="0" smtClean="0"/>
              <a:t> by the </a:t>
            </a:r>
            <a:r>
              <a:rPr lang="it-IT" dirty="0" err="1" smtClean="0"/>
              <a:t>people</a:t>
            </a:r>
            <a:r>
              <a:rPr lang="it-IT" dirty="0" smtClean="0"/>
              <a:t> of </a:t>
            </a:r>
            <a:r>
              <a:rPr lang="it-IT" dirty="0" err="1" smtClean="0"/>
              <a:t>all</a:t>
            </a:r>
            <a:r>
              <a:rPr lang="it-IT" dirty="0" smtClean="0"/>
              <a:t> </a:t>
            </a:r>
            <a:r>
              <a:rPr lang="it-IT" dirty="0" err="1" smtClean="0"/>
              <a:t>its</a:t>
            </a:r>
            <a:r>
              <a:rPr lang="it-IT" dirty="0" smtClean="0"/>
              <a:t> </a:t>
            </a:r>
            <a:r>
              <a:rPr lang="it-IT" dirty="0" err="1" smtClean="0"/>
              <a:t>nationalities</a:t>
            </a:r>
            <a:r>
              <a:rPr lang="it-IT" dirty="0" smtClean="0"/>
              <a:t>" and </a:t>
            </a:r>
            <a:r>
              <a:rPr lang="it-IT" dirty="0" err="1" smtClean="0"/>
              <a:t>that</a:t>
            </a:r>
            <a:r>
              <a:rPr lang="it-IT" dirty="0" smtClean="0"/>
              <a:t> "</a:t>
            </a:r>
            <a:r>
              <a:rPr lang="it-IT" dirty="0" err="1" smtClean="0"/>
              <a:t>it</a:t>
            </a:r>
            <a:r>
              <a:rPr lang="it-IT" dirty="0" smtClean="0"/>
              <a:t> </a:t>
            </a:r>
            <a:r>
              <a:rPr lang="it-IT" dirty="0" err="1" smtClean="0"/>
              <a:t>is</a:t>
            </a:r>
            <a:r>
              <a:rPr lang="it-IT" dirty="0" smtClean="0"/>
              <a:t> </a:t>
            </a:r>
            <a:r>
              <a:rPr lang="it-IT" dirty="0" err="1" smtClean="0"/>
              <a:t>necessary</a:t>
            </a:r>
            <a:r>
              <a:rPr lang="it-IT" dirty="0" smtClean="0"/>
              <a:t> to </a:t>
            </a:r>
            <a:r>
              <a:rPr lang="it-IT" dirty="0" err="1" smtClean="0"/>
              <a:t>combat</a:t>
            </a:r>
            <a:r>
              <a:rPr lang="it-IT" dirty="0" smtClean="0"/>
              <a:t> big [</a:t>
            </a:r>
            <a:r>
              <a:rPr lang="it-IT" dirty="0" err="1" smtClean="0"/>
              <a:t>ethnic</a:t>
            </a:r>
            <a:r>
              <a:rPr lang="it-IT" dirty="0" smtClean="0"/>
              <a:t> </a:t>
            </a:r>
            <a:r>
              <a:rPr lang="it-IT" dirty="0" err="1" smtClean="0"/>
              <a:t>group</a:t>
            </a:r>
            <a:r>
              <a:rPr lang="it-IT" dirty="0" smtClean="0"/>
              <a:t>] </a:t>
            </a:r>
            <a:r>
              <a:rPr lang="it-IT" dirty="0" err="1" smtClean="0"/>
              <a:t>chauvinism</a:t>
            </a:r>
            <a:r>
              <a:rPr lang="it-IT" dirty="0" smtClean="0"/>
              <a:t>, </a:t>
            </a:r>
            <a:r>
              <a:rPr lang="it-IT" dirty="0" err="1" smtClean="0"/>
              <a:t>mainly</a:t>
            </a:r>
            <a:r>
              <a:rPr lang="it-IT" dirty="0" smtClean="0"/>
              <a:t> Han </a:t>
            </a:r>
            <a:r>
              <a:rPr lang="it-IT" dirty="0" err="1" smtClean="0"/>
              <a:t>chauvinism</a:t>
            </a:r>
            <a:r>
              <a:rPr lang="it-IT" dirty="0" smtClean="0"/>
              <a:t>, and to </a:t>
            </a:r>
            <a:r>
              <a:rPr lang="it-IT" dirty="0" err="1" smtClean="0"/>
              <a:t>combat</a:t>
            </a:r>
            <a:r>
              <a:rPr lang="it-IT" dirty="0" smtClean="0"/>
              <a:t> </a:t>
            </a:r>
            <a:r>
              <a:rPr lang="it-IT" dirty="0" err="1" smtClean="0"/>
              <a:t>local</a:t>
            </a:r>
            <a:r>
              <a:rPr lang="it-IT" dirty="0" smtClean="0"/>
              <a:t> [</a:t>
            </a:r>
            <a:r>
              <a:rPr lang="it-IT" dirty="0" err="1" smtClean="0"/>
              <a:t>ethnic</a:t>
            </a:r>
            <a:r>
              <a:rPr lang="it-IT" dirty="0" smtClean="0"/>
              <a:t>] </a:t>
            </a:r>
            <a:r>
              <a:rPr lang="it-IT" dirty="0" err="1" smtClean="0"/>
              <a:t>national</a:t>
            </a:r>
            <a:r>
              <a:rPr lang="it-IT" dirty="0" smtClean="0"/>
              <a:t>[</a:t>
            </a:r>
            <a:r>
              <a:rPr lang="it-IT" dirty="0" err="1" smtClean="0"/>
              <a:t>ist</a:t>
            </a:r>
            <a:r>
              <a:rPr lang="it-IT" dirty="0" smtClean="0"/>
              <a:t>] </a:t>
            </a:r>
            <a:r>
              <a:rPr lang="it-IT" dirty="0" err="1" smtClean="0"/>
              <a:t>chauvinism</a:t>
            </a:r>
            <a:r>
              <a:rPr lang="it-IT" dirty="0" smtClean="0"/>
              <a:t>."</a:t>
            </a:r>
          </a:p>
          <a:p>
            <a:r>
              <a:rPr lang="it-IT" dirty="0" smtClean="0"/>
              <a:t>The </a:t>
            </a:r>
            <a:r>
              <a:rPr lang="it-IT" dirty="0" err="1" smtClean="0"/>
              <a:t>PRC's</a:t>
            </a:r>
            <a:r>
              <a:rPr lang="it-IT" dirty="0" smtClean="0"/>
              <a:t> </a:t>
            </a:r>
            <a:r>
              <a:rPr lang="it-IT" dirty="0" err="1" smtClean="0"/>
              <a:t>notions</a:t>
            </a:r>
            <a:r>
              <a:rPr lang="it-IT" dirty="0" smtClean="0"/>
              <a:t> of Han </a:t>
            </a:r>
            <a:r>
              <a:rPr lang="it-IT" dirty="0" err="1" smtClean="0"/>
              <a:t>chauvinism</a:t>
            </a:r>
            <a:r>
              <a:rPr lang="it-IT" dirty="0" smtClean="0"/>
              <a:t> and China </a:t>
            </a:r>
            <a:r>
              <a:rPr lang="it-IT" dirty="0" err="1" smtClean="0"/>
              <a:t>as</a:t>
            </a:r>
            <a:r>
              <a:rPr lang="it-IT" dirty="0" smtClean="0"/>
              <a:t> a </a:t>
            </a:r>
            <a:r>
              <a:rPr lang="it-IT" dirty="0" err="1" smtClean="0"/>
              <a:t>multicultural</a:t>
            </a:r>
            <a:r>
              <a:rPr lang="it-IT" dirty="0" smtClean="0"/>
              <a:t> state </a:t>
            </a:r>
            <a:r>
              <a:rPr lang="it-IT" dirty="0" err="1" smtClean="0"/>
              <a:t>have</a:t>
            </a:r>
            <a:r>
              <a:rPr lang="it-IT" dirty="0" smtClean="0"/>
              <a:t> </a:t>
            </a:r>
            <a:r>
              <a:rPr lang="it-IT" dirty="0" err="1" smtClean="0"/>
              <a:t>been</a:t>
            </a:r>
            <a:r>
              <a:rPr lang="it-IT" dirty="0" smtClean="0"/>
              <a:t> </a:t>
            </a:r>
            <a:r>
              <a:rPr lang="it-IT" dirty="0" err="1" smtClean="0"/>
              <a:t>subject</a:t>
            </a:r>
            <a:r>
              <a:rPr lang="it-IT" dirty="0" smtClean="0"/>
              <a:t> to </a:t>
            </a:r>
            <a:r>
              <a:rPr lang="it-IT" dirty="0" err="1" smtClean="0"/>
              <a:t>criticism</a:t>
            </a:r>
            <a:r>
              <a:rPr lang="it-IT" dirty="0" smtClean="0"/>
              <a:t>. </a:t>
            </a:r>
            <a:r>
              <a:rPr lang="it-IT" dirty="0" err="1" smtClean="0"/>
              <a:t>One</a:t>
            </a:r>
            <a:r>
              <a:rPr lang="it-IT" dirty="0" smtClean="0"/>
              <a:t> </a:t>
            </a:r>
            <a:r>
              <a:rPr lang="it-IT" dirty="0" err="1" smtClean="0"/>
              <a:t>critical</a:t>
            </a:r>
            <a:r>
              <a:rPr lang="it-IT" dirty="0" smtClean="0"/>
              <a:t> </a:t>
            </a:r>
            <a:r>
              <a:rPr lang="it-IT" dirty="0" err="1" smtClean="0"/>
              <a:t>view</a:t>
            </a:r>
            <a:r>
              <a:rPr lang="it-IT" dirty="0" smtClean="0"/>
              <a:t> </a:t>
            </a:r>
            <a:r>
              <a:rPr lang="it-IT" dirty="0" err="1" smtClean="0"/>
              <a:t>is</a:t>
            </a:r>
            <a:r>
              <a:rPr lang="it-IT" dirty="0" smtClean="0"/>
              <a:t> </a:t>
            </a:r>
            <a:r>
              <a:rPr lang="it-IT" dirty="0" err="1" smtClean="0"/>
              <a:t>that</a:t>
            </a:r>
            <a:r>
              <a:rPr lang="it-IT" dirty="0" smtClean="0"/>
              <a:t> the Han </a:t>
            </a:r>
            <a:r>
              <a:rPr lang="it-IT" dirty="0" err="1" smtClean="0"/>
              <a:t>Chinese</a:t>
            </a:r>
            <a:r>
              <a:rPr lang="it-IT" dirty="0" smtClean="0"/>
              <a:t> "are </a:t>
            </a:r>
            <a:r>
              <a:rPr lang="it-IT" dirty="0" err="1" smtClean="0"/>
              <a:t>less</a:t>
            </a:r>
            <a:r>
              <a:rPr lang="it-IT" dirty="0" smtClean="0"/>
              <a:t> </a:t>
            </a:r>
            <a:r>
              <a:rPr lang="it-IT" dirty="0" err="1" smtClean="0"/>
              <a:t>homogeneous</a:t>
            </a:r>
            <a:r>
              <a:rPr lang="it-IT" dirty="0" smtClean="0"/>
              <a:t> </a:t>
            </a:r>
            <a:r>
              <a:rPr lang="it-IT" dirty="0" err="1" smtClean="0"/>
              <a:t>than</a:t>
            </a:r>
            <a:r>
              <a:rPr lang="it-IT" dirty="0" smtClean="0"/>
              <a:t> </a:t>
            </a:r>
            <a:r>
              <a:rPr lang="it-IT" dirty="0" err="1" smtClean="0"/>
              <a:t>official</a:t>
            </a:r>
            <a:r>
              <a:rPr lang="it-IT" dirty="0" smtClean="0"/>
              <a:t> policy </a:t>
            </a:r>
            <a:r>
              <a:rPr lang="it-IT" dirty="0" err="1" smtClean="0"/>
              <a:t>recognizes</a:t>
            </a:r>
            <a:r>
              <a:rPr lang="it-IT" dirty="0" smtClean="0"/>
              <a:t>." </a:t>
            </a:r>
            <a:r>
              <a:rPr lang="it-IT" dirty="0" err="1" smtClean="0"/>
              <a:t>Zhonghua</a:t>
            </a:r>
            <a:r>
              <a:rPr lang="it-IT" dirty="0" smtClean="0"/>
              <a:t> </a:t>
            </a:r>
            <a:r>
              <a:rPr lang="it-IT" dirty="0" err="1" smtClean="0"/>
              <a:t>minzu</a:t>
            </a:r>
            <a:r>
              <a:rPr lang="it-IT" dirty="0" smtClean="0"/>
              <a:t> </a:t>
            </a:r>
            <a:r>
              <a:rPr lang="it-IT" dirty="0" err="1" smtClean="0"/>
              <a:t>has</a:t>
            </a:r>
            <a:r>
              <a:rPr lang="it-IT" dirty="0" smtClean="0"/>
              <a:t> </a:t>
            </a:r>
            <a:r>
              <a:rPr lang="it-IT" dirty="0" err="1" smtClean="0"/>
              <a:t>been</a:t>
            </a:r>
            <a:r>
              <a:rPr lang="it-IT" dirty="0" smtClean="0"/>
              <a:t> </a:t>
            </a:r>
            <a:r>
              <a:rPr lang="it-IT" dirty="0" err="1" smtClean="0"/>
              <a:t>criticized</a:t>
            </a:r>
            <a:r>
              <a:rPr lang="it-IT" dirty="0" smtClean="0"/>
              <a:t> </a:t>
            </a:r>
            <a:r>
              <a:rPr lang="it-IT" dirty="0" err="1" smtClean="0"/>
              <a:t>as</a:t>
            </a:r>
            <a:r>
              <a:rPr lang="it-IT" dirty="0" smtClean="0"/>
              <a:t> an </a:t>
            </a:r>
            <a:r>
              <a:rPr lang="it-IT" dirty="0" err="1" smtClean="0"/>
              <a:t>invention</a:t>
            </a:r>
            <a:r>
              <a:rPr lang="it-IT" dirty="0" smtClean="0"/>
              <a:t> of the 20th </a:t>
            </a:r>
            <a:r>
              <a:rPr lang="it-IT" dirty="0" err="1" smtClean="0"/>
              <a:t>century</a:t>
            </a:r>
            <a:r>
              <a:rPr lang="it-IT" dirty="0" smtClean="0"/>
              <a:t>, and </a:t>
            </a:r>
            <a:r>
              <a:rPr lang="it-IT" dirty="0" err="1" smtClean="0"/>
              <a:t>was</a:t>
            </a:r>
            <a:r>
              <a:rPr lang="it-IT" dirty="0" smtClean="0"/>
              <a:t> </a:t>
            </a:r>
            <a:r>
              <a:rPr lang="it-IT" dirty="0" err="1" smtClean="0"/>
              <a:t>only</a:t>
            </a:r>
            <a:r>
              <a:rPr lang="it-IT" dirty="0" smtClean="0"/>
              <a:t> </a:t>
            </a:r>
            <a:r>
              <a:rPr lang="it-IT" dirty="0" err="1" smtClean="0"/>
              <a:t>adopted</a:t>
            </a:r>
            <a:r>
              <a:rPr lang="it-IT" dirty="0" smtClean="0"/>
              <a:t> by the </a:t>
            </a:r>
            <a:r>
              <a:rPr lang="it-IT" dirty="0" err="1" smtClean="0"/>
              <a:t>Communist</a:t>
            </a:r>
            <a:r>
              <a:rPr lang="it-IT" dirty="0" smtClean="0"/>
              <a:t> Party to </a:t>
            </a:r>
            <a:r>
              <a:rPr lang="it-IT" dirty="0" err="1" smtClean="0"/>
              <a:t>criticize</a:t>
            </a:r>
            <a:r>
              <a:rPr lang="it-IT" dirty="0" smtClean="0"/>
              <a:t> the </a:t>
            </a:r>
            <a:r>
              <a:rPr lang="it-IT" dirty="0" err="1" smtClean="0"/>
              <a:t>failures</a:t>
            </a:r>
            <a:r>
              <a:rPr lang="it-IT" dirty="0" smtClean="0"/>
              <a:t> of the </a:t>
            </a:r>
            <a:r>
              <a:rPr lang="it-IT" dirty="0" err="1" smtClean="0"/>
              <a:t>rival</a:t>
            </a:r>
            <a:r>
              <a:rPr lang="it-IT" dirty="0" smtClean="0"/>
              <a:t> Kuomintang, </a:t>
            </a:r>
            <a:r>
              <a:rPr lang="it-IT" dirty="0" err="1" smtClean="0"/>
              <a:t>which</a:t>
            </a:r>
            <a:r>
              <a:rPr lang="it-IT" dirty="0" smtClean="0"/>
              <a:t> </a:t>
            </a:r>
            <a:r>
              <a:rPr lang="it-IT" dirty="0" err="1" smtClean="0">
                <a:solidFill>
                  <a:srgbClr val="002060"/>
                </a:solidFill>
              </a:rPr>
              <a:t>officially</a:t>
            </a:r>
            <a:r>
              <a:rPr lang="it-IT" dirty="0" smtClean="0">
                <a:solidFill>
                  <a:srgbClr val="002060"/>
                </a:solidFill>
              </a:rPr>
              <a:t> </a:t>
            </a:r>
            <a:r>
              <a:rPr lang="it-IT" dirty="0" err="1" smtClean="0">
                <a:solidFill>
                  <a:srgbClr val="002060"/>
                </a:solidFill>
              </a:rPr>
              <a:t>promoted</a:t>
            </a:r>
            <a:r>
              <a:rPr lang="it-IT" dirty="0" smtClean="0">
                <a:solidFill>
                  <a:srgbClr val="002060"/>
                </a:solidFill>
              </a:rPr>
              <a:t> </a:t>
            </a:r>
            <a:r>
              <a:rPr lang="it-IT" dirty="0" err="1" smtClean="0">
                <a:solidFill>
                  <a:srgbClr val="002060"/>
                </a:solidFill>
              </a:rPr>
              <a:t>zhonghua</a:t>
            </a:r>
            <a:r>
              <a:rPr lang="it-IT" dirty="0" smtClean="0">
                <a:solidFill>
                  <a:srgbClr val="002060"/>
                </a:solidFill>
              </a:rPr>
              <a:t> </a:t>
            </a:r>
            <a:r>
              <a:rPr lang="it-IT" dirty="0" err="1" smtClean="0">
                <a:solidFill>
                  <a:srgbClr val="002060"/>
                </a:solidFill>
              </a:rPr>
              <a:t>minzu</a:t>
            </a:r>
            <a:r>
              <a:rPr lang="it-IT" dirty="0" smtClean="0">
                <a:solidFill>
                  <a:srgbClr val="002060"/>
                </a:solidFill>
              </a:rPr>
              <a:t> </a:t>
            </a:r>
            <a:r>
              <a:rPr lang="it-IT" dirty="0" err="1" smtClean="0">
                <a:solidFill>
                  <a:srgbClr val="002060"/>
                </a:solidFill>
              </a:rPr>
              <a:t>as</a:t>
            </a:r>
            <a:r>
              <a:rPr lang="it-IT" dirty="0" smtClean="0">
                <a:solidFill>
                  <a:srgbClr val="002060"/>
                </a:solidFill>
              </a:rPr>
              <a:t> part of </a:t>
            </a:r>
            <a:r>
              <a:rPr lang="it-IT" dirty="0" err="1" smtClean="0">
                <a:solidFill>
                  <a:srgbClr val="002060"/>
                </a:solidFill>
              </a:rPr>
              <a:t>its</a:t>
            </a:r>
            <a:r>
              <a:rPr lang="it-IT" dirty="0" smtClean="0">
                <a:solidFill>
                  <a:srgbClr val="002060"/>
                </a:solidFill>
              </a:rPr>
              <a:t> </a:t>
            </a:r>
            <a:r>
              <a:rPr lang="it-IT" dirty="0" err="1" smtClean="0">
                <a:solidFill>
                  <a:srgbClr val="002060"/>
                </a:solidFill>
              </a:rPr>
              <a:t>nationalist</a:t>
            </a:r>
            <a:r>
              <a:rPr lang="it-IT" dirty="0" smtClean="0">
                <a:solidFill>
                  <a:srgbClr val="002060"/>
                </a:solidFill>
              </a:rPr>
              <a:t> </a:t>
            </a:r>
            <a:r>
              <a:rPr lang="it-IT" dirty="0" err="1" smtClean="0">
                <a:solidFill>
                  <a:srgbClr val="002060"/>
                </a:solidFill>
              </a:rPr>
              <a:t>ideology</a:t>
            </a:r>
            <a:r>
              <a:rPr lang="it-IT" dirty="0" smtClean="0">
                <a:solidFill>
                  <a:srgbClr val="002060"/>
                </a:solidFill>
              </a:rPr>
              <a:t>, </a:t>
            </a:r>
            <a:r>
              <a:rPr lang="it-IT" dirty="0" err="1" smtClean="0">
                <a:solidFill>
                  <a:srgbClr val="002060"/>
                </a:solidFill>
              </a:rPr>
              <a:t>but</a:t>
            </a:r>
            <a:r>
              <a:rPr lang="it-IT" dirty="0" smtClean="0">
                <a:solidFill>
                  <a:srgbClr val="002060"/>
                </a:solidFill>
              </a:rPr>
              <a:t> </a:t>
            </a:r>
            <a:r>
              <a:rPr lang="it-IT" dirty="0" err="1" smtClean="0">
                <a:solidFill>
                  <a:srgbClr val="002060"/>
                </a:solidFill>
              </a:rPr>
              <a:t>was</a:t>
            </a:r>
            <a:r>
              <a:rPr lang="it-IT" dirty="0" smtClean="0">
                <a:solidFill>
                  <a:srgbClr val="002060"/>
                </a:solidFill>
              </a:rPr>
              <a:t> </a:t>
            </a:r>
            <a:r>
              <a:rPr lang="it-IT" dirty="0" err="1" smtClean="0">
                <a:solidFill>
                  <a:srgbClr val="002060"/>
                </a:solidFill>
              </a:rPr>
              <a:t>unable</a:t>
            </a:r>
            <a:r>
              <a:rPr lang="it-IT" dirty="0" smtClean="0">
                <a:solidFill>
                  <a:srgbClr val="002060"/>
                </a:solidFill>
              </a:rPr>
              <a:t> to </a:t>
            </a:r>
            <a:r>
              <a:rPr lang="it-IT" dirty="0" err="1" smtClean="0">
                <a:solidFill>
                  <a:srgbClr val="002060"/>
                </a:solidFill>
              </a:rPr>
              <a:t>implement</a:t>
            </a:r>
            <a:r>
              <a:rPr lang="it-IT" dirty="0" smtClean="0">
                <a:solidFill>
                  <a:srgbClr val="002060"/>
                </a:solidFill>
              </a:rPr>
              <a:t> </a:t>
            </a:r>
            <a:r>
              <a:rPr lang="it-IT" dirty="0" err="1" smtClean="0">
                <a:solidFill>
                  <a:srgbClr val="002060"/>
                </a:solidFill>
              </a:rPr>
              <a:t>successful</a:t>
            </a:r>
            <a:r>
              <a:rPr lang="it-IT" dirty="0" smtClean="0">
                <a:solidFill>
                  <a:srgbClr val="002060"/>
                </a:solidFill>
              </a:rPr>
              <a:t> </a:t>
            </a:r>
            <a:r>
              <a:rPr lang="it-IT" dirty="0" err="1" smtClean="0">
                <a:solidFill>
                  <a:srgbClr val="002060"/>
                </a:solidFill>
              </a:rPr>
              <a:t>reforms</a:t>
            </a:r>
            <a:r>
              <a:rPr lang="it-IT" dirty="0" smtClean="0">
                <a:solidFill>
                  <a:srgbClr val="002060"/>
                </a:solidFill>
              </a:rPr>
              <a:t> </a:t>
            </a:r>
            <a:r>
              <a:rPr lang="it-IT" dirty="0" err="1" smtClean="0">
                <a:solidFill>
                  <a:srgbClr val="002060"/>
                </a:solidFill>
              </a:rPr>
              <a:t>that</a:t>
            </a:r>
            <a:r>
              <a:rPr lang="it-IT" dirty="0" smtClean="0">
                <a:solidFill>
                  <a:srgbClr val="002060"/>
                </a:solidFill>
              </a:rPr>
              <a:t> </a:t>
            </a:r>
            <a:r>
              <a:rPr lang="it-IT" dirty="0" err="1" smtClean="0">
                <a:solidFill>
                  <a:srgbClr val="002060"/>
                </a:solidFill>
              </a:rPr>
              <a:t>benefited</a:t>
            </a:r>
            <a:r>
              <a:rPr lang="it-IT" dirty="0" smtClean="0">
                <a:solidFill>
                  <a:srgbClr val="002060"/>
                </a:solidFill>
              </a:rPr>
              <a:t> </a:t>
            </a:r>
            <a:r>
              <a:rPr lang="it-IT" dirty="0" err="1" smtClean="0">
                <a:solidFill>
                  <a:srgbClr val="002060"/>
                </a:solidFill>
              </a:rPr>
              <a:t>minorities</a:t>
            </a:r>
            <a:r>
              <a:rPr lang="it-IT" dirty="0" smtClean="0">
                <a:solidFill>
                  <a:srgbClr val="002060"/>
                </a:solidFill>
              </a:rPr>
              <a:t>.</a:t>
            </a:r>
          </a:p>
          <a:p>
            <a:endParaRPr lang="it-IT" dirty="0">
              <a:solidFill>
                <a:srgbClr val="002060"/>
              </a:solidFill>
            </a:endParaRPr>
          </a:p>
        </p:txBody>
      </p:sp>
      <p:sp>
        <p:nvSpPr>
          <p:cNvPr id="4" name="Segnaposto numero diapositiva 3"/>
          <p:cNvSpPr>
            <a:spLocks noGrp="1"/>
          </p:cNvSpPr>
          <p:nvPr>
            <p:ph type="sldNum" sz="quarter" idx="10"/>
          </p:nvPr>
        </p:nvSpPr>
        <p:spPr/>
        <p:txBody>
          <a:bodyPr/>
          <a:lstStyle/>
          <a:p>
            <a:fld id="{BC767443-2D9F-4E5A-9E41-C6EBBB1496CA}" type="slidenum">
              <a:rPr lang="en-GB" smtClean="0"/>
              <a:t>27</a:t>
            </a:fld>
            <a:endParaRPr lang="en-GB"/>
          </a:p>
        </p:txBody>
      </p:sp>
    </p:spTree>
    <p:extLst>
      <p:ext uri="{BB962C8B-B14F-4D97-AF65-F5344CB8AC3E}">
        <p14:creationId xmlns:p14="http://schemas.microsoft.com/office/powerpoint/2010/main" val="27063007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28</a:t>
            </a:fld>
            <a:endParaRPr lang="en-GB"/>
          </a:p>
        </p:txBody>
      </p:sp>
    </p:spTree>
    <p:extLst>
      <p:ext uri="{BB962C8B-B14F-4D97-AF65-F5344CB8AC3E}">
        <p14:creationId xmlns:p14="http://schemas.microsoft.com/office/powerpoint/2010/main" val="41606492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29</a:t>
            </a:fld>
            <a:endParaRPr lang="en-GB"/>
          </a:p>
        </p:txBody>
      </p:sp>
    </p:spTree>
    <p:extLst>
      <p:ext uri="{BB962C8B-B14F-4D97-AF65-F5344CB8AC3E}">
        <p14:creationId xmlns:p14="http://schemas.microsoft.com/office/powerpoint/2010/main" val="383604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3</a:t>
            </a:fld>
            <a:endParaRPr lang="en-GB"/>
          </a:p>
        </p:txBody>
      </p:sp>
    </p:spTree>
    <p:extLst>
      <p:ext uri="{BB962C8B-B14F-4D97-AF65-F5344CB8AC3E}">
        <p14:creationId xmlns:p14="http://schemas.microsoft.com/office/powerpoint/2010/main" val="29413944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30</a:t>
            </a:fld>
            <a:endParaRPr lang="en-GB"/>
          </a:p>
        </p:txBody>
      </p:sp>
    </p:spTree>
    <p:extLst>
      <p:ext uri="{BB962C8B-B14F-4D97-AF65-F5344CB8AC3E}">
        <p14:creationId xmlns:p14="http://schemas.microsoft.com/office/powerpoint/2010/main" val="22281706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31</a:t>
            </a:fld>
            <a:endParaRPr lang="en-GB"/>
          </a:p>
        </p:txBody>
      </p:sp>
    </p:spTree>
    <p:extLst>
      <p:ext uri="{BB962C8B-B14F-4D97-AF65-F5344CB8AC3E}">
        <p14:creationId xmlns:p14="http://schemas.microsoft.com/office/powerpoint/2010/main" val="17217238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32</a:t>
            </a:fld>
            <a:endParaRPr lang="en-GB"/>
          </a:p>
        </p:txBody>
      </p:sp>
    </p:spTree>
    <p:extLst>
      <p:ext uri="{BB962C8B-B14F-4D97-AF65-F5344CB8AC3E}">
        <p14:creationId xmlns:p14="http://schemas.microsoft.com/office/powerpoint/2010/main" val="21319248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33</a:t>
            </a:fld>
            <a:endParaRPr lang="en-GB"/>
          </a:p>
        </p:txBody>
      </p:sp>
    </p:spTree>
    <p:extLst>
      <p:ext uri="{BB962C8B-B14F-4D97-AF65-F5344CB8AC3E}">
        <p14:creationId xmlns:p14="http://schemas.microsoft.com/office/powerpoint/2010/main" val="29326889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34</a:t>
            </a:fld>
            <a:endParaRPr lang="en-GB"/>
          </a:p>
        </p:txBody>
      </p:sp>
    </p:spTree>
    <p:extLst>
      <p:ext uri="{BB962C8B-B14F-4D97-AF65-F5344CB8AC3E}">
        <p14:creationId xmlns:p14="http://schemas.microsoft.com/office/powerpoint/2010/main" val="15736626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38</a:t>
            </a:fld>
            <a:endParaRPr lang="en-GB"/>
          </a:p>
        </p:txBody>
      </p:sp>
    </p:spTree>
    <p:extLst>
      <p:ext uri="{BB962C8B-B14F-4D97-AF65-F5344CB8AC3E}">
        <p14:creationId xmlns:p14="http://schemas.microsoft.com/office/powerpoint/2010/main" val="32919640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39</a:t>
            </a:fld>
            <a:endParaRPr lang="en-GB"/>
          </a:p>
        </p:txBody>
      </p:sp>
    </p:spTree>
    <p:extLst>
      <p:ext uri="{BB962C8B-B14F-4D97-AF65-F5344CB8AC3E}">
        <p14:creationId xmlns:p14="http://schemas.microsoft.com/office/powerpoint/2010/main" val="10705720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40</a:t>
            </a:fld>
            <a:endParaRPr lang="en-GB"/>
          </a:p>
        </p:txBody>
      </p:sp>
    </p:spTree>
    <p:extLst>
      <p:ext uri="{BB962C8B-B14F-4D97-AF65-F5344CB8AC3E}">
        <p14:creationId xmlns:p14="http://schemas.microsoft.com/office/powerpoint/2010/main" val="267562004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41</a:t>
            </a:fld>
            <a:endParaRPr lang="en-GB"/>
          </a:p>
        </p:txBody>
      </p:sp>
    </p:spTree>
    <p:extLst>
      <p:ext uri="{BB962C8B-B14F-4D97-AF65-F5344CB8AC3E}">
        <p14:creationId xmlns:p14="http://schemas.microsoft.com/office/powerpoint/2010/main" val="24871982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42</a:t>
            </a:fld>
            <a:endParaRPr lang="en-GB"/>
          </a:p>
        </p:txBody>
      </p:sp>
    </p:spTree>
    <p:extLst>
      <p:ext uri="{BB962C8B-B14F-4D97-AF65-F5344CB8AC3E}">
        <p14:creationId xmlns:p14="http://schemas.microsoft.com/office/powerpoint/2010/main" val="210719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4</a:t>
            </a:fld>
            <a:endParaRPr lang="en-GB"/>
          </a:p>
        </p:txBody>
      </p:sp>
    </p:spTree>
    <p:extLst>
      <p:ext uri="{BB962C8B-B14F-4D97-AF65-F5344CB8AC3E}">
        <p14:creationId xmlns:p14="http://schemas.microsoft.com/office/powerpoint/2010/main" val="2811158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5</a:t>
            </a:fld>
            <a:endParaRPr lang="en-GB"/>
          </a:p>
        </p:txBody>
      </p:sp>
    </p:spTree>
    <p:extLst>
      <p:ext uri="{BB962C8B-B14F-4D97-AF65-F5344CB8AC3E}">
        <p14:creationId xmlns:p14="http://schemas.microsoft.com/office/powerpoint/2010/main" val="2248512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6</a:t>
            </a:fld>
            <a:endParaRPr lang="en-GB"/>
          </a:p>
        </p:txBody>
      </p:sp>
    </p:spTree>
    <p:extLst>
      <p:ext uri="{BB962C8B-B14F-4D97-AF65-F5344CB8AC3E}">
        <p14:creationId xmlns:p14="http://schemas.microsoft.com/office/powerpoint/2010/main" val="253484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7</a:t>
            </a:fld>
            <a:endParaRPr lang="en-GB"/>
          </a:p>
        </p:txBody>
      </p:sp>
    </p:spTree>
    <p:extLst>
      <p:ext uri="{BB962C8B-B14F-4D97-AF65-F5344CB8AC3E}">
        <p14:creationId xmlns:p14="http://schemas.microsoft.com/office/powerpoint/2010/main" val="3881136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8</a:t>
            </a:fld>
            <a:endParaRPr lang="en-GB"/>
          </a:p>
        </p:txBody>
      </p:sp>
    </p:spTree>
    <p:extLst>
      <p:ext uri="{BB962C8B-B14F-4D97-AF65-F5344CB8AC3E}">
        <p14:creationId xmlns:p14="http://schemas.microsoft.com/office/powerpoint/2010/main" val="2409233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9</a:t>
            </a:fld>
            <a:endParaRPr lang="en-GB"/>
          </a:p>
        </p:txBody>
      </p:sp>
    </p:spTree>
    <p:extLst>
      <p:ext uri="{BB962C8B-B14F-4D97-AF65-F5344CB8AC3E}">
        <p14:creationId xmlns:p14="http://schemas.microsoft.com/office/powerpoint/2010/main" val="4018549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GB"/>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A2ECBD41-208E-4ACE-90F2-E0A84329FFFF}" type="datetime1">
              <a:rPr lang="en-GB" smtClean="0"/>
              <a:t>06/11/2019</a:t>
            </a:fld>
            <a:endParaRPr lang="en-GB"/>
          </a:p>
        </p:txBody>
      </p:sp>
      <p:sp>
        <p:nvSpPr>
          <p:cNvPr id="5" name="Segnaposto piè di pagina 4"/>
          <p:cNvSpPr>
            <a:spLocks noGrp="1"/>
          </p:cNvSpPr>
          <p:nvPr>
            <p:ph type="ftr" sz="quarter" idx="11"/>
          </p:nvPr>
        </p:nvSpPr>
        <p:spPr/>
        <p:txBody>
          <a:bodyPr/>
          <a:lstStyle/>
          <a:p>
            <a:endParaRPr lang="en-GB" dirty="0"/>
          </a:p>
        </p:txBody>
      </p:sp>
      <p:sp>
        <p:nvSpPr>
          <p:cNvPr id="6" name="Segnaposto numero diapositiva 5"/>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373601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9D027A21-FF4F-4312-843E-C773688E6B61}" type="datetime1">
              <a:rPr lang="en-GB" smtClean="0"/>
              <a:t>06/11/2019</a:t>
            </a:fld>
            <a:endParaRPr lang="en-GB"/>
          </a:p>
        </p:txBody>
      </p:sp>
      <p:sp>
        <p:nvSpPr>
          <p:cNvPr id="5" name="Segnaposto piè di pagina 4"/>
          <p:cNvSpPr>
            <a:spLocks noGrp="1"/>
          </p:cNvSpPr>
          <p:nvPr>
            <p:ph type="ftr" sz="quarter" idx="11"/>
          </p:nvPr>
        </p:nvSpPr>
        <p:spPr/>
        <p:txBody>
          <a:bodyPr/>
          <a:lstStyle/>
          <a:p>
            <a:endParaRPr lang="en-GB" dirty="0"/>
          </a:p>
        </p:txBody>
      </p:sp>
      <p:sp>
        <p:nvSpPr>
          <p:cNvPr id="6" name="Segnaposto numero diapositiva 5"/>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250591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C9DDA4B3-4835-4B1E-BBAC-1941F76E13B6}" type="datetime1">
              <a:rPr lang="en-GB" smtClean="0"/>
              <a:t>06/11/2019</a:t>
            </a:fld>
            <a:endParaRPr lang="en-GB"/>
          </a:p>
        </p:txBody>
      </p:sp>
      <p:sp>
        <p:nvSpPr>
          <p:cNvPr id="5" name="Segnaposto piè di pagina 4"/>
          <p:cNvSpPr>
            <a:spLocks noGrp="1"/>
          </p:cNvSpPr>
          <p:nvPr>
            <p:ph type="ftr" sz="quarter" idx="11"/>
          </p:nvPr>
        </p:nvSpPr>
        <p:spPr/>
        <p:txBody>
          <a:bodyPr/>
          <a:lstStyle/>
          <a:p>
            <a:endParaRPr lang="en-GB" dirty="0"/>
          </a:p>
        </p:txBody>
      </p:sp>
      <p:sp>
        <p:nvSpPr>
          <p:cNvPr id="6" name="Segnaposto numero diapositiva 5"/>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1097335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Pr>
        <a:solidFill>
          <a:schemeClr val="accent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Autofit/>
          </a:bodyPr>
          <a:lstStyle>
            <a:lvl1pPr>
              <a:defRPr sz="3600" b="1">
                <a:solidFill>
                  <a:srgbClr val="FFC000"/>
                </a:solidFill>
              </a:defRPr>
            </a:lvl1pPr>
          </a:lstStyle>
          <a:p>
            <a:r>
              <a:rPr lang="it-IT" dirty="0" smtClean="0"/>
              <a:t>Fare clic per modificare lo stile del titolo</a:t>
            </a:r>
            <a:endParaRPr lang="en-GB" dirty="0"/>
          </a:p>
        </p:txBody>
      </p:sp>
      <p:sp>
        <p:nvSpPr>
          <p:cNvPr id="3" name="Segnaposto contenuto 2"/>
          <p:cNvSpPr>
            <a:spLocks noGrp="1"/>
          </p:cNvSpPr>
          <p:nvPr>
            <p:ph idx="1"/>
          </p:nvPr>
        </p:nvSpPr>
        <p:spPr>
          <a:xfrm>
            <a:off x="457200" y="1412776"/>
            <a:ext cx="8291264" cy="4752528"/>
          </a:xfrm>
          <a:solidFill>
            <a:schemeClr val="accent1"/>
          </a:solidFill>
        </p:spPr>
        <p:txBody>
          <a:bodyPr/>
          <a:lstStyle>
            <a:lvl1pPr>
              <a:spcBef>
                <a:spcPts val="1200"/>
              </a:spcBef>
              <a:spcAft>
                <a:spcPts val="1200"/>
              </a:spcAft>
              <a:defRPr/>
            </a:lvl1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GB" dirty="0"/>
          </a:p>
        </p:txBody>
      </p:sp>
      <p:sp>
        <p:nvSpPr>
          <p:cNvPr id="4" name="Segnaposto data 3"/>
          <p:cNvSpPr>
            <a:spLocks noGrp="1"/>
          </p:cNvSpPr>
          <p:nvPr>
            <p:ph type="dt" sz="half" idx="10"/>
          </p:nvPr>
        </p:nvSpPr>
        <p:spPr>
          <a:xfrm>
            <a:off x="457200" y="6356350"/>
            <a:ext cx="946448" cy="365125"/>
          </a:xfrm>
        </p:spPr>
        <p:txBody>
          <a:bodyPr/>
          <a:lstStyle/>
          <a:p>
            <a:fld id="{3EE54124-27DF-4385-9A24-BEBA9FD6A62A}" type="datetime1">
              <a:rPr lang="en-GB" smtClean="0"/>
              <a:t>06/11/2019</a:t>
            </a:fld>
            <a:endParaRPr lang="en-GB" dirty="0"/>
          </a:p>
        </p:txBody>
      </p:sp>
      <p:sp>
        <p:nvSpPr>
          <p:cNvPr id="5" name="Segnaposto piè di pagina 4"/>
          <p:cNvSpPr>
            <a:spLocks noGrp="1"/>
          </p:cNvSpPr>
          <p:nvPr>
            <p:ph type="ftr" sz="quarter" idx="11"/>
          </p:nvPr>
        </p:nvSpPr>
        <p:spPr>
          <a:xfrm>
            <a:off x="1619672" y="6356350"/>
            <a:ext cx="5544616" cy="365125"/>
          </a:xfrm>
        </p:spPr>
        <p:txBody>
          <a:bodyPr/>
          <a:lstStyle/>
          <a:p>
            <a:endParaRPr lang="en-GB" dirty="0"/>
          </a:p>
        </p:txBody>
      </p:sp>
      <p:sp>
        <p:nvSpPr>
          <p:cNvPr id="6" name="Segnaposto numero diapositiva 5"/>
          <p:cNvSpPr>
            <a:spLocks noGrp="1"/>
          </p:cNvSpPr>
          <p:nvPr>
            <p:ph type="sldNum" sz="quarter" idx="12"/>
          </p:nvPr>
        </p:nvSpPr>
        <p:spPr>
          <a:xfrm>
            <a:off x="7740352" y="6356350"/>
            <a:ext cx="946448" cy="365125"/>
          </a:xfrm>
        </p:spPr>
        <p:txBody>
          <a:bodyPr/>
          <a:lstStyle/>
          <a:p>
            <a:fld id="{BFB70C46-FDDA-420F-91A1-9A3A4415F343}" type="slidenum">
              <a:rPr lang="en-GB" smtClean="0"/>
              <a:pPr/>
              <a:t>‹N›</a:t>
            </a:fld>
            <a:r>
              <a:rPr lang="en-GB" dirty="0" smtClean="0"/>
              <a:t> / 39</a:t>
            </a:r>
            <a:endParaRPr lang="en-GB" dirty="0"/>
          </a:p>
        </p:txBody>
      </p:sp>
    </p:spTree>
    <p:extLst>
      <p:ext uri="{BB962C8B-B14F-4D97-AF65-F5344CB8AC3E}">
        <p14:creationId xmlns:p14="http://schemas.microsoft.com/office/powerpoint/2010/main" val="75752426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D7DBAE7-0CE9-4901-B373-79F62FE24DB3}" type="datetime1">
              <a:rPr lang="en-GB" smtClean="0"/>
              <a:t>06/11/2019</a:t>
            </a:fld>
            <a:endParaRPr lang="en-GB"/>
          </a:p>
        </p:txBody>
      </p:sp>
      <p:sp>
        <p:nvSpPr>
          <p:cNvPr id="5" name="Segnaposto piè di pagina 4"/>
          <p:cNvSpPr>
            <a:spLocks noGrp="1"/>
          </p:cNvSpPr>
          <p:nvPr>
            <p:ph type="ftr" sz="quarter" idx="11"/>
          </p:nvPr>
        </p:nvSpPr>
        <p:spPr/>
        <p:txBody>
          <a:bodyPr/>
          <a:lstStyle/>
          <a:p>
            <a:endParaRPr lang="en-GB" dirty="0"/>
          </a:p>
        </p:txBody>
      </p:sp>
      <p:sp>
        <p:nvSpPr>
          <p:cNvPr id="6" name="Segnaposto numero diapositiva 5"/>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3051511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34549CA7-10B0-4F57-8D5E-29037E3F5DE5}" type="datetime1">
              <a:rPr lang="en-GB" smtClean="0"/>
              <a:t>06/11/2019</a:t>
            </a:fld>
            <a:endParaRPr lang="en-GB"/>
          </a:p>
        </p:txBody>
      </p:sp>
      <p:sp>
        <p:nvSpPr>
          <p:cNvPr id="6" name="Segnaposto piè di pagina 5"/>
          <p:cNvSpPr>
            <a:spLocks noGrp="1"/>
          </p:cNvSpPr>
          <p:nvPr>
            <p:ph type="ftr" sz="quarter" idx="11"/>
          </p:nvPr>
        </p:nvSpPr>
        <p:spPr/>
        <p:txBody>
          <a:bodyPr/>
          <a:lstStyle/>
          <a:p>
            <a:endParaRPr lang="en-GB" dirty="0"/>
          </a:p>
        </p:txBody>
      </p:sp>
      <p:sp>
        <p:nvSpPr>
          <p:cNvPr id="7" name="Segnaposto numero diapositiva 6"/>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1449746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59DDB966-A294-457C-ABD7-661C7D1270E8}" type="datetime1">
              <a:rPr lang="en-GB" smtClean="0"/>
              <a:t>06/11/2019</a:t>
            </a:fld>
            <a:endParaRPr lang="en-GB"/>
          </a:p>
        </p:txBody>
      </p:sp>
      <p:sp>
        <p:nvSpPr>
          <p:cNvPr id="8" name="Segnaposto piè di pagina 7"/>
          <p:cNvSpPr>
            <a:spLocks noGrp="1"/>
          </p:cNvSpPr>
          <p:nvPr>
            <p:ph type="ftr" sz="quarter" idx="11"/>
          </p:nvPr>
        </p:nvSpPr>
        <p:spPr/>
        <p:txBody>
          <a:bodyPr/>
          <a:lstStyle/>
          <a:p>
            <a:endParaRPr lang="en-GB" dirty="0"/>
          </a:p>
        </p:txBody>
      </p:sp>
      <p:sp>
        <p:nvSpPr>
          <p:cNvPr id="9" name="Segnaposto numero diapositiva 8"/>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203771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883F72F9-4C96-42CC-9E9F-C6AD946FE83B}" type="datetime1">
              <a:rPr lang="en-GB" smtClean="0"/>
              <a:t>06/11/2019</a:t>
            </a:fld>
            <a:endParaRPr lang="en-GB"/>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2584041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5C96CBC-2D3D-4E81-9E23-CD17386858B4}" type="datetime1">
              <a:rPr lang="en-GB" smtClean="0"/>
              <a:t>06/11/2019</a:t>
            </a:fld>
            <a:endParaRPr lang="en-GB"/>
          </a:p>
        </p:txBody>
      </p:sp>
      <p:sp>
        <p:nvSpPr>
          <p:cNvPr id="3" name="Segnaposto piè di pagina 2"/>
          <p:cNvSpPr>
            <a:spLocks noGrp="1"/>
          </p:cNvSpPr>
          <p:nvPr>
            <p:ph type="ftr" sz="quarter" idx="11"/>
          </p:nvPr>
        </p:nvSpPr>
        <p:spPr/>
        <p:txBody>
          <a:bodyPr/>
          <a:lstStyle/>
          <a:p>
            <a:endParaRPr lang="en-GB" dirty="0"/>
          </a:p>
        </p:txBody>
      </p:sp>
      <p:sp>
        <p:nvSpPr>
          <p:cNvPr id="4" name="Segnaposto numero diapositiva 3"/>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1619419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GB"/>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36151DD-B130-4B3C-A63F-ED9FC898F172}" type="datetime1">
              <a:rPr lang="en-GB" smtClean="0"/>
              <a:t>06/11/2019</a:t>
            </a:fld>
            <a:endParaRPr lang="en-GB"/>
          </a:p>
        </p:txBody>
      </p:sp>
      <p:sp>
        <p:nvSpPr>
          <p:cNvPr id="6" name="Segnaposto piè di pagina 5"/>
          <p:cNvSpPr>
            <a:spLocks noGrp="1"/>
          </p:cNvSpPr>
          <p:nvPr>
            <p:ph type="ftr" sz="quarter" idx="11"/>
          </p:nvPr>
        </p:nvSpPr>
        <p:spPr/>
        <p:txBody>
          <a:bodyPr/>
          <a:lstStyle/>
          <a:p>
            <a:endParaRPr lang="en-GB" dirty="0"/>
          </a:p>
        </p:txBody>
      </p:sp>
      <p:sp>
        <p:nvSpPr>
          <p:cNvPr id="7" name="Segnaposto numero diapositiva 6"/>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216897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15350E-8009-45B9-949B-F42FB2FB4E04}" type="datetime1">
              <a:rPr lang="en-GB" smtClean="0"/>
              <a:t>06/11/2019</a:t>
            </a:fld>
            <a:endParaRPr lang="en-GB"/>
          </a:p>
        </p:txBody>
      </p:sp>
      <p:sp>
        <p:nvSpPr>
          <p:cNvPr id="6" name="Segnaposto piè di pagina 5"/>
          <p:cNvSpPr>
            <a:spLocks noGrp="1"/>
          </p:cNvSpPr>
          <p:nvPr>
            <p:ph type="ftr" sz="quarter" idx="11"/>
          </p:nvPr>
        </p:nvSpPr>
        <p:spPr/>
        <p:txBody>
          <a:bodyPr/>
          <a:lstStyle/>
          <a:p>
            <a:endParaRPr lang="en-GB" dirty="0"/>
          </a:p>
        </p:txBody>
      </p:sp>
      <p:sp>
        <p:nvSpPr>
          <p:cNvPr id="7" name="Segnaposto numero diapositiva 6"/>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3592656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5000">
              <a:schemeClr val="bg2">
                <a:tint val="80000"/>
                <a:satMod val="300000"/>
              </a:schemeClr>
            </a:gs>
            <a:gs pos="100000">
              <a:schemeClr val="bg2">
                <a:shade val="30000"/>
                <a:satMod val="20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29560-D193-44B6-93A2-CFBAC3934ADD}" type="datetime1">
              <a:rPr lang="en-GB" smtClean="0"/>
              <a:t>06/11/2019</a:t>
            </a:fld>
            <a:endParaRPr lang="en-GB"/>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B70C46-FDDA-420F-91A1-9A3A4415F343}" type="slidenum">
              <a:rPr lang="en-GB" smtClean="0"/>
              <a:t>‹N›</a:t>
            </a:fld>
            <a:endParaRPr lang="en-GB"/>
          </a:p>
        </p:txBody>
      </p:sp>
    </p:spTree>
    <p:extLst>
      <p:ext uri="{BB962C8B-B14F-4D97-AF65-F5344CB8AC3E}">
        <p14:creationId xmlns:p14="http://schemas.microsoft.com/office/powerpoint/2010/main" val="329930907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oodle.units.it/moodle/course/category.php?id=8"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en.wikipedia.org/wiki/Tight_oi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olo 5"/>
          <p:cNvSpPr>
            <a:spLocks noGrp="1"/>
          </p:cNvSpPr>
          <p:nvPr>
            <p:ph type="ctrTitle"/>
          </p:nvPr>
        </p:nvSpPr>
        <p:spPr>
          <a:xfrm>
            <a:off x="611560" y="1340768"/>
            <a:ext cx="7772400" cy="1470025"/>
          </a:xfrm>
        </p:spPr>
        <p:txBody>
          <a:bodyPr/>
          <a:lstStyle/>
          <a:p>
            <a:r>
              <a:rPr lang="en-GB" b="1" dirty="0" smtClean="0">
                <a:solidFill>
                  <a:srgbClr val="002060"/>
                </a:solidFill>
              </a:rPr>
              <a:t>STORIA GLOBALE</a:t>
            </a:r>
            <a:endParaRPr lang="en-GB" b="1" dirty="0">
              <a:solidFill>
                <a:srgbClr val="002060"/>
              </a:solidFill>
            </a:endParaRPr>
          </a:p>
        </p:txBody>
      </p:sp>
      <p:sp>
        <p:nvSpPr>
          <p:cNvPr id="7" name="Sottotitolo 6"/>
          <p:cNvSpPr>
            <a:spLocks noGrp="1"/>
          </p:cNvSpPr>
          <p:nvPr>
            <p:ph type="subTitle" idx="1"/>
          </p:nvPr>
        </p:nvSpPr>
        <p:spPr>
          <a:xfrm>
            <a:off x="1371600" y="3429000"/>
            <a:ext cx="6400800" cy="2880320"/>
          </a:xfrm>
        </p:spPr>
        <p:txBody>
          <a:bodyPr>
            <a:normAutofit/>
          </a:bodyPr>
          <a:lstStyle/>
          <a:p>
            <a:r>
              <a:rPr lang="en-GB" dirty="0" smtClean="0"/>
              <a:t>Guido Abbattista</a:t>
            </a:r>
          </a:p>
          <a:p>
            <a:endParaRPr lang="en-GB" sz="1400" dirty="0" smtClean="0"/>
          </a:p>
          <a:p>
            <a:r>
              <a:rPr lang="en-GB" sz="1400" dirty="0" err="1" smtClean="0"/>
              <a:t>Laurea</a:t>
            </a:r>
            <a:r>
              <a:rPr lang="en-GB" sz="1400" dirty="0" smtClean="0"/>
              <a:t> </a:t>
            </a:r>
            <a:r>
              <a:rPr lang="en-GB" sz="1400" dirty="0" err="1" smtClean="0"/>
              <a:t>Magistrale</a:t>
            </a:r>
            <a:r>
              <a:rPr lang="en-GB" sz="1400" dirty="0" smtClean="0"/>
              <a:t> </a:t>
            </a:r>
            <a:r>
              <a:rPr lang="en-GB" sz="1400" dirty="0" err="1" smtClean="0"/>
              <a:t>Interateneo</a:t>
            </a:r>
            <a:r>
              <a:rPr lang="en-GB" sz="1400" dirty="0" smtClean="0"/>
              <a:t> in </a:t>
            </a:r>
            <a:r>
              <a:rPr lang="en-GB" sz="1400" dirty="0" err="1" smtClean="0"/>
              <a:t>Studi</a:t>
            </a:r>
            <a:r>
              <a:rPr lang="en-GB" sz="1400" dirty="0" smtClean="0"/>
              <a:t> </a:t>
            </a:r>
            <a:r>
              <a:rPr lang="en-GB" sz="1400" dirty="0" err="1" smtClean="0"/>
              <a:t>Storici</a:t>
            </a:r>
            <a:r>
              <a:rPr lang="en-GB" sz="1400" dirty="0" smtClean="0"/>
              <a:t> dal </a:t>
            </a:r>
            <a:r>
              <a:rPr lang="en-GB" sz="1400" dirty="0" err="1" smtClean="0"/>
              <a:t>Medioevo</a:t>
            </a:r>
            <a:r>
              <a:rPr lang="en-GB" sz="1400" dirty="0" smtClean="0"/>
              <a:t> </a:t>
            </a:r>
            <a:r>
              <a:rPr lang="en-GB" sz="1400" dirty="0" err="1" smtClean="0"/>
              <a:t>all’età</a:t>
            </a:r>
            <a:r>
              <a:rPr lang="en-GB" sz="1400" dirty="0" smtClean="0"/>
              <a:t> </a:t>
            </a:r>
            <a:r>
              <a:rPr lang="en-GB" sz="1400" dirty="0" err="1" smtClean="0"/>
              <a:t>contemporanea</a:t>
            </a:r>
            <a:endParaRPr lang="en-GB" sz="1400" dirty="0" smtClean="0"/>
          </a:p>
          <a:p>
            <a:endParaRPr lang="en-GB" sz="2400" b="1" dirty="0" smtClean="0">
              <a:hlinkClick r:id="rId3"/>
            </a:endParaRPr>
          </a:p>
          <a:p>
            <a:r>
              <a:rPr lang="en-GB" sz="2400" b="1" dirty="0" smtClean="0">
                <a:hlinkClick r:id="rId3"/>
              </a:rPr>
              <a:t>Moodle</a:t>
            </a:r>
            <a:r>
              <a:rPr lang="en-GB" sz="2400" dirty="0" smtClean="0">
                <a:hlinkClick r:id="rId3"/>
              </a:rPr>
              <a:t> </a:t>
            </a:r>
            <a:r>
              <a:rPr lang="en-GB" sz="2400" dirty="0" smtClean="0"/>
              <a:t>enrolment key: </a:t>
            </a:r>
            <a:r>
              <a:rPr lang="en-GB" sz="2400" b="1" dirty="0" smtClean="0">
                <a:solidFill>
                  <a:srgbClr val="FFFF00"/>
                </a:solidFill>
              </a:rPr>
              <a:t>GLOBHIST</a:t>
            </a:r>
            <a:endParaRPr lang="en-GB" sz="2400" b="1" dirty="0">
              <a:solidFill>
                <a:srgbClr val="FFFF00"/>
              </a:solidFill>
            </a:endParaRPr>
          </a:p>
        </p:txBody>
      </p:sp>
    </p:spTree>
    <p:extLst>
      <p:ext uri="{BB962C8B-B14F-4D97-AF65-F5344CB8AC3E}">
        <p14:creationId xmlns:p14="http://schemas.microsoft.com/office/powerpoint/2010/main" val="3676103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3 paradossi: paradosso </a:t>
            </a:r>
            <a:r>
              <a:rPr lang="it-IT" dirty="0"/>
              <a:t>economico</a:t>
            </a:r>
          </a:p>
        </p:txBody>
      </p:sp>
      <p:sp>
        <p:nvSpPr>
          <p:cNvPr id="3" name="Segnaposto contenuto 2"/>
          <p:cNvSpPr>
            <a:spLocks noGrp="1"/>
          </p:cNvSpPr>
          <p:nvPr>
            <p:ph idx="1"/>
          </p:nvPr>
        </p:nvSpPr>
        <p:spPr/>
        <p:txBody>
          <a:bodyPr>
            <a:normAutofit fontScale="70000" lnSpcReduction="20000"/>
          </a:bodyPr>
          <a:lstStyle/>
          <a:p>
            <a:r>
              <a:rPr lang="it-IT" dirty="0"/>
              <a:t>S</a:t>
            </a:r>
            <a:r>
              <a:rPr lang="it-IT" dirty="0" smtClean="0"/>
              <a:t>uperamento gravi crisi interne negli anni ‘50-’60, ripresa economica e crescita media PIL 4,8 % (1965-1985), superiore a Europa, Stati Uniti e Terzo Mondo</a:t>
            </a:r>
          </a:p>
          <a:p>
            <a:r>
              <a:rPr lang="it-IT" dirty="0" smtClean="0"/>
              <a:t>Nella fase del nuovo sviluppo, maggior apporto dell’</a:t>
            </a:r>
            <a:r>
              <a:rPr lang="it-IT" b="1" dirty="0" smtClean="0">
                <a:solidFill>
                  <a:srgbClr val="FFC000"/>
                </a:solidFill>
              </a:rPr>
              <a:t>industria </a:t>
            </a:r>
            <a:r>
              <a:rPr lang="it-IT" dirty="0" smtClean="0"/>
              <a:t>all’economia nazionale rispetto all’agricoltura</a:t>
            </a:r>
          </a:p>
          <a:p>
            <a:r>
              <a:rPr lang="it-IT" dirty="0" smtClean="0"/>
              <a:t>Conseguenza: percentuale decrescente </a:t>
            </a:r>
            <a:r>
              <a:rPr lang="it-IT" dirty="0"/>
              <a:t>di </a:t>
            </a:r>
            <a:r>
              <a:rPr lang="it-IT" dirty="0" smtClean="0"/>
              <a:t>esportazione di materie prime e petrolio e aumento dell’importazione di entrambi (vedi slide seguente)</a:t>
            </a:r>
          </a:p>
          <a:p>
            <a:r>
              <a:rPr lang="it-IT" dirty="0" smtClean="0"/>
              <a:t>Ricchezza risorse naturali</a:t>
            </a:r>
          </a:p>
          <a:p>
            <a:r>
              <a:rPr lang="it-IT" dirty="0" smtClean="0"/>
              <a:t>Basso reddito pro-capite: uno dei paesi più poveri del mondo</a:t>
            </a:r>
          </a:p>
          <a:p>
            <a:r>
              <a:rPr lang="it-IT" dirty="0" smtClean="0"/>
              <a:t>Superamento della miseria di massa, ma «</a:t>
            </a:r>
            <a:r>
              <a:rPr lang="it-IT" dirty="0" err="1" smtClean="0"/>
              <a:t>low-income</a:t>
            </a:r>
            <a:r>
              <a:rPr lang="it-IT" dirty="0" smtClean="0"/>
              <a:t> economy»</a:t>
            </a:r>
            <a:endParaRPr lang="it-IT"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10</a:t>
            </a:fld>
            <a:r>
              <a:rPr lang="en-GB"/>
              <a:t> </a:t>
            </a:r>
            <a:r>
              <a:rPr lang="en-GB" smtClean="0"/>
              <a:t>/ 39</a:t>
            </a:r>
            <a:endParaRPr lang="en-GB" dirty="0"/>
          </a:p>
        </p:txBody>
      </p:sp>
    </p:spTree>
    <p:extLst>
      <p:ext uri="{BB962C8B-B14F-4D97-AF65-F5344CB8AC3E}">
        <p14:creationId xmlns:p14="http://schemas.microsoft.com/office/powerpoint/2010/main" val="28392068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err="1" smtClean="0"/>
              <a:t>Dati</a:t>
            </a:r>
            <a:r>
              <a:rPr lang="en-GB" dirty="0"/>
              <a:t> EIA: </a:t>
            </a:r>
            <a:r>
              <a:rPr lang="en-GB" sz="3200" dirty="0"/>
              <a:t>http://www.eia.gov/countries/cab.cfm?fips=ch</a:t>
            </a:r>
            <a:endParaRPr lang="en-GB"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pPr/>
              <a:t>11</a:t>
            </a:fld>
            <a:r>
              <a:rPr lang="en-GB" dirty="0" smtClean="0"/>
              <a:t> / 39</a:t>
            </a:r>
            <a:endParaRPr lang="en-GB" dirty="0"/>
          </a:p>
        </p:txBody>
      </p:sp>
      <p:pic>
        <p:nvPicPr>
          <p:cNvPr id="512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59632" y="1412776"/>
            <a:ext cx="6323291" cy="4786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1996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pPr/>
              <a:t>12</a:t>
            </a:fld>
            <a:r>
              <a:rPr lang="en-GB" dirty="0" smtClean="0"/>
              <a:t> / 39</a:t>
            </a:r>
            <a:endParaRPr lang="en-GB"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19672" y="1988840"/>
            <a:ext cx="5904656" cy="43177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ttangolo 5"/>
          <p:cNvSpPr/>
          <p:nvPr/>
        </p:nvSpPr>
        <p:spPr>
          <a:xfrm>
            <a:off x="395536" y="116633"/>
            <a:ext cx="8352928" cy="1754326"/>
          </a:xfrm>
          <a:prstGeom prst="rect">
            <a:avLst/>
          </a:prstGeom>
        </p:spPr>
        <p:txBody>
          <a:bodyPr wrap="square">
            <a:spAutoFit/>
          </a:bodyPr>
          <a:lstStyle/>
          <a:p>
            <a:r>
              <a:rPr lang="it-IT" dirty="0"/>
              <a:t>L’</a:t>
            </a:r>
            <a:r>
              <a:rPr lang="it-IT" dirty="0" err="1"/>
              <a:t>Eia</a:t>
            </a:r>
            <a:r>
              <a:rPr lang="it-IT" dirty="0"/>
              <a:t> </a:t>
            </a:r>
            <a:r>
              <a:rPr lang="it-IT" dirty="0" smtClean="0"/>
              <a:t>(</a:t>
            </a:r>
            <a:r>
              <a:rPr lang="it-IT" i="1" dirty="0"/>
              <a:t>Energy Information </a:t>
            </a:r>
            <a:r>
              <a:rPr lang="it-IT" i="1" dirty="0" smtClean="0"/>
              <a:t>Administration) </a:t>
            </a:r>
            <a:r>
              <a:rPr lang="it-IT" dirty="0" smtClean="0"/>
              <a:t>sottolinea </a:t>
            </a:r>
            <a:r>
              <a:rPr lang="it-IT" dirty="0"/>
              <a:t>che la produzione totale annua di petrolio e altri liquidi degli  Usa è prevista in aumento del 31% tra il 2011 e il 2014 a 13,3 milioni di barili al giorno, soprattutto  da “tight </a:t>
            </a:r>
            <a:r>
              <a:rPr lang="it-IT" dirty="0" err="1"/>
              <a:t>oil</a:t>
            </a:r>
            <a:r>
              <a:rPr lang="it-IT" dirty="0"/>
              <a:t> </a:t>
            </a:r>
            <a:r>
              <a:rPr lang="it-IT" dirty="0" err="1"/>
              <a:t>plays</a:t>
            </a:r>
            <a:r>
              <a:rPr lang="it-IT" dirty="0"/>
              <a:t>” (</a:t>
            </a:r>
            <a:r>
              <a:rPr lang="it-IT" dirty="0">
                <a:hlinkClick r:id="rId4"/>
              </a:rPr>
              <a:t>https://</a:t>
            </a:r>
            <a:r>
              <a:rPr lang="it-IT" dirty="0" smtClean="0">
                <a:hlinkClick r:id="rId4"/>
              </a:rPr>
              <a:t>en.wikipedia.org/wiki/Tight_oil</a:t>
            </a:r>
            <a:r>
              <a:rPr lang="it-IT" dirty="0" smtClean="0"/>
              <a:t>). </a:t>
            </a:r>
            <a:r>
              <a:rPr lang="it-IT" dirty="0"/>
              <a:t>Nello stesso periodo Intanto la produzione cinese aumenterà di “solo” il 5% e quest’anno dovrebbe essere solo un terzo della produzione </a:t>
            </a:r>
            <a:r>
              <a:rPr lang="it-IT" dirty="0" smtClean="0"/>
              <a:t>statunitense</a:t>
            </a:r>
            <a:endParaRPr lang="it-IT" dirty="0">
              <a:effectLst/>
            </a:endParaRPr>
          </a:p>
        </p:txBody>
      </p:sp>
    </p:spTree>
    <p:extLst>
      <p:ext uri="{BB962C8B-B14F-4D97-AF65-F5344CB8AC3E}">
        <p14:creationId xmlns:p14="http://schemas.microsoft.com/office/powerpoint/2010/main" val="2405565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err="1" smtClean="0"/>
              <a:t>Dati</a:t>
            </a:r>
            <a:r>
              <a:rPr lang="en-GB" dirty="0" smtClean="0"/>
              <a:t> EIA</a:t>
            </a:r>
            <a:endParaRPr lang="en-GB"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pPr/>
              <a:t>13</a:t>
            </a:fld>
            <a:r>
              <a:rPr lang="en-GB" dirty="0" smtClean="0"/>
              <a:t> / 39</a:t>
            </a:r>
            <a:endParaRPr lang="en-GB"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71600" y="1396478"/>
            <a:ext cx="7344816" cy="48398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3630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err="1" smtClean="0"/>
              <a:t>Dati</a:t>
            </a:r>
            <a:r>
              <a:rPr lang="en-GB" dirty="0" smtClean="0"/>
              <a:t> EIA</a:t>
            </a:r>
            <a:endParaRPr lang="en-GB"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pPr/>
              <a:t>14</a:t>
            </a:fld>
            <a:r>
              <a:rPr lang="en-GB" dirty="0" smtClean="0"/>
              <a:t> / 39</a:t>
            </a:r>
            <a:endParaRPr lang="en-GB" dirty="0"/>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75493" y="1124743"/>
            <a:ext cx="7052891" cy="5180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9235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err="1" smtClean="0"/>
              <a:t>Dati</a:t>
            </a:r>
            <a:r>
              <a:rPr lang="en-GB" dirty="0" smtClean="0"/>
              <a:t> EIA: </a:t>
            </a:r>
            <a:r>
              <a:rPr lang="it-IT" dirty="0" err="1"/>
              <a:t>China's</a:t>
            </a:r>
            <a:r>
              <a:rPr lang="it-IT" dirty="0"/>
              <a:t> </a:t>
            </a:r>
            <a:r>
              <a:rPr lang="it-IT" dirty="0" err="1"/>
              <a:t>largest</a:t>
            </a:r>
            <a:r>
              <a:rPr lang="it-IT" dirty="0"/>
              <a:t> </a:t>
            </a:r>
            <a:r>
              <a:rPr lang="it-IT" dirty="0" err="1"/>
              <a:t>oil</a:t>
            </a:r>
            <a:r>
              <a:rPr lang="it-IT" dirty="0"/>
              <a:t> </a:t>
            </a:r>
            <a:r>
              <a:rPr lang="it-IT" dirty="0" err="1"/>
              <a:t>fields</a:t>
            </a:r>
            <a:endParaRPr lang="en-GB"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pPr/>
              <a:t>15</a:t>
            </a:fld>
            <a:r>
              <a:rPr lang="en-GB" dirty="0" smtClean="0"/>
              <a:t> / 39</a:t>
            </a:r>
            <a:endParaRPr lang="en-GB" dirty="0"/>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051720" y="1196752"/>
            <a:ext cx="5259989" cy="50147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64871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extLst>
              <p:ext uri="{D42A27DB-BD31-4B8C-83A1-F6EECF244321}">
                <p14:modId xmlns:p14="http://schemas.microsoft.com/office/powerpoint/2010/main" val="41413542"/>
              </p:ext>
            </p:extLst>
          </p:nvPr>
        </p:nvGraphicFramePr>
        <p:xfrm>
          <a:off x="331774" y="1226580"/>
          <a:ext cx="8363271" cy="5129770"/>
        </p:xfrm>
        <a:graphic>
          <a:graphicData uri="http://schemas.openxmlformats.org/drawingml/2006/table">
            <a:tbl>
              <a:tblPr/>
              <a:tblGrid>
                <a:gridCol w="4361120">
                  <a:extLst>
                    <a:ext uri="{9D8B030D-6E8A-4147-A177-3AD203B41FA5}">
                      <a16:colId xmlns:a16="http://schemas.microsoft.com/office/drawing/2014/main" val="20000"/>
                    </a:ext>
                  </a:extLst>
                </a:gridCol>
                <a:gridCol w="2489645">
                  <a:extLst>
                    <a:ext uri="{9D8B030D-6E8A-4147-A177-3AD203B41FA5}">
                      <a16:colId xmlns:a16="http://schemas.microsoft.com/office/drawing/2014/main" val="20001"/>
                    </a:ext>
                  </a:extLst>
                </a:gridCol>
                <a:gridCol w="1512506">
                  <a:extLst>
                    <a:ext uri="{9D8B030D-6E8A-4147-A177-3AD203B41FA5}">
                      <a16:colId xmlns:a16="http://schemas.microsoft.com/office/drawing/2014/main" val="20002"/>
                    </a:ext>
                  </a:extLst>
                </a:gridCol>
              </a:tblGrid>
              <a:tr h="713856">
                <a:tc>
                  <a:txBody>
                    <a:bodyPr/>
                    <a:lstStyle/>
                    <a:p>
                      <a:pPr algn="ctr"/>
                      <a:r>
                        <a:rPr lang="it-IT" b="1" dirty="0" smtClean="0">
                          <a:solidFill>
                            <a:srgbClr val="FFC000"/>
                          </a:solidFill>
                          <a:effectLst/>
                        </a:rPr>
                        <a:t>Country </a:t>
                      </a:r>
                      <a:endParaRPr lang="it-IT" b="1" dirty="0">
                        <a:solidFill>
                          <a:srgbClr val="FFC000"/>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b="1" dirty="0">
                          <a:solidFill>
                            <a:srgbClr val="FFC000"/>
                          </a:solidFill>
                          <a:effectLst/>
                        </a:rPr>
                        <a:t>GDP </a:t>
                      </a:r>
                      <a:br>
                        <a:rPr lang="it-IT" b="1" dirty="0">
                          <a:solidFill>
                            <a:srgbClr val="FFC000"/>
                          </a:solidFill>
                          <a:effectLst/>
                        </a:rPr>
                      </a:br>
                      <a:r>
                        <a:rPr lang="it-IT" b="1" dirty="0">
                          <a:solidFill>
                            <a:srgbClr val="FFC000"/>
                          </a:solidFill>
                          <a:effectLst/>
                        </a:rPr>
                        <a:t>(US </a:t>
                      </a:r>
                      <a:r>
                        <a:rPr lang="it-IT" b="1" dirty="0" err="1">
                          <a:solidFill>
                            <a:srgbClr val="FFC000"/>
                          </a:solidFill>
                          <a:effectLst/>
                        </a:rPr>
                        <a:t>Billions</a:t>
                      </a:r>
                      <a:r>
                        <a:rPr lang="it-IT" b="1" dirty="0">
                          <a:solidFill>
                            <a:srgbClr val="FFC000"/>
                          </a:solidFill>
                          <a:effectLst/>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b="1" dirty="0">
                          <a:solidFill>
                            <a:srgbClr val="FFC000"/>
                          </a:solidFill>
                          <a:effectLst/>
                        </a:rPr>
                        <a:t>GDP </a:t>
                      </a:r>
                      <a:r>
                        <a:rPr lang="it-IT" b="1" dirty="0" err="1">
                          <a:solidFill>
                            <a:srgbClr val="FFC000"/>
                          </a:solidFill>
                          <a:effectLst/>
                        </a:rPr>
                        <a:t>Growth</a:t>
                      </a:r>
                      <a:r>
                        <a:rPr lang="it-IT" b="1" dirty="0">
                          <a:solidFill>
                            <a:srgbClr val="FFC000"/>
                          </a:solidFill>
                          <a:effectLst/>
                        </a:rPr>
                        <a:t> </a:t>
                      </a:r>
                      <a:br>
                        <a:rPr lang="it-IT" b="1" dirty="0">
                          <a:solidFill>
                            <a:srgbClr val="FFC000"/>
                          </a:solidFill>
                          <a:effectLst/>
                        </a:rPr>
                      </a:br>
                      <a:r>
                        <a:rPr lang="it-IT" b="1" dirty="0">
                          <a:solidFill>
                            <a:srgbClr val="FFC000"/>
                          </a:solidFill>
                          <a:effectLst/>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97588">
                <a:tc>
                  <a:txBody>
                    <a:bodyPr/>
                    <a:lstStyle/>
                    <a:p>
                      <a:pPr algn="ctr"/>
                      <a:r>
                        <a:rPr lang="it-IT" b="1" dirty="0">
                          <a:solidFill>
                            <a:srgbClr val="FFC000"/>
                          </a:solidFill>
                        </a:rPr>
                        <a:t>the World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b="1" dirty="0">
                          <a:solidFill>
                            <a:srgbClr val="FFC000"/>
                          </a:solidFill>
                        </a:rPr>
                        <a:t>$74,171.72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b="1" dirty="0">
                          <a:solidFill>
                            <a:srgbClr val="FFC000"/>
                          </a:solidFill>
                        </a:rPr>
                        <a:t>3.308%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75905">
                <a:tc>
                  <a:txBody>
                    <a:bodyPr/>
                    <a:lstStyle/>
                    <a:p>
                      <a:pPr algn="ctr"/>
                      <a:r>
                        <a:rPr lang="it-IT" b="1" dirty="0">
                          <a:solidFill>
                            <a:srgbClr val="FFC000"/>
                          </a:solidFill>
                        </a:rPr>
                        <a:t>World </a:t>
                      </a:r>
                      <a:r>
                        <a:rPr lang="it-IT" b="1" dirty="0" err="1">
                          <a:solidFill>
                            <a:srgbClr val="FFC000"/>
                          </a:solidFill>
                        </a:rPr>
                        <a:t>Average</a:t>
                      </a:r>
                      <a:endParaRPr lang="it-IT" b="1" dirty="0">
                        <a:solidFill>
                          <a:srgbClr val="FFC000"/>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b="1">
                          <a:solidFill>
                            <a:srgbClr val="FFC000"/>
                          </a:solidFill>
                        </a:rPr>
                        <a:t>$394.53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b="1" dirty="0">
                          <a:solidFill>
                            <a:srgbClr val="FFC000"/>
                          </a:solidFill>
                        </a:rPr>
                        <a:t>3.84%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97588">
                <a:tc>
                  <a:txBody>
                    <a:bodyPr/>
                    <a:lstStyle/>
                    <a:p>
                      <a:pPr algn="ctr"/>
                      <a:r>
                        <a:rPr lang="it-IT" b="1" dirty="0">
                          <a:solidFill>
                            <a:srgbClr val="FFC000"/>
                          </a:solidFill>
                        </a:rPr>
                        <a:t>Euro Area</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b="1">
                          <a:solidFill>
                            <a:srgbClr val="FFC000"/>
                          </a:solidFill>
                        </a:rPr>
                        <a:t>$12,751.93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b="1" dirty="0">
                          <a:solidFill>
                            <a:srgbClr val="FFC000"/>
                          </a:solidFill>
                        </a:rPr>
                        <a:t>-0.338%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72373">
                <a:tc>
                  <a:txBody>
                    <a:bodyPr/>
                    <a:lstStyle/>
                    <a:p>
                      <a:pPr algn="ctr"/>
                      <a:r>
                        <a:rPr lang="it-IT" b="1" dirty="0">
                          <a:solidFill>
                            <a:srgbClr val="FFC000"/>
                          </a:solidFill>
                        </a:rPr>
                        <a:t>Major </a:t>
                      </a:r>
                      <a:r>
                        <a:rPr lang="it-IT" b="1" dirty="0" err="1">
                          <a:solidFill>
                            <a:srgbClr val="FFC000"/>
                          </a:solidFill>
                        </a:rPr>
                        <a:t>advanced</a:t>
                      </a:r>
                      <a:r>
                        <a:rPr lang="it-IT" b="1" dirty="0">
                          <a:solidFill>
                            <a:srgbClr val="FFC000"/>
                          </a:solidFill>
                        </a:rPr>
                        <a:t> </a:t>
                      </a:r>
                      <a:r>
                        <a:rPr lang="it-IT" b="1" dirty="0" err="1">
                          <a:solidFill>
                            <a:srgbClr val="FFC000"/>
                          </a:solidFill>
                        </a:rPr>
                        <a:t>economies</a:t>
                      </a:r>
                      <a:r>
                        <a:rPr lang="it-IT" b="1" dirty="0">
                          <a:solidFill>
                            <a:srgbClr val="FFC000"/>
                          </a:solidFill>
                        </a:rPr>
                        <a:t> (G7)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b="1">
                          <a:solidFill>
                            <a:srgbClr val="FFC000"/>
                          </a:solidFill>
                        </a:rPr>
                        <a:t>$34,067.56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b="1" dirty="0">
                          <a:solidFill>
                            <a:srgbClr val="FFC000"/>
                          </a:solidFill>
                        </a:rPr>
                        <a:t>1.258%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19887">
                <a:tc>
                  <a:txBody>
                    <a:bodyPr/>
                    <a:lstStyle/>
                    <a:p>
                      <a:pPr algn="ctr"/>
                      <a:r>
                        <a:rPr lang="en-US" b="1" dirty="0">
                          <a:solidFill>
                            <a:srgbClr val="FFC000"/>
                          </a:solidFill>
                        </a:rPr>
                        <a:t>Other Advanced Economies (Excluding G7 and Eurozone)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b="1" dirty="0">
                          <a:solidFill>
                            <a:srgbClr val="FFC000"/>
                          </a:solidFill>
                        </a:rPr>
                        <a:t>$6,655.76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b="1" dirty="0">
                          <a:solidFill>
                            <a:srgbClr val="FFC000"/>
                          </a:solidFill>
                        </a:rPr>
                        <a:t>2.455%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75905">
                <a:tc>
                  <a:txBody>
                    <a:bodyPr/>
                    <a:lstStyle/>
                    <a:p>
                      <a:pPr algn="ctr"/>
                      <a:r>
                        <a:rPr lang="it-IT" b="1" dirty="0" err="1">
                          <a:solidFill>
                            <a:srgbClr val="FFC000"/>
                          </a:solidFill>
                        </a:rPr>
                        <a:t>European</a:t>
                      </a:r>
                      <a:r>
                        <a:rPr lang="it-IT" b="1" dirty="0">
                          <a:solidFill>
                            <a:srgbClr val="FFC000"/>
                          </a:solidFill>
                        </a:rPr>
                        <a:t> Union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b="1" dirty="0">
                          <a:solidFill>
                            <a:srgbClr val="FFC000"/>
                          </a:solidFill>
                        </a:rPr>
                        <a:t>$17,227.74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b="1" dirty="0">
                          <a:solidFill>
                            <a:srgbClr val="FFC000"/>
                          </a:solidFill>
                        </a:rPr>
                        <a:t>0.004%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97588">
                <a:tc>
                  <a:txBody>
                    <a:bodyPr/>
                    <a:lstStyle/>
                    <a:p>
                      <a:pPr algn="ctr"/>
                      <a:r>
                        <a:rPr lang="it-IT" b="1" dirty="0" smtClean="0">
                          <a:solidFill>
                            <a:srgbClr val="C00000"/>
                          </a:solidFill>
                        </a:rPr>
                        <a:t>China</a:t>
                      </a:r>
                      <a:endParaRPr lang="it-IT" b="1" dirty="0">
                        <a:solidFill>
                          <a:srgbClr val="C00000"/>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b="1" dirty="0">
                          <a:solidFill>
                            <a:srgbClr val="C00000"/>
                          </a:solidFill>
                        </a:rPr>
                        <a:t>$9,020.31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b="1" dirty="0">
                          <a:solidFill>
                            <a:srgbClr val="C00000"/>
                          </a:solidFill>
                        </a:rPr>
                        <a:t>8.038%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630440">
                <a:tc>
                  <a:txBody>
                    <a:bodyPr/>
                    <a:lstStyle/>
                    <a:p>
                      <a:pPr algn="ctr"/>
                      <a:r>
                        <a:rPr lang="it-IT" sz="1800" b="1" kern="1200" dirty="0" smtClean="0">
                          <a:solidFill>
                            <a:srgbClr val="FFC000"/>
                          </a:solidFill>
                          <a:latin typeface="+mn-lt"/>
                          <a:ea typeface="+mn-ea"/>
                          <a:cs typeface="+mn-cs"/>
                        </a:rPr>
                        <a:t>Korea</a:t>
                      </a:r>
                      <a:endParaRPr lang="it-IT" sz="1800" b="1" kern="1200" dirty="0">
                        <a:solidFill>
                          <a:srgbClr val="FFC000"/>
                        </a:solidFill>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800" b="1" kern="1200" dirty="0">
                          <a:solidFill>
                            <a:srgbClr val="FFC000"/>
                          </a:solidFill>
                          <a:latin typeface="+mn-lt"/>
                          <a:ea typeface="+mn-ea"/>
                          <a:cs typeface="+mn-cs"/>
                        </a:rPr>
                        <a:t>$1,258.59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800" b="1" kern="1200" dirty="0">
                          <a:solidFill>
                            <a:srgbClr val="FFC000"/>
                          </a:solidFill>
                          <a:latin typeface="+mn-lt"/>
                          <a:ea typeface="+mn-ea"/>
                          <a:cs typeface="+mn-cs"/>
                        </a:rPr>
                        <a:t>2.845%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492701">
                <a:tc>
                  <a:txBody>
                    <a:bodyPr/>
                    <a:lstStyle/>
                    <a:p>
                      <a:pPr algn="ctr"/>
                      <a:r>
                        <a:rPr lang="it-IT" sz="1800" b="1" kern="1200" dirty="0" smtClean="0">
                          <a:solidFill>
                            <a:srgbClr val="FFC000"/>
                          </a:solidFill>
                          <a:latin typeface="+mn-lt"/>
                          <a:ea typeface="+mn-ea"/>
                          <a:cs typeface="+mn-cs"/>
                        </a:rPr>
                        <a:t>Vietnam</a:t>
                      </a:r>
                      <a:endParaRPr lang="it-IT" sz="1800" b="1" kern="1200" dirty="0">
                        <a:solidFill>
                          <a:srgbClr val="FFC000"/>
                        </a:solidFill>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800" b="1" kern="1200" smtClean="0">
                          <a:solidFill>
                            <a:srgbClr val="FFC000"/>
                          </a:solidFill>
                          <a:latin typeface="+mn-lt"/>
                          <a:ea typeface="+mn-ea"/>
                          <a:cs typeface="+mn-cs"/>
                        </a:rPr>
                        <a:t>$155.952</a:t>
                      </a:r>
                    </a:p>
                    <a:p>
                      <a:pPr algn="ctr"/>
                      <a:endParaRPr lang="it-IT" sz="1800" b="1" kern="1200" dirty="0">
                        <a:solidFill>
                          <a:srgbClr val="FFC000"/>
                        </a:solidFill>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800" b="1" kern="1200" smtClean="0">
                          <a:solidFill>
                            <a:srgbClr val="FFC000"/>
                          </a:solidFill>
                          <a:latin typeface="+mn-lt"/>
                          <a:ea typeface="+mn-ea"/>
                          <a:cs typeface="+mn-cs"/>
                        </a:rPr>
                        <a:t>5.238</a:t>
                      </a:r>
                      <a:r>
                        <a:rPr lang="it-IT" b="1" smtClean="0">
                          <a:solidFill>
                            <a:srgbClr val="FFC000"/>
                          </a:solidFill>
                        </a:rPr>
                        <a:t>%</a:t>
                      </a:r>
                    </a:p>
                    <a:p>
                      <a:endParaRPr lang="it-IT" b="1"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bl>
          </a:graphicData>
        </a:graphic>
      </p:graphicFrame>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16</a:t>
            </a:fld>
            <a:r>
              <a:rPr lang="en-GB" dirty="0"/>
              <a:t> </a:t>
            </a:r>
            <a:r>
              <a:rPr lang="en-GB" dirty="0" smtClean="0"/>
              <a:t>/ 39</a:t>
            </a:r>
            <a:endParaRPr lang="en-GB" dirty="0"/>
          </a:p>
        </p:txBody>
      </p:sp>
      <p:sp>
        <p:nvSpPr>
          <p:cNvPr id="7" name="Titolo 1"/>
          <p:cNvSpPr>
            <a:spLocks noGrp="1"/>
          </p:cNvSpPr>
          <p:nvPr>
            <p:ph type="title"/>
          </p:nvPr>
        </p:nvSpPr>
        <p:spPr>
          <a:xfrm>
            <a:off x="457200" y="274638"/>
            <a:ext cx="8229600" cy="634082"/>
          </a:xfrm>
        </p:spPr>
        <p:txBody>
          <a:bodyPr>
            <a:normAutofit fontScale="90000"/>
          </a:bodyPr>
          <a:lstStyle/>
          <a:p>
            <a:r>
              <a:rPr lang="it-IT" dirty="0" smtClean="0"/>
              <a:t>Indicatori 2013 (Economy Watch)</a:t>
            </a:r>
            <a:endParaRPr lang="it-IT" dirty="0"/>
          </a:p>
        </p:txBody>
      </p:sp>
    </p:spTree>
    <p:extLst>
      <p:ext uri="{BB962C8B-B14F-4D97-AF65-F5344CB8AC3E}">
        <p14:creationId xmlns:p14="http://schemas.microsoft.com/office/powerpoint/2010/main" val="16781015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extLst>
              <p:ext uri="{D42A27DB-BD31-4B8C-83A1-F6EECF244321}">
                <p14:modId xmlns:p14="http://schemas.microsoft.com/office/powerpoint/2010/main" val="3003270828"/>
              </p:ext>
            </p:extLst>
          </p:nvPr>
        </p:nvGraphicFramePr>
        <p:xfrm>
          <a:off x="374305" y="1340768"/>
          <a:ext cx="8374159" cy="4862472"/>
        </p:xfrm>
        <a:graphic>
          <a:graphicData uri="http://schemas.openxmlformats.org/drawingml/2006/table">
            <a:tbl>
              <a:tblPr/>
              <a:tblGrid>
                <a:gridCol w="375098">
                  <a:extLst>
                    <a:ext uri="{9D8B030D-6E8A-4147-A177-3AD203B41FA5}">
                      <a16:colId xmlns:a16="http://schemas.microsoft.com/office/drawing/2014/main" val="20000"/>
                    </a:ext>
                  </a:extLst>
                </a:gridCol>
                <a:gridCol w="4898396">
                  <a:extLst>
                    <a:ext uri="{9D8B030D-6E8A-4147-A177-3AD203B41FA5}">
                      <a16:colId xmlns:a16="http://schemas.microsoft.com/office/drawing/2014/main" val="20001"/>
                    </a:ext>
                  </a:extLst>
                </a:gridCol>
                <a:gridCol w="1280196">
                  <a:extLst>
                    <a:ext uri="{9D8B030D-6E8A-4147-A177-3AD203B41FA5}">
                      <a16:colId xmlns:a16="http://schemas.microsoft.com/office/drawing/2014/main" val="20002"/>
                    </a:ext>
                  </a:extLst>
                </a:gridCol>
                <a:gridCol w="1820469">
                  <a:extLst>
                    <a:ext uri="{9D8B030D-6E8A-4147-A177-3AD203B41FA5}">
                      <a16:colId xmlns:a16="http://schemas.microsoft.com/office/drawing/2014/main" val="20003"/>
                    </a:ext>
                  </a:extLst>
                </a:gridCol>
              </a:tblGrid>
              <a:tr h="324165">
                <a:tc>
                  <a:txBody>
                    <a:bodyPr/>
                    <a:lstStyle/>
                    <a:p>
                      <a:pPr algn="ctr"/>
                      <a:endParaRPr lang="en-US" b="1" dirty="0">
                        <a:solidFill>
                          <a:srgbClr val="C00000"/>
                        </a:solidFill>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60000" algn="ctr"/>
                      <a:r>
                        <a:rPr lang="en-US" b="1" dirty="0">
                          <a:solidFill>
                            <a:srgbClr val="FFC000"/>
                          </a:solidFill>
                          <a:effectLst/>
                        </a:rPr>
                        <a:t>GDP Per Capita (Current Prices, US Dollars)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b="1" dirty="0">
                          <a:solidFill>
                            <a:srgbClr val="FFC000"/>
                          </a:solidFill>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b="1" dirty="0">
                          <a:solidFill>
                            <a:srgbClr val="FFC000"/>
                          </a:solidFill>
                          <a:effectLst/>
                        </a:rPr>
                        <a:t>Value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24165">
                <a:tc>
                  <a:txBody>
                    <a:bodyPr/>
                    <a:lstStyle/>
                    <a:p>
                      <a:pPr marL="0" indent="0" algn="ctr">
                        <a:buFont typeface="+mj-lt"/>
                        <a:buNone/>
                      </a:pPr>
                      <a:r>
                        <a:rPr lang="it-IT" b="1" dirty="0" smtClean="0">
                          <a:solidFill>
                            <a:srgbClr val="C00000"/>
                          </a:solidFill>
                        </a:rPr>
                        <a:t>1.</a:t>
                      </a:r>
                      <a:endParaRPr lang="it-IT" b="1" dirty="0">
                        <a:solidFill>
                          <a:srgbClr val="C00000"/>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60000"/>
                      <a:r>
                        <a:rPr lang="it-IT" b="1" dirty="0" err="1">
                          <a:solidFill>
                            <a:srgbClr val="FFC000"/>
                          </a:solidFill>
                        </a:rPr>
                        <a:t>Luxembourg</a:t>
                      </a:r>
                      <a:endParaRPr lang="it-IT" b="1" dirty="0">
                        <a:solidFill>
                          <a:srgbClr val="FFC000"/>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a:t>US$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b="1" dirty="0">
                          <a:solidFill>
                            <a:srgbClr val="FFC000"/>
                          </a:solidFill>
                        </a:rPr>
                        <a:t>112,135.31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24165">
                <a:tc>
                  <a:txBody>
                    <a:bodyPr/>
                    <a:lstStyle/>
                    <a:p>
                      <a:pPr marL="0" indent="0" algn="ctr">
                        <a:buFont typeface="+mj-lt"/>
                        <a:buNone/>
                      </a:pPr>
                      <a:r>
                        <a:rPr lang="it-IT" b="1" dirty="0" smtClean="0">
                          <a:solidFill>
                            <a:srgbClr val="C00000"/>
                          </a:solidFill>
                        </a:rPr>
                        <a:t>2</a:t>
                      </a:r>
                      <a:endParaRPr lang="it-IT" b="1" dirty="0">
                        <a:solidFill>
                          <a:srgbClr val="C00000"/>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60000"/>
                      <a:r>
                        <a:rPr lang="it-IT" b="1" dirty="0" err="1">
                          <a:solidFill>
                            <a:srgbClr val="FFC000"/>
                          </a:solidFill>
                        </a:rPr>
                        <a:t>Norway</a:t>
                      </a:r>
                      <a:endParaRPr lang="it-IT" b="1" dirty="0">
                        <a:solidFill>
                          <a:srgbClr val="FFC000"/>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a:t>US$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b="1" dirty="0">
                          <a:solidFill>
                            <a:srgbClr val="FFC000"/>
                          </a:solidFill>
                        </a:rPr>
                        <a:t>105,478.03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24165">
                <a:tc>
                  <a:txBody>
                    <a:bodyPr/>
                    <a:lstStyle/>
                    <a:p>
                      <a:pPr marL="0" indent="0" algn="ctr">
                        <a:buFont typeface="+mj-lt"/>
                        <a:buNone/>
                      </a:pPr>
                      <a:r>
                        <a:rPr lang="it-IT" b="1" dirty="0" smtClean="0">
                          <a:solidFill>
                            <a:srgbClr val="C00000"/>
                          </a:solidFill>
                        </a:rPr>
                        <a:t>3</a:t>
                      </a:r>
                      <a:endParaRPr lang="it-IT" b="1" dirty="0">
                        <a:solidFill>
                          <a:srgbClr val="C00000"/>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60000"/>
                      <a:r>
                        <a:rPr lang="it-IT" b="1" dirty="0">
                          <a:solidFill>
                            <a:srgbClr val="FFC000"/>
                          </a:solidFill>
                        </a:rPr>
                        <a:t>Qatar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a:t>US$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b="1" dirty="0">
                          <a:solidFill>
                            <a:srgbClr val="FFC000"/>
                          </a:solidFill>
                        </a:rPr>
                        <a:t>98,737.09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24165">
                <a:tc>
                  <a:txBody>
                    <a:bodyPr/>
                    <a:lstStyle/>
                    <a:p>
                      <a:pPr marL="0" indent="0" algn="ctr">
                        <a:buFont typeface="+mj-lt"/>
                        <a:buNone/>
                      </a:pPr>
                      <a:r>
                        <a:rPr lang="it-IT" b="1" dirty="0" smtClean="0">
                          <a:solidFill>
                            <a:srgbClr val="C00000"/>
                          </a:solidFill>
                        </a:rPr>
                        <a:t>4</a:t>
                      </a:r>
                      <a:endParaRPr lang="it-IT" b="1" dirty="0">
                        <a:solidFill>
                          <a:srgbClr val="C00000"/>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60000"/>
                      <a:r>
                        <a:rPr lang="it-IT" b="1" dirty="0" err="1">
                          <a:solidFill>
                            <a:srgbClr val="FFC000"/>
                          </a:solidFill>
                        </a:rPr>
                        <a:t>Switzerland</a:t>
                      </a:r>
                      <a:endParaRPr lang="it-IT" b="1" dirty="0">
                        <a:solidFill>
                          <a:srgbClr val="FFC000"/>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a:t>US$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b="1" dirty="0">
                          <a:solidFill>
                            <a:srgbClr val="FFC000"/>
                          </a:solidFill>
                        </a:rPr>
                        <a:t>80,472.96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24165">
                <a:tc>
                  <a:txBody>
                    <a:bodyPr/>
                    <a:lstStyle/>
                    <a:p>
                      <a:pPr marL="0" indent="0" algn="ctr">
                        <a:buFont typeface="+mj-lt"/>
                        <a:buNone/>
                      </a:pPr>
                      <a:r>
                        <a:rPr lang="it-IT" b="1" dirty="0" smtClean="0">
                          <a:solidFill>
                            <a:srgbClr val="C00000"/>
                          </a:solidFill>
                        </a:rPr>
                        <a:t>5</a:t>
                      </a:r>
                      <a:endParaRPr lang="it-IT" b="1" dirty="0">
                        <a:solidFill>
                          <a:srgbClr val="C00000"/>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60000"/>
                      <a:r>
                        <a:rPr lang="it-IT" b="1" dirty="0">
                          <a:solidFill>
                            <a:srgbClr val="FFC000"/>
                          </a:solidFill>
                        </a:rPr>
                        <a:t>Australia</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dirty="0"/>
                        <a:t>US$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b="1" dirty="0">
                          <a:solidFill>
                            <a:srgbClr val="FFC000"/>
                          </a:solidFill>
                        </a:rPr>
                        <a:t>68,939.33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24165">
                <a:tc>
                  <a:txBody>
                    <a:bodyPr/>
                    <a:lstStyle/>
                    <a:p>
                      <a:pPr marL="0" indent="0" algn="ctr">
                        <a:buFont typeface="+mj-lt"/>
                        <a:buNone/>
                      </a:pPr>
                      <a:r>
                        <a:rPr lang="it-IT" b="1" dirty="0" smtClean="0">
                          <a:solidFill>
                            <a:srgbClr val="C00000"/>
                          </a:solidFill>
                        </a:rPr>
                        <a:t>6</a:t>
                      </a:r>
                      <a:endParaRPr lang="it-IT" b="1" dirty="0">
                        <a:solidFill>
                          <a:srgbClr val="C00000"/>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60000"/>
                      <a:r>
                        <a:rPr lang="it-IT" b="1" dirty="0" err="1">
                          <a:solidFill>
                            <a:srgbClr val="FFC000"/>
                          </a:solidFill>
                        </a:rPr>
                        <a:t>United</a:t>
                      </a:r>
                      <a:r>
                        <a:rPr lang="it-IT" b="1" dirty="0">
                          <a:solidFill>
                            <a:srgbClr val="FFC000"/>
                          </a:solidFill>
                        </a:rPr>
                        <a:t> </a:t>
                      </a:r>
                      <a:r>
                        <a:rPr lang="it-IT" b="1" dirty="0" err="1">
                          <a:solidFill>
                            <a:srgbClr val="FFC000"/>
                          </a:solidFill>
                        </a:rPr>
                        <a:t>Arab</a:t>
                      </a:r>
                      <a:r>
                        <a:rPr lang="it-IT" b="1" dirty="0">
                          <a:solidFill>
                            <a:srgbClr val="FFC000"/>
                          </a:solidFill>
                        </a:rPr>
                        <a:t> Emirates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a:t>US$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b="1" dirty="0">
                          <a:solidFill>
                            <a:srgbClr val="FFC000"/>
                          </a:solidFill>
                        </a:rPr>
                        <a:t>64,779.94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24165">
                <a:tc>
                  <a:txBody>
                    <a:bodyPr/>
                    <a:lstStyle/>
                    <a:p>
                      <a:pPr marL="0" indent="0" algn="ctr">
                        <a:buFont typeface="+mj-lt"/>
                        <a:buNone/>
                      </a:pPr>
                      <a:r>
                        <a:rPr lang="it-IT" b="1" dirty="0" smtClean="0">
                          <a:solidFill>
                            <a:srgbClr val="C00000"/>
                          </a:solidFill>
                        </a:rPr>
                        <a:t>7</a:t>
                      </a:r>
                      <a:endParaRPr lang="it-IT" b="1" dirty="0">
                        <a:solidFill>
                          <a:srgbClr val="C00000"/>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60000"/>
                      <a:r>
                        <a:rPr lang="it-IT" b="1" dirty="0" err="1">
                          <a:solidFill>
                            <a:srgbClr val="FFC000"/>
                          </a:solidFill>
                        </a:rPr>
                        <a:t>Sweden</a:t>
                      </a:r>
                      <a:endParaRPr lang="it-IT" b="1" dirty="0">
                        <a:solidFill>
                          <a:srgbClr val="FFC000"/>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a:t>US$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b="1" dirty="0">
                          <a:solidFill>
                            <a:srgbClr val="FFC000"/>
                          </a:solidFill>
                        </a:rPr>
                        <a:t>60,019.97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24165">
                <a:tc>
                  <a:txBody>
                    <a:bodyPr/>
                    <a:lstStyle/>
                    <a:p>
                      <a:pPr marL="0" indent="0" algn="ctr">
                        <a:buFont typeface="+mj-lt"/>
                        <a:buNone/>
                      </a:pPr>
                      <a:r>
                        <a:rPr lang="it-IT" b="1" dirty="0" smtClean="0">
                          <a:solidFill>
                            <a:srgbClr val="C00000"/>
                          </a:solidFill>
                        </a:rPr>
                        <a:t>8</a:t>
                      </a:r>
                      <a:endParaRPr lang="it-IT" b="1" dirty="0">
                        <a:solidFill>
                          <a:srgbClr val="C00000"/>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60000"/>
                      <a:r>
                        <a:rPr lang="it-IT" b="1" dirty="0" err="1">
                          <a:solidFill>
                            <a:srgbClr val="FFC000"/>
                          </a:solidFill>
                        </a:rPr>
                        <a:t>Denmark</a:t>
                      </a:r>
                      <a:endParaRPr lang="it-IT" b="1" dirty="0">
                        <a:solidFill>
                          <a:srgbClr val="FFC000"/>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a:t>US$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b="1" dirty="0">
                          <a:solidFill>
                            <a:srgbClr val="FFC000"/>
                          </a:solidFill>
                        </a:rPr>
                        <a:t>58,668.01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24165">
                <a:tc>
                  <a:txBody>
                    <a:bodyPr/>
                    <a:lstStyle/>
                    <a:p>
                      <a:pPr marL="0" indent="0" algn="ctr">
                        <a:buFont typeface="+mj-lt"/>
                        <a:buNone/>
                      </a:pPr>
                      <a:r>
                        <a:rPr lang="it-IT" b="1" dirty="0" smtClean="0">
                          <a:solidFill>
                            <a:srgbClr val="C00000"/>
                          </a:solidFill>
                        </a:rPr>
                        <a:t>9</a:t>
                      </a:r>
                      <a:endParaRPr lang="it-IT" b="1" dirty="0">
                        <a:solidFill>
                          <a:srgbClr val="C00000"/>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60000"/>
                      <a:r>
                        <a:rPr lang="it-IT" b="1" dirty="0">
                          <a:solidFill>
                            <a:srgbClr val="FFC000"/>
                          </a:solidFill>
                        </a:rPr>
                        <a:t>Canada</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a:t>US$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b="1" dirty="0">
                          <a:solidFill>
                            <a:srgbClr val="FFC000"/>
                          </a:solidFill>
                        </a:rPr>
                        <a:t>52,364.36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24165">
                <a:tc>
                  <a:txBody>
                    <a:bodyPr/>
                    <a:lstStyle/>
                    <a:p>
                      <a:pPr marL="0" indent="0" algn="ctr">
                        <a:buFont typeface="+mj-lt"/>
                        <a:buNone/>
                      </a:pPr>
                      <a:r>
                        <a:rPr lang="it-IT" b="1" dirty="0" smtClean="0">
                          <a:solidFill>
                            <a:srgbClr val="C00000"/>
                          </a:solidFill>
                        </a:rPr>
                        <a:t>10</a:t>
                      </a:r>
                      <a:endParaRPr lang="it-IT" b="1" dirty="0">
                        <a:solidFill>
                          <a:srgbClr val="C00000"/>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60000"/>
                      <a:r>
                        <a:rPr lang="it-IT" b="1" dirty="0">
                          <a:solidFill>
                            <a:srgbClr val="FFC000"/>
                          </a:solidFill>
                        </a:rPr>
                        <a:t>Singapore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a:t>US$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b="1" dirty="0">
                          <a:solidFill>
                            <a:srgbClr val="FFC000"/>
                          </a:solidFill>
                        </a:rPr>
                        <a:t>52,178.87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432219">
                <a:tc>
                  <a:txBody>
                    <a:bodyPr/>
                    <a:lstStyle/>
                    <a:p>
                      <a:pPr marL="0" indent="0" algn="ctr">
                        <a:buFont typeface="+mj-lt"/>
                        <a:buNone/>
                      </a:pPr>
                      <a:r>
                        <a:rPr lang="it-IT" b="1" dirty="0" smtClean="0">
                          <a:solidFill>
                            <a:srgbClr val="C00000"/>
                          </a:solidFill>
                        </a:rPr>
                        <a:t>11</a:t>
                      </a:r>
                      <a:endParaRPr lang="it-IT" b="1" dirty="0">
                        <a:solidFill>
                          <a:srgbClr val="C00000"/>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60000"/>
                      <a:r>
                        <a:rPr lang="it-IT" b="1" dirty="0" err="1">
                          <a:solidFill>
                            <a:srgbClr val="FFC000"/>
                          </a:solidFill>
                        </a:rPr>
                        <a:t>United</a:t>
                      </a:r>
                      <a:r>
                        <a:rPr lang="it-IT" b="1" dirty="0">
                          <a:solidFill>
                            <a:srgbClr val="FFC000"/>
                          </a:solidFill>
                        </a:rPr>
                        <a:t> </a:t>
                      </a:r>
                      <a:r>
                        <a:rPr lang="it-IT" b="1" dirty="0" err="1">
                          <a:solidFill>
                            <a:srgbClr val="FFC000"/>
                          </a:solidFill>
                        </a:rPr>
                        <a:t>States</a:t>
                      </a:r>
                      <a:endParaRPr lang="it-IT" b="1" dirty="0">
                        <a:solidFill>
                          <a:srgbClr val="FFC000"/>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dirty="0"/>
                        <a:t>US$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b="1" dirty="0">
                          <a:solidFill>
                            <a:srgbClr val="FFC000"/>
                          </a:solidFill>
                        </a:rPr>
                        <a:t>51,248.21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432219">
                <a:tc>
                  <a:txBody>
                    <a:bodyPr/>
                    <a:lstStyle/>
                    <a:p>
                      <a:pPr marL="0" indent="0" algn="ctr">
                        <a:buFont typeface="+mj-lt"/>
                        <a:buNone/>
                      </a:pPr>
                      <a:r>
                        <a:rPr lang="it-IT" b="1" dirty="0" smtClean="0">
                          <a:solidFill>
                            <a:srgbClr val="C00000"/>
                          </a:solidFill>
                        </a:rPr>
                        <a:t>25</a:t>
                      </a:r>
                      <a:endParaRPr lang="it-IT" b="1" dirty="0">
                        <a:solidFill>
                          <a:srgbClr val="C00000"/>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60000"/>
                      <a:r>
                        <a:rPr lang="it-IT" b="1" dirty="0" err="1" smtClean="0">
                          <a:solidFill>
                            <a:srgbClr val="FFC000"/>
                          </a:solidFill>
                        </a:rPr>
                        <a:t>Italy</a:t>
                      </a:r>
                      <a:endParaRPr lang="it-IT" b="1" dirty="0">
                        <a:solidFill>
                          <a:srgbClr val="FFC000"/>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smtClean="0"/>
                        <a:t>US$ </a:t>
                      </a:r>
                      <a:endParaRPr lang="it-IT"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b="1" dirty="0" smtClean="0">
                          <a:solidFill>
                            <a:srgbClr val="FFC000"/>
                          </a:solidFill>
                        </a:rPr>
                        <a:t>34,034.39</a:t>
                      </a:r>
                      <a:endParaRPr lang="it-IT" b="1" dirty="0">
                        <a:solidFill>
                          <a:srgbClr val="FFC000"/>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432219">
                <a:tc>
                  <a:txBody>
                    <a:bodyPr/>
                    <a:lstStyle/>
                    <a:p>
                      <a:pPr marL="0" indent="0" algn="ctr">
                        <a:buFont typeface="+mj-lt"/>
                        <a:buNone/>
                      </a:pPr>
                      <a:r>
                        <a:rPr lang="it-IT" b="1" dirty="0" smtClean="0">
                          <a:solidFill>
                            <a:srgbClr val="C00000"/>
                          </a:solidFill>
                        </a:rPr>
                        <a:t>86</a:t>
                      </a:r>
                      <a:endParaRPr lang="it-IT" b="1" dirty="0">
                        <a:solidFill>
                          <a:srgbClr val="C00000"/>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60000"/>
                      <a:r>
                        <a:rPr lang="it-IT" b="1" dirty="0" smtClean="0">
                          <a:solidFill>
                            <a:srgbClr val="FFC000"/>
                          </a:solidFill>
                        </a:rPr>
                        <a:t>China</a:t>
                      </a:r>
                      <a:endParaRPr lang="it-IT" b="1" dirty="0">
                        <a:solidFill>
                          <a:srgbClr val="FFC000"/>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dirty="0" smtClean="0"/>
                        <a:t>US$ </a:t>
                      </a:r>
                      <a:endParaRPr lang="it-IT"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sz="1800" b="1" kern="1200" dirty="0">
                          <a:solidFill>
                            <a:srgbClr val="FFC000"/>
                          </a:solidFill>
                          <a:latin typeface="+mn-lt"/>
                          <a:ea typeface="+mn-ea"/>
                          <a:cs typeface="+mn-cs"/>
                        </a:rPr>
                        <a:t>6,628.86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17</a:t>
            </a:fld>
            <a:r>
              <a:rPr lang="en-GB" dirty="0"/>
              <a:t> </a:t>
            </a:r>
            <a:r>
              <a:rPr lang="en-GB" dirty="0" smtClean="0"/>
              <a:t>/ 39</a:t>
            </a:r>
            <a:endParaRPr lang="en-GB" dirty="0"/>
          </a:p>
        </p:txBody>
      </p:sp>
      <p:sp>
        <p:nvSpPr>
          <p:cNvPr id="7" name="Rectangle 1"/>
          <p:cNvSpPr>
            <a:spLocks noChangeArrowheads="1"/>
          </p:cNvSpPr>
          <p:nvPr/>
        </p:nvSpPr>
        <p:spPr bwMode="auto">
          <a:xfrm>
            <a:off x="395536" y="585556"/>
            <a:ext cx="92170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3600" b="1" i="0" u="none" strike="noStrike" cap="none" normalizeH="0" baseline="0" dirty="0" err="1" smtClean="0">
                <a:ln>
                  <a:noFill/>
                </a:ln>
                <a:solidFill>
                  <a:srgbClr val="FFC000"/>
                </a:solidFill>
                <a:effectLst/>
                <a:latin typeface="Arial" panose="020B0604020202020204" pitchFamily="34" charset="0"/>
              </a:rPr>
              <a:t>Economic</a:t>
            </a:r>
            <a:r>
              <a:rPr kumimoji="0" lang="it-IT" altLang="it-IT" sz="3600" b="1" i="0" u="none" strike="noStrike" cap="none" normalizeH="0" baseline="0" dirty="0" smtClean="0">
                <a:ln>
                  <a:noFill/>
                </a:ln>
                <a:solidFill>
                  <a:srgbClr val="FFC000"/>
                </a:solidFill>
                <a:effectLst/>
                <a:latin typeface="Arial" panose="020B0604020202020204" pitchFamily="34" charset="0"/>
              </a:rPr>
              <a:t> </a:t>
            </a:r>
            <a:r>
              <a:rPr kumimoji="0" lang="it-IT" altLang="it-IT" sz="3600" b="1" i="0" u="none" strike="noStrike" cap="none" normalizeH="0" baseline="0" dirty="0" err="1" smtClean="0">
                <a:ln>
                  <a:noFill/>
                </a:ln>
                <a:solidFill>
                  <a:srgbClr val="FFC000"/>
                </a:solidFill>
                <a:effectLst/>
                <a:latin typeface="Arial" panose="020B0604020202020204" pitchFamily="34" charset="0"/>
              </a:rPr>
              <a:t>Indicator</a:t>
            </a:r>
            <a:r>
              <a:rPr kumimoji="0" lang="it-IT" altLang="it-IT" sz="3600" b="1" i="0" u="none" strike="noStrike" cap="none" normalizeH="0" baseline="0" dirty="0" smtClean="0">
                <a:ln>
                  <a:noFill/>
                </a:ln>
                <a:solidFill>
                  <a:srgbClr val="FFC000"/>
                </a:solidFill>
                <a:effectLst/>
                <a:latin typeface="Arial" panose="020B0604020202020204" pitchFamily="34" charset="0"/>
              </a:rPr>
              <a:t> Listing in </a:t>
            </a:r>
            <a:r>
              <a:rPr kumimoji="0" lang="it-IT" altLang="it-IT" sz="3600" b="1" i="0" u="none" strike="noStrike" cap="none" normalizeH="0" baseline="0" dirty="0" err="1" smtClean="0">
                <a:ln>
                  <a:noFill/>
                </a:ln>
                <a:solidFill>
                  <a:srgbClr val="FFC000"/>
                </a:solidFill>
                <a:effectLst/>
                <a:latin typeface="Arial" panose="020B0604020202020204" pitchFamily="34" charset="0"/>
              </a:rPr>
              <a:t>Year</a:t>
            </a:r>
            <a:r>
              <a:rPr kumimoji="0" lang="it-IT" altLang="it-IT" sz="3600" b="1" i="0" u="none" strike="noStrike" cap="none" normalizeH="0" baseline="0" dirty="0" smtClean="0">
                <a:ln>
                  <a:noFill/>
                </a:ln>
                <a:solidFill>
                  <a:srgbClr val="FFC000"/>
                </a:solidFill>
                <a:effectLst/>
                <a:latin typeface="Arial" panose="020B0604020202020204" pitchFamily="34" charset="0"/>
              </a:rPr>
              <a:t> 2013</a:t>
            </a:r>
          </a:p>
        </p:txBody>
      </p:sp>
    </p:spTree>
    <p:extLst>
      <p:ext uri="{BB962C8B-B14F-4D97-AF65-F5344CB8AC3E}">
        <p14:creationId xmlns:p14="http://schemas.microsoft.com/office/powerpoint/2010/main" val="9815623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Paradosso di politica estera e militare</a:t>
            </a:r>
            <a:endParaRPr lang="it-IT" dirty="0"/>
          </a:p>
        </p:txBody>
      </p:sp>
      <p:sp>
        <p:nvSpPr>
          <p:cNvPr id="3" name="Segnaposto contenuto 2"/>
          <p:cNvSpPr>
            <a:spLocks noGrp="1"/>
          </p:cNvSpPr>
          <p:nvPr>
            <p:ph idx="1"/>
          </p:nvPr>
        </p:nvSpPr>
        <p:spPr>
          <a:xfrm>
            <a:off x="457200" y="2204864"/>
            <a:ext cx="8229600" cy="3921299"/>
          </a:xfrm>
        </p:spPr>
        <p:txBody>
          <a:bodyPr/>
          <a:lstStyle/>
          <a:p>
            <a:pPr>
              <a:spcBef>
                <a:spcPts val="1200"/>
              </a:spcBef>
              <a:spcAft>
                <a:spcPts val="1200"/>
              </a:spcAft>
            </a:pPr>
            <a:r>
              <a:rPr lang="it-IT" dirty="0" smtClean="0"/>
              <a:t>Mancanza di strumenti di potere di una grande potenza</a:t>
            </a:r>
          </a:p>
          <a:p>
            <a:r>
              <a:rPr lang="it-IT" dirty="0" smtClean="0"/>
              <a:t>Grande capacità di influenza internazionale</a:t>
            </a:r>
            <a:endParaRPr lang="it-IT"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18</a:t>
            </a:fld>
            <a:r>
              <a:rPr lang="en-GB" dirty="0"/>
              <a:t> </a:t>
            </a:r>
            <a:r>
              <a:rPr lang="en-GB" dirty="0" smtClean="0"/>
              <a:t>/ 39</a:t>
            </a:r>
            <a:endParaRPr lang="en-GB" dirty="0"/>
          </a:p>
        </p:txBody>
      </p:sp>
    </p:spTree>
    <p:extLst>
      <p:ext uri="{BB962C8B-B14F-4D97-AF65-F5344CB8AC3E}">
        <p14:creationId xmlns:p14="http://schemas.microsoft.com/office/powerpoint/2010/main" val="7194085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5172" y="363915"/>
            <a:ext cx="8795320" cy="850106"/>
          </a:xfrm>
        </p:spPr>
        <p:txBody>
          <a:bodyPr/>
          <a:lstStyle/>
          <a:p>
            <a:r>
              <a:rPr lang="it-IT" dirty="0" smtClean="0"/>
              <a:t>Paradosso culturale e ideologico dopo il 1976</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Rinuncia post-maoista alla «costruzione dell’«uomo nuovo»</a:t>
            </a:r>
          </a:p>
          <a:p>
            <a:r>
              <a:rPr lang="it-IT" dirty="0" smtClean="0"/>
              <a:t>Allontanamento dalla xenofobia tradizionale</a:t>
            </a:r>
          </a:p>
          <a:p>
            <a:r>
              <a:rPr lang="it-IT" dirty="0" smtClean="0"/>
              <a:t>Le «quattro modernizzazioni» di </a:t>
            </a:r>
            <a:r>
              <a:rPr lang="it-IT" dirty="0" err="1" smtClean="0"/>
              <a:t>Den</a:t>
            </a:r>
            <a:r>
              <a:rPr lang="it-IT" dirty="0" smtClean="0"/>
              <a:t> Xiaoping (1978): </a:t>
            </a:r>
            <a:r>
              <a:rPr lang="it-IT" dirty="0"/>
              <a:t>agricoltura, scienza e tecnologia, industria e difesa </a:t>
            </a:r>
            <a:r>
              <a:rPr lang="it-IT" dirty="0" smtClean="0"/>
              <a:t>nazionale (riforma liberale dello Stato e democrazia solo a seguire)</a:t>
            </a:r>
          </a:p>
          <a:p>
            <a:r>
              <a:rPr lang="it-IT" dirty="0" smtClean="0"/>
              <a:t>Profilo ideologico smussato verso l’Occidente, ma non accettazione incondizionata dell’occidentalizzazione</a:t>
            </a:r>
          </a:p>
          <a:p>
            <a:r>
              <a:rPr lang="it-IT" dirty="0" smtClean="0"/>
              <a:t>Ricerca di nuova sintesi tra patrimonio tradizionale autoctono ed elementi culturali d’importazione di segno occidentalizzante e modernizzante: una forma autonoma di modernità ?</a:t>
            </a:r>
            <a:endParaRPr lang="it-IT"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19</a:t>
            </a:fld>
            <a:r>
              <a:rPr lang="en-GB" dirty="0"/>
              <a:t> </a:t>
            </a:r>
            <a:r>
              <a:rPr lang="en-GB" dirty="0" smtClean="0"/>
              <a:t>/ 39</a:t>
            </a:r>
            <a:endParaRPr lang="en-GB" dirty="0"/>
          </a:p>
        </p:txBody>
      </p:sp>
    </p:spTree>
    <p:extLst>
      <p:ext uri="{BB962C8B-B14F-4D97-AF65-F5344CB8AC3E}">
        <p14:creationId xmlns:p14="http://schemas.microsoft.com/office/powerpoint/2010/main" val="1323181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1484784"/>
            <a:ext cx="8229600" cy="1800200"/>
          </a:xfrm>
        </p:spPr>
        <p:txBody>
          <a:bodyPr>
            <a:normAutofit/>
          </a:bodyPr>
          <a:lstStyle/>
          <a:p>
            <a:r>
              <a:rPr lang="en-GB" b="1" dirty="0" err="1" smtClean="0">
                <a:solidFill>
                  <a:srgbClr val="FFC000"/>
                </a:solidFill>
              </a:rPr>
              <a:t>Lezione</a:t>
            </a:r>
            <a:r>
              <a:rPr lang="en-GB" b="1" smtClean="0">
                <a:solidFill>
                  <a:srgbClr val="FFC000"/>
                </a:solidFill>
              </a:rPr>
              <a:t> 4</a:t>
            </a:r>
            <a:r>
              <a:rPr lang="en-GB" b="1" dirty="0" smtClean="0">
                <a:solidFill>
                  <a:srgbClr val="FFC000"/>
                </a:solidFill>
              </a:rPr>
              <a:t/>
            </a:r>
            <a:br>
              <a:rPr lang="en-GB" b="1" dirty="0" smtClean="0">
                <a:solidFill>
                  <a:srgbClr val="FFC000"/>
                </a:solidFill>
              </a:rPr>
            </a:br>
            <a:r>
              <a:rPr lang="en-GB" b="1" dirty="0" smtClean="0">
                <a:solidFill>
                  <a:srgbClr val="FFC000"/>
                </a:solidFill>
              </a:rPr>
              <a:t/>
            </a:r>
            <a:br>
              <a:rPr lang="en-GB" b="1" dirty="0" smtClean="0">
                <a:solidFill>
                  <a:srgbClr val="FFC000"/>
                </a:solidFill>
              </a:rPr>
            </a:br>
            <a:r>
              <a:rPr lang="en-GB" b="1" dirty="0" smtClean="0">
                <a:solidFill>
                  <a:srgbClr val="FFC000"/>
                </a:solidFill>
              </a:rPr>
              <a:t>La </a:t>
            </a:r>
            <a:r>
              <a:rPr lang="en-GB" b="1" dirty="0" err="1" smtClean="0">
                <a:solidFill>
                  <a:srgbClr val="FFC000"/>
                </a:solidFill>
              </a:rPr>
              <a:t>Cina</a:t>
            </a:r>
            <a:r>
              <a:rPr lang="en-GB" b="1" dirty="0" smtClean="0">
                <a:solidFill>
                  <a:srgbClr val="FFC000"/>
                </a:solidFill>
              </a:rPr>
              <a:t> </a:t>
            </a:r>
            <a:r>
              <a:rPr lang="en-GB" b="1" dirty="0" err="1" smtClean="0">
                <a:solidFill>
                  <a:srgbClr val="FFC000"/>
                </a:solidFill>
              </a:rPr>
              <a:t>nella</a:t>
            </a:r>
            <a:r>
              <a:rPr lang="en-GB" b="1" dirty="0" smtClean="0">
                <a:solidFill>
                  <a:srgbClr val="FFC000"/>
                </a:solidFill>
              </a:rPr>
              <a:t> </a:t>
            </a:r>
            <a:r>
              <a:rPr lang="en-GB" b="1" dirty="0" err="1" smtClean="0">
                <a:solidFill>
                  <a:srgbClr val="FFC000"/>
                </a:solidFill>
              </a:rPr>
              <a:t>storia</a:t>
            </a:r>
            <a:r>
              <a:rPr lang="en-GB" b="1" dirty="0" smtClean="0">
                <a:solidFill>
                  <a:srgbClr val="FFC000"/>
                </a:solidFill>
              </a:rPr>
              <a:t> </a:t>
            </a:r>
            <a:r>
              <a:rPr lang="en-GB" b="1" dirty="0" err="1" smtClean="0">
                <a:solidFill>
                  <a:srgbClr val="FFC000"/>
                </a:solidFill>
              </a:rPr>
              <a:t>globale</a:t>
            </a:r>
            <a:endParaRPr lang="en-GB" b="1" dirty="0">
              <a:solidFill>
                <a:srgbClr val="FFC000"/>
              </a:solidFill>
            </a:endParaRPr>
          </a:p>
        </p:txBody>
      </p:sp>
      <p:sp>
        <p:nvSpPr>
          <p:cNvPr id="3" name="Segnaposto contenuto 2"/>
          <p:cNvSpPr>
            <a:spLocks noGrp="1"/>
          </p:cNvSpPr>
          <p:nvPr>
            <p:ph idx="1"/>
          </p:nvPr>
        </p:nvSpPr>
        <p:spPr>
          <a:xfrm>
            <a:off x="457200" y="3717032"/>
            <a:ext cx="8229600" cy="2409131"/>
          </a:xfrm>
        </p:spPr>
        <p:txBody>
          <a:bodyPr/>
          <a:lstStyle/>
          <a:p>
            <a:pPr marL="0" indent="0" algn="ctr">
              <a:buNone/>
            </a:pPr>
            <a:r>
              <a:rPr lang="en-GB" dirty="0" err="1" smtClean="0"/>
              <a:t>Introduzione</a:t>
            </a:r>
            <a:endParaRPr lang="en-GB" dirty="0"/>
          </a:p>
        </p:txBody>
      </p:sp>
      <p:sp>
        <p:nvSpPr>
          <p:cNvPr id="4" name="Segnaposto piè di pagina 3"/>
          <p:cNvSpPr>
            <a:spLocks noGrp="1"/>
          </p:cNvSpPr>
          <p:nvPr>
            <p:ph type="ftr" sz="quarter" idx="11"/>
          </p:nvPr>
        </p:nvSpPr>
        <p:spPr>
          <a:xfrm>
            <a:off x="2123728" y="6356350"/>
            <a:ext cx="4968552" cy="365125"/>
          </a:xfrm>
        </p:spPr>
        <p:txBody>
          <a:bodyPr/>
          <a:lstStyle/>
          <a:p>
            <a:endParaRPr lang="en-GB" dirty="0"/>
          </a:p>
        </p:txBody>
      </p:sp>
      <p:sp>
        <p:nvSpPr>
          <p:cNvPr id="5" name="Segnaposto numero diapositiva 4"/>
          <p:cNvSpPr>
            <a:spLocks noGrp="1"/>
          </p:cNvSpPr>
          <p:nvPr>
            <p:ph type="sldNum" sz="quarter" idx="12"/>
          </p:nvPr>
        </p:nvSpPr>
        <p:spPr>
          <a:xfrm>
            <a:off x="8100392" y="6356350"/>
            <a:ext cx="586408" cy="365125"/>
          </a:xfrm>
        </p:spPr>
        <p:txBody>
          <a:bodyPr/>
          <a:lstStyle/>
          <a:p>
            <a:fld id="{BFB70C46-FDDA-420F-91A1-9A3A4415F343}" type="slidenum">
              <a:rPr lang="en-GB" smtClean="0"/>
              <a:t>2</a:t>
            </a:fld>
            <a:r>
              <a:rPr lang="en-GB"/>
              <a:t> </a:t>
            </a:r>
            <a:r>
              <a:rPr lang="en-GB" smtClean="0"/>
              <a:t>/ 39</a:t>
            </a:r>
            <a:endParaRPr lang="en-GB" dirty="0"/>
          </a:p>
        </p:txBody>
      </p:sp>
    </p:spTree>
    <p:extLst>
      <p:ext uri="{BB962C8B-B14F-4D97-AF65-F5344CB8AC3E}">
        <p14:creationId xmlns:p14="http://schemas.microsoft.com/office/powerpoint/2010/main" val="40423225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lstStyle/>
          <a:p>
            <a:r>
              <a:rPr lang="it-IT" i="1" dirty="0" smtClean="0">
                <a:solidFill>
                  <a:srgbClr val="002060"/>
                </a:solidFill>
              </a:rPr>
              <a:t>Nei</a:t>
            </a:r>
            <a:r>
              <a:rPr lang="it-IT" dirty="0" smtClean="0">
                <a:solidFill>
                  <a:srgbClr val="002060"/>
                </a:solidFill>
              </a:rPr>
              <a:t> </a:t>
            </a:r>
            <a:r>
              <a:rPr lang="it-IT" dirty="0" smtClean="0"/>
              <a:t>e </a:t>
            </a:r>
            <a:r>
              <a:rPr lang="it-IT" i="1" dirty="0" err="1" smtClean="0">
                <a:solidFill>
                  <a:srgbClr val="002060"/>
                </a:solidFill>
              </a:rPr>
              <a:t>wai</a:t>
            </a:r>
            <a:endParaRPr lang="it-IT" i="1" dirty="0">
              <a:solidFill>
                <a:srgbClr val="002060"/>
              </a:solidFill>
            </a:endParaRPr>
          </a:p>
        </p:txBody>
      </p:sp>
      <p:sp>
        <p:nvSpPr>
          <p:cNvPr id="3" name="Segnaposto contenuto 2"/>
          <p:cNvSpPr>
            <a:spLocks noGrp="1"/>
          </p:cNvSpPr>
          <p:nvPr>
            <p:ph idx="1"/>
          </p:nvPr>
        </p:nvSpPr>
        <p:spPr>
          <a:xfrm>
            <a:off x="248934" y="1052736"/>
            <a:ext cx="8646132" cy="4968552"/>
          </a:xfrm>
        </p:spPr>
        <p:txBody>
          <a:bodyPr>
            <a:normAutofit fontScale="77500" lnSpcReduction="20000"/>
          </a:bodyPr>
          <a:lstStyle/>
          <a:p>
            <a:pPr>
              <a:spcBef>
                <a:spcPts val="1200"/>
              </a:spcBef>
              <a:spcAft>
                <a:spcPts val="1200"/>
              </a:spcAft>
            </a:pPr>
            <a:r>
              <a:rPr lang="it-IT" dirty="0" smtClean="0"/>
              <a:t>Interno ed esterno: superamento delle prospettive unilaterali dell’</a:t>
            </a:r>
            <a:r>
              <a:rPr lang="it-IT" i="1" dirty="0" smtClean="0"/>
              <a:t>eurocentrismo</a:t>
            </a:r>
            <a:r>
              <a:rPr lang="it-IT" dirty="0" smtClean="0"/>
              <a:t> (osservatori europei, storici occidentali della diplomazia) e del </a:t>
            </a:r>
            <a:r>
              <a:rPr lang="it-IT" i="1" dirty="0" err="1" smtClean="0"/>
              <a:t>sinocentrismo</a:t>
            </a:r>
            <a:r>
              <a:rPr lang="it-IT" dirty="0" smtClean="0"/>
              <a:t> (punto di vista del </a:t>
            </a:r>
            <a:r>
              <a:rPr lang="it-IT" dirty="0" err="1" smtClean="0"/>
              <a:t>funzionariato</a:t>
            </a:r>
            <a:r>
              <a:rPr lang="it-IT" dirty="0" smtClean="0"/>
              <a:t> cinese produttore di documenti e della sinologia)</a:t>
            </a:r>
          </a:p>
          <a:p>
            <a:pPr>
              <a:spcBef>
                <a:spcPts val="1200"/>
              </a:spcBef>
              <a:spcAft>
                <a:spcPts val="1200"/>
              </a:spcAft>
            </a:pPr>
            <a:r>
              <a:rPr lang="it-IT" dirty="0" smtClean="0"/>
              <a:t>Unificare la prospettiva: relazioni Cina-Europa ed Europa-Cina nel quadro dello sviluppo del mondo moderno</a:t>
            </a:r>
          </a:p>
          <a:p>
            <a:pPr>
              <a:spcBef>
                <a:spcPts val="1200"/>
              </a:spcBef>
              <a:spcAft>
                <a:spcPts val="1200"/>
              </a:spcAft>
            </a:pPr>
            <a:r>
              <a:rPr lang="it-IT" dirty="0" smtClean="0"/>
              <a:t>La «rivoluzione mondiale dell’occidentalizzazione»</a:t>
            </a:r>
          </a:p>
          <a:p>
            <a:pPr>
              <a:spcBef>
                <a:spcPts val="1200"/>
              </a:spcBef>
              <a:spcAft>
                <a:spcPts val="1200"/>
              </a:spcAft>
            </a:pPr>
            <a:r>
              <a:rPr lang="it-IT" b="1" dirty="0" smtClean="0">
                <a:solidFill>
                  <a:srgbClr val="002060"/>
                </a:solidFill>
              </a:rPr>
              <a:t>Modernizzazione=Occidentalizzazione</a:t>
            </a:r>
            <a:r>
              <a:rPr lang="it-IT" dirty="0" smtClean="0"/>
              <a:t> ?</a:t>
            </a:r>
          </a:p>
          <a:p>
            <a:pPr>
              <a:spcBef>
                <a:spcPts val="1200"/>
              </a:spcBef>
              <a:spcAft>
                <a:spcPts val="1200"/>
              </a:spcAft>
            </a:pPr>
            <a:r>
              <a:rPr lang="it-IT" b="1" dirty="0" smtClean="0">
                <a:solidFill>
                  <a:srgbClr val="002060"/>
                </a:solidFill>
              </a:rPr>
              <a:t>Reazione cinese alla ‘sfida dell’Occidente’ ?</a:t>
            </a:r>
          </a:p>
          <a:p>
            <a:pPr>
              <a:spcBef>
                <a:spcPts val="1200"/>
              </a:spcBef>
              <a:spcAft>
                <a:spcPts val="1200"/>
              </a:spcAft>
            </a:pPr>
            <a:r>
              <a:rPr lang="it-IT" b="1" dirty="0" smtClean="0">
                <a:solidFill>
                  <a:srgbClr val="002060"/>
                </a:solidFill>
              </a:rPr>
              <a:t>E’ rilevante nella storia cinese solo ciò che si configura come ‘risposta’ e rientra nello schema 'azione-reazione’ ?</a:t>
            </a:r>
            <a:endParaRPr lang="it-IT" b="1" dirty="0">
              <a:solidFill>
                <a:srgbClr val="002060"/>
              </a:solidFill>
            </a:endParaRPr>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20</a:t>
            </a:fld>
            <a:r>
              <a:rPr lang="en-GB" dirty="0"/>
              <a:t> </a:t>
            </a:r>
            <a:r>
              <a:rPr lang="en-GB" dirty="0" smtClean="0"/>
              <a:t>/ 39</a:t>
            </a:r>
            <a:endParaRPr lang="en-GB" dirty="0"/>
          </a:p>
        </p:txBody>
      </p:sp>
    </p:spTree>
    <p:extLst>
      <p:ext uri="{BB962C8B-B14F-4D97-AF65-F5344CB8AC3E}">
        <p14:creationId xmlns:p14="http://schemas.microsoft.com/office/powerpoint/2010/main" val="1210359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Osterhammel</a:t>
            </a:r>
            <a:r>
              <a:rPr lang="it-IT" dirty="0" smtClean="0"/>
              <a:t>:</a:t>
            </a:r>
            <a:endParaRPr lang="it-IT" dirty="0"/>
          </a:p>
        </p:txBody>
      </p:sp>
      <p:sp>
        <p:nvSpPr>
          <p:cNvPr id="3" name="Segnaposto contenuto 2"/>
          <p:cNvSpPr>
            <a:spLocks noGrp="1"/>
          </p:cNvSpPr>
          <p:nvPr>
            <p:ph idx="1"/>
          </p:nvPr>
        </p:nvSpPr>
        <p:spPr/>
        <p:txBody>
          <a:bodyPr>
            <a:normAutofit lnSpcReduction="10000"/>
          </a:bodyPr>
          <a:lstStyle/>
          <a:p>
            <a:r>
              <a:rPr lang="it-IT" dirty="0" smtClean="0"/>
              <a:t>«</a:t>
            </a:r>
            <a:r>
              <a:rPr lang="it-IT" dirty="0"/>
              <a:t>La Cina nel mondo: ciò non significa soltanto contatto e </a:t>
            </a:r>
            <a:r>
              <a:rPr lang="it-IT" dirty="0" smtClean="0"/>
              <a:t>collisione tra </a:t>
            </a:r>
            <a:r>
              <a:rPr lang="it-IT" dirty="0"/>
              <a:t>immagini del mondo, forme di consapevolezza e sistemi di vita, </a:t>
            </a:r>
            <a:r>
              <a:rPr lang="it-IT" dirty="0" smtClean="0"/>
              <a:t>tra cultura </a:t>
            </a:r>
            <a:r>
              <a:rPr lang="it-IT" dirty="0"/>
              <a:t>occidentale e un'impronta caratteristica della </a:t>
            </a:r>
            <a:r>
              <a:rPr lang="it-IT" dirty="0" smtClean="0"/>
              <a:t>cultura </a:t>
            </a:r>
            <a:r>
              <a:rPr lang="it-IT" dirty="0"/>
              <a:t>orientale</a:t>
            </a:r>
            <a:r>
              <a:rPr lang="it-IT" dirty="0" smtClean="0"/>
              <a:t>. Ciò </a:t>
            </a:r>
            <a:r>
              <a:rPr lang="it-IT" dirty="0"/>
              <a:t>significa anche l'inserimento di una delle </a:t>
            </a:r>
            <a:r>
              <a:rPr lang="it-IT" dirty="0" smtClean="0"/>
              <a:t>più </a:t>
            </a:r>
            <a:r>
              <a:rPr lang="it-IT" dirty="0"/>
              <a:t>complesse </a:t>
            </a:r>
            <a:r>
              <a:rPr lang="it-IT" dirty="0" smtClean="0"/>
              <a:t>comunità della </a:t>
            </a:r>
            <a:r>
              <a:rPr lang="it-IT" dirty="0"/>
              <a:t>terra all'interno di ordini di scambio e di potere, che seguono </a:t>
            </a:r>
            <a:r>
              <a:rPr lang="it-IT" dirty="0" smtClean="0"/>
              <a:t>un processo </a:t>
            </a:r>
            <a:r>
              <a:rPr lang="it-IT" dirty="0"/>
              <a:t>di sviluppo globale, all'interno di un reale complesso di </a:t>
            </a:r>
            <a:r>
              <a:rPr lang="it-IT" dirty="0" smtClean="0"/>
              <a:t>nessi intercontinentali.»</a:t>
            </a:r>
            <a:endParaRPr lang="it-IT"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21</a:t>
            </a:fld>
            <a:r>
              <a:rPr lang="en-GB" dirty="0"/>
              <a:t> </a:t>
            </a:r>
            <a:r>
              <a:rPr lang="en-GB" dirty="0" smtClean="0"/>
              <a:t>/ 39</a:t>
            </a:r>
            <a:endParaRPr lang="en-GB" dirty="0"/>
          </a:p>
        </p:txBody>
      </p:sp>
    </p:spTree>
    <p:extLst>
      <p:ext uri="{BB962C8B-B14F-4D97-AF65-F5344CB8AC3E}">
        <p14:creationId xmlns:p14="http://schemas.microsoft.com/office/powerpoint/2010/main" val="1274904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Sintesi di due storie:</a:t>
            </a:r>
            <a:endParaRPr lang="it-IT" dirty="0"/>
          </a:p>
        </p:txBody>
      </p:sp>
      <p:sp>
        <p:nvSpPr>
          <p:cNvPr id="3" name="Segnaposto contenuto 2"/>
          <p:cNvSpPr>
            <a:spLocks noGrp="1"/>
          </p:cNvSpPr>
          <p:nvPr>
            <p:ph idx="1"/>
          </p:nvPr>
        </p:nvSpPr>
        <p:spPr/>
        <p:txBody>
          <a:bodyPr/>
          <a:lstStyle/>
          <a:p>
            <a:r>
              <a:rPr lang="it-IT" i="1" dirty="0" smtClean="0">
                <a:solidFill>
                  <a:srgbClr val="002060"/>
                </a:solidFill>
              </a:rPr>
              <a:t>Politica</a:t>
            </a:r>
            <a:r>
              <a:rPr lang="it-IT" dirty="0" smtClean="0"/>
              <a:t>: inserimento della Cina nel sistema internazionale strutturato dall’Europa (sec. XIX)</a:t>
            </a:r>
          </a:p>
          <a:p>
            <a:r>
              <a:rPr lang="it-IT" i="1" dirty="0" smtClean="0">
                <a:solidFill>
                  <a:srgbClr val="002060"/>
                </a:solidFill>
              </a:rPr>
              <a:t>Economica</a:t>
            </a:r>
            <a:r>
              <a:rPr lang="it-IT" dirty="0" smtClean="0"/>
              <a:t>: inserimento (</a:t>
            </a:r>
            <a:r>
              <a:rPr lang="it-IT" dirty="0" err="1" smtClean="0"/>
              <a:t>Wallerstein</a:t>
            </a:r>
            <a:r>
              <a:rPr lang="it-IT" dirty="0" smtClean="0"/>
              <a:t>: «incorporazione») della Cina nell’economia mondiale (sec. XVII)</a:t>
            </a:r>
          </a:p>
          <a:p>
            <a:r>
              <a:rPr lang="it-IT" dirty="0" smtClean="0"/>
              <a:t>Prospettiva «polifonica»</a:t>
            </a:r>
            <a:endParaRPr lang="it-IT"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22</a:t>
            </a:fld>
            <a:r>
              <a:rPr lang="en-GB" dirty="0"/>
              <a:t> </a:t>
            </a:r>
            <a:r>
              <a:rPr lang="en-GB" dirty="0" smtClean="0"/>
              <a:t>/ 39</a:t>
            </a:r>
            <a:endParaRPr lang="en-GB" dirty="0"/>
          </a:p>
        </p:txBody>
      </p:sp>
    </p:spTree>
    <p:extLst>
      <p:ext uri="{BB962C8B-B14F-4D97-AF65-F5344CB8AC3E}">
        <p14:creationId xmlns:p14="http://schemas.microsoft.com/office/powerpoint/2010/main" val="15317684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Relatività della cronologia</a:t>
            </a:r>
            <a:endParaRPr lang="it-IT" dirty="0"/>
          </a:p>
        </p:txBody>
      </p:sp>
      <p:sp>
        <p:nvSpPr>
          <p:cNvPr id="3" name="Segnaposto contenuto 2"/>
          <p:cNvSpPr>
            <a:spLocks noGrp="1"/>
          </p:cNvSpPr>
          <p:nvPr>
            <p:ph idx="1"/>
          </p:nvPr>
        </p:nvSpPr>
        <p:spPr>
          <a:xfrm>
            <a:off x="457200" y="1556792"/>
            <a:ext cx="8291264" cy="4608512"/>
          </a:xfrm>
        </p:spPr>
        <p:txBody>
          <a:bodyPr>
            <a:normAutofit fontScale="92500" lnSpcReduction="20000"/>
          </a:bodyPr>
          <a:lstStyle/>
          <a:p>
            <a:r>
              <a:rPr lang="it-IT" dirty="0" smtClean="0"/>
              <a:t>Mutamenti dinastici e politico-istituzionali:</a:t>
            </a:r>
          </a:p>
          <a:p>
            <a:pPr marL="1077913" lvl="1" indent="-620713">
              <a:buFont typeface="Wingdings" panose="05000000000000000000" pitchFamily="2" charset="2"/>
              <a:buChar char="Ø"/>
            </a:pPr>
            <a:r>
              <a:rPr lang="it-IT" dirty="0" smtClean="0">
                <a:solidFill>
                  <a:srgbClr val="002060"/>
                </a:solidFill>
              </a:rPr>
              <a:t>1644, 1911-12, 1949</a:t>
            </a:r>
          </a:p>
          <a:p>
            <a:r>
              <a:rPr lang="it-IT" dirty="0" smtClean="0"/>
              <a:t>Inserimento nei moderni contesti mondiali:</a:t>
            </a:r>
          </a:p>
          <a:p>
            <a:pPr marL="1077913" lvl="1" indent="-620713">
              <a:buFont typeface="Wingdings" panose="05000000000000000000" pitchFamily="2" charset="2"/>
              <a:buChar char="Ø"/>
            </a:pPr>
            <a:r>
              <a:rPr lang="it-IT" dirty="0">
                <a:solidFill>
                  <a:srgbClr val="002060"/>
                </a:solidFill>
              </a:rPr>
              <a:t>Metà ‘700-fine ‘700-metà ‘800 (1839-42 e 1856-60)-</a:t>
            </a:r>
            <a:r>
              <a:rPr lang="it-IT" dirty="0" smtClean="0">
                <a:solidFill>
                  <a:srgbClr val="002060"/>
                </a:solidFill>
              </a:rPr>
              <a:t>1895-1919/21-1931-1949</a:t>
            </a:r>
          </a:p>
          <a:p>
            <a:pPr marL="361950" indent="-304800"/>
            <a:r>
              <a:rPr lang="it-IT" dirty="0" err="1" smtClean="0"/>
              <a:t>Macroproblemi</a:t>
            </a:r>
            <a:r>
              <a:rPr lang="it-IT" dirty="0" smtClean="0"/>
              <a:t>: </a:t>
            </a:r>
          </a:p>
          <a:p>
            <a:pPr marL="1077913" lvl="1" indent="-620713">
              <a:buFont typeface="Wingdings" panose="05000000000000000000" pitchFamily="2" charset="2"/>
              <a:buChar char="Ø"/>
            </a:pPr>
            <a:r>
              <a:rPr lang="it-IT" dirty="0">
                <a:solidFill>
                  <a:srgbClr val="002060"/>
                </a:solidFill>
              </a:rPr>
              <a:t>studio comparato </a:t>
            </a:r>
            <a:r>
              <a:rPr lang="it-IT" dirty="0" smtClean="0">
                <a:solidFill>
                  <a:srgbClr val="002060"/>
                </a:solidFill>
              </a:rPr>
              <a:t>dell’</a:t>
            </a:r>
            <a:r>
              <a:rPr lang="it-IT" i="1" dirty="0" smtClean="0">
                <a:solidFill>
                  <a:srgbClr val="002060"/>
                </a:solidFill>
              </a:rPr>
              <a:t>imperialismo</a:t>
            </a:r>
            <a:r>
              <a:rPr lang="it-IT" dirty="0" smtClean="0">
                <a:solidFill>
                  <a:srgbClr val="002060"/>
                </a:solidFill>
              </a:rPr>
              <a:t> (tutti gli imperialismi moderni presenti in Cina)</a:t>
            </a:r>
            <a:endParaRPr lang="it-IT" i="1" dirty="0" smtClean="0">
              <a:solidFill>
                <a:srgbClr val="002060"/>
              </a:solidFill>
            </a:endParaRPr>
          </a:p>
          <a:p>
            <a:pPr marL="1077913" lvl="1" indent="-620713">
              <a:buFont typeface="Wingdings" panose="05000000000000000000" pitchFamily="2" charset="2"/>
              <a:buChar char="Ø"/>
            </a:pPr>
            <a:r>
              <a:rPr lang="it-IT" dirty="0" smtClean="0">
                <a:solidFill>
                  <a:srgbClr val="002060"/>
                </a:solidFill>
              </a:rPr>
              <a:t>Genesi storica del </a:t>
            </a:r>
            <a:r>
              <a:rPr lang="it-IT" i="1" dirty="0" smtClean="0">
                <a:solidFill>
                  <a:srgbClr val="002060"/>
                </a:solidFill>
              </a:rPr>
              <a:t>sottosviluppo</a:t>
            </a:r>
            <a:r>
              <a:rPr lang="it-IT" dirty="0" smtClean="0">
                <a:solidFill>
                  <a:srgbClr val="002060"/>
                </a:solidFill>
              </a:rPr>
              <a:t> (declino della Cina e rivoluzione</a:t>
            </a:r>
            <a:endParaRPr lang="it-IT" i="1" dirty="0">
              <a:solidFill>
                <a:srgbClr val="002060"/>
              </a:solidFill>
            </a:endParaRPr>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23</a:t>
            </a:fld>
            <a:r>
              <a:rPr lang="en-GB" dirty="0"/>
              <a:t> </a:t>
            </a:r>
            <a:r>
              <a:rPr lang="en-GB" dirty="0" smtClean="0"/>
              <a:t>/ 39</a:t>
            </a:r>
            <a:endParaRPr lang="en-GB" dirty="0"/>
          </a:p>
        </p:txBody>
      </p:sp>
    </p:spTree>
    <p:extLst>
      <p:ext uri="{BB962C8B-B14F-4D97-AF65-F5344CB8AC3E}">
        <p14:creationId xmlns:p14="http://schemas.microsoft.com/office/powerpoint/2010/main" val="40277909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8892480" cy="1786210"/>
          </a:xfrm>
        </p:spPr>
        <p:txBody>
          <a:bodyPr/>
          <a:lstStyle/>
          <a:p>
            <a:r>
              <a:rPr lang="it-IT" sz="2400" dirty="0" smtClean="0"/>
              <a:t>Una storia ‘ufficiale’: la costituzione della RPC</a:t>
            </a:r>
            <a:br>
              <a:rPr lang="it-IT" sz="2400" dirty="0" smtClean="0"/>
            </a:br>
            <a:r>
              <a:rPr lang="it-IT" sz="2000" b="0" dirty="0" smtClean="0"/>
              <a:t>(</a:t>
            </a:r>
            <a:r>
              <a:rPr lang="en-US" sz="2000" b="0" dirty="0"/>
              <a:t>Adopted at the Fifth Session of the Fifth National People's Congress and promulgated for implementation by the Proclamation of the National People's Congress on December 4, </a:t>
            </a:r>
            <a:r>
              <a:rPr lang="en-US" sz="2000" b="0" dirty="0" smtClean="0"/>
              <a:t>1982, amend. 1988, 1993, 1998, 2004) (</a:t>
            </a:r>
            <a:r>
              <a:rPr lang="en-US" sz="2000" b="0" dirty="0" err="1" smtClean="0"/>
              <a:t>precedenti</a:t>
            </a:r>
            <a:r>
              <a:rPr lang="en-US" sz="2000" b="0" dirty="0" smtClean="0"/>
              <a:t> </a:t>
            </a:r>
            <a:r>
              <a:rPr lang="en-US" sz="2000" b="0" dirty="0" err="1" smtClean="0"/>
              <a:t>costituzioni</a:t>
            </a:r>
            <a:r>
              <a:rPr lang="en-US" sz="2000" b="0" dirty="0" smtClean="0"/>
              <a:t> </a:t>
            </a:r>
            <a:r>
              <a:rPr lang="en-US" sz="2000" b="0" dirty="0" err="1" smtClean="0"/>
              <a:t>della</a:t>
            </a:r>
            <a:r>
              <a:rPr lang="en-US" sz="2000" b="0" dirty="0" smtClean="0"/>
              <a:t> RPC, 1954, 1975, 1978, </a:t>
            </a:r>
            <a:r>
              <a:rPr lang="en-US" sz="2000" b="0" dirty="0" err="1" smtClean="0"/>
              <a:t>rimpiazzate</a:t>
            </a:r>
            <a:r>
              <a:rPr lang="en-US" sz="2000" b="0" dirty="0" smtClean="0"/>
              <a:t> </a:t>
            </a:r>
            <a:r>
              <a:rPr lang="en-US" sz="2000" b="0" dirty="0" err="1" smtClean="0"/>
              <a:t>dalla</a:t>
            </a:r>
            <a:r>
              <a:rPr lang="en-US" sz="2000" b="0" dirty="0" smtClean="0"/>
              <a:t> </a:t>
            </a:r>
            <a:r>
              <a:rPr lang="en-US" sz="2000" b="0" dirty="0" err="1" smtClean="0"/>
              <a:t>presente</a:t>
            </a:r>
            <a:r>
              <a:rPr lang="en-US" sz="2000" b="0" smtClean="0"/>
              <a:t>)</a:t>
            </a:r>
            <a:endParaRPr lang="it-IT" sz="2400" b="0" dirty="0"/>
          </a:p>
        </p:txBody>
      </p:sp>
      <p:sp>
        <p:nvSpPr>
          <p:cNvPr id="3" name="Segnaposto contenuto 2"/>
          <p:cNvSpPr>
            <a:spLocks noGrp="1"/>
          </p:cNvSpPr>
          <p:nvPr>
            <p:ph idx="1"/>
          </p:nvPr>
        </p:nvSpPr>
        <p:spPr>
          <a:xfrm>
            <a:off x="333822" y="2204864"/>
            <a:ext cx="8414642" cy="4151486"/>
          </a:xfrm>
        </p:spPr>
        <p:txBody>
          <a:bodyPr>
            <a:normAutofit fontScale="40000" lnSpcReduction="20000"/>
          </a:bodyPr>
          <a:lstStyle/>
          <a:p>
            <a:pPr marL="0" indent="0" algn="ctr">
              <a:lnSpc>
                <a:spcPct val="120000"/>
              </a:lnSpc>
              <a:spcBef>
                <a:spcPts val="0"/>
              </a:spcBef>
              <a:spcAft>
                <a:spcPts val="0"/>
              </a:spcAft>
              <a:buNone/>
            </a:pPr>
            <a:r>
              <a:rPr lang="en-US" dirty="0"/>
              <a:t>PREAMBLE</a:t>
            </a:r>
            <a:endParaRPr lang="it-IT" dirty="0"/>
          </a:p>
          <a:p>
            <a:pPr marL="0" indent="0">
              <a:lnSpc>
                <a:spcPct val="120000"/>
              </a:lnSpc>
              <a:spcBef>
                <a:spcPts val="0"/>
              </a:spcBef>
              <a:spcAft>
                <a:spcPts val="0"/>
              </a:spcAft>
              <a:buNone/>
            </a:pPr>
            <a:r>
              <a:rPr lang="en-US" dirty="0"/>
              <a:t> </a:t>
            </a:r>
            <a:endParaRPr lang="it-IT" dirty="0"/>
          </a:p>
          <a:p>
            <a:pPr marL="0" indent="0">
              <a:lnSpc>
                <a:spcPct val="120000"/>
              </a:lnSpc>
              <a:spcBef>
                <a:spcPts val="0"/>
              </a:spcBef>
              <a:spcAft>
                <a:spcPts val="0"/>
              </a:spcAft>
              <a:buNone/>
            </a:pPr>
            <a:r>
              <a:rPr lang="en-US" sz="3900" dirty="0"/>
              <a:t>China is a country with one of the longest histories in the world. The people of </a:t>
            </a:r>
            <a:r>
              <a:rPr lang="en-US" sz="3900" b="1" i="1" dirty="0">
                <a:solidFill>
                  <a:srgbClr val="FFFF00"/>
                </a:solidFill>
              </a:rPr>
              <a:t>all ethnic groups </a:t>
            </a:r>
            <a:r>
              <a:rPr lang="en-US" sz="3900" dirty="0"/>
              <a:t>in China have jointly created a culture of grandeur and have a glorious revolutionary tradition.</a:t>
            </a:r>
            <a:endParaRPr lang="it-IT" sz="3900" dirty="0"/>
          </a:p>
          <a:p>
            <a:pPr marL="0" indent="0">
              <a:lnSpc>
                <a:spcPct val="120000"/>
              </a:lnSpc>
              <a:spcBef>
                <a:spcPts val="0"/>
              </a:spcBef>
              <a:spcAft>
                <a:spcPts val="0"/>
              </a:spcAft>
              <a:buNone/>
            </a:pPr>
            <a:r>
              <a:rPr lang="en-US" sz="3900" dirty="0"/>
              <a:t> </a:t>
            </a:r>
            <a:r>
              <a:rPr lang="en-US" sz="3900" b="1" i="1" dirty="0">
                <a:solidFill>
                  <a:srgbClr val="FFFF00"/>
                </a:solidFill>
              </a:rPr>
              <a:t>After 1840, feudal China was gradually turned into a semi-colonial and semi-feudal country</a:t>
            </a:r>
            <a:r>
              <a:rPr lang="en-US" sz="3900" dirty="0"/>
              <a:t>. The Chinese people waged many successive heroic struggles for national independence and liberation and for democracy and freedom.</a:t>
            </a:r>
            <a:endParaRPr lang="it-IT" sz="3900" dirty="0"/>
          </a:p>
          <a:p>
            <a:pPr marL="0" indent="0">
              <a:lnSpc>
                <a:spcPct val="120000"/>
              </a:lnSpc>
              <a:spcBef>
                <a:spcPts val="0"/>
              </a:spcBef>
              <a:spcAft>
                <a:spcPts val="0"/>
              </a:spcAft>
              <a:buNone/>
            </a:pPr>
            <a:r>
              <a:rPr lang="en-US" sz="3900" dirty="0"/>
              <a:t> Great and earthshaking historical changes took place in China in the 20th century.</a:t>
            </a:r>
            <a:endParaRPr lang="it-IT" sz="3900" dirty="0"/>
          </a:p>
          <a:p>
            <a:pPr marL="0" indent="0">
              <a:lnSpc>
                <a:spcPct val="120000"/>
              </a:lnSpc>
              <a:spcBef>
                <a:spcPts val="0"/>
              </a:spcBef>
              <a:spcAft>
                <a:spcPts val="0"/>
              </a:spcAft>
              <a:buNone/>
            </a:pPr>
            <a:r>
              <a:rPr lang="en-US" sz="3900" b="1" i="1" dirty="0">
                <a:solidFill>
                  <a:srgbClr val="FFFF00"/>
                </a:solidFill>
              </a:rPr>
              <a:t>The Revolution of 1911</a:t>
            </a:r>
            <a:r>
              <a:rPr lang="en-US" sz="3900" dirty="0"/>
              <a:t>, led by Dr. Sun </a:t>
            </a:r>
            <a:r>
              <a:rPr lang="en-US" sz="3900" dirty="0" err="1"/>
              <a:t>Yat-sen</a:t>
            </a:r>
            <a:r>
              <a:rPr lang="en-US" sz="3900" dirty="0"/>
              <a:t>, abolished the feudal monarchy and gave birth to the Republic of China. But the historic mission of the Chinese people to overthrow imperialism and feudalism remained unaccomplished.</a:t>
            </a:r>
            <a:endParaRPr lang="it-IT" sz="3900" dirty="0"/>
          </a:p>
          <a:p>
            <a:pPr marL="0" indent="0">
              <a:lnSpc>
                <a:spcPct val="120000"/>
              </a:lnSpc>
              <a:spcBef>
                <a:spcPts val="0"/>
              </a:spcBef>
              <a:spcAft>
                <a:spcPts val="0"/>
              </a:spcAft>
              <a:buNone/>
            </a:pPr>
            <a:r>
              <a:rPr lang="en-US" sz="3900" dirty="0"/>
              <a:t> After waging protracted and arduous struggles, armed and otherwise, along a zigzag course, the Chinese people of </a:t>
            </a:r>
            <a:r>
              <a:rPr lang="en-US" sz="3900" b="1" i="1" dirty="0">
                <a:solidFill>
                  <a:srgbClr val="FFFF00"/>
                </a:solidFill>
              </a:rPr>
              <a:t>all ethnic groups </a:t>
            </a:r>
            <a:r>
              <a:rPr lang="en-US" sz="3900" dirty="0"/>
              <a:t>led by the Communist Party of China with Chairman Mao Zedong as its leader ultimately</a:t>
            </a:r>
            <a:r>
              <a:rPr lang="en-US" sz="3900" dirty="0">
                <a:solidFill>
                  <a:srgbClr val="002060"/>
                </a:solidFill>
              </a:rPr>
              <a:t>, </a:t>
            </a:r>
            <a:r>
              <a:rPr lang="en-US" sz="3900" b="1" i="1" dirty="0">
                <a:solidFill>
                  <a:srgbClr val="FFFF00"/>
                </a:solidFill>
              </a:rPr>
              <a:t>in 1949, overthrew the rule of imperialism, feudalism and bureaucrat-capitalism</a:t>
            </a:r>
            <a:r>
              <a:rPr lang="en-US" sz="3900" dirty="0"/>
              <a:t>, won the great victory of the New-Democratic Revolution and founded the People's Republic of China. Since then the Chinese </a:t>
            </a:r>
            <a:r>
              <a:rPr lang="en-US" sz="3900" b="1" i="1" dirty="0" smtClean="0">
                <a:solidFill>
                  <a:srgbClr val="FFFF00"/>
                </a:solidFill>
              </a:rPr>
              <a:t>people </a:t>
            </a:r>
            <a:r>
              <a:rPr lang="en-US" sz="3900" dirty="0" smtClean="0"/>
              <a:t>have </a:t>
            </a:r>
            <a:r>
              <a:rPr lang="en-US" sz="3900" dirty="0"/>
              <a:t>taken control of state power and become masters of the country.</a:t>
            </a:r>
            <a:endParaRPr lang="it-IT" sz="3900" dirty="0"/>
          </a:p>
          <a:p>
            <a:pPr marL="0" indent="0">
              <a:lnSpc>
                <a:spcPct val="120000"/>
              </a:lnSpc>
              <a:spcBef>
                <a:spcPts val="0"/>
              </a:spcBef>
              <a:spcAft>
                <a:spcPts val="0"/>
              </a:spcAft>
              <a:buNone/>
            </a:pPr>
            <a:endParaRPr lang="it-IT" sz="3900"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pPr/>
              <a:t>24</a:t>
            </a:fld>
            <a:r>
              <a:rPr lang="en-GB" dirty="0" smtClean="0"/>
              <a:t> / 39</a:t>
            </a:r>
            <a:endParaRPr lang="en-GB" dirty="0"/>
          </a:p>
        </p:txBody>
      </p:sp>
    </p:spTree>
    <p:extLst>
      <p:ext uri="{BB962C8B-B14F-4D97-AF65-F5344CB8AC3E}">
        <p14:creationId xmlns:p14="http://schemas.microsoft.com/office/powerpoint/2010/main" val="8610806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332656"/>
            <a:ext cx="8640960" cy="6023694"/>
          </a:xfrm>
        </p:spPr>
        <p:txBody>
          <a:bodyPr>
            <a:normAutofit fontScale="25000" lnSpcReduction="20000"/>
          </a:bodyPr>
          <a:lstStyle/>
          <a:p>
            <a:pPr marL="0" indent="0" algn="just">
              <a:lnSpc>
                <a:spcPct val="120000"/>
              </a:lnSpc>
              <a:spcBef>
                <a:spcPts val="0"/>
              </a:spcBef>
              <a:spcAft>
                <a:spcPts val="0"/>
              </a:spcAft>
              <a:buNone/>
            </a:pPr>
            <a:r>
              <a:rPr lang="en-US" sz="5800" dirty="0"/>
              <a:t>After the founding of the People's Republic, China gradually achieved its </a:t>
            </a:r>
            <a:r>
              <a:rPr lang="en-US" sz="5800" b="1" i="1" dirty="0">
                <a:solidFill>
                  <a:srgbClr val="FFFF00"/>
                </a:solidFill>
              </a:rPr>
              <a:t>transition</a:t>
            </a:r>
            <a:r>
              <a:rPr lang="en-US" sz="5800" dirty="0">
                <a:solidFill>
                  <a:srgbClr val="FFFF00"/>
                </a:solidFill>
              </a:rPr>
              <a:t> </a:t>
            </a:r>
            <a:r>
              <a:rPr lang="en-US" sz="5800" dirty="0"/>
              <a:t>from a New-Democratic to a socialist society. The socialist transformation of the private ownership of the means of production was completed, the system of exploitation of man by man abolished and the </a:t>
            </a:r>
            <a:r>
              <a:rPr lang="en-US" sz="6000" b="1" i="1" dirty="0">
                <a:solidFill>
                  <a:srgbClr val="FFFF00"/>
                </a:solidFill>
              </a:rPr>
              <a:t>socialist system </a:t>
            </a:r>
            <a:r>
              <a:rPr lang="en-US" sz="5800" dirty="0"/>
              <a:t>established. The people's democratic dictatorship led by the working class and based on the alliance of workers and peasants, which is in essence the dictatorship of the proletariat, has been consolidated and developed. The Chinese people and the Chinese People's Liberation Army have defeated imperialist and </a:t>
            </a:r>
            <a:r>
              <a:rPr lang="en-US" sz="5800" dirty="0" err="1"/>
              <a:t>hegemonist</a:t>
            </a:r>
            <a:r>
              <a:rPr lang="en-US" sz="5800" dirty="0"/>
              <a:t> aggression, sabotage and armed provocations and have thereby safeguarded China's </a:t>
            </a:r>
            <a:r>
              <a:rPr lang="en-US" sz="6000" b="1" i="1" dirty="0">
                <a:solidFill>
                  <a:srgbClr val="FFFF00"/>
                </a:solidFill>
              </a:rPr>
              <a:t>national independence and security </a:t>
            </a:r>
            <a:r>
              <a:rPr lang="en-US" sz="5800" dirty="0"/>
              <a:t>and strengthened its national defense. Major successes have been achieved in </a:t>
            </a:r>
            <a:r>
              <a:rPr lang="en-US" sz="6000" b="1" i="1" dirty="0">
                <a:solidFill>
                  <a:srgbClr val="FFFF00"/>
                </a:solidFill>
              </a:rPr>
              <a:t>economic development</a:t>
            </a:r>
            <a:r>
              <a:rPr lang="en-US" sz="5800" dirty="0"/>
              <a:t>. An independent and relatively comprehensive socialist system of industry has basically been established. There has been a marked increase in agricultural production. Significant advances have been made in </a:t>
            </a:r>
            <a:r>
              <a:rPr lang="en-US" sz="6000" b="1" i="1" dirty="0">
                <a:solidFill>
                  <a:srgbClr val="FFFF00"/>
                </a:solidFill>
              </a:rPr>
              <a:t>educational, scientific, cultural and other undertakings</a:t>
            </a:r>
            <a:r>
              <a:rPr lang="en-US" sz="5800" dirty="0"/>
              <a:t>, and education in socialist ideology has produced noteworthy results. The life of the people has improved considerably</a:t>
            </a:r>
            <a:r>
              <a:rPr lang="en-US" sz="5800" dirty="0" smtClean="0"/>
              <a:t>. </a:t>
            </a:r>
            <a:r>
              <a:rPr lang="en-US" sz="5800" dirty="0"/>
              <a:t>Both the victory in China's New-Democratic Revolution and the successes in its socialist cause have been achieved by the Chinese people of all ethnic groups, under the leadership of the Communist Party of China and the guidance of Marxism-Leninism and Mao Zedong Thought, by upholding truth, correcting errors and surmounting numerous difficulties and hardships. China will be in the primary stage of socialism for a long time to come. The basic task of the nation is to concentrate its effort on </a:t>
            </a:r>
            <a:r>
              <a:rPr lang="en-US" sz="6000" b="1" i="1" dirty="0">
                <a:solidFill>
                  <a:srgbClr val="FFFF00"/>
                </a:solidFill>
              </a:rPr>
              <a:t>socialist modernization </a:t>
            </a:r>
            <a:r>
              <a:rPr lang="en-US" sz="5800" dirty="0"/>
              <a:t>along the road of building socialism with Chinese characteristics. Under the leadership of the Communist Party of China and the guidance of Marxism-Leninism, Mao Zedong Thought, Deng Xiaoping Theory and the Important Thought of the "Three Represents," the Chinese people of all ethnic groups will continue to adhere to the people's democratic dictatorship and the socialist road, persevere in reform and opening to the outside world, steadily improve socialist institutions, develop the </a:t>
            </a:r>
            <a:r>
              <a:rPr lang="en-US" sz="6000" b="1" i="1" dirty="0">
                <a:solidFill>
                  <a:srgbClr val="FFFF00"/>
                </a:solidFill>
              </a:rPr>
              <a:t>socialist market economy</a:t>
            </a:r>
            <a:r>
              <a:rPr lang="en-US" sz="5800" dirty="0"/>
              <a:t>, develop socialist democracy, improve the socialist legal system, work hard and self-reliantly to modernize the country's industry, agriculture, national defense and science and technology step by step, and promote a coordinated development of material, political and spiritual civilizations to turn China into a socialist country that is prosperous, powerful, democratic and culturally advanced.</a:t>
            </a:r>
            <a:endParaRPr lang="it-IT" sz="5800" dirty="0"/>
          </a:p>
          <a:p>
            <a:endParaRPr lang="it-IT"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pPr/>
              <a:t>25</a:t>
            </a:fld>
            <a:r>
              <a:rPr lang="en-GB" dirty="0" smtClean="0"/>
              <a:t> / 39</a:t>
            </a:r>
            <a:endParaRPr lang="en-GB" dirty="0"/>
          </a:p>
        </p:txBody>
      </p:sp>
    </p:spTree>
    <p:extLst>
      <p:ext uri="{BB962C8B-B14F-4D97-AF65-F5344CB8AC3E}">
        <p14:creationId xmlns:p14="http://schemas.microsoft.com/office/powerpoint/2010/main" val="29703998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94724" y="476672"/>
            <a:ext cx="8424936" cy="5760640"/>
          </a:xfrm>
        </p:spPr>
        <p:txBody>
          <a:bodyPr>
            <a:normAutofit fontScale="55000" lnSpcReduction="20000"/>
          </a:bodyPr>
          <a:lstStyle/>
          <a:p>
            <a:pPr marL="0" indent="0" algn="just">
              <a:lnSpc>
                <a:spcPct val="120000"/>
              </a:lnSpc>
              <a:spcBef>
                <a:spcPts val="0"/>
              </a:spcBef>
              <a:spcAft>
                <a:spcPts val="0"/>
              </a:spcAft>
              <a:buNone/>
            </a:pPr>
            <a:r>
              <a:rPr lang="it-IT" dirty="0"/>
              <a:t> </a:t>
            </a:r>
            <a:r>
              <a:rPr lang="en-US" dirty="0"/>
              <a:t>The exploiting classes as a class have been abolished in our country. However, class struggle will continue to exist within certain bounds for a long time to come. The Chinese people must fight against those forces and elements, both at home and abroad, that are hostile to China's socialist system and try to undermine it.</a:t>
            </a:r>
            <a:endParaRPr lang="it-IT" dirty="0"/>
          </a:p>
          <a:p>
            <a:pPr marL="0" indent="0" algn="just">
              <a:lnSpc>
                <a:spcPct val="120000"/>
              </a:lnSpc>
              <a:spcBef>
                <a:spcPts val="0"/>
              </a:spcBef>
              <a:spcAft>
                <a:spcPts val="0"/>
              </a:spcAft>
              <a:buNone/>
            </a:pPr>
            <a:r>
              <a:rPr lang="en-US" b="1" i="1" dirty="0" smtClean="0">
                <a:solidFill>
                  <a:srgbClr val="FFFF00"/>
                </a:solidFill>
              </a:rPr>
              <a:t>Taiwan</a:t>
            </a:r>
            <a:r>
              <a:rPr lang="en-US" dirty="0" smtClean="0">
                <a:solidFill>
                  <a:srgbClr val="FFFF00"/>
                </a:solidFill>
              </a:rPr>
              <a:t> </a:t>
            </a:r>
            <a:r>
              <a:rPr lang="en-US" dirty="0"/>
              <a:t>is part of the sacred territory of the People's Republic of China. It is the inviolable duty of all Chinese people, including our compatriots in Taiwan, to accomplish the great task of </a:t>
            </a:r>
            <a:r>
              <a:rPr lang="en-US" sz="3300" b="1" i="1" dirty="0">
                <a:solidFill>
                  <a:srgbClr val="FFFF00"/>
                </a:solidFill>
              </a:rPr>
              <a:t>reunifying the motherland</a:t>
            </a:r>
            <a:r>
              <a:rPr lang="en-US" dirty="0" smtClean="0"/>
              <a:t>.</a:t>
            </a:r>
            <a:r>
              <a:rPr lang="en-US" dirty="0" smtClean="0">
                <a:solidFill>
                  <a:srgbClr val="002060"/>
                </a:solidFill>
              </a:rPr>
              <a:t> </a:t>
            </a:r>
            <a:r>
              <a:rPr lang="en-US" dirty="0"/>
              <a:t>In building socialism it is essential to rely on the workers, farmers and intellectuals and to unite all the forces that can be united. In the long years of revolution and construction, there has been formed under the leadership of the Communist Party of China a broad patriotic united front, which is composed of the democratic parties and people's organizations and which embraces all socialist working people, all builders of the socialist cause, all patriots who support socialism and all patriots who stand for the reunification of the motherland. This united front will continue to be consolidated and developed. The Chinese People's Political Consultative Conference, a broadly based representative organization of the united front which has played a significant historical role, will play a still more important role in the country's political and social life, in promoting friendship with other countries and in the struggle for socialist modernization and for the reunification and unity of the country. The system of </a:t>
            </a:r>
            <a:r>
              <a:rPr lang="en-US" sz="3300" b="1" i="1" dirty="0">
                <a:solidFill>
                  <a:srgbClr val="FFFF00"/>
                </a:solidFill>
              </a:rPr>
              <a:t>multi-party cooperation and political consultation </a:t>
            </a:r>
            <a:r>
              <a:rPr lang="en-US" dirty="0"/>
              <a:t>under the leadership of the Communist Party of China will exist and develop for a long time to come.</a:t>
            </a:r>
            <a:endParaRPr lang="it-IT" dirty="0"/>
          </a:p>
          <a:p>
            <a:pPr marL="0" indent="0" algn="just">
              <a:lnSpc>
                <a:spcPct val="120000"/>
              </a:lnSpc>
              <a:spcBef>
                <a:spcPts val="0"/>
              </a:spcBef>
              <a:spcAft>
                <a:spcPts val="0"/>
              </a:spcAft>
              <a:buNone/>
            </a:pPr>
            <a:endParaRPr lang="it-IT"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pPr/>
              <a:t>26</a:t>
            </a:fld>
            <a:r>
              <a:rPr lang="en-GB" dirty="0" smtClean="0"/>
              <a:t> / 39</a:t>
            </a:r>
            <a:endParaRPr lang="en-GB" dirty="0"/>
          </a:p>
        </p:txBody>
      </p:sp>
    </p:spTree>
    <p:extLst>
      <p:ext uri="{BB962C8B-B14F-4D97-AF65-F5344CB8AC3E}">
        <p14:creationId xmlns:p14="http://schemas.microsoft.com/office/powerpoint/2010/main" val="38329816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403830"/>
            <a:ext cx="8424936" cy="6156988"/>
          </a:xfrm>
        </p:spPr>
        <p:txBody>
          <a:bodyPr>
            <a:normAutofit fontScale="47500" lnSpcReduction="20000"/>
          </a:bodyPr>
          <a:lstStyle/>
          <a:p>
            <a:pPr marL="0" indent="0" algn="just">
              <a:lnSpc>
                <a:spcPct val="120000"/>
              </a:lnSpc>
              <a:spcBef>
                <a:spcPts val="0"/>
              </a:spcBef>
              <a:spcAft>
                <a:spcPts val="0"/>
              </a:spcAft>
              <a:buNone/>
            </a:pPr>
            <a:r>
              <a:rPr lang="it-IT" sz="3400" dirty="0"/>
              <a:t> </a:t>
            </a:r>
            <a:r>
              <a:rPr lang="en-US" sz="3400" dirty="0"/>
              <a:t>The People's Republic of China is </a:t>
            </a:r>
            <a:r>
              <a:rPr lang="en-US" sz="3800" b="1" i="1" dirty="0">
                <a:solidFill>
                  <a:srgbClr val="FFFF00"/>
                </a:solidFill>
              </a:rPr>
              <a:t>a unitary multi-ethnic state created jointly by the people of all its ethnic groups</a:t>
            </a:r>
            <a:r>
              <a:rPr lang="en-US" sz="3400" dirty="0"/>
              <a:t>. Socialist relations of equality, unity and mutual assistance have been established among the ethnic groups and will continue to be strengthened. In the struggle to safeguard the </a:t>
            </a:r>
            <a:r>
              <a:rPr lang="en-US" sz="3800" b="1" i="1" dirty="0">
                <a:solidFill>
                  <a:srgbClr val="FFFF00"/>
                </a:solidFill>
              </a:rPr>
              <a:t>unity of the ethnic groups</a:t>
            </a:r>
            <a:r>
              <a:rPr lang="en-US" sz="3400" dirty="0"/>
              <a:t>, it is necessary to </a:t>
            </a:r>
            <a:r>
              <a:rPr lang="en-US" sz="3800" b="1" i="1" dirty="0">
                <a:solidFill>
                  <a:srgbClr val="FFFF00"/>
                </a:solidFill>
              </a:rPr>
              <a:t>combat big-ethnic chauvinism, mainly Han chauvinism, and also to combat local-ethnic chauvinism</a:t>
            </a:r>
            <a:r>
              <a:rPr lang="en-US" sz="3400" dirty="0"/>
              <a:t>. The state will do its utmost to promote the common prosperity of all ethnic groups.</a:t>
            </a:r>
            <a:endParaRPr lang="it-IT" sz="3400" dirty="0"/>
          </a:p>
          <a:p>
            <a:pPr marL="0" indent="0" algn="just">
              <a:lnSpc>
                <a:spcPct val="120000"/>
              </a:lnSpc>
              <a:spcBef>
                <a:spcPts val="0"/>
              </a:spcBef>
              <a:spcAft>
                <a:spcPts val="0"/>
              </a:spcAft>
              <a:buNone/>
            </a:pPr>
            <a:r>
              <a:rPr lang="en-US" sz="3400" dirty="0"/>
              <a:t> China's achievements in revolution and construction are inseparable from the support of the people of the world. </a:t>
            </a:r>
            <a:r>
              <a:rPr lang="en-US" sz="3800" b="1" i="1" dirty="0">
                <a:solidFill>
                  <a:srgbClr val="FFFF00"/>
                </a:solidFill>
              </a:rPr>
              <a:t>The future of China is closely linked to the future of the world</a:t>
            </a:r>
            <a:r>
              <a:rPr lang="en-US" sz="3400" dirty="0"/>
              <a:t>. China consistently carries out an independent foreign policy and adheres to the </a:t>
            </a:r>
            <a:r>
              <a:rPr lang="en-US" sz="3800" b="1" i="1" dirty="0">
                <a:solidFill>
                  <a:srgbClr val="FFFF00"/>
                </a:solidFill>
              </a:rPr>
              <a:t>five principles </a:t>
            </a:r>
            <a:r>
              <a:rPr lang="en-US" sz="3400" dirty="0"/>
              <a:t>of mutual respect for sovereignty and territorial integrity, mutual non-aggression, non-interference in each other's internal affairs, equality and mutual benefit, and peaceful coexistence in developing diplomatic relations and economic and cultural exchanges with other countries. China consistently opposes imperialism, </a:t>
            </a:r>
            <a:r>
              <a:rPr lang="en-US" sz="3400" dirty="0" err="1"/>
              <a:t>hegemonism</a:t>
            </a:r>
            <a:r>
              <a:rPr lang="en-US" sz="3400" dirty="0"/>
              <a:t> and colonialism, works to strengthen unity with the people of other countries, supports the oppressed nations and the developing countries in their just struggle to win and preserve national independence and develop their national economies, and strives to </a:t>
            </a:r>
            <a:r>
              <a:rPr lang="en-US" sz="3800" b="1" i="1" dirty="0">
                <a:solidFill>
                  <a:srgbClr val="FFFF00"/>
                </a:solidFill>
              </a:rPr>
              <a:t>safeguard world peace and promote the cause of human progress</a:t>
            </a:r>
            <a:r>
              <a:rPr lang="en-US" sz="3400" dirty="0"/>
              <a:t>.</a:t>
            </a:r>
            <a:endParaRPr lang="it-IT" sz="3400" dirty="0"/>
          </a:p>
          <a:p>
            <a:pPr marL="0" indent="0" algn="just">
              <a:lnSpc>
                <a:spcPct val="120000"/>
              </a:lnSpc>
              <a:spcBef>
                <a:spcPts val="0"/>
              </a:spcBef>
              <a:spcAft>
                <a:spcPts val="0"/>
              </a:spcAft>
              <a:buNone/>
            </a:pPr>
            <a:r>
              <a:rPr lang="en-US" sz="3400" dirty="0"/>
              <a:t> This Constitution, in legal form, affirms the achievements of the struggles of the Chinese people of all ethnic groups and defines the basic system and basic tasks of the state; it is the fundamental law of the state and has supreme legal authority.</a:t>
            </a:r>
            <a:endParaRPr lang="it-IT" sz="3400" dirty="0"/>
          </a:p>
          <a:p>
            <a:pPr marL="0" indent="0" algn="just">
              <a:lnSpc>
                <a:spcPct val="120000"/>
              </a:lnSpc>
              <a:spcBef>
                <a:spcPts val="0"/>
              </a:spcBef>
              <a:spcAft>
                <a:spcPts val="0"/>
              </a:spcAft>
              <a:buNone/>
            </a:pPr>
            <a:r>
              <a:rPr lang="en-US" sz="3400" dirty="0"/>
              <a:t>The people of all ethnic groups, all state organs, the armed forces, all political parties and public organizations and all enterprises and institutions in the country must take the Constitution as the basic standard of conduct, and they have the duty to uphold the dignity of the Constitution and ensure its implementation.</a:t>
            </a:r>
            <a:endParaRPr lang="it-IT" sz="3400" dirty="0"/>
          </a:p>
          <a:p>
            <a:pPr marL="0" indent="0" algn="just">
              <a:lnSpc>
                <a:spcPct val="120000"/>
              </a:lnSpc>
              <a:spcBef>
                <a:spcPts val="0"/>
              </a:spcBef>
              <a:spcAft>
                <a:spcPts val="0"/>
              </a:spcAft>
              <a:buNone/>
            </a:pPr>
            <a:endParaRPr lang="it-IT"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pPr/>
              <a:t>27</a:t>
            </a:fld>
            <a:r>
              <a:rPr lang="en-GB" dirty="0" smtClean="0"/>
              <a:t> / 39</a:t>
            </a:r>
            <a:endParaRPr lang="en-GB" dirty="0"/>
          </a:p>
        </p:txBody>
      </p:sp>
    </p:spTree>
    <p:extLst>
      <p:ext uri="{BB962C8B-B14F-4D97-AF65-F5344CB8AC3E}">
        <p14:creationId xmlns:p14="http://schemas.microsoft.com/office/powerpoint/2010/main" val="18201634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700808"/>
            <a:ext cx="8229600" cy="850106"/>
          </a:xfrm>
        </p:spPr>
        <p:txBody>
          <a:bodyPr/>
          <a:lstStyle/>
          <a:p>
            <a:r>
              <a:rPr lang="en-GB" sz="4800" dirty="0" err="1"/>
              <a:t>Statistiche</a:t>
            </a:r>
            <a:r>
              <a:rPr lang="en-GB" sz="4800" dirty="0"/>
              <a:t> a </a:t>
            </a:r>
            <a:r>
              <a:rPr lang="en-GB" sz="4800" dirty="0" err="1"/>
              <a:t>confronto</a:t>
            </a:r>
            <a:endParaRPr lang="en-GB" sz="4800"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pPr/>
              <a:t>28</a:t>
            </a:fld>
            <a:r>
              <a:rPr lang="en-GB" smtClean="0"/>
              <a:t> / 39</a:t>
            </a:r>
            <a:endParaRPr lang="en-GB" dirty="0"/>
          </a:p>
        </p:txBody>
      </p:sp>
    </p:spTree>
    <p:extLst>
      <p:ext uri="{BB962C8B-B14F-4D97-AF65-F5344CB8AC3E}">
        <p14:creationId xmlns:p14="http://schemas.microsoft.com/office/powerpoint/2010/main" val="29168924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8229600" cy="850106"/>
          </a:xfrm>
        </p:spPr>
        <p:txBody>
          <a:bodyPr/>
          <a:lstStyle/>
          <a:p>
            <a:r>
              <a:rPr lang="en-GB" dirty="0" err="1" smtClean="0"/>
              <a:t>Popolazione</a:t>
            </a:r>
            <a:r>
              <a:rPr lang="en-GB" dirty="0" smtClean="0"/>
              <a:t>: </a:t>
            </a:r>
            <a:r>
              <a:rPr lang="en-GB" dirty="0" err="1" smtClean="0"/>
              <a:t>alcune</a:t>
            </a:r>
            <a:r>
              <a:rPr lang="en-GB" dirty="0" smtClean="0"/>
              <a:t> </a:t>
            </a:r>
            <a:r>
              <a:rPr lang="en-GB" dirty="0" err="1" smtClean="0"/>
              <a:t>peculiarità</a:t>
            </a:r>
            <a:endParaRPr lang="en-GB" dirty="0"/>
          </a:p>
        </p:txBody>
      </p:sp>
      <p:sp>
        <p:nvSpPr>
          <p:cNvPr id="3" name="Segnaposto contenuto 2"/>
          <p:cNvSpPr>
            <a:spLocks noGrp="1"/>
          </p:cNvSpPr>
          <p:nvPr>
            <p:ph idx="1"/>
          </p:nvPr>
        </p:nvSpPr>
        <p:spPr>
          <a:xfrm>
            <a:off x="323528" y="1124744"/>
            <a:ext cx="8640960" cy="5040560"/>
          </a:xfrm>
        </p:spPr>
        <p:txBody>
          <a:bodyPr>
            <a:noAutofit/>
          </a:bodyPr>
          <a:lstStyle/>
          <a:p>
            <a:pPr>
              <a:spcBef>
                <a:spcPts val="600"/>
              </a:spcBef>
              <a:spcAft>
                <a:spcPts val="600"/>
              </a:spcAft>
            </a:pPr>
            <a:r>
              <a:rPr lang="en-GB" sz="2200" dirty="0" smtClean="0"/>
              <a:t>Fin dal </a:t>
            </a:r>
            <a:r>
              <a:rPr lang="en-GB" sz="2200" dirty="0" err="1" smtClean="0"/>
              <a:t>Seicento</a:t>
            </a:r>
            <a:r>
              <a:rPr lang="en-GB" sz="2200" dirty="0" smtClean="0"/>
              <a:t> </a:t>
            </a:r>
            <a:r>
              <a:rPr lang="en-GB" sz="2200" dirty="0" err="1" smtClean="0"/>
              <a:t>incertezze</a:t>
            </a:r>
            <a:r>
              <a:rPr lang="en-GB" sz="2200" dirty="0" smtClean="0"/>
              <a:t> </a:t>
            </a:r>
            <a:r>
              <a:rPr lang="en-GB" sz="2200" dirty="0" err="1" smtClean="0"/>
              <a:t>nei</a:t>
            </a:r>
            <a:r>
              <a:rPr lang="en-GB" sz="2200" dirty="0" smtClean="0"/>
              <a:t> </a:t>
            </a:r>
            <a:r>
              <a:rPr lang="en-GB" sz="2200" dirty="0" err="1" smtClean="0"/>
              <a:t>computi</a:t>
            </a:r>
            <a:r>
              <a:rPr lang="en-GB" sz="2200" dirty="0" smtClean="0"/>
              <a:t> </a:t>
            </a:r>
            <a:r>
              <a:rPr lang="en-GB" sz="2200" dirty="0" err="1" smtClean="0"/>
              <a:t>nonostante</a:t>
            </a:r>
            <a:r>
              <a:rPr lang="en-GB" sz="2200" dirty="0" smtClean="0"/>
              <a:t> </a:t>
            </a:r>
            <a:r>
              <a:rPr lang="en-GB" sz="2200" dirty="0" err="1" smtClean="0"/>
              <a:t>i</a:t>
            </a:r>
            <a:r>
              <a:rPr lang="en-GB" sz="2200" dirty="0" smtClean="0"/>
              <a:t> </a:t>
            </a:r>
            <a:r>
              <a:rPr lang="en-GB" sz="2200" dirty="0" err="1" smtClean="0"/>
              <a:t>censimenti</a:t>
            </a:r>
            <a:r>
              <a:rPr lang="en-GB" sz="2200" dirty="0" smtClean="0"/>
              <a:t> </a:t>
            </a:r>
            <a:r>
              <a:rPr lang="en-GB" sz="2200" dirty="0" err="1" smtClean="0"/>
              <a:t>cinesi</a:t>
            </a:r>
            <a:endParaRPr lang="en-GB" sz="2200" dirty="0" smtClean="0"/>
          </a:p>
          <a:p>
            <a:pPr>
              <a:spcBef>
                <a:spcPts val="600"/>
              </a:spcBef>
              <a:spcAft>
                <a:spcPts val="600"/>
              </a:spcAft>
            </a:pPr>
            <a:r>
              <a:rPr lang="en-GB" sz="2200" dirty="0" err="1" smtClean="0"/>
              <a:t>Stime</a:t>
            </a:r>
            <a:r>
              <a:rPr lang="en-GB" sz="2200" dirty="0" smtClean="0"/>
              <a:t> di fine </a:t>
            </a:r>
            <a:r>
              <a:rPr lang="en-GB" sz="2200" dirty="0" err="1" smtClean="0"/>
              <a:t>Settecento</a:t>
            </a:r>
            <a:r>
              <a:rPr lang="en-GB" sz="2200" dirty="0" smtClean="0"/>
              <a:t> </a:t>
            </a:r>
            <a:r>
              <a:rPr lang="en-GB" sz="2200" dirty="0" err="1" smtClean="0"/>
              <a:t>oscillanti</a:t>
            </a:r>
            <a:r>
              <a:rPr lang="en-GB" sz="2200" dirty="0" smtClean="0"/>
              <a:t> </a:t>
            </a:r>
            <a:r>
              <a:rPr lang="en-GB" sz="2200" dirty="0" err="1" smtClean="0"/>
              <a:t>tra</a:t>
            </a:r>
            <a:r>
              <a:rPr lang="en-GB" sz="2200" dirty="0" smtClean="0"/>
              <a:t> 150 e 300 </a:t>
            </a:r>
            <a:r>
              <a:rPr lang="en-GB" sz="2200" dirty="0" err="1" smtClean="0"/>
              <a:t>milioni</a:t>
            </a:r>
            <a:endParaRPr lang="en-GB" sz="2200" dirty="0" smtClean="0"/>
          </a:p>
          <a:p>
            <a:pPr>
              <a:spcBef>
                <a:spcPts val="600"/>
              </a:spcBef>
              <a:spcAft>
                <a:spcPts val="600"/>
              </a:spcAft>
            </a:pPr>
            <a:r>
              <a:rPr lang="en-GB" sz="2200" dirty="0" err="1" smtClean="0"/>
              <a:t>Stupore</a:t>
            </a:r>
            <a:r>
              <a:rPr lang="en-GB" sz="2200" dirty="0" smtClean="0"/>
              <a:t> </a:t>
            </a:r>
            <a:r>
              <a:rPr lang="en-GB" sz="2200" dirty="0" err="1" smtClean="0"/>
              <a:t>della</a:t>
            </a:r>
            <a:r>
              <a:rPr lang="en-GB" sz="2200" dirty="0" smtClean="0"/>
              <a:t> </a:t>
            </a:r>
            <a:r>
              <a:rPr lang="en-GB" sz="2200" dirty="0" err="1" smtClean="0"/>
              <a:t>mentalità</a:t>
            </a:r>
            <a:r>
              <a:rPr lang="en-GB" sz="2200" dirty="0" smtClean="0"/>
              <a:t> </a:t>
            </a:r>
            <a:r>
              <a:rPr lang="en-GB" sz="2200" dirty="0" err="1" smtClean="0"/>
              <a:t>popolazionista</a:t>
            </a:r>
            <a:r>
              <a:rPr lang="en-GB" sz="2200" dirty="0" smtClean="0"/>
              <a:t> </a:t>
            </a:r>
            <a:r>
              <a:rPr lang="en-GB" sz="2200" dirty="0" err="1" smtClean="0"/>
              <a:t>europea</a:t>
            </a:r>
            <a:r>
              <a:rPr lang="en-GB" sz="2200" dirty="0" smtClean="0"/>
              <a:t> per </a:t>
            </a:r>
            <a:r>
              <a:rPr lang="en-GB" sz="2200" dirty="0" err="1" smtClean="0"/>
              <a:t>il</a:t>
            </a:r>
            <a:r>
              <a:rPr lang="en-GB" sz="2200" dirty="0" smtClean="0"/>
              <a:t> </a:t>
            </a:r>
            <a:r>
              <a:rPr lang="en-GB" sz="2200" dirty="0" err="1" smtClean="0"/>
              <a:t>grande</a:t>
            </a:r>
            <a:r>
              <a:rPr lang="en-GB" sz="2200" dirty="0" smtClean="0"/>
              <a:t> </a:t>
            </a:r>
            <a:r>
              <a:rPr lang="en-GB" sz="2200" dirty="0" err="1" smtClean="0"/>
              <a:t>numero</a:t>
            </a:r>
            <a:r>
              <a:rPr lang="en-GB" sz="2200" dirty="0" smtClean="0"/>
              <a:t> </a:t>
            </a:r>
            <a:r>
              <a:rPr lang="en-GB" sz="2200" dirty="0" err="1" smtClean="0"/>
              <a:t>dei</a:t>
            </a:r>
            <a:r>
              <a:rPr lang="en-GB" sz="2200" dirty="0" smtClean="0"/>
              <a:t> </a:t>
            </a:r>
            <a:r>
              <a:rPr lang="en-GB" sz="2200" dirty="0" err="1" smtClean="0"/>
              <a:t>Cinesi</a:t>
            </a:r>
            <a:endParaRPr lang="en-GB" sz="2200" dirty="0" smtClean="0"/>
          </a:p>
          <a:p>
            <a:pPr>
              <a:spcBef>
                <a:spcPts val="600"/>
              </a:spcBef>
              <a:spcAft>
                <a:spcPts val="600"/>
              </a:spcAft>
            </a:pPr>
            <a:r>
              <a:rPr lang="en-GB" sz="2200" b="1" i="1" dirty="0" err="1" smtClean="0">
                <a:solidFill>
                  <a:srgbClr val="FFC000"/>
                </a:solidFill>
              </a:rPr>
              <a:t>Iniziale</a:t>
            </a:r>
            <a:r>
              <a:rPr lang="en-GB" sz="2200" b="1" i="1" dirty="0" smtClean="0">
                <a:solidFill>
                  <a:srgbClr val="FFC000"/>
                </a:solidFill>
              </a:rPr>
              <a:t> </a:t>
            </a:r>
            <a:r>
              <a:rPr lang="en-GB" sz="2200" b="1" i="1" dirty="0" err="1" smtClean="0">
                <a:solidFill>
                  <a:srgbClr val="FFC000"/>
                </a:solidFill>
              </a:rPr>
              <a:t>percezione</a:t>
            </a:r>
            <a:r>
              <a:rPr lang="en-GB" sz="2200" b="1" i="1" dirty="0" smtClean="0">
                <a:solidFill>
                  <a:srgbClr val="FFC000"/>
                </a:solidFill>
              </a:rPr>
              <a:t> </a:t>
            </a:r>
            <a:r>
              <a:rPr lang="en-GB" sz="2200" b="1" i="1" dirty="0" err="1" smtClean="0">
                <a:solidFill>
                  <a:srgbClr val="FFC000"/>
                </a:solidFill>
              </a:rPr>
              <a:t>europea</a:t>
            </a:r>
            <a:r>
              <a:rPr lang="en-GB" sz="2200" b="1" i="1" dirty="0" smtClean="0">
                <a:solidFill>
                  <a:srgbClr val="FFC000"/>
                </a:solidFill>
              </a:rPr>
              <a:t> </a:t>
            </a:r>
            <a:r>
              <a:rPr lang="en-GB" sz="2200" b="1" i="1" dirty="0" err="1" smtClean="0">
                <a:solidFill>
                  <a:srgbClr val="FFC000"/>
                </a:solidFill>
              </a:rPr>
              <a:t>della</a:t>
            </a:r>
            <a:r>
              <a:rPr lang="en-GB" sz="2200" b="1" i="1" dirty="0" smtClean="0">
                <a:solidFill>
                  <a:srgbClr val="FFC000"/>
                </a:solidFill>
              </a:rPr>
              <a:t> </a:t>
            </a:r>
            <a:r>
              <a:rPr lang="en-GB" sz="2200" b="1" i="1" dirty="0" err="1" smtClean="0">
                <a:solidFill>
                  <a:srgbClr val="FFC000"/>
                </a:solidFill>
              </a:rPr>
              <a:t>diretta</a:t>
            </a:r>
            <a:r>
              <a:rPr lang="en-GB" sz="2200" b="1" i="1" dirty="0" smtClean="0">
                <a:solidFill>
                  <a:srgbClr val="FFC000"/>
                </a:solidFill>
              </a:rPr>
              <a:t> </a:t>
            </a:r>
            <a:r>
              <a:rPr lang="en-GB" sz="2200" b="1" i="1" dirty="0" err="1" smtClean="0">
                <a:solidFill>
                  <a:srgbClr val="FFC000"/>
                </a:solidFill>
              </a:rPr>
              <a:t>proporzionalità</a:t>
            </a:r>
            <a:r>
              <a:rPr lang="en-GB" sz="2200" b="1" i="1" dirty="0" smtClean="0">
                <a:solidFill>
                  <a:srgbClr val="FFC000"/>
                </a:solidFill>
              </a:rPr>
              <a:t> </a:t>
            </a:r>
            <a:r>
              <a:rPr lang="en-GB" sz="2200" b="1" i="1" dirty="0" err="1" smtClean="0">
                <a:solidFill>
                  <a:srgbClr val="FFC000"/>
                </a:solidFill>
              </a:rPr>
              <a:t>tra</a:t>
            </a:r>
            <a:r>
              <a:rPr lang="en-GB" sz="2200" b="1" i="1" dirty="0" smtClean="0">
                <a:solidFill>
                  <a:srgbClr val="FFC000"/>
                </a:solidFill>
              </a:rPr>
              <a:t> </a:t>
            </a:r>
            <a:r>
              <a:rPr lang="en-GB" sz="2200" b="1" i="1" dirty="0" err="1" smtClean="0">
                <a:solidFill>
                  <a:srgbClr val="FFC000"/>
                </a:solidFill>
              </a:rPr>
              <a:t>numero</a:t>
            </a:r>
            <a:r>
              <a:rPr lang="en-GB" sz="2200" b="1" i="1" dirty="0" smtClean="0">
                <a:solidFill>
                  <a:srgbClr val="FFC000"/>
                </a:solidFill>
              </a:rPr>
              <a:t> di </a:t>
            </a:r>
            <a:r>
              <a:rPr lang="en-GB" sz="2200" b="1" i="1" dirty="0" err="1" smtClean="0">
                <a:solidFill>
                  <a:srgbClr val="FFC000"/>
                </a:solidFill>
              </a:rPr>
              <a:t>abitanti</a:t>
            </a:r>
            <a:r>
              <a:rPr lang="en-GB" sz="2200" b="1" i="1" dirty="0" smtClean="0">
                <a:solidFill>
                  <a:srgbClr val="FFC000"/>
                </a:solidFill>
              </a:rPr>
              <a:t> e </a:t>
            </a:r>
            <a:r>
              <a:rPr lang="en-GB" sz="2200" b="1" i="1" dirty="0" err="1" smtClean="0">
                <a:solidFill>
                  <a:srgbClr val="FFC000"/>
                </a:solidFill>
              </a:rPr>
              <a:t>ricchezza</a:t>
            </a:r>
            <a:r>
              <a:rPr lang="en-GB" sz="2200" b="1" i="1" dirty="0" smtClean="0">
                <a:solidFill>
                  <a:srgbClr val="FFC000"/>
                </a:solidFill>
              </a:rPr>
              <a:t> del </a:t>
            </a:r>
            <a:r>
              <a:rPr lang="en-GB" sz="2200" b="1" i="1" dirty="0" err="1" smtClean="0">
                <a:solidFill>
                  <a:srgbClr val="FFC000"/>
                </a:solidFill>
              </a:rPr>
              <a:t>paese</a:t>
            </a:r>
            <a:endParaRPr lang="en-GB" sz="2200" b="1" i="1" dirty="0" smtClean="0">
              <a:solidFill>
                <a:srgbClr val="FFC000"/>
              </a:solidFill>
            </a:endParaRPr>
          </a:p>
          <a:p>
            <a:pPr>
              <a:spcBef>
                <a:spcPts val="600"/>
              </a:spcBef>
              <a:spcAft>
                <a:spcPts val="600"/>
              </a:spcAft>
            </a:pPr>
            <a:r>
              <a:rPr lang="en-GB" sz="2200" b="1" i="1" dirty="0" err="1" smtClean="0">
                <a:solidFill>
                  <a:srgbClr val="FFC000"/>
                </a:solidFill>
              </a:rPr>
              <a:t>Successiva</a:t>
            </a:r>
            <a:r>
              <a:rPr lang="en-GB" sz="2200" b="1" i="1" dirty="0" smtClean="0">
                <a:solidFill>
                  <a:srgbClr val="FFC000"/>
                </a:solidFill>
              </a:rPr>
              <a:t> </a:t>
            </a:r>
            <a:r>
              <a:rPr lang="en-GB" sz="2200" b="1" i="1" dirty="0" err="1" smtClean="0">
                <a:solidFill>
                  <a:srgbClr val="FFC000"/>
                </a:solidFill>
              </a:rPr>
              <a:t>prospettiva</a:t>
            </a:r>
            <a:r>
              <a:rPr lang="en-GB" sz="2200" b="1" i="1" dirty="0" smtClean="0">
                <a:solidFill>
                  <a:srgbClr val="FFC000"/>
                </a:solidFill>
              </a:rPr>
              <a:t> </a:t>
            </a:r>
            <a:r>
              <a:rPr lang="en-GB" sz="2200" b="1" i="1" dirty="0" err="1" smtClean="0">
                <a:solidFill>
                  <a:srgbClr val="FFC000"/>
                </a:solidFill>
              </a:rPr>
              <a:t>malthusiana</a:t>
            </a:r>
            <a:r>
              <a:rPr lang="en-GB" sz="2200" b="1" i="1" dirty="0" smtClean="0">
                <a:solidFill>
                  <a:srgbClr val="FFC000"/>
                </a:solidFill>
              </a:rPr>
              <a:t>: </a:t>
            </a:r>
            <a:r>
              <a:rPr lang="en-GB" sz="2200" b="1" i="1" dirty="0" err="1" smtClean="0">
                <a:solidFill>
                  <a:srgbClr val="FFC000"/>
                </a:solidFill>
              </a:rPr>
              <a:t>abbondanza</a:t>
            </a:r>
            <a:r>
              <a:rPr lang="en-GB" sz="2200" b="1" i="1" dirty="0" smtClean="0">
                <a:solidFill>
                  <a:srgbClr val="FFC000"/>
                </a:solidFill>
              </a:rPr>
              <a:t> </a:t>
            </a:r>
            <a:r>
              <a:rPr lang="en-GB" sz="2200" b="1" i="1" dirty="0" err="1" smtClean="0">
                <a:solidFill>
                  <a:srgbClr val="FFC000"/>
                </a:solidFill>
              </a:rPr>
              <a:t>demografica</a:t>
            </a:r>
            <a:r>
              <a:rPr lang="en-GB" sz="2200" b="1" i="1" dirty="0" smtClean="0">
                <a:solidFill>
                  <a:srgbClr val="FFC000"/>
                </a:solidFill>
              </a:rPr>
              <a:t> come </a:t>
            </a:r>
            <a:r>
              <a:rPr lang="en-GB" sz="2200" b="1" i="1" dirty="0" err="1" smtClean="0">
                <a:solidFill>
                  <a:srgbClr val="FFC000"/>
                </a:solidFill>
              </a:rPr>
              <a:t>variabile</a:t>
            </a:r>
            <a:r>
              <a:rPr lang="en-GB" sz="2200" b="1" i="1" dirty="0" smtClean="0">
                <a:solidFill>
                  <a:srgbClr val="FFC000"/>
                </a:solidFill>
              </a:rPr>
              <a:t> </a:t>
            </a:r>
            <a:r>
              <a:rPr lang="en-GB" sz="2200" b="1" i="1" dirty="0" err="1" smtClean="0">
                <a:solidFill>
                  <a:srgbClr val="FFC000"/>
                </a:solidFill>
              </a:rPr>
              <a:t>regolata</a:t>
            </a:r>
            <a:r>
              <a:rPr lang="en-GB" sz="2200" b="1" i="1" dirty="0" smtClean="0">
                <a:solidFill>
                  <a:srgbClr val="FFC000"/>
                </a:solidFill>
              </a:rPr>
              <a:t> da </a:t>
            </a:r>
            <a:r>
              <a:rPr lang="en-GB" sz="2200" b="1" i="1" dirty="0" err="1" smtClean="0">
                <a:solidFill>
                  <a:srgbClr val="FFC000"/>
                </a:solidFill>
              </a:rPr>
              <a:t>prassi</a:t>
            </a:r>
            <a:r>
              <a:rPr lang="en-GB" sz="2200" b="1" i="1" dirty="0" smtClean="0">
                <a:solidFill>
                  <a:srgbClr val="FFC000"/>
                </a:solidFill>
              </a:rPr>
              <a:t> e </a:t>
            </a:r>
            <a:r>
              <a:rPr lang="en-GB" sz="2200" b="1" i="1" dirty="0" err="1" smtClean="0">
                <a:solidFill>
                  <a:srgbClr val="FFC000"/>
                </a:solidFill>
              </a:rPr>
              <a:t>fenomeni</a:t>
            </a:r>
            <a:r>
              <a:rPr lang="en-GB" sz="2200" b="1" i="1" dirty="0" smtClean="0">
                <a:solidFill>
                  <a:srgbClr val="FFC000"/>
                </a:solidFill>
              </a:rPr>
              <a:t> </a:t>
            </a:r>
            <a:r>
              <a:rPr lang="en-GB" sz="2200" b="1" i="1" dirty="0" err="1" smtClean="0">
                <a:solidFill>
                  <a:srgbClr val="FFC000"/>
                </a:solidFill>
              </a:rPr>
              <a:t>naturali</a:t>
            </a:r>
            <a:r>
              <a:rPr lang="en-GB" sz="2200" b="1" i="1" dirty="0" smtClean="0">
                <a:solidFill>
                  <a:srgbClr val="FFC000"/>
                </a:solidFill>
              </a:rPr>
              <a:t> </a:t>
            </a:r>
          </a:p>
          <a:p>
            <a:pPr>
              <a:spcBef>
                <a:spcPts val="600"/>
              </a:spcBef>
              <a:spcAft>
                <a:spcPts val="600"/>
              </a:spcAft>
            </a:pPr>
            <a:r>
              <a:rPr lang="en-GB" sz="2200" dirty="0" err="1" smtClean="0"/>
              <a:t>Incertezze</a:t>
            </a:r>
            <a:r>
              <a:rPr lang="en-GB" sz="2200" dirty="0" smtClean="0"/>
              <a:t> </a:t>
            </a:r>
            <a:r>
              <a:rPr lang="en-GB" sz="2200" dirty="0" err="1" smtClean="0"/>
              <a:t>perduranti</a:t>
            </a:r>
            <a:r>
              <a:rPr lang="en-GB" sz="2200" dirty="0" smtClean="0"/>
              <a:t> </a:t>
            </a:r>
            <a:r>
              <a:rPr lang="en-GB" sz="2200" dirty="0" err="1" smtClean="0"/>
              <a:t>fino</a:t>
            </a:r>
            <a:r>
              <a:rPr lang="en-GB" sz="2200" dirty="0" smtClean="0"/>
              <a:t> al </a:t>
            </a:r>
            <a:r>
              <a:rPr lang="en-GB" sz="2200" dirty="0" err="1" smtClean="0"/>
              <a:t>censimento</a:t>
            </a:r>
            <a:r>
              <a:rPr lang="en-GB" sz="2200" dirty="0" smtClean="0"/>
              <a:t> del 1953</a:t>
            </a:r>
          </a:p>
          <a:p>
            <a:pPr>
              <a:spcBef>
                <a:spcPts val="600"/>
              </a:spcBef>
              <a:spcAft>
                <a:spcPts val="600"/>
              </a:spcAft>
            </a:pPr>
            <a:r>
              <a:rPr lang="en-GB" sz="2200" dirty="0" err="1" smtClean="0"/>
              <a:t>Balzo</a:t>
            </a:r>
            <a:r>
              <a:rPr lang="en-GB" sz="2200" dirty="0" smtClean="0"/>
              <a:t> </a:t>
            </a:r>
            <a:r>
              <a:rPr lang="en-GB" sz="2200" dirty="0" err="1" smtClean="0"/>
              <a:t>demografico</a:t>
            </a:r>
            <a:r>
              <a:rPr lang="en-GB" sz="2200" dirty="0" smtClean="0"/>
              <a:t> </a:t>
            </a:r>
            <a:r>
              <a:rPr lang="en-GB" sz="2200" dirty="0" err="1" smtClean="0"/>
              <a:t>nel</a:t>
            </a:r>
            <a:r>
              <a:rPr lang="en-GB" sz="2200" dirty="0" smtClean="0"/>
              <a:t> </a:t>
            </a:r>
            <a:r>
              <a:rPr lang="en-GB" sz="2200" dirty="0" err="1" smtClean="0"/>
              <a:t>Settecento</a:t>
            </a:r>
            <a:r>
              <a:rPr lang="en-GB" sz="2200" dirty="0" smtClean="0"/>
              <a:t> e </a:t>
            </a:r>
            <a:r>
              <a:rPr lang="en-GB" sz="2200" dirty="0" err="1" smtClean="0"/>
              <a:t>aumento</a:t>
            </a:r>
            <a:r>
              <a:rPr lang="en-GB" sz="2200" dirty="0" smtClean="0"/>
              <a:t> </a:t>
            </a:r>
            <a:r>
              <a:rPr lang="en-GB" sz="2200" dirty="0" err="1" smtClean="0"/>
              <a:t>della</a:t>
            </a:r>
            <a:r>
              <a:rPr lang="en-GB" sz="2200" dirty="0" smtClean="0"/>
              <a:t> quota di </a:t>
            </a:r>
            <a:r>
              <a:rPr lang="en-GB" sz="2200" dirty="0" err="1" smtClean="0"/>
              <a:t>popolazione</a:t>
            </a:r>
            <a:r>
              <a:rPr lang="en-GB" sz="2200" dirty="0" smtClean="0"/>
              <a:t> </a:t>
            </a:r>
            <a:r>
              <a:rPr lang="en-GB" sz="2200" dirty="0" err="1" smtClean="0"/>
              <a:t>mondiale</a:t>
            </a:r>
            <a:r>
              <a:rPr lang="en-GB" sz="2200" dirty="0" smtClean="0"/>
              <a:t> </a:t>
            </a:r>
            <a:r>
              <a:rPr lang="en-GB" sz="2200" dirty="0" err="1" smtClean="0"/>
              <a:t>vivente</a:t>
            </a:r>
            <a:r>
              <a:rPr lang="en-GB" sz="2200" dirty="0" smtClean="0"/>
              <a:t> in </a:t>
            </a:r>
            <a:r>
              <a:rPr lang="en-GB" sz="2200" dirty="0" err="1" smtClean="0"/>
              <a:t>Cina</a:t>
            </a:r>
            <a:endParaRPr lang="en-GB" sz="2200" dirty="0" smtClean="0"/>
          </a:p>
          <a:p>
            <a:pPr>
              <a:spcBef>
                <a:spcPts val="600"/>
              </a:spcBef>
              <a:spcAft>
                <a:spcPts val="600"/>
              </a:spcAft>
            </a:pPr>
            <a:r>
              <a:rPr lang="en-GB" sz="2200" dirty="0" err="1" smtClean="0"/>
              <a:t>Disastri</a:t>
            </a:r>
            <a:r>
              <a:rPr lang="en-GB" sz="2200" dirty="0" smtClean="0"/>
              <a:t> </a:t>
            </a:r>
            <a:r>
              <a:rPr lang="en-GB" sz="2200" dirty="0" err="1" smtClean="0"/>
              <a:t>demografici</a:t>
            </a:r>
            <a:r>
              <a:rPr lang="en-GB" sz="2200" dirty="0" smtClean="0"/>
              <a:t> a </a:t>
            </a:r>
            <a:r>
              <a:rPr lang="en-GB" sz="2200" dirty="0" err="1" smtClean="0"/>
              <a:t>metà</a:t>
            </a:r>
            <a:r>
              <a:rPr lang="en-GB" sz="2200" dirty="0" smtClean="0"/>
              <a:t> </a:t>
            </a:r>
            <a:r>
              <a:rPr lang="en-GB" sz="2200" dirty="0" err="1" smtClean="0"/>
              <a:t>Ottocento</a:t>
            </a:r>
            <a:r>
              <a:rPr lang="en-GB" sz="2200" dirty="0" smtClean="0"/>
              <a:t> (1850-1864)</a:t>
            </a:r>
            <a:endParaRPr lang="en-GB" sz="2200"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pPr/>
              <a:t>29</a:t>
            </a:fld>
            <a:r>
              <a:rPr lang="en-GB" smtClean="0"/>
              <a:t> / 39</a:t>
            </a:r>
            <a:endParaRPr lang="en-GB" dirty="0"/>
          </a:p>
        </p:txBody>
      </p:sp>
    </p:spTree>
    <p:extLst>
      <p:ext uri="{BB962C8B-B14F-4D97-AF65-F5344CB8AC3E}">
        <p14:creationId xmlns:p14="http://schemas.microsoft.com/office/powerpoint/2010/main" val="3166326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323528" y="274638"/>
            <a:ext cx="8712968" cy="1143000"/>
          </a:xfrm>
        </p:spPr>
        <p:txBody>
          <a:bodyPr>
            <a:normAutofit/>
          </a:bodyPr>
          <a:lstStyle/>
          <a:p>
            <a:r>
              <a:rPr lang="it-IT" b="1" dirty="0" smtClean="0">
                <a:solidFill>
                  <a:srgbClr val="FFC000"/>
                </a:solidFill>
              </a:rPr>
              <a:t>Qual è il significato della storia cinese</a:t>
            </a:r>
            <a:endParaRPr lang="it-IT" b="1" dirty="0">
              <a:solidFill>
                <a:srgbClr val="FFC000"/>
              </a:solidFill>
            </a:endParaRPr>
          </a:p>
        </p:txBody>
      </p:sp>
      <p:sp>
        <p:nvSpPr>
          <p:cNvPr id="3" name="Segnaposto contenuto 2"/>
          <p:cNvSpPr>
            <a:spLocks noGrp="1"/>
          </p:cNvSpPr>
          <p:nvPr>
            <p:ph idx="1"/>
          </p:nvPr>
        </p:nvSpPr>
        <p:spPr>
          <a:xfrm>
            <a:off x="251520" y="1417638"/>
            <a:ext cx="8640960" cy="4708525"/>
          </a:xfrm>
        </p:spPr>
        <p:txBody>
          <a:bodyPr>
            <a:normAutofit fontScale="85000" lnSpcReduction="20000"/>
          </a:bodyPr>
          <a:lstStyle/>
          <a:p>
            <a:pPr>
              <a:spcBef>
                <a:spcPts val="600"/>
              </a:spcBef>
              <a:spcAft>
                <a:spcPts val="600"/>
              </a:spcAft>
            </a:pPr>
            <a:r>
              <a:rPr lang="it-IT" dirty="0" smtClean="0"/>
              <a:t>«La storia dell’inserimento di un quarto dell’umanità all’interno della politica e dell’economia mondiali dell’età moderna»</a:t>
            </a:r>
          </a:p>
          <a:p>
            <a:pPr>
              <a:spcBef>
                <a:spcPts val="600"/>
              </a:spcBef>
              <a:spcAft>
                <a:spcPts val="600"/>
              </a:spcAft>
            </a:pPr>
            <a:r>
              <a:rPr lang="it-IT" dirty="0" smtClean="0"/>
              <a:t>«Dalla provincia dello storico mitteleuropeo alla scoperta del vasto mondo della storia»</a:t>
            </a:r>
          </a:p>
          <a:p>
            <a:pPr>
              <a:spcBef>
                <a:spcPts val="600"/>
              </a:spcBef>
              <a:spcAft>
                <a:spcPts val="600"/>
              </a:spcAft>
            </a:pPr>
            <a:r>
              <a:rPr lang="it-IT" dirty="0" smtClean="0"/>
              <a:t>Europa e mondo: convergenza nella modernizzazione o storia di incontro tra diversità ?</a:t>
            </a:r>
          </a:p>
          <a:p>
            <a:pPr>
              <a:spcBef>
                <a:spcPts val="600"/>
              </a:spcBef>
              <a:spcAft>
                <a:spcPts val="600"/>
              </a:spcAft>
            </a:pPr>
            <a:r>
              <a:rPr lang="it-IT" dirty="0" smtClean="0"/>
              <a:t>Incontro, scontro, scambio interculturale, «</a:t>
            </a:r>
            <a:r>
              <a:rPr lang="it-IT" dirty="0" err="1" smtClean="0"/>
              <a:t>intercivilizational</a:t>
            </a:r>
            <a:r>
              <a:rPr lang="it-IT" dirty="0" smtClean="0"/>
              <a:t> </a:t>
            </a:r>
            <a:r>
              <a:rPr lang="it-IT" dirty="0" err="1" smtClean="0"/>
              <a:t>encounters</a:t>
            </a:r>
            <a:r>
              <a:rPr lang="it-IT" dirty="0" smtClean="0"/>
              <a:t>» (B. Nelson, 1973)</a:t>
            </a:r>
          </a:p>
          <a:p>
            <a:pPr>
              <a:spcBef>
                <a:spcPts val="600"/>
              </a:spcBef>
              <a:spcAft>
                <a:spcPts val="600"/>
              </a:spcAft>
            </a:pPr>
            <a:r>
              <a:rPr lang="it-IT" dirty="0" smtClean="0"/>
              <a:t>Incontro di immagini del mondo e forme di consapevolezza: percezioni ed elaborazione intellettuale di tali percezioni</a:t>
            </a:r>
            <a:endParaRPr lang="it-IT" dirty="0"/>
          </a:p>
        </p:txBody>
      </p:sp>
      <p:sp>
        <p:nvSpPr>
          <p:cNvPr id="4" name="Segnaposto piè di pagina 3"/>
          <p:cNvSpPr>
            <a:spLocks noGrp="1"/>
          </p:cNvSpPr>
          <p:nvPr>
            <p:ph type="ftr" sz="quarter" idx="11"/>
          </p:nvPr>
        </p:nvSpPr>
        <p:spPr>
          <a:xfrm>
            <a:off x="2267744" y="6356350"/>
            <a:ext cx="4536504" cy="365125"/>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3</a:t>
            </a:fld>
            <a:r>
              <a:rPr lang="en-GB"/>
              <a:t> </a:t>
            </a:r>
            <a:r>
              <a:rPr lang="en-GB" smtClean="0"/>
              <a:t>/ 39</a:t>
            </a:r>
            <a:endParaRPr lang="en-GB" dirty="0"/>
          </a:p>
        </p:txBody>
      </p:sp>
    </p:spTree>
    <p:extLst>
      <p:ext uri="{BB962C8B-B14F-4D97-AF65-F5344CB8AC3E}">
        <p14:creationId xmlns:p14="http://schemas.microsoft.com/office/powerpoint/2010/main" val="33725694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err="1" smtClean="0"/>
              <a:t>Paragoni</a:t>
            </a:r>
            <a:endParaRPr lang="en-GB"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pPr/>
              <a:t>30</a:t>
            </a:fld>
            <a:r>
              <a:rPr lang="en-GB" smtClean="0"/>
              <a:t> / 39</a:t>
            </a:r>
            <a:endParaRPr lang="en-GB"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rot="10800000">
            <a:off x="746220" y="2204864"/>
            <a:ext cx="7186092"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3395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GB"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pPr/>
              <a:t>31</a:t>
            </a:fld>
            <a:r>
              <a:rPr lang="en-GB" smtClean="0"/>
              <a:t> / 39</a:t>
            </a:r>
            <a:endParaRPr lang="en-GB"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rot="10800000">
            <a:off x="395536" y="1052736"/>
            <a:ext cx="8430168" cy="5144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77177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err="1" smtClean="0"/>
              <a:t>Urbanizzazione</a:t>
            </a:r>
            <a:endParaRPr lang="en-GB"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pPr/>
              <a:t>32</a:t>
            </a:fld>
            <a:r>
              <a:rPr lang="en-GB" smtClean="0"/>
              <a:t> / 39</a:t>
            </a:r>
            <a:endParaRPr lang="en-GB" dirty="0"/>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rot="10800000">
            <a:off x="107504" y="1052736"/>
            <a:ext cx="8884906" cy="4995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ttangolo 2"/>
          <p:cNvSpPr/>
          <p:nvPr/>
        </p:nvSpPr>
        <p:spPr>
          <a:xfrm>
            <a:off x="8316416" y="4149080"/>
            <a:ext cx="98365"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ttangolo 6"/>
          <p:cNvSpPr/>
          <p:nvPr/>
        </p:nvSpPr>
        <p:spPr>
          <a:xfrm>
            <a:off x="8316415" y="4149080"/>
            <a:ext cx="98365"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Immagine 5"/>
          <p:cNvPicPr>
            <a:picLocks noChangeAspect="1"/>
          </p:cNvPicPr>
          <p:nvPr/>
        </p:nvPicPr>
        <p:blipFill>
          <a:blip r:embed="rId4"/>
          <a:stretch>
            <a:fillRect/>
          </a:stretch>
        </p:blipFill>
        <p:spPr>
          <a:xfrm>
            <a:off x="5724128" y="3841774"/>
            <a:ext cx="140220" cy="329213"/>
          </a:xfrm>
          <a:prstGeom prst="rect">
            <a:avLst/>
          </a:prstGeom>
        </p:spPr>
      </p:pic>
    </p:spTree>
    <p:extLst>
      <p:ext uri="{BB962C8B-B14F-4D97-AF65-F5344CB8AC3E}">
        <p14:creationId xmlns:p14="http://schemas.microsoft.com/office/powerpoint/2010/main" val="40105530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GB"/>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pPr/>
              <a:t>33</a:t>
            </a:fld>
            <a:r>
              <a:rPr lang="en-GB" smtClean="0"/>
              <a:t> / 39</a:t>
            </a:r>
            <a:endParaRPr lang="en-GB" dirty="0"/>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rot="10800000">
            <a:off x="755576" y="1052736"/>
            <a:ext cx="7560840" cy="5172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93703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8229600" cy="634082"/>
          </a:xfrm>
        </p:spPr>
        <p:txBody>
          <a:bodyPr/>
          <a:lstStyle/>
          <a:p>
            <a:r>
              <a:rPr lang="en-GB" dirty="0" err="1" smtClean="0"/>
              <a:t>Città</a:t>
            </a:r>
            <a:r>
              <a:rPr lang="en-GB" dirty="0" smtClean="0"/>
              <a:t> </a:t>
            </a:r>
            <a:r>
              <a:rPr lang="en-GB" dirty="0" err="1" smtClean="0"/>
              <a:t>nella</a:t>
            </a:r>
            <a:r>
              <a:rPr lang="en-GB" dirty="0" smtClean="0"/>
              <a:t> </a:t>
            </a:r>
            <a:r>
              <a:rPr lang="en-GB" dirty="0" err="1" smtClean="0"/>
              <a:t>Cina</a:t>
            </a:r>
            <a:r>
              <a:rPr lang="en-GB" dirty="0" smtClean="0"/>
              <a:t> </a:t>
            </a:r>
            <a:r>
              <a:rPr lang="en-GB" dirty="0" err="1" smtClean="0"/>
              <a:t>imperiale</a:t>
            </a:r>
            <a:endParaRPr lang="en-GB" dirty="0"/>
          </a:p>
        </p:txBody>
      </p:sp>
      <p:sp>
        <p:nvSpPr>
          <p:cNvPr id="3" name="Segnaposto contenuto 2"/>
          <p:cNvSpPr>
            <a:spLocks noGrp="1"/>
          </p:cNvSpPr>
          <p:nvPr>
            <p:ph idx="1"/>
          </p:nvPr>
        </p:nvSpPr>
        <p:spPr>
          <a:xfrm>
            <a:off x="179512" y="3717032"/>
            <a:ext cx="8568952" cy="2520280"/>
          </a:xfrm>
        </p:spPr>
        <p:txBody>
          <a:bodyPr>
            <a:noAutofit/>
          </a:bodyPr>
          <a:lstStyle/>
          <a:p>
            <a:pPr>
              <a:spcBef>
                <a:spcPts val="600"/>
              </a:spcBef>
              <a:spcAft>
                <a:spcPts val="600"/>
              </a:spcAft>
            </a:pPr>
            <a:r>
              <a:rPr lang="en-GB" sz="2200" dirty="0" err="1" smtClean="0"/>
              <a:t>Mancanza</a:t>
            </a:r>
            <a:r>
              <a:rPr lang="en-GB" sz="2200" dirty="0" smtClean="0"/>
              <a:t> di </a:t>
            </a:r>
            <a:r>
              <a:rPr lang="en-GB" sz="2200" dirty="0" err="1" smtClean="0"/>
              <a:t>netto</a:t>
            </a:r>
            <a:r>
              <a:rPr lang="en-GB" sz="2200" dirty="0" smtClean="0"/>
              <a:t> </a:t>
            </a:r>
            <a:r>
              <a:rPr lang="en-GB" sz="2200" dirty="0" err="1" smtClean="0"/>
              <a:t>contrasto</a:t>
            </a:r>
            <a:r>
              <a:rPr lang="en-GB" sz="2200" dirty="0" smtClean="0"/>
              <a:t> </a:t>
            </a:r>
            <a:r>
              <a:rPr lang="en-GB" sz="2200" dirty="0" err="1" smtClean="0"/>
              <a:t>tra</a:t>
            </a:r>
            <a:r>
              <a:rPr lang="en-GB" sz="2200" dirty="0" smtClean="0"/>
              <a:t> </a:t>
            </a:r>
            <a:r>
              <a:rPr lang="en-GB" sz="2200" dirty="0" err="1" smtClean="0"/>
              <a:t>città</a:t>
            </a:r>
            <a:r>
              <a:rPr lang="en-GB" sz="2200" dirty="0" smtClean="0"/>
              <a:t> e </a:t>
            </a:r>
            <a:r>
              <a:rPr lang="en-GB" sz="2200" dirty="0" err="1" smtClean="0"/>
              <a:t>campagna</a:t>
            </a:r>
            <a:endParaRPr lang="en-GB" sz="2200" dirty="0" smtClean="0"/>
          </a:p>
          <a:p>
            <a:pPr>
              <a:spcBef>
                <a:spcPts val="600"/>
              </a:spcBef>
              <a:spcAft>
                <a:spcPts val="600"/>
              </a:spcAft>
            </a:pPr>
            <a:r>
              <a:rPr lang="en-GB" sz="2200" dirty="0" err="1" smtClean="0"/>
              <a:t>Fitta</a:t>
            </a:r>
            <a:r>
              <a:rPr lang="en-GB" sz="2200" dirty="0" smtClean="0"/>
              <a:t> rete di </a:t>
            </a:r>
            <a:r>
              <a:rPr lang="en-GB" sz="2200" dirty="0" err="1" smtClean="0"/>
              <a:t>insediamenti</a:t>
            </a:r>
            <a:r>
              <a:rPr lang="en-GB" sz="2200" dirty="0" smtClean="0"/>
              <a:t> e </a:t>
            </a:r>
            <a:r>
              <a:rPr lang="en-GB" sz="2200" dirty="0" err="1" smtClean="0"/>
              <a:t>agglomerati</a:t>
            </a:r>
            <a:r>
              <a:rPr lang="en-GB" sz="2200" dirty="0" smtClean="0"/>
              <a:t> di </a:t>
            </a:r>
            <a:r>
              <a:rPr lang="en-GB" sz="2200" dirty="0" err="1" smtClean="0"/>
              <a:t>varia</a:t>
            </a:r>
            <a:r>
              <a:rPr lang="en-GB" sz="2200" dirty="0" smtClean="0"/>
              <a:t> </a:t>
            </a:r>
            <a:r>
              <a:rPr lang="en-GB" sz="2200" dirty="0" err="1" smtClean="0"/>
              <a:t>grandezza</a:t>
            </a:r>
            <a:endParaRPr lang="en-GB" sz="2200" dirty="0" smtClean="0"/>
          </a:p>
          <a:p>
            <a:pPr>
              <a:spcBef>
                <a:spcPts val="600"/>
              </a:spcBef>
              <a:spcAft>
                <a:spcPts val="600"/>
              </a:spcAft>
            </a:pPr>
            <a:r>
              <a:rPr lang="en-GB" sz="2200" dirty="0" smtClean="0"/>
              <a:t>La </a:t>
            </a:r>
            <a:r>
              <a:rPr lang="en-GB" sz="2200" dirty="0" err="1" smtClean="0"/>
              <a:t>società</a:t>
            </a:r>
            <a:r>
              <a:rPr lang="en-GB" sz="2200" dirty="0" smtClean="0"/>
              <a:t> </a:t>
            </a:r>
            <a:r>
              <a:rPr lang="en-GB" sz="2200" dirty="0" err="1" smtClean="0"/>
              <a:t>più</a:t>
            </a:r>
            <a:r>
              <a:rPr lang="en-GB" sz="2200" dirty="0" smtClean="0"/>
              <a:t> </a:t>
            </a:r>
            <a:r>
              <a:rPr lang="en-GB" sz="2200" dirty="0" err="1" smtClean="0"/>
              <a:t>urbanizzata</a:t>
            </a:r>
            <a:r>
              <a:rPr lang="en-GB" sz="2200" dirty="0" smtClean="0"/>
              <a:t> del </a:t>
            </a:r>
            <a:r>
              <a:rPr lang="en-GB" sz="2200" dirty="0" err="1" smtClean="0"/>
              <a:t>mondo</a:t>
            </a:r>
            <a:r>
              <a:rPr lang="en-GB" sz="2200" dirty="0" smtClean="0"/>
              <a:t> e la </a:t>
            </a:r>
            <a:r>
              <a:rPr lang="en-GB" sz="2200" dirty="0" err="1" smtClean="0"/>
              <a:t>società</a:t>
            </a:r>
            <a:r>
              <a:rPr lang="en-GB" sz="2200" dirty="0" smtClean="0"/>
              <a:t> </a:t>
            </a:r>
            <a:r>
              <a:rPr lang="en-GB" sz="2200" dirty="0" err="1" smtClean="0"/>
              <a:t>rurale</a:t>
            </a:r>
            <a:r>
              <a:rPr lang="en-GB" sz="2200" dirty="0" smtClean="0"/>
              <a:t> </a:t>
            </a:r>
            <a:r>
              <a:rPr lang="en-GB" sz="2200" dirty="0" err="1" smtClean="0"/>
              <a:t>più</a:t>
            </a:r>
            <a:r>
              <a:rPr lang="en-GB" sz="2200" dirty="0" smtClean="0"/>
              <a:t> </a:t>
            </a:r>
            <a:r>
              <a:rPr lang="en-GB" sz="2200" dirty="0" err="1" smtClean="0"/>
              <a:t>grande</a:t>
            </a:r>
            <a:r>
              <a:rPr lang="en-GB" sz="2200" dirty="0" smtClean="0"/>
              <a:t> del </a:t>
            </a:r>
            <a:r>
              <a:rPr lang="en-GB" sz="2200" dirty="0" err="1" smtClean="0"/>
              <a:t>mondo</a:t>
            </a:r>
            <a:endParaRPr lang="en-GB" sz="2200" dirty="0" smtClean="0"/>
          </a:p>
          <a:p>
            <a:pPr>
              <a:spcBef>
                <a:spcPts val="600"/>
              </a:spcBef>
              <a:spcAft>
                <a:spcPts val="600"/>
              </a:spcAft>
            </a:pPr>
            <a:r>
              <a:rPr lang="en-GB" sz="2200" dirty="0" err="1" smtClean="0"/>
              <a:t>Importazione</a:t>
            </a:r>
            <a:r>
              <a:rPr lang="en-GB" sz="2200" dirty="0" smtClean="0"/>
              <a:t> del </a:t>
            </a:r>
            <a:r>
              <a:rPr lang="en-GB" sz="2200" dirty="0" err="1" smtClean="0"/>
              <a:t>modello</a:t>
            </a:r>
            <a:r>
              <a:rPr lang="en-GB" sz="2200" dirty="0" smtClean="0"/>
              <a:t> </a:t>
            </a:r>
            <a:r>
              <a:rPr lang="en-GB" sz="2200" dirty="0" err="1" smtClean="0"/>
              <a:t>occidentale</a:t>
            </a:r>
            <a:r>
              <a:rPr lang="en-GB" sz="2200" dirty="0" smtClean="0"/>
              <a:t> di </a:t>
            </a:r>
            <a:r>
              <a:rPr lang="en-GB" sz="2200" dirty="0" err="1" smtClean="0"/>
              <a:t>metropoli</a:t>
            </a:r>
            <a:r>
              <a:rPr lang="en-GB" sz="2200" dirty="0" smtClean="0"/>
              <a:t> </a:t>
            </a:r>
            <a:r>
              <a:rPr lang="en-GB" sz="2200" dirty="0" err="1" smtClean="0"/>
              <a:t>moderna</a:t>
            </a:r>
            <a:r>
              <a:rPr lang="en-GB" sz="2200" dirty="0" smtClean="0"/>
              <a:t>: Shanghai </a:t>
            </a:r>
            <a:r>
              <a:rPr lang="en-GB" sz="2200" dirty="0" err="1" smtClean="0"/>
              <a:t>anni</a:t>
            </a:r>
            <a:r>
              <a:rPr lang="en-GB" sz="2200" dirty="0" smtClean="0"/>
              <a:t> ‘20</a:t>
            </a:r>
            <a:endParaRPr lang="en-GB" sz="2200"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pPr/>
              <a:t>34</a:t>
            </a:fld>
            <a:r>
              <a:rPr lang="en-GB" smtClean="0"/>
              <a:t> / 39</a:t>
            </a:r>
            <a:endParaRPr lang="en-GB" dirty="0"/>
          </a:p>
        </p:txBody>
      </p:sp>
      <p:graphicFrame>
        <p:nvGraphicFramePr>
          <p:cNvPr id="6" name="Tabella 5"/>
          <p:cNvGraphicFramePr>
            <a:graphicFrameLocks noGrp="1"/>
          </p:cNvGraphicFramePr>
          <p:nvPr>
            <p:extLst>
              <p:ext uri="{D42A27DB-BD31-4B8C-83A1-F6EECF244321}">
                <p14:modId xmlns:p14="http://schemas.microsoft.com/office/powerpoint/2010/main" val="3845160988"/>
              </p:ext>
            </p:extLst>
          </p:nvPr>
        </p:nvGraphicFramePr>
        <p:xfrm>
          <a:off x="1259632" y="980728"/>
          <a:ext cx="6384032" cy="2441064"/>
        </p:xfrm>
        <a:graphic>
          <a:graphicData uri="http://schemas.openxmlformats.org/drawingml/2006/table">
            <a:tbl>
              <a:tblPr firstRow="1" bandRow="1">
                <a:tableStyleId>{5C22544A-7EE6-4342-B048-85BDC9FD1C3A}</a:tableStyleId>
              </a:tblPr>
              <a:tblGrid>
                <a:gridCol w="3192016">
                  <a:extLst>
                    <a:ext uri="{9D8B030D-6E8A-4147-A177-3AD203B41FA5}">
                      <a16:colId xmlns:a16="http://schemas.microsoft.com/office/drawing/2014/main" val="20000"/>
                    </a:ext>
                  </a:extLst>
                </a:gridCol>
                <a:gridCol w="3192016">
                  <a:extLst>
                    <a:ext uri="{9D8B030D-6E8A-4147-A177-3AD203B41FA5}">
                      <a16:colId xmlns:a16="http://schemas.microsoft.com/office/drawing/2014/main" val="20001"/>
                    </a:ext>
                  </a:extLst>
                </a:gridCol>
              </a:tblGrid>
              <a:tr h="406844">
                <a:tc>
                  <a:txBody>
                    <a:bodyPr/>
                    <a:lstStyle/>
                    <a:p>
                      <a:pPr algn="ctr"/>
                      <a:r>
                        <a:rPr lang="en-GB" dirty="0" err="1" smtClean="0"/>
                        <a:t>Epoca</a:t>
                      </a:r>
                      <a:endParaRPr lang="en-GB" dirty="0"/>
                    </a:p>
                  </a:txBody>
                  <a:tcPr/>
                </a:tc>
                <a:tc>
                  <a:txBody>
                    <a:bodyPr/>
                    <a:lstStyle/>
                    <a:p>
                      <a:pPr algn="ctr"/>
                      <a:r>
                        <a:rPr lang="en-GB" dirty="0" smtClean="0"/>
                        <a:t>% </a:t>
                      </a:r>
                      <a:r>
                        <a:rPr lang="en-GB" dirty="0" err="1" smtClean="0"/>
                        <a:t>abitanti</a:t>
                      </a:r>
                      <a:r>
                        <a:rPr lang="en-GB" dirty="0" smtClean="0"/>
                        <a:t> </a:t>
                      </a:r>
                      <a:r>
                        <a:rPr lang="en-GB" dirty="0" err="1" smtClean="0"/>
                        <a:t>città</a:t>
                      </a:r>
                      <a:r>
                        <a:rPr lang="en-GB" dirty="0" smtClean="0"/>
                        <a:t> &gt; 3000 ab.</a:t>
                      </a:r>
                      <a:endParaRPr lang="en-GB" dirty="0"/>
                    </a:p>
                  </a:txBody>
                  <a:tcPr/>
                </a:tc>
                <a:extLst>
                  <a:ext uri="{0D108BD9-81ED-4DB2-BD59-A6C34878D82A}">
                    <a16:rowId xmlns:a16="http://schemas.microsoft.com/office/drawing/2014/main" val="10000"/>
                  </a:ext>
                </a:extLst>
              </a:tr>
              <a:tr h="406844">
                <a:tc>
                  <a:txBody>
                    <a:bodyPr/>
                    <a:lstStyle/>
                    <a:p>
                      <a:pPr algn="ctr"/>
                      <a:r>
                        <a:rPr lang="en-GB" b="1" dirty="0" smtClean="0"/>
                        <a:t>Tang (VII-X sec.)</a:t>
                      </a:r>
                      <a:endParaRPr lang="en-GB" b="1" dirty="0"/>
                    </a:p>
                  </a:txBody>
                  <a:tcPr/>
                </a:tc>
                <a:tc>
                  <a:txBody>
                    <a:bodyPr/>
                    <a:lstStyle/>
                    <a:p>
                      <a:pPr algn="ctr"/>
                      <a:r>
                        <a:rPr lang="en-GB" b="1" dirty="0" smtClean="0"/>
                        <a:t>4</a:t>
                      </a:r>
                      <a:endParaRPr lang="en-GB" b="1" dirty="0"/>
                    </a:p>
                  </a:txBody>
                  <a:tcPr/>
                </a:tc>
                <a:extLst>
                  <a:ext uri="{0D108BD9-81ED-4DB2-BD59-A6C34878D82A}">
                    <a16:rowId xmlns:a16="http://schemas.microsoft.com/office/drawing/2014/main" val="10001"/>
                  </a:ext>
                </a:extLst>
              </a:tr>
              <a:tr h="406844">
                <a:tc>
                  <a:txBody>
                    <a:bodyPr/>
                    <a:lstStyle/>
                    <a:p>
                      <a:pPr algn="ctr"/>
                      <a:r>
                        <a:rPr lang="en-GB" b="1" dirty="0" smtClean="0"/>
                        <a:t>Song (X-XIII sec.)</a:t>
                      </a:r>
                      <a:endParaRPr lang="en-GB" b="1" dirty="0"/>
                    </a:p>
                  </a:txBody>
                  <a:tcPr/>
                </a:tc>
                <a:tc>
                  <a:txBody>
                    <a:bodyPr/>
                    <a:lstStyle/>
                    <a:p>
                      <a:pPr algn="ctr"/>
                      <a:r>
                        <a:rPr lang="en-GB" b="1" dirty="0" smtClean="0"/>
                        <a:t>5</a:t>
                      </a:r>
                      <a:endParaRPr lang="en-GB" b="1" dirty="0"/>
                    </a:p>
                  </a:txBody>
                  <a:tcPr/>
                </a:tc>
                <a:extLst>
                  <a:ext uri="{0D108BD9-81ED-4DB2-BD59-A6C34878D82A}">
                    <a16:rowId xmlns:a16="http://schemas.microsoft.com/office/drawing/2014/main" val="10002"/>
                  </a:ext>
                </a:extLst>
              </a:tr>
              <a:tr h="406844">
                <a:tc>
                  <a:txBody>
                    <a:bodyPr/>
                    <a:lstStyle/>
                    <a:p>
                      <a:pPr algn="ctr"/>
                      <a:r>
                        <a:rPr lang="en-GB" b="1" dirty="0" smtClean="0"/>
                        <a:t>Ming (XIV-XVII sec.)</a:t>
                      </a:r>
                      <a:endParaRPr lang="en-GB" b="1" dirty="0"/>
                    </a:p>
                  </a:txBody>
                  <a:tcPr/>
                </a:tc>
                <a:tc>
                  <a:txBody>
                    <a:bodyPr/>
                    <a:lstStyle/>
                    <a:p>
                      <a:pPr algn="ctr"/>
                      <a:r>
                        <a:rPr lang="en-GB" b="1" dirty="0" smtClean="0"/>
                        <a:t>5-6</a:t>
                      </a:r>
                      <a:endParaRPr lang="en-GB" b="1" dirty="0"/>
                    </a:p>
                  </a:txBody>
                  <a:tcPr/>
                </a:tc>
                <a:extLst>
                  <a:ext uri="{0D108BD9-81ED-4DB2-BD59-A6C34878D82A}">
                    <a16:rowId xmlns:a16="http://schemas.microsoft.com/office/drawing/2014/main" val="10003"/>
                  </a:ext>
                </a:extLst>
              </a:tr>
              <a:tr h="406844">
                <a:tc>
                  <a:txBody>
                    <a:bodyPr/>
                    <a:lstStyle/>
                    <a:p>
                      <a:pPr algn="ctr"/>
                      <a:r>
                        <a:rPr lang="en-GB" b="1" dirty="0" smtClean="0"/>
                        <a:t>Qing (XVII-XX)</a:t>
                      </a:r>
                      <a:endParaRPr lang="en-GB" b="1" dirty="0"/>
                    </a:p>
                  </a:txBody>
                  <a:tcPr/>
                </a:tc>
                <a:tc>
                  <a:txBody>
                    <a:bodyPr/>
                    <a:lstStyle/>
                    <a:p>
                      <a:pPr algn="ctr"/>
                      <a:r>
                        <a:rPr lang="en-GB" b="1" dirty="0" smtClean="0"/>
                        <a:t>6</a:t>
                      </a:r>
                      <a:endParaRPr lang="en-GB" b="1" dirty="0"/>
                    </a:p>
                  </a:txBody>
                  <a:tcPr/>
                </a:tc>
                <a:extLst>
                  <a:ext uri="{0D108BD9-81ED-4DB2-BD59-A6C34878D82A}">
                    <a16:rowId xmlns:a16="http://schemas.microsoft.com/office/drawing/2014/main" val="10004"/>
                  </a:ext>
                </a:extLst>
              </a:tr>
              <a:tr h="406844">
                <a:tc>
                  <a:txBody>
                    <a:bodyPr/>
                    <a:lstStyle/>
                    <a:p>
                      <a:pPr algn="ctr"/>
                      <a:r>
                        <a:rPr lang="en-GB" b="1" dirty="0" err="1" smtClean="0"/>
                        <a:t>Metà</a:t>
                      </a:r>
                      <a:r>
                        <a:rPr lang="en-GB" b="1" dirty="0" smtClean="0"/>
                        <a:t> ‘800</a:t>
                      </a:r>
                      <a:endParaRPr lang="en-GB" b="1" dirty="0"/>
                    </a:p>
                  </a:txBody>
                  <a:tcPr/>
                </a:tc>
                <a:tc>
                  <a:txBody>
                    <a:bodyPr/>
                    <a:lstStyle/>
                    <a:p>
                      <a:pPr algn="ctr"/>
                      <a:r>
                        <a:rPr lang="en-GB" b="1" dirty="0" smtClean="0"/>
                        <a:t>5,1 (&gt; 2000)</a:t>
                      </a:r>
                      <a:endParaRPr lang="en-GB" b="1"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560800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850106"/>
          </a:xfrm>
        </p:spPr>
        <p:txBody>
          <a:bodyPr/>
          <a:lstStyle/>
          <a:p>
            <a:r>
              <a:rPr lang="en-GB" dirty="0" err="1" smtClean="0"/>
              <a:t>Sviluppo</a:t>
            </a:r>
            <a:r>
              <a:rPr lang="en-GB" dirty="0" smtClean="0"/>
              <a:t> </a:t>
            </a:r>
            <a:r>
              <a:rPr lang="en-GB" dirty="0" err="1" smtClean="0"/>
              <a:t>demografico</a:t>
            </a:r>
            <a:r>
              <a:rPr lang="en-GB" dirty="0" smtClean="0"/>
              <a:t> sotto i Qing</a:t>
            </a:r>
            <a:endParaRPr lang="en-GB" dirty="0"/>
          </a:p>
        </p:txBody>
      </p:sp>
      <p:pic>
        <p:nvPicPr>
          <p:cNvPr id="6" name="Segnaposto contenut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1083149"/>
            <a:ext cx="7416823" cy="5405071"/>
          </a:xfrm>
        </p:spPr>
      </p:pic>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pPr/>
              <a:t>35</a:t>
            </a:fld>
            <a:r>
              <a:rPr lang="en-GB" smtClean="0"/>
              <a:t> / 39</a:t>
            </a:r>
            <a:endParaRPr lang="en-GB" dirty="0"/>
          </a:p>
        </p:txBody>
      </p:sp>
    </p:spTree>
    <p:extLst>
      <p:ext uri="{BB962C8B-B14F-4D97-AF65-F5344CB8AC3E}">
        <p14:creationId xmlns:p14="http://schemas.microsoft.com/office/powerpoint/2010/main" val="13492102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err="1" smtClean="0"/>
              <a:t>Superfici</a:t>
            </a:r>
            <a:r>
              <a:rPr lang="en-GB" dirty="0" smtClean="0"/>
              <a:t> </a:t>
            </a:r>
            <a:r>
              <a:rPr lang="en-GB" dirty="0" err="1" smtClean="0"/>
              <a:t>coltivate</a:t>
            </a:r>
            <a:r>
              <a:rPr lang="en-GB" dirty="0" smtClean="0"/>
              <a:t> </a:t>
            </a:r>
            <a:r>
              <a:rPr lang="en-GB" dirty="0"/>
              <a:t>sotto I </a:t>
            </a:r>
            <a:r>
              <a:rPr lang="en-GB" dirty="0" smtClean="0"/>
              <a:t>Qing</a:t>
            </a:r>
            <a:endParaRPr lang="en-GB" dirty="0"/>
          </a:p>
        </p:txBody>
      </p:sp>
      <p:pic>
        <p:nvPicPr>
          <p:cNvPr id="6" name="Segnaposto contenut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7215" y="1268809"/>
            <a:ext cx="7989585" cy="4943475"/>
          </a:xfrm>
        </p:spPr>
      </p:pic>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pPr/>
              <a:t>36</a:t>
            </a:fld>
            <a:r>
              <a:rPr lang="en-GB" smtClean="0"/>
              <a:t> / 39</a:t>
            </a:r>
            <a:endParaRPr lang="en-GB" dirty="0"/>
          </a:p>
        </p:txBody>
      </p:sp>
    </p:spTree>
    <p:extLst>
      <p:ext uri="{BB962C8B-B14F-4D97-AF65-F5344CB8AC3E}">
        <p14:creationId xmlns:p14="http://schemas.microsoft.com/office/powerpoint/2010/main" val="159955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850106"/>
          </a:xfrm>
        </p:spPr>
        <p:txBody>
          <a:bodyPr/>
          <a:lstStyle/>
          <a:p>
            <a:r>
              <a:rPr lang="en-GB" dirty="0" err="1" smtClean="0"/>
              <a:t>Commercio</a:t>
            </a:r>
            <a:r>
              <a:rPr lang="en-GB" dirty="0" smtClean="0"/>
              <a:t> </a:t>
            </a:r>
            <a:r>
              <a:rPr lang="en-GB" dirty="0" err="1" smtClean="0"/>
              <a:t>estero</a:t>
            </a:r>
            <a:r>
              <a:rPr lang="en-GB" dirty="0" smtClean="0"/>
              <a:t> a Canton</a:t>
            </a:r>
            <a:endParaRPr lang="en-GB" dirty="0"/>
          </a:p>
        </p:txBody>
      </p:sp>
      <p:pic>
        <p:nvPicPr>
          <p:cNvPr id="6" name="Segnaposto contenut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1672" y="970592"/>
            <a:ext cx="5392615" cy="5336792"/>
          </a:xfrm>
        </p:spPr>
      </p:pic>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pPr/>
              <a:t>37</a:t>
            </a:fld>
            <a:r>
              <a:rPr lang="en-GB" smtClean="0"/>
              <a:t> / 39</a:t>
            </a:r>
            <a:endParaRPr lang="en-GB" dirty="0"/>
          </a:p>
        </p:txBody>
      </p:sp>
    </p:spTree>
    <p:extLst>
      <p:ext uri="{BB962C8B-B14F-4D97-AF65-F5344CB8AC3E}">
        <p14:creationId xmlns:p14="http://schemas.microsoft.com/office/powerpoint/2010/main" val="15106324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err="1" smtClean="0"/>
              <a:t>Economia</a:t>
            </a:r>
            <a:r>
              <a:rPr lang="en-GB" dirty="0" smtClean="0"/>
              <a:t>: verso la “</a:t>
            </a:r>
            <a:r>
              <a:rPr lang="en-GB" dirty="0" err="1" smtClean="0"/>
              <a:t>grande</a:t>
            </a:r>
            <a:r>
              <a:rPr lang="en-GB" dirty="0" smtClean="0"/>
              <a:t> </a:t>
            </a:r>
            <a:r>
              <a:rPr lang="en-GB" dirty="0" err="1" smtClean="0"/>
              <a:t>divergenza</a:t>
            </a:r>
            <a:r>
              <a:rPr lang="en-GB" dirty="0" smtClean="0"/>
              <a:t>”</a:t>
            </a:r>
            <a:endParaRPr lang="en-GB"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pPr/>
              <a:t>38</a:t>
            </a:fld>
            <a:r>
              <a:rPr lang="en-GB" smtClean="0"/>
              <a:t> / 39</a:t>
            </a:r>
            <a:endParaRPr lang="en-GB" dirty="0"/>
          </a:p>
        </p:txBody>
      </p:sp>
      <p:pic>
        <p:nvPicPr>
          <p:cNvPr id="512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rot="10800000">
            <a:off x="899592" y="2564904"/>
            <a:ext cx="7220904" cy="3623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asellaDiTesto 5"/>
          <p:cNvSpPr txBox="1"/>
          <p:nvPr/>
        </p:nvSpPr>
        <p:spPr>
          <a:xfrm>
            <a:off x="323528" y="1268760"/>
            <a:ext cx="8280920" cy="1200329"/>
          </a:xfrm>
          <a:prstGeom prst="rect">
            <a:avLst/>
          </a:prstGeom>
          <a:noFill/>
        </p:spPr>
        <p:txBody>
          <a:bodyPr wrap="square" rtlCol="0">
            <a:spAutoFit/>
          </a:bodyPr>
          <a:lstStyle/>
          <a:p>
            <a:r>
              <a:rPr lang="en-GB" dirty="0" smtClean="0"/>
              <a:t>Paul </a:t>
            </a:r>
            <a:r>
              <a:rPr lang="en-GB" dirty="0" err="1" smtClean="0"/>
              <a:t>Bairoch</a:t>
            </a:r>
            <a:r>
              <a:rPr lang="en-GB" dirty="0" smtClean="0"/>
              <a:t>: la </a:t>
            </a:r>
            <a:r>
              <a:rPr lang="en-GB" dirty="0" err="1" smtClean="0"/>
              <a:t>Cina</a:t>
            </a:r>
            <a:r>
              <a:rPr lang="en-GB" dirty="0" smtClean="0"/>
              <a:t> è </a:t>
            </a:r>
            <a:r>
              <a:rPr lang="en-GB" dirty="0" err="1" smtClean="0"/>
              <a:t>il</a:t>
            </a:r>
            <a:r>
              <a:rPr lang="en-GB" dirty="0" smtClean="0"/>
              <a:t> </a:t>
            </a:r>
            <a:r>
              <a:rPr lang="en-GB" dirty="0" err="1" smtClean="0"/>
              <a:t>paese</a:t>
            </a:r>
            <a:r>
              <a:rPr lang="en-GB" dirty="0" smtClean="0"/>
              <a:t> con la </a:t>
            </a:r>
            <a:r>
              <a:rPr lang="en-GB" dirty="0" err="1" smtClean="0"/>
              <a:t>maggior</a:t>
            </a:r>
            <a:r>
              <a:rPr lang="en-GB" dirty="0" smtClean="0"/>
              <a:t> quota </a:t>
            </a:r>
            <a:r>
              <a:rPr lang="en-GB" dirty="0" err="1" smtClean="0"/>
              <a:t>percentuale</a:t>
            </a:r>
            <a:r>
              <a:rPr lang="en-GB" dirty="0" smtClean="0"/>
              <a:t> di </a:t>
            </a:r>
            <a:r>
              <a:rPr lang="en-GB" dirty="0" err="1" smtClean="0"/>
              <a:t>produzione</a:t>
            </a:r>
            <a:r>
              <a:rPr lang="en-GB" dirty="0" smtClean="0"/>
              <a:t> industrial-</a:t>
            </a:r>
            <a:r>
              <a:rPr lang="en-GB" dirty="0" err="1" smtClean="0"/>
              <a:t>artigianale</a:t>
            </a:r>
            <a:r>
              <a:rPr lang="en-GB" dirty="0" smtClean="0"/>
              <a:t>  (“manufacturing output”) del </a:t>
            </a:r>
            <a:r>
              <a:rPr lang="en-GB" dirty="0" err="1" smtClean="0"/>
              <a:t>mondo</a:t>
            </a:r>
            <a:r>
              <a:rPr lang="en-GB" dirty="0" smtClean="0"/>
              <a:t> </a:t>
            </a:r>
            <a:r>
              <a:rPr lang="en-GB" dirty="0" err="1" smtClean="0"/>
              <a:t>fino</a:t>
            </a:r>
            <a:r>
              <a:rPr lang="en-GB" dirty="0" smtClean="0"/>
              <a:t> </a:t>
            </a:r>
            <a:r>
              <a:rPr lang="en-GB" dirty="0" err="1" smtClean="0"/>
              <a:t>agli</a:t>
            </a:r>
            <a:r>
              <a:rPr lang="en-GB" dirty="0" smtClean="0"/>
              <a:t> </a:t>
            </a:r>
            <a:r>
              <a:rPr lang="en-GB" dirty="0" err="1" smtClean="0"/>
              <a:t>anni</a:t>
            </a:r>
            <a:r>
              <a:rPr lang="en-GB" dirty="0" smtClean="0"/>
              <a:t> ‘30 dell‘800; </a:t>
            </a:r>
            <a:r>
              <a:rPr lang="en-GB" dirty="0" err="1" smtClean="0"/>
              <a:t>regressione</a:t>
            </a:r>
            <a:r>
              <a:rPr lang="en-GB" dirty="0" smtClean="0"/>
              <a:t> successive per </a:t>
            </a:r>
            <a:r>
              <a:rPr lang="en-GB" dirty="0" err="1" smtClean="0"/>
              <a:t>effetto</a:t>
            </a:r>
            <a:r>
              <a:rPr lang="en-GB" dirty="0" smtClean="0"/>
              <a:t> </a:t>
            </a:r>
            <a:r>
              <a:rPr lang="en-GB" dirty="0" err="1" smtClean="0"/>
              <a:t>dell’industrializzazione</a:t>
            </a:r>
            <a:r>
              <a:rPr lang="en-GB" dirty="0" smtClean="0"/>
              <a:t> di Europa, poi </a:t>
            </a:r>
            <a:r>
              <a:rPr lang="en-GB" dirty="0" err="1" smtClean="0"/>
              <a:t>Stati</a:t>
            </a:r>
            <a:r>
              <a:rPr lang="en-GB" dirty="0" smtClean="0"/>
              <a:t> </a:t>
            </a:r>
            <a:r>
              <a:rPr lang="en-GB" dirty="0" err="1" smtClean="0"/>
              <a:t>Uniti</a:t>
            </a:r>
            <a:r>
              <a:rPr lang="en-GB" dirty="0" smtClean="0"/>
              <a:t> e </a:t>
            </a:r>
            <a:r>
              <a:rPr lang="en-GB" dirty="0" err="1" smtClean="0"/>
              <a:t>Giappone</a:t>
            </a:r>
            <a:endParaRPr lang="en-GB" b="1" i="1" dirty="0"/>
          </a:p>
        </p:txBody>
      </p:sp>
    </p:spTree>
    <p:extLst>
      <p:ext uri="{BB962C8B-B14F-4D97-AF65-F5344CB8AC3E}">
        <p14:creationId xmlns:p14="http://schemas.microsoft.com/office/powerpoint/2010/main" val="29143674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err="1" smtClean="0"/>
              <a:t>Rapporto</a:t>
            </a:r>
            <a:r>
              <a:rPr lang="en-GB" dirty="0" smtClean="0"/>
              <a:t> </a:t>
            </a:r>
            <a:r>
              <a:rPr lang="en-GB" dirty="0" err="1" smtClean="0"/>
              <a:t>industrializzazione</a:t>
            </a:r>
            <a:r>
              <a:rPr lang="en-GB" dirty="0" smtClean="0"/>
              <a:t>/</a:t>
            </a:r>
            <a:r>
              <a:rPr lang="en-GB" dirty="0" err="1" smtClean="0"/>
              <a:t>popolazione</a:t>
            </a:r>
            <a:endParaRPr lang="en-GB" dirty="0"/>
          </a:p>
        </p:txBody>
      </p:sp>
      <p:sp>
        <p:nvSpPr>
          <p:cNvPr id="3" name="Segnaposto contenuto 2"/>
          <p:cNvSpPr>
            <a:spLocks noGrp="1"/>
          </p:cNvSpPr>
          <p:nvPr>
            <p:ph idx="1"/>
          </p:nvPr>
        </p:nvSpPr>
        <p:spPr/>
        <p:txBody>
          <a:bodyPr/>
          <a:lstStyle/>
          <a:p>
            <a:r>
              <a:rPr lang="en-GB" dirty="0" smtClean="0"/>
              <a:t>1750: </a:t>
            </a:r>
            <a:r>
              <a:rPr lang="en-GB" dirty="0" err="1" smtClean="0"/>
              <a:t>rapporto</a:t>
            </a:r>
            <a:r>
              <a:rPr lang="en-GB" dirty="0" smtClean="0"/>
              <a:t> </a:t>
            </a:r>
            <a:r>
              <a:rPr lang="en-GB" dirty="0" err="1" smtClean="0"/>
              <a:t>identico</a:t>
            </a:r>
            <a:r>
              <a:rPr lang="en-GB" dirty="0" smtClean="0"/>
              <a:t> in </a:t>
            </a:r>
            <a:r>
              <a:rPr lang="en-GB" dirty="0" err="1" smtClean="0"/>
              <a:t>Cina</a:t>
            </a:r>
            <a:r>
              <a:rPr lang="en-GB" dirty="0" smtClean="0"/>
              <a:t> </a:t>
            </a:r>
            <a:r>
              <a:rPr lang="en-GB" dirty="0" err="1" smtClean="0"/>
              <a:t>ed</a:t>
            </a:r>
            <a:r>
              <a:rPr lang="en-GB" dirty="0" smtClean="0"/>
              <a:t> Europa</a:t>
            </a:r>
          </a:p>
          <a:p>
            <a:r>
              <a:rPr lang="en-GB" dirty="0" err="1" smtClean="0"/>
              <a:t>Produzione</a:t>
            </a:r>
            <a:r>
              <a:rPr lang="en-GB" dirty="0" smtClean="0"/>
              <a:t> pro-</a:t>
            </a:r>
            <a:r>
              <a:rPr lang="en-GB" dirty="0" err="1" smtClean="0"/>
              <a:t>capite</a:t>
            </a:r>
            <a:r>
              <a:rPr lang="en-GB" dirty="0" smtClean="0"/>
              <a:t> </a:t>
            </a:r>
            <a:r>
              <a:rPr lang="en-GB" dirty="0" err="1" smtClean="0"/>
              <a:t>cinese</a:t>
            </a:r>
            <a:r>
              <a:rPr lang="en-GB" dirty="0" smtClean="0"/>
              <a:t> in </a:t>
            </a:r>
            <a:r>
              <a:rPr lang="en-GB" dirty="0" err="1" smtClean="0"/>
              <a:t>discesa</a:t>
            </a:r>
            <a:r>
              <a:rPr lang="en-GB" dirty="0" smtClean="0"/>
              <a:t> dal secondo </a:t>
            </a:r>
            <a:r>
              <a:rPr lang="en-GB" dirty="0" err="1" smtClean="0"/>
              <a:t>Settecento</a:t>
            </a:r>
            <a:endParaRPr lang="en-GB" dirty="0" smtClean="0"/>
          </a:p>
          <a:p>
            <a:r>
              <a:rPr lang="en-GB" dirty="0" smtClean="0"/>
              <a:t>1800: </a:t>
            </a:r>
            <a:r>
              <a:rPr lang="en-GB" dirty="0" err="1" smtClean="0"/>
              <a:t>uguale</a:t>
            </a:r>
            <a:r>
              <a:rPr lang="en-GB" dirty="0" smtClean="0"/>
              <a:t> a </a:t>
            </a:r>
            <a:r>
              <a:rPr lang="en-GB" dirty="0" err="1" smtClean="0"/>
              <a:t>quello</a:t>
            </a:r>
            <a:r>
              <a:rPr lang="en-GB" dirty="0" smtClean="0"/>
              <a:t> russo e </a:t>
            </a:r>
            <a:r>
              <a:rPr lang="en-GB" dirty="0" err="1" smtClean="0"/>
              <a:t>dimezzamento</a:t>
            </a:r>
            <a:r>
              <a:rPr lang="en-GB" dirty="0" smtClean="0"/>
              <a:t> a </a:t>
            </a:r>
            <a:r>
              <a:rPr lang="en-GB" dirty="0" err="1" smtClean="0"/>
              <a:t>metà</a:t>
            </a:r>
            <a:r>
              <a:rPr lang="en-GB" dirty="0" smtClean="0"/>
              <a:t> ‘800</a:t>
            </a:r>
          </a:p>
          <a:p>
            <a:r>
              <a:rPr lang="en-GB" dirty="0" smtClean="0"/>
              <a:t>1900: GB &gt; 30 volte </a:t>
            </a:r>
            <a:r>
              <a:rPr lang="en-GB" dirty="0" err="1" smtClean="0"/>
              <a:t>Cina</a:t>
            </a:r>
            <a:endParaRPr lang="en-GB" dirty="0" smtClean="0"/>
          </a:p>
          <a:p>
            <a:r>
              <a:rPr lang="en-GB" dirty="0" smtClean="0"/>
              <a:t>1928: USA &gt; 45 volte </a:t>
            </a:r>
            <a:r>
              <a:rPr lang="en-GB" dirty="0" err="1" smtClean="0"/>
              <a:t>Cina</a:t>
            </a:r>
            <a:endParaRPr lang="en-GB"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pPr/>
              <a:t>39</a:t>
            </a:fld>
            <a:r>
              <a:rPr lang="en-GB" smtClean="0"/>
              <a:t> / 39</a:t>
            </a:r>
            <a:endParaRPr lang="en-GB" dirty="0"/>
          </a:p>
        </p:txBody>
      </p:sp>
    </p:spTree>
    <p:extLst>
      <p:ext uri="{BB962C8B-B14F-4D97-AF65-F5344CB8AC3E}">
        <p14:creationId xmlns:p14="http://schemas.microsoft.com/office/powerpoint/2010/main" val="3058222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323528" y="274638"/>
            <a:ext cx="8712968" cy="1143000"/>
          </a:xfrm>
        </p:spPr>
        <p:txBody>
          <a:bodyPr>
            <a:normAutofit/>
          </a:bodyPr>
          <a:lstStyle/>
          <a:p>
            <a:r>
              <a:rPr lang="it-IT" b="1" dirty="0" smtClean="0">
                <a:solidFill>
                  <a:srgbClr val="FFC000"/>
                </a:solidFill>
              </a:rPr>
              <a:t>Singolarità della Cina</a:t>
            </a:r>
            <a:endParaRPr lang="it-IT" b="1" dirty="0">
              <a:solidFill>
                <a:srgbClr val="FFC000"/>
              </a:solidFill>
            </a:endParaRPr>
          </a:p>
        </p:txBody>
      </p:sp>
      <p:sp>
        <p:nvSpPr>
          <p:cNvPr id="3" name="Segnaposto contenuto 2"/>
          <p:cNvSpPr>
            <a:spLocks noGrp="1"/>
          </p:cNvSpPr>
          <p:nvPr>
            <p:ph idx="1"/>
          </p:nvPr>
        </p:nvSpPr>
        <p:spPr>
          <a:xfrm>
            <a:off x="323528" y="1844824"/>
            <a:ext cx="8568952" cy="4281339"/>
          </a:xfrm>
        </p:spPr>
        <p:txBody>
          <a:bodyPr>
            <a:normAutofit fontScale="85000" lnSpcReduction="10000"/>
          </a:bodyPr>
          <a:lstStyle/>
          <a:p>
            <a:r>
              <a:rPr lang="it-IT" dirty="0"/>
              <a:t>Irriducibilità a categorie </a:t>
            </a:r>
            <a:r>
              <a:rPr lang="it-IT" dirty="0" smtClean="0"/>
              <a:t>generiche come </a:t>
            </a:r>
            <a:r>
              <a:rPr lang="it-IT" dirty="0"/>
              <a:t>«Oriente», «Asia», «terzo mondo</a:t>
            </a:r>
            <a:r>
              <a:rPr lang="it-IT" dirty="0" smtClean="0"/>
              <a:t>»</a:t>
            </a:r>
          </a:p>
          <a:p>
            <a:endParaRPr lang="it-IT" dirty="0"/>
          </a:p>
          <a:p>
            <a:r>
              <a:rPr lang="it-IT" dirty="0" smtClean="0"/>
              <a:t>Un complesso civilizzatore di inconfondibile </a:t>
            </a:r>
            <a:r>
              <a:rPr lang="it-IT" i="1" dirty="0" smtClean="0"/>
              <a:t>peculiarità</a:t>
            </a:r>
            <a:endParaRPr lang="it-IT" dirty="0"/>
          </a:p>
          <a:p>
            <a:endParaRPr lang="it-IT" dirty="0" smtClean="0"/>
          </a:p>
          <a:p>
            <a:r>
              <a:rPr lang="it-IT" dirty="0" smtClean="0"/>
              <a:t>5 aspetti di diversità dal mondo europeo-occidentale</a:t>
            </a:r>
          </a:p>
          <a:p>
            <a:endParaRPr lang="it-IT" dirty="0" smtClean="0"/>
          </a:p>
          <a:p>
            <a:endParaRPr lang="it-IT" dirty="0"/>
          </a:p>
        </p:txBody>
      </p:sp>
      <p:sp>
        <p:nvSpPr>
          <p:cNvPr id="4" name="Segnaposto piè di pagina 3"/>
          <p:cNvSpPr>
            <a:spLocks noGrp="1"/>
          </p:cNvSpPr>
          <p:nvPr>
            <p:ph type="ftr" sz="quarter" idx="11"/>
          </p:nvPr>
        </p:nvSpPr>
        <p:spPr>
          <a:xfrm>
            <a:off x="2267744" y="6356350"/>
            <a:ext cx="4536504" cy="365125"/>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4</a:t>
            </a:fld>
            <a:r>
              <a:rPr lang="en-GB"/>
              <a:t> </a:t>
            </a:r>
            <a:r>
              <a:rPr lang="en-GB" smtClean="0"/>
              <a:t>/ 39</a:t>
            </a:r>
            <a:endParaRPr lang="en-GB" dirty="0"/>
          </a:p>
        </p:txBody>
      </p:sp>
    </p:spTree>
    <p:extLst>
      <p:ext uri="{BB962C8B-B14F-4D97-AF65-F5344CB8AC3E}">
        <p14:creationId xmlns:p14="http://schemas.microsoft.com/office/powerpoint/2010/main" val="42473366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GB"/>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pPr/>
              <a:t>40</a:t>
            </a:fld>
            <a:r>
              <a:rPr lang="en-GB" smtClean="0"/>
              <a:t> / 39</a:t>
            </a:r>
            <a:endParaRPr lang="en-GB" dirty="0"/>
          </a:p>
        </p:txBody>
      </p:sp>
      <p:pic>
        <p:nvPicPr>
          <p:cNvPr id="7171"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83568" y="332656"/>
            <a:ext cx="8034343" cy="6427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36264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Angus Maddison: “</a:t>
            </a:r>
            <a:r>
              <a:rPr lang="en-GB" dirty="0" err="1" smtClean="0"/>
              <a:t>frattura</a:t>
            </a:r>
            <a:r>
              <a:rPr lang="en-GB" dirty="0" smtClean="0"/>
              <a:t> </a:t>
            </a:r>
            <a:r>
              <a:rPr lang="en-GB" dirty="0" err="1" smtClean="0"/>
              <a:t>mondiale</a:t>
            </a:r>
            <a:r>
              <a:rPr lang="en-GB" dirty="0" smtClean="0"/>
              <a:t>”</a:t>
            </a:r>
            <a:br>
              <a:rPr lang="en-GB" dirty="0" smtClean="0"/>
            </a:br>
            <a:r>
              <a:rPr lang="en-GB" sz="2000" dirty="0" smtClean="0"/>
              <a:t>(</a:t>
            </a:r>
            <a:r>
              <a:rPr lang="en-GB" sz="2000" dirty="0" err="1" smtClean="0"/>
              <a:t>produzione</a:t>
            </a:r>
            <a:r>
              <a:rPr lang="en-GB" sz="2000" dirty="0" smtClean="0"/>
              <a:t> </a:t>
            </a:r>
            <a:r>
              <a:rPr lang="en-GB" sz="2000" dirty="0" err="1" smtClean="0"/>
              <a:t>nazionale</a:t>
            </a:r>
            <a:r>
              <a:rPr lang="en-GB" sz="2000" dirty="0" smtClean="0"/>
              <a:t> </a:t>
            </a:r>
            <a:r>
              <a:rPr lang="en-GB" sz="2000" dirty="0" err="1" smtClean="0"/>
              <a:t>reale</a:t>
            </a:r>
            <a:r>
              <a:rPr lang="en-GB" sz="2000" dirty="0" smtClean="0"/>
              <a:t> in </a:t>
            </a:r>
            <a:r>
              <a:rPr lang="en-GB" sz="2000" dirty="0" err="1" smtClean="0"/>
              <a:t>rapporto</a:t>
            </a:r>
            <a:r>
              <a:rPr lang="en-GB" sz="2000" dirty="0" smtClean="0"/>
              <a:t> </a:t>
            </a:r>
            <a:r>
              <a:rPr lang="en-GB" sz="2000" dirty="0" err="1" smtClean="0"/>
              <a:t>ai</a:t>
            </a:r>
            <a:r>
              <a:rPr lang="en-GB" sz="2000" dirty="0" smtClean="0"/>
              <a:t> </a:t>
            </a:r>
            <a:r>
              <a:rPr lang="en-GB" sz="2000" dirty="0" err="1" smtClean="0"/>
              <a:t>costi</a:t>
            </a:r>
            <a:r>
              <a:rPr lang="en-GB" sz="2000" dirty="0" smtClean="0"/>
              <a:t> pro-</a:t>
            </a:r>
            <a:r>
              <a:rPr lang="en-GB" sz="2000" dirty="0" err="1" smtClean="0"/>
              <a:t>capite</a:t>
            </a:r>
            <a:r>
              <a:rPr lang="en-GB" sz="2000" dirty="0" smtClean="0"/>
              <a:t>)</a:t>
            </a:r>
            <a:endParaRPr lang="en-GB" sz="1200"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pPr/>
              <a:t>41</a:t>
            </a:fld>
            <a:r>
              <a:rPr lang="en-GB" smtClean="0"/>
              <a:t> / 39</a:t>
            </a:r>
            <a:endParaRPr lang="en-GB" dirty="0"/>
          </a:p>
        </p:txBody>
      </p:sp>
      <p:graphicFrame>
        <p:nvGraphicFramePr>
          <p:cNvPr id="12" name="Segnaposto contenuto 11"/>
          <p:cNvGraphicFramePr>
            <a:graphicFrameLocks noGrp="1"/>
          </p:cNvGraphicFramePr>
          <p:nvPr>
            <p:ph idx="1"/>
            <p:extLst>
              <p:ext uri="{D42A27DB-BD31-4B8C-83A1-F6EECF244321}">
                <p14:modId xmlns:p14="http://schemas.microsoft.com/office/powerpoint/2010/main" val="2060336080"/>
              </p:ext>
            </p:extLst>
          </p:nvPr>
        </p:nvGraphicFramePr>
        <p:xfrm>
          <a:off x="395536" y="1628800"/>
          <a:ext cx="8280920" cy="4176364"/>
        </p:xfrm>
        <a:graphic>
          <a:graphicData uri="http://schemas.openxmlformats.org/drawingml/2006/table">
            <a:tbl>
              <a:tblPr firstRow="1" bandRow="1">
                <a:tableStyleId>{5C22544A-7EE6-4342-B048-85BDC9FD1C3A}</a:tableStyleId>
              </a:tblPr>
              <a:tblGrid>
                <a:gridCol w="4145671">
                  <a:extLst>
                    <a:ext uri="{9D8B030D-6E8A-4147-A177-3AD203B41FA5}">
                      <a16:colId xmlns:a16="http://schemas.microsoft.com/office/drawing/2014/main" val="20000"/>
                    </a:ext>
                  </a:extLst>
                </a:gridCol>
                <a:gridCol w="4135249">
                  <a:extLst>
                    <a:ext uri="{9D8B030D-6E8A-4147-A177-3AD203B41FA5}">
                      <a16:colId xmlns:a16="http://schemas.microsoft.com/office/drawing/2014/main" val="20001"/>
                    </a:ext>
                  </a:extLst>
                </a:gridCol>
              </a:tblGrid>
              <a:tr h="1254673">
                <a:tc>
                  <a:txBody>
                    <a:bodyPr/>
                    <a:lstStyle/>
                    <a:p>
                      <a:pPr algn="ctr"/>
                      <a:r>
                        <a:rPr lang="en-GB" sz="3200" dirty="0" err="1" smtClean="0"/>
                        <a:t>Produzione</a:t>
                      </a:r>
                      <a:r>
                        <a:rPr lang="en-GB" sz="3200" dirty="0" smtClean="0"/>
                        <a:t> pro-</a:t>
                      </a:r>
                      <a:r>
                        <a:rPr lang="en-GB" sz="3200" dirty="0" err="1" smtClean="0"/>
                        <a:t>capite</a:t>
                      </a:r>
                      <a:endParaRPr lang="en-GB" sz="3200" dirty="0"/>
                    </a:p>
                  </a:txBody>
                  <a:tcPr/>
                </a:tc>
                <a:tc>
                  <a:txBody>
                    <a:bodyPr/>
                    <a:lstStyle/>
                    <a:p>
                      <a:pPr algn="ctr"/>
                      <a:r>
                        <a:rPr lang="en-GB" sz="3200" dirty="0" smtClean="0"/>
                        <a:t>% </a:t>
                      </a:r>
                      <a:r>
                        <a:rPr lang="en-GB" sz="3200" dirty="0" err="1" smtClean="0"/>
                        <a:t>Cina</a:t>
                      </a:r>
                      <a:r>
                        <a:rPr lang="en-GB" sz="3200" dirty="0" smtClean="0"/>
                        <a:t>/</a:t>
                      </a:r>
                      <a:r>
                        <a:rPr lang="en-GB" sz="3200" dirty="0" err="1" smtClean="0"/>
                        <a:t>paese</a:t>
                      </a:r>
                      <a:r>
                        <a:rPr lang="en-GB" sz="3200" dirty="0" smtClean="0"/>
                        <a:t> </a:t>
                      </a:r>
                      <a:r>
                        <a:rPr lang="en-GB" sz="3200" dirty="0" err="1" smtClean="0"/>
                        <a:t>più</a:t>
                      </a:r>
                      <a:r>
                        <a:rPr lang="en-GB" sz="3200" dirty="0" smtClean="0"/>
                        <a:t> </a:t>
                      </a:r>
                      <a:r>
                        <a:rPr lang="en-GB" sz="3200" dirty="0" err="1" smtClean="0"/>
                        <a:t>avanzato</a:t>
                      </a:r>
                      <a:endParaRPr lang="en-GB" sz="3200" dirty="0"/>
                    </a:p>
                  </a:txBody>
                  <a:tcPr/>
                </a:tc>
                <a:extLst>
                  <a:ext uri="{0D108BD9-81ED-4DB2-BD59-A6C34878D82A}">
                    <a16:rowId xmlns:a16="http://schemas.microsoft.com/office/drawing/2014/main" val="10000"/>
                  </a:ext>
                </a:extLst>
              </a:tr>
              <a:tr h="973897">
                <a:tc>
                  <a:txBody>
                    <a:bodyPr/>
                    <a:lstStyle/>
                    <a:p>
                      <a:pPr algn="ctr"/>
                      <a:r>
                        <a:rPr lang="en-GB" sz="3200" dirty="0" smtClean="0"/>
                        <a:t>1820</a:t>
                      </a:r>
                      <a:endParaRPr lang="en-GB" sz="3200" dirty="0"/>
                    </a:p>
                  </a:txBody>
                  <a:tcPr/>
                </a:tc>
                <a:tc>
                  <a:txBody>
                    <a:bodyPr/>
                    <a:lstStyle/>
                    <a:p>
                      <a:pPr algn="ctr"/>
                      <a:r>
                        <a:rPr lang="en-GB" sz="3200" dirty="0" smtClean="0"/>
                        <a:t>38</a:t>
                      </a:r>
                      <a:endParaRPr lang="en-GB" sz="3200" dirty="0"/>
                    </a:p>
                  </a:txBody>
                  <a:tcPr/>
                </a:tc>
                <a:extLst>
                  <a:ext uri="{0D108BD9-81ED-4DB2-BD59-A6C34878D82A}">
                    <a16:rowId xmlns:a16="http://schemas.microsoft.com/office/drawing/2014/main" val="10001"/>
                  </a:ext>
                </a:extLst>
              </a:tr>
              <a:tr h="973897">
                <a:tc>
                  <a:txBody>
                    <a:bodyPr/>
                    <a:lstStyle/>
                    <a:p>
                      <a:pPr algn="ctr"/>
                      <a:r>
                        <a:rPr lang="en-GB" sz="3200" dirty="0" smtClean="0"/>
                        <a:t>1913</a:t>
                      </a:r>
                      <a:endParaRPr lang="en-GB" sz="3200" dirty="0"/>
                    </a:p>
                  </a:txBody>
                  <a:tcPr/>
                </a:tc>
                <a:tc>
                  <a:txBody>
                    <a:bodyPr/>
                    <a:lstStyle/>
                    <a:p>
                      <a:pPr algn="ctr"/>
                      <a:r>
                        <a:rPr lang="en-GB" sz="3200" dirty="0" smtClean="0"/>
                        <a:t>10</a:t>
                      </a:r>
                      <a:endParaRPr lang="en-GB" sz="3200" dirty="0"/>
                    </a:p>
                  </a:txBody>
                  <a:tcPr/>
                </a:tc>
                <a:extLst>
                  <a:ext uri="{0D108BD9-81ED-4DB2-BD59-A6C34878D82A}">
                    <a16:rowId xmlns:a16="http://schemas.microsoft.com/office/drawing/2014/main" val="10002"/>
                  </a:ext>
                </a:extLst>
              </a:tr>
              <a:tr h="973897">
                <a:tc>
                  <a:txBody>
                    <a:bodyPr/>
                    <a:lstStyle/>
                    <a:p>
                      <a:pPr algn="ctr"/>
                      <a:r>
                        <a:rPr lang="en-GB" sz="3200" dirty="0" smtClean="0"/>
                        <a:t>1950</a:t>
                      </a:r>
                      <a:endParaRPr lang="en-GB" sz="3200" dirty="0"/>
                    </a:p>
                  </a:txBody>
                  <a:tcPr/>
                </a:tc>
                <a:tc>
                  <a:txBody>
                    <a:bodyPr/>
                    <a:lstStyle/>
                    <a:p>
                      <a:pPr algn="ctr"/>
                      <a:r>
                        <a:rPr lang="en-GB" sz="3200" dirty="0" smtClean="0"/>
                        <a:t>5</a:t>
                      </a:r>
                      <a:endParaRPr lang="en-GB" sz="32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706564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La “</a:t>
            </a:r>
            <a:r>
              <a:rPr lang="en-GB" dirty="0" err="1" smtClean="0"/>
              <a:t>grande</a:t>
            </a:r>
            <a:r>
              <a:rPr lang="en-GB" dirty="0" smtClean="0"/>
              <a:t> </a:t>
            </a:r>
            <a:r>
              <a:rPr lang="en-GB" dirty="0" err="1" smtClean="0"/>
              <a:t>divergenza</a:t>
            </a:r>
            <a:r>
              <a:rPr lang="en-GB" dirty="0" smtClean="0"/>
              <a:t>”</a:t>
            </a:r>
            <a:endParaRPr lang="en-GB" dirty="0"/>
          </a:p>
        </p:txBody>
      </p:sp>
      <p:sp>
        <p:nvSpPr>
          <p:cNvPr id="3" name="Segnaposto contenuto 2"/>
          <p:cNvSpPr>
            <a:spLocks noGrp="1"/>
          </p:cNvSpPr>
          <p:nvPr>
            <p:ph idx="1"/>
          </p:nvPr>
        </p:nvSpPr>
        <p:spPr/>
        <p:txBody>
          <a:bodyPr/>
          <a:lstStyle/>
          <a:p>
            <a:r>
              <a:rPr lang="en-GB" dirty="0" err="1" smtClean="0"/>
              <a:t>Carattere</a:t>
            </a:r>
            <a:r>
              <a:rPr lang="en-GB" dirty="0" smtClean="0"/>
              <a:t> </a:t>
            </a:r>
            <a:r>
              <a:rPr lang="en-GB" dirty="0" err="1" smtClean="0"/>
              <a:t>tardivo</a:t>
            </a:r>
            <a:r>
              <a:rPr lang="en-GB" dirty="0" smtClean="0"/>
              <a:t> </a:t>
            </a:r>
            <a:r>
              <a:rPr lang="en-GB" dirty="0" err="1" smtClean="0"/>
              <a:t>dello</a:t>
            </a:r>
            <a:r>
              <a:rPr lang="en-GB" dirty="0" smtClean="0"/>
              <a:t> </a:t>
            </a:r>
            <a:r>
              <a:rPr lang="en-GB" dirty="0" err="1" smtClean="0"/>
              <a:t>scarto</a:t>
            </a:r>
            <a:r>
              <a:rPr lang="en-GB" dirty="0" smtClean="0"/>
              <a:t> </a:t>
            </a:r>
            <a:r>
              <a:rPr lang="en-GB" dirty="0" err="1" smtClean="0"/>
              <a:t>tra</a:t>
            </a:r>
            <a:r>
              <a:rPr lang="en-GB" dirty="0" smtClean="0"/>
              <a:t> </a:t>
            </a:r>
            <a:r>
              <a:rPr lang="en-GB" dirty="0" err="1" smtClean="0"/>
              <a:t>Occidente</a:t>
            </a:r>
            <a:r>
              <a:rPr lang="en-GB" dirty="0" smtClean="0"/>
              <a:t> e </a:t>
            </a:r>
            <a:r>
              <a:rPr lang="en-GB" dirty="0" err="1" smtClean="0"/>
              <a:t>altri</a:t>
            </a:r>
            <a:r>
              <a:rPr lang="en-GB" dirty="0" smtClean="0"/>
              <a:t> </a:t>
            </a:r>
            <a:r>
              <a:rPr lang="en-GB" dirty="0" err="1" smtClean="0"/>
              <a:t>continenti</a:t>
            </a:r>
            <a:r>
              <a:rPr lang="en-GB" dirty="0" smtClean="0"/>
              <a:t> (</a:t>
            </a:r>
            <a:r>
              <a:rPr lang="en-GB" dirty="0" err="1" smtClean="0"/>
              <a:t>Braudel</a:t>
            </a:r>
            <a:r>
              <a:rPr lang="en-GB" dirty="0" smtClean="0"/>
              <a:t>)</a:t>
            </a:r>
          </a:p>
          <a:p>
            <a:r>
              <a:rPr lang="en-GB" dirty="0" err="1" smtClean="0"/>
              <a:t>Cina</a:t>
            </a:r>
            <a:r>
              <a:rPr lang="en-GB" dirty="0" smtClean="0"/>
              <a:t> al </a:t>
            </a:r>
            <a:r>
              <a:rPr lang="en-GB" dirty="0" err="1" smtClean="0"/>
              <a:t>culmine</a:t>
            </a:r>
            <a:r>
              <a:rPr lang="en-GB" dirty="0" smtClean="0"/>
              <a:t> </a:t>
            </a:r>
            <a:r>
              <a:rPr lang="en-GB" dirty="0" err="1" smtClean="0"/>
              <a:t>della</a:t>
            </a:r>
            <a:r>
              <a:rPr lang="en-GB" dirty="0" smtClean="0"/>
              <a:t> </a:t>
            </a:r>
            <a:r>
              <a:rPr lang="en-GB" dirty="0" err="1" smtClean="0"/>
              <a:t>propria</a:t>
            </a:r>
            <a:r>
              <a:rPr lang="en-GB" dirty="0" smtClean="0"/>
              <a:t> </a:t>
            </a:r>
            <a:r>
              <a:rPr lang="en-GB" dirty="0" err="1" smtClean="0"/>
              <a:t>capacità</a:t>
            </a:r>
            <a:r>
              <a:rPr lang="en-GB" dirty="0" smtClean="0"/>
              <a:t> </a:t>
            </a:r>
            <a:r>
              <a:rPr lang="en-GB" dirty="0" err="1" smtClean="0"/>
              <a:t>produttiva</a:t>
            </a:r>
            <a:r>
              <a:rPr lang="en-GB" dirty="0" smtClean="0"/>
              <a:t> a </a:t>
            </a:r>
            <a:r>
              <a:rPr lang="en-GB" dirty="0" err="1" smtClean="0"/>
              <a:t>metà</a:t>
            </a:r>
            <a:r>
              <a:rPr lang="en-GB" dirty="0" smtClean="0"/>
              <a:t> ‘700</a:t>
            </a:r>
          </a:p>
          <a:p>
            <a:r>
              <a:rPr lang="en-GB" dirty="0" err="1" smtClean="0"/>
              <a:t>Divario</a:t>
            </a:r>
            <a:r>
              <a:rPr lang="en-GB" dirty="0" smtClean="0"/>
              <a:t> </a:t>
            </a:r>
            <a:r>
              <a:rPr lang="en-GB" dirty="0" err="1" smtClean="0"/>
              <a:t>causato</a:t>
            </a:r>
            <a:r>
              <a:rPr lang="en-GB" dirty="0" smtClean="0"/>
              <a:t> da:</a:t>
            </a:r>
          </a:p>
          <a:p>
            <a:pPr marL="1255713" lvl="1" indent="-798513">
              <a:buFont typeface="Wingdings" panose="05000000000000000000" pitchFamily="2" charset="2"/>
              <a:buChar char="Ø"/>
            </a:pPr>
            <a:r>
              <a:rPr lang="en-GB" dirty="0" err="1" smtClean="0"/>
              <a:t>Crescita</a:t>
            </a:r>
            <a:r>
              <a:rPr lang="en-GB" dirty="0" smtClean="0"/>
              <a:t> </a:t>
            </a:r>
            <a:r>
              <a:rPr lang="en-GB" dirty="0" err="1" smtClean="0"/>
              <a:t>economica</a:t>
            </a:r>
            <a:r>
              <a:rPr lang="en-GB" dirty="0" smtClean="0"/>
              <a:t> </a:t>
            </a:r>
            <a:r>
              <a:rPr lang="en-GB" dirty="0" err="1" smtClean="0"/>
              <a:t>occidentale</a:t>
            </a:r>
            <a:endParaRPr lang="en-GB" dirty="0" smtClean="0"/>
          </a:p>
          <a:p>
            <a:pPr marL="1255713" lvl="1" indent="-798513">
              <a:buFont typeface="Wingdings" panose="05000000000000000000" pitchFamily="2" charset="2"/>
              <a:buChar char="Ø"/>
            </a:pPr>
            <a:r>
              <a:rPr lang="en-GB" dirty="0" err="1" smtClean="0"/>
              <a:t>Crisi</a:t>
            </a:r>
            <a:r>
              <a:rPr lang="en-GB" dirty="0" smtClean="0"/>
              <a:t> di </a:t>
            </a:r>
            <a:r>
              <a:rPr lang="en-GB" dirty="0" err="1" smtClean="0"/>
              <a:t>settori</a:t>
            </a:r>
            <a:r>
              <a:rPr lang="en-GB" dirty="0" smtClean="0"/>
              <a:t> </a:t>
            </a:r>
            <a:r>
              <a:rPr lang="en-GB" dirty="0" err="1" smtClean="0"/>
              <a:t>interni</a:t>
            </a:r>
            <a:r>
              <a:rPr lang="en-GB" dirty="0" smtClean="0"/>
              <a:t> </a:t>
            </a:r>
            <a:r>
              <a:rPr lang="en-GB" dirty="0" err="1" smtClean="0"/>
              <a:t>cinesi</a:t>
            </a:r>
            <a:r>
              <a:rPr lang="en-GB" dirty="0" smtClean="0"/>
              <a:t> e </a:t>
            </a:r>
            <a:r>
              <a:rPr lang="en-GB" dirty="0" err="1" smtClean="0"/>
              <a:t>incapacità</a:t>
            </a:r>
            <a:r>
              <a:rPr lang="en-GB" dirty="0" smtClean="0"/>
              <a:t> di </a:t>
            </a:r>
            <a:r>
              <a:rPr lang="en-GB" dirty="0" err="1" smtClean="0"/>
              <a:t>avvio</a:t>
            </a:r>
            <a:r>
              <a:rPr lang="en-GB" dirty="0" smtClean="0"/>
              <a:t> di un </a:t>
            </a:r>
            <a:r>
              <a:rPr lang="en-GB" dirty="0" err="1" smtClean="0"/>
              <a:t>processo</a:t>
            </a:r>
            <a:r>
              <a:rPr lang="en-GB" dirty="0" smtClean="0"/>
              <a:t> </a:t>
            </a:r>
            <a:r>
              <a:rPr lang="en-GB" dirty="0" err="1" smtClean="0"/>
              <a:t>autonomo</a:t>
            </a:r>
            <a:endParaRPr lang="en-GB"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pPr/>
              <a:t>42</a:t>
            </a:fld>
            <a:r>
              <a:rPr lang="en-GB" dirty="0" smtClean="0"/>
              <a:t> / 39</a:t>
            </a:r>
            <a:endParaRPr lang="en-GB" dirty="0"/>
          </a:p>
        </p:txBody>
      </p:sp>
    </p:spTree>
    <p:extLst>
      <p:ext uri="{BB962C8B-B14F-4D97-AF65-F5344CB8AC3E}">
        <p14:creationId xmlns:p14="http://schemas.microsoft.com/office/powerpoint/2010/main" val="3930886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1.</a:t>
            </a:r>
            <a:endParaRPr lang="it-IT" dirty="0"/>
          </a:p>
        </p:txBody>
      </p:sp>
      <p:sp>
        <p:nvSpPr>
          <p:cNvPr id="3" name="Segnaposto contenuto 2"/>
          <p:cNvSpPr>
            <a:spLocks noGrp="1"/>
          </p:cNvSpPr>
          <p:nvPr>
            <p:ph idx="1"/>
          </p:nvPr>
        </p:nvSpPr>
        <p:spPr/>
        <p:txBody>
          <a:bodyPr>
            <a:normAutofit fontScale="92500" lnSpcReduction="20000"/>
          </a:bodyPr>
          <a:lstStyle/>
          <a:p>
            <a:r>
              <a:rPr lang="it-IT" b="1" i="1" dirty="0" smtClean="0">
                <a:solidFill>
                  <a:srgbClr val="FFC000"/>
                </a:solidFill>
              </a:rPr>
              <a:t>Forma </a:t>
            </a:r>
            <a:r>
              <a:rPr lang="it-IT" b="1" i="1" dirty="0">
                <a:solidFill>
                  <a:srgbClr val="FFC000"/>
                </a:solidFill>
              </a:rPr>
              <a:t>esterna </a:t>
            </a:r>
            <a:r>
              <a:rPr lang="it-IT" dirty="0"/>
              <a:t>del modello </a:t>
            </a:r>
            <a:r>
              <a:rPr lang="it-IT" dirty="0" smtClean="0"/>
              <a:t>statale: continuità </a:t>
            </a:r>
            <a:r>
              <a:rPr lang="it-IT" dirty="0"/>
              <a:t>come Stato unitario </a:t>
            </a:r>
            <a:r>
              <a:rPr lang="it-IT" dirty="0" smtClean="0"/>
              <a:t>per </a:t>
            </a:r>
            <a:r>
              <a:rPr lang="it-IT" dirty="0"/>
              <a:t>due millenni dal III sec. a. C., pur con fasi intermedie di spinte centrifughe e di invasioni; </a:t>
            </a:r>
            <a:endParaRPr lang="it-IT" dirty="0" smtClean="0"/>
          </a:p>
          <a:p>
            <a:r>
              <a:rPr lang="it-IT" b="1" i="1" dirty="0" smtClean="0">
                <a:solidFill>
                  <a:srgbClr val="FFC000"/>
                </a:solidFill>
              </a:rPr>
              <a:t>Forma </a:t>
            </a:r>
            <a:r>
              <a:rPr lang="it-IT" b="1" i="1" dirty="0">
                <a:solidFill>
                  <a:srgbClr val="FFC000"/>
                </a:solidFill>
              </a:rPr>
              <a:t>interna</a:t>
            </a:r>
            <a:r>
              <a:rPr lang="it-IT" dirty="0"/>
              <a:t>: monarchia assoluta legittimata da principi cosmici, forte di un apparato amministrativo centralizzato reclutato mediante esami specializzati (dal sec. VIII, sistema maturo sotto i Song, sec. </a:t>
            </a:r>
            <a:r>
              <a:rPr lang="it-IT" dirty="0" smtClean="0"/>
              <a:t>X-XIII)</a:t>
            </a:r>
          </a:p>
          <a:p>
            <a:r>
              <a:rPr lang="it-IT" dirty="0" smtClean="0"/>
              <a:t>Forma </a:t>
            </a:r>
            <a:r>
              <a:rPr lang="it-IT" dirty="0"/>
              <a:t>burocratica e prassi autoritaria</a:t>
            </a:r>
          </a:p>
          <a:p>
            <a:endParaRPr lang="it-IT"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5</a:t>
            </a:fld>
            <a:r>
              <a:rPr lang="en-GB"/>
              <a:t> </a:t>
            </a:r>
            <a:r>
              <a:rPr lang="en-GB" smtClean="0"/>
              <a:t>/ 39</a:t>
            </a:r>
            <a:endParaRPr lang="en-GB" dirty="0"/>
          </a:p>
        </p:txBody>
      </p:sp>
    </p:spTree>
    <p:extLst>
      <p:ext uri="{BB962C8B-B14F-4D97-AF65-F5344CB8AC3E}">
        <p14:creationId xmlns:p14="http://schemas.microsoft.com/office/powerpoint/2010/main" val="185991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2.</a:t>
            </a:r>
            <a:endParaRPr lang="it-IT" dirty="0"/>
          </a:p>
        </p:txBody>
      </p:sp>
      <p:sp>
        <p:nvSpPr>
          <p:cNvPr id="3" name="Segnaposto contenuto 2"/>
          <p:cNvSpPr>
            <a:spLocks noGrp="1"/>
          </p:cNvSpPr>
          <p:nvPr>
            <p:ph idx="1"/>
          </p:nvPr>
        </p:nvSpPr>
        <p:spPr>
          <a:xfrm>
            <a:off x="457200" y="2132856"/>
            <a:ext cx="8229600" cy="3993307"/>
          </a:xfrm>
        </p:spPr>
        <p:txBody>
          <a:bodyPr>
            <a:normAutofit/>
          </a:bodyPr>
          <a:lstStyle/>
          <a:p>
            <a:r>
              <a:rPr lang="it-IT" dirty="0" smtClean="0"/>
              <a:t>Coincidenza tra forma del modello politico e estensione della civiltà, tra Stato e ambito di affermazione della civiltà cinese.</a:t>
            </a:r>
          </a:p>
          <a:p>
            <a:r>
              <a:rPr lang="it-IT" dirty="0" smtClean="0"/>
              <a:t>Nessuna frammentazione politica, inesistenza di sistemi politici cinesi fuori dalla Cina (Taiwan e Singapore non sono eccezioni)</a:t>
            </a:r>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6</a:t>
            </a:fld>
            <a:r>
              <a:rPr lang="en-GB"/>
              <a:t> </a:t>
            </a:r>
            <a:r>
              <a:rPr lang="en-GB" smtClean="0"/>
              <a:t>/ 39</a:t>
            </a:r>
            <a:endParaRPr lang="en-GB" dirty="0"/>
          </a:p>
        </p:txBody>
      </p:sp>
    </p:spTree>
    <p:extLst>
      <p:ext uri="{BB962C8B-B14F-4D97-AF65-F5344CB8AC3E}">
        <p14:creationId xmlns:p14="http://schemas.microsoft.com/office/powerpoint/2010/main" val="2812138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3. </a:t>
            </a:r>
            <a:endParaRPr lang="it-IT" dirty="0"/>
          </a:p>
        </p:txBody>
      </p:sp>
      <p:sp>
        <p:nvSpPr>
          <p:cNvPr id="3" name="Segnaposto contenuto 2"/>
          <p:cNvSpPr>
            <a:spLocks noGrp="1"/>
          </p:cNvSpPr>
          <p:nvPr>
            <p:ph idx="1"/>
          </p:nvPr>
        </p:nvSpPr>
        <p:spPr/>
        <p:txBody>
          <a:bodyPr>
            <a:normAutofit fontScale="92500" lnSpcReduction="10000"/>
          </a:bodyPr>
          <a:lstStyle/>
          <a:p>
            <a:r>
              <a:rPr lang="it-IT" dirty="0"/>
              <a:t>Mancanza di moti espansivi fuori dai confini, scarsa spinta verso l’esterno (scarso sviluppo di: 1) guerra a cavallo, 2) navigazione d’alto mare e 3) missione </a:t>
            </a:r>
            <a:r>
              <a:rPr lang="it-IT" dirty="0" smtClean="0"/>
              <a:t>religiosa)</a:t>
            </a:r>
          </a:p>
          <a:p>
            <a:r>
              <a:rPr lang="it-IT" dirty="0" err="1" smtClean="0"/>
              <a:t>Fairbank</a:t>
            </a:r>
            <a:r>
              <a:rPr lang="it-IT" dirty="0"/>
              <a:t>: «esplosione» dell’Europa e «implosione» della civiltà </a:t>
            </a:r>
            <a:r>
              <a:rPr lang="it-IT" dirty="0" smtClean="0"/>
              <a:t>cinese</a:t>
            </a:r>
          </a:p>
          <a:p>
            <a:r>
              <a:rPr lang="it-IT" dirty="0" smtClean="0"/>
              <a:t>impero </a:t>
            </a:r>
            <a:r>
              <a:rPr lang="it-IT" dirty="0"/>
              <a:t>senza imperialismo (non necessità di estendere le superfici coltivabili in sistemi agrari risicoli)</a:t>
            </a:r>
          </a:p>
          <a:p>
            <a:endParaRPr lang="it-IT"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7</a:t>
            </a:fld>
            <a:r>
              <a:rPr lang="en-GB"/>
              <a:t> </a:t>
            </a:r>
            <a:r>
              <a:rPr lang="en-GB" smtClean="0"/>
              <a:t>/ 39</a:t>
            </a:r>
            <a:endParaRPr lang="en-GB" dirty="0"/>
          </a:p>
        </p:txBody>
      </p:sp>
    </p:spTree>
    <p:extLst>
      <p:ext uri="{BB962C8B-B14F-4D97-AF65-F5344CB8AC3E}">
        <p14:creationId xmlns:p14="http://schemas.microsoft.com/office/powerpoint/2010/main" val="4022657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4. </a:t>
            </a:r>
            <a:endParaRPr lang="it-IT" dirty="0"/>
          </a:p>
        </p:txBody>
      </p:sp>
      <p:sp>
        <p:nvSpPr>
          <p:cNvPr id="3" name="Segnaposto contenuto 2"/>
          <p:cNvSpPr>
            <a:spLocks noGrp="1"/>
          </p:cNvSpPr>
          <p:nvPr>
            <p:ph idx="1"/>
          </p:nvPr>
        </p:nvSpPr>
        <p:spPr>
          <a:xfrm>
            <a:off x="457200" y="1628800"/>
            <a:ext cx="8229600" cy="4497363"/>
          </a:xfrm>
        </p:spPr>
        <p:txBody>
          <a:bodyPr>
            <a:normAutofit fontScale="77500" lnSpcReduction="20000"/>
          </a:bodyPr>
          <a:lstStyle/>
          <a:p>
            <a:r>
              <a:rPr lang="it-IT" dirty="0" smtClean="0"/>
              <a:t>Non obiettivo di conquista e di colonizzazione capaci di provocare alterazioni culturali e religiose  drammatiche e irreversibili</a:t>
            </a:r>
          </a:p>
          <a:p>
            <a:pPr marL="457200" indent="-457200"/>
            <a:r>
              <a:rPr lang="it-IT" dirty="0" smtClean="0"/>
              <a:t>Le conquiste (mongole, mancesi, giapponesi) non hanno alterato durevolmente lo sviluppo della civiltà cinese.</a:t>
            </a:r>
          </a:p>
          <a:p>
            <a:pPr marL="457200" indent="-457200"/>
            <a:r>
              <a:rPr lang="it-IT" dirty="0"/>
              <a:t>Forza di </a:t>
            </a:r>
            <a:r>
              <a:rPr lang="it-IT" dirty="0" smtClean="0"/>
              <a:t>assimilazione culturale del mondo  </a:t>
            </a:r>
            <a:r>
              <a:rPr lang="it-IT" dirty="0"/>
              <a:t>cinese </a:t>
            </a:r>
            <a:r>
              <a:rPr lang="it-IT" dirty="0" smtClean="0"/>
              <a:t>(40.000 europei al massimo); opposizione all’infiltrazione di stranieri; la Cina non ha subito colonizzazione o immigrazione inter-asiatica; resistenza all’infiltrazione di forze religiose di separazione</a:t>
            </a:r>
            <a:endParaRPr lang="it-IT"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8</a:t>
            </a:fld>
            <a:r>
              <a:rPr lang="en-GB"/>
              <a:t> </a:t>
            </a:r>
            <a:r>
              <a:rPr lang="en-GB" smtClean="0"/>
              <a:t>/ 39</a:t>
            </a:r>
            <a:endParaRPr lang="en-GB" dirty="0"/>
          </a:p>
        </p:txBody>
      </p:sp>
    </p:spTree>
    <p:extLst>
      <p:ext uri="{BB962C8B-B14F-4D97-AF65-F5344CB8AC3E}">
        <p14:creationId xmlns:p14="http://schemas.microsoft.com/office/powerpoint/2010/main" val="2079515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5.</a:t>
            </a:r>
            <a:endParaRPr lang="it-IT" dirty="0"/>
          </a:p>
        </p:txBody>
      </p:sp>
      <p:sp>
        <p:nvSpPr>
          <p:cNvPr id="3" name="Segnaposto contenuto 2"/>
          <p:cNvSpPr>
            <a:spLocks noGrp="1"/>
          </p:cNvSpPr>
          <p:nvPr>
            <p:ph idx="1"/>
          </p:nvPr>
        </p:nvSpPr>
        <p:spPr/>
        <p:txBody>
          <a:bodyPr/>
          <a:lstStyle/>
          <a:p>
            <a:pPr>
              <a:spcBef>
                <a:spcPts val="1200"/>
              </a:spcBef>
              <a:spcAft>
                <a:spcPts val="1200"/>
              </a:spcAft>
            </a:pPr>
            <a:r>
              <a:rPr lang="it-IT" dirty="0" smtClean="0"/>
              <a:t>Relazioni della Cina col mondo circostante caratterizzate da </a:t>
            </a:r>
            <a:r>
              <a:rPr lang="it-IT" b="1" i="1" dirty="0" smtClean="0"/>
              <a:t>alternanza</a:t>
            </a:r>
            <a:r>
              <a:rPr lang="it-IT" dirty="0" smtClean="0"/>
              <a:t> secolare tra cicli di </a:t>
            </a:r>
            <a:r>
              <a:rPr lang="it-IT" b="1" i="1" dirty="0" smtClean="0"/>
              <a:t>chiusura</a:t>
            </a:r>
            <a:r>
              <a:rPr lang="it-IT" dirty="0" smtClean="0"/>
              <a:t> e di </a:t>
            </a:r>
            <a:r>
              <a:rPr lang="it-IT" b="1" i="1" dirty="0" smtClean="0"/>
              <a:t>apertura</a:t>
            </a:r>
            <a:r>
              <a:rPr lang="it-IT" dirty="0" smtClean="0"/>
              <a:t>.</a:t>
            </a:r>
          </a:p>
          <a:p>
            <a:pPr>
              <a:spcBef>
                <a:spcPts val="1200"/>
              </a:spcBef>
              <a:spcAft>
                <a:spcPts val="1200"/>
              </a:spcAft>
            </a:pPr>
            <a:r>
              <a:rPr lang="it-IT" dirty="0" smtClean="0"/>
              <a:t>Anche nel Novecento sono tornati periodi di isolamento (prima metà del Novecento, anni ’60; nuovo corso negli anni ‘70 e ‘80)</a:t>
            </a:r>
            <a:endParaRPr lang="it-IT" dirty="0"/>
          </a:p>
        </p:txBody>
      </p:sp>
      <p:sp>
        <p:nvSpPr>
          <p:cNvPr id="4" name="Segnaposto piè di pagina 3"/>
          <p:cNvSpPr>
            <a:spLocks noGrp="1"/>
          </p:cNvSpPr>
          <p:nvPr>
            <p:ph type="ftr" sz="quarter" idx="11"/>
          </p:nvPr>
        </p:nvSpPr>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9</a:t>
            </a:fld>
            <a:r>
              <a:rPr lang="en-GB"/>
              <a:t> </a:t>
            </a:r>
            <a:r>
              <a:rPr lang="en-GB" smtClean="0"/>
              <a:t>/ 39</a:t>
            </a:r>
            <a:endParaRPr lang="en-GB" dirty="0"/>
          </a:p>
        </p:txBody>
      </p:sp>
    </p:spTree>
    <p:extLst>
      <p:ext uri="{BB962C8B-B14F-4D97-AF65-F5344CB8AC3E}">
        <p14:creationId xmlns:p14="http://schemas.microsoft.com/office/powerpoint/2010/main" val="1483620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str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DN_IT_ModelloStrutturaTemaRaccoglitore</Template>
  <TotalTime>869</TotalTime>
  <Words>3340</Words>
  <Application>Microsoft Office PowerPoint</Application>
  <PresentationFormat>Presentazione su schermo (4:3)</PresentationFormat>
  <Paragraphs>320</Paragraphs>
  <Slides>42</Slides>
  <Notes>39</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42</vt:i4>
      </vt:variant>
    </vt:vector>
  </HeadingPairs>
  <TitlesOfParts>
    <vt:vector size="47" baseType="lpstr">
      <vt:lpstr>ＭＳ Ｐゴシック</vt:lpstr>
      <vt:lpstr>Arial</vt:lpstr>
      <vt:lpstr>Calibri</vt:lpstr>
      <vt:lpstr>Wingdings</vt:lpstr>
      <vt:lpstr>Tema di Office</vt:lpstr>
      <vt:lpstr>STORIA GLOBALE</vt:lpstr>
      <vt:lpstr>Lezione 4  La Cina nella storia globale</vt:lpstr>
      <vt:lpstr>Qual è il significato della storia cinese</vt:lpstr>
      <vt:lpstr>Singolarità della Cina</vt:lpstr>
      <vt:lpstr>1.</vt:lpstr>
      <vt:lpstr>2.</vt:lpstr>
      <vt:lpstr>3. </vt:lpstr>
      <vt:lpstr>4. </vt:lpstr>
      <vt:lpstr>5.</vt:lpstr>
      <vt:lpstr>3 paradossi: paradosso economico</vt:lpstr>
      <vt:lpstr>Dati EIA: http://www.eia.gov/countries/cab.cfm?fips=ch</vt:lpstr>
      <vt:lpstr>Presentazione standard di PowerPoint</vt:lpstr>
      <vt:lpstr>Dati EIA</vt:lpstr>
      <vt:lpstr>Dati EIA</vt:lpstr>
      <vt:lpstr>Dati EIA: China's largest oil fields</vt:lpstr>
      <vt:lpstr>Indicatori 2013 (Economy Watch)</vt:lpstr>
      <vt:lpstr>Presentazione standard di PowerPoint</vt:lpstr>
      <vt:lpstr>Paradosso di politica estera e militare</vt:lpstr>
      <vt:lpstr>Paradosso culturale e ideologico dopo il 1976</vt:lpstr>
      <vt:lpstr>Nei e wai</vt:lpstr>
      <vt:lpstr>Osterhammel:</vt:lpstr>
      <vt:lpstr>Sintesi di due storie:</vt:lpstr>
      <vt:lpstr>Relatività della cronologia</vt:lpstr>
      <vt:lpstr>Una storia ‘ufficiale’: la costituzione della RPC (Adopted at the Fifth Session of the Fifth National People's Congress and promulgated for implementation by the Proclamation of the National People's Congress on December 4, 1982, amend. 1988, 1993, 1998, 2004) (precedenti costituzioni della RPC, 1954, 1975, 1978, rimpiazzate dalla presente)</vt:lpstr>
      <vt:lpstr>Presentazione standard di PowerPoint</vt:lpstr>
      <vt:lpstr>Presentazione standard di PowerPoint</vt:lpstr>
      <vt:lpstr>Presentazione standard di PowerPoint</vt:lpstr>
      <vt:lpstr>Statistiche a confronto</vt:lpstr>
      <vt:lpstr>Popolazione: alcune peculiarità</vt:lpstr>
      <vt:lpstr>Paragoni</vt:lpstr>
      <vt:lpstr>Presentazione standard di PowerPoint</vt:lpstr>
      <vt:lpstr>Urbanizzazione</vt:lpstr>
      <vt:lpstr>Presentazione standard di PowerPoint</vt:lpstr>
      <vt:lpstr>Città nella Cina imperiale</vt:lpstr>
      <vt:lpstr>Sviluppo demografico sotto i Qing</vt:lpstr>
      <vt:lpstr>Superfici coltivate sotto I Qing</vt:lpstr>
      <vt:lpstr>Commercio estero a Canton</vt:lpstr>
      <vt:lpstr>Economia: verso la “grande divergenza”</vt:lpstr>
      <vt:lpstr>Rapporto industrializzazione/popolazione</vt:lpstr>
      <vt:lpstr>Presentazione standard di PowerPoint</vt:lpstr>
      <vt:lpstr>Angus Maddison: “frattura mondiale” (produzione nazionale reale in rapporto ai costi pro-capite)</vt:lpstr>
      <vt:lpstr>La “grande divergenza”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Guido Abbattista</dc:creator>
  <cp:lastModifiedBy>ABBATTISTA GUIDO</cp:lastModifiedBy>
  <cp:revision>155</cp:revision>
  <dcterms:created xsi:type="dcterms:W3CDTF">2012-10-07T14:13:19Z</dcterms:created>
  <dcterms:modified xsi:type="dcterms:W3CDTF">2019-11-06T07:23:46Z</dcterms:modified>
</cp:coreProperties>
</file>