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375" r:id="rId3"/>
    <p:sldId id="380" r:id="rId4"/>
    <p:sldId id="381" r:id="rId5"/>
    <p:sldId id="382" r:id="rId6"/>
    <p:sldId id="383" r:id="rId7"/>
    <p:sldId id="384" r:id="rId8"/>
    <p:sldId id="350" r:id="rId9"/>
    <p:sldId id="379" r:id="rId10"/>
    <p:sldId id="390" r:id="rId11"/>
    <p:sldId id="385" r:id="rId12"/>
    <p:sldId id="387" r:id="rId13"/>
    <p:sldId id="388" r:id="rId14"/>
    <p:sldId id="393" r:id="rId15"/>
    <p:sldId id="392" r:id="rId16"/>
    <p:sldId id="404" r:id="rId17"/>
    <p:sldId id="405" r:id="rId18"/>
    <p:sldId id="399" r:id="rId19"/>
    <p:sldId id="394" r:id="rId20"/>
    <p:sldId id="398" r:id="rId21"/>
    <p:sldId id="400" r:id="rId22"/>
    <p:sldId id="401" r:id="rId23"/>
    <p:sldId id="403" r:id="rId24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91" autoAdjust="0"/>
  </p:normalViewPr>
  <p:slideViewPr>
    <p:cSldViewPr snapToGrid="0">
      <p:cViewPr varScale="1">
        <p:scale>
          <a:sx n="99" d="100"/>
          <a:sy n="99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638FCD9-4928-42EB-BC86-6BB08D20B189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46EE9CD-94E9-4C8E-B7E5-40DAD4B900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20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630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5627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303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2617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5332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38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63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210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733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103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0187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4017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72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E9CD-94E9-4C8E-B7E5-40DAD4B900B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7050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A4C3F-EFB1-436A-99C0-8202CD3FF409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4436D-6710-46F1-9B90-9E90C985DCCF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A13A5-B5FC-4938-ACA8-B27C495FECF6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12214-C755-4C03-9563-9C65201E3598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D73F0-ACB8-49E4-8931-9EC8A88A9D1D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87A8-40B4-4777-9CAF-04F186D2A432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FD9EE-1A8B-47E6-BB74-BFF9F0644680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26327-AF58-4B1D-980B-11CAE2A26826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E38F7-5DDC-4404-BBBC-F189F26CB39C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0F987-BBDA-4925-A56B-D60C786236FF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5936-81F3-4F99-B198-FDE2A401A91C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6D11-AF7F-4539-A844-4BC4A6BCA2D7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81C7-2716-4B25-A022-DFE1F0944E11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F7797-B9BD-488B-987A-2B5A502ED655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255D4-941C-43E4-973A-9AEBE48E308F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2EE08-6037-429D-8754-3F8896994443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084F-DBA4-4C08-99A1-768373AFA212}" type="datetime1">
              <a:rPr lang="en-US" smtClean="0"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984481-DC6B-4DEF-B0D7-A58F2B387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842655"/>
            <a:ext cx="9284924" cy="214745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it-IT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Comprendere l’</a:t>
            </a:r>
            <a:r>
              <a:rPr lang="it-IT" sz="3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infodemia</a:t>
            </a:r>
            <a:r>
              <a:rPr lang="it-IT" sz="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tempi del(la) COVID-19 da un punto di vista pragmatico-linguistico</a:t>
            </a:r>
            <a:endParaRPr lang="it-IT" sz="3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3DCC5CA-5604-4A3E-9EC6-8C43CFAC6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692971"/>
            <a:ext cx="8915399" cy="1496814"/>
          </a:xfrm>
        </p:spPr>
        <p:txBody>
          <a:bodyPr>
            <a:normAutofit/>
          </a:bodyPr>
          <a:lstStyle/>
          <a:p>
            <a:r>
              <a:rPr lang="it-IT" sz="2600" dirty="0"/>
              <a:t>Paolo Labinaz e Fabio Romanini</a:t>
            </a:r>
          </a:p>
          <a:p>
            <a:r>
              <a:rPr lang="it-IT" sz="2000" dirty="0"/>
              <a:t>Dipartimento di Studi Umanistici</a:t>
            </a:r>
          </a:p>
          <a:p>
            <a:r>
              <a:rPr lang="it-IT" sz="2000" dirty="0"/>
              <a:t>Università di Trieste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F72035-0F9B-48D9-8311-F69C35FFA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CAF54E4-32FD-42F8-99C4-3747FCB5CB5E}"/>
              </a:ext>
            </a:extLst>
          </p:cNvPr>
          <p:cNvSpPr txBox="1"/>
          <p:nvPr/>
        </p:nvSpPr>
        <p:spPr>
          <a:xfrm>
            <a:off x="6096000" y="1503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«Morbi, epidemie e pandemie nell'esperienza storica e culturale dell'umanità» - II edizione</a:t>
            </a:r>
          </a:p>
        </p:txBody>
      </p:sp>
    </p:spTree>
    <p:extLst>
      <p:ext uri="{BB962C8B-B14F-4D97-AF65-F5344CB8AC3E}">
        <p14:creationId xmlns:p14="http://schemas.microsoft.com/office/powerpoint/2010/main" val="355834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2A41F-B664-437D-8FCE-8905BC6F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Asserzione e affidabilità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9C4C1-B3E4-4E96-AF3C-DCF9F9FCF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49262"/>
          </a:xfrm>
        </p:spPr>
        <p:txBody>
          <a:bodyPr>
            <a:normAutofit lnSpcReduction="10000"/>
          </a:bodyPr>
          <a:lstStyle/>
          <a:p>
            <a:r>
              <a:rPr lang="it-IT" sz="2200" dirty="0"/>
              <a:t>Affidabilità della fonte informativa</a:t>
            </a:r>
          </a:p>
          <a:p>
            <a:pPr lvl="1"/>
            <a:r>
              <a:rPr lang="it-IT" sz="2100" dirty="0"/>
              <a:t>Bolle epistemiche</a:t>
            </a:r>
          </a:p>
          <a:p>
            <a:pPr lvl="2"/>
            <a:r>
              <a:rPr lang="it-IT" sz="1900" dirty="0" err="1"/>
              <a:t>bias</a:t>
            </a:r>
            <a:r>
              <a:rPr lang="it-IT" sz="1900" dirty="0"/>
              <a:t> della conferma</a:t>
            </a:r>
          </a:p>
          <a:p>
            <a:pPr lvl="2"/>
            <a:r>
              <a:rPr lang="it-IT" sz="1900" dirty="0" err="1"/>
              <a:t>bias</a:t>
            </a:r>
            <a:r>
              <a:rPr lang="it-IT" sz="1900" dirty="0"/>
              <a:t> della desiderabilità</a:t>
            </a:r>
          </a:p>
          <a:p>
            <a:pPr lvl="1"/>
            <a:r>
              <a:rPr lang="it-IT" sz="2100" dirty="0"/>
              <a:t>Camere d’eco</a:t>
            </a:r>
          </a:p>
          <a:p>
            <a:pPr lvl="2"/>
            <a:r>
              <a:rPr lang="it-IT" sz="1900" dirty="0"/>
              <a:t>mitizzazione della fonte «amica»</a:t>
            </a:r>
          </a:p>
          <a:p>
            <a:pPr lvl="2"/>
            <a:r>
              <a:rPr lang="it-IT" sz="1900" dirty="0"/>
              <a:t>demonizzazione della fonte «alternativa»</a:t>
            </a:r>
          </a:p>
          <a:p>
            <a:pPr marL="914400" lvl="2" indent="0" algn="r">
              <a:buNone/>
            </a:pPr>
            <a:r>
              <a:rPr lang="it-IT" sz="1900" dirty="0"/>
              <a:t>	</a:t>
            </a:r>
            <a:r>
              <a:rPr lang="it-IT" sz="1800" dirty="0"/>
              <a:t>(</a:t>
            </a:r>
            <a:r>
              <a:rPr lang="en-US" sz="1800" dirty="0"/>
              <a:t>Nguyen 2018)</a:t>
            </a:r>
            <a:endParaRPr lang="it-IT" sz="1800" dirty="0"/>
          </a:p>
          <a:p>
            <a:pPr marL="342900" lvl="1" indent="-342900"/>
            <a:r>
              <a:rPr lang="it-IT" sz="2200" dirty="0"/>
              <a:t>E quando non so niente della fonte?</a:t>
            </a:r>
          </a:p>
          <a:p>
            <a:pPr lvl="1"/>
            <a:r>
              <a:rPr lang="it-IT" sz="2100" dirty="0" err="1"/>
              <a:t>Coherence</a:t>
            </a:r>
            <a:r>
              <a:rPr lang="it-IT" sz="2100" dirty="0"/>
              <a:t>-checking: controllo della coerenza di quanto comunicato con il mio sistema di credenze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E96EFAA-AD6F-4B49-B9B5-3E8B298F4E9E}"/>
              </a:ext>
            </a:extLst>
          </p:cNvPr>
          <p:cNvSpPr/>
          <p:nvPr/>
        </p:nvSpPr>
        <p:spPr>
          <a:xfrm>
            <a:off x="8155618" y="6342130"/>
            <a:ext cx="334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r"/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Sperber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 al.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2011)</a:t>
            </a:r>
            <a:endParaRPr lang="it-IT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27736E-D713-4F96-9DAC-A59F208B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262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41E07-65FF-43F7-9AB1-F26A96F3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Asserzione e affidabilità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94A5F0-1B1D-4CC1-B2D4-2439D4E6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9445906" cy="4603377"/>
          </a:xfrm>
        </p:spPr>
        <p:txBody>
          <a:bodyPr>
            <a:normAutofit/>
          </a:bodyPr>
          <a:lstStyle/>
          <a:p>
            <a:r>
              <a:rPr lang="it-IT" sz="2300" dirty="0"/>
              <a:t>«Circolazione di una quantità […] di informazioni»</a:t>
            </a:r>
          </a:p>
          <a:p>
            <a:pPr lvl="1"/>
            <a:r>
              <a:rPr lang="it-IT" sz="2100" dirty="0"/>
              <a:t>Teoria degli atti linguistici</a:t>
            </a:r>
          </a:p>
          <a:p>
            <a:pPr lvl="2"/>
            <a:r>
              <a:rPr lang="it-IT" sz="2000" dirty="0"/>
              <a:t>Atto illocutorio: atto che si compie </a:t>
            </a:r>
            <a:r>
              <a:rPr lang="it-IT" sz="2000" b="1" dirty="0"/>
              <a:t>nel</a:t>
            </a:r>
            <a:r>
              <a:rPr lang="it-IT" sz="2000" dirty="0"/>
              <a:t> dire qualcosa</a:t>
            </a:r>
          </a:p>
          <a:p>
            <a:pPr lvl="3"/>
            <a:r>
              <a:rPr lang="it-IT" sz="1900" dirty="0"/>
              <a:t>Asserzione come forma linguistica paradigmatica attraverso cui trasmettiamo informazioni presentandole come vere</a:t>
            </a:r>
          </a:p>
          <a:p>
            <a:pPr lvl="3"/>
            <a:r>
              <a:rPr lang="it-IT" sz="1900" dirty="0"/>
              <a:t>«Il cane è in soggiorno» vs «Il cane potrebbe essere in soggiorno»</a:t>
            </a:r>
          </a:p>
          <a:p>
            <a:pPr marL="2286000" lvl="4" indent="-457200">
              <a:buFont typeface="+mj-lt"/>
              <a:buAutoNum type="arabicPeriod"/>
            </a:pPr>
            <a:r>
              <a:rPr lang="it-IT" sz="1900" dirty="0"/>
              <a:t>Enunciato dichiarativo (non </a:t>
            </a:r>
            <a:r>
              <a:rPr lang="it-IT" sz="1900" dirty="0" err="1"/>
              <a:t>modalizzato</a:t>
            </a:r>
            <a:r>
              <a:rPr lang="it-IT" sz="1900" dirty="0"/>
              <a:t>)</a:t>
            </a:r>
          </a:p>
          <a:p>
            <a:pPr marL="2286000" lvl="4" indent="-457200">
              <a:buFont typeface="+mj-lt"/>
              <a:buAutoNum type="arabicPeriod"/>
            </a:pPr>
            <a:r>
              <a:rPr lang="it-IT" sz="1900" dirty="0"/>
              <a:t>Affidabilità del parlante</a:t>
            </a:r>
          </a:p>
          <a:p>
            <a:pPr lvl="5"/>
            <a:r>
              <a:rPr lang="it-IT" sz="1800" dirty="0"/>
              <a:t>È la combinazione di «competenza» e «benevolenza»</a:t>
            </a:r>
          </a:p>
          <a:p>
            <a:pPr lvl="4"/>
            <a:r>
              <a:rPr lang="it-IT" sz="1900" i="1" dirty="0"/>
              <a:t>Serve altro?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F9EC8C-0958-4D61-A7F4-002B9FEF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51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41E07-65FF-43F7-9AB1-F26A96F3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Asserzione e suoi referenti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94A5F0-1B1D-4CC1-B2D4-2439D4E6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9419012" cy="4522694"/>
          </a:xfrm>
        </p:spPr>
        <p:txBody>
          <a:bodyPr>
            <a:normAutofit/>
          </a:bodyPr>
          <a:lstStyle/>
          <a:p>
            <a:r>
              <a:rPr lang="it-IT" sz="2300" dirty="0"/>
              <a:t>«Circolazione di una quantità […] di informazioni»</a:t>
            </a:r>
          </a:p>
          <a:p>
            <a:pPr lvl="1"/>
            <a:r>
              <a:rPr lang="it-IT" sz="2100" dirty="0"/>
              <a:t>Teoria degli atti linguistici</a:t>
            </a:r>
          </a:p>
          <a:p>
            <a:pPr lvl="2"/>
            <a:r>
              <a:rPr lang="it-IT" sz="2000" dirty="0"/>
              <a:t>Atto illocutorio: atto che si compie </a:t>
            </a:r>
            <a:r>
              <a:rPr lang="it-IT" sz="2000" b="1" dirty="0"/>
              <a:t>nel</a:t>
            </a:r>
            <a:r>
              <a:rPr lang="it-IT" sz="2000" dirty="0"/>
              <a:t> dire qualcosa</a:t>
            </a:r>
          </a:p>
          <a:p>
            <a:pPr lvl="3"/>
            <a:r>
              <a:rPr lang="it-IT" sz="1900" dirty="0"/>
              <a:t>Asserzione come forma linguistica paradigmatica attraverso cui trasmettiamo informazioni presentandole come vere</a:t>
            </a:r>
          </a:p>
          <a:p>
            <a:pPr lvl="3"/>
            <a:r>
              <a:rPr lang="it-IT" sz="1900" dirty="0"/>
              <a:t>«Il cane è in soggiorno» vs «Il cane potrebbe essere in soggiorno»</a:t>
            </a:r>
          </a:p>
          <a:p>
            <a:pPr marL="2286000" lvl="4" indent="-457200">
              <a:buFont typeface="+mj-lt"/>
              <a:buAutoNum type="arabicPeriod"/>
            </a:pPr>
            <a:r>
              <a:rPr lang="it-IT" sz="1900" dirty="0"/>
              <a:t>Enunciato dichiarativo (non </a:t>
            </a:r>
            <a:r>
              <a:rPr lang="it-IT" sz="1900" dirty="0" err="1"/>
              <a:t>modalizzato</a:t>
            </a:r>
            <a:r>
              <a:rPr lang="it-IT" sz="1900" dirty="0"/>
              <a:t>)</a:t>
            </a:r>
          </a:p>
          <a:p>
            <a:pPr marL="2286000" lvl="4" indent="-457200">
              <a:buFont typeface="+mj-lt"/>
              <a:buAutoNum type="arabicPeriod"/>
            </a:pPr>
            <a:r>
              <a:rPr lang="it-IT" sz="1900" dirty="0"/>
              <a:t>Affidabilità del parlante</a:t>
            </a:r>
          </a:p>
          <a:p>
            <a:pPr lvl="5"/>
            <a:r>
              <a:rPr lang="it-IT" sz="1800" dirty="0"/>
              <a:t>È la combinazione del giudizio di «competenza» e «benevolenza»</a:t>
            </a:r>
          </a:p>
          <a:p>
            <a:pPr marL="2286000" lvl="4" indent="-457200">
              <a:buFont typeface="+mj-lt"/>
              <a:buAutoNum type="arabicPeriod"/>
            </a:pPr>
            <a:r>
              <a:rPr lang="it-IT" sz="1900" dirty="0"/>
              <a:t>I referenti presupposti dall’enunciato devono esistere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EE02AC-03CC-488A-A4BD-5F8FABB7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662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2A41F-B664-437D-8FCE-8905BC6F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080915" cy="1280890"/>
          </a:xfrm>
        </p:spPr>
        <p:txBody>
          <a:bodyPr/>
          <a:lstStyle/>
          <a:p>
            <a:r>
              <a:rPr lang="it-IT" dirty="0"/>
              <a:t>Asserzione e circolazione di informazioni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9C4C1-B3E4-4E96-AF3C-DCF9F9FCF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200" dirty="0"/>
              <a:t>Asserzione come forma linguistica paradigmatica attraverso cui trasmettiamo informazioni presentandole come vere 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100" dirty="0"/>
              <a:t>Enunciato dichiarativo (non </a:t>
            </a:r>
            <a:r>
              <a:rPr lang="it-IT" sz="2100" dirty="0" err="1"/>
              <a:t>modalizzato</a:t>
            </a:r>
            <a:r>
              <a:rPr lang="it-IT" sz="21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100" dirty="0"/>
              <a:t>Affidabilità del parlante</a:t>
            </a:r>
          </a:p>
          <a:p>
            <a:pPr lvl="2"/>
            <a:r>
              <a:rPr lang="it-IT" sz="1900" dirty="0"/>
              <a:t> È la combinazione di «competenza» e «benevolenza»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100" dirty="0"/>
              <a:t>I referenti presupposti dall’enunciato devono esistere</a:t>
            </a:r>
          </a:p>
          <a:p>
            <a:pPr lvl="1"/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BCBCA5-D04A-4F15-A0C8-95C592EF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638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2A41F-B664-437D-8FCE-8905BC6F7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152035" cy="1280890"/>
          </a:xfrm>
        </p:spPr>
        <p:txBody>
          <a:bodyPr/>
          <a:lstStyle/>
          <a:p>
            <a:r>
              <a:rPr lang="it-IT" dirty="0"/>
              <a:t>Asserzione e circolazione di informazioni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9C4C1-B3E4-4E96-AF3C-DCF9F9FCF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599"/>
            <a:ext cx="9152035" cy="4724401"/>
          </a:xfrm>
        </p:spPr>
        <p:txBody>
          <a:bodyPr>
            <a:normAutofit/>
          </a:bodyPr>
          <a:lstStyle/>
          <a:p>
            <a:r>
              <a:rPr lang="it-IT" sz="2200" dirty="0"/>
              <a:t>Asserzione come forma linguistica paradigmatica attraverso cui trasmettiamo informazioni presentandole come vere </a:t>
            </a:r>
          </a:p>
          <a:p>
            <a:pPr lvl="1"/>
            <a:r>
              <a:rPr lang="it-IT" sz="2000" dirty="0"/>
              <a:t>Perché l’asserzione gioca un ruolo cruciale nella circolazione delle informazioni?</a:t>
            </a:r>
          </a:p>
          <a:p>
            <a:pPr lvl="2"/>
            <a:r>
              <a:rPr lang="it-IT" sz="1900" dirty="0"/>
              <a:t>Autorizziamo i nostri interlocutori a riasserire il suo contenuto o a utilizzarlo come ragioni per agire o credere a qualcosa</a:t>
            </a:r>
          </a:p>
          <a:p>
            <a:pPr lvl="1"/>
            <a:r>
              <a:rPr lang="it-IT" sz="2000" dirty="0"/>
              <a:t>Perché avviene ciò?</a:t>
            </a:r>
          </a:p>
          <a:p>
            <a:pPr lvl="2"/>
            <a:r>
              <a:rPr lang="it-IT" sz="1800" dirty="0"/>
              <a:t>Asserendo </a:t>
            </a:r>
            <a:r>
              <a:rPr lang="it-IT" sz="1800" i="1" dirty="0"/>
              <a:t>garantiamo</a:t>
            </a:r>
            <a:r>
              <a:rPr lang="it-IT" sz="1800" dirty="0"/>
              <a:t> per la verità di quanto asserito; significa che, qualora ci venisse chiesto di portare le ragioni a supporto della sua verità dovremmo essere in grado di farlo e, qualora si dimostrasse la sua falsità, dovremmo essere disposti a ritrattare quanto asserito. </a:t>
            </a:r>
          </a:p>
          <a:p>
            <a:pPr lvl="2"/>
            <a:r>
              <a:rPr lang="it-IT" sz="1800" dirty="0"/>
              <a:t>Ma siamo sempre disposti a venire incontro ai nostri impegni assertivi?</a:t>
            </a:r>
          </a:p>
          <a:p>
            <a:pPr marL="914400" lvl="2" indent="0" algn="r">
              <a:buNone/>
            </a:pPr>
            <a:r>
              <a:rPr lang="it-IT" sz="1800" dirty="0"/>
              <a:t>(Labinaz 2019)</a:t>
            </a:r>
          </a:p>
          <a:p>
            <a:pPr marL="914400" lvl="2" indent="0" algn="r">
              <a:buNone/>
            </a:pPr>
            <a:endParaRPr lang="it-IT" sz="18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198EFF-5083-4D84-8B7A-6640191E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779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97DDA-7FA1-4780-BF3A-F060A9B35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069808-1540-4D49-A98F-DD39CFDBA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200" dirty="0"/>
              <a:t>«Il COVID clinicamente non esiste più» </a:t>
            </a:r>
            <a:r>
              <a:rPr lang="it-IT" sz="2000" dirty="0"/>
              <a:t>(dott. Zangrillo, intervista a </a:t>
            </a:r>
            <a:r>
              <a:rPr lang="it-IT" sz="2000" i="1" dirty="0"/>
              <a:t>Mezz’ora in più</a:t>
            </a:r>
            <a:r>
              <a:rPr lang="it-IT" sz="2000" dirty="0"/>
              <a:t>, 31 maggio 2020)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38A740-E6FB-4063-8062-DF2CF483C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831" y="3015914"/>
            <a:ext cx="4490536" cy="3592429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AEFA04-281F-4EC9-9F13-705A43CF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07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CCE338-DF0F-43A4-A124-B11F89CA0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BFC68-256D-4ABA-85F6-6ABE94356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332A2C-3B5F-4844-B0FA-65B9C53F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023" y="624110"/>
            <a:ext cx="4459427" cy="5957079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0BD2AB-C4B1-4161-A316-4CD3DB8B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368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9CCBC-AB6A-4F68-9A55-4F1DCC391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80900A-3018-42AA-9646-372C86223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7448D6-441B-4336-B797-24DDA59F0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729" y="792402"/>
            <a:ext cx="5600700" cy="5924550"/>
          </a:xfrm>
          <a:prstGeom prst="rect">
            <a:avLst/>
          </a:prstGeom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B5F869-711A-4C59-88F8-42F27D8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960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83FC24-576B-43ED-9065-F8E18BF1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D24303-9B39-4219-9CED-FAFEF3163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88252A-F874-4F77-81FD-1B19813C9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994" y="1449654"/>
            <a:ext cx="4150301" cy="319919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7A1D3B7-9618-43EE-B91E-D3EC76652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491" y="4119628"/>
            <a:ext cx="3447198" cy="242632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E0CAA56-61A4-4EE6-8FC5-39A731063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1792" y="1449654"/>
            <a:ext cx="3420216" cy="350334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DAEE80-894B-4CA9-B668-D6C8D8573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212" y="4972746"/>
            <a:ext cx="5069221" cy="1525099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A8D2A15-8385-46CC-8D69-00889FA2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41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A016F-CD58-4A31-87AA-F5AE1109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3F5D771-2E61-4C96-8322-EE27B2610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3976" y="1385486"/>
            <a:ext cx="4480333" cy="3183799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4CA1FB-9079-4337-B559-70433A46C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903" y="4906170"/>
            <a:ext cx="5562600" cy="15430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CBDAC8D-F414-49B3-B333-A057CACD8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777" y="2415130"/>
            <a:ext cx="5572125" cy="132397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3E85C7-D1D8-41EA-A518-10ADE07FD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186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62943F-3605-4B68-A798-4AF98A2F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Prima della pandemia…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457786-C4E6-4788-AF9F-2322E63DA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972910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it-IT" sz="2300" dirty="0"/>
              <a:t>«I social media danno </a:t>
            </a:r>
            <a:r>
              <a:rPr lang="it-IT" sz="2300" b="1" i="1" dirty="0"/>
              <a:t>diritto di parola</a:t>
            </a:r>
            <a:r>
              <a:rPr lang="it-IT" sz="2300" dirty="0"/>
              <a:t> a </a:t>
            </a:r>
            <a:r>
              <a:rPr lang="it-IT" sz="2300" b="1" i="1" dirty="0"/>
              <a:t>legioni di imbecilli</a:t>
            </a:r>
            <a:r>
              <a:rPr lang="it-IT" sz="2300" dirty="0"/>
              <a:t> che prima parlavano solo al bar dopo un bicchiere di vino, senza danneggiare la collettività. Venivano subito messi a tacere, mentre ora hanno </a:t>
            </a:r>
            <a:r>
              <a:rPr lang="it-IT" sz="2300" b="1" i="1" dirty="0"/>
              <a:t>lo stesso diritto di parola di un Premio Nobel</a:t>
            </a:r>
            <a:r>
              <a:rPr lang="it-IT" sz="2300" dirty="0"/>
              <a:t>. È </a:t>
            </a:r>
            <a:r>
              <a:rPr lang="it-IT" sz="2300" b="1" i="1" dirty="0"/>
              <a:t>l’invasione degli imbecilli</a:t>
            </a:r>
            <a:r>
              <a:rPr lang="it-IT" sz="2300" dirty="0"/>
              <a:t>» (U. Eco, 2015)</a:t>
            </a:r>
          </a:p>
          <a:p>
            <a:pPr lvl="1"/>
            <a:r>
              <a:rPr lang="it-IT" sz="1900" i="1" dirty="0"/>
              <a:t>legioni di imbecilli / l’invasione degli imbecilli</a:t>
            </a:r>
          </a:p>
          <a:p>
            <a:pPr lvl="1"/>
            <a:r>
              <a:rPr lang="it-IT" sz="1900" i="1" dirty="0"/>
              <a:t>…analfabeti funzionali</a:t>
            </a:r>
          </a:p>
          <a:p>
            <a:pPr lvl="1"/>
            <a:r>
              <a:rPr lang="it-IT" sz="1900" i="1" dirty="0"/>
              <a:t>…odiatori seriali</a:t>
            </a:r>
          </a:p>
          <a:p>
            <a:pPr lvl="1"/>
            <a:r>
              <a:rPr lang="it-IT" sz="1900" i="1" dirty="0"/>
              <a:t>…</a:t>
            </a:r>
            <a:r>
              <a:rPr lang="it-IT" sz="1900" i="1" dirty="0" err="1"/>
              <a:t>webeti</a:t>
            </a:r>
            <a:endParaRPr lang="it-IT" sz="1900" i="1" dirty="0"/>
          </a:p>
          <a:p>
            <a:pPr lvl="1"/>
            <a:r>
              <a:rPr lang="it-IT" sz="1900" i="1" dirty="0"/>
              <a:t>…diffusori di </a:t>
            </a:r>
            <a:r>
              <a:rPr lang="it-IT" sz="1900" i="1" dirty="0" err="1"/>
              <a:t>fake</a:t>
            </a:r>
            <a:r>
              <a:rPr lang="it-IT" sz="1900" i="1" dirty="0"/>
              <a:t> news</a:t>
            </a:r>
          </a:p>
          <a:p>
            <a:pPr marL="457200" lvl="1" indent="0">
              <a:buNone/>
            </a:pPr>
            <a:endParaRPr lang="it-IT" sz="19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96C8A3-075F-4516-A075-1BC532CE2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914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A016F-CD58-4A31-87AA-F5AE1109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C64309-D475-40A9-8730-B8F4A19B9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227BC4-F5A3-4108-A7A5-5E07960D4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2143885"/>
            <a:ext cx="5648325" cy="8286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3C22B17-9564-4CF0-99B5-7322DACD3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637"/>
          <a:stretch/>
        </p:blipFill>
        <p:spPr>
          <a:xfrm>
            <a:off x="6667500" y="299313"/>
            <a:ext cx="5524500" cy="250404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F78A1BA-C499-42F8-A2A4-D39E1AD4A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263" y="5111173"/>
            <a:ext cx="5667375" cy="141922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A7990CC-E3D6-4C4D-BF1E-BF2AAB896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362" y="4083936"/>
            <a:ext cx="5591175" cy="10001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2E4ED57-94FE-4987-AAEA-72BCDDCC6D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916"/>
          <a:stretch/>
        </p:blipFill>
        <p:spPr>
          <a:xfrm>
            <a:off x="6667500" y="2734692"/>
            <a:ext cx="5524500" cy="1545529"/>
          </a:xfrm>
          <a:prstGeom prst="rect">
            <a:avLst/>
          </a:prstGeom>
        </p:spPr>
      </p:pic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6D1850-5A31-4B95-87F6-5DE55D2CF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83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A016F-CD58-4A31-87AA-F5AE1109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04D5B0D-75F0-4525-ACCF-32F48E728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1616905"/>
            <a:ext cx="4014954" cy="442447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7C4145-D2A0-46E0-BC95-19E96B5AF3EF}"/>
              </a:ext>
            </a:extLst>
          </p:cNvPr>
          <p:cNvSpPr txBox="1"/>
          <p:nvPr/>
        </p:nvSpPr>
        <p:spPr>
          <a:xfrm>
            <a:off x="6821905" y="1616905"/>
            <a:ext cx="514951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Zangrillo quello </a:t>
            </a:r>
            <a:r>
              <a:rPr lang="it-IT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dell'immortalita'</a:t>
            </a: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 Berlusconi</a:t>
            </a:r>
          </a:p>
          <a:p>
            <a:pPr>
              <a:spcAft>
                <a:spcPts val="600"/>
              </a:spcAft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Lo manderei in ospedale da mio marito a vedere .Tutto, anche le autopsie...i corpi hanno tutti gli organi devastati dal virus.</a:t>
            </a:r>
          </a:p>
          <a:p>
            <a:pPr>
              <a:spcAft>
                <a:spcPts val="600"/>
              </a:spcAft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Impressione perché sono affermazioni apparentemente apodittiche. Peccato che la medicina non possa mai usare il linguaggio della certezza inconfutabile!</a:t>
            </a:r>
          </a:p>
          <a:p>
            <a:pPr>
              <a:spcAft>
                <a:spcPts val="600"/>
              </a:spcAft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Tutta questa supponenza non ispira fiducia. Troppo sicuro il professore padreterno. Vedremo se l'evidenza clinica si trasformerà in evidenza epidemiologica. Per ora meglio essere prudenti e soprattutto non farsi trovare impreparati.</a:t>
            </a:r>
          </a:p>
          <a:p>
            <a:pPr>
              <a:spcAft>
                <a:spcPts val="600"/>
              </a:spcAft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Quando un primario si schiera così sfacciatamente con una parte politica perde completamente credibilità...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A07939-E96E-466F-A446-4BF36037E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55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A016F-CD58-4A31-87AA-F5AE11099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caso recente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04D5B0D-75F0-4525-ACCF-32F48E728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12" y="1616905"/>
            <a:ext cx="4014954" cy="442447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67C4145-D2A0-46E0-BC95-19E96B5AF3EF}"/>
              </a:ext>
            </a:extLst>
          </p:cNvPr>
          <p:cNvSpPr txBox="1"/>
          <p:nvPr/>
        </p:nvSpPr>
        <p:spPr>
          <a:xfrm>
            <a:off x="6821905" y="1616905"/>
            <a:ext cx="514951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 è vero quello che dice... Governo a casa subito... L'Italia è in ginocchio... Troppi ritardi e zero aiuti!!! 👎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Voleva 5 minuti di notorietà anche lui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Sinceramente ha ragione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-Questo cosiddetto professore, privo di ogni deontologia professionale e" "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esservito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" agli interessi della sanità privata e di </a:t>
            </a:r>
            <a:r>
              <a:rPr lang="it-IT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confindustri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Lombardia che s' gestita dal gruppo Tenaris controllato dal gruppo Rocca i cui vertici hanno le mani sulla sanità privata</a:t>
            </a:r>
          </a:p>
          <a:p>
            <a:pPr>
              <a:spcAft>
                <a:spcPts val="600"/>
              </a:spcAft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Lo ha detto anche in tv. Nei loro laboratori hanno notato che dai primi tamponi eseguiti tre mesi fa, agli ultimi ,la carica virale di questo mostro è sensibilmente diminuita. Poi ho le mie riserve nel pensare che non ci sia più […]</a:t>
            </a:r>
          </a:p>
          <a:p>
            <a:pPr>
              <a:spcAft>
                <a:spcPts val="600"/>
              </a:spcAft>
            </a:pPr>
            <a:endParaRPr lang="it-IT" dirty="0"/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DB3D12-B51E-400D-8AFA-7ED65544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117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419E80-16E7-4031-8850-268543AE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Riferimenti bibliografici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02F54B-D763-4DA0-BC36-6A058B423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Austin, John L. 1975. </a:t>
            </a:r>
            <a:r>
              <a:rPr lang="en-US" i="1" dirty="0"/>
              <a:t>How to Do Things with Words</a:t>
            </a:r>
            <a:r>
              <a:rPr lang="en-US" dirty="0"/>
              <a:t>. </a:t>
            </a:r>
            <a:r>
              <a:rPr lang="en-GB" dirty="0"/>
              <a:t>Oxford: Oxford University Press [Prima </a:t>
            </a:r>
            <a:r>
              <a:rPr lang="en-GB" dirty="0" err="1"/>
              <a:t>edizione</a:t>
            </a:r>
            <a:r>
              <a:rPr lang="en-GB" dirty="0"/>
              <a:t> 1962]; trad. it. </a:t>
            </a:r>
            <a:r>
              <a:rPr lang="it-IT" i="1" dirty="0"/>
              <a:t>Come fare cose con le parole</a:t>
            </a:r>
            <a:r>
              <a:rPr lang="it-IT" dirty="0"/>
              <a:t>. Genova: Marietti, 1987.</a:t>
            </a:r>
          </a:p>
          <a:p>
            <a:r>
              <a:rPr lang="it-IT" dirty="0"/>
              <a:t>Eco, Umberto. 2015. </a:t>
            </a:r>
            <a:r>
              <a:rPr lang="it-IT" i="1" dirty="0"/>
              <a:t>Lectio Magistralis</a:t>
            </a:r>
            <a:r>
              <a:rPr lang="it-IT" dirty="0"/>
              <a:t>. Università di Torino</a:t>
            </a:r>
          </a:p>
          <a:p>
            <a:r>
              <a:rPr lang="it-IT" dirty="0"/>
              <a:t>Labinaz, Paolo. </a:t>
            </a:r>
            <a:r>
              <a:rPr lang="it-IT" i="1" dirty="0"/>
              <a:t>L’asserzione come azione linguistica. Aspetti sociali, epistemici e cognitivi</a:t>
            </a:r>
            <a:r>
              <a:rPr lang="it-IT" dirty="0"/>
              <a:t>. EUT: Trieste.</a:t>
            </a:r>
          </a:p>
          <a:p>
            <a:r>
              <a:rPr lang="en-US" dirty="0"/>
              <a:t>Nguyen, C. </a:t>
            </a:r>
            <a:r>
              <a:rPr lang="en-US" dirty="0" err="1"/>
              <a:t>Thi</a:t>
            </a:r>
            <a:r>
              <a:rPr lang="en-US" dirty="0"/>
              <a:t>. 2018. “Echo Chambers and Epistemic Bubbles.” </a:t>
            </a:r>
            <a:r>
              <a:rPr lang="en-US" i="1" dirty="0"/>
              <a:t>Episteme 1-21.</a:t>
            </a:r>
            <a:endParaRPr lang="it-IT" dirty="0"/>
          </a:p>
          <a:p>
            <a:r>
              <a:rPr lang="it-IT" dirty="0"/>
              <a:t>Origgi, Gloria. 2016. </a:t>
            </a:r>
            <a:r>
              <a:rPr lang="it-IT" i="1" dirty="0"/>
              <a:t>La reputazione. Chi dice che cosa di chi</a:t>
            </a:r>
            <a:r>
              <a:rPr lang="it-IT" dirty="0"/>
              <a:t>. Milano: Egea Università Bocconi Editore.</a:t>
            </a:r>
          </a:p>
          <a:p>
            <a:r>
              <a:rPr lang="en-US" dirty="0"/>
              <a:t>Sperber, Dan, Fabrice Clement, </a:t>
            </a:r>
            <a:r>
              <a:rPr lang="en-US" dirty="0" err="1"/>
              <a:t>Cristophe</a:t>
            </a:r>
            <a:r>
              <a:rPr lang="en-US" dirty="0"/>
              <a:t> </a:t>
            </a:r>
            <a:r>
              <a:rPr lang="en-US" dirty="0" err="1"/>
              <a:t>Heintz</a:t>
            </a:r>
            <a:r>
              <a:rPr lang="en-US" dirty="0"/>
              <a:t>, Olivier Mascaro, Hugo Mercier, Gloria </a:t>
            </a:r>
            <a:r>
              <a:rPr lang="en-US" dirty="0" err="1"/>
              <a:t>Origgi</a:t>
            </a:r>
            <a:r>
              <a:rPr lang="en-US" dirty="0"/>
              <a:t>, e Deirdre Wilson. 2010. “Epistemic Vigilance”, in </a:t>
            </a:r>
            <a:r>
              <a:rPr lang="en-US" i="1" dirty="0"/>
              <a:t>Mind &amp; </a:t>
            </a:r>
            <a:r>
              <a:rPr lang="en-US" dirty="0"/>
              <a:t>Language, vol. 25, pp. 359-393.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F9B563-651F-4029-A686-4202BCFBA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2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9EE74A-06C9-42DB-AD9A-D1E5A256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Dalla pandemia all’</a:t>
            </a:r>
            <a:r>
              <a:rPr lang="it-IT" dirty="0" err="1"/>
              <a:t>infodemia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3EFE3D-B533-4B27-9B82-34D762D17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100" dirty="0"/>
              <a:t>«</a:t>
            </a:r>
            <a:r>
              <a:rPr lang="it-IT" sz="2100" b="1" dirty="0"/>
              <a:t>Circolazione di una quantità eccessiva di informazioni</a:t>
            </a:r>
            <a:r>
              <a:rPr lang="it-IT" sz="2100" dirty="0"/>
              <a:t>, </a:t>
            </a:r>
            <a:r>
              <a:rPr lang="it-IT" sz="2100" b="1" dirty="0"/>
              <a:t>talvolta non vagliate con accuratezza</a:t>
            </a:r>
            <a:r>
              <a:rPr lang="it-IT" sz="2100" dirty="0"/>
              <a:t>, che </a:t>
            </a:r>
            <a:r>
              <a:rPr lang="it-IT" sz="2100" b="1" dirty="0"/>
              <a:t>rendono difficile orientarsi</a:t>
            </a:r>
            <a:r>
              <a:rPr lang="it-IT" sz="2100" dirty="0"/>
              <a:t> su un determinato argomento per la difficoltà di </a:t>
            </a:r>
            <a:r>
              <a:rPr lang="it-IT" sz="2100" b="1" dirty="0"/>
              <a:t>individuare fonti affidabili</a:t>
            </a:r>
            <a:r>
              <a:rPr lang="it-IT" sz="2100" dirty="0"/>
              <a:t>» (sezione «Neologismi», </a:t>
            </a:r>
            <a:r>
              <a:rPr lang="it-IT" sz="2100" i="1" dirty="0"/>
              <a:t>Treccani online</a:t>
            </a:r>
            <a:r>
              <a:rPr lang="it-IT" sz="2100" dirty="0"/>
              <a:t> 2020)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F075B5-0930-4476-B806-670CE8CC7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819" y="3786435"/>
            <a:ext cx="6016284" cy="276271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CAD41C8-521E-4D2B-ACB1-3A26E18B0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901" y="4467865"/>
            <a:ext cx="4514850" cy="176212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F41C2273-9848-4946-AF41-DF7FA54DDB3C}"/>
              </a:ext>
            </a:extLst>
          </p:cNvPr>
          <p:cNvSpPr/>
          <p:nvPr/>
        </p:nvSpPr>
        <p:spPr>
          <a:xfrm>
            <a:off x="5935961" y="6501020"/>
            <a:ext cx="6096000" cy="3255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WHO, </a:t>
            </a:r>
            <a:r>
              <a:rPr lang="en-U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Novel Coronavirus(2019-nCoV) Situation Report,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13, 02/02/2020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CE9842-EF1A-4DCE-ACFE-6197A6510A64}"/>
              </a:ext>
            </a:extLst>
          </p:cNvPr>
          <p:cNvSpPr/>
          <p:nvPr/>
        </p:nvSpPr>
        <p:spPr>
          <a:xfrm>
            <a:off x="1446901" y="6229990"/>
            <a:ext cx="5470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D.J. Rothkopf, “When the Buzz Bites Back”,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Washington Post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11/05/2003</a:t>
            </a:r>
            <a:endParaRPr lang="it-IT" sz="1400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EF18A9F-8537-4714-93F4-616E97653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7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41E07-65FF-43F7-9AB1-F26A96F3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cose con le parole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94A5F0-1B1D-4CC1-B2D4-2439D4E6C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300" dirty="0"/>
              <a:t>«Circolazione di una quantità […] di informazioni»</a:t>
            </a:r>
          </a:p>
          <a:p>
            <a:pPr lvl="1"/>
            <a:r>
              <a:rPr lang="it-IT" sz="2100" dirty="0"/>
              <a:t>Teoria degli atti linguistici</a:t>
            </a:r>
            <a:endParaRPr lang="it-IT" sz="1900" dirty="0"/>
          </a:p>
          <a:p>
            <a:pPr lvl="2"/>
            <a:r>
              <a:rPr lang="it-IT" sz="2000" dirty="0"/>
              <a:t>Atto locutorio: atto di dire qualcosa</a:t>
            </a:r>
          </a:p>
          <a:p>
            <a:pPr lvl="2"/>
            <a:r>
              <a:rPr lang="it-IT" sz="2000" dirty="0"/>
              <a:t>Atto illocutorio: atto che si compie </a:t>
            </a:r>
            <a:r>
              <a:rPr lang="it-IT" sz="2000" b="1" dirty="0"/>
              <a:t>nel</a:t>
            </a:r>
            <a:r>
              <a:rPr lang="it-IT" sz="2000" dirty="0"/>
              <a:t> dire qualcosa</a:t>
            </a:r>
          </a:p>
          <a:p>
            <a:pPr lvl="2"/>
            <a:r>
              <a:rPr lang="it-IT" sz="2000" dirty="0"/>
              <a:t>Atto perlocutorio: atto che si compie </a:t>
            </a:r>
            <a:r>
              <a:rPr lang="it-IT" sz="2000" b="1" dirty="0"/>
              <a:t>attraverso</a:t>
            </a:r>
            <a:r>
              <a:rPr lang="it-IT" sz="2000" dirty="0"/>
              <a:t> il dire qualcosa</a:t>
            </a:r>
          </a:p>
          <a:p>
            <a:pPr marL="914400" lvl="2" indent="0" algn="ctr">
              <a:buNone/>
            </a:pPr>
            <a:r>
              <a:rPr lang="it-IT" sz="2000" dirty="0"/>
              <a:t>									(Austin, 1975)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8BE488-806A-4D27-B856-64A0F35A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3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41E07-65FF-43F7-9AB1-F26A96F3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354432" cy="1280890"/>
          </a:xfrm>
        </p:spPr>
        <p:txBody>
          <a:bodyPr>
            <a:normAutofit/>
          </a:bodyPr>
          <a:lstStyle/>
          <a:p>
            <a:r>
              <a:rPr lang="it-IT" dirty="0"/>
              <a:t>Asserzione e circolazione di informazioni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94A5F0-1B1D-4CC1-B2D4-2439D4E6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0" y="2133600"/>
            <a:ext cx="9358147" cy="4483768"/>
          </a:xfrm>
        </p:spPr>
        <p:txBody>
          <a:bodyPr>
            <a:normAutofit lnSpcReduction="10000"/>
          </a:bodyPr>
          <a:lstStyle/>
          <a:p>
            <a:r>
              <a:rPr lang="it-IT" sz="2300" dirty="0"/>
              <a:t>«Circolazione di una quantità […] di informazioni»</a:t>
            </a:r>
          </a:p>
          <a:p>
            <a:pPr lvl="1"/>
            <a:r>
              <a:rPr lang="it-IT" sz="2100" dirty="0"/>
              <a:t>Teoria degli atti linguistici</a:t>
            </a:r>
          </a:p>
          <a:p>
            <a:pPr lvl="2"/>
            <a:r>
              <a:rPr lang="it-IT" sz="2000" dirty="0"/>
              <a:t>Atto illocutorio: atto che si compie </a:t>
            </a:r>
            <a:r>
              <a:rPr lang="it-IT" sz="2000" b="1" dirty="0"/>
              <a:t>nel</a:t>
            </a:r>
            <a:r>
              <a:rPr lang="it-IT" sz="2000" dirty="0"/>
              <a:t> dire qualcosa</a:t>
            </a:r>
          </a:p>
          <a:p>
            <a:pPr lvl="3"/>
            <a:r>
              <a:rPr lang="it-IT" sz="1900" dirty="0"/>
              <a:t>Asserzione come forma linguistica paradigmatica attraverso cui trasmettiamo informazioni presentandole come vere</a:t>
            </a:r>
          </a:p>
          <a:p>
            <a:pPr lvl="4"/>
            <a:r>
              <a:rPr lang="it-IT" sz="1900" dirty="0"/>
              <a:t>«Il cane è in soggiorno» vs «Il cane potrebbe essere in soggiorno»</a:t>
            </a:r>
          </a:p>
          <a:p>
            <a:pPr lvl="4"/>
            <a:r>
              <a:rPr lang="it-IT" sz="1900" dirty="0"/>
              <a:t>«Il 5G diffonde il coronavirus» vs «Il 5G potrebbe diffondere il coronavirus» </a:t>
            </a:r>
          </a:p>
          <a:p>
            <a:pPr lvl="4"/>
            <a:r>
              <a:rPr lang="it-IT" sz="1900" dirty="0"/>
              <a:t>«Il Coronavirus è stato creato in laboratorio» vs «Il Coronavirus potrebbe essere stato creato in laboratorio»</a:t>
            </a:r>
          </a:p>
          <a:p>
            <a:pPr marL="1371600" lvl="3" indent="0" algn="r">
              <a:buNone/>
            </a:pPr>
            <a:r>
              <a:rPr lang="it-IT" sz="1900" dirty="0"/>
              <a:t>(Labinaz 2019)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5AD769-FC48-4666-822E-B8A41421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6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41E07-65FF-43F7-9AB1-F26A96F3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366463" cy="1280890"/>
          </a:xfrm>
        </p:spPr>
        <p:txBody>
          <a:bodyPr/>
          <a:lstStyle/>
          <a:p>
            <a:r>
              <a:rPr lang="it-IT" dirty="0"/>
              <a:t>Asserzione e forma dichiarativa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94A5F0-1B1D-4CC1-B2D4-2439D4E6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600"/>
            <a:ext cx="9370177" cy="3777622"/>
          </a:xfrm>
        </p:spPr>
        <p:txBody>
          <a:bodyPr>
            <a:normAutofit/>
          </a:bodyPr>
          <a:lstStyle/>
          <a:p>
            <a:r>
              <a:rPr lang="it-IT" sz="2300" dirty="0"/>
              <a:t>«Circolazione di una quantità […] di informazioni»</a:t>
            </a:r>
          </a:p>
          <a:p>
            <a:pPr lvl="1"/>
            <a:r>
              <a:rPr lang="it-IT" sz="2100" dirty="0"/>
              <a:t>Teoria degli atti linguistici</a:t>
            </a:r>
          </a:p>
          <a:p>
            <a:pPr lvl="2"/>
            <a:r>
              <a:rPr lang="it-IT" sz="2000" dirty="0"/>
              <a:t>Atto illocutorio: atto che si compie </a:t>
            </a:r>
            <a:r>
              <a:rPr lang="it-IT" sz="2000" b="1" dirty="0"/>
              <a:t>nel</a:t>
            </a:r>
            <a:r>
              <a:rPr lang="it-IT" sz="2000" dirty="0"/>
              <a:t> dire qualcosa</a:t>
            </a:r>
          </a:p>
          <a:p>
            <a:pPr lvl="3"/>
            <a:r>
              <a:rPr lang="it-IT" sz="1900" dirty="0"/>
              <a:t>Asserzione come forma linguistica paradigmatica attraverso cui trasmettiamo informazioni presentandole come vere</a:t>
            </a:r>
          </a:p>
          <a:p>
            <a:pPr lvl="3"/>
            <a:r>
              <a:rPr lang="it-IT" sz="1900" dirty="0"/>
              <a:t>«Il cane è in soggiorno» vs «Il cane potrebbe essere in soggiorno»</a:t>
            </a:r>
          </a:p>
          <a:p>
            <a:pPr marL="2171700" lvl="4" indent="-342900">
              <a:buFont typeface="+mj-lt"/>
              <a:buAutoNum type="arabicPeriod"/>
            </a:pPr>
            <a:r>
              <a:rPr lang="it-IT" sz="1900" dirty="0"/>
              <a:t>Enunciato dichiarativo (non </a:t>
            </a:r>
            <a:r>
              <a:rPr lang="it-IT" sz="1900" dirty="0" err="1"/>
              <a:t>modalizzato</a:t>
            </a:r>
            <a:r>
              <a:rPr lang="it-IT" sz="1900" dirty="0"/>
              <a:t>)</a:t>
            </a:r>
          </a:p>
          <a:p>
            <a:pPr lvl="4"/>
            <a:r>
              <a:rPr lang="it-IT" sz="1900" i="1" dirty="0"/>
              <a:t>Serve altro?</a:t>
            </a:r>
          </a:p>
          <a:p>
            <a:pPr lvl="4"/>
            <a:endParaRPr lang="it-IT" sz="180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0DCC6D-0A78-471A-89F0-118928976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2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341E07-65FF-43F7-9AB1-F26A96F3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9366463" cy="1280890"/>
          </a:xfrm>
        </p:spPr>
        <p:txBody>
          <a:bodyPr/>
          <a:lstStyle/>
          <a:p>
            <a:r>
              <a:rPr lang="it-IT" dirty="0"/>
              <a:t>Asserzione e affidabilità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94A5F0-1B1D-4CC1-B2D4-2439D4E6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1" y="2133600"/>
            <a:ext cx="9370177" cy="4100290"/>
          </a:xfrm>
        </p:spPr>
        <p:txBody>
          <a:bodyPr>
            <a:normAutofit/>
          </a:bodyPr>
          <a:lstStyle/>
          <a:p>
            <a:r>
              <a:rPr lang="it-IT" sz="2300" dirty="0"/>
              <a:t>«Circolazione di una quantità […] di informazioni»</a:t>
            </a:r>
          </a:p>
          <a:p>
            <a:pPr lvl="1"/>
            <a:r>
              <a:rPr lang="it-IT" sz="2100" dirty="0"/>
              <a:t>Teoria degli atti linguistici</a:t>
            </a:r>
          </a:p>
          <a:p>
            <a:pPr lvl="2"/>
            <a:r>
              <a:rPr lang="it-IT" sz="2000" dirty="0"/>
              <a:t>Atto illocutorio: atto che si compie </a:t>
            </a:r>
            <a:r>
              <a:rPr lang="it-IT" sz="2000" b="1" dirty="0"/>
              <a:t>nel</a:t>
            </a:r>
            <a:r>
              <a:rPr lang="it-IT" sz="2000" dirty="0"/>
              <a:t> dire qualcosa</a:t>
            </a:r>
          </a:p>
          <a:p>
            <a:pPr lvl="3"/>
            <a:r>
              <a:rPr lang="it-IT" sz="1900" dirty="0"/>
              <a:t>Asserzione come forma linguistica paradigmatica attraverso cui trasmettiamo informazioni presentandole come vere</a:t>
            </a:r>
          </a:p>
          <a:p>
            <a:pPr lvl="3"/>
            <a:r>
              <a:rPr lang="it-IT" sz="1900" dirty="0"/>
              <a:t>«Il cane è in soggiorno» vs «Il cane potrebbe essere in soggiorno»</a:t>
            </a:r>
          </a:p>
          <a:p>
            <a:pPr marL="2171700" lvl="4" indent="-342900">
              <a:buFont typeface="+mj-lt"/>
              <a:buAutoNum type="arabicPeriod"/>
            </a:pPr>
            <a:r>
              <a:rPr lang="it-IT" sz="1900" dirty="0"/>
              <a:t>Enunciato dichiarativo (non </a:t>
            </a:r>
            <a:r>
              <a:rPr lang="it-IT" sz="1900" dirty="0" err="1"/>
              <a:t>modalizzato</a:t>
            </a:r>
            <a:r>
              <a:rPr lang="it-IT" sz="1900" dirty="0"/>
              <a:t>)</a:t>
            </a:r>
          </a:p>
          <a:p>
            <a:pPr marL="2171700" lvl="4" indent="-342900">
              <a:buFont typeface="+mj-lt"/>
              <a:buAutoNum type="arabicPeriod"/>
            </a:pPr>
            <a:r>
              <a:rPr lang="it-IT" sz="1900" dirty="0"/>
              <a:t>Affidabilità del parlante</a:t>
            </a:r>
          </a:p>
          <a:p>
            <a:pPr lvl="5"/>
            <a:r>
              <a:rPr lang="it-IT" sz="1900" dirty="0"/>
              <a:t>Che cosa è l’affidabilità?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C80366-742F-4917-9EA8-2F46805D5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9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1C29E3-B903-430E-9CE6-8AEDFC03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Asserzione e affidabilità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75F47F6-7893-447A-87F9-1C8962C13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499020"/>
          </a:xfrm>
        </p:spPr>
        <p:txBody>
          <a:bodyPr>
            <a:normAutofit/>
          </a:bodyPr>
          <a:lstStyle/>
          <a:p>
            <a:r>
              <a:rPr lang="it-IT" sz="2100" dirty="0"/>
              <a:t>La </a:t>
            </a:r>
            <a:r>
              <a:rPr lang="it-IT" sz="2100" i="1" dirty="0"/>
              <a:t>reputazione</a:t>
            </a:r>
            <a:r>
              <a:rPr lang="it-IT" sz="2100" dirty="0"/>
              <a:t> è l'insieme delle opinioni che le persone in generale hanno a proposito di qualcuno o di qualcosa in base al suo comportamento passato e che crea quindi aspettative sul suo comportamento futuro (Origgi 2016)</a:t>
            </a:r>
          </a:p>
          <a:p>
            <a:r>
              <a:rPr lang="it-IT" sz="2100" dirty="0"/>
              <a:t>L’affidabilità di un parlante può essere caratterizzata nei termini della sua competenza e benevolenza (</a:t>
            </a:r>
            <a:r>
              <a:rPr lang="it-IT" sz="2100" dirty="0" err="1"/>
              <a:t>Sperber</a:t>
            </a:r>
            <a:r>
              <a:rPr lang="it-IT" sz="2100" dirty="0"/>
              <a:t> </a:t>
            </a:r>
            <a:r>
              <a:rPr lang="it-IT" sz="2100" i="1" dirty="0"/>
              <a:t>et al.</a:t>
            </a:r>
            <a:r>
              <a:rPr lang="it-IT" sz="2100" dirty="0"/>
              <a:t> 2011)</a:t>
            </a:r>
          </a:p>
          <a:p>
            <a:pPr lvl="1"/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5A278B-DB16-43E0-ACCB-6D2769F8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928" y="4827219"/>
            <a:ext cx="5375886" cy="16061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51610DE-8535-41E4-8AE6-E9BD3270A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369" y="4360985"/>
            <a:ext cx="2762243" cy="227163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CB09E36-41C4-4324-8D7D-955CBBF9D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7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9E20D3-728B-48AB-AD52-959FF6CDB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Asserzione e affidabilità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B1ED85-0139-4ECD-BD74-8D1253F8E9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/>
              <a:t>«Fidati di me: </a:t>
            </a:r>
            <a:r>
              <a:rPr lang="it-IT" sz="2000" i="1" dirty="0"/>
              <a:t>sono laureato</a:t>
            </a:r>
            <a:r>
              <a:rPr lang="it-IT" sz="2000" dirty="0"/>
              <a:t> in...» </a:t>
            </a:r>
          </a:p>
          <a:p>
            <a:r>
              <a:rPr lang="it-IT" sz="2000" dirty="0"/>
              <a:t>«Alla luce della mia competenza su questi argomenti, </a:t>
            </a:r>
            <a:r>
              <a:rPr lang="it-IT" sz="2000" i="1" dirty="0"/>
              <a:t>ti assicuro </a:t>
            </a:r>
            <a:r>
              <a:rPr lang="it-IT" sz="2000" dirty="0"/>
              <a:t>che...»</a:t>
            </a:r>
          </a:p>
          <a:p>
            <a:r>
              <a:rPr lang="it-IT" sz="2000" dirty="0"/>
              <a:t>«Guarda, mi occupo della questione da più di venti anni e ne so sicuramente più di te»</a:t>
            </a:r>
          </a:p>
          <a:p>
            <a:r>
              <a:rPr lang="it-IT" sz="2000" dirty="0"/>
              <a:t>«Vorresti paragonare le tue letture su internet al mio dottorato?»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4D1E0B-F2C1-4C6C-8572-B8B652ECF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028416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3817</TotalTime>
  <Words>1469</Words>
  <Application>Microsoft Office PowerPoint</Application>
  <PresentationFormat>Widescreen</PresentationFormat>
  <Paragraphs>167</Paragraphs>
  <Slides>23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Filo</vt:lpstr>
      <vt:lpstr>Comprendere l’infodemia ai tempi del(la) COVID-19 da un punto di vista pragmatico-linguistico</vt:lpstr>
      <vt:lpstr>Prima della pandemia…</vt:lpstr>
      <vt:lpstr>Dalla pandemia all’infodemia</vt:lpstr>
      <vt:lpstr>Fare cose con le parole</vt:lpstr>
      <vt:lpstr>Asserzione e circolazione di informazioni</vt:lpstr>
      <vt:lpstr>Asserzione e forma dichiarativa</vt:lpstr>
      <vt:lpstr>Asserzione e affidabilità</vt:lpstr>
      <vt:lpstr>Asserzione e affidabilità</vt:lpstr>
      <vt:lpstr>Asserzione e affidabilità</vt:lpstr>
      <vt:lpstr>Asserzione e affidabilità</vt:lpstr>
      <vt:lpstr>Asserzione e affidabilità</vt:lpstr>
      <vt:lpstr>Asserzione e suoi referenti</vt:lpstr>
      <vt:lpstr>Asserzione e circolazione di informazioni</vt:lpstr>
      <vt:lpstr>Asserzione e circolazione di informazioni</vt:lpstr>
      <vt:lpstr>Un caso recente</vt:lpstr>
      <vt:lpstr>Un caso recente</vt:lpstr>
      <vt:lpstr>Un caso recente</vt:lpstr>
      <vt:lpstr>Un caso recente</vt:lpstr>
      <vt:lpstr>Un caso recente</vt:lpstr>
      <vt:lpstr>Un caso recente</vt:lpstr>
      <vt:lpstr>Un caso recente</vt:lpstr>
      <vt:lpstr>Un caso recente</vt:lpstr>
      <vt:lpstr>Riferimenti bibliografici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costruzione del common ground tra testo filmico e spettatore.   Un contributo dalla pragmatica del linguaggio</dc:title>
  <dc:creator>Paolo Labinaz</dc:creator>
  <cp:lastModifiedBy>Paolo Labinaz</cp:lastModifiedBy>
  <cp:revision>252</cp:revision>
  <cp:lastPrinted>2019-12-10T20:29:10Z</cp:lastPrinted>
  <dcterms:created xsi:type="dcterms:W3CDTF">2019-11-02T14:44:42Z</dcterms:created>
  <dcterms:modified xsi:type="dcterms:W3CDTF">2020-09-11T07:57:06Z</dcterms:modified>
</cp:coreProperties>
</file>