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28"/>
  </p:notesMasterIdLst>
  <p:handoutMasterIdLst>
    <p:handoutMasterId r:id="rId29"/>
  </p:handoutMasterIdLst>
  <p:sldIdLst>
    <p:sldId id="309" r:id="rId3"/>
    <p:sldId id="304" r:id="rId4"/>
    <p:sldId id="335" r:id="rId5"/>
    <p:sldId id="297" r:id="rId6"/>
    <p:sldId id="302" r:id="rId7"/>
    <p:sldId id="332" r:id="rId8"/>
    <p:sldId id="287" r:id="rId9"/>
    <p:sldId id="266" r:id="rId10"/>
    <p:sldId id="326" r:id="rId11"/>
    <p:sldId id="333" r:id="rId12"/>
    <p:sldId id="300" r:id="rId13"/>
    <p:sldId id="301" r:id="rId14"/>
    <p:sldId id="308" r:id="rId15"/>
    <p:sldId id="315" r:id="rId16"/>
    <p:sldId id="303" r:id="rId17"/>
    <p:sldId id="299" r:id="rId18"/>
    <p:sldId id="331" r:id="rId19"/>
    <p:sldId id="318" r:id="rId20"/>
    <p:sldId id="322" r:id="rId21"/>
    <p:sldId id="328" r:id="rId22"/>
    <p:sldId id="310" r:id="rId23"/>
    <p:sldId id="305" r:id="rId24"/>
    <p:sldId id="334" r:id="rId25"/>
    <p:sldId id="325" r:id="rId26"/>
    <p:sldId id="327" r:id="rId27"/>
  </p:sldIdLst>
  <p:sldSz cx="9144000" cy="6858000" type="screen4x3"/>
  <p:notesSz cx="6858000" cy="9144000"/>
  <p:defaultTextStyle>
    <a:defPPr>
      <a:defRPr lang="en-GB"/>
    </a:defPPr>
    <a:lvl1pPr algn="l" rtl="0" eaLnBrk="0" fontAlgn="base" hangingPunct="0">
      <a:spcBef>
        <a:spcPct val="0"/>
      </a:spcBef>
      <a:spcAft>
        <a:spcPct val="0"/>
      </a:spcAft>
      <a:defRPr sz="2400" b="1"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charset="-128"/>
        <a:cs typeface="+mn-cs"/>
      </a:defRPr>
    </a:lvl5pPr>
    <a:lvl6pPr marL="2286000" algn="l" defTabSz="914400" rtl="0" eaLnBrk="1" latinLnBrk="0" hangingPunct="1">
      <a:defRPr sz="2400" b="1" kern="1200">
        <a:solidFill>
          <a:schemeClr val="tx1"/>
        </a:solidFill>
        <a:latin typeface="Arial" charset="0"/>
        <a:ea typeface="ＭＳ Ｐゴシック" charset="-128"/>
        <a:cs typeface="+mn-cs"/>
      </a:defRPr>
    </a:lvl6pPr>
    <a:lvl7pPr marL="2743200" algn="l" defTabSz="914400" rtl="0" eaLnBrk="1" latinLnBrk="0" hangingPunct="1">
      <a:defRPr sz="2400" b="1" kern="1200">
        <a:solidFill>
          <a:schemeClr val="tx1"/>
        </a:solidFill>
        <a:latin typeface="Arial" charset="0"/>
        <a:ea typeface="ＭＳ Ｐゴシック" charset="-128"/>
        <a:cs typeface="+mn-cs"/>
      </a:defRPr>
    </a:lvl7pPr>
    <a:lvl8pPr marL="3200400" algn="l" defTabSz="914400" rtl="0" eaLnBrk="1" latinLnBrk="0" hangingPunct="1">
      <a:defRPr sz="2400" b="1" kern="1200">
        <a:solidFill>
          <a:schemeClr val="tx1"/>
        </a:solidFill>
        <a:latin typeface="Arial" charset="0"/>
        <a:ea typeface="ＭＳ Ｐゴシック" charset="-128"/>
        <a:cs typeface="+mn-cs"/>
      </a:defRPr>
    </a:lvl8pPr>
    <a:lvl9pPr marL="3657600" algn="l" defTabSz="914400" rtl="0" eaLnBrk="1" latinLnBrk="0" hangingPunct="1">
      <a:defRPr sz="2400" b="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0000"/>
    <a:srgbClr val="0432FF"/>
    <a:srgbClr val="000000"/>
    <a:srgbClr val="FFFD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8"/>
    <p:restoredTop sz="96029"/>
  </p:normalViewPr>
  <p:slideViewPr>
    <p:cSldViewPr>
      <p:cViewPr>
        <p:scale>
          <a:sx n="110" d="100"/>
          <a:sy n="110" d="100"/>
        </p:scale>
        <p:origin x="616"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b="0">
                <a:ea typeface="ＭＳ Ｐゴシック" charset="0"/>
                <a:cs typeface="ＭＳ Ｐゴシック" charset="0"/>
              </a:defRPr>
            </a:lvl1pPr>
          </a:lstStyle>
          <a:p>
            <a:pPr>
              <a:defRPr/>
            </a:pPr>
            <a:endParaRPr lang="en-GB"/>
          </a:p>
        </p:txBody>
      </p:sp>
      <p:sp>
        <p:nvSpPr>
          <p:cNvPr id="66563" name="Rectangle 3"/>
          <p:cNvSpPr>
            <a:spLocks noGrp="1" noChangeArrowheads="1"/>
          </p:cNvSpPr>
          <p:nvPr>
            <p:ph type="dt" sz="quarter"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b="0">
                <a:ea typeface="ＭＳ Ｐゴシック" charset="0"/>
                <a:cs typeface="ＭＳ Ｐゴシック" charset="0"/>
              </a:defRPr>
            </a:lvl1pPr>
          </a:lstStyle>
          <a:p>
            <a:pPr>
              <a:defRPr/>
            </a:pPr>
            <a:endParaRPr lang="en-GB"/>
          </a:p>
        </p:txBody>
      </p:sp>
      <p:sp>
        <p:nvSpPr>
          <p:cNvPr id="66564" name="Rectangle 4"/>
          <p:cNvSpPr>
            <a:spLocks noGrp="1" noChangeArrowheads="1"/>
          </p:cNvSpPr>
          <p:nvPr>
            <p:ph type="ftr" sz="quarter" idx="2"/>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b="0">
                <a:ea typeface="ＭＳ Ｐゴシック" charset="0"/>
                <a:cs typeface="ＭＳ Ｐゴシック" charset="0"/>
              </a:defRPr>
            </a:lvl1pPr>
          </a:lstStyle>
          <a:p>
            <a:pPr>
              <a:defRPr/>
            </a:pPr>
            <a:endParaRPr lang="en-GB"/>
          </a:p>
        </p:txBody>
      </p:sp>
      <p:sp>
        <p:nvSpPr>
          <p:cNvPr id="66565" name="Rectangle 5"/>
          <p:cNvSpPr>
            <a:spLocks noGrp="1" noChangeArrowheads="1"/>
          </p:cNvSpPr>
          <p:nvPr>
            <p:ph type="sldNum" sz="quarter" idx="3"/>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b="0"/>
            </a:lvl1pPr>
          </a:lstStyle>
          <a:p>
            <a:pPr>
              <a:defRPr/>
            </a:pPr>
            <a:fld id="{EE1EC993-0251-2649-8EA1-0AA5CF2ADADE}" type="slidenum">
              <a:rPr lang="en-GB" altLang="it-IT"/>
              <a:pPr>
                <a:defRPr/>
              </a:pPr>
              <a:t>‹n.›</a:t>
            </a:fld>
            <a:endParaRPr lang="en-GB" altLang="it-IT"/>
          </a:p>
        </p:txBody>
      </p:sp>
    </p:spTree>
    <p:extLst>
      <p:ext uri="{BB962C8B-B14F-4D97-AF65-F5344CB8AC3E}">
        <p14:creationId xmlns:p14="http://schemas.microsoft.com/office/powerpoint/2010/main" val="1305183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b="0">
                <a:ea typeface="ＭＳ Ｐゴシック" charset="0"/>
                <a:cs typeface="ＭＳ Ｐゴシック" charset="0"/>
              </a:defRPr>
            </a:lvl1pPr>
          </a:lstStyle>
          <a:p>
            <a:pPr>
              <a:defRPr/>
            </a:pPr>
            <a:endParaRPr lang="en-GB"/>
          </a:p>
        </p:txBody>
      </p:sp>
      <p:sp>
        <p:nvSpPr>
          <p:cNvPr id="12291"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b="0">
                <a:ea typeface="ＭＳ Ｐゴシック" charset="0"/>
                <a:cs typeface="ＭＳ Ｐゴシック" charset="0"/>
              </a:defRPr>
            </a:lvl1pPr>
          </a:lstStyle>
          <a:p>
            <a:pPr>
              <a:defRPr/>
            </a:pPr>
            <a:endParaRPr lang="en-GB"/>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b="0">
                <a:ea typeface="ＭＳ Ｐゴシック" charset="0"/>
                <a:cs typeface="ＭＳ Ｐゴシック" charset="0"/>
              </a:defRPr>
            </a:lvl1pPr>
          </a:lstStyle>
          <a:p>
            <a:pPr>
              <a:defRPr/>
            </a:pPr>
            <a:endParaRPr lang="en-GB"/>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b="0"/>
            </a:lvl1pPr>
          </a:lstStyle>
          <a:p>
            <a:pPr>
              <a:defRPr/>
            </a:pPr>
            <a:fld id="{2F578B6B-27DD-0544-B290-55D728783039}" type="slidenum">
              <a:rPr lang="en-GB" altLang="it-IT"/>
              <a:pPr>
                <a:defRPr/>
              </a:pPr>
              <a:t>‹n.›</a:t>
            </a:fld>
            <a:endParaRPr lang="en-GB" altLang="it-IT"/>
          </a:p>
        </p:txBody>
      </p:sp>
    </p:spTree>
    <p:extLst>
      <p:ext uri="{BB962C8B-B14F-4D97-AF65-F5344CB8AC3E}">
        <p14:creationId xmlns:p14="http://schemas.microsoft.com/office/powerpoint/2010/main" val="20263045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5177F-1F15-BB40-8B13-76DCF90E3F6D}" type="slidenum">
              <a:rPr lang="it-IT" altLang="it-IT"/>
              <a:pPr/>
              <a:t>1</a:t>
            </a:fld>
            <a:endParaRPr lang="it-IT" altLang="it-IT"/>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987235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0B5E2B81-98F4-634E-80AC-A29267947F3E}" type="slidenum">
              <a:rPr lang="en-GB" altLang="it-IT" sz="1200" b="0"/>
              <a:pPr/>
              <a:t>10</a:t>
            </a:fld>
            <a:endParaRPr lang="en-GB" altLang="it-IT" sz="1200" b="0"/>
          </a:p>
        </p:txBody>
      </p:sp>
      <p:sp>
        <p:nvSpPr>
          <p:cNvPr id="45058"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137219" name="Rectangle 3"/>
          <p:cNvSpPr>
            <a:spLocks noGrp="1" noChangeArrowheads="1"/>
          </p:cNvSpPr>
          <p:nvPr>
            <p:ph type="body" idx="1"/>
          </p:nvPr>
        </p:nvSpPr>
        <p:spPr>
          <a:solidFill>
            <a:srgbClr val="FFFFFF"/>
          </a:solidFill>
          <a:ln>
            <a:solidFill>
              <a:srgbClr val="000000"/>
            </a:solidFill>
            <a:miter lim="800000"/>
            <a:headEnd/>
            <a:tailEnd/>
          </a:ln>
        </p:spPr>
        <p:txBody>
          <a:bodyPr lIns="22247" tIns="11124" rIns="22247" bIns="11124"/>
          <a:lstStyle/>
          <a:p>
            <a:pPr eaLnBrk="1" hangingPunct="1">
              <a:defRPr/>
            </a:pPr>
            <a:endParaRPr lang="en-GB" smtClean="0">
              <a:cs typeface="+mn-cs"/>
            </a:endParaRPr>
          </a:p>
        </p:txBody>
      </p:sp>
    </p:spTree>
    <p:extLst>
      <p:ext uri="{BB962C8B-B14F-4D97-AF65-F5344CB8AC3E}">
        <p14:creationId xmlns:p14="http://schemas.microsoft.com/office/powerpoint/2010/main" val="2019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3D344BF6-7B77-334F-9299-DB106589C670}" type="slidenum">
              <a:rPr lang="en-GB" altLang="it-IT" sz="1200" b="0"/>
              <a:pPr/>
              <a:t>11</a:t>
            </a:fld>
            <a:endParaRPr lang="en-GB" altLang="it-IT" sz="1200" b="0"/>
          </a:p>
        </p:txBody>
      </p:sp>
      <p:sp>
        <p:nvSpPr>
          <p:cNvPr id="60418" name="Rectangle 2"/>
          <p:cNvSpPr>
            <a:spLocks noGrp="1" noRot="1" noChangeAspect="1" noChangeArrowheads="1" noTextEdit="1"/>
          </p:cNvSpPr>
          <p:nvPr>
            <p:ph type="sldImg"/>
          </p:nvPr>
        </p:nvSpPr>
        <p:spPr>
          <a:solidFill>
            <a:srgbClr val="FFFFFF"/>
          </a:solidFill>
          <a:ln/>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923860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EC716DAB-CD3A-E54A-BA34-B2DD72E76C1D}" type="slidenum">
              <a:rPr lang="en-GB" altLang="it-IT" sz="1200" b="0"/>
              <a:pPr/>
              <a:t>12</a:t>
            </a:fld>
            <a:endParaRPr lang="en-GB" altLang="it-IT" sz="1200" b="0"/>
          </a:p>
        </p:txBody>
      </p:sp>
      <p:sp>
        <p:nvSpPr>
          <p:cNvPr id="68610" name="Rectangle 2"/>
          <p:cNvSpPr>
            <a:spLocks noGrp="1" noRot="1" noChangeAspect="1" noChangeArrowheads="1" noTextEdit="1"/>
          </p:cNvSpPr>
          <p:nvPr>
            <p:ph type="sldImg"/>
          </p:nvPr>
        </p:nvSpPr>
        <p:spPr>
          <a:solidFill>
            <a:srgbClr val="FFFFFF"/>
          </a:solidFill>
          <a:ln/>
        </p:spPr>
      </p:sp>
      <p:sp>
        <p:nvSpPr>
          <p:cNvPr id="68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923764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EC716DAB-CD3A-E54A-BA34-B2DD72E76C1D}" type="slidenum">
              <a:rPr lang="en-GB" altLang="it-IT" sz="1200" b="0"/>
              <a:pPr/>
              <a:t>13</a:t>
            </a:fld>
            <a:endParaRPr lang="en-GB" altLang="it-IT" sz="1200" b="0"/>
          </a:p>
        </p:txBody>
      </p:sp>
      <p:sp>
        <p:nvSpPr>
          <p:cNvPr id="68610" name="Rectangle 2"/>
          <p:cNvSpPr>
            <a:spLocks noGrp="1" noRot="1" noChangeAspect="1" noChangeArrowheads="1" noTextEdit="1"/>
          </p:cNvSpPr>
          <p:nvPr>
            <p:ph type="sldImg"/>
          </p:nvPr>
        </p:nvSpPr>
        <p:spPr>
          <a:solidFill>
            <a:srgbClr val="FFFFFF"/>
          </a:solidFill>
          <a:ln/>
        </p:spPr>
      </p:sp>
      <p:sp>
        <p:nvSpPr>
          <p:cNvPr id="68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218213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14</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088491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solidFill>
            <a:srgbClr val="FFFFFF"/>
          </a:solidFill>
          <a:ln/>
        </p:spPr>
      </p:sp>
      <p:sp>
        <p:nvSpPr>
          <p:cNvPr id="71682"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tLang="it-IT">
              <a:ea typeface="新細明體" charset="-120"/>
            </a:endParaRPr>
          </a:p>
        </p:txBody>
      </p:sp>
    </p:spTree>
    <p:extLst>
      <p:ext uri="{BB962C8B-B14F-4D97-AF65-F5344CB8AC3E}">
        <p14:creationId xmlns:p14="http://schemas.microsoft.com/office/powerpoint/2010/main" val="1156961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8199FF5B-70E0-704F-AB9E-C65E7D1F5936}" type="slidenum">
              <a:rPr lang="en-GB" altLang="it-IT" sz="1200" b="0"/>
              <a:pPr/>
              <a:t>16</a:t>
            </a:fld>
            <a:endParaRPr lang="en-GB" altLang="it-IT" sz="1200" b="0"/>
          </a:p>
        </p:txBody>
      </p:sp>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817247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3563B5-715D-8240-811B-EC3404A215F6}" type="slidenum">
              <a:rPr lang="en-GB" altLang="it-IT" sz="1200" b="0"/>
              <a:pPr/>
              <a:t>17</a:t>
            </a:fld>
            <a:endParaRPr lang="en-GB" altLang="it-IT" sz="1200" b="0"/>
          </a:p>
        </p:txBody>
      </p:sp>
      <p:sp>
        <p:nvSpPr>
          <p:cNvPr id="77826" name="Rectangle 2"/>
          <p:cNvSpPr>
            <a:spLocks noGrp="1" noRot="1" noChangeAspect="1" noChangeArrowheads="1" noTextEdit="1"/>
          </p:cNvSpPr>
          <p:nvPr>
            <p:ph type="sldImg"/>
          </p:nvPr>
        </p:nvSpPr>
        <p:spPr>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88249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5177F-1F15-BB40-8B13-76DCF90E3F6D}" type="slidenum">
              <a:rPr lang="it-IT" altLang="it-IT"/>
              <a:pPr/>
              <a:t>18</a:t>
            </a:fld>
            <a:endParaRPr lang="it-IT" altLang="it-IT"/>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602302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19</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535939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0B5E2B81-98F4-634E-80AC-A29267947F3E}" type="slidenum">
              <a:rPr lang="en-GB" altLang="it-IT" sz="1200" b="0"/>
              <a:pPr/>
              <a:t>2</a:t>
            </a:fld>
            <a:endParaRPr lang="en-GB" altLang="it-IT" sz="1200" b="0"/>
          </a:p>
        </p:txBody>
      </p:sp>
      <p:sp>
        <p:nvSpPr>
          <p:cNvPr id="45058"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137219" name="Rectangle 3"/>
          <p:cNvSpPr>
            <a:spLocks noGrp="1" noChangeArrowheads="1"/>
          </p:cNvSpPr>
          <p:nvPr>
            <p:ph type="body" idx="1"/>
          </p:nvPr>
        </p:nvSpPr>
        <p:spPr>
          <a:solidFill>
            <a:srgbClr val="FFFFFF"/>
          </a:solidFill>
          <a:ln>
            <a:solidFill>
              <a:srgbClr val="000000"/>
            </a:solidFill>
            <a:miter lim="800000"/>
            <a:headEnd/>
            <a:tailEnd/>
          </a:ln>
        </p:spPr>
        <p:txBody>
          <a:bodyPr lIns="22247" tIns="11124" rIns="22247" bIns="11124"/>
          <a:lstStyle/>
          <a:p>
            <a:pPr eaLnBrk="1" hangingPunct="1">
              <a:defRPr/>
            </a:pPr>
            <a:endParaRPr lang="en-GB" smtClean="0">
              <a:cs typeface="+mn-cs"/>
            </a:endParaRPr>
          </a:p>
        </p:txBody>
      </p:sp>
    </p:spTree>
    <p:extLst>
      <p:ext uri="{BB962C8B-B14F-4D97-AF65-F5344CB8AC3E}">
        <p14:creationId xmlns:p14="http://schemas.microsoft.com/office/powerpoint/2010/main" val="855448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5BB67775-9C68-0141-8508-1212DF8A9C65}" type="slidenum">
              <a:rPr lang="en-GB" altLang="it-IT" sz="1200" b="0"/>
              <a:pPr/>
              <a:t>20</a:t>
            </a:fld>
            <a:endParaRPr lang="en-GB" altLang="it-IT" sz="1200" b="0"/>
          </a:p>
        </p:txBody>
      </p:sp>
      <p:sp>
        <p:nvSpPr>
          <p:cNvPr id="74754" name="Rectangle 2"/>
          <p:cNvSpPr>
            <a:spLocks noGrp="1" noRot="1" noChangeAspect="1" noChangeArrowheads="1" noTextEdit="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371018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21</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833172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90D8BFD8-3034-3F4C-9A8D-71C496133EAB}" type="slidenum">
              <a:rPr lang="en-GB" altLang="it-IT" sz="1200" b="0"/>
              <a:pPr/>
              <a:t>22</a:t>
            </a:fld>
            <a:endParaRPr lang="en-GB" altLang="it-IT" sz="1200" b="0"/>
          </a:p>
        </p:txBody>
      </p:sp>
      <p:sp>
        <p:nvSpPr>
          <p:cNvPr id="90114" name="Rectangle 2"/>
          <p:cNvSpPr>
            <a:spLocks noGrp="1" noRot="1" noChangeAspect="1" noChangeArrowheads="1" noTextEdit="1"/>
          </p:cNvSpPr>
          <p:nvPr>
            <p:ph type="sldImg"/>
          </p:nvPr>
        </p:nvSpPr>
        <p:spPr>
          <a:solidFill>
            <a:srgbClr val="FFFFFF"/>
          </a:solidFill>
          <a:ln/>
        </p:spPr>
      </p:sp>
      <p:sp>
        <p:nvSpPr>
          <p:cNvPr id="901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54320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23</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29593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24</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757243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25</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663472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472A083A-B7EF-134E-A745-217639B72851}" type="slidenum">
              <a:rPr lang="en-GB" altLang="it-IT" sz="1200" b="0"/>
              <a:pPr/>
              <a:t>3</a:t>
            </a:fld>
            <a:endParaRPr lang="en-GB" altLang="it-IT" sz="1200" b="0"/>
          </a:p>
        </p:txBody>
      </p:sp>
      <p:sp>
        <p:nvSpPr>
          <p:cNvPr id="50178" name="Rectangle 2"/>
          <p:cNvSpPr>
            <a:spLocks noGrp="1" noRot="1" noChangeAspect="1" noChangeArrowheads="1" noTextEdit="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996782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472A083A-B7EF-134E-A745-217639B72851}" type="slidenum">
              <a:rPr lang="en-GB" altLang="it-IT" sz="1200" b="0"/>
              <a:pPr/>
              <a:t>4</a:t>
            </a:fld>
            <a:endParaRPr lang="en-GB" altLang="it-IT" sz="1200" b="0"/>
          </a:p>
        </p:txBody>
      </p:sp>
      <p:sp>
        <p:nvSpPr>
          <p:cNvPr id="50178" name="Rectangle 2"/>
          <p:cNvSpPr>
            <a:spLocks noGrp="1" noRot="1" noChangeAspect="1" noChangeArrowheads="1" noTextEdit="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477845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B7D14934-6228-BD44-B275-278F293CC91E}" type="slidenum">
              <a:rPr lang="en-GB" altLang="it-IT" sz="1200" b="0"/>
              <a:pPr/>
              <a:t>5</a:t>
            </a:fld>
            <a:endParaRPr lang="en-GB" altLang="it-IT" sz="1200" b="0"/>
          </a:p>
        </p:txBody>
      </p:sp>
      <p:sp>
        <p:nvSpPr>
          <p:cNvPr id="52226"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355272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0B5E2B81-98F4-634E-80AC-A29267947F3E}" type="slidenum">
              <a:rPr lang="en-GB" altLang="it-IT" sz="1200" b="0"/>
              <a:pPr/>
              <a:t>6</a:t>
            </a:fld>
            <a:endParaRPr lang="en-GB" altLang="it-IT" sz="1200" b="0"/>
          </a:p>
        </p:txBody>
      </p:sp>
      <p:sp>
        <p:nvSpPr>
          <p:cNvPr id="45058"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137219" name="Rectangle 3"/>
          <p:cNvSpPr>
            <a:spLocks noGrp="1" noChangeArrowheads="1"/>
          </p:cNvSpPr>
          <p:nvPr>
            <p:ph type="body" idx="1"/>
          </p:nvPr>
        </p:nvSpPr>
        <p:spPr>
          <a:solidFill>
            <a:srgbClr val="FFFFFF"/>
          </a:solidFill>
          <a:ln>
            <a:solidFill>
              <a:srgbClr val="000000"/>
            </a:solidFill>
            <a:miter lim="800000"/>
            <a:headEnd/>
            <a:tailEnd/>
          </a:ln>
        </p:spPr>
        <p:txBody>
          <a:bodyPr lIns="22247" tIns="11124" rIns="22247" bIns="11124"/>
          <a:lstStyle/>
          <a:p>
            <a:pPr eaLnBrk="1" hangingPunct="1">
              <a:defRPr/>
            </a:pPr>
            <a:endParaRPr lang="en-GB" smtClean="0">
              <a:cs typeface="+mn-cs"/>
            </a:endParaRPr>
          </a:p>
        </p:txBody>
      </p:sp>
    </p:spTree>
    <p:extLst>
      <p:ext uri="{BB962C8B-B14F-4D97-AF65-F5344CB8AC3E}">
        <p14:creationId xmlns:p14="http://schemas.microsoft.com/office/powerpoint/2010/main" val="1894889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862D20B-3CBC-5B4C-B5A7-E63E30583970}" type="slidenum">
              <a:rPr lang="en-GB" altLang="it-IT" sz="1200" b="0"/>
              <a:pPr/>
              <a:t>7</a:t>
            </a:fld>
            <a:endParaRPr lang="en-GB" altLang="it-IT" sz="1200" b="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972002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B92666B-AEA5-3245-8AE3-98290680B5EE}" type="slidenum">
              <a:rPr lang="en-GB" altLang="it-IT" sz="1200" b="0"/>
              <a:pPr/>
              <a:t>8</a:t>
            </a:fld>
            <a:endParaRPr lang="en-GB" altLang="it-IT" sz="1200" b="0"/>
          </a:p>
        </p:txBody>
      </p:sp>
      <p:sp>
        <p:nvSpPr>
          <p:cNvPr id="58370" name="Rectangle 2"/>
          <p:cNvSpPr>
            <a:spLocks noGrp="1" noRot="1" noChangeAspect="1" noChangeArrowheads="1" noTextEdit="1"/>
          </p:cNvSpPr>
          <p:nvPr>
            <p:ph type="sldImg"/>
          </p:nvPr>
        </p:nvSpPr>
        <p:spPr>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3953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B7D14934-6228-BD44-B275-278F293CC91E}" type="slidenum">
              <a:rPr lang="en-GB" altLang="it-IT" sz="1200" b="0"/>
              <a:pPr/>
              <a:t>9</a:t>
            </a:fld>
            <a:endParaRPr lang="en-GB" altLang="it-IT" sz="1200" b="0"/>
          </a:p>
        </p:txBody>
      </p:sp>
      <p:sp>
        <p:nvSpPr>
          <p:cNvPr id="52226"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01564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C08F53E-E3AF-B34F-8B5E-889393C118BA}" type="slidenum">
              <a:rPr lang="en-GB" altLang="it-IT"/>
              <a:pPr>
                <a:defRPr/>
              </a:pPr>
              <a:t>‹n.›</a:t>
            </a:fld>
            <a:endParaRPr lang="en-GB" altLang="it-IT"/>
          </a:p>
        </p:txBody>
      </p:sp>
    </p:spTree>
    <p:extLst>
      <p:ext uri="{BB962C8B-B14F-4D97-AF65-F5344CB8AC3E}">
        <p14:creationId xmlns:p14="http://schemas.microsoft.com/office/powerpoint/2010/main" val="59511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92C4A31-27AC-754C-BC80-C3386F76BFE7}" type="slidenum">
              <a:rPr lang="en-GB" altLang="it-IT"/>
              <a:pPr>
                <a:defRPr/>
              </a:pPr>
              <a:t>‹n.›</a:t>
            </a:fld>
            <a:endParaRPr lang="en-GB" altLang="it-IT"/>
          </a:p>
        </p:txBody>
      </p:sp>
    </p:spTree>
    <p:extLst>
      <p:ext uri="{BB962C8B-B14F-4D97-AF65-F5344CB8AC3E}">
        <p14:creationId xmlns:p14="http://schemas.microsoft.com/office/powerpoint/2010/main" val="1660244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BF3D17B-6A59-5443-A10B-40729A897A32}" type="slidenum">
              <a:rPr lang="en-GB" altLang="it-IT"/>
              <a:pPr>
                <a:defRPr/>
              </a:pPr>
              <a:t>‹n.›</a:t>
            </a:fld>
            <a:endParaRPr lang="en-GB" altLang="it-IT"/>
          </a:p>
        </p:txBody>
      </p:sp>
    </p:spTree>
    <p:extLst>
      <p:ext uri="{BB962C8B-B14F-4D97-AF65-F5344CB8AC3E}">
        <p14:creationId xmlns:p14="http://schemas.microsoft.com/office/powerpoint/2010/main" val="1470017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5B35EFB5-2766-F548-AE66-F8EDFD2217CA}" type="slidenum">
              <a:rPr lang="it-IT" altLang="it-IT"/>
              <a:pPr>
                <a:defRPr/>
              </a:pPr>
              <a:t>‹n.›</a:t>
            </a:fld>
            <a:endParaRPr lang="it-IT" altLang="it-IT"/>
          </a:p>
        </p:txBody>
      </p:sp>
    </p:spTree>
    <p:extLst>
      <p:ext uri="{BB962C8B-B14F-4D97-AF65-F5344CB8AC3E}">
        <p14:creationId xmlns:p14="http://schemas.microsoft.com/office/powerpoint/2010/main" val="1091895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A3F6727C-883B-CD41-8356-6A81433142C5}" type="slidenum">
              <a:rPr lang="it-IT" altLang="it-IT"/>
              <a:pPr>
                <a:defRPr/>
              </a:pPr>
              <a:t>‹n.›</a:t>
            </a:fld>
            <a:endParaRPr lang="it-IT" altLang="it-IT"/>
          </a:p>
        </p:txBody>
      </p:sp>
    </p:spTree>
    <p:extLst>
      <p:ext uri="{BB962C8B-B14F-4D97-AF65-F5344CB8AC3E}">
        <p14:creationId xmlns:p14="http://schemas.microsoft.com/office/powerpoint/2010/main" val="1235434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3B8C5546-C3F7-8E4D-8948-7066C3B50A85}" type="slidenum">
              <a:rPr lang="it-IT" altLang="it-IT"/>
              <a:pPr>
                <a:defRPr/>
              </a:pPr>
              <a:t>‹n.›</a:t>
            </a:fld>
            <a:endParaRPr lang="it-IT" altLang="it-IT"/>
          </a:p>
        </p:txBody>
      </p:sp>
    </p:spTree>
    <p:extLst>
      <p:ext uri="{BB962C8B-B14F-4D97-AF65-F5344CB8AC3E}">
        <p14:creationId xmlns:p14="http://schemas.microsoft.com/office/powerpoint/2010/main" val="2071086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sz="half" idx="10"/>
          </p:nvPr>
        </p:nvSpPr>
        <p:spPr>
          <a:ln/>
        </p:spPr>
        <p:txBody>
          <a:bodyPr/>
          <a:lstStyle>
            <a:lvl1pPr>
              <a:defRPr/>
            </a:lvl1pPr>
          </a:lstStyle>
          <a:p>
            <a:pPr>
              <a:defRPr/>
            </a:pPr>
            <a:endParaRPr lang="it-IT"/>
          </a:p>
        </p:txBody>
      </p:sp>
      <p:sp>
        <p:nvSpPr>
          <p:cNvPr id="8" name="Rectangle 4"/>
          <p:cNvSpPr>
            <a:spLocks noGrp="1" noChangeArrowheads="1"/>
          </p:cNvSpPr>
          <p:nvPr>
            <p:ph type="ftr" sz="quarter" idx="11"/>
          </p:nvPr>
        </p:nvSpPr>
        <p:spPr>
          <a:ln/>
        </p:spPr>
        <p:txBody>
          <a:bodyPr/>
          <a:lstStyle>
            <a:lvl1pPr>
              <a:defRPr/>
            </a:lvl1pPr>
          </a:lstStyle>
          <a:p>
            <a:pPr>
              <a:defRPr/>
            </a:pPr>
            <a:endParaRPr lang="it-IT"/>
          </a:p>
        </p:txBody>
      </p:sp>
      <p:sp>
        <p:nvSpPr>
          <p:cNvPr id="9" name="Rectangle 5"/>
          <p:cNvSpPr>
            <a:spLocks noGrp="1" noChangeArrowheads="1"/>
          </p:cNvSpPr>
          <p:nvPr>
            <p:ph type="sldNum" sz="quarter" idx="12"/>
          </p:nvPr>
        </p:nvSpPr>
        <p:spPr>
          <a:ln/>
        </p:spPr>
        <p:txBody>
          <a:bodyPr/>
          <a:lstStyle>
            <a:lvl1pPr>
              <a:defRPr/>
            </a:lvl1pPr>
          </a:lstStyle>
          <a:p>
            <a:pPr>
              <a:defRPr/>
            </a:pPr>
            <a:fld id="{6F3CB447-DD2F-AE4D-8521-AF91DA179338}" type="slidenum">
              <a:rPr lang="it-IT" altLang="it-IT"/>
              <a:pPr>
                <a:defRPr/>
              </a:pPr>
              <a:t>‹n.›</a:t>
            </a:fld>
            <a:endParaRPr lang="it-IT" altLang="it-IT"/>
          </a:p>
        </p:txBody>
      </p:sp>
    </p:spTree>
    <p:extLst>
      <p:ext uri="{BB962C8B-B14F-4D97-AF65-F5344CB8AC3E}">
        <p14:creationId xmlns:p14="http://schemas.microsoft.com/office/powerpoint/2010/main" val="192825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3"/>
          <p:cNvSpPr>
            <a:spLocks noGrp="1" noChangeArrowheads="1"/>
          </p:cNvSpPr>
          <p:nvPr>
            <p:ph type="dt" sz="half" idx="10"/>
          </p:nvPr>
        </p:nvSpPr>
        <p:spPr>
          <a:ln/>
        </p:spPr>
        <p:txBody>
          <a:bodyPr/>
          <a:lstStyle>
            <a:lvl1pPr>
              <a:defRPr/>
            </a:lvl1pPr>
          </a:lstStyle>
          <a:p>
            <a:pPr>
              <a:defRPr/>
            </a:pPr>
            <a:endParaRPr lang="it-IT"/>
          </a:p>
        </p:txBody>
      </p:sp>
      <p:sp>
        <p:nvSpPr>
          <p:cNvPr id="4" name="Rectangle 4"/>
          <p:cNvSpPr>
            <a:spLocks noGrp="1" noChangeArrowheads="1"/>
          </p:cNvSpPr>
          <p:nvPr>
            <p:ph type="ftr" sz="quarter" idx="11"/>
          </p:nvPr>
        </p:nvSpPr>
        <p:spPr>
          <a:ln/>
        </p:spPr>
        <p:txBody>
          <a:bodyPr/>
          <a:lstStyle>
            <a:lvl1pPr>
              <a:defRPr/>
            </a:lvl1pPr>
          </a:lstStyle>
          <a:p>
            <a:pPr>
              <a:defRPr/>
            </a:pPr>
            <a:endParaRPr lang="it-IT"/>
          </a:p>
        </p:txBody>
      </p:sp>
      <p:sp>
        <p:nvSpPr>
          <p:cNvPr id="5" name="Rectangle 5"/>
          <p:cNvSpPr>
            <a:spLocks noGrp="1" noChangeArrowheads="1"/>
          </p:cNvSpPr>
          <p:nvPr>
            <p:ph type="sldNum" sz="quarter" idx="12"/>
          </p:nvPr>
        </p:nvSpPr>
        <p:spPr>
          <a:ln/>
        </p:spPr>
        <p:txBody>
          <a:bodyPr/>
          <a:lstStyle>
            <a:lvl1pPr>
              <a:defRPr/>
            </a:lvl1pPr>
          </a:lstStyle>
          <a:p>
            <a:pPr>
              <a:defRPr/>
            </a:pPr>
            <a:fld id="{A9813036-9280-B24C-86FE-20544E2FA15E}" type="slidenum">
              <a:rPr lang="it-IT" altLang="it-IT"/>
              <a:pPr>
                <a:defRPr/>
              </a:pPr>
              <a:t>‹n.›</a:t>
            </a:fld>
            <a:endParaRPr lang="it-IT" altLang="it-IT"/>
          </a:p>
        </p:txBody>
      </p:sp>
    </p:spTree>
    <p:extLst>
      <p:ext uri="{BB962C8B-B14F-4D97-AF65-F5344CB8AC3E}">
        <p14:creationId xmlns:p14="http://schemas.microsoft.com/office/powerpoint/2010/main" val="259170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it-IT"/>
          </a:p>
        </p:txBody>
      </p:sp>
      <p:sp>
        <p:nvSpPr>
          <p:cNvPr id="3" name="Rectangle 4"/>
          <p:cNvSpPr>
            <a:spLocks noGrp="1" noChangeArrowheads="1"/>
          </p:cNvSpPr>
          <p:nvPr>
            <p:ph type="ftr" sz="quarter" idx="11"/>
          </p:nvPr>
        </p:nvSpPr>
        <p:spPr>
          <a:ln/>
        </p:spPr>
        <p:txBody>
          <a:bodyPr/>
          <a:lstStyle>
            <a:lvl1pPr>
              <a:defRPr/>
            </a:lvl1pPr>
          </a:lstStyle>
          <a:p>
            <a:pPr>
              <a:defRPr/>
            </a:pPr>
            <a:endParaRPr lang="it-IT"/>
          </a:p>
        </p:txBody>
      </p:sp>
      <p:sp>
        <p:nvSpPr>
          <p:cNvPr id="4" name="Rectangle 5"/>
          <p:cNvSpPr>
            <a:spLocks noGrp="1" noChangeArrowheads="1"/>
          </p:cNvSpPr>
          <p:nvPr>
            <p:ph type="sldNum" sz="quarter" idx="12"/>
          </p:nvPr>
        </p:nvSpPr>
        <p:spPr>
          <a:ln/>
        </p:spPr>
        <p:txBody>
          <a:bodyPr/>
          <a:lstStyle>
            <a:lvl1pPr>
              <a:defRPr/>
            </a:lvl1pPr>
          </a:lstStyle>
          <a:p>
            <a:pPr>
              <a:defRPr/>
            </a:pPr>
            <a:fld id="{C6B30E27-DB99-6D41-A7A8-8A206A1E11CC}" type="slidenum">
              <a:rPr lang="it-IT" altLang="it-IT"/>
              <a:pPr>
                <a:defRPr/>
              </a:pPr>
              <a:t>‹n.›</a:t>
            </a:fld>
            <a:endParaRPr lang="it-IT" altLang="it-IT"/>
          </a:p>
        </p:txBody>
      </p:sp>
    </p:spTree>
    <p:extLst>
      <p:ext uri="{BB962C8B-B14F-4D97-AF65-F5344CB8AC3E}">
        <p14:creationId xmlns:p14="http://schemas.microsoft.com/office/powerpoint/2010/main" val="776732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2D370385-66CE-484C-B218-E716C1A01135}" type="slidenum">
              <a:rPr lang="it-IT" altLang="it-IT"/>
              <a:pPr>
                <a:defRPr/>
              </a:pPr>
              <a:t>‹n.›</a:t>
            </a:fld>
            <a:endParaRPr lang="it-IT" altLang="it-IT"/>
          </a:p>
        </p:txBody>
      </p:sp>
    </p:spTree>
    <p:extLst>
      <p:ext uri="{BB962C8B-B14F-4D97-AF65-F5344CB8AC3E}">
        <p14:creationId xmlns:p14="http://schemas.microsoft.com/office/powerpoint/2010/main" val="2130646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3B19D2D4-CDD2-3649-B21A-3967CA6A7760}" type="slidenum">
              <a:rPr lang="it-IT" altLang="it-IT"/>
              <a:pPr>
                <a:defRPr/>
              </a:pPr>
              <a:t>‹n.›</a:t>
            </a:fld>
            <a:endParaRPr lang="it-IT" altLang="it-IT"/>
          </a:p>
        </p:txBody>
      </p:sp>
    </p:spTree>
    <p:extLst>
      <p:ext uri="{BB962C8B-B14F-4D97-AF65-F5344CB8AC3E}">
        <p14:creationId xmlns:p14="http://schemas.microsoft.com/office/powerpoint/2010/main" val="493827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AFFBE94-C264-2E4F-9E29-C63E3350D881}" type="slidenum">
              <a:rPr lang="en-GB" altLang="it-IT"/>
              <a:pPr>
                <a:defRPr/>
              </a:pPr>
              <a:t>‹n.›</a:t>
            </a:fld>
            <a:endParaRPr lang="en-GB" altLang="it-IT"/>
          </a:p>
        </p:txBody>
      </p:sp>
    </p:spTree>
    <p:extLst>
      <p:ext uri="{BB962C8B-B14F-4D97-AF65-F5344CB8AC3E}">
        <p14:creationId xmlns:p14="http://schemas.microsoft.com/office/powerpoint/2010/main" val="1225048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6D7CE807-48CE-3643-A820-47655CFBE38F}" type="slidenum">
              <a:rPr lang="it-IT" altLang="it-IT"/>
              <a:pPr>
                <a:defRPr/>
              </a:pPr>
              <a:t>‹n.›</a:t>
            </a:fld>
            <a:endParaRPr lang="it-IT" altLang="it-IT"/>
          </a:p>
        </p:txBody>
      </p:sp>
    </p:spTree>
    <p:extLst>
      <p:ext uri="{BB962C8B-B14F-4D97-AF65-F5344CB8AC3E}">
        <p14:creationId xmlns:p14="http://schemas.microsoft.com/office/powerpoint/2010/main" val="1888232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B8EF1576-DF57-E741-BDF8-6023CA7524E8}" type="slidenum">
              <a:rPr lang="it-IT" altLang="it-IT"/>
              <a:pPr>
                <a:defRPr/>
              </a:pPr>
              <a:t>‹n.›</a:t>
            </a:fld>
            <a:endParaRPr lang="it-IT" altLang="it-IT"/>
          </a:p>
        </p:txBody>
      </p:sp>
    </p:spTree>
    <p:extLst>
      <p:ext uri="{BB962C8B-B14F-4D97-AF65-F5344CB8AC3E}">
        <p14:creationId xmlns:p14="http://schemas.microsoft.com/office/powerpoint/2010/main" val="13586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C08F53E-E3AF-B34F-8B5E-889393C118BA}" type="slidenum">
              <a:rPr lang="en-GB" altLang="it-IT"/>
              <a:pPr>
                <a:defRPr/>
              </a:pPr>
              <a:t>‹n.›</a:t>
            </a:fld>
            <a:endParaRPr lang="en-GB" altLang="it-IT"/>
          </a:p>
        </p:txBody>
      </p:sp>
    </p:spTree>
    <p:extLst>
      <p:ext uri="{BB962C8B-B14F-4D97-AF65-F5344CB8AC3E}">
        <p14:creationId xmlns:p14="http://schemas.microsoft.com/office/powerpoint/2010/main" val="1844629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C9FF10D-F52A-EA47-A1FA-67EF0A1A5187}" type="slidenum">
              <a:rPr lang="en-GB" altLang="it-IT"/>
              <a:pPr>
                <a:defRPr/>
              </a:pPr>
              <a:t>‹n.›</a:t>
            </a:fld>
            <a:endParaRPr lang="en-GB" altLang="it-IT"/>
          </a:p>
        </p:txBody>
      </p:sp>
    </p:spTree>
    <p:extLst>
      <p:ext uri="{BB962C8B-B14F-4D97-AF65-F5344CB8AC3E}">
        <p14:creationId xmlns:p14="http://schemas.microsoft.com/office/powerpoint/2010/main" val="1463961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5F0E713-9E09-BC4D-A8DA-3FB4E66021C3}" type="slidenum">
              <a:rPr lang="en-GB" altLang="it-IT"/>
              <a:pPr>
                <a:defRPr/>
              </a:pPr>
              <a:t>‹n.›</a:t>
            </a:fld>
            <a:endParaRPr lang="en-GB" altLang="it-IT"/>
          </a:p>
        </p:txBody>
      </p:sp>
    </p:spTree>
    <p:extLst>
      <p:ext uri="{BB962C8B-B14F-4D97-AF65-F5344CB8AC3E}">
        <p14:creationId xmlns:p14="http://schemas.microsoft.com/office/powerpoint/2010/main" val="1087879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0A0AE13-8E05-B842-A2AD-4259F9F7E97A}" type="slidenum">
              <a:rPr lang="en-GB" altLang="it-IT"/>
              <a:pPr>
                <a:defRPr/>
              </a:pPr>
              <a:t>‹n.›</a:t>
            </a:fld>
            <a:endParaRPr lang="en-GB" altLang="it-IT"/>
          </a:p>
        </p:txBody>
      </p:sp>
    </p:spTree>
    <p:extLst>
      <p:ext uri="{BB962C8B-B14F-4D97-AF65-F5344CB8AC3E}">
        <p14:creationId xmlns:p14="http://schemas.microsoft.com/office/powerpoint/2010/main" val="31288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479B074B-7E02-0E48-8666-DC6754414F74}" type="slidenum">
              <a:rPr lang="en-GB" altLang="it-IT"/>
              <a:pPr>
                <a:defRPr/>
              </a:pPr>
              <a:t>‹n.›</a:t>
            </a:fld>
            <a:endParaRPr lang="en-GB" altLang="it-IT"/>
          </a:p>
        </p:txBody>
      </p:sp>
    </p:spTree>
    <p:extLst>
      <p:ext uri="{BB962C8B-B14F-4D97-AF65-F5344CB8AC3E}">
        <p14:creationId xmlns:p14="http://schemas.microsoft.com/office/powerpoint/2010/main" val="161935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DB32145B-B539-A445-B799-67ABC2B2EA82}" type="slidenum">
              <a:rPr lang="en-GB" altLang="it-IT"/>
              <a:pPr>
                <a:defRPr/>
              </a:pPr>
              <a:t>‹n.›</a:t>
            </a:fld>
            <a:endParaRPr lang="en-GB" altLang="it-IT"/>
          </a:p>
        </p:txBody>
      </p:sp>
    </p:spTree>
    <p:extLst>
      <p:ext uri="{BB962C8B-B14F-4D97-AF65-F5344CB8AC3E}">
        <p14:creationId xmlns:p14="http://schemas.microsoft.com/office/powerpoint/2010/main" val="140919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7F6AA2D-3BD8-4E49-8D3C-F413DC27ADF9}" type="slidenum">
              <a:rPr lang="en-GB" altLang="it-IT"/>
              <a:pPr>
                <a:defRPr/>
              </a:pPr>
              <a:t>‹n.›</a:t>
            </a:fld>
            <a:endParaRPr lang="en-GB" altLang="it-IT"/>
          </a:p>
        </p:txBody>
      </p:sp>
    </p:spTree>
    <p:extLst>
      <p:ext uri="{BB962C8B-B14F-4D97-AF65-F5344CB8AC3E}">
        <p14:creationId xmlns:p14="http://schemas.microsoft.com/office/powerpoint/2010/main" val="1848016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4D93854-70E9-9D46-8569-3FD01555B397}" type="slidenum">
              <a:rPr lang="en-GB" altLang="it-IT"/>
              <a:pPr>
                <a:defRPr/>
              </a:pPr>
              <a:t>‹n.›</a:t>
            </a:fld>
            <a:endParaRPr lang="en-GB" altLang="it-IT"/>
          </a:p>
        </p:txBody>
      </p:sp>
    </p:spTree>
    <p:extLst>
      <p:ext uri="{BB962C8B-B14F-4D97-AF65-F5344CB8AC3E}">
        <p14:creationId xmlns:p14="http://schemas.microsoft.com/office/powerpoint/2010/main" val="5506733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it-IT"/>
              <a:t>Fare clic per modificare gli stili del testo dello schema</a:t>
            </a:r>
          </a:p>
          <a:p>
            <a:pPr lvl="1"/>
            <a:r>
              <a:rPr lang="en-GB" altLang="it-IT"/>
              <a:t>Secondo livello</a:t>
            </a:r>
          </a:p>
          <a:p>
            <a:pPr lvl="2"/>
            <a:r>
              <a:rPr lang="en-GB" altLang="it-IT"/>
              <a:t>Terzo livello</a:t>
            </a:r>
          </a:p>
          <a:p>
            <a:pPr lvl="3"/>
            <a:r>
              <a:rPr lang="en-GB" altLang="it-IT"/>
              <a:t>Quarto livello</a:t>
            </a:r>
          </a:p>
          <a:p>
            <a:pPr lvl="4"/>
            <a:r>
              <a:rPr lang="en-GB" alt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400" b="0">
                <a:ea typeface="ＭＳ Ｐゴシック"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ctr">
              <a:defRPr sz="1400" b="0">
                <a:ea typeface="ＭＳ Ｐゴシック"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400" b="0"/>
            </a:lvl1pPr>
          </a:lstStyle>
          <a:p>
            <a:pPr>
              <a:defRPr/>
            </a:pPr>
            <a:fld id="{EA84A228-61E0-384E-A0BA-8080C894AA72}" type="slidenum">
              <a:rPr lang="en-GB" altLang="it-IT"/>
              <a:pPr>
                <a:defRPr/>
              </a:pPr>
              <a:t>‹n.›</a:t>
            </a:fld>
            <a:endParaRPr lang="en-GB" altLang="it-IT"/>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p>
            <a:pPr lvl="0"/>
            <a:r>
              <a:rPr lang="it-IT"/>
              <a:t>Fare clic per modificare stile</a:t>
            </a:r>
          </a:p>
        </p:txBody>
      </p:sp>
      <p:sp>
        <p:nvSpPr>
          <p:cNvPr id="9219" name="Rectangle 3"/>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eaLnBrk="1" hangingPunct="1">
              <a:defRPr sz="1400" b="0">
                <a:latin typeface="+mn-lt"/>
                <a:ea typeface="ＭＳ Ｐゴシック" charset="0"/>
                <a:cs typeface="ＭＳ Ｐゴシック" charset="0"/>
              </a:defRPr>
            </a:lvl1pPr>
          </a:lstStyle>
          <a:p>
            <a:pPr>
              <a:defRPr/>
            </a:pPr>
            <a:endParaRPr lang="it-IT"/>
          </a:p>
        </p:txBody>
      </p:sp>
      <p:sp>
        <p:nvSpPr>
          <p:cNvPr id="9220"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ctr" eaLnBrk="1" hangingPunct="1">
              <a:defRPr sz="1400" b="0">
                <a:latin typeface="+mn-lt"/>
                <a:ea typeface="ＭＳ Ｐゴシック" charset="0"/>
                <a:cs typeface="ＭＳ Ｐゴシック" charset="0"/>
              </a:defRPr>
            </a:lvl1pPr>
          </a:lstStyle>
          <a:p>
            <a:pPr>
              <a:defRPr/>
            </a:pPr>
            <a:endParaRPr lang="it-IT"/>
          </a:p>
        </p:txBody>
      </p:sp>
      <p:sp>
        <p:nvSpPr>
          <p:cNvPr id="922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r" eaLnBrk="1" hangingPunct="1">
              <a:defRPr sz="1400" b="0">
                <a:latin typeface="Times New Roman" charset="0"/>
              </a:defRPr>
            </a:lvl1pPr>
          </a:lstStyle>
          <a:p>
            <a:pPr>
              <a:defRPr/>
            </a:pPr>
            <a:fld id="{5CBF7DB5-ECD7-534D-8B71-95C54A52AD4B}" type="slidenum">
              <a:rPr lang="it-IT" altLang="it-IT"/>
              <a:pPr>
                <a:defRPr/>
              </a:pPr>
              <a:t>‹n.›</a:t>
            </a:fld>
            <a:endParaRPr lang="it-IT" altLang="it-IT"/>
          </a:p>
        </p:txBody>
      </p:sp>
      <p:sp>
        <p:nvSpPr>
          <p:cNvPr id="25606"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Char char="l"/>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tiff"/></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tiff"/><Relationship Id="rId5" Type="http://schemas.openxmlformats.org/officeDocument/2006/relationships/image" Target="../media/image20.tif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0.tiff"/><Relationship Id="rId5" Type="http://schemas.openxmlformats.org/officeDocument/2006/relationships/image" Target="../media/image22.gif"/><Relationship Id="rId6" Type="http://schemas.openxmlformats.org/officeDocument/2006/relationships/image" Target="../media/image18.jp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g"/><Relationship Id="rId5" Type="http://schemas.openxmlformats.org/officeDocument/2006/relationships/image" Target="../media/image27.jp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380" y="797272"/>
            <a:ext cx="3340100" cy="5080000"/>
          </a:xfrm>
          <a:prstGeom prst="rect">
            <a:avLst/>
          </a:prstGeom>
        </p:spPr>
      </p:pic>
      <p:sp>
        <p:nvSpPr>
          <p:cNvPr id="2" name="CasellaDiTesto 1"/>
          <p:cNvSpPr txBox="1"/>
          <p:nvPr/>
        </p:nvSpPr>
        <p:spPr>
          <a:xfrm>
            <a:off x="1514429" y="5211777"/>
            <a:ext cx="2274982" cy="307777"/>
          </a:xfrm>
          <a:prstGeom prst="rect">
            <a:avLst/>
          </a:prstGeom>
          <a:noFill/>
        </p:spPr>
        <p:txBody>
          <a:bodyPr wrap="none" rtlCol="0">
            <a:spAutoFit/>
          </a:bodyPr>
          <a:lstStyle/>
          <a:p>
            <a:r>
              <a:rPr lang="en-GB" sz="1400" b="0" dirty="0" err="1">
                <a:solidFill>
                  <a:schemeClr val="bg2"/>
                </a:solidFill>
                <a:ea typeface="Arial" charset="0"/>
                <a:cs typeface="Arial" charset="0"/>
              </a:rPr>
              <a:t>Principali</a:t>
            </a:r>
            <a:r>
              <a:rPr lang="en-GB" sz="1400" b="0" dirty="0">
                <a:solidFill>
                  <a:schemeClr val="bg2"/>
                </a:solidFill>
                <a:ea typeface="Arial" charset="0"/>
                <a:cs typeface="Arial" charset="0"/>
              </a:rPr>
              <a:t> </a:t>
            </a:r>
            <a:r>
              <a:rPr lang="en-GB" sz="1400" b="0" dirty="0" err="1">
                <a:solidFill>
                  <a:schemeClr val="bg2"/>
                </a:solidFill>
                <a:ea typeface="Arial" charset="0"/>
                <a:cs typeface="Arial" charset="0"/>
              </a:rPr>
              <a:t>fonti</a:t>
            </a:r>
            <a:r>
              <a:rPr lang="en-GB" sz="1400" b="0" dirty="0">
                <a:solidFill>
                  <a:schemeClr val="bg2"/>
                </a:solidFill>
                <a:ea typeface="Arial" charset="0"/>
                <a:cs typeface="Arial" charset="0"/>
              </a:rPr>
              <a:t> </a:t>
            </a:r>
            <a:r>
              <a:rPr lang="en-GB" sz="1400" b="0" dirty="0" err="1">
                <a:solidFill>
                  <a:schemeClr val="bg2"/>
                </a:solidFill>
                <a:ea typeface="Arial" charset="0"/>
                <a:cs typeface="Arial" charset="0"/>
              </a:rPr>
              <a:t>delle</a:t>
            </a:r>
            <a:r>
              <a:rPr lang="en-GB" sz="1400" b="0" dirty="0">
                <a:solidFill>
                  <a:schemeClr val="bg2"/>
                </a:solidFill>
                <a:ea typeface="Arial" charset="0"/>
                <a:cs typeface="Arial" charset="0"/>
              </a:rPr>
              <a:t> figure:</a:t>
            </a:r>
          </a:p>
        </p:txBody>
      </p:sp>
      <p:sp>
        <p:nvSpPr>
          <p:cNvPr id="3" name="CasellaDiTesto 2"/>
          <p:cNvSpPr txBox="1"/>
          <p:nvPr/>
        </p:nvSpPr>
        <p:spPr>
          <a:xfrm>
            <a:off x="1043608" y="548680"/>
            <a:ext cx="8100392" cy="523220"/>
          </a:xfrm>
          <a:prstGeom prst="rect">
            <a:avLst/>
          </a:prstGeom>
          <a:noFill/>
        </p:spPr>
        <p:txBody>
          <a:bodyPr wrap="square" rtlCol="0">
            <a:spAutoFit/>
          </a:bodyPr>
          <a:lstStyle/>
          <a:p>
            <a:r>
              <a:rPr lang="en-GB" sz="2800" dirty="0" err="1" smtClean="0">
                <a:solidFill>
                  <a:schemeClr val="bg2"/>
                </a:solidFill>
                <a:ea typeface="Arial" charset="0"/>
                <a:cs typeface="Arial" charset="0"/>
              </a:rPr>
              <a:t>RIFLESSI</a:t>
            </a:r>
            <a:r>
              <a:rPr lang="en-GB" sz="2800" dirty="0" smtClean="0">
                <a:solidFill>
                  <a:schemeClr val="bg2"/>
                </a:solidFill>
                <a:ea typeface="Arial" charset="0"/>
                <a:cs typeface="Arial" charset="0"/>
              </a:rPr>
              <a:t> </a:t>
            </a:r>
            <a:r>
              <a:rPr lang="en-GB" sz="2800" dirty="0" err="1" smtClean="0">
                <a:solidFill>
                  <a:schemeClr val="bg2"/>
                </a:solidFill>
                <a:ea typeface="Arial" charset="0"/>
                <a:cs typeface="Arial" charset="0"/>
              </a:rPr>
              <a:t>SPINALI</a:t>
            </a:r>
            <a:endParaRPr lang="en-GB" sz="2800" dirty="0">
              <a:solidFill>
                <a:schemeClr val="bg2"/>
              </a:solidFill>
              <a:ea typeface="Arial" charset="0"/>
              <a:cs typeface="Arial" charset="0"/>
            </a:endParaRPr>
          </a:p>
        </p:txBody>
      </p:sp>
      <p:sp>
        <p:nvSpPr>
          <p:cNvPr id="8" name="CasellaDiTesto 7"/>
          <p:cNvSpPr txBox="1"/>
          <p:nvPr/>
        </p:nvSpPr>
        <p:spPr>
          <a:xfrm>
            <a:off x="1043608" y="1916832"/>
            <a:ext cx="8100392" cy="338554"/>
          </a:xfrm>
          <a:prstGeom prst="rect">
            <a:avLst/>
          </a:prstGeom>
          <a:noFill/>
        </p:spPr>
        <p:txBody>
          <a:bodyPr wrap="square" rtlCol="0">
            <a:spAutoFit/>
          </a:bodyPr>
          <a:lstStyle/>
          <a:p>
            <a:r>
              <a:rPr lang="en-GB" sz="1600" dirty="0">
                <a:solidFill>
                  <a:schemeClr val="bg2"/>
                </a:solidFill>
                <a:ea typeface="Arial" charset="0"/>
                <a:cs typeface="Arial" charset="0"/>
              </a:rPr>
              <a:t>per le </a:t>
            </a:r>
            <a:r>
              <a:rPr lang="en-GB" sz="1600" dirty="0" err="1">
                <a:solidFill>
                  <a:schemeClr val="bg2"/>
                </a:solidFill>
                <a:ea typeface="Arial" charset="0"/>
                <a:cs typeface="Arial" charset="0"/>
              </a:rPr>
              <a:t>lezioni</a:t>
            </a:r>
            <a:r>
              <a:rPr lang="en-GB" sz="1600" dirty="0">
                <a:solidFill>
                  <a:schemeClr val="bg2"/>
                </a:solidFill>
                <a:ea typeface="Arial" charset="0"/>
                <a:cs typeface="Arial" charset="0"/>
              </a:rPr>
              <a:t> del prof. P. Paolo </a:t>
            </a:r>
            <a:r>
              <a:rPr lang="en-GB" sz="1600" dirty="0" err="1">
                <a:solidFill>
                  <a:schemeClr val="bg2"/>
                </a:solidFill>
                <a:ea typeface="Arial" charset="0"/>
                <a:cs typeface="Arial" charset="0"/>
              </a:rPr>
              <a:t>Battaglini</a:t>
            </a:r>
            <a:endParaRPr lang="en-GB" sz="1600" dirty="0">
              <a:solidFill>
                <a:schemeClr val="bg2"/>
              </a:solidFill>
              <a:ea typeface="Arial" charset="0"/>
              <a:cs typeface="Arial" charset="0"/>
            </a:endParaRPr>
          </a:p>
        </p:txBody>
      </p:sp>
      <p:sp>
        <p:nvSpPr>
          <p:cNvPr id="9" name="CasellaDiTesto 8"/>
          <p:cNvSpPr txBox="1"/>
          <p:nvPr/>
        </p:nvSpPr>
        <p:spPr>
          <a:xfrm>
            <a:off x="4242423" y="2897249"/>
            <a:ext cx="630301" cy="338554"/>
          </a:xfrm>
          <a:prstGeom prst="rect">
            <a:avLst/>
          </a:prstGeom>
          <a:noFill/>
          <a:ln>
            <a:solidFill>
              <a:schemeClr val="bg2"/>
            </a:solidFill>
          </a:ln>
        </p:spPr>
        <p:txBody>
          <a:bodyPr wrap="none" rtlCol="0">
            <a:spAutoFit/>
          </a:bodyPr>
          <a:lstStyle/>
          <a:p>
            <a:r>
              <a:rPr lang="it-IT" sz="1600" b="0" dirty="0">
                <a:solidFill>
                  <a:schemeClr val="bg2"/>
                </a:solidFill>
                <a:ea typeface="Arial" charset="0"/>
                <a:cs typeface="Arial" charset="0"/>
              </a:rPr>
              <a:t>v </a:t>
            </a:r>
            <a:r>
              <a:rPr lang="it-IT" sz="1600" b="0" dirty="0" smtClean="0">
                <a:solidFill>
                  <a:schemeClr val="bg2"/>
                </a:solidFill>
                <a:ea typeface="Arial" charset="0"/>
                <a:cs typeface="Arial" charset="0"/>
              </a:rPr>
              <a:t>5.2</a:t>
            </a:r>
            <a:endParaRPr lang="it-IT" sz="1600" b="0" dirty="0">
              <a:solidFill>
                <a:schemeClr val="bg2"/>
              </a:solidFill>
              <a:ea typeface="Arial" charset="0"/>
              <a:cs typeface="Arial" charset="0"/>
            </a:endParaRPr>
          </a:p>
        </p:txBody>
      </p:sp>
      <p:sp>
        <p:nvSpPr>
          <p:cNvPr id="11" name="CasellaDiTesto 10"/>
          <p:cNvSpPr txBox="1"/>
          <p:nvPr/>
        </p:nvSpPr>
        <p:spPr>
          <a:xfrm>
            <a:off x="1514430" y="5571817"/>
            <a:ext cx="4305474" cy="1169551"/>
          </a:xfrm>
          <a:prstGeom prst="rect">
            <a:avLst/>
          </a:prstGeom>
          <a:noFill/>
        </p:spPr>
        <p:txBody>
          <a:bodyPr wrap="none" rtlCol="0">
            <a:spAutoFit/>
          </a:bodyPr>
          <a:lstStyle/>
          <a:p>
            <a:r>
              <a:rPr lang="it-IT" altLang="it-IT" sz="1400" b="0" dirty="0" smtClean="0">
                <a:solidFill>
                  <a:schemeClr val="bg2"/>
                </a:solidFill>
              </a:rPr>
              <a:t>Battaglini et al., NEUROFISIOLOGIA, Edra</a:t>
            </a:r>
          </a:p>
          <a:p>
            <a:r>
              <a:rPr lang="en-GB" sz="1400" b="0" dirty="0" smtClean="0">
                <a:solidFill>
                  <a:schemeClr val="bg2"/>
                </a:solidFill>
                <a:ea typeface="Arial" charset="0"/>
                <a:cs typeface="Arial" charset="0"/>
              </a:rPr>
              <a:t>Boron e </a:t>
            </a:r>
            <a:r>
              <a:rPr lang="en-GB" sz="1400" b="0" dirty="0" err="1" smtClean="0">
                <a:solidFill>
                  <a:schemeClr val="bg2"/>
                </a:solidFill>
                <a:ea typeface="Arial" charset="0"/>
                <a:cs typeface="Arial" charset="0"/>
              </a:rPr>
              <a:t>Boulpapep</a:t>
            </a:r>
            <a:r>
              <a:rPr lang="en-GB" sz="1400" b="0" dirty="0" smtClean="0">
                <a:solidFill>
                  <a:schemeClr val="bg2"/>
                </a:solidFill>
                <a:ea typeface="Arial" charset="0"/>
                <a:cs typeface="Arial" charset="0"/>
              </a:rPr>
              <a:t>, </a:t>
            </a:r>
            <a:r>
              <a:rPr lang="en-GB" sz="1400" b="0" dirty="0" err="1">
                <a:solidFill>
                  <a:schemeClr val="bg2"/>
                </a:solidFill>
                <a:ea typeface="Arial" charset="0"/>
                <a:cs typeface="Arial" charset="0"/>
              </a:rPr>
              <a:t>FISIOLOGIA</a:t>
            </a:r>
            <a:r>
              <a:rPr lang="en-GB" sz="1400" b="0" dirty="0">
                <a:solidFill>
                  <a:schemeClr val="bg2"/>
                </a:solidFill>
                <a:ea typeface="Arial" charset="0"/>
                <a:cs typeface="Arial" charset="0"/>
              </a:rPr>
              <a:t> </a:t>
            </a:r>
            <a:r>
              <a:rPr lang="en-GB" sz="1400" b="0" dirty="0" err="1">
                <a:solidFill>
                  <a:schemeClr val="bg2"/>
                </a:solidFill>
                <a:ea typeface="Arial" charset="0"/>
                <a:cs typeface="Arial" charset="0"/>
              </a:rPr>
              <a:t>MEDICA</a:t>
            </a:r>
            <a:r>
              <a:rPr lang="en-GB" sz="1400" b="0" dirty="0">
                <a:solidFill>
                  <a:schemeClr val="bg2"/>
                </a:solidFill>
                <a:ea typeface="Arial" charset="0"/>
                <a:cs typeface="Arial" charset="0"/>
              </a:rPr>
              <a:t>, </a:t>
            </a:r>
            <a:r>
              <a:rPr lang="en-GB" sz="1400" b="0" dirty="0" err="1">
                <a:solidFill>
                  <a:schemeClr val="bg2"/>
                </a:solidFill>
                <a:ea typeface="Arial" charset="0"/>
                <a:cs typeface="Arial" charset="0"/>
              </a:rPr>
              <a:t>EDRA</a:t>
            </a:r>
            <a:endParaRPr lang="en-GB" sz="1400" b="0" dirty="0">
              <a:solidFill>
                <a:schemeClr val="bg2"/>
              </a:solidFill>
              <a:ea typeface="Arial" charset="0"/>
              <a:cs typeface="Arial" charset="0"/>
            </a:endParaRPr>
          </a:p>
          <a:p>
            <a:r>
              <a:rPr lang="en-GB" sz="1400" b="0" dirty="0" err="1">
                <a:solidFill>
                  <a:schemeClr val="bg2"/>
                </a:solidFill>
                <a:ea typeface="Arial" charset="0"/>
                <a:cs typeface="Arial" charset="0"/>
              </a:rPr>
              <a:t>Brodal</a:t>
            </a:r>
            <a:r>
              <a:rPr lang="en-GB" sz="1400" b="0" dirty="0">
                <a:solidFill>
                  <a:schemeClr val="bg2"/>
                </a:solidFill>
                <a:ea typeface="Arial" charset="0"/>
                <a:cs typeface="Arial" charset="0"/>
              </a:rPr>
              <a:t>, IL SISTEMA </a:t>
            </a:r>
            <a:r>
              <a:rPr lang="en-GB" sz="1400" b="0" dirty="0" err="1">
                <a:solidFill>
                  <a:schemeClr val="bg2"/>
                </a:solidFill>
                <a:ea typeface="Arial" charset="0"/>
                <a:cs typeface="Arial" charset="0"/>
              </a:rPr>
              <a:t>NERVOSO</a:t>
            </a:r>
            <a:r>
              <a:rPr lang="en-GB" sz="1400" b="0" dirty="0">
                <a:solidFill>
                  <a:schemeClr val="bg2"/>
                </a:solidFill>
                <a:ea typeface="Arial" charset="0"/>
                <a:cs typeface="Arial" charset="0"/>
              </a:rPr>
              <a:t> CENTRALE, </a:t>
            </a:r>
            <a:r>
              <a:rPr lang="en-GB" sz="1400" b="0" dirty="0" err="1">
                <a:solidFill>
                  <a:schemeClr val="bg2"/>
                </a:solidFill>
                <a:ea typeface="Arial" charset="0"/>
                <a:cs typeface="Arial" charset="0"/>
              </a:rPr>
              <a:t>Piccin</a:t>
            </a:r>
            <a:endParaRPr lang="en-GB" sz="1400" b="0" dirty="0">
              <a:solidFill>
                <a:schemeClr val="bg2"/>
              </a:solidFill>
              <a:ea typeface="Arial" charset="0"/>
              <a:cs typeface="Arial" charset="0"/>
            </a:endParaRPr>
          </a:p>
          <a:p>
            <a:r>
              <a:rPr lang="it-IT" altLang="it-IT" sz="1400" b="0" dirty="0" smtClean="0">
                <a:solidFill>
                  <a:schemeClr val="bg2"/>
                </a:solidFill>
              </a:rPr>
              <a:t>Conti et al., FISIOLOGIA MEDICA, </a:t>
            </a:r>
            <a:r>
              <a:rPr lang="it-IT" altLang="it-IT" sz="1400" b="0" dirty="0" err="1" smtClean="0">
                <a:solidFill>
                  <a:schemeClr val="bg2"/>
                </a:solidFill>
              </a:rPr>
              <a:t>edi-ermes</a:t>
            </a:r>
            <a:endParaRPr lang="it-IT" altLang="it-IT" sz="1400" b="0" dirty="0" smtClean="0">
              <a:solidFill>
                <a:schemeClr val="bg2"/>
              </a:solidFill>
            </a:endParaRPr>
          </a:p>
          <a:p>
            <a:r>
              <a:rPr lang="it-IT" altLang="it-IT" sz="1400" b="0" dirty="0" smtClean="0">
                <a:solidFill>
                  <a:schemeClr val="bg2"/>
                </a:solidFill>
              </a:rPr>
              <a:t>Silverthorn</a:t>
            </a:r>
            <a:r>
              <a:rPr lang="it-IT" altLang="it-IT" sz="1400" b="0" dirty="0">
                <a:solidFill>
                  <a:schemeClr val="bg2"/>
                </a:solidFill>
              </a:rPr>
              <a:t>, FISIOLOGIA UMANA, </a:t>
            </a:r>
            <a:r>
              <a:rPr lang="it-IT" altLang="it-IT" sz="1400" b="0" dirty="0" err="1" smtClean="0">
                <a:solidFill>
                  <a:schemeClr val="bg2"/>
                </a:solidFill>
              </a:rPr>
              <a:t>Pearson</a:t>
            </a:r>
            <a:endParaRPr lang="it-IT" altLang="it-IT" sz="1400" b="0" dirty="0">
              <a:solidFill>
                <a:schemeClr val="bg2"/>
              </a:solidFill>
            </a:endParaRPr>
          </a:p>
        </p:txBody>
      </p:sp>
    </p:spTree>
    <p:extLst>
      <p:ext uri="{BB962C8B-B14F-4D97-AF65-F5344CB8AC3E}">
        <p14:creationId xmlns:p14="http://schemas.microsoft.com/office/powerpoint/2010/main" val="1579207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sellaDiTesto 2"/>
          <p:cNvSpPr txBox="1"/>
          <p:nvPr/>
        </p:nvSpPr>
        <p:spPr>
          <a:xfrm>
            <a:off x="0" y="2348880"/>
            <a:ext cx="9144000" cy="461665"/>
          </a:xfrm>
          <a:prstGeom prst="rect">
            <a:avLst/>
          </a:prstGeom>
          <a:noFill/>
        </p:spPr>
        <p:txBody>
          <a:bodyPr wrap="square" rtlCol="0">
            <a:spAutoFit/>
          </a:bodyPr>
          <a:lstStyle/>
          <a:p>
            <a:pPr algn="ctr"/>
            <a:r>
              <a:rPr lang="it-IT" dirty="0" smtClean="0">
                <a:solidFill>
                  <a:schemeClr val="bg1"/>
                </a:solidFill>
              </a:rPr>
              <a:t>VIDEO FUSO NEUROMUSCOLARE</a:t>
            </a:r>
            <a:endParaRPr lang="it-IT" dirty="0">
              <a:solidFill>
                <a:schemeClr val="bg1"/>
              </a:solidFill>
            </a:endParaRPr>
          </a:p>
        </p:txBody>
      </p:sp>
    </p:spTree>
    <p:extLst>
      <p:ext uri="{BB962C8B-B14F-4D97-AF65-F5344CB8AC3E}">
        <p14:creationId xmlns:p14="http://schemas.microsoft.com/office/powerpoint/2010/main" val="12349277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5"/>
          <p:cNvSpPr txBox="1">
            <a:spLocks noChangeArrowheads="1"/>
          </p:cNvSpPr>
          <p:nvPr/>
        </p:nvSpPr>
        <p:spPr bwMode="auto">
          <a:xfrm>
            <a:off x="0" y="115888"/>
            <a:ext cx="9074181"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a:solidFill>
                  <a:srgbClr val="0000FF"/>
                </a:solidFill>
              </a:rPr>
              <a:t>STIRAMENTO DEL FUSO NEUROMUSCOLARE</a:t>
            </a:r>
            <a:endParaRPr lang="en-GB" altLang="it-IT" sz="2400" b="0"/>
          </a:p>
        </p:txBody>
      </p:sp>
      <p:pic>
        <p:nvPicPr>
          <p:cNvPr id="59394" name="Immagine 1"/>
          <p:cNvPicPr>
            <a:picLocks noChangeAspect="1"/>
          </p:cNvPicPr>
          <p:nvPr/>
        </p:nvPicPr>
        <p:blipFill>
          <a:blip r:embed="rId3">
            <a:extLst>
              <a:ext uri="{28A0092B-C50C-407E-A947-70E740481C1C}">
                <a14:useLocalDpi xmlns:a14="http://schemas.microsoft.com/office/drawing/2010/main" val="0"/>
              </a:ext>
            </a:extLst>
          </a:blip>
          <a:srcRect l="7135" t="42596" r="6987" b="16202"/>
          <a:stretch>
            <a:fillRect/>
          </a:stretch>
        </p:blipFill>
        <p:spPr bwMode="auto">
          <a:xfrm>
            <a:off x="107950" y="765175"/>
            <a:ext cx="8975725" cy="603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CasellaDiTesto 4"/>
          <p:cNvSpPr txBox="1">
            <a:spLocks noChangeArrowheads="1"/>
          </p:cNvSpPr>
          <p:nvPr/>
        </p:nvSpPr>
        <p:spPr bwMode="auto">
          <a:xfrm>
            <a:off x="6217969" y="6597352"/>
            <a:ext cx="28905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100" b="0" smtClean="0"/>
              <a:t>Silverthorn</a:t>
            </a:r>
            <a:r>
              <a:rPr lang="it-IT" altLang="it-IT" sz="1100" b="0"/>
              <a:t>, fisiologia umana, Ambrosiana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6"/>
          <p:cNvSpPr>
            <a:spLocks noChangeArrowheads="1"/>
          </p:cNvSpPr>
          <p:nvPr/>
        </p:nvSpPr>
        <p:spPr bwMode="auto">
          <a:xfrm>
            <a:off x="76200" y="152400"/>
            <a:ext cx="8991600" cy="609600"/>
          </a:xfrm>
          <a:prstGeom prst="rect">
            <a:avLst/>
          </a:prstGeom>
          <a:solidFill>
            <a:srgbClr val="FFFFFF"/>
          </a:solidFill>
          <a:ln w="9525">
            <a:solidFill>
              <a:srgbClr val="FFFFFF"/>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b="0"/>
          </a:p>
        </p:txBody>
      </p:sp>
      <p:sp>
        <p:nvSpPr>
          <p:cNvPr id="67591" name="Text Box 5"/>
          <p:cNvSpPr txBox="1">
            <a:spLocks noChangeArrowheads="1"/>
          </p:cNvSpPr>
          <p:nvPr/>
        </p:nvSpPr>
        <p:spPr bwMode="auto">
          <a:xfrm>
            <a:off x="-36512" y="116632"/>
            <a:ext cx="9180512" cy="83099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2400" b="0">
                <a:solidFill>
                  <a:srgbClr val="0000FF"/>
                </a:solidFill>
              </a:rPr>
              <a:t>REGOLAZIONE DELLA SENSIBILITA’ DEL FUSO NEUROMUSCOLARE</a:t>
            </a:r>
            <a:endParaRPr lang="en-GB" altLang="it-IT" sz="2400" b="0"/>
          </a:p>
        </p:txBody>
      </p:sp>
      <p:pic>
        <p:nvPicPr>
          <p:cNvPr id="3" name="Immagine 2"/>
          <p:cNvPicPr>
            <a:picLocks noChangeAspect="1"/>
          </p:cNvPicPr>
          <p:nvPr/>
        </p:nvPicPr>
        <p:blipFill>
          <a:blip r:embed="rId3"/>
          <a:stretch>
            <a:fillRect/>
          </a:stretch>
        </p:blipFill>
        <p:spPr>
          <a:xfrm>
            <a:off x="2688446" y="908719"/>
            <a:ext cx="6075721" cy="5952063"/>
          </a:xfrm>
          <a:prstGeom prst="rect">
            <a:avLst/>
          </a:prstGeom>
        </p:spPr>
      </p:pic>
      <p:sp>
        <p:nvSpPr>
          <p:cNvPr id="7" name="CasellaDiTesto 6"/>
          <p:cNvSpPr txBox="1"/>
          <p:nvPr/>
        </p:nvSpPr>
        <p:spPr>
          <a:xfrm>
            <a:off x="0" y="6611779"/>
            <a:ext cx="2239716" cy="246221"/>
          </a:xfrm>
          <a:prstGeom prst="rect">
            <a:avLst/>
          </a:prstGeom>
          <a:noFill/>
        </p:spPr>
        <p:txBody>
          <a:bodyPr wrap="none" rtlCol="0">
            <a:spAutoFit/>
          </a:bodyPr>
          <a:lstStyle/>
          <a:p>
            <a:r>
              <a:rPr lang="it-IT" sz="1000" b="0" dirty="0" smtClean="0"/>
              <a:t>Battaglini et al</a:t>
            </a:r>
            <a:r>
              <a:rPr lang="it-IT" sz="1000" b="0" smtClean="0"/>
              <a:t>, Neurofisiologia, Edra</a:t>
            </a:r>
            <a:endParaRPr lang="it-IT" sz="1000" b="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42234" y="1440160"/>
            <a:ext cx="5149846" cy="5157192"/>
          </a:xfrm>
          <a:prstGeom prst="rect">
            <a:avLst/>
          </a:prstGeom>
        </p:spPr>
      </p:pic>
      <p:sp>
        <p:nvSpPr>
          <p:cNvPr id="67591" name="Text Box 5"/>
          <p:cNvSpPr txBox="1">
            <a:spLocks noChangeArrowheads="1"/>
          </p:cNvSpPr>
          <p:nvPr/>
        </p:nvSpPr>
        <p:spPr bwMode="auto">
          <a:xfrm>
            <a:off x="0" y="44624"/>
            <a:ext cx="9144000"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a:solidFill>
                  <a:srgbClr val="0000FF"/>
                </a:solidFill>
              </a:rPr>
              <a:t>REGOLAZIONE</a:t>
            </a:r>
            <a:r>
              <a:rPr lang="en-GB" altLang="it-IT" sz="2400" b="0" dirty="0">
                <a:solidFill>
                  <a:srgbClr val="0000FF"/>
                </a:solidFill>
              </a:rPr>
              <a:t> </a:t>
            </a:r>
            <a:r>
              <a:rPr lang="en-GB" altLang="it-IT" sz="2400" b="0" dirty="0" err="1" smtClean="0">
                <a:solidFill>
                  <a:srgbClr val="0000FF"/>
                </a:solidFill>
              </a:rPr>
              <a:t>RIFLESSA</a:t>
            </a:r>
            <a:r>
              <a:rPr lang="en-GB" altLang="it-IT" sz="2400" b="0" dirty="0" smtClean="0">
                <a:solidFill>
                  <a:srgbClr val="0000FF"/>
                </a:solidFill>
              </a:rPr>
              <a:t> DELLA FORZA </a:t>
            </a:r>
            <a:r>
              <a:rPr lang="en-GB" altLang="it-IT" sz="2400" b="0" dirty="0" err="1" smtClean="0">
                <a:solidFill>
                  <a:srgbClr val="0000FF"/>
                </a:solidFill>
              </a:rPr>
              <a:t>MUSCOLARE</a:t>
            </a:r>
            <a:endParaRPr lang="en-GB" altLang="it-IT" sz="2400" b="0" dirty="0"/>
          </a:p>
        </p:txBody>
      </p:sp>
      <p:sp>
        <p:nvSpPr>
          <p:cNvPr id="5" name="CasellaDiTesto 4"/>
          <p:cNvSpPr txBox="1"/>
          <p:nvPr/>
        </p:nvSpPr>
        <p:spPr>
          <a:xfrm>
            <a:off x="179512" y="836712"/>
            <a:ext cx="1308371" cy="307777"/>
          </a:xfrm>
          <a:prstGeom prst="rect">
            <a:avLst/>
          </a:prstGeom>
          <a:noFill/>
        </p:spPr>
        <p:txBody>
          <a:bodyPr wrap="none" rtlCol="0">
            <a:spAutoFit/>
          </a:bodyPr>
          <a:lstStyle/>
          <a:p>
            <a:r>
              <a:rPr lang="it-IT" sz="1400" b="0" smtClean="0"/>
              <a:t>sempre uguali</a:t>
            </a:r>
            <a:endParaRPr lang="it-IT" sz="1400" b="0"/>
          </a:p>
        </p:txBody>
      </p:sp>
      <p:cxnSp>
        <p:nvCxnSpPr>
          <p:cNvPr id="7" name="Connettore 2 6"/>
          <p:cNvCxnSpPr/>
          <p:nvPr/>
        </p:nvCxnSpPr>
        <p:spPr bwMode="auto">
          <a:xfrm>
            <a:off x="899592" y="1124744"/>
            <a:ext cx="1008112" cy="115212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Connettore 2 9"/>
          <p:cNvCxnSpPr/>
          <p:nvPr/>
        </p:nvCxnSpPr>
        <p:spPr bwMode="auto">
          <a:xfrm>
            <a:off x="899592" y="1124744"/>
            <a:ext cx="2232248" cy="108012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2" name="CasellaDiTesto 31"/>
          <p:cNvSpPr txBox="1"/>
          <p:nvPr/>
        </p:nvSpPr>
        <p:spPr>
          <a:xfrm>
            <a:off x="5508104" y="1970256"/>
            <a:ext cx="3456383" cy="1323439"/>
          </a:xfrm>
          <a:prstGeom prst="rect">
            <a:avLst/>
          </a:prstGeom>
          <a:noFill/>
        </p:spPr>
        <p:txBody>
          <a:bodyPr wrap="square" rtlCol="0">
            <a:spAutoFit/>
          </a:bodyPr>
          <a:lstStyle/>
          <a:p>
            <a:pPr algn="ctr"/>
            <a:r>
              <a:rPr lang="it-IT" sz="1600" b="0" dirty="0" smtClean="0"/>
              <a:t>I muscoli non </a:t>
            </a:r>
            <a:r>
              <a:rPr lang="it-IT" sz="1600" b="0" smtClean="0"/>
              <a:t>si accorciano, </a:t>
            </a:r>
            <a:r>
              <a:rPr lang="it-IT" sz="1600" b="0" dirty="0" smtClean="0"/>
              <a:t>i fusi si mettono in tensione più del dovuto, aumentando la scarica IA e potenziando la scarica degli </a:t>
            </a:r>
            <a:r>
              <a:rPr lang="it-IT" sz="1600" b="0" dirty="0" smtClean="0">
                <a:latin typeface="Symbol" charset="2"/>
                <a:ea typeface="Symbol" charset="2"/>
                <a:cs typeface="Symbol" charset="2"/>
              </a:rPr>
              <a:t>a</a:t>
            </a:r>
            <a:r>
              <a:rPr lang="it-IT" sz="1600" b="0" dirty="0" smtClean="0"/>
              <a:t>-motoneuroni</a:t>
            </a:r>
            <a:endParaRPr lang="it-IT" sz="1600" b="0" dirty="0"/>
          </a:p>
        </p:txBody>
      </p:sp>
      <p:sp>
        <p:nvSpPr>
          <p:cNvPr id="33" name="CasellaDiTesto 32"/>
          <p:cNvSpPr txBox="1"/>
          <p:nvPr/>
        </p:nvSpPr>
        <p:spPr>
          <a:xfrm>
            <a:off x="6119643" y="1538208"/>
            <a:ext cx="2233304" cy="338554"/>
          </a:xfrm>
          <a:prstGeom prst="rect">
            <a:avLst/>
          </a:prstGeom>
          <a:noFill/>
        </p:spPr>
        <p:txBody>
          <a:bodyPr wrap="none" rtlCol="0">
            <a:spAutoFit/>
          </a:bodyPr>
          <a:lstStyle/>
          <a:p>
            <a:pPr algn="ctr"/>
            <a:r>
              <a:rPr lang="it-IT" sz="1600" b="0" smtClean="0"/>
              <a:t>CARICO ECCESSIVO</a:t>
            </a:r>
            <a:endParaRPr lang="it-IT" sz="1600" b="0"/>
          </a:p>
        </p:txBody>
      </p:sp>
      <p:sp>
        <p:nvSpPr>
          <p:cNvPr id="34" name="CasellaDiTesto 33"/>
          <p:cNvSpPr txBox="1"/>
          <p:nvPr/>
        </p:nvSpPr>
        <p:spPr>
          <a:xfrm>
            <a:off x="6196203" y="3954542"/>
            <a:ext cx="2080185" cy="338554"/>
          </a:xfrm>
          <a:prstGeom prst="rect">
            <a:avLst/>
          </a:prstGeom>
          <a:noFill/>
        </p:spPr>
        <p:txBody>
          <a:bodyPr wrap="none" rtlCol="0">
            <a:spAutoFit/>
          </a:bodyPr>
          <a:lstStyle/>
          <a:p>
            <a:pPr algn="ctr"/>
            <a:r>
              <a:rPr lang="it-IT" sz="1600" b="0" dirty="0" smtClean="0"/>
              <a:t>FORZA ECCESSIVA</a:t>
            </a:r>
            <a:endParaRPr lang="it-IT" sz="1600" b="0" dirty="0"/>
          </a:p>
        </p:txBody>
      </p:sp>
      <p:sp>
        <p:nvSpPr>
          <p:cNvPr id="35" name="CasellaDiTesto 34"/>
          <p:cNvSpPr txBox="1"/>
          <p:nvPr/>
        </p:nvSpPr>
        <p:spPr>
          <a:xfrm>
            <a:off x="5508104" y="4346520"/>
            <a:ext cx="3456383" cy="1077218"/>
          </a:xfrm>
          <a:prstGeom prst="rect">
            <a:avLst/>
          </a:prstGeom>
          <a:noFill/>
        </p:spPr>
        <p:txBody>
          <a:bodyPr wrap="square" rtlCol="0">
            <a:spAutoFit/>
          </a:bodyPr>
          <a:lstStyle/>
          <a:p>
            <a:pPr algn="ctr"/>
            <a:r>
              <a:rPr lang="it-IT" sz="1600" b="0" dirty="0" smtClean="0"/>
              <a:t>I muscoli si accorciano troppo, i fusi si </a:t>
            </a:r>
            <a:r>
              <a:rPr lang="it-IT" sz="1600" b="0" dirty="0" err="1" smtClean="0"/>
              <a:t>detendono</a:t>
            </a:r>
            <a:r>
              <a:rPr lang="it-IT" sz="1600" b="0" dirty="0" smtClean="0"/>
              <a:t>, diminuendo la scarica IA e riducendo la scarica degli </a:t>
            </a:r>
            <a:r>
              <a:rPr lang="it-IT" sz="1600" b="0" dirty="0">
                <a:latin typeface="Symbol" charset="2"/>
                <a:ea typeface="Symbol" charset="2"/>
                <a:cs typeface="Symbol" charset="2"/>
              </a:rPr>
              <a:t>a</a:t>
            </a:r>
            <a:r>
              <a:rPr lang="it-IT" sz="1600" b="0" dirty="0" smtClean="0"/>
              <a:t>-motoneuroni</a:t>
            </a:r>
            <a:endParaRPr lang="it-IT" sz="1600" b="0" dirty="0"/>
          </a:p>
        </p:txBody>
      </p:sp>
      <p:sp>
        <p:nvSpPr>
          <p:cNvPr id="14" name="CasellaDiTesto 13"/>
          <p:cNvSpPr txBox="1"/>
          <p:nvPr/>
        </p:nvSpPr>
        <p:spPr>
          <a:xfrm>
            <a:off x="6904284" y="6611779"/>
            <a:ext cx="2239716" cy="246221"/>
          </a:xfrm>
          <a:prstGeom prst="rect">
            <a:avLst/>
          </a:prstGeom>
          <a:noFill/>
        </p:spPr>
        <p:txBody>
          <a:bodyPr wrap="none" rtlCol="0">
            <a:spAutoFit/>
          </a:bodyPr>
          <a:lstStyle/>
          <a:p>
            <a:r>
              <a:rPr lang="it-IT" sz="1000" b="0" dirty="0" smtClean="0"/>
              <a:t>Battaglini et al</a:t>
            </a:r>
            <a:r>
              <a:rPr lang="it-IT" sz="1000" b="0" smtClean="0"/>
              <a:t>, Neurofisiologia, Edra</a:t>
            </a:r>
            <a:endParaRPr lang="it-IT" sz="1000" b="0"/>
          </a:p>
        </p:txBody>
      </p:sp>
      <p:sp>
        <p:nvSpPr>
          <p:cNvPr id="3" name="Rettangolo 2"/>
          <p:cNvSpPr/>
          <p:nvPr/>
        </p:nvSpPr>
        <p:spPr bwMode="auto">
          <a:xfrm>
            <a:off x="2123728" y="2276872"/>
            <a:ext cx="216024" cy="21602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9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Rettangolo 12"/>
          <p:cNvSpPr/>
          <p:nvPr/>
        </p:nvSpPr>
        <p:spPr bwMode="auto">
          <a:xfrm>
            <a:off x="2987824" y="2276872"/>
            <a:ext cx="216024" cy="21602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9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Rettangolo 14"/>
          <p:cNvSpPr/>
          <p:nvPr/>
        </p:nvSpPr>
        <p:spPr bwMode="auto">
          <a:xfrm flipH="1" flipV="1">
            <a:off x="2123728" y="2717304"/>
            <a:ext cx="288032" cy="27964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9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Rettangolo 15"/>
          <p:cNvSpPr/>
          <p:nvPr/>
        </p:nvSpPr>
        <p:spPr bwMode="auto">
          <a:xfrm>
            <a:off x="3779912" y="4149080"/>
            <a:ext cx="216024" cy="21602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9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Rettangolo 16"/>
          <p:cNvSpPr/>
          <p:nvPr/>
        </p:nvSpPr>
        <p:spPr bwMode="auto">
          <a:xfrm>
            <a:off x="3779912" y="4941168"/>
            <a:ext cx="216024" cy="21602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9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Rettangolo 17"/>
          <p:cNvSpPr/>
          <p:nvPr/>
        </p:nvSpPr>
        <p:spPr bwMode="auto">
          <a:xfrm>
            <a:off x="1691680" y="5229200"/>
            <a:ext cx="216024" cy="21602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9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9" name="Rettangolo 18"/>
          <p:cNvSpPr/>
          <p:nvPr/>
        </p:nvSpPr>
        <p:spPr bwMode="auto">
          <a:xfrm>
            <a:off x="1043608" y="5445224"/>
            <a:ext cx="216024" cy="21602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900" b="1"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71158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 y="44624"/>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smtClean="0">
                <a:solidFill>
                  <a:srgbClr val="0000FF"/>
                </a:solidFill>
              </a:rPr>
              <a:t>INFLUENZE</a:t>
            </a:r>
            <a:r>
              <a:rPr lang="en-GB" altLang="it-IT" sz="2400" b="0" dirty="0" smtClean="0">
                <a:solidFill>
                  <a:srgbClr val="0000FF"/>
                </a:solidFill>
              </a:rPr>
              <a:t> </a:t>
            </a:r>
            <a:r>
              <a:rPr lang="en-GB" altLang="it-IT" sz="2400" b="0" dirty="0" err="1" smtClean="0">
                <a:solidFill>
                  <a:srgbClr val="0000FF"/>
                </a:solidFill>
              </a:rPr>
              <a:t>DISCENDENTI</a:t>
            </a:r>
            <a:r>
              <a:rPr lang="en-GB" altLang="it-IT" sz="2400" b="0" dirty="0" smtClean="0">
                <a:solidFill>
                  <a:srgbClr val="0000FF"/>
                </a:solidFill>
              </a:rPr>
              <a:t> </a:t>
            </a:r>
            <a:r>
              <a:rPr lang="en-GB" altLang="it-IT" sz="2400" b="0" dirty="0" err="1" smtClean="0">
                <a:solidFill>
                  <a:srgbClr val="0000FF"/>
                </a:solidFill>
              </a:rPr>
              <a:t>SUL</a:t>
            </a:r>
            <a:r>
              <a:rPr lang="en-GB" altLang="it-IT" sz="2400" b="0" dirty="0" smtClean="0">
                <a:solidFill>
                  <a:srgbClr val="0000FF"/>
                </a:solidFill>
              </a:rPr>
              <a:t> </a:t>
            </a:r>
            <a:r>
              <a:rPr lang="en-GB" altLang="it-IT" sz="2400" b="0" dirty="0" err="1" smtClean="0">
                <a:solidFill>
                  <a:srgbClr val="0000FF"/>
                </a:solidFill>
              </a:rPr>
              <a:t>RIFLESSO</a:t>
            </a:r>
            <a:r>
              <a:rPr lang="en-GB" altLang="it-IT" sz="2400" b="0" dirty="0" smtClean="0">
                <a:solidFill>
                  <a:srgbClr val="0000FF"/>
                </a:solidFill>
              </a:rPr>
              <a:t> DA </a:t>
            </a:r>
            <a:r>
              <a:rPr lang="en-GB" altLang="it-IT" sz="2400" b="0" dirty="0" err="1" smtClean="0">
                <a:solidFill>
                  <a:srgbClr val="0000FF"/>
                </a:solidFill>
              </a:rPr>
              <a:t>STIRAMENTO</a:t>
            </a:r>
            <a:endParaRPr lang="en-GB" altLang="it-IT" sz="2400" b="0" dirty="0"/>
          </a:p>
        </p:txBody>
      </p:sp>
      <p:sp>
        <p:nvSpPr>
          <p:cNvPr id="5" name="CasellaDiTesto 4"/>
          <p:cNvSpPr txBox="1"/>
          <p:nvPr/>
        </p:nvSpPr>
        <p:spPr>
          <a:xfrm>
            <a:off x="5940152" y="6569238"/>
            <a:ext cx="2880917" cy="261610"/>
          </a:xfrm>
          <a:prstGeom prst="rect">
            <a:avLst/>
          </a:prstGeom>
          <a:noFill/>
        </p:spPr>
        <p:txBody>
          <a:bodyPr wrap="none" rtlCol="0">
            <a:spAutoFit/>
          </a:bodyPr>
          <a:lstStyle/>
          <a:p>
            <a:r>
              <a:rPr lang="it-IT" sz="1100" b="0" dirty="0" err="1" smtClean="0"/>
              <a:t>Brodal</a:t>
            </a:r>
            <a:r>
              <a:rPr lang="it-IT" sz="1100" b="0" dirty="0" smtClean="0"/>
              <a:t>, Il Sistema Nervoso Centrale, </a:t>
            </a:r>
            <a:r>
              <a:rPr lang="it-IT" sz="1100" b="0" dirty="0" err="1" smtClean="0"/>
              <a:t>Piccin</a:t>
            </a:r>
            <a:endParaRPr lang="it-IT" sz="1100" b="0" dirty="0"/>
          </a:p>
        </p:txBody>
      </p:sp>
      <p:sp>
        <p:nvSpPr>
          <p:cNvPr id="6" name="CasellaDiTesto 5"/>
          <p:cNvSpPr txBox="1"/>
          <p:nvPr/>
        </p:nvSpPr>
        <p:spPr>
          <a:xfrm>
            <a:off x="6012160" y="611396"/>
            <a:ext cx="2492990" cy="369332"/>
          </a:xfrm>
          <a:prstGeom prst="rect">
            <a:avLst/>
          </a:prstGeom>
          <a:noFill/>
        </p:spPr>
        <p:txBody>
          <a:bodyPr wrap="none" rtlCol="0">
            <a:spAutoFit/>
          </a:bodyPr>
          <a:lstStyle/>
          <a:p>
            <a:r>
              <a:rPr lang="it-IT" sz="1800" b="0" dirty="0" smtClean="0"/>
              <a:t>Manovra di </a:t>
            </a:r>
            <a:r>
              <a:rPr lang="it-IT" sz="1800" b="0" dirty="0" err="1" smtClean="0"/>
              <a:t>Jendràssik</a:t>
            </a:r>
            <a:endParaRPr lang="it-IT" sz="1800" b="0" dirty="0"/>
          </a:p>
        </p:txBody>
      </p:sp>
      <p:pic>
        <p:nvPicPr>
          <p:cNvPr id="7" name="Immagine 6"/>
          <p:cNvPicPr/>
          <p:nvPr/>
        </p:nvPicPr>
        <p:blipFill rotWithShape="1">
          <a:blip r:embed="rId3" cstate="print">
            <a:extLst>
              <a:ext uri="{28A0092B-C50C-407E-A947-70E740481C1C}">
                <a14:useLocalDpi xmlns:a14="http://schemas.microsoft.com/office/drawing/2010/main" val="0"/>
              </a:ext>
            </a:extLst>
          </a:blip>
          <a:srcRect l="3359" r="4776" b="36145"/>
          <a:stretch/>
        </p:blipFill>
        <p:spPr>
          <a:xfrm>
            <a:off x="179512" y="836712"/>
            <a:ext cx="4824536" cy="4968552"/>
          </a:xfrm>
          <a:prstGeom prst="rect">
            <a:avLst/>
          </a:prstGeom>
        </p:spPr>
      </p:pic>
      <p:sp>
        <p:nvSpPr>
          <p:cNvPr id="8" name="CasellaDiTesto 7"/>
          <p:cNvSpPr txBox="1"/>
          <p:nvPr/>
        </p:nvSpPr>
        <p:spPr>
          <a:xfrm>
            <a:off x="1187624" y="6453336"/>
            <a:ext cx="2840842" cy="261610"/>
          </a:xfrm>
          <a:prstGeom prst="rect">
            <a:avLst/>
          </a:prstGeom>
          <a:noFill/>
        </p:spPr>
        <p:txBody>
          <a:bodyPr wrap="none" rtlCol="0">
            <a:spAutoFit/>
          </a:bodyPr>
          <a:lstStyle/>
          <a:p>
            <a:r>
              <a:rPr lang="it-IT" sz="1100" b="0" dirty="0" smtClean="0"/>
              <a:t>Conti </a:t>
            </a:r>
            <a:r>
              <a:rPr lang="it-IT" sz="1100" b="0" dirty="0"/>
              <a:t>et al., Fisiologia Medica, </a:t>
            </a:r>
            <a:r>
              <a:rPr lang="it-IT" sz="1100" b="0" dirty="0" err="1"/>
              <a:t>Edi</a:t>
            </a:r>
            <a:r>
              <a:rPr lang="it-IT" sz="1100" b="0" dirty="0"/>
              <a:t>-Ermes. </a:t>
            </a:r>
          </a:p>
        </p:txBody>
      </p:sp>
      <p:pic>
        <p:nvPicPr>
          <p:cNvPr id="3" name="Immagine 2"/>
          <p:cNvPicPr>
            <a:picLocks noChangeAspect="1"/>
          </p:cNvPicPr>
          <p:nvPr/>
        </p:nvPicPr>
        <p:blipFill rotWithShape="1">
          <a:blip r:embed="rId4">
            <a:extLst>
              <a:ext uri="{28A0092B-C50C-407E-A947-70E740481C1C}">
                <a14:useLocalDpi xmlns:a14="http://schemas.microsoft.com/office/drawing/2010/main" val="0"/>
              </a:ext>
            </a:extLst>
          </a:blip>
          <a:srcRect t="13503" b="17131"/>
          <a:stretch/>
        </p:blipFill>
        <p:spPr>
          <a:xfrm>
            <a:off x="5796136" y="1052736"/>
            <a:ext cx="3140968" cy="2178799"/>
          </a:xfrm>
          <a:prstGeom prst="rect">
            <a:avLst/>
          </a:prstGeom>
        </p:spPr>
      </p:pic>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6397" y="3284984"/>
            <a:ext cx="3136083" cy="3096344"/>
          </a:xfrm>
          <a:prstGeom prst="rect">
            <a:avLst/>
          </a:prstGeom>
        </p:spPr>
      </p:pic>
    </p:spTree>
    <p:extLst>
      <p:ext uri="{BB962C8B-B14F-4D97-AF65-F5344CB8AC3E}">
        <p14:creationId xmlns:p14="http://schemas.microsoft.com/office/powerpoint/2010/main" val="14560995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251520" y="0"/>
            <a:ext cx="7101537" cy="6858000"/>
          </a:xfrm>
          <a:prstGeom prst="rect">
            <a:avLst/>
          </a:prstGeom>
        </p:spPr>
      </p:pic>
      <p:sp>
        <p:nvSpPr>
          <p:cNvPr id="70659" name="Text Box 5"/>
          <p:cNvSpPr txBox="1">
            <a:spLocks noChangeArrowheads="1"/>
          </p:cNvSpPr>
          <p:nvPr/>
        </p:nvSpPr>
        <p:spPr bwMode="auto">
          <a:xfrm>
            <a:off x="0" y="44450"/>
            <a:ext cx="9143999"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GB" altLang="it-IT" sz="1800" b="0" dirty="0" err="1" smtClean="0">
                <a:solidFill>
                  <a:schemeClr val="accent2"/>
                </a:solidFill>
                <a:latin typeface="Arial" charset="0"/>
              </a:rPr>
              <a:t>RIFLESSO</a:t>
            </a:r>
            <a:r>
              <a:rPr lang="en-GB" altLang="it-IT" sz="1800" b="0" dirty="0" smtClean="0">
                <a:solidFill>
                  <a:schemeClr val="accent2"/>
                </a:solidFill>
                <a:latin typeface="Arial" charset="0"/>
              </a:rPr>
              <a:t> H</a:t>
            </a:r>
            <a:endParaRPr lang="en-GB" altLang="it-IT" sz="1800" b="0" dirty="0">
              <a:solidFill>
                <a:schemeClr val="accent2"/>
              </a:solidFill>
              <a:latin typeface="Arial" charset="0"/>
            </a:endParaRPr>
          </a:p>
        </p:txBody>
      </p:sp>
      <p:sp>
        <p:nvSpPr>
          <p:cNvPr id="6" name="CasellaDiTesto 5"/>
          <p:cNvSpPr txBox="1"/>
          <p:nvPr/>
        </p:nvSpPr>
        <p:spPr>
          <a:xfrm>
            <a:off x="6904284" y="6611779"/>
            <a:ext cx="2239716" cy="246221"/>
          </a:xfrm>
          <a:prstGeom prst="rect">
            <a:avLst/>
          </a:prstGeom>
          <a:noFill/>
        </p:spPr>
        <p:txBody>
          <a:bodyPr wrap="none" rtlCol="0">
            <a:spAutoFit/>
          </a:bodyPr>
          <a:lstStyle/>
          <a:p>
            <a:r>
              <a:rPr lang="it-IT" sz="1000" b="0" dirty="0" smtClean="0"/>
              <a:t>Battaglini et al</a:t>
            </a:r>
            <a:r>
              <a:rPr lang="it-IT" sz="1000" b="0" smtClean="0"/>
              <a:t>, Neurofisiologia, Edra</a:t>
            </a:r>
            <a:endParaRPr lang="it-IT" sz="1000" b="0"/>
          </a:p>
        </p:txBody>
      </p:sp>
      <p:sp>
        <p:nvSpPr>
          <p:cNvPr id="3" name="CasellaDiTesto 2"/>
          <p:cNvSpPr txBox="1"/>
          <p:nvPr/>
        </p:nvSpPr>
        <p:spPr>
          <a:xfrm rot="16200000">
            <a:off x="175808" y="5304911"/>
            <a:ext cx="2300630" cy="276999"/>
          </a:xfrm>
          <a:prstGeom prst="rect">
            <a:avLst/>
          </a:prstGeom>
          <a:solidFill>
            <a:schemeClr val="bg1"/>
          </a:solidFill>
        </p:spPr>
        <p:txBody>
          <a:bodyPr wrap="none" rtlCol="0">
            <a:spAutoFit/>
          </a:bodyPr>
          <a:lstStyle/>
          <a:p>
            <a:r>
              <a:rPr lang="it-IT" sz="1200" b="0" dirty="0" smtClean="0"/>
              <a:t>Ampiezza della risposta (</a:t>
            </a:r>
            <a:r>
              <a:rPr lang="it-IT" sz="1200" b="0" dirty="0" err="1" smtClean="0"/>
              <a:t>EMG</a:t>
            </a:r>
            <a:r>
              <a:rPr lang="it-IT" sz="1200" b="0" dirty="0" smtClean="0"/>
              <a:t>)</a:t>
            </a:r>
            <a:endParaRPr lang="it-IT" sz="1200" b="0" dirty="0"/>
          </a:p>
        </p:txBody>
      </p:sp>
    </p:spTree>
    <p:extLst>
      <p:ext uri="{BB962C8B-B14F-4D97-AF65-F5344CB8AC3E}">
        <p14:creationId xmlns:p14="http://schemas.microsoft.com/office/powerpoint/2010/main" val="13198378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5442" t="2701" r="5190" b="9536"/>
          <a:stretch/>
        </p:blipFill>
        <p:spPr>
          <a:xfrm>
            <a:off x="336021" y="404664"/>
            <a:ext cx="8701060" cy="6408712"/>
          </a:xfrm>
          <a:prstGeom prst="rect">
            <a:avLst/>
          </a:prstGeom>
        </p:spPr>
      </p:pic>
      <p:sp>
        <p:nvSpPr>
          <p:cNvPr id="3" name="Rettangolo 2"/>
          <p:cNvSpPr/>
          <p:nvPr/>
        </p:nvSpPr>
        <p:spPr bwMode="auto">
          <a:xfrm>
            <a:off x="4067944" y="404664"/>
            <a:ext cx="4968552" cy="7920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900" b="1"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61441" name="Text Box 5"/>
          <p:cNvSpPr txBox="1">
            <a:spLocks noChangeArrowheads="1"/>
          </p:cNvSpPr>
          <p:nvPr/>
        </p:nvSpPr>
        <p:spPr bwMode="auto">
          <a:xfrm>
            <a:off x="0" y="115888"/>
            <a:ext cx="9144000"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a:solidFill>
                  <a:srgbClr val="0000FF"/>
                </a:solidFill>
              </a:rPr>
              <a:t>TONO</a:t>
            </a:r>
            <a:r>
              <a:rPr lang="en-GB" altLang="it-IT" sz="2400" b="0" dirty="0">
                <a:solidFill>
                  <a:srgbClr val="0000FF"/>
                </a:solidFill>
              </a:rPr>
              <a:t> </a:t>
            </a:r>
            <a:r>
              <a:rPr lang="en-GB" altLang="it-IT" sz="2400" b="0" dirty="0" err="1">
                <a:solidFill>
                  <a:srgbClr val="0000FF"/>
                </a:solidFill>
              </a:rPr>
              <a:t>MUSCOLARE</a:t>
            </a:r>
            <a:endParaRPr lang="en-GB" altLang="it-IT" sz="2400" b="0" dirty="0"/>
          </a:p>
        </p:txBody>
      </p:sp>
      <p:sp>
        <p:nvSpPr>
          <p:cNvPr id="4" name="CasellaDiTesto 3"/>
          <p:cNvSpPr txBox="1"/>
          <p:nvPr/>
        </p:nvSpPr>
        <p:spPr>
          <a:xfrm>
            <a:off x="4860032" y="620688"/>
            <a:ext cx="3881191" cy="338554"/>
          </a:xfrm>
          <a:prstGeom prst="rect">
            <a:avLst/>
          </a:prstGeom>
          <a:noFill/>
          <a:ln>
            <a:solidFill>
              <a:schemeClr val="tx1"/>
            </a:solidFill>
          </a:ln>
        </p:spPr>
        <p:txBody>
          <a:bodyPr wrap="none" rtlCol="0">
            <a:spAutoFit/>
          </a:bodyPr>
          <a:lstStyle/>
          <a:p>
            <a:r>
              <a:rPr lang="it-IT" sz="1600" b="0" dirty="0" smtClean="0"/>
              <a:t>Il muscolo a riposo è </a:t>
            </a:r>
            <a:r>
              <a:rPr lang="it-IT" sz="1600" b="0" smtClean="0"/>
              <a:t>leggermente stirato</a:t>
            </a:r>
            <a:endParaRPr lang="it-IT" sz="1600" b="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12"/>
          <p:cNvSpPr>
            <a:spLocks noChangeArrowheads="1"/>
          </p:cNvSpPr>
          <p:nvPr/>
        </p:nvSpPr>
        <p:spPr bwMode="auto">
          <a:xfrm>
            <a:off x="2879725" y="56610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b="0"/>
          </a:p>
        </p:txBody>
      </p:sp>
      <p:sp>
        <p:nvSpPr>
          <p:cNvPr id="76804" name="Rectangle 13"/>
          <p:cNvSpPr>
            <a:spLocks noChangeArrowheads="1"/>
          </p:cNvSpPr>
          <p:nvPr/>
        </p:nvSpPr>
        <p:spPr bwMode="auto">
          <a:xfrm>
            <a:off x="3886200" y="3886200"/>
            <a:ext cx="228600" cy="6858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b="0"/>
          </a:p>
        </p:txBody>
      </p:sp>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3825" t="19639" r="1982" b="18310"/>
          <a:stretch/>
        </p:blipFill>
        <p:spPr>
          <a:xfrm>
            <a:off x="78074" y="1340768"/>
            <a:ext cx="9036018" cy="4464496"/>
          </a:xfrm>
          <a:prstGeom prst="rect">
            <a:avLst/>
          </a:prstGeom>
        </p:spPr>
      </p:pic>
      <p:sp>
        <p:nvSpPr>
          <p:cNvPr id="10" name="Text Box 5"/>
          <p:cNvSpPr txBox="1">
            <a:spLocks noChangeArrowheads="1"/>
          </p:cNvSpPr>
          <p:nvPr/>
        </p:nvSpPr>
        <p:spPr bwMode="auto">
          <a:xfrm>
            <a:off x="1" y="44450"/>
            <a:ext cx="91440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1800" b="0" dirty="0" err="1" smtClean="0">
                <a:solidFill>
                  <a:schemeClr val="accent2"/>
                </a:solidFill>
              </a:rPr>
              <a:t>RIFLESSO</a:t>
            </a:r>
            <a:r>
              <a:rPr lang="en-GB" altLang="it-IT" sz="1800" b="0" dirty="0" smtClean="0">
                <a:solidFill>
                  <a:schemeClr val="accent2"/>
                </a:solidFill>
              </a:rPr>
              <a:t> DI-</a:t>
            </a:r>
            <a:r>
              <a:rPr lang="en-GB" altLang="it-IT" sz="1800" b="0" dirty="0" err="1" smtClean="0">
                <a:solidFill>
                  <a:schemeClr val="accent2"/>
                </a:solidFill>
              </a:rPr>
              <a:t>SINAPTICO</a:t>
            </a:r>
            <a:endParaRPr lang="en-GB" altLang="it-IT" sz="1800" b="0" dirty="0">
              <a:solidFill>
                <a:schemeClr val="accent2"/>
              </a:solidFill>
            </a:endParaRPr>
          </a:p>
        </p:txBody>
      </p:sp>
    </p:spTree>
    <p:extLst>
      <p:ext uri="{BB962C8B-B14F-4D97-AF65-F5344CB8AC3E}">
        <p14:creationId xmlns:p14="http://schemas.microsoft.com/office/powerpoint/2010/main" val="2039098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7504" y="673138"/>
            <a:ext cx="2664296" cy="3979998"/>
          </a:xfrm>
          <a:prstGeom prst="rect">
            <a:avLst/>
          </a:prstGeom>
        </p:spPr>
      </p:pic>
      <p:pic>
        <p:nvPicPr>
          <p:cNvPr id="4" name="Immagine 3"/>
          <p:cNvPicPr>
            <a:picLocks noChangeAspect="1"/>
          </p:cNvPicPr>
          <p:nvPr/>
        </p:nvPicPr>
        <p:blipFill>
          <a:blip r:embed="rId4"/>
          <a:stretch>
            <a:fillRect/>
          </a:stretch>
        </p:blipFill>
        <p:spPr>
          <a:xfrm flipH="1">
            <a:off x="107504" y="4797152"/>
            <a:ext cx="2590800" cy="1701800"/>
          </a:xfrm>
          <a:prstGeom prst="rect">
            <a:avLst/>
          </a:prstGeom>
        </p:spPr>
      </p:pic>
      <p:pic>
        <p:nvPicPr>
          <p:cNvPr id="11" name="Immagine 10"/>
          <p:cNvPicPr>
            <a:picLocks noChangeAspect="1"/>
          </p:cNvPicPr>
          <p:nvPr/>
        </p:nvPicPr>
        <p:blipFill>
          <a:blip r:embed="rId5"/>
          <a:stretch>
            <a:fillRect/>
          </a:stretch>
        </p:blipFill>
        <p:spPr>
          <a:xfrm>
            <a:off x="3346772" y="687536"/>
            <a:ext cx="5473700" cy="5765800"/>
          </a:xfrm>
          <a:prstGeom prst="rect">
            <a:avLst/>
          </a:prstGeom>
        </p:spPr>
      </p:pic>
      <p:sp>
        <p:nvSpPr>
          <p:cNvPr id="7" name="Text Box 5"/>
          <p:cNvSpPr txBox="1">
            <a:spLocks noChangeArrowheads="1"/>
          </p:cNvSpPr>
          <p:nvPr/>
        </p:nvSpPr>
        <p:spPr bwMode="auto">
          <a:xfrm>
            <a:off x="0" y="115888"/>
            <a:ext cx="9144000"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a:solidFill>
                  <a:srgbClr val="0000FF"/>
                </a:solidFill>
              </a:rPr>
              <a:t>RIFLESSI</a:t>
            </a:r>
            <a:r>
              <a:rPr lang="en-GB" altLang="it-IT" sz="2400" b="0" dirty="0">
                <a:solidFill>
                  <a:srgbClr val="0000FF"/>
                </a:solidFill>
              </a:rPr>
              <a:t> </a:t>
            </a:r>
            <a:r>
              <a:rPr lang="en-GB" altLang="it-IT" sz="2400" b="0" dirty="0" smtClean="0">
                <a:solidFill>
                  <a:srgbClr val="0000FF"/>
                </a:solidFill>
              </a:rPr>
              <a:t>POLISINAPTICI: </a:t>
            </a:r>
            <a:r>
              <a:rPr lang="en-GB" altLang="it-IT" sz="2400" b="0" dirty="0" err="1" smtClean="0">
                <a:solidFill>
                  <a:srgbClr val="0000FF"/>
                </a:solidFill>
              </a:rPr>
              <a:t>RIFLESSO</a:t>
            </a:r>
            <a:r>
              <a:rPr lang="en-GB" altLang="it-IT" sz="2400" b="0" dirty="0" smtClean="0">
                <a:solidFill>
                  <a:srgbClr val="0000FF"/>
                </a:solidFill>
              </a:rPr>
              <a:t> </a:t>
            </a:r>
            <a:r>
              <a:rPr lang="en-GB" altLang="it-IT" sz="2400" b="0" dirty="0" err="1" smtClean="0">
                <a:solidFill>
                  <a:srgbClr val="0000FF"/>
                </a:solidFill>
              </a:rPr>
              <a:t>FLESSORIO</a:t>
            </a:r>
            <a:endParaRPr lang="en-GB" altLang="it-IT" sz="2400" b="0" dirty="0"/>
          </a:p>
        </p:txBody>
      </p:sp>
    </p:spTree>
    <p:extLst>
      <p:ext uri="{BB962C8B-B14F-4D97-AF65-F5344CB8AC3E}">
        <p14:creationId xmlns:p14="http://schemas.microsoft.com/office/powerpoint/2010/main" val="148539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3"/>
          <a:stretch>
            <a:fillRect/>
          </a:stretch>
        </p:blipFill>
        <p:spPr>
          <a:xfrm>
            <a:off x="4254489" y="548680"/>
            <a:ext cx="4902200" cy="5664200"/>
          </a:xfrm>
          <a:prstGeom prst="rect">
            <a:avLst/>
          </a:prstGeom>
        </p:spPr>
      </p:pic>
      <p:pic>
        <p:nvPicPr>
          <p:cNvPr id="4" name="Immagine 3"/>
          <p:cNvPicPr>
            <a:picLocks noChangeAspect="1"/>
          </p:cNvPicPr>
          <p:nvPr/>
        </p:nvPicPr>
        <p:blipFill rotWithShape="1">
          <a:blip r:embed="rId4"/>
          <a:srcRect l="39301"/>
          <a:stretch/>
        </p:blipFill>
        <p:spPr>
          <a:xfrm>
            <a:off x="458470" y="908720"/>
            <a:ext cx="3322497" cy="5765800"/>
          </a:xfrm>
          <a:prstGeom prst="rect">
            <a:avLst/>
          </a:prstGeo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688" y="784449"/>
            <a:ext cx="215900" cy="850900"/>
          </a:xfrm>
          <a:prstGeom prst="rect">
            <a:avLst/>
          </a:prstGeom>
        </p:spPr>
      </p:pic>
      <p:sp>
        <p:nvSpPr>
          <p:cNvPr id="6" name="CasellaDiTesto 5"/>
          <p:cNvSpPr txBox="1"/>
          <p:nvPr/>
        </p:nvSpPr>
        <p:spPr>
          <a:xfrm>
            <a:off x="34440" y="404664"/>
            <a:ext cx="2949846" cy="523220"/>
          </a:xfrm>
          <a:prstGeom prst="rect">
            <a:avLst/>
          </a:prstGeom>
          <a:noFill/>
        </p:spPr>
        <p:txBody>
          <a:bodyPr wrap="none" rtlCol="0">
            <a:spAutoFit/>
          </a:bodyPr>
          <a:lstStyle/>
          <a:p>
            <a:r>
              <a:rPr lang="it-IT" sz="1400" b="0" dirty="0" smtClean="0"/>
              <a:t>n. peduncolopontino,</a:t>
            </a:r>
          </a:p>
          <a:p>
            <a:r>
              <a:rPr lang="it-IT" sz="1400" b="0" dirty="0" smtClean="0"/>
              <a:t>regione locomotoria mesencefalica</a:t>
            </a:r>
            <a:endParaRPr lang="it-IT" sz="1400" b="0" dirty="0"/>
          </a:p>
        </p:txBody>
      </p:sp>
      <p:sp>
        <p:nvSpPr>
          <p:cNvPr id="7" name="Text Box 5"/>
          <p:cNvSpPr txBox="1">
            <a:spLocks noChangeArrowheads="1"/>
          </p:cNvSpPr>
          <p:nvPr/>
        </p:nvSpPr>
        <p:spPr bwMode="auto">
          <a:xfrm>
            <a:off x="0" y="20140"/>
            <a:ext cx="9144000"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smtClean="0">
                <a:solidFill>
                  <a:srgbClr val="0000FF"/>
                </a:solidFill>
              </a:rPr>
              <a:t>DEAMBULAZIONE</a:t>
            </a:r>
            <a:endParaRPr lang="en-GB" altLang="it-IT" sz="2400" b="0" dirty="0"/>
          </a:p>
        </p:txBody>
      </p:sp>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005064"/>
            <a:ext cx="1301500" cy="1944216"/>
          </a:xfrm>
          <a:prstGeom prst="rect">
            <a:avLst/>
          </a:prstGeom>
        </p:spPr>
      </p:pic>
      <p:sp>
        <p:nvSpPr>
          <p:cNvPr id="8" name="CasellaDiTesto 7"/>
          <p:cNvSpPr txBox="1"/>
          <p:nvPr/>
        </p:nvSpPr>
        <p:spPr>
          <a:xfrm>
            <a:off x="4153273" y="5661248"/>
            <a:ext cx="3155031" cy="307777"/>
          </a:xfrm>
          <a:prstGeom prst="rect">
            <a:avLst/>
          </a:prstGeom>
          <a:noFill/>
        </p:spPr>
        <p:txBody>
          <a:bodyPr wrap="none" rtlCol="0">
            <a:spAutoFit/>
          </a:bodyPr>
          <a:lstStyle/>
          <a:p>
            <a:r>
              <a:rPr lang="it-IT" sz="1400" b="0" dirty="0" smtClean="0"/>
              <a:t>CENTRI PER I </a:t>
            </a:r>
            <a:r>
              <a:rPr lang="it-IT" sz="1400" b="0" smtClean="0"/>
              <a:t>MOVIMENTI RITMICI</a:t>
            </a:r>
            <a:endParaRPr lang="it-IT" sz="1400" b="0"/>
          </a:p>
        </p:txBody>
      </p:sp>
      <p:sp>
        <p:nvSpPr>
          <p:cNvPr id="11" name="CasellaDiTesto 10"/>
          <p:cNvSpPr txBox="1"/>
          <p:nvPr/>
        </p:nvSpPr>
        <p:spPr>
          <a:xfrm>
            <a:off x="7668344" y="4221088"/>
            <a:ext cx="1403648" cy="461665"/>
          </a:xfrm>
          <a:prstGeom prst="rect">
            <a:avLst/>
          </a:prstGeom>
          <a:solidFill>
            <a:schemeClr val="bg1"/>
          </a:solidFill>
        </p:spPr>
        <p:txBody>
          <a:bodyPr wrap="square" rtlCol="0">
            <a:spAutoFit/>
          </a:bodyPr>
          <a:lstStyle/>
          <a:p>
            <a:r>
              <a:rPr lang="it-IT" sz="1200" b="0" dirty="0" err="1" smtClean="0"/>
              <a:t>CPG</a:t>
            </a:r>
            <a:r>
              <a:rPr lang="it-IT" sz="1200" b="0" dirty="0" smtClean="0"/>
              <a:t> (</a:t>
            </a:r>
            <a:r>
              <a:rPr lang="it-IT" sz="1200" b="0" dirty="0" err="1" smtClean="0"/>
              <a:t>central</a:t>
            </a:r>
            <a:r>
              <a:rPr lang="it-IT" sz="1200" b="0" dirty="0" smtClean="0"/>
              <a:t> pattern generator)</a:t>
            </a:r>
            <a:endParaRPr lang="it-IT" sz="1200" b="0" dirty="0"/>
          </a:p>
        </p:txBody>
      </p:sp>
    </p:spTree>
    <p:extLst>
      <p:ext uri="{BB962C8B-B14F-4D97-AF65-F5344CB8AC3E}">
        <p14:creationId xmlns:p14="http://schemas.microsoft.com/office/powerpoint/2010/main" val="94440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7"/>
          <p:cNvSpPr txBox="1">
            <a:spLocks noChangeArrowheads="1"/>
          </p:cNvSpPr>
          <p:nvPr/>
        </p:nvSpPr>
        <p:spPr bwMode="auto">
          <a:xfrm>
            <a:off x="0" y="260648"/>
            <a:ext cx="9144000" cy="46166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algn="ctr">
              <a:spcBef>
                <a:spcPct val="0"/>
              </a:spcBef>
              <a:buClrTx/>
              <a:buSzTx/>
              <a:buFontTx/>
              <a:buNone/>
            </a:pPr>
            <a:r>
              <a:rPr lang="it-IT" altLang="it-IT" sz="2400" b="0" dirty="0" smtClean="0">
                <a:solidFill>
                  <a:schemeClr val="accent2"/>
                </a:solidFill>
                <a:latin typeface="Arial" charset="0"/>
              </a:rPr>
              <a:t>QUADRO GENERALE</a:t>
            </a:r>
            <a:endParaRPr lang="it-IT" altLang="it-IT" sz="2400" b="0" dirty="0">
              <a:solidFill>
                <a:schemeClr val="accent2"/>
              </a:solidFill>
              <a:latin typeface="Arial" charset="0"/>
            </a:endParaRPr>
          </a:p>
        </p:txBody>
      </p:sp>
      <p:sp>
        <p:nvSpPr>
          <p:cNvPr id="44034" name="CasellaDiTesto 1"/>
          <p:cNvSpPr txBox="1">
            <a:spLocks noChangeArrowheads="1"/>
          </p:cNvSpPr>
          <p:nvPr/>
        </p:nvSpPr>
        <p:spPr bwMode="auto">
          <a:xfrm>
            <a:off x="1681292" y="1186874"/>
            <a:ext cx="568617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algn="ctr">
              <a:spcBef>
                <a:spcPct val="0"/>
              </a:spcBef>
              <a:buClrTx/>
              <a:buSzTx/>
              <a:buFontTx/>
              <a:buNone/>
            </a:pPr>
            <a:r>
              <a:rPr lang="it-IT" altLang="it-IT" sz="1800" b="0" dirty="0" smtClean="0">
                <a:solidFill>
                  <a:schemeClr val="accent2"/>
                </a:solidFill>
                <a:latin typeface="Arial" charset="0"/>
              </a:rPr>
              <a:t>Definizione e classificazione dei riflessi spinali</a:t>
            </a:r>
            <a:endParaRPr lang="it-IT" altLang="it-IT" sz="1800" b="0" dirty="0">
              <a:solidFill>
                <a:schemeClr val="accent2"/>
              </a:solidFill>
              <a:latin typeface="Arial" charset="0"/>
            </a:endParaRPr>
          </a:p>
          <a:p>
            <a:pPr algn="ctr">
              <a:spcBef>
                <a:spcPct val="0"/>
              </a:spcBef>
              <a:buClrTx/>
              <a:buSzTx/>
              <a:buFontTx/>
              <a:buNone/>
            </a:pPr>
            <a:r>
              <a:rPr lang="it-IT" altLang="it-IT" sz="1800" b="0" dirty="0" smtClean="0">
                <a:solidFill>
                  <a:schemeClr val="accent2"/>
                </a:solidFill>
                <a:latin typeface="Arial" charset="0"/>
              </a:rPr>
              <a:t>Riflesso monosinaptico (da stiramento)</a:t>
            </a:r>
            <a:endParaRPr lang="it-IT" altLang="it-IT" sz="1800" b="0" dirty="0">
              <a:solidFill>
                <a:schemeClr val="accent2"/>
              </a:solidFill>
              <a:latin typeface="Arial" charset="0"/>
            </a:endParaRPr>
          </a:p>
          <a:p>
            <a:pPr algn="ctr">
              <a:spcBef>
                <a:spcPct val="0"/>
              </a:spcBef>
              <a:buClrTx/>
              <a:buSzTx/>
              <a:buNone/>
            </a:pPr>
            <a:r>
              <a:rPr lang="it-IT" altLang="it-IT" sz="1800" b="0" dirty="0" smtClean="0">
                <a:solidFill>
                  <a:schemeClr val="accent2"/>
                </a:solidFill>
                <a:latin typeface="Arial" charset="0"/>
              </a:rPr>
              <a:t>Fuso neuromuscolare</a:t>
            </a:r>
          </a:p>
          <a:p>
            <a:pPr algn="ctr">
              <a:spcBef>
                <a:spcPct val="0"/>
              </a:spcBef>
              <a:buClrTx/>
              <a:buSzTx/>
              <a:buNone/>
            </a:pPr>
            <a:r>
              <a:rPr lang="it-IT" altLang="it-IT" sz="1800" b="0" dirty="0" smtClean="0">
                <a:solidFill>
                  <a:schemeClr val="accent2"/>
                </a:solidFill>
                <a:latin typeface="Arial" charset="0"/>
              </a:rPr>
              <a:t>Funzioni </a:t>
            </a:r>
            <a:r>
              <a:rPr lang="it-IT" altLang="it-IT" sz="1800" b="0" dirty="0">
                <a:solidFill>
                  <a:schemeClr val="accent2"/>
                </a:solidFill>
                <a:latin typeface="Arial" charset="0"/>
              </a:rPr>
              <a:t>dei </a:t>
            </a:r>
            <a:r>
              <a:rPr lang="it-IT" altLang="it-IT" sz="1800" b="0" dirty="0" smtClean="0">
                <a:solidFill>
                  <a:schemeClr val="accent2"/>
                </a:solidFill>
                <a:latin typeface="Symbol" charset="2"/>
                <a:ea typeface="Symbol" charset="2"/>
                <a:cs typeface="Symbol" charset="2"/>
              </a:rPr>
              <a:t>g</a:t>
            </a:r>
            <a:r>
              <a:rPr lang="it-IT" altLang="it-IT" sz="1800" b="0" dirty="0" smtClean="0">
                <a:solidFill>
                  <a:schemeClr val="accent2"/>
                </a:solidFill>
                <a:latin typeface="Arial" charset="0"/>
              </a:rPr>
              <a:t>-motoneuroni</a:t>
            </a:r>
          </a:p>
          <a:p>
            <a:pPr algn="ctr">
              <a:spcBef>
                <a:spcPct val="0"/>
              </a:spcBef>
              <a:buClrTx/>
              <a:buSzTx/>
              <a:buFontTx/>
              <a:buNone/>
            </a:pPr>
            <a:r>
              <a:rPr lang="it-IT" altLang="it-IT" sz="1800" b="0" dirty="0" smtClean="0">
                <a:solidFill>
                  <a:schemeClr val="accent2"/>
                </a:solidFill>
                <a:latin typeface="Arial" charset="0"/>
              </a:rPr>
              <a:t>Regolazione della sensibilità del fuso neuromuscolare</a:t>
            </a:r>
          </a:p>
          <a:p>
            <a:pPr algn="ctr">
              <a:spcBef>
                <a:spcPct val="0"/>
              </a:spcBef>
              <a:buClrTx/>
              <a:buSzTx/>
              <a:buFontTx/>
              <a:buNone/>
            </a:pPr>
            <a:r>
              <a:rPr lang="it-IT" altLang="it-IT" sz="1800" b="0" dirty="0" smtClean="0">
                <a:solidFill>
                  <a:schemeClr val="accent2"/>
                </a:solidFill>
                <a:latin typeface="Arial" charset="0"/>
              </a:rPr>
              <a:t>Regolazione riflessa della forza muscolare</a:t>
            </a:r>
          </a:p>
          <a:p>
            <a:pPr algn="ctr">
              <a:spcBef>
                <a:spcPct val="0"/>
              </a:spcBef>
              <a:buClrTx/>
              <a:buSzTx/>
              <a:buFontTx/>
              <a:buNone/>
            </a:pPr>
            <a:r>
              <a:rPr lang="it-IT" altLang="it-IT" sz="1800" b="0" dirty="0" smtClean="0">
                <a:solidFill>
                  <a:schemeClr val="accent2"/>
                </a:solidFill>
                <a:latin typeface="Arial" charset="0"/>
              </a:rPr>
              <a:t>Influenze discendenti sul riflesso da stiramento</a:t>
            </a:r>
            <a:endParaRPr lang="it-IT" altLang="it-IT" sz="1800" b="0" dirty="0">
              <a:solidFill>
                <a:schemeClr val="accent2"/>
              </a:solidFill>
              <a:latin typeface="Arial" charset="0"/>
            </a:endParaRPr>
          </a:p>
          <a:p>
            <a:pPr algn="ctr">
              <a:spcBef>
                <a:spcPct val="0"/>
              </a:spcBef>
              <a:buClrTx/>
              <a:buSzTx/>
              <a:buFontTx/>
              <a:buNone/>
            </a:pPr>
            <a:r>
              <a:rPr lang="it-IT" altLang="it-IT" sz="1800" b="0" dirty="0" smtClean="0">
                <a:solidFill>
                  <a:schemeClr val="accent2"/>
                </a:solidFill>
                <a:latin typeface="Arial" charset="0"/>
              </a:rPr>
              <a:t>Riflesso H (di </a:t>
            </a:r>
            <a:r>
              <a:rPr lang="it-IT" altLang="it-IT" sz="1800" b="0" dirty="0" err="1" smtClean="0">
                <a:solidFill>
                  <a:schemeClr val="accent2"/>
                </a:solidFill>
                <a:latin typeface="Arial" charset="0"/>
              </a:rPr>
              <a:t>Hoffmann</a:t>
            </a:r>
            <a:r>
              <a:rPr lang="it-IT" altLang="it-IT" sz="1800" b="0" dirty="0" smtClean="0">
                <a:solidFill>
                  <a:schemeClr val="accent2"/>
                </a:solidFill>
                <a:latin typeface="Arial" charset="0"/>
              </a:rPr>
              <a:t>)</a:t>
            </a:r>
          </a:p>
          <a:p>
            <a:pPr algn="ctr">
              <a:spcBef>
                <a:spcPct val="0"/>
              </a:spcBef>
              <a:buClrTx/>
              <a:buSzTx/>
              <a:buFontTx/>
              <a:buNone/>
            </a:pPr>
            <a:r>
              <a:rPr lang="it-IT" altLang="it-IT" sz="1800" b="0" dirty="0" smtClean="0">
                <a:solidFill>
                  <a:schemeClr val="accent2"/>
                </a:solidFill>
                <a:latin typeface="Arial" charset="0"/>
              </a:rPr>
              <a:t>Tono muscolare</a:t>
            </a:r>
          </a:p>
          <a:p>
            <a:pPr algn="ctr">
              <a:spcBef>
                <a:spcPct val="0"/>
              </a:spcBef>
              <a:buClrTx/>
              <a:buSzTx/>
              <a:buFontTx/>
              <a:buNone/>
            </a:pPr>
            <a:r>
              <a:rPr lang="it-IT" altLang="it-IT" sz="1800" b="0" dirty="0" smtClean="0">
                <a:solidFill>
                  <a:schemeClr val="accent2"/>
                </a:solidFill>
                <a:latin typeface="Arial" charset="0"/>
              </a:rPr>
              <a:t>Riflesso di-sinaptico</a:t>
            </a:r>
          </a:p>
          <a:p>
            <a:pPr algn="ctr">
              <a:spcBef>
                <a:spcPct val="0"/>
              </a:spcBef>
              <a:buClrTx/>
              <a:buSzTx/>
              <a:buFontTx/>
              <a:buNone/>
            </a:pPr>
            <a:r>
              <a:rPr lang="it-IT" altLang="it-IT" sz="1800" b="0" dirty="0" smtClean="0">
                <a:solidFill>
                  <a:schemeClr val="accent2"/>
                </a:solidFill>
                <a:latin typeface="Arial" charset="0"/>
              </a:rPr>
              <a:t>Riflessi polisinaptici</a:t>
            </a:r>
          </a:p>
          <a:p>
            <a:pPr algn="ctr">
              <a:spcBef>
                <a:spcPct val="0"/>
              </a:spcBef>
              <a:buClrTx/>
              <a:buSzTx/>
              <a:buNone/>
            </a:pPr>
            <a:r>
              <a:rPr lang="it-IT" altLang="it-IT" sz="1800" b="0" dirty="0">
                <a:solidFill>
                  <a:schemeClr val="accent2"/>
                </a:solidFill>
                <a:latin typeface="Arial" charset="0"/>
              </a:rPr>
              <a:t>Deambulazione</a:t>
            </a:r>
          </a:p>
          <a:p>
            <a:pPr algn="ctr">
              <a:spcBef>
                <a:spcPct val="0"/>
              </a:spcBef>
              <a:buClrTx/>
              <a:buSzTx/>
              <a:buFontTx/>
              <a:buNone/>
            </a:pPr>
            <a:r>
              <a:rPr lang="it-IT" altLang="it-IT" sz="1800" b="0" dirty="0" smtClean="0">
                <a:solidFill>
                  <a:schemeClr val="accent2"/>
                </a:solidFill>
                <a:latin typeface="Arial" charset="0"/>
              </a:rPr>
              <a:t>Ruolo del contesto motorio</a:t>
            </a:r>
          </a:p>
          <a:p>
            <a:pPr algn="ctr">
              <a:spcBef>
                <a:spcPct val="0"/>
              </a:spcBef>
              <a:buClrTx/>
              <a:buSzTx/>
              <a:buFontTx/>
              <a:buNone/>
            </a:pPr>
            <a:r>
              <a:rPr lang="it-IT" altLang="it-IT" sz="1800" b="0" dirty="0" smtClean="0">
                <a:solidFill>
                  <a:schemeClr val="accent2"/>
                </a:solidFill>
                <a:latin typeface="Arial" charset="0"/>
              </a:rPr>
              <a:t>Riflesso di Babinski</a:t>
            </a:r>
            <a:endParaRPr lang="it-IT" altLang="it-IT" sz="1800" b="0" dirty="0">
              <a:solidFill>
                <a:schemeClr val="accent2"/>
              </a:solidFill>
              <a:latin typeface="Arial" charset="0"/>
            </a:endParaRPr>
          </a:p>
        </p:txBody>
      </p:sp>
      <p:sp>
        <p:nvSpPr>
          <p:cNvPr id="2" name="Rettangolo 1"/>
          <p:cNvSpPr/>
          <p:nvPr/>
        </p:nvSpPr>
        <p:spPr>
          <a:xfrm>
            <a:off x="0" y="5805264"/>
            <a:ext cx="9144000" cy="830997"/>
          </a:xfrm>
          <a:prstGeom prst="rect">
            <a:avLst/>
          </a:prstGeom>
        </p:spPr>
        <p:txBody>
          <a:bodyPr wrap="square">
            <a:spAutoFit/>
          </a:bodyPr>
          <a:lstStyle/>
          <a:p>
            <a:pPr eaLnBrk="1">
              <a:spcBef>
                <a:spcPts val="0"/>
              </a:spcBef>
              <a:spcAft>
                <a:spcPts val="0"/>
              </a:spcAft>
            </a:pPr>
            <a:r>
              <a:rPr lang="it-IT" altLang="it-IT" sz="1600" b="0" dirty="0" smtClean="0">
                <a:solidFill>
                  <a:srgbClr val="FF0000"/>
                </a:solidFill>
              </a:rPr>
              <a:t>Casi Clinici:</a:t>
            </a:r>
            <a:endParaRPr lang="it-IT" altLang="it-IT" sz="1600" b="0" dirty="0">
              <a:solidFill>
                <a:srgbClr val="FF0000"/>
              </a:solidFill>
            </a:endParaRPr>
          </a:p>
          <a:p>
            <a:r>
              <a:rPr lang="it-IT" sz="1600" b="0" dirty="0">
                <a:solidFill>
                  <a:srgbClr val="FF0000"/>
                </a:solidFill>
              </a:rPr>
              <a:t>Giovane impiegata con dolore al collo e alla spalla sinistra</a:t>
            </a:r>
          </a:p>
          <a:p>
            <a:pPr eaLnBrk="1">
              <a:spcBef>
                <a:spcPts val="0"/>
              </a:spcBef>
              <a:spcAft>
                <a:spcPts val="0"/>
              </a:spcAft>
            </a:pPr>
            <a:r>
              <a:rPr lang="it-IT" sz="1600" b="0" dirty="0">
                <a:solidFill>
                  <a:srgbClr val="FF0000"/>
                </a:solidFill>
                <a:ea typeface="Arial" charset="0"/>
                <a:cs typeface="Arial" charset="0"/>
              </a:rPr>
              <a:t>Uomo di 70 anni con ipotonia e ipoestesia al braccio </a:t>
            </a:r>
            <a:r>
              <a:rPr lang="it-IT" sz="1600" b="0" dirty="0" smtClean="0">
                <a:solidFill>
                  <a:srgbClr val="FF0000"/>
                </a:solidFill>
                <a:ea typeface="Arial" charset="0"/>
                <a:cs typeface="Arial" charset="0"/>
              </a:rPr>
              <a:t>sinistro</a:t>
            </a:r>
            <a:r>
              <a:rPr lang="it-IT" sz="1600" b="0" dirty="0" smtClean="0">
                <a:solidFill>
                  <a:srgbClr val="FF0000"/>
                </a:solidFill>
              </a:rPr>
              <a:t> </a:t>
            </a:r>
            <a:endParaRPr lang="it-IT" altLang="it-IT" sz="1600" b="0" dirty="0">
              <a:solidFill>
                <a:srgbClr val="FF0000"/>
              </a:solidFill>
            </a:endParaRPr>
          </a:p>
        </p:txBody>
      </p:sp>
    </p:spTree>
    <p:extLst>
      <p:ext uri="{BB962C8B-B14F-4D97-AF65-F5344CB8AC3E}">
        <p14:creationId xmlns:p14="http://schemas.microsoft.com/office/powerpoint/2010/main" val="2014011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asellaDiTesto 2"/>
          <p:cNvSpPr txBox="1">
            <a:spLocks noChangeArrowheads="1"/>
          </p:cNvSpPr>
          <p:nvPr/>
        </p:nvSpPr>
        <p:spPr bwMode="auto">
          <a:xfrm>
            <a:off x="6100763" y="6623050"/>
            <a:ext cx="28905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100" b="0" dirty="0" err="1" smtClean="0"/>
              <a:t>Boron</a:t>
            </a:r>
            <a:r>
              <a:rPr lang="it-IT" altLang="it-IT" sz="1100" b="0" dirty="0" smtClean="0"/>
              <a:t> e Boulpapep, fisiologia medica, Edra</a:t>
            </a:r>
            <a:endParaRPr lang="it-IT" altLang="it-IT" sz="1100" b="0"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0728"/>
            <a:ext cx="9144000" cy="3536225"/>
          </a:xfrm>
          <a:prstGeom prst="rect">
            <a:avLst/>
          </a:prstGeom>
        </p:spPr>
      </p:pic>
      <p:sp>
        <p:nvSpPr>
          <p:cNvPr id="5" name="CasellaDiTesto 4"/>
          <p:cNvSpPr txBox="1"/>
          <p:nvPr/>
        </p:nvSpPr>
        <p:spPr>
          <a:xfrm>
            <a:off x="179513" y="5301208"/>
            <a:ext cx="8856984" cy="1200329"/>
          </a:xfrm>
          <a:prstGeom prst="rect">
            <a:avLst/>
          </a:prstGeom>
          <a:noFill/>
        </p:spPr>
        <p:txBody>
          <a:bodyPr wrap="square" rtlCol="0">
            <a:spAutoFit/>
          </a:bodyPr>
          <a:lstStyle/>
          <a:p>
            <a:r>
              <a:rPr lang="it-IT" sz="1800" b="0" dirty="0" smtClean="0"/>
              <a:t>I neuroni discendenti (in grigio) hanno una scarica tonica, che diventa fasica sui motoneuroni antagonisti grazie alla inibizione reciproca di questi ultimi. Analogo principio si può applicare agli estensori di un arto nei confronti di quello dell’altro, come pure ai flessori.</a:t>
            </a:r>
            <a:endParaRPr lang="it-IT" sz="1800" b="0" dirty="0"/>
          </a:p>
        </p:txBody>
      </p:sp>
      <p:sp>
        <p:nvSpPr>
          <p:cNvPr id="6" name="Text Box 5"/>
          <p:cNvSpPr txBox="1">
            <a:spLocks noChangeArrowheads="1"/>
          </p:cNvSpPr>
          <p:nvPr/>
        </p:nvSpPr>
        <p:spPr bwMode="auto">
          <a:xfrm>
            <a:off x="0" y="44624"/>
            <a:ext cx="9144000"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cap="all" dirty="0" err="1" smtClean="0">
                <a:solidFill>
                  <a:srgbClr val="0000FF"/>
                </a:solidFill>
              </a:rPr>
              <a:t>attività</a:t>
            </a:r>
            <a:r>
              <a:rPr lang="en-GB" altLang="it-IT" sz="2400" b="0" cap="all" dirty="0" smtClean="0">
                <a:solidFill>
                  <a:srgbClr val="0000FF"/>
                </a:solidFill>
              </a:rPr>
              <a:t> </a:t>
            </a:r>
            <a:r>
              <a:rPr lang="en-GB" altLang="it-IT" sz="2400" b="0" cap="all" dirty="0" err="1" smtClean="0">
                <a:solidFill>
                  <a:srgbClr val="0000FF"/>
                </a:solidFill>
              </a:rPr>
              <a:t>ritmica</a:t>
            </a:r>
            <a:endParaRPr lang="en-GB" altLang="it-IT" sz="2400" b="0" cap="all" dirty="0"/>
          </a:p>
        </p:txBody>
      </p:sp>
    </p:spTree>
    <p:extLst>
      <p:ext uri="{BB962C8B-B14F-4D97-AF65-F5344CB8AC3E}">
        <p14:creationId xmlns:p14="http://schemas.microsoft.com/office/powerpoint/2010/main" val="8691351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b="33317"/>
          <a:stretch/>
        </p:blipFill>
        <p:spPr>
          <a:xfrm>
            <a:off x="-36512" y="-26516"/>
            <a:ext cx="6624736" cy="6780156"/>
          </a:xfrm>
          <a:prstGeom prst="rect">
            <a:avLst/>
          </a:prstGeom>
        </p:spPr>
      </p:pic>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t="68055"/>
          <a:stretch/>
        </p:blipFill>
        <p:spPr>
          <a:xfrm>
            <a:off x="4644008" y="1742256"/>
            <a:ext cx="4468287" cy="2190800"/>
          </a:xfrm>
          <a:prstGeom prst="rect">
            <a:avLst/>
          </a:prstGeom>
        </p:spPr>
      </p:pic>
      <p:sp>
        <p:nvSpPr>
          <p:cNvPr id="3" name="CasellaDiTesto 2"/>
          <p:cNvSpPr txBox="1"/>
          <p:nvPr/>
        </p:nvSpPr>
        <p:spPr>
          <a:xfrm>
            <a:off x="6444208" y="6597352"/>
            <a:ext cx="2584362" cy="246221"/>
          </a:xfrm>
          <a:prstGeom prst="rect">
            <a:avLst/>
          </a:prstGeom>
          <a:noFill/>
        </p:spPr>
        <p:txBody>
          <a:bodyPr wrap="none" rtlCol="0">
            <a:spAutoFit/>
          </a:bodyPr>
          <a:lstStyle/>
          <a:p>
            <a:r>
              <a:rPr lang="it-IT" sz="1000" b="0" dirty="0" smtClean="0"/>
              <a:t>Conti et al., Fisiologia Medica, </a:t>
            </a:r>
            <a:r>
              <a:rPr lang="it-IT" sz="1000" b="0" dirty="0" err="1" smtClean="0"/>
              <a:t>edi-ermes</a:t>
            </a:r>
            <a:endParaRPr lang="it-IT" sz="1000" b="0" dirty="0"/>
          </a:p>
        </p:txBody>
      </p:sp>
      <p:sp>
        <p:nvSpPr>
          <p:cNvPr id="6" name="Text Box 5"/>
          <p:cNvSpPr txBox="1">
            <a:spLocks noChangeArrowheads="1"/>
          </p:cNvSpPr>
          <p:nvPr/>
        </p:nvSpPr>
        <p:spPr bwMode="auto">
          <a:xfrm>
            <a:off x="5724128" y="260648"/>
            <a:ext cx="3435749"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2400" b="0" dirty="0" err="1" smtClean="0">
                <a:solidFill>
                  <a:srgbClr val="0000FF"/>
                </a:solidFill>
              </a:rPr>
              <a:t>CONTESTO</a:t>
            </a:r>
            <a:r>
              <a:rPr lang="en-GB" altLang="it-IT" sz="2400" b="0" dirty="0" smtClean="0">
                <a:solidFill>
                  <a:srgbClr val="0000FF"/>
                </a:solidFill>
              </a:rPr>
              <a:t> </a:t>
            </a:r>
            <a:r>
              <a:rPr lang="en-GB" altLang="it-IT" sz="2400" b="0" dirty="0" err="1" smtClean="0">
                <a:solidFill>
                  <a:srgbClr val="0000FF"/>
                </a:solidFill>
              </a:rPr>
              <a:t>MOTORIO</a:t>
            </a:r>
            <a:endParaRPr lang="en-GB" altLang="it-IT" sz="2400" b="0" dirty="0">
              <a:solidFill>
                <a:srgbClr val="0000FF"/>
              </a:solidFill>
            </a:endParaRPr>
          </a:p>
        </p:txBody>
      </p:sp>
      <p:sp>
        <p:nvSpPr>
          <p:cNvPr id="5" name="CasellaDiTesto 4"/>
          <p:cNvSpPr txBox="1"/>
          <p:nvPr/>
        </p:nvSpPr>
        <p:spPr>
          <a:xfrm>
            <a:off x="5868144" y="4458598"/>
            <a:ext cx="1721946" cy="338554"/>
          </a:xfrm>
          <a:prstGeom prst="rect">
            <a:avLst/>
          </a:prstGeom>
          <a:noFill/>
        </p:spPr>
        <p:txBody>
          <a:bodyPr wrap="none" rtlCol="0">
            <a:spAutoFit/>
          </a:bodyPr>
          <a:lstStyle/>
          <a:p>
            <a:r>
              <a:rPr lang="it-IT" sz="1600" b="0" smtClean="0"/>
              <a:t>(lavora il bicipite)</a:t>
            </a:r>
            <a:endParaRPr lang="it-IT" sz="1600" b="0"/>
          </a:p>
        </p:txBody>
      </p:sp>
    </p:spTree>
    <p:extLst>
      <p:ext uri="{BB962C8B-B14F-4D97-AF65-F5344CB8AC3E}">
        <p14:creationId xmlns:p14="http://schemas.microsoft.com/office/powerpoint/2010/main" val="2140054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196752"/>
            <a:ext cx="6012904" cy="334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 Box 12"/>
          <p:cNvSpPr txBox="1">
            <a:spLocks noChangeArrowheads="1"/>
          </p:cNvSpPr>
          <p:nvPr/>
        </p:nvSpPr>
        <p:spPr bwMode="auto">
          <a:xfrm>
            <a:off x="6440488" y="6640909"/>
            <a:ext cx="25795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000" b="0" dirty="0" err="1" smtClean="0"/>
              <a:t>Purves</a:t>
            </a:r>
            <a:r>
              <a:rPr lang="it-IT" altLang="it-IT" sz="1000" b="0" dirty="0" smtClean="0"/>
              <a:t> </a:t>
            </a:r>
            <a:r>
              <a:rPr lang="it-IT" altLang="it-IT" sz="1000" b="0" dirty="0"/>
              <a:t>et al </a:t>
            </a:r>
            <a:r>
              <a:rPr lang="it-IT" altLang="it-IT" sz="1000" b="0" dirty="0" smtClean="0"/>
              <a:t>NEUROSCIENZE, </a:t>
            </a:r>
            <a:r>
              <a:rPr lang="it-IT" altLang="it-IT" sz="1000" b="0" dirty="0"/>
              <a:t>Zanichelli</a:t>
            </a:r>
          </a:p>
        </p:txBody>
      </p:sp>
      <p:sp>
        <p:nvSpPr>
          <p:cNvPr id="89091" name="Text Box 5"/>
          <p:cNvSpPr txBox="1">
            <a:spLocks noChangeArrowheads="1"/>
          </p:cNvSpPr>
          <p:nvPr/>
        </p:nvSpPr>
        <p:spPr bwMode="auto">
          <a:xfrm>
            <a:off x="0" y="115888"/>
            <a:ext cx="9144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smtClean="0">
                <a:solidFill>
                  <a:srgbClr val="0432FF"/>
                </a:solidFill>
              </a:rPr>
              <a:t>RIFLESSO</a:t>
            </a:r>
            <a:r>
              <a:rPr lang="en-GB" altLang="it-IT" sz="2400" b="0" dirty="0" smtClean="0">
                <a:solidFill>
                  <a:srgbClr val="0432FF"/>
                </a:solidFill>
              </a:rPr>
              <a:t> DI BABINSKI</a:t>
            </a:r>
            <a:endParaRPr lang="en-GB" altLang="it-IT" sz="2400" b="0" dirty="0">
              <a:solidFill>
                <a:srgbClr val="0432FF"/>
              </a:solidFill>
            </a:endParaRPr>
          </a:p>
        </p:txBody>
      </p:sp>
      <p:sp>
        <p:nvSpPr>
          <p:cNvPr id="5" name="Text Box 5"/>
          <p:cNvSpPr txBox="1">
            <a:spLocks noChangeArrowheads="1"/>
          </p:cNvSpPr>
          <p:nvPr/>
        </p:nvSpPr>
        <p:spPr bwMode="auto">
          <a:xfrm>
            <a:off x="337059" y="6186790"/>
            <a:ext cx="8483413"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1600" b="0" dirty="0" err="1" smtClean="0"/>
              <a:t>Assenza</a:t>
            </a:r>
            <a:r>
              <a:rPr lang="en-GB" altLang="it-IT" sz="1600" b="0" dirty="0" smtClean="0"/>
              <a:t> (</a:t>
            </a:r>
            <a:r>
              <a:rPr lang="en-GB" altLang="it-IT" sz="1600" b="0" dirty="0" err="1" smtClean="0"/>
              <a:t>neonato</a:t>
            </a:r>
            <a:r>
              <a:rPr lang="en-GB" altLang="it-IT" sz="1600" b="0" dirty="0" smtClean="0"/>
              <a:t>) o </a:t>
            </a:r>
            <a:r>
              <a:rPr lang="en-GB" altLang="it-IT" sz="1600" b="0" dirty="0" err="1" smtClean="0"/>
              <a:t>perdita</a:t>
            </a:r>
            <a:r>
              <a:rPr lang="en-GB" altLang="it-IT" sz="1600" b="0" dirty="0" smtClean="0"/>
              <a:t> (</a:t>
            </a:r>
            <a:r>
              <a:rPr lang="en-GB" altLang="it-IT" sz="1600" b="0" dirty="0" err="1" smtClean="0"/>
              <a:t>lesione</a:t>
            </a:r>
            <a:r>
              <a:rPr lang="en-GB" altLang="it-IT" sz="1600" b="0" dirty="0" smtClean="0"/>
              <a:t> </a:t>
            </a:r>
            <a:r>
              <a:rPr lang="en-GB" altLang="it-IT" sz="1600" b="0" dirty="0" err="1" smtClean="0"/>
              <a:t>piramidale</a:t>
            </a:r>
            <a:r>
              <a:rPr lang="en-GB" altLang="it-IT" sz="1600" b="0" dirty="0" smtClean="0"/>
              <a:t>) del </a:t>
            </a:r>
            <a:r>
              <a:rPr lang="en-GB" altLang="it-IT" sz="1600" b="0" dirty="0" err="1" smtClean="0"/>
              <a:t>riflesso</a:t>
            </a:r>
            <a:r>
              <a:rPr lang="en-GB" altLang="it-IT" sz="1600" b="0" dirty="0" smtClean="0"/>
              <a:t> di </a:t>
            </a:r>
            <a:r>
              <a:rPr lang="en-GB" altLang="it-IT" sz="1600" b="0" dirty="0" err="1" smtClean="0"/>
              <a:t>allontanamento</a:t>
            </a:r>
            <a:r>
              <a:rPr lang="en-GB" altLang="it-IT" sz="1600" b="0" dirty="0" smtClean="0"/>
              <a:t> (</a:t>
            </a:r>
            <a:r>
              <a:rPr lang="en-GB" altLang="it-IT" sz="1600" b="0" dirty="0" err="1" smtClean="0"/>
              <a:t>nocicettivo</a:t>
            </a:r>
            <a:r>
              <a:rPr lang="en-GB" altLang="it-IT" sz="1600" b="0" dirty="0" smtClean="0"/>
              <a:t>)</a:t>
            </a:r>
            <a:endParaRPr lang="en-GB" altLang="it-IT" sz="1600" b="0" dirty="0"/>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4581128"/>
            <a:ext cx="1584176" cy="1188132"/>
          </a:xfrm>
          <a:prstGeom prst="rect">
            <a:avLst/>
          </a:prstGeom>
        </p:spPr>
      </p:pic>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303" y="4766280"/>
            <a:ext cx="1769355" cy="1327016"/>
          </a:xfrm>
          <a:prstGeom prst="rect">
            <a:avLst/>
          </a:prstGeom>
        </p:spPr>
      </p:pic>
      <p:cxnSp>
        <p:nvCxnSpPr>
          <p:cNvPr id="6" name="Connettore 2 5"/>
          <p:cNvCxnSpPr/>
          <p:nvPr/>
        </p:nvCxnSpPr>
        <p:spPr bwMode="auto">
          <a:xfrm flipV="1">
            <a:off x="755576" y="5229200"/>
            <a:ext cx="4248472" cy="93610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Connettore 2 9"/>
          <p:cNvCxnSpPr/>
          <p:nvPr/>
        </p:nvCxnSpPr>
        <p:spPr bwMode="auto">
          <a:xfrm flipV="1">
            <a:off x="2627784" y="5805264"/>
            <a:ext cx="4608512" cy="43204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966996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FG13_09"/>
          <p:cNvPicPr>
            <a:picLocks noChangeAspect="1" noChangeArrowheads="1"/>
          </p:cNvPicPr>
          <p:nvPr/>
        </p:nvPicPr>
        <p:blipFill rotWithShape="1">
          <a:blip r:embed="rId3">
            <a:extLst>
              <a:ext uri="{28A0092B-C50C-407E-A947-70E740481C1C}">
                <a14:useLocalDpi xmlns:a14="http://schemas.microsoft.com/office/drawing/2010/main" val="0"/>
              </a:ext>
            </a:extLst>
          </a:blip>
          <a:srcRect l="27719" r="25597" b="3460"/>
          <a:stretch/>
        </p:blipFill>
        <p:spPr bwMode="auto">
          <a:xfrm>
            <a:off x="2514599" y="332657"/>
            <a:ext cx="4223379" cy="655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27384"/>
            <a:ext cx="9144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smtClean="0">
                <a:solidFill>
                  <a:srgbClr val="0432FF"/>
                </a:solidFill>
              </a:rPr>
              <a:t>CONTROLLO</a:t>
            </a:r>
            <a:r>
              <a:rPr lang="en-GB" altLang="it-IT" sz="2400" b="0" dirty="0" smtClean="0">
                <a:solidFill>
                  <a:srgbClr val="0432FF"/>
                </a:solidFill>
              </a:rPr>
              <a:t> SOVRASPINALE</a:t>
            </a:r>
            <a:endParaRPr lang="en-GB" altLang="it-IT" sz="2400" b="0" dirty="0">
              <a:solidFill>
                <a:srgbClr val="0432FF"/>
              </a:solidFill>
            </a:endParaRPr>
          </a:p>
        </p:txBody>
      </p:sp>
    </p:spTree>
    <p:extLst>
      <p:ext uri="{BB962C8B-B14F-4D97-AF65-F5344CB8AC3E}">
        <p14:creationId xmlns:p14="http://schemas.microsoft.com/office/powerpoint/2010/main" val="16547980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107950" y="44450"/>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
        <p:nvSpPr>
          <p:cNvPr id="3" name="CasellaDiTesto 2"/>
          <p:cNvSpPr txBox="1"/>
          <p:nvPr/>
        </p:nvSpPr>
        <p:spPr>
          <a:xfrm>
            <a:off x="107504" y="764704"/>
            <a:ext cx="8892480" cy="5755422"/>
          </a:xfrm>
          <a:prstGeom prst="rect">
            <a:avLst/>
          </a:prstGeom>
          <a:noFill/>
        </p:spPr>
        <p:txBody>
          <a:bodyPr wrap="square" rtlCol="0">
            <a:spAutoFit/>
          </a:bodyPr>
          <a:lstStyle/>
          <a:p>
            <a:r>
              <a:rPr lang="it-IT" sz="1600" b="0" dirty="0" smtClean="0"/>
              <a:t>Giovane impiegata con dolore al collo e alla spalla sinistra</a:t>
            </a:r>
          </a:p>
          <a:p>
            <a:endParaRPr lang="it-IT" sz="1600" b="0" dirty="0" smtClean="0"/>
          </a:p>
          <a:p>
            <a:r>
              <a:rPr lang="it-IT" sz="1600" b="0" dirty="0" smtClean="0"/>
              <a:t>La </a:t>
            </a:r>
            <a:r>
              <a:rPr lang="it-IT" sz="1600" b="0" dirty="0"/>
              <a:t>Signora Giovanna, 40 anni, sposata, impiegata in una azienda alberghiera come addetta alle pulizie nelle camere, si rivolge al medico curante per un forte dolore al collo e alla spalla sinistra che si estende fino al I e II dito della mano sinistra. Riferisce che il dolore si è manifestato tre settimane prima, al risveglio mattutino. I sintomi sono stati oscillanti, non alleviati da antidolorifici da banco. All’esame neurologico, lo stato mentale è integro. Il tono muscolare è nella norma in tutto il corpo, tranne che nel bicipite, nel muscolo </a:t>
            </a:r>
            <a:r>
              <a:rPr lang="it-IT" sz="1600" b="0" dirty="0" err="1"/>
              <a:t>brachio</a:t>
            </a:r>
            <a:r>
              <a:rPr lang="it-IT" sz="1600" b="0" dirty="0"/>
              <a:t>-radiale e nell’estensore del polso, a sinistra. Anche i riflessi sono normali in tutto il corpo, ma assenti quelli miotatici del bicipite e del </a:t>
            </a:r>
            <a:r>
              <a:rPr lang="it-IT" sz="1600" b="0" dirty="0" err="1"/>
              <a:t>brachio</a:t>
            </a:r>
            <a:r>
              <a:rPr lang="it-IT" sz="1600" b="0" dirty="0"/>
              <a:t>-radiale di sinistra. Vi è anche una lieve ipoestesia al I e II dito della mano sinistra. Vista la specificità topografica dei sintomi, il medico si indirizza verso una lesione focale del rachide cervicale e richiede una RM spinale </a:t>
            </a:r>
            <a:r>
              <a:rPr lang="it-IT" sz="1600" b="0" dirty="0" smtClean="0"/>
              <a:t>cervicale.</a:t>
            </a:r>
          </a:p>
          <a:p>
            <a:r>
              <a:rPr lang="it-IT" sz="1600" b="0" dirty="0" smtClean="0"/>
              <a:t>Da </a:t>
            </a:r>
            <a:r>
              <a:rPr lang="it-IT" sz="1600" b="0" dirty="0"/>
              <a:t>questa si evidenza un’ernia del disco C5-C6, verso sinistra. Il disco erniato comprime le radici nervose di sinistra, più le posteriori delle anteriori. La sintomatologia dominante, infatti, è di tipo doloroso, associata a riduzione della sensibilità. L’ipotonia può essere attribuita alla assenza/riduzione delle afferenze propriocettive (per compressione delle fibre sensitive, prevalentemente di tipo IA) e analoga interpretazione vale per la </a:t>
            </a:r>
            <a:r>
              <a:rPr lang="it-IT" sz="1600" b="0" dirty="0" err="1"/>
              <a:t>areflessia</a:t>
            </a:r>
            <a:r>
              <a:rPr lang="it-IT" sz="1600" b="0" dirty="0"/>
              <a:t> del bicipite e del </a:t>
            </a:r>
            <a:r>
              <a:rPr lang="it-IT" sz="1600" b="0" dirty="0" err="1"/>
              <a:t>brachio</a:t>
            </a:r>
            <a:r>
              <a:rPr lang="it-IT" sz="1600" b="0" dirty="0"/>
              <a:t>-radiale. La Sig.ra Giovanna viene indirizzata a un neurochirurgo, per prendere in esame la possibilità di un intervento </a:t>
            </a:r>
            <a:r>
              <a:rPr lang="it-IT" sz="1600" b="0" dirty="0" err="1"/>
              <a:t>decompressivo</a:t>
            </a:r>
            <a:r>
              <a:rPr lang="it-IT" sz="1600" b="0" dirty="0"/>
              <a:t>, ma preferisce rimandare di qualche settimana. Nel frattempo, usa un collare cervicale rigido per la trazione, evita, per quanto può, sforzi fisici e assume farmaci anti-infiammatori non steroidei per il dolore. Un mese dopo i sintomi dolorosi sono regrediti e permangono solo una lieve riduzione del riflesso </a:t>
            </a:r>
            <a:r>
              <a:rPr lang="it-IT" sz="1600" b="0" dirty="0" err="1"/>
              <a:t>bicipitale</a:t>
            </a:r>
            <a:r>
              <a:rPr lang="it-IT" sz="1600" b="0" dirty="0"/>
              <a:t> sinistro e una leggera ipotonia del muscolo. </a:t>
            </a:r>
          </a:p>
        </p:txBody>
      </p:sp>
    </p:spTree>
    <p:extLst>
      <p:ext uri="{BB962C8B-B14F-4D97-AF65-F5344CB8AC3E}">
        <p14:creationId xmlns:p14="http://schemas.microsoft.com/office/powerpoint/2010/main" val="21215907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107950" y="44450"/>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
        <p:nvSpPr>
          <p:cNvPr id="4" name="CasellaDiTesto 3"/>
          <p:cNvSpPr txBox="1"/>
          <p:nvPr/>
        </p:nvSpPr>
        <p:spPr>
          <a:xfrm>
            <a:off x="18281" y="404664"/>
            <a:ext cx="9018215" cy="6494085"/>
          </a:xfrm>
          <a:prstGeom prst="rect">
            <a:avLst/>
          </a:prstGeom>
          <a:noFill/>
        </p:spPr>
        <p:txBody>
          <a:bodyPr wrap="square" rtlCol="0">
            <a:spAutoFit/>
          </a:bodyPr>
          <a:lstStyle/>
          <a:p>
            <a:r>
              <a:rPr lang="it-IT" sz="1600" b="0" dirty="0" smtClean="0">
                <a:latin typeface="Arial" charset="0"/>
                <a:ea typeface="Arial" charset="0"/>
                <a:cs typeface="Arial" charset="0"/>
              </a:rPr>
              <a:t>Uomo di 70 anni con ipotonia e ipoestesia al braccio sinistro</a:t>
            </a:r>
          </a:p>
          <a:p>
            <a:endParaRPr lang="it-IT" sz="1600" b="0" dirty="0">
              <a:ea typeface="Arial" charset="0"/>
              <a:cs typeface="Arial" charset="0"/>
            </a:endParaRPr>
          </a:p>
          <a:p>
            <a:pPr indent="139700"/>
            <a:r>
              <a:rPr lang="it-IT" sz="1600" b="0" dirty="0" smtClean="0">
                <a:latin typeface="Arial" charset="0"/>
                <a:ea typeface="Arial" charset="0"/>
                <a:cs typeface="Arial" charset="0"/>
              </a:rPr>
              <a:t>Il </a:t>
            </a:r>
            <a:r>
              <a:rPr lang="it-IT" sz="1600" b="0" dirty="0">
                <a:latin typeface="Arial" charset="0"/>
                <a:ea typeface="Arial" charset="0"/>
                <a:cs typeface="Arial" charset="0"/>
              </a:rPr>
              <a:t>Sig. Aristide, 70 anni ben portati, si è recato in pronto soccorso perché affetto da un forte dolore alla spalla e al braccio sinistro, con riduzione della forza </a:t>
            </a:r>
            <a:r>
              <a:rPr lang="it-IT" sz="1600" b="0" dirty="0" smtClean="0">
                <a:latin typeface="Arial" charset="0"/>
                <a:ea typeface="Arial" charset="0"/>
                <a:cs typeface="Arial" charset="0"/>
              </a:rPr>
              <a:t>muscolare </a:t>
            </a:r>
            <a:r>
              <a:rPr lang="it-IT" sz="1600" b="0" dirty="0">
                <a:latin typeface="Arial" charset="0"/>
                <a:ea typeface="Arial" charset="0"/>
                <a:cs typeface="Arial" charset="0"/>
              </a:rPr>
              <a:t>e della sensibilità (ipoestesia) nella parte interessata. I sintomi si erano presentati diversi giorni prima e sono peggiorati</a:t>
            </a:r>
            <a:r>
              <a:rPr lang="it-IT" sz="1600" b="0" dirty="0" smtClean="0">
                <a:latin typeface="Arial" charset="0"/>
                <a:ea typeface="Arial" charset="0"/>
                <a:cs typeface="Arial" charset="0"/>
              </a:rPr>
              <a:t>.</a:t>
            </a:r>
            <a:endParaRPr lang="it-IT" sz="1600" b="0" dirty="0">
              <a:latin typeface="Arial" charset="0"/>
              <a:ea typeface="Arial" charset="0"/>
              <a:cs typeface="Arial" charset="0"/>
            </a:endParaRPr>
          </a:p>
          <a:p>
            <a:pPr indent="139700"/>
            <a:r>
              <a:rPr lang="it-IT" sz="1600" b="0" dirty="0">
                <a:latin typeface="Arial" charset="0"/>
                <a:ea typeface="Arial" charset="0"/>
                <a:cs typeface="Arial" charset="0"/>
              </a:rPr>
              <a:t>All’esame obiettivo, il paziente non è</a:t>
            </a:r>
            <a:r>
              <a:rPr lang="it-IT" sz="1600" b="0" dirty="0" smtClean="0">
                <a:latin typeface="Arial" charset="0"/>
                <a:ea typeface="Arial" charset="0"/>
                <a:cs typeface="Arial" charset="0"/>
              </a:rPr>
              <a:t> </a:t>
            </a:r>
            <a:r>
              <a:rPr lang="it-IT" sz="1600" b="0" dirty="0">
                <a:latin typeface="Arial" charset="0"/>
                <a:ea typeface="Arial" charset="0"/>
                <a:cs typeface="Arial" charset="0"/>
              </a:rPr>
              <a:t>in grado di sollevare il braccio sinistro, ma la forza della mano è</a:t>
            </a:r>
            <a:r>
              <a:rPr lang="it-IT" sz="1600" b="0" dirty="0" smtClean="0">
                <a:latin typeface="Arial" charset="0"/>
                <a:ea typeface="Arial" charset="0"/>
                <a:cs typeface="Arial" charset="0"/>
              </a:rPr>
              <a:t> </a:t>
            </a:r>
            <a:r>
              <a:rPr lang="it-IT" sz="1600" b="0" dirty="0">
                <a:latin typeface="Arial" charset="0"/>
                <a:ea typeface="Arial" charset="0"/>
                <a:cs typeface="Arial" charset="0"/>
              </a:rPr>
              <a:t>normale. Oltre alla riduzione di forza del deltoide, vi è</a:t>
            </a:r>
            <a:r>
              <a:rPr lang="it-IT" sz="1600" b="0" dirty="0" smtClean="0">
                <a:latin typeface="Arial" charset="0"/>
                <a:ea typeface="Arial" charset="0"/>
                <a:cs typeface="Arial" charset="0"/>
              </a:rPr>
              <a:t> </a:t>
            </a:r>
            <a:r>
              <a:rPr lang="it-IT" sz="1600" b="0" dirty="0">
                <a:latin typeface="Arial" charset="0"/>
                <a:ea typeface="Arial" charset="0"/>
                <a:cs typeface="Arial" charset="0"/>
              </a:rPr>
              <a:t>anche difficoltà nella rotazione esterna del braccio e riduzione di forza del bicipite e del </a:t>
            </a:r>
            <a:r>
              <a:rPr lang="it-IT" sz="1600" b="0" dirty="0" smtClean="0">
                <a:latin typeface="Arial" charset="0"/>
                <a:ea typeface="Arial" charset="0"/>
                <a:cs typeface="Arial" charset="0"/>
              </a:rPr>
              <a:t>brachioradiale </a:t>
            </a:r>
            <a:r>
              <a:rPr lang="it-IT" sz="1600" b="0" dirty="0">
                <a:latin typeface="Arial" charset="0"/>
                <a:ea typeface="Arial" charset="0"/>
                <a:cs typeface="Arial" charset="0"/>
              </a:rPr>
              <a:t>di sinistra con assenza dei riflessi bicipitale e brachio-radiale. Vi è</a:t>
            </a:r>
            <a:r>
              <a:rPr lang="it-IT" sz="1600" b="0" dirty="0" smtClean="0">
                <a:latin typeface="Arial" charset="0"/>
                <a:ea typeface="Arial" charset="0"/>
                <a:cs typeface="Arial" charset="0"/>
              </a:rPr>
              <a:t> </a:t>
            </a:r>
            <a:r>
              <a:rPr lang="it-IT" sz="1600" b="0" dirty="0">
                <a:latin typeface="Arial" charset="0"/>
                <a:ea typeface="Arial" charset="0"/>
                <a:cs typeface="Arial" charset="0"/>
              </a:rPr>
              <a:t>anche ipoestesia dolorifica nella stessa zona. </a:t>
            </a:r>
            <a:r>
              <a:rPr lang="it-IT" sz="1600" b="0" dirty="0" smtClean="0">
                <a:latin typeface="Arial" charset="0"/>
                <a:ea typeface="Arial" charset="0"/>
                <a:cs typeface="Arial" charset="0"/>
              </a:rPr>
              <a:t> Alla ispezione, la cute della zona è ricoperta di vescicole rossastre, alcune delle quali secche, nei territori cutanei delle radici C5 e C6. La distribuzione </a:t>
            </a:r>
            <a:r>
              <a:rPr lang="it-IT" sz="1600" b="0" dirty="0">
                <a:latin typeface="Arial" charset="0"/>
                <a:ea typeface="Arial" charset="0"/>
                <a:cs typeface="Arial" charset="0"/>
              </a:rPr>
              <a:t>cutanea delle vescicole e l’aspetto regionale della sintomatologia nervosa </a:t>
            </a:r>
            <a:r>
              <a:rPr lang="it-IT" sz="1600" b="0" dirty="0" smtClean="0">
                <a:latin typeface="Arial" charset="0"/>
                <a:ea typeface="Arial" charset="0"/>
                <a:cs typeface="Arial" charset="0"/>
              </a:rPr>
              <a:t>fanno </a:t>
            </a:r>
            <a:r>
              <a:rPr lang="it-IT" sz="1600" b="0" dirty="0">
                <a:latin typeface="Arial" charset="0"/>
                <a:ea typeface="Arial" charset="0"/>
                <a:cs typeface="Arial" charset="0"/>
              </a:rPr>
              <a:t>propendere per </a:t>
            </a:r>
            <a:r>
              <a:rPr lang="it-IT" sz="1600" b="0" dirty="0" smtClean="0">
                <a:latin typeface="Arial" charset="0"/>
                <a:ea typeface="Arial" charset="0"/>
                <a:cs typeface="Arial" charset="0"/>
              </a:rPr>
              <a:t>un </a:t>
            </a:r>
            <a:r>
              <a:rPr lang="it-IT" sz="1600" b="0" dirty="0">
                <a:latin typeface="Arial" charset="0"/>
                <a:ea typeface="Arial" charset="0"/>
                <a:cs typeface="Arial" charset="0"/>
              </a:rPr>
              <a:t>herpes zoster nelle radici C5-C6. </a:t>
            </a:r>
            <a:endParaRPr lang="it-IT" sz="1600" b="0" dirty="0" smtClean="0">
              <a:latin typeface="Arial" charset="0"/>
              <a:ea typeface="Arial" charset="0"/>
              <a:cs typeface="Arial" charset="0"/>
            </a:endParaRPr>
          </a:p>
          <a:p>
            <a:pPr indent="139700"/>
            <a:r>
              <a:rPr lang="it-IT" sz="1400" b="0" dirty="0" smtClean="0">
                <a:latin typeface="Arial" charset="0"/>
                <a:ea typeface="Arial" charset="0"/>
                <a:cs typeface="Arial" charset="0"/>
              </a:rPr>
              <a:t>L’herpes </a:t>
            </a:r>
            <a:r>
              <a:rPr lang="it-IT" sz="1400" b="0" dirty="0">
                <a:latin typeface="Arial" charset="0"/>
                <a:ea typeface="Arial" charset="0"/>
                <a:cs typeface="Arial" charset="0"/>
              </a:rPr>
              <a:t>zoster è un virus che provoca una dolorosa eruzione cutanea, anche conosciuta come fuoco di </a:t>
            </a:r>
            <a:r>
              <a:rPr lang="it-IT" sz="1400" b="0" dirty="0" smtClean="0">
                <a:latin typeface="Arial" charset="0"/>
                <a:ea typeface="Arial" charset="0"/>
                <a:cs typeface="Arial" charset="0"/>
              </a:rPr>
              <a:t>Sant'Antonio</a:t>
            </a:r>
            <a:r>
              <a:rPr lang="it-IT" sz="1400" b="0" dirty="0">
                <a:latin typeface="Arial" charset="0"/>
                <a:ea typeface="Arial" charset="0"/>
                <a:cs typeface="Arial" charset="0"/>
              </a:rPr>
              <a:t>. Nella forma più comune si manifesta con una placca infiammatoria ricoperta di vescicole di forma allungata che interessa una regione definita del corpo. Si tratta dello stesso virus che provoca la varicella (virus della varicella-zoster) e ha la particolarità di restare inattivo nel tessuto nervoso riattivandosi anni dopo con le manifestazioni molto dolorose dell'herpes zoster. Nello stato di quiescenza, tende a localizzarsi nei gangli sensitivi delle radici dorsali dei nervi spinali. </a:t>
            </a:r>
            <a:r>
              <a:rPr lang="it-IT" sz="1400" b="0" dirty="0">
                <a:ea typeface="Arial" charset="0"/>
                <a:cs typeface="Arial" charset="0"/>
              </a:rPr>
              <a:t>Il virus è spesso presente nel liquido delle vescicole e può facilmente infettare chi non lo abbia contratto precedentemente, anche solo nella forma di varicella.</a:t>
            </a:r>
          </a:p>
          <a:p>
            <a:pPr indent="139700"/>
            <a:r>
              <a:rPr lang="it-IT" sz="1600" b="0" dirty="0" smtClean="0">
                <a:latin typeface="Arial" charset="0"/>
                <a:ea typeface="Arial" charset="0"/>
                <a:cs typeface="Arial" charset="0"/>
              </a:rPr>
              <a:t>In </a:t>
            </a:r>
            <a:r>
              <a:rPr lang="it-IT" sz="1600" b="0" dirty="0">
                <a:latin typeface="Arial" charset="0"/>
                <a:ea typeface="Arial" charset="0"/>
                <a:cs typeface="Arial" charset="0"/>
              </a:rPr>
              <a:t>genere, la sola ispezione cutanea e la relativa sintomatologia sono sufficienti a fare diagnosi, ma, per sicurezza, al paziente </a:t>
            </a:r>
            <a:r>
              <a:rPr lang="it-IT" sz="1600" b="0" dirty="0" smtClean="0">
                <a:latin typeface="Arial" charset="0"/>
                <a:ea typeface="Arial" charset="0"/>
                <a:cs typeface="Arial" charset="0"/>
              </a:rPr>
              <a:t>viene </a:t>
            </a:r>
            <a:r>
              <a:rPr lang="it-IT" sz="1600" b="0" dirty="0">
                <a:latin typeface="Arial" charset="0"/>
                <a:ea typeface="Arial" charset="0"/>
                <a:cs typeface="Arial" charset="0"/>
              </a:rPr>
              <a:t>fatto un esame del liquido cerebrospinale (</a:t>
            </a:r>
            <a:r>
              <a:rPr lang="it-IT" sz="1600" b="0" dirty="0" err="1">
                <a:latin typeface="Arial" charset="0"/>
                <a:ea typeface="Arial" charset="0"/>
                <a:cs typeface="Arial" charset="0"/>
              </a:rPr>
              <a:t>LCS</a:t>
            </a:r>
            <a:r>
              <a:rPr lang="it-IT" sz="1600" b="0" dirty="0">
                <a:latin typeface="Arial" charset="0"/>
                <a:ea typeface="Arial" charset="0"/>
                <a:cs typeface="Arial" charset="0"/>
              </a:rPr>
              <a:t>), che </a:t>
            </a:r>
            <a:r>
              <a:rPr lang="it-IT" sz="1600" b="0" dirty="0" smtClean="0">
                <a:latin typeface="Arial" charset="0"/>
                <a:ea typeface="Arial" charset="0"/>
                <a:cs typeface="Arial" charset="0"/>
              </a:rPr>
              <a:t>risulta </a:t>
            </a:r>
            <a:r>
              <a:rPr lang="it-IT" sz="1600" b="0" dirty="0">
                <a:latin typeface="Arial" charset="0"/>
                <a:ea typeface="Arial" charset="0"/>
                <a:cs typeface="Arial" charset="0"/>
              </a:rPr>
              <a:t>normale, tranne che per una eccessiva presenza di leucociti di cui, soprattutto, linfociti. Culture virali del </a:t>
            </a:r>
            <a:r>
              <a:rPr lang="it-IT" sz="1600" b="0" dirty="0" err="1">
                <a:latin typeface="Arial" charset="0"/>
                <a:ea typeface="Arial" charset="0"/>
                <a:cs typeface="Arial" charset="0"/>
              </a:rPr>
              <a:t>LCS</a:t>
            </a:r>
            <a:r>
              <a:rPr lang="it-IT" sz="1600" b="0" dirty="0">
                <a:latin typeface="Arial" charset="0"/>
                <a:ea typeface="Arial" charset="0"/>
                <a:cs typeface="Arial" charset="0"/>
              </a:rPr>
              <a:t> e della cute risultarono negative, ma una reazione a catena della polimerasi (</a:t>
            </a:r>
            <a:r>
              <a:rPr lang="it-IT" sz="1600" b="0" dirty="0" err="1">
                <a:latin typeface="Arial" charset="0"/>
                <a:ea typeface="Arial" charset="0"/>
                <a:cs typeface="Arial" charset="0"/>
              </a:rPr>
              <a:t>PCR</a:t>
            </a:r>
            <a:r>
              <a:rPr lang="it-IT" sz="1600" b="0" dirty="0">
                <a:latin typeface="Arial" charset="0"/>
                <a:ea typeface="Arial" charset="0"/>
                <a:cs typeface="Arial" charset="0"/>
              </a:rPr>
              <a:t>) sul </a:t>
            </a:r>
            <a:r>
              <a:rPr lang="it-IT" sz="1600" b="0" dirty="0" err="1">
                <a:latin typeface="Arial" charset="0"/>
                <a:ea typeface="Arial" charset="0"/>
                <a:cs typeface="Arial" charset="0"/>
              </a:rPr>
              <a:t>LCS</a:t>
            </a:r>
            <a:r>
              <a:rPr lang="it-IT" sz="1600" b="0" dirty="0">
                <a:latin typeface="Arial" charset="0"/>
                <a:ea typeface="Arial" charset="0"/>
                <a:cs typeface="Arial" charset="0"/>
              </a:rPr>
              <a:t> risultò positiva per il virus della varicella-zoster.  La RM cervicale risultò negativa.</a:t>
            </a:r>
          </a:p>
          <a:p>
            <a:pPr indent="139700"/>
            <a:r>
              <a:rPr lang="it-IT" sz="1600" b="0" dirty="0">
                <a:latin typeface="Arial" charset="0"/>
                <a:ea typeface="Arial" charset="0"/>
                <a:cs typeface="Arial" charset="0"/>
              </a:rPr>
              <a:t>Il paziente fu trattato con un farmaco antivirale. A tre mesi, l’eruzione cutanea era guarita, ma rimanevano ancora la debolezza e il dolore al braccio sinistro</a:t>
            </a:r>
            <a:r>
              <a:rPr lang="it-IT" sz="1600" b="0" dirty="0" smtClean="0">
                <a:latin typeface="Arial" charset="0"/>
                <a:ea typeface="Arial" charset="0"/>
                <a:cs typeface="Arial" charset="0"/>
              </a:rPr>
              <a:t>.</a:t>
            </a:r>
            <a:endParaRPr lang="it-IT" sz="1600" b="0" dirty="0">
              <a:latin typeface="Arial" charset="0"/>
              <a:ea typeface="Arial" charset="0"/>
              <a:cs typeface="Arial" charset="0"/>
            </a:endParaRPr>
          </a:p>
        </p:txBody>
      </p:sp>
    </p:spTree>
    <p:extLst>
      <p:ext uri="{BB962C8B-B14F-4D97-AF65-F5344CB8AC3E}">
        <p14:creationId xmlns:p14="http://schemas.microsoft.com/office/powerpoint/2010/main" val="13888060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5"/>
          <p:cNvSpPr txBox="1">
            <a:spLocks noChangeArrowheads="1"/>
          </p:cNvSpPr>
          <p:nvPr/>
        </p:nvSpPr>
        <p:spPr bwMode="auto">
          <a:xfrm>
            <a:off x="107950" y="2420888"/>
            <a:ext cx="8928546"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dirty="0" err="1" smtClean="0">
                <a:solidFill>
                  <a:srgbClr val="0000FF"/>
                </a:solidFill>
              </a:rPr>
              <a:t>RIFLESSI</a:t>
            </a:r>
            <a:r>
              <a:rPr lang="en-GB" altLang="it-IT" sz="2400" b="0" dirty="0" smtClean="0">
                <a:solidFill>
                  <a:srgbClr val="0000FF"/>
                </a:solidFill>
              </a:rPr>
              <a:t>:</a:t>
            </a:r>
          </a:p>
          <a:p>
            <a:pPr algn="ctr" eaLnBrk="1" hangingPunct="1">
              <a:spcBef>
                <a:spcPct val="0"/>
              </a:spcBef>
              <a:buFontTx/>
              <a:buNone/>
            </a:pPr>
            <a:endParaRPr lang="en-GB" altLang="it-IT" sz="2000" b="0" dirty="0">
              <a:solidFill>
                <a:srgbClr val="0000FF"/>
              </a:solidFill>
            </a:endParaRPr>
          </a:p>
          <a:p>
            <a:pPr algn="ctr" eaLnBrk="1" hangingPunct="1">
              <a:spcBef>
                <a:spcPct val="0"/>
              </a:spcBef>
              <a:buFontTx/>
              <a:buNone/>
            </a:pPr>
            <a:r>
              <a:rPr lang="en-GB" altLang="it-IT" sz="2000" b="0" cap="all" dirty="0" err="1" smtClean="0">
                <a:solidFill>
                  <a:srgbClr val="0000FF"/>
                </a:solidFill>
              </a:rPr>
              <a:t>atti</a:t>
            </a:r>
            <a:r>
              <a:rPr lang="en-GB" altLang="it-IT" sz="2000" b="0" cap="all" dirty="0" smtClean="0">
                <a:solidFill>
                  <a:srgbClr val="0000FF"/>
                </a:solidFill>
              </a:rPr>
              <a:t> </a:t>
            </a:r>
            <a:r>
              <a:rPr lang="en-GB" altLang="it-IT" sz="2000" b="0" cap="all" dirty="0" err="1" smtClean="0">
                <a:solidFill>
                  <a:srgbClr val="0000FF"/>
                </a:solidFill>
              </a:rPr>
              <a:t>motori</a:t>
            </a:r>
            <a:r>
              <a:rPr lang="en-GB" altLang="it-IT" sz="2000" b="0" cap="all" dirty="0" smtClean="0">
                <a:solidFill>
                  <a:srgbClr val="0000FF"/>
                </a:solidFill>
              </a:rPr>
              <a:t> </a:t>
            </a:r>
            <a:r>
              <a:rPr lang="en-GB" altLang="it-IT" sz="2000" b="0" cap="all" dirty="0" err="1" smtClean="0">
                <a:solidFill>
                  <a:srgbClr val="0000FF"/>
                </a:solidFill>
              </a:rPr>
              <a:t>involontari</a:t>
            </a:r>
            <a:r>
              <a:rPr lang="en-GB" altLang="it-IT" sz="2000" b="0" cap="all" dirty="0" smtClean="0">
                <a:solidFill>
                  <a:srgbClr val="0000FF"/>
                </a:solidFill>
              </a:rPr>
              <a:t> in </a:t>
            </a:r>
            <a:r>
              <a:rPr lang="en-GB" altLang="it-IT" sz="2000" b="0" cap="all" dirty="0" err="1" smtClean="0">
                <a:solidFill>
                  <a:srgbClr val="0000FF"/>
                </a:solidFill>
              </a:rPr>
              <a:t>risposta</a:t>
            </a:r>
            <a:r>
              <a:rPr lang="en-GB" altLang="it-IT" sz="2000" b="0" cap="all" dirty="0" smtClean="0">
                <a:solidFill>
                  <a:srgbClr val="0000FF"/>
                </a:solidFill>
              </a:rPr>
              <a:t>  a </a:t>
            </a:r>
            <a:r>
              <a:rPr lang="en-GB" altLang="it-IT" sz="2000" b="0" cap="all" dirty="0" err="1" smtClean="0">
                <a:solidFill>
                  <a:srgbClr val="0000FF"/>
                </a:solidFill>
              </a:rPr>
              <a:t>uno</a:t>
            </a:r>
            <a:r>
              <a:rPr lang="en-GB" altLang="it-IT" sz="2000" b="0" cap="all" dirty="0" smtClean="0">
                <a:solidFill>
                  <a:srgbClr val="0000FF"/>
                </a:solidFill>
              </a:rPr>
              <a:t> </a:t>
            </a:r>
            <a:r>
              <a:rPr lang="en-GB" altLang="it-IT" sz="2000" b="0" cap="all" dirty="0" err="1" smtClean="0">
                <a:solidFill>
                  <a:srgbClr val="0000FF"/>
                </a:solidFill>
              </a:rPr>
              <a:t>stimolo</a:t>
            </a:r>
            <a:r>
              <a:rPr lang="en-GB" altLang="it-IT" sz="2000" b="0" cap="all" dirty="0" smtClean="0">
                <a:solidFill>
                  <a:srgbClr val="0000FF"/>
                </a:solidFill>
              </a:rPr>
              <a:t> </a:t>
            </a:r>
            <a:r>
              <a:rPr lang="en-GB" altLang="it-IT" sz="2000" b="0" cap="all" dirty="0" err="1" smtClean="0">
                <a:solidFill>
                  <a:srgbClr val="0000FF"/>
                </a:solidFill>
              </a:rPr>
              <a:t>adeguato</a:t>
            </a:r>
            <a:endParaRPr lang="en-GB" altLang="it-IT" sz="2000" b="0" cap="all" dirty="0"/>
          </a:p>
        </p:txBody>
      </p:sp>
    </p:spTree>
    <p:extLst>
      <p:ext uri="{BB962C8B-B14F-4D97-AF65-F5344CB8AC3E}">
        <p14:creationId xmlns:p14="http://schemas.microsoft.com/office/powerpoint/2010/main" val="16200953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CasellaDiTesto 2"/>
          <p:cNvSpPr txBox="1">
            <a:spLocks noChangeArrowheads="1"/>
          </p:cNvSpPr>
          <p:nvPr/>
        </p:nvSpPr>
        <p:spPr bwMode="auto">
          <a:xfrm>
            <a:off x="250825" y="1484784"/>
            <a:ext cx="22129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600" b="0"/>
              <a:t>riflesso monosinaptico</a:t>
            </a:r>
          </a:p>
        </p:txBody>
      </p:sp>
      <p:sp>
        <p:nvSpPr>
          <p:cNvPr id="49157" name="CasellaDiTesto 6"/>
          <p:cNvSpPr txBox="1">
            <a:spLocks noChangeArrowheads="1"/>
          </p:cNvSpPr>
          <p:nvPr/>
        </p:nvSpPr>
        <p:spPr bwMode="auto">
          <a:xfrm>
            <a:off x="250825" y="3306763"/>
            <a:ext cx="18589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600" b="0"/>
              <a:t>riflesso disinaptico</a:t>
            </a:r>
          </a:p>
        </p:txBody>
      </p:sp>
      <p:sp>
        <p:nvSpPr>
          <p:cNvPr id="49158" name="CasellaDiTesto 7"/>
          <p:cNvSpPr txBox="1">
            <a:spLocks noChangeArrowheads="1"/>
          </p:cNvSpPr>
          <p:nvPr/>
        </p:nvSpPr>
        <p:spPr bwMode="auto">
          <a:xfrm>
            <a:off x="250825" y="5610225"/>
            <a:ext cx="187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600" b="0"/>
              <a:t>riflessi polisinaptici</a:t>
            </a:r>
          </a:p>
        </p:txBody>
      </p:sp>
      <p:pic>
        <p:nvPicPr>
          <p:cNvPr id="2" name="Immagine 1"/>
          <p:cNvPicPr>
            <a:picLocks noChangeAspect="1"/>
          </p:cNvPicPr>
          <p:nvPr/>
        </p:nvPicPr>
        <p:blipFill>
          <a:blip r:embed="rId3"/>
          <a:stretch>
            <a:fillRect/>
          </a:stretch>
        </p:blipFill>
        <p:spPr>
          <a:xfrm>
            <a:off x="3059832" y="152938"/>
            <a:ext cx="5544616" cy="6638508"/>
          </a:xfrm>
          <a:prstGeom prst="rect">
            <a:avLst/>
          </a:prstGeom>
        </p:spPr>
      </p:pic>
      <p:sp>
        <p:nvSpPr>
          <p:cNvPr id="3" name="CasellaDiTesto 2"/>
          <p:cNvSpPr txBox="1"/>
          <p:nvPr/>
        </p:nvSpPr>
        <p:spPr>
          <a:xfrm>
            <a:off x="35496" y="6597352"/>
            <a:ext cx="2239716" cy="246221"/>
          </a:xfrm>
          <a:prstGeom prst="rect">
            <a:avLst/>
          </a:prstGeom>
          <a:noFill/>
        </p:spPr>
        <p:txBody>
          <a:bodyPr wrap="none" rtlCol="0">
            <a:spAutoFit/>
          </a:bodyPr>
          <a:lstStyle/>
          <a:p>
            <a:r>
              <a:rPr lang="it-IT" sz="1000" b="0" dirty="0" smtClean="0"/>
              <a:t>Battaglini et al</a:t>
            </a:r>
            <a:r>
              <a:rPr lang="it-IT" sz="1000" b="0" smtClean="0"/>
              <a:t>, Neurofisiologia, Edra</a:t>
            </a:r>
            <a:endParaRPr lang="it-IT" sz="1000" b="0"/>
          </a:p>
        </p:txBody>
      </p:sp>
      <p:sp>
        <p:nvSpPr>
          <p:cNvPr id="49155" name="Text Box 5"/>
          <p:cNvSpPr txBox="1">
            <a:spLocks noChangeArrowheads="1"/>
          </p:cNvSpPr>
          <p:nvPr/>
        </p:nvSpPr>
        <p:spPr bwMode="auto">
          <a:xfrm>
            <a:off x="107950" y="115888"/>
            <a:ext cx="8928546"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2000" b="0" dirty="0" err="1" smtClean="0">
                <a:solidFill>
                  <a:srgbClr val="0000FF"/>
                </a:solidFill>
              </a:rPr>
              <a:t>CLASSIFICAZIONE</a:t>
            </a:r>
            <a:r>
              <a:rPr lang="en-GB" altLang="it-IT" sz="2000" b="0" dirty="0" smtClean="0">
                <a:solidFill>
                  <a:srgbClr val="0000FF"/>
                </a:solidFill>
              </a:rPr>
              <a:t> DEI</a:t>
            </a:r>
          </a:p>
          <a:p>
            <a:pPr eaLnBrk="1" hangingPunct="1">
              <a:spcBef>
                <a:spcPct val="0"/>
              </a:spcBef>
              <a:buFontTx/>
              <a:buNone/>
            </a:pPr>
            <a:r>
              <a:rPr lang="en-GB" altLang="it-IT" sz="2000" b="0" dirty="0" err="1" smtClean="0">
                <a:solidFill>
                  <a:srgbClr val="0000FF"/>
                </a:solidFill>
              </a:rPr>
              <a:t>RIFLESSI</a:t>
            </a:r>
            <a:endParaRPr lang="en-GB" altLang="it-IT" sz="2000" b="0" cap="all" dirty="0"/>
          </a:p>
        </p:txBody>
      </p:sp>
      <p:sp>
        <p:nvSpPr>
          <p:cNvPr id="5" name="CasellaDiTesto 4"/>
          <p:cNvSpPr txBox="1"/>
          <p:nvPr/>
        </p:nvSpPr>
        <p:spPr>
          <a:xfrm>
            <a:off x="7956376" y="4077072"/>
            <a:ext cx="551754" cy="200055"/>
          </a:xfrm>
          <a:prstGeom prst="rect">
            <a:avLst/>
          </a:prstGeom>
          <a:solidFill>
            <a:schemeClr val="bg1"/>
          </a:solidFill>
        </p:spPr>
        <p:txBody>
          <a:bodyPr wrap="none" rtlCol="0">
            <a:spAutoFit/>
          </a:bodyPr>
          <a:lstStyle/>
          <a:p>
            <a:r>
              <a:rPr lang="it-IT" sz="700" b="0" smtClean="0"/>
              <a:t>2 Sinapsi</a:t>
            </a:r>
            <a:endParaRPr lang="it-IT" sz="700" b="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933" y="6611779"/>
            <a:ext cx="2239716" cy="246221"/>
          </a:xfrm>
          <a:prstGeom prst="rect">
            <a:avLst/>
          </a:prstGeom>
          <a:noFill/>
        </p:spPr>
        <p:txBody>
          <a:bodyPr wrap="none" rtlCol="0">
            <a:spAutoFit/>
          </a:bodyPr>
          <a:lstStyle/>
          <a:p>
            <a:r>
              <a:rPr lang="it-IT" sz="1000" b="0" dirty="0" smtClean="0"/>
              <a:t>Battaglini et al, Neurofisiologia, Edra</a:t>
            </a:r>
            <a:endParaRPr lang="it-IT" sz="1000" b="0" dirty="0"/>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0"/>
            <a:ext cx="6818886" cy="6858000"/>
          </a:xfrm>
          <a:prstGeom prst="rect">
            <a:avLst/>
          </a:prstGeom>
        </p:spPr>
      </p:pic>
      <p:sp>
        <p:nvSpPr>
          <p:cNvPr id="51203" name="Text Box 5"/>
          <p:cNvSpPr txBox="1">
            <a:spLocks noChangeArrowheads="1"/>
          </p:cNvSpPr>
          <p:nvPr/>
        </p:nvSpPr>
        <p:spPr bwMode="auto">
          <a:xfrm>
            <a:off x="0" y="0"/>
            <a:ext cx="3923928"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2000" b="0" dirty="0" err="1">
                <a:solidFill>
                  <a:srgbClr val="0000FF"/>
                </a:solidFill>
              </a:rPr>
              <a:t>RIFLESSO</a:t>
            </a:r>
            <a:r>
              <a:rPr lang="en-GB" altLang="it-IT" sz="2000" b="0" dirty="0">
                <a:solidFill>
                  <a:srgbClr val="0000FF"/>
                </a:solidFill>
              </a:rPr>
              <a:t> </a:t>
            </a:r>
            <a:r>
              <a:rPr lang="en-GB" altLang="it-IT" sz="2000" b="0" dirty="0" smtClean="0">
                <a:solidFill>
                  <a:srgbClr val="0000FF"/>
                </a:solidFill>
              </a:rPr>
              <a:t>MONOSINAPTICO </a:t>
            </a:r>
            <a:r>
              <a:rPr lang="en-GB" altLang="it-IT" sz="1800" b="0" dirty="0" smtClean="0">
                <a:solidFill>
                  <a:srgbClr val="0000FF"/>
                </a:solidFill>
              </a:rPr>
              <a:t>(</a:t>
            </a:r>
            <a:r>
              <a:rPr lang="en-GB" altLang="it-IT" sz="1800" b="0" dirty="0" err="1" smtClean="0">
                <a:solidFill>
                  <a:srgbClr val="0000FF"/>
                </a:solidFill>
              </a:rPr>
              <a:t>TENDINEO</a:t>
            </a:r>
            <a:r>
              <a:rPr lang="en-GB" altLang="it-IT" sz="1800" b="0" dirty="0" smtClean="0">
                <a:solidFill>
                  <a:srgbClr val="0000FF"/>
                </a:solidFill>
              </a:rPr>
              <a:t>, </a:t>
            </a:r>
            <a:r>
              <a:rPr lang="en-GB" altLang="it-IT" sz="1800" b="0" dirty="0" err="1" smtClean="0">
                <a:solidFill>
                  <a:srgbClr val="0000FF"/>
                </a:solidFill>
              </a:rPr>
              <a:t>MIOTATICO</a:t>
            </a:r>
            <a:r>
              <a:rPr lang="en-GB" altLang="it-IT" sz="1800" b="0" dirty="0" smtClean="0">
                <a:solidFill>
                  <a:srgbClr val="0000FF"/>
                </a:solidFill>
              </a:rPr>
              <a:t>, DA </a:t>
            </a:r>
            <a:r>
              <a:rPr lang="en-GB" altLang="it-IT" sz="1800" b="0" dirty="0" err="1" smtClean="0">
                <a:solidFill>
                  <a:srgbClr val="0000FF"/>
                </a:solidFill>
              </a:rPr>
              <a:t>STIRAMENTO</a:t>
            </a:r>
            <a:r>
              <a:rPr lang="en-GB" altLang="it-IT" sz="1800" b="0" dirty="0" smtClean="0">
                <a:solidFill>
                  <a:srgbClr val="0000FF"/>
                </a:solidFill>
              </a:rPr>
              <a:t>, </a:t>
            </a:r>
            <a:r>
              <a:rPr lang="en-GB" altLang="it-IT" sz="1800" b="0" dirty="0" err="1" smtClean="0">
                <a:solidFill>
                  <a:srgbClr val="0000FF"/>
                </a:solidFill>
              </a:rPr>
              <a:t>PATELLARE</a:t>
            </a:r>
            <a:r>
              <a:rPr lang="en-GB" altLang="it-IT" sz="1800" b="0" dirty="0" smtClean="0">
                <a:solidFill>
                  <a:srgbClr val="0000FF"/>
                </a:solidFill>
              </a:rPr>
              <a:t>, …)</a:t>
            </a:r>
            <a:endParaRPr lang="en-GB" altLang="it-IT" sz="1800" b="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sellaDiTesto 2"/>
          <p:cNvSpPr txBox="1"/>
          <p:nvPr/>
        </p:nvSpPr>
        <p:spPr>
          <a:xfrm>
            <a:off x="0" y="2348880"/>
            <a:ext cx="9144000" cy="461665"/>
          </a:xfrm>
          <a:prstGeom prst="rect">
            <a:avLst/>
          </a:prstGeom>
          <a:noFill/>
        </p:spPr>
        <p:txBody>
          <a:bodyPr wrap="square" rtlCol="0">
            <a:spAutoFit/>
          </a:bodyPr>
          <a:lstStyle/>
          <a:p>
            <a:pPr algn="ctr"/>
            <a:r>
              <a:rPr lang="it-IT" smtClean="0">
                <a:solidFill>
                  <a:schemeClr val="bg1"/>
                </a:solidFill>
              </a:rPr>
              <a:t>VIDEO RIFLESSI SPINALI</a:t>
            </a:r>
            <a:endParaRPr lang="it-IT">
              <a:solidFill>
                <a:schemeClr val="bg1"/>
              </a:solidFill>
            </a:endParaRPr>
          </a:p>
        </p:txBody>
      </p:sp>
    </p:spTree>
    <p:extLst>
      <p:ext uri="{BB962C8B-B14F-4D97-AF65-F5344CB8AC3E}">
        <p14:creationId xmlns:p14="http://schemas.microsoft.com/office/powerpoint/2010/main" val="9428231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bierdienerin__oktoberfest7221"/>
          <p:cNvPicPr>
            <a:picLocks noChangeAspect="1" noChangeArrowheads="1"/>
          </p:cNvPicPr>
          <p:nvPr/>
        </p:nvPicPr>
        <p:blipFill>
          <a:blip r:embed="rId3">
            <a:extLst>
              <a:ext uri="{28A0092B-C50C-407E-A947-70E740481C1C}">
                <a14:useLocalDpi xmlns:a14="http://schemas.microsoft.com/office/drawing/2010/main" val="0"/>
              </a:ext>
            </a:extLst>
          </a:blip>
          <a:srcRect r="10448"/>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magine 1"/>
          <p:cNvPicPr>
            <a:picLocks noChangeAspect="1"/>
          </p:cNvPicPr>
          <p:nvPr/>
        </p:nvPicPr>
        <p:blipFill>
          <a:blip r:embed="rId3">
            <a:extLst>
              <a:ext uri="{28A0092B-C50C-407E-A947-70E740481C1C}">
                <a14:useLocalDpi xmlns:a14="http://schemas.microsoft.com/office/drawing/2010/main" val="0"/>
              </a:ext>
            </a:extLst>
          </a:blip>
          <a:srcRect l="11568" t="15350" r="12198" b="16400"/>
          <a:stretch>
            <a:fillRect/>
          </a:stretch>
        </p:blipFill>
        <p:spPr bwMode="auto">
          <a:xfrm>
            <a:off x="3203773" y="44450"/>
            <a:ext cx="5400675"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CasellaDiTesto 12"/>
          <p:cNvSpPr txBox="1">
            <a:spLocks noChangeArrowheads="1"/>
          </p:cNvSpPr>
          <p:nvPr/>
        </p:nvSpPr>
        <p:spPr bwMode="auto">
          <a:xfrm>
            <a:off x="6100763" y="6623050"/>
            <a:ext cx="28905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100" b="0" dirty="0" smtClean="0"/>
              <a:t>Silverthorn</a:t>
            </a:r>
            <a:r>
              <a:rPr lang="it-IT" altLang="it-IT" sz="1100" b="0" dirty="0"/>
              <a:t>, fisiologia umana, Ambrosiana</a:t>
            </a:r>
          </a:p>
        </p:txBody>
      </p:sp>
      <p:sp>
        <p:nvSpPr>
          <p:cNvPr id="57348" name="Text Box 5"/>
          <p:cNvSpPr txBox="1">
            <a:spLocks noChangeArrowheads="1"/>
          </p:cNvSpPr>
          <p:nvPr/>
        </p:nvSpPr>
        <p:spPr bwMode="auto">
          <a:xfrm>
            <a:off x="34924" y="115888"/>
            <a:ext cx="2952899" cy="83099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2400" b="0">
                <a:solidFill>
                  <a:srgbClr val="0000FF"/>
                </a:solidFill>
              </a:rPr>
              <a:t>PROPRIOCETTORI</a:t>
            </a:r>
            <a:r>
              <a:rPr lang="en-GB" altLang="it-IT" sz="2400" b="0" dirty="0">
                <a:solidFill>
                  <a:srgbClr val="0000FF"/>
                </a:solidFill>
              </a:rPr>
              <a:t> </a:t>
            </a:r>
            <a:r>
              <a:rPr lang="en-GB" altLang="it-IT" sz="2400" b="0" dirty="0" err="1">
                <a:solidFill>
                  <a:srgbClr val="0000FF"/>
                </a:solidFill>
              </a:rPr>
              <a:t>MUSCOLARI</a:t>
            </a:r>
            <a:endParaRPr lang="en-GB" altLang="it-IT" sz="2400" b="0" dirty="0"/>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3861048"/>
            <a:ext cx="2688644" cy="2095252"/>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024"/>
            <a:ext cx="6792834" cy="6525344"/>
          </a:xfrm>
          <a:prstGeom prst="rect">
            <a:avLst/>
          </a:prstGeom>
        </p:spPr>
      </p:pic>
      <p:pic>
        <p:nvPicPr>
          <p:cNvPr id="51202" name="Picture 7" descr="terminazione anulospir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3429000"/>
            <a:ext cx="2725379" cy="304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5"/>
          <p:cNvSpPr txBox="1">
            <a:spLocks noChangeArrowheads="1"/>
          </p:cNvSpPr>
          <p:nvPr/>
        </p:nvSpPr>
        <p:spPr bwMode="auto">
          <a:xfrm>
            <a:off x="0" y="-27384"/>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smtClean="0">
                <a:solidFill>
                  <a:srgbClr val="0000FF"/>
                </a:solidFill>
              </a:rPr>
              <a:t>FUSO </a:t>
            </a:r>
            <a:r>
              <a:rPr lang="en-GB" altLang="it-IT" sz="2400" b="0" dirty="0" err="1" smtClean="0">
                <a:solidFill>
                  <a:srgbClr val="0000FF"/>
                </a:solidFill>
              </a:rPr>
              <a:t>NEUROMUSCOLARE</a:t>
            </a:r>
            <a:endParaRPr lang="en-GB" altLang="it-IT" sz="2400" b="0" dirty="0"/>
          </a:p>
        </p:txBody>
      </p:sp>
      <p:sp>
        <p:nvSpPr>
          <p:cNvPr id="7" name="CasellaDiTesto 6"/>
          <p:cNvSpPr txBox="1"/>
          <p:nvPr/>
        </p:nvSpPr>
        <p:spPr>
          <a:xfrm>
            <a:off x="0" y="6611779"/>
            <a:ext cx="2239716" cy="246221"/>
          </a:xfrm>
          <a:prstGeom prst="rect">
            <a:avLst/>
          </a:prstGeom>
          <a:noFill/>
        </p:spPr>
        <p:txBody>
          <a:bodyPr wrap="none" rtlCol="0">
            <a:spAutoFit/>
          </a:bodyPr>
          <a:lstStyle/>
          <a:p>
            <a:r>
              <a:rPr lang="it-IT" sz="1000" b="0" dirty="0" smtClean="0"/>
              <a:t>Battaglini et al</a:t>
            </a:r>
            <a:r>
              <a:rPr lang="it-IT" sz="1000" b="0" smtClean="0"/>
              <a:t>, Neurofisiologia, Edra</a:t>
            </a:r>
            <a:endParaRPr lang="it-IT" sz="1000" b="0"/>
          </a:p>
        </p:txBody>
      </p:sp>
      <p:sp>
        <p:nvSpPr>
          <p:cNvPr id="2" name="CasellaDiTesto 1"/>
          <p:cNvSpPr txBox="1"/>
          <p:nvPr/>
        </p:nvSpPr>
        <p:spPr>
          <a:xfrm>
            <a:off x="6156176" y="1628800"/>
            <a:ext cx="1813317" cy="430887"/>
          </a:xfrm>
          <a:prstGeom prst="rect">
            <a:avLst/>
          </a:prstGeom>
          <a:noFill/>
          <a:ln>
            <a:solidFill>
              <a:schemeClr val="tx1"/>
            </a:solidFill>
          </a:ln>
        </p:spPr>
        <p:txBody>
          <a:bodyPr wrap="none" rtlCol="0">
            <a:spAutoFit/>
          </a:bodyPr>
          <a:lstStyle/>
          <a:p>
            <a:r>
              <a:rPr lang="it-IT" sz="1100" b="0" dirty="0" smtClean="0"/>
              <a:t>gruppo </a:t>
            </a:r>
            <a:r>
              <a:rPr lang="it-IT" sz="1100" b="0" dirty="0" err="1" smtClean="0"/>
              <a:t>Ia</a:t>
            </a:r>
            <a:r>
              <a:rPr lang="it-IT" sz="1100" b="0" dirty="0" smtClean="0"/>
              <a:t>: fibre dinamiche</a:t>
            </a:r>
          </a:p>
          <a:p>
            <a:r>
              <a:rPr lang="it-IT" sz="1100" b="0" dirty="0" smtClean="0"/>
              <a:t>gruppo II: fibre statiche</a:t>
            </a:r>
            <a:endParaRPr lang="it-IT" sz="1100" b="0" dirty="0"/>
          </a:p>
        </p:txBody>
      </p:sp>
    </p:spTree>
    <p:extLst>
      <p:ext uri="{BB962C8B-B14F-4D97-AF65-F5344CB8AC3E}">
        <p14:creationId xmlns:p14="http://schemas.microsoft.com/office/powerpoint/2010/main" val="169261017"/>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900" b="1"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900" b="1"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RCO2">
  <a:themeElements>
    <a:clrScheme name="">
      <a:dk1>
        <a:srgbClr val="000000"/>
      </a:dk1>
      <a:lt1>
        <a:srgbClr val="FFFF00"/>
      </a:lt1>
      <a:dk2>
        <a:srgbClr val="0000CC"/>
      </a:dk2>
      <a:lt2>
        <a:srgbClr val="FFFF00"/>
      </a:lt2>
      <a:accent1>
        <a:srgbClr val="00FFFF"/>
      </a:accent1>
      <a:accent2>
        <a:srgbClr val="3366FF"/>
      </a:accent2>
      <a:accent3>
        <a:srgbClr val="AAAAE2"/>
      </a:accent3>
      <a:accent4>
        <a:srgbClr val="DADA00"/>
      </a:accent4>
      <a:accent5>
        <a:srgbClr val="AAFFFF"/>
      </a:accent5>
      <a:accent6>
        <a:srgbClr val="2D5CE7"/>
      </a:accent6>
      <a:hlink>
        <a:srgbClr val="FF0033"/>
      </a:hlink>
      <a:folHlink>
        <a:srgbClr val="FFFF00"/>
      </a:folHlink>
    </a:clrScheme>
    <a:fontScheme name="ARCO2">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900" b="1"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900" b="1"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RCO2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ARCO2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ARCO2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RCO2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ARCO2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2685</TotalTime>
  <Words>1042</Words>
  <Application>Microsoft Macintosh PowerPoint</Application>
  <PresentationFormat>Presentazione su schermo (4:3)</PresentationFormat>
  <Paragraphs>121</Paragraphs>
  <Slides>25</Slides>
  <Notes>25</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25</vt:i4>
      </vt:variant>
    </vt:vector>
  </HeadingPairs>
  <TitlesOfParts>
    <vt:vector size="33" baseType="lpstr">
      <vt:lpstr>ＭＳ Ｐゴシック</vt:lpstr>
      <vt:lpstr>Symbol</vt:lpstr>
      <vt:lpstr>Times New Roman</vt:lpstr>
      <vt:lpstr>Wingdings</vt:lpstr>
      <vt:lpstr>新細明體</vt:lpstr>
      <vt:lpstr>Arial</vt:lpstr>
      <vt:lpstr>Presentazione vuota</vt:lpstr>
      <vt:lpstr>ARCO2</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 Paolo Battaglini</dc:creator>
  <cp:lastModifiedBy>P. Paolo Battaglini</cp:lastModifiedBy>
  <cp:revision>115</cp:revision>
  <cp:lastPrinted>2008-10-24T09:13:41Z</cp:lastPrinted>
  <dcterms:created xsi:type="dcterms:W3CDTF">2015-11-18T11:06:39Z</dcterms:created>
  <dcterms:modified xsi:type="dcterms:W3CDTF">2020-10-20T15:28:24Z</dcterms:modified>
</cp:coreProperties>
</file>