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76" r:id="rId2"/>
    <p:sldId id="377" r:id="rId3"/>
    <p:sldId id="354" r:id="rId4"/>
    <p:sldId id="381" r:id="rId5"/>
    <p:sldId id="380" r:id="rId6"/>
    <p:sldId id="386" r:id="rId7"/>
    <p:sldId id="375" r:id="rId8"/>
    <p:sldId id="373" r:id="rId9"/>
    <p:sldId id="358" r:id="rId10"/>
    <p:sldId id="342" r:id="rId11"/>
    <p:sldId id="351" r:id="rId12"/>
    <p:sldId id="350" r:id="rId13"/>
    <p:sldId id="344" r:id="rId14"/>
    <p:sldId id="334" r:id="rId15"/>
    <p:sldId id="332" r:id="rId16"/>
    <p:sldId id="345" r:id="rId17"/>
    <p:sldId id="347" r:id="rId18"/>
    <p:sldId id="352" r:id="rId19"/>
    <p:sldId id="372" r:id="rId20"/>
    <p:sldId id="382" r:id="rId21"/>
    <p:sldId id="336" r:id="rId22"/>
    <p:sldId id="355" r:id="rId23"/>
    <p:sldId id="379" r:id="rId24"/>
    <p:sldId id="324" r:id="rId25"/>
    <p:sldId id="357" r:id="rId26"/>
    <p:sldId id="385" r:id="rId27"/>
  </p:sldIdLst>
  <p:sldSz cx="9906000" cy="6858000" type="A4"/>
  <p:notesSz cx="6645275" cy="9775825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B1F06"/>
    <a:srgbClr val="FF2604"/>
    <a:srgbClr val="040000"/>
    <a:srgbClr val="00C800"/>
    <a:srgbClr val="00FF00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7"/>
    <p:restoredTop sz="95755"/>
  </p:normalViewPr>
  <p:slideViewPr>
    <p:cSldViewPr>
      <p:cViewPr>
        <p:scale>
          <a:sx n="100" d="100"/>
          <a:sy n="100" d="100"/>
        </p:scale>
        <p:origin x="80" y="56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t" anchorCtr="0" compatLnSpc="1">
            <a:prstTxWarp prst="textNoShape">
              <a:avLst/>
            </a:prstTxWarp>
          </a:bodyPr>
          <a:lstStyle>
            <a:lvl1pPr defTabSz="938213"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t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6875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b" anchorCtr="0" compatLnSpc="1">
            <a:prstTxWarp prst="textNoShape">
              <a:avLst/>
            </a:prstTxWarp>
          </a:bodyPr>
          <a:lstStyle>
            <a:lvl1pPr defTabSz="938213"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5550" y="9286875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b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200">
                <a:latin typeface="Arial Rounded MT Bold" charset="0"/>
              </a:defRPr>
            </a:lvl1pPr>
          </a:lstStyle>
          <a:p>
            <a:pPr>
              <a:defRPr/>
            </a:pPr>
            <a:fld id="{09B3A1E4-241E-6B46-A8D1-CA83C350E86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2654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62000"/>
            <a:ext cx="52832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8200"/>
            <a:ext cx="4876800" cy="4419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Fare clic per modificare gli stili del testo dello schema</a:t>
            </a:r>
          </a:p>
          <a:p>
            <a:pPr lvl="1"/>
            <a:r>
              <a:rPr lang="en-GB" noProof="0" smtClean="0"/>
              <a:t>Secondo livello</a:t>
            </a:r>
          </a:p>
          <a:p>
            <a:pPr lvl="2"/>
            <a:r>
              <a:rPr lang="en-GB" noProof="0" smtClean="0"/>
              <a:t>Terzo livello</a:t>
            </a:r>
          </a:p>
          <a:p>
            <a:pPr lvl="3"/>
            <a:r>
              <a:rPr lang="en-GB" noProof="0" smtClean="0"/>
              <a:t>Quarto livello</a:t>
            </a:r>
          </a:p>
          <a:p>
            <a:pPr lvl="4"/>
            <a:r>
              <a:rPr lang="en-GB" noProof="0" smtClean="0"/>
              <a:t>Quinto livello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6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33800" y="9296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Rounded MT Bold" charset="0"/>
              </a:defRPr>
            </a:lvl1pPr>
          </a:lstStyle>
          <a:p>
            <a:pPr>
              <a:defRPr/>
            </a:pPr>
            <a:fld id="{7F700F48-877B-344A-9C8D-26AC5B34B3CB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450846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5177F-1F15-BB40-8B13-76DCF90E3F6D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1204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F2F2E0D-DC58-A440-9F2F-0DEACE8AC85B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10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368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B08A989-826B-674C-9B54-BAABAD69F2CC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11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296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9A964F9-DEDC-1542-9DE4-033AE1D04B63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12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01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E7C7CB4-639F-1C43-95A5-CB110F7F034D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13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220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7653024-66E5-514F-A71D-888AFFD44E89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14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578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DABA14F-A5DC-1F4A-85EE-435F1EE56A6E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15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356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F753CFF9-014B-4442-8F63-98248EC84C5D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16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675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CB8A871-9222-9346-82EE-ADA44B6B7753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17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093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1EA500F-1069-CD4F-B60C-5E5869A4CE23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18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242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E8EE40E-E8EC-C241-99CF-654FEFC4D690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19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dirty="0" err="1" smtClean="0">
                <a:cs typeface="+mn-cs"/>
              </a:rPr>
              <a:t>L’ATPasi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dà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alla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miosina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l’energia</a:t>
            </a:r>
            <a:r>
              <a:rPr lang="en-GB" dirty="0" smtClean="0">
                <a:cs typeface="+mn-cs"/>
              </a:rPr>
              <a:t> per </a:t>
            </a:r>
            <a:r>
              <a:rPr lang="en-GB" dirty="0" err="1" smtClean="0">
                <a:cs typeface="+mn-cs"/>
              </a:rPr>
              <a:t>staccarsi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dalla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testa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della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actina</a:t>
            </a:r>
            <a:r>
              <a:rPr lang="en-GB" dirty="0" smtClean="0">
                <a:cs typeface="+mn-cs"/>
              </a:rPr>
              <a:t>. La </a:t>
            </a:r>
            <a:r>
              <a:rPr lang="en-GB" dirty="0" err="1" smtClean="0">
                <a:cs typeface="+mn-cs"/>
              </a:rPr>
              <a:t>testa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della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miosina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si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raddrizza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ed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è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pronta</a:t>
            </a:r>
            <a:r>
              <a:rPr lang="en-GB" dirty="0" smtClean="0">
                <a:cs typeface="+mn-cs"/>
              </a:rPr>
              <a:t> a </a:t>
            </a:r>
            <a:r>
              <a:rPr lang="en-GB" dirty="0" err="1" smtClean="0">
                <a:cs typeface="+mn-cs"/>
              </a:rPr>
              <a:t>legarsi</a:t>
            </a:r>
            <a:r>
              <a:rPr lang="en-GB" dirty="0" smtClean="0">
                <a:cs typeface="+mn-cs"/>
              </a:rPr>
              <a:t> a </a:t>
            </a:r>
            <a:r>
              <a:rPr lang="en-GB" dirty="0" err="1" smtClean="0">
                <a:cs typeface="+mn-cs"/>
              </a:rPr>
              <a:t>un’altra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molecola</a:t>
            </a:r>
            <a:r>
              <a:rPr lang="en-GB" dirty="0" smtClean="0">
                <a:cs typeface="+mn-cs"/>
              </a:rPr>
              <a:t> di </a:t>
            </a:r>
            <a:r>
              <a:rPr lang="en-GB" dirty="0" err="1" smtClean="0">
                <a:cs typeface="+mn-cs"/>
              </a:rPr>
              <a:t>actina</a:t>
            </a:r>
            <a:r>
              <a:rPr lang="en-GB" dirty="0" smtClean="0">
                <a:cs typeface="+mn-cs"/>
              </a:rPr>
              <a:t>, se </a:t>
            </a:r>
            <a:r>
              <a:rPr lang="en-GB" dirty="0" err="1" smtClean="0">
                <a:cs typeface="+mn-cs"/>
              </a:rPr>
              <a:t>disponibile</a:t>
            </a:r>
            <a:endParaRPr lang="en-GB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98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5E2B81-98F4-634E-80AC-A29267947F3E}" type="slidenum">
              <a:rPr lang="en-GB" altLang="it-IT" sz="1200" b="0"/>
              <a:pPr/>
              <a:t>2</a:t>
            </a:fld>
            <a:endParaRPr lang="en-GB" altLang="it-IT" sz="1200" b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4588" cy="3430588"/>
          </a:xfrm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22247" tIns="11124" rIns="22247" bIns="11124"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968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CB8A871-9222-9346-82EE-ADA44B6B7753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20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7801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it-IT">
              <a:ea typeface="新細明體" charset="-120"/>
              <a:cs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961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65FB639-9EE2-DD40-B283-6F29EE00AB02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22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94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5E2B81-98F4-634E-80AC-A29267947F3E}" type="slidenum">
              <a:rPr lang="en-GB" altLang="it-IT" sz="1200" b="0"/>
              <a:pPr/>
              <a:t>23</a:t>
            </a:fld>
            <a:endParaRPr lang="en-GB" altLang="it-IT" sz="1200" b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4588" cy="3430588"/>
          </a:xfrm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22247" tIns="11124" rIns="22247" bIns="11124"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4186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4996C7B-10A2-4149-BFDD-DDC5A11E31E7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24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718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3F793AA-9754-384E-BD72-FC6040EE9C51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25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949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3F793AA-9754-384E-BD72-FC6040EE9C51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26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847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3EBD514-3947-A548-AB6F-9EBE9DFFB077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3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548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1B5C4C1-60A9-F345-9C6D-5BBEA4474AF4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4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IIB</a:t>
            </a:r>
            <a:r>
              <a:rPr lang="en-GB" dirty="0" smtClean="0">
                <a:cs typeface="+mn-cs"/>
              </a:rPr>
              <a:t> ha </a:t>
            </a:r>
            <a:r>
              <a:rPr lang="en-GB" dirty="0" err="1" smtClean="0">
                <a:cs typeface="+mn-cs"/>
              </a:rPr>
              <a:t>maggior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reticolo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sarcoplasmatico</a:t>
            </a:r>
            <a:r>
              <a:rPr lang="en-GB" dirty="0" smtClean="0">
                <a:cs typeface="+mn-cs"/>
              </a:rPr>
              <a:t>, fibre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grosse</a:t>
            </a:r>
            <a:r>
              <a:rPr lang="en-GB" dirty="0" smtClean="0">
                <a:cs typeface="+mn-cs"/>
              </a:rPr>
              <a:t> 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(&gt; 300 fibre </a:t>
            </a:r>
            <a:r>
              <a:rPr lang="en-GB" dirty="0" err="1" smtClean="0">
                <a:cs typeface="+mn-cs"/>
              </a:rPr>
              <a:t>muscolari</a:t>
            </a:r>
            <a:r>
              <a:rPr lang="en-GB" dirty="0" smtClean="0">
                <a:cs typeface="+mn-cs"/>
              </a:rPr>
              <a:t>) con </a:t>
            </a:r>
            <a:r>
              <a:rPr lang="en-GB" dirty="0" err="1" smtClean="0">
                <a:cs typeface="+mn-cs"/>
              </a:rPr>
              <a:t>motoneuroni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rispetto</a:t>
            </a:r>
            <a:r>
              <a:rPr lang="en-GB" dirty="0" smtClean="0">
                <a:cs typeface="+mn-cs"/>
              </a:rPr>
              <a:t> al 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I. Durante </a:t>
            </a:r>
            <a:r>
              <a:rPr lang="en-GB" dirty="0" err="1" smtClean="0">
                <a:cs typeface="+mn-cs"/>
              </a:rPr>
              <a:t>l’esercizio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fisico</a:t>
            </a:r>
            <a:r>
              <a:rPr lang="en-GB" dirty="0" smtClean="0">
                <a:cs typeface="+mn-cs"/>
              </a:rPr>
              <a:t>, </a:t>
            </a:r>
            <a:r>
              <a:rPr lang="en-GB" dirty="0" err="1" smtClean="0">
                <a:cs typeface="+mn-cs"/>
              </a:rPr>
              <a:t>vengono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reclutate</a:t>
            </a:r>
            <a:r>
              <a:rPr lang="en-GB" dirty="0" smtClean="0">
                <a:cs typeface="+mn-cs"/>
              </a:rPr>
              <a:t> per prime le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con </a:t>
            </a:r>
            <a:r>
              <a:rPr lang="en-GB" dirty="0" err="1" smtClean="0">
                <a:cs typeface="+mn-cs"/>
              </a:rPr>
              <a:t>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piccoli</a:t>
            </a:r>
            <a:r>
              <a:rPr lang="en-GB" dirty="0" smtClean="0">
                <a:cs typeface="+mn-cs"/>
              </a:rPr>
              <a:t> (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I).</a:t>
            </a:r>
          </a:p>
        </p:txBody>
      </p:sp>
    </p:spTree>
    <p:extLst>
      <p:ext uri="{BB962C8B-B14F-4D97-AF65-F5344CB8AC3E}">
        <p14:creationId xmlns:p14="http://schemas.microsoft.com/office/powerpoint/2010/main" val="1940844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1B5C4C1-60A9-F345-9C6D-5BBEA4474AF4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5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IIB</a:t>
            </a:r>
            <a:r>
              <a:rPr lang="en-GB" dirty="0" smtClean="0">
                <a:cs typeface="+mn-cs"/>
              </a:rPr>
              <a:t> ha </a:t>
            </a:r>
            <a:r>
              <a:rPr lang="en-GB" dirty="0" err="1" smtClean="0">
                <a:cs typeface="+mn-cs"/>
              </a:rPr>
              <a:t>maggior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reticolo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sarcoplasmatico</a:t>
            </a:r>
            <a:r>
              <a:rPr lang="en-GB" dirty="0" smtClean="0">
                <a:cs typeface="+mn-cs"/>
              </a:rPr>
              <a:t>, fibre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grosse</a:t>
            </a:r>
            <a:r>
              <a:rPr lang="en-GB" dirty="0" smtClean="0">
                <a:cs typeface="+mn-cs"/>
              </a:rPr>
              <a:t> 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(&gt; 300 fibre </a:t>
            </a:r>
            <a:r>
              <a:rPr lang="en-GB" dirty="0" err="1" smtClean="0">
                <a:cs typeface="+mn-cs"/>
              </a:rPr>
              <a:t>muscolari</a:t>
            </a:r>
            <a:r>
              <a:rPr lang="en-GB" dirty="0" smtClean="0">
                <a:cs typeface="+mn-cs"/>
              </a:rPr>
              <a:t>) con </a:t>
            </a:r>
            <a:r>
              <a:rPr lang="en-GB" dirty="0" err="1" smtClean="0">
                <a:cs typeface="+mn-cs"/>
              </a:rPr>
              <a:t>motoneuroni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rispetto</a:t>
            </a:r>
            <a:r>
              <a:rPr lang="en-GB" dirty="0" smtClean="0">
                <a:cs typeface="+mn-cs"/>
              </a:rPr>
              <a:t> al 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I. Durante </a:t>
            </a:r>
            <a:r>
              <a:rPr lang="en-GB" dirty="0" err="1" smtClean="0">
                <a:cs typeface="+mn-cs"/>
              </a:rPr>
              <a:t>l’esercizio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fisico</a:t>
            </a:r>
            <a:r>
              <a:rPr lang="en-GB" dirty="0" smtClean="0">
                <a:cs typeface="+mn-cs"/>
              </a:rPr>
              <a:t>, </a:t>
            </a:r>
            <a:r>
              <a:rPr lang="en-GB" dirty="0" err="1" smtClean="0">
                <a:cs typeface="+mn-cs"/>
              </a:rPr>
              <a:t>vengono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reclutate</a:t>
            </a:r>
            <a:r>
              <a:rPr lang="en-GB" dirty="0" smtClean="0">
                <a:cs typeface="+mn-cs"/>
              </a:rPr>
              <a:t> per prime le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con </a:t>
            </a:r>
            <a:r>
              <a:rPr lang="en-GB" dirty="0" err="1" smtClean="0">
                <a:cs typeface="+mn-cs"/>
              </a:rPr>
              <a:t>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piccoli</a:t>
            </a:r>
            <a:r>
              <a:rPr lang="en-GB" dirty="0" smtClean="0">
                <a:cs typeface="+mn-cs"/>
              </a:rPr>
              <a:t> (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I).</a:t>
            </a:r>
          </a:p>
        </p:txBody>
      </p:sp>
    </p:spTree>
    <p:extLst>
      <p:ext uri="{BB962C8B-B14F-4D97-AF65-F5344CB8AC3E}">
        <p14:creationId xmlns:p14="http://schemas.microsoft.com/office/powerpoint/2010/main" val="628374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1B5C4C1-60A9-F345-9C6D-5BBEA4474AF4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6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IIB</a:t>
            </a:r>
            <a:r>
              <a:rPr lang="en-GB" dirty="0" smtClean="0">
                <a:cs typeface="+mn-cs"/>
              </a:rPr>
              <a:t> ha </a:t>
            </a:r>
            <a:r>
              <a:rPr lang="en-GB" dirty="0" err="1" smtClean="0">
                <a:cs typeface="+mn-cs"/>
              </a:rPr>
              <a:t>maggior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reticolo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sarcoplasmatico</a:t>
            </a:r>
            <a:r>
              <a:rPr lang="en-GB" dirty="0" smtClean="0">
                <a:cs typeface="+mn-cs"/>
              </a:rPr>
              <a:t>, fibre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grosse</a:t>
            </a:r>
            <a:r>
              <a:rPr lang="en-GB" dirty="0" smtClean="0">
                <a:cs typeface="+mn-cs"/>
              </a:rPr>
              <a:t> 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(&gt; 300 fibre </a:t>
            </a:r>
            <a:r>
              <a:rPr lang="en-GB" dirty="0" err="1" smtClean="0">
                <a:cs typeface="+mn-cs"/>
              </a:rPr>
              <a:t>muscolari</a:t>
            </a:r>
            <a:r>
              <a:rPr lang="en-GB" dirty="0" smtClean="0">
                <a:cs typeface="+mn-cs"/>
              </a:rPr>
              <a:t>) con </a:t>
            </a:r>
            <a:r>
              <a:rPr lang="en-GB" dirty="0" err="1" smtClean="0">
                <a:cs typeface="+mn-cs"/>
              </a:rPr>
              <a:t>motoneuroni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rispetto</a:t>
            </a:r>
            <a:r>
              <a:rPr lang="en-GB" dirty="0" smtClean="0">
                <a:cs typeface="+mn-cs"/>
              </a:rPr>
              <a:t> al 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I. Durante </a:t>
            </a:r>
            <a:r>
              <a:rPr lang="en-GB" dirty="0" err="1" smtClean="0">
                <a:cs typeface="+mn-cs"/>
              </a:rPr>
              <a:t>l’esercizio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fisico</a:t>
            </a:r>
            <a:r>
              <a:rPr lang="en-GB" dirty="0" smtClean="0">
                <a:cs typeface="+mn-cs"/>
              </a:rPr>
              <a:t>, </a:t>
            </a:r>
            <a:r>
              <a:rPr lang="en-GB" dirty="0" err="1" smtClean="0">
                <a:cs typeface="+mn-cs"/>
              </a:rPr>
              <a:t>vengono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reclutate</a:t>
            </a:r>
            <a:r>
              <a:rPr lang="en-GB" dirty="0" smtClean="0">
                <a:cs typeface="+mn-cs"/>
              </a:rPr>
              <a:t> per prime le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con </a:t>
            </a:r>
            <a:r>
              <a:rPr lang="en-GB" dirty="0" err="1" smtClean="0">
                <a:cs typeface="+mn-cs"/>
              </a:rPr>
              <a:t>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piccoli</a:t>
            </a:r>
            <a:r>
              <a:rPr lang="en-GB" dirty="0" smtClean="0">
                <a:cs typeface="+mn-cs"/>
              </a:rPr>
              <a:t> (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I).</a:t>
            </a:r>
          </a:p>
        </p:txBody>
      </p:sp>
    </p:spTree>
    <p:extLst>
      <p:ext uri="{BB962C8B-B14F-4D97-AF65-F5344CB8AC3E}">
        <p14:creationId xmlns:p14="http://schemas.microsoft.com/office/powerpoint/2010/main" val="564079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1B5C4C1-60A9-F345-9C6D-5BBEA4474AF4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7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IIB</a:t>
            </a:r>
            <a:r>
              <a:rPr lang="en-GB" dirty="0" smtClean="0">
                <a:cs typeface="+mn-cs"/>
              </a:rPr>
              <a:t> ha </a:t>
            </a:r>
            <a:r>
              <a:rPr lang="en-GB" dirty="0" err="1" smtClean="0">
                <a:cs typeface="+mn-cs"/>
              </a:rPr>
              <a:t>maggior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reticolo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sarcoplasmatico</a:t>
            </a:r>
            <a:r>
              <a:rPr lang="en-GB" dirty="0" smtClean="0">
                <a:cs typeface="+mn-cs"/>
              </a:rPr>
              <a:t>, fibre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grosse</a:t>
            </a:r>
            <a:r>
              <a:rPr lang="en-GB" dirty="0" smtClean="0">
                <a:cs typeface="+mn-cs"/>
              </a:rPr>
              <a:t> 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(&gt; 300 fibre </a:t>
            </a:r>
            <a:r>
              <a:rPr lang="en-GB" dirty="0" err="1" smtClean="0">
                <a:cs typeface="+mn-cs"/>
              </a:rPr>
              <a:t>muscolari</a:t>
            </a:r>
            <a:r>
              <a:rPr lang="en-GB" dirty="0" smtClean="0">
                <a:cs typeface="+mn-cs"/>
              </a:rPr>
              <a:t>) con </a:t>
            </a:r>
            <a:r>
              <a:rPr lang="en-GB" dirty="0" err="1" smtClean="0">
                <a:cs typeface="+mn-cs"/>
              </a:rPr>
              <a:t>motoneuroni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rispetto</a:t>
            </a:r>
            <a:r>
              <a:rPr lang="en-GB" smtClean="0">
                <a:cs typeface="+mn-cs"/>
              </a:rPr>
              <a:t> al 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I. Durante </a:t>
            </a:r>
            <a:r>
              <a:rPr lang="en-GB" dirty="0" err="1" smtClean="0">
                <a:cs typeface="+mn-cs"/>
              </a:rPr>
              <a:t>l’esercizio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fisico</a:t>
            </a:r>
            <a:r>
              <a:rPr lang="en-GB" dirty="0" smtClean="0">
                <a:cs typeface="+mn-cs"/>
              </a:rPr>
              <a:t>, </a:t>
            </a:r>
            <a:r>
              <a:rPr lang="en-GB" dirty="0" err="1" smtClean="0">
                <a:cs typeface="+mn-cs"/>
              </a:rPr>
              <a:t>vengono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reclutate</a:t>
            </a:r>
            <a:r>
              <a:rPr lang="en-GB" dirty="0" smtClean="0">
                <a:cs typeface="+mn-cs"/>
              </a:rPr>
              <a:t> per prime le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con </a:t>
            </a:r>
            <a:r>
              <a:rPr lang="en-GB" dirty="0" err="1" smtClean="0">
                <a:cs typeface="+mn-cs"/>
              </a:rPr>
              <a:t>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piccoli</a:t>
            </a:r>
            <a:r>
              <a:rPr lang="en-GB" dirty="0" smtClean="0">
                <a:cs typeface="+mn-cs"/>
              </a:rPr>
              <a:t> (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I).</a:t>
            </a:r>
          </a:p>
        </p:txBody>
      </p:sp>
    </p:spTree>
    <p:extLst>
      <p:ext uri="{BB962C8B-B14F-4D97-AF65-F5344CB8AC3E}">
        <p14:creationId xmlns:p14="http://schemas.microsoft.com/office/powerpoint/2010/main" val="38842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1B5C4C1-60A9-F345-9C6D-5BBEA4474AF4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8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IIB</a:t>
            </a:r>
            <a:r>
              <a:rPr lang="en-GB" dirty="0" smtClean="0">
                <a:cs typeface="+mn-cs"/>
              </a:rPr>
              <a:t> ha </a:t>
            </a:r>
            <a:r>
              <a:rPr lang="en-GB" dirty="0" err="1" smtClean="0">
                <a:cs typeface="+mn-cs"/>
              </a:rPr>
              <a:t>maggior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reticolo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sarcoplasmatico</a:t>
            </a:r>
            <a:r>
              <a:rPr lang="en-GB" dirty="0" smtClean="0">
                <a:cs typeface="+mn-cs"/>
              </a:rPr>
              <a:t>, fibre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grosse</a:t>
            </a:r>
            <a:r>
              <a:rPr lang="en-GB" dirty="0" smtClean="0">
                <a:cs typeface="+mn-cs"/>
              </a:rPr>
              <a:t> 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(&gt; 300 fibre </a:t>
            </a:r>
            <a:r>
              <a:rPr lang="en-GB" dirty="0" err="1" smtClean="0">
                <a:cs typeface="+mn-cs"/>
              </a:rPr>
              <a:t>muscolari</a:t>
            </a:r>
            <a:r>
              <a:rPr lang="en-GB" dirty="0" smtClean="0">
                <a:cs typeface="+mn-cs"/>
              </a:rPr>
              <a:t>) con </a:t>
            </a:r>
            <a:r>
              <a:rPr lang="en-GB" dirty="0" err="1" smtClean="0">
                <a:cs typeface="+mn-cs"/>
              </a:rPr>
              <a:t>motoneuroni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rispetto</a:t>
            </a:r>
            <a:r>
              <a:rPr lang="en-GB" dirty="0" smtClean="0">
                <a:cs typeface="+mn-cs"/>
              </a:rPr>
              <a:t> al 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I. Durante </a:t>
            </a:r>
            <a:r>
              <a:rPr lang="en-GB" dirty="0" err="1" smtClean="0">
                <a:cs typeface="+mn-cs"/>
              </a:rPr>
              <a:t>l’esercizio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fisico</a:t>
            </a:r>
            <a:r>
              <a:rPr lang="en-GB" dirty="0" smtClean="0">
                <a:cs typeface="+mn-cs"/>
              </a:rPr>
              <a:t>, </a:t>
            </a:r>
            <a:r>
              <a:rPr lang="en-GB" dirty="0" err="1" smtClean="0">
                <a:cs typeface="+mn-cs"/>
              </a:rPr>
              <a:t>vengono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reclutate</a:t>
            </a:r>
            <a:r>
              <a:rPr lang="en-GB" dirty="0" smtClean="0">
                <a:cs typeface="+mn-cs"/>
              </a:rPr>
              <a:t> per prime le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con </a:t>
            </a:r>
            <a:r>
              <a:rPr lang="en-GB" dirty="0" err="1" smtClean="0">
                <a:cs typeface="+mn-cs"/>
              </a:rPr>
              <a:t>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piccoli</a:t>
            </a:r>
            <a:r>
              <a:rPr lang="en-GB" dirty="0" smtClean="0">
                <a:cs typeface="+mn-cs"/>
              </a:rPr>
              <a:t> (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I).</a:t>
            </a:r>
          </a:p>
        </p:txBody>
      </p:sp>
    </p:spTree>
    <p:extLst>
      <p:ext uri="{BB962C8B-B14F-4D97-AF65-F5344CB8AC3E}">
        <p14:creationId xmlns:p14="http://schemas.microsoft.com/office/powerpoint/2010/main" val="872227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4829227-B1C6-1446-A0B8-B9302E5BDC77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9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063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DB887-EF5A-9248-B9D9-F55058238A8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0831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FAEB2-10CB-2B4E-86C7-85E042A7E626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492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0E42C-F428-674B-8A52-B79A9EF5900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159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E267B-F96C-8B41-8B29-ECB940DBBA8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334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9FB9D-67B8-8C4B-8B6D-2AB469D9DDF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688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97492-DD6D-BE46-B2AD-F11764DA7A9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062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592BB-2B1C-FC43-AB66-D537B9A43E1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731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464DA-631F-2E44-9737-439D7229DA9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05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39FB8-2F9B-A742-8321-F496187821E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3264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26A11-446E-9242-A2BA-729B5C490316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5493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ECC2A-EDEB-2B4A-B63C-3C5A18FBCCD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441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43FEB20B-5BE0-C744-9053-1DA765C972B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2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6088631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04528" y="4676115"/>
            <a:ext cx="2398413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 err="1">
                <a:ea typeface="Arial" charset="0"/>
                <a:cs typeface="Arial" charset="0"/>
              </a:rPr>
              <a:t>Principali</a:t>
            </a:r>
            <a:r>
              <a:rPr lang="en-GB" sz="1477" dirty="0">
                <a:ea typeface="Arial" charset="0"/>
                <a:cs typeface="Arial" charset="0"/>
              </a:rPr>
              <a:t> </a:t>
            </a:r>
            <a:r>
              <a:rPr lang="en-GB" sz="1477" dirty="0" err="1">
                <a:ea typeface="Arial" charset="0"/>
                <a:cs typeface="Arial" charset="0"/>
              </a:rPr>
              <a:t>fonti</a:t>
            </a:r>
            <a:r>
              <a:rPr lang="en-GB" sz="1477" dirty="0">
                <a:ea typeface="Arial" charset="0"/>
                <a:cs typeface="Arial" charset="0"/>
              </a:rPr>
              <a:t> </a:t>
            </a:r>
            <a:r>
              <a:rPr lang="en-GB" sz="1477" dirty="0" err="1">
                <a:ea typeface="Arial" charset="0"/>
                <a:cs typeface="Arial" charset="0"/>
              </a:rPr>
              <a:t>delle</a:t>
            </a:r>
            <a:r>
              <a:rPr lang="en-GB" sz="1477" dirty="0">
                <a:ea typeface="Arial" charset="0"/>
                <a:cs typeface="Arial" charset="0"/>
              </a:rPr>
              <a:t> figure: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548680"/>
            <a:ext cx="9906000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85" dirty="0" err="1" smtClean="0">
                <a:ea typeface="Arial" charset="0"/>
                <a:cs typeface="Arial" charset="0"/>
              </a:rPr>
              <a:t>CONTRAZIONE</a:t>
            </a:r>
            <a:r>
              <a:rPr lang="en-GB" sz="2585" dirty="0" smtClean="0">
                <a:ea typeface="Arial" charset="0"/>
                <a:cs typeface="Arial" charset="0"/>
              </a:rPr>
              <a:t> </a:t>
            </a:r>
            <a:r>
              <a:rPr lang="en-GB" sz="2585" dirty="0" err="1" smtClean="0">
                <a:ea typeface="Arial" charset="0"/>
                <a:cs typeface="Arial" charset="0"/>
              </a:rPr>
              <a:t>MUSCOLARE</a:t>
            </a:r>
            <a:endParaRPr lang="en-GB" sz="2585" dirty="0">
              <a:ea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039753" y="1916833"/>
            <a:ext cx="3568413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>
                <a:ea typeface="Arial" charset="0"/>
                <a:cs typeface="Arial" charset="0"/>
              </a:rPr>
              <a:t>per le </a:t>
            </a:r>
            <a:r>
              <a:rPr lang="en-GB" sz="1477" dirty="0" err="1">
                <a:ea typeface="Arial" charset="0"/>
                <a:cs typeface="Arial" charset="0"/>
              </a:rPr>
              <a:t>lezioni</a:t>
            </a:r>
            <a:r>
              <a:rPr lang="en-GB" sz="1477" dirty="0">
                <a:ea typeface="Arial" charset="0"/>
                <a:cs typeface="Arial" charset="0"/>
              </a:rPr>
              <a:t> del prof. P. Paolo </a:t>
            </a:r>
            <a:r>
              <a:rPr lang="en-GB" sz="1477" dirty="0" err="1">
                <a:ea typeface="Arial" charset="0"/>
                <a:cs typeface="Arial" charset="0"/>
              </a:rPr>
              <a:t>Battaglini</a:t>
            </a:r>
            <a:endParaRPr lang="en-GB" sz="1477" dirty="0">
              <a:ea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623424" y="2897250"/>
            <a:ext cx="646331" cy="34810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it-IT" sz="1662" dirty="0">
                <a:ea typeface="Arial" charset="0"/>
                <a:cs typeface="Arial" charset="0"/>
              </a:rPr>
              <a:t>v </a:t>
            </a:r>
            <a:r>
              <a:rPr lang="it-IT" sz="1662" dirty="0" smtClean="0">
                <a:ea typeface="Arial" charset="0"/>
                <a:cs typeface="Arial" charset="0"/>
              </a:rPr>
              <a:t>3.7</a:t>
            </a:r>
            <a:endParaRPr lang="it-IT" sz="1662" dirty="0">
              <a:ea typeface="Arial" charset="0"/>
              <a:cs typeface="Arial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04529" y="5139769"/>
            <a:ext cx="48106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dirty="0" err="1"/>
              <a:t>Silverthorn</a:t>
            </a:r>
            <a:r>
              <a:rPr lang="it-IT" altLang="it-IT" dirty="0"/>
              <a:t>, FISIOLOGIA UMANA, </a:t>
            </a:r>
            <a:r>
              <a:rPr lang="it-IT" altLang="it-IT" dirty="0" err="1"/>
              <a:t>Pearson</a:t>
            </a:r>
            <a:endParaRPr lang="it-IT" altLang="it-IT" dirty="0"/>
          </a:p>
          <a:p>
            <a:r>
              <a:rPr lang="it-IT" altLang="it-IT" dirty="0" err="1" smtClean="0"/>
              <a:t>Kenney</a:t>
            </a:r>
            <a:r>
              <a:rPr lang="it-IT" altLang="it-IT" dirty="0" smtClean="0"/>
              <a:t> </a:t>
            </a:r>
            <a:r>
              <a:rPr lang="it-IT" altLang="it-IT" dirty="0"/>
              <a:t>et a., </a:t>
            </a:r>
            <a:r>
              <a:rPr lang="it-IT" altLang="it-IT" dirty="0" err="1"/>
              <a:t>Physiology</a:t>
            </a:r>
            <a:r>
              <a:rPr lang="it-IT" altLang="it-IT" dirty="0"/>
              <a:t> of Sport and </a:t>
            </a:r>
            <a:r>
              <a:rPr lang="it-IT" altLang="it-IT" dirty="0" err="1" smtClean="0"/>
              <a:t>Exercise</a:t>
            </a:r>
            <a:endParaRPr lang="en-GB" dirty="0">
              <a:ea typeface="Arial" charset="0"/>
              <a:cs typeface="Arial" charset="0"/>
            </a:endParaRPr>
          </a:p>
          <a:p>
            <a:r>
              <a:rPr lang="en-GB" dirty="0" err="1">
                <a:ea typeface="Arial" charset="0"/>
                <a:cs typeface="Arial" charset="0"/>
              </a:rPr>
              <a:t>Kandel</a:t>
            </a:r>
            <a:r>
              <a:rPr lang="en-GB" dirty="0">
                <a:ea typeface="Arial" charset="0"/>
                <a:cs typeface="Arial" charset="0"/>
              </a:rPr>
              <a:t> et al., </a:t>
            </a:r>
            <a:r>
              <a:rPr lang="en-GB" dirty="0" err="1">
                <a:ea typeface="Arial" charset="0"/>
                <a:cs typeface="Arial" charset="0"/>
              </a:rPr>
              <a:t>PRINCIPI</a:t>
            </a:r>
            <a:r>
              <a:rPr lang="en-GB" dirty="0">
                <a:ea typeface="Arial" charset="0"/>
                <a:cs typeface="Arial" charset="0"/>
              </a:rPr>
              <a:t> DI </a:t>
            </a:r>
            <a:r>
              <a:rPr lang="en-GB" dirty="0" err="1">
                <a:ea typeface="Arial" charset="0"/>
                <a:cs typeface="Arial" charset="0"/>
              </a:rPr>
              <a:t>NEUROSCIENZE</a:t>
            </a:r>
            <a:r>
              <a:rPr lang="en-GB" dirty="0">
                <a:ea typeface="Arial" charset="0"/>
                <a:cs typeface="Arial" charset="0"/>
              </a:rPr>
              <a:t>, </a:t>
            </a:r>
            <a:r>
              <a:rPr lang="en-GB" dirty="0" smtClean="0">
                <a:ea typeface="Arial" charset="0"/>
                <a:cs typeface="Arial" charset="0"/>
              </a:rPr>
              <a:t>Ambrosiana</a:t>
            </a:r>
          </a:p>
          <a:p>
            <a:r>
              <a:rPr lang="it-IT" dirty="0" err="1"/>
              <a:t>Vander</a:t>
            </a:r>
            <a:r>
              <a:rPr lang="it-IT" dirty="0"/>
              <a:t>, </a:t>
            </a:r>
            <a:r>
              <a:rPr lang="it-IT" dirty="0" smtClean="0"/>
              <a:t>FISIOLOGIA, </a:t>
            </a:r>
            <a:r>
              <a:rPr lang="it-IT" dirty="0"/>
              <a:t>casa editrice </a:t>
            </a:r>
            <a:r>
              <a:rPr lang="it-IT" dirty="0" smtClean="0"/>
              <a:t>Ambrosiana</a:t>
            </a:r>
          </a:p>
          <a:p>
            <a:r>
              <a:rPr lang="it-IT" dirty="0" err="1" smtClean="0"/>
              <a:t>Boron</a:t>
            </a:r>
            <a:r>
              <a:rPr lang="it-IT" dirty="0" smtClean="0"/>
              <a:t> </a:t>
            </a:r>
            <a:r>
              <a:rPr lang="it-IT" dirty="0"/>
              <a:t>e </a:t>
            </a:r>
            <a:r>
              <a:rPr lang="it-IT" dirty="0" err="1"/>
              <a:t>Boulpaep</a:t>
            </a:r>
            <a:r>
              <a:rPr lang="it-IT" dirty="0"/>
              <a:t>, </a:t>
            </a:r>
            <a:r>
              <a:rPr lang="it-IT" dirty="0" smtClean="0"/>
              <a:t>FISIOLOGIA MEDICA, Edra</a:t>
            </a:r>
          </a:p>
          <a:p>
            <a:r>
              <a:rPr lang="it-IT" dirty="0" smtClean="0"/>
              <a:t>Battaglini et al., NEUROFISIOLOGIA; Edra</a:t>
            </a:r>
          </a:p>
        </p:txBody>
      </p:sp>
    </p:spTree>
    <p:extLst>
      <p:ext uri="{BB962C8B-B14F-4D97-AF65-F5344CB8AC3E}">
        <p14:creationId xmlns:p14="http://schemas.microsoft.com/office/powerpoint/2010/main" val="121652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"/>
            <a:ext cx="99060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CasellaDiTesto 4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" charset="0"/>
              </a:rPr>
              <a:t>Da Silverthon, Fisiologia umana, Ambrosiana</a:t>
            </a:r>
          </a:p>
        </p:txBody>
      </p:sp>
      <p:sp>
        <p:nvSpPr>
          <p:cNvPr id="33795" name="Rettangolo 1"/>
          <p:cNvSpPr>
            <a:spLocks noChangeArrowheads="1"/>
          </p:cNvSpPr>
          <p:nvPr/>
        </p:nvSpPr>
        <p:spPr bwMode="auto">
          <a:xfrm>
            <a:off x="0" y="2708275"/>
            <a:ext cx="4953000" cy="3730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44624"/>
            <a:ext cx="9906000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>
                <a:solidFill>
                  <a:schemeClr val="accent6"/>
                </a:solidFill>
              </a:rPr>
              <a:t>COMPOSIZIONE DEL MUSCOLO SCHELETRICO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t="23750" r="6752" b="33149"/>
          <a:stretch/>
        </p:blipFill>
        <p:spPr bwMode="auto">
          <a:xfrm>
            <a:off x="768452" y="260350"/>
            <a:ext cx="9008961" cy="633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CasellaDiTesto 3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Arial" charset="0"/>
              </a:rPr>
              <a:t>Da </a:t>
            </a:r>
            <a:r>
              <a:rPr lang="it-IT" altLang="it-IT" sz="1000" dirty="0" err="1">
                <a:latin typeface="Arial" charset="0"/>
              </a:rPr>
              <a:t>Silverthon</a:t>
            </a:r>
            <a:r>
              <a:rPr lang="it-IT" altLang="it-IT" sz="1000" dirty="0">
                <a:latin typeface="Arial" charset="0"/>
              </a:rPr>
              <a:t>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28588" y="44624"/>
            <a:ext cx="9648948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 smtClean="0">
                <a:solidFill>
                  <a:schemeClr val="accent6"/>
                </a:solidFill>
              </a:rPr>
              <a:t>POTENZIALE D’AZIONE E SCOSSA SEMPLICE</a:t>
            </a:r>
            <a:endParaRPr lang="it-IT" sz="2000" dirty="0">
              <a:solidFill>
                <a:schemeClr val="accent6"/>
              </a:solidFill>
            </a:endParaRPr>
          </a:p>
        </p:txBody>
      </p:sp>
      <p:sp>
        <p:nvSpPr>
          <p:cNvPr id="31748" name="Rettangolo 1"/>
          <p:cNvSpPr>
            <a:spLocks noChangeArrowheads="1"/>
          </p:cNvSpPr>
          <p:nvPr/>
        </p:nvSpPr>
        <p:spPr bwMode="auto">
          <a:xfrm>
            <a:off x="1928664" y="4581128"/>
            <a:ext cx="2232248" cy="208796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2" t="25487" r="7843" b="24902"/>
          <a:stretch/>
        </p:blipFill>
        <p:spPr bwMode="auto">
          <a:xfrm>
            <a:off x="3193280" y="71438"/>
            <a:ext cx="6584256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CasellaDiTesto 2"/>
          <p:cNvSpPr txBox="1">
            <a:spLocks noChangeArrowheads="1"/>
          </p:cNvSpPr>
          <p:nvPr/>
        </p:nvSpPr>
        <p:spPr bwMode="auto">
          <a:xfrm>
            <a:off x="272480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Arial" charset="0"/>
              </a:rPr>
              <a:t>Da </a:t>
            </a:r>
            <a:r>
              <a:rPr lang="it-IT" altLang="it-IT" sz="1000" dirty="0" err="1">
                <a:latin typeface="Arial" charset="0"/>
              </a:rPr>
              <a:t>Silverthon</a:t>
            </a:r>
            <a:r>
              <a:rPr lang="it-IT" altLang="it-IT" sz="1000" dirty="0">
                <a:latin typeface="Arial" charset="0"/>
              </a:rPr>
              <a:t>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9798" y="188913"/>
            <a:ext cx="2712962" cy="10156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chemeClr val="accent6"/>
                </a:solidFill>
              </a:rPr>
              <a:t>ACCOPPIAMENTO ECCITAZIONE-CONTRAZIONE</a:t>
            </a:r>
          </a:p>
        </p:txBody>
      </p:sp>
      <p:sp>
        <p:nvSpPr>
          <p:cNvPr id="29700" name="CasellaDiTesto 1"/>
          <p:cNvSpPr txBox="1">
            <a:spLocks noChangeArrowheads="1"/>
          </p:cNvSpPr>
          <p:nvPr/>
        </p:nvSpPr>
        <p:spPr bwMode="auto">
          <a:xfrm>
            <a:off x="964430" y="1700213"/>
            <a:ext cx="1876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100" dirty="0">
                <a:latin typeface="Arial" charset="0"/>
              </a:rPr>
              <a:t>recettori di-idro-piridinici (</a:t>
            </a:r>
            <a:r>
              <a:rPr lang="it-IT" altLang="it-IT" sz="1100" dirty="0" err="1">
                <a:latin typeface="Arial" charset="0"/>
              </a:rPr>
              <a:t>DHP</a:t>
            </a:r>
            <a:r>
              <a:rPr lang="it-IT" altLang="it-IT" sz="1100" dirty="0">
                <a:latin typeface="Arial" charset="0"/>
              </a:rPr>
              <a:t>)</a:t>
            </a:r>
          </a:p>
        </p:txBody>
      </p:sp>
      <p:cxnSp>
        <p:nvCxnSpPr>
          <p:cNvPr id="29701" name="Connettore 2 4"/>
          <p:cNvCxnSpPr>
            <a:cxnSpLocks noChangeShapeType="1"/>
          </p:cNvCxnSpPr>
          <p:nvPr/>
        </p:nvCxnSpPr>
        <p:spPr bwMode="auto">
          <a:xfrm flipV="1">
            <a:off x="2913880" y="1773238"/>
            <a:ext cx="1295400" cy="142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2" name="CasellaDiTesto 8"/>
          <p:cNvSpPr txBox="1">
            <a:spLocks noChangeArrowheads="1"/>
          </p:cNvSpPr>
          <p:nvPr/>
        </p:nvSpPr>
        <p:spPr bwMode="auto">
          <a:xfrm>
            <a:off x="1251768" y="2709863"/>
            <a:ext cx="15843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100" dirty="0">
                <a:latin typeface="Arial" charset="0"/>
              </a:rPr>
              <a:t>recettori </a:t>
            </a:r>
            <a:r>
              <a:rPr lang="it-IT" altLang="it-IT" sz="1100" dirty="0" err="1" smtClean="0">
                <a:latin typeface="Arial" charset="0"/>
              </a:rPr>
              <a:t>rianodinici</a:t>
            </a:r>
            <a:r>
              <a:rPr lang="it-IT" altLang="it-IT" sz="1100" dirty="0" smtClean="0">
                <a:latin typeface="Arial" charset="0"/>
              </a:rPr>
              <a:t> </a:t>
            </a:r>
            <a:r>
              <a:rPr lang="it-IT" altLang="it-IT" sz="1100" dirty="0">
                <a:latin typeface="Arial" charset="0"/>
              </a:rPr>
              <a:t>(</a:t>
            </a:r>
            <a:r>
              <a:rPr lang="it-IT" altLang="it-IT" sz="1100" dirty="0" err="1">
                <a:latin typeface="Arial" charset="0"/>
              </a:rPr>
              <a:t>RyR</a:t>
            </a:r>
            <a:r>
              <a:rPr lang="it-IT" altLang="it-IT" sz="1100" dirty="0">
                <a:latin typeface="Arial" charset="0"/>
              </a:rPr>
              <a:t>)</a:t>
            </a:r>
          </a:p>
        </p:txBody>
      </p:sp>
      <p:cxnSp>
        <p:nvCxnSpPr>
          <p:cNvPr id="29703" name="Connettore 2 7"/>
          <p:cNvCxnSpPr>
            <a:cxnSpLocks noChangeShapeType="1"/>
          </p:cNvCxnSpPr>
          <p:nvPr/>
        </p:nvCxnSpPr>
        <p:spPr bwMode="auto">
          <a:xfrm flipV="1">
            <a:off x="2913880" y="1773238"/>
            <a:ext cx="2374900" cy="1157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23750"/>
          <a:stretch>
            <a:fillRect/>
          </a:stretch>
        </p:blipFill>
        <p:spPr bwMode="auto">
          <a:xfrm>
            <a:off x="415925" y="44450"/>
            <a:ext cx="9107488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CasellaDiTesto 3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" charset="0"/>
              </a:rPr>
              <a:t>Da Silverthon,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00025" y="44450"/>
            <a:ext cx="1867819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>
                <a:solidFill>
                  <a:schemeClr val="accent6"/>
                </a:solidFill>
              </a:rPr>
              <a:t>SARCOMERO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FG12_0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0" b="10400"/>
          <a:stretch>
            <a:fillRect/>
          </a:stretch>
        </p:blipFill>
        <p:spPr bwMode="auto">
          <a:xfrm>
            <a:off x="1371600" y="1393825"/>
            <a:ext cx="71818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188913"/>
            <a:ext cx="9849544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>
                <a:solidFill>
                  <a:schemeClr val="accent6"/>
                </a:solidFill>
              </a:rPr>
              <a:t>PROTEINE CONTRATTILI: MIOSINA</a:t>
            </a:r>
          </a:p>
        </p:txBody>
      </p:sp>
      <p:sp>
        <p:nvSpPr>
          <p:cNvPr id="41987" name="CasellaDiTesto 1"/>
          <p:cNvSpPr txBox="1">
            <a:spLocks noChangeArrowheads="1"/>
          </p:cNvSpPr>
          <p:nvPr/>
        </p:nvSpPr>
        <p:spPr bwMode="auto">
          <a:xfrm>
            <a:off x="7761288" y="3860800"/>
            <a:ext cx="1627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charset="0"/>
              </a:rPr>
              <a:t>Attività ATPasica</a:t>
            </a:r>
          </a:p>
        </p:txBody>
      </p:sp>
      <p:sp>
        <p:nvSpPr>
          <p:cNvPr id="41988" name="CasellaDiTesto 4"/>
          <p:cNvSpPr txBox="1">
            <a:spLocks noChangeArrowheads="1"/>
          </p:cNvSpPr>
          <p:nvPr/>
        </p:nvSpPr>
        <p:spPr bwMode="auto">
          <a:xfrm>
            <a:off x="7329488" y="4724400"/>
            <a:ext cx="2559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charset="0"/>
              </a:rPr>
              <a:t>Sito di aggancio per l’actina</a:t>
            </a:r>
          </a:p>
        </p:txBody>
      </p:sp>
      <p:cxnSp>
        <p:nvCxnSpPr>
          <p:cNvPr id="41989" name="Connettore 2 6"/>
          <p:cNvCxnSpPr>
            <a:cxnSpLocks noChangeShapeType="1"/>
          </p:cNvCxnSpPr>
          <p:nvPr/>
        </p:nvCxnSpPr>
        <p:spPr bwMode="auto">
          <a:xfrm flipH="1" flipV="1">
            <a:off x="7040563" y="3860800"/>
            <a:ext cx="649287" cy="1444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0" name="Connettore 2 8"/>
          <p:cNvCxnSpPr>
            <a:cxnSpLocks noChangeShapeType="1"/>
          </p:cNvCxnSpPr>
          <p:nvPr/>
        </p:nvCxnSpPr>
        <p:spPr bwMode="auto">
          <a:xfrm flipH="1" flipV="1">
            <a:off x="6753225" y="3860800"/>
            <a:ext cx="720725" cy="863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FG12_03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735013"/>
            <a:ext cx="7181850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116632"/>
            <a:ext cx="9906000" cy="707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accent6"/>
                </a:solidFill>
              </a:rPr>
              <a:t>PROTEINE CONTRATTILI: ACTINA</a:t>
            </a:r>
          </a:p>
          <a:p>
            <a:pPr algn="ctr">
              <a:defRPr/>
            </a:pPr>
            <a:r>
              <a:rPr lang="it-IT" sz="2000" dirty="0">
                <a:solidFill>
                  <a:schemeClr val="accent6"/>
                </a:solidFill>
              </a:rPr>
              <a:t>PROTEINE REGOLATRICI: TROPOMIOSINA E TROPONINA</a:t>
            </a:r>
          </a:p>
        </p:txBody>
      </p:sp>
      <p:sp>
        <p:nvSpPr>
          <p:cNvPr id="44035" name="Figura a mano libera 1"/>
          <p:cNvSpPr>
            <a:spLocks/>
          </p:cNvSpPr>
          <p:nvPr/>
        </p:nvSpPr>
        <p:spPr bwMode="auto">
          <a:xfrm>
            <a:off x="5351463" y="4437063"/>
            <a:ext cx="1123950" cy="74612"/>
          </a:xfrm>
          <a:custGeom>
            <a:avLst/>
            <a:gdLst>
              <a:gd name="T0" fmla="*/ 0 w 1124262"/>
              <a:gd name="T1" fmla="*/ 71964 h 74950"/>
              <a:gd name="T2" fmla="*/ 74761 w 1124262"/>
              <a:gd name="T3" fmla="*/ 43178 h 74950"/>
              <a:gd name="T4" fmla="*/ 149523 w 1124262"/>
              <a:gd name="T5" fmla="*/ 28785 h 74950"/>
              <a:gd name="T6" fmla="*/ 299056 w 1124262"/>
              <a:gd name="T7" fmla="*/ 0 h 74950"/>
              <a:gd name="T8" fmla="*/ 598112 w 1124262"/>
              <a:gd name="T9" fmla="*/ 28785 h 74950"/>
              <a:gd name="T10" fmla="*/ 687828 w 1124262"/>
              <a:gd name="T11" fmla="*/ 57570 h 74950"/>
              <a:gd name="T12" fmla="*/ 1121457 w 1124262"/>
              <a:gd name="T13" fmla="*/ 71964 h 749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24262" h="74950">
                <a:moveTo>
                  <a:pt x="0" y="74950"/>
                </a:moveTo>
                <a:cubicBezTo>
                  <a:pt x="24983" y="64957"/>
                  <a:pt x="49177" y="52702"/>
                  <a:pt x="74950" y="44970"/>
                </a:cubicBezTo>
                <a:cubicBezTo>
                  <a:pt x="99354" y="37649"/>
                  <a:pt x="125029" y="35507"/>
                  <a:pt x="149901" y="29980"/>
                </a:cubicBezTo>
                <a:cubicBezTo>
                  <a:pt x="284072" y="165"/>
                  <a:pt x="123561" y="29373"/>
                  <a:pt x="299803" y="0"/>
                </a:cubicBezTo>
                <a:cubicBezTo>
                  <a:pt x="368641" y="4917"/>
                  <a:pt x="514743" y="8764"/>
                  <a:pt x="599606" y="29980"/>
                </a:cubicBezTo>
                <a:cubicBezTo>
                  <a:pt x="630264" y="37645"/>
                  <a:pt x="657965" y="58832"/>
                  <a:pt x="689547" y="59960"/>
                </a:cubicBezTo>
                <a:cubicBezTo>
                  <a:pt x="834446" y="65135"/>
                  <a:pt x="979271" y="74950"/>
                  <a:pt x="1124262" y="7495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4036" name="Figura a mano libera 3"/>
          <p:cNvSpPr>
            <a:spLocks/>
          </p:cNvSpPr>
          <p:nvPr/>
        </p:nvSpPr>
        <p:spPr bwMode="auto">
          <a:xfrm>
            <a:off x="8004175" y="4511675"/>
            <a:ext cx="465138" cy="49213"/>
          </a:xfrm>
          <a:custGeom>
            <a:avLst/>
            <a:gdLst>
              <a:gd name="T0" fmla="*/ 0 w 464695"/>
              <a:gd name="T1" fmla="*/ 36335 h 48173"/>
              <a:gd name="T2" fmla="*/ 75597 w 464695"/>
              <a:gd name="T3" fmla="*/ 18169 h 48173"/>
              <a:gd name="T4" fmla="*/ 120954 w 464695"/>
              <a:gd name="T5" fmla="*/ 0 h 48173"/>
              <a:gd name="T6" fmla="*/ 362862 w 464695"/>
              <a:gd name="T7" fmla="*/ 18169 h 48173"/>
              <a:gd name="T8" fmla="*/ 468697 w 464695"/>
              <a:gd name="T9" fmla="*/ 54502 h 48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4695" h="48173">
                <a:moveTo>
                  <a:pt x="0" y="29981"/>
                </a:moveTo>
                <a:cubicBezTo>
                  <a:pt x="24983" y="24984"/>
                  <a:pt x="50233" y="21170"/>
                  <a:pt x="74950" y="14990"/>
                </a:cubicBezTo>
                <a:cubicBezTo>
                  <a:pt x="90279" y="11158"/>
                  <a:pt x="104120" y="0"/>
                  <a:pt x="119921" y="0"/>
                </a:cubicBezTo>
                <a:cubicBezTo>
                  <a:pt x="200024" y="0"/>
                  <a:pt x="279816" y="9993"/>
                  <a:pt x="359763" y="14990"/>
                </a:cubicBezTo>
                <a:cubicBezTo>
                  <a:pt x="407410" y="62637"/>
                  <a:pt x="375611" y="44971"/>
                  <a:pt x="464695" y="44971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4037" name="Figura a mano libera 4"/>
          <p:cNvSpPr>
            <a:spLocks/>
          </p:cNvSpPr>
          <p:nvPr/>
        </p:nvSpPr>
        <p:spPr bwMode="auto">
          <a:xfrm>
            <a:off x="1198563" y="4406900"/>
            <a:ext cx="600075" cy="90488"/>
          </a:xfrm>
          <a:custGeom>
            <a:avLst/>
            <a:gdLst>
              <a:gd name="T0" fmla="*/ 0 w 599607"/>
              <a:gd name="T1" fmla="*/ 94985 h 89941"/>
              <a:gd name="T2" fmla="*/ 150958 w 599607"/>
              <a:gd name="T3" fmla="*/ 47494 h 89941"/>
              <a:gd name="T4" fmla="*/ 241532 w 599607"/>
              <a:gd name="T5" fmla="*/ 15831 h 89941"/>
              <a:gd name="T6" fmla="*/ 286820 w 599607"/>
              <a:gd name="T7" fmla="*/ 0 h 89941"/>
              <a:gd name="T8" fmla="*/ 603832 w 599607"/>
              <a:gd name="T9" fmla="*/ 0 h 899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99607" h="89941">
                <a:moveTo>
                  <a:pt x="0" y="89941"/>
                </a:moveTo>
                <a:cubicBezTo>
                  <a:pt x="318059" y="-16077"/>
                  <a:pt x="-76691" y="112950"/>
                  <a:pt x="149902" y="44971"/>
                </a:cubicBezTo>
                <a:cubicBezTo>
                  <a:pt x="180171" y="35890"/>
                  <a:pt x="209863" y="24984"/>
                  <a:pt x="239843" y="14990"/>
                </a:cubicBezTo>
                <a:cubicBezTo>
                  <a:pt x="254833" y="9993"/>
                  <a:pt x="269012" y="0"/>
                  <a:pt x="284813" y="0"/>
                </a:cubicBezTo>
                <a:lnTo>
                  <a:pt x="599607" y="0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4038" name="Figura a mano libera 5"/>
          <p:cNvSpPr>
            <a:spLocks/>
          </p:cNvSpPr>
          <p:nvPr/>
        </p:nvSpPr>
        <p:spPr bwMode="auto">
          <a:xfrm>
            <a:off x="2638425" y="4406900"/>
            <a:ext cx="1123950" cy="63500"/>
          </a:xfrm>
          <a:custGeom>
            <a:avLst/>
            <a:gdLst>
              <a:gd name="T0" fmla="*/ 0 w 1124262"/>
              <a:gd name="T1" fmla="*/ 14147 h 64287"/>
              <a:gd name="T2" fmla="*/ 254194 w 1124262"/>
              <a:gd name="T3" fmla="*/ 14147 h 64287"/>
              <a:gd name="T4" fmla="*/ 299056 w 1124262"/>
              <a:gd name="T5" fmla="*/ 27564 h 64287"/>
              <a:gd name="T6" fmla="*/ 807450 w 1124262"/>
              <a:gd name="T7" fmla="*/ 40980 h 64287"/>
              <a:gd name="T8" fmla="*/ 852306 w 1124262"/>
              <a:gd name="T9" fmla="*/ 54397 h 64287"/>
              <a:gd name="T10" fmla="*/ 1121457 w 1124262"/>
              <a:gd name="T11" fmla="*/ 27564 h 6428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24262" h="64287">
                <a:moveTo>
                  <a:pt x="0" y="15804"/>
                </a:moveTo>
                <a:cubicBezTo>
                  <a:pt x="131011" y="-2912"/>
                  <a:pt x="103362" y="-7500"/>
                  <a:pt x="254833" y="15804"/>
                </a:cubicBezTo>
                <a:cubicBezTo>
                  <a:pt x="270450" y="18207"/>
                  <a:pt x="284025" y="29942"/>
                  <a:pt x="299803" y="30795"/>
                </a:cubicBezTo>
                <a:cubicBezTo>
                  <a:pt x="469517" y="39969"/>
                  <a:pt x="639580" y="40788"/>
                  <a:pt x="809469" y="45785"/>
                </a:cubicBezTo>
                <a:cubicBezTo>
                  <a:pt x="824459" y="50782"/>
                  <a:pt x="838638" y="60775"/>
                  <a:pt x="854439" y="60775"/>
                </a:cubicBezTo>
                <a:cubicBezTo>
                  <a:pt x="1074059" y="60775"/>
                  <a:pt x="1027011" y="79420"/>
                  <a:pt x="1124262" y="3079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4039" name="CasellaDiTesto 6"/>
          <p:cNvSpPr txBox="1">
            <a:spLocks noChangeArrowheads="1"/>
          </p:cNvSpPr>
          <p:nvPr/>
        </p:nvSpPr>
        <p:spPr bwMode="auto">
          <a:xfrm>
            <a:off x="8004175" y="5516563"/>
            <a:ext cx="93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charset="0"/>
              </a:rPr>
              <a:t>Nebulina</a:t>
            </a:r>
          </a:p>
        </p:txBody>
      </p:sp>
      <p:cxnSp>
        <p:nvCxnSpPr>
          <p:cNvPr id="44040" name="Connettore 2 8"/>
          <p:cNvCxnSpPr>
            <a:cxnSpLocks noChangeShapeType="1"/>
          </p:cNvCxnSpPr>
          <p:nvPr/>
        </p:nvCxnSpPr>
        <p:spPr bwMode="auto">
          <a:xfrm flipH="1" flipV="1">
            <a:off x="8266113" y="4560888"/>
            <a:ext cx="71437" cy="884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9" b="28999"/>
          <a:stretch>
            <a:fillRect/>
          </a:stretch>
        </p:blipFill>
        <p:spPr bwMode="auto">
          <a:xfrm>
            <a:off x="279400" y="476250"/>
            <a:ext cx="942657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CasellaDiTesto 3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" charset="0"/>
              </a:rPr>
              <a:t>Da Silverthon,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188913"/>
            <a:ext cx="9905999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>
                <a:solidFill>
                  <a:schemeClr val="accent6"/>
                </a:solidFill>
              </a:rPr>
              <a:t>PROTEINE STRUTTURALI: NEBULINA E TITINA</a:t>
            </a:r>
          </a:p>
        </p:txBody>
      </p:sp>
      <p:sp>
        <p:nvSpPr>
          <p:cNvPr id="46084" name="CasellaDiTesto 1"/>
          <p:cNvSpPr txBox="1">
            <a:spLocks noChangeArrowheads="1"/>
          </p:cNvSpPr>
          <p:nvPr/>
        </p:nvSpPr>
        <p:spPr bwMode="auto">
          <a:xfrm>
            <a:off x="57150" y="1628775"/>
            <a:ext cx="1223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charset="0"/>
              </a:rPr>
              <a:t>Nebulina (anelastica)</a:t>
            </a:r>
          </a:p>
        </p:txBody>
      </p:sp>
      <p:sp>
        <p:nvSpPr>
          <p:cNvPr id="46085" name="CasellaDiTesto 2"/>
          <p:cNvSpPr txBox="1">
            <a:spLocks noChangeArrowheads="1"/>
          </p:cNvSpPr>
          <p:nvPr/>
        </p:nvSpPr>
        <p:spPr bwMode="auto">
          <a:xfrm>
            <a:off x="7545388" y="5229225"/>
            <a:ext cx="1152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charset="0"/>
              </a:rPr>
              <a:t>Titina (elastica)</a:t>
            </a:r>
          </a:p>
        </p:txBody>
      </p:sp>
      <p:cxnSp>
        <p:nvCxnSpPr>
          <p:cNvPr id="46086" name="Connettore 2 5"/>
          <p:cNvCxnSpPr>
            <a:cxnSpLocks noChangeShapeType="1"/>
            <a:stCxn id="46084" idx="2"/>
          </p:cNvCxnSpPr>
          <p:nvPr/>
        </p:nvCxnSpPr>
        <p:spPr bwMode="auto">
          <a:xfrm>
            <a:off x="668338" y="2152650"/>
            <a:ext cx="396875" cy="2682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7" name="Connettore 2 7"/>
          <p:cNvCxnSpPr>
            <a:cxnSpLocks noChangeShapeType="1"/>
          </p:cNvCxnSpPr>
          <p:nvPr/>
        </p:nvCxnSpPr>
        <p:spPr bwMode="auto">
          <a:xfrm flipH="1" flipV="1">
            <a:off x="7689850" y="4724400"/>
            <a:ext cx="287338" cy="504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32150" r="5875" b="32150"/>
          <a:stretch>
            <a:fillRect/>
          </a:stretch>
        </p:blipFill>
        <p:spPr bwMode="auto">
          <a:xfrm>
            <a:off x="57150" y="333375"/>
            <a:ext cx="98266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CasellaDiTesto 3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Arial" charset="0"/>
              </a:rPr>
              <a:t>Da </a:t>
            </a:r>
            <a:r>
              <a:rPr lang="it-IT" altLang="it-IT" sz="1000" dirty="0" err="1">
                <a:latin typeface="Arial" charset="0"/>
              </a:rPr>
              <a:t>Silverthon</a:t>
            </a:r>
            <a:r>
              <a:rPr lang="it-IT" altLang="it-IT" sz="1000" dirty="0">
                <a:latin typeface="Arial" charset="0"/>
              </a:rPr>
              <a:t>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115888"/>
            <a:ext cx="9906000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>
                <a:solidFill>
                  <a:schemeClr val="accent6"/>
                </a:solidFill>
              </a:rPr>
              <a:t>ACCORCIAMENTO DEL SARCOMERO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6"/>
          <a:stretch>
            <a:fillRect/>
          </a:stretch>
        </p:blipFill>
        <p:spPr bwMode="auto">
          <a:xfrm>
            <a:off x="55563" y="1162050"/>
            <a:ext cx="9844087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CasellaDiTesto 3"/>
          <p:cNvSpPr txBox="1">
            <a:spLocks noChangeArrowheads="1"/>
          </p:cNvSpPr>
          <p:nvPr/>
        </p:nvSpPr>
        <p:spPr bwMode="auto">
          <a:xfrm>
            <a:off x="7318375" y="6567488"/>
            <a:ext cx="2530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" charset="0"/>
              </a:rPr>
              <a:t>Da Silverthon, Fisiologia umana, Pearson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188913"/>
            <a:ext cx="9905999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accent6"/>
                </a:solidFill>
              </a:rPr>
              <a:t>COLPO DI FORZA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ttangolo 3"/>
          <p:cNvSpPr>
            <a:spLocks noChangeArrowheads="1"/>
          </p:cNvSpPr>
          <p:nvPr/>
        </p:nvSpPr>
        <p:spPr bwMode="auto">
          <a:xfrm>
            <a:off x="5816847" y="2060575"/>
            <a:ext cx="1800225" cy="25209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632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97" y="92075"/>
            <a:ext cx="6840538" cy="671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CasellaDiTesto 4"/>
          <p:cNvSpPr txBox="1">
            <a:spLocks noChangeArrowheads="1"/>
          </p:cNvSpPr>
          <p:nvPr/>
        </p:nvSpPr>
        <p:spPr bwMode="auto">
          <a:xfrm>
            <a:off x="7401172" y="6567488"/>
            <a:ext cx="25320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" charset="0"/>
              </a:rPr>
              <a:t>Da Silverthon, Fisiologia umana, Pearson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28588" y="188913"/>
            <a:ext cx="3778920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chemeClr val="accent6"/>
                </a:solidFill>
              </a:rPr>
              <a:t>CICLO DELLA CONTRAZIONE</a:t>
            </a:r>
          </a:p>
        </p:txBody>
      </p:sp>
      <p:pic>
        <p:nvPicPr>
          <p:cNvPr id="56325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9" r="59380"/>
          <a:stretch>
            <a:fillRect/>
          </a:stretch>
        </p:blipFill>
        <p:spPr bwMode="auto">
          <a:xfrm>
            <a:off x="4381747" y="2608263"/>
            <a:ext cx="11080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326" name="Connettore 2 5"/>
          <p:cNvCxnSpPr>
            <a:cxnSpLocks noChangeShapeType="1"/>
          </p:cNvCxnSpPr>
          <p:nvPr/>
        </p:nvCxnSpPr>
        <p:spPr bwMode="auto">
          <a:xfrm>
            <a:off x="4953247" y="4797425"/>
            <a:ext cx="431800" cy="93503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6327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0" t="21739" r="18777"/>
          <a:stretch>
            <a:fillRect/>
          </a:stretch>
        </p:blipFill>
        <p:spPr bwMode="auto">
          <a:xfrm>
            <a:off x="4381747" y="3679825"/>
            <a:ext cx="10795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CasellaDiTesto 3"/>
          <p:cNvSpPr txBox="1">
            <a:spLocks noChangeArrowheads="1"/>
          </p:cNvSpPr>
          <p:nvPr/>
        </p:nvSpPr>
        <p:spPr bwMode="auto">
          <a:xfrm>
            <a:off x="4337297" y="2420938"/>
            <a:ext cx="11922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" charset="0"/>
              </a:rPr>
              <a:t>COLPO DI POTENZA</a:t>
            </a:r>
          </a:p>
        </p:txBody>
      </p:sp>
      <p:sp>
        <p:nvSpPr>
          <p:cNvPr id="56329" name="Rettangolo arrotondato 5"/>
          <p:cNvSpPr>
            <a:spLocks noChangeArrowheads="1"/>
          </p:cNvSpPr>
          <p:nvPr/>
        </p:nvSpPr>
        <p:spPr bwMode="auto">
          <a:xfrm>
            <a:off x="4337297" y="2420938"/>
            <a:ext cx="1152525" cy="2376487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330" name="CasellaDiTesto 2"/>
          <p:cNvSpPr txBox="1">
            <a:spLocks noChangeArrowheads="1"/>
          </p:cNvSpPr>
          <p:nvPr/>
        </p:nvSpPr>
        <p:spPr bwMode="auto">
          <a:xfrm>
            <a:off x="8696151" y="5426075"/>
            <a:ext cx="1152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charset="0"/>
              </a:rPr>
              <a:t>Stato rilasciato</a:t>
            </a:r>
          </a:p>
        </p:txBody>
      </p:sp>
      <p:cxnSp>
        <p:nvCxnSpPr>
          <p:cNvPr id="56331" name="Connettore 2 6"/>
          <p:cNvCxnSpPr>
            <a:cxnSpLocks noChangeShapeType="1"/>
          </p:cNvCxnSpPr>
          <p:nvPr/>
        </p:nvCxnSpPr>
        <p:spPr bwMode="auto">
          <a:xfrm flipH="1">
            <a:off x="8337376" y="5661025"/>
            <a:ext cx="5032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7"/>
          <p:cNvSpPr txBox="1">
            <a:spLocks noChangeArrowheads="1"/>
          </p:cNvSpPr>
          <p:nvPr/>
        </p:nvSpPr>
        <p:spPr bwMode="auto">
          <a:xfrm>
            <a:off x="381000" y="735088"/>
            <a:ext cx="9144000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dirty="0">
                <a:solidFill>
                  <a:schemeClr val="accent2"/>
                </a:solidFill>
                <a:latin typeface="Arial" charset="0"/>
              </a:rPr>
              <a:t>QUADRO GENERALE</a:t>
            </a:r>
          </a:p>
        </p:txBody>
      </p:sp>
      <p:sp>
        <p:nvSpPr>
          <p:cNvPr id="44034" name="CasellaDiTesto 1"/>
          <p:cNvSpPr txBox="1">
            <a:spLocks noChangeArrowheads="1"/>
          </p:cNvSpPr>
          <p:nvPr/>
        </p:nvSpPr>
        <p:spPr bwMode="auto">
          <a:xfrm>
            <a:off x="1917283" y="2172920"/>
            <a:ext cx="6276077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Tipi di tessuto muscolare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Caratteristiche del muscolo scheletrico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Tipi di fibre muscolari scheletriche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Unità motorie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Accoppiamento eccitazione-contrazione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Sarcomero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Proteine contrattili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Accorciamento del sarcomero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Relazione lunghezza/tensione del sarcomero e del muscolo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Scossa semplice e tetano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Contrazione isometrica e isotonica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Muscolo liscio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Muscolo cardiaco</a:t>
            </a:r>
            <a:endParaRPr lang="it-IT" altLang="it-IT" sz="18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72480" y="6165304"/>
            <a:ext cx="7494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rgbClr val="FF0000"/>
                </a:solidFill>
              </a:rPr>
              <a:t>Caso clinico</a:t>
            </a:r>
          </a:p>
          <a:p>
            <a:r>
              <a:rPr lang="it-IT" sz="1800" dirty="0">
                <a:solidFill>
                  <a:srgbClr val="FF0000"/>
                </a:solidFill>
              </a:rPr>
              <a:t>b</a:t>
            </a:r>
            <a:r>
              <a:rPr lang="it-IT" sz="1800" dirty="0" smtClean="0">
                <a:solidFill>
                  <a:srgbClr val="FF0000"/>
                </a:solidFill>
              </a:rPr>
              <a:t>ambino </a:t>
            </a:r>
            <a:r>
              <a:rPr lang="it-IT" sz="1800" dirty="0">
                <a:solidFill>
                  <a:srgbClr val="FF0000"/>
                </a:solidFill>
              </a:rPr>
              <a:t>con debolezza muscolare e ritardo dello sviluppo </a:t>
            </a:r>
            <a:r>
              <a:rPr lang="it-IT" sz="1800" dirty="0" smtClean="0">
                <a:solidFill>
                  <a:srgbClr val="FF0000"/>
                </a:solidFill>
              </a:rPr>
              <a:t>psicomotorio</a:t>
            </a:r>
            <a:endParaRPr lang="it-IT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116633"/>
            <a:ext cx="990600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smtClean="0">
                <a:solidFill>
                  <a:schemeClr val="bg1"/>
                </a:solidFill>
              </a:rPr>
              <a:t>CONTRAZIONE MUSCOLARE</a:t>
            </a:r>
            <a:endParaRPr lang="it-IT" sz="200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15552" y="2596842"/>
            <a:ext cx="990600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200" smtClean="0">
                <a:solidFill>
                  <a:schemeClr val="bg1"/>
                </a:solidFill>
              </a:rPr>
              <a:t>VIDEO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6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34x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r="24940" b="22679"/>
          <a:stretch>
            <a:fillRect/>
          </a:stretch>
        </p:blipFill>
        <p:spPr bwMode="auto">
          <a:xfrm>
            <a:off x="200025" y="120650"/>
            <a:ext cx="813752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ttangolo 3"/>
          <p:cNvSpPr>
            <a:spLocks noChangeArrowheads="1"/>
          </p:cNvSpPr>
          <p:nvPr/>
        </p:nvSpPr>
        <p:spPr bwMode="auto">
          <a:xfrm>
            <a:off x="6897688" y="4508500"/>
            <a:ext cx="1439862" cy="23495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91" name="CasellaDiTesto 1"/>
          <p:cNvSpPr txBox="1">
            <a:spLocks noChangeArrowheads="1"/>
          </p:cNvSpPr>
          <p:nvPr/>
        </p:nvSpPr>
        <p:spPr bwMode="auto">
          <a:xfrm>
            <a:off x="8048625" y="6597650"/>
            <a:ext cx="18303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800" dirty="0">
                <a:latin typeface="Arial" charset="0"/>
              </a:rPr>
              <a:t>Da Kandel, Principi di Neuroscienze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105525" y="4562475"/>
            <a:ext cx="3455988" cy="10156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accent6"/>
                </a:solidFill>
              </a:rPr>
              <a:t>RELAZIONE DEI MIOFILAMENTI </a:t>
            </a:r>
            <a:r>
              <a:rPr lang="it-IT" sz="2000">
                <a:solidFill>
                  <a:schemeClr val="accent6"/>
                </a:solidFill>
              </a:rPr>
              <a:t>COL SARCOLEMMA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1212" y="260648"/>
            <a:ext cx="9894788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>
                <a:solidFill>
                  <a:schemeClr val="accent6"/>
                </a:solidFill>
              </a:rPr>
              <a:t>RELAZIONE LUNGHEZZA-TENSIONE NEL </a:t>
            </a:r>
            <a:r>
              <a:rPr lang="it-IT" sz="2000" smtClean="0">
                <a:solidFill>
                  <a:schemeClr val="accent6"/>
                </a:solidFill>
              </a:rPr>
              <a:t>SARCOMERO E NEL MUSCOLO</a:t>
            </a:r>
            <a:endParaRPr lang="it-IT" sz="2000">
              <a:solidFill>
                <a:schemeClr val="accent6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6456" y="6550223"/>
            <a:ext cx="31181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/>
              <a:t>Battaglini et al., NEUROFISIOLOGIA; Edra</a:t>
            </a:r>
            <a:endParaRPr lang="it-IT" sz="12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8354"/>
            <a:ext cx="5385048" cy="382263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072" y="1700808"/>
            <a:ext cx="4218419" cy="3210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2780928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/>
              <a:t>I</a:t>
            </a:r>
            <a:endParaRPr lang="it-IT" sz="1800" dirty="0"/>
          </a:p>
        </p:txBody>
      </p:sp>
      <p:pic>
        <p:nvPicPr>
          <p:cNvPr id="3" name="Nuovo record mondiale di sollevamento pesi 264 k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44450"/>
            <a:ext cx="9906000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>
                <a:solidFill>
                  <a:schemeClr val="accent6"/>
                </a:solidFill>
              </a:rPr>
              <a:t>SCOSSA SEMPLICE E TETANO</a:t>
            </a:r>
            <a:endParaRPr lang="it-IT" sz="2000" dirty="0">
              <a:solidFill>
                <a:schemeClr val="accent6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" y="458794"/>
            <a:ext cx="9561512" cy="642659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6456" y="6550223"/>
            <a:ext cx="31181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/>
              <a:t>Battaglini et al., NEUROFISIOLOGIA; Edra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6456" y="6550223"/>
            <a:ext cx="31181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/>
              <a:t>Battaglini et al., NEUROFISIOLOGIA; Edra</a:t>
            </a:r>
            <a:endParaRPr lang="it-IT" sz="12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316" y="0"/>
            <a:ext cx="5676204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7150" y="44450"/>
            <a:ext cx="5425396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chemeClr val="accent6"/>
                </a:solidFill>
              </a:rPr>
              <a:t>CONTRAZIONE ISOMETRICA E ISOTONICA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0472" y="476672"/>
            <a:ext cx="934548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Bambino con debolezza muscolare e ritardo dello sviluppo psicomotorio</a:t>
            </a:r>
          </a:p>
          <a:p>
            <a:r>
              <a:rPr lang="it-IT" dirty="0"/>
              <a:t> </a:t>
            </a:r>
          </a:p>
          <a:p>
            <a:r>
              <a:rPr lang="it-IT" dirty="0"/>
              <a:t>Giovanni, otto anni, è venuto in Pediatria mandato dal reparto di riabilitazione per ritardo dello sviluppo, con difficoltà nel salire scale, nella corsa, nel salto e nella partecipazione ad attività fisiche intense. È nato da parto eutocico alla 38</a:t>
            </a:r>
            <a:r>
              <a:rPr lang="it-IT" baseline="30000" dirty="0"/>
              <a:t>a</a:t>
            </a:r>
            <a:r>
              <a:rPr lang="it-IT" dirty="0"/>
              <a:t> settimana di gestazione, con peso adeguato. Lo sviluppo psicomotorio è stato caratterizzato da ritardo nel supporto della testa, nel gattonare, nell’alzarsi in piedi. L'acquisizione della deambulazione è avvenuta tardivamente, a 16 mesi.</a:t>
            </a:r>
          </a:p>
          <a:p>
            <a:r>
              <a:rPr lang="it-IT" dirty="0"/>
              <a:t>Madre e padre di 25 e 29 anni, rispettivamente, sani, non consanguinei e senza malformazioni. Anche la sorella sta bene. All'esame obiettivo, viene osservata andatura bascullante (simile a quella di un’oca) e debolezza del tronco, verificata chiedendogli di alzarsi dalla posizione sdraiata. La debolezza è principalmente a carico della cintura pelvica e lo costringe ad alzarsi da terra con il braccio a supporto delle gambe. la manovra di Gowers è positiva, la marcia anormale e vi è un aumento di volume dei polpacci, che hanno una consistenza gommosa (pseudoipertrofia). L’esame cardiologico e quello pneumologico sono nella norma.</a:t>
            </a:r>
          </a:p>
          <a:p>
            <a:r>
              <a:rPr lang="it-IT" dirty="0"/>
              <a:t>I risultati di laboratorio mostrano un grande aumento delle transaminasi e della </a:t>
            </a:r>
            <a:r>
              <a:rPr lang="it-IT" dirty="0" err="1"/>
              <a:t>creatin-fosfochinasi</a:t>
            </a:r>
            <a:r>
              <a:rPr lang="it-IT" dirty="0"/>
              <a:t>, indici di un attivo catabolismo muscolare; la elettromiografia è positiva per miopatia.</a:t>
            </a:r>
          </a:p>
          <a:p>
            <a:r>
              <a:rPr lang="it-IT" dirty="0"/>
              <a:t>Viene emessa diagnosi di distrofia muscolare di </a:t>
            </a:r>
            <a:r>
              <a:rPr lang="it-IT" dirty="0" err="1"/>
              <a:t>Duchenne</a:t>
            </a:r>
            <a:r>
              <a:rPr lang="it-IT" dirty="0"/>
              <a:t>. La causa della distrofia muscolare di </a:t>
            </a:r>
            <a:r>
              <a:rPr lang="it-IT" dirty="0" err="1"/>
              <a:t>Duchenne</a:t>
            </a:r>
            <a:r>
              <a:rPr lang="it-IT" dirty="0"/>
              <a:t> è una mutazione genetica a carico del cromosoma sessuale X. In questo cromosoma, risiede il gene della distrofina, una proteina essenziale dei </a:t>
            </a:r>
            <a:r>
              <a:rPr lang="it-IT" dirty="0" smtClean="0"/>
              <a:t>muscoli. </a:t>
            </a:r>
            <a:r>
              <a:rPr lang="it-IT" dirty="0"/>
              <a:t>La mutazione genetica determina la completa assenza, nel tessuto muscolare, di distrofina. A causa di ciò, le membrane cellulari diventano fragili e si rompono più facilmente. Questi eventi conducono alla morte (necrosi) della cellula muscolare.</a:t>
            </a:r>
            <a:br>
              <a:rPr lang="it-IT" dirty="0"/>
            </a:br>
            <a:r>
              <a:rPr lang="it-IT" dirty="0"/>
              <a:t>Inoltre, il meccanismo cellulare di riparazione e sostituzione non è abbastanza veloce, di conseguenza si osserva un progressivo peggioramento della situazione. </a:t>
            </a:r>
            <a:br>
              <a:rPr lang="it-IT" dirty="0"/>
            </a:br>
            <a:r>
              <a:rPr lang="it-IT" dirty="0"/>
              <a:t>Tutto ciò porta alla perdita delle fibre muscolari osservabile nella debolezza (ipostenia) del paziente, e al rimpiazzo delle cellule muscolari con tessuto connettivo e cellule adipose. Per questa ragione il paziente, in questo stato, mostra alcuni muscoli </a:t>
            </a:r>
            <a:r>
              <a:rPr lang="it-IT" dirty="0" smtClean="0"/>
              <a:t>ingrossati. </a:t>
            </a:r>
            <a:r>
              <a:rPr lang="it-IT" dirty="0"/>
              <a:t>Si tratta della cosiddetta </a:t>
            </a:r>
            <a:r>
              <a:rPr lang="it-IT" b="1" dirty="0"/>
              <a:t>pseudoipertrofia</a:t>
            </a:r>
            <a:r>
              <a:rPr lang="it-IT" dirty="0"/>
              <a:t>. In pochi anni vengono interessati tutti i muscoli, fino alla necessità di una respirazione assistita.</a:t>
            </a:r>
          </a:p>
          <a:p>
            <a:r>
              <a:rPr lang="it-IT" dirty="0"/>
              <a:t>La manovra di Gowers consiste nel chiedere al paziente di alzarsi dal pavimento. La manovra è positiva quando egli si alza con il tronco flesso in avanti facendo principalmente forza con le braccia che poi poggia sulle ginocchia per compensare la debolezza degli arti inferiori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107950" y="44450"/>
            <a:ext cx="9798050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smtClean="0">
                <a:solidFill>
                  <a:srgbClr val="0070C0"/>
                </a:solidFill>
              </a:rPr>
              <a:t>CASO CLINICO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t="34250" r="5882" b="34250"/>
          <a:stretch>
            <a:fillRect/>
          </a:stretch>
        </p:blipFill>
        <p:spPr bwMode="auto">
          <a:xfrm>
            <a:off x="61913" y="981075"/>
            <a:ext cx="9786937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CasellaDiTesto 3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Arial" charset="0"/>
              </a:rPr>
              <a:t>Da </a:t>
            </a:r>
            <a:r>
              <a:rPr lang="it-IT" altLang="it-IT" sz="1000" dirty="0" err="1">
                <a:latin typeface="Arial" charset="0"/>
              </a:rPr>
              <a:t>Silverthon</a:t>
            </a:r>
            <a:r>
              <a:rPr lang="it-IT" altLang="it-IT" sz="1000" dirty="0">
                <a:latin typeface="Arial" charset="0"/>
              </a:rPr>
              <a:t>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116632"/>
            <a:ext cx="9906000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smtClean="0">
                <a:solidFill>
                  <a:schemeClr val="accent6"/>
                </a:solidFill>
              </a:rPr>
              <a:t>TIPI DI MUSCOLO </a:t>
            </a:r>
            <a:r>
              <a:rPr lang="it-IT" sz="2000" dirty="0">
                <a:solidFill>
                  <a:schemeClr val="accent6"/>
                </a:solidFill>
              </a:rPr>
              <a:t>SCHELETRICO</a:t>
            </a:r>
          </a:p>
        </p:txBody>
      </p:sp>
      <p:sp>
        <p:nvSpPr>
          <p:cNvPr id="21508" name="CasellaDiTesto 1"/>
          <p:cNvSpPr txBox="1">
            <a:spLocks noChangeArrowheads="1"/>
          </p:cNvSpPr>
          <p:nvPr/>
        </p:nvSpPr>
        <p:spPr bwMode="auto">
          <a:xfrm>
            <a:off x="5168900" y="2708275"/>
            <a:ext cx="6302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100"/>
              <a:t>(Tipo I)</a:t>
            </a:r>
          </a:p>
        </p:txBody>
      </p:sp>
      <p:sp>
        <p:nvSpPr>
          <p:cNvPr id="21509" name="CasellaDiTesto 5"/>
          <p:cNvSpPr txBox="1">
            <a:spLocks noChangeArrowheads="1"/>
          </p:cNvSpPr>
          <p:nvPr/>
        </p:nvSpPr>
        <p:spPr bwMode="auto">
          <a:xfrm>
            <a:off x="4881563" y="4679950"/>
            <a:ext cx="6683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100"/>
              <a:t>(Tipo II)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672211" y="1844824"/>
            <a:ext cx="200086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 smtClean="0"/>
              <a:t>Fibre glicolitico-</a:t>
            </a:r>
            <a:r>
              <a:rPr lang="it-IT" sz="1200" b="1" dirty="0" smtClean="0"/>
              <a:t>ossidative</a:t>
            </a:r>
            <a:endParaRPr lang="it-IT" sz="12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728864" y="4005064"/>
            <a:ext cx="202972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 smtClean="0"/>
              <a:t>Fibre </a:t>
            </a:r>
            <a:r>
              <a:rPr lang="it-IT" sz="1200" b="1" dirty="0" smtClean="0"/>
              <a:t>glicolitico</a:t>
            </a:r>
            <a:r>
              <a:rPr lang="it-IT" sz="1200" dirty="0" smtClean="0"/>
              <a:t>-anaerobie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174624"/>
            <a:ext cx="9905999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 smtClean="0">
                <a:solidFill>
                  <a:schemeClr val="accent6"/>
                </a:solidFill>
              </a:rPr>
              <a:t>FONTI ENERGETICHE PER LA CONTRAZIONE MUSCOLARE</a:t>
            </a:r>
            <a:endParaRPr lang="it-IT" sz="2000" dirty="0">
              <a:solidFill>
                <a:schemeClr val="accent6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796366"/>
            <a:ext cx="6478612" cy="606163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7401272" y="6453336"/>
            <a:ext cx="238238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1200" dirty="0" smtClean="0">
                <a:latin typeface="+mj-lt"/>
              </a:rPr>
              <a:t>Battaglini et al</a:t>
            </a:r>
            <a:r>
              <a:rPr lang="it-IT" sz="1200" smtClean="0">
                <a:latin typeface="+mj-lt"/>
              </a:rPr>
              <a:t>, Neuroscienze, </a:t>
            </a:r>
            <a:r>
              <a:rPr lang="it-IT" sz="1200" dirty="0" smtClean="0">
                <a:latin typeface="+mj-lt"/>
              </a:rPr>
              <a:t>Edra</a:t>
            </a:r>
            <a:endParaRPr lang="it-IT" sz="1200" dirty="0"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06476" y="836712"/>
            <a:ext cx="28405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2218568" y="989112"/>
            <a:ext cx="28405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2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298688" y="1104999"/>
            <a:ext cx="28405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3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825208" y="1052736"/>
            <a:ext cx="30203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1: </a:t>
            </a:r>
            <a:r>
              <a:rPr lang="it-IT" sz="1600" dirty="0" err="1" smtClean="0"/>
              <a:t>ATP</a:t>
            </a:r>
            <a:r>
              <a:rPr lang="it-IT" sz="1600" dirty="0" smtClean="0"/>
              <a:t> e </a:t>
            </a:r>
            <a:r>
              <a:rPr lang="it-IT" sz="1600" dirty="0" err="1" smtClean="0"/>
              <a:t>fosfocreatina</a:t>
            </a:r>
            <a:endParaRPr lang="it-IT" sz="1600" dirty="0" smtClean="0"/>
          </a:p>
          <a:p>
            <a:endParaRPr lang="it-IT" sz="1600" dirty="0"/>
          </a:p>
          <a:p>
            <a:r>
              <a:rPr lang="it-IT" sz="1600" dirty="0" smtClean="0"/>
              <a:t>2: glicolisi anaerobica</a:t>
            </a:r>
          </a:p>
          <a:p>
            <a:endParaRPr lang="it-IT" sz="1600" dirty="0"/>
          </a:p>
          <a:p>
            <a:r>
              <a:rPr lang="it-IT" sz="1600" dirty="0" smtClean="0"/>
              <a:t>3: glicolisi </a:t>
            </a:r>
            <a:r>
              <a:rPr lang="it-IT" sz="1600" dirty="0" smtClean="0"/>
              <a:t>aerobica (ossidativa)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00193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" y="174625"/>
            <a:ext cx="9906000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>
                <a:solidFill>
                  <a:schemeClr val="accent6"/>
                </a:solidFill>
              </a:rPr>
              <a:t>TIPI DI FIBRE MUSCOLARI SCHELETRICHE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01327"/>
              </p:ext>
            </p:extLst>
          </p:nvPr>
        </p:nvGraphicFramePr>
        <p:xfrm>
          <a:off x="344488" y="908720"/>
          <a:ext cx="9217023" cy="5493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8055"/>
                <a:gridCol w="2074929"/>
                <a:gridCol w="2074929"/>
                <a:gridCol w="2029110"/>
              </a:tblGrid>
              <a:tr h="2503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Caratteristiche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Tipi di fibre muscolari striate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5031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</a:t>
                      </a:r>
                      <a:r>
                        <a:rPr lang="it-IT" sz="16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lente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IIA</a:t>
                      </a: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intermedie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IIX</a:t>
                      </a: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rapide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colore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rosso scuro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rosso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pallido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contenuto di mioglobina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alto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alto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basso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metabolismo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ossidativo, aerobico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glicolitico/ossidativo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glicolitico, anaerobico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contenuto di glicogeno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basso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intermedio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alto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numero di mitocondri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elevato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medio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basso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densità di capillari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alta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media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bassa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diametro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piccolo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intermedio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alto</a:t>
                      </a:r>
                    </a:p>
                  </a:txBody>
                  <a:tcPr marL="68580" marR="68580" marT="0" marB="0" anchor="ctr"/>
                </a:tc>
              </a:tr>
              <a:tr h="500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velocità e forza della contrazione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bassa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alta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alta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durata della contrazione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lunga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breve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breve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resistenza alla fatica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elevata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intermedia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bassa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riassorbimento del Ca</a:t>
                      </a:r>
                      <a:r>
                        <a:rPr lang="it-IT" sz="1600" baseline="30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++</a:t>
                      </a:r>
                      <a:endParaRPr lang="it-IT" sz="16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lento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veloce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veloce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unità motorie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piccole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intermedie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grandi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neurone motore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piccolo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intermedio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grande</a:t>
                      </a:r>
                    </a:p>
                  </a:txBody>
                  <a:tcPr marL="68580" marR="68580" marT="0" marB="0" anchor="ctr"/>
                </a:tc>
              </a:tr>
              <a:tr h="500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esempi d’uso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postura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cammino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movimenti rapidi e sforzi intensi</a:t>
                      </a:r>
                    </a:p>
                  </a:txBody>
                  <a:tcPr marL="68580" marR="68580" marT="0" marB="0" anchor="ctr"/>
                </a:tc>
              </a:tr>
              <a:tr h="750941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Tabella I: principali caratteristiche morfologiche e funzionali dei vari tipi di fibre muscolari e delle unità motorie cui appartengono.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89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" y="116632"/>
            <a:ext cx="9906000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 smtClean="0">
                <a:solidFill>
                  <a:schemeClr val="accent6"/>
                </a:solidFill>
              </a:rPr>
              <a:t>EFFETTO DELLA ATTIVAZIONE PROLUNGATA</a:t>
            </a:r>
            <a:endParaRPr lang="it-IT" sz="2000" dirty="0">
              <a:solidFill>
                <a:schemeClr val="accent6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9906000" cy="387390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6456" y="6550223"/>
            <a:ext cx="31181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/>
              <a:t>Battaglini et al., NEUROFISIOLOGIA; Edra</a:t>
            </a:r>
            <a:endParaRPr lang="it-IT" sz="1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246940" y="960983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PRIMA</a:t>
            </a:r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599383" y="980728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DOPO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-15552" y="5363344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Tipo II: </a:t>
            </a:r>
            <a:r>
              <a:rPr lang="it-IT" smtClean="0"/>
              <a:t>glicolitico anaerobio, </a:t>
            </a:r>
            <a:r>
              <a:rPr lang="it-IT" dirty="0" smtClean="0"/>
              <a:t>a scossa rapida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800872" y="5363344"/>
            <a:ext cx="283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Tipo I</a:t>
            </a:r>
            <a:r>
              <a:rPr lang="it-IT" smtClean="0"/>
              <a:t>: glicolitico ossidativo</a:t>
            </a:r>
            <a:r>
              <a:rPr lang="it-IT" dirty="0" smtClean="0"/>
              <a:t>, a scossa lenta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560000" y="4561200"/>
            <a:ext cx="218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i</a:t>
            </a:r>
            <a:endParaRPr lang="it-IT" sz="1200" dirty="0"/>
          </a:p>
        </p:txBody>
      </p:sp>
      <p:cxnSp>
        <p:nvCxnSpPr>
          <p:cNvPr id="12" name="Connettore 2 11"/>
          <p:cNvCxnSpPr/>
          <p:nvPr/>
        </p:nvCxnSpPr>
        <p:spPr bwMode="auto">
          <a:xfrm>
            <a:off x="3008784" y="5624954"/>
            <a:ext cx="5760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1431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asellaDiTesto 3"/>
          <p:cNvSpPr txBox="1">
            <a:spLocks noChangeArrowheads="1"/>
          </p:cNvSpPr>
          <p:nvPr/>
        </p:nvSpPr>
        <p:spPr bwMode="auto">
          <a:xfrm>
            <a:off x="6753200" y="6567488"/>
            <a:ext cx="30380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Arial" charset="0"/>
              </a:rPr>
              <a:t>Da </a:t>
            </a:r>
            <a:r>
              <a:rPr lang="it-IT" altLang="it-IT" sz="1000" dirty="0" err="1" smtClean="0">
                <a:latin typeface="Arial" charset="0"/>
              </a:rPr>
              <a:t>Kenney</a:t>
            </a:r>
            <a:r>
              <a:rPr lang="it-IT" altLang="it-IT" sz="1000" dirty="0" smtClean="0">
                <a:latin typeface="Arial" charset="0"/>
              </a:rPr>
              <a:t> et a., </a:t>
            </a:r>
            <a:r>
              <a:rPr lang="it-IT" altLang="it-IT" sz="1000" dirty="0" err="1" smtClean="0">
                <a:latin typeface="Arial" charset="0"/>
              </a:rPr>
              <a:t>Physiology</a:t>
            </a:r>
            <a:r>
              <a:rPr lang="it-IT" altLang="it-IT" sz="1000" dirty="0" smtClean="0">
                <a:latin typeface="Arial" charset="0"/>
              </a:rPr>
              <a:t> of Sport and </a:t>
            </a:r>
            <a:r>
              <a:rPr lang="it-IT" altLang="it-IT" sz="1000" dirty="0" err="1" smtClean="0">
                <a:latin typeface="Arial" charset="0"/>
              </a:rPr>
              <a:t>Exercise</a:t>
            </a:r>
            <a:endParaRPr lang="it-IT" altLang="it-IT" sz="1000" dirty="0">
              <a:latin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116632"/>
            <a:ext cx="9849544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 smtClean="0">
                <a:solidFill>
                  <a:schemeClr val="accent6"/>
                </a:solidFill>
              </a:rPr>
              <a:t>EFFETTO DELL’ALLENAMENTO</a:t>
            </a:r>
            <a:endParaRPr lang="it-IT" sz="2000" dirty="0">
              <a:solidFill>
                <a:schemeClr val="accent6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584" y="1196752"/>
            <a:ext cx="6819900" cy="48895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208584" y="692696"/>
            <a:ext cx="6801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Percentuale di fibre di tipo I e tipo II in muscoli di atleti maschi e femmine</a:t>
            </a:r>
            <a:endParaRPr lang="it-IT" sz="1600" dirty="0"/>
          </a:p>
        </p:txBody>
      </p:sp>
      <p:sp>
        <p:nvSpPr>
          <p:cNvPr id="3" name="Rettangolo 2"/>
          <p:cNvSpPr/>
          <p:nvPr/>
        </p:nvSpPr>
        <p:spPr bwMode="auto">
          <a:xfrm>
            <a:off x="848544" y="1556792"/>
            <a:ext cx="7488832" cy="108012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7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83" y="1"/>
            <a:ext cx="5238457" cy="6858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8752" y="6581001"/>
            <a:ext cx="2871299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latin typeface="+mj-lt"/>
              </a:rPr>
              <a:t>Boron</a:t>
            </a:r>
            <a:r>
              <a:rPr lang="it-IT" sz="1200" dirty="0" smtClean="0">
                <a:latin typeface="+mj-lt"/>
              </a:rPr>
              <a:t> e </a:t>
            </a:r>
            <a:r>
              <a:rPr lang="it-IT" sz="1200" dirty="0" err="1" smtClean="0">
                <a:latin typeface="+mj-lt"/>
              </a:rPr>
              <a:t>Boulpaep</a:t>
            </a:r>
            <a:r>
              <a:rPr lang="it-IT" sz="1200" dirty="0" smtClean="0">
                <a:latin typeface="+mj-lt"/>
              </a:rPr>
              <a:t>, Fisiologia Medica, Edra</a:t>
            </a:r>
            <a:endParaRPr lang="it-IT" sz="1200" dirty="0"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" y="35913"/>
            <a:ext cx="3512839" cy="163121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cap="all" dirty="0" smtClean="0">
                <a:solidFill>
                  <a:schemeClr val="accent6"/>
                </a:solidFill>
              </a:rPr>
              <a:t>eccitabilità dei motoneuroni dei diversi tipi di </a:t>
            </a:r>
            <a:r>
              <a:rPr lang="it-IT" sz="2000" dirty="0">
                <a:solidFill>
                  <a:schemeClr val="accent6"/>
                </a:solidFill>
              </a:rPr>
              <a:t>FIBRE MUSCOLARI SCHELETRICHE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814939" y="3140968"/>
            <a:ext cx="169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b="1" dirty="0" smtClean="0"/>
              <a:t>R</a:t>
            </a:r>
            <a:r>
              <a:rPr lang="it-IT" dirty="0" smtClean="0"/>
              <a:t>esistenza elevata</a:t>
            </a:r>
          </a:p>
          <a:p>
            <a:pPr algn="r"/>
            <a:r>
              <a:rPr lang="it-IT" b="1" dirty="0" smtClean="0"/>
              <a:t>C</a:t>
            </a:r>
            <a:r>
              <a:rPr lang="it-IT" dirty="0" smtClean="0"/>
              <a:t>apacità bassa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208099" y="3553852"/>
            <a:ext cx="159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R</a:t>
            </a:r>
            <a:r>
              <a:rPr lang="it-IT" dirty="0" smtClean="0"/>
              <a:t>esistenza bassa</a:t>
            </a:r>
          </a:p>
          <a:p>
            <a:r>
              <a:rPr lang="it-IT" b="1" dirty="0" smtClean="0"/>
              <a:t>C</a:t>
            </a:r>
            <a:r>
              <a:rPr lang="it-IT" dirty="0" smtClean="0"/>
              <a:t>apacità elevata</a:t>
            </a:r>
            <a:endParaRPr lang="it-IT" dirty="0"/>
          </a:p>
        </p:txBody>
      </p:sp>
      <p:grpSp>
        <p:nvGrpSpPr>
          <p:cNvPr id="11" name="Gruppo 10"/>
          <p:cNvGrpSpPr/>
          <p:nvPr/>
        </p:nvGrpSpPr>
        <p:grpSpPr>
          <a:xfrm>
            <a:off x="704528" y="5445224"/>
            <a:ext cx="2376264" cy="523220"/>
            <a:chOff x="488504" y="4417948"/>
            <a:chExt cx="2376264" cy="523220"/>
          </a:xfrm>
        </p:grpSpPr>
        <p:sp>
          <p:nvSpPr>
            <p:cNvPr id="3" name="CasellaDiTesto 2"/>
            <p:cNvSpPr txBox="1"/>
            <p:nvPr/>
          </p:nvSpPr>
          <p:spPr>
            <a:xfrm>
              <a:off x="488504" y="4525670"/>
              <a:ext cx="21788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probabilità di scaricare =</a:t>
              </a:r>
              <a:endParaRPr lang="it-IT" b="1" dirty="0"/>
            </a:p>
          </p:txBody>
        </p:sp>
        <p:grpSp>
          <p:nvGrpSpPr>
            <p:cNvPr id="10" name="Gruppo 9"/>
            <p:cNvGrpSpPr/>
            <p:nvPr/>
          </p:nvGrpSpPr>
          <p:grpSpPr>
            <a:xfrm>
              <a:off x="2550258" y="4417948"/>
              <a:ext cx="314510" cy="523220"/>
              <a:chOff x="1784648" y="5301208"/>
              <a:chExt cx="314510" cy="523220"/>
            </a:xfrm>
          </p:grpSpPr>
          <p:sp>
            <p:nvSpPr>
              <p:cNvPr id="6" name="CasellaDiTesto 5"/>
              <p:cNvSpPr txBox="1"/>
              <p:nvPr/>
            </p:nvSpPr>
            <p:spPr>
              <a:xfrm>
                <a:off x="1784648" y="5301208"/>
                <a:ext cx="3145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 smtClean="0"/>
                  <a:t>R</a:t>
                </a:r>
                <a:endParaRPr lang="it-IT" b="1" dirty="0" smtClean="0"/>
              </a:p>
              <a:p>
                <a:r>
                  <a:rPr lang="it-IT" b="1" dirty="0"/>
                  <a:t>C</a:t>
                </a:r>
              </a:p>
            </p:txBody>
          </p:sp>
          <p:cxnSp>
            <p:nvCxnSpPr>
              <p:cNvPr id="9" name="Connettore 1 8"/>
              <p:cNvCxnSpPr>
                <a:stCxn id="6" idx="1"/>
                <a:endCxn id="6" idx="3"/>
              </p:cNvCxnSpPr>
              <p:nvPr/>
            </p:nvCxnSpPr>
            <p:spPr bwMode="auto">
              <a:xfrm>
                <a:off x="1784648" y="5562818"/>
                <a:ext cx="31451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0" b="18500"/>
          <a:stretch>
            <a:fillRect/>
          </a:stretch>
        </p:blipFill>
        <p:spPr bwMode="auto">
          <a:xfrm>
            <a:off x="-15875" y="620713"/>
            <a:ext cx="6408738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CasellaDiTesto 3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" charset="0"/>
              </a:rPr>
              <a:t>Da Silverthon,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116632"/>
            <a:ext cx="9849543" cy="40011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 err="1">
                <a:solidFill>
                  <a:schemeClr val="accent6"/>
                </a:solidFill>
              </a:rPr>
              <a:t>UNIT</a:t>
            </a:r>
            <a:r>
              <a:rPr lang="it-IT" sz="2000" cap="all" dirty="0" err="1">
                <a:solidFill>
                  <a:schemeClr val="accent6"/>
                </a:solidFill>
              </a:rPr>
              <a:t>à</a:t>
            </a:r>
            <a:r>
              <a:rPr lang="it-IT" sz="2000" dirty="0">
                <a:solidFill>
                  <a:schemeClr val="accent6"/>
                </a:solidFill>
              </a:rPr>
              <a:t> MOTORIE</a:t>
            </a:r>
          </a:p>
        </p:txBody>
      </p:sp>
      <p:sp>
        <p:nvSpPr>
          <p:cNvPr id="27652" name="CasellaDiTesto 1"/>
          <p:cNvSpPr txBox="1">
            <a:spLocks noChangeArrowheads="1"/>
          </p:cNvSpPr>
          <p:nvPr/>
        </p:nvSpPr>
        <p:spPr bwMode="auto">
          <a:xfrm>
            <a:off x="6176963" y="765175"/>
            <a:ext cx="3671887" cy="2676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" charset="0"/>
              </a:rPr>
              <a:t>RECLUTAMENTO: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" charset="0"/>
              </a:rPr>
              <a:t>motoneuroni a bassa soglia di eccitazione (fibre lente, poca forza, molto resistenti alla fatica)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" charset="0"/>
              </a:rPr>
              <a:t>motoneuroni a più alta soglia di eccitazione (fibre rapide, più forza, resistenti alla fatica)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" charset="0"/>
              </a:rPr>
              <a:t>motoneuroni ad elevata soglia di eccitazione (fibre rapide, molta forza, poco resistenti alla fatica)</a:t>
            </a:r>
          </a:p>
        </p:txBody>
      </p:sp>
      <p:sp>
        <p:nvSpPr>
          <p:cNvPr id="5" name="Freccia destra con strisce 4"/>
          <p:cNvSpPr/>
          <p:nvPr/>
        </p:nvSpPr>
        <p:spPr bwMode="auto">
          <a:xfrm rot="5400000">
            <a:off x="7185026" y="1844675"/>
            <a:ext cx="1441450" cy="720725"/>
          </a:xfrm>
          <a:prstGeom prst="stripedRightArrow">
            <a:avLst>
              <a:gd name="adj1" fmla="val 50000"/>
              <a:gd name="adj2" fmla="val 66830"/>
            </a:avLst>
          </a:prstGeom>
          <a:solidFill>
            <a:srgbClr val="DB1F06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eaLnBrk="1" hangingPunct="1">
              <a:defRPr/>
            </a:pPr>
            <a:endParaRPr lang="it-IT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7654" name="CasellaDiTesto 5"/>
          <p:cNvSpPr txBox="1">
            <a:spLocks noChangeArrowheads="1"/>
          </p:cNvSpPr>
          <p:nvPr/>
        </p:nvSpPr>
        <p:spPr bwMode="auto">
          <a:xfrm>
            <a:off x="6248400" y="4149725"/>
            <a:ext cx="3600450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" charset="0"/>
              </a:rPr>
              <a:t>RECLUTAMENTO ASINCRONO: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" charset="0"/>
              </a:rPr>
              <a:t>le unità motorie (dello stesso tipo) mantengono la tensione alternandosi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5545</TotalTime>
  <Words>961</Words>
  <Application>Microsoft Macintosh PowerPoint</Application>
  <PresentationFormat>A4 (21x29,7 cm)</PresentationFormat>
  <Paragraphs>214</Paragraphs>
  <Slides>26</Slides>
  <Notes>26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Arial Rounded MT Bold</vt:lpstr>
      <vt:lpstr>ＭＳ Ｐゴシック</vt:lpstr>
      <vt:lpstr>Times New Roman</vt:lpstr>
      <vt:lpstr>新細明體</vt:lpstr>
      <vt:lpstr>Arial</vt:lpstr>
      <vt:lpstr>Struttura predefinita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P. Paolo Battaglini</dc:creator>
  <cp:lastModifiedBy>P. Paolo Battaglini</cp:lastModifiedBy>
  <cp:revision>61</cp:revision>
  <cp:lastPrinted>2009-01-14T16:32:37Z</cp:lastPrinted>
  <dcterms:created xsi:type="dcterms:W3CDTF">2015-11-21T11:15:57Z</dcterms:created>
  <dcterms:modified xsi:type="dcterms:W3CDTF">2020-10-21T09:34:28Z</dcterms:modified>
</cp:coreProperties>
</file>