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0"/>
  </p:notesMasterIdLst>
  <p:sldIdLst>
    <p:sldId id="286" r:id="rId2"/>
    <p:sldId id="344" r:id="rId3"/>
    <p:sldId id="331" r:id="rId4"/>
    <p:sldId id="308" r:id="rId5"/>
    <p:sldId id="355" r:id="rId6"/>
    <p:sldId id="347" r:id="rId7"/>
    <p:sldId id="298" r:id="rId8"/>
    <p:sldId id="327" r:id="rId9"/>
    <p:sldId id="269" r:id="rId10"/>
    <p:sldId id="307" r:id="rId11"/>
    <p:sldId id="326" r:id="rId12"/>
    <p:sldId id="325" r:id="rId13"/>
    <p:sldId id="306" r:id="rId14"/>
    <p:sldId id="328" r:id="rId15"/>
    <p:sldId id="332" r:id="rId16"/>
    <p:sldId id="330" r:id="rId17"/>
    <p:sldId id="346" r:id="rId18"/>
    <p:sldId id="357" r:id="rId19"/>
    <p:sldId id="358" r:id="rId20"/>
    <p:sldId id="359" r:id="rId21"/>
    <p:sldId id="360" r:id="rId22"/>
    <p:sldId id="361" r:id="rId23"/>
    <p:sldId id="362" r:id="rId24"/>
    <p:sldId id="363" r:id="rId25"/>
    <p:sldId id="364" r:id="rId26"/>
    <p:sldId id="365" r:id="rId27"/>
    <p:sldId id="366" r:id="rId28"/>
    <p:sldId id="367" r:id="rId29"/>
    <p:sldId id="368" r:id="rId30"/>
    <p:sldId id="369" r:id="rId31"/>
    <p:sldId id="339" r:id="rId32"/>
    <p:sldId id="337" r:id="rId33"/>
    <p:sldId id="341" r:id="rId34"/>
    <p:sldId id="313" r:id="rId35"/>
    <p:sldId id="321" r:id="rId36"/>
    <p:sldId id="311" r:id="rId37"/>
    <p:sldId id="314" r:id="rId38"/>
    <p:sldId id="370" r:id="rId39"/>
  </p:sldIdLst>
  <p:sldSz cx="9144000" cy="6858000" type="screen4x3"/>
  <p:notesSz cx="6858000" cy="9144000"/>
  <p:defaultTextStyle>
    <a:defPPr>
      <a:defRPr lang="it-IT"/>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63"/>
    <p:restoredTop sz="92662"/>
  </p:normalViewPr>
  <p:slideViewPr>
    <p:cSldViewPr>
      <p:cViewPr>
        <p:scale>
          <a:sx n="100" d="100"/>
          <a:sy n="100" d="100"/>
        </p:scale>
        <p:origin x="960" y="3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defRPr sz="1200">
                <a:ea typeface="ＭＳ Ｐゴシック" charset="0"/>
                <a:cs typeface="ＭＳ Ｐゴシック" charset="0"/>
              </a:defRPr>
            </a:lvl1pPr>
          </a:lstStyle>
          <a:p>
            <a:pPr>
              <a:defRPr/>
            </a:pPr>
            <a:endParaRPr lang="it-IT"/>
          </a:p>
        </p:txBody>
      </p:sp>
      <p:sp>
        <p:nvSpPr>
          <p:cNvPr id="20483" name="Rectangle 3"/>
          <p:cNvSpPr>
            <a:spLocks noGrp="1" noChangeArrowheads="1"/>
          </p:cNvSpPr>
          <p:nvPr>
            <p:ph type="dt" idx="1"/>
          </p:nvPr>
        </p:nvSpPr>
        <p:spPr bwMode="auto">
          <a:xfrm>
            <a:off x="3886200" y="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r">
              <a:defRPr sz="1200">
                <a:ea typeface="ＭＳ Ｐゴシック" charset="0"/>
                <a:cs typeface="ＭＳ Ｐゴシック" charset="0"/>
              </a:defRPr>
            </a:lvl1pPr>
          </a:lstStyle>
          <a:p>
            <a:pPr>
              <a:defRPr/>
            </a:pPr>
            <a:endParaRPr lang="it-IT"/>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5" name="Rectangle 5"/>
          <p:cNvSpPr>
            <a:spLocks noGrp="1" noChangeArrowheads="1"/>
          </p:cNvSpPr>
          <p:nvPr>
            <p:ph type="body" sz="quarter" idx="3"/>
          </p:nvPr>
        </p:nvSpPr>
        <p:spPr bwMode="auto">
          <a:xfrm>
            <a:off x="914400" y="4343400"/>
            <a:ext cx="5029200" cy="41148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20486" name="Rectangle 6"/>
          <p:cNvSpPr>
            <a:spLocks noGrp="1" noChangeArrowheads="1"/>
          </p:cNvSpPr>
          <p:nvPr>
            <p:ph type="ftr" sz="quarter" idx="4"/>
          </p:nvPr>
        </p:nvSpPr>
        <p:spPr bwMode="auto">
          <a:xfrm>
            <a:off x="0" y="868680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b" anchorCtr="0" compatLnSpc="1">
            <a:prstTxWarp prst="textNoShape">
              <a:avLst/>
            </a:prstTxWarp>
          </a:bodyPr>
          <a:lstStyle>
            <a:lvl1pPr>
              <a:defRPr sz="1200">
                <a:ea typeface="ＭＳ Ｐゴシック" charset="0"/>
                <a:cs typeface="ＭＳ Ｐゴシック" charset="0"/>
              </a:defRPr>
            </a:lvl1pPr>
          </a:lstStyle>
          <a:p>
            <a:pPr>
              <a:defRPr/>
            </a:pPr>
            <a:endParaRPr lang="it-IT"/>
          </a:p>
        </p:txBody>
      </p:sp>
      <p:sp>
        <p:nvSpPr>
          <p:cNvPr id="20487" name="Rectangle 7"/>
          <p:cNvSpPr>
            <a:spLocks noGrp="1" noChangeArrowheads="1"/>
          </p:cNvSpPr>
          <p:nvPr>
            <p:ph type="sldNum" sz="quarter" idx="5"/>
          </p:nvPr>
        </p:nvSpPr>
        <p:spPr bwMode="auto">
          <a:xfrm>
            <a:off x="3886200" y="868680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b" anchorCtr="0" compatLnSpc="1">
            <a:prstTxWarp prst="textNoShape">
              <a:avLst/>
            </a:prstTxWarp>
          </a:bodyPr>
          <a:lstStyle>
            <a:lvl1pPr algn="r">
              <a:defRPr sz="1200"/>
            </a:lvl1pPr>
          </a:lstStyle>
          <a:p>
            <a:pPr>
              <a:defRPr/>
            </a:pPr>
            <a:fld id="{10F1CAEB-5382-8441-A70C-3131DDFB4927}" type="slidenum">
              <a:rPr lang="it-IT" altLang="it-IT"/>
              <a:pPr>
                <a:defRPr/>
              </a:pPr>
              <a:t>‹n.›</a:t>
            </a:fld>
            <a:endParaRPr lang="it-IT" altLang="it-IT"/>
          </a:p>
        </p:txBody>
      </p:sp>
    </p:spTree>
    <p:extLst>
      <p:ext uri="{BB962C8B-B14F-4D97-AF65-F5344CB8AC3E}">
        <p14:creationId xmlns:p14="http://schemas.microsoft.com/office/powerpoint/2010/main" val="14680716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DA9FA635-0A4C-5B4A-9240-EB4265980660}" type="slidenum">
              <a:rPr lang="it-IT" altLang="it-IT" sz="1200"/>
              <a:pPr/>
              <a:t>1</a:t>
            </a:fld>
            <a:endParaRPr lang="it-IT" altLang="it-IT" sz="1200"/>
          </a:p>
        </p:txBody>
      </p:sp>
      <p:sp>
        <p:nvSpPr>
          <p:cNvPr id="15362" name="Rectangle 1026"/>
          <p:cNvSpPr>
            <a:spLocks noGrp="1" noRot="1" noChangeAspect="1" noChangeArrowheads="1" noTextEdit="1"/>
          </p:cNvSpPr>
          <p:nvPr>
            <p:ph type="sldImg"/>
          </p:nvPr>
        </p:nvSpPr>
        <p:spPr>
          <a:xfrm>
            <a:off x="1179513" y="712788"/>
            <a:ext cx="4560887" cy="3421062"/>
          </a:xfrm>
          <a:solidFill>
            <a:srgbClr val="FFFFFF"/>
          </a:solidFill>
          <a:ln/>
        </p:spPr>
      </p:sp>
      <p:sp>
        <p:nvSpPr>
          <p:cNvPr id="15363" name="Rectangle 1027"/>
          <p:cNvSpPr>
            <a:spLocks noGrp="1" noChangeArrowheads="1"/>
          </p:cNvSpPr>
          <p:nvPr>
            <p:ph type="body" idx="1"/>
          </p:nvPr>
        </p:nvSpPr>
        <p:spPr>
          <a:xfrm>
            <a:off x="942975" y="4348163"/>
            <a:ext cx="5033963" cy="4133850"/>
          </a:xfrm>
          <a:solidFill>
            <a:srgbClr val="FFFFFF"/>
          </a:solidFill>
          <a:ln>
            <a:solidFill>
              <a:srgbClr val="000000"/>
            </a:solidFill>
            <a:miter lim="800000"/>
            <a:headEnd/>
            <a:tailEnd/>
          </a:ln>
        </p:spPr>
        <p:txBody>
          <a:bodyPr/>
          <a:lstStyle/>
          <a:p>
            <a:pPr eaLnBrk="1" hangingPunct="1"/>
            <a:endParaRPr lang="en-GB" altLang="it-IT">
              <a:ea typeface="ＭＳ Ｐゴシック" charset="-128"/>
            </a:endParaRPr>
          </a:p>
        </p:txBody>
      </p:sp>
    </p:spTree>
    <p:extLst>
      <p:ext uri="{BB962C8B-B14F-4D97-AF65-F5344CB8AC3E}">
        <p14:creationId xmlns:p14="http://schemas.microsoft.com/office/powerpoint/2010/main" val="1440012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AE79FFCE-3686-B741-8923-7F66D3DD7574}" type="slidenum">
              <a:rPr lang="it-IT" altLang="it-IT" sz="1200"/>
              <a:pPr/>
              <a:t>10</a:t>
            </a:fld>
            <a:endParaRPr lang="it-IT" altLang="it-IT" sz="1200"/>
          </a:p>
        </p:txBody>
      </p:sp>
      <p:sp>
        <p:nvSpPr>
          <p:cNvPr id="29698" name="Rectangle 2"/>
          <p:cNvSpPr>
            <a:spLocks noGrp="1" noRot="1" noChangeAspect="1" noChangeArrowheads="1" noTextEdit="1"/>
          </p:cNvSpPr>
          <p:nvPr>
            <p:ph type="sldImg"/>
          </p:nvPr>
        </p:nvSpPr>
        <p:spPr>
          <a:solidFill>
            <a:srgbClr val="FFFFFF"/>
          </a:solidFill>
          <a:ln/>
        </p:spPr>
      </p:sp>
      <p:sp>
        <p:nvSpPr>
          <p:cNvPr id="296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557037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solidFill>
            <a:srgbClr val="FFFFFF"/>
          </a:solidFill>
          <a:ln/>
        </p:spPr>
      </p:sp>
      <p:sp>
        <p:nvSpPr>
          <p:cNvPr id="31746" name="Rectangle 3"/>
          <p:cNvSpPr>
            <a:spLocks noGrp="1" noChangeArrowheads="1"/>
          </p:cNvSpPr>
          <p:nvPr>
            <p:ph type="body" idx="1"/>
          </p:nvPr>
        </p:nvSpPr>
        <p:spPr>
          <a:xfrm>
            <a:off x="685800" y="4343400"/>
            <a:ext cx="5486400"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tLang="it-IT">
              <a:ea typeface="ＭＳ Ｐゴシック" charset="-128"/>
            </a:endParaRPr>
          </a:p>
        </p:txBody>
      </p:sp>
    </p:spTree>
    <p:extLst>
      <p:ext uri="{BB962C8B-B14F-4D97-AF65-F5344CB8AC3E}">
        <p14:creationId xmlns:p14="http://schemas.microsoft.com/office/powerpoint/2010/main" val="1246078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solidFill>
            <a:srgbClr val="FFFFFF"/>
          </a:solidFill>
          <a:ln/>
        </p:spPr>
      </p:sp>
      <p:sp>
        <p:nvSpPr>
          <p:cNvPr id="33794" name="Rectangle 3"/>
          <p:cNvSpPr>
            <a:spLocks noGrp="1" noChangeArrowheads="1"/>
          </p:cNvSpPr>
          <p:nvPr>
            <p:ph type="body" idx="1"/>
          </p:nvPr>
        </p:nvSpPr>
        <p:spPr>
          <a:xfrm>
            <a:off x="685800" y="4343400"/>
            <a:ext cx="5486400"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tLang="it-IT">
              <a:ea typeface="ＭＳ Ｐゴシック" charset="-128"/>
            </a:endParaRPr>
          </a:p>
        </p:txBody>
      </p:sp>
    </p:spTree>
    <p:extLst>
      <p:ext uri="{BB962C8B-B14F-4D97-AF65-F5344CB8AC3E}">
        <p14:creationId xmlns:p14="http://schemas.microsoft.com/office/powerpoint/2010/main" val="586000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247B4D6-349B-4E4B-B0BC-67F71B0CAB99}" type="slidenum">
              <a:rPr lang="it-IT" altLang="it-IT" sz="1200"/>
              <a:pPr/>
              <a:t>13</a:t>
            </a:fld>
            <a:endParaRPr lang="it-IT" altLang="it-IT" sz="1200"/>
          </a:p>
        </p:txBody>
      </p:sp>
      <p:sp>
        <p:nvSpPr>
          <p:cNvPr id="35842" name="Rectangle 2"/>
          <p:cNvSpPr>
            <a:spLocks noGrp="1" noRot="1" noChangeAspect="1" noChangeArrowheads="1" noTextEdit="1"/>
          </p:cNvSpPr>
          <p:nvPr>
            <p:ph type="sldImg"/>
          </p:nvPr>
        </p:nvSpPr>
        <p:spPr>
          <a:solidFill>
            <a:srgbClr val="FFFFFF"/>
          </a:solidFill>
          <a:ln/>
        </p:spPr>
      </p:sp>
      <p:sp>
        <p:nvSpPr>
          <p:cNvPr id="358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550600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solidFill>
            <a:srgbClr val="FFFFFF"/>
          </a:solidFill>
          <a:ln/>
        </p:spPr>
      </p:sp>
      <p:sp>
        <p:nvSpPr>
          <p:cNvPr id="37890" name="Rectangle 3"/>
          <p:cNvSpPr>
            <a:spLocks noGrp="1" noChangeArrowheads="1"/>
          </p:cNvSpPr>
          <p:nvPr>
            <p:ph type="body" idx="1"/>
          </p:nvPr>
        </p:nvSpPr>
        <p:spPr>
          <a:xfrm>
            <a:off x="685800" y="4343400"/>
            <a:ext cx="5486400"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tLang="it-IT">
              <a:ea typeface="ＭＳ Ｐゴシック" charset="-128"/>
            </a:endParaRPr>
          </a:p>
        </p:txBody>
      </p:sp>
    </p:spTree>
    <p:extLst>
      <p:ext uri="{BB962C8B-B14F-4D97-AF65-F5344CB8AC3E}">
        <p14:creationId xmlns:p14="http://schemas.microsoft.com/office/powerpoint/2010/main" val="427870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a:fld id="{5B1FBE77-C5C4-1D43-8510-49717A86436F}" type="slidenum">
              <a:rPr lang="it-IT" altLang="it-IT" sz="1200"/>
              <a:pPr algn="r"/>
              <a:t>15</a:t>
            </a:fld>
            <a:endParaRPr lang="it-IT" altLang="it-IT" sz="1200"/>
          </a:p>
        </p:txBody>
      </p:sp>
      <p:sp>
        <p:nvSpPr>
          <p:cNvPr id="41986" name="Rectangle 2"/>
          <p:cNvSpPr>
            <a:spLocks noGrp="1" noRot="1" noChangeAspect="1" noChangeArrowheads="1" noTextEdit="1"/>
          </p:cNvSpPr>
          <p:nvPr>
            <p:ph type="sldImg"/>
          </p:nvPr>
        </p:nvSpPr>
        <p:spPr>
          <a:xfrm>
            <a:off x="0" y="0"/>
            <a:ext cx="0" cy="0"/>
          </a:xfrm>
          <a:solidFill>
            <a:srgbClr val="FFFFFF"/>
          </a:solidFill>
          <a:ln/>
        </p:spPr>
      </p:sp>
      <p:sp>
        <p:nvSpPr>
          <p:cNvPr id="419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292076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solidFill>
            <a:srgbClr val="FFFFFF"/>
          </a:solidFill>
          <a:ln/>
        </p:spPr>
      </p:sp>
      <p:sp>
        <p:nvSpPr>
          <p:cNvPr id="44034" name="Rectangle 3"/>
          <p:cNvSpPr>
            <a:spLocks noGrp="1" noChangeArrowheads="1"/>
          </p:cNvSpPr>
          <p:nvPr>
            <p:ph type="body" idx="1"/>
          </p:nvPr>
        </p:nvSpPr>
        <p:spPr>
          <a:xfrm>
            <a:off x="685800" y="4343400"/>
            <a:ext cx="5486400"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tLang="it-IT">
              <a:ea typeface="ＭＳ Ｐゴシック" charset="-128"/>
            </a:endParaRPr>
          </a:p>
        </p:txBody>
      </p:sp>
    </p:spTree>
    <p:extLst>
      <p:ext uri="{BB962C8B-B14F-4D97-AF65-F5344CB8AC3E}">
        <p14:creationId xmlns:p14="http://schemas.microsoft.com/office/powerpoint/2010/main" val="1933501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EB84CF1-B81A-EC4E-91D8-A19764598875}" type="slidenum">
              <a:rPr lang="it-IT" altLang="it-IT" sz="1200"/>
              <a:pPr/>
              <a:t>17</a:t>
            </a:fld>
            <a:endParaRPr lang="it-IT" altLang="it-IT" sz="1200"/>
          </a:p>
        </p:txBody>
      </p:sp>
      <p:sp>
        <p:nvSpPr>
          <p:cNvPr id="46082" name="Rectangle 2"/>
          <p:cNvSpPr>
            <a:spLocks noGrp="1" noRot="1" noChangeAspect="1" noChangeArrowheads="1" noTextEdit="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789714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EB84CF1-B81A-EC4E-91D8-A19764598875}" type="slidenum">
              <a:rPr lang="it-IT" altLang="it-IT" sz="1200"/>
              <a:pPr/>
              <a:t>18</a:t>
            </a:fld>
            <a:endParaRPr lang="it-IT" altLang="it-IT" sz="1200"/>
          </a:p>
        </p:txBody>
      </p:sp>
      <p:sp>
        <p:nvSpPr>
          <p:cNvPr id="46082" name="Rectangle 2"/>
          <p:cNvSpPr>
            <a:spLocks noGrp="1" noRot="1" noChangeAspect="1" noChangeArrowheads="1" noTextEdit="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998383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EB84CF1-B81A-EC4E-91D8-A19764598875}" type="slidenum">
              <a:rPr lang="it-IT" altLang="it-IT" sz="1200"/>
              <a:pPr/>
              <a:t>19</a:t>
            </a:fld>
            <a:endParaRPr lang="it-IT" altLang="it-IT" sz="1200"/>
          </a:p>
        </p:txBody>
      </p:sp>
      <p:sp>
        <p:nvSpPr>
          <p:cNvPr id="46082" name="Rectangle 2"/>
          <p:cNvSpPr>
            <a:spLocks noGrp="1" noRot="1" noChangeAspect="1" noChangeArrowheads="1" noTextEdit="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325440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6970214B-F2B7-9E46-8F17-58C87C4C47D0}" type="slidenum">
              <a:rPr lang="it-IT" altLang="it-IT" sz="1200"/>
              <a:pPr/>
              <a:t>2</a:t>
            </a:fld>
            <a:endParaRPr lang="it-IT" altLang="it-IT" sz="1200"/>
          </a:p>
        </p:txBody>
      </p:sp>
      <p:sp>
        <p:nvSpPr>
          <p:cNvPr id="21506" name="Rectangle 2"/>
          <p:cNvSpPr>
            <a:spLocks noGrp="1" noRot="1" noChangeAspect="1" noChangeArrowheads="1" noTextEdit="1"/>
          </p:cNvSpPr>
          <p:nvPr>
            <p:ph type="sldImg"/>
          </p:nvPr>
        </p:nvSpPr>
        <p:spPr>
          <a:solidFill>
            <a:srgbClr val="FFFFFF"/>
          </a:solidFill>
          <a:ln/>
        </p:spPr>
      </p:sp>
      <p:sp>
        <p:nvSpPr>
          <p:cNvPr id="215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310267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EB84CF1-B81A-EC4E-91D8-A19764598875}" type="slidenum">
              <a:rPr lang="it-IT" altLang="it-IT" sz="1200"/>
              <a:pPr/>
              <a:t>20</a:t>
            </a:fld>
            <a:endParaRPr lang="it-IT" altLang="it-IT" sz="1200"/>
          </a:p>
        </p:txBody>
      </p:sp>
      <p:sp>
        <p:nvSpPr>
          <p:cNvPr id="46082" name="Rectangle 2"/>
          <p:cNvSpPr>
            <a:spLocks noGrp="1" noRot="1" noChangeAspect="1" noChangeArrowheads="1" noTextEdit="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2073001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D770547-3AD9-744E-9815-E8D9AF4DD3C5}" type="slidenum">
              <a:rPr lang="it-IT" altLang="it-IT" sz="1200"/>
              <a:pPr/>
              <a:t>21</a:t>
            </a:fld>
            <a:endParaRPr lang="it-IT" altLang="it-IT" sz="1200"/>
          </a:p>
        </p:txBody>
      </p:sp>
      <p:sp>
        <p:nvSpPr>
          <p:cNvPr id="48130"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699492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595FA13-FAF6-6641-822F-733C440C489F}" type="slidenum">
              <a:rPr lang="it-IT" altLang="it-IT" sz="1200"/>
              <a:pPr/>
              <a:t>22</a:t>
            </a:fld>
            <a:endParaRPr lang="it-IT" altLang="it-IT" sz="1200"/>
          </a:p>
        </p:txBody>
      </p:sp>
      <p:sp>
        <p:nvSpPr>
          <p:cNvPr id="50178"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279704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595FA13-FAF6-6641-822F-733C440C489F}" type="slidenum">
              <a:rPr lang="it-IT" altLang="it-IT" sz="1200"/>
              <a:pPr/>
              <a:t>23</a:t>
            </a:fld>
            <a:endParaRPr lang="it-IT" altLang="it-IT" sz="1200"/>
          </a:p>
        </p:txBody>
      </p:sp>
      <p:sp>
        <p:nvSpPr>
          <p:cNvPr id="50178"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20331265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E7B6D3DF-63A5-3F4D-B49E-5E77F5578ED6}" type="slidenum">
              <a:rPr lang="it-IT" altLang="it-IT" sz="1200"/>
              <a:pPr/>
              <a:t>24</a:t>
            </a:fld>
            <a:endParaRPr lang="it-IT" altLang="it-IT" sz="1200"/>
          </a:p>
        </p:txBody>
      </p:sp>
      <p:sp>
        <p:nvSpPr>
          <p:cNvPr id="52226"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4319122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D9223B39-B52E-904E-9AD0-A77BFC8006D5}" type="slidenum">
              <a:rPr lang="it-IT" altLang="it-IT" sz="1200"/>
              <a:pPr/>
              <a:t>25</a:t>
            </a:fld>
            <a:endParaRPr lang="it-IT" altLang="it-IT" sz="1200"/>
          </a:p>
        </p:txBody>
      </p:sp>
      <p:sp>
        <p:nvSpPr>
          <p:cNvPr id="54274" name="Rectangle 2"/>
          <p:cNvSpPr>
            <a:spLocks noGrp="1" noRot="1" noChangeAspect="1" noChangeArrowheads="1" noTextEdit="1"/>
          </p:cNvSpPr>
          <p:nvPr>
            <p:ph type="sldImg"/>
          </p:nvPr>
        </p:nvSpPr>
        <p:spPr>
          <a:solidFill>
            <a:srgbClr val="FFFFFF"/>
          </a:solidFill>
          <a:ln/>
        </p:spPr>
      </p:sp>
      <p:sp>
        <p:nvSpPr>
          <p:cNvPr id="542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8536274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7C0E0496-6BD3-BA43-8ACA-F8F7056281AD}" type="slidenum">
              <a:rPr lang="it-IT" altLang="it-IT" sz="1200"/>
              <a:pPr/>
              <a:t>26</a:t>
            </a:fld>
            <a:endParaRPr lang="it-IT" altLang="it-IT" sz="1200"/>
          </a:p>
        </p:txBody>
      </p:sp>
      <p:sp>
        <p:nvSpPr>
          <p:cNvPr id="56322" name="Rectangle 2"/>
          <p:cNvSpPr>
            <a:spLocks noGrp="1" noRot="1" noChangeAspect="1" noChangeArrowheads="1" noTextEdit="1"/>
          </p:cNvSpPr>
          <p:nvPr>
            <p:ph type="sldImg"/>
          </p:nvPr>
        </p:nvSpPr>
        <p:spPr>
          <a:solidFill>
            <a:srgbClr val="FFFFFF"/>
          </a:solidFill>
          <a:ln/>
        </p:spPr>
      </p:sp>
      <p:sp>
        <p:nvSpPr>
          <p:cNvPr id="563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4456174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40B7B827-2C09-C948-8C11-95D81C0DB4D6}" type="slidenum">
              <a:rPr lang="it-IT" altLang="it-IT"/>
              <a:pPr>
                <a:defRPr/>
              </a:pPr>
              <a:t>27</a:t>
            </a:fld>
            <a:endParaRPr lang="it-IT" altLang="it-IT"/>
          </a:p>
        </p:txBody>
      </p:sp>
      <p:sp>
        <p:nvSpPr>
          <p:cNvPr id="327682" name="Rectangle 2"/>
          <p:cNvSpPr>
            <a:spLocks noGrp="1" noRot="1" noChangeAspect="1" noChangeArrowheads="1" noTextEdit="1"/>
          </p:cNvSpPr>
          <p:nvPr>
            <p:ph type="sldImg"/>
          </p:nvPr>
        </p:nvSpPr>
        <p:spPr>
          <a:xfrm>
            <a:off x="914400" y="762000"/>
            <a:ext cx="4876800" cy="3657600"/>
          </a:xfrm>
          <a:ln/>
        </p:spPr>
      </p:sp>
      <p:sp>
        <p:nvSpPr>
          <p:cNvPr id="327683" name="Rectangle 3"/>
          <p:cNvSpPr>
            <a:spLocks noGrp="1"/>
          </p:cNvSpPr>
          <p:nvPr>
            <p:ph type="body" idx="1"/>
          </p:nvPr>
        </p:nvSpPr>
        <p:spPr/>
        <p:txBody>
          <a:bodyPr/>
          <a:lstStyle/>
          <a:p>
            <a:pPr eaLnBrk="1" hangingPunct="1">
              <a:defRPr/>
            </a:pPr>
            <a:endParaRPr lang="it-IT" altLang="it-IT" smtClean="0"/>
          </a:p>
        </p:txBody>
      </p:sp>
    </p:spTree>
    <p:extLst>
      <p:ext uri="{BB962C8B-B14F-4D97-AF65-F5344CB8AC3E}">
        <p14:creationId xmlns:p14="http://schemas.microsoft.com/office/powerpoint/2010/main" val="6100621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D9223B39-B52E-904E-9AD0-A77BFC8006D5}" type="slidenum">
              <a:rPr lang="it-IT" altLang="it-IT" sz="1200"/>
              <a:pPr/>
              <a:t>28</a:t>
            </a:fld>
            <a:endParaRPr lang="it-IT" altLang="it-IT" sz="1200"/>
          </a:p>
        </p:txBody>
      </p:sp>
      <p:sp>
        <p:nvSpPr>
          <p:cNvPr id="54274" name="Rectangle 2"/>
          <p:cNvSpPr>
            <a:spLocks noGrp="1" noRot="1" noChangeAspect="1" noChangeArrowheads="1" noTextEdit="1"/>
          </p:cNvSpPr>
          <p:nvPr>
            <p:ph type="sldImg"/>
          </p:nvPr>
        </p:nvSpPr>
        <p:spPr>
          <a:solidFill>
            <a:srgbClr val="FFFFFF"/>
          </a:solidFill>
          <a:ln/>
        </p:spPr>
      </p:sp>
      <p:sp>
        <p:nvSpPr>
          <p:cNvPr id="542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396725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D9223B39-B52E-904E-9AD0-A77BFC8006D5}" type="slidenum">
              <a:rPr lang="it-IT" altLang="it-IT" sz="1200"/>
              <a:pPr/>
              <a:t>29</a:t>
            </a:fld>
            <a:endParaRPr lang="it-IT" altLang="it-IT" sz="1200"/>
          </a:p>
        </p:txBody>
      </p:sp>
      <p:sp>
        <p:nvSpPr>
          <p:cNvPr id="54274" name="Rectangle 2"/>
          <p:cNvSpPr>
            <a:spLocks noGrp="1" noRot="1" noChangeAspect="1" noChangeArrowheads="1" noTextEdit="1"/>
          </p:cNvSpPr>
          <p:nvPr>
            <p:ph type="sldImg"/>
          </p:nvPr>
        </p:nvSpPr>
        <p:spPr>
          <a:solidFill>
            <a:srgbClr val="FFFFFF"/>
          </a:solidFill>
          <a:ln/>
        </p:spPr>
      </p:sp>
      <p:sp>
        <p:nvSpPr>
          <p:cNvPr id="542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840495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a:fld id="{BD4A3217-1EFC-EB4F-90AB-96538388E47F}" type="slidenum">
              <a:rPr lang="it-IT" altLang="it-IT" sz="1200"/>
              <a:pPr algn="r"/>
              <a:t>3</a:t>
            </a:fld>
            <a:endParaRPr lang="it-IT" altLang="it-IT" sz="1200"/>
          </a:p>
        </p:txBody>
      </p:sp>
      <p:sp>
        <p:nvSpPr>
          <p:cNvPr id="19458" name="Rectangle 2"/>
          <p:cNvSpPr>
            <a:spLocks noGrp="1" noRot="1" noChangeAspect="1" noChangeArrowheads="1" noTextEdit="1"/>
          </p:cNvSpPr>
          <p:nvPr>
            <p:ph type="sldImg"/>
          </p:nvPr>
        </p:nvSpPr>
        <p:spPr>
          <a:xfrm>
            <a:off x="0" y="0"/>
            <a:ext cx="0" cy="0"/>
          </a:xfrm>
          <a:ln/>
        </p:spPr>
      </p:sp>
      <p:sp>
        <p:nvSpPr>
          <p:cNvPr id="19459"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4118798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2B58DF5A-F312-C640-B2C8-708D6BDFD369}" type="slidenum">
              <a:rPr lang="it-IT" altLang="it-IT" sz="1200"/>
              <a:pPr eaLnBrk="1" hangingPunct="1"/>
              <a:t>30</a:t>
            </a:fld>
            <a:endParaRPr lang="it-IT" altLang="it-IT" sz="1200"/>
          </a:p>
        </p:txBody>
      </p:sp>
      <p:sp>
        <p:nvSpPr>
          <p:cNvPr id="634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3491" name="Rectangle 3"/>
          <p:cNvSpPr>
            <a:spLocks noGrp="1" noChangeArrowheads="1"/>
          </p:cNvSpPr>
          <p:nvPr>
            <p:ph type="body" idx="1"/>
          </p:nvPr>
        </p:nvSpPr>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1989839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02F78329-39F5-CE4D-B3BB-2D73DB4E540C}" type="slidenum">
              <a:rPr lang="it-IT" altLang="it-IT" sz="1200"/>
              <a:pPr/>
              <a:t>31</a:t>
            </a:fld>
            <a:endParaRPr lang="it-IT" altLang="it-IT" sz="1200"/>
          </a:p>
        </p:txBody>
      </p:sp>
      <p:sp>
        <p:nvSpPr>
          <p:cNvPr id="58370" name="Rectangle 2"/>
          <p:cNvSpPr>
            <a:spLocks noGrp="1" noRot="1" noChangeAspect="1" noChangeArrowheads="1" noTextEdit="1"/>
          </p:cNvSpPr>
          <p:nvPr>
            <p:ph type="sldImg"/>
          </p:nvPr>
        </p:nvSpPr>
        <p:spPr>
          <a:solidFill>
            <a:srgbClr val="FFFFFF"/>
          </a:solidFill>
          <a:ln/>
        </p:spPr>
      </p:sp>
      <p:sp>
        <p:nvSpPr>
          <p:cNvPr id="583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2089509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7BBBA959-0172-864D-A86E-46C82ECCBFE5}" type="slidenum">
              <a:rPr lang="it-IT" altLang="it-IT" sz="1200"/>
              <a:pPr/>
              <a:t>32</a:t>
            </a:fld>
            <a:endParaRPr lang="it-IT" altLang="it-IT" sz="1200"/>
          </a:p>
        </p:txBody>
      </p:sp>
      <p:sp>
        <p:nvSpPr>
          <p:cNvPr id="60418" name="Rectangle 2"/>
          <p:cNvSpPr>
            <a:spLocks noGrp="1" noRot="1" noChangeAspect="1" noChangeArrowheads="1" noTextEdit="1"/>
          </p:cNvSpPr>
          <p:nvPr>
            <p:ph type="sldImg"/>
          </p:nvPr>
        </p:nvSpPr>
        <p:spPr>
          <a:solidFill>
            <a:srgbClr val="FFFFFF"/>
          </a:solidFill>
          <a:ln/>
        </p:spPr>
      </p:sp>
      <p:sp>
        <p:nvSpPr>
          <p:cNvPr id="604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5929275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FEE3384-A798-724A-915F-CFA264D0C987}" type="slidenum">
              <a:rPr lang="it-IT" altLang="it-IT" sz="1200"/>
              <a:pPr/>
              <a:t>33</a:t>
            </a:fld>
            <a:endParaRPr lang="it-IT" altLang="it-IT" sz="1200"/>
          </a:p>
        </p:txBody>
      </p:sp>
      <p:sp>
        <p:nvSpPr>
          <p:cNvPr id="62466" name="Rectangle 2"/>
          <p:cNvSpPr>
            <a:spLocks noGrp="1" noRot="1" noChangeAspect="1" noChangeArrowheads="1" noTextEdit="1"/>
          </p:cNvSpPr>
          <p:nvPr>
            <p:ph type="sldImg"/>
          </p:nvPr>
        </p:nvSpPr>
        <p:spPr>
          <a:solidFill>
            <a:srgbClr val="FFFFFF"/>
          </a:solidFill>
          <a:ln/>
        </p:spPr>
      </p:sp>
      <p:sp>
        <p:nvSpPr>
          <p:cNvPr id="624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0093452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F46CF826-8EE1-444C-803F-CF8F30E3815E}" type="slidenum">
              <a:rPr lang="it-IT" altLang="it-IT" sz="1200"/>
              <a:pPr/>
              <a:t>34</a:t>
            </a:fld>
            <a:endParaRPr lang="it-IT" altLang="it-IT" sz="1200"/>
          </a:p>
        </p:txBody>
      </p:sp>
      <p:sp>
        <p:nvSpPr>
          <p:cNvPr id="64514" name="Rectangle 2"/>
          <p:cNvSpPr>
            <a:spLocks noGrp="1" noRot="1" noChangeAspect="1" noChangeArrowheads="1" noTextEdit="1"/>
          </p:cNvSpPr>
          <p:nvPr>
            <p:ph type="sldImg"/>
          </p:nvPr>
        </p:nvSpPr>
        <p:spPr>
          <a:solidFill>
            <a:srgbClr val="FFFFFF"/>
          </a:solidFill>
          <a:ln/>
        </p:spPr>
      </p:sp>
      <p:sp>
        <p:nvSpPr>
          <p:cNvPr id="645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0918857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0414143-780D-5746-A71E-245B9A200178}" type="slidenum">
              <a:rPr lang="it-IT" altLang="it-IT" sz="1200"/>
              <a:pPr/>
              <a:t>35</a:t>
            </a:fld>
            <a:endParaRPr lang="it-IT" altLang="it-IT" sz="1200"/>
          </a:p>
        </p:txBody>
      </p:sp>
      <p:sp>
        <p:nvSpPr>
          <p:cNvPr id="66562"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0756836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37A8BD6-3350-3D47-8110-BC49DE78E9A1}" type="slidenum">
              <a:rPr lang="it-IT" altLang="it-IT" sz="1200"/>
              <a:pPr/>
              <a:t>36</a:t>
            </a:fld>
            <a:endParaRPr lang="it-IT" altLang="it-IT" sz="1200"/>
          </a:p>
        </p:txBody>
      </p:sp>
      <p:sp>
        <p:nvSpPr>
          <p:cNvPr id="68610" name="Rectangle 2"/>
          <p:cNvSpPr>
            <a:spLocks noGrp="1" noRot="1" noChangeAspect="1" noChangeArrowheads="1" noTextEdit="1"/>
          </p:cNvSpPr>
          <p:nvPr>
            <p:ph type="sldImg"/>
          </p:nvPr>
        </p:nvSpPr>
        <p:spPr>
          <a:solidFill>
            <a:srgbClr val="FFFFFF"/>
          </a:solidFill>
          <a:ln/>
        </p:spPr>
      </p:sp>
      <p:sp>
        <p:nvSpPr>
          <p:cNvPr id="686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4984037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a:fld id="{3FCF7BCC-4568-CC46-BB27-4E09269D52B9}" type="slidenum">
              <a:rPr lang="it-IT" altLang="it-IT" sz="1200"/>
              <a:pPr algn="r"/>
              <a:t>37</a:t>
            </a:fld>
            <a:endParaRPr lang="it-IT" altLang="it-IT" sz="1200"/>
          </a:p>
        </p:txBody>
      </p:sp>
      <p:sp>
        <p:nvSpPr>
          <p:cNvPr id="70658" name="Rectangle 2"/>
          <p:cNvSpPr>
            <a:spLocks noGrp="1" noRot="1" noChangeAspect="1" noChangeArrowheads="1" noTextEdit="1"/>
          </p:cNvSpPr>
          <p:nvPr>
            <p:ph type="sldImg"/>
          </p:nvPr>
        </p:nvSpPr>
        <p:spPr>
          <a:xfrm>
            <a:off x="0" y="0"/>
            <a:ext cx="0" cy="0"/>
          </a:xfrm>
          <a:solidFill>
            <a:srgbClr val="FFFFFF"/>
          </a:solidFill>
          <a:ln/>
        </p:spPr>
      </p:sp>
      <p:sp>
        <p:nvSpPr>
          <p:cNvPr id="706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314340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EB84CF1-B81A-EC4E-91D8-A19764598875}" type="slidenum">
              <a:rPr lang="it-IT" altLang="it-IT" sz="1200"/>
              <a:pPr/>
              <a:t>38</a:t>
            </a:fld>
            <a:endParaRPr lang="it-IT" altLang="it-IT" sz="1200"/>
          </a:p>
        </p:txBody>
      </p:sp>
      <p:sp>
        <p:nvSpPr>
          <p:cNvPr id="46082" name="Rectangle 2"/>
          <p:cNvSpPr>
            <a:spLocks noGrp="1" noRot="1" noChangeAspect="1" noChangeArrowheads="1" noTextEdit="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821481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6970214B-F2B7-9E46-8F17-58C87C4C47D0}" type="slidenum">
              <a:rPr lang="it-IT" altLang="it-IT" sz="1200"/>
              <a:pPr/>
              <a:t>4</a:t>
            </a:fld>
            <a:endParaRPr lang="it-IT" altLang="it-IT" sz="1200"/>
          </a:p>
        </p:txBody>
      </p:sp>
      <p:sp>
        <p:nvSpPr>
          <p:cNvPr id="21506" name="Rectangle 2"/>
          <p:cNvSpPr>
            <a:spLocks noGrp="1" noRot="1" noChangeAspect="1" noChangeArrowheads="1" noTextEdit="1"/>
          </p:cNvSpPr>
          <p:nvPr>
            <p:ph type="sldImg"/>
          </p:nvPr>
        </p:nvSpPr>
        <p:spPr>
          <a:solidFill>
            <a:srgbClr val="FFFFFF"/>
          </a:solidFill>
          <a:ln/>
        </p:spPr>
      </p:sp>
      <p:sp>
        <p:nvSpPr>
          <p:cNvPr id="215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917319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EB84CF1-B81A-EC4E-91D8-A19764598875}" type="slidenum">
              <a:rPr lang="it-IT" altLang="it-IT" sz="1200"/>
              <a:pPr/>
              <a:t>5</a:t>
            </a:fld>
            <a:endParaRPr lang="it-IT" altLang="it-IT" sz="1200"/>
          </a:p>
        </p:txBody>
      </p:sp>
      <p:sp>
        <p:nvSpPr>
          <p:cNvPr id="46082" name="Rectangle 2"/>
          <p:cNvSpPr>
            <a:spLocks noGrp="1" noRot="1" noChangeAspect="1" noChangeArrowheads="1" noTextEdit="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471800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6970214B-F2B7-9E46-8F17-58C87C4C47D0}" type="slidenum">
              <a:rPr lang="it-IT" altLang="it-IT" sz="1200"/>
              <a:pPr/>
              <a:t>6</a:t>
            </a:fld>
            <a:endParaRPr lang="it-IT" altLang="it-IT" sz="1200"/>
          </a:p>
        </p:txBody>
      </p:sp>
      <p:sp>
        <p:nvSpPr>
          <p:cNvPr id="21506" name="Rectangle 2"/>
          <p:cNvSpPr>
            <a:spLocks noGrp="1" noRot="1" noChangeAspect="1" noChangeArrowheads="1" noTextEdit="1"/>
          </p:cNvSpPr>
          <p:nvPr>
            <p:ph type="sldImg"/>
          </p:nvPr>
        </p:nvSpPr>
        <p:spPr>
          <a:solidFill>
            <a:srgbClr val="FFFFFF"/>
          </a:solidFill>
          <a:ln/>
        </p:spPr>
      </p:sp>
      <p:sp>
        <p:nvSpPr>
          <p:cNvPr id="215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461332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D02C97EA-FDBF-844D-BC34-BF5B5E4D9D1B}" type="slidenum">
              <a:rPr lang="it-IT" altLang="it-IT" sz="1200"/>
              <a:pPr/>
              <a:t>7</a:t>
            </a:fld>
            <a:endParaRPr lang="it-IT" altLang="it-IT" sz="1200"/>
          </a:p>
        </p:txBody>
      </p:sp>
      <p:sp>
        <p:nvSpPr>
          <p:cNvPr id="23554" name="Rectangle 2"/>
          <p:cNvSpPr>
            <a:spLocks noGrp="1" noRot="1" noChangeAspect="1" noChangeArrowheads="1" noTextEdit="1"/>
          </p:cNvSpPr>
          <p:nvPr>
            <p:ph type="sldImg"/>
          </p:nvPr>
        </p:nvSpPr>
        <p:spPr>
          <a:solidFill>
            <a:srgbClr val="FFFFFF"/>
          </a:solidFill>
          <a:ln/>
        </p:spPr>
      </p:sp>
      <p:sp>
        <p:nvSpPr>
          <p:cNvPr id="235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388931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a:solidFill>
            <a:srgbClr val="FFFFFF"/>
          </a:solidFill>
          <a:ln/>
        </p:spPr>
      </p:sp>
      <p:sp>
        <p:nvSpPr>
          <p:cNvPr id="25602" name="Rectangle 3"/>
          <p:cNvSpPr>
            <a:spLocks noGrp="1" noChangeArrowheads="1"/>
          </p:cNvSpPr>
          <p:nvPr>
            <p:ph type="body" idx="1"/>
          </p:nvPr>
        </p:nvSpPr>
        <p:spPr>
          <a:xfrm>
            <a:off x="685800" y="4343400"/>
            <a:ext cx="5486400"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tLang="it-IT">
              <a:ea typeface="ＭＳ Ｐゴシック" charset="-128"/>
            </a:endParaRPr>
          </a:p>
        </p:txBody>
      </p:sp>
    </p:spTree>
    <p:extLst>
      <p:ext uri="{BB962C8B-B14F-4D97-AF65-F5344CB8AC3E}">
        <p14:creationId xmlns:p14="http://schemas.microsoft.com/office/powerpoint/2010/main" val="626561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E8E7FF5-C0AB-454E-8087-E28EB69CFCA9}" type="slidenum">
              <a:rPr lang="it-IT" altLang="it-IT" sz="1200"/>
              <a:pPr/>
              <a:t>9</a:t>
            </a:fld>
            <a:endParaRPr lang="it-IT" altLang="it-IT" sz="1200"/>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509800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F761022-A460-CC47-A83F-C82283494A32}" type="slidenum">
              <a:rPr lang="it-IT" altLang="it-IT"/>
              <a:pPr>
                <a:defRPr/>
              </a:pPr>
              <a:t>‹n.›</a:t>
            </a:fld>
            <a:endParaRPr lang="it-IT" altLang="it-IT"/>
          </a:p>
        </p:txBody>
      </p:sp>
    </p:spTree>
    <p:extLst>
      <p:ext uri="{BB962C8B-B14F-4D97-AF65-F5344CB8AC3E}">
        <p14:creationId xmlns:p14="http://schemas.microsoft.com/office/powerpoint/2010/main" val="878540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B7EC6352-95EE-0E4F-ACAA-42D81FDEC39F}" type="slidenum">
              <a:rPr lang="it-IT" altLang="it-IT"/>
              <a:pPr>
                <a:defRPr/>
              </a:pPr>
              <a:t>‹n.›</a:t>
            </a:fld>
            <a:endParaRPr lang="it-IT" altLang="it-IT"/>
          </a:p>
        </p:txBody>
      </p:sp>
    </p:spTree>
    <p:extLst>
      <p:ext uri="{BB962C8B-B14F-4D97-AF65-F5344CB8AC3E}">
        <p14:creationId xmlns:p14="http://schemas.microsoft.com/office/powerpoint/2010/main" val="228375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2C5E503-F401-D54D-9789-D7680DE14643}" type="slidenum">
              <a:rPr lang="it-IT" altLang="it-IT"/>
              <a:pPr>
                <a:defRPr/>
              </a:pPr>
              <a:t>‹n.›</a:t>
            </a:fld>
            <a:endParaRPr lang="it-IT" altLang="it-IT"/>
          </a:p>
        </p:txBody>
      </p:sp>
    </p:spTree>
    <p:extLst>
      <p:ext uri="{BB962C8B-B14F-4D97-AF65-F5344CB8AC3E}">
        <p14:creationId xmlns:p14="http://schemas.microsoft.com/office/powerpoint/2010/main" val="760474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6A922D2-7CB0-DF48-9D52-F564EB2EBC72}" type="slidenum">
              <a:rPr lang="it-IT" altLang="it-IT"/>
              <a:pPr>
                <a:defRPr/>
              </a:pPr>
              <a:t>‹n.›</a:t>
            </a:fld>
            <a:endParaRPr lang="it-IT" altLang="it-IT"/>
          </a:p>
        </p:txBody>
      </p:sp>
    </p:spTree>
    <p:extLst>
      <p:ext uri="{BB962C8B-B14F-4D97-AF65-F5344CB8AC3E}">
        <p14:creationId xmlns:p14="http://schemas.microsoft.com/office/powerpoint/2010/main" val="1685976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46A0C4D0-A85E-204D-8D95-CE90F5A9975D}" type="slidenum">
              <a:rPr lang="it-IT" altLang="it-IT"/>
              <a:pPr>
                <a:defRPr/>
              </a:pPr>
              <a:t>‹n.›</a:t>
            </a:fld>
            <a:endParaRPr lang="it-IT" altLang="it-IT"/>
          </a:p>
        </p:txBody>
      </p:sp>
    </p:spTree>
    <p:extLst>
      <p:ext uri="{BB962C8B-B14F-4D97-AF65-F5344CB8AC3E}">
        <p14:creationId xmlns:p14="http://schemas.microsoft.com/office/powerpoint/2010/main" val="152212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5DC4E4A5-396C-1E47-A705-D10CA61E31A9}" type="slidenum">
              <a:rPr lang="it-IT" altLang="it-IT"/>
              <a:pPr>
                <a:defRPr/>
              </a:pPr>
              <a:t>‹n.›</a:t>
            </a:fld>
            <a:endParaRPr lang="it-IT" altLang="it-IT"/>
          </a:p>
        </p:txBody>
      </p:sp>
    </p:spTree>
    <p:extLst>
      <p:ext uri="{BB962C8B-B14F-4D97-AF65-F5344CB8AC3E}">
        <p14:creationId xmlns:p14="http://schemas.microsoft.com/office/powerpoint/2010/main" val="580127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7E215579-0520-9843-B0E8-9FB99B7A6898}" type="slidenum">
              <a:rPr lang="it-IT" altLang="it-IT"/>
              <a:pPr>
                <a:defRPr/>
              </a:pPr>
              <a:t>‹n.›</a:t>
            </a:fld>
            <a:endParaRPr lang="it-IT" altLang="it-IT"/>
          </a:p>
        </p:txBody>
      </p:sp>
    </p:spTree>
    <p:extLst>
      <p:ext uri="{BB962C8B-B14F-4D97-AF65-F5344CB8AC3E}">
        <p14:creationId xmlns:p14="http://schemas.microsoft.com/office/powerpoint/2010/main" val="631336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0039EDE5-B8E1-6241-AB26-9E6659AB3C27}" type="slidenum">
              <a:rPr lang="it-IT" altLang="it-IT"/>
              <a:pPr>
                <a:defRPr/>
              </a:pPr>
              <a:t>‹n.›</a:t>
            </a:fld>
            <a:endParaRPr lang="it-IT" altLang="it-IT"/>
          </a:p>
        </p:txBody>
      </p:sp>
    </p:spTree>
    <p:extLst>
      <p:ext uri="{BB962C8B-B14F-4D97-AF65-F5344CB8AC3E}">
        <p14:creationId xmlns:p14="http://schemas.microsoft.com/office/powerpoint/2010/main" val="162074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08A0C268-78EF-0B4B-B70F-077B082007E4}" type="slidenum">
              <a:rPr lang="it-IT" altLang="it-IT"/>
              <a:pPr>
                <a:defRPr/>
              </a:pPr>
              <a:t>‹n.›</a:t>
            </a:fld>
            <a:endParaRPr lang="it-IT" altLang="it-IT"/>
          </a:p>
        </p:txBody>
      </p:sp>
    </p:spTree>
    <p:extLst>
      <p:ext uri="{BB962C8B-B14F-4D97-AF65-F5344CB8AC3E}">
        <p14:creationId xmlns:p14="http://schemas.microsoft.com/office/powerpoint/2010/main" val="972873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AA0587E5-2FB2-5A4D-9172-9B1804BEC8A4}" type="slidenum">
              <a:rPr lang="it-IT" altLang="it-IT"/>
              <a:pPr>
                <a:defRPr/>
              </a:pPr>
              <a:t>‹n.›</a:t>
            </a:fld>
            <a:endParaRPr lang="it-IT" altLang="it-IT"/>
          </a:p>
        </p:txBody>
      </p:sp>
    </p:spTree>
    <p:extLst>
      <p:ext uri="{BB962C8B-B14F-4D97-AF65-F5344CB8AC3E}">
        <p14:creationId xmlns:p14="http://schemas.microsoft.com/office/powerpoint/2010/main" val="150224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E1EA914-525D-5E41-9EB3-117689022921}" type="slidenum">
              <a:rPr lang="it-IT" altLang="it-IT"/>
              <a:pPr>
                <a:defRPr/>
              </a:pPr>
              <a:t>‹n.›</a:t>
            </a:fld>
            <a:endParaRPr lang="it-IT" altLang="it-IT"/>
          </a:p>
        </p:txBody>
      </p:sp>
    </p:spTree>
    <p:extLst>
      <p:ext uri="{BB962C8B-B14F-4D97-AF65-F5344CB8AC3E}">
        <p14:creationId xmlns:p14="http://schemas.microsoft.com/office/powerpoint/2010/main" val="15325249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ltLang="it-IT"/>
              <a:t>Fare clic per modificare stile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defRPr sz="1400">
                <a:ea typeface="ＭＳ Ｐゴシック" charset="0"/>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ctr">
              <a:defRPr sz="1400">
                <a:ea typeface="ＭＳ Ｐゴシック" charset="0"/>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r">
              <a:defRPr sz="1400"/>
            </a:lvl1pPr>
          </a:lstStyle>
          <a:p>
            <a:pPr>
              <a:defRPr/>
            </a:pPr>
            <a:fld id="{125C3E18-21D1-394A-9C94-18D708373630}"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19.jpg"/></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eg"/><Relationship Id="rId5" Type="http://schemas.openxmlformats.org/officeDocument/2006/relationships/image" Target="../media/image22.jp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g"/><Relationship Id="rId6" Type="http://schemas.openxmlformats.org/officeDocument/2006/relationships/image" Target="../media/image26.jp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3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a:alphaModFix amt="54000"/>
            <a:extLst>
              <a:ext uri="{28A0092B-C50C-407E-A947-70E740481C1C}">
                <a14:useLocalDpi xmlns:a14="http://schemas.microsoft.com/office/drawing/2010/main" val="0"/>
              </a:ext>
            </a:extLst>
          </a:blip>
          <a:srcRect l="8805" r="8824"/>
          <a:stretch/>
        </p:blipFill>
        <p:spPr>
          <a:xfrm>
            <a:off x="0" y="0"/>
            <a:ext cx="9144000" cy="6900634"/>
          </a:xfrm>
          <a:prstGeom prst="rect">
            <a:avLst/>
          </a:prstGeom>
        </p:spPr>
      </p:pic>
      <p:sp>
        <p:nvSpPr>
          <p:cNvPr id="8" name="CasellaDiTesto 7"/>
          <p:cNvSpPr txBox="1"/>
          <p:nvPr/>
        </p:nvSpPr>
        <p:spPr>
          <a:xfrm>
            <a:off x="1514429" y="5413617"/>
            <a:ext cx="2398413" cy="319639"/>
          </a:xfrm>
          <a:prstGeom prst="rect">
            <a:avLst/>
          </a:prstGeom>
          <a:noFill/>
        </p:spPr>
        <p:txBody>
          <a:bodyPr wrap="none" rtlCol="0">
            <a:spAutoFit/>
          </a:bodyPr>
          <a:lstStyle/>
          <a:p>
            <a:r>
              <a:rPr lang="en-GB" sz="1477" dirty="0" err="1">
                <a:ea typeface="Arial" charset="0"/>
                <a:cs typeface="Arial" charset="0"/>
              </a:rPr>
              <a:t>Principali</a:t>
            </a:r>
            <a:r>
              <a:rPr lang="en-GB" sz="1477" dirty="0">
                <a:ea typeface="Arial" charset="0"/>
                <a:cs typeface="Arial" charset="0"/>
              </a:rPr>
              <a:t> </a:t>
            </a:r>
            <a:r>
              <a:rPr lang="en-GB" sz="1477" dirty="0" err="1">
                <a:ea typeface="Arial" charset="0"/>
                <a:cs typeface="Arial" charset="0"/>
              </a:rPr>
              <a:t>fonti</a:t>
            </a:r>
            <a:r>
              <a:rPr lang="en-GB" sz="1477" dirty="0">
                <a:ea typeface="Arial" charset="0"/>
                <a:cs typeface="Arial" charset="0"/>
              </a:rPr>
              <a:t> </a:t>
            </a:r>
            <a:r>
              <a:rPr lang="en-GB" sz="1477" dirty="0" err="1">
                <a:ea typeface="Arial" charset="0"/>
                <a:cs typeface="Arial" charset="0"/>
              </a:rPr>
              <a:t>delle</a:t>
            </a:r>
            <a:r>
              <a:rPr lang="en-GB" sz="1477" dirty="0">
                <a:ea typeface="Arial" charset="0"/>
                <a:cs typeface="Arial" charset="0"/>
              </a:rPr>
              <a:t> figure:</a:t>
            </a:r>
          </a:p>
        </p:txBody>
      </p:sp>
      <p:sp>
        <p:nvSpPr>
          <p:cNvPr id="9" name="CasellaDiTesto 8"/>
          <p:cNvSpPr txBox="1"/>
          <p:nvPr/>
        </p:nvSpPr>
        <p:spPr>
          <a:xfrm>
            <a:off x="2658752" y="1916832"/>
            <a:ext cx="3568413" cy="319639"/>
          </a:xfrm>
          <a:prstGeom prst="rect">
            <a:avLst/>
          </a:prstGeom>
          <a:noFill/>
        </p:spPr>
        <p:txBody>
          <a:bodyPr wrap="none" rtlCol="0">
            <a:spAutoFit/>
          </a:bodyPr>
          <a:lstStyle/>
          <a:p>
            <a:r>
              <a:rPr lang="en-GB" sz="1477" dirty="0">
                <a:ea typeface="Arial" charset="0"/>
                <a:cs typeface="Arial" charset="0"/>
              </a:rPr>
              <a:t>per le </a:t>
            </a:r>
            <a:r>
              <a:rPr lang="en-GB" sz="1477" dirty="0" err="1">
                <a:ea typeface="Arial" charset="0"/>
                <a:cs typeface="Arial" charset="0"/>
              </a:rPr>
              <a:t>lezioni</a:t>
            </a:r>
            <a:r>
              <a:rPr lang="en-GB" sz="1477" dirty="0">
                <a:ea typeface="Arial" charset="0"/>
                <a:cs typeface="Arial" charset="0"/>
              </a:rPr>
              <a:t> del prof. P. Paolo </a:t>
            </a:r>
            <a:r>
              <a:rPr lang="en-GB" sz="1477" dirty="0" err="1">
                <a:ea typeface="Arial" charset="0"/>
                <a:cs typeface="Arial" charset="0"/>
              </a:rPr>
              <a:t>Battaglini</a:t>
            </a:r>
            <a:endParaRPr lang="en-GB" sz="1477" dirty="0">
              <a:ea typeface="Arial" charset="0"/>
              <a:cs typeface="Arial" charset="0"/>
            </a:endParaRPr>
          </a:p>
        </p:txBody>
      </p:sp>
      <p:sp>
        <p:nvSpPr>
          <p:cNvPr id="10" name="CasellaDiTesto 9"/>
          <p:cNvSpPr txBox="1"/>
          <p:nvPr/>
        </p:nvSpPr>
        <p:spPr>
          <a:xfrm>
            <a:off x="4242423" y="2897249"/>
            <a:ext cx="646331" cy="348109"/>
          </a:xfrm>
          <a:prstGeom prst="rect">
            <a:avLst/>
          </a:prstGeom>
          <a:noFill/>
          <a:ln>
            <a:solidFill>
              <a:schemeClr val="bg2"/>
            </a:solidFill>
          </a:ln>
        </p:spPr>
        <p:txBody>
          <a:bodyPr wrap="none" rtlCol="0">
            <a:spAutoFit/>
          </a:bodyPr>
          <a:lstStyle/>
          <a:p>
            <a:r>
              <a:rPr lang="it-IT" sz="1662">
                <a:ea typeface="Arial" charset="0"/>
                <a:cs typeface="Arial" charset="0"/>
              </a:rPr>
              <a:t>v </a:t>
            </a:r>
            <a:r>
              <a:rPr lang="it-IT" sz="1662" smtClean="0">
                <a:ea typeface="Arial" charset="0"/>
                <a:cs typeface="Arial" charset="0"/>
              </a:rPr>
              <a:t>3.6</a:t>
            </a:r>
            <a:endParaRPr lang="it-IT" sz="1662" dirty="0">
              <a:ea typeface="Arial" charset="0"/>
              <a:cs typeface="Arial" charset="0"/>
            </a:endParaRPr>
          </a:p>
        </p:txBody>
      </p:sp>
      <p:sp>
        <p:nvSpPr>
          <p:cNvPr id="11" name="CasellaDiTesto 10"/>
          <p:cNvSpPr txBox="1"/>
          <p:nvPr/>
        </p:nvSpPr>
        <p:spPr>
          <a:xfrm>
            <a:off x="1514430" y="6021288"/>
            <a:ext cx="5073055" cy="793166"/>
          </a:xfrm>
          <a:prstGeom prst="rect">
            <a:avLst/>
          </a:prstGeom>
          <a:noFill/>
        </p:spPr>
        <p:txBody>
          <a:bodyPr wrap="none" rtlCol="0">
            <a:spAutoFit/>
          </a:bodyPr>
          <a:lstStyle/>
          <a:p>
            <a:r>
              <a:rPr lang="en-GB" sz="1477" dirty="0" smtClean="0">
                <a:ea typeface="Arial" charset="0"/>
                <a:cs typeface="Arial" charset="0"/>
              </a:rPr>
              <a:t>Purves </a:t>
            </a:r>
            <a:r>
              <a:rPr lang="en-GB" sz="1477" dirty="0">
                <a:ea typeface="Arial" charset="0"/>
                <a:cs typeface="Arial" charset="0"/>
              </a:rPr>
              <a:t>et al., </a:t>
            </a:r>
            <a:r>
              <a:rPr lang="en-GB" sz="1477" dirty="0" err="1" smtClean="0">
                <a:ea typeface="Arial" charset="0"/>
                <a:cs typeface="Arial" charset="0"/>
              </a:rPr>
              <a:t>NEUROSCIENZE</a:t>
            </a:r>
            <a:r>
              <a:rPr lang="en-GB" sz="1477" dirty="0" smtClean="0">
                <a:ea typeface="Arial" charset="0"/>
                <a:cs typeface="Arial" charset="0"/>
              </a:rPr>
              <a:t>, </a:t>
            </a:r>
            <a:r>
              <a:rPr lang="en-GB" sz="1477" dirty="0" err="1" smtClean="0">
                <a:ea typeface="Arial" charset="0"/>
                <a:cs typeface="Arial" charset="0"/>
              </a:rPr>
              <a:t>Zanichelli</a:t>
            </a:r>
            <a:endParaRPr lang="en-GB" sz="1477" dirty="0" smtClean="0">
              <a:ea typeface="Arial" charset="0"/>
              <a:cs typeface="Arial" charset="0"/>
            </a:endParaRPr>
          </a:p>
          <a:p>
            <a:r>
              <a:rPr lang="en-GB" sz="1477" dirty="0" err="1" smtClean="0">
                <a:ea typeface="Arial" charset="0"/>
                <a:cs typeface="Arial" charset="0"/>
              </a:rPr>
              <a:t>Kandel</a:t>
            </a:r>
            <a:r>
              <a:rPr lang="en-GB" sz="1477" dirty="0" smtClean="0">
                <a:ea typeface="Arial" charset="0"/>
                <a:cs typeface="Arial" charset="0"/>
              </a:rPr>
              <a:t> et al., </a:t>
            </a:r>
            <a:r>
              <a:rPr lang="en-GB" sz="1477" dirty="0" err="1" smtClean="0">
                <a:ea typeface="Arial" charset="0"/>
                <a:cs typeface="Arial" charset="0"/>
              </a:rPr>
              <a:t>PRINCIPI</a:t>
            </a:r>
            <a:r>
              <a:rPr lang="en-GB" sz="1477" dirty="0" smtClean="0">
                <a:ea typeface="Arial" charset="0"/>
                <a:cs typeface="Arial" charset="0"/>
              </a:rPr>
              <a:t> DI </a:t>
            </a:r>
            <a:r>
              <a:rPr lang="en-GB" sz="1477" dirty="0" err="1" smtClean="0">
                <a:ea typeface="Arial" charset="0"/>
                <a:cs typeface="Arial" charset="0"/>
              </a:rPr>
              <a:t>NEUROSCIENZE</a:t>
            </a:r>
            <a:r>
              <a:rPr lang="en-GB" sz="1477" dirty="0" smtClean="0">
                <a:ea typeface="Arial" charset="0"/>
                <a:cs typeface="Arial" charset="0"/>
              </a:rPr>
              <a:t>, Ambrosiana</a:t>
            </a:r>
          </a:p>
          <a:p>
            <a:r>
              <a:rPr lang="it-IT" altLang="it-IT" sz="1600" dirty="0"/>
              <a:t>Silverthorn, FISIOLOGIA UMANA, </a:t>
            </a:r>
            <a:r>
              <a:rPr lang="it-IT" altLang="it-IT" sz="1600" dirty="0" err="1" smtClean="0"/>
              <a:t>Pearson</a:t>
            </a:r>
            <a:endParaRPr lang="it-IT" altLang="it-IT" sz="1600" dirty="0"/>
          </a:p>
        </p:txBody>
      </p:sp>
      <p:sp>
        <p:nvSpPr>
          <p:cNvPr id="12" name="CasellaDiTesto 11"/>
          <p:cNvSpPr txBox="1"/>
          <p:nvPr/>
        </p:nvSpPr>
        <p:spPr>
          <a:xfrm>
            <a:off x="0" y="44624"/>
            <a:ext cx="9144000" cy="490134"/>
          </a:xfrm>
          <a:prstGeom prst="rect">
            <a:avLst/>
          </a:prstGeom>
          <a:noFill/>
        </p:spPr>
        <p:txBody>
          <a:bodyPr wrap="square" rtlCol="0">
            <a:spAutoFit/>
          </a:bodyPr>
          <a:lstStyle/>
          <a:p>
            <a:pPr algn="ctr"/>
            <a:r>
              <a:rPr lang="en-GB" sz="2585" dirty="0" err="1" smtClean="0">
                <a:ea typeface="Arial" charset="0"/>
                <a:cs typeface="Arial" charset="0"/>
              </a:rPr>
              <a:t>RIFLESSI</a:t>
            </a:r>
            <a:r>
              <a:rPr lang="en-GB" sz="2585" dirty="0" smtClean="0">
                <a:ea typeface="Arial" charset="0"/>
                <a:cs typeface="Arial" charset="0"/>
              </a:rPr>
              <a:t> </a:t>
            </a:r>
            <a:r>
              <a:rPr lang="en-GB" sz="2585" dirty="0" err="1" smtClean="0">
                <a:ea typeface="Arial" charset="0"/>
                <a:cs typeface="Arial" charset="0"/>
              </a:rPr>
              <a:t>TRONCOENCEFALICI</a:t>
            </a:r>
            <a:endParaRPr lang="en-GB" sz="2585" dirty="0">
              <a:ea typeface="Arial" charset="0"/>
              <a:cs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Immagine 1" descr="vestibular-system1.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47713"/>
            <a:ext cx="9182100"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CasellaDiTesto 1"/>
          <p:cNvSpPr txBox="1">
            <a:spLocks noChangeArrowheads="1"/>
          </p:cNvSpPr>
          <p:nvPr/>
        </p:nvSpPr>
        <p:spPr bwMode="auto">
          <a:xfrm>
            <a:off x="107950" y="44450"/>
            <a:ext cx="3396186" cy="40011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2000" dirty="0" smtClean="0">
                <a:solidFill>
                  <a:srgbClr val="0070C0"/>
                </a:solidFill>
              </a:rPr>
              <a:t>APPARATO VESTIBOLARE</a:t>
            </a:r>
            <a:endParaRPr lang="it-IT" altLang="it-IT" sz="2000" dirty="0">
              <a:solidFill>
                <a:srgbClr val="0070C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40x03"/>
          <p:cNvPicPr>
            <a:picLocks noChangeAspect="1" noChangeArrowheads="1"/>
          </p:cNvPicPr>
          <p:nvPr/>
        </p:nvPicPr>
        <p:blipFill rotWithShape="1">
          <a:blip r:embed="rId3">
            <a:extLst>
              <a:ext uri="{28A0092B-C50C-407E-A947-70E740481C1C}">
                <a14:useLocalDpi xmlns:a14="http://schemas.microsoft.com/office/drawing/2010/main" val="0"/>
              </a:ext>
            </a:extLst>
          </a:blip>
          <a:srcRect l="31831"/>
          <a:stretch/>
        </p:blipFill>
        <p:spPr bwMode="auto">
          <a:xfrm>
            <a:off x="323528" y="418311"/>
            <a:ext cx="7431360" cy="612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ext Box 3"/>
          <p:cNvSpPr txBox="1">
            <a:spLocks noChangeArrowheads="1"/>
          </p:cNvSpPr>
          <p:nvPr/>
        </p:nvSpPr>
        <p:spPr bwMode="auto">
          <a:xfrm>
            <a:off x="5410200" y="6537325"/>
            <a:ext cx="36004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altLang="it-IT" sz="1000" dirty="0"/>
              <a:t>Da Kandel et al., </a:t>
            </a:r>
            <a:r>
              <a:rPr lang="it-IT" altLang="it-IT" sz="1000" dirty="0" err="1"/>
              <a:t>Principles</a:t>
            </a:r>
            <a:r>
              <a:rPr lang="it-IT" altLang="it-IT" sz="1000" dirty="0"/>
              <a:t> of </a:t>
            </a:r>
            <a:r>
              <a:rPr lang="it-IT" altLang="it-IT" sz="1000" dirty="0" err="1"/>
              <a:t>Neural</a:t>
            </a:r>
            <a:r>
              <a:rPr lang="it-IT" altLang="it-IT" sz="1000" dirty="0"/>
              <a:t> </a:t>
            </a:r>
            <a:r>
              <a:rPr lang="it-IT" altLang="it-IT" sz="1000" dirty="0" err="1"/>
              <a:t>Sciences</a:t>
            </a:r>
            <a:r>
              <a:rPr lang="it-IT" altLang="it-IT" sz="1000" dirty="0"/>
              <a:t>, Mc </a:t>
            </a:r>
            <a:r>
              <a:rPr lang="it-IT" altLang="it-IT" sz="1000" dirty="0" err="1"/>
              <a:t>Graw</a:t>
            </a:r>
            <a:r>
              <a:rPr lang="it-IT" altLang="it-IT" sz="1000" dirty="0"/>
              <a:t> Hill</a:t>
            </a:r>
          </a:p>
        </p:txBody>
      </p:sp>
      <p:sp>
        <p:nvSpPr>
          <p:cNvPr id="30723" name="CasellaDiTesto 1"/>
          <p:cNvSpPr txBox="1">
            <a:spLocks noChangeArrowheads="1"/>
          </p:cNvSpPr>
          <p:nvPr/>
        </p:nvSpPr>
        <p:spPr bwMode="auto">
          <a:xfrm>
            <a:off x="107950" y="44450"/>
            <a:ext cx="8928546" cy="40011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000" dirty="0" smtClean="0">
                <a:solidFill>
                  <a:srgbClr val="0070C0"/>
                </a:solidFill>
              </a:rPr>
              <a:t>MOVIMENTI DELLA </a:t>
            </a:r>
            <a:r>
              <a:rPr lang="it-IT" altLang="it-IT" sz="2000" dirty="0">
                <a:solidFill>
                  <a:srgbClr val="0070C0"/>
                </a:solidFill>
              </a:rPr>
              <a:t>CUPOLA</a:t>
            </a:r>
          </a:p>
        </p:txBody>
      </p:sp>
      <p:sp>
        <p:nvSpPr>
          <p:cNvPr id="2" name="CasellaDiTesto 1"/>
          <p:cNvSpPr txBox="1"/>
          <p:nvPr/>
        </p:nvSpPr>
        <p:spPr>
          <a:xfrm>
            <a:off x="6804248" y="4941168"/>
            <a:ext cx="2232248" cy="738664"/>
          </a:xfrm>
          <a:prstGeom prst="rect">
            <a:avLst/>
          </a:prstGeom>
          <a:solidFill>
            <a:schemeClr val="bg1"/>
          </a:solidFill>
        </p:spPr>
        <p:txBody>
          <a:bodyPr wrap="square" rtlCol="0">
            <a:spAutoFit/>
          </a:bodyPr>
          <a:lstStyle/>
          <a:p>
            <a:r>
              <a:rPr lang="it-IT" sz="1400" dirty="0" smtClean="0"/>
              <a:t>Movimento relativo della endolinfa rispetto alla cupola </a:t>
            </a:r>
            <a:r>
              <a:rPr lang="it-IT" sz="1400" smtClean="0"/>
              <a:t>in movimento</a:t>
            </a:r>
            <a:endParaRPr lang="it-IT" sz="140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40x02"/>
          <p:cNvPicPr>
            <a:picLocks noChangeAspect="1" noChangeArrowheads="1"/>
          </p:cNvPicPr>
          <p:nvPr/>
        </p:nvPicPr>
        <p:blipFill rotWithShape="1">
          <a:blip r:embed="rId3">
            <a:extLst>
              <a:ext uri="{28A0092B-C50C-407E-A947-70E740481C1C}">
                <a14:useLocalDpi xmlns:a14="http://schemas.microsoft.com/office/drawing/2010/main" val="0"/>
              </a:ext>
            </a:extLst>
          </a:blip>
          <a:srcRect l="34558"/>
          <a:stretch/>
        </p:blipFill>
        <p:spPr bwMode="auto">
          <a:xfrm>
            <a:off x="0" y="1193552"/>
            <a:ext cx="8763000" cy="410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 Box 3"/>
          <p:cNvSpPr txBox="1">
            <a:spLocks noChangeArrowheads="1"/>
          </p:cNvSpPr>
          <p:nvPr/>
        </p:nvSpPr>
        <p:spPr bwMode="auto">
          <a:xfrm>
            <a:off x="5410200" y="6537325"/>
            <a:ext cx="36004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altLang="it-IT" sz="1000"/>
              <a:t>Da Kandel et al., Principles of Neural Sciences, Mc Graw Hill</a:t>
            </a:r>
          </a:p>
        </p:txBody>
      </p:sp>
      <p:sp>
        <p:nvSpPr>
          <p:cNvPr id="32771" name="CasellaDiTesto 1"/>
          <p:cNvSpPr txBox="1">
            <a:spLocks noChangeArrowheads="1"/>
          </p:cNvSpPr>
          <p:nvPr/>
        </p:nvSpPr>
        <p:spPr bwMode="auto">
          <a:xfrm>
            <a:off x="107950" y="44450"/>
            <a:ext cx="8928546" cy="40011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000" dirty="0" smtClean="0">
                <a:solidFill>
                  <a:srgbClr val="0070C0"/>
                </a:solidFill>
              </a:rPr>
              <a:t>CELLULE CILIATE</a:t>
            </a:r>
            <a:endParaRPr lang="it-IT" altLang="it-IT" sz="2000" dirty="0">
              <a:solidFill>
                <a:srgbClr val="0070C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Immagine 1" descr="tmp15F78.jpg"/>
          <p:cNvPicPr>
            <a:picLocks noChangeAspect="1"/>
          </p:cNvPicPr>
          <p:nvPr/>
        </p:nvPicPr>
        <p:blipFill rotWithShape="1">
          <a:blip r:embed="rId3">
            <a:extLst>
              <a:ext uri="{28A0092B-C50C-407E-A947-70E740481C1C}">
                <a14:useLocalDpi xmlns:a14="http://schemas.microsoft.com/office/drawing/2010/main" val="0"/>
              </a:ext>
            </a:extLst>
          </a:blip>
          <a:srcRect b="5452"/>
          <a:stretch/>
        </p:blipFill>
        <p:spPr bwMode="auto">
          <a:xfrm>
            <a:off x="1381125" y="426864"/>
            <a:ext cx="5711825" cy="638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CasellaDiTesto 1"/>
          <p:cNvSpPr txBox="1">
            <a:spLocks noChangeArrowheads="1"/>
          </p:cNvSpPr>
          <p:nvPr/>
        </p:nvSpPr>
        <p:spPr bwMode="auto">
          <a:xfrm>
            <a:off x="107950" y="-27384"/>
            <a:ext cx="8928546" cy="40011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000" dirty="0" smtClean="0">
                <a:solidFill>
                  <a:srgbClr val="0070C0"/>
                </a:solidFill>
              </a:rPr>
              <a:t>NUCLEI VESTIBOLARI</a:t>
            </a:r>
            <a:endParaRPr lang="it-IT" altLang="it-IT" sz="2000" dirty="0">
              <a:solidFill>
                <a:srgbClr val="0070C0"/>
              </a:solidFill>
            </a:endParaRPr>
          </a:p>
        </p:txBody>
      </p:sp>
      <p:sp>
        <p:nvSpPr>
          <p:cNvPr id="4" name="Text Box 3"/>
          <p:cNvSpPr txBox="1">
            <a:spLocks noChangeArrowheads="1"/>
          </p:cNvSpPr>
          <p:nvPr/>
        </p:nvSpPr>
        <p:spPr bwMode="auto">
          <a:xfrm>
            <a:off x="5410200" y="6537325"/>
            <a:ext cx="36004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altLang="it-IT" sz="1000"/>
              <a:t>Da Kandel et al., </a:t>
            </a:r>
            <a:r>
              <a:rPr lang="it-IT" altLang="it-IT" sz="1000" dirty="0" err="1"/>
              <a:t>Principles</a:t>
            </a:r>
            <a:r>
              <a:rPr lang="it-IT" altLang="it-IT" sz="1000" dirty="0"/>
              <a:t> of </a:t>
            </a:r>
            <a:r>
              <a:rPr lang="it-IT" altLang="it-IT" sz="1000" dirty="0" err="1"/>
              <a:t>Neural</a:t>
            </a:r>
            <a:r>
              <a:rPr lang="it-IT" altLang="it-IT" sz="1000" dirty="0"/>
              <a:t> </a:t>
            </a:r>
            <a:r>
              <a:rPr lang="it-IT" altLang="it-IT" sz="1000" dirty="0" err="1"/>
              <a:t>Sciences</a:t>
            </a:r>
            <a:r>
              <a:rPr lang="it-IT" altLang="it-IT" sz="1000" dirty="0"/>
              <a:t>, Mc </a:t>
            </a:r>
            <a:r>
              <a:rPr lang="it-IT" altLang="it-IT" sz="1000" dirty="0" err="1"/>
              <a:t>Graw</a:t>
            </a:r>
            <a:r>
              <a:rPr lang="it-IT" altLang="it-IT" sz="1000" dirty="0"/>
              <a:t> Hill</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40x08"/>
          <p:cNvPicPr>
            <a:picLocks noChangeAspect="1" noChangeArrowheads="1"/>
          </p:cNvPicPr>
          <p:nvPr/>
        </p:nvPicPr>
        <p:blipFill>
          <a:blip r:embed="rId3">
            <a:extLst>
              <a:ext uri="{28A0092B-C50C-407E-A947-70E740481C1C}">
                <a14:useLocalDpi xmlns:a14="http://schemas.microsoft.com/office/drawing/2010/main" val="0"/>
              </a:ext>
            </a:extLst>
          </a:blip>
          <a:srcRect b="46330"/>
          <a:stretch>
            <a:fillRect/>
          </a:stretch>
        </p:blipFill>
        <p:spPr bwMode="auto">
          <a:xfrm>
            <a:off x="596900" y="3122613"/>
            <a:ext cx="7950200" cy="33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 Box 3"/>
          <p:cNvSpPr txBox="1">
            <a:spLocks noChangeArrowheads="1"/>
          </p:cNvSpPr>
          <p:nvPr/>
        </p:nvSpPr>
        <p:spPr bwMode="auto">
          <a:xfrm>
            <a:off x="5410200" y="6537325"/>
            <a:ext cx="36004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altLang="it-IT" sz="1000"/>
              <a:t>Da Kandel et al., </a:t>
            </a:r>
            <a:r>
              <a:rPr lang="it-IT" altLang="it-IT" sz="1000" dirty="0" err="1"/>
              <a:t>Principles</a:t>
            </a:r>
            <a:r>
              <a:rPr lang="it-IT" altLang="it-IT" sz="1000" dirty="0"/>
              <a:t> of </a:t>
            </a:r>
            <a:r>
              <a:rPr lang="it-IT" altLang="it-IT" sz="1000" dirty="0" err="1"/>
              <a:t>Neural</a:t>
            </a:r>
            <a:r>
              <a:rPr lang="it-IT" altLang="it-IT" sz="1000" dirty="0"/>
              <a:t> </a:t>
            </a:r>
            <a:r>
              <a:rPr lang="it-IT" altLang="it-IT" sz="1000" dirty="0" err="1"/>
              <a:t>Sciences</a:t>
            </a:r>
            <a:r>
              <a:rPr lang="it-IT" altLang="it-IT" sz="1000" dirty="0"/>
              <a:t>, Mc </a:t>
            </a:r>
            <a:r>
              <a:rPr lang="it-IT" altLang="it-IT" sz="1000" dirty="0" err="1"/>
              <a:t>Graw</a:t>
            </a:r>
            <a:r>
              <a:rPr lang="it-IT" altLang="it-IT" sz="1000" dirty="0"/>
              <a:t> Hill</a:t>
            </a:r>
          </a:p>
        </p:txBody>
      </p:sp>
      <p:pic>
        <p:nvPicPr>
          <p:cNvPr id="36867" name="Immagine 1" descr="Neurology_of_Nystagmus_L.jpg"/>
          <p:cNvPicPr>
            <a:picLocks noChangeAspect="1"/>
          </p:cNvPicPr>
          <p:nvPr/>
        </p:nvPicPr>
        <p:blipFill>
          <a:blip r:embed="rId4">
            <a:extLst>
              <a:ext uri="{28A0092B-C50C-407E-A947-70E740481C1C}">
                <a14:useLocalDpi xmlns:a14="http://schemas.microsoft.com/office/drawing/2010/main" val="0"/>
              </a:ext>
            </a:extLst>
          </a:blip>
          <a:srcRect t="40472" b="30244"/>
          <a:stretch>
            <a:fillRect/>
          </a:stretch>
        </p:blipFill>
        <p:spPr bwMode="auto">
          <a:xfrm>
            <a:off x="0" y="520700"/>
            <a:ext cx="91440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CasellaDiTesto 1"/>
          <p:cNvSpPr txBox="1">
            <a:spLocks noChangeArrowheads="1"/>
          </p:cNvSpPr>
          <p:nvPr/>
        </p:nvSpPr>
        <p:spPr bwMode="auto">
          <a:xfrm>
            <a:off x="107950" y="44450"/>
            <a:ext cx="8928546" cy="40011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000" dirty="0" smtClean="0">
                <a:solidFill>
                  <a:srgbClr val="0070C0"/>
                </a:solidFill>
              </a:rPr>
              <a:t>NISTAGMO VESTIBOLARE</a:t>
            </a:r>
            <a:endParaRPr lang="it-IT" altLang="it-IT" sz="2000" dirty="0">
              <a:solidFill>
                <a:srgbClr val="0070C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Immagine 1" descr="tmp15F78.jpg"/>
          <p:cNvPicPr>
            <a:picLocks noChangeAspect="1"/>
          </p:cNvPicPr>
          <p:nvPr/>
        </p:nvPicPr>
        <p:blipFill rotWithShape="1">
          <a:blip r:embed="rId3">
            <a:extLst>
              <a:ext uri="{28A0092B-C50C-407E-A947-70E740481C1C}">
                <a14:useLocalDpi xmlns:a14="http://schemas.microsoft.com/office/drawing/2010/main" val="0"/>
              </a:ext>
            </a:extLst>
          </a:blip>
          <a:srcRect b="4798"/>
          <a:stretch/>
        </p:blipFill>
        <p:spPr bwMode="auto">
          <a:xfrm>
            <a:off x="1619250" y="653702"/>
            <a:ext cx="5407025" cy="6087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CasellaDiTesto 1"/>
          <p:cNvSpPr txBox="1">
            <a:spLocks noChangeArrowheads="1"/>
          </p:cNvSpPr>
          <p:nvPr/>
        </p:nvSpPr>
        <p:spPr bwMode="auto">
          <a:xfrm>
            <a:off x="107950" y="44624"/>
            <a:ext cx="8928546" cy="40011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000" dirty="0" smtClean="0">
                <a:solidFill>
                  <a:srgbClr val="0070C0"/>
                </a:solidFill>
              </a:rPr>
              <a:t>NISTAGMO </a:t>
            </a:r>
            <a:r>
              <a:rPr lang="it-IT" altLang="it-IT" sz="2000" dirty="0" err="1" smtClean="0">
                <a:solidFill>
                  <a:srgbClr val="0070C0"/>
                </a:solidFill>
              </a:rPr>
              <a:t>OPTOCINETICO</a:t>
            </a:r>
            <a:endParaRPr lang="it-IT" altLang="it-IT" sz="2000" dirty="0">
              <a:solidFill>
                <a:srgbClr val="0070C0"/>
              </a:solidFill>
            </a:endParaRPr>
          </a:p>
        </p:txBody>
      </p:sp>
      <p:grpSp>
        <p:nvGrpSpPr>
          <p:cNvPr id="40963" name="Group 11"/>
          <p:cNvGrpSpPr>
            <a:grpSpLocks/>
          </p:cNvGrpSpPr>
          <p:nvPr/>
        </p:nvGrpSpPr>
        <p:grpSpPr bwMode="auto">
          <a:xfrm>
            <a:off x="785813" y="4322414"/>
            <a:ext cx="738187" cy="609600"/>
            <a:chOff x="495" y="2352"/>
            <a:chExt cx="465" cy="384"/>
          </a:xfrm>
        </p:grpSpPr>
        <p:sp>
          <p:nvSpPr>
            <p:cNvPr id="77834" name="Oval 10"/>
            <p:cNvSpPr>
              <a:spLocks noChangeArrowheads="1"/>
            </p:cNvSpPr>
            <p:nvPr/>
          </p:nvSpPr>
          <p:spPr bwMode="auto">
            <a:xfrm>
              <a:off x="495" y="2475"/>
              <a:ext cx="96"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77829" name="Oval 5"/>
            <p:cNvSpPr>
              <a:spLocks noChangeArrowheads="1"/>
            </p:cNvSpPr>
            <p:nvPr/>
          </p:nvSpPr>
          <p:spPr bwMode="auto">
            <a:xfrm>
              <a:off x="528" y="2352"/>
              <a:ext cx="432" cy="38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grpSp>
      <p:sp>
        <p:nvSpPr>
          <p:cNvPr id="77833" name="Line 9"/>
          <p:cNvSpPr>
            <a:spLocks noChangeShapeType="1"/>
          </p:cNvSpPr>
          <p:nvPr/>
        </p:nvSpPr>
        <p:spPr bwMode="auto">
          <a:xfrm flipV="1">
            <a:off x="1543050" y="4093814"/>
            <a:ext cx="27432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77836" name="Text Box 12"/>
          <p:cNvSpPr txBox="1">
            <a:spLocks noChangeArrowheads="1"/>
          </p:cNvSpPr>
          <p:nvPr/>
        </p:nvSpPr>
        <p:spPr bwMode="auto">
          <a:xfrm>
            <a:off x="966788" y="4487514"/>
            <a:ext cx="565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altLang="it-IT" sz="1200"/>
              <a:t>retina</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40x13"/>
          <p:cNvPicPr>
            <a:picLocks noChangeAspect="1" noChangeArrowheads="1"/>
          </p:cNvPicPr>
          <p:nvPr/>
        </p:nvPicPr>
        <p:blipFill rotWithShape="1">
          <a:blip r:embed="rId3">
            <a:extLst>
              <a:ext uri="{28A0092B-C50C-407E-A947-70E740481C1C}">
                <a14:useLocalDpi xmlns:a14="http://schemas.microsoft.com/office/drawing/2010/main" val="0"/>
              </a:ext>
            </a:extLst>
          </a:blip>
          <a:srcRect b="19630"/>
          <a:stretch/>
        </p:blipFill>
        <p:spPr bwMode="auto">
          <a:xfrm>
            <a:off x="3717776" y="-1"/>
            <a:ext cx="4814664" cy="6828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 Box 4"/>
          <p:cNvSpPr txBox="1">
            <a:spLocks noChangeArrowheads="1"/>
          </p:cNvSpPr>
          <p:nvPr/>
        </p:nvSpPr>
        <p:spPr bwMode="auto">
          <a:xfrm>
            <a:off x="7086600" y="6400800"/>
            <a:ext cx="1981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altLang="it-IT" sz="1000"/>
              <a:t>Da Kandel et al., Principles of Neural Sciences, Mc Graw Hill</a:t>
            </a:r>
          </a:p>
        </p:txBody>
      </p:sp>
      <p:sp>
        <p:nvSpPr>
          <p:cNvPr id="43011" name="CasellaDiTesto 1"/>
          <p:cNvSpPr txBox="1">
            <a:spLocks noChangeArrowheads="1"/>
          </p:cNvSpPr>
          <p:nvPr/>
        </p:nvSpPr>
        <p:spPr bwMode="auto">
          <a:xfrm>
            <a:off x="107950" y="44450"/>
            <a:ext cx="3533853" cy="40011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2000" dirty="0" smtClean="0">
                <a:solidFill>
                  <a:srgbClr val="0070C0"/>
                </a:solidFill>
              </a:rPr>
              <a:t>CORTECCIA VESTIBOLARE</a:t>
            </a:r>
            <a:endParaRPr lang="it-IT" altLang="it-IT" sz="2000" dirty="0">
              <a:solidFill>
                <a:srgbClr val="0070C0"/>
              </a:solidFill>
            </a:endParaRPr>
          </a:p>
        </p:txBody>
      </p:sp>
      <p:sp>
        <p:nvSpPr>
          <p:cNvPr id="2" name="CasellaDiTesto 1"/>
          <p:cNvSpPr txBox="1"/>
          <p:nvPr/>
        </p:nvSpPr>
        <p:spPr>
          <a:xfrm>
            <a:off x="7168" y="1556792"/>
            <a:ext cx="3785011" cy="338554"/>
          </a:xfrm>
          <a:prstGeom prst="rect">
            <a:avLst/>
          </a:prstGeom>
          <a:noFill/>
        </p:spPr>
        <p:txBody>
          <a:bodyPr wrap="none" rtlCol="0">
            <a:spAutoFit/>
          </a:bodyPr>
          <a:lstStyle/>
          <a:p>
            <a:r>
              <a:rPr lang="it-IT" sz="1600" dirty="0" smtClean="0"/>
              <a:t>Aree che esibiscono </a:t>
            </a:r>
            <a:r>
              <a:rPr lang="it-IT" sz="1600" smtClean="0"/>
              <a:t>risposte vestibolari</a:t>
            </a:r>
            <a:endParaRPr lang="it-IT" sz="1600"/>
          </a:p>
        </p:txBody>
      </p:sp>
      <p:sp>
        <p:nvSpPr>
          <p:cNvPr id="6" name="CasellaDiTesto 5"/>
          <p:cNvSpPr txBox="1"/>
          <p:nvPr/>
        </p:nvSpPr>
        <p:spPr>
          <a:xfrm>
            <a:off x="107504" y="4797152"/>
            <a:ext cx="3628193" cy="584775"/>
          </a:xfrm>
          <a:prstGeom prst="rect">
            <a:avLst/>
          </a:prstGeom>
          <a:noFill/>
        </p:spPr>
        <p:txBody>
          <a:bodyPr wrap="square" rtlCol="0">
            <a:spAutoFit/>
          </a:bodyPr>
          <a:lstStyle/>
          <a:p>
            <a:pPr algn="r"/>
            <a:r>
              <a:rPr lang="it-IT" sz="1600" dirty="0" smtClean="0"/>
              <a:t>Aree che rispondono alla stimolazione elettrica del sistema vestibolare</a:t>
            </a:r>
            <a:endParaRPr lang="it-IT" sz="16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476672"/>
            <a:ext cx="9144000" cy="6001643"/>
          </a:xfrm>
          <a:prstGeom prst="rect">
            <a:avLst/>
          </a:prstGeom>
          <a:noFill/>
        </p:spPr>
        <p:txBody>
          <a:bodyPr wrap="square" rtlCol="0">
            <a:spAutoFit/>
          </a:bodyPr>
          <a:lstStyle/>
          <a:p>
            <a:r>
              <a:rPr lang="it-IT" altLang="it-IT" sz="1600" b="1" dirty="0"/>
              <a:t>Severi capogiri in allevatore sessantacinquenne in buona </a:t>
            </a:r>
            <a:r>
              <a:rPr lang="it-IT" altLang="it-IT" sz="1600" b="1" dirty="0" smtClean="0"/>
              <a:t>salute</a:t>
            </a:r>
            <a:endParaRPr lang="it-IT" sz="1600" b="1" dirty="0" smtClean="0"/>
          </a:p>
          <a:p>
            <a:r>
              <a:rPr lang="it-IT" sz="1600" dirty="0" smtClean="0"/>
              <a:t>Giovanni </a:t>
            </a:r>
            <a:r>
              <a:rPr lang="it-IT" sz="1600" dirty="0" err="1" smtClean="0"/>
              <a:t>Vertigone</a:t>
            </a:r>
            <a:r>
              <a:rPr lang="it-IT" sz="1600" dirty="0" smtClean="0"/>
              <a:t>, </a:t>
            </a:r>
            <a:r>
              <a:rPr lang="it-IT" sz="1600" dirty="0" smtClean="0"/>
              <a:t>un robusto agricoltore di 65 anni, viene in pronto soccorso perché questa mattina, andando a lavorare, è caduto a terra e ha picchiato la testa, procurandosi una piccola ferita. Il medico cura la ferita e spiega che, non di rado, alzandosi in piedi troppo rapidamente, può succedere di cadere per </a:t>
            </a:r>
            <a:r>
              <a:rPr lang="it-IT" sz="1600" dirty="0" smtClean="0"/>
              <a:t>terra. L’uomo</a:t>
            </a:r>
            <a:r>
              <a:rPr lang="it-IT" sz="1600" dirty="0" smtClean="0"/>
              <a:t>, però, riferisce che non è così, perché negli ultimi 3 mesi ha già accusato giramenti di testa </a:t>
            </a:r>
            <a:r>
              <a:rPr lang="it-IT" sz="1600" dirty="0" smtClean="0"/>
              <a:t>improvvisi, </a:t>
            </a:r>
            <a:r>
              <a:rPr lang="it-IT" sz="1600" dirty="0" smtClean="0"/>
              <a:t>non sempre quando era in piedi, ma anche da seduto o sdraiato. Gli episodi durano da alcuni secondi a poche ore e, a volte, si accompagnano a mal di testa, nausea e vomito. È la prima volta, però, che ne parla con un medico.</a:t>
            </a:r>
          </a:p>
          <a:p>
            <a:r>
              <a:rPr lang="it-IT" sz="1600" dirty="0" smtClean="0"/>
              <a:t>Poiché questi sintomi possono essere segni di gravi patologie, Il medico decide di fare una visita più scrupolosa. Durante la visita, ha difficoltà nel sedersi o nello stare in piedi senza appoggi, accusa giramenti di testa e nausea. L’unico problema medico cronico che riferisce è l’ipotensione ortostatica, diagnostica 10 anni prima e ben controllata.</a:t>
            </a:r>
            <a:endParaRPr lang="it-IT" sz="1600" dirty="0" smtClean="0">
              <a:solidFill>
                <a:srgbClr val="C00000"/>
              </a:solidFill>
            </a:endParaRPr>
          </a:p>
          <a:p>
            <a:r>
              <a:rPr lang="it-IT" sz="1600" dirty="0" smtClean="0"/>
              <a:t>Il medico cerca di capire cosa il paziente intenda per “giramenti di testa”.</a:t>
            </a:r>
          </a:p>
          <a:p>
            <a:r>
              <a:rPr lang="it-IT" sz="1600" i="1" dirty="0"/>
              <a:t>C</a:t>
            </a:r>
            <a:r>
              <a:rPr lang="it-IT" sz="1600" i="1" dirty="0" smtClean="0"/>
              <a:t>apogiro</a:t>
            </a:r>
            <a:r>
              <a:rPr lang="it-IT" sz="1600" dirty="0" smtClean="0"/>
              <a:t>: sensazione di testa vuota, si prova prima di perdere coscienza (svenimento). È dovuto a carenza di ossigeno al cervello. </a:t>
            </a:r>
            <a:endParaRPr lang="it-IT" sz="1600" dirty="0" smtClean="0">
              <a:solidFill>
                <a:srgbClr val="C00000"/>
              </a:solidFill>
            </a:endParaRPr>
          </a:p>
          <a:p>
            <a:r>
              <a:rPr lang="it-IT" sz="1600" i="1" dirty="0" smtClean="0"/>
              <a:t>Vertigine</a:t>
            </a:r>
            <a:r>
              <a:rPr lang="it-IT" sz="1600" dirty="0" smtClean="0"/>
              <a:t>:  sensazione di movimento ambientale che si può provare in qualsiasi posizione, conseguente al malfunzionamento del sistema vestibolare.</a:t>
            </a:r>
          </a:p>
          <a:p>
            <a:r>
              <a:rPr lang="it-IT" sz="1600" dirty="0" smtClean="0"/>
              <a:t>Occhi, orecchie naso e gola sono a posto, come pure il fondo dell’occhio: no infezioni o compressioni intracraniche (tumori) che possono alterare la pressione dell’endolinfa</a:t>
            </a:r>
            <a:r>
              <a:rPr lang="it-IT" sz="1600" dirty="0" smtClean="0"/>
              <a:t>.</a:t>
            </a:r>
            <a:endParaRPr lang="it-IT" sz="1600" dirty="0" smtClean="0"/>
          </a:p>
          <a:p>
            <a:r>
              <a:rPr lang="it-IT" sz="1600" dirty="0" smtClean="0"/>
              <a:t>Alla richiesta di fissare il dito del medico che si muove in varie direzioni, il paziente esibisce nistagmo quando il dito è alla estrema destra. Interrogato più a fondo, il paziente riferisce che spesso gli episodi di vertigine si presentano quando gira la testa verso destra.</a:t>
            </a:r>
          </a:p>
          <a:p>
            <a:r>
              <a:rPr lang="it-IT" sz="1600" dirty="0" smtClean="0"/>
              <a:t>Probabilmente il paziente soffre di </a:t>
            </a:r>
            <a:r>
              <a:rPr lang="it-IT" sz="1600" i="1" dirty="0" smtClean="0"/>
              <a:t>vertigini posizionali parossistiche benigne</a:t>
            </a:r>
            <a:r>
              <a:rPr lang="it-IT" sz="1600" dirty="0" smtClean="0"/>
              <a:t>, dovute alla caduta degli otoliti nei canali semicircolari, ostacolando così, il normale movimento della endolinfa.</a:t>
            </a:r>
          </a:p>
        </p:txBody>
      </p:sp>
      <p:sp>
        <p:nvSpPr>
          <p:cNvPr id="5" name="CasellaDiTesto 4"/>
          <p:cNvSpPr txBox="1">
            <a:spLocks noChangeArrowheads="1"/>
          </p:cNvSpPr>
          <p:nvPr/>
        </p:nvSpPr>
        <p:spPr bwMode="auto">
          <a:xfrm>
            <a:off x="107950" y="44450"/>
            <a:ext cx="8928546" cy="40011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000" smtClean="0">
                <a:solidFill>
                  <a:srgbClr val="0070C0"/>
                </a:solidFill>
              </a:rPr>
              <a:t>CASO CLINICO</a:t>
            </a:r>
            <a:endParaRPr lang="it-IT" altLang="it-IT" sz="2000" dirty="0">
              <a:solidFill>
                <a:srgbClr val="0070C0"/>
              </a:solidFill>
            </a:endParaRPr>
          </a:p>
        </p:txBody>
      </p:sp>
    </p:spTree>
    <p:extLst>
      <p:ext uri="{BB962C8B-B14F-4D97-AF65-F5344CB8AC3E}">
        <p14:creationId xmlns:p14="http://schemas.microsoft.com/office/powerpoint/2010/main" val="15446285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476672"/>
            <a:ext cx="9144000" cy="6740307"/>
          </a:xfrm>
          <a:prstGeom prst="rect">
            <a:avLst/>
          </a:prstGeom>
          <a:noFill/>
        </p:spPr>
        <p:txBody>
          <a:bodyPr wrap="square" rtlCol="0">
            <a:spAutoFit/>
          </a:bodyPr>
          <a:lstStyle/>
          <a:p>
            <a:r>
              <a:rPr lang="it-IT" sz="1600" b="1" dirty="0" smtClean="0"/>
              <a:t>Nausea </a:t>
            </a:r>
            <a:r>
              <a:rPr lang="it-IT" sz="1600" b="1" dirty="0"/>
              <a:t>e perdita dell’equilibrio in studentessa </a:t>
            </a:r>
            <a:r>
              <a:rPr lang="it-IT" sz="1600" b="1" dirty="0" smtClean="0"/>
              <a:t>universitaria</a:t>
            </a:r>
            <a:endParaRPr lang="it-IT" sz="1600" b="1" dirty="0"/>
          </a:p>
          <a:p>
            <a:r>
              <a:rPr lang="it-IT" sz="1600" dirty="0"/>
              <a:t> </a:t>
            </a:r>
          </a:p>
          <a:p>
            <a:r>
              <a:rPr lang="it-IT" sz="1600" dirty="0" smtClean="0"/>
              <a:t>Paola Linfa</a:t>
            </a:r>
            <a:r>
              <a:rPr lang="it-IT" sz="1600" dirty="0" smtClean="0"/>
              <a:t>, </a:t>
            </a:r>
            <a:r>
              <a:rPr lang="it-IT" sz="1600" dirty="0"/>
              <a:t>una studentessa di Architettura, si reca al presidio medico della sua università accompagnata da una collega. Spiega che ha avuto forti capogiri per 3 giorni. Le vertigini sono state accompagnate da nausea e vomito. Dice che è peggio quando cambia posizione.</a:t>
            </a:r>
          </a:p>
          <a:p>
            <a:r>
              <a:rPr lang="it-IT" sz="1600" dirty="0"/>
              <a:t>Durante gli attacchi, l’equilibrio è così compromesso che ha bisogno della compagna di appartamento per sostenerla durante la breve passeggiata verso il bagno o comunque di qualcuno che le stia vicino in percorsi più lunghi.</a:t>
            </a:r>
          </a:p>
          <a:p>
            <a:r>
              <a:rPr lang="it-IT" sz="1600" dirty="0"/>
              <a:t>La dottoressa del presidio chiede se abbia avuto recentemente un'infezione delle vie respiratorie superiori. Chiara conferma di aver avuto un forte raffreddore. Durante l'esame, la dottoressa nota che gli occhi di Chiara compiono movimenti involontari rapidi da un lato all'altro quando le chiede di seguire le sue dita con lo sguardo.</a:t>
            </a:r>
          </a:p>
          <a:p>
            <a:r>
              <a:rPr lang="it-IT" sz="1600" dirty="0"/>
              <a:t>La dottoressa ritiene che la grave vertigine spontanea, accompagnata da forti disturbi dell’equilibrio, insieme alla nausea e al vomito, sia causata da labirintite, nota anche come otite interna.</a:t>
            </a:r>
          </a:p>
          <a:p>
            <a:r>
              <a:rPr lang="it-IT" sz="1600" dirty="0"/>
              <a:t>La labirintite è una infiammazione del labirinto che può arrivare a provocare sordità e perdita della funzione vestibolare. L’infiammazione è spesso dovuta ad un'infezione batterica o virale che può derivare da un’otite o da una infezione delle vie aeree superiori. L'origine della labirintite si può attribuire anche ad un trauma cranico (es. frattura della base cranica), una meningite, una reazione allergica o uno stress molto forte. A volte, la nausea e il vomito di origine centrale si possano verificare quando vi è discordanza fra le informazioni visive e quelle vestibolari a livello dell’area postrema, una regione del tronco dell’encefalo, al limite inferiore del quarto ventricolo. L’area postrema è collegata al nucleo del tratto solitario e ad altri centri troncoencefalici e si trova al di fuori della barriera ematoencefalica.</a:t>
            </a:r>
          </a:p>
          <a:p>
            <a:r>
              <a:rPr lang="it-IT" sz="1600" dirty="0"/>
              <a:t>La dottoressa informa Chiara che i sintomi gravi dovrebbero durare solo pochi giorni e risolversi completamente entro 4-6 settimane. Sebbene non vi sia una cura immediata per la labirintite, alcuni farmaci possono alleviarne la sintomatologia.</a:t>
            </a:r>
          </a:p>
        </p:txBody>
      </p:sp>
      <p:sp>
        <p:nvSpPr>
          <p:cNvPr id="5" name="CasellaDiTesto 4"/>
          <p:cNvSpPr txBox="1">
            <a:spLocks noChangeArrowheads="1"/>
          </p:cNvSpPr>
          <p:nvPr/>
        </p:nvSpPr>
        <p:spPr bwMode="auto">
          <a:xfrm>
            <a:off x="107950" y="44450"/>
            <a:ext cx="8928546" cy="40011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000" smtClean="0">
                <a:solidFill>
                  <a:srgbClr val="0070C0"/>
                </a:solidFill>
              </a:rPr>
              <a:t>CASO CLINICO</a:t>
            </a:r>
            <a:endParaRPr lang="it-IT" altLang="it-IT" sz="2000" dirty="0">
              <a:solidFill>
                <a:srgbClr val="0070C0"/>
              </a:solidFill>
            </a:endParaRPr>
          </a:p>
        </p:txBody>
      </p:sp>
    </p:spTree>
    <p:extLst>
      <p:ext uri="{BB962C8B-B14F-4D97-AF65-F5344CB8AC3E}">
        <p14:creationId xmlns:p14="http://schemas.microsoft.com/office/powerpoint/2010/main" val="11519345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CasellaDiTesto 1"/>
          <p:cNvSpPr txBox="1">
            <a:spLocks noChangeArrowheads="1"/>
          </p:cNvSpPr>
          <p:nvPr/>
        </p:nvSpPr>
        <p:spPr bwMode="auto">
          <a:xfrm>
            <a:off x="0" y="299720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400" smtClean="0"/>
              <a:t>MOVIMENTI OCULARI</a:t>
            </a:r>
            <a:endParaRPr lang="it-IT" altLang="it-IT" sz="2400"/>
          </a:p>
        </p:txBody>
      </p:sp>
    </p:spTree>
    <p:extLst>
      <p:ext uri="{BB962C8B-B14F-4D97-AF65-F5344CB8AC3E}">
        <p14:creationId xmlns:p14="http://schemas.microsoft.com/office/powerpoint/2010/main" val="14043742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915816" y="260648"/>
            <a:ext cx="3297698" cy="461665"/>
          </a:xfrm>
          <a:prstGeom prst="rect">
            <a:avLst/>
          </a:prstGeom>
          <a:noFill/>
        </p:spPr>
        <p:txBody>
          <a:bodyPr wrap="none" rtlCol="0">
            <a:spAutoFit/>
          </a:bodyPr>
          <a:lstStyle/>
          <a:p>
            <a:r>
              <a:rPr lang="it-IT" smtClean="0">
                <a:solidFill>
                  <a:schemeClr val="accent2"/>
                </a:solidFill>
              </a:rPr>
              <a:t>QUADRO GENERALE</a:t>
            </a:r>
            <a:endParaRPr lang="it-IT">
              <a:solidFill>
                <a:schemeClr val="accent2"/>
              </a:solidFill>
            </a:endParaRPr>
          </a:p>
        </p:txBody>
      </p:sp>
      <p:sp>
        <p:nvSpPr>
          <p:cNvPr id="3" name="CasellaDiTesto 2"/>
          <p:cNvSpPr txBox="1"/>
          <p:nvPr/>
        </p:nvSpPr>
        <p:spPr>
          <a:xfrm>
            <a:off x="2555776" y="692696"/>
            <a:ext cx="4365426" cy="5078313"/>
          </a:xfrm>
          <a:prstGeom prst="rect">
            <a:avLst/>
          </a:prstGeom>
          <a:noFill/>
        </p:spPr>
        <p:txBody>
          <a:bodyPr wrap="none" rtlCol="0">
            <a:spAutoFit/>
          </a:bodyPr>
          <a:lstStyle/>
          <a:p>
            <a:r>
              <a:rPr lang="it-IT" sz="1800" dirty="0" smtClean="0">
                <a:solidFill>
                  <a:schemeClr val="accent2"/>
                </a:solidFill>
              </a:rPr>
              <a:t>Veduta d’insieme del tronco dell’encefalo</a:t>
            </a:r>
          </a:p>
          <a:p>
            <a:pPr algn="ctr"/>
            <a:r>
              <a:rPr lang="it-IT" sz="1800" dirty="0" smtClean="0">
                <a:solidFill>
                  <a:schemeClr val="accent2"/>
                </a:solidFill>
              </a:rPr>
              <a:t>apparato </a:t>
            </a:r>
            <a:r>
              <a:rPr lang="it-IT" sz="1800" dirty="0">
                <a:solidFill>
                  <a:schemeClr val="accent2"/>
                </a:solidFill>
              </a:rPr>
              <a:t>vestibolare</a:t>
            </a:r>
          </a:p>
          <a:p>
            <a:pPr algn="ctr"/>
            <a:r>
              <a:rPr lang="it-IT" sz="1800" dirty="0" smtClean="0">
                <a:solidFill>
                  <a:schemeClr val="accent2"/>
                </a:solidFill>
              </a:rPr>
              <a:t>recettori vestibolari</a:t>
            </a:r>
          </a:p>
          <a:p>
            <a:pPr algn="ctr"/>
            <a:r>
              <a:rPr lang="it-IT" sz="1800" dirty="0" smtClean="0">
                <a:solidFill>
                  <a:schemeClr val="accent2"/>
                </a:solidFill>
              </a:rPr>
              <a:t>trasduzione sensoriale</a:t>
            </a:r>
          </a:p>
          <a:p>
            <a:pPr algn="ctr"/>
            <a:r>
              <a:rPr lang="it-IT" sz="1800" dirty="0" smtClean="0">
                <a:solidFill>
                  <a:schemeClr val="accent2"/>
                </a:solidFill>
              </a:rPr>
              <a:t>vie vestibolari</a:t>
            </a:r>
          </a:p>
          <a:p>
            <a:pPr algn="ctr"/>
            <a:r>
              <a:rPr lang="it-IT" sz="1800" dirty="0" smtClean="0">
                <a:solidFill>
                  <a:schemeClr val="accent2"/>
                </a:solidFill>
              </a:rPr>
              <a:t>nistagmo vestibolare</a:t>
            </a:r>
          </a:p>
          <a:p>
            <a:pPr algn="ctr"/>
            <a:r>
              <a:rPr lang="it-IT" sz="1800" dirty="0" smtClean="0">
                <a:solidFill>
                  <a:schemeClr val="accent2"/>
                </a:solidFill>
              </a:rPr>
              <a:t>nistagmo </a:t>
            </a:r>
            <a:r>
              <a:rPr lang="it-IT" sz="1800" dirty="0" err="1" smtClean="0">
                <a:solidFill>
                  <a:schemeClr val="accent2"/>
                </a:solidFill>
              </a:rPr>
              <a:t>optocinetico</a:t>
            </a:r>
            <a:endParaRPr lang="it-IT" sz="1800" dirty="0" smtClean="0">
              <a:solidFill>
                <a:schemeClr val="accent2"/>
              </a:solidFill>
            </a:endParaRPr>
          </a:p>
          <a:p>
            <a:pPr algn="ctr"/>
            <a:r>
              <a:rPr lang="it-IT" sz="1800" dirty="0" smtClean="0">
                <a:solidFill>
                  <a:schemeClr val="accent2"/>
                </a:solidFill>
              </a:rPr>
              <a:t>movimenti oculari</a:t>
            </a:r>
          </a:p>
          <a:p>
            <a:pPr algn="ctr"/>
            <a:r>
              <a:rPr lang="it-IT" sz="1800" dirty="0" smtClean="0">
                <a:solidFill>
                  <a:schemeClr val="accent2"/>
                </a:solidFill>
              </a:rPr>
              <a:t>retina, fovea e macchia cieca</a:t>
            </a:r>
          </a:p>
          <a:p>
            <a:pPr algn="ctr"/>
            <a:r>
              <a:rPr lang="it-IT" sz="1800" dirty="0" smtClean="0">
                <a:solidFill>
                  <a:schemeClr val="accent2"/>
                </a:solidFill>
              </a:rPr>
              <a:t>muscoli estrinseci dell’occhio</a:t>
            </a:r>
          </a:p>
          <a:p>
            <a:pPr algn="ctr"/>
            <a:r>
              <a:rPr lang="it-IT" sz="1800" dirty="0" smtClean="0">
                <a:solidFill>
                  <a:schemeClr val="accent2"/>
                </a:solidFill>
              </a:rPr>
              <a:t>vie motorie per i movimenti oculari</a:t>
            </a:r>
          </a:p>
          <a:p>
            <a:pPr algn="ctr"/>
            <a:r>
              <a:rPr lang="it-IT" sz="1800" dirty="0" smtClean="0">
                <a:solidFill>
                  <a:schemeClr val="accent2"/>
                </a:solidFill>
              </a:rPr>
              <a:t>stabilità della percezione visiva</a:t>
            </a:r>
          </a:p>
          <a:p>
            <a:pPr algn="ctr"/>
            <a:r>
              <a:rPr lang="it-IT" sz="1800" dirty="0" smtClean="0">
                <a:solidFill>
                  <a:schemeClr val="accent2"/>
                </a:solidFill>
              </a:rPr>
              <a:t>soppressione saccadica</a:t>
            </a:r>
          </a:p>
          <a:p>
            <a:pPr algn="ctr"/>
            <a:r>
              <a:rPr lang="it-IT" sz="1800" dirty="0" smtClean="0">
                <a:solidFill>
                  <a:schemeClr val="accent2"/>
                </a:solidFill>
              </a:rPr>
              <a:t>muscoli intrinseci degli occhi</a:t>
            </a:r>
          </a:p>
          <a:p>
            <a:pPr algn="ctr"/>
            <a:r>
              <a:rPr lang="it-IT" sz="1800" dirty="0" smtClean="0">
                <a:solidFill>
                  <a:schemeClr val="accent2"/>
                </a:solidFill>
              </a:rPr>
              <a:t>riflessi pupillari</a:t>
            </a:r>
          </a:p>
          <a:p>
            <a:pPr algn="ctr"/>
            <a:r>
              <a:rPr lang="it-IT" sz="1800" dirty="0" smtClean="0">
                <a:solidFill>
                  <a:schemeClr val="accent2"/>
                </a:solidFill>
              </a:rPr>
              <a:t>riflesso di orientamento</a:t>
            </a:r>
          </a:p>
          <a:p>
            <a:pPr algn="ctr"/>
            <a:r>
              <a:rPr lang="it-IT" sz="1800" dirty="0" smtClean="0">
                <a:solidFill>
                  <a:schemeClr val="accent2"/>
                </a:solidFill>
              </a:rPr>
              <a:t>vie visive</a:t>
            </a:r>
          </a:p>
          <a:p>
            <a:pPr algn="ctr"/>
            <a:r>
              <a:rPr lang="it-IT" sz="1800" dirty="0" smtClean="0">
                <a:solidFill>
                  <a:schemeClr val="accent2"/>
                </a:solidFill>
              </a:rPr>
              <a:t>funzioni visive del </a:t>
            </a:r>
            <a:r>
              <a:rPr lang="it-IT" sz="1800" dirty="0" err="1" smtClean="0">
                <a:solidFill>
                  <a:schemeClr val="accent2"/>
                </a:solidFill>
              </a:rPr>
              <a:t>collicolo</a:t>
            </a:r>
            <a:r>
              <a:rPr lang="it-IT" sz="1800" dirty="0" smtClean="0">
                <a:solidFill>
                  <a:schemeClr val="accent2"/>
                </a:solidFill>
              </a:rPr>
              <a:t> superiore</a:t>
            </a:r>
            <a:endParaRPr lang="it-IT" sz="1800" dirty="0">
              <a:solidFill>
                <a:schemeClr val="accent2"/>
              </a:solidFill>
            </a:endParaRPr>
          </a:p>
        </p:txBody>
      </p:sp>
      <p:sp>
        <p:nvSpPr>
          <p:cNvPr id="4" name="Text Box 6"/>
          <p:cNvSpPr txBox="1">
            <a:spLocks noChangeArrowheads="1"/>
          </p:cNvSpPr>
          <p:nvPr/>
        </p:nvSpPr>
        <p:spPr bwMode="auto">
          <a:xfrm>
            <a:off x="35496" y="5877272"/>
            <a:ext cx="5238935" cy="11695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a:spcBef>
                <a:spcPts val="0"/>
              </a:spcBef>
              <a:spcAft>
                <a:spcPts val="0"/>
              </a:spcAft>
            </a:pPr>
            <a:r>
              <a:rPr lang="it-IT" altLang="it-IT" sz="1400" dirty="0" smtClean="0">
                <a:solidFill>
                  <a:srgbClr val="FF0000"/>
                </a:solidFill>
                <a:latin typeface="+mn-lt"/>
              </a:rPr>
              <a:t>Casi Clinici:</a:t>
            </a:r>
          </a:p>
          <a:p>
            <a:pPr eaLnBrk="1">
              <a:spcBef>
                <a:spcPts val="0"/>
              </a:spcBef>
              <a:spcAft>
                <a:spcPts val="0"/>
              </a:spcAft>
            </a:pPr>
            <a:r>
              <a:rPr lang="it-IT" altLang="it-IT" sz="1400" dirty="0" smtClean="0">
                <a:solidFill>
                  <a:srgbClr val="FF0000"/>
                </a:solidFill>
                <a:latin typeface="+mn-lt"/>
              </a:rPr>
              <a:t>Severi capogiri in allevatore sessantacinquenne in buona salute</a:t>
            </a:r>
          </a:p>
          <a:p>
            <a:pPr eaLnBrk="1">
              <a:spcBef>
                <a:spcPts val="0"/>
              </a:spcBef>
              <a:spcAft>
                <a:spcPts val="0"/>
              </a:spcAft>
            </a:pPr>
            <a:r>
              <a:rPr lang="it-IT" sz="1400" dirty="0">
                <a:solidFill>
                  <a:srgbClr val="FF0000"/>
                </a:solidFill>
                <a:latin typeface="+mn-lt"/>
              </a:rPr>
              <a:t>Vertigini notturne in giovane </a:t>
            </a:r>
            <a:r>
              <a:rPr lang="it-IT" sz="1400" dirty="0" smtClean="0">
                <a:solidFill>
                  <a:srgbClr val="FF0000"/>
                </a:solidFill>
                <a:latin typeface="+mn-lt"/>
              </a:rPr>
              <a:t>cuoca</a:t>
            </a:r>
          </a:p>
          <a:p>
            <a:pPr eaLnBrk="1">
              <a:spcBef>
                <a:spcPts val="0"/>
              </a:spcBef>
              <a:spcAft>
                <a:spcPts val="0"/>
              </a:spcAft>
            </a:pPr>
            <a:r>
              <a:rPr lang="it-IT" sz="1400" dirty="0">
                <a:solidFill>
                  <a:srgbClr val="FF0000"/>
                </a:solidFill>
                <a:latin typeface="+mn-lt"/>
              </a:rPr>
              <a:t>Nausea e perdita dell’equilibrio in studentessa </a:t>
            </a:r>
            <a:r>
              <a:rPr lang="it-IT" sz="1400" dirty="0" smtClean="0">
                <a:solidFill>
                  <a:srgbClr val="FF0000"/>
                </a:solidFill>
                <a:latin typeface="+mn-lt"/>
              </a:rPr>
              <a:t>universitaria</a:t>
            </a:r>
          </a:p>
          <a:p>
            <a:pPr eaLnBrk="1">
              <a:spcBef>
                <a:spcPts val="0"/>
              </a:spcBef>
              <a:spcAft>
                <a:spcPts val="0"/>
              </a:spcAft>
            </a:pPr>
            <a:r>
              <a:rPr lang="it-IT" sz="1400" dirty="0">
                <a:solidFill>
                  <a:srgbClr val="FF0000"/>
                </a:solidFill>
                <a:latin typeface="+mn-lt"/>
              </a:rPr>
              <a:t>Anomala postura della testa in bambina di età </a:t>
            </a:r>
            <a:r>
              <a:rPr lang="it-IT" sz="1400" dirty="0" smtClean="0">
                <a:solidFill>
                  <a:srgbClr val="FF0000"/>
                </a:solidFill>
                <a:latin typeface="+mn-lt"/>
              </a:rPr>
              <a:t>scolare</a:t>
            </a:r>
            <a:endParaRPr lang="it-IT" sz="1400" dirty="0">
              <a:solidFill>
                <a:srgbClr val="FF0000"/>
              </a:solidFill>
              <a:latin typeface="+mn-lt"/>
            </a:endParaRPr>
          </a:p>
        </p:txBody>
      </p:sp>
    </p:spTree>
    <p:extLst>
      <p:ext uri="{BB962C8B-B14F-4D97-AF65-F5344CB8AC3E}">
        <p14:creationId xmlns:p14="http://schemas.microsoft.com/office/powerpoint/2010/main" val="20691088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27384"/>
            <a:ext cx="8336305" cy="6858000"/>
          </a:xfrm>
          <a:prstGeom prst="rect">
            <a:avLst/>
          </a:prstGeom>
        </p:spPr>
      </p:pic>
      <p:sp>
        <p:nvSpPr>
          <p:cNvPr id="4" name="CasellaDiTesto 3"/>
          <p:cNvSpPr txBox="1">
            <a:spLocks noChangeArrowheads="1"/>
          </p:cNvSpPr>
          <p:nvPr/>
        </p:nvSpPr>
        <p:spPr bwMode="auto">
          <a:xfrm>
            <a:off x="107950" y="44450"/>
            <a:ext cx="1210588" cy="40011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2000" dirty="0" smtClean="0">
                <a:solidFill>
                  <a:srgbClr val="0070C0"/>
                </a:solidFill>
              </a:rPr>
              <a:t>OCCHIO</a:t>
            </a:r>
            <a:endParaRPr lang="it-IT" altLang="it-IT" sz="2000" dirty="0">
              <a:solidFill>
                <a:srgbClr val="0070C0"/>
              </a:solidFill>
            </a:endParaRPr>
          </a:p>
        </p:txBody>
      </p:sp>
      <p:sp>
        <p:nvSpPr>
          <p:cNvPr id="2" name="Rettangolo 1"/>
          <p:cNvSpPr/>
          <p:nvPr/>
        </p:nvSpPr>
        <p:spPr bwMode="auto">
          <a:xfrm>
            <a:off x="6156176" y="692696"/>
            <a:ext cx="648072" cy="72008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7942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oc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36588"/>
            <a:ext cx="7391400" cy="61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CasellaDiTesto 3"/>
          <p:cNvSpPr txBox="1">
            <a:spLocks noChangeArrowheads="1"/>
          </p:cNvSpPr>
          <p:nvPr/>
        </p:nvSpPr>
        <p:spPr bwMode="auto">
          <a:xfrm>
            <a:off x="107950" y="44450"/>
            <a:ext cx="1127125" cy="40005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2000">
                <a:solidFill>
                  <a:srgbClr val="0070C0"/>
                </a:solidFill>
              </a:rPr>
              <a:t>RETINA</a:t>
            </a:r>
          </a:p>
        </p:txBody>
      </p:sp>
    </p:spTree>
    <p:extLst>
      <p:ext uri="{BB962C8B-B14F-4D97-AF65-F5344CB8AC3E}">
        <p14:creationId xmlns:p14="http://schemas.microsoft.com/office/powerpoint/2010/main" val="1665300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oc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8163"/>
            <a:ext cx="7583488" cy="631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CasellaDiTesto 3"/>
          <p:cNvSpPr txBox="1">
            <a:spLocks noChangeArrowheads="1"/>
          </p:cNvSpPr>
          <p:nvPr/>
        </p:nvSpPr>
        <p:spPr bwMode="auto">
          <a:xfrm>
            <a:off x="107950" y="44450"/>
            <a:ext cx="1055688" cy="40005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2000" dirty="0">
                <a:solidFill>
                  <a:srgbClr val="0070C0"/>
                </a:solidFill>
              </a:rPr>
              <a:t>FOVEA</a:t>
            </a:r>
          </a:p>
        </p:txBody>
      </p:sp>
      <p:sp>
        <p:nvSpPr>
          <p:cNvPr id="4" name="CasellaDiTesto 3"/>
          <p:cNvSpPr txBox="1">
            <a:spLocks noChangeArrowheads="1"/>
          </p:cNvSpPr>
          <p:nvPr/>
        </p:nvSpPr>
        <p:spPr bwMode="auto">
          <a:xfrm>
            <a:off x="4572000" y="23664"/>
            <a:ext cx="4377160" cy="40011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2000" smtClean="0">
                <a:solidFill>
                  <a:srgbClr val="0070C0"/>
                </a:solidFill>
              </a:rPr>
              <a:t>EMERGENZA DEL NERVO OTTICO</a:t>
            </a:r>
            <a:endParaRPr lang="it-IT" altLang="it-IT" sz="2000">
              <a:solidFill>
                <a:srgbClr val="0070C0"/>
              </a:solidFill>
            </a:endParaRPr>
          </a:p>
        </p:txBody>
      </p:sp>
    </p:spTree>
    <p:extLst>
      <p:ext uri="{BB962C8B-B14F-4D97-AF65-F5344CB8AC3E}">
        <p14:creationId xmlns:p14="http://schemas.microsoft.com/office/powerpoint/2010/main" val="10494176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asellaDiTesto 3"/>
          <p:cNvSpPr txBox="1">
            <a:spLocks noChangeArrowheads="1"/>
          </p:cNvSpPr>
          <p:nvPr/>
        </p:nvSpPr>
        <p:spPr bwMode="auto">
          <a:xfrm>
            <a:off x="107950" y="44450"/>
            <a:ext cx="9036050" cy="40011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000" dirty="0" smtClean="0">
                <a:solidFill>
                  <a:srgbClr val="0070C0"/>
                </a:solidFill>
              </a:rPr>
              <a:t>SCOTOMA FISIOLOGICO: </a:t>
            </a:r>
            <a:r>
              <a:rPr lang="it-IT" altLang="it-IT" sz="2000" smtClean="0">
                <a:solidFill>
                  <a:srgbClr val="0070C0"/>
                </a:solidFill>
              </a:rPr>
              <a:t>PUNTO CIECO</a:t>
            </a:r>
            <a:endParaRPr lang="it-IT" altLang="it-IT" sz="2000" dirty="0">
              <a:solidFill>
                <a:srgbClr val="0070C0"/>
              </a:solidFill>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81" y="1628799"/>
            <a:ext cx="9182281" cy="3572805"/>
          </a:xfrm>
          <a:prstGeom prst="rect">
            <a:avLst/>
          </a:prstGeom>
        </p:spPr>
      </p:pic>
    </p:spTree>
    <p:extLst>
      <p:ext uri="{BB962C8B-B14F-4D97-AF65-F5344CB8AC3E}">
        <p14:creationId xmlns:p14="http://schemas.microsoft.com/office/powerpoint/2010/main" val="1522988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 Box 2"/>
          <p:cNvSpPr txBox="1">
            <a:spLocks noChangeArrowheads="1"/>
          </p:cNvSpPr>
          <p:nvPr/>
        </p:nvSpPr>
        <p:spPr bwMode="auto">
          <a:xfrm>
            <a:off x="914400" y="1066800"/>
            <a:ext cx="7354888"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600">
                <a:latin typeface="Arial Rounded MT Bold" charset="0"/>
              </a:rPr>
              <a:t>n m l i h g f e d c b a 9 8 7 6 5 4 3 2 1 0 1 2 3 4 5 6 7 8 9 a b c d e f g h i l m n</a:t>
            </a:r>
          </a:p>
          <a:p>
            <a:pPr>
              <a:spcBef>
                <a:spcPct val="0"/>
              </a:spcBef>
              <a:buFontTx/>
              <a:buNone/>
            </a:pPr>
            <a:r>
              <a:rPr lang="it-IT" altLang="it-IT" sz="1600">
                <a:latin typeface="Arial Rounded MT Bold" charset="0"/>
              </a:rPr>
              <a:t>n m l i h g f e d c b a 9 8 7 6 5 4 3 2 1 0 1 2 3 4 5 6 7 8 9 a b c d e f g h i l m n</a:t>
            </a:r>
          </a:p>
          <a:p>
            <a:pPr>
              <a:spcBef>
                <a:spcPct val="0"/>
              </a:spcBef>
              <a:buFontTx/>
              <a:buNone/>
            </a:pPr>
            <a:r>
              <a:rPr lang="it-IT" altLang="it-IT" sz="1600">
                <a:latin typeface="Arial Rounded MT Bold" charset="0"/>
              </a:rPr>
              <a:t>n m l i h g f e d c b a 9 8 7 6 5 4 3 2 1 0 1 2 3 4 5 6 7 8 9 a b c d e f g h i l m n</a:t>
            </a:r>
          </a:p>
          <a:p>
            <a:pPr>
              <a:spcBef>
                <a:spcPct val="0"/>
              </a:spcBef>
              <a:buFontTx/>
              <a:buNone/>
            </a:pPr>
            <a:r>
              <a:rPr lang="it-IT" altLang="it-IT" sz="1600">
                <a:latin typeface="Arial Rounded MT Bold" charset="0"/>
              </a:rPr>
              <a:t>n m l i h g f e d c b a 9 8 7 6 5 4 3 2 1 0 1 2 3 4 5 6 7 8 9 a b c d e f g h i l m n</a:t>
            </a:r>
          </a:p>
          <a:p>
            <a:pPr>
              <a:spcBef>
                <a:spcPct val="0"/>
              </a:spcBef>
              <a:buFontTx/>
              <a:buNone/>
            </a:pPr>
            <a:r>
              <a:rPr lang="it-IT" altLang="it-IT" sz="1600">
                <a:latin typeface="Arial Rounded MT Bold" charset="0"/>
              </a:rPr>
              <a:t>n m l i h g f e d c b a 9 8 7 6 5 4 3 2 1 0 1 2 3 4 5 6 7 8 9 a b c d e f g h i l m n</a:t>
            </a:r>
          </a:p>
          <a:p>
            <a:pPr>
              <a:spcBef>
                <a:spcPct val="0"/>
              </a:spcBef>
              <a:buFontTx/>
              <a:buNone/>
            </a:pPr>
            <a:r>
              <a:rPr lang="it-IT" altLang="it-IT" sz="1600">
                <a:latin typeface="Arial Rounded MT Bold" charset="0"/>
              </a:rPr>
              <a:t>n m l i h g f e d c b a 9 8 7 6 5 4 3 2 1 0 1 2 3 4 5 6 7 8 9 a b c d e f g h i l m n</a:t>
            </a:r>
          </a:p>
          <a:p>
            <a:pPr>
              <a:spcBef>
                <a:spcPct val="0"/>
              </a:spcBef>
              <a:buFontTx/>
              <a:buNone/>
            </a:pPr>
            <a:r>
              <a:rPr lang="it-IT" altLang="it-IT" sz="1600">
                <a:latin typeface="Arial Rounded MT Bold" charset="0"/>
              </a:rPr>
              <a:t>n m l i h g f e d c b a 9 8 7 6 5 4 3 2 1 0 1 2 3 4 5 6 7 8 9 a b c d e f g h i l m n</a:t>
            </a:r>
          </a:p>
          <a:p>
            <a:pPr>
              <a:spcBef>
                <a:spcPct val="0"/>
              </a:spcBef>
              <a:buFontTx/>
              <a:buNone/>
            </a:pPr>
            <a:r>
              <a:rPr lang="it-IT" altLang="it-IT" sz="1600">
                <a:latin typeface="Arial Rounded MT Bold" charset="0"/>
              </a:rPr>
              <a:t>n m l i h g f e d c b a 9 8 7 6 5 4 3 2 1 0 1 2 3 4 5 6 7 8 9 a b c d e f g h i l m n</a:t>
            </a:r>
          </a:p>
          <a:p>
            <a:pPr>
              <a:spcBef>
                <a:spcPct val="0"/>
              </a:spcBef>
              <a:buFontTx/>
              <a:buNone/>
            </a:pPr>
            <a:r>
              <a:rPr lang="it-IT" altLang="it-IT" sz="1600">
                <a:latin typeface="Arial Rounded MT Bold" charset="0"/>
              </a:rPr>
              <a:t>n m l i h g f e d c b a 9 8 7 6 5 4 3 2 1 0 1 2 3 4 5 6 7 8 9 a b c d e f g h i l m n</a:t>
            </a:r>
          </a:p>
          <a:p>
            <a:pPr>
              <a:spcBef>
                <a:spcPct val="0"/>
              </a:spcBef>
              <a:buFontTx/>
              <a:buNone/>
            </a:pPr>
            <a:r>
              <a:rPr lang="it-IT" altLang="it-IT" sz="1600">
                <a:latin typeface="Arial Rounded MT Bold" charset="0"/>
              </a:rPr>
              <a:t>n m l i h g f e d c b a 9 8 7 6 5 4 3 2 1 0 1 2 3 4 5 6 7 8 9 a b c d e f g h i l m n</a:t>
            </a:r>
          </a:p>
          <a:p>
            <a:pPr>
              <a:spcBef>
                <a:spcPct val="0"/>
              </a:spcBef>
              <a:buFontTx/>
              <a:buNone/>
            </a:pPr>
            <a:r>
              <a:rPr lang="it-IT" altLang="it-IT" sz="1600">
                <a:latin typeface="Arial Rounded MT Bold" charset="0"/>
              </a:rPr>
              <a:t>n m l i h g f e d c b a 9 8 7 6 5 4 3 2 1 </a:t>
            </a:r>
            <a:r>
              <a:rPr lang="it-IT" altLang="it-IT" sz="1600">
                <a:solidFill>
                  <a:srgbClr val="FF0000"/>
                </a:solidFill>
                <a:latin typeface="Arial Rounded MT Bold" charset="0"/>
              </a:rPr>
              <a:t>o</a:t>
            </a:r>
            <a:r>
              <a:rPr lang="it-IT" altLang="it-IT" sz="1600">
                <a:latin typeface="Arial Rounded MT Bold" charset="0"/>
              </a:rPr>
              <a:t> 1 2 3 4 5 6 7 8 9 a b c d e f g h i l m n</a:t>
            </a:r>
          </a:p>
          <a:p>
            <a:pPr>
              <a:spcBef>
                <a:spcPct val="0"/>
              </a:spcBef>
              <a:buFontTx/>
              <a:buNone/>
            </a:pPr>
            <a:r>
              <a:rPr lang="it-IT" altLang="it-IT" sz="1600">
                <a:latin typeface="Arial Rounded MT Bold" charset="0"/>
              </a:rPr>
              <a:t>n m l i h g f e d c b a 9 8 7 6 5 4 3 2 1 0 1 2 3 4 5 6 7 8 9 a b c d e f g h i l m n</a:t>
            </a:r>
          </a:p>
          <a:p>
            <a:pPr>
              <a:spcBef>
                <a:spcPct val="0"/>
              </a:spcBef>
              <a:buFontTx/>
              <a:buNone/>
            </a:pPr>
            <a:r>
              <a:rPr lang="it-IT" altLang="it-IT" sz="1600">
                <a:latin typeface="Arial Rounded MT Bold" charset="0"/>
              </a:rPr>
              <a:t>n m l i h g f e d c b a 9 8 7 6 5 4 3 2 1 0 1 2 3 4 5 6 7 8 9 a b c d e f g h i l m n</a:t>
            </a:r>
          </a:p>
          <a:p>
            <a:pPr>
              <a:spcBef>
                <a:spcPct val="0"/>
              </a:spcBef>
              <a:buFontTx/>
              <a:buNone/>
            </a:pPr>
            <a:r>
              <a:rPr lang="it-IT" altLang="it-IT" sz="1600">
                <a:latin typeface="Arial Rounded MT Bold" charset="0"/>
              </a:rPr>
              <a:t>n m l i h g f e d c b a 9 8 7 6 5 4 3 2 1 0 1 2 3 4 5 6 7 8 9 a b c d e f g h i l m n</a:t>
            </a:r>
          </a:p>
          <a:p>
            <a:pPr>
              <a:spcBef>
                <a:spcPct val="0"/>
              </a:spcBef>
              <a:buFontTx/>
              <a:buNone/>
            </a:pPr>
            <a:r>
              <a:rPr lang="it-IT" altLang="it-IT" sz="1600">
                <a:latin typeface="Arial Rounded MT Bold" charset="0"/>
              </a:rPr>
              <a:t>n m l i h g f e d c b a 9 8 7 6 5 4 3 2 1 0 1 2 3 4 5 6 7 8 9 a b c d e f g h i l m n</a:t>
            </a:r>
          </a:p>
          <a:p>
            <a:pPr>
              <a:spcBef>
                <a:spcPct val="0"/>
              </a:spcBef>
              <a:buFontTx/>
              <a:buNone/>
            </a:pPr>
            <a:r>
              <a:rPr lang="it-IT" altLang="it-IT" sz="1600">
                <a:latin typeface="Arial Rounded MT Bold" charset="0"/>
              </a:rPr>
              <a:t>n m l i h g f e d c b a 9 8 7 6 5 4 3 2 1 0 1 2 3 4 5 6 7 8 9 a b c d e f g h i l m n</a:t>
            </a:r>
          </a:p>
          <a:p>
            <a:pPr>
              <a:spcBef>
                <a:spcPct val="0"/>
              </a:spcBef>
              <a:buFontTx/>
              <a:buNone/>
            </a:pPr>
            <a:r>
              <a:rPr lang="it-IT" altLang="it-IT" sz="1600">
                <a:latin typeface="Arial Rounded MT Bold" charset="0"/>
              </a:rPr>
              <a:t>n m l i h g f e d c b a 9 8 7 6 5 4 3 2 1 0 1 2 3 4 5 6 7 8 9 a b c d e f g h i l m n</a:t>
            </a:r>
          </a:p>
          <a:p>
            <a:pPr>
              <a:spcBef>
                <a:spcPct val="0"/>
              </a:spcBef>
              <a:buFontTx/>
              <a:buNone/>
            </a:pPr>
            <a:r>
              <a:rPr lang="it-IT" altLang="it-IT" sz="1600">
                <a:latin typeface="Arial Rounded MT Bold" charset="0"/>
              </a:rPr>
              <a:t>n m l i h g f e d c b a 9 8 7 6 5 4 3 2 1 0 1 2 3 4 5 6 7 8 9 a b c d e f g h i l m n</a:t>
            </a:r>
          </a:p>
          <a:p>
            <a:pPr>
              <a:spcBef>
                <a:spcPct val="0"/>
              </a:spcBef>
              <a:buFontTx/>
              <a:buNone/>
            </a:pPr>
            <a:r>
              <a:rPr lang="it-IT" altLang="it-IT" sz="1600">
                <a:latin typeface="Arial Rounded MT Bold" charset="0"/>
              </a:rPr>
              <a:t>n m l i h g f e d c b a 9 8 7 6 5 4 3 2 1 0 1 2 3 4 5 6 7 8 9 a b c d e f g h i l m n</a:t>
            </a:r>
          </a:p>
          <a:p>
            <a:pPr>
              <a:spcBef>
                <a:spcPct val="0"/>
              </a:spcBef>
              <a:buFontTx/>
              <a:buNone/>
            </a:pPr>
            <a:r>
              <a:rPr lang="it-IT" altLang="it-IT" sz="1600">
                <a:latin typeface="Arial Rounded MT Bold" charset="0"/>
              </a:rPr>
              <a:t>n m l i h g f e d c b a 9 8 7 6 5 4 3 2 1 0 1 2 3 4 5 6 7 8 9 a b c d e f g h i l m n</a:t>
            </a:r>
          </a:p>
          <a:p>
            <a:pPr>
              <a:spcBef>
                <a:spcPct val="0"/>
              </a:spcBef>
              <a:buFontTx/>
              <a:buNone/>
            </a:pPr>
            <a:r>
              <a:rPr lang="it-IT" altLang="it-IT" sz="1600">
                <a:latin typeface="Arial Rounded MT Bold" charset="0"/>
              </a:rPr>
              <a:t>n m l i h g f e d c b a 9 8 7 6 5 4 3 2 1 0 1 2 3 4 5 6 7 8 9 a b c d e f g h i l m n </a:t>
            </a:r>
          </a:p>
        </p:txBody>
      </p:sp>
      <p:sp>
        <p:nvSpPr>
          <p:cNvPr id="51202" name="CasellaDiTesto 3"/>
          <p:cNvSpPr txBox="1">
            <a:spLocks noChangeArrowheads="1"/>
          </p:cNvSpPr>
          <p:nvPr/>
        </p:nvSpPr>
        <p:spPr bwMode="auto">
          <a:xfrm>
            <a:off x="107950" y="44450"/>
            <a:ext cx="1055688" cy="40005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2000">
                <a:solidFill>
                  <a:srgbClr val="0070C0"/>
                </a:solidFill>
              </a:rPr>
              <a:t>FOVEA</a:t>
            </a:r>
          </a:p>
        </p:txBody>
      </p:sp>
    </p:spTree>
    <p:extLst>
      <p:ext uri="{BB962C8B-B14F-4D97-AF65-F5344CB8AC3E}">
        <p14:creationId xmlns:p14="http://schemas.microsoft.com/office/powerpoint/2010/main" val="21450133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Immagine 1"/>
          <p:cNvPicPr>
            <a:picLocks noChangeAspect="1"/>
          </p:cNvPicPr>
          <p:nvPr/>
        </p:nvPicPr>
        <p:blipFill>
          <a:blip r:embed="rId3">
            <a:extLst>
              <a:ext uri="{28A0092B-C50C-407E-A947-70E740481C1C}">
                <a14:useLocalDpi xmlns:a14="http://schemas.microsoft.com/office/drawing/2010/main" val="0"/>
              </a:ext>
            </a:extLst>
          </a:blip>
          <a:srcRect b="21579"/>
          <a:stretch>
            <a:fillRect/>
          </a:stretch>
        </p:blipFill>
        <p:spPr bwMode="auto">
          <a:xfrm>
            <a:off x="138113" y="404813"/>
            <a:ext cx="6786562"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CasellaDiTesto 2"/>
          <p:cNvSpPr txBox="1">
            <a:spLocks noChangeArrowheads="1"/>
          </p:cNvSpPr>
          <p:nvPr/>
        </p:nvSpPr>
        <p:spPr bwMode="auto">
          <a:xfrm>
            <a:off x="4283969" y="76200"/>
            <a:ext cx="4752082" cy="40011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2000" smtClean="0">
                <a:solidFill>
                  <a:srgbClr val="0070C0"/>
                </a:solidFill>
              </a:rPr>
              <a:t>MUSCOLI ESTRINSECI DELL’OCCHIO</a:t>
            </a:r>
            <a:endParaRPr lang="it-IT" altLang="it-IT" sz="2000">
              <a:solidFill>
                <a:srgbClr val="0070C0"/>
              </a:solidFill>
            </a:endParaRPr>
          </a:p>
        </p:txBody>
      </p:sp>
      <p:sp>
        <p:nvSpPr>
          <p:cNvPr id="53251" name="CasellaDiTesto 4"/>
          <p:cNvSpPr txBox="1">
            <a:spLocks noChangeArrowheads="1"/>
          </p:cNvSpPr>
          <p:nvPr/>
        </p:nvSpPr>
        <p:spPr bwMode="auto">
          <a:xfrm>
            <a:off x="6228184" y="3501008"/>
            <a:ext cx="2582758" cy="14773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r">
              <a:spcBef>
                <a:spcPct val="0"/>
              </a:spcBef>
              <a:buFontTx/>
              <a:buNone/>
            </a:pPr>
            <a:r>
              <a:rPr lang="it-IT" altLang="it-IT" sz="1800" dirty="0" smtClean="0"/>
              <a:t>MOVIMENTI OCULARI</a:t>
            </a:r>
          </a:p>
          <a:p>
            <a:pPr algn="r">
              <a:spcBef>
                <a:spcPct val="0"/>
              </a:spcBef>
              <a:buFontTx/>
              <a:buNone/>
            </a:pPr>
            <a:r>
              <a:rPr lang="it-IT" altLang="it-IT" sz="1800" dirty="0" smtClean="0"/>
              <a:t>PICCOLI</a:t>
            </a:r>
            <a:endParaRPr lang="it-IT" altLang="it-IT" sz="1800" dirty="0"/>
          </a:p>
          <a:p>
            <a:pPr algn="r">
              <a:spcBef>
                <a:spcPct val="0"/>
              </a:spcBef>
              <a:buFontTx/>
              <a:buNone/>
            </a:pPr>
            <a:r>
              <a:rPr lang="it-IT" altLang="it-IT" sz="1800" dirty="0" smtClean="0"/>
              <a:t>tremori</a:t>
            </a:r>
            <a:endParaRPr lang="it-IT" altLang="it-IT" sz="1800" dirty="0"/>
          </a:p>
          <a:p>
            <a:pPr algn="r">
              <a:spcBef>
                <a:spcPct val="0"/>
              </a:spcBef>
              <a:buFontTx/>
              <a:buNone/>
            </a:pPr>
            <a:r>
              <a:rPr lang="it-IT" altLang="it-IT" sz="1800" dirty="0" smtClean="0"/>
              <a:t>di deriva (</a:t>
            </a:r>
            <a:r>
              <a:rPr lang="it-IT" altLang="it-IT" sz="1800" dirty="0" err="1" smtClean="0"/>
              <a:t>drifts</a:t>
            </a:r>
            <a:r>
              <a:rPr lang="it-IT" altLang="it-IT" sz="1800" dirty="0" smtClean="0"/>
              <a:t>)</a:t>
            </a:r>
            <a:endParaRPr lang="it-IT" altLang="it-IT" sz="1800" dirty="0"/>
          </a:p>
          <a:p>
            <a:pPr algn="r">
              <a:spcBef>
                <a:spcPct val="0"/>
              </a:spcBef>
              <a:buFontTx/>
              <a:buNone/>
            </a:pPr>
            <a:r>
              <a:rPr lang="it-IT" altLang="it-IT" sz="1800" dirty="0" smtClean="0"/>
              <a:t>micro-saccadi</a:t>
            </a:r>
            <a:endParaRPr lang="it-IT" altLang="it-IT" sz="1800" dirty="0"/>
          </a:p>
        </p:txBody>
      </p:sp>
      <p:sp>
        <p:nvSpPr>
          <p:cNvPr id="53252" name="CasellaDiTesto 5"/>
          <p:cNvSpPr txBox="1">
            <a:spLocks noChangeArrowheads="1"/>
          </p:cNvSpPr>
          <p:nvPr/>
        </p:nvSpPr>
        <p:spPr bwMode="auto">
          <a:xfrm>
            <a:off x="3635375" y="4202113"/>
            <a:ext cx="116998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400"/>
              <a:t>oculomotore</a:t>
            </a:r>
          </a:p>
        </p:txBody>
      </p:sp>
      <p:sp>
        <p:nvSpPr>
          <p:cNvPr id="53253" name="CasellaDiTesto 6"/>
          <p:cNvSpPr txBox="1">
            <a:spLocks noChangeArrowheads="1"/>
          </p:cNvSpPr>
          <p:nvPr/>
        </p:nvSpPr>
        <p:spPr bwMode="auto">
          <a:xfrm>
            <a:off x="3708400" y="4992688"/>
            <a:ext cx="879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400"/>
              <a:t>trocleare</a:t>
            </a:r>
          </a:p>
        </p:txBody>
      </p:sp>
      <p:sp>
        <p:nvSpPr>
          <p:cNvPr id="53254" name="CasellaDiTesto 7"/>
          <p:cNvSpPr txBox="1">
            <a:spLocks noChangeArrowheads="1"/>
          </p:cNvSpPr>
          <p:nvPr/>
        </p:nvSpPr>
        <p:spPr bwMode="auto">
          <a:xfrm>
            <a:off x="3635375" y="5929313"/>
            <a:ext cx="10207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400"/>
              <a:t>abducente</a:t>
            </a:r>
          </a:p>
        </p:txBody>
      </p:sp>
      <p:sp>
        <p:nvSpPr>
          <p:cNvPr id="53255" name="Rettangolo 8"/>
          <p:cNvSpPr>
            <a:spLocks noChangeArrowheads="1"/>
          </p:cNvSpPr>
          <p:nvPr/>
        </p:nvSpPr>
        <p:spPr bwMode="auto">
          <a:xfrm>
            <a:off x="5148263" y="3860800"/>
            <a:ext cx="1079500" cy="34131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2400">
              <a:solidFill>
                <a:srgbClr val="000000"/>
              </a:solidFill>
            </a:endParaRPr>
          </a:p>
        </p:txBody>
      </p:sp>
      <p:sp>
        <p:nvSpPr>
          <p:cNvPr id="53256" name="CasellaDiTesto 3"/>
          <p:cNvSpPr txBox="1">
            <a:spLocks noChangeArrowheads="1"/>
          </p:cNvSpPr>
          <p:nvPr/>
        </p:nvSpPr>
        <p:spPr bwMode="auto">
          <a:xfrm>
            <a:off x="6237714" y="980728"/>
            <a:ext cx="2582758" cy="2031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r">
              <a:spcBef>
                <a:spcPct val="0"/>
              </a:spcBef>
              <a:buFontTx/>
              <a:buNone/>
            </a:pPr>
            <a:r>
              <a:rPr lang="it-IT" altLang="it-IT" sz="1800" smtClean="0"/>
              <a:t>MOVIMENTI OCULARI</a:t>
            </a:r>
          </a:p>
          <a:p>
            <a:pPr algn="r">
              <a:spcBef>
                <a:spcPct val="0"/>
              </a:spcBef>
              <a:buFontTx/>
              <a:buNone/>
            </a:pPr>
            <a:r>
              <a:rPr lang="it-IT" altLang="it-IT" sz="1800" dirty="0" smtClean="0"/>
              <a:t>GRANDI</a:t>
            </a:r>
            <a:endParaRPr lang="it-IT" altLang="it-IT" sz="1800" dirty="0"/>
          </a:p>
          <a:p>
            <a:pPr algn="r">
              <a:spcBef>
                <a:spcPct val="0"/>
              </a:spcBef>
              <a:buFontTx/>
              <a:buNone/>
            </a:pPr>
            <a:r>
              <a:rPr lang="it-IT" altLang="it-IT" sz="1800" dirty="0" smtClean="0"/>
              <a:t>vestibolari</a:t>
            </a:r>
            <a:endParaRPr lang="it-IT" altLang="it-IT" sz="1800" dirty="0"/>
          </a:p>
          <a:p>
            <a:pPr algn="r">
              <a:spcBef>
                <a:spcPct val="0"/>
              </a:spcBef>
              <a:buFontTx/>
              <a:buNone/>
            </a:pPr>
            <a:r>
              <a:rPr lang="it-IT" altLang="it-IT" sz="1800" dirty="0" smtClean="0"/>
              <a:t>optocinetici</a:t>
            </a:r>
            <a:endParaRPr lang="it-IT" altLang="it-IT" sz="1800" dirty="0"/>
          </a:p>
          <a:p>
            <a:pPr algn="r">
              <a:spcBef>
                <a:spcPct val="0"/>
              </a:spcBef>
              <a:buFontTx/>
              <a:buNone/>
            </a:pPr>
            <a:r>
              <a:rPr lang="it-IT" altLang="it-IT" sz="1800" dirty="0" smtClean="0"/>
              <a:t>saccadici</a:t>
            </a:r>
            <a:endParaRPr lang="it-IT" altLang="it-IT" sz="1800" dirty="0"/>
          </a:p>
          <a:p>
            <a:pPr algn="r">
              <a:spcBef>
                <a:spcPct val="0"/>
              </a:spcBef>
              <a:buFontTx/>
              <a:buNone/>
            </a:pPr>
            <a:r>
              <a:rPr lang="it-IT" altLang="it-IT" sz="1800" dirty="0" smtClean="0"/>
              <a:t>di inseguimento</a:t>
            </a:r>
            <a:endParaRPr lang="it-IT" altLang="it-IT" sz="1800" dirty="0"/>
          </a:p>
          <a:p>
            <a:pPr algn="r">
              <a:spcBef>
                <a:spcPct val="0"/>
              </a:spcBef>
              <a:buFontTx/>
              <a:buNone/>
            </a:pPr>
            <a:r>
              <a:rPr lang="it-IT" altLang="it-IT" sz="1800" dirty="0" smtClean="0"/>
              <a:t>di vergenza</a:t>
            </a:r>
            <a:endParaRPr lang="it-IT" altLang="it-IT" sz="1800" dirty="0"/>
          </a:p>
        </p:txBody>
      </p:sp>
      <p:sp>
        <p:nvSpPr>
          <p:cNvPr id="53257" name="CasellaDiTesto 9"/>
          <p:cNvSpPr txBox="1">
            <a:spLocks noChangeArrowheads="1"/>
          </p:cNvSpPr>
          <p:nvPr/>
        </p:nvSpPr>
        <p:spPr bwMode="auto">
          <a:xfrm>
            <a:off x="6875463" y="6567488"/>
            <a:ext cx="22145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000"/>
              <a:t>Da Guyton e Hall, Fisiologia medica</a:t>
            </a:r>
          </a:p>
        </p:txBody>
      </p:sp>
    </p:spTree>
    <p:extLst>
      <p:ext uri="{BB962C8B-B14F-4D97-AF65-F5344CB8AC3E}">
        <p14:creationId xmlns:p14="http://schemas.microsoft.com/office/powerpoint/2010/main" val="14479080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Immagine 1"/>
          <p:cNvPicPr>
            <a:picLocks noChangeAspect="1"/>
          </p:cNvPicPr>
          <p:nvPr/>
        </p:nvPicPr>
        <p:blipFill>
          <a:blip r:embed="rId3">
            <a:extLst>
              <a:ext uri="{28A0092B-C50C-407E-A947-70E740481C1C}">
                <a14:useLocalDpi xmlns:a14="http://schemas.microsoft.com/office/drawing/2010/main" val="0"/>
              </a:ext>
            </a:extLst>
          </a:blip>
          <a:srcRect t="6975" b="14301"/>
          <a:stretch>
            <a:fillRect/>
          </a:stretch>
        </p:blipFill>
        <p:spPr bwMode="auto">
          <a:xfrm>
            <a:off x="623888" y="620713"/>
            <a:ext cx="7835900" cy="619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CasellaDiTesto 2"/>
          <p:cNvSpPr txBox="1">
            <a:spLocks noChangeArrowheads="1"/>
          </p:cNvSpPr>
          <p:nvPr/>
        </p:nvSpPr>
        <p:spPr bwMode="auto">
          <a:xfrm>
            <a:off x="6875463" y="6567488"/>
            <a:ext cx="22145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000"/>
              <a:t>Da Guyton e Hall, Fisiologia medica</a:t>
            </a:r>
          </a:p>
        </p:txBody>
      </p:sp>
      <p:sp>
        <p:nvSpPr>
          <p:cNvPr id="55299" name="CasellaDiTesto 4"/>
          <p:cNvSpPr txBox="1">
            <a:spLocks noChangeArrowheads="1"/>
          </p:cNvSpPr>
          <p:nvPr/>
        </p:nvSpPr>
        <p:spPr bwMode="auto">
          <a:xfrm>
            <a:off x="107950" y="44450"/>
            <a:ext cx="5396221" cy="40011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2000" dirty="0" smtClean="0">
                <a:solidFill>
                  <a:srgbClr val="0070C0"/>
                </a:solidFill>
              </a:rPr>
              <a:t>VIE NERVOSE PER I MOVIMENTI OCULARI</a:t>
            </a:r>
            <a:endParaRPr lang="it-IT" altLang="it-IT" sz="2000" dirty="0">
              <a:solidFill>
                <a:srgbClr val="0070C0"/>
              </a:solidFill>
            </a:endParaRPr>
          </a:p>
        </p:txBody>
      </p:sp>
    </p:spTree>
    <p:extLst>
      <p:ext uri="{BB962C8B-B14F-4D97-AF65-F5344CB8AC3E}">
        <p14:creationId xmlns:p14="http://schemas.microsoft.com/office/powerpoint/2010/main" val="3719742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0688"/>
            <a:ext cx="9144000" cy="5976664"/>
          </a:xfrm>
          <a:prstGeom prst="rect">
            <a:avLst/>
          </a:prstGeom>
        </p:spPr>
      </p:pic>
      <p:sp>
        <p:nvSpPr>
          <p:cNvPr id="4" name="Rettangolo 3"/>
          <p:cNvSpPr/>
          <p:nvPr/>
        </p:nvSpPr>
        <p:spPr>
          <a:xfrm>
            <a:off x="0" y="44624"/>
            <a:ext cx="9144000" cy="461665"/>
          </a:xfrm>
          <a:prstGeom prst="rect">
            <a:avLst/>
          </a:prstGeom>
        </p:spPr>
        <p:txBody>
          <a:bodyPr wrap="square">
            <a:spAutoFit/>
          </a:bodyPr>
          <a:lstStyle/>
          <a:p>
            <a:pPr algn="ctr"/>
            <a:r>
              <a:rPr lang="it-IT" altLang="it-IT" cap="all">
                <a:solidFill>
                  <a:srgbClr val="0070C0"/>
                </a:solidFill>
              </a:rPr>
              <a:t>stabilità della percezione visiva</a:t>
            </a:r>
            <a:endParaRPr lang="it-IT" altLang="it-IT" cap="all" dirty="0">
              <a:solidFill>
                <a:srgbClr val="0070C0"/>
              </a:solidFill>
            </a:endParaRPr>
          </a:p>
        </p:txBody>
      </p:sp>
    </p:spTree>
    <p:extLst>
      <p:ext uri="{BB962C8B-B14F-4D97-AF65-F5344CB8AC3E}">
        <p14:creationId xmlns:p14="http://schemas.microsoft.com/office/powerpoint/2010/main" val="121682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0" y="4554"/>
            <a:ext cx="9144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it-IT" altLang="it-IT" sz="2000" dirty="0" smtClean="0">
                <a:solidFill>
                  <a:schemeClr val="accent2"/>
                </a:solidFill>
                <a:latin typeface="+mn-lt"/>
              </a:rPr>
              <a:t>PER COSTRUIRE IL MOSAICO BISOGNA MUOVERE GLI OCCHI</a:t>
            </a:r>
            <a:endParaRPr lang="it-IT" altLang="it-IT" sz="2000" dirty="0">
              <a:solidFill>
                <a:schemeClr val="accent2"/>
              </a:solidFill>
              <a:latin typeface="+mn-lt"/>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176" y="1556792"/>
            <a:ext cx="2286779" cy="3090664"/>
          </a:xfrm>
          <a:prstGeom prst="rect">
            <a:avLst/>
          </a:prstGeom>
        </p:spPr>
      </p:pic>
      <p:pic>
        <p:nvPicPr>
          <p:cNvPr id="4" name="Immagine 3"/>
          <p:cNvPicPr>
            <a:picLocks noChangeAspect="1"/>
          </p:cNvPicPr>
          <p:nvPr/>
        </p:nvPicPr>
        <p:blipFill rotWithShape="1">
          <a:blip r:embed="rId4">
            <a:extLst>
              <a:ext uri="{28A0092B-C50C-407E-A947-70E740481C1C}">
                <a14:useLocalDpi xmlns:a14="http://schemas.microsoft.com/office/drawing/2010/main" val="0"/>
              </a:ext>
            </a:extLst>
          </a:blip>
          <a:srcRect l="7131" t="24286" r="6292" b="24286"/>
          <a:stretch/>
        </p:blipFill>
        <p:spPr>
          <a:xfrm>
            <a:off x="1043608" y="4537278"/>
            <a:ext cx="4392488" cy="1762102"/>
          </a:xfrm>
          <a:prstGeom prst="rect">
            <a:avLst/>
          </a:prstGeom>
        </p:spPr>
      </p:pic>
      <p:pic>
        <p:nvPicPr>
          <p:cNvPr id="6" name="Immagin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576" y="908720"/>
            <a:ext cx="4704071" cy="2646040"/>
          </a:xfrm>
          <a:prstGeom prst="rect">
            <a:avLst/>
          </a:prstGeom>
        </p:spPr>
      </p:pic>
    </p:spTree>
    <p:extLst>
      <p:ext uri="{BB962C8B-B14F-4D97-AF65-F5344CB8AC3E}">
        <p14:creationId xmlns:p14="http://schemas.microsoft.com/office/powerpoint/2010/main" val="122690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0" y="4554"/>
            <a:ext cx="9144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it-IT" altLang="it-IT" sz="2000" cap="all" dirty="0" smtClean="0">
                <a:solidFill>
                  <a:schemeClr val="accent2"/>
                </a:solidFill>
                <a:latin typeface="+mn-lt"/>
              </a:rPr>
              <a:t>instabilità della percezione visiva</a:t>
            </a:r>
            <a:endParaRPr lang="it-IT" altLang="it-IT" sz="2000" cap="all" dirty="0">
              <a:solidFill>
                <a:schemeClr val="accent2"/>
              </a:solidFill>
              <a:latin typeface="+mn-lt"/>
            </a:endParaRPr>
          </a:p>
        </p:txBody>
      </p:sp>
      <p:pic>
        <p:nvPicPr>
          <p:cNvPr id="5" name="Immagine 4"/>
          <p:cNvPicPr>
            <a:picLocks noChangeAspect="1"/>
          </p:cNvPicPr>
          <p:nvPr/>
        </p:nvPicPr>
        <p:blipFill rotWithShape="1">
          <a:blip r:embed="rId3">
            <a:extLst>
              <a:ext uri="{28A0092B-C50C-407E-A947-70E740481C1C}">
                <a14:useLocalDpi xmlns:a14="http://schemas.microsoft.com/office/drawing/2010/main" val="0"/>
              </a:ext>
            </a:extLst>
          </a:blip>
          <a:srcRect t="3833" b="10764"/>
          <a:stretch/>
        </p:blipFill>
        <p:spPr>
          <a:xfrm>
            <a:off x="1115616" y="548680"/>
            <a:ext cx="2324100" cy="2982687"/>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064" y="4365104"/>
            <a:ext cx="3733800" cy="2171700"/>
          </a:xfrm>
          <a:prstGeom prst="rect">
            <a:avLst/>
          </a:prstGeom>
        </p:spPr>
      </p:pic>
      <p:pic>
        <p:nvPicPr>
          <p:cNvPr id="7" name="Immagin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1960" y="548680"/>
            <a:ext cx="4782323" cy="3185103"/>
          </a:xfrm>
          <a:prstGeom prst="rect">
            <a:avLst/>
          </a:prstGeom>
        </p:spPr>
      </p:pic>
      <p:pic>
        <p:nvPicPr>
          <p:cNvPr id="8" name="Immagin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512" y="3861048"/>
            <a:ext cx="4453632" cy="2719775"/>
          </a:xfrm>
          <a:prstGeom prst="rect">
            <a:avLst/>
          </a:prstGeom>
        </p:spPr>
      </p:pic>
    </p:spTree>
    <p:extLst>
      <p:ext uri="{BB962C8B-B14F-4D97-AF65-F5344CB8AC3E}">
        <p14:creationId xmlns:p14="http://schemas.microsoft.com/office/powerpoint/2010/main" val="197292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6" descr="Immagin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CasellaDiTesto 2"/>
          <p:cNvSpPr txBox="1">
            <a:spLocks noChangeArrowheads="1"/>
          </p:cNvSpPr>
          <p:nvPr/>
        </p:nvSpPr>
        <p:spPr bwMode="auto">
          <a:xfrm>
            <a:off x="35496" y="44450"/>
            <a:ext cx="3424977" cy="400110"/>
          </a:xfrm>
          <a:prstGeom prst="rect">
            <a:avLst/>
          </a:prstGeom>
          <a:solidFill>
            <a:schemeClr val="bg1"/>
          </a:solidFill>
          <a:ln w="9525">
            <a:solidFill>
              <a:srgbClr val="0070C0"/>
            </a:solidFill>
            <a:miter lim="800000"/>
            <a:headEnd/>
            <a:tailEnd/>
          </a:ln>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2000" smtClean="0">
                <a:solidFill>
                  <a:srgbClr val="0070C0"/>
                </a:solidFill>
              </a:rPr>
              <a:t>TRONCO DELL’ENCEFALO</a:t>
            </a:r>
            <a:endParaRPr lang="it-IT" altLang="it-IT" sz="2000">
              <a:solidFill>
                <a:srgbClr val="0070C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Box 3"/>
          <p:cNvSpPr txBox="1">
            <a:spLocks noChangeArrowheads="1"/>
          </p:cNvSpPr>
          <p:nvPr/>
        </p:nvSpPr>
        <p:spPr bwMode="auto">
          <a:xfrm>
            <a:off x="0" y="44624"/>
            <a:ext cx="9143999"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defRPr/>
            </a:pPr>
            <a:r>
              <a:rPr lang="it-IT" sz="2000" dirty="0">
                <a:solidFill>
                  <a:schemeClr val="accent2"/>
                </a:solidFill>
                <a:latin typeface="+mn-lt"/>
                <a:ea typeface="ＭＳ Ｐゴシック" charset="0"/>
              </a:rPr>
              <a:t>SOPPRESSIONE SACCADICA</a:t>
            </a:r>
          </a:p>
        </p:txBody>
      </p:sp>
      <p:sp>
        <p:nvSpPr>
          <p:cNvPr id="41988" name="Text Box 4"/>
          <p:cNvSpPr txBox="1">
            <a:spLocks noChangeArrowheads="1"/>
          </p:cNvSpPr>
          <p:nvPr/>
        </p:nvSpPr>
        <p:spPr bwMode="auto">
          <a:xfrm>
            <a:off x="0" y="6381328"/>
            <a:ext cx="91440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defRPr/>
            </a:pPr>
            <a:r>
              <a:rPr lang="it-IT" sz="1800" dirty="0">
                <a:solidFill>
                  <a:schemeClr val="accent2"/>
                </a:solidFill>
                <a:latin typeface="+mn-lt"/>
                <a:ea typeface="ＭＳ Ｐゴシック" charset="0"/>
              </a:rPr>
              <a:t>dimostrazione con gli </a:t>
            </a:r>
            <a:r>
              <a:rPr lang="it-IT" sz="1800" dirty="0" smtClean="0">
                <a:solidFill>
                  <a:schemeClr val="accent2"/>
                </a:solidFill>
                <a:latin typeface="+mn-lt"/>
                <a:ea typeface="ＭＳ Ｐゴシック" charset="0"/>
              </a:rPr>
              <a:t>specchi e lo </a:t>
            </a:r>
            <a:r>
              <a:rPr lang="it-IT" sz="1800" dirty="0" err="1" smtClean="0">
                <a:solidFill>
                  <a:schemeClr val="accent2"/>
                </a:solidFill>
                <a:latin typeface="+mn-lt"/>
                <a:ea typeface="ＭＳ Ｐゴシック" charset="0"/>
              </a:rPr>
              <a:t>smartphone</a:t>
            </a:r>
            <a:endParaRPr lang="it-IT" sz="1800" dirty="0">
              <a:solidFill>
                <a:schemeClr val="accent2"/>
              </a:solidFill>
              <a:latin typeface="+mn-lt"/>
              <a:ea typeface="ＭＳ Ｐゴシック" charset="0"/>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620688"/>
            <a:ext cx="7344816" cy="5732312"/>
          </a:xfrm>
          <a:prstGeom prst="rect">
            <a:avLst/>
          </a:prstGeom>
        </p:spPr>
      </p:pic>
      <p:pic>
        <p:nvPicPr>
          <p:cNvPr id="3" name="Immagine 2"/>
          <p:cNvPicPr>
            <a:picLocks noChangeAspect="1"/>
          </p:cNvPicPr>
          <p:nvPr/>
        </p:nvPicPr>
        <p:blipFill rotWithShape="1">
          <a:blip r:embed="rId4">
            <a:extLst>
              <a:ext uri="{28A0092B-C50C-407E-A947-70E740481C1C}">
                <a14:useLocalDpi xmlns:a14="http://schemas.microsoft.com/office/drawing/2010/main" val="0"/>
              </a:ext>
            </a:extLst>
          </a:blip>
          <a:srcRect l="34886"/>
          <a:stretch/>
        </p:blipFill>
        <p:spPr>
          <a:xfrm>
            <a:off x="7341246" y="4089400"/>
            <a:ext cx="1802754" cy="2768600"/>
          </a:xfrm>
          <a:prstGeom prst="rect">
            <a:avLst/>
          </a:prstGeom>
        </p:spPr>
      </p:pic>
    </p:spTree>
    <p:extLst>
      <p:ext uri="{BB962C8B-B14F-4D97-AF65-F5344CB8AC3E}">
        <p14:creationId xmlns:p14="http://schemas.microsoft.com/office/powerpoint/2010/main" val="85091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Immagine 1"/>
          <p:cNvPicPr>
            <a:picLocks noChangeAspect="1"/>
          </p:cNvPicPr>
          <p:nvPr/>
        </p:nvPicPr>
        <p:blipFill>
          <a:blip r:embed="rId3">
            <a:extLst>
              <a:ext uri="{28A0092B-C50C-407E-A947-70E740481C1C}">
                <a14:useLocalDpi xmlns:a14="http://schemas.microsoft.com/office/drawing/2010/main" val="0"/>
              </a:ext>
            </a:extLst>
          </a:blip>
          <a:srcRect t="4926" b="253"/>
          <a:stretch>
            <a:fillRect/>
          </a:stretch>
        </p:blipFill>
        <p:spPr bwMode="auto">
          <a:xfrm>
            <a:off x="20638" y="-26988"/>
            <a:ext cx="4551362" cy="554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346" name="Gruppo 5"/>
          <p:cNvGrpSpPr>
            <a:grpSpLocks/>
          </p:cNvGrpSpPr>
          <p:nvPr/>
        </p:nvGrpSpPr>
        <p:grpSpPr bwMode="auto">
          <a:xfrm>
            <a:off x="3760788" y="4437063"/>
            <a:ext cx="5275262" cy="2395537"/>
            <a:chOff x="2076947" y="4489648"/>
            <a:chExt cx="5275008" cy="2395736"/>
          </a:xfrm>
        </p:grpSpPr>
        <p:pic>
          <p:nvPicPr>
            <p:cNvPr id="57348" name="Immagine 2"/>
            <p:cNvPicPr>
              <a:picLocks noChangeAspect="1"/>
            </p:cNvPicPr>
            <p:nvPr/>
          </p:nvPicPr>
          <p:blipFill>
            <a:blip r:embed="rId4">
              <a:extLst>
                <a:ext uri="{28A0092B-C50C-407E-A947-70E740481C1C}">
                  <a14:useLocalDpi xmlns:a14="http://schemas.microsoft.com/office/drawing/2010/main" val="0"/>
                </a:ext>
              </a:extLst>
            </a:blip>
            <a:srcRect l="7806" t="59692" r="2460"/>
            <a:stretch>
              <a:fillRect/>
            </a:stretch>
          </p:blipFill>
          <p:spPr bwMode="auto">
            <a:xfrm>
              <a:off x="2076947" y="4489648"/>
              <a:ext cx="5256584" cy="23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CasellaDiTesto 3"/>
            <p:cNvSpPr txBox="1">
              <a:spLocks noChangeArrowheads="1"/>
            </p:cNvSpPr>
            <p:nvPr/>
          </p:nvSpPr>
          <p:spPr bwMode="auto">
            <a:xfrm>
              <a:off x="5364088" y="6361856"/>
              <a:ext cx="723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800"/>
                <a:t>miosi</a:t>
              </a:r>
            </a:p>
          </p:txBody>
        </p:sp>
        <p:sp>
          <p:nvSpPr>
            <p:cNvPr id="57350" name="CasellaDiTesto 4"/>
            <p:cNvSpPr txBox="1">
              <a:spLocks noChangeArrowheads="1"/>
            </p:cNvSpPr>
            <p:nvPr/>
          </p:nvSpPr>
          <p:spPr bwMode="auto">
            <a:xfrm>
              <a:off x="6372200" y="6361856"/>
              <a:ext cx="9797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800"/>
                <a:t>midriasi</a:t>
              </a:r>
            </a:p>
          </p:txBody>
        </p:sp>
      </p:grpSp>
      <p:sp>
        <p:nvSpPr>
          <p:cNvPr id="57347" name="CasellaDiTesto 6"/>
          <p:cNvSpPr txBox="1">
            <a:spLocks noChangeArrowheads="1"/>
          </p:cNvSpPr>
          <p:nvPr/>
        </p:nvSpPr>
        <p:spPr bwMode="auto">
          <a:xfrm>
            <a:off x="4140274" y="116632"/>
            <a:ext cx="4824214" cy="40011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2000" dirty="0" smtClean="0">
                <a:solidFill>
                  <a:srgbClr val="0070C0"/>
                </a:solidFill>
              </a:rPr>
              <a:t>MUSCOLI </a:t>
            </a:r>
            <a:r>
              <a:rPr lang="it-IT" altLang="it-IT" sz="2000" smtClean="0">
                <a:solidFill>
                  <a:srgbClr val="0070C0"/>
                </a:solidFill>
              </a:rPr>
              <a:t>INTRINSECI DEGLI OCCHI</a:t>
            </a:r>
            <a:endParaRPr lang="it-IT" altLang="it-IT" sz="2000" dirty="0">
              <a:solidFill>
                <a:srgbClr val="0070C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Immagin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8088" y="-12700"/>
            <a:ext cx="66373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3" name="CasellaDiTesto 1"/>
          <p:cNvSpPr txBox="1">
            <a:spLocks noChangeArrowheads="1"/>
          </p:cNvSpPr>
          <p:nvPr/>
        </p:nvSpPr>
        <p:spPr bwMode="auto">
          <a:xfrm>
            <a:off x="107950" y="44450"/>
            <a:ext cx="2370138" cy="1015663"/>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2000" dirty="0" smtClean="0">
                <a:solidFill>
                  <a:srgbClr val="0070C0"/>
                </a:solidFill>
              </a:rPr>
              <a:t>MUSCOLI INTRINSECI DEGLI OCCHI</a:t>
            </a:r>
            <a:endParaRPr lang="it-IT" altLang="it-IT" sz="2000" dirty="0">
              <a:solidFill>
                <a:srgbClr val="0070C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2138" y="444500"/>
            <a:ext cx="8532812" cy="64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CasellaDiTesto 2"/>
          <p:cNvSpPr txBox="1">
            <a:spLocks noChangeArrowheads="1"/>
          </p:cNvSpPr>
          <p:nvPr/>
        </p:nvSpPr>
        <p:spPr bwMode="auto">
          <a:xfrm>
            <a:off x="107950" y="44450"/>
            <a:ext cx="2951882" cy="40011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2000" smtClean="0">
                <a:solidFill>
                  <a:srgbClr val="0070C0"/>
                </a:solidFill>
              </a:rPr>
              <a:t>RIFLESSO ALLA LUCE</a:t>
            </a:r>
            <a:endParaRPr lang="it-IT" altLang="it-IT" sz="2000">
              <a:solidFill>
                <a:srgbClr val="0070C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57200"/>
            <a:ext cx="27432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124325"/>
            <a:ext cx="35052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3663" y="3352800"/>
            <a:ext cx="5011737" cy="310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304800"/>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CasellaDiTesto 6"/>
          <p:cNvSpPr txBox="1">
            <a:spLocks noChangeArrowheads="1"/>
          </p:cNvSpPr>
          <p:nvPr/>
        </p:nvSpPr>
        <p:spPr bwMode="auto">
          <a:xfrm>
            <a:off x="3500438" y="2276475"/>
            <a:ext cx="3966599" cy="400110"/>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000" dirty="0" smtClean="0">
                <a:solidFill>
                  <a:srgbClr val="0070C0"/>
                </a:solidFill>
              </a:rPr>
              <a:t>RIFLESSO DI ORIENTAMENTO </a:t>
            </a:r>
            <a:endParaRPr lang="it-IT" altLang="it-IT" sz="2000" dirty="0">
              <a:solidFill>
                <a:srgbClr val="0070C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0"/>
            <a:ext cx="54213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CasellaDiTesto 3"/>
          <p:cNvSpPr txBox="1">
            <a:spLocks noChangeArrowheads="1"/>
          </p:cNvSpPr>
          <p:nvPr/>
        </p:nvSpPr>
        <p:spPr bwMode="auto">
          <a:xfrm>
            <a:off x="107950" y="44450"/>
            <a:ext cx="1495922" cy="40011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2000" dirty="0" smtClean="0">
                <a:solidFill>
                  <a:srgbClr val="0070C0"/>
                </a:solidFill>
              </a:rPr>
              <a:t>VIE VISIVE</a:t>
            </a:r>
            <a:endParaRPr lang="it-IT" altLang="it-IT" sz="2000" dirty="0">
              <a:solidFill>
                <a:srgbClr val="0070C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4" descr="Human superior collicul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25" y="2362200"/>
            <a:ext cx="5995988"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Text Box 6"/>
          <p:cNvSpPr txBox="1">
            <a:spLocks noChangeArrowheads="1"/>
          </p:cNvSpPr>
          <p:nvPr/>
        </p:nvSpPr>
        <p:spPr bwMode="auto">
          <a:xfrm>
            <a:off x="6384925" y="4457700"/>
            <a:ext cx="26066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200"/>
              <a:t>Many researchers have claimed that there is an alignment of auditory, somatosensory, visual and motor maps in the superior colliculus</a:t>
            </a:r>
          </a:p>
        </p:txBody>
      </p:sp>
      <p:sp>
        <p:nvSpPr>
          <p:cNvPr id="67587" name="Text Box 7"/>
          <p:cNvSpPr txBox="1">
            <a:spLocks noChangeArrowheads="1"/>
          </p:cNvSpPr>
          <p:nvPr/>
        </p:nvSpPr>
        <p:spPr bwMode="auto">
          <a:xfrm>
            <a:off x="457200" y="549275"/>
            <a:ext cx="8245475"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400"/>
              <a:t>The mammalian superior colliculus (SC) constitutes a major node in processing sensory information, incorporating cognitive factors, and issuing motor commands. The resulting action of orienting toward or away from a stimulus can be accomplished as an integrated movement across oculomotor, cephalomotor, and skeletomotor effectors. The SC also participates in preserving fixation during intersaccadic intervals. [Gandhi and Katnani, Annu. Rev. Neurosci. 2011. 34:205-31]</a:t>
            </a:r>
          </a:p>
        </p:txBody>
      </p:sp>
      <p:sp>
        <p:nvSpPr>
          <p:cNvPr id="67588" name="CasellaDiTesto 4"/>
          <p:cNvSpPr txBox="1">
            <a:spLocks noChangeArrowheads="1"/>
          </p:cNvSpPr>
          <p:nvPr/>
        </p:nvSpPr>
        <p:spPr bwMode="auto">
          <a:xfrm>
            <a:off x="179512" y="116632"/>
            <a:ext cx="8851805" cy="40011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000" dirty="0" err="1" smtClean="0">
                <a:solidFill>
                  <a:srgbClr val="0070C0"/>
                </a:solidFill>
              </a:rPr>
              <a:t>COLLICOLO</a:t>
            </a:r>
            <a:r>
              <a:rPr lang="it-IT" altLang="it-IT" sz="2000" dirty="0" smtClean="0">
                <a:solidFill>
                  <a:srgbClr val="0070C0"/>
                </a:solidFill>
              </a:rPr>
              <a:t> SUPERIORE</a:t>
            </a:r>
            <a:endParaRPr lang="it-IT" altLang="it-IT" sz="2000" dirty="0">
              <a:solidFill>
                <a:srgbClr val="0070C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362200"/>
            <a:ext cx="5715000"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Text Box 3"/>
          <p:cNvSpPr txBox="1">
            <a:spLocks noChangeArrowheads="1"/>
          </p:cNvSpPr>
          <p:nvPr/>
        </p:nvSpPr>
        <p:spPr bwMode="auto">
          <a:xfrm>
            <a:off x="1828800" y="5867400"/>
            <a:ext cx="464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000"/>
              <a:t>[From Wurtz RH and Albano JA, Annu. Rev. Neurosci. 1980.3:189-226]</a:t>
            </a:r>
          </a:p>
        </p:txBody>
      </p:sp>
      <p:sp>
        <p:nvSpPr>
          <p:cNvPr id="69635" name="CasellaDiTesto 1"/>
          <p:cNvSpPr txBox="1">
            <a:spLocks noChangeArrowheads="1"/>
          </p:cNvSpPr>
          <p:nvPr/>
        </p:nvSpPr>
        <p:spPr bwMode="auto">
          <a:xfrm>
            <a:off x="684213" y="692150"/>
            <a:ext cx="7991475"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400"/>
              <a:t>The general function of the tectal system is to direct behavioral responses toward specific points in egocentric ("body-centered") space. Each layer of the tectum contains a topographic map of the surrounding world in retinotopic coordinates, and activation of neurons at a particular point in the map evokes a response directed toward the corresponding point in space. The tectum is also involved in generating spatially directed head turns and arm-reaching movements.</a:t>
            </a:r>
          </a:p>
        </p:txBody>
      </p:sp>
      <p:sp>
        <p:nvSpPr>
          <p:cNvPr id="6" name="CasellaDiTesto 4"/>
          <p:cNvSpPr txBox="1">
            <a:spLocks noChangeArrowheads="1"/>
          </p:cNvSpPr>
          <p:nvPr/>
        </p:nvSpPr>
        <p:spPr bwMode="auto">
          <a:xfrm>
            <a:off x="107950" y="44450"/>
            <a:ext cx="8856538" cy="40011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000" dirty="0" err="1" smtClean="0">
                <a:solidFill>
                  <a:srgbClr val="0070C0"/>
                </a:solidFill>
              </a:rPr>
              <a:t>COLLICOLO</a:t>
            </a:r>
            <a:r>
              <a:rPr lang="it-IT" altLang="it-IT" sz="2000" dirty="0" smtClean="0">
                <a:solidFill>
                  <a:srgbClr val="0070C0"/>
                </a:solidFill>
              </a:rPr>
              <a:t> SUPERIORE</a:t>
            </a:r>
            <a:endParaRPr lang="it-IT" altLang="it-IT" sz="2000" dirty="0">
              <a:solidFill>
                <a:srgbClr val="0070C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476672"/>
            <a:ext cx="9144000" cy="6494085"/>
          </a:xfrm>
          <a:prstGeom prst="rect">
            <a:avLst/>
          </a:prstGeom>
          <a:noFill/>
        </p:spPr>
        <p:txBody>
          <a:bodyPr wrap="square" rtlCol="0">
            <a:spAutoFit/>
          </a:bodyPr>
          <a:lstStyle/>
          <a:p>
            <a:r>
              <a:rPr lang="it-IT" sz="1600" b="1" dirty="0" smtClean="0"/>
              <a:t>Anomala postura della testa in bambina di età scolare</a:t>
            </a:r>
            <a:endParaRPr lang="it-IT" sz="1600" b="1" dirty="0"/>
          </a:p>
          <a:p>
            <a:endParaRPr lang="it-IT" sz="1600" dirty="0"/>
          </a:p>
          <a:p>
            <a:r>
              <a:rPr lang="it-IT" sz="1600" dirty="0" smtClean="0"/>
              <a:t>Pina Bellocchio, </a:t>
            </a:r>
            <a:r>
              <a:rPr lang="it-IT" sz="1600" dirty="0"/>
              <a:t>u</a:t>
            </a:r>
            <a:r>
              <a:rPr lang="it-IT" sz="1600" dirty="0" smtClean="0"/>
              <a:t>na </a:t>
            </a:r>
            <a:r>
              <a:rPr lang="it-IT" sz="1600" dirty="0"/>
              <a:t>bambina di 9 </a:t>
            </a:r>
            <a:r>
              <a:rPr lang="it-IT" sz="1600" dirty="0" smtClean="0"/>
              <a:t>anni, </a:t>
            </a:r>
            <a:r>
              <a:rPr lang="it-IT" sz="1600" dirty="0"/>
              <a:t>è stata portata </a:t>
            </a:r>
            <a:r>
              <a:rPr lang="it-IT" sz="1600" dirty="0" smtClean="0"/>
              <a:t>in clinica oculistica a causa di una postura </a:t>
            </a:r>
            <a:r>
              <a:rPr lang="it-IT" sz="1600" dirty="0"/>
              <a:t>anormale della testa durante la lettura e la scrittura, </a:t>
            </a:r>
            <a:r>
              <a:rPr lang="it-IT" sz="1600" dirty="0" smtClean="0"/>
              <a:t>osservata dalla </a:t>
            </a:r>
            <a:r>
              <a:rPr lang="it-IT" sz="1600" dirty="0"/>
              <a:t>sua </a:t>
            </a:r>
            <a:r>
              <a:rPr lang="it-IT" sz="1600" dirty="0" smtClean="0"/>
              <a:t>insegnante </a:t>
            </a:r>
            <a:r>
              <a:rPr lang="it-IT" sz="1600" dirty="0"/>
              <a:t>circa un anno </a:t>
            </a:r>
            <a:r>
              <a:rPr lang="it-IT" sz="1600" dirty="0" smtClean="0"/>
              <a:t>fa e mai regredita. </a:t>
            </a:r>
            <a:r>
              <a:rPr lang="it-IT" sz="1600" dirty="0"/>
              <a:t>Non c'era storia </a:t>
            </a:r>
            <a:r>
              <a:rPr lang="it-IT" sz="1600" dirty="0" smtClean="0"/>
              <a:t>di diplopia</a:t>
            </a:r>
            <a:r>
              <a:rPr lang="it-IT" sz="1600" dirty="0"/>
              <a:t>, trauma o storia familiare di disturbi simili. </a:t>
            </a:r>
            <a:r>
              <a:rPr lang="it-IT" sz="1600" dirty="0" smtClean="0"/>
              <a:t>La bambina è nata con </a:t>
            </a:r>
            <a:r>
              <a:rPr lang="it-IT" sz="1600" dirty="0"/>
              <a:t>parto normale a </a:t>
            </a:r>
            <a:r>
              <a:rPr lang="it-IT" sz="1600" dirty="0" smtClean="0"/>
              <a:t>termine.</a:t>
            </a:r>
          </a:p>
          <a:p>
            <a:r>
              <a:rPr lang="it-IT" sz="1600" dirty="0" smtClean="0"/>
              <a:t>La </a:t>
            </a:r>
            <a:r>
              <a:rPr lang="it-IT" sz="1600" dirty="0"/>
              <a:t>valutazione da parte di un pediatra ha </a:t>
            </a:r>
            <a:r>
              <a:rPr lang="it-IT" sz="1600" dirty="0" smtClean="0"/>
              <a:t>dato risultati nella norma, comprese le </a:t>
            </a:r>
            <a:r>
              <a:rPr lang="it-IT" sz="1600" dirty="0"/>
              <a:t>indagini di routine. </a:t>
            </a:r>
            <a:r>
              <a:rPr lang="it-IT" sz="1600" dirty="0" smtClean="0"/>
              <a:t>L’esame oculare </a:t>
            </a:r>
            <a:r>
              <a:rPr lang="it-IT" sz="1600" dirty="0"/>
              <a:t>ha mostrato che l'acuità visiva senza aiuto in entrambi gli occhi </a:t>
            </a:r>
            <a:r>
              <a:rPr lang="it-IT" sz="1600" dirty="0" smtClean="0"/>
              <a:t>era  di 5/10, ma poteva essere corretta a 10/10 </a:t>
            </a:r>
            <a:r>
              <a:rPr lang="it-IT" sz="1600" dirty="0"/>
              <a:t>in entrambi gli </a:t>
            </a:r>
            <a:r>
              <a:rPr lang="it-IT" sz="1600" dirty="0" smtClean="0"/>
              <a:t>occhi. L'esame </a:t>
            </a:r>
            <a:r>
              <a:rPr lang="it-IT" sz="1600" dirty="0"/>
              <a:t>del segmento anteriore era normale. </a:t>
            </a:r>
            <a:r>
              <a:rPr lang="it-IT" sz="1600" dirty="0" smtClean="0"/>
              <a:t>Alla ispezione dello sguardo, l’occhio </a:t>
            </a:r>
            <a:r>
              <a:rPr lang="it-IT" sz="1600" dirty="0"/>
              <a:t>sinistro mostrava una lieve </a:t>
            </a:r>
            <a:r>
              <a:rPr lang="it-IT" sz="1600" dirty="0" smtClean="0"/>
              <a:t>esotropia con abduzione </a:t>
            </a:r>
            <a:r>
              <a:rPr lang="it-IT" sz="1600" dirty="0"/>
              <a:t>difettosa, adduzione </a:t>
            </a:r>
            <a:r>
              <a:rPr lang="it-IT" sz="1600" dirty="0" smtClean="0"/>
              <a:t>leggermente difettosa, </a:t>
            </a:r>
            <a:r>
              <a:rPr lang="it-IT" sz="1600" dirty="0"/>
              <a:t>restringimento </a:t>
            </a:r>
            <a:r>
              <a:rPr lang="it-IT" sz="1600" dirty="0" smtClean="0"/>
              <a:t>della </a:t>
            </a:r>
            <a:r>
              <a:rPr lang="it-IT" sz="1600" dirty="0"/>
              <a:t>fessura palpebrale al tentativo di adduzione </a:t>
            </a:r>
            <a:r>
              <a:rPr lang="it-IT" sz="1600" dirty="0" smtClean="0"/>
              <a:t>accompagnato a retrazione del globo oculare. Mostrava </a:t>
            </a:r>
            <a:r>
              <a:rPr lang="it-IT" sz="1600" dirty="0"/>
              <a:t>una rotazione </a:t>
            </a:r>
            <a:r>
              <a:rPr lang="it-IT" sz="1600" dirty="0" smtClean="0"/>
              <a:t>compensatoria della testa </a:t>
            </a:r>
            <a:r>
              <a:rPr lang="it-IT" sz="1600" dirty="0"/>
              <a:t>a </a:t>
            </a:r>
            <a:r>
              <a:rPr lang="it-IT" sz="1600" dirty="0" smtClean="0"/>
              <a:t>sinistra per mantenere </a:t>
            </a:r>
            <a:r>
              <a:rPr lang="it-IT" sz="1600" dirty="0"/>
              <a:t>la visione binoculare. Tuttavia, questo adattamento era </a:t>
            </a:r>
            <a:r>
              <a:rPr lang="it-IT" sz="1600" dirty="0" smtClean="0"/>
              <a:t>evidente solo </a:t>
            </a:r>
            <a:r>
              <a:rPr lang="it-IT" sz="1600" dirty="0"/>
              <a:t>durante la lettura e la scrittura </a:t>
            </a:r>
            <a:r>
              <a:rPr lang="it-IT" sz="1600" dirty="0" smtClean="0"/>
              <a:t>(lavoro da vicino). </a:t>
            </a:r>
          </a:p>
          <a:p>
            <a:r>
              <a:rPr lang="it-IT" sz="1600" dirty="0" smtClean="0"/>
              <a:t>È stata richiesta una RM cerebrale che ha mostrato l’assenza del nervo abducente (che innerva il retto laterale) di sinistra.</a:t>
            </a:r>
            <a:r>
              <a:rPr lang="it-IT" sz="1600" dirty="0"/>
              <a:t> </a:t>
            </a:r>
            <a:endParaRPr lang="it-IT" sz="1600" dirty="0" smtClean="0"/>
          </a:p>
          <a:p>
            <a:r>
              <a:rPr lang="it-IT" sz="1600" dirty="0" smtClean="0"/>
              <a:t>Sulla base dei segni clinici e della evidenza anatomica è stata fatta diagnosi di sindrome </a:t>
            </a:r>
            <a:r>
              <a:rPr lang="it-IT" sz="1600" dirty="0" err="1" smtClean="0"/>
              <a:t>retrattiva</a:t>
            </a:r>
            <a:r>
              <a:rPr lang="it-IT" sz="1600" dirty="0" smtClean="0"/>
              <a:t> di </a:t>
            </a:r>
            <a:r>
              <a:rPr lang="it-IT" sz="1600" dirty="0" err="1" smtClean="0"/>
              <a:t>Duane</a:t>
            </a:r>
            <a:r>
              <a:rPr lang="it-IT" sz="1600" dirty="0" smtClean="0"/>
              <a:t> (</a:t>
            </a:r>
            <a:r>
              <a:rPr lang="it-IT" sz="1600" dirty="0" err="1" smtClean="0"/>
              <a:t>DRS</a:t>
            </a:r>
            <a:r>
              <a:rPr lang="it-IT" sz="1600" dirty="0"/>
              <a:t>). Si ritiene che la </a:t>
            </a:r>
            <a:r>
              <a:rPr lang="it-IT" sz="1600" dirty="0" err="1"/>
              <a:t>DRS</a:t>
            </a:r>
            <a:r>
              <a:rPr lang="it-IT" sz="1600" dirty="0"/>
              <a:t> sia dovuta ad assenza congenita o </a:t>
            </a:r>
            <a:r>
              <a:rPr lang="it-IT" sz="1600" dirty="0" smtClean="0"/>
              <a:t>scarso sviluppo </a:t>
            </a:r>
            <a:r>
              <a:rPr lang="it-IT" sz="1600" dirty="0"/>
              <a:t>del nucleo abducente a causa del quale </a:t>
            </a:r>
            <a:r>
              <a:rPr lang="it-IT" sz="1600" dirty="0" smtClean="0"/>
              <a:t>il muscolo retto laterale </a:t>
            </a:r>
            <a:r>
              <a:rPr lang="it-IT" sz="1600" dirty="0"/>
              <a:t>riceve </a:t>
            </a:r>
            <a:r>
              <a:rPr lang="it-IT" sz="1600" dirty="0" smtClean="0"/>
              <a:t>una innervazione anomala </a:t>
            </a:r>
            <a:r>
              <a:rPr lang="it-IT" sz="1600" dirty="0"/>
              <a:t>dai rami </a:t>
            </a:r>
            <a:r>
              <a:rPr lang="it-IT" sz="1600" dirty="0" smtClean="0"/>
              <a:t>del nervo oculomotore. È </a:t>
            </a:r>
            <a:r>
              <a:rPr lang="it-IT" sz="1600" dirty="0"/>
              <a:t>probabile che si verifichi </a:t>
            </a:r>
            <a:r>
              <a:rPr lang="it-IT" sz="1600" dirty="0" smtClean="0"/>
              <a:t>dalla 4°all'8 °settimana </a:t>
            </a:r>
            <a:r>
              <a:rPr lang="it-IT" sz="1600" dirty="0"/>
              <a:t>di vita </a:t>
            </a:r>
            <a:r>
              <a:rPr lang="it-IT" sz="1600" dirty="0" smtClean="0"/>
              <a:t>intrauterina, durante </a:t>
            </a:r>
            <a:r>
              <a:rPr lang="it-IT" sz="1600" dirty="0"/>
              <a:t>lo sviluppo dei </a:t>
            </a:r>
            <a:r>
              <a:rPr lang="it-IT" sz="1600" dirty="0" smtClean="0"/>
              <a:t>nervi e dei muscoli </a:t>
            </a:r>
            <a:r>
              <a:rPr lang="it-IT" sz="1600" dirty="0"/>
              <a:t>extraoculari</a:t>
            </a:r>
            <a:r>
              <a:rPr lang="it-IT" sz="1600" dirty="0" smtClean="0"/>
              <a:t>.</a:t>
            </a:r>
          </a:p>
          <a:p>
            <a:r>
              <a:rPr lang="it-IT" sz="1600" dirty="0"/>
              <a:t>La </a:t>
            </a:r>
            <a:r>
              <a:rPr lang="it-IT" sz="1600" dirty="0" smtClean="0"/>
              <a:t>forma classica di </a:t>
            </a:r>
            <a:r>
              <a:rPr lang="it-IT" sz="1600" dirty="0" err="1" smtClean="0"/>
              <a:t>DRS</a:t>
            </a:r>
            <a:r>
              <a:rPr lang="it-IT" sz="1600" dirty="0" smtClean="0"/>
              <a:t> comprende assenza o riduzione di movimenti oculari orizzontali, </a:t>
            </a:r>
            <a:r>
              <a:rPr lang="it-IT" sz="1600" dirty="0"/>
              <a:t>retrazione </a:t>
            </a:r>
            <a:r>
              <a:rPr lang="it-IT" sz="1600" dirty="0" smtClean="0"/>
              <a:t>del globo oculare e </a:t>
            </a:r>
            <a:r>
              <a:rPr lang="it-IT" sz="1600" dirty="0"/>
              <a:t>restringimento </a:t>
            </a:r>
            <a:r>
              <a:rPr lang="it-IT" sz="1600" dirty="0" smtClean="0"/>
              <a:t>della </a:t>
            </a:r>
            <a:r>
              <a:rPr lang="it-IT" sz="1600" dirty="0"/>
              <a:t>fessura palpebrale </a:t>
            </a:r>
            <a:r>
              <a:rPr lang="it-IT" sz="1600" dirty="0" smtClean="0"/>
              <a:t>nel </a:t>
            </a:r>
            <a:r>
              <a:rPr lang="it-IT" sz="1600" dirty="0"/>
              <a:t>tentativo di </a:t>
            </a:r>
            <a:r>
              <a:rPr lang="it-IT" sz="1600" dirty="0" smtClean="0"/>
              <a:t>adduzione. La retrazione del </a:t>
            </a:r>
            <a:r>
              <a:rPr lang="it-IT" sz="1600" dirty="0"/>
              <a:t>globo si verifica a causa della co-contrazione </a:t>
            </a:r>
            <a:r>
              <a:rPr lang="it-IT" sz="1600" dirty="0" smtClean="0"/>
              <a:t>dei retti </a:t>
            </a:r>
            <a:r>
              <a:rPr lang="it-IT" sz="1600" dirty="0"/>
              <a:t>laterale e </a:t>
            </a:r>
            <a:r>
              <a:rPr lang="it-IT" sz="1600" dirty="0" smtClean="0"/>
              <a:t>mediale, </a:t>
            </a:r>
            <a:r>
              <a:rPr lang="it-IT" sz="1600" dirty="0"/>
              <a:t>che si verifica a causa </a:t>
            </a:r>
            <a:r>
              <a:rPr lang="it-IT" sz="1600" dirty="0" smtClean="0"/>
              <a:t>del difettoso indirizzamento delle </a:t>
            </a:r>
            <a:r>
              <a:rPr lang="it-IT" sz="1600" dirty="0"/>
              <a:t>fibre nervose </a:t>
            </a:r>
            <a:r>
              <a:rPr lang="it-IT" sz="1600" dirty="0" smtClean="0"/>
              <a:t>dal </a:t>
            </a:r>
            <a:r>
              <a:rPr lang="it-IT" sz="1600" dirty="0"/>
              <a:t>nervo oculomotore al muscolo retto laterale.</a:t>
            </a:r>
            <a:endParaRPr lang="it-IT" sz="1600" dirty="0"/>
          </a:p>
        </p:txBody>
      </p:sp>
      <p:sp>
        <p:nvSpPr>
          <p:cNvPr id="5" name="CasellaDiTesto 4"/>
          <p:cNvSpPr txBox="1">
            <a:spLocks noChangeArrowheads="1"/>
          </p:cNvSpPr>
          <p:nvPr/>
        </p:nvSpPr>
        <p:spPr bwMode="auto">
          <a:xfrm>
            <a:off x="107950" y="44450"/>
            <a:ext cx="8928546" cy="40011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000" smtClean="0">
                <a:solidFill>
                  <a:srgbClr val="0070C0"/>
                </a:solidFill>
              </a:rPr>
              <a:t>CASO CLINICO</a:t>
            </a:r>
            <a:endParaRPr lang="it-IT" altLang="it-IT" sz="2000" dirty="0">
              <a:solidFill>
                <a:srgbClr val="0070C0"/>
              </a:solidFill>
            </a:endParaRPr>
          </a:p>
        </p:txBody>
      </p:sp>
    </p:spTree>
    <p:extLst>
      <p:ext uri="{BB962C8B-B14F-4D97-AF65-F5344CB8AC3E}">
        <p14:creationId xmlns:p14="http://schemas.microsoft.com/office/powerpoint/2010/main" val="15687795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CasellaDiTesto 1"/>
          <p:cNvSpPr txBox="1">
            <a:spLocks noChangeArrowheads="1"/>
          </p:cNvSpPr>
          <p:nvPr/>
        </p:nvSpPr>
        <p:spPr bwMode="auto">
          <a:xfrm>
            <a:off x="0" y="299720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400" smtClean="0"/>
              <a:t>RIFLESSI VESTIBOLARI </a:t>
            </a:r>
            <a:endParaRPr lang="it-IT" altLang="it-IT" sz="2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476672"/>
            <a:ext cx="9144000" cy="4524315"/>
          </a:xfrm>
          <a:prstGeom prst="rect">
            <a:avLst/>
          </a:prstGeom>
          <a:noFill/>
        </p:spPr>
        <p:txBody>
          <a:bodyPr wrap="square" rtlCol="0">
            <a:spAutoFit/>
          </a:bodyPr>
          <a:lstStyle/>
          <a:p>
            <a:r>
              <a:rPr lang="it-IT" sz="1600" b="1" dirty="0"/>
              <a:t>Vertigini notturne in giovane </a:t>
            </a:r>
            <a:r>
              <a:rPr lang="it-IT" sz="1600" b="1" dirty="0" smtClean="0"/>
              <a:t>cuoca</a:t>
            </a:r>
            <a:endParaRPr lang="it-IT" sz="1600" b="1" dirty="0"/>
          </a:p>
          <a:p>
            <a:r>
              <a:rPr lang="it-IT" sz="1600" dirty="0"/>
              <a:t> </a:t>
            </a:r>
          </a:p>
          <a:p>
            <a:r>
              <a:rPr lang="it-IT" sz="1600" dirty="0" smtClean="0"/>
              <a:t>Giovanna Canale, </a:t>
            </a:r>
            <a:r>
              <a:rPr lang="it-IT" sz="1600" dirty="0"/>
              <a:t>una giovane donna di 28 anni, impiegata in un laboratorio di pasticceria, ha fissato un appuntamento col medico curante a causa di una serie di episodi frequenti, ma brevi, di vertigini. La maggior parte delle volte si verificano a letto, quando cambia posizione, si piega verso il basso o si alza in piedi rapidamente. Spesso, a letto, tornando alla posizione precedente, le vertigini cessano. </a:t>
            </a:r>
          </a:p>
          <a:p>
            <a:r>
              <a:rPr lang="it-IT" sz="1600" dirty="0"/>
              <a:t>All’esame obiettivo, Giovanna è in salute e in condizioni fisiche e mentali congrue con la sua età. L’ispezione dell’orecchio esterno e l’esame dei movimenti oculari non ha evidenziato alcunché di anormale. Durante la visita, il medico è riuscito a riprodurre un attacco di vertigine chiedendo a Giovanna di girarsi da un lato. Tornando alla posizione precedente, la vertigine cessava. </a:t>
            </a:r>
          </a:p>
          <a:p>
            <a:r>
              <a:rPr lang="it-IT" sz="1600" dirty="0"/>
              <a:t>Il medico ipotizza una vertigine posturale parossistica benigna.</a:t>
            </a:r>
          </a:p>
          <a:p>
            <a:r>
              <a:rPr lang="it-IT" sz="1600" dirty="0"/>
              <a:t>La vertigine posturale parossistica benigna è in genere di origine idiopatica, ma potrebbe essere dovuta a una degenerazione dell’utricolo. Gli otoliti liberati dall’utricolo malato potrebbero spostarsi nei canali semicircolari e gli attacchi di vertigine potrebbero presentarsi quando la rotazione angolare della testa li spinge in un’ampolla e contro la sua cupola. Spesso la sintomatologia si risolve spontaneamente o con esercizi mirati atti a far uscire gli </a:t>
            </a:r>
            <a:r>
              <a:rPr lang="it-IT" sz="1600" dirty="0" smtClean="0"/>
              <a:t>otoliti </a:t>
            </a:r>
            <a:r>
              <a:rPr lang="it-IT" sz="1600" dirty="0"/>
              <a:t>dall’ampolla e disperderli nell’endolinfa del vestibolo</a:t>
            </a:r>
            <a:r>
              <a:rPr lang="it-IT" sz="1600" dirty="0" smtClean="0"/>
              <a:t>.</a:t>
            </a:r>
            <a:endParaRPr lang="it-IT" sz="1600" dirty="0"/>
          </a:p>
        </p:txBody>
      </p:sp>
      <p:sp>
        <p:nvSpPr>
          <p:cNvPr id="5" name="CasellaDiTesto 4"/>
          <p:cNvSpPr txBox="1">
            <a:spLocks noChangeArrowheads="1"/>
          </p:cNvSpPr>
          <p:nvPr/>
        </p:nvSpPr>
        <p:spPr bwMode="auto">
          <a:xfrm>
            <a:off x="107950" y="44450"/>
            <a:ext cx="8928546" cy="40011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000" smtClean="0">
                <a:solidFill>
                  <a:srgbClr val="0070C0"/>
                </a:solidFill>
              </a:rPr>
              <a:t>CASO CLINICO</a:t>
            </a:r>
            <a:endParaRPr lang="it-IT" altLang="it-IT" sz="2000" dirty="0">
              <a:solidFill>
                <a:srgbClr val="0070C0"/>
              </a:solidFill>
            </a:endParaRPr>
          </a:p>
        </p:txBody>
      </p:sp>
    </p:spTree>
    <p:extLst>
      <p:ext uri="{BB962C8B-B14F-4D97-AF65-F5344CB8AC3E}">
        <p14:creationId xmlns:p14="http://schemas.microsoft.com/office/powerpoint/2010/main" val="17139090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asellaDiTesto 2"/>
          <p:cNvSpPr txBox="1"/>
          <p:nvPr/>
        </p:nvSpPr>
        <p:spPr>
          <a:xfrm>
            <a:off x="72008" y="188640"/>
            <a:ext cx="9036496" cy="461665"/>
          </a:xfrm>
          <a:prstGeom prst="rect">
            <a:avLst/>
          </a:prstGeom>
          <a:noFill/>
          <a:ln>
            <a:solidFill>
              <a:schemeClr val="bg1"/>
            </a:solidFill>
          </a:ln>
        </p:spPr>
        <p:txBody>
          <a:bodyPr wrap="square" rtlCol="0">
            <a:spAutoFit/>
          </a:bodyPr>
          <a:lstStyle/>
          <a:p>
            <a:pPr algn="ctr"/>
            <a:r>
              <a:rPr lang="it-IT" dirty="0" smtClean="0">
                <a:solidFill>
                  <a:schemeClr val="bg1"/>
                </a:solidFill>
              </a:rPr>
              <a:t>APPARATO VESTIBOLARE </a:t>
            </a:r>
            <a:r>
              <a:rPr lang="it-IT" smtClean="0">
                <a:solidFill>
                  <a:schemeClr val="bg1"/>
                </a:solidFill>
              </a:rPr>
              <a:t>E EQUILIBRIO</a:t>
            </a:r>
            <a:endParaRPr lang="it-IT">
              <a:solidFill>
                <a:schemeClr val="bg1"/>
              </a:solidFill>
            </a:endParaRPr>
          </a:p>
        </p:txBody>
      </p:sp>
      <p:sp>
        <p:nvSpPr>
          <p:cNvPr id="4" name="CasellaDiTesto 3"/>
          <p:cNvSpPr txBox="1"/>
          <p:nvPr/>
        </p:nvSpPr>
        <p:spPr>
          <a:xfrm>
            <a:off x="3923928" y="3068960"/>
            <a:ext cx="1620957" cy="646331"/>
          </a:xfrm>
          <a:prstGeom prst="rect">
            <a:avLst/>
          </a:prstGeom>
          <a:noFill/>
        </p:spPr>
        <p:txBody>
          <a:bodyPr wrap="none" rtlCol="0">
            <a:spAutoFit/>
          </a:bodyPr>
          <a:lstStyle/>
          <a:p>
            <a:r>
              <a:rPr lang="it-IT" sz="3600" smtClean="0">
                <a:solidFill>
                  <a:schemeClr val="bg1"/>
                </a:solidFill>
              </a:rPr>
              <a:t>VIDEO</a:t>
            </a:r>
            <a:endParaRPr lang="it-IT" sz="3600">
              <a:solidFill>
                <a:schemeClr val="bg1"/>
              </a:solidFill>
            </a:endParaRPr>
          </a:p>
        </p:txBody>
      </p:sp>
    </p:spTree>
    <p:extLst>
      <p:ext uri="{BB962C8B-B14F-4D97-AF65-F5344CB8AC3E}">
        <p14:creationId xmlns:p14="http://schemas.microsoft.com/office/powerpoint/2010/main" val="15017455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31" y="0"/>
            <a:ext cx="8735049" cy="6858000"/>
          </a:xfrm>
          <a:prstGeom prst="rect">
            <a:avLst/>
          </a:prstGeom>
        </p:spPr>
      </p:pic>
      <p:sp>
        <p:nvSpPr>
          <p:cNvPr id="3" name="Rettangolo 2"/>
          <p:cNvSpPr/>
          <p:nvPr/>
        </p:nvSpPr>
        <p:spPr>
          <a:xfrm>
            <a:off x="6012160" y="6572245"/>
            <a:ext cx="3131840" cy="285755"/>
          </a:xfrm>
          <a:prstGeom prst="rect">
            <a:avLst/>
          </a:prstGeom>
        </p:spPr>
        <p:txBody>
          <a:bodyPr wrap="square">
            <a:spAutoFit/>
          </a:bodyPr>
          <a:lstStyle/>
          <a:p>
            <a:r>
              <a:rPr lang="it-IT" altLang="it-IT" sz="1200" dirty="0"/>
              <a:t>Silverthorn, FISIOLOGIA UMANA, </a:t>
            </a:r>
            <a:r>
              <a:rPr lang="it-IT" altLang="it-IT" sz="1200" dirty="0" err="1" smtClean="0"/>
              <a:t>Pearson</a:t>
            </a:r>
            <a:endParaRPr lang="it-IT" altLang="it-IT" sz="1200" dirty="0"/>
          </a:p>
        </p:txBody>
      </p:sp>
      <p:sp>
        <p:nvSpPr>
          <p:cNvPr id="22530" name="CasellaDiTesto 1"/>
          <p:cNvSpPr txBox="1">
            <a:spLocks noChangeArrowheads="1"/>
          </p:cNvSpPr>
          <p:nvPr/>
        </p:nvSpPr>
        <p:spPr bwMode="auto">
          <a:xfrm>
            <a:off x="107950" y="44450"/>
            <a:ext cx="8928546" cy="400110"/>
          </a:xfrm>
          <a:prstGeom prst="rect">
            <a:avLst/>
          </a:prstGeom>
          <a:solidFill>
            <a:schemeClr val="bg1"/>
          </a:solidFill>
          <a:ln w="9525">
            <a:solidFill>
              <a:srgbClr val="0070C0"/>
            </a:solidFill>
            <a:miter lim="800000"/>
            <a:headEnd/>
            <a:tailEnd/>
          </a:ln>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000" dirty="0" smtClean="0">
                <a:solidFill>
                  <a:srgbClr val="0070C0"/>
                </a:solidFill>
              </a:rPr>
              <a:t>ANATOMIA</a:t>
            </a:r>
            <a:endParaRPr lang="it-IT" altLang="it-IT" sz="2000" dirty="0">
              <a:solidFill>
                <a:srgbClr val="0070C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40x04"/>
          <p:cNvPicPr>
            <a:picLocks noChangeAspect="1" noChangeArrowheads="1"/>
          </p:cNvPicPr>
          <p:nvPr/>
        </p:nvPicPr>
        <p:blipFill rotWithShape="1">
          <a:blip r:embed="rId3">
            <a:extLst>
              <a:ext uri="{28A0092B-C50C-407E-A947-70E740481C1C}">
                <a14:useLocalDpi xmlns:a14="http://schemas.microsoft.com/office/drawing/2010/main" val="0"/>
              </a:ext>
            </a:extLst>
          </a:blip>
          <a:srcRect l="7079" r="6085" b="13948"/>
          <a:stretch/>
        </p:blipFill>
        <p:spPr bwMode="auto">
          <a:xfrm>
            <a:off x="54008" y="1052736"/>
            <a:ext cx="9059349" cy="482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 Box 3"/>
          <p:cNvSpPr txBox="1">
            <a:spLocks noChangeArrowheads="1"/>
          </p:cNvSpPr>
          <p:nvPr/>
        </p:nvSpPr>
        <p:spPr bwMode="auto">
          <a:xfrm>
            <a:off x="5410200" y="6537325"/>
            <a:ext cx="36004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altLang="it-IT" sz="1000"/>
              <a:t>Da Kandel et al., Principles of Neural Sciences, Mc Graw Hill</a:t>
            </a:r>
          </a:p>
        </p:txBody>
      </p:sp>
      <p:sp>
        <p:nvSpPr>
          <p:cNvPr id="5" name="CasellaDiTesto 4"/>
          <p:cNvSpPr txBox="1">
            <a:spLocks noChangeArrowheads="1"/>
          </p:cNvSpPr>
          <p:nvPr/>
        </p:nvSpPr>
        <p:spPr bwMode="auto">
          <a:xfrm>
            <a:off x="107950" y="44450"/>
            <a:ext cx="8928546" cy="400110"/>
          </a:xfrm>
          <a:prstGeom prst="rect">
            <a:avLst/>
          </a:prstGeom>
          <a:solidFill>
            <a:schemeClr val="bg1"/>
          </a:solidFill>
          <a:ln w="9525">
            <a:solidFill>
              <a:srgbClr val="0000FF"/>
            </a:solidFill>
            <a:miter lim="800000"/>
            <a:headEnd/>
            <a:tailEnd/>
          </a:ln>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000" dirty="0" smtClean="0">
                <a:solidFill>
                  <a:srgbClr val="0070C0"/>
                </a:solidFill>
              </a:rPr>
              <a:t>APPARATO VESTIBOLARE</a:t>
            </a:r>
            <a:endParaRPr lang="it-IT" altLang="it-IT" sz="2000" dirty="0">
              <a:solidFill>
                <a:srgbClr val="0070C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ctrTitle"/>
          </p:nvPr>
        </p:nvSpPr>
        <p:spPr>
          <a:xfrm>
            <a:off x="685800" y="2286000"/>
            <a:ext cx="7772400" cy="1143000"/>
          </a:xfrm>
        </p:spPr>
        <p:txBody>
          <a:bodyPr/>
          <a:lstStyle/>
          <a:p>
            <a:pPr eaLnBrk="1" hangingPunct="1"/>
            <a:r>
              <a:rPr lang="it-IT" altLang="it-IT"/>
              <a:t>Equilibrio 1</a:t>
            </a:r>
          </a:p>
        </p:txBody>
      </p:sp>
      <p:pic>
        <p:nvPicPr>
          <p:cNvPr id="3" name="Immagine 2"/>
          <p:cNvPicPr>
            <a:picLocks noChangeAspect="1"/>
          </p:cNvPicPr>
          <p:nvPr/>
        </p:nvPicPr>
        <p:blipFill rotWithShape="1">
          <a:blip r:embed="rId3">
            <a:extLst>
              <a:ext uri="{28A0092B-C50C-407E-A947-70E740481C1C}">
                <a14:useLocalDpi xmlns:a14="http://schemas.microsoft.com/office/drawing/2010/main" val="0"/>
              </a:ext>
            </a:extLst>
          </a:blip>
          <a:srcRect t="7778"/>
          <a:stretch/>
        </p:blipFill>
        <p:spPr>
          <a:xfrm>
            <a:off x="1403648" y="488776"/>
            <a:ext cx="5734904" cy="6324600"/>
          </a:xfrm>
          <a:prstGeom prst="rect">
            <a:avLst/>
          </a:prstGeom>
        </p:spPr>
      </p:pic>
      <p:sp>
        <p:nvSpPr>
          <p:cNvPr id="5" name="CasellaDiTesto 4"/>
          <p:cNvSpPr txBox="1">
            <a:spLocks noChangeArrowheads="1"/>
          </p:cNvSpPr>
          <p:nvPr/>
        </p:nvSpPr>
        <p:spPr bwMode="auto">
          <a:xfrm>
            <a:off x="107950" y="44450"/>
            <a:ext cx="8928546" cy="400110"/>
          </a:xfrm>
          <a:prstGeom prst="rect">
            <a:avLst/>
          </a:prstGeom>
          <a:solidFill>
            <a:schemeClr val="bg1"/>
          </a:solidFill>
          <a:ln w="9525">
            <a:solidFill>
              <a:srgbClr val="0000FF"/>
            </a:solidFill>
            <a:miter lim="800000"/>
            <a:headEnd/>
            <a:tailEnd/>
          </a:ln>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000" dirty="0" smtClean="0">
                <a:solidFill>
                  <a:srgbClr val="0070C0"/>
                </a:solidFill>
              </a:rPr>
              <a:t>APPARATO VESTIBOLARE</a:t>
            </a:r>
            <a:endParaRPr lang="it-IT" altLang="it-IT" sz="2000" dirty="0">
              <a:solidFill>
                <a:srgbClr val="0070C0"/>
              </a:solidFill>
            </a:endParaRPr>
          </a:p>
        </p:txBody>
      </p:sp>
      <p:sp>
        <p:nvSpPr>
          <p:cNvPr id="7" name="Rettangolo 6"/>
          <p:cNvSpPr/>
          <p:nvPr/>
        </p:nvSpPr>
        <p:spPr>
          <a:xfrm>
            <a:off x="6444208" y="6597352"/>
            <a:ext cx="2664296" cy="246221"/>
          </a:xfrm>
          <a:prstGeom prst="rect">
            <a:avLst/>
          </a:prstGeom>
        </p:spPr>
        <p:txBody>
          <a:bodyPr wrap="square">
            <a:spAutoFit/>
          </a:bodyPr>
          <a:lstStyle/>
          <a:p>
            <a:r>
              <a:rPr lang="it-IT" altLang="it-IT" sz="1000" dirty="0"/>
              <a:t>Silverthorn, FISIOLOGIA UMANA, </a:t>
            </a:r>
            <a:r>
              <a:rPr lang="it-IT" altLang="it-IT" sz="1000" dirty="0" err="1" smtClean="0"/>
              <a:t>Pearson</a:t>
            </a:r>
            <a:endParaRPr lang="it-IT" altLang="it-IT" sz="10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Presentazione vuota">
  <a:themeElements>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zione vuota">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vuo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vuo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vuot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vuo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vuo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vuo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vuo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vuo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630</TotalTime>
  <Words>2128</Words>
  <Application>Microsoft Macintosh PowerPoint</Application>
  <PresentationFormat>Presentazione su schermo (4:3)</PresentationFormat>
  <Paragraphs>190</Paragraphs>
  <Slides>38</Slides>
  <Notes>38</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38</vt:i4>
      </vt:variant>
    </vt:vector>
  </HeadingPairs>
  <TitlesOfParts>
    <vt:vector size="43" baseType="lpstr">
      <vt:lpstr>Arial Rounded MT Bold</vt:lpstr>
      <vt:lpstr>ＭＳ Ｐゴシック</vt:lpstr>
      <vt:lpstr>Times New Roman</vt:lpstr>
      <vt:lpstr>Arial</vt:lpstr>
      <vt:lpstr>Presentazione vuota</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Equilibrio 1</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P. Paolo Battaglini</dc:creator>
  <cp:lastModifiedBy>P. Paolo Battaglini</cp:lastModifiedBy>
  <cp:revision>54</cp:revision>
  <dcterms:created xsi:type="dcterms:W3CDTF">2015-11-21T15:16:52Z</dcterms:created>
  <dcterms:modified xsi:type="dcterms:W3CDTF">2020-10-22T10:27:12Z</dcterms:modified>
</cp:coreProperties>
</file>