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 id="2147483649" r:id="rId3"/>
    <p:sldMasterId id="2147484229" r:id="rId4"/>
    <p:sldMasterId id="2147484241" r:id="rId5"/>
  </p:sldMasterIdLst>
  <p:notesMasterIdLst>
    <p:notesMasterId r:id="rId44"/>
  </p:notesMasterIdLst>
  <p:handoutMasterIdLst>
    <p:handoutMasterId r:id="rId45"/>
  </p:handoutMasterIdLst>
  <p:sldIdLst>
    <p:sldId id="363" r:id="rId6"/>
    <p:sldId id="364" r:id="rId7"/>
    <p:sldId id="383" r:id="rId8"/>
    <p:sldId id="286" r:id="rId9"/>
    <p:sldId id="296" r:id="rId10"/>
    <p:sldId id="382" r:id="rId11"/>
    <p:sldId id="352" r:id="rId12"/>
    <p:sldId id="366" r:id="rId13"/>
    <p:sldId id="362" r:id="rId14"/>
    <p:sldId id="378" r:id="rId15"/>
    <p:sldId id="379" r:id="rId16"/>
    <p:sldId id="381" r:id="rId17"/>
    <p:sldId id="367" r:id="rId18"/>
    <p:sldId id="287" r:id="rId19"/>
    <p:sldId id="331" r:id="rId20"/>
    <p:sldId id="346" r:id="rId21"/>
    <p:sldId id="295" r:id="rId22"/>
    <p:sldId id="369" r:id="rId23"/>
    <p:sldId id="376" r:id="rId24"/>
    <p:sldId id="377" r:id="rId25"/>
    <p:sldId id="333" r:id="rId26"/>
    <p:sldId id="384" r:id="rId27"/>
    <p:sldId id="371" r:id="rId28"/>
    <p:sldId id="372" r:id="rId29"/>
    <p:sldId id="374" r:id="rId30"/>
    <p:sldId id="380" r:id="rId31"/>
    <p:sldId id="329" r:id="rId32"/>
    <p:sldId id="365" r:id="rId33"/>
    <p:sldId id="385" r:id="rId34"/>
    <p:sldId id="386" r:id="rId35"/>
    <p:sldId id="387" r:id="rId36"/>
    <p:sldId id="388" r:id="rId37"/>
    <p:sldId id="389" r:id="rId38"/>
    <p:sldId id="390" r:id="rId39"/>
    <p:sldId id="391" r:id="rId40"/>
    <p:sldId id="392" r:id="rId41"/>
    <p:sldId id="393" r:id="rId42"/>
    <p:sldId id="394" r:id="rId43"/>
  </p:sldIdLst>
  <p:sldSz cx="9144000" cy="6858000" type="screen4x3"/>
  <p:notesSz cx="6858000" cy="9144000"/>
  <p:defaultTextStyle>
    <a:defPPr>
      <a:defRPr lang="en-GB"/>
    </a:defPPr>
    <a:lvl1pPr algn="l" rtl="0" eaLnBrk="0" fontAlgn="base" hangingPunct="0">
      <a:spcBef>
        <a:spcPct val="0"/>
      </a:spcBef>
      <a:spcAft>
        <a:spcPct val="0"/>
      </a:spcAft>
      <a:defRPr sz="16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16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16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16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1600" kern="1200">
        <a:solidFill>
          <a:schemeClr val="tx1"/>
        </a:solidFill>
        <a:latin typeface="Arial" charset="0"/>
        <a:ea typeface="ＭＳ Ｐゴシック" charset="-128"/>
        <a:cs typeface="+mn-cs"/>
      </a:defRPr>
    </a:lvl5pPr>
    <a:lvl6pPr marL="2286000" algn="l" defTabSz="914400" rtl="0" eaLnBrk="1" latinLnBrk="0" hangingPunct="1">
      <a:defRPr sz="1600" kern="1200">
        <a:solidFill>
          <a:schemeClr val="tx1"/>
        </a:solidFill>
        <a:latin typeface="Arial" charset="0"/>
        <a:ea typeface="ＭＳ Ｐゴシック" charset="-128"/>
        <a:cs typeface="+mn-cs"/>
      </a:defRPr>
    </a:lvl6pPr>
    <a:lvl7pPr marL="2743200" algn="l" defTabSz="914400" rtl="0" eaLnBrk="1" latinLnBrk="0" hangingPunct="1">
      <a:defRPr sz="1600" kern="1200">
        <a:solidFill>
          <a:schemeClr val="tx1"/>
        </a:solidFill>
        <a:latin typeface="Arial" charset="0"/>
        <a:ea typeface="ＭＳ Ｐゴシック" charset="-128"/>
        <a:cs typeface="+mn-cs"/>
      </a:defRPr>
    </a:lvl7pPr>
    <a:lvl8pPr marL="3200400" algn="l" defTabSz="914400" rtl="0" eaLnBrk="1" latinLnBrk="0" hangingPunct="1">
      <a:defRPr sz="1600" kern="1200">
        <a:solidFill>
          <a:schemeClr val="tx1"/>
        </a:solidFill>
        <a:latin typeface="Arial" charset="0"/>
        <a:ea typeface="ＭＳ Ｐゴシック" charset="-128"/>
        <a:cs typeface="+mn-cs"/>
      </a:defRPr>
    </a:lvl8pPr>
    <a:lvl9pPr marL="3657600" algn="l" defTabSz="914400" rtl="0" eaLnBrk="1" latinLnBrk="0" hangingPunct="1">
      <a:defRPr sz="16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F0000"/>
    <a:srgbClr val="0000FF"/>
    <a:srgbClr val="00FFFF"/>
    <a:srgbClr val="008000"/>
    <a:srgbClr val="996633"/>
    <a:srgbClr val="00FF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83"/>
    <p:restoredTop sz="95897"/>
  </p:normalViewPr>
  <p:slideViewPr>
    <p:cSldViewPr>
      <p:cViewPr>
        <p:scale>
          <a:sx n="90" d="100"/>
          <a:sy n="90" d="100"/>
        </p:scale>
        <p:origin x="1848" y="616"/>
      </p:cViewPr>
      <p:guideLst>
        <p:guide orient="horz" pos="2160"/>
        <p:guide pos="2880"/>
      </p:guideLst>
    </p:cSldViewPr>
  </p:slideViewPr>
  <p:outlineViewPr>
    <p:cViewPr>
      <p:scale>
        <a:sx n="33" d="100"/>
        <a:sy n="33" d="100"/>
      </p:scale>
      <p:origin x="0" y="-28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0"/>
                <a:cs typeface="ＭＳ Ｐゴシック" charset="0"/>
              </a:defRPr>
            </a:lvl1pPr>
          </a:lstStyle>
          <a:p>
            <a:pPr>
              <a:defRPr/>
            </a:pPr>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5B71F177-93DC-264F-BE78-6251F1292077}" type="datetimeFigureOut">
              <a:rPr lang="it-IT" altLang="it-IT"/>
              <a:pPr>
                <a:defRPr/>
              </a:pPr>
              <a:t>30/04/20</a:t>
            </a:fld>
            <a:endParaRPr lang="it-IT" alt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ＭＳ Ｐゴシック" charset="0"/>
                <a:cs typeface="ＭＳ Ｐゴシック" charset="0"/>
              </a:defRPr>
            </a:lvl1pPr>
          </a:lstStyle>
          <a:p>
            <a:pPr>
              <a:defRPr/>
            </a:pPr>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5C549F5B-8E85-6140-B083-C9C2532FD6C1}" type="slidenum">
              <a:rPr lang="it-IT" altLang="it-IT"/>
              <a:pPr>
                <a:defRPr/>
              </a:pPr>
              <a:t>‹n.›</a:t>
            </a:fld>
            <a:endParaRPr lang="it-IT" altLang="it-IT"/>
          </a:p>
        </p:txBody>
      </p:sp>
    </p:spTree>
    <p:extLst>
      <p:ext uri="{BB962C8B-B14F-4D97-AF65-F5344CB8AC3E}">
        <p14:creationId xmlns:p14="http://schemas.microsoft.com/office/powerpoint/2010/main" val="1600543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200">
                <a:ea typeface="ＭＳ Ｐゴシック" charset="0"/>
                <a:cs typeface="ＭＳ Ｐゴシック" charset="0"/>
              </a:defRPr>
            </a:lvl1pPr>
          </a:lstStyle>
          <a:p>
            <a:pPr>
              <a:defRPr/>
            </a:pPr>
            <a:endParaRPr lang="en-GB"/>
          </a:p>
        </p:txBody>
      </p:sp>
      <p:sp>
        <p:nvSpPr>
          <p:cNvPr id="17411" name="Rectangle 3"/>
          <p:cNvSpPr>
            <a:spLocks noGrp="1" noChangeArrowheads="1"/>
          </p:cNvSpPr>
          <p:nvPr>
            <p:ph type="dt" idx="1"/>
          </p:nvPr>
        </p:nvSpPr>
        <p:spPr bwMode="auto">
          <a:xfrm>
            <a:off x="3886200" y="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200">
                <a:ea typeface="ＭＳ Ｐゴシック" charset="0"/>
                <a:cs typeface="ＭＳ Ｐゴシック" charset="0"/>
              </a:defRPr>
            </a:lvl1pPr>
          </a:lstStyle>
          <a:p>
            <a:pPr>
              <a:defRPr/>
            </a:pPr>
            <a:endParaRPr lang="en-GB"/>
          </a:p>
        </p:txBody>
      </p:sp>
      <p:sp>
        <p:nvSpPr>
          <p:cNvPr id="634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3" name="Rectangle 5"/>
          <p:cNvSpPr>
            <a:spLocks noGrp="1" noChangeArrowheads="1"/>
          </p:cNvSpPr>
          <p:nvPr>
            <p:ph type="body" sz="quarter" idx="3"/>
          </p:nvPr>
        </p:nvSpPr>
        <p:spPr bwMode="auto">
          <a:xfrm>
            <a:off x="914400" y="4343400"/>
            <a:ext cx="5029200" cy="41148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p>
            <a:pPr lvl="0"/>
            <a:r>
              <a:rPr lang="en-GB" noProof="0" smtClean="0"/>
              <a:t>Fare clic per modificare gli stili del testo dello schema</a:t>
            </a:r>
          </a:p>
          <a:p>
            <a:pPr lvl="1"/>
            <a:r>
              <a:rPr lang="en-GB" noProof="0" smtClean="0"/>
              <a:t>Secondo livello</a:t>
            </a:r>
          </a:p>
          <a:p>
            <a:pPr lvl="2"/>
            <a:r>
              <a:rPr lang="en-GB" noProof="0" smtClean="0"/>
              <a:t>Terzo livello</a:t>
            </a:r>
          </a:p>
          <a:p>
            <a:pPr lvl="3"/>
            <a:r>
              <a:rPr lang="en-GB" noProof="0" smtClean="0"/>
              <a:t>Quarto livello</a:t>
            </a:r>
          </a:p>
          <a:p>
            <a:pPr lvl="4"/>
            <a:r>
              <a:rPr lang="en-GB" noProof="0" smtClean="0"/>
              <a:t>Quinto livello</a:t>
            </a:r>
          </a:p>
        </p:txBody>
      </p:sp>
      <p:sp>
        <p:nvSpPr>
          <p:cNvPr id="17414" name="Rectangle 6"/>
          <p:cNvSpPr>
            <a:spLocks noGrp="1" noChangeArrowheads="1"/>
          </p:cNvSpPr>
          <p:nvPr>
            <p:ph type="ftr" sz="quarter" idx="4"/>
          </p:nvPr>
        </p:nvSpPr>
        <p:spPr bwMode="auto">
          <a:xfrm>
            <a:off x="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defRPr sz="1200">
                <a:ea typeface="ＭＳ Ｐゴシック" charset="0"/>
                <a:cs typeface="ＭＳ Ｐゴシック" charset="0"/>
              </a:defRPr>
            </a:lvl1pPr>
          </a:lstStyle>
          <a:p>
            <a:pPr>
              <a:defRPr/>
            </a:pPr>
            <a:endParaRPr lang="en-GB"/>
          </a:p>
        </p:txBody>
      </p:sp>
      <p:sp>
        <p:nvSpPr>
          <p:cNvPr id="17415" name="Rectangle 7"/>
          <p:cNvSpPr>
            <a:spLocks noGrp="1" noChangeArrowheads="1"/>
          </p:cNvSpPr>
          <p:nvPr>
            <p:ph type="sldNum" sz="quarter" idx="5"/>
          </p:nvPr>
        </p:nvSpPr>
        <p:spPr bwMode="auto">
          <a:xfrm>
            <a:off x="388620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lgn="r">
              <a:defRPr sz="1200"/>
            </a:lvl1pPr>
          </a:lstStyle>
          <a:p>
            <a:pPr>
              <a:defRPr/>
            </a:pPr>
            <a:fld id="{35FAA330-177E-7A46-A162-BA9EB6FE672E}" type="slidenum">
              <a:rPr lang="en-GB" altLang="it-IT"/>
              <a:pPr>
                <a:defRPr/>
              </a:pPr>
              <a:t>‹n.›</a:t>
            </a:fld>
            <a:endParaRPr lang="en-GB" altLang="it-IT"/>
          </a:p>
        </p:txBody>
      </p:sp>
    </p:spTree>
    <p:extLst>
      <p:ext uri="{BB962C8B-B14F-4D97-AF65-F5344CB8AC3E}">
        <p14:creationId xmlns:p14="http://schemas.microsoft.com/office/powerpoint/2010/main" val="15964932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A9FA635-0A4C-5B4A-9240-EB4265980660}" type="slidenum">
              <a:rPr lang="it-IT" altLang="it-IT" sz="1200"/>
              <a:pPr/>
              <a:t>1</a:t>
            </a:fld>
            <a:endParaRPr lang="it-IT" altLang="it-IT" sz="1200"/>
          </a:p>
        </p:txBody>
      </p:sp>
      <p:sp>
        <p:nvSpPr>
          <p:cNvPr id="15362" name="Rectangle 1026"/>
          <p:cNvSpPr>
            <a:spLocks noGrp="1" noRot="1" noChangeAspect="1" noChangeArrowheads="1" noTextEdit="1"/>
          </p:cNvSpPr>
          <p:nvPr>
            <p:ph type="sldImg"/>
          </p:nvPr>
        </p:nvSpPr>
        <p:spPr>
          <a:xfrm>
            <a:off x="1179513" y="712788"/>
            <a:ext cx="4560887" cy="3421062"/>
          </a:xfrm>
          <a:solidFill>
            <a:srgbClr val="FFFFFF"/>
          </a:solidFill>
          <a:ln/>
        </p:spPr>
      </p:sp>
      <p:sp>
        <p:nvSpPr>
          <p:cNvPr id="15363" name="Rectangle 1027"/>
          <p:cNvSpPr>
            <a:spLocks noGrp="1" noChangeArrowheads="1"/>
          </p:cNvSpPr>
          <p:nvPr>
            <p:ph type="body" idx="1"/>
          </p:nvPr>
        </p:nvSpPr>
        <p:spPr>
          <a:xfrm>
            <a:off x="942975" y="4348163"/>
            <a:ext cx="5033963" cy="4133850"/>
          </a:xfrm>
          <a:solidFill>
            <a:srgbClr val="FFFFFF"/>
          </a:solidFill>
          <a:ln>
            <a:solidFill>
              <a:srgbClr val="000000"/>
            </a:solidFill>
            <a:miter lim="800000"/>
            <a:headEnd/>
            <a:tailEnd/>
          </a:ln>
        </p:spPr>
        <p:txBody>
          <a:bodyPr/>
          <a:lstStyle/>
          <a:p>
            <a:pPr eaLnBrk="1" hangingPunct="1"/>
            <a:endParaRPr lang="en-GB" altLang="it-IT">
              <a:ea typeface="ＭＳ Ｐゴシック" charset="-128"/>
            </a:endParaRPr>
          </a:p>
        </p:txBody>
      </p:sp>
    </p:spTree>
    <p:extLst>
      <p:ext uri="{BB962C8B-B14F-4D97-AF65-F5344CB8AC3E}">
        <p14:creationId xmlns:p14="http://schemas.microsoft.com/office/powerpoint/2010/main" val="1016523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6883EE30-1E62-E24D-B78E-145C9BF17236}" type="slidenum">
              <a:rPr lang="it-IT" altLang="it-IT"/>
              <a:pPr>
                <a:defRPr/>
              </a:pPr>
              <a:t>10</a:t>
            </a:fld>
            <a:endParaRPr lang="it-IT" altLang="it-IT"/>
          </a:p>
        </p:txBody>
      </p:sp>
      <p:sp>
        <p:nvSpPr>
          <p:cNvPr id="30722" name="Rectangle 2"/>
          <p:cNvSpPr>
            <a:spLocks noGrp="1" noRot="1" noChangeAspect="1" noChangeArrowheads="1"/>
          </p:cNvSpPr>
          <p:nvPr>
            <p:ph type="sldImg"/>
          </p:nvPr>
        </p:nvSpPr>
        <p:spPr>
          <a:solidFill>
            <a:srgbClr val="FFFFFF"/>
          </a:solidFill>
          <a:ln/>
        </p:spPr>
      </p:sp>
      <p:sp>
        <p:nvSpPr>
          <p:cNvPr id="307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altLang="it-IT" smtClean="0"/>
          </a:p>
        </p:txBody>
      </p:sp>
    </p:spTree>
    <p:extLst>
      <p:ext uri="{BB962C8B-B14F-4D97-AF65-F5344CB8AC3E}">
        <p14:creationId xmlns:p14="http://schemas.microsoft.com/office/powerpoint/2010/main" val="691763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F06CE632-5510-E44E-BB08-8E9C953E2DAA}" type="slidenum">
              <a:rPr lang="en-GB" altLang="it-IT" sz="1200" b="0"/>
              <a:pPr/>
              <a:t>11</a:t>
            </a:fld>
            <a:endParaRPr lang="en-GB" altLang="it-IT" sz="1200" b="0"/>
          </a:p>
        </p:txBody>
      </p:sp>
      <p:sp>
        <p:nvSpPr>
          <p:cNvPr id="76802" name="Rectangle 2"/>
          <p:cNvSpPr>
            <a:spLocks noGrp="1" noRot="1" noChangeAspect="1" noChangeArrowheads="1" noTextEdit="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538838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F06CE632-5510-E44E-BB08-8E9C953E2DAA}" type="slidenum">
              <a:rPr lang="en-GB" altLang="it-IT" sz="1200" b="0"/>
              <a:pPr/>
              <a:t>12</a:t>
            </a:fld>
            <a:endParaRPr lang="en-GB" altLang="it-IT" sz="1200" b="0"/>
          </a:p>
        </p:txBody>
      </p:sp>
      <p:sp>
        <p:nvSpPr>
          <p:cNvPr id="76802" name="Rectangle 2"/>
          <p:cNvSpPr>
            <a:spLocks noGrp="1" noRot="1" noChangeAspect="1" noChangeArrowheads="1" noTextEdit="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489431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82F035E7-FD45-C24F-8142-C1C9BD2235AC}" type="slidenum">
              <a:rPr lang="en-GB" altLang="it-IT" sz="1200"/>
              <a:pPr/>
              <a:t>14</a:t>
            </a:fld>
            <a:endParaRPr lang="en-GB" altLang="it-IT" sz="1200"/>
          </a:p>
        </p:txBody>
      </p:sp>
      <p:sp>
        <p:nvSpPr>
          <p:cNvPr id="99330" name="Rectangle 2"/>
          <p:cNvSpPr>
            <a:spLocks noGrp="1" noRot="1" noChangeAspect="1" noChangeArrowheads="1" noTextEdit="1"/>
          </p:cNvSpPr>
          <p:nvPr>
            <p:ph type="sldImg"/>
          </p:nvPr>
        </p:nvSpPr>
        <p:spPr>
          <a:solidFill>
            <a:srgbClr val="FFFFFF"/>
          </a:solidFill>
          <a:ln/>
        </p:spPr>
      </p:sp>
      <p:sp>
        <p:nvSpPr>
          <p:cNvPr id="993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2031796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B7EB8D51-4859-2B49-BD09-A80CDF3C2A5A}" type="slidenum">
              <a:rPr lang="en-GB" altLang="it-IT" sz="1200"/>
              <a:pPr/>
              <a:t>15</a:t>
            </a:fld>
            <a:endParaRPr lang="en-GB" altLang="it-IT" sz="1200"/>
          </a:p>
        </p:txBody>
      </p:sp>
      <p:sp>
        <p:nvSpPr>
          <p:cNvPr id="103426" name="Rectangle 2"/>
          <p:cNvSpPr>
            <a:spLocks noGrp="1" noRot="1" noChangeAspect="1" noChangeArrowheads="1" noTextEdit="1"/>
          </p:cNvSpPr>
          <p:nvPr>
            <p:ph type="sldImg"/>
          </p:nvPr>
        </p:nvSpPr>
        <p:spPr>
          <a:solidFill>
            <a:srgbClr val="FFFFFF"/>
          </a:solidFill>
          <a:ln/>
        </p:spPr>
      </p:sp>
      <p:sp>
        <p:nvSpPr>
          <p:cNvPr id="1034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584864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50FBB5E7-A30A-6B41-8120-6CE97FBFBB2A}" type="slidenum">
              <a:rPr lang="en-GB" altLang="it-IT" sz="1200"/>
              <a:pPr/>
              <a:t>16</a:t>
            </a:fld>
            <a:endParaRPr lang="en-GB" altLang="it-IT" sz="1200"/>
          </a:p>
        </p:txBody>
      </p:sp>
      <p:sp>
        <p:nvSpPr>
          <p:cNvPr id="105474" name="Rectangle 2"/>
          <p:cNvSpPr>
            <a:spLocks noGrp="1" noRot="1" noChangeAspect="1" noChangeArrowheads="1" noTextEdit="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577860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2F2AB28D-A010-024E-8AC3-A12B1798E641}" type="slidenum">
              <a:rPr lang="en-GB" altLang="it-IT" sz="1200"/>
              <a:pPr/>
              <a:t>17</a:t>
            </a:fld>
            <a:endParaRPr lang="en-GB" altLang="it-IT" sz="1200"/>
          </a:p>
        </p:txBody>
      </p:sp>
      <p:sp>
        <p:nvSpPr>
          <p:cNvPr id="109570" name="Rectangle 2"/>
          <p:cNvSpPr>
            <a:spLocks noGrp="1" noRot="1" noChangeAspect="1" noChangeArrowheads="1" noTextEdit="1"/>
          </p:cNvSpPr>
          <p:nvPr>
            <p:ph type="sldImg"/>
          </p:nvPr>
        </p:nvSpPr>
        <p:spPr>
          <a:solidFill>
            <a:srgbClr val="FFFFFF"/>
          </a:solidFill>
          <a:ln/>
        </p:spPr>
      </p:sp>
      <p:sp>
        <p:nvSpPr>
          <p:cNvPr id="1095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865589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439FA267-2198-C14D-9536-99BC562CA9DC}" type="slidenum">
              <a:rPr lang="en-GB" altLang="it-IT" sz="1200"/>
              <a:pPr/>
              <a:t>21</a:t>
            </a:fld>
            <a:endParaRPr lang="en-GB" altLang="it-IT" sz="1200"/>
          </a:p>
        </p:txBody>
      </p:sp>
      <p:sp>
        <p:nvSpPr>
          <p:cNvPr id="111618" name="Rectangle 2"/>
          <p:cNvSpPr>
            <a:spLocks noGrp="1" noRot="1" noChangeAspect="1" noChangeArrowheads="1" noTextEdit="1"/>
          </p:cNvSpPr>
          <p:nvPr>
            <p:ph type="sldImg"/>
          </p:nvPr>
        </p:nvSpPr>
        <p:spPr>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707766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40C04DDF-57DA-A149-AA2C-54613CBECFCD}" type="slidenum">
              <a:rPr lang="en-GB" altLang="it-IT" sz="1200"/>
              <a:pPr/>
              <a:t>27</a:t>
            </a:fld>
            <a:endParaRPr lang="en-GB" altLang="it-IT" sz="1200"/>
          </a:p>
        </p:txBody>
      </p:sp>
      <p:sp>
        <p:nvSpPr>
          <p:cNvPr id="113666" name="Rectangle 2"/>
          <p:cNvSpPr>
            <a:spLocks noGrp="1" noRot="1" noChangeAspect="1" noChangeArrowheads="1" noTextEdit="1"/>
          </p:cNvSpPr>
          <p:nvPr>
            <p:ph type="sldImg"/>
          </p:nvPr>
        </p:nvSpPr>
        <p:spPr>
          <a:solidFill>
            <a:srgbClr val="FFFFFF"/>
          </a:solidFill>
          <a:ln/>
        </p:spPr>
      </p:sp>
      <p:sp>
        <p:nvSpPr>
          <p:cNvPr id="1136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r>
              <a:rPr lang="it-IT" altLang="it-IT" sz="1600" dirty="0">
                <a:ea typeface="ＭＳ Ｐゴシック" charset="-128"/>
              </a:rPr>
              <a:t>L’oliva inferiore proietta a tutta la corteccia cerebellare </a:t>
            </a:r>
            <a:r>
              <a:rPr lang="it-IT" altLang="it-IT" sz="1600" dirty="0" err="1">
                <a:ea typeface="ＭＳ Ｐゴシック" charset="-128"/>
              </a:rPr>
              <a:t>contralaterale</a:t>
            </a:r>
            <a:r>
              <a:rPr lang="it-IT" altLang="it-IT" sz="1600" dirty="0">
                <a:ea typeface="ＭＳ Ｐゴシック" charset="-128"/>
              </a:rPr>
              <a:t>, tramite le FIBRE RAMPICANTI, informazioni provenienti da:</a:t>
            </a:r>
          </a:p>
          <a:p>
            <a:pPr>
              <a:spcBef>
                <a:spcPct val="0"/>
              </a:spcBef>
              <a:buFontTx/>
              <a:buChar char="-"/>
            </a:pPr>
            <a:r>
              <a:rPr lang="it-IT" altLang="it-IT" sz="1600" dirty="0">
                <a:ea typeface="ＭＳ Ｐゴシック" charset="-128"/>
              </a:rPr>
              <a:t> corteccia cerebrale</a:t>
            </a:r>
          </a:p>
          <a:p>
            <a:pPr>
              <a:spcBef>
                <a:spcPct val="0"/>
              </a:spcBef>
              <a:buFontTx/>
              <a:buChar char="-"/>
            </a:pPr>
            <a:r>
              <a:rPr lang="it-IT" altLang="it-IT" sz="1600" dirty="0">
                <a:ea typeface="ＭＳ Ｐゴシック" charset="-128"/>
              </a:rPr>
              <a:t> nuclei vestibolari</a:t>
            </a:r>
          </a:p>
          <a:p>
            <a:pPr>
              <a:spcBef>
                <a:spcPct val="0"/>
              </a:spcBef>
              <a:buFontTx/>
              <a:buChar char="-"/>
            </a:pPr>
            <a:r>
              <a:rPr lang="it-IT" altLang="it-IT" sz="1600" dirty="0">
                <a:ea typeface="ＭＳ Ｐゴシック" charset="-128"/>
              </a:rPr>
              <a:t> nucleo rosso</a:t>
            </a:r>
          </a:p>
          <a:p>
            <a:pPr>
              <a:spcBef>
                <a:spcPct val="0"/>
              </a:spcBef>
              <a:buFontTx/>
              <a:buChar char="-"/>
            </a:pPr>
            <a:r>
              <a:rPr lang="it-IT" altLang="it-IT" sz="1600" dirty="0">
                <a:ea typeface="ＭＳ Ｐゴシック" charset="-128"/>
              </a:rPr>
              <a:t> midollo spinale</a:t>
            </a:r>
          </a:p>
          <a:p>
            <a:pPr>
              <a:spcBef>
                <a:spcPct val="0"/>
              </a:spcBef>
            </a:pPr>
            <a:r>
              <a:rPr lang="it-IT" altLang="it-IT" sz="1600" dirty="0">
                <a:ea typeface="ＭＳ Ｐゴシック" charset="-128"/>
              </a:rPr>
              <a:t>Una fibra rampicante si connette a poche cellule del Purkinje e una cellula del Purkinje riceve sinapsi da una sola fibra rampicante.</a:t>
            </a:r>
          </a:p>
          <a:p>
            <a:pPr>
              <a:spcBef>
                <a:spcPct val="0"/>
              </a:spcBef>
            </a:pPr>
            <a:r>
              <a:rPr lang="it-IT" altLang="it-IT" sz="1600" dirty="0">
                <a:ea typeface="ＭＳ Ｐゴシック" charset="-128"/>
              </a:rPr>
              <a:t>La connessione fra fibra rampicante e cellula del Purkinje è molto potente e provoca l’insorgenza di una scarica ravvicinata di potenziali d’azione, che prende il nome di </a:t>
            </a:r>
            <a:r>
              <a:rPr lang="it-IT" altLang="it-IT" sz="1600" dirty="0" err="1">
                <a:ea typeface="ＭＳ Ｐゴシック" charset="-128"/>
              </a:rPr>
              <a:t>complex</a:t>
            </a:r>
            <a:r>
              <a:rPr lang="it-IT" altLang="it-IT" sz="1600" dirty="0">
                <a:ea typeface="ＭＳ Ｐゴシック" charset="-128"/>
              </a:rPr>
              <a:t> </a:t>
            </a:r>
            <a:r>
              <a:rPr lang="it-IT" altLang="it-IT" sz="1600" dirty="0" err="1">
                <a:ea typeface="ＭＳ Ｐゴシック" charset="-128"/>
              </a:rPr>
              <a:t>spike</a:t>
            </a:r>
            <a:r>
              <a:rPr lang="it-IT" altLang="it-IT" sz="1600" dirty="0">
                <a:ea typeface="ＭＳ Ｐゴシック" charset="-128"/>
              </a:rPr>
              <a:t>.</a:t>
            </a:r>
          </a:p>
        </p:txBody>
      </p:sp>
    </p:spTree>
    <p:extLst>
      <p:ext uri="{BB962C8B-B14F-4D97-AF65-F5344CB8AC3E}">
        <p14:creationId xmlns:p14="http://schemas.microsoft.com/office/powerpoint/2010/main" val="1306203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98691" name="Rectangle 3"/>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tLang="it-IT">
              <a:ea typeface="新細明體" charset="-120"/>
            </a:endParaRPr>
          </a:p>
        </p:txBody>
      </p:sp>
    </p:spTree>
    <p:extLst>
      <p:ext uri="{BB962C8B-B14F-4D97-AF65-F5344CB8AC3E}">
        <p14:creationId xmlns:p14="http://schemas.microsoft.com/office/powerpoint/2010/main" val="818389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E789F5E7-6E3A-684E-BAFA-8E45C0581C10}" type="slidenum">
              <a:rPr lang="en-GB" altLang="it-IT">
                <a:solidFill>
                  <a:schemeClr val="bg1"/>
                </a:solidFill>
                <a:latin typeface="Arial Unicode MS" charset="0"/>
              </a:rPr>
              <a:pPr>
                <a:spcBef>
                  <a:spcPct val="0"/>
                </a:spcBef>
              </a:pPr>
              <a:t>2</a:t>
            </a:fld>
            <a:endParaRPr lang="en-GB" altLang="it-IT">
              <a:solidFill>
                <a:schemeClr val="bg1"/>
              </a:solidFill>
              <a:latin typeface="Arial Unicode MS" charset="0"/>
            </a:endParaRPr>
          </a:p>
        </p:txBody>
      </p:sp>
      <p:sp>
        <p:nvSpPr>
          <p:cNvPr id="44034" name="Rectangle 2"/>
          <p:cNvSpPr>
            <a:spLocks noGrp="1" noRot="1" noChangeAspect="1" noChangeArrowheads="1" noTextEdit="1"/>
          </p:cNvSpPr>
          <p:nvPr>
            <p:ph type="sldImg"/>
          </p:nvPr>
        </p:nvSpPr>
        <p:spPr>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272453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98691" name="Rectangle 3"/>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tLang="it-IT">
              <a:ea typeface="新細明體" charset="-120"/>
            </a:endParaRPr>
          </a:p>
        </p:txBody>
      </p:sp>
    </p:spTree>
    <p:extLst>
      <p:ext uri="{BB962C8B-B14F-4D97-AF65-F5344CB8AC3E}">
        <p14:creationId xmlns:p14="http://schemas.microsoft.com/office/powerpoint/2010/main" val="1128233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EA0A4D7D-8715-3B41-9985-7FE42171BC9E}" type="slidenum">
              <a:rPr lang="en-GB" altLang="x-none" sz="1200"/>
              <a:pPr/>
              <a:t>30</a:t>
            </a:fld>
            <a:endParaRPr lang="en-GB" altLang="x-none" sz="1200"/>
          </a:p>
        </p:txBody>
      </p:sp>
      <p:sp>
        <p:nvSpPr>
          <p:cNvPr id="2375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tLang="x-none">
                <a:ea typeface="ＭＳ Ｐゴシック" charset="-128"/>
              </a:rPr>
              <a:t>A riposo, il globus pallidus internus (GPi) e la substantia nigra, pars reticulata (SNr) inibiscono il nucleo ventromediale del talamo tramite proiezioni GABAergiche, inibendo le fibre glutamatergiche che dal talamo stimolano la corteccia motoria.</a:t>
            </a:r>
          </a:p>
        </p:txBody>
      </p:sp>
    </p:spTree>
    <p:extLst>
      <p:ext uri="{BB962C8B-B14F-4D97-AF65-F5344CB8AC3E}">
        <p14:creationId xmlns:p14="http://schemas.microsoft.com/office/powerpoint/2010/main" val="731160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927AE6E5-5003-9B49-A373-0ABC189C1DF5}" type="slidenum">
              <a:rPr lang="en-GB" altLang="x-none" sz="1200"/>
              <a:pPr/>
              <a:t>31</a:t>
            </a:fld>
            <a:endParaRPr lang="en-GB" altLang="x-none" sz="1200"/>
          </a:p>
        </p:txBody>
      </p:sp>
      <p:sp>
        <p:nvSpPr>
          <p:cNvPr id="3072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tLang="x-none">
                <a:ea typeface="ＭＳ Ｐゴシック" charset="-128"/>
              </a:rPr>
              <a:t>Quando la corteccia prefrontale o la corteccia sensoriale mandano invece un segnale (glutamatergico) al putamen, per dire di eseguire un movimento, vengono attivate due vie*: la via diretta, che permette l'inizio del movimento e la via indiretta che impedisce movimenti non voluti.</a:t>
            </a:r>
          </a:p>
          <a:p>
            <a:pPr eaLnBrk="1" hangingPunct="1"/>
            <a:r>
              <a:rPr lang="it-IT" altLang="x-none">
                <a:ea typeface="ＭＳ Ｐゴシック" charset="-128"/>
              </a:rPr>
              <a:t>La via diretta consiste di proiezioni GABAergiche dal putamen verso il GPi, con conseguente inibizione dell'inibizione del GPi sul talamo, e quindi stimolo della corteccia motoria (quindi, il segnale di iniziare un movimento che arriva dalla corteccia prefontale viene convertito effettivamente in un segnale motorio).</a:t>
            </a:r>
          </a:p>
        </p:txBody>
      </p:sp>
    </p:spTree>
    <p:extLst>
      <p:ext uri="{BB962C8B-B14F-4D97-AF65-F5344CB8AC3E}">
        <p14:creationId xmlns:p14="http://schemas.microsoft.com/office/powerpoint/2010/main" val="714116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218CE5F6-EC8E-F84A-A5DE-84AB322B7D77}" type="slidenum">
              <a:rPr lang="en-GB" altLang="x-none" sz="1200"/>
              <a:pPr/>
              <a:t>32</a:t>
            </a:fld>
            <a:endParaRPr lang="en-GB" altLang="x-none" sz="1200"/>
          </a:p>
        </p:txBody>
      </p:sp>
      <p:sp>
        <p:nvSpPr>
          <p:cNvPr id="3092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14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tLang="x-none">
                <a:ea typeface="ＭＳ Ｐゴシック" charset="-128"/>
              </a:rPr>
              <a:t>Inoltre, la SNc manda neuroni DAergici verso il putamen. Qui vi sono 2 tipi di recettori per la DA: i D1, stimolatori sui neuroni della via diretta e i D2, inibitori sulla via indiretta. Nel Parkinson, hai perdita di questi neuroni DAergici e quindi in sostanza inibisci il pathway diretto e stimoli quello indiretto, portando in entrambi i casi ad un aumentato tono GABAergico sul talamo (come riportato dall'intensità delle frecce nella figura).</a:t>
            </a:r>
          </a:p>
        </p:txBody>
      </p:sp>
    </p:spTree>
    <p:extLst>
      <p:ext uri="{BB962C8B-B14F-4D97-AF65-F5344CB8AC3E}">
        <p14:creationId xmlns:p14="http://schemas.microsoft.com/office/powerpoint/2010/main" val="691838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2E9A5D4D-1EA9-9E4E-B711-B32268971571}" type="slidenum">
              <a:rPr lang="en-GB" altLang="x-none" sz="1200"/>
              <a:pPr/>
              <a:t>33</a:t>
            </a:fld>
            <a:endParaRPr lang="en-GB" altLang="x-none" sz="1200"/>
          </a:p>
        </p:txBody>
      </p:sp>
      <p:sp>
        <p:nvSpPr>
          <p:cNvPr id="3133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tLang="x-none">
                <a:ea typeface="ＭＳ Ｐゴシック" charset="-128"/>
              </a:rPr>
              <a:t>Nel Parkinson, si ha perdita dei neuroni Dopaminergici, quindi:</a:t>
            </a:r>
          </a:p>
          <a:p>
            <a:pPr eaLnBrk="1" hangingPunct="1">
              <a:buFontTx/>
              <a:buChar char="-"/>
            </a:pPr>
            <a:r>
              <a:rPr lang="it-IT" altLang="x-none">
                <a:ea typeface="ＭＳ Ｐゴシック" charset="-128"/>
              </a:rPr>
              <a:t>la via diretta perde una eccitazione, cioè viene inibita</a:t>
            </a:r>
          </a:p>
          <a:p>
            <a:pPr eaLnBrk="1" hangingPunct="1">
              <a:buFontTx/>
              <a:buChar char="-"/>
            </a:pPr>
            <a:r>
              <a:rPr lang="it-IT" altLang="x-none">
                <a:ea typeface="ＭＳ Ｐゴシック" charset="-128"/>
              </a:rPr>
              <a:t>La via indiretta perde una inibizione, cioè viene eccitata</a:t>
            </a:r>
          </a:p>
          <a:p>
            <a:pPr eaLnBrk="1" hangingPunct="1"/>
            <a:r>
              <a:rPr lang="it-IT" altLang="x-none">
                <a:ea typeface="ＭＳ Ｐゴシック" charset="-128"/>
              </a:rPr>
              <a:t>portando in entrambi i casi ad un aumentato tono GABAergico sul talamo</a:t>
            </a:r>
          </a:p>
        </p:txBody>
      </p:sp>
    </p:spTree>
    <p:extLst>
      <p:ext uri="{BB962C8B-B14F-4D97-AF65-F5344CB8AC3E}">
        <p14:creationId xmlns:p14="http://schemas.microsoft.com/office/powerpoint/2010/main" val="1227426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9E1BBB89-F2B9-574F-A38B-FF0FF73B0FBD}" type="slidenum">
              <a:rPr lang="en-GB" altLang="x-none" sz="1200"/>
              <a:pPr/>
              <a:t>34</a:t>
            </a:fld>
            <a:endParaRPr lang="en-GB" altLang="x-none" sz="1200"/>
          </a:p>
        </p:txBody>
      </p:sp>
      <p:sp>
        <p:nvSpPr>
          <p:cNvPr id="3112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55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tLang="x-none">
                <a:ea typeface="ＭＳ Ｐゴシック" charset="-128"/>
              </a:rPr>
              <a:t>La via indiretta invece consiste di proiezioni GABAergiche dal putamen verso il globus pallidus externus (GPe) che poi proietta neuroni GABAergici verso il nucleo subtalamico (STN) che a sua volta innerva con neuroni glutamatergici la SNr (oltre a GPi e substantia nigra compacta (SNc)). Quindi in questo caso hai putamen che inibisce il GPe che quindi non inibisce più il STN che quindi stimola di più la SNr, portando ad un'inibizione del talamo in modo da impedire eccessiva stimolazione della corteccia motoria (che porterebbe a dischinesia).</a:t>
            </a:r>
          </a:p>
          <a:p>
            <a:pPr eaLnBrk="1" hangingPunct="1"/>
            <a:endParaRPr lang="it-IT" altLang="x-none">
              <a:ea typeface="ＭＳ Ｐゴシック" charset="-128"/>
            </a:endParaRPr>
          </a:p>
        </p:txBody>
      </p:sp>
    </p:spTree>
    <p:extLst>
      <p:ext uri="{BB962C8B-B14F-4D97-AF65-F5344CB8AC3E}">
        <p14:creationId xmlns:p14="http://schemas.microsoft.com/office/powerpoint/2010/main" val="583926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B69EE44B-5A6E-2445-820C-0B94DB88BF70}" type="slidenum">
              <a:rPr lang="en-GB" altLang="x-none" sz="1200"/>
              <a:pPr/>
              <a:t>35</a:t>
            </a:fld>
            <a:endParaRPr lang="en-GB" altLang="x-none" sz="1200"/>
          </a:p>
        </p:txBody>
      </p:sp>
      <p:sp>
        <p:nvSpPr>
          <p:cNvPr id="3092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tLang="x-none">
                <a:ea typeface="ＭＳ Ｐゴシック" charset="-128"/>
              </a:rPr>
              <a:t>Inoltre, la SNc manda neuroni DAergici verso il putamen. Qui vi sono 2 tipi di recettori per la DA: i D1, stimolatori sui neuroni della via diretta e i D2, inibitori sulla via indiretta. Nel Parkinson, hai perdita di questi neuroni DAergici e quindi in sostanza inibisci il pathway diretto e stimoli quello indiretto, portando in entrambi i casi ad un aumentato tono GABAergico sul talamo (come riportato dall'intensità delle frecce nella figura).</a:t>
            </a:r>
          </a:p>
        </p:txBody>
      </p:sp>
    </p:spTree>
    <p:extLst>
      <p:ext uri="{BB962C8B-B14F-4D97-AF65-F5344CB8AC3E}">
        <p14:creationId xmlns:p14="http://schemas.microsoft.com/office/powerpoint/2010/main" val="569910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AF029B43-A35F-AA45-85DB-09D1B6F023D9}" type="slidenum">
              <a:rPr lang="en-GB" altLang="x-none" sz="1200"/>
              <a:pPr/>
              <a:t>36</a:t>
            </a:fld>
            <a:endParaRPr lang="en-GB" altLang="x-none" sz="1200"/>
          </a:p>
        </p:txBody>
      </p:sp>
      <p:sp>
        <p:nvSpPr>
          <p:cNvPr id="3133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96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tLang="x-none">
                <a:ea typeface="ＭＳ Ｐゴシック" charset="-128"/>
              </a:rPr>
              <a:t>Nel Parkinson, si ha perdita dei neuroni Dopaminergici, quindi:</a:t>
            </a:r>
          </a:p>
          <a:p>
            <a:pPr eaLnBrk="1" hangingPunct="1">
              <a:buFontTx/>
              <a:buChar char="-"/>
            </a:pPr>
            <a:r>
              <a:rPr lang="it-IT" altLang="x-none">
                <a:ea typeface="ＭＳ Ｐゴシック" charset="-128"/>
              </a:rPr>
              <a:t>la via diretta perde una eccitazione, cioè viene inibita</a:t>
            </a:r>
          </a:p>
          <a:p>
            <a:pPr eaLnBrk="1" hangingPunct="1">
              <a:buFontTx/>
              <a:buChar char="-"/>
            </a:pPr>
            <a:r>
              <a:rPr lang="it-IT" altLang="x-none">
                <a:ea typeface="ＭＳ Ｐゴシック" charset="-128"/>
              </a:rPr>
              <a:t>La via indiretta perde una inibizione, cioè viene eccitata</a:t>
            </a:r>
          </a:p>
          <a:p>
            <a:pPr eaLnBrk="1" hangingPunct="1"/>
            <a:r>
              <a:rPr lang="it-IT" altLang="x-none">
                <a:ea typeface="ＭＳ Ｐゴシック" charset="-128"/>
              </a:rPr>
              <a:t>portando in entrambi i casi ad un aumentato tono GABAergico sul talamo</a:t>
            </a:r>
          </a:p>
        </p:txBody>
      </p:sp>
    </p:spTree>
    <p:extLst>
      <p:ext uri="{BB962C8B-B14F-4D97-AF65-F5344CB8AC3E}">
        <p14:creationId xmlns:p14="http://schemas.microsoft.com/office/powerpoint/2010/main" val="1165746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A7B701D8-ED06-854C-8D1D-E4510F0DD758}" type="slidenum">
              <a:rPr lang="en-GB" altLang="x-none" sz="1200"/>
              <a:pPr/>
              <a:t>37</a:t>
            </a:fld>
            <a:endParaRPr lang="en-GB" altLang="x-none" sz="1200"/>
          </a:p>
        </p:txBody>
      </p:sp>
      <p:sp>
        <p:nvSpPr>
          <p:cNvPr id="2600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tLang="x-none">
                <a:ea typeface="ＭＳ Ｐゴシック" charset="-128"/>
              </a:rPr>
              <a:t>Esistono anche altre proiezioni, fra cui una via iperdiretta, dalla corteccia cerebrale al nucleo subtalamico</a:t>
            </a:r>
          </a:p>
        </p:txBody>
      </p:sp>
    </p:spTree>
    <p:extLst>
      <p:ext uri="{BB962C8B-B14F-4D97-AF65-F5344CB8AC3E}">
        <p14:creationId xmlns:p14="http://schemas.microsoft.com/office/powerpoint/2010/main" val="1697520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A7B701D8-ED06-854C-8D1D-E4510F0DD758}" type="slidenum">
              <a:rPr lang="en-GB" altLang="x-none" sz="1200"/>
              <a:pPr/>
              <a:t>38</a:t>
            </a:fld>
            <a:endParaRPr lang="en-GB" altLang="x-none" sz="1200"/>
          </a:p>
        </p:txBody>
      </p:sp>
      <p:sp>
        <p:nvSpPr>
          <p:cNvPr id="2600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tLang="x-none">
                <a:ea typeface="ＭＳ Ｐゴシック" charset="-128"/>
              </a:rPr>
              <a:t>Esistono anche altre proiezioni, fra cui una via iperdiretta, dalla corteccia cerebrale al nucleo subtalamico</a:t>
            </a:r>
          </a:p>
        </p:txBody>
      </p:sp>
    </p:spTree>
    <p:extLst>
      <p:ext uri="{BB962C8B-B14F-4D97-AF65-F5344CB8AC3E}">
        <p14:creationId xmlns:p14="http://schemas.microsoft.com/office/powerpoint/2010/main" val="1093787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B27FB592-77F9-4243-8481-0D197137AE14}" type="slidenum">
              <a:rPr lang="en-GB" altLang="it-IT" sz="1200"/>
              <a:pPr/>
              <a:t>3</a:t>
            </a:fld>
            <a:endParaRPr lang="en-GB" altLang="it-IT" sz="1200"/>
          </a:p>
        </p:txBody>
      </p:sp>
      <p:sp>
        <p:nvSpPr>
          <p:cNvPr id="59394" name="Rectangle 2"/>
          <p:cNvSpPr>
            <a:spLocks noGrp="1" noRot="1" noChangeAspect="1" noChangeArrowheads="1" noTextEdit="1"/>
          </p:cNvSpPr>
          <p:nvPr>
            <p:ph type="sldImg"/>
          </p:nvPr>
        </p:nvSpPr>
        <p:spPr>
          <a:solidFill>
            <a:srgbClr val="FFFFFF"/>
          </a:solidFill>
          <a:ln/>
        </p:spPr>
      </p:sp>
      <p:sp>
        <p:nvSpPr>
          <p:cNvPr id="59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424882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310A4BF4-A50E-9346-B648-F0C1CEAAB082}" type="slidenum">
              <a:rPr lang="en-GB" altLang="it-IT" sz="1200"/>
              <a:pPr/>
              <a:t>4</a:t>
            </a:fld>
            <a:endParaRPr lang="en-GB" altLang="it-IT" sz="1200"/>
          </a:p>
        </p:txBody>
      </p:sp>
      <p:sp>
        <p:nvSpPr>
          <p:cNvPr id="72706" name="Rectangle 2"/>
          <p:cNvSpPr>
            <a:spLocks noGrp="1" noRot="1" noChangeAspect="1" noChangeArrowheads="1" noTextEdit="1"/>
          </p:cNvSpPr>
          <p:nvPr>
            <p:ph type="sldImg"/>
          </p:nvPr>
        </p:nvSpPr>
        <p:spPr>
          <a:solidFill>
            <a:srgbClr val="FFFFFF"/>
          </a:solidFill>
          <a:ln/>
        </p:spPr>
      </p:sp>
      <p:sp>
        <p:nvSpPr>
          <p:cNvPr id="727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524159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9B5FCCA6-CC80-2047-BD76-E5DFF88BC096}" type="slidenum">
              <a:rPr lang="en-GB" altLang="it-IT" sz="1200"/>
              <a:pPr/>
              <a:t>5</a:t>
            </a:fld>
            <a:endParaRPr lang="en-GB" altLang="it-IT" sz="1200"/>
          </a:p>
        </p:txBody>
      </p:sp>
      <p:sp>
        <p:nvSpPr>
          <p:cNvPr id="74754" name="Rectangle 2"/>
          <p:cNvSpPr>
            <a:spLocks noGrp="1" noRot="1" noChangeAspect="1" noChangeArrowheads="1" noTextEdit="1"/>
          </p:cNvSpPr>
          <p:nvPr>
            <p:ph type="sldImg"/>
          </p:nvPr>
        </p:nvSpPr>
        <p:spPr>
          <a:solidFill>
            <a:srgbClr val="FFFFFF"/>
          </a:solidFill>
          <a:ln/>
        </p:spPr>
      </p:sp>
      <p:sp>
        <p:nvSpPr>
          <p:cNvPr id="747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578292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9B5FCCA6-CC80-2047-BD76-E5DFF88BC096}" type="slidenum">
              <a:rPr lang="en-GB" altLang="it-IT" sz="1200"/>
              <a:pPr/>
              <a:t>6</a:t>
            </a:fld>
            <a:endParaRPr lang="en-GB" altLang="it-IT" sz="1200"/>
          </a:p>
        </p:txBody>
      </p:sp>
      <p:sp>
        <p:nvSpPr>
          <p:cNvPr id="74754" name="Rectangle 2"/>
          <p:cNvSpPr>
            <a:spLocks noGrp="1" noRot="1" noChangeAspect="1" noChangeArrowheads="1" noTextEdit="1"/>
          </p:cNvSpPr>
          <p:nvPr>
            <p:ph type="sldImg"/>
          </p:nvPr>
        </p:nvSpPr>
        <p:spPr>
          <a:solidFill>
            <a:srgbClr val="FFFFFF"/>
          </a:solidFill>
          <a:ln/>
        </p:spPr>
      </p:sp>
      <p:sp>
        <p:nvSpPr>
          <p:cNvPr id="747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16445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4E6EE25A-FE99-914A-8DC8-AE778C76BF4A}" type="slidenum">
              <a:rPr lang="en-GB" altLang="it-IT" sz="1200"/>
              <a:pPr/>
              <a:t>7</a:t>
            </a:fld>
            <a:endParaRPr lang="en-GB" altLang="it-IT" sz="1200"/>
          </a:p>
        </p:txBody>
      </p:sp>
      <p:sp>
        <p:nvSpPr>
          <p:cNvPr id="76802" name="Rectangle 2"/>
          <p:cNvSpPr>
            <a:spLocks noGrp="1" noRot="1" noChangeAspect="1" noChangeArrowheads="1" noTextEdit="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997334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8003" name="Rectangle 3"/>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tLang="it-IT">
              <a:ea typeface="ＭＳ Ｐゴシック" charset="-128"/>
            </a:endParaRPr>
          </a:p>
        </p:txBody>
      </p:sp>
    </p:spTree>
    <p:extLst>
      <p:ext uri="{BB962C8B-B14F-4D97-AF65-F5344CB8AC3E}">
        <p14:creationId xmlns:p14="http://schemas.microsoft.com/office/powerpoint/2010/main" val="1675012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6883EE30-1E62-E24D-B78E-145C9BF17236}" type="slidenum">
              <a:rPr lang="it-IT" altLang="it-IT"/>
              <a:pPr>
                <a:defRPr/>
              </a:pPr>
              <a:t>9</a:t>
            </a:fld>
            <a:endParaRPr lang="it-IT" altLang="it-IT"/>
          </a:p>
        </p:txBody>
      </p:sp>
      <p:sp>
        <p:nvSpPr>
          <p:cNvPr id="30722" name="Rectangle 2"/>
          <p:cNvSpPr>
            <a:spLocks noGrp="1" noRot="1" noChangeAspect="1" noChangeArrowheads="1"/>
          </p:cNvSpPr>
          <p:nvPr>
            <p:ph type="sldImg"/>
          </p:nvPr>
        </p:nvSpPr>
        <p:spPr>
          <a:solidFill>
            <a:srgbClr val="FFFFFF"/>
          </a:solidFill>
          <a:ln/>
        </p:spPr>
      </p:sp>
      <p:sp>
        <p:nvSpPr>
          <p:cNvPr id="307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altLang="it-IT" smtClean="0"/>
          </a:p>
        </p:txBody>
      </p:sp>
    </p:spTree>
    <p:extLst>
      <p:ext uri="{BB962C8B-B14F-4D97-AF65-F5344CB8AC3E}">
        <p14:creationId xmlns:p14="http://schemas.microsoft.com/office/powerpoint/2010/main" val="1417136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AC4E479-264D-9F44-AB01-5B8E8DBF926D}" type="slidenum">
              <a:rPr lang="en-GB" altLang="it-IT"/>
              <a:pPr>
                <a:defRPr/>
              </a:pPr>
              <a:t>‹n.›</a:t>
            </a:fld>
            <a:endParaRPr lang="en-GB" altLang="it-IT"/>
          </a:p>
        </p:txBody>
      </p:sp>
    </p:spTree>
    <p:extLst>
      <p:ext uri="{BB962C8B-B14F-4D97-AF65-F5344CB8AC3E}">
        <p14:creationId xmlns:p14="http://schemas.microsoft.com/office/powerpoint/2010/main" val="1365716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8E458E3-A1CB-9249-86FA-6026F148965E}" type="slidenum">
              <a:rPr lang="en-GB" altLang="it-IT"/>
              <a:pPr>
                <a:defRPr/>
              </a:pPr>
              <a:t>‹n.›</a:t>
            </a:fld>
            <a:endParaRPr lang="en-GB" altLang="it-IT"/>
          </a:p>
        </p:txBody>
      </p:sp>
    </p:spTree>
    <p:extLst>
      <p:ext uri="{BB962C8B-B14F-4D97-AF65-F5344CB8AC3E}">
        <p14:creationId xmlns:p14="http://schemas.microsoft.com/office/powerpoint/2010/main" val="2022761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2C08827-2ECE-F849-AB84-891930A637DC}" type="slidenum">
              <a:rPr lang="en-GB" altLang="it-IT"/>
              <a:pPr>
                <a:defRPr/>
              </a:pPr>
              <a:t>‹n.›</a:t>
            </a:fld>
            <a:endParaRPr lang="en-GB" altLang="it-IT"/>
          </a:p>
        </p:txBody>
      </p:sp>
    </p:spTree>
    <p:extLst>
      <p:ext uri="{BB962C8B-B14F-4D97-AF65-F5344CB8AC3E}">
        <p14:creationId xmlns:p14="http://schemas.microsoft.com/office/powerpoint/2010/main" val="1880852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ext uri="{AF507438-7753-43e0-B8FC-AC1667EBCBE1}"/>
            </a:extLst>
          </p:spPr>
          <p:txBody>
            <a:bodyPr/>
            <a:lstStyle/>
            <a:p>
              <a:pPr>
                <a:defRPr/>
              </a:pPr>
              <a:endParaRPr lang="it-IT">
                <a:ea typeface="ＭＳ Ｐゴシック" charset="0"/>
                <a:cs typeface="ＭＳ Ｐゴシック" charset="0"/>
              </a:endParaRPr>
            </a:p>
          </p:txBody>
        </p:sp>
        <p:sp>
          <p:nvSpPr>
            <p:cNvPr id="6" name="Arco 4"/>
            <p:cNvSpPr>
              <a:spLocks/>
            </p:cNvSpPr>
            <p:nvPr/>
          </p:nvSpPr>
          <p:spPr bwMode="auto">
            <a:xfrm>
              <a:off x="-652" y="978"/>
              <a:ext cx="4237" cy="3342"/>
            </a:xfrm>
            <a:custGeom>
              <a:avLst/>
              <a:gdLst>
                <a:gd name="T0" fmla="*/ 153 w 21600"/>
                <a:gd name="T1" fmla="*/ 0 h 21231"/>
                <a:gd name="T2" fmla="*/ 831 w 21600"/>
                <a:gd name="T3" fmla="*/ 526 h 21231"/>
                <a:gd name="T4" fmla="*/ 0 w 21600"/>
                <a:gd name="T5" fmla="*/ 526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104453"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it-IT" noProof="0" smtClean="0"/>
              <a:t>Fare clic per modificare stile</a:t>
            </a:r>
          </a:p>
        </p:txBody>
      </p:sp>
      <p:sp>
        <p:nvSpPr>
          <p:cNvPr id="10445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0"/>
              <a:buNone/>
              <a:defRPr/>
            </a:lvl1pPr>
          </a:lstStyle>
          <a:p>
            <a:pPr lvl="0"/>
            <a:r>
              <a:rPr lang="it-IT" noProof="0" smtClean="0"/>
              <a:t>Fare clic per modificare lo stile del sottotitolo dello schema</a:t>
            </a:r>
          </a:p>
        </p:txBody>
      </p:sp>
      <p:sp>
        <p:nvSpPr>
          <p:cNvPr id="7" name="Rectangle 7"/>
          <p:cNvSpPr>
            <a:spLocks noGrp="1" noChangeArrowheads="1"/>
          </p:cNvSpPr>
          <p:nvPr>
            <p:ph type="dt" sz="quarter" idx="10"/>
          </p:nvPr>
        </p:nvSpPr>
        <p:spPr/>
        <p:txBody>
          <a:bodyPr/>
          <a:lstStyle>
            <a:lvl1pPr>
              <a:defRPr/>
            </a:lvl1pPr>
          </a:lstStyle>
          <a:p>
            <a:pPr>
              <a:defRPr/>
            </a:pPr>
            <a:endParaRPr lang="it-IT"/>
          </a:p>
        </p:txBody>
      </p:sp>
      <p:sp>
        <p:nvSpPr>
          <p:cNvPr id="8" name="Rectangle 8"/>
          <p:cNvSpPr>
            <a:spLocks noGrp="1" noChangeArrowheads="1"/>
          </p:cNvSpPr>
          <p:nvPr>
            <p:ph type="ftr" sz="quarter" idx="11"/>
          </p:nvPr>
        </p:nvSpPr>
        <p:spPr/>
        <p:txBody>
          <a:bodyPr/>
          <a:lstStyle>
            <a:lvl1pPr>
              <a:defRPr/>
            </a:lvl1pPr>
          </a:lstStyle>
          <a:p>
            <a:pPr>
              <a:defRPr/>
            </a:pPr>
            <a:endParaRPr lang="it-IT"/>
          </a:p>
        </p:txBody>
      </p:sp>
      <p:sp>
        <p:nvSpPr>
          <p:cNvPr id="9" name="Rectangle 9"/>
          <p:cNvSpPr>
            <a:spLocks noGrp="1" noChangeArrowheads="1"/>
          </p:cNvSpPr>
          <p:nvPr>
            <p:ph type="sldNum" sz="quarter" idx="12"/>
          </p:nvPr>
        </p:nvSpPr>
        <p:spPr/>
        <p:txBody>
          <a:bodyPr/>
          <a:lstStyle>
            <a:lvl1pPr>
              <a:defRPr/>
            </a:lvl1pPr>
          </a:lstStyle>
          <a:p>
            <a:pPr>
              <a:defRPr/>
            </a:pPr>
            <a:fld id="{ED36A147-7778-2449-B327-0E6FDA1BC5E3}" type="slidenum">
              <a:rPr lang="it-IT" altLang="it-IT"/>
              <a:pPr>
                <a:defRPr/>
              </a:pPr>
              <a:t>‹n.›</a:t>
            </a:fld>
            <a:endParaRPr lang="it-IT" altLang="it-IT"/>
          </a:p>
        </p:txBody>
      </p:sp>
    </p:spTree>
    <p:extLst>
      <p:ext uri="{BB962C8B-B14F-4D97-AF65-F5344CB8AC3E}">
        <p14:creationId xmlns:p14="http://schemas.microsoft.com/office/powerpoint/2010/main" val="136517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08B183FB-40B8-994F-9CD7-E2347DEDDAE4}" type="slidenum">
              <a:rPr lang="it-IT" altLang="it-IT"/>
              <a:pPr>
                <a:defRPr/>
              </a:pPr>
              <a:t>‹n.›</a:t>
            </a:fld>
            <a:endParaRPr lang="it-IT" altLang="it-IT"/>
          </a:p>
        </p:txBody>
      </p:sp>
    </p:spTree>
    <p:extLst>
      <p:ext uri="{BB962C8B-B14F-4D97-AF65-F5344CB8AC3E}">
        <p14:creationId xmlns:p14="http://schemas.microsoft.com/office/powerpoint/2010/main" val="523305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1D7EB121-878F-514F-96C0-5A14B8203B87}" type="slidenum">
              <a:rPr lang="it-IT" altLang="it-IT"/>
              <a:pPr>
                <a:defRPr/>
              </a:pPr>
              <a:t>‹n.›</a:t>
            </a:fld>
            <a:endParaRPr lang="it-IT" altLang="it-IT"/>
          </a:p>
        </p:txBody>
      </p:sp>
    </p:spTree>
    <p:extLst>
      <p:ext uri="{BB962C8B-B14F-4D97-AF65-F5344CB8AC3E}">
        <p14:creationId xmlns:p14="http://schemas.microsoft.com/office/powerpoint/2010/main" val="1248659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3"/>
          <p:cNvSpPr>
            <a:spLocks noGrp="1" noChangeArrowheads="1"/>
          </p:cNvSpPr>
          <p:nvPr>
            <p:ph type="dt" sz="half" idx="10"/>
          </p:nvPr>
        </p:nvSpPr>
        <p:spPr>
          <a:ln/>
        </p:spPr>
        <p:txBody>
          <a:bodyPr/>
          <a:lstStyle>
            <a:lvl1pPr>
              <a:defRPr/>
            </a:lvl1pPr>
          </a:lstStyle>
          <a:p>
            <a:pPr>
              <a:defRPr/>
            </a:pPr>
            <a:endParaRPr lang="it-IT"/>
          </a:p>
        </p:txBody>
      </p:sp>
      <p:sp>
        <p:nvSpPr>
          <p:cNvPr id="6" name="Rectangle 4"/>
          <p:cNvSpPr>
            <a:spLocks noGrp="1" noChangeArrowheads="1"/>
          </p:cNvSpPr>
          <p:nvPr>
            <p:ph type="ftr" sz="quarter" idx="11"/>
          </p:nvPr>
        </p:nvSpPr>
        <p:spPr>
          <a:ln/>
        </p:spPr>
        <p:txBody>
          <a:bodyPr/>
          <a:lstStyle>
            <a:lvl1pPr>
              <a:defRPr/>
            </a:lvl1pPr>
          </a:lstStyle>
          <a:p>
            <a:pPr>
              <a:defRPr/>
            </a:pPr>
            <a:endParaRPr lang="it-IT"/>
          </a:p>
        </p:txBody>
      </p:sp>
      <p:sp>
        <p:nvSpPr>
          <p:cNvPr id="7" name="Rectangle 5"/>
          <p:cNvSpPr>
            <a:spLocks noGrp="1" noChangeArrowheads="1"/>
          </p:cNvSpPr>
          <p:nvPr>
            <p:ph type="sldNum" sz="quarter" idx="12"/>
          </p:nvPr>
        </p:nvSpPr>
        <p:spPr>
          <a:ln/>
        </p:spPr>
        <p:txBody>
          <a:bodyPr/>
          <a:lstStyle>
            <a:lvl1pPr>
              <a:defRPr/>
            </a:lvl1pPr>
          </a:lstStyle>
          <a:p>
            <a:pPr>
              <a:defRPr/>
            </a:pPr>
            <a:fld id="{C156237C-D9D6-444B-A4E4-D28532289868}" type="slidenum">
              <a:rPr lang="it-IT" altLang="it-IT"/>
              <a:pPr>
                <a:defRPr/>
              </a:pPr>
              <a:t>‹n.›</a:t>
            </a:fld>
            <a:endParaRPr lang="it-IT" altLang="it-IT"/>
          </a:p>
        </p:txBody>
      </p:sp>
    </p:spTree>
    <p:extLst>
      <p:ext uri="{BB962C8B-B14F-4D97-AF65-F5344CB8AC3E}">
        <p14:creationId xmlns:p14="http://schemas.microsoft.com/office/powerpoint/2010/main" val="1009597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3"/>
          <p:cNvSpPr>
            <a:spLocks noGrp="1" noChangeArrowheads="1"/>
          </p:cNvSpPr>
          <p:nvPr>
            <p:ph type="dt" sz="half" idx="10"/>
          </p:nvPr>
        </p:nvSpPr>
        <p:spPr>
          <a:ln/>
        </p:spPr>
        <p:txBody>
          <a:bodyPr/>
          <a:lstStyle>
            <a:lvl1pPr>
              <a:defRPr/>
            </a:lvl1pPr>
          </a:lstStyle>
          <a:p>
            <a:pPr>
              <a:defRPr/>
            </a:pPr>
            <a:endParaRPr lang="it-IT"/>
          </a:p>
        </p:txBody>
      </p:sp>
      <p:sp>
        <p:nvSpPr>
          <p:cNvPr id="8" name="Rectangle 4"/>
          <p:cNvSpPr>
            <a:spLocks noGrp="1" noChangeArrowheads="1"/>
          </p:cNvSpPr>
          <p:nvPr>
            <p:ph type="ftr" sz="quarter" idx="11"/>
          </p:nvPr>
        </p:nvSpPr>
        <p:spPr>
          <a:ln/>
        </p:spPr>
        <p:txBody>
          <a:bodyPr/>
          <a:lstStyle>
            <a:lvl1pPr>
              <a:defRPr/>
            </a:lvl1pPr>
          </a:lstStyle>
          <a:p>
            <a:pPr>
              <a:defRPr/>
            </a:pPr>
            <a:endParaRPr lang="it-IT"/>
          </a:p>
        </p:txBody>
      </p:sp>
      <p:sp>
        <p:nvSpPr>
          <p:cNvPr id="9" name="Rectangle 5"/>
          <p:cNvSpPr>
            <a:spLocks noGrp="1" noChangeArrowheads="1"/>
          </p:cNvSpPr>
          <p:nvPr>
            <p:ph type="sldNum" sz="quarter" idx="12"/>
          </p:nvPr>
        </p:nvSpPr>
        <p:spPr>
          <a:ln/>
        </p:spPr>
        <p:txBody>
          <a:bodyPr/>
          <a:lstStyle>
            <a:lvl1pPr>
              <a:defRPr/>
            </a:lvl1pPr>
          </a:lstStyle>
          <a:p>
            <a:pPr>
              <a:defRPr/>
            </a:pPr>
            <a:fld id="{1F3B3AD8-0A46-DC47-986E-3B5E9462760B}" type="slidenum">
              <a:rPr lang="it-IT" altLang="it-IT"/>
              <a:pPr>
                <a:defRPr/>
              </a:pPr>
              <a:t>‹n.›</a:t>
            </a:fld>
            <a:endParaRPr lang="it-IT" altLang="it-IT"/>
          </a:p>
        </p:txBody>
      </p:sp>
    </p:spTree>
    <p:extLst>
      <p:ext uri="{BB962C8B-B14F-4D97-AF65-F5344CB8AC3E}">
        <p14:creationId xmlns:p14="http://schemas.microsoft.com/office/powerpoint/2010/main" val="1042618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3"/>
          <p:cNvSpPr>
            <a:spLocks noGrp="1" noChangeArrowheads="1"/>
          </p:cNvSpPr>
          <p:nvPr>
            <p:ph type="dt" sz="half" idx="10"/>
          </p:nvPr>
        </p:nvSpPr>
        <p:spPr>
          <a:ln/>
        </p:spPr>
        <p:txBody>
          <a:bodyPr/>
          <a:lstStyle>
            <a:lvl1pPr>
              <a:defRPr/>
            </a:lvl1pPr>
          </a:lstStyle>
          <a:p>
            <a:pPr>
              <a:defRPr/>
            </a:pPr>
            <a:endParaRPr lang="it-IT"/>
          </a:p>
        </p:txBody>
      </p:sp>
      <p:sp>
        <p:nvSpPr>
          <p:cNvPr id="4" name="Rectangle 4"/>
          <p:cNvSpPr>
            <a:spLocks noGrp="1" noChangeArrowheads="1"/>
          </p:cNvSpPr>
          <p:nvPr>
            <p:ph type="ftr" sz="quarter" idx="11"/>
          </p:nvPr>
        </p:nvSpPr>
        <p:spPr>
          <a:ln/>
        </p:spPr>
        <p:txBody>
          <a:bodyPr/>
          <a:lstStyle>
            <a:lvl1pPr>
              <a:defRPr/>
            </a:lvl1pPr>
          </a:lstStyle>
          <a:p>
            <a:pPr>
              <a:defRPr/>
            </a:pPr>
            <a:endParaRPr lang="it-IT"/>
          </a:p>
        </p:txBody>
      </p:sp>
      <p:sp>
        <p:nvSpPr>
          <p:cNvPr id="5" name="Rectangle 5"/>
          <p:cNvSpPr>
            <a:spLocks noGrp="1" noChangeArrowheads="1"/>
          </p:cNvSpPr>
          <p:nvPr>
            <p:ph type="sldNum" sz="quarter" idx="12"/>
          </p:nvPr>
        </p:nvSpPr>
        <p:spPr>
          <a:ln/>
        </p:spPr>
        <p:txBody>
          <a:bodyPr/>
          <a:lstStyle>
            <a:lvl1pPr>
              <a:defRPr/>
            </a:lvl1pPr>
          </a:lstStyle>
          <a:p>
            <a:pPr>
              <a:defRPr/>
            </a:pPr>
            <a:fld id="{92DFCB6F-A15A-F54F-913B-F1DE6BA731F1}" type="slidenum">
              <a:rPr lang="it-IT" altLang="it-IT"/>
              <a:pPr>
                <a:defRPr/>
              </a:pPr>
              <a:t>‹n.›</a:t>
            </a:fld>
            <a:endParaRPr lang="it-IT" altLang="it-IT"/>
          </a:p>
        </p:txBody>
      </p:sp>
    </p:spTree>
    <p:extLst>
      <p:ext uri="{BB962C8B-B14F-4D97-AF65-F5344CB8AC3E}">
        <p14:creationId xmlns:p14="http://schemas.microsoft.com/office/powerpoint/2010/main" val="1974087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it-IT"/>
          </a:p>
        </p:txBody>
      </p:sp>
      <p:sp>
        <p:nvSpPr>
          <p:cNvPr id="3" name="Rectangle 4"/>
          <p:cNvSpPr>
            <a:spLocks noGrp="1" noChangeArrowheads="1"/>
          </p:cNvSpPr>
          <p:nvPr>
            <p:ph type="ftr" sz="quarter" idx="11"/>
          </p:nvPr>
        </p:nvSpPr>
        <p:spPr>
          <a:ln/>
        </p:spPr>
        <p:txBody>
          <a:bodyPr/>
          <a:lstStyle>
            <a:lvl1pPr>
              <a:defRPr/>
            </a:lvl1pPr>
          </a:lstStyle>
          <a:p>
            <a:pPr>
              <a:defRPr/>
            </a:pPr>
            <a:endParaRPr lang="it-IT"/>
          </a:p>
        </p:txBody>
      </p:sp>
      <p:sp>
        <p:nvSpPr>
          <p:cNvPr id="4" name="Rectangle 5"/>
          <p:cNvSpPr>
            <a:spLocks noGrp="1" noChangeArrowheads="1"/>
          </p:cNvSpPr>
          <p:nvPr>
            <p:ph type="sldNum" sz="quarter" idx="12"/>
          </p:nvPr>
        </p:nvSpPr>
        <p:spPr>
          <a:ln/>
        </p:spPr>
        <p:txBody>
          <a:bodyPr/>
          <a:lstStyle>
            <a:lvl1pPr>
              <a:defRPr/>
            </a:lvl1pPr>
          </a:lstStyle>
          <a:p>
            <a:pPr>
              <a:defRPr/>
            </a:pPr>
            <a:fld id="{0CDDDA44-E719-FB4C-982D-1DAE1603F6F7}" type="slidenum">
              <a:rPr lang="it-IT" altLang="it-IT"/>
              <a:pPr>
                <a:defRPr/>
              </a:pPr>
              <a:t>‹n.›</a:t>
            </a:fld>
            <a:endParaRPr lang="it-IT" altLang="it-IT"/>
          </a:p>
        </p:txBody>
      </p:sp>
    </p:spTree>
    <p:extLst>
      <p:ext uri="{BB962C8B-B14F-4D97-AF65-F5344CB8AC3E}">
        <p14:creationId xmlns:p14="http://schemas.microsoft.com/office/powerpoint/2010/main" val="2010506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3"/>
          <p:cNvSpPr>
            <a:spLocks noGrp="1" noChangeArrowheads="1"/>
          </p:cNvSpPr>
          <p:nvPr>
            <p:ph type="dt" sz="half" idx="10"/>
          </p:nvPr>
        </p:nvSpPr>
        <p:spPr>
          <a:ln/>
        </p:spPr>
        <p:txBody>
          <a:bodyPr/>
          <a:lstStyle>
            <a:lvl1pPr>
              <a:defRPr/>
            </a:lvl1pPr>
          </a:lstStyle>
          <a:p>
            <a:pPr>
              <a:defRPr/>
            </a:pPr>
            <a:endParaRPr lang="it-IT"/>
          </a:p>
        </p:txBody>
      </p:sp>
      <p:sp>
        <p:nvSpPr>
          <p:cNvPr id="6" name="Rectangle 4"/>
          <p:cNvSpPr>
            <a:spLocks noGrp="1" noChangeArrowheads="1"/>
          </p:cNvSpPr>
          <p:nvPr>
            <p:ph type="ftr" sz="quarter" idx="11"/>
          </p:nvPr>
        </p:nvSpPr>
        <p:spPr>
          <a:ln/>
        </p:spPr>
        <p:txBody>
          <a:bodyPr/>
          <a:lstStyle>
            <a:lvl1pPr>
              <a:defRPr/>
            </a:lvl1pPr>
          </a:lstStyle>
          <a:p>
            <a:pPr>
              <a:defRPr/>
            </a:pPr>
            <a:endParaRPr lang="it-IT"/>
          </a:p>
        </p:txBody>
      </p:sp>
      <p:sp>
        <p:nvSpPr>
          <p:cNvPr id="7" name="Rectangle 5"/>
          <p:cNvSpPr>
            <a:spLocks noGrp="1" noChangeArrowheads="1"/>
          </p:cNvSpPr>
          <p:nvPr>
            <p:ph type="sldNum" sz="quarter" idx="12"/>
          </p:nvPr>
        </p:nvSpPr>
        <p:spPr>
          <a:ln/>
        </p:spPr>
        <p:txBody>
          <a:bodyPr/>
          <a:lstStyle>
            <a:lvl1pPr>
              <a:defRPr/>
            </a:lvl1pPr>
          </a:lstStyle>
          <a:p>
            <a:pPr>
              <a:defRPr/>
            </a:pPr>
            <a:fld id="{82F44CF3-D7FB-F74F-9761-032D8519D8F3}" type="slidenum">
              <a:rPr lang="it-IT" altLang="it-IT"/>
              <a:pPr>
                <a:defRPr/>
              </a:pPr>
              <a:t>‹n.›</a:t>
            </a:fld>
            <a:endParaRPr lang="it-IT" altLang="it-IT"/>
          </a:p>
        </p:txBody>
      </p:sp>
    </p:spTree>
    <p:extLst>
      <p:ext uri="{BB962C8B-B14F-4D97-AF65-F5344CB8AC3E}">
        <p14:creationId xmlns:p14="http://schemas.microsoft.com/office/powerpoint/2010/main" val="2070774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96907EC-F207-BB4F-9898-EB2F61983F12}" type="slidenum">
              <a:rPr lang="en-GB" altLang="it-IT"/>
              <a:pPr>
                <a:defRPr/>
              </a:pPr>
              <a:t>‹n.›</a:t>
            </a:fld>
            <a:endParaRPr lang="en-GB" altLang="it-IT"/>
          </a:p>
        </p:txBody>
      </p:sp>
    </p:spTree>
    <p:extLst>
      <p:ext uri="{BB962C8B-B14F-4D97-AF65-F5344CB8AC3E}">
        <p14:creationId xmlns:p14="http://schemas.microsoft.com/office/powerpoint/2010/main" val="1300114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3"/>
          <p:cNvSpPr>
            <a:spLocks noGrp="1" noChangeArrowheads="1"/>
          </p:cNvSpPr>
          <p:nvPr>
            <p:ph type="dt" sz="half" idx="10"/>
          </p:nvPr>
        </p:nvSpPr>
        <p:spPr>
          <a:ln/>
        </p:spPr>
        <p:txBody>
          <a:bodyPr/>
          <a:lstStyle>
            <a:lvl1pPr>
              <a:defRPr/>
            </a:lvl1pPr>
          </a:lstStyle>
          <a:p>
            <a:pPr>
              <a:defRPr/>
            </a:pPr>
            <a:endParaRPr lang="it-IT"/>
          </a:p>
        </p:txBody>
      </p:sp>
      <p:sp>
        <p:nvSpPr>
          <p:cNvPr id="6" name="Rectangle 4"/>
          <p:cNvSpPr>
            <a:spLocks noGrp="1" noChangeArrowheads="1"/>
          </p:cNvSpPr>
          <p:nvPr>
            <p:ph type="ftr" sz="quarter" idx="11"/>
          </p:nvPr>
        </p:nvSpPr>
        <p:spPr>
          <a:ln/>
        </p:spPr>
        <p:txBody>
          <a:bodyPr/>
          <a:lstStyle>
            <a:lvl1pPr>
              <a:defRPr/>
            </a:lvl1pPr>
          </a:lstStyle>
          <a:p>
            <a:pPr>
              <a:defRPr/>
            </a:pPr>
            <a:endParaRPr lang="it-IT"/>
          </a:p>
        </p:txBody>
      </p:sp>
      <p:sp>
        <p:nvSpPr>
          <p:cNvPr id="7" name="Rectangle 5"/>
          <p:cNvSpPr>
            <a:spLocks noGrp="1" noChangeArrowheads="1"/>
          </p:cNvSpPr>
          <p:nvPr>
            <p:ph type="sldNum" sz="quarter" idx="12"/>
          </p:nvPr>
        </p:nvSpPr>
        <p:spPr>
          <a:ln/>
        </p:spPr>
        <p:txBody>
          <a:bodyPr/>
          <a:lstStyle>
            <a:lvl1pPr>
              <a:defRPr/>
            </a:lvl1pPr>
          </a:lstStyle>
          <a:p>
            <a:pPr>
              <a:defRPr/>
            </a:pPr>
            <a:fld id="{A3B96C86-6F89-894F-8C6B-98363DC96524}" type="slidenum">
              <a:rPr lang="it-IT" altLang="it-IT"/>
              <a:pPr>
                <a:defRPr/>
              </a:pPr>
              <a:t>‹n.›</a:t>
            </a:fld>
            <a:endParaRPr lang="it-IT" altLang="it-IT"/>
          </a:p>
        </p:txBody>
      </p:sp>
    </p:spTree>
    <p:extLst>
      <p:ext uri="{BB962C8B-B14F-4D97-AF65-F5344CB8AC3E}">
        <p14:creationId xmlns:p14="http://schemas.microsoft.com/office/powerpoint/2010/main" val="138912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495A7A52-0F7E-3640-AA42-1586CAA5D949}" type="slidenum">
              <a:rPr lang="it-IT" altLang="it-IT"/>
              <a:pPr>
                <a:defRPr/>
              </a:pPr>
              <a:t>‹n.›</a:t>
            </a:fld>
            <a:endParaRPr lang="it-IT" altLang="it-IT"/>
          </a:p>
        </p:txBody>
      </p:sp>
    </p:spTree>
    <p:extLst>
      <p:ext uri="{BB962C8B-B14F-4D97-AF65-F5344CB8AC3E}">
        <p14:creationId xmlns:p14="http://schemas.microsoft.com/office/powerpoint/2010/main" val="1683534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8E86D610-12AF-E64B-BB2C-8874E6B23548}" type="slidenum">
              <a:rPr lang="it-IT" altLang="it-IT"/>
              <a:pPr>
                <a:defRPr/>
              </a:pPr>
              <a:t>‹n.›</a:t>
            </a:fld>
            <a:endParaRPr lang="it-IT" altLang="it-IT"/>
          </a:p>
        </p:txBody>
      </p:sp>
    </p:spTree>
    <p:extLst>
      <p:ext uri="{BB962C8B-B14F-4D97-AF65-F5344CB8AC3E}">
        <p14:creationId xmlns:p14="http://schemas.microsoft.com/office/powerpoint/2010/main" val="2063342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DBB4E14-AC06-C046-9488-1AC883CDAEEF}" type="slidenum">
              <a:rPr lang="it-IT" altLang="it-IT"/>
              <a:pPr>
                <a:defRPr/>
              </a:pPr>
              <a:t>‹n.›</a:t>
            </a:fld>
            <a:endParaRPr lang="it-IT" altLang="it-IT"/>
          </a:p>
        </p:txBody>
      </p:sp>
    </p:spTree>
    <p:extLst>
      <p:ext uri="{BB962C8B-B14F-4D97-AF65-F5344CB8AC3E}">
        <p14:creationId xmlns:p14="http://schemas.microsoft.com/office/powerpoint/2010/main" val="1033650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6EBC051-993B-6846-833B-CABC86094B97}" type="slidenum">
              <a:rPr lang="it-IT" altLang="it-IT"/>
              <a:pPr>
                <a:defRPr/>
              </a:pPr>
              <a:t>‹n.›</a:t>
            </a:fld>
            <a:endParaRPr lang="it-IT" altLang="it-IT"/>
          </a:p>
        </p:txBody>
      </p:sp>
    </p:spTree>
    <p:extLst>
      <p:ext uri="{BB962C8B-B14F-4D97-AF65-F5344CB8AC3E}">
        <p14:creationId xmlns:p14="http://schemas.microsoft.com/office/powerpoint/2010/main" val="1571321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634071E-6E0F-7E47-BCAA-132330987C8A}" type="slidenum">
              <a:rPr lang="it-IT" altLang="it-IT"/>
              <a:pPr>
                <a:defRPr/>
              </a:pPr>
              <a:t>‹n.›</a:t>
            </a:fld>
            <a:endParaRPr lang="it-IT" altLang="it-IT"/>
          </a:p>
        </p:txBody>
      </p:sp>
    </p:spTree>
    <p:extLst>
      <p:ext uri="{BB962C8B-B14F-4D97-AF65-F5344CB8AC3E}">
        <p14:creationId xmlns:p14="http://schemas.microsoft.com/office/powerpoint/2010/main" val="1588917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193C340-5933-EC46-9EA1-B978BE9DEEBF}" type="slidenum">
              <a:rPr lang="it-IT" altLang="it-IT"/>
              <a:pPr>
                <a:defRPr/>
              </a:pPr>
              <a:t>‹n.›</a:t>
            </a:fld>
            <a:endParaRPr lang="it-IT" altLang="it-IT"/>
          </a:p>
        </p:txBody>
      </p:sp>
    </p:spTree>
    <p:extLst>
      <p:ext uri="{BB962C8B-B14F-4D97-AF65-F5344CB8AC3E}">
        <p14:creationId xmlns:p14="http://schemas.microsoft.com/office/powerpoint/2010/main" val="972330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31CFC021-32FB-6F40-A7C6-1A68A6C62EA6}" type="slidenum">
              <a:rPr lang="it-IT" altLang="it-IT"/>
              <a:pPr>
                <a:defRPr/>
              </a:pPr>
              <a:t>‹n.›</a:t>
            </a:fld>
            <a:endParaRPr lang="it-IT" altLang="it-IT"/>
          </a:p>
        </p:txBody>
      </p:sp>
    </p:spTree>
    <p:extLst>
      <p:ext uri="{BB962C8B-B14F-4D97-AF65-F5344CB8AC3E}">
        <p14:creationId xmlns:p14="http://schemas.microsoft.com/office/powerpoint/2010/main" val="17606351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E4F1DE9F-6582-324D-AAF8-A0B3D7060A5F}" type="slidenum">
              <a:rPr lang="it-IT" altLang="it-IT"/>
              <a:pPr>
                <a:defRPr/>
              </a:pPr>
              <a:t>‹n.›</a:t>
            </a:fld>
            <a:endParaRPr lang="it-IT" altLang="it-IT"/>
          </a:p>
        </p:txBody>
      </p:sp>
    </p:spTree>
    <p:extLst>
      <p:ext uri="{BB962C8B-B14F-4D97-AF65-F5344CB8AC3E}">
        <p14:creationId xmlns:p14="http://schemas.microsoft.com/office/powerpoint/2010/main" val="8178948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F7E5085F-1D45-F440-B24C-D932BE0C6B58}" type="slidenum">
              <a:rPr lang="it-IT" altLang="it-IT"/>
              <a:pPr>
                <a:defRPr/>
              </a:pPr>
              <a:t>‹n.›</a:t>
            </a:fld>
            <a:endParaRPr lang="it-IT" altLang="it-IT"/>
          </a:p>
        </p:txBody>
      </p:sp>
    </p:spTree>
    <p:extLst>
      <p:ext uri="{BB962C8B-B14F-4D97-AF65-F5344CB8AC3E}">
        <p14:creationId xmlns:p14="http://schemas.microsoft.com/office/powerpoint/2010/main" val="316406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60DA695-881A-B94C-8C35-B1E4856B6F0F}" type="slidenum">
              <a:rPr lang="en-GB" altLang="it-IT"/>
              <a:pPr>
                <a:defRPr/>
              </a:pPr>
              <a:t>‹n.›</a:t>
            </a:fld>
            <a:endParaRPr lang="en-GB" altLang="it-IT"/>
          </a:p>
        </p:txBody>
      </p:sp>
    </p:spTree>
    <p:extLst>
      <p:ext uri="{BB962C8B-B14F-4D97-AF65-F5344CB8AC3E}">
        <p14:creationId xmlns:p14="http://schemas.microsoft.com/office/powerpoint/2010/main" val="3723267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F59CB399-5E1B-CB4C-8E6D-3A6F46FBECC1}" type="slidenum">
              <a:rPr lang="it-IT" altLang="it-IT"/>
              <a:pPr>
                <a:defRPr/>
              </a:pPr>
              <a:t>‹n.›</a:t>
            </a:fld>
            <a:endParaRPr lang="it-IT" altLang="it-IT"/>
          </a:p>
        </p:txBody>
      </p:sp>
    </p:spTree>
    <p:extLst>
      <p:ext uri="{BB962C8B-B14F-4D97-AF65-F5344CB8AC3E}">
        <p14:creationId xmlns:p14="http://schemas.microsoft.com/office/powerpoint/2010/main" val="6813591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34B4BC3-287A-B047-9C0B-53BE8A0DB4C2}" type="slidenum">
              <a:rPr lang="it-IT" altLang="it-IT"/>
              <a:pPr>
                <a:defRPr/>
              </a:pPr>
              <a:t>‹n.›</a:t>
            </a:fld>
            <a:endParaRPr lang="it-IT" altLang="it-IT"/>
          </a:p>
        </p:txBody>
      </p:sp>
    </p:spTree>
    <p:extLst>
      <p:ext uri="{BB962C8B-B14F-4D97-AF65-F5344CB8AC3E}">
        <p14:creationId xmlns:p14="http://schemas.microsoft.com/office/powerpoint/2010/main" val="1220764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D23D204-94F5-344B-9559-78FEDEC2DD47}" type="slidenum">
              <a:rPr lang="it-IT" altLang="it-IT"/>
              <a:pPr>
                <a:defRPr/>
              </a:pPr>
              <a:t>‹n.›</a:t>
            </a:fld>
            <a:endParaRPr lang="it-IT" altLang="it-IT"/>
          </a:p>
        </p:txBody>
      </p:sp>
    </p:spTree>
    <p:extLst>
      <p:ext uri="{BB962C8B-B14F-4D97-AF65-F5344CB8AC3E}">
        <p14:creationId xmlns:p14="http://schemas.microsoft.com/office/powerpoint/2010/main" val="328272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7403472-7480-5740-BADA-ADE3906C74A3}" type="slidenum">
              <a:rPr lang="it-IT" altLang="it-IT"/>
              <a:pPr>
                <a:defRPr/>
              </a:pPr>
              <a:t>‹n.›</a:t>
            </a:fld>
            <a:endParaRPr lang="it-IT" altLang="it-IT"/>
          </a:p>
        </p:txBody>
      </p:sp>
    </p:spTree>
    <p:extLst>
      <p:ext uri="{BB962C8B-B14F-4D97-AF65-F5344CB8AC3E}">
        <p14:creationId xmlns:p14="http://schemas.microsoft.com/office/powerpoint/2010/main" val="3830905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7D31A79-4F1A-B146-BDDC-ED4EE7C179D6}" type="slidenum">
              <a:rPr lang="it-IT" altLang="it-IT"/>
              <a:pPr>
                <a:defRPr/>
              </a:pPr>
              <a:t>‹n.›</a:t>
            </a:fld>
            <a:endParaRPr lang="it-IT" altLang="it-IT"/>
          </a:p>
        </p:txBody>
      </p:sp>
    </p:spTree>
    <p:extLst>
      <p:ext uri="{BB962C8B-B14F-4D97-AF65-F5344CB8AC3E}">
        <p14:creationId xmlns:p14="http://schemas.microsoft.com/office/powerpoint/2010/main" val="4461438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stile</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0F117122-6960-7042-B8EA-BE895C18D35B}" type="datetimeFigureOut">
              <a:rPr lang="it-IT"/>
              <a:pPr>
                <a:defRPr/>
              </a:pPr>
              <a:t>30/04/20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EAFB1E6-ADF9-C347-B5FA-932C857F4F7C}" type="slidenum">
              <a:rPr lang="it-IT"/>
              <a:pPr>
                <a:defRPr/>
              </a:pPr>
              <a:t>‹n.›</a:t>
            </a:fld>
            <a:endParaRPr lang="it-IT"/>
          </a:p>
        </p:txBody>
      </p:sp>
    </p:spTree>
    <p:extLst>
      <p:ext uri="{BB962C8B-B14F-4D97-AF65-F5344CB8AC3E}">
        <p14:creationId xmlns:p14="http://schemas.microsoft.com/office/powerpoint/2010/main" val="14739223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4D45B30-7502-EE4F-8BDB-EB0CE2050166}" type="datetimeFigureOut">
              <a:rPr lang="it-IT"/>
              <a:pPr>
                <a:defRPr/>
              </a:pPr>
              <a:t>30/04/20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9F5F519-1DB2-CC4A-ADB2-A979D49F71F1}" type="slidenum">
              <a:rPr lang="it-IT"/>
              <a:pPr>
                <a:defRPr/>
              </a:pPr>
              <a:t>‹n.›</a:t>
            </a:fld>
            <a:endParaRPr lang="it-IT"/>
          </a:p>
        </p:txBody>
      </p:sp>
    </p:spTree>
    <p:extLst>
      <p:ext uri="{BB962C8B-B14F-4D97-AF65-F5344CB8AC3E}">
        <p14:creationId xmlns:p14="http://schemas.microsoft.com/office/powerpoint/2010/main" val="9886649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stile</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lvl1pPr>
              <a:defRPr/>
            </a:lvl1pPr>
          </a:lstStyle>
          <a:p>
            <a:pPr>
              <a:defRPr/>
            </a:pPr>
            <a:fld id="{EEB322F2-6BF3-2D44-B880-6764BCD05AE2}" type="datetimeFigureOut">
              <a:rPr lang="it-IT"/>
              <a:pPr>
                <a:defRPr/>
              </a:pPr>
              <a:t>30/04/20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61C7E7E-FC33-4142-8CA7-7D71BD98AFD1}" type="slidenum">
              <a:rPr lang="it-IT"/>
              <a:pPr>
                <a:defRPr/>
              </a:pPr>
              <a:t>‹n.›</a:t>
            </a:fld>
            <a:endParaRPr lang="it-IT"/>
          </a:p>
        </p:txBody>
      </p:sp>
    </p:spTree>
    <p:extLst>
      <p:ext uri="{BB962C8B-B14F-4D97-AF65-F5344CB8AC3E}">
        <p14:creationId xmlns:p14="http://schemas.microsoft.com/office/powerpoint/2010/main" val="14106193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28650" y="1825625"/>
            <a:ext cx="3867150"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825625"/>
            <a:ext cx="3867150"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712F7B8-3B9D-8846-A91F-5DA8633611F3}" type="datetimeFigureOut">
              <a:rPr lang="it-IT"/>
              <a:pPr>
                <a:defRPr/>
              </a:pPr>
              <a:t>30/04/20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1491012-7DD5-CF4B-858A-79B305FCAC17}" type="slidenum">
              <a:rPr lang="it-IT"/>
              <a:pPr>
                <a:defRPr/>
              </a:pPr>
              <a:t>‹n.›</a:t>
            </a:fld>
            <a:endParaRPr lang="it-IT"/>
          </a:p>
        </p:txBody>
      </p:sp>
    </p:spTree>
    <p:extLst>
      <p:ext uri="{BB962C8B-B14F-4D97-AF65-F5344CB8AC3E}">
        <p14:creationId xmlns:p14="http://schemas.microsoft.com/office/powerpoint/2010/main" val="594483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stile</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0F4FB3DA-C744-3F4C-BE75-C8E3C0D10DD6}" type="datetimeFigureOut">
              <a:rPr lang="it-IT"/>
              <a:pPr>
                <a:defRPr/>
              </a:pPr>
              <a:t>30/04/20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7984C599-5E32-9347-A24A-1B4873DD0F92}" type="slidenum">
              <a:rPr lang="it-IT"/>
              <a:pPr>
                <a:defRPr/>
              </a:pPr>
              <a:t>‹n.›</a:t>
            </a:fld>
            <a:endParaRPr lang="it-IT"/>
          </a:p>
        </p:txBody>
      </p:sp>
    </p:spTree>
    <p:extLst>
      <p:ext uri="{BB962C8B-B14F-4D97-AF65-F5344CB8AC3E}">
        <p14:creationId xmlns:p14="http://schemas.microsoft.com/office/powerpoint/2010/main" val="568690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82CA7C8-59E7-894B-910D-67E446C3F444}" type="slidenum">
              <a:rPr lang="en-GB" altLang="it-IT"/>
              <a:pPr>
                <a:defRPr/>
              </a:pPr>
              <a:t>‹n.›</a:t>
            </a:fld>
            <a:endParaRPr lang="en-GB" altLang="it-IT"/>
          </a:p>
        </p:txBody>
      </p:sp>
    </p:spTree>
    <p:extLst>
      <p:ext uri="{BB962C8B-B14F-4D97-AF65-F5344CB8AC3E}">
        <p14:creationId xmlns:p14="http://schemas.microsoft.com/office/powerpoint/2010/main" val="2076495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3"/>
          <p:cNvSpPr>
            <a:spLocks noGrp="1"/>
          </p:cNvSpPr>
          <p:nvPr>
            <p:ph type="dt" sz="half" idx="10"/>
          </p:nvPr>
        </p:nvSpPr>
        <p:spPr/>
        <p:txBody>
          <a:bodyPr/>
          <a:lstStyle>
            <a:lvl1pPr>
              <a:defRPr/>
            </a:lvl1pPr>
          </a:lstStyle>
          <a:p>
            <a:pPr>
              <a:defRPr/>
            </a:pPr>
            <a:fld id="{12412728-BF0D-2147-B68E-6D85B4944D49}" type="datetimeFigureOut">
              <a:rPr lang="it-IT"/>
              <a:pPr>
                <a:defRPr/>
              </a:pPr>
              <a:t>30/04/20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8E416846-D42B-7646-8891-94014B0A1A28}" type="slidenum">
              <a:rPr lang="it-IT"/>
              <a:pPr>
                <a:defRPr/>
              </a:pPr>
              <a:t>‹n.›</a:t>
            </a:fld>
            <a:endParaRPr lang="it-IT"/>
          </a:p>
        </p:txBody>
      </p:sp>
    </p:spTree>
    <p:extLst>
      <p:ext uri="{BB962C8B-B14F-4D97-AF65-F5344CB8AC3E}">
        <p14:creationId xmlns:p14="http://schemas.microsoft.com/office/powerpoint/2010/main" val="16817775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005A9A3C-B092-6A49-8363-983733C7848C}" type="datetimeFigureOut">
              <a:rPr lang="it-IT"/>
              <a:pPr>
                <a:defRPr/>
              </a:pPr>
              <a:t>30/04/20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15BF676D-9068-7C41-88FC-51F4D9F5EBAD}" type="slidenum">
              <a:rPr lang="it-IT"/>
              <a:pPr>
                <a:defRPr/>
              </a:pPr>
              <a:t>‹n.›</a:t>
            </a:fld>
            <a:endParaRPr lang="it-IT"/>
          </a:p>
        </p:txBody>
      </p:sp>
    </p:spTree>
    <p:extLst>
      <p:ext uri="{BB962C8B-B14F-4D97-AF65-F5344CB8AC3E}">
        <p14:creationId xmlns:p14="http://schemas.microsoft.com/office/powerpoint/2010/main" val="454764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stile</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7541E63F-7D5C-904D-A3A3-EE443D444001}" type="datetimeFigureOut">
              <a:rPr lang="it-IT"/>
              <a:pPr>
                <a:defRPr/>
              </a:pPr>
              <a:t>30/04/20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7F1BBFF-8E3B-F149-A0E3-128657053001}" type="slidenum">
              <a:rPr lang="it-IT"/>
              <a:pPr>
                <a:defRPr/>
              </a:pPr>
              <a:t>‹n.›</a:t>
            </a:fld>
            <a:endParaRPr lang="it-IT"/>
          </a:p>
        </p:txBody>
      </p:sp>
    </p:spTree>
    <p:extLst>
      <p:ext uri="{BB962C8B-B14F-4D97-AF65-F5344CB8AC3E}">
        <p14:creationId xmlns:p14="http://schemas.microsoft.com/office/powerpoint/2010/main" val="3363661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stile</a:t>
            </a:r>
            <a:endParaRPr lang="it-IT"/>
          </a:p>
        </p:txBody>
      </p:sp>
      <p:sp>
        <p:nvSpPr>
          <p:cNvPr id="3" name="Segnaposto immagine 2"/>
          <p:cNvSpPr>
            <a:spLocks noGrp="1"/>
          </p:cNvSpPr>
          <p:nvPr>
            <p:ph type="pic" idx="1"/>
          </p:nvPr>
        </p:nvSpPr>
        <p:spPr>
          <a:xfrm>
            <a:off x="3887788" y="98742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EF84CCBE-E548-1C46-B543-4F15AE681CCE}" type="datetimeFigureOut">
              <a:rPr lang="it-IT"/>
              <a:pPr>
                <a:defRPr/>
              </a:pPr>
              <a:t>30/04/20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F938579-6536-5348-AC06-780208AE6C2A}" type="slidenum">
              <a:rPr lang="it-IT"/>
              <a:pPr>
                <a:defRPr/>
              </a:pPr>
              <a:t>‹n.›</a:t>
            </a:fld>
            <a:endParaRPr lang="it-IT"/>
          </a:p>
        </p:txBody>
      </p:sp>
    </p:spTree>
    <p:extLst>
      <p:ext uri="{BB962C8B-B14F-4D97-AF65-F5344CB8AC3E}">
        <p14:creationId xmlns:p14="http://schemas.microsoft.com/office/powerpoint/2010/main" val="11293275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E5BE05B-50D0-E341-A620-8DE501C12E86}" type="datetimeFigureOut">
              <a:rPr lang="it-IT"/>
              <a:pPr>
                <a:defRPr/>
              </a:pPr>
              <a:t>30/04/20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56C5248-AB05-274E-8E30-FE01970EB935}" type="slidenum">
              <a:rPr lang="it-IT"/>
              <a:pPr>
                <a:defRPr/>
              </a:pPr>
              <a:t>‹n.›</a:t>
            </a:fld>
            <a:endParaRPr lang="it-IT"/>
          </a:p>
        </p:txBody>
      </p:sp>
    </p:spTree>
    <p:extLst>
      <p:ext uri="{BB962C8B-B14F-4D97-AF65-F5344CB8AC3E}">
        <p14:creationId xmlns:p14="http://schemas.microsoft.com/office/powerpoint/2010/main" val="11470556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43675" y="365125"/>
            <a:ext cx="1971675" cy="5811838"/>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28650" y="365125"/>
            <a:ext cx="5762625" cy="5811838"/>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1ACF616-B735-394C-BA58-149FF26AA41B}" type="datetimeFigureOut">
              <a:rPr lang="it-IT"/>
              <a:pPr>
                <a:defRPr/>
              </a:pPr>
              <a:t>30/04/20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26D894C-722A-824E-A14E-2666A6CD37B5}" type="slidenum">
              <a:rPr lang="it-IT"/>
              <a:pPr>
                <a:defRPr/>
              </a:pPr>
              <a:t>‹n.›</a:t>
            </a:fld>
            <a:endParaRPr lang="it-IT"/>
          </a:p>
        </p:txBody>
      </p:sp>
    </p:spTree>
    <p:extLst>
      <p:ext uri="{BB962C8B-B14F-4D97-AF65-F5344CB8AC3E}">
        <p14:creationId xmlns:p14="http://schemas.microsoft.com/office/powerpoint/2010/main" val="6029717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stile</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757C70E8-00A7-4E41-A718-13CCA355075E}" type="datetimeFigureOut">
              <a:rPr lang="it-IT"/>
              <a:pPr>
                <a:defRPr/>
              </a:pPr>
              <a:t>30/04/20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72F272C-B8E6-A042-806E-7B35B0C85446}" type="slidenum">
              <a:rPr lang="it-IT"/>
              <a:pPr>
                <a:defRPr/>
              </a:pPr>
              <a:t>‹n.›</a:t>
            </a:fld>
            <a:endParaRPr lang="it-IT"/>
          </a:p>
        </p:txBody>
      </p:sp>
    </p:spTree>
    <p:extLst>
      <p:ext uri="{BB962C8B-B14F-4D97-AF65-F5344CB8AC3E}">
        <p14:creationId xmlns:p14="http://schemas.microsoft.com/office/powerpoint/2010/main" val="171124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0240159-78D8-B442-9987-86A5DA6279EC}" type="datetimeFigureOut">
              <a:rPr lang="it-IT"/>
              <a:pPr>
                <a:defRPr/>
              </a:pPr>
              <a:t>30/04/20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EE5219A-F72A-344E-97E0-198A66CF34D8}" type="slidenum">
              <a:rPr lang="it-IT"/>
              <a:pPr>
                <a:defRPr/>
              </a:pPr>
              <a:t>‹n.›</a:t>
            </a:fld>
            <a:endParaRPr lang="it-IT"/>
          </a:p>
        </p:txBody>
      </p:sp>
    </p:spTree>
    <p:extLst>
      <p:ext uri="{BB962C8B-B14F-4D97-AF65-F5344CB8AC3E}">
        <p14:creationId xmlns:p14="http://schemas.microsoft.com/office/powerpoint/2010/main" val="6031874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stile</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lvl1pPr>
              <a:defRPr/>
            </a:lvl1pPr>
          </a:lstStyle>
          <a:p>
            <a:pPr>
              <a:defRPr/>
            </a:pPr>
            <a:fld id="{B9CAF398-372D-EA4D-AE8E-8A0514234BD2}" type="datetimeFigureOut">
              <a:rPr lang="it-IT"/>
              <a:pPr>
                <a:defRPr/>
              </a:pPr>
              <a:t>30/04/20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BFC939A-B3EF-7B4B-9E84-010D89C49A85}" type="slidenum">
              <a:rPr lang="it-IT"/>
              <a:pPr>
                <a:defRPr/>
              </a:pPr>
              <a:t>‹n.›</a:t>
            </a:fld>
            <a:endParaRPr lang="it-IT"/>
          </a:p>
        </p:txBody>
      </p:sp>
    </p:spTree>
    <p:extLst>
      <p:ext uri="{BB962C8B-B14F-4D97-AF65-F5344CB8AC3E}">
        <p14:creationId xmlns:p14="http://schemas.microsoft.com/office/powerpoint/2010/main" val="16478347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28650" y="1825625"/>
            <a:ext cx="3867150"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825625"/>
            <a:ext cx="3867150"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B31D2098-BD11-3648-B3D8-4F221A6C5DB6}" type="datetimeFigureOut">
              <a:rPr lang="it-IT"/>
              <a:pPr>
                <a:defRPr/>
              </a:pPr>
              <a:t>30/04/20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1B67D4F-5EA8-D945-A090-08926E301CEE}" type="slidenum">
              <a:rPr lang="it-IT"/>
              <a:pPr>
                <a:defRPr/>
              </a:pPr>
              <a:t>‹n.›</a:t>
            </a:fld>
            <a:endParaRPr lang="it-IT"/>
          </a:p>
        </p:txBody>
      </p:sp>
    </p:spTree>
    <p:extLst>
      <p:ext uri="{BB962C8B-B14F-4D97-AF65-F5344CB8AC3E}">
        <p14:creationId xmlns:p14="http://schemas.microsoft.com/office/powerpoint/2010/main" val="1209817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DB3ABE5C-7923-524D-B453-6A326209F8D0}" type="slidenum">
              <a:rPr lang="en-GB" altLang="it-IT"/>
              <a:pPr>
                <a:defRPr/>
              </a:pPr>
              <a:t>‹n.›</a:t>
            </a:fld>
            <a:endParaRPr lang="en-GB" altLang="it-IT"/>
          </a:p>
        </p:txBody>
      </p:sp>
    </p:spTree>
    <p:extLst>
      <p:ext uri="{BB962C8B-B14F-4D97-AF65-F5344CB8AC3E}">
        <p14:creationId xmlns:p14="http://schemas.microsoft.com/office/powerpoint/2010/main" val="9084825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stile</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3096DD7-F989-A14C-883D-CACF49B80F2F}" type="datetimeFigureOut">
              <a:rPr lang="it-IT"/>
              <a:pPr>
                <a:defRPr/>
              </a:pPr>
              <a:t>30/04/20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A8E72844-E636-7342-80A7-C81EE57091E8}" type="slidenum">
              <a:rPr lang="it-IT"/>
              <a:pPr>
                <a:defRPr/>
              </a:pPr>
              <a:t>‹n.›</a:t>
            </a:fld>
            <a:endParaRPr lang="it-IT"/>
          </a:p>
        </p:txBody>
      </p:sp>
    </p:spTree>
    <p:extLst>
      <p:ext uri="{BB962C8B-B14F-4D97-AF65-F5344CB8AC3E}">
        <p14:creationId xmlns:p14="http://schemas.microsoft.com/office/powerpoint/2010/main" val="1023468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3"/>
          <p:cNvSpPr>
            <a:spLocks noGrp="1"/>
          </p:cNvSpPr>
          <p:nvPr>
            <p:ph type="dt" sz="half" idx="10"/>
          </p:nvPr>
        </p:nvSpPr>
        <p:spPr/>
        <p:txBody>
          <a:bodyPr/>
          <a:lstStyle>
            <a:lvl1pPr>
              <a:defRPr/>
            </a:lvl1pPr>
          </a:lstStyle>
          <a:p>
            <a:pPr>
              <a:defRPr/>
            </a:pPr>
            <a:fld id="{A7E6E741-D528-7248-AE4A-DB5E67711702}" type="datetimeFigureOut">
              <a:rPr lang="it-IT"/>
              <a:pPr>
                <a:defRPr/>
              </a:pPr>
              <a:t>30/04/20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1B5EB764-9952-6449-970D-1632DAF0A67B}" type="slidenum">
              <a:rPr lang="it-IT"/>
              <a:pPr>
                <a:defRPr/>
              </a:pPr>
              <a:t>‹n.›</a:t>
            </a:fld>
            <a:endParaRPr lang="it-IT"/>
          </a:p>
        </p:txBody>
      </p:sp>
    </p:spTree>
    <p:extLst>
      <p:ext uri="{BB962C8B-B14F-4D97-AF65-F5344CB8AC3E}">
        <p14:creationId xmlns:p14="http://schemas.microsoft.com/office/powerpoint/2010/main" val="92798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C9F6666-A615-0B4C-B4A8-C9AFE81136D1}" type="datetimeFigureOut">
              <a:rPr lang="it-IT"/>
              <a:pPr>
                <a:defRPr/>
              </a:pPr>
              <a:t>30/04/20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EF1AE28E-D771-424F-8957-88696E644F5D}" type="slidenum">
              <a:rPr lang="it-IT"/>
              <a:pPr>
                <a:defRPr/>
              </a:pPr>
              <a:t>‹n.›</a:t>
            </a:fld>
            <a:endParaRPr lang="it-IT"/>
          </a:p>
        </p:txBody>
      </p:sp>
    </p:spTree>
    <p:extLst>
      <p:ext uri="{BB962C8B-B14F-4D97-AF65-F5344CB8AC3E}">
        <p14:creationId xmlns:p14="http://schemas.microsoft.com/office/powerpoint/2010/main" val="5853961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stile</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01DFD27B-FCBB-9A41-A82D-8F62E111D70B}" type="datetimeFigureOut">
              <a:rPr lang="it-IT"/>
              <a:pPr>
                <a:defRPr/>
              </a:pPr>
              <a:t>30/04/20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9B417E0-5E82-6F41-8975-801633EEA42E}" type="slidenum">
              <a:rPr lang="it-IT"/>
              <a:pPr>
                <a:defRPr/>
              </a:pPr>
              <a:t>‹n.›</a:t>
            </a:fld>
            <a:endParaRPr lang="it-IT"/>
          </a:p>
        </p:txBody>
      </p:sp>
    </p:spTree>
    <p:extLst>
      <p:ext uri="{BB962C8B-B14F-4D97-AF65-F5344CB8AC3E}">
        <p14:creationId xmlns:p14="http://schemas.microsoft.com/office/powerpoint/2010/main" val="11302540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stile</a:t>
            </a:r>
            <a:endParaRPr lang="it-IT"/>
          </a:p>
        </p:txBody>
      </p:sp>
      <p:sp>
        <p:nvSpPr>
          <p:cNvPr id="3" name="Segnaposto immagine 2"/>
          <p:cNvSpPr>
            <a:spLocks noGrp="1"/>
          </p:cNvSpPr>
          <p:nvPr>
            <p:ph type="pic" idx="1"/>
          </p:nvPr>
        </p:nvSpPr>
        <p:spPr>
          <a:xfrm>
            <a:off x="3887788" y="98742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1B41EED3-9536-C24B-B796-AFAC94D2F98A}" type="datetimeFigureOut">
              <a:rPr lang="it-IT"/>
              <a:pPr>
                <a:defRPr/>
              </a:pPr>
              <a:t>30/04/20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745B29C-A876-514F-BA02-4CE8C15F28A0}" type="slidenum">
              <a:rPr lang="it-IT"/>
              <a:pPr>
                <a:defRPr/>
              </a:pPr>
              <a:t>‹n.›</a:t>
            </a:fld>
            <a:endParaRPr lang="it-IT"/>
          </a:p>
        </p:txBody>
      </p:sp>
    </p:spTree>
    <p:extLst>
      <p:ext uri="{BB962C8B-B14F-4D97-AF65-F5344CB8AC3E}">
        <p14:creationId xmlns:p14="http://schemas.microsoft.com/office/powerpoint/2010/main" val="16867589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130A2DE-127C-9546-A09B-3C7605346B4B}" type="datetimeFigureOut">
              <a:rPr lang="it-IT"/>
              <a:pPr>
                <a:defRPr/>
              </a:pPr>
              <a:t>30/04/20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7CAF8EE-ACCC-1742-8C29-EBF90E96C341}" type="slidenum">
              <a:rPr lang="it-IT"/>
              <a:pPr>
                <a:defRPr/>
              </a:pPr>
              <a:t>‹n.›</a:t>
            </a:fld>
            <a:endParaRPr lang="it-IT"/>
          </a:p>
        </p:txBody>
      </p:sp>
    </p:spTree>
    <p:extLst>
      <p:ext uri="{BB962C8B-B14F-4D97-AF65-F5344CB8AC3E}">
        <p14:creationId xmlns:p14="http://schemas.microsoft.com/office/powerpoint/2010/main" val="4260654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43675" y="365125"/>
            <a:ext cx="1971675" cy="5811838"/>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28650" y="365125"/>
            <a:ext cx="5762625" cy="5811838"/>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C6A45B5-68C5-B349-9F6B-B9F792D2CB97}" type="datetimeFigureOut">
              <a:rPr lang="it-IT"/>
              <a:pPr>
                <a:defRPr/>
              </a:pPr>
              <a:t>30/04/20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8E47E65-2C11-FB43-903E-D68C0264F357}" type="slidenum">
              <a:rPr lang="it-IT"/>
              <a:pPr>
                <a:defRPr/>
              </a:pPr>
              <a:t>‹n.›</a:t>
            </a:fld>
            <a:endParaRPr lang="it-IT"/>
          </a:p>
        </p:txBody>
      </p:sp>
    </p:spTree>
    <p:extLst>
      <p:ext uri="{BB962C8B-B14F-4D97-AF65-F5344CB8AC3E}">
        <p14:creationId xmlns:p14="http://schemas.microsoft.com/office/powerpoint/2010/main" val="1170866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0B60EBC1-4AD9-2C4F-BAE3-70A4B6CA3668}" type="slidenum">
              <a:rPr lang="en-GB" altLang="it-IT"/>
              <a:pPr>
                <a:defRPr/>
              </a:pPr>
              <a:t>‹n.›</a:t>
            </a:fld>
            <a:endParaRPr lang="en-GB" altLang="it-IT"/>
          </a:p>
        </p:txBody>
      </p:sp>
    </p:spTree>
    <p:extLst>
      <p:ext uri="{BB962C8B-B14F-4D97-AF65-F5344CB8AC3E}">
        <p14:creationId xmlns:p14="http://schemas.microsoft.com/office/powerpoint/2010/main" val="257252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793FBBD-CEE3-B643-ADFE-7C71BC574982}" type="slidenum">
              <a:rPr lang="en-GB" altLang="it-IT"/>
              <a:pPr>
                <a:defRPr/>
              </a:pPr>
              <a:t>‹n.›</a:t>
            </a:fld>
            <a:endParaRPr lang="en-GB" altLang="it-IT"/>
          </a:p>
        </p:txBody>
      </p:sp>
    </p:spTree>
    <p:extLst>
      <p:ext uri="{BB962C8B-B14F-4D97-AF65-F5344CB8AC3E}">
        <p14:creationId xmlns:p14="http://schemas.microsoft.com/office/powerpoint/2010/main" val="756202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D1D46EB-331F-E449-96BF-88EE657D1D45}" type="slidenum">
              <a:rPr lang="en-GB" altLang="it-IT"/>
              <a:pPr>
                <a:defRPr/>
              </a:pPr>
              <a:t>‹n.›</a:t>
            </a:fld>
            <a:endParaRPr lang="en-GB" altLang="it-IT"/>
          </a:p>
        </p:txBody>
      </p:sp>
    </p:spTree>
    <p:extLst>
      <p:ext uri="{BB962C8B-B14F-4D97-AF65-F5344CB8AC3E}">
        <p14:creationId xmlns:p14="http://schemas.microsoft.com/office/powerpoint/2010/main" val="693295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B55CD36-3F6A-8749-A0A4-D3381D83E5A5}" type="slidenum">
              <a:rPr lang="en-GB" altLang="it-IT"/>
              <a:pPr>
                <a:defRPr/>
              </a:pPr>
              <a:t>‹n.›</a:t>
            </a:fld>
            <a:endParaRPr lang="en-GB" altLang="it-IT"/>
          </a:p>
        </p:txBody>
      </p:sp>
    </p:spTree>
    <p:extLst>
      <p:ext uri="{BB962C8B-B14F-4D97-AF65-F5344CB8AC3E}">
        <p14:creationId xmlns:p14="http://schemas.microsoft.com/office/powerpoint/2010/main" val="21185994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ltLang="it-IT"/>
              <a:t>Fare clic per modificare stile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it-IT"/>
              <a:t>Fare clic per modificare gli stili del testo dello schema</a:t>
            </a:r>
          </a:p>
          <a:p>
            <a:pPr lvl="1"/>
            <a:r>
              <a:rPr lang="en-GB" altLang="it-IT"/>
              <a:t>Secondo livello</a:t>
            </a:r>
          </a:p>
          <a:p>
            <a:pPr lvl="2"/>
            <a:r>
              <a:rPr lang="en-GB" altLang="it-IT"/>
              <a:t>Terzo livello</a:t>
            </a:r>
          </a:p>
          <a:p>
            <a:pPr lvl="3"/>
            <a:r>
              <a:rPr lang="en-GB" altLang="it-IT"/>
              <a:t>Quarto livello</a:t>
            </a:r>
          </a:p>
          <a:p>
            <a:pPr lvl="4"/>
            <a:r>
              <a:rPr lang="en-GB" alt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400">
                <a:ea typeface="ＭＳ Ｐゴシック"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ctr">
              <a:defRPr sz="1400">
                <a:ea typeface="ＭＳ Ｐゴシック"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400"/>
            </a:lvl1pPr>
          </a:lstStyle>
          <a:p>
            <a:pPr>
              <a:defRPr/>
            </a:pPr>
            <a:fld id="{C3E76AD3-74D5-C64D-8BBA-578EC03F9E1C}" type="slidenum">
              <a:rPr lang="en-GB" altLang="it-IT"/>
              <a:pPr>
                <a:defRPr/>
              </a:pPr>
              <a:t>‹n.›</a:t>
            </a:fld>
            <a:endParaRPr lang="en-GB" altLang="it-IT"/>
          </a:p>
        </p:txBody>
      </p:sp>
    </p:spTree>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p>
            <a:pPr lvl="0"/>
            <a:r>
              <a:rPr lang="it-IT"/>
              <a:t>Fare clic per modificare stile</a:t>
            </a:r>
          </a:p>
        </p:txBody>
      </p:sp>
      <p:sp>
        <p:nvSpPr>
          <p:cNvPr id="103427" name="Rectangle 3"/>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lvl1pPr eaLnBrk="1" hangingPunct="1">
              <a:defRPr sz="1400">
                <a:latin typeface="+mn-lt"/>
                <a:ea typeface="ＭＳ Ｐゴシック" charset="0"/>
                <a:cs typeface="ＭＳ Ｐゴシック" charset="0"/>
              </a:defRPr>
            </a:lvl1pPr>
          </a:lstStyle>
          <a:p>
            <a:pPr>
              <a:defRPr/>
            </a:pPr>
            <a:endParaRPr lang="it-IT"/>
          </a:p>
        </p:txBody>
      </p:sp>
      <p:sp>
        <p:nvSpPr>
          <p:cNvPr id="103428"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lvl1pPr algn="ctr" eaLnBrk="1" hangingPunct="1">
              <a:defRPr sz="1400">
                <a:latin typeface="+mn-lt"/>
                <a:ea typeface="ＭＳ Ｐゴシック" charset="0"/>
                <a:cs typeface="ＭＳ Ｐゴシック" charset="0"/>
              </a:defRPr>
            </a:lvl1pPr>
          </a:lstStyle>
          <a:p>
            <a:pPr>
              <a:defRPr/>
            </a:pPr>
            <a:endParaRPr lang="it-IT"/>
          </a:p>
        </p:txBody>
      </p:sp>
      <p:sp>
        <p:nvSpPr>
          <p:cNvPr id="103429"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pPr>
              <a:defRPr/>
            </a:pPr>
            <a:fld id="{F2E1A7BF-29E1-804E-B9C7-C6C4CB724212}" type="slidenum">
              <a:rPr lang="it-IT" altLang="it-IT"/>
              <a:pPr>
                <a:defRPr/>
              </a:pPr>
              <a:t>‹n.›</a:t>
            </a:fld>
            <a:endParaRPr lang="it-IT" altLang="it-IT"/>
          </a:p>
        </p:txBody>
      </p:sp>
      <p:sp>
        <p:nvSpPr>
          <p:cNvPr id="1331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Tree>
  </p:cSld>
  <p:clrMap bg1="dk2" tx1="lt1" bg2="dk1" tx2="lt2" accent1="accent1" accent2="accent2" accent3="accent3" accent4="accent4" accent5="accent5" accent6="accent6" hlink="hlink" folHlink="folHlink"/>
  <p:sldLayoutIdLst>
    <p:sldLayoutId id="2147484366"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80000"/>
        <a:buFont typeface="Wingdings" charset="2"/>
        <a:buChar char="l"/>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SzPct val="60000"/>
        <a:buFont typeface="Wingdings"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4036"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it-IT"/>
          </a:p>
        </p:txBody>
      </p:sp>
      <p:sp>
        <p:nvSpPr>
          <p:cNvPr id="440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it-IT"/>
          </a:p>
        </p:txBody>
      </p:sp>
      <p:sp>
        <p:nvSpPr>
          <p:cNvPr id="440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CC71502-EF78-464B-AE5A-53884EA898DA}"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 id="2147484343"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8914" name="Segnaposto titolo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38915" name="Segnaposto testo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5AF5156-444C-8645-A1F9-925CCA136C02}" type="datetimeFigureOut">
              <a:rPr lang="it-IT"/>
              <a:pPr>
                <a:defRPr/>
              </a:pPr>
              <a:t>30/04/20</a:t>
            </a:fld>
            <a:endParaRPr lang="it-IT"/>
          </a:p>
        </p:txBody>
      </p:sp>
      <p:sp>
        <p:nvSpPr>
          <p:cNvPr id="5" name="Segnaposto piè di pagina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F10CF32-AC5D-8B41-97C6-CBE37DEBEB8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02" name="Segnaposto titolo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51203" name="Segnaposto testo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7EEF7A3-B082-0D4F-B10A-74CDD1B0C22C}" type="datetimeFigureOut">
              <a:rPr lang="it-IT"/>
              <a:pPr>
                <a:defRPr/>
              </a:pPr>
              <a:t>30/04/20</a:t>
            </a:fld>
            <a:endParaRPr lang="it-IT"/>
          </a:p>
        </p:txBody>
      </p:sp>
      <p:sp>
        <p:nvSpPr>
          <p:cNvPr id="5" name="Segnaposto piè di pagina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B9C845A-5E61-3C4D-9904-C72BCEC55AB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0.gif"/><Relationship Id="rId5" Type="http://schemas.openxmlformats.org/officeDocument/2006/relationships/image" Target="../media/image14.jpg"/><Relationship Id="rId1" Type="http://schemas.openxmlformats.org/officeDocument/2006/relationships/slideLayout" Target="../slideLayouts/slideLayout2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0.xml"/><Relationship Id="rId4" Type="http://schemas.openxmlformats.org/officeDocument/2006/relationships/image" Target="../media/image17.png"/><Relationship Id="rId1" Type="http://schemas.microsoft.com/office/2007/relationships/media" Target="../media/media1.mp4"/><Relationship Id="rId2" Type="http://schemas.openxmlformats.org/officeDocument/2006/relationships/video" Target="../media/media1.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8.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8.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30.xml"/><Relationship Id="rId2"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1.jpeg"/><Relationship Id="rId3" Type="http://schemas.openxmlformats.org/officeDocument/2006/relationships/image" Target="../media/image3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8.xml"/><Relationship Id="rId3"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9.xml"/><Relationship Id="rId3" Type="http://schemas.openxmlformats.org/officeDocument/2006/relationships/image" Target="../media/image3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gi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1" Type="http://schemas.openxmlformats.org/officeDocument/2006/relationships/slideLayout" Target="../slideLayouts/slideLayout2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gif"/><Relationship Id="rId1" Type="http://schemas.openxmlformats.org/officeDocument/2006/relationships/slideLayout" Target="../slideLayouts/slideLayout2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xml"/><Relationship Id="rId3"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alphaModFix amt="49000"/>
            <a:extLst>
              <a:ext uri="{28A0092B-C50C-407E-A947-70E740481C1C}">
                <a14:useLocalDpi xmlns:a14="http://schemas.microsoft.com/office/drawing/2010/main" val="0"/>
              </a:ext>
            </a:extLst>
          </a:blip>
          <a:srcRect l="2147" r="1"/>
          <a:stretch/>
        </p:blipFill>
        <p:spPr>
          <a:xfrm>
            <a:off x="5346700" y="0"/>
            <a:ext cx="3789288" cy="6858000"/>
          </a:xfrm>
          <a:prstGeom prst="rect">
            <a:avLst/>
          </a:prstGeom>
        </p:spPr>
      </p:pic>
      <p:pic>
        <p:nvPicPr>
          <p:cNvPr id="4" name="Immagine 3"/>
          <p:cNvPicPr>
            <a:picLocks noChangeAspect="1"/>
          </p:cNvPicPr>
          <p:nvPr/>
        </p:nvPicPr>
        <p:blipFill rotWithShape="1">
          <a:blip r:embed="rId4">
            <a:alphaModFix amt="49000"/>
            <a:extLst>
              <a:ext uri="{28A0092B-C50C-407E-A947-70E740481C1C}">
                <a14:useLocalDpi xmlns:a14="http://schemas.microsoft.com/office/drawing/2010/main" val="0"/>
              </a:ext>
            </a:extLst>
          </a:blip>
          <a:srcRect l="72300" t="14671" r="621" b="4312"/>
          <a:stretch/>
        </p:blipFill>
        <p:spPr>
          <a:xfrm flipH="1">
            <a:off x="546100" y="215900"/>
            <a:ext cx="3429000" cy="6400800"/>
          </a:xfrm>
          <a:prstGeom prst="rect">
            <a:avLst/>
          </a:prstGeom>
        </p:spPr>
      </p:pic>
      <p:sp>
        <p:nvSpPr>
          <p:cNvPr id="8" name="CasellaDiTesto 7"/>
          <p:cNvSpPr txBox="1"/>
          <p:nvPr/>
        </p:nvSpPr>
        <p:spPr>
          <a:xfrm>
            <a:off x="1514429" y="5413617"/>
            <a:ext cx="2398413" cy="319639"/>
          </a:xfrm>
          <a:prstGeom prst="rect">
            <a:avLst/>
          </a:prstGeom>
          <a:noFill/>
        </p:spPr>
        <p:txBody>
          <a:bodyPr wrap="none" rtlCol="0">
            <a:spAutoFit/>
          </a:bodyPr>
          <a:lstStyle/>
          <a:p>
            <a:r>
              <a:rPr lang="en-GB" sz="1477" dirty="0" err="1">
                <a:solidFill>
                  <a:schemeClr val="bg2"/>
                </a:solidFill>
                <a:ea typeface="Arial" charset="0"/>
                <a:cs typeface="Arial" charset="0"/>
              </a:rPr>
              <a:t>Principali</a:t>
            </a:r>
            <a:r>
              <a:rPr lang="en-GB" sz="1477" dirty="0">
                <a:solidFill>
                  <a:schemeClr val="bg2"/>
                </a:solidFill>
                <a:ea typeface="Arial" charset="0"/>
                <a:cs typeface="Arial" charset="0"/>
              </a:rPr>
              <a:t> </a:t>
            </a:r>
            <a:r>
              <a:rPr lang="en-GB" sz="1477" dirty="0" err="1">
                <a:solidFill>
                  <a:schemeClr val="bg2"/>
                </a:solidFill>
                <a:ea typeface="Arial" charset="0"/>
                <a:cs typeface="Arial" charset="0"/>
              </a:rPr>
              <a:t>fonti</a:t>
            </a:r>
            <a:r>
              <a:rPr lang="en-GB" sz="1477" dirty="0">
                <a:solidFill>
                  <a:schemeClr val="bg2"/>
                </a:solidFill>
                <a:ea typeface="Arial" charset="0"/>
                <a:cs typeface="Arial" charset="0"/>
              </a:rPr>
              <a:t> </a:t>
            </a:r>
            <a:r>
              <a:rPr lang="en-GB" sz="1477" dirty="0" err="1">
                <a:solidFill>
                  <a:schemeClr val="bg2"/>
                </a:solidFill>
                <a:ea typeface="Arial" charset="0"/>
                <a:cs typeface="Arial" charset="0"/>
              </a:rPr>
              <a:t>delle</a:t>
            </a:r>
            <a:r>
              <a:rPr lang="en-GB" sz="1477" dirty="0">
                <a:solidFill>
                  <a:schemeClr val="bg2"/>
                </a:solidFill>
                <a:ea typeface="Arial" charset="0"/>
                <a:cs typeface="Arial" charset="0"/>
              </a:rPr>
              <a:t> figure:</a:t>
            </a:r>
          </a:p>
        </p:txBody>
      </p:sp>
      <p:sp>
        <p:nvSpPr>
          <p:cNvPr id="9" name="CasellaDiTesto 8"/>
          <p:cNvSpPr txBox="1"/>
          <p:nvPr/>
        </p:nvSpPr>
        <p:spPr>
          <a:xfrm>
            <a:off x="2658752" y="1916832"/>
            <a:ext cx="3568413" cy="319639"/>
          </a:xfrm>
          <a:prstGeom prst="rect">
            <a:avLst/>
          </a:prstGeom>
          <a:noFill/>
        </p:spPr>
        <p:txBody>
          <a:bodyPr wrap="none" rtlCol="0">
            <a:spAutoFit/>
          </a:bodyPr>
          <a:lstStyle/>
          <a:p>
            <a:r>
              <a:rPr lang="en-GB" sz="1477" dirty="0">
                <a:solidFill>
                  <a:schemeClr val="bg2"/>
                </a:solidFill>
                <a:ea typeface="Arial" charset="0"/>
                <a:cs typeface="Arial" charset="0"/>
              </a:rPr>
              <a:t>per le </a:t>
            </a:r>
            <a:r>
              <a:rPr lang="en-GB" sz="1477" dirty="0" err="1">
                <a:solidFill>
                  <a:schemeClr val="bg2"/>
                </a:solidFill>
                <a:ea typeface="Arial" charset="0"/>
                <a:cs typeface="Arial" charset="0"/>
              </a:rPr>
              <a:t>lezioni</a:t>
            </a:r>
            <a:r>
              <a:rPr lang="en-GB" sz="1477" dirty="0">
                <a:solidFill>
                  <a:schemeClr val="bg2"/>
                </a:solidFill>
                <a:ea typeface="Arial" charset="0"/>
                <a:cs typeface="Arial" charset="0"/>
              </a:rPr>
              <a:t> del prof. P. Paolo </a:t>
            </a:r>
            <a:r>
              <a:rPr lang="en-GB" sz="1477" dirty="0" err="1">
                <a:solidFill>
                  <a:schemeClr val="bg2"/>
                </a:solidFill>
                <a:ea typeface="Arial" charset="0"/>
                <a:cs typeface="Arial" charset="0"/>
              </a:rPr>
              <a:t>Battaglini</a:t>
            </a:r>
            <a:endParaRPr lang="en-GB" sz="1477" dirty="0">
              <a:solidFill>
                <a:schemeClr val="bg2"/>
              </a:solidFill>
              <a:ea typeface="Arial" charset="0"/>
              <a:cs typeface="Arial" charset="0"/>
            </a:endParaRPr>
          </a:p>
        </p:txBody>
      </p:sp>
      <p:sp>
        <p:nvSpPr>
          <p:cNvPr id="10" name="CasellaDiTesto 9"/>
          <p:cNvSpPr txBox="1"/>
          <p:nvPr/>
        </p:nvSpPr>
        <p:spPr>
          <a:xfrm>
            <a:off x="4242423" y="2897249"/>
            <a:ext cx="646331" cy="348109"/>
          </a:xfrm>
          <a:prstGeom prst="rect">
            <a:avLst/>
          </a:prstGeom>
          <a:noFill/>
          <a:ln>
            <a:solidFill>
              <a:schemeClr val="bg2"/>
            </a:solidFill>
          </a:ln>
        </p:spPr>
        <p:txBody>
          <a:bodyPr wrap="none" rtlCol="0">
            <a:spAutoFit/>
          </a:bodyPr>
          <a:lstStyle/>
          <a:p>
            <a:r>
              <a:rPr lang="it-IT" sz="1662" dirty="0">
                <a:solidFill>
                  <a:schemeClr val="bg2"/>
                </a:solidFill>
                <a:ea typeface="Arial" charset="0"/>
                <a:cs typeface="Arial" charset="0"/>
              </a:rPr>
              <a:t>v </a:t>
            </a:r>
            <a:r>
              <a:rPr lang="it-IT" sz="1662" dirty="0" smtClean="0">
                <a:solidFill>
                  <a:schemeClr val="bg2"/>
                </a:solidFill>
                <a:ea typeface="Arial" charset="0"/>
                <a:cs typeface="Arial" charset="0"/>
              </a:rPr>
              <a:t>3.5</a:t>
            </a:r>
            <a:endParaRPr lang="it-IT" sz="1662" dirty="0">
              <a:solidFill>
                <a:schemeClr val="bg2"/>
              </a:solidFill>
              <a:ea typeface="Arial" charset="0"/>
              <a:cs typeface="Arial" charset="0"/>
            </a:endParaRPr>
          </a:p>
        </p:txBody>
      </p:sp>
      <p:sp>
        <p:nvSpPr>
          <p:cNvPr id="11" name="CasellaDiTesto 10"/>
          <p:cNvSpPr txBox="1"/>
          <p:nvPr/>
        </p:nvSpPr>
        <p:spPr>
          <a:xfrm>
            <a:off x="1514430" y="6021288"/>
            <a:ext cx="4031104" cy="546945"/>
          </a:xfrm>
          <a:prstGeom prst="rect">
            <a:avLst/>
          </a:prstGeom>
          <a:noFill/>
        </p:spPr>
        <p:txBody>
          <a:bodyPr wrap="none" rtlCol="0">
            <a:spAutoFit/>
          </a:bodyPr>
          <a:lstStyle/>
          <a:p>
            <a:r>
              <a:rPr lang="en-GB" sz="1477" dirty="0" smtClean="0">
                <a:solidFill>
                  <a:schemeClr val="bg2"/>
                </a:solidFill>
                <a:ea typeface="Arial" charset="0"/>
                <a:cs typeface="Arial" charset="0"/>
              </a:rPr>
              <a:t>Purves </a:t>
            </a:r>
            <a:r>
              <a:rPr lang="en-GB" sz="1477" dirty="0">
                <a:solidFill>
                  <a:schemeClr val="bg2"/>
                </a:solidFill>
                <a:ea typeface="Arial" charset="0"/>
                <a:cs typeface="Arial" charset="0"/>
              </a:rPr>
              <a:t>et al., </a:t>
            </a:r>
            <a:r>
              <a:rPr lang="en-GB" sz="1477" dirty="0" err="1" smtClean="0">
                <a:solidFill>
                  <a:schemeClr val="bg2"/>
                </a:solidFill>
                <a:ea typeface="Arial" charset="0"/>
                <a:cs typeface="Arial" charset="0"/>
              </a:rPr>
              <a:t>NEUROSCIENZE</a:t>
            </a:r>
            <a:r>
              <a:rPr lang="en-GB" sz="1477" dirty="0" smtClean="0">
                <a:solidFill>
                  <a:schemeClr val="bg2"/>
                </a:solidFill>
                <a:ea typeface="Arial" charset="0"/>
                <a:cs typeface="Arial" charset="0"/>
              </a:rPr>
              <a:t>, </a:t>
            </a:r>
            <a:r>
              <a:rPr lang="en-GB" sz="1477" dirty="0" err="1" smtClean="0">
                <a:solidFill>
                  <a:schemeClr val="bg2"/>
                </a:solidFill>
                <a:ea typeface="Arial" charset="0"/>
                <a:cs typeface="Arial" charset="0"/>
              </a:rPr>
              <a:t>Zanichelli</a:t>
            </a:r>
            <a:endParaRPr lang="en-GB" sz="1477" dirty="0" smtClean="0">
              <a:solidFill>
                <a:schemeClr val="bg2"/>
              </a:solidFill>
              <a:ea typeface="Arial" charset="0"/>
              <a:cs typeface="Arial" charset="0"/>
            </a:endParaRPr>
          </a:p>
          <a:p>
            <a:r>
              <a:rPr lang="en-GB" sz="1477" dirty="0" smtClean="0">
                <a:solidFill>
                  <a:schemeClr val="bg2"/>
                </a:solidFill>
                <a:ea typeface="Arial" charset="0"/>
                <a:cs typeface="Arial" charset="0"/>
              </a:rPr>
              <a:t>Conti et al., </a:t>
            </a:r>
            <a:r>
              <a:rPr lang="en-GB" sz="1477" dirty="0" err="1" smtClean="0">
                <a:solidFill>
                  <a:schemeClr val="bg2"/>
                </a:solidFill>
                <a:ea typeface="Arial" charset="0"/>
                <a:cs typeface="Arial" charset="0"/>
              </a:rPr>
              <a:t>FISIOLOGIA</a:t>
            </a:r>
            <a:r>
              <a:rPr lang="en-GB" sz="1477" dirty="0" smtClean="0">
                <a:solidFill>
                  <a:schemeClr val="bg2"/>
                </a:solidFill>
                <a:ea typeface="Arial" charset="0"/>
                <a:cs typeface="Arial" charset="0"/>
              </a:rPr>
              <a:t> </a:t>
            </a:r>
            <a:r>
              <a:rPr lang="en-GB" sz="1477" dirty="0" err="1" smtClean="0">
                <a:solidFill>
                  <a:schemeClr val="bg2"/>
                </a:solidFill>
                <a:ea typeface="Arial" charset="0"/>
                <a:cs typeface="Arial" charset="0"/>
              </a:rPr>
              <a:t>MEDICA</a:t>
            </a:r>
            <a:r>
              <a:rPr lang="en-GB" sz="1477" dirty="0" smtClean="0">
                <a:solidFill>
                  <a:schemeClr val="bg2"/>
                </a:solidFill>
                <a:ea typeface="Arial" charset="0"/>
                <a:cs typeface="Arial" charset="0"/>
              </a:rPr>
              <a:t>, Edi </a:t>
            </a:r>
            <a:r>
              <a:rPr lang="en-GB" sz="1477" dirty="0" err="1" smtClean="0">
                <a:solidFill>
                  <a:schemeClr val="bg2"/>
                </a:solidFill>
                <a:ea typeface="Arial" charset="0"/>
                <a:cs typeface="Arial" charset="0"/>
              </a:rPr>
              <a:t>Ermes</a:t>
            </a:r>
            <a:endParaRPr lang="en-GB" sz="1477" dirty="0">
              <a:solidFill>
                <a:schemeClr val="bg2"/>
              </a:solidFill>
              <a:ea typeface="Arial" charset="0"/>
              <a:cs typeface="Arial" charset="0"/>
            </a:endParaRPr>
          </a:p>
        </p:txBody>
      </p:sp>
      <p:sp>
        <p:nvSpPr>
          <p:cNvPr id="12" name="CasellaDiTesto 11"/>
          <p:cNvSpPr txBox="1"/>
          <p:nvPr/>
        </p:nvSpPr>
        <p:spPr>
          <a:xfrm>
            <a:off x="0" y="44624"/>
            <a:ext cx="9144000" cy="490134"/>
          </a:xfrm>
          <a:prstGeom prst="rect">
            <a:avLst/>
          </a:prstGeom>
          <a:noFill/>
        </p:spPr>
        <p:txBody>
          <a:bodyPr wrap="square" rtlCol="0">
            <a:spAutoFit/>
          </a:bodyPr>
          <a:lstStyle/>
          <a:p>
            <a:pPr algn="ctr"/>
            <a:r>
              <a:rPr lang="en-GB" sz="2585" dirty="0" err="1" smtClean="0">
                <a:solidFill>
                  <a:schemeClr val="bg2"/>
                </a:solidFill>
                <a:ea typeface="Arial" charset="0"/>
                <a:cs typeface="Arial" charset="0"/>
              </a:rPr>
              <a:t>GANGLI</a:t>
            </a:r>
            <a:r>
              <a:rPr lang="en-GB" sz="2585" dirty="0" smtClean="0">
                <a:solidFill>
                  <a:schemeClr val="bg2"/>
                </a:solidFill>
                <a:ea typeface="Arial" charset="0"/>
                <a:cs typeface="Arial" charset="0"/>
              </a:rPr>
              <a:t> DELLA BASE E </a:t>
            </a:r>
            <a:r>
              <a:rPr lang="en-GB" sz="2585" dirty="0" err="1" smtClean="0">
                <a:solidFill>
                  <a:schemeClr val="bg2"/>
                </a:solidFill>
                <a:ea typeface="Arial" charset="0"/>
                <a:cs typeface="Arial" charset="0"/>
              </a:rPr>
              <a:t>CERVELLETTO</a:t>
            </a:r>
            <a:endParaRPr lang="en-GB" sz="2585" dirty="0">
              <a:solidFill>
                <a:schemeClr val="bg2"/>
              </a:solidFill>
              <a:ea typeface="Arial" charset="0"/>
              <a:cs typeface="Arial" charset="0"/>
            </a:endParaRPr>
          </a:p>
        </p:txBody>
      </p:sp>
    </p:spTree>
    <p:extLst>
      <p:ext uri="{BB962C8B-B14F-4D97-AF65-F5344CB8AC3E}">
        <p14:creationId xmlns:p14="http://schemas.microsoft.com/office/powerpoint/2010/main" val="4436889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p:cNvSpPr>
          <p:nvPr/>
        </p:nvSpPr>
        <p:spPr bwMode="auto">
          <a:xfrm>
            <a:off x="7327900" y="2582065"/>
            <a:ext cx="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eaLnBrk="1" hangingPunct="1"/>
            <a:endParaRPr lang="en-US" altLang="it-IT" sz="1400" b="1">
              <a:solidFill>
                <a:schemeClr val="tx1"/>
              </a:solidFill>
              <a:latin typeface="Times" charset="0"/>
              <a:sym typeface="Times" charset="0"/>
            </a:endParaRPr>
          </a:p>
          <a:p>
            <a:pPr eaLnBrk="1" hangingPunct="1"/>
            <a:endParaRPr lang="en-US" altLang="it-IT">
              <a:solidFill>
                <a:schemeClr val="tx1"/>
              </a:solidFill>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1" y="359092"/>
            <a:ext cx="4346346" cy="3429948"/>
          </a:xfrm>
          <a:prstGeom prst="rect">
            <a:avLst/>
          </a:prstGeom>
        </p:spPr>
      </p:pic>
      <p:pic>
        <p:nvPicPr>
          <p:cNvPr id="5" name="Immagine 4"/>
          <p:cNvPicPr>
            <a:picLocks noChangeAspect="1"/>
          </p:cNvPicPr>
          <p:nvPr/>
        </p:nvPicPr>
        <p:blipFill rotWithShape="1">
          <a:blip r:embed="rId4">
            <a:extLst>
              <a:ext uri="{28A0092B-C50C-407E-A947-70E740481C1C}">
                <a14:useLocalDpi xmlns:a14="http://schemas.microsoft.com/office/drawing/2010/main" val="0"/>
              </a:ext>
            </a:extLst>
          </a:blip>
          <a:srcRect t="10599"/>
          <a:stretch/>
        </p:blipFill>
        <p:spPr>
          <a:xfrm>
            <a:off x="395536" y="3933056"/>
            <a:ext cx="4432300" cy="2736304"/>
          </a:xfrm>
          <a:prstGeom prst="rect">
            <a:avLst/>
          </a:prstGeom>
        </p:spPr>
      </p:pic>
      <p:sp>
        <p:nvSpPr>
          <p:cNvPr id="13" name="Rectangle 2"/>
          <p:cNvSpPr txBox="1">
            <a:spLocks noChangeArrowheads="1"/>
          </p:cNvSpPr>
          <p:nvPr/>
        </p:nvSpPr>
        <p:spPr bwMode="auto">
          <a:xfrm>
            <a:off x="0" y="0"/>
            <a:ext cx="9159875" cy="574675"/>
          </a:xfrm>
          <a:prstGeom prst="rect">
            <a:avLst/>
          </a:prstGeom>
          <a:noFill/>
          <a:ln>
            <a:noFill/>
          </a:ln>
          <a:effectLst/>
          <a:extLst/>
        </p:spPr>
        <p:txBody>
          <a:bodyPr anchor="ctr" anchorCtr="1"/>
          <a:lstStyle>
            <a:lvl1pPr eaLnBrk="0" hangingPunct="0">
              <a:defRPr sz="3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3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3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3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3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3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3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3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300">
                <a:solidFill>
                  <a:srgbClr val="000000"/>
                </a:solidFill>
                <a:latin typeface="Arial" charset="0"/>
                <a:ea typeface="ヒラギノ角ゴ ProN W3" charset="0"/>
                <a:cs typeface="ヒラギノ角ゴ ProN W3" charset="0"/>
                <a:sym typeface="Arial" charset="0"/>
              </a:defRPr>
            </a:lvl9pPr>
          </a:lstStyle>
          <a:p>
            <a:pPr algn="ctr" eaLnBrk="1" hangingPunct="1">
              <a:defRPr/>
            </a:pPr>
            <a:r>
              <a:rPr lang="it-IT" sz="2000" cap="all" dirty="0" smtClean="0">
                <a:solidFill>
                  <a:schemeClr val="tx1"/>
                </a:solidFill>
                <a:cs typeface="ＭＳ Ｐゴシック" charset="0"/>
              </a:rPr>
              <a:t>Morbo di Parkinson</a:t>
            </a:r>
          </a:p>
        </p:txBody>
      </p:sp>
      <p:pic>
        <p:nvPicPr>
          <p:cNvPr id="15" name="Immagine 14"/>
          <p:cNvPicPr>
            <a:picLocks noChangeAspect="1"/>
          </p:cNvPicPr>
          <p:nvPr/>
        </p:nvPicPr>
        <p:blipFill rotWithShape="1">
          <a:blip r:embed="rId5">
            <a:extLst>
              <a:ext uri="{28A0092B-C50C-407E-A947-70E740481C1C}">
                <a14:useLocalDpi xmlns:a14="http://schemas.microsoft.com/office/drawing/2010/main" val="0"/>
              </a:ext>
            </a:extLst>
          </a:blip>
          <a:srcRect l="25631" r="20741"/>
          <a:stretch/>
        </p:blipFill>
        <p:spPr>
          <a:xfrm>
            <a:off x="5123904" y="908720"/>
            <a:ext cx="2184400" cy="5176733"/>
          </a:xfrm>
          <a:prstGeom prst="rect">
            <a:avLst/>
          </a:prstGeom>
        </p:spPr>
      </p:pic>
      <p:sp>
        <p:nvSpPr>
          <p:cNvPr id="7" name="CasellaDiTesto 6"/>
          <p:cNvSpPr txBox="1"/>
          <p:nvPr/>
        </p:nvSpPr>
        <p:spPr>
          <a:xfrm>
            <a:off x="6084168" y="1175546"/>
            <a:ext cx="1663143" cy="523220"/>
          </a:xfrm>
          <a:prstGeom prst="rect">
            <a:avLst/>
          </a:prstGeom>
          <a:solidFill>
            <a:schemeClr val="bg1"/>
          </a:solidFill>
        </p:spPr>
        <p:txBody>
          <a:bodyPr wrap="square" rtlCol="0">
            <a:spAutoFit/>
          </a:bodyPr>
          <a:lstStyle/>
          <a:p>
            <a:r>
              <a:rPr lang="it-IT" sz="1400" dirty="0" smtClean="0"/>
              <a:t>assenza di mimica faciale</a:t>
            </a:r>
            <a:endParaRPr lang="it-IT" sz="1400" dirty="0"/>
          </a:p>
        </p:txBody>
      </p:sp>
      <p:sp>
        <p:nvSpPr>
          <p:cNvPr id="8" name="CasellaDiTesto 7"/>
          <p:cNvSpPr txBox="1"/>
          <p:nvPr/>
        </p:nvSpPr>
        <p:spPr>
          <a:xfrm>
            <a:off x="6804248" y="2492896"/>
            <a:ext cx="1440123" cy="738664"/>
          </a:xfrm>
          <a:prstGeom prst="rect">
            <a:avLst/>
          </a:prstGeom>
          <a:solidFill>
            <a:schemeClr val="bg1"/>
          </a:solidFill>
        </p:spPr>
        <p:txBody>
          <a:bodyPr wrap="square" rtlCol="0">
            <a:spAutoFit/>
          </a:bodyPr>
          <a:lstStyle/>
          <a:p>
            <a:r>
              <a:rPr lang="it-IT" sz="1400" dirty="0" smtClean="0"/>
              <a:t>tremore </a:t>
            </a:r>
            <a:r>
              <a:rPr lang="it-IT" sz="1400" smtClean="0"/>
              <a:t>a riposo</a:t>
            </a:r>
          </a:p>
          <a:p>
            <a:endParaRPr lang="it-IT" sz="1400" dirty="0"/>
          </a:p>
        </p:txBody>
      </p:sp>
      <p:sp>
        <p:nvSpPr>
          <p:cNvPr id="9" name="CasellaDiTesto 8"/>
          <p:cNvSpPr txBox="1"/>
          <p:nvPr/>
        </p:nvSpPr>
        <p:spPr>
          <a:xfrm>
            <a:off x="6804248" y="1916832"/>
            <a:ext cx="1440122" cy="523220"/>
          </a:xfrm>
          <a:prstGeom prst="rect">
            <a:avLst/>
          </a:prstGeom>
          <a:solidFill>
            <a:schemeClr val="bg1"/>
          </a:solidFill>
        </p:spPr>
        <p:txBody>
          <a:bodyPr wrap="square" rtlCol="0">
            <a:spAutoFit/>
          </a:bodyPr>
          <a:lstStyle/>
          <a:p>
            <a:r>
              <a:rPr lang="it-IT" sz="1400" dirty="0" smtClean="0"/>
              <a:t>flessione del tronco</a:t>
            </a:r>
            <a:endParaRPr lang="it-IT" sz="1400" dirty="0"/>
          </a:p>
        </p:txBody>
      </p:sp>
      <p:sp>
        <p:nvSpPr>
          <p:cNvPr id="10" name="CasellaDiTesto 9"/>
          <p:cNvSpPr txBox="1"/>
          <p:nvPr/>
        </p:nvSpPr>
        <p:spPr>
          <a:xfrm>
            <a:off x="6660232" y="4201924"/>
            <a:ext cx="1584138" cy="523220"/>
          </a:xfrm>
          <a:prstGeom prst="rect">
            <a:avLst/>
          </a:prstGeom>
          <a:solidFill>
            <a:schemeClr val="bg1"/>
          </a:solidFill>
        </p:spPr>
        <p:txBody>
          <a:bodyPr wrap="square" rtlCol="0">
            <a:spAutoFit/>
          </a:bodyPr>
          <a:lstStyle/>
          <a:p>
            <a:r>
              <a:rPr lang="it-IT" sz="1400" dirty="0" smtClean="0"/>
              <a:t>passo lento e incerto</a:t>
            </a:r>
            <a:endParaRPr lang="it-IT" sz="1400" dirty="0"/>
          </a:p>
        </p:txBody>
      </p:sp>
      <p:sp>
        <p:nvSpPr>
          <p:cNvPr id="14" name="CasellaDiTesto 13"/>
          <p:cNvSpPr txBox="1"/>
          <p:nvPr/>
        </p:nvSpPr>
        <p:spPr>
          <a:xfrm>
            <a:off x="7164288" y="5209455"/>
            <a:ext cx="1800162" cy="523220"/>
          </a:xfrm>
          <a:prstGeom prst="rect">
            <a:avLst/>
          </a:prstGeom>
          <a:solidFill>
            <a:schemeClr val="bg1"/>
          </a:solidFill>
        </p:spPr>
        <p:txBody>
          <a:bodyPr wrap="square" rtlCol="0">
            <a:spAutoFit/>
          </a:bodyPr>
          <a:lstStyle/>
          <a:p>
            <a:r>
              <a:rPr lang="it-IT" sz="1400" dirty="0" smtClean="0"/>
              <a:t>blocco </a:t>
            </a:r>
            <a:r>
              <a:rPr lang="it-IT" sz="1400" smtClean="0"/>
              <a:t>del cammino </a:t>
            </a:r>
            <a:r>
              <a:rPr lang="it-IT" sz="1400" dirty="0" smtClean="0"/>
              <a:t>(</a:t>
            </a:r>
            <a:r>
              <a:rPr lang="it-IT" sz="1400" dirty="0" err="1" smtClean="0"/>
              <a:t>freezing</a:t>
            </a:r>
            <a:r>
              <a:rPr lang="it-IT" sz="1400" dirty="0" smtClean="0"/>
              <a:t>)</a:t>
            </a:r>
            <a:endParaRPr lang="it-IT" sz="1400" dirty="0"/>
          </a:p>
        </p:txBody>
      </p:sp>
      <p:sp>
        <p:nvSpPr>
          <p:cNvPr id="4" name="Rettangolo 3"/>
          <p:cNvSpPr/>
          <p:nvPr/>
        </p:nvSpPr>
        <p:spPr bwMode="auto">
          <a:xfrm>
            <a:off x="4932040" y="2204864"/>
            <a:ext cx="648072" cy="432048"/>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Rettangolo 15"/>
          <p:cNvSpPr/>
          <p:nvPr/>
        </p:nvSpPr>
        <p:spPr bwMode="auto">
          <a:xfrm>
            <a:off x="5004048" y="3212976"/>
            <a:ext cx="864096" cy="72008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11" name="Connettore 1 10"/>
          <p:cNvCxnSpPr/>
          <p:nvPr/>
        </p:nvCxnSpPr>
        <p:spPr bwMode="auto">
          <a:xfrm flipV="1">
            <a:off x="755576" y="5949280"/>
            <a:ext cx="1440160" cy="720080"/>
          </a:xfrm>
          <a:prstGeom prst="line">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 name="Connettore 1 16"/>
          <p:cNvCxnSpPr/>
          <p:nvPr/>
        </p:nvCxnSpPr>
        <p:spPr bwMode="auto">
          <a:xfrm>
            <a:off x="1187624" y="5805264"/>
            <a:ext cx="914400" cy="914400"/>
          </a:xfrm>
          <a:prstGeom prst="line">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52761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rotWithShape="1">
          <a:blip r:embed="rId3">
            <a:extLst>
              <a:ext uri="{28A0092B-C50C-407E-A947-70E740481C1C}">
                <a14:useLocalDpi xmlns:a14="http://schemas.microsoft.com/office/drawing/2010/main" val="0"/>
              </a:ext>
            </a:extLst>
          </a:blip>
          <a:srcRect t="2515" b="2221"/>
          <a:stretch/>
        </p:blipFill>
        <p:spPr>
          <a:xfrm>
            <a:off x="1331640" y="395683"/>
            <a:ext cx="5216611" cy="6489701"/>
          </a:xfrm>
          <a:prstGeom prst="rect">
            <a:avLst/>
          </a:prstGeom>
        </p:spPr>
      </p:pic>
      <p:sp>
        <p:nvSpPr>
          <p:cNvPr id="3" name="Rectangle 2"/>
          <p:cNvSpPr txBox="1">
            <a:spLocks noChangeArrowheads="1"/>
          </p:cNvSpPr>
          <p:nvPr/>
        </p:nvSpPr>
        <p:spPr bwMode="auto">
          <a:xfrm>
            <a:off x="0" y="0"/>
            <a:ext cx="9159875" cy="574675"/>
          </a:xfrm>
          <a:prstGeom prst="rect">
            <a:avLst/>
          </a:prstGeom>
          <a:noFill/>
          <a:ln>
            <a:noFill/>
          </a:ln>
          <a:effectLst/>
          <a:extLst/>
        </p:spPr>
        <p:txBody>
          <a:bodyPr anchor="ctr" anchorCtr="1"/>
          <a:lstStyle>
            <a:lvl1pPr eaLnBrk="0" hangingPunct="0">
              <a:defRPr sz="3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3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3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3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3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3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3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3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300">
                <a:solidFill>
                  <a:srgbClr val="000000"/>
                </a:solidFill>
                <a:latin typeface="Arial" charset="0"/>
                <a:ea typeface="ヒラギノ角ゴ ProN W3" charset="0"/>
                <a:cs typeface="ヒラギノ角ゴ ProN W3" charset="0"/>
                <a:sym typeface="Arial" charset="0"/>
              </a:defRPr>
            </a:lvl9pPr>
          </a:lstStyle>
          <a:p>
            <a:pPr algn="ctr" eaLnBrk="1" hangingPunct="1">
              <a:defRPr/>
            </a:pPr>
            <a:r>
              <a:rPr lang="it-IT" sz="2000" cap="all" dirty="0" smtClean="0">
                <a:solidFill>
                  <a:schemeClr val="tx1"/>
                </a:solidFill>
                <a:cs typeface="ＭＳ Ｐゴシック" charset="0"/>
              </a:rPr>
              <a:t>VIA DIRETTA E VIA INDIRETTA per il controllo del movimento</a:t>
            </a:r>
          </a:p>
        </p:txBody>
      </p:sp>
      <p:sp>
        <p:nvSpPr>
          <p:cNvPr id="2" name="CasellaDiTesto 1"/>
          <p:cNvSpPr txBox="1"/>
          <p:nvPr/>
        </p:nvSpPr>
        <p:spPr>
          <a:xfrm>
            <a:off x="5796136" y="1196752"/>
            <a:ext cx="2619115" cy="584775"/>
          </a:xfrm>
          <a:prstGeom prst="rect">
            <a:avLst/>
          </a:prstGeom>
          <a:noFill/>
        </p:spPr>
        <p:txBody>
          <a:bodyPr wrap="none" rtlCol="0">
            <a:spAutoFit/>
          </a:bodyPr>
          <a:lstStyle/>
          <a:p>
            <a:r>
              <a:rPr lang="it-IT" dirty="0" smtClean="0"/>
              <a:t>Via diretta: facilitazione dei</a:t>
            </a:r>
          </a:p>
          <a:p>
            <a:r>
              <a:rPr lang="it-IT" dirty="0" smtClean="0"/>
              <a:t>movimenti desiderati</a:t>
            </a:r>
            <a:endParaRPr lang="it-IT" dirty="0"/>
          </a:p>
        </p:txBody>
      </p:sp>
      <p:cxnSp>
        <p:nvCxnSpPr>
          <p:cNvPr id="5" name="Connettore 2 4"/>
          <p:cNvCxnSpPr>
            <a:stCxn id="2" idx="1"/>
          </p:cNvCxnSpPr>
          <p:nvPr/>
        </p:nvCxnSpPr>
        <p:spPr bwMode="auto">
          <a:xfrm flipH="1">
            <a:off x="2411760" y="1489140"/>
            <a:ext cx="3384376" cy="208387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CasellaDiTesto 7"/>
          <p:cNvSpPr txBox="1"/>
          <p:nvPr/>
        </p:nvSpPr>
        <p:spPr>
          <a:xfrm>
            <a:off x="35496" y="4509120"/>
            <a:ext cx="2053767" cy="830997"/>
          </a:xfrm>
          <a:prstGeom prst="rect">
            <a:avLst/>
          </a:prstGeom>
          <a:noFill/>
        </p:spPr>
        <p:txBody>
          <a:bodyPr wrap="none" rtlCol="0">
            <a:spAutoFit/>
          </a:bodyPr>
          <a:lstStyle/>
          <a:p>
            <a:pPr algn="r"/>
            <a:r>
              <a:rPr lang="it-IT" dirty="0" smtClean="0"/>
              <a:t>Via indiretta:</a:t>
            </a:r>
          </a:p>
          <a:p>
            <a:pPr algn="r"/>
            <a:r>
              <a:rPr lang="it-IT" dirty="0" smtClean="0"/>
              <a:t>inibizione dei</a:t>
            </a:r>
          </a:p>
          <a:p>
            <a:pPr algn="r"/>
            <a:r>
              <a:rPr lang="it-IT" dirty="0" smtClean="0"/>
              <a:t>movimenti non voluti</a:t>
            </a:r>
            <a:endParaRPr lang="it-IT" dirty="0"/>
          </a:p>
        </p:txBody>
      </p:sp>
      <p:cxnSp>
        <p:nvCxnSpPr>
          <p:cNvPr id="9" name="Connettore 2 8"/>
          <p:cNvCxnSpPr/>
          <p:nvPr/>
        </p:nvCxnSpPr>
        <p:spPr bwMode="auto">
          <a:xfrm flipV="1">
            <a:off x="1331640" y="4077072"/>
            <a:ext cx="648072" cy="43204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2" name="CasellaDiTesto 11"/>
          <p:cNvSpPr txBox="1"/>
          <p:nvPr/>
        </p:nvSpPr>
        <p:spPr>
          <a:xfrm>
            <a:off x="6300192" y="2060848"/>
            <a:ext cx="2542684" cy="523220"/>
          </a:xfrm>
          <a:prstGeom prst="rect">
            <a:avLst/>
          </a:prstGeom>
          <a:noFill/>
        </p:spPr>
        <p:txBody>
          <a:bodyPr wrap="square" rtlCol="0">
            <a:spAutoFit/>
          </a:bodyPr>
          <a:lstStyle/>
          <a:p>
            <a:r>
              <a:rPr lang="it-IT" sz="1400" dirty="0" smtClean="0"/>
              <a:t>D</a:t>
            </a:r>
            <a:r>
              <a:rPr lang="it-IT" sz="1400" baseline="-25000" dirty="0" smtClean="0"/>
              <a:t>1</a:t>
            </a:r>
            <a:r>
              <a:rPr lang="it-IT" sz="1400" dirty="0" smtClean="0"/>
              <a:t>: recettori dopaminergici</a:t>
            </a:r>
          </a:p>
          <a:p>
            <a:r>
              <a:rPr lang="it-IT" sz="1400" dirty="0" smtClean="0"/>
              <a:t>eccitatori (SN pars compacta)</a:t>
            </a:r>
            <a:endParaRPr lang="it-IT" sz="1400" dirty="0"/>
          </a:p>
        </p:txBody>
      </p:sp>
      <p:sp>
        <p:nvSpPr>
          <p:cNvPr id="13" name="CasellaDiTesto 12"/>
          <p:cNvSpPr txBox="1"/>
          <p:nvPr/>
        </p:nvSpPr>
        <p:spPr>
          <a:xfrm>
            <a:off x="6300192" y="2700209"/>
            <a:ext cx="2443298" cy="523220"/>
          </a:xfrm>
          <a:prstGeom prst="rect">
            <a:avLst/>
          </a:prstGeom>
          <a:noFill/>
        </p:spPr>
        <p:txBody>
          <a:bodyPr wrap="none" rtlCol="0">
            <a:spAutoFit/>
          </a:bodyPr>
          <a:lstStyle/>
          <a:p>
            <a:r>
              <a:rPr lang="it-IT" sz="1400" dirty="0" smtClean="0"/>
              <a:t>D</a:t>
            </a:r>
            <a:r>
              <a:rPr lang="it-IT" sz="1400" baseline="-25000" dirty="0"/>
              <a:t>2</a:t>
            </a:r>
            <a:r>
              <a:rPr lang="it-IT" sz="1400" dirty="0" smtClean="0"/>
              <a:t>: recettori dopaminergici</a:t>
            </a:r>
          </a:p>
          <a:p>
            <a:r>
              <a:rPr lang="it-IT" sz="1400" dirty="0" smtClean="0"/>
              <a:t>inibitori </a:t>
            </a:r>
            <a:r>
              <a:rPr lang="it-IT" sz="1400" dirty="0"/>
              <a:t> (SN pars compacta</a:t>
            </a:r>
            <a:r>
              <a:rPr lang="it-IT" sz="1400" dirty="0" smtClean="0"/>
              <a:t>)</a:t>
            </a:r>
            <a:endParaRPr lang="it-IT" sz="1400" dirty="0"/>
          </a:p>
        </p:txBody>
      </p:sp>
      <p:sp>
        <p:nvSpPr>
          <p:cNvPr id="14" name="CasellaDiTesto 13"/>
          <p:cNvSpPr txBox="1"/>
          <p:nvPr/>
        </p:nvSpPr>
        <p:spPr>
          <a:xfrm>
            <a:off x="5868144" y="3933056"/>
            <a:ext cx="3283271" cy="1815882"/>
          </a:xfrm>
          <a:prstGeom prst="rect">
            <a:avLst/>
          </a:prstGeom>
          <a:noFill/>
          <a:ln>
            <a:solidFill>
              <a:schemeClr val="tx1"/>
            </a:solidFill>
          </a:ln>
        </p:spPr>
        <p:txBody>
          <a:bodyPr wrap="none" rtlCol="0">
            <a:spAutoFit/>
          </a:bodyPr>
          <a:lstStyle/>
          <a:p>
            <a:r>
              <a:rPr lang="it-IT" dirty="0" smtClean="0"/>
              <a:t>M</a:t>
            </a:r>
            <a:r>
              <a:rPr lang="it-IT" b="1" dirty="0" smtClean="0"/>
              <a:t>orbo di Parkinson</a:t>
            </a:r>
          </a:p>
          <a:p>
            <a:r>
              <a:rPr lang="it-IT" dirty="0" smtClean="0"/>
              <a:t>La minore attività dei recettori D</a:t>
            </a:r>
            <a:r>
              <a:rPr lang="it-IT" baseline="-25000" dirty="0" smtClean="0"/>
              <a:t>1</a:t>
            </a:r>
          </a:p>
          <a:p>
            <a:r>
              <a:rPr lang="it-IT" dirty="0" smtClean="0"/>
              <a:t>e D</a:t>
            </a:r>
            <a:r>
              <a:rPr lang="it-IT" baseline="-25000" dirty="0" smtClean="0"/>
              <a:t>2</a:t>
            </a:r>
            <a:r>
              <a:rPr lang="it-IT" dirty="0" smtClean="0"/>
              <a:t>  provoca uno sbilanciamento</a:t>
            </a:r>
          </a:p>
          <a:p>
            <a:r>
              <a:rPr lang="it-IT" dirty="0" smtClean="0"/>
              <a:t>dei circuiti, che porta a minore</a:t>
            </a:r>
          </a:p>
          <a:p>
            <a:r>
              <a:rPr lang="it-IT" dirty="0" smtClean="0"/>
              <a:t>facilitazione dei movimenti</a:t>
            </a:r>
          </a:p>
          <a:p>
            <a:r>
              <a:rPr lang="it-IT" dirty="0" smtClean="0"/>
              <a:t>desiderati e maggiore facilitazione</a:t>
            </a:r>
          </a:p>
          <a:p>
            <a:r>
              <a:rPr lang="it-IT" dirty="0" smtClean="0"/>
              <a:t>di quelli non voluti</a:t>
            </a:r>
          </a:p>
        </p:txBody>
      </p:sp>
    </p:spTree>
    <p:extLst>
      <p:ext uri="{BB962C8B-B14F-4D97-AF65-F5344CB8AC3E}">
        <p14:creationId xmlns:p14="http://schemas.microsoft.com/office/powerpoint/2010/main" val="2012065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7717"/>
            <a:ext cx="9144000" cy="6307667"/>
          </a:xfrm>
          <a:prstGeom prst="rect">
            <a:avLst/>
          </a:prstGeom>
        </p:spPr>
      </p:pic>
      <p:sp>
        <p:nvSpPr>
          <p:cNvPr id="3" name="CasellaDiTesto 2"/>
          <p:cNvSpPr txBox="1"/>
          <p:nvPr/>
        </p:nvSpPr>
        <p:spPr>
          <a:xfrm>
            <a:off x="0" y="44624"/>
            <a:ext cx="9144000" cy="461665"/>
          </a:xfrm>
          <a:prstGeom prst="rect">
            <a:avLst/>
          </a:prstGeom>
          <a:noFill/>
        </p:spPr>
        <p:txBody>
          <a:bodyPr wrap="square" rtlCol="0">
            <a:spAutoFit/>
          </a:bodyPr>
          <a:lstStyle/>
          <a:p>
            <a:pPr algn="ctr"/>
            <a:r>
              <a:rPr lang="it-IT" b="0" dirty="0" smtClean="0">
                <a:solidFill>
                  <a:srgbClr val="0432FF"/>
                </a:solidFill>
              </a:rPr>
              <a:t>CAMMINO E MALATTIA </a:t>
            </a:r>
            <a:r>
              <a:rPr lang="it-IT" b="0" smtClean="0">
                <a:solidFill>
                  <a:srgbClr val="0432FF"/>
                </a:solidFill>
              </a:rPr>
              <a:t>DI PARKINSON</a:t>
            </a:r>
            <a:endParaRPr lang="it-IT" b="0">
              <a:solidFill>
                <a:srgbClr val="0432FF"/>
              </a:solidFill>
            </a:endParaRPr>
          </a:p>
        </p:txBody>
      </p:sp>
      <p:sp>
        <p:nvSpPr>
          <p:cNvPr id="5" name="Rettangolo 4"/>
          <p:cNvSpPr/>
          <p:nvPr/>
        </p:nvSpPr>
        <p:spPr bwMode="auto">
          <a:xfrm>
            <a:off x="4860032" y="5373216"/>
            <a:ext cx="1368152" cy="1412776"/>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9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 name="CasellaDiTesto 3"/>
          <p:cNvSpPr txBox="1"/>
          <p:nvPr/>
        </p:nvSpPr>
        <p:spPr>
          <a:xfrm>
            <a:off x="2699792" y="6165304"/>
            <a:ext cx="3595856" cy="646331"/>
          </a:xfrm>
          <a:prstGeom prst="rect">
            <a:avLst/>
          </a:prstGeom>
          <a:noFill/>
        </p:spPr>
        <p:txBody>
          <a:bodyPr wrap="none" rtlCol="0">
            <a:spAutoFit/>
          </a:bodyPr>
          <a:lstStyle/>
          <a:p>
            <a:r>
              <a:rPr lang="it-IT" sz="1200" b="0" dirty="0" err="1" smtClean="0"/>
              <a:t>MLR</a:t>
            </a:r>
            <a:r>
              <a:rPr lang="it-IT" sz="1200" b="0" dirty="0" smtClean="0"/>
              <a:t>: regione locomotoria mesencefalica</a:t>
            </a:r>
          </a:p>
          <a:p>
            <a:r>
              <a:rPr lang="it-IT" sz="1200" b="0" dirty="0" err="1" smtClean="0"/>
              <a:t>PMRF</a:t>
            </a:r>
            <a:r>
              <a:rPr lang="it-IT" sz="1200" b="0" dirty="0" smtClean="0"/>
              <a:t>: formazione reticolare ponto-mesencefalica</a:t>
            </a:r>
          </a:p>
          <a:p>
            <a:r>
              <a:rPr lang="it-IT" sz="1200" b="0" dirty="0" err="1" smtClean="0"/>
              <a:t>PPN</a:t>
            </a:r>
            <a:r>
              <a:rPr lang="it-IT" sz="1200" b="0" dirty="0" smtClean="0"/>
              <a:t>: nucleo peduncolopontino</a:t>
            </a:r>
            <a:endParaRPr lang="it-IT" sz="1200" b="0" dirty="0"/>
          </a:p>
        </p:txBody>
      </p:sp>
    </p:spTree>
    <p:extLst>
      <p:ext uri="{BB962C8B-B14F-4D97-AF65-F5344CB8AC3E}">
        <p14:creationId xmlns:p14="http://schemas.microsoft.com/office/powerpoint/2010/main" val="19274190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 name="CasellaDiTesto 20"/>
          <p:cNvSpPr txBox="1">
            <a:spLocks noChangeArrowheads="1"/>
          </p:cNvSpPr>
          <p:nvPr/>
        </p:nvSpPr>
        <p:spPr bwMode="auto">
          <a:xfrm>
            <a:off x="0" y="88310"/>
            <a:ext cx="9143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400" dirty="0" err="1" smtClean="0">
                <a:solidFill>
                  <a:schemeClr val="bg1"/>
                </a:solidFill>
                <a:latin typeface="+mn-lt"/>
              </a:rPr>
              <a:t>DEEP</a:t>
            </a:r>
            <a:r>
              <a:rPr lang="it-IT" altLang="it-IT" sz="2400" dirty="0" smtClean="0">
                <a:solidFill>
                  <a:schemeClr val="bg1"/>
                </a:solidFill>
                <a:latin typeface="+mn-lt"/>
              </a:rPr>
              <a:t> BRAIN </a:t>
            </a:r>
            <a:r>
              <a:rPr lang="it-IT" altLang="it-IT" sz="2400" dirty="0" err="1" smtClean="0">
                <a:solidFill>
                  <a:schemeClr val="bg1"/>
                </a:solidFill>
                <a:latin typeface="+mn-lt"/>
              </a:rPr>
              <a:t>STIMULATION</a:t>
            </a:r>
            <a:endParaRPr lang="it-IT" altLang="it-IT" sz="2400" dirty="0">
              <a:solidFill>
                <a:schemeClr val="bg1"/>
              </a:solidFill>
              <a:latin typeface="+mn-lt"/>
            </a:endParaRPr>
          </a:p>
        </p:txBody>
      </p:sp>
      <p:pic>
        <p:nvPicPr>
          <p:cNvPr id="3" name="ONE YEAR AFTER DBS SURGE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1434340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l="21480" t="24630" r="20630" b="28333"/>
          <a:stretch/>
        </p:blipFill>
        <p:spPr>
          <a:xfrm>
            <a:off x="145046" y="135212"/>
            <a:ext cx="5849355" cy="6722788"/>
          </a:xfrm>
          <a:prstGeom prst="rect">
            <a:avLst/>
          </a:prstGeom>
        </p:spPr>
      </p:pic>
      <p:sp>
        <p:nvSpPr>
          <p:cNvPr id="98306" name="Text Box 21"/>
          <p:cNvSpPr txBox="1">
            <a:spLocks noChangeArrowheads="1"/>
          </p:cNvSpPr>
          <p:nvPr/>
        </p:nvSpPr>
        <p:spPr bwMode="auto">
          <a:xfrm>
            <a:off x="5167313" y="1484313"/>
            <a:ext cx="3797300"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it-IT" altLang="it-IT" sz="1600"/>
              <a:t>Il cervelletto contribuisce all’accuratezza dei movimenti comparando i comandi motori discendenti con le informazioni relative ai movimenti in atto.</a:t>
            </a:r>
          </a:p>
          <a:p>
            <a:pPr eaLnBrk="1" hangingPunct="1">
              <a:spcBef>
                <a:spcPct val="50000"/>
              </a:spcBef>
              <a:buFontTx/>
              <a:buNone/>
            </a:pPr>
            <a:r>
              <a:rPr lang="it-IT" altLang="it-IT" sz="1600"/>
              <a:t>Il cervelletto effettua le sue correzioni agendo sia sul tronco dell’encefalo che sulle aree corticali motorie che proiettano direttamente al midollo spinale. Danni al cervelletto provocano disturbi dell’equilibrio, tremore, difficoltà a terminare il movimento, ecc.</a:t>
            </a:r>
          </a:p>
        </p:txBody>
      </p:sp>
      <p:sp>
        <p:nvSpPr>
          <p:cNvPr id="98307" name="Rectangle 3"/>
          <p:cNvSpPr>
            <a:spLocks noChangeArrowheads="1"/>
          </p:cNvSpPr>
          <p:nvPr/>
        </p:nvSpPr>
        <p:spPr bwMode="auto">
          <a:xfrm>
            <a:off x="6545263" y="381000"/>
            <a:ext cx="18351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800"/>
              <a:t>CERVELLETTO</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9"/>
          <p:cNvPicPr>
            <a:picLocks noChangeAspect="1" noChangeArrowheads="1"/>
          </p:cNvPicPr>
          <p:nvPr/>
        </p:nvPicPr>
        <p:blipFill>
          <a:blip r:embed="rId3">
            <a:extLst>
              <a:ext uri="{28A0092B-C50C-407E-A947-70E740481C1C}">
                <a14:useLocalDpi xmlns:a14="http://schemas.microsoft.com/office/drawing/2010/main" val="0"/>
              </a:ext>
            </a:extLst>
          </a:blip>
          <a:srcRect r="27875" b="53334"/>
          <a:stretch>
            <a:fillRect/>
          </a:stretch>
        </p:blipFill>
        <p:spPr bwMode="auto">
          <a:xfrm>
            <a:off x="533400" y="0"/>
            <a:ext cx="6172200" cy="529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Text Box 20"/>
          <p:cNvSpPr txBox="1">
            <a:spLocks noChangeArrowheads="1"/>
          </p:cNvSpPr>
          <p:nvPr/>
        </p:nvSpPr>
        <p:spPr bwMode="auto">
          <a:xfrm>
            <a:off x="6399213" y="6519863"/>
            <a:ext cx="2668587"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000"/>
              <a:t>Da Purves et al NEUROSCIENZE Zanichelli</a:t>
            </a:r>
          </a:p>
        </p:txBody>
      </p:sp>
      <p:sp>
        <p:nvSpPr>
          <p:cNvPr id="102403" name="Rectangle 3"/>
          <p:cNvSpPr>
            <a:spLocks noChangeArrowheads="1"/>
          </p:cNvSpPr>
          <p:nvPr/>
        </p:nvSpPr>
        <p:spPr bwMode="auto">
          <a:xfrm>
            <a:off x="6545263" y="381000"/>
            <a:ext cx="18351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800"/>
              <a:t>CERVELLETTO</a:t>
            </a:r>
            <a:endParaRPr lang="en-GB" altLang="it-IT" sz="1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p:cNvPicPr>
            <a:picLocks noChangeAspect="1" noChangeArrowheads="1"/>
          </p:cNvPicPr>
          <p:nvPr/>
        </p:nvPicPr>
        <p:blipFill>
          <a:blip r:embed="rId3">
            <a:extLst>
              <a:ext uri="{28A0092B-C50C-407E-A947-70E740481C1C}">
                <a14:useLocalDpi xmlns:a14="http://schemas.microsoft.com/office/drawing/2010/main" val="0"/>
              </a:ext>
            </a:extLst>
          </a:blip>
          <a:srcRect t="48889"/>
          <a:stretch>
            <a:fillRect/>
          </a:stretch>
        </p:blipFill>
        <p:spPr bwMode="auto">
          <a:xfrm>
            <a:off x="533400" y="228600"/>
            <a:ext cx="8382000" cy="567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ext Box 3"/>
          <p:cNvSpPr txBox="1">
            <a:spLocks noChangeArrowheads="1"/>
          </p:cNvSpPr>
          <p:nvPr/>
        </p:nvSpPr>
        <p:spPr bwMode="auto">
          <a:xfrm>
            <a:off x="6399213" y="6519863"/>
            <a:ext cx="2668587"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000"/>
              <a:t>Da Purves et al NEUROSCIENZE Zanichelli</a:t>
            </a:r>
          </a:p>
        </p:txBody>
      </p:sp>
      <p:sp>
        <p:nvSpPr>
          <p:cNvPr id="104451" name="Rectangle 3"/>
          <p:cNvSpPr>
            <a:spLocks noChangeArrowheads="1"/>
          </p:cNvSpPr>
          <p:nvPr/>
        </p:nvSpPr>
        <p:spPr bwMode="auto">
          <a:xfrm>
            <a:off x="6545263" y="381000"/>
            <a:ext cx="18351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800"/>
              <a:t>CERVELLETTO</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l="46231"/>
          <a:stretch>
            <a:fillRect/>
          </a:stretch>
        </p:blipFill>
        <p:spPr bwMode="auto">
          <a:xfrm>
            <a:off x="68263" y="101600"/>
            <a:ext cx="3941762" cy="66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87043" name="Picture 3"/>
          <p:cNvPicPr>
            <a:picLocks noChangeAspect="1" noChangeArrowheads="1"/>
          </p:cNvPicPr>
          <p:nvPr/>
        </p:nvPicPr>
        <p:blipFill>
          <a:blip r:embed="rId4">
            <a:extLst>
              <a:ext uri="{28A0092B-C50C-407E-A947-70E740481C1C}">
                <a14:useLocalDpi xmlns:a14="http://schemas.microsoft.com/office/drawing/2010/main" val="0"/>
              </a:ext>
            </a:extLst>
          </a:blip>
          <a:srcRect l="41206"/>
          <a:stretch>
            <a:fillRect/>
          </a:stretch>
        </p:blipFill>
        <p:spPr bwMode="auto">
          <a:xfrm>
            <a:off x="5251450" y="76200"/>
            <a:ext cx="3824288"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08547" name="Text Box 6"/>
          <p:cNvSpPr txBox="1">
            <a:spLocks noChangeArrowheads="1"/>
          </p:cNvSpPr>
          <p:nvPr/>
        </p:nvSpPr>
        <p:spPr bwMode="auto">
          <a:xfrm>
            <a:off x="4876800" y="6519863"/>
            <a:ext cx="2668588"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000"/>
              <a:t>Da Purves et al NEUROSCIENZE Zanichelli</a:t>
            </a:r>
          </a:p>
        </p:txBody>
      </p:sp>
      <p:sp>
        <p:nvSpPr>
          <p:cNvPr id="108548" name="Rectangle 3"/>
          <p:cNvSpPr>
            <a:spLocks noChangeArrowheads="1"/>
          </p:cNvSpPr>
          <p:nvPr/>
        </p:nvSpPr>
        <p:spPr bwMode="auto">
          <a:xfrm>
            <a:off x="3851275" y="381000"/>
            <a:ext cx="18351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800" dirty="0" err="1"/>
              <a:t>CERVELLETTO</a:t>
            </a:r>
            <a:endParaRPr lang="en-GB" altLang="it-IT" sz="1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4"/>
          <p:cNvSpPr txBox="1">
            <a:spLocks noChangeArrowheads="1"/>
          </p:cNvSpPr>
          <p:nvPr/>
        </p:nvSpPr>
        <p:spPr bwMode="auto">
          <a:xfrm>
            <a:off x="0" y="15007"/>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it-IT" altLang="x-none" sz="2400">
                <a:latin typeface="+mn-lt"/>
              </a:rPr>
              <a:t>P</a:t>
            </a:r>
            <a:r>
              <a:rPr lang="it-IT" altLang="x-none" sz="2400" smtClean="0">
                <a:latin typeface="+mn-lt"/>
              </a:rPr>
              <a:t>rincipali </a:t>
            </a:r>
            <a:r>
              <a:rPr lang="it-IT" altLang="x-none" sz="2400" dirty="0">
                <a:latin typeface="+mn-lt"/>
              </a:rPr>
              <a:t>funzioni di ciascuna suddivisione</a:t>
            </a:r>
          </a:p>
        </p:txBody>
      </p:sp>
      <p:pic>
        <p:nvPicPr>
          <p:cNvPr id="15365" name="Picture 5"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448" y="1340768"/>
            <a:ext cx="4495800" cy="3352800"/>
          </a:xfrm>
          <a:prstGeom prst="rect">
            <a:avLst/>
          </a:prstGeom>
          <a:noFill/>
          <a:extLst>
            <a:ext uri="{909E8E84-426E-40DD-AFC4-6F175D3DCCD1}">
              <a14:hiddenFill xmlns:a14="http://schemas.microsoft.com/office/drawing/2010/main">
                <a:solidFill>
                  <a:srgbClr val="FFFFFF"/>
                </a:solidFill>
              </a14:hiddenFill>
            </a:ext>
          </a:extLst>
        </p:spPr>
      </p:pic>
      <p:sp>
        <p:nvSpPr>
          <p:cNvPr id="15366" name="Text Box 6"/>
          <p:cNvSpPr txBox="1">
            <a:spLocks noChangeArrowheads="1"/>
          </p:cNvSpPr>
          <p:nvPr/>
        </p:nvSpPr>
        <p:spPr bwMode="auto">
          <a:xfrm>
            <a:off x="323528" y="5078794"/>
            <a:ext cx="8424936"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80000"/>
              </a:lnSpc>
              <a:spcBef>
                <a:spcPct val="10000"/>
              </a:spcBef>
            </a:pPr>
            <a:r>
              <a:rPr lang="it-IT" altLang="x-none" sz="2000" dirty="0" smtClean="0">
                <a:latin typeface="+mn-lt"/>
              </a:rPr>
              <a:t> </a:t>
            </a:r>
            <a:r>
              <a:rPr lang="it-IT" altLang="x-none" sz="2000" dirty="0" err="1">
                <a:latin typeface="+mn-lt"/>
              </a:rPr>
              <a:t>Archicerebellum</a:t>
            </a:r>
            <a:r>
              <a:rPr lang="it-IT" altLang="x-none" sz="2000" dirty="0">
                <a:latin typeface="+mn-lt"/>
              </a:rPr>
              <a:t> </a:t>
            </a:r>
            <a:r>
              <a:rPr lang="it-IT" altLang="x-none" sz="2000" dirty="0" smtClean="0">
                <a:latin typeface="+mn-lt"/>
              </a:rPr>
              <a:t>o </a:t>
            </a:r>
            <a:r>
              <a:rPr lang="it-IT" altLang="x-none" sz="2000" dirty="0" err="1" smtClean="0">
                <a:latin typeface="+mn-lt"/>
              </a:rPr>
              <a:t>vestibolocerebello</a:t>
            </a:r>
            <a:endParaRPr lang="it-IT" altLang="x-none" sz="2000" dirty="0" smtClean="0">
              <a:latin typeface="+mn-lt"/>
            </a:endParaRPr>
          </a:p>
          <a:p>
            <a:pPr>
              <a:lnSpc>
                <a:spcPct val="80000"/>
              </a:lnSpc>
              <a:spcBef>
                <a:spcPct val="10000"/>
              </a:spcBef>
            </a:pPr>
            <a:endParaRPr lang="it-IT" altLang="x-none" sz="2000" dirty="0">
              <a:latin typeface="+mn-lt"/>
            </a:endParaRPr>
          </a:p>
          <a:p>
            <a:pPr>
              <a:lnSpc>
                <a:spcPct val="80000"/>
              </a:lnSpc>
              <a:spcBef>
                <a:spcPct val="10000"/>
              </a:spcBef>
            </a:pPr>
            <a:r>
              <a:rPr lang="it-IT" altLang="x-none" sz="2000" b="1" dirty="0">
                <a:latin typeface="+mn-lt"/>
              </a:rPr>
              <a:t>Input</a:t>
            </a:r>
            <a:r>
              <a:rPr lang="it-IT" altLang="x-none" sz="2000" dirty="0">
                <a:latin typeface="+mn-lt"/>
              </a:rPr>
              <a:t>: dagli organi vestibolari.</a:t>
            </a:r>
          </a:p>
          <a:p>
            <a:pPr>
              <a:lnSpc>
                <a:spcPct val="80000"/>
              </a:lnSpc>
              <a:spcBef>
                <a:spcPct val="10000"/>
              </a:spcBef>
            </a:pPr>
            <a:r>
              <a:rPr lang="it-IT" altLang="x-none" sz="2000" b="1" dirty="0">
                <a:latin typeface="+mn-lt"/>
              </a:rPr>
              <a:t>Output</a:t>
            </a:r>
            <a:r>
              <a:rPr lang="it-IT" altLang="x-none" sz="2000" dirty="0">
                <a:latin typeface="+mn-lt"/>
              </a:rPr>
              <a:t>: ai muscoli di gambe, tronco e occhi.</a:t>
            </a:r>
          </a:p>
          <a:p>
            <a:pPr>
              <a:lnSpc>
                <a:spcPct val="80000"/>
              </a:lnSpc>
              <a:spcBef>
                <a:spcPct val="10000"/>
              </a:spcBef>
            </a:pPr>
            <a:r>
              <a:rPr lang="it-IT" altLang="x-none" sz="2000" b="1" dirty="0">
                <a:latin typeface="+mn-lt"/>
              </a:rPr>
              <a:t>Funzione</a:t>
            </a:r>
            <a:r>
              <a:rPr lang="it-IT" altLang="x-none" sz="2000" dirty="0">
                <a:latin typeface="+mn-lt"/>
              </a:rPr>
              <a:t>: controllo dell’equilibrio e dei movimenti oculari</a:t>
            </a:r>
          </a:p>
        </p:txBody>
      </p:sp>
    </p:spTree>
    <p:extLst>
      <p:ext uri="{BB962C8B-B14F-4D97-AF65-F5344CB8AC3E}">
        <p14:creationId xmlns:p14="http://schemas.microsoft.com/office/powerpoint/2010/main" val="19290147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9" name="Picture 9" descr="5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448" y="1372344"/>
            <a:ext cx="4495800" cy="3352800"/>
          </a:xfrm>
          <a:prstGeom prst="rect">
            <a:avLst/>
          </a:prstGeom>
          <a:noFill/>
          <a:extLst>
            <a:ext uri="{909E8E84-426E-40DD-AFC4-6F175D3DCCD1}">
              <a14:hiddenFill xmlns:a14="http://schemas.microsoft.com/office/drawing/2010/main">
                <a:solidFill>
                  <a:srgbClr val="FFFFFF"/>
                </a:solidFill>
              </a14:hiddenFill>
            </a:ext>
          </a:extLst>
        </p:spPr>
      </p:pic>
      <p:sp>
        <p:nvSpPr>
          <p:cNvPr id="15370" name="Text Box 10"/>
          <p:cNvSpPr txBox="1">
            <a:spLocks noChangeArrowheads="1"/>
          </p:cNvSpPr>
          <p:nvPr/>
        </p:nvSpPr>
        <p:spPr bwMode="auto">
          <a:xfrm>
            <a:off x="323528" y="4797152"/>
            <a:ext cx="856895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80000"/>
              </a:lnSpc>
              <a:spcBef>
                <a:spcPct val="10000"/>
              </a:spcBef>
            </a:pPr>
            <a:r>
              <a:rPr lang="it-IT" altLang="x-none" sz="2000" dirty="0" err="1" smtClean="0">
                <a:latin typeface="+mn-lt"/>
              </a:rPr>
              <a:t>Paleocerebellum</a:t>
            </a:r>
            <a:r>
              <a:rPr lang="it-IT" altLang="x-none" sz="2000" dirty="0" smtClean="0">
                <a:latin typeface="+mn-lt"/>
              </a:rPr>
              <a:t> o Spinocerebello</a:t>
            </a:r>
          </a:p>
          <a:p>
            <a:pPr>
              <a:lnSpc>
                <a:spcPct val="80000"/>
              </a:lnSpc>
              <a:spcBef>
                <a:spcPct val="10000"/>
              </a:spcBef>
            </a:pPr>
            <a:endParaRPr lang="it-IT" altLang="x-none" sz="2000" dirty="0">
              <a:latin typeface="+mn-lt"/>
            </a:endParaRPr>
          </a:p>
          <a:p>
            <a:pPr>
              <a:lnSpc>
                <a:spcPct val="80000"/>
              </a:lnSpc>
              <a:spcBef>
                <a:spcPct val="10000"/>
              </a:spcBef>
            </a:pPr>
            <a:r>
              <a:rPr lang="it-IT" altLang="x-none" sz="2000" b="1" dirty="0">
                <a:latin typeface="+mn-lt"/>
              </a:rPr>
              <a:t>Input</a:t>
            </a:r>
            <a:r>
              <a:rPr lang="it-IT" altLang="x-none" sz="2000" dirty="0">
                <a:latin typeface="+mn-lt"/>
              </a:rPr>
              <a:t>: dal midollo spinale (vie spino-cerebellari), sensibilità propriocettiva e cutanea.</a:t>
            </a:r>
          </a:p>
          <a:p>
            <a:pPr>
              <a:lnSpc>
                <a:spcPct val="80000"/>
              </a:lnSpc>
              <a:spcBef>
                <a:spcPct val="10000"/>
              </a:spcBef>
            </a:pPr>
            <a:r>
              <a:rPr lang="it-IT" altLang="x-none" sz="2000" b="1" dirty="0">
                <a:latin typeface="+mn-lt"/>
              </a:rPr>
              <a:t>Output</a:t>
            </a:r>
            <a:r>
              <a:rPr lang="it-IT" altLang="x-none" sz="2000" dirty="0">
                <a:latin typeface="+mn-lt"/>
              </a:rPr>
              <a:t>: al midollo spinale.</a:t>
            </a:r>
          </a:p>
          <a:p>
            <a:pPr>
              <a:lnSpc>
                <a:spcPct val="80000"/>
              </a:lnSpc>
              <a:spcBef>
                <a:spcPct val="10000"/>
              </a:spcBef>
            </a:pPr>
            <a:r>
              <a:rPr lang="it-IT" altLang="x-none" sz="2000" b="1" dirty="0">
                <a:latin typeface="+mn-lt"/>
              </a:rPr>
              <a:t>Funzione</a:t>
            </a:r>
            <a:r>
              <a:rPr lang="it-IT" altLang="x-none" sz="2000" dirty="0">
                <a:latin typeface="+mn-lt"/>
              </a:rPr>
              <a:t>: regolazione del tono muscolare, della postura e dei movimenti involontari.</a:t>
            </a:r>
          </a:p>
        </p:txBody>
      </p:sp>
      <p:sp>
        <p:nvSpPr>
          <p:cNvPr id="5" name="Text Box 4"/>
          <p:cNvSpPr txBox="1">
            <a:spLocks noChangeArrowheads="1"/>
          </p:cNvSpPr>
          <p:nvPr/>
        </p:nvSpPr>
        <p:spPr bwMode="auto">
          <a:xfrm>
            <a:off x="0" y="15007"/>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it-IT" altLang="x-none" sz="2400">
                <a:latin typeface="+mn-lt"/>
              </a:rPr>
              <a:t>P</a:t>
            </a:r>
            <a:r>
              <a:rPr lang="it-IT" altLang="x-none" sz="2400" smtClean="0">
                <a:latin typeface="+mn-lt"/>
              </a:rPr>
              <a:t>rincipali </a:t>
            </a:r>
            <a:r>
              <a:rPr lang="it-IT" altLang="x-none" sz="2400" dirty="0">
                <a:latin typeface="+mn-lt"/>
              </a:rPr>
              <a:t>funzioni di ciascuna suddivisione</a:t>
            </a:r>
          </a:p>
        </p:txBody>
      </p:sp>
    </p:spTree>
    <p:extLst>
      <p:ext uri="{BB962C8B-B14F-4D97-AF65-F5344CB8AC3E}">
        <p14:creationId xmlns:p14="http://schemas.microsoft.com/office/powerpoint/2010/main" val="12294166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sellaDiTesto 1"/>
          <p:cNvSpPr txBox="1"/>
          <p:nvPr/>
        </p:nvSpPr>
        <p:spPr>
          <a:xfrm>
            <a:off x="3131840" y="764704"/>
            <a:ext cx="3348994" cy="461665"/>
          </a:xfrm>
          <a:prstGeom prst="rect">
            <a:avLst/>
          </a:prstGeom>
          <a:noFill/>
        </p:spPr>
        <p:txBody>
          <a:bodyPr wrap="none" rtlCol="0">
            <a:spAutoFit/>
          </a:bodyPr>
          <a:lstStyle/>
          <a:p>
            <a:r>
              <a:rPr lang="it-IT" sz="2400" b="0" smtClean="0">
                <a:solidFill>
                  <a:schemeClr val="accent2"/>
                </a:solidFill>
                <a:latin typeface="Arial" charset="0"/>
                <a:ea typeface="Arial" charset="0"/>
                <a:cs typeface="Arial" charset="0"/>
              </a:rPr>
              <a:t>QUADRO GENERALE</a:t>
            </a:r>
            <a:endParaRPr lang="it-IT" sz="2400" b="0">
              <a:solidFill>
                <a:schemeClr val="accent2"/>
              </a:solidFill>
              <a:latin typeface="Arial" charset="0"/>
              <a:ea typeface="Arial" charset="0"/>
              <a:cs typeface="Arial" charset="0"/>
            </a:endParaRPr>
          </a:p>
        </p:txBody>
      </p:sp>
      <p:sp>
        <p:nvSpPr>
          <p:cNvPr id="3" name="CasellaDiTesto 2"/>
          <p:cNvSpPr txBox="1"/>
          <p:nvPr/>
        </p:nvSpPr>
        <p:spPr>
          <a:xfrm>
            <a:off x="1507311" y="1556792"/>
            <a:ext cx="6412974" cy="2585323"/>
          </a:xfrm>
          <a:prstGeom prst="rect">
            <a:avLst/>
          </a:prstGeom>
          <a:noFill/>
        </p:spPr>
        <p:txBody>
          <a:bodyPr wrap="none" rtlCol="0">
            <a:spAutoFit/>
          </a:bodyPr>
          <a:lstStyle/>
          <a:p>
            <a:pPr algn="ctr"/>
            <a:r>
              <a:rPr lang="it-IT" sz="1800" b="0" dirty="0" smtClean="0">
                <a:solidFill>
                  <a:schemeClr val="accent2"/>
                </a:solidFill>
                <a:latin typeface="Arial" charset="0"/>
                <a:ea typeface="Arial" charset="0"/>
                <a:cs typeface="Arial" charset="0"/>
              </a:rPr>
              <a:t>Organizzazione </a:t>
            </a:r>
            <a:r>
              <a:rPr lang="it-IT" sz="1800" b="0" dirty="0" err="1" smtClean="0">
                <a:solidFill>
                  <a:schemeClr val="accent2"/>
                </a:solidFill>
                <a:latin typeface="Arial" charset="0"/>
                <a:ea typeface="Arial" charset="0"/>
                <a:cs typeface="Arial" charset="0"/>
              </a:rPr>
              <a:t>anatomo</a:t>
            </a:r>
            <a:r>
              <a:rPr lang="it-IT" sz="1800" b="0" dirty="0" smtClean="0">
                <a:solidFill>
                  <a:schemeClr val="accent2"/>
                </a:solidFill>
                <a:latin typeface="Arial" charset="0"/>
                <a:ea typeface="Arial" charset="0"/>
                <a:cs typeface="Arial" charset="0"/>
              </a:rPr>
              <a:t>-funzionale dei gangli della base</a:t>
            </a:r>
          </a:p>
          <a:p>
            <a:pPr algn="ctr"/>
            <a:r>
              <a:rPr lang="it-IT" sz="1800" dirty="0">
                <a:solidFill>
                  <a:schemeClr val="accent2"/>
                </a:solidFill>
                <a:ea typeface="Arial" charset="0"/>
                <a:cs typeface="Arial" charset="0"/>
              </a:rPr>
              <a:t>Via diretta e </a:t>
            </a:r>
            <a:r>
              <a:rPr lang="it-IT" sz="1800" dirty="0" smtClean="0">
                <a:solidFill>
                  <a:schemeClr val="accent2"/>
                </a:solidFill>
                <a:ea typeface="Arial" charset="0"/>
                <a:cs typeface="Arial" charset="0"/>
              </a:rPr>
              <a:t>indiretta</a:t>
            </a:r>
          </a:p>
          <a:p>
            <a:pPr algn="ctr"/>
            <a:r>
              <a:rPr lang="it-IT" sz="1800" dirty="0" smtClean="0">
                <a:solidFill>
                  <a:schemeClr val="accent2"/>
                </a:solidFill>
                <a:ea typeface="Arial" charset="0"/>
                <a:cs typeface="Arial" charset="0"/>
              </a:rPr>
              <a:t>Effetti delle lesioni dei gangli della base (morbo di Parkinson)</a:t>
            </a:r>
          </a:p>
          <a:p>
            <a:pPr algn="ctr"/>
            <a:endParaRPr lang="it-IT" sz="1800" b="0" dirty="0" smtClean="0">
              <a:solidFill>
                <a:schemeClr val="accent2"/>
              </a:solidFill>
              <a:latin typeface="Arial" charset="0"/>
              <a:ea typeface="Arial" charset="0"/>
              <a:cs typeface="Arial" charset="0"/>
            </a:endParaRPr>
          </a:p>
          <a:p>
            <a:pPr algn="ctr"/>
            <a:r>
              <a:rPr lang="it-IT" sz="1800" dirty="0">
                <a:solidFill>
                  <a:schemeClr val="accent2"/>
                </a:solidFill>
                <a:ea typeface="Arial" charset="0"/>
                <a:cs typeface="Arial" charset="0"/>
              </a:rPr>
              <a:t>Organizzazione </a:t>
            </a:r>
            <a:r>
              <a:rPr lang="it-IT" sz="1800" dirty="0" err="1" smtClean="0">
                <a:solidFill>
                  <a:schemeClr val="accent2"/>
                </a:solidFill>
                <a:ea typeface="Arial" charset="0"/>
                <a:cs typeface="Arial" charset="0"/>
              </a:rPr>
              <a:t>anatomo</a:t>
            </a:r>
            <a:r>
              <a:rPr lang="it-IT" sz="1800" dirty="0" smtClean="0">
                <a:solidFill>
                  <a:schemeClr val="accent2"/>
                </a:solidFill>
                <a:ea typeface="Arial" charset="0"/>
                <a:cs typeface="Arial" charset="0"/>
              </a:rPr>
              <a:t>-funzionale del cervelletto</a:t>
            </a:r>
          </a:p>
          <a:p>
            <a:pPr algn="ctr"/>
            <a:r>
              <a:rPr lang="it-IT" sz="1800" dirty="0" smtClean="0">
                <a:solidFill>
                  <a:schemeClr val="accent2"/>
                </a:solidFill>
                <a:ea typeface="Arial" charset="0"/>
                <a:cs typeface="Arial" charset="0"/>
              </a:rPr>
              <a:t>Vie afferenti ed efferenti</a:t>
            </a:r>
          </a:p>
          <a:p>
            <a:pPr algn="ctr"/>
            <a:r>
              <a:rPr lang="it-IT" sz="1800" dirty="0">
                <a:solidFill>
                  <a:schemeClr val="accent2"/>
                </a:solidFill>
                <a:ea typeface="Arial" charset="0"/>
                <a:cs typeface="Arial" charset="0"/>
              </a:rPr>
              <a:t>C</a:t>
            </a:r>
            <a:r>
              <a:rPr lang="it-IT" sz="1800" dirty="0" smtClean="0">
                <a:solidFill>
                  <a:schemeClr val="accent2"/>
                </a:solidFill>
                <a:ea typeface="Arial" charset="0"/>
                <a:cs typeface="Arial" charset="0"/>
              </a:rPr>
              <a:t>orteccia cerebellare</a:t>
            </a:r>
          </a:p>
          <a:p>
            <a:pPr algn="ctr"/>
            <a:r>
              <a:rPr lang="it-IT" sz="1800" dirty="0" smtClean="0">
                <a:solidFill>
                  <a:schemeClr val="accent2"/>
                </a:solidFill>
                <a:ea typeface="Arial" charset="0"/>
                <a:cs typeface="Arial" charset="0"/>
              </a:rPr>
              <a:t>Fibre muscoidi e rampicanti</a:t>
            </a:r>
          </a:p>
          <a:p>
            <a:pPr algn="ctr"/>
            <a:r>
              <a:rPr lang="it-IT" sz="1800" dirty="0" smtClean="0">
                <a:solidFill>
                  <a:schemeClr val="accent2"/>
                </a:solidFill>
                <a:ea typeface="Arial" charset="0"/>
                <a:cs typeface="Arial" charset="0"/>
              </a:rPr>
              <a:t>Effetti delle lesioni cerebellari</a:t>
            </a:r>
            <a:endParaRPr lang="it-IT" sz="1800" dirty="0">
              <a:solidFill>
                <a:schemeClr val="accent2"/>
              </a:solidFill>
              <a:ea typeface="Arial" charset="0"/>
              <a:cs typeface="Arial" charset="0"/>
            </a:endParaRPr>
          </a:p>
        </p:txBody>
      </p:sp>
    </p:spTree>
    <p:extLst>
      <p:ext uri="{BB962C8B-B14F-4D97-AF65-F5344CB8AC3E}">
        <p14:creationId xmlns:p14="http://schemas.microsoft.com/office/powerpoint/2010/main" val="17759354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2" name="Picture 12" descr="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448" y="1268760"/>
            <a:ext cx="4495800" cy="3352800"/>
          </a:xfrm>
          <a:prstGeom prst="rect">
            <a:avLst/>
          </a:prstGeom>
          <a:noFill/>
          <a:extLst>
            <a:ext uri="{909E8E84-426E-40DD-AFC4-6F175D3DCCD1}">
              <a14:hiddenFill xmlns:a14="http://schemas.microsoft.com/office/drawing/2010/main">
                <a:solidFill>
                  <a:srgbClr val="FFFFFF"/>
                </a:solidFill>
              </a14:hiddenFill>
            </a:ext>
          </a:extLst>
        </p:spPr>
      </p:pic>
      <p:sp>
        <p:nvSpPr>
          <p:cNvPr id="15373" name="Text Box 13"/>
          <p:cNvSpPr txBox="1">
            <a:spLocks noChangeArrowheads="1"/>
          </p:cNvSpPr>
          <p:nvPr/>
        </p:nvSpPr>
        <p:spPr bwMode="auto">
          <a:xfrm>
            <a:off x="323528" y="5157192"/>
            <a:ext cx="8583488"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80000"/>
              </a:lnSpc>
              <a:spcBef>
                <a:spcPct val="10000"/>
              </a:spcBef>
            </a:pPr>
            <a:r>
              <a:rPr lang="it-IT" altLang="x-none" sz="2000" dirty="0" err="1" smtClean="0">
                <a:latin typeface="+mn-lt"/>
              </a:rPr>
              <a:t>Neocerebellum</a:t>
            </a:r>
            <a:r>
              <a:rPr lang="it-IT" altLang="x-none" sz="2000" dirty="0" smtClean="0">
                <a:latin typeface="+mn-lt"/>
              </a:rPr>
              <a:t> o cerebrocerebello</a:t>
            </a:r>
          </a:p>
          <a:p>
            <a:pPr>
              <a:lnSpc>
                <a:spcPct val="80000"/>
              </a:lnSpc>
              <a:spcBef>
                <a:spcPct val="10000"/>
              </a:spcBef>
            </a:pPr>
            <a:endParaRPr lang="it-IT" altLang="x-none" sz="2000" dirty="0">
              <a:latin typeface="+mn-lt"/>
            </a:endParaRPr>
          </a:p>
          <a:p>
            <a:pPr>
              <a:lnSpc>
                <a:spcPct val="80000"/>
              </a:lnSpc>
              <a:spcBef>
                <a:spcPct val="10000"/>
              </a:spcBef>
            </a:pPr>
            <a:r>
              <a:rPr lang="it-IT" altLang="x-none" sz="2000" b="1" dirty="0">
                <a:latin typeface="+mn-lt"/>
              </a:rPr>
              <a:t>Input</a:t>
            </a:r>
            <a:r>
              <a:rPr lang="it-IT" altLang="x-none" sz="2000" dirty="0">
                <a:latin typeface="+mn-lt"/>
              </a:rPr>
              <a:t>: dalla corteccia cerebrale.</a:t>
            </a:r>
          </a:p>
          <a:p>
            <a:pPr>
              <a:lnSpc>
                <a:spcPct val="80000"/>
              </a:lnSpc>
              <a:spcBef>
                <a:spcPct val="10000"/>
              </a:spcBef>
            </a:pPr>
            <a:r>
              <a:rPr lang="it-IT" altLang="x-none" sz="2000" b="1" dirty="0">
                <a:latin typeface="+mn-lt"/>
              </a:rPr>
              <a:t>Output</a:t>
            </a:r>
            <a:r>
              <a:rPr lang="it-IT" altLang="x-none" sz="2000" dirty="0">
                <a:latin typeface="+mn-lt"/>
              </a:rPr>
              <a:t>: alla corteccia cerebrale motoria e premotoria.</a:t>
            </a:r>
          </a:p>
          <a:p>
            <a:pPr>
              <a:lnSpc>
                <a:spcPct val="80000"/>
              </a:lnSpc>
              <a:spcBef>
                <a:spcPct val="10000"/>
              </a:spcBef>
            </a:pPr>
            <a:r>
              <a:rPr lang="it-IT" altLang="x-none" sz="2000" b="1" dirty="0">
                <a:latin typeface="+mn-lt"/>
              </a:rPr>
              <a:t>Funzione</a:t>
            </a:r>
            <a:r>
              <a:rPr lang="it-IT" altLang="x-none" sz="2000" dirty="0">
                <a:latin typeface="+mn-lt"/>
              </a:rPr>
              <a:t>: pianificazione e avvio dei movimenti volontari.</a:t>
            </a:r>
          </a:p>
        </p:txBody>
      </p:sp>
      <p:sp>
        <p:nvSpPr>
          <p:cNvPr id="5" name="Text Box 4"/>
          <p:cNvSpPr txBox="1">
            <a:spLocks noChangeArrowheads="1"/>
          </p:cNvSpPr>
          <p:nvPr/>
        </p:nvSpPr>
        <p:spPr bwMode="auto">
          <a:xfrm>
            <a:off x="0" y="15007"/>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it-IT" altLang="x-none" sz="2400">
                <a:latin typeface="+mn-lt"/>
              </a:rPr>
              <a:t>P</a:t>
            </a:r>
            <a:r>
              <a:rPr lang="it-IT" altLang="x-none" sz="2400" smtClean="0">
                <a:latin typeface="+mn-lt"/>
              </a:rPr>
              <a:t>rincipali </a:t>
            </a:r>
            <a:r>
              <a:rPr lang="it-IT" altLang="x-none" sz="2400" dirty="0">
                <a:latin typeface="+mn-lt"/>
              </a:rPr>
              <a:t>funzioni di ciascuna suddivisione</a:t>
            </a:r>
          </a:p>
        </p:txBody>
      </p:sp>
    </p:spTree>
    <p:extLst>
      <p:ext uri="{BB962C8B-B14F-4D97-AF65-F5344CB8AC3E}">
        <p14:creationId xmlns:p14="http://schemas.microsoft.com/office/powerpoint/2010/main" val="18650485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p:cNvPicPr>
            <a:picLocks noChangeAspect="1" noChangeArrowheads="1"/>
          </p:cNvPicPr>
          <p:nvPr/>
        </p:nvPicPr>
        <p:blipFill>
          <a:blip r:embed="rId3">
            <a:extLst>
              <a:ext uri="{28A0092B-C50C-407E-A947-70E740481C1C}">
                <a14:useLocalDpi xmlns:a14="http://schemas.microsoft.com/office/drawing/2010/main" val="0"/>
              </a:ext>
            </a:extLst>
          </a:blip>
          <a:srcRect r="45729" b="34702"/>
          <a:stretch>
            <a:fillRect/>
          </a:stretch>
        </p:blipFill>
        <p:spPr bwMode="auto">
          <a:xfrm>
            <a:off x="76200" y="381000"/>
            <a:ext cx="4114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10594" name="Text Box 3"/>
          <p:cNvSpPr txBox="1">
            <a:spLocks noChangeArrowheads="1"/>
          </p:cNvSpPr>
          <p:nvPr/>
        </p:nvSpPr>
        <p:spPr bwMode="auto">
          <a:xfrm>
            <a:off x="76200" y="6519863"/>
            <a:ext cx="2668588"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000"/>
              <a:t>Da Purves et al NEUROSCIENZE Zanichelli</a:t>
            </a:r>
          </a:p>
        </p:txBody>
      </p:sp>
      <p:pic>
        <p:nvPicPr>
          <p:cNvPr id="11059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2200" y="0"/>
            <a:ext cx="32512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Rectangle 3"/>
          <p:cNvSpPr>
            <a:spLocks noChangeArrowheads="1"/>
          </p:cNvSpPr>
          <p:nvPr/>
        </p:nvSpPr>
        <p:spPr bwMode="auto">
          <a:xfrm>
            <a:off x="1524000" y="90488"/>
            <a:ext cx="18351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800"/>
              <a:t>CERVELLETTO</a:t>
            </a:r>
          </a:p>
        </p:txBody>
      </p:sp>
      <p:sp>
        <p:nvSpPr>
          <p:cNvPr id="89093" name="Text Box 5"/>
          <p:cNvSpPr txBox="1">
            <a:spLocks noChangeArrowheads="1"/>
          </p:cNvSpPr>
          <p:nvPr/>
        </p:nvSpPr>
        <p:spPr bwMode="auto">
          <a:xfrm>
            <a:off x="136525" y="4794250"/>
            <a:ext cx="4359275" cy="13779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altLang="it-IT" sz="1400" dirty="0"/>
              <a:t>Fibre </a:t>
            </a:r>
            <a:r>
              <a:rPr lang="it-IT" altLang="it-IT" sz="1400" b="1" dirty="0"/>
              <a:t>muscoidi</a:t>
            </a:r>
            <a:r>
              <a:rPr lang="it-IT" altLang="it-IT" sz="1400" dirty="0"/>
              <a:t>: informazioni sensitive dal mondo, muscolari e programmi motori. Scarica tonica modulata o </a:t>
            </a:r>
            <a:r>
              <a:rPr lang="it-IT" altLang="it-IT" sz="1400" dirty="0" err="1"/>
              <a:t>burst</a:t>
            </a:r>
            <a:r>
              <a:rPr lang="it-IT" altLang="it-IT" sz="1400" dirty="0"/>
              <a:t> ad alta frequenza</a:t>
            </a:r>
          </a:p>
          <a:p>
            <a:pPr>
              <a:defRPr/>
            </a:pPr>
            <a:endParaRPr lang="it-IT" altLang="it-IT" sz="1400" dirty="0"/>
          </a:p>
          <a:p>
            <a:pPr>
              <a:defRPr/>
            </a:pPr>
            <a:r>
              <a:rPr lang="it-IT" altLang="it-IT" sz="1400" dirty="0"/>
              <a:t>Fibre </a:t>
            </a:r>
            <a:r>
              <a:rPr lang="it-IT" altLang="it-IT" sz="1400" b="1" dirty="0"/>
              <a:t>rampicanti</a:t>
            </a:r>
            <a:r>
              <a:rPr lang="it-IT" altLang="it-IT" sz="1400" dirty="0"/>
              <a:t>: Informazioni fasiche su variazioni sensoriali o motorie. </a:t>
            </a:r>
            <a:r>
              <a:rPr lang="it-IT" altLang="it-IT" sz="1400"/>
              <a:t>Rare </a:t>
            </a:r>
            <a:r>
              <a:rPr lang="it-IT" altLang="it-IT" sz="1400" smtClean="0"/>
              <a:t>scariche.</a:t>
            </a:r>
            <a:endParaRPr lang="it-IT" altLang="it-IT" sz="140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5"/>
          <p:cNvSpPr txBox="1">
            <a:spLocks noChangeArrowheads="1"/>
          </p:cNvSpPr>
          <p:nvPr/>
        </p:nvSpPr>
        <p:spPr bwMode="auto">
          <a:xfrm>
            <a:off x="2286000" y="152400"/>
            <a:ext cx="4724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it-IT" altLang="x-none" sz="2400" dirty="0">
                <a:ea typeface="Arial" charset="0"/>
                <a:cs typeface="Arial" charset="0"/>
              </a:rPr>
              <a:t>Circuiti cerebellari di base</a:t>
            </a:r>
          </a:p>
        </p:txBody>
      </p:sp>
      <p:sp>
        <p:nvSpPr>
          <p:cNvPr id="5126" name="Rectangle 6"/>
          <p:cNvSpPr>
            <a:spLocks noChangeArrowheads="1"/>
          </p:cNvSpPr>
          <p:nvPr/>
        </p:nvSpPr>
        <p:spPr bwMode="auto">
          <a:xfrm>
            <a:off x="76200" y="746125"/>
            <a:ext cx="90460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altLang="x-none" sz="1800">
                <a:ea typeface="Arial" charset="0"/>
                <a:cs typeface="Arial" charset="0"/>
              </a:rPr>
              <a:t>Il circuito di base è lo stesso in tutte le parti del cervelletto. </a:t>
            </a:r>
            <a:r>
              <a:rPr lang="it-IT" altLang="x-none" sz="1800" dirty="0">
                <a:ea typeface="Arial" charset="0"/>
                <a:cs typeface="Arial" charset="0"/>
              </a:rPr>
              <a:t>Esso è costituito da tre parti</a:t>
            </a:r>
          </a:p>
        </p:txBody>
      </p:sp>
      <p:sp>
        <p:nvSpPr>
          <p:cNvPr id="5127" name="Rectangle 7"/>
          <p:cNvSpPr>
            <a:spLocks noChangeArrowheads="1"/>
          </p:cNvSpPr>
          <p:nvPr/>
        </p:nvSpPr>
        <p:spPr bwMode="auto">
          <a:xfrm>
            <a:off x="107504" y="1371600"/>
            <a:ext cx="457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it-IT" altLang="x-none" dirty="0">
                <a:ea typeface="Arial" charset="0"/>
                <a:cs typeface="Arial" charset="0"/>
              </a:rPr>
              <a:t>1. Via diretta : l’input afferente proietta direttamente ai sistemi motori attraverso i </a:t>
            </a:r>
            <a:r>
              <a:rPr lang="it-IT" altLang="x-none" b="1" dirty="0">
                <a:ea typeface="Arial" charset="0"/>
                <a:cs typeface="Arial" charset="0"/>
              </a:rPr>
              <a:t>nuclei profondi</a:t>
            </a:r>
            <a:r>
              <a:rPr lang="it-IT" altLang="x-none" dirty="0">
                <a:ea typeface="Arial" charset="0"/>
                <a:cs typeface="Arial" charset="0"/>
              </a:rPr>
              <a:t> senza passare per la corteccia.</a:t>
            </a:r>
          </a:p>
        </p:txBody>
      </p:sp>
      <p:sp>
        <p:nvSpPr>
          <p:cNvPr id="5129" name="Rectangle 9"/>
          <p:cNvSpPr>
            <a:spLocks noChangeArrowheads="1"/>
          </p:cNvSpPr>
          <p:nvPr/>
        </p:nvSpPr>
        <p:spPr bwMode="auto">
          <a:xfrm>
            <a:off x="107504" y="4724400"/>
            <a:ext cx="4572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it-IT" altLang="x-none" dirty="0">
                <a:ea typeface="Arial" charset="0"/>
                <a:cs typeface="Arial" charset="0"/>
              </a:rPr>
              <a:t>3. Le </a:t>
            </a:r>
            <a:r>
              <a:rPr lang="it-IT" altLang="x-none" b="1" dirty="0">
                <a:ea typeface="Arial" charset="0"/>
                <a:cs typeface="Arial" charset="0"/>
              </a:rPr>
              <a:t>fibre rampicanti</a:t>
            </a:r>
            <a:r>
              <a:rPr lang="it-IT" altLang="x-none" dirty="0">
                <a:ea typeface="Arial" charset="0"/>
                <a:cs typeface="Arial" charset="0"/>
              </a:rPr>
              <a:t> mandano un input alle cellule del Purkinje. Questo è l’input di rilevamento dell’errore. Questo circuito è usato per l’apprendimento.</a:t>
            </a:r>
          </a:p>
        </p:txBody>
      </p:sp>
      <p:grpSp>
        <p:nvGrpSpPr>
          <p:cNvPr id="5133" name="Group 13"/>
          <p:cNvGrpSpPr>
            <a:grpSpLocks/>
          </p:cNvGrpSpPr>
          <p:nvPr/>
        </p:nvGrpSpPr>
        <p:grpSpPr bwMode="auto">
          <a:xfrm>
            <a:off x="4038600" y="1806575"/>
            <a:ext cx="4953000" cy="4195763"/>
            <a:chOff x="1344" y="945"/>
            <a:chExt cx="3120" cy="2643"/>
          </a:xfrm>
        </p:grpSpPr>
        <p:pic>
          <p:nvPicPr>
            <p:cNvPr id="5124" name="Picture 4" descr="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7" y="945"/>
              <a:ext cx="2286" cy="2430"/>
            </a:xfrm>
            <a:prstGeom prst="rect">
              <a:avLst/>
            </a:prstGeom>
            <a:noFill/>
            <a:extLst>
              <a:ext uri="{909E8E84-426E-40DD-AFC4-6F175D3DCCD1}">
                <a14:hiddenFill xmlns:a14="http://schemas.microsoft.com/office/drawing/2010/main">
                  <a:solidFill>
                    <a:srgbClr val="FFFFFF"/>
                  </a:solidFill>
                </a14:hiddenFill>
              </a:ext>
            </a:extLst>
          </p:spPr>
        </p:pic>
        <p:sp>
          <p:nvSpPr>
            <p:cNvPr id="5130" name="Text Box 10"/>
            <p:cNvSpPr txBox="1">
              <a:spLocks noChangeArrowheads="1"/>
            </p:cNvSpPr>
            <p:nvPr/>
          </p:nvSpPr>
          <p:spPr bwMode="auto">
            <a:xfrm>
              <a:off x="2208" y="2832"/>
              <a:ext cx="1440" cy="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75000"/>
                </a:lnSpc>
                <a:spcBef>
                  <a:spcPct val="50000"/>
                </a:spcBef>
              </a:pPr>
              <a:r>
                <a:rPr lang="it-IT" altLang="x-none" sz="1400">
                  <a:latin typeface="+mn-lt"/>
                </a:rPr>
                <a:t>Nucleo cerebellare profondo</a:t>
              </a:r>
            </a:p>
          </p:txBody>
        </p:sp>
        <p:sp>
          <p:nvSpPr>
            <p:cNvPr id="5131" name="Text Box 11"/>
            <p:cNvSpPr txBox="1">
              <a:spLocks noChangeArrowheads="1"/>
            </p:cNvSpPr>
            <p:nvPr/>
          </p:nvSpPr>
          <p:spPr bwMode="auto">
            <a:xfrm>
              <a:off x="1344" y="3312"/>
              <a:ext cx="1536"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75000"/>
                </a:lnSpc>
                <a:spcBef>
                  <a:spcPct val="50000"/>
                </a:spcBef>
              </a:pPr>
              <a:r>
                <a:rPr lang="it-IT" altLang="x-none" sz="1400" dirty="0">
                  <a:latin typeface="+mn-lt"/>
                </a:rPr>
                <a:t>Input</a:t>
              </a:r>
            </a:p>
            <a:p>
              <a:pPr algn="ctr">
                <a:lnSpc>
                  <a:spcPct val="75000"/>
                </a:lnSpc>
                <a:spcBef>
                  <a:spcPct val="10000"/>
                </a:spcBef>
              </a:pPr>
              <a:r>
                <a:rPr lang="it-IT" altLang="x-none" sz="1400" dirty="0">
                  <a:latin typeface="+mn-lt"/>
                </a:rPr>
                <a:t>(dagli organi di senso)</a:t>
              </a:r>
            </a:p>
          </p:txBody>
        </p:sp>
        <p:sp>
          <p:nvSpPr>
            <p:cNvPr id="5132" name="Text Box 12"/>
            <p:cNvSpPr txBox="1">
              <a:spLocks noChangeArrowheads="1"/>
            </p:cNvSpPr>
            <p:nvPr/>
          </p:nvSpPr>
          <p:spPr bwMode="auto">
            <a:xfrm>
              <a:off x="2928" y="3312"/>
              <a:ext cx="1536"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75000"/>
                </a:lnSpc>
                <a:spcBef>
                  <a:spcPct val="50000"/>
                </a:spcBef>
              </a:pPr>
              <a:r>
                <a:rPr lang="it-IT" altLang="x-none" sz="1400">
                  <a:latin typeface="+mn-lt"/>
                </a:rPr>
                <a:t>Output</a:t>
              </a:r>
            </a:p>
            <a:p>
              <a:pPr algn="ctr">
                <a:lnSpc>
                  <a:spcPct val="75000"/>
                </a:lnSpc>
                <a:spcBef>
                  <a:spcPct val="10000"/>
                </a:spcBef>
              </a:pPr>
              <a:r>
                <a:rPr lang="it-IT" altLang="x-none" sz="1400">
                  <a:latin typeface="+mn-lt"/>
                </a:rPr>
                <a:t>(ai sistemi motori)</a:t>
              </a:r>
            </a:p>
          </p:txBody>
        </p:sp>
      </p:grpSp>
      <p:grpSp>
        <p:nvGrpSpPr>
          <p:cNvPr id="5153" name="Group 33"/>
          <p:cNvGrpSpPr>
            <a:grpSpLocks/>
          </p:cNvGrpSpPr>
          <p:nvPr/>
        </p:nvGrpSpPr>
        <p:grpSpPr bwMode="auto">
          <a:xfrm>
            <a:off x="4524895" y="1844824"/>
            <a:ext cx="3719513" cy="3857625"/>
            <a:chOff x="2880" y="1138"/>
            <a:chExt cx="2343" cy="2430"/>
          </a:xfrm>
        </p:grpSpPr>
        <p:pic>
          <p:nvPicPr>
            <p:cNvPr id="5154" name="Picture 34" desc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7" y="1138"/>
              <a:ext cx="2286" cy="2430"/>
            </a:xfrm>
            <a:prstGeom prst="rect">
              <a:avLst/>
            </a:prstGeom>
            <a:noFill/>
            <a:extLst>
              <a:ext uri="{909E8E84-426E-40DD-AFC4-6F175D3DCCD1}">
                <a14:hiddenFill xmlns:a14="http://schemas.microsoft.com/office/drawing/2010/main">
                  <a:solidFill>
                    <a:srgbClr val="FFFFFF"/>
                  </a:solidFill>
                </a14:hiddenFill>
              </a:ext>
            </a:extLst>
          </p:spPr>
        </p:pic>
        <p:sp>
          <p:nvSpPr>
            <p:cNvPr id="5155" name="Text Box 35"/>
            <p:cNvSpPr txBox="1">
              <a:spLocks noChangeArrowheads="1"/>
            </p:cNvSpPr>
            <p:nvPr/>
          </p:nvSpPr>
          <p:spPr bwMode="auto">
            <a:xfrm>
              <a:off x="2880" y="1584"/>
              <a:ext cx="768"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70000"/>
                </a:lnSpc>
                <a:spcBef>
                  <a:spcPct val="50000"/>
                </a:spcBef>
              </a:pPr>
              <a:r>
                <a:rPr lang="it-IT" altLang="x-none" sz="1800" b="1">
                  <a:latin typeface="Times New Roman" charset="0"/>
                </a:rPr>
                <a:t>cellula granulare</a:t>
              </a:r>
            </a:p>
          </p:txBody>
        </p:sp>
        <p:sp>
          <p:nvSpPr>
            <p:cNvPr id="5156" name="Text Box 36"/>
            <p:cNvSpPr txBox="1">
              <a:spLocks noChangeArrowheads="1"/>
            </p:cNvSpPr>
            <p:nvPr/>
          </p:nvSpPr>
          <p:spPr bwMode="auto">
            <a:xfrm>
              <a:off x="4128" y="2401"/>
              <a:ext cx="768"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70000"/>
                </a:lnSpc>
                <a:spcBef>
                  <a:spcPct val="50000"/>
                </a:spcBef>
              </a:pPr>
              <a:r>
                <a:rPr lang="it-IT" altLang="x-none" sz="1400">
                  <a:latin typeface="+mn-lt"/>
                </a:rPr>
                <a:t>cellula del Purkinje</a:t>
              </a:r>
            </a:p>
          </p:txBody>
        </p:sp>
        <p:sp>
          <p:nvSpPr>
            <p:cNvPr id="5157" name="Text Box 37"/>
            <p:cNvSpPr txBox="1">
              <a:spLocks noChangeArrowheads="1"/>
            </p:cNvSpPr>
            <p:nvPr/>
          </p:nvSpPr>
          <p:spPr bwMode="auto">
            <a:xfrm rot="1140000">
              <a:off x="2880" y="1201"/>
              <a:ext cx="1056"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70000"/>
                </a:lnSpc>
                <a:spcBef>
                  <a:spcPct val="50000"/>
                </a:spcBef>
              </a:pPr>
              <a:r>
                <a:rPr lang="it-IT" altLang="x-none" sz="1800" b="1">
                  <a:latin typeface="Times New Roman" charset="0"/>
                </a:rPr>
                <a:t>fibra parallela</a:t>
              </a:r>
            </a:p>
          </p:txBody>
        </p:sp>
        <p:sp>
          <p:nvSpPr>
            <p:cNvPr id="5158" name="Text Box 38"/>
            <p:cNvSpPr txBox="1">
              <a:spLocks noChangeArrowheads="1"/>
            </p:cNvSpPr>
            <p:nvPr/>
          </p:nvSpPr>
          <p:spPr bwMode="auto">
            <a:xfrm>
              <a:off x="2928" y="2352"/>
              <a:ext cx="768"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70000"/>
                </a:lnSpc>
                <a:spcBef>
                  <a:spcPct val="50000"/>
                </a:spcBef>
              </a:pPr>
              <a:r>
                <a:rPr lang="it-IT" altLang="x-none" sz="1400" dirty="0">
                  <a:latin typeface="+mn-lt"/>
                </a:rPr>
                <a:t>fibra muscoide</a:t>
              </a:r>
            </a:p>
          </p:txBody>
        </p:sp>
      </p:grpSp>
      <p:grpSp>
        <p:nvGrpSpPr>
          <p:cNvPr id="5159" name="Group 39"/>
          <p:cNvGrpSpPr>
            <a:grpSpLocks/>
          </p:cNvGrpSpPr>
          <p:nvPr/>
        </p:nvGrpSpPr>
        <p:grpSpPr bwMode="auto">
          <a:xfrm>
            <a:off x="4648200" y="1803623"/>
            <a:ext cx="3657600" cy="3857625"/>
            <a:chOff x="1728" y="960"/>
            <a:chExt cx="2304" cy="2430"/>
          </a:xfrm>
        </p:grpSpPr>
        <p:pic>
          <p:nvPicPr>
            <p:cNvPr id="5160" name="Picture 4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 y="960"/>
              <a:ext cx="2286" cy="2430"/>
            </a:xfrm>
            <a:prstGeom prst="rect">
              <a:avLst/>
            </a:prstGeom>
            <a:noFill/>
            <a:extLst>
              <a:ext uri="{909E8E84-426E-40DD-AFC4-6F175D3DCCD1}">
                <a14:hiddenFill xmlns:a14="http://schemas.microsoft.com/office/drawing/2010/main">
                  <a:solidFill>
                    <a:srgbClr val="FFFFFF"/>
                  </a:solidFill>
                </a14:hiddenFill>
              </a:ext>
            </a:extLst>
          </p:spPr>
        </p:pic>
        <p:sp>
          <p:nvSpPr>
            <p:cNvPr id="5161" name="Text Box 41"/>
            <p:cNvSpPr txBox="1">
              <a:spLocks noChangeArrowheads="1"/>
            </p:cNvSpPr>
            <p:nvPr/>
          </p:nvSpPr>
          <p:spPr bwMode="auto">
            <a:xfrm>
              <a:off x="3168" y="2112"/>
              <a:ext cx="86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70000"/>
                </a:lnSpc>
                <a:spcBef>
                  <a:spcPct val="50000"/>
                </a:spcBef>
              </a:pPr>
              <a:r>
                <a:rPr lang="it-IT" altLang="x-none" sz="1400">
                  <a:latin typeface="+mn-lt"/>
                </a:rPr>
                <a:t>fibra rampicante</a:t>
              </a:r>
            </a:p>
          </p:txBody>
        </p:sp>
      </p:grpSp>
      <p:sp>
        <p:nvSpPr>
          <p:cNvPr id="5128" name="Rectangle 8"/>
          <p:cNvSpPr>
            <a:spLocks noChangeArrowheads="1"/>
          </p:cNvSpPr>
          <p:nvPr/>
        </p:nvSpPr>
        <p:spPr bwMode="auto">
          <a:xfrm>
            <a:off x="107504" y="2574925"/>
            <a:ext cx="4572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it-IT" altLang="x-none" dirty="0">
                <a:ea typeface="Arial" charset="0"/>
                <a:cs typeface="Arial" charset="0"/>
              </a:rPr>
              <a:t>2. Circuito laterale indiretto: input delle </a:t>
            </a:r>
            <a:r>
              <a:rPr lang="it-IT" altLang="x-none" b="1" dirty="0">
                <a:ea typeface="Arial" charset="0"/>
                <a:cs typeface="Arial" charset="0"/>
              </a:rPr>
              <a:t>fibre muscoidi</a:t>
            </a:r>
            <a:r>
              <a:rPr lang="it-IT" altLang="x-none" dirty="0">
                <a:ea typeface="Arial" charset="0"/>
                <a:cs typeface="Arial" charset="0"/>
              </a:rPr>
              <a:t> alle </a:t>
            </a:r>
            <a:r>
              <a:rPr lang="it-IT" altLang="x-none" b="1" dirty="0">
                <a:ea typeface="Arial" charset="0"/>
                <a:cs typeface="Arial" charset="0"/>
              </a:rPr>
              <a:t>cellule granulari</a:t>
            </a:r>
            <a:r>
              <a:rPr lang="it-IT" altLang="x-none" dirty="0">
                <a:ea typeface="Arial" charset="0"/>
                <a:cs typeface="Arial" charset="0"/>
              </a:rPr>
              <a:t>, da queste mediante le fibre parallele alle </a:t>
            </a:r>
            <a:r>
              <a:rPr lang="it-IT" altLang="x-none" b="1" dirty="0">
                <a:ea typeface="Arial" charset="0"/>
                <a:cs typeface="Arial" charset="0"/>
              </a:rPr>
              <a:t>cellule del Purkinje</a:t>
            </a:r>
            <a:r>
              <a:rPr lang="it-IT" altLang="x-none" dirty="0">
                <a:ea typeface="Arial" charset="0"/>
                <a:cs typeface="Arial" charset="0"/>
              </a:rPr>
              <a:t>, e da queste ritorno ai nuclei profondi del cervelletto. Questo circuito è usato per correggere le risposte riflesse.</a:t>
            </a:r>
          </a:p>
        </p:txBody>
      </p:sp>
    </p:spTree>
    <p:extLst>
      <p:ext uri="{BB962C8B-B14F-4D97-AF65-F5344CB8AC3E}">
        <p14:creationId xmlns:p14="http://schemas.microsoft.com/office/powerpoint/2010/main" val="1505289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7"/>
                                        </p:tgtEl>
                                        <p:attrNameLst>
                                          <p:attrName>style.visibility</p:attrName>
                                        </p:attrNameLst>
                                      </p:cBhvr>
                                      <p:to>
                                        <p:strVal val="visible"/>
                                      </p:to>
                                    </p:set>
                                  </p:childTnLst>
                                  <p:subTnLst>
                                    <p:animClr clrSpc="rgb" dir="cw">
                                      <p:cBhvr override="childStyle">
                                        <p:cTn dur="1" fill="hold" display="0" masterRel="nextClick" afterEffect="1"/>
                                        <p:tgtEl>
                                          <p:spTgt spid="5127"/>
                                        </p:tgtEl>
                                        <p:attrNameLst>
                                          <p:attrName>ppt_c</p:attrName>
                                        </p:attrNameLst>
                                      </p:cBhvr>
                                      <p:to>
                                        <a:srgbClr val="C0C0C0"/>
                                      </p:to>
                                    </p:animClr>
                                  </p:subTnLst>
                                </p:cTn>
                              </p:par>
                              <p:par>
                                <p:cTn id="7" presetID="1" presetClass="entr" presetSubtype="0" fill="hold" nodeType="withEffect">
                                  <p:stCondLst>
                                    <p:cond delay="0"/>
                                  </p:stCondLst>
                                  <p:childTnLst>
                                    <p:set>
                                      <p:cBhvr>
                                        <p:cTn id="8" dur="1" fill="hold">
                                          <p:stCondLst>
                                            <p:cond delay="0"/>
                                          </p:stCondLst>
                                        </p:cTn>
                                        <p:tgtEl>
                                          <p:spTgt spid="513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513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128"/>
                                        </p:tgtEl>
                                        <p:attrNameLst>
                                          <p:attrName>style.visibility</p:attrName>
                                        </p:attrNameLst>
                                      </p:cBhvr>
                                      <p:to>
                                        <p:strVal val="visible"/>
                                      </p:to>
                                    </p:set>
                                  </p:childTnLst>
                                  <p:subTnLst>
                                    <p:animClr clrSpc="rgb" dir="cw">
                                      <p:cBhvr override="childStyle">
                                        <p:cTn dur="1" fill="hold" display="0" masterRel="nextClick" afterEffect="1"/>
                                        <p:tgtEl>
                                          <p:spTgt spid="5128"/>
                                        </p:tgtEl>
                                        <p:attrNameLst>
                                          <p:attrName>ppt_c</p:attrName>
                                        </p:attrNameLst>
                                      </p:cBhvr>
                                      <p:to>
                                        <a:srgbClr val="C0C0C0"/>
                                      </p:to>
                                    </p:animClr>
                                  </p:subTnLst>
                                </p:cTn>
                              </p:par>
                              <p:par>
                                <p:cTn id="15" presetID="1" presetClass="entr" presetSubtype="0" fill="hold" nodeType="withEffect">
                                  <p:stCondLst>
                                    <p:cond delay="0"/>
                                  </p:stCondLst>
                                  <p:childTnLst>
                                    <p:set>
                                      <p:cBhvr>
                                        <p:cTn id="16" dur="1" fill="hold">
                                          <p:stCondLst>
                                            <p:cond delay="0"/>
                                          </p:stCondLst>
                                        </p:cTn>
                                        <p:tgtEl>
                                          <p:spTgt spid="515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515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1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P spid="5129" grpId="0"/>
      <p:bldP spid="51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7" name="Picture 29" descr="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178050"/>
            <a:ext cx="6324600" cy="4298950"/>
          </a:xfrm>
          <a:prstGeom prst="rect">
            <a:avLst/>
          </a:prstGeom>
          <a:noFill/>
          <a:extLst>
            <a:ext uri="{909E8E84-426E-40DD-AFC4-6F175D3DCCD1}">
              <a14:hiddenFill xmlns:a14="http://schemas.microsoft.com/office/drawing/2010/main">
                <a:solidFill>
                  <a:srgbClr val="FFFFFF"/>
                </a:solidFill>
              </a14:hiddenFill>
            </a:ext>
          </a:extLst>
        </p:spPr>
      </p:pic>
      <p:sp>
        <p:nvSpPr>
          <p:cNvPr id="7198" name="Text Box 30"/>
          <p:cNvSpPr txBox="1">
            <a:spLocks noChangeArrowheads="1"/>
          </p:cNvSpPr>
          <p:nvPr/>
        </p:nvSpPr>
        <p:spPr bwMode="auto">
          <a:xfrm>
            <a:off x="228600" y="762000"/>
            <a:ext cx="86868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it-IT" altLang="x-none" sz="1800">
                <a:latin typeface="+mj-lt"/>
              </a:rPr>
              <a:t>Le fibre parallele decorrono parallelamente ai solchi.</a:t>
            </a:r>
          </a:p>
          <a:p>
            <a:pPr>
              <a:spcBef>
                <a:spcPct val="50000"/>
              </a:spcBef>
            </a:pPr>
            <a:r>
              <a:rPr lang="it-IT" altLang="x-none" sz="1800" dirty="0">
                <a:latin typeface="+mj-lt"/>
              </a:rPr>
              <a:t>Esse intersecano l’arborizzazione delle cellule del Purkinje ad angolo retto.</a:t>
            </a:r>
          </a:p>
        </p:txBody>
      </p:sp>
      <p:sp>
        <p:nvSpPr>
          <p:cNvPr id="7200" name="Text Box 32"/>
          <p:cNvSpPr txBox="1">
            <a:spLocks noChangeArrowheads="1"/>
          </p:cNvSpPr>
          <p:nvPr/>
        </p:nvSpPr>
        <p:spPr bwMode="auto">
          <a:xfrm>
            <a:off x="2286000" y="152400"/>
            <a:ext cx="4724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it-IT" altLang="x-none" sz="2400">
                <a:latin typeface="+mj-lt"/>
              </a:rPr>
              <a:t>Circuiti cerebellari di base</a:t>
            </a:r>
          </a:p>
        </p:txBody>
      </p:sp>
    </p:spTree>
    <p:extLst>
      <p:ext uri="{BB962C8B-B14F-4D97-AF65-F5344CB8AC3E}">
        <p14:creationId xmlns:p14="http://schemas.microsoft.com/office/powerpoint/2010/main" val="6738783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04" name="Group 12"/>
          <p:cNvGrpSpPr>
            <a:grpSpLocks/>
          </p:cNvGrpSpPr>
          <p:nvPr/>
        </p:nvGrpSpPr>
        <p:grpSpPr bwMode="auto">
          <a:xfrm>
            <a:off x="304800" y="3048000"/>
            <a:ext cx="8458200" cy="3381375"/>
            <a:chOff x="192" y="1920"/>
            <a:chExt cx="5328" cy="2130"/>
          </a:xfrm>
        </p:grpSpPr>
        <p:pic>
          <p:nvPicPr>
            <p:cNvPr id="8199" name="Picture 7" descr="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1920"/>
              <a:ext cx="2119" cy="2130"/>
            </a:xfrm>
            <a:prstGeom prst="rect">
              <a:avLst/>
            </a:prstGeom>
            <a:noFill/>
            <a:extLst>
              <a:ext uri="{909E8E84-426E-40DD-AFC4-6F175D3DCCD1}">
                <a14:hiddenFill xmlns:a14="http://schemas.microsoft.com/office/drawing/2010/main">
                  <a:solidFill>
                    <a:srgbClr val="FFFFFF"/>
                  </a:solidFill>
                </a14:hiddenFill>
              </a:ext>
            </a:extLst>
          </p:spPr>
        </p:pic>
        <p:sp>
          <p:nvSpPr>
            <p:cNvPr id="8200" name="Rectangle 8"/>
            <p:cNvSpPr>
              <a:spLocks noChangeArrowheads="1"/>
            </p:cNvSpPr>
            <p:nvPr/>
          </p:nvSpPr>
          <p:spPr bwMode="auto">
            <a:xfrm>
              <a:off x="2544" y="2640"/>
              <a:ext cx="2976"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it-IT" altLang="x-none">
                  <a:latin typeface="+mj-lt"/>
                </a:rPr>
                <a:t>Un’</a:t>
              </a:r>
              <a:r>
                <a:rPr lang="it-IT" altLang="x-none" u="sng">
                  <a:latin typeface="+mj-lt"/>
                </a:rPr>
                <a:t>unica</a:t>
              </a:r>
              <a:r>
                <a:rPr lang="it-IT" altLang="x-none">
                  <a:latin typeface="+mj-lt"/>
                </a:rPr>
                <a:t> fibra rampicante contatta ciascuna cellula del Purkinje formando molte sinapsi.</a:t>
              </a:r>
            </a:p>
            <a:p>
              <a:r>
                <a:rPr lang="it-IT" altLang="x-none">
                  <a:latin typeface="+mj-lt"/>
                </a:rPr>
                <a:t>Ciascun singolo input genera una rapida scarica di potenziali d’azione di latenza e durata brevi (</a:t>
              </a:r>
              <a:r>
                <a:rPr lang="it-IT" altLang="x-none" b="1">
                  <a:latin typeface="+mj-lt"/>
                </a:rPr>
                <a:t>spikes complessi</a:t>
              </a:r>
              <a:r>
                <a:rPr lang="it-IT" altLang="x-none">
                  <a:latin typeface="+mj-lt"/>
                </a:rPr>
                <a:t>: azione fasica rapida).</a:t>
              </a:r>
            </a:p>
          </p:txBody>
        </p:sp>
      </p:grpSp>
      <p:grpSp>
        <p:nvGrpSpPr>
          <p:cNvPr id="8206" name="Group 14"/>
          <p:cNvGrpSpPr>
            <a:grpSpLocks/>
          </p:cNvGrpSpPr>
          <p:nvPr/>
        </p:nvGrpSpPr>
        <p:grpSpPr bwMode="auto">
          <a:xfrm>
            <a:off x="76200" y="762000"/>
            <a:ext cx="9067800" cy="3098800"/>
            <a:chOff x="48" y="480"/>
            <a:chExt cx="5712" cy="1952"/>
          </a:xfrm>
        </p:grpSpPr>
        <p:pic>
          <p:nvPicPr>
            <p:cNvPr id="8198" name="Picture 6" descr="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480"/>
              <a:ext cx="2640" cy="1952"/>
            </a:xfrm>
            <a:prstGeom prst="rect">
              <a:avLst/>
            </a:prstGeom>
            <a:noFill/>
            <a:extLst>
              <a:ext uri="{909E8E84-426E-40DD-AFC4-6F175D3DCCD1}">
                <a14:hiddenFill xmlns:a14="http://schemas.microsoft.com/office/drawing/2010/main">
                  <a:solidFill>
                    <a:srgbClr val="FFFFFF"/>
                  </a:solidFill>
                </a14:hiddenFill>
              </a:ext>
            </a:extLst>
          </p:spPr>
        </p:pic>
        <p:sp>
          <p:nvSpPr>
            <p:cNvPr id="8197" name="Rectangle 5"/>
            <p:cNvSpPr>
              <a:spLocks noChangeArrowheads="1"/>
            </p:cNvSpPr>
            <p:nvPr/>
          </p:nvSpPr>
          <p:spPr bwMode="auto">
            <a:xfrm>
              <a:off x="48" y="710"/>
              <a:ext cx="3456" cy="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it-IT" altLang="x-none" u="sng" dirty="0">
                  <a:latin typeface="+mj-lt"/>
                </a:rPr>
                <a:t>Molte</a:t>
              </a:r>
              <a:r>
                <a:rPr lang="it-IT" altLang="x-none" dirty="0">
                  <a:latin typeface="+mj-lt"/>
                </a:rPr>
                <a:t> fibre parallele (~200,000) prendono contatto con una singola cellula del Purkinje (convergenza).</a:t>
              </a:r>
            </a:p>
            <a:p>
              <a:r>
                <a:rPr lang="it-IT" altLang="x-none" dirty="0">
                  <a:latin typeface="+mj-lt"/>
                </a:rPr>
                <a:t>Ciascuna sinapsi genera un debole </a:t>
              </a:r>
              <a:r>
                <a:rPr lang="it-IT" altLang="x-none" dirty="0" err="1">
                  <a:latin typeface="+mj-lt"/>
                </a:rPr>
                <a:t>PPSE</a:t>
              </a:r>
              <a:r>
                <a:rPr lang="it-IT" altLang="x-none" dirty="0">
                  <a:latin typeface="+mj-lt"/>
                </a:rPr>
                <a:t> e sono richiesti molti </a:t>
              </a:r>
              <a:r>
                <a:rPr lang="it-IT" altLang="x-none" dirty="0" err="1">
                  <a:latin typeface="+mj-lt"/>
                </a:rPr>
                <a:t>inputs</a:t>
              </a:r>
              <a:r>
                <a:rPr lang="it-IT" altLang="x-none" dirty="0">
                  <a:latin typeface="+mj-lt"/>
                </a:rPr>
                <a:t> (sommazione) per generare un potenziale d’azione. La scarica generata è duratura </a:t>
              </a:r>
              <a:r>
                <a:rPr lang="it-IT" altLang="x-none" dirty="0" smtClean="0">
                  <a:latin typeface="+mj-lt"/>
                </a:rPr>
                <a:t>(</a:t>
              </a:r>
              <a:r>
                <a:rPr lang="it-IT" altLang="x-none" b="1" dirty="0" err="1">
                  <a:latin typeface="+mj-lt"/>
                </a:rPr>
                <a:t>spikes</a:t>
              </a:r>
              <a:r>
                <a:rPr lang="it-IT" altLang="x-none" b="1" dirty="0">
                  <a:latin typeface="+mj-lt"/>
                </a:rPr>
                <a:t> semplici</a:t>
              </a:r>
              <a:r>
                <a:rPr lang="it-IT" altLang="x-none" dirty="0">
                  <a:latin typeface="+mj-lt"/>
                </a:rPr>
                <a:t>: azione tonica lenta)</a:t>
              </a:r>
            </a:p>
          </p:txBody>
        </p:sp>
      </p:grpSp>
      <p:sp>
        <p:nvSpPr>
          <p:cNvPr id="8196" name="Text Box 4"/>
          <p:cNvSpPr txBox="1">
            <a:spLocks noChangeArrowheads="1"/>
          </p:cNvSpPr>
          <p:nvPr/>
        </p:nvSpPr>
        <p:spPr bwMode="auto">
          <a:xfrm>
            <a:off x="304800" y="76200"/>
            <a:ext cx="8610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it-IT" altLang="x-none" sz="2400" dirty="0">
                <a:latin typeface="+mj-lt"/>
              </a:rPr>
              <a:t>Gli input delle fibre parallele e rampicanti hanno effetti molto diversi sulle cellule del Purkinje</a:t>
            </a:r>
          </a:p>
        </p:txBody>
      </p:sp>
      <p:sp>
        <p:nvSpPr>
          <p:cNvPr id="8205" name="Text Box 13"/>
          <p:cNvSpPr txBox="1">
            <a:spLocks noChangeArrowheads="1"/>
          </p:cNvSpPr>
          <p:nvPr/>
        </p:nvSpPr>
        <p:spPr bwMode="auto">
          <a:xfrm>
            <a:off x="381000" y="6140450"/>
            <a:ext cx="8610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it-IT" altLang="x-none">
                <a:latin typeface="+mj-lt"/>
              </a:rPr>
              <a:t>Si ritiene che l’attivazione delle fibre rampicanti possa rendere silente per alcune centinaia di ms la scarica evocata nelle cellule del Purkinje dalle fibre parallele</a:t>
            </a:r>
          </a:p>
        </p:txBody>
      </p:sp>
    </p:spTree>
    <p:extLst>
      <p:ext uri="{BB962C8B-B14F-4D97-AF65-F5344CB8AC3E}">
        <p14:creationId xmlns:p14="http://schemas.microsoft.com/office/powerpoint/2010/main" val="447245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2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5"/>
          <p:cNvSpPr>
            <a:spLocks noChangeArrowheads="1"/>
          </p:cNvSpPr>
          <p:nvPr/>
        </p:nvSpPr>
        <p:spPr bwMode="auto">
          <a:xfrm>
            <a:off x="838200" y="233363"/>
            <a:ext cx="7315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it-IT" altLang="x-none" sz="2400" dirty="0">
                <a:latin typeface="+mn-lt"/>
              </a:rPr>
              <a:t>L’azione delle cellule del Purkinje sui nuclei cerebellari profondi è inibitoria</a:t>
            </a:r>
          </a:p>
        </p:txBody>
      </p:sp>
      <p:sp>
        <p:nvSpPr>
          <p:cNvPr id="10246" name="Rectangle 6"/>
          <p:cNvSpPr>
            <a:spLocks noChangeArrowheads="1"/>
          </p:cNvSpPr>
          <p:nvPr/>
        </p:nvSpPr>
        <p:spPr bwMode="auto">
          <a:xfrm>
            <a:off x="152400" y="1050925"/>
            <a:ext cx="52578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it-IT" altLang="x-none" dirty="0">
                <a:latin typeface="+mn-lt"/>
              </a:rPr>
              <a:t>L’unico output dal cervelletto è rappresentato dalle cellule del Purkinje.</a:t>
            </a:r>
          </a:p>
          <a:p>
            <a:r>
              <a:rPr lang="it-IT" altLang="x-none" dirty="0">
                <a:latin typeface="+mn-lt"/>
              </a:rPr>
              <a:t>I neuriti delle cellule del Purkinje inibiscono i nuclei profondi liberando </a:t>
            </a:r>
            <a:r>
              <a:rPr lang="it-IT" altLang="x-none" dirty="0" err="1">
                <a:latin typeface="+mn-lt"/>
              </a:rPr>
              <a:t>GABA</a:t>
            </a:r>
            <a:r>
              <a:rPr lang="it-IT" altLang="x-none" dirty="0">
                <a:latin typeface="+mn-lt"/>
              </a:rPr>
              <a:t>.</a:t>
            </a:r>
          </a:p>
          <a:p>
            <a:endParaRPr lang="it-IT" altLang="x-none" dirty="0">
              <a:latin typeface="+mn-lt"/>
            </a:endParaRPr>
          </a:p>
          <a:p>
            <a:r>
              <a:rPr lang="it-IT" altLang="x-none" b="1" dirty="0">
                <a:latin typeface="+mn-lt"/>
              </a:rPr>
              <a:t>I segnali inibitori da essi inviati ai neuroni dei nuclei profondi ne frenano continuamente l’attività.</a:t>
            </a:r>
          </a:p>
          <a:p>
            <a:endParaRPr lang="it-IT" altLang="x-none" dirty="0">
              <a:latin typeface="+mn-lt"/>
            </a:endParaRPr>
          </a:p>
          <a:p>
            <a:r>
              <a:rPr lang="it-IT" altLang="x-none" b="1" i="1" dirty="0">
                <a:latin typeface="+mn-lt"/>
              </a:rPr>
              <a:t>Il ritardo, l’intensità e la durata dell’inibizione prodotta sono il risultato della complessa elaborazione attuata nella corteccia cerebellare.</a:t>
            </a:r>
          </a:p>
        </p:txBody>
      </p:sp>
      <p:pic>
        <p:nvPicPr>
          <p:cNvPr id="10249" name="Picture 9" descr="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2575" y="1038225"/>
            <a:ext cx="3629025" cy="3838575"/>
          </a:xfrm>
          <a:prstGeom prst="rect">
            <a:avLst/>
          </a:prstGeom>
          <a:noFill/>
          <a:extLst>
            <a:ext uri="{909E8E84-426E-40DD-AFC4-6F175D3DCCD1}">
              <a14:hiddenFill xmlns:a14="http://schemas.microsoft.com/office/drawing/2010/main">
                <a:solidFill>
                  <a:srgbClr val="FFFFFF"/>
                </a:solidFill>
              </a14:hiddenFill>
            </a:ext>
          </a:extLst>
        </p:spPr>
      </p:pic>
      <p:sp>
        <p:nvSpPr>
          <p:cNvPr id="10250" name="Text Box 10"/>
          <p:cNvSpPr txBox="1">
            <a:spLocks noChangeArrowheads="1"/>
          </p:cNvSpPr>
          <p:nvPr/>
        </p:nvSpPr>
        <p:spPr bwMode="auto">
          <a:xfrm>
            <a:off x="6934200" y="5043488"/>
            <a:ext cx="914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it-IT" altLang="x-none" sz="1800" b="1">
                <a:latin typeface="+mn-lt"/>
              </a:rPr>
              <a:t>GABA</a:t>
            </a:r>
          </a:p>
        </p:txBody>
      </p:sp>
      <p:sp>
        <p:nvSpPr>
          <p:cNvPr id="10251" name="Text Box 11"/>
          <p:cNvSpPr txBox="1">
            <a:spLocks noChangeArrowheads="1"/>
          </p:cNvSpPr>
          <p:nvPr/>
        </p:nvSpPr>
        <p:spPr bwMode="auto">
          <a:xfrm>
            <a:off x="304800" y="5410200"/>
            <a:ext cx="862647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it-IT" altLang="x-none">
                <a:latin typeface="+mn-lt"/>
              </a:rPr>
              <a:t>Quindi, ai neuroni dei nuclei profondi, che sono la stazione d’uscita dei segnali dal cervelletto, giungono immediatamente e direttamente i segnali eccitatori portati dalle collaterali di tutte le fibre afferenti al cervelletto e, successivamente, i segnali inibitori provenienti dalle cellule del Purkinje.</a:t>
            </a:r>
          </a:p>
        </p:txBody>
      </p:sp>
    </p:spTree>
    <p:extLst>
      <p:ext uri="{BB962C8B-B14F-4D97-AF65-F5344CB8AC3E}">
        <p14:creationId xmlns:p14="http://schemas.microsoft.com/office/powerpoint/2010/main" val="833724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2025" y="116632"/>
            <a:ext cx="5364271" cy="6593584"/>
          </a:xfrm>
          <a:prstGeom prst="rect">
            <a:avLst/>
          </a:prstGeom>
        </p:spPr>
      </p:pic>
      <p:sp>
        <p:nvSpPr>
          <p:cNvPr id="5125" name="Text Box 5"/>
          <p:cNvSpPr txBox="1">
            <a:spLocks noChangeArrowheads="1"/>
          </p:cNvSpPr>
          <p:nvPr/>
        </p:nvSpPr>
        <p:spPr bwMode="auto">
          <a:xfrm>
            <a:off x="2286000" y="-27384"/>
            <a:ext cx="4724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it-IT" altLang="x-none" sz="2400" dirty="0">
                <a:ea typeface="Arial" charset="0"/>
                <a:cs typeface="Arial" charset="0"/>
              </a:rPr>
              <a:t>Circuiti cerebellari di base</a:t>
            </a:r>
          </a:p>
        </p:txBody>
      </p:sp>
      <p:sp>
        <p:nvSpPr>
          <p:cNvPr id="3" name="CasellaDiTesto 2"/>
          <p:cNvSpPr txBox="1"/>
          <p:nvPr/>
        </p:nvSpPr>
        <p:spPr>
          <a:xfrm>
            <a:off x="4067944" y="6453336"/>
            <a:ext cx="1449436" cy="338554"/>
          </a:xfrm>
          <a:prstGeom prst="rect">
            <a:avLst/>
          </a:prstGeom>
          <a:noFill/>
        </p:spPr>
        <p:txBody>
          <a:bodyPr wrap="none" rtlCol="0">
            <a:spAutoFit/>
          </a:bodyPr>
          <a:lstStyle/>
          <a:p>
            <a:r>
              <a:rPr lang="it-IT" smtClean="0"/>
              <a:t>Oliva inferiore</a:t>
            </a:r>
            <a:endParaRPr lang="it-IT"/>
          </a:p>
        </p:txBody>
      </p:sp>
      <p:cxnSp>
        <p:nvCxnSpPr>
          <p:cNvPr id="5" name="Connettore 2 4"/>
          <p:cNvCxnSpPr>
            <a:stCxn id="3" idx="0"/>
          </p:cNvCxnSpPr>
          <p:nvPr/>
        </p:nvCxnSpPr>
        <p:spPr bwMode="auto">
          <a:xfrm flipH="1" flipV="1">
            <a:off x="4788024" y="6021288"/>
            <a:ext cx="4638" cy="43204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 name="CasellaDiTesto 5"/>
          <p:cNvSpPr txBox="1"/>
          <p:nvPr/>
        </p:nvSpPr>
        <p:spPr>
          <a:xfrm>
            <a:off x="6732240" y="4653136"/>
            <a:ext cx="1537600" cy="830997"/>
          </a:xfrm>
          <a:prstGeom prst="rect">
            <a:avLst/>
          </a:prstGeom>
          <a:noFill/>
        </p:spPr>
        <p:txBody>
          <a:bodyPr wrap="none" rtlCol="0">
            <a:spAutoFit/>
          </a:bodyPr>
          <a:lstStyle/>
          <a:p>
            <a:r>
              <a:rPr lang="it-IT" dirty="0" err="1" smtClean="0"/>
              <a:t>nn</a:t>
            </a:r>
            <a:r>
              <a:rPr lang="it-IT" dirty="0" smtClean="0"/>
              <a:t>. vestibolari</a:t>
            </a:r>
          </a:p>
          <a:p>
            <a:r>
              <a:rPr lang="it-IT" dirty="0" smtClean="0"/>
              <a:t>ponte</a:t>
            </a:r>
          </a:p>
          <a:p>
            <a:r>
              <a:rPr lang="it-IT" dirty="0" smtClean="0"/>
              <a:t>midollo spinale</a:t>
            </a:r>
            <a:endParaRPr lang="it-IT" dirty="0"/>
          </a:p>
        </p:txBody>
      </p:sp>
      <p:cxnSp>
        <p:nvCxnSpPr>
          <p:cNvPr id="8" name="Connettore 2 7"/>
          <p:cNvCxnSpPr/>
          <p:nvPr/>
        </p:nvCxnSpPr>
        <p:spPr bwMode="auto">
          <a:xfrm flipH="1">
            <a:off x="6300192" y="5085184"/>
            <a:ext cx="432048"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3" name="CasellaDiTesto 12"/>
          <p:cNvSpPr txBox="1"/>
          <p:nvPr/>
        </p:nvSpPr>
        <p:spPr>
          <a:xfrm>
            <a:off x="971600" y="6021288"/>
            <a:ext cx="2465740" cy="830997"/>
          </a:xfrm>
          <a:prstGeom prst="rect">
            <a:avLst/>
          </a:prstGeom>
          <a:noFill/>
        </p:spPr>
        <p:txBody>
          <a:bodyPr wrap="none" rtlCol="0">
            <a:spAutoFit/>
          </a:bodyPr>
          <a:lstStyle/>
          <a:p>
            <a:pPr algn="r"/>
            <a:r>
              <a:rPr lang="it-IT" dirty="0" smtClean="0"/>
              <a:t>collicolo superiore</a:t>
            </a:r>
          </a:p>
          <a:p>
            <a:pPr algn="r"/>
            <a:r>
              <a:rPr lang="it-IT" dirty="0" smtClean="0"/>
              <a:t>pretetto</a:t>
            </a:r>
          </a:p>
          <a:p>
            <a:pPr algn="r"/>
            <a:r>
              <a:rPr lang="it-IT" dirty="0" err="1" smtClean="0"/>
              <a:t>nn</a:t>
            </a:r>
            <a:r>
              <a:rPr lang="it-IT" dirty="0" smtClean="0"/>
              <a:t>. mesencefalici (rosso)</a:t>
            </a:r>
            <a:endParaRPr lang="it-IT" dirty="0"/>
          </a:p>
        </p:txBody>
      </p:sp>
      <p:cxnSp>
        <p:nvCxnSpPr>
          <p:cNvPr id="15" name="Connettore 2 14"/>
          <p:cNvCxnSpPr/>
          <p:nvPr/>
        </p:nvCxnSpPr>
        <p:spPr bwMode="auto">
          <a:xfrm>
            <a:off x="3491880" y="6597352"/>
            <a:ext cx="576064"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 name="Connettore 1 16"/>
          <p:cNvCxnSpPr/>
          <p:nvPr/>
        </p:nvCxnSpPr>
        <p:spPr bwMode="auto">
          <a:xfrm>
            <a:off x="3491880" y="6093296"/>
            <a:ext cx="0" cy="6926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8603607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59" descr="Untitled-3"/>
          <p:cNvPicPr>
            <a:picLocks noChangeAspect="1" noChangeArrowheads="1"/>
          </p:cNvPicPr>
          <p:nvPr/>
        </p:nvPicPr>
        <p:blipFill rotWithShape="1">
          <a:blip r:embed="rId3">
            <a:extLst>
              <a:ext uri="{28A0092B-C50C-407E-A947-70E740481C1C}">
                <a14:useLocalDpi xmlns:a14="http://schemas.microsoft.com/office/drawing/2010/main" val="0"/>
              </a:ext>
            </a:extLst>
          </a:blip>
          <a:srcRect b="25000"/>
          <a:stretch/>
        </p:blipFill>
        <p:spPr bwMode="auto">
          <a:xfrm>
            <a:off x="0" y="260648"/>
            <a:ext cx="4499992" cy="656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61"/>
          <p:cNvSpPr txBox="1">
            <a:spLocks noChangeArrowheads="1"/>
          </p:cNvSpPr>
          <p:nvPr/>
        </p:nvSpPr>
        <p:spPr bwMode="auto">
          <a:xfrm>
            <a:off x="6388546" y="6537325"/>
            <a:ext cx="264795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000"/>
              <a:t>Da Conti et al., Fisiologia Medica, </a:t>
            </a:r>
            <a:r>
              <a:rPr lang="it-IT" altLang="it-IT" sz="1000" dirty="0" err="1"/>
              <a:t>Ediermes</a:t>
            </a:r>
            <a:endParaRPr lang="it-IT" altLang="it-IT" sz="1000" dirty="0"/>
          </a:p>
        </p:txBody>
      </p:sp>
      <p:sp>
        <p:nvSpPr>
          <p:cNvPr id="2" name="CasellaDiTesto 1"/>
          <p:cNvSpPr txBox="1"/>
          <p:nvPr/>
        </p:nvSpPr>
        <p:spPr>
          <a:xfrm>
            <a:off x="4531967" y="3861048"/>
            <a:ext cx="4432521" cy="2677656"/>
          </a:xfrm>
          <a:prstGeom prst="rect">
            <a:avLst/>
          </a:prstGeom>
          <a:noFill/>
        </p:spPr>
        <p:txBody>
          <a:bodyPr wrap="square" rtlCol="0">
            <a:spAutoFit/>
          </a:bodyPr>
          <a:lstStyle/>
          <a:p>
            <a:pPr algn="just"/>
            <a:r>
              <a:rPr lang="it-IT" sz="1200" dirty="0" smtClean="0"/>
              <a:t>Ogni microzona di cervelletto è la sede del modello interno di un particolare tipo di movimento o di funzione.</a:t>
            </a:r>
          </a:p>
          <a:p>
            <a:pPr algn="just"/>
            <a:r>
              <a:rPr lang="it-IT" sz="1200" dirty="0" smtClean="0"/>
              <a:t>Mediante un processo di apprendimento, il cervelletto costruisce un </a:t>
            </a:r>
            <a:r>
              <a:rPr lang="it-IT" sz="1200" b="1" dirty="0" smtClean="0"/>
              <a:t>modello interno</a:t>
            </a:r>
            <a:r>
              <a:rPr lang="it-IT" sz="1200" dirty="0" smtClean="0"/>
              <a:t> che contiene le proprietà dinamiche di ogni parte corporea, che viene aggiornato ogni volta che il movimento viene ripetuto. Alla fine, il modello interno aiuta il cervello a eseguire il movimento in maniera precisa, </a:t>
            </a:r>
            <a:r>
              <a:rPr lang="it-IT" sz="1200" b="1" dirty="0" smtClean="0"/>
              <a:t>senza più bisogno di far riferimento al feedback proveniente dalla parte corporea interessata</a:t>
            </a:r>
            <a:r>
              <a:rPr lang="it-IT" sz="1200" dirty="0" smtClean="0"/>
              <a:t>. Il modello interno permette di anticipare i comandi necessari alla esecuzione del movimento. Il modello interno si applica anche alla dinamica degli oggetti esterni al corpo, come la predizione nel tempo e nello spazio della traiettoria di un oggetto nei confronti del quale si intende compiere un atto motorio.</a:t>
            </a:r>
            <a:endParaRPr lang="it-IT" sz="1200" dirty="0"/>
          </a:p>
        </p:txBody>
      </p:sp>
      <p:pic>
        <p:nvPicPr>
          <p:cNvPr id="9" name="Picture 59" descr="Untitled-3"/>
          <p:cNvPicPr>
            <a:picLocks noChangeAspect="1" noChangeArrowheads="1"/>
          </p:cNvPicPr>
          <p:nvPr/>
        </p:nvPicPr>
        <p:blipFill rotWithShape="1">
          <a:blip r:embed="rId3">
            <a:extLst>
              <a:ext uri="{28A0092B-C50C-407E-A947-70E740481C1C}">
                <a14:useLocalDpi xmlns:a14="http://schemas.microsoft.com/office/drawing/2010/main" val="0"/>
              </a:ext>
            </a:extLst>
          </a:blip>
          <a:srcRect t="73704"/>
          <a:stretch/>
        </p:blipFill>
        <p:spPr bwMode="auto">
          <a:xfrm>
            <a:off x="4572000" y="1124744"/>
            <a:ext cx="4366246"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ChangeArrowheads="1"/>
          </p:cNvSpPr>
          <p:nvPr/>
        </p:nvSpPr>
        <p:spPr bwMode="auto">
          <a:xfrm>
            <a:off x="4932040" y="188640"/>
            <a:ext cx="332668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800" dirty="0" err="1" smtClean="0"/>
              <a:t>MICROZONA</a:t>
            </a:r>
            <a:r>
              <a:rPr lang="en-GB" altLang="it-IT" sz="1800" dirty="0" smtClean="0"/>
              <a:t> </a:t>
            </a:r>
            <a:r>
              <a:rPr lang="en-GB" altLang="it-IT" sz="1800" dirty="0" err="1" smtClean="0"/>
              <a:t>CEREBELLARE</a:t>
            </a:r>
            <a:endParaRPr lang="en-GB" altLang="it-IT" sz="18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6" name="Picture 2" descr="42x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1035050"/>
            <a:ext cx="8383587" cy="47863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902325" y="6477000"/>
            <a:ext cx="31654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altLang="it-IT" sz="1200"/>
              <a:t>From Kandel et al., Mc </a:t>
            </a:r>
            <a:r>
              <a:rPr lang="it-IT" altLang="it-IT" sz="1200" dirty="0" err="1"/>
              <a:t>Graw</a:t>
            </a:r>
            <a:r>
              <a:rPr lang="it-IT" altLang="it-IT" sz="1200" dirty="0"/>
              <a:t> Hill, 5th </a:t>
            </a:r>
            <a:r>
              <a:rPr lang="it-IT" altLang="it-IT" sz="1200" dirty="0" err="1"/>
              <a:t>edition</a:t>
            </a:r>
            <a:endParaRPr lang="it-IT" altLang="it-IT" sz="1200" dirty="0"/>
          </a:p>
        </p:txBody>
      </p:sp>
    </p:spTree>
    <p:extLst>
      <p:ext uri="{BB962C8B-B14F-4D97-AF65-F5344CB8AC3E}">
        <p14:creationId xmlns:p14="http://schemas.microsoft.com/office/powerpoint/2010/main" val="21040894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7504" y="319291"/>
            <a:ext cx="8856984" cy="6494085"/>
          </a:xfrm>
          <a:prstGeom prst="rect">
            <a:avLst/>
          </a:prstGeom>
        </p:spPr>
        <p:txBody>
          <a:bodyPr wrap="square">
            <a:spAutoFit/>
          </a:bodyPr>
          <a:lstStyle/>
          <a:p>
            <a:pPr>
              <a:spcAft>
                <a:spcPts val="0"/>
              </a:spcAft>
            </a:pPr>
            <a:r>
              <a:rPr lang="it-IT" b="1" dirty="0">
                <a:ea typeface="Calibri" charset="0"/>
              </a:rPr>
              <a:t>Cefalea e atassia in giovane </a:t>
            </a:r>
            <a:r>
              <a:rPr lang="it-IT" b="1" dirty="0" smtClean="0">
                <a:ea typeface="Calibri" charset="0"/>
              </a:rPr>
              <a:t>studente</a:t>
            </a:r>
            <a:endParaRPr lang="it-IT" sz="1800" b="1" dirty="0">
              <a:latin typeface="Times New Roman" charset="0"/>
              <a:ea typeface="Calibri" charset="0"/>
            </a:endParaRPr>
          </a:p>
          <a:p>
            <a:pPr>
              <a:spcAft>
                <a:spcPts val="0"/>
              </a:spcAft>
            </a:pPr>
            <a:r>
              <a:rPr lang="it-IT" dirty="0">
                <a:ea typeface="Calibri" charset="0"/>
              </a:rPr>
              <a:t> </a:t>
            </a:r>
            <a:endParaRPr lang="it-IT" sz="1800" dirty="0">
              <a:latin typeface="Times New Roman" charset="0"/>
              <a:ea typeface="Calibri" charset="0"/>
            </a:endParaRPr>
          </a:p>
          <a:p>
            <a:pPr>
              <a:spcAft>
                <a:spcPts val="0"/>
              </a:spcAft>
            </a:pPr>
            <a:r>
              <a:rPr lang="it-IT" dirty="0">
                <a:ea typeface="Calibri" charset="0"/>
              </a:rPr>
              <a:t>Giorgetto, 12 anni, viene portato dal pediatra perché da due mesi è affetto da cefalea, attribuita a sinusite. Col tempo, però, la cefalea è peggiorata, estendendosi all’area occipitale sinistra, con a volte nausea e vomito. Gli insegnanti hanno notato che Giorgetto ha sempre più difficoltà a concentrarsi e a apprendere nuove informazioni. Ultimamente sono anche comparsi una certa instabilità della marcia e un eloquio leggermente impastato.</a:t>
            </a:r>
            <a:endParaRPr lang="it-IT" sz="1800" dirty="0">
              <a:latin typeface="Times New Roman" charset="0"/>
              <a:ea typeface="Calibri" charset="0"/>
            </a:endParaRPr>
          </a:p>
          <a:p>
            <a:pPr>
              <a:spcAft>
                <a:spcPts val="0"/>
              </a:spcAft>
            </a:pPr>
            <a:r>
              <a:rPr lang="it-IT" dirty="0">
                <a:ea typeface="Calibri" charset="0"/>
              </a:rPr>
              <a:t>L’esame obiettivo è nella norma, come pure lo stato mentale. All’esame neurologico, vengono osservati </a:t>
            </a:r>
            <a:r>
              <a:rPr lang="it-IT" dirty="0" err="1">
                <a:ea typeface="Calibri" charset="0"/>
              </a:rPr>
              <a:t>papilledema</a:t>
            </a:r>
            <a:r>
              <a:rPr lang="it-IT" dirty="0">
                <a:ea typeface="Calibri" charset="0"/>
              </a:rPr>
              <a:t> (edema del disco ottico), nistagmo orizzontale guardando lateralmente e verticale guardando verso l’alto, articolazione della parola lievemente impastata, dismetria nella manovra indice-naso, deficit nei movimenti alternati rapidi, atassia nella manovra tallone-ginocchio a sinistra, marcia su base allargata e instabile, con tendenza a sbandare a sinistra.</a:t>
            </a:r>
            <a:endParaRPr lang="it-IT" sz="1800" dirty="0">
              <a:latin typeface="Times New Roman" charset="0"/>
              <a:ea typeface="Calibri" charset="0"/>
            </a:endParaRPr>
          </a:p>
          <a:p>
            <a:pPr>
              <a:spcAft>
                <a:spcPts val="0"/>
              </a:spcAft>
            </a:pPr>
            <a:r>
              <a:rPr lang="it-IT" dirty="0">
                <a:ea typeface="Calibri" charset="0"/>
              </a:rPr>
              <a:t>I segni e i sintomi di Giorgetto hanno suggerito al pediatra la presenza di una lesione cerebellare. L’atassia degli arti inferiori è compatibile con un interessamento dell’emisfero cerebellare sinistro, mentre quella del tronco fa pensare a un interessamento del verme. Le alterazioni dell’eloquio e le anomalie dei movimenti oculari sono tipiche delle affezioni cerebellari, come pure la cefalea occipitale sinistra, la nausea e il vomito. Inoltre, vi sono </a:t>
            </a:r>
            <a:r>
              <a:rPr lang="it-IT" dirty="0" err="1">
                <a:ea typeface="Calibri" charset="0"/>
              </a:rPr>
              <a:t>papilledema</a:t>
            </a:r>
            <a:r>
              <a:rPr lang="it-IT" dirty="0">
                <a:ea typeface="Calibri" charset="0"/>
              </a:rPr>
              <a:t> e difficoltà a concentrarsi, come potrebbe </a:t>
            </a:r>
            <a:r>
              <a:rPr lang="it-IT" dirty="0" smtClean="0">
                <a:ea typeface="Calibri" charset="0"/>
              </a:rPr>
              <a:t>verificarsi </a:t>
            </a:r>
            <a:r>
              <a:rPr lang="it-IT" dirty="0">
                <a:ea typeface="Calibri" charset="0"/>
              </a:rPr>
              <a:t>se ci fosse un aumento della pressione intracranica, e frequentemente le lesioni cerebellari possono portare a compressione sul quarto ventricolo con conseguente idrocefalo. Il decorso progressivo, infine, suggerisce la presenza di una lesione tumorale.</a:t>
            </a:r>
            <a:endParaRPr lang="it-IT" sz="1800" dirty="0">
              <a:latin typeface="Times New Roman" charset="0"/>
              <a:ea typeface="Calibri" charset="0"/>
            </a:endParaRPr>
          </a:p>
          <a:p>
            <a:r>
              <a:rPr lang="it-IT" dirty="0">
                <a:ea typeface="Calibri" charset="0"/>
              </a:rPr>
              <a:t>Il medico ha richiesto una RM cerebrale che ha mostrato una massa con una grossa cisti contenente liquido che occupa circa l’intera metà sinistra del cervelletto, reperto caratteristico di un </a:t>
            </a:r>
            <a:r>
              <a:rPr lang="it-IT" dirty="0" err="1">
                <a:ea typeface="Calibri" charset="0"/>
              </a:rPr>
              <a:t>astrocitoma</a:t>
            </a:r>
            <a:r>
              <a:rPr lang="it-IT" dirty="0">
                <a:ea typeface="Calibri" charset="0"/>
              </a:rPr>
              <a:t> cerebellare. Sono presenti, inoltre, compressione del quarto ventricolo e idrocefalo, con allargamento dei ventricoli laterali e del terzo ventricolo. Giorgetto è stato inviato a un consulto neurochirurgico</a:t>
            </a:r>
            <a:r>
              <a:rPr lang="it-IT" dirty="0" smtClean="0">
                <a:ea typeface="Calibri" charset="0"/>
              </a:rPr>
              <a:t>.</a:t>
            </a:r>
            <a:endParaRPr lang="it-IT" dirty="0"/>
          </a:p>
        </p:txBody>
      </p:sp>
      <p:sp>
        <p:nvSpPr>
          <p:cNvPr id="3" name="CasellaDiTesto 2"/>
          <p:cNvSpPr txBox="1">
            <a:spLocks noChangeArrowheads="1"/>
          </p:cNvSpPr>
          <p:nvPr/>
        </p:nvSpPr>
        <p:spPr bwMode="auto">
          <a:xfrm>
            <a:off x="107950" y="-27384"/>
            <a:ext cx="8928546"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smtClean="0">
                <a:solidFill>
                  <a:srgbClr val="0070C0"/>
                </a:solidFill>
              </a:rPr>
              <a:t>CASO CLINICO</a:t>
            </a:r>
            <a:endParaRPr lang="it-IT" altLang="it-IT" sz="2000" dirty="0">
              <a:solidFill>
                <a:srgbClr val="0070C0"/>
              </a:solidFill>
            </a:endParaRPr>
          </a:p>
        </p:txBody>
      </p:sp>
    </p:spTree>
    <p:extLst>
      <p:ext uri="{BB962C8B-B14F-4D97-AF65-F5344CB8AC3E}">
        <p14:creationId xmlns:p14="http://schemas.microsoft.com/office/powerpoint/2010/main" val="2508858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920" y="764704"/>
            <a:ext cx="4091818" cy="609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3"/>
          <p:cNvSpPr>
            <a:spLocks noGrp="1" noChangeArrowheads="1"/>
          </p:cNvSpPr>
          <p:nvPr>
            <p:ph type="title"/>
          </p:nvPr>
        </p:nvSpPr>
        <p:spPr>
          <a:xfrm>
            <a:off x="0" y="-27384"/>
            <a:ext cx="9144000" cy="685800"/>
          </a:xfrm>
        </p:spPr>
        <p:txBody>
          <a:bodyPr/>
          <a:lstStyle/>
          <a:p>
            <a:pPr eaLnBrk="1" hangingPunct="1">
              <a:defRPr/>
            </a:pPr>
            <a:r>
              <a:rPr lang="it-IT" sz="2400" dirty="0" smtClean="0">
                <a:cs typeface="+mj-cs"/>
              </a:rPr>
              <a:t>Organizzazione generale dei sistemi motori </a:t>
            </a:r>
          </a:p>
        </p:txBody>
      </p:sp>
      <p:sp>
        <p:nvSpPr>
          <p:cNvPr id="58371" name="Text Box 4"/>
          <p:cNvSpPr txBox="1">
            <a:spLocks noChangeArrowheads="1"/>
          </p:cNvSpPr>
          <p:nvPr/>
        </p:nvSpPr>
        <p:spPr bwMode="auto">
          <a:xfrm>
            <a:off x="152400" y="3086100"/>
            <a:ext cx="40386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it-IT" altLang="it-IT" sz="1600"/>
              <a:t>I sistemi motori sono organizzati in modo gerarchico (su tre livelli) ed in parallelo. Le aree motorie della corteccia cerebrale possono influenzare il midollo spinale sia direttamente che tramite il tronco dell’encefalo. I tre livelli ricevono informazioni sensitive e sono sotto l’influenza di due sistemi sottocorticali indipendenti: i gangli della base ed il cervelletto che, entrambi, agiscono sulla corteccia cerebrale tramite il talamo.</a:t>
            </a:r>
          </a:p>
        </p:txBody>
      </p:sp>
      <p:sp>
        <p:nvSpPr>
          <p:cNvPr id="58372" name="Line 5"/>
          <p:cNvSpPr>
            <a:spLocks noChangeShapeType="1"/>
          </p:cNvSpPr>
          <p:nvPr/>
        </p:nvSpPr>
        <p:spPr bwMode="auto">
          <a:xfrm>
            <a:off x="6553200" y="2400672"/>
            <a:ext cx="2209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8373" name="Line 6"/>
          <p:cNvSpPr>
            <a:spLocks noChangeShapeType="1"/>
          </p:cNvSpPr>
          <p:nvPr/>
        </p:nvSpPr>
        <p:spPr bwMode="auto">
          <a:xfrm>
            <a:off x="6553200" y="5410200"/>
            <a:ext cx="2209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8374" name="Line 7"/>
          <p:cNvSpPr>
            <a:spLocks noChangeShapeType="1"/>
          </p:cNvSpPr>
          <p:nvPr/>
        </p:nvSpPr>
        <p:spPr bwMode="auto">
          <a:xfrm>
            <a:off x="6553200" y="6400800"/>
            <a:ext cx="2209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8375" name="Line 8"/>
          <p:cNvSpPr>
            <a:spLocks noChangeShapeType="1"/>
          </p:cNvSpPr>
          <p:nvPr/>
        </p:nvSpPr>
        <p:spPr bwMode="auto">
          <a:xfrm>
            <a:off x="6553200" y="4077072"/>
            <a:ext cx="2209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8376" name="Line 9"/>
          <p:cNvSpPr>
            <a:spLocks noChangeShapeType="1"/>
          </p:cNvSpPr>
          <p:nvPr/>
        </p:nvSpPr>
        <p:spPr bwMode="auto">
          <a:xfrm>
            <a:off x="6553200" y="2204864"/>
            <a:ext cx="2209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8377" name="Line 10"/>
          <p:cNvSpPr>
            <a:spLocks noChangeShapeType="1"/>
          </p:cNvSpPr>
          <p:nvPr/>
        </p:nvSpPr>
        <p:spPr bwMode="auto">
          <a:xfrm>
            <a:off x="8512175" y="757064"/>
            <a:ext cx="0" cy="1447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8378" name="Line 11"/>
          <p:cNvSpPr>
            <a:spLocks noChangeShapeType="1"/>
          </p:cNvSpPr>
          <p:nvPr/>
        </p:nvSpPr>
        <p:spPr bwMode="auto">
          <a:xfrm>
            <a:off x="8512175" y="2400672"/>
            <a:ext cx="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8379" name="Line 12"/>
          <p:cNvSpPr>
            <a:spLocks noChangeShapeType="1"/>
          </p:cNvSpPr>
          <p:nvPr/>
        </p:nvSpPr>
        <p:spPr bwMode="auto">
          <a:xfrm>
            <a:off x="8512175" y="5410200"/>
            <a:ext cx="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8380" name="Line 13"/>
          <p:cNvSpPr>
            <a:spLocks noChangeShapeType="1"/>
          </p:cNvSpPr>
          <p:nvPr/>
        </p:nvSpPr>
        <p:spPr bwMode="auto">
          <a:xfrm>
            <a:off x="6553200" y="757064"/>
            <a:ext cx="2209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8381" name="Text Box 14"/>
          <p:cNvSpPr txBox="1">
            <a:spLocks noChangeArrowheads="1"/>
          </p:cNvSpPr>
          <p:nvPr/>
        </p:nvSpPr>
        <p:spPr bwMode="auto">
          <a:xfrm>
            <a:off x="8567738" y="5699125"/>
            <a:ext cx="3635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2000">
                <a:latin typeface="Arial Rounded MT Bold" charset="0"/>
              </a:rPr>
              <a:t>I°</a:t>
            </a:r>
          </a:p>
        </p:txBody>
      </p:sp>
      <p:sp>
        <p:nvSpPr>
          <p:cNvPr id="58382" name="Text Box 15"/>
          <p:cNvSpPr txBox="1">
            <a:spLocks noChangeArrowheads="1"/>
          </p:cNvSpPr>
          <p:nvPr/>
        </p:nvSpPr>
        <p:spPr bwMode="auto">
          <a:xfrm>
            <a:off x="8556625" y="3086472"/>
            <a:ext cx="434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2000">
                <a:latin typeface="Arial Rounded MT Bold" charset="0"/>
              </a:rPr>
              <a:t>2°</a:t>
            </a:r>
          </a:p>
        </p:txBody>
      </p:sp>
      <p:sp>
        <p:nvSpPr>
          <p:cNvPr id="58383" name="Text Box 16"/>
          <p:cNvSpPr txBox="1">
            <a:spLocks noChangeArrowheads="1"/>
          </p:cNvSpPr>
          <p:nvPr/>
        </p:nvSpPr>
        <p:spPr bwMode="auto">
          <a:xfrm>
            <a:off x="8556625" y="1290464"/>
            <a:ext cx="434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2000">
                <a:latin typeface="Arial Rounded MT Bold" charset="0"/>
              </a:rPr>
              <a:t>3°</a:t>
            </a:r>
          </a:p>
        </p:txBody>
      </p:sp>
      <p:sp>
        <p:nvSpPr>
          <p:cNvPr id="17" name="Smile 16"/>
          <p:cNvSpPr/>
          <p:nvPr/>
        </p:nvSpPr>
        <p:spPr bwMode="auto">
          <a:xfrm>
            <a:off x="8748464" y="44624"/>
            <a:ext cx="360040" cy="360040"/>
          </a:xfrm>
          <a:prstGeom prst="smileyFace">
            <a:avLst/>
          </a:prstGeom>
          <a:solidFill>
            <a:srgbClr val="0070C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Verdana" charset="0"/>
              <a:ea typeface="ＭＳ Ｐゴシック" charset="0"/>
            </a:endParaRPr>
          </a:p>
        </p:txBody>
      </p:sp>
    </p:spTree>
    <p:extLst>
      <p:ext uri="{BB962C8B-B14F-4D97-AF65-F5344CB8AC3E}">
        <p14:creationId xmlns:p14="http://schemas.microsoft.com/office/powerpoint/2010/main" val="9691847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AutoShape 2"/>
          <p:cNvSpPr>
            <a:spLocks noChangeArrowheads="1"/>
          </p:cNvSpPr>
          <p:nvPr/>
        </p:nvSpPr>
        <p:spPr bwMode="auto">
          <a:xfrm>
            <a:off x="5029200" y="4267200"/>
            <a:ext cx="3581400" cy="7620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56322" name="Text Box 3"/>
          <p:cNvSpPr txBox="1">
            <a:spLocks noChangeArrowheads="1"/>
          </p:cNvSpPr>
          <p:nvPr/>
        </p:nvSpPr>
        <p:spPr bwMode="auto">
          <a:xfrm>
            <a:off x="5054600" y="4395788"/>
            <a:ext cx="35433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t>SUBSTANTIA NIGRA </a:t>
            </a:r>
            <a:r>
              <a:rPr lang="it-IT" altLang="x-none" sz="1200" b="1"/>
              <a:t>PARTE RETICOLATA</a:t>
            </a:r>
            <a:endParaRPr lang="it-IT" altLang="x-none" sz="1400" b="1"/>
          </a:p>
          <a:p>
            <a:pPr algn="ctr"/>
            <a:r>
              <a:rPr lang="it-IT" altLang="x-none" sz="1400" b="1"/>
              <a:t>GLOBUS PALLIDUS </a:t>
            </a:r>
            <a:r>
              <a:rPr lang="it-IT" altLang="x-none" sz="1200" b="1"/>
              <a:t>INTERNO</a:t>
            </a:r>
          </a:p>
        </p:txBody>
      </p:sp>
      <p:sp>
        <p:nvSpPr>
          <p:cNvPr id="56323" name="Text Box 66"/>
          <p:cNvSpPr txBox="1">
            <a:spLocks noChangeArrowheads="1"/>
          </p:cNvSpPr>
          <p:nvPr/>
        </p:nvSpPr>
        <p:spPr bwMode="auto">
          <a:xfrm>
            <a:off x="3886200" y="5792788"/>
            <a:ext cx="1828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t>TALAMO</a:t>
            </a:r>
          </a:p>
        </p:txBody>
      </p:sp>
      <p:sp>
        <p:nvSpPr>
          <p:cNvPr id="56324" name="Line 73"/>
          <p:cNvSpPr>
            <a:spLocks noChangeShapeType="1"/>
          </p:cNvSpPr>
          <p:nvPr/>
        </p:nvSpPr>
        <p:spPr bwMode="auto">
          <a:xfrm flipH="1" flipV="1">
            <a:off x="5867400" y="5943600"/>
            <a:ext cx="1081088" cy="6350"/>
          </a:xfrm>
          <a:prstGeom prst="line">
            <a:avLst/>
          </a:prstGeom>
          <a:noFill/>
          <a:ln w="57150">
            <a:solidFill>
              <a:srgbClr val="8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6325" name="Line 69"/>
          <p:cNvSpPr>
            <a:spLocks noChangeShapeType="1"/>
          </p:cNvSpPr>
          <p:nvPr/>
        </p:nvSpPr>
        <p:spPr bwMode="auto">
          <a:xfrm flipV="1">
            <a:off x="6934200" y="5067300"/>
            <a:ext cx="0" cy="876300"/>
          </a:xfrm>
          <a:prstGeom prst="line">
            <a:avLst/>
          </a:prstGeom>
          <a:noFill/>
          <a:ln w="5715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6326" name="AutoShape 67"/>
          <p:cNvSpPr>
            <a:spLocks noChangeArrowheads="1"/>
          </p:cNvSpPr>
          <p:nvPr/>
        </p:nvSpPr>
        <p:spPr bwMode="auto">
          <a:xfrm>
            <a:off x="3733800" y="5562600"/>
            <a:ext cx="2133600" cy="762000"/>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56327" name="Text Box 83"/>
          <p:cNvSpPr txBox="1">
            <a:spLocks noChangeArrowheads="1"/>
          </p:cNvSpPr>
          <p:nvPr/>
        </p:nvSpPr>
        <p:spPr bwMode="auto">
          <a:xfrm>
            <a:off x="3603625" y="714375"/>
            <a:ext cx="23971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1400" b="1"/>
              <a:t>CORTECCIA CEREBRALE</a:t>
            </a:r>
          </a:p>
        </p:txBody>
      </p:sp>
      <p:sp>
        <p:nvSpPr>
          <p:cNvPr id="56328" name="AutoShape 84"/>
          <p:cNvSpPr>
            <a:spLocks noChangeArrowheads="1"/>
          </p:cNvSpPr>
          <p:nvPr/>
        </p:nvSpPr>
        <p:spPr bwMode="auto">
          <a:xfrm>
            <a:off x="1905000" y="533400"/>
            <a:ext cx="5943600" cy="685800"/>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56329" name="AutoShape 85"/>
          <p:cNvSpPr>
            <a:spLocks noChangeArrowheads="1"/>
          </p:cNvSpPr>
          <p:nvPr/>
        </p:nvSpPr>
        <p:spPr bwMode="auto">
          <a:xfrm>
            <a:off x="533400" y="838200"/>
            <a:ext cx="304800" cy="5105400"/>
          </a:xfrm>
          <a:prstGeom prst="roundRect">
            <a:avLst>
              <a:gd name="adj" fmla="val 16667"/>
            </a:avLst>
          </a:prstGeom>
          <a:noFill/>
          <a:ln w="28575">
            <a:solidFill>
              <a:srgbClr val="00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56330" name="Rectangle 86"/>
          <p:cNvSpPr>
            <a:spLocks noChangeArrowheads="1"/>
          </p:cNvSpPr>
          <p:nvPr/>
        </p:nvSpPr>
        <p:spPr bwMode="auto">
          <a:xfrm>
            <a:off x="762000" y="685800"/>
            <a:ext cx="152400" cy="5410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56331" name="Line 87"/>
          <p:cNvSpPr>
            <a:spLocks noChangeShapeType="1"/>
          </p:cNvSpPr>
          <p:nvPr/>
        </p:nvSpPr>
        <p:spPr bwMode="auto">
          <a:xfrm>
            <a:off x="685800" y="5943600"/>
            <a:ext cx="2971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6332" name="Line 88"/>
          <p:cNvSpPr>
            <a:spLocks noChangeShapeType="1"/>
          </p:cNvSpPr>
          <p:nvPr/>
        </p:nvSpPr>
        <p:spPr bwMode="auto">
          <a:xfrm>
            <a:off x="685800" y="838200"/>
            <a:ext cx="11430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6333" name="Line 92"/>
          <p:cNvSpPr>
            <a:spLocks noChangeShapeType="1"/>
          </p:cNvSpPr>
          <p:nvPr/>
        </p:nvSpPr>
        <p:spPr bwMode="auto">
          <a:xfrm>
            <a:off x="6096000" y="5715000"/>
            <a:ext cx="228600" cy="0"/>
          </a:xfrm>
          <a:prstGeom prst="line">
            <a:avLst/>
          </a:prstGeom>
          <a:noFill/>
          <a:ln w="5715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6334" name="Text Box 93"/>
          <p:cNvSpPr txBox="1">
            <a:spLocks noChangeArrowheads="1"/>
          </p:cNvSpPr>
          <p:nvPr/>
        </p:nvSpPr>
        <p:spPr bwMode="auto">
          <a:xfrm>
            <a:off x="6950075" y="5302250"/>
            <a:ext cx="749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t>GABA</a:t>
            </a:r>
          </a:p>
        </p:txBody>
      </p:sp>
      <p:sp>
        <p:nvSpPr>
          <p:cNvPr id="56335" name="Text Box 94"/>
          <p:cNvSpPr txBox="1">
            <a:spLocks noChangeArrowheads="1"/>
          </p:cNvSpPr>
          <p:nvPr/>
        </p:nvSpPr>
        <p:spPr bwMode="auto">
          <a:xfrm>
            <a:off x="1752600" y="5607050"/>
            <a:ext cx="124618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000000"/>
                </a:solidFill>
              </a:rPr>
              <a:t>glutammato</a:t>
            </a:r>
          </a:p>
        </p:txBody>
      </p:sp>
      <p:grpSp>
        <p:nvGrpSpPr>
          <p:cNvPr id="56336" name="Group 95"/>
          <p:cNvGrpSpPr>
            <a:grpSpLocks/>
          </p:cNvGrpSpPr>
          <p:nvPr/>
        </p:nvGrpSpPr>
        <p:grpSpPr bwMode="auto">
          <a:xfrm>
            <a:off x="1295400" y="508000"/>
            <a:ext cx="228600" cy="228600"/>
            <a:chOff x="4656" y="552"/>
            <a:chExt cx="144" cy="144"/>
          </a:xfrm>
        </p:grpSpPr>
        <p:sp>
          <p:nvSpPr>
            <p:cNvPr id="56339" name="Line 96"/>
            <p:cNvSpPr>
              <a:spLocks noChangeShapeType="1"/>
            </p:cNvSpPr>
            <p:nvPr/>
          </p:nvSpPr>
          <p:spPr bwMode="auto">
            <a:xfrm>
              <a:off x="4656" y="624"/>
              <a:ext cx="1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6340" name="Line 97"/>
            <p:cNvSpPr>
              <a:spLocks noChangeShapeType="1"/>
            </p:cNvSpPr>
            <p:nvPr/>
          </p:nvSpPr>
          <p:spPr bwMode="auto">
            <a:xfrm rot="-5400000">
              <a:off x="4656" y="624"/>
              <a:ext cx="1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56337" name="Text Box 113"/>
          <p:cNvSpPr txBox="1">
            <a:spLocks noChangeArrowheads="1"/>
          </p:cNvSpPr>
          <p:nvPr/>
        </p:nvSpPr>
        <p:spPr bwMode="auto">
          <a:xfrm>
            <a:off x="3938588" y="42863"/>
            <a:ext cx="12890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1800"/>
              <a:t>A RIPOSO</a:t>
            </a:r>
          </a:p>
        </p:txBody>
      </p:sp>
      <p:sp>
        <p:nvSpPr>
          <p:cNvPr id="56338" name="Text Box 73"/>
          <p:cNvSpPr txBox="1">
            <a:spLocks noChangeArrowheads="1"/>
          </p:cNvSpPr>
          <p:nvPr/>
        </p:nvSpPr>
        <p:spPr bwMode="auto">
          <a:xfrm>
            <a:off x="2133600" y="6445250"/>
            <a:ext cx="477043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t>Non si compiono movimenti volontari né involontari</a:t>
            </a:r>
          </a:p>
        </p:txBody>
      </p:sp>
      <p:grpSp>
        <p:nvGrpSpPr>
          <p:cNvPr id="22" name="Gruppo 21"/>
          <p:cNvGrpSpPr/>
          <p:nvPr/>
        </p:nvGrpSpPr>
        <p:grpSpPr>
          <a:xfrm>
            <a:off x="971600" y="5589240"/>
            <a:ext cx="936104" cy="720080"/>
            <a:chOff x="6444208" y="5157192"/>
            <a:chExt cx="936104" cy="720080"/>
          </a:xfrm>
        </p:grpSpPr>
        <p:cxnSp>
          <p:nvCxnSpPr>
            <p:cNvPr id="23" name="Connettore 1 22"/>
            <p:cNvCxnSpPr/>
            <p:nvPr/>
          </p:nvCxnSpPr>
          <p:spPr bwMode="auto">
            <a:xfrm>
              <a:off x="6516216" y="5157192"/>
              <a:ext cx="864096"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 name="Connettore 1 23"/>
            <p:cNvCxnSpPr/>
            <p:nvPr/>
          </p:nvCxnSpPr>
          <p:spPr bwMode="auto">
            <a:xfrm flipV="1">
              <a:off x="6444208" y="5229200"/>
              <a:ext cx="927720" cy="51244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17997285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AutoShape 2"/>
          <p:cNvSpPr>
            <a:spLocks noChangeArrowheads="1"/>
          </p:cNvSpPr>
          <p:nvPr/>
        </p:nvSpPr>
        <p:spPr bwMode="auto">
          <a:xfrm>
            <a:off x="5029200" y="4267200"/>
            <a:ext cx="3581400" cy="7620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58370" name="Text Box 3"/>
          <p:cNvSpPr txBox="1">
            <a:spLocks noChangeArrowheads="1"/>
          </p:cNvSpPr>
          <p:nvPr/>
        </p:nvSpPr>
        <p:spPr bwMode="auto">
          <a:xfrm>
            <a:off x="5054600" y="4395788"/>
            <a:ext cx="35433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t>SUBSTANTIA NIGRA </a:t>
            </a:r>
            <a:r>
              <a:rPr lang="it-IT" altLang="x-none" sz="1200" b="1"/>
              <a:t>PARTE RETICOLATA</a:t>
            </a:r>
            <a:endParaRPr lang="it-IT" altLang="x-none" sz="1400" b="1"/>
          </a:p>
          <a:p>
            <a:pPr algn="ctr"/>
            <a:r>
              <a:rPr lang="it-IT" altLang="x-none" sz="1400" b="1"/>
              <a:t>GLOBUS PALLIDUS </a:t>
            </a:r>
            <a:r>
              <a:rPr lang="it-IT" altLang="x-none" sz="1200" b="1"/>
              <a:t>INTERNO</a:t>
            </a:r>
          </a:p>
        </p:txBody>
      </p:sp>
      <p:sp>
        <p:nvSpPr>
          <p:cNvPr id="58371" name="Line 9"/>
          <p:cNvSpPr>
            <a:spLocks noChangeShapeType="1"/>
          </p:cNvSpPr>
          <p:nvPr/>
        </p:nvSpPr>
        <p:spPr bwMode="auto">
          <a:xfrm>
            <a:off x="6934200" y="2438400"/>
            <a:ext cx="0" cy="18288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8372" name="Line 12"/>
          <p:cNvSpPr>
            <a:spLocks noChangeShapeType="1"/>
          </p:cNvSpPr>
          <p:nvPr/>
        </p:nvSpPr>
        <p:spPr bwMode="auto">
          <a:xfrm>
            <a:off x="7239000" y="4114800"/>
            <a:ext cx="228600"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373" name="Text Box 16"/>
          <p:cNvSpPr txBox="1">
            <a:spLocks noChangeArrowheads="1"/>
          </p:cNvSpPr>
          <p:nvPr/>
        </p:nvSpPr>
        <p:spPr bwMode="auto">
          <a:xfrm>
            <a:off x="3303588" y="1835150"/>
            <a:ext cx="309721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1400" b="1"/>
              <a:t>PUTAMEN e CAUDATO (STRIATO)</a:t>
            </a:r>
          </a:p>
        </p:txBody>
      </p:sp>
      <p:sp>
        <p:nvSpPr>
          <p:cNvPr id="58374" name="Rectangle 17"/>
          <p:cNvSpPr>
            <a:spLocks noChangeArrowheads="1"/>
          </p:cNvSpPr>
          <p:nvPr/>
        </p:nvSpPr>
        <p:spPr bwMode="auto">
          <a:xfrm>
            <a:off x="2971800" y="2197100"/>
            <a:ext cx="584200" cy="7239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58375" name="Rectangle 18"/>
          <p:cNvSpPr>
            <a:spLocks noChangeArrowheads="1"/>
          </p:cNvSpPr>
          <p:nvPr/>
        </p:nvSpPr>
        <p:spPr bwMode="auto">
          <a:xfrm>
            <a:off x="3505200" y="2603500"/>
            <a:ext cx="1143000" cy="3048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58378" name="Rectangle 28"/>
          <p:cNvSpPr>
            <a:spLocks noChangeArrowheads="1"/>
          </p:cNvSpPr>
          <p:nvPr/>
        </p:nvSpPr>
        <p:spPr bwMode="auto">
          <a:xfrm>
            <a:off x="2933700" y="2349500"/>
            <a:ext cx="584200" cy="7239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58379" name="AutoShape 29"/>
          <p:cNvSpPr>
            <a:spLocks noChangeArrowheads="1"/>
          </p:cNvSpPr>
          <p:nvPr/>
        </p:nvSpPr>
        <p:spPr bwMode="auto">
          <a:xfrm>
            <a:off x="1905000" y="1752600"/>
            <a:ext cx="5943600" cy="6858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58380" name="Text Box 42"/>
          <p:cNvSpPr txBox="1">
            <a:spLocks noChangeArrowheads="1"/>
          </p:cNvSpPr>
          <p:nvPr/>
        </p:nvSpPr>
        <p:spPr bwMode="auto">
          <a:xfrm>
            <a:off x="6946900" y="3048000"/>
            <a:ext cx="749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0000FF"/>
                </a:solidFill>
              </a:rPr>
              <a:t>GABA</a:t>
            </a:r>
          </a:p>
        </p:txBody>
      </p:sp>
      <p:sp>
        <p:nvSpPr>
          <p:cNvPr id="58381" name="Text Box 43"/>
          <p:cNvSpPr txBox="1">
            <a:spLocks noChangeArrowheads="1"/>
          </p:cNvSpPr>
          <p:nvPr/>
        </p:nvSpPr>
        <p:spPr bwMode="auto">
          <a:xfrm>
            <a:off x="8153400" y="1447800"/>
            <a:ext cx="234950" cy="2435225"/>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a:solidFill>
                  <a:srgbClr val="0000FF"/>
                </a:solidFill>
              </a:rPr>
              <a:t>VIA</a:t>
            </a:r>
          </a:p>
          <a:p>
            <a:pPr algn="ctr"/>
            <a:r>
              <a:rPr lang="it-IT" altLang="x-none" sz="1400">
                <a:solidFill>
                  <a:srgbClr val="0000FF"/>
                </a:solidFill>
              </a:rPr>
              <a:t> DIRETTA</a:t>
            </a:r>
          </a:p>
        </p:txBody>
      </p:sp>
      <p:sp>
        <p:nvSpPr>
          <p:cNvPr id="58382" name="Text Box 45"/>
          <p:cNvSpPr txBox="1">
            <a:spLocks noChangeArrowheads="1"/>
          </p:cNvSpPr>
          <p:nvPr/>
        </p:nvSpPr>
        <p:spPr bwMode="auto">
          <a:xfrm>
            <a:off x="3886200" y="5792788"/>
            <a:ext cx="1828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t>TALAMO</a:t>
            </a:r>
          </a:p>
        </p:txBody>
      </p:sp>
      <p:sp>
        <p:nvSpPr>
          <p:cNvPr id="58383" name="Rectangle 47"/>
          <p:cNvSpPr>
            <a:spLocks noChangeArrowheads="1"/>
          </p:cNvSpPr>
          <p:nvPr/>
        </p:nvSpPr>
        <p:spPr bwMode="auto">
          <a:xfrm flipV="1">
            <a:off x="5410200" y="5664200"/>
            <a:ext cx="1752600" cy="254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58384" name="AutoShape 50"/>
          <p:cNvSpPr>
            <a:spLocks noChangeArrowheads="1"/>
          </p:cNvSpPr>
          <p:nvPr/>
        </p:nvSpPr>
        <p:spPr bwMode="auto">
          <a:xfrm>
            <a:off x="3733800" y="5562600"/>
            <a:ext cx="2133600" cy="762000"/>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58385" name="Text Box 51"/>
          <p:cNvSpPr txBox="1">
            <a:spLocks noChangeArrowheads="1"/>
          </p:cNvSpPr>
          <p:nvPr/>
        </p:nvSpPr>
        <p:spPr bwMode="auto">
          <a:xfrm>
            <a:off x="3603625" y="714375"/>
            <a:ext cx="23971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1400" b="1"/>
              <a:t>CORTECCIA CEREBRALE</a:t>
            </a:r>
          </a:p>
        </p:txBody>
      </p:sp>
      <p:sp>
        <p:nvSpPr>
          <p:cNvPr id="58386" name="AutoShape 52"/>
          <p:cNvSpPr>
            <a:spLocks noChangeArrowheads="1"/>
          </p:cNvSpPr>
          <p:nvPr/>
        </p:nvSpPr>
        <p:spPr bwMode="auto">
          <a:xfrm>
            <a:off x="1905000" y="533400"/>
            <a:ext cx="5943600" cy="685800"/>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58387" name="AutoShape 53"/>
          <p:cNvSpPr>
            <a:spLocks noChangeArrowheads="1"/>
          </p:cNvSpPr>
          <p:nvPr/>
        </p:nvSpPr>
        <p:spPr bwMode="auto">
          <a:xfrm>
            <a:off x="533400" y="838200"/>
            <a:ext cx="304800" cy="5105400"/>
          </a:xfrm>
          <a:prstGeom prst="roundRect">
            <a:avLst>
              <a:gd name="adj" fmla="val 16667"/>
            </a:avLst>
          </a:prstGeom>
          <a:noFill/>
          <a:ln w="5715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58388" name="Rectangle 54"/>
          <p:cNvSpPr>
            <a:spLocks noChangeArrowheads="1"/>
          </p:cNvSpPr>
          <p:nvPr/>
        </p:nvSpPr>
        <p:spPr bwMode="auto">
          <a:xfrm>
            <a:off x="762000" y="685800"/>
            <a:ext cx="152400" cy="5410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58389" name="Line 55"/>
          <p:cNvSpPr>
            <a:spLocks noChangeShapeType="1"/>
          </p:cNvSpPr>
          <p:nvPr/>
        </p:nvSpPr>
        <p:spPr bwMode="auto">
          <a:xfrm>
            <a:off x="685800" y="5943600"/>
            <a:ext cx="2971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390" name="Line 56"/>
          <p:cNvSpPr>
            <a:spLocks noChangeShapeType="1"/>
          </p:cNvSpPr>
          <p:nvPr/>
        </p:nvSpPr>
        <p:spPr bwMode="auto">
          <a:xfrm>
            <a:off x="685800" y="838200"/>
            <a:ext cx="1143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8391" name="Line 57"/>
          <p:cNvSpPr>
            <a:spLocks noChangeShapeType="1"/>
          </p:cNvSpPr>
          <p:nvPr/>
        </p:nvSpPr>
        <p:spPr bwMode="auto">
          <a:xfrm>
            <a:off x="4800600" y="1219200"/>
            <a:ext cx="0" cy="4572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8392" name="Text Box 62"/>
          <p:cNvSpPr txBox="1">
            <a:spLocks noChangeArrowheads="1"/>
          </p:cNvSpPr>
          <p:nvPr/>
        </p:nvSpPr>
        <p:spPr bwMode="auto">
          <a:xfrm>
            <a:off x="1752600" y="5607050"/>
            <a:ext cx="124618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t>glutammato</a:t>
            </a:r>
          </a:p>
        </p:txBody>
      </p:sp>
      <p:grpSp>
        <p:nvGrpSpPr>
          <p:cNvPr id="58393" name="Group 63"/>
          <p:cNvGrpSpPr>
            <a:grpSpLocks/>
          </p:cNvGrpSpPr>
          <p:nvPr/>
        </p:nvGrpSpPr>
        <p:grpSpPr bwMode="auto">
          <a:xfrm>
            <a:off x="1295400" y="508000"/>
            <a:ext cx="228600" cy="228600"/>
            <a:chOff x="4656" y="552"/>
            <a:chExt cx="144" cy="144"/>
          </a:xfrm>
        </p:grpSpPr>
        <p:sp>
          <p:nvSpPr>
            <p:cNvPr id="58405" name="Line 64"/>
            <p:cNvSpPr>
              <a:spLocks noChangeShapeType="1"/>
            </p:cNvSpPr>
            <p:nvPr/>
          </p:nvSpPr>
          <p:spPr bwMode="auto">
            <a:xfrm>
              <a:off x="4656" y="624"/>
              <a:ext cx="144"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06" name="Line 65"/>
            <p:cNvSpPr>
              <a:spLocks noChangeShapeType="1"/>
            </p:cNvSpPr>
            <p:nvPr/>
          </p:nvSpPr>
          <p:spPr bwMode="auto">
            <a:xfrm rot="-5400000">
              <a:off x="4656" y="624"/>
              <a:ext cx="144"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58394" name="Group 68"/>
          <p:cNvGrpSpPr>
            <a:grpSpLocks/>
          </p:cNvGrpSpPr>
          <p:nvPr/>
        </p:nvGrpSpPr>
        <p:grpSpPr bwMode="auto">
          <a:xfrm>
            <a:off x="5029200" y="1422400"/>
            <a:ext cx="228600" cy="228600"/>
            <a:chOff x="4656" y="552"/>
            <a:chExt cx="144" cy="144"/>
          </a:xfrm>
        </p:grpSpPr>
        <p:sp>
          <p:nvSpPr>
            <p:cNvPr id="58403" name="Line 69"/>
            <p:cNvSpPr>
              <a:spLocks noChangeShapeType="1"/>
            </p:cNvSpPr>
            <p:nvPr/>
          </p:nvSpPr>
          <p:spPr bwMode="auto">
            <a:xfrm>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04" name="Line 70"/>
            <p:cNvSpPr>
              <a:spLocks noChangeShapeType="1"/>
            </p:cNvSpPr>
            <p:nvPr/>
          </p:nvSpPr>
          <p:spPr bwMode="auto">
            <a:xfrm rot="-5400000">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58395" name="Text Box 71"/>
          <p:cNvSpPr txBox="1">
            <a:spLocks noChangeArrowheads="1"/>
          </p:cNvSpPr>
          <p:nvPr/>
        </p:nvSpPr>
        <p:spPr bwMode="auto">
          <a:xfrm>
            <a:off x="3478213" y="1270000"/>
            <a:ext cx="1246187"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FF0000"/>
                </a:solidFill>
              </a:rPr>
              <a:t>glutammato</a:t>
            </a:r>
          </a:p>
        </p:txBody>
      </p:sp>
      <p:sp>
        <p:nvSpPr>
          <p:cNvPr id="58396" name="Text Box 72"/>
          <p:cNvSpPr txBox="1">
            <a:spLocks noChangeArrowheads="1"/>
          </p:cNvSpPr>
          <p:nvPr/>
        </p:nvSpPr>
        <p:spPr bwMode="auto">
          <a:xfrm>
            <a:off x="5257800" y="1331913"/>
            <a:ext cx="1612900" cy="21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800"/>
              <a:t>PROIEZIONI TOPOGRAFICHE</a:t>
            </a:r>
          </a:p>
        </p:txBody>
      </p:sp>
      <p:sp>
        <p:nvSpPr>
          <p:cNvPr id="58397" name="Text Box 73"/>
          <p:cNvSpPr txBox="1">
            <a:spLocks noChangeArrowheads="1"/>
          </p:cNvSpPr>
          <p:nvPr/>
        </p:nvSpPr>
        <p:spPr bwMode="auto">
          <a:xfrm>
            <a:off x="77788" y="6445250"/>
            <a:ext cx="3601435"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dirty="0">
                <a:solidFill>
                  <a:srgbClr val="0000FF"/>
                </a:solidFill>
              </a:rPr>
              <a:t>VIA DIRETTA: permette i</a:t>
            </a:r>
            <a:r>
              <a:rPr lang="it-IT" altLang="x-none" dirty="0" smtClean="0">
                <a:solidFill>
                  <a:srgbClr val="0000FF"/>
                </a:solidFill>
              </a:rPr>
              <a:t>l </a:t>
            </a:r>
            <a:r>
              <a:rPr lang="it-IT" altLang="x-none" dirty="0">
                <a:solidFill>
                  <a:srgbClr val="0000FF"/>
                </a:solidFill>
              </a:rPr>
              <a:t>movimento</a:t>
            </a:r>
          </a:p>
        </p:txBody>
      </p:sp>
      <p:sp>
        <p:nvSpPr>
          <p:cNvPr id="58398" name="Text Box 74"/>
          <p:cNvSpPr txBox="1">
            <a:spLocks noChangeArrowheads="1"/>
          </p:cNvSpPr>
          <p:nvPr/>
        </p:nvSpPr>
        <p:spPr bwMode="auto">
          <a:xfrm>
            <a:off x="0" y="42863"/>
            <a:ext cx="9143999"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800"/>
              <a:t>IN MOVIMENTO – 1 (movimenti voluti)</a:t>
            </a:r>
          </a:p>
        </p:txBody>
      </p:sp>
      <p:sp>
        <p:nvSpPr>
          <p:cNvPr id="58399" name="Line 73"/>
          <p:cNvSpPr>
            <a:spLocks noChangeShapeType="1"/>
          </p:cNvSpPr>
          <p:nvPr/>
        </p:nvSpPr>
        <p:spPr bwMode="auto">
          <a:xfrm flipH="1" flipV="1">
            <a:off x="5867400" y="5943600"/>
            <a:ext cx="1081088" cy="6350"/>
          </a:xfrm>
          <a:prstGeom prst="line">
            <a:avLst/>
          </a:prstGeom>
          <a:noFill/>
          <a:ln w="28575">
            <a:solidFill>
              <a:srgbClr val="8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8400" name="Line 69"/>
          <p:cNvSpPr>
            <a:spLocks noChangeShapeType="1"/>
          </p:cNvSpPr>
          <p:nvPr/>
        </p:nvSpPr>
        <p:spPr bwMode="auto">
          <a:xfrm flipV="1">
            <a:off x="6934200" y="5067300"/>
            <a:ext cx="0" cy="87630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01" name="Line 92"/>
          <p:cNvSpPr>
            <a:spLocks noChangeShapeType="1"/>
          </p:cNvSpPr>
          <p:nvPr/>
        </p:nvSpPr>
        <p:spPr bwMode="auto">
          <a:xfrm>
            <a:off x="6096000" y="5715000"/>
            <a:ext cx="228600"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02" name="Text Box 93"/>
          <p:cNvSpPr txBox="1">
            <a:spLocks noChangeArrowheads="1"/>
          </p:cNvSpPr>
          <p:nvPr/>
        </p:nvSpPr>
        <p:spPr bwMode="auto">
          <a:xfrm>
            <a:off x="6950075" y="5302250"/>
            <a:ext cx="749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t>GABA</a:t>
            </a:r>
          </a:p>
        </p:txBody>
      </p:sp>
      <p:sp>
        <p:nvSpPr>
          <p:cNvPr id="58407" name="Text Box 39"/>
          <p:cNvSpPr txBox="1">
            <a:spLocks noChangeArrowheads="1"/>
          </p:cNvSpPr>
          <p:nvPr/>
        </p:nvSpPr>
        <p:spPr bwMode="auto">
          <a:xfrm>
            <a:off x="6096000" y="2120900"/>
            <a:ext cx="1644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altLang="x-none" sz="1000"/>
              <a:t>MATRICE (ricca di AChE)</a:t>
            </a:r>
          </a:p>
        </p:txBody>
      </p:sp>
      <p:sp>
        <p:nvSpPr>
          <p:cNvPr id="58408" name="Text Box 40"/>
          <p:cNvSpPr txBox="1">
            <a:spLocks noChangeArrowheads="1"/>
          </p:cNvSpPr>
          <p:nvPr/>
        </p:nvSpPr>
        <p:spPr bwMode="auto">
          <a:xfrm>
            <a:off x="1981200" y="2133600"/>
            <a:ext cx="1863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altLang="x-none" sz="1000"/>
              <a:t>STRIOSOMI (poveri di AChE)</a:t>
            </a:r>
          </a:p>
        </p:txBody>
      </p:sp>
      <p:grpSp>
        <p:nvGrpSpPr>
          <p:cNvPr id="5" name="Gruppo 4"/>
          <p:cNvGrpSpPr/>
          <p:nvPr/>
        </p:nvGrpSpPr>
        <p:grpSpPr>
          <a:xfrm>
            <a:off x="6444208" y="5157192"/>
            <a:ext cx="936104" cy="720080"/>
            <a:chOff x="6444208" y="5157192"/>
            <a:chExt cx="936104" cy="720080"/>
          </a:xfrm>
        </p:grpSpPr>
        <p:cxnSp>
          <p:nvCxnSpPr>
            <p:cNvPr id="3" name="Connettore 1 2"/>
            <p:cNvCxnSpPr/>
            <p:nvPr/>
          </p:nvCxnSpPr>
          <p:spPr bwMode="auto">
            <a:xfrm>
              <a:off x="6516216" y="5157192"/>
              <a:ext cx="864096"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2" name="Connettore 1 41"/>
            <p:cNvCxnSpPr/>
            <p:nvPr/>
          </p:nvCxnSpPr>
          <p:spPr bwMode="auto">
            <a:xfrm flipV="1">
              <a:off x="6444208" y="5229200"/>
              <a:ext cx="927720" cy="51244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7063725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AutoShape 2"/>
          <p:cNvSpPr>
            <a:spLocks noChangeArrowheads="1"/>
          </p:cNvSpPr>
          <p:nvPr/>
        </p:nvSpPr>
        <p:spPr bwMode="auto">
          <a:xfrm>
            <a:off x="5029200" y="4267200"/>
            <a:ext cx="3581400" cy="7620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0418" name="Text Box 3"/>
          <p:cNvSpPr txBox="1">
            <a:spLocks noChangeArrowheads="1"/>
          </p:cNvSpPr>
          <p:nvPr/>
        </p:nvSpPr>
        <p:spPr bwMode="auto">
          <a:xfrm>
            <a:off x="5054600" y="4395788"/>
            <a:ext cx="35433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t>SUBSTANTIA NIGRA </a:t>
            </a:r>
            <a:r>
              <a:rPr lang="it-IT" altLang="x-none" sz="1200" b="1"/>
              <a:t>PARTE RETICOLATA</a:t>
            </a:r>
            <a:endParaRPr lang="it-IT" altLang="x-none" sz="1400" b="1"/>
          </a:p>
          <a:p>
            <a:pPr algn="ctr"/>
            <a:r>
              <a:rPr lang="it-IT" altLang="x-none" sz="1400" b="1"/>
              <a:t>GLOBUS PALLIDUS </a:t>
            </a:r>
            <a:r>
              <a:rPr lang="it-IT" altLang="x-none" sz="1200" b="1"/>
              <a:t>INTERNO</a:t>
            </a:r>
          </a:p>
        </p:txBody>
      </p:sp>
      <p:sp>
        <p:nvSpPr>
          <p:cNvPr id="60419" name="Text Box 4"/>
          <p:cNvSpPr txBox="1">
            <a:spLocks noChangeArrowheads="1"/>
          </p:cNvSpPr>
          <p:nvPr/>
        </p:nvSpPr>
        <p:spPr bwMode="auto">
          <a:xfrm>
            <a:off x="3898900" y="3022600"/>
            <a:ext cx="19812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t>SUBSTANTIA NIGRA </a:t>
            </a:r>
            <a:r>
              <a:rPr lang="it-IT" altLang="x-none" sz="1200" b="1"/>
              <a:t>PARTE COMPATTA</a:t>
            </a:r>
          </a:p>
          <a:p>
            <a:pPr algn="ctr"/>
            <a:r>
              <a:rPr lang="it-IT" altLang="x-none" sz="800" b="1"/>
              <a:t>(ATTIVITÀ TONICA)</a:t>
            </a:r>
            <a:endParaRPr lang="it-IT" altLang="x-none" sz="1200" b="1"/>
          </a:p>
        </p:txBody>
      </p:sp>
      <p:sp>
        <p:nvSpPr>
          <p:cNvPr id="60420" name="AutoShape 5"/>
          <p:cNvSpPr>
            <a:spLocks noChangeArrowheads="1"/>
          </p:cNvSpPr>
          <p:nvPr/>
        </p:nvSpPr>
        <p:spPr bwMode="auto">
          <a:xfrm>
            <a:off x="3810000" y="2971800"/>
            <a:ext cx="2133600" cy="7620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0421" name="Line 9"/>
          <p:cNvSpPr>
            <a:spLocks noChangeShapeType="1"/>
          </p:cNvSpPr>
          <p:nvPr/>
        </p:nvSpPr>
        <p:spPr bwMode="auto">
          <a:xfrm>
            <a:off x="6934200" y="2438400"/>
            <a:ext cx="0" cy="18288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0422" name="Line 12"/>
          <p:cNvSpPr>
            <a:spLocks noChangeShapeType="1"/>
          </p:cNvSpPr>
          <p:nvPr/>
        </p:nvSpPr>
        <p:spPr bwMode="auto">
          <a:xfrm>
            <a:off x="7239000" y="4114800"/>
            <a:ext cx="228600"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23" name="Text Box 16"/>
          <p:cNvSpPr txBox="1">
            <a:spLocks noChangeArrowheads="1"/>
          </p:cNvSpPr>
          <p:nvPr/>
        </p:nvSpPr>
        <p:spPr bwMode="auto">
          <a:xfrm>
            <a:off x="3303588" y="1835150"/>
            <a:ext cx="309721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1400" b="1"/>
              <a:t>PUTAMEN e CAUDATO (STRIATO)</a:t>
            </a:r>
          </a:p>
        </p:txBody>
      </p:sp>
      <p:sp>
        <p:nvSpPr>
          <p:cNvPr id="60424" name="Rectangle 17"/>
          <p:cNvSpPr>
            <a:spLocks noChangeArrowheads="1"/>
          </p:cNvSpPr>
          <p:nvPr/>
        </p:nvSpPr>
        <p:spPr bwMode="auto">
          <a:xfrm>
            <a:off x="2971800" y="2197100"/>
            <a:ext cx="584200" cy="7239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0425" name="Rectangle 18"/>
          <p:cNvSpPr>
            <a:spLocks noChangeArrowheads="1"/>
          </p:cNvSpPr>
          <p:nvPr/>
        </p:nvSpPr>
        <p:spPr bwMode="auto">
          <a:xfrm>
            <a:off x="3505200" y="2603500"/>
            <a:ext cx="1143000" cy="3048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0426" name="Text Box 20"/>
          <p:cNvSpPr txBox="1">
            <a:spLocks noChangeArrowheads="1"/>
          </p:cNvSpPr>
          <p:nvPr/>
        </p:nvSpPr>
        <p:spPr bwMode="auto">
          <a:xfrm>
            <a:off x="6781800" y="2095500"/>
            <a:ext cx="4159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b="1">
                <a:solidFill>
                  <a:srgbClr val="FF0000"/>
                </a:solidFill>
              </a:rPr>
              <a:t>D</a:t>
            </a:r>
            <a:r>
              <a:rPr lang="it-IT" altLang="x-none" sz="1200" b="1">
                <a:solidFill>
                  <a:srgbClr val="FF0000"/>
                </a:solidFill>
              </a:rPr>
              <a:t>1</a:t>
            </a:r>
            <a:endParaRPr lang="it-IT" altLang="x-none" b="1">
              <a:solidFill>
                <a:srgbClr val="FF0000"/>
              </a:solidFill>
            </a:endParaRPr>
          </a:p>
        </p:txBody>
      </p:sp>
      <p:sp>
        <p:nvSpPr>
          <p:cNvPr id="60427" name="AutoShape 22"/>
          <p:cNvSpPr>
            <a:spLocks noChangeArrowheads="1"/>
          </p:cNvSpPr>
          <p:nvPr/>
        </p:nvSpPr>
        <p:spPr bwMode="auto">
          <a:xfrm flipH="1">
            <a:off x="5486400" y="2286000"/>
            <a:ext cx="1219200" cy="457200"/>
          </a:xfrm>
          <a:prstGeom prst="roundRect">
            <a:avLst>
              <a:gd name="adj" fmla="val 16667"/>
            </a:avLst>
          </a:prstGeom>
          <a:noFill/>
          <a:ln w="57150">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0428" name="Rectangle 23"/>
          <p:cNvSpPr>
            <a:spLocks noChangeArrowheads="1"/>
          </p:cNvSpPr>
          <p:nvPr/>
        </p:nvSpPr>
        <p:spPr bwMode="auto">
          <a:xfrm>
            <a:off x="5257800" y="2590800"/>
            <a:ext cx="1143000" cy="304800"/>
          </a:xfrm>
          <a:prstGeom prst="rect">
            <a:avLst/>
          </a:prstGeom>
          <a:solidFill>
            <a:schemeClr val="bg1"/>
          </a:solidFill>
          <a:ln>
            <a:noFill/>
          </a:ln>
          <a:extLst>
            <a:ext uri="{91240B29-F687-4F45-9708-019B960494DF}">
              <a14:hiddenLine xmlns:a14="http://schemas.microsoft.com/office/drawing/2010/main" w="9525">
                <a:solidFill>
                  <a:srgbClr val="0000FF"/>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0429" name="Rectangle 24"/>
          <p:cNvSpPr>
            <a:spLocks noChangeArrowheads="1"/>
          </p:cNvSpPr>
          <p:nvPr/>
        </p:nvSpPr>
        <p:spPr bwMode="auto">
          <a:xfrm>
            <a:off x="6159500" y="2095500"/>
            <a:ext cx="584200" cy="723900"/>
          </a:xfrm>
          <a:prstGeom prst="rect">
            <a:avLst/>
          </a:prstGeom>
          <a:solidFill>
            <a:schemeClr val="bg1"/>
          </a:solidFill>
          <a:ln>
            <a:noFill/>
          </a:ln>
          <a:extLst>
            <a:ext uri="{91240B29-F687-4F45-9708-019B960494DF}">
              <a14:hiddenLine xmlns:a14="http://schemas.microsoft.com/office/drawing/2010/main" w="9525">
                <a:solidFill>
                  <a:srgbClr val="0000FF"/>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0430" name="Line 25"/>
          <p:cNvSpPr>
            <a:spLocks noChangeShapeType="1"/>
          </p:cNvSpPr>
          <p:nvPr/>
        </p:nvSpPr>
        <p:spPr bwMode="auto">
          <a:xfrm>
            <a:off x="6096000" y="2286000"/>
            <a:ext cx="685800" cy="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0431" name="Rectangle 28"/>
          <p:cNvSpPr>
            <a:spLocks noChangeArrowheads="1"/>
          </p:cNvSpPr>
          <p:nvPr/>
        </p:nvSpPr>
        <p:spPr bwMode="auto">
          <a:xfrm>
            <a:off x="2933700" y="2349500"/>
            <a:ext cx="584200" cy="7239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0432" name="AutoShape 29"/>
          <p:cNvSpPr>
            <a:spLocks noChangeArrowheads="1"/>
          </p:cNvSpPr>
          <p:nvPr/>
        </p:nvSpPr>
        <p:spPr bwMode="auto">
          <a:xfrm>
            <a:off x="1905000" y="1752600"/>
            <a:ext cx="5943600" cy="6858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0433" name="Text Box 33"/>
          <p:cNvSpPr txBox="1">
            <a:spLocks noChangeArrowheads="1"/>
          </p:cNvSpPr>
          <p:nvPr/>
        </p:nvSpPr>
        <p:spPr bwMode="auto">
          <a:xfrm>
            <a:off x="4267200" y="2482850"/>
            <a:ext cx="1076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0000FF"/>
                </a:solidFill>
              </a:rPr>
              <a:t>d</a:t>
            </a:r>
            <a:r>
              <a:rPr lang="it-IT" altLang="x-none">
                <a:solidFill>
                  <a:srgbClr val="FF0000"/>
                </a:solidFill>
              </a:rPr>
              <a:t>o</a:t>
            </a:r>
            <a:r>
              <a:rPr lang="it-IT" altLang="x-none">
                <a:solidFill>
                  <a:srgbClr val="0000FF"/>
                </a:solidFill>
              </a:rPr>
              <a:t>p</a:t>
            </a:r>
            <a:r>
              <a:rPr lang="it-IT" altLang="x-none">
                <a:solidFill>
                  <a:srgbClr val="FF0000"/>
                </a:solidFill>
              </a:rPr>
              <a:t>a</a:t>
            </a:r>
            <a:r>
              <a:rPr lang="it-IT" altLang="x-none">
                <a:solidFill>
                  <a:srgbClr val="0000FF"/>
                </a:solidFill>
              </a:rPr>
              <a:t>m</a:t>
            </a:r>
            <a:r>
              <a:rPr lang="it-IT" altLang="x-none">
                <a:solidFill>
                  <a:srgbClr val="FF0000"/>
                </a:solidFill>
              </a:rPr>
              <a:t>i</a:t>
            </a:r>
            <a:r>
              <a:rPr lang="it-IT" altLang="x-none">
                <a:solidFill>
                  <a:srgbClr val="0000FF"/>
                </a:solidFill>
              </a:rPr>
              <a:t>n</a:t>
            </a:r>
            <a:r>
              <a:rPr lang="it-IT" altLang="x-none">
                <a:solidFill>
                  <a:srgbClr val="FF0000"/>
                </a:solidFill>
              </a:rPr>
              <a:t>a</a:t>
            </a:r>
            <a:endParaRPr lang="it-IT" altLang="x-none"/>
          </a:p>
        </p:txBody>
      </p:sp>
      <p:grpSp>
        <p:nvGrpSpPr>
          <p:cNvPr id="60434" name="Group 34"/>
          <p:cNvGrpSpPr>
            <a:grpSpLocks/>
          </p:cNvGrpSpPr>
          <p:nvPr/>
        </p:nvGrpSpPr>
        <p:grpSpPr bwMode="auto">
          <a:xfrm>
            <a:off x="7151688" y="1989138"/>
            <a:ext cx="228600" cy="228600"/>
            <a:chOff x="4656" y="552"/>
            <a:chExt cx="144" cy="144"/>
          </a:xfrm>
        </p:grpSpPr>
        <p:sp>
          <p:nvSpPr>
            <p:cNvPr id="60462" name="Line 35"/>
            <p:cNvSpPr>
              <a:spLocks noChangeShapeType="1"/>
            </p:cNvSpPr>
            <p:nvPr/>
          </p:nvSpPr>
          <p:spPr bwMode="auto">
            <a:xfrm>
              <a:off x="4656" y="624"/>
              <a:ext cx="144"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63" name="Line 36"/>
            <p:cNvSpPr>
              <a:spLocks noChangeShapeType="1"/>
            </p:cNvSpPr>
            <p:nvPr/>
          </p:nvSpPr>
          <p:spPr bwMode="auto">
            <a:xfrm rot="-5400000">
              <a:off x="4656" y="624"/>
              <a:ext cx="144"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60435" name="Text Box 42"/>
          <p:cNvSpPr txBox="1">
            <a:spLocks noChangeArrowheads="1"/>
          </p:cNvSpPr>
          <p:nvPr/>
        </p:nvSpPr>
        <p:spPr bwMode="auto">
          <a:xfrm>
            <a:off x="6946900" y="3048000"/>
            <a:ext cx="749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0000FF"/>
                </a:solidFill>
              </a:rPr>
              <a:t>GABA</a:t>
            </a:r>
          </a:p>
        </p:txBody>
      </p:sp>
      <p:sp>
        <p:nvSpPr>
          <p:cNvPr id="60436" name="Text Box 45"/>
          <p:cNvSpPr txBox="1">
            <a:spLocks noChangeArrowheads="1"/>
          </p:cNvSpPr>
          <p:nvPr/>
        </p:nvSpPr>
        <p:spPr bwMode="auto">
          <a:xfrm>
            <a:off x="3886200" y="5792788"/>
            <a:ext cx="1828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t>TALAMO</a:t>
            </a:r>
          </a:p>
        </p:txBody>
      </p:sp>
      <p:sp>
        <p:nvSpPr>
          <p:cNvPr id="60437" name="AutoShape 50"/>
          <p:cNvSpPr>
            <a:spLocks noChangeArrowheads="1"/>
          </p:cNvSpPr>
          <p:nvPr/>
        </p:nvSpPr>
        <p:spPr bwMode="auto">
          <a:xfrm>
            <a:off x="3733800" y="5562600"/>
            <a:ext cx="2133600" cy="762000"/>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0438" name="Text Box 51"/>
          <p:cNvSpPr txBox="1">
            <a:spLocks noChangeArrowheads="1"/>
          </p:cNvSpPr>
          <p:nvPr/>
        </p:nvSpPr>
        <p:spPr bwMode="auto">
          <a:xfrm>
            <a:off x="3603625" y="714375"/>
            <a:ext cx="23971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1400" b="1"/>
              <a:t>CORTECCIA CEREBRALE</a:t>
            </a:r>
          </a:p>
        </p:txBody>
      </p:sp>
      <p:sp>
        <p:nvSpPr>
          <p:cNvPr id="60439" name="AutoShape 52"/>
          <p:cNvSpPr>
            <a:spLocks noChangeArrowheads="1"/>
          </p:cNvSpPr>
          <p:nvPr/>
        </p:nvSpPr>
        <p:spPr bwMode="auto">
          <a:xfrm>
            <a:off x="1905000" y="533400"/>
            <a:ext cx="5943600" cy="685800"/>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0440" name="AutoShape 53"/>
          <p:cNvSpPr>
            <a:spLocks noChangeArrowheads="1"/>
          </p:cNvSpPr>
          <p:nvPr/>
        </p:nvSpPr>
        <p:spPr bwMode="auto">
          <a:xfrm>
            <a:off x="533400" y="838200"/>
            <a:ext cx="304800" cy="5105400"/>
          </a:xfrm>
          <a:prstGeom prst="roundRect">
            <a:avLst>
              <a:gd name="adj" fmla="val 16667"/>
            </a:avLst>
          </a:prstGeom>
          <a:noFill/>
          <a:ln w="57150">
            <a:solidFill>
              <a:srgbClr val="00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0441" name="Rectangle 54"/>
          <p:cNvSpPr>
            <a:spLocks noChangeArrowheads="1"/>
          </p:cNvSpPr>
          <p:nvPr/>
        </p:nvSpPr>
        <p:spPr bwMode="auto">
          <a:xfrm>
            <a:off x="762000" y="685800"/>
            <a:ext cx="152400" cy="5410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0442" name="Line 55"/>
          <p:cNvSpPr>
            <a:spLocks noChangeShapeType="1"/>
          </p:cNvSpPr>
          <p:nvPr/>
        </p:nvSpPr>
        <p:spPr bwMode="auto">
          <a:xfrm>
            <a:off x="685800" y="5943600"/>
            <a:ext cx="297180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43" name="Line 56"/>
          <p:cNvSpPr>
            <a:spLocks noChangeShapeType="1"/>
          </p:cNvSpPr>
          <p:nvPr/>
        </p:nvSpPr>
        <p:spPr bwMode="auto">
          <a:xfrm>
            <a:off x="685800" y="838200"/>
            <a:ext cx="1143000" cy="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0444" name="Line 57"/>
          <p:cNvSpPr>
            <a:spLocks noChangeShapeType="1"/>
          </p:cNvSpPr>
          <p:nvPr/>
        </p:nvSpPr>
        <p:spPr bwMode="auto">
          <a:xfrm>
            <a:off x="4800600" y="1219200"/>
            <a:ext cx="0" cy="4572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0445" name="Line 59"/>
          <p:cNvSpPr>
            <a:spLocks noChangeShapeType="1"/>
          </p:cNvSpPr>
          <p:nvPr/>
        </p:nvSpPr>
        <p:spPr bwMode="auto">
          <a:xfrm>
            <a:off x="5486400" y="2362200"/>
            <a:ext cx="0" cy="52070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46" name="Text Box 62"/>
          <p:cNvSpPr txBox="1">
            <a:spLocks noChangeArrowheads="1"/>
          </p:cNvSpPr>
          <p:nvPr/>
        </p:nvSpPr>
        <p:spPr bwMode="auto">
          <a:xfrm>
            <a:off x="1752600" y="5607050"/>
            <a:ext cx="124618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000000"/>
                </a:solidFill>
              </a:rPr>
              <a:t>glutammato</a:t>
            </a:r>
          </a:p>
        </p:txBody>
      </p:sp>
      <p:grpSp>
        <p:nvGrpSpPr>
          <p:cNvPr id="60447" name="Group 63"/>
          <p:cNvGrpSpPr>
            <a:grpSpLocks/>
          </p:cNvGrpSpPr>
          <p:nvPr/>
        </p:nvGrpSpPr>
        <p:grpSpPr bwMode="auto">
          <a:xfrm>
            <a:off x="1295400" y="508000"/>
            <a:ext cx="228600" cy="228600"/>
            <a:chOff x="4656" y="552"/>
            <a:chExt cx="144" cy="144"/>
          </a:xfrm>
        </p:grpSpPr>
        <p:sp>
          <p:nvSpPr>
            <p:cNvPr id="60460" name="Line 64"/>
            <p:cNvSpPr>
              <a:spLocks noChangeShapeType="1"/>
            </p:cNvSpPr>
            <p:nvPr/>
          </p:nvSpPr>
          <p:spPr bwMode="auto">
            <a:xfrm>
              <a:off x="4656" y="624"/>
              <a:ext cx="144"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61" name="Line 65"/>
            <p:cNvSpPr>
              <a:spLocks noChangeShapeType="1"/>
            </p:cNvSpPr>
            <p:nvPr/>
          </p:nvSpPr>
          <p:spPr bwMode="auto">
            <a:xfrm rot="-5400000">
              <a:off x="4656" y="624"/>
              <a:ext cx="144"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60448" name="Group 68"/>
          <p:cNvGrpSpPr>
            <a:grpSpLocks/>
          </p:cNvGrpSpPr>
          <p:nvPr/>
        </p:nvGrpSpPr>
        <p:grpSpPr bwMode="auto">
          <a:xfrm>
            <a:off x="5029200" y="1422400"/>
            <a:ext cx="228600" cy="228600"/>
            <a:chOff x="4656" y="552"/>
            <a:chExt cx="144" cy="144"/>
          </a:xfrm>
        </p:grpSpPr>
        <p:sp>
          <p:nvSpPr>
            <p:cNvPr id="60458" name="Line 69"/>
            <p:cNvSpPr>
              <a:spLocks noChangeShapeType="1"/>
            </p:cNvSpPr>
            <p:nvPr/>
          </p:nvSpPr>
          <p:spPr bwMode="auto">
            <a:xfrm>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59" name="Line 70"/>
            <p:cNvSpPr>
              <a:spLocks noChangeShapeType="1"/>
            </p:cNvSpPr>
            <p:nvPr/>
          </p:nvSpPr>
          <p:spPr bwMode="auto">
            <a:xfrm rot="-5400000">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60449" name="Text Box 71"/>
          <p:cNvSpPr txBox="1">
            <a:spLocks noChangeArrowheads="1"/>
          </p:cNvSpPr>
          <p:nvPr/>
        </p:nvSpPr>
        <p:spPr bwMode="auto">
          <a:xfrm>
            <a:off x="3478213" y="1270000"/>
            <a:ext cx="1246187"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FF0000"/>
                </a:solidFill>
              </a:rPr>
              <a:t>glutammato</a:t>
            </a:r>
          </a:p>
        </p:txBody>
      </p:sp>
      <p:sp>
        <p:nvSpPr>
          <p:cNvPr id="60450" name="Text Box 72"/>
          <p:cNvSpPr txBox="1">
            <a:spLocks noChangeArrowheads="1"/>
          </p:cNvSpPr>
          <p:nvPr/>
        </p:nvSpPr>
        <p:spPr bwMode="auto">
          <a:xfrm>
            <a:off x="5257800" y="1331913"/>
            <a:ext cx="1612900" cy="21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800"/>
              <a:t>PROIEZIONI TOPOGRAFICHE</a:t>
            </a:r>
          </a:p>
        </p:txBody>
      </p:sp>
      <p:sp>
        <p:nvSpPr>
          <p:cNvPr id="60452" name="Text Box 43"/>
          <p:cNvSpPr txBox="1">
            <a:spLocks noChangeArrowheads="1"/>
          </p:cNvSpPr>
          <p:nvPr/>
        </p:nvSpPr>
        <p:spPr bwMode="auto">
          <a:xfrm>
            <a:off x="8153400" y="1447800"/>
            <a:ext cx="234950" cy="2435225"/>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a:solidFill>
                  <a:srgbClr val="0000FF"/>
                </a:solidFill>
              </a:rPr>
              <a:t>VIA</a:t>
            </a:r>
          </a:p>
          <a:p>
            <a:pPr algn="ctr"/>
            <a:r>
              <a:rPr lang="it-IT" altLang="x-none" sz="1400">
                <a:solidFill>
                  <a:srgbClr val="0000FF"/>
                </a:solidFill>
              </a:rPr>
              <a:t> DIRETTA</a:t>
            </a:r>
          </a:p>
        </p:txBody>
      </p:sp>
      <p:sp>
        <p:nvSpPr>
          <p:cNvPr id="60453" name="Line 73"/>
          <p:cNvSpPr>
            <a:spLocks noChangeShapeType="1"/>
          </p:cNvSpPr>
          <p:nvPr/>
        </p:nvSpPr>
        <p:spPr bwMode="auto">
          <a:xfrm flipH="1" flipV="1">
            <a:off x="5880100" y="5943600"/>
            <a:ext cx="1081088" cy="6350"/>
          </a:xfrm>
          <a:prstGeom prst="line">
            <a:avLst/>
          </a:prstGeom>
          <a:noFill/>
          <a:ln w="28575">
            <a:solidFill>
              <a:srgbClr val="8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0454" name="Line 69"/>
          <p:cNvSpPr>
            <a:spLocks noChangeShapeType="1"/>
          </p:cNvSpPr>
          <p:nvPr/>
        </p:nvSpPr>
        <p:spPr bwMode="auto">
          <a:xfrm flipV="1">
            <a:off x="6948264" y="5067300"/>
            <a:ext cx="0" cy="87630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55" name="Line 92"/>
          <p:cNvSpPr>
            <a:spLocks noChangeShapeType="1"/>
          </p:cNvSpPr>
          <p:nvPr/>
        </p:nvSpPr>
        <p:spPr bwMode="auto">
          <a:xfrm>
            <a:off x="6096000" y="5715000"/>
            <a:ext cx="228600" cy="0"/>
          </a:xfrm>
          <a:prstGeom prst="line">
            <a:avLst/>
          </a:prstGeom>
          <a:noFill/>
          <a:ln w="5715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56" name="Text Box 93"/>
          <p:cNvSpPr txBox="1">
            <a:spLocks noChangeArrowheads="1"/>
          </p:cNvSpPr>
          <p:nvPr/>
        </p:nvSpPr>
        <p:spPr bwMode="auto">
          <a:xfrm>
            <a:off x="6950075" y="5302250"/>
            <a:ext cx="749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t>GABA</a:t>
            </a:r>
          </a:p>
        </p:txBody>
      </p:sp>
      <p:sp>
        <p:nvSpPr>
          <p:cNvPr id="60464" name="Text Box 73"/>
          <p:cNvSpPr txBox="1">
            <a:spLocks noChangeArrowheads="1"/>
          </p:cNvSpPr>
          <p:nvPr/>
        </p:nvSpPr>
        <p:spPr bwMode="auto">
          <a:xfrm>
            <a:off x="77788" y="6445250"/>
            <a:ext cx="4904676"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dirty="0">
                <a:solidFill>
                  <a:srgbClr val="0000FF"/>
                </a:solidFill>
              </a:rPr>
              <a:t>VIA DIRETTA: permette </a:t>
            </a:r>
            <a:r>
              <a:rPr lang="it-IT" altLang="x-none" dirty="0" smtClean="0">
                <a:solidFill>
                  <a:srgbClr val="0000FF"/>
                </a:solidFill>
              </a:rPr>
              <a:t>il movimento. </a:t>
            </a:r>
            <a:r>
              <a:rPr lang="it-IT" altLang="x-none" b="1" dirty="0" err="1" smtClean="0">
                <a:solidFill>
                  <a:srgbClr val="0000FF"/>
                </a:solidFill>
              </a:rPr>
              <a:t>SNpc</a:t>
            </a:r>
            <a:r>
              <a:rPr lang="it-IT" altLang="x-none" b="1" dirty="0" smtClean="0">
                <a:solidFill>
                  <a:srgbClr val="0000FF"/>
                </a:solidFill>
              </a:rPr>
              <a:t> facilita</a:t>
            </a:r>
            <a:endParaRPr lang="it-IT" altLang="x-none" b="1" dirty="0">
              <a:solidFill>
                <a:srgbClr val="0000FF"/>
              </a:solidFill>
            </a:endParaRPr>
          </a:p>
        </p:txBody>
      </p:sp>
      <p:grpSp>
        <p:nvGrpSpPr>
          <p:cNvPr id="49" name="Gruppo 48"/>
          <p:cNvGrpSpPr/>
          <p:nvPr/>
        </p:nvGrpSpPr>
        <p:grpSpPr>
          <a:xfrm>
            <a:off x="6444208" y="5157192"/>
            <a:ext cx="936104" cy="720080"/>
            <a:chOff x="6444208" y="5157192"/>
            <a:chExt cx="936104" cy="720080"/>
          </a:xfrm>
        </p:grpSpPr>
        <p:cxnSp>
          <p:nvCxnSpPr>
            <p:cNvPr id="50" name="Connettore 1 49"/>
            <p:cNvCxnSpPr/>
            <p:nvPr/>
          </p:nvCxnSpPr>
          <p:spPr bwMode="auto">
            <a:xfrm>
              <a:off x="6516216" y="5157192"/>
              <a:ext cx="864096"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1" name="Connettore 1 50"/>
            <p:cNvCxnSpPr/>
            <p:nvPr/>
          </p:nvCxnSpPr>
          <p:spPr bwMode="auto">
            <a:xfrm flipV="1">
              <a:off x="6444208" y="5229200"/>
              <a:ext cx="927720" cy="51244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52" name="Text Box 74"/>
          <p:cNvSpPr txBox="1">
            <a:spLocks noChangeArrowheads="1"/>
          </p:cNvSpPr>
          <p:nvPr/>
        </p:nvSpPr>
        <p:spPr bwMode="auto">
          <a:xfrm>
            <a:off x="0" y="42863"/>
            <a:ext cx="9143999"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800"/>
              <a:t>IN MOVIMENTO – 1 (movimenti voluti)</a:t>
            </a:r>
          </a:p>
        </p:txBody>
      </p:sp>
    </p:spTree>
    <p:extLst>
      <p:ext uri="{BB962C8B-B14F-4D97-AF65-F5344CB8AC3E}">
        <p14:creationId xmlns:p14="http://schemas.microsoft.com/office/powerpoint/2010/main" val="20114463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AutoShape 2"/>
          <p:cNvSpPr>
            <a:spLocks noChangeArrowheads="1"/>
          </p:cNvSpPr>
          <p:nvPr/>
        </p:nvSpPr>
        <p:spPr bwMode="auto">
          <a:xfrm>
            <a:off x="5029200" y="4267200"/>
            <a:ext cx="3581400" cy="7620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2466" name="Text Box 3"/>
          <p:cNvSpPr txBox="1">
            <a:spLocks noChangeArrowheads="1"/>
          </p:cNvSpPr>
          <p:nvPr/>
        </p:nvSpPr>
        <p:spPr bwMode="auto">
          <a:xfrm>
            <a:off x="5054600" y="4395788"/>
            <a:ext cx="35433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t>SUBSTANTIA NIGRA </a:t>
            </a:r>
            <a:r>
              <a:rPr lang="it-IT" altLang="x-none" sz="1200" b="1"/>
              <a:t>PARTE RETICOLATA</a:t>
            </a:r>
            <a:endParaRPr lang="it-IT" altLang="x-none" sz="1400" b="1"/>
          </a:p>
          <a:p>
            <a:pPr algn="ctr"/>
            <a:r>
              <a:rPr lang="it-IT" altLang="x-none" sz="1400" b="1"/>
              <a:t>GLOBUS PALLIDUS </a:t>
            </a:r>
            <a:r>
              <a:rPr lang="it-IT" altLang="x-none" sz="1200" b="1"/>
              <a:t>INTERNO</a:t>
            </a:r>
          </a:p>
        </p:txBody>
      </p:sp>
      <p:sp>
        <p:nvSpPr>
          <p:cNvPr id="62467" name="Text Box 4"/>
          <p:cNvSpPr txBox="1">
            <a:spLocks noChangeArrowheads="1"/>
          </p:cNvSpPr>
          <p:nvPr/>
        </p:nvSpPr>
        <p:spPr bwMode="auto">
          <a:xfrm>
            <a:off x="3898900" y="3022600"/>
            <a:ext cx="19812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t>SUBSTANTIA NIGRA </a:t>
            </a:r>
            <a:r>
              <a:rPr lang="it-IT" altLang="x-none" sz="1200" b="1"/>
              <a:t>PARTE COMPATTA</a:t>
            </a:r>
          </a:p>
          <a:p>
            <a:pPr algn="ctr"/>
            <a:r>
              <a:rPr lang="it-IT" altLang="x-none" sz="800" b="1"/>
              <a:t>(ATTIVITÀ TONICA)</a:t>
            </a:r>
            <a:endParaRPr lang="it-IT" altLang="x-none" sz="1200" b="1"/>
          </a:p>
        </p:txBody>
      </p:sp>
      <p:sp>
        <p:nvSpPr>
          <p:cNvPr id="62468" name="AutoShape 5"/>
          <p:cNvSpPr>
            <a:spLocks noChangeArrowheads="1"/>
          </p:cNvSpPr>
          <p:nvPr/>
        </p:nvSpPr>
        <p:spPr bwMode="auto">
          <a:xfrm>
            <a:off x="3810000" y="2971800"/>
            <a:ext cx="2133600" cy="7620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2469" name="Line 9"/>
          <p:cNvSpPr>
            <a:spLocks noChangeShapeType="1"/>
          </p:cNvSpPr>
          <p:nvPr/>
        </p:nvSpPr>
        <p:spPr bwMode="auto">
          <a:xfrm>
            <a:off x="6934200" y="2438400"/>
            <a:ext cx="0" cy="182880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2470" name="Line 12"/>
          <p:cNvSpPr>
            <a:spLocks noChangeShapeType="1"/>
          </p:cNvSpPr>
          <p:nvPr/>
        </p:nvSpPr>
        <p:spPr bwMode="auto">
          <a:xfrm>
            <a:off x="7239000" y="4114800"/>
            <a:ext cx="22860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2471" name="Text Box 16"/>
          <p:cNvSpPr txBox="1">
            <a:spLocks noChangeArrowheads="1"/>
          </p:cNvSpPr>
          <p:nvPr/>
        </p:nvSpPr>
        <p:spPr bwMode="auto">
          <a:xfrm>
            <a:off x="3303588" y="1835150"/>
            <a:ext cx="309721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1400" b="1"/>
              <a:t>PUTAMEN e CAUDATO (STRIATO)</a:t>
            </a:r>
          </a:p>
        </p:txBody>
      </p:sp>
      <p:sp>
        <p:nvSpPr>
          <p:cNvPr id="62472" name="Rectangle 17"/>
          <p:cNvSpPr>
            <a:spLocks noChangeArrowheads="1"/>
          </p:cNvSpPr>
          <p:nvPr/>
        </p:nvSpPr>
        <p:spPr bwMode="auto">
          <a:xfrm>
            <a:off x="2971800" y="2197100"/>
            <a:ext cx="584200" cy="7239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2473" name="Rectangle 18"/>
          <p:cNvSpPr>
            <a:spLocks noChangeArrowheads="1"/>
          </p:cNvSpPr>
          <p:nvPr/>
        </p:nvSpPr>
        <p:spPr bwMode="auto">
          <a:xfrm>
            <a:off x="3505200" y="2603500"/>
            <a:ext cx="1143000" cy="3048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2474" name="Text Box 20"/>
          <p:cNvSpPr txBox="1">
            <a:spLocks noChangeArrowheads="1"/>
          </p:cNvSpPr>
          <p:nvPr/>
        </p:nvSpPr>
        <p:spPr bwMode="auto">
          <a:xfrm>
            <a:off x="6781800" y="2095500"/>
            <a:ext cx="4159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b="1">
                <a:solidFill>
                  <a:srgbClr val="FF0000"/>
                </a:solidFill>
              </a:rPr>
              <a:t>D</a:t>
            </a:r>
            <a:r>
              <a:rPr lang="it-IT" altLang="x-none" sz="1200" b="1">
                <a:solidFill>
                  <a:srgbClr val="FF0000"/>
                </a:solidFill>
              </a:rPr>
              <a:t>1</a:t>
            </a:r>
            <a:endParaRPr lang="it-IT" altLang="x-none" b="1">
              <a:solidFill>
                <a:srgbClr val="FF0000"/>
              </a:solidFill>
            </a:endParaRPr>
          </a:p>
        </p:txBody>
      </p:sp>
      <p:sp>
        <p:nvSpPr>
          <p:cNvPr id="62475" name="AutoShape 22"/>
          <p:cNvSpPr>
            <a:spLocks noChangeArrowheads="1"/>
          </p:cNvSpPr>
          <p:nvPr/>
        </p:nvSpPr>
        <p:spPr bwMode="auto">
          <a:xfrm flipH="1">
            <a:off x="5486400" y="2286000"/>
            <a:ext cx="1219200" cy="457200"/>
          </a:xfrm>
          <a:prstGeom prst="roundRect">
            <a:avLst>
              <a:gd name="adj" fmla="val 16667"/>
            </a:avLst>
          </a:prstGeom>
          <a:noFill/>
          <a:ln w="28575">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2476" name="Rectangle 23"/>
          <p:cNvSpPr>
            <a:spLocks noChangeArrowheads="1"/>
          </p:cNvSpPr>
          <p:nvPr/>
        </p:nvSpPr>
        <p:spPr bwMode="auto">
          <a:xfrm>
            <a:off x="5257800" y="2590800"/>
            <a:ext cx="1143000" cy="304800"/>
          </a:xfrm>
          <a:prstGeom prst="rect">
            <a:avLst/>
          </a:prstGeom>
          <a:solidFill>
            <a:schemeClr val="bg1"/>
          </a:solidFill>
          <a:ln>
            <a:noFill/>
          </a:ln>
          <a:extLst>
            <a:ext uri="{91240B29-F687-4F45-9708-019B960494DF}">
              <a14:hiddenLine xmlns:a14="http://schemas.microsoft.com/office/drawing/2010/main" w="9525">
                <a:solidFill>
                  <a:srgbClr val="0000FF"/>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2477" name="Rectangle 24"/>
          <p:cNvSpPr>
            <a:spLocks noChangeArrowheads="1"/>
          </p:cNvSpPr>
          <p:nvPr/>
        </p:nvSpPr>
        <p:spPr bwMode="auto">
          <a:xfrm>
            <a:off x="6159500" y="2095500"/>
            <a:ext cx="584200" cy="723900"/>
          </a:xfrm>
          <a:prstGeom prst="rect">
            <a:avLst/>
          </a:prstGeom>
          <a:solidFill>
            <a:schemeClr val="bg1"/>
          </a:solidFill>
          <a:ln>
            <a:noFill/>
          </a:ln>
          <a:extLst>
            <a:ext uri="{91240B29-F687-4F45-9708-019B960494DF}">
              <a14:hiddenLine xmlns:a14="http://schemas.microsoft.com/office/drawing/2010/main" w="9525">
                <a:solidFill>
                  <a:srgbClr val="0000FF"/>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2478" name="Line 25"/>
          <p:cNvSpPr>
            <a:spLocks noChangeShapeType="1"/>
          </p:cNvSpPr>
          <p:nvPr/>
        </p:nvSpPr>
        <p:spPr bwMode="auto">
          <a:xfrm>
            <a:off x="6096000" y="2286000"/>
            <a:ext cx="685800" cy="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2479" name="Rectangle 28"/>
          <p:cNvSpPr>
            <a:spLocks noChangeArrowheads="1"/>
          </p:cNvSpPr>
          <p:nvPr/>
        </p:nvSpPr>
        <p:spPr bwMode="auto">
          <a:xfrm>
            <a:off x="2933700" y="2349500"/>
            <a:ext cx="584200" cy="7239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2480" name="AutoShape 29"/>
          <p:cNvSpPr>
            <a:spLocks noChangeArrowheads="1"/>
          </p:cNvSpPr>
          <p:nvPr/>
        </p:nvSpPr>
        <p:spPr bwMode="auto">
          <a:xfrm>
            <a:off x="1905000" y="1752600"/>
            <a:ext cx="5943600" cy="6858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2481" name="Text Box 33"/>
          <p:cNvSpPr txBox="1">
            <a:spLocks noChangeArrowheads="1"/>
          </p:cNvSpPr>
          <p:nvPr/>
        </p:nvSpPr>
        <p:spPr bwMode="auto">
          <a:xfrm>
            <a:off x="4267200" y="2482850"/>
            <a:ext cx="1076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0000FF"/>
                </a:solidFill>
              </a:rPr>
              <a:t>d</a:t>
            </a:r>
            <a:r>
              <a:rPr lang="it-IT" altLang="x-none">
                <a:solidFill>
                  <a:srgbClr val="FF0000"/>
                </a:solidFill>
              </a:rPr>
              <a:t>o</a:t>
            </a:r>
            <a:r>
              <a:rPr lang="it-IT" altLang="x-none">
                <a:solidFill>
                  <a:srgbClr val="0000FF"/>
                </a:solidFill>
              </a:rPr>
              <a:t>p</a:t>
            </a:r>
            <a:r>
              <a:rPr lang="it-IT" altLang="x-none">
                <a:solidFill>
                  <a:srgbClr val="FF0000"/>
                </a:solidFill>
              </a:rPr>
              <a:t>a</a:t>
            </a:r>
            <a:r>
              <a:rPr lang="it-IT" altLang="x-none">
                <a:solidFill>
                  <a:srgbClr val="0000FF"/>
                </a:solidFill>
              </a:rPr>
              <a:t>m</a:t>
            </a:r>
            <a:r>
              <a:rPr lang="it-IT" altLang="x-none">
                <a:solidFill>
                  <a:srgbClr val="FF0000"/>
                </a:solidFill>
              </a:rPr>
              <a:t>i</a:t>
            </a:r>
            <a:r>
              <a:rPr lang="it-IT" altLang="x-none">
                <a:solidFill>
                  <a:srgbClr val="0000FF"/>
                </a:solidFill>
              </a:rPr>
              <a:t>n</a:t>
            </a:r>
            <a:r>
              <a:rPr lang="it-IT" altLang="x-none">
                <a:solidFill>
                  <a:srgbClr val="FF0000"/>
                </a:solidFill>
              </a:rPr>
              <a:t>a</a:t>
            </a:r>
            <a:endParaRPr lang="it-IT" altLang="x-none"/>
          </a:p>
        </p:txBody>
      </p:sp>
      <p:sp>
        <p:nvSpPr>
          <p:cNvPr id="62482" name="Text Box 42"/>
          <p:cNvSpPr txBox="1">
            <a:spLocks noChangeArrowheads="1"/>
          </p:cNvSpPr>
          <p:nvPr/>
        </p:nvSpPr>
        <p:spPr bwMode="auto">
          <a:xfrm>
            <a:off x="6946900" y="3048000"/>
            <a:ext cx="749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0000FF"/>
                </a:solidFill>
              </a:rPr>
              <a:t>GABA</a:t>
            </a:r>
          </a:p>
        </p:txBody>
      </p:sp>
      <p:sp>
        <p:nvSpPr>
          <p:cNvPr id="62483" name="Text Box 45"/>
          <p:cNvSpPr txBox="1">
            <a:spLocks noChangeArrowheads="1"/>
          </p:cNvSpPr>
          <p:nvPr/>
        </p:nvSpPr>
        <p:spPr bwMode="auto">
          <a:xfrm>
            <a:off x="3886200" y="5792788"/>
            <a:ext cx="1828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t>TALAMO</a:t>
            </a:r>
          </a:p>
        </p:txBody>
      </p:sp>
      <p:sp>
        <p:nvSpPr>
          <p:cNvPr id="62484" name="Rectangle 47"/>
          <p:cNvSpPr>
            <a:spLocks noChangeArrowheads="1"/>
          </p:cNvSpPr>
          <p:nvPr/>
        </p:nvSpPr>
        <p:spPr bwMode="auto">
          <a:xfrm flipV="1">
            <a:off x="5410200" y="5664200"/>
            <a:ext cx="1752600" cy="254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2485" name="AutoShape 50"/>
          <p:cNvSpPr>
            <a:spLocks noChangeArrowheads="1"/>
          </p:cNvSpPr>
          <p:nvPr/>
        </p:nvSpPr>
        <p:spPr bwMode="auto">
          <a:xfrm>
            <a:off x="3733800" y="5562600"/>
            <a:ext cx="2133600" cy="762000"/>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2486" name="Text Box 51"/>
          <p:cNvSpPr txBox="1">
            <a:spLocks noChangeArrowheads="1"/>
          </p:cNvSpPr>
          <p:nvPr/>
        </p:nvSpPr>
        <p:spPr bwMode="auto">
          <a:xfrm>
            <a:off x="3603625" y="714375"/>
            <a:ext cx="23971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1400" b="1"/>
              <a:t>CORTECCIA CEREBRALE</a:t>
            </a:r>
          </a:p>
        </p:txBody>
      </p:sp>
      <p:sp>
        <p:nvSpPr>
          <p:cNvPr id="62487" name="AutoShape 52"/>
          <p:cNvSpPr>
            <a:spLocks noChangeArrowheads="1"/>
          </p:cNvSpPr>
          <p:nvPr/>
        </p:nvSpPr>
        <p:spPr bwMode="auto">
          <a:xfrm>
            <a:off x="1905000" y="533400"/>
            <a:ext cx="5943600" cy="685800"/>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2488" name="AutoShape 53"/>
          <p:cNvSpPr>
            <a:spLocks noChangeArrowheads="1"/>
          </p:cNvSpPr>
          <p:nvPr/>
        </p:nvSpPr>
        <p:spPr bwMode="auto">
          <a:xfrm>
            <a:off x="533400" y="838200"/>
            <a:ext cx="304800" cy="5105400"/>
          </a:xfrm>
          <a:prstGeom prst="roundRect">
            <a:avLst>
              <a:gd name="adj" fmla="val 16667"/>
            </a:avLst>
          </a:prstGeom>
          <a:noFill/>
          <a:ln w="19050">
            <a:solidFill>
              <a:srgbClr val="00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2489" name="Rectangle 54"/>
          <p:cNvSpPr>
            <a:spLocks noChangeArrowheads="1"/>
          </p:cNvSpPr>
          <p:nvPr/>
        </p:nvSpPr>
        <p:spPr bwMode="auto">
          <a:xfrm>
            <a:off x="762000" y="685800"/>
            <a:ext cx="152400" cy="5410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2490" name="Line 55"/>
          <p:cNvSpPr>
            <a:spLocks noChangeShapeType="1"/>
          </p:cNvSpPr>
          <p:nvPr/>
        </p:nvSpPr>
        <p:spPr bwMode="auto">
          <a:xfrm>
            <a:off x="685800" y="5943600"/>
            <a:ext cx="29718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2491" name="Line 56"/>
          <p:cNvSpPr>
            <a:spLocks noChangeShapeType="1"/>
          </p:cNvSpPr>
          <p:nvPr/>
        </p:nvSpPr>
        <p:spPr bwMode="auto">
          <a:xfrm>
            <a:off x="685800" y="838200"/>
            <a:ext cx="1143000"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2492" name="Line 57"/>
          <p:cNvSpPr>
            <a:spLocks noChangeShapeType="1"/>
          </p:cNvSpPr>
          <p:nvPr/>
        </p:nvSpPr>
        <p:spPr bwMode="auto">
          <a:xfrm>
            <a:off x="4800600" y="1219200"/>
            <a:ext cx="0" cy="4572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2493" name="Line 59"/>
          <p:cNvSpPr>
            <a:spLocks noChangeShapeType="1"/>
          </p:cNvSpPr>
          <p:nvPr/>
        </p:nvSpPr>
        <p:spPr bwMode="auto">
          <a:xfrm>
            <a:off x="5486400" y="2362200"/>
            <a:ext cx="0" cy="52070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2494" name="Text Box 62"/>
          <p:cNvSpPr txBox="1">
            <a:spLocks noChangeArrowheads="1"/>
          </p:cNvSpPr>
          <p:nvPr/>
        </p:nvSpPr>
        <p:spPr bwMode="auto">
          <a:xfrm>
            <a:off x="1752600" y="5607050"/>
            <a:ext cx="124618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000000"/>
                </a:solidFill>
              </a:rPr>
              <a:t>glutammato</a:t>
            </a:r>
          </a:p>
        </p:txBody>
      </p:sp>
      <p:grpSp>
        <p:nvGrpSpPr>
          <p:cNvPr id="62495" name="Group 63"/>
          <p:cNvGrpSpPr>
            <a:grpSpLocks/>
          </p:cNvGrpSpPr>
          <p:nvPr/>
        </p:nvGrpSpPr>
        <p:grpSpPr bwMode="auto">
          <a:xfrm>
            <a:off x="1295400" y="508000"/>
            <a:ext cx="228600" cy="228600"/>
            <a:chOff x="4656" y="552"/>
            <a:chExt cx="144" cy="144"/>
          </a:xfrm>
        </p:grpSpPr>
        <p:sp>
          <p:nvSpPr>
            <p:cNvPr id="62513" name="Line 64"/>
            <p:cNvSpPr>
              <a:spLocks noChangeShapeType="1"/>
            </p:cNvSpPr>
            <p:nvPr/>
          </p:nvSpPr>
          <p:spPr bwMode="auto">
            <a:xfrm>
              <a:off x="4656" y="624"/>
              <a:ext cx="1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2514" name="Line 65"/>
            <p:cNvSpPr>
              <a:spLocks noChangeShapeType="1"/>
            </p:cNvSpPr>
            <p:nvPr/>
          </p:nvSpPr>
          <p:spPr bwMode="auto">
            <a:xfrm rot="-5400000">
              <a:off x="4656" y="624"/>
              <a:ext cx="1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62496" name="Group 68"/>
          <p:cNvGrpSpPr>
            <a:grpSpLocks/>
          </p:cNvGrpSpPr>
          <p:nvPr/>
        </p:nvGrpSpPr>
        <p:grpSpPr bwMode="auto">
          <a:xfrm>
            <a:off x="5029200" y="1422400"/>
            <a:ext cx="228600" cy="228600"/>
            <a:chOff x="4656" y="552"/>
            <a:chExt cx="144" cy="144"/>
          </a:xfrm>
        </p:grpSpPr>
        <p:sp>
          <p:nvSpPr>
            <p:cNvPr id="62511" name="Line 69"/>
            <p:cNvSpPr>
              <a:spLocks noChangeShapeType="1"/>
            </p:cNvSpPr>
            <p:nvPr/>
          </p:nvSpPr>
          <p:spPr bwMode="auto">
            <a:xfrm>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2512" name="Line 70"/>
            <p:cNvSpPr>
              <a:spLocks noChangeShapeType="1"/>
            </p:cNvSpPr>
            <p:nvPr/>
          </p:nvSpPr>
          <p:spPr bwMode="auto">
            <a:xfrm rot="-5400000">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62497" name="Text Box 71"/>
          <p:cNvSpPr txBox="1">
            <a:spLocks noChangeArrowheads="1"/>
          </p:cNvSpPr>
          <p:nvPr/>
        </p:nvSpPr>
        <p:spPr bwMode="auto">
          <a:xfrm>
            <a:off x="3478213" y="1270000"/>
            <a:ext cx="1246187"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FF0000"/>
                </a:solidFill>
              </a:rPr>
              <a:t>glutammato</a:t>
            </a:r>
          </a:p>
        </p:txBody>
      </p:sp>
      <p:sp>
        <p:nvSpPr>
          <p:cNvPr id="62498" name="Text Box 72"/>
          <p:cNvSpPr txBox="1">
            <a:spLocks noChangeArrowheads="1"/>
          </p:cNvSpPr>
          <p:nvPr/>
        </p:nvSpPr>
        <p:spPr bwMode="auto">
          <a:xfrm>
            <a:off x="5257800" y="1331913"/>
            <a:ext cx="1612900" cy="21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800"/>
              <a:t>PROIEZIONI TOPOGRAFICHE</a:t>
            </a:r>
          </a:p>
        </p:txBody>
      </p:sp>
      <p:sp>
        <p:nvSpPr>
          <p:cNvPr id="62499" name="Line 75"/>
          <p:cNvSpPr>
            <a:spLocks noChangeShapeType="1"/>
          </p:cNvSpPr>
          <p:nvPr/>
        </p:nvSpPr>
        <p:spPr bwMode="auto">
          <a:xfrm>
            <a:off x="3810000" y="2590800"/>
            <a:ext cx="2286000" cy="1447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2500" name="Line 76"/>
          <p:cNvSpPr>
            <a:spLocks noChangeShapeType="1"/>
          </p:cNvSpPr>
          <p:nvPr/>
        </p:nvSpPr>
        <p:spPr bwMode="auto">
          <a:xfrm flipH="1">
            <a:off x="3810000" y="2590800"/>
            <a:ext cx="2286000" cy="1447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2501" name="Text Box 57"/>
          <p:cNvSpPr txBox="1">
            <a:spLocks noChangeArrowheads="1"/>
          </p:cNvSpPr>
          <p:nvPr/>
        </p:nvSpPr>
        <p:spPr bwMode="auto">
          <a:xfrm>
            <a:off x="122238" y="6445250"/>
            <a:ext cx="6890797"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dirty="0">
                <a:solidFill>
                  <a:srgbClr val="0000FF"/>
                </a:solidFill>
              </a:rPr>
              <a:t>VIA DIRETTA: </a:t>
            </a:r>
            <a:r>
              <a:rPr lang="it-IT" altLang="x-none" dirty="0" smtClean="0">
                <a:solidFill>
                  <a:srgbClr val="0000FF"/>
                </a:solidFill>
              </a:rPr>
              <a:t>Manca l’azione facilitatrice di </a:t>
            </a:r>
            <a:r>
              <a:rPr lang="it-IT" altLang="x-none" dirty="0" err="1" smtClean="0">
                <a:solidFill>
                  <a:srgbClr val="0000FF"/>
                </a:solidFill>
              </a:rPr>
              <a:t>SNpc</a:t>
            </a:r>
            <a:r>
              <a:rPr lang="it-IT" altLang="x-none" dirty="0" smtClean="0">
                <a:solidFill>
                  <a:srgbClr val="0000FF"/>
                </a:solidFill>
              </a:rPr>
              <a:t>; il </a:t>
            </a:r>
            <a:r>
              <a:rPr lang="it-IT" altLang="x-none" dirty="0">
                <a:solidFill>
                  <a:srgbClr val="0000FF"/>
                </a:solidFill>
              </a:rPr>
              <a:t>movimento è inibito</a:t>
            </a:r>
            <a:endParaRPr lang="it-IT" altLang="x-none" dirty="0">
              <a:solidFill>
                <a:srgbClr val="FF0000"/>
              </a:solidFill>
            </a:endParaRPr>
          </a:p>
        </p:txBody>
      </p:sp>
      <p:sp>
        <p:nvSpPr>
          <p:cNvPr id="62502" name="Text Box 43"/>
          <p:cNvSpPr txBox="1">
            <a:spLocks noChangeArrowheads="1"/>
          </p:cNvSpPr>
          <p:nvPr/>
        </p:nvSpPr>
        <p:spPr bwMode="auto">
          <a:xfrm>
            <a:off x="8153400" y="1447800"/>
            <a:ext cx="234950" cy="2435225"/>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a:solidFill>
                  <a:srgbClr val="0000FF"/>
                </a:solidFill>
              </a:rPr>
              <a:t>VIA</a:t>
            </a:r>
          </a:p>
          <a:p>
            <a:pPr algn="ctr"/>
            <a:r>
              <a:rPr lang="it-IT" altLang="x-none" sz="1400">
                <a:solidFill>
                  <a:srgbClr val="0000FF"/>
                </a:solidFill>
              </a:rPr>
              <a:t> DIRETTA</a:t>
            </a:r>
          </a:p>
        </p:txBody>
      </p:sp>
      <p:sp>
        <p:nvSpPr>
          <p:cNvPr id="62503" name="Line 73"/>
          <p:cNvSpPr>
            <a:spLocks noChangeShapeType="1"/>
          </p:cNvSpPr>
          <p:nvPr/>
        </p:nvSpPr>
        <p:spPr bwMode="auto">
          <a:xfrm flipH="1" flipV="1">
            <a:off x="5876925" y="5943600"/>
            <a:ext cx="1087438" cy="6350"/>
          </a:xfrm>
          <a:prstGeom prst="line">
            <a:avLst/>
          </a:prstGeom>
          <a:noFill/>
          <a:ln w="76200">
            <a:solidFill>
              <a:srgbClr val="8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2504" name="Line 69"/>
          <p:cNvSpPr>
            <a:spLocks noChangeShapeType="1"/>
          </p:cNvSpPr>
          <p:nvPr/>
        </p:nvSpPr>
        <p:spPr bwMode="auto">
          <a:xfrm flipV="1">
            <a:off x="6934200" y="5067300"/>
            <a:ext cx="0" cy="876300"/>
          </a:xfrm>
          <a:prstGeom prst="line">
            <a:avLst/>
          </a:prstGeom>
          <a:noFill/>
          <a:ln w="762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2505" name="Line 92"/>
          <p:cNvSpPr>
            <a:spLocks noChangeShapeType="1"/>
          </p:cNvSpPr>
          <p:nvPr/>
        </p:nvSpPr>
        <p:spPr bwMode="auto">
          <a:xfrm>
            <a:off x="6096000" y="5715000"/>
            <a:ext cx="228600" cy="0"/>
          </a:xfrm>
          <a:prstGeom prst="line">
            <a:avLst/>
          </a:prstGeom>
          <a:noFill/>
          <a:ln w="5715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2506" name="Text Box 93"/>
          <p:cNvSpPr txBox="1">
            <a:spLocks noChangeArrowheads="1"/>
          </p:cNvSpPr>
          <p:nvPr/>
        </p:nvSpPr>
        <p:spPr bwMode="auto">
          <a:xfrm>
            <a:off x="6950075" y="5302250"/>
            <a:ext cx="749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t>GABA</a:t>
            </a:r>
          </a:p>
        </p:txBody>
      </p:sp>
      <p:grpSp>
        <p:nvGrpSpPr>
          <p:cNvPr id="62507" name="Group 34"/>
          <p:cNvGrpSpPr>
            <a:grpSpLocks/>
          </p:cNvGrpSpPr>
          <p:nvPr/>
        </p:nvGrpSpPr>
        <p:grpSpPr bwMode="auto">
          <a:xfrm>
            <a:off x="7151688" y="1989138"/>
            <a:ext cx="228600" cy="228600"/>
            <a:chOff x="4656" y="552"/>
            <a:chExt cx="144" cy="144"/>
          </a:xfrm>
        </p:grpSpPr>
        <p:sp>
          <p:nvSpPr>
            <p:cNvPr id="62509" name="Line 35"/>
            <p:cNvSpPr>
              <a:spLocks noChangeShapeType="1"/>
            </p:cNvSpPr>
            <p:nvPr/>
          </p:nvSpPr>
          <p:spPr bwMode="auto">
            <a:xfrm>
              <a:off x="4656" y="624"/>
              <a:ext cx="144"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2510" name="Line 36"/>
            <p:cNvSpPr>
              <a:spLocks noChangeShapeType="1"/>
            </p:cNvSpPr>
            <p:nvPr/>
          </p:nvSpPr>
          <p:spPr bwMode="auto">
            <a:xfrm rot="-5400000">
              <a:off x="4656" y="624"/>
              <a:ext cx="144"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62508" name="Text Box 74"/>
          <p:cNvSpPr txBox="1">
            <a:spLocks noChangeArrowheads="1"/>
          </p:cNvSpPr>
          <p:nvPr/>
        </p:nvSpPr>
        <p:spPr bwMode="auto">
          <a:xfrm>
            <a:off x="2700338" y="42863"/>
            <a:ext cx="37401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1800"/>
              <a:t>IN MOVIMENTO – 1: PARKINSON</a:t>
            </a:r>
          </a:p>
        </p:txBody>
      </p:sp>
      <p:grpSp>
        <p:nvGrpSpPr>
          <p:cNvPr id="53" name="Gruppo 52"/>
          <p:cNvGrpSpPr/>
          <p:nvPr/>
        </p:nvGrpSpPr>
        <p:grpSpPr>
          <a:xfrm>
            <a:off x="6516216" y="2780928"/>
            <a:ext cx="936104" cy="720080"/>
            <a:chOff x="6444208" y="5157192"/>
            <a:chExt cx="936104" cy="720080"/>
          </a:xfrm>
        </p:grpSpPr>
        <p:cxnSp>
          <p:nvCxnSpPr>
            <p:cNvPr id="54" name="Connettore 1 53"/>
            <p:cNvCxnSpPr/>
            <p:nvPr/>
          </p:nvCxnSpPr>
          <p:spPr bwMode="auto">
            <a:xfrm>
              <a:off x="6516216" y="5157192"/>
              <a:ext cx="864096"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5" name="Connettore 1 54"/>
            <p:cNvCxnSpPr/>
            <p:nvPr/>
          </p:nvCxnSpPr>
          <p:spPr bwMode="auto">
            <a:xfrm flipV="1">
              <a:off x="6444208" y="5229200"/>
              <a:ext cx="927720" cy="51244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56" name="Gruppo 55"/>
          <p:cNvGrpSpPr/>
          <p:nvPr/>
        </p:nvGrpSpPr>
        <p:grpSpPr>
          <a:xfrm>
            <a:off x="539552" y="5589240"/>
            <a:ext cx="936104" cy="720080"/>
            <a:chOff x="6444208" y="5157192"/>
            <a:chExt cx="936104" cy="720080"/>
          </a:xfrm>
        </p:grpSpPr>
        <p:cxnSp>
          <p:nvCxnSpPr>
            <p:cNvPr id="57" name="Connettore 1 56"/>
            <p:cNvCxnSpPr/>
            <p:nvPr/>
          </p:nvCxnSpPr>
          <p:spPr bwMode="auto">
            <a:xfrm>
              <a:off x="6516216" y="5157192"/>
              <a:ext cx="864096"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8" name="Connettore 1 57"/>
            <p:cNvCxnSpPr/>
            <p:nvPr/>
          </p:nvCxnSpPr>
          <p:spPr bwMode="auto">
            <a:xfrm flipV="1">
              <a:off x="6444208" y="5229200"/>
              <a:ext cx="927720" cy="51244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12519945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AutoShape 2"/>
          <p:cNvSpPr>
            <a:spLocks noChangeArrowheads="1"/>
          </p:cNvSpPr>
          <p:nvPr/>
        </p:nvSpPr>
        <p:spPr bwMode="auto">
          <a:xfrm>
            <a:off x="5029200" y="4267200"/>
            <a:ext cx="3581400" cy="7620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4514" name="Text Box 3"/>
          <p:cNvSpPr txBox="1">
            <a:spLocks noChangeArrowheads="1"/>
          </p:cNvSpPr>
          <p:nvPr/>
        </p:nvSpPr>
        <p:spPr bwMode="auto">
          <a:xfrm>
            <a:off x="5054600" y="4395788"/>
            <a:ext cx="35433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t>SUBSTANTIA NIGRA </a:t>
            </a:r>
            <a:r>
              <a:rPr lang="it-IT" altLang="x-none" sz="1200" b="1"/>
              <a:t>PARTE RETICOLATA</a:t>
            </a:r>
            <a:endParaRPr lang="it-IT" altLang="x-none" sz="1400" b="1"/>
          </a:p>
          <a:p>
            <a:pPr algn="ctr"/>
            <a:r>
              <a:rPr lang="it-IT" altLang="x-none" sz="1400" b="1"/>
              <a:t>GLOBUS PALLIDUS </a:t>
            </a:r>
            <a:r>
              <a:rPr lang="it-IT" altLang="x-none" sz="1200" b="1"/>
              <a:t>INTERNO</a:t>
            </a:r>
          </a:p>
        </p:txBody>
      </p:sp>
      <p:sp>
        <p:nvSpPr>
          <p:cNvPr id="64515" name="Text Box 4"/>
          <p:cNvSpPr txBox="1">
            <a:spLocks noChangeArrowheads="1"/>
          </p:cNvSpPr>
          <p:nvPr/>
        </p:nvSpPr>
        <p:spPr bwMode="auto">
          <a:xfrm>
            <a:off x="1524000" y="3124200"/>
            <a:ext cx="1828800" cy="42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200" b="1">
                <a:solidFill>
                  <a:srgbClr val="FF0000"/>
                </a:solidFill>
              </a:rPr>
              <a:t>GLOBUS PALLIDUS </a:t>
            </a:r>
            <a:r>
              <a:rPr lang="it-IT" altLang="x-none" sz="1000" b="1">
                <a:solidFill>
                  <a:srgbClr val="FF0000"/>
                </a:solidFill>
              </a:rPr>
              <a:t>ESTERNO</a:t>
            </a:r>
            <a:endParaRPr lang="it-IT" altLang="x-none" sz="1200" b="1">
              <a:solidFill>
                <a:srgbClr val="FF0000"/>
              </a:solidFill>
            </a:endParaRPr>
          </a:p>
        </p:txBody>
      </p:sp>
      <p:sp>
        <p:nvSpPr>
          <p:cNvPr id="64516" name="Text Box 5"/>
          <p:cNvSpPr txBox="1">
            <a:spLocks noChangeArrowheads="1"/>
          </p:cNvSpPr>
          <p:nvPr/>
        </p:nvSpPr>
        <p:spPr bwMode="auto">
          <a:xfrm>
            <a:off x="1524000" y="4394200"/>
            <a:ext cx="18288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solidFill>
                  <a:srgbClr val="FF0000"/>
                </a:solidFill>
              </a:rPr>
              <a:t>NUCLEO SUBTALAMICO</a:t>
            </a:r>
          </a:p>
        </p:txBody>
      </p:sp>
      <p:sp>
        <p:nvSpPr>
          <p:cNvPr id="64517" name="AutoShape 6"/>
          <p:cNvSpPr>
            <a:spLocks noChangeArrowheads="1"/>
          </p:cNvSpPr>
          <p:nvPr/>
        </p:nvSpPr>
        <p:spPr bwMode="auto">
          <a:xfrm>
            <a:off x="1371600" y="4267200"/>
            <a:ext cx="2133600" cy="7620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4518" name="Line 8"/>
          <p:cNvSpPr>
            <a:spLocks noChangeShapeType="1"/>
          </p:cNvSpPr>
          <p:nvPr/>
        </p:nvSpPr>
        <p:spPr bwMode="auto">
          <a:xfrm>
            <a:off x="2514600" y="2451100"/>
            <a:ext cx="0" cy="4572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4519" name="Line 9"/>
          <p:cNvSpPr>
            <a:spLocks noChangeShapeType="1"/>
          </p:cNvSpPr>
          <p:nvPr/>
        </p:nvSpPr>
        <p:spPr bwMode="auto">
          <a:xfrm>
            <a:off x="2514600" y="3733800"/>
            <a:ext cx="0" cy="533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4520" name="Line 11"/>
          <p:cNvSpPr>
            <a:spLocks noChangeShapeType="1"/>
          </p:cNvSpPr>
          <p:nvPr/>
        </p:nvSpPr>
        <p:spPr bwMode="auto">
          <a:xfrm>
            <a:off x="2819400" y="4114800"/>
            <a:ext cx="228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4521" name="Text Box 12"/>
          <p:cNvSpPr txBox="1">
            <a:spLocks noChangeArrowheads="1"/>
          </p:cNvSpPr>
          <p:nvPr/>
        </p:nvSpPr>
        <p:spPr bwMode="auto">
          <a:xfrm>
            <a:off x="3303588" y="1835150"/>
            <a:ext cx="309721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1400" b="1"/>
              <a:t>PUTAMEN e CAUDATO (STRIATO)</a:t>
            </a:r>
          </a:p>
        </p:txBody>
      </p:sp>
      <p:sp>
        <p:nvSpPr>
          <p:cNvPr id="64522" name="Rectangle 13"/>
          <p:cNvSpPr>
            <a:spLocks noChangeArrowheads="1"/>
          </p:cNvSpPr>
          <p:nvPr/>
        </p:nvSpPr>
        <p:spPr bwMode="auto">
          <a:xfrm>
            <a:off x="2971800" y="2197100"/>
            <a:ext cx="584200" cy="7239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4523" name="Rectangle 14"/>
          <p:cNvSpPr>
            <a:spLocks noChangeArrowheads="1"/>
          </p:cNvSpPr>
          <p:nvPr/>
        </p:nvSpPr>
        <p:spPr bwMode="auto">
          <a:xfrm>
            <a:off x="3505200" y="2603500"/>
            <a:ext cx="1143000" cy="3048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4524" name="Rectangle 15"/>
          <p:cNvSpPr>
            <a:spLocks noChangeArrowheads="1"/>
          </p:cNvSpPr>
          <p:nvPr/>
        </p:nvSpPr>
        <p:spPr bwMode="auto">
          <a:xfrm>
            <a:off x="5257800" y="2590800"/>
            <a:ext cx="1143000" cy="304800"/>
          </a:xfrm>
          <a:prstGeom prst="rect">
            <a:avLst/>
          </a:prstGeom>
          <a:solidFill>
            <a:schemeClr val="bg1"/>
          </a:solidFill>
          <a:ln>
            <a:noFill/>
          </a:ln>
          <a:extLst>
            <a:ext uri="{91240B29-F687-4F45-9708-019B960494DF}">
              <a14:hiddenLine xmlns:a14="http://schemas.microsoft.com/office/drawing/2010/main" w="9525">
                <a:solidFill>
                  <a:srgbClr val="0000FF"/>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4525" name="Rectangle 16"/>
          <p:cNvSpPr>
            <a:spLocks noChangeArrowheads="1"/>
          </p:cNvSpPr>
          <p:nvPr/>
        </p:nvSpPr>
        <p:spPr bwMode="auto">
          <a:xfrm>
            <a:off x="6159500" y="2095500"/>
            <a:ext cx="584200" cy="723900"/>
          </a:xfrm>
          <a:prstGeom prst="rect">
            <a:avLst/>
          </a:prstGeom>
          <a:solidFill>
            <a:schemeClr val="bg1"/>
          </a:solidFill>
          <a:ln>
            <a:noFill/>
          </a:ln>
          <a:extLst>
            <a:ext uri="{91240B29-F687-4F45-9708-019B960494DF}">
              <a14:hiddenLine xmlns:a14="http://schemas.microsoft.com/office/drawing/2010/main" w="9525">
                <a:solidFill>
                  <a:srgbClr val="0000FF"/>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4526" name="Line 17"/>
          <p:cNvSpPr>
            <a:spLocks noChangeShapeType="1"/>
          </p:cNvSpPr>
          <p:nvPr/>
        </p:nvSpPr>
        <p:spPr bwMode="auto">
          <a:xfrm>
            <a:off x="3505200" y="4648200"/>
            <a:ext cx="14478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4527" name="Text Box 18"/>
          <p:cNvSpPr txBox="1">
            <a:spLocks noChangeArrowheads="1"/>
          </p:cNvSpPr>
          <p:nvPr/>
        </p:nvSpPr>
        <p:spPr bwMode="auto">
          <a:xfrm>
            <a:off x="3565525" y="4713288"/>
            <a:ext cx="124618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FF0000"/>
                </a:solidFill>
              </a:rPr>
              <a:t>glutammato</a:t>
            </a:r>
          </a:p>
        </p:txBody>
      </p:sp>
      <p:sp>
        <p:nvSpPr>
          <p:cNvPr id="64528" name="Rectangle 19"/>
          <p:cNvSpPr>
            <a:spLocks noChangeArrowheads="1"/>
          </p:cNvSpPr>
          <p:nvPr/>
        </p:nvSpPr>
        <p:spPr bwMode="auto">
          <a:xfrm>
            <a:off x="2933700" y="2349500"/>
            <a:ext cx="584200" cy="7239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4529" name="AutoShape 20"/>
          <p:cNvSpPr>
            <a:spLocks noChangeArrowheads="1"/>
          </p:cNvSpPr>
          <p:nvPr/>
        </p:nvSpPr>
        <p:spPr bwMode="auto">
          <a:xfrm>
            <a:off x="1905000" y="1752600"/>
            <a:ext cx="5943600" cy="6858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4530" name="Text Box 21"/>
          <p:cNvSpPr txBox="1">
            <a:spLocks noChangeArrowheads="1"/>
          </p:cNvSpPr>
          <p:nvPr/>
        </p:nvSpPr>
        <p:spPr bwMode="auto">
          <a:xfrm>
            <a:off x="1676400" y="2533650"/>
            <a:ext cx="749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FF0000"/>
                </a:solidFill>
              </a:rPr>
              <a:t>GABA</a:t>
            </a:r>
          </a:p>
        </p:txBody>
      </p:sp>
      <p:sp>
        <p:nvSpPr>
          <p:cNvPr id="64531" name="Line 22"/>
          <p:cNvSpPr>
            <a:spLocks noChangeShapeType="1"/>
          </p:cNvSpPr>
          <p:nvPr/>
        </p:nvSpPr>
        <p:spPr bwMode="auto">
          <a:xfrm>
            <a:off x="2819400" y="2819400"/>
            <a:ext cx="228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4532" name="Text Box 23"/>
          <p:cNvSpPr txBox="1">
            <a:spLocks noChangeArrowheads="1"/>
          </p:cNvSpPr>
          <p:nvPr/>
        </p:nvSpPr>
        <p:spPr bwMode="auto">
          <a:xfrm>
            <a:off x="1692275" y="3816350"/>
            <a:ext cx="749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FF0000"/>
                </a:solidFill>
              </a:rPr>
              <a:t>GABA</a:t>
            </a:r>
          </a:p>
        </p:txBody>
      </p:sp>
      <p:grpSp>
        <p:nvGrpSpPr>
          <p:cNvPr id="64533" name="Group 24"/>
          <p:cNvGrpSpPr>
            <a:grpSpLocks/>
          </p:cNvGrpSpPr>
          <p:nvPr/>
        </p:nvGrpSpPr>
        <p:grpSpPr bwMode="auto">
          <a:xfrm>
            <a:off x="4495800" y="4267200"/>
            <a:ext cx="228600" cy="228600"/>
            <a:chOff x="4656" y="552"/>
            <a:chExt cx="144" cy="144"/>
          </a:xfrm>
        </p:grpSpPr>
        <p:sp>
          <p:nvSpPr>
            <p:cNvPr id="64560" name="Line 25"/>
            <p:cNvSpPr>
              <a:spLocks noChangeShapeType="1"/>
            </p:cNvSpPr>
            <p:nvPr/>
          </p:nvSpPr>
          <p:spPr bwMode="auto">
            <a:xfrm>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4561" name="Line 26"/>
            <p:cNvSpPr>
              <a:spLocks noChangeShapeType="1"/>
            </p:cNvSpPr>
            <p:nvPr/>
          </p:nvSpPr>
          <p:spPr bwMode="auto">
            <a:xfrm rot="-5400000">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64534" name="AutoShape 27"/>
          <p:cNvSpPr>
            <a:spLocks noChangeArrowheads="1"/>
          </p:cNvSpPr>
          <p:nvPr/>
        </p:nvSpPr>
        <p:spPr bwMode="auto">
          <a:xfrm>
            <a:off x="1371600" y="2971800"/>
            <a:ext cx="2133600" cy="7620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4535" name="Text Box 30"/>
          <p:cNvSpPr txBox="1">
            <a:spLocks noChangeArrowheads="1"/>
          </p:cNvSpPr>
          <p:nvPr/>
        </p:nvSpPr>
        <p:spPr bwMode="auto">
          <a:xfrm>
            <a:off x="971550" y="1447800"/>
            <a:ext cx="263525" cy="2860675"/>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a:solidFill>
                  <a:srgbClr val="FF0000"/>
                </a:solidFill>
              </a:rPr>
              <a:t>VIA</a:t>
            </a:r>
          </a:p>
          <a:p>
            <a:pPr algn="ctr"/>
            <a:r>
              <a:rPr lang="it-IT" altLang="x-none" sz="1400">
                <a:solidFill>
                  <a:srgbClr val="FF0000"/>
                </a:solidFill>
              </a:rPr>
              <a:t> INDIRETTA</a:t>
            </a:r>
          </a:p>
        </p:txBody>
      </p:sp>
      <p:sp>
        <p:nvSpPr>
          <p:cNvPr id="64536" name="Text Box 31"/>
          <p:cNvSpPr txBox="1">
            <a:spLocks noChangeArrowheads="1"/>
          </p:cNvSpPr>
          <p:nvPr/>
        </p:nvSpPr>
        <p:spPr bwMode="auto">
          <a:xfrm>
            <a:off x="3886200" y="5792788"/>
            <a:ext cx="1828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t>TALAMO</a:t>
            </a:r>
          </a:p>
        </p:txBody>
      </p:sp>
      <p:sp>
        <p:nvSpPr>
          <p:cNvPr id="64537" name="AutoShape 36"/>
          <p:cNvSpPr>
            <a:spLocks noChangeArrowheads="1"/>
          </p:cNvSpPr>
          <p:nvPr/>
        </p:nvSpPr>
        <p:spPr bwMode="auto">
          <a:xfrm>
            <a:off x="3733800" y="5562600"/>
            <a:ext cx="2133600" cy="762000"/>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4538" name="Text Box 37"/>
          <p:cNvSpPr txBox="1">
            <a:spLocks noChangeArrowheads="1"/>
          </p:cNvSpPr>
          <p:nvPr/>
        </p:nvSpPr>
        <p:spPr bwMode="auto">
          <a:xfrm>
            <a:off x="3603625" y="714375"/>
            <a:ext cx="23971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1400" b="1"/>
              <a:t>CORTECCIA CEREBRALE</a:t>
            </a:r>
          </a:p>
        </p:txBody>
      </p:sp>
      <p:sp>
        <p:nvSpPr>
          <p:cNvPr id="64539" name="AutoShape 38"/>
          <p:cNvSpPr>
            <a:spLocks noChangeArrowheads="1"/>
          </p:cNvSpPr>
          <p:nvPr/>
        </p:nvSpPr>
        <p:spPr bwMode="auto">
          <a:xfrm>
            <a:off x="1905000" y="533400"/>
            <a:ext cx="5943600" cy="685800"/>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4540" name="AutoShape 39"/>
          <p:cNvSpPr>
            <a:spLocks noChangeArrowheads="1"/>
          </p:cNvSpPr>
          <p:nvPr/>
        </p:nvSpPr>
        <p:spPr bwMode="auto">
          <a:xfrm>
            <a:off x="533400" y="838200"/>
            <a:ext cx="304800" cy="5105400"/>
          </a:xfrm>
          <a:prstGeom prst="roundRect">
            <a:avLst>
              <a:gd name="adj" fmla="val 16667"/>
            </a:avLst>
          </a:prstGeom>
          <a:noFill/>
          <a:ln w="28575">
            <a:solidFill>
              <a:srgbClr val="00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4541" name="Rectangle 40"/>
          <p:cNvSpPr>
            <a:spLocks noChangeArrowheads="1"/>
          </p:cNvSpPr>
          <p:nvPr/>
        </p:nvSpPr>
        <p:spPr bwMode="auto">
          <a:xfrm>
            <a:off x="762000" y="685800"/>
            <a:ext cx="152400" cy="5410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4542" name="Line 41"/>
          <p:cNvSpPr>
            <a:spLocks noChangeShapeType="1"/>
          </p:cNvSpPr>
          <p:nvPr/>
        </p:nvSpPr>
        <p:spPr bwMode="auto">
          <a:xfrm>
            <a:off x="685800" y="5943600"/>
            <a:ext cx="2971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4543" name="Line 42"/>
          <p:cNvSpPr>
            <a:spLocks noChangeShapeType="1"/>
          </p:cNvSpPr>
          <p:nvPr/>
        </p:nvSpPr>
        <p:spPr bwMode="auto">
          <a:xfrm>
            <a:off x="685800" y="838200"/>
            <a:ext cx="11430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4544" name="Line 43"/>
          <p:cNvSpPr>
            <a:spLocks noChangeShapeType="1"/>
          </p:cNvSpPr>
          <p:nvPr/>
        </p:nvSpPr>
        <p:spPr bwMode="auto">
          <a:xfrm>
            <a:off x="4800600" y="1219200"/>
            <a:ext cx="0" cy="4572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4545" name="Text Box 46"/>
          <p:cNvSpPr txBox="1">
            <a:spLocks noChangeArrowheads="1"/>
          </p:cNvSpPr>
          <p:nvPr/>
        </p:nvSpPr>
        <p:spPr bwMode="auto">
          <a:xfrm>
            <a:off x="1752600" y="5607050"/>
            <a:ext cx="124618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000000"/>
                </a:solidFill>
              </a:rPr>
              <a:t>glutammato</a:t>
            </a:r>
          </a:p>
        </p:txBody>
      </p:sp>
      <p:grpSp>
        <p:nvGrpSpPr>
          <p:cNvPr id="64546" name="Group 47"/>
          <p:cNvGrpSpPr>
            <a:grpSpLocks/>
          </p:cNvGrpSpPr>
          <p:nvPr/>
        </p:nvGrpSpPr>
        <p:grpSpPr bwMode="auto">
          <a:xfrm>
            <a:off x="1295400" y="508000"/>
            <a:ext cx="228600" cy="228600"/>
            <a:chOff x="4656" y="552"/>
            <a:chExt cx="144" cy="144"/>
          </a:xfrm>
        </p:grpSpPr>
        <p:sp>
          <p:nvSpPr>
            <p:cNvPr id="64558" name="Line 48"/>
            <p:cNvSpPr>
              <a:spLocks noChangeShapeType="1"/>
            </p:cNvSpPr>
            <p:nvPr/>
          </p:nvSpPr>
          <p:spPr bwMode="auto">
            <a:xfrm>
              <a:off x="4656" y="624"/>
              <a:ext cx="1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4559" name="Line 49"/>
            <p:cNvSpPr>
              <a:spLocks noChangeShapeType="1"/>
            </p:cNvSpPr>
            <p:nvPr/>
          </p:nvSpPr>
          <p:spPr bwMode="auto">
            <a:xfrm rot="-5400000">
              <a:off x="4656" y="624"/>
              <a:ext cx="1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64547" name="Group 52"/>
          <p:cNvGrpSpPr>
            <a:grpSpLocks/>
          </p:cNvGrpSpPr>
          <p:nvPr/>
        </p:nvGrpSpPr>
        <p:grpSpPr bwMode="auto">
          <a:xfrm>
            <a:off x="5029200" y="1422400"/>
            <a:ext cx="228600" cy="228600"/>
            <a:chOff x="4656" y="552"/>
            <a:chExt cx="144" cy="144"/>
          </a:xfrm>
        </p:grpSpPr>
        <p:sp>
          <p:nvSpPr>
            <p:cNvPr id="64556" name="Line 53"/>
            <p:cNvSpPr>
              <a:spLocks noChangeShapeType="1"/>
            </p:cNvSpPr>
            <p:nvPr/>
          </p:nvSpPr>
          <p:spPr bwMode="auto">
            <a:xfrm>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4557" name="Line 54"/>
            <p:cNvSpPr>
              <a:spLocks noChangeShapeType="1"/>
            </p:cNvSpPr>
            <p:nvPr/>
          </p:nvSpPr>
          <p:spPr bwMode="auto">
            <a:xfrm rot="-5400000">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64548" name="Text Box 55"/>
          <p:cNvSpPr txBox="1">
            <a:spLocks noChangeArrowheads="1"/>
          </p:cNvSpPr>
          <p:nvPr/>
        </p:nvSpPr>
        <p:spPr bwMode="auto">
          <a:xfrm>
            <a:off x="3478213" y="1270000"/>
            <a:ext cx="1246187"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FF0000"/>
                </a:solidFill>
              </a:rPr>
              <a:t>glutammato</a:t>
            </a:r>
          </a:p>
        </p:txBody>
      </p:sp>
      <p:sp>
        <p:nvSpPr>
          <p:cNvPr id="64549" name="Text Box 56"/>
          <p:cNvSpPr txBox="1">
            <a:spLocks noChangeArrowheads="1"/>
          </p:cNvSpPr>
          <p:nvPr/>
        </p:nvSpPr>
        <p:spPr bwMode="auto">
          <a:xfrm>
            <a:off x="5257800" y="1331913"/>
            <a:ext cx="1612900" cy="21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800"/>
              <a:t>PROIEZIONI TOPOGRAFICHE</a:t>
            </a:r>
          </a:p>
        </p:txBody>
      </p:sp>
      <p:sp>
        <p:nvSpPr>
          <p:cNvPr id="64550" name="CasellaDiTesto 1"/>
          <p:cNvSpPr txBox="1">
            <a:spLocks noChangeArrowheads="1"/>
          </p:cNvSpPr>
          <p:nvPr/>
        </p:nvSpPr>
        <p:spPr bwMode="auto">
          <a:xfrm>
            <a:off x="3995738" y="6453188"/>
            <a:ext cx="51419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FF0000"/>
                </a:solidFill>
              </a:rPr>
              <a:t>VIA INDIRETTA: non si compiono movimenti non voluti</a:t>
            </a:r>
          </a:p>
        </p:txBody>
      </p:sp>
      <p:sp>
        <p:nvSpPr>
          <p:cNvPr id="64551" name="Line 73"/>
          <p:cNvSpPr>
            <a:spLocks noChangeShapeType="1"/>
          </p:cNvSpPr>
          <p:nvPr/>
        </p:nvSpPr>
        <p:spPr bwMode="auto">
          <a:xfrm flipH="1" flipV="1">
            <a:off x="5880100" y="5943600"/>
            <a:ext cx="1081088" cy="6350"/>
          </a:xfrm>
          <a:prstGeom prst="line">
            <a:avLst/>
          </a:prstGeom>
          <a:noFill/>
          <a:ln w="57150">
            <a:solidFill>
              <a:srgbClr val="8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4552" name="Line 69"/>
          <p:cNvSpPr>
            <a:spLocks noChangeShapeType="1"/>
          </p:cNvSpPr>
          <p:nvPr/>
        </p:nvSpPr>
        <p:spPr bwMode="auto">
          <a:xfrm flipV="1">
            <a:off x="6934200" y="5067300"/>
            <a:ext cx="0" cy="876300"/>
          </a:xfrm>
          <a:prstGeom prst="line">
            <a:avLst/>
          </a:prstGeom>
          <a:noFill/>
          <a:ln w="5715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4553" name="Line 92"/>
          <p:cNvSpPr>
            <a:spLocks noChangeShapeType="1"/>
          </p:cNvSpPr>
          <p:nvPr/>
        </p:nvSpPr>
        <p:spPr bwMode="auto">
          <a:xfrm>
            <a:off x="6096000" y="5715000"/>
            <a:ext cx="228600" cy="0"/>
          </a:xfrm>
          <a:prstGeom prst="line">
            <a:avLst/>
          </a:prstGeom>
          <a:noFill/>
          <a:ln w="5715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4554" name="Text Box 93"/>
          <p:cNvSpPr txBox="1">
            <a:spLocks noChangeArrowheads="1"/>
          </p:cNvSpPr>
          <p:nvPr/>
        </p:nvSpPr>
        <p:spPr bwMode="auto">
          <a:xfrm>
            <a:off x="6950075" y="5302250"/>
            <a:ext cx="749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t>GABA</a:t>
            </a:r>
          </a:p>
        </p:txBody>
      </p:sp>
      <p:sp>
        <p:nvSpPr>
          <p:cNvPr id="64555" name="Text Box 74"/>
          <p:cNvSpPr txBox="1">
            <a:spLocks noChangeArrowheads="1"/>
          </p:cNvSpPr>
          <p:nvPr/>
        </p:nvSpPr>
        <p:spPr bwMode="auto">
          <a:xfrm>
            <a:off x="2486025" y="42863"/>
            <a:ext cx="4567238"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1800"/>
              <a:t>IN MOVIMENTO – 2 (movimenti non voluti)</a:t>
            </a:r>
          </a:p>
        </p:txBody>
      </p:sp>
      <p:sp>
        <p:nvSpPr>
          <p:cNvPr id="64562" name="Text Box 50"/>
          <p:cNvSpPr txBox="1">
            <a:spLocks noChangeArrowheads="1"/>
          </p:cNvSpPr>
          <p:nvPr/>
        </p:nvSpPr>
        <p:spPr bwMode="auto">
          <a:xfrm>
            <a:off x="6096000" y="2120900"/>
            <a:ext cx="1644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altLang="x-none" sz="1000"/>
              <a:t>MATRICE (ricca di AChE)</a:t>
            </a:r>
          </a:p>
        </p:txBody>
      </p:sp>
      <p:sp>
        <p:nvSpPr>
          <p:cNvPr id="64563" name="Text Box 51"/>
          <p:cNvSpPr txBox="1">
            <a:spLocks noChangeArrowheads="1"/>
          </p:cNvSpPr>
          <p:nvPr/>
        </p:nvSpPr>
        <p:spPr bwMode="auto">
          <a:xfrm>
            <a:off x="1981200" y="2133600"/>
            <a:ext cx="1863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altLang="x-none" sz="1000"/>
              <a:t>STRIOSOMI (poveri di AChE)</a:t>
            </a:r>
          </a:p>
        </p:txBody>
      </p:sp>
      <p:grpSp>
        <p:nvGrpSpPr>
          <p:cNvPr id="53" name="Gruppo 52"/>
          <p:cNvGrpSpPr/>
          <p:nvPr/>
        </p:nvGrpSpPr>
        <p:grpSpPr>
          <a:xfrm>
            <a:off x="2339752" y="3861048"/>
            <a:ext cx="360040" cy="288032"/>
            <a:chOff x="6444208" y="5157192"/>
            <a:chExt cx="936104" cy="720080"/>
          </a:xfrm>
        </p:grpSpPr>
        <p:cxnSp>
          <p:nvCxnSpPr>
            <p:cNvPr id="54" name="Connettore 1 53"/>
            <p:cNvCxnSpPr/>
            <p:nvPr/>
          </p:nvCxnSpPr>
          <p:spPr bwMode="auto">
            <a:xfrm>
              <a:off x="6516216" y="5157192"/>
              <a:ext cx="864096"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5" name="Connettore 1 54"/>
            <p:cNvCxnSpPr/>
            <p:nvPr/>
          </p:nvCxnSpPr>
          <p:spPr bwMode="auto">
            <a:xfrm flipV="1">
              <a:off x="6444208" y="5229200"/>
              <a:ext cx="927720" cy="51244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56" name="Gruppo 55"/>
          <p:cNvGrpSpPr/>
          <p:nvPr/>
        </p:nvGrpSpPr>
        <p:grpSpPr>
          <a:xfrm>
            <a:off x="827584" y="5589240"/>
            <a:ext cx="936104" cy="720080"/>
            <a:chOff x="6444208" y="5157192"/>
            <a:chExt cx="936104" cy="720080"/>
          </a:xfrm>
        </p:grpSpPr>
        <p:cxnSp>
          <p:nvCxnSpPr>
            <p:cNvPr id="57" name="Connettore 1 56"/>
            <p:cNvCxnSpPr/>
            <p:nvPr/>
          </p:nvCxnSpPr>
          <p:spPr bwMode="auto">
            <a:xfrm>
              <a:off x="6516216" y="5157192"/>
              <a:ext cx="864096"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8" name="Connettore 1 57"/>
            <p:cNvCxnSpPr/>
            <p:nvPr/>
          </p:nvCxnSpPr>
          <p:spPr bwMode="auto">
            <a:xfrm flipV="1">
              <a:off x="6444208" y="5229200"/>
              <a:ext cx="927720" cy="51244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6353229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AutoShape 2"/>
          <p:cNvSpPr>
            <a:spLocks noChangeArrowheads="1"/>
          </p:cNvSpPr>
          <p:nvPr/>
        </p:nvSpPr>
        <p:spPr bwMode="auto">
          <a:xfrm>
            <a:off x="5029200" y="4267200"/>
            <a:ext cx="3581400" cy="7620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6562" name="Text Box 3"/>
          <p:cNvSpPr txBox="1">
            <a:spLocks noChangeArrowheads="1"/>
          </p:cNvSpPr>
          <p:nvPr/>
        </p:nvSpPr>
        <p:spPr bwMode="auto">
          <a:xfrm>
            <a:off x="5054600" y="4395788"/>
            <a:ext cx="35433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t>SUBSTANTIA NIGRA </a:t>
            </a:r>
            <a:r>
              <a:rPr lang="it-IT" altLang="x-none" sz="1200" b="1"/>
              <a:t>PARTE RETICOLATA</a:t>
            </a:r>
            <a:endParaRPr lang="it-IT" altLang="x-none" sz="1400" b="1"/>
          </a:p>
          <a:p>
            <a:pPr algn="ctr"/>
            <a:r>
              <a:rPr lang="it-IT" altLang="x-none" sz="1400" b="1"/>
              <a:t>GLOBUS PALLIDUS </a:t>
            </a:r>
            <a:r>
              <a:rPr lang="it-IT" altLang="x-none" sz="1200" b="1"/>
              <a:t>INTERNO</a:t>
            </a:r>
          </a:p>
        </p:txBody>
      </p:sp>
      <p:sp>
        <p:nvSpPr>
          <p:cNvPr id="66563" name="Text Box 4"/>
          <p:cNvSpPr txBox="1">
            <a:spLocks noChangeArrowheads="1"/>
          </p:cNvSpPr>
          <p:nvPr/>
        </p:nvSpPr>
        <p:spPr bwMode="auto">
          <a:xfrm>
            <a:off x="3898900" y="3022600"/>
            <a:ext cx="19812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t>SUBSTANTIA NIGRA </a:t>
            </a:r>
            <a:r>
              <a:rPr lang="it-IT" altLang="x-none" sz="1200" b="1"/>
              <a:t>PARTE COMPATTA</a:t>
            </a:r>
          </a:p>
          <a:p>
            <a:pPr algn="ctr"/>
            <a:r>
              <a:rPr lang="it-IT" altLang="x-none" sz="800" b="1"/>
              <a:t>(ATTIVITÀ TONICA)</a:t>
            </a:r>
            <a:endParaRPr lang="it-IT" altLang="x-none" sz="1200" b="1"/>
          </a:p>
        </p:txBody>
      </p:sp>
      <p:sp>
        <p:nvSpPr>
          <p:cNvPr id="66564" name="AutoShape 5"/>
          <p:cNvSpPr>
            <a:spLocks noChangeArrowheads="1"/>
          </p:cNvSpPr>
          <p:nvPr/>
        </p:nvSpPr>
        <p:spPr bwMode="auto">
          <a:xfrm>
            <a:off x="3810000" y="2971800"/>
            <a:ext cx="2133600" cy="7620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6565" name="Text Box 6"/>
          <p:cNvSpPr txBox="1">
            <a:spLocks noChangeArrowheads="1"/>
          </p:cNvSpPr>
          <p:nvPr/>
        </p:nvSpPr>
        <p:spPr bwMode="auto">
          <a:xfrm>
            <a:off x="1524000" y="3124200"/>
            <a:ext cx="1828800" cy="42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200" b="1">
                <a:solidFill>
                  <a:srgbClr val="FF0000"/>
                </a:solidFill>
              </a:rPr>
              <a:t>GLOBUS PALLIDUS </a:t>
            </a:r>
            <a:r>
              <a:rPr lang="it-IT" altLang="x-none" sz="1000" b="1">
                <a:solidFill>
                  <a:srgbClr val="FF0000"/>
                </a:solidFill>
              </a:rPr>
              <a:t>ESTERNO</a:t>
            </a:r>
            <a:endParaRPr lang="it-IT" altLang="x-none" sz="1200" b="1">
              <a:solidFill>
                <a:srgbClr val="FF0000"/>
              </a:solidFill>
            </a:endParaRPr>
          </a:p>
        </p:txBody>
      </p:sp>
      <p:sp>
        <p:nvSpPr>
          <p:cNvPr id="66566" name="Text Box 7"/>
          <p:cNvSpPr txBox="1">
            <a:spLocks noChangeArrowheads="1"/>
          </p:cNvSpPr>
          <p:nvPr/>
        </p:nvSpPr>
        <p:spPr bwMode="auto">
          <a:xfrm>
            <a:off x="1524000" y="4394200"/>
            <a:ext cx="18288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solidFill>
                  <a:srgbClr val="FF0000"/>
                </a:solidFill>
              </a:rPr>
              <a:t>NUCLEO SUBTALAMICO</a:t>
            </a:r>
          </a:p>
        </p:txBody>
      </p:sp>
      <p:sp>
        <p:nvSpPr>
          <p:cNvPr id="66567" name="AutoShape 8"/>
          <p:cNvSpPr>
            <a:spLocks noChangeArrowheads="1"/>
          </p:cNvSpPr>
          <p:nvPr/>
        </p:nvSpPr>
        <p:spPr bwMode="auto">
          <a:xfrm>
            <a:off x="1371600" y="4267200"/>
            <a:ext cx="2133600" cy="7620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6568" name="Line 10"/>
          <p:cNvSpPr>
            <a:spLocks noChangeShapeType="1"/>
          </p:cNvSpPr>
          <p:nvPr/>
        </p:nvSpPr>
        <p:spPr bwMode="auto">
          <a:xfrm>
            <a:off x="2514600" y="2451100"/>
            <a:ext cx="0" cy="4572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6569" name="Line 11"/>
          <p:cNvSpPr>
            <a:spLocks noChangeShapeType="1"/>
          </p:cNvSpPr>
          <p:nvPr/>
        </p:nvSpPr>
        <p:spPr bwMode="auto">
          <a:xfrm>
            <a:off x="2514600" y="3733800"/>
            <a:ext cx="0" cy="533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6570" name="Line 13"/>
          <p:cNvSpPr>
            <a:spLocks noChangeShapeType="1"/>
          </p:cNvSpPr>
          <p:nvPr/>
        </p:nvSpPr>
        <p:spPr bwMode="auto">
          <a:xfrm>
            <a:off x="2819400" y="4114800"/>
            <a:ext cx="228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6571" name="Text Box 16"/>
          <p:cNvSpPr txBox="1">
            <a:spLocks noChangeArrowheads="1"/>
          </p:cNvSpPr>
          <p:nvPr/>
        </p:nvSpPr>
        <p:spPr bwMode="auto">
          <a:xfrm>
            <a:off x="3303588" y="1835150"/>
            <a:ext cx="309721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1400" b="1"/>
              <a:t>PUTAMEN e CAUDATO (STRIATO)</a:t>
            </a:r>
          </a:p>
        </p:txBody>
      </p:sp>
      <p:sp>
        <p:nvSpPr>
          <p:cNvPr id="66572" name="Rectangle 18"/>
          <p:cNvSpPr>
            <a:spLocks noChangeArrowheads="1"/>
          </p:cNvSpPr>
          <p:nvPr/>
        </p:nvSpPr>
        <p:spPr bwMode="auto">
          <a:xfrm>
            <a:off x="3505200" y="2603500"/>
            <a:ext cx="1143000" cy="3048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6573" name="Text Box 19"/>
          <p:cNvSpPr txBox="1">
            <a:spLocks noChangeArrowheads="1"/>
          </p:cNvSpPr>
          <p:nvPr/>
        </p:nvSpPr>
        <p:spPr bwMode="auto">
          <a:xfrm>
            <a:off x="2346325" y="2101850"/>
            <a:ext cx="4159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b="1">
                <a:solidFill>
                  <a:srgbClr val="FF0000"/>
                </a:solidFill>
              </a:rPr>
              <a:t>D</a:t>
            </a:r>
            <a:r>
              <a:rPr lang="it-IT" altLang="x-none" sz="1200" b="1">
                <a:solidFill>
                  <a:srgbClr val="FF0000"/>
                </a:solidFill>
              </a:rPr>
              <a:t>2</a:t>
            </a:r>
            <a:endParaRPr lang="it-IT" altLang="x-none" b="1">
              <a:solidFill>
                <a:srgbClr val="FF0000"/>
              </a:solidFill>
            </a:endParaRPr>
          </a:p>
        </p:txBody>
      </p:sp>
      <p:sp>
        <p:nvSpPr>
          <p:cNvPr id="66574" name="Line 26"/>
          <p:cNvSpPr>
            <a:spLocks noChangeShapeType="1"/>
          </p:cNvSpPr>
          <p:nvPr/>
        </p:nvSpPr>
        <p:spPr bwMode="auto">
          <a:xfrm>
            <a:off x="3505200" y="4648200"/>
            <a:ext cx="14478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6575" name="Text Box 27"/>
          <p:cNvSpPr txBox="1">
            <a:spLocks noChangeArrowheads="1"/>
          </p:cNvSpPr>
          <p:nvPr/>
        </p:nvSpPr>
        <p:spPr bwMode="auto">
          <a:xfrm>
            <a:off x="3565525" y="4713288"/>
            <a:ext cx="124618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FF0000"/>
                </a:solidFill>
              </a:rPr>
              <a:t>glutammato</a:t>
            </a:r>
          </a:p>
        </p:txBody>
      </p:sp>
      <p:sp>
        <p:nvSpPr>
          <p:cNvPr id="66576" name="AutoShape 29"/>
          <p:cNvSpPr>
            <a:spLocks noChangeArrowheads="1"/>
          </p:cNvSpPr>
          <p:nvPr/>
        </p:nvSpPr>
        <p:spPr bwMode="auto">
          <a:xfrm>
            <a:off x="1905000" y="1752600"/>
            <a:ext cx="5943600" cy="6858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6577" name="Text Box 30"/>
          <p:cNvSpPr txBox="1">
            <a:spLocks noChangeArrowheads="1"/>
          </p:cNvSpPr>
          <p:nvPr/>
        </p:nvSpPr>
        <p:spPr bwMode="auto">
          <a:xfrm>
            <a:off x="1676400" y="2533650"/>
            <a:ext cx="749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FF0000"/>
                </a:solidFill>
              </a:rPr>
              <a:t>GABA</a:t>
            </a:r>
          </a:p>
        </p:txBody>
      </p:sp>
      <p:sp>
        <p:nvSpPr>
          <p:cNvPr id="66578" name="Line 31"/>
          <p:cNvSpPr>
            <a:spLocks noChangeShapeType="1"/>
          </p:cNvSpPr>
          <p:nvPr/>
        </p:nvSpPr>
        <p:spPr bwMode="auto">
          <a:xfrm>
            <a:off x="2819400" y="2819400"/>
            <a:ext cx="228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6579" name="Text Box 32"/>
          <p:cNvSpPr txBox="1">
            <a:spLocks noChangeArrowheads="1"/>
          </p:cNvSpPr>
          <p:nvPr/>
        </p:nvSpPr>
        <p:spPr bwMode="auto">
          <a:xfrm>
            <a:off x="1692275" y="3816350"/>
            <a:ext cx="749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FF0000"/>
                </a:solidFill>
              </a:rPr>
              <a:t>GABA</a:t>
            </a:r>
          </a:p>
        </p:txBody>
      </p:sp>
      <p:sp>
        <p:nvSpPr>
          <p:cNvPr id="66580" name="Text Box 33"/>
          <p:cNvSpPr txBox="1">
            <a:spLocks noChangeArrowheads="1"/>
          </p:cNvSpPr>
          <p:nvPr/>
        </p:nvSpPr>
        <p:spPr bwMode="auto">
          <a:xfrm>
            <a:off x="4267200" y="2482850"/>
            <a:ext cx="1076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0000FF"/>
                </a:solidFill>
              </a:rPr>
              <a:t>d</a:t>
            </a:r>
            <a:r>
              <a:rPr lang="it-IT" altLang="x-none">
                <a:solidFill>
                  <a:srgbClr val="FF0000"/>
                </a:solidFill>
              </a:rPr>
              <a:t>o</a:t>
            </a:r>
            <a:r>
              <a:rPr lang="it-IT" altLang="x-none">
                <a:solidFill>
                  <a:srgbClr val="0000FF"/>
                </a:solidFill>
              </a:rPr>
              <a:t>p</a:t>
            </a:r>
            <a:r>
              <a:rPr lang="it-IT" altLang="x-none">
                <a:solidFill>
                  <a:srgbClr val="FF0000"/>
                </a:solidFill>
              </a:rPr>
              <a:t>a</a:t>
            </a:r>
            <a:r>
              <a:rPr lang="it-IT" altLang="x-none">
                <a:solidFill>
                  <a:srgbClr val="0000FF"/>
                </a:solidFill>
              </a:rPr>
              <a:t>m</a:t>
            </a:r>
            <a:r>
              <a:rPr lang="it-IT" altLang="x-none">
                <a:solidFill>
                  <a:srgbClr val="FF0000"/>
                </a:solidFill>
              </a:rPr>
              <a:t>i</a:t>
            </a:r>
            <a:r>
              <a:rPr lang="it-IT" altLang="x-none">
                <a:solidFill>
                  <a:srgbClr val="0000FF"/>
                </a:solidFill>
              </a:rPr>
              <a:t>n</a:t>
            </a:r>
            <a:r>
              <a:rPr lang="it-IT" altLang="x-none">
                <a:solidFill>
                  <a:srgbClr val="FF0000"/>
                </a:solidFill>
              </a:rPr>
              <a:t>a</a:t>
            </a:r>
            <a:endParaRPr lang="it-IT" altLang="x-none"/>
          </a:p>
        </p:txBody>
      </p:sp>
      <p:grpSp>
        <p:nvGrpSpPr>
          <p:cNvPr id="66581" name="Group 37"/>
          <p:cNvGrpSpPr>
            <a:grpSpLocks/>
          </p:cNvGrpSpPr>
          <p:nvPr/>
        </p:nvGrpSpPr>
        <p:grpSpPr bwMode="auto">
          <a:xfrm>
            <a:off x="4495800" y="4267200"/>
            <a:ext cx="228600" cy="228600"/>
            <a:chOff x="4656" y="552"/>
            <a:chExt cx="144" cy="144"/>
          </a:xfrm>
        </p:grpSpPr>
        <p:sp>
          <p:nvSpPr>
            <p:cNvPr id="66624" name="Line 38"/>
            <p:cNvSpPr>
              <a:spLocks noChangeShapeType="1"/>
            </p:cNvSpPr>
            <p:nvPr/>
          </p:nvSpPr>
          <p:spPr bwMode="auto">
            <a:xfrm>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6625" name="Line 39"/>
            <p:cNvSpPr>
              <a:spLocks noChangeShapeType="1"/>
            </p:cNvSpPr>
            <p:nvPr/>
          </p:nvSpPr>
          <p:spPr bwMode="auto">
            <a:xfrm rot="-5400000">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66582" name="AutoShape 40"/>
          <p:cNvSpPr>
            <a:spLocks noChangeArrowheads="1"/>
          </p:cNvSpPr>
          <p:nvPr/>
        </p:nvSpPr>
        <p:spPr bwMode="auto">
          <a:xfrm>
            <a:off x="1371600" y="2971800"/>
            <a:ext cx="2133600" cy="7620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6583" name="Line 41"/>
          <p:cNvSpPr>
            <a:spLocks noChangeShapeType="1"/>
          </p:cNvSpPr>
          <p:nvPr/>
        </p:nvSpPr>
        <p:spPr bwMode="auto">
          <a:xfrm flipH="1">
            <a:off x="2717800" y="2276475"/>
            <a:ext cx="1541463" cy="95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6584" name="Text Box 45"/>
          <p:cNvSpPr txBox="1">
            <a:spLocks noChangeArrowheads="1"/>
          </p:cNvSpPr>
          <p:nvPr/>
        </p:nvSpPr>
        <p:spPr bwMode="auto">
          <a:xfrm>
            <a:off x="3886200" y="5792788"/>
            <a:ext cx="1828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t>TALAMO</a:t>
            </a:r>
          </a:p>
        </p:txBody>
      </p:sp>
      <p:sp>
        <p:nvSpPr>
          <p:cNvPr id="66585" name="AutoShape 50"/>
          <p:cNvSpPr>
            <a:spLocks noChangeArrowheads="1"/>
          </p:cNvSpPr>
          <p:nvPr/>
        </p:nvSpPr>
        <p:spPr bwMode="auto">
          <a:xfrm>
            <a:off x="3733800" y="5562600"/>
            <a:ext cx="2133600" cy="762000"/>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6586" name="Text Box 51"/>
          <p:cNvSpPr txBox="1">
            <a:spLocks noChangeArrowheads="1"/>
          </p:cNvSpPr>
          <p:nvPr/>
        </p:nvSpPr>
        <p:spPr bwMode="auto">
          <a:xfrm>
            <a:off x="3603625" y="714375"/>
            <a:ext cx="23971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1400" b="1"/>
              <a:t>CORTECCIA CEREBRALE</a:t>
            </a:r>
          </a:p>
        </p:txBody>
      </p:sp>
      <p:sp>
        <p:nvSpPr>
          <p:cNvPr id="66587" name="AutoShape 52"/>
          <p:cNvSpPr>
            <a:spLocks noChangeArrowheads="1"/>
          </p:cNvSpPr>
          <p:nvPr/>
        </p:nvSpPr>
        <p:spPr bwMode="auto">
          <a:xfrm>
            <a:off x="1905000" y="533400"/>
            <a:ext cx="5943600" cy="685800"/>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6588" name="AutoShape 53"/>
          <p:cNvSpPr>
            <a:spLocks noChangeArrowheads="1"/>
          </p:cNvSpPr>
          <p:nvPr/>
        </p:nvSpPr>
        <p:spPr bwMode="auto">
          <a:xfrm>
            <a:off x="533400" y="838200"/>
            <a:ext cx="304800" cy="5105400"/>
          </a:xfrm>
          <a:prstGeom prst="roundRect">
            <a:avLst>
              <a:gd name="adj" fmla="val 16667"/>
            </a:avLst>
          </a:prstGeom>
          <a:noFill/>
          <a:ln w="28575">
            <a:solidFill>
              <a:srgbClr val="00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6589" name="Rectangle 54"/>
          <p:cNvSpPr>
            <a:spLocks noChangeArrowheads="1"/>
          </p:cNvSpPr>
          <p:nvPr/>
        </p:nvSpPr>
        <p:spPr bwMode="auto">
          <a:xfrm>
            <a:off x="762000" y="685800"/>
            <a:ext cx="152400" cy="5410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6590" name="Line 55"/>
          <p:cNvSpPr>
            <a:spLocks noChangeShapeType="1"/>
          </p:cNvSpPr>
          <p:nvPr/>
        </p:nvSpPr>
        <p:spPr bwMode="auto">
          <a:xfrm>
            <a:off x="685800" y="5943600"/>
            <a:ext cx="2971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6591" name="Line 56"/>
          <p:cNvSpPr>
            <a:spLocks noChangeShapeType="1"/>
          </p:cNvSpPr>
          <p:nvPr/>
        </p:nvSpPr>
        <p:spPr bwMode="auto">
          <a:xfrm>
            <a:off x="685800" y="838200"/>
            <a:ext cx="11430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6592" name="Line 57"/>
          <p:cNvSpPr>
            <a:spLocks noChangeShapeType="1"/>
          </p:cNvSpPr>
          <p:nvPr/>
        </p:nvSpPr>
        <p:spPr bwMode="auto">
          <a:xfrm>
            <a:off x="4800600" y="1219200"/>
            <a:ext cx="0" cy="4572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6593" name="Line 58"/>
          <p:cNvSpPr>
            <a:spLocks noChangeShapeType="1"/>
          </p:cNvSpPr>
          <p:nvPr/>
        </p:nvSpPr>
        <p:spPr bwMode="auto">
          <a:xfrm flipH="1">
            <a:off x="4216400" y="2276475"/>
            <a:ext cx="15875" cy="63182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6594" name="Text Box 62"/>
          <p:cNvSpPr txBox="1">
            <a:spLocks noChangeArrowheads="1"/>
          </p:cNvSpPr>
          <p:nvPr/>
        </p:nvSpPr>
        <p:spPr bwMode="auto">
          <a:xfrm>
            <a:off x="1752600" y="5607050"/>
            <a:ext cx="124618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000000"/>
                </a:solidFill>
              </a:rPr>
              <a:t>glutammato</a:t>
            </a:r>
          </a:p>
        </p:txBody>
      </p:sp>
      <p:grpSp>
        <p:nvGrpSpPr>
          <p:cNvPr id="66595" name="Group 63"/>
          <p:cNvGrpSpPr>
            <a:grpSpLocks/>
          </p:cNvGrpSpPr>
          <p:nvPr/>
        </p:nvGrpSpPr>
        <p:grpSpPr bwMode="auto">
          <a:xfrm>
            <a:off x="1295400" y="508000"/>
            <a:ext cx="228600" cy="228600"/>
            <a:chOff x="4656" y="552"/>
            <a:chExt cx="144" cy="144"/>
          </a:xfrm>
        </p:grpSpPr>
        <p:sp>
          <p:nvSpPr>
            <p:cNvPr id="66622" name="Line 64"/>
            <p:cNvSpPr>
              <a:spLocks noChangeShapeType="1"/>
            </p:cNvSpPr>
            <p:nvPr/>
          </p:nvSpPr>
          <p:spPr bwMode="auto">
            <a:xfrm>
              <a:off x="4656" y="624"/>
              <a:ext cx="1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6623" name="Line 65"/>
            <p:cNvSpPr>
              <a:spLocks noChangeShapeType="1"/>
            </p:cNvSpPr>
            <p:nvPr/>
          </p:nvSpPr>
          <p:spPr bwMode="auto">
            <a:xfrm rot="-5400000">
              <a:off x="4656" y="624"/>
              <a:ext cx="1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66596" name="Group 68"/>
          <p:cNvGrpSpPr>
            <a:grpSpLocks/>
          </p:cNvGrpSpPr>
          <p:nvPr/>
        </p:nvGrpSpPr>
        <p:grpSpPr bwMode="auto">
          <a:xfrm>
            <a:off x="5029200" y="1422400"/>
            <a:ext cx="228600" cy="228600"/>
            <a:chOff x="4656" y="552"/>
            <a:chExt cx="144" cy="144"/>
          </a:xfrm>
        </p:grpSpPr>
        <p:sp>
          <p:nvSpPr>
            <p:cNvPr id="66620" name="Line 69"/>
            <p:cNvSpPr>
              <a:spLocks noChangeShapeType="1"/>
            </p:cNvSpPr>
            <p:nvPr/>
          </p:nvSpPr>
          <p:spPr bwMode="auto">
            <a:xfrm>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6621" name="Line 70"/>
            <p:cNvSpPr>
              <a:spLocks noChangeShapeType="1"/>
            </p:cNvSpPr>
            <p:nvPr/>
          </p:nvSpPr>
          <p:spPr bwMode="auto">
            <a:xfrm rot="-5400000">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66597" name="Text Box 71"/>
          <p:cNvSpPr txBox="1">
            <a:spLocks noChangeArrowheads="1"/>
          </p:cNvSpPr>
          <p:nvPr/>
        </p:nvSpPr>
        <p:spPr bwMode="auto">
          <a:xfrm>
            <a:off x="3478213" y="1270000"/>
            <a:ext cx="1246187"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FF0000"/>
                </a:solidFill>
              </a:rPr>
              <a:t>glutammato</a:t>
            </a:r>
          </a:p>
        </p:txBody>
      </p:sp>
      <p:sp>
        <p:nvSpPr>
          <p:cNvPr id="66598" name="Text Box 72"/>
          <p:cNvSpPr txBox="1">
            <a:spLocks noChangeArrowheads="1"/>
          </p:cNvSpPr>
          <p:nvPr/>
        </p:nvSpPr>
        <p:spPr bwMode="auto">
          <a:xfrm>
            <a:off x="5257800" y="1331913"/>
            <a:ext cx="1612900" cy="21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800"/>
              <a:t>PROIEZIONI TOPOGRAFICHE</a:t>
            </a:r>
          </a:p>
        </p:txBody>
      </p:sp>
      <p:sp>
        <p:nvSpPr>
          <p:cNvPr id="66599" name="Text Box 30"/>
          <p:cNvSpPr txBox="1">
            <a:spLocks noChangeArrowheads="1"/>
          </p:cNvSpPr>
          <p:nvPr/>
        </p:nvSpPr>
        <p:spPr bwMode="auto">
          <a:xfrm>
            <a:off x="971550" y="1447800"/>
            <a:ext cx="263525" cy="2860675"/>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a:solidFill>
                  <a:srgbClr val="FF0000"/>
                </a:solidFill>
              </a:rPr>
              <a:t>VIA</a:t>
            </a:r>
          </a:p>
          <a:p>
            <a:pPr algn="ctr"/>
            <a:r>
              <a:rPr lang="it-IT" altLang="x-none" sz="1400">
                <a:solidFill>
                  <a:srgbClr val="FF0000"/>
                </a:solidFill>
              </a:rPr>
              <a:t> INDIRETTA</a:t>
            </a:r>
          </a:p>
        </p:txBody>
      </p:sp>
      <p:sp>
        <p:nvSpPr>
          <p:cNvPr id="66600" name="Line 73"/>
          <p:cNvSpPr>
            <a:spLocks noChangeShapeType="1"/>
          </p:cNvSpPr>
          <p:nvPr/>
        </p:nvSpPr>
        <p:spPr bwMode="auto">
          <a:xfrm flipH="1" flipV="1">
            <a:off x="5880100" y="5943600"/>
            <a:ext cx="1081088" cy="6350"/>
          </a:xfrm>
          <a:prstGeom prst="line">
            <a:avLst/>
          </a:prstGeom>
          <a:noFill/>
          <a:ln w="57150">
            <a:solidFill>
              <a:srgbClr val="8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6601" name="Line 69"/>
          <p:cNvSpPr>
            <a:spLocks noChangeShapeType="1"/>
          </p:cNvSpPr>
          <p:nvPr/>
        </p:nvSpPr>
        <p:spPr bwMode="auto">
          <a:xfrm flipV="1">
            <a:off x="6934200" y="5067300"/>
            <a:ext cx="0" cy="876300"/>
          </a:xfrm>
          <a:prstGeom prst="line">
            <a:avLst/>
          </a:prstGeom>
          <a:noFill/>
          <a:ln w="5715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6602" name="Line 92"/>
          <p:cNvSpPr>
            <a:spLocks noChangeShapeType="1"/>
          </p:cNvSpPr>
          <p:nvPr/>
        </p:nvSpPr>
        <p:spPr bwMode="auto">
          <a:xfrm>
            <a:off x="6096000" y="5715000"/>
            <a:ext cx="228600" cy="0"/>
          </a:xfrm>
          <a:prstGeom prst="line">
            <a:avLst/>
          </a:prstGeom>
          <a:noFill/>
          <a:ln w="5715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6603" name="Text Box 93"/>
          <p:cNvSpPr txBox="1">
            <a:spLocks noChangeArrowheads="1"/>
          </p:cNvSpPr>
          <p:nvPr/>
        </p:nvSpPr>
        <p:spPr bwMode="auto">
          <a:xfrm>
            <a:off x="6950075" y="5302250"/>
            <a:ext cx="749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t>GABA</a:t>
            </a:r>
          </a:p>
        </p:txBody>
      </p:sp>
      <p:sp>
        <p:nvSpPr>
          <p:cNvPr id="66604" name="CasellaDiTesto 1"/>
          <p:cNvSpPr txBox="1">
            <a:spLocks noChangeArrowheads="1"/>
          </p:cNvSpPr>
          <p:nvPr/>
        </p:nvSpPr>
        <p:spPr bwMode="auto">
          <a:xfrm>
            <a:off x="3995936" y="6597352"/>
            <a:ext cx="51611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dirty="0">
                <a:solidFill>
                  <a:srgbClr val="FF0000"/>
                </a:solidFill>
              </a:rPr>
              <a:t>VIA INDIRETTA</a:t>
            </a:r>
            <a:r>
              <a:rPr lang="it-IT" altLang="x-none" dirty="0" smtClean="0">
                <a:solidFill>
                  <a:srgbClr val="FF0000"/>
                </a:solidFill>
              </a:rPr>
              <a:t>: non </a:t>
            </a:r>
            <a:r>
              <a:rPr lang="it-IT" altLang="x-none" dirty="0">
                <a:solidFill>
                  <a:srgbClr val="FF0000"/>
                </a:solidFill>
              </a:rPr>
              <a:t>si compiono movimenti non voluti</a:t>
            </a:r>
          </a:p>
        </p:txBody>
      </p:sp>
      <p:grpSp>
        <p:nvGrpSpPr>
          <p:cNvPr id="66605" name="Gruppo 4"/>
          <p:cNvGrpSpPr>
            <a:grpSpLocks/>
          </p:cNvGrpSpPr>
          <p:nvPr/>
        </p:nvGrpSpPr>
        <p:grpSpPr bwMode="auto">
          <a:xfrm>
            <a:off x="3059509" y="2564582"/>
            <a:ext cx="360363" cy="360362"/>
            <a:chOff x="2555776" y="2420888"/>
            <a:chExt cx="360040" cy="360040"/>
          </a:xfrm>
        </p:grpSpPr>
        <p:sp>
          <p:nvSpPr>
            <p:cNvPr id="66618" name="CasellaDiTesto 74"/>
            <p:cNvSpPr txBox="1">
              <a:spLocks noChangeArrowheads="1"/>
            </p:cNvSpPr>
            <p:nvPr/>
          </p:nvSpPr>
          <p:spPr bwMode="auto">
            <a:xfrm>
              <a:off x="2576395" y="2420888"/>
              <a:ext cx="296597" cy="33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t>2</a:t>
              </a:r>
            </a:p>
          </p:txBody>
        </p:sp>
        <p:sp>
          <p:nvSpPr>
            <p:cNvPr id="66619" name="Ovale 75"/>
            <p:cNvSpPr>
              <a:spLocks noChangeArrowheads="1"/>
            </p:cNvSpPr>
            <p:nvPr/>
          </p:nvSpPr>
          <p:spPr bwMode="auto">
            <a:xfrm>
              <a:off x="2555776" y="2420888"/>
              <a:ext cx="360040" cy="3600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sz="2400">
                <a:solidFill>
                  <a:srgbClr val="000000"/>
                </a:solidFill>
              </a:endParaRPr>
            </a:p>
          </p:txBody>
        </p:sp>
      </p:grpSp>
      <p:sp>
        <p:nvSpPr>
          <p:cNvPr id="66606" name="Rectangle 23"/>
          <p:cNvSpPr>
            <a:spLocks noChangeArrowheads="1"/>
          </p:cNvSpPr>
          <p:nvPr/>
        </p:nvSpPr>
        <p:spPr bwMode="auto">
          <a:xfrm>
            <a:off x="35496" y="6264300"/>
            <a:ext cx="3706812" cy="333375"/>
          </a:xfrm>
          <a:prstGeom prst="rect">
            <a:avLst/>
          </a:prstGeom>
          <a:solidFill>
            <a:schemeClr val="bg1"/>
          </a:solidFill>
          <a:ln>
            <a:noFill/>
          </a:ln>
          <a:extLst>
            <a:ext uri="{91240B29-F687-4F45-9708-019B960494DF}">
              <a14:hiddenLine xmlns:a14="http://schemas.microsoft.com/office/drawing/2010/main" w="9525">
                <a:solidFill>
                  <a:srgbClr val="0000FF"/>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dirty="0"/>
              <a:t>La inibizione       è sinergica con la  </a:t>
            </a:r>
            <a:r>
              <a:rPr lang="it-IT" altLang="x-none" dirty="0" smtClean="0"/>
              <a:t>      : </a:t>
            </a:r>
            <a:r>
              <a:rPr lang="it-IT" altLang="x-none" dirty="0">
                <a:solidFill>
                  <a:srgbClr val="FF0000"/>
                </a:solidFill>
              </a:rPr>
              <a:t> </a:t>
            </a:r>
            <a:r>
              <a:rPr lang="it-IT" altLang="x-none" b="1" dirty="0" err="1">
                <a:solidFill>
                  <a:srgbClr val="FF0000"/>
                </a:solidFill>
              </a:rPr>
              <a:t>SNpc</a:t>
            </a:r>
            <a:r>
              <a:rPr lang="it-IT" altLang="x-none" b="1" dirty="0">
                <a:solidFill>
                  <a:srgbClr val="FF0000"/>
                </a:solidFill>
              </a:rPr>
              <a:t> </a:t>
            </a:r>
            <a:r>
              <a:rPr lang="it-IT" altLang="x-none" b="1" dirty="0" smtClean="0">
                <a:solidFill>
                  <a:srgbClr val="FF0000"/>
                </a:solidFill>
              </a:rPr>
              <a:t>facilita la inibizione</a:t>
            </a:r>
            <a:endParaRPr lang="it-IT" altLang="x-none" b="1" dirty="0"/>
          </a:p>
        </p:txBody>
      </p:sp>
      <p:grpSp>
        <p:nvGrpSpPr>
          <p:cNvPr id="66607" name="Gruppo 77"/>
          <p:cNvGrpSpPr>
            <a:grpSpLocks/>
          </p:cNvGrpSpPr>
          <p:nvPr/>
        </p:nvGrpSpPr>
        <p:grpSpPr bwMode="auto">
          <a:xfrm>
            <a:off x="1272158" y="6237312"/>
            <a:ext cx="360363" cy="360363"/>
            <a:chOff x="2606576" y="1844824"/>
            <a:chExt cx="360040" cy="360040"/>
          </a:xfrm>
        </p:grpSpPr>
        <p:sp>
          <p:nvSpPr>
            <p:cNvPr id="66616" name="CasellaDiTesto 78"/>
            <p:cNvSpPr txBox="1">
              <a:spLocks noChangeArrowheads="1"/>
            </p:cNvSpPr>
            <p:nvPr/>
          </p:nvSpPr>
          <p:spPr bwMode="auto">
            <a:xfrm>
              <a:off x="2627195" y="1844824"/>
              <a:ext cx="296597" cy="33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t>1</a:t>
              </a:r>
            </a:p>
          </p:txBody>
        </p:sp>
        <p:sp>
          <p:nvSpPr>
            <p:cNvPr id="66617" name="Ovale 79"/>
            <p:cNvSpPr>
              <a:spLocks noChangeArrowheads="1"/>
            </p:cNvSpPr>
            <p:nvPr/>
          </p:nvSpPr>
          <p:spPr bwMode="auto">
            <a:xfrm>
              <a:off x="2606576" y="1844824"/>
              <a:ext cx="360040" cy="3600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sz="2400">
                <a:solidFill>
                  <a:srgbClr val="000000"/>
                </a:solidFill>
              </a:endParaRPr>
            </a:p>
          </p:txBody>
        </p:sp>
      </p:grpSp>
      <p:grpSp>
        <p:nvGrpSpPr>
          <p:cNvPr id="66608" name="Gruppo 81"/>
          <p:cNvGrpSpPr>
            <a:grpSpLocks/>
          </p:cNvGrpSpPr>
          <p:nvPr/>
        </p:nvGrpSpPr>
        <p:grpSpPr bwMode="auto">
          <a:xfrm>
            <a:off x="3262883" y="6246837"/>
            <a:ext cx="360363" cy="360363"/>
            <a:chOff x="2555776" y="2420888"/>
            <a:chExt cx="360040" cy="360040"/>
          </a:xfrm>
        </p:grpSpPr>
        <p:sp>
          <p:nvSpPr>
            <p:cNvPr id="66614" name="CasellaDiTesto 82"/>
            <p:cNvSpPr txBox="1">
              <a:spLocks noChangeArrowheads="1"/>
            </p:cNvSpPr>
            <p:nvPr/>
          </p:nvSpPr>
          <p:spPr bwMode="auto">
            <a:xfrm>
              <a:off x="2576395" y="2420888"/>
              <a:ext cx="296597" cy="33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t>2</a:t>
              </a:r>
            </a:p>
          </p:txBody>
        </p:sp>
        <p:sp>
          <p:nvSpPr>
            <p:cNvPr id="66615" name="Ovale 83"/>
            <p:cNvSpPr>
              <a:spLocks noChangeArrowheads="1"/>
            </p:cNvSpPr>
            <p:nvPr/>
          </p:nvSpPr>
          <p:spPr bwMode="auto">
            <a:xfrm>
              <a:off x="2555776" y="2420888"/>
              <a:ext cx="360040" cy="3600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sz="2400">
                <a:solidFill>
                  <a:srgbClr val="000000"/>
                </a:solidFill>
              </a:endParaRPr>
            </a:p>
          </p:txBody>
        </p:sp>
      </p:grpSp>
      <p:sp>
        <p:nvSpPr>
          <p:cNvPr id="66609" name="Text Box 74"/>
          <p:cNvSpPr txBox="1">
            <a:spLocks noChangeArrowheads="1"/>
          </p:cNvSpPr>
          <p:nvPr/>
        </p:nvSpPr>
        <p:spPr bwMode="auto">
          <a:xfrm>
            <a:off x="3563938" y="42863"/>
            <a:ext cx="22161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1800"/>
              <a:t>IN MOVIMENTO - 2</a:t>
            </a:r>
          </a:p>
        </p:txBody>
      </p:sp>
      <p:sp>
        <p:nvSpPr>
          <p:cNvPr id="66610" name="Line 21"/>
          <p:cNvSpPr>
            <a:spLocks noChangeShapeType="1"/>
          </p:cNvSpPr>
          <p:nvPr/>
        </p:nvSpPr>
        <p:spPr bwMode="auto">
          <a:xfrm>
            <a:off x="2819400" y="2054225"/>
            <a:ext cx="228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nvGrpSpPr>
          <p:cNvPr id="66611" name="Gruppo 64"/>
          <p:cNvGrpSpPr>
            <a:grpSpLocks/>
          </p:cNvGrpSpPr>
          <p:nvPr/>
        </p:nvGrpSpPr>
        <p:grpSpPr bwMode="auto">
          <a:xfrm>
            <a:off x="2411437" y="1844675"/>
            <a:ext cx="360363" cy="360363"/>
            <a:chOff x="2606576" y="1844824"/>
            <a:chExt cx="360040" cy="360040"/>
          </a:xfrm>
        </p:grpSpPr>
        <p:sp>
          <p:nvSpPr>
            <p:cNvPr id="66612" name="CasellaDiTesto 65"/>
            <p:cNvSpPr txBox="1">
              <a:spLocks noChangeArrowheads="1"/>
            </p:cNvSpPr>
            <p:nvPr/>
          </p:nvSpPr>
          <p:spPr bwMode="auto">
            <a:xfrm>
              <a:off x="2627195" y="1844824"/>
              <a:ext cx="296597" cy="33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t>1</a:t>
              </a:r>
            </a:p>
          </p:txBody>
        </p:sp>
        <p:sp>
          <p:nvSpPr>
            <p:cNvPr id="66613" name="Ovale 66"/>
            <p:cNvSpPr>
              <a:spLocks noChangeArrowheads="1"/>
            </p:cNvSpPr>
            <p:nvPr/>
          </p:nvSpPr>
          <p:spPr bwMode="auto">
            <a:xfrm>
              <a:off x="2606576" y="1844824"/>
              <a:ext cx="360040" cy="3600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sz="2400">
                <a:solidFill>
                  <a:srgbClr val="000000"/>
                </a:solidFill>
              </a:endParaRPr>
            </a:p>
          </p:txBody>
        </p:sp>
      </p:grpSp>
    </p:spTree>
    <p:extLst>
      <p:ext uri="{BB962C8B-B14F-4D97-AF65-F5344CB8AC3E}">
        <p14:creationId xmlns:p14="http://schemas.microsoft.com/office/powerpoint/2010/main" val="453933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AutoShape 2"/>
          <p:cNvSpPr>
            <a:spLocks noChangeArrowheads="1"/>
          </p:cNvSpPr>
          <p:nvPr/>
        </p:nvSpPr>
        <p:spPr bwMode="auto">
          <a:xfrm>
            <a:off x="5029200" y="4267200"/>
            <a:ext cx="3581400" cy="7620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8610" name="Text Box 3"/>
          <p:cNvSpPr txBox="1">
            <a:spLocks noChangeArrowheads="1"/>
          </p:cNvSpPr>
          <p:nvPr/>
        </p:nvSpPr>
        <p:spPr bwMode="auto">
          <a:xfrm>
            <a:off x="5054600" y="4395788"/>
            <a:ext cx="35433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t>SUBSTANTIA NIGRA </a:t>
            </a:r>
            <a:r>
              <a:rPr lang="it-IT" altLang="x-none" sz="1200" b="1"/>
              <a:t>PARTE RETICOLATA</a:t>
            </a:r>
            <a:endParaRPr lang="it-IT" altLang="x-none" sz="1400" b="1"/>
          </a:p>
          <a:p>
            <a:pPr algn="ctr"/>
            <a:r>
              <a:rPr lang="it-IT" altLang="x-none" sz="1400" b="1"/>
              <a:t>GLOBUS PALLIDUS </a:t>
            </a:r>
            <a:r>
              <a:rPr lang="it-IT" altLang="x-none" sz="1200" b="1"/>
              <a:t>INTERNO</a:t>
            </a:r>
          </a:p>
        </p:txBody>
      </p:sp>
      <p:sp>
        <p:nvSpPr>
          <p:cNvPr id="68611" name="Text Box 4"/>
          <p:cNvSpPr txBox="1">
            <a:spLocks noChangeArrowheads="1"/>
          </p:cNvSpPr>
          <p:nvPr/>
        </p:nvSpPr>
        <p:spPr bwMode="auto">
          <a:xfrm>
            <a:off x="3898900" y="3022600"/>
            <a:ext cx="19812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t>SUBSTANTIA NIGRA </a:t>
            </a:r>
            <a:r>
              <a:rPr lang="it-IT" altLang="x-none" sz="1200" b="1"/>
              <a:t>PARTE COMPATTA</a:t>
            </a:r>
          </a:p>
          <a:p>
            <a:pPr algn="ctr"/>
            <a:r>
              <a:rPr lang="it-IT" altLang="x-none" sz="800" b="1"/>
              <a:t>(ATTIVITÀ TONICA)</a:t>
            </a:r>
            <a:endParaRPr lang="it-IT" altLang="x-none" sz="1200" b="1"/>
          </a:p>
        </p:txBody>
      </p:sp>
      <p:sp>
        <p:nvSpPr>
          <p:cNvPr id="68612" name="AutoShape 5"/>
          <p:cNvSpPr>
            <a:spLocks noChangeArrowheads="1"/>
          </p:cNvSpPr>
          <p:nvPr/>
        </p:nvSpPr>
        <p:spPr bwMode="auto">
          <a:xfrm>
            <a:off x="3810000" y="2971800"/>
            <a:ext cx="2133600" cy="7620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8613" name="Text Box 6"/>
          <p:cNvSpPr txBox="1">
            <a:spLocks noChangeArrowheads="1"/>
          </p:cNvSpPr>
          <p:nvPr/>
        </p:nvSpPr>
        <p:spPr bwMode="auto">
          <a:xfrm>
            <a:off x="1524000" y="3124200"/>
            <a:ext cx="1828800" cy="42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200" b="1">
                <a:solidFill>
                  <a:srgbClr val="FF0000"/>
                </a:solidFill>
              </a:rPr>
              <a:t>GLOBUS PALLIDUS </a:t>
            </a:r>
            <a:r>
              <a:rPr lang="it-IT" altLang="x-none" sz="1000" b="1">
                <a:solidFill>
                  <a:srgbClr val="FF0000"/>
                </a:solidFill>
              </a:rPr>
              <a:t>ESTERNO</a:t>
            </a:r>
            <a:endParaRPr lang="it-IT" altLang="x-none" sz="1200" b="1">
              <a:solidFill>
                <a:srgbClr val="FF0000"/>
              </a:solidFill>
            </a:endParaRPr>
          </a:p>
        </p:txBody>
      </p:sp>
      <p:sp>
        <p:nvSpPr>
          <p:cNvPr id="68614" name="Text Box 7"/>
          <p:cNvSpPr txBox="1">
            <a:spLocks noChangeArrowheads="1"/>
          </p:cNvSpPr>
          <p:nvPr/>
        </p:nvSpPr>
        <p:spPr bwMode="auto">
          <a:xfrm>
            <a:off x="1524000" y="4394200"/>
            <a:ext cx="18288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solidFill>
                  <a:srgbClr val="FF0000"/>
                </a:solidFill>
              </a:rPr>
              <a:t>NUCLEO SUBTALAMICO</a:t>
            </a:r>
          </a:p>
        </p:txBody>
      </p:sp>
      <p:sp>
        <p:nvSpPr>
          <p:cNvPr id="68615" name="AutoShape 8"/>
          <p:cNvSpPr>
            <a:spLocks noChangeArrowheads="1"/>
          </p:cNvSpPr>
          <p:nvPr/>
        </p:nvSpPr>
        <p:spPr bwMode="auto">
          <a:xfrm>
            <a:off x="1371600" y="4267200"/>
            <a:ext cx="2133600" cy="7620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8616" name="Line 10"/>
          <p:cNvSpPr>
            <a:spLocks noChangeShapeType="1"/>
          </p:cNvSpPr>
          <p:nvPr/>
        </p:nvSpPr>
        <p:spPr bwMode="auto">
          <a:xfrm>
            <a:off x="2514600" y="2451100"/>
            <a:ext cx="0" cy="457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8617" name="Line 11"/>
          <p:cNvSpPr>
            <a:spLocks noChangeShapeType="1"/>
          </p:cNvSpPr>
          <p:nvPr/>
        </p:nvSpPr>
        <p:spPr bwMode="auto">
          <a:xfrm>
            <a:off x="2514600" y="3733800"/>
            <a:ext cx="0" cy="5334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8618" name="Line 13"/>
          <p:cNvSpPr>
            <a:spLocks noChangeShapeType="1"/>
          </p:cNvSpPr>
          <p:nvPr/>
        </p:nvSpPr>
        <p:spPr bwMode="auto">
          <a:xfrm>
            <a:off x="2819400" y="4114800"/>
            <a:ext cx="228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8619" name="Text Box 16"/>
          <p:cNvSpPr txBox="1">
            <a:spLocks noChangeArrowheads="1"/>
          </p:cNvSpPr>
          <p:nvPr/>
        </p:nvSpPr>
        <p:spPr bwMode="auto">
          <a:xfrm>
            <a:off x="3303588" y="1835150"/>
            <a:ext cx="309721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1400" b="1"/>
              <a:t>PUTAMEN e CAUDATO (STRIATO)</a:t>
            </a:r>
          </a:p>
        </p:txBody>
      </p:sp>
      <p:sp>
        <p:nvSpPr>
          <p:cNvPr id="68620" name="Rectangle 17"/>
          <p:cNvSpPr>
            <a:spLocks noChangeArrowheads="1"/>
          </p:cNvSpPr>
          <p:nvPr/>
        </p:nvSpPr>
        <p:spPr bwMode="auto">
          <a:xfrm>
            <a:off x="2971800" y="2197100"/>
            <a:ext cx="584200" cy="7239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8621" name="Rectangle 18"/>
          <p:cNvSpPr>
            <a:spLocks noChangeArrowheads="1"/>
          </p:cNvSpPr>
          <p:nvPr/>
        </p:nvSpPr>
        <p:spPr bwMode="auto">
          <a:xfrm>
            <a:off x="3505200" y="2603500"/>
            <a:ext cx="1143000" cy="3048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8622" name="Text Box 19"/>
          <p:cNvSpPr txBox="1">
            <a:spLocks noChangeArrowheads="1"/>
          </p:cNvSpPr>
          <p:nvPr/>
        </p:nvSpPr>
        <p:spPr bwMode="auto">
          <a:xfrm>
            <a:off x="2346325" y="2101850"/>
            <a:ext cx="4159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b="1">
                <a:solidFill>
                  <a:srgbClr val="FF0000"/>
                </a:solidFill>
              </a:rPr>
              <a:t>D</a:t>
            </a:r>
            <a:r>
              <a:rPr lang="it-IT" altLang="x-none" sz="1200" b="1">
                <a:solidFill>
                  <a:srgbClr val="FF0000"/>
                </a:solidFill>
              </a:rPr>
              <a:t>2</a:t>
            </a:r>
            <a:endParaRPr lang="it-IT" altLang="x-none" b="1">
              <a:solidFill>
                <a:srgbClr val="FF0000"/>
              </a:solidFill>
            </a:endParaRPr>
          </a:p>
        </p:txBody>
      </p:sp>
      <p:sp>
        <p:nvSpPr>
          <p:cNvPr id="68623" name="Rectangle 23"/>
          <p:cNvSpPr>
            <a:spLocks noChangeArrowheads="1"/>
          </p:cNvSpPr>
          <p:nvPr/>
        </p:nvSpPr>
        <p:spPr bwMode="auto">
          <a:xfrm>
            <a:off x="5257800" y="2590800"/>
            <a:ext cx="1143000" cy="304800"/>
          </a:xfrm>
          <a:prstGeom prst="rect">
            <a:avLst/>
          </a:prstGeom>
          <a:solidFill>
            <a:schemeClr val="bg1"/>
          </a:solidFill>
          <a:ln>
            <a:noFill/>
          </a:ln>
          <a:extLst>
            <a:ext uri="{91240B29-F687-4F45-9708-019B960494DF}">
              <a14:hiddenLine xmlns:a14="http://schemas.microsoft.com/office/drawing/2010/main" w="9525">
                <a:solidFill>
                  <a:srgbClr val="0000FF"/>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8624" name="Rectangle 24"/>
          <p:cNvSpPr>
            <a:spLocks noChangeArrowheads="1"/>
          </p:cNvSpPr>
          <p:nvPr/>
        </p:nvSpPr>
        <p:spPr bwMode="auto">
          <a:xfrm>
            <a:off x="6159500" y="2095500"/>
            <a:ext cx="584200" cy="723900"/>
          </a:xfrm>
          <a:prstGeom prst="rect">
            <a:avLst/>
          </a:prstGeom>
          <a:solidFill>
            <a:schemeClr val="bg1"/>
          </a:solidFill>
          <a:ln>
            <a:noFill/>
          </a:ln>
          <a:extLst>
            <a:ext uri="{91240B29-F687-4F45-9708-019B960494DF}">
              <a14:hiddenLine xmlns:a14="http://schemas.microsoft.com/office/drawing/2010/main" w="9525">
                <a:solidFill>
                  <a:srgbClr val="0000FF"/>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8625" name="Line 26"/>
          <p:cNvSpPr>
            <a:spLocks noChangeShapeType="1"/>
          </p:cNvSpPr>
          <p:nvPr/>
        </p:nvSpPr>
        <p:spPr bwMode="auto">
          <a:xfrm>
            <a:off x="3505200" y="4648200"/>
            <a:ext cx="14478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8626" name="Text Box 27"/>
          <p:cNvSpPr txBox="1">
            <a:spLocks noChangeArrowheads="1"/>
          </p:cNvSpPr>
          <p:nvPr/>
        </p:nvSpPr>
        <p:spPr bwMode="auto">
          <a:xfrm>
            <a:off x="3565525" y="4713288"/>
            <a:ext cx="124618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FF0000"/>
                </a:solidFill>
              </a:rPr>
              <a:t>glutammato</a:t>
            </a:r>
          </a:p>
        </p:txBody>
      </p:sp>
      <p:sp>
        <p:nvSpPr>
          <p:cNvPr id="68627" name="Rectangle 28"/>
          <p:cNvSpPr>
            <a:spLocks noChangeArrowheads="1"/>
          </p:cNvSpPr>
          <p:nvPr/>
        </p:nvSpPr>
        <p:spPr bwMode="auto">
          <a:xfrm>
            <a:off x="2933700" y="2349500"/>
            <a:ext cx="584200" cy="7239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8628" name="AutoShape 29"/>
          <p:cNvSpPr>
            <a:spLocks noChangeArrowheads="1"/>
          </p:cNvSpPr>
          <p:nvPr/>
        </p:nvSpPr>
        <p:spPr bwMode="auto">
          <a:xfrm>
            <a:off x="1905000" y="1752600"/>
            <a:ext cx="5943600" cy="6858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8629" name="Text Box 30"/>
          <p:cNvSpPr txBox="1">
            <a:spLocks noChangeArrowheads="1"/>
          </p:cNvSpPr>
          <p:nvPr/>
        </p:nvSpPr>
        <p:spPr bwMode="auto">
          <a:xfrm>
            <a:off x="1676400" y="2533650"/>
            <a:ext cx="749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FF0000"/>
                </a:solidFill>
              </a:rPr>
              <a:t>GABA</a:t>
            </a:r>
          </a:p>
        </p:txBody>
      </p:sp>
      <p:sp>
        <p:nvSpPr>
          <p:cNvPr id="68630" name="Text Box 32"/>
          <p:cNvSpPr txBox="1">
            <a:spLocks noChangeArrowheads="1"/>
          </p:cNvSpPr>
          <p:nvPr/>
        </p:nvSpPr>
        <p:spPr bwMode="auto">
          <a:xfrm>
            <a:off x="1692275" y="3816350"/>
            <a:ext cx="749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FF0000"/>
                </a:solidFill>
              </a:rPr>
              <a:t>GABA</a:t>
            </a:r>
          </a:p>
        </p:txBody>
      </p:sp>
      <p:sp>
        <p:nvSpPr>
          <p:cNvPr id="68631" name="Text Box 33"/>
          <p:cNvSpPr txBox="1">
            <a:spLocks noChangeArrowheads="1"/>
          </p:cNvSpPr>
          <p:nvPr/>
        </p:nvSpPr>
        <p:spPr bwMode="auto">
          <a:xfrm>
            <a:off x="4267200" y="2482850"/>
            <a:ext cx="1076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0000FF"/>
                </a:solidFill>
              </a:rPr>
              <a:t>d</a:t>
            </a:r>
            <a:r>
              <a:rPr lang="it-IT" altLang="x-none">
                <a:solidFill>
                  <a:srgbClr val="FF0000"/>
                </a:solidFill>
              </a:rPr>
              <a:t>o</a:t>
            </a:r>
            <a:r>
              <a:rPr lang="it-IT" altLang="x-none">
                <a:solidFill>
                  <a:srgbClr val="0000FF"/>
                </a:solidFill>
              </a:rPr>
              <a:t>p</a:t>
            </a:r>
            <a:r>
              <a:rPr lang="it-IT" altLang="x-none">
                <a:solidFill>
                  <a:srgbClr val="FF0000"/>
                </a:solidFill>
              </a:rPr>
              <a:t>a</a:t>
            </a:r>
            <a:r>
              <a:rPr lang="it-IT" altLang="x-none">
                <a:solidFill>
                  <a:srgbClr val="0000FF"/>
                </a:solidFill>
              </a:rPr>
              <a:t>m</a:t>
            </a:r>
            <a:r>
              <a:rPr lang="it-IT" altLang="x-none">
                <a:solidFill>
                  <a:srgbClr val="FF0000"/>
                </a:solidFill>
              </a:rPr>
              <a:t>i</a:t>
            </a:r>
            <a:r>
              <a:rPr lang="it-IT" altLang="x-none">
                <a:solidFill>
                  <a:srgbClr val="0000FF"/>
                </a:solidFill>
              </a:rPr>
              <a:t>n</a:t>
            </a:r>
            <a:r>
              <a:rPr lang="it-IT" altLang="x-none">
                <a:solidFill>
                  <a:srgbClr val="FF0000"/>
                </a:solidFill>
              </a:rPr>
              <a:t>a</a:t>
            </a:r>
            <a:endParaRPr lang="it-IT" altLang="x-none"/>
          </a:p>
        </p:txBody>
      </p:sp>
      <p:grpSp>
        <p:nvGrpSpPr>
          <p:cNvPr id="68632" name="Group 37"/>
          <p:cNvGrpSpPr>
            <a:grpSpLocks/>
          </p:cNvGrpSpPr>
          <p:nvPr/>
        </p:nvGrpSpPr>
        <p:grpSpPr bwMode="auto">
          <a:xfrm>
            <a:off x="4495800" y="4267200"/>
            <a:ext cx="228600" cy="228600"/>
            <a:chOff x="4656" y="552"/>
            <a:chExt cx="144" cy="144"/>
          </a:xfrm>
        </p:grpSpPr>
        <p:sp>
          <p:nvSpPr>
            <p:cNvPr id="68679" name="Line 38"/>
            <p:cNvSpPr>
              <a:spLocks noChangeShapeType="1"/>
            </p:cNvSpPr>
            <p:nvPr/>
          </p:nvSpPr>
          <p:spPr bwMode="auto">
            <a:xfrm>
              <a:off x="4656" y="624"/>
              <a:ext cx="144"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8680" name="Line 39"/>
            <p:cNvSpPr>
              <a:spLocks noChangeShapeType="1"/>
            </p:cNvSpPr>
            <p:nvPr/>
          </p:nvSpPr>
          <p:spPr bwMode="auto">
            <a:xfrm rot="-5400000">
              <a:off x="4656" y="624"/>
              <a:ext cx="144"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68633" name="AutoShape 40"/>
          <p:cNvSpPr>
            <a:spLocks noChangeArrowheads="1"/>
          </p:cNvSpPr>
          <p:nvPr/>
        </p:nvSpPr>
        <p:spPr bwMode="auto">
          <a:xfrm>
            <a:off x="1371600" y="2971800"/>
            <a:ext cx="2133600" cy="7620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8634" name="Text Box 45"/>
          <p:cNvSpPr txBox="1">
            <a:spLocks noChangeArrowheads="1"/>
          </p:cNvSpPr>
          <p:nvPr/>
        </p:nvSpPr>
        <p:spPr bwMode="auto">
          <a:xfrm>
            <a:off x="3886200" y="5792788"/>
            <a:ext cx="1828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t>TALAMO</a:t>
            </a:r>
          </a:p>
        </p:txBody>
      </p:sp>
      <p:sp>
        <p:nvSpPr>
          <p:cNvPr id="68635" name="Rectangle 47"/>
          <p:cNvSpPr>
            <a:spLocks noChangeArrowheads="1"/>
          </p:cNvSpPr>
          <p:nvPr/>
        </p:nvSpPr>
        <p:spPr bwMode="auto">
          <a:xfrm flipV="1">
            <a:off x="5410200" y="5664200"/>
            <a:ext cx="1752600" cy="254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8636" name="AutoShape 50"/>
          <p:cNvSpPr>
            <a:spLocks noChangeArrowheads="1"/>
          </p:cNvSpPr>
          <p:nvPr/>
        </p:nvSpPr>
        <p:spPr bwMode="auto">
          <a:xfrm>
            <a:off x="3733800" y="5562600"/>
            <a:ext cx="2133600" cy="762000"/>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8637" name="Text Box 51"/>
          <p:cNvSpPr txBox="1">
            <a:spLocks noChangeArrowheads="1"/>
          </p:cNvSpPr>
          <p:nvPr/>
        </p:nvSpPr>
        <p:spPr bwMode="auto">
          <a:xfrm>
            <a:off x="3603625" y="714375"/>
            <a:ext cx="23971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1400" b="1"/>
              <a:t>CORTECCIA CEREBRALE</a:t>
            </a:r>
          </a:p>
        </p:txBody>
      </p:sp>
      <p:sp>
        <p:nvSpPr>
          <p:cNvPr id="68638" name="AutoShape 52"/>
          <p:cNvSpPr>
            <a:spLocks noChangeArrowheads="1"/>
          </p:cNvSpPr>
          <p:nvPr/>
        </p:nvSpPr>
        <p:spPr bwMode="auto">
          <a:xfrm>
            <a:off x="1905000" y="533400"/>
            <a:ext cx="5943600" cy="685800"/>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8639" name="AutoShape 53"/>
          <p:cNvSpPr>
            <a:spLocks noChangeArrowheads="1"/>
          </p:cNvSpPr>
          <p:nvPr/>
        </p:nvSpPr>
        <p:spPr bwMode="auto">
          <a:xfrm>
            <a:off x="533400" y="838200"/>
            <a:ext cx="304800" cy="5105400"/>
          </a:xfrm>
          <a:prstGeom prst="roundRect">
            <a:avLst>
              <a:gd name="adj" fmla="val 16667"/>
            </a:avLst>
          </a:prstGeom>
          <a:noFill/>
          <a:ln w="57150">
            <a:solidFill>
              <a:srgbClr val="00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8640" name="Rectangle 54"/>
          <p:cNvSpPr>
            <a:spLocks noChangeArrowheads="1"/>
          </p:cNvSpPr>
          <p:nvPr/>
        </p:nvSpPr>
        <p:spPr bwMode="auto">
          <a:xfrm>
            <a:off x="762000" y="685800"/>
            <a:ext cx="152400" cy="5410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68641" name="Line 55"/>
          <p:cNvSpPr>
            <a:spLocks noChangeShapeType="1"/>
          </p:cNvSpPr>
          <p:nvPr/>
        </p:nvSpPr>
        <p:spPr bwMode="auto">
          <a:xfrm>
            <a:off x="685800" y="5943600"/>
            <a:ext cx="297180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8642" name="Line 56"/>
          <p:cNvSpPr>
            <a:spLocks noChangeShapeType="1"/>
          </p:cNvSpPr>
          <p:nvPr/>
        </p:nvSpPr>
        <p:spPr bwMode="auto">
          <a:xfrm>
            <a:off x="685800" y="838200"/>
            <a:ext cx="1143000" cy="0"/>
          </a:xfrm>
          <a:prstGeom prst="line">
            <a:avLst/>
          </a:prstGeom>
          <a:noFill/>
          <a:ln w="57150">
            <a:solidFill>
              <a:srgbClr val="8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8643" name="Line 57"/>
          <p:cNvSpPr>
            <a:spLocks noChangeShapeType="1"/>
          </p:cNvSpPr>
          <p:nvPr/>
        </p:nvSpPr>
        <p:spPr bwMode="auto">
          <a:xfrm>
            <a:off x="4800600" y="1219200"/>
            <a:ext cx="0" cy="4572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8644" name="Text Box 62"/>
          <p:cNvSpPr txBox="1">
            <a:spLocks noChangeArrowheads="1"/>
          </p:cNvSpPr>
          <p:nvPr/>
        </p:nvSpPr>
        <p:spPr bwMode="auto">
          <a:xfrm>
            <a:off x="1752600" y="5607050"/>
            <a:ext cx="124618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000000"/>
                </a:solidFill>
              </a:rPr>
              <a:t>glutammato</a:t>
            </a:r>
          </a:p>
        </p:txBody>
      </p:sp>
      <p:grpSp>
        <p:nvGrpSpPr>
          <p:cNvPr id="68645" name="Group 63"/>
          <p:cNvGrpSpPr>
            <a:grpSpLocks/>
          </p:cNvGrpSpPr>
          <p:nvPr/>
        </p:nvGrpSpPr>
        <p:grpSpPr bwMode="auto">
          <a:xfrm>
            <a:off x="1295400" y="508000"/>
            <a:ext cx="228600" cy="228600"/>
            <a:chOff x="4656" y="552"/>
            <a:chExt cx="144" cy="144"/>
          </a:xfrm>
        </p:grpSpPr>
        <p:sp>
          <p:nvSpPr>
            <p:cNvPr id="68677" name="Line 64"/>
            <p:cNvSpPr>
              <a:spLocks noChangeShapeType="1"/>
            </p:cNvSpPr>
            <p:nvPr/>
          </p:nvSpPr>
          <p:spPr bwMode="auto">
            <a:xfrm>
              <a:off x="4656" y="624"/>
              <a:ext cx="144"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8678" name="Line 65"/>
            <p:cNvSpPr>
              <a:spLocks noChangeShapeType="1"/>
            </p:cNvSpPr>
            <p:nvPr/>
          </p:nvSpPr>
          <p:spPr bwMode="auto">
            <a:xfrm rot="-5400000">
              <a:off x="4656" y="624"/>
              <a:ext cx="144"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68646" name="Group 68"/>
          <p:cNvGrpSpPr>
            <a:grpSpLocks/>
          </p:cNvGrpSpPr>
          <p:nvPr/>
        </p:nvGrpSpPr>
        <p:grpSpPr bwMode="auto">
          <a:xfrm>
            <a:off x="5029200" y="1422400"/>
            <a:ext cx="228600" cy="228600"/>
            <a:chOff x="4656" y="552"/>
            <a:chExt cx="144" cy="144"/>
          </a:xfrm>
        </p:grpSpPr>
        <p:sp>
          <p:nvSpPr>
            <p:cNvPr id="68675" name="Line 69"/>
            <p:cNvSpPr>
              <a:spLocks noChangeShapeType="1"/>
            </p:cNvSpPr>
            <p:nvPr/>
          </p:nvSpPr>
          <p:spPr bwMode="auto">
            <a:xfrm>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8676" name="Line 70"/>
            <p:cNvSpPr>
              <a:spLocks noChangeShapeType="1"/>
            </p:cNvSpPr>
            <p:nvPr/>
          </p:nvSpPr>
          <p:spPr bwMode="auto">
            <a:xfrm rot="-5400000">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68647" name="Text Box 71"/>
          <p:cNvSpPr txBox="1">
            <a:spLocks noChangeArrowheads="1"/>
          </p:cNvSpPr>
          <p:nvPr/>
        </p:nvSpPr>
        <p:spPr bwMode="auto">
          <a:xfrm>
            <a:off x="3478213" y="1270000"/>
            <a:ext cx="1246187"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FF0000"/>
                </a:solidFill>
              </a:rPr>
              <a:t>glutammato</a:t>
            </a:r>
          </a:p>
        </p:txBody>
      </p:sp>
      <p:sp>
        <p:nvSpPr>
          <p:cNvPr id="68648" name="Text Box 72"/>
          <p:cNvSpPr txBox="1">
            <a:spLocks noChangeArrowheads="1"/>
          </p:cNvSpPr>
          <p:nvPr/>
        </p:nvSpPr>
        <p:spPr bwMode="auto">
          <a:xfrm>
            <a:off x="5257800" y="1331913"/>
            <a:ext cx="1612900" cy="21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800"/>
              <a:t>PROIEZIONI TOPOGRAFICHE</a:t>
            </a:r>
          </a:p>
        </p:txBody>
      </p:sp>
      <p:sp>
        <p:nvSpPr>
          <p:cNvPr id="68649" name="Line 75"/>
          <p:cNvSpPr>
            <a:spLocks noChangeShapeType="1"/>
          </p:cNvSpPr>
          <p:nvPr/>
        </p:nvSpPr>
        <p:spPr bwMode="auto">
          <a:xfrm>
            <a:off x="3810000" y="2590800"/>
            <a:ext cx="2286000" cy="1447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8650" name="Line 76"/>
          <p:cNvSpPr>
            <a:spLocks noChangeShapeType="1"/>
          </p:cNvSpPr>
          <p:nvPr/>
        </p:nvSpPr>
        <p:spPr bwMode="auto">
          <a:xfrm flipH="1">
            <a:off x="3810000" y="2590800"/>
            <a:ext cx="2286000" cy="1447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8651" name="Text Box 30"/>
          <p:cNvSpPr txBox="1">
            <a:spLocks noChangeArrowheads="1"/>
          </p:cNvSpPr>
          <p:nvPr/>
        </p:nvSpPr>
        <p:spPr bwMode="auto">
          <a:xfrm>
            <a:off x="971550" y="1447800"/>
            <a:ext cx="263525" cy="2860675"/>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a:solidFill>
                  <a:srgbClr val="FF0000"/>
                </a:solidFill>
              </a:rPr>
              <a:t>VIA</a:t>
            </a:r>
          </a:p>
          <a:p>
            <a:pPr algn="ctr"/>
            <a:r>
              <a:rPr lang="it-IT" altLang="x-none" sz="1400">
                <a:solidFill>
                  <a:srgbClr val="FF0000"/>
                </a:solidFill>
              </a:rPr>
              <a:t> INDIRETTA</a:t>
            </a:r>
          </a:p>
        </p:txBody>
      </p:sp>
      <p:sp>
        <p:nvSpPr>
          <p:cNvPr id="68652" name="CasellaDiTesto 76"/>
          <p:cNvSpPr txBox="1">
            <a:spLocks noChangeArrowheads="1"/>
          </p:cNvSpPr>
          <p:nvPr/>
        </p:nvSpPr>
        <p:spPr bwMode="auto">
          <a:xfrm>
            <a:off x="4427538" y="6453188"/>
            <a:ext cx="4746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FF0000"/>
                </a:solidFill>
              </a:rPr>
              <a:t>VIA INDIRETTA: si compiono movimenti non voluti</a:t>
            </a:r>
          </a:p>
        </p:txBody>
      </p:sp>
      <p:sp>
        <p:nvSpPr>
          <p:cNvPr id="68653" name="Line 73"/>
          <p:cNvSpPr>
            <a:spLocks noChangeShapeType="1"/>
          </p:cNvSpPr>
          <p:nvPr/>
        </p:nvSpPr>
        <p:spPr bwMode="auto">
          <a:xfrm flipH="1" flipV="1">
            <a:off x="5867400" y="5943600"/>
            <a:ext cx="1081088" cy="6350"/>
          </a:xfrm>
          <a:prstGeom prst="line">
            <a:avLst/>
          </a:prstGeom>
          <a:noFill/>
          <a:ln w="28575">
            <a:solidFill>
              <a:srgbClr val="8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8654" name="Line 69"/>
          <p:cNvSpPr>
            <a:spLocks noChangeShapeType="1"/>
          </p:cNvSpPr>
          <p:nvPr/>
        </p:nvSpPr>
        <p:spPr bwMode="auto">
          <a:xfrm flipV="1">
            <a:off x="6934200" y="5067300"/>
            <a:ext cx="0" cy="87630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8655" name="Line 92"/>
          <p:cNvSpPr>
            <a:spLocks noChangeShapeType="1"/>
          </p:cNvSpPr>
          <p:nvPr/>
        </p:nvSpPr>
        <p:spPr bwMode="auto">
          <a:xfrm>
            <a:off x="6096000" y="5715000"/>
            <a:ext cx="228600"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8656" name="Text Box 93"/>
          <p:cNvSpPr txBox="1">
            <a:spLocks noChangeArrowheads="1"/>
          </p:cNvSpPr>
          <p:nvPr/>
        </p:nvSpPr>
        <p:spPr bwMode="auto">
          <a:xfrm>
            <a:off x="6950075" y="5302250"/>
            <a:ext cx="749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t>GABA</a:t>
            </a:r>
          </a:p>
        </p:txBody>
      </p:sp>
      <p:sp>
        <p:nvSpPr>
          <p:cNvPr id="68657" name="Line 41"/>
          <p:cNvSpPr>
            <a:spLocks noChangeShapeType="1"/>
          </p:cNvSpPr>
          <p:nvPr/>
        </p:nvSpPr>
        <p:spPr bwMode="auto">
          <a:xfrm flipH="1">
            <a:off x="2717800" y="2276475"/>
            <a:ext cx="1541463" cy="952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8658" name="Line 58"/>
          <p:cNvSpPr>
            <a:spLocks noChangeShapeType="1"/>
          </p:cNvSpPr>
          <p:nvPr/>
        </p:nvSpPr>
        <p:spPr bwMode="auto">
          <a:xfrm flipH="1">
            <a:off x="4216400" y="2276475"/>
            <a:ext cx="15875" cy="63182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nvGrpSpPr>
          <p:cNvPr id="68659" name="Gruppo 64"/>
          <p:cNvGrpSpPr>
            <a:grpSpLocks/>
          </p:cNvGrpSpPr>
          <p:nvPr/>
        </p:nvGrpSpPr>
        <p:grpSpPr bwMode="auto">
          <a:xfrm>
            <a:off x="2051050" y="1844675"/>
            <a:ext cx="360363" cy="360363"/>
            <a:chOff x="2606576" y="1844824"/>
            <a:chExt cx="360040" cy="360040"/>
          </a:xfrm>
        </p:grpSpPr>
        <p:sp>
          <p:nvSpPr>
            <p:cNvPr id="68673" name="CasellaDiTesto 65"/>
            <p:cNvSpPr txBox="1">
              <a:spLocks noChangeArrowheads="1"/>
            </p:cNvSpPr>
            <p:nvPr/>
          </p:nvSpPr>
          <p:spPr bwMode="auto">
            <a:xfrm>
              <a:off x="2627195" y="1844824"/>
              <a:ext cx="296597" cy="33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t>1</a:t>
              </a:r>
            </a:p>
          </p:txBody>
        </p:sp>
        <p:sp>
          <p:nvSpPr>
            <p:cNvPr id="68674" name="Ovale 66"/>
            <p:cNvSpPr>
              <a:spLocks noChangeArrowheads="1"/>
            </p:cNvSpPr>
            <p:nvPr/>
          </p:nvSpPr>
          <p:spPr bwMode="auto">
            <a:xfrm>
              <a:off x="2606576" y="1844824"/>
              <a:ext cx="360040" cy="3600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sz="2400">
                <a:solidFill>
                  <a:srgbClr val="000000"/>
                </a:solidFill>
              </a:endParaRPr>
            </a:p>
          </p:txBody>
        </p:sp>
      </p:grpSp>
      <p:grpSp>
        <p:nvGrpSpPr>
          <p:cNvPr id="68660" name="Gruppo 67"/>
          <p:cNvGrpSpPr>
            <a:grpSpLocks/>
          </p:cNvGrpSpPr>
          <p:nvPr/>
        </p:nvGrpSpPr>
        <p:grpSpPr bwMode="auto">
          <a:xfrm>
            <a:off x="2555875" y="2420938"/>
            <a:ext cx="360363" cy="360362"/>
            <a:chOff x="2555776" y="2420888"/>
            <a:chExt cx="360040" cy="360040"/>
          </a:xfrm>
        </p:grpSpPr>
        <p:sp>
          <p:nvSpPr>
            <p:cNvPr id="68671" name="CasellaDiTesto 68"/>
            <p:cNvSpPr txBox="1">
              <a:spLocks noChangeArrowheads="1"/>
            </p:cNvSpPr>
            <p:nvPr/>
          </p:nvSpPr>
          <p:spPr bwMode="auto">
            <a:xfrm>
              <a:off x="2576395" y="2420888"/>
              <a:ext cx="296597" cy="33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t>2</a:t>
              </a:r>
            </a:p>
          </p:txBody>
        </p:sp>
        <p:sp>
          <p:nvSpPr>
            <p:cNvPr id="68672" name="Ovale 69"/>
            <p:cNvSpPr>
              <a:spLocks noChangeArrowheads="1"/>
            </p:cNvSpPr>
            <p:nvPr/>
          </p:nvSpPr>
          <p:spPr bwMode="auto">
            <a:xfrm>
              <a:off x="2555776" y="2420888"/>
              <a:ext cx="360040" cy="3600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sz="2400">
                <a:solidFill>
                  <a:srgbClr val="000000"/>
                </a:solidFill>
              </a:endParaRPr>
            </a:p>
          </p:txBody>
        </p:sp>
      </p:grpSp>
      <p:sp>
        <p:nvSpPr>
          <p:cNvPr id="68661" name="Rectangle 23"/>
          <p:cNvSpPr>
            <a:spLocks noChangeArrowheads="1"/>
          </p:cNvSpPr>
          <p:nvPr/>
        </p:nvSpPr>
        <p:spPr bwMode="auto">
          <a:xfrm>
            <a:off x="217488" y="6399213"/>
            <a:ext cx="3706812" cy="333375"/>
          </a:xfrm>
          <a:prstGeom prst="rect">
            <a:avLst/>
          </a:prstGeom>
          <a:solidFill>
            <a:schemeClr val="bg1"/>
          </a:solidFill>
          <a:ln>
            <a:noFill/>
          </a:ln>
          <a:extLst>
            <a:ext uri="{91240B29-F687-4F45-9708-019B960494DF}">
              <a14:hiddenLine xmlns:a14="http://schemas.microsoft.com/office/drawing/2010/main" w="9525">
                <a:solidFill>
                  <a:srgbClr val="0000FF"/>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t>Senza la         si riduce anche la </a:t>
            </a:r>
          </a:p>
        </p:txBody>
      </p:sp>
      <p:grpSp>
        <p:nvGrpSpPr>
          <p:cNvPr id="68662" name="Gruppo 74"/>
          <p:cNvGrpSpPr>
            <a:grpSpLocks/>
          </p:cNvGrpSpPr>
          <p:nvPr/>
        </p:nvGrpSpPr>
        <p:grpSpPr bwMode="auto">
          <a:xfrm>
            <a:off x="1187450" y="6384925"/>
            <a:ext cx="360363" cy="360363"/>
            <a:chOff x="2606576" y="1844824"/>
            <a:chExt cx="360040" cy="360040"/>
          </a:xfrm>
        </p:grpSpPr>
        <p:sp>
          <p:nvSpPr>
            <p:cNvPr id="68669" name="CasellaDiTesto 75"/>
            <p:cNvSpPr txBox="1">
              <a:spLocks noChangeArrowheads="1"/>
            </p:cNvSpPr>
            <p:nvPr/>
          </p:nvSpPr>
          <p:spPr bwMode="auto">
            <a:xfrm>
              <a:off x="2627195" y="1844824"/>
              <a:ext cx="296597" cy="33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t>1</a:t>
              </a:r>
            </a:p>
          </p:txBody>
        </p:sp>
        <p:sp>
          <p:nvSpPr>
            <p:cNvPr id="68670" name="Ovale 76"/>
            <p:cNvSpPr>
              <a:spLocks noChangeArrowheads="1"/>
            </p:cNvSpPr>
            <p:nvPr/>
          </p:nvSpPr>
          <p:spPr bwMode="auto">
            <a:xfrm>
              <a:off x="2606576" y="1844824"/>
              <a:ext cx="360040" cy="3600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sz="2400">
                <a:solidFill>
                  <a:srgbClr val="000000"/>
                </a:solidFill>
              </a:endParaRPr>
            </a:p>
          </p:txBody>
        </p:sp>
      </p:grpSp>
      <p:grpSp>
        <p:nvGrpSpPr>
          <p:cNvPr id="68663" name="Gruppo 77"/>
          <p:cNvGrpSpPr>
            <a:grpSpLocks/>
          </p:cNvGrpSpPr>
          <p:nvPr/>
        </p:nvGrpSpPr>
        <p:grpSpPr bwMode="auto">
          <a:xfrm>
            <a:off x="3276600" y="6381750"/>
            <a:ext cx="358775" cy="360363"/>
            <a:chOff x="2555776" y="2420888"/>
            <a:chExt cx="360040" cy="360040"/>
          </a:xfrm>
        </p:grpSpPr>
        <p:sp>
          <p:nvSpPr>
            <p:cNvPr id="68667" name="CasellaDiTesto 78"/>
            <p:cNvSpPr txBox="1">
              <a:spLocks noChangeArrowheads="1"/>
            </p:cNvSpPr>
            <p:nvPr/>
          </p:nvSpPr>
          <p:spPr bwMode="auto">
            <a:xfrm>
              <a:off x="2576486" y="2420888"/>
              <a:ext cx="297909" cy="33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t>2</a:t>
              </a:r>
            </a:p>
          </p:txBody>
        </p:sp>
        <p:sp>
          <p:nvSpPr>
            <p:cNvPr id="68668" name="Ovale 79"/>
            <p:cNvSpPr>
              <a:spLocks noChangeArrowheads="1"/>
            </p:cNvSpPr>
            <p:nvPr/>
          </p:nvSpPr>
          <p:spPr bwMode="auto">
            <a:xfrm>
              <a:off x="2555776" y="2420888"/>
              <a:ext cx="360040" cy="3600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sz="2400">
                <a:solidFill>
                  <a:srgbClr val="000000"/>
                </a:solidFill>
              </a:endParaRPr>
            </a:p>
          </p:txBody>
        </p:sp>
      </p:grpSp>
      <p:sp>
        <p:nvSpPr>
          <p:cNvPr id="68664" name="Line 31"/>
          <p:cNvSpPr>
            <a:spLocks noChangeShapeType="1"/>
          </p:cNvSpPr>
          <p:nvPr/>
        </p:nvSpPr>
        <p:spPr bwMode="auto">
          <a:xfrm>
            <a:off x="2819400" y="2819400"/>
            <a:ext cx="228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8665" name="Text Box 74"/>
          <p:cNvSpPr txBox="1">
            <a:spLocks noChangeArrowheads="1"/>
          </p:cNvSpPr>
          <p:nvPr/>
        </p:nvSpPr>
        <p:spPr bwMode="auto">
          <a:xfrm>
            <a:off x="2627313" y="42863"/>
            <a:ext cx="37401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1800"/>
              <a:t>IN MOVIMENTO – 2: PARKINSON</a:t>
            </a:r>
          </a:p>
        </p:txBody>
      </p:sp>
      <p:sp>
        <p:nvSpPr>
          <p:cNvPr id="68666" name="Line 21"/>
          <p:cNvSpPr>
            <a:spLocks noChangeShapeType="1"/>
          </p:cNvSpPr>
          <p:nvPr/>
        </p:nvSpPr>
        <p:spPr bwMode="auto">
          <a:xfrm>
            <a:off x="2819400" y="2054225"/>
            <a:ext cx="228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nvGrpSpPr>
          <p:cNvPr id="74" name="Gruppo 73"/>
          <p:cNvGrpSpPr/>
          <p:nvPr/>
        </p:nvGrpSpPr>
        <p:grpSpPr>
          <a:xfrm>
            <a:off x="2339752" y="2492896"/>
            <a:ext cx="360040" cy="288032"/>
            <a:chOff x="6444208" y="5157192"/>
            <a:chExt cx="936104" cy="720080"/>
          </a:xfrm>
        </p:grpSpPr>
        <p:cxnSp>
          <p:nvCxnSpPr>
            <p:cNvPr id="75" name="Connettore 1 74"/>
            <p:cNvCxnSpPr/>
            <p:nvPr/>
          </p:nvCxnSpPr>
          <p:spPr bwMode="auto">
            <a:xfrm>
              <a:off x="6516216" y="5157192"/>
              <a:ext cx="864096"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6" name="Connettore 1 75"/>
            <p:cNvCxnSpPr/>
            <p:nvPr/>
          </p:nvCxnSpPr>
          <p:spPr bwMode="auto">
            <a:xfrm flipV="1">
              <a:off x="6444208" y="5229200"/>
              <a:ext cx="927720" cy="51244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77" name="Gruppo 76"/>
          <p:cNvGrpSpPr/>
          <p:nvPr/>
        </p:nvGrpSpPr>
        <p:grpSpPr>
          <a:xfrm>
            <a:off x="6372200" y="5589240"/>
            <a:ext cx="936104" cy="720080"/>
            <a:chOff x="6444208" y="5157192"/>
            <a:chExt cx="936104" cy="720080"/>
          </a:xfrm>
        </p:grpSpPr>
        <p:cxnSp>
          <p:nvCxnSpPr>
            <p:cNvPr id="78" name="Connettore 1 77"/>
            <p:cNvCxnSpPr/>
            <p:nvPr/>
          </p:nvCxnSpPr>
          <p:spPr bwMode="auto">
            <a:xfrm>
              <a:off x="6516216" y="5157192"/>
              <a:ext cx="864096"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9" name="Connettore 1 78"/>
            <p:cNvCxnSpPr/>
            <p:nvPr/>
          </p:nvCxnSpPr>
          <p:spPr bwMode="auto">
            <a:xfrm flipV="1">
              <a:off x="6444208" y="5229200"/>
              <a:ext cx="927720" cy="51244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80" name="Gruppo 79"/>
          <p:cNvGrpSpPr/>
          <p:nvPr/>
        </p:nvGrpSpPr>
        <p:grpSpPr>
          <a:xfrm>
            <a:off x="4139952" y="4509120"/>
            <a:ext cx="360040" cy="288032"/>
            <a:chOff x="6444208" y="5157192"/>
            <a:chExt cx="936104" cy="720080"/>
          </a:xfrm>
        </p:grpSpPr>
        <p:cxnSp>
          <p:nvCxnSpPr>
            <p:cNvPr id="81" name="Connettore 1 80"/>
            <p:cNvCxnSpPr/>
            <p:nvPr/>
          </p:nvCxnSpPr>
          <p:spPr bwMode="auto">
            <a:xfrm>
              <a:off x="6516216" y="5157192"/>
              <a:ext cx="864096"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2" name="Connettore 1 81"/>
            <p:cNvCxnSpPr/>
            <p:nvPr/>
          </p:nvCxnSpPr>
          <p:spPr bwMode="auto">
            <a:xfrm flipV="1">
              <a:off x="6444208" y="5229200"/>
              <a:ext cx="927720" cy="51244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7037162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AutoShape 2"/>
          <p:cNvSpPr>
            <a:spLocks noChangeArrowheads="1"/>
          </p:cNvSpPr>
          <p:nvPr/>
        </p:nvSpPr>
        <p:spPr bwMode="auto">
          <a:xfrm>
            <a:off x="5029200" y="4264025"/>
            <a:ext cx="3581400" cy="7620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58" name="Text Box 3"/>
          <p:cNvSpPr txBox="1">
            <a:spLocks noChangeArrowheads="1"/>
          </p:cNvSpPr>
          <p:nvPr/>
        </p:nvSpPr>
        <p:spPr bwMode="auto">
          <a:xfrm>
            <a:off x="5054600" y="4392613"/>
            <a:ext cx="35433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t>SUBSTANTIA NIGRA </a:t>
            </a:r>
            <a:r>
              <a:rPr lang="it-IT" altLang="x-none" sz="1200" b="1"/>
              <a:t>PARTE RETICOLATA</a:t>
            </a:r>
            <a:endParaRPr lang="it-IT" altLang="x-none" sz="1400" b="1"/>
          </a:p>
          <a:p>
            <a:pPr algn="ctr"/>
            <a:r>
              <a:rPr lang="it-IT" altLang="x-none" sz="1400" b="1"/>
              <a:t>GLOBUS PALLIDUS </a:t>
            </a:r>
            <a:r>
              <a:rPr lang="it-IT" altLang="x-none" sz="1200" b="1"/>
              <a:t>INTERNO</a:t>
            </a:r>
          </a:p>
        </p:txBody>
      </p:sp>
      <p:sp>
        <p:nvSpPr>
          <p:cNvPr id="70659" name="Text Box 4"/>
          <p:cNvSpPr txBox="1">
            <a:spLocks noChangeArrowheads="1"/>
          </p:cNvSpPr>
          <p:nvPr/>
        </p:nvSpPr>
        <p:spPr bwMode="auto">
          <a:xfrm>
            <a:off x="3898900" y="3019425"/>
            <a:ext cx="19812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t>SUBSTANTIA NIGRA </a:t>
            </a:r>
            <a:r>
              <a:rPr lang="it-IT" altLang="x-none" sz="1200" b="1"/>
              <a:t>PARTE COMPATTA</a:t>
            </a:r>
          </a:p>
          <a:p>
            <a:pPr algn="ctr"/>
            <a:r>
              <a:rPr lang="it-IT" altLang="x-none" sz="800"/>
              <a:t>(ATTIVITÀ TONICA)</a:t>
            </a:r>
            <a:endParaRPr lang="it-IT" altLang="x-none" sz="1200" b="1"/>
          </a:p>
        </p:txBody>
      </p:sp>
      <p:sp>
        <p:nvSpPr>
          <p:cNvPr id="70660" name="AutoShape 5"/>
          <p:cNvSpPr>
            <a:spLocks noChangeArrowheads="1"/>
          </p:cNvSpPr>
          <p:nvPr/>
        </p:nvSpPr>
        <p:spPr bwMode="auto">
          <a:xfrm>
            <a:off x="3810000" y="2968625"/>
            <a:ext cx="2133600" cy="7620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61" name="Text Box 6"/>
          <p:cNvSpPr txBox="1">
            <a:spLocks noChangeArrowheads="1"/>
          </p:cNvSpPr>
          <p:nvPr/>
        </p:nvSpPr>
        <p:spPr bwMode="auto">
          <a:xfrm>
            <a:off x="1524000" y="3121025"/>
            <a:ext cx="1828800" cy="42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200" b="1">
                <a:solidFill>
                  <a:srgbClr val="FF0000"/>
                </a:solidFill>
              </a:rPr>
              <a:t>GLOBUS PALLIDUS </a:t>
            </a:r>
            <a:r>
              <a:rPr lang="it-IT" altLang="x-none" sz="1000" b="1">
                <a:solidFill>
                  <a:srgbClr val="FF0000"/>
                </a:solidFill>
              </a:rPr>
              <a:t>ESTERNO</a:t>
            </a:r>
            <a:endParaRPr lang="it-IT" altLang="x-none" sz="1200" b="1">
              <a:solidFill>
                <a:srgbClr val="FF0000"/>
              </a:solidFill>
            </a:endParaRPr>
          </a:p>
        </p:txBody>
      </p:sp>
      <p:sp>
        <p:nvSpPr>
          <p:cNvPr id="70662" name="Text Box 7"/>
          <p:cNvSpPr txBox="1">
            <a:spLocks noChangeArrowheads="1"/>
          </p:cNvSpPr>
          <p:nvPr/>
        </p:nvSpPr>
        <p:spPr bwMode="auto">
          <a:xfrm>
            <a:off x="1524000" y="4391025"/>
            <a:ext cx="18288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solidFill>
                  <a:srgbClr val="FF0000"/>
                </a:solidFill>
              </a:rPr>
              <a:t>NUCLEO SUBTALAMICO</a:t>
            </a:r>
          </a:p>
        </p:txBody>
      </p:sp>
      <p:sp>
        <p:nvSpPr>
          <p:cNvPr id="70663" name="AutoShape 8"/>
          <p:cNvSpPr>
            <a:spLocks noChangeArrowheads="1"/>
          </p:cNvSpPr>
          <p:nvPr/>
        </p:nvSpPr>
        <p:spPr bwMode="auto">
          <a:xfrm>
            <a:off x="1371600" y="4264025"/>
            <a:ext cx="2133600" cy="7620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64" name="Line 9"/>
          <p:cNvSpPr>
            <a:spLocks noChangeShapeType="1"/>
          </p:cNvSpPr>
          <p:nvPr/>
        </p:nvSpPr>
        <p:spPr bwMode="auto">
          <a:xfrm>
            <a:off x="6934200" y="2435225"/>
            <a:ext cx="0" cy="18288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0665" name="Line 10"/>
          <p:cNvSpPr>
            <a:spLocks noChangeShapeType="1"/>
          </p:cNvSpPr>
          <p:nvPr/>
        </p:nvSpPr>
        <p:spPr bwMode="auto">
          <a:xfrm>
            <a:off x="2514600" y="2447925"/>
            <a:ext cx="0" cy="4572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0666" name="Line 11"/>
          <p:cNvSpPr>
            <a:spLocks noChangeShapeType="1"/>
          </p:cNvSpPr>
          <p:nvPr/>
        </p:nvSpPr>
        <p:spPr bwMode="auto">
          <a:xfrm>
            <a:off x="2514600" y="3730625"/>
            <a:ext cx="0" cy="5334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0667" name="Line 12"/>
          <p:cNvSpPr>
            <a:spLocks noChangeShapeType="1"/>
          </p:cNvSpPr>
          <p:nvPr/>
        </p:nvSpPr>
        <p:spPr bwMode="auto">
          <a:xfrm>
            <a:off x="7239000" y="4111625"/>
            <a:ext cx="228600"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68" name="Line 13"/>
          <p:cNvSpPr>
            <a:spLocks noChangeShapeType="1"/>
          </p:cNvSpPr>
          <p:nvPr/>
        </p:nvSpPr>
        <p:spPr bwMode="auto">
          <a:xfrm>
            <a:off x="2819400" y="4111625"/>
            <a:ext cx="228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69" name="Text Box 16"/>
          <p:cNvSpPr txBox="1">
            <a:spLocks noChangeArrowheads="1"/>
          </p:cNvSpPr>
          <p:nvPr/>
        </p:nvSpPr>
        <p:spPr bwMode="auto">
          <a:xfrm>
            <a:off x="3303588" y="1831975"/>
            <a:ext cx="309721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1400" b="1"/>
              <a:t>PUTAMEN e CAUDATO (STRIATO)</a:t>
            </a:r>
          </a:p>
        </p:txBody>
      </p:sp>
      <p:sp>
        <p:nvSpPr>
          <p:cNvPr id="70670" name="Rectangle 18"/>
          <p:cNvSpPr>
            <a:spLocks noChangeArrowheads="1"/>
          </p:cNvSpPr>
          <p:nvPr/>
        </p:nvSpPr>
        <p:spPr bwMode="auto">
          <a:xfrm>
            <a:off x="3505200" y="2600325"/>
            <a:ext cx="1143000" cy="3048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71" name="Text Box 19"/>
          <p:cNvSpPr txBox="1">
            <a:spLocks noChangeArrowheads="1"/>
          </p:cNvSpPr>
          <p:nvPr/>
        </p:nvSpPr>
        <p:spPr bwMode="auto">
          <a:xfrm>
            <a:off x="2346325" y="2098675"/>
            <a:ext cx="4159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b="1">
                <a:solidFill>
                  <a:srgbClr val="FF0000"/>
                </a:solidFill>
              </a:rPr>
              <a:t>D</a:t>
            </a:r>
            <a:r>
              <a:rPr lang="it-IT" altLang="x-none" sz="1200" b="1">
                <a:solidFill>
                  <a:srgbClr val="FF0000"/>
                </a:solidFill>
              </a:rPr>
              <a:t>2</a:t>
            </a:r>
            <a:endParaRPr lang="it-IT" altLang="x-none" b="1">
              <a:solidFill>
                <a:srgbClr val="FF0000"/>
              </a:solidFill>
            </a:endParaRPr>
          </a:p>
        </p:txBody>
      </p:sp>
      <p:sp>
        <p:nvSpPr>
          <p:cNvPr id="70672" name="Text Box 20"/>
          <p:cNvSpPr txBox="1">
            <a:spLocks noChangeArrowheads="1"/>
          </p:cNvSpPr>
          <p:nvPr/>
        </p:nvSpPr>
        <p:spPr bwMode="auto">
          <a:xfrm>
            <a:off x="6781800" y="2092325"/>
            <a:ext cx="4159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b="1">
                <a:solidFill>
                  <a:srgbClr val="FF0000"/>
                </a:solidFill>
              </a:rPr>
              <a:t>D</a:t>
            </a:r>
            <a:r>
              <a:rPr lang="it-IT" altLang="x-none" sz="1200" b="1">
                <a:solidFill>
                  <a:srgbClr val="FF0000"/>
                </a:solidFill>
              </a:rPr>
              <a:t>1</a:t>
            </a:r>
            <a:endParaRPr lang="it-IT" altLang="x-none" b="1">
              <a:solidFill>
                <a:srgbClr val="FF0000"/>
              </a:solidFill>
            </a:endParaRPr>
          </a:p>
        </p:txBody>
      </p:sp>
      <p:sp>
        <p:nvSpPr>
          <p:cNvPr id="70673" name="Line 21"/>
          <p:cNvSpPr>
            <a:spLocks noChangeShapeType="1"/>
          </p:cNvSpPr>
          <p:nvPr/>
        </p:nvSpPr>
        <p:spPr bwMode="auto">
          <a:xfrm>
            <a:off x="2819400" y="2054225"/>
            <a:ext cx="228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74" name="AutoShape 22"/>
          <p:cNvSpPr>
            <a:spLocks noChangeArrowheads="1"/>
          </p:cNvSpPr>
          <p:nvPr/>
        </p:nvSpPr>
        <p:spPr bwMode="auto">
          <a:xfrm flipH="1">
            <a:off x="5486400" y="2282825"/>
            <a:ext cx="1219200" cy="457200"/>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75" name="Rectangle 23"/>
          <p:cNvSpPr>
            <a:spLocks noChangeArrowheads="1"/>
          </p:cNvSpPr>
          <p:nvPr/>
        </p:nvSpPr>
        <p:spPr bwMode="auto">
          <a:xfrm>
            <a:off x="5257800" y="2587625"/>
            <a:ext cx="1143000" cy="304800"/>
          </a:xfrm>
          <a:prstGeom prst="rect">
            <a:avLst/>
          </a:prstGeom>
          <a:solidFill>
            <a:schemeClr val="bg1"/>
          </a:solidFill>
          <a:ln>
            <a:noFill/>
          </a:ln>
          <a:extLst>
            <a:ext uri="{91240B29-F687-4F45-9708-019B960494DF}">
              <a14:hiddenLine xmlns:a14="http://schemas.microsoft.com/office/drawing/2010/main" w="9525">
                <a:solidFill>
                  <a:srgbClr val="0000FF"/>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76" name="Rectangle 24"/>
          <p:cNvSpPr>
            <a:spLocks noChangeArrowheads="1"/>
          </p:cNvSpPr>
          <p:nvPr/>
        </p:nvSpPr>
        <p:spPr bwMode="auto">
          <a:xfrm>
            <a:off x="6159500" y="2092325"/>
            <a:ext cx="584200" cy="723900"/>
          </a:xfrm>
          <a:prstGeom prst="rect">
            <a:avLst/>
          </a:prstGeom>
          <a:solidFill>
            <a:schemeClr val="bg1"/>
          </a:solidFill>
          <a:ln>
            <a:noFill/>
          </a:ln>
          <a:extLst>
            <a:ext uri="{91240B29-F687-4F45-9708-019B960494DF}">
              <a14:hiddenLine xmlns:a14="http://schemas.microsoft.com/office/drawing/2010/main" w="9525">
                <a:solidFill>
                  <a:srgbClr val="0000FF"/>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77" name="Line 25"/>
          <p:cNvSpPr>
            <a:spLocks noChangeShapeType="1"/>
          </p:cNvSpPr>
          <p:nvPr/>
        </p:nvSpPr>
        <p:spPr bwMode="auto">
          <a:xfrm>
            <a:off x="6096000" y="2282825"/>
            <a:ext cx="6858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0678" name="Line 26"/>
          <p:cNvSpPr>
            <a:spLocks noChangeShapeType="1"/>
          </p:cNvSpPr>
          <p:nvPr/>
        </p:nvSpPr>
        <p:spPr bwMode="auto">
          <a:xfrm>
            <a:off x="3505200" y="4645025"/>
            <a:ext cx="14478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0679" name="Text Box 27"/>
          <p:cNvSpPr txBox="1">
            <a:spLocks noChangeArrowheads="1"/>
          </p:cNvSpPr>
          <p:nvPr/>
        </p:nvSpPr>
        <p:spPr bwMode="auto">
          <a:xfrm>
            <a:off x="3565525" y="4710113"/>
            <a:ext cx="124618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FF0000"/>
                </a:solidFill>
              </a:rPr>
              <a:t>glutammato</a:t>
            </a:r>
          </a:p>
        </p:txBody>
      </p:sp>
      <p:sp>
        <p:nvSpPr>
          <p:cNvPr id="70680" name="AutoShape 29"/>
          <p:cNvSpPr>
            <a:spLocks noChangeArrowheads="1"/>
          </p:cNvSpPr>
          <p:nvPr/>
        </p:nvSpPr>
        <p:spPr bwMode="auto">
          <a:xfrm>
            <a:off x="1905000" y="1749425"/>
            <a:ext cx="5943600" cy="6858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81" name="Text Box 30"/>
          <p:cNvSpPr txBox="1">
            <a:spLocks noChangeArrowheads="1"/>
          </p:cNvSpPr>
          <p:nvPr/>
        </p:nvSpPr>
        <p:spPr bwMode="auto">
          <a:xfrm>
            <a:off x="1676400" y="2530475"/>
            <a:ext cx="749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FF0000"/>
                </a:solidFill>
              </a:rPr>
              <a:t>GABA</a:t>
            </a:r>
          </a:p>
        </p:txBody>
      </p:sp>
      <p:sp>
        <p:nvSpPr>
          <p:cNvPr id="70682" name="Line 31"/>
          <p:cNvSpPr>
            <a:spLocks noChangeShapeType="1"/>
          </p:cNvSpPr>
          <p:nvPr/>
        </p:nvSpPr>
        <p:spPr bwMode="auto">
          <a:xfrm>
            <a:off x="2819400" y="2816225"/>
            <a:ext cx="228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83" name="Text Box 32"/>
          <p:cNvSpPr txBox="1">
            <a:spLocks noChangeArrowheads="1"/>
          </p:cNvSpPr>
          <p:nvPr/>
        </p:nvSpPr>
        <p:spPr bwMode="auto">
          <a:xfrm>
            <a:off x="1692275" y="3813175"/>
            <a:ext cx="749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FF0000"/>
                </a:solidFill>
              </a:rPr>
              <a:t>GABA</a:t>
            </a:r>
          </a:p>
        </p:txBody>
      </p:sp>
      <p:sp>
        <p:nvSpPr>
          <p:cNvPr id="70684" name="Text Box 33"/>
          <p:cNvSpPr txBox="1">
            <a:spLocks noChangeArrowheads="1"/>
          </p:cNvSpPr>
          <p:nvPr/>
        </p:nvSpPr>
        <p:spPr bwMode="auto">
          <a:xfrm>
            <a:off x="4267200" y="2479675"/>
            <a:ext cx="1076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0000FF"/>
                </a:solidFill>
              </a:rPr>
              <a:t>d</a:t>
            </a:r>
            <a:r>
              <a:rPr lang="it-IT" altLang="x-none">
                <a:solidFill>
                  <a:srgbClr val="FF0000"/>
                </a:solidFill>
              </a:rPr>
              <a:t>o</a:t>
            </a:r>
            <a:r>
              <a:rPr lang="it-IT" altLang="x-none">
                <a:solidFill>
                  <a:srgbClr val="0000FF"/>
                </a:solidFill>
              </a:rPr>
              <a:t>p</a:t>
            </a:r>
            <a:r>
              <a:rPr lang="it-IT" altLang="x-none">
                <a:solidFill>
                  <a:srgbClr val="FF0000"/>
                </a:solidFill>
              </a:rPr>
              <a:t>a</a:t>
            </a:r>
            <a:r>
              <a:rPr lang="it-IT" altLang="x-none">
                <a:solidFill>
                  <a:srgbClr val="0000FF"/>
                </a:solidFill>
              </a:rPr>
              <a:t>m</a:t>
            </a:r>
            <a:r>
              <a:rPr lang="it-IT" altLang="x-none">
                <a:solidFill>
                  <a:srgbClr val="FF0000"/>
                </a:solidFill>
              </a:rPr>
              <a:t>i</a:t>
            </a:r>
            <a:r>
              <a:rPr lang="it-IT" altLang="x-none">
                <a:solidFill>
                  <a:srgbClr val="0000FF"/>
                </a:solidFill>
              </a:rPr>
              <a:t>n</a:t>
            </a:r>
            <a:r>
              <a:rPr lang="it-IT" altLang="x-none">
                <a:solidFill>
                  <a:srgbClr val="FF0000"/>
                </a:solidFill>
              </a:rPr>
              <a:t>a</a:t>
            </a:r>
            <a:endParaRPr lang="it-IT" altLang="x-none"/>
          </a:p>
        </p:txBody>
      </p:sp>
      <p:grpSp>
        <p:nvGrpSpPr>
          <p:cNvPr id="70685" name="Group 34"/>
          <p:cNvGrpSpPr>
            <a:grpSpLocks/>
          </p:cNvGrpSpPr>
          <p:nvPr/>
        </p:nvGrpSpPr>
        <p:grpSpPr bwMode="auto">
          <a:xfrm>
            <a:off x="6400800" y="1939925"/>
            <a:ext cx="228600" cy="228600"/>
            <a:chOff x="4656" y="552"/>
            <a:chExt cx="144" cy="144"/>
          </a:xfrm>
        </p:grpSpPr>
        <p:sp>
          <p:nvSpPr>
            <p:cNvPr id="70733" name="Line 35"/>
            <p:cNvSpPr>
              <a:spLocks noChangeShapeType="1"/>
            </p:cNvSpPr>
            <p:nvPr/>
          </p:nvSpPr>
          <p:spPr bwMode="auto">
            <a:xfrm>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34" name="Line 36"/>
            <p:cNvSpPr>
              <a:spLocks noChangeShapeType="1"/>
            </p:cNvSpPr>
            <p:nvPr/>
          </p:nvSpPr>
          <p:spPr bwMode="auto">
            <a:xfrm rot="-5400000">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70686" name="Group 37"/>
          <p:cNvGrpSpPr>
            <a:grpSpLocks/>
          </p:cNvGrpSpPr>
          <p:nvPr/>
        </p:nvGrpSpPr>
        <p:grpSpPr bwMode="auto">
          <a:xfrm>
            <a:off x="4495800" y="4264025"/>
            <a:ext cx="228600" cy="228600"/>
            <a:chOff x="4656" y="552"/>
            <a:chExt cx="144" cy="144"/>
          </a:xfrm>
        </p:grpSpPr>
        <p:sp>
          <p:nvSpPr>
            <p:cNvPr id="70731" name="Line 38"/>
            <p:cNvSpPr>
              <a:spLocks noChangeShapeType="1"/>
            </p:cNvSpPr>
            <p:nvPr/>
          </p:nvSpPr>
          <p:spPr bwMode="auto">
            <a:xfrm>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32" name="Line 39"/>
            <p:cNvSpPr>
              <a:spLocks noChangeShapeType="1"/>
            </p:cNvSpPr>
            <p:nvPr/>
          </p:nvSpPr>
          <p:spPr bwMode="auto">
            <a:xfrm rot="-5400000">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70687" name="AutoShape 40"/>
          <p:cNvSpPr>
            <a:spLocks noChangeArrowheads="1"/>
          </p:cNvSpPr>
          <p:nvPr/>
        </p:nvSpPr>
        <p:spPr bwMode="auto">
          <a:xfrm>
            <a:off x="1371600" y="2968625"/>
            <a:ext cx="2133600" cy="7620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88" name="Text Box 42"/>
          <p:cNvSpPr txBox="1">
            <a:spLocks noChangeArrowheads="1"/>
          </p:cNvSpPr>
          <p:nvPr/>
        </p:nvSpPr>
        <p:spPr bwMode="auto">
          <a:xfrm>
            <a:off x="6946900" y="3044825"/>
            <a:ext cx="749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0000FF"/>
                </a:solidFill>
              </a:rPr>
              <a:t>GABA</a:t>
            </a:r>
          </a:p>
        </p:txBody>
      </p:sp>
      <p:sp>
        <p:nvSpPr>
          <p:cNvPr id="70689" name="Text Box 45"/>
          <p:cNvSpPr txBox="1">
            <a:spLocks noChangeArrowheads="1"/>
          </p:cNvSpPr>
          <p:nvPr/>
        </p:nvSpPr>
        <p:spPr bwMode="auto">
          <a:xfrm>
            <a:off x="3886200" y="5789613"/>
            <a:ext cx="1828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t>TALAMO</a:t>
            </a:r>
          </a:p>
        </p:txBody>
      </p:sp>
      <p:sp>
        <p:nvSpPr>
          <p:cNvPr id="70690" name="Rectangle 47"/>
          <p:cNvSpPr>
            <a:spLocks noChangeArrowheads="1"/>
          </p:cNvSpPr>
          <p:nvPr/>
        </p:nvSpPr>
        <p:spPr bwMode="auto">
          <a:xfrm flipV="1">
            <a:off x="5410200" y="5661025"/>
            <a:ext cx="1752600" cy="254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91" name="AutoShape 50"/>
          <p:cNvSpPr>
            <a:spLocks noChangeArrowheads="1"/>
          </p:cNvSpPr>
          <p:nvPr/>
        </p:nvSpPr>
        <p:spPr bwMode="auto">
          <a:xfrm>
            <a:off x="3733800" y="5559425"/>
            <a:ext cx="2133600" cy="762000"/>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92" name="Text Box 51"/>
          <p:cNvSpPr txBox="1">
            <a:spLocks noChangeArrowheads="1"/>
          </p:cNvSpPr>
          <p:nvPr/>
        </p:nvSpPr>
        <p:spPr bwMode="auto">
          <a:xfrm>
            <a:off x="3603625" y="711200"/>
            <a:ext cx="23971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1400" b="1"/>
              <a:t>CORTECCIA CEREBRALE</a:t>
            </a:r>
          </a:p>
        </p:txBody>
      </p:sp>
      <p:sp>
        <p:nvSpPr>
          <p:cNvPr id="70693" name="AutoShape 52"/>
          <p:cNvSpPr>
            <a:spLocks noChangeArrowheads="1"/>
          </p:cNvSpPr>
          <p:nvPr/>
        </p:nvSpPr>
        <p:spPr bwMode="auto">
          <a:xfrm>
            <a:off x="1905000" y="530225"/>
            <a:ext cx="5943600" cy="685800"/>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94" name="AutoShape 53"/>
          <p:cNvSpPr>
            <a:spLocks noChangeArrowheads="1"/>
          </p:cNvSpPr>
          <p:nvPr/>
        </p:nvSpPr>
        <p:spPr bwMode="auto">
          <a:xfrm>
            <a:off x="533400" y="835025"/>
            <a:ext cx="304800" cy="5105400"/>
          </a:xfrm>
          <a:prstGeom prst="roundRect">
            <a:avLst>
              <a:gd name="adj" fmla="val 16667"/>
            </a:avLst>
          </a:prstGeom>
          <a:noFill/>
          <a:ln w="57150">
            <a:solidFill>
              <a:srgbClr val="00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95" name="Rectangle 54"/>
          <p:cNvSpPr>
            <a:spLocks noChangeArrowheads="1"/>
          </p:cNvSpPr>
          <p:nvPr/>
        </p:nvSpPr>
        <p:spPr bwMode="auto">
          <a:xfrm>
            <a:off x="762000" y="682625"/>
            <a:ext cx="152400" cy="5410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96" name="Line 55"/>
          <p:cNvSpPr>
            <a:spLocks noChangeShapeType="1"/>
          </p:cNvSpPr>
          <p:nvPr/>
        </p:nvSpPr>
        <p:spPr bwMode="auto">
          <a:xfrm>
            <a:off x="685800" y="5940425"/>
            <a:ext cx="297180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97" name="Line 56"/>
          <p:cNvSpPr>
            <a:spLocks noChangeShapeType="1"/>
          </p:cNvSpPr>
          <p:nvPr/>
        </p:nvSpPr>
        <p:spPr bwMode="auto">
          <a:xfrm>
            <a:off x="685800" y="835025"/>
            <a:ext cx="1143000" cy="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0698" name="Line 57"/>
          <p:cNvSpPr>
            <a:spLocks noChangeShapeType="1"/>
          </p:cNvSpPr>
          <p:nvPr/>
        </p:nvSpPr>
        <p:spPr bwMode="auto">
          <a:xfrm>
            <a:off x="4800600" y="1216025"/>
            <a:ext cx="0" cy="4572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0699" name="Line 59"/>
          <p:cNvSpPr>
            <a:spLocks noChangeShapeType="1"/>
          </p:cNvSpPr>
          <p:nvPr/>
        </p:nvSpPr>
        <p:spPr bwMode="auto">
          <a:xfrm>
            <a:off x="5486400" y="2359025"/>
            <a:ext cx="0" cy="5207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00" name="Text Box 62"/>
          <p:cNvSpPr txBox="1">
            <a:spLocks noChangeArrowheads="1"/>
          </p:cNvSpPr>
          <p:nvPr/>
        </p:nvSpPr>
        <p:spPr bwMode="auto">
          <a:xfrm>
            <a:off x="1752600" y="5603875"/>
            <a:ext cx="124618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000000"/>
                </a:solidFill>
              </a:rPr>
              <a:t>glutammato</a:t>
            </a:r>
          </a:p>
        </p:txBody>
      </p:sp>
      <p:grpSp>
        <p:nvGrpSpPr>
          <p:cNvPr id="70701" name="Group 63"/>
          <p:cNvGrpSpPr>
            <a:grpSpLocks/>
          </p:cNvGrpSpPr>
          <p:nvPr/>
        </p:nvGrpSpPr>
        <p:grpSpPr bwMode="auto">
          <a:xfrm>
            <a:off x="1295400" y="504825"/>
            <a:ext cx="228600" cy="228600"/>
            <a:chOff x="4656" y="552"/>
            <a:chExt cx="144" cy="144"/>
          </a:xfrm>
        </p:grpSpPr>
        <p:sp>
          <p:nvSpPr>
            <p:cNvPr id="70729" name="Line 64"/>
            <p:cNvSpPr>
              <a:spLocks noChangeShapeType="1"/>
            </p:cNvSpPr>
            <p:nvPr/>
          </p:nvSpPr>
          <p:spPr bwMode="auto">
            <a:xfrm>
              <a:off x="4656" y="624"/>
              <a:ext cx="144"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30" name="Line 65"/>
            <p:cNvSpPr>
              <a:spLocks noChangeShapeType="1"/>
            </p:cNvSpPr>
            <p:nvPr/>
          </p:nvSpPr>
          <p:spPr bwMode="auto">
            <a:xfrm rot="-5400000">
              <a:off x="4656" y="624"/>
              <a:ext cx="144"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70706" name="Group 73"/>
          <p:cNvGrpSpPr>
            <a:grpSpLocks/>
          </p:cNvGrpSpPr>
          <p:nvPr/>
        </p:nvGrpSpPr>
        <p:grpSpPr bwMode="auto">
          <a:xfrm>
            <a:off x="5029200" y="1419225"/>
            <a:ext cx="228600" cy="228600"/>
            <a:chOff x="4656" y="552"/>
            <a:chExt cx="144" cy="144"/>
          </a:xfrm>
        </p:grpSpPr>
        <p:sp>
          <p:nvSpPr>
            <p:cNvPr id="70727" name="Line 74"/>
            <p:cNvSpPr>
              <a:spLocks noChangeShapeType="1"/>
            </p:cNvSpPr>
            <p:nvPr/>
          </p:nvSpPr>
          <p:spPr bwMode="auto">
            <a:xfrm>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28" name="Line 75"/>
            <p:cNvSpPr>
              <a:spLocks noChangeShapeType="1"/>
            </p:cNvSpPr>
            <p:nvPr/>
          </p:nvSpPr>
          <p:spPr bwMode="auto">
            <a:xfrm rot="-5400000">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70707" name="Text Box 76"/>
          <p:cNvSpPr txBox="1">
            <a:spLocks noChangeArrowheads="1"/>
          </p:cNvSpPr>
          <p:nvPr/>
        </p:nvSpPr>
        <p:spPr bwMode="auto">
          <a:xfrm>
            <a:off x="3478213" y="1266825"/>
            <a:ext cx="1246187"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FF0000"/>
                </a:solidFill>
              </a:rPr>
              <a:t>glutammato</a:t>
            </a:r>
          </a:p>
        </p:txBody>
      </p:sp>
      <p:sp>
        <p:nvSpPr>
          <p:cNvPr id="70708" name="Text Box 77"/>
          <p:cNvSpPr txBox="1">
            <a:spLocks noChangeArrowheads="1"/>
          </p:cNvSpPr>
          <p:nvPr/>
        </p:nvSpPr>
        <p:spPr bwMode="auto">
          <a:xfrm>
            <a:off x="5257800" y="1328738"/>
            <a:ext cx="1612900" cy="21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800"/>
              <a:t>PROIEZIONI TOPOGRAFICHE</a:t>
            </a:r>
          </a:p>
        </p:txBody>
      </p:sp>
      <p:sp>
        <p:nvSpPr>
          <p:cNvPr id="70710" name="Rectangle 79"/>
          <p:cNvSpPr>
            <a:spLocks noChangeArrowheads="1"/>
          </p:cNvSpPr>
          <p:nvPr/>
        </p:nvSpPr>
        <p:spPr bwMode="auto">
          <a:xfrm>
            <a:off x="990600" y="1038225"/>
            <a:ext cx="152400" cy="3886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716" name="Text Box 43"/>
          <p:cNvSpPr txBox="1">
            <a:spLocks noChangeArrowheads="1"/>
          </p:cNvSpPr>
          <p:nvPr/>
        </p:nvSpPr>
        <p:spPr bwMode="auto">
          <a:xfrm>
            <a:off x="8153400" y="1447800"/>
            <a:ext cx="234950" cy="2435225"/>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a:solidFill>
                  <a:srgbClr val="0000FF"/>
                </a:solidFill>
              </a:rPr>
              <a:t>VIA</a:t>
            </a:r>
          </a:p>
          <a:p>
            <a:pPr algn="ctr"/>
            <a:r>
              <a:rPr lang="it-IT" altLang="x-none" sz="1400">
                <a:solidFill>
                  <a:srgbClr val="0000FF"/>
                </a:solidFill>
              </a:rPr>
              <a:t> DIRETTA</a:t>
            </a:r>
          </a:p>
        </p:txBody>
      </p:sp>
      <p:sp>
        <p:nvSpPr>
          <p:cNvPr id="70717" name="Text Box 30"/>
          <p:cNvSpPr txBox="1">
            <a:spLocks noChangeArrowheads="1"/>
          </p:cNvSpPr>
          <p:nvPr/>
        </p:nvSpPr>
        <p:spPr bwMode="auto">
          <a:xfrm>
            <a:off x="971550" y="1447800"/>
            <a:ext cx="263525" cy="2860675"/>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a:solidFill>
                  <a:srgbClr val="FF0000"/>
                </a:solidFill>
              </a:rPr>
              <a:t>VIA</a:t>
            </a:r>
          </a:p>
          <a:p>
            <a:pPr algn="ctr"/>
            <a:r>
              <a:rPr lang="it-IT" altLang="x-none" sz="1400">
                <a:solidFill>
                  <a:srgbClr val="FF0000"/>
                </a:solidFill>
              </a:rPr>
              <a:t> INDIRETTA</a:t>
            </a:r>
          </a:p>
        </p:txBody>
      </p:sp>
      <p:sp>
        <p:nvSpPr>
          <p:cNvPr id="70718" name="Text Box 74"/>
          <p:cNvSpPr txBox="1">
            <a:spLocks noChangeArrowheads="1"/>
          </p:cNvSpPr>
          <p:nvPr/>
        </p:nvSpPr>
        <p:spPr bwMode="auto">
          <a:xfrm>
            <a:off x="0" y="42863"/>
            <a:ext cx="91440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800" smtClean="0"/>
              <a:t>TUTTO INSIEME</a:t>
            </a:r>
            <a:endParaRPr lang="it-IT" altLang="x-none" sz="1800"/>
          </a:p>
        </p:txBody>
      </p:sp>
      <p:sp>
        <p:nvSpPr>
          <p:cNvPr id="70719" name="Line 73"/>
          <p:cNvSpPr>
            <a:spLocks noChangeShapeType="1"/>
          </p:cNvSpPr>
          <p:nvPr/>
        </p:nvSpPr>
        <p:spPr bwMode="auto">
          <a:xfrm flipH="1" flipV="1">
            <a:off x="5867400" y="5943600"/>
            <a:ext cx="1081088" cy="6350"/>
          </a:xfrm>
          <a:prstGeom prst="line">
            <a:avLst/>
          </a:prstGeom>
          <a:noFill/>
          <a:ln w="57150">
            <a:solidFill>
              <a:srgbClr val="8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0720" name="Line 69"/>
          <p:cNvSpPr>
            <a:spLocks noChangeShapeType="1"/>
          </p:cNvSpPr>
          <p:nvPr/>
        </p:nvSpPr>
        <p:spPr bwMode="auto">
          <a:xfrm flipV="1">
            <a:off x="6934200" y="5067300"/>
            <a:ext cx="0" cy="876300"/>
          </a:xfrm>
          <a:prstGeom prst="line">
            <a:avLst/>
          </a:prstGeom>
          <a:noFill/>
          <a:ln w="5715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21" name="Line 92"/>
          <p:cNvSpPr>
            <a:spLocks noChangeShapeType="1"/>
          </p:cNvSpPr>
          <p:nvPr/>
        </p:nvSpPr>
        <p:spPr bwMode="auto">
          <a:xfrm>
            <a:off x="6096000" y="5715000"/>
            <a:ext cx="228600" cy="0"/>
          </a:xfrm>
          <a:prstGeom prst="line">
            <a:avLst/>
          </a:prstGeom>
          <a:noFill/>
          <a:ln w="5715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22" name="Text Box 93"/>
          <p:cNvSpPr txBox="1">
            <a:spLocks noChangeArrowheads="1"/>
          </p:cNvSpPr>
          <p:nvPr/>
        </p:nvSpPr>
        <p:spPr bwMode="auto">
          <a:xfrm>
            <a:off x="6950075" y="5302250"/>
            <a:ext cx="749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t>GABA</a:t>
            </a:r>
          </a:p>
        </p:txBody>
      </p:sp>
      <p:sp>
        <p:nvSpPr>
          <p:cNvPr id="70723" name="Line 41"/>
          <p:cNvSpPr>
            <a:spLocks noChangeShapeType="1"/>
          </p:cNvSpPr>
          <p:nvPr/>
        </p:nvSpPr>
        <p:spPr bwMode="auto">
          <a:xfrm flipH="1">
            <a:off x="2717800" y="2276475"/>
            <a:ext cx="1541463" cy="95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0724" name="Line 58"/>
          <p:cNvSpPr>
            <a:spLocks noChangeShapeType="1"/>
          </p:cNvSpPr>
          <p:nvPr/>
        </p:nvSpPr>
        <p:spPr bwMode="auto">
          <a:xfrm flipH="1">
            <a:off x="4216400" y="2276475"/>
            <a:ext cx="15875" cy="63182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Tree>
    <p:extLst>
      <p:ext uri="{BB962C8B-B14F-4D97-AF65-F5344CB8AC3E}">
        <p14:creationId xmlns:p14="http://schemas.microsoft.com/office/powerpoint/2010/main" val="12027020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AutoShape 2"/>
          <p:cNvSpPr>
            <a:spLocks noChangeArrowheads="1"/>
          </p:cNvSpPr>
          <p:nvPr/>
        </p:nvSpPr>
        <p:spPr bwMode="auto">
          <a:xfrm>
            <a:off x="5029200" y="4264025"/>
            <a:ext cx="3581400" cy="7620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58" name="Text Box 3"/>
          <p:cNvSpPr txBox="1">
            <a:spLocks noChangeArrowheads="1"/>
          </p:cNvSpPr>
          <p:nvPr/>
        </p:nvSpPr>
        <p:spPr bwMode="auto">
          <a:xfrm>
            <a:off x="5054600" y="4392613"/>
            <a:ext cx="35433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t>SUBSTANTIA NIGRA </a:t>
            </a:r>
            <a:r>
              <a:rPr lang="it-IT" altLang="x-none" sz="1200" b="1"/>
              <a:t>PARTE RETICOLATA</a:t>
            </a:r>
            <a:endParaRPr lang="it-IT" altLang="x-none" sz="1400" b="1"/>
          </a:p>
          <a:p>
            <a:pPr algn="ctr"/>
            <a:r>
              <a:rPr lang="it-IT" altLang="x-none" sz="1400" b="1"/>
              <a:t>GLOBUS PALLIDUS </a:t>
            </a:r>
            <a:r>
              <a:rPr lang="it-IT" altLang="x-none" sz="1200" b="1"/>
              <a:t>INTERNO</a:t>
            </a:r>
          </a:p>
        </p:txBody>
      </p:sp>
      <p:sp>
        <p:nvSpPr>
          <p:cNvPr id="70659" name="Text Box 4"/>
          <p:cNvSpPr txBox="1">
            <a:spLocks noChangeArrowheads="1"/>
          </p:cNvSpPr>
          <p:nvPr/>
        </p:nvSpPr>
        <p:spPr bwMode="auto">
          <a:xfrm>
            <a:off x="3898900" y="3019425"/>
            <a:ext cx="19812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t>SUBSTANTIA NIGRA </a:t>
            </a:r>
            <a:r>
              <a:rPr lang="it-IT" altLang="x-none" sz="1200" b="1"/>
              <a:t>PARTE COMPATTA</a:t>
            </a:r>
          </a:p>
          <a:p>
            <a:pPr algn="ctr"/>
            <a:r>
              <a:rPr lang="it-IT" altLang="x-none" sz="800"/>
              <a:t>(ATTIVITÀ TONICA)</a:t>
            </a:r>
            <a:endParaRPr lang="it-IT" altLang="x-none" sz="1200" b="1"/>
          </a:p>
        </p:txBody>
      </p:sp>
      <p:sp>
        <p:nvSpPr>
          <p:cNvPr id="70660" name="AutoShape 5"/>
          <p:cNvSpPr>
            <a:spLocks noChangeArrowheads="1"/>
          </p:cNvSpPr>
          <p:nvPr/>
        </p:nvSpPr>
        <p:spPr bwMode="auto">
          <a:xfrm>
            <a:off x="3810000" y="2968625"/>
            <a:ext cx="2133600" cy="7620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61" name="Text Box 6"/>
          <p:cNvSpPr txBox="1">
            <a:spLocks noChangeArrowheads="1"/>
          </p:cNvSpPr>
          <p:nvPr/>
        </p:nvSpPr>
        <p:spPr bwMode="auto">
          <a:xfrm>
            <a:off x="1524000" y="3121025"/>
            <a:ext cx="1828800" cy="42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200" b="1">
                <a:solidFill>
                  <a:srgbClr val="FF0000"/>
                </a:solidFill>
              </a:rPr>
              <a:t>GLOBUS PALLIDUS </a:t>
            </a:r>
            <a:r>
              <a:rPr lang="it-IT" altLang="x-none" sz="1000" b="1">
                <a:solidFill>
                  <a:srgbClr val="FF0000"/>
                </a:solidFill>
              </a:rPr>
              <a:t>ESTERNO</a:t>
            </a:r>
            <a:endParaRPr lang="it-IT" altLang="x-none" sz="1200" b="1">
              <a:solidFill>
                <a:srgbClr val="FF0000"/>
              </a:solidFill>
            </a:endParaRPr>
          </a:p>
        </p:txBody>
      </p:sp>
      <p:sp>
        <p:nvSpPr>
          <p:cNvPr id="70662" name="Text Box 7"/>
          <p:cNvSpPr txBox="1">
            <a:spLocks noChangeArrowheads="1"/>
          </p:cNvSpPr>
          <p:nvPr/>
        </p:nvSpPr>
        <p:spPr bwMode="auto">
          <a:xfrm>
            <a:off x="1524000" y="4391025"/>
            <a:ext cx="18288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solidFill>
                  <a:srgbClr val="FF0000"/>
                </a:solidFill>
              </a:rPr>
              <a:t>NUCLEO SUBTALAMICO</a:t>
            </a:r>
          </a:p>
        </p:txBody>
      </p:sp>
      <p:sp>
        <p:nvSpPr>
          <p:cNvPr id="70663" name="AutoShape 8"/>
          <p:cNvSpPr>
            <a:spLocks noChangeArrowheads="1"/>
          </p:cNvSpPr>
          <p:nvPr/>
        </p:nvSpPr>
        <p:spPr bwMode="auto">
          <a:xfrm>
            <a:off x="1371600" y="4264025"/>
            <a:ext cx="2133600" cy="7620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64" name="Line 9"/>
          <p:cNvSpPr>
            <a:spLocks noChangeShapeType="1"/>
          </p:cNvSpPr>
          <p:nvPr/>
        </p:nvSpPr>
        <p:spPr bwMode="auto">
          <a:xfrm>
            <a:off x="6934200" y="2435225"/>
            <a:ext cx="0" cy="18288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0665" name="Line 10"/>
          <p:cNvSpPr>
            <a:spLocks noChangeShapeType="1"/>
          </p:cNvSpPr>
          <p:nvPr/>
        </p:nvSpPr>
        <p:spPr bwMode="auto">
          <a:xfrm>
            <a:off x="2514600" y="2447925"/>
            <a:ext cx="0" cy="4572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0666" name="Line 11"/>
          <p:cNvSpPr>
            <a:spLocks noChangeShapeType="1"/>
          </p:cNvSpPr>
          <p:nvPr/>
        </p:nvSpPr>
        <p:spPr bwMode="auto">
          <a:xfrm>
            <a:off x="2514600" y="3730625"/>
            <a:ext cx="0" cy="5334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0667" name="Line 12"/>
          <p:cNvSpPr>
            <a:spLocks noChangeShapeType="1"/>
          </p:cNvSpPr>
          <p:nvPr/>
        </p:nvSpPr>
        <p:spPr bwMode="auto">
          <a:xfrm>
            <a:off x="7239000" y="4111625"/>
            <a:ext cx="228600"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68" name="Line 13"/>
          <p:cNvSpPr>
            <a:spLocks noChangeShapeType="1"/>
          </p:cNvSpPr>
          <p:nvPr/>
        </p:nvSpPr>
        <p:spPr bwMode="auto">
          <a:xfrm>
            <a:off x="2819400" y="4111625"/>
            <a:ext cx="228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69" name="Text Box 16"/>
          <p:cNvSpPr txBox="1">
            <a:spLocks noChangeArrowheads="1"/>
          </p:cNvSpPr>
          <p:nvPr/>
        </p:nvSpPr>
        <p:spPr bwMode="auto">
          <a:xfrm>
            <a:off x="3303588" y="1831975"/>
            <a:ext cx="309721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1400" b="1"/>
              <a:t>PUTAMEN e CAUDATO (STRIATO)</a:t>
            </a:r>
          </a:p>
        </p:txBody>
      </p:sp>
      <p:sp>
        <p:nvSpPr>
          <p:cNvPr id="70670" name="Rectangle 18"/>
          <p:cNvSpPr>
            <a:spLocks noChangeArrowheads="1"/>
          </p:cNvSpPr>
          <p:nvPr/>
        </p:nvSpPr>
        <p:spPr bwMode="auto">
          <a:xfrm>
            <a:off x="3505200" y="2600325"/>
            <a:ext cx="1143000" cy="3048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71" name="Text Box 19"/>
          <p:cNvSpPr txBox="1">
            <a:spLocks noChangeArrowheads="1"/>
          </p:cNvSpPr>
          <p:nvPr/>
        </p:nvSpPr>
        <p:spPr bwMode="auto">
          <a:xfrm>
            <a:off x="2346325" y="2098675"/>
            <a:ext cx="4159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b="1">
                <a:solidFill>
                  <a:srgbClr val="FF0000"/>
                </a:solidFill>
              </a:rPr>
              <a:t>D</a:t>
            </a:r>
            <a:r>
              <a:rPr lang="it-IT" altLang="x-none" sz="1200" b="1">
                <a:solidFill>
                  <a:srgbClr val="FF0000"/>
                </a:solidFill>
              </a:rPr>
              <a:t>2</a:t>
            </a:r>
            <a:endParaRPr lang="it-IT" altLang="x-none" b="1">
              <a:solidFill>
                <a:srgbClr val="FF0000"/>
              </a:solidFill>
            </a:endParaRPr>
          </a:p>
        </p:txBody>
      </p:sp>
      <p:sp>
        <p:nvSpPr>
          <p:cNvPr id="70672" name="Text Box 20"/>
          <p:cNvSpPr txBox="1">
            <a:spLocks noChangeArrowheads="1"/>
          </p:cNvSpPr>
          <p:nvPr/>
        </p:nvSpPr>
        <p:spPr bwMode="auto">
          <a:xfrm>
            <a:off x="6781800" y="2092325"/>
            <a:ext cx="4159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b="1">
                <a:solidFill>
                  <a:srgbClr val="FF0000"/>
                </a:solidFill>
              </a:rPr>
              <a:t>D</a:t>
            </a:r>
            <a:r>
              <a:rPr lang="it-IT" altLang="x-none" sz="1200" b="1">
                <a:solidFill>
                  <a:srgbClr val="FF0000"/>
                </a:solidFill>
              </a:rPr>
              <a:t>1</a:t>
            </a:r>
            <a:endParaRPr lang="it-IT" altLang="x-none" b="1">
              <a:solidFill>
                <a:srgbClr val="FF0000"/>
              </a:solidFill>
            </a:endParaRPr>
          </a:p>
        </p:txBody>
      </p:sp>
      <p:sp>
        <p:nvSpPr>
          <p:cNvPr id="70673" name="Line 21"/>
          <p:cNvSpPr>
            <a:spLocks noChangeShapeType="1"/>
          </p:cNvSpPr>
          <p:nvPr/>
        </p:nvSpPr>
        <p:spPr bwMode="auto">
          <a:xfrm>
            <a:off x="2819400" y="2054225"/>
            <a:ext cx="228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74" name="AutoShape 22"/>
          <p:cNvSpPr>
            <a:spLocks noChangeArrowheads="1"/>
          </p:cNvSpPr>
          <p:nvPr/>
        </p:nvSpPr>
        <p:spPr bwMode="auto">
          <a:xfrm flipH="1">
            <a:off x="5486400" y="2282825"/>
            <a:ext cx="1219200" cy="457200"/>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75" name="Rectangle 23"/>
          <p:cNvSpPr>
            <a:spLocks noChangeArrowheads="1"/>
          </p:cNvSpPr>
          <p:nvPr/>
        </p:nvSpPr>
        <p:spPr bwMode="auto">
          <a:xfrm>
            <a:off x="5257800" y="2587625"/>
            <a:ext cx="1143000" cy="304800"/>
          </a:xfrm>
          <a:prstGeom prst="rect">
            <a:avLst/>
          </a:prstGeom>
          <a:solidFill>
            <a:schemeClr val="bg1"/>
          </a:solidFill>
          <a:ln>
            <a:noFill/>
          </a:ln>
          <a:extLst>
            <a:ext uri="{91240B29-F687-4F45-9708-019B960494DF}">
              <a14:hiddenLine xmlns:a14="http://schemas.microsoft.com/office/drawing/2010/main" w="9525">
                <a:solidFill>
                  <a:srgbClr val="0000FF"/>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76" name="Rectangle 24"/>
          <p:cNvSpPr>
            <a:spLocks noChangeArrowheads="1"/>
          </p:cNvSpPr>
          <p:nvPr/>
        </p:nvSpPr>
        <p:spPr bwMode="auto">
          <a:xfrm>
            <a:off x="6159500" y="2092325"/>
            <a:ext cx="584200" cy="723900"/>
          </a:xfrm>
          <a:prstGeom prst="rect">
            <a:avLst/>
          </a:prstGeom>
          <a:solidFill>
            <a:schemeClr val="bg1"/>
          </a:solidFill>
          <a:ln>
            <a:noFill/>
          </a:ln>
          <a:extLst>
            <a:ext uri="{91240B29-F687-4F45-9708-019B960494DF}">
              <a14:hiddenLine xmlns:a14="http://schemas.microsoft.com/office/drawing/2010/main" w="9525">
                <a:solidFill>
                  <a:srgbClr val="0000FF"/>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77" name="Line 25"/>
          <p:cNvSpPr>
            <a:spLocks noChangeShapeType="1"/>
          </p:cNvSpPr>
          <p:nvPr/>
        </p:nvSpPr>
        <p:spPr bwMode="auto">
          <a:xfrm>
            <a:off x="6096000" y="2282825"/>
            <a:ext cx="6858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0678" name="Line 26"/>
          <p:cNvSpPr>
            <a:spLocks noChangeShapeType="1"/>
          </p:cNvSpPr>
          <p:nvPr/>
        </p:nvSpPr>
        <p:spPr bwMode="auto">
          <a:xfrm>
            <a:off x="3505200" y="4645025"/>
            <a:ext cx="14478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0679" name="Text Box 27"/>
          <p:cNvSpPr txBox="1">
            <a:spLocks noChangeArrowheads="1"/>
          </p:cNvSpPr>
          <p:nvPr/>
        </p:nvSpPr>
        <p:spPr bwMode="auto">
          <a:xfrm>
            <a:off x="3565525" y="4710113"/>
            <a:ext cx="124618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FF0000"/>
                </a:solidFill>
              </a:rPr>
              <a:t>glutammato</a:t>
            </a:r>
          </a:p>
        </p:txBody>
      </p:sp>
      <p:sp>
        <p:nvSpPr>
          <p:cNvPr id="70680" name="AutoShape 29"/>
          <p:cNvSpPr>
            <a:spLocks noChangeArrowheads="1"/>
          </p:cNvSpPr>
          <p:nvPr/>
        </p:nvSpPr>
        <p:spPr bwMode="auto">
          <a:xfrm>
            <a:off x="1905000" y="1749425"/>
            <a:ext cx="5943600" cy="6858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81" name="Text Box 30"/>
          <p:cNvSpPr txBox="1">
            <a:spLocks noChangeArrowheads="1"/>
          </p:cNvSpPr>
          <p:nvPr/>
        </p:nvSpPr>
        <p:spPr bwMode="auto">
          <a:xfrm>
            <a:off x="1676400" y="2530475"/>
            <a:ext cx="749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FF0000"/>
                </a:solidFill>
              </a:rPr>
              <a:t>GABA</a:t>
            </a:r>
          </a:p>
        </p:txBody>
      </p:sp>
      <p:sp>
        <p:nvSpPr>
          <p:cNvPr id="70682" name="Line 31"/>
          <p:cNvSpPr>
            <a:spLocks noChangeShapeType="1"/>
          </p:cNvSpPr>
          <p:nvPr/>
        </p:nvSpPr>
        <p:spPr bwMode="auto">
          <a:xfrm>
            <a:off x="2819400" y="2816225"/>
            <a:ext cx="228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83" name="Text Box 32"/>
          <p:cNvSpPr txBox="1">
            <a:spLocks noChangeArrowheads="1"/>
          </p:cNvSpPr>
          <p:nvPr/>
        </p:nvSpPr>
        <p:spPr bwMode="auto">
          <a:xfrm>
            <a:off x="1692275" y="3813175"/>
            <a:ext cx="749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FF0000"/>
                </a:solidFill>
              </a:rPr>
              <a:t>GABA</a:t>
            </a:r>
          </a:p>
        </p:txBody>
      </p:sp>
      <p:sp>
        <p:nvSpPr>
          <p:cNvPr id="70684" name="Text Box 33"/>
          <p:cNvSpPr txBox="1">
            <a:spLocks noChangeArrowheads="1"/>
          </p:cNvSpPr>
          <p:nvPr/>
        </p:nvSpPr>
        <p:spPr bwMode="auto">
          <a:xfrm>
            <a:off x="4267200" y="2479675"/>
            <a:ext cx="1076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0000FF"/>
                </a:solidFill>
              </a:rPr>
              <a:t>d</a:t>
            </a:r>
            <a:r>
              <a:rPr lang="it-IT" altLang="x-none">
                <a:solidFill>
                  <a:srgbClr val="FF0000"/>
                </a:solidFill>
              </a:rPr>
              <a:t>o</a:t>
            </a:r>
            <a:r>
              <a:rPr lang="it-IT" altLang="x-none">
                <a:solidFill>
                  <a:srgbClr val="0000FF"/>
                </a:solidFill>
              </a:rPr>
              <a:t>p</a:t>
            </a:r>
            <a:r>
              <a:rPr lang="it-IT" altLang="x-none">
                <a:solidFill>
                  <a:srgbClr val="FF0000"/>
                </a:solidFill>
              </a:rPr>
              <a:t>a</a:t>
            </a:r>
            <a:r>
              <a:rPr lang="it-IT" altLang="x-none">
                <a:solidFill>
                  <a:srgbClr val="0000FF"/>
                </a:solidFill>
              </a:rPr>
              <a:t>m</a:t>
            </a:r>
            <a:r>
              <a:rPr lang="it-IT" altLang="x-none">
                <a:solidFill>
                  <a:srgbClr val="FF0000"/>
                </a:solidFill>
              </a:rPr>
              <a:t>i</a:t>
            </a:r>
            <a:r>
              <a:rPr lang="it-IT" altLang="x-none">
                <a:solidFill>
                  <a:srgbClr val="0000FF"/>
                </a:solidFill>
              </a:rPr>
              <a:t>n</a:t>
            </a:r>
            <a:r>
              <a:rPr lang="it-IT" altLang="x-none">
                <a:solidFill>
                  <a:srgbClr val="FF0000"/>
                </a:solidFill>
              </a:rPr>
              <a:t>a</a:t>
            </a:r>
            <a:endParaRPr lang="it-IT" altLang="x-none"/>
          </a:p>
        </p:txBody>
      </p:sp>
      <p:grpSp>
        <p:nvGrpSpPr>
          <p:cNvPr id="70685" name="Group 34"/>
          <p:cNvGrpSpPr>
            <a:grpSpLocks/>
          </p:cNvGrpSpPr>
          <p:nvPr/>
        </p:nvGrpSpPr>
        <p:grpSpPr bwMode="auto">
          <a:xfrm>
            <a:off x="6400800" y="1939925"/>
            <a:ext cx="228600" cy="228600"/>
            <a:chOff x="4656" y="552"/>
            <a:chExt cx="144" cy="144"/>
          </a:xfrm>
        </p:grpSpPr>
        <p:sp>
          <p:nvSpPr>
            <p:cNvPr id="70733" name="Line 35"/>
            <p:cNvSpPr>
              <a:spLocks noChangeShapeType="1"/>
            </p:cNvSpPr>
            <p:nvPr/>
          </p:nvSpPr>
          <p:spPr bwMode="auto">
            <a:xfrm>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34" name="Line 36"/>
            <p:cNvSpPr>
              <a:spLocks noChangeShapeType="1"/>
            </p:cNvSpPr>
            <p:nvPr/>
          </p:nvSpPr>
          <p:spPr bwMode="auto">
            <a:xfrm rot="-5400000">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70686" name="Group 37"/>
          <p:cNvGrpSpPr>
            <a:grpSpLocks/>
          </p:cNvGrpSpPr>
          <p:nvPr/>
        </p:nvGrpSpPr>
        <p:grpSpPr bwMode="auto">
          <a:xfrm>
            <a:off x="4495800" y="4264025"/>
            <a:ext cx="228600" cy="228600"/>
            <a:chOff x="4656" y="552"/>
            <a:chExt cx="144" cy="144"/>
          </a:xfrm>
        </p:grpSpPr>
        <p:sp>
          <p:nvSpPr>
            <p:cNvPr id="70731" name="Line 38"/>
            <p:cNvSpPr>
              <a:spLocks noChangeShapeType="1"/>
            </p:cNvSpPr>
            <p:nvPr/>
          </p:nvSpPr>
          <p:spPr bwMode="auto">
            <a:xfrm>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32" name="Line 39"/>
            <p:cNvSpPr>
              <a:spLocks noChangeShapeType="1"/>
            </p:cNvSpPr>
            <p:nvPr/>
          </p:nvSpPr>
          <p:spPr bwMode="auto">
            <a:xfrm rot="-5400000">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70687" name="AutoShape 40"/>
          <p:cNvSpPr>
            <a:spLocks noChangeArrowheads="1"/>
          </p:cNvSpPr>
          <p:nvPr/>
        </p:nvSpPr>
        <p:spPr bwMode="auto">
          <a:xfrm>
            <a:off x="1371600" y="2968625"/>
            <a:ext cx="2133600" cy="762000"/>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88" name="Text Box 42"/>
          <p:cNvSpPr txBox="1">
            <a:spLocks noChangeArrowheads="1"/>
          </p:cNvSpPr>
          <p:nvPr/>
        </p:nvSpPr>
        <p:spPr bwMode="auto">
          <a:xfrm>
            <a:off x="6946900" y="3044825"/>
            <a:ext cx="749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0000FF"/>
                </a:solidFill>
              </a:rPr>
              <a:t>GABA</a:t>
            </a:r>
          </a:p>
        </p:txBody>
      </p:sp>
      <p:sp>
        <p:nvSpPr>
          <p:cNvPr id="70689" name="Text Box 45"/>
          <p:cNvSpPr txBox="1">
            <a:spLocks noChangeArrowheads="1"/>
          </p:cNvSpPr>
          <p:nvPr/>
        </p:nvSpPr>
        <p:spPr bwMode="auto">
          <a:xfrm>
            <a:off x="3886200" y="5789613"/>
            <a:ext cx="1828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b="1"/>
              <a:t>TALAMO</a:t>
            </a:r>
          </a:p>
        </p:txBody>
      </p:sp>
      <p:sp>
        <p:nvSpPr>
          <p:cNvPr id="70690" name="Rectangle 47"/>
          <p:cNvSpPr>
            <a:spLocks noChangeArrowheads="1"/>
          </p:cNvSpPr>
          <p:nvPr/>
        </p:nvSpPr>
        <p:spPr bwMode="auto">
          <a:xfrm flipV="1">
            <a:off x="5410200" y="5661025"/>
            <a:ext cx="1752600" cy="254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91" name="AutoShape 50"/>
          <p:cNvSpPr>
            <a:spLocks noChangeArrowheads="1"/>
          </p:cNvSpPr>
          <p:nvPr/>
        </p:nvSpPr>
        <p:spPr bwMode="auto">
          <a:xfrm>
            <a:off x="3733800" y="5559425"/>
            <a:ext cx="2133600" cy="762000"/>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92" name="Text Box 51"/>
          <p:cNvSpPr txBox="1">
            <a:spLocks noChangeArrowheads="1"/>
          </p:cNvSpPr>
          <p:nvPr/>
        </p:nvSpPr>
        <p:spPr bwMode="auto">
          <a:xfrm>
            <a:off x="3603625" y="711200"/>
            <a:ext cx="23971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1400" b="1"/>
              <a:t>CORTECCIA CEREBRALE</a:t>
            </a:r>
          </a:p>
        </p:txBody>
      </p:sp>
      <p:sp>
        <p:nvSpPr>
          <p:cNvPr id="70693" name="AutoShape 52"/>
          <p:cNvSpPr>
            <a:spLocks noChangeArrowheads="1"/>
          </p:cNvSpPr>
          <p:nvPr/>
        </p:nvSpPr>
        <p:spPr bwMode="auto">
          <a:xfrm>
            <a:off x="1905000" y="530225"/>
            <a:ext cx="5943600" cy="685800"/>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94" name="AutoShape 53"/>
          <p:cNvSpPr>
            <a:spLocks noChangeArrowheads="1"/>
          </p:cNvSpPr>
          <p:nvPr/>
        </p:nvSpPr>
        <p:spPr bwMode="auto">
          <a:xfrm>
            <a:off x="533400" y="835025"/>
            <a:ext cx="304800" cy="5105400"/>
          </a:xfrm>
          <a:prstGeom prst="roundRect">
            <a:avLst>
              <a:gd name="adj" fmla="val 16667"/>
            </a:avLst>
          </a:prstGeom>
          <a:noFill/>
          <a:ln w="57150">
            <a:solidFill>
              <a:srgbClr val="00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95" name="Rectangle 54"/>
          <p:cNvSpPr>
            <a:spLocks noChangeArrowheads="1"/>
          </p:cNvSpPr>
          <p:nvPr/>
        </p:nvSpPr>
        <p:spPr bwMode="auto">
          <a:xfrm>
            <a:off x="762000" y="682625"/>
            <a:ext cx="152400" cy="5410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696" name="Line 55"/>
          <p:cNvSpPr>
            <a:spLocks noChangeShapeType="1"/>
          </p:cNvSpPr>
          <p:nvPr/>
        </p:nvSpPr>
        <p:spPr bwMode="auto">
          <a:xfrm>
            <a:off x="685800" y="5940425"/>
            <a:ext cx="297180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97" name="Line 56"/>
          <p:cNvSpPr>
            <a:spLocks noChangeShapeType="1"/>
          </p:cNvSpPr>
          <p:nvPr/>
        </p:nvSpPr>
        <p:spPr bwMode="auto">
          <a:xfrm>
            <a:off x="685800" y="835025"/>
            <a:ext cx="1143000" cy="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0698" name="Line 57"/>
          <p:cNvSpPr>
            <a:spLocks noChangeShapeType="1"/>
          </p:cNvSpPr>
          <p:nvPr/>
        </p:nvSpPr>
        <p:spPr bwMode="auto">
          <a:xfrm>
            <a:off x="4800600" y="1216025"/>
            <a:ext cx="0" cy="4572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0699" name="Line 59"/>
          <p:cNvSpPr>
            <a:spLocks noChangeShapeType="1"/>
          </p:cNvSpPr>
          <p:nvPr/>
        </p:nvSpPr>
        <p:spPr bwMode="auto">
          <a:xfrm>
            <a:off x="5486400" y="2359025"/>
            <a:ext cx="0" cy="5207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00" name="Text Box 62"/>
          <p:cNvSpPr txBox="1">
            <a:spLocks noChangeArrowheads="1"/>
          </p:cNvSpPr>
          <p:nvPr/>
        </p:nvSpPr>
        <p:spPr bwMode="auto">
          <a:xfrm>
            <a:off x="1752600" y="5603875"/>
            <a:ext cx="124618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000000"/>
                </a:solidFill>
              </a:rPr>
              <a:t>glutammato</a:t>
            </a:r>
          </a:p>
        </p:txBody>
      </p:sp>
      <p:grpSp>
        <p:nvGrpSpPr>
          <p:cNvPr id="70701" name="Group 63"/>
          <p:cNvGrpSpPr>
            <a:grpSpLocks/>
          </p:cNvGrpSpPr>
          <p:nvPr/>
        </p:nvGrpSpPr>
        <p:grpSpPr bwMode="auto">
          <a:xfrm>
            <a:off x="1295400" y="504825"/>
            <a:ext cx="228600" cy="228600"/>
            <a:chOff x="4656" y="552"/>
            <a:chExt cx="144" cy="144"/>
          </a:xfrm>
        </p:grpSpPr>
        <p:sp>
          <p:nvSpPr>
            <p:cNvPr id="70729" name="Line 64"/>
            <p:cNvSpPr>
              <a:spLocks noChangeShapeType="1"/>
            </p:cNvSpPr>
            <p:nvPr/>
          </p:nvSpPr>
          <p:spPr bwMode="auto">
            <a:xfrm>
              <a:off x="4656" y="624"/>
              <a:ext cx="144"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30" name="Line 65"/>
            <p:cNvSpPr>
              <a:spLocks noChangeShapeType="1"/>
            </p:cNvSpPr>
            <p:nvPr/>
          </p:nvSpPr>
          <p:spPr bwMode="auto">
            <a:xfrm rot="-5400000">
              <a:off x="4656" y="624"/>
              <a:ext cx="144"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70702" name="Text Box 68"/>
          <p:cNvSpPr txBox="1">
            <a:spLocks noChangeArrowheads="1"/>
          </p:cNvSpPr>
          <p:nvPr/>
        </p:nvSpPr>
        <p:spPr bwMode="auto">
          <a:xfrm>
            <a:off x="1093788" y="6477000"/>
            <a:ext cx="2487612"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b="1"/>
              <a:t>VIE RETICOLO-SPINALI</a:t>
            </a:r>
          </a:p>
        </p:txBody>
      </p:sp>
      <p:sp>
        <p:nvSpPr>
          <p:cNvPr id="70703" name="Line 69"/>
          <p:cNvSpPr>
            <a:spLocks noChangeShapeType="1"/>
          </p:cNvSpPr>
          <p:nvPr/>
        </p:nvSpPr>
        <p:spPr bwMode="auto">
          <a:xfrm>
            <a:off x="7848600" y="5051425"/>
            <a:ext cx="0" cy="1473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0704" name="Text Box 70"/>
          <p:cNvSpPr txBox="1">
            <a:spLocks noChangeArrowheads="1"/>
          </p:cNvSpPr>
          <p:nvPr/>
        </p:nvSpPr>
        <p:spPr bwMode="auto">
          <a:xfrm>
            <a:off x="5791200" y="6470650"/>
            <a:ext cx="332263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b="1"/>
              <a:t>NUCLEO PEDUNCOLOPONTINO</a:t>
            </a:r>
          </a:p>
        </p:txBody>
      </p:sp>
      <p:sp>
        <p:nvSpPr>
          <p:cNvPr id="70705" name="Line 71"/>
          <p:cNvSpPr>
            <a:spLocks noChangeShapeType="1"/>
          </p:cNvSpPr>
          <p:nvPr/>
        </p:nvSpPr>
        <p:spPr bwMode="auto">
          <a:xfrm flipH="1">
            <a:off x="3581400" y="6635750"/>
            <a:ext cx="22098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nvGrpSpPr>
          <p:cNvPr id="70706" name="Group 73"/>
          <p:cNvGrpSpPr>
            <a:grpSpLocks/>
          </p:cNvGrpSpPr>
          <p:nvPr/>
        </p:nvGrpSpPr>
        <p:grpSpPr bwMode="auto">
          <a:xfrm>
            <a:off x="5029200" y="1419225"/>
            <a:ext cx="228600" cy="228600"/>
            <a:chOff x="4656" y="552"/>
            <a:chExt cx="144" cy="144"/>
          </a:xfrm>
        </p:grpSpPr>
        <p:sp>
          <p:nvSpPr>
            <p:cNvPr id="70727" name="Line 74"/>
            <p:cNvSpPr>
              <a:spLocks noChangeShapeType="1"/>
            </p:cNvSpPr>
            <p:nvPr/>
          </p:nvSpPr>
          <p:spPr bwMode="auto">
            <a:xfrm>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28" name="Line 75"/>
            <p:cNvSpPr>
              <a:spLocks noChangeShapeType="1"/>
            </p:cNvSpPr>
            <p:nvPr/>
          </p:nvSpPr>
          <p:spPr bwMode="auto">
            <a:xfrm rot="-5400000">
              <a:off x="4656" y="624"/>
              <a:ext cx="1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70707" name="Text Box 76"/>
          <p:cNvSpPr txBox="1">
            <a:spLocks noChangeArrowheads="1"/>
          </p:cNvSpPr>
          <p:nvPr/>
        </p:nvSpPr>
        <p:spPr bwMode="auto">
          <a:xfrm>
            <a:off x="3478213" y="1266825"/>
            <a:ext cx="1246187"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FF0000"/>
                </a:solidFill>
              </a:rPr>
              <a:t>glutammato</a:t>
            </a:r>
          </a:p>
        </p:txBody>
      </p:sp>
      <p:sp>
        <p:nvSpPr>
          <p:cNvPr id="70708" name="Text Box 77"/>
          <p:cNvSpPr txBox="1">
            <a:spLocks noChangeArrowheads="1"/>
          </p:cNvSpPr>
          <p:nvPr/>
        </p:nvSpPr>
        <p:spPr bwMode="auto">
          <a:xfrm>
            <a:off x="5257800" y="1328738"/>
            <a:ext cx="1612900" cy="21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sz="800"/>
              <a:t>PROIEZIONI TOPOGRAFICHE</a:t>
            </a:r>
          </a:p>
        </p:txBody>
      </p:sp>
      <p:sp>
        <p:nvSpPr>
          <p:cNvPr id="70709" name="AutoShape 78"/>
          <p:cNvSpPr>
            <a:spLocks noChangeArrowheads="1"/>
          </p:cNvSpPr>
          <p:nvPr/>
        </p:nvSpPr>
        <p:spPr bwMode="auto">
          <a:xfrm>
            <a:off x="838200" y="1114425"/>
            <a:ext cx="228600" cy="3657600"/>
          </a:xfrm>
          <a:prstGeom prst="roundRect">
            <a:avLst>
              <a:gd name="adj" fmla="val 16667"/>
            </a:avLst>
          </a:prstGeom>
          <a:noFill/>
          <a:ln w="57150">
            <a:solidFill>
              <a:srgbClr val="00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710" name="Rectangle 79"/>
          <p:cNvSpPr>
            <a:spLocks noChangeArrowheads="1"/>
          </p:cNvSpPr>
          <p:nvPr/>
        </p:nvSpPr>
        <p:spPr bwMode="auto">
          <a:xfrm>
            <a:off x="990600" y="1038225"/>
            <a:ext cx="152400" cy="3886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x-none"/>
          </a:p>
        </p:txBody>
      </p:sp>
      <p:sp>
        <p:nvSpPr>
          <p:cNvPr id="70711" name="Line 80"/>
          <p:cNvSpPr>
            <a:spLocks noChangeShapeType="1"/>
          </p:cNvSpPr>
          <p:nvPr/>
        </p:nvSpPr>
        <p:spPr bwMode="auto">
          <a:xfrm>
            <a:off x="990600" y="1114425"/>
            <a:ext cx="83820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12" name="Line 81"/>
          <p:cNvSpPr>
            <a:spLocks noChangeShapeType="1"/>
          </p:cNvSpPr>
          <p:nvPr/>
        </p:nvSpPr>
        <p:spPr bwMode="auto">
          <a:xfrm>
            <a:off x="914400" y="4772025"/>
            <a:ext cx="381000" cy="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0713" name="Text Box 84"/>
          <p:cNvSpPr txBox="1">
            <a:spLocks noChangeArrowheads="1"/>
          </p:cNvSpPr>
          <p:nvPr/>
        </p:nvSpPr>
        <p:spPr bwMode="auto">
          <a:xfrm>
            <a:off x="1317625" y="1114425"/>
            <a:ext cx="51117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solidFill>
                  <a:srgbClr val="000000"/>
                </a:solidFill>
              </a:rPr>
              <a:t>glut</a:t>
            </a:r>
          </a:p>
        </p:txBody>
      </p:sp>
      <p:grpSp>
        <p:nvGrpSpPr>
          <p:cNvPr id="70714" name="Group 85"/>
          <p:cNvGrpSpPr>
            <a:grpSpLocks/>
          </p:cNvGrpSpPr>
          <p:nvPr/>
        </p:nvGrpSpPr>
        <p:grpSpPr bwMode="auto">
          <a:xfrm>
            <a:off x="1066800" y="4848225"/>
            <a:ext cx="228600" cy="228600"/>
            <a:chOff x="4656" y="552"/>
            <a:chExt cx="144" cy="144"/>
          </a:xfrm>
        </p:grpSpPr>
        <p:sp>
          <p:nvSpPr>
            <p:cNvPr id="70725" name="Line 86"/>
            <p:cNvSpPr>
              <a:spLocks noChangeShapeType="1"/>
            </p:cNvSpPr>
            <p:nvPr/>
          </p:nvSpPr>
          <p:spPr bwMode="auto">
            <a:xfrm>
              <a:off x="4656" y="624"/>
              <a:ext cx="144"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26" name="Line 87"/>
            <p:cNvSpPr>
              <a:spLocks noChangeShapeType="1"/>
            </p:cNvSpPr>
            <p:nvPr/>
          </p:nvSpPr>
          <p:spPr bwMode="auto">
            <a:xfrm rot="-5400000">
              <a:off x="4656" y="624"/>
              <a:ext cx="144"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70716" name="Text Box 43"/>
          <p:cNvSpPr txBox="1">
            <a:spLocks noChangeArrowheads="1"/>
          </p:cNvSpPr>
          <p:nvPr/>
        </p:nvSpPr>
        <p:spPr bwMode="auto">
          <a:xfrm>
            <a:off x="8153400" y="1447800"/>
            <a:ext cx="234950" cy="2435225"/>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a:solidFill>
                  <a:srgbClr val="0000FF"/>
                </a:solidFill>
              </a:rPr>
              <a:t>VIA</a:t>
            </a:r>
          </a:p>
          <a:p>
            <a:pPr algn="ctr"/>
            <a:r>
              <a:rPr lang="it-IT" altLang="x-none" sz="1400">
                <a:solidFill>
                  <a:srgbClr val="0000FF"/>
                </a:solidFill>
              </a:rPr>
              <a:t> DIRETTA</a:t>
            </a:r>
          </a:p>
        </p:txBody>
      </p:sp>
      <p:sp>
        <p:nvSpPr>
          <p:cNvPr id="70717" name="Text Box 30"/>
          <p:cNvSpPr txBox="1">
            <a:spLocks noChangeArrowheads="1"/>
          </p:cNvSpPr>
          <p:nvPr/>
        </p:nvSpPr>
        <p:spPr bwMode="auto">
          <a:xfrm>
            <a:off x="971550" y="1447800"/>
            <a:ext cx="263525" cy="2860675"/>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400">
                <a:solidFill>
                  <a:srgbClr val="FF0000"/>
                </a:solidFill>
              </a:rPr>
              <a:t>VIA</a:t>
            </a:r>
          </a:p>
          <a:p>
            <a:pPr algn="ctr"/>
            <a:r>
              <a:rPr lang="it-IT" altLang="x-none" sz="1400">
                <a:solidFill>
                  <a:srgbClr val="FF0000"/>
                </a:solidFill>
              </a:rPr>
              <a:t> INDIRETTA</a:t>
            </a:r>
          </a:p>
        </p:txBody>
      </p:sp>
      <p:sp>
        <p:nvSpPr>
          <p:cNvPr id="70718" name="Text Box 74"/>
          <p:cNvSpPr txBox="1">
            <a:spLocks noChangeArrowheads="1"/>
          </p:cNvSpPr>
          <p:nvPr/>
        </p:nvSpPr>
        <p:spPr bwMode="auto">
          <a:xfrm>
            <a:off x="0" y="42863"/>
            <a:ext cx="914400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it-IT" altLang="x-none" sz="1800"/>
              <a:t>INOLTRE...</a:t>
            </a:r>
          </a:p>
        </p:txBody>
      </p:sp>
      <p:sp>
        <p:nvSpPr>
          <p:cNvPr id="70719" name="Line 73"/>
          <p:cNvSpPr>
            <a:spLocks noChangeShapeType="1"/>
          </p:cNvSpPr>
          <p:nvPr/>
        </p:nvSpPr>
        <p:spPr bwMode="auto">
          <a:xfrm flipH="1" flipV="1">
            <a:off x="5867400" y="5943600"/>
            <a:ext cx="1081088" cy="6350"/>
          </a:xfrm>
          <a:prstGeom prst="line">
            <a:avLst/>
          </a:prstGeom>
          <a:noFill/>
          <a:ln w="57150">
            <a:solidFill>
              <a:srgbClr val="8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0720" name="Line 69"/>
          <p:cNvSpPr>
            <a:spLocks noChangeShapeType="1"/>
          </p:cNvSpPr>
          <p:nvPr/>
        </p:nvSpPr>
        <p:spPr bwMode="auto">
          <a:xfrm flipV="1">
            <a:off x="6934200" y="5067300"/>
            <a:ext cx="0" cy="876300"/>
          </a:xfrm>
          <a:prstGeom prst="line">
            <a:avLst/>
          </a:prstGeom>
          <a:noFill/>
          <a:ln w="5715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21" name="Line 92"/>
          <p:cNvSpPr>
            <a:spLocks noChangeShapeType="1"/>
          </p:cNvSpPr>
          <p:nvPr/>
        </p:nvSpPr>
        <p:spPr bwMode="auto">
          <a:xfrm>
            <a:off x="6096000" y="5715000"/>
            <a:ext cx="228600" cy="0"/>
          </a:xfrm>
          <a:prstGeom prst="line">
            <a:avLst/>
          </a:prstGeom>
          <a:noFill/>
          <a:ln w="5715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22" name="Text Box 93"/>
          <p:cNvSpPr txBox="1">
            <a:spLocks noChangeArrowheads="1"/>
          </p:cNvSpPr>
          <p:nvPr/>
        </p:nvSpPr>
        <p:spPr bwMode="auto">
          <a:xfrm>
            <a:off x="6950075" y="5302250"/>
            <a:ext cx="749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x-none"/>
              <a:t>GABA</a:t>
            </a:r>
          </a:p>
        </p:txBody>
      </p:sp>
      <p:sp>
        <p:nvSpPr>
          <p:cNvPr id="70723" name="Line 41"/>
          <p:cNvSpPr>
            <a:spLocks noChangeShapeType="1"/>
          </p:cNvSpPr>
          <p:nvPr/>
        </p:nvSpPr>
        <p:spPr bwMode="auto">
          <a:xfrm flipH="1">
            <a:off x="2717800" y="2276475"/>
            <a:ext cx="1541463" cy="95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0724" name="Line 58"/>
          <p:cNvSpPr>
            <a:spLocks noChangeShapeType="1"/>
          </p:cNvSpPr>
          <p:nvPr/>
        </p:nvSpPr>
        <p:spPr bwMode="auto">
          <a:xfrm flipH="1">
            <a:off x="4216400" y="2276475"/>
            <a:ext cx="15875" cy="63182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Tree>
    <p:extLst>
      <p:ext uri="{BB962C8B-B14F-4D97-AF65-F5344CB8AC3E}">
        <p14:creationId xmlns:p14="http://schemas.microsoft.com/office/powerpoint/2010/main" val="15347486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l="5501" t="26481" r="36346" b="26481"/>
          <a:stretch/>
        </p:blipFill>
        <p:spPr>
          <a:xfrm>
            <a:off x="43592" y="84541"/>
            <a:ext cx="5968568" cy="6828901"/>
          </a:xfrm>
          <a:prstGeom prst="rect">
            <a:avLst/>
          </a:prstGeom>
        </p:spPr>
      </p:pic>
      <p:sp>
        <p:nvSpPr>
          <p:cNvPr id="71682" name="Rectangle 3"/>
          <p:cNvSpPr>
            <a:spLocks noChangeArrowheads="1"/>
          </p:cNvSpPr>
          <p:nvPr/>
        </p:nvSpPr>
        <p:spPr bwMode="auto">
          <a:xfrm>
            <a:off x="6248400" y="381000"/>
            <a:ext cx="2509838"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800" dirty="0" err="1"/>
              <a:t>GANGLI</a:t>
            </a:r>
            <a:r>
              <a:rPr lang="en-GB" altLang="it-IT" sz="1800" dirty="0"/>
              <a:t> DELLA BASE</a:t>
            </a:r>
          </a:p>
        </p:txBody>
      </p:sp>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160" y="3933056"/>
            <a:ext cx="2952328" cy="2952328"/>
          </a:xfrm>
          <a:prstGeom prst="rect">
            <a:avLst/>
          </a:prstGeom>
        </p:spPr>
      </p:pic>
      <p:sp>
        <p:nvSpPr>
          <p:cNvPr id="71683" name="Text Box 5"/>
          <p:cNvSpPr txBox="1">
            <a:spLocks noChangeArrowheads="1"/>
          </p:cNvSpPr>
          <p:nvPr/>
        </p:nvSpPr>
        <p:spPr bwMode="auto">
          <a:xfrm>
            <a:off x="3419475" y="1752600"/>
            <a:ext cx="56356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1600" dirty="0"/>
              <a:t>I gangli della base ricevono informazioni da tutta la corteccia cerebrale e proiettano principalmente alle aree frontali coinvolte nella programmazione motoria. </a:t>
            </a:r>
          </a:p>
          <a:p>
            <a:pPr eaLnBrk="1" hangingPunct="1">
              <a:spcBef>
                <a:spcPct val="0"/>
              </a:spcBef>
              <a:buFontTx/>
              <a:buNone/>
            </a:pPr>
            <a:r>
              <a:rPr lang="it-IT" altLang="it-IT" sz="1600" dirty="0"/>
              <a:t>Danni ai gangli della base producono perdita dei movimenti spontanei, movimenti involontari anormali, disturbi della postura, ecc</a:t>
            </a:r>
            <a:r>
              <a:rPr lang="it-IT" altLang="it-IT" sz="1600" dirty="0" smtClean="0"/>
              <a:t>.</a:t>
            </a:r>
          </a:p>
          <a:p>
            <a:pPr eaLnBrk="1" hangingPunct="1">
              <a:spcBef>
                <a:spcPct val="0"/>
              </a:spcBef>
              <a:buFontTx/>
              <a:buNone/>
            </a:pPr>
            <a:r>
              <a:rPr lang="it-IT" altLang="it-IT" sz="1600" dirty="0" smtClean="0"/>
              <a:t>I gangli della base sono importanti anche per la selezione e la modifica del comportamento, per quanto riguarda sia il movimento che le funzioni cognitive.</a:t>
            </a:r>
            <a:endParaRPr lang="it-IT" altLang="it-IT" sz="1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3"/>
          <p:cNvPicPr>
            <a:picLocks noChangeAspect="1" noChangeArrowheads="1"/>
          </p:cNvPicPr>
          <p:nvPr/>
        </p:nvPicPr>
        <p:blipFill>
          <a:blip r:embed="rId3">
            <a:extLst>
              <a:ext uri="{28A0092B-C50C-407E-A947-70E740481C1C}">
                <a14:useLocalDpi xmlns:a14="http://schemas.microsoft.com/office/drawing/2010/main" val="0"/>
              </a:ext>
            </a:extLst>
          </a:blip>
          <a:srcRect t="6921"/>
          <a:stretch>
            <a:fillRect/>
          </a:stretch>
        </p:blipFill>
        <p:spPr bwMode="auto">
          <a:xfrm>
            <a:off x="3995738" y="1628775"/>
            <a:ext cx="4975225"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0" name="Immagine 4" descr="f1802_ISBN88-08-07799-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1560513"/>
            <a:ext cx="3960813" cy="5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CasellaDiTesto 5"/>
          <p:cNvSpPr txBox="1">
            <a:spLocks noChangeArrowheads="1"/>
          </p:cNvSpPr>
          <p:nvPr/>
        </p:nvSpPr>
        <p:spPr bwMode="auto">
          <a:xfrm>
            <a:off x="34925" y="6546850"/>
            <a:ext cx="895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200"/>
              <a:t>Da Purves</a:t>
            </a:r>
          </a:p>
        </p:txBody>
      </p:sp>
      <p:sp>
        <p:nvSpPr>
          <p:cNvPr id="73732" name="Rectangle 3"/>
          <p:cNvSpPr>
            <a:spLocks noChangeArrowheads="1"/>
          </p:cNvSpPr>
          <p:nvPr/>
        </p:nvSpPr>
        <p:spPr bwMode="auto">
          <a:xfrm>
            <a:off x="6248400" y="381000"/>
            <a:ext cx="2509838"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800"/>
              <a:t>GANGLI DELLA BASE</a:t>
            </a:r>
          </a:p>
        </p:txBody>
      </p:sp>
      <p:sp>
        <p:nvSpPr>
          <p:cNvPr id="73733" name="CasellaDiTesto 1"/>
          <p:cNvSpPr txBox="1">
            <a:spLocks noChangeArrowheads="1"/>
          </p:cNvSpPr>
          <p:nvPr/>
        </p:nvSpPr>
        <p:spPr bwMode="auto">
          <a:xfrm>
            <a:off x="3492500" y="1279525"/>
            <a:ext cx="1250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200"/>
              <a:t>Capsula interna</a:t>
            </a:r>
          </a:p>
        </p:txBody>
      </p:sp>
      <p:cxnSp>
        <p:nvCxnSpPr>
          <p:cNvPr id="73734" name="Connettore 1 3"/>
          <p:cNvCxnSpPr>
            <a:cxnSpLocks noChangeShapeType="1"/>
          </p:cNvCxnSpPr>
          <p:nvPr/>
        </p:nvCxnSpPr>
        <p:spPr bwMode="auto">
          <a:xfrm>
            <a:off x="4140200" y="1557338"/>
            <a:ext cx="576263" cy="2603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CasellaDiTesto 5"/>
          <p:cNvSpPr txBox="1">
            <a:spLocks noChangeArrowheads="1"/>
          </p:cNvSpPr>
          <p:nvPr/>
        </p:nvSpPr>
        <p:spPr bwMode="auto">
          <a:xfrm>
            <a:off x="34925" y="6546850"/>
            <a:ext cx="895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200"/>
              <a:t>Da Purves</a:t>
            </a:r>
          </a:p>
        </p:txBody>
      </p:sp>
      <p:sp>
        <p:nvSpPr>
          <p:cNvPr id="73732" name="Rectangle 3"/>
          <p:cNvSpPr>
            <a:spLocks noChangeArrowheads="1"/>
          </p:cNvSpPr>
          <p:nvPr/>
        </p:nvSpPr>
        <p:spPr bwMode="auto">
          <a:xfrm>
            <a:off x="6248400" y="381000"/>
            <a:ext cx="2509838"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800"/>
              <a:t>GANGLI DELLA BASE</a:t>
            </a: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27384"/>
            <a:ext cx="8860834" cy="6858000"/>
          </a:xfrm>
          <a:prstGeom prst="rect">
            <a:avLst/>
          </a:prstGeom>
        </p:spPr>
      </p:pic>
    </p:spTree>
    <p:extLst>
      <p:ext uri="{BB962C8B-B14F-4D97-AF65-F5344CB8AC3E}">
        <p14:creationId xmlns:p14="http://schemas.microsoft.com/office/powerpoint/2010/main" val="905981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Immagine 1" descr="05c43p6.jpg"/>
          <p:cNvPicPr>
            <a:picLocks noChangeAspect="1"/>
          </p:cNvPicPr>
          <p:nvPr/>
        </p:nvPicPr>
        <p:blipFill>
          <a:blip r:embed="rId3">
            <a:extLst>
              <a:ext uri="{28A0092B-C50C-407E-A947-70E740481C1C}">
                <a14:useLocalDpi xmlns:a14="http://schemas.microsoft.com/office/drawing/2010/main" val="0"/>
              </a:ext>
            </a:extLst>
          </a:blip>
          <a:srcRect l="25102" t="28333" r="25621" b="27592"/>
          <a:stretch>
            <a:fillRect/>
          </a:stretch>
        </p:blipFill>
        <p:spPr bwMode="auto">
          <a:xfrm>
            <a:off x="35496" y="196850"/>
            <a:ext cx="5224463" cy="654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CasellaDiTesto 2"/>
          <p:cNvSpPr txBox="1">
            <a:spLocks noChangeArrowheads="1"/>
          </p:cNvSpPr>
          <p:nvPr/>
        </p:nvSpPr>
        <p:spPr bwMode="auto">
          <a:xfrm>
            <a:off x="34925" y="6546850"/>
            <a:ext cx="895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200"/>
              <a:t>Da Kandel</a:t>
            </a:r>
          </a:p>
        </p:txBody>
      </p:sp>
      <p:sp>
        <p:nvSpPr>
          <p:cNvPr id="75779" name="Rectangle 3"/>
          <p:cNvSpPr>
            <a:spLocks noChangeArrowheads="1"/>
          </p:cNvSpPr>
          <p:nvPr/>
        </p:nvSpPr>
        <p:spPr bwMode="auto">
          <a:xfrm>
            <a:off x="5364088" y="381000"/>
            <a:ext cx="2885726" cy="615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800" dirty="0" err="1"/>
              <a:t>GANGLI</a:t>
            </a:r>
            <a:r>
              <a:rPr lang="en-GB" altLang="it-IT" sz="1800" dirty="0"/>
              <a:t> DELLA </a:t>
            </a:r>
            <a:r>
              <a:rPr lang="en-GB" altLang="it-IT" sz="1800" dirty="0" smtClean="0"/>
              <a:t>BASE</a:t>
            </a:r>
          </a:p>
          <a:p>
            <a:pPr>
              <a:spcBef>
                <a:spcPct val="0"/>
              </a:spcBef>
              <a:buFontTx/>
              <a:buNone/>
            </a:pPr>
            <a:r>
              <a:rPr lang="en-GB" altLang="it-IT" sz="1600" dirty="0" err="1" smtClean="0"/>
              <a:t>Organizzazione</a:t>
            </a:r>
            <a:r>
              <a:rPr lang="en-GB" altLang="it-IT" sz="1600" dirty="0" smtClean="0"/>
              <a:t> </a:t>
            </a:r>
            <a:r>
              <a:rPr lang="en-GB" altLang="it-IT" sz="1600" dirty="0" err="1" smtClean="0"/>
              <a:t>somatotopica</a:t>
            </a:r>
            <a:endParaRPr lang="en-GB" altLang="it-IT" sz="1600" dirty="0"/>
          </a:p>
        </p:txBody>
      </p:sp>
      <p:pic>
        <p:nvPicPr>
          <p:cNvPr id="5" name="Immagine 4"/>
          <p:cNvPicPr>
            <a:picLocks noChangeAspect="1"/>
          </p:cNvPicPr>
          <p:nvPr/>
        </p:nvPicPr>
        <p:blipFill rotWithShape="1">
          <a:blip r:embed="rId4">
            <a:extLst>
              <a:ext uri="{28A0092B-C50C-407E-A947-70E740481C1C}">
                <a14:useLocalDpi xmlns:a14="http://schemas.microsoft.com/office/drawing/2010/main" val="0"/>
              </a:ext>
            </a:extLst>
          </a:blip>
          <a:srcRect l="4525" t="10599"/>
          <a:stretch/>
        </p:blipFill>
        <p:spPr>
          <a:xfrm>
            <a:off x="4876800" y="3933056"/>
            <a:ext cx="4231704" cy="273630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43x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554310"/>
            <a:ext cx="8383587" cy="6115050"/>
          </a:xfrm>
          <a:prstGeom prst="rect">
            <a:avLst/>
          </a:prstGeom>
          <a:noFill/>
          <a:extLst>
            <a:ext uri="{909E8E84-426E-40DD-AFC4-6F175D3DCCD1}">
              <a14:hiddenFill xmlns:a14="http://schemas.microsoft.com/office/drawing/2010/main">
                <a:solidFill>
                  <a:srgbClr val="FFFFFF"/>
                </a:solidFill>
              </a14:hiddenFill>
            </a:ext>
          </a:extLst>
        </p:spPr>
      </p:pic>
      <p:sp>
        <p:nvSpPr>
          <p:cNvPr id="126979" name="Rectangle 3"/>
          <p:cNvSpPr>
            <a:spLocks noChangeArrowheads="1"/>
          </p:cNvSpPr>
          <p:nvPr/>
        </p:nvSpPr>
        <p:spPr bwMode="auto">
          <a:xfrm>
            <a:off x="5902325" y="6477000"/>
            <a:ext cx="31654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altLang="it-IT" sz="1200"/>
              <a:t>From Kandel et al., Mc Graw Hill, 5th edition</a:t>
            </a:r>
          </a:p>
        </p:txBody>
      </p:sp>
      <p:sp>
        <p:nvSpPr>
          <p:cNvPr id="4" name="Rectangle 3"/>
          <p:cNvSpPr>
            <a:spLocks noChangeArrowheads="1"/>
          </p:cNvSpPr>
          <p:nvPr/>
        </p:nvSpPr>
        <p:spPr bwMode="auto">
          <a:xfrm>
            <a:off x="0" y="44624"/>
            <a:ext cx="91440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1800" dirty="0" err="1"/>
              <a:t>GANGLI</a:t>
            </a:r>
            <a:r>
              <a:rPr lang="en-GB" altLang="it-IT" sz="1800" dirty="0"/>
              <a:t> DELLA </a:t>
            </a:r>
            <a:r>
              <a:rPr lang="en-GB" altLang="it-IT" sz="1800" dirty="0" smtClean="0"/>
              <a:t>BASE: </a:t>
            </a:r>
            <a:r>
              <a:rPr lang="en-GB" altLang="it-IT" sz="1600" dirty="0" err="1" smtClean="0"/>
              <a:t>specializzazioni</a:t>
            </a:r>
            <a:r>
              <a:rPr lang="en-GB" altLang="it-IT" sz="1600" dirty="0" smtClean="0"/>
              <a:t> </a:t>
            </a:r>
            <a:r>
              <a:rPr lang="en-GB" altLang="it-IT" sz="1600" dirty="0" err="1" smtClean="0"/>
              <a:t>funzionali</a:t>
            </a:r>
            <a:endParaRPr lang="en-GB" altLang="it-IT" sz="1600" dirty="0"/>
          </a:p>
        </p:txBody>
      </p:sp>
    </p:spTree>
    <p:extLst>
      <p:ext uri="{BB962C8B-B14F-4D97-AF65-F5344CB8AC3E}">
        <p14:creationId xmlns:p14="http://schemas.microsoft.com/office/powerpoint/2010/main" val="10105298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5508104" y="0"/>
            <a:ext cx="3651771" cy="1484784"/>
          </a:xfrm>
          <a:prstGeom prst="rect">
            <a:avLst/>
          </a:prstGeom>
          <a:noFill/>
          <a:ln>
            <a:noFill/>
          </a:ln>
          <a:effectLst/>
          <a:extLst/>
        </p:spPr>
        <p:txBody>
          <a:bodyPr anchor="ctr" anchorCtr="1"/>
          <a:lstStyle>
            <a:lvl1pPr eaLnBrk="0" hangingPunct="0">
              <a:defRPr sz="3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3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3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3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3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3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3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3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300">
                <a:solidFill>
                  <a:srgbClr val="000000"/>
                </a:solidFill>
                <a:latin typeface="Arial" charset="0"/>
                <a:ea typeface="ヒラギノ角ゴ ProN W3" charset="0"/>
                <a:cs typeface="ヒラギノ角ゴ ProN W3" charset="0"/>
                <a:sym typeface="Arial" charset="0"/>
              </a:defRPr>
            </a:lvl9pPr>
          </a:lstStyle>
          <a:p>
            <a:pPr algn="ctr" eaLnBrk="1" hangingPunct="1">
              <a:defRPr/>
            </a:pPr>
            <a:r>
              <a:rPr lang="it-IT" sz="2000" cap="all" dirty="0" smtClean="0">
                <a:solidFill>
                  <a:schemeClr val="tx1"/>
                </a:solidFill>
                <a:cs typeface="ＭＳ Ｐゴシック" charset="0"/>
              </a:rPr>
              <a:t>ORGANIZZAZIONE INTERNA DELLO STRIATO (caudato e putamen)</a:t>
            </a:r>
          </a:p>
        </p:txBody>
      </p:sp>
      <p:sp>
        <p:nvSpPr>
          <p:cNvPr id="4" name="Rettangolo 3"/>
          <p:cNvSpPr/>
          <p:nvPr/>
        </p:nvSpPr>
        <p:spPr bwMode="auto">
          <a:xfrm>
            <a:off x="4932040" y="2204864"/>
            <a:ext cx="648072" cy="432048"/>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Rettangolo 15"/>
          <p:cNvSpPr/>
          <p:nvPr/>
        </p:nvSpPr>
        <p:spPr bwMode="auto">
          <a:xfrm>
            <a:off x="5004048" y="3212976"/>
            <a:ext cx="864096" cy="72008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0"/>
            <a:ext cx="5171432" cy="6858000"/>
          </a:xfrm>
          <a:prstGeom prst="rect">
            <a:avLst/>
          </a:prstGeom>
        </p:spPr>
      </p:pic>
      <p:sp>
        <p:nvSpPr>
          <p:cNvPr id="17" name="Text Box 61"/>
          <p:cNvSpPr txBox="1">
            <a:spLocks noChangeArrowheads="1"/>
          </p:cNvSpPr>
          <p:nvPr/>
        </p:nvSpPr>
        <p:spPr bwMode="auto">
          <a:xfrm>
            <a:off x="6388546" y="6537325"/>
            <a:ext cx="264795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000"/>
              <a:t>Da Conti et al., Fisiologia Medica, </a:t>
            </a:r>
            <a:r>
              <a:rPr lang="it-IT" altLang="it-IT" sz="1000" dirty="0" err="1"/>
              <a:t>Ediermes</a:t>
            </a:r>
            <a:endParaRPr lang="it-IT" altLang="it-IT" sz="1000" dirty="0"/>
          </a:p>
        </p:txBody>
      </p:sp>
      <p:sp>
        <p:nvSpPr>
          <p:cNvPr id="11" name="CasellaDiTesto 10"/>
          <p:cNvSpPr txBox="1"/>
          <p:nvPr/>
        </p:nvSpPr>
        <p:spPr>
          <a:xfrm>
            <a:off x="5076056" y="1844824"/>
            <a:ext cx="3960440" cy="2062103"/>
          </a:xfrm>
          <a:prstGeom prst="rect">
            <a:avLst/>
          </a:prstGeom>
          <a:noFill/>
        </p:spPr>
        <p:txBody>
          <a:bodyPr wrap="square" rtlCol="0">
            <a:spAutoFit/>
          </a:bodyPr>
          <a:lstStyle/>
          <a:p>
            <a:r>
              <a:rPr lang="it-IT" dirty="0" err="1" smtClean="0"/>
              <a:t>S</a:t>
            </a:r>
            <a:r>
              <a:rPr lang="it-IT" dirty="0" smtClean="0"/>
              <a:t>: striosomi (aree povere di colinesterasi)</a:t>
            </a:r>
          </a:p>
          <a:p>
            <a:r>
              <a:rPr lang="it-IT" dirty="0" err="1" smtClean="0"/>
              <a:t>Mx</a:t>
            </a:r>
            <a:r>
              <a:rPr lang="it-IT" dirty="0" smtClean="0"/>
              <a:t>: matrice</a:t>
            </a:r>
          </a:p>
          <a:p>
            <a:r>
              <a:rPr lang="it-IT" dirty="0" smtClean="0"/>
              <a:t>M: </a:t>
            </a:r>
            <a:r>
              <a:rPr lang="it-IT" dirty="0" err="1" smtClean="0"/>
              <a:t>matrisomi</a:t>
            </a:r>
            <a:endParaRPr lang="it-IT" dirty="0" smtClean="0"/>
          </a:p>
          <a:p>
            <a:endParaRPr lang="it-IT" dirty="0" smtClean="0"/>
          </a:p>
          <a:p>
            <a:r>
              <a:rPr lang="it-IT" dirty="0" smtClean="0"/>
              <a:t>GPe: globus pallidus esterno</a:t>
            </a:r>
          </a:p>
          <a:p>
            <a:r>
              <a:rPr lang="it-IT" dirty="0" smtClean="0"/>
              <a:t>GPi: globus pallidus interno</a:t>
            </a:r>
          </a:p>
          <a:p>
            <a:r>
              <a:rPr lang="it-IT" dirty="0" err="1" smtClean="0"/>
              <a:t>SNc</a:t>
            </a:r>
            <a:r>
              <a:rPr lang="it-IT" dirty="0" smtClean="0"/>
              <a:t>: substantia nigra, pars compacta</a:t>
            </a:r>
          </a:p>
          <a:p>
            <a:r>
              <a:rPr lang="it-IT" dirty="0" err="1" smtClean="0"/>
              <a:t>SNr</a:t>
            </a:r>
            <a:r>
              <a:rPr lang="it-IT" dirty="0" smtClean="0"/>
              <a:t>: substantia nigra, pars </a:t>
            </a:r>
            <a:r>
              <a:rPr lang="it-IT" dirty="0" err="1" smtClean="0"/>
              <a:t>reticularis</a:t>
            </a:r>
            <a:endParaRPr lang="it-IT" dirty="0"/>
          </a:p>
        </p:txBody>
      </p:sp>
    </p:spTree>
    <p:extLst>
      <p:ext uri="{BB962C8B-B14F-4D97-AF65-F5344CB8AC3E}">
        <p14:creationId xmlns:p14="http://schemas.microsoft.com/office/powerpoint/2010/main" val="9834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RCO2">
  <a:themeElements>
    <a:clrScheme name="">
      <a:dk1>
        <a:srgbClr val="000000"/>
      </a:dk1>
      <a:lt1>
        <a:srgbClr val="FFFF00"/>
      </a:lt1>
      <a:dk2>
        <a:srgbClr val="0000CC"/>
      </a:dk2>
      <a:lt2>
        <a:srgbClr val="FFFF00"/>
      </a:lt2>
      <a:accent1>
        <a:srgbClr val="00FFFF"/>
      </a:accent1>
      <a:accent2>
        <a:srgbClr val="3366FF"/>
      </a:accent2>
      <a:accent3>
        <a:srgbClr val="AAAAE2"/>
      </a:accent3>
      <a:accent4>
        <a:srgbClr val="DADA00"/>
      </a:accent4>
      <a:accent5>
        <a:srgbClr val="AAFFFF"/>
      </a:accent5>
      <a:accent6>
        <a:srgbClr val="2D5CE7"/>
      </a:accent6>
      <a:hlink>
        <a:srgbClr val="FF0033"/>
      </a:hlink>
      <a:folHlink>
        <a:srgbClr val="FFFF00"/>
      </a:folHlink>
    </a:clrScheme>
    <a:fontScheme name="ARCO2">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RCO2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ARCO2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ARCO2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ARCO2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ARCO2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ersonalizza struttur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1934</TotalTime>
  <Words>2397</Words>
  <Application>Microsoft Macintosh PowerPoint</Application>
  <PresentationFormat>Presentazione su schermo (4:3)</PresentationFormat>
  <Paragraphs>394</Paragraphs>
  <Slides>38</Slides>
  <Notes>29</Notes>
  <HiddenSlides>0</HiddenSlides>
  <MMClips>1</MMClips>
  <ScaleCrop>false</ScaleCrop>
  <HeadingPairs>
    <vt:vector size="6" baseType="variant">
      <vt:variant>
        <vt:lpstr>Caratteri utilizzati</vt:lpstr>
      </vt:variant>
      <vt:variant>
        <vt:i4>12</vt:i4>
      </vt:variant>
      <vt:variant>
        <vt:lpstr>Tema</vt:lpstr>
      </vt:variant>
      <vt:variant>
        <vt:i4>5</vt:i4>
      </vt:variant>
      <vt:variant>
        <vt:lpstr>Titoli diapositive</vt:lpstr>
      </vt:variant>
      <vt:variant>
        <vt:i4>38</vt:i4>
      </vt:variant>
    </vt:vector>
  </HeadingPairs>
  <TitlesOfParts>
    <vt:vector size="55" baseType="lpstr">
      <vt:lpstr>Arial Rounded MT Bold</vt:lpstr>
      <vt:lpstr>Arial Unicode MS</vt:lpstr>
      <vt:lpstr>Calibri</vt:lpstr>
      <vt:lpstr>Calibri Light</vt:lpstr>
      <vt:lpstr>ＭＳ Ｐゴシック</vt:lpstr>
      <vt:lpstr>Times</vt:lpstr>
      <vt:lpstr>Times New Roman</vt:lpstr>
      <vt:lpstr>Verdana</vt:lpstr>
      <vt:lpstr>Wingdings</vt:lpstr>
      <vt:lpstr>ヒラギノ角ゴ ProN W3</vt:lpstr>
      <vt:lpstr>新細明體</vt:lpstr>
      <vt:lpstr>Arial</vt:lpstr>
      <vt:lpstr>Presentazione vuota</vt:lpstr>
      <vt:lpstr>ARCO2</vt:lpstr>
      <vt:lpstr>Struttura predefinita</vt:lpstr>
      <vt:lpstr>Personalizza struttura</vt:lpstr>
      <vt:lpstr>1_Personalizza struttura</vt:lpstr>
      <vt:lpstr>Presentazione di PowerPoint</vt:lpstr>
      <vt:lpstr>Presentazione di PowerPoint</vt:lpstr>
      <vt:lpstr>Organizzazione generale dei sistemi motori </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P. Paolo Battaglini</dc:creator>
  <cp:lastModifiedBy>P. Paolo Battaglini</cp:lastModifiedBy>
  <cp:revision>53</cp:revision>
  <cp:lastPrinted>2013-10-29T20:17:32Z</cp:lastPrinted>
  <dcterms:created xsi:type="dcterms:W3CDTF">2015-12-02T11:12:30Z</dcterms:created>
  <dcterms:modified xsi:type="dcterms:W3CDTF">2020-04-30T11:45:08Z</dcterms:modified>
</cp:coreProperties>
</file>