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49" r:id="rId2"/>
  </p:sldMasterIdLst>
  <p:notesMasterIdLst>
    <p:notesMasterId r:id="rId38"/>
  </p:notesMasterIdLst>
  <p:handoutMasterIdLst>
    <p:handoutMasterId r:id="rId39"/>
  </p:handoutMasterIdLst>
  <p:sldIdLst>
    <p:sldId id="324" r:id="rId3"/>
    <p:sldId id="336" r:id="rId4"/>
    <p:sldId id="302" r:id="rId5"/>
    <p:sldId id="289" r:id="rId6"/>
    <p:sldId id="303" r:id="rId7"/>
    <p:sldId id="290" r:id="rId8"/>
    <p:sldId id="318" r:id="rId9"/>
    <p:sldId id="304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05" r:id="rId19"/>
    <p:sldId id="307" r:id="rId20"/>
    <p:sldId id="310" r:id="rId21"/>
    <p:sldId id="306" r:id="rId22"/>
    <p:sldId id="320" r:id="rId23"/>
    <p:sldId id="291" r:id="rId24"/>
    <p:sldId id="313" r:id="rId25"/>
    <p:sldId id="299" r:id="rId26"/>
    <p:sldId id="308" r:id="rId27"/>
    <p:sldId id="292" r:id="rId28"/>
    <p:sldId id="296" r:id="rId29"/>
    <p:sldId id="309" r:id="rId30"/>
    <p:sldId id="285" r:id="rId31"/>
    <p:sldId id="286" r:id="rId32"/>
    <p:sldId id="322" r:id="rId33"/>
    <p:sldId id="327" r:id="rId34"/>
    <p:sldId id="287" r:id="rId35"/>
    <p:sldId id="325" r:id="rId36"/>
    <p:sldId id="326" r:id="rId37"/>
  </p:sldIdLst>
  <p:sldSz cx="9906000" cy="6858000" type="A4"/>
  <p:notesSz cx="6645275" cy="9775825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40000"/>
    <a:srgbClr val="00C800"/>
    <a:srgbClr val="00FF00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44"/>
    <p:restoredTop sz="94833"/>
  </p:normalViewPr>
  <p:slideViewPr>
    <p:cSldViewPr>
      <p:cViewPr>
        <p:scale>
          <a:sx n="110" d="100"/>
          <a:sy n="110" d="100"/>
        </p:scale>
        <p:origin x="464" y="10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9725" cy="4889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3803" tIns="46901" rIns="93803" bIns="46901" numCol="1" anchor="t" anchorCtr="0" compatLnSpc="1">
            <a:prstTxWarp prst="textNoShape">
              <a:avLst/>
            </a:prstTxWarp>
          </a:bodyPr>
          <a:lstStyle>
            <a:lvl1pPr defTabSz="938213" eaLnBrk="1" hangingPunct="1">
              <a:defRPr sz="1200">
                <a:latin typeface="Arial Rounded MT Bold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5550" y="0"/>
            <a:ext cx="2879725" cy="4889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3803" tIns="46901" rIns="93803" bIns="46901" numCol="1" anchor="t" anchorCtr="0" compatLnSpc="1">
            <a:prstTxWarp prst="textNoShape">
              <a:avLst/>
            </a:prstTxWarp>
          </a:bodyPr>
          <a:lstStyle>
            <a:lvl1pPr algn="r" defTabSz="938213" eaLnBrk="1" hangingPunct="1">
              <a:defRPr sz="1200">
                <a:latin typeface="Arial Rounded MT Bold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6875"/>
            <a:ext cx="2879725" cy="4889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3803" tIns="46901" rIns="93803" bIns="46901" numCol="1" anchor="b" anchorCtr="0" compatLnSpc="1">
            <a:prstTxWarp prst="textNoShape">
              <a:avLst/>
            </a:prstTxWarp>
          </a:bodyPr>
          <a:lstStyle>
            <a:lvl1pPr defTabSz="938213" eaLnBrk="1" hangingPunct="1">
              <a:defRPr sz="1200">
                <a:latin typeface="Arial Rounded MT Bold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5550" y="9286875"/>
            <a:ext cx="2879725" cy="4889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3803" tIns="46901" rIns="93803" bIns="46901" numCol="1" anchor="b" anchorCtr="0" compatLnSpc="1">
            <a:prstTxWarp prst="textNoShape">
              <a:avLst/>
            </a:prstTxWarp>
          </a:bodyPr>
          <a:lstStyle>
            <a:lvl1pPr algn="r" defTabSz="938213" eaLnBrk="1" hangingPunct="1">
              <a:defRPr sz="1200">
                <a:latin typeface="Arial Rounded MT Bold" charset="0"/>
              </a:defRPr>
            </a:lvl1pPr>
          </a:lstStyle>
          <a:p>
            <a:pPr>
              <a:defRPr/>
            </a:pPr>
            <a:fld id="{86B95559-C1AB-654C-A0CD-233BF76FC724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782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733800" y="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560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62000"/>
            <a:ext cx="52832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782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4876800" cy="44196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7783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96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783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33800" y="9296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0BA8CC6-D6A1-D84A-B03A-DC9C2E5BBCDD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F8DC74E-DD72-7C45-840C-EF1F400F7A1C}" type="slidenum">
              <a:rPr lang="it-IT" altLang="it-IT" sz="1200">
                <a:latin typeface="Arial Rounded MT Bold" charset="0"/>
              </a:rPr>
              <a:pPr/>
              <a:t>1</a:t>
            </a:fld>
            <a:endParaRPr lang="it-IT" altLang="it-IT" sz="1200">
              <a:latin typeface="Arial Rounded MT Bold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6275DB32-074F-C24E-A5DA-EFE3EC5C1A00}" type="slidenum">
              <a:rPr lang="it-IT" altLang="it-IT">
                <a:latin typeface="Arial" charset="0"/>
              </a:rPr>
              <a:pPr>
                <a:spcBef>
                  <a:spcPct val="0"/>
                </a:spcBef>
              </a:pPr>
              <a:t>18</a:t>
            </a:fld>
            <a:endParaRPr lang="it-IT" altLang="it-IT">
              <a:latin typeface="Arial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it-IT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180D9D93-55E0-6142-BF28-480C8BF38159}" type="slidenum">
              <a:rPr lang="it-IT" altLang="it-IT">
                <a:latin typeface="Arial" charset="0"/>
              </a:rPr>
              <a:pPr>
                <a:spcBef>
                  <a:spcPct val="0"/>
                </a:spcBef>
              </a:pPr>
              <a:t>19</a:t>
            </a:fld>
            <a:endParaRPr lang="it-IT" altLang="it-IT">
              <a:latin typeface="Arial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it-IT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4FA8DA81-7A01-9342-BDE5-A978578BCE5C}" type="slidenum">
              <a:rPr lang="it-IT" altLang="it-IT">
                <a:latin typeface="Arial" charset="0"/>
              </a:rPr>
              <a:pPr>
                <a:spcBef>
                  <a:spcPct val="0"/>
                </a:spcBef>
              </a:pPr>
              <a:t>20</a:t>
            </a:fld>
            <a:endParaRPr lang="it-IT" altLang="it-IT">
              <a:latin typeface="Arial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1977ECF4-EF6E-7B44-888E-A2DBCCBFFBFB}" type="slidenum">
              <a:rPr lang="it-IT" altLang="it-IT">
                <a:latin typeface="Arial" charset="0"/>
              </a:rPr>
              <a:pPr>
                <a:spcBef>
                  <a:spcPct val="0"/>
                </a:spcBef>
              </a:pPr>
              <a:t>21</a:t>
            </a:fld>
            <a:endParaRPr lang="it-IT" altLang="it-IT">
              <a:latin typeface="Arial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5F68E1FD-09D3-DD42-8961-58342396A57C}" type="slidenum">
              <a:rPr lang="it-IT" altLang="it-IT">
                <a:latin typeface="Arial" charset="0"/>
              </a:rPr>
              <a:pPr>
                <a:spcBef>
                  <a:spcPct val="0"/>
                </a:spcBef>
              </a:pPr>
              <a:t>22</a:t>
            </a:fld>
            <a:endParaRPr lang="it-IT" altLang="it-IT">
              <a:latin typeface="Arial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3DAE880A-1409-0C4C-9E05-D867DA0A5726}" type="slidenum">
              <a:rPr lang="it-IT" altLang="it-IT">
                <a:latin typeface="Arial" charset="0"/>
              </a:rPr>
              <a:pPr>
                <a:spcBef>
                  <a:spcPct val="0"/>
                </a:spcBef>
              </a:pPr>
              <a:t>23</a:t>
            </a:fld>
            <a:endParaRPr lang="it-IT" altLang="it-IT">
              <a:latin typeface="Arial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it-IT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49D870A-ED22-AF4B-B8C3-B99470363FB3}" type="slidenum">
              <a:rPr lang="it-IT" altLang="it-IT">
                <a:latin typeface="Arial" charset="0"/>
              </a:rPr>
              <a:pPr>
                <a:spcBef>
                  <a:spcPct val="0"/>
                </a:spcBef>
              </a:pPr>
              <a:t>24</a:t>
            </a:fld>
            <a:endParaRPr lang="it-IT" altLang="it-IT">
              <a:latin typeface="Arial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DD24034C-1A41-034B-A8DD-FFE9C87BD305}" type="slidenum">
              <a:rPr lang="it-IT" altLang="it-IT">
                <a:latin typeface="Arial" charset="0"/>
              </a:rPr>
              <a:pPr>
                <a:spcBef>
                  <a:spcPct val="0"/>
                </a:spcBef>
              </a:pPr>
              <a:t>25</a:t>
            </a:fld>
            <a:endParaRPr lang="it-IT" altLang="it-IT">
              <a:latin typeface="Arial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it-IT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E7269376-F42E-1A4B-A27A-BBDD1E4552EC}" type="slidenum">
              <a:rPr lang="it-IT" altLang="it-IT">
                <a:latin typeface="Arial" charset="0"/>
              </a:rPr>
              <a:pPr>
                <a:spcBef>
                  <a:spcPct val="0"/>
                </a:spcBef>
              </a:pPr>
              <a:t>26</a:t>
            </a:fld>
            <a:endParaRPr lang="it-IT" altLang="it-IT">
              <a:latin typeface="Arial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AAF3F2D5-5300-A84F-A29B-454FADF589E0}" type="slidenum">
              <a:rPr lang="it-IT" altLang="it-IT">
                <a:latin typeface="Arial" charset="0"/>
              </a:rPr>
              <a:pPr>
                <a:spcBef>
                  <a:spcPct val="0"/>
                </a:spcBef>
              </a:pPr>
              <a:t>27</a:t>
            </a:fld>
            <a:endParaRPr lang="it-IT" altLang="it-IT">
              <a:latin typeface="Arial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3719513" eaLnBrk="0" hangingPunct="0">
              <a:defRPr sz="1400">
                <a:solidFill>
                  <a:schemeClr val="tx1"/>
                </a:solidFill>
                <a:latin typeface="Arial Rounded MT Bold" charset="0"/>
                <a:ea typeface="ＭＳ Ｐゴシック" charset="-128"/>
              </a:defRPr>
            </a:lvl1pPr>
            <a:lvl2pPr marL="742950" indent="-285750" defTabSz="3719513" eaLnBrk="0" hangingPunct="0">
              <a:defRPr sz="1400">
                <a:solidFill>
                  <a:schemeClr val="tx1"/>
                </a:solidFill>
                <a:latin typeface="Arial Rounded MT Bold" charset="0"/>
                <a:ea typeface="ＭＳ Ｐゴシック" charset="-128"/>
              </a:defRPr>
            </a:lvl2pPr>
            <a:lvl3pPr marL="1143000" indent="-228600" defTabSz="3719513" eaLnBrk="0" hangingPunct="0">
              <a:defRPr sz="1400">
                <a:solidFill>
                  <a:schemeClr val="tx1"/>
                </a:solidFill>
                <a:latin typeface="Arial Rounded MT Bold" charset="0"/>
                <a:ea typeface="ＭＳ Ｐゴシック" charset="-128"/>
              </a:defRPr>
            </a:lvl3pPr>
            <a:lvl4pPr marL="1600200" indent="-228600" defTabSz="3719513" eaLnBrk="0" hangingPunct="0">
              <a:defRPr sz="1400">
                <a:solidFill>
                  <a:schemeClr val="tx1"/>
                </a:solidFill>
                <a:latin typeface="Arial Rounded MT Bold" charset="0"/>
                <a:ea typeface="ＭＳ Ｐゴシック" charset="-128"/>
              </a:defRPr>
            </a:lvl4pPr>
            <a:lvl5pPr marL="2057400" indent="-228600" defTabSz="3719513" eaLnBrk="0" hangingPunct="0">
              <a:defRPr sz="1400">
                <a:solidFill>
                  <a:schemeClr val="tx1"/>
                </a:solidFill>
                <a:latin typeface="Arial Rounded MT Bold" charset="0"/>
                <a:ea typeface="ＭＳ Ｐゴシック" charset="-128"/>
              </a:defRPr>
            </a:lvl5pPr>
            <a:lvl6pPr marL="2514600" indent="-228600" defTabSz="3719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Rounded MT Bold" charset="0"/>
                <a:ea typeface="ＭＳ Ｐゴシック" charset="-128"/>
              </a:defRPr>
            </a:lvl6pPr>
            <a:lvl7pPr marL="2971800" indent="-228600" defTabSz="3719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Rounded MT Bold" charset="0"/>
                <a:ea typeface="ＭＳ Ｐゴシック" charset="-128"/>
              </a:defRPr>
            </a:lvl7pPr>
            <a:lvl8pPr marL="3429000" indent="-228600" defTabSz="3719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Rounded MT Bold" charset="0"/>
                <a:ea typeface="ＭＳ Ｐゴシック" charset="-128"/>
              </a:defRPr>
            </a:lvl8pPr>
            <a:lvl9pPr marL="3886200" indent="-228600" defTabSz="3719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Rounded MT Bold" charset="0"/>
                <a:ea typeface="ＭＳ Ｐゴシック" charset="-128"/>
              </a:defRPr>
            </a:lvl9pPr>
          </a:lstStyle>
          <a:p>
            <a:fld id="{30C872CB-E0FD-C04B-8D6E-9717E1EAFFE6}" type="slidenum">
              <a:rPr lang="it-IT" altLang="it-IT" sz="4900">
                <a:latin typeface="Times New Roman" charset="0"/>
              </a:rPr>
              <a:pPr/>
              <a:t>2</a:t>
            </a:fld>
            <a:endParaRPr lang="it-IT" altLang="it-IT" sz="4900">
              <a:latin typeface="Times New Roman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4804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88F851D4-CAF9-324C-B65F-245CABD6C27D}" type="slidenum">
              <a:rPr lang="it-IT" altLang="it-IT">
                <a:latin typeface="Arial" charset="0"/>
              </a:rPr>
              <a:pPr>
                <a:spcBef>
                  <a:spcPct val="0"/>
                </a:spcBef>
              </a:pPr>
              <a:t>28</a:t>
            </a:fld>
            <a:endParaRPr lang="it-IT" altLang="it-IT">
              <a:latin typeface="Arial" charset="0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it-IT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0D1FBC5A-E6A5-5249-BC65-DDF88684F705}" type="slidenum">
              <a:rPr lang="it-IT" altLang="it-IT">
                <a:latin typeface="Arial" charset="0"/>
              </a:rPr>
              <a:pPr>
                <a:spcBef>
                  <a:spcPct val="0"/>
                </a:spcBef>
              </a:pPr>
              <a:t>29</a:t>
            </a:fld>
            <a:endParaRPr lang="it-IT" altLang="it-IT">
              <a:latin typeface="Arial" charset="0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AB202250-E5F5-E048-B5B8-F6636AF12DF8}" type="slidenum">
              <a:rPr lang="it-IT" altLang="it-IT">
                <a:latin typeface="Arial" charset="0"/>
              </a:rPr>
              <a:pPr>
                <a:spcBef>
                  <a:spcPct val="0"/>
                </a:spcBef>
              </a:pPr>
              <a:t>30</a:t>
            </a:fld>
            <a:endParaRPr lang="it-IT" altLang="it-IT">
              <a:latin typeface="Arial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11E0EC53-9F9E-3044-AF1F-2B04AE8F5041}" type="slidenum">
              <a:rPr lang="it-IT" altLang="it-IT">
                <a:latin typeface="Arial" charset="0"/>
              </a:rPr>
              <a:pPr>
                <a:spcBef>
                  <a:spcPct val="0"/>
                </a:spcBef>
              </a:pPr>
              <a:t>31</a:t>
            </a:fld>
            <a:endParaRPr lang="it-IT" altLang="it-IT">
              <a:latin typeface="Arial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DACCCE8-5226-B14B-B7BD-0D75835598C3}" type="slidenum">
              <a:rPr lang="it-IT" altLang="x-none" sz="1200">
                <a:latin typeface="Arial Rounded MT Bold" charset="0"/>
              </a:rPr>
              <a:pPr/>
              <a:t>32</a:t>
            </a:fld>
            <a:endParaRPr lang="it-IT" altLang="x-none" sz="1200">
              <a:latin typeface="Arial Rounded MT Bold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0BAE769B-E5BE-7043-93A7-B2519FBACF20}" type="slidenum">
              <a:rPr lang="it-IT" altLang="it-IT">
                <a:latin typeface="Arial" charset="0"/>
              </a:rPr>
              <a:pPr>
                <a:spcBef>
                  <a:spcPct val="0"/>
                </a:spcBef>
              </a:pPr>
              <a:t>33</a:t>
            </a:fld>
            <a:endParaRPr lang="it-IT" altLang="it-IT">
              <a:latin typeface="Arial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F2D959F6-0F5E-404A-B6E8-055DB44188F8}" type="slidenum">
              <a:rPr lang="it-IT" altLang="it-IT">
                <a:latin typeface="Arial" charset="0"/>
              </a:rPr>
              <a:pPr>
                <a:spcBef>
                  <a:spcPct val="0"/>
                </a:spcBef>
              </a:pPr>
              <a:t>34</a:t>
            </a:fld>
            <a:endParaRPr lang="it-IT" altLang="it-IT">
              <a:latin typeface="Arial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9D853300-7E9C-C648-A4FD-57949EA05D50}" type="slidenum">
              <a:rPr lang="it-IT" altLang="it-IT">
                <a:latin typeface="Arial" charset="0"/>
              </a:rPr>
              <a:pPr>
                <a:spcBef>
                  <a:spcPct val="0"/>
                </a:spcBef>
              </a:pPr>
              <a:t>35</a:t>
            </a:fld>
            <a:endParaRPr lang="it-IT" altLang="it-IT">
              <a:latin typeface="Arial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9FB08C1E-7EA7-824B-88EA-23B0F9C78F2B}" type="slidenum">
              <a:rPr lang="it-IT" altLang="it-IT">
                <a:latin typeface="Arial" charset="0"/>
              </a:rPr>
              <a:pPr>
                <a:spcBef>
                  <a:spcPct val="0"/>
                </a:spcBef>
              </a:pPr>
              <a:t>3</a:t>
            </a:fld>
            <a:endParaRPr lang="it-IT" altLang="it-IT">
              <a:latin typeface="Arial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9B7E82C8-BB1E-114B-8D22-413A5EBCEADB}" type="slidenum">
              <a:rPr lang="it-IT" altLang="it-IT">
                <a:latin typeface="Arial" charset="0"/>
              </a:rPr>
              <a:pPr>
                <a:spcBef>
                  <a:spcPct val="0"/>
                </a:spcBef>
              </a:pPr>
              <a:t>4</a:t>
            </a:fld>
            <a:endParaRPr lang="it-IT" altLang="it-IT">
              <a:latin typeface="Arial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47DF3DC2-C790-B445-8CA2-133C119C1A2A}" type="slidenum">
              <a:rPr lang="it-IT" altLang="it-IT">
                <a:latin typeface="Arial" charset="0"/>
              </a:rPr>
              <a:pPr>
                <a:spcBef>
                  <a:spcPct val="0"/>
                </a:spcBef>
              </a:pPr>
              <a:t>5</a:t>
            </a:fld>
            <a:endParaRPr lang="it-IT" altLang="it-IT">
              <a:latin typeface="Arial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CA5A81BA-3E26-4C4C-A35A-84F28BE04AA9}" type="slidenum">
              <a:rPr lang="it-IT" altLang="it-IT">
                <a:latin typeface="Arial" charset="0"/>
              </a:rPr>
              <a:pPr>
                <a:spcBef>
                  <a:spcPct val="0"/>
                </a:spcBef>
              </a:pPr>
              <a:t>6</a:t>
            </a:fld>
            <a:endParaRPr lang="it-IT" altLang="it-IT">
              <a:latin typeface="Arial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D5D748EF-CCD3-2F48-B002-D75914E6A6ED}" type="slidenum">
              <a:rPr lang="it-IT" altLang="it-IT">
                <a:latin typeface="Arial" charset="0"/>
              </a:rPr>
              <a:pPr>
                <a:spcBef>
                  <a:spcPct val="0"/>
                </a:spcBef>
              </a:pPr>
              <a:t>7</a:t>
            </a:fld>
            <a:endParaRPr lang="it-IT" altLang="it-IT">
              <a:latin typeface="Arial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6275" y="733425"/>
            <a:ext cx="5292725" cy="3665538"/>
          </a:xfrm>
          <a:solidFill>
            <a:srgbClr val="FFFFFF"/>
          </a:solidFill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163" y="4643438"/>
            <a:ext cx="5314950" cy="43989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GB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4B0F463-E7A5-A74A-9040-9DA0DEDAE99E}" type="slidenum">
              <a:rPr lang="it-IT" altLang="it-IT">
                <a:latin typeface="Arial" charset="0"/>
              </a:rPr>
              <a:pPr>
                <a:spcBef>
                  <a:spcPct val="0"/>
                </a:spcBef>
              </a:pPr>
              <a:t>8</a:t>
            </a:fld>
            <a:endParaRPr lang="it-IT" altLang="it-IT">
              <a:latin typeface="Arial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7AE96BEC-2063-4744-AC2F-B3AC710F2A6B}" type="slidenum">
              <a:rPr lang="it-IT" altLang="it-IT">
                <a:latin typeface="Arial" charset="0"/>
              </a:rPr>
              <a:pPr>
                <a:spcBef>
                  <a:spcPct val="0"/>
                </a:spcBef>
              </a:pPr>
              <a:t>17</a:t>
            </a:fld>
            <a:endParaRPr lang="it-IT" altLang="it-IT">
              <a:latin typeface="Arial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9555B-28B1-D943-97A4-A49CC8ABD271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95087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F325A-7069-2342-AC84-4E37C3D1395F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05553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277C3-6AA6-2E4B-8343-55A99EC4EEE2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07765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42950" y="2286000"/>
            <a:ext cx="84201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smtClean="0"/>
              <a:t>Fare clic per modificare stile</a:t>
            </a:r>
          </a:p>
        </p:txBody>
      </p:sp>
      <p:sp>
        <p:nvSpPr>
          <p:cNvPr id="5529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de-DE" noProof="0" smtClean="0"/>
              <a:t>Fare clic per modificare lo stile del sottotitolo dello schema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C312C-37D2-CD4D-BC5F-160087891B6F}" type="slidenum">
              <a:rPr lang="de-DE" altLang="it-IT"/>
              <a:pPr>
                <a:defRPr/>
              </a:pPr>
              <a:t>‹n.›</a:t>
            </a:fld>
            <a:endParaRPr lang="de-DE" altLang="it-IT"/>
          </a:p>
        </p:txBody>
      </p:sp>
    </p:spTree>
    <p:extLst>
      <p:ext uri="{BB962C8B-B14F-4D97-AF65-F5344CB8AC3E}">
        <p14:creationId xmlns:p14="http://schemas.microsoft.com/office/powerpoint/2010/main" val="2116281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CC607-05B8-4446-94C2-AF778143CA96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4175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788D7-DCF0-A84A-B6C7-20D61720A5B4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38471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33C5F-745C-ED40-91CF-7EDCD3736918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92863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FCAD2-3739-E04A-84BA-CA9E38B3950F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89369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1FA50-2CDB-4E4D-9247-1E8A01141013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49822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2F7F4-9AF0-BB49-8F56-4F6E9EB50FF6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453424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4F0C8-8DC8-C941-ABFB-EE20A382AF64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90148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A6C4C-786E-664C-A0FD-CF5F55266FAD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994588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DD529-00AB-B649-BE71-AABE8330E9A2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496619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68B7A-D75A-804F-A713-D879E452020D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46567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EA983-567A-C946-A185-9AE1247A1025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9860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ABFD7-6CD8-A846-9C19-4962733283B3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64275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D9110-17A0-D042-A5B8-89CE5951C677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66999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66B1F-23F0-F045-A9EA-E8F547852402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0949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A3538-2995-AB45-9DCB-01CA43D7FAFD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85187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0CECB-96E8-8F45-8C24-0FFB874C8FE9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52525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4460D-13F9-3E44-9E1A-E6006815442B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56536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4CA4A-A2CF-1140-83DF-101B4B5D7657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5707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82AA28A2-25AD-6F45-92E3-A58993F49D19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ea typeface="Osaka" charset="-128"/>
              </a:defRPr>
            </a:lvl1pPr>
          </a:lstStyle>
          <a:p>
            <a:pPr>
              <a:defRPr/>
            </a:pPr>
            <a:fld id="{AB76726E-0A2B-B141-ADD8-78190A86E75D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26.xml"/><Relationship Id="rId5" Type="http://schemas.openxmlformats.org/officeDocument/2006/relationships/image" Target="../media/image41.png"/><Relationship Id="rId1" Type="http://schemas.microsoft.com/office/2007/relationships/media" Target="file://////Users/macairppb/Documents/Lezioni/Video/Swallowing%20Reflex,%20Phases%20and%20Overview%20of%20Neural%20Control,%20Animation..mp4" TargetMode="External"/><Relationship Id="rId2" Type="http://schemas.openxmlformats.org/officeDocument/2006/relationships/video" Target="file://////Users/macairppb/Documents/Lezioni/Video/Swallowing%20Reflex,%20Phases%20and%20Overview%20of%20Neural%20Control,%20Animation..mp4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27.xml"/><Relationship Id="rId5" Type="http://schemas.openxmlformats.org/officeDocument/2006/relationships/image" Target="../media/image42.png"/><Relationship Id="rId1" Type="http://schemas.microsoft.com/office/2007/relationships/media" Target="file://////Users/macairppb/Documents/Lezioni/Video/Deglutizione%20infantile%20e%20adulta%20(spagnolo).mp4" TargetMode="External"/><Relationship Id="rId2" Type="http://schemas.openxmlformats.org/officeDocument/2006/relationships/video" Target="file://////Users/macairppb/Documents/Lezioni/Video/Deglutizione%20infantile%20e%20adulta%20(spagnolo).mp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Immagine 3"/>
          <p:cNvPicPr>
            <a:picLocks noChangeAspect="1"/>
          </p:cNvPicPr>
          <p:nvPr/>
        </p:nvPicPr>
        <p:blipFill>
          <a:blip r:embed="rId3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5" r="4198"/>
          <a:stretch>
            <a:fillRect/>
          </a:stretch>
        </p:blipFill>
        <p:spPr bwMode="auto">
          <a:xfrm>
            <a:off x="57150" y="0"/>
            <a:ext cx="98282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97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776536" y="5486177"/>
            <a:ext cx="2398713" cy="3190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77" dirty="0" err="1">
                <a:ea typeface="Arial" charset="0"/>
                <a:cs typeface="Arial" charset="0"/>
              </a:rPr>
              <a:t>Principali</a:t>
            </a:r>
            <a:r>
              <a:rPr lang="en-GB" sz="1477" dirty="0">
                <a:ea typeface="Arial" charset="0"/>
                <a:cs typeface="Arial" charset="0"/>
              </a:rPr>
              <a:t> </a:t>
            </a:r>
            <a:r>
              <a:rPr lang="en-GB" sz="1477" dirty="0" err="1">
                <a:ea typeface="Arial" charset="0"/>
                <a:cs typeface="Arial" charset="0"/>
              </a:rPr>
              <a:t>fonti</a:t>
            </a:r>
            <a:r>
              <a:rPr lang="en-GB" sz="1477" dirty="0">
                <a:ea typeface="Arial" charset="0"/>
                <a:cs typeface="Arial" charset="0"/>
              </a:rPr>
              <a:t> </a:t>
            </a:r>
            <a:r>
              <a:rPr lang="en-GB" sz="1477" dirty="0" err="1">
                <a:ea typeface="Arial" charset="0"/>
                <a:cs typeface="Arial" charset="0"/>
              </a:rPr>
              <a:t>delle</a:t>
            </a:r>
            <a:r>
              <a:rPr lang="en-GB" sz="1477" dirty="0">
                <a:ea typeface="Arial" charset="0"/>
                <a:cs typeface="Arial" charset="0"/>
              </a:rPr>
              <a:t> figure: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184525" y="6133926"/>
            <a:ext cx="2757488" cy="3190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77" dirty="0">
                <a:ea typeface="Arial" charset="0"/>
                <a:cs typeface="Arial" charset="0"/>
              </a:rPr>
              <a:t>Guyton, </a:t>
            </a:r>
            <a:r>
              <a:rPr lang="en-GB" sz="1477" dirty="0" err="1">
                <a:ea typeface="Arial" charset="0"/>
                <a:cs typeface="Arial" charset="0"/>
              </a:rPr>
              <a:t>FISIOLOGIA</a:t>
            </a:r>
            <a:r>
              <a:rPr lang="en-GB" sz="1477" dirty="0">
                <a:ea typeface="Arial" charset="0"/>
                <a:cs typeface="Arial" charset="0"/>
              </a:rPr>
              <a:t> </a:t>
            </a:r>
            <a:r>
              <a:rPr lang="en-GB" sz="1477" dirty="0" err="1">
                <a:ea typeface="Arial" charset="0"/>
                <a:cs typeface="Arial" charset="0"/>
              </a:rPr>
              <a:t>MEDICA</a:t>
            </a:r>
            <a:endParaRPr lang="en-GB" sz="1477" dirty="0">
              <a:ea typeface="Arial" charset="0"/>
              <a:cs typeface="Arial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81000" y="1235075"/>
            <a:ext cx="9144000" cy="4905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585" b="1" dirty="0" err="1">
                <a:ea typeface="Arial" charset="0"/>
                <a:cs typeface="Arial" charset="0"/>
              </a:rPr>
              <a:t>APPARATO</a:t>
            </a:r>
            <a:r>
              <a:rPr lang="en-GB" sz="2585" b="1" dirty="0">
                <a:ea typeface="Arial" charset="0"/>
                <a:cs typeface="Arial" charset="0"/>
              </a:rPr>
              <a:t> </a:t>
            </a:r>
            <a:r>
              <a:rPr lang="en-GB" sz="2585" b="1" dirty="0" err="1">
                <a:ea typeface="Arial" charset="0"/>
                <a:cs typeface="Arial" charset="0"/>
              </a:rPr>
              <a:t>STOMATOGNATICO</a:t>
            </a:r>
            <a:endParaRPr lang="en-GB" sz="2585" b="1" dirty="0">
              <a:ea typeface="Arial" charset="0"/>
              <a:cs typeface="Arial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270250" y="2365375"/>
            <a:ext cx="3568700" cy="319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77" dirty="0">
                <a:ea typeface="Arial" charset="0"/>
                <a:cs typeface="Arial" charset="0"/>
              </a:rPr>
              <a:t>per le </a:t>
            </a:r>
            <a:r>
              <a:rPr lang="en-GB" sz="1477" dirty="0" err="1">
                <a:ea typeface="Arial" charset="0"/>
                <a:cs typeface="Arial" charset="0"/>
              </a:rPr>
              <a:t>lezioni</a:t>
            </a:r>
            <a:r>
              <a:rPr lang="en-GB" sz="1477" dirty="0">
                <a:ea typeface="Arial" charset="0"/>
                <a:cs typeface="Arial" charset="0"/>
              </a:rPr>
              <a:t> del prof. P. Paolo </a:t>
            </a:r>
            <a:r>
              <a:rPr lang="en-GB" sz="1477" dirty="0" err="1">
                <a:ea typeface="Arial" charset="0"/>
                <a:cs typeface="Arial" charset="0"/>
              </a:rPr>
              <a:t>Battaglini</a:t>
            </a:r>
            <a:endParaRPr lang="en-GB" sz="1477" dirty="0">
              <a:ea typeface="Arial" charset="0"/>
              <a:cs typeface="Arial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621213" y="2897188"/>
            <a:ext cx="646331" cy="34810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662">
                <a:ea typeface="Arial" charset="0"/>
                <a:cs typeface="Arial" charset="0"/>
              </a:rPr>
              <a:t>v </a:t>
            </a:r>
            <a:r>
              <a:rPr lang="it-IT" sz="1662" smtClean="0">
                <a:ea typeface="Arial" charset="0"/>
                <a:cs typeface="Arial" charset="0"/>
              </a:rPr>
              <a:t>3.4</a:t>
            </a:r>
            <a:endParaRPr lang="it-IT" sz="1662" dirty="0">
              <a:ea typeface="Arial" charset="0"/>
              <a:cs typeface="Arial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184525" y="5773563"/>
            <a:ext cx="2505075" cy="3206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altLang="it-IT" sz="1477" dirty="0"/>
              <a:t> Berne &amp; Levi, FISIOLOGIA</a:t>
            </a:r>
            <a:endParaRPr lang="it-IT" sz="1477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184525" y="6494288"/>
            <a:ext cx="3049588" cy="319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77" dirty="0" err="1">
                <a:ea typeface="Arial" charset="0"/>
                <a:cs typeface="Arial" charset="0"/>
              </a:rPr>
              <a:t>Silverthorn</a:t>
            </a:r>
            <a:r>
              <a:rPr lang="en-GB" sz="1477" dirty="0">
                <a:ea typeface="Arial" charset="0"/>
                <a:cs typeface="Arial" charset="0"/>
              </a:rPr>
              <a:t>, </a:t>
            </a:r>
            <a:r>
              <a:rPr lang="en-GB" sz="1477" dirty="0" err="1">
                <a:ea typeface="Arial" charset="0"/>
                <a:cs typeface="Arial" charset="0"/>
              </a:rPr>
              <a:t>FISIOLOGIA</a:t>
            </a:r>
            <a:r>
              <a:rPr lang="en-GB" sz="1477" dirty="0">
                <a:ea typeface="Arial" charset="0"/>
                <a:cs typeface="Arial" charset="0"/>
              </a:rPr>
              <a:t> </a:t>
            </a:r>
            <a:r>
              <a:rPr lang="en-GB" sz="1477" dirty="0" err="1">
                <a:ea typeface="Arial" charset="0"/>
                <a:cs typeface="Arial" charset="0"/>
              </a:rPr>
              <a:t>MEDICA</a:t>
            </a:r>
            <a:endParaRPr lang="en-GB" sz="1477" dirty="0">
              <a:ea typeface="Arial" charset="0"/>
              <a:cs typeface="Arial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76536" y="5125585"/>
            <a:ext cx="9073318" cy="3196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77" dirty="0" smtClean="0">
                <a:ea typeface="Arial" charset="0"/>
                <a:cs typeface="Arial" charset="0"/>
              </a:rPr>
              <a:t>Si </a:t>
            </a:r>
            <a:r>
              <a:rPr lang="en-GB" sz="1477" dirty="0" err="1" smtClean="0">
                <a:ea typeface="Arial" charset="0"/>
                <a:cs typeface="Arial" charset="0"/>
              </a:rPr>
              <a:t>consiglia</a:t>
            </a:r>
            <a:r>
              <a:rPr lang="en-GB" sz="1477" dirty="0" smtClean="0">
                <a:ea typeface="Arial" charset="0"/>
                <a:cs typeface="Arial" charset="0"/>
              </a:rPr>
              <a:t>, per lo studio: Manzoni e </a:t>
            </a:r>
            <a:r>
              <a:rPr lang="en-GB" sz="1477" dirty="0" err="1" smtClean="0">
                <a:ea typeface="Arial" charset="0"/>
                <a:cs typeface="Arial" charset="0"/>
              </a:rPr>
              <a:t>Scarnati</a:t>
            </a:r>
            <a:r>
              <a:rPr lang="en-GB" sz="1477" dirty="0" smtClean="0">
                <a:ea typeface="Arial" charset="0"/>
                <a:cs typeface="Arial" charset="0"/>
              </a:rPr>
              <a:t>, </a:t>
            </a:r>
            <a:r>
              <a:rPr lang="en-GB" sz="1477" dirty="0" err="1" smtClean="0">
                <a:ea typeface="Arial" charset="0"/>
                <a:cs typeface="Arial" charset="0"/>
              </a:rPr>
              <a:t>Fisiologia</a:t>
            </a:r>
            <a:r>
              <a:rPr lang="en-GB" sz="1477" dirty="0" smtClean="0">
                <a:ea typeface="Arial" charset="0"/>
                <a:cs typeface="Arial" charset="0"/>
              </a:rPr>
              <a:t> </a:t>
            </a:r>
            <a:r>
              <a:rPr lang="en-GB" sz="1477" dirty="0" err="1" smtClean="0">
                <a:ea typeface="Arial" charset="0"/>
                <a:cs typeface="Arial" charset="0"/>
              </a:rPr>
              <a:t>orale</a:t>
            </a:r>
            <a:r>
              <a:rPr lang="en-GB" sz="1477" dirty="0" smtClean="0">
                <a:ea typeface="Arial" charset="0"/>
                <a:cs typeface="Arial" charset="0"/>
              </a:rPr>
              <a:t> e </a:t>
            </a:r>
            <a:r>
              <a:rPr lang="en-GB" sz="1477" dirty="0" err="1" smtClean="0">
                <a:ea typeface="Arial" charset="0"/>
                <a:cs typeface="Arial" charset="0"/>
              </a:rPr>
              <a:t>dell’apparato</a:t>
            </a:r>
            <a:r>
              <a:rPr lang="en-GB" sz="1477" dirty="0" smtClean="0">
                <a:ea typeface="Arial" charset="0"/>
                <a:cs typeface="Arial" charset="0"/>
              </a:rPr>
              <a:t> </a:t>
            </a:r>
            <a:r>
              <a:rPr lang="en-GB" sz="1477" dirty="0" err="1" smtClean="0">
                <a:ea typeface="Arial" charset="0"/>
                <a:cs typeface="Arial" charset="0"/>
              </a:rPr>
              <a:t>stomatognatico</a:t>
            </a:r>
            <a:r>
              <a:rPr lang="en-GB" sz="1477" dirty="0" smtClean="0">
                <a:ea typeface="Arial" charset="0"/>
                <a:cs typeface="Arial" charset="0"/>
              </a:rPr>
              <a:t>, Edi-</a:t>
            </a:r>
            <a:r>
              <a:rPr lang="en-GB" sz="1477" dirty="0" err="1" smtClean="0">
                <a:ea typeface="Arial" charset="0"/>
                <a:cs typeface="Arial" charset="0"/>
              </a:rPr>
              <a:t>Ermes</a:t>
            </a:r>
            <a:r>
              <a:rPr lang="en-GB" sz="1477" dirty="0" smtClean="0">
                <a:ea typeface="Arial" charset="0"/>
                <a:cs typeface="Arial" charset="0"/>
              </a:rPr>
              <a:t>:</a:t>
            </a:r>
            <a:endParaRPr lang="en-GB" sz="1477" dirty="0"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3371" y="2469817"/>
            <a:ext cx="3095625" cy="345936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5583" y="611227"/>
            <a:ext cx="3060417" cy="4679476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-15552" y="620688"/>
            <a:ext cx="417678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8606" indent="-278606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it-IT" sz="1600" b="1" dirty="0">
                <a:ea typeface="Arial" charset="0"/>
                <a:cs typeface="Arial" charset="0"/>
              </a:rPr>
              <a:t>Dentatura decidua:</a:t>
            </a:r>
            <a:r>
              <a:rPr lang="it-IT" sz="1600" dirty="0">
                <a:ea typeface="Arial" charset="0"/>
                <a:cs typeface="Arial" charset="0"/>
              </a:rPr>
              <a:t> (dai 6 mesi di vita ai 2 anni e mezzo).</a:t>
            </a:r>
          </a:p>
          <a:p>
            <a:pPr marL="371475">
              <a:spcAft>
                <a:spcPts val="0"/>
              </a:spcAft>
            </a:pPr>
            <a:r>
              <a:rPr lang="it-IT" sz="1600" dirty="0">
                <a:ea typeface="Arial" charset="0"/>
                <a:cs typeface="Arial" charset="0"/>
              </a:rPr>
              <a:t>Formata da 20 elementi (mancano i premolari)</a:t>
            </a:r>
          </a:p>
          <a:p>
            <a:pPr marL="371475">
              <a:spcAft>
                <a:spcPts val="0"/>
              </a:spcAft>
            </a:pPr>
            <a:r>
              <a:rPr lang="it-IT" sz="1600" dirty="0">
                <a:ea typeface="Arial" charset="0"/>
                <a:cs typeface="Arial" charset="0"/>
              </a:rPr>
              <a:t> </a:t>
            </a:r>
          </a:p>
          <a:p>
            <a:pPr marL="278606" indent="-278606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it-IT" sz="1600" b="1" dirty="0">
                <a:ea typeface="Arial" charset="0"/>
                <a:cs typeface="Arial" charset="0"/>
              </a:rPr>
              <a:t>Dentatura mista </a:t>
            </a:r>
            <a:r>
              <a:rPr lang="it-IT" sz="1600" dirty="0">
                <a:ea typeface="Arial" charset="0"/>
                <a:cs typeface="Arial" charset="0"/>
              </a:rPr>
              <a:t>(dai 6 ai 12 anni). </a:t>
            </a:r>
          </a:p>
          <a:p>
            <a:pPr marL="371475">
              <a:spcAft>
                <a:spcPts val="0"/>
              </a:spcAft>
            </a:pPr>
            <a:r>
              <a:rPr lang="it-IT" sz="1600" dirty="0">
                <a:ea typeface="Arial" charset="0"/>
                <a:cs typeface="Arial" charset="0"/>
              </a:rPr>
              <a:t>Formata da 24 elementi (nella fase intermedia):</a:t>
            </a:r>
          </a:p>
          <a:p>
            <a:pPr marL="603647" lvl="1" indent="-232172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1600" dirty="0">
                <a:ea typeface="Arial" charset="0"/>
                <a:cs typeface="Arial" charset="0"/>
              </a:rPr>
              <a:t>12 permanenti (8 molari + 4 incisivi)</a:t>
            </a:r>
          </a:p>
          <a:p>
            <a:pPr marL="603647" lvl="1" indent="-232172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1600" dirty="0">
                <a:ea typeface="Arial" charset="0"/>
                <a:cs typeface="Arial" charset="0"/>
              </a:rPr>
              <a:t>12 decidui (8 molari + 4 canini)</a:t>
            </a:r>
          </a:p>
          <a:p>
            <a:pPr marL="742950">
              <a:spcAft>
                <a:spcPts val="0"/>
              </a:spcAft>
            </a:pPr>
            <a:r>
              <a:rPr lang="it-IT" sz="1600" dirty="0">
                <a:ea typeface="Arial" charset="0"/>
                <a:cs typeface="Arial" charset="0"/>
              </a:rPr>
              <a:t> </a:t>
            </a:r>
          </a:p>
          <a:p>
            <a:pPr marL="278606" indent="-278606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it-IT" sz="1600" b="1" dirty="0">
                <a:ea typeface="Arial" charset="0"/>
                <a:cs typeface="Arial" charset="0"/>
              </a:rPr>
              <a:t>Dentatura permanente </a:t>
            </a:r>
            <a:r>
              <a:rPr lang="it-IT" sz="1600" dirty="0">
                <a:ea typeface="Arial" charset="0"/>
                <a:cs typeface="Arial" charset="0"/>
              </a:rPr>
              <a:t>(dai 12 con eruzione degli ottavi (= denti del giudizio) verso i 18/25 anni)</a:t>
            </a:r>
          </a:p>
        </p:txBody>
      </p:sp>
      <p:sp>
        <p:nvSpPr>
          <p:cNvPr id="5" name="Rettangolo 4"/>
          <p:cNvSpPr/>
          <p:nvPr/>
        </p:nvSpPr>
        <p:spPr>
          <a:xfrm>
            <a:off x="0" y="116632"/>
            <a:ext cx="9906000" cy="520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50"/>
              </a:spcAft>
            </a:pPr>
            <a:r>
              <a:rPr lang="it-IT" sz="2600" dirty="0">
                <a:ea typeface="Arial" charset="0"/>
                <a:cs typeface="Arial" charset="0"/>
              </a:rPr>
              <a:t>Tipologie di dentatura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49" y="4307256"/>
            <a:ext cx="3481885" cy="1911897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6242218" y="6597352"/>
            <a:ext cx="3696846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75" dirty="0">
                <a:ea typeface="Arial" charset="0"/>
                <a:cs typeface="Arial" charset="0"/>
              </a:rPr>
              <a:t>Sofia Della Bruna e Francesca Gattesco </a:t>
            </a:r>
            <a:r>
              <a:rPr lang="it-IT" sz="975">
                <a:ea typeface="Arial" charset="0"/>
                <a:cs typeface="Arial" charset="0"/>
              </a:rPr>
              <a:t>(Odontoiatria 2018-19)</a:t>
            </a:r>
            <a:endParaRPr lang="it-IT" sz="975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17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C2E438FC-DC36-974A-BDFF-A5EDF8F0ADD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0" t="8454" r="4905"/>
          <a:stretch/>
        </p:blipFill>
        <p:spPr>
          <a:xfrm>
            <a:off x="-15552" y="0"/>
            <a:ext cx="7115602" cy="674136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C2E438FC-DC36-974A-BDFF-A5EDF8F0ADD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0" t="-37" r="13909" b="93951"/>
          <a:stretch/>
        </p:blipFill>
        <p:spPr>
          <a:xfrm>
            <a:off x="6485407" y="3691632"/>
            <a:ext cx="3436145" cy="3134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ttangolo 3"/>
          <p:cNvSpPr/>
          <p:nvPr/>
        </p:nvSpPr>
        <p:spPr>
          <a:xfrm>
            <a:off x="7233818" y="654027"/>
            <a:ext cx="2552233" cy="520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50"/>
              </a:spcAft>
            </a:pPr>
            <a:r>
              <a:rPr lang="it-IT" sz="2600" dirty="0">
                <a:ea typeface="Arial" charset="0"/>
                <a:cs typeface="Arial" charset="0"/>
              </a:rPr>
              <a:t>Odontogenesi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242218" y="6597352"/>
            <a:ext cx="3696846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75" dirty="0">
                <a:ea typeface="Arial" charset="0"/>
                <a:cs typeface="Arial" charset="0"/>
              </a:rPr>
              <a:t>Sofia Della Bruna e Francesca Gattesco </a:t>
            </a:r>
            <a:r>
              <a:rPr lang="it-IT" sz="975">
                <a:ea typeface="Arial" charset="0"/>
                <a:cs typeface="Arial" charset="0"/>
              </a:rPr>
              <a:t>(Odontoiatria 2018-19)</a:t>
            </a:r>
            <a:endParaRPr lang="it-IT" sz="975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69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58940" y="1514565"/>
            <a:ext cx="4953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8606" indent="-278606">
              <a:buFont typeface="Wingdings" panose="05000000000000000000" pitchFamily="2" charset="2"/>
              <a:buChar char=""/>
            </a:pPr>
            <a:r>
              <a:rPr lang="it-IT" sz="1600" dirty="0">
                <a:solidFill>
                  <a:prstClr val="black"/>
                </a:solidFill>
                <a:ea typeface="Arial" charset="0"/>
                <a:cs typeface="Arial" charset="0"/>
              </a:rPr>
              <a:t>Il dente si può suddividere:</a:t>
            </a:r>
          </a:p>
          <a:p>
            <a:pPr marL="603647" lvl="1" indent="-232172">
              <a:buFont typeface="Symbol" panose="05050102010706020507" pitchFamily="18" charset="2"/>
              <a:buChar char=""/>
            </a:pPr>
            <a:r>
              <a:rPr lang="it-IT" sz="1600" dirty="0">
                <a:solidFill>
                  <a:prstClr val="black"/>
                </a:solidFill>
                <a:ea typeface="Arial" charset="0"/>
                <a:cs typeface="Arial" charset="0"/>
              </a:rPr>
              <a:t>Corona </a:t>
            </a:r>
          </a:p>
          <a:p>
            <a:pPr marL="603647" lvl="1" indent="-232172">
              <a:buFont typeface="Symbol" panose="05050102010706020507" pitchFamily="18" charset="2"/>
              <a:buChar char=""/>
            </a:pPr>
            <a:r>
              <a:rPr lang="it-IT" sz="1600" dirty="0">
                <a:solidFill>
                  <a:prstClr val="black"/>
                </a:solidFill>
                <a:ea typeface="Arial" charset="0"/>
                <a:cs typeface="Arial" charset="0"/>
              </a:rPr>
              <a:t>Colletto</a:t>
            </a:r>
          </a:p>
          <a:p>
            <a:pPr marL="603647" lvl="1" indent="-232172">
              <a:buFont typeface="Symbol" panose="05050102010706020507" pitchFamily="18" charset="2"/>
              <a:buChar char=""/>
            </a:pPr>
            <a:r>
              <a:rPr lang="it-IT" sz="1600" dirty="0">
                <a:solidFill>
                  <a:prstClr val="black"/>
                </a:solidFill>
                <a:ea typeface="Arial" charset="0"/>
                <a:cs typeface="Arial" charset="0"/>
              </a:rPr>
              <a:t>Radice</a:t>
            </a:r>
          </a:p>
          <a:p>
            <a:pPr marL="278606" indent="-278606">
              <a:buFont typeface="Wingdings" panose="05000000000000000000" pitchFamily="2" charset="2"/>
              <a:buChar char=""/>
            </a:pPr>
            <a:endParaRPr lang="it-IT" sz="1600" dirty="0">
              <a:solidFill>
                <a:prstClr val="black"/>
              </a:solidFill>
              <a:ea typeface="Arial" charset="0"/>
              <a:cs typeface="Arial" charset="0"/>
            </a:endParaRPr>
          </a:p>
          <a:p>
            <a:pPr marL="278606" indent="-278606">
              <a:buFont typeface="Wingdings" panose="05000000000000000000" pitchFamily="2" charset="2"/>
              <a:buChar char=""/>
            </a:pPr>
            <a:r>
              <a:rPr lang="it-IT" sz="1600" dirty="0">
                <a:solidFill>
                  <a:prstClr val="black"/>
                </a:solidFill>
                <a:ea typeface="Arial" charset="0"/>
                <a:cs typeface="Arial" charset="0"/>
              </a:rPr>
              <a:t>Il dente presenta come tessuti:</a:t>
            </a:r>
          </a:p>
          <a:p>
            <a:pPr marL="603647" lvl="1" indent="-232172">
              <a:buFont typeface="Symbol" panose="05050102010706020507" pitchFamily="18" charset="2"/>
              <a:buChar char=""/>
            </a:pPr>
            <a:r>
              <a:rPr lang="it-IT" sz="1600" dirty="0">
                <a:solidFill>
                  <a:prstClr val="black"/>
                </a:solidFill>
                <a:ea typeface="Arial" charset="0"/>
                <a:cs typeface="Arial" charset="0"/>
              </a:rPr>
              <a:t>Smalto </a:t>
            </a:r>
          </a:p>
          <a:p>
            <a:pPr marL="603647" lvl="1" indent="-232172">
              <a:buFont typeface="Symbol" panose="05050102010706020507" pitchFamily="18" charset="2"/>
              <a:buChar char=""/>
            </a:pPr>
            <a:r>
              <a:rPr lang="it-IT" sz="1600" dirty="0">
                <a:solidFill>
                  <a:prstClr val="black"/>
                </a:solidFill>
                <a:ea typeface="Arial" charset="0"/>
                <a:cs typeface="Arial" charset="0"/>
              </a:rPr>
              <a:t>Dentina </a:t>
            </a:r>
          </a:p>
          <a:p>
            <a:pPr marL="603647" lvl="1" indent="-232172">
              <a:buFont typeface="Symbol" panose="05050102010706020507" pitchFamily="18" charset="2"/>
              <a:buChar char=""/>
            </a:pPr>
            <a:r>
              <a:rPr lang="it-IT" sz="1600" dirty="0">
                <a:solidFill>
                  <a:prstClr val="black"/>
                </a:solidFill>
                <a:ea typeface="Arial" charset="0"/>
                <a:cs typeface="Arial" charset="0"/>
              </a:rPr>
              <a:t>Cemento </a:t>
            </a:r>
          </a:p>
          <a:p>
            <a:pPr marL="603647" lvl="1" indent="-232172">
              <a:buFont typeface="Symbol" panose="05050102010706020507" pitchFamily="18" charset="2"/>
              <a:buChar char=""/>
            </a:pPr>
            <a:r>
              <a:rPr lang="it-IT" sz="1600" dirty="0">
                <a:solidFill>
                  <a:prstClr val="black"/>
                </a:solidFill>
                <a:ea typeface="Arial" charset="0"/>
                <a:cs typeface="Arial" charset="0"/>
              </a:rPr>
              <a:t>Polpa dentaria</a:t>
            </a:r>
          </a:p>
          <a:p>
            <a:pPr marL="603647" lvl="1" indent="-232172">
              <a:buFont typeface="Symbol" panose="05050102010706020507" pitchFamily="18" charset="2"/>
              <a:buChar char=""/>
            </a:pPr>
            <a:endParaRPr lang="it-IT" sz="1600" dirty="0">
              <a:solidFill>
                <a:prstClr val="black"/>
              </a:solidFill>
              <a:ea typeface="Arial" charset="0"/>
              <a:cs typeface="Arial" charset="0"/>
            </a:endParaRPr>
          </a:p>
          <a:p>
            <a:pPr marL="278606" indent="-278606">
              <a:buFont typeface="Wingdings" panose="05000000000000000000" pitchFamily="2" charset="2"/>
              <a:buChar char=""/>
            </a:pPr>
            <a:r>
              <a:rPr lang="it-IT" sz="1600" dirty="0">
                <a:solidFill>
                  <a:prstClr val="black"/>
                </a:solidFill>
                <a:ea typeface="Arial" charset="0"/>
                <a:cs typeface="Arial" charset="0"/>
              </a:rPr>
              <a:t>Il dente presenta come strutture paradontali:</a:t>
            </a:r>
          </a:p>
          <a:p>
            <a:pPr marL="603647" lvl="1" indent="-232172">
              <a:buFont typeface="Symbol" panose="05050102010706020507" pitchFamily="18" charset="2"/>
              <a:buChar char=""/>
            </a:pPr>
            <a:r>
              <a:rPr lang="it-IT" sz="1600" dirty="0">
                <a:solidFill>
                  <a:prstClr val="black"/>
                </a:solidFill>
                <a:ea typeface="Arial" charset="0"/>
                <a:cs typeface="Arial" charset="0"/>
              </a:rPr>
              <a:t>Osso alveolare</a:t>
            </a:r>
          </a:p>
          <a:p>
            <a:pPr marL="603647" lvl="1" indent="-232172">
              <a:buFont typeface="Symbol" panose="05050102010706020507" pitchFamily="18" charset="2"/>
              <a:buChar char=""/>
            </a:pPr>
            <a:r>
              <a:rPr lang="it-IT" sz="1600" dirty="0">
                <a:solidFill>
                  <a:prstClr val="black"/>
                </a:solidFill>
                <a:ea typeface="Arial" charset="0"/>
                <a:cs typeface="Arial" charset="0"/>
              </a:rPr>
              <a:t>Legamento paradontale</a:t>
            </a:r>
          </a:p>
          <a:p>
            <a:pPr marL="603647" lvl="1" indent="-232172">
              <a:buFont typeface="Symbol" panose="05050102010706020507" pitchFamily="18" charset="2"/>
              <a:buChar char=""/>
            </a:pPr>
            <a:r>
              <a:rPr lang="it-IT" sz="1600" dirty="0">
                <a:solidFill>
                  <a:prstClr val="black"/>
                </a:solidFill>
                <a:ea typeface="Arial" charset="0"/>
                <a:cs typeface="Arial" charset="0"/>
              </a:rPr>
              <a:t>Gengiva</a:t>
            </a:r>
          </a:p>
          <a:p>
            <a:pPr lvl="1"/>
            <a:endParaRPr lang="it-IT" sz="1600" dirty="0">
              <a:solidFill>
                <a:prstClr val="black"/>
              </a:solidFill>
              <a:ea typeface="Arial" charset="0"/>
              <a:cs typeface="Arial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2" t="2307" r="3521"/>
          <a:stretch/>
        </p:blipFill>
        <p:spPr>
          <a:xfrm>
            <a:off x="4880992" y="133772"/>
            <a:ext cx="4896544" cy="636799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242218" y="6597352"/>
            <a:ext cx="3696846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75" dirty="0">
                <a:ea typeface="Arial" charset="0"/>
                <a:cs typeface="Arial" charset="0"/>
              </a:rPr>
              <a:t>Sofia Della Bruna e Francesca Gattesco </a:t>
            </a:r>
            <a:r>
              <a:rPr lang="it-IT" sz="975">
                <a:ea typeface="Arial" charset="0"/>
                <a:cs typeface="Arial" charset="0"/>
              </a:rPr>
              <a:t>(Odontoiatria 2018-19)</a:t>
            </a:r>
            <a:endParaRPr lang="it-IT" sz="975" dirty="0">
              <a:ea typeface="Arial" charset="0"/>
              <a:cs typeface="Arial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0" y="44624"/>
            <a:ext cx="9906000" cy="520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50"/>
              </a:spcAft>
            </a:pPr>
            <a:r>
              <a:rPr lang="it-IT" sz="2600" dirty="0">
                <a:ea typeface="Arial" charset="0"/>
                <a:cs typeface="Arial" charset="0"/>
              </a:rPr>
              <a:t>Conformazione di un dente</a:t>
            </a:r>
          </a:p>
        </p:txBody>
      </p:sp>
    </p:spTree>
    <p:extLst>
      <p:ext uri="{BB962C8B-B14F-4D97-AF65-F5344CB8AC3E}">
        <p14:creationId xmlns:p14="http://schemas.microsoft.com/office/powerpoint/2010/main" val="56300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44624"/>
            <a:ext cx="9906000" cy="520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50"/>
              </a:spcAft>
            </a:pPr>
            <a:r>
              <a:rPr lang="it-IT" sz="2600" dirty="0">
                <a:ea typeface="Arial" charset="0"/>
                <a:cs typeface="Arial" charset="0"/>
              </a:rPr>
              <a:t>Smalto</a:t>
            </a:r>
          </a:p>
        </p:txBody>
      </p:sp>
      <p:sp>
        <p:nvSpPr>
          <p:cNvPr id="4" name="Rettangolo 3"/>
          <p:cNvSpPr/>
          <p:nvPr/>
        </p:nvSpPr>
        <p:spPr>
          <a:xfrm>
            <a:off x="152221" y="764704"/>
            <a:ext cx="4549433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8606" indent="-278606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it-IT" sz="1600" b="1" dirty="0">
                <a:ea typeface="Arial" charset="0"/>
                <a:cs typeface="Arial" charset="0"/>
              </a:rPr>
              <a:t>Tessuto più duro </a:t>
            </a:r>
            <a:r>
              <a:rPr lang="it-IT" sz="1600" dirty="0">
                <a:ea typeface="Arial" charset="0"/>
                <a:cs typeface="Arial" charset="0"/>
              </a:rPr>
              <a:t>che si incontra nel nostro organismo, ma è fragile agli acidi</a:t>
            </a:r>
          </a:p>
          <a:p>
            <a:pPr marL="278606" indent="-278606">
              <a:spcAft>
                <a:spcPts val="0"/>
              </a:spcAft>
              <a:buFont typeface="Wingdings" panose="05000000000000000000" pitchFamily="2" charset="2"/>
              <a:buChar char=""/>
            </a:pPr>
            <a:endParaRPr lang="it-IT" sz="1600" dirty="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pPr marL="278606" indent="-278606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it-IT" sz="1600" b="1" dirty="0">
                <a:solidFill>
                  <a:srgbClr val="000000"/>
                </a:solidFill>
                <a:ea typeface="Arial" charset="0"/>
                <a:cs typeface="Arial" charset="0"/>
              </a:rPr>
              <a:t>Tessuto </a:t>
            </a:r>
            <a:r>
              <a:rPr lang="it-IT" sz="1600" b="1" dirty="0" err="1">
                <a:solidFill>
                  <a:srgbClr val="000000"/>
                </a:solidFill>
                <a:ea typeface="Arial" charset="0"/>
                <a:cs typeface="Arial" charset="0"/>
              </a:rPr>
              <a:t>avascolare</a:t>
            </a:r>
            <a:r>
              <a:rPr lang="it-IT" sz="1600" b="1" dirty="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r>
              <a:rPr lang="it-IT" sz="1600" dirty="0">
                <a:solidFill>
                  <a:srgbClr val="000000"/>
                </a:solidFill>
                <a:ea typeface="Arial" charset="0"/>
                <a:cs typeface="Arial" charset="0"/>
              </a:rPr>
              <a:t>(= che non presenta quindi alcun tipo di vascolarizzazione)</a:t>
            </a:r>
          </a:p>
          <a:p>
            <a:pPr marL="278606" indent="-278606">
              <a:spcAft>
                <a:spcPts val="0"/>
              </a:spcAft>
              <a:buFont typeface="Wingdings" panose="05000000000000000000" pitchFamily="2" charset="2"/>
              <a:buChar char=""/>
            </a:pPr>
            <a:endParaRPr lang="it-IT" sz="1600" dirty="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pPr marL="278606" indent="-278606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it-IT" sz="1600" dirty="0">
                <a:ea typeface="Arial" charset="0"/>
                <a:cs typeface="Arial" charset="0"/>
              </a:rPr>
              <a:t>Composto per oltre il 97% da </a:t>
            </a:r>
            <a:r>
              <a:rPr lang="it-IT" sz="1600" b="1" dirty="0">
                <a:ea typeface="Arial" charset="0"/>
                <a:cs typeface="Arial" charset="0"/>
              </a:rPr>
              <a:t>cristalli di </a:t>
            </a:r>
            <a:r>
              <a:rPr lang="it-IT" sz="1600" b="1" dirty="0" err="1">
                <a:ea typeface="Arial" charset="0"/>
                <a:cs typeface="Arial" charset="0"/>
              </a:rPr>
              <a:t>idrossiapatite</a:t>
            </a:r>
            <a:r>
              <a:rPr lang="it-IT" sz="1600" b="1" dirty="0">
                <a:ea typeface="Arial" charset="0"/>
                <a:cs typeface="Arial" charset="0"/>
              </a:rPr>
              <a:t>, </a:t>
            </a:r>
            <a:r>
              <a:rPr lang="it-IT" sz="1600" dirty="0">
                <a:ea typeface="Arial" charset="0"/>
                <a:cs typeface="Arial" charset="0"/>
              </a:rPr>
              <a:t>mentre la </a:t>
            </a:r>
            <a:r>
              <a:rPr lang="it-IT" sz="1600" dirty="0">
                <a:solidFill>
                  <a:prstClr val="black"/>
                </a:solidFill>
                <a:ea typeface="Arial" charset="0"/>
                <a:cs typeface="Arial" charset="0"/>
              </a:rPr>
              <a:t>componente organica è quasi del tutto assente</a:t>
            </a:r>
            <a:r>
              <a:rPr lang="it-IT" sz="1600" dirty="0">
                <a:ea typeface="Arial" charset="0"/>
                <a:cs typeface="Arial" charset="0"/>
              </a:rPr>
              <a:t> </a:t>
            </a:r>
          </a:p>
          <a:p>
            <a:pPr marL="278606" indent="-278606">
              <a:spcAft>
                <a:spcPts val="0"/>
              </a:spcAft>
              <a:buFont typeface="Wingdings" panose="05000000000000000000" pitchFamily="2" charset="2"/>
              <a:buChar char=""/>
            </a:pPr>
            <a:endParaRPr lang="it-IT" sz="1600" dirty="0">
              <a:ea typeface="Arial" charset="0"/>
              <a:cs typeface="Arial" charset="0"/>
            </a:endParaRPr>
          </a:p>
          <a:p>
            <a:pPr marL="278606" indent="-278606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it-IT" sz="1600" dirty="0">
                <a:ea typeface="Arial" charset="0"/>
                <a:cs typeface="Arial" charset="0"/>
              </a:rPr>
              <a:t>L’</a:t>
            </a:r>
            <a:r>
              <a:rPr lang="it-IT" sz="1600" dirty="0" err="1">
                <a:ea typeface="Arial" charset="0"/>
                <a:cs typeface="Arial" charset="0"/>
              </a:rPr>
              <a:t>idrossiapatite</a:t>
            </a:r>
            <a:r>
              <a:rPr lang="it-IT" sz="1600" dirty="0">
                <a:ea typeface="Arial" charset="0"/>
                <a:cs typeface="Arial" charset="0"/>
              </a:rPr>
              <a:t> con il fluoro forma </a:t>
            </a:r>
            <a:r>
              <a:rPr lang="it-IT" sz="1600" b="1" dirty="0" err="1">
                <a:ea typeface="Arial" charset="0"/>
                <a:cs typeface="Arial" charset="0"/>
              </a:rPr>
              <a:t>fluoridrossiapatite</a:t>
            </a:r>
            <a:r>
              <a:rPr lang="it-IT" sz="1600" dirty="0">
                <a:ea typeface="Arial" charset="0"/>
                <a:cs typeface="Arial" charset="0"/>
              </a:rPr>
              <a:t>, quest’ultima rende lo stesso smalto molto più resistente nei confronti delle sostanze acide</a:t>
            </a:r>
          </a:p>
          <a:p>
            <a:pPr marL="278606" indent="-278606">
              <a:spcAft>
                <a:spcPts val="0"/>
              </a:spcAft>
              <a:buFont typeface="Wingdings" panose="05000000000000000000" pitchFamily="2" charset="2"/>
              <a:buChar char=""/>
            </a:pPr>
            <a:endParaRPr lang="it-IT" sz="1600" dirty="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pPr marL="278606" indent="-278606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it-IT" sz="1600" dirty="0">
                <a:solidFill>
                  <a:srgbClr val="000000"/>
                </a:solidFill>
                <a:ea typeface="Arial" charset="0"/>
                <a:cs typeface="Arial" charset="0"/>
              </a:rPr>
              <a:t>Di spessore variabile a seconda della zona del dente che si esamina </a:t>
            </a:r>
          </a:p>
          <a:p>
            <a:pPr marL="278606" indent="-278606">
              <a:spcAft>
                <a:spcPts val="0"/>
              </a:spcAft>
              <a:buFont typeface="Wingdings" panose="05000000000000000000" pitchFamily="2" charset="2"/>
              <a:buChar char=""/>
            </a:pPr>
            <a:endParaRPr lang="it-IT" sz="1600" dirty="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pPr marL="278606" indent="-278606">
              <a:spcAft>
                <a:spcPts val="0"/>
              </a:spcAft>
              <a:buFont typeface="Wingdings" panose="05000000000000000000" pitchFamily="2" charset="2"/>
              <a:buChar char=""/>
            </a:pPr>
            <a:endParaRPr lang="it-IT" sz="1600" dirty="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pPr marL="278606" indent="-278606">
              <a:spcAft>
                <a:spcPts val="0"/>
              </a:spcAft>
              <a:buFont typeface="Wingdings" panose="05000000000000000000" pitchFamily="2" charset="2"/>
              <a:buChar char=""/>
            </a:pPr>
            <a:endParaRPr lang="it-IT" sz="1600" dirty="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pPr marL="278606" indent="-278606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it-IT" sz="1600" u="sng" dirty="0">
                <a:solidFill>
                  <a:srgbClr val="FF0000"/>
                </a:solidFill>
                <a:ea typeface="Arial" charset="0"/>
                <a:cs typeface="Arial" charset="0"/>
              </a:rPr>
              <a:t>Curiosità</a:t>
            </a:r>
            <a:r>
              <a:rPr lang="it-IT" sz="1600" dirty="0">
                <a:solidFill>
                  <a:srgbClr val="FF0000"/>
                </a:solidFill>
                <a:ea typeface="Arial" charset="0"/>
                <a:cs typeface="Arial" charset="0"/>
              </a:rPr>
              <a:t>: lo smalto è trasparente, quindi il colore proprio del dente è dato dalla dentina sottostante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478" y="4163048"/>
            <a:ext cx="2360414" cy="195024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030" y="1531767"/>
            <a:ext cx="3025973" cy="263128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177136" y="6597352"/>
            <a:ext cx="3696846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75" dirty="0">
                <a:ea typeface="Arial" charset="0"/>
                <a:cs typeface="Arial" charset="0"/>
              </a:rPr>
              <a:t>Sofia Della Bruna e Francesca Gattesco </a:t>
            </a:r>
            <a:r>
              <a:rPr lang="it-IT" sz="975">
                <a:ea typeface="Arial" charset="0"/>
                <a:cs typeface="Arial" charset="0"/>
              </a:rPr>
              <a:t>(Odontoiatria 2018-19)</a:t>
            </a:r>
            <a:endParaRPr lang="it-IT" sz="975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90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44624"/>
            <a:ext cx="9906000" cy="520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50"/>
              </a:spcAft>
            </a:pPr>
            <a:r>
              <a:rPr lang="it-IT" sz="2600" dirty="0">
                <a:ea typeface="Arial" charset="0"/>
                <a:cs typeface="Arial" charset="0"/>
              </a:rPr>
              <a:t>Dentina</a:t>
            </a:r>
          </a:p>
        </p:txBody>
      </p:sp>
      <p:sp>
        <p:nvSpPr>
          <p:cNvPr id="3" name="Rettangolo 2"/>
          <p:cNvSpPr/>
          <p:nvPr/>
        </p:nvSpPr>
        <p:spPr>
          <a:xfrm>
            <a:off x="152221" y="476672"/>
            <a:ext cx="382531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8606" indent="-278606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it-IT" sz="1600" dirty="0">
                <a:ea typeface="Arial" charset="0"/>
                <a:cs typeface="Arial" charset="0"/>
              </a:rPr>
              <a:t>Tessuto meno duro e meno mineralizzato dello smalto (rimane comunque più duro del tessuto osseo compatto)</a:t>
            </a:r>
          </a:p>
          <a:p>
            <a:pPr marL="278606" indent="-278606">
              <a:spcAft>
                <a:spcPts val="0"/>
              </a:spcAft>
              <a:buFont typeface="Wingdings" panose="05000000000000000000" pitchFamily="2" charset="2"/>
              <a:buChar char=""/>
            </a:pPr>
            <a:endParaRPr lang="it-IT" sz="1600" dirty="0">
              <a:ea typeface="Arial" charset="0"/>
              <a:cs typeface="Arial" charset="0"/>
            </a:endParaRPr>
          </a:p>
          <a:p>
            <a:pPr marL="278606" indent="-278606">
              <a:buFont typeface="Wingdings" panose="05000000000000000000" pitchFamily="2" charset="2"/>
              <a:buChar char=""/>
            </a:pPr>
            <a:r>
              <a:rPr lang="it-IT" sz="1600" dirty="0">
                <a:ea typeface="Arial" charset="0"/>
                <a:cs typeface="Arial" charset="0"/>
              </a:rPr>
              <a:t>Composizione chimica</a:t>
            </a:r>
            <a:r>
              <a:rPr lang="it-IT" sz="1600" dirty="0">
                <a:solidFill>
                  <a:prstClr val="black"/>
                </a:solidFill>
                <a:ea typeface="Arial" charset="0"/>
                <a:cs typeface="Arial" charset="0"/>
              </a:rPr>
              <a:t>:</a:t>
            </a:r>
          </a:p>
          <a:p>
            <a:pPr marL="603647" lvl="1" indent="-232172">
              <a:buFont typeface="Symbol" panose="05050102010706020507" pitchFamily="18" charset="2"/>
              <a:buChar char=""/>
            </a:pPr>
            <a:r>
              <a:rPr lang="it-IT" sz="1600" dirty="0">
                <a:ea typeface="Arial" charset="0"/>
                <a:cs typeface="Arial" charset="0"/>
              </a:rPr>
              <a:t>Spiccata componente organica: 18% (</a:t>
            </a:r>
            <a:r>
              <a:rPr lang="it-IT" sz="1600" i="1" dirty="0">
                <a:ea typeface="Arial" charset="0"/>
                <a:cs typeface="Arial" charset="0"/>
              </a:rPr>
              <a:t>collagene di tipo I </a:t>
            </a:r>
            <a:r>
              <a:rPr lang="it-IT" sz="1600" dirty="0">
                <a:ea typeface="Arial" charset="0"/>
                <a:cs typeface="Arial" charset="0"/>
              </a:rPr>
              <a:t>e </a:t>
            </a:r>
            <a:r>
              <a:rPr lang="it-IT" sz="1600" i="1" dirty="0">
                <a:ea typeface="Arial" charset="0"/>
                <a:cs typeface="Arial" charset="0"/>
              </a:rPr>
              <a:t>proteoglicani</a:t>
            </a:r>
            <a:r>
              <a:rPr lang="it-IT" sz="1600" dirty="0">
                <a:ea typeface="Arial" charset="0"/>
                <a:cs typeface="Arial" charset="0"/>
              </a:rPr>
              <a:t>)</a:t>
            </a:r>
          </a:p>
          <a:p>
            <a:pPr marL="603647" lvl="1" indent="-232172">
              <a:buFont typeface="Symbol" panose="05050102010706020507" pitchFamily="18" charset="2"/>
              <a:buChar char=""/>
            </a:pPr>
            <a:r>
              <a:rPr lang="it-IT" sz="1600" dirty="0">
                <a:ea typeface="Arial" charset="0"/>
                <a:cs typeface="Arial" charset="0"/>
              </a:rPr>
              <a:t>Composto da matrice di natura inorganica: 70% </a:t>
            </a:r>
          </a:p>
          <a:p>
            <a:pPr marL="603647" lvl="1" indent="-232172">
              <a:buFont typeface="Symbol" panose="05050102010706020507" pitchFamily="18" charset="2"/>
              <a:buChar char=""/>
            </a:pPr>
            <a:r>
              <a:rPr lang="it-IT" sz="1600" dirty="0">
                <a:ea typeface="Arial" charset="0"/>
                <a:cs typeface="Arial" charset="0"/>
              </a:rPr>
              <a:t>Acqua: 12%</a:t>
            </a:r>
          </a:p>
          <a:p>
            <a:pPr marL="603647" lvl="1" indent="-232172">
              <a:buFont typeface="Symbol" panose="05050102010706020507" pitchFamily="18" charset="2"/>
              <a:buChar char=""/>
            </a:pPr>
            <a:endParaRPr lang="it-IT" sz="1600" dirty="0">
              <a:ea typeface="Arial" charset="0"/>
              <a:cs typeface="Arial" charset="0"/>
            </a:endParaRPr>
          </a:p>
          <a:p>
            <a:pPr marL="278606" indent="-278606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it-IT" sz="1600" dirty="0">
                <a:ea typeface="Arial" charset="0"/>
                <a:cs typeface="Arial" charset="0"/>
              </a:rPr>
              <a:t>Presenta dei canali (</a:t>
            </a:r>
            <a:r>
              <a:rPr lang="it-IT" sz="1600" b="1" dirty="0">
                <a:ea typeface="Arial" charset="0"/>
                <a:cs typeface="Arial" charset="0"/>
              </a:rPr>
              <a:t>processi odontoblastici</a:t>
            </a:r>
            <a:r>
              <a:rPr lang="it-IT" sz="1600" dirty="0">
                <a:ea typeface="Arial" charset="0"/>
                <a:cs typeface="Arial" charset="0"/>
              </a:rPr>
              <a:t>) i quali portano innervazione e sensibilità</a:t>
            </a:r>
          </a:p>
          <a:p>
            <a:pPr marL="278606" indent="-278606">
              <a:spcAft>
                <a:spcPts val="0"/>
              </a:spcAft>
              <a:buFont typeface="Wingdings" panose="05000000000000000000" pitchFamily="2" charset="2"/>
              <a:buChar char=""/>
            </a:pPr>
            <a:endParaRPr lang="it-IT" sz="1600" dirty="0">
              <a:ea typeface="Arial" charset="0"/>
              <a:cs typeface="Arial" charset="0"/>
            </a:endParaRPr>
          </a:p>
          <a:p>
            <a:pPr marL="278606" indent="-278606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it-IT" sz="1600" dirty="0">
                <a:ea typeface="Arial" charset="0"/>
                <a:cs typeface="Arial" charset="0"/>
              </a:rPr>
              <a:t>Tessuto vascolarizzato allora si può riparare autonomamente (con </a:t>
            </a:r>
            <a:r>
              <a:rPr lang="it-IT" sz="1600" b="1" dirty="0">
                <a:ea typeface="Arial" charset="0"/>
                <a:cs typeface="Arial" charset="0"/>
              </a:rPr>
              <a:t>carie</a:t>
            </a:r>
            <a:r>
              <a:rPr lang="it-IT" sz="1600" dirty="0">
                <a:ea typeface="Arial" charset="0"/>
                <a:cs typeface="Arial" charset="0"/>
              </a:rPr>
              <a:t>: i tubuli dentinali promuovono uno stato di sclerosi. Questa mineralizzazione causa un cambiamento di colore)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330" y="2165770"/>
            <a:ext cx="5333641" cy="212732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242218" y="6597352"/>
            <a:ext cx="3696846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75" dirty="0">
                <a:ea typeface="Arial" charset="0"/>
                <a:cs typeface="Arial" charset="0"/>
              </a:rPr>
              <a:t>Sofia Della Bruna e Francesca Gattesco </a:t>
            </a:r>
            <a:r>
              <a:rPr lang="it-IT" sz="975">
                <a:ea typeface="Arial" charset="0"/>
                <a:cs typeface="Arial" charset="0"/>
              </a:rPr>
              <a:t>(Odontoiatria 2018-19)</a:t>
            </a:r>
            <a:endParaRPr lang="it-IT" sz="975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3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85487" y="1531768"/>
            <a:ext cx="539218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8606" indent="-278606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it-IT" sz="1600" dirty="0">
                <a:ea typeface="Arial" charset="0"/>
                <a:cs typeface="Arial" charset="0"/>
              </a:rPr>
              <a:t>Tessuto mineralizzato che ricopre la radice </a:t>
            </a:r>
          </a:p>
          <a:p>
            <a:pPr marL="278606" indent="-278606">
              <a:spcAft>
                <a:spcPts val="0"/>
              </a:spcAft>
              <a:buFont typeface="Wingdings" panose="05000000000000000000" pitchFamily="2" charset="2"/>
              <a:buChar char=""/>
            </a:pPr>
            <a:endParaRPr lang="it-IT" sz="1600" dirty="0">
              <a:ea typeface="Arial" charset="0"/>
              <a:cs typeface="Arial" charset="0"/>
            </a:endParaRPr>
          </a:p>
          <a:p>
            <a:pPr marL="278606" indent="-278606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it-IT" sz="1600" dirty="0">
                <a:ea typeface="Arial" charset="0"/>
                <a:cs typeface="Arial" charset="0"/>
              </a:rPr>
              <a:t>Si forma nella </a:t>
            </a:r>
            <a:r>
              <a:rPr lang="it-IT" sz="1600" b="1" dirty="0">
                <a:ea typeface="Arial" charset="0"/>
                <a:cs typeface="Arial" charset="0"/>
              </a:rPr>
              <a:t>giunzione smalto-cemento</a:t>
            </a:r>
            <a:r>
              <a:rPr lang="it-IT" sz="1600" dirty="0">
                <a:ea typeface="Arial" charset="0"/>
                <a:cs typeface="Arial" charset="0"/>
              </a:rPr>
              <a:t>, cioè dove finisce la corona e inizia la radice</a:t>
            </a:r>
          </a:p>
          <a:p>
            <a:pPr marL="278606" indent="-278606">
              <a:spcAft>
                <a:spcPts val="0"/>
              </a:spcAft>
              <a:buFont typeface="Wingdings" panose="05000000000000000000" pitchFamily="2" charset="2"/>
              <a:buChar char=""/>
            </a:pPr>
            <a:endParaRPr lang="it-IT" sz="1600" dirty="0">
              <a:ea typeface="Arial" charset="0"/>
              <a:cs typeface="Arial" charset="0"/>
            </a:endParaRPr>
          </a:p>
          <a:p>
            <a:pPr marL="278606" indent="-278606">
              <a:buFont typeface="Wingdings" panose="05000000000000000000" pitchFamily="2" charset="2"/>
              <a:buChar char=""/>
            </a:pPr>
            <a:r>
              <a:rPr lang="it-IT" sz="1600" dirty="0">
                <a:ea typeface="Arial" charset="0"/>
                <a:cs typeface="Arial" charset="0"/>
              </a:rPr>
              <a:t>Contenuto inorganico: 45% </a:t>
            </a:r>
          </a:p>
          <a:p>
            <a:pPr marL="278606" indent="-278606">
              <a:buFont typeface="Wingdings" panose="05000000000000000000" pitchFamily="2" charset="2"/>
              <a:buChar char=""/>
            </a:pPr>
            <a:endParaRPr lang="it-IT" sz="1600" dirty="0">
              <a:ea typeface="Arial" charset="0"/>
              <a:cs typeface="Arial" charset="0"/>
            </a:endParaRPr>
          </a:p>
          <a:p>
            <a:pPr marL="278606" indent="-278606">
              <a:buFont typeface="Wingdings" panose="05000000000000000000" pitchFamily="2" charset="2"/>
              <a:buChar char=""/>
            </a:pPr>
            <a:r>
              <a:rPr lang="it-IT" sz="1600" dirty="0">
                <a:ea typeface="Arial" charset="0"/>
                <a:cs typeface="Arial" charset="0"/>
              </a:rPr>
              <a:t>Può avere due concentrazioni cellulari </a:t>
            </a:r>
            <a:r>
              <a:rPr lang="it-IT" sz="1600" dirty="0">
                <a:solidFill>
                  <a:prstClr val="black"/>
                </a:solidFill>
                <a:ea typeface="Arial" charset="0"/>
                <a:cs typeface="Arial" charset="0"/>
              </a:rPr>
              <a:t>:</a:t>
            </a:r>
          </a:p>
          <a:p>
            <a:pPr marL="603647" lvl="1" indent="-232172">
              <a:buFont typeface="Symbol" panose="05050102010706020507" pitchFamily="18" charset="2"/>
              <a:buChar char=""/>
            </a:pPr>
            <a:r>
              <a:rPr lang="it-IT" sz="1600" b="1" dirty="0">
                <a:ea typeface="Arial" charset="0"/>
                <a:cs typeface="Arial" charset="0"/>
              </a:rPr>
              <a:t>Cemento acellulare </a:t>
            </a:r>
          </a:p>
          <a:p>
            <a:pPr marL="603647" lvl="1" indent="-232172">
              <a:buFont typeface="Symbol" panose="05050102010706020507" pitchFamily="18" charset="2"/>
              <a:buChar char=""/>
            </a:pPr>
            <a:r>
              <a:rPr lang="it-IT" sz="1600" b="1" dirty="0">
                <a:ea typeface="Arial" charset="0"/>
                <a:cs typeface="Arial" charset="0"/>
              </a:rPr>
              <a:t>Cemento cellulare </a:t>
            </a:r>
          </a:p>
          <a:p>
            <a:pPr marL="603647" lvl="1" indent="-232172">
              <a:buFont typeface="Symbol" panose="05050102010706020507" pitchFamily="18" charset="2"/>
              <a:buChar char=""/>
            </a:pPr>
            <a:endParaRPr lang="it-IT" sz="1600" b="1" dirty="0">
              <a:ea typeface="Arial" charset="0"/>
              <a:cs typeface="Arial" charset="0"/>
            </a:endParaRPr>
          </a:p>
          <a:p>
            <a:pPr marL="278606" indent="-278606">
              <a:buFont typeface="Wingdings" panose="05000000000000000000" pitchFamily="2" charset="2"/>
              <a:buChar char=""/>
            </a:pPr>
            <a:r>
              <a:rPr lang="it-IT" sz="1600" dirty="0">
                <a:ea typeface="Arial" charset="0"/>
                <a:cs typeface="Arial" charset="0"/>
              </a:rPr>
              <a:t>Viene prodotto lentamente durante tutta la vita (Rimodellamento)</a:t>
            </a:r>
            <a:endParaRPr lang="it-IT" sz="1600" b="1" dirty="0">
              <a:ea typeface="Arial" charset="0"/>
              <a:cs typeface="Arial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/>
          <a:srcRect l="2682"/>
          <a:stretch/>
        </p:blipFill>
        <p:spPr>
          <a:xfrm>
            <a:off x="5457056" y="42623"/>
            <a:ext cx="4104456" cy="6389827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6242218" y="6597352"/>
            <a:ext cx="3696846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75" dirty="0">
                <a:ea typeface="Arial" charset="0"/>
                <a:cs typeface="Arial" charset="0"/>
              </a:rPr>
              <a:t>Sofia Della Bruna e Francesca Gattesco </a:t>
            </a:r>
            <a:r>
              <a:rPr lang="it-IT" sz="975">
                <a:ea typeface="Arial" charset="0"/>
                <a:cs typeface="Arial" charset="0"/>
              </a:rPr>
              <a:t>(Odontoiatria 2018-19)</a:t>
            </a:r>
            <a:endParaRPr lang="it-IT" sz="975" dirty="0">
              <a:ea typeface="Arial" charset="0"/>
              <a:cs typeface="Arial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0" y="44624"/>
            <a:ext cx="9906000" cy="520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50"/>
              </a:spcAft>
            </a:pPr>
            <a:r>
              <a:rPr lang="it-IT" sz="2600" dirty="0">
                <a:ea typeface="Arial" charset="0"/>
                <a:cs typeface="Arial" charset="0"/>
              </a:rPr>
              <a:t>Cemento</a:t>
            </a:r>
          </a:p>
        </p:txBody>
      </p:sp>
    </p:spTree>
    <p:extLst>
      <p:ext uri="{BB962C8B-B14F-4D97-AF65-F5344CB8AC3E}">
        <p14:creationId xmlns:p14="http://schemas.microsoft.com/office/powerpoint/2010/main" val="184137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116632"/>
            <a:ext cx="9906000" cy="520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50"/>
              </a:spcAft>
            </a:pPr>
            <a:r>
              <a:rPr lang="it-IT" sz="2600" dirty="0">
                <a:ea typeface="Arial" charset="0"/>
                <a:cs typeface="Arial" charset="0"/>
              </a:rPr>
              <a:t>Legamento paradontale</a:t>
            </a:r>
          </a:p>
        </p:txBody>
      </p:sp>
      <p:sp>
        <p:nvSpPr>
          <p:cNvPr id="3" name="Rettangolo 2"/>
          <p:cNvSpPr/>
          <p:nvPr/>
        </p:nvSpPr>
        <p:spPr>
          <a:xfrm>
            <a:off x="136372" y="980728"/>
            <a:ext cx="6062271" cy="5383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8606" indent="-278606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it-IT" sz="1600" dirty="0">
                <a:ea typeface="Arial" charset="0"/>
                <a:cs typeface="Arial" charset="0"/>
              </a:rPr>
              <a:t>Tessuto interposto fra cemento e osso alveolare con funzione di unione del dente all’osso</a:t>
            </a:r>
          </a:p>
          <a:p>
            <a:pPr marL="278606" indent="-278606">
              <a:spcAft>
                <a:spcPts val="0"/>
              </a:spcAft>
              <a:buFont typeface="Wingdings" panose="05000000000000000000" pitchFamily="2" charset="2"/>
              <a:buChar char=""/>
            </a:pPr>
            <a:endParaRPr lang="it-IT" sz="1600" dirty="0">
              <a:ea typeface="Arial" charset="0"/>
              <a:cs typeface="Arial" charset="0"/>
            </a:endParaRPr>
          </a:p>
          <a:p>
            <a:pPr marL="278606" indent="-278606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it-IT" sz="1600" dirty="0">
                <a:ea typeface="Arial" charset="0"/>
                <a:cs typeface="Arial" charset="0"/>
              </a:rPr>
              <a:t>Presenta </a:t>
            </a:r>
            <a:r>
              <a:rPr lang="it-IT" sz="1600" b="1" dirty="0">
                <a:ea typeface="Arial" charset="0"/>
                <a:cs typeface="Arial" charset="0"/>
              </a:rPr>
              <a:t>cellule altamente indifferenziate</a:t>
            </a:r>
            <a:r>
              <a:rPr lang="it-IT" sz="1600" dirty="0">
                <a:ea typeface="Arial" charset="0"/>
                <a:cs typeface="Arial" charset="0"/>
              </a:rPr>
              <a:t> (mesenchimali totipotenti) che possono dare origine a: </a:t>
            </a:r>
            <a:r>
              <a:rPr lang="it-IT" sz="1600" dirty="0" err="1">
                <a:ea typeface="Arial" charset="0"/>
                <a:cs typeface="Arial" charset="0"/>
              </a:rPr>
              <a:t>Cementoblasti</a:t>
            </a:r>
            <a:r>
              <a:rPr lang="it-IT" sz="1600" dirty="0">
                <a:ea typeface="Arial" charset="0"/>
                <a:cs typeface="Arial" charset="0"/>
              </a:rPr>
              <a:t>, Fibroblasti, Osteoblasti.</a:t>
            </a:r>
          </a:p>
          <a:p>
            <a:pPr marL="278606" indent="-278606">
              <a:spcAft>
                <a:spcPts val="0"/>
              </a:spcAft>
              <a:buFont typeface="Wingdings" panose="05000000000000000000" pitchFamily="2" charset="2"/>
              <a:buChar char=""/>
            </a:pPr>
            <a:endParaRPr lang="it-IT" sz="1600" dirty="0">
              <a:ea typeface="Arial" charset="0"/>
              <a:cs typeface="Arial" charset="0"/>
            </a:endParaRPr>
          </a:p>
          <a:p>
            <a:pPr marL="232172" indent="-232172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it-IT" sz="1600" dirty="0">
                <a:ea typeface="Arial" charset="0"/>
                <a:cs typeface="Arial" charset="0"/>
              </a:rPr>
              <a:t>Il legamento presenta a sua volta, in profondità, </a:t>
            </a:r>
            <a:r>
              <a:rPr lang="it-IT" sz="1600" b="1" dirty="0">
                <a:ea typeface="Arial" charset="0"/>
                <a:cs typeface="Arial" charset="0"/>
              </a:rPr>
              <a:t>quattro gruppi di fibre</a:t>
            </a:r>
            <a:r>
              <a:rPr lang="it-IT" sz="1600" dirty="0">
                <a:ea typeface="Arial" charset="0"/>
                <a:cs typeface="Arial" charset="0"/>
              </a:rPr>
              <a:t>: </a:t>
            </a:r>
          </a:p>
          <a:p>
            <a:pPr marL="650081" lvl="1" indent="-278606">
              <a:lnSpc>
                <a:spcPct val="107000"/>
              </a:lnSpc>
              <a:buFont typeface="+mj-lt"/>
              <a:buAutoNum type="arabicPeriod"/>
            </a:pPr>
            <a:r>
              <a:rPr lang="it-IT" sz="1600" dirty="0">
                <a:ea typeface="Arial" charset="0"/>
                <a:cs typeface="Arial" charset="0"/>
              </a:rPr>
              <a:t>le fibre della cresta alveolare, </a:t>
            </a:r>
          </a:p>
          <a:p>
            <a:pPr marL="650081" lvl="1" indent="-278606">
              <a:lnSpc>
                <a:spcPct val="107000"/>
              </a:lnSpc>
              <a:buFont typeface="+mj-lt"/>
              <a:buAutoNum type="arabicPeriod"/>
            </a:pPr>
            <a:r>
              <a:rPr lang="it-IT" sz="1600" dirty="0">
                <a:ea typeface="Arial" charset="0"/>
                <a:cs typeface="Arial" charset="0"/>
              </a:rPr>
              <a:t>le fibre orizzontali, </a:t>
            </a:r>
          </a:p>
          <a:p>
            <a:pPr marL="650081" lvl="1" indent="-278606">
              <a:lnSpc>
                <a:spcPct val="107000"/>
              </a:lnSpc>
              <a:buFont typeface="+mj-lt"/>
              <a:buAutoNum type="arabicPeriod"/>
            </a:pPr>
            <a:r>
              <a:rPr lang="it-IT" sz="1600" dirty="0">
                <a:ea typeface="Arial" charset="0"/>
                <a:cs typeface="Arial" charset="0"/>
              </a:rPr>
              <a:t>le fibre oblique </a:t>
            </a:r>
          </a:p>
          <a:p>
            <a:pPr marL="650081" lvl="1" indent="-278606">
              <a:lnSpc>
                <a:spcPct val="107000"/>
              </a:lnSpc>
              <a:buFont typeface="+mj-lt"/>
              <a:buAutoNum type="arabicPeriod"/>
            </a:pPr>
            <a:r>
              <a:rPr lang="it-IT" sz="1600" dirty="0">
                <a:ea typeface="Arial" charset="0"/>
                <a:cs typeface="Arial" charset="0"/>
              </a:rPr>
              <a:t>le fibre apicali (o a raggiera)</a:t>
            </a:r>
          </a:p>
          <a:p>
            <a:pPr lvl="2">
              <a:lnSpc>
                <a:spcPct val="107000"/>
              </a:lnSpc>
            </a:pPr>
            <a:r>
              <a:rPr lang="it-IT" sz="1600" dirty="0">
                <a:ea typeface="Arial" charset="0"/>
                <a:cs typeface="Arial" charset="0"/>
              </a:rPr>
              <a:t>	</a:t>
            </a:r>
            <a:r>
              <a:rPr lang="it-IT" sz="1600" dirty="0">
                <a:ea typeface="Arial" charset="0"/>
                <a:cs typeface="Arial" charset="0"/>
                <a:sym typeface="Wingdings 3" panose="05040102010807070707" pitchFamily="18" charset="2"/>
              </a:rPr>
              <a:t></a:t>
            </a:r>
            <a:endParaRPr lang="it-IT" sz="1600" dirty="0">
              <a:ea typeface="Arial" charset="0"/>
              <a:cs typeface="Arial" charset="0"/>
            </a:endParaRPr>
          </a:p>
          <a:p>
            <a:pPr marL="278606" indent="-278606">
              <a:buFont typeface="Wingdings" panose="05000000000000000000" pitchFamily="2" charset="2"/>
              <a:buChar char=""/>
            </a:pPr>
            <a:r>
              <a:rPr lang="it-IT" sz="1600" dirty="0">
                <a:solidFill>
                  <a:prstClr val="black"/>
                </a:solidFill>
                <a:ea typeface="Arial" charset="0"/>
                <a:cs typeface="Arial" charset="0"/>
              </a:rPr>
              <a:t>Queste fibre sono molto importanti perché </a:t>
            </a:r>
            <a:r>
              <a:rPr lang="it-IT" sz="1600" b="1" dirty="0">
                <a:solidFill>
                  <a:prstClr val="black"/>
                </a:solidFill>
                <a:ea typeface="Arial" charset="0"/>
                <a:cs typeface="Arial" charset="0"/>
              </a:rPr>
              <a:t>impediscono al dente di avere movimenti rotatori</a:t>
            </a:r>
            <a:r>
              <a:rPr lang="it-IT" sz="1600" dirty="0">
                <a:solidFill>
                  <a:prstClr val="black"/>
                </a:solidFill>
                <a:ea typeface="Arial" charset="0"/>
                <a:cs typeface="Arial" charset="0"/>
              </a:rPr>
              <a:t>. </a:t>
            </a:r>
          </a:p>
          <a:p>
            <a:pPr marL="278606" indent="-278606">
              <a:buFont typeface="Wingdings" panose="05000000000000000000" pitchFamily="2" charset="2"/>
              <a:buChar char=""/>
            </a:pPr>
            <a:endParaRPr lang="it-IT" sz="1600" dirty="0">
              <a:solidFill>
                <a:prstClr val="black"/>
              </a:solidFill>
              <a:ea typeface="Arial" charset="0"/>
              <a:cs typeface="Arial" charset="0"/>
            </a:endParaRPr>
          </a:p>
          <a:p>
            <a:pPr marL="278606" indent="-278606">
              <a:buFont typeface="Wingdings" panose="05000000000000000000" pitchFamily="2" charset="2"/>
              <a:buChar char=""/>
            </a:pPr>
            <a:r>
              <a:rPr lang="it-IT" sz="1600" u="sng" dirty="0">
                <a:ea typeface="Arial" charset="0"/>
                <a:cs typeface="Arial" charset="0"/>
              </a:rPr>
              <a:t>Innervazione</a:t>
            </a:r>
            <a:r>
              <a:rPr lang="it-IT" sz="1600" dirty="0">
                <a:ea typeface="Arial" charset="0"/>
                <a:cs typeface="Arial" charset="0"/>
              </a:rPr>
              <a:t>: Determinata dalle </a:t>
            </a:r>
            <a:r>
              <a:rPr lang="it-IT" sz="1600" u="sng" dirty="0">
                <a:ea typeface="Arial" charset="0"/>
                <a:cs typeface="Arial" charset="0"/>
              </a:rPr>
              <a:t>fibre del nervo trigemino </a:t>
            </a:r>
            <a:r>
              <a:rPr lang="it-IT" sz="1600" dirty="0">
                <a:ea typeface="Arial" charset="0"/>
                <a:cs typeface="Arial" charset="0"/>
              </a:rPr>
              <a:t>che sono importanti per il </a:t>
            </a:r>
            <a:r>
              <a:rPr lang="it-IT" sz="1600" b="1" dirty="0">
                <a:ea typeface="Arial" charset="0"/>
                <a:cs typeface="Arial" charset="0"/>
              </a:rPr>
              <a:t>sistema propriocettivo degli alveoli</a:t>
            </a:r>
            <a:r>
              <a:rPr lang="it-IT" sz="1600" dirty="0">
                <a:ea typeface="Arial" charset="0"/>
                <a:cs typeface="Arial" charset="0"/>
              </a:rPr>
              <a:t> </a:t>
            </a:r>
            <a:r>
              <a:rPr lang="it-IT" sz="1600" dirty="0">
                <a:ea typeface="Arial" charset="0"/>
                <a:cs typeface="Arial" charset="0"/>
                <a:sym typeface="Wingdings" panose="05000000000000000000" pitchFamily="2" charset="2"/>
              </a:rPr>
              <a:t> Determina </a:t>
            </a:r>
            <a:r>
              <a:rPr lang="it-IT" sz="1600" dirty="0">
                <a:ea typeface="Arial" charset="0"/>
                <a:cs typeface="Arial" charset="0"/>
              </a:rPr>
              <a:t>il </a:t>
            </a:r>
            <a:r>
              <a:rPr lang="it-IT" sz="1600" b="1" dirty="0">
                <a:ea typeface="Arial" charset="0"/>
                <a:cs typeface="Arial" charset="0"/>
              </a:rPr>
              <a:t>riflesso neuromuscolare</a:t>
            </a:r>
            <a:r>
              <a:rPr lang="it-IT" sz="1600" dirty="0">
                <a:ea typeface="Arial" charset="0"/>
                <a:cs typeface="Arial" charset="0"/>
              </a:rPr>
              <a:t> della posizione di riposo della mandibola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t="451" r="1519"/>
          <a:stretch/>
        </p:blipFill>
        <p:spPr>
          <a:xfrm>
            <a:off x="6808527" y="1552220"/>
            <a:ext cx="2506070" cy="419174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242218" y="6597352"/>
            <a:ext cx="3696846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75" dirty="0">
                <a:ea typeface="Arial" charset="0"/>
                <a:cs typeface="Arial" charset="0"/>
              </a:rPr>
              <a:t>Sofia Della Bruna e Francesca Gattesco </a:t>
            </a:r>
            <a:r>
              <a:rPr lang="it-IT" sz="975">
                <a:ea typeface="Arial" charset="0"/>
                <a:cs typeface="Arial" charset="0"/>
              </a:rPr>
              <a:t>(Odontoiatria 2018-19)</a:t>
            </a:r>
            <a:endParaRPr lang="it-IT" sz="975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19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ChangeArrowheads="1"/>
          </p:cNvSpPr>
          <p:nvPr/>
        </p:nvSpPr>
        <p:spPr bwMode="auto">
          <a:xfrm>
            <a:off x="0" y="38100"/>
            <a:ext cx="4700588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 dirty="0">
                <a:latin typeface="Arial" charset="0"/>
              </a:rPr>
              <a:t>Masticazione</a:t>
            </a:r>
            <a:endParaRPr lang="it-IT" altLang="it-IT" sz="14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 dirty="0">
                <a:latin typeface="Arial" charset="0"/>
              </a:rPr>
              <a:t>Fattori ossei</a:t>
            </a:r>
            <a:endParaRPr lang="it-IT" altLang="it-IT" sz="14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 dirty="0">
                <a:latin typeface="Arial" charset="0"/>
              </a:rPr>
              <a:t>Mandibola</a:t>
            </a:r>
            <a:endParaRPr lang="it-IT" altLang="it-IT" sz="14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dirty="0">
                <a:latin typeface="Arial" charset="0"/>
              </a:rPr>
              <a:t>Denti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dirty="0">
                <a:latin typeface="Arial" charset="0"/>
              </a:rPr>
              <a:t>Fattori articolari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dirty="0">
                <a:latin typeface="Arial" charset="0"/>
              </a:rPr>
              <a:t>Articolazioni </a:t>
            </a:r>
            <a:r>
              <a:rPr lang="it-IT" altLang="it-IT" sz="1400" dirty="0" err="1">
                <a:latin typeface="Arial" charset="0"/>
              </a:rPr>
              <a:t>temporomandibolari</a:t>
            </a:r>
            <a:endParaRPr lang="it-IT" altLang="it-IT" sz="14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dirty="0">
                <a:latin typeface="Arial" charset="0"/>
              </a:rPr>
              <a:t>Legamento periodontale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dirty="0">
                <a:latin typeface="Arial" charset="0"/>
              </a:rPr>
              <a:t>Modellamento e rimodellamento dei capi articolari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dirty="0">
                <a:latin typeface="Arial" charset="0"/>
              </a:rPr>
              <a:t>Modellamento e rimodellamento dei tessuti molli articolari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dirty="0">
                <a:latin typeface="Arial" charset="0"/>
              </a:rPr>
              <a:t>Fattori occlusali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dirty="0">
                <a:latin typeface="Arial" charset="0"/>
              </a:rPr>
              <a:t>Movimenti della mandibola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dirty="0">
                <a:latin typeface="Arial" charset="0"/>
              </a:rPr>
              <a:t>Movimenti di apertura e di chiusura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dirty="0">
                <a:latin typeface="Arial" charset="0"/>
              </a:rPr>
              <a:t>Movimenti di protrusione e retrusione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dirty="0">
                <a:latin typeface="Arial" charset="0"/>
              </a:rPr>
              <a:t>Movimenti di lateralità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dirty="0">
                <a:latin typeface="Arial" charset="0"/>
              </a:rPr>
              <a:t>Traiettorie</a:t>
            </a:r>
          </a:p>
        </p:txBody>
      </p:sp>
      <p:pic>
        <p:nvPicPr>
          <p:cNvPr id="41986" name="Picture 6" descr="mandi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47875"/>
            <a:ext cx="563880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026"/>
          <p:cNvSpPr>
            <a:spLocks noChangeArrowheads="1"/>
          </p:cNvSpPr>
          <p:nvPr/>
        </p:nvSpPr>
        <p:spPr bwMode="auto">
          <a:xfrm>
            <a:off x="0" y="38100"/>
            <a:ext cx="4700588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latin typeface="Arial" charset="0"/>
              </a:rPr>
              <a:t>Masticazione</a:t>
            </a:r>
            <a:endParaRPr lang="it-IT" altLang="it-IT" sz="14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latin typeface="Arial" charset="0"/>
              </a:rPr>
              <a:t>Fattori ossei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Mandibola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latin typeface="Arial" charset="0"/>
              </a:rPr>
              <a:t>Denti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Fattori articolari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Articolazioni temporomandibolari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Legamento periodontale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Modellamento e rimodellamento dei capi articolari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Modellamento e rimodellamento dei tessuti molli articolari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Fattori occlusali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Movimenti della mandibola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Movimenti di apertura e di chiusura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Movimenti di protrusione e retrusione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Movimenti di lateralità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Traiettorie</a:t>
            </a:r>
          </a:p>
        </p:txBody>
      </p:sp>
      <p:graphicFrame>
        <p:nvGraphicFramePr>
          <p:cNvPr id="6" name="Group 27"/>
          <p:cNvGraphicFramePr>
            <a:graphicFrameLocks noGrp="1"/>
          </p:cNvGraphicFramePr>
          <p:nvPr/>
        </p:nvGraphicFramePr>
        <p:xfrm>
          <a:off x="560388" y="4383088"/>
          <a:ext cx="8237537" cy="2286005"/>
        </p:xfrm>
        <a:graphic>
          <a:graphicData uri="http://schemas.openxmlformats.org/drawingml/2006/table">
            <a:tbl>
              <a:tblPr/>
              <a:tblGrid>
                <a:gridCol w="965200"/>
                <a:gridCol w="7272337"/>
              </a:tblGrid>
              <a:tr h="5181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Smalto</a:t>
                      </a:r>
                    </a:p>
                  </a:txBody>
                  <a:tcPr marL="91436" marR="91436"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Strato più esterno ed è visibile sulla corona; è il tessuto più compatto dell’organismo (con densità maggiore rispetto alle ossa)</a:t>
                      </a:r>
                    </a:p>
                  </a:txBody>
                  <a:tcPr marL="91436" marR="91436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Dentina (avorio)</a:t>
                      </a:r>
                    </a:p>
                  </a:txBody>
                  <a:tcPr marL="91436" marR="91436"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Strato sottostante allo smalto; è anch’esso un tessuto compatto, ma molto meno rispetto allo smalto; protegge la camera pulpare.</a:t>
                      </a:r>
                    </a:p>
                  </a:txBody>
                  <a:tcPr marL="91436" marR="91436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Cemento</a:t>
                      </a:r>
                    </a:p>
                  </a:txBody>
                  <a:tcPr marL="91436" marR="91436"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Tessuto che protegge, ricopre la radice del dente e funge da congiunzione tra dente ed osso</a:t>
                      </a:r>
                    </a:p>
                  </a:txBody>
                  <a:tcPr marL="91436" marR="91436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60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Polpa</a:t>
                      </a:r>
                    </a:p>
                  </a:txBody>
                  <a:tcPr marL="91436" marR="91436"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Parte più interna del dente; tessuto connettivo mucoso formato per il 25% da materiale organico e per il 75% da acqua. Al suo interno vi è il peduncolo vasculo-nervoso che conferisce al dente proprietà formative (odontoblasti per la dentina), nutritive e sensitive.</a:t>
                      </a:r>
                    </a:p>
                  </a:txBody>
                  <a:tcPr marL="91436" marR="91436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4051" name="Immagine 3" descr="dent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00" y="115888"/>
            <a:ext cx="4638675" cy="421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026"/>
          <p:cNvSpPr>
            <a:spLocks noChangeArrowheads="1"/>
          </p:cNvSpPr>
          <p:nvPr/>
        </p:nvSpPr>
        <p:spPr bwMode="auto">
          <a:xfrm>
            <a:off x="0" y="38100"/>
            <a:ext cx="4700588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latin typeface="Arial" charset="0"/>
              </a:rPr>
              <a:t>Masticazione</a:t>
            </a:r>
            <a:endParaRPr lang="it-IT" altLang="it-IT" sz="14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Fattori ossei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Mandibola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Denti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latin typeface="Arial" charset="0"/>
              </a:rPr>
              <a:t>Fattori articolari</a:t>
            </a:r>
            <a:endParaRPr lang="it-IT" altLang="it-IT" sz="14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latin typeface="Arial" charset="0"/>
              </a:rPr>
              <a:t>Articolazioni temporomandibolari</a:t>
            </a:r>
            <a:endParaRPr lang="it-IT" altLang="it-IT" sz="14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Legamento periodontale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Modellamento e rimodellamento dei capi articolari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Modellamento e rimodellamento dei tessuti molli articolari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Fattori occlusali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Movimenti della mandibola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Movimenti di apertura e di chiusura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Movimenti di protrusione e retrusione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Movimenti di lateralità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Traiettorie</a:t>
            </a:r>
          </a:p>
        </p:txBody>
      </p:sp>
      <p:pic>
        <p:nvPicPr>
          <p:cNvPr id="48130" name="Picture 1031" descr="tm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6513"/>
            <a:ext cx="6934200" cy="682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906000" cy="457200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it-IT" sz="160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QUADRO GENERALE</a:t>
            </a:r>
          </a:p>
        </p:txBody>
      </p:sp>
      <p:sp>
        <p:nvSpPr>
          <p:cNvPr id="5130" name="Text Box 17"/>
          <p:cNvSpPr txBox="1">
            <a:spLocks noChangeArrowheads="1"/>
          </p:cNvSpPr>
          <p:nvPr/>
        </p:nvSpPr>
        <p:spPr bwMode="auto">
          <a:xfrm>
            <a:off x="3655030" y="1772816"/>
            <a:ext cx="2569807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 Rounded MT Bold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 Rounded MT Bold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 Rounded MT Bold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 Rounded MT Bold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 Rounded MT Bold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Rounded MT Bold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Rounded MT Bold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Rounded MT Bold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Rounded MT Bold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it-IT" altLang="it-IT" sz="1600" dirty="0" smtClean="0">
                <a:solidFill>
                  <a:schemeClr val="bg1"/>
                </a:solidFill>
              </a:rPr>
              <a:t>Circolazione cerebrale</a:t>
            </a:r>
          </a:p>
          <a:p>
            <a:pPr algn="ctr" eaLnBrk="1" hangingPunct="1"/>
            <a:endParaRPr lang="it-IT" altLang="it-IT" sz="1600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it-IT" altLang="it-IT" sz="1600" dirty="0" smtClean="0">
                <a:solidFill>
                  <a:schemeClr val="bg1"/>
                </a:solidFill>
              </a:rPr>
              <a:t>Circolazione coronarica</a:t>
            </a:r>
          </a:p>
          <a:p>
            <a:pPr algn="ctr" eaLnBrk="1" hangingPunct="1"/>
            <a:endParaRPr lang="it-IT" altLang="it-IT" sz="1600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it-IT" altLang="it-IT" sz="1600" dirty="0" smtClean="0">
                <a:solidFill>
                  <a:schemeClr val="bg1"/>
                </a:solidFill>
              </a:rPr>
              <a:t>Circolazione muscolare</a:t>
            </a:r>
          </a:p>
          <a:p>
            <a:pPr algn="ctr" eaLnBrk="1" hangingPunct="1"/>
            <a:endParaRPr lang="it-IT" altLang="it-IT" sz="16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it-IT" altLang="it-IT" sz="1600" dirty="0" smtClean="0">
                <a:solidFill>
                  <a:schemeClr val="bg1"/>
                </a:solidFill>
              </a:rPr>
              <a:t>Circolazione cutanea</a:t>
            </a:r>
          </a:p>
          <a:p>
            <a:pPr algn="ctr" eaLnBrk="1" hangingPunct="1"/>
            <a:endParaRPr lang="it-IT" altLang="it-IT" sz="1600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it-IT" altLang="it-IT" sz="1600" dirty="0" smtClean="0">
                <a:solidFill>
                  <a:schemeClr val="bg1"/>
                </a:solidFill>
              </a:rPr>
              <a:t>Circolazione intestinale</a:t>
            </a:r>
          </a:p>
          <a:p>
            <a:pPr algn="ctr" eaLnBrk="1" hangingPunct="1"/>
            <a:endParaRPr lang="it-IT" altLang="it-IT" sz="1600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it-IT" altLang="it-IT" sz="1600" dirty="0">
                <a:solidFill>
                  <a:schemeClr val="bg1"/>
                </a:solidFill>
              </a:rPr>
              <a:t>Circolazione </a:t>
            </a:r>
            <a:r>
              <a:rPr lang="it-IT" altLang="it-IT" sz="1600" dirty="0" smtClean="0">
                <a:solidFill>
                  <a:schemeClr val="bg1"/>
                </a:solidFill>
              </a:rPr>
              <a:t>fetale</a:t>
            </a:r>
            <a:endParaRPr lang="it-IT" altLang="it-IT" sz="1600" dirty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-83431" y="545187"/>
            <a:ext cx="9989431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it-IT" altLang="it-IT" sz="1400" b="1" dirty="0" smtClean="0">
                <a:solidFill>
                  <a:srgbClr val="0070C0"/>
                </a:solidFill>
              </a:rPr>
              <a:t>Salivazione</a:t>
            </a:r>
            <a:endParaRPr lang="it-IT" altLang="it-IT" sz="1400" dirty="0">
              <a:solidFill>
                <a:srgbClr val="0070C0"/>
              </a:solidFill>
            </a:endParaRPr>
          </a:p>
          <a:p>
            <a:pPr algn="ctr" eaLnBrk="1" hangingPunct="1"/>
            <a:r>
              <a:rPr lang="it-IT" altLang="it-IT" sz="1400" dirty="0">
                <a:solidFill>
                  <a:srgbClr val="0070C0"/>
                </a:solidFill>
              </a:rPr>
              <a:t>Composizione della secrezione salivare</a:t>
            </a:r>
          </a:p>
          <a:p>
            <a:pPr algn="ctr" eaLnBrk="1" hangingPunct="1"/>
            <a:r>
              <a:rPr lang="it-IT" altLang="it-IT" sz="1400" dirty="0">
                <a:solidFill>
                  <a:srgbClr val="0070C0"/>
                </a:solidFill>
              </a:rPr>
              <a:t>Regolazione della secrezione </a:t>
            </a:r>
            <a:r>
              <a:rPr lang="it-IT" altLang="it-IT" sz="1400" dirty="0" smtClean="0">
                <a:solidFill>
                  <a:srgbClr val="0070C0"/>
                </a:solidFill>
              </a:rPr>
              <a:t>salivare. Fase cefalica, orale e gastrica</a:t>
            </a:r>
          </a:p>
          <a:p>
            <a:pPr algn="ctr" eaLnBrk="1" hangingPunct="1"/>
            <a:r>
              <a:rPr lang="it-IT" altLang="it-IT" sz="1400" b="1" dirty="0" smtClean="0">
                <a:solidFill>
                  <a:srgbClr val="0070C0"/>
                </a:solidFill>
              </a:rPr>
              <a:t>Masticazione</a:t>
            </a:r>
            <a:endParaRPr lang="it-IT" altLang="it-IT" sz="1400" b="1" dirty="0">
              <a:solidFill>
                <a:srgbClr val="0070C0"/>
              </a:solidFill>
            </a:endParaRPr>
          </a:p>
          <a:p>
            <a:pPr algn="ctr" eaLnBrk="1" hangingPunct="1"/>
            <a:r>
              <a:rPr lang="it-IT" altLang="it-IT" sz="1400" dirty="0">
                <a:solidFill>
                  <a:srgbClr val="0070C0"/>
                </a:solidFill>
              </a:rPr>
              <a:t>Fattori </a:t>
            </a:r>
            <a:r>
              <a:rPr lang="it-IT" altLang="it-IT" sz="1400" dirty="0" smtClean="0">
                <a:solidFill>
                  <a:srgbClr val="0070C0"/>
                </a:solidFill>
              </a:rPr>
              <a:t>ossei</a:t>
            </a:r>
          </a:p>
          <a:p>
            <a:pPr algn="ctr" eaLnBrk="1" hangingPunct="1"/>
            <a:r>
              <a:rPr lang="it-IT" altLang="it-IT" sz="1400" dirty="0" smtClean="0">
                <a:solidFill>
                  <a:srgbClr val="0070C0"/>
                </a:solidFill>
              </a:rPr>
              <a:t>Denti</a:t>
            </a:r>
            <a:endParaRPr lang="it-IT" altLang="it-IT" sz="1400" dirty="0">
              <a:solidFill>
                <a:srgbClr val="0070C0"/>
              </a:solidFill>
            </a:endParaRPr>
          </a:p>
          <a:p>
            <a:pPr algn="ctr" eaLnBrk="1" hangingPunct="1"/>
            <a:r>
              <a:rPr lang="it-IT" altLang="it-IT" sz="1400" dirty="0">
                <a:solidFill>
                  <a:srgbClr val="0070C0"/>
                </a:solidFill>
              </a:rPr>
              <a:t>composizione e caratteristiche</a:t>
            </a:r>
          </a:p>
          <a:p>
            <a:pPr algn="ctr" eaLnBrk="1" hangingPunct="1"/>
            <a:r>
              <a:rPr lang="it-IT" altLang="it-IT" sz="1400" dirty="0">
                <a:solidFill>
                  <a:srgbClr val="0070C0"/>
                </a:solidFill>
              </a:rPr>
              <a:t>Evoluzione e tipologie della dentatura</a:t>
            </a:r>
            <a:r>
              <a:rPr lang="it-IT" altLang="it-IT" sz="1400" dirty="0" smtClean="0">
                <a:solidFill>
                  <a:srgbClr val="0070C0"/>
                </a:solidFill>
              </a:rPr>
              <a:t>.</a:t>
            </a:r>
            <a:endParaRPr lang="it-IT" altLang="it-IT" sz="1400" dirty="0">
              <a:solidFill>
                <a:srgbClr val="0070C0"/>
              </a:solidFill>
            </a:endParaRPr>
          </a:p>
          <a:p>
            <a:pPr algn="ctr" eaLnBrk="1" hangingPunct="1"/>
            <a:r>
              <a:rPr lang="it-IT" altLang="it-IT" sz="1400" dirty="0">
                <a:solidFill>
                  <a:srgbClr val="0070C0"/>
                </a:solidFill>
              </a:rPr>
              <a:t>Fattori </a:t>
            </a:r>
            <a:r>
              <a:rPr lang="it-IT" altLang="it-IT" sz="1400" dirty="0" smtClean="0">
                <a:solidFill>
                  <a:srgbClr val="0070C0"/>
                </a:solidFill>
              </a:rPr>
              <a:t>articolari</a:t>
            </a:r>
          </a:p>
          <a:p>
            <a:pPr algn="ctr" eaLnBrk="1" hangingPunct="1"/>
            <a:r>
              <a:rPr lang="it-IT" altLang="it-IT" sz="1400" dirty="0" smtClean="0">
                <a:solidFill>
                  <a:srgbClr val="0070C0"/>
                </a:solidFill>
              </a:rPr>
              <a:t>Legamento paradontale</a:t>
            </a:r>
            <a:endParaRPr lang="it-IT" altLang="it-IT" sz="1400" dirty="0">
              <a:solidFill>
                <a:srgbClr val="0070C0"/>
              </a:solidFill>
            </a:endParaRPr>
          </a:p>
          <a:p>
            <a:pPr algn="ctr" eaLnBrk="1" hangingPunct="1"/>
            <a:r>
              <a:rPr lang="it-IT" altLang="it-IT" sz="1400" dirty="0">
                <a:solidFill>
                  <a:srgbClr val="0070C0"/>
                </a:solidFill>
              </a:rPr>
              <a:t>Modellamento e rimodellamento dei capi articolari</a:t>
            </a:r>
          </a:p>
          <a:p>
            <a:pPr algn="ctr" eaLnBrk="1" hangingPunct="1"/>
            <a:r>
              <a:rPr lang="it-IT" altLang="it-IT" sz="1400" dirty="0" smtClean="0">
                <a:solidFill>
                  <a:srgbClr val="0070C0"/>
                </a:solidFill>
              </a:rPr>
              <a:t>Fattori </a:t>
            </a:r>
            <a:r>
              <a:rPr lang="it-IT" altLang="it-IT" sz="1400" dirty="0">
                <a:solidFill>
                  <a:srgbClr val="0070C0"/>
                </a:solidFill>
              </a:rPr>
              <a:t>occlusali</a:t>
            </a:r>
          </a:p>
          <a:p>
            <a:pPr algn="ctr" eaLnBrk="1" hangingPunct="1"/>
            <a:r>
              <a:rPr lang="it-IT" altLang="it-IT" sz="1400" dirty="0">
                <a:solidFill>
                  <a:srgbClr val="0070C0"/>
                </a:solidFill>
              </a:rPr>
              <a:t>Movimenti </a:t>
            </a:r>
            <a:r>
              <a:rPr lang="it-IT" altLang="it-IT" sz="1400" dirty="0" smtClean="0">
                <a:solidFill>
                  <a:srgbClr val="0070C0"/>
                </a:solidFill>
              </a:rPr>
              <a:t>e traiettorie della </a:t>
            </a:r>
            <a:r>
              <a:rPr lang="it-IT" altLang="it-IT" sz="1400" dirty="0">
                <a:solidFill>
                  <a:srgbClr val="0070C0"/>
                </a:solidFill>
              </a:rPr>
              <a:t>mandibola</a:t>
            </a:r>
          </a:p>
          <a:p>
            <a:pPr algn="ctr" eaLnBrk="1" hangingPunct="1"/>
            <a:r>
              <a:rPr lang="it-IT" altLang="it-IT" sz="1400" dirty="0" smtClean="0">
                <a:solidFill>
                  <a:srgbClr val="0070C0"/>
                </a:solidFill>
              </a:rPr>
              <a:t>Fattori muscolari</a:t>
            </a:r>
          </a:p>
          <a:p>
            <a:pPr algn="ctr" eaLnBrk="1" hangingPunct="1"/>
            <a:r>
              <a:rPr lang="it-IT" altLang="it-IT" sz="1400" dirty="0">
                <a:solidFill>
                  <a:srgbClr val="0070C0"/>
                </a:solidFill>
              </a:rPr>
              <a:t>M</a:t>
            </a:r>
            <a:r>
              <a:rPr lang="it-IT" altLang="it-IT" sz="1400" dirty="0" smtClean="0">
                <a:solidFill>
                  <a:srgbClr val="0070C0"/>
                </a:solidFill>
              </a:rPr>
              <a:t>uscoli masticatori, labbra</a:t>
            </a:r>
            <a:r>
              <a:rPr lang="it-IT" altLang="it-IT" sz="1400" dirty="0">
                <a:solidFill>
                  <a:srgbClr val="0070C0"/>
                </a:solidFill>
              </a:rPr>
              <a:t>, guance e </a:t>
            </a:r>
            <a:r>
              <a:rPr lang="it-IT" altLang="it-IT" sz="1400" dirty="0">
                <a:solidFill>
                  <a:srgbClr val="0070C0"/>
                </a:solidFill>
              </a:rPr>
              <a:t>lingua</a:t>
            </a:r>
          </a:p>
          <a:p>
            <a:pPr algn="ctr" eaLnBrk="1" hangingPunct="1"/>
            <a:r>
              <a:rPr lang="it-IT" altLang="it-IT" sz="1400" dirty="0" smtClean="0">
                <a:solidFill>
                  <a:srgbClr val="0070C0"/>
                </a:solidFill>
              </a:rPr>
              <a:t>Fattori </a:t>
            </a:r>
            <a:r>
              <a:rPr lang="it-IT" altLang="it-IT" sz="1400" dirty="0">
                <a:solidFill>
                  <a:srgbClr val="0070C0"/>
                </a:solidFill>
              </a:rPr>
              <a:t>nervosi</a:t>
            </a:r>
          </a:p>
          <a:p>
            <a:pPr algn="ctr" eaLnBrk="1" hangingPunct="1"/>
            <a:r>
              <a:rPr lang="it-IT" altLang="it-IT" sz="1400" dirty="0">
                <a:solidFill>
                  <a:srgbClr val="0070C0"/>
                </a:solidFill>
              </a:rPr>
              <a:t>Innervazione sensitiva del territorio oro-faciale</a:t>
            </a:r>
          </a:p>
          <a:p>
            <a:pPr algn="ctr" eaLnBrk="1" hangingPunct="1"/>
            <a:r>
              <a:rPr lang="it-IT" altLang="it-IT" sz="1400" dirty="0">
                <a:solidFill>
                  <a:srgbClr val="0070C0"/>
                </a:solidFill>
              </a:rPr>
              <a:t>Recettori dell'articolazione temporo-mandibolare</a:t>
            </a:r>
          </a:p>
          <a:p>
            <a:pPr algn="ctr" eaLnBrk="1" hangingPunct="1"/>
            <a:r>
              <a:rPr lang="it-IT" altLang="it-IT" sz="1400" dirty="0">
                <a:solidFill>
                  <a:srgbClr val="0070C0"/>
                </a:solidFill>
              </a:rPr>
              <a:t>Recettori muscolari e tendinei</a:t>
            </a:r>
          </a:p>
          <a:p>
            <a:pPr algn="ctr" eaLnBrk="1" hangingPunct="1"/>
            <a:r>
              <a:rPr lang="it-IT" altLang="it-IT" sz="1400" dirty="0">
                <a:solidFill>
                  <a:srgbClr val="0070C0"/>
                </a:solidFill>
              </a:rPr>
              <a:t>Innervazione </a:t>
            </a:r>
            <a:r>
              <a:rPr lang="it-IT" altLang="it-IT" sz="1400" dirty="0" err="1">
                <a:solidFill>
                  <a:srgbClr val="0070C0"/>
                </a:solidFill>
              </a:rPr>
              <a:t>intradentale</a:t>
            </a:r>
            <a:endParaRPr lang="it-IT" altLang="it-IT" sz="1400" dirty="0">
              <a:solidFill>
                <a:srgbClr val="0070C0"/>
              </a:solidFill>
            </a:endParaRPr>
          </a:p>
          <a:p>
            <a:pPr algn="ctr" eaLnBrk="1" hangingPunct="1"/>
            <a:r>
              <a:rPr lang="it-IT" altLang="it-IT" sz="1400" dirty="0">
                <a:solidFill>
                  <a:srgbClr val="0070C0"/>
                </a:solidFill>
              </a:rPr>
              <a:t>Innervazione del legamento periodontale</a:t>
            </a:r>
          </a:p>
          <a:p>
            <a:pPr algn="ctr" eaLnBrk="1" hangingPunct="1"/>
            <a:r>
              <a:rPr lang="it-IT" altLang="it-IT" sz="1400" dirty="0">
                <a:solidFill>
                  <a:srgbClr val="0070C0"/>
                </a:solidFill>
              </a:rPr>
              <a:t>Riflessi masticatori</a:t>
            </a:r>
          </a:p>
          <a:p>
            <a:pPr algn="ctr" eaLnBrk="1" hangingPunct="1"/>
            <a:r>
              <a:rPr lang="it-IT" altLang="it-IT" sz="1400" dirty="0">
                <a:solidFill>
                  <a:srgbClr val="0070C0"/>
                </a:solidFill>
              </a:rPr>
              <a:t>Riflesso mandibolare di chiusura e postura della mandibola</a:t>
            </a:r>
          </a:p>
          <a:p>
            <a:pPr algn="ctr" eaLnBrk="1" hangingPunct="1"/>
            <a:r>
              <a:rPr lang="it-IT" altLang="it-IT" sz="1400" dirty="0">
                <a:solidFill>
                  <a:srgbClr val="0070C0"/>
                </a:solidFill>
              </a:rPr>
              <a:t>Altri riflessi di chiusura della mandibola</a:t>
            </a:r>
          </a:p>
          <a:p>
            <a:pPr algn="ctr" eaLnBrk="1" hangingPunct="1"/>
            <a:r>
              <a:rPr lang="it-IT" altLang="it-IT" sz="1400" dirty="0">
                <a:solidFill>
                  <a:srgbClr val="0070C0"/>
                </a:solidFill>
              </a:rPr>
              <a:t>Riflessi di apertura della mandibola</a:t>
            </a:r>
          </a:p>
          <a:p>
            <a:pPr algn="ctr" eaLnBrk="1" hangingPunct="1"/>
            <a:r>
              <a:rPr lang="it-IT" altLang="it-IT" sz="1400" dirty="0">
                <a:solidFill>
                  <a:srgbClr val="0070C0"/>
                </a:solidFill>
              </a:rPr>
              <a:t>Compensazione riflessa della contrazione da variazione di carico</a:t>
            </a:r>
          </a:p>
          <a:p>
            <a:pPr algn="ctr" eaLnBrk="1" hangingPunct="1"/>
            <a:r>
              <a:rPr lang="it-IT" altLang="it-IT" sz="1400" dirty="0">
                <a:solidFill>
                  <a:srgbClr val="0070C0"/>
                </a:solidFill>
              </a:rPr>
              <a:t>Controllo centrale della masticazione</a:t>
            </a:r>
          </a:p>
          <a:p>
            <a:pPr algn="ctr" eaLnBrk="1" hangingPunct="1"/>
            <a:r>
              <a:rPr lang="it-IT" altLang="it-IT" sz="1400" b="1" dirty="0" smtClean="0">
                <a:solidFill>
                  <a:srgbClr val="0070C0"/>
                </a:solidFill>
              </a:rPr>
              <a:t>Deglutizione</a:t>
            </a:r>
          </a:p>
          <a:p>
            <a:pPr algn="ctr" eaLnBrk="1" hangingPunct="1"/>
            <a:r>
              <a:rPr lang="it-IT" altLang="it-IT" sz="1400" dirty="0" smtClean="0">
                <a:solidFill>
                  <a:srgbClr val="0070C0"/>
                </a:solidFill>
              </a:rPr>
              <a:t>Fasi della deglutizione. Deglutizione del bolo solido, liquido e comportamento </a:t>
            </a:r>
            <a:r>
              <a:rPr lang="it-IT" altLang="it-IT" sz="1400" dirty="0" err="1" smtClean="0">
                <a:solidFill>
                  <a:srgbClr val="0070C0"/>
                </a:solidFill>
              </a:rPr>
              <a:t>deglutitorio</a:t>
            </a:r>
            <a:r>
              <a:rPr lang="it-IT" altLang="it-IT" sz="1400" dirty="0" smtClean="0">
                <a:solidFill>
                  <a:srgbClr val="0070C0"/>
                </a:solidFill>
              </a:rPr>
              <a:t> del poppante</a:t>
            </a:r>
            <a:endParaRPr lang="it-IT" altLang="it-IT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49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026"/>
          <p:cNvSpPr>
            <a:spLocks noChangeArrowheads="1"/>
          </p:cNvSpPr>
          <p:nvPr/>
        </p:nvSpPr>
        <p:spPr bwMode="auto">
          <a:xfrm>
            <a:off x="0" y="38100"/>
            <a:ext cx="4700588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latin typeface="Arial" charset="0"/>
              </a:rPr>
              <a:t>Masticazione</a:t>
            </a:r>
            <a:endParaRPr lang="it-IT" altLang="it-IT" sz="14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Fattori ossei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Mandibola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Denti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latin typeface="Arial" charset="0"/>
              </a:rPr>
              <a:t>Fattori articolari</a:t>
            </a:r>
            <a:endParaRPr lang="it-IT" altLang="it-IT" sz="14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latin typeface="Arial" charset="0"/>
              </a:rPr>
              <a:t>Articolazioni temporomandibolari</a:t>
            </a:r>
            <a:endParaRPr lang="it-IT" altLang="it-IT" sz="14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Legamento periodontale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Modellamento e rimodellamento dei capi articolari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Modellamento e rimodellamento dei tessuti molli articolari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Fattori occlusali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Movimenti della mandibola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Movimenti di apertura e di chiusura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Movimenti di protrusione e retrusione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Movimenti di lateralità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Traiettorie</a:t>
            </a:r>
          </a:p>
        </p:txBody>
      </p:sp>
      <p:grpSp>
        <p:nvGrpSpPr>
          <p:cNvPr id="50178" name="Group 1033"/>
          <p:cNvGrpSpPr>
            <a:grpSpLocks/>
          </p:cNvGrpSpPr>
          <p:nvPr/>
        </p:nvGrpSpPr>
        <p:grpSpPr bwMode="auto">
          <a:xfrm>
            <a:off x="4686300" y="77788"/>
            <a:ext cx="5219700" cy="5484812"/>
            <a:chOff x="2952" y="49"/>
            <a:chExt cx="3288" cy="3455"/>
          </a:xfrm>
        </p:grpSpPr>
        <p:pic>
          <p:nvPicPr>
            <p:cNvPr id="50180" name="Picture 1031" descr="ColorAt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15" t="7248" r="17857"/>
            <a:stretch>
              <a:fillRect/>
            </a:stretch>
          </p:blipFill>
          <p:spPr bwMode="auto">
            <a:xfrm>
              <a:off x="2952" y="49"/>
              <a:ext cx="3240" cy="3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81" name="Rectangle 1032"/>
            <p:cNvSpPr>
              <a:spLocks noChangeArrowheads="1"/>
            </p:cNvSpPr>
            <p:nvPr/>
          </p:nvSpPr>
          <p:spPr bwMode="auto">
            <a:xfrm>
              <a:off x="4416" y="3072"/>
              <a:ext cx="1824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000">
                <a:latin typeface="Arial" charset="0"/>
              </a:endParaRPr>
            </a:p>
          </p:txBody>
        </p:sp>
      </p:grpSp>
      <p:pic>
        <p:nvPicPr>
          <p:cNvPr id="50179" name="Picture 1034" descr="AT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731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ChangeArrowheads="1"/>
          </p:cNvSpPr>
          <p:nvPr/>
        </p:nvSpPr>
        <p:spPr bwMode="auto">
          <a:xfrm>
            <a:off x="0" y="0"/>
            <a:ext cx="4700588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latin typeface="Arial" charset="0"/>
              </a:rPr>
              <a:t>Masticazione</a:t>
            </a:r>
            <a:endParaRPr lang="it-IT" altLang="it-IT" sz="14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Fattori ossei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Mandibola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Denti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Fattori articolari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Articolazioni temporomandibolari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latin typeface="Arial" charset="0"/>
              </a:rPr>
              <a:t>Legamento periodontale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Modellamento e rimodellamento dei tessuti molli articolari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Fattori occlusali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Movimenti della mandibola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Movimenti di apertura e di chiusura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Movimenti di protrusione e retrusione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Movimenti di lateralità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Traiettorie</a:t>
            </a:r>
          </a:p>
        </p:txBody>
      </p:sp>
      <p:pic>
        <p:nvPicPr>
          <p:cNvPr id="52226" name="Immagine 1" descr="dentisti-torino-parodont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38" y="404813"/>
            <a:ext cx="4049712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ChangeArrowheads="1"/>
          </p:cNvSpPr>
          <p:nvPr/>
        </p:nvSpPr>
        <p:spPr bwMode="auto">
          <a:xfrm>
            <a:off x="0" y="0"/>
            <a:ext cx="4700588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latin typeface="Arial" charset="0"/>
              </a:rPr>
              <a:t>Masticazione</a:t>
            </a:r>
            <a:endParaRPr lang="it-IT" altLang="it-IT" sz="14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Fattori ossei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Mandibola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Denti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Fattori articolari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Articolazioni temporomandibolari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Legamento periodontale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latin typeface="Arial" charset="0"/>
              </a:rPr>
              <a:t>Modellamento e rimodellamento dei capi articolari</a:t>
            </a:r>
            <a:endParaRPr lang="it-IT" altLang="it-IT" sz="14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Modellamento e rimodellamento dei tessuti molli articolari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Fattori occlusali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Movimenti della mandibola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Movimenti di apertura e di chiusura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Movimenti di protrusione e retrusione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Movimenti di lateralità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Traiettorie</a:t>
            </a:r>
          </a:p>
        </p:txBody>
      </p:sp>
      <p:pic>
        <p:nvPicPr>
          <p:cNvPr id="54274" name="Picture 3" descr="Rimodellamen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3" y="3594100"/>
            <a:ext cx="5081587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"/>
          <a:stretch>
            <a:fillRect/>
          </a:stretch>
        </p:blipFill>
        <p:spPr bwMode="auto">
          <a:xfrm>
            <a:off x="0" y="838200"/>
            <a:ext cx="512445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Text Box 3"/>
          <p:cNvSpPr txBox="1">
            <a:spLocks noChangeArrowheads="1"/>
          </p:cNvSpPr>
          <p:nvPr/>
        </p:nvSpPr>
        <p:spPr bwMode="auto">
          <a:xfrm>
            <a:off x="1676400" y="228600"/>
            <a:ext cx="844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OSSO</a:t>
            </a:r>
          </a:p>
        </p:txBody>
      </p:sp>
      <p:pic>
        <p:nvPicPr>
          <p:cNvPr id="56323" name="Picture 4" descr="trabeco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85725"/>
            <a:ext cx="44291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5" descr="051220081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88" y="2757488"/>
            <a:ext cx="2957512" cy="394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7" descr="oste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11314" b="4333"/>
          <a:stretch>
            <a:fillRect/>
          </a:stretch>
        </p:blipFill>
        <p:spPr bwMode="auto">
          <a:xfrm>
            <a:off x="4129088" y="785813"/>
            <a:ext cx="5165725" cy="595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Text Box 8"/>
          <p:cNvSpPr txBox="1">
            <a:spLocks noChangeArrowheads="1"/>
          </p:cNvSpPr>
          <p:nvPr/>
        </p:nvSpPr>
        <p:spPr bwMode="auto">
          <a:xfrm>
            <a:off x="4770438" y="1042988"/>
            <a:ext cx="109855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charset="0"/>
              </a:rPr>
              <a:t>osteocito</a:t>
            </a:r>
          </a:p>
        </p:txBody>
      </p:sp>
      <p:sp>
        <p:nvSpPr>
          <p:cNvPr id="58371" name="Text Box 9"/>
          <p:cNvSpPr txBox="1">
            <a:spLocks noChangeArrowheads="1"/>
          </p:cNvSpPr>
          <p:nvPr/>
        </p:nvSpPr>
        <p:spPr bwMode="auto">
          <a:xfrm>
            <a:off x="4125913" y="1917700"/>
            <a:ext cx="1354137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charset="0"/>
              </a:rPr>
              <a:t>osteoblasto</a:t>
            </a:r>
          </a:p>
        </p:txBody>
      </p:sp>
      <p:sp>
        <p:nvSpPr>
          <p:cNvPr id="58372" name="Text Box 10"/>
          <p:cNvSpPr txBox="1">
            <a:spLocks noChangeArrowheads="1"/>
          </p:cNvSpPr>
          <p:nvPr/>
        </p:nvSpPr>
        <p:spPr bwMode="auto">
          <a:xfrm>
            <a:off x="4278313" y="2908300"/>
            <a:ext cx="16764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charset="0"/>
              </a:rPr>
              <a:t>fronte di calcificazione</a:t>
            </a:r>
          </a:p>
        </p:txBody>
      </p:sp>
      <p:sp>
        <p:nvSpPr>
          <p:cNvPr id="58373" name="Text Box 11"/>
          <p:cNvSpPr txBox="1">
            <a:spLocks noChangeArrowheads="1"/>
          </p:cNvSpPr>
          <p:nvPr/>
        </p:nvSpPr>
        <p:spPr bwMode="auto">
          <a:xfrm>
            <a:off x="2982913" y="4356100"/>
            <a:ext cx="13398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charset="0"/>
              </a:rPr>
              <a:t>osteoclasto</a:t>
            </a:r>
          </a:p>
        </p:txBody>
      </p:sp>
      <p:sp>
        <p:nvSpPr>
          <p:cNvPr id="58374" name="Text Box 12"/>
          <p:cNvSpPr txBox="1">
            <a:spLocks noChangeArrowheads="1"/>
          </p:cNvSpPr>
          <p:nvPr/>
        </p:nvSpPr>
        <p:spPr bwMode="auto">
          <a:xfrm>
            <a:off x="8545513" y="4813300"/>
            <a:ext cx="12001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charset="0"/>
              </a:rPr>
              <a:t>canalicolo</a:t>
            </a:r>
          </a:p>
        </p:txBody>
      </p:sp>
      <p:sp>
        <p:nvSpPr>
          <p:cNvPr id="58375" name="Text Box 13"/>
          <p:cNvSpPr txBox="1">
            <a:spLocks noChangeArrowheads="1"/>
          </p:cNvSpPr>
          <p:nvPr/>
        </p:nvSpPr>
        <p:spPr bwMode="auto">
          <a:xfrm>
            <a:off x="8545513" y="5499100"/>
            <a:ext cx="8572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charset="0"/>
              </a:rPr>
              <a:t>lacuna</a:t>
            </a:r>
          </a:p>
        </p:txBody>
      </p:sp>
      <p:sp>
        <p:nvSpPr>
          <p:cNvPr id="58376" name="Text Box 14"/>
          <p:cNvSpPr txBox="1">
            <a:spLocks noChangeArrowheads="1"/>
          </p:cNvSpPr>
          <p:nvPr/>
        </p:nvSpPr>
        <p:spPr bwMode="auto">
          <a:xfrm>
            <a:off x="8621713" y="5956300"/>
            <a:ext cx="1284287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charset="0"/>
              </a:rPr>
              <a:t>fibre di collagene</a:t>
            </a:r>
          </a:p>
        </p:txBody>
      </p:sp>
      <p:sp>
        <p:nvSpPr>
          <p:cNvPr id="58377" name="Rectangle 2"/>
          <p:cNvSpPr>
            <a:spLocks noChangeArrowheads="1"/>
          </p:cNvSpPr>
          <p:nvPr/>
        </p:nvSpPr>
        <p:spPr bwMode="auto">
          <a:xfrm>
            <a:off x="0" y="0"/>
            <a:ext cx="4700588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latin typeface="Arial" charset="0"/>
              </a:rPr>
              <a:t>Masticazione</a:t>
            </a:r>
            <a:endParaRPr lang="it-IT" altLang="it-IT" sz="14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Fattori ossei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Mandibola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Denti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Fattori articolari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Articolazioni temporomandibolari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Legamento periodontale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latin typeface="Arial" charset="0"/>
              </a:rPr>
              <a:t>Modellamento e rimodellamento dei capi articolari</a:t>
            </a:r>
            <a:endParaRPr lang="it-IT" altLang="it-IT" sz="14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Modellamento e rimodellamento dei tessuti molli articolari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Fattori occlusali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Movimenti della mandibola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Movimenti di apertura e di chiusura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Movimenti di protrusione e retrusione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Movimenti di lateralità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Traiettorie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026"/>
          <p:cNvSpPr>
            <a:spLocks noChangeArrowheads="1"/>
          </p:cNvSpPr>
          <p:nvPr/>
        </p:nvSpPr>
        <p:spPr bwMode="auto">
          <a:xfrm>
            <a:off x="0" y="0"/>
            <a:ext cx="4700588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latin typeface="Arial" charset="0"/>
              </a:rPr>
              <a:t>Masticazione</a:t>
            </a:r>
            <a:endParaRPr lang="it-IT" altLang="it-IT" sz="14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Fattori ossei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Mandibola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Denti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Fattori articolari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Articolazioni temporomandibolari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Legamento periodontale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Modellamento e rimodellamento dei capi articolari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Modellamento e rimodellamento dei tessuti molli articolari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latin typeface="Arial" charset="0"/>
              </a:rPr>
              <a:t>Fattori occlusali</a:t>
            </a:r>
            <a:endParaRPr lang="it-IT" altLang="it-IT" sz="14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Movimenti della mandibola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Movimenti di apertura e di chiusura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Movimenti di protrusione e retrusione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Movimenti di lateralità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Traiettorie</a:t>
            </a:r>
          </a:p>
        </p:txBody>
      </p:sp>
      <p:pic>
        <p:nvPicPr>
          <p:cNvPr id="60418" name="Picture 1029" descr="o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2400"/>
            <a:ext cx="3694113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1030" descr="modelliingess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3375"/>
            <a:ext cx="5611813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 Box 1031"/>
          <p:cNvSpPr txBox="1">
            <a:spLocks noChangeArrowheads="1"/>
          </p:cNvSpPr>
          <p:nvPr/>
        </p:nvSpPr>
        <p:spPr bwMode="auto">
          <a:xfrm>
            <a:off x="5486400" y="2819400"/>
            <a:ext cx="41148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Occlusione centrica: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1) I denti superiori si collocano all'esterno degli inferiori, nei molari e premolari di circa mezzo dente.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2) I denti superiori frontali (incisivi) coprono gli inferiori per circa 1/3 della loro altezza.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3) Tutti i denti, siano essi superiori che inferiori toccano due denti antagonisti, ossia della arcata opposta.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026"/>
          <p:cNvSpPr>
            <a:spLocks noChangeArrowheads="1"/>
          </p:cNvSpPr>
          <p:nvPr/>
        </p:nvSpPr>
        <p:spPr bwMode="auto">
          <a:xfrm>
            <a:off x="0" y="0"/>
            <a:ext cx="4700588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latin typeface="Arial" charset="0"/>
              </a:rPr>
              <a:t>Masticazione</a:t>
            </a:r>
            <a:endParaRPr lang="it-IT" altLang="it-IT" sz="14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Fattori ossei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Mandibola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Denti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Fattori articolari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Articolazioni temporomandibolari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Legamento periodontale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Modellamento e rimodellamento dei capi articolari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Modellamento e rimodellamento dei tessuti molli articolari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Fattori occlusali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latin typeface="Arial" charset="0"/>
              </a:rPr>
              <a:t>Movimenti della mandibola</a:t>
            </a:r>
            <a:endParaRPr lang="it-IT" altLang="it-IT" sz="14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Movimenti di apertura e di chiusura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Movimenti di protrusione e retrusione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Movimenti di lateralità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Traiettorie</a:t>
            </a:r>
          </a:p>
        </p:txBody>
      </p:sp>
      <p:pic>
        <p:nvPicPr>
          <p:cNvPr id="62466" name="Picture 1027" descr="As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38450"/>
            <a:ext cx="769620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027"/>
          <p:cNvSpPr>
            <a:spLocks noChangeArrowheads="1"/>
          </p:cNvSpPr>
          <p:nvPr/>
        </p:nvSpPr>
        <p:spPr bwMode="auto">
          <a:xfrm>
            <a:off x="0" y="0"/>
            <a:ext cx="4700588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latin typeface="Arial" charset="0"/>
              </a:rPr>
              <a:t>Masticazione</a:t>
            </a:r>
            <a:endParaRPr lang="it-IT" altLang="it-IT" sz="14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Fattori ossei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Mandibola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Denti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Fattori articolari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Articolazioni temporomandibolari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Legamento periodontale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Modellamento e rimodellamento dei capi articolari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Modellamento e rimodellamento dei tessuti molli articolari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Fattori occlusali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latin typeface="Arial" charset="0"/>
              </a:rPr>
              <a:t>Movimenti della mandibola</a:t>
            </a:r>
            <a:endParaRPr lang="it-IT" altLang="it-IT" sz="14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Movimenti di apertura e di chiusura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Movimenti di protrusione e retrusione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Movimenti di lateralità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latin typeface="Arial" charset="0"/>
              </a:rPr>
              <a:t>Traiettorie</a:t>
            </a:r>
            <a:endParaRPr lang="it-IT" altLang="it-IT" sz="1400">
              <a:latin typeface="Arial" charset="0"/>
            </a:endParaRPr>
          </a:p>
        </p:txBody>
      </p:sp>
      <p:pic>
        <p:nvPicPr>
          <p:cNvPr id="64514" name="Picture 1028" descr="masticazi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87575"/>
            <a:ext cx="6808788" cy="461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1029" descr="movimenti fronta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3657600"/>
            <a:ext cx="18176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Text Box 1030"/>
          <p:cNvSpPr txBox="1">
            <a:spLocks noChangeArrowheads="1"/>
          </p:cNvSpPr>
          <p:nvPr/>
        </p:nvSpPr>
        <p:spPr bwMode="auto">
          <a:xfrm>
            <a:off x="776288" y="3443288"/>
            <a:ext cx="12811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Piano frontale</a:t>
            </a:r>
          </a:p>
        </p:txBody>
      </p:sp>
      <p:sp>
        <p:nvSpPr>
          <p:cNvPr id="64517" name="Rectangle 1031"/>
          <p:cNvSpPr>
            <a:spLocks noChangeArrowheads="1"/>
          </p:cNvSpPr>
          <p:nvPr/>
        </p:nvSpPr>
        <p:spPr bwMode="auto">
          <a:xfrm>
            <a:off x="0" y="3352800"/>
            <a:ext cx="2667000" cy="3505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000">
              <a:latin typeface="Arial" charset="0"/>
            </a:endParaRPr>
          </a:p>
        </p:txBody>
      </p:sp>
      <p:sp>
        <p:nvSpPr>
          <p:cNvPr id="64518" name="CasellaDiTesto 1"/>
          <p:cNvSpPr txBox="1">
            <a:spLocks noChangeArrowheads="1"/>
          </p:cNvSpPr>
          <p:nvPr/>
        </p:nvSpPr>
        <p:spPr bwMode="auto">
          <a:xfrm>
            <a:off x="7761288" y="6381750"/>
            <a:ext cx="17668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x-none" sz="1400" b="1">
                <a:latin typeface="Arial" charset="0"/>
              </a:rPr>
              <a:t>Schema di Posselt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026"/>
          <p:cNvSpPr>
            <a:spLocks noChangeArrowheads="1"/>
          </p:cNvSpPr>
          <p:nvPr/>
        </p:nvSpPr>
        <p:spPr bwMode="auto">
          <a:xfrm>
            <a:off x="0" y="-36513"/>
            <a:ext cx="2092325" cy="97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latin typeface="Arial" charset="0"/>
              </a:rPr>
              <a:t>Masticazione</a:t>
            </a:r>
            <a:endParaRPr lang="it-IT" altLang="it-IT" sz="14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 dirty="0">
                <a:latin typeface="Arial" charset="0"/>
              </a:rPr>
              <a:t>Fattori muscolari</a:t>
            </a:r>
            <a:endParaRPr lang="it-IT" altLang="it-IT" sz="14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 dirty="0">
                <a:latin typeface="Arial" charset="0"/>
              </a:rPr>
              <a:t>Muscoli masticatori</a:t>
            </a:r>
            <a:endParaRPr lang="it-IT" altLang="it-IT" sz="14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dirty="0">
                <a:latin typeface="Arial" charset="0"/>
              </a:rPr>
              <a:t>Labbra, guance e lingua</a:t>
            </a:r>
          </a:p>
        </p:txBody>
      </p:sp>
      <p:sp>
        <p:nvSpPr>
          <p:cNvPr id="66562" name="Text Box 1056"/>
          <p:cNvSpPr txBox="1">
            <a:spLocks noChangeArrowheads="1"/>
          </p:cNvSpPr>
          <p:nvPr/>
        </p:nvSpPr>
        <p:spPr bwMode="auto">
          <a:xfrm>
            <a:off x="152400" y="1143000"/>
            <a:ext cx="22590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MUSCOLI MASTICATORI</a:t>
            </a:r>
          </a:p>
        </p:txBody>
      </p:sp>
      <p:pic>
        <p:nvPicPr>
          <p:cNvPr id="66563" name="Picture 1057" descr="1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7463"/>
            <a:ext cx="6096000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682" name="Group 1066"/>
          <p:cNvGraphicFramePr>
            <a:graphicFrameLocks noGrp="1"/>
          </p:cNvGraphicFramePr>
          <p:nvPr/>
        </p:nvGraphicFramePr>
        <p:xfrm>
          <a:off x="457200" y="4343400"/>
          <a:ext cx="6000750" cy="2354265"/>
        </p:xfrm>
        <a:graphic>
          <a:graphicData uri="http://schemas.openxmlformats.org/drawingml/2006/table">
            <a:tbl>
              <a:tblPr/>
              <a:tblGrid>
                <a:gridCol w="1781175"/>
                <a:gridCol w="4219575"/>
              </a:tblGrid>
              <a:tr h="3921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Temporale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Elevatore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21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Massetere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Elevatore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37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Pterigoideo laterale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Lateralità e protrusione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21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Pterigoideo mediale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Elevatore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21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M. sopraioidei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Abbassatori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21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M. ifraioidei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Abbassatori (stabilizzazione dell</a:t>
                      </a:r>
                      <a:r>
                        <a:rPr kumimoji="0" lang="ja-JP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’</a:t>
                      </a:r>
                      <a:r>
                        <a:rPr kumimoji="0" lang="it-IT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osso ioide)</a:t>
                      </a:r>
                      <a:endParaRPr kumimoji="0" lang="it-IT" alt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6587" name="Line 1060"/>
          <p:cNvSpPr>
            <a:spLocks noChangeShapeType="1"/>
          </p:cNvSpPr>
          <p:nvPr/>
        </p:nvSpPr>
        <p:spPr bwMode="auto">
          <a:xfrm flipV="1">
            <a:off x="3200400" y="2209800"/>
            <a:ext cx="2667000" cy="22860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6588" name="Line 1061"/>
          <p:cNvSpPr>
            <a:spLocks noChangeShapeType="1"/>
          </p:cNvSpPr>
          <p:nvPr/>
        </p:nvSpPr>
        <p:spPr bwMode="auto">
          <a:xfrm flipV="1">
            <a:off x="3200400" y="2743200"/>
            <a:ext cx="4038600" cy="2133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6589" name="Line 1067"/>
          <p:cNvSpPr>
            <a:spLocks noChangeShapeType="1"/>
          </p:cNvSpPr>
          <p:nvPr/>
        </p:nvSpPr>
        <p:spPr bwMode="auto">
          <a:xfrm flipV="1">
            <a:off x="4267200" y="3581400"/>
            <a:ext cx="2971800" cy="16764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6590" name="Line 1068"/>
          <p:cNvSpPr>
            <a:spLocks noChangeShapeType="1"/>
          </p:cNvSpPr>
          <p:nvPr/>
        </p:nvSpPr>
        <p:spPr bwMode="auto">
          <a:xfrm flipV="1">
            <a:off x="3505200" y="4419600"/>
            <a:ext cx="3581400" cy="12954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ChangeArrowheads="1"/>
          </p:cNvSpPr>
          <p:nvPr/>
        </p:nvSpPr>
        <p:spPr bwMode="auto">
          <a:xfrm>
            <a:off x="0" y="-36513"/>
            <a:ext cx="2132013" cy="97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latin typeface="Arial" charset="0"/>
              </a:rPr>
              <a:t>Masticazione</a:t>
            </a:r>
            <a:endParaRPr lang="it-IT" altLang="it-IT" sz="14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latin typeface="Arial" charset="0"/>
              </a:rPr>
              <a:t>Fattori muscolari</a:t>
            </a:r>
            <a:endParaRPr lang="it-IT" altLang="it-IT" sz="14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Muscoli masticatori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latin typeface="Arial" charset="0"/>
              </a:rPr>
              <a:t>Labbra</a:t>
            </a:r>
            <a:r>
              <a:rPr lang="it-IT" altLang="it-IT" sz="1400">
                <a:latin typeface="Arial" charset="0"/>
              </a:rPr>
              <a:t>, guance e lingua</a:t>
            </a:r>
          </a:p>
        </p:txBody>
      </p:sp>
      <p:pic>
        <p:nvPicPr>
          <p:cNvPr id="68610" name="Picture 5" descr="Ling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0"/>
            <a:ext cx="47386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ChangeArrowheads="1"/>
          </p:cNvSpPr>
          <p:nvPr/>
        </p:nvSpPr>
        <p:spPr bwMode="auto">
          <a:xfrm>
            <a:off x="76200" y="76200"/>
            <a:ext cx="3306763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 dirty="0">
                <a:latin typeface="Arial" charset="0"/>
              </a:rPr>
              <a:t>Salivazione</a:t>
            </a:r>
            <a:endParaRPr lang="it-IT" altLang="it-IT" sz="14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 dirty="0">
                <a:latin typeface="Arial" charset="0"/>
              </a:rPr>
              <a:t>Anatomia funzionale</a:t>
            </a:r>
            <a:endParaRPr lang="it-IT" altLang="it-IT" sz="14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dirty="0">
                <a:latin typeface="Arial" charset="0"/>
              </a:rPr>
              <a:t>Composizione della secrezione salivare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dirty="0">
                <a:latin typeface="Arial" charset="0"/>
              </a:rPr>
              <a:t>Regolazione della secrezione salivare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dirty="0">
                <a:latin typeface="Arial" charset="0"/>
              </a:rPr>
              <a:t>Fase cefalica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dirty="0">
                <a:latin typeface="Arial" charset="0"/>
              </a:rPr>
              <a:t>Fase orale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dirty="0">
                <a:latin typeface="Arial" charset="0"/>
              </a:rPr>
              <a:t>Fase gastrica</a:t>
            </a:r>
          </a:p>
        </p:txBody>
      </p:sp>
      <p:pic>
        <p:nvPicPr>
          <p:cNvPr id="29698" name="Picture 3" descr="Saliva ghi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5081588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4" descr="gh salivare mis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38" y="0"/>
            <a:ext cx="48561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2667000" y="6400800"/>
            <a:ext cx="20716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Ghiandole salivari miste</a:t>
            </a:r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6232525" y="152400"/>
            <a:ext cx="777875" cy="549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>
                <a:latin typeface="Arial" charset="0"/>
              </a:rPr>
              <a:t>cellula del condotto intercalare</a:t>
            </a:r>
          </a:p>
        </p:txBody>
      </p:sp>
      <p:sp>
        <p:nvSpPr>
          <p:cNvPr id="29702" name="Text Box 9"/>
          <p:cNvSpPr txBox="1">
            <a:spLocks noChangeArrowheads="1"/>
          </p:cNvSpPr>
          <p:nvPr/>
        </p:nvSpPr>
        <p:spPr bwMode="auto">
          <a:xfrm>
            <a:off x="4070350" y="790575"/>
            <a:ext cx="1009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>
                <a:latin typeface="Arial" charset="0"/>
              </a:rPr>
              <a:t>tubulo mucoso</a:t>
            </a:r>
          </a:p>
        </p:txBody>
      </p:sp>
      <p:sp>
        <p:nvSpPr>
          <p:cNvPr id="29703" name="Text Box 10"/>
          <p:cNvSpPr txBox="1">
            <a:spLocks noChangeArrowheads="1"/>
          </p:cNvSpPr>
          <p:nvPr/>
        </p:nvSpPr>
        <p:spPr bwMode="auto">
          <a:xfrm>
            <a:off x="4114800" y="228600"/>
            <a:ext cx="9318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>
                <a:latin typeface="Arial" charset="0"/>
              </a:rPr>
              <a:t>acino sieroso</a:t>
            </a:r>
          </a:p>
        </p:txBody>
      </p:sp>
      <p:sp>
        <p:nvSpPr>
          <p:cNvPr id="29704" name="Text Box 11"/>
          <p:cNvSpPr txBox="1">
            <a:spLocks noChangeArrowheads="1"/>
          </p:cNvSpPr>
          <p:nvPr/>
        </p:nvSpPr>
        <p:spPr bwMode="auto">
          <a:xfrm>
            <a:off x="4343400" y="1600200"/>
            <a:ext cx="1427163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>
                <a:latin typeface="Arial" charset="0"/>
              </a:rPr>
              <a:t>semiluna di Giannuzzi</a:t>
            </a:r>
          </a:p>
        </p:txBody>
      </p:sp>
      <p:sp>
        <p:nvSpPr>
          <p:cNvPr id="29705" name="Line 12"/>
          <p:cNvSpPr>
            <a:spLocks noChangeShapeType="1"/>
          </p:cNvSpPr>
          <p:nvPr/>
        </p:nvSpPr>
        <p:spPr bwMode="auto">
          <a:xfrm>
            <a:off x="5029200" y="914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9706" name="Line 13"/>
          <p:cNvSpPr>
            <a:spLocks noChangeShapeType="1"/>
          </p:cNvSpPr>
          <p:nvPr/>
        </p:nvSpPr>
        <p:spPr bwMode="auto">
          <a:xfrm>
            <a:off x="5029200" y="3810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9707" name="Rectangle 14"/>
          <p:cNvSpPr>
            <a:spLocks noChangeArrowheads="1"/>
          </p:cNvSpPr>
          <p:nvPr/>
        </p:nvSpPr>
        <p:spPr bwMode="auto">
          <a:xfrm>
            <a:off x="6216650" y="685800"/>
            <a:ext cx="4572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000">
              <a:latin typeface="Arial" charset="0"/>
            </a:endParaRPr>
          </a:p>
        </p:txBody>
      </p:sp>
      <p:sp>
        <p:nvSpPr>
          <p:cNvPr id="29708" name="Rectangle 15"/>
          <p:cNvSpPr>
            <a:spLocks noChangeArrowheads="1"/>
          </p:cNvSpPr>
          <p:nvPr/>
        </p:nvSpPr>
        <p:spPr bwMode="auto">
          <a:xfrm>
            <a:off x="6208713" y="906463"/>
            <a:ext cx="269875" cy="2365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000">
              <a:latin typeface="Arial" charset="0"/>
            </a:endParaRPr>
          </a:p>
        </p:txBody>
      </p:sp>
      <p:sp>
        <p:nvSpPr>
          <p:cNvPr id="29709" name="Text Box 16"/>
          <p:cNvSpPr txBox="1">
            <a:spLocks noChangeArrowheads="1"/>
          </p:cNvSpPr>
          <p:nvPr/>
        </p:nvSpPr>
        <p:spPr bwMode="auto">
          <a:xfrm>
            <a:off x="5394325" y="2959100"/>
            <a:ext cx="701675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altLang="it-IT" sz="1000">
                <a:latin typeface="Arial" charset="0"/>
              </a:rPr>
              <a:t>cellula mucosa</a:t>
            </a:r>
          </a:p>
        </p:txBody>
      </p:sp>
      <p:sp>
        <p:nvSpPr>
          <p:cNvPr id="29710" name="Text Box 17"/>
          <p:cNvSpPr txBox="1">
            <a:spLocks noChangeArrowheads="1"/>
          </p:cNvSpPr>
          <p:nvPr/>
        </p:nvSpPr>
        <p:spPr bwMode="auto">
          <a:xfrm>
            <a:off x="8823325" y="2879725"/>
            <a:ext cx="1006475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>
                <a:latin typeface="Arial" charset="0"/>
              </a:rPr>
              <a:t>cellule mioepiteliali</a:t>
            </a:r>
          </a:p>
        </p:txBody>
      </p:sp>
      <p:sp>
        <p:nvSpPr>
          <p:cNvPr id="29711" name="Text Box 18"/>
          <p:cNvSpPr txBox="1">
            <a:spLocks noChangeArrowheads="1"/>
          </p:cNvSpPr>
          <p:nvPr/>
        </p:nvSpPr>
        <p:spPr bwMode="auto">
          <a:xfrm>
            <a:off x="4953000" y="5980113"/>
            <a:ext cx="989013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>
                <a:latin typeface="Arial" charset="0"/>
              </a:rPr>
              <a:t>cellula sierosa</a:t>
            </a:r>
          </a:p>
        </p:txBody>
      </p:sp>
      <p:sp>
        <p:nvSpPr>
          <p:cNvPr id="29712" name="Text Box 19"/>
          <p:cNvSpPr txBox="1">
            <a:spLocks noChangeArrowheads="1"/>
          </p:cNvSpPr>
          <p:nvPr/>
        </p:nvSpPr>
        <p:spPr bwMode="auto">
          <a:xfrm>
            <a:off x="8670925" y="6616700"/>
            <a:ext cx="657225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>
                <a:latin typeface="Arial" charset="0"/>
              </a:rPr>
              <a:t>capillare</a:t>
            </a:r>
          </a:p>
        </p:txBody>
      </p:sp>
      <p:sp>
        <p:nvSpPr>
          <p:cNvPr id="29713" name="Text Box 20"/>
          <p:cNvSpPr txBox="1">
            <a:spLocks noChangeArrowheads="1"/>
          </p:cNvSpPr>
          <p:nvPr/>
        </p:nvSpPr>
        <p:spPr bwMode="auto">
          <a:xfrm>
            <a:off x="7016750" y="6553200"/>
            <a:ext cx="1517650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>
                <a:latin typeface="Arial" charset="0"/>
              </a:rPr>
              <a:t>fibra nervosa amielinica</a:t>
            </a:r>
          </a:p>
        </p:txBody>
      </p:sp>
      <p:sp>
        <p:nvSpPr>
          <p:cNvPr id="29714" name="Line 21"/>
          <p:cNvSpPr>
            <a:spLocks noChangeShapeType="1"/>
          </p:cNvSpPr>
          <p:nvPr/>
        </p:nvSpPr>
        <p:spPr bwMode="auto">
          <a:xfrm flipV="1">
            <a:off x="7772400" y="65532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ChangeArrowheads="1"/>
          </p:cNvSpPr>
          <p:nvPr/>
        </p:nvSpPr>
        <p:spPr bwMode="auto">
          <a:xfrm>
            <a:off x="115888" y="82550"/>
            <a:ext cx="5294312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 dirty="0">
                <a:latin typeface="Arial" charset="0"/>
              </a:rPr>
              <a:t>Masticazione</a:t>
            </a:r>
            <a:endParaRPr lang="it-IT" altLang="it-IT" sz="14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 dirty="0">
                <a:latin typeface="Arial" charset="0"/>
              </a:rPr>
              <a:t>Fattori nervosi</a:t>
            </a:r>
            <a:endParaRPr lang="it-IT" altLang="it-IT" sz="14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 dirty="0">
                <a:latin typeface="Arial" charset="0"/>
              </a:rPr>
              <a:t>Innervazione sensitiva del territorio oro-faciale</a:t>
            </a:r>
            <a:endParaRPr lang="it-IT" altLang="it-IT" sz="14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dirty="0">
                <a:latin typeface="Arial" charset="0"/>
              </a:rPr>
              <a:t>Recettori dell'articolazione temporo-mandibolare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dirty="0">
                <a:latin typeface="Arial" charset="0"/>
              </a:rPr>
              <a:t>Recettori muscolari e tendinei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dirty="0">
                <a:latin typeface="Arial" charset="0"/>
              </a:rPr>
              <a:t>Innervazione </a:t>
            </a:r>
            <a:r>
              <a:rPr lang="it-IT" altLang="it-IT" sz="1400" dirty="0" err="1">
                <a:latin typeface="Arial" charset="0"/>
              </a:rPr>
              <a:t>intradentale</a:t>
            </a:r>
            <a:endParaRPr lang="it-IT" altLang="it-IT" sz="14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dirty="0">
                <a:latin typeface="Arial" charset="0"/>
              </a:rPr>
              <a:t>Innervazione del legamento periodontale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 dirty="0">
                <a:latin typeface="Arial" charset="0"/>
              </a:rPr>
              <a:t>Riflessi masticatori</a:t>
            </a:r>
            <a:endParaRPr lang="it-IT" altLang="it-IT" sz="14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dirty="0">
                <a:latin typeface="Arial" charset="0"/>
              </a:rPr>
              <a:t>Riflesso mandibolare di chiusura e postura della mandibola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dirty="0">
                <a:latin typeface="Arial" charset="0"/>
              </a:rPr>
              <a:t>Altri riflessi di chiusura della mandibola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dirty="0">
                <a:latin typeface="Arial" charset="0"/>
              </a:rPr>
              <a:t>Riflessi di apertura della mandibola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dirty="0">
                <a:latin typeface="Arial" charset="0"/>
              </a:rPr>
              <a:t>Compensazione riflessa della contrazione da variazione di carico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 dirty="0">
                <a:latin typeface="Arial" charset="0"/>
              </a:rPr>
              <a:t>Controllo centrale della masticazione</a:t>
            </a:r>
            <a:endParaRPr lang="it-IT" altLang="it-IT" sz="14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Immagine 1" descr="gr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12"/>
          <a:stretch>
            <a:fillRect/>
          </a:stretch>
        </p:blipFill>
        <p:spPr bwMode="auto">
          <a:xfrm>
            <a:off x="128588" y="404813"/>
            <a:ext cx="70707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6" name="Rectangle 45"/>
          <p:cNvSpPr>
            <a:spLocks noChangeArrowheads="1"/>
          </p:cNvSpPr>
          <p:nvPr/>
        </p:nvSpPr>
        <p:spPr bwMode="auto">
          <a:xfrm>
            <a:off x="5889625" y="4445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rgbClr val="1C04FF"/>
                </a:solidFill>
                <a:latin typeface="Arial" charset="0"/>
              </a:rPr>
              <a:t>DIGESTIONE ORALE: deglutizione</a:t>
            </a:r>
            <a:endParaRPr lang="it-IT" altLang="it-IT" sz="1400">
              <a:solidFill>
                <a:srgbClr val="1C04FF"/>
              </a:solidFill>
              <a:latin typeface="Arial Rounded MT Bold" charset="0"/>
            </a:endParaRPr>
          </a:p>
        </p:txBody>
      </p:sp>
      <p:sp>
        <p:nvSpPr>
          <p:cNvPr id="72707" name="CasellaDiTesto 2"/>
          <p:cNvSpPr txBox="1">
            <a:spLocks noChangeArrowheads="1"/>
          </p:cNvSpPr>
          <p:nvPr/>
        </p:nvSpPr>
        <p:spPr bwMode="auto">
          <a:xfrm>
            <a:off x="8518525" y="6494463"/>
            <a:ext cx="12588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>
                <a:latin typeface="Arial" charset="0"/>
              </a:rPr>
              <a:t>GUYTON, Elsevier</a:t>
            </a:r>
          </a:p>
        </p:txBody>
      </p:sp>
      <p:cxnSp>
        <p:nvCxnSpPr>
          <p:cNvPr id="72708" name="Connettore 1 2"/>
          <p:cNvCxnSpPr>
            <a:cxnSpLocks noChangeShapeType="1"/>
          </p:cNvCxnSpPr>
          <p:nvPr/>
        </p:nvCxnSpPr>
        <p:spPr bwMode="auto">
          <a:xfrm flipH="1" flipV="1">
            <a:off x="3600450" y="3429000"/>
            <a:ext cx="87313" cy="4587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72709" name="CasellaDiTesto 4"/>
          <p:cNvSpPr txBox="1">
            <a:spLocks noChangeArrowheads="1"/>
          </p:cNvSpPr>
          <p:nvPr/>
        </p:nvSpPr>
        <p:spPr bwMode="auto">
          <a:xfrm>
            <a:off x="1085850" y="3789363"/>
            <a:ext cx="955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altLang="x-none" sz="1800"/>
              <a:t>Laringe</a:t>
            </a:r>
          </a:p>
        </p:txBody>
      </p:sp>
      <p:cxnSp>
        <p:nvCxnSpPr>
          <p:cNvPr id="72710" name="Connettore 1 6"/>
          <p:cNvCxnSpPr>
            <a:cxnSpLocks noChangeShapeType="1"/>
          </p:cNvCxnSpPr>
          <p:nvPr/>
        </p:nvCxnSpPr>
        <p:spPr bwMode="auto">
          <a:xfrm>
            <a:off x="2000250" y="4005263"/>
            <a:ext cx="1368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43" descr="3684921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1" b="68115"/>
          <a:stretch>
            <a:fillRect/>
          </a:stretch>
        </p:blipFill>
        <p:spPr bwMode="auto">
          <a:xfrm>
            <a:off x="257175" y="271463"/>
            <a:ext cx="3548063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4" name="Picture 44" descr="3684921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97" r="17445"/>
          <a:stretch>
            <a:fillRect/>
          </a:stretch>
        </p:blipFill>
        <p:spPr bwMode="auto">
          <a:xfrm>
            <a:off x="6062663" y="3497263"/>
            <a:ext cx="2927350" cy="323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45"/>
          <p:cNvSpPr>
            <a:spLocks noChangeArrowheads="1"/>
          </p:cNvSpPr>
          <p:nvPr/>
        </p:nvSpPr>
        <p:spPr bwMode="auto">
          <a:xfrm>
            <a:off x="4879975" y="169863"/>
            <a:ext cx="344805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1541" b="1">
                <a:solidFill>
                  <a:srgbClr val="1C04FF"/>
                </a:solidFill>
              </a:rPr>
              <a:t>DIGESTIONE ORALE: deglutizione</a:t>
            </a:r>
            <a:endParaRPr lang="it-IT" sz="1348">
              <a:solidFill>
                <a:srgbClr val="1C04FF"/>
              </a:solidFill>
              <a:latin typeface="Arial Rounded MT Bold" pitchFamily="-72" charset="0"/>
            </a:endParaRPr>
          </a:p>
        </p:txBody>
      </p:sp>
      <p:pic>
        <p:nvPicPr>
          <p:cNvPr id="74756" name="Picture 42" descr="3684921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17" b="38564"/>
          <a:stretch>
            <a:fillRect/>
          </a:stretch>
        </p:blipFill>
        <p:spPr bwMode="auto">
          <a:xfrm>
            <a:off x="1485900" y="3705225"/>
            <a:ext cx="3548063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 Box 46"/>
          <p:cNvSpPr txBox="1">
            <a:spLocks noChangeArrowheads="1"/>
          </p:cNvSpPr>
          <p:nvPr/>
        </p:nvSpPr>
        <p:spPr bwMode="auto">
          <a:xfrm>
            <a:off x="8443913" y="6364288"/>
            <a:ext cx="114776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867"/>
              <a:t>Da SILVERTHORN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983038" y="585788"/>
            <a:ext cx="5732462" cy="2459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541" dirty="0"/>
              <a:t>Il palato molle, spinto verso l’alto dal bolo, chiude </a:t>
            </a:r>
            <a:r>
              <a:rPr lang="it-IT" sz="1541"/>
              <a:t>il rinofaringe.</a:t>
            </a:r>
            <a:endParaRPr lang="it-IT" sz="1541" dirty="0"/>
          </a:p>
          <a:p>
            <a:pPr>
              <a:defRPr/>
            </a:pPr>
            <a:r>
              <a:rPr lang="it-IT" sz="1541" dirty="0"/>
              <a:t>Per effetto della attivazione del centro della deglutizione:</a:t>
            </a:r>
          </a:p>
          <a:p>
            <a:pPr>
              <a:defRPr/>
            </a:pPr>
            <a:endParaRPr lang="it-IT" sz="1541" dirty="0"/>
          </a:p>
          <a:p>
            <a:pPr marL="330213" indent="-330213">
              <a:buFont typeface="+mj-lt"/>
              <a:buAutoNum type="arabicPeriod"/>
              <a:defRPr/>
            </a:pPr>
            <a:r>
              <a:rPr lang="it-IT" sz="1541" dirty="0"/>
              <a:t>La laringe viene spinta verso l’alto e in avanti, determinando una rotazione verso dietro dell’epiglottide, che chiude la laringe</a:t>
            </a:r>
          </a:p>
          <a:p>
            <a:pPr marL="330213" indent="-330213">
              <a:buFont typeface="+mj-lt"/>
              <a:buAutoNum type="arabicPeriod"/>
              <a:defRPr/>
            </a:pPr>
            <a:r>
              <a:rPr lang="it-IT" sz="1541" dirty="0"/>
              <a:t>La muscolatura striata della parte superiore dell’esofago si rilascia, facilitando l’ingresso del bolo</a:t>
            </a:r>
          </a:p>
          <a:p>
            <a:pPr marL="330213" indent="-330213">
              <a:buFont typeface="+mj-lt"/>
              <a:buAutoNum type="arabicPeriod"/>
              <a:defRPr/>
            </a:pPr>
            <a:r>
              <a:rPr lang="it-IT" sz="1541" dirty="0"/>
              <a:t>La parete della faringe si contrae in senso aborale, avviando la progressione peristaltica del bolo nell’esofago.</a:t>
            </a:r>
          </a:p>
        </p:txBody>
      </p:sp>
      <p:sp>
        <p:nvSpPr>
          <p:cNvPr id="41991" name="CasellaDiTesto 4"/>
          <p:cNvSpPr txBox="1">
            <a:spLocks noChangeArrowheads="1"/>
          </p:cNvSpPr>
          <p:nvPr/>
        </p:nvSpPr>
        <p:spPr bwMode="auto">
          <a:xfrm>
            <a:off x="2921000" y="1211263"/>
            <a:ext cx="6858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156"/>
              <a:t>Faringe</a:t>
            </a:r>
          </a:p>
        </p:txBody>
      </p:sp>
      <p:cxnSp>
        <p:nvCxnSpPr>
          <p:cNvPr id="74760" name="Connettore 1 8"/>
          <p:cNvCxnSpPr>
            <a:cxnSpLocks noChangeShapeType="1"/>
          </p:cNvCxnSpPr>
          <p:nvPr/>
        </p:nvCxnSpPr>
        <p:spPr bwMode="auto">
          <a:xfrm flipH="1">
            <a:off x="930275" y="1344613"/>
            <a:ext cx="1990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ChangeArrowheads="1"/>
          </p:cNvSpPr>
          <p:nvPr/>
        </p:nvSpPr>
        <p:spPr bwMode="auto">
          <a:xfrm>
            <a:off x="55563" y="76200"/>
            <a:ext cx="13922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latin typeface="Arial" charset="0"/>
              </a:rPr>
              <a:t>Deglutizione</a:t>
            </a:r>
          </a:p>
        </p:txBody>
      </p:sp>
      <p:pic>
        <p:nvPicPr>
          <p:cNvPr id="76802" name="Picture 3" descr="Deglutizi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13" y="0"/>
            <a:ext cx="45608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55563" y="76200"/>
            <a:ext cx="25511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1"/>
                </a:solidFill>
                <a:latin typeface="Arial" charset="0"/>
              </a:rPr>
              <a:t>Deglutizione: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>
                <a:solidFill>
                  <a:schemeClr val="bg1"/>
                </a:solidFill>
                <a:latin typeface="Arial" charset="0"/>
              </a:rPr>
              <a:t>Riflesso della deglutizione</a:t>
            </a:r>
          </a:p>
        </p:txBody>
      </p:sp>
      <p:pic>
        <p:nvPicPr>
          <p:cNvPr id="2" name="Swallowing Reflex, Phases and Overview of Neural Control, Animation.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765175"/>
            <a:ext cx="9728200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55563" y="76200"/>
            <a:ext cx="2860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1"/>
                </a:solidFill>
                <a:latin typeface="Arial" charset="0"/>
              </a:rPr>
              <a:t>Deglutizione: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>
                <a:solidFill>
                  <a:schemeClr val="bg1"/>
                </a:solidFill>
                <a:latin typeface="Arial" charset="0"/>
              </a:rPr>
              <a:t>Deglutizione infantile e adulta</a:t>
            </a:r>
          </a:p>
        </p:txBody>
      </p:sp>
      <p:sp>
        <p:nvSpPr>
          <p:cNvPr id="80899" name="CasellaDiTesto 3"/>
          <p:cNvSpPr txBox="1">
            <a:spLocks noChangeArrowheads="1"/>
          </p:cNvSpPr>
          <p:nvPr/>
        </p:nvSpPr>
        <p:spPr bwMode="auto">
          <a:xfrm>
            <a:off x="5313363" y="6524625"/>
            <a:ext cx="45688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x-none" sz="1200">
                <a:solidFill>
                  <a:schemeClr val="bg1"/>
                </a:solidFill>
                <a:latin typeface="Arial" charset="0"/>
              </a:rPr>
              <a:t>EduCaixaTV (https://www.youtube.com/watch?v=dSFShtsswnw)</a:t>
            </a:r>
          </a:p>
        </p:txBody>
      </p:sp>
      <p:pic>
        <p:nvPicPr>
          <p:cNvPr id="2" name="Deglutizione infantile e adulta (spagnolo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1052513"/>
            <a:ext cx="76200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027"/>
          <p:cNvSpPr>
            <a:spLocks noChangeArrowheads="1"/>
          </p:cNvSpPr>
          <p:nvPr/>
        </p:nvSpPr>
        <p:spPr bwMode="auto">
          <a:xfrm>
            <a:off x="76200" y="76200"/>
            <a:ext cx="3533775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latin typeface="Arial" charset="0"/>
              </a:rPr>
              <a:t>Salivazione</a:t>
            </a:r>
            <a:endParaRPr lang="it-IT" altLang="it-IT" sz="14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Anatomia funzionale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latin typeface="Arial" charset="0"/>
              </a:rPr>
              <a:t>Composizione della secrezione salivare</a:t>
            </a:r>
            <a:endParaRPr lang="it-IT" altLang="it-IT" sz="14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Regolazione della secrezione salivare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Fase cefalica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Fase orale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Fase gastrica</a:t>
            </a:r>
          </a:p>
        </p:txBody>
      </p:sp>
      <p:pic>
        <p:nvPicPr>
          <p:cNvPr id="31746" name="Picture 1029" descr="F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3" t="2750" r="9982" b="55098"/>
          <a:stretch>
            <a:fillRect/>
          </a:stretch>
        </p:blipFill>
        <p:spPr bwMode="auto">
          <a:xfrm>
            <a:off x="4343400" y="22225"/>
            <a:ext cx="5486400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1030" descr="F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6" t="48813" r="30756"/>
          <a:stretch>
            <a:fillRect/>
          </a:stretch>
        </p:blipFill>
        <p:spPr bwMode="auto">
          <a:xfrm>
            <a:off x="76200" y="2001838"/>
            <a:ext cx="4267200" cy="463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ChangeArrowheads="1"/>
          </p:cNvSpPr>
          <p:nvPr/>
        </p:nvSpPr>
        <p:spPr bwMode="auto">
          <a:xfrm>
            <a:off x="76200" y="76200"/>
            <a:ext cx="3533775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latin typeface="Arial" charset="0"/>
              </a:rPr>
              <a:t>Salivazione</a:t>
            </a:r>
            <a:endParaRPr lang="it-IT" altLang="it-IT" sz="14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Anatomia funzionale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latin typeface="Arial" charset="0"/>
              </a:rPr>
              <a:t>Composizione della secrezione salivare</a:t>
            </a:r>
            <a:endParaRPr lang="it-IT" altLang="it-IT" sz="14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Regolazione della secrezione salivare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Fase cefalica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Fase orale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Fase gastrica</a:t>
            </a:r>
          </a:p>
        </p:txBody>
      </p:sp>
      <p:graphicFrame>
        <p:nvGraphicFramePr>
          <p:cNvPr id="67633" name="Group 49"/>
          <p:cNvGraphicFramePr>
            <a:graphicFrameLocks noGrp="1"/>
          </p:cNvGraphicFramePr>
          <p:nvPr/>
        </p:nvGraphicFramePr>
        <p:xfrm>
          <a:off x="304800" y="2667000"/>
          <a:ext cx="4400550" cy="3567113"/>
        </p:xfrm>
        <a:graphic>
          <a:graphicData uri="http://schemas.openxmlformats.org/drawingml/2006/table">
            <a:tbl>
              <a:tblPr/>
              <a:tblGrid>
                <a:gridCol w="2200275"/>
                <a:gridCol w="2200275"/>
              </a:tblGrid>
              <a:tr h="11584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Calcio e Fosforo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Facilitano il mantenimento </a:t>
                      </a: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dello </a:t>
                      </a: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smalto, perché ne fanno parte, </a:t>
                      </a: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ma favoriscono la deposizione di tartaro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7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Bicarbonato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Sistema tampone. Contrasta i prodotti acidi dei batteri cariogeni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506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Fluoro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Protegge la superficie dello </a:t>
                      </a: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smalto facendo precipitare calcio e fosforo</a:t>
                      </a:r>
                      <a:endParaRPr kumimoji="0" lang="it-IT" alt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7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Tiocianato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Convertito in </a:t>
                      </a:r>
                      <a:r>
                        <a:rPr kumimoji="0" lang="it-IT" altLang="it-IT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ipotiocianito</a:t>
                      </a: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 è un potente antibatterico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11" name="Text Box 42"/>
          <p:cNvSpPr txBox="1">
            <a:spLocks noChangeArrowheads="1"/>
          </p:cNvSpPr>
          <p:nvPr/>
        </p:nvSpPr>
        <p:spPr bwMode="auto">
          <a:xfrm>
            <a:off x="1257300" y="2209800"/>
            <a:ext cx="2476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COSTITUENTI INORGANICI</a:t>
            </a:r>
          </a:p>
        </p:txBody>
      </p:sp>
      <p:sp>
        <p:nvSpPr>
          <p:cNvPr id="33812" name="Text Box 50"/>
          <p:cNvSpPr txBox="1">
            <a:spLocks noChangeArrowheads="1"/>
          </p:cNvSpPr>
          <p:nvPr/>
        </p:nvSpPr>
        <p:spPr bwMode="auto">
          <a:xfrm>
            <a:off x="6083300" y="2133600"/>
            <a:ext cx="2298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COSTITUENTI ORGANICI</a:t>
            </a:r>
          </a:p>
        </p:txBody>
      </p:sp>
      <p:graphicFrame>
        <p:nvGraphicFramePr>
          <p:cNvPr id="67667" name="Group 83"/>
          <p:cNvGraphicFramePr>
            <a:graphicFrameLocks noGrp="1"/>
          </p:cNvGraphicFramePr>
          <p:nvPr/>
        </p:nvGraphicFramePr>
        <p:xfrm>
          <a:off x="5105400" y="2667000"/>
          <a:ext cx="4324350" cy="2382839"/>
        </p:xfrm>
        <a:graphic>
          <a:graphicData uri="http://schemas.openxmlformats.org/drawingml/2006/table">
            <a:tbl>
              <a:tblPr/>
              <a:tblGrid>
                <a:gridCol w="2162175"/>
                <a:gridCol w="2162175"/>
              </a:tblGrid>
              <a:tr h="550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Mucine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Glicoproteine con funzione lubrificante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Amilasi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Enzima digestivo dell</a:t>
                      </a:r>
                      <a:r>
                        <a:rPr kumimoji="0" lang="ja-JP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’</a:t>
                      </a:r>
                      <a:r>
                        <a:rPr kumimoji="0" lang="it-IT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amido cotto</a:t>
                      </a:r>
                      <a:endParaRPr kumimoji="0" lang="it-IT" alt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Sialoperossidasi, lisozima, IgA, lattoferrina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Proteine con proprietà antimicrobiche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Staterina, proteine acide ricche di prolina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Lega il calcio, rendendo più difficile la formazione di tartaro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ChangeArrowheads="1"/>
          </p:cNvSpPr>
          <p:nvPr/>
        </p:nvSpPr>
        <p:spPr bwMode="auto">
          <a:xfrm>
            <a:off x="76200" y="76200"/>
            <a:ext cx="33655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latin typeface="Arial" charset="0"/>
              </a:rPr>
              <a:t>Salivazione</a:t>
            </a:r>
            <a:endParaRPr lang="it-IT" altLang="it-IT" sz="14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Anatomia funzionale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Composizione della secrezione salivare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latin typeface="Arial" charset="0"/>
              </a:rPr>
              <a:t>Regolazione della secrezione salivare</a:t>
            </a:r>
            <a:endParaRPr lang="it-IT" altLang="it-IT" sz="14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latin typeface="Arial" charset="0"/>
              </a:rPr>
              <a:t>Fase cefalica</a:t>
            </a:r>
            <a:endParaRPr lang="it-IT" altLang="it-IT" sz="14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Fase orale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Fase gastrica</a:t>
            </a:r>
          </a:p>
        </p:txBody>
      </p:sp>
      <p:pic>
        <p:nvPicPr>
          <p:cNvPr id="35842" name="Picture 3" descr="Pavlov l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0"/>
            <a:ext cx="6543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028" descr="controllo salivazi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8077200" cy="666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CasellaDiTesto 2"/>
          <p:cNvSpPr txBox="1">
            <a:spLocks noChangeArrowheads="1"/>
          </p:cNvSpPr>
          <p:nvPr/>
        </p:nvSpPr>
        <p:spPr bwMode="auto">
          <a:xfrm>
            <a:off x="8518525" y="6494463"/>
            <a:ext cx="12493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>
                <a:latin typeface="Arial" charset="0"/>
              </a:rPr>
              <a:t>GUYTON, Elsevier</a:t>
            </a:r>
          </a:p>
        </p:txBody>
      </p:sp>
      <p:sp>
        <p:nvSpPr>
          <p:cNvPr id="37891" name="Rectangle 7"/>
          <p:cNvSpPr>
            <a:spLocks noChangeArrowheads="1"/>
          </p:cNvSpPr>
          <p:nvPr/>
        </p:nvSpPr>
        <p:spPr bwMode="auto">
          <a:xfrm>
            <a:off x="0" y="1143000"/>
            <a:ext cx="2514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rgbClr val="1C04FF"/>
                </a:solidFill>
                <a:latin typeface="Arial" charset="0"/>
              </a:rPr>
              <a:t>DIGESTIONE ORALE: innervazione e riflessi salivatori</a:t>
            </a:r>
            <a:endParaRPr lang="it-IT" altLang="it-IT" sz="1400">
              <a:solidFill>
                <a:srgbClr val="1C04FF"/>
              </a:solidFill>
              <a:latin typeface="Arial Rounded MT Bold" charset="0"/>
            </a:endParaRPr>
          </a:p>
        </p:txBody>
      </p:sp>
      <p:pic>
        <p:nvPicPr>
          <p:cNvPr id="37892" name="Picture 1029" descr="innervazione-lingual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4290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Line 1031"/>
          <p:cNvSpPr>
            <a:spLocks noChangeShapeType="1"/>
          </p:cNvSpPr>
          <p:nvPr/>
        </p:nvSpPr>
        <p:spPr bwMode="auto">
          <a:xfrm flipH="1">
            <a:off x="3429000" y="4114800"/>
            <a:ext cx="838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39944" name="Rectangle 1032"/>
          <p:cNvSpPr>
            <a:spLocks noChangeArrowheads="1"/>
          </p:cNvSpPr>
          <p:nvPr/>
        </p:nvSpPr>
        <p:spPr bwMode="auto">
          <a:xfrm>
            <a:off x="0" y="3429000"/>
            <a:ext cx="34290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ChangeArrowheads="1"/>
          </p:cNvSpPr>
          <p:nvPr/>
        </p:nvSpPr>
        <p:spPr bwMode="auto">
          <a:xfrm>
            <a:off x="76200" y="76200"/>
            <a:ext cx="29178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latin typeface="Arial" charset="0"/>
              </a:rPr>
              <a:t>Fluido gengivale crevicolare</a:t>
            </a:r>
            <a:endParaRPr lang="it-IT" altLang="it-IT" sz="14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Solco gengivale</a:t>
            </a:r>
          </a:p>
        </p:txBody>
      </p:sp>
      <p:pic>
        <p:nvPicPr>
          <p:cNvPr id="39938" name="Picture 3" descr="d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" b="9303"/>
          <a:stretch>
            <a:fillRect/>
          </a:stretch>
        </p:blipFill>
        <p:spPr bwMode="auto">
          <a:xfrm>
            <a:off x="5448300" y="457200"/>
            <a:ext cx="40767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365125" y="2300288"/>
            <a:ext cx="1616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COMPOSIZIONE:</a:t>
            </a:r>
          </a:p>
        </p:txBody>
      </p:sp>
      <p:graphicFrame>
        <p:nvGraphicFramePr>
          <p:cNvPr id="74779" name="Group 27"/>
          <p:cNvGraphicFramePr>
            <a:graphicFrameLocks noGrp="1"/>
          </p:cNvGraphicFramePr>
          <p:nvPr/>
        </p:nvGraphicFramePr>
        <p:xfrm>
          <a:off x="400050" y="2760663"/>
          <a:ext cx="4781550" cy="1676400"/>
        </p:xfrm>
        <a:graphic>
          <a:graphicData uri="http://schemas.openxmlformats.org/drawingml/2006/table">
            <a:tbl>
              <a:tblPr/>
              <a:tblGrid>
                <a:gridCol w="1962150"/>
                <a:gridCol w="2819400"/>
              </a:tblGrid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Cellule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di desquamazione e leucociti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Ioni inorganici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come nel plasma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Componenti organici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come nel plasma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Enzimi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da batteri e leucociti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158940" y="1514564"/>
            <a:ext cx="4953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8606" indent="-278606">
              <a:buFont typeface="Wingdings" panose="05000000000000000000" pitchFamily="2" charset="2"/>
              <a:buChar char=""/>
            </a:pPr>
            <a:r>
              <a:rPr lang="it-IT" sz="1600" dirty="0">
                <a:solidFill>
                  <a:prstClr val="black"/>
                </a:solidFill>
                <a:ea typeface="Arial" charset="0"/>
                <a:cs typeface="Arial" charset="0"/>
              </a:rPr>
              <a:t>Nel tempo la dentatura si è evoluta:</a:t>
            </a:r>
          </a:p>
          <a:p>
            <a:pPr marL="603647" lvl="1" indent="-232172">
              <a:buFont typeface="Symbol" panose="05050102010706020507" pitchFamily="18" charset="2"/>
              <a:buChar char=""/>
            </a:pPr>
            <a:r>
              <a:rPr lang="it-IT" sz="1600" dirty="0">
                <a:solidFill>
                  <a:prstClr val="black"/>
                </a:solidFill>
                <a:ea typeface="Arial" charset="0"/>
                <a:cs typeface="Arial" charset="0"/>
              </a:rPr>
              <a:t>Evoluzione della specie umana</a:t>
            </a:r>
          </a:p>
          <a:p>
            <a:pPr marL="603647" lvl="1" indent="-232172">
              <a:buFont typeface="Symbol" panose="05050102010706020507" pitchFamily="18" charset="2"/>
              <a:buChar char=""/>
            </a:pPr>
            <a:r>
              <a:rPr lang="it-IT" sz="1600" dirty="0">
                <a:solidFill>
                  <a:prstClr val="black"/>
                </a:solidFill>
                <a:ea typeface="Arial" charset="0"/>
                <a:cs typeface="Arial" charset="0"/>
              </a:rPr>
              <a:t>Dieta = Si sta ancora evolvendo</a:t>
            </a:r>
          </a:p>
          <a:p>
            <a:pPr marL="603647" lvl="1" indent="-232172">
              <a:buFont typeface="Symbol" panose="05050102010706020507" pitchFamily="18" charset="2"/>
              <a:buChar char=""/>
            </a:pPr>
            <a:endParaRPr lang="it-IT" sz="1600" dirty="0">
              <a:solidFill>
                <a:prstClr val="black"/>
              </a:solidFill>
              <a:ea typeface="Arial" charset="0"/>
              <a:cs typeface="Arial" charset="0"/>
            </a:endParaRPr>
          </a:p>
          <a:p>
            <a:pPr marL="278606" indent="-278606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it-IT" sz="1600" dirty="0">
                <a:ea typeface="Arial" charset="0"/>
                <a:cs typeface="Arial" charset="0"/>
              </a:rPr>
              <a:t>La cavità orale di un “uomo </a:t>
            </a:r>
            <a:r>
              <a:rPr lang="it-IT" sz="1600" dirty="0" err="1">
                <a:ea typeface="Arial" charset="0"/>
                <a:cs typeface="Arial" charset="0"/>
              </a:rPr>
              <a:t>pre</a:t>
            </a:r>
            <a:r>
              <a:rPr lang="it-IT" sz="1600" dirty="0">
                <a:ea typeface="Arial" charset="0"/>
                <a:cs typeface="Arial" charset="0"/>
              </a:rPr>
              <a:t>-sapiens” è decisamente più ampia rispetto a quella dell’uomo moderno. L’accorciamento palatale e tutto ciò che ne deriva furono determinati dall’incremento del volume encefalico.</a:t>
            </a:r>
          </a:p>
          <a:p>
            <a:pPr marL="278606" indent="-278606">
              <a:spcAft>
                <a:spcPts val="0"/>
              </a:spcAft>
              <a:buFont typeface="Wingdings" panose="05000000000000000000" pitchFamily="2" charset="2"/>
              <a:buChar char=""/>
            </a:pPr>
            <a:endParaRPr lang="it-IT" sz="1600" dirty="0">
              <a:ea typeface="Arial" charset="0"/>
              <a:cs typeface="Arial" charset="0"/>
            </a:endParaRPr>
          </a:p>
          <a:p>
            <a:pPr marL="232172" indent="-232172">
              <a:buFont typeface="Wingdings" panose="05000000000000000000" pitchFamily="2" charset="2"/>
              <a:buChar char="v"/>
            </a:pPr>
            <a:r>
              <a:rPr lang="it-IT" sz="1600" dirty="0">
                <a:solidFill>
                  <a:prstClr val="black"/>
                </a:solidFill>
                <a:ea typeface="Arial" charset="0"/>
                <a:cs typeface="Arial" charset="0"/>
              </a:rPr>
              <a:t>La dieta determina la dentatura:</a:t>
            </a:r>
          </a:p>
          <a:p>
            <a:pPr marL="603647" lvl="1" indent="-232172">
              <a:buFont typeface="Symbol" panose="05050102010706020507" pitchFamily="18" charset="2"/>
              <a:buChar char=""/>
            </a:pPr>
            <a:r>
              <a:rPr lang="it-IT" sz="1600" dirty="0">
                <a:solidFill>
                  <a:prstClr val="black"/>
                </a:solidFill>
                <a:ea typeface="Arial" charset="0"/>
                <a:cs typeface="Arial" charset="0"/>
              </a:rPr>
              <a:t>Carnivori = Canini più sviluppati (lacerare)</a:t>
            </a:r>
          </a:p>
          <a:p>
            <a:pPr marL="603647" lvl="1" indent="-232172">
              <a:buFont typeface="Symbol" panose="05050102010706020507" pitchFamily="18" charset="2"/>
              <a:buChar char=""/>
            </a:pPr>
            <a:r>
              <a:rPr lang="it-IT" sz="1600" dirty="0">
                <a:solidFill>
                  <a:prstClr val="black"/>
                </a:solidFill>
                <a:ea typeface="Arial" charset="0"/>
                <a:cs typeface="Arial" charset="0"/>
              </a:rPr>
              <a:t>Erbivori = Incisivi e molari più sviluppati (incidere e triturare)</a:t>
            </a:r>
          </a:p>
          <a:p>
            <a:pPr marL="278606" indent="-278606">
              <a:spcAft>
                <a:spcPts val="0"/>
              </a:spcAft>
              <a:buFont typeface="Wingdings" panose="05000000000000000000" pitchFamily="2" charset="2"/>
              <a:buChar char=""/>
            </a:pPr>
            <a:endParaRPr lang="it-IT" sz="1600" dirty="0">
              <a:ea typeface="Arial" charset="0"/>
              <a:cs typeface="Arial" charset="0"/>
            </a:endParaRPr>
          </a:p>
          <a:p>
            <a:pPr marL="278606" indent="-278606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it-IT" sz="1600" dirty="0">
                <a:ea typeface="Arial" charset="0"/>
                <a:cs typeface="Arial" charset="0"/>
              </a:rPr>
              <a:t>La </a:t>
            </a:r>
            <a:r>
              <a:rPr lang="it-IT" sz="1600" b="1" dirty="0">
                <a:ea typeface="Arial" charset="0"/>
                <a:cs typeface="Arial" charset="0"/>
              </a:rPr>
              <a:t>dieta basata sui cibi cotti</a:t>
            </a:r>
            <a:r>
              <a:rPr lang="it-IT" sz="1600" dirty="0">
                <a:ea typeface="Arial" charset="0"/>
                <a:cs typeface="Arial" charset="0"/>
              </a:rPr>
              <a:t> ha portato ad un arrotondamento degli elementi dentali (canino), alla perdita di alcuni elementi trituranti (8^ molare) e sta portando alla </a:t>
            </a:r>
            <a:r>
              <a:rPr lang="it-IT" sz="1600" b="1" dirty="0">
                <a:ea typeface="Arial" charset="0"/>
                <a:cs typeface="Arial" charset="0"/>
              </a:rPr>
              <a:t>agenesia</a:t>
            </a:r>
            <a:r>
              <a:rPr lang="it-IT" sz="1600" dirty="0">
                <a:ea typeface="Arial" charset="0"/>
                <a:cs typeface="Arial" charset="0"/>
              </a:rPr>
              <a:t> (= perdita) degli incisivi laterali</a:t>
            </a:r>
            <a:endParaRPr lang="it-IT" sz="1600" dirty="0">
              <a:ea typeface="Arial" charset="0"/>
              <a:cs typeface="Arial" charset="0"/>
              <a:sym typeface="Wingdings 3" panose="05040102010807070707" pitchFamily="18" charset="2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0200" y="959210"/>
            <a:ext cx="4662628" cy="563814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0" y="332656"/>
            <a:ext cx="9906000" cy="520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50"/>
              </a:spcAft>
            </a:pPr>
            <a:r>
              <a:rPr lang="it-IT" sz="2600" dirty="0">
                <a:ea typeface="Arial" charset="0"/>
                <a:cs typeface="Arial" charset="0"/>
              </a:rPr>
              <a:t>Evoluzione della dentatura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242218" y="6597352"/>
            <a:ext cx="3696846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75" dirty="0">
                <a:ea typeface="Arial" charset="0"/>
                <a:cs typeface="Arial" charset="0"/>
              </a:rPr>
              <a:t>Sofia Della Bruna e Francesca Gattesco </a:t>
            </a:r>
            <a:r>
              <a:rPr lang="it-IT" sz="975">
                <a:ea typeface="Arial" charset="0"/>
                <a:cs typeface="Arial" charset="0"/>
              </a:rPr>
              <a:t>(Odontoiatria 2018-19)</a:t>
            </a:r>
            <a:endParaRPr lang="it-IT" sz="975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92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zione vuota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1859</Words>
  <Application>Microsoft Macintosh PowerPoint</Application>
  <PresentationFormat>A4 (21x29,7 cm)</PresentationFormat>
  <Paragraphs>466</Paragraphs>
  <Slides>35</Slides>
  <Notes>27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35</vt:i4>
      </vt:variant>
    </vt:vector>
  </HeadingPairs>
  <TitlesOfParts>
    <vt:vector size="45" baseType="lpstr">
      <vt:lpstr>Arial Rounded MT Bold</vt:lpstr>
      <vt:lpstr>ＭＳ Ｐゴシック</vt:lpstr>
      <vt:lpstr>Osaka</vt:lpstr>
      <vt:lpstr>Symbol</vt:lpstr>
      <vt:lpstr>Times New Roman</vt:lpstr>
      <vt:lpstr>Wingdings</vt:lpstr>
      <vt:lpstr>Wingdings 3</vt:lpstr>
      <vt:lpstr>Arial</vt:lpstr>
      <vt:lpstr>Struttura predefinita</vt:lpstr>
      <vt:lpstr>Presentazione vuota</vt:lpstr>
      <vt:lpstr>Presentazione di PowerPoint</vt:lpstr>
      <vt:lpstr>QUADRO GENERALE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P. Paolo Battaglini</dc:creator>
  <cp:lastModifiedBy>P. Paolo Battaglini</cp:lastModifiedBy>
  <cp:revision>21</cp:revision>
  <cp:lastPrinted>2013-11-29T08:42:54Z</cp:lastPrinted>
  <dcterms:created xsi:type="dcterms:W3CDTF">2015-12-01T10:14:53Z</dcterms:created>
  <dcterms:modified xsi:type="dcterms:W3CDTF">2020-04-29T07:45:25Z</dcterms:modified>
</cp:coreProperties>
</file>