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2" r:id="rId1"/>
  </p:sldMasterIdLst>
  <p:notesMasterIdLst>
    <p:notesMasterId r:id="rId29"/>
  </p:notesMasterIdLst>
  <p:handoutMasterIdLst>
    <p:handoutMasterId r:id="rId30"/>
  </p:handoutMasterIdLst>
  <p:sldIdLst>
    <p:sldId id="256" r:id="rId2"/>
    <p:sldId id="275" r:id="rId3"/>
    <p:sldId id="294" r:id="rId4"/>
    <p:sldId id="274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92" r:id="rId16"/>
    <p:sldId id="293" r:id="rId17"/>
    <p:sldId id="291" r:id="rId18"/>
    <p:sldId id="286" r:id="rId19"/>
    <p:sldId id="287" r:id="rId20"/>
    <p:sldId id="288" r:id="rId21"/>
    <p:sldId id="290" r:id="rId22"/>
    <p:sldId id="257" r:id="rId23"/>
    <p:sldId id="258" r:id="rId24"/>
    <p:sldId id="259" r:id="rId25"/>
    <p:sldId id="267" r:id="rId26"/>
    <p:sldId id="270" r:id="rId27"/>
    <p:sldId id="271" r:id="rId28"/>
  </p:sldIdLst>
  <p:sldSz cx="12192000" cy="6858000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Book Antiqua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Book Antiqua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Book Antiqua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Book Antiqua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Book Antiqua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Book Antiqua" pitchFamily="18" charset="0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Book Antiqua" pitchFamily="18" charset="0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Book Antiqua" pitchFamily="18" charset="0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Book Antiqua" pitchFamily="18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C75379A-E8F9-49AD-B55F-30157CEA2659}">
          <p14:sldIdLst>
            <p14:sldId id="256"/>
            <p14:sldId id="275"/>
            <p14:sldId id="294"/>
            <p14:sldId id="274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92"/>
            <p14:sldId id="293"/>
            <p14:sldId id="291"/>
            <p14:sldId id="286"/>
            <p14:sldId id="287"/>
            <p14:sldId id="288"/>
            <p14:sldId id="290"/>
            <p14:sldId id="257"/>
            <p14:sldId id="258"/>
            <p14:sldId id="259"/>
            <p14:sldId id="267"/>
            <p14:sldId id="270"/>
            <p14:sldId id="27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3E57"/>
    <a:srgbClr val="00365C"/>
    <a:srgbClr val="3A3D55"/>
    <a:srgbClr val="00355C"/>
    <a:srgbClr val="00375C"/>
    <a:srgbClr val="01375D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59" autoAdjust="0"/>
    <p:restoredTop sz="94965" autoAdjust="0"/>
  </p:normalViewPr>
  <p:slideViewPr>
    <p:cSldViewPr>
      <p:cViewPr varScale="1">
        <p:scale>
          <a:sx n="92" d="100"/>
          <a:sy n="92" d="100"/>
        </p:scale>
        <p:origin x="808" y="1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5504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504"/>
    </p:cViewPr>
  </p:sorterViewPr>
  <p:notesViewPr>
    <p:cSldViewPr>
      <p:cViewPr varScale="1">
        <p:scale>
          <a:sx n="74" d="100"/>
          <a:sy n="74" d="100"/>
        </p:scale>
        <p:origin x="-2202" y="-90"/>
      </p:cViewPr>
      <p:guideLst>
        <p:guide orient="horz" pos="3127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4342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29" tIns="46365" rIns="92729" bIns="46365" numCol="1" anchor="t" anchorCtr="0" compatLnSpc="1">
            <a:prstTxWarp prst="textNoShape">
              <a:avLst/>
            </a:prstTxWarp>
          </a:bodyPr>
          <a:lstStyle>
            <a:lvl1pPr algn="r" defTabSz="926542" eaLnBrk="0" hangingPunct="0"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Confidential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813" y="1"/>
            <a:ext cx="2944342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29" tIns="46365" rIns="92729" bIns="46365" numCol="1" anchor="t" anchorCtr="0" compatLnSpc="1">
            <a:prstTxWarp prst="textNoShape">
              <a:avLst/>
            </a:prstTxWarp>
          </a:bodyPr>
          <a:lstStyle>
            <a:lvl1pPr algn="r" defTabSz="926542" eaLnBrk="0" hangingPunct="0"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08B7EA78-3E67-4CBD-8AD6-E10BB18C2104}" type="datetime1">
              <a:rPr lang="en-US"/>
              <a:pPr>
                <a:defRPr/>
              </a:pPr>
              <a:t>8/26/20</a:t>
            </a:fld>
            <a:endParaRPr lang="en-US"/>
          </a:p>
        </p:txBody>
      </p:sp>
      <p:sp>
        <p:nvSpPr>
          <p:cNvPr id="686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306"/>
            <a:ext cx="2944342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29" tIns="46365" rIns="92729" bIns="46365" numCol="1" anchor="b" anchorCtr="0" compatLnSpc="1">
            <a:prstTxWarp prst="textNoShape">
              <a:avLst/>
            </a:prstTxWarp>
          </a:bodyPr>
          <a:lstStyle>
            <a:lvl1pPr defTabSz="926542" eaLnBrk="0" hangingPunct="0"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MOSE – University of Trieste</a:t>
            </a:r>
          </a:p>
        </p:txBody>
      </p:sp>
      <p:sp>
        <p:nvSpPr>
          <p:cNvPr id="686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813" y="9429306"/>
            <a:ext cx="2944342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29" tIns="46365" rIns="92729" bIns="46365" numCol="1" anchor="b" anchorCtr="0" compatLnSpc="1">
            <a:prstTxWarp prst="textNoShape">
              <a:avLst/>
            </a:prstTxWarp>
          </a:bodyPr>
          <a:lstStyle>
            <a:lvl1pPr algn="r" defTabSz="926542" eaLnBrk="0" hangingPunct="0"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74014A05-0957-471D-AF97-0A942659B22E}" type="slidenum">
              <a:rPr lang="en-US"/>
              <a:pPr>
                <a:defRPr/>
              </a:pPr>
              <a:t>‹N›</a:t>
            </a:fld>
            <a:endParaRPr lang="en-US"/>
          </a:p>
        </p:txBody>
      </p:sp>
      <p:pic>
        <p:nvPicPr>
          <p:cNvPr id="15366" name="Picture 6" descr="logo mose virtual dj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661418" cy="50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582426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4342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29" tIns="46365" rIns="92729" bIns="46365" numCol="1" anchor="t" anchorCtr="0" compatLnSpc="1">
            <a:prstTxWarp prst="textNoShape">
              <a:avLst/>
            </a:prstTxWarp>
          </a:bodyPr>
          <a:lstStyle>
            <a:lvl1pPr defTabSz="926542" eaLnBrk="0" hangingPunct="0"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813" y="1"/>
            <a:ext cx="2944342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29" tIns="46365" rIns="92729" bIns="46365" numCol="1" anchor="t" anchorCtr="0" compatLnSpc="1">
            <a:prstTxWarp prst="textNoShape">
              <a:avLst/>
            </a:prstTxWarp>
          </a:bodyPr>
          <a:lstStyle>
            <a:lvl1pPr algn="r" defTabSz="926542" eaLnBrk="0" hangingPunct="0"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8755C9F3-FDBA-401D-98B5-A0109CCF4F3E}" type="datetime1">
              <a:rPr lang="en-US"/>
              <a:pPr>
                <a:defRPr/>
              </a:pPr>
              <a:t>8/26/20</a:t>
            </a:fld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" y="744538"/>
            <a:ext cx="6615113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65" y="4716193"/>
            <a:ext cx="5438748" cy="4465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29" tIns="46365" rIns="92729" bIns="463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306"/>
            <a:ext cx="2944342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29" tIns="46365" rIns="92729" bIns="46365" numCol="1" anchor="b" anchorCtr="0" compatLnSpc="1">
            <a:prstTxWarp prst="textNoShape">
              <a:avLst/>
            </a:prstTxWarp>
          </a:bodyPr>
          <a:lstStyle>
            <a:lvl1pPr defTabSz="926542" eaLnBrk="0" hangingPunct="0"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Confidential</a:t>
            </a:r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813" y="9429306"/>
            <a:ext cx="2944342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29" tIns="46365" rIns="92729" bIns="46365" numCol="1" anchor="b" anchorCtr="0" compatLnSpc="1">
            <a:prstTxWarp prst="textNoShape">
              <a:avLst/>
            </a:prstTxWarp>
          </a:bodyPr>
          <a:lstStyle>
            <a:lvl1pPr algn="r" defTabSz="926542" eaLnBrk="0" hangingPunct="0"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F6FEE645-F367-4292-A8D2-85CF5B8A8B99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70357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its.it/" TargetMode="Externa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9"/>
          <p:cNvSpPr>
            <a:spLocks noChangeShapeType="1"/>
          </p:cNvSpPr>
          <p:nvPr/>
        </p:nvSpPr>
        <p:spPr bwMode="auto">
          <a:xfrm>
            <a:off x="404284" y="609600"/>
            <a:ext cx="7298267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20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10416481" cy="5910291"/>
          </a:xfrm>
          <a:prstGeom prst="rect">
            <a:avLst/>
          </a:prstGeom>
          <a:solidFill>
            <a:srgbClr val="00365C"/>
          </a:solidFill>
        </p:spPr>
      </p:pic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321733" y="233364"/>
            <a:ext cx="4260851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defRPr/>
            </a:pPr>
            <a:r>
              <a:rPr lang="it-IT" sz="1400" b="1" dirty="0" err="1">
                <a:solidFill>
                  <a:schemeClr val="bg1"/>
                </a:solidFill>
                <a:latin typeface="MetaPlusBold" charset="0"/>
              </a:rPr>
              <a:t>University</a:t>
            </a:r>
            <a:r>
              <a:rPr lang="it-IT" sz="1400" b="1" dirty="0">
                <a:solidFill>
                  <a:schemeClr val="bg1"/>
                </a:solidFill>
                <a:latin typeface="MetaPlusBold" charset="0"/>
              </a:rPr>
              <a:t> of Trieste</a:t>
            </a:r>
          </a:p>
          <a:p>
            <a:pPr>
              <a:defRPr/>
            </a:pPr>
            <a:endParaRPr lang="it-IT" sz="1400" b="1" dirty="0">
              <a:solidFill>
                <a:schemeClr val="bg1"/>
              </a:solidFill>
              <a:latin typeface="MetaPlusBold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031700" y="3895725"/>
            <a:ext cx="8686801" cy="1743075"/>
          </a:xfrm>
        </p:spPr>
        <p:txBody>
          <a:bodyPr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b="1">
                <a:solidFill>
                  <a:schemeClr val="bg1"/>
                </a:solidFill>
                <a:latin typeface="MetaPlusBold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Click to edit Master subtitle style</a:t>
            </a:r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828801" y="1466851"/>
            <a:ext cx="6632399" cy="2133600"/>
          </a:xfrm>
        </p:spPr>
        <p:txBody>
          <a:bodyPr/>
          <a:lstStyle>
            <a:lvl1pPr>
              <a:defRPr sz="5400" b="1">
                <a:solidFill>
                  <a:schemeClr val="bg1"/>
                </a:solidFill>
              </a:defRPr>
            </a:lvl1pPr>
          </a:lstStyle>
          <a:p>
            <a:r>
              <a:rPr kumimoji="0" lang="it-IT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taPlusBold"/>
                <a:ea typeface="+mj-ea"/>
                <a:cs typeface="+mj-cs"/>
              </a:rPr>
              <a:t>Click to edit Master title style</a:t>
            </a:r>
            <a:endParaRPr lang="it-IT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1117600" y="1466852"/>
            <a:ext cx="711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8552184" y="3086369"/>
            <a:ext cx="711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>
            <a:hlinkClick r:id="rId3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230" y="5949280"/>
            <a:ext cx="4499654" cy="87930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464" y="-26054"/>
            <a:ext cx="1924018" cy="590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35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it-IT" dirty="0"/>
          </a:p>
        </p:txBody>
      </p:sp>
      <p:sp>
        <p:nvSpPr>
          <p:cNvPr id="6" name="Segnaposto contenuto 2"/>
          <p:cNvSpPr>
            <a:spLocks noGrp="1"/>
          </p:cNvSpPr>
          <p:nvPr>
            <p:ph idx="1"/>
          </p:nvPr>
        </p:nvSpPr>
        <p:spPr>
          <a:xfrm>
            <a:off x="914400" y="1162051"/>
            <a:ext cx="10363200" cy="5038725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57823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olo, testo e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1" y="32085"/>
            <a:ext cx="8331200" cy="1141413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914401" y="1981201"/>
            <a:ext cx="5077884" cy="411321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 dirty="0" err="1"/>
              <a:t>aaaaaaaaaaaaaaaaaaaa</a:t>
            </a:r>
            <a:endParaRPr lang="it-IT" dirty="0"/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5484" y="1981201"/>
            <a:ext cx="5080000" cy="4113213"/>
          </a:xfrm>
        </p:spPr>
        <p:txBody>
          <a:bodyPr/>
          <a:lstStyle/>
          <a:p>
            <a:r>
              <a:rPr lang="it-IT"/>
              <a:t>Click icon to add clip art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15691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olo, ClipArt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389" y="0"/>
            <a:ext cx="8411411" cy="990600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Segnaposto ClipArt 2"/>
          <p:cNvSpPr>
            <a:spLocks noGrp="1"/>
          </p:cNvSpPr>
          <p:nvPr>
            <p:ph type="clipArt" sz="half" idx="1"/>
          </p:nvPr>
        </p:nvSpPr>
        <p:spPr>
          <a:xfrm>
            <a:off x="624417" y="1628776"/>
            <a:ext cx="5384800" cy="4525963"/>
          </a:xfrm>
        </p:spPr>
        <p:txBody>
          <a:bodyPr/>
          <a:lstStyle/>
          <a:p>
            <a:r>
              <a:rPr lang="it-IT"/>
              <a:t>Click icon to add clip art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12417" y="1628776"/>
            <a:ext cx="5384800" cy="4525963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2262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2684" y="254001"/>
            <a:ext cx="82296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162051"/>
            <a:ext cx="10363200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1" y="0"/>
            <a:ext cx="8532284" cy="1162050"/>
          </a:xfrm>
          <a:prstGeom prst="rect">
            <a:avLst/>
          </a:prstGeom>
          <a:solidFill>
            <a:srgbClr val="3B3E57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823" y="151643"/>
            <a:ext cx="3396353" cy="66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577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81" r:id="rId3"/>
    <p:sldLayoutId id="2147483685" r:id="rId4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MetaPlusBold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MetaPlusBold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MetaPlusBold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MetaPlusBold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MetaPlusBold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MetaPlusBold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MetaPlusBold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MetaPlusBold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MetaPlusBold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MetaPlusBold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-168696" y="1556792"/>
            <a:ext cx="10513168" cy="2133600"/>
          </a:xfrm>
        </p:spPr>
        <p:txBody>
          <a:bodyPr>
            <a:noAutofit/>
          </a:bodyPr>
          <a:lstStyle/>
          <a:p>
            <a:r>
              <a:rPr lang="it-IT" dirty="0">
                <a:solidFill>
                  <a:srgbClr val="FFFFFF"/>
                </a:solidFill>
              </a:rPr>
              <a:t>Traumatologia </a:t>
            </a:r>
            <a:r>
              <a:rPr lang="it-IT" dirty="0" err="1">
                <a:solidFill>
                  <a:srgbClr val="FFFFFF"/>
                </a:solidFill>
              </a:rPr>
              <a:t>CranioMaxilloFacciale</a:t>
            </a:r>
            <a:endParaRPr lang="it-IT" sz="96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031700" y="3789040"/>
            <a:ext cx="8686801" cy="1743075"/>
          </a:xfrm>
        </p:spPr>
        <p:txBody>
          <a:bodyPr/>
          <a:lstStyle/>
          <a:p>
            <a:r>
              <a:rPr lang="it-IT" dirty="0"/>
              <a:t>Roberto Rizzo</a:t>
            </a:r>
          </a:p>
          <a:p>
            <a:r>
              <a:rPr lang="it-IT" dirty="0"/>
              <a:t>Chirurgia Maxillo-Facciale TRIESTE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671606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4CE44BF-FCE2-9E40-92EE-C2DEE8F28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800" dirty="0"/>
              <a:t>Frattura di COMZ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73354DC-1B62-334F-8F24-1F991EBBD7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The best </a:t>
            </a:r>
            <a:r>
              <a:rPr lang="it-IT" dirty="0" err="1"/>
              <a:t>evaluation</a:t>
            </a:r>
            <a:r>
              <a:rPr lang="it-IT" dirty="0"/>
              <a:t> of </a:t>
            </a:r>
            <a:r>
              <a:rPr lang="it-IT" dirty="0" err="1"/>
              <a:t>suspected</a:t>
            </a:r>
            <a:r>
              <a:rPr lang="it-IT" dirty="0"/>
              <a:t> </a:t>
            </a:r>
            <a:r>
              <a:rPr lang="it-IT" dirty="0" err="1"/>
              <a:t>zygomatic</a:t>
            </a:r>
            <a:r>
              <a:rPr lang="it-IT" dirty="0"/>
              <a:t> and </a:t>
            </a:r>
            <a:r>
              <a:rPr lang="it-IT" dirty="0" err="1"/>
              <a:t>orbital</a:t>
            </a:r>
            <a:r>
              <a:rPr lang="it-IT" dirty="0"/>
              <a:t> </a:t>
            </a:r>
            <a:r>
              <a:rPr lang="it-IT" dirty="0" err="1"/>
              <a:t>fractures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provided</a:t>
            </a:r>
            <a:r>
              <a:rPr lang="it-IT" dirty="0"/>
              <a:t> by:</a:t>
            </a:r>
          </a:p>
          <a:p>
            <a:r>
              <a:rPr lang="it-IT" dirty="0"/>
              <a:t> 1.5-mm </a:t>
            </a:r>
            <a:r>
              <a:rPr lang="it-IT" dirty="0" err="1"/>
              <a:t>slices</a:t>
            </a:r>
            <a:r>
              <a:rPr lang="it-IT" dirty="0"/>
              <a:t> in the </a:t>
            </a:r>
            <a:r>
              <a:rPr lang="it-IT" dirty="0" err="1"/>
              <a:t>axial</a:t>
            </a:r>
            <a:r>
              <a:rPr lang="it-IT" dirty="0"/>
              <a:t> </a:t>
            </a:r>
            <a:r>
              <a:rPr lang="it-IT" dirty="0" err="1"/>
              <a:t>plane</a:t>
            </a:r>
            <a:r>
              <a:rPr lang="it-IT" dirty="0"/>
              <a:t> (for information </a:t>
            </a:r>
            <a:r>
              <a:rPr lang="it-IT" dirty="0" err="1"/>
              <a:t>about</a:t>
            </a:r>
            <a:r>
              <a:rPr lang="it-IT" dirty="0"/>
              <a:t> the </a:t>
            </a:r>
            <a:r>
              <a:rPr lang="it-IT" dirty="0" err="1"/>
              <a:t>medial</a:t>
            </a:r>
            <a:r>
              <a:rPr lang="it-IT" dirty="0"/>
              <a:t> and </a:t>
            </a:r>
            <a:r>
              <a:rPr lang="it-IT" dirty="0" err="1"/>
              <a:t>lateral</a:t>
            </a:r>
            <a:r>
              <a:rPr lang="it-IT" dirty="0"/>
              <a:t> </a:t>
            </a:r>
            <a:r>
              <a:rPr lang="it-IT" dirty="0" err="1"/>
              <a:t>walls</a:t>
            </a:r>
            <a:r>
              <a:rPr lang="it-IT" dirty="0"/>
              <a:t>) and </a:t>
            </a:r>
          </a:p>
          <a:p>
            <a:r>
              <a:rPr lang="it-IT" dirty="0"/>
              <a:t>The </a:t>
            </a:r>
            <a:r>
              <a:rPr lang="it-IT" dirty="0" err="1"/>
              <a:t>coronal</a:t>
            </a:r>
            <a:r>
              <a:rPr lang="it-IT" dirty="0"/>
              <a:t> </a:t>
            </a:r>
            <a:r>
              <a:rPr lang="it-IT" dirty="0" err="1"/>
              <a:t>plane</a:t>
            </a:r>
            <a:r>
              <a:rPr lang="it-IT" dirty="0"/>
              <a:t> (for </a:t>
            </a:r>
            <a:r>
              <a:rPr lang="it-IT" dirty="0" err="1"/>
              <a:t>specific</a:t>
            </a:r>
            <a:r>
              <a:rPr lang="it-IT" dirty="0"/>
              <a:t> information </a:t>
            </a:r>
            <a:r>
              <a:rPr lang="it-IT" dirty="0" err="1"/>
              <a:t>about</a:t>
            </a:r>
            <a:r>
              <a:rPr lang="it-IT" dirty="0"/>
              <a:t> the </a:t>
            </a:r>
            <a:r>
              <a:rPr lang="it-IT" dirty="0" err="1"/>
              <a:t>orbital</a:t>
            </a:r>
            <a:r>
              <a:rPr lang="it-IT" dirty="0"/>
              <a:t> </a:t>
            </a:r>
            <a:r>
              <a:rPr lang="it-IT" dirty="0" err="1"/>
              <a:t>floor</a:t>
            </a:r>
            <a:r>
              <a:rPr lang="it-IT" dirty="0"/>
              <a:t>),﻿</a:t>
            </a:r>
          </a:p>
          <a:p>
            <a:r>
              <a:rPr lang="it-IT" dirty="0" err="1"/>
              <a:t>Sagittal</a:t>
            </a:r>
            <a:r>
              <a:rPr lang="it-IT" dirty="0"/>
              <a:t> images </a:t>
            </a:r>
            <a:r>
              <a:rPr lang="it-IT" dirty="0" err="1"/>
              <a:t>provide</a:t>
            </a:r>
            <a:r>
              <a:rPr lang="it-IT" dirty="0"/>
              <a:t> </a:t>
            </a:r>
            <a:r>
              <a:rPr lang="it-IT" dirty="0" err="1"/>
              <a:t>useful</a:t>
            </a:r>
            <a:r>
              <a:rPr lang="it-IT" dirty="0"/>
              <a:t> information </a:t>
            </a:r>
            <a:r>
              <a:rPr lang="it-IT" dirty="0" err="1"/>
              <a:t>about</a:t>
            </a:r>
            <a:r>
              <a:rPr lang="it-IT" dirty="0"/>
              <a:t> the </a:t>
            </a:r>
            <a:r>
              <a:rPr lang="it-IT" dirty="0" err="1"/>
              <a:t>posterior</a:t>
            </a:r>
            <a:r>
              <a:rPr lang="it-IT" dirty="0"/>
              <a:t> </a:t>
            </a:r>
            <a:r>
              <a:rPr lang="it-IT" dirty="0" err="1"/>
              <a:t>extent</a:t>
            </a:r>
            <a:r>
              <a:rPr lang="it-IT" dirty="0"/>
              <a:t> of a </a:t>
            </a:r>
            <a:r>
              <a:rPr lang="it-IT" dirty="0" err="1"/>
              <a:t>floor</a:t>
            </a:r>
            <a:r>
              <a:rPr lang="it-IT" dirty="0"/>
              <a:t> </a:t>
            </a:r>
            <a:r>
              <a:rPr lang="it-IT" dirty="0" err="1"/>
              <a:t>defect</a:t>
            </a:r>
            <a:r>
              <a:rPr lang="it-IT" dirty="0"/>
              <a:t> and the </a:t>
            </a:r>
            <a:r>
              <a:rPr lang="it-IT" dirty="0" err="1"/>
              <a:t>amount</a:t>
            </a:r>
            <a:r>
              <a:rPr lang="it-IT" dirty="0"/>
              <a:t> of </a:t>
            </a:r>
            <a:r>
              <a:rPr lang="it-IT" dirty="0" err="1"/>
              <a:t>posterior</a:t>
            </a:r>
            <a:r>
              <a:rPr lang="it-IT" dirty="0"/>
              <a:t> bone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remains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67834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85B588-3879-484E-8C30-A0C25197A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800" dirty="0"/>
              <a:t>Frattura di COMZ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F3B9ADB-6A10-974C-84EE-5BBBADFC9E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it-IT" dirty="0"/>
              <a:t>﻿</a:t>
            </a:r>
            <a:r>
              <a:rPr lang="it-IT" sz="3200" b="1" dirty="0"/>
              <a:t>Treatment</a:t>
            </a:r>
          </a:p>
          <a:p>
            <a:pPr marL="0" indent="0" algn="just">
              <a:buNone/>
            </a:pPr>
            <a:r>
              <a:rPr lang="it-IT" dirty="0" err="1"/>
              <a:t>During</a:t>
            </a:r>
            <a:r>
              <a:rPr lang="it-IT" dirty="0"/>
              <a:t> the </a:t>
            </a:r>
            <a:r>
              <a:rPr lang="it-IT" dirty="0" err="1"/>
              <a:t>consideration</a:t>
            </a:r>
            <a:r>
              <a:rPr lang="it-IT" dirty="0"/>
              <a:t> of treatment for </a:t>
            </a:r>
            <a:r>
              <a:rPr lang="it-IT" dirty="0" err="1"/>
              <a:t>zygomatic</a:t>
            </a:r>
            <a:endParaRPr lang="it-IT" dirty="0"/>
          </a:p>
          <a:p>
            <a:pPr marL="0" indent="0" algn="just">
              <a:buNone/>
            </a:pPr>
            <a:r>
              <a:rPr lang="it-IT" dirty="0" err="1"/>
              <a:t>injuries</a:t>
            </a:r>
            <a:r>
              <a:rPr lang="it-IT" dirty="0"/>
              <a:t>, the </a:t>
            </a:r>
            <a:r>
              <a:rPr lang="it-IT" b="1" dirty="0" err="1"/>
              <a:t>patient’s</a:t>
            </a:r>
            <a:r>
              <a:rPr lang="it-IT" b="1" dirty="0"/>
              <a:t> </a:t>
            </a:r>
            <a:r>
              <a:rPr lang="it-IT" b="1" dirty="0" err="1"/>
              <a:t>interests</a:t>
            </a:r>
            <a:r>
              <a:rPr lang="it-IT" b="1" dirty="0"/>
              <a:t> </a:t>
            </a:r>
            <a:r>
              <a:rPr lang="it-IT" dirty="0" err="1"/>
              <a:t>should</a:t>
            </a:r>
            <a:r>
              <a:rPr lang="it-IT" dirty="0"/>
              <a:t> be </a:t>
            </a:r>
            <a:r>
              <a:rPr lang="it-IT" dirty="0" err="1"/>
              <a:t>paramount</a:t>
            </a:r>
            <a:r>
              <a:rPr lang="it-IT" dirty="0"/>
              <a:t>. The</a:t>
            </a:r>
          </a:p>
          <a:p>
            <a:pPr marL="0" indent="0" algn="just">
              <a:buNone/>
            </a:pPr>
            <a:r>
              <a:rPr lang="it-IT" dirty="0" err="1"/>
              <a:t>patient’s</a:t>
            </a:r>
            <a:r>
              <a:rPr lang="it-IT" dirty="0"/>
              <a:t> </a:t>
            </a:r>
            <a:r>
              <a:rPr lang="it-IT" b="1" dirty="0" err="1"/>
              <a:t>age</a:t>
            </a:r>
            <a:r>
              <a:rPr lang="it-IT" dirty="0"/>
              <a:t> and </a:t>
            </a:r>
            <a:r>
              <a:rPr lang="it-IT" b="1" dirty="0" err="1"/>
              <a:t>medical</a:t>
            </a:r>
            <a:r>
              <a:rPr lang="it-IT" b="1" dirty="0"/>
              <a:t> </a:t>
            </a:r>
            <a:r>
              <a:rPr lang="it-IT" b="1" dirty="0" err="1"/>
              <a:t>history</a:t>
            </a:r>
            <a:r>
              <a:rPr lang="it-IT" dirty="0"/>
              <a:t> </a:t>
            </a:r>
            <a:r>
              <a:rPr lang="it-IT" dirty="0" err="1"/>
              <a:t>should</a:t>
            </a:r>
            <a:r>
              <a:rPr lang="it-IT" dirty="0"/>
              <a:t> be </a:t>
            </a:r>
            <a:r>
              <a:rPr lang="it-IT" dirty="0" err="1"/>
              <a:t>factored</a:t>
            </a:r>
            <a:r>
              <a:rPr lang="it-IT" dirty="0"/>
              <a:t> </a:t>
            </a:r>
            <a:r>
              <a:rPr lang="it-IT" dirty="0" err="1"/>
              <a:t>into</a:t>
            </a:r>
            <a:endParaRPr lang="it-IT" dirty="0"/>
          </a:p>
          <a:p>
            <a:pPr marL="0" indent="0" algn="just">
              <a:buNone/>
            </a:pPr>
            <a:r>
              <a:rPr lang="it-IT" dirty="0"/>
              <a:t>the </a:t>
            </a:r>
            <a:r>
              <a:rPr lang="it-IT" dirty="0" err="1"/>
              <a:t>decision-making</a:t>
            </a:r>
            <a:r>
              <a:rPr lang="it-IT" dirty="0"/>
              <a:t> </a:t>
            </a:r>
            <a:r>
              <a:rPr lang="it-IT" dirty="0" err="1"/>
              <a:t>process</a:t>
            </a:r>
            <a:r>
              <a:rPr lang="it-IT" dirty="0"/>
              <a:t>. </a:t>
            </a:r>
            <a:r>
              <a:rPr lang="it-IT" dirty="0" err="1"/>
              <a:t>If</a:t>
            </a:r>
            <a:r>
              <a:rPr lang="it-IT" dirty="0"/>
              <a:t>, </a:t>
            </a:r>
            <a:r>
              <a:rPr lang="it-IT" dirty="0" err="1"/>
              <a:t>after</a:t>
            </a:r>
            <a:r>
              <a:rPr lang="it-IT" dirty="0"/>
              <a:t> </a:t>
            </a:r>
            <a:r>
              <a:rPr lang="it-IT" dirty="0" err="1"/>
              <a:t>being</a:t>
            </a:r>
            <a:r>
              <a:rPr lang="it-IT" dirty="0"/>
              <a:t> </a:t>
            </a:r>
            <a:r>
              <a:rPr lang="it-IT" dirty="0" err="1"/>
              <a:t>informed</a:t>
            </a:r>
            <a:r>
              <a:rPr lang="it-IT" dirty="0"/>
              <a:t> </a:t>
            </a:r>
            <a:r>
              <a:rPr lang="it-IT" dirty="0" err="1"/>
              <a:t>about</a:t>
            </a:r>
            <a:endParaRPr lang="it-IT" dirty="0"/>
          </a:p>
          <a:p>
            <a:pPr marL="0" indent="0" algn="just">
              <a:buNone/>
            </a:pPr>
            <a:r>
              <a:rPr lang="it-IT" dirty="0"/>
              <a:t>the </a:t>
            </a:r>
            <a:r>
              <a:rPr lang="it-IT" dirty="0" err="1"/>
              <a:t>risks</a:t>
            </a:r>
            <a:r>
              <a:rPr lang="it-IT" dirty="0"/>
              <a:t> and benefits of </a:t>
            </a:r>
            <a:r>
              <a:rPr lang="it-IT" dirty="0" err="1"/>
              <a:t>surgery</a:t>
            </a:r>
            <a:r>
              <a:rPr lang="it-IT" dirty="0"/>
              <a:t> or </a:t>
            </a:r>
            <a:r>
              <a:rPr lang="it-IT" dirty="0" err="1"/>
              <a:t>observation</a:t>
            </a:r>
            <a:r>
              <a:rPr lang="it-IT" dirty="0"/>
              <a:t>, the </a:t>
            </a:r>
            <a:r>
              <a:rPr lang="it-IT" dirty="0" err="1"/>
              <a:t>patient</a:t>
            </a:r>
            <a:endParaRPr lang="it-IT" dirty="0"/>
          </a:p>
          <a:p>
            <a:pPr marL="0" indent="0" algn="just">
              <a:buNone/>
            </a:pPr>
            <a:r>
              <a:rPr lang="it-IT" dirty="0" err="1"/>
              <a:t>elects</a:t>
            </a:r>
            <a:r>
              <a:rPr lang="it-IT" dirty="0"/>
              <a:t> </a:t>
            </a:r>
            <a:r>
              <a:rPr lang="it-IT" dirty="0" err="1"/>
              <a:t>surgery</a:t>
            </a:r>
            <a:r>
              <a:rPr lang="it-IT" dirty="0"/>
              <a:t>, the </a:t>
            </a:r>
            <a:r>
              <a:rPr lang="it-IT" dirty="0" err="1"/>
              <a:t>decision</a:t>
            </a:r>
            <a:r>
              <a:rPr lang="it-IT" dirty="0"/>
              <a:t> </a:t>
            </a:r>
            <a:r>
              <a:rPr lang="it-IT" dirty="0" err="1"/>
              <a:t>about</a:t>
            </a:r>
            <a:r>
              <a:rPr lang="it-IT" dirty="0"/>
              <a:t> </a:t>
            </a:r>
            <a:r>
              <a:rPr lang="it-IT" dirty="0" err="1"/>
              <a:t>how</a:t>
            </a:r>
            <a:r>
              <a:rPr lang="it-IT" dirty="0"/>
              <a:t> and </a:t>
            </a:r>
            <a:r>
              <a:rPr lang="it-IT" dirty="0" err="1"/>
              <a:t>when</a:t>
            </a:r>
            <a:r>
              <a:rPr lang="it-IT" dirty="0"/>
              <a:t> to </a:t>
            </a:r>
            <a:r>
              <a:rPr lang="it-IT" dirty="0" err="1"/>
              <a:t>treat</a:t>
            </a:r>
            <a:r>
              <a:rPr lang="it-IT" dirty="0"/>
              <a:t> can</a:t>
            </a:r>
          </a:p>
          <a:p>
            <a:pPr marL="0" indent="0" algn="just">
              <a:buNone/>
            </a:pPr>
            <a:r>
              <a:rPr lang="it-IT" dirty="0"/>
              <a:t>be </a:t>
            </a:r>
            <a:r>
              <a:rPr lang="it-IT" dirty="0" err="1"/>
              <a:t>addressed</a:t>
            </a:r>
            <a:r>
              <a:rPr lang="it-IT" dirty="0"/>
              <a:t>.</a:t>
            </a:r>
          </a:p>
          <a:p>
            <a:pPr marL="0" indent="0" algn="just">
              <a:buNone/>
            </a:pPr>
            <a:endParaRPr lang="it-IT" dirty="0"/>
          </a:p>
          <a:p>
            <a:pPr marL="0" indent="0" algn="just">
              <a:buNone/>
            </a:pPr>
            <a:r>
              <a:rPr lang="it-IT" sz="2800" b="1" dirty="0"/>
              <a:t>WE DO NOT TREAT A DIAGNOSTIC IMAGE, WE TREAT A PERSON</a:t>
            </a:r>
          </a:p>
        </p:txBody>
      </p:sp>
    </p:spTree>
    <p:extLst>
      <p:ext uri="{BB962C8B-B14F-4D97-AF65-F5344CB8AC3E}">
        <p14:creationId xmlns:p14="http://schemas.microsoft.com/office/powerpoint/2010/main" val="18016747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AE3692-42D9-434D-88B4-D368069CE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800" dirty="0"/>
              <a:t>Frattura di COMZ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CD5CB1-74CF-2C40-A12D-6E76CB3F25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162051"/>
            <a:ext cx="10363200" cy="5695949"/>
          </a:xfrm>
        </p:spPr>
        <p:txBody>
          <a:bodyPr/>
          <a:lstStyle/>
          <a:p>
            <a:pPr marL="0" indent="0">
              <a:buNone/>
            </a:pPr>
            <a:r>
              <a:rPr lang="it-IT" sz="3200" b="1" dirty="0" err="1"/>
              <a:t>When</a:t>
            </a:r>
            <a:r>
              <a:rPr lang="it-IT" sz="3200" b="1" dirty="0"/>
              <a:t> </a:t>
            </a:r>
            <a:r>
              <a:rPr lang="it-IT" sz="3200" b="1" dirty="0" err="1"/>
              <a:t>not</a:t>
            </a:r>
            <a:r>
              <a:rPr lang="it-IT" sz="3200" b="1" dirty="0"/>
              <a:t> to </a:t>
            </a:r>
            <a:r>
              <a:rPr lang="it-IT" sz="3200" b="1" dirty="0" err="1"/>
              <a:t>treat</a:t>
            </a:r>
            <a:r>
              <a:rPr lang="it-IT" sz="3200" b="1" dirty="0"/>
              <a:t>﻿</a:t>
            </a:r>
          </a:p>
          <a:p>
            <a:pPr marL="0" indent="0">
              <a:buNone/>
            </a:pPr>
            <a:r>
              <a:rPr lang="it-IT" dirty="0"/>
              <a:t>The </a:t>
            </a:r>
            <a:r>
              <a:rPr lang="it-IT" dirty="0" err="1"/>
              <a:t>main</a:t>
            </a:r>
            <a:r>
              <a:rPr lang="it-IT" dirty="0"/>
              <a:t> </a:t>
            </a:r>
            <a:r>
              <a:rPr lang="it-IT" dirty="0" err="1"/>
              <a:t>reason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to </a:t>
            </a:r>
            <a:r>
              <a:rPr lang="it-IT" dirty="0" err="1"/>
              <a:t>treat</a:t>
            </a:r>
            <a:r>
              <a:rPr lang="it-IT" dirty="0"/>
              <a:t> </a:t>
            </a:r>
            <a:r>
              <a:rPr lang="it-IT" dirty="0" err="1"/>
              <a:t>zygomatic</a:t>
            </a:r>
            <a:r>
              <a:rPr lang="it-IT" dirty="0"/>
              <a:t> </a:t>
            </a:r>
            <a:r>
              <a:rPr lang="it-IT" dirty="0" err="1"/>
              <a:t>fractures</a:t>
            </a:r>
            <a:r>
              <a:rPr lang="it-IT" dirty="0"/>
              <a:t> </a:t>
            </a:r>
            <a:r>
              <a:rPr lang="it-IT" dirty="0" err="1"/>
              <a:t>surgically</a:t>
            </a:r>
            <a:r>
              <a:rPr lang="it-IT" dirty="0"/>
              <a:t> are:</a:t>
            </a:r>
          </a:p>
          <a:p>
            <a:r>
              <a:rPr lang="it-IT" dirty="0"/>
              <a:t> the </a:t>
            </a:r>
            <a:r>
              <a:rPr lang="it-IT" b="1" dirty="0" err="1"/>
              <a:t>clinical</a:t>
            </a:r>
            <a:r>
              <a:rPr lang="it-IT" b="1" dirty="0"/>
              <a:t> </a:t>
            </a:r>
            <a:r>
              <a:rPr lang="it-IT" b="1" dirty="0" err="1"/>
              <a:t>absence</a:t>
            </a:r>
            <a:r>
              <a:rPr lang="it-IT" dirty="0"/>
              <a:t> of </a:t>
            </a:r>
            <a:r>
              <a:rPr lang="it-IT" b="1" dirty="0" err="1"/>
              <a:t>functional</a:t>
            </a:r>
            <a:r>
              <a:rPr lang="it-IT" b="1" dirty="0"/>
              <a:t> and </a:t>
            </a:r>
            <a:r>
              <a:rPr lang="it-IT" b="1" dirty="0" err="1"/>
              <a:t>esthetic</a:t>
            </a:r>
            <a:r>
              <a:rPr lang="it-IT" b="1" dirty="0"/>
              <a:t> compromise,</a:t>
            </a:r>
            <a:r>
              <a:rPr lang="it-IT" dirty="0"/>
              <a:t>﻿</a:t>
            </a:r>
          </a:p>
          <a:p>
            <a:r>
              <a:rPr lang="it-IT" dirty="0"/>
              <a:t> the </a:t>
            </a:r>
            <a:r>
              <a:rPr lang="it-IT" b="1" dirty="0" err="1"/>
              <a:t>degree</a:t>
            </a:r>
            <a:r>
              <a:rPr lang="it-IT" b="1" dirty="0"/>
              <a:t> of </a:t>
            </a:r>
            <a:r>
              <a:rPr lang="it-IT" b="1" dirty="0" err="1"/>
              <a:t>vision</a:t>
            </a:r>
            <a:r>
              <a:rPr lang="it-IT" dirty="0"/>
              <a:t> in the </a:t>
            </a:r>
            <a:r>
              <a:rPr lang="it-IT" b="1" dirty="0" err="1"/>
              <a:t>unaffected</a:t>
            </a:r>
            <a:r>
              <a:rPr lang="it-IT" b="1" dirty="0"/>
              <a:t> </a:t>
            </a:r>
            <a:r>
              <a:rPr lang="it-IT" b="1" dirty="0" err="1"/>
              <a:t>eye</a:t>
            </a:r>
            <a:r>
              <a:rPr lang="it-IT" b="1" dirty="0"/>
              <a:t>: </a:t>
            </a:r>
            <a:r>
              <a:rPr lang="it-IT" i="1" dirty="0">
                <a:highlight>
                  <a:srgbClr val="FFFF00"/>
                </a:highlight>
              </a:rPr>
              <a:t>» ﻿</a:t>
            </a:r>
            <a:r>
              <a:rPr lang="it-IT" i="1" dirty="0" err="1">
                <a:highlight>
                  <a:srgbClr val="FFFF00"/>
                </a:highlight>
              </a:rPr>
              <a:t>Although</a:t>
            </a:r>
            <a:r>
              <a:rPr lang="it-IT" i="1" dirty="0">
                <a:highlight>
                  <a:srgbClr val="FFFF00"/>
                </a:highlight>
              </a:rPr>
              <a:t> the</a:t>
            </a:r>
          </a:p>
          <a:p>
            <a:pPr marL="0" indent="0">
              <a:buNone/>
            </a:pPr>
            <a:r>
              <a:rPr lang="it-IT" i="1" dirty="0" err="1">
                <a:highlight>
                  <a:srgbClr val="FFFF00"/>
                </a:highlight>
              </a:rPr>
              <a:t>risk</a:t>
            </a:r>
            <a:r>
              <a:rPr lang="it-IT" i="1" dirty="0">
                <a:highlight>
                  <a:srgbClr val="FFFF00"/>
                </a:highlight>
              </a:rPr>
              <a:t> to </a:t>
            </a:r>
            <a:r>
              <a:rPr lang="it-IT" i="1" dirty="0" err="1">
                <a:highlight>
                  <a:srgbClr val="FFFF00"/>
                </a:highlight>
              </a:rPr>
              <a:t>vision</a:t>
            </a:r>
            <a:r>
              <a:rPr lang="it-IT" i="1" dirty="0">
                <a:highlight>
                  <a:srgbClr val="FFFF00"/>
                </a:highlight>
              </a:rPr>
              <a:t> </a:t>
            </a:r>
            <a:r>
              <a:rPr lang="it-IT" i="1" dirty="0" err="1">
                <a:highlight>
                  <a:srgbClr val="FFFF00"/>
                </a:highlight>
              </a:rPr>
              <a:t>associated</a:t>
            </a:r>
            <a:r>
              <a:rPr lang="it-IT" i="1" dirty="0">
                <a:highlight>
                  <a:srgbClr val="FFFF00"/>
                </a:highlight>
              </a:rPr>
              <a:t> with the </a:t>
            </a:r>
            <a:r>
              <a:rPr lang="it-IT" i="1" dirty="0" err="1">
                <a:highlight>
                  <a:srgbClr val="FFFF00"/>
                </a:highlight>
              </a:rPr>
              <a:t>repair</a:t>
            </a:r>
            <a:r>
              <a:rPr lang="it-IT" i="1" dirty="0">
                <a:highlight>
                  <a:srgbClr val="FFFF00"/>
                </a:highlight>
              </a:rPr>
              <a:t> of a </a:t>
            </a:r>
            <a:r>
              <a:rPr lang="it-IT" i="1" dirty="0" err="1">
                <a:highlight>
                  <a:srgbClr val="FFFF00"/>
                </a:highlight>
              </a:rPr>
              <a:t>zygomatic</a:t>
            </a:r>
            <a:r>
              <a:rPr lang="it-IT" i="1" dirty="0">
                <a:highlight>
                  <a:srgbClr val="FFFF00"/>
                </a:highlight>
              </a:rPr>
              <a:t> </a:t>
            </a:r>
            <a:r>
              <a:rPr lang="it-IT" i="1" dirty="0" err="1">
                <a:highlight>
                  <a:srgbClr val="FFFF00"/>
                </a:highlight>
              </a:rPr>
              <a:t>fracture</a:t>
            </a:r>
            <a:r>
              <a:rPr lang="it-IT" i="1" dirty="0">
                <a:highlight>
                  <a:srgbClr val="FFFF00"/>
                </a:highlight>
              </a:rPr>
              <a:t> </a:t>
            </a:r>
            <a:r>
              <a:rPr lang="it-IT" i="1" dirty="0" err="1">
                <a:highlight>
                  <a:srgbClr val="FFFF00"/>
                </a:highlight>
              </a:rPr>
              <a:t>is</a:t>
            </a:r>
            <a:r>
              <a:rPr lang="it-IT" i="1" dirty="0">
                <a:highlight>
                  <a:srgbClr val="FFFF00"/>
                </a:highlight>
              </a:rPr>
              <a:t> </a:t>
            </a:r>
            <a:r>
              <a:rPr lang="it-IT" i="1" dirty="0" err="1">
                <a:highlight>
                  <a:srgbClr val="FFFF00"/>
                </a:highlight>
              </a:rPr>
              <a:t>low</a:t>
            </a:r>
            <a:r>
              <a:rPr lang="it-IT" i="1" dirty="0">
                <a:highlight>
                  <a:srgbClr val="FFFF00"/>
                </a:highlight>
              </a:rPr>
              <a:t> (&lt;1%), </a:t>
            </a:r>
            <a:r>
              <a:rPr lang="it-IT" i="1" dirty="0" err="1">
                <a:highlight>
                  <a:srgbClr val="FFFF00"/>
                </a:highlight>
              </a:rPr>
              <a:t>it</a:t>
            </a:r>
            <a:r>
              <a:rPr lang="it-IT" i="1" dirty="0">
                <a:highlight>
                  <a:srgbClr val="FFFF00"/>
                </a:highlight>
              </a:rPr>
              <a:t> </a:t>
            </a:r>
            <a:r>
              <a:rPr lang="it-IT" i="1" dirty="0" err="1">
                <a:highlight>
                  <a:srgbClr val="FFFF00"/>
                </a:highlight>
              </a:rPr>
              <a:t>may</a:t>
            </a:r>
            <a:r>
              <a:rPr lang="it-IT" i="1" dirty="0">
                <a:highlight>
                  <a:srgbClr val="FFFF00"/>
                </a:highlight>
              </a:rPr>
              <a:t> be </a:t>
            </a:r>
            <a:r>
              <a:rPr lang="it-IT" i="1" dirty="0" err="1">
                <a:highlight>
                  <a:srgbClr val="FFFF00"/>
                </a:highlight>
              </a:rPr>
              <a:t>unwise</a:t>
            </a:r>
            <a:r>
              <a:rPr lang="it-IT" i="1" dirty="0">
                <a:highlight>
                  <a:srgbClr val="FFFF00"/>
                </a:highlight>
              </a:rPr>
              <a:t> to </a:t>
            </a:r>
            <a:r>
              <a:rPr lang="it-IT" i="1" dirty="0" err="1">
                <a:highlight>
                  <a:srgbClr val="FFFF00"/>
                </a:highlight>
              </a:rPr>
              <a:t>risk</a:t>
            </a:r>
            <a:r>
              <a:rPr lang="it-IT" i="1" dirty="0">
                <a:highlight>
                  <a:srgbClr val="FFFF00"/>
                </a:highlight>
              </a:rPr>
              <a:t> </a:t>
            </a:r>
            <a:r>
              <a:rPr lang="it-IT" i="1" dirty="0" err="1">
                <a:highlight>
                  <a:srgbClr val="FFFF00"/>
                </a:highlight>
              </a:rPr>
              <a:t>affecting</a:t>
            </a:r>
            <a:r>
              <a:rPr lang="it-IT" i="1" dirty="0">
                <a:highlight>
                  <a:srgbClr val="FFFF00"/>
                </a:highlight>
              </a:rPr>
              <a:t> the </a:t>
            </a:r>
            <a:r>
              <a:rPr lang="it-IT" i="1" dirty="0" err="1">
                <a:highlight>
                  <a:srgbClr val="FFFF00"/>
                </a:highlight>
              </a:rPr>
              <a:t>sight</a:t>
            </a:r>
            <a:r>
              <a:rPr lang="it-IT" i="1" dirty="0">
                <a:highlight>
                  <a:srgbClr val="FFFF00"/>
                </a:highlight>
              </a:rPr>
              <a:t> in the </a:t>
            </a:r>
            <a:r>
              <a:rPr lang="it-IT" i="1" dirty="0" err="1">
                <a:highlight>
                  <a:srgbClr val="FFFF00"/>
                </a:highlight>
              </a:rPr>
              <a:t>remaining</a:t>
            </a:r>
            <a:r>
              <a:rPr lang="it-IT" i="1" dirty="0">
                <a:highlight>
                  <a:srgbClr val="FFFF00"/>
                </a:highlight>
              </a:rPr>
              <a:t> </a:t>
            </a:r>
            <a:r>
              <a:rPr lang="it-IT" i="1" dirty="0" err="1">
                <a:highlight>
                  <a:srgbClr val="FFFF00"/>
                </a:highlight>
              </a:rPr>
              <a:t>functional</a:t>
            </a:r>
            <a:r>
              <a:rPr lang="it-IT" i="1" dirty="0">
                <a:highlight>
                  <a:srgbClr val="FFFF00"/>
                </a:highlight>
              </a:rPr>
              <a:t> </a:t>
            </a:r>
            <a:r>
              <a:rPr lang="it-IT" i="1" dirty="0" err="1">
                <a:highlight>
                  <a:srgbClr val="FFFF00"/>
                </a:highlight>
              </a:rPr>
              <a:t>eye</a:t>
            </a:r>
            <a:r>
              <a:rPr lang="it-IT" i="1" dirty="0">
                <a:highlight>
                  <a:srgbClr val="FFFF00"/>
                </a:highlight>
              </a:rPr>
              <a:t>.»</a:t>
            </a:r>
          </a:p>
          <a:p>
            <a:pPr marL="0" indent="0">
              <a:buNone/>
            </a:pPr>
            <a:r>
              <a:rPr lang="it-IT" sz="3200" b="1" dirty="0" err="1"/>
              <a:t>When</a:t>
            </a:r>
            <a:r>
              <a:rPr lang="it-IT" sz="3200" b="1" dirty="0"/>
              <a:t> to operate</a:t>
            </a:r>
            <a:endParaRPr lang="it-IT" dirty="0"/>
          </a:p>
          <a:p>
            <a:r>
              <a:rPr lang="it-IT" dirty="0" err="1"/>
              <a:t>Waiting</a:t>
            </a:r>
            <a:r>
              <a:rPr lang="it-IT" dirty="0"/>
              <a:t> for </a:t>
            </a:r>
            <a:r>
              <a:rPr lang="it-IT" dirty="0" err="1"/>
              <a:t>residual</a:t>
            </a:r>
            <a:r>
              <a:rPr lang="it-IT" dirty="0"/>
              <a:t> edema to </a:t>
            </a:r>
            <a:r>
              <a:rPr lang="it-IT" dirty="0" err="1"/>
              <a:t>resolve</a:t>
            </a:r>
            <a:r>
              <a:rPr lang="it-IT" dirty="0"/>
              <a:t>, </a:t>
            </a:r>
            <a:r>
              <a:rPr lang="it-IT" dirty="0" err="1"/>
              <a:t>approximately</a:t>
            </a:r>
            <a:r>
              <a:rPr lang="it-IT" dirty="0"/>
              <a:t> 2 weeks,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usually</a:t>
            </a:r>
            <a:r>
              <a:rPr lang="it-IT" dirty="0"/>
              <a:t> </a:t>
            </a:r>
            <a:r>
              <a:rPr lang="it-IT" b="1" dirty="0" err="1"/>
              <a:t>acceptable</a:t>
            </a:r>
            <a:r>
              <a:rPr lang="it-IT" dirty="0"/>
              <a:t>. </a:t>
            </a:r>
            <a:r>
              <a:rPr lang="it-IT" dirty="0" err="1"/>
              <a:t>This</a:t>
            </a:r>
            <a:r>
              <a:rPr lang="it-IT" dirty="0"/>
              <a:t> delay </a:t>
            </a:r>
            <a:r>
              <a:rPr lang="it-IT" dirty="0" err="1"/>
              <a:t>allows</a:t>
            </a:r>
            <a:r>
              <a:rPr lang="it-IT" dirty="0"/>
              <a:t> time for </a:t>
            </a:r>
            <a:r>
              <a:rPr lang="it-IT" dirty="0" err="1"/>
              <a:t>adequately</a:t>
            </a:r>
            <a:r>
              <a:rPr lang="it-IT" dirty="0"/>
              <a:t> </a:t>
            </a:r>
            <a:r>
              <a:rPr lang="it-IT" dirty="0" err="1"/>
              <a:t>assessing</a:t>
            </a:r>
            <a:r>
              <a:rPr lang="it-IT" dirty="0"/>
              <a:t> and planning the </a:t>
            </a:r>
            <a:r>
              <a:rPr lang="it-IT" dirty="0" err="1"/>
              <a:t>case;in</a:t>
            </a:r>
            <a:r>
              <a:rPr lang="it-IT" dirty="0"/>
              <a:t> </a:t>
            </a:r>
            <a:r>
              <a:rPr lang="it-IT" dirty="0" err="1"/>
              <a:t>addition</a:t>
            </a:r>
            <a:r>
              <a:rPr lang="it-IT" dirty="0"/>
              <a:t>, </a:t>
            </a:r>
            <a:r>
              <a:rPr lang="it-IT" dirty="0" err="1"/>
              <a:t>findings</a:t>
            </a:r>
            <a:r>
              <a:rPr lang="it-IT" dirty="0"/>
              <a:t> </a:t>
            </a:r>
            <a:r>
              <a:rPr lang="it-IT" dirty="0" err="1"/>
              <a:t>associated</a:t>
            </a:r>
            <a:r>
              <a:rPr lang="it-IT" dirty="0"/>
              <a:t> with the </a:t>
            </a:r>
            <a:r>
              <a:rPr lang="it-IT" dirty="0" err="1"/>
              <a:t>injury</a:t>
            </a:r>
            <a:r>
              <a:rPr lang="it-IT" dirty="0"/>
              <a:t> </a:t>
            </a:r>
            <a:r>
              <a:rPr lang="it-IT" dirty="0" err="1"/>
              <a:t>manifest</a:t>
            </a:r>
            <a:r>
              <a:rPr lang="it-IT" dirty="0"/>
              <a:t> </a:t>
            </a:r>
            <a:r>
              <a:rPr lang="it-IT" dirty="0" err="1"/>
              <a:t>themselves</a:t>
            </a:r>
            <a:r>
              <a:rPr lang="it-IT" dirty="0"/>
              <a:t> </a:t>
            </a:r>
            <a:r>
              <a:rPr lang="it-IT" dirty="0" err="1"/>
              <a:t>during</a:t>
            </a:r>
            <a:r>
              <a:rPr lang="it-IT" dirty="0"/>
              <a:t> </a:t>
            </a:r>
            <a:r>
              <a:rPr lang="it-IT" dirty="0" err="1"/>
              <a:t>this</a:t>
            </a:r>
            <a:r>
              <a:rPr lang="it-IT" dirty="0"/>
              <a:t> time.</a:t>
            </a:r>
          </a:p>
          <a:p>
            <a:r>
              <a:rPr lang="it-IT" dirty="0" err="1"/>
              <a:t>Evidence</a:t>
            </a:r>
            <a:r>
              <a:rPr lang="it-IT" dirty="0"/>
              <a:t> of </a:t>
            </a:r>
            <a:r>
              <a:rPr lang="it-IT" dirty="0" err="1"/>
              <a:t>muscle</a:t>
            </a:r>
            <a:r>
              <a:rPr lang="it-IT" dirty="0"/>
              <a:t> </a:t>
            </a:r>
            <a:r>
              <a:rPr lang="it-IT" dirty="0" err="1"/>
              <a:t>entrapment</a:t>
            </a:r>
            <a:r>
              <a:rPr lang="it-IT" dirty="0"/>
              <a:t> on CT </a:t>
            </a:r>
            <a:r>
              <a:rPr lang="it-IT" dirty="0" err="1"/>
              <a:t>scan</a:t>
            </a:r>
            <a:r>
              <a:rPr lang="it-IT" dirty="0"/>
              <a:t> or on </a:t>
            </a:r>
            <a:r>
              <a:rPr lang="it-IT" dirty="0" err="1"/>
              <a:t>physical</a:t>
            </a:r>
            <a:r>
              <a:rPr lang="it-IT" dirty="0"/>
              <a:t> ﻿</a:t>
            </a:r>
            <a:r>
              <a:rPr lang="it-IT" dirty="0" err="1"/>
              <a:t>exam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an </a:t>
            </a:r>
            <a:r>
              <a:rPr lang="it-IT" dirty="0" err="1"/>
              <a:t>indication</a:t>
            </a:r>
            <a:r>
              <a:rPr lang="it-IT" dirty="0"/>
              <a:t> for immediate </a:t>
            </a:r>
            <a:r>
              <a:rPr lang="it-IT" dirty="0" err="1"/>
              <a:t>surgery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463206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AE3692-42D9-434D-88B4-D368069CE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800" dirty="0"/>
              <a:t>Frattura di COMZ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CD5CB1-74CF-2C40-A12D-6E76CB3F25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408" y="1268760"/>
            <a:ext cx="10363200" cy="5695949"/>
          </a:xfrm>
        </p:spPr>
        <p:txBody>
          <a:bodyPr/>
          <a:lstStyle/>
          <a:p>
            <a:pPr marL="0" indent="0">
              <a:buNone/>
            </a:pPr>
            <a:r>
              <a:rPr lang="it-IT" sz="3200" b="1" dirty="0" err="1"/>
              <a:t>Objective</a:t>
            </a:r>
            <a:r>
              <a:rPr lang="it-IT" sz="3200" b="1" dirty="0"/>
              <a:t>=</a:t>
            </a:r>
            <a:r>
              <a:rPr lang="it-IT" sz="3200" b="1" dirty="0" err="1"/>
              <a:t>stable</a:t>
            </a:r>
            <a:r>
              <a:rPr lang="it-IT" sz="3200" b="1" dirty="0"/>
              <a:t> </a:t>
            </a:r>
            <a:r>
              <a:rPr lang="it-IT" sz="3200" b="1" dirty="0" err="1"/>
              <a:t>reduction</a:t>
            </a:r>
            <a:r>
              <a:rPr lang="it-IT" sz="3200" b="1" dirty="0"/>
              <a:t> --&gt; </a:t>
            </a:r>
            <a:r>
              <a:rPr lang="it-IT" sz="3200" dirty="0" err="1"/>
              <a:t>one</a:t>
            </a:r>
            <a:r>
              <a:rPr lang="it-IT" sz="3200" dirty="0"/>
              <a:t>, </a:t>
            </a:r>
            <a:r>
              <a:rPr lang="it-IT" sz="3200" dirty="0" err="1"/>
              <a:t>two</a:t>
            </a:r>
            <a:r>
              <a:rPr lang="it-IT" sz="3200" dirty="0"/>
              <a:t>, </a:t>
            </a:r>
            <a:r>
              <a:rPr lang="it-IT" sz="3200" dirty="0" err="1"/>
              <a:t>three</a:t>
            </a:r>
            <a:r>
              <a:rPr lang="it-IT" sz="3200" dirty="0"/>
              <a:t> or </a:t>
            </a:r>
            <a:r>
              <a:rPr lang="it-IT" sz="3200" dirty="0" err="1"/>
              <a:t>four</a:t>
            </a:r>
            <a:r>
              <a:rPr lang="it-IT" sz="3200" dirty="0"/>
              <a:t> </a:t>
            </a:r>
            <a:r>
              <a:rPr lang="it-IT" sz="3200" dirty="0" err="1"/>
              <a:t>points</a:t>
            </a:r>
            <a:r>
              <a:rPr lang="it-IT" sz="3200" dirty="0"/>
              <a:t> </a:t>
            </a:r>
            <a:r>
              <a:rPr lang="it-IT" sz="3200" dirty="0" err="1"/>
              <a:t>fixation</a:t>
            </a:r>
            <a:endParaRPr lang="it-IT" sz="3200" dirty="0"/>
          </a:p>
          <a:p>
            <a:pPr marL="0" indent="0">
              <a:buNone/>
            </a:pPr>
            <a:r>
              <a:rPr lang="it-IT" sz="4400" b="1" dirty="0" err="1"/>
              <a:t>Surgical</a:t>
            </a:r>
            <a:r>
              <a:rPr lang="it-IT" sz="4400" b="1" dirty="0"/>
              <a:t> </a:t>
            </a:r>
            <a:r>
              <a:rPr lang="it-IT" sz="4400" b="1" dirty="0" err="1"/>
              <a:t>approaches</a:t>
            </a:r>
            <a:r>
              <a:rPr lang="it-IT" sz="4400" b="1" dirty="0"/>
              <a:t>﻿:</a:t>
            </a:r>
          </a:p>
          <a:p>
            <a:r>
              <a:rPr lang="it-IT" sz="3200" dirty="0" err="1"/>
              <a:t>Upper</a:t>
            </a:r>
            <a:r>
              <a:rPr lang="it-IT" sz="3200" dirty="0"/>
              <a:t> </a:t>
            </a:r>
            <a:r>
              <a:rPr lang="it-IT" sz="3200" dirty="0" err="1"/>
              <a:t>eyelid</a:t>
            </a:r>
            <a:r>
              <a:rPr lang="it-IT" sz="3200" dirty="0"/>
              <a:t>/</a:t>
            </a:r>
            <a:r>
              <a:rPr lang="it-IT" sz="3200" dirty="0" err="1"/>
              <a:t>Upper</a:t>
            </a:r>
            <a:r>
              <a:rPr lang="it-IT" sz="3200" dirty="0"/>
              <a:t> </a:t>
            </a:r>
            <a:r>
              <a:rPr lang="it-IT" sz="3200" dirty="0" err="1"/>
              <a:t>blepharoplasty</a:t>
            </a:r>
            <a:r>
              <a:rPr lang="it-IT" sz="3200" dirty="0"/>
              <a:t> (</a:t>
            </a:r>
            <a:r>
              <a:rPr lang="it-IT" sz="3200" dirty="0" err="1"/>
              <a:t>skin+muscle</a:t>
            </a:r>
            <a:r>
              <a:rPr lang="it-IT" sz="3200" dirty="0"/>
              <a:t> flap)</a:t>
            </a:r>
          </a:p>
          <a:p>
            <a:r>
              <a:rPr lang="it-IT" sz="3200" dirty="0" err="1"/>
              <a:t>Transconjunctival</a:t>
            </a:r>
            <a:r>
              <a:rPr lang="it-IT" sz="3200" dirty="0"/>
              <a:t> with or </a:t>
            </a:r>
            <a:r>
              <a:rPr lang="it-IT" sz="3200" dirty="0" err="1"/>
              <a:t>without</a:t>
            </a:r>
            <a:r>
              <a:rPr lang="it-IT" sz="3200" dirty="0"/>
              <a:t> </a:t>
            </a:r>
            <a:r>
              <a:rPr lang="it-IT" sz="3200" dirty="0" err="1"/>
              <a:t>lateral</a:t>
            </a:r>
            <a:r>
              <a:rPr lang="it-IT" sz="3200" dirty="0"/>
              <a:t> </a:t>
            </a:r>
            <a:r>
              <a:rPr lang="it-IT" sz="3200" dirty="0" err="1"/>
              <a:t>canthotomy</a:t>
            </a:r>
            <a:endParaRPr lang="it-IT" sz="3200" dirty="0"/>
          </a:p>
          <a:p>
            <a:r>
              <a:rPr lang="it-IT" sz="3200" dirty="0" err="1"/>
              <a:t>Subciliar</a:t>
            </a:r>
            <a:endParaRPr lang="it-IT" sz="3200" dirty="0"/>
          </a:p>
          <a:p>
            <a:r>
              <a:rPr lang="it-IT" sz="3200" dirty="0" err="1"/>
              <a:t>Vestibular</a:t>
            </a:r>
            <a:endParaRPr lang="it-IT" sz="3200" dirty="0"/>
          </a:p>
          <a:p>
            <a:r>
              <a:rPr lang="it-IT" sz="3200" dirty="0" err="1"/>
              <a:t>Hemicoronal</a:t>
            </a:r>
            <a:endParaRPr lang="it-IT" sz="3200" dirty="0"/>
          </a:p>
          <a:p>
            <a:r>
              <a:rPr lang="it-IT" sz="3200" dirty="0" err="1"/>
              <a:t>Existing</a:t>
            </a:r>
            <a:r>
              <a:rPr lang="it-IT" sz="3200" dirty="0"/>
              <a:t> </a:t>
            </a:r>
            <a:r>
              <a:rPr lang="it-IT" sz="3200" dirty="0" err="1"/>
              <a:t>laceration</a:t>
            </a:r>
            <a:r>
              <a:rPr lang="it-IT" sz="3200" dirty="0"/>
              <a:t>(</a:t>
            </a:r>
            <a:r>
              <a:rPr lang="it-IT" sz="3200" dirty="0" err="1"/>
              <a:t>s</a:t>
            </a:r>
            <a:r>
              <a:rPr lang="it-IT" sz="3200" dirty="0"/>
              <a:t>)</a:t>
            </a:r>
          </a:p>
          <a:p>
            <a:pPr marL="0" indent="0">
              <a:buNone/>
            </a:pPr>
            <a:endParaRPr lang="it-IT" sz="3200" b="1" dirty="0"/>
          </a:p>
        </p:txBody>
      </p:sp>
    </p:spTree>
    <p:extLst>
      <p:ext uri="{BB962C8B-B14F-4D97-AF65-F5344CB8AC3E}">
        <p14:creationId xmlns:p14="http://schemas.microsoft.com/office/powerpoint/2010/main" val="32796264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AE3692-42D9-434D-88B4-D368069CE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800" dirty="0"/>
              <a:t>Frattura di COMZ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CD5CB1-74CF-2C40-A12D-6E76CB3F25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408" y="1268761"/>
            <a:ext cx="10363200" cy="3456384"/>
          </a:xfrm>
        </p:spPr>
        <p:txBody>
          <a:bodyPr/>
          <a:lstStyle/>
          <a:p>
            <a:pPr marL="0" indent="0">
              <a:buNone/>
            </a:pPr>
            <a:r>
              <a:rPr lang="it-IT" sz="4400" b="1" dirty="0" err="1"/>
              <a:t>Isolated</a:t>
            </a:r>
            <a:r>
              <a:rPr lang="it-IT" sz="4400" b="1" dirty="0"/>
              <a:t> </a:t>
            </a:r>
            <a:r>
              <a:rPr lang="it-IT" sz="4400" b="1" dirty="0" err="1"/>
              <a:t>zygomatic</a:t>
            </a:r>
            <a:r>
              <a:rPr lang="it-IT" sz="4400" b="1" dirty="0"/>
              <a:t> </a:t>
            </a:r>
            <a:r>
              <a:rPr lang="it-IT" sz="4400" b="1" dirty="0" err="1"/>
              <a:t>arch</a:t>
            </a:r>
            <a:r>
              <a:rPr lang="it-IT" sz="4400" b="1" dirty="0"/>
              <a:t> </a:t>
            </a:r>
            <a:r>
              <a:rPr lang="it-IT" sz="4400" b="1" dirty="0" err="1"/>
              <a:t>fracture</a:t>
            </a:r>
            <a:endParaRPr lang="it-IT" sz="4400" b="1" dirty="0"/>
          </a:p>
          <a:p>
            <a:pPr marL="0" indent="0">
              <a:buNone/>
            </a:pPr>
            <a:r>
              <a:rPr lang="it-IT" sz="4400" b="1" dirty="0" err="1"/>
              <a:t>Surgical</a:t>
            </a:r>
            <a:r>
              <a:rPr lang="it-IT" sz="4400" b="1" dirty="0"/>
              <a:t> </a:t>
            </a:r>
            <a:r>
              <a:rPr lang="it-IT" sz="4400" b="1" dirty="0" err="1"/>
              <a:t>approaches</a:t>
            </a:r>
            <a:r>
              <a:rPr lang="it-IT" sz="4400" b="1" dirty="0"/>
              <a:t>﻿:</a:t>
            </a:r>
          </a:p>
          <a:p>
            <a:r>
              <a:rPr lang="it-IT" sz="2800" dirty="0" err="1"/>
              <a:t>Gillies</a:t>
            </a:r>
            <a:endParaRPr lang="it-IT" sz="2800" dirty="0"/>
          </a:p>
          <a:p>
            <a:r>
              <a:rPr lang="it-IT" sz="2800" dirty="0" err="1"/>
              <a:t>Keen</a:t>
            </a:r>
            <a:endParaRPr lang="it-IT" sz="2800" dirty="0"/>
          </a:p>
          <a:p>
            <a:r>
              <a:rPr lang="it-IT" sz="2800" dirty="0" err="1"/>
              <a:t>Italian’s</a:t>
            </a:r>
            <a:r>
              <a:rPr lang="it-IT" sz="2800" dirty="0"/>
              <a:t> way (</a:t>
            </a:r>
            <a:r>
              <a:rPr lang="it-IT" sz="2800" dirty="0" err="1"/>
              <a:t>throughout</a:t>
            </a:r>
            <a:r>
              <a:rPr lang="it-IT" sz="2800" dirty="0"/>
              <a:t> an </a:t>
            </a:r>
            <a:r>
              <a:rPr lang="it-IT" sz="2800" dirty="0" err="1"/>
              <a:t>upper</a:t>
            </a:r>
            <a:r>
              <a:rPr lang="it-IT" sz="2800" dirty="0"/>
              <a:t> </a:t>
            </a:r>
            <a:r>
              <a:rPr lang="it-IT" sz="2800" dirty="0" err="1"/>
              <a:t>eyelid</a:t>
            </a:r>
            <a:r>
              <a:rPr lang="it-IT" sz="2800" dirty="0"/>
              <a:t> </a:t>
            </a:r>
            <a:r>
              <a:rPr lang="it-IT" sz="2800" dirty="0" err="1"/>
              <a:t>approach</a:t>
            </a:r>
            <a:r>
              <a:rPr lang="it-IT" sz="2800" dirty="0"/>
              <a:t>)</a:t>
            </a:r>
            <a:endParaRPr lang="it-IT" sz="3200" dirty="0"/>
          </a:p>
          <a:p>
            <a:pPr marL="0" indent="0">
              <a:buNone/>
            </a:pPr>
            <a:endParaRPr lang="it-IT" sz="3200" b="1" dirty="0"/>
          </a:p>
        </p:txBody>
      </p:sp>
    </p:spTree>
    <p:extLst>
      <p:ext uri="{BB962C8B-B14F-4D97-AF65-F5344CB8AC3E}">
        <p14:creationId xmlns:p14="http://schemas.microsoft.com/office/powerpoint/2010/main" val="35598851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66EE99A-DB8C-FE45-AC61-AD4862E0F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3 punti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86DE66E1-AF1F-9B4A-B806-B7EDAF0D84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493" y="1484784"/>
            <a:ext cx="6545014" cy="4878053"/>
          </a:xfrm>
        </p:spPr>
      </p:pic>
    </p:spTree>
    <p:extLst>
      <p:ext uri="{BB962C8B-B14F-4D97-AF65-F5344CB8AC3E}">
        <p14:creationId xmlns:p14="http://schemas.microsoft.com/office/powerpoint/2010/main" val="36668075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417274-783B-CE49-99DB-5F77CEC99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4 punti + ricostruzione pavimento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8873A84E-A5F0-AA42-90E0-B9B90D93A6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998" y="1392969"/>
            <a:ext cx="6886004" cy="5211030"/>
          </a:xfrm>
        </p:spPr>
      </p:pic>
    </p:spTree>
    <p:extLst>
      <p:ext uri="{BB962C8B-B14F-4D97-AF65-F5344CB8AC3E}">
        <p14:creationId xmlns:p14="http://schemas.microsoft.com/office/powerpoint/2010/main" val="20259611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AE3692-42D9-434D-88B4-D368069CE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800" dirty="0"/>
              <a:t>Frattura di COMZ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CD5CB1-74CF-2C40-A12D-6E76CB3F25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408" y="1268760"/>
            <a:ext cx="10363200" cy="4104455"/>
          </a:xfrm>
        </p:spPr>
        <p:txBody>
          <a:bodyPr/>
          <a:lstStyle/>
          <a:p>
            <a:pPr marL="0" indent="0">
              <a:buNone/>
            </a:pPr>
            <a:r>
              <a:rPr lang="it-IT" sz="4400" b="1" dirty="0" err="1"/>
              <a:t>Orbital</a:t>
            </a:r>
            <a:r>
              <a:rPr lang="it-IT" sz="4400" b="1" dirty="0"/>
              <a:t> </a:t>
            </a:r>
            <a:r>
              <a:rPr lang="it-IT" sz="4400" b="1" dirty="0" err="1"/>
              <a:t>floor</a:t>
            </a:r>
            <a:r>
              <a:rPr lang="it-IT" sz="4400" b="1" dirty="0"/>
              <a:t> </a:t>
            </a:r>
            <a:r>
              <a:rPr lang="it-IT" sz="4400" b="1" dirty="0" err="1"/>
              <a:t>reconstruction</a:t>
            </a:r>
            <a:r>
              <a:rPr lang="it-IT" sz="4400" b="1" dirty="0"/>
              <a:t> </a:t>
            </a:r>
            <a:r>
              <a:rPr lang="it-IT" sz="4400" b="1" dirty="0" err="1"/>
              <a:t>goals</a:t>
            </a:r>
            <a:endParaRPr lang="it-IT" sz="4400" b="1" dirty="0"/>
          </a:p>
          <a:p>
            <a:r>
              <a:rPr lang="it-IT" sz="3200" dirty="0"/>
              <a:t>﻿to </a:t>
            </a:r>
            <a:r>
              <a:rPr lang="it-IT" sz="3200" dirty="0" err="1"/>
              <a:t>prevent</a:t>
            </a:r>
            <a:r>
              <a:rPr lang="it-IT" sz="3200" dirty="0"/>
              <a:t> </a:t>
            </a:r>
            <a:r>
              <a:rPr lang="it-IT" sz="3200" dirty="0" err="1"/>
              <a:t>herniation</a:t>
            </a:r>
            <a:r>
              <a:rPr lang="it-IT" sz="3200" dirty="0"/>
              <a:t> of </a:t>
            </a:r>
            <a:r>
              <a:rPr lang="it-IT" sz="3200" dirty="0" err="1"/>
              <a:t>orbital</a:t>
            </a:r>
            <a:r>
              <a:rPr lang="it-IT" sz="3200" dirty="0"/>
              <a:t> </a:t>
            </a:r>
            <a:r>
              <a:rPr lang="it-IT" sz="3200" dirty="0" err="1"/>
              <a:t>contents</a:t>
            </a:r>
            <a:r>
              <a:rPr lang="it-IT" sz="3200" dirty="0"/>
              <a:t>, </a:t>
            </a:r>
          </a:p>
          <a:p>
            <a:r>
              <a:rPr lang="it-IT" sz="3200" dirty="0"/>
              <a:t>to </a:t>
            </a:r>
            <a:r>
              <a:rPr lang="it-IT" sz="3200" dirty="0" err="1"/>
              <a:t>provide</a:t>
            </a:r>
            <a:r>
              <a:rPr lang="it-IT" sz="3200" dirty="0"/>
              <a:t> a </a:t>
            </a:r>
            <a:r>
              <a:rPr lang="it-IT" sz="3200" dirty="0" err="1"/>
              <a:t>smooth</a:t>
            </a:r>
            <a:r>
              <a:rPr lang="it-IT" sz="3200" dirty="0"/>
              <a:t> </a:t>
            </a:r>
            <a:r>
              <a:rPr lang="it-IT" sz="3200" dirty="0" err="1"/>
              <a:t>orbital</a:t>
            </a:r>
            <a:r>
              <a:rPr lang="it-IT" sz="3200" dirty="0"/>
              <a:t> </a:t>
            </a:r>
            <a:r>
              <a:rPr lang="it-IT" sz="3200" dirty="0" err="1"/>
              <a:t>floor</a:t>
            </a:r>
            <a:r>
              <a:rPr lang="it-IT" sz="3200" dirty="0"/>
              <a:t> with or </a:t>
            </a:r>
            <a:r>
              <a:rPr lang="it-IT" sz="3200" dirty="0" err="1"/>
              <a:t>without</a:t>
            </a:r>
            <a:r>
              <a:rPr lang="it-IT" sz="3200" dirty="0"/>
              <a:t> an</a:t>
            </a:r>
          </a:p>
          <a:p>
            <a:pPr marL="0" indent="0">
              <a:buNone/>
            </a:pPr>
            <a:r>
              <a:rPr lang="it-IT" sz="3200" dirty="0" err="1"/>
              <a:t>implant</a:t>
            </a:r>
            <a:r>
              <a:rPr lang="it-IT" sz="3200" dirty="0"/>
              <a:t>, </a:t>
            </a:r>
          </a:p>
          <a:p>
            <a:r>
              <a:rPr lang="it-IT" sz="3200" dirty="0"/>
              <a:t>to </a:t>
            </a:r>
            <a:r>
              <a:rPr lang="it-IT" sz="3200" dirty="0" err="1"/>
              <a:t>reconstruct</a:t>
            </a:r>
            <a:r>
              <a:rPr lang="it-IT" sz="3200" dirty="0"/>
              <a:t> the </a:t>
            </a:r>
            <a:r>
              <a:rPr lang="it-IT" sz="3200" dirty="0" err="1"/>
              <a:t>floor</a:t>
            </a:r>
            <a:r>
              <a:rPr lang="it-IT" sz="3200" dirty="0"/>
              <a:t> or </a:t>
            </a:r>
            <a:r>
              <a:rPr lang="it-IT" sz="3200" dirty="0" err="1"/>
              <a:t>wall</a:t>
            </a:r>
            <a:r>
              <a:rPr lang="it-IT" sz="3200" dirty="0"/>
              <a:t> to </a:t>
            </a:r>
            <a:r>
              <a:rPr lang="it-IT" sz="3200" dirty="0" err="1"/>
              <a:t>mirror</a:t>
            </a:r>
            <a:r>
              <a:rPr lang="it-IT" sz="3200" dirty="0"/>
              <a:t> the</a:t>
            </a:r>
          </a:p>
          <a:p>
            <a:pPr marL="0" indent="0">
              <a:buNone/>
            </a:pPr>
            <a:r>
              <a:rPr lang="it-IT" sz="3200" dirty="0" err="1"/>
              <a:t>contralateral</a:t>
            </a:r>
            <a:r>
              <a:rPr lang="it-IT" sz="3200" dirty="0"/>
              <a:t> side </a:t>
            </a:r>
            <a:r>
              <a:rPr lang="it-IT" sz="3200" dirty="0" err="1"/>
              <a:t>as</a:t>
            </a:r>
            <a:r>
              <a:rPr lang="it-IT" sz="3200" dirty="0"/>
              <a:t> </a:t>
            </a:r>
            <a:r>
              <a:rPr lang="it-IT" sz="3200" dirty="0" err="1"/>
              <a:t>closely</a:t>
            </a:r>
            <a:r>
              <a:rPr lang="it-IT" sz="3200" dirty="0"/>
              <a:t> </a:t>
            </a:r>
            <a:r>
              <a:rPr lang="it-IT" sz="3200" dirty="0" err="1"/>
              <a:t>as</a:t>
            </a:r>
            <a:r>
              <a:rPr lang="it-IT" sz="3200" dirty="0"/>
              <a:t> </a:t>
            </a:r>
            <a:r>
              <a:rPr lang="it-IT" sz="3200" dirty="0" err="1"/>
              <a:t>possible</a:t>
            </a:r>
            <a:r>
              <a:rPr lang="it-IT" sz="3200" dirty="0"/>
              <a:t>.</a:t>
            </a:r>
          </a:p>
          <a:p>
            <a:pPr marL="0" indent="0">
              <a:buNone/>
            </a:pPr>
            <a:endParaRPr lang="it-IT" sz="3200" b="1" dirty="0"/>
          </a:p>
        </p:txBody>
      </p:sp>
    </p:spTree>
    <p:extLst>
      <p:ext uri="{BB962C8B-B14F-4D97-AF65-F5344CB8AC3E}">
        <p14:creationId xmlns:p14="http://schemas.microsoft.com/office/powerpoint/2010/main" val="13890044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AE3692-42D9-434D-88B4-D368069CE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800" dirty="0"/>
              <a:t>Frattura di COMZ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CD5CB1-74CF-2C40-A12D-6E76CB3F25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408" y="1268760"/>
            <a:ext cx="10363200" cy="4896544"/>
          </a:xfrm>
        </p:spPr>
        <p:txBody>
          <a:bodyPr/>
          <a:lstStyle/>
          <a:p>
            <a:pPr marL="0" indent="0">
              <a:buNone/>
            </a:pPr>
            <a:r>
              <a:rPr lang="it-IT" sz="3600" b="1" dirty="0" err="1"/>
              <a:t>Complications</a:t>
            </a:r>
            <a:r>
              <a:rPr lang="it-IT" sz="3600" b="1" dirty="0"/>
              <a:t> of </a:t>
            </a:r>
            <a:r>
              <a:rPr lang="it-IT" sz="3600" b="1" dirty="0" err="1"/>
              <a:t>Zygoma</a:t>
            </a:r>
            <a:r>
              <a:rPr lang="it-IT" sz="3600" b="1" dirty="0"/>
              <a:t> </a:t>
            </a:r>
            <a:r>
              <a:rPr lang="it-IT" sz="3600" b="1" dirty="0" err="1"/>
              <a:t>injuries</a:t>
            </a:r>
            <a:r>
              <a:rPr lang="it-IT" sz="3600" b="1" dirty="0"/>
              <a:t>:</a:t>
            </a:r>
          </a:p>
          <a:p>
            <a:r>
              <a:rPr lang="it-IT" sz="2800" b="1" i="1" dirty="0" err="1"/>
              <a:t>Persistent</a:t>
            </a:r>
            <a:r>
              <a:rPr lang="it-IT" sz="2800" b="1" i="1" dirty="0"/>
              <a:t> </a:t>
            </a:r>
            <a:r>
              <a:rPr lang="it-IT" sz="2800" b="1" i="1" dirty="0" err="1"/>
              <a:t>parethesia</a:t>
            </a:r>
            <a:r>
              <a:rPr lang="it-IT" sz="2800" dirty="0"/>
              <a:t>: ﻿due to </a:t>
            </a:r>
            <a:r>
              <a:rPr lang="it-IT" sz="2800" dirty="0" err="1"/>
              <a:t>compression</a:t>
            </a:r>
            <a:r>
              <a:rPr lang="it-IT" sz="2800" dirty="0"/>
              <a:t>, edema, ischemia, or </a:t>
            </a:r>
            <a:r>
              <a:rPr lang="it-IT" sz="2800" dirty="0" err="1"/>
              <a:t>laceration</a:t>
            </a:r>
            <a:r>
              <a:rPr lang="it-IT" sz="2800" dirty="0"/>
              <a:t>; ﻿</a:t>
            </a:r>
            <a:r>
              <a:rPr lang="it-IT" sz="2800" dirty="0" err="1"/>
              <a:t>recovery</a:t>
            </a:r>
            <a:r>
              <a:rPr lang="it-IT" sz="2800" dirty="0"/>
              <a:t> </a:t>
            </a:r>
            <a:r>
              <a:rPr lang="it-IT" sz="2800" dirty="0" err="1"/>
              <a:t>is</a:t>
            </a:r>
            <a:r>
              <a:rPr lang="it-IT" sz="2800" dirty="0"/>
              <a:t> </a:t>
            </a:r>
            <a:r>
              <a:rPr lang="it-IT" sz="2800" dirty="0" err="1"/>
              <a:t>faster</a:t>
            </a:r>
            <a:r>
              <a:rPr lang="it-IT" sz="2800" dirty="0"/>
              <a:t> </a:t>
            </a:r>
            <a:r>
              <a:rPr lang="it-IT" sz="2800" dirty="0" err="1"/>
              <a:t>when</a:t>
            </a:r>
            <a:r>
              <a:rPr lang="it-IT" sz="2800" dirty="0"/>
              <a:t> </a:t>
            </a:r>
            <a:r>
              <a:rPr lang="it-IT" sz="2800" dirty="0" err="1"/>
              <a:t>fractures</a:t>
            </a:r>
            <a:r>
              <a:rPr lang="it-IT" sz="2800" dirty="0"/>
              <a:t> are </a:t>
            </a:r>
            <a:r>
              <a:rPr lang="it-IT" sz="2800" dirty="0" err="1"/>
              <a:t>opened</a:t>
            </a:r>
            <a:r>
              <a:rPr lang="it-IT" sz="2800" dirty="0"/>
              <a:t> and </a:t>
            </a:r>
            <a:r>
              <a:rPr lang="it-IT" sz="2800" dirty="0" err="1"/>
              <a:t>fixated</a:t>
            </a:r>
            <a:r>
              <a:rPr lang="it-IT" sz="2800" dirty="0"/>
              <a:t> </a:t>
            </a:r>
            <a:r>
              <a:rPr lang="it-IT" sz="2800" dirty="0" err="1"/>
              <a:t>rather</a:t>
            </a:r>
            <a:r>
              <a:rPr lang="it-IT" sz="2800" dirty="0"/>
              <a:t> </a:t>
            </a:r>
            <a:r>
              <a:rPr lang="it-IT" sz="2800" dirty="0" err="1"/>
              <a:t>than</a:t>
            </a:r>
            <a:r>
              <a:rPr lang="it-IT" sz="2800" dirty="0"/>
              <a:t> </a:t>
            </a:r>
            <a:r>
              <a:rPr lang="it-IT" sz="2800" dirty="0" err="1"/>
              <a:t>reduced</a:t>
            </a:r>
            <a:r>
              <a:rPr lang="it-IT" sz="2800" dirty="0"/>
              <a:t> and </a:t>
            </a:r>
            <a:r>
              <a:rPr lang="it-IT" sz="2800" dirty="0" err="1"/>
              <a:t>not</a:t>
            </a:r>
            <a:r>
              <a:rPr lang="it-IT" sz="2800" dirty="0"/>
              <a:t> </a:t>
            </a:r>
            <a:r>
              <a:rPr lang="it-IT" sz="2800" dirty="0" err="1"/>
              <a:t>fixated</a:t>
            </a:r>
            <a:r>
              <a:rPr lang="it-IT" sz="2800" dirty="0"/>
              <a:t>. ﻿The </a:t>
            </a:r>
            <a:r>
              <a:rPr lang="it-IT" sz="2800" dirty="0" err="1"/>
              <a:t>return</a:t>
            </a:r>
            <a:r>
              <a:rPr lang="it-IT" sz="2800" dirty="0"/>
              <a:t> to </a:t>
            </a:r>
            <a:r>
              <a:rPr lang="it-IT" sz="2800" dirty="0" err="1"/>
              <a:t>normal</a:t>
            </a:r>
            <a:r>
              <a:rPr lang="it-IT" sz="2800" dirty="0"/>
              <a:t> </a:t>
            </a:r>
            <a:r>
              <a:rPr lang="it-IT" sz="2800" dirty="0" err="1"/>
              <a:t>sensation</a:t>
            </a:r>
            <a:r>
              <a:rPr lang="it-IT" sz="2800" dirty="0"/>
              <a:t> </a:t>
            </a:r>
            <a:r>
              <a:rPr lang="it-IT" sz="2800" dirty="0" err="1"/>
              <a:t>occurs</a:t>
            </a:r>
            <a:r>
              <a:rPr lang="it-IT" sz="2800" dirty="0"/>
              <a:t> on </a:t>
            </a:r>
            <a:r>
              <a:rPr lang="it-IT" sz="2800" dirty="0" err="1"/>
              <a:t>average</a:t>
            </a:r>
            <a:r>
              <a:rPr lang="it-IT" sz="2800" dirty="0"/>
              <a:t> </a:t>
            </a:r>
            <a:r>
              <a:rPr lang="it-IT" sz="2800" dirty="0" err="1"/>
              <a:t>within</a:t>
            </a:r>
            <a:r>
              <a:rPr lang="it-IT" sz="2800" dirty="0"/>
              <a:t> </a:t>
            </a:r>
            <a:r>
              <a:rPr lang="it-IT" sz="2800" b="1" dirty="0"/>
              <a:t>15 weeks</a:t>
            </a:r>
            <a:r>
              <a:rPr lang="it-IT" sz="2800" dirty="0"/>
              <a:t>.</a:t>
            </a:r>
          </a:p>
          <a:p>
            <a:r>
              <a:rPr lang="it-IT" sz="2800" b="1" i="1" dirty="0"/>
              <a:t>Entropion/Ectropion: ﻿</a:t>
            </a:r>
            <a:r>
              <a:rPr lang="it-IT" sz="2800" dirty="0" err="1"/>
              <a:t>mild</a:t>
            </a:r>
            <a:r>
              <a:rPr lang="it-IT" sz="2800" dirty="0"/>
              <a:t> and moderate ectropion </a:t>
            </a:r>
            <a:r>
              <a:rPr lang="it-IT" sz="2800" dirty="0" err="1"/>
              <a:t>usually</a:t>
            </a:r>
            <a:r>
              <a:rPr lang="it-IT" sz="2800" dirty="0"/>
              <a:t> </a:t>
            </a:r>
            <a:r>
              <a:rPr lang="it-IT" sz="2800" dirty="0" err="1"/>
              <a:t>resolve</a:t>
            </a:r>
            <a:r>
              <a:rPr lang="it-IT" sz="2800" dirty="0"/>
              <a:t> over time with </a:t>
            </a:r>
            <a:r>
              <a:rPr lang="it-IT" sz="2800" dirty="0" err="1"/>
              <a:t>gentle</a:t>
            </a:r>
            <a:r>
              <a:rPr lang="it-IT" sz="2800" dirty="0"/>
              <a:t> massage of the </a:t>
            </a:r>
            <a:r>
              <a:rPr lang="it-IT" sz="2800" dirty="0" err="1"/>
              <a:t>lid</a:t>
            </a:r>
            <a:r>
              <a:rPr lang="it-IT" sz="2800" dirty="0"/>
              <a:t>. </a:t>
            </a:r>
            <a:r>
              <a:rPr lang="it-IT" sz="2800" dirty="0" err="1"/>
              <a:t>However</a:t>
            </a:r>
            <a:r>
              <a:rPr lang="it-IT" sz="2800" dirty="0"/>
              <a:t>, severe ectropion </a:t>
            </a:r>
            <a:r>
              <a:rPr lang="it-IT" sz="2800" dirty="0" err="1"/>
              <a:t>may</a:t>
            </a:r>
            <a:r>
              <a:rPr lang="it-IT" sz="2800" dirty="0"/>
              <a:t> </a:t>
            </a:r>
            <a:r>
              <a:rPr lang="it-IT" sz="2800" dirty="0" err="1"/>
              <a:t>require</a:t>
            </a:r>
            <a:r>
              <a:rPr lang="it-IT" sz="2800" dirty="0"/>
              <a:t> </a:t>
            </a:r>
            <a:r>
              <a:rPr lang="it-IT" sz="2800" dirty="0" err="1"/>
              <a:t>surgical</a:t>
            </a:r>
            <a:r>
              <a:rPr lang="it-IT" sz="2800" dirty="0"/>
              <a:t> </a:t>
            </a:r>
            <a:r>
              <a:rPr lang="it-IT" sz="2800" dirty="0" err="1"/>
              <a:t>correction</a:t>
            </a:r>
            <a:r>
              <a:rPr lang="it-IT" sz="2800" dirty="0"/>
              <a:t>. ﻿</a:t>
            </a:r>
            <a:r>
              <a:rPr lang="it-IT" sz="2800" dirty="0" err="1"/>
              <a:t>chronic</a:t>
            </a:r>
            <a:r>
              <a:rPr lang="it-IT" sz="2800" dirty="0"/>
              <a:t> ectropion can </a:t>
            </a:r>
            <a:r>
              <a:rPr lang="it-IT" sz="2800" dirty="0" err="1"/>
              <a:t>result</a:t>
            </a:r>
            <a:r>
              <a:rPr lang="it-IT" sz="2800" dirty="0"/>
              <a:t> in </a:t>
            </a:r>
            <a:r>
              <a:rPr lang="it-IT" sz="2800" dirty="0" err="1"/>
              <a:t>exposure</a:t>
            </a:r>
            <a:r>
              <a:rPr lang="it-IT" sz="2800" dirty="0"/>
              <a:t> </a:t>
            </a:r>
            <a:r>
              <a:rPr lang="it-IT" sz="2800" dirty="0" err="1"/>
              <a:t>keratinization</a:t>
            </a:r>
            <a:r>
              <a:rPr lang="it-IT" sz="2800" dirty="0"/>
              <a:t> of the </a:t>
            </a:r>
            <a:r>
              <a:rPr lang="it-IT" sz="2800" dirty="0" err="1"/>
              <a:t>conjunctiva</a:t>
            </a:r>
            <a:r>
              <a:rPr lang="it-IT" sz="2800" dirty="0"/>
              <a:t>, </a:t>
            </a:r>
            <a:r>
              <a:rPr lang="it-IT" sz="2800" dirty="0" err="1"/>
              <a:t>which</a:t>
            </a:r>
            <a:r>
              <a:rPr lang="it-IT" sz="2800" dirty="0"/>
              <a:t> can con- tribute to </a:t>
            </a:r>
            <a:r>
              <a:rPr lang="it-IT" sz="2800" dirty="0" err="1"/>
              <a:t>ocular</a:t>
            </a:r>
            <a:r>
              <a:rPr lang="it-IT" sz="2800" dirty="0"/>
              <a:t> </a:t>
            </a:r>
            <a:r>
              <a:rPr lang="it-IT" sz="2800" dirty="0" err="1"/>
              <a:t>irritation</a:t>
            </a:r>
            <a:r>
              <a:rPr lang="it-IT" sz="2800" dirty="0"/>
              <a:t> and </a:t>
            </a:r>
            <a:r>
              <a:rPr lang="it-IT" sz="2800" dirty="0" err="1"/>
              <a:t>eventually</a:t>
            </a:r>
            <a:r>
              <a:rPr lang="it-IT" sz="2800" dirty="0"/>
              <a:t> </a:t>
            </a:r>
            <a:r>
              <a:rPr lang="it-IT" sz="2800" dirty="0" err="1"/>
              <a:t>lead</a:t>
            </a:r>
            <a:r>
              <a:rPr lang="it-IT" sz="2800" dirty="0"/>
              <a:t> to </a:t>
            </a:r>
            <a:r>
              <a:rPr lang="it-IT" sz="2800" dirty="0" err="1"/>
              <a:t>vision</a:t>
            </a:r>
            <a:r>
              <a:rPr lang="it-IT" sz="2800" dirty="0"/>
              <a:t> </a:t>
            </a:r>
            <a:r>
              <a:rPr lang="it-IT" sz="2800" dirty="0" err="1"/>
              <a:t>loss</a:t>
            </a:r>
            <a:endParaRPr lang="it-IT" sz="2800" dirty="0"/>
          </a:p>
          <a:p>
            <a:pPr marL="0" indent="0">
              <a:buNone/>
            </a:pPr>
            <a:endParaRPr lang="it-IT" sz="4400" b="1" dirty="0"/>
          </a:p>
          <a:p>
            <a:pPr marL="0" indent="0">
              <a:buNone/>
            </a:pPr>
            <a:endParaRPr lang="it-IT" sz="3200" dirty="0"/>
          </a:p>
          <a:p>
            <a:pPr marL="0" indent="0">
              <a:buNone/>
            </a:pPr>
            <a:endParaRPr lang="it-IT" sz="3200" b="1" dirty="0"/>
          </a:p>
        </p:txBody>
      </p:sp>
    </p:spTree>
    <p:extLst>
      <p:ext uri="{BB962C8B-B14F-4D97-AF65-F5344CB8AC3E}">
        <p14:creationId xmlns:p14="http://schemas.microsoft.com/office/powerpoint/2010/main" val="28526605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AE3692-42D9-434D-88B4-D368069CE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800" dirty="0"/>
              <a:t>Frattura di COMZ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CD5CB1-74CF-2C40-A12D-6E76CB3F25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408" y="1268760"/>
            <a:ext cx="10363200" cy="4896544"/>
          </a:xfrm>
        </p:spPr>
        <p:txBody>
          <a:bodyPr/>
          <a:lstStyle/>
          <a:p>
            <a:pPr marL="0" indent="0">
              <a:buNone/>
            </a:pPr>
            <a:r>
              <a:rPr lang="it-IT" sz="3600" b="1" dirty="0" err="1"/>
              <a:t>Complications</a:t>
            </a:r>
            <a:r>
              <a:rPr lang="it-IT" sz="3600" b="1" dirty="0"/>
              <a:t> of </a:t>
            </a:r>
            <a:r>
              <a:rPr lang="it-IT" sz="3600" b="1" dirty="0" err="1"/>
              <a:t>Zygoma</a:t>
            </a:r>
            <a:r>
              <a:rPr lang="it-IT" sz="3600" b="1" dirty="0"/>
              <a:t> </a:t>
            </a:r>
            <a:r>
              <a:rPr lang="it-IT" sz="3600" b="1" dirty="0" err="1"/>
              <a:t>injuries</a:t>
            </a:r>
            <a:r>
              <a:rPr lang="it-IT" sz="3600" b="1" dirty="0"/>
              <a:t>:</a:t>
            </a:r>
          </a:p>
          <a:p>
            <a:r>
              <a:rPr lang="it-IT" sz="2800" b="1" i="1" dirty="0" err="1"/>
              <a:t>Persistent</a:t>
            </a:r>
            <a:r>
              <a:rPr lang="it-IT" sz="2800" b="1" i="1" dirty="0"/>
              <a:t> diplopia</a:t>
            </a:r>
            <a:r>
              <a:rPr lang="it-IT" sz="2800" dirty="0"/>
              <a:t>: ﻿</a:t>
            </a:r>
            <a:r>
              <a:rPr lang="it-IT" sz="2800" dirty="0" err="1"/>
              <a:t>initially</a:t>
            </a:r>
            <a:r>
              <a:rPr lang="it-IT" sz="2800" dirty="0"/>
              <a:t> </a:t>
            </a:r>
            <a:r>
              <a:rPr lang="it-IT" sz="2800" dirty="0" err="1"/>
              <a:t>after</a:t>
            </a:r>
            <a:r>
              <a:rPr lang="it-IT" sz="2800" dirty="0"/>
              <a:t> a </a:t>
            </a:r>
            <a:r>
              <a:rPr lang="it-IT" sz="2800" dirty="0" err="1"/>
              <a:t>zygomatic</a:t>
            </a:r>
            <a:r>
              <a:rPr lang="it-IT" sz="2800" dirty="0"/>
              <a:t> </a:t>
            </a:r>
            <a:r>
              <a:rPr lang="it-IT" sz="2800" dirty="0" err="1"/>
              <a:t>fracture</a:t>
            </a:r>
            <a:r>
              <a:rPr lang="it-IT" sz="2800" dirty="0"/>
              <a:t>, </a:t>
            </a:r>
            <a:r>
              <a:rPr lang="it-IT" sz="2800" dirty="0" err="1"/>
              <a:t>it</a:t>
            </a:r>
            <a:r>
              <a:rPr lang="it-IT" sz="2800" dirty="0"/>
              <a:t> </a:t>
            </a:r>
            <a:r>
              <a:rPr lang="it-IT" sz="2800" dirty="0" err="1"/>
              <a:t>is</a:t>
            </a:r>
            <a:r>
              <a:rPr lang="it-IT" sz="2800" dirty="0"/>
              <a:t> </a:t>
            </a:r>
            <a:r>
              <a:rPr lang="it-IT" sz="2800" dirty="0" err="1"/>
              <a:t>most</a:t>
            </a:r>
            <a:r>
              <a:rPr lang="it-IT" sz="2800" dirty="0"/>
              <a:t> </a:t>
            </a:r>
            <a:r>
              <a:rPr lang="it-IT" sz="2800" dirty="0" err="1"/>
              <a:t>likely</a:t>
            </a:r>
            <a:r>
              <a:rPr lang="it-IT" sz="2800" dirty="0"/>
              <a:t> due to edema or </a:t>
            </a:r>
            <a:r>
              <a:rPr lang="it-IT" sz="2800" dirty="0" err="1"/>
              <a:t>hematoma</a:t>
            </a:r>
            <a:r>
              <a:rPr lang="it-IT" sz="2800" dirty="0"/>
              <a:t> of </a:t>
            </a:r>
            <a:r>
              <a:rPr lang="it-IT" sz="2800" dirty="0" err="1"/>
              <a:t>one</a:t>
            </a:r>
            <a:r>
              <a:rPr lang="it-IT" sz="2800" dirty="0"/>
              <a:t> or more </a:t>
            </a:r>
            <a:r>
              <a:rPr lang="it-IT" sz="2800" dirty="0" err="1"/>
              <a:t>extraocular</a:t>
            </a:r>
            <a:r>
              <a:rPr lang="it-IT" sz="2800" dirty="0"/>
              <a:t> </a:t>
            </a:r>
            <a:r>
              <a:rPr lang="it-IT" sz="2800" dirty="0" err="1"/>
              <a:t>muscles</a:t>
            </a:r>
            <a:r>
              <a:rPr lang="it-IT" sz="2800" dirty="0"/>
              <a:t> or </a:t>
            </a:r>
            <a:r>
              <a:rPr lang="it-IT" sz="2800" dirty="0" err="1"/>
              <a:t>their</a:t>
            </a:r>
            <a:r>
              <a:rPr lang="it-IT" sz="2800" dirty="0"/>
              <a:t> </a:t>
            </a:r>
            <a:r>
              <a:rPr lang="it-IT" sz="2800" dirty="0" err="1"/>
              <a:t>nerves</a:t>
            </a:r>
            <a:r>
              <a:rPr lang="it-IT" sz="2800" dirty="0"/>
              <a:t>, </a:t>
            </a:r>
            <a:r>
              <a:rPr lang="it-IT" sz="2800" dirty="0" err="1"/>
              <a:t>as</a:t>
            </a:r>
            <a:r>
              <a:rPr lang="it-IT" sz="2800" dirty="0"/>
              <a:t> </a:t>
            </a:r>
            <a:r>
              <a:rPr lang="it-IT" sz="2800" dirty="0" err="1"/>
              <a:t>well</a:t>
            </a:r>
            <a:r>
              <a:rPr lang="it-IT" sz="2800" dirty="0"/>
              <a:t> </a:t>
            </a:r>
            <a:r>
              <a:rPr lang="it-IT" sz="2800" dirty="0" err="1"/>
              <a:t>as</a:t>
            </a:r>
            <a:r>
              <a:rPr lang="it-IT" sz="2800" dirty="0"/>
              <a:t> to </a:t>
            </a:r>
            <a:r>
              <a:rPr lang="it-IT" sz="2800" dirty="0" err="1"/>
              <a:t>intraorbital</a:t>
            </a:r>
            <a:r>
              <a:rPr lang="it-IT" sz="2800" dirty="0"/>
              <a:t> edema or </a:t>
            </a:r>
            <a:r>
              <a:rPr lang="it-IT" sz="2800" dirty="0" err="1"/>
              <a:t>hematoma</a:t>
            </a:r>
            <a:r>
              <a:rPr lang="it-IT" sz="2800" dirty="0"/>
              <a:t>; </a:t>
            </a:r>
            <a:r>
              <a:rPr lang="it-IT" sz="2800" dirty="0" err="1"/>
              <a:t>resolution</a:t>
            </a:r>
            <a:r>
              <a:rPr lang="it-IT" sz="2800" dirty="0"/>
              <a:t> ﻿</a:t>
            </a:r>
            <a:r>
              <a:rPr lang="it-IT" sz="2800" dirty="0" err="1"/>
              <a:t>usually</a:t>
            </a:r>
            <a:r>
              <a:rPr lang="it-IT" sz="2800" dirty="0"/>
              <a:t> </a:t>
            </a:r>
            <a:r>
              <a:rPr lang="it-IT" sz="2800" dirty="0" err="1"/>
              <a:t>occurs</a:t>
            </a:r>
            <a:r>
              <a:rPr lang="it-IT" sz="2800" dirty="0"/>
              <a:t> </a:t>
            </a:r>
            <a:r>
              <a:rPr lang="it-IT" sz="2800" dirty="0" err="1"/>
              <a:t>spontaneously</a:t>
            </a:r>
            <a:r>
              <a:rPr lang="it-IT" sz="2800" dirty="0"/>
              <a:t> </a:t>
            </a:r>
            <a:r>
              <a:rPr lang="it-IT" sz="2800" dirty="0" err="1"/>
              <a:t>within</a:t>
            </a:r>
            <a:r>
              <a:rPr lang="it-IT" sz="2800" dirty="0"/>
              <a:t> 5 to 7 </a:t>
            </a:r>
            <a:r>
              <a:rPr lang="it-IT" sz="2800" dirty="0" err="1"/>
              <a:t>days</a:t>
            </a:r>
            <a:r>
              <a:rPr lang="it-IT" sz="2800" dirty="0"/>
              <a:t>; ﻿</a:t>
            </a:r>
            <a:r>
              <a:rPr lang="it-IT" sz="2800" dirty="0" err="1"/>
              <a:t>if</a:t>
            </a:r>
            <a:r>
              <a:rPr lang="it-IT" sz="2800" dirty="0"/>
              <a:t> </a:t>
            </a:r>
            <a:r>
              <a:rPr lang="it-IT" sz="2800" dirty="0" err="1"/>
              <a:t>it’s</a:t>
            </a:r>
            <a:r>
              <a:rPr lang="it-IT" sz="2800" dirty="0"/>
              <a:t> </a:t>
            </a:r>
            <a:r>
              <a:rPr lang="it-IT" sz="2800" dirty="0" err="1"/>
              <a:t>caused</a:t>
            </a:r>
            <a:r>
              <a:rPr lang="it-IT" sz="2800" dirty="0"/>
              <a:t> by </a:t>
            </a:r>
            <a:r>
              <a:rPr lang="it-IT" sz="2800" dirty="0" err="1"/>
              <a:t>muscle</a:t>
            </a:r>
            <a:r>
              <a:rPr lang="it-IT" sz="2800" dirty="0"/>
              <a:t> </a:t>
            </a:r>
            <a:r>
              <a:rPr lang="it-IT" sz="2800" dirty="0" err="1"/>
              <a:t>entrapment</a:t>
            </a:r>
            <a:r>
              <a:rPr lang="it-IT" sz="2800" dirty="0"/>
              <a:t>, </a:t>
            </a:r>
            <a:r>
              <a:rPr lang="it-IT" sz="2800" dirty="0" err="1"/>
              <a:t>this</a:t>
            </a:r>
            <a:r>
              <a:rPr lang="it-IT" sz="2800" dirty="0"/>
              <a:t> cause </a:t>
            </a:r>
            <a:r>
              <a:rPr lang="it-IT" sz="2800" dirty="0" err="1"/>
              <a:t>is</a:t>
            </a:r>
            <a:r>
              <a:rPr lang="it-IT" sz="2800" dirty="0"/>
              <a:t> </a:t>
            </a:r>
            <a:r>
              <a:rPr lang="it-IT" sz="2800" dirty="0" err="1"/>
              <a:t>usually</a:t>
            </a:r>
            <a:r>
              <a:rPr lang="it-IT" sz="2800" dirty="0"/>
              <a:t> </a:t>
            </a:r>
            <a:r>
              <a:rPr lang="it-IT" sz="2800" dirty="0" err="1"/>
              <a:t>evident</a:t>
            </a:r>
            <a:r>
              <a:rPr lang="it-IT" sz="2800" dirty="0"/>
              <a:t>. ﻿The cause of </a:t>
            </a:r>
            <a:r>
              <a:rPr lang="it-IT" sz="2800" dirty="0" err="1"/>
              <a:t>persistent</a:t>
            </a:r>
            <a:r>
              <a:rPr lang="it-IT" sz="2800" dirty="0"/>
              <a:t> diplopia </a:t>
            </a:r>
            <a:r>
              <a:rPr lang="it-IT" sz="2800" dirty="0" err="1"/>
              <a:t>is</a:t>
            </a:r>
            <a:r>
              <a:rPr lang="it-IT" sz="2800" dirty="0"/>
              <a:t> </a:t>
            </a:r>
            <a:r>
              <a:rPr lang="it-IT" sz="2800" dirty="0" err="1"/>
              <a:t>not</a:t>
            </a:r>
            <a:r>
              <a:rPr lang="it-IT" sz="2800" dirty="0"/>
              <a:t> </a:t>
            </a:r>
            <a:r>
              <a:rPr lang="it-IT" sz="2800" dirty="0" err="1"/>
              <a:t>known</a:t>
            </a:r>
            <a:r>
              <a:rPr lang="it-IT" sz="2800" dirty="0"/>
              <a:t>, </a:t>
            </a:r>
            <a:r>
              <a:rPr lang="it-IT" sz="2800" dirty="0" err="1"/>
              <a:t>but</a:t>
            </a:r>
            <a:r>
              <a:rPr lang="it-IT" sz="2800" dirty="0"/>
              <a:t> </a:t>
            </a:r>
            <a:r>
              <a:rPr lang="it-IT" sz="2800" dirty="0" err="1"/>
              <a:t>it</a:t>
            </a:r>
            <a:r>
              <a:rPr lang="it-IT" sz="2800" dirty="0"/>
              <a:t> </a:t>
            </a:r>
            <a:r>
              <a:rPr lang="it-IT" sz="2800" dirty="0" err="1"/>
              <a:t>has</a:t>
            </a:r>
            <a:r>
              <a:rPr lang="it-IT" sz="2800" dirty="0"/>
              <a:t> </a:t>
            </a:r>
            <a:r>
              <a:rPr lang="it-IT" sz="2800" dirty="0" err="1"/>
              <a:t>been</a:t>
            </a:r>
            <a:r>
              <a:rPr lang="it-IT" sz="2800" dirty="0"/>
              <a:t> </a:t>
            </a:r>
            <a:r>
              <a:rPr lang="it-IT" sz="2800" dirty="0" err="1"/>
              <a:t>postulated</a:t>
            </a:r>
            <a:r>
              <a:rPr lang="it-IT" sz="2800" dirty="0"/>
              <a:t> </a:t>
            </a:r>
            <a:r>
              <a:rPr lang="it-IT" sz="2800" dirty="0" err="1"/>
              <a:t>that</a:t>
            </a:r>
            <a:r>
              <a:rPr lang="it-IT" sz="2800" dirty="0"/>
              <a:t> </a:t>
            </a:r>
            <a:r>
              <a:rPr lang="it-IT" sz="2800" b="1" dirty="0" err="1"/>
              <a:t>post-traumatic</a:t>
            </a:r>
            <a:r>
              <a:rPr lang="it-IT" sz="2800" b="1" dirty="0"/>
              <a:t> </a:t>
            </a:r>
            <a:r>
              <a:rPr lang="it-IT" sz="2800" b="1" dirty="0" err="1"/>
              <a:t>fibrosis</a:t>
            </a:r>
            <a:r>
              <a:rPr lang="it-IT" sz="2800" b="1" dirty="0"/>
              <a:t> of the extra- </a:t>
            </a:r>
            <a:r>
              <a:rPr lang="it-IT" sz="2800" b="1" dirty="0" err="1"/>
              <a:t>ocular</a:t>
            </a:r>
            <a:r>
              <a:rPr lang="it-IT" sz="2800" b="1" dirty="0"/>
              <a:t> </a:t>
            </a:r>
            <a:r>
              <a:rPr lang="it-IT" sz="2800" b="1" dirty="0" err="1"/>
              <a:t>muscles</a:t>
            </a:r>
            <a:r>
              <a:rPr lang="it-IT" sz="2800" dirty="0"/>
              <a:t> </a:t>
            </a:r>
            <a:r>
              <a:rPr lang="it-IT" sz="2800" dirty="0" err="1"/>
              <a:t>results</a:t>
            </a:r>
            <a:r>
              <a:rPr lang="it-IT" sz="2800" dirty="0"/>
              <a:t> in </a:t>
            </a:r>
            <a:r>
              <a:rPr lang="it-IT" sz="2800" dirty="0" err="1"/>
              <a:t>residual</a:t>
            </a:r>
            <a:r>
              <a:rPr lang="it-IT" sz="2800" dirty="0"/>
              <a:t> diplopia </a:t>
            </a:r>
            <a:r>
              <a:rPr lang="it-IT" sz="2800" dirty="0" err="1"/>
              <a:t>after</a:t>
            </a:r>
            <a:r>
              <a:rPr lang="it-IT" sz="2800" dirty="0"/>
              <a:t> </a:t>
            </a:r>
            <a:r>
              <a:rPr lang="it-IT" sz="2800" dirty="0" err="1"/>
              <a:t>therapy</a:t>
            </a:r>
            <a:r>
              <a:rPr lang="it-IT" sz="2800" dirty="0"/>
              <a:t>.</a:t>
            </a:r>
            <a:endParaRPr lang="it-IT" sz="3200" dirty="0"/>
          </a:p>
          <a:p>
            <a:pPr marL="0" indent="0">
              <a:buNone/>
            </a:pPr>
            <a:endParaRPr lang="it-IT" sz="3200" b="1" dirty="0"/>
          </a:p>
        </p:txBody>
      </p:sp>
    </p:spTree>
    <p:extLst>
      <p:ext uri="{BB962C8B-B14F-4D97-AF65-F5344CB8AC3E}">
        <p14:creationId xmlns:p14="http://schemas.microsoft.com/office/powerpoint/2010/main" val="1898473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EEB0C3-D637-1741-BE8C-065FF16A1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800" dirty="0"/>
              <a:t>Frattura di COMZ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AA3BA7B-DEEF-8C47-B5D4-EFC176BECB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484784"/>
            <a:ext cx="8229600" cy="5252286"/>
          </a:xfrm>
        </p:spPr>
      </p:pic>
    </p:spTree>
    <p:extLst>
      <p:ext uri="{BB962C8B-B14F-4D97-AF65-F5344CB8AC3E}">
        <p14:creationId xmlns:p14="http://schemas.microsoft.com/office/powerpoint/2010/main" val="17123557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AE3692-42D9-434D-88B4-D368069CE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800" dirty="0"/>
              <a:t>Frattura di COMZ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40BB117B-BBAE-4543-BEAF-EA8F791A09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4824"/>
            <a:ext cx="12139351" cy="406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6535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FC6031-985C-8046-B035-E876A00DF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/>
              <a:t>Fratture di COMZ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7883D4F-6339-CB49-9117-049C7A0647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916833"/>
            <a:ext cx="10363200" cy="4176464"/>
          </a:xfrm>
        </p:spPr>
        <p:txBody>
          <a:bodyPr/>
          <a:lstStyle/>
          <a:p>
            <a:r>
              <a:rPr lang="it-IT" sz="3200" dirty="0"/>
              <a:t>CT </a:t>
            </a:r>
            <a:r>
              <a:rPr lang="it-IT" sz="3200" dirty="0" err="1"/>
              <a:t>Eye</a:t>
            </a:r>
            <a:r>
              <a:rPr lang="it-IT" sz="3200" dirty="0"/>
              <a:t> </a:t>
            </a:r>
            <a:r>
              <a:rPr lang="it-IT" sz="3200" dirty="0" err="1"/>
              <a:t>muscles</a:t>
            </a:r>
            <a:r>
              <a:rPr lang="it-IT" sz="3200" dirty="0"/>
              <a:t> images:</a:t>
            </a:r>
          </a:p>
          <a:p>
            <a:endParaRPr lang="it-IT" sz="3200" dirty="0"/>
          </a:p>
          <a:p>
            <a:endParaRPr lang="it-IT" sz="3200" dirty="0"/>
          </a:p>
          <a:p>
            <a:r>
              <a:rPr lang="it-IT" sz="3200" dirty="0" err="1"/>
              <a:t>Normal</a:t>
            </a:r>
            <a:r>
              <a:rPr lang="it-IT" sz="3200" dirty="0"/>
              <a:t>---------</a:t>
            </a:r>
            <a:r>
              <a:rPr lang="it-IT" sz="3200" dirty="0" err="1"/>
              <a:t>Flat</a:t>
            </a:r>
            <a:r>
              <a:rPr lang="it-IT" sz="3200" dirty="0"/>
              <a:t> </a:t>
            </a:r>
            <a:r>
              <a:rPr lang="it-IT" sz="3200" dirty="0" err="1"/>
              <a:t>section</a:t>
            </a:r>
            <a:endParaRPr lang="it-IT" sz="3200" dirty="0"/>
          </a:p>
          <a:p>
            <a:r>
              <a:rPr lang="it-IT" sz="3200" dirty="0" err="1"/>
              <a:t>Contused</a:t>
            </a:r>
            <a:r>
              <a:rPr lang="it-IT" sz="3200" dirty="0"/>
              <a:t>------Round </a:t>
            </a:r>
            <a:r>
              <a:rPr lang="it-IT" sz="3200" dirty="0" err="1"/>
              <a:t>section</a:t>
            </a:r>
            <a:endParaRPr lang="it-IT" sz="3200" dirty="0"/>
          </a:p>
          <a:p>
            <a:r>
              <a:rPr lang="it-IT" sz="3200" dirty="0" err="1"/>
              <a:t>Entrapped</a:t>
            </a:r>
            <a:r>
              <a:rPr lang="it-IT" sz="3200" dirty="0"/>
              <a:t>-----Vertical </a:t>
            </a:r>
            <a:r>
              <a:rPr lang="it-IT" sz="3200" dirty="0" err="1"/>
              <a:t>diameter</a:t>
            </a:r>
            <a:r>
              <a:rPr lang="it-IT" sz="3200" dirty="0"/>
              <a:t>&gt;</a:t>
            </a:r>
            <a:r>
              <a:rPr lang="it-IT" sz="3200" dirty="0" err="1"/>
              <a:t>horizontal</a:t>
            </a:r>
            <a:r>
              <a:rPr lang="it-IT" sz="3200" dirty="0"/>
              <a:t> </a:t>
            </a:r>
            <a:r>
              <a:rPr lang="it-IT" sz="3200" dirty="0" err="1"/>
              <a:t>diameter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509874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TRAUMATOLOGIA CMF-FRATTURE</a:t>
            </a:r>
          </a:p>
        </p:txBody>
      </p:sp>
      <p:pic>
        <p:nvPicPr>
          <p:cNvPr id="4" name="Content Placeholder 3" descr="Schermata 2019-09-21 alle 12.13.14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08" r="-2186"/>
          <a:stretch/>
        </p:blipFill>
        <p:spPr>
          <a:xfrm>
            <a:off x="2999656" y="1327837"/>
            <a:ext cx="5003533" cy="54855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372216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TRAUMATOLOGIA CMF FRATTURE</a:t>
            </a:r>
          </a:p>
        </p:txBody>
      </p:sp>
      <p:pic>
        <p:nvPicPr>
          <p:cNvPr id="4" name="D'amico Maria Vittoria movie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1230313"/>
            <a:ext cx="10363200" cy="490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85906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TRAUMATOLOGIA CMF FRATTURE</a:t>
            </a:r>
          </a:p>
        </p:txBody>
      </p:sp>
      <p:pic>
        <p:nvPicPr>
          <p:cNvPr id="4" name="Pellarini Marco movie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7408" y="1268760"/>
            <a:ext cx="10567238" cy="5016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7319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hermata 2019-09-24 alle 12.52.0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83" b="1638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864676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Frattura</a:t>
            </a:r>
            <a:r>
              <a:rPr lang="en-US" dirty="0"/>
              <a:t> Blow-out </a:t>
            </a:r>
            <a:r>
              <a:rPr lang="en-US" dirty="0" err="1"/>
              <a:t>pediatrica</a:t>
            </a:r>
            <a:r>
              <a:rPr lang="en-US" dirty="0"/>
              <a:t> URGENZA</a:t>
            </a:r>
          </a:p>
        </p:txBody>
      </p:sp>
      <p:pic>
        <p:nvPicPr>
          <p:cNvPr id="4" name="Content Placeholder 3" descr="sag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3" b="6883"/>
          <a:stretch>
            <a:fillRect/>
          </a:stretch>
        </p:blipFill>
        <p:spPr>
          <a:xfrm>
            <a:off x="4627256" y="1556792"/>
            <a:ext cx="7404980" cy="3600400"/>
          </a:xfrm>
        </p:spPr>
      </p:pic>
      <p:pic>
        <p:nvPicPr>
          <p:cNvPr id="5" name="Picture 4" descr="corona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5" y="1556792"/>
            <a:ext cx="5416283" cy="3649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0534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Sindrome</a:t>
            </a:r>
            <a:r>
              <a:rPr lang="en-US" dirty="0"/>
              <a:t> </a:t>
            </a:r>
            <a:r>
              <a:rPr lang="en-US" dirty="0" err="1"/>
              <a:t>Compartimentale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597" t="-540" r="-35" b="540"/>
          <a:stretch/>
        </p:blipFill>
        <p:spPr>
          <a:xfrm>
            <a:off x="2953907" y="1385164"/>
            <a:ext cx="6245320" cy="5110733"/>
          </a:xfrm>
        </p:spPr>
      </p:pic>
    </p:spTree>
    <p:extLst>
      <p:ext uri="{BB962C8B-B14F-4D97-AF65-F5344CB8AC3E}">
        <p14:creationId xmlns:p14="http://schemas.microsoft.com/office/powerpoint/2010/main" val="5949003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F8CA5A-DB6C-B846-9600-F3EB3D4A5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ZIGOMO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F1B7D3C-4188-B647-ADE7-DAB30C5C4D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612" y="1452497"/>
            <a:ext cx="6984776" cy="5151502"/>
          </a:xfrm>
        </p:spPr>
      </p:pic>
    </p:spTree>
    <p:extLst>
      <p:ext uri="{BB962C8B-B14F-4D97-AF65-F5344CB8AC3E}">
        <p14:creationId xmlns:p14="http://schemas.microsoft.com/office/powerpoint/2010/main" val="31894062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E36D84-2482-8141-95FD-A213EED38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800" dirty="0"/>
              <a:t>Fratture di COMZ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057E67E-CFE9-9E4F-A4BA-5DFA52A779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36" y="1487632"/>
            <a:ext cx="6693768" cy="5038725"/>
          </a:xfrm>
        </p:spPr>
        <p:txBody>
          <a:bodyPr/>
          <a:lstStyle/>
          <a:p>
            <a:r>
              <a:rPr lang="it-IT" dirty="0"/>
              <a:t>﻿Frattura ASIMMETRICA del terzo medio</a:t>
            </a:r>
          </a:p>
          <a:p>
            <a:r>
              <a:rPr lang="it-IT" dirty="0" err="1"/>
              <a:t>Displaced</a:t>
            </a:r>
            <a:r>
              <a:rPr lang="it-IT" dirty="0"/>
              <a:t> </a:t>
            </a:r>
            <a:r>
              <a:rPr lang="it-IT" dirty="0" err="1"/>
              <a:t>fractures</a:t>
            </a:r>
            <a:r>
              <a:rPr lang="it-IT" dirty="0"/>
              <a:t> of the </a:t>
            </a:r>
            <a:r>
              <a:rPr lang="it-IT" dirty="0" err="1"/>
              <a:t>zygoma</a:t>
            </a:r>
            <a:r>
              <a:rPr lang="it-IT" dirty="0"/>
              <a:t> cause </a:t>
            </a:r>
            <a:r>
              <a:rPr lang="it-IT" dirty="0" err="1"/>
              <a:t>obvious</a:t>
            </a:r>
            <a:r>
              <a:rPr lang="it-IT" dirty="0"/>
              <a:t> </a:t>
            </a:r>
            <a:r>
              <a:rPr lang="it-IT" dirty="0" err="1"/>
              <a:t>deformities</a:t>
            </a:r>
            <a:r>
              <a:rPr lang="it-IT" dirty="0"/>
              <a:t> of the </a:t>
            </a:r>
            <a:r>
              <a:rPr lang="it-IT" dirty="0" err="1"/>
              <a:t>midface</a:t>
            </a:r>
            <a:r>
              <a:rPr lang="it-IT" dirty="0"/>
              <a:t> </a:t>
            </a:r>
            <a:r>
              <a:rPr lang="it-IT" dirty="0" err="1"/>
              <a:t>related</a:t>
            </a:r>
            <a:r>
              <a:rPr lang="it-IT" dirty="0"/>
              <a:t> to the </a:t>
            </a:r>
            <a:r>
              <a:rPr lang="it-IT" dirty="0" err="1"/>
              <a:t>projection</a:t>
            </a:r>
            <a:r>
              <a:rPr lang="it-IT" dirty="0"/>
              <a:t> of the </a:t>
            </a:r>
            <a:r>
              <a:rPr lang="it-IT" dirty="0" err="1"/>
              <a:t>malar</a:t>
            </a:r>
            <a:r>
              <a:rPr lang="it-IT" dirty="0"/>
              <a:t> </a:t>
            </a:r>
            <a:r>
              <a:rPr lang="it-IT" dirty="0" err="1"/>
              <a:t>eminence</a:t>
            </a:r>
            <a:r>
              <a:rPr lang="it-IT" dirty="0"/>
              <a:t>, </a:t>
            </a:r>
            <a:r>
              <a:rPr lang="it-IT" dirty="0" err="1"/>
              <a:t>lateral</a:t>
            </a:r>
            <a:r>
              <a:rPr lang="it-IT" dirty="0"/>
              <a:t> </a:t>
            </a:r>
            <a:r>
              <a:rPr lang="it-IT" dirty="0" err="1"/>
              <a:t>projection</a:t>
            </a:r>
            <a:r>
              <a:rPr lang="it-IT" dirty="0"/>
              <a:t> of the </a:t>
            </a:r>
            <a:r>
              <a:rPr lang="it-IT" dirty="0" err="1"/>
              <a:t>arch</a:t>
            </a:r>
            <a:r>
              <a:rPr lang="it-IT" dirty="0"/>
              <a:t>, and position of the globe, </a:t>
            </a:r>
            <a:r>
              <a:rPr lang="it-IT" dirty="0" err="1"/>
              <a:t>which</a:t>
            </a:r>
            <a:r>
              <a:rPr lang="it-IT" dirty="0"/>
              <a:t> can </a:t>
            </a:r>
            <a:r>
              <a:rPr lang="it-IT" dirty="0" err="1"/>
              <a:t>affect</a:t>
            </a:r>
            <a:r>
              <a:rPr lang="it-IT" dirty="0"/>
              <a:t> </a:t>
            </a:r>
            <a:r>
              <a:rPr lang="it-IT" dirty="0" err="1"/>
              <a:t>vision</a:t>
            </a:r>
            <a:r>
              <a:rPr lang="it-IT" dirty="0"/>
              <a:t>. For </a:t>
            </a:r>
            <a:r>
              <a:rPr lang="it-IT" dirty="0" err="1"/>
              <a:t>these</a:t>
            </a:r>
            <a:r>
              <a:rPr lang="it-IT" dirty="0"/>
              <a:t> </a:t>
            </a:r>
            <a:r>
              <a:rPr lang="it-IT" dirty="0" err="1"/>
              <a:t>reasons</a:t>
            </a:r>
            <a:r>
              <a:rPr lang="it-IT" dirty="0"/>
              <a:t>, the appropriate </a:t>
            </a:r>
            <a:r>
              <a:rPr lang="it-IT" dirty="0" err="1"/>
              <a:t>diagnosis</a:t>
            </a:r>
            <a:r>
              <a:rPr lang="it-IT" dirty="0"/>
              <a:t> and treatment of </a:t>
            </a:r>
            <a:r>
              <a:rPr lang="it-IT" dirty="0" err="1"/>
              <a:t>these</a:t>
            </a:r>
            <a:r>
              <a:rPr lang="it-IT" dirty="0"/>
              <a:t> </a:t>
            </a:r>
            <a:r>
              <a:rPr lang="it-IT" dirty="0" err="1"/>
              <a:t>fractures</a:t>
            </a:r>
            <a:r>
              <a:rPr lang="it-IT" dirty="0"/>
              <a:t> are </a:t>
            </a:r>
            <a:r>
              <a:rPr lang="it-IT" dirty="0" err="1"/>
              <a:t>important</a:t>
            </a:r>
            <a:r>
              <a:rPr lang="it-IT" dirty="0"/>
              <a:t> for the </a:t>
            </a:r>
            <a:r>
              <a:rPr lang="it-IT" dirty="0" err="1"/>
              <a:t>functional</a:t>
            </a:r>
            <a:r>
              <a:rPr lang="it-IT" dirty="0"/>
              <a:t> and </a:t>
            </a:r>
            <a:r>
              <a:rPr lang="it-IT" dirty="0" err="1"/>
              <a:t>cosmetic</a:t>
            </a:r>
            <a:r>
              <a:rPr lang="it-IT" dirty="0"/>
              <a:t> </a:t>
            </a:r>
            <a:r>
              <a:rPr lang="it-IT" dirty="0" err="1"/>
              <a:t>outcome</a:t>
            </a:r>
            <a:r>
              <a:rPr lang="it-IT" dirty="0"/>
              <a:t> of </a:t>
            </a:r>
            <a:r>
              <a:rPr lang="it-IT" dirty="0" err="1"/>
              <a:t>facial</a:t>
            </a:r>
            <a:r>
              <a:rPr lang="it-IT" dirty="0"/>
              <a:t> trauma </a:t>
            </a:r>
            <a:r>
              <a:rPr lang="it-IT" dirty="0" err="1"/>
              <a:t>patients</a:t>
            </a:r>
            <a:r>
              <a:rPr lang="it-IT" dirty="0"/>
              <a:t>.</a:t>
            </a:r>
          </a:p>
          <a:p>
            <a:r>
              <a:rPr lang="it-IT" dirty="0"/>
              <a:t>﻿</a:t>
            </a:r>
            <a:r>
              <a:rPr lang="it-IT" dirty="0" err="1"/>
              <a:t>Because</a:t>
            </a:r>
            <a:r>
              <a:rPr lang="it-IT" dirty="0"/>
              <a:t> </a:t>
            </a:r>
            <a:r>
              <a:rPr lang="it-IT" dirty="0" err="1"/>
              <a:t>zygomatic</a:t>
            </a:r>
            <a:r>
              <a:rPr lang="it-IT" dirty="0"/>
              <a:t> bone </a:t>
            </a:r>
            <a:r>
              <a:rPr lang="it-IT" dirty="0" err="1"/>
              <a:t>forms</a:t>
            </a:r>
            <a:r>
              <a:rPr lang="it-IT" dirty="0"/>
              <a:t> part of the </a:t>
            </a:r>
            <a:r>
              <a:rPr lang="it-IT" dirty="0" err="1"/>
              <a:t>lateral</a:t>
            </a:r>
            <a:r>
              <a:rPr lang="it-IT" dirty="0"/>
              <a:t> </a:t>
            </a:r>
            <a:r>
              <a:rPr lang="it-IT" dirty="0" err="1"/>
              <a:t>wall</a:t>
            </a:r>
            <a:r>
              <a:rPr lang="it-IT" dirty="0"/>
              <a:t> and </a:t>
            </a:r>
            <a:r>
              <a:rPr lang="it-IT" dirty="0" err="1"/>
              <a:t>floor</a:t>
            </a:r>
            <a:r>
              <a:rPr lang="it-IT" dirty="0"/>
              <a:t> of the </a:t>
            </a:r>
            <a:r>
              <a:rPr lang="it-IT" dirty="0" err="1"/>
              <a:t>orbit</a:t>
            </a:r>
            <a:r>
              <a:rPr lang="it-IT" dirty="0"/>
              <a:t>, </a:t>
            </a:r>
            <a:r>
              <a:rPr lang="it-IT" dirty="0" err="1"/>
              <a:t>fractures</a:t>
            </a:r>
            <a:r>
              <a:rPr lang="it-IT" dirty="0"/>
              <a:t> of the body of the </a:t>
            </a:r>
            <a:r>
              <a:rPr lang="it-IT" dirty="0" err="1"/>
              <a:t>zygoma</a:t>
            </a:r>
            <a:r>
              <a:rPr lang="it-IT" dirty="0"/>
              <a:t> </a:t>
            </a:r>
            <a:r>
              <a:rPr lang="it-IT" dirty="0" err="1"/>
              <a:t>usually</a:t>
            </a:r>
            <a:r>
              <a:rPr lang="it-IT" dirty="0"/>
              <a:t> involve </a:t>
            </a:r>
            <a:r>
              <a:rPr lang="it-IT" dirty="0" err="1"/>
              <a:t>fractures</a:t>
            </a:r>
            <a:r>
              <a:rPr lang="it-IT" dirty="0"/>
              <a:t> of the </a:t>
            </a:r>
            <a:r>
              <a:rPr lang="it-IT" dirty="0" err="1"/>
              <a:t>floor</a:t>
            </a:r>
            <a:r>
              <a:rPr lang="it-IT" dirty="0"/>
              <a:t> or the </a:t>
            </a:r>
            <a:r>
              <a:rPr lang="it-IT" dirty="0" err="1"/>
              <a:t>lateral</a:t>
            </a:r>
            <a:r>
              <a:rPr lang="it-IT" dirty="0"/>
              <a:t> </a:t>
            </a:r>
            <a:r>
              <a:rPr lang="it-IT" dirty="0" err="1"/>
              <a:t>wall</a:t>
            </a:r>
            <a:r>
              <a:rPr lang="it-IT" dirty="0"/>
              <a:t> of the </a:t>
            </a:r>
            <a:r>
              <a:rPr lang="it-IT" dirty="0" err="1"/>
              <a:t>orbit</a:t>
            </a:r>
            <a:r>
              <a:rPr lang="it-IT" dirty="0"/>
              <a:t>, or </a:t>
            </a:r>
            <a:r>
              <a:rPr lang="it-IT" dirty="0" err="1"/>
              <a:t>both</a:t>
            </a: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29A02A7-2117-6C42-8531-16404DD50A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271" y="1988840"/>
            <a:ext cx="5448256" cy="439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742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EEB0C3-D637-1741-BE8C-065FF16A1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800" dirty="0"/>
              <a:t>Frattura di COMZ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68DF4C4A-2D87-E541-AE07-8A0C4DB608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" y="2088537"/>
            <a:ext cx="8657973" cy="3643206"/>
          </a:xfrm>
        </p:spPr>
      </p:pic>
    </p:spTree>
    <p:extLst>
      <p:ext uri="{BB962C8B-B14F-4D97-AF65-F5344CB8AC3E}">
        <p14:creationId xmlns:p14="http://schemas.microsoft.com/office/powerpoint/2010/main" val="5582389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EEB0C3-D637-1741-BE8C-065FF16A1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800" dirty="0"/>
              <a:t>Frattura di COMZ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4551A71F-0061-F84F-BAAD-1B49C806FB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784" y="1162050"/>
            <a:ext cx="8238432" cy="5695950"/>
          </a:xfrm>
        </p:spPr>
      </p:pic>
    </p:spTree>
    <p:extLst>
      <p:ext uri="{BB962C8B-B14F-4D97-AF65-F5344CB8AC3E}">
        <p14:creationId xmlns:p14="http://schemas.microsoft.com/office/powerpoint/2010/main" val="1687461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EEB0C3-D637-1741-BE8C-065FF16A1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800" dirty="0"/>
              <a:t>Frattura di COMZ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FD5A60E-050E-F54B-9E2E-8DB8B3A24A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﻿</a:t>
            </a:r>
            <a:r>
              <a:rPr lang="it-IT" sz="3200" b="1" dirty="0" err="1"/>
              <a:t>Signs</a:t>
            </a:r>
            <a:r>
              <a:rPr lang="it-IT" dirty="0"/>
              <a:t> of </a:t>
            </a:r>
            <a:r>
              <a:rPr lang="it-IT" dirty="0" err="1"/>
              <a:t>zygomatic</a:t>
            </a:r>
            <a:r>
              <a:rPr lang="it-IT" dirty="0"/>
              <a:t> </a:t>
            </a:r>
            <a:r>
              <a:rPr lang="it-IT" dirty="0" err="1"/>
              <a:t>fracture</a:t>
            </a:r>
            <a:r>
              <a:rPr lang="it-IT" dirty="0"/>
              <a:t> are </a:t>
            </a:r>
            <a:r>
              <a:rPr lang="it-IT" dirty="0" err="1"/>
              <a:t>periorbital</a:t>
            </a:r>
            <a:r>
              <a:rPr lang="it-IT" dirty="0"/>
              <a:t> or </a:t>
            </a:r>
            <a:r>
              <a:rPr lang="it-IT" dirty="0" err="1"/>
              <a:t>maxillary</a:t>
            </a:r>
            <a:endParaRPr lang="it-IT" dirty="0"/>
          </a:p>
          <a:p>
            <a:r>
              <a:rPr lang="it-IT" dirty="0" err="1"/>
              <a:t>vestibular</a:t>
            </a:r>
            <a:r>
              <a:rPr lang="it-IT" dirty="0"/>
              <a:t> </a:t>
            </a:r>
            <a:r>
              <a:rPr lang="it-IT" dirty="0" err="1"/>
              <a:t>ecchymosis</a:t>
            </a:r>
            <a:r>
              <a:rPr lang="it-IT" dirty="0"/>
              <a:t>, </a:t>
            </a:r>
          </a:p>
          <a:p>
            <a:r>
              <a:rPr lang="it-IT" dirty="0" err="1"/>
              <a:t>periorbital</a:t>
            </a:r>
            <a:r>
              <a:rPr lang="it-IT" dirty="0"/>
              <a:t> edema, </a:t>
            </a:r>
          </a:p>
          <a:p>
            <a:r>
              <a:rPr lang="it-IT" dirty="0" err="1"/>
              <a:t>flattened</a:t>
            </a:r>
            <a:r>
              <a:rPr lang="it-IT" dirty="0"/>
              <a:t> </a:t>
            </a:r>
            <a:r>
              <a:rPr lang="it-IT" dirty="0" err="1"/>
              <a:t>arch</a:t>
            </a:r>
            <a:r>
              <a:rPr lang="it-IT" dirty="0"/>
              <a:t> or </a:t>
            </a:r>
            <a:r>
              <a:rPr lang="it-IT" dirty="0" err="1"/>
              <a:t>malar</a:t>
            </a:r>
            <a:r>
              <a:rPr lang="it-IT" dirty="0"/>
              <a:t> </a:t>
            </a:r>
            <a:r>
              <a:rPr lang="it-IT" dirty="0" err="1"/>
              <a:t>prominence</a:t>
            </a:r>
            <a:r>
              <a:rPr lang="it-IT" dirty="0"/>
              <a:t>, </a:t>
            </a:r>
            <a:r>
              <a:rPr lang="it-IT" dirty="0" err="1"/>
              <a:t>deformity</a:t>
            </a:r>
            <a:r>
              <a:rPr lang="it-IT" dirty="0"/>
              <a:t> or </a:t>
            </a:r>
            <a:r>
              <a:rPr lang="it-IT" dirty="0" err="1"/>
              <a:t>displacement</a:t>
            </a:r>
            <a:r>
              <a:rPr lang="it-IT" dirty="0"/>
              <a:t>, </a:t>
            </a:r>
          </a:p>
          <a:p>
            <a:r>
              <a:rPr lang="it-IT" dirty="0" err="1"/>
              <a:t>trismus</a:t>
            </a:r>
            <a:r>
              <a:rPr lang="it-IT" dirty="0"/>
              <a:t>, </a:t>
            </a:r>
          </a:p>
          <a:p>
            <a:r>
              <a:rPr lang="it-IT" dirty="0" err="1"/>
              <a:t>dis</a:t>
            </a:r>
            <a:r>
              <a:rPr lang="it-IT" dirty="0"/>
              <a:t>- </a:t>
            </a:r>
            <a:r>
              <a:rPr lang="it-IT" dirty="0" err="1"/>
              <a:t>placement</a:t>
            </a:r>
            <a:r>
              <a:rPr lang="it-IT" dirty="0"/>
              <a:t> of </a:t>
            </a:r>
            <a:r>
              <a:rPr lang="it-IT" dirty="0" err="1"/>
              <a:t>palpebral</a:t>
            </a:r>
            <a:r>
              <a:rPr lang="it-IT" dirty="0"/>
              <a:t> </a:t>
            </a:r>
            <a:r>
              <a:rPr lang="it-IT" dirty="0" err="1"/>
              <a:t>fissure</a:t>
            </a:r>
            <a:r>
              <a:rPr lang="it-IT" dirty="0"/>
              <a:t>, </a:t>
            </a:r>
          </a:p>
          <a:p>
            <a:r>
              <a:rPr lang="it-IT" dirty="0" err="1"/>
              <a:t>enophthalmos</a:t>
            </a:r>
            <a:r>
              <a:rPr lang="it-IT" dirty="0"/>
              <a:t>, </a:t>
            </a:r>
            <a:r>
              <a:rPr lang="it-IT" dirty="0" err="1"/>
              <a:t>exophthalmos</a:t>
            </a:r>
            <a:r>
              <a:rPr lang="it-IT" dirty="0"/>
              <a:t>, </a:t>
            </a:r>
          </a:p>
          <a:p>
            <a:r>
              <a:rPr lang="it-IT" dirty="0" err="1"/>
              <a:t>chemosis</a:t>
            </a:r>
            <a:r>
              <a:rPr lang="it-IT" dirty="0"/>
              <a:t>, and </a:t>
            </a:r>
            <a:r>
              <a:rPr lang="it-IT" dirty="0" err="1"/>
              <a:t>conjunctival</a:t>
            </a:r>
            <a:r>
              <a:rPr lang="it-IT" dirty="0"/>
              <a:t> </a:t>
            </a:r>
            <a:r>
              <a:rPr lang="it-IT" dirty="0" err="1"/>
              <a:t>hemorrhage</a:t>
            </a:r>
            <a:r>
              <a:rPr lang="it-IT" dirty="0"/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3156715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77AC2A-C920-6D48-BE79-46ABF88C1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800" dirty="0"/>
              <a:t>Frattura di COMZ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2880E1B-878D-A745-8462-9D8F2239D8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﻿</a:t>
            </a:r>
            <a:r>
              <a:rPr lang="it-IT" sz="3200" b="1" dirty="0" err="1"/>
              <a:t>Symptoms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indicate </a:t>
            </a:r>
            <a:r>
              <a:rPr lang="it-IT" dirty="0" err="1"/>
              <a:t>zygomatic</a:t>
            </a:r>
            <a:r>
              <a:rPr lang="it-IT" dirty="0"/>
              <a:t> </a:t>
            </a:r>
            <a:r>
              <a:rPr lang="it-IT" dirty="0" err="1"/>
              <a:t>injury</a:t>
            </a:r>
            <a:r>
              <a:rPr lang="it-IT" dirty="0"/>
              <a:t> are: </a:t>
            </a:r>
          </a:p>
          <a:p>
            <a:r>
              <a:rPr lang="it-IT" dirty="0" err="1"/>
              <a:t>pain</a:t>
            </a:r>
            <a:r>
              <a:rPr lang="it-IT" dirty="0"/>
              <a:t>, </a:t>
            </a:r>
          </a:p>
          <a:p>
            <a:r>
              <a:rPr lang="it-IT" dirty="0" err="1"/>
              <a:t>sensory</a:t>
            </a:r>
            <a:r>
              <a:rPr lang="it-IT" dirty="0"/>
              <a:t> deficit, </a:t>
            </a:r>
          </a:p>
          <a:p>
            <a:r>
              <a:rPr lang="it-IT" dirty="0" err="1"/>
              <a:t>crepitus</a:t>
            </a:r>
            <a:r>
              <a:rPr lang="it-IT" dirty="0"/>
              <a:t> from air </a:t>
            </a:r>
            <a:r>
              <a:rPr lang="it-IT" dirty="0" err="1"/>
              <a:t>emphysema</a:t>
            </a:r>
            <a:r>
              <a:rPr lang="it-IT" dirty="0"/>
              <a:t>, </a:t>
            </a:r>
          </a:p>
          <a:p>
            <a:r>
              <a:rPr lang="it-IT" dirty="0"/>
              <a:t>diplopia.</a:t>
            </a:r>
          </a:p>
          <a:p>
            <a:pPr marL="0" indent="0">
              <a:buNone/>
            </a:pPr>
            <a:endParaRPr lang="it-IT" dirty="0"/>
          </a:p>
          <a:p>
            <a:r>
              <a:rPr lang="it-IT" dirty="0" err="1"/>
              <a:t>Many</a:t>
            </a:r>
            <a:r>
              <a:rPr lang="it-IT" dirty="0"/>
              <a:t> </a:t>
            </a:r>
            <a:r>
              <a:rPr lang="it-IT" dirty="0" err="1"/>
              <a:t>surgeons</a:t>
            </a:r>
            <a:r>
              <a:rPr lang="it-IT" dirty="0"/>
              <a:t> </a:t>
            </a:r>
            <a:r>
              <a:rPr lang="it-IT" dirty="0" err="1"/>
              <a:t>consider</a:t>
            </a:r>
            <a:r>
              <a:rPr lang="it-IT" dirty="0"/>
              <a:t> an </a:t>
            </a:r>
            <a:r>
              <a:rPr lang="it-IT" b="1" dirty="0" err="1"/>
              <a:t>ophthalmologic</a:t>
            </a:r>
            <a:r>
              <a:rPr lang="it-IT" b="1" dirty="0"/>
              <a:t> </a:t>
            </a:r>
            <a:r>
              <a:rPr lang="it-IT" b="1" dirty="0" err="1"/>
              <a:t>examination</a:t>
            </a:r>
            <a:r>
              <a:rPr lang="it-IT" b="1" dirty="0"/>
              <a:t> </a:t>
            </a:r>
          </a:p>
          <a:p>
            <a:pPr marL="0" indent="0">
              <a:buNone/>
            </a:pPr>
            <a:r>
              <a:rPr lang="it-IT" dirty="0"/>
              <a:t>an </a:t>
            </a:r>
            <a:r>
              <a:rPr lang="it-IT" dirty="0" err="1"/>
              <a:t>essential</a:t>
            </a:r>
            <a:r>
              <a:rPr lang="it-IT" dirty="0"/>
              <a:t> part of the </a:t>
            </a:r>
            <a:r>
              <a:rPr lang="it-IT" dirty="0" err="1"/>
              <a:t>examination</a:t>
            </a:r>
            <a:r>
              <a:rPr lang="it-IT" dirty="0"/>
              <a:t> for </a:t>
            </a:r>
            <a:r>
              <a:rPr lang="it-IT" dirty="0" err="1"/>
              <a:t>zygomatic</a:t>
            </a:r>
            <a:r>
              <a:rPr lang="it-IT" dirty="0"/>
              <a:t> </a:t>
            </a:r>
            <a:r>
              <a:rPr lang="it-IT" dirty="0" err="1"/>
              <a:t>fracture</a:t>
            </a:r>
            <a:r>
              <a:rPr lang="it-IT" dirty="0"/>
              <a:t>.</a:t>
            </a:r>
          </a:p>
          <a:p>
            <a:pPr marL="0" indent="0">
              <a:buNone/>
            </a:pPr>
            <a:r>
              <a:rPr lang="it-IT" dirty="0" err="1"/>
              <a:t>Depending</a:t>
            </a:r>
            <a:r>
              <a:rPr lang="it-IT" dirty="0"/>
              <a:t> on the </a:t>
            </a:r>
            <a:r>
              <a:rPr lang="it-IT" dirty="0" err="1"/>
              <a:t>mechanism</a:t>
            </a:r>
            <a:r>
              <a:rPr lang="it-IT" dirty="0"/>
              <a:t> of </a:t>
            </a:r>
            <a:r>
              <a:rPr lang="it-IT" dirty="0" err="1"/>
              <a:t>injury</a:t>
            </a:r>
            <a:r>
              <a:rPr lang="it-IT" dirty="0"/>
              <a:t>,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many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28%</a:t>
            </a:r>
          </a:p>
          <a:p>
            <a:pPr marL="0" indent="0">
              <a:buNone/>
            </a:pPr>
            <a:r>
              <a:rPr lang="it-IT" dirty="0"/>
              <a:t>of </a:t>
            </a:r>
            <a:r>
              <a:rPr lang="it-IT" dirty="0" err="1"/>
              <a:t>patients</a:t>
            </a:r>
            <a:r>
              <a:rPr lang="it-IT" dirty="0"/>
              <a:t> with </a:t>
            </a:r>
            <a:r>
              <a:rPr lang="it-IT" dirty="0" err="1"/>
              <a:t>zygomatic</a:t>
            </a:r>
            <a:r>
              <a:rPr lang="it-IT" dirty="0"/>
              <a:t> </a:t>
            </a:r>
            <a:r>
              <a:rPr lang="it-IT" dirty="0" err="1"/>
              <a:t>injuries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moderate to </a:t>
            </a:r>
          </a:p>
          <a:p>
            <a:pPr marL="0" indent="0">
              <a:buNone/>
            </a:pPr>
            <a:r>
              <a:rPr lang="it-IT" dirty="0"/>
              <a:t>severe </a:t>
            </a:r>
            <a:r>
              <a:rPr lang="it-IT" dirty="0" err="1"/>
              <a:t>ocular</a:t>
            </a:r>
            <a:r>
              <a:rPr lang="it-IT" dirty="0"/>
              <a:t> </a:t>
            </a:r>
            <a:r>
              <a:rPr lang="it-IT" dirty="0" err="1"/>
              <a:t>injuries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262648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DEBD42-43A9-9F4A-A6F9-B3D8DD5F5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800" dirty="0"/>
              <a:t>Frattura di COMZ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F45547F-8C09-C145-9BA3-9E7721F511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3200" b="1" dirty="0"/>
              <a:t>﻿IMAGES</a:t>
            </a:r>
          </a:p>
          <a:p>
            <a:pPr marL="0" indent="0">
              <a:buNone/>
            </a:pPr>
            <a:endParaRPr lang="it-IT" dirty="0"/>
          </a:p>
          <a:p>
            <a:r>
              <a:rPr lang="it-IT" b="1" dirty="0" err="1"/>
              <a:t>Computed</a:t>
            </a:r>
            <a:r>
              <a:rPr lang="it-IT" b="1" dirty="0"/>
              <a:t> </a:t>
            </a:r>
            <a:r>
              <a:rPr lang="it-IT" b="1" dirty="0" err="1"/>
              <a:t>tomography</a:t>
            </a:r>
            <a:r>
              <a:rPr lang="it-IT" b="1" dirty="0"/>
              <a:t> </a:t>
            </a:r>
            <a:r>
              <a:rPr lang="it-IT" dirty="0"/>
              <a:t>(CT) </a:t>
            </a:r>
            <a:r>
              <a:rPr lang="it-IT" dirty="0" err="1"/>
              <a:t>is</a:t>
            </a:r>
            <a:r>
              <a:rPr lang="it-IT" dirty="0"/>
              <a:t> the </a:t>
            </a:r>
            <a:r>
              <a:rPr lang="it-IT" dirty="0" err="1"/>
              <a:t>gold</a:t>
            </a:r>
            <a:r>
              <a:rPr lang="it-IT" dirty="0"/>
              <a:t> standard for </a:t>
            </a:r>
            <a:r>
              <a:rPr lang="it-IT" dirty="0" err="1"/>
              <a:t>diagnosing</a:t>
            </a:r>
            <a:r>
              <a:rPr lang="it-IT" dirty="0"/>
              <a:t> </a:t>
            </a:r>
            <a:r>
              <a:rPr lang="it-IT" dirty="0" err="1"/>
              <a:t>bony</a:t>
            </a:r>
            <a:r>
              <a:rPr lang="it-IT" dirty="0"/>
              <a:t> </a:t>
            </a:r>
            <a:r>
              <a:rPr lang="it-IT" dirty="0" err="1"/>
              <a:t>injuries</a:t>
            </a:r>
            <a:r>
              <a:rPr lang="it-IT" dirty="0"/>
              <a:t> of the face.</a:t>
            </a:r>
          </a:p>
          <a:p>
            <a:r>
              <a:rPr lang="it-IT" b="1" dirty="0"/>
              <a:t>﻿Three-</a:t>
            </a:r>
            <a:r>
              <a:rPr lang="it-IT" b="1" dirty="0" err="1"/>
              <a:t>dimensional</a:t>
            </a:r>
            <a:r>
              <a:rPr lang="it-IT" b="1" dirty="0"/>
              <a:t> (3D) </a:t>
            </a:r>
            <a:r>
              <a:rPr lang="it-IT" b="1" dirty="0" err="1"/>
              <a:t>reconstruction</a:t>
            </a:r>
            <a:r>
              <a:rPr lang="it-IT" b="1" dirty="0"/>
              <a:t> images </a:t>
            </a:r>
            <a:r>
              <a:rPr lang="it-IT" dirty="0"/>
              <a:t>can</a:t>
            </a:r>
          </a:p>
          <a:p>
            <a:pPr marL="0" indent="0">
              <a:buNone/>
            </a:pPr>
            <a:r>
              <a:rPr lang="it-IT" dirty="0" err="1"/>
              <a:t>provide</a:t>
            </a:r>
            <a:r>
              <a:rPr lang="it-IT" dirty="0"/>
              <a:t> </a:t>
            </a:r>
            <a:r>
              <a:rPr lang="it-IT" dirty="0" err="1"/>
              <a:t>greater</a:t>
            </a:r>
            <a:r>
              <a:rPr lang="it-IT" dirty="0"/>
              <a:t> </a:t>
            </a:r>
            <a:r>
              <a:rPr lang="it-IT" dirty="0" err="1"/>
              <a:t>visualization</a:t>
            </a:r>
            <a:r>
              <a:rPr lang="it-IT" dirty="0"/>
              <a:t> of </a:t>
            </a:r>
            <a:r>
              <a:rPr lang="it-IT" dirty="0" err="1"/>
              <a:t>displaced</a:t>
            </a:r>
            <a:r>
              <a:rPr lang="it-IT" dirty="0"/>
              <a:t> and </a:t>
            </a:r>
            <a:r>
              <a:rPr lang="it-IT" dirty="0" err="1"/>
              <a:t>fractures</a:t>
            </a:r>
            <a:r>
              <a:rPr lang="it-IT" dirty="0"/>
              <a:t> </a:t>
            </a:r>
            <a:r>
              <a:rPr lang="it-IT" dirty="0" err="1"/>
              <a:t>segments</a:t>
            </a:r>
            <a:endParaRPr lang="it-IT" dirty="0"/>
          </a:p>
          <a:p>
            <a:r>
              <a:rPr lang="it-IT" b="1" dirty="0" err="1"/>
              <a:t>Plain</a:t>
            </a:r>
            <a:r>
              <a:rPr lang="it-IT" b="1" dirty="0"/>
              <a:t>-RX</a:t>
            </a:r>
            <a:r>
              <a:rPr lang="it-IT" dirty="0"/>
              <a:t> ﻿a </a:t>
            </a:r>
            <a:r>
              <a:rPr lang="it-IT" dirty="0" err="1"/>
              <a:t>lateral</a:t>
            </a:r>
            <a:r>
              <a:rPr lang="it-IT" dirty="0"/>
              <a:t> </a:t>
            </a:r>
            <a:r>
              <a:rPr lang="it-IT" dirty="0" err="1"/>
              <a:t>skull</a:t>
            </a:r>
            <a:r>
              <a:rPr lang="it-IT" dirty="0"/>
              <a:t> </a:t>
            </a:r>
            <a:r>
              <a:rPr lang="it-IT" dirty="0" err="1"/>
              <a:t>view</a:t>
            </a:r>
            <a:r>
              <a:rPr lang="it-IT" dirty="0"/>
              <a:t> (</a:t>
            </a:r>
            <a:r>
              <a:rPr lang="it-IT" dirty="0" err="1"/>
              <a:t>air&amp;sinuses</a:t>
            </a:r>
            <a:r>
              <a:rPr lang="it-IT" dirty="0"/>
              <a:t>), a </a:t>
            </a:r>
            <a:r>
              <a:rPr lang="it-IT" dirty="0" err="1"/>
              <a:t>Waters</a:t>
            </a:r>
            <a:r>
              <a:rPr lang="it-IT" dirty="0"/>
              <a:t> </a:t>
            </a:r>
            <a:r>
              <a:rPr lang="it-IT" i="1" dirty="0" err="1"/>
              <a:t>posteroanterior</a:t>
            </a:r>
            <a:r>
              <a:rPr lang="it-IT" i="1" dirty="0"/>
              <a:t> oblique</a:t>
            </a:r>
            <a:r>
              <a:rPr lang="it-IT" dirty="0"/>
              <a:t> </a:t>
            </a:r>
            <a:r>
              <a:rPr lang="it-IT" dirty="0" err="1"/>
              <a:t>view</a:t>
            </a:r>
            <a:r>
              <a:rPr lang="it-IT" dirty="0"/>
              <a:t> (﻿</a:t>
            </a:r>
            <a:r>
              <a:rPr lang="it-IT" dirty="0" err="1"/>
              <a:t>inferior</a:t>
            </a:r>
            <a:r>
              <a:rPr lang="it-IT" dirty="0"/>
              <a:t> or </a:t>
            </a:r>
            <a:r>
              <a:rPr lang="it-IT" dirty="0" err="1"/>
              <a:t>lateral</a:t>
            </a:r>
            <a:r>
              <a:rPr lang="it-IT" dirty="0"/>
              <a:t> </a:t>
            </a:r>
            <a:r>
              <a:rPr lang="it-IT" dirty="0" err="1"/>
              <a:t>rims</a:t>
            </a:r>
            <a:r>
              <a:rPr lang="it-IT" dirty="0"/>
              <a:t> or </a:t>
            </a:r>
            <a:r>
              <a:rPr lang="it-IT" dirty="0" err="1"/>
              <a:t>both</a:t>
            </a:r>
            <a:r>
              <a:rPr lang="it-IT" dirty="0"/>
              <a:t> and of the </a:t>
            </a:r>
            <a:r>
              <a:rPr lang="it-IT" dirty="0" err="1"/>
              <a:t>orbital</a:t>
            </a:r>
            <a:r>
              <a:rPr lang="it-IT" dirty="0"/>
              <a:t> </a:t>
            </a:r>
            <a:r>
              <a:rPr lang="it-IT" dirty="0" err="1"/>
              <a:t>floors</a:t>
            </a:r>
            <a:r>
              <a:rPr lang="it-IT" dirty="0"/>
              <a:t>,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well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the </a:t>
            </a:r>
            <a:r>
              <a:rPr lang="it-IT" dirty="0" err="1"/>
              <a:t>maxillary</a:t>
            </a:r>
            <a:r>
              <a:rPr lang="it-IT" dirty="0"/>
              <a:t> </a:t>
            </a:r>
            <a:r>
              <a:rPr lang="it-IT" dirty="0" err="1"/>
              <a:t>sinuses</a:t>
            </a:r>
            <a:r>
              <a:rPr lang="it-IT" dirty="0"/>
              <a:t>), or a reverse </a:t>
            </a:r>
            <a:r>
              <a:rPr lang="it-IT" dirty="0" err="1"/>
              <a:t>Waters</a:t>
            </a:r>
            <a:r>
              <a:rPr lang="it-IT" dirty="0"/>
              <a:t> </a:t>
            </a:r>
            <a:r>
              <a:rPr lang="it-IT" i="1" dirty="0" err="1"/>
              <a:t>anteroposterior</a:t>
            </a:r>
            <a:r>
              <a:rPr lang="it-IT" i="1" dirty="0"/>
              <a:t> oblique </a:t>
            </a:r>
            <a:r>
              <a:rPr lang="it-IT" dirty="0" err="1"/>
              <a:t>view</a:t>
            </a:r>
            <a:r>
              <a:rPr lang="it-IT" dirty="0"/>
              <a:t>, and a </a:t>
            </a:r>
            <a:r>
              <a:rPr lang="it-IT" dirty="0" err="1"/>
              <a:t>submental</a:t>
            </a:r>
            <a:r>
              <a:rPr lang="it-IT" dirty="0"/>
              <a:t> </a:t>
            </a:r>
            <a:r>
              <a:rPr lang="it-IT" dirty="0" err="1"/>
              <a:t>vertex</a:t>
            </a:r>
            <a:r>
              <a:rPr lang="it-IT" dirty="0"/>
              <a:t> </a:t>
            </a:r>
            <a:r>
              <a:rPr lang="it-IT" dirty="0" err="1"/>
              <a:t>view</a:t>
            </a:r>
            <a:r>
              <a:rPr lang="it-IT" dirty="0"/>
              <a:t> of the </a:t>
            </a:r>
            <a:r>
              <a:rPr lang="it-IT" dirty="0" err="1"/>
              <a:t>skull</a:t>
            </a:r>
            <a:r>
              <a:rPr lang="it-IT" dirty="0"/>
              <a:t> (</a:t>
            </a:r>
            <a:r>
              <a:rPr lang="it-IT" dirty="0" err="1"/>
              <a:t>zygomatic</a:t>
            </a:r>
            <a:r>
              <a:rPr lang="it-IT" dirty="0"/>
              <a:t> </a:t>
            </a:r>
            <a:r>
              <a:rPr lang="it-IT" dirty="0" err="1"/>
              <a:t>arches</a:t>
            </a:r>
            <a:r>
              <a:rPr lang="it-IT" dirty="0"/>
              <a:t> </a:t>
            </a:r>
            <a:r>
              <a:rPr lang="it-IT" dirty="0" err="1"/>
              <a:t>Zimmer’s</a:t>
            </a:r>
            <a:r>
              <a:rPr lang="it-IT" dirty="0"/>
              <a:t>).</a:t>
            </a:r>
          </a:p>
          <a:p>
            <a:pPr marL="0" indent="0">
              <a:buNone/>
            </a:pP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2995053548"/>
      </p:ext>
    </p:extLst>
  </p:cSld>
  <p:clrMapOvr>
    <a:masterClrMapping/>
  </p:clrMapOvr>
</p:sld>
</file>

<file path=ppt/theme/theme1.xml><?xml version="1.0" encoding="utf-8"?>
<a:theme xmlns:a="http://schemas.openxmlformats.org/drawingml/2006/main" name="UNITS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zione standard1" id="{D462E0FA-AC2C-4746-A9A3-C66A6740FA1A}" vid="{6F2FB99D-027C-4B49-8FEF-1D70C258386B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UNITS.potx</Template>
  <TotalTime>3422</TotalTime>
  <Words>967</Words>
  <Application>Microsoft Macintosh PowerPoint</Application>
  <PresentationFormat>Widescreen</PresentationFormat>
  <Paragraphs>109</Paragraphs>
  <Slides>27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33" baseType="lpstr">
      <vt:lpstr>Arial</vt:lpstr>
      <vt:lpstr>Book Antiqua</vt:lpstr>
      <vt:lpstr>MetaPlusBold</vt:lpstr>
      <vt:lpstr>Times</vt:lpstr>
      <vt:lpstr>Times New Roman</vt:lpstr>
      <vt:lpstr>UNITS</vt:lpstr>
      <vt:lpstr>Traumatologia CranioMaxilloFacciale</vt:lpstr>
      <vt:lpstr>Frattura di COMZ</vt:lpstr>
      <vt:lpstr>ZIGOMO</vt:lpstr>
      <vt:lpstr>Fratture di COMZ</vt:lpstr>
      <vt:lpstr>Frattura di COMZ</vt:lpstr>
      <vt:lpstr>Frattura di COMZ</vt:lpstr>
      <vt:lpstr>Frattura di COMZ</vt:lpstr>
      <vt:lpstr>Frattura di COMZ</vt:lpstr>
      <vt:lpstr>Frattura di COMZ</vt:lpstr>
      <vt:lpstr>Frattura di COMZ</vt:lpstr>
      <vt:lpstr>Frattura di COMZ</vt:lpstr>
      <vt:lpstr>Frattura di COMZ</vt:lpstr>
      <vt:lpstr>Frattura di COMZ</vt:lpstr>
      <vt:lpstr>Frattura di COMZ</vt:lpstr>
      <vt:lpstr>3 punti</vt:lpstr>
      <vt:lpstr>4 punti + ricostruzione pavimento</vt:lpstr>
      <vt:lpstr>Frattura di COMZ</vt:lpstr>
      <vt:lpstr>Frattura di COMZ</vt:lpstr>
      <vt:lpstr>Frattura di COMZ</vt:lpstr>
      <vt:lpstr>Frattura di COMZ</vt:lpstr>
      <vt:lpstr>Fratture di COMZ</vt:lpstr>
      <vt:lpstr>TRAUMATOLOGIA CMF-FRATTURE</vt:lpstr>
      <vt:lpstr>TRAUMATOLOGIA CMF FRATTURE</vt:lpstr>
      <vt:lpstr>TRAUMATOLOGIA CMF FRATTURE</vt:lpstr>
      <vt:lpstr>Presentazione standard di PowerPoint</vt:lpstr>
      <vt:lpstr>Frattura Blow-out pediatrica URGENZA</vt:lpstr>
      <vt:lpstr>Sindrome Compartimentale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Fare clic per inserire il titolo</dc:title>
  <dc:creator>RICCARDO</dc:creator>
  <cp:lastModifiedBy>Microsoft Office User</cp:lastModifiedBy>
  <cp:revision>47</cp:revision>
  <cp:lastPrinted>2013-09-09T06:11:13Z</cp:lastPrinted>
  <dcterms:created xsi:type="dcterms:W3CDTF">2018-05-14T15:04:57Z</dcterms:created>
  <dcterms:modified xsi:type="dcterms:W3CDTF">2020-08-26T18:04:26Z</dcterms:modified>
</cp:coreProperties>
</file>