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73" r:id="rId9"/>
    <p:sldId id="262" r:id="rId10"/>
    <p:sldId id="263" r:id="rId11"/>
    <p:sldId id="268" r:id="rId12"/>
    <p:sldId id="269" r:id="rId13"/>
    <p:sldId id="270" r:id="rId14"/>
    <p:sldId id="264" r:id="rId15"/>
    <p:sldId id="265" r:id="rId16"/>
    <p:sldId id="266" r:id="rId17"/>
    <p:sldId id="272" r:id="rId18"/>
    <p:sldId id="267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5296"/>
  </p:normalViewPr>
  <p:slideViewPr>
    <p:cSldViewPr snapToGrid="0" snapToObjects="1">
      <p:cViewPr varScale="1">
        <p:scale>
          <a:sx n="98" d="100"/>
          <a:sy n="98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A7FFA3-D785-E146-8232-94D509807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3959CDC-B8EF-9F49-B2B1-F44DE7724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75F767-7F1A-924D-A799-CB5BA7FF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B149-C75F-5648-8E3B-8A8A2CA33A76}" type="datetimeFigureOut">
              <a:rPr lang="it-IT" smtClean="0"/>
              <a:t>28/08/20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D3432B-42A2-CD48-B813-9EAD1615F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A043B8-750B-BE41-B017-2EB65682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9C96-6001-F641-B332-F6B0DD0477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707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169B42-F43C-5B48-A1EE-099DBC67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D49B163-C906-454B-891B-3B6A782C2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3ACEE2-362E-DC4D-B4F7-1837D331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B149-C75F-5648-8E3B-8A8A2CA33A76}" type="datetimeFigureOut">
              <a:rPr lang="it-IT" smtClean="0"/>
              <a:t>28/08/20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F7F05C-C56B-7742-8857-EB9F00A57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945065-BF39-4846-9A88-B849F8957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9C96-6001-F641-B332-F6B0DD0477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7154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EC37A0-716E-4840-917E-E85C850803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5ABBD5F-A572-BC4E-9096-F9E9F5002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E86E79-023D-3641-89FF-EC860A3DB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B149-C75F-5648-8E3B-8A8A2CA33A76}" type="datetimeFigureOut">
              <a:rPr lang="it-IT" smtClean="0"/>
              <a:t>28/08/20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AE5716-F5F3-AA49-ABA9-AA4A141E9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E9EFB5-DBF6-FA4C-8635-C3FAF51C7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9C96-6001-F641-B332-F6B0DD0477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8219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377440-D662-764E-BFED-3E70F4EB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DDDEAA-E174-B34E-BD90-B58EB462C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D27E30-1CD0-A147-B833-99F0CA568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B149-C75F-5648-8E3B-8A8A2CA33A76}" type="datetimeFigureOut">
              <a:rPr lang="it-IT" smtClean="0"/>
              <a:t>28/08/20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05C405-906D-8747-82C9-75D256E1C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F1B1D7-4C8F-0A44-9816-87150BF07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9C96-6001-F641-B332-F6B0DD0477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236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77E511-0D1A-F64C-AD09-49D641EBA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1042BC-8CFE-454C-91B1-B457B5FB9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F0B8AF-3139-D84E-8514-745A700DF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B149-C75F-5648-8E3B-8A8A2CA33A76}" type="datetimeFigureOut">
              <a:rPr lang="it-IT" smtClean="0"/>
              <a:t>28/08/20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1697DF-0FFA-0F42-B263-67321FE9D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C00F44-63F9-6B4D-99AE-6223A8E84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9C96-6001-F641-B332-F6B0DD0477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1462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D537DE-931D-CD4C-851F-438902CA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7CE659-A66E-4C48-920A-CA1D85B6E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24BD7F1-E706-BE43-A3CC-F7D80A306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C78273-E056-F646-824F-2BBA7C4B2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B149-C75F-5648-8E3B-8A8A2CA33A76}" type="datetimeFigureOut">
              <a:rPr lang="it-IT" smtClean="0"/>
              <a:t>28/08/20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09EA757-A645-9348-AFE9-8F6D482F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E9BFA4-61E1-6442-875E-69D569084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9C96-6001-F641-B332-F6B0DD0477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6704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9C1E2A-AC2C-DD41-B9B3-E4FCA04D8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3E0A809-3EF3-944A-98BD-F08EC4997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D68F212-0FAD-1A48-8181-8696B96A0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9684486-3DF9-EA4B-AD7D-F10AD27AA2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38179E5-A249-DD48-9312-DEA63D6DA9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86D3813-F372-C640-B6CA-AFB9DCE7B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B149-C75F-5648-8E3B-8A8A2CA33A76}" type="datetimeFigureOut">
              <a:rPr lang="it-IT" smtClean="0"/>
              <a:t>28/08/20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D0D486B-F2C7-8340-96B3-EE5BCFCB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2AFFC56-49C9-0741-B54D-4F03DEF96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9C96-6001-F641-B332-F6B0DD0477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402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A39434-2590-0548-A0DD-45025BED0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7B32FE2-7E79-5C4C-8811-0BC2BECC6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B149-C75F-5648-8E3B-8A8A2CA33A76}" type="datetimeFigureOut">
              <a:rPr lang="it-IT" smtClean="0"/>
              <a:t>28/08/20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62A84F7-34C0-274C-B1E4-D4C607210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4DC043-8F88-EC4F-8660-4F2FBE9F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9C96-6001-F641-B332-F6B0DD0477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5695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264EBC8-2AC2-6C43-9AC3-EE9219FA1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B149-C75F-5648-8E3B-8A8A2CA33A76}" type="datetimeFigureOut">
              <a:rPr lang="it-IT" smtClean="0"/>
              <a:t>28/08/20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2643AB9-377F-AB49-A93F-A9DFCFE29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CF5AE22-9319-CC4C-A9F0-795C5BC9F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9C96-6001-F641-B332-F6B0DD0477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01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0863A5-BA5E-654E-A267-8D1629375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46EDBF-2490-2B4C-A77F-A817E93A8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D4330F0-8355-D646-8BD2-D4652C399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2B2C46B-7ED3-AA48-A611-2F5C879C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B149-C75F-5648-8E3B-8A8A2CA33A76}" type="datetimeFigureOut">
              <a:rPr lang="it-IT" smtClean="0"/>
              <a:t>28/08/20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8DE5F1-9E3F-9546-A467-8C2549BB8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C724AB-C9BC-D34A-BF4C-A0B2C5AC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9C96-6001-F641-B332-F6B0DD0477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7621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B1A708-08BA-7A4F-8773-5B9B3D664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D0DF3ED-F832-974F-9734-A8A8C551E4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29D6ECF-0F23-624E-9C23-CE04ECDE7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6C1028-F48E-8846-A819-FD454AA6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B149-C75F-5648-8E3B-8A8A2CA33A76}" type="datetimeFigureOut">
              <a:rPr lang="it-IT" smtClean="0"/>
              <a:t>28/08/20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ECFF479-9072-2F4D-B4BB-8B03FDE03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5461EFB-B763-1D42-B361-275DC2819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9C96-6001-F641-B332-F6B0DD0477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204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768E597-F076-B34D-AA3A-EAFCBD89C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5814080-232D-C24C-B775-A82F19E93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EB23AB-06A1-DC4E-B813-38A9EA1F6B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0B149-C75F-5648-8E3B-8A8A2CA33A76}" type="datetimeFigureOut">
              <a:rPr lang="it-IT" smtClean="0"/>
              <a:t>28/08/20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2E16AB-3DE8-5F4D-B19A-BFD8505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D0AA75-8319-7F45-BFF5-E419FA6FD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79C96-6001-F641-B332-F6B0DD0477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06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3FDDCA7-4865-E946-920B-B092AF5F7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532" y="-629353"/>
            <a:ext cx="12310532" cy="8116705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C6A6FC05-B2D3-9A47-9D68-C4DB9DF98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4734" y="374799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sz="9600" dirty="0">
                <a:solidFill>
                  <a:schemeClr val="bg1">
                    <a:lumMod val="95000"/>
                  </a:schemeClr>
                </a:solidFill>
                <a:latin typeface="Montserrat" pitchFamily="2" charset="77"/>
                <a:ea typeface="Apple Symbols" panose="02000000000000000000" pitchFamily="2" charset="-79"/>
                <a:cs typeface="Apple Symbols" panose="02000000000000000000" pitchFamily="2" charset="-79"/>
              </a:rPr>
              <a:t>Fratture del NOE</a:t>
            </a:r>
          </a:p>
        </p:txBody>
      </p:sp>
      <p:sp>
        <p:nvSpPr>
          <p:cNvPr id="6" name="Sottotitolo 5">
            <a:extLst>
              <a:ext uri="{FF2B5EF4-FFF2-40B4-BE49-F238E27FC236}">
                <a16:creationId xmlns:a16="http://schemas.microsoft.com/office/drawing/2014/main" id="{F92CC550-A711-D244-B694-14128D3096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4734" y="6336528"/>
            <a:ext cx="9144000" cy="1655762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chemeClr val="bg1">
                    <a:lumMod val="85000"/>
                  </a:schemeClr>
                </a:solidFill>
                <a:latin typeface="Montserrat Light" pitchFamily="2" charset="77"/>
              </a:rPr>
              <a:t>R. Rizzo CMF UNITS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85E5470-C041-E748-80A2-0F815C6A5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7" y="-479027"/>
            <a:ext cx="2408222" cy="59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08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E60D6A-9972-C241-8E01-E396431D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NOE Trattamento: 8 fasi collegate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5FB355-E9E0-9648-95B4-6024035DC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/>
              <a:t>Esposizione: accesso </a:t>
            </a:r>
            <a:r>
              <a:rPr lang="it-IT" dirty="0" err="1"/>
              <a:t>coronale+infraorbitario+vestibolare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Identificazione e marcatura del canto interno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err="1"/>
              <a:t>Riduz</a:t>
            </a:r>
            <a:r>
              <a:rPr lang="it-IT" dirty="0"/>
              <a:t>./ricostruzione cornice orbitaria mediale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Ricostruzione della parete orbitaria mediale (</a:t>
            </a:r>
            <a:r>
              <a:rPr lang="it-IT" dirty="0" err="1"/>
              <a:t>mesh</a:t>
            </a:r>
            <a:r>
              <a:rPr lang="it-IT" dirty="0"/>
              <a:t> Ti, </a:t>
            </a:r>
            <a:r>
              <a:rPr lang="it-IT" dirty="0" err="1"/>
              <a:t>o.autologo</a:t>
            </a:r>
            <a:r>
              <a:rPr lang="it-IT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err="1"/>
              <a:t>Cantopessi</a:t>
            </a:r>
            <a:r>
              <a:rPr lang="it-IT" dirty="0"/>
              <a:t> </a:t>
            </a:r>
            <a:r>
              <a:rPr lang="it-IT" dirty="0" err="1"/>
              <a:t>transnasale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Riduzione del setto nasale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Ricostruzione del dorso nasale (innesto di costa, </a:t>
            </a:r>
            <a:r>
              <a:rPr lang="it-IT" dirty="0" err="1"/>
              <a:t>calvaria,mandibola</a:t>
            </a:r>
            <a:r>
              <a:rPr lang="it-IT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Adattamento tessuti molli a ricreare le concavità laterali alla radice del naso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1083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228721-3DCD-CB4C-8FA1-7B3B0318E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NOE tipo 1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00B8418-BFC9-D04A-A728-3ABCF983A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1067" y="716410"/>
            <a:ext cx="7052733" cy="5425179"/>
          </a:xfrm>
        </p:spPr>
      </p:pic>
    </p:spTree>
    <p:extLst>
      <p:ext uri="{BB962C8B-B14F-4D97-AF65-F5344CB8AC3E}">
        <p14:creationId xmlns:p14="http://schemas.microsoft.com/office/powerpoint/2010/main" val="2811488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8C029A-CE12-FE44-B9E0-0BEDC2FEB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3" y="1313392"/>
            <a:ext cx="3618565" cy="2598208"/>
          </a:xfrm>
        </p:spPr>
        <p:txBody>
          <a:bodyPr>
            <a:normAutofit/>
          </a:bodyPr>
          <a:lstStyle/>
          <a:p>
            <a:r>
              <a:rPr lang="it-IT" dirty="0"/>
              <a:t>NOE tipo 2 </a:t>
            </a:r>
            <a:br>
              <a:rPr lang="it-IT" dirty="0"/>
            </a:br>
            <a:r>
              <a:rPr lang="it-IT" dirty="0"/>
              <a:t>(con trans </a:t>
            </a:r>
            <a:r>
              <a:rPr lang="it-IT" dirty="0" err="1"/>
              <a:t>nasal</a:t>
            </a:r>
            <a:r>
              <a:rPr lang="it-IT" dirty="0"/>
              <a:t> </a:t>
            </a:r>
            <a:r>
              <a:rPr lang="it-IT" dirty="0" err="1"/>
              <a:t>wiring</a:t>
            </a:r>
            <a:r>
              <a:rPr lang="it-IT" dirty="0"/>
              <a:t> </a:t>
            </a:r>
            <a:r>
              <a:rPr lang="it-IT" dirty="0" err="1"/>
              <a:t>canthopexy</a:t>
            </a:r>
            <a:r>
              <a:rPr lang="it-IT" dirty="0"/>
              <a:t>)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73C6D9B-E0CC-D64E-BF43-115C4BE61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2898" y="720659"/>
            <a:ext cx="7320369" cy="5416681"/>
          </a:xfrm>
        </p:spPr>
      </p:pic>
    </p:spTree>
    <p:extLst>
      <p:ext uri="{BB962C8B-B14F-4D97-AF65-F5344CB8AC3E}">
        <p14:creationId xmlns:p14="http://schemas.microsoft.com/office/powerpoint/2010/main" val="972475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B7E104-99A3-CE4D-B5C3-907D78CFB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NOE tipo 3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74C695-7A94-514D-8F18-EEAFDEB4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396067" cy="4351338"/>
          </a:xfrm>
        </p:spPr>
        <p:txBody>
          <a:bodyPr/>
          <a:lstStyle/>
          <a:p>
            <a:r>
              <a:rPr lang="it-IT" dirty="0"/>
              <a:t>Con trans </a:t>
            </a:r>
            <a:r>
              <a:rPr lang="it-IT" dirty="0" err="1"/>
              <a:t>nasal</a:t>
            </a:r>
            <a:r>
              <a:rPr lang="it-IT" dirty="0"/>
              <a:t> </a:t>
            </a:r>
            <a:r>
              <a:rPr lang="it-IT" dirty="0" err="1"/>
              <a:t>wiring</a:t>
            </a:r>
            <a:r>
              <a:rPr lang="it-IT" dirty="0"/>
              <a:t> </a:t>
            </a:r>
            <a:r>
              <a:rPr lang="it-IT" dirty="0" err="1"/>
              <a:t>canthopexy</a:t>
            </a:r>
            <a:r>
              <a:rPr lang="it-IT" dirty="0"/>
              <a:t> e </a:t>
            </a:r>
            <a:r>
              <a:rPr lang="it-IT" dirty="0" err="1"/>
              <a:t>graft</a:t>
            </a:r>
            <a:r>
              <a:rPr lang="it-IT" dirty="0"/>
              <a:t> del dorso nasale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30CD52C-96EE-E24C-BC3F-8817E9B6C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20" y="770466"/>
            <a:ext cx="7108480" cy="531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09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FE1A4B-0FCA-9F4C-8A64-FD9C7B07C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NOE </a:t>
            </a:r>
            <a:r>
              <a:rPr lang="it-IT" dirty="0" err="1"/>
              <a:t>transnasal</a:t>
            </a:r>
            <a:r>
              <a:rPr lang="it-IT" dirty="0"/>
              <a:t> </a:t>
            </a:r>
            <a:r>
              <a:rPr lang="it-IT" dirty="0" err="1"/>
              <a:t>wiring</a:t>
            </a:r>
            <a:r>
              <a:rPr lang="it-IT" dirty="0"/>
              <a:t> </a:t>
            </a:r>
            <a:r>
              <a:rPr lang="it-IT" dirty="0" err="1"/>
              <a:t>cantopexy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A566246-06B7-5A4C-B457-B779310BD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828070"/>
            <a:ext cx="10964333" cy="4531924"/>
          </a:xfrm>
        </p:spPr>
      </p:pic>
    </p:spTree>
    <p:extLst>
      <p:ext uri="{BB962C8B-B14F-4D97-AF65-F5344CB8AC3E}">
        <p14:creationId xmlns:p14="http://schemas.microsoft.com/office/powerpoint/2010/main" val="3944503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E09E7A-00A8-2343-8F1A-753704D1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549C500-FAD8-414B-A2C3-6C5FA67F0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1067" y="725919"/>
            <a:ext cx="7788172" cy="5766956"/>
          </a:xfrm>
        </p:spPr>
      </p:pic>
    </p:spTree>
    <p:extLst>
      <p:ext uri="{BB962C8B-B14F-4D97-AF65-F5344CB8AC3E}">
        <p14:creationId xmlns:p14="http://schemas.microsoft.com/office/powerpoint/2010/main" val="2742878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5C1D2E-ECB5-A040-B63A-1ACCA851B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D14C32C-5C10-6F4A-9CD6-378FFF8E7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5395" y="219068"/>
            <a:ext cx="6477537" cy="6401865"/>
          </a:xfrm>
        </p:spPr>
      </p:pic>
    </p:spTree>
    <p:extLst>
      <p:ext uri="{BB962C8B-B14F-4D97-AF65-F5344CB8AC3E}">
        <p14:creationId xmlns:p14="http://schemas.microsoft.com/office/powerpoint/2010/main" val="640984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41A1E9-9763-7749-8CA1-869F785D6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2874740-E3E6-954C-9071-85C4F1747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2600" y="576634"/>
            <a:ext cx="5301974" cy="5189960"/>
          </a:xfrm>
        </p:spPr>
      </p:pic>
    </p:spTree>
    <p:extLst>
      <p:ext uri="{BB962C8B-B14F-4D97-AF65-F5344CB8AC3E}">
        <p14:creationId xmlns:p14="http://schemas.microsoft.com/office/powerpoint/2010/main" val="1789562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8B5BE2-457D-8049-83D7-0CD1F0DF0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NOE Complicanze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5B4E5C-F0AC-7646-B4D4-C53B6B4E5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Malunione</a:t>
            </a:r>
            <a:r>
              <a:rPr lang="it-IT" dirty="0"/>
              <a:t> --- </a:t>
            </a:r>
            <a:r>
              <a:rPr lang="it-IT" dirty="0" err="1"/>
              <a:t>reintervento</a:t>
            </a:r>
            <a:r>
              <a:rPr lang="it-IT" dirty="0"/>
              <a:t> </a:t>
            </a:r>
            <a:r>
              <a:rPr lang="it-IT" dirty="0" err="1"/>
              <a:t>ricostuttivo</a:t>
            </a:r>
            <a:endParaRPr lang="it-IT" dirty="0"/>
          </a:p>
          <a:p>
            <a:r>
              <a:rPr lang="it-IT" dirty="0"/>
              <a:t>Enoftalmo---inserimento di </a:t>
            </a:r>
            <a:r>
              <a:rPr lang="it-IT" dirty="0" err="1"/>
              <a:t>grafts</a:t>
            </a:r>
            <a:r>
              <a:rPr lang="it-IT" dirty="0"/>
              <a:t> ossei o di </a:t>
            </a:r>
            <a:r>
              <a:rPr lang="it-IT" dirty="0" err="1"/>
              <a:t>tess</a:t>
            </a:r>
            <a:r>
              <a:rPr lang="it-IT" dirty="0"/>
              <a:t>. adiposo</a:t>
            </a:r>
          </a:p>
          <a:p>
            <a:r>
              <a:rPr lang="it-IT" dirty="0" err="1"/>
              <a:t>Telecanto</a:t>
            </a:r>
            <a:r>
              <a:rPr lang="it-IT" dirty="0"/>
              <a:t> --- </a:t>
            </a:r>
            <a:r>
              <a:rPr lang="it-IT" dirty="0" err="1"/>
              <a:t>reintervento</a:t>
            </a:r>
            <a:r>
              <a:rPr lang="it-IT" dirty="0"/>
              <a:t> (difficile)</a:t>
            </a:r>
          </a:p>
          <a:p>
            <a:r>
              <a:rPr lang="it-IT" dirty="0"/>
              <a:t>Epifora per danni al drenaggio lacrimale --&gt;</a:t>
            </a:r>
            <a:r>
              <a:rPr lang="it-IT" dirty="0" err="1"/>
              <a:t>dacriorinocistostomia</a:t>
            </a:r>
            <a:endParaRPr lang="it-IT" dirty="0"/>
          </a:p>
          <a:p>
            <a:r>
              <a:rPr lang="it-IT" dirty="0"/>
              <a:t>Muscolatura oculare intrappolata (se non si segue la procedura in 8 fasi)—</a:t>
            </a:r>
            <a:r>
              <a:rPr lang="it-IT" dirty="0" err="1"/>
              <a:t>reintervento</a:t>
            </a:r>
            <a:r>
              <a:rPr lang="it-IT" dirty="0"/>
              <a:t> di scarceramento</a:t>
            </a:r>
          </a:p>
          <a:p>
            <a:r>
              <a:rPr lang="it-IT" dirty="0"/>
              <a:t>Persistenza di </a:t>
            </a:r>
            <a:r>
              <a:rPr lang="it-IT" dirty="0" err="1"/>
              <a:t>rinoliquorrea</a:t>
            </a:r>
            <a:r>
              <a:rPr lang="it-IT" dirty="0"/>
              <a:t>---osservazione, </a:t>
            </a:r>
            <a:r>
              <a:rPr lang="it-IT"/>
              <a:t>reintervento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5811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D3F0C9-C4A9-FE41-8ACA-638EAE8D9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Naso-</a:t>
            </a:r>
            <a:r>
              <a:rPr lang="it-IT" dirty="0" err="1"/>
              <a:t>orbital</a:t>
            </a:r>
            <a:r>
              <a:rPr lang="it-IT" dirty="0"/>
              <a:t>-</a:t>
            </a:r>
            <a:r>
              <a:rPr lang="it-IT" dirty="0" err="1"/>
              <a:t>ethmoid-fractures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4B5976-C4D8-9842-A274-0270D721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Spesso comminute, coinvolgono il canto interno, l’apparato lacrimale, la lamina cribrosa, il </a:t>
            </a:r>
            <a:r>
              <a:rPr lang="it-IT" dirty="0" err="1"/>
              <a:t>snc</a:t>
            </a:r>
            <a:r>
              <a:rPr lang="it-IT" dirty="0"/>
              <a:t>.</a:t>
            </a:r>
          </a:p>
          <a:p>
            <a:r>
              <a:rPr lang="it-IT" dirty="0"/>
              <a:t>Necessitano di riparazione rapida perché gli esiti tardivi (fistola cerebro liquorale, </a:t>
            </a:r>
            <a:r>
              <a:rPr lang="it-IT" dirty="0" err="1"/>
              <a:t>telecanto</a:t>
            </a:r>
            <a:r>
              <a:rPr lang="it-IT" dirty="0"/>
              <a:t>, epifora, distopia oculare, difetti estetici) sono di difficile soluzione</a:t>
            </a:r>
          </a:p>
          <a:p>
            <a:r>
              <a:rPr lang="it-IT" dirty="0"/>
              <a:t>Colpita l’intersezione tra cranio-orbita-naso e mascellare, area estremamente fragile e collassabile, con perdita dei pilastri verticali e orizzontali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468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7E3D50F-A93B-7E43-93E3-D8FBD829E5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69" y="140515"/>
            <a:ext cx="5943531" cy="567902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3815DD9-91EF-804E-A96E-92283500F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734" y="140515"/>
            <a:ext cx="5707797" cy="584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00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214054-4CAF-DD45-BC17-D38C362A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838C403-A6D4-BC41-8950-7C4CC4E1F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4266" y="462048"/>
            <a:ext cx="7883153" cy="6030827"/>
          </a:xfrm>
        </p:spPr>
      </p:pic>
    </p:spTree>
    <p:extLst>
      <p:ext uri="{BB962C8B-B14F-4D97-AF65-F5344CB8AC3E}">
        <p14:creationId xmlns:p14="http://schemas.microsoft.com/office/powerpoint/2010/main" val="745649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367DB7-4FB3-454E-B91D-BBD3D59B0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98BE95-FDD3-7A4D-9451-6634DAB7C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20478" cy="4351338"/>
          </a:xfrm>
        </p:spPr>
        <p:txBody>
          <a:bodyPr/>
          <a:lstStyle/>
          <a:p>
            <a:r>
              <a:rPr lang="it-IT" dirty="0"/>
              <a:t>Lamina cribrosa: perdita di olfatto, </a:t>
            </a:r>
            <a:r>
              <a:rPr lang="it-IT" dirty="0" err="1"/>
              <a:t>liquorrea</a:t>
            </a:r>
            <a:r>
              <a:rPr lang="it-IT" dirty="0"/>
              <a:t>, pneumoencefalo.</a:t>
            </a:r>
          </a:p>
          <a:p>
            <a:r>
              <a:rPr lang="it-IT" dirty="0"/>
              <a:t>Canto mediale, con le sue componenti anteriore superiore e posteriore a comprendere il sacco lacrimale: </a:t>
            </a:r>
            <a:r>
              <a:rPr lang="it-IT" dirty="0" err="1"/>
              <a:t>telecanto</a:t>
            </a:r>
            <a:r>
              <a:rPr lang="it-IT" dirty="0"/>
              <a:t> (distanza </a:t>
            </a:r>
            <a:r>
              <a:rPr lang="it-IT" dirty="0" err="1"/>
              <a:t>intercantale</a:t>
            </a:r>
            <a:r>
              <a:rPr lang="it-IT" dirty="0"/>
              <a:t> </a:t>
            </a:r>
            <a:r>
              <a:rPr lang="it-IT" dirty="0" err="1"/>
              <a:t>max</a:t>
            </a:r>
            <a:r>
              <a:rPr lang="it-IT" dirty="0"/>
              <a:t> 28-35mm), enoftalmo ed epifora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2A83854-CF1F-B44D-B2E6-224CFEFF0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324" y="1417638"/>
            <a:ext cx="518645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32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9729E0-5B76-714F-B87C-2BB8DB51A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NOE-Classificazione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1E3537-EE0D-D24D-B747-B1208551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41035" cy="4351338"/>
          </a:xfrm>
        </p:spPr>
        <p:txBody>
          <a:bodyPr/>
          <a:lstStyle/>
          <a:p>
            <a:r>
              <a:rPr lang="it-IT" dirty="0"/>
              <a:t>Monolaterali-bilaterali</a:t>
            </a:r>
          </a:p>
          <a:p>
            <a:r>
              <a:rPr lang="it-IT" dirty="0" err="1"/>
              <a:t>Markowitz</a:t>
            </a:r>
            <a:r>
              <a:rPr lang="it-IT" dirty="0"/>
              <a:t> 1,2,3 espressione della presenza o meno di un frammento sintetizzabile guida il tipo di trattamento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C281ABD-ED20-BD43-8BD0-C9F9AB315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665" y="1624841"/>
            <a:ext cx="7781335" cy="45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82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FFC69B-0E21-1A4A-BC8C-A57151928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NOE Clinica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B0E26C-724D-844F-9289-256515668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8467" cy="4351338"/>
          </a:xfrm>
        </p:spPr>
        <p:txBody>
          <a:bodyPr/>
          <a:lstStyle/>
          <a:p>
            <a:r>
              <a:rPr lang="it-IT" dirty="0"/>
              <a:t>Appiattimento radice naso</a:t>
            </a:r>
          </a:p>
          <a:p>
            <a:r>
              <a:rPr lang="it-IT" dirty="0"/>
              <a:t>Gradini ossei cornici orbitarie</a:t>
            </a:r>
          </a:p>
          <a:p>
            <a:r>
              <a:rPr lang="it-IT" dirty="0"/>
              <a:t>Distanza </a:t>
            </a:r>
            <a:r>
              <a:rPr lang="it-IT" dirty="0" err="1"/>
              <a:t>intercantale</a:t>
            </a:r>
            <a:r>
              <a:rPr lang="it-IT" dirty="0"/>
              <a:t> aumentata (normale 28-35) &gt;40 diagnostica</a:t>
            </a:r>
          </a:p>
          <a:p>
            <a:r>
              <a:rPr lang="it-IT" dirty="0"/>
              <a:t>Epifora</a:t>
            </a:r>
          </a:p>
          <a:p>
            <a:r>
              <a:rPr lang="it-IT" dirty="0" err="1"/>
              <a:t>Liquorrea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61F7AAF-051C-0A45-AD8D-C01A08F2B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371" y="732896"/>
            <a:ext cx="4657429" cy="601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65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CDF5A19-6A5E-A942-BF0C-428CCC9E4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0874" y="770173"/>
            <a:ext cx="6910251" cy="5317654"/>
          </a:xfrm>
        </p:spPr>
      </p:pic>
    </p:spTree>
    <p:extLst>
      <p:ext uri="{BB962C8B-B14F-4D97-AF65-F5344CB8AC3E}">
        <p14:creationId xmlns:p14="http://schemas.microsoft.com/office/powerpoint/2010/main" val="3137708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CD4533-CA00-5943-B4ED-71E201E81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NOE Diagnosi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2F3954-6D28-7641-ABEF-A7FC0323F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125133" cy="4351338"/>
          </a:xfrm>
        </p:spPr>
        <p:txBody>
          <a:bodyPr/>
          <a:lstStyle/>
          <a:p>
            <a:r>
              <a:rPr lang="it-IT" dirty="0"/>
              <a:t>CT 2 e 3D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9A67BA7-5D96-A44A-A763-EBCD2A263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667" y="1240366"/>
            <a:ext cx="6762749" cy="506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121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iolet" id="{9FED825E-3A00-BC48-901B-D830EB9E7540}" vid="{7A85A2C5-B0AE-8A44-9EE3-8CEC8168F96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266</TotalTime>
  <Words>318</Words>
  <Application>Microsoft Macintosh PowerPoint</Application>
  <PresentationFormat>Widescreen</PresentationFormat>
  <Paragraphs>45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Montserrat</vt:lpstr>
      <vt:lpstr>Montserrat Light</vt:lpstr>
      <vt:lpstr>Tema di Office</vt:lpstr>
      <vt:lpstr>Fratture del NOE</vt:lpstr>
      <vt:lpstr>Naso-orbital-ethmoid-fractures</vt:lpstr>
      <vt:lpstr>Presentazione standard di PowerPoint</vt:lpstr>
      <vt:lpstr>NOE</vt:lpstr>
      <vt:lpstr>NOE</vt:lpstr>
      <vt:lpstr>NOE-Classificazione</vt:lpstr>
      <vt:lpstr>NOE Clinica</vt:lpstr>
      <vt:lpstr>Presentazione standard di PowerPoint</vt:lpstr>
      <vt:lpstr>NOE Diagnosi</vt:lpstr>
      <vt:lpstr>NOE Trattamento: 8 fasi collegate</vt:lpstr>
      <vt:lpstr>NOE tipo 1</vt:lpstr>
      <vt:lpstr>NOE tipo 2  (con trans nasal wiring canthopexy)</vt:lpstr>
      <vt:lpstr>NOE tipo 3</vt:lpstr>
      <vt:lpstr>NOE transnasal wiring cantopexy</vt:lpstr>
      <vt:lpstr>NOE</vt:lpstr>
      <vt:lpstr>NOE</vt:lpstr>
      <vt:lpstr>NOE</vt:lpstr>
      <vt:lpstr>NOE Complicanze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Fratture del NOE</dc:title>
  <dc:creator>Microsoft Office User</dc:creator>
  <cp:lastModifiedBy>Microsoft Office User</cp:lastModifiedBy>
  <cp:revision>12</cp:revision>
  <dcterms:created xsi:type="dcterms:W3CDTF">2020-08-25T15:51:54Z</dcterms:created>
  <dcterms:modified xsi:type="dcterms:W3CDTF">2020-08-28T14:36:41Z</dcterms:modified>
</cp:coreProperties>
</file>