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2" r:id="rId6"/>
    <p:sldId id="276" r:id="rId7"/>
    <p:sldId id="277" r:id="rId8"/>
    <p:sldId id="274" r:id="rId9"/>
    <p:sldId id="260" r:id="rId10"/>
    <p:sldId id="261" r:id="rId11"/>
    <p:sldId id="275" r:id="rId12"/>
    <p:sldId id="263" r:id="rId13"/>
    <p:sldId id="264" r:id="rId14"/>
    <p:sldId id="278" r:id="rId15"/>
    <p:sldId id="282" r:id="rId16"/>
    <p:sldId id="279" r:id="rId17"/>
    <p:sldId id="280" r:id="rId18"/>
    <p:sldId id="281" r:id="rId19"/>
    <p:sldId id="265" r:id="rId20"/>
    <p:sldId id="266" r:id="rId21"/>
    <p:sldId id="267" r:id="rId22"/>
    <p:sldId id="268" r:id="rId23"/>
    <p:sldId id="270" r:id="rId24"/>
    <p:sldId id="269" r:id="rId25"/>
    <p:sldId id="271" r:id="rId26"/>
    <p:sldId id="272" r:id="rId27"/>
    <p:sldId id="273" r:id="rId28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C75379A-E8F9-49AD-B55F-30157CEA2659}">
          <p14:sldIdLst>
            <p14:sldId id="256"/>
            <p14:sldId id="257"/>
            <p14:sldId id="258"/>
            <p14:sldId id="259"/>
            <p14:sldId id="262"/>
            <p14:sldId id="276"/>
            <p14:sldId id="277"/>
            <p14:sldId id="274"/>
            <p14:sldId id="260"/>
            <p14:sldId id="261"/>
            <p14:sldId id="275"/>
            <p14:sldId id="263"/>
            <p14:sldId id="264"/>
            <p14:sldId id="278"/>
            <p14:sldId id="282"/>
            <p14:sldId id="279"/>
            <p14:sldId id="280"/>
            <p14:sldId id="281"/>
            <p14:sldId id="265"/>
            <p14:sldId id="266"/>
            <p14:sldId id="267"/>
            <p14:sldId id="268"/>
            <p14:sldId id="270"/>
            <p14:sldId id="269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E57"/>
    <a:srgbClr val="00365C"/>
    <a:srgbClr val="3A3D55"/>
    <a:srgbClr val="00355C"/>
    <a:srgbClr val="00375C"/>
    <a:srgbClr val="01375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6327" autoAdjust="0"/>
  </p:normalViewPr>
  <p:slideViewPr>
    <p:cSldViewPr>
      <p:cViewPr varScale="1">
        <p:scale>
          <a:sx n="98" d="100"/>
          <a:sy n="98" d="100"/>
        </p:scale>
        <p:origin x="600" y="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032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202" y="-9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8B7EA78-3E67-4CBD-8AD6-E10BB18C2104}" type="datetime1">
              <a:rPr lang="en-US"/>
              <a:pPr>
                <a:defRPr/>
              </a:pPr>
              <a:t>8/20/20</a:t>
            </a:fld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MOSE – University of Trieste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4014A05-0957-471D-AF97-0A942659B22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5366" name="Picture 6" descr="logo mose virtual dj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61418" cy="50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242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3" y="1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755C9F3-FDBA-401D-98B5-A0109CCF4F3E}" type="datetime1">
              <a:rPr lang="en-US"/>
              <a:pPr>
                <a:defRPr/>
              </a:pPr>
              <a:t>8/20/20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5" y="4716193"/>
            <a:ext cx="5438748" cy="446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Confidential</a:t>
            </a:r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3" y="9429306"/>
            <a:ext cx="2944342" cy="49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29" tIns="46365" rIns="92729" bIns="46365" numCol="1" anchor="b" anchorCtr="0" compatLnSpc="1">
            <a:prstTxWarp prst="textNoShape">
              <a:avLst/>
            </a:prstTxWarp>
          </a:bodyPr>
          <a:lstStyle>
            <a:lvl1pPr algn="r" defTabSz="926542" eaLnBrk="0" hangingPunct="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6FEE645-F367-4292-A8D2-85CF5B8A8B9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035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404284" y="609600"/>
            <a:ext cx="7298267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0416481" cy="5910291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21733" y="233364"/>
            <a:ext cx="426085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defRPr/>
            </a:pPr>
            <a:r>
              <a:rPr lang="it-IT" sz="1400" b="1" dirty="0" err="1">
                <a:solidFill>
                  <a:schemeClr val="bg1"/>
                </a:solidFill>
                <a:latin typeface="MetaPlusBold" charset="0"/>
              </a:rPr>
              <a:t>University</a:t>
            </a:r>
            <a:r>
              <a:rPr lang="it-IT" sz="1400" b="1" dirty="0">
                <a:solidFill>
                  <a:schemeClr val="bg1"/>
                </a:solidFill>
                <a:latin typeface="MetaPlusBold" charset="0"/>
              </a:rPr>
              <a:t> of Trieste</a:t>
            </a:r>
          </a:p>
          <a:p>
            <a:pPr>
              <a:defRPr/>
            </a:pPr>
            <a:endParaRPr lang="it-IT" sz="1400" b="1" dirty="0">
              <a:solidFill>
                <a:schemeClr val="bg1"/>
              </a:solidFill>
              <a:latin typeface="MetaPlusBold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31700" y="3895725"/>
            <a:ext cx="8686801" cy="1743075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828801" y="1466851"/>
            <a:ext cx="6632399" cy="2133600"/>
          </a:xfrm>
        </p:spPr>
        <p:txBody>
          <a:bodyPr/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kumimoji="0" lang="it-IT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taPlusBold"/>
                <a:ea typeface="+mj-ea"/>
                <a:cs typeface="+mj-cs"/>
              </a:rPr>
              <a:t>Fare clic per modificare lo stile del titolo dello schema</a:t>
            </a:r>
            <a:endParaRPr lang="it-IT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7600" y="1466852"/>
            <a:ext cx="7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8552184" y="3086369"/>
            <a:ext cx="71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30" y="5949280"/>
            <a:ext cx="4499654" cy="87930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-26054"/>
            <a:ext cx="1924018" cy="590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914400" y="1162051"/>
            <a:ext cx="10363200" cy="503872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89" y="0"/>
            <a:ext cx="8411411" cy="9906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24417" y="1628776"/>
            <a:ext cx="5384800" cy="4525963"/>
          </a:xfrm>
        </p:spPr>
        <p:txBody>
          <a:bodyPr/>
          <a:lstStyle/>
          <a:p>
            <a:r>
              <a:rPr lang="it-IT"/>
              <a:t>Fare clic sull'icona per aggiungere un'immagine online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12417" y="1628776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2684" y="254001"/>
            <a:ext cx="8229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62051"/>
            <a:ext cx="103632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1" y="0"/>
            <a:ext cx="8532284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823" y="151643"/>
            <a:ext cx="3396353" cy="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75520" y="1412776"/>
            <a:ext cx="6632399" cy="21336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FFFF"/>
                </a:solidFill>
              </a:rPr>
              <a:t>Fratture del terzo inferiore:</a:t>
            </a:r>
            <a:br>
              <a:rPr lang="it-IT" sz="4000" dirty="0">
                <a:solidFill>
                  <a:srgbClr val="FFFFFF"/>
                </a:solidFill>
              </a:rPr>
            </a:br>
            <a:r>
              <a:rPr lang="it-IT" sz="4000" dirty="0">
                <a:solidFill>
                  <a:srgbClr val="FFFFFF"/>
                </a:solidFill>
              </a:rPr>
              <a:t>MANDIBOLA</a:t>
            </a:r>
            <a:endParaRPr lang="it-IT" sz="7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31700" y="3789040"/>
            <a:ext cx="8686801" cy="1743075"/>
          </a:xfrm>
        </p:spPr>
        <p:txBody>
          <a:bodyPr/>
          <a:lstStyle/>
          <a:p>
            <a:r>
              <a:rPr lang="it-IT" dirty="0" err="1"/>
              <a:t>R</a:t>
            </a:r>
            <a:r>
              <a:rPr lang="it-IT" dirty="0"/>
              <a:t>. Rizzo CMF UNITS</a:t>
            </a:r>
          </a:p>
        </p:txBody>
      </p:sp>
    </p:spTree>
    <p:extLst>
      <p:ext uri="{BB962C8B-B14F-4D97-AF65-F5344CB8AC3E}">
        <p14:creationId xmlns:p14="http://schemas.microsoft.com/office/powerpoint/2010/main" val="336716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E06A7-A18A-674E-AC01-3932269EC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BIOMECCANICA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CD9BF0-18C3-7740-9819-99D6D5C722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MUSCOLI SCHELETRICI CHE AGISCONO SULLA MANDIBOLA</a:t>
            </a:r>
          </a:p>
          <a:p>
            <a:r>
              <a:rPr lang="it-IT" dirty="0"/>
              <a:t>Temporale, massetere, pterigoideo interno</a:t>
            </a:r>
          </a:p>
          <a:p>
            <a:r>
              <a:rPr lang="it-IT" dirty="0"/>
              <a:t>Genioioideo, digastrico, miloioideo, pterigoideo esterno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A seconda del decorso della rima di frattura possono dislocare i capi ossei in 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Frattura FAVOREVOLE (capi ossei che tendono ad allontanarsi-scomporsi)</a:t>
            </a:r>
          </a:p>
          <a:p>
            <a:r>
              <a:rPr lang="it-IT" dirty="0"/>
              <a:t>Frattura SFAVOREVOLE (capi ossei che tendono ad avvicinarsi)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7910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8171B6-54BC-204D-8D74-842112CCB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BIOMECCANICA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EE6D8DF-F967-1149-836A-3E4B8E6EA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8" y="2132856"/>
            <a:ext cx="11920251" cy="3822471"/>
          </a:xfrm>
        </p:spPr>
      </p:pic>
    </p:spTree>
    <p:extLst>
      <p:ext uri="{BB962C8B-B14F-4D97-AF65-F5344CB8AC3E}">
        <p14:creationId xmlns:p14="http://schemas.microsoft.com/office/powerpoint/2010/main" val="4043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22308-76E1-CD45-8D4C-E2CDA8E64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BIOMECCANICA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01DB3D4-6DB7-9549-B7E0-DA9AD9257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8" y="1628800"/>
            <a:ext cx="11772508" cy="4565281"/>
          </a:xfrm>
        </p:spPr>
      </p:pic>
    </p:spTree>
    <p:extLst>
      <p:ext uri="{BB962C8B-B14F-4D97-AF65-F5344CB8AC3E}">
        <p14:creationId xmlns:p14="http://schemas.microsoft.com/office/powerpoint/2010/main" val="148667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EF2BD0-D237-0649-92EE-E99A7B102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BIOMECCANICA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2908802-53D6-BE46-9D3E-8BE96D558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585696"/>
            <a:ext cx="11264415" cy="4999819"/>
          </a:xfrm>
        </p:spPr>
      </p:pic>
    </p:spTree>
    <p:extLst>
      <p:ext uri="{BB962C8B-B14F-4D97-AF65-F5344CB8AC3E}">
        <p14:creationId xmlns:p14="http://schemas.microsoft.com/office/powerpoint/2010/main" val="357075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18F4D-1976-554F-AEB0-1E45498EE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CONDILO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B2BDBB2-0639-A74E-A550-6E9B29987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266729"/>
            <a:ext cx="5472608" cy="547260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37FD08-4A2D-6047-B7FD-58CD4DDAC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256" y="2590315"/>
            <a:ext cx="6423408" cy="28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7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FF699-4908-B048-96F9-94516079E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LEGNO VERDE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844F132-5ECF-FD48-86D2-9FAD0461B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412776"/>
            <a:ext cx="5256584" cy="5256584"/>
          </a:xfrm>
        </p:spPr>
      </p:pic>
    </p:spTree>
    <p:extLst>
      <p:ext uri="{BB962C8B-B14F-4D97-AF65-F5344CB8AC3E}">
        <p14:creationId xmlns:p14="http://schemas.microsoft.com/office/powerpoint/2010/main" val="3027108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A2C43-D4AA-B148-8A9C-32C8F1787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FRATTURE MULTIPLE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BB14B1A-E2C5-6D41-8926-C3F68ABAE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"/>
          <a:stretch/>
        </p:blipFill>
        <p:spPr>
          <a:xfrm>
            <a:off x="1559496" y="1420464"/>
            <a:ext cx="9073008" cy="5183536"/>
          </a:xfrm>
        </p:spPr>
      </p:pic>
    </p:spTree>
    <p:extLst>
      <p:ext uri="{BB962C8B-B14F-4D97-AF65-F5344CB8AC3E}">
        <p14:creationId xmlns:p14="http://schemas.microsoft.com/office/powerpoint/2010/main" val="1387835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99BD2F-777E-A946-9A3B-D3FD7BF8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FRATTURE MULTIPLE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9D5551-2772-4447-BF64-B8043C5A9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1"/>
          <a:stretch/>
        </p:blipFill>
        <p:spPr>
          <a:xfrm>
            <a:off x="1557185" y="1395329"/>
            <a:ext cx="9077630" cy="4985999"/>
          </a:xfrm>
        </p:spPr>
      </p:pic>
    </p:spTree>
    <p:extLst>
      <p:ext uri="{BB962C8B-B14F-4D97-AF65-F5344CB8AC3E}">
        <p14:creationId xmlns:p14="http://schemas.microsoft.com/office/powerpoint/2010/main" val="4031287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E2B284-9741-2448-A7A6-DD7E2E60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4414F9-1982-144B-A7CB-C85E17885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32" y="2384884"/>
            <a:ext cx="4536504" cy="3024336"/>
          </a:xfrm>
        </p:spPr>
      </p:pic>
    </p:spTree>
    <p:extLst>
      <p:ext uri="{BB962C8B-B14F-4D97-AF65-F5344CB8AC3E}">
        <p14:creationId xmlns:p14="http://schemas.microsoft.com/office/powerpoint/2010/main" val="106033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B4B460-F369-8D42-B5A1-BF0249E3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Modalità di Guarigione 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683E3D44-2162-AA46-AF60-BDDFD341B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Guarigione DIRETTA o primaria: quando c’è contatto osso-osso  </a:t>
            </a:r>
          </a:p>
          <a:p>
            <a:r>
              <a:rPr lang="it-IT" dirty="0"/>
              <a:t>Guarigione INDIRETTA o secondaria: interposizione di ematoma nel gap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FECB7D9-A3E9-CE49-A39E-AC3D6D48A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2" y="2070449"/>
            <a:ext cx="3613770" cy="470061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2D61AAA-9A62-1846-9C20-5065E0069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07" y="2070449"/>
            <a:ext cx="4104918" cy="47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11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5400" dirty="0"/>
              <a:t>MANDIBOLA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14400" y="1988840"/>
            <a:ext cx="10363200" cy="5038725"/>
          </a:xfrm>
        </p:spPr>
        <p:txBody>
          <a:bodyPr/>
          <a:lstStyle/>
          <a:p>
            <a:r>
              <a:rPr lang="it-IT" sz="3200" dirty="0"/>
              <a:t>Le fratture della mandibola coinvolgono l’OCCLUSIONE, che risulta alterata e va ripristinata.</a:t>
            </a:r>
          </a:p>
          <a:p>
            <a:r>
              <a:rPr lang="it-IT" sz="3200" dirty="0"/>
              <a:t>Le fratture della mandibola interrompono la struttura ad arco della stessa con suo collasso e possibile (se doppie) collasso dei tessuti molli e delle vie aeree</a:t>
            </a:r>
          </a:p>
          <a:p>
            <a:r>
              <a:rPr lang="it-IT" sz="3200" dirty="0"/>
              <a:t>Già Ippocrate e gli egizi realizzarono la necessità di utilizzare l’arcata rimasta integra a guida dell’immobilizzazione e della riduzione di quella fratturata.</a:t>
            </a:r>
          </a:p>
        </p:txBody>
      </p:sp>
    </p:spTree>
    <p:extLst>
      <p:ext uri="{BB962C8B-B14F-4D97-AF65-F5344CB8AC3E}">
        <p14:creationId xmlns:p14="http://schemas.microsoft.com/office/powerpoint/2010/main" val="637221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2AACAD-ADD8-984B-9315-82C8907F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CLINICA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C32F6A-1A4D-4C4D-AB1C-3FB2EB68F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Asimmetria del volto (tumefazione, accorciamento, </a:t>
            </a:r>
            <a:r>
              <a:rPr lang="it-IT" dirty="0" err="1"/>
              <a:t>laterodeviazione</a:t>
            </a:r>
            <a:r>
              <a:rPr lang="it-IT" dirty="0"/>
              <a:t> del mento)</a:t>
            </a:r>
          </a:p>
          <a:p>
            <a:r>
              <a:rPr lang="it-IT" dirty="0"/>
              <a:t>Ferite-lacerazioni-escoriazioni cutanee</a:t>
            </a:r>
          </a:p>
          <a:p>
            <a:r>
              <a:rPr lang="it-IT" dirty="0"/>
              <a:t>Alterazioni dell’occlusione (</a:t>
            </a:r>
            <a:r>
              <a:rPr lang="it-IT" dirty="0" err="1"/>
              <a:t>precontatti</a:t>
            </a:r>
            <a:r>
              <a:rPr lang="it-IT" dirty="0"/>
              <a:t>)</a:t>
            </a:r>
          </a:p>
          <a:p>
            <a:r>
              <a:rPr lang="it-IT" dirty="0"/>
              <a:t>Motilità mandibolare ridotta e dolente</a:t>
            </a:r>
          </a:p>
          <a:p>
            <a:r>
              <a:rPr lang="it-IT" dirty="0" err="1"/>
              <a:t>Praetermotilità</a:t>
            </a:r>
            <a:endParaRPr lang="it-IT" dirty="0"/>
          </a:p>
          <a:p>
            <a:r>
              <a:rPr lang="it-IT" dirty="0"/>
              <a:t>Crepitii</a:t>
            </a:r>
          </a:p>
          <a:p>
            <a:r>
              <a:rPr lang="it-IT" dirty="0" err="1"/>
              <a:t>Ipo</a:t>
            </a:r>
            <a:r>
              <a:rPr lang="it-IT" dirty="0"/>
              <a:t>-parestesie</a:t>
            </a:r>
          </a:p>
          <a:p>
            <a:r>
              <a:rPr lang="it-IT" dirty="0"/>
              <a:t>Ecchimosi/ematomi </a:t>
            </a:r>
            <a:r>
              <a:rPr lang="it-IT" dirty="0" err="1"/>
              <a:t>intraorali</a:t>
            </a:r>
            <a:endParaRPr lang="it-IT" dirty="0"/>
          </a:p>
          <a:p>
            <a:r>
              <a:rPr lang="it-IT" dirty="0"/>
              <a:t>Trisma</a:t>
            </a:r>
          </a:p>
          <a:p>
            <a:r>
              <a:rPr lang="it-IT" dirty="0"/>
              <a:t>Scialorrea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26235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04B998-33C8-DB4C-81BD-A5365C62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IMAGING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E17A05-3F82-8F41-B7CA-D7F2A7B67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T.C. massiccio facciale</a:t>
            </a:r>
          </a:p>
          <a:p>
            <a:r>
              <a:rPr lang="it-IT" dirty="0"/>
              <a:t>OPT</a:t>
            </a:r>
          </a:p>
          <a:p>
            <a:r>
              <a:rPr lang="it-IT" dirty="0" err="1"/>
              <a:t>Rx</a:t>
            </a:r>
            <a:r>
              <a:rPr lang="it-IT" dirty="0"/>
              <a:t> diretta </a:t>
            </a:r>
            <a:r>
              <a:rPr lang="it-IT" dirty="0" err="1"/>
              <a:t>emimandibola</a:t>
            </a:r>
            <a:endParaRPr lang="it-IT" dirty="0"/>
          </a:p>
          <a:p>
            <a:r>
              <a:rPr lang="it-IT" dirty="0" err="1"/>
              <a:t>Rx</a:t>
            </a:r>
            <a:r>
              <a:rPr lang="it-IT" dirty="0"/>
              <a:t> proiezione di </a:t>
            </a:r>
            <a:r>
              <a:rPr lang="it-IT" dirty="0" err="1"/>
              <a:t>Towne</a:t>
            </a:r>
            <a:endParaRPr lang="it-IT" dirty="0"/>
          </a:p>
          <a:p>
            <a:r>
              <a:rPr lang="it-IT" dirty="0" err="1"/>
              <a:t>Angio</a:t>
            </a:r>
            <a:r>
              <a:rPr lang="it-IT" dirty="0"/>
              <a:t> T.C. se corpi estranei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FCF022-B21B-4945-BA2B-A707F2270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89DF0A-F151-1345-9B2C-47C8E7943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1274145"/>
            <a:ext cx="4445000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61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74436B-E770-494A-9FA9-0F9F0B10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TRATTAMENTI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960DA3-D7E4-E04D-8A8E-D2230E55B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62051"/>
            <a:ext cx="10363200" cy="5291285"/>
          </a:xfrm>
        </p:spPr>
        <p:txBody>
          <a:bodyPr/>
          <a:lstStyle/>
          <a:p>
            <a:pPr marL="0" indent="0">
              <a:buNone/>
            </a:pPr>
            <a:r>
              <a:rPr lang="it-IT" b="1" dirty="0"/>
              <a:t>Chiuso</a:t>
            </a:r>
            <a:r>
              <a:rPr lang="it-IT" dirty="0"/>
              <a:t> con blocco intermascellare (IMF), rigido od elastico, per fratture incomplete, non dislocate, composte, senza alterazioni occlusali, in pazienti </a:t>
            </a:r>
            <a:r>
              <a:rPr lang="it-IT" dirty="0" err="1"/>
              <a:t>complianti</a:t>
            </a:r>
            <a:r>
              <a:rPr lang="it-IT" dirty="0"/>
              <a:t>, oppure se molto comminute:</a:t>
            </a:r>
          </a:p>
          <a:p>
            <a:r>
              <a:rPr lang="it-IT" dirty="0"/>
              <a:t>Su ferule</a:t>
            </a:r>
          </a:p>
          <a:p>
            <a:r>
              <a:rPr lang="it-IT" dirty="0"/>
              <a:t>Su legature </a:t>
            </a:r>
            <a:r>
              <a:rPr lang="it-IT" dirty="0" err="1"/>
              <a:t>interarcata</a:t>
            </a:r>
            <a:endParaRPr lang="it-IT" dirty="0"/>
          </a:p>
          <a:p>
            <a:r>
              <a:rPr lang="it-IT" dirty="0"/>
              <a:t>Su viti</a:t>
            </a:r>
          </a:p>
          <a:p>
            <a:r>
              <a:rPr lang="it-IT" dirty="0"/>
              <a:t>Su </a:t>
            </a:r>
            <a:r>
              <a:rPr lang="it-IT" dirty="0" err="1"/>
              <a:t>brackets</a:t>
            </a:r>
            <a:r>
              <a:rPr lang="it-IT" dirty="0"/>
              <a:t> ortodontici</a:t>
            </a:r>
          </a:p>
          <a:p>
            <a:r>
              <a:rPr lang="it-IT" dirty="0"/>
              <a:t>Su dispositivi specifici</a:t>
            </a:r>
          </a:p>
          <a:p>
            <a:r>
              <a:rPr lang="it-IT" dirty="0"/>
              <a:t>Su sospensioni scheletriche (alle cornici orbitarie di protesi mobili) con cerchiaggi mandibolari (di protesi mobili)</a:t>
            </a:r>
          </a:p>
          <a:p>
            <a:r>
              <a:rPr lang="it-IT" dirty="0"/>
              <a:t>Con/senza Fissatori Esterni (temporanei per comminute, arma da fuoco)</a:t>
            </a:r>
          </a:p>
          <a:p>
            <a:pPr marL="0" indent="0">
              <a:buNone/>
            </a:pPr>
            <a:r>
              <a:rPr lang="it-IT" sz="3200" dirty="0"/>
              <a:t>IMMOBILIZZAZIONE IN OCCLUSIONE 14-21-35 gg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7756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7C69E1-72CD-4A4B-A728-B3B4848B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TRATTAMENTI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9765CFE-B227-9540-9A3C-29762DA81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" y="1558532"/>
            <a:ext cx="5276693" cy="503872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2DC0C73-8827-5345-8AAF-627463975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93343"/>
            <a:ext cx="5276693" cy="47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58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5E9940-2560-6449-BF99-87EE3CDE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Trattamenti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4D15BB-60D5-0C4A-A1B0-0677B6B8E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APERTO (ORIF: open </a:t>
            </a:r>
            <a:r>
              <a:rPr lang="it-IT" b="1" dirty="0" err="1"/>
              <a:t>reduction+internal</a:t>
            </a:r>
            <a:r>
              <a:rPr lang="it-IT" b="1" dirty="0"/>
              <a:t> </a:t>
            </a:r>
            <a:r>
              <a:rPr lang="it-IT" b="1" dirty="0" err="1"/>
              <a:t>fixation</a:t>
            </a:r>
            <a:r>
              <a:rPr lang="it-IT" b="1" dirty="0"/>
              <a:t>) </a:t>
            </a:r>
            <a:r>
              <a:rPr lang="it-IT" dirty="0"/>
              <a:t>con accessi  intra o </a:t>
            </a:r>
            <a:r>
              <a:rPr lang="it-IT" dirty="0" err="1"/>
              <a:t>extraorali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Su placche </a:t>
            </a:r>
            <a:r>
              <a:rPr lang="it-IT" dirty="0" err="1"/>
              <a:t>load</a:t>
            </a:r>
            <a:r>
              <a:rPr lang="it-IT" dirty="0"/>
              <a:t> </a:t>
            </a:r>
            <a:r>
              <a:rPr lang="it-IT" dirty="0" err="1"/>
              <a:t>sharing</a:t>
            </a:r>
            <a:endParaRPr lang="it-IT" dirty="0"/>
          </a:p>
          <a:p>
            <a:r>
              <a:rPr lang="it-IT" dirty="0"/>
              <a:t>Su placche </a:t>
            </a:r>
            <a:r>
              <a:rPr lang="it-IT" dirty="0" err="1"/>
              <a:t>load</a:t>
            </a:r>
            <a:r>
              <a:rPr lang="it-IT" dirty="0"/>
              <a:t> </a:t>
            </a:r>
            <a:r>
              <a:rPr lang="it-IT" dirty="0" err="1"/>
              <a:t>bearing</a:t>
            </a:r>
            <a:endParaRPr lang="it-IT" dirty="0"/>
          </a:p>
          <a:p>
            <a:r>
              <a:rPr lang="it-IT" dirty="0" err="1"/>
              <a:t>Trasfissione</a:t>
            </a:r>
            <a:r>
              <a:rPr lang="it-IT" dirty="0"/>
              <a:t> su vite/i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5096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97C932-F941-1F40-ACB7-AFD17CFFA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TRATTAMENTI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4761D63-A59E-3F43-B14D-186BBD029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412776"/>
            <a:ext cx="5970097" cy="5038725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78C7CCC-544E-B247-990C-F8A1A43710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4"/>
          <a:stretch/>
        </p:blipFill>
        <p:spPr>
          <a:xfrm>
            <a:off x="7176120" y="2135088"/>
            <a:ext cx="3888432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37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DC9163-A51B-C840-9737-06F24E09B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TRATTAMENTO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F9C1BBB4-9C88-CE4C-A44C-D6363179C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5" y="2132856"/>
            <a:ext cx="5521832" cy="2920323"/>
          </a:xfr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67281FD-2AE9-8146-AF99-9D563A3C8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628800"/>
            <a:ext cx="4922954" cy="4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56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45F748-037E-C648-BAF3-C81EA072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COMPLICANZE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53CA5D-37BE-074D-87E2-09FDE720E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sz="3200" dirty="0"/>
              <a:t>Infezione del sito</a:t>
            </a:r>
          </a:p>
          <a:p>
            <a:r>
              <a:rPr lang="it-IT" sz="3200" dirty="0"/>
              <a:t>Rottura dell’hardware</a:t>
            </a:r>
          </a:p>
          <a:p>
            <a:r>
              <a:rPr lang="it-IT" sz="3200" dirty="0" err="1"/>
              <a:t>Malunione</a:t>
            </a:r>
            <a:r>
              <a:rPr lang="it-IT" sz="3200" dirty="0"/>
              <a:t>, non unione</a:t>
            </a:r>
          </a:p>
          <a:p>
            <a:r>
              <a:rPr lang="it-IT" sz="3200" dirty="0"/>
              <a:t>Lesioni nervose</a:t>
            </a:r>
          </a:p>
          <a:p>
            <a:r>
              <a:rPr lang="it-IT" sz="3200" dirty="0"/>
              <a:t>Fistola salivare</a:t>
            </a:r>
          </a:p>
          <a:p>
            <a:r>
              <a:rPr lang="it-IT" sz="3200" dirty="0" err="1"/>
              <a:t>Scialocele</a:t>
            </a:r>
            <a:endParaRPr lang="it-IT" sz="32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7276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0E3DAB-D0C7-814C-94EB-5DE95348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PATOGENESI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398A37-7ED6-5A4C-AA36-72B4A02B5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599432"/>
            <a:ext cx="10363200" cy="5038725"/>
          </a:xfrm>
        </p:spPr>
        <p:txBody>
          <a:bodyPr/>
          <a:lstStyle/>
          <a:p>
            <a:r>
              <a:rPr lang="it-IT" dirty="0"/>
              <a:t>Da trauma diretto (frattura nella sede di applicazione dell’energia)</a:t>
            </a:r>
          </a:p>
          <a:p>
            <a:r>
              <a:rPr lang="it-IT" dirty="0"/>
              <a:t>Da trauma indiretto (frattura distante dalla sede di applicazione dell’energia)</a:t>
            </a:r>
          </a:p>
          <a:p>
            <a:pPr marL="0" indent="0">
              <a:buNone/>
            </a:pPr>
            <a:r>
              <a:rPr lang="it-IT" dirty="0"/>
              <a:t>TRAUMATICHE</a:t>
            </a:r>
          </a:p>
          <a:p>
            <a:r>
              <a:rPr lang="it-IT" dirty="0"/>
              <a:t>Violenza interpersonale</a:t>
            </a:r>
          </a:p>
          <a:p>
            <a:r>
              <a:rPr lang="it-IT" dirty="0"/>
              <a:t>Sport</a:t>
            </a:r>
          </a:p>
          <a:p>
            <a:r>
              <a:rPr lang="it-IT" dirty="0"/>
              <a:t>Strada</a:t>
            </a:r>
          </a:p>
          <a:p>
            <a:r>
              <a:rPr lang="it-IT" dirty="0"/>
              <a:t>Cadute</a:t>
            </a:r>
          </a:p>
          <a:p>
            <a:pPr marL="0" indent="0">
              <a:buNone/>
            </a:pPr>
            <a:r>
              <a:rPr lang="it-IT" dirty="0"/>
              <a:t>PATOLOGICHE (traumatiche o spontanee)</a:t>
            </a:r>
          </a:p>
          <a:p>
            <a:r>
              <a:rPr lang="it-IT" dirty="0"/>
              <a:t>Da lesione preesistente (cisti, </a:t>
            </a:r>
            <a:r>
              <a:rPr lang="it-IT" dirty="0" err="1"/>
              <a:t>secondarismi</a:t>
            </a:r>
            <a:r>
              <a:rPr lang="it-IT" dirty="0"/>
              <a:t>)</a:t>
            </a:r>
          </a:p>
          <a:p>
            <a:r>
              <a:rPr lang="it-IT" dirty="0"/>
              <a:t>Atrofia estrema in </a:t>
            </a:r>
            <a:r>
              <a:rPr lang="it-IT" dirty="0" err="1"/>
              <a:t>edentulia</a:t>
            </a:r>
            <a:r>
              <a:rPr lang="it-IT" dirty="0"/>
              <a:t> di antica data</a:t>
            </a:r>
          </a:p>
        </p:txBody>
      </p:sp>
    </p:spTree>
    <p:extLst>
      <p:ext uri="{BB962C8B-B14F-4D97-AF65-F5344CB8AC3E}">
        <p14:creationId xmlns:p14="http://schemas.microsoft.com/office/powerpoint/2010/main" val="67644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DE4B1F-B14A-7F42-9FBF-79D4E4D1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Sedi colpite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7E3236-4C7F-F443-BBE0-C3506636D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168" y="2204864"/>
            <a:ext cx="10363200" cy="5038725"/>
          </a:xfrm>
        </p:spPr>
        <p:txBody>
          <a:bodyPr/>
          <a:lstStyle/>
          <a:p>
            <a:r>
              <a:rPr lang="it-IT" sz="2800" dirty="0"/>
              <a:t>Angolo 27%</a:t>
            </a:r>
          </a:p>
          <a:p>
            <a:r>
              <a:rPr lang="it-IT" sz="2800" dirty="0"/>
              <a:t>Sinfisi 21%</a:t>
            </a:r>
          </a:p>
          <a:p>
            <a:r>
              <a:rPr lang="it-IT" sz="2800" dirty="0"/>
              <a:t>Condilo 18%</a:t>
            </a:r>
          </a:p>
          <a:p>
            <a:r>
              <a:rPr lang="it-IT" sz="2800" dirty="0"/>
              <a:t>Corpo 16%</a:t>
            </a:r>
          </a:p>
          <a:p>
            <a:r>
              <a:rPr lang="it-IT" sz="2800" dirty="0"/>
              <a:t>Ramo 5%</a:t>
            </a:r>
          </a:p>
          <a:p>
            <a:r>
              <a:rPr lang="it-IT" sz="2800" dirty="0"/>
              <a:t>Processo alveolare 3%</a:t>
            </a:r>
          </a:p>
          <a:p>
            <a:r>
              <a:rPr lang="it-IT" sz="2800" dirty="0"/>
              <a:t>Coronoide 1%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674B54-BD63-8B4B-A722-37FF82786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169324"/>
            <a:ext cx="6531968" cy="53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5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C83DD6-8AE4-4240-9E49-F473E722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TIPI DI FRATTURE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648719-4D41-3C4A-B15C-D9AD99B6E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Chiusa </a:t>
            </a:r>
          </a:p>
          <a:p>
            <a:r>
              <a:rPr lang="it-IT" dirty="0"/>
              <a:t>Esposta (attraverso una lesione della cute)</a:t>
            </a:r>
          </a:p>
          <a:p>
            <a:r>
              <a:rPr lang="it-IT" dirty="0"/>
              <a:t>Aperta (in una cavità es. orale, o in un alveolo o nello spazio </a:t>
            </a:r>
            <a:r>
              <a:rPr lang="it-IT" dirty="0" err="1"/>
              <a:t>period</a:t>
            </a:r>
            <a:r>
              <a:rPr lang="it-IT" dirty="0"/>
              <a:t>.)</a:t>
            </a:r>
          </a:p>
          <a:p>
            <a:r>
              <a:rPr lang="it-IT" dirty="0"/>
              <a:t>Composta </a:t>
            </a:r>
          </a:p>
          <a:p>
            <a:r>
              <a:rPr lang="it-IT" dirty="0"/>
              <a:t>Scomposta (ad </a:t>
            </a:r>
            <a:r>
              <a:rPr lang="it-IT" dirty="0" err="1"/>
              <a:t>latus</a:t>
            </a:r>
            <a:r>
              <a:rPr lang="it-IT" dirty="0"/>
              <a:t>, ad </a:t>
            </a:r>
            <a:r>
              <a:rPr lang="it-IT" dirty="0" err="1"/>
              <a:t>axim</a:t>
            </a:r>
            <a:r>
              <a:rPr lang="it-IT" dirty="0"/>
              <a:t>, ad </a:t>
            </a:r>
            <a:r>
              <a:rPr lang="it-IT" dirty="0" err="1"/>
              <a:t>longitidinem</a:t>
            </a:r>
            <a:r>
              <a:rPr lang="it-IT" dirty="0"/>
              <a:t>)</a:t>
            </a:r>
          </a:p>
          <a:p>
            <a:r>
              <a:rPr lang="it-IT" dirty="0"/>
              <a:t>Completa (entrambe le corticali interrotte)</a:t>
            </a:r>
          </a:p>
          <a:p>
            <a:r>
              <a:rPr lang="it-IT" dirty="0"/>
              <a:t>Incompleta (una sola corticale interrotta) «a legno verde»</a:t>
            </a:r>
          </a:p>
          <a:p>
            <a:r>
              <a:rPr lang="it-IT" dirty="0"/>
              <a:t>Singola/Multipla (una o più linee di frattura)</a:t>
            </a:r>
          </a:p>
          <a:p>
            <a:r>
              <a:rPr lang="it-IT" dirty="0"/>
              <a:t>Comminuta, </a:t>
            </a:r>
            <a:r>
              <a:rPr lang="it-IT" dirty="0" err="1"/>
              <a:t>pluriframmentata</a:t>
            </a:r>
            <a:endParaRPr lang="it-IT" dirty="0"/>
          </a:p>
          <a:p>
            <a:r>
              <a:rPr lang="it-IT" dirty="0"/>
              <a:t>Con Dislocazione</a:t>
            </a:r>
          </a:p>
          <a:p>
            <a:r>
              <a:rPr lang="it-IT" dirty="0"/>
              <a:t>Atrofica (mandibole riassorbite)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2101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FE7AA9-0F5C-8C40-A372-D49531041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3548DAB-0AFD-224A-8585-AA7AB2B47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14645"/>
            <a:ext cx="10363200" cy="3333534"/>
          </a:xfrm>
        </p:spPr>
      </p:pic>
    </p:spTree>
    <p:extLst>
      <p:ext uri="{BB962C8B-B14F-4D97-AF65-F5344CB8AC3E}">
        <p14:creationId xmlns:p14="http://schemas.microsoft.com/office/powerpoint/2010/main" val="1856489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61186-51B2-ED4E-BF27-75EB86C9D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0ABB52E-774D-2F48-8329-742141D73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6" y="2060848"/>
            <a:ext cx="11683188" cy="3816508"/>
          </a:xfrm>
        </p:spPr>
      </p:pic>
    </p:spTree>
    <p:extLst>
      <p:ext uri="{BB962C8B-B14F-4D97-AF65-F5344CB8AC3E}">
        <p14:creationId xmlns:p14="http://schemas.microsoft.com/office/powerpoint/2010/main" val="4156416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B2E6DC-220F-734C-8012-CCFC2E360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BIOMECCANICA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1054535-70C7-A24D-902B-6793FE269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4" y="2204864"/>
            <a:ext cx="11406922" cy="3759680"/>
          </a:xfrm>
        </p:spPr>
      </p:pic>
    </p:spTree>
    <p:extLst>
      <p:ext uri="{BB962C8B-B14F-4D97-AF65-F5344CB8AC3E}">
        <p14:creationId xmlns:p14="http://schemas.microsoft.com/office/powerpoint/2010/main" val="731792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CEFF9-1C49-0541-A963-CAFC0B65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BIOMECCANICA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773B5B-8D54-3A4E-AB91-C36094CAC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LINEE DI TENSIONE DI CHAMPY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54329A-E2D4-8846-847A-F12F91501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916832"/>
            <a:ext cx="6702822" cy="481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58677"/>
      </p:ext>
    </p:extLst>
  </p:cSld>
  <p:clrMapOvr>
    <a:masterClrMapping/>
  </p:clrMapOvr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zione standard1" id="{D462E0FA-AC2C-4746-A9A3-C66A6740FA1A}" vid="{6F2FB99D-027C-4B49-8FEF-1D70C258386B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2_Blank Presentation</Template>
  <TotalTime>4611</TotalTime>
  <Words>518</Words>
  <Application>Microsoft Macintosh PowerPoint</Application>
  <PresentationFormat>Widescreen</PresentationFormat>
  <Paragraphs>105</Paragraphs>
  <Slides>27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3" baseType="lpstr">
      <vt:lpstr>Arial</vt:lpstr>
      <vt:lpstr>Book Antiqua</vt:lpstr>
      <vt:lpstr>MetaPlusBold</vt:lpstr>
      <vt:lpstr>Times</vt:lpstr>
      <vt:lpstr>Times New Roman</vt:lpstr>
      <vt:lpstr>2_Blank Presentation</vt:lpstr>
      <vt:lpstr>Fratture del terzo inferiore: MANDIBOLA</vt:lpstr>
      <vt:lpstr>MANDIBOLA</vt:lpstr>
      <vt:lpstr>PATOGENESI</vt:lpstr>
      <vt:lpstr>Sedi colpite</vt:lpstr>
      <vt:lpstr>TIPI DI FRATTURE</vt:lpstr>
      <vt:lpstr>Presentazione standard di PowerPoint</vt:lpstr>
      <vt:lpstr>Presentazione standard di PowerPoint</vt:lpstr>
      <vt:lpstr>BIOMECCANICA</vt:lpstr>
      <vt:lpstr>BIOMECCANICA</vt:lpstr>
      <vt:lpstr>BIOMECCANICA</vt:lpstr>
      <vt:lpstr>BIOMECCANICA</vt:lpstr>
      <vt:lpstr>BIOMECCANICA</vt:lpstr>
      <vt:lpstr>BIOMECCANICA</vt:lpstr>
      <vt:lpstr>CONDILO</vt:lpstr>
      <vt:lpstr>LEGNO VERDE</vt:lpstr>
      <vt:lpstr>FRATTURE MULTIPLE</vt:lpstr>
      <vt:lpstr>FRATTURE MULTIPLE</vt:lpstr>
      <vt:lpstr>Presentazione standard di PowerPoint</vt:lpstr>
      <vt:lpstr>Modalità di Guarigione </vt:lpstr>
      <vt:lpstr>CLINICA</vt:lpstr>
      <vt:lpstr>IMAGING</vt:lpstr>
      <vt:lpstr>TRATTAMENTI</vt:lpstr>
      <vt:lpstr>TRATTAMENTI</vt:lpstr>
      <vt:lpstr>Trattamenti</vt:lpstr>
      <vt:lpstr>TRATTAMENTI</vt:lpstr>
      <vt:lpstr>TRATTAMENTO</vt:lpstr>
      <vt:lpstr>COMPLICANZE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Fratture del terzo inferiore: MANDIBOLA</dc:title>
  <dc:creator>Microsoft Office User</dc:creator>
  <cp:lastModifiedBy>Microsoft Office User</cp:lastModifiedBy>
  <cp:revision>20</cp:revision>
  <cp:lastPrinted>2013-09-09T06:11:13Z</cp:lastPrinted>
  <dcterms:created xsi:type="dcterms:W3CDTF">2020-08-16T08:43:36Z</dcterms:created>
  <dcterms:modified xsi:type="dcterms:W3CDTF">2020-08-20T10:02:55Z</dcterms:modified>
</cp:coreProperties>
</file>