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5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39747375328095"/>
          <c:y val="3.4335875984252119E-2"/>
          <c:w val="0.76026394356955385"/>
          <c:h val="0.77642227504580807"/>
        </c:manualLayout>
      </c:layout>
      <c:scatterChart>
        <c:scatterStyle val="lineMarker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Valori Y</c:v>
                </c:pt>
              </c:strCache>
            </c:strRef>
          </c:tx>
          <c:xVal>
            <c:numRef>
              <c:f>Foglio1!$A$2:$A$5</c:f>
              <c:numCache>
                <c:formatCode>General</c:formatCode>
                <c:ptCount val="4"/>
              </c:numCache>
            </c:numRef>
          </c:xVal>
          <c:yVal>
            <c:numRef>
              <c:f>Foglio1!$B$2:$B$5</c:f>
              <c:numCache>
                <c:formatCode>General</c:formatCode>
                <c:ptCount val="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8BA-4403-873B-8EEF661D3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490560"/>
        <c:axId val="99491136"/>
      </c:scatterChart>
      <c:valAx>
        <c:axId val="99490560"/>
        <c:scaling>
          <c:orientation val="minMax"/>
          <c:max val="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it-IT" sz="2000" dirty="0" err="1" smtClean="0"/>
                  <a:t>C</a:t>
                </a:r>
                <a:r>
                  <a:rPr lang="it-IT" sz="2000" baseline="-25000" dirty="0" err="1" smtClean="0"/>
                  <a:t>b</a:t>
                </a:r>
                <a:r>
                  <a:rPr lang="it-IT" sz="2000" dirty="0" smtClean="0"/>
                  <a:t>/C</a:t>
                </a:r>
                <a:r>
                  <a:rPr lang="it-IT" sz="2000" baseline="-25000" dirty="0" smtClean="0"/>
                  <a:t>a</a:t>
                </a:r>
                <a:endParaRPr lang="it-IT" sz="2000" baseline="-25000" dirty="0"/>
              </a:p>
            </c:rich>
          </c:tx>
          <c:layout>
            <c:manualLayout>
              <c:xMode val="edge"/>
              <c:yMode val="edge"/>
              <c:x val="0.42344603018372701"/>
              <c:y val="0.90749987619472183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99491136"/>
        <c:crosses val="autoZero"/>
        <c:crossBetween val="midCat"/>
        <c:majorUnit val="1"/>
      </c:valAx>
      <c:valAx>
        <c:axId val="99491136"/>
        <c:scaling>
          <c:orientation val="minMax"/>
          <c:max val="5.0000000000000037E-2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it-IT" sz="2000" dirty="0" smtClean="0">
                    <a:latin typeface="Symbol" pitchFamily="18" charset="2"/>
                  </a:rPr>
                  <a:t>b</a:t>
                </a:r>
                <a:endParaRPr lang="it-IT" sz="2000" dirty="0"/>
              </a:p>
            </c:rich>
          </c:tx>
          <c:layout>
            <c:manualLayout>
              <c:xMode val="edge"/>
              <c:yMode val="edge"/>
              <c:x val="0"/>
              <c:y val="0.36279301294234778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99490560"/>
        <c:crosses val="autoZero"/>
        <c:crossBetween val="midCat"/>
        <c:majorUnit val="1.0000000000000011E-2"/>
      </c:valAx>
      <c:spPr>
        <a:solidFill>
          <a:srgbClr val="ECF1F8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39747375328095"/>
          <c:y val="3.4335875984252119E-2"/>
          <c:w val="0.76026394356955385"/>
          <c:h val="0.77642227504580807"/>
        </c:manualLayout>
      </c:layout>
      <c:scatterChart>
        <c:scatterStyle val="lineMarker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Valori Y</c:v>
                </c:pt>
              </c:strCache>
            </c:strRef>
          </c:tx>
          <c:xVal>
            <c:numRef>
              <c:f>Foglio1!$A$2:$A$5</c:f>
              <c:numCache>
                <c:formatCode>General</c:formatCode>
                <c:ptCount val="4"/>
              </c:numCache>
            </c:numRef>
          </c:xVal>
          <c:yVal>
            <c:numRef>
              <c:f>Foglio1!$B$2:$B$5</c:f>
              <c:numCache>
                <c:formatCode>General</c:formatCode>
                <c:ptCount val="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8BA-4403-873B-8EEF661D3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490560"/>
        <c:axId val="99491136"/>
      </c:scatterChart>
      <c:valAx>
        <c:axId val="99490560"/>
        <c:scaling>
          <c:orientation val="minMax"/>
          <c:max val="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it-IT" sz="2000" dirty="0" smtClean="0"/>
                  <a:t>C</a:t>
                </a:r>
                <a:r>
                  <a:rPr lang="it-IT" sz="2000" baseline="-25000" dirty="0" smtClean="0"/>
                  <a:t>b</a:t>
                </a:r>
                <a:r>
                  <a:rPr lang="it-IT" sz="2000" baseline="0" dirty="0" smtClean="0"/>
                  <a:t>+ </a:t>
                </a:r>
                <a:r>
                  <a:rPr lang="it-IT" sz="2000" dirty="0" smtClean="0"/>
                  <a:t>C</a:t>
                </a:r>
                <a:r>
                  <a:rPr lang="it-IT" sz="2000" baseline="-25000" dirty="0" smtClean="0"/>
                  <a:t>a</a:t>
                </a:r>
                <a:endParaRPr lang="it-IT" sz="2000" baseline="-25000" dirty="0"/>
              </a:p>
            </c:rich>
          </c:tx>
          <c:layout>
            <c:manualLayout>
              <c:xMode val="edge"/>
              <c:yMode val="edge"/>
              <c:x val="0.42344603018372701"/>
              <c:y val="0.90749987619472183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99491136"/>
        <c:crosses val="autoZero"/>
        <c:crossBetween val="midCat"/>
        <c:majorUnit val="1"/>
      </c:valAx>
      <c:valAx>
        <c:axId val="99491136"/>
        <c:scaling>
          <c:orientation val="minMax"/>
          <c:max val="5.0000000000000037E-2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it-IT" sz="2000" dirty="0" smtClean="0">
                    <a:latin typeface="Symbol" pitchFamily="18" charset="2"/>
                  </a:rPr>
                  <a:t>b</a:t>
                </a:r>
                <a:endParaRPr lang="it-IT" sz="2000" dirty="0"/>
              </a:p>
            </c:rich>
          </c:tx>
          <c:layout>
            <c:manualLayout>
              <c:xMode val="edge"/>
              <c:yMode val="edge"/>
              <c:x val="0"/>
              <c:y val="0.36279301294234778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99490560"/>
        <c:crosses val="autoZero"/>
        <c:crossBetween val="midCat"/>
        <c:majorUnit val="1.0000000000000011E-2"/>
      </c:valAx>
      <c:spPr>
        <a:solidFill>
          <a:srgbClr val="ECF1F8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07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21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99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60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36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8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78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68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99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8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408AE-7A75-4536-9AEF-8C4E78EE41C7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F59BF-A4E8-46FF-A5F1-AC04D36F75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04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04800" y="55424"/>
            <a:ext cx="1173018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sz="3600" dirty="0" smtClean="0"/>
              <a:t>Preparazione dei reagenti</a:t>
            </a:r>
          </a:p>
          <a:p>
            <a:endParaRPr lang="it-IT" dirty="0"/>
          </a:p>
          <a:p>
            <a:r>
              <a:rPr lang="it-IT" dirty="0" smtClean="0">
                <a:solidFill>
                  <a:srgbClr val="0070C0"/>
                </a:solidFill>
              </a:rPr>
              <a:t>Preparare 100 </a:t>
            </a:r>
            <a:r>
              <a:rPr lang="it-IT" dirty="0" err="1" smtClean="0">
                <a:solidFill>
                  <a:srgbClr val="0070C0"/>
                </a:solidFill>
              </a:rPr>
              <a:t>mL</a:t>
            </a:r>
            <a:r>
              <a:rPr lang="it-IT" dirty="0" smtClean="0">
                <a:solidFill>
                  <a:srgbClr val="0070C0"/>
                </a:solidFill>
              </a:rPr>
              <a:t> di una </a:t>
            </a:r>
            <a:r>
              <a:rPr lang="it-IT" dirty="0">
                <a:solidFill>
                  <a:srgbClr val="0070C0"/>
                </a:solidFill>
              </a:rPr>
              <a:t>soluzione di H</a:t>
            </a:r>
            <a:r>
              <a:rPr lang="it-IT" baseline="-25000" dirty="0">
                <a:solidFill>
                  <a:srgbClr val="0070C0"/>
                </a:solidFill>
              </a:rPr>
              <a:t>2</a:t>
            </a:r>
            <a:r>
              <a:rPr lang="it-IT" dirty="0">
                <a:solidFill>
                  <a:srgbClr val="0070C0"/>
                </a:solidFill>
              </a:rPr>
              <a:t>PO</a:t>
            </a:r>
            <a:r>
              <a:rPr lang="it-IT" baseline="-25000" dirty="0">
                <a:solidFill>
                  <a:srgbClr val="0070C0"/>
                </a:solidFill>
              </a:rPr>
              <a:t>4</a:t>
            </a:r>
            <a:r>
              <a:rPr lang="it-IT" baseline="30000" dirty="0">
                <a:solidFill>
                  <a:srgbClr val="0070C0"/>
                </a:solidFill>
              </a:rPr>
              <a:t>-</a:t>
            </a:r>
            <a:r>
              <a:rPr lang="it-IT" dirty="0">
                <a:solidFill>
                  <a:srgbClr val="0070C0"/>
                </a:solidFill>
              </a:rPr>
              <a:t> circa 0.100 M a partire dal sale NaH</a:t>
            </a:r>
            <a:r>
              <a:rPr lang="it-IT" baseline="-25000" dirty="0">
                <a:solidFill>
                  <a:srgbClr val="0070C0"/>
                </a:solidFill>
              </a:rPr>
              <a:t>2</a:t>
            </a:r>
            <a:r>
              <a:rPr lang="it-IT" dirty="0">
                <a:solidFill>
                  <a:srgbClr val="0070C0"/>
                </a:solidFill>
              </a:rPr>
              <a:t>PO</a:t>
            </a:r>
            <a:r>
              <a:rPr lang="it-IT" baseline="-25000" dirty="0">
                <a:solidFill>
                  <a:srgbClr val="0070C0"/>
                </a:solidFill>
              </a:rPr>
              <a:t>4</a:t>
            </a:r>
            <a:r>
              <a:rPr lang="it-IT" dirty="0">
                <a:solidFill>
                  <a:srgbClr val="0070C0"/>
                </a:solidFill>
              </a:rPr>
              <a:t>•H</a:t>
            </a:r>
            <a:r>
              <a:rPr lang="it-IT" baseline="-25000" dirty="0">
                <a:solidFill>
                  <a:srgbClr val="0070C0"/>
                </a:solidFill>
              </a:rPr>
              <a:t>2</a:t>
            </a:r>
            <a:r>
              <a:rPr lang="it-IT" dirty="0">
                <a:solidFill>
                  <a:srgbClr val="0070C0"/>
                </a:solidFill>
              </a:rPr>
              <a:t>O e </a:t>
            </a:r>
            <a:r>
              <a:rPr lang="it-IT" dirty="0" smtClean="0">
                <a:solidFill>
                  <a:srgbClr val="0070C0"/>
                </a:solidFill>
              </a:rPr>
              <a:t>100 </a:t>
            </a:r>
            <a:r>
              <a:rPr lang="it-IT" dirty="0" err="1" smtClean="0">
                <a:solidFill>
                  <a:srgbClr val="0070C0"/>
                </a:solidFill>
              </a:rPr>
              <a:t>mL</a:t>
            </a:r>
            <a:r>
              <a:rPr lang="it-IT" dirty="0" smtClean="0">
                <a:solidFill>
                  <a:srgbClr val="0070C0"/>
                </a:solidFill>
              </a:rPr>
              <a:t> di una </a:t>
            </a:r>
            <a:r>
              <a:rPr lang="it-IT" dirty="0">
                <a:solidFill>
                  <a:srgbClr val="0070C0"/>
                </a:solidFill>
              </a:rPr>
              <a:t>soluzione di </a:t>
            </a:r>
            <a:r>
              <a:rPr lang="it-IT" dirty="0" smtClean="0">
                <a:solidFill>
                  <a:srgbClr val="0070C0"/>
                </a:solidFill>
              </a:rPr>
              <a:t>HPO</a:t>
            </a:r>
            <a:r>
              <a:rPr lang="it-IT" baseline="-25000" dirty="0" smtClean="0">
                <a:solidFill>
                  <a:srgbClr val="0070C0"/>
                </a:solidFill>
              </a:rPr>
              <a:t>4</a:t>
            </a:r>
            <a:r>
              <a:rPr lang="it-IT" baseline="30000" dirty="0" smtClean="0">
                <a:solidFill>
                  <a:srgbClr val="0070C0"/>
                </a:solidFill>
              </a:rPr>
              <a:t>2-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circa 0.100 M </a:t>
            </a:r>
            <a:r>
              <a:rPr lang="it-IT" dirty="0" smtClean="0">
                <a:solidFill>
                  <a:srgbClr val="0070C0"/>
                </a:solidFill>
              </a:rPr>
              <a:t>a partire </a:t>
            </a:r>
            <a:r>
              <a:rPr lang="it-IT" dirty="0">
                <a:solidFill>
                  <a:srgbClr val="0070C0"/>
                </a:solidFill>
              </a:rPr>
              <a:t>dal sale Na</a:t>
            </a:r>
            <a:r>
              <a:rPr lang="it-IT" baseline="-25000" dirty="0">
                <a:solidFill>
                  <a:srgbClr val="0070C0"/>
                </a:solidFill>
              </a:rPr>
              <a:t>2</a:t>
            </a:r>
            <a:r>
              <a:rPr lang="it-IT" dirty="0">
                <a:solidFill>
                  <a:srgbClr val="0070C0"/>
                </a:solidFill>
              </a:rPr>
              <a:t>HPO</a:t>
            </a:r>
            <a:r>
              <a:rPr lang="it-IT" baseline="-25000" dirty="0">
                <a:solidFill>
                  <a:srgbClr val="0070C0"/>
                </a:solidFill>
              </a:rPr>
              <a:t>4</a:t>
            </a:r>
            <a:r>
              <a:rPr lang="it-IT" dirty="0">
                <a:solidFill>
                  <a:srgbClr val="0070C0"/>
                </a:solidFill>
              </a:rPr>
              <a:t>•2H</a:t>
            </a:r>
            <a:r>
              <a:rPr lang="it-IT" baseline="-25000" dirty="0">
                <a:solidFill>
                  <a:srgbClr val="0070C0"/>
                </a:solidFill>
              </a:rPr>
              <a:t>2</a:t>
            </a:r>
            <a:r>
              <a:rPr lang="it-IT" dirty="0">
                <a:solidFill>
                  <a:srgbClr val="0070C0"/>
                </a:solidFill>
              </a:rPr>
              <a:t>O </a:t>
            </a:r>
            <a:endParaRPr lang="it-IT" dirty="0" smtClean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  <a:p>
            <a:r>
              <a:rPr lang="it-IT" dirty="0" smtClean="0"/>
              <a:t>Per </a:t>
            </a:r>
            <a:r>
              <a:rPr lang="it-IT" dirty="0"/>
              <a:t>far questo, calcolare le quantità teoriche dei due sali da utilizzare, pesare esattamente circa le quantità </a:t>
            </a:r>
            <a:r>
              <a:rPr lang="it-IT" dirty="0" smtClean="0"/>
              <a:t>necessarie utilizzando: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Preparare le soluzioni utilizzando:</a:t>
            </a:r>
          </a:p>
          <a:p>
            <a:endParaRPr lang="it-IT" dirty="0">
              <a:solidFill>
                <a:srgbClr val="0070C0"/>
              </a:solidFill>
            </a:endParaRPr>
          </a:p>
          <a:p>
            <a:endParaRPr lang="it-IT" dirty="0" smtClean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                                    </a:t>
            </a:r>
            <a:endParaRPr lang="it-IT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42" y="4285672"/>
            <a:ext cx="1466089" cy="184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615" y="4285672"/>
            <a:ext cx="2097022" cy="193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121" y="4227708"/>
            <a:ext cx="2295241" cy="1997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35" b="3965"/>
          <a:stretch/>
        </p:blipFill>
        <p:spPr bwMode="auto">
          <a:xfrm>
            <a:off x="2812663" y="2120234"/>
            <a:ext cx="1934466" cy="16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931" y="2041888"/>
            <a:ext cx="1609692" cy="189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0" y="626015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Descrivere il procedimento di preparazione delle due soluzioni (es. eventuale utilizzo di vetreria specifica come cilindri graduati, </a:t>
            </a:r>
            <a:r>
              <a:rPr lang="it-IT" dirty="0" err="1" smtClean="0">
                <a:solidFill>
                  <a:srgbClr val="FF0000"/>
                </a:solidFill>
              </a:rPr>
              <a:t>becker</a:t>
            </a:r>
            <a:r>
              <a:rPr lang="it-IT" dirty="0" smtClean="0">
                <a:solidFill>
                  <a:srgbClr val="FF0000"/>
                </a:solidFill>
              </a:rPr>
              <a:t> piccoli, vetrini orologio, pipette)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4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9473" y="152400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/>
              <a:t>2. Preparazione delle soluzioni tampone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54662"/>
              </p:ext>
            </p:extLst>
          </p:nvPr>
        </p:nvGraphicFramePr>
        <p:xfrm>
          <a:off x="154709" y="1196110"/>
          <a:ext cx="8153400" cy="524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Soluzione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20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chemeClr val="tx1"/>
                          </a:solidFill>
                        </a:rPr>
                        <a:t>2- 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20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it-IT" sz="2000" b="1" baseline="30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20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 gridSpan="4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Effetto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del rapporto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endParaRPr lang="it-IT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Effetto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della concentrazione di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e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endParaRPr lang="it-IT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482891"/>
            <a:ext cx="119426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Mescolare le due soluzioni in volumi diversi secondo la seguente tabella, facendo attenzione ad avere sempre un volume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Finale di 50 </a:t>
            </a:r>
            <a:r>
              <a:rPr lang="it-IT" dirty="0" err="1" smtClean="0">
                <a:solidFill>
                  <a:srgbClr val="0070C0"/>
                </a:solidFill>
              </a:rPr>
              <a:t>mL</a:t>
            </a:r>
            <a:r>
              <a:rPr lang="it-IT" dirty="0" smtClean="0">
                <a:solidFill>
                  <a:srgbClr val="0070C0"/>
                </a:solidFill>
              </a:rPr>
              <a:t> per ogni soluzione tampone, tramite aggiunta di acqua:</a:t>
            </a:r>
          </a:p>
          <a:p>
            <a:endParaRPr lang="it-IT" dirty="0" smtClean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508999" y="3044647"/>
            <a:ext cx="32327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Come fatto prima, descrivere il procedimento di preparazione delle due soluzioni (es. eventuale utilizzo di vetreria specifica come cilindri graduati, </a:t>
            </a:r>
            <a:r>
              <a:rPr lang="it-IT" dirty="0" err="1" smtClean="0">
                <a:solidFill>
                  <a:srgbClr val="FF0000"/>
                </a:solidFill>
              </a:rPr>
              <a:t>becker</a:t>
            </a:r>
            <a:r>
              <a:rPr lang="it-IT" dirty="0" smtClean="0">
                <a:solidFill>
                  <a:srgbClr val="FF0000"/>
                </a:solidFill>
              </a:rPr>
              <a:t> piccoli, vetrini orologio, pipette, burette, </a:t>
            </a:r>
            <a:r>
              <a:rPr lang="it-IT" dirty="0" err="1" smtClean="0">
                <a:solidFill>
                  <a:srgbClr val="FF0000"/>
                </a:solidFill>
              </a:rPr>
              <a:t>etc</a:t>
            </a:r>
            <a:r>
              <a:rPr lang="it-IT" dirty="0" smtClean="0">
                <a:solidFill>
                  <a:srgbClr val="FF0000"/>
                </a:solidFill>
              </a:rPr>
              <a:t>…)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9473" y="152400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it-IT" sz="2800" b="1" dirty="0"/>
              <a:t>2. </a:t>
            </a:r>
            <a:r>
              <a:rPr lang="it-IT" sz="2800" b="1" dirty="0" smtClean="0"/>
              <a:t>Misure del </a:t>
            </a:r>
            <a:r>
              <a:rPr lang="it-IT" sz="2800" b="1" dirty="0" err="1" smtClean="0"/>
              <a:t>pH</a:t>
            </a:r>
            <a:r>
              <a:rPr lang="it-IT" sz="2800" b="1" dirty="0" smtClean="0"/>
              <a:t> e calcolo del potere tamponante</a:t>
            </a:r>
            <a:endParaRPr lang="it-IT" sz="2800" b="1" dirty="0"/>
          </a:p>
        </p:txBody>
      </p:sp>
      <p:sp>
        <p:nvSpPr>
          <p:cNvPr id="3" name="Rettangolo 2"/>
          <p:cNvSpPr/>
          <p:nvPr/>
        </p:nvSpPr>
        <p:spPr>
          <a:xfrm>
            <a:off x="0" y="482891"/>
            <a:ext cx="1194261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>
                <a:solidFill>
                  <a:srgbClr val="0070C0"/>
                </a:solidFill>
              </a:rPr>
              <a:t>Utilizzando un pH-metro, misurare il </a:t>
            </a:r>
            <a:r>
              <a:rPr lang="it-IT" sz="2200" dirty="0" err="1" smtClean="0">
                <a:solidFill>
                  <a:srgbClr val="0070C0"/>
                </a:solidFill>
              </a:rPr>
              <a:t>pH</a:t>
            </a:r>
            <a:r>
              <a:rPr lang="it-IT" sz="2200" dirty="0" smtClean="0">
                <a:solidFill>
                  <a:srgbClr val="0070C0"/>
                </a:solidFill>
              </a:rPr>
              <a:t> della soluzione tal quale e dopo aggiunta di 1.00 </a:t>
            </a:r>
            <a:r>
              <a:rPr lang="it-IT" sz="2200" dirty="0" err="1" smtClean="0">
                <a:solidFill>
                  <a:srgbClr val="0070C0"/>
                </a:solidFill>
              </a:rPr>
              <a:t>mL</a:t>
            </a:r>
            <a:r>
              <a:rPr lang="it-IT" sz="2200" dirty="0" smtClean="0">
                <a:solidFill>
                  <a:srgbClr val="0070C0"/>
                </a:solidFill>
              </a:rPr>
              <a:t> di </a:t>
            </a:r>
            <a:r>
              <a:rPr lang="it-IT" sz="2200" dirty="0" err="1" smtClean="0">
                <a:solidFill>
                  <a:srgbClr val="0070C0"/>
                </a:solidFill>
              </a:rPr>
              <a:t>NaOH</a:t>
            </a:r>
            <a:r>
              <a:rPr lang="it-IT" sz="2200" dirty="0" smtClean="0">
                <a:solidFill>
                  <a:srgbClr val="0070C0"/>
                </a:solidFill>
              </a:rPr>
              <a:t> 0.100 M:</a:t>
            </a:r>
          </a:p>
          <a:p>
            <a:endParaRPr lang="it-IT" dirty="0" smtClean="0">
              <a:solidFill>
                <a:srgbClr val="0070C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/>
          <a:srcRect l="17877" t="32174" r="23123" b="10444"/>
          <a:stretch/>
        </p:blipFill>
        <p:spPr>
          <a:xfrm>
            <a:off x="73597" y="1258532"/>
            <a:ext cx="8352849" cy="456961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971308" y="5929745"/>
            <a:ext cx="4319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Descrivere operativamente come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Procedereste per le misure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1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21145" y="189346"/>
            <a:ext cx="8534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it-IT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it-IT" sz="2800" b="1" dirty="0" smtClean="0">
                <a:solidFill>
                  <a:srgbClr val="0070C0"/>
                </a:solidFill>
              </a:rPr>
              <a:t>Dati </a:t>
            </a:r>
            <a:r>
              <a:rPr lang="it-IT" sz="2800" b="1" u="sng" dirty="0" smtClean="0">
                <a:solidFill>
                  <a:srgbClr val="0070C0"/>
                </a:solidFill>
              </a:rPr>
              <a:t>sperimentali</a:t>
            </a:r>
            <a:r>
              <a:rPr lang="it-IT" sz="2800" b="1" dirty="0" smtClean="0">
                <a:solidFill>
                  <a:srgbClr val="0070C0"/>
                </a:solidFill>
              </a:rPr>
              <a:t> ottenuti con le misure</a:t>
            </a:r>
            <a:endParaRPr lang="it-IT" sz="28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223805"/>
              </p:ext>
            </p:extLst>
          </p:nvPr>
        </p:nvGraphicFramePr>
        <p:xfrm>
          <a:off x="921327" y="1066800"/>
          <a:ext cx="8153400" cy="524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Soluzione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20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Volume </a:t>
                      </a:r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chemeClr val="tx1"/>
                          </a:solidFill>
                        </a:rPr>
                        <a:t>2- 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2000" b="1" baseline="0" dirty="0" err="1" smtClean="0">
                          <a:solidFill>
                            <a:schemeClr val="tx1"/>
                          </a:solidFill>
                        </a:rPr>
                        <a:t>mL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pH (prima dell’aggiunta)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pH (dopo l’aggiunta)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 gridSpan="4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Effetto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del rapporto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endParaRPr lang="it-IT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4.57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5.37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6.48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6.59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6.92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7.01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7.37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7.54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9.19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10.46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Effetto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della concentrazione di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it-IT" sz="2000" b="1" baseline="0" dirty="0" smtClean="0">
                          <a:solidFill>
                            <a:srgbClr val="FF0000"/>
                          </a:solidFill>
                        </a:rPr>
                        <a:t> e </a:t>
                      </a:r>
                      <a:r>
                        <a:rPr lang="it-IT" sz="2000" b="1" dirty="0" smtClean="0">
                          <a:solidFill>
                            <a:srgbClr val="FF0000"/>
                          </a:solidFill>
                        </a:rPr>
                        <a:t>HPO</a:t>
                      </a:r>
                      <a:r>
                        <a:rPr lang="it-IT" sz="2000" b="1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it-IT" sz="2000" b="1" baseline="30000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endParaRPr lang="it-IT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6.92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7.01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6.96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7.16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7.12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7.60 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6.23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11.27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7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21145" y="189346"/>
            <a:ext cx="8534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it-IT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it-IT" sz="2800" b="1" dirty="0" smtClean="0">
                <a:solidFill>
                  <a:srgbClr val="0070C0"/>
                </a:solidFill>
              </a:rPr>
              <a:t>Calcolare il potere tamponante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84727" y="600508"/>
            <a:ext cx="12014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Il potere tamponante va calcolato sia utilizzando i dati sperimentali sia quelli teorici.</a:t>
            </a:r>
          </a:p>
          <a:p>
            <a:endParaRPr lang="it-IT" sz="2400" dirty="0"/>
          </a:p>
          <a:p>
            <a:r>
              <a:rPr lang="it-IT" sz="2400" dirty="0" smtClean="0"/>
              <a:t>Per i dati teorici, vanno fatti i calcoli di </a:t>
            </a:r>
            <a:r>
              <a:rPr lang="it-IT" sz="2400" dirty="0" err="1" smtClean="0"/>
              <a:t>pH</a:t>
            </a:r>
            <a:r>
              <a:rPr lang="it-IT" sz="2400" dirty="0"/>
              <a:t> </a:t>
            </a:r>
            <a:r>
              <a:rPr lang="it-IT" sz="2400" dirty="0" smtClean="0"/>
              <a:t>procedendo come se si dovesse svolgere un esercizio</a:t>
            </a:r>
            <a:endParaRPr lang="it-IT" sz="2400" dirty="0"/>
          </a:p>
        </p:txBody>
      </p:sp>
      <p:grpSp>
        <p:nvGrpSpPr>
          <p:cNvPr id="5" name="Gruppo 4"/>
          <p:cNvGrpSpPr/>
          <p:nvPr/>
        </p:nvGrpSpPr>
        <p:grpSpPr>
          <a:xfrm>
            <a:off x="2945245" y="2039654"/>
            <a:ext cx="3886200" cy="1024510"/>
            <a:chOff x="3276600" y="1337690"/>
            <a:chExt cx="3886200" cy="1024510"/>
          </a:xfrm>
        </p:grpSpPr>
        <p:grpSp>
          <p:nvGrpSpPr>
            <p:cNvPr id="6" name="Gruppo 46"/>
            <p:cNvGrpSpPr/>
            <p:nvPr/>
          </p:nvGrpSpPr>
          <p:grpSpPr>
            <a:xfrm>
              <a:off x="3276600" y="1337690"/>
              <a:ext cx="2971800" cy="1024510"/>
              <a:chOff x="457200" y="1783139"/>
              <a:chExt cx="2971800" cy="1024510"/>
            </a:xfrm>
          </p:grpSpPr>
          <p:sp>
            <p:nvSpPr>
              <p:cNvPr id="10" name="CasellaDiTesto 9"/>
              <p:cNvSpPr txBox="1"/>
              <p:nvPr/>
            </p:nvSpPr>
            <p:spPr>
              <a:xfrm>
                <a:off x="457200" y="1783139"/>
                <a:ext cx="2971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it-IT" sz="2400" dirty="0" smtClean="0"/>
              </a:p>
              <a:p>
                <a:r>
                  <a:rPr lang="it-IT" sz="2400" dirty="0" smtClean="0">
                    <a:latin typeface="Symbol" pitchFamily="18" charset="2"/>
                  </a:rPr>
                  <a:t>b</a:t>
                </a:r>
                <a:r>
                  <a:rPr lang="it-IT" sz="2400" dirty="0" smtClean="0"/>
                  <a:t> = –           =</a:t>
                </a:r>
                <a:endParaRPr lang="it-IT" sz="2400" baseline="30000" dirty="0"/>
              </a:p>
            </p:txBody>
          </p:sp>
          <p:grpSp>
            <p:nvGrpSpPr>
              <p:cNvPr id="11" name="Gruppo 19"/>
              <p:cNvGrpSpPr/>
              <p:nvPr/>
            </p:nvGrpSpPr>
            <p:grpSpPr>
              <a:xfrm>
                <a:off x="1143000" y="1969449"/>
                <a:ext cx="2209800" cy="838200"/>
                <a:chOff x="1752600" y="1729181"/>
                <a:chExt cx="2209800" cy="838200"/>
              </a:xfrm>
            </p:grpSpPr>
            <p:sp>
              <p:nvSpPr>
                <p:cNvPr id="12" name="CasellaDiTesto 30"/>
                <p:cNvSpPr txBox="1"/>
                <p:nvPr/>
              </p:nvSpPr>
              <p:spPr>
                <a:xfrm>
                  <a:off x="1752600" y="2105716"/>
                  <a:ext cx="1143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 err="1" smtClean="0"/>
                    <a:t>dpH</a:t>
                  </a:r>
                  <a:endParaRPr lang="it-IT" sz="2400" i="1" baseline="30000" dirty="0"/>
                </a:p>
              </p:txBody>
            </p:sp>
            <p:sp>
              <p:nvSpPr>
                <p:cNvPr id="13" name="CasellaDiTesto 31"/>
                <p:cNvSpPr txBox="1"/>
                <p:nvPr/>
              </p:nvSpPr>
              <p:spPr>
                <a:xfrm>
                  <a:off x="1752600" y="1729181"/>
                  <a:ext cx="22098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 err="1" smtClean="0"/>
                    <a:t>dC</a:t>
                  </a:r>
                  <a:r>
                    <a:rPr lang="it-IT" sz="2400" baseline="-25000" dirty="0" err="1" smtClean="0"/>
                    <a:t>A</a:t>
                  </a:r>
                  <a:endParaRPr lang="it-IT" sz="2400" i="1" baseline="-25000" dirty="0"/>
                </a:p>
              </p:txBody>
            </p:sp>
            <p:cxnSp>
              <p:nvCxnSpPr>
                <p:cNvPr id="14" name="Connettore 1 32"/>
                <p:cNvCxnSpPr/>
                <p:nvPr/>
              </p:nvCxnSpPr>
              <p:spPr>
                <a:xfrm>
                  <a:off x="1828800" y="2158949"/>
                  <a:ext cx="548640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" name="CasellaDiTesto 30"/>
            <p:cNvSpPr txBox="1"/>
            <p:nvPr/>
          </p:nvSpPr>
          <p:spPr>
            <a:xfrm>
              <a:off x="4953000" y="1900535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err="1" smtClean="0"/>
                <a:t>dpH</a:t>
              </a:r>
              <a:endParaRPr lang="it-IT" sz="2400" i="1" baseline="30000" dirty="0"/>
            </a:p>
          </p:txBody>
        </p:sp>
        <p:sp>
          <p:nvSpPr>
            <p:cNvPr id="8" name="CasellaDiTesto 31"/>
            <p:cNvSpPr txBox="1"/>
            <p:nvPr/>
          </p:nvSpPr>
          <p:spPr>
            <a:xfrm>
              <a:off x="4953000" y="1524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err="1" smtClean="0"/>
                <a:t>dC</a:t>
              </a:r>
              <a:r>
                <a:rPr lang="it-IT" sz="2400" baseline="-25000" dirty="0" err="1" smtClean="0"/>
                <a:t>B</a:t>
              </a:r>
              <a:endParaRPr lang="it-IT" sz="2400" i="1" baseline="-25000" dirty="0"/>
            </a:p>
          </p:txBody>
        </p:sp>
        <p:cxnSp>
          <p:nvCxnSpPr>
            <p:cNvPr id="9" name="Connettore 1 32"/>
            <p:cNvCxnSpPr/>
            <p:nvPr/>
          </p:nvCxnSpPr>
          <p:spPr>
            <a:xfrm>
              <a:off x="4953000" y="1953768"/>
              <a:ext cx="64008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09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114805"/>
            <a:ext cx="1183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buFont typeface="Wingdings" pitchFamily="2" charset="2"/>
              <a:buChar char="ü"/>
            </a:pPr>
            <a:r>
              <a:rPr lang="it-IT" sz="2000" b="1" dirty="0"/>
              <a:t>Qual è l’effetto del rapporto </a:t>
            </a:r>
            <a:r>
              <a:rPr lang="it-IT" sz="2000" b="1" dirty="0" err="1"/>
              <a:t>C</a:t>
            </a:r>
            <a:r>
              <a:rPr lang="it-IT" sz="2000" b="1" baseline="-25000" dirty="0" err="1"/>
              <a:t>b</a:t>
            </a:r>
            <a:r>
              <a:rPr lang="it-IT" sz="2000" b="1" dirty="0"/>
              <a:t>/C</a:t>
            </a:r>
            <a:r>
              <a:rPr lang="it-IT" sz="2000" b="1" baseline="-25000" dirty="0"/>
              <a:t>a</a:t>
            </a:r>
            <a:r>
              <a:rPr lang="it-IT" sz="2000" b="1" dirty="0"/>
              <a:t> sul potere tamponante? </a:t>
            </a:r>
            <a:r>
              <a:rPr lang="it-IT" sz="2000" dirty="0"/>
              <a:t>Riportare in grafico i valori ottenuti dalle soluzioni sperimentali </a:t>
            </a:r>
            <a:r>
              <a:rPr lang="it-IT" sz="2000" b="1" dirty="0"/>
              <a:t>2, </a:t>
            </a:r>
            <a:r>
              <a:rPr lang="it-IT" sz="2000" b="1" dirty="0" smtClean="0"/>
              <a:t>3, 4, 8 </a:t>
            </a:r>
            <a:r>
              <a:rPr lang="it-IT" sz="2000" dirty="0" smtClean="0"/>
              <a:t>e </a:t>
            </a:r>
            <a:r>
              <a:rPr lang="it-IT" sz="2000" dirty="0"/>
              <a:t>confrontarli con quelli ottenuti per via teorica. </a:t>
            </a:r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358446451"/>
              </p:ext>
            </p:extLst>
          </p:nvPr>
        </p:nvGraphicFramePr>
        <p:xfrm>
          <a:off x="383309" y="1028700"/>
          <a:ext cx="6562436" cy="460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268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3806669328"/>
              </p:ext>
            </p:extLst>
          </p:nvPr>
        </p:nvGraphicFramePr>
        <p:xfrm>
          <a:off x="383308" y="1028701"/>
          <a:ext cx="6737927" cy="4577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89345" y="13038"/>
            <a:ext cx="11309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6032" indent="-256032">
              <a:buFont typeface="Wingdings" pitchFamily="2" charset="2"/>
              <a:buChar char="ü"/>
            </a:pPr>
            <a:r>
              <a:rPr lang="it-IT" sz="2000" b="1" dirty="0"/>
              <a:t>Qual è l’effetto della concentrazione di tampone sul potere tamponante? </a:t>
            </a:r>
            <a:r>
              <a:rPr lang="it-IT" sz="2000" dirty="0"/>
              <a:t>Riportare in grafico i valori ottenuti dalle soluzioni sperimentali </a:t>
            </a:r>
            <a:r>
              <a:rPr lang="it-IT" sz="2000" b="1" dirty="0"/>
              <a:t>3, </a:t>
            </a:r>
            <a:r>
              <a:rPr lang="it-IT" sz="2000" b="1" dirty="0" smtClean="0"/>
              <a:t>6, 7 e 8 </a:t>
            </a:r>
            <a:r>
              <a:rPr lang="it-IT" sz="2000" dirty="0"/>
              <a:t>e confrontarli con quelli ottenuti per via teorica. </a:t>
            </a:r>
          </a:p>
        </p:txBody>
      </p:sp>
    </p:spTree>
    <p:extLst>
      <p:ext uri="{BB962C8B-B14F-4D97-AF65-F5344CB8AC3E}">
        <p14:creationId xmlns:p14="http://schemas.microsoft.com/office/powerpoint/2010/main" val="15055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09600" y="437212"/>
            <a:ext cx="1072341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it-IT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ANALISI DEI DATI</a:t>
            </a:r>
            <a:endParaRPr lang="it-IT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</a:pPr>
            <a:endParaRPr lang="it-IT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</a:pPr>
            <a:endParaRPr lang="it-IT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</a:pP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 discordanze avete riscontrato tra i valori misurati e i valori calcolati? A cosa possono essere dovute queste discrepanze</a:t>
            </a:r>
            <a:r>
              <a:rPr lang="it-I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Quali altre osservazioni avete fatto?</a:t>
            </a:r>
            <a:endParaRPr lang="it-IT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511</Words>
  <Application>Microsoft Office PowerPoint</Application>
  <PresentationFormat>Widescreen</PresentationFormat>
  <Paragraphs>140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Wingdings</vt:lpstr>
      <vt:lpstr>Tema di Office</vt:lpstr>
      <vt:lpstr>Presentazione standard di PowerPoint</vt:lpstr>
      <vt:lpstr>2. Preparazione delle soluzioni tampone</vt:lpstr>
      <vt:lpstr>2. Misure del pH e calcolo del potere tamponante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</dc:creator>
  <cp:lastModifiedBy>Michele</cp:lastModifiedBy>
  <cp:revision>14</cp:revision>
  <dcterms:created xsi:type="dcterms:W3CDTF">2021-01-07T10:45:12Z</dcterms:created>
  <dcterms:modified xsi:type="dcterms:W3CDTF">2021-01-08T08:58:29Z</dcterms:modified>
</cp:coreProperties>
</file>