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6" r:id="rId2"/>
    <p:sldId id="260" r:id="rId3"/>
    <p:sldId id="261" r:id="rId4"/>
    <p:sldId id="262" r:id="rId5"/>
    <p:sldId id="263" r:id="rId6"/>
    <p:sldId id="265" r:id="rId7"/>
    <p:sldId id="257" r:id="rId8"/>
    <p:sldId id="258" r:id="rId9"/>
    <p:sldId id="259" r:id="rId10"/>
    <p:sldId id="266" r:id="rId11"/>
    <p:sldId id="267" r:id="rId12"/>
    <p:sldId id="268" r:id="rId13"/>
    <p:sldId id="269" r:id="rId14"/>
    <p:sldId id="270" r:id="rId15"/>
    <p:sldId id="275" r:id="rId16"/>
    <p:sldId id="276" r:id="rId17"/>
    <p:sldId id="283" r:id="rId18"/>
    <p:sldId id="284" r:id="rId19"/>
    <p:sldId id="281" r:id="rId20"/>
    <p:sldId id="277" r:id="rId21"/>
    <p:sldId id="271" r:id="rId22"/>
    <p:sldId id="273" r:id="rId23"/>
    <p:sldId id="274" r:id="rId24"/>
    <p:sldId id="301" r:id="rId25"/>
    <p:sldId id="282" r:id="rId26"/>
    <p:sldId id="285" r:id="rId27"/>
    <p:sldId id="286" r:id="rId28"/>
    <p:sldId id="287" r:id="rId29"/>
    <p:sldId id="302" r:id="rId30"/>
    <p:sldId id="296" r:id="rId31"/>
    <p:sldId id="288" r:id="rId32"/>
    <p:sldId id="293" r:id="rId33"/>
    <p:sldId id="291" r:id="rId34"/>
    <p:sldId id="292" r:id="rId35"/>
    <p:sldId id="294" r:id="rId36"/>
    <p:sldId id="295" r:id="rId37"/>
    <p:sldId id="289" r:id="rId38"/>
    <p:sldId id="297" r:id="rId39"/>
    <p:sldId id="300" r:id="rId40"/>
    <p:sldId id="299" r:id="rId41"/>
    <p:sldId id="298" r:id="rId42"/>
    <p:sldId id="303"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 id="316" r:id="rId56"/>
    <p:sldId id="317" r:id="rId57"/>
    <p:sldId id="319" r:id="rId5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E51186-A1D8-413D-8DE1-3FF0C2CD2478}" type="datetimeFigureOut">
              <a:rPr lang="it-IT" smtClean="0"/>
              <a:t>22/09/2020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667E48-FBE2-472E-BDF8-05AD1C71FB72}" type="slidenum">
              <a:rPr lang="it-IT" smtClean="0"/>
              <a:t>‹N›</a:t>
            </a:fld>
            <a:endParaRPr lang="it-IT"/>
          </a:p>
        </p:txBody>
      </p:sp>
    </p:spTree>
    <p:extLst>
      <p:ext uri="{BB962C8B-B14F-4D97-AF65-F5344CB8AC3E}">
        <p14:creationId xmlns:p14="http://schemas.microsoft.com/office/powerpoint/2010/main" val="792987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AA27D9-21AA-4B74-9690-E0FBDF0DABDA}"/>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4EFE7301-1108-4000-9310-3EC39D7530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D0B30492-B064-4FAE-8B3D-48FD8DD8AB9B}"/>
              </a:ext>
            </a:extLst>
          </p:cNvPr>
          <p:cNvSpPr>
            <a:spLocks noGrp="1"/>
          </p:cNvSpPr>
          <p:nvPr>
            <p:ph type="dt" sz="half" idx="10"/>
          </p:nvPr>
        </p:nvSpPr>
        <p:spPr/>
        <p:txBody>
          <a:bodyPr/>
          <a:lstStyle/>
          <a:p>
            <a:fld id="{124BC268-BE9E-41CC-920E-F7F002B4AEEA}" type="datetime1">
              <a:rPr lang="it-IT" smtClean="0"/>
              <a:t>22/09/2020</a:t>
            </a:fld>
            <a:endParaRPr lang="it-IT"/>
          </a:p>
        </p:txBody>
      </p:sp>
      <p:sp>
        <p:nvSpPr>
          <p:cNvPr id="5" name="Segnaposto piè di pagina 4">
            <a:extLst>
              <a:ext uri="{FF2B5EF4-FFF2-40B4-BE49-F238E27FC236}">
                <a16:creationId xmlns:a16="http://schemas.microsoft.com/office/drawing/2014/main" id="{AA11C9FB-A2F3-4F49-AA73-0C7E2E4345A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0DD92C1-6C19-4D9D-89FB-AAF43F3BD681}"/>
              </a:ext>
            </a:extLst>
          </p:cNvPr>
          <p:cNvSpPr>
            <a:spLocks noGrp="1"/>
          </p:cNvSpPr>
          <p:nvPr>
            <p:ph type="sldNum" sz="quarter" idx="12"/>
          </p:nvPr>
        </p:nvSpPr>
        <p:spPr/>
        <p:txBody>
          <a:bodyPr/>
          <a:lstStyle/>
          <a:p>
            <a:fld id="{4900F736-99D1-46F5-B9ED-A05A0156FE3A}" type="slidenum">
              <a:rPr lang="it-IT" smtClean="0"/>
              <a:t>‹N›</a:t>
            </a:fld>
            <a:endParaRPr lang="it-IT"/>
          </a:p>
        </p:txBody>
      </p:sp>
    </p:spTree>
    <p:extLst>
      <p:ext uri="{BB962C8B-B14F-4D97-AF65-F5344CB8AC3E}">
        <p14:creationId xmlns:p14="http://schemas.microsoft.com/office/powerpoint/2010/main" val="2434176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AFF31A-0552-4E82-8D73-86A46BC78E84}"/>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D790E4B-D645-4860-BA16-A181208A1E37}"/>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9EE2F50-A4CE-4E85-971C-B5CDF627B83F}"/>
              </a:ext>
            </a:extLst>
          </p:cNvPr>
          <p:cNvSpPr>
            <a:spLocks noGrp="1"/>
          </p:cNvSpPr>
          <p:nvPr>
            <p:ph type="dt" sz="half" idx="10"/>
          </p:nvPr>
        </p:nvSpPr>
        <p:spPr/>
        <p:txBody>
          <a:bodyPr/>
          <a:lstStyle/>
          <a:p>
            <a:fld id="{CCB97838-6324-4D0B-8232-41CF1843FB58}" type="datetime1">
              <a:rPr lang="it-IT" smtClean="0"/>
              <a:t>22/09/2020</a:t>
            </a:fld>
            <a:endParaRPr lang="it-IT"/>
          </a:p>
        </p:txBody>
      </p:sp>
      <p:sp>
        <p:nvSpPr>
          <p:cNvPr id="5" name="Segnaposto piè di pagina 4">
            <a:extLst>
              <a:ext uri="{FF2B5EF4-FFF2-40B4-BE49-F238E27FC236}">
                <a16:creationId xmlns:a16="http://schemas.microsoft.com/office/drawing/2014/main" id="{0AAE4455-DC7E-471B-B0C7-46F2BCA760A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2E0EADB-5B88-4DC0-9913-B7FBB8B8BB3D}"/>
              </a:ext>
            </a:extLst>
          </p:cNvPr>
          <p:cNvSpPr>
            <a:spLocks noGrp="1"/>
          </p:cNvSpPr>
          <p:nvPr>
            <p:ph type="sldNum" sz="quarter" idx="12"/>
          </p:nvPr>
        </p:nvSpPr>
        <p:spPr/>
        <p:txBody>
          <a:bodyPr/>
          <a:lstStyle/>
          <a:p>
            <a:fld id="{4900F736-99D1-46F5-B9ED-A05A0156FE3A}" type="slidenum">
              <a:rPr lang="it-IT" smtClean="0"/>
              <a:t>‹N›</a:t>
            </a:fld>
            <a:endParaRPr lang="it-IT"/>
          </a:p>
        </p:txBody>
      </p:sp>
    </p:spTree>
    <p:extLst>
      <p:ext uri="{BB962C8B-B14F-4D97-AF65-F5344CB8AC3E}">
        <p14:creationId xmlns:p14="http://schemas.microsoft.com/office/powerpoint/2010/main" val="1344997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C0AC480F-591F-42B3-9418-BF34EC99E3CC}"/>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85881BE-F4B1-4E43-9ECD-66E834B16C82}"/>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CF99BA8-75DE-415B-B9F5-98918B040C21}"/>
              </a:ext>
            </a:extLst>
          </p:cNvPr>
          <p:cNvSpPr>
            <a:spLocks noGrp="1"/>
          </p:cNvSpPr>
          <p:nvPr>
            <p:ph type="dt" sz="half" idx="10"/>
          </p:nvPr>
        </p:nvSpPr>
        <p:spPr/>
        <p:txBody>
          <a:bodyPr/>
          <a:lstStyle/>
          <a:p>
            <a:fld id="{A5975BB5-436D-4255-8506-6C96E4A1BE67}" type="datetime1">
              <a:rPr lang="it-IT" smtClean="0"/>
              <a:t>22/09/2020</a:t>
            </a:fld>
            <a:endParaRPr lang="it-IT"/>
          </a:p>
        </p:txBody>
      </p:sp>
      <p:sp>
        <p:nvSpPr>
          <p:cNvPr id="5" name="Segnaposto piè di pagina 4">
            <a:extLst>
              <a:ext uri="{FF2B5EF4-FFF2-40B4-BE49-F238E27FC236}">
                <a16:creationId xmlns:a16="http://schemas.microsoft.com/office/drawing/2014/main" id="{956818B0-AEB0-4F84-8AA8-3CF957D6135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58B5FC3-A775-43FE-9455-9952E8CCBD5B}"/>
              </a:ext>
            </a:extLst>
          </p:cNvPr>
          <p:cNvSpPr>
            <a:spLocks noGrp="1"/>
          </p:cNvSpPr>
          <p:nvPr>
            <p:ph type="sldNum" sz="quarter" idx="12"/>
          </p:nvPr>
        </p:nvSpPr>
        <p:spPr/>
        <p:txBody>
          <a:bodyPr/>
          <a:lstStyle/>
          <a:p>
            <a:fld id="{4900F736-99D1-46F5-B9ED-A05A0156FE3A}" type="slidenum">
              <a:rPr lang="it-IT" smtClean="0"/>
              <a:t>‹N›</a:t>
            </a:fld>
            <a:endParaRPr lang="it-IT"/>
          </a:p>
        </p:txBody>
      </p:sp>
    </p:spTree>
    <p:extLst>
      <p:ext uri="{BB962C8B-B14F-4D97-AF65-F5344CB8AC3E}">
        <p14:creationId xmlns:p14="http://schemas.microsoft.com/office/powerpoint/2010/main" val="991202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766F18-0DBC-4AA0-89F9-7896D4F226A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F6E65EE-C55A-476D-801B-277DC9BF05B8}"/>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A0E261B-6413-4E49-8D06-AF55985D9093}"/>
              </a:ext>
            </a:extLst>
          </p:cNvPr>
          <p:cNvSpPr>
            <a:spLocks noGrp="1"/>
          </p:cNvSpPr>
          <p:nvPr>
            <p:ph type="dt" sz="half" idx="10"/>
          </p:nvPr>
        </p:nvSpPr>
        <p:spPr/>
        <p:txBody>
          <a:bodyPr/>
          <a:lstStyle/>
          <a:p>
            <a:fld id="{483B5647-FA8F-403B-8C77-AA1370AE5590}" type="datetime1">
              <a:rPr lang="it-IT" smtClean="0"/>
              <a:t>22/09/2020</a:t>
            </a:fld>
            <a:endParaRPr lang="it-IT"/>
          </a:p>
        </p:txBody>
      </p:sp>
      <p:sp>
        <p:nvSpPr>
          <p:cNvPr id="5" name="Segnaposto piè di pagina 4">
            <a:extLst>
              <a:ext uri="{FF2B5EF4-FFF2-40B4-BE49-F238E27FC236}">
                <a16:creationId xmlns:a16="http://schemas.microsoft.com/office/drawing/2014/main" id="{280971A3-978E-4BC3-84A6-249911919BF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218F9F8-2191-4E75-BFC9-88DB19094EBC}"/>
              </a:ext>
            </a:extLst>
          </p:cNvPr>
          <p:cNvSpPr>
            <a:spLocks noGrp="1"/>
          </p:cNvSpPr>
          <p:nvPr>
            <p:ph type="sldNum" sz="quarter" idx="12"/>
          </p:nvPr>
        </p:nvSpPr>
        <p:spPr/>
        <p:txBody>
          <a:bodyPr/>
          <a:lstStyle/>
          <a:p>
            <a:fld id="{4900F736-99D1-46F5-B9ED-A05A0156FE3A}" type="slidenum">
              <a:rPr lang="it-IT" smtClean="0"/>
              <a:t>‹N›</a:t>
            </a:fld>
            <a:endParaRPr lang="it-IT"/>
          </a:p>
        </p:txBody>
      </p:sp>
    </p:spTree>
    <p:extLst>
      <p:ext uri="{BB962C8B-B14F-4D97-AF65-F5344CB8AC3E}">
        <p14:creationId xmlns:p14="http://schemas.microsoft.com/office/powerpoint/2010/main" val="3074934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AEAA6D-97B3-4DD8-A186-AEF9869613AC}"/>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B7946ED0-C6B3-4020-8179-7FF0B95912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80B6C238-423E-4E74-A934-4986CFB6E0CF}"/>
              </a:ext>
            </a:extLst>
          </p:cNvPr>
          <p:cNvSpPr>
            <a:spLocks noGrp="1"/>
          </p:cNvSpPr>
          <p:nvPr>
            <p:ph type="dt" sz="half" idx="10"/>
          </p:nvPr>
        </p:nvSpPr>
        <p:spPr/>
        <p:txBody>
          <a:bodyPr/>
          <a:lstStyle/>
          <a:p>
            <a:fld id="{5E8EC87C-9F7F-44CA-8A55-812AA31CFAFD}" type="datetime1">
              <a:rPr lang="it-IT" smtClean="0"/>
              <a:t>22/09/2020</a:t>
            </a:fld>
            <a:endParaRPr lang="it-IT"/>
          </a:p>
        </p:txBody>
      </p:sp>
      <p:sp>
        <p:nvSpPr>
          <p:cNvPr id="5" name="Segnaposto piè di pagina 4">
            <a:extLst>
              <a:ext uri="{FF2B5EF4-FFF2-40B4-BE49-F238E27FC236}">
                <a16:creationId xmlns:a16="http://schemas.microsoft.com/office/drawing/2014/main" id="{550B5FCB-A7FB-496F-B34A-97CFB4068DF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4FA0569-AB34-4399-830E-224B7A088CAB}"/>
              </a:ext>
            </a:extLst>
          </p:cNvPr>
          <p:cNvSpPr>
            <a:spLocks noGrp="1"/>
          </p:cNvSpPr>
          <p:nvPr>
            <p:ph type="sldNum" sz="quarter" idx="12"/>
          </p:nvPr>
        </p:nvSpPr>
        <p:spPr/>
        <p:txBody>
          <a:bodyPr/>
          <a:lstStyle/>
          <a:p>
            <a:fld id="{4900F736-99D1-46F5-B9ED-A05A0156FE3A}" type="slidenum">
              <a:rPr lang="it-IT" smtClean="0"/>
              <a:t>‹N›</a:t>
            </a:fld>
            <a:endParaRPr lang="it-IT"/>
          </a:p>
        </p:txBody>
      </p:sp>
    </p:spTree>
    <p:extLst>
      <p:ext uri="{BB962C8B-B14F-4D97-AF65-F5344CB8AC3E}">
        <p14:creationId xmlns:p14="http://schemas.microsoft.com/office/powerpoint/2010/main" val="2428015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E6A23B-7103-4209-97B9-57131711FA9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D2876E5-453B-40ED-AD74-AC8C89B6E160}"/>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8D38D2F1-2B37-40BB-826F-27346A12BFC1}"/>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7A11F64E-0244-443C-A491-BC8A970E8AAE}"/>
              </a:ext>
            </a:extLst>
          </p:cNvPr>
          <p:cNvSpPr>
            <a:spLocks noGrp="1"/>
          </p:cNvSpPr>
          <p:nvPr>
            <p:ph type="dt" sz="half" idx="10"/>
          </p:nvPr>
        </p:nvSpPr>
        <p:spPr/>
        <p:txBody>
          <a:bodyPr/>
          <a:lstStyle/>
          <a:p>
            <a:fld id="{0D705623-21D6-464A-9976-9B04E7CF9E1B}" type="datetime1">
              <a:rPr lang="it-IT" smtClean="0"/>
              <a:t>22/09/2020</a:t>
            </a:fld>
            <a:endParaRPr lang="it-IT"/>
          </a:p>
        </p:txBody>
      </p:sp>
      <p:sp>
        <p:nvSpPr>
          <p:cNvPr id="6" name="Segnaposto piè di pagina 5">
            <a:extLst>
              <a:ext uri="{FF2B5EF4-FFF2-40B4-BE49-F238E27FC236}">
                <a16:creationId xmlns:a16="http://schemas.microsoft.com/office/drawing/2014/main" id="{4C76EE05-1BF1-482F-9E77-3A505BBB5BB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1D414B8-EF20-4674-8A21-F2CF0DB2B327}"/>
              </a:ext>
            </a:extLst>
          </p:cNvPr>
          <p:cNvSpPr>
            <a:spLocks noGrp="1"/>
          </p:cNvSpPr>
          <p:nvPr>
            <p:ph type="sldNum" sz="quarter" idx="12"/>
          </p:nvPr>
        </p:nvSpPr>
        <p:spPr/>
        <p:txBody>
          <a:bodyPr/>
          <a:lstStyle/>
          <a:p>
            <a:fld id="{4900F736-99D1-46F5-B9ED-A05A0156FE3A}" type="slidenum">
              <a:rPr lang="it-IT" smtClean="0"/>
              <a:t>‹N›</a:t>
            </a:fld>
            <a:endParaRPr lang="it-IT"/>
          </a:p>
        </p:txBody>
      </p:sp>
    </p:spTree>
    <p:extLst>
      <p:ext uri="{BB962C8B-B14F-4D97-AF65-F5344CB8AC3E}">
        <p14:creationId xmlns:p14="http://schemas.microsoft.com/office/powerpoint/2010/main" val="1169712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D3807D-3267-4905-B16A-34A9D54043FD}"/>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667956D-E6FE-435F-B37C-AA93815B27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F1953432-4078-4B0A-A569-1249C6B80170}"/>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201DD9E4-0F5C-4A49-93D9-C9FF5706D6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CCA4E06D-08B2-4E13-B5B3-AD39500FE68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CBE3C3B2-2AD5-41FD-ABDC-AA6FA132D294}"/>
              </a:ext>
            </a:extLst>
          </p:cNvPr>
          <p:cNvSpPr>
            <a:spLocks noGrp="1"/>
          </p:cNvSpPr>
          <p:nvPr>
            <p:ph type="dt" sz="half" idx="10"/>
          </p:nvPr>
        </p:nvSpPr>
        <p:spPr/>
        <p:txBody>
          <a:bodyPr/>
          <a:lstStyle/>
          <a:p>
            <a:fld id="{3DB93393-FBFC-4ECA-B361-3254F190C689}" type="datetime1">
              <a:rPr lang="it-IT" smtClean="0"/>
              <a:t>22/09/2020</a:t>
            </a:fld>
            <a:endParaRPr lang="it-IT"/>
          </a:p>
        </p:txBody>
      </p:sp>
      <p:sp>
        <p:nvSpPr>
          <p:cNvPr id="8" name="Segnaposto piè di pagina 7">
            <a:extLst>
              <a:ext uri="{FF2B5EF4-FFF2-40B4-BE49-F238E27FC236}">
                <a16:creationId xmlns:a16="http://schemas.microsoft.com/office/drawing/2014/main" id="{75FB7944-6EC0-47E3-B833-653A4BE6A5E5}"/>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5BEBE48A-44DE-4158-8D49-58743A9B6557}"/>
              </a:ext>
            </a:extLst>
          </p:cNvPr>
          <p:cNvSpPr>
            <a:spLocks noGrp="1"/>
          </p:cNvSpPr>
          <p:nvPr>
            <p:ph type="sldNum" sz="quarter" idx="12"/>
          </p:nvPr>
        </p:nvSpPr>
        <p:spPr/>
        <p:txBody>
          <a:bodyPr/>
          <a:lstStyle/>
          <a:p>
            <a:fld id="{4900F736-99D1-46F5-B9ED-A05A0156FE3A}" type="slidenum">
              <a:rPr lang="it-IT" smtClean="0"/>
              <a:t>‹N›</a:t>
            </a:fld>
            <a:endParaRPr lang="it-IT"/>
          </a:p>
        </p:txBody>
      </p:sp>
    </p:spTree>
    <p:extLst>
      <p:ext uri="{BB962C8B-B14F-4D97-AF65-F5344CB8AC3E}">
        <p14:creationId xmlns:p14="http://schemas.microsoft.com/office/powerpoint/2010/main" val="2077676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71E351-609F-4FEF-9B75-444836623579}"/>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D32319FA-AB7B-422C-A5A5-D54F99A78776}"/>
              </a:ext>
            </a:extLst>
          </p:cNvPr>
          <p:cNvSpPr>
            <a:spLocks noGrp="1"/>
          </p:cNvSpPr>
          <p:nvPr>
            <p:ph type="dt" sz="half" idx="10"/>
          </p:nvPr>
        </p:nvSpPr>
        <p:spPr/>
        <p:txBody>
          <a:bodyPr/>
          <a:lstStyle/>
          <a:p>
            <a:fld id="{60DF5234-A25C-48A6-B5EE-B1FFF083DE44}" type="datetime1">
              <a:rPr lang="it-IT" smtClean="0"/>
              <a:t>22/09/2020</a:t>
            </a:fld>
            <a:endParaRPr lang="it-IT"/>
          </a:p>
        </p:txBody>
      </p:sp>
      <p:sp>
        <p:nvSpPr>
          <p:cNvPr id="4" name="Segnaposto piè di pagina 3">
            <a:extLst>
              <a:ext uri="{FF2B5EF4-FFF2-40B4-BE49-F238E27FC236}">
                <a16:creationId xmlns:a16="http://schemas.microsoft.com/office/drawing/2014/main" id="{529C934B-FCCF-4AD6-B404-5F24EC5866DE}"/>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FAF07242-478D-49DB-BD14-3CDD4769E584}"/>
              </a:ext>
            </a:extLst>
          </p:cNvPr>
          <p:cNvSpPr>
            <a:spLocks noGrp="1"/>
          </p:cNvSpPr>
          <p:nvPr>
            <p:ph type="sldNum" sz="quarter" idx="12"/>
          </p:nvPr>
        </p:nvSpPr>
        <p:spPr/>
        <p:txBody>
          <a:bodyPr/>
          <a:lstStyle/>
          <a:p>
            <a:fld id="{4900F736-99D1-46F5-B9ED-A05A0156FE3A}" type="slidenum">
              <a:rPr lang="it-IT" smtClean="0"/>
              <a:t>‹N›</a:t>
            </a:fld>
            <a:endParaRPr lang="it-IT"/>
          </a:p>
        </p:txBody>
      </p:sp>
    </p:spTree>
    <p:extLst>
      <p:ext uri="{BB962C8B-B14F-4D97-AF65-F5344CB8AC3E}">
        <p14:creationId xmlns:p14="http://schemas.microsoft.com/office/powerpoint/2010/main" val="758387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57E0B314-C989-4977-80A8-F7FB964946EA}"/>
              </a:ext>
            </a:extLst>
          </p:cNvPr>
          <p:cNvSpPr>
            <a:spLocks noGrp="1"/>
          </p:cNvSpPr>
          <p:nvPr>
            <p:ph type="dt" sz="half" idx="10"/>
          </p:nvPr>
        </p:nvSpPr>
        <p:spPr/>
        <p:txBody>
          <a:bodyPr/>
          <a:lstStyle/>
          <a:p>
            <a:fld id="{0E9C22CA-DB1C-4A47-A235-A6BB0E09D03F}" type="datetime1">
              <a:rPr lang="it-IT" smtClean="0"/>
              <a:t>22/09/2020</a:t>
            </a:fld>
            <a:endParaRPr lang="it-IT"/>
          </a:p>
        </p:txBody>
      </p:sp>
      <p:sp>
        <p:nvSpPr>
          <p:cNvPr id="3" name="Segnaposto piè di pagina 2">
            <a:extLst>
              <a:ext uri="{FF2B5EF4-FFF2-40B4-BE49-F238E27FC236}">
                <a16:creationId xmlns:a16="http://schemas.microsoft.com/office/drawing/2014/main" id="{CF4EA7FC-A5DD-40BE-84E5-9777E218513F}"/>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6CE74F5C-B73F-4E68-9433-4B656F218EC1}"/>
              </a:ext>
            </a:extLst>
          </p:cNvPr>
          <p:cNvSpPr>
            <a:spLocks noGrp="1"/>
          </p:cNvSpPr>
          <p:nvPr>
            <p:ph type="sldNum" sz="quarter" idx="12"/>
          </p:nvPr>
        </p:nvSpPr>
        <p:spPr/>
        <p:txBody>
          <a:bodyPr/>
          <a:lstStyle/>
          <a:p>
            <a:fld id="{4900F736-99D1-46F5-B9ED-A05A0156FE3A}" type="slidenum">
              <a:rPr lang="it-IT" smtClean="0"/>
              <a:t>‹N›</a:t>
            </a:fld>
            <a:endParaRPr lang="it-IT"/>
          </a:p>
        </p:txBody>
      </p:sp>
    </p:spTree>
    <p:extLst>
      <p:ext uri="{BB962C8B-B14F-4D97-AF65-F5344CB8AC3E}">
        <p14:creationId xmlns:p14="http://schemas.microsoft.com/office/powerpoint/2010/main" val="3400071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1C6B2B-9602-456B-A91E-E2D83DA2DC2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86B0475-52DB-40BB-AD1F-B789546B6E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59DFD642-EB9C-4A58-842A-87FB5EB5A7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561DDB0-6CF6-44C5-A5BC-5E795E1C5579}"/>
              </a:ext>
            </a:extLst>
          </p:cNvPr>
          <p:cNvSpPr>
            <a:spLocks noGrp="1"/>
          </p:cNvSpPr>
          <p:nvPr>
            <p:ph type="dt" sz="half" idx="10"/>
          </p:nvPr>
        </p:nvSpPr>
        <p:spPr/>
        <p:txBody>
          <a:bodyPr/>
          <a:lstStyle/>
          <a:p>
            <a:fld id="{9856F83F-779D-48AF-95B0-31F93166DE5E}" type="datetime1">
              <a:rPr lang="it-IT" smtClean="0"/>
              <a:t>22/09/2020</a:t>
            </a:fld>
            <a:endParaRPr lang="it-IT"/>
          </a:p>
        </p:txBody>
      </p:sp>
      <p:sp>
        <p:nvSpPr>
          <p:cNvPr id="6" name="Segnaposto piè di pagina 5">
            <a:extLst>
              <a:ext uri="{FF2B5EF4-FFF2-40B4-BE49-F238E27FC236}">
                <a16:creationId xmlns:a16="http://schemas.microsoft.com/office/drawing/2014/main" id="{A94AF09A-2BFC-44F4-92E3-BB722EF8D32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116FE17-376B-407A-830A-3D111E3F7926}"/>
              </a:ext>
            </a:extLst>
          </p:cNvPr>
          <p:cNvSpPr>
            <a:spLocks noGrp="1"/>
          </p:cNvSpPr>
          <p:nvPr>
            <p:ph type="sldNum" sz="quarter" idx="12"/>
          </p:nvPr>
        </p:nvSpPr>
        <p:spPr/>
        <p:txBody>
          <a:bodyPr/>
          <a:lstStyle/>
          <a:p>
            <a:fld id="{4900F736-99D1-46F5-B9ED-A05A0156FE3A}" type="slidenum">
              <a:rPr lang="it-IT" smtClean="0"/>
              <a:t>‹N›</a:t>
            </a:fld>
            <a:endParaRPr lang="it-IT"/>
          </a:p>
        </p:txBody>
      </p:sp>
    </p:spTree>
    <p:extLst>
      <p:ext uri="{BB962C8B-B14F-4D97-AF65-F5344CB8AC3E}">
        <p14:creationId xmlns:p14="http://schemas.microsoft.com/office/powerpoint/2010/main" val="2638788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C9CA9E-136E-4532-AE11-95F9C3D0173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FBC48E0D-9E3F-40AB-94E2-BC8B29620D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5F9DC96F-E749-4A59-8C38-06F4C97381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1A3B468-198D-4D88-A83E-FA0248C42A3D}"/>
              </a:ext>
            </a:extLst>
          </p:cNvPr>
          <p:cNvSpPr>
            <a:spLocks noGrp="1"/>
          </p:cNvSpPr>
          <p:nvPr>
            <p:ph type="dt" sz="half" idx="10"/>
          </p:nvPr>
        </p:nvSpPr>
        <p:spPr/>
        <p:txBody>
          <a:bodyPr/>
          <a:lstStyle/>
          <a:p>
            <a:fld id="{08798BF4-84DB-4EEF-9B9E-B77D8ECA6579}" type="datetime1">
              <a:rPr lang="it-IT" smtClean="0"/>
              <a:t>22/09/2020</a:t>
            </a:fld>
            <a:endParaRPr lang="it-IT"/>
          </a:p>
        </p:txBody>
      </p:sp>
      <p:sp>
        <p:nvSpPr>
          <p:cNvPr id="6" name="Segnaposto piè di pagina 5">
            <a:extLst>
              <a:ext uri="{FF2B5EF4-FFF2-40B4-BE49-F238E27FC236}">
                <a16:creationId xmlns:a16="http://schemas.microsoft.com/office/drawing/2014/main" id="{72F45560-392A-4126-84E0-1C053051D2C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64642BD-A7C4-4F5A-A940-3918807DBD6E}"/>
              </a:ext>
            </a:extLst>
          </p:cNvPr>
          <p:cNvSpPr>
            <a:spLocks noGrp="1"/>
          </p:cNvSpPr>
          <p:nvPr>
            <p:ph type="sldNum" sz="quarter" idx="12"/>
          </p:nvPr>
        </p:nvSpPr>
        <p:spPr/>
        <p:txBody>
          <a:bodyPr/>
          <a:lstStyle/>
          <a:p>
            <a:fld id="{4900F736-99D1-46F5-B9ED-A05A0156FE3A}" type="slidenum">
              <a:rPr lang="it-IT" smtClean="0"/>
              <a:t>‹N›</a:t>
            </a:fld>
            <a:endParaRPr lang="it-IT"/>
          </a:p>
        </p:txBody>
      </p:sp>
    </p:spTree>
    <p:extLst>
      <p:ext uri="{BB962C8B-B14F-4D97-AF65-F5344CB8AC3E}">
        <p14:creationId xmlns:p14="http://schemas.microsoft.com/office/powerpoint/2010/main" val="209078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A932F9DF-1E2E-4579-A888-9E3379F8C3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19AE5E7-D807-4931-AA8A-CE17339F7D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2812634-8DD5-44D8-B1C8-AB377A37B1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149334-E0ED-4415-832F-B13FB6BFA9F7}" type="datetime1">
              <a:rPr lang="it-IT" smtClean="0"/>
              <a:t>22/09/2020</a:t>
            </a:fld>
            <a:endParaRPr lang="it-IT"/>
          </a:p>
        </p:txBody>
      </p:sp>
      <p:sp>
        <p:nvSpPr>
          <p:cNvPr id="5" name="Segnaposto piè di pagina 4">
            <a:extLst>
              <a:ext uri="{FF2B5EF4-FFF2-40B4-BE49-F238E27FC236}">
                <a16:creationId xmlns:a16="http://schemas.microsoft.com/office/drawing/2014/main" id="{F160D2F7-4A69-4E22-961E-984CE8C662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0FD1472E-920D-4907-B0F7-3EB3F90407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00F736-99D1-46F5-B9ED-A05A0156FE3A}" type="slidenum">
              <a:rPr lang="it-IT" smtClean="0"/>
              <a:t>‹N›</a:t>
            </a:fld>
            <a:endParaRPr lang="it-IT"/>
          </a:p>
        </p:txBody>
      </p:sp>
    </p:spTree>
    <p:extLst>
      <p:ext uri="{BB962C8B-B14F-4D97-AF65-F5344CB8AC3E}">
        <p14:creationId xmlns:p14="http://schemas.microsoft.com/office/powerpoint/2010/main" val="712024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04DC02-B31E-43A3-85D1-644CF750A925}"/>
              </a:ext>
            </a:extLst>
          </p:cNvPr>
          <p:cNvSpPr>
            <a:spLocks noGrp="1"/>
          </p:cNvSpPr>
          <p:nvPr>
            <p:ph type="ctrTitle"/>
          </p:nvPr>
        </p:nvSpPr>
        <p:spPr>
          <a:xfrm>
            <a:off x="327171" y="125835"/>
            <a:ext cx="11325137" cy="1719743"/>
          </a:xfrm>
        </p:spPr>
        <p:txBody>
          <a:bodyPr>
            <a:normAutofit fontScale="90000"/>
          </a:bodyPr>
          <a:lstStyle/>
          <a:p>
            <a:r>
              <a:rPr lang="it-IT" sz="6000" b="1" dirty="0">
                <a:solidFill>
                  <a:schemeClr val="tx1">
                    <a:lumMod val="95000"/>
                    <a:lumOff val="5000"/>
                  </a:schemeClr>
                </a:solidFill>
              </a:rPr>
              <a:t>CORSO DI STORIA DELLA VENEZIA GIULIA</a:t>
            </a:r>
            <a:br>
              <a:rPr lang="it-IT" dirty="0"/>
            </a:br>
            <a:endParaRPr lang="it-IT" dirty="0"/>
          </a:p>
        </p:txBody>
      </p:sp>
      <p:sp>
        <p:nvSpPr>
          <p:cNvPr id="3" name="Sottotitolo 2">
            <a:extLst>
              <a:ext uri="{FF2B5EF4-FFF2-40B4-BE49-F238E27FC236}">
                <a16:creationId xmlns:a16="http://schemas.microsoft.com/office/drawing/2014/main" id="{AB9B0E66-38B4-4DE3-B0C3-2C5ABF564A1C}"/>
              </a:ext>
            </a:extLst>
          </p:cNvPr>
          <p:cNvSpPr>
            <a:spLocks noGrp="1"/>
          </p:cNvSpPr>
          <p:nvPr>
            <p:ph type="subTitle" idx="1"/>
          </p:nvPr>
        </p:nvSpPr>
        <p:spPr>
          <a:xfrm>
            <a:off x="209725" y="1417739"/>
            <a:ext cx="11811699" cy="5314426"/>
          </a:xfrm>
        </p:spPr>
        <p:txBody>
          <a:bodyPr>
            <a:normAutofit/>
          </a:bodyPr>
          <a:lstStyle/>
          <a:p>
            <a:pPr algn="just"/>
            <a:r>
              <a:rPr lang="it-IT" dirty="0"/>
              <a:t>Corso </a:t>
            </a:r>
            <a:r>
              <a:rPr lang="it-IT" b="1" dirty="0"/>
              <a:t>da remoto</a:t>
            </a:r>
            <a:r>
              <a:rPr lang="it-IT" dirty="0"/>
              <a:t>, come prevedono normativa e sicurezza </a:t>
            </a:r>
            <a:r>
              <a:rPr lang="it-IT" dirty="0">
                <a:sym typeface="Wingdings" panose="05000000000000000000" pitchFamily="2" charset="2"/>
              </a:rPr>
              <a:t> difficoltà di interazione, MA di </a:t>
            </a:r>
            <a:r>
              <a:rPr lang="it-IT" b="1" dirty="0">
                <a:sym typeface="Wingdings" panose="05000000000000000000" pitchFamily="2" charset="2"/>
              </a:rPr>
              <a:t>necessità virtù </a:t>
            </a:r>
            <a:r>
              <a:rPr lang="it-IT" dirty="0">
                <a:sym typeface="Wingdings" panose="05000000000000000000" pitchFamily="2" charset="2"/>
              </a:rPr>
              <a:t>: le mie lezioni verranno arricchite dagli interventi di molti </a:t>
            </a:r>
            <a:r>
              <a:rPr lang="it-IT" b="1" dirty="0">
                <a:sym typeface="Wingdings" panose="05000000000000000000" pitchFamily="2" charset="2"/>
              </a:rPr>
              <a:t>altri colleghi ed esperti</a:t>
            </a:r>
            <a:r>
              <a:rPr lang="it-IT" dirty="0">
                <a:sym typeface="Wingdings" panose="05000000000000000000" pitchFamily="2" charset="2"/>
              </a:rPr>
              <a:t> su temi specifici</a:t>
            </a:r>
          </a:p>
          <a:p>
            <a:pPr algn="just"/>
            <a:r>
              <a:rPr lang="it-IT" dirty="0">
                <a:sym typeface="Wingdings" panose="05000000000000000000" pitchFamily="2" charset="2"/>
              </a:rPr>
              <a:t>Tutte le </a:t>
            </a:r>
            <a:r>
              <a:rPr lang="it-IT" b="1" dirty="0">
                <a:sym typeface="Wingdings" panose="05000000000000000000" pitchFamily="2" charset="2"/>
              </a:rPr>
              <a:t>lezioni</a:t>
            </a:r>
            <a:r>
              <a:rPr lang="it-IT" dirty="0">
                <a:sym typeface="Wingdings" panose="05000000000000000000" pitchFamily="2" charset="2"/>
              </a:rPr>
              <a:t> si terranno sulla piattaforma </a:t>
            </a:r>
            <a:r>
              <a:rPr lang="it-IT" b="1" dirty="0">
                <a:sym typeface="Wingdings" panose="05000000000000000000" pitchFamily="2" charset="2"/>
              </a:rPr>
              <a:t>MS Teams </a:t>
            </a:r>
            <a:r>
              <a:rPr lang="it-IT" dirty="0">
                <a:sym typeface="Wingdings" panose="05000000000000000000" pitchFamily="2" charset="2"/>
              </a:rPr>
              <a:t>e verranno </a:t>
            </a:r>
            <a:r>
              <a:rPr lang="it-IT" b="1" dirty="0">
                <a:sym typeface="Wingdings" panose="05000000000000000000" pitchFamily="2" charset="2"/>
              </a:rPr>
              <a:t>registrate</a:t>
            </a:r>
            <a:r>
              <a:rPr lang="it-IT" dirty="0">
                <a:sym typeface="Wingdings" panose="05000000000000000000" pitchFamily="2" charset="2"/>
              </a:rPr>
              <a:t>, per poter venir scaricate e riascoltate in un secondo momento. Gli interventi dei colleghi verranno inseriti nelle mie lezioni. </a:t>
            </a:r>
          </a:p>
          <a:p>
            <a:pPr algn="just"/>
            <a:r>
              <a:rPr lang="it-IT" dirty="0">
                <a:sym typeface="Wingdings" panose="05000000000000000000" pitchFamily="2" charset="2"/>
              </a:rPr>
              <a:t>Ogni lezione verrà accompagnata da un </a:t>
            </a:r>
            <a:r>
              <a:rPr lang="it-IT" b="1" dirty="0">
                <a:sym typeface="Wingdings" panose="05000000000000000000" pitchFamily="2" charset="2"/>
              </a:rPr>
              <a:t>power point</a:t>
            </a:r>
            <a:r>
              <a:rPr lang="it-IT" dirty="0">
                <a:sym typeface="Wingdings" panose="05000000000000000000" pitchFamily="2" charset="2"/>
              </a:rPr>
              <a:t>, contenente schemi, documenti ed immagini.</a:t>
            </a:r>
          </a:p>
          <a:p>
            <a:pPr algn="just"/>
            <a:r>
              <a:rPr lang="it-IT" dirty="0">
                <a:sym typeface="Wingdings" panose="05000000000000000000" pitchFamily="2" charset="2"/>
              </a:rPr>
              <a:t>I miei power point e i materiali (audio e power point) forniti dai colleghi verranno caricati su </a:t>
            </a:r>
          </a:p>
          <a:p>
            <a:pPr algn="just"/>
            <a:r>
              <a:rPr lang="it-IT" b="1" dirty="0" err="1">
                <a:sym typeface="Wingdings" panose="05000000000000000000" pitchFamily="2" charset="2"/>
              </a:rPr>
              <a:t>Moodle</a:t>
            </a:r>
            <a:endParaRPr lang="it-IT" b="1" dirty="0">
              <a:sym typeface="Wingdings" panose="05000000000000000000" pitchFamily="2" charset="2"/>
            </a:endParaRPr>
          </a:p>
          <a:p>
            <a:pPr algn="just"/>
            <a:r>
              <a:rPr lang="it-IT" dirty="0" err="1">
                <a:sym typeface="Wingdings" panose="05000000000000000000" pitchFamily="2" charset="2"/>
              </a:rPr>
              <a:t>Moodle</a:t>
            </a:r>
            <a:r>
              <a:rPr lang="it-IT" dirty="0">
                <a:sym typeface="Wingdings" panose="05000000000000000000" pitchFamily="2" charset="2"/>
              </a:rPr>
              <a:t> sarà lo strumento principale di comunicazione fra studenti e docenti, ma chi lo desideri può formulare domande e chiedere chiarimenti anche via </a:t>
            </a:r>
            <a:r>
              <a:rPr lang="it-IT" b="1" dirty="0">
                <a:sym typeface="Wingdings" panose="05000000000000000000" pitchFamily="2" charset="2"/>
              </a:rPr>
              <a:t>mail</a:t>
            </a:r>
            <a:r>
              <a:rPr lang="it-IT" dirty="0">
                <a:sym typeface="Wingdings" panose="05000000000000000000" pitchFamily="2" charset="2"/>
              </a:rPr>
              <a:t>, all’indirizzo istituzionale del docente e, naturalmente, formulare domande in diretta durante la lezione.</a:t>
            </a:r>
          </a:p>
          <a:p>
            <a:pPr algn="just"/>
            <a:endParaRPr lang="it-IT" dirty="0">
              <a:sym typeface="Wingdings" panose="05000000000000000000" pitchFamily="2" charset="2"/>
            </a:endParaRPr>
          </a:p>
        </p:txBody>
      </p:sp>
      <p:sp>
        <p:nvSpPr>
          <p:cNvPr id="4" name="Segnaposto numero diapositiva 3">
            <a:extLst>
              <a:ext uri="{FF2B5EF4-FFF2-40B4-BE49-F238E27FC236}">
                <a16:creationId xmlns:a16="http://schemas.microsoft.com/office/drawing/2014/main" id="{47D608A9-14C0-473D-BA14-120D8BDBA853}"/>
              </a:ext>
            </a:extLst>
          </p:cNvPr>
          <p:cNvSpPr>
            <a:spLocks noGrp="1"/>
          </p:cNvSpPr>
          <p:nvPr>
            <p:ph type="sldNum" sz="quarter" idx="12"/>
          </p:nvPr>
        </p:nvSpPr>
        <p:spPr/>
        <p:txBody>
          <a:bodyPr/>
          <a:lstStyle/>
          <a:p>
            <a:fld id="{4900F736-99D1-46F5-B9ED-A05A0156FE3A}" type="slidenum">
              <a:rPr lang="it-IT" smtClean="0"/>
              <a:t>1</a:t>
            </a:fld>
            <a:endParaRPr lang="it-IT"/>
          </a:p>
        </p:txBody>
      </p:sp>
    </p:spTree>
    <p:extLst>
      <p:ext uri="{BB962C8B-B14F-4D97-AF65-F5344CB8AC3E}">
        <p14:creationId xmlns:p14="http://schemas.microsoft.com/office/powerpoint/2010/main" val="2483274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49475B-F868-4C6B-BA1D-D60070C39DB0}"/>
              </a:ext>
            </a:extLst>
          </p:cNvPr>
          <p:cNvSpPr>
            <a:spLocks noGrp="1"/>
          </p:cNvSpPr>
          <p:nvPr>
            <p:ph type="title"/>
          </p:nvPr>
        </p:nvSpPr>
        <p:spPr>
          <a:xfrm>
            <a:off x="838200" y="109058"/>
            <a:ext cx="10515600" cy="696285"/>
          </a:xfrm>
        </p:spPr>
        <p:txBody>
          <a:bodyPr/>
          <a:lstStyle/>
          <a:p>
            <a:pPr algn="ctr"/>
            <a:r>
              <a:rPr lang="it-IT" b="1" dirty="0"/>
              <a:t>ESISTE DAVVERO?</a:t>
            </a:r>
          </a:p>
        </p:txBody>
      </p:sp>
      <p:sp>
        <p:nvSpPr>
          <p:cNvPr id="3" name="Segnaposto contenuto 2">
            <a:extLst>
              <a:ext uri="{FF2B5EF4-FFF2-40B4-BE49-F238E27FC236}">
                <a16:creationId xmlns:a16="http://schemas.microsoft.com/office/drawing/2014/main" id="{B7500D1C-5DBB-43BC-BD69-5BAACFC91FE4}"/>
              </a:ext>
            </a:extLst>
          </p:cNvPr>
          <p:cNvSpPr>
            <a:spLocks noGrp="1"/>
          </p:cNvSpPr>
          <p:nvPr>
            <p:ph idx="1"/>
          </p:nvPr>
        </p:nvSpPr>
        <p:spPr>
          <a:xfrm>
            <a:off x="293615" y="805343"/>
            <a:ext cx="11702642" cy="6052657"/>
          </a:xfrm>
        </p:spPr>
        <p:txBody>
          <a:bodyPr>
            <a:normAutofit lnSpcReduction="10000"/>
          </a:bodyPr>
          <a:lstStyle/>
          <a:p>
            <a:pPr algn="just"/>
            <a:r>
              <a:rPr lang="it-IT" dirty="0"/>
              <a:t>Entrata nell’uso italiano a fine ‘800</a:t>
            </a:r>
          </a:p>
          <a:p>
            <a:pPr algn="just"/>
            <a:r>
              <a:rPr lang="it-IT" dirty="0"/>
              <a:t>Dopo il </a:t>
            </a:r>
            <a:r>
              <a:rPr lang="it-IT" b="1" dirty="0"/>
              <a:t>1922</a:t>
            </a:r>
            <a:r>
              <a:rPr lang="it-IT" dirty="0"/>
              <a:t> (trattati di Rapallo e di Roma) denominazione amministrativa per i territori annessi al confine orientale: province di Gorizia, Trieste, Pola (Istria), Fiume (Carnaro) – Provincia di Zara in Dalmazia</a:t>
            </a:r>
          </a:p>
          <a:p>
            <a:pPr algn="just"/>
            <a:r>
              <a:rPr lang="it-IT" dirty="0"/>
              <a:t>Dopo il </a:t>
            </a:r>
            <a:r>
              <a:rPr lang="it-IT" b="1" dirty="0"/>
              <a:t>1947</a:t>
            </a:r>
            <a:r>
              <a:rPr lang="it-IT" dirty="0"/>
              <a:t> (trattato di pace) la Jugoslavia ha annesso le province di Zara e Fiume e la maggior parte di quelle di Trieste e Gorizia. In Italia solo la parte meridionale della provincia di Gorizia</a:t>
            </a:r>
          </a:p>
          <a:p>
            <a:pPr algn="just"/>
            <a:r>
              <a:rPr lang="it-IT" dirty="0"/>
              <a:t>Dal 1947 al </a:t>
            </a:r>
            <a:r>
              <a:rPr lang="it-IT" b="1" dirty="0"/>
              <a:t>1954</a:t>
            </a:r>
            <a:r>
              <a:rPr lang="it-IT" dirty="0"/>
              <a:t> (memorandum di Londra) parte delle province di Trieste e Pola avrebbe dovuto costituire il Territorio libero di Trieste, ma rimaste res </a:t>
            </a:r>
            <a:r>
              <a:rPr lang="it-IT" dirty="0" err="1"/>
              <a:t>nullius</a:t>
            </a:r>
            <a:r>
              <a:rPr lang="it-IT" dirty="0"/>
              <a:t> sotto amministrazione militare anglo-americana (zona A ) e jugoslava (zona B)</a:t>
            </a:r>
          </a:p>
          <a:p>
            <a:pPr algn="just"/>
            <a:r>
              <a:rPr lang="it-IT" dirty="0"/>
              <a:t>Dal 1954 zona A rientrata di fatto sotto la sovranità italiana, confermata nel </a:t>
            </a:r>
            <a:r>
              <a:rPr lang="it-IT" b="1" dirty="0"/>
              <a:t>1975</a:t>
            </a:r>
            <a:r>
              <a:rPr lang="it-IT" dirty="0"/>
              <a:t> (trattato di Osimo)</a:t>
            </a:r>
          </a:p>
          <a:p>
            <a:pPr algn="just"/>
            <a:r>
              <a:rPr lang="it-IT" dirty="0"/>
              <a:t>Nel </a:t>
            </a:r>
            <a:r>
              <a:rPr lang="it-IT" b="1" dirty="0"/>
              <a:t>1963</a:t>
            </a:r>
            <a:r>
              <a:rPr lang="it-IT" dirty="0"/>
              <a:t> province di Gorizia e Trieste unite al Friuli nella regione autonoma Friuli – Venezia Giulia</a:t>
            </a:r>
          </a:p>
        </p:txBody>
      </p:sp>
      <p:sp>
        <p:nvSpPr>
          <p:cNvPr id="4" name="Segnaposto numero diapositiva 3">
            <a:extLst>
              <a:ext uri="{FF2B5EF4-FFF2-40B4-BE49-F238E27FC236}">
                <a16:creationId xmlns:a16="http://schemas.microsoft.com/office/drawing/2014/main" id="{3A220654-E53B-4E7F-BC0D-A2407B0399DF}"/>
              </a:ext>
            </a:extLst>
          </p:cNvPr>
          <p:cNvSpPr>
            <a:spLocks noGrp="1"/>
          </p:cNvSpPr>
          <p:nvPr>
            <p:ph type="sldNum" sz="quarter" idx="12"/>
          </p:nvPr>
        </p:nvSpPr>
        <p:spPr/>
        <p:txBody>
          <a:bodyPr/>
          <a:lstStyle/>
          <a:p>
            <a:fld id="{4900F736-99D1-46F5-B9ED-A05A0156FE3A}" type="slidenum">
              <a:rPr lang="it-IT" smtClean="0"/>
              <a:t>10</a:t>
            </a:fld>
            <a:endParaRPr lang="it-IT"/>
          </a:p>
        </p:txBody>
      </p:sp>
    </p:spTree>
    <p:extLst>
      <p:ext uri="{BB962C8B-B14F-4D97-AF65-F5344CB8AC3E}">
        <p14:creationId xmlns:p14="http://schemas.microsoft.com/office/powerpoint/2010/main" val="2253297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24BA65-98F1-42BE-8B48-059059FBBF68}"/>
              </a:ext>
            </a:extLst>
          </p:cNvPr>
          <p:cNvSpPr>
            <a:spLocks noGrp="1"/>
          </p:cNvSpPr>
          <p:nvPr>
            <p:ph type="title"/>
          </p:nvPr>
        </p:nvSpPr>
        <p:spPr>
          <a:xfrm>
            <a:off x="838200" y="100668"/>
            <a:ext cx="10515600" cy="1157682"/>
          </a:xfrm>
        </p:spPr>
        <p:txBody>
          <a:bodyPr/>
          <a:lstStyle/>
          <a:p>
            <a:pPr algn="ctr"/>
            <a:r>
              <a:rPr lang="it-IT" b="1" dirty="0"/>
              <a:t>E NELLE ALTRE LINGUE?</a:t>
            </a:r>
          </a:p>
        </p:txBody>
      </p:sp>
      <p:sp>
        <p:nvSpPr>
          <p:cNvPr id="3" name="Segnaposto contenuto 2">
            <a:extLst>
              <a:ext uri="{FF2B5EF4-FFF2-40B4-BE49-F238E27FC236}">
                <a16:creationId xmlns:a16="http://schemas.microsoft.com/office/drawing/2014/main" id="{B7D80905-94DC-4C4D-A129-2AADF1D6B49F}"/>
              </a:ext>
            </a:extLst>
          </p:cNvPr>
          <p:cNvSpPr>
            <a:spLocks noGrp="1"/>
          </p:cNvSpPr>
          <p:nvPr>
            <p:ph idx="1"/>
          </p:nvPr>
        </p:nvSpPr>
        <p:spPr>
          <a:xfrm>
            <a:off x="838200" y="1333850"/>
            <a:ext cx="10515600" cy="4843113"/>
          </a:xfrm>
        </p:spPr>
        <p:txBody>
          <a:bodyPr>
            <a:normAutofit/>
          </a:bodyPr>
          <a:lstStyle/>
          <a:p>
            <a:r>
              <a:rPr lang="it-IT" sz="3600" dirty="0"/>
              <a:t>K</a:t>
            </a:r>
            <a:r>
              <a:rPr lang="hu-HU" sz="3600" dirty="0"/>
              <a:t>ű</a:t>
            </a:r>
            <a:r>
              <a:rPr lang="it-IT" sz="3600" dirty="0" err="1"/>
              <a:t>nstenland</a:t>
            </a:r>
            <a:endParaRPr lang="it-IT" sz="3600" dirty="0"/>
          </a:p>
          <a:p>
            <a:r>
              <a:rPr lang="it-IT" sz="3600" dirty="0"/>
              <a:t>Marche Julienne </a:t>
            </a:r>
          </a:p>
          <a:p>
            <a:r>
              <a:rPr lang="it-IT" sz="3600" dirty="0" err="1"/>
              <a:t>Julijska</a:t>
            </a:r>
            <a:r>
              <a:rPr lang="it-IT" sz="3600" dirty="0"/>
              <a:t> </a:t>
            </a:r>
            <a:r>
              <a:rPr lang="it-IT" sz="3600" dirty="0" err="1"/>
              <a:t>krajina</a:t>
            </a:r>
            <a:endParaRPr lang="it-IT" sz="3600" dirty="0"/>
          </a:p>
          <a:p>
            <a:r>
              <a:rPr lang="it-IT" sz="3600" dirty="0" err="1"/>
              <a:t>Primórska</a:t>
            </a:r>
            <a:r>
              <a:rPr lang="it-IT" sz="3600" dirty="0"/>
              <a:t> (</a:t>
            </a:r>
            <a:r>
              <a:rPr lang="nb-NO" sz="3600" dirty="0"/>
              <a:t>Slovensko primorje, primorska Slovenija)</a:t>
            </a:r>
          </a:p>
          <a:p>
            <a:r>
              <a:rPr lang="nb-NO" sz="3600" dirty="0"/>
              <a:t>Istra </a:t>
            </a:r>
          </a:p>
          <a:p>
            <a:r>
              <a:rPr lang="nb-NO" sz="3600" dirty="0"/>
              <a:t>Primorsko-goranska županija (Regione</a:t>
            </a:r>
          </a:p>
          <a:p>
            <a:r>
              <a:rPr lang="nb-NO" sz="3600" dirty="0"/>
              <a:t> litoraneo-montana) </a:t>
            </a:r>
          </a:p>
          <a:p>
            <a:endParaRPr lang="it-IT" sz="3600" dirty="0"/>
          </a:p>
        </p:txBody>
      </p:sp>
      <p:sp>
        <p:nvSpPr>
          <p:cNvPr id="4" name="Segnaposto numero diapositiva 3">
            <a:extLst>
              <a:ext uri="{FF2B5EF4-FFF2-40B4-BE49-F238E27FC236}">
                <a16:creationId xmlns:a16="http://schemas.microsoft.com/office/drawing/2014/main" id="{7475B0F7-77BB-4706-B44B-CEBD5DFD5C2A}"/>
              </a:ext>
            </a:extLst>
          </p:cNvPr>
          <p:cNvSpPr>
            <a:spLocks noGrp="1"/>
          </p:cNvSpPr>
          <p:nvPr>
            <p:ph type="sldNum" sz="quarter" idx="12"/>
          </p:nvPr>
        </p:nvSpPr>
        <p:spPr/>
        <p:txBody>
          <a:bodyPr/>
          <a:lstStyle/>
          <a:p>
            <a:fld id="{4900F736-99D1-46F5-B9ED-A05A0156FE3A}" type="slidenum">
              <a:rPr lang="it-IT" smtClean="0"/>
              <a:t>11</a:t>
            </a:fld>
            <a:endParaRPr lang="it-IT"/>
          </a:p>
        </p:txBody>
      </p:sp>
    </p:spTree>
    <p:extLst>
      <p:ext uri="{BB962C8B-B14F-4D97-AF65-F5344CB8AC3E}">
        <p14:creationId xmlns:p14="http://schemas.microsoft.com/office/powerpoint/2010/main" val="2118119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BAF63D-3C72-4BA7-989E-B7FA0553D1AB}"/>
              </a:ext>
            </a:extLst>
          </p:cNvPr>
          <p:cNvSpPr>
            <a:spLocks noGrp="1"/>
          </p:cNvSpPr>
          <p:nvPr>
            <p:ph type="title"/>
          </p:nvPr>
        </p:nvSpPr>
        <p:spPr>
          <a:xfrm>
            <a:off x="838200" y="365126"/>
            <a:ext cx="10515600" cy="893224"/>
          </a:xfrm>
        </p:spPr>
        <p:txBody>
          <a:bodyPr/>
          <a:lstStyle/>
          <a:p>
            <a:pPr algn="ctr"/>
            <a:r>
              <a:rPr lang="it-IT" b="1" dirty="0">
                <a:solidFill>
                  <a:schemeClr val="accent6">
                    <a:lumMod val="50000"/>
                  </a:schemeClr>
                </a:solidFill>
              </a:rPr>
              <a:t>FRONTIERA ADRIATICA</a:t>
            </a:r>
          </a:p>
        </p:txBody>
      </p:sp>
      <p:sp>
        <p:nvSpPr>
          <p:cNvPr id="3" name="Segnaposto contenuto 2">
            <a:extLst>
              <a:ext uri="{FF2B5EF4-FFF2-40B4-BE49-F238E27FC236}">
                <a16:creationId xmlns:a16="http://schemas.microsoft.com/office/drawing/2014/main" id="{69E89081-B66C-4459-8DAA-36A49C522B64}"/>
              </a:ext>
            </a:extLst>
          </p:cNvPr>
          <p:cNvSpPr>
            <a:spLocks noGrp="1"/>
          </p:cNvSpPr>
          <p:nvPr>
            <p:ph idx="1"/>
          </p:nvPr>
        </p:nvSpPr>
        <p:spPr>
          <a:xfrm>
            <a:off x="159391" y="1258350"/>
            <a:ext cx="11828477" cy="5463125"/>
          </a:xfrm>
        </p:spPr>
        <p:txBody>
          <a:bodyPr>
            <a:normAutofit fontScale="92500" lnSpcReduction="20000"/>
          </a:bodyPr>
          <a:lstStyle/>
          <a:p>
            <a:pPr algn="just">
              <a:lnSpc>
                <a:spcPct val="150000"/>
              </a:lnSpc>
            </a:pPr>
            <a:r>
              <a:rPr lang="it-IT" sz="3600" dirty="0"/>
              <a:t>Da un </a:t>
            </a:r>
            <a:r>
              <a:rPr lang="it-IT" sz="3600" b="1" dirty="0"/>
              <a:t>punto di vista storico</a:t>
            </a:r>
            <a:r>
              <a:rPr lang="it-IT" sz="3600" dirty="0"/>
              <a:t>, i</a:t>
            </a:r>
            <a:r>
              <a:rPr lang="it-IT" sz="3600" b="1" dirty="0"/>
              <a:t>nsensato</a:t>
            </a:r>
            <a:r>
              <a:rPr lang="it-IT" sz="3600" dirty="0"/>
              <a:t> parlare delle vicende della </a:t>
            </a:r>
            <a:r>
              <a:rPr lang="it-IT" sz="3600" b="1" dirty="0"/>
              <a:t>sola Venezia Giulia </a:t>
            </a:r>
            <a:r>
              <a:rPr lang="it-IT" sz="3600" dirty="0">
                <a:sym typeface="Wingdings" panose="05000000000000000000" pitchFamily="2" charset="2"/>
              </a:rPr>
              <a:t> storia breve  non regione storica </a:t>
            </a:r>
            <a:r>
              <a:rPr lang="it-IT" sz="3600" b="1" dirty="0">
                <a:sym typeface="Wingdings" panose="05000000000000000000" pitchFamily="2" charset="2"/>
              </a:rPr>
              <a:t></a:t>
            </a:r>
            <a:r>
              <a:rPr lang="it-IT" sz="3600" dirty="0">
                <a:sym typeface="Wingdings" panose="05000000000000000000" pitchFamily="2" charset="2"/>
              </a:rPr>
              <a:t> storia dell’</a:t>
            </a:r>
            <a:r>
              <a:rPr lang="it-IT" sz="3600" b="1" dirty="0">
                <a:sym typeface="Wingdings" panose="05000000000000000000" pitchFamily="2" charset="2"/>
              </a:rPr>
              <a:t>Alto Adriatico</a:t>
            </a:r>
            <a:r>
              <a:rPr lang="it-IT" sz="3600" dirty="0">
                <a:sym typeface="Wingdings" panose="05000000000000000000" pitchFamily="2" charset="2"/>
              </a:rPr>
              <a:t>, fra Livenza e </a:t>
            </a:r>
            <a:r>
              <a:rPr lang="it-IT" sz="3600" dirty="0" err="1">
                <a:sym typeface="Wingdings" panose="05000000000000000000" pitchFamily="2" charset="2"/>
              </a:rPr>
              <a:t>Quarnaro</a:t>
            </a:r>
            <a:endParaRPr lang="it-IT" sz="3600" dirty="0"/>
          </a:p>
          <a:p>
            <a:pPr algn="just">
              <a:lnSpc>
                <a:spcPct val="150000"/>
              </a:lnSpc>
            </a:pPr>
            <a:r>
              <a:rPr lang="it-IT" sz="3600" dirty="0"/>
              <a:t>A sua volta, Alto Adriatico fa </a:t>
            </a:r>
            <a:r>
              <a:rPr lang="it-IT" sz="3600" b="1" dirty="0"/>
              <a:t>parte</a:t>
            </a:r>
            <a:r>
              <a:rPr lang="it-IT" sz="3600" dirty="0"/>
              <a:t> di una più vasta area, che è quella della </a:t>
            </a:r>
            <a:r>
              <a:rPr lang="it-IT" sz="3600" b="1" dirty="0"/>
              <a:t>frontiera adriatica </a:t>
            </a:r>
            <a:r>
              <a:rPr lang="it-IT" sz="3600" dirty="0"/>
              <a:t>= lunga striscia costiera, con il suo immediato retroterra, che scende dall’estremità settentrionale del golfo adriatico, giù per le coste istriana e dalmate, fino alle Bocche di Cattaro.</a:t>
            </a:r>
          </a:p>
        </p:txBody>
      </p:sp>
      <p:sp>
        <p:nvSpPr>
          <p:cNvPr id="4" name="Segnaposto numero diapositiva 3">
            <a:extLst>
              <a:ext uri="{FF2B5EF4-FFF2-40B4-BE49-F238E27FC236}">
                <a16:creationId xmlns:a16="http://schemas.microsoft.com/office/drawing/2014/main" id="{CFD1622A-98E2-4355-A770-10269A8446DC}"/>
              </a:ext>
            </a:extLst>
          </p:cNvPr>
          <p:cNvSpPr>
            <a:spLocks noGrp="1"/>
          </p:cNvSpPr>
          <p:nvPr>
            <p:ph type="sldNum" sz="quarter" idx="12"/>
          </p:nvPr>
        </p:nvSpPr>
        <p:spPr/>
        <p:txBody>
          <a:bodyPr/>
          <a:lstStyle/>
          <a:p>
            <a:fld id="{4900F736-99D1-46F5-B9ED-A05A0156FE3A}" type="slidenum">
              <a:rPr lang="it-IT" smtClean="0"/>
              <a:t>12</a:t>
            </a:fld>
            <a:endParaRPr lang="it-IT"/>
          </a:p>
        </p:txBody>
      </p:sp>
    </p:spTree>
    <p:extLst>
      <p:ext uri="{BB962C8B-B14F-4D97-AF65-F5344CB8AC3E}">
        <p14:creationId xmlns:p14="http://schemas.microsoft.com/office/powerpoint/2010/main" val="2247528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249709-C9F8-4BCF-BC43-EBF12056F318}"/>
              </a:ext>
            </a:extLst>
          </p:cNvPr>
          <p:cNvSpPr>
            <a:spLocks noGrp="1"/>
          </p:cNvSpPr>
          <p:nvPr>
            <p:ph type="title"/>
          </p:nvPr>
        </p:nvSpPr>
        <p:spPr/>
        <p:txBody>
          <a:bodyPr/>
          <a:lstStyle/>
          <a:p>
            <a:pPr algn="ctr"/>
            <a:r>
              <a:rPr lang="it-IT" b="1" dirty="0">
                <a:solidFill>
                  <a:srgbClr val="C00000"/>
                </a:solidFill>
              </a:rPr>
              <a:t>FRONTIERA E CONFINE</a:t>
            </a:r>
          </a:p>
        </p:txBody>
      </p:sp>
      <p:sp>
        <p:nvSpPr>
          <p:cNvPr id="3" name="Segnaposto contenuto 2">
            <a:extLst>
              <a:ext uri="{FF2B5EF4-FFF2-40B4-BE49-F238E27FC236}">
                <a16:creationId xmlns:a16="http://schemas.microsoft.com/office/drawing/2014/main" id="{732576A0-B725-469D-9622-DB4968EC904A}"/>
              </a:ext>
            </a:extLst>
          </p:cNvPr>
          <p:cNvSpPr>
            <a:spLocks noGrp="1"/>
          </p:cNvSpPr>
          <p:nvPr>
            <p:ph idx="1"/>
          </p:nvPr>
        </p:nvSpPr>
        <p:spPr/>
        <p:txBody>
          <a:bodyPr/>
          <a:lstStyle/>
          <a:p>
            <a:pPr algn="just"/>
            <a:r>
              <a:rPr lang="it-IT" dirty="0"/>
              <a:t>FRONTIERA: area vasta, talvolta indefinita (frontiera americana), in altri casi terra di sovrapposizioni fra </a:t>
            </a:r>
            <a:r>
              <a:rPr lang="it-IT" dirty="0" err="1"/>
              <a:t>periferire</a:t>
            </a:r>
            <a:r>
              <a:rPr lang="it-IT" dirty="0"/>
              <a:t> e quindi di incroci, </a:t>
            </a:r>
          </a:p>
          <a:p>
            <a:pPr algn="just"/>
            <a:r>
              <a:rPr lang="it-IT" dirty="0"/>
              <a:t>FRONTIERA ADRIATICA: area di sovrapposizione fra mondo </a:t>
            </a:r>
            <a:r>
              <a:rPr lang="it-IT" b="1" dirty="0"/>
              <a:t>latino</a:t>
            </a:r>
            <a:r>
              <a:rPr lang="it-IT" dirty="0"/>
              <a:t>, </a:t>
            </a:r>
            <a:r>
              <a:rPr lang="it-IT" b="1" dirty="0"/>
              <a:t>germanico</a:t>
            </a:r>
            <a:r>
              <a:rPr lang="it-IT" dirty="0"/>
              <a:t> e </a:t>
            </a:r>
            <a:r>
              <a:rPr lang="it-IT" b="1" dirty="0"/>
              <a:t>slavo</a:t>
            </a:r>
            <a:r>
              <a:rPr lang="it-IT" dirty="0"/>
              <a:t>, con alcune presenze </a:t>
            </a:r>
            <a:r>
              <a:rPr lang="it-IT" b="1" dirty="0"/>
              <a:t>ungheresi</a:t>
            </a:r>
            <a:r>
              <a:rPr lang="it-IT" dirty="0"/>
              <a:t>. </a:t>
            </a:r>
          </a:p>
          <a:p>
            <a:pPr algn="just"/>
            <a:endParaRPr lang="it-IT" dirty="0"/>
          </a:p>
          <a:p>
            <a:pPr algn="just"/>
            <a:r>
              <a:rPr lang="it-IT" dirty="0"/>
              <a:t>CONFINE: linea di divisione : o di qua o di là</a:t>
            </a:r>
          </a:p>
          <a:p>
            <a:pPr algn="just"/>
            <a:endParaRPr lang="it-IT" dirty="0"/>
          </a:p>
          <a:p>
            <a:pPr algn="just"/>
            <a:r>
              <a:rPr lang="it-IT" dirty="0"/>
              <a:t>Nel corso dei secoli, </a:t>
            </a:r>
            <a:r>
              <a:rPr lang="it-IT" b="1" dirty="0"/>
              <a:t>all’interno</a:t>
            </a:r>
            <a:r>
              <a:rPr lang="it-IT" dirty="0"/>
              <a:t> della </a:t>
            </a:r>
            <a:r>
              <a:rPr lang="it-IT" b="1" dirty="0"/>
              <a:t>Frontiera adriatica</a:t>
            </a:r>
            <a:r>
              <a:rPr lang="it-IT" dirty="0"/>
              <a:t>, molti </a:t>
            </a:r>
            <a:r>
              <a:rPr lang="it-IT" b="1" dirty="0"/>
              <a:t>confini</a:t>
            </a:r>
            <a:r>
              <a:rPr lang="it-IT" dirty="0"/>
              <a:t>, </a:t>
            </a:r>
            <a:r>
              <a:rPr lang="it-IT" dirty="0" err="1"/>
              <a:t>mobidi</a:t>
            </a:r>
            <a:r>
              <a:rPr lang="it-IT" dirty="0"/>
              <a:t> e duri</a:t>
            </a:r>
          </a:p>
        </p:txBody>
      </p:sp>
      <p:sp>
        <p:nvSpPr>
          <p:cNvPr id="4" name="Segnaposto numero diapositiva 3">
            <a:extLst>
              <a:ext uri="{FF2B5EF4-FFF2-40B4-BE49-F238E27FC236}">
                <a16:creationId xmlns:a16="http://schemas.microsoft.com/office/drawing/2014/main" id="{0281431F-C7F2-4AA5-970F-51E8136B490B}"/>
              </a:ext>
            </a:extLst>
          </p:cNvPr>
          <p:cNvSpPr>
            <a:spLocks noGrp="1"/>
          </p:cNvSpPr>
          <p:nvPr>
            <p:ph type="sldNum" sz="quarter" idx="12"/>
          </p:nvPr>
        </p:nvSpPr>
        <p:spPr/>
        <p:txBody>
          <a:bodyPr/>
          <a:lstStyle/>
          <a:p>
            <a:fld id="{4900F736-99D1-46F5-B9ED-A05A0156FE3A}" type="slidenum">
              <a:rPr lang="it-IT" smtClean="0"/>
              <a:t>13</a:t>
            </a:fld>
            <a:endParaRPr lang="it-IT"/>
          </a:p>
        </p:txBody>
      </p:sp>
    </p:spTree>
    <p:extLst>
      <p:ext uri="{BB962C8B-B14F-4D97-AF65-F5344CB8AC3E}">
        <p14:creationId xmlns:p14="http://schemas.microsoft.com/office/powerpoint/2010/main" val="2925326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BBEE7E-E4BE-483B-A89A-E1B756D02742}"/>
              </a:ext>
            </a:extLst>
          </p:cNvPr>
          <p:cNvSpPr>
            <a:spLocks noGrp="1"/>
          </p:cNvSpPr>
          <p:nvPr>
            <p:ph type="title"/>
          </p:nvPr>
        </p:nvSpPr>
        <p:spPr/>
        <p:txBody>
          <a:bodyPr/>
          <a:lstStyle/>
          <a:p>
            <a:r>
              <a:rPr lang="it-IT" b="1" dirty="0">
                <a:solidFill>
                  <a:srgbClr val="FF0000"/>
                </a:solidFill>
              </a:rPr>
              <a:t>IL TERRITORIO</a:t>
            </a:r>
          </a:p>
        </p:txBody>
      </p:sp>
      <p:sp>
        <p:nvSpPr>
          <p:cNvPr id="3" name="Segnaposto contenuto 2">
            <a:extLst>
              <a:ext uri="{FF2B5EF4-FFF2-40B4-BE49-F238E27FC236}">
                <a16:creationId xmlns:a16="http://schemas.microsoft.com/office/drawing/2014/main" id="{1E668282-14C4-4754-A4FC-70A8796FA3CE}"/>
              </a:ext>
            </a:extLst>
          </p:cNvPr>
          <p:cNvSpPr>
            <a:spLocks noGrp="1"/>
          </p:cNvSpPr>
          <p:nvPr>
            <p:ph idx="1"/>
          </p:nvPr>
        </p:nvSpPr>
        <p:spPr/>
        <p:txBody>
          <a:bodyPr/>
          <a:lstStyle/>
          <a:p>
            <a:r>
              <a:rPr lang="it-IT" dirty="0"/>
              <a:t>Grande varietà di paesaggi</a:t>
            </a:r>
          </a:p>
          <a:p>
            <a:r>
              <a:rPr lang="it-IT" dirty="0"/>
              <a:t>Circondata a nord e est</a:t>
            </a:r>
          </a:p>
          <a:p>
            <a:pPr marL="0" indent="0">
              <a:buNone/>
            </a:pPr>
            <a:r>
              <a:rPr lang="it-IT" dirty="0"/>
              <a:t>dalla </a:t>
            </a:r>
            <a:r>
              <a:rPr lang="it-IT" b="1" dirty="0"/>
              <a:t>catena alpina </a:t>
            </a:r>
            <a:r>
              <a:rPr lang="it-IT" dirty="0"/>
              <a:t>(Carniche e Giulie)</a:t>
            </a:r>
          </a:p>
        </p:txBody>
      </p:sp>
      <p:sp>
        <p:nvSpPr>
          <p:cNvPr id="4" name="Segnaposto numero diapositiva 3">
            <a:extLst>
              <a:ext uri="{FF2B5EF4-FFF2-40B4-BE49-F238E27FC236}">
                <a16:creationId xmlns:a16="http://schemas.microsoft.com/office/drawing/2014/main" id="{89BF7951-62C0-4AE9-86A9-9BBABD0B8ACD}"/>
              </a:ext>
            </a:extLst>
          </p:cNvPr>
          <p:cNvSpPr>
            <a:spLocks noGrp="1"/>
          </p:cNvSpPr>
          <p:nvPr>
            <p:ph type="sldNum" sz="quarter" idx="12"/>
          </p:nvPr>
        </p:nvSpPr>
        <p:spPr/>
        <p:txBody>
          <a:bodyPr/>
          <a:lstStyle/>
          <a:p>
            <a:fld id="{4900F736-99D1-46F5-B9ED-A05A0156FE3A}" type="slidenum">
              <a:rPr lang="it-IT" smtClean="0"/>
              <a:t>14</a:t>
            </a:fld>
            <a:endParaRPr lang="it-IT"/>
          </a:p>
        </p:txBody>
      </p:sp>
      <p:pic>
        <p:nvPicPr>
          <p:cNvPr id="5" name="Immagine 4">
            <a:extLst>
              <a:ext uri="{FF2B5EF4-FFF2-40B4-BE49-F238E27FC236}">
                <a16:creationId xmlns:a16="http://schemas.microsoft.com/office/drawing/2014/main" id="{1B53BFC9-1532-4DBB-9645-6F221841676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26635" y="642937"/>
            <a:ext cx="5452844" cy="5572125"/>
          </a:xfrm>
          <a:prstGeom prst="rect">
            <a:avLst/>
          </a:prstGeom>
        </p:spPr>
      </p:pic>
    </p:spTree>
    <p:extLst>
      <p:ext uri="{BB962C8B-B14F-4D97-AF65-F5344CB8AC3E}">
        <p14:creationId xmlns:p14="http://schemas.microsoft.com/office/powerpoint/2010/main" val="1585050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F80ED36-0036-411C-BDD2-1D45B65F2D11}"/>
              </a:ext>
            </a:extLst>
          </p:cNvPr>
          <p:cNvSpPr>
            <a:spLocks noGrp="1"/>
          </p:cNvSpPr>
          <p:nvPr>
            <p:ph type="title"/>
          </p:nvPr>
        </p:nvSpPr>
        <p:spPr/>
        <p:txBody>
          <a:bodyPr/>
          <a:lstStyle/>
          <a:p>
            <a:pPr algn="ctr"/>
            <a:r>
              <a:rPr lang="it-IT" dirty="0"/>
              <a:t>COGLIANS E GRAUZARIA</a:t>
            </a:r>
          </a:p>
        </p:txBody>
      </p:sp>
      <p:pic>
        <p:nvPicPr>
          <p:cNvPr id="5" name="Segnaposto contenuto 4">
            <a:extLst>
              <a:ext uri="{FF2B5EF4-FFF2-40B4-BE49-F238E27FC236}">
                <a16:creationId xmlns:a16="http://schemas.microsoft.com/office/drawing/2014/main" id="{27894715-8255-4210-9156-063A8935345A}"/>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195108" y="1825625"/>
            <a:ext cx="5801784" cy="4351338"/>
          </a:xfrm>
          <a:prstGeom prst="rect">
            <a:avLst/>
          </a:prstGeom>
        </p:spPr>
      </p:pic>
      <p:sp>
        <p:nvSpPr>
          <p:cNvPr id="4" name="Segnaposto numero diapositiva 3">
            <a:extLst>
              <a:ext uri="{FF2B5EF4-FFF2-40B4-BE49-F238E27FC236}">
                <a16:creationId xmlns:a16="http://schemas.microsoft.com/office/drawing/2014/main" id="{90F7AF35-F080-401D-B798-F9233ED9D7E4}"/>
              </a:ext>
            </a:extLst>
          </p:cNvPr>
          <p:cNvSpPr>
            <a:spLocks noGrp="1"/>
          </p:cNvSpPr>
          <p:nvPr>
            <p:ph type="sldNum" sz="quarter" idx="12"/>
          </p:nvPr>
        </p:nvSpPr>
        <p:spPr/>
        <p:txBody>
          <a:bodyPr/>
          <a:lstStyle/>
          <a:p>
            <a:fld id="{4900F736-99D1-46F5-B9ED-A05A0156FE3A}" type="slidenum">
              <a:rPr lang="it-IT" smtClean="0"/>
              <a:t>15</a:t>
            </a:fld>
            <a:endParaRPr lang="it-IT"/>
          </a:p>
        </p:txBody>
      </p:sp>
    </p:spTree>
    <p:extLst>
      <p:ext uri="{BB962C8B-B14F-4D97-AF65-F5344CB8AC3E}">
        <p14:creationId xmlns:p14="http://schemas.microsoft.com/office/powerpoint/2010/main" val="2044878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1F0C1E-5A7A-421C-A486-3FF726CADDBA}"/>
              </a:ext>
            </a:extLst>
          </p:cNvPr>
          <p:cNvSpPr>
            <a:spLocks noGrp="1"/>
          </p:cNvSpPr>
          <p:nvPr>
            <p:ph type="title"/>
          </p:nvPr>
        </p:nvSpPr>
        <p:spPr/>
        <p:txBody>
          <a:bodyPr/>
          <a:lstStyle/>
          <a:p>
            <a:endParaRPr lang="it-IT"/>
          </a:p>
        </p:txBody>
      </p:sp>
      <p:sp>
        <p:nvSpPr>
          <p:cNvPr id="4" name="Segnaposto numero diapositiva 3">
            <a:extLst>
              <a:ext uri="{FF2B5EF4-FFF2-40B4-BE49-F238E27FC236}">
                <a16:creationId xmlns:a16="http://schemas.microsoft.com/office/drawing/2014/main" id="{82FC173A-EF42-4A28-857B-B5CCD7AEA077}"/>
              </a:ext>
            </a:extLst>
          </p:cNvPr>
          <p:cNvSpPr>
            <a:spLocks noGrp="1"/>
          </p:cNvSpPr>
          <p:nvPr>
            <p:ph type="sldNum" sz="quarter" idx="12"/>
          </p:nvPr>
        </p:nvSpPr>
        <p:spPr/>
        <p:txBody>
          <a:bodyPr/>
          <a:lstStyle/>
          <a:p>
            <a:fld id="{4900F736-99D1-46F5-B9ED-A05A0156FE3A}" type="slidenum">
              <a:rPr lang="it-IT" smtClean="0"/>
              <a:t>16</a:t>
            </a:fld>
            <a:endParaRPr lang="it-IT"/>
          </a:p>
        </p:txBody>
      </p:sp>
      <p:sp>
        <p:nvSpPr>
          <p:cNvPr id="6" name="Segnaposto contenuto 5">
            <a:extLst>
              <a:ext uri="{FF2B5EF4-FFF2-40B4-BE49-F238E27FC236}">
                <a16:creationId xmlns:a16="http://schemas.microsoft.com/office/drawing/2014/main" id="{AC9CBEEA-28D4-45B7-B46C-6E9D62B106DC}"/>
              </a:ext>
            </a:extLst>
          </p:cNvPr>
          <p:cNvSpPr>
            <a:spLocks noGrp="1"/>
          </p:cNvSpPr>
          <p:nvPr>
            <p:ph idx="1"/>
          </p:nvPr>
        </p:nvSpPr>
        <p:spPr/>
        <p:txBody>
          <a:bodyPr/>
          <a:lstStyle/>
          <a:p>
            <a:endParaRPr lang="it-IT"/>
          </a:p>
        </p:txBody>
      </p:sp>
    </p:spTree>
    <p:extLst>
      <p:ext uri="{BB962C8B-B14F-4D97-AF65-F5344CB8AC3E}">
        <p14:creationId xmlns:p14="http://schemas.microsoft.com/office/powerpoint/2010/main" val="3474577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066ACF-5E1D-4659-AD91-B14845899170}"/>
              </a:ext>
            </a:extLst>
          </p:cNvPr>
          <p:cNvSpPr>
            <a:spLocks noGrp="1"/>
          </p:cNvSpPr>
          <p:nvPr>
            <p:ph type="title"/>
          </p:nvPr>
        </p:nvSpPr>
        <p:spPr/>
        <p:txBody>
          <a:bodyPr/>
          <a:lstStyle/>
          <a:p>
            <a:r>
              <a:rPr lang="it-IT" dirty="0"/>
              <a:t>SPIK</a:t>
            </a:r>
          </a:p>
        </p:txBody>
      </p:sp>
      <p:pic>
        <p:nvPicPr>
          <p:cNvPr id="5" name="Segnaposto contenuto 4">
            <a:extLst>
              <a:ext uri="{FF2B5EF4-FFF2-40B4-BE49-F238E27FC236}">
                <a16:creationId xmlns:a16="http://schemas.microsoft.com/office/drawing/2014/main" id="{1E3B4BDB-9874-42F5-8BCB-27A44E023D6B}"/>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195108" y="1825625"/>
            <a:ext cx="5801784" cy="4351338"/>
          </a:xfrm>
          <a:prstGeom prst="rect">
            <a:avLst/>
          </a:prstGeom>
        </p:spPr>
      </p:pic>
      <p:sp>
        <p:nvSpPr>
          <p:cNvPr id="4" name="Segnaposto numero diapositiva 3">
            <a:extLst>
              <a:ext uri="{FF2B5EF4-FFF2-40B4-BE49-F238E27FC236}">
                <a16:creationId xmlns:a16="http://schemas.microsoft.com/office/drawing/2014/main" id="{0932ABAE-7F21-4258-BBB2-9E7442D0C088}"/>
              </a:ext>
            </a:extLst>
          </p:cNvPr>
          <p:cNvSpPr>
            <a:spLocks noGrp="1"/>
          </p:cNvSpPr>
          <p:nvPr>
            <p:ph type="sldNum" sz="quarter" idx="12"/>
          </p:nvPr>
        </p:nvSpPr>
        <p:spPr/>
        <p:txBody>
          <a:bodyPr/>
          <a:lstStyle/>
          <a:p>
            <a:fld id="{4900F736-99D1-46F5-B9ED-A05A0156FE3A}" type="slidenum">
              <a:rPr lang="it-IT" smtClean="0"/>
              <a:t>17</a:t>
            </a:fld>
            <a:endParaRPr lang="it-IT"/>
          </a:p>
        </p:txBody>
      </p:sp>
    </p:spTree>
    <p:extLst>
      <p:ext uri="{BB962C8B-B14F-4D97-AF65-F5344CB8AC3E}">
        <p14:creationId xmlns:p14="http://schemas.microsoft.com/office/powerpoint/2010/main" val="2543904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59333D-2AA7-4A1B-85D3-40051D6A593A}"/>
              </a:ext>
            </a:extLst>
          </p:cNvPr>
          <p:cNvSpPr>
            <a:spLocks noGrp="1"/>
          </p:cNvSpPr>
          <p:nvPr>
            <p:ph type="title"/>
          </p:nvPr>
        </p:nvSpPr>
        <p:spPr/>
        <p:txBody>
          <a:bodyPr/>
          <a:lstStyle/>
          <a:p>
            <a:r>
              <a:rPr lang="it-IT" dirty="0"/>
              <a:t>MONTE NERO d’inverno</a:t>
            </a:r>
          </a:p>
        </p:txBody>
      </p:sp>
      <p:pic>
        <p:nvPicPr>
          <p:cNvPr id="5" name="Segnaposto contenuto 4">
            <a:extLst>
              <a:ext uri="{FF2B5EF4-FFF2-40B4-BE49-F238E27FC236}">
                <a16:creationId xmlns:a16="http://schemas.microsoft.com/office/drawing/2014/main" id="{9FBCF7D7-1E2C-41EC-9798-62E17DC5E587}"/>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195108" y="1825625"/>
            <a:ext cx="5801784" cy="4351338"/>
          </a:xfrm>
          <a:prstGeom prst="rect">
            <a:avLst/>
          </a:prstGeom>
        </p:spPr>
      </p:pic>
      <p:sp>
        <p:nvSpPr>
          <p:cNvPr id="4" name="Segnaposto numero diapositiva 3">
            <a:extLst>
              <a:ext uri="{FF2B5EF4-FFF2-40B4-BE49-F238E27FC236}">
                <a16:creationId xmlns:a16="http://schemas.microsoft.com/office/drawing/2014/main" id="{C6BCA3A7-147A-4D44-97DF-BC8BD53A001E}"/>
              </a:ext>
            </a:extLst>
          </p:cNvPr>
          <p:cNvSpPr>
            <a:spLocks noGrp="1"/>
          </p:cNvSpPr>
          <p:nvPr>
            <p:ph type="sldNum" sz="quarter" idx="12"/>
          </p:nvPr>
        </p:nvSpPr>
        <p:spPr/>
        <p:txBody>
          <a:bodyPr/>
          <a:lstStyle/>
          <a:p>
            <a:fld id="{4900F736-99D1-46F5-B9ED-A05A0156FE3A}" type="slidenum">
              <a:rPr lang="it-IT" smtClean="0"/>
              <a:t>18</a:t>
            </a:fld>
            <a:endParaRPr lang="it-IT"/>
          </a:p>
        </p:txBody>
      </p:sp>
    </p:spTree>
    <p:extLst>
      <p:ext uri="{BB962C8B-B14F-4D97-AF65-F5344CB8AC3E}">
        <p14:creationId xmlns:p14="http://schemas.microsoft.com/office/powerpoint/2010/main" val="4156908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667249-F30A-4F87-AF18-8CB23CB10D94}"/>
              </a:ext>
            </a:extLst>
          </p:cNvPr>
          <p:cNvSpPr>
            <a:spLocks noGrp="1"/>
          </p:cNvSpPr>
          <p:nvPr>
            <p:ph type="title"/>
          </p:nvPr>
        </p:nvSpPr>
        <p:spPr/>
        <p:txBody>
          <a:bodyPr/>
          <a:lstStyle/>
          <a:p>
            <a:r>
              <a:rPr lang="it-IT" dirty="0"/>
              <a:t>CROSTIS</a:t>
            </a:r>
          </a:p>
        </p:txBody>
      </p:sp>
      <p:pic>
        <p:nvPicPr>
          <p:cNvPr id="5" name="Segnaposto contenuto 4">
            <a:extLst>
              <a:ext uri="{FF2B5EF4-FFF2-40B4-BE49-F238E27FC236}">
                <a16:creationId xmlns:a16="http://schemas.microsoft.com/office/drawing/2014/main" id="{6D3FA36B-2A12-48A0-B2EA-9D232ACB28AB}"/>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195108" y="1825625"/>
            <a:ext cx="5801784" cy="4351338"/>
          </a:xfrm>
          <a:prstGeom prst="rect">
            <a:avLst/>
          </a:prstGeom>
        </p:spPr>
      </p:pic>
      <p:sp>
        <p:nvSpPr>
          <p:cNvPr id="4" name="Segnaposto numero diapositiva 3">
            <a:extLst>
              <a:ext uri="{FF2B5EF4-FFF2-40B4-BE49-F238E27FC236}">
                <a16:creationId xmlns:a16="http://schemas.microsoft.com/office/drawing/2014/main" id="{74F3CECB-7115-4921-82A4-F8BC526636F2}"/>
              </a:ext>
            </a:extLst>
          </p:cNvPr>
          <p:cNvSpPr>
            <a:spLocks noGrp="1"/>
          </p:cNvSpPr>
          <p:nvPr>
            <p:ph type="sldNum" sz="quarter" idx="12"/>
          </p:nvPr>
        </p:nvSpPr>
        <p:spPr/>
        <p:txBody>
          <a:bodyPr/>
          <a:lstStyle/>
          <a:p>
            <a:fld id="{4900F736-99D1-46F5-B9ED-A05A0156FE3A}" type="slidenum">
              <a:rPr lang="it-IT" smtClean="0"/>
              <a:t>19</a:t>
            </a:fld>
            <a:endParaRPr lang="it-IT"/>
          </a:p>
        </p:txBody>
      </p:sp>
    </p:spTree>
    <p:extLst>
      <p:ext uri="{BB962C8B-B14F-4D97-AF65-F5344CB8AC3E}">
        <p14:creationId xmlns:p14="http://schemas.microsoft.com/office/powerpoint/2010/main" val="3181979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35A93C-0827-431B-B504-D3F292F5FEFD}"/>
              </a:ext>
            </a:extLst>
          </p:cNvPr>
          <p:cNvSpPr>
            <a:spLocks noGrp="1"/>
          </p:cNvSpPr>
          <p:nvPr>
            <p:ph type="title"/>
          </p:nvPr>
        </p:nvSpPr>
        <p:spPr>
          <a:xfrm>
            <a:off x="838200" y="365126"/>
            <a:ext cx="10515600" cy="792556"/>
          </a:xfrm>
        </p:spPr>
        <p:txBody>
          <a:bodyPr/>
          <a:lstStyle/>
          <a:p>
            <a:pPr algn="ctr"/>
            <a:r>
              <a:rPr lang="it-IT" b="1" dirty="0"/>
              <a:t>PROGRAMMA DEL CORSO</a:t>
            </a:r>
          </a:p>
        </p:txBody>
      </p:sp>
      <p:sp>
        <p:nvSpPr>
          <p:cNvPr id="3" name="Segnaposto contenuto 2">
            <a:extLst>
              <a:ext uri="{FF2B5EF4-FFF2-40B4-BE49-F238E27FC236}">
                <a16:creationId xmlns:a16="http://schemas.microsoft.com/office/drawing/2014/main" id="{0E0AF558-A56B-4220-8877-4827D565B389}"/>
              </a:ext>
            </a:extLst>
          </p:cNvPr>
          <p:cNvSpPr>
            <a:spLocks noGrp="1"/>
          </p:cNvSpPr>
          <p:nvPr>
            <p:ph idx="1"/>
          </p:nvPr>
        </p:nvSpPr>
        <p:spPr>
          <a:xfrm>
            <a:off x="838200" y="1593908"/>
            <a:ext cx="10515600" cy="5108896"/>
          </a:xfrm>
        </p:spPr>
        <p:txBody>
          <a:bodyPr>
            <a:normAutofit fontScale="92500" lnSpcReduction="10000"/>
          </a:bodyPr>
          <a:lstStyle/>
          <a:p>
            <a:pPr algn="just"/>
            <a:r>
              <a:rPr lang="it-IT" sz="3200" dirty="0"/>
              <a:t>Il programma del corso prevede una </a:t>
            </a:r>
            <a:r>
              <a:rPr lang="it-IT" sz="3200" b="1" dirty="0"/>
              <a:t>panoramica generale </a:t>
            </a:r>
            <a:r>
              <a:rPr lang="it-IT" sz="3200" dirty="0"/>
              <a:t>della storia dell’</a:t>
            </a:r>
            <a:r>
              <a:rPr lang="it-IT" sz="3200" b="1" dirty="0"/>
              <a:t>Alto Adriatico </a:t>
            </a:r>
            <a:r>
              <a:rPr lang="it-IT" sz="3200" dirty="0"/>
              <a:t>dalla preistoria al XX secolo</a:t>
            </a:r>
          </a:p>
          <a:p>
            <a:pPr algn="just"/>
            <a:endParaRPr lang="it-IT" sz="3200" dirty="0"/>
          </a:p>
          <a:p>
            <a:pPr algn="just"/>
            <a:r>
              <a:rPr lang="it-IT" sz="3200" dirty="0"/>
              <a:t>L’area interessata va dal fiume </a:t>
            </a:r>
            <a:r>
              <a:rPr lang="it-IT" sz="3200" b="1" dirty="0"/>
              <a:t>Livenza</a:t>
            </a:r>
            <a:r>
              <a:rPr lang="it-IT" sz="3200" dirty="0"/>
              <a:t> ad ovest e il golfo del </a:t>
            </a:r>
            <a:r>
              <a:rPr lang="it-IT" sz="3200" b="1" dirty="0" err="1"/>
              <a:t>Quarnaro</a:t>
            </a:r>
            <a:r>
              <a:rPr lang="it-IT" sz="3200" dirty="0"/>
              <a:t> ad est: </a:t>
            </a:r>
          </a:p>
          <a:p>
            <a:pPr algn="just"/>
            <a:endParaRPr lang="it-IT" sz="3200" dirty="0"/>
          </a:p>
          <a:p>
            <a:pPr algn="just"/>
            <a:r>
              <a:rPr lang="it-IT" sz="3200" dirty="0"/>
              <a:t>il termine </a:t>
            </a:r>
            <a:r>
              <a:rPr lang="it-IT" sz="3200" b="1" dirty="0"/>
              <a:t>Venezia Giulia </a:t>
            </a:r>
            <a:r>
              <a:rPr lang="it-IT" sz="3200" dirty="0"/>
              <a:t>ha un significato più ristretto (dall'</a:t>
            </a:r>
            <a:r>
              <a:rPr lang="it-IT" sz="3200" b="1" dirty="0"/>
              <a:t>Isonzo</a:t>
            </a:r>
            <a:r>
              <a:rPr lang="it-IT" sz="3200" dirty="0"/>
              <a:t> allo </a:t>
            </a:r>
            <a:r>
              <a:rPr lang="it-IT" sz="3200" b="1" dirty="0"/>
              <a:t>spartiacque</a:t>
            </a:r>
            <a:r>
              <a:rPr lang="it-IT" sz="3200" dirty="0"/>
              <a:t> delle </a:t>
            </a:r>
            <a:r>
              <a:rPr lang="it-IT" sz="3200" b="1" dirty="0"/>
              <a:t>Alpi Giulie</a:t>
            </a:r>
            <a:r>
              <a:rPr lang="it-IT" sz="3200" dirty="0"/>
              <a:t>, vedremo meglio poi), ma noi affronteremo tutto lo spazio che nell’antichità veniva chiamato </a:t>
            </a:r>
            <a:r>
              <a:rPr lang="it-IT" sz="3200" b="1" dirty="0"/>
              <a:t>Caput </a:t>
            </a:r>
            <a:r>
              <a:rPr lang="it-IT" sz="3200" b="1" dirty="0" err="1"/>
              <a:t>Adriae</a:t>
            </a:r>
            <a:r>
              <a:rPr lang="it-IT" sz="3200" dirty="0"/>
              <a:t>, le cui vicende sono strettamente connesse</a:t>
            </a:r>
          </a:p>
          <a:p>
            <a:pPr algn="just"/>
            <a:r>
              <a:rPr lang="it-IT" dirty="0"/>
              <a:t> </a:t>
            </a:r>
          </a:p>
        </p:txBody>
      </p:sp>
      <p:sp>
        <p:nvSpPr>
          <p:cNvPr id="4" name="Segnaposto numero diapositiva 3">
            <a:extLst>
              <a:ext uri="{FF2B5EF4-FFF2-40B4-BE49-F238E27FC236}">
                <a16:creationId xmlns:a16="http://schemas.microsoft.com/office/drawing/2014/main" id="{AE50EAFB-45D7-400D-AD58-C06886B6DDE1}"/>
              </a:ext>
            </a:extLst>
          </p:cNvPr>
          <p:cNvSpPr>
            <a:spLocks noGrp="1"/>
          </p:cNvSpPr>
          <p:nvPr>
            <p:ph type="sldNum" sz="quarter" idx="12"/>
          </p:nvPr>
        </p:nvSpPr>
        <p:spPr/>
        <p:txBody>
          <a:bodyPr/>
          <a:lstStyle/>
          <a:p>
            <a:fld id="{4900F736-99D1-46F5-B9ED-A05A0156FE3A}" type="slidenum">
              <a:rPr lang="it-IT" smtClean="0"/>
              <a:t>2</a:t>
            </a:fld>
            <a:endParaRPr lang="it-IT"/>
          </a:p>
        </p:txBody>
      </p:sp>
    </p:spTree>
    <p:extLst>
      <p:ext uri="{BB962C8B-B14F-4D97-AF65-F5344CB8AC3E}">
        <p14:creationId xmlns:p14="http://schemas.microsoft.com/office/powerpoint/2010/main" val="3297894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586E7A-CC03-4F75-89B5-703EBDEE202B}"/>
              </a:ext>
            </a:extLst>
          </p:cNvPr>
          <p:cNvSpPr>
            <a:spLocks noGrp="1"/>
          </p:cNvSpPr>
          <p:nvPr>
            <p:ph type="title"/>
          </p:nvPr>
        </p:nvSpPr>
        <p:spPr/>
        <p:txBody>
          <a:bodyPr/>
          <a:lstStyle/>
          <a:p>
            <a:pPr algn="ctr"/>
            <a:r>
              <a:rPr lang="it-IT" dirty="0"/>
              <a:t>TRIGLAV/TRICORNO</a:t>
            </a:r>
          </a:p>
        </p:txBody>
      </p:sp>
      <p:pic>
        <p:nvPicPr>
          <p:cNvPr id="5" name="Segnaposto contenuto 4">
            <a:extLst>
              <a:ext uri="{FF2B5EF4-FFF2-40B4-BE49-F238E27FC236}">
                <a16:creationId xmlns:a16="http://schemas.microsoft.com/office/drawing/2014/main" id="{C17B8992-F38D-4F4A-A781-06617265FF8E}"/>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195108" y="1825625"/>
            <a:ext cx="5801784" cy="4351338"/>
          </a:xfrm>
          <a:prstGeom prst="rect">
            <a:avLst/>
          </a:prstGeom>
        </p:spPr>
      </p:pic>
      <p:sp>
        <p:nvSpPr>
          <p:cNvPr id="4" name="Segnaposto numero diapositiva 3">
            <a:extLst>
              <a:ext uri="{FF2B5EF4-FFF2-40B4-BE49-F238E27FC236}">
                <a16:creationId xmlns:a16="http://schemas.microsoft.com/office/drawing/2014/main" id="{7E511808-5FE0-4E35-9D28-3481A5571A44}"/>
              </a:ext>
            </a:extLst>
          </p:cNvPr>
          <p:cNvSpPr>
            <a:spLocks noGrp="1"/>
          </p:cNvSpPr>
          <p:nvPr>
            <p:ph type="sldNum" sz="quarter" idx="12"/>
          </p:nvPr>
        </p:nvSpPr>
        <p:spPr/>
        <p:txBody>
          <a:bodyPr/>
          <a:lstStyle/>
          <a:p>
            <a:fld id="{4900F736-99D1-46F5-B9ED-A05A0156FE3A}" type="slidenum">
              <a:rPr lang="it-IT" smtClean="0"/>
              <a:t>20</a:t>
            </a:fld>
            <a:endParaRPr lang="it-IT"/>
          </a:p>
        </p:txBody>
      </p:sp>
    </p:spTree>
    <p:extLst>
      <p:ext uri="{BB962C8B-B14F-4D97-AF65-F5344CB8AC3E}">
        <p14:creationId xmlns:p14="http://schemas.microsoft.com/office/powerpoint/2010/main" val="3373304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B5DE99-197F-4BC2-B628-3B9739FE910B}"/>
              </a:ext>
            </a:extLst>
          </p:cNvPr>
          <p:cNvSpPr>
            <a:spLocks noGrp="1"/>
          </p:cNvSpPr>
          <p:nvPr>
            <p:ph type="title"/>
          </p:nvPr>
        </p:nvSpPr>
        <p:spPr>
          <a:xfrm>
            <a:off x="762699" y="18255"/>
            <a:ext cx="10515600" cy="1325563"/>
          </a:xfrm>
        </p:spPr>
        <p:txBody>
          <a:bodyPr/>
          <a:lstStyle/>
          <a:p>
            <a:r>
              <a:rPr lang="it-IT" dirty="0"/>
              <a:t>ALTA E BASSA</a:t>
            </a:r>
            <a:br>
              <a:rPr lang="it-IT" dirty="0"/>
            </a:br>
            <a:r>
              <a:rPr lang="it-IT" dirty="0"/>
              <a:t>PIANURA</a:t>
            </a:r>
          </a:p>
        </p:txBody>
      </p:sp>
      <p:sp>
        <p:nvSpPr>
          <p:cNvPr id="3" name="Segnaposto contenuto 2">
            <a:extLst>
              <a:ext uri="{FF2B5EF4-FFF2-40B4-BE49-F238E27FC236}">
                <a16:creationId xmlns:a16="http://schemas.microsoft.com/office/drawing/2014/main" id="{235AA147-742B-4B44-9125-476CF44A7EF9}"/>
              </a:ext>
            </a:extLst>
          </p:cNvPr>
          <p:cNvSpPr>
            <a:spLocks noGrp="1"/>
          </p:cNvSpPr>
          <p:nvPr>
            <p:ph idx="1"/>
          </p:nvPr>
        </p:nvSpPr>
        <p:spPr>
          <a:xfrm>
            <a:off x="145409" y="1343817"/>
            <a:ext cx="11132890" cy="5377657"/>
          </a:xfrm>
        </p:spPr>
        <p:txBody>
          <a:bodyPr>
            <a:normAutofit fontScale="92500" lnSpcReduction="10000"/>
          </a:bodyPr>
          <a:lstStyle/>
          <a:p>
            <a:r>
              <a:rPr lang="it-IT" dirty="0"/>
              <a:t>Ad ovest prosecuzione della</a:t>
            </a:r>
          </a:p>
          <a:p>
            <a:pPr marL="0" indent="0">
              <a:buNone/>
            </a:pPr>
            <a:r>
              <a:rPr lang="it-IT" dirty="0"/>
              <a:t>pianura veneta </a:t>
            </a:r>
            <a:r>
              <a:rPr lang="it-IT" dirty="0">
                <a:sym typeface="Wingdings" panose="05000000000000000000" pitchFamily="2" charset="2"/>
              </a:rPr>
              <a:t> pianura friulana</a:t>
            </a:r>
          </a:p>
          <a:p>
            <a:pPr marL="0" indent="0">
              <a:buNone/>
            </a:pPr>
            <a:r>
              <a:rPr lang="it-IT" dirty="0">
                <a:sym typeface="Wingdings" panose="05000000000000000000" pitchFamily="2" charset="2"/>
              </a:rPr>
              <a:t>divisa in </a:t>
            </a:r>
            <a:r>
              <a:rPr lang="it-IT" b="1" dirty="0">
                <a:sym typeface="Wingdings" panose="05000000000000000000" pitchFamily="2" charset="2"/>
              </a:rPr>
              <a:t>alta</a:t>
            </a:r>
            <a:r>
              <a:rPr lang="it-IT" dirty="0">
                <a:sym typeface="Wingdings" panose="05000000000000000000" pitchFamily="2" charset="2"/>
              </a:rPr>
              <a:t> (magra) e </a:t>
            </a:r>
            <a:r>
              <a:rPr lang="it-IT" b="1" dirty="0">
                <a:sym typeface="Wingdings" panose="05000000000000000000" pitchFamily="2" charset="2"/>
              </a:rPr>
              <a:t>bassa </a:t>
            </a:r>
            <a:r>
              <a:rPr lang="it-IT" dirty="0">
                <a:sym typeface="Wingdings" panose="05000000000000000000" pitchFamily="2" charset="2"/>
              </a:rPr>
              <a:t>(soggetta </a:t>
            </a:r>
          </a:p>
          <a:p>
            <a:pPr marL="0" indent="0">
              <a:buNone/>
            </a:pPr>
            <a:r>
              <a:rPr lang="it-IT" dirty="0">
                <a:sym typeface="Wingdings" panose="05000000000000000000" pitchFamily="2" charset="2"/>
              </a:rPr>
              <a:t>Impaludamento)</a:t>
            </a:r>
            <a:r>
              <a:rPr lang="it-IT" b="1" dirty="0">
                <a:sym typeface="Wingdings" panose="05000000000000000000" pitchFamily="2" charset="2"/>
              </a:rPr>
              <a:t> </a:t>
            </a:r>
            <a:r>
              <a:rPr lang="it-IT" dirty="0">
                <a:sym typeface="Wingdings" panose="05000000000000000000" pitchFamily="2" charset="2"/>
              </a:rPr>
              <a:t> dalla </a:t>
            </a:r>
            <a:r>
              <a:rPr lang="it-IT" b="1" dirty="0">
                <a:sym typeface="Wingdings" panose="05000000000000000000" pitchFamily="2" charset="2"/>
              </a:rPr>
              <a:t>linea</a:t>
            </a:r>
          </a:p>
          <a:p>
            <a:pPr marL="0" indent="0">
              <a:buNone/>
            </a:pPr>
            <a:r>
              <a:rPr lang="it-IT" b="1" dirty="0">
                <a:sym typeface="Wingdings" panose="05000000000000000000" pitchFamily="2" charset="2"/>
              </a:rPr>
              <a:t>delle Risorgive</a:t>
            </a:r>
            <a:r>
              <a:rPr lang="it-IT" dirty="0">
                <a:sym typeface="Wingdings" panose="05000000000000000000" pitchFamily="2" charset="2"/>
              </a:rPr>
              <a:t>, da Monfalcone</a:t>
            </a:r>
          </a:p>
          <a:p>
            <a:pPr marL="0" indent="0">
              <a:buNone/>
            </a:pPr>
            <a:r>
              <a:rPr lang="it-IT" dirty="0">
                <a:sym typeface="Wingdings" panose="05000000000000000000" pitchFamily="2" charset="2"/>
              </a:rPr>
              <a:t>(bocche del Timavo)</a:t>
            </a:r>
          </a:p>
          <a:p>
            <a:pPr marL="0" indent="0">
              <a:buNone/>
            </a:pPr>
            <a:r>
              <a:rPr lang="it-IT" dirty="0">
                <a:sym typeface="Wingdings" panose="05000000000000000000" pitchFamily="2" charset="2"/>
              </a:rPr>
              <a:t>a Pordenone  e raggiunge le polle</a:t>
            </a:r>
          </a:p>
          <a:p>
            <a:pPr marL="0" indent="0">
              <a:buNone/>
            </a:pPr>
            <a:r>
              <a:rPr lang="it-IT" dirty="0">
                <a:sym typeface="Wingdings" panose="05000000000000000000" pitchFamily="2" charset="2"/>
              </a:rPr>
              <a:t>del Livenza  ai piedi </a:t>
            </a:r>
          </a:p>
          <a:p>
            <a:pPr marL="0" indent="0">
              <a:buNone/>
            </a:pPr>
            <a:r>
              <a:rPr lang="it-IT" dirty="0">
                <a:sym typeface="Wingdings" panose="05000000000000000000" pitchFamily="2" charset="2"/>
              </a:rPr>
              <a:t>dell’altipiano del </a:t>
            </a:r>
            <a:r>
              <a:rPr lang="it-IT" dirty="0" err="1">
                <a:sym typeface="Wingdings" panose="05000000000000000000" pitchFamily="2" charset="2"/>
              </a:rPr>
              <a:t>Cansiglio</a:t>
            </a:r>
            <a:endParaRPr lang="it-IT" dirty="0">
              <a:sym typeface="Wingdings" panose="05000000000000000000" pitchFamily="2" charset="2"/>
            </a:endParaRPr>
          </a:p>
          <a:p>
            <a:pPr marL="0" indent="0">
              <a:buNone/>
            </a:pPr>
            <a:r>
              <a:rPr lang="it-IT" dirty="0">
                <a:sym typeface="Wingdings" panose="05000000000000000000" pitchFamily="2" charset="2"/>
              </a:rPr>
              <a:t>Le risorgive sono</a:t>
            </a:r>
          </a:p>
          <a:p>
            <a:pPr marL="0" indent="0">
              <a:buNone/>
            </a:pPr>
            <a:r>
              <a:rPr lang="it-IT" dirty="0">
                <a:sym typeface="Wingdings" panose="05000000000000000000" pitchFamily="2" charset="2"/>
              </a:rPr>
              <a:t>originate dalle </a:t>
            </a:r>
            <a:r>
              <a:rPr lang="it-IT" b="1" dirty="0">
                <a:sym typeface="Wingdings" panose="05000000000000000000" pitchFamily="2" charset="2"/>
              </a:rPr>
              <a:t>acque</a:t>
            </a:r>
          </a:p>
          <a:p>
            <a:pPr marL="0" indent="0">
              <a:buNone/>
            </a:pPr>
            <a:r>
              <a:rPr lang="it-IT" dirty="0">
                <a:sym typeface="Wingdings" panose="05000000000000000000" pitchFamily="2" charset="2"/>
              </a:rPr>
              <a:t>provenienti dalle </a:t>
            </a:r>
            <a:r>
              <a:rPr lang="it-IT" b="1" dirty="0">
                <a:sym typeface="Wingdings" panose="05000000000000000000" pitchFamily="2" charset="2"/>
              </a:rPr>
              <a:t>Prealpi</a:t>
            </a:r>
            <a:r>
              <a:rPr lang="it-IT" dirty="0">
                <a:sym typeface="Wingdings" panose="05000000000000000000" pitchFamily="2" charset="2"/>
              </a:rPr>
              <a:t>. </a:t>
            </a:r>
            <a:endParaRPr lang="it-IT" dirty="0"/>
          </a:p>
        </p:txBody>
      </p:sp>
      <p:sp>
        <p:nvSpPr>
          <p:cNvPr id="4" name="Segnaposto numero diapositiva 3">
            <a:extLst>
              <a:ext uri="{FF2B5EF4-FFF2-40B4-BE49-F238E27FC236}">
                <a16:creationId xmlns:a16="http://schemas.microsoft.com/office/drawing/2014/main" id="{7DAEE327-D2CC-4937-B883-A4936BF93279}"/>
              </a:ext>
            </a:extLst>
          </p:cNvPr>
          <p:cNvSpPr>
            <a:spLocks noGrp="1"/>
          </p:cNvSpPr>
          <p:nvPr>
            <p:ph type="sldNum" sz="quarter" idx="12"/>
          </p:nvPr>
        </p:nvSpPr>
        <p:spPr/>
        <p:txBody>
          <a:bodyPr/>
          <a:lstStyle/>
          <a:p>
            <a:fld id="{4900F736-99D1-46F5-B9ED-A05A0156FE3A}" type="slidenum">
              <a:rPr lang="it-IT" smtClean="0"/>
              <a:t>21</a:t>
            </a:fld>
            <a:endParaRPr lang="it-IT"/>
          </a:p>
        </p:txBody>
      </p:sp>
      <p:pic>
        <p:nvPicPr>
          <p:cNvPr id="5" name="Immagine 4">
            <a:extLst>
              <a:ext uri="{FF2B5EF4-FFF2-40B4-BE49-F238E27FC236}">
                <a16:creationId xmlns:a16="http://schemas.microsoft.com/office/drawing/2014/main" id="{ACF336B5-A7AB-4C15-9589-7D34B84F7773}"/>
              </a:ext>
            </a:extLst>
          </p:cNvPr>
          <p:cNvPicPr>
            <a:picLocks noChangeAspect="1"/>
          </p:cNvPicPr>
          <p:nvPr/>
        </p:nvPicPr>
        <p:blipFill>
          <a:blip r:embed="rId2"/>
          <a:stretch>
            <a:fillRect/>
          </a:stretch>
        </p:blipFill>
        <p:spPr>
          <a:xfrm>
            <a:off x="5578679" y="642937"/>
            <a:ext cx="6316910" cy="6196808"/>
          </a:xfrm>
          <a:prstGeom prst="rect">
            <a:avLst/>
          </a:prstGeom>
        </p:spPr>
      </p:pic>
    </p:spTree>
    <p:extLst>
      <p:ext uri="{BB962C8B-B14F-4D97-AF65-F5344CB8AC3E}">
        <p14:creationId xmlns:p14="http://schemas.microsoft.com/office/powerpoint/2010/main" val="1427875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31991E-B3D0-43B1-B8EA-95C97889706D}"/>
              </a:ext>
            </a:extLst>
          </p:cNvPr>
          <p:cNvSpPr>
            <a:spLocks noGrp="1"/>
          </p:cNvSpPr>
          <p:nvPr>
            <p:ph type="title"/>
          </p:nvPr>
        </p:nvSpPr>
        <p:spPr>
          <a:xfrm>
            <a:off x="327172" y="365125"/>
            <a:ext cx="11026628" cy="1325563"/>
          </a:xfrm>
        </p:spPr>
        <p:txBody>
          <a:bodyPr/>
          <a:lstStyle/>
          <a:p>
            <a:r>
              <a:rPr lang="it-IT" b="1" dirty="0"/>
              <a:t>INGHIOTTITOI</a:t>
            </a:r>
            <a:br>
              <a:rPr lang="it-IT" b="1" dirty="0"/>
            </a:br>
            <a:r>
              <a:rPr lang="it-IT" b="1" dirty="0"/>
              <a:t>DEL TIMAVO</a:t>
            </a:r>
          </a:p>
        </p:txBody>
      </p:sp>
      <p:pic>
        <p:nvPicPr>
          <p:cNvPr id="5" name="Segnaposto contenuto 4">
            <a:extLst>
              <a:ext uri="{FF2B5EF4-FFF2-40B4-BE49-F238E27FC236}">
                <a16:creationId xmlns:a16="http://schemas.microsoft.com/office/drawing/2014/main" id="{4C45DC8C-7BA0-40F0-AB85-73FD718DE7C9}"/>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27172" y="1825625"/>
            <a:ext cx="3917657" cy="4895850"/>
          </a:xfrm>
          <a:prstGeom prst="rect">
            <a:avLst/>
          </a:prstGeom>
        </p:spPr>
      </p:pic>
      <p:sp>
        <p:nvSpPr>
          <p:cNvPr id="4" name="Segnaposto numero diapositiva 3">
            <a:extLst>
              <a:ext uri="{FF2B5EF4-FFF2-40B4-BE49-F238E27FC236}">
                <a16:creationId xmlns:a16="http://schemas.microsoft.com/office/drawing/2014/main" id="{6088995B-8A8B-4BF7-9B01-0B6838CECC69}"/>
              </a:ext>
            </a:extLst>
          </p:cNvPr>
          <p:cNvSpPr>
            <a:spLocks noGrp="1"/>
          </p:cNvSpPr>
          <p:nvPr>
            <p:ph type="sldNum" sz="quarter" idx="12"/>
          </p:nvPr>
        </p:nvSpPr>
        <p:spPr/>
        <p:txBody>
          <a:bodyPr/>
          <a:lstStyle/>
          <a:p>
            <a:fld id="{4900F736-99D1-46F5-B9ED-A05A0156FE3A}" type="slidenum">
              <a:rPr lang="it-IT" smtClean="0"/>
              <a:t>22</a:t>
            </a:fld>
            <a:endParaRPr lang="it-IT"/>
          </a:p>
        </p:txBody>
      </p:sp>
      <p:pic>
        <p:nvPicPr>
          <p:cNvPr id="6" name="Immagine 5">
            <a:extLst>
              <a:ext uri="{FF2B5EF4-FFF2-40B4-BE49-F238E27FC236}">
                <a16:creationId xmlns:a16="http://schemas.microsoft.com/office/drawing/2014/main" id="{E16E74CB-EF54-4A85-912A-9F7A84751D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73754" y="578840"/>
            <a:ext cx="5559105" cy="6430161"/>
          </a:xfrm>
          <a:prstGeom prst="rect">
            <a:avLst/>
          </a:prstGeom>
        </p:spPr>
      </p:pic>
    </p:spTree>
    <p:extLst>
      <p:ext uri="{BB962C8B-B14F-4D97-AF65-F5344CB8AC3E}">
        <p14:creationId xmlns:p14="http://schemas.microsoft.com/office/powerpoint/2010/main" val="38211684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57CC04-FBD4-4EA8-8BF5-A22FDEB62417}"/>
              </a:ext>
            </a:extLst>
          </p:cNvPr>
          <p:cNvSpPr>
            <a:spLocks noGrp="1"/>
          </p:cNvSpPr>
          <p:nvPr>
            <p:ph type="title"/>
          </p:nvPr>
        </p:nvSpPr>
        <p:spPr>
          <a:xfrm>
            <a:off x="302004" y="365125"/>
            <a:ext cx="11051796" cy="1325563"/>
          </a:xfrm>
        </p:spPr>
        <p:txBody>
          <a:bodyPr/>
          <a:lstStyle/>
          <a:p>
            <a:r>
              <a:rPr lang="it-IT" b="1" dirty="0"/>
              <a:t>BOCCHE DEL</a:t>
            </a:r>
            <a:br>
              <a:rPr lang="it-IT" b="1" dirty="0"/>
            </a:br>
            <a:r>
              <a:rPr lang="it-IT" b="1" dirty="0"/>
              <a:t>TIMAVO</a:t>
            </a:r>
          </a:p>
        </p:txBody>
      </p:sp>
      <p:pic>
        <p:nvPicPr>
          <p:cNvPr id="5" name="Segnaposto contenuto 4">
            <a:extLst>
              <a:ext uri="{FF2B5EF4-FFF2-40B4-BE49-F238E27FC236}">
                <a16:creationId xmlns:a16="http://schemas.microsoft.com/office/drawing/2014/main" id="{72A9F5A5-0252-43DD-8241-A612A5B9567E}"/>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08628" y="1847850"/>
            <a:ext cx="5801784" cy="4351338"/>
          </a:xfrm>
          <a:prstGeom prst="rect">
            <a:avLst/>
          </a:prstGeom>
        </p:spPr>
      </p:pic>
      <p:sp>
        <p:nvSpPr>
          <p:cNvPr id="4" name="Segnaposto numero diapositiva 3">
            <a:extLst>
              <a:ext uri="{FF2B5EF4-FFF2-40B4-BE49-F238E27FC236}">
                <a16:creationId xmlns:a16="http://schemas.microsoft.com/office/drawing/2014/main" id="{8B199756-4E4E-4110-B84E-BD686828EF9F}"/>
              </a:ext>
            </a:extLst>
          </p:cNvPr>
          <p:cNvSpPr>
            <a:spLocks noGrp="1"/>
          </p:cNvSpPr>
          <p:nvPr>
            <p:ph type="sldNum" sz="quarter" idx="12"/>
          </p:nvPr>
        </p:nvSpPr>
        <p:spPr/>
        <p:txBody>
          <a:bodyPr/>
          <a:lstStyle/>
          <a:p>
            <a:fld id="{4900F736-99D1-46F5-B9ED-A05A0156FE3A}" type="slidenum">
              <a:rPr lang="it-IT" smtClean="0"/>
              <a:t>23</a:t>
            </a:fld>
            <a:endParaRPr lang="it-IT"/>
          </a:p>
        </p:txBody>
      </p:sp>
      <p:pic>
        <p:nvPicPr>
          <p:cNvPr id="6" name="Immagine 5">
            <a:extLst>
              <a:ext uri="{FF2B5EF4-FFF2-40B4-BE49-F238E27FC236}">
                <a16:creationId xmlns:a16="http://schemas.microsoft.com/office/drawing/2014/main" id="{01541C0E-C414-474C-8065-A92FE1D917A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81590" y="494950"/>
            <a:ext cx="5521052" cy="6363050"/>
          </a:xfrm>
          <a:prstGeom prst="rect">
            <a:avLst/>
          </a:prstGeom>
        </p:spPr>
      </p:pic>
    </p:spTree>
    <p:extLst>
      <p:ext uri="{BB962C8B-B14F-4D97-AF65-F5344CB8AC3E}">
        <p14:creationId xmlns:p14="http://schemas.microsoft.com/office/powerpoint/2010/main" val="6154954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04DB65-8FC8-4BE9-9374-72FFF0AABF67}"/>
              </a:ext>
            </a:extLst>
          </p:cNvPr>
          <p:cNvSpPr>
            <a:spLocks noGrp="1"/>
          </p:cNvSpPr>
          <p:nvPr>
            <p:ph type="title"/>
          </p:nvPr>
        </p:nvSpPr>
        <p:spPr>
          <a:xfrm>
            <a:off x="838200" y="1"/>
            <a:ext cx="10515600" cy="654340"/>
          </a:xfrm>
        </p:spPr>
        <p:txBody>
          <a:bodyPr>
            <a:normAutofit fontScale="90000"/>
          </a:bodyPr>
          <a:lstStyle/>
          <a:p>
            <a:pPr algn="ctr"/>
            <a:r>
              <a:rPr lang="it-IT" b="1" dirty="0">
                <a:solidFill>
                  <a:srgbClr val="FF0000"/>
                </a:solidFill>
              </a:rPr>
              <a:t>IL CARSO</a:t>
            </a:r>
          </a:p>
        </p:txBody>
      </p:sp>
      <p:sp>
        <p:nvSpPr>
          <p:cNvPr id="3" name="Segnaposto contenuto 2">
            <a:extLst>
              <a:ext uri="{FF2B5EF4-FFF2-40B4-BE49-F238E27FC236}">
                <a16:creationId xmlns:a16="http://schemas.microsoft.com/office/drawing/2014/main" id="{406D799C-6D91-430B-81A3-9E7A81C93A37}"/>
              </a:ext>
            </a:extLst>
          </p:cNvPr>
          <p:cNvSpPr>
            <a:spLocks noGrp="1"/>
          </p:cNvSpPr>
          <p:nvPr>
            <p:ph idx="1"/>
          </p:nvPr>
        </p:nvSpPr>
        <p:spPr>
          <a:xfrm>
            <a:off x="453006" y="755008"/>
            <a:ext cx="11085352" cy="5802575"/>
          </a:xfrm>
        </p:spPr>
        <p:txBody>
          <a:bodyPr>
            <a:noAutofit/>
          </a:bodyPr>
          <a:lstStyle/>
          <a:p>
            <a:pPr algn="just"/>
            <a:r>
              <a:rPr lang="it-IT" sz="1600" dirty="0"/>
              <a:t>L’altipiano del Carso è sede di fenomeni che hanno preso il nome di «</a:t>
            </a:r>
            <a:r>
              <a:rPr lang="it-IT" sz="1600" b="1" dirty="0"/>
              <a:t>carsismo</a:t>
            </a:r>
            <a:r>
              <a:rPr lang="it-IT" sz="1600" dirty="0"/>
              <a:t>» conseguenza della fessurazione degli strati calcari, estremamente permeabili,  in cui si formano depressioni (</a:t>
            </a:r>
            <a:r>
              <a:rPr lang="it-IT" sz="1600" b="1" dirty="0"/>
              <a:t>doline</a:t>
            </a:r>
            <a:r>
              <a:rPr lang="it-IT" sz="1600" dirty="0"/>
              <a:t>) e piccoli inghiottitoi (</a:t>
            </a:r>
            <a:r>
              <a:rPr lang="it-IT" sz="1600" b="1" dirty="0"/>
              <a:t>foibe</a:t>
            </a:r>
            <a:r>
              <a:rPr lang="it-IT" sz="1600" dirty="0"/>
              <a:t>). Si possono distinguere:</a:t>
            </a:r>
          </a:p>
          <a:p>
            <a:pPr algn="just"/>
            <a:r>
              <a:rPr lang="it-IT" sz="1600" dirty="0"/>
              <a:t>Il  </a:t>
            </a:r>
            <a:r>
              <a:rPr lang="it-IT" sz="1600" b="1" dirty="0"/>
              <a:t>Carso monfalconese</a:t>
            </a:r>
            <a:r>
              <a:rPr lang="it-IT" sz="1600" dirty="0"/>
              <a:t>, in cui si segnala il laghetto carsico di Doberdò, e che ha come massima elevazione il </a:t>
            </a:r>
            <a:r>
              <a:rPr lang="it-IT" sz="1600" b="1" dirty="0"/>
              <a:t>Monte San Michele </a:t>
            </a:r>
            <a:r>
              <a:rPr lang="it-IT" sz="1600" dirty="0"/>
              <a:t>(274 m</a:t>
            </a:r>
          </a:p>
          <a:p>
            <a:pPr algn="just"/>
            <a:r>
              <a:rPr lang="it-IT" sz="1600" dirty="0"/>
              <a:t>Il </a:t>
            </a:r>
            <a:r>
              <a:rPr lang="it-IT" sz="1600" b="1" dirty="0"/>
              <a:t>Carso triestino</a:t>
            </a:r>
            <a:r>
              <a:rPr lang="it-IT" sz="1600" dirty="0"/>
              <a:t>, che circonda la città di Trieste Le formazioni marnoso arenacee del flysch che ricoprono i bordi esterni, formano colline e ripiani. La massima elevazione è quella del </a:t>
            </a:r>
            <a:r>
              <a:rPr lang="it-IT" sz="1600" b="1" dirty="0"/>
              <a:t>Monte </a:t>
            </a:r>
            <a:r>
              <a:rPr lang="it-IT" sz="1600" b="1" dirty="0" err="1"/>
              <a:t>Cocusso</a:t>
            </a:r>
            <a:r>
              <a:rPr lang="it-IT" sz="1600" dirty="0"/>
              <a:t>/</a:t>
            </a:r>
            <a:r>
              <a:rPr lang="it-IT" sz="1600" dirty="0" err="1"/>
              <a:t>Kokoš</a:t>
            </a:r>
            <a:r>
              <a:rPr lang="it-IT" sz="1600" dirty="0"/>
              <a:t> (672 m.). Nella </a:t>
            </a:r>
            <a:r>
              <a:rPr lang="it-IT" sz="1600" b="1" dirty="0"/>
              <a:t>Val </a:t>
            </a:r>
            <a:r>
              <a:rPr lang="it-IT" sz="1600" b="1" dirty="0" err="1"/>
              <a:t>Rosandra</a:t>
            </a:r>
            <a:r>
              <a:rPr lang="it-IT" sz="1600" b="1" dirty="0"/>
              <a:t> </a:t>
            </a:r>
            <a:r>
              <a:rPr lang="it-IT" sz="1600" dirty="0"/>
              <a:t>si conclude la progressiva elevazione che procede in direzione nordovest-sudest.</a:t>
            </a:r>
          </a:p>
          <a:p>
            <a:pPr algn="just"/>
            <a:r>
              <a:rPr lang="it-IT" sz="1600" dirty="0"/>
              <a:t> Ulteriore caratteristica è la presenza di grotte collegate alla circolazione sotterranea del Timavo, la più profonda delle quali è l’abisso di Trebiciano (-329 m.); la più grande è la Grotta Gigante, la cui sala raggiunge i 115 m. di altezza e presenta uno sviluppo longitudinale di 280 m. mentre la profondità massima è di -121 metri. Subito oltre l’attuale confine di stato si trovano la </a:t>
            </a:r>
            <a:r>
              <a:rPr lang="it-IT" sz="1600" dirty="0" err="1"/>
              <a:t>la</a:t>
            </a:r>
            <a:r>
              <a:rPr lang="it-IT" sz="1600" dirty="0"/>
              <a:t> Grotta delle fate/</a:t>
            </a:r>
            <a:r>
              <a:rPr lang="it-IT" sz="1600" dirty="0" err="1"/>
              <a:t>Vilenica</a:t>
            </a:r>
            <a:r>
              <a:rPr lang="it-IT" sz="1600" dirty="0"/>
              <a:t> </a:t>
            </a:r>
            <a:r>
              <a:rPr lang="it-IT" sz="1600" dirty="0" err="1"/>
              <a:t>jama</a:t>
            </a:r>
            <a:r>
              <a:rPr lang="it-IT" sz="1600" dirty="0"/>
              <a:t>, presso Corgnale/</a:t>
            </a:r>
            <a:r>
              <a:rPr lang="it-IT" sz="1600" dirty="0" err="1"/>
              <a:t>Lokev</a:t>
            </a:r>
            <a:r>
              <a:rPr lang="it-IT" sz="1600" dirty="0"/>
              <a:t> e le </a:t>
            </a:r>
            <a:r>
              <a:rPr lang="it-IT" sz="1600" b="1" dirty="0"/>
              <a:t>grotte di San Canziano</a:t>
            </a:r>
            <a:r>
              <a:rPr lang="it-IT" sz="1600" dirty="0"/>
              <a:t>/ </a:t>
            </a:r>
            <a:r>
              <a:rPr lang="it-IT" sz="1600" dirty="0" err="1"/>
              <a:t>Škocjanske</a:t>
            </a:r>
            <a:r>
              <a:rPr lang="it-IT" sz="1600" dirty="0"/>
              <a:t> </a:t>
            </a:r>
            <a:r>
              <a:rPr lang="it-IT" sz="1600" dirty="0" err="1"/>
              <a:t>Jame</a:t>
            </a:r>
            <a:r>
              <a:rPr lang="it-IT" sz="1600" dirty="0"/>
              <a:t>, nei pressi di </a:t>
            </a:r>
            <a:r>
              <a:rPr lang="it-IT" sz="1600" dirty="0" err="1"/>
              <a:t>Divaccia</a:t>
            </a:r>
            <a:r>
              <a:rPr lang="it-IT" sz="1600" dirty="0"/>
              <a:t>/</a:t>
            </a:r>
            <a:r>
              <a:rPr lang="it-IT" sz="1600" dirty="0" err="1"/>
              <a:t>Divača</a:t>
            </a:r>
            <a:r>
              <a:rPr lang="it-IT" sz="1600" dirty="0"/>
              <a:t>, gettandosi nelle quali il Timavo inizia il suo corso ipogeo.</a:t>
            </a:r>
          </a:p>
          <a:p>
            <a:pPr algn="just"/>
            <a:r>
              <a:rPr lang="it-IT" sz="1600" dirty="0"/>
              <a:t>Il  </a:t>
            </a:r>
            <a:r>
              <a:rPr lang="it-IT" sz="1600" b="1" dirty="0"/>
              <a:t>Carso di Comeno </a:t>
            </a:r>
            <a:r>
              <a:rPr lang="it-IT" sz="1600" dirty="0"/>
              <a:t>e </a:t>
            </a:r>
            <a:r>
              <a:rPr lang="it-IT" sz="1600" b="1" dirty="0" err="1"/>
              <a:t>Notranjsk</a:t>
            </a:r>
            <a:r>
              <a:rPr lang="it-IT" sz="1600" dirty="0" err="1"/>
              <a:t>a</a:t>
            </a:r>
            <a:endParaRPr lang="it-IT" sz="1600" dirty="0"/>
          </a:p>
          <a:p>
            <a:pPr algn="just"/>
            <a:r>
              <a:rPr lang="it-IT" sz="1600" dirty="0"/>
              <a:t>Al di là del confine politico tra Italia e Slovenia, si sviluppa il Carso di Comeno. Oltre il valico di </a:t>
            </a:r>
            <a:r>
              <a:rPr lang="it-IT" sz="1600" dirty="0" err="1"/>
              <a:t>Prevallo</a:t>
            </a:r>
            <a:r>
              <a:rPr lang="it-IT" sz="1600" dirty="0"/>
              <a:t>/</a:t>
            </a:r>
            <a:r>
              <a:rPr lang="it-IT" sz="1600" dirty="0" err="1"/>
              <a:t>Razdrto</a:t>
            </a:r>
            <a:r>
              <a:rPr lang="it-IT" sz="1600" dirty="0"/>
              <a:t> (l’antica </a:t>
            </a:r>
            <a:r>
              <a:rPr lang="it-IT" sz="1600" dirty="0" err="1"/>
              <a:t>Okra</a:t>
            </a:r>
            <a:r>
              <a:rPr lang="it-IT" sz="1600" dirty="0"/>
              <a:t> dell’antichità), su cui incombe la mole del Monte Re/</a:t>
            </a:r>
            <a:r>
              <a:rPr lang="it-IT" sz="1600" dirty="0" err="1"/>
              <a:t>Nanos</a:t>
            </a:r>
            <a:r>
              <a:rPr lang="it-IT" sz="1600" dirty="0"/>
              <a:t>, si estende il carso </a:t>
            </a:r>
            <a:r>
              <a:rPr lang="it-IT" sz="1600" dirty="0" err="1"/>
              <a:t>postumiese</a:t>
            </a:r>
            <a:r>
              <a:rPr lang="it-IT" sz="1600" dirty="0"/>
              <a:t>/</a:t>
            </a:r>
            <a:r>
              <a:rPr lang="it-IT" sz="1600" dirty="0" err="1"/>
              <a:t>Notranjska</a:t>
            </a:r>
            <a:r>
              <a:rPr lang="it-IT" sz="1600" dirty="0"/>
              <a:t>; al suo interno si trovano le maggiori grotte del continente europeo, le </a:t>
            </a:r>
            <a:r>
              <a:rPr lang="it-IT" sz="1600" b="1" dirty="0"/>
              <a:t>Grotte di Postumia</a:t>
            </a:r>
            <a:r>
              <a:rPr lang="it-IT" sz="1600" dirty="0"/>
              <a:t>, nonché altri notevoli fenomeni di carsismo, come il sistema </a:t>
            </a:r>
            <a:r>
              <a:rPr lang="it-IT" sz="1600" b="1" dirty="0"/>
              <a:t>Rio dei Gamberi</a:t>
            </a:r>
            <a:r>
              <a:rPr lang="it-IT" sz="1600" dirty="0"/>
              <a:t>/ </a:t>
            </a:r>
            <a:r>
              <a:rPr lang="it-IT" sz="1600" dirty="0" err="1"/>
              <a:t>Rakov</a:t>
            </a:r>
            <a:r>
              <a:rPr lang="it-IT" sz="1600" dirty="0"/>
              <a:t> </a:t>
            </a:r>
            <a:r>
              <a:rPr lang="it-IT" sz="1600" dirty="0" err="1"/>
              <a:t>Škocjan</a:t>
            </a:r>
            <a:r>
              <a:rPr lang="it-IT" sz="1600" dirty="0"/>
              <a:t> – </a:t>
            </a:r>
            <a:r>
              <a:rPr lang="it-IT" sz="1600" b="1" dirty="0"/>
              <a:t>lago </a:t>
            </a:r>
            <a:r>
              <a:rPr lang="it-IT" sz="1600" b="1" dirty="0" err="1"/>
              <a:t>Circonio</a:t>
            </a:r>
            <a:r>
              <a:rPr lang="it-IT" sz="1600" dirty="0"/>
              <a:t>/ </a:t>
            </a:r>
            <a:r>
              <a:rPr lang="it-IT" sz="1600" dirty="0" err="1"/>
              <a:t>Cerkniško</a:t>
            </a:r>
            <a:r>
              <a:rPr lang="it-IT" sz="1600" dirty="0"/>
              <a:t> </a:t>
            </a:r>
            <a:r>
              <a:rPr lang="it-IT" sz="1600" dirty="0" err="1"/>
              <a:t>jezero</a:t>
            </a:r>
            <a:r>
              <a:rPr lang="it-IT" sz="1600" dirty="0"/>
              <a:t>, conosciuto nell’antichità come Palude </a:t>
            </a:r>
            <a:r>
              <a:rPr lang="it-IT" sz="1600" dirty="0" err="1"/>
              <a:t>Lugea</a:t>
            </a:r>
            <a:r>
              <a:rPr lang="it-IT" sz="1600" dirty="0"/>
              <a:t>.</a:t>
            </a:r>
          </a:p>
          <a:p>
            <a:pPr algn="just"/>
            <a:r>
              <a:rPr lang="it-IT" sz="1600" dirty="0"/>
              <a:t>Il  </a:t>
            </a:r>
            <a:r>
              <a:rPr lang="it-IT" sz="1600" b="1" dirty="0"/>
              <a:t>Carso </a:t>
            </a:r>
            <a:r>
              <a:rPr lang="it-IT" sz="1600" b="1" dirty="0" err="1"/>
              <a:t>istro-quarnerino</a:t>
            </a:r>
            <a:endParaRPr lang="it-IT" sz="1600" b="1" dirty="0"/>
          </a:p>
          <a:p>
            <a:pPr algn="just"/>
            <a:r>
              <a:rPr lang="it-IT" sz="1600" dirty="0"/>
              <a:t>Nella parte settentrionale dell’Istria, la circolazione superficiale dell’acqua, su di un suolo a carattere calcareo, si limita ad alcune valli e conche in cui le acque meteoriche scorrono brevemente prima di inoltrarsi nel Carso ipogeo. Allo stesso modo, dalla soglia calcarea della parte orientale della penisola, si originano </a:t>
            </a:r>
            <a:r>
              <a:rPr lang="it-IT" sz="1600" b="1" dirty="0"/>
              <a:t>torrenti</a:t>
            </a:r>
            <a:r>
              <a:rPr lang="it-IT" sz="1600" dirty="0"/>
              <a:t> ipogei con </a:t>
            </a:r>
            <a:r>
              <a:rPr lang="it-IT" sz="1600" b="1" dirty="0"/>
              <a:t>foci</a:t>
            </a:r>
            <a:r>
              <a:rPr lang="it-IT" sz="1600" dirty="0"/>
              <a:t> che spesso risultano </a:t>
            </a:r>
            <a:r>
              <a:rPr lang="it-IT" sz="1600" b="1" dirty="0" err="1"/>
              <a:t>subacque</a:t>
            </a:r>
            <a:r>
              <a:rPr lang="it-IT" sz="1600" dirty="0"/>
              <a:t>.</a:t>
            </a:r>
          </a:p>
        </p:txBody>
      </p:sp>
      <p:sp>
        <p:nvSpPr>
          <p:cNvPr id="4" name="Segnaposto numero diapositiva 3">
            <a:extLst>
              <a:ext uri="{FF2B5EF4-FFF2-40B4-BE49-F238E27FC236}">
                <a16:creationId xmlns:a16="http://schemas.microsoft.com/office/drawing/2014/main" id="{88B8BAFD-198F-49BD-A29D-A67C6528CA1F}"/>
              </a:ext>
            </a:extLst>
          </p:cNvPr>
          <p:cNvSpPr>
            <a:spLocks noGrp="1"/>
          </p:cNvSpPr>
          <p:nvPr>
            <p:ph type="sldNum" sz="quarter" idx="12"/>
          </p:nvPr>
        </p:nvSpPr>
        <p:spPr/>
        <p:txBody>
          <a:bodyPr/>
          <a:lstStyle/>
          <a:p>
            <a:fld id="{4900F736-99D1-46F5-B9ED-A05A0156FE3A}" type="slidenum">
              <a:rPr lang="it-IT" smtClean="0"/>
              <a:t>24</a:t>
            </a:fld>
            <a:endParaRPr lang="it-IT"/>
          </a:p>
        </p:txBody>
      </p:sp>
    </p:spTree>
    <p:extLst>
      <p:ext uri="{BB962C8B-B14F-4D97-AF65-F5344CB8AC3E}">
        <p14:creationId xmlns:p14="http://schemas.microsoft.com/office/powerpoint/2010/main" val="25464020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AB830C-0756-4B9F-90DA-17BA432003F2}"/>
              </a:ext>
            </a:extLst>
          </p:cNvPr>
          <p:cNvSpPr>
            <a:spLocks noGrp="1"/>
          </p:cNvSpPr>
          <p:nvPr>
            <p:ph type="title"/>
          </p:nvPr>
        </p:nvSpPr>
        <p:spPr>
          <a:xfrm>
            <a:off x="838200" y="365126"/>
            <a:ext cx="10515600" cy="792556"/>
          </a:xfrm>
        </p:spPr>
        <p:txBody>
          <a:bodyPr/>
          <a:lstStyle/>
          <a:p>
            <a:pPr algn="ctr"/>
            <a:r>
              <a:rPr lang="it-IT" dirty="0"/>
              <a:t>CARSO: VAL ROSANDRA</a:t>
            </a:r>
          </a:p>
        </p:txBody>
      </p:sp>
      <p:pic>
        <p:nvPicPr>
          <p:cNvPr id="5" name="Segnaposto contenuto 4">
            <a:extLst>
              <a:ext uri="{FF2B5EF4-FFF2-40B4-BE49-F238E27FC236}">
                <a16:creationId xmlns:a16="http://schemas.microsoft.com/office/drawing/2014/main" id="{4A320FCE-A647-432D-9F0F-ECEA0D7C84EC}"/>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625754" y="1157682"/>
            <a:ext cx="6996418" cy="5019281"/>
          </a:xfrm>
          <a:prstGeom prst="rect">
            <a:avLst/>
          </a:prstGeom>
        </p:spPr>
      </p:pic>
      <p:sp>
        <p:nvSpPr>
          <p:cNvPr id="4" name="Segnaposto numero diapositiva 3">
            <a:extLst>
              <a:ext uri="{FF2B5EF4-FFF2-40B4-BE49-F238E27FC236}">
                <a16:creationId xmlns:a16="http://schemas.microsoft.com/office/drawing/2014/main" id="{CCF85351-25BB-4744-8375-886B5FDF8651}"/>
              </a:ext>
            </a:extLst>
          </p:cNvPr>
          <p:cNvSpPr>
            <a:spLocks noGrp="1"/>
          </p:cNvSpPr>
          <p:nvPr>
            <p:ph type="sldNum" sz="quarter" idx="12"/>
          </p:nvPr>
        </p:nvSpPr>
        <p:spPr/>
        <p:txBody>
          <a:bodyPr/>
          <a:lstStyle/>
          <a:p>
            <a:fld id="{4900F736-99D1-46F5-B9ED-A05A0156FE3A}" type="slidenum">
              <a:rPr lang="it-IT" smtClean="0"/>
              <a:t>25</a:t>
            </a:fld>
            <a:endParaRPr lang="it-IT"/>
          </a:p>
        </p:txBody>
      </p:sp>
    </p:spTree>
    <p:extLst>
      <p:ext uri="{BB962C8B-B14F-4D97-AF65-F5344CB8AC3E}">
        <p14:creationId xmlns:p14="http://schemas.microsoft.com/office/powerpoint/2010/main" val="2724269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9B9F0F-981C-4BDF-AE6D-A561C910F097}"/>
              </a:ext>
            </a:extLst>
          </p:cNvPr>
          <p:cNvSpPr>
            <a:spLocks noGrp="1"/>
          </p:cNvSpPr>
          <p:nvPr>
            <p:ph type="title"/>
          </p:nvPr>
        </p:nvSpPr>
        <p:spPr/>
        <p:txBody>
          <a:bodyPr/>
          <a:lstStyle/>
          <a:p>
            <a:pPr algn="ctr"/>
            <a:r>
              <a:rPr lang="it-IT" dirty="0"/>
              <a:t>FORMAZIONI CARSICHE</a:t>
            </a:r>
          </a:p>
        </p:txBody>
      </p:sp>
      <p:pic>
        <p:nvPicPr>
          <p:cNvPr id="5" name="Segnaposto contenuto 4">
            <a:extLst>
              <a:ext uri="{FF2B5EF4-FFF2-40B4-BE49-F238E27FC236}">
                <a16:creationId xmlns:a16="http://schemas.microsoft.com/office/drawing/2014/main" id="{95074FA4-9C3F-497B-99B0-A65BA4734F76}"/>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195108" y="1825625"/>
            <a:ext cx="5801784" cy="4351338"/>
          </a:xfrm>
          <a:prstGeom prst="rect">
            <a:avLst/>
          </a:prstGeom>
        </p:spPr>
      </p:pic>
      <p:sp>
        <p:nvSpPr>
          <p:cNvPr id="4" name="Segnaposto numero diapositiva 3">
            <a:extLst>
              <a:ext uri="{FF2B5EF4-FFF2-40B4-BE49-F238E27FC236}">
                <a16:creationId xmlns:a16="http://schemas.microsoft.com/office/drawing/2014/main" id="{A8BF1428-5FDB-4B28-B317-960A5656624D}"/>
              </a:ext>
            </a:extLst>
          </p:cNvPr>
          <p:cNvSpPr>
            <a:spLocks noGrp="1"/>
          </p:cNvSpPr>
          <p:nvPr>
            <p:ph type="sldNum" sz="quarter" idx="12"/>
          </p:nvPr>
        </p:nvSpPr>
        <p:spPr/>
        <p:txBody>
          <a:bodyPr/>
          <a:lstStyle/>
          <a:p>
            <a:fld id="{4900F736-99D1-46F5-B9ED-A05A0156FE3A}" type="slidenum">
              <a:rPr lang="it-IT" smtClean="0"/>
              <a:t>26</a:t>
            </a:fld>
            <a:endParaRPr lang="it-IT"/>
          </a:p>
        </p:txBody>
      </p:sp>
    </p:spTree>
    <p:extLst>
      <p:ext uri="{BB962C8B-B14F-4D97-AF65-F5344CB8AC3E}">
        <p14:creationId xmlns:p14="http://schemas.microsoft.com/office/powerpoint/2010/main" val="11658286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B89338-FD22-4262-94CD-76D7F610F782}"/>
              </a:ext>
            </a:extLst>
          </p:cNvPr>
          <p:cNvSpPr>
            <a:spLocks noGrp="1"/>
          </p:cNvSpPr>
          <p:nvPr>
            <p:ph type="title"/>
          </p:nvPr>
        </p:nvSpPr>
        <p:spPr>
          <a:xfrm>
            <a:off x="838200" y="136526"/>
            <a:ext cx="10515600" cy="920488"/>
          </a:xfrm>
        </p:spPr>
        <p:txBody>
          <a:bodyPr/>
          <a:lstStyle/>
          <a:p>
            <a:pPr algn="ctr"/>
            <a:r>
              <a:rPr lang="it-IT" dirty="0"/>
              <a:t>FORMAZIONI CARSICHE</a:t>
            </a:r>
          </a:p>
        </p:txBody>
      </p:sp>
      <p:pic>
        <p:nvPicPr>
          <p:cNvPr id="5" name="Segnaposto contenuto 4">
            <a:extLst>
              <a:ext uri="{FF2B5EF4-FFF2-40B4-BE49-F238E27FC236}">
                <a16:creationId xmlns:a16="http://schemas.microsoft.com/office/drawing/2014/main" id="{01C56842-B6AC-4774-AED4-5979E0BD9E49}"/>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407639" y="1291904"/>
            <a:ext cx="7508147" cy="5176007"/>
          </a:xfrm>
          <a:prstGeom prst="rect">
            <a:avLst/>
          </a:prstGeom>
        </p:spPr>
      </p:pic>
      <p:sp>
        <p:nvSpPr>
          <p:cNvPr id="4" name="Segnaposto numero diapositiva 3">
            <a:extLst>
              <a:ext uri="{FF2B5EF4-FFF2-40B4-BE49-F238E27FC236}">
                <a16:creationId xmlns:a16="http://schemas.microsoft.com/office/drawing/2014/main" id="{CEB95907-B9A6-4BA1-A312-6733A21C2B95}"/>
              </a:ext>
            </a:extLst>
          </p:cNvPr>
          <p:cNvSpPr>
            <a:spLocks noGrp="1"/>
          </p:cNvSpPr>
          <p:nvPr>
            <p:ph type="sldNum" sz="quarter" idx="12"/>
          </p:nvPr>
        </p:nvSpPr>
        <p:spPr/>
        <p:txBody>
          <a:bodyPr/>
          <a:lstStyle/>
          <a:p>
            <a:fld id="{4900F736-99D1-46F5-B9ED-A05A0156FE3A}" type="slidenum">
              <a:rPr lang="it-IT" smtClean="0"/>
              <a:t>27</a:t>
            </a:fld>
            <a:endParaRPr lang="it-IT"/>
          </a:p>
        </p:txBody>
      </p:sp>
    </p:spTree>
    <p:extLst>
      <p:ext uri="{BB962C8B-B14F-4D97-AF65-F5344CB8AC3E}">
        <p14:creationId xmlns:p14="http://schemas.microsoft.com/office/powerpoint/2010/main" val="19996931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76C17B-D03D-4AC7-BAAC-B8E6737812D0}"/>
              </a:ext>
            </a:extLst>
          </p:cNvPr>
          <p:cNvSpPr>
            <a:spLocks noGrp="1"/>
          </p:cNvSpPr>
          <p:nvPr>
            <p:ph type="title"/>
          </p:nvPr>
        </p:nvSpPr>
        <p:spPr>
          <a:xfrm>
            <a:off x="838200" y="365126"/>
            <a:ext cx="10515600" cy="675110"/>
          </a:xfrm>
        </p:spPr>
        <p:txBody>
          <a:bodyPr>
            <a:normAutofit fontScale="90000"/>
          </a:bodyPr>
          <a:lstStyle/>
          <a:p>
            <a:pPr algn="ctr"/>
            <a:r>
              <a:rPr lang="it-IT" dirty="0"/>
              <a:t>CARSO E MARE</a:t>
            </a:r>
          </a:p>
        </p:txBody>
      </p:sp>
      <p:pic>
        <p:nvPicPr>
          <p:cNvPr id="5" name="Segnaposto contenuto 4">
            <a:extLst>
              <a:ext uri="{FF2B5EF4-FFF2-40B4-BE49-F238E27FC236}">
                <a16:creationId xmlns:a16="http://schemas.microsoft.com/office/drawing/2014/main" id="{B7BA4A9D-3F0E-4CD4-92A9-A79489F1ECAD}"/>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223083" y="1275127"/>
            <a:ext cx="7910818" cy="5301842"/>
          </a:xfrm>
          <a:prstGeom prst="rect">
            <a:avLst/>
          </a:prstGeom>
        </p:spPr>
      </p:pic>
      <p:sp>
        <p:nvSpPr>
          <p:cNvPr id="4" name="Segnaposto numero diapositiva 3">
            <a:extLst>
              <a:ext uri="{FF2B5EF4-FFF2-40B4-BE49-F238E27FC236}">
                <a16:creationId xmlns:a16="http://schemas.microsoft.com/office/drawing/2014/main" id="{836E9B7B-710B-4E05-91F2-402391FBDFF2}"/>
              </a:ext>
            </a:extLst>
          </p:cNvPr>
          <p:cNvSpPr>
            <a:spLocks noGrp="1"/>
          </p:cNvSpPr>
          <p:nvPr>
            <p:ph type="sldNum" sz="quarter" idx="12"/>
          </p:nvPr>
        </p:nvSpPr>
        <p:spPr/>
        <p:txBody>
          <a:bodyPr/>
          <a:lstStyle/>
          <a:p>
            <a:fld id="{4900F736-99D1-46F5-B9ED-A05A0156FE3A}" type="slidenum">
              <a:rPr lang="it-IT" smtClean="0"/>
              <a:t>28</a:t>
            </a:fld>
            <a:endParaRPr lang="it-IT"/>
          </a:p>
        </p:txBody>
      </p:sp>
    </p:spTree>
    <p:extLst>
      <p:ext uri="{BB962C8B-B14F-4D97-AF65-F5344CB8AC3E}">
        <p14:creationId xmlns:p14="http://schemas.microsoft.com/office/powerpoint/2010/main" val="35838058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A78566-B627-470B-B891-3A83B5D96A6D}"/>
              </a:ext>
            </a:extLst>
          </p:cNvPr>
          <p:cNvSpPr>
            <a:spLocks noGrp="1"/>
          </p:cNvSpPr>
          <p:nvPr>
            <p:ph type="title"/>
          </p:nvPr>
        </p:nvSpPr>
        <p:spPr>
          <a:xfrm>
            <a:off x="838200" y="365125"/>
            <a:ext cx="10515600" cy="733833"/>
          </a:xfrm>
        </p:spPr>
        <p:txBody>
          <a:bodyPr/>
          <a:lstStyle/>
          <a:p>
            <a:pPr algn="ctr"/>
            <a:r>
              <a:rPr lang="it-IT" dirty="0"/>
              <a:t>LAGO CIRCONIO (quando è pieno d’acqua)</a:t>
            </a:r>
          </a:p>
        </p:txBody>
      </p:sp>
      <p:pic>
        <p:nvPicPr>
          <p:cNvPr id="5" name="Segnaposto contenuto 4">
            <a:extLst>
              <a:ext uri="{FF2B5EF4-FFF2-40B4-BE49-F238E27FC236}">
                <a16:creationId xmlns:a16="http://schemas.microsoft.com/office/drawing/2014/main" id="{B3BDA75A-8F00-44BF-B298-BC9D4D343268}"/>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726423" y="1384183"/>
            <a:ext cx="7088696" cy="5108692"/>
          </a:xfrm>
          <a:prstGeom prst="rect">
            <a:avLst/>
          </a:prstGeom>
        </p:spPr>
      </p:pic>
      <p:sp>
        <p:nvSpPr>
          <p:cNvPr id="4" name="Segnaposto numero diapositiva 3">
            <a:extLst>
              <a:ext uri="{FF2B5EF4-FFF2-40B4-BE49-F238E27FC236}">
                <a16:creationId xmlns:a16="http://schemas.microsoft.com/office/drawing/2014/main" id="{7F629DBE-BA38-47F3-B7C6-9B6482A4D6DA}"/>
              </a:ext>
            </a:extLst>
          </p:cNvPr>
          <p:cNvSpPr>
            <a:spLocks noGrp="1"/>
          </p:cNvSpPr>
          <p:nvPr>
            <p:ph type="sldNum" sz="quarter" idx="12"/>
          </p:nvPr>
        </p:nvSpPr>
        <p:spPr/>
        <p:txBody>
          <a:bodyPr/>
          <a:lstStyle/>
          <a:p>
            <a:fld id="{4900F736-99D1-46F5-B9ED-A05A0156FE3A}" type="slidenum">
              <a:rPr lang="it-IT" smtClean="0"/>
              <a:t>29</a:t>
            </a:fld>
            <a:endParaRPr lang="it-IT"/>
          </a:p>
        </p:txBody>
      </p:sp>
    </p:spTree>
    <p:extLst>
      <p:ext uri="{BB962C8B-B14F-4D97-AF65-F5344CB8AC3E}">
        <p14:creationId xmlns:p14="http://schemas.microsoft.com/office/powerpoint/2010/main" val="2376990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D16766-E1DC-4855-9A4B-3373D6F4E0C0}"/>
              </a:ext>
            </a:extLst>
          </p:cNvPr>
          <p:cNvSpPr>
            <a:spLocks noGrp="1"/>
          </p:cNvSpPr>
          <p:nvPr>
            <p:ph type="title"/>
          </p:nvPr>
        </p:nvSpPr>
        <p:spPr>
          <a:xfrm>
            <a:off x="838200" y="365126"/>
            <a:ext cx="10515600" cy="893224"/>
          </a:xfrm>
        </p:spPr>
        <p:txBody>
          <a:bodyPr>
            <a:normAutofit/>
          </a:bodyPr>
          <a:lstStyle/>
          <a:p>
            <a:pPr algn="ctr"/>
            <a:r>
              <a:rPr lang="it-IT" sz="5400" b="1" dirty="0"/>
              <a:t>PRIORITA’</a:t>
            </a:r>
          </a:p>
        </p:txBody>
      </p:sp>
      <p:sp>
        <p:nvSpPr>
          <p:cNvPr id="3" name="Segnaposto contenuto 2">
            <a:extLst>
              <a:ext uri="{FF2B5EF4-FFF2-40B4-BE49-F238E27FC236}">
                <a16:creationId xmlns:a16="http://schemas.microsoft.com/office/drawing/2014/main" id="{2283275F-B9A3-46AD-82A3-9B195E50D42B}"/>
              </a:ext>
            </a:extLst>
          </p:cNvPr>
          <p:cNvSpPr>
            <a:spLocks noGrp="1"/>
          </p:cNvSpPr>
          <p:nvPr>
            <p:ph idx="1"/>
          </p:nvPr>
        </p:nvSpPr>
        <p:spPr>
          <a:xfrm>
            <a:off x="226503" y="1434517"/>
            <a:ext cx="11870422" cy="5360566"/>
          </a:xfrm>
        </p:spPr>
        <p:txBody>
          <a:bodyPr>
            <a:noAutofit/>
          </a:bodyPr>
          <a:lstStyle/>
          <a:p>
            <a:pPr algn="just"/>
            <a:r>
              <a:rPr lang="it-IT" sz="3600" dirty="0"/>
              <a:t>All’interno dell’excursus di lungo periodo, individueremo alcune </a:t>
            </a:r>
            <a:r>
              <a:rPr lang="it-IT" sz="3600" b="1" dirty="0"/>
              <a:t>priorità</a:t>
            </a:r>
            <a:r>
              <a:rPr lang="it-IT" sz="3600" dirty="0"/>
              <a:t> cronologiche e tematiche:</a:t>
            </a:r>
          </a:p>
          <a:p>
            <a:pPr algn="just"/>
            <a:endParaRPr lang="it-IT" sz="3600" dirty="0"/>
          </a:p>
          <a:p>
            <a:pPr algn="just"/>
            <a:r>
              <a:rPr lang="it-IT" sz="3600" b="1" dirty="0"/>
              <a:t>Cronologich</a:t>
            </a:r>
            <a:r>
              <a:rPr lang="it-IT" sz="3600" dirty="0"/>
              <a:t>e: XIX e XX secolo</a:t>
            </a:r>
          </a:p>
          <a:p>
            <a:pPr algn="just"/>
            <a:r>
              <a:rPr lang="it-IT" sz="3600" b="1" dirty="0"/>
              <a:t>Tematiche</a:t>
            </a:r>
            <a:r>
              <a:rPr lang="it-IT" sz="3600" dirty="0"/>
              <a:t>: processi di nazionalizzazione in un’area linguisticamente composita; trattamento delle minoranze nazionali; spostamenti forzati di popolazione; logiche della violenza politica; rapporto fra storia e memoria; uso pubblico della storia</a:t>
            </a:r>
          </a:p>
        </p:txBody>
      </p:sp>
      <p:sp>
        <p:nvSpPr>
          <p:cNvPr id="4" name="Segnaposto numero diapositiva 3">
            <a:extLst>
              <a:ext uri="{FF2B5EF4-FFF2-40B4-BE49-F238E27FC236}">
                <a16:creationId xmlns:a16="http://schemas.microsoft.com/office/drawing/2014/main" id="{2FC10EB4-DB7F-4E64-A696-D92E2FAC492C}"/>
              </a:ext>
            </a:extLst>
          </p:cNvPr>
          <p:cNvSpPr>
            <a:spLocks noGrp="1"/>
          </p:cNvSpPr>
          <p:nvPr>
            <p:ph type="sldNum" sz="quarter" idx="12"/>
          </p:nvPr>
        </p:nvSpPr>
        <p:spPr/>
        <p:txBody>
          <a:bodyPr/>
          <a:lstStyle/>
          <a:p>
            <a:fld id="{4900F736-99D1-46F5-B9ED-A05A0156FE3A}" type="slidenum">
              <a:rPr lang="it-IT" smtClean="0"/>
              <a:t>3</a:t>
            </a:fld>
            <a:endParaRPr lang="it-IT"/>
          </a:p>
        </p:txBody>
      </p:sp>
    </p:spTree>
    <p:extLst>
      <p:ext uri="{BB962C8B-B14F-4D97-AF65-F5344CB8AC3E}">
        <p14:creationId xmlns:p14="http://schemas.microsoft.com/office/powerpoint/2010/main" val="10821944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615B11-522C-446A-9513-F009C14CF0DD}"/>
              </a:ext>
            </a:extLst>
          </p:cNvPr>
          <p:cNvSpPr>
            <a:spLocks noGrp="1"/>
          </p:cNvSpPr>
          <p:nvPr>
            <p:ph type="title"/>
          </p:nvPr>
        </p:nvSpPr>
        <p:spPr>
          <a:xfrm>
            <a:off x="838200" y="136525"/>
            <a:ext cx="10515600" cy="725444"/>
          </a:xfrm>
        </p:spPr>
        <p:txBody>
          <a:bodyPr/>
          <a:lstStyle/>
          <a:p>
            <a:pPr algn="ctr"/>
            <a:r>
              <a:rPr lang="it-IT" b="1" dirty="0"/>
              <a:t>			LE TRE ISTRIE</a:t>
            </a:r>
          </a:p>
        </p:txBody>
      </p:sp>
      <p:pic>
        <p:nvPicPr>
          <p:cNvPr id="5" name="Segnaposto contenuto 4">
            <a:extLst>
              <a:ext uri="{FF2B5EF4-FFF2-40B4-BE49-F238E27FC236}">
                <a16:creationId xmlns:a16="http://schemas.microsoft.com/office/drawing/2014/main" id="{C8791C7D-C89A-4A66-B843-2EF6D9DD3DBB}"/>
              </a:ext>
            </a:extLst>
          </p:cNvPr>
          <p:cNvPicPr>
            <a:picLocks noGrp="1" noChangeAspect="1"/>
          </p:cNvPicPr>
          <p:nvPr>
            <p:ph idx="1"/>
          </p:nvPr>
        </p:nvPicPr>
        <p:blipFill>
          <a:blip r:embed="rId2"/>
          <a:stretch>
            <a:fillRect/>
          </a:stretch>
        </p:blipFill>
        <p:spPr>
          <a:xfrm>
            <a:off x="183860" y="627180"/>
            <a:ext cx="5310929" cy="6522744"/>
          </a:xfrm>
          <a:prstGeom prst="rect">
            <a:avLst/>
          </a:prstGeom>
        </p:spPr>
      </p:pic>
      <p:sp>
        <p:nvSpPr>
          <p:cNvPr id="4" name="Segnaposto numero diapositiva 3">
            <a:extLst>
              <a:ext uri="{FF2B5EF4-FFF2-40B4-BE49-F238E27FC236}">
                <a16:creationId xmlns:a16="http://schemas.microsoft.com/office/drawing/2014/main" id="{C51065E8-D444-42C5-B596-180B126C0DC1}"/>
              </a:ext>
            </a:extLst>
          </p:cNvPr>
          <p:cNvSpPr>
            <a:spLocks noGrp="1"/>
          </p:cNvSpPr>
          <p:nvPr>
            <p:ph type="sldNum" sz="quarter" idx="12"/>
          </p:nvPr>
        </p:nvSpPr>
        <p:spPr/>
        <p:txBody>
          <a:bodyPr/>
          <a:lstStyle/>
          <a:p>
            <a:fld id="{4900F736-99D1-46F5-B9ED-A05A0156FE3A}" type="slidenum">
              <a:rPr lang="it-IT" smtClean="0"/>
              <a:t>30</a:t>
            </a:fld>
            <a:endParaRPr lang="it-IT"/>
          </a:p>
        </p:txBody>
      </p:sp>
      <p:pic>
        <p:nvPicPr>
          <p:cNvPr id="6" name="Immagine 5">
            <a:extLst>
              <a:ext uri="{FF2B5EF4-FFF2-40B4-BE49-F238E27FC236}">
                <a16:creationId xmlns:a16="http://schemas.microsoft.com/office/drawing/2014/main" id="{F3571A6C-D3E7-4E96-9331-3EFE671CBD78}"/>
              </a:ext>
            </a:extLst>
          </p:cNvPr>
          <p:cNvPicPr>
            <a:picLocks noChangeAspect="1"/>
          </p:cNvPicPr>
          <p:nvPr/>
        </p:nvPicPr>
        <p:blipFill>
          <a:blip r:embed="rId3"/>
          <a:stretch>
            <a:fillRect/>
          </a:stretch>
        </p:blipFill>
        <p:spPr>
          <a:xfrm>
            <a:off x="5494789" y="966787"/>
            <a:ext cx="6132352" cy="5819907"/>
          </a:xfrm>
          <a:prstGeom prst="rect">
            <a:avLst/>
          </a:prstGeom>
        </p:spPr>
      </p:pic>
    </p:spTree>
    <p:extLst>
      <p:ext uri="{BB962C8B-B14F-4D97-AF65-F5344CB8AC3E}">
        <p14:creationId xmlns:p14="http://schemas.microsoft.com/office/powerpoint/2010/main" val="800081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2855DF-FF26-4258-B12F-8DD71CDF28FF}"/>
              </a:ext>
            </a:extLst>
          </p:cNvPr>
          <p:cNvSpPr>
            <a:spLocks noGrp="1"/>
          </p:cNvSpPr>
          <p:nvPr>
            <p:ph type="title"/>
          </p:nvPr>
        </p:nvSpPr>
        <p:spPr>
          <a:xfrm>
            <a:off x="838200" y="365125"/>
            <a:ext cx="10515600" cy="649943"/>
          </a:xfrm>
        </p:spPr>
        <p:txBody>
          <a:bodyPr>
            <a:normAutofit fontScale="90000"/>
          </a:bodyPr>
          <a:lstStyle/>
          <a:p>
            <a:pPr algn="ctr"/>
            <a:r>
              <a:rPr lang="it-IT" b="1" dirty="0"/>
              <a:t>ISTRIA BIANCA</a:t>
            </a:r>
          </a:p>
        </p:txBody>
      </p:sp>
      <p:sp>
        <p:nvSpPr>
          <p:cNvPr id="3" name="Segnaposto contenuto 2">
            <a:extLst>
              <a:ext uri="{FF2B5EF4-FFF2-40B4-BE49-F238E27FC236}">
                <a16:creationId xmlns:a16="http://schemas.microsoft.com/office/drawing/2014/main" id="{796A80AB-0A2D-44D9-AC81-4177C54DE194}"/>
              </a:ext>
            </a:extLst>
          </p:cNvPr>
          <p:cNvSpPr>
            <a:spLocks noGrp="1"/>
          </p:cNvSpPr>
          <p:nvPr>
            <p:ph idx="1"/>
          </p:nvPr>
        </p:nvSpPr>
        <p:spPr>
          <a:xfrm>
            <a:off x="838200" y="1015068"/>
            <a:ext cx="10515600" cy="5706407"/>
          </a:xfrm>
        </p:spPr>
        <p:txBody>
          <a:bodyPr>
            <a:normAutofit fontScale="77500" lnSpcReduction="20000"/>
          </a:bodyPr>
          <a:lstStyle/>
          <a:p>
            <a:pPr algn="just">
              <a:lnSpc>
                <a:spcPct val="120000"/>
              </a:lnSpc>
            </a:pPr>
            <a:r>
              <a:rPr lang="it-IT" dirty="0"/>
              <a:t>L’Istria </a:t>
            </a:r>
            <a:r>
              <a:rPr lang="it-IT" b="1" dirty="0"/>
              <a:t>bianca</a:t>
            </a:r>
            <a:r>
              <a:rPr lang="it-IT" dirty="0"/>
              <a:t> (settentrionale, montana), è la lunga fascia territoriale che come limite settentrionale ha la strada Trieste-Fiume/Rijeka, mentre a sud si estende fino alla direttrice che dalle foci del Risano raggiunge Moschiena/</a:t>
            </a:r>
            <a:r>
              <a:rPr lang="it-IT" dirty="0" err="1"/>
              <a:t>Mošćenice</a:t>
            </a:r>
            <a:r>
              <a:rPr lang="it-IT" dirty="0"/>
              <a:t> sul </a:t>
            </a:r>
            <a:r>
              <a:rPr lang="it-IT" dirty="0" err="1"/>
              <a:t>Quarnaro</a:t>
            </a:r>
            <a:r>
              <a:rPr lang="it-IT" dirty="0"/>
              <a:t>, comprendendo anche il ciglione che dall’altipiano di San Servolo/</a:t>
            </a:r>
            <a:r>
              <a:rPr lang="it-IT" dirty="0" err="1"/>
              <a:t>Socerb</a:t>
            </a:r>
            <a:r>
              <a:rPr lang="it-IT" dirty="0"/>
              <a:t> arriva a Pinguente/</a:t>
            </a:r>
            <a:r>
              <a:rPr lang="it-IT" dirty="0" err="1"/>
              <a:t>Buzet</a:t>
            </a:r>
            <a:r>
              <a:rPr lang="it-IT" dirty="0"/>
              <a:t> e Rozzo/</a:t>
            </a:r>
            <a:r>
              <a:rPr lang="it-IT" dirty="0" err="1"/>
              <a:t>Roč</a:t>
            </a:r>
            <a:r>
              <a:rPr lang="it-IT" dirty="0"/>
              <a:t>. </a:t>
            </a:r>
          </a:p>
          <a:p>
            <a:pPr algn="just">
              <a:lnSpc>
                <a:spcPct val="120000"/>
              </a:lnSpc>
            </a:pPr>
            <a:r>
              <a:rPr lang="it-IT" dirty="0"/>
              <a:t>L’Istria bianca prende il nome dai </a:t>
            </a:r>
            <a:r>
              <a:rPr lang="it-IT" b="1" dirty="0"/>
              <a:t>calcari</a:t>
            </a:r>
            <a:r>
              <a:rPr lang="it-IT" dirty="0"/>
              <a:t> cretacei che costituiscono l’altipiano di rocce chiare alto sul mare circa 500 m. Procedendo verso est, l’altipiano viene sostituito dalle catene montuose della </a:t>
            </a:r>
            <a:r>
              <a:rPr lang="it-IT" b="1" dirty="0"/>
              <a:t>Vena</a:t>
            </a:r>
            <a:r>
              <a:rPr lang="it-IT" dirty="0"/>
              <a:t> e dei </a:t>
            </a:r>
            <a:r>
              <a:rPr lang="it-IT" b="1" dirty="0" err="1"/>
              <a:t>Caldiera</a:t>
            </a:r>
            <a:r>
              <a:rPr lang="it-IT" dirty="0"/>
              <a:t>, il cui punto più alto è il </a:t>
            </a:r>
            <a:r>
              <a:rPr lang="it-IT" b="1" dirty="0"/>
              <a:t>Monte Maggiore</a:t>
            </a:r>
            <a:r>
              <a:rPr lang="it-IT" dirty="0"/>
              <a:t>/</a:t>
            </a:r>
            <a:r>
              <a:rPr lang="it-IT" dirty="0" err="1"/>
              <a:t>Učka</a:t>
            </a:r>
            <a:r>
              <a:rPr lang="it-IT" dirty="0"/>
              <a:t> con i suoi 1396 m. </a:t>
            </a:r>
          </a:p>
          <a:p>
            <a:pPr algn="just">
              <a:lnSpc>
                <a:spcPct val="120000"/>
              </a:lnSpc>
            </a:pPr>
            <a:r>
              <a:rPr lang="it-IT" dirty="0"/>
              <a:t>Nell’Istria bianca si distinguono le regioni della </a:t>
            </a:r>
            <a:r>
              <a:rPr lang="it-IT" b="1" dirty="0" err="1"/>
              <a:t>Cicceria</a:t>
            </a:r>
            <a:r>
              <a:rPr lang="it-IT" dirty="0"/>
              <a:t>/</a:t>
            </a:r>
            <a:r>
              <a:rPr lang="it-IT" dirty="0" err="1"/>
              <a:t>Ćićarija</a:t>
            </a:r>
            <a:r>
              <a:rPr lang="it-IT" dirty="0"/>
              <a:t>, (catena dello </a:t>
            </a:r>
            <a:r>
              <a:rPr lang="it-IT" dirty="0" err="1"/>
              <a:t>Sbeunica</a:t>
            </a:r>
            <a:r>
              <a:rPr lang="it-IT" dirty="0"/>
              <a:t>, monti della Vena), dove a vegetazione non è particolarmente ricca e le boscaglie sono rare, e della </a:t>
            </a:r>
            <a:r>
              <a:rPr lang="it-IT" b="1" dirty="0" err="1"/>
              <a:t>Liburnia</a:t>
            </a:r>
            <a:r>
              <a:rPr lang="it-IT" dirty="0"/>
              <a:t> (catena dei </a:t>
            </a:r>
            <a:r>
              <a:rPr lang="it-IT" dirty="0" err="1"/>
              <a:t>Caldiera</a:t>
            </a:r>
            <a:r>
              <a:rPr lang="it-IT" dirty="0"/>
              <a:t> fino alla parte costiera del </a:t>
            </a:r>
            <a:r>
              <a:rPr lang="it-IT" dirty="0" err="1"/>
              <a:t>Quarnaro</a:t>
            </a:r>
            <a:r>
              <a:rPr lang="it-IT" dirty="0"/>
              <a:t>). </a:t>
            </a:r>
          </a:p>
          <a:p>
            <a:pPr algn="just">
              <a:lnSpc>
                <a:spcPct val="120000"/>
              </a:lnSpc>
            </a:pPr>
            <a:r>
              <a:rPr lang="it-IT" dirty="0"/>
              <a:t>La particolarità di quest’area è costituita dalla vegetazione: dalla macchia mediterranea della costa, salendo s’incontrano pinete artificiali, querceti, castagneti, faggete e, sulla cima, il pino mugo, specie tipicamente alpestre, come  pure le stelle alpine.</a:t>
            </a:r>
          </a:p>
          <a:p>
            <a:endParaRPr lang="it-IT" dirty="0"/>
          </a:p>
        </p:txBody>
      </p:sp>
      <p:sp>
        <p:nvSpPr>
          <p:cNvPr id="4" name="Segnaposto numero diapositiva 3">
            <a:extLst>
              <a:ext uri="{FF2B5EF4-FFF2-40B4-BE49-F238E27FC236}">
                <a16:creationId xmlns:a16="http://schemas.microsoft.com/office/drawing/2014/main" id="{B00B0175-A4D7-42D1-9E69-C8B3682EED0D}"/>
              </a:ext>
            </a:extLst>
          </p:cNvPr>
          <p:cNvSpPr>
            <a:spLocks noGrp="1"/>
          </p:cNvSpPr>
          <p:nvPr>
            <p:ph type="sldNum" sz="quarter" idx="12"/>
          </p:nvPr>
        </p:nvSpPr>
        <p:spPr/>
        <p:txBody>
          <a:bodyPr/>
          <a:lstStyle/>
          <a:p>
            <a:fld id="{4900F736-99D1-46F5-B9ED-A05A0156FE3A}" type="slidenum">
              <a:rPr lang="it-IT" smtClean="0"/>
              <a:t>31</a:t>
            </a:fld>
            <a:endParaRPr lang="it-IT"/>
          </a:p>
        </p:txBody>
      </p:sp>
    </p:spTree>
    <p:extLst>
      <p:ext uri="{BB962C8B-B14F-4D97-AF65-F5344CB8AC3E}">
        <p14:creationId xmlns:p14="http://schemas.microsoft.com/office/powerpoint/2010/main" val="35106721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8B46D5-5FD5-4383-B9F6-714657699399}"/>
              </a:ext>
            </a:extLst>
          </p:cNvPr>
          <p:cNvSpPr>
            <a:spLocks noGrp="1"/>
          </p:cNvSpPr>
          <p:nvPr>
            <p:ph type="title"/>
          </p:nvPr>
        </p:nvSpPr>
        <p:spPr/>
        <p:txBody>
          <a:bodyPr/>
          <a:lstStyle/>
          <a:p>
            <a:r>
              <a:rPr lang="it-IT" dirty="0"/>
              <a:t>Il Monte Maggiore (</a:t>
            </a:r>
            <a:r>
              <a:rPr lang="it-IT" dirty="0" err="1"/>
              <a:t>Ucka</a:t>
            </a:r>
            <a:r>
              <a:rPr lang="it-IT" dirty="0"/>
              <a:t>) dall’Alpe Grande (</a:t>
            </a:r>
            <a:r>
              <a:rPr lang="it-IT" dirty="0" err="1"/>
              <a:t>Planik</a:t>
            </a:r>
            <a:r>
              <a:rPr lang="it-IT" dirty="0"/>
              <a:t>)</a:t>
            </a:r>
          </a:p>
        </p:txBody>
      </p:sp>
      <p:sp>
        <p:nvSpPr>
          <p:cNvPr id="4" name="Segnaposto numero diapositiva 3">
            <a:extLst>
              <a:ext uri="{FF2B5EF4-FFF2-40B4-BE49-F238E27FC236}">
                <a16:creationId xmlns:a16="http://schemas.microsoft.com/office/drawing/2014/main" id="{A6395293-A182-40D0-93F0-EEF2073BB396}"/>
              </a:ext>
            </a:extLst>
          </p:cNvPr>
          <p:cNvSpPr>
            <a:spLocks noGrp="1"/>
          </p:cNvSpPr>
          <p:nvPr>
            <p:ph type="sldNum" sz="quarter" idx="12"/>
          </p:nvPr>
        </p:nvSpPr>
        <p:spPr/>
        <p:txBody>
          <a:bodyPr/>
          <a:lstStyle/>
          <a:p>
            <a:fld id="{4900F736-99D1-46F5-B9ED-A05A0156FE3A}" type="slidenum">
              <a:rPr lang="it-IT" smtClean="0"/>
              <a:t>32</a:t>
            </a:fld>
            <a:endParaRPr lang="it-IT"/>
          </a:p>
        </p:txBody>
      </p:sp>
      <p:pic>
        <p:nvPicPr>
          <p:cNvPr id="9" name="Segnaposto contenuto 8">
            <a:extLst>
              <a:ext uri="{FF2B5EF4-FFF2-40B4-BE49-F238E27FC236}">
                <a16:creationId xmlns:a16="http://schemas.microsoft.com/office/drawing/2014/main" id="{7CF7DE25-E215-4AFA-8B23-E0D9182999CB}"/>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195108" y="1825625"/>
            <a:ext cx="5801784" cy="4351338"/>
          </a:xfrm>
          <a:prstGeom prst="rect">
            <a:avLst/>
          </a:prstGeom>
        </p:spPr>
      </p:pic>
    </p:spTree>
    <p:extLst>
      <p:ext uri="{BB962C8B-B14F-4D97-AF65-F5344CB8AC3E}">
        <p14:creationId xmlns:p14="http://schemas.microsoft.com/office/powerpoint/2010/main" val="29348364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2DBC33-0A0B-4DD8-A5CE-669EED7D0C04}"/>
              </a:ext>
            </a:extLst>
          </p:cNvPr>
          <p:cNvSpPr>
            <a:spLocks noGrp="1"/>
          </p:cNvSpPr>
          <p:nvPr>
            <p:ph type="title"/>
          </p:nvPr>
        </p:nvSpPr>
        <p:spPr/>
        <p:txBody>
          <a:bodyPr/>
          <a:lstStyle/>
          <a:p>
            <a:pPr algn="ctr"/>
            <a:r>
              <a:rPr lang="it-IT" dirty="0"/>
              <a:t>Il Monte </a:t>
            </a:r>
            <a:r>
              <a:rPr lang="it-IT" dirty="0" err="1"/>
              <a:t>Taiano</a:t>
            </a:r>
            <a:r>
              <a:rPr lang="it-IT" dirty="0"/>
              <a:t> (</a:t>
            </a:r>
            <a:r>
              <a:rPr lang="it-IT" dirty="0" err="1"/>
              <a:t>Slavinik</a:t>
            </a:r>
            <a:r>
              <a:rPr lang="it-IT" dirty="0"/>
              <a:t>)</a:t>
            </a:r>
          </a:p>
        </p:txBody>
      </p:sp>
      <p:pic>
        <p:nvPicPr>
          <p:cNvPr id="5" name="Segnaposto contenuto 4">
            <a:extLst>
              <a:ext uri="{FF2B5EF4-FFF2-40B4-BE49-F238E27FC236}">
                <a16:creationId xmlns:a16="http://schemas.microsoft.com/office/drawing/2014/main" id="{7581A895-3314-459F-A26F-4D4A94F0FFDC}"/>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195108" y="1825625"/>
            <a:ext cx="5801784" cy="4351338"/>
          </a:xfrm>
          <a:prstGeom prst="rect">
            <a:avLst/>
          </a:prstGeom>
        </p:spPr>
      </p:pic>
      <p:sp>
        <p:nvSpPr>
          <p:cNvPr id="4" name="Segnaposto numero diapositiva 3">
            <a:extLst>
              <a:ext uri="{FF2B5EF4-FFF2-40B4-BE49-F238E27FC236}">
                <a16:creationId xmlns:a16="http://schemas.microsoft.com/office/drawing/2014/main" id="{0BA1E2EB-B214-45A0-9AF4-0D190E3AACC5}"/>
              </a:ext>
            </a:extLst>
          </p:cNvPr>
          <p:cNvSpPr>
            <a:spLocks noGrp="1"/>
          </p:cNvSpPr>
          <p:nvPr>
            <p:ph type="sldNum" sz="quarter" idx="12"/>
          </p:nvPr>
        </p:nvSpPr>
        <p:spPr/>
        <p:txBody>
          <a:bodyPr/>
          <a:lstStyle/>
          <a:p>
            <a:fld id="{4900F736-99D1-46F5-B9ED-A05A0156FE3A}" type="slidenum">
              <a:rPr lang="it-IT" smtClean="0"/>
              <a:t>33</a:t>
            </a:fld>
            <a:endParaRPr lang="it-IT"/>
          </a:p>
        </p:txBody>
      </p:sp>
    </p:spTree>
    <p:extLst>
      <p:ext uri="{BB962C8B-B14F-4D97-AF65-F5344CB8AC3E}">
        <p14:creationId xmlns:p14="http://schemas.microsoft.com/office/powerpoint/2010/main" val="21752043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7438BE-9E6D-4D08-9E84-F1D2C0B9CC84}"/>
              </a:ext>
            </a:extLst>
          </p:cNvPr>
          <p:cNvSpPr>
            <a:spLocks noGrp="1"/>
          </p:cNvSpPr>
          <p:nvPr>
            <p:ph type="title"/>
          </p:nvPr>
        </p:nvSpPr>
        <p:spPr/>
        <p:txBody>
          <a:bodyPr/>
          <a:lstStyle/>
          <a:p>
            <a:r>
              <a:rPr lang="it-IT" dirty="0"/>
              <a:t>DALLA SBEVNICA</a:t>
            </a:r>
          </a:p>
        </p:txBody>
      </p:sp>
      <p:pic>
        <p:nvPicPr>
          <p:cNvPr id="5" name="Segnaposto contenuto 4">
            <a:extLst>
              <a:ext uri="{FF2B5EF4-FFF2-40B4-BE49-F238E27FC236}">
                <a16:creationId xmlns:a16="http://schemas.microsoft.com/office/drawing/2014/main" id="{0E606693-E303-40FF-90B4-4675202C5F29}"/>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195108" y="1825625"/>
            <a:ext cx="5801784" cy="4351338"/>
          </a:xfrm>
          <a:prstGeom prst="rect">
            <a:avLst/>
          </a:prstGeom>
        </p:spPr>
      </p:pic>
      <p:sp>
        <p:nvSpPr>
          <p:cNvPr id="4" name="Segnaposto numero diapositiva 3">
            <a:extLst>
              <a:ext uri="{FF2B5EF4-FFF2-40B4-BE49-F238E27FC236}">
                <a16:creationId xmlns:a16="http://schemas.microsoft.com/office/drawing/2014/main" id="{9DF94886-5835-40C8-8006-9F4033B80205}"/>
              </a:ext>
            </a:extLst>
          </p:cNvPr>
          <p:cNvSpPr>
            <a:spLocks noGrp="1"/>
          </p:cNvSpPr>
          <p:nvPr>
            <p:ph type="sldNum" sz="quarter" idx="12"/>
          </p:nvPr>
        </p:nvSpPr>
        <p:spPr/>
        <p:txBody>
          <a:bodyPr/>
          <a:lstStyle/>
          <a:p>
            <a:fld id="{4900F736-99D1-46F5-B9ED-A05A0156FE3A}" type="slidenum">
              <a:rPr lang="it-IT" smtClean="0"/>
              <a:t>34</a:t>
            </a:fld>
            <a:endParaRPr lang="it-IT"/>
          </a:p>
        </p:txBody>
      </p:sp>
    </p:spTree>
    <p:extLst>
      <p:ext uri="{BB962C8B-B14F-4D97-AF65-F5344CB8AC3E}">
        <p14:creationId xmlns:p14="http://schemas.microsoft.com/office/powerpoint/2010/main" val="38876174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75A8F3-CF0C-475E-915E-C469A3E153D8}"/>
              </a:ext>
            </a:extLst>
          </p:cNvPr>
          <p:cNvSpPr>
            <a:spLocks noGrp="1"/>
          </p:cNvSpPr>
          <p:nvPr>
            <p:ph type="title"/>
          </p:nvPr>
        </p:nvSpPr>
        <p:spPr/>
        <p:txBody>
          <a:bodyPr/>
          <a:lstStyle/>
          <a:p>
            <a:r>
              <a:rPr lang="it-IT" dirty="0"/>
              <a:t>LIPNIK</a:t>
            </a:r>
          </a:p>
        </p:txBody>
      </p:sp>
      <p:pic>
        <p:nvPicPr>
          <p:cNvPr id="5" name="Segnaposto contenuto 4">
            <a:extLst>
              <a:ext uri="{FF2B5EF4-FFF2-40B4-BE49-F238E27FC236}">
                <a16:creationId xmlns:a16="http://schemas.microsoft.com/office/drawing/2014/main" id="{3AA1971F-3229-462E-B322-0CFFFF9D3EA9}"/>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195108" y="1825625"/>
            <a:ext cx="5801784" cy="4351338"/>
          </a:xfrm>
          <a:prstGeom prst="rect">
            <a:avLst/>
          </a:prstGeom>
        </p:spPr>
      </p:pic>
      <p:sp>
        <p:nvSpPr>
          <p:cNvPr id="4" name="Segnaposto numero diapositiva 3">
            <a:extLst>
              <a:ext uri="{FF2B5EF4-FFF2-40B4-BE49-F238E27FC236}">
                <a16:creationId xmlns:a16="http://schemas.microsoft.com/office/drawing/2014/main" id="{2D3CB832-7670-4105-9C11-A91A514A9E57}"/>
              </a:ext>
            </a:extLst>
          </p:cNvPr>
          <p:cNvSpPr>
            <a:spLocks noGrp="1"/>
          </p:cNvSpPr>
          <p:nvPr>
            <p:ph type="sldNum" sz="quarter" idx="12"/>
          </p:nvPr>
        </p:nvSpPr>
        <p:spPr/>
        <p:txBody>
          <a:bodyPr/>
          <a:lstStyle/>
          <a:p>
            <a:fld id="{4900F736-99D1-46F5-B9ED-A05A0156FE3A}" type="slidenum">
              <a:rPr lang="it-IT" smtClean="0"/>
              <a:t>35</a:t>
            </a:fld>
            <a:endParaRPr lang="it-IT"/>
          </a:p>
        </p:txBody>
      </p:sp>
    </p:spTree>
    <p:extLst>
      <p:ext uri="{BB962C8B-B14F-4D97-AF65-F5344CB8AC3E}">
        <p14:creationId xmlns:p14="http://schemas.microsoft.com/office/powerpoint/2010/main" val="11306096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96874F-93F5-4610-9AA8-D4E97A114F7D}"/>
              </a:ext>
            </a:extLst>
          </p:cNvPr>
          <p:cNvSpPr>
            <a:spLocks noGrp="1"/>
          </p:cNvSpPr>
          <p:nvPr>
            <p:ph type="title"/>
          </p:nvPr>
        </p:nvSpPr>
        <p:spPr/>
        <p:txBody>
          <a:bodyPr/>
          <a:lstStyle/>
          <a:p>
            <a:pPr algn="ctr"/>
            <a:r>
              <a:rPr lang="it-IT" b="1" dirty="0">
                <a:solidFill>
                  <a:srgbClr val="FF0000"/>
                </a:solidFill>
              </a:rPr>
              <a:t>CICIO NO XE PER BARCA</a:t>
            </a:r>
          </a:p>
        </p:txBody>
      </p:sp>
      <p:sp>
        <p:nvSpPr>
          <p:cNvPr id="3" name="Segnaposto contenuto 2">
            <a:extLst>
              <a:ext uri="{FF2B5EF4-FFF2-40B4-BE49-F238E27FC236}">
                <a16:creationId xmlns:a16="http://schemas.microsoft.com/office/drawing/2014/main" id="{C4CEB9A6-3D72-4373-96E8-87256252DAAA}"/>
              </a:ext>
            </a:extLst>
          </p:cNvPr>
          <p:cNvSpPr>
            <a:spLocks noGrp="1"/>
          </p:cNvSpPr>
          <p:nvPr>
            <p:ph idx="1"/>
          </p:nvPr>
        </p:nvSpPr>
        <p:spPr/>
        <p:txBody>
          <a:bodyPr/>
          <a:lstStyle/>
          <a:p>
            <a:r>
              <a:rPr lang="it-IT" dirty="0"/>
              <a:t>CICI (</a:t>
            </a:r>
            <a:r>
              <a:rPr lang="it-IT" dirty="0" err="1"/>
              <a:t>istro</a:t>
            </a:r>
            <a:r>
              <a:rPr lang="it-IT" dirty="0"/>
              <a:t>-rumeni)</a:t>
            </a:r>
          </a:p>
          <a:p>
            <a:r>
              <a:rPr lang="it-IT" dirty="0"/>
              <a:t>Pastori e carbonai </a:t>
            </a:r>
          </a:p>
          <a:p>
            <a:r>
              <a:rPr lang="it-IT" dirty="0"/>
              <a:t>(uomini neri)</a:t>
            </a:r>
          </a:p>
          <a:p>
            <a:r>
              <a:rPr lang="it-IT" i="1" dirty="0" err="1"/>
              <a:t>Cicio</a:t>
            </a:r>
            <a:r>
              <a:rPr lang="it-IT" i="1" dirty="0"/>
              <a:t> no </a:t>
            </a:r>
            <a:r>
              <a:rPr lang="it-IT" i="1" dirty="0" err="1"/>
              <a:t>xe</a:t>
            </a:r>
            <a:r>
              <a:rPr lang="it-IT" i="1" dirty="0"/>
              <a:t> per barca</a:t>
            </a:r>
          </a:p>
        </p:txBody>
      </p:sp>
      <p:sp>
        <p:nvSpPr>
          <p:cNvPr id="4" name="Segnaposto numero diapositiva 3">
            <a:extLst>
              <a:ext uri="{FF2B5EF4-FFF2-40B4-BE49-F238E27FC236}">
                <a16:creationId xmlns:a16="http://schemas.microsoft.com/office/drawing/2014/main" id="{E27710A0-DFFA-44B6-9D81-BDE2347EFD2F}"/>
              </a:ext>
            </a:extLst>
          </p:cNvPr>
          <p:cNvSpPr>
            <a:spLocks noGrp="1"/>
          </p:cNvSpPr>
          <p:nvPr>
            <p:ph type="sldNum" sz="quarter" idx="12"/>
          </p:nvPr>
        </p:nvSpPr>
        <p:spPr/>
        <p:txBody>
          <a:bodyPr/>
          <a:lstStyle/>
          <a:p>
            <a:fld id="{4900F736-99D1-46F5-B9ED-A05A0156FE3A}" type="slidenum">
              <a:rPr lang="it-IT" smtClean="0"/>
              <a:t>36</a:t>
            </a:fld>
            <a:endParaRPr lang="it-IT"/>
          </a:p>
        </p:txBody>
      </p:sp>
      <p:pic>
        <p:nvPicPr>
          <p:cNvPr id="5" name="Immagine 4">
            <a:extLst>
              <a:ext uri="{FF2B5EF4-FFF2-40B4-BE49-F238E27FC236}">
                <a16:creationId xmlns:a16="http://schemas.microsoft.com/office/drawing/2014/main" id="{B137F1FF-1F5C-46BD-B39E-4137E1CBC01A}"/>
              </a:ext>
            </a:extLst>
          </p:cNvPr>
          <p:cNvPicPr>
            <a:picLocks noChangeAspect="1"/>
          </p:cNvPicPr>
          <p:nvPr/>
        </p:nvPicPr>
        <p:blipFill>
          <a:blip r:embed="rId2"/>
          <a:stretch>
            <a:fillRect/>
          </a:stretch>
        </p:blipFill>
        <p:spPr>
          <a:xfrm>
            <a:off x="6350466" y="1825624"/>
            <a:ext cx="5268142" cy="5032375"/>
          </a:xfrm>
          <a:prstGeom prst="rect">
            <a:avLst/>
          </a:prstGeom>
        </p:spPr>
      </p:pic>
    </p:spTree>
    <p:extLst>
      <p:ext uri="{BB962C8B-B14F-4D97-AF65-F5344CB8AC3E}">
        <p14:creationId xmlns:p14="http://schemas.microsoft.com/office/powerpoint/2010/main" val="39835042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C8E04D-5DBA-4502-9BD6-C4C45461A6DD}"/>
              </a:ext>
            </a:extLst>
          </p:cNvPr>
          <p:cNvSpPr>
            <a:spLocks noGrp="1"/>
          </p:cNvSpPr>
          <p:nvPr>
            <p:ph type="title"/>
          </p:nvPr>
        </p:nvSpPr>
        <p:spPr/>
        <p:txBody>
          <a:bodyPr/>
          <a:lstStyle/>
          <a:p>
            <a:pPr algn="ctr"/>
            <a:r>
              <a:rPr lang="it-IT" b="1" dirty="0"/>
              <a:t>ISTRIA VERDE, GRIGIA O GIALLA?</a:t>
            </a:r>
          </a:p>
        </p:txBody>
      </p:sp>
      <p:sp>
        <p:nvSpPr>
          <p:cNvPr id="3" name="Segnaposto contenuto 2">
            <a:extLst>
              <a:ext uri="{FF2B5EF4-FFF2-40B4-BE49-F238E27FC236}">
                <a16:creationId xmlns:a16="http://schemas.microsoft.com/office/drawing/2014/main" id="{82F72433-CE03-4A4F-8C52-4A15A8341E53}"/>
              </a:ext>
            </a:extLst>
          </p:cNvPr>
          <p:cNvSpPr>
            <a:spLocks noGrp="1"/>
          </p:cNvSpPr>
          <p:nvPr>
            <p:ph idx="1"/>
          </p:nvPr>
        </p:nvSpPr>
        <p:spPr>
          <a:xfrm>
            <a:off x="838200" y="1501629"/>
            <a:ext cx="10515600" cy="4675334"/>
          </a:xfrm>
        </p:spPr>
        <p:txBody>
          <a:bodyPr>
            <a:normAutofit fontScale="70000" lnSpcReduction="20000"/>
          </a:bodyPr>
          <a:lstStyle/>
          <a:p>
            <a:endParaRPr lang="it-IT" dirty="0"/>
          </a:p>
          <a:p>
            <a:pPr algn="just">
              <a:lnSpc>
                <a:spcPct val="170000"/>
              </a:lnSpc>
            </a:pPr>
            <a:r>
              <a:rPr lang="it-IT" dirty="0"/>
              <a:t>L’Istria gialla è chiamata anche verde o grigia, colori che fanno riferimento al </a:t>
            </a:r>
            <a:r>
              <a:rPr lang="it-IT" b="1" dirty="0"/>
              <a:t>terreno marnoso-arenaceo </a:t>
            </a:r>
            <a:r>
              <a:rPr lang="it-IT" dirty="0"/>
              <a:t>prevalente in questa zona. È  compresa tra la linea meridionale dell’Istria bianca (la congiungente San Servolo-Pinguente-Moschiena) e la linea che passa da Umago/</a:t>
            </a:r>
            <a:r>
              <a:rPr lang="it-IT" dirty="0" err="1"/>
              <a:t>Umag</a:t>
            </a:r>
            <a:r>
              <a:rPr lang="it-IT" dirty="0"/>
              <a:t>), Pisino/</a:t>
            </a:r>
            <a:r>
              <a:rPr lang="it-IT" dirty="0" err="1"/>
              <a:t>Pazin</a:t>
            </a:r>
            <a:r>
              <a:rPr lang="it-IT" dirty="0"/>
              <a:t>) e Fianona/</a:t>
            </a:r>
            <a:r>
              <a:rPr lang="it-IT" dirty="0" err="1"/>
              <a:t>Plomin</a:t>
            </a:r>
            <a:r>
              <a:rPr lang="it-IT" dirty="0"/>
              <a:t>). </a:t>
            </a:r>
          </a:p>
          <a:p>
            <a:pPr algn="just">
              <a:lnSpc>
                <a:spcPct val="170000"/>
              </a:lnSpc>
            </a:pPr>
            <a:r>
              <a:rPr lang="it-IT" dirty="0"/>
              <a:t>È un’area </a:t>
            </a:r>
            <a:r>
              <a:rPr lang="it-IT" b="1" dirty="0"/>
              <a:t>collinare</a:t>
            </a:r>
            <a:r>
              <a:rPr lang="it-IT" dirty="0"/>
              <a:t>, modellata dall’erosione delle acque di superficie, dove </a:t>
            </a:r>
            <a:r>
              <a:rPr lang="it-IT" b="1" dirty="0"/>
              <a:t>la vegetazione </a:t>
            </a:r>
            <a:r>
              <a:rPr lang="it-IT" dirty="0"/>
              <a:t>è </a:t>
            </a:r>
            <a:r>
              <a:rPr lang="it-IT" b="1" dirty="0"/>
              <a:t>rigogliosa</a:t>
            </a:r>
            <a:r>
              <a:rPr lang="it-IT" dirty="0"/>
              <a:t>. La quota media del territorio è di circa 300 metri e i picchi non raggiungono i 500 metri.</a:t>
            </a:r>
          </a:p>
          <a:p>
            <a:pPr algn="just">
              <a:lnSpc>
                <a:spcPct val="170000"/>
              </a:lnSpc>
            </a:pPr>
            <a:r>
              <a:rPr lang="it-IT" dirty="0"/>
              <a:t>Il paesaggio ricorda quello toscano</a:t>
            </a:r>
          </a:p>
          <a:p>
            <a:endParaRPr lang="it-IT" dirty="0"/>
          </a:p>
        </p:txBody>
      </p:sp>
      <p:sp>
        <p:nvSpPr>
          <p:cNvPr id="4" name="Segnaposto numero diapositiva 3">
            <a:extLst>
              <a:ext uri="{FF2B5EF4-FFF2-40B4-BE49-F238E27FC236}">
                <a16:creationId xmlns:a16="http://schemas.microsoft.com/office/drawing/2014/main" id="{64031440-1ABA-45DD-99BE-25D8DCEF84F2}"/>
              </a:ext>
            </a:extLst>
          </p:cNvPr>
          <p:cNvSpPr>
            <a:spLocks noGrp="1"/>
          </p:cNvSpPr>
          <p:nvPr>
            <p:ph type="sldNum" sz="quarter" idx="12"/>
          </p:nvPr>
        </p:nvSpPr>
        <p:spPr/>
        <p:txBody>
          <a:bodyPr/>
          <a:lstStyle/>
          <a:p>
            <a:fld id="{4900F736-99D1-46F5-B9ED-A05A0156FE3A}" type="slidenum">
              <a:rPr lang="it-IT" smtClean="0"/>
              <a:t>37</a:t>
            </a:fld>
            <a:endParaRPr lang="it-IT"/>
          </a:p>
        </p:txBody>
      </p:sp>
    </p:spTree>
    <p:extLst>
      <p:ext uri="{BB962C8B-B14F-4D97-AF65-F5344CB8AC3E}">
        <p14:creationId xmlns:p14="http://schemas.microsoft.com/office/powerpoint/2010/main" val="30930739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F1730B8-8BF3-4821-B71F-28E7CA94994D}"/>
              </a:ext>
            </a:extLst>
          </p:cNvPr>
          <p:cNvSpPr>
            <a:spLocks noGrp="1"/>
          </p:cNvSpPr>
          <p:nvPr>
            <p:ph type="title"/>
          </p:nvPr>
        </p:nvSpPr>
        <p:spPr/>
        <p:txBody>
          <a:bodyPr/>
          <a:lstStyle/>
          <a:p>
            <a:r>
              <a:rPr lang="it-IT" dirty="0"/>
              <a:t>ISTRIA VERDE: Buie e Montona</a:t>
            </a:r>
          </a:p>
        </p:txBody>
      </p:sp>
      <p:sp>
        <p:nvSpPr>
          <p:cNvPr id="4" name="Segnaposto numero diapositiva 3">
            <a:extLst>
              <a:ext uri="{FF2B5EF4-FFF2-40B4-BE49-F238E27FC236}">
                <a16:creationId xmlns:a16="http://schemas.microsoft.com/office/drawing/2014/main" id="{EADCFDBD-0446-4523-BEC4-D2D1C9B2C0A4}"/>
              </a:ext>
            </a:extLst>
          </p:cNvPr>
          <p:cNvSpPr>
            <a:spLocks noGrp="1"/>
          </p:cNvSpPr>
          <p:nvPr>
            <p:ph type="sldNum" sz="quarter" idx="12"/>
          </p:nvPr>
        </p:nvSpPr>
        <p:spPr/>
        <p:txBody>
          <a:bodyPr/>
          <a:lstStyle/>
          <a:p>
            <a:fld id="{4900F736-99D1-46F5-B9ED-A05A0156FE3A}" type="slidenum">
              <a:rPr lang="it-IT" smtClean="0"/>
              <a:t>38</a:t>
            </a:fld>
            <a:endParaRPr lang="it-IT"/>
          </a:p>
        </p:txBody>
      </p:sp>
      <p:pic>
        <p:nvPicPr>
          <p:cNvPr id="8" name="Immagine 7">
            <a:extLst>
              <a:ext uri="{FF2B5EF4-FFF2-40B4-BE49-F238E27FC236}">
                <a16:creationId xmlns:a16="http://schemas.microsoft.com/office/drawing/2014/main" id="{E757A924-18CA-4DF9-8547-E1F3A1F9BC4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484690" y="2220134"/>
            <a:ext cx="4437776" cy="3543103"/>
          </a:xfrm>
          <a:prstGeom prst="rect">
            <a:avLst/>
          </a:prstGeom>
        </p:spPr>
      </p:pic>
      <p:pic>
        <p:nvPicPr>
          <p:cNvPr id="12" name="Segnaposto contenuto 11">
            <a:extLst>
              <a:ext uri="{FF2B5EF4-FFF2-40B4-BE49-F238E27FC236}">
                <a16:creationId xmlns:a16="http://schemas.microsoft.com/office/drawing/2014/main" id="{B8DDCBC1-90C0-4EF0-A0BC-40CC3A6C4622}"/>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973123" y="2093949"/>
            <a:ext cx="5362312" cy="3959400"/>
          </a:xfrm>
        </p:spPr>
      </p:pic>
    </p:spTree>
    <p:extLst>
      <p:ext uri="{BB962C8B-B14F-4D97-AF65-F5344CB8AC3E}">
        <p14:creationId xmlns:p14="http://schemas.microsoft.com/office/powerpoint/2010/main" val="15955888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65B27D-529D-42C9-B037-659243069A23}"/>
              </a:ext>
            </a:extLst>
          </p:cNvPr>
          <p:cNvSpPr>
            <a:spLocks noGrp="1"/>
          </p:cNvSpPr>
          <p:nvPr>
            <p:ph type="title"/>
          </p:nvPr>
        </p:nvSpPr>
        <p:spPr/>
        <p:txBody>
          <a:bodyPr/>
          <a:lstStyle/>
          <a:p>
            <a:pPr algn="ctr"/>
            <a:r>
              <a:rPr lang="it-IT" dirty="0"/>
              <a:t>MONTONA IN CIMA AL COLLE</a:t>
            </a:r>
          </a:p>
        </p:txBody>
      </p:sp>
      <p:pic>
        <p:nvPicPr>
          <p:cNvPr id="5" name="Segnaposto contenuto 4">
            <a:extLst>
              <a:ext uri="{FF2B5EF4-FFF2-40B4-BE49-F238E27FC236}">
                <a16:creationId xmlns:a16="http://schemas.microsoft.com/office/drawing/2014/main" id="{BE92B6C3-3FFA-409C-BF89-03F3B5B3027B}"/>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832496" y="1825625"/>
            <a:ext cx="6527007" cy="4351338"/>
          </a:xfrm>
          <a:prstGeom prst="rect">
            <a:avLst/>
          </a:prstGeom>
        </p:spPr>
      </p:pic>
      <p:sp>
        <p:nvSpPr>
          <p:cNvPr id="4" name="Segnaposto numero diapositiva 3">
            <a:extLst>
              <a:ext uri="{FF2B5EF4-FFF2-40B4-BE49-F238E27FC236}">
                <a16:creationId xmlns:a16="http://schemas.microsoft.com/office/drawing/2014/main" id="{A37DBFA6-4DFE-4BC0-AE0D-FB0B873884ED}"/>
              </a:ext>
            </a:extLst>
          </p:cNvPr>
          <p:cNvSpPr>
            <a:spLocks noGrp="1"/>
          </p:cNvSpPr>
          <p:nvPr>
            <p:ph type="sldNum" sz="quarter" idx="12"/>
          </p:nvPr>
        </p:nvSpPr>
        <p:spPr/>
        <p:txBody>
          <a:bodyPr/>
          <a:lstStyle/>
          <a:p>
            <a:fld id="{4900F736-99D1-46F5-B9ED-A05A0156FE3A}" type="slidenum">
              <a:rPr lang="it-IT" smtClean="0"/>
              <a:t>39</a:t>
            </a:fld>
            <a:endParaRPr lang="it-IT"/>
          </a:p>
        </p:txBody>
      </p:sp>
    </p:spTree>
    <p:extLst>
      <p:ext uri="{BB962C8B-B14F-4D97-AF65-F5344CB8AC3E}">
        <p14:creationId xmlns:p14="http://schemas.microsoft.com/office/powerpoint/2010/main" val="2932661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976E26-DF3B-4496-B167-D70DA26575A4}"/>
              </a:ext>
            </a:extLst>
          </p:cNvPr>
          <p:cNvSpPr>
            <a:spLocks noGrp="1"/>
          </p:cNvSpPr>
          <p:nvPr>
            <p:ph type="title"/>
          </p:nvPr>
        </p:nvSpPr>
        <p:spPr>
          <a:xfrm>
            <a:off x="838200" y="365125"/>
            <a:ext cx="10515600" cy="717055"/>
          </a:xfrm>
        </p:spPr>
        <p:txBody>
          <a:bodyPr>
            <a:normAutofit/>
          </a:bodyPr>
          <a:lstStyle/>
          <a:p>
            <a:pPr algn="ctr"/>
            <a:r>
              <a:rPr lang="it-IT" sz="3600" b="1" dirty="0">
                <a:solidFill>
                  <a:srgbClr val="FF0000"/>
                </a:solidFill>
              </a:rPr>
              <a:t>LABORATORIO GIULIANO DELLA CONTEMPORANEITA’ </a:t>
            </a:r>
          </a:p>
        </p:txBody>
      </p:sp>
      <p:sp>
        <p:nvSpPr>
          <p:cNvPr id="3" name="Segnaposto contenuto 2">
            <a:extLst>
              <a:ext uri="{FF2B5EF4-FFF2-40B4-BE49-F238E27FC236}">
                <a16:creationId xmlns:a16="http://schemas.microsoft.com/office/drawing/2014/main" id="{902BB03B-DC00-41CE-8C7B-9CDD6E609938}"/>
              </a:ext>
            </a:extLst>
          </p:cNvPr>
          <p:cNvSpPr>
            <a:spLocks noGrp="1"/>
          </p:cNvSpPr>
          <p:nvPr>
            <p:ph idx="1"/>
          </p:nvPr>
        </p:nvSpPr>
        <p:spPr>
          <a:xfrm>
            <a:off x="184557" y="1082180"/>
            <a:ext cx="11845255" cy="5629013"/>
          </a:xfrm>
        </p:spPr>
        <p:txBody>
          <a:bodyPr>
            <a:normAutofit fontScale="92500" lnSpcReduction="10000"/>
          </a:bodyPr>
          <a:lstStyle/>
          <a:p>
            <a:pPr algn="just">
              <a:lnSpc>
                <a:spcPct val="150000"/>
              </a:lnSpc>
            </a:pPr>
            <a:r>
              <a:rPr lang="it-IT" dirty="0"/>
              <a:t>La storia dei territori al confine orientale d'Italia costituisce una sorta di laboratorio in cui si trovano condensati su di una scala geograficamente circoscritta alcuni dei grandi processi della contemporaneità: contrasti nazionali intrecciati a conflitti sociali, effetti devastanti della dissoluzione degli imperi plurinazionali che per secoli avevano occupato l'area centro-europea, regimi autoritari impegnati ad imporre le loro pretese totalitarie su di una società locale profondamente divisa, scatenamento delle persecuzioni razziali e creazione dell'universo concentrazionario nazista simboleggiato dalla Risiera di San Sabba, spostamenti forzati di popolazione secondo la logica della semplificazione etnica, conflittualità est-ovest lungo una delle frontiere della guerra fredda</a:t>
            </a:r>
          </a:p>
        </p:txBody>
      </p:sp>
      <p:sp>
        <p:nvSpPr>
          <p:cNvPr id="4" name="Segnaposto numero diapositiva 3">
            <a:extLst>
              <a:ext uri="{FF2B5EF4-FFF2-40B4-BE49-F238E27FC236}">
                <a16:creationId xmlns:a16="http://schemas.microsoft.com/office/drawing/2014/main" id="{0950EA8E-B7CE-4A8A-A0EA-F94BACA89592}"/>
              </a:ext>
            </a:extLst>
          </p:cNvPr>
          <p:cNvSpPr>
            <a:spLocks noGrp="1"/>
          </p:cNvSpPr>
          <p:nvPr>
            <p:ph type="sldNum" sz="quarter" idx="12"/>
          </p:nvPr>
        </p:nvSpPr>
        <p:spPr/>
        <p:txBody>
          <a:bodyPr/>
          <a:lstStyle/>
          <a:p>
            <a:fld id="{4900F736-99D1-46F5-B9ED-A05A0156FE3A}" type="slidenum">
              <a:rPr lang="it-IT" smtClean="0"/>
              <a:t>4</a:t>
            </a:fld>
            <a:endParaRPr lang="it-IT"/>
          </a:p>
        </p:txBody>
      </p:sp>
    </p:spTree>
    <p:extLst>
      <p:ext uri="{BB962C8B-B14F-4D97-AF65-F5344CB8AC3E}">
        <p14:creationId xmlns:p14="http://schemas.microsoft.com/office/powerpoint/2010/main" val="21777169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FF9DEF-ED49-4DAB-B688-574DAA7208FE}"/>
              </a:ext>
            </a:extLst>
          </p:cNvPr>
          <p:cNvSpPr>
            <a:spLocks noGrp="1"/>
          </p:cNvSpPr>
          <p:nvPr>
            <p:ph type="title"/>
          </p:nvPr>
        </p:nvSpPr>
        <p:spPr/>
        <p:txBody>
          <a:bodyPr/>
          <a:lstStyle/>
          <a:p>
            <a:pPr algn="ctr"/>
            <a:r>
              <a:rPr lang="it-IT" b="1" dirty="0"/>
              <a:t>ISTRIA ROSSA</a:t>
            </a:r>
          </a:p>
        </p:txBody>
      </p:sp>
      <p:sp>
        <p:nvSpPr>
          <p:cNvPr id="3" name="Segnaposto contenuto 2">
            <a:extLst>
              <a:ext uri="{FF2B5EF4-FFF2-40B4-BE49-F238E27FC236}">
                <a16:creationId xmlns:a16="http://schemas.microsoft.com/office/drawing/2014/main" id="{94780B0F-6FC4-4959-8C69-F47A12AD3269}"/>
              </a:ext>
            </a:extLst>
          </p:cNvPr>
          <p:cNvSpPr>
            <a:spLocks noGrp="1"/>
          </p:cNvSpPr>
          <p:nvPr>
            <p:ph idx="1"/>
          </p:nvPr>
        </p:nvSpPr>
        <p:spPr/>
        <p:txBody>
          <a:bodyPr/>
          <a:lstStyle/>
          <a:p>
            <a:pPr algn="just"/>
            <a:r>
              <a:rPr lang="it-IT" dirty="0"/>
              <a:t>L’Istria rossa comprende tutta la restante parte della penisola. Prende il nome dal terreno color rosso mattone (per la presenza di minerali ferrosi) che ricopre la sottostante roccia calcarea. Presenta pertanto diffusi fenomeni carsici, come la grotta di Grotta di </a:t>
            </a:r>
            <a:r>
              <a:rPr lang="it-IT" dirty="0" err="1"/>
              <a:t>Baredine</a:t>
            </a:r>
            <a:r>
              <a:rPr lang="it-IT" dirty="0"/>
              <a:t>/ </a:t>
            </a:r>
            <a:r>
              <a:rPr lang="it-IT" dirty="0" err="1"/>
              <a:t>Jama</a:t>
            </a:r>
            <a:r>
              <a:rPr lang="it-IT" dirty="0"/>
              <a:t> </a:t>
            </a:r>
            <a:r>
              <a:rPr lang="it-IT" dirty="0" err="1"/>
              <a:t>Baredine</a:t>
            </a:r>
            <a:r>
              <a:rPr lang="it-IT" dirty="0"/>
              <a:t>, mostrando in ciò una somiglianza con l’Istria bianca. L’elemento caratterizzante è però costituito dai tavolieri di Buie/</a:t>
            </a:r>
            <a:r>
              <a:rPr lang="it-IT" dirty="0" err="1"/>
              <a:t>Buje</a:t>
            </a:r>
            <a:r>
              <a:rPr lang="it-IT" dirty="0"/>
              <a:t> e Parenzo/</a:t>
            </a:r>
            <a:r>
              <a:rPr lang="it-IT" dirty="0" err="1"/>
              <a:t>Poreč</a:t>
            </a:r>
            <a:r>
              <a:rPr lang="it-IT" dirty="0"/>
              <a:t> sulla costa occidentale; Pola/Pula, all’estremità meridionale, e Albona/</a:t>
            </a:r>
            <a:r>
              <a:rPr lang="it-IT" dirty="0" err="1"/>
              <a:t>Labin</a:t>
            </a:r>
            <a:r>
              <a:rPr lang="it-IT" dirty="0"/>
              <a:t>, sulla costa orientale. L’area è incisa dai corsi del Quieto/Mirna, della Draga, del Canal di </a:t>
            </a:r>
            <a:r>
              <a:rPr lang="it-IT" dirty="0" err="1"/>
              <a:t>Leme</a:t>
            </a:r>
            <a:r>
              <a:rPr lang="it-IT" dirty="0"/>
              <a:t>/</a:t>
            </a:r>
            <a:r>
              <a:rPr lang="it-IT" dirty="0" err="1"/>
              <a:t>Limski</a:t>
            </a:r>
            <a:r>
              <a:rPr lang="it-IT" dirty="0"/>
              <a:t> </a:t>
            </a:r>
            <a:r>
              <a:rPr lang="it-IT" dirty="0" err="1"/>
              <a:t>kanal</a:t>
            </a:r>
            <a:r>
              <a:rPr lang="it-IT" dirty="0"/>
              <a:t> e dall’Arsa/</a:t>
            </a:r>
            <a:r>
              <a:rPr lang="it-IT" dirty="0" err="1"/>
              <a:t>Raša</a:t>
            </a:r>
            <a:r>
              <a:rPr lang="it-IT" dirty="0"/>
              <a:t>. Le condizioni climatiche favorevoli hanno permesso lo sviluppo turistico lungo la costa.</a:t>
            </a:r>
          </a:p>
          <a:p>
            <a:endParaRPr lang="it-IT" dirty="0"/>
          </a:p>
        </p:txBody>
      </p:sp>
      <p:sp>
        <p:nvSpPr>
          <p:cNvPr id="4" name="Segnaposto numero diapositiva 3">
            <a:extLst>
              <a:ext uri="{FF2B5EF4-FFF2-40B4-BE49-F238E27FC236}">
                <a16:creationId xmlns:a16="http://schemas.microsoft.com/office/drawing/2014/main" id="{4200495E-0479-4F51-A7E6-500ACA599A67}"/>
              </a:ext>
            </a:extLst>
          </p:cNvPr>
          <p:cNvSpPr>
            <a:spLocks noGrp="1"/>
          </p:cNvSpPr>
          <p:nvPr>
            <p:ph type="sldNum" sz="quarter" idx="12"/>
          </p:nvPr>
        </p:nvSpPr>
        <p:spPr/>
        <p:txBody>
          <a:bodyPr/>
          <a:lstStyle/>
          <a:p>
            <a:fld id="{4900F736-99D1-46F5-B9ED-A05A0156FE3A}" type="slidenum">
              <a:rPr lang="it-IT" smtClean="0"/>
              <a:t>40</a:t>
            </a:fld>
            <a:endParaRPr lang="it-IT"/>
          </a:p>
        </p:txBody>
      </p:sp>
    </p:spTree>
    <p:extLst>
      <p:ext uri="{BB962C8B-B14F-4D97-AF65-F5344CB8AC3E}">
        <p14:creationId xmlns:p14="http://schemas.microsoft.com/office/powerpoint/2010/main" val="29761512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1427C6-584E-47CB-996B-82FFFFEA78E2}"/>
              </a:ext>
            </a:extLst>
          </p:cNvPr>
          <p:cNvSpPr>
            <a:spLocks noGrp="1"/>
          </p:cNvSpPr>
          <p:nvPr>
            <p:ph type="title"/>
          </p:nvPr>
        </p:nvSpPr>
        <p:spPr/>
        <p:txBody>
          <a:bodyPr/>
          <a:lstStyle/>
          <a:p>
            <a:pPr algn="ctr"/>
            <a:r>
              <a:rPr lang="it-IT" dirty="0"/>
              <a:t>TERRA ROSSA E ULIVI</a:t>
            </a:r>
          </a:p>
        </p:txBody>
      </p:sp>
      <p:pic>
        <p:nvPicPr>
          <p:cNvPr id="6" name="Segnaposto contenuto 5">
            <a:extLst>
              <a:ext uri="{FF2B5EF4-FFF2-40B4-BE49-F238E27FC236}">
                <a16:creationId xmlns:a16="http://schemas.microsoft.com/office/drawing/2014/main" id="{735B4302-E3DE-4759-AF6A-E3990E37903A}"/>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4379055" y="3429000"/>
            <a:ext cx="2807516" cy="3061981"/>
          </a:xfrm>
        </p:spPr>
      </p:pic>
      <p:sp>
        <p:nvSpPr>
          <p:cNvPr id="4" name="Segnaposto numero diapositiva 3">
            <a:extLst>
              <a:ext uri="{FF2B5EF4-FFF2-40B4-BE49-F238E27FC236}">
                <a16:creationId xmlns:a16="http://schemas.microsoft.com/office/drawing/2014/main" id="{229C9139-E7C1-463C-8007-897DE0F0BA5B}"/>
              </a:ext>
            </a:extLst>
          </p:cNvPr>
          <p:cNvSpPr>
            <a:spLocks noGrp="1"/>
          </p:cNvSpPr>
          <p:nvPr>
            <p:ph type="sldNum" sz="quarter" idx="12"/>
          </p:nvPr>
        </p:nvSpPr>
        <p:spPr/>
        <p:txBody>
          <a:bodyPr/>
          <a:lstStyle/>
          <a:p>
            <a:fld id="{4900F736-99D1-46F5-B9ED-A05A0156FE3A}" type="slidenum">
              <a:rPr lang="it-IT" smtClean="0"/>
              <a:t>41</a:t>
            </a:fld>
            <a:endParaRPr lang="it-IT"/>
          </a:p>
        </p:txBody>
      </p:sp>
      <p:pic>
        <p:nvPicPr>
          <p:cNvPr id="8" name="Immagine 7">
            <a:extLst>
              <a:ext uri="{FF2B5EF4-FFF2-40B4-BE49-F238E27FC236}">
                <a16:creationId xmlns:a16="http://schemas.microsoft.com/office/drawing/2014/main" id="{1CD0621F-64B5-421A-AFF6-2EB6E2BD880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49417" y="2432808"/>
            <a:ext cx="2619375" cy="2701254"/>
          </a:xfrm>
          <a:prstGeom prst="rect">
            <a:avLst/>
          </a:prstGeom>
        </p:spPr>
      </p:pic>
      <p:pic>
        <p:nvPicPr>
          <p:cNvPr id="10" name="Immagine 9">
            <a:extLst>
              <a:ext uri="{FF2B5EF4-FFF2-40B4-BE49-F238E27FC236}">
                <a16:creationId xmlns:a16="http://schemas.microsoft.com/office/drawing/2014/main" id="{2BA9C0BA-18B8-4882-93B2-4C647FFEBF8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36777" y="2044247"/>
            <a:ext cx="3629637" cy="3640077"/>
          </a:xfrm>
          <a:prstGeom prst="rect">
            <a:avLst/>
          </a:prstGeom>
        </p:spPr>
      </p:pic>
    </p:spTree>
    <p:extLst>
      <p:ext uri="{BB962C8B-B14F-4D97-AF65-F5344CB8AC3E}">
        <p14:creationId xmlns:p14="http://schemas.microsoft.com/office/powerpoint/2010/main" val="130364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1B2E64-6022-4360-B13E-A135D78BDA87}"/>
              </a:ext>
            </a:extLst>
          </p:cNvPr>
          <p:cNvSpPr>
            <a:spLocks noGrp="1"/>
          </p:cNvSpPr>
          <p:nvPr>
            <p:ph type="title"/>
          </p:nvPr>
        </p:nvSpPr>
        <p:spPr/>
        <p:txBody>
          <a:bodyPr/>
          <a:lstStyle/>
          <a:p>
            <a:r>
              <a:rPr lang="it-IT" dirty="0"/>
              <a:t>LAGUNE: CAORLE, MARANO E GRADO</a:t>
            </a:r>
          </a:p>
        </p:txBody>
      </p:sp>
      <p:pic>
        <p:nvPicPr>
          <p:cNvPr id="5" name="Segnaposto contenuto 4">
            <a:extLst>
              <a:ext uri="{FF2B5EF4-FFF2-40B4-BE49-F238E27FC236}">
                <a16:creationId xmlns:a16="http://schemas.microsoft.com/office/drawing/2014/main" id="{FBAFB328-A1D8-40A2-BA2A-8874EE6E769F}"/>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434356" y="1825625"/>
            <a:ext cx="5301841" cy="4895850"/>
          </a:xfrm>
          <a:prstGeom prst="rect">
            <a:avLst/>
          </a:prstGeom>
        </p:spPr>
      </p:pic>
      <p:sp>
        <p:nvSpPr>
          <p:cNvPr id="4" name="Segnaposto numero diapositiva 3">
            <a:extLst>
              <a:ext uri="{FF2B5EF4-FFF2-40B4-BE49-F238E27FC236}">
                <a16:creationId xmlns:a16="http://schemas.microsoft.com/office/drawing/2014/main" id="{9F611157-507F-4A3D-880C-C2D25FF7432A}"/>
              </a:ext>
            </a:extLst>
          </p:cNvPr>
          <p:cNvSpPr>
            <a:spLocks noGrp="1"/>
          </p:cNvSpPr>
          <p:nvPr>
            <p:ph type="sldNum" sz="quarter" idx="12"/>
          </p:nvPr>
        </p:nvSpPr>
        <p:spPr/>
        <p:txBody>
          <a:bodyPr/>
          <a:lstStyle/>
          <a:p>
            <a:fld id="{4900F736-99D1-46F5-B9ED-A05A0156FE3A}" type="slidenum">
              <a:rPr lang="it-IT" smtClean="0"/>
              <a:t>42</a:t>
            </a:fld>
            <a:endParaRPr lang="it-IT"/>
          </a:p>
        </p:txBody>
      </p:sp>
    </p:spTree>
    <p:extLst>
      <p:ext uri="{BB962C8B-B14F-4D97-AF65-F5344CB8AC3E}">
        <p14:creationId xmlns:p14="http://schemas.microsoft.com/office/powerpoint/2010/main" val="14666095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966E10-2EA7-4B3C-8762-01F456111E3B}"/>
              </a:ext>
            </a:extLst>
          </p:cNvPr>
          <p:cNvSpPr>
            <a:spLocks noGrp="1"/>
          </p:cNvSpPr>
          <p:nvPr>
            <p:ph type="title"/>
          </p:nvPr>
        </p:nvSpPr>
        <p:spPr/>
        <p:txBody>
          <a:bodyPr/>
          <a:lstStyle/>
          <a:p>
            <a:pPr algn="ctr"/>
            <a:r>
              <a:rPr lang="it-IT" dirty="0"/>
              <a:t>COSTE ALTE E BASSE </a:t>
            </a:r>
          </a:p>
        </p:txBody>
      </p:sp>
      <p:pic>
        <p:nvPicPr>
          <p:cNvPr id="5" name="Segnaposto contenuto 4">
            <a:extLst>
              <a:ext uri="{FF2B5EF4-FFF2-40B4-BE49-F238E27FC236}">
                <a16:creationId xmlns:a16="http://schemas.microsoft.com/office/drawing/2014/main" id="{F552214F-AE5B-47B6-A2BB-A8C033F5D8E6}"/>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920331" y="1825625"/>
            <a:ext cx="4351338" cy="4351338"/>
          </a:xfrm>
          <a:prstGeom prst="rect">
            <a:avLst/>
          </a:prstGeom>
        </p:spPr>
      </p:pic>
      <p:sp>
        <p:nvSpPr>
          <p:cNvPr id="4" name="Segnaposto numero diapositiva 3">
            <a:extLst>
              <a:ext uri="{FF2B5EF4-FFF2-40B4-BE49-F238E27FC236}">
                <a16:creationId xmlns:a16="http://schemas.microsoft.com/office/drawing/2014/main" id="{839F9FFF-B8F8-4762-B1B0-846205542725}"/>
              </a:ext>
            </a:extLst>
          </p:cNvPr>
          <p:cNvSpPr>
            <a:spLocks noGrp="1"/>
          </p:cNvSpPr>
          <p:nvPr>
            <p:ph type="sldNum" sz="quarter" idx="12"/>
          </p:nvPr>
        </p:nvSpPr>
        <p:spPr/>
        <p:txBody>
          <a:bodyPr/>
          <a:lstStyle/>
          <a:p>
            <a:fld id="{4900F736-99D1-46F5-B9ED-A05A0156FE3A}" type="slidenum">
              <a:rPr lang="it-IT" smtClean="0"/>
              <a:t>43</a:t>
            </a:fld>
            <a:endParaRPr lang="it-IT"/>
          </a:p>
        </p:txBody>
      </p:sp>
    </p:spTree>
    <p:extLst>
      <p:ext uri="{BB962C8B-B14F-4D97-AF65-F5344CB8AC3E}">
        <p14:creationId xmlns:p14="http://schemas.microsoft.com/office/powerpoint/2010/main" val="22028307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8D7734-6041-42BF-A543-9C5D73F8DBF8}"/>
              </a:ext>
            </a:extLst>
          </p:cNvPr>
          <p:cNvSpPr>
            <a:spLocks noGrp="1"/>
          </p:cNvSpPr>
          <p:nvPr>
            <p:ph type="title"/>
          </p:nvPr>
        </p:nvSpPr>
        <p:spPr>
          <a:xfrm>
            <a:off x="838200" y="136525"/>
            <a:ext cx="10515600" cy="626873"/>
          </a:xfrm>
        </p:spPr>
        <p:txBody>
          <a:bodyPr>
            <a:normAutofit fontScale="90000"/>
          </a:bodyPr>
          <a:lstStyle/>
          <a:p>
            <a:pPr algn="ctr"/>
            <a:r>
              <a:rPr lang="it-IT" dirty="0"/>
              <a:t>COSTE ALTE E BASSE</a:t>
            </a:r>
          </a:p>
        </p:txBody>
      </p:sp>
      <p:sp>
        <p:nvSpPr>
          <p:cNvPr id="3" name="Segnaposto contenuto 2">
            <a:extLst>
              <a:ext uri="{FF2B5EF4-FFF2-40B4-BE49-F238E27FC236}">
                <a16:creationId xmlns:a16="http://schemas.microsoft.com/office/drawing/2014/main" id="{2B268699-1C17-4419-9178-5922BF9A66BC}"/>
              </a:ext>
            </a:extLst>
          </p:cNvPr>
          <p:cNvSpPr>
            <a:spLocks noGrp="1"/>
          </p:cNvSpPr>
          <p:nvPr>
            <p:ph idx="1"/>
          </p:nvPr>
        </p:nvSpPr>
        <p:spPr>
          <a:xfrm>
            <a:off x="302004" y="880844"/>
            <a:ext cx="11635530" cy="5840631"/>
          </a:xfrm>
        </p:spPr>
        <p:txBody>
          <a:bodyPr>
            <a:noAutofit/>
          </a:bodyPr>
          <a:lstStyle/>
          <a:p>
            <a:pPr>
              <a:lnSpc>
                <a:spcPct val="100000"/>
              </a:lnSpc>
            </a:pPr>
            <a:r>
              <a:rPr lang="it-IT" sz="1600" dirty="0"/>
              <a:t>Immediatamente ad est della fascia lagunare si apre il </a:t>
            </a:r>
            <a:r>
              <a:rPr lang="it-IT" sz="1600" b="1" dirty="0"/>
              <a:t>golfo di Trieste</a:t>
            </a:r>
            <a:r>
              <a:rPr lang="it-IT" sz="1600" dirty="0"/>
              <a:t>, che si allunga dalla Punta </a:t>
            </a:r>
            <a:r>
              <a:rPr lang="it-IT" sz="1600" dirty="0" err="1"/>
              <a:t>Sdobba</a:t>
            </a:r>
            <a:r>
              <a:rPr lang="it-IT" sz="1600" dirty="0"/>
              <a:t> fino alla Punta </a:t>
            </a:r>
            <a:r>
              <a:rPr lang="it-IT" sz="1600" dirty="0" err="1"/>
              <a:t>Salvore</a:t>
            </a:r>
            <a:r>
              <a:rPr lang="it-IT" sz="1600" dirty="0"/>
              <a:t>, nell’Istria oggi appartenente alla repubblica di Croazia. Al suo interno si individuano le insenature minori del golfo di </a:t>
            </a:r>
            <a:r>
              <a:rPr lang="it-IT" sz="1600" b="1" dirty="0"/>
              <a:t>Panzano</a:t>
            </a:r>
            <a:r>
              <a:rPr lang="it-IT" sz="1600" dirty="0"/>
              <a:t>, le baie di </a:t>
            </a:r>
            <a:r>
              <a:rPr lang="it-IT" sz="1600" b="1" dirty="0"/>
              <a:t>Sistiana </a:t>
            </a:r>
            <a:r>
              <a:rPr lang="it-IT" sz="1600" dirty="0"/>
              <a:t>e di </a:t>
            </a:r>
            <a:r>
              <a:rPr lang="it-IT" sz="1600" b="1" dirty="0"/>
              <a:t>Grignano</a:t>
            </a:r>
            <a:r>
              <a:rPr lang="it-IT" sz="1600" dirty="0"/>
              <a:t>, il vallone di </a:t>
            </a:r>
            <a:r>
              <a:rPr lang="it-IT" sz="1600" b="1" dirty="0"/>
              <a:t>Muggia</a:t>
            </a:r>
            <a:r>
              <a:rPr lang="it-IT" sz="1600" dirty="0"/>
              <a:t> e quelli di </a:t>
            </a:r>
            <a:r>
              <a:rPr lang="it-IT" sz="1600" b="1" dirty="0"/>
              <a:t>Capodistria</a:t>
            </a:r>
            <a:r>
              <a:rPr lang="it-IT" sz="1600" dirty="0"/>
              <a:t> e </a:t>
            </a:r>
            <a:r>
              <a:rPr lang="it-IT" sz="1600" b="1" dirty="0"/>
              <a:t>Pirano</a:t>
            </a:r>
            <a:r>
              <a:rPr lang="it-IT" sz="1600" dirty="0"/>
              <a:t>.</a:t>
            </a:r>
          </a:p>
          <a:p>
            <a:pPr>
              <a:lnSpc>
                <a:spcPct val="100000"/>
              </a:lnSpc>
            </a:pPr>
            <a:endParaRPr lang="it-IT" sz="1600" dirty="0"/>
          </a:p>
          <a:p>
            <a:pPr>
              <a:lnSpc>
                <a:spcPct val="100000"/>
              </a:lnSpc>
            </a:pPr>
            <a:r>
              <a:rPr lang="it-IT" sz="1600" dirty="0"/>
              <a:t>Il Golfo di </a:t>
            </a:r>
            <a:r>
              <a:rPr lang="it-IT" sz="1600" b="1" dirty="0"/>
              <a:t>Panzan</a:t>
            </a:r>
            <a:r>
              <a:rPr lang="it-IT" sz="1600" dirty="0"/>
              <a:t>o, fronte marittima dell’Agro monfalconese, presenta coste basse e </a:t>
            </a:r>
            <a:r>
              <a:rPr lang="it-IT" sz="1600" dirty="0" err="1"/>
              <a:t>barenose</a:t>
            </a:r>
            <a:r>
              <a:rPr lang="it-IT" sz="1600" dirty="0"/>
              <a:t>; nei tre bacini artificiali di Panzano, a sud di Monfalcone, si trova il cantiere navale e sbocca il canale </a:t>
            </a:r>
            <a:r>
              <a:rPr lang="it-IT" sz="1600" dirty="0" err="1"/>
              <a:t>Valentinis</a:t>
            </a:r>
            <a:r>
              <a:rPr lang="it-IT" sz="1600" dirty="0"/>
              <a:t> con il Porto </a:t>
            </a:r>
            <a:r>
              <a:rPr lang="it-IT" sz="1600" dirty="0" err="1"/>
              <a:t>Ròsega</a:t>
            </a:r>
            <a:r>
              <a:rPr lang="it-IT" sz="1600" dirty="0"/>
              <a:t>.  Segue poi una lunga fascia di coste alte, calcaree prima, arenacee poi. Procedendo verso oriente, si incontrano le sorgive pedecollinari e parte del corso superficiale del Timavo, a San Giovanni, oltre i rilievi calcarei dei Monti Punta e Sant’Antonio. Superata la foce del Timavo, si distinguono: una sezione di coste calcaree fino alle sorgenti di </a:t>
            </a:r>
            <a:r>
              <a:rPr lang="it-IT" sz="1600" b="1" dirty="0"/>
              <a:t>Santa Croce</a:t>
            </a:r>
            <a:r>
              <a:rPr lang="it-IT" sz="1600" dirty="0"/>
              <a:t>, caratterizzate da forte inclinazione ed in cui si apre l’insenatura di </a:t>
            </a:r>
            <a:r>
              <a:rPr lang="it-IT" sz="1600" b="1" dirty="0"/>
              <a:t>Sistiana</a:t>
            </a:r>
            <a:r>
              <a:rPr lang="it-IT" sz="1600" dirty="0"/>
              <a:t>; successivamente, una sezione di coste arenacee frastagliate e dalla struttura a pendio, coperte da rigogliosa vegetazione, interrotte dalla penisola calcarea di </a:t>
            </a:r>
            <a:r>
              <a:rPr lang="it-IT" sz="1600" b="1" dirty="0"/>
              <a:t>Miramare</a:t>
            </a:r>
            <a:r>
              <a:rPr lang="it-IT" sz="1600" dirty="0"/>
              <a:t>, che delimita la baia di </a:t>
            </a:r>
            <a:r>
              <a:rPr lang="it-IT" sz="1600" b="1" dirty="0"/>
              <a:t>Grignan</a:t>
            </a:r>
            <a:r>
              <a:rPr lang="it-IT" sz="1600" dirty="0"/>
              <a:t>o.</a:t>
            </a:r>
          </a:p>
          <a:p>
            <a:pPr>
              <a:lnSpc>
                <a:spcPct val="100000"/>
              </a:lnSpc>
            </a:pPr>
            <a:endParaRPr lang="it-IT" sz="1600" dirty="0"/>
          </a:p>
          <a:p>
            <a:pPr>
              <a:lnSpc>
                <a:spcPct val="100000"/>
              </a:lnSpc>
            </a:pPr>
            <a:r>
              <a:rPr lang="it-IT" sz="1600" dirty="0"/>
              <a:t>Più oltre si affaccia sul mare la città di </a:t>
            </a:r>
            <a:r>
              <a:rPr lang="it-IT" sz="1600" b="1" dirty="0"/>
              <a:t>Trieste</a:t>
            </a:r>
            <a:r>
              <a:rPr lang="it-IT" sz="1600" dirty="0"/>
              <a:t>, distesa sulle colline, che la penisola marnoso-arenacea di </a:t>
            </a:r>
            <a:r>
              <a:rPr lang="it-IT" sz="1600" b="1" dirty="0"/>
              <a:t>Sant’Andrea</a:t>
            </a:r>
            <a:r>
              <a:rPr lang="it-IT" sz="1600" dirty="0"/>
              <a:t> divide dal vallone di </a:t>
            </a:r>
            <a:r>
              <a:rPr lang="it-IT" sz="1600" b="1" dirty="0"/>
              <a:t>Muggia</a:t>
            </a:r>
            <a:r>
              <a:rPr lang="it-IT" sz="1600" dirty="0"/>
              <a:t>. La stessa morfologia si ripete oltre l’attuale confine italo-sloveno, con i valloni di </a:t>
            </a:r>
            <a:r>
              <a:rPr lang="it-IT" sz="1600" b="1" dirty="0"/>
              <a:t>Capodistria </a:t>
            </a:r>
            <a:r>
              <a:rPr lang="it-IT" sz="1600" dirty="0"/>
              <a:t>(città originariamente </a:t>
            </a:r>
            <a:r>
              <a:rPr lang="it-IT" sz="1600" b="1" dirty="0"/>
              <a:t>insulare</a:t>
            </a:r>
            <a:r>
              <a:rPr lang="it-IT" sz="1600" dirty="0"/>
              <a:t>) e </a:t>
            </a:r>
            <a:r>
              <a:rPr lang="it-IT" sz="1600" b="1" dirty="0"/>
              <a:t>Pirano</a:t>
            </a:r>
            <a:r>
              <a:rPr lang="it-IT" sz="1600" dirty="0"/>
              <a:t>, intervallati dalle falesie di </a:t>
            </a:r>
            <a:r>
              <a:rPr lang="it-IT" sz="1600" b="1" dirty="0" err="1"/>
              <a:t>Strugnano</a:t>
            </a:r>
            <a:r>
              <a:rPr lang="it-IT" sz="1600" dirty="0"/>
              <a:t>, che raggiungono gli 80 metri di altezza.</a:t>
            </a:r>
          </a:p>
          <a:p>
            <a:pPr>
              <a:lnSpc>
                <a:spcPct val="100000"/>
              </a:lnSpc>
            </a:pPr>
            <a:r>
              <a:rPr lang="it-IT" sz="1600" dirty="0"/>
              <a:t>Il tratto successivo della costa istriana fino a </a:t>
            </a:r>
            <a:r>
              <a:rPr lang="it-IT" sz="1600" b="1" dirty="0"/>
              <a:t>Pola</a:t>
            </a:r>
            <a:r>
              <a:rPr lang="it-IT" sz="1600" dirty="0"/>
              <a:t>, rocciosa e aspra, comprende una serie di località che hanno sfruttato la morfologia del territorio in funzione dell’uso del mare, collocandosi su penisole o isole vicinissime alla costa e ad essa successivamente collegate.</a:t>
            </a:r>
          </a:p>
          <a:p>
            <a:pPr>
              <a:lnSpc>
                <a:spcPct val="100000"/>
              </a:lnSpc>
            </a:pPr>
            <a:r>
              <a:rPr lang="it-IT" sz="1600" dirty="0"/>
              <a:t>Alle coste dell’Istria meridionale, alte, aspre e frastagliate si affianca a una serie di </a:t>
            </a:r>
            <a:r>
              <a:rPr lang="it-IT" sz="1600" b="1" dirty="0"/>
              <a:t>scogli</a:t>
            </a:r>
            <a:r>
              <a:rPr lang="it-IT" sz="1600" dirty="0"/>
              <a:t> e di </a:t>
            </a:r>
            <a:r>
              <a:rPr lang="it-IT" sz="1600" b="1" dirty="0"/>
              <a:t>isolotti</a:t>
            </a:r>
            <a:r>
              <a:rPr lang="it-IT" sz="1600" dirty="0"/>
              <a:t>, peculiarità morfologiche che definiscono l’interessante quadro paesaggistico della penisola.</a:t>
            </a:r>
          </a:p>
        </p:txBody>
      </p:sp>
      <p:sp>
        <p:nvSpPr>
          <p:cNvPr id="4" name="Segnaposto numero diapositiva 3">
            <a:extLst>
              <a:ext uri="{FF2B5EF4-FFF2-40B4-BE49-F238E27FC236}">
                <a16:creationId xmlns:a16="http://schemas.microsoft.com/office/drawing/2014/main" id="{4644A123-C35D-4517-A95B-6B56997C33CA}"/>
              </a:ext>
            </a:extLst>
          </p:cNvPr>
          <p:cNvSpPr>
            <a:spLocks noGrp="1"/>
          </p:cNvSpPr>
          <p:nvPr>
            <p:ph type="sldNum" sz="quarter" idx="12"/>
          </p:nvPr>
        </p:nvSpPr>
        <p:spPr/>
        <p:txBody>
          <a:bodyPr/>
          <a:lstStyle/>
          <a:p>
            <a:fld id="{4900F736-99D1-46F5-B9ED-A05A0156FE3A}" type="slidenum">
              <a:rPr lang="it-IT" smtClean="0"/>
              <a:t>44</a:t>
            </a:fld>
            <a:endParaRPr lang="it-IT"/>
          </a:p>
        </p:txBody>
      </p:sp>
    </p:spTree>
    <p:extLst>
      <p:ext uri="{BB962C8B-B14F-4D97-AF65-F5344CB8AC3E}">
        <p14:creationId xmlns:p14="http://schemas.microsoft.com/office/powerpoint/2010/main" val="37288438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7582AC-CA70-446E-9844-3398311EAA41}"/>
              </a:ext>
            </a:extLst>
          </p:cNvPr>
          <p:cNvSpPr>
            <a:spLocks noGrp="1"/>
          </p:cNvSpPr>
          <p:nvPr>
            <p:ph type="title"/>
          </p:nvPr>
        </p:nvSpPr>
        <p:spPr>
          <a:xfrm>
            <a:off x="838200" y="1"/>
            <a:ext cx="10515600" cy="1065401"/>
          </a:xfrm>
        </p:spPr>
        <p:txBody>
          <a:bodyPr/>
          <a:lstStyle/>
          <a:p>
            <a:pPr algn="ctr"/>
            <a:r>
              <a:rPr lang="it-IT" b="1" dirty="0"/>
              <a:t>ISOLE</a:t>
            </a:r>
          </a:p>
        </p:txBody>
      </p:sp>
      <p:pic>
        <p:nvPicPr>
          <p:cNvPr id="5" name="Segnaposto contenuto 4">
            <a:extLst>
              <a:ext uri="{FF2B5EF4-FFF2-40B4-BE49-F238E27FC236}">
                <a16:creationId xmlns:a16="http://schemas.microsoft.com/office/drawing/2014/main" id="{1098FD29-EBCE-4593-A390-7D86D7908576}"/>
              </a:ext>
            </a:extLst>
          </p:cNvPr>
          <p:cNvPicPr>
            <a:picLocks noGrp="1" noChangeAspect="1"/>
          </p:cNvPicPr>
          <p:nvPr>
            <p:ph idx="1"/>
          </p:nvPr>
        </p:nvPicPr>
        <p:blipFill>
          <a:blip r:embed="rId2"/>
          <a:stretch>
            <a:fillRect/>
          </a:stretch>
        </p:blipFill>
        <p:spPr>
          <a:xfrm>
            <a:off x="3028426" y="1065402"/>
            <a:ext cx="6123963" cy="5899354"/>
          </a:xfrm>
          <a:prstGeom prst="rect">
            <a:avLst/>
          </a:prstGeom>
        </p:spPr>
      </p:pic>
      <p:sp>
        <p:nvSpPr>
          <p:cNvPr id="4" name="Segnaposto numero diapositiva 3">
            <a:extLst>
              <a:ext uri="{FF2B5EF4-FFF2-40B4-BE49-F238E27FC236}">
                <a16:creationId xmlns:a16="http://schemas.microsoft.com/office/drawing/2014/main" id="{2D42406E-5B6D-4681-BC9A-81DEA9C2D331}"/>
              </a:ext>
            </a:extLst>
          </p:cNvPr>
          <p:cNvSpPr>
            <a:spLocks noGrp="1"/>
          </p:cNvSpPr>
          <p:nvPr>
            <p:ph type="sldNum" sz="quarter" idx="12"/>
          </p:nvPr>
        </p:nvSpPr>
        <p:spPr/>
        <p:txBody>
          <a:bodyPr/>
          <a:lstStyle/>
          <a:p>
            <a:fld id="{4900F736-99D1-46F5-B9ED-A05A0156FE3A}" type="slidenum">
              <a:rPr lang="it-IT" smtClean="0"/>
              <a:t>45</a:t>
            </a:fld>
            <a:endParaRPr lang="it-IT"/>
          </a:p>
        </p:txBody>
      </p:sp>
    </p:spTree>
    <p:extLst>
      <p:ext uri="{BB962C8B-B14F-4D97-AF65-F5344CB8AC3E}">
        <p14:creationId xmlns:p14="http://schemas.microsoft.com/office/powerpoint/2010/main" val="8078817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19B65B-0532-465B-8617-CB9FA2F91A94}"/>
              </a:ext>
            </a:extLst>
          </p:cNvPr>
          <p:cNvSpPr>
            <a:spLocks noGrp="1"/>
          </p:cNvSpPr>
          <p:nvPr>
            <p:ph type="title"/>
          </p:nvPr>
        </p:nvSpPr>
        <p:spPr>
          <a:xfrm>
            <a:off x="838200" y="365125"/>
            <a:ext cx="10515600" cy="884835"/>
          </a:xfrm>
        </p:spPr>
        <p:txBody>
          <a:bodyPr>
            <a:normAutofit/>
          </a:bodyPr>
          <a:lstStyle/>
          <a:p>
            <a:pPr algn="ctr"/>
            <a:r>
              <a:rPr lang="it-IT" dirty="0"/>
              <a:t>ISOLE LAGUNARI E ISTRIANE</a:t>
            </a:r>
          </a:p>
        </p:txBody>
      </p:sp>
      <p:sp>
        <p:nvSpPr>
          <p:cNvPr id="3" name="Segnaposto contenuto 2">
            <a:extLst>
              <a:ext uri="{FF2B5EF4-FFF2-40B4-BE49-F238E27FC236}">
                <a16:creationId xmlns:a16="http://schemas.microsoft.com/office/drawing/2014/main" id="{EE0C5995-8046-41C9-AD47-F078F3F5FE61}"/>
              </a:ext>
            </a:extLst>
          </p:cNvPr>
          <p:cNvSpPr>
            <a:spLocks noGrp="1"/>
          </p:cNvSpPr>
          <p:nvPr>
            <p:ph idx="1"/>
          </p:nvPr>
        </p:nvSpPr>
        <p:spPr>
          <a:xfrm>
            <a:off x="838200" y="1342239"/>
            <a:ext cx="10515600" cy="5379236"/>
          </a:xfrm>
        </p:spPr>
        <p:txBody>
          <a:bodyPr>
            <a:noAutofit/>
          </a:bodyPr>
          <a:lstStyle/>
          <a:p>
            <a:pPr algn="just"/>
            <a:r>
              <a:rPr lang="it-IT" sz="1600" b="1" dirty="0"/>
              <a:t> </a:t>
            </a:r>
            <a:r>
              <a:rPr lang="it-IT" sz="1800" b="1" dirty="0"/>
              <a:t>Isole lagunari </a:t>
            </a:r>
            <a:r>
              <a:rPr lang="it-IT" sz="1800" dirty="0"/>
              <a:t>(</a:t>
            </a:r>
            <a:r>
              <a:rPr lang="it-IT" sz="1800" dirty="0" err="1"/>
              <a:t>Barbana</a:t>
            </a:r>
            <a:r>
              <a:rPr lang="it-IT" sz="1800" dirty="0"/>
              <a:t>, Grado)</a:t>
            </a:r>
          </a:p>
          <a:p>
            <a:pPr algn="just"/>
            <a:endParaRPr lang="it-IT" sz="1800" dirty="0"/>
          </a:p>
          <a:p>
            <a:pPr algn="just"/>
            <a:r>
              <a:rPr lang="it-IT" sz="1800" b="1" dirty="0" err="1"/>
              <a:t>Barbana</a:t>
            </a:r>
            <a:r>
              <a:rPr lang="it-IT" sz="1800" dirty="0"/>
              <a:t>, all’estremità orientale della laguna, nota per la presenza dell’antico santuario mariano, ha una superficie di poco più di 3 ettari ed è caratterizzata dalla presenza di pini marittimi, cipressi, olmi. </a:t>
            </a:r>
            <a:r>
              <a:rPr lang="it-IT" sz="1800" b="1" dirty="0"/>
              <a:t>Grado</a:t>
            </a:r>
            <a:r>
              <a:rPr lang="it-IT" sz="1800" dirty="0"/>
              <a:t> si trova su di uno stretto cordone sabbioso all’estremità orientale. È oggi collegata alla terraferma dai due pontili di Belvedere e di </a:t>
            </a:r>
            <a:r>
              <a:rPr lang="it-IT" sz="1800" dirty="0" err="1"/>
              <a:t>Primero</a:t>
            </a:r>
            <a:r>
              <a:rPr lang="it-IT" sz="1800" dirty="0"/>
              <a:t>. </a:t>
            </a:r>
          </a:p>
          <a:p>
            <a:pPr algn="just"/>
            <a:endParaRPr lang="it-IT" sz="1800" dirty="0"/>
          </a:p>
          <a:p>
            <a:pPr algn="just"/>
            <a:r>
              <a:rPr lang="it-IT" sz="1800" b="1" dirty="0"/>
              <a:t>Isole della costa istriana </a:t>
            </a:r>
            <a:r>
              <a:rPr lang="it-IT" sz="1800" dirty="0"/>
              <a:t>(Brioni e minori)</a:t>
            </a:r>
          </a:p>
          <a:p>
            <a:pPr algn="just"/>
            <a:r>
              <a:rPr lang="it-IT" sz="1800" dirty="0"/>
              <a:t>Lungo la costa oggi compresa nella Repubblica di Croazia, si individuano alcune isole particolarmente rinomate per la loro ricchezza naturalistica. L’arcipelago delle isole </a:t>
            </a:r>
            <a:r>
              <a:rPr lang="it-IT" sz="1800" b="1" dirty="0"/>
              <a:t>Brioni</a:t>
            </a:r>
            <a:r>
              <a:rPr lang="it-IT" sz="1800" dirty="0"/>
              <a:t> (da </a:t>
            </a:r>
            <a:r>
              <a:rPr lang="it-IT" sz="1800" dirty="0" err="1"/>
              <a:t>Brevoni</a:t>
            </a:r>
            <a:r>
              <a:rPr lang="it-IT" sz="1800" dirty="0"/>
              <a:t>, nome risalente al VI secolo), nelle vicinanze di Pola, è costituito dall’isola Maggiore, l’isola Minore/ Veli e Mali </a:t>
            </a:r>
            <a:r>
              <a:rPr lang="it-IT" sz="1800" dirty="0" err="1"/>
              <a:t>Brijun</a:t>
            </a:r>
            <a:r>
              <a:rPr lang="it-IT" sz="1800" dirty="0"/>
              <a:t> e i numerosi scogli che emergono da sud verso nord: Orsera/</a:t>
            </a:r>
            <a:r>
              <a:rPr lang="it-IT" sz="1800" dirty="0" err="1"/>
              <a:t>Vrsar</a:t>
            </a:r>
            <a:r>
              <a:rPr lang="it-IT" sz="1800" dirty="0"/>
              <a:t>, Madonna del deserto/</a:t>
            </a:r>
            <a:r>
              <a:rPr lang="it-IT" sz="1800" dirty="0" err="1"/>
              <a:t>Pusti</a:t>
            </a:r>
            <a:r>
              <a:rPr lang="it-IT" sz="1800" dirty="0"/>
              <a:t>, Vanga / </a:t>
            </a:r>
            <a:r>
              <a:rPr lang="it-IT" sz="1800" dirty="0" err="1"/>
              <a:t>Krasnika</a:t>
            </a:r>
            <a:r>
              <a:rPr lang="it-IT" sz="1800" dirty="0"/>
              <a:t> </a:t>
            </a:r>
            <a:r>
              <a:rPr lang="it-IT" sz="1800" dirty="0" err="1"/>
              <a:t>Gronghera</a:t>
            </a:r>
            <a:r>
              <a:rPr lang="it-IT" sz="1800" dirty="0"/>
              <a:t> o </a:t>
            </a:r>
            <a:r>
              <a:rPr lang="it-IT" sz="1800" dirty="0" err="1"/>
              <a:t>Grunj</a:t>
            </a:r>
            <a:r>
              <a:rPr lang="it-IT" sz="1800" dirty="0"/>
              <a:t>, Gallia/</a:t>
            </a:r>
            <a:r>
              <a:rPr lang="it-IT" sz="1800" dirty="0" err="1"/>
              <a:t>Galija</a:t>
            </a:r>
            <a:r>
              <a:rPr lang="it-IT" sz="1800" dirty="0"/>
              <a:t>, </a:t>
            </a:r>
            <a:r>
              <a:rPr lang="it-IT" sz="1800" dirty="0" err="1"/>
              <a:t>Zumpin</a:t>
            </a:r>
            <a:r>
              <a:rPr lang="it-IT" sz="1800" dirty="0"/>
              <a:t> grande/</a:t>
            </a:r>
            <a:r>
              <a:rPr lang="it-IT" sz="1800" dirty="0" err="1"/>
              <a:t>Supinić</a:t>
            </a:r>
            <a:r>
              <a:rPr lang="it-IT" sz="1800" dirty="0"/>
              <a:t>. L’isola Maggiore, 690 ettari, è Parco Nazionale dal 1983, ha forma a trifoglio, numerose piccole baie e una fitta vegetazione ed ospita importanti testimonianze archeologiche, fra cui un castelliere dell’età del bronzo, alcune ville romane ed un castrum bizantino.</a:t>
            </a:r>
          </a:p>
          <a:p>
            <a:pPr algn="just"/>
            <a:r>
              <a:rPr lang="it-IT" sz="1800" dirty="0"/>
              <a:t>Altre isole della costa occidentale dell’Istria sono quella di San Nicola/</a:t>
            </a:r>
            <a:r>
              <a:rPr lang="it-IT" sz="1800" dirty="0" err="1"/>
              <a:t>Sveti</a:t>
            </a:r>
            <a:r>
              <a:rPr lang="it-IT" sz="1800" dirty="0"/>
              <a:t> Nikola, di fronte Parenzo, San Giorgio/</a:t>
            </a:r>
            <a:r>
              <a:rPr lang="it-IT" sz="1800" dirty="0" err="1"/>
              <a:t>Sućuraj</a:t>
            </a:r>
            <a:r>
              <a:rPr lang="it-IT" sz="1800" dirty="0"/>
              <a:t>, di fronte Orsera) Santa Caterina e Sant’Andrea /</a:t>
            </a:r>
            <a:r>
              <a:rPr lang="it-IT" sz="1800" dirty="0" err="1"/>
              <a:t>Sveta</a:t>
            </a:r>
            <a:r>
              <a:rPr lang="it-IT" sz="1800" dirty="0"/>
              <a:t> Katarina e </a:t>
            </a:r>
            <a:r>
              <a:rPr lang="it-IT" sz="1800" dirty="0" err="1"/>
              <a:t>Sveti</a:t>
            </a:r>
            <a:r>
              <a:rPr lang="it-IT" sz="1800" dirty="0"/>
              <a:t> </a:t>
            </a:r>
            <a:r>
              <a:rPr lang="it-IT" sz="1800" dirty="0" err="1"/>
              <a:t>Andrija</a:t>
            </a:r>
            <a:r>
              <a:rPr lang="it-IT" sz="1800" dirty="0"/>
              <a:t>, di fronte </a:t>
            </a:r>
            <a:r>
              <a:rPr lang="it-IT" sz="1800" dirty="0" err="1"/>
              <a:t>Rovigno</a:t>
            </a:r>
            <a:r>
              <a:rPr lang="it-IT" sz="1800" dirty="0"/>
              <a:t>.</a:t>
            </a:r>
          </a:p>
        </p:txBody>
      </p:sp>
      <p:sp>
        <p:nvSpPr>
          <p:cNvPr id="4" name="Segnaposto numero diapositiva 3">
            <a:extLst>
              <a:ext uri="{FF2B5EF4-FFF2-40B4-BE49-F238E27FC236}">
                <a16:creationId xmlns:a16="http://schemas.microsoft.com/office/drawing/2014/main" id="{2597C9A8-5048-4789-B789-828C5D0A1C3A}"/>
              </a:ext>
            </a:extLst>
          </p:cNvPr>
          <p:cNvSpPr>
            <a:spLocks noGrp="1"/>
          </p:cNvSpPr>
          <p:nvPr>
            <p:ph type="sldNum" sz="quarter" idx="12"/>
          </p:nvPr>
        </p:nvSpPr>
        <p:spPr/>
        <p:txBody>
          <a:bodyPr/>
          <a:lstStyle/>
          <a:p>
            <a:fld id="{4900F736-99D1-46F5-B9ED-A05A0156FE3A}" type="slidenum">
              <a:rPr lang="it-IT" smtClean="0"/>
              <a:t>46</a:t>
            </a:fld>
            <a:endParaRPr lang="it-IT"/>
          </a:p>
        </p:txBody>
      </p:sp>
    </p:spTree>
    <p:extLst>
      <p:ext uri="{BB962C8B-B14F-4D97-AF65-F5344CB8AC3E}">
        <p14:creationId xmlns:p14="http://schemas.microsoft.com/office/powerpoint/2010/main" val="20315950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428F35-0C92-46D8-91BA-DEDAFB760BDF}"/>
              </a:ext>
            </a:extLst>
          </p:cNvPr>
          <p:cNvSpPr>
            <a:spLocks noGrp="1"/>
          </p:cNvSpPr>
          <p:nvPr>
            <p:ph type="title"/>
          </p:nvPr>
        </p:nvSpPr>
        <p:spPr>
          <a:xfrm>
            <a:off x="838200" y="136525"/>
            <a:ext cx="10515600" cy="886933"/>
          </a:xfrm>
        </p:spPr>
        <p:txBody>
          <a:bodyPr>
            <a:normAutofit/>
          </a:bodyPr>
          <a:lstStyle/>
          <a:p>
            <a:pPr algn="ctr"/>
            <a:r>
              <a:rPr lang="it-IT" dirty="0"/>
              <a:t>ISOLE DEL QUARNARO</a:t>
            </a:r>
          </a:p>
        </p:txBody>
      </p:sp>
      <p:sp>
        <p:nvSpPr>
          <p:cNvPr id="3" name="Segnaposto contenuto 2">
            <a:extLst>
              <a:ext uri="{FF2B5EF4-FFF2-40B4-BE49-F238E27FC236}">
                <a16:creationId xmlns:a16="http://schemas.microsoft.com/office/drawing/2014/main" id="{D95C8ED8-A8DF-4BE1-8F1E-7B66DAE927AE}"/>
              </a:ext>
            </a:extLst>
          </p:cNvPr>
          <p:cNvSpPr>
            <a:spLocks noGrp="1"/>
          </p:cNvSpPr>
          <p:nvPr>
            <p:ph idx="1"/>
          </p:nvPr>
        </p:nvSpPr>
        <p:spPr>
          <a:xfrm>
            <a:off x="192947" y="939567"/>
            <a:ext cx="11685864" cy="6274965"/>
          </a:xfrm>
        </p:spPr>
        <p:txBody>
          <a:bodyPr>
            <a:noAutofit/>
          </a:bodyPr>
          <a:lstStyle/>
          <a:p>
            <a:pPr algn="just">
              <a:lnSpc>
                <a:spcPct val="170000"/>
              </a:lnSpc>
            </a:pPr>
            <a:r>
              <a:rPr lang="it-IT" sz="1600" dirty="0"/>
              <a:t>Passando all’arcipelago del </a:t>
            </a:r>
            <a:r>
              <a:rPr lang="it-IT" sz="1600" dirty="0" err="1"/>
              <a:t>Quarnaro</a:t>
            </a:r>
            <a:r>
              <a:rPr lang="it-IT" sz="1600" dirty="0"/>
              <a:t>, l’isola di </a:t>
            </a:r>
            <a:r>
              <a:rPr lang="it-IT" sz="1600" b="1" dirty="0"/>
              <a:t>Cherso</a:t>
            </a:r>
            <a:r>
              <a:rPr lang="it-IT" sz="1600" dirty="0"/>
              <a:t>/</a:t>
            </a:r>
            <a:r>
              <a:rPr lang="it-IT" sz="1600" dirty="0" err="1"/>
              <a:t>Cres</a:t>
            </a:r>
            <a:r>
              <a:rPr lang="it-IT" sz="1600" dirty="0"/>
              <a:t> ha una superficie di poco più di 400 km2. Il </a:t>
            </a:r>
            <a:r>
              <a:rPr lang="it-IT" sz="1600" b="1" dirty="0"/>
              <a:t>canale di </a:t>
            </a:r>
            <a:r>
              <a:rPr lang="it-IT" sz="1600" b="1" dirty="0" err="1"/>
              <a:t>Faresìna</a:t>
            </a:r>
            <a:r>
              <a:rPr lang="it-IT" sz="1600" dirty="0"/>
              <a:t>/</a:t>
            </a:r>
            <a:r>
              <a:rPr lang="it-IT" sz="1600" dirty="0" err="1"/>
              <a:t>Porozina</a:t>
            </a:r>
            <a:r>
              <a:rPr lang="it-IT" sz="1600" dirty="0"/>
              <a:t> la separa dall’Istria e numerosi sono i boschi di latifoglie e conifere che vi crescono. Nell’isola è presente il </a:t>
            </a:r>
            <a:r>
              <a:rPr lang="it-IT" sz="1600" b="1" dirty="0"/>
              <a:t>lago di </a:t>
            </a:r>
            <a:r>
              <a:rPr lang="it-IT" sz="1600" b="1" dirty="0" err="1"/>
              <a:t>Vrana</a:t>
            </a:r>
            <a:r>
              <a:rPr lang="it-IT" sz="1600" b="1" dirty="0"/>
              <a:t> </a:t>
            </a:r>
            <a:r>
              <a:rPr lang="it-IT" sz="1600" dirty="0"/>
              <a:t>che rifornisce di acqua dolce anche la contigua </a:t>
            </a:r>
            <a:r>
              <a:rPr lang="it-IT" sz="1600" b="1" dirty="0"/>
              <a:t>Lussino</a:t>
            </a:r>
            <a:r>
              <a:rPr lang="it-IT" sz="1600" dirty="0"/>
              <a:t>, separata solo da un sottilissimo istmo, tagliato da un canale già prima dell’epoca romana. Nell’antichità il complesso delle due isole, allora unite, e delle più piccole </a:t>
            </a:r>
            <a:r>
              <a:rPr lang="it-IT" sz="1600" dirty="0" err="1"/>
              <a:t>Unie</a:t>
            </a:r>
            <a:r>
              <a:rPr lang="it-IT" sz="1600" dirty="0"/>
              <a:t>/</a:t>
            </a:r>
            <a:r>
              <a:rPr lang="it-IT" sz="1600" dirty="0" err="1"/>
              <a:t>Unije</a:t>
            </a:r>
            <a:r>
              <a:rPr lang="it-IT" sz="1600" dirty="0"/>
              <a:t> e </a:t>
            </a:r>
            <a:r>
              <a:rPr lang="it-IT" sz="1600" dirty="0" err="1"/>
              <a:t>Sansego</a:t>
            </a:r>
            <a:r>
              <a:rPr lang="it-IT" sz="1600" dirty="0"/>
              <a:t>/</a:t>
            </a:r>
            <a:r>
              <a:rPr lang="it-IT" sz="1600" dirty="0" err="1"/>
              <a:t>Susak</a:t>
            </a:r>
            <a:r>
              <a:rPr lang="it-IT" sz="1600" dirty="0"/>
              <a:t>, assieme a numerosi scogli, veniva chiamato </a:t>
            </a:r>
            <a:r>
              <a:rPr lang="it-IT" sz="1600" b="1" dirty="0" err="1"/>
              <a:t>Apsirtides</a:t>
            </a:r>
            <a:r>
              <a:rPr lang="it-IT" sz="1600" dirty="0"/>
              <a:t> in riferimento al mito degli Argonauti. Lussino è caratterizzata da una fitta vegetazione, è prevalentemente collinosa e la sua costa si snoda per circa 130 km. Nella parte settentrionale dell’isola sorge il </a:t>
            </a:r>
            <a:r>
              <a:rPr lang="it-IT" sz="1600" b="1" dirty="0"/>
              <a:t>monte Ossero</a:t>
            </a:r>
            <a:r>
              <a:rPr lang="it-IT" sz="1600" dirty="0"/>
              <a:t>/</a:t>
            </a:r>
            <a:r>
              <a:rPr lang="it-IT" sz="1600" dirty="0" err="1"/>
              <a:t>Osoršćica</a:t>
            </a:r>
            <a:r>
              <a:rPr lang="it-IT" sz="1600" dirty="0"/>
              <a:t>, la cui cima più alta, il </a:t>
            </a:r>
            <a:r>
              <a:rPr lang="it-IT" sz="1600" dirty="0" err="1"/>
              <a:t>Televrin</a:t>
            </a:r>
            <a:r>
              <a:rPr lang="it-IT" sz="1600" dirty="0"/>
              <a:t>, raggiunge i 588 m.</a:t>
            </a:r>
          </a:p>
          <a:p>
            <a:pPr algn="just">
              <a:lnSpc>
                <a:spcPct val="170000"/>
              </a:lnSpc>
            </a:pPr>
            <a:r>
              <a:rPr lang="it-IT" sz="1600" b="1" dirty="0"/>
              <a:t>Veglia</a:t>
            </a:r>
            <a:r>
              <a:rPr lang="it-IT" sz="1600" dirty="0"/>
              <a:t>/</a:t>
            </a:r>
            <a:r>
              <a:rPr lang="it-IT" sz="1600" dirty="0" err="1"/>
              <a:t>Krk</a:t>
            </a:r>
            <a:r>
              <a:rPr lang="it-IT" sz="1600" dirty="0"/>
              <a:t>, con i suoi 405,22 km⊃2; è stata a lungo considerata l’isola più grande dell’Adriatico, ma misurazioni recenti attribuiscono il primato a Cherso. È separata dalla costa damata dal </a:t>
            </a:r>
            <a:r>
              <a:rPr lang="it-IT" sz="1600" b="1" dirty="0"/>
              <a:t>canal di Maltempo</a:t>
            </a:r>
            <a:r>
              <a:rPr lang="it-IT" sz="1600" dirty="0"/>
              <a:t>/Mala </a:t>
            </a:r>
            <a:r>
              <a:rPr lang="it-IT" sz="1600" dirty="0" err="1"/>
              <a:t>Vrata</a:t>
            </a:r>
            <a:r>
              <a:rPr lang="it-IT" sz="1600" dirty="0"/>
              <a:t>, che a partire dal 1980 è stato scavalcato da un ponte che si appoggia all’isolotto di San Marco/</a:t>
            </a:r>
            <a:r>
              <a:rPr lang="it-IT" sz="1600" dirty="0" err="1"/>
              <a:t>Sveti</a:t>
            </a:r>
            <a:r>
              <a:rPr lang="it-IT" sz="1600" dirty="0"/>
              <a:t> </a:t>
            </a:r>
            <a:r>
              <a:rPr lang="it-IT" sz="1600" dirty="0" err="1"/>
              <a:t>Marko</a:t>
            </a:r>
            <a:r>
              <a:rPr lang="it-IT" sz="1600" dirty="0"/>
              <a:t>. Nell’antichità era chiamata </a:t>
            </a:r>
            <a:r>
              <a:rPr lang="it-IT" sz="1600" b="1" dirty="0" err="1"/>
              <a:t>Curycta</a:t>
            </a:r>
            <a:r>
              <a:rPr lang="it-IT" sz="1600" b="1" dirty="0"/>
              <a:t>, </a:t>
            </a:r>
            <a:r>
              <a:rPr lang="it-IT" sz="1600" dirty="0"/>
              <a:t>radice che si è conservata nel toponimo croato. La sua superficie è prevalentemente collinare e la vetta più alta è l'</a:t>
            </a:r>
            <a:r>
              <a:rPr lang="it-IT" sz="1600" dirty="0" err="1"/>
              <a:t>Obzova</a:t>
            </a:r>
            <a:r>
              <a:rPr lang="it-IT" sz="1600" dirty="0"/>
              <a:t> (568 m). La parte settentrionale è caratterizzata da un altopiano calcareo eroso dalla bora mentre la zona centrale è un vasto altopiano ondulato dove la vegetazione è rigogliosa. La parte meridionale è dominata da due catene montuose parallele con le vette più alte dell'isola, tra le quali si sviluppa la vallata di </a:t>
            </a:r>
            <a:r>
              <a:rPr lang="it-IT" sz="1600" dirty="0" err="1"/>
              <a:t>Bescanuova</a:t>
            </a:r>
            <a:r>
              <a:rPr lang="it-IT" sz="1600" dirty="0"/>
              <a:t>/</a:t>
            </a:r>
            <a:r>
              <a:rPr lang="it-IT" sz="1600" dirty="0" err="1"/>
              <a:t>Bašćanska</a:t>
            </a:r>
            <a:r>
              <a:rPr lang="it-IT" sz="1600" dirty="0"/>
              <a:t> draga, attraversata dall’unico fiume a carattere permanente, la </a:t>
            </a:r>
            <a:r>
              <a:rPr lang="it-IT" sz="1600" dirty="0" err="1"/>
              <a:t>Suha</a:t>
            </a:r>
            <a:r>
              <a:rPr lang="it-IT" sz="1600" dirty="0"/>
              <a:t> </a:t>
            </a:r>
            <a:r>
              <a:rPr lang="it-IT" sz="1600" dirty="0" err="1"/>
              <a:t>Ričina</a:t>
            </a:r>
            <a:r>
              <a:rPr lang="it-IT" sz="1600" dirty="0"/>
              <a:t> o Vela </a:t>
            </a:r>
            <a:r>
              <a:rPr lang="it-IT" sz="1600" dirty="0" err="1"/>
              <a:t>Rika</a:t>
            </a:r>
            <a:r>
              <a:rPr lang="it-IT" sz="1600" dirty="0"/>
              <a:t>.</a:t>
            </a:r>
          </a:p>
          <a:p>
            <a:pPr algn="just"/>
            <a:endParaRPr lang="it-IT" sz="1600" dirty="0"/>
          </a:p>
          <a:p>
            <a:pPr algn="just"/>
            <a:r>
              <a:rPr lang="it-IT" sz="1600" dirty="0"/>
              <a:t> </a:t>
            </a:r>
          </a:p>
          <a:p>
            <a:pPr algn="just"/>
            <a:endParaRPr lang="it-IT" sz="1600" dirty="0"/>
          </a:p>
        </p:txBody>
      </p:sp>
      <p:sp>
        <p:nvSpPr>
          <p:cNvPr id="4" name="Segnaposto numero diapositiva 3">
            <a:extLst>
              <a:ext uri="{FF2B5EF4-FFF2-40B4-BE49-F238E27FC236}">
                <a16:creationId xmlns:a16="http://schemas.microsoft.com/office/drawing/2014/main" id="{9DC34817-E450-4C40-8F8A-3CE8523E3BDC}"/>
              </a:ext>
            </a:extLst>
          </p:cNvPr>
          <p:cNvSpPr>
            <a:spLocks noGrp="1"/>
          </p:cNvSpPr>
          <p:nvPr>
            <p:ph type="sldNum" sz="quarter" idx="12"/>
          </p:nvPr>
        </p:nvSpPr>
        <p:spPr/>
        <p:txBody>
          <a:bodyPr/>
          <a:lstStyle/>
          <a:p>
            <a:pPr algn="ctr"/>
            <a:fld id="{4900F736-99D1-46F5-B9ED-A05A0156FE3A}" type="slidenum">
              <a:rPr lang="it-IT" smtClean="0"/>
              <a:pPr algn="ctr"/>
              <a:t>47</a:t>
            </a:fld>
            <a:endParaRPr lang="it-IT"/>
          </a:p>
        </p:txBody>
      </p:sp>
    </p:spTree>
    <p:extLst>
      <p:ext uri="{BB962C8B-B14F-4D97-AF65-F5344CB8AC3E}">
        <p14:creationId xmlns:p14="http://schemas.microsoft.com/office/powerpoint/2010/main" val="28026399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C12E1D-6ADA-4BDE-BB81-E2A55128963F}"/>
              </a:ext>
            </a:extLst>
          </p:cNvPr>
          <p:cNvSpPr>
            <a:spLocks noGrp="1"/>
          </p:cNvSpPr>
          <p:nvPr>
            <p:ph type="title"/>
          </p:nvPr>
        </p:nvSpPr>
        <p:spPr>
          <a:xfrm>
            <a:off x="838200" y="0"/>
            <a:ext cx="10515600" cy="771788"/>
          </a:xfrm>
        </p:spPr>
        <p:txBody>
          <a:bodyPr>
            <a:normAutofit/>
          </a:bodyPr>
          <a:lstStyle/>
          <a:p>
            <a:pPr algn="ctr"/>
            <a:r>
              <a:rPr lang="it-IT" b="1" dirty="0">
                <a:solidFill>
                  <a:srgbClr val="0070C0"/>
                </a:solidFill>
              </a:rPr>
              <a:t>IDROGRAFIA</a:t>
            </a:r>
          </a:p>
        </p:txBody>
      </p:sp>
      <p:sp>
        <p:nvSpPr>
          <p:cNvPr id="3" name="Segnaposto contenuto 2">
            <a:extLst>
              <a:ext uri="{FF2B5EF4-FFF2-40B4-BE49-F238E27FC236}">
                <a16:creationId xmlns:a16="http://schemas.microsoft.com/office/drawing/2014/main" id="{9E2062EB-3E85-492B-A957-A30A4E179FAB}"/>
              </a:ext>
            </a:extLst>
          </p:cNvPr>
          <p:cNvSpPr>
            <a:spLocks noGrp="1"/>
          </p:cNvSpPr>
          <p:nvPr>
            <p:ph idx="1"/>
          </p:nvPr>
        </p:nvSpPr>
        <p:spPr>
          <a:xfrm>
            <a:off x="176169" y="771788"/>
            <a:ext cx="11803310" cy="5949687"/>
          </a:xfrm>
        </p:spPr>
        <p:txBody>
          <a:bodyPr>
            <a:normAutofit fontScale="70000" lnSpcReduction="20000"/>
          </a:bodyPr>
          <a:lstStyle/>
          <a:p>
            <a:pPr algn="just"/>
            <a:r>
              <a:rPr lang="it-IT" dirty="0">
                <a:solidFill>
                  <a:srgbClr val="0070C0"/>
                </a:solidFill>
              </a:rPr>
              <a:t>Il sistema idrografico del Friuli Venezia Giulia è </a:t>
            </a:r>
            <a:r>
              <a:rPr lang="it-IT" b="1" dirty="0">
                <a:solidFill>
                  <a:srgbClr val="0070C0"/>
                </a:solidFill>
              </a:rPr>
              <a:t>tributario</a:t>
            </a:r>
            <a:r>
              <a:rPr lang="it-IT" dirty="0">
                <a:solidFill>
                  <a:srgbClr val="0070C0"/>
                </a:solidFill>
              </a:rPr>
              <a:t> del Mare </a:t>
            </a:r>
            <a:r>
              <a:rPr lang="it-IT" b="1" dirty="0">
                <a:solidFill>
                  <a:srgbClr val="0070C0"/>
                </a:solidFill>
              </a:rPr>
              <a:t>Adriatico</a:t>
            </a:r>
            <a:r>
              <a:rPr lang="it-IT" dirty="0">
                <a:solidFill>
                  <a:srgbClr val="0070C0"/>
                </a:solidFill>
              </a:rPr>
              <a:t> (con l’eccezione del fiume </a:t>
            </a:r>
            <a:r>
              <a:rPr lang="it-IT" dirty="0" err="1">
                <a:solidFill>
                  <a:srgbClr val="0070C0"/>
                </a:solidFill>
              </a:rPr>
              <a:t>Slizza</a:t>
            </a:r>
            <a:r>
              <a:rPr lang="it-IT" dirty="0">
                <a:solidFill>
                  <a:srgbClr val="0070C0"/>
                </a:solidFill>
              </a:rPr>
              <a:t>)</a:t>
            </a:r>
          </a:p>
          <a:p>
            <a:pPr algn="just"/>
            <a:r>
              <a:rPr lang="it-IT" dirty="0">
                <a:solidFill>
                  <a:srgbClr val="0070C0"/>
                </a:solidFill>
              </a:rPr>
              <a:t>È fortemente condizionato dalla geomorfologia e dal clima, con precipitazioni abbondanti e irregolari: ciò comporta una prevalenza del carattere torrentizio. </a:t>
            </a:r>
          </a:p>
          <a:p>
            <a:pPr algn="just"/>
            <a:r>
              <a:rPr lang="it-IT" dirty="0">
                <a:solidFill>
                  <a:srgbClr val="0070C0"/>
                </a:solidFill>
              </a:rPr>
              <a:t>Il fiume principale è il </a:t>
            </a:r>
            <a:r>
              <a:rPr lang="it-IT" b="1" dirty="0">
                <a:solidFill>
                  <a:srgbClr val="0070C0"/>
                </a:solidFill>
              </a:rPr>
              <a:t>Tagliamento</a:t>
            </a:r>
            <a:r>
              <a:rPr lang="it-IT" dirty="0">
                <a:solidFill>
                  <a:srgbClr val="0070C0"/>
                </a:solidFill>
              </a:rPr>
              <a:t>, che svolge il ruolo di collettore principale delle acque della regione idrografica montana mentre, nelle aree prealpine, si distingue il ruolo degli affluenti di </a:t>
            </a:r>
            <a:r>
              <a:rPr lang="it-IT" b="1" dirty="0">
                <a:solidFill>
                  <a:srgbClr val="0070C0"/>
                </a:solidFill>
              </a:rPr>
              <a:t>Livenza</a:t>
            </a:r>
            <a:r>
              <a:rPr lang="it-IT" dirty="0">
                <a:solidFill>
                  <a:srgbClr val="0070C0"/>
                </a:solidFill>
              </a:rPr>
              <a:t> e </a:t>
            </a:r>
            <a:r>
              <a:rPr lang="it-IT" b="1" dirty="0">
                <a:solidFill>
                  <a:srgbClr val="0070C0"/>
                </a:solidFill>
              </a:rPr>
              <a:t>Isonzo</a:t>
            </a:r>
            <a:r>
              <a:rPr lang="it-IT" dirty="0">
                <a:solidFill>
                  <a:srgbClr val="0070C0"/>
                </a:solidFill>
              </a:rPr>
              <a:t>. </a:t>
            </a:r>
          </a:p>
          <a:p>
            <a:pPr algn="just"/>
            <a:r>
              <a:rPr lang="it-IT" dirty="0">
                <a:solidFill>
                  <a:srgbClr val="0070C0"/>
                </a:solidFill>
              </a:rPr>
              <a:t>Nella regione collinare subalpina le precipitazioni si disperdono alimentando le falde freatiche della successiva pianura e il canale </a:t>
            </a:r>
            <a:r>
              <a:rPr lang="it-IT" b="1" dirty="0" err="1">
                <a:solidFill>
                  <a:srgbClr val="0070C0"/>
                </a:solidFill>
              </a:rPr>
              <a:t>Ledra</a:t>
            </a:r>
            <a:r>
              <a:rPr lang="it-IT" dirty="0">
                <a:solidFill>
                  <a:srgbClr val="0070C0"/>
                </a:solidFill>
              </a:rPr>
              <a:t> raccoglie i flussi provenienti dai rilievi morenici. I corsi d’acqua di tale area scorrono prevalentemente secondo le direzioni nord-sud ed est-ovest. </a:t>
            </a:r>
          </a:p>
          <a:p>
            <a:pPr algn="just"/>
            <a:r>
              <a:rPr lang="it-IT" dirty="0">
                <a:solidFill>
                  <a:srgbClr val="0070C0"/>
                </a:solidFill>
              </a:rPr>
              <a:t>La regione di pianura – in cui i corsi scorrono in direzione nord-sud, come in quella collinare – può essere divisa in una parte alta in cui, per alcuni mesi dell’anno, la circolazione superficiale è poco rilevante e una parte a sud della fascia delle risorgive in cui, con il ritorno in superficie delle acque perdute nella regione soprastante, si originano nuovi corsi a regime più regolare.</a:t>
            </a:r>
          </a:p>
          <a:p>
            <a:pPr algn="just"/>
            <a:endParaRPr lang="it-IT" dirty="0">
              <a:solidFill>
                <a:srgbClr val="0070C0"/>
              </a:solidFill>
            </a:endParaRPr>
          </a:p>
          <a:p>
            <a:pPr algn="just"/>
            <a:r>
              <a:rPr lang="it-IT" dirty="0">
                <a:solidFill>
                  <a:srgbClr val="0070C0"/>
                </a:solidFill>
              </a:rPr>
              <a:t>Gli altipiani carsici del </a:t>
            </a:r>
            <a:r>
              <a:rPr lang="it-IT" dirty="0" err="1">
                <a:solidFill>
                  <a:srgbClr val="0070C0"/>
                </a:solidFill>
              </a:rPr>
              <a:t>Cansiglio</a:t>
            </a:r>
            <a:r>
              <a:rPr lang="it-IT" dirty="0">
                <a:solidFill>
                  <a:srgbClr val="0070C0"/>
                </a:solidFill>
              </a:rPr>
              <a:t> e del Carso costituiscono gli esempi maggiori del fenomeno di assorbimento delle acque meteoriche e di infiltrazione dei corsi d’acqua superficiali, grazie alla permeabilità delle rocce calcaree. La circolazione sotterranea che si origina, trova nel </a:t>
            </a:r>
            <a:r>
              <a:rPr lang="it-IT" b="1" dirty="0">
                <a:solidFill>
                  <a:srgbClr val="0070C0"/>
                </a:solidFill>
              </a:rPr>
              <a:t>Timavo</a:t>
            </a:r>
            <a:r>
              <a:rPr lang="it-IT" dirty="0">
                <a:solidFill>
                  <a:srgbClr val="0070C0"/>
                </a:solidFill>
              </a:rPr>
              <a:t>, sotto il Carso Triestino, il suo esempio storicamente più importante.</a:t>
            </a:r>
          </a:p>
          <a:p>
            <a:pPr algn="just"/>
            <a:endParaRPr lang="it-IT" dirty="0">
              <a:solidFill>
                <a:srgbClr val="0070C0"/>
              </a:solidFill>
            </a:endParaRPr>
          </a:p>
          <a:p>
            <a:pPr algn="just"/>
            <a:r>
              <a:rPr lang="it-IT" dirty="0">
                <a:solidFill>
                  <a:srgbClr val="0070C0"/>
                </a:solidFill>
              </a:rPr>
              <a:t>Altresì importanti, sebbene non numerosi, sono i laghi regionali, tra i quali è da considerare la presenza di recenti bacini artificiali per lo sfruttamento idroelettrico ed irriguo.</a:t>
            </a:r>
          </a:p>
        </p:txBody>
      </p:sp>
      <p:sp>
        <p:nvSpPr>
          <p:cNvPr id="4" name="Segnaposto numero diapositiva 3">
            <a:extLst>
              <a:ext uri="{FF2B5EF4-FFF2-40B4-BE49-F238E27FC236}">
                <a16:creationId xmlns:a16="http://schemas.microsoft.com/office/drawing/2014/main" id="{7790567F-409B-4772-A1E5-B9E36468FC17}"/>
              </a:ext>
            </a:extLst>
          </p:cNvPr>
          <p:cNvSpPr>
            <a:spLocks noGrp="1"/>
          </p:cNvSpPr>
          <p:nvPr>
            <p:ph type="sldNum" sz="quarter" idx="12"/>
          </p:nvPr>
        </p:nvSpPr>
        <p:spPr/>
        <p:txBody>
          <a:bodyPr/>
          <a:lstStyle/>
          <a:p>
            <a:pPr algn="ctr"/>
            <a:fld id="{4900F736-99D1-46F5-B9ED-A05A0156FE3A}" type="slidenum">
              <a:rPr lang="it-IT" b="1" smtClean="0">
                <a:solidFill>
                  <a:srgbClr val="0070C0"/>
                </a:solidFill>
              </a:rPr>
              <a:pPr algn="ctr"/>
              <a:t>48</a:t>
            </a:fld>
            <a:endParaRPr lang="it-IT" b="1">
              <a:solidFill>
                <a:srgbClr val="0070C0"/>
              </a:solidFill>
            </a:endParaRPr>
          </a:p>
        </p:txBody>
      </p:sp>
    </p:spTree>
    <p:extLst>
      <p:ext uri="{BB962C8B-B14F-4D97-AF65-F5344CB8AC3E}">
        <p14:creationId xmlns:p14="http://schemas.microsoft.com/office/powerpoint/2010/main" val="1193295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304363-D269-411F-BAFA-33ABDD8E32D8}"/>
              </a:ext>
            </a:extLst>
          </p:cNvPr>
          <p:cNvSpPr>
            <a:spLocks noGrp="1"/>
          </p:cNvSpPr>
          <p:nvPr>
            <p:ph type="title"/>
          </p:nvPr>
        </p:nvSpPr>
        <p:spPr>
          <a:xfrm>
            <a:off x="838200" y="136526"/>
            <a:ext cx="10515600" cy="544512"/>
          </a:xfrm>
        </p:spPr>
        <p:txBody>
          <a:bodyPr>
            <a:normAutofit fontScale="90000"/>
          </a:bodyPr>
          <a:lstStyle/>
          <a:p>
            <a:pPr algn="ctr"/>
            <a:r>
              <a:rPr lang="it-IT" dirty="0">
                <a:solidFill>
                  <a:srgbClr val="0070C0"/>
                </a:solidFill>
              </a:rPr>
              <a:t>TAGLIAMENTO</a:t>
            </a:r>
          </a:p>
        </p:txBody>
      </p:sp>
      <p:sp>
        <p:nvSpPr>
          <p:cNvPr id="3" name="Segnaposto contenuto 2">
            <a:extLst>
              <a:ext uri="{FF2B5EF4-FFF2-40B4-BE49-F238E27FC236}">
                <a16:creationId xmlns:a16="http://schemas.microsoft.com/office/drawing/2014/main" id="{543A0F7D-EC0C-4E58-B2EC-51C467DDB401}"/>
              </a:ext>
            </a:extLst>
          </p:cNvPr>
          <p:cNvSpPr>
            <a:spLocks noGrp="1"/>
          </p:cNvSpPr>
          <p:nvPr>
            <p:ph idx="1"/>
          </p:nvPr>
        </p:nvSpPr>
        <p:spPr>
          <a:xfrm>
            <a:off x="167780" y="755722"/>
            <a:ext cx="10800127" cy="5783190"/>
          </a:xfrm>
        </p:spPr>
        <p:txBody>
          <a:bodyPr>
            <a:normAutofit/>
          </a:bodyPr>
          <a:lstStyle/>
          <a:p>
            <a:pPr algn="just"/>
            <a:r>
              <a:rPr lang="it-IT" dirty="0">
                <a:solidFill>
                  <a:srgbClr val="0070C0"/>
                </a:solidFill>
              </a:rPr>
              <a:t>Il corso del </a:t>
            </a:r>
            <a:r>
              <a:rPr lang="it-IT" b="1" dirty="0" err="1">
                <a:solidFill>
                  <a:srgbClr val="0070C0"/>
                </a:solidFill>
              </a:rPr>
              <a:t>Tiliaventum</a:t>
            </a:r>
            <a:r>
              <a:rPr lang="it-IT" dirty="0">
                <a:solidFill>
                  <a:srgbClr val="0070C0"/>
                </a:solidFill>
              </a:rPr>
              <a:t> o </a:t>
            </a:r>
            <a:r>
              <a:rPr lang="it-IT" b="1" dirty="0" err="1">
                <a:solidFill>
                  <a:srgbClr val="0070C0"/>
                </a:solidFill>
              </a:rPr>
              <a:t>Tilavemptum</a:t>
            </a:r>
            <a:r>
              <a:rPr lang="it-IT" dirty="0">
                <a:solidFill>
                  <a:srgbClr val="0070C0"/>
                </a:solidFill>
              </a:rPr>
              <a:t> dei Romani si allunga per 178 km e il suo bacino idrografico si estende su una superficie di circa 2.900 km2, quasi interamente interna alla Regione Friuli Venezia Giulia, di cui è il fiume principale. Le sorgenti scaturiscono sotto il Passo della </a:t>
            </a:r>
            <a:r>
              <a:rPr lang="it-IT" dirty="0" err="1">
                <a:solidFill>
                  <a:srgbClr val="0070C0"/>
                </a:solidFill>
              </a:rPr>
              <a:t>Mauria</a:t>
            </a:r>
            <a:r>
              <a:rPr lang="it-IT" dirty="0">
                <a:solidFill>
                  <a:srgbClr val="0070C0"/>
                </a:solidFill>
              </a:rPr>
              <a:t>, (a m. 1195) nelle Alpi Carniche e della </a:t>
            </a:r>
            <a:r>
              <a:rPr lang="it-IT" dirty="0" err="1">
                <a:solidFill>
                  <a:srgbClr val="0070C0"/>
                </a:solidFill>
              </a:rPr>
              <a:t>Gail</a:t>
            </a:r>
            <a:r>
              <a:rPr lang="it-IT" dirty="0">
                <a:solidFill>
                  <a:srgbClr val="0070C0"/>
                </a:solidFill>
              </a:rPr>
              <a:t>.</a:t>
            </a:r>
          </a:p>
          <a:p>
            <a:pPr algn="just"/>
            <a:r>
              <a:rPr lang="it-IT" dirty="0">
                <a:solidFill>
                  <a:srgbClr val="0070C0"/>
                </a:solidFill>
              </a:rPr>
              <a:t> Per un tratto del corso medio, lungo la sezione collinare e di alta pianura, il fiume si distingue per la struttura dell’alveo a canali intrecciati, vale a dire, a più canali separati da barre o isole. </a:t>
            </a:r>
          </a:p>
          <a:p>
            <a:pPr algn="just"/>
            <a:r>
              <a:rPr lang="it-IT" dirty="0">
                <a:solidFill>
                  <a:srgbClr val="0070C0"/>
                </a:solidFill>
              </a:rPr>
              <a:t>Poco a sud di Madrisio incontra la linea delle risorgive ed inizia il corso inferiore, in cui si evidenzia un tratto di canalizzazione e, successivamente, un andamento a meandri. Il delta a cuspide si si trova nel Golfo di Venezia, tra i centri di Bibione e Lignano Sabbiadoro.</a:t>
            </a:r>
          </a:p>
        </p:txBody>
      </p:sp>
      <p:sp>
        <p:nvSpPr>
          <p:cNvPr id="4" name="Segnaposto numero diapositiva 3">
            <a:extLst>
              <a:ext uri="{FF2B5EF4-FFF2-40B4-BE49-F238E27FC236}">
                <a16:creationId xmlns:a16="http://schemas.microsoft.com/office/drawing/2014/main" id="{4CE26E91-0B6D-48A1-A715-811C45BE501F}"/>
              </a:ext>
            </a:extLst>
          </p:cNvPr>
          <p:cNvSpPr>
            <a:spLocks noGrp="1"/>
          </p:cNvSpPr>
          <p:nvPr>
            <p:ph type="sldNum" sz="quarter" idx="12"/>
          </p:nvPr>
        </p:nvSpPr>
        <p:spPr/>
        <p:txBody>
          <a:bodyPr/>
          <a:lstStyle/>
          <a:p>
            <a:fld id="{4900F736-99D1-46F5-B9ED-A05A0156FE3A}" type="slidenum">
              <a:rPr lang="it-IT" smtClean="0"/>
              <a:t>49</a:t>
            </a:fld>
            <a:endParaRPr lang="it-IT"/>
          </a:p>
        </p:txBody>
      </p:sp>
    </p:spTree>
    <p:extLst>
      <p:ext uri="{BB962C8B-B14F-4D97-AF65-F5344CB8AC3E}">
        <p14:creationId xmlns:p14="http://schemas.microsoft.com/office/powerpoint/2010/main" val="661137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86F1C8-73C4-43D4-BEBF-CA9723AD30AA}"/>
              </a:ext>
            </a:extLst>
          </p:cNvPr>
          <p:cNvSpPr>
            <a:spLocks noGrp="1"/>
          </p:cNvSpPr>
          <p:nvPr>
            <p:ph type="title"/>
          </p:nvPr>
        </p:nvSpPr>
        <p:spPr>
          <a:xfrm>
            <a:off x="838200" y="365126"/>
            <a:ext cx="10515600" cy="826112"/>
          </a:xfrm>
        </p:spPr>
        <p:txBody>
          <a:bodyPr/>
          <a:lstStyle/>
          <a:p>
            <a:pPr algn="ctr"/>
            <a:r>
              <a:rPr lang="it-IT" b="1" dirty="0"/>
              <a:t>MATERIALI DI STUDIO: TESTI CARTACEI</a:t>
            </a:r>
          </a:p>
        </p:txBody>
      </p:sp>
      <p:sp>
        <p:nvSpPr>
          <p:cNvPr id="3" name="Segnaposto contenuto 2">
            <a:extLst>
              <a:ext uri="{FF2B5EF4-FFF2-40B4-BE49-F238E27FC236}">
                <a16:creationId xmlns:a16="http://schemas.microsoft.com/office/drawing/2014/main" id="{22C99503-4CF1-45EA-A773-0B0B904C377E}"/>
              </a:ext>
            </a:extLst>
          </p:cNvPr>
          <p:cNvSpPr>
            <a:spLocks noGrp="1"/>
          </p:cNvSpPr>
          <p:nvPr>
            <p:ph idx="1"/>
          </p:nvPr>
        </p:nvSpPr>
        <p:spPr>
          <a:xfrm>
            <a:off x="377505" y="1249960"/>
            <a:ext cx="11425805" cy="5469622"/>
          </a:xfrm>
        </p:spPr>
        <p:txBody>
          <a:bodyPr>
            <a:normAutofit lnSpcReduction="10000"/>
          </a:bodyPr>
          <a:lstStyle/>
          <a:p>
            <a:pPr algn="just"/>
            <a:endParaRPr lang="it-IT" dirty="0"/>
          </a:p>
          <a:p>
            <a:pPr algn="just"/>
            <a:r>
              <a:rPr lang="it-IT" dirty="0"/>
              <a:t>Ernesto </a:t>
            </a:r>
            <a:r>
              <a:rPr lang="it-IT" b="1" dirty="0" err="1"/>
              <a:t>Sestan</a:t>
            </a:r>
            <a:r>
              <a:rPr lang="it-IT" dirty="0"/>
              <a:t>, </a:t>
            </a:r>
            <a:r>
              <a:rPr lang="it-IT" i="1" dirty="0"/>
              <a:t>Venezia Giulia. Lineamenti di una storia etnica e culturale e il contesto storico-politico in cui si colloca l'opera, Del Bianco</a:t>
            </a:r>
            <a:r>
              <a:rPr lang="it-IT" dirty="0"/>
              <a:t>, Udine 1997</a:t>
            </a:r>
          </a:p>
          <a:p>
            <a:pPr algn="just"/>
            <a:r>
              <a:rPr lang="it-IT" dirty="0"/>
              <a:t>Inoltre, </a:t>
            </a:r>
            <a:r>
              <a:rPr lang="it-IT" b="1" dirty="0"/>
              <a:t>a scelta, una </a:t>
            </a:r>
            <a:r>
              <a:rPr lang="it-IT" dirty="0"/>
              <a:t>fra le seguenti opere:</a:t>
            </a:r>
          </a:p>
          <a:p>
            <a:pPr algn="just"/>
            <a:r>
              <a:rPr lang="it-IT" dirty="0"/>
              <a:t>1. Elio </a:t>
            </a:r>
            <a:r>
              <a:rPr lang="it-IT" dirty="0" err="1"/>
              <a:t>Apih</a:t>
            </a:r>
            <a:r>
              <a:rPr lang="it-IT" dirty="0"/>
              <a:t>, </a:t>
            </a:r>
            <a:r>
              <a:rPr lang="it-IT" i="1" dirty="0"/>
              <a:t>Trieste</a:t>
            </a:r>
            <a:r>
              <a:rPr lang="it-IT" dirty="0"/>
              <a:t>, Laterza, Bari 1988, pp. 7-205.</a:t>
            </a:r>
          </a:p>
          <a:p>
            <a:pPr algn="just"/>
            <a:r>
              <a:rPr lang="it-IT" dirty="0"/>
              <a:t>2. Marina Cattaruzza, </a:t>
            </a:r>
            <a:r>
              <a:rPr lang="it-IT" i="1" dirty="0"/>
              <a:t>L’Italia e il confine orientale d’Italia</a:t>
            </a:r>
            <a:r>
              <a:rPr lang="it-IT" dirty="0"/>
              <a:t>, Il Mulino, Bologna 2007.</a:t>
            </a:r>
          </a:p>
          <a:p>
            <a:pPr algn="just"/>
            <a:r>
              <a:rPr lang="it-IT" dirty="0"/>
              <a:t>3. Raoul Pupo, </a:t>
            </a:r>
            <a:r>
              <a:rPr lang="it-IT" i="1" dirty="0"/>
              <a:t>Il lungo esodo</a:t>
            </a:r>
            <a:r>
              <a:rPr lang="it-IT" dirty="0"/>
              <a:t>, Rizzoli, Milano 2005.</a:t>
            </a:r>
          </a:p>
          <a:p>
            <a:pPr algn="just"/>
            <a:r>
              <a:rPr lang="it-IT" dirty="0"/>
              <a:t>4. INSMLI (a cura di), </a:t>
            </a:r>
            <a:r>
              <a:rPr lang="it-IT" i="1" dirty="0"/>
              <a:t>Dall’Impero austro-ungarico alle foibe</a:t>
            </a:r>
            <a:r>
              <a:rPr lang="it-IT" dirty="0"/>
              <a:t>, Bollati Boringhieri, Torino 2009.</a:t>
            </a:r>
          </a:p>
          <a:p>
            <a:pPr algn="just"/>
            <a:r>
              <a:rPr lang="it-IT" dirty="0"/>
              <a:t>5. Raoul Pupo, </a:t>
            </a:r>
            <a:r>
              <a:rPr lang="it-IT" i="1" dirty="0"/>
              <a:t>Trieste '45</a:t>
            </a:r>
            <a:r>
              <a:rPr lang="it-IT" dirty="0"/>
              <a:t>, Laterza, Roma - Bari 2010.</a:t>
            </a:r>
          </a:p>
          <a:p>
            <a:pPr algn="just"/>
            <a:r>
              <a:rPr lang="it-IT" dirty="0"/>
              <a:t>6. Raoul Pupo, </a:t>
            </a:r>
            <a:r>
              <a:rPr lang="it-IT" i="1" dirty="0"/>
              <a:t>Fiume città di passione</a:t>
            </a:r>
            <a:r>
              <a:rPr lang="it-IT" dirty="0"/>
              <a:t>, Laterza, Roma-Bari 2018</a:t>
            </a:r>
          </a:p>
          <a:p>
            <a:pPr algn="just"/>
            <a:endParaRPr lang="it-IT" dirty="0"/>
          </a:p>
        </p:txBody>
      </p:sp>
      <p:sp>
        <p:nvSpPr>
          <p:cNvPr id="4" name="Segnaposto numero diapositiva 3">
            <a:extLst>
              <a:ext uri="{FF2B5EF4-FFF2-40B4-BE49-F238E27FC236}">
                <a16:creationId xmlns:a16="http://schemas.microsoft.com/office/drawing/2014/main" id="{D6F1FED3-98D3-40A0-9B8F-700B80DFC4A6}"/>
              </a:ext>
            </a:extLst>
          </p:cNvPr>
          <p:cNvSpPr>
            <a:spLocks noGrp="1"/>
          </p:cNvSpPr>
          <p:nvPr>
            <p:ph type="sldNum" sz="quarter" idx="12"/>
          </p:nvPr>
        </p:nvSpPr>
        <p:spPr/>
        <p:txBody>
          <a:bodyPr/>
          <a:lstStyle/>
          <a:p>
            <a:fld id="{4900F736-99D1-46F5-B9ED-A05A0156FE3A}" type="slidenum">
              <a:rPr lang="it-IT" smtClean="0"/>
              <a:t>5</a:t>
            </a:fld>
            <a:endParaRPr lang="it-IT"/>
          </a:p>
        </p:txBody>
      </p:sp>
    </p:spTree>
    <p:extLst>
      <p:ext uri="{BB962C8B-B14F-4D97-AF65-F5344CB8AC3E}">
        <p14:creationId xmlns:p14="http://schemas.microsoft.com/office/powerpoint/2010/main" val="29630397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249645-FCBD-4A1D-8704-F5DD7C7C6F01}"/>
              </a:ext>
            </a:extLst>
          </p:cNvPr>
          <p:cNvSpPr>
            <a:spLocks noGrp="1"/>
          </p:cNvSpPr>
          <p:nvPr>
            <p:ph type="title"/>
          </p:nvPr>
        </p:nvSpPr>
        <p:spPr>
          <a:xfrm>
            <a:off x="838200" y="365126"/>
            <a:ext cx="10515600" cy="45719"/>
          </a:xfrm>
        </p:spPr>
        <p:txBody>
          <a:bodyPr>
            <a:normAutofit fontScale="90000"/>
          </a:bodyPr>
          <a:lstStyle/>
          <a:p>
            <a:pPr algn="ctr"/>
            <a:r>
              <a:rPr lang="it-IT" dirty="0"/>
              <a:t>TAGLIAMENTO</a:t>
            </a:r>
          </a:p>
        </p:txBody>
      </p:sp>
      <p:pic>
        <p:nvPicPr>
          <p:cNvPr id="5" name="Segnaposto contenuto 4">
            <a:extLst>
              <a:ext uri="{FF2B5EF4-FFF2-40B4-BE49-F238E27FC236}">
                <a16:creationId xmlns:a16="http://schemas.microsoft.com/office/drawing/2014/main" id="{0EB13E08-1E4A-471B-A0FB-7D1A01C4FBE0}"/>
              </a:ext>
            </a:extLst>
          </p:cNvPr>
          <p:cNvPicPr>
            <a:picLocks noGrp="1" noChangeAspect="1"/>
          </p:cNvPicPr>
          <p:nvPr>
            <p:ph idx="1"/>
          </p:nvPr>
        </p:nvPicPr>
        <p:blipFill>
          <a:blip r:embed="rId2"/>
          <a:stretch>
            <a:fillRect/>
          </a:stretch>
        </p:blipFill>
        <p:spPr>
          <a:xfrm>
            <a:off x="3070371" y="713064"/>
            <a:ext cx="6660858" cy="6008411"/>
          </a:xfrm>
          <a:prstGeom prst="rect">
            <a:avLst/>
          </a:prstGeom>
        </p:spPr>
      </p:pic>
      <p:sp>
        <p:nvSpPr>
          <p:cNvPr id="4" name="Segnaposto numero diapositiva 3">
            <a:extLst>
              <a:ext uri="{FF2B5EF4-FFF2-40B4-BE49-F238E27FC236}">
                <a16:creationId xmlns:a16="http://schemas.microsoft.com/office/drawing/2014/main" id="{4216F3D2-4635-42D7-8A9E-E635A1C2E945}"/>
              </a:ext>
            </a:extLst>
          </p:cNvPr>
          <p:cNvSpPr>
            <a:spLocks noGrp="1"/>
          </p:cNvSpPr>
          <p:nvPr>
            <p:ph type="sldNum" sz="quarter" idx="12"/>
          </p:nvPr>
        </p:nvSpPr>
        <p:spPr/>
        <p:txBody>
          <a:bodyPr/>
          <a:lstStyle/>
          <a:p>
            <a:fld id="{4900F736-99D1-46F5-B9ED-A05A0156FE3A}" type="slidenum">
              <a:rPr lang="it-IT" smtClean="0"/>
              <a:t>50</a:t>
            </a:fld>
            <a:endParaRPr lang="it-IT"/>
          </a:p>
        </p:txBody>
      </p:sp>
    </p:spTree>
    <p:extLst>
      <p:ext uri="{BB962C8B-B14F-4D97-AF65-F5344CB8AC3E}">
        <p14:creationId xmlns:p14="http://schemas.microsoft.com/office/powerpoint/2010/main" val="10761476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72E23F0-AFCB-4702-9EB5-6C8183A08300}"/>
              </a:ext>
            </a:extLst>
          </p:cNvPr>
          <p:cNvSpPr>
            <a:spLocks noGrp="1"/>
          </p:cNvSpPr>
          <p:nvPr>
            <p:ph type="title"/>
          </p:nvPr>
        </p:nvSpPr>
        <p:spPr>
          <a:xfrm>
            <a:off x="838200" y="365126"/>
            <a:ext cx="10515600" cy="624776"/>
          </a:xfrm>
        </p:spPr>
        <p:txBody>
          <a:bodyPr>
            <a:normAutofit fontScale="90000"/>
          </a:bodyPr>
          <a:lstStyle/>
          <a:p>
            <a:pPr algn="ctr"/>
            <a:r>
              <a:rPr lang="it-IT" b="1" dirty="0">
                <a:solidFill>
                  <a:srgbClr val="0070C0"/>
                </a:solidFill>
              </a:rPr>
              <a:t>ISONZO</a:t>
            </a:r>
          </a:p>
        </p:txBody>
      </p:sp>
      <p:sp>
        <p:nvSpPr>
          <p:cNvPr id="3" name="Segnaposto contenuto 2">
            <a:extLst>
              <a:ext uri="{FF2B5EF4-FFF2-40B4-BE49-F238E27FC236}">
                <a16:creationId xmlns:a16="http://schemas.microsoft.com/office/drawing/2014/main" id="{AA92D77B-14E6-4756-B586-8C56BDC9EFDA}"/>
              </a:ext>
            </a:extLst>
          </p:cNvPr>
          <p:cNvSpPr>
            <a:spLocks noGrp="1"/>
          </p:cNvSpPr>
          <p:nvPr>
            <p:ph idx="1"/>
          </p:nvPr>
        </p:nvSpPr>
        <p:spPr>
          <a:xfrm>
            <a:off x="838200" y="1325460"/>
            <a:ext cx="10515600" cy="5167413"/>
          </a:xfrm>
        </p:spPr>
        <p:txBody>
          <a:bodyPr>
            <a:normAutofit fontScale="92500" lnSpcReduction="20000"/>
          </a:bodyPr>
          <a:lstStyle/>
          <a:p>
            <a:pPr algn="just"/>
            <a:r>
              <a:rPr lang="it-IT" dirty="0">
                <a:solidFill>
                  <a:srgbClr val="0070C0"/>
                </a:solidFill>
              </a:rPr>
              <a:t>L’</a:t>
            </a:r>
            <a:r>
              <a:rPr lang="it-IT" b="1" dirty="0" err="1">
                <a:solidFill>
                  <a:srgbClr val="0070C0"/>
                </a:solidFill>
              </a:rPr>
              <a:t>Aesontius</a:t>
            </a:r>
            <a:r>
              <a:rPr lang="it-IT" dirty="0">
                <a:solidFill>
                  <a:srgbClr val="0070C0"/>
                </a:solidFill>
              </a:rPr>
              <a:t> dei Romani è il secondo fiume della regione. A regime torrentizio, con una lunghezza di 138 km, fluisce in territorio italiano soltanto per circa un terzo del suo corso, penetrando dalla Slovenia presso Gorizia. Il fiume nasce a 935 m. sulle Alpi Giulie, nella Val Trenta, dalle sorgenti fra il Monte </a:t>
            </a:r>
            <a:r>
              <a:rPr lang="it-IT" dirty="0" err="1">
                <a:solidFill>
                  <a:srgbClr val="0070C0"/>
                </a:solidFill>
              </a:rPr>
              <a:t>Gialuz</a:t>
            </a:r>
            <a:r>
              <a:rPr lang="it-IT" dirty="0">
                <a:solidFill>
                  <a:srgbClr val="0070C0"/>
                </a:solidFill>
              </a:rPr>
              <a:t>/</a:t>
            </a:r>
            <a:r>
              <a:rPr lang="it-IT" dirty="0" err="1">
                <a:solidFill>
                  <a:srgbClr val="0070C0"/>
                </a:solidFill>
              </a:rPr>
              <a:t>Jalovec</a:t>
            </a:r>
            <a:r>
              <a:rPr lang="it-IT" dirty="0">
                <a:solidFill>
                  <a:srgbClr val="0070C0"/>
                </a:solidFill>
              </a:rPr>
              <a:t> e il Passo </a:t>
            </a:r>
            <a:r>
              <a:rPr lang="it-IT" dirty="0" err="1">
                <a:solidFill>
                  <a:srgbClr val="0070C0"/>
                </a:solidFill>
              </a:rPr>
              <a:t>Moistrocca</a:t>
            </a:r>
            <a:r>
              <a:rPr lang="it-IT" dirty="0">
                <a:solidFill>
                  <a:srgbClr val="0070C0"/>
                </a:solidFill>
              </a:rPr>
              <a:t>/</a:t>
            </a:r>
            <a:r>
              <a:rPr lang="it-IT" dirty="0" err="1">
                <a:solidFill>
                  <a:srgbClr val="0070C0"/>
                </a:solidFill>
              </a:rPr>
              <a:t>Preval</a:t>
            </a:r>
            <a:r>
              <a:rPr lang="it-IT" dirty="0">
                <a:solidFill>
                  <a:srgbClr val="0070C0"/>
                </a:solidFill>
              </a:rPr>
              <a:t> </a:t>
            </a:r>
            <a:r>
              <a:rPr lang="it-IT" dirty="0" err="1">
                <a:solidFill>
                  <a:srgbClr val="0070C0"/>
                </a:solidFill>
              </a:rPr>
              <a:t>Vršič</a:t>
            </a:r>
            <a:r>
              <a:rPr lang="it-IT" dirty="0">
                <a:solidFill>
                  <a:srgbClr val="0070C0"/>
                </a:solidFill>
              </a:rPr>
              <a:t>, da cui discende un altro ramo che contribuisce a definirne il corso.</a:t>
            </a:r>
          </a:p>
          <a:p>
            <a:pPr algn="just"/>
            <a:endParaRPr lang="it-IT" dirty="0">
              <a:solidFill>
                <a:srgbClr val="0070C0"/>
              </a:solidFill>
            </a:endParaRPr>
          </a:p>
          <a:p>
            <a:pPr algn="just"/>
            <a:r>
              <a:rPr lang="it-IT" dirty="0">
                <a:solidFill>
                  <a:srgbClr val="0070C0"/>
                </a:solidFill>
              </a:rPr>
              <a:t>L’andamento segue l’orografia della Alpi Giulie, snodandosi in una linea irregolare e subendo forti cambiamenti nel passaggio dalla zona alpina (fino alla confluenza dell’Uccea/</a:t>
            </a:r>
            <a:r>
              <a:rPr lang="it-IT" dirty="0" err="1">
                <a:solidFill>
                  <a:srgbClr val="0070C0"/>
                </a:solidFill>
              </a:rPr>
              <a:t>Učja</a:t>
            </a:r>
            <a:r>
              <a:rPr lang="it-IT" dirty="0">
                <a:solidFill>
                  <a:srgbClr val="0070C0"/>
                </a:solidFill>
              </a:rPr>
              <a:t>) alla sezione intermedia – che prosegue fino alla confluenza dell’Idria/Idrija – a quella prealpina, fino allo sbocco in pianura corrispondente al tratto da Gorizia. In tale sede, esso si allarga in un letto ghiaioso che favorisce l’alimentazione di risorgive più a valle, fino alla foce, oggi Riserva naturale regionale. Principali affluenti sono il </a:t>
            </a:r>
            <a:r>
              <a:rPr lang="it-IT" dirty="0" err="1">
                <a:solidFill>
                  <a:srgbClr val="0070C0"/>
                </a:solidFill>
              </a:rPr>
              <a:t>Coritenza</a:t>
            </a:r>
            <a:r>
              <a:rPr lang="it-IT" dirty="0">
                <a:solidFill>
                  <a:srgbClr val="0070C0"/>
                </a:solidFill>
              </a:rPr>
              <a:t>/</a:t>
            </a:r>
            <a:r>
              <a:rPr lang="it-IT" dirty="0" err="1">
                <a:solidFill>
                  <a:srgbClr val="0070C0"/>
                </a:solidFill>
              </a:rPr>
              <a:t>Koritnica</a:t>
            </a:r>
            <a:r>
              <a:rPr lang="it-IT" dirty="0">
                <a:solidFill>
                  <a:srgbClr val="0070C0"/>
                </a:solidFill>
              </a:rPr>
              <a:t> e l’Idria (nella parte in territorio sloveno</a:t>
            </a:r>
            <a:r>
              <a:rPr lang="it-IT" b="1" dirty="0">
                <a:solidFill>
                  <a:srgbClr val="0070C0"/>
                </a:solidFill>
              </a:rPr>
              <a:t>), il Torre ed il Vipacco (nella parte italiana).</a:t>
            </a:r>
          </a:p>
        </p:txBody>
      </p:sp>
      <p:sp>
        <p:nvSpPr>
          <p:cNvPr id="4" name="Segnaposto numero diapositiva 3">
            <a:extLst>
              <a:ext uri="{FF2B5EF4-FFF2-40B4-BE49-F238E27FC236}">
                <a16:creationId xmlns:a16="http://schemas.microsoft.com/office/drawing/2014/main" id="{EB45F8C4-4E23-4824-92D1-2C476134731F}"/>
              </a:ext>
            </a:extLst>
          </p:cNvPr>
          <p:cNvSpPr>
            <a:spLocks noGrp="1"/>
          </p:cNvSpPr>
          <p:nvPr>
            <p:ph type="sldNum" sz="quarter" idx="12"/>
          </p:nvPr>
        </p:nvSpPr>
        <p:spPr/>
        <p:txBody>
          <a:bodyPr/>
          <a:lstStyle/>
          <a:p>
            <a:pPr algn="ctr"/>
            <a:fld id="{4900F736-99D1-46F5-B9ED-A05A0156FE3A}" type="slidenum">
              <a:rPr lang="it-IT" b="1" smtClean="0">
                <a:solidFill>
                  <a:srgbClr val="0070C0"/>
                </a:solidFill>
              </a:rPr>
              <a:pPr algn="ctr"/>
              <a:t>51</a:t>
            </a:fld>
            <a:endParaRPr lang="it-IT" b="1">
              <a:solidFill>
                <a:srgbClr val="0070C0"/>
              </a:solidFill>
            </a:endParaRPr>
          </a:p>
        </p:txBody>
      </p:sp>
    </p:spTree>
    <p:extLst>
      <p:ext uri="{BB962C8B-B14F-4D97-AF65-F5344CB8AC3E}">
        <p14:creationId xmlns:p14="http://schemas.microsoft.com/office/powerpoint/2010/main" val="9140472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F5A8FE-E1D0-481C-800E-3DD46D549B1C}"/>
              </a:ext>
            </a:extLst>
          </p:cNvPr>
          <p:cNvSpPr>
            <a:spLocks noGrp="1"/>
          </p:cNvSpPr>
          <p:nvPr>
            <p:ph type="title"/>
          </p:nvPr>
        </p:nvSpPr>
        <p:spPr>
          <a:xfrm>
            <a:off x="838200" y="136525"/>
            <a:ext cx="10515600" cy="702375"/>
          </a:xfrm>
        </p:spPr>
        <p:txBody>
          <a:bodyPr>
            <a:normAutofit/>
          </a:bodyPr>
          <a:lstStyle/>
          <a:p>
            <a:pPr algn="ctr"/>
            <a:r>
              <a:rPr lang="it-IT" dirty="0"/>
              <a:t>ISONZO / SOČA</a:t>
            </a:r>
          </a:p>
        </p:txBody>
      </p:sp>
      <p:pic>
        <p:nvPicPr>
          <p:cNvPr id="5" name="Segnaposto contenuto 4">
            <a:extLst>
              <a:ext uri="{FF2B5EF4-FFF2-40B4-BE49-F238E27FC236}">
                <a16:creationId xmlns:a16="http://schemas.microsoft.com/office/drawing/2014/main" id="{AAB66B85-4529-4B6D-A2C2-E254B24300C2}"/>
              </a:ext>
            </a:extLst>
          </p:cNvPr>
          <p:cNvPicPr>
            <a:picLocks noGrp="1" noChangeAspect="1"/>
          </p:cNvPicPr>
          <p:nvPr>
            <p:ph idx="1"/>
          </p:nvPr>
        </p:nvPicPr>
        <p:blipFill>
          <a:blip r:embed="rId2"/>
          <a:stretch>
            <a:fillRect/>
          </a:stretch>
        </p:blipFill>
        <p:spPr>
          <a:xfrm>
            <a:off x="3020037" y="1023457"/>
            <a:ext cx="5981350" cy="5698018"/>
          </a:xfrm>
          <a:prstGeom prst="rect">
            <a:avLst/>
          </a:prstGeom>
        </p:spPr>
      </p:pic>
      <p:sp>
        <p:nvSpPr>
          <p:cNvPr id="4" name="Segnaposto numero diapositiva 3">
            <a:extLst>
              <a:ext uri="{FF2B5EF4-FFF2-40B4-BE49-F238E27FC236}">
                <a16:creationId xmlns:a16="http://schemas.microsoft.com/office/drawing/2014/main" id="{2C11B9F2-4925-4F08-B2FF-2AD62D3510E7}"/>
              </a:ext>
            </a:extLst>
          </p:cNvPr>
          <p:cNvSpPr>
            <a:spLocks noGrp="1"/>
          </p:cNvSpPr>
          <p:nvPr>
            <p:ph type="sldNum" sz="quarter" idx="12"/>
          </p:nvPr>
        </p:nvSpPr>
        <p:spPr/>
        <p:txBody>
          <a:bodyPr/>
          <a:lstStyle/>
          <a:p>
            <a:pPr algn="ctr"/>
            <a:fld id="{4900F736-99D1-46F5-B9ED-A05A0156FE3A}" type="slidenum">
              <a:rPr lang="it-IT" smtClean="0"/>
              <a:pPr algn="ctr"/>
              <a:t>52</a:t>
            </a:fld>
            <a:endParaRPr lang="it-IT"/>
          </a:p>
        </p:txBody>
      </p:sp>
    </p:spTree>
    <p:extLst>
      <p:ext uri="{BB962C8B-B14F-4D97-AF65-F5344CB8AC3E}">
        <p14:creationId xmlns:p14="http://schemas.microsoft.com/office/powerpoint/2010/main" val="8196152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F4EC54D-D70E-4A22-87BA-EFE5130C88DE}"/>
              </a:ext>
            </a:extLst>
          </p:cNvPr>
          <p:cNvSpPr>
            <a:spLocks noGrp="1"/>
          </p:cNvSpPr>
          <p:nvPr>
            <p:ph type="title"/>
          </p:nvPr>
        </p:nvSpPr>
        <p:spPr>
          <a:xfrm>
            <a:off x="838200" y="205531"/>
            <a:ext cx="10515600" cy="475507"/>
          </a:xfrm>
        </p:spPr>
        <p:txBody>
          <a:bodyPr>
            <a:normAutofit fontScale="90000"/>
          </a:bodyPr>
          <a:lstStyle/>
          <a:p>
            <a:pPr algn="ctr"/>
            <a:r>
              <a:rPr lang="it-IT" b="1" dirty="0">
                <a:solidFill>
                  <a:srgbClr val="0070C0"/>
                </a:solidFill>
              </a:rPr>
              <a:t>TIMAVO</a:t>
            </a:r>
          </a:p>
        </p:txBody>
      </p:sp>
      <p:sp>
        <p:nvSpPr>
          <p:cNvPr id="3" name="Segnaposto contenuto 2">
            <a:extLst>
              <a:ext uri="{FF2B5EF4-FFF2-40B4-BE49-F238E27FC236}">
                <a16:creationId xmlns:a16="http://schemas.microsoft.com/office/drawing/2014/main" id="{CA6810DE-8732-40CA-8F05-8E47645E94D7}"/>
              </a:ext>
            </a:extLst>
          </p:cNvPr>
          <p:cNvSpPr>
            <a:spLocks noGrp="1"/>
          </p:cNvSpPr>
          <p:nvPr>
            <p:ph idx="1"/>
          </p:nvPr>
        </p:nvSpPr>
        <p:spPr>
          <a:xfrm>
            <a:off x="1" y="755010"/>
            <a:ext cx="12029812" cy="6102990"/>
          </a:xfrm>
        </p:spPr>
        <p:txBody>
          <a:bodyPr>
            <a:noAutofit/>
          </a:bodyPr>
          <a:lstStyle/>
          <a:p>
            <a:pPr algn="just"/>
            <a:r>
              <a:rPr lang="it-IT" dirty="0">
                <a:solidFill>
                  <a:srgbClr val="0070C0"/>
                </a:solidFill>
              </a:rPr>
              <a:t>Il Timavo si presenta come un tipico fiume carsico, il cui percorso sotterraneo si snoda per 90 km, in territorio regionale, sloveno e croato. L’inizio del corso si colloca a sud </a:t>
            </a:r>
            <a:r>
              <a:rPr lang="it-IT" dirty="0">
                <a:solidFill>
                  <a:srgbClr val="00B0F0"/>
                </a:solidFill>
              </a:rPr>
              <a:t>del</a:t>
            </a:r>
            <a:r>
              <a:rPr lang="it-IT" dirty="0">
                <a:solidFill>
                  <a:srgbClr val="0070C0"/>
                </a:solidFill>
              </a:rPr>
              <a:t> Monte Nevoso (</a:t>
            </a:r>
            <a:r>
              <a:rPr lang="it-IT" dirty="0" err="1">
                <a:solidFill>
                  <a:srgbClr val="0070C0"/>
                </a:solidFill>
              </a:rPr>
              <a:t>Snežnik</a:t>
            </a:r>
            <a:r>
              <a:rPr lang="it-IT" dirty="0">
                <a:solidFill>
                  <a:srgbClr val="0070C0"/>
                </a:solidFill>
              </a:rPr>
              <a:t>), sulle pendici settentrionali del Monte </a:t>
            </a:r>
            <a:r>
              <a:rPr lang="it-IT" dirty="0" err="1">
                <a:solidFill>
                  <a:srgbClr val="0070C0"/>
                </a:solidFill>
              </a:rPr>
              <a:t>Dletvo</a:t>
            </a:r>
            <a:r>
              <a:rPr lang="it-IT" dirty="0">
                <a:solidFill>
                  <a:srgbClr val="0070C0"/>
                </a:solidFill>
              </a:rPr>
              <a:t>, a 720 m. di quota</a:t>
            </a:r>
          </a:p>
          <a:p>
            <a:pPr algn="just"/>
            <a:r>
              <a:rPr lang="it-IT" dirty="0">
                <a:solidFill>
                  <a:srgbClr val="0070C0"/>
                </a:solidFill>
              </a:rPr>
              <a:t>Segue una sezione superiore superficiale, in cui il fiume assume il nome </a:t>
            </a:r>
            <a:r>
              <a:rPr lang="it-IT" b="1" dirty="0" err="1">
                <a:solidFill>
                  <a:srgbClr val="0070C0"/>
                </a:solidFill>
              </a:rPr>
              <a:t>Reka</a:t>
            </a:r>
            <a:r>
              <a:rPr lang="it-IT" dirty="0">
                <a:solidFill>
                  <a:srgbClr val="0070C0"/>
                </a:solidFill>
              </a:rPr>
              <a:t>, dalle sorgenti all’inghiottitoio di </a:t>
            </a:r>
            <a:r>
              <a:rPr lang="it-IT" dirty="0" err="1">
                <a:solidFill>
                  <a:srgbClr val="0070C0"/>
                </a:solidFill>
              </a:rPr>
              <a:t>Naklo</a:t>
            </a:r>
            <a:r>
              <a:rPr lang="it-IT" dirty="0">
                <a:solidFill>
                  <a:srgbClr val="0070C0"/>
                </a:solidFill>
              </a:rPr>
              <a:t>, a 323 metri. Poi il fiume precipita nell’inghiottitoio delle </a:t>
            </a:r>
            <a:r>
              <a:rPr lang="it-IT" b="1" dirty="0">
                <a:solidFill>
                  <a:srgbClr val="0070C0"/>
                </a:solidFill>
              </a:rPr>
              <a:t>Grotte di San Canzian</a:t>
            </a:r>
            <a:r>
              <a:rPr lang="it-IT" dirty="0">
                <a:solidFill>
                  <a:srgbClr val="0070C0"/>
                </a:solidFill>
              </a:rPr>
              <a:t>/</a:t>
            </a:r>
            <a:r>
              <a:rPr lang="it-IT" dirty="0" err="1">
                <a:solidFill>
                  <a:srgbClr val="0070C0"/>
                </a:solidFill>
              </a:rPr>
              <a:t>Škocjanske</a:t>
            </a:r>
            <a:r>
              <a:rPr lang="it-IT" dirty="0">
                <a:solidFill>
                  <a:srgbClr val="0070C0"/>
                </a:solidFill>
              </a:rPr>
              <a:t> </a:t>
            </a:r>
            <a:r>
              <a:rPr lang="it-IT" dirty="0" err="1">
                <a:solidFill>
                  <a:srgbClr val="0070C0"/>
                </a:solidFill>
              </a:rPr>
              <a:t>jame</a:t>
            </a:r>
            <a:r>
              <a:rPr lang="it-IT" dirty="0">
                <a:solidFill>
                  <a:srgbClr val="0070C0"/>
                </a:solidFill>
              </a:rPr>
              <a:t> a cui ha inizio la sezione mediana, sotterranea, fino alle </a:t>
            </a:r>
            <a:r>
              <a:rPr lang="it-IT" b="1" dirty="0">
                <a:solidFill>
                  <a:srgbClr val="0070C0"/>
                </a:solidFill>
              </a:rPr>
              <a:t>risorgive </a:t>
            </a:r>
            <a:r>
              <a:rPr lang="it-IT" dirty="0">
                <a:solidFill>
                  <a:srgbClr val="0070C0"/>
                </a:solidFill>
              </a:rPr>
              <a:t>di </a:t>
            </a:r>
            <a:r>
              <a:rPr lang="it-IT" b="1" dirty="0">
                <a:solidFill>
                  <a:srgbClr val="0070C0"/>
                </a:solidFill>
              </a:rPr>
              <a:t>San Giovanni di Duino</a:t>
            </a:r>
            <a:r>
              <a:rPr lang="it-IT" dirty="0">
                <a:solidFill>
                  <a:srgbClr val="0070C0"/>
                </a:solidFill>
              </a:rPr>
              <a:t>, in cui si distinguono tre sorgenti. Da qui inizia l’ultima, breve sezione superficiale fino al Golfo di Panzano. </a:t>
            </a:r>
          </a:p>
          <a:p>
            <a:pPr algn="just"/>
            <a:r>
              <a:rPr lang="it-IT" dirty="0">
                <a:solidFill>
                  <a:srgbClr val="0070C0"/>
                </a:solidFill>
              </a:rPr>
              <a:t>La particolarità del corso ha alimentato nei secoli, numerosi miti, come ad esempio quelli di Giasone e degli </a:t>
            </a:r>
            <a:r>
              <a:rPr lang="it-IT" b="1" dirty="0">
                <a:solidFill>
                  <a:srgbClr val="0070C0"/>
                </a:solidFill>
              </a:rPr>
              <a:t>Argonauti</a:t>
            </a:r>
            <a:r>
              <a:rPr lang="it-IT" dirty="0">
                <a:solidFill>
                  <a:srgbClr val="0070C0"/>
                </a:solidFill>
              </a:rPr>
              <a:t>, di </a:t>
            </a:r>
            <a:r>
              <a:rPr lang="it-IT" b="1" dirty="0">
                <a:solidFill>
                  <a:srgbClr val="0070C0"/>
                </a:solidFill>
              </a:rPr>
              <a:t>Antenore </a:t>
            </a:r>
            <a:r>
              <a:rPr lang="it-IT" dirty="0">
                <a:solidFill>
                  <a:srgbClr val="0070C0"/>
                </a:solidFill>
              </a:rPr>
              <a:t>e di </a:t>
            </a:r>
            <a:r>
              <a:rPr lang="it-IT" b="1" dirty="0">
                <a:solidFill>
                  <a:srgbClr val="0070C0"/>
                </a:solidFill>
              </a:rPr>
              <a:t>Diomede</a:t>
            </a:r>
            <a:r>
              <a:rPr lang="it-IT" dirty="0">
                <a:solidFill>
                  <a:srgbClr val="0070C0"/>
                </a:solidFill>
              </a:rPr>
              <a:t>. Vanno ricordate inoltre le testimonianze storiche di Posidonio, citate da Strabone, nonché la dedica che il console Sempronio </a:t>
            </a:r>
            <a:r>
              <a:rPr lang="it-IT" dirty="0" err="1">
                <a:solidFill>
                  <a:srgbClr val="0070C0"/>
                </a:solidFill>
              </a:rPr>
              <a:t>Tuditano</a:t>
            </a:r>
            <a:r>
              <a:rPr lang="it-IT" dirty="0">
                <a:solidFill>
                  <a:srgbClr val="0070C0"/>
                </a:solidFill>
              </a:rPr>
              <a:t> compilò a ricordo della vittoria sui Giapidi (129 a.C.).</a:t>
            </a:r>
          </a:p>
        </p:txBody>
      </p:sp>
      <p:sp>
        <p:nvSpPr>
          <p:cNvPr id="4" name="Segnaposto numero diapositiva 3">
            <a:extLst>
              <a:ext uri="{FF2B5EF4-FFF2-40B4-BE49-F238E27FC236}">
                <a16:creationId xmlns:a16="http://schemas.microsoft.com/office/drawing/2014/main" id="{E37A3648-AE3A-4F50-AF0E-F32F8D86BECC}"/>
              </a:ext>
            </a:extLst>
          </p:cNvPr>
          <p:cNvSpPr>
            <a:spLocks noGrp="1"/>
          </p:cNvSpPr>
          <p:nvPr>
            <p:ph type="sldNum" sz="quarter" idx="12"/>
          </p:nvPr>
        </p:nvSpPr>
        <p:spPr/>
        <p:txBody>
          <a:bodyPr/>
          <a:lstStyle/>
          <a:p>
            <a:fld id="{4900F736-99D1-46F5-B9ED-A05A0156FE3A}" type="slidenum">
              <a:rPr lang="it-IT" smtClean="0"/>
              <a:t>53</a:t>
            </a:fld>
            <a:endParaRPr lang="it-IT"/>
          </a:p>
        </p:txBody>
      </p:sp>
    </p:spTree>
    <p:extLst>
      <p:ext uri="{BB962C8B-B14F-4D97-AF65-F5344CB8AC3E}">
        <p14:creationId xmlns:p14="http://schemas.microsoft.com/office/powerpoint/2010/main" val="36938324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2D3005-7FB5-4481-8992-3AD45CE98E02}"/>
              </a:ext>
            </a:extLst>
          </p:cNvPr>
          <p:cNvSpPr>
            <a:spLocks noGrp="1"/>
          </p:cNvSpPr>
          <p:nvPr>
            <p:ph type="title"/>
          </p:nvPr>
        </p:nvSpPr>
        <p:spPr>
          <a:xfrm>
            <a:off x="838200" y="365125"/>
            <a:ext cx="10515600" cy="683499"/>
          </a:xfrm>
        </p:spPr>
        <p:txBody>
          <a:bodyPr>
            <a:normAutofit fontScale="90000"/>
          </a:bodyPr>
          <a:lstStyle/>
          <a:p>
            <a:pPr algn="ctr"/>
            <a:r>
              <a:rPr lang="it-IT" dirty="0"/>
              <a:t>LACUS TIMAVI</a:t>
            </a:r>
          </a:p>
        </p:txBody>
      </p:sp>
      <p:pic>
        <p:nvPicPr>
          <p:cNvPr id="5" name="Segnaposto contenuto 4">
            <a:extLst>
              <a:ext uri="{FF2B5EF4-FFF2-40B4-BE49-F238E27FC236}">
                <a16:creationId xmlns:a16="http://schemas.microsoft.com/office/drawing/2014/main" id="{3F69BDB2-5A97-4F49-9488-7620545A69A7}"/>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187818" y="1048624"/>
            <a:ext cx="5905848" cy="5595457"/>
          </a:xfrm>
          <a:prstGeom prst="rect">
            <a:avLst/>
          </a:prstGeom>
        </p:spPr>
      </p:pic>
      <p:sp>
        <p:nvSpPr>
          <p:cNvPr id="4" name="Segnaposto numero diapositiva 3">
            <a:extLst>
              <a:ext uri="{FF2B5EF4-FFF2-40B4-BE49-F238E27FC236}">
                <a16:creationId xmlns:a16="http://schemas.microsoft.com/office/drawing/2014/main" id="{EB53BAF8-E847-4ED6-9113-69B2D75CD2E2}"/>
              </a:ext>
            </a:extLst>
          </p:cNvPr>
          <p:cNvSpPr>
            <a:spLocks noGrp="1"/>
          </p:cNvSpPr>
          <p:nvPr>
            <p:ph type="sldNum" sz="quarter" idx="12"/>
          </p:nvPr>
        </p:nvSpPr>
        <p:spPr/>
        <p:txBody>
          <a:bodyPr/>
          <a:lstStyle/>
          <a:p>
            <a:fld id="{4900F736-99D1-46F5-B9ED-A05A0156FE3A}" type="slidenum">
              <a:rPr lang="it-IT" smtClean="0"/>
              <a:t>54</a:t>
            </a:fld>
            <a:endParaRPr lang="it-IT"/>
          </a:p>
        </p:txBody>
      </p:sp>
    </p:spTree>
    <p:extLst>
      <p:ext uri="{BB962C8B-B14F-4D97-AF65-F5344CB8AC3E}">
        <p14:creationId xmlns:p14="http://schemas.microsoft.com/office/powerpoint/2010/main" val="27549589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297EE8-ADFB-4B77-9773-A26AB62FDBB1}"/>
              </a:ext>
            </a:extLst>
          </p:cNvPr>
          <p:cNvSpPr>
            <a:spLocks noGrp="1"/>
          </p:cNvSpPr>
          <p:nvPr>
            <p:ph type="title"/>
          </p:nvPr>
        </p:nvSpPr>
        <p:spPr>
          <a:xfrm>
            <a:off x="838200" y="136526"/>
            <a:ext cx="10515600" cy="517816"/>
          </a:xfrm>
        </p:spPr>
        <p:txBody>
          <a:bodyPr>
            <a:normAutofit fontScale="90000"/>
          </a:bodyPr>
          <a:lstStyle/>
          <a:p>
            <a:pPr algn="ctr"/>
            <a:r>
              <a:rPr lang="it-IT" b="1" dirty="0">
                <a:solidFill>
                  <a:schemeClr val="accent1">
                    <a:lumMod val="75000"/>
                  </a:schemeClr>
                </a:solidFill>
              </a:rPr>
              <a:t>QUIETO</a:t>
            </a:r>
          </a:p>
        </p:txBody>
      </p:sp>
      <p:sp>
        <p:nvSpPr>
          <p:cNvPr id="3" name="Segnaposto contenuto 2">
            <a:extLst>
              <a:ext uri="{FF2B5EF4-FFF2-40B4-BE49-F238E27FC236}">
                <a16:creationId xmlns:a16="http://schemas.microsoft.com/office/drawing/2014/main" id="{3911B6D2-8FC2-4349-A1BD-332382EFC2BE}"/>
              </a:ext>
            </a:extLst>
          </p:cNvPr>
          <p:cNvSpPr>
            <a:spLocks noGrp="1"/>
          </p:cNvSpPr>
          <p:nvPr>
            <p:ph idx="1"/>
          </p:nvPr>
        </p:nvSpPr>
        <p:spPr>
          <a:xfrm>
            <a:off x="293615" y="838900"/>
            <a:ext cx="11652308" cy="5882575"/>
          </a:xfrm>
        </p:spPr>
        <p:txBody>
          <a:bodyPr>
            <a:normAutofit fontScale="77500" lnSpcReduction="20000"/>
          </a:bodyPr>
          <a:lstStyle/>
          <a:p>
            <a:pPr algn="just"/>
            <a:r>
              <a:rPr lang="it-IT" dirty="0">
                <a:solidFill>
                  <a:schemeClr val="accent1">
                    <a:lumMod val="75000"/>
                  </a:schemeClr>
                </a:solidFill>
              </a:rPr>
              <a:t>Con i suoi 53 km, in territorio oggi interamente croato, il fiume Quieto è il maggior corso d’acqua dell’Istria. </a:t>
            </a:r>
          </a:p>
          <a:p>
            <a:pPr algn="just"/>
            <a:r>
              <a:rPr lang="it-IT" dirty="0">
                <a:solidFill>
                  <a:schemeClr val="accent1">
                    <a:lumMod val="75000"/>
                  </a:schemeClr>
                </a:solidFill>
              </a:rPr>
              <a:t>Il bacino idrografico del tratto alto ricade nella valle di Pinguente: nasce a sud di </a:t>
            </a:r>
            <a:r>
              <a:rPr lang="it-IT" b="1" dirty="0">
                <a:solidFill>
                  <a:schemeClr val="accent1">
                    <a:lumMod val="75000"/>
                  </a:schemeClr>
                </a:solidFill>
              </a:rPr>
              <a:t>Colmo/</a:t>
            </a:r>
            <a:r>
              <a:rPr lang="it-IT" b="1" dirty="0" err="1">
                <a:solidFill>
                  <a:schemeClr val="accent1">
                    <a:lumMod val="75000"/>
                  </a:schemeClr>
                </a:solidFill>
              </a:rPr>
              <a:t>Hum</a:t>
            </a:r>
            <a:r>
              <a:rPr lang="it-IT" dirty="0">
                <a:solidFill>
                  <a:schemeClr val="accent1">
                    <a:lumMod val="75000"/>
                  </a:schemeClr>
                </a:solidFill>
              </a:rPr>
              <a:t>, a 353 metri s.l.m. Nel tratto superiore prende il nome di </a:t>
            </a:r>
            <a:r>
              <a:rPr lang="it-IT" b="1" dirty="0" err="1">
                <a:solidFill>
                  <a:schemeClr val="accent1">
                    <a:lumMod val="75000"/>
                  </a:schemeClr>
                </a:solidFill>
              </a:rPr>
              <a:t>Fiumera</a:t>
            </a:r>
            <a:r>
              <a:rPr lang="it-IT" b="1" dirty="0">
                <a:solidFill>
                  <a:schemeClr val="accent1">
                    <a:lumMod val="75000"/>
                  </a:schemeClr>
                </a:solidFill>
              </a:rPr>
              <a:t>/</a:t>
            </a:r>
            <a:r>
              <a:rPr lang="it-IT" b="1" dirty="0" err="1">
                <a:solidFill>
                  <a:schemeClr val="accent1">
                    <a:lumMod val="75000"/>
                  </a:schemeClr>
                </a:solidFill>
              </a:rPr>
              <a:t>Rečina</a:t>
            </a:r>
            <a:r>
              <a:rPr lang="it-IT" b="1" dirty="0">
                <a:solidFill>
                  <a:schemeClr val="accent1">
                    <a:lumMod val="75000"/>
                  </a:schemeClr>
                </a:solidFill>
              </a:rPr>
              <a:t> </a:t>
            </a:r>
            <a:r>
              <a:rPr lang="it-IT" dirty="0">
                <a:solidFill>
                  <a:schemeClr val="accent1">
                    <a:lumMod val="75000"/>
                  </a:schemeClr>
                </a:solidFill>
              </a:rPr>
              <a:t>e raccoglie le acque di vari affluenti di superficie e quelle provenienti da fonti carsiche Oltrepassata Pinguente, incontra le Porte di ferro, una gola molto stretta, fra i monti di </a:t>
            </a:r>
            <a:r>
              <a:rPr lang="it-IT" dirty="0" err="1">
                <a:solidFill>
                  <a:schemeClr val="accent1">
                    <a:lumMod val="75000"/>
                  </a:schemeClr>
                </a:solidFill>
              </a:rPr>
              <a:t>Milinoe</a:t>
            </a:r>
            <a:r>
              <a:rPr lang="it-IT" dirty="0">
                <a:solidFill>
                  <a:schemeClr val="accent1">
                    <a:lumMod val="75000"/>
                  </a:schemeClr>
                </a:solidFill>
              </a:rPr>
              <a:t> di </a:t>
            </a:r>
            <a:r>
              <a:rPr lang="it-IT" dirty="0" err="1">
                <a:solidFill>
                  <a:schemeClr val="accent1">
                    <a:lumMod val="75000"/>
                  </a:schemeClr>
                </a:solidFill>
              </a:rPr>
              <a:t>Sovignacco</a:t>
            </a:r>
            <a:r>
              <a:rPr lang="it-IT" dirty="0">
                <a:solidFill>
                  <a:schemeClr val="accent1">
                    <a:lumMod val="75000"/>
                  </a:schemeClr>
                </a:solidFill>
              </a:rPr>
              <a:t>, formata dal fiume che – in tempi assai lontani – incise la barriera rocciosa che ne ostacolava il corso e che aveva dato origine ad un lago sotto il colle di Pinguente. </a:t>
            </a:r>
          </a:p>
          <a:p>
            <a:pPr algn="just"/>
            <a:r>
              <a:rPr lang="it-IT" dirty="0">
                <a:solidFill>
                  <a:schemeClr val="accent1">
                    <a:lumMod val="75000"/>
                  </a:schemeClr>
                </a:solidFill>
              </a:rPr>
              <a:t>Poco oltre, alla confluenza con la </a:t>
            </a:r>
            <a:r>
              <a:rPr lang="it-IT" dirty="0" err="1">
                <a:solidFill>
                  <a:schemeClr val="accent1">
                    <a:lumMod val="75000"/>
                  </a:schemeClr>
                </a:solidFill>
              </a:rPr>
              <a:t>Brazzana</a:t>
            </a:r>
            <a:r>
              <a:rPr lang="it-IT" dirty="0">
                <a:solidFill>
                  <a:schemeClr val="accent1">
                    <a:lumMod val="75000"/>
                  </a:schemeClr>
                </a:solidFill>
              </a:rPr>
              <a:t>/</a:t>
            </a:r>
            <a:r>
              <a:rPr lang="it-IT" dirty="0" err="1">
                <a:solidFill>
                  <a:schemeClr val="accent1">
                    <a:lumMod val="75000"/>
                  </a:schemeClr>
                </a:solidFill>
              </a:rPr>
              <a:t>Bračana</a:t>
            </a:r>
            <a:r>
              <a:rPr lang="it-IT" dirty="0">
                <a:solidFill>
                  <a:schemeClr val="accent1">
                    <a:lumMod val="75000"/>
                  </a:schemeClr>
                </a:solidFill>
              </a:rPr>
              <a:t>, comincia il tratto mediano, che si snoda attraverso i terreni marno-arenacei dell’Istria verde, tenendo una pendenza molto lieve. Tali condizioni favorirono la crescita di un vigoroso bosco di latifoglie, conosciuto come </a:t>
            </a:r>
            <a:r>
              <a:rPr lang="it-IT" b="1" dirty="0">
                <a:solidFill>
                  <a:schemeClr val="accent1">
                    <a:lumMod val="75000"/>
                  </a:schemeClr>
                </a:solidFill>
              </a:rPr>
              <a:t>foresta di Montona</a:t>
            </a:r>
            <a:r>
              <a:rPr lang="it-IT" dirty="0">
                <a:solidFill>
                  <a:schemeClr val="accent1">
                    <a:lumMod val="75000"/>
                  </a:schemeClr>
                </a:solidFill>
              </a:rPr>
              <a:t> o di </a:t>
            </a:r>
            <a:r>
              <a:rPr lang="it-IT" b="1" dirty="0">
                <a:solidFill>
                  <a:schemeClr val="accent1">
                    <a:lumMod val="75000"/>
                  </a:schemeClr>
                </a:solidFill>
              </a:rPr>
              <a:t>San Marco</a:t>
            </a:r>
            <a:r>
              <a:rPr lang="it-IT" dirty="0">
                <a:solidFill>
                  <a:schemeClr val="accent1">
                    <a:lumMod val="75000"/>
                  </a:schemeClr>
                </a:solidFill>
              </a:rPr>
              <a:t>, perché la Serenissima ne riservò il legname all’uso esclusivo del suo Arsenale. </a:t>
            </a:r>
          </a:p>
          <a:p>
            <a:pPr algn="just"/>
            <a:r>
              <a:rPr lang="it-IT" dirty="0">
                <a:solidFill>
                  <a:schemeClr val="accent1">
                    <a:lumMod val="75000"/>
                  </a:schemeClr>
                </a:solidFill>
              </a:rPr>
              <a:t>In questo tratto, l’affluente più importante è il </a:t>
            </a:r>
            <a:r>
              <a:rPr lang="it-IT" dirty="0" err="1">
                <a:solidFill>
                  <a:schemeClr val="accent1">
                    <a:lumMod val="75000"/>
                  </a:schemeClr>
                </a:solidFill>
              </a:rPr>
              <a:t>Bottonega</a:t>
            </a:r>
            <a:r>
              <a:rPr lang="it-IT" dirty="0">
                <a:solidFill>
                  <a:schemeClr val="accent1">
                    <a:lumMod val="75000"/>
                  </a:schemeClr>
                </a:solidFill>
              </a:rPr>
              <a:t>/</a:t>
            </a:r>
            <a:r>
              <a:rPr lang="it-IT" dirty="0" err="1">
                <a:solidFill>
                  <a:schemeClr val="accent1">
                    <a:lumMod val="75000"/>
                  </a:schemeClr>
                </a:solidFill>
              </a:rPr>
              <a:t>Butoniga</a:t>
            </a:r>
            <a:r>
              <a:rPr lang="it-IT" dirty="0">
                <a:solidFill>
                  <a:schemeClr val="accent1">
                    <a:lumMod val="75000"/>
                  </a:schemeClr>
                </a:solidFill>
              </a:rPr>
              <a:t>, il cui corso è stato sbarrato per creare l’omonimo lago artificiale. Il tratto mediano termina a </a:t>
            </a:r>
            <a:r>
              <a:rPr lang="it-IT" b="1" dirty="0">
                <a:solidFill>
                  <a:schemeClr val="accent1">
                    <a:lumMod val="75000"/>
                  </a:schemeClr>
                </a:solidFill>
              </a:rPr>
              <a:t>Ponte </a:t>
            </a:r>
            <a:r>
              <a:rPr lang="it-IT" b="1" dirty="0" err="1">
                <a:solidFill>
                  <a:schemeClr val="accent1">
                    <a:lumMod val="75000"/>
                  </a:schemeClr>
                </a:solidFill>
              </a:rPr>
              <a:t>Portòn</a:t>
            </a:r>
            <a:r>
              <a:rPr lang="it-IT" dirty="0">
                <a:solidFill>
                  <a:schemeClr val="accent1">
                    <a:lumMod val="75000"/>
                  </a:schemeClr>
                </a:solidFill>
              </a:rPr>
              <a:t>, che un tempo era anche il terminale per la navigazione fluviale della parte bassa del fiume. Fino a qualche decennio fa, il ponte era l’unico che consentiva di attraversare la valle e qui infatti passava la via Flavia romana e, più recentemente, la strada Buie-Pola. </a:t>
            </a:r>
          </a:p>
          <a:p>
            <a:pPr algn="just"/>
            <a:r>
              <a:rPr lang="it-IT" dirty="0">
                <a:solidFill>
                  <a:schemeClr val="accent1">
                    <a:lumMod val="75000"/>
                  </a:schemeClr>
                </a:solidFill>
              </a:rPr>
              <a:t>Nel tratto inferiore il fiume è stato </a:t>
            </a:r>
            <a:r>
              <a:rPr lang="it-IT" b="1" dirty="0">
                <a:solidFill>
                  <a:schemeClr val="accent1">
                    <a:lumMod val="75000"/>
                  </a:schemeClr>
                </a:solidFill>
              </a:rPr>
              <a:t>canalizzato</a:t>
            </a:r>
            <a:r>
              <a:rPr lang="it-IT" dirty="0">
                <a:solidFill>
                  <a:schemeClr val="accent1">
                    <a:lumMod val="75000"/>
                  </a:schemeClr>
                </a:solidFill>
              </a:rPr>
              <a:t> e la valle bonificata. Il Quieto/Mirna sfocia nel Mar Adriatico ad </a:t>
            </a:r>
            <a:r>
              <a:rPr lang="it-IT" dirty="0" err="1">
                <a:solidFill>
                  <a:schemeClr val="accent1">
                    <a:lumMod val="75000"/>
                  </a:schemeClr>
                </a:solidFill>
              </a:rPr>
              <a:t>Antenal</a:t>
            </a:r>
            <a:r>
              <a:rPr lang="it-IT" dirty="0">
                <a:solidFill>
                  <a:schemeClr val="accent1">
                    <a:lumMod val="75000"/>
                  </a:schemeClr>
                </a:solidFill>
              </a:rPr>
              <a:t>, nei pressi di Cittanova, in un’ampia insenatura riparata.</a:t>
            </a:r>
          </a:p>
        </p:txBody>
      </p:sp>
      <p:sp>
        <p:nvSpPr>
          <p:cNvPr id="4" name="Segnaposto numero diapositiva 3">
            <a:extLst>
              <a:ext uri="{FF2B5EF4-FFF2-40B4-BE49-F238E27FC236}">
                <a16:creationId xmlns:a16="http://schemas.microsoft.com/office/drawing/2014/main" id="{606CE95B-414E-4050-AB4B-FFC3F8504817}"/>
              </a:ext>
            </a:extLst>
          </p:cNvPr>
          <p:cNvSpPr>
            <a:spLocks noGrp="1"/>
          </p:cNvSpPr>
          <p:nvPr>
            <p:ph type="sldNum" sz="quarter" idx="12"/>
          </p:nvPr>
        </p:nvSpPr>
        <p:spPr/>
        <p:txBody>
          <a:bodyPr/>
          <a:lstStyle/>
          <a:p>
            <a:fld id="{4900F736-99D1-46F5-B9ED-A05A0156FE3A}" type="slidenum">
              <a:rPr lang="it-IT" smtClean="0">
                <a:solidFill>
                  <a:schemeClr val="accent1">
                    <a:lumMod val="75000"/>
                  </a:schemeClr>
                </a:solidFill>
              </a:rPr>
              <a:t>55</a:t>
            </a:fld>
            <a:endParaRPr lang="it-IT">
              <a:solidFill>
                <a:schemeClr val="accent1">
                  <a:lumMod val="75000"/>
                </a:schemeClr>
              </a:solidFill>
            </a:endParaRPr>
          </a:p>
        </p:txBody>
      </p:sp>
    </p:spTree>
    <p:extLst>
      <p:ext uri="{BB962C8B-B14F-4D97-AF65-F5344CB8AC3E}">
        <p14:creationId xmlns:p14="http://schemas.microsoft.com/office/powerpoint/2010/main" val="4777216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2A384A-51F4-4693-8EE3-20345DB2A7D6}"/>
              </a:ext>
            </a:extLst>
          </p:cNvPr>
          <p:cNvSpPr>
            <a:spLocks noGrp="1"/>
          </p:cNvSpPr>
          <p:nvPr>
            <p:ph type="title"/>
          </p:nvPr>
        </p:nvSpPr>
        <p:spPr>
          <a:xfrm>
            <a:off x="838200" y="365126"/>
            <a:ext cx="10515600" cy="591220"/>
          </a:xfrm>
        </p:spPr>
        <p:txBody>
          <a:bodyPr>
            <a:normAutofit fontScale="90000"/>
          </a:bodyPr>
          <a:lstStyle/>
          <a:p>
            <a:pPr algn="ctr"/>
            <a:r>
              <a:rPr lang="it-IT" dirty="0"/>
              <a:t>QUIETO/MIRNA</a:t>
            </a:r>
          </a:p>
        </p:txBody>
      </p:sp>
      <p:pic>
        <p:nvPicPr>
          <p:cNvPr id="5" name="Segnaposto contenuto 4">
            <a:extLst>
              <a:ext uri="{FF2B5EF4-FFF2-40B4-BE49-F238E27FC236}">
                <a16:creationId xmlns:a16="http://schemas.microsoft.com/office/drawing/2014/main" id="{20F8A09E-A698-44F6-BE29-EF3FFFA89578}"/>
              </a:ext>
            </a:extLst>
          </p:cNvPr>
          <p:cNvPicPr>
            <a:picLocks noGrp="1" noChangeAspect="1"/>
          </p:cNvPicPr>
          <p:nvPr>
            <p:ph idx="1"/>
          </p:nvPr>
        </p:nvPicPr>
        <p:blipFill>
          <a:blip r:embed="rId2"/>
          <a:stretch>
            <a:fillRect/>
          </a:stretch>
        </p:blipFill>
        <p:spPr>
          <a:xfrm>
            <a:off x="3145872" y="956346"/>
            <a:ext cx="6140741" cy="5765129"/>
          </a:xfrm>
          <a:prstGeom prst="rect">
            <a:avLst/>
          </a:prstGeom>
        </p:spPr>
      </p:pic>
      <p:sp>
        <p:nvSpPr>
          <p:cNvPr id="4" name="Segnaposto numero diapositiva 3">
            <a:extLst>
              <a:ext uri="{FF2B5EF4-FFF2-40B4-BE49-F238E27FC236}">
                <a16:creationId xmlns:a16="http://schemas.microsoft.com/office/drawing/2014/main" id="{F24A1B33-0BA7-4948-8560-E876A9603B06}"/>
              </a:ext>
            </a:extLst>
          </p:cNvPr>
          <p:cNvSpPr>
            <a:spLocks noGrp="1"/>
          </p:cNvSpPr>
          <p:nvPr>
            <p:ph type="sldNum" sz="quarter" idx="12"/>
          </p:nvPr>
        </p:nvSpPr>
        <p:spPr/>
        <p:txBody>
          <a:bodyPr/>
          <a:lstStyle/>
          <a:p>
            <a:pPr algn="ctr"/>
            <a:fld id="{4900F736-99D1-46F5-B9ED-A05A0156FE3A}" type="slidenum">
              <a:rPr lang="it-IT" smtClean="0"/>
              <a:pPr algn="ctr"/>
              <a:t>56</a:t>
            </a:fld>
            <a:endParaRPr lang="it-IT"/>
          </a:p>
        </p:txBody>
      </p:sp>
    </p:spTree>
    <p:extLst>
      <p:ext uri="{BB962C8B-B14F-4D97-AF65-F5344CB8AC3E}">
        <p14:creationId xmlns:p14="http://schemas.microsoft.com/office/powerpoint/2010/main" val="5630879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B6FCA85-FD71-46E5-9BC3-9466D6D2B89A}"/>
              </a:ext>
            </a:extLst>
          </p:cNvPr>
          <p:cNvSpPr txBox="1">
            <a:spLocks noGrp="1"/>
          </p:cNvSpPr>
          <p:nvPr>
            <p:ph type="title"/>
          </p:nvPr>
        </p:nvSpPr>
        <p:spPr/>
        <p:txBody>
          <a:bodyPr anchorCtr="1"/>
          <a:lstStyle/>
          <a:p>
            <a:pPr lvl="0" algn="ctr"/>
            <a:r>
              <a:rPr lang="it-IT" b="1"/>
              <a:t>VALLI E STRADE</a:t>
            </a:r>
          </a:p>
        </p:txBody>
      </p:sp>
      <p:sp>
        <p:nvSpPr>
          <p:cNvPr id="3" name="Segnaposto contenuto 2">
            <a:extLst>
              <a:ext uri="{FF2B5EF4-FFF2-40B4-BE49-F238E27FC236}">
                <a16:creationId xmlns:a16="http://schemas.microsoft.com/office/drawing/2014/main" id="{7E746A89-0724-4946-8A79-B8DFFE67BE1C}"/>
              </a:ext>
            </a:extLst>
          </p:cNvPr>
          <p:cNvSpPr txBox="1">
            <a:spLocks noGrp="1"/>
          </p:cNvSpPr>
          <p:nvPr>
            <p:ph idx="1"/>
          </p:nvPr>
        </p:nvSpPr>
        <p:spPr/>
        <p:txBody>
          <a:bodyPr/>
          <a:lstStyle/>
          <a:p>
            <a:pPr lvl="0" algn="just">
              <a:lnSpc>
                <a:spcPct val="80000"/>
              </a:lnSpc>
            </a:pPr>
            <a:r>
              <a:rPr lang="it-IT" sz="3200" b="1"/>
              <a:t>Valli fluviali </a:t>
            </a:r>
            <a:r>
              <a:rPr lang="it-IT" sz="3200"/>
              <a:t>= possibilità di facili comunicazioni fra pianura ed entroterra</a:t>
            </a:r>
          </a:p>
          <a:p>
            <a:pPr lvl="0" algn="just">
              <a:lnSpc>
                <a:spcPct val="80000"/>
              </a:lnSpc>
            </a:pPr>
            <a:r>
              <a:rPr lang="it-IT" sz="3200" b="1"/>
              <a:t>Tagliamento</a:t>
            </a:r>
            <a:r>
              <a:rPr lang="it-IT" sz="3200"/>
              <a:t> verso nord</a:t>
            </a:r>
          </a:p>
          <a:p>
            <a:pPr lvl="0" algn="just">
              <a:lnSpc>
                <a:spcPct val="80000"/>
              </a:lnSpc>
            </a:pPr>
            <a:r>
              <a:rPr lang="it-IT" sz="3200" b="1"/>
              <a:t>Fella</a:t>
            </a:r>
            <a:r>
              <a:rPr lang="it-IT" sz="3200"/>
              <a:t> verso nord-est</a:t>
            </a:r>
          </a:p>
          <a:p>
            <a:pPr lvl="0" algn="just">
              <a:lnSpc>
                <a:spcPct val="80000"/>
              </a:lnSpc>
            </a:pPr>
            <a:r>
              <a:rPr lang="it-IT" sz="3200" b="1"/>
              <a:t>Isonzo</a:t>
            </a:r>
            <a:r>
              <a:rPr lang="it-IT" sz="3200"/>
              <a:t> verso nord-est</a:t>
            </a:r>
          </a:p>
          <a:p>
            <a:pPr lvl="0" algn="just">
              <a:lnSpc>
                <a:spcPct val="80000"/>
              </a:lnSpc>
            </a:pPr>
            <a:r>
              <a:rPr lang="it-IT" sz="3200" b="1"/>
              <a:t>Vipacco</a:t>
            </a:r>
            <a:r>
              <a:rPr lang="it-IT" sz="3200"/>
              <a:t> verso est</a:t>
            </a:r>
          </a:p>
          <a:p>
            <a:pPr lvl="0" algn="just">
              <a:lnSpc>
                <a:spcPct val="80000"/>
              </a:lnSpc>
            </a:pPr>
            <a:r>
              <a:rPr lang="it-IT" sz="3200"/>
              <a:t>Corsi minori (</a:t>
            </a:r>
            <a:r>
              <a:rPr lang="it-IT" sz="3200" b="1"/>
              <a:t>Rosandra</a:t>
            </a:r>
            <a:r>
              <a:rPr lang="it-IT" sz="3200"/>
              <a:t>, </a:t>
            </a:r>
            <a:r>
              <a:rPr lang="it-IT" sz="3200" b="1"/>
              <a:t>Ospo</a:t>
            </a:r>
            <a:r>
              <a:rPr lang="it-IT" sz="3200"/>
              <a:t>) fra mare e Carso</a:t>
            </a:r>
          </a:p>
          <a:p>
            <a:pPr lvl="0" algn="just">
              <a:lnSpc>
                <a:spcPct val="80000"/>
              </a:lnSpc>
            </a:pPr>
            <a:r>
              <a:rPr lang="it-IT" sz="3200" b="1"/>
              <a:t>Quieto</a:t>
            </a:r>
            <a:r>
              <a:rPr lang="it-IT" sz="3200"/>
              <a:t> fra mare e Istria interna</a:t>
            </a:r>
          </a:p>
        </p:txBody>
      </p:sp>
      <p:sp>
        <p:nvSpPr>
          <p:cNvPr id="4" name="Segnaposto numero diapositiva 3">
            <a:extLst>
              <a:ext uri="{FF2B5EF4-FFF2-40B4-BE49-F238E27FC236}">
                <a16:creationId xmlns:a16="http://schemas.microsoft.com/office/drawing/2014/main" id="{91344FCD-640D-4E22-A15C-687BDBCCEE48}"/>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29B6030-5DFF-4232-8BA7-2A99692ECCA3}" type="slidenum">
              <a:t>57</a:t>
            </a:fld>
            <a:endParaRPr lang="it-IT" sz="1200" b="0" i="0" u="none" strike="noStrike" kern="1200" cap="none" spc="0" baseline="0">
              <a:solidFill>
                <a:srgbClr val="898989"/>
              </a:solidFill>
              <a:uFillTx/>
              <a:latin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0BD672-C7A8-4879-8497-219E74F9907E}"/>
              </a:ext>
            </a:extLst>
          </p:cNvPr>
          <p:cNvSpPr>
            <a:spLocks noGrp="1"/>
          </p:cNvSpPr>
          <p:nvPr>
            <p:ph type="title"/>
          </p:nvPr>
        </p:nvSpPr>
        <p:spPr>
          <a:xfrm>
            <a:off x="838200" y="109057"/>
            <a:ext cx="10515600" cy="897623"/>
          </a:xfrm>
        </p:spPr>
        <p:txBody>
          <a:bodyPr>
            <a:normAutofit/>
          </a:bodyPr>
          <a:lstStyle/>
          <a:p>
            <a:pPr algn="ctr"/>
            <a:r>
              <a:rPr lang="it-IT" b="1" dirty="0"/>
              <a:t>MATERIALI DI STUDIO: DAL WEB</a:t>
            </a:r>
          </a:p>
        </p:txBody>
      </p:sp>
      <p:sp>
        <p:nvSpPr>
          <p:cNvPr id="3" name="Segnaposto contenuto 2">
            <a:extLst>
              <a:ext uri="{FF2B5EF4-FFF2-40B4-BE49-F238E27FC236}">
                <a16:creationId xmlns:a16="http://schemas.microsoft.com/office/drawing/2014/main" id="{2F5AA27F-660D-43B5-9785-CCDF38CB27CA}"/>
              </a:ext>
            </a:extLst>
          </p:cNvPr>
          <p:cNvSpPr>
            <a:spLocks noGrp="1"/>
          </p:cNvSpPr>
          <p:nvPr>
            <p:ph idx="1"/>
          </p:nvPr>
        </p:nvSpPr>
        <p:spPr>
          <a:xfrm>
            <a:off x="159391" y="880844"/>
            <a:ext cx="11903978" cy="5977156"/>
          </a:xfrm>
        </p:spPr>
        <p:txBody>
          <a:bodyPr>
            <a:normAutofit lnSpcReduction="10000"/>
          </a:bodyPr>
          <a:lstStyle/>
          <a:p>
            <a:pPr algn="just"/>
            <a:r>
              <a:rPr lang="it-IT" b="1" dirty="0"/>
              <a:t>Registrazioni </a:t>
            </a:r>
            <a:r>
              <a:rPr lang="it-IT" dirty="0"/>
              <a:t>delle lezioni</a:t>
            </a:r>
          </a:p>
          <a:p>
            <a:pPr algn="just"/>
            <a:r>
              <a:rPr lang="it-IT" b="1" dirty="0"/>
              <a:t>Power point </a:t>
            </a:r>
            <a:r>
              <a:rPr lang="it-IT" dirty="0"/>
              <a:t>delle lezioni</a:t>
            </a:r>
          </a:p>
          <a:p>
            <a:pPr algn="just"/>
            <a:r>
              <a:rPr lang="it-IT" b="1" dirty="0"/>
              <a:t>Appunti</a:t>
            </a:r>
            <a:r>
              <a:rPr lang="it-IT" dirty="0"/>
              <a:t> sul sito www.irsrec.eu</a:t>
            </a:r>
          </a:p>
          <a:p>
            <a:pPr algn="just"/>
            <a:r>
              <a:rPr lang="it-IT" b="1" dirty="0"/>
              <a:t>Sito dedicato</a:t>
            </a:r>
            <a:r>
              <a:rPr lang="it-IT" dirty="0"/>
              <a:t>: www.regionestoriafvg.eu</a:t>
            </a:r>
          </a:p>
          <a:p>
            <a:pPr algn="just"/>
            <a:r>
              <a:rPr lang="it-IT" b="1" dirty="0"/>
              <a:t>Multimediali</a:t>
            </a:r>
            <a:r>
              <a:rPr lang="it-IT" dirty="0"/>
              <a:t>:</a:t>
            </a:r>
          </a:p>
          <a:p>
            <a:pPr algn="just"/>
            <a:r>
              <a:rPr lang="it-IT" i="1" dirty="0"/>
              <a:t>Il Confine più lungo. Affermazione e crisi dell'italianità adriatica</a:t>
            </a:r>
            <a:r>
              <a:rPr lang="it-IT" dirty="0"/>
              <a:t>, a c. di Raoul Pupo, Fabio Todero, Fulvia </a:t>
            </a:r>
            <a:r>
              <a:rPr lang="it-IT" dirty="0" err="1"/>
              <a:t>Benolich</a:t>
            </a:r>
            <a:r>
              <a:rPr lang="it-IT" dirty="0"/>
              <a:t>; </a:t>
            </a:r>
            <a:r>
              <a:rPr lang="it-IT" i="1" dirty="0"/>
              <a:t>Un percorso tra i luoghi della tolleranza e dell’inclusione della Provincia di Trieste</a:t>
            </a:r>
            <a:r>
              <a:rPr lang="it-IT" dirty="0"/>
              <a:t>,  a c. di Gianna </a:t>
            </a:r>
            <a:r>
              <a:rPr lang="it-IT" dirty="0" err="1"/>
              <a:t>Paolin</a:t>
            </a:r>
            <a:r>
              <a:rPr lang="it-IT" dirty="0"/>
              <a:t> e Raoul Pupo; </a:t>
            </a:r>
            <a:r>
              <a:rPr lang="it-IT" i="1" dirty="0"/>
              <a:t>Un percorso tra le violenze del Novecento nella Provincia di Trieste</a:t>
            </a:r>
            <a:r>
              <a:rPr lang="it-IT" dirty="0"/>
              <a:t>, a c. di Raoul Pupo e Roberto Spazzali; </a:t>
            </a:r>
            <a:r>
              <a:rPr lang="it-IT" i="1" dirty="0"/>
              <a:t>Un percorso fra i luoghi dell' irredentismo e della grande guerra, a c. di Fabio Todero</a:t>
            </a:r>
            <a:r>
              <a:rPr lang="it-IT" dirty="0"/>
              <a:t>.</a:t>
            </a:r>
          </a:p>
          <a:p>
            <a:pPr algn="just"/>
            <a:r>
              <a:rPr lang="it-IT" b="1" dirty="0"/>
              <a:t>Cartografia storica:  </a:t>
            </a:r>
            <a:r>
              <a:rPr lang="it-IT" i="1" dirty="0"/>
              <a:t>Il confine orientale italiano, 1797-2007</a:t>
            </a:r>
            <a:r>
              <a:rPr lang="it-IT" dirty="0"/>
              <a:t>. </a:t>
            </a:r>
            <a:r>
              <a:rPr lang="it-IT" i="1" dirty="0"/>
              <a:t>Cartografia, documenti, immagini, demografia</a:t>
            </a:r>
            <a:r>
              <a:rPr lang="it-IT" dirty="0"/>
              <a:t>, a c. di Franco Cecotti e Bruno </a:t>
            </a:r>
            <a:r>
              <a:rPr lang="it-IT" dirty="0" err="1"/>
              <a:t>Pizzamei</a:t>
            </a:r>
            <a:r>
              <a:rPr lang="it-IT" dirty="0"/>
              <a:t>, scaricabile anch'esso dal sito www.irsrec.eu</a:t>
            </a:r>
          </a:p>
          <a:p>
            <a:endParaRPr lang="it-IT" dirty="0"/>
          </a:p>
        </p:txBody>
      </p:sp>
      <p:sp>
        <p:nvSpPr>
          <p:cNvPr id="4" name="Segnaposto numero diapositiva 3">
            <a:extLst>
              <a:ext uri="{FF2B5EF4-FFF2-40B4-BE49-F238E27FC236}">
                <a16:creationId xmlns:a16="http://schemas.microsoft.com/office/drawing/2014/main" id="{B13CC8F3-050A-4539-81E7-E1B3D3B4A01F}"/>
              </a:ext>
            </a:extLst>
          </p:cNvPr>
          <p:cNvSpPr>
            <a:spLocks noGrp="1"/>
          </p:cNvSpPr>
          <p:nvPr>
            <p:ph type="sldNum" sz="quarter" idx="12"/>
          </p:nvPr>
        </p:nvSpPr>
        <p:spPr/>
        <p:txBody>
          <a:bodyPr/>
          <a:lstStyle/>
          <a:p>
            <a:fld id="{4900F736-99D1-46F5-B9ED-A05A0156FE3A}" type="slidenum">
              <a:rPr lang="it-IT" smtClean="0"/>
              <a:t>6</a:t>
            </a:fld>
            <a:endParaRPr lang="it-IT"/>
          </a:p>
        </p:txBody>
      </p:sp>
    </p:spTree>
    <p:extLst>
      <p:ext uri="{BB962C8B-B14F-4D97-AF65-F5344CB8AC3E}">
        <p14:creationId xmlns:p14="http://schemas.microsoft.com/office/powerpoint/2010/main" val="1306644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19B6EB-ACBE-4330-B7F5-B01ADED21057}"/>
              </a:ext>
            </a:extLst>
          </p:cNvPr>
          <p:cNvSpPr>
            <a:spLocks noGrp="1"/>
          </p:cNvSpPr>
          <p:nvPr>
            <p:ph type="ctrTitle"/>
          </p:nvPr>
        </p:nvSpPr>
        <p:spPr>
          <a:xfrm>
            <a:off x="369116" y="92279"/>
            <a:ext cx="11379660" cy="872455"/>
          </a:xfrm>
        </p:spPr>
        <p:txBody>
          <a:bodyPr>
            <a:normAutofit fontScale="90000"/>
          </a:bodyPr>
          <a:lstStyle/>
          <a:p>
            <a:br>
              <a:rPr lang="it-IT" sz="4800" b="1" dirty="0">
                <a:solidFill>
                  <a:schemeClr val="accent6">
                    <a:lumMod val="50000"/>
                  </a:schemeClr>
                </a:solidFill>
              </a:rPr>
            </a:br>
            <a:br>
              <a:rPr lang="it-IT" sz="4800" b="1" dirty="0">
                <a:solidFill>
                  <a:schemeClr val="accent6">
                    <a:lumMod val="50000"/>
                  </a:schemeClr>
                </a:solidFill>
              </a:rPr>
            </a:br>
            <a:br>
              <a:rPr lang="it-IT" sz="4800" b="1" dirty="0">
                <a:solidFill>
                  <a:schemeClr val="accent6">
                    <a:lumMod val="50000"/>
                  </a:schemeClr>
                </a:solidFill>
              </a:rPr>
            </a:br>
            <a:br>
              <a:rPr lang="it-IT" sz="4800" b="1" dirty="0">
                <a:solidFill>
                  <a:schemeClr val="accent6">
                    <a:lumMod val="50000"/>
                  </a:schemeClr>
                </a:solidFill>
              </a:rPr>
            </a:br>
            <a:br>
              <a:rPr lang="it-IT" sz="4800" b="1" dirty="0">
                <a:solidFill>
                  <a:schemeClr val="accent6">
                    <a:lumMod val="50000"/>
                  </a:schemeClr>
                </a:solidFill>
              </a:rPr>
            </a:br>
            <a:r>
              <a:rPr lang="it-IT" sz="4800" b="1" dirty="0">
                <a:solidFill>
                  <a:schemeClr val="accent6">
                    <a:lumMod val="50000"/>
                  </a:schemeClr>
                </a:solidFill>
              </a:rPr>
              <a:t>MA CHE COS’E’ LA VENEZIA GIULIA?</a:t>
            </a:r>
          </a:p>
        </p:txBody>
      </p:sp>
      <p:sp>
        <p:nvSpPr>
          <p:cNvPr id="3" name="Sottotitolo 2">
            <a:extLst>
              <a:ext uri="{FF2B5EF4-FFF2-40B4-BE49-F238E27FC236}">
                <a16:creationId xmlns:a16="http://schemas.microsoft.com/office/drawing/2014/main" id="{3CEF3508-4E5D-4691-BA2D-C02ED48BD35B}"/>
              </a:ext>
            </a:extLst>
          </p:cNvPr>
          <p:cNvSpPr>
            <a:spLocks noGrp="1"/>
          </p:cNvSpPr>
          <p:nvPr>
            <p:ph type="subTitle" idx="1"/>
          </p:nvPr>
        </p:nvSpPr>
        <p:spPr>
          <a:xfrm>
            <a:off x="251670" y="1770077"/>
            <a:ext cx="10416330" cy="5087923"/>
          </a:xfrm>
        </p:spPr>
        <p:txBody>
          <a:bodyPr/>
          <a:lstStyle/>
          <a:p>
            <a:pPr algn="l"/>
            <a:r>
              <a:rPr lang="it-IT" dirty="0"/>
              <a:t>IN REALTA’ </a:t>
            </a:r>
            <a:r>
              <a:rPr lang="it-IT" b="1" dirty="0"/>
              <a:t>POCO PIU DI UN NOME </a:t>
            </a:r>
            <a:r>
              <a:rPr lang="it-IT" dirty="0"/>
              <a:t>E PER GIUNTA RECENTE</a:t>
            </a:r>
          </a:p>
          <a:p>
            <a:pPr algn="l"/>
            <a:r>
              <a:rPr lang="it-IT" dirty="0"/>
              <a:t>RISALE AL </a:t>
            </a:r>
            <a:r>
              <a:rPr lang="it-IT" b="1" dirty="0"/>
              <a:t>1863</a:t>
            </a:r>
            <a:r>
              <a:rPr lang="it-IT" dirty="0"/>
              <a:t>: ISAIA GRAZIADIO </a:t>
            </a:r>
            <a:r>
              <a:rPr lang="it-IT" sz="2800" b="1" dirty="0">
                <a:solidFill>
                  <a:schemeClr val="accent6">
                    <a:lumMod val="50000"/>
                  </a:schemeClr>
                </a:solidFill>
              </a:rPr>
              <a:t>ASCOLI </a:t>
            </a:r>
          </a:p>
          <a:p>
            <a:pPr algn="l"/>
            <a:r>
              <a:rPr lang="it-IT" dirty="0"/>
              <a:t>IN SOSTITUZIONE DELLA DENOMINAZIONE UFFICIALE </a:t>
            </a:r>
          </a:p>
          <a:p>
            <a:pPr algn="l"/>
            <a:r>
              <a:rPr lang="it-IT" dirty="0"/>
              <a:t>ASBURGICA : </a:t>
            </a:r>
            <a:r>
              <a:rPr lang="it-IT" b="1" dirty="0"/>
              <a:t>KÜSTENLAND</a:t>
            </a:r>
            <a:r>
              <a:rPr lang="it-IT" dirty="0"/>
              <a:t> (LITORALE)</a:t>
            </a:r>
          </a:p>
          <a:p>
            <a:pPr algn="l"/>
            <a:endParaRPr lang="it-IT" dirty="0"/>
          </a:p>
          <a:p>
            <a:pPr algn="l"/>
            <a:r>
              <a:rPr lang="it-IT" dirty="0"/>
              <a:t>OBIETTIVO: RIMARCARE L’</a:t>
            </a:r>
            <a:r>
              <a:rPr lang="it-IT" b="1" dirty="0">
                <a:solidFill>
                  <a:srgbClr val="FF0000"/>
                </a:solidFill>
              </a:rPr>
              <a:t>ITALIANITÀ</a:t>
            </a:r>
            <a:r>
              <a:rPr lang="it-IT" dirty="0"/>
              <a:t> E </a:t>
            </a:r>
            <a:r>
              <a:rPr lang="it-IT" b="1" dirty="0"/>
              <a:t>UNITARIETÀ </a:t>
            </a:r>
            <a:r>
              <a:rPr lang="it-IT" dirty="0"/>
              <a:t>DEI </a:t>
            </a:r>
          </a:p>
          <a:p>
            <a:pPr algn="l"/>
            <a:r>
              <a:rPr lang="it-IT" dirty="0"/>
              <a:t>TERRITORI ABITATI DA </a:t>
            </a:r>
            <a:r>
              <a:rPr lang="it-IT" b="1" dirty="0"/>
              <a:t>POPOLAZIONI ITALOFONE </a:t>
            </a:r>
          </a:p>
          <a:p>
            <a:pPr algn="l"/>
            <a:r>
              <a:rPr lang="it-IT" dirty="0"/>
              <a:t>MA </a:t>
            </a:r>
            <a:r>
              <a:rPr lang="it-IT" b="1" dirty="0"/>
              <a:t>NON ANCORA </a:t>
            </a:r>
            <a:r>
              <a:rPr lang="it-IT" dirty="0"/>
              <a:t>FACENTI PARTE DEL </a:t>
            </a:r>
          </a:p>
          <a:p>
            <a:pPr algn="l"/>
            <a:r>
              <a:rPr lang="it-IT" dirty="0"/>
              <a:t>NEOCOSTITUITO </a:t>
            </a:r>
            <a:r>
              <a:rPr lang="it-IT" b="1" dirty="0"/>
              <a:t>REGNO D’ITALIA</a:t>
            </a:r>
          </a:p>
        </p:txBody>
      </p:sp>
      <p:pic>
        <p:nvPicPr>
          <p:cNvPr id="7" name="Immagine 6">
            <a:extLst>
              <a:ext uri="{FF2B5EF4-FFF2-40B4-BE49-F238E27FC236}">
                <a16:creationId xmlns:a16="http://schemas.microsoft.com/office/drawing/2014/main" id="{E4320B9B-9A5A-4A78-A3D0-3C13C8280A2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3315" y="1210605"/>
            <a:ext cx="3755461" cy="5401524"/>
          </a:xfrm>
          <a:prstGeom prst="rect">
            <a:avLst/>
          </a:prstGeom>
        </p:spPr>
      </p:pic>
      <p:sp>
        <p:nvSpPr>
          <p:cNvPr id="4" name="Segnaposto numero diapositiva 3">
            <a:extLst>
              <a:ext uri="{FF2B5EF4-FFF2-40B4-BE49-F238E27FC236}">
                <a16:creationId xmlns:a16="http://schemas.microsoft.com/office/drawing/2014/main" id="{5256AC8C-7078-4D5E-B5BB-CFCBFBD016D4}"/>
              </a:ext>
            </a:extLst>
          </p:cNvPr>
          <p:cNvSpPr>
            <a:spLocks noGrp="1"/>
          </p:cNvSpPr>
          <p:nvPr>
            <p:ph type="sldNum" sz="quarter" idx="12"/>
          </p:nvPr>
        </p:nvSpPr>
        <p:spPr/>
        <p:txBody>
          <a:bodyPr/>
          <a:lstStyle/>
          <a:p>
            <a:fld id="{4900F736-99D1-46F5-B9ED-A05A0156FE3A}" type="slidenum">
              <a:rPr lang="it-IT" smtClean="0"/>
              <a:t>7</a:t>
            </a:fld>
            <a:endParaRPr lang="it-IT"/>
          </a:p>
        </p:txBody>
      </p:sp>
    </p:spTree>
    <p:extLst>
      <p:ext uri="{BB962C8B-B14F-4D97-AF65-F5344CB8AC3E}">
        <p14:creationId xmlns:p14="http://schemas.microsoft.com/office/powerpoint/2010/main" val="329805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DAA424-6E6E-4500-984D-2AAABF99F694}"/>
              </a:ext>
            </a:extLst>
          </p:cNvPr>
          <p:cNvSpPr>
            <a:spLocks noGrp="1"/>
          </p:cNvSpPr>
          <p:nvPr>
            <p:ph type="title"/>
          </p:nvPr>
        </p:nvSpPr>
        <p:spPr>
          <a:xfrm>
            <a:off x="485862" y="47872"/>
            <a:ext cx="4488810" cy="658332"/>
          </a:xfrm>
        </p:spPr>
        <p:txBody>
          <a:bodyPr>
            <a:normAutofit fontScale="90000"/>
          </a:bodyPr>
          <a:lstStyle/>
          <a:p>
            <a:r>
              <a:rPr lang="it-IT" b="1" dirty="0">
                <a:solidFill>
                  <a:srgbClr val="FF0000"/>
                </a:solidFill>
              </a:rPr>
              <a:t>LE TRE VENEZIE</a:t>
            </a:r>
          </a:p>
        </p:txBody>
      </p:sp>
      <p:sp>
        <p:nvSpPr>
          <p:cNvPr id="3" name="Segnaposto contenuto 2">
            <a:extLst>
              <a:ext uri="{FF2B5EF4-FFF2-40B4-BE49-F238E27FC236}">
                <a16:creationId xmlns:a16="http://schemas.microsoft.com/office/drawing/2014/main" id="{3B503EE5-2BB1-4D75-818A-A482431D2324}"/>
              </a:ext>
            </a:extLst>
          </p:cNvPr>
          <p:cNvSpPr>
            <a:spLocks noGrp="1"/>
          </p:cNvSpPr>
          <p:nvPr>
            <p:ph idx="1"/>
          </p:nvPr>
        </p:nvSpPr>
        <p:spPr>
          <a:xfrm>
            <a:off x="838200" y="947956"/>
            <a:ext cx="10515600" cy="5229007"/>
          </a:xfrm>
        </p:spPr>
        <p:txBody>
          <a:bodyPr>
            <a:normAutofit fontScale="77500" lnSpcReduction="20000"/>
          </a:bodyPr>
          <a:lstStyle/>
          <a:p>
            <a:pPr marL="0" indent="0">
              <a:buNone/>
            </a:pPr>
            <a:r>
              <a:rPr lang="it-IT" dirty="0"/>
              <a:t>Per ottenere il risultato, </a:t>
            </a:r>
          </a:p>
          <a:p>
            <a:pPr marL="0" indent="0">
              <a:buNone/>
            </a:pPr>
            <a:r>
              <a:rPr lang="it-IT" dirty="0"/>
              <a:t>Ascoli utilizza quale </a:t>
            </a:r>
          </a:p>
          <a:p>
            <a:pPr marL="0" indent="0">
              <a:buNone/>
            </a:pPr>
            <a:r>
              <a:rPr lang="it-IT" dirty="0"/>
              <a:t>elemento </a:t>
            </a:r>
            <a:r>
              <a:rPr lang="it-IT" b="1" dirty="0"/>
              <a:t>unificante</a:t>
            </a:r>
            <a:r>
              <a:rPr lang="it-IT" dirty="0"/>
              <a:t> </a:t>
            </a:r>
          </a:p>
          <a:p>
            <a:pPr marL="0" indent="0">
              <a:buNone/>
            </a:pPr>
            <a:r>
              <a:rPr lang="it-IT" dirty="0"/>
              <a:t>la </a:t>
            </a:r>
            <a:r>
              <a:rPr lang="it-IT" b="1" dirty="0"/>
              <a:t>parlata veneta</a:t>
            </a:r>
            <a:r>
              <a:rPr lang="it-IT" dirty="0"/>
              <a:t>, </a:t>
            </a:r>
          </a:p>
          <a:p>
            <a:pPr marL="0" indent="0">
              <a:buNone/>
            </a:pPr>
            <a:r>
              <a:rPr lang="it-IT" dirty="0"/>
              <a:t>maggioritaria fra gli italofoni </a:t>
            </a:r>
          </a:p>
          <a:p>
            <a:pPr marL="0" indent="0">
              <a:buNone/>
            </a:pPr>
            <a:r>
              <a:rPr lang="it-IT" dirty="0"/>
              <a:t>(</a:t>
            </a:r>
            <a:r>
              <a:rPr lang="it-IT" b="1" dirty="0"/>
              <a:t>eccezioni</a:t>
            </a:r>
            <a:r>
              <a:rPr lang="it-IT" dirty="0"/>
              <a:t>: Friuli, Valli ladine, </a:t>
            </a:r>
          </a:p>
          <a:p>
            <a:pPr marL="0" indent="0">
              <a:buNone/>
            </a:pPr>
            <a:r>
              <a:rPr lang="it-IT" dirty="0"/>
              <a:t>qualche isola linguistica ladina</a:t>
            </a:r>
          </a:p>
          <a:p>
            <a:pPr marL="0" indent="0">
              <a:buNone/>
            </a:pPr>
            <a:r>
              <a:rPr lang="it-IT" dirty="0"/>
              <a:t>in Istria) </a:t>
            </a:r>
            <a:r>
              <a:rPr lang="it-IT" dirty="0">
                <a:sym typeface="Wingdings" panose="05000000000000000000" pitchFamily="2" charset="2"/>
              </a:rPr>
              <a:t> LE TRE VENEZIE:</a:t>
            </a:r>
          </a:p>
          <a:p>
            <a:endParaRPr lang="it-IT" dirty="0">
              <a:solidFill>
                <a:srgbClr val="00B050"/>
              </a:solidFill>
              <a:sym typeface="Wingdings" panose="05000000000000000000" pitchFamily="2" charset="2"/>
            </a:endParaRPr>
          </a:p>
          <a:p>
            <a:r>
              <a:rPr lang="it-IT" b="1" dirty="0">
                <a:solidFill>
                  <a:srgbClr val="00B050"/>
                </a:solidFill>
                <a:sym typeface="Wingdings" panose="05000000000000000000" pitchFamily="2" charset="2"/>
              </a:rPr>
              <a:t>EUGANEA</a:t>
            </a:r>
            <a:r>
              <a:rPr lang="it-IT" dirty="0">
                <a:sym typeface="Wingdings" panose="05000000000000000000" pitchFamily="2" charset="2"/>
              </a:rPr>
              <a:t> (Veneto)</a:t>
            </a:r>
          </a:p>
          <a:p>
            <a:r>
              <a:rPr lang="it-IT" b="1" dirty="0">
                <a:solidFill>
                  <a:srgbClr val="00B050"/>
                </a:solidFill>
                <a:sym typeface="Wingdings" panose="05000000000000000000" pitchFamily="2" charset="2"/>
              </a:rPr>
              <a:t>TRIDENTINA</a:t>
            </a:r>
            <a:r>
              <a:rPr lang="it-IT" dirty="0">
                <a:sym typeface="Wingdings" panose="05000000000000000000" pitchFamily="2" charset="2"/>
              </a:rPr>
              <a:t> (Trentino)</a:t>
            </a:r>
          </a:p>
          <a:p>
            <a:r>
              <a:rPr lang="it-IT" b="1" dirty="0">
                <a:solidFill>
                  <a:srgbClr val="00B050"/>
                </a:solidFill>
                <a:sym typeface="Wingdings" panose="05000000000000000000" pitchFamily="2" charset="2"/>
              </a:rPr>
              <a:t>GIULIA</a:t>
            </a:r>
            <a:r>
              <a:rPr lang="it-IT" dirty="0">
                <a:sym typeface="Wingdings" panose="05000000000000000000" pitchFamily="2" charset="2"/>
              </a:rPr>
              <a:t> (in riferimento alla</a:t>
            </a:r>
          </a:p>
          <a:p>
            <a:pPr marL="0" indent="0">
              <a:buNone/>
            </a:pPr>
            <a:r>
              <a:rPr lang="it-IT" i="1" dirty="0">
                <a:sym typeface="Wingdings" panose="05000000000000000000" pitchFamily="2" charset="2"/>
              </a:rPr>
              <a:t>gens Julia</a:t>
            </a:r>
            <a:r>
              <a:rPr lang="it-IT" dirty="0">
                <a:sym typeface="Wingdings" panose="05000000000000000000" pitchFamily="2" charset="2"/>
              </a:rPr>
              <a:t>, ruolo importante nella</a:t>
            </a:r>
          </a:p>
          <a:p>
            <a:pPr marL="0" indent="0">
              <a:buNone/>
            </a:pPr>
            <a:r>
              <a:rPr lang="it-IT" dirty="0">
                <a:sym typeface="Wingdings" panose="05000000000000000000" pitchFamily="2" charset="2"/>
              </a:rPr>
              <a:t>Romanizzazione)</a:t>
            </a:r>
          </a:p>
        </p:txBody>
      </p:sp>
      <p:pic>
        <p:nvPicPr>
          <p:cNvPr id="5" name="Immagine 4">
            <a:extLst>
              <a:ext uri="{FF2B5EF4-FFF2-40B4-BE49-F238E27FC236}">
                <a16:creationId xmlns:a16="http://schemas.microsoft.com/office/drawing/2014/main" id="{BD15F1D1-2619-4286-9CD2-27D3D789EE0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03178" y="209725"/>
            <a:ext cx="6618913" cy="6648275"/>
          </a:xfrm>
          <a:prstGeom prst="rect">
            <a:avLst/>
          </a:prstGeom>
        </p:spPr>
      </p:pic>
      <p:sp>
        <p:nvSpPr>
          <p:cNvPr id="4" name="Segnaposto numero diapositiva 3">
            <a:extLst>
              <a:ext uri="{FF2B5EF4-FFF2-40B4-BE49-F238E27FC236}">
                <a16:creationId xmlns:a16="http://schemas.microsoft.com/office/drawing/2014/main" id="{88933FFB-DA71-482D-973C-337B71536716}"/>
              </a:ext>
            </a:extLst>
          </p:cNvPr>
          <p:cNvSpPr>
            <a:spLocks noGrp="1"/>
          </p:cNvSpPr>
          <p:nvPr>
            <p:ph type="sldNum" sz="quarter" idx="12"/>
          </p:nvPr>
        </p:nvSpPr>
        <p:spPr/>
        <p:txBody>
          <a:bodyPr/>
          <a:lstStyle/>
          <a:p>
            <a:fld id="{4900F736-99D1-46F5-B9ED-A05A0156FE3A}" type="slidenum">
              <a:rPr lang="it-IT" smtClean="0"/>
              <a:t>8</a:t>
            </a:fld>
            <a:endParaRPr lang="it-IT"/>
          </a:p>
        </p:txBody>
      </p:sp>
    </p:spTree>
    <p:extLst>
      <p:ext uri="{BB962C8B-B14F-4D97-AF65-F5344CB8AC3E}">
        <p14:creationId xmlns:p14="http://schemas.microsoft.com/office/powerpoint/2010/main" val="2655507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E3B09F-F2EA-4DA5-8CC7-135ABEBCA90D}"/>
              </a:ext>
            </a:extLst>
          </p:cNvPr>
          <p:cNvSpPr>
            <a:spLocks noGrp="1"/>
          </p:cNvSpPr>
          <p:nvPr>
            <p:ph type="ctrTitle"/>
          </p:nvPr>
        </p:nvSpPr>
        <p:spPr>
          <a:xfrm>
            <a:off x="302004" y="125835"/>
            <a:ext cx="5729680" cy="872455"/>
          </a:xfrm>
        </p:spPr>
        <p:txBody>
          <a:bodyPr>
            <a:normAutofit fontScale="90000"/>
          </a:bodyPr>
          <a:lstStyle/>
          <a:p>
            <a:r>
              <a:rPr lang="it-IT" dirty="0"/>
              <a:t>SOLO ITALOFONI?</a:t>
            </a:r>
          </a:p>
        </p:txBody>
      </p:sp>
      <p:sp>
        <p:nvSpPr>
          <p:cNvPr id="3" name="Sottotitolo 2">
            <a:extLst>
              <a:ext uri="{FF2B5EF4-FFF2-40B4-BE49-F238E27FC236}">
                <a16:creationId xmlns:a16="http://schemas.microsoft.com/office/drawing/2014/main" id="{8E9982D2-6555-42A7-AC84-46600E4A170A}"/>
              </a:ext>
            </a:extLst>
          </p:cNvPr>
          <p:cNvSpPr>
            <a:spLocks noGrp="1"/>
          </p:cNvSpPr>
          <p:nvPr>
            <p:ph type="subTitle" idx="1"/>
          </p:nvPr>
        </p:nvSpPr>
        <p:spPr>
          <a:xfrm>
            <a:off x="377505" y="922789"/>
            <a:ext cx="11333526" cy="5568193"/>
          </a:xfrm>
        </p:spPr>
        <p:txBody>
          <a:bodyPr>
            <a:normAutofit/>
          </a:bodyPr>
          <a:lstStyle/>
          <a:p>
            <a:pPr algn="l"/>
            <a:endParaRPr lang="it-IT" dirty="0"/>
          </a:p>
          <a:p>
            <a:pPr algn="l"/>
            <a:r>
              <a:rPr lang="it-IT" dirty="0"/>
              <a:t>No, anche </a:t>
            </a:r>
            <a:r>
              <a:rPr lang="it-IT" b="1" dirty="0"/>
              <a:t>slavofoni </a:t>
            </a:r>
            <a:r>
              <a:rPr lang="it-IT" dirty="0"/>
              <a:t>nella </a:t>
            </a:r>
            <a:r>
              <a:rPr lang="it-IT" b="1" dirty="0"/>
              <a:t>Venezia Giulia</a:t>
            </a:r>
            <a:r>
              <a:rPr lang="it-IT" dirty="0"/>
              <a:t>:</a:t>
            </a:r>
          </a:p>
          <a:p>
            <a:pPr algn="l"/>
            <a:r>
              <a:rPr lang="it-IT" b="1" dirty="0">
                <a:solidFill>
                  <a:srgbClr val="FF0000"/>
                </a:solidFill>
              </a:rPr>
              <a:t>sloveni</a:t>
            </a:r>
            <a:r>
              <a:rPr lang="it-IT" dirty="0"/>
              <a:t>  a </a:t>
            </a:r>
            <a:r>
              <a:rPr lang="it-IT" b="1" dirty="0">
                <a:solidFill>
                  <a:srgbClr val="FF0000"/>
                </a:solidFill>
              </a:rPr>
              <a:t>nord</a:t>
            </a:r>
            <a:r>
              <a:rPr lang="it-IT" dirty="0"/>
              <a:t> del fiume </a:t>
            </a:r>
            <a:r>
              <a:rPr lang="it-IT" b="1" dirty="0" err="1">
                <a:solidFill>
                  <a:srgbClr val="FF0000"/>
                </a:solidFill>
              </a:rPr>
              <a:t>Dragogna</a:t>
            </a:r>
            <a:endParaRPr lang="it-IT" b="1" dirty="0">
              <a:solidFill>
                <a:srgbClr val="FF0000"/>
              </a:solidFill>
            </a:endParaRPr>
          </a:p>
          <a:p>
            <a:pPr algn="l"/>
            <a:r>
              <a:rPr lang="it-IT" dirty="0"/>
              <a:t> e </a:t>
            </a:r>
            <a:r>
              <a:rPr lang="it-IT" b="1" dirty="0">
                <a:solidFill>
                  <a:srgbClr val="FF0000"/>
                </a:solidFill>
              </a:rPr>
              <a:t>croati</a:t>
            </a:r>
            <a:r>
              <a:rPr lang="it-IT" dirty="0"/>
              <a:t> a </a:t>
            </a:r>
            <a:r>
              <a:rPr lang="it-IT" b="1" dirty="0">
                <a:solidFill>
                  <a:srgbClr val="FF0000"/>
                </a:solidFill>
              </a:rPr>
              <a:t>sud</a:t>
            </a:r>
            <a:r>
              <a:rPr lang="it-IT" dirty="0"/>
              <a:t>, poi anche altri apporti</a:t>
            </a:r>
          </a:p>
          <a:p>
            <a:pPr algn="l"/>
            <a:r>
              <a:rPr lang="it-IT" dirty="0"/>
              <a:t> (vedremo)</a:t>
            </a:r>
          </a:p>
          <a:p>
            <a:pPr algn="l"/>
            <a:r>
              <a:rPr lang="it-IT" dirty="0"/>
              <a:t>Nella </a:t>
            </a:r>
            <a:r>
              <a:rPr lang="it-IT" b="1" dirty="0"/>
              <a:t>Venezia Tridentina</a:t>
            </a:r>
          </a:p>
          <a:p>
            <a:pPr algn="l"/>
            <a:r>
              <a:rPr lang="it-IT" dirty="0"/>
              <a:t> (Tirolo meridionale)</a:t>
            </a:r>
          </a:p>
          <a:p>
            <a:pPr algn="l"/>
            <a:r>
              <a:rPr lang="it-IT" dirty="0"/>
              <a:t> ovviamente anche </a:t>
            </a:r>
            <a:r>
              <a:rPr lang="it-IT" b="1" dirty="0">
                <a:solidFill>
                  <a:srgbClr val="FF0000"/>
                </a:solidFill>
              </a:rPr>
              <a:t>tedescofon</a:t>
            </a:r>
            <a:r>
              <a:rPr lang="it-IT" dirty="0">
                <a:solidFill>
                  <a:srgbClr val="FF0000"/>
                </a:solidFill>
              </a:rPr>
              <a:t>i</a:t>
            </a:r>
            <a:r>
              <a:rPr lang="it-IT" dirty="0"/>
              <a:t>, </a:t>
            </a:r>
          </a:p>
          <a:p>
            <a:pPr algn="l"/>
            <a:r>
              <a:rPr lang="it-IT" dirty="0"/>
              <a:t>ma questo ad Ascoli interessava meno</a:t>
            </a:r>
          </a:p>
          <a:p>
            <a:pPr algn="l"/>
            <a:r>
              <a:rPr lang="it-IT" dirty="0"/>
              <a:t>(la </a:t>
            </a:r>
            <a:r>
              <a:rPr lang="it-IT" b="1" dirty="0"/>
              <a:t>cartina</a:t>
            </a:r>
            <a:r>
              <a:rPr lang="it-IT" dirty="0"/>
              <a:t> di </a:t>
            </a:r>
            <a:r>
              <a:rPr lang="it-IT" b="1" dirty="0"/>
              <a:t>Carlo </a:t>
            </a:r>
            <a:r>
              <a:rPr lang="it-IT" b="1" dirty="0" err="1"/>
              <a:t>Schiffrer</a:t>
            </a:r>
            <a:r>
              <a:rPr lang="it-IT" b="1" dirty="0"/>
              <a:t> </a:t>
            </a:r>
            <a:r>
              <a:rPr lang="it-IT" dirty="0"/>
              <a:t>dà un’idea</a:t>
            </a:r>
          </a:p>
          <a:p>
            <a:pPr algn="l"/>
            <a:r>
              <a:rPr lang="it-IT" dirty="0"/>
              <a:t>della complessità del popolamento linguistico in una</a:t>
            </a:r>
          </a:p>
          <a:p>
            <a:pPr algn="l"/>
            <a:r>
              <a:rPr lang="it-IT" dirty="0"/>
              <a:t>fase molto tarda, agli inizi del XX secolo)</a:t>
            </a:r>
          </a:p>
        </p:txBody>
      </p:sp>
      <p:pic>
        <p:nvPicPr>
          <p:cNvPr id="4" name="Immagine 3">
            <a:extLst>
              <a:ext uri="{FF2B5EF4-FFF2-40B4-BE49-F238E27FC236}">
                <a16:creationId xmlns:a16="http://schemas.microsoft.com/office/drawing/2014/main" id="{78DFB4B8-C0BD-4456-8ECD-E1EDFC441E6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40367" y="0"/>
            <a:ext cx="4672668" cy="6858000"/>
          </a:xfrm>
          <a:prstGeom prst="rect">
            <a:avLst/>
          </a:prstGeom>
        </p:spPr>
      </p:pic>
      <p:sp>
        <p:nvSpPr>
          <p:cNvPr id="5" name="Segnaposto numero diapositiva 4">
            <a:extLst>
              <a:ext uri="{FF2B5EF4-FFF2-40B4-BE49-F238E27FC236}">
                <a16:creationId xmlns:a16="http://schemas.microsoft.com/office/drawing/2014/main" id="{FAD46A5A-162B-4A6C-B1A1-1BF78E0378B3}"/>
              </a:ext>
            </a:extLst>
          </p:cNvPr>
          <p:cNvSpPr>
            <a:spLocks noGrp="1"/>
          </p:cNvSpPr>
          <p:nvPr>
            <p:ph type="sldNum" sz="quarter" idx="12"/>
          </p:nvPr>
        </p:nvSpPr>
        <p:spPr/>
        <p:txBody>
          <a:bodyPr/>
          <a:lstStyle/>
          <a:p>
            <a:fld id="{4900F736-99D1-46F5-B9ED-A05A0156FE3A}" type="slidenum">
              <a:rPr lang="it-IT" smtClean="0"/>
              <a:t>9</a:t>
            </a:fld>
            <a:endParaRPr lang="it-IT"/>
          </a:p>
        </p:txBody>
      </p:sp>
    </p:spTree>
    <p:extLst>
      <p:ext uri="{BB962C8B-B14F-4D97-AF65-F5344CB8AC3E}">
        <p14:creationId xmlns:p14="http://schemas.microsoft.com/office/powerpoint/2010/main" val="231539634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1906</TotalTime>
  <Words>4526</Words>
  <Application>Microsoft Office PowerPoint</Application>
  <PresentationFormat>Widescreen</PresentationFormat>
  <Paragraphs>286</Paragraphs>
  <Slides>57</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57</vt:i4>
      </vt:variant>
    </vt:vector>
  </HeadingPairs>
  <TitlesOfParts>
    <vt:vector size="61" baseType="lpstr">
      <vt:lpstr>Arial</vt:lpstr>
      <vt:lpstr>Calibri</vt:lpstr>
      <vt:lpstr>Calibri Light</vt:lpstr>
      <vt:lpstr>Tema di Office</vt:lpstr>
      <vt:lpstr>CORSO DI STORIA DELLA VENEZIA GIULIA </vt:lpstr>
      <vt:lpstr>PROGRAMMA DEL CORSO</vt:lpstr>
      <vt:lpstr>PRIORITA’</vt:lpstr>
      <vt:lpstr>LABORATORIO GIULIANO DELLA CONTEMPORANEITA’ </vt:lpstr>
      <vt:lpstr>MATERIALI DI STUDIO: TESTI CARTACEI</vt:lpstr>
      <vt:lpstr>MATERIALI DI STUDIO: DAL WEB</vt:lpstr>
      <vt:lpstr>     MA CHE COS’E’ LA VENEZIA GIULIA?</vt:lpstr>
      <vt:lpstr>LE TRE VENEZIE</vt:lpstr>
      <vt:lpstr>SOLO ITALOFONI?</vt:lpstr>
      <vt:lpstr>ESISTE DAVVERO?</vt:lpstr>
      <vt:lpstr>E NELLE ALTRE LINGUE?</vt:lpstr>
      <vt:lpstr>FRONTIERA ADRIATICA</vt:lpstr>
      <vt:lpstr>FRONTIERA E CONFINE</vt:lpstr>
      <vt:lpstr>IL TERRITORIO</vt:lpstr>
      <vt:lpstr>COGLIANS E GRAUZARIA</vt:lpstr>
      <vt:lpstr>Presentazione standard di PowerPoint</vt:lpstr>
      <vt:lpstr>SPIK</vt:lpstr>
      <vt:lpstr>MONTE NERO d’inverno</vt:lpstr>
      <vt:lpstr>CROSTIS</vt:lpstr>
      <vt:lpstr>TRIGLAV/TRICORNO</vt:lpstr>
      <vt:lpstr>ALTA E BASSA PIANURA</vt:lpstr>
      <vt:lpstr>INGHIOTTITOI DEL TIMAVO</vt:lpstr>
      <vt:lpstr>BOCCHE DEL TIMAVO</vt:lpstr>
      <vt:lpstr>IL CARSO</vt:lpstr>
      <vt:lpstr>CARSO: VAL ROSANDRA</vt:lpstr>
      <vt:lpstr>FORMAZIONI CARSICHE</vt:lpstr>
      <vt:lpstr>FORMAZIONI CARSICHE</vt:lpstr>
      <vt:lpstr>CARSO E MARE</vt:lpstr>
      <vt:lpstr>LAGO CIRCONIO (quando è pieno d’acqua)</vt:lpstr>
      <vt:lpstr>   LE TRE ISTRIE</vt:lpstr>
      <vt:lpstr>ISTRIA BIANCA</vt:lpstr>
      <vt:lpstr>Il Monte Maggiore (Ucka) dall’Alpe Grande (Planik)</vt:lpstr>
      <vt:lpstr>Il Monte Taiano (Slavinik)</vt:lpstr>
      <vt:lpstr>DALLA SBEVNICA</vt:lpstr>
      <vt:lpstr>LIPNIK</vt:lpstr>
      <vt:lpstr>CICIO NO XE PER BARCA</vt:lpstr>
      <vt:lpstr>ISTRIA VERDE, GRIGIA O GIALLA?</vt:lpstr>
      <vt:lpstr>ISTRIA VERDE: Buie e Montona</vt:lpstr>
      <vt:lpstr>MONTONA IN CIMA AL COLLE</vt:lpstr>
      <vt:lpstr>ISTRIA ROSSA</vt:lpstr>
      <vt:lpstr>TERRA ROSSA E ULIVI</vt:lpstr>
      <vt:lpstr>LAGUNE: CAORLE, MARANO E GRADO</vt:lpstr>
      <vt:lpstr>COSTE ALTE E BASSE </vt:lpstr>
      <vt:lpstr>COSTE ALTE E BASSE</vt:lpstr>
      <vt:lpstr>ISOLE</vt:lpstr>
      <vt:lpstr>ISOLE LAGUNARI E ISTRIANE</vt:lpstr>
      <vt:lpstr>ISOLE DEL QUARNARO</vt:lpstr>
      <vt:lpstr>IDROGRAFIA</vt:lpstr>
      <vt:lpstr>TAGLIAMENTO</vt:lpstr>
      <vt:lpstr>TAGLIAMENTO</vt:lpstr>
      <vt:lpstr>ISONZO</vt:lpstr>
      <vt:lpstr>ISONZO / SOČA</vt:lpstr>
      <vt:lpstr>TIMAVO</vt:lpstr>
      <vt:lpstr>LACUS TIMAVI</vt:lpstr>
      <vt:lpstr>QUIETO</vt:lpstr>
      <vt:lpstr>QUIETO/MIRNA</vt:lpstr>
      <vt:lpstr>VALLI E STRADE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Raoul Pupo</dc:creator>
  <cp:lastModifiedBy>Raoul Pupo</cp:lastModifiedBy>
  <cp:revision>58</cp:revision>
  <dcterms:created xsi:type="dcterms:W3CDTF">2020-09-11T09:57:04Z</dcterms:created>
  <dcterms:modified xsi:type="dcterms:W3CDTF">2020-09-22T14:57:48Z</dcterms:modified>
</cp:coreProperties>
</file>