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2" r:id="rId3"/>
    <p:sldId id="283" r:id="rId4"/>
    <p:sldId id="258" r:id="rId5"/>
    <p:sldId id="259" r:id="rId6"/>
    <p:sldId id="281" r:id="rId7"/>
    <p:sldId id="264" r:id="rId8"/>
    <p:sldId id="284" r:id="rId9"/>
    <p:sldId id="288" r:id="rId10"/>
    <p:sldId id="289" r:id="rId11"/>
    <p:sldId id="285" r:id="rId12"/>
    <p:sldId id="287" r:id="rId13"/>
    <p:sldId id="272" r:id="rId14"/>
    <p:sldId id="279" r:id="rId15"/>
    <p:sldId id="286" r:id="rId16"/>
    <p:sldId id="274" r:id="rId17"/>
    <p:sldId id="280" r:id="rId18"/>
    <p:sldId id="295" r:id="rId19"/>
    <p:sldId id="276" r:id="rId20"/>
    <p:sldId id="294" r:id="rId21"/>
    <p:sldId id="267" r:id="rId22"/>
    <p:sldId id="266" r:id="rId23"/>
    <p:sldId id="269" r:id="rId24"/>
    <p:sldId id="270" r:id="rId25"/>
    <p:sldId id="263" r:id="rId26"/>
    <p:sldId id="260" r:id="rId27"/>
    <p:sldId id="297" r:id="rId28"/>
    <p:sldId id="296" r:id="rId29"/>
    <p:sldId id="298" r:id="rId30"/>
    <p:sldId id="290" r:id="rId31"/>
    <p:sldId id="291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69D50-1377-495B-95AD-4BA310F6ECF7}" type="datetimeFigureOut">
              <a:rPr lang="it-IT" smtClean="0"/>
              <a:t>29/11/2020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4206E-3CFB-4667-BA75-764F60639B2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01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11FB-E97B-49A1-81B1-2495C4E7A873}" type="datetime1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67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5753-EBCC-4E4D-B653-B5854C486565}" type="datetime1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86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F90E-D6F9-4501-8B42-6CC9418C2BA1}" type="datetime1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17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87AD-11C5-4D60-A951-C8C8F7CF0600}" type="datetime1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22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FB12-DEF1-4FC3-A1BE-40D20DC62D0E}" type="datetime1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687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A512-9918-4F38-A954-B7431AEB24F9}" type="datetime1">
              <a:rPr lang="it-IT" smtClean="0"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41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CC90-A15A-4E0F-A535-A72CCF3F54CE}" type="datetime1">
              <a:rPr lang="it-IT" smtClean="0"/>
              <a:t>29/11/2020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5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4082-3A2B-42AC-9E8F-B39EA4FDF838}" type="datetime1">
              <a:rPr lang="it-IT" smtClean="0"/>
              <a:t>29/11/2020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0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549F-71CE-4B9E-90EC-F975EF76263E}" type="datetime1">
              <a:rPr lang="it-IT" smtClean="0"/>
              <a:t>29/11/2020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766D1-28CA-49AC-AD05-B5A20F00480E}" type="datetime1">
              <a:rPr lang="it-IT" smtClean="0"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1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B230-E1E8-4139-8C87-9C44F84F40F4}" type="datetime1">
              <a:rPr lang="it-IT" smtClean="0"/>
              <a:t>29/11/2020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37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D397-085A-4C55-934F-E08772F3A07C}" type="datetime1">
              <a:rPr lang="it-IT" smtClean="0"/>
              <a:t>29/11/2020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4C69-EA44-4F8E-A7FC-268C3D8F44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4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APA_style#cite_note-1" TargetMode="External"/><Relationship Id="rId7" Type="http://schemas.openxmlformats.org/officeDocument/2006/relationships/hyperlink" Target="https://it.wikipedia.org/wiki/2020" TargetMode="External"/><Relationship Id="rId2" Type="http://schemas.openxmlformats.org/officeDocument/2006/relationships/hyperlink" Target="https://it.wikipedia.org/wiki/Lingua_ingle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Manuale" TargetMode="External"/><Relationship Id="rId5" Type="http://schemas.openxmlformats.org/officeDocument/2006/relationships/hyperlink" Target="https://it.wikipedia.org/wiki/American_Psychological_Association" TargetMode="External"/><Relationship Id="rId4" Type="http://schemas.openxmlformats.org/officeDocument/2006/relationships/hyperlink" Target="https://it.wikipedia.org/wiki/Pubblicazione_scientifica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versity.org/wiki/APA_sty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norme editoriali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Come si scrive un report?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1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err="1" smtClean="0"/>
              <a:t>Kim</a:t>
            </a:r>
            <a:r>
              <a:rPr lang="it-IT" dirty="0" smtClean="0"/>
              <a:t>, intro</a:t>
            </a:r>
            <a:br>
              <a:rPr lang="it-IT" dirty="0" smtClean="0"/>
            </a:br>
            <a:r>
              <a:rPr lang="it-IT" sz="3600" dirty="0" smtClean="0"/>
              <a:t>due ipotesi a confronto (non sempre è esplicita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467544" y="1916832"/>
            <a:ext cx="82296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Mayer </a:t>
            </a:r>
            <a:r>
              <a:rPr lang="en-US" sz="2400" dirty="0"/>
              <a:t>(2003) posits that multimedia </a:t>
            </a:r>
            <a:r>
              <a:rPr lang="en-US" sz="2400" dirty="0" smtClean="0"/>
              <a:t>presentation may </a:t>
            </a:r>
            <a:r>
              <a:rPr lang="en-US" sz="2400" dirty="0"/>
              <a:t>result in deeper learning because </a:t>
            </a:r>
            <a:r>
              <a:rPr lang="en-US" sz="2400" dirty="0" smtClean="0"/>
              <a:t>the learner </a:t>
            </a:r>
            <a:r>
              <a:rPr lang="en-US" sz="2400" dirty="0"/>
              <a:t>is encouraged to build both verbal and </a:t>
            </a:r>
            <a:r>
              <a:rPr lang="en-US" sz="2400" dirty="0" smtClean="0"/>
              <a:t>visual  mental </a:t>
            </a:r>
            <a:r>
              <a:rPr lang="en-US" sz="2400" dirty="0"/>
              <a:t>models as well as to build connections </a:t>
            </a:r>
            <a:r>
              <a:rPr lang="en-US" sz="2400" dirty="0" smtClean="0"/>
              <a:t>between the </a:t>
            </a:r>
            <a:r>
              <a:rPr lang="en-US" sz="2400" dirty="0"/>
              <a:t>two models. However, research also </a:t>
            </a:r>
            <a:r>
              <a:rPr lang="en-US" sz="2400" dirty="0" smtClean="0"/>
              <a:t>suggests that </a:t>
            </a:r>
            <a:r>
              <a:rPr lang="en-US" sz="2400" dirty="0"/>
              <a:t>the notion, “more is better,” is not </a:t>
            </a:r>
            <a:r>
              <a:rPr lang="en-US" sz="2400" dirty="0" smtClean="0"/>
              <a:t>always correct</a:t>
            </a:r>
            <a:r>
              <a:rPr lang="en-US" sz="2400" dirty="0"/>
              <a:t>. </a:t>
            </a:r>
            <a:r>
              <a:rPr lang="en-US" sz="2400" dirty="0" err="1"/>
              <a:t>Kalyuga</a:t>
            </a:r>
            <a:r>
              <a:rPr lang="en-US" sz="2400" dirty="0"/>
              <a:t>, Chandler, and </a:t>
            </a:r>
            <a:r>
              <a:rPr lang="en-US" sz="2400" dirty="0" err="1"/>
              <a:t>Sweller</a:t>
            </a:r>
            <a:r>
              <a:rPr lang="en-US" sz="2400" dirty="0"/>
              <a:t> (2004), </a:t>
            </a:r>
            <a:r>
              <a:rPr lang="en-US" sz="2400" dirty="0" smtClean="0"/>
              <a:t>for example</a:t>
            </a:r>
            <a:r>
              <a:rPr lang="en-US" sz="2400" dirty="0"/>
              <a:t>, reported that students who received </a:t>
            </a:r>
            <a:r>
              <a:rPr lang="en-US" sz="2400" dirty="0" smtClean="0"/>
              <a:t>audio with </a:t>
            </a:r>
            <a:r>
              <a:rPr lang="en-US" sz="2400" dirty="0"/>
              <a:t>diagrams outperformed students who </a:t>
            </a:r>
            <a:r>
              <a:rPr lang="en-US" sz="2400" dirty="0" smtClean="0"/>
              <a:t>received audio </a:t>
            </a:r>
            <a:r>
              <a:rPr lang="en-US" sz="2400" dirty="0"/>
              <a:t>and text with diagrams. This finding is </a:t>
            </a:r>
            <a:r>
              <a:rPr lang="en-US" sz="2400" dirty="0" smtClean="0"/>
              <a:t>called the </a:t>
            </a:r>
            <a:r>
              <a:rPr lang="en-US" sz="2400" i="1" dirty="0"/>
              <a:t>redundancy effect </a:t>
            </a:r>
            <a:r>
              <a:rPr lang="en-US" sz="2400" dirty="0"/>
              <a:t>(Mayer, 2009). </a:t>
            </a:r>
            <a:endParaRPr lang="en-US" sz="2400" dirty="0" smtClean="0"/>
          </a:p>
          <a:p>
            <a:endParaRPr lang="it-IT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2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Ginosa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>
            <a:normAutofit fontScale="62500" lnSpcReduction="200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sz="3800" dirty="0"/>
              <a:t> </a:t>
            </a:r>
            <a:r>
              <a:rPr lang="it-IT" sz="3800" b="1" dirty="0" err="1"/>
              <a:t>Abstract</a:t>
            </a:r>
            <a:r>
              <a:rPr lang="it-IT" sz="3800" b="1" dirty="0"/>
              <a:t> </a:t>
            </a:r>
            <a:endParaRPr lang="it-IT" sz="3800" dirty="0"/>
          </a:p>
          <a:p>
            <a:pPr marL="0" indent="0">
              <a:buNone/>
            </a:pPr>
            <a:r>
              <a:rPr lang="it-IT" sz="3800" dirty="0"/>
              <a:t>Il presente contributo descrive un’esperienza di progettazione e realizzazione di video tutorial a supporto dell’apprendimento di assistenti familiari e di persone assistite a domicilio e per l’acquisizione di abilità assistenziali. Il progetto è scaturito da alcune criticità riscontrate da infermieri delle Cure Domiciliari nei percorsi formativi indirizzati agli assistenti domiciliari riconducibili a barriere culturali e linguistiche, esiguità di risorse e aspetti relazionali. I video sono stati organizzati in sequenze, sottotitolati in spagnolo e romeno e composti da immagini statiche, filmati, commenti audio e testi scritti. La sperimentazione ha evidenziato un riscontro positivo sia dei materiali realizzati sia dell’impatto nei percorsi di apprendimento.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5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28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</a:t>
            </a:r>
            <a:r>
              <a:rPr lang="it-IT" b="1" dirty="0" smtClean="0"/>
              <a:t>ntroduzione</a:t>
            </a:r>
            <a:r>
              <a:rPr lang="it-IT" dirty="0"/>
              <a:t>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 Presentazione del </a:t>
            </a:r>
            <a:r>
              <a:rPr lang="it-IT" dirty="0"/>
              <a:t>problema studiato e </a:t>
            </a:r>
            <a:r>
              <a:rPr lang="it-IT" dirty="0" smtClean="0"/>
              <a:t>descrizione della </a:t>
            </a:r>
            <a:r>
              <a:rPr lang="it-IT" dirty="0"/>
              <a:t>strategia di ricerca usata.</a:t>
            </a:r>
          </a:p>
          <a:p>
            <a:pPr lvl="0"/>
            <a:r>
              <a:rPr lang="it-IT" dirty="0"/>
              <a:t>Inizia con uno statement sull’argomento studiato.</a:t>
            </a:r>
          </a:p>
          <a:p>
            <a:pPr lvl="0"/>
            <a:r>
              <a:rPr lang="it-IT" dirty="0"/>
              <a:t>Si discute la letteratura rilevante (una </a:t>
            </a:r>
            <a:r>
              <a:rPr lang="it-IT" dirty="0" err="1"/>
              <a:t>review</a:t>
            </a:r>
            <a:r>
              <a:rPr lang="it-IT" dirty="0"/>
              <a:t>), citando lavori precedenti. </a:t>
            </a:r>
            <a:endParaRPr lang="it-IT" dirty="0" smtClean="0"/>
          </a:p>
          <a:p>
            <a:pPr lvl="0"/>
            <a:r>
              <a:rPr lang="it-IT" dirty="0" smtClean="0"/>
              <a:t>Si </a:t>
            </a:r>
            <a:r>
              <a:rPr lang="it-IT" dirty="0"/>
              <a:t>presenterà la teoria a cui si fa riferimento.</a:t>
            </a:r>
          </a:p>
          <a:p>
            <a:pPr lvl="0"/>
            <a:r>
              <a:rPr lang="it-IT" dirty="0"/>
              <a:t>Vengono definite le variabili.</a:t>
            </a:r>
          </a:p>
          <a:p>
            <a:pPr lvl="0"/>
            <a:r>
              <a:rPr lang="it-IT" dirty="0"/>
              <a:t>Si spiegano le ragioni per cui si fa lo studio, dichiarando quali risultati ci aspettiamo, e perché. </a:t>
            </a:r>
            <a:endParaRPr lang="it-IT" dirty="0" smtClean="0"/>
          </a:p>
          <a:p>
            <a:pPr lvl="0"/>
            <a:r>
              <a:rPr lang="it-IT" dirty="0" smtClean="0"/>
              <a:t>Vengono </a:t>
            </a:r>
            <a:r>
              <a:rPr lang="it-IT" dirty="0"/>
              <a:t>definite le ipotesi.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6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Ipotesi e </a:t>
            </a:r>
            <a:r>
              <a:rPr lang="it-IT" dirty="0" err="1" smtClean="0"/>
              <a:t>def</a:t>
            </a:r>
            <a:r>
              <a:rPr lang="it-IT" dirty="0" smtClean="0"/>
              <a:t>. operative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u="sng" dirty="0"/>
              <a:t>ipotesi </a:t>
            </a:r>
            <a:r>
              <a:rPr lang="it-IT" dirty="0"/>
              <a:t>fornisce la nostra previsione (</a:t>
            </a:r>
            <a:r>
              <a:rPr lang="it-IT" i="1" dirty="0"/>
              <a:t>SE utilizzo i video ALLORA migliorerà la comprensione</a:t>
            </a:r>
            <a:r>
              <a:rPr lang="it-IT" dirty="0"/>
              <a:t>).</a:t>
            </a:r>
          </a:p>
          <a:p>
            <a:r>
              <a:rPr lang="it-IT" dirty="0"/>
              <a:t>Con le </a:t>
            </a:r>
            <a:r>
              <a:rPr lang="it-IT" u="sng" dirty="0"/>
              <a:t>definizioni operative</a:t>
            </a:r>
            <a:r>
              <a:rPr lang="it-IT" dirty="0"/>
              <a:t> concretizzo un’idea/teoria astratta in un indicatore concreto </a:t>
            </a:r>
            <a:r>
              <a:rPr lang="it-IT" dirty="0" smtClean="0"/>
              <a:t>- come misuro?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6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di Ginosa et al.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i="1" dirty="0"/>
              <a:t>La ricerca qui descritta verifica la possibilità di svolgere un training per mezzo di video nei confronti di assistenti familiari che si occupano di anziani con malattia cronica.</a:t>
            </a:r>
            <a:endParaRPr lang="it-IT" dirty="0"/>
          </a:p>
          <a:p>
            <a:r>
              <a:rPr lang="it-IT" i="1" dirty="0" err="1"/>
              <a:t>Censis</a:t>
            </a:r>
            <a:r>
              <a:rPr lang="it-IT" i="1" dirty="0"/>
              <a:t> (2012) descrive il </a:t>
            </a:r>
            <a:r>
              <a:rPr lang="it-IT" i="1" dirty="0" smtClean="0"/>
              <a:t>problema…</a:t>
            </a:r>
            <a:endParaRPr lang="it-IT" dirty="0"/>
          </a:p>
          <a:p>
            <a:r>
              <a:rPr lang="it-IT" i="1" dirty="0"/>
              <a:t>Bonaiuti (2012), Mayer (2005)  forniscono le possibili soluzioni..</a:t>
            </a:r>
            <a:endParaRPr lang="it-IT" dirty="0"/>
          </a:p>
          <a:p>
            <a:r>
              <a:rPr lang="it-IT" i="1" dirty="0"/>
              <a:t>Noi attueremo un progetto esplorativo per la formazione degli assistenti attraverso nuove tecnologie video seguendo le indicazioni del Multimedia Learning</a:t>
            </a:r>
            <a:endParaRPr lang="it-IT" dirty="0"/>
          </a:p>
          <a:p>
            <a:r>
              <a:rPr lang="it-IT" i="1" dirty="0"/>
              <a:t>Ci aspettiamo di ottenere…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partecipanti /soggetti</a:t>
            </a:r>
          </a:p>
          <a:p>
            <a:r>
              <a:rPr lang="it-IT" dirty="0"/>
              <a:t>apparato /materiale</a:t>
            </a:r>
          </a:p>
          <a:p>
            <a:r>
              <a:rPr lang="it-IT" dirty="0"/>
              <a:t>procedura</a:t>
            </a:r>
          </a:p>
          <a:p>
            <a:endParaRPr lang="it-IT" dirty="0" smtClean="0"/>
          </a:p>
          <a:p>
            <a:r>
              <a:rPr lang="it-IT" i="1" dirty="0"/>
              <a:t>Es: partecipano all’indagine 27 studenti di </a:t>
            </a:r>
            <a:r>
              <a:rPr lang="it-IT" i="1" dirty="0" smtClean="0"/>
              <a:t>Scienze dell’Educazione </a:t>
            </a:r>
            <a:r>
              <a:rPr lang="it-IT" i="1" dirty="0"/>
              <a:t>dell’Università di Trieste (13 uomini, 14 donne) </a:t>
            </a:r>
            <a:r>
              <a:rPr lang="it-IT" i="1" dirty="0" smtClean="0"/>
              <a:t>di </a:t>
            </a:r>
            <a:r>
              <a:rPr lang="it-IT" i="1" dirty="0"/>
              <a:t>età 20-42 anni. Tutti svolgono lo stesso compito sperimentale. La partecipazione viene ricompensata con crediti universitari.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4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/>
              <a:t>Es. viene </a:t>
            </a:r>
            <a:r>
              <a:rPr lang="it-IT" i="1" dirty="0" smtClean="0"/>
              <a:t>costruito un questionario </a:t>
            </a:r>
            <a:r>
              <a:rPr lang="it-IT" i="1" dirty="0"/>
              <a:t>con 6 domande con risposta si/no, per valutare gradevolezza, usabilità, utilità del sito web </a:t>
            </a:r>
            <a:r>
              <a:rPr lang="it-IT" i="1" dirty="0" smtClean="0"/>
              <a:t>…. (</a:t>
            </a:r>
            <a:r>
              <a:rPr lang="it-IT" i="1" dirty="0"/>
              <a:t>vedi appendice 1</a:t>
            </a:r>
            <a:r>
              <a:rPr lang="it-IT" i="1" dirty="0" smtClean="0"/>
              <a:t>)</a:t>
            </a:r>
          </a:p>
          <a:p>
            <a:r>
              <a:rPr lang="it-IT" i="1" dirty="0" smtClean="0"/>
              <a:t>Es. </a:t>
            </a:r>
            <a:r>
              <a:rPr lang="it-IT" i="1" dirty="0"/>
              <a:t>i partecipanti ricevono un video che descrive la procedura da apprendere. Viene detto loro di osservarlo con attenzione in modo da poter rispondere poi a un test di ricordo..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1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Descrizione </a:t>
            </a:r>
          </a:p>
          <a:p>
            <a:r>
              <a:rPr lang="it-IT" dirty="0" smtClean="0"/>
              <a:t>dei passaggi, </a:t>
            </a:r>
          </a:p>
          <a:p>
            <a:r>
              <a:rPr lang="it-IT" dirty="0" smtClean="0"/>
              <a:t>del disegno,</a:t>
            </a:r>
          </a:p>
          <a:p>
            <a:r>
              <a:rPr lang="it-IT" dirty="0" smtClean="0"/>
              <a:t> istruzioni</a:t>
            </a:r>
          </a:p>
          <a:p>
            <a:r>
              <a:rPr lang="it-IT" dirty="0" smtClean="0"/>
              <a:t>….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805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R</a:t>
            </a:r>
            <a:r>
              <a:rPr lang="it-IT" b="1" dirty="0"/>
              <a:t>isultati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Riassumono </a:t>
            </a:r>
            <a:r>
              <a:rPr lang="it-IT" dirty="0"/>
              <a:t>i dati raccolti, riportano le analisi descrittive e statistiche, </a:t>
            </a:r>
            <a:endParaRPr lang="it-IT" dirty="0" smtClean="0"/>
          </a:p>
          <a:p>
            <a:r>
              <a:rPr lang="it-IT" dirty="0" smtClean="0"/>
              <a:t>Meglio con una tabella o grafico</a:t>
            </a:r>
          </a:p>
          <a:p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2263528" cy="179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struttura dei 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Quali conosciamo?</a:t>
            </a:r>
          </a:p>
          <a:p>
            <a:r>
              <a:rPr lang="it-IT" dirty="0" smtClean="0"/>
              <a:t>Da quali parti sono composte?</a:t>
            </a:r>
          </a:p>
          <a:p>
            <a:r>
              <a:rPr lang="it-IT" dirty="0" smtClean="0"/>
              <a:t>A cosa ci servono?</a:t>
            </a:r>
          </a:p>
          <a:p>
            <a:endParaRPr lang="it-IT" dirty="0"/>
          </a:p>
          <a:p>
            <a:pPr lvl="3"/>
            <a:r>
              <a:rPr lang="it-IT" sz="2400" dirty="0" smtClean="0"/>
              <a:t>Narrativo</a:t>
            </a:r>
          </a:p>
          <a:p>
            <a:pPr lvl="3"/>
            <a:r>
              <a:rPr lang="it-IT" sz="2400" dirty="0" smtClean="0"/>
              <a:t>Descrittivo</a:t>
            </a:r>
          </a:p>
          <a:p>
            <a:pPr lvl="3"/>
            <a:r>
              <a:rPr lang="it-IT" sz="2400" dirty="0" smtClean="0"/>
              <a:t>Argomentativo</a:t>
            </a:r>
          </a:p>
          <a:p>
            <a:pPr lvl="3"/>
            <a:r>
              <a:rPr lang="it-IT" sz="2400" dirty="0" smtClean="0"/>
              <a:t>Espositivo</a:t>
            </a:r>
          </a:p>
          <a:p>
            <a:pPr lvl="3"/>
            <a:r>
              <a:rPr lang="it-IT" sz="2400" dirty="0" smtClean="0"/>
              <a:t>……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33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Discussione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dichiara </a:t>
            </a:r>
            <a:r>
              <a:rPr lang="it-IT" dirty="0"/>
              <a:t>che le ipotesi sono confermate o non confermate.</a:t>
            </a:r>
          </a:p>
          <a:p>
            <a:r>
              <a:rPr lang="it-IT" dirty="0"/>
              <a:t>Si discutono le somiglianze e differenze tra i propri risultati e il lavoro di altri.</a:t>
            </a:r>
          </a:p>
          <a:p>
            <a:r>
              <a:rPr lang="it-IT" dirty="0"/>
              <a:t>Si cerca di indicare in quale modo lo studio potrà essere migliorato in futuro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3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Aspetti micro: La bibliografia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Ordine alfabetico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Rientro della prima riga della citazione di </a:t>
            </a:r>
            <a:r>
              <a:rPr lang="it-IT" dirty="0" smtClean="0"/>
              <a:t>½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Vanno </a:t>
            </a:r>
            <a:r>
              <a:rPr lang="it-IT" dirty="0"/>
              <a:t>riportati solo articoli citati direttamente.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9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Articoli da riviste periodiche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Un </a:t>
            </a:r>
            <a:r>
              <a:rPr lang="it-IT" b="1" dirty="0"/>
              <a:t>autore</a:t>
            </a:r>
          </a:p>
          <a:p>
            <a:r>
              <a:rPr lang="it-IT" dirty="0"/>
              <a:t> Autore, A. B. (2000). Titolo dell’articolo. </a:t>
            </a:r>
            <a:r>
              <a:rPr lang="it-IT" i="1" dirty="0"/>
              <a:t>Titolo della rivista</a:t>
            </a:r>
            <a:r>
              <a:rPr lang="it-IT" dirty="0"/>
              <a:t>, </a:t>
            </a:r>
            <a:r>
              <a:rPr lang="it-IT" dirty="0" smtClean="0"/>
              <a:t>126, 185-198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b="1" dirty="0"/>
              <a:t>Due autori</a:t>
            </a:r>
          </a:p>
          <a:p>
            <a:r>
              <a:rPr lang="it-IT" dirty="0"/>
              <a:t> Autore, A., &amp; Autore, B. (2004). Titolo dell’articolo. </a:t>
            </a:r>
            <a:r>
              <a:rPr lang="it-IT" i="1" dirty="0"/>
              <a:t>Titolo </a:t>
            </a:r>
            <a:r>
              <a:rPr lang="it-IT" i="1" dirty="0" smtClean="0"/>
              <a:t>della rivista</a:t>
            </a:r>
            <a:r>
              <a:rPr lang="it-IT" dirty="0"/>
              <a:t>, 43(2), 61-84</a:t>
            </a:r>
          </a:p>
          <a:p>
            <a:r>
              <a:rPr lang="it-IT" dirty="0"/>
              <a:t> </a:t>
            </a:r>
            <a:r>
              <a:rPr lang="it-IT" b="1" dirty="0"/>
              <a:t>Da tre autori a sei autori</a:t>
            </a:r>
          </a:p>
          <a:p>
            <a:r>
              <a:rPr lang="it-IT" dirty="0"/>
              <a:t> Autore, A., Autore, B., &amp; Autore C. (2002). Titolo dell’articolo.</a:t>
            </a:r>
          </a:p>
          <a:p>
            <a:r>
              <a:rPr lang="it-IT" i="1" dirty="0"/>
              <a:t>Titolo della rivista</a:t>
            </a:r>
            <a:r>
              <a:rPr lang="it-IT" dirty="0"/>
              <a:t>, 43(2), </a:t>
            </a:r>
            <a:r>
              <a:rPr lang="it-IT" dirty="0" smtClean="0"/>
              <a:t>61-84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1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Materiale accessibile in rete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Autor, A. (2007). Titolo nella lingua originale</a:t>
            </a:r>
          </a:p>
          <a:p>
            <a:pPr marL="0" indent="0">
              <a:buNone/>
            </a:pPr>
            <a:r>
              <a:rPr lang="it-IT" dirty="0"/>
              <a:t>[traduzione del titolo in inglese]. </a:t>
            </a:r>
            <a:r>
              <a:rPr lang="it-IT" i="1" dirty="0"/>
              <a:t>Titolo della</a:t>
            </a:r>
          </a:p>
          <a:p>
            <a:pPr marL="0" indent="0">
              <a:buNone/>
            </a:pPr>
            <a:r>
              <a:rPr lang="en-US" i="1" dirty="0" err="1"/>
              <a:t>rivista</a:t>
            </a:r>
            <a:r>
              <a:rPr lang="en-US" dirty="0"/>
              <a:t>, 43(2), 61-84. Retrieved from:</a:t>
            </a:r>
          </a:p>
          <a:p>
            <a:pPr marL="0" indent="0">
              <a:buNone/>
            </a:pPr>
            <a:r>
              <a:rPr lang="it-IT" dirty="0"/>
              <a:t>http://www.nomesito.zz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9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Libri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Autori </a:t>
            </a:r>
            <a:r>
              <a:rPr lang="it-IT" dirty="0"/>
              <a:t>esplicitati (fino a sei)</a:t>
            </a:r>
          </a:p>
          <a:p>
            <a:pPr marL="0" indent="0">
              <a:buNone/>
            </a:pPr>
            <a:r>
              <a:rPr lang="it-IT" dirty="0"/>
              <a:t> Autore, A., &amp; Autore, B. (2001). </a:t>
            </a:r>
            <a:r>
              <a:rPr lang="it-IT" i="1" dirty="0"/>
              <a:t>Titolo del libro.</a:t>
            </a:r>
          </a:p>
          <a:p>
            <a:pPr marL="0" indent="0">
              <a:buNone/>
            </a:pPr>
            <a:r>
              <a:rPr lang="it-IT" dirty="0"/>
              <a:t>Città: Editore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Autori non esplicitati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err="1"/>
              <a:t>Australian</a:t>
            </a:r>
            <a:r>
              <a:rPr lang="it-IT" dirty="0"/>
              <a:t> Bureau of </a:t>
            </a:r>
            <a:r>
              <a:rPr lang="it-IT" dirty="0" err="1"/>
              <a:t>Statistics</a:t>
            </a:r>
            <a:r>
              <a:rPr lang="it-IT" dirty="0"/>
              <a:t>. (1991). </a:t>
            </a:r>
            <a:r>
              <a:rPr lang="it-IT" i="1" dirty="0"/>
              <a:t>Titolo </a:t>
            </a:r>
            <a:r>
              <a:rPr lang="it-IT" i="1" dirty="0" smtClean="0"/>
              <a:t>libro</a:t>
            </a:r>
            <a:r>
              <a:rPr lang="it-IT" dirty="0" smtClean="0"/>
              <a:t>. Città</a:t>
            </a:r>
            <a:r>
              <a:rPr lang="it-IT" dirty="0"/>
              <a:t>: Editore.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6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Plagio?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citate </a:t>
            </a:r>
            <a:r>
              <a:rPr lang="it-IT" dirty="0"/>
              <a:t>sempre l’autore,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Idea </a:t>
            </a:r>
            <a:r>
              <a:rPr lang="it-IT" dirty="0"/>
              <a:t>di circolazione libera delle idee </a:t>
            </a:r>
            <a:r>
              <a:rPr lang="it-IT" dirty="0" smtClean="0"/>
              <a:t>ma riconoscimento </a:t>
            </a:r>
            <a:r>
              <a:rPr lang="it-IT" dirty="0"/>
              <a:t>dei </a:t>
            </a:r>
            <a:r>
              <a:rPr lang="it-IT" dirty="0" smtClean="0"/>
              <a:t>crediti.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3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Compito: una schedatura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Problema e Domanda di ricerca</a:t>
            </a:r>
          </a:p>
          <a:p>
            <a:r>
              <a:rPr lang="it-IT" dirty="0" smtClean="0"/>
              <a:t>Ipotesi</a:t>
            </a:r>
          </a:p>
          <a:p>
            <a:r>
              <a:rPr lang="it-IT" dirty="0" smtClean="0"/>
              <a:t>Variabili</a:t>
            </a:r>
          </a:p>
          <a:p>
            <a:r>
              <a:rPr lang="it-IT" dirty="0" smtClean="0"/>
              <a:t>Metodo</a:t>
            </a:r>
          </a:p>
          <a:p>
            <a:r>
              <a:rPr lang="it-IT" dirty="0" smtClean="0"/>
              <a:t>Soggetti</a:t>
            </a:r>
          </a:p>
          <a:p>
            <a:r>
              <a:rPr lang="it-IT" dirty="0" smtClean="0"/>
              <a:t>Risultati</a:t>
            </a:r>
          </a:p>
          <a:p>
            <a:r>
              <a:rPr lang="it-IT" dirty="0" smtClean="0"/>
              <a:t>Conclusioni</a:t>
            </a:r>
          </a:p>
          <a:p>
            <a:r>
              <a:rPr lang="it-IT" dirty="0"/>
              <a:t>B</a:t>
            </a:r>
            <a:r>
              <a:rPr lang="it-IT" dirty="0" smtClean="0"/>
              <a:t>ibliografia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8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https://apastyle.apa.org/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957" y="1600200"/>
            <a:ext cx="8050085" cy="45259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279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 </a:t>
            </a:r>
            <a:r>
              <a:rPr lang="it-IT" b="1" dirty="0"/>
              <a:t>stile APA</a:t>
            </a:r>
            <a:r>
              <a:rPr lang="it-IT" dirty="0"/>
              <a:t> (in </a:t>
            </a:r>
            <a:r>
              <a:rPr lang="it-IT" dirty="0">
                <a:hlinkClick r:id="rId2" tooltip="Lingua inglese"/>
              </a:rPr>
              <a:t>inglese</a:t>
            </a:r>
            <a:r>
              <a:rPr lang="it-IT" dirty="0"/>
              <a:t>: </a:t>
            </a:r>
            <a:r>
              <a:rPr lang="it-IT" i="1" dirty="0"/>
              <a:t>APA style</a:t>
            </a:r>
            <a:r>
              <a:rPr lang="it-IT" dirty="0"/>
              <a:t>) è l'insieme delle regole per la pubblicazione</a:t>
            </a:r>
            <a:r>
              <a:rPr lang="it-IT" baseline="30000" dirty="0">
                <a:hlinkClick r:id="rId3"/>
              </a:rPr>
              <a:t>[1]</a:t>
            </a:r>
            <a:r>
              <a:rPr lang="it-IT" dirty="0"/>
              <a:t> di </a:t>
            </a:r>
            <a:r>
              <a:rPr lang="it-IT" dirty="0">
                <a:hlinkClick r:id="rId4" tooltip="Pubblicazione scientifica"/>
              </a:rPr>
              <a:t>articoli scientifici</a:t>
            </a:r>
            <a:r>
              <a:rPr lang="it-IT" dirty="0"/>
              <a:t> secondo il metodo raccomandato dall'</a:t>
            </a:r>
            <a:r>
              <a:rPr lang="it-IT" dirty="0">
                <a:hlinkClick r:id="rId5" tooltip="American Psychological Association"/>
              </a:rPr>
              <a:t>American Psychological Association</a:t>
            </a:r>
            <a:r>
              <a:rPr lang="it-IT" dirty="0"/>
              <a:t> (APA).</a:t>
            </a:r>
          </a:p>
          <a:p>
            <a:r>
              <a:rPr lang="it-IT" dirty="0"/>
              <a:t>L'APA </a:t>
            </a:r>
            <a:r>
              <a:rPr lang="it-IT" dirty="0" smtClean="0"/>
              <a:t>pubblica un</a:t>
            </a:r>
            <a:r>
              <a:rPr lang="it-IT" dirty="0"/>
              <a:t> </a:t>
            </a:r>
            <a:r>
              <a:rPr lang="it-IT" dirty="0">
                <a:hlinkClick r:id="rId6" tooltip="Manuale"/>
              </a:rPr>
              <a:t>manuale</a:t>
            </a:r>
            <a:r>
              <a:rPr lang="it-IT" dirty="0"/>
              <a:t> chiamato </a:t>
            </a:r>
            <a:r>
              <a:rPr lang="it-IT" i="1" dirty="0"/>
              <a:t>Publication Manual</a:t>
            </a:r>
            <a:r>
              <a:rPr lang="it-IT" dirty="0"/>
              <a:t> che attualmente è alla settima edizione, edita nel </a:t>
            </a:r>
            <a:r>
              <a:rPr lang="it-IT" dirty="0">
                <a:hlinkClick r:id="rId7" tooltip="2020"/>
              </a:rPr>
              <a:t>2020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138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Apa ci dà un tutorial e una parte basic </a:t>
            </a:r>
          </a:p>
          <a:p>
            <a:endParaRPr lang="it-IT" dirty="0" smtClean="0">
              <a:hlinkClick r:id="rId2"/>
            </a:endParaRPr>
          </a:p>
          <a:p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://extras.apa.org/apastyle/basics-7e/?_ga=2.220126298.215060629.1606640733-304874599.1573395199#/</a:t>
            </a:r>
          </a:p>
          <a:p>
            <a:endParaRPr lang="it-IT" dirty="0" smtClean="0">
              <a:hlinkClick r:id="rId2"/>
            </a:endParaRPr>
          </a:p>
          <a:p>
            <a:endParaRPr lang="it-IT" dirty="0">
              <a:hlinkClick r:id="rId2"/>
            </a:endParaRPr>
          </a:p>
          <a:p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en.wikiversity.org/wiki/APA_style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54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Report/articolo di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Testo espositivo</a:t>
            </a:r>
          </a:p>
          <a:p>
            <a:r>
              <a:rPr lang="it-IT" dirty="0" smtClean="0"/>
              <a:t>Ha una sequenza caratteristica</a:t>
            </a:r>
          </a:p>
          <a:p>
            <a:endParaRPr lang="it-IT" dirty="0"/>
          </a:p>
          <a:p>
            <a:r>
              <a:rPr lang="it-IT" dirty="0" smtClean="0"/>
              <a:t>Consente di fare previsioni, cercare ad hoc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7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risultati…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Tabella</a:t>
            </a:r>
          </a:p>
          <a:p>
            <a:r>
              <a:rPr lang="it-IT" dirty="0" smtClean="0"/>
              <a:t>Grafico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Charts.Hohli.com</a:t>
            </a:r>
          </a:p>
          <a:p>
            <a:pPr marL="0" indent="0">
              <a:buNone/>
            </a:pP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5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70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tipi di scritto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Studi </a:t>
            </a:r>
            <a:r>
              <a:rPr lang="it-IT" dirty="0" smtClean="0"/>
              <a:t>quali-quantitativi</a:t>
            </a:r>
            <a:endParaRPr lang="it-IT" dirty="0"/>
          </a:p>
          <a:p>
            <a:r>
              <a:rPr lang="it-IT" dirty="0" smtClean="0"/>
              <a:t> Studi </a:t>
            </a:r>
            <a:r>
              <a:rPr lang="it-IT" dirty="0"/>
              <a:t>di </a:t>
            </a:r>
            <a:r>
              <a:rPr lang="it-IT" dirty="0" smtClean="0"/>
              <a:t>caso</a:t>
            </a:r>
          </a:p>
          <a:p>
            <a:r>
              <a:rPr lang="it-IT" dirty="0" err="1" smtClean="0"/>
              <a:t>Review</a:t>
            </a:r>
            <a:r>
              <a:rPr lang="it-IT" dirty="0" smtClean="0"/>
              <a:t> </a:t>
            </a:r>
            <a:r>
              <a:rPr lang="it-IT" dirty="0"/>
              <a:t>della </a:t>
            </a:r>
            <a:r>
              <a:rPr lang="it-IT" dirty="0" smtClean="0"/>
              <a:t>letteratura, meta analisi</a:t>
            </a:r>
            <a:endParaRPr lang="it-IT" dirty="0"/>
          </a:p>
          <a:p>
            <a:r>
              <a:rPr lang="it-IT" dirty="0" smtClean="0"/>
              <a:t>  </a:t>
            </a:r>
            <a:r>
              <a:rPr lang="it-IT" dirty="0"/>
              <a:t>Articoli </a:t>
            </a:r>
            <a:r>
              <a:rPr lang="it-IT" dirty="0" smtClean="0"/>
              <a:t>teorici, storici, comparativi</a:t>
            </a:r>
            <a:endParaRPr lang="it-IT" dirty="0"/>
          </a:p>
          <a:p>
            <a:r>
              <a:rPr lang="it-IT" dirty="0" smtClean="0"/>
              <a:t>  </a:t>
            </a:r>
            <a:r>
              <a:rPr lang="it-IT" dirty="0"/>
              <a:t>Articoli </a:t>
            </a:r>
            <a:r>
              <a:rPr lang="it-IT" dirty="0" smtClean="0"/>
              <a:t>metodologici</a:t>
            </a:r>
          </a:p>
          <a:p>
            <a:r>
              <a:rPr lang="it-IT" dirty="0" smtClean="0"/>
              <a:t>….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6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Studi </a:t>
            </a:r>
            <a:r>
              <a:rPr lang="it-IT" dirty="0"/>
              <a:t>empirici quali-quantitativi</a:t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per </a:t>
            </a:r>
            <a:r>
              <a:rPr lang="it-IT" dirty="0"/>
              <a:t>presentare i risultati di uno studio </a:t>
            </a:r>
            <a:r>
              <a:rPr lang="it-IT" dirty="0" smtClean="0"/>
              <a:t>empirico (originale).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Riflette </a:t>
            </a:r>
            <a:r>
              <a:rPr lang="it-IT" dirty="0"/>
              <a:t>gli </a:t>
            </a:r>
            <a:r>
              <a:rPr lang="it-IT" i="1" dirty="0" smtClean="0"/>
              <a:t>stadi – le componenti</a:t>
            </a:r>
            <a:r>
              <a:rPr lang="it-IT" dirty="0" smtClean="0"/>
              <a:t> </a:t>
            </a:r>
            <a:r>
              <a:rPr lang="it-IT" dirty="0" smtClean="0"/>
              <a:t>del processo </a:t>
            </a:r>
            <a:r>
              <a:rPr lang="it-IT" dirty="0"/>
              <a:t>di ricerca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 Introduzione: domanda </a:t>
            </a:r>
            <a:r>
              <a:rPr lang="it-IT" dirty="0"/>
              <a:t>di ricerca, </a:t>
            </a:r>
            <a:r>
              <a:rPr lang="it-IT" dirty="0" smtClean="0"/>
              <a:t>antecedenti teorici </a:t>
            </a:r>
            <a:r>
              <a:rPr lang="it-IT" dirty="0"/>
              <a:t>e obiettivi </a:t>
            </a:r>
            <a:r>
              <a:rPr lang="it-IT" dirty="0" smtClean="0"/>
              <a:t>dell’indagine</a:t>
            </a:r>
            <a:endParaRPr lang="it-IT" dirty="0"/>
          </a:p>
          <a:p>
            <a:r>
              <a:rPr lang="it-IT" dirty="0" smtClean="0"/>
              <a:t> Metodo:  </a:t>
            </a:r>
            <a:r>
              <a:rPr lang="it-IT" dirty="0"/>
              <a:t>descrizione delle procedure e degli </a:t>
            </a:r>
            <a:r>
              <a:rPr lang="it-IT" dirty="0" smtClean="0"/>
              <a:t>strumenti della ricerca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Risultati</a:t>
            </a:r>
          </a:p>
          <a:p>
            <a:r>
              <a:rPr lang="it-IT" dirty="0" smtClean="0"/>
              <a:t>Discussione:  </a:t>
            </a:r>
            <a:r>
              <a:rPr lang="it-IT" dirty="0"/>
              <a:t>riassunto, interpretazione dei risultati,</a:t>
            </a:r>
          </a:p>
          <a:p>
            <a:pPr marL="0" indent="0">
              <a:buNone/>
            </a:pPr>
            <a:r>
              <a:rPr lang="it-IT" dirty="0"/>
              <a:t>interpretazioni alternative, implicazioni e ricadute sul futuro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+ AO abstract, bibliografia</a:t>
            </a:r>
            <a:endParaRPr lang="it-IT" dirty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2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9074699" cy="510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662576" y="188640"/>
            <a:ext cx="7365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Aspetti micro: ortografia, bibliografia…</a:t>
            </a:r>
          </a:p>
          <a:p>
            <a:r>
              <a:rPr lang="it-IT" sz="2400" dirty="0"/>
              <a:t>Aspetti macro: la struttura del testo, schemi di scrittura</a:t>
            </a:r>
            <a:r>
              <a:rPr lang="it-IT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2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(come si scrive un </a:t>
            </a:r>
            <a:r>
              <a:rPr lang="it-IT" dirty="0" err="1" smtClean="0"/>
              <a:t>Abstract</a:t>
            </a:r>
            <a:r>
              <a:rPr lang="it-IT" dirty="0" smtClean="0"/>
              <a:t>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Riportare </a:t>
            </a:r>
            <a:r>
              <a:rPr lang="it-IT" dirty="0"/>
              <a:t>la domanda di ricerca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 Descrivere i partecipanti </a:t>
            </a:r>
            <a:r>
              <a:rPr lang="it-IT" dirty="0" smtClean="0"/>
              <a:t>secondo caratteristiche </a:t>
            </a:r>
            <a:r>
              <a:rPr lang="it-IT" dirty="0"/>
              <a:t>pertinenti (numero, </a:t>
            </a:r>
            <a:r>
              <a:rPr lang="it-IT" dirty="0" smtClean="0"/>
              <a:t>età, genere</a:t>
            </a:r>
            <a:r>
              <a:rPr lang="it-IT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 Descrivere il metodo (apparato, procedure </a:t>
            </a:r>
            <a:r>
              <a:rPr lang="it-IT" dirty="0" smtClean="0"/>
              <a:t>di raccolta </a:t>
            </a:r>
            <a:r>
              <a:rPr lang="it-IT" dirty="0"/>
              <a:t>dati, questionari utilizzati)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 Risultati 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Conclusioni </a:t>
            </a:r>
            <a:r>
              <a:rPr lang="it-IT" dirty="0"/>
              <a:t>e implicazioni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4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Risko</a:t>
            </a:r>
            <a:r>
              <a:rPr lang="it-IT" dirty="0" smtClean="0"/>
              <a:t> et al. </a:t>
            </a:r>
            <a:r>
              <a:rPr lang="it-IT" dirty="0" err="1" smtClean="0"/>
              <a:t>Mindwandering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Summary: Understanding the factors underlying variation in attentional state is critical in a number of domains. Here, we </a:t>
            </a:r>
            <a:r>
              <a:rPr lang="en-US" dirty="0" smtClean="0"/>
              <a:t>investigate the </a:t>
            </a:r>
            <a:r>
              <a:rPr lang="en-US" dirty="0"/>
              <a:t>relation between time on task and mind wandering (i.e., a state of decoupled attention) in the context of a lecture. </a:t>
            </a:r>
            <a:r>
              <a:rPr lang="en-US" dirty="0" smtClean="0"/>
              <a:t>Lectures are </a:t>
            </a:r>
            <a:r>
              <a:rPr lang="en-US" dirty="0"/>
              <a:t>the primary means of knowledge transmission in post secondary education rendering an understanding of </a:t>
            </a:r>
            <a:r>
              <a:rPr lang="en-US" dirty="0" smtClean="0"/>
              <a:t>attentional variations </a:t>
            </a:r>
            <a:r>
              <a:rPr lang="en-US" dirty="0"/>
              <a:t>in lectures a pressing practical concern. We report two experiments wherein participants watched a video recorded </a:t>
            </a:r>
            <a:r>
              <a:rPr lang="en-US" dirty="0" smtClean="0"/>
              <a:t>lecture either </a:t>
            </a:r>
            <a:r>
              <a:rPr lang="en-US" dirty="0"/>
              <a:t>alone (Experiment 1) or in a classroom context (Experiment 2). Participants responded to mind wandering probes </a:t>
            </a:r>
            <a:r>
              <a:rPr lang="en-US" dirty="0" smtClean="0"/>
              <a:t>at various </a:t>
            </a:r>
            <a:r>
              <a:rPr lang="en-US" dirty="0"/>
              <a:t>times in the lecture in an effort to track variations in mind wandering over time. In addition, following the lecture, </a:t>
            </a:r>
            <a:r>
              <a:rPr lang="en-US" dirty="0" smtClean="0"/>
              <a:t>memory for </a:t>
            </a:r>
            <a:r>
              <a:rPr lang="en-US" dirty="0"/>
              <a:t>the lecture material was tested. Results demonstrate that in a lecture mind wandering increases with time on task and </a:t>
            </a:r>
            <a:r>
              <a:rPr lang="en-US" dirty="0" smtClean="0"/>
              <a:t>memory for </a:t>
            </a:r>
            <a:r>
              <a:rPr lang="en-US" dirty="0"/>
              <a:t>the lecture material decreases. In addition, there was a significant relation between mind wandering and memory for </a:t>
            </a:r>
            <a:r>
              <a:rPr lang="en-US" dirty="0" smtClean="0"/>
              <a:t>lecture material</a:t>
            </a:r>
            <a:r>
              <a:rPr lang="en-US" dirty="0"/>
              <a:t>. Theoretical and practical applications of the present results are discussed.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4C69-EA44-4F8E-A7FC-268C3D8F445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20688"/>
            <a:ext cx="822960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 err="1"/>
              <a:t>Sunjung</a:t>
            </a:r>
            <a:r>
              <a:rPr lang="it-IT" sz="2000" b="1" dirty="0"/>
              <a:t> </a:t>
            </a:r>
            <a:r>
              <a:rPr lang="it-IT" sz="2000" b="1" dirty="0" err="1"/>
              <a:t>Kim</a:t>
            </a:r>
            <a:r>
              <a:rPr lang="it-IT" sz="2000" b="1" dirty="0"/>
              <a:t>, Rebecca </a:t>
            </a:r>
            <a:r>
              <a:rPr lang="it-IT" sz="2000" b="1" dirty="0" err="1"/>
              <a:t>Wiseheart</a:t>
            </a:r>
            <a:r>
              <a:rPr lang="it-IT" sz="2000" b="1" dirty="0"/>
              <a:t>, Patrick R. </a:t>
            </a:r>
            <a:r>
              <a:rPr lang="it-IT" sz="2000" b="1" dirty="0" err="1" smtClean="0"/>
              <a:t>Walden</a:t>
            </a:r>
            <a:r>
              <a:rPr lang="it-IT" sz="2000" b="1" dirty="0" smtClean="0"/>
              <a:t>. </a:t>
            </a:r>
            <a:r>
              <a:rPr lang="pt-BR" sz="2000" b="1" dirty="0" smtClean="0"/>
              <a:t>Do </a:t>
            </a:r>
            <a:r>
              <a:rPr lang="pt-BR" sz="2000" b="1" dirty="0"/>
              <a:t>Multimedia Instructional Designs Enhance </a:t>
            </a:r>
            <a:r>
              <a:rPr lang="en-US" sz="2000" b="1" dirty="0"/>
              <a:t>Comprehension in College Students with Dyslexia?</a:t>
            </a: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r>
              <a:rPr lang="en-US" sz="2000" i="1" dirty="0" smtClean="0"/>
              <a:t>Journal </a:t>
            </a:r>
            <a:r>
              <a:rPr lang="en-US" sz="2000" i="1" dirty="0"/>
              <a:t>of Postsecondary Education and Disability, 31</a:t>
            </a:r>
            <a:r>
              <a:rPr lang="en-US" sz="2000" dirty="0"/>
              <a:t>(4), 351-365 351</a:t>
            </a:r>
          </a:p>
          <a:p>
            <a:pPr marL="0" indent="0">
              <a:buNone/>
            </a:pPr>
            <a:endParaRPr lang="it-IT" sz="2000" b="1" dirty="0" smtClean="0"/>
          </a:p>
          <a:p>
            <a:pPr marL="0" indent="0">
              <a:buNone/>
            </a:pPr>
            <a:r>
              <a:rPr lang="it-IT" sz="2000" b="1" dirty="0" err="1" smtClean="0"/>
              <a:t>Abstract</a:t>
            </a:r>
            <a:endParaRPr lang="it-IT" sz="2000" b="1" dirty="0"/>
          </a:p>
          <a:p>
            <a:pPr marL="0" indent="0">
              <a:buNone/>
            </a:pPr>
            <a:r>
              <a:rPr lang="en-US" sz="2000" dirty="0"/>
              <a:t>The current study tested the effects of multimedia instructional designs (</a:t>
            </a:r>
            <a:r>
              <a:rPr lang="en-US" sz="2000" dirty="0" err="1"/>
              <a:t>text+picture</a:t>
            </a:r>
            <a:r>
              <a:rPr lang="en-US" sz="2000" dirty="0"/>
              <a:t>, </a:t>
            </a:r>
            <a:r>
              <a:rPr lang="en-US" sz="2000" dirty="0" err="1"/>
              <a:t>audio+picture</a:t>
            </a:r>
            <a:r>
              <a:rPr lang="en-US" sz="2000" dirty="0"/>
              <a:t>, </a:t>
            </a:r>
            <a:r>
              <a:rPr lang="en-US" sz="2000" dirty="0" smtClean="0"/>
              <a:t>and </a:t>
            </a:r>
            <a:r>
              <a:rPr lang="en-US" sz="2000" dirty="0" err="1" smtClean="0"/>
              <a:t>text+audio+picture</a:t>
            </a:r>
            <a:r>
              <a:rPr lang="en-US" sz="2000" dirty="0"/>
              <a:t>) on retention and transfer of information in college students with and without </a:t>
            </a:r>
            <a:r>
              <a:rPr lang="en-US" sz="2000" dirty="0" smtClean="0"/>
              <a:t>dyslexia while </a:t>
            </a:r>
            <a:r>
              <a:rPr lang="en-US" sz="2000" dirty="0"/>
              <a:t>tracking students’ eye movements. After controlling for verbal ability, the dyslexia group </a:t>
            </a:r>
            <a:r>
              <a:rPr lang="en-US" sz="2000" dirty="0" smtClean="0"/>
              <a:t>differed from </a:t>
            </a:r>
            <a:r>
              <a:rPr lang="en-US" sz="2000" dirty="0"/>
              <a:t>controls only in the </a:t>
            </a:r>
            <a:r>
              <a:rPr lang="en-US" sz="2000" dirty="0" err="1"/>
              <a:t>text+picture</a:t>
            </a:r>
            <a:r>
              <a:rPr lang="en-US" sz="2000" dirty="0"/>
              <a:t> condition. Retention performance for the dyslexia group was </a:t>
            </a:r>
            <a:r>
              <a:rPr lang="en-US" sz="2000" dirty="0" smtClean="0"/>
              <a:t>optimal in </a:t>
            </a:r>
            <a:r>
              <a:rPr lang="en-US" sz="2000" dirty="0"/>
              <a:t>the no written text (</a:t>
            </a:r>
            <a:r>
              <a:rPr lang="en-US" sz="2000" dirty="0" err="1"/>
              <a:t>audio+picture</a:t>
            </a:r>
            <a:r>
              <a:rPr lang="en-US" sz="2000" dirty="0"/>
              <a:t>) condition. Eye-tracking data showed that the dyslexia group </a:t>
            </a:r>
            <a:r>
              <a:rPr lang="en-US" sz="2000" dirty="0" smtClean="0"/>
              <a:t>spent significantly </a:t>
            </a:r>
            <a:r>
              <a:rPr lang="en-US" sz="2000" dirty="0"/>
              <a:t>more time viewing the picture when audio augmented written text. These findings show </a:t>
            </a:r>
            <a:r>
              <a:rPr lang="en-US" sz="2000" dirty="0" smtClean="0"/>
              <a:t>that students </a:t>
            </a:r>
            <a:r>
              <a:rPr lang="en-US" sz="2000" dirty="0"/>
              <a:t>with dyslexia can learn as easily from multimedia instruction</a:t>
            </a:r>
            <a:endParaRPr lang="it-IT" sz="2000" dirty="0"/>
          </a:p>
        </p:txBody>
      </p:sp>
      <p:sp>
        <p:nvSpPr>
          <p:cNvPr id="512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DE17D4-BD7D-466C-8155-5CFD01BD5990}" type="slidenum">
              <a:rPr lang="it-IT" altLang="it-IT" smtClean="0"/>
              <a:pPr eaLnBrk="1" hangingPunct="1"/>
              <a:t>9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759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1504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Tema di Office</vt:lpstr>
      <vt:lpstr>Le norme editoriali</vt:lpstr>
      <vt:lpstr>La struttura dei testi</vt:lpstr>
      <vt:lpstr>Report/articolo di ricerca</vt:lpstr>
      <vt:lpstr>Altri tipi di scritto</vt:lpstr>
      <vt:lpstr>Studi empirici quali-quantitativi  </vt:lpstr>
      <vt:lpstr>PowerPoint Presentation</vt:lpstr>
      <vt:lpstr>(come si scrive un Abstract) </vt:lpstr>
      <vt:lpstr>Risko et al. Mindwandering…</vt:lpstr>
      <vt:lpstr>PowerPoint Presentation</vt:lpstr>
      <vt:lpstr>Kim, intro due ipotesi a confronto (non sempre è esplicita </vt:lpstr>
      <vt:lpstr>Ginosa</vt:lpstr>
      <vt:lpstr>PowerPoint Presentation</vt:lpstr>
      <vt:lpstr>Introduzione. </vt:lpstr>
      <vt:lpstr>Ipotesi e def. operative</vt:lpstr>
      <vt:lpstr>Introduzione di Ginosa et al.</vt:lpstr>
      <vt:lpstr>Metodo</vt:lpstr>
      <vt:lpstr>PowerPoint Presentation</vt:lpstr>
      <vt:lpstr>procedura</vt:lpstr>
      <vt:lpstr>I Risultati </vt:lpstr>
      <vt:lpstr>Discussione </vt:lpstr>
      <vt:lpstr>Aspetti micro: La bibliografia </vt:lpstr>
      <vt:lpstr>Articoli da riviste periodiche </vt:lpstr>
      <vt:lpstr>Materiale accessibile in rete </vt:lpstr>
      <vt:lpstr>Libri </vt:lpstr>
      <vt:lpstr>Plagio? </vt:lpstr>
      <vt:lpstr>Compito: una schedatura</vt:lpstr>
      <vt:lpstr>https://apastyle.apa.org/</vt:lpstr>
      <vt:lpstr>PowerPoint Presentation</vt:lpstr>
      <vt:lpstr>PowerPoint Presentation</vt:lpstr>
      <vt:lpstr>I risultati…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norme editoriali</dc:title>
  <dc:creator>Gisella</dc:creator>
  <cp:lastModifiedBy>Acer</cp:lastModifiedBy>
  <cp:revision>47</cp:revision>
  <dcterms:created xsi:type="dcterms:W3CDTF">2015-04-18T10:41:35Z</dcterms:created>
  <dcterms:modified xsi:type="dcterms:W3CDTF">2020-11-29T09:15:27Z</dcterms:modified>
</cp:coreProperties>
</file>