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60" r:id="rId5"/>
    <p:sldId id="264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8" r:id="rId15"/>
    <p:sldId id="271" r:id="rId16"/>
    <p:sldId id="277" r:id="rId17"/>
    <p:sldId id="272" r:id="rId18"/>
    <p:sldId id="279" r:id="rId19"/>
    <p:sldId id="280" r:id="rId20"/>
    <p:sldId id="281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04/10/2016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04/10/2016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04/10/2016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04/10/2016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04/10/2016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04/10/2016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13660" y="3795789"/>
            <a:ext cx="6373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50800"/>
                <a:effectLst/>
                <a:latin typeface="Algerian" panose="04020705040A02060702" pitchFamily="82" charset="0"/>
              </a:rPr>
              <a:t>GIUSEPPE PROCIDA</a:t>
            </a:r>
            <a:endParaRPr lang="it-IT" sz="5400" b="1" cap="none" spc="0" dirty="0">
              <a:ln w="50800"/>
              <a:effectLst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96316" y="1556792"/>
            <a:ext cx="80618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PRODOTTI DIETETICI</a:t>
            </a:r>
            <a:endParaRPr lang="it-IT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4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7"/>
            <a:ext cx="7128792" cy="6053057"/>
          </a:xfrm>
        </p:spPr>
      </p:pic>
      <p:sp>
        <p:nvSpPr>
          <p:cNvPr id="2" name="CasellaDiTesto 1"/>
          <p:cNvSpPr txBox="1"/>
          <p:nvPr/>
        </p:nvSpPr>
        <p:spPr>
          <a:xfrm>
            <a:off x="5076056" y="6313705"/>
            <a:ext cx="406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Principi di biochimica, Ed. Zanichelli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7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8136904" cy="5544616"/>
          </a:xfrm>
        </p:spPr>
      </p:pic>
      <p:sp>
        <p:nvSpPr>
          <p:cNvPr id="5" name="CasellaDiTesto 4"/>
          <p:cNvSpPr txBox="1"/>
          <p:nvPr/>
        </p:nvSpPr>
        <p:spPr>
          <a:xfrm>
            <a:off x="4416865" y="6205317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biochimica, Ed. Zanichelli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500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9491"/>
            <a:ext cx="5184576" cy="6521653"/>
          </a:xfrm>
        </p:spPr>
      </p:pic>
      <p:sp>
        <p:nvSpPr>
          <p:cNvPr id="5" name="CasellaDiTesto 4"/>
          <p:cNvSpPr txBox="1"/>
          <p:nvPr/>
        </p:nvSpPr>
        <p:spPr>
          <a:xfrm>
            <a:off x="5235593" y="626948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biochimica, Ed. Zaniche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50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253878" cy="6408712"/>
          </a:xfrm>
        </p:spPr>
      </p:pic>
      <p:sp>
        <p:nvSpPr>
          <p:cNvPr id="5" name="CasellaDiTesto 4"/>
          <p:cNvSpPr txBox="1"/>
          <p:nvPr/>
        </p:nvSpPr>
        <p:spPr>
          <a:xfrm>
            <a:off x="4736116" y="6547674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86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835696" y="383122"/>
            <a:ext cx="5472608" cy="60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548723" y="6452471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Arial Black" panose="020B0A04020102020204" pitchFamily="34" charset="0"/>
              </a:rPr>
              <a:t>da  Cabras, Martelli, Chimica degli alimenti, </a:t>
            </a:r>
            <a:r>
              <a:rPr lang="it-IT" sz="1100" dirty="0" err="1">
                <a:latin typeface="Arial Black" panose="020B0A04020102020204" pitchFamily="34" charset="0"/>
              </a:rPr>
              <a:t>Piccin</a:t>
            </a:r>
            <a:endParaRPr lang="it-IT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"/>
            <a:ext cx="6382491" cy="6442501"/>
          </a:xfrm>
        </p:spPr>
      </p:pic>
      <p:sp>
        <p:nvSpPr>
          <p:cNvPr id="5" name="CasellaDiTesto 4"/>
          <p:cNvSpPr txBox="1"/>
          <p:nvPr/>
        </p:nvSpPr>
        <p:spPr>
          <a:xfrm>
            <a:off x="4977827" y="644250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1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1557822" y="343061"/>
            <a:ext cx="7416010" cy="62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027178" y="6480383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da, Prodotti Dietetici, Evangelisti,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Restani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ed.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Piccin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456384" cy="6552728"/>
          </a:xfrm>
        </p:spPr>
      </p:pic>
      <p:sp>
        <p:nvSpPr>
          <p:cNvPr id="6" name="CasellaDiTesto 5"/>
          <p:cNvSpPr txBox="1"/>
          <p:nvPr/>
        </p:nvSpPr>
        <p:spPr>
          <a:xfrm>
            <a:off x="5148064" y="6453336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</p:txBody>
      </p:sp>
    </p:spTree>
    <p:extLst>
      <p:ext uri="{BB962C8B-B14F-4D97-AF65-F5344CB8AC3E}">
        <p14:creationId xmlns:p14="http://schemas.microsoft.com/office/powerpoint/2010/main" val="21297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888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355976" y="5949280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768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572000" y="6309320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Arial Black" panose="020B0A04020102020204" pitchFamily="34" charset="0"/>
              </a:rPr>
              <a:t>da Cabras. Martelli, Chimica degli alimenti, </a:t>
            </a:r>
            <a:r>
              <a:rPr lang="it-IT" sz="1100" dirty="0" err="1">
                <a:latin typeface="Arial Black" panose="020B0A04020102020204" pitchFamily="34" charset="0"/>
              </a:rPr>
              <a:t>Piccin</a:t>
            </a:r>
            <a:endParaRPr lang="it-IT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F. EVANGELISTI P. RESTANI</a:t>
            </a:r>
          </a:p>
          <a:p>
            <a:pPr marL="109728" indent="0" algn="ctr">
              <a:buNone/>
            </a:pPr>
            <a:r>
              <a:rPr lang="it-IT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Prodotti Dietetici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Seconda Edizione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PICCIN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G. Arienti</a:t>
            </a:r>
          </a:p>
          <a:p>
            <a:pPr marL="109728" indent="0" algn="ctr">
              <a:buNone/>
            </a:pPr>
            <a:r>
              <a:rPr lang="it-IT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 basi molecolari della nutrizione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Seconda Edizione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PICCIN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67744" y="332656"/>
            <a:ext cx="4902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LIBRI DI TESTO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2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8660"/>
            <a:ext cx="705678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c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5052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Procida Giuseppe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anaerobico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2.6 </a:t>
            </a:r>
            <a:r>
              <a:rPr lang="it-IT" dirty="0" err="1" smtClean="0">
                <a:latin typeface="Arial Black" panose="020B0A04020102020204" pitchFamily="34" charset="0"/>
              </a:rPr>
              <a:t>mmoli</a:t>
            </a:r>
            <a:r>
              <a:rPr lang="it-IT" dirty="0" smtClean="0">
                <a:latin typeface="Arial Black" panose="020B0A04020102020204" pitchFamily="34" charset="0"/>
              </a:rPr>
              <a:t> di legami </a:t>
            </a:r>
            <a:r>
              <a:rPr lang="it-IT" dirty="0" err="1" smtClean="0">
                <a:latin typeface="Arial Black" panose="020B0A04020102020204" pitchFamily="34" charset="0"/>
              </a:rPr>
              <a:t>fosfoadrenergici</a:t>
            </a:r>
            <a:r>
              <a:rPr lang="it-IT" dirty="0" smtClean="0">
                <a:latin typeface="Arial Black" panose="020B0A04020102020204" pitchFamily="34" charset="0"/>
              </a:rPr>
              <a:t> Kg/s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anaerobico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1.4 </a:t>
            </a:r>
            <a:r>
              <a:rPr lang="it-IT" dirty="0" err="1" smtClean="0">
                <a:latin typeface="Arial Black" panose="020B0A04020102020204" pitchFamily="34" charset="0"/>
              </a:rPr>
              <a:t>mmoli</a:t>
            </a:r>
            <a:r>
              <a:rPr lang="it-IT" dirty="0" smtClean="0">
                <a:latin typeface="Arial Black" panose="020B0A04020102020204" pitchFamily="34" charset="0"/>
              </a:rPr>
              <a:t> di legami </a:t>
            </a:r>
            <a:r>
              <a:rPr lang="it-IT" dirty="0" err="1" smtClean="0">
                <a:latin typeface="Arial Black" panose="020B0A04020102020204" pitchFamily="34" charset="0"/>
              </a:rPr>
              <a:t>fosfoadrenergici</a:t>
            </a:r>
            <a:r>
              <a:rPr lang="it-IT" dirty="0" smtClean="0">
                <a:latin typeface="Arial Black" panose="020B0A04020102020204" pitchFamily="34" charset="0"/>
              </a:rPr>
              <a:t> kg/s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0.5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kg/s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0.22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kg/s</a:t>
            </a:r>
          </a:p>
        </p:txBody>
      </p:sp>
    </p:spTree>
    <p:extLst>
      <p:ext uri="{BB962C8B-B14F-4D97-AF65-F5344CB8AC3E}">
        <p14:creationId xmlns:p14="http://schemas.microsoft.com/office/powerpoint/2010/main" val="270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6264696" cy="5400600"/>
          </a:xfrm>
        </p:spPr>
      </p:pic>
      <p:sp>
        <p:nvSpPr>
          <p:cNvPr id="5" name="CasellaDiTesto 4"/>
          <p:cNvSpPr txBox="1"/>
          <p:nvPr/>
        </p:nvSpPr>
        <p:spPr>
          <a:xfrm>
            <a:off x="4499992" y="6303803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G. Arienti, Le basi molecolari della nutrizione, Ed.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Piccin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PRINCIPI NUTRITIVI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GRUPPI ALIMENTARI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BILANCIO ENERGETICO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MALNUTRIZIONE ED OBESITA’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CARBOIDRATI ALIMENTARI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LIPIDI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PROTIDI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MINERALI ED OLIGOELEMENTI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LE VITAMINE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LA </a:t>
            </a:r>
            <a:r>
              <a:rPr lang="it-IT" dirty="0">
                <a:latin typeface="Arial Black" panose="020B0A04020102020204" pitchFamily="34" charset="0"/>
              </a:rPr>
              <a:t>FIBRA </a:t>
            </a:r>
            <a:r>
              <a:rPr lang="it-IT" dirty="0" smtClean="0">
                <a:latin typeface="Arial Black" panose="020B0A04020102020204" pitchFamily="34" charset="0"/>
              </a:rPr>
              <a:t>ALIMENTARE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GLI EDULCORANTI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CEREALI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LATTE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GLI </a:t>
            </a:r>
            <a:r>
              <a:rPr lang="it-IT" dirty="0">
                <a:latin typeface="Arial Black" panose="020B0A04020102020204" pitchFamily="34" charset="0"/>
              </a:rPr>
              <a:t>OLI VEGETALI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66344" y="273422"/>
            <a:ext cx="4443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PROGRAMMA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9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/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Latti formulati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Prodotti destinati a soggetti con patologia allergica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Prodotti dietetici per la malattia celiaca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Prodotti destinati a soggetti con patologie associate al metabolismo degli aminoacidi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La dieta nel diabete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Prodotti </a:t>
            </a:r>
            <a:r>
              <a:rPr lang="it-IT" sz="2000" dirty="0">
                <a:latin typeface="Arial Black" panose="020B0A04020102020204" pitchFamily="34" charset="0"/>
              </a:rPr>
              <a:t>destinati a soggetti con patologie associate al metabolismo </a:t>
            </a:r>
            <a:r>
              <a:rPr lang="it-IT" sz="2000" dirty="0" smtClean="0">
                <a:latin typeface="Arial Black" panose="020B0A04020102020204" pitchFamily="34" charset="0"/>
              </a:rPr>
              <a:t>dei carboidrati</a:t>
            </a:r>
            <a:endParaRPr lang="it-IT" sz="2000" dirty="0">
              <a:latin typeface="Arial Black" panose="020B0A04020102020204" pitchFamily="34" charset="0"/>
            </a:endParaRPr>
          </a:p>
          <a:p>
            <a:endParaRPr lang="it-IT" sz="2000" dirty="0" smtClean="0">
              <a:latin typeface="Algerian" panose="04020705040A02060702" pitchFamily="82" charset="0"/>
            </a:endParaRPr>
          </a:p>
          <a:p>
            <a:endParaRPr lang="it-IT" sz="2000" dirty="0">
              <a:latin typeface="Algerian" panose="04020705040A02060702" pitchFamily="8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22902" y="404664"/>
            <a:ext cx="4443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PROGRAMMA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7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Sono alimenti che si distinguono dagli ordinari per la loro speciale composizione e/o per le modificazioni fisiche, chimiche, biologiche o altre che risultino dalla loro fabbricazione. Per questa ragione essi vanno incontro alle particolari esigenze nutritive in quegli individui i cui normali processi assimilativi e metabolici sono modificati.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Questi prodotti sono da considerare in ogni caso alimenti e non farmaci.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547664" y="404664"/>
            <a:ext cx="6627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Prodotti Dietetici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1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fontScale="925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3000" dirty="0">
                <a:latin typeface="Arial Black" panose="020B0A04020102020204" pitchFamily="34" charset="0"/>
              </a:rPr>
              <a:t>Gli alimenti</a:t>
            </a:r>
            <a:r>
              <a:rPr lang="it-IT" sz="3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it-IT" sz="3000" dirty="0">
                <a:latin typeface="Arial Black" panose="020B0A04020102020204" pitchFamily="34" charset="0"/>
              </a:rPr>
              <a:t>forniscono i </a:t>
            </a:r>
            <a:endParaRPr lang="it-IT" sz="3000" dirty="0" smtClean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principi </a:t>
            </a:r>
            <a:r>
              <a:rPr lang="it-IT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nutritivi</a:t>
            </a:r>
            <a:r>
              <a:rPr lang="it-IT" sz="2600" b="1" dirty="0">
                <a:latin typeface="Arial Black" panose="020B0A04020102020204" pitchFamily="34" charset="0"/>
              </a:rPr>
              <a:t> 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600" dirty="0">
                <a:latin typeface="Arial Black" panose="020B0A04020102020204" pitchFamily="34" charset="0"/>
              </a:rPr>
              <a:t>necessari al nostro organismo.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600" dirty="0">
                <a:latin typeface="Arial Black" panose="020B0A04020102020204" pitchFamily="34" charset="0"/>
              </a:rPr>
              <a:t>I principi nutritivi o nutrienti sono costituiti da: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latin typeface="Arial Black" panose="020B0A04020102020204" pitchFamily="34" charset="0"/>
              </a:rPr>
              <a:t>CARBOIDRATI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PROTIDI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LIPIDI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SALI MINERALI  ED OLIGOELEMENTI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latin typeface="Arial Black" panose="020B0A04020102020204" pitchFamily="34" charset="0"/>
              </a:rPr>
              <a:t>Gli alimenti svolgono tre funzioni fondamentali</a:t>
            </a:r>
            <a:r>
              <a:rPr lang="it-IT" dirty="0">
                <a:latin typeface="Arial Black" panose="020B0A04020102020204" pitchFamily="34" charset="0"/>
              </a:rPr>
              <a:t>: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energetica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latin typeface="Arial Black" panose="020B0A04020102020204" pitchFamily="34" charset="0"/>
              </a:rPr>
              <a:t>(produzione di calore, lavoro ed altre forme di energia)</a:t>
            </a:r>
          </a:p>
          <a:p>
            <a:pPr algn="ctr">
              <a:spcBef>
                <a:spcPct val="50000"/>
              </a:spcBef>
              <a:defRPr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plastica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latin typeface="Arial Black" panose="020B0A04020102020204" pitchFamily="34" charset="0"/>
              </a:rPr>
              <a:t>(per la crescita e riparazione dei tessuti)</a:t>
            </a:r>
          </a:p>
          <a:p>
            <a:pPr algn="ctr">
              <a:spcBef>
                <a:spcPct val="50000"/>
              </a:spcBef>
              <a:defRPr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</a:t>
            </a:r>
            <a:r>
              <a:rPr lang="it-IT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regolatoria</a:t>
            </a:r>
            <a:endParaRPr lang="it-IT" b="1" dirty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(per le reazioni metaboliche)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02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Energia: espressa in Kcal o KJ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Costituenti fondamentali (aminoacidi, lipidi, etc.) per il rinnovo delle strutture cellulari (crescita e riparazione) e per le reazioni metaboliche (funzione plastica)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Nutrienti 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essenziali</a:t>
            </a:r>
            <a:r>
              <a:rPr lang="it-IT" dirty="0" smtClean="0">
                <a:latin typeface="Arial Black" panose="020B0A04020102020204" pitchFamily="34" charset="0"/>
              </a:rPr>
              <a:t>, non sintetizzati dal nostro organismo ed indispensabili per la vita (vitamine, AGE, etc.)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83773" y="548680"/>
            <a:ext cx="57764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principi nutritivi forniscono</a:t>
            </a:r>
            <a:endParaRPr lang="it-IT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               glicogeno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Glucidi—               ----- piruvato --- lattato</a:t>
            </a:r>
          </a:p>
          <a:p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               glucosio</a:t>
            </a:r>
          </a:p>
          <a:p>
            <a:r>
              <a:rPr lang="it-IT" dirty="0">
                <a:latin typeface="Algerian" panose="04020705040A02060702" pitchFamily="82" charset="0"/>
              </a:rPr>
              <a:t> </a:t>
            </a:r>
            <a:r>
              <a:rPr lang="it-IT" dirty="0" smtClean="0">
                <a:latin typeface="Algerian" panose="04020705040A02060702" pitchFamily="82" charset="0"/>
              </a:rPr>
              <a:t>                                        </a:t>
            </a:r>
            <a:r>
              <a:rPr lang="it-IT" dirty="0" smtClean="0">
                <a:latin typeface="Arial Black" panose="020B0A04020102020204" pitchFamily="34" charset="0"/>
              </a:rPr>
              <a:t>-----piruvato --- 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,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</a:t>
            </a:r>
            <a:endParaRPr lang="it-IT" dirty="0">
              <a:latin typeface="Arial Black" panose="020B0A04020102020204" pitchFamily="34" charset="0"/>
            </a:endParaRPr>
          </a:p>
          <a:p>
            <a:endParaRPr lang="it-IT" dirty="0" smtClean="0">
              <a:latin typeface="Algerian" panose="04020705040A02060702" pitchFamily="82" charset="0"/>
            </a:endParaRPr>
          </a:p>
          <a:p>
            <a:r>
              <a:rPr lang="it-IT" dirty="0" smtClean="0">
                <a:latin typeface="Arial Black" panose="020B0A04020102020204" pitchFamily="34" charset="0"/>
              </a:rPr>
              <a:t>Protidi---aa---chetoacidi---CO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,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O, NH</a:t>
            </a:r>
            <a:r>
              <a:rPr lang="it-IT" baseline="-25000" dirty="0" smtClean="0">
                <a:latin typeface="Arial Black" panose="020B0A04020102020204" pitchFamily="34" charset="0"/>
              </a:rPr>
              <a:t>3</a:t>
            </a:r>
            <a:r>
              <a:rPr lang="it-IT" dirty="0" smtClean="0">
                <a:latin typeface="Arial Black" panose="020B0A04020102020204" pitchFamily="34" charset="0"/>
              </a:rPr>
              <a:t>,                                             </a:t>
            </a:r>
          </a:p>
          <a:p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                                                      CO(NH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)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</a:p>
          <a:p>
            <a:endParaRPr lang="it-IT" dirty="0" smtClean="0">
              <a:latin typeface="Algerian" panose="04020705040A02060702" pitchFamily="82" charset="0"/>
            </a:endParaRPr>
          </a:p>
          <a:p>
            <a:r>
              <a:rPr lang="it-IT" dirty="0" smtClean="0">
                <a:latin typeface="Arial Black" panose="020B0A04020102020204" pitchFamily="34" charset="0"/>
              </a:rPr>
              <a:t>Lipidi---</a:t>
            </a:r>
            <a:r>
              <a:rPr lang="it-IT" dirty="0" err="1" smtClean="0">
                <a:latin typeface="Arial Black" panose="020B0A04020102020204" pitchFamily="34" charset="0"/>
              </a:rPr>
              <a:t>ag</a:t>
            </a:r>
            <a:r>
              <a:rPr lang="it-IT" dirty="0" smtClean="0">
                <a:latin typeface="Arial Black" panose="020B0A04020102020204" pitchFamily="34" charset="0"/>
              </a:rPr>
              <a:t>---acetato---corpi chetonici—-CO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                                                              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                                                                               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7977" y="332656"/>
            <a:ext cx="7678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Funzione energetica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2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179</TotalTime>
  <Words>504</Words>
  <Application>Microsoft Office PowerPoint</Application>
  <PresentationFormat>Presentazione su schermo (4:3)</PresentationFormat>
  <Paragraphs>92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Algerian</vt:lpstr>
      <vt:lpstr>Arial Black</vt:lpstr>
      <vt:lpstr>Lucida Sans Unicode</vt:lpstr>
      <vt:lpstr>Times New Roman</vt:lpstr>
      <vt:lpstr>Verdana</vt:lpstr>
      <vt:lpstr>Wingdings 2</vt:lpstr>
      <vt:lpstr>Wingdings 3</vt:lpstr>
      <vt:lpstr>Viale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33</cp:revision>
  <dcterms:created xsi:type="dcterms:W3CDTF">2015-05-19T08:50:36Z</dcterms:created>
  <dcterms:modified xsi:type="dcterms:W3CDTF">2016-10-04T13:56:42Z</dcterms:modified>
</cp:coreProperties>
</file>