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291" r:id="rId38"/>
    <p:sldId id="292" r:id="rId39"/>
    <p:sldId id="293" r:id="rId40"/>
    <p:sldId id="294" r:id="rId41"/>
    <p:sldId id="295" r:id="rId42"/>
    <p:sldId id="299" r:id="rId43"/>
    <p:sldId id="296" r:id="rId44"/>
    <p:sldId id="301" r:id="rId45"/>
    <p:sldId id="297" r:id="rId46"/>
    <p:sldId id="298" r:id="rId47"/>
    <p:sldId id="302" r:id="rId48"/>
    <p:sldId id="303" r:id="rId49"/>
    <p:sldId id="314" r:id="rId50"/>
    <p:sldId id="315" r:id="rId51"/>
    <p:sldId id="304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DB6FFA-9353-4D63-9A27-3CF32F8706A4}" type="datetimeFigureOut">
              <a:rPr lang="it-IT" smtClean="0"/>
              <a:t>20/11/2016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DF89D7B-8128-45E1-8054-511D8004454E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3312368"/>
          </a:xfrm>
        </p:spPr>
        <p:txBody>
          <a:bodyPr>
            <a:noAutofit/>
          </a:bodyPr>
          <a:lstStyle/>
          <a:p>
            <a:pPr algn="ctr">
              <a:lnSpc>
                <a:spcPct val="140000"/>
              </a:lnSpc>
            </a:pP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o protidi sono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composti azotati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ad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elevato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peso molecolare costituiti da polimeri di amminoacidi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Rappresentano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costituenti fondamentali del 	protoplasma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Hanno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grandissima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importanza anche alimentare</a:t>
            </a:r>
            <a:endParaRPr lang="it-IT" altLang="it-IT" sz="1800" b="1" dirty="0">
              <a:latin typeface="Arial Black" panose="020B0A04020102020204" pitchFamily="34" charset="0"/>
              <a:sym typeface="Wingdings" pitchFamily="2" charset="2"/>
            </a:endParaRPr>
          </a:p>
          <a:p>
            <a:pPr algn="ctr">
              <a:lnSpc>
                <a:spcPct val="140000"/>
              </a:lnSpc>
            </a:pP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Spesso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contengono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talora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più raramente 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Fe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ed 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altri elementi (</a:t>
            </a:r>
            <a:r>
              <a:rPr lang="it-IT" altLang="it-IT" sz="18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Mn, Cu, I, Zn, ecc.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) come vari </a:t>
            </a:r>
            <a:r>
              <a:rPr lang="it-IT" altLang="it-IT" sz="1800" b="1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enzimi</a:t>
            </a:r>
            <a:r>
              <a:rPr lang="it-IT" altLang="it-IT" sz="1800" b="1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</a:t>
            </a:r>
            <a:endParaRPr lang="it-IT" altLang="it-IT" sz="1800" b="1" dirty="0">
              <a:solidFill>
                <a:srgbClr val="0000FF"/>
              </a:solidFill>
              <a:latin typeface="Arial Black" panose="020B0A04020102020204" pitchFamily="34" charset="0"/>
              <a:cs typeface="Times New Roman" pitchFamily="18" charset="0"/>
              <a:sym typeface="Wingdings" pitchFamily="2" charset="2"/>
            </a:endParaRPr>
          </a:p>
          <a:p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>
            <a:off x="2502730" y="188640"/>
            <a:ext cx="338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Proteine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non polari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6" y="1484784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7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aromatici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/>
          <a:stretch>
            <a:fillRect/>
          </a:stretch>
        </p:blipFill>
        <p:spPr bwMode="auto">
          <a:xfrm>
            <a:off x="611561" y="1268760"/>
            <a:ext cx="8136904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3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polari non carichi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88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positivamente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2008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4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Gruppi R carichi negativamente</a:t>
            </a:r>
            <a:endParaRPr lang="it-IT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8800"/>
            <a:ext cx="77048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0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convenzione si scrive partendo da sinistra:</a:t>
            </a:r>
          </a:p>
          <a:p>
            <a:pPr algn="ctr"/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l’aminoacido con l’</a:t>
            </a:r>
            <a:r>
              <a:rPr lang="it-IT" altLang="it-IT" dirty="0" err="1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+ legame peptidico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-CO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NH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+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quello con il gruppo carbossilico libero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endParaRPr lang="it-IT" altLang="it-IT" dirty="0"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La nomenclatura del primo è terminante in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–il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che sostituisce la desinenza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endParaRPr lang="it-IT" altLang="it-IT" sz="1050" dirty="0"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Si continua la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sequenza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aminoacidica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 con questa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sostituzione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sino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all’ultimo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</a:rPr>
              <a:t>aminoacido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 esempio la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</a:rPr>
              <a:t>gli</a:t>
            </a:r>
            <a:r>
              <a:rPr lang="it-IT" altLang="it-IT" u="sng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cil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alan</a:t>
            </a:r>
            <a:r>
              <a:rPr lang="it-IT" altLang="it-IT" dirty="0" err="1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</a:t>
            </a:r>
            <a:endParaRPr lang="it-IT" altLang="it-IT" sz="1400" dirty="0">
              <a:latin typeface="Arial Black" panose="020B0A040201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Tahoma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</a:t>
            </a:r>
            <a:r>
              <a:rPr lang="it-IT" altLang="it-IT" baseline="-25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2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CONH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CH(CH</a:t>
            </a:r>
            <a:r>
              <a:rPr lang="it-IT" altLang="it-IT" baseline="-30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3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COOH</a:t>
            </a:r>
          </a:p>
          <a:p>
            <a:pPr algn="ctr">
              <a:lnSpc>
                <a:spcPct val="100000"/>
              </a:lnSpc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28245" y="106731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LA</a:t>
            </a:r>
            <a:r>
              <a:rPr lang="en-GB" altLang="it-IT" sz="2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GLIC</a:t>
            </a:r>
            <a:r>
              <a:rPr lang="en-GB" altLang="it-IT" sz="2000" u="sng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IL</a:t>
            </a:r>
            <a:r>
              <a:rPr lang="en-GB" altLang="it-IT" sz="2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ALAN</a:t>
            </a:r>
            <a:r>
              <a:rPr lang="en-GB" alt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INA</a:t>
            </a:r>
            <a:r>
              <a:rPr lang="en-GB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Tahoma" pitchFamily="34" charset="0"/>
              </a:rPr>
              <a:t>È </a:t>
            </a:r>
          </a:p>
        </p:txBody>
      </p:sp>
    </p:spTree>
    <p:extLst>
      <p:ext uri="{BB962C8B-B14F-4D97-AF65-F5344CB8AC3E}">
        <p14:creationId xmlns:p14="http://schemas.microsoft.com/office/powerpoint/2010/main" val="265971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Il legame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 è scritto come legame semplice covalente, ma in realtà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è un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ibrido di risonanza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che presenta un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parziale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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40%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u="sng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carattere di doppio legame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tra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carbonio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ed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azoto</a:t>
            </a:r>
            <a:r>
              <a:rPr lang="it-IT" altLang="it-IT" sz="2400" dirty="0">
                <a:solidFill>
                  <a:srgbClr val="003366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.</a:t>
            </a:r>
            <a:r>
              <a:rPr lang="it-IT" altLang="it-IT" sz="2400" dirty="0">
                <a:latin typeface="Arial Black" panose="020B0A04020102020204" pitchFamily="34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9847" y="116632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ep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22" y="3356992"/>
            <a:ext cx="40322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475656" y="5340770"/>
            <a:ext cx="64807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il legame C-N non può ruotare liberamente </a:t>
            </a:r>
          </a:p>
        </p:txBody>
      </p:sp>
    </p:spTree>
    <p:extLst>
      <p:ext uri="{BB962C8B-B14F-4D97-AF65-F5344CB8AC3E}">
        <p14:creationId xmlns:p14="http://schemas.microsoft.com/office/powerpoint/2010/main" val="363829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2849" y="1196752"/>
            <a:ext cx="8229600" cy="4525963"/>
          </a:xfrm>
        </p:spPr>
        <p:txBody>
          <a:bodyPr/>
          <a:lstStyle/>
          <a:p>
            <a:pPr marL="109728" indent="0" algn="ctr">
              <a:lnSpc>
                <a:spcPct val="100000"/>
              </a:lnSpc>
              <a:buNone/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Il carattere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doppio legame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sz="24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si spiega on l'esistenza di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2 strutture di risonanza </a:t>
            </a:r>
            <a:r>
              <a:rPr lang="it-IT" sz="2400" u="sng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generalmente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 la configurazione è con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O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e l’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H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in</a:t>
            </a:r>
            <a:r>
              <a:rPr lang="it-IT" sz="2400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i="1" u="sng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trans</a:t>
            </a:r>
            <a:r>
              <a:rPr lang="it-IT" sz="2400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l’uno rispetto all’altro.</a:t>
            </a:r>
          </a:p>
          <a:p>
            <a:pPr eaLnBrk="0" hangingPunct="0">
              <a:lnSpc>
                <a:spcPct val="100000"/>
              </a:lnSpc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ISOMERIA CIS-TRANS</a:t>
            </a:r>
            <a:r>
              <a:rPr lang="it-IT" dirty="0">
                <a:latin typeface="Arial Black" panose="020B0A04020102020204" pitchFamily="34" charset="0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2849" y="116632"/>
            <a:ext cx="8229600" cy="9361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trans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99" y="3460173"/>
            <a:ext cx="53911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6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Le proteine sono le biomolecole più abbondanti negli organismi viventi, rappresentando più del 50% del peso secco di animali e batteri.</a:t>
            </a:r>
          </a:p>
          <a:p>
            <a:pPr algn="ctr">
              <a:lnSpc>
                <a:spcPct val="140000"/>
              </a:lnSpc>
              <a:buFont typeface="Wingdings" pitchFamily="2" charset="2"/>
              <a:buChar char="l"/>
            </a:pP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Tutte le proteine sono polimeri di </a:t>
            </a:r>
            <a:r>
              <a:rPr lang="it-IT" altLang="it-IT" dirty="0" err="1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ca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. 20 tipi diversi di  </a:t>
            </a:r>
            <a:r>
              <a:rPr lang="it-IT" altLang="it-IT" b="1" dirty="0">
                <a:solidFill>
                  <a:srgbClr val="0000FF"/>
                </a:solidFill>
                <a:latin typeface="Symbol" panose="05050102010706020507" pitchFamily="18" charset="2"/>
                <a:cs typeface="Times New Roman" pitchFamily="18" charset="0"/>
                <a:sym typeface="Wingdings" pitchFamily="2" charset="2"/>
              </a:rPr>
              <a:t>a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-amminoacidi e differiscono tra loro per il numero, la composizione e la sequenza degli aminoacidi. 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3745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pepge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88" y="980728"/>
            <a:ext cx="66247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11560" y="45811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Perciò il legame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peptidico</a:t>
            </a:r>
            <a:r>
              <a:rPr lang="it-IT" altLang="it-IT" i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risulta</a:t>
            </a:r>
            <a:r>
              <a:rPr lang="it-IT" altLang="it-IT" i="1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i="1" u="sng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</a:rPr>
              <a:t>rigido e planare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. Così la rotazione attorno al legame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N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è impedita, i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quattro atomi del legame peptidico e i 2 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si trovano sullo stesso piano.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La planarità di questi elementi ha conseguenze importanti per le tre strutture tridimensionali delle proteine.</a:t>
            </a:r>
          </a:p>
        </p:txBody>
      </p:sp>
    </p:spTree>
    <p:extLst>
      <p:ext uri="{BB962C8B-B14F-4D97-AF65-F5344CB8AC3E}">
        <p14:creationId xmlns:p14="http://schemas.microsoft.com/office/powerpoint/2010/main" val="1823973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it-IT" altLang="it-IT" sz="2000" dirty="0">
                <a:solidFill>
                  <a:srgbClr val="00B0F0"/>
                </a:solidFill>
                <a:latin typeface="Arial Black" panose="020B0A04020102020204" pitchFamily="34" charset="0"/>
              </a:rPr>
              <a:t>SONO QUINDI POSSIBILI DUE CONFIGURAZIONI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119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cis-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71" y="1988840"/>
            <a:ext cx="573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91580" y="448283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LA FORMA </a:t>
            </a:r>
            <a:r>
              <a:rPr lang="it-IT" altLang="it-IT" i="1" dirty="0">
                <a:solidFill>
                  <a:srgbClr val="00B0F0"/>
                </a:solidFill>
                <a:latin typeface="Arial Black" panose="020B0A04020102020204" pitchFamily="34" charset="0"/>
              </a:rPr>
              <a:t>TRANS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</a:rPr>
              <a:t> È ENERGETICAMENTE FAVORITA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719572" y="512205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Il legame fra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C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</a:rPr>
              <a:t> e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carbonilico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ed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 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 l'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</a:t>
            </a:r>
            <a:endParaRPr lang="it-IT" altLang="it-IT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sono legami singoli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quindi liberi di ruotare</a:t>
            </a:r>
          </a:p>
        </p:txBody>
      </p:sp>
    </p:spTree>
    <p:extLst>
      <p:ext uri="{BB962C8B-B14F-4D97-AF65-F5344CB8AC3E}">
        <p14:creationId xmlns:p14="http://schemas.microsoft.com/office/powerpoint/2010/main" val="277175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varietà delle proteine è determinata da diversi fattori:</a:t>
            </a:r>
          </a:p>
          <a:p>
            <a:pPr>
              <a:lnSpc>
                <a:spcPct val="130000"/>
              </a:lnSpc>
              <a:tabLst>
                <a:tab pos="449263" algn="l"/>
                <a:tab pos="6057900" algn="l"/>
              </a:tabLst>
              <a:defRPr/>
            </a:pPr>
            <a:endParaRPr lang="it-IT" sz="1050" dirty="0"/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1)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numero di 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2)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tipo di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aminoacidi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3)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 modo con cui essi si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concatenano</a:t>
            </a:r>
            <a:r>
              <a:rPr lang="it-IT" dirty="0" smtClean="0"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4)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disposizione spaziale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3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CC99FF"/>
                </a:solidFill>
                <a:latin typeface="Arial Black" panose="020B0A04020102020204" pitchFamily="34" charset="0"/>
                <a:cs typeface="Times New Roman" pitchFamily="18" charset="0"/>
              </a:rPr>
              <a:t>5)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dalla forma delle catene polipeptidiche </a:t>
            </a:r>
            <a:endParaRPr lang="it-IT" sz="1050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4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 smtClean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Ogni 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proteina presenta diversi livelli di organizzazione strutturale e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si suole distinguere una struttura</a:t>
            </a:r>
            <a:endParaRPr 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 eaLnBrk="0" hangingPunct="0">
              <a:lnSpc>
                <a:spcPct val="140000"/>
              </a:lnSpc>
              <a:buNone/>
              <a:defRPr/>
            </a:pP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primaria, </a:t>
            </a:r>
            <a:r>
              <a:rPr lang="it-IT" sz="20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secondaria</a:t>
            </a:r>
            <a:r>
              <a:rPr lang="it-IT" sz="2000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terziaria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ed anche</a:t>
            </a:r>
            <a:r>
              <a:rPr lang="it-IT" sz="2000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sz="20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quaternaria</a:t>
            </a:r>
            <a:r>
              <a:rPr lang="it-IT" sz="2000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.</a:t>
            </a:r>
          </a:p>
          <a:p>
            <a:pPr algn="ctr"/>
            <a:endParaRPr lang="it-IT" altLang="it-IT" i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altLang="it-IT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endParaRPr lang="it-IT" altLang="it-IT" dirty="0" smtClean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data dalla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sequenza amminoacidica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nella catena</a:t>
            </a:r>
            <a:r>
              <a:rPr lang="it-IT" altLang="it-IT" sz="2000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000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polipeptidica </a:t>
            </a:r>
          </a:p>
          <a:p>
            <a:pPr algn="ctr" eaLnBrk="0" hangingPunct="0">
              <a:lnSpc>
                <a:spcPct val="140000"/>
              </a:lnSpc>
              <a:defRPr/>
            </a:pPr>
            <a:endParaRPr 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 smtClean="0"/>
          </a:p>
          <a:p>
            <a:pPr marL="109728" indent="0" algn="ctr">
              <a:buNone/>
            </a:pP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La struttura primaria </a:t>
            </a:r>
            <a:r>
              <a:rPr lang="it-IT" altLang="it-IT" sz="2000" dirty="0" err="1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é</a:t>
            </a:r>
            <a:r>
              <a:rPr lang="it-IT" altLang="it-IT" sz="20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molto stabile</a:t>
            </a:r>
            <a:endParaRPr lang="it-IT" sz="2000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www.minerva.unito.it/SIS/prioni/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291384"/>
            <a:ext cx="6515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6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interessa tratti più o meno lunghi della catena polipeptidica </a:t>
            </a: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che assume nello spazio una disposizione regolare e ripetitiva.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due principali strutture secondarie sono: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l’alfa-elica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elicoidale</a:t>
            </a: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2400" dirty="0" smtClean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foglietto </a:t>
            </a:r>
            <a:r>
              <a:rPr lang="it-IT" altLang="it-IT" sz="2400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beta</a:t>
            </a:r>
            <a:r>
              <a:rPr lang="it-IT" altLang="it-IT" sz="2400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sz="2400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pieghettata</a:t>
            </a:r>
          </a:p>
          <a:p>
            <a:pPr marL="109728" indent="0" algn="ctr">
              <a:buNone/>
            </a:pP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Nella struttura ad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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-elica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i gruppi </a:t>
            </a:r>
            <a:r>
              <a:rPr lang="it-IT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 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e </a:t>
            </a:r>
            <a:r>
              <a:rPr lang="it-IT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un segmento polipeptidico formano legami </a:t>
            </a:r>
            <a:r>
              <a:rPr lang="it-IT" altLang="it-IT" sz="24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originando un </a:t>
            </a:r>
            <a:r>
              <a:rPr lang="it-IT" altLang="it-IT" sz="2400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giro destrorso</a:t>
            </a:r>
            <a:r>
              <a:rPr lang="it-IT" altLang="it-IT" sz="2400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it-IT" altLang="it-IT" sz="2400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di circa quattro amminoacidi</a:t>
            </a:r>
            <a:r>
              <a:rPr lang="it-IT" altLang="it-IT" sz="2400" dirty="0">
                <a:solidFill>
                  <a:srgbClr val="0000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</a:t>
            </a:r>
            <a:endParaRPr lang="it-IT" altLang="it-IT" sz="2400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  <a:p>
            <a:pPr algn="ctr">
              <a:lnSpc>
                <a:spcPct val="100000"/>
              </a:lnSpc>
            </a:pPr>
            <a:endParaRPr lang="it-IT" altLang="it-IT" sz="2000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0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92B1D8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3" y="1481138"/>
            <a:ext cx="72524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8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9"/>
          <a:stretch>
            <a:fillRect/>
          </a:stretch>
        </p:blipFill>
        <p:spPr bwMode="auto">
          <a:xfrm>
            <a:off x="2771800" y="1268760"/>
            <a:ext cx="54189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1052736"/>
            <a:ext cx="216024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Nel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foglietto-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  <a:sym typeface="Symbol" pitchFamily="18" charset="2"/>
              </a:rPr>
              <a:t>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la struttura pieghettata (a zig-zag) è stabilizzata da legami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tra i gruppi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NH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e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CO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di </a:t>
            </a:r>
            <a:r>
              <a:rPr lang="it-IT" altLang="it-IT" u="sng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segmenti adiacenti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Arial Unicode MS" pitchFamily="34" charset="-128"/>
                <a:cs typeface="Arial" charset="0"/>
              </a:rPr>
              <a:t> che hanno una disposizione distesa e sono paralleli tra loro. </a:t>
            </a:r>
            <a:endParaRPr lang="it-IT" altLang="it-IT" dirty="0">
              <a:solidFill>
                <a:srgbClr val="FF00FF"/>
              </a:solidFill>
              <a:latin typeface="Arial Black" panose="020B0A04020102020204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2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primaria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geneticamente codificata dal DNA e depositata nei geni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sequenza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tipo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e per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numero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aminoacidi</a:t>
            </a:r>
          </a:p>
          <a:p>
            <a:endParaRPr lang="it-IT" altLang="it-IT" sz="1050" dirty="0">
              <a:ea typeface="Times New Roman" pitchFamily="18" charset="0"/>
              <a:cs typeface="Arial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i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Struttura secondaria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è il primo livello di organizzazione spaziale, le catene polipeptidiche sono </a:t>
            </a:r>
            <a:r>
              <a:rPr lang="it-IT" altLang="it-IT" u="sng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ripiegate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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(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-elica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foglietto-</a:t>
            </a:r>
            <a:r>
              <a:rPr lang="it-IT" altLang="it-IT" dirty="0">
                <a:solidFill>
                  <a:srgbClr val="00CC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in modo da costituire un’impalcatura tenuta insieme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legami idrogeno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talvolta anche da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ponti disolfuro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5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i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terziaria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: quando la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struttura secondaria è ripiegata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su se stessa si ha un livello superiore di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organizzazione tridimensionale compatta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che è la struttura terziaria stabilizzata da deboli legami, che si stabiliscono </a:t>
            </a:r>
            <a:r>
              <a:rPr lang="it-IT" altLang="it-IT" sz="2900" u="sng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tra le catene laterali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degli aminoacidi, quali i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legami idrogeno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o le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forze di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Van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der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900" dirty="0" err="1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Waals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it-IT" altLang="it-IT" sz="2900" dirty="0"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Essa riguarda soprattutto le </a:t>
            </a:r>
            <a:r>
              <a:rPr lang="it-IT" altLang="it-IT" sz="2900" dirty="0">
                <a:solidFill>
                  <a:srgbClr val="00990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proteine globulari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solubili in acqua e con attività biologica specializzata, come enzimi, ormoni, recettori e così via</a:t>
            </a: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09728" indent="0" algn="ctr">
              <a:lnSpc>
                <a:spcPct val="110000"/>
              </a:lnSpc>
              <a:buNone/>
            </a:pPr>
            <a:r>
              <a:rPr lang="it-IT" altLang="it-IT" sz="2900" dirty="0" smtClean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È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data dalla combinazione di più regioni ad alfa-elica e/o beta-foglietto collegate tra loro da segmenti che formano delle </a:t>
            </a:r>
            <a:r>
              <a:rPr lang="it-IT" altLang="it-IT" sz="2900" u="sng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anse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(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queste costituiscono in genere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funzionale della proteina,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cioè il 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sito attivo di un enzima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 il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sito di legame di una proteina di trasporto </a:t>
            </a:r>
            <a:r>
              <a:rPr lang="it-IT" altLang="it-IT" sz="2900" dirty="0">
                <a:solidFill>
                  <a:srgbClr val="000080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o</a:t>
            </a:r>
            <a:r>
              <a:rPr lang="it-IT" altLang="it-IT" sz="2900" dirty="0">
                <a:solidFill>
                  <a:srgbClr val="FF00FF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di un anticorpo</a:t>
            </a:r>
            <a:r>
              <a:rPr lang="it-IT" altLang="it-IT" sz="2900" dirty="0">
                <a:solidFill>
                  <a:srgbClr val="333399"/>
                </a:solidFill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)</a:t>
            </a:r>
            <a:r>
              <a:rPr lang="it-IT" altLang="it-IT" sz="2900" dirty="0"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  <a:sym typeface="Wingdings 2" pitchFamily="18" charset="2"/>
              </a:rPr>
              <a:t> </a:t>
            </a:r>
          </a:p>
          <a:p>
            <a:pPr algn="ctr">
              <a:lnSpc>
                <a:spcPct val="110000"/>
              </a:lnSpc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8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33820" y="27856"/>
            <a:ext cx="8229600" cy="88086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9" r="36624" b="21820"/>
          <a:stretch>
            <a:fillRect/>
          </a:stretch>
        </p:blipFill>
        <p:spPr bwMode="auto">
          <a:xfrm>
            <a:off x="827584" y="1988840"/>
            <a:ext cx="3528392" cy="396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132856"/>
            <a:ext cx="3312369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76628" r="36624"/>
          <a:stretch>
            <a:fillRect/>
          </a:stretch>
        </p:blipFill>
        <p:spPr bwMode="auto">
          <a:xfrm>
            <a:off x="17481" y="908720"/>
            <a:ext cx="534660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7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 smtClean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Per idrolisi acida o basica le proteine danno aminoacidi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FF00FF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L’idrolisi enzimatica porta prima a peptidi e peptoni intermedi poi ad aminoacidi (es. digestione)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Gli aminoacidi sono sostanze bianche, cristalline,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di sapore variabile dal dolciastro, all’acido, 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all’amaro</a:t>
            </a:r>
            <a:endParaRPr lang="it-IT" altLang="it-IT" dirty="0">
              <a:solidFill>
                <a:srgbClr val="FF66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acidi organici ciclici o aciclici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CC99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in cui sono presenti uno o più gruppi amminici.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roteina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b="21605"/>
          <a:stretch>
            <a:fillRect/>
          </a:stretch>
        </p:blipFill>
        <p:spPr bwMode="auto">
          <a:xfrm>
            <a:off x="395536" y="2924944"/>
            <a:ext cx="2722376" cy="282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27984" y="32536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Picture 6" descr="emoglob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45688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851920" y="62093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latin typeface="Arial Black" panose="020B0A04020102020204" pitchFamily="34" charset="0"/>
              </a:rPr>
              <a:t>Struttura quaternaria dell'emoglobina </a:t>
            </a:r>
          </a:p>
        </p:txBody>
      </p:sp>
      <p:pic>
        <p:nvPicPr>
          <p:cNvPr id="10" name="Picture 7" descr="protei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9" t="76543"/>
          <a:stretch>
            <a:fillRect/>
          </a:stretch>
        </p:blipFill>
        <p:spPr bwMode="auto">
          <a:xfrm>
            <a:off x="0" y="1340768"/>
            <a:ext cx="3779912" cy="174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53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defRPr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Vi sono vari modi di classificare le proteine:</a:t>
            </a:r>
          </a:p>
          <a:p>
            <a:pPr algn="ctr" eaLnBrk="0" hangingPunct="0">
              <a:lnSpc>
                <a:spcPct val="100000"/>
              </a:lnSpc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funzione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 esse svolgono (enzimi, ormoni, proteine di trasporto, di deposito, di struttura); 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base alla loro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forma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(fibrose o globulari).</a:t>
            </a: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 base alla loro </a:t>
            </a: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solubilità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None/>
              <a:defRPr/>
            </a:pPr>
            <a:endParaRPr 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Clr>
                <a:srgbClr val="FF0000"/>
              </a:buClr>
              <a:buFont typeface="Arial" charset="0"/>
              <a:buChar char="●"/>
              <a:defRPr/>
            </a:pP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su base chimica, tra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semplici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composte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esclusivamente da 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</a:t>
            </a:r>
            <a:r>
              <a:rPr lang="it-IT" u="sng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aminoacidi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</a:t>
            </a:r>
            <a:r>
              <a:rPr lang="it-IT" u="sng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proteine coniugate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più abbondanti in natura che contengono anche una frazione non proteica, detta </a:t>
            </a:r>
            <a:r>
              <a:rPr lang="it-IT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10202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assumono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una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forma allungata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sono solubili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in acqua, 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hanno </a:t>
            </a: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azione prevalentemente meccanica,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r>
              <a:rPr lang="it-IT" altLang="it-IT" dirty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non vanno in genere oltre la struttura secondaria</a:t>
            </a:r>
            <a:r>
              <a:rPr lang="it-IT" altLang="it-IT" dirty="0" smtClean="0">
                <a:solidFill>
                  <a:srgbClr val="3333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.</a:t>
            </a: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 smtClean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Cheratina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strato corneo della pelle, capelli, 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unghie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Collagene ed elastina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</a:t>
            </a: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 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tendini, tessuti connettivi.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rgbClr val="000099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Actina e miosina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 2" pitchFamily="18" charset="2"/>
              </a:rPr>
              <a:t>: muscoli.</a:t>
            </a:r>
            <a:endParaRPr lang="it-IT" altLang="it-IT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 algn="ctr">
              <a:lnSpc>
                <a:spcPct val="100000"/>
              </a:lnSpc>
              <a:buFontTx/>
              <a:buChar char="•"/>
            </a:pPr>
            <a:endParaRPr lang="it-IT" altLang="it-IT" dirty="0">
              <a:solidFill>
                <a:srgbClr val="333399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pPr>
              <a:lnSpc>
                <a:spcPct val="100000"/>
              </a:lnSpc>
            </a:pPr>
            <a:endParaRPr lang="it-IT" altLang="it-IT" dirty="0">
              <a:solidFill>
                <a:srgbClr val="333399"/>
              </a:solidFill>
              <a:ea typeface="Times New Roman" pitchFamily="18" charset="0"/>
              <a:cs typeface="Arial" charset="0"/>
              <a:sym typeface="Wingdings 2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53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fibrose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35ABD55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1" b="1860"/>
          <a:stretch>
            <a:fillRect/>
          </a:stretch>
        </p:blipFill>
        <p:spPr bwMode="auto">
          <a:xfrm>
            <a:off x="827584" y="836712"/>
            <a:ext cx="7776863" cy="55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85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2088231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Alcune proteine presentano un legame covalente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come il </a:t>
            </a:r>
            <a:r>
              <a:rPr lang="pt-BR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legame o ponte disolfuro (S-S)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ossidazione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di due gruppi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 err="1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sulfidrile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(SH)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 catene laterali. Esempio tipico è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quello che si stabilisce fra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 molecole di CISTEINA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 formare la molecola di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CISTINA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5" descr="amino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56" y="2945904"/>
            <a:ext cx="4408488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albumine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coagulabili al calore, ricche di aminoacidi solforati, proteine di riserva nei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vegetali,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distribuite anche negli alimenti di origine animale (latte, carne, uova). </a:t>
            </a:r>
            <a:endParaRPr lang="it-IT" dirty="0" smtClean="0">
              <a:solidFill>
                <a:srgbClr val="0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/>
            <a:endParaRPr lang="it-IT" sz="2400" dirty="0" smtClean="0">
              <a:solidFill>
                <a:srgbClr val="00990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sz="2600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sz="2600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prolammine o gliadine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acqua, sono contenute nei semi. Esempi sono la </a:t>
            </a:r>
            <a:r>
              <a:rPr lang="it-IT" sz="2600" u="sng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gliadina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e della segale che associata alla glutenina forma il glutine molto importante nei processi di </a:t>
            </a:r>
            <a:r>
              <a:rPr lang="it-IT" sz="2600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panificazione, 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ordeina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dell’orzo e la </a:t>
            </a:r>
            <a:r>
              <a:rPr lang="it-IT" sz="2600" u="sng" dirty="0" err="1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zeina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mais. </a:t>
            </a:r>
            <a:r>
              <a:rPr lang="it-IT" sz="2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L’intolleranza congenita alla gliadina è nota come malattia celiaca</a:t>
            </a:r>
            <a:r>
              <a:rPr lang="it-IT" sz="2600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  <a:r>
              <a:rPr lang="it-IT" sz="2600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pPr algn="ctr"/>
            <a:endParaRPr lang="it-IT" sz="1050" dirty="0">
              <a:solidFill>
                <a:srgbClr val="0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5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globuline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solubili in acqua,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ricche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di aminoacidi solforati, proteine di riserva nei vegetali, </a:t>
            </a:r>
            <a:r>
              <a:rPr 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largamente distribuite anche negli alimenti di origine animale (latte, carne, uova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).</a:t>
            </a:r>
          </a:p>
          <a:p>
            <a:pPr algn="ctr"/>
            <a:endParaRPr lang="it-IT" dirty="0">
              <a:solidFill>
                <a:srgbClr val="00008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dirty="0" smtClean="0">
                <a:solidFill>
                  <a:srgbClr val="0099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protamine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non contengono zolfo ed aminoacidi aromatici, sono ricche di arginina e istidina. </a:t>
            </a:r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Tipiche del mondo</a:t>
            </a:r>
            <a:r>
              <a:rPr 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animale (salmone, tonno, aringhe).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02488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5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sono insolubili in acqua e coagulate dal calore, nei semi sono associate alle gliadine. La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glutelina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frumento è la </a:t>
            </a:r>
            <a:r>
              <a:rPr lang="it-IT" altLang="it-IT" u="sng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glutenina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alt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</a:t>
            </a:r>
            <a:r>
              <a:rPr lang="it-IT" alt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scleroproteine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hanno funzione meccanica, scarso valore nutrizionale e sono poco solubili in acqua. Esempi sono Il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collagene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tessuto connettivo (tendini) che bollito in acqua si trasforma in gelatina animale. Le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cheratine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hanno un elevato contenuto in 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cistina. L’</a:t>
            </a:r>
            <a:r>
              <a:rPr lang="it-IT" altLang="it-IT" u="sng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actina</a:t>
            </a:r>
            <a:r>
              <a:rPr lang="it-IT" altLang="it-IT" dirty="0" smtClean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e la </a:t>
            </a:r>
            <a:r>
              <a:rPr lang="it-IT" alt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miosina</a:t>
            </a:r>
            <a:r>
              <a:rPr lang="it-IT" altLang="it-IT" dirty="0">
                <a:solidFill>
                  <a:srgbClr val="0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dei muscoli.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23528" y="30235"/>
            <a:ext cx="8229600" cy="105273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semplici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5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fosfoproteine o fosfoprotidi sono insolubili in acqua, solubili negli alcali diluiti contengono come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acido </a:t>
            </a:r>
            <a:r>
              <a:rPr lang="it-IT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ortofosforico. 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Una fosfoproteina è la </a:t>
            </a:r>
            <a:r>
              <a:rPr 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caseina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del 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latte. </a:t>
            </a:r>
            <a:r>
              <a:rPr 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Nel tuorlo d’uovo si trova la </a:t>
            </a:r>
            <a:r>
              <a:rPr 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ovovitellina</a:t>
            </a:r>
            <a:r>
              <a:rPr 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.</a:t>
            </a:r>
          </a:p>
          <a:p>
            <a:pPr algn="ctr"/>
            <a:endParaRPr lang="it-IT" dirty="0" smtClean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marL="109728" indent="0" algn="ctr">
              <a:buNone/>
            </a:pP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nucleoprotidi rappresentano i costituenti principali del nucleo delle cellule il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è costituito dagli </a:t>
            </a:r>
            <a:r>
              <a:rPr lang="it-IT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acidi nucleici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[il cui elemento costitutivo è il nucleotide formato da una base purinica o pirimidinica, da una molecola di acido fosforico e da un pentoso (D-ribosio RNA) (D-desossiribosio DNA). Il prodotto finale del catabolismo delle basi puriniche è l’acido urico (l'ingestione eccessiva provoca uricemia, </a:t>
            </a:r>
            <a:r>
              <a:rPr 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uricuria</a:t>
            </a:r>
            <a:r>
              <a:rPr 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, calcoli renali e gotta)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88359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11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glicoprotidi o mucoproteine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il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gruppo prostetico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è un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carboidrato.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interesse alimentare </a:t>
            </a:r>
            <a:r>
              <a:rPr lang="it-IT" altLang="it-IT" dirty="0" err="1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é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l’</a:t>
            </a:r>
            <a:r>
              <a:rPr lang="it-IT" altLang="it-IT" u="sng" dirty="0" err="1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ovomucoide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dell’uovo.</a:t>
            </a:r>
          </a:p>
          <a:p>
            <a:pPr algn="ctr">
              <a:buFont typeface="Arial" charset="0"/>
              <a:buChar char="●"/>
            </a:pPr>
            <a:endParaRPr lang="it-IT" altLang="it-IT" dirty="0" smtClean="0"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 algn="ctr">
              <a:buFont typeface="Arial" charset="0"/>
              <a:buChar char="●"/>
            </a:pPr>
            <a:r>
              <a:rPr lang="it-IT" altLang="it-IT" dirty="0" smtClean="0">
                <a:solidFill>
                  <a:srgbClr val="FFC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Le cromoproteine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:</a:t>
            </a:r>
            <a:r>
              <a:rPr lang="it-IT" altLang="it-IT" dirty="0" smtClean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la parte proteica è una globulina mentre 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u="sng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gruppi prostetici</a:t>
            </a:r>
            <a:r>
              <a:rPr lang="it-IT" altLang="it-IT" dirty="0">
                <a:solidFill>
                  <a:srgbClr val="80008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sono pigmenti cromofori</a:t>
            </a:r>
            <a:r>
              <a:rPr lang="it-IT" altLang="it-IT" dirty="0">
                <a:solidFill>
                  <a:srgbClr val="FFFF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contenenti un metallo (Fe, Mg) oppure un </a:t>
            </a:r>
            <a:r>
              <a:rPr lang="it-IT" altLang="it-IT" dirty="0" smtClean="0"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carotenoide.</a:t>
            </a:r>
          </a:p>
          <a:p>
            <a:pPr algn="ctr">
              <a:lnSpc>
                <a:spcPct val="100000"/>
              </a:lnSpc>
              <a:buFont typeface="Arial" charset="0"/>
              <a:buChar char="●"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Nell’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emoglobina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 sangue e nella </a:t>
            </a:r>
            <a:r>
              <a:rPr lang="it-IT" u="sng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mioglobina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della carne rossa il 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gruppo prostetico è l’eme</a:t>
            </a: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contenente un atomo di ferro legato a quattro nuclei pirrolici collegati tra loro a formare il nucleo porfirinico. </a:t>
            </a:r>
            <a:endParaRPr lang="it-IT" altLang="it-IT" dirty="0">
              <a:solidFill>
                <a:srgbClr val="800080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Symbol" pitchFamily="18" charset="2"/>
            </a:endParaRP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it-IT" altLang="it-IT" sz="1050" dirty="0">
              <a:solidFill>
                <a:srgbClr val="800080"/>
              </a:solidFill>
              <a:ea typeface="Times New Roman" pitchFamily="18" charset="0"/>
              <a:cs typeface="Arial" charset="0"/>
              <a:sym typeface="Symbol" pitchFamily="18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 coniugate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0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Sono pertanto composti con caratteristiche 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acide e basiche contemporaneamente (anfoteri)</a:t>
            </a:r>
            <a:endParaRPr lang="it-IT" altLang="it-IT" sz="105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Possono reagire sia con gli acidi che con le basi con formazione di due serie di sali:</a:t>
            </a:r>
            <a:endParaRPr lang="it-IT" altLang="it-IT" sz="1050" dirty="0">
              <a:solidFill>
                <a:srgbClr val="FF00FF"/>
              </a:solidFill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2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</a:t>
            </a:r>
            <a:r>
              <a:rPr lang="pt-BR" altLang="it-IT" sz="2400" baseline="300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Na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         R-CH(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NH</a:t>
            </a:r>
            <a:r>
              <a:rPr lang="pt-BR" altLang="it-IT" sz="2400" baseline="-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3</a:t>
            </a:r>
            <a:r>
              <a:rPr lang="pt-BR" altLang="it-IT" sz="2400" baseline="300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+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)</a:t>
            </a:r>
            <a:r>
              <a:rPr lang="pt-BR" altLang="it-IT" sz="2400" dirty="0">
                <a:solidFill>
                  <a:srgbClr val="FF66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COOH</a:t>
            </a:r>
            <a:r>
              <a:rPr lang="pt-BR" altLang="it-IT" sz="2400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 </a:t>
            </a:r>
            <a:r>
              <a:rPr lang="pt-BR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Cl</a:t>
            </a:r>
            <a:r>
              <a:rPr lang="pt-BR" altLang="it-IT" sz="2400" baseline="300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-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it-IT" altLang="it-IT" sz="2400" dirty="0">
                <a:solidFill>
                  <a:srgbClr val="0000FF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Wingdings" pitchFamily="2" charset="2"/>
              </a:rPr>
              <a:t>sale sodico                       cloridrato</a:t>
            </a:r>
            <a:endParaRPr lang="it-IT" altLang="it-IT" sz="2400" dirty="0">
              <a:latin typeface="Arial Black" panose="020B0A04020102020204" pitchFamily="34" charset="0"/>
              <a:ea typeface="Times New Roman" pitchFamily="18" charset="0"/>
              <a:cs typeface="Arial" charset="0"/>
              <a:sym typeface="Wingdings" pitchFamily="2" charset="2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5287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755984"/>
          </a:xfrm>
        </p:spPr>
        <p:txBody>
          <a:bodyPr>
            <a:normAutofit fontScale="92500"/>
          </a:bodyPr>
          <a:lstStyle/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Aspetti nutrizionali e dietetici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1600" dirty="0">
              <a:cs typeface="Times New Roman" pitchFamily="18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Molta attenzione si deve porre alla protezione ed alla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preservazione delle proteine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 durante i vari trattamenti che subiscono gli alimenti al fine di conservare il più possibile </a:t>
            </a:r>
            <a:r>
              <a:rPr 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</a:rPr>
              <a:t>integro il loro valore nutrizionale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it-IT" sz="1050" dirty="0">
              <a:latin typeface="Arial Black" panose="020B0A04020102020204" pitchFamily="34" charset="0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Le proteine ci forniscono gli aminoacidi in quantità variabili. Alcuni di questi sono sintetizzabili dal nostro organismo, 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</a:rPr>
              <a:t>altri devono essere introdotti obbligatoriamente.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5733256"/>
            <a:ext cx="804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Questi ultimi sono indicati come </a:t>
            </a:r>
            <a:r>
              <a:rPr lang="it-IT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aminoacidi essenziali</a:t>
            </a:r>
          </a:p>
        </p:txBody>
      </p:sp>
    </p:spTree>
    <p:extLst>
      <p:ext uri="{BB962C8B-B14F-4D97-AF65-F5344CB8AC3E}">
        <p14:creationId xmlns:p14="http://schemas.microsoft.com/office/powerpoint/2010/main" val="129815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9036496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93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11560" y="1699067"/>
            <a:ext cx="3121318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Fenilalanina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Isoleucina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Leucina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Lisina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Metionina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Triptofano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Treonina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Valina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106906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 Black" panose="020B0A04020102020204" pitchFamily="34" charset="0"/>
              </a:rPr>
              <a:t>Aminoacidi essenziali</a:t>
            </a:r>
          </a:p>
          <a:p>
            <a:pPr algn="ctr"/>
            <a:r>
              <a:rPr lang="it-IT" sz="2400" dirty="0">
                <a:solidFill>
                  <a:srgbClr val="FFC000"/>
                </a:solidFill>
                <a:latin typeface="Arial Black" panose="020B0A04020102020204" pitchFamily="34" charset="0"/>
              </a:rPr>
              <a:t>Fabbisogno ottimale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1900064"/>
            <a:ext cx="3060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g/giorno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1.4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2.2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0.5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1.0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1.6</a:t>
            </a:r>
            <a:endParaRPr lang="it-IT" sz="2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9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sz="2400" dirty="0">
                <a:latin typeface="Arial Black" panose="020B0A04020102020204" pitchFamily="34" charset="0"/>
                <a:cs typeface="Times New Roman" pitchFamily="18" charset="0"/>
              </a:rPr>
              <a:t>PER LE QUALITÀ NUTRIZIONALI LE PROTEINE POSSONO ESSERE SUDDIVISE IN DUE DISTINTI GRUPPI:</a:t>
            </a:r>
          </a:p>
          <a:p>
            <a:pPr algn="ctr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sz="2400" dirty="0">
              <a:latin typeface="Arial Black" panose="020B0A04020102020204" pitchFamily="34" charset="0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COMPLETE</a:t>
            </a:r>
            <a:r>
              <a:rPr lang="it-IT" dirty="0">
                <a:solidFill>
                  <a:srgbClr val="FF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dette anche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nobili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, che contengono tutti gli </a:t>
            </a:r>
            <a:r>
              <a:rPr lang="it-IT" u="sng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aminoacidi essenziali</a:t>
            </a:r>
            <a:r>
              <a:rPr lang="it-IT" dirty="0">
                <a:solidFill>
                  <a:srgbClr val="333399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nelle giuste proporzioni (quasi tutte proteine animali)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solidFill>
                <a:srgbClr val="333399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algn="ctr" eaLnBrk="0" hangingPunct="0">
              <a:lnSpc>
                <a:spcPct val="100000"/>
              </a:lnSpc>
              <a:buFont typeface="Arial" charset="0"/>
              <a:buChar char="●"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PROTEINE INCOMPLETE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che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mancano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uno o più aminoacidi essenziali oppure li contengono in quantità inadeguata ed hanno quindi una </a:t>
            </a:r>
            <a:r>
              <a:rPr lang="it-IT" u="sng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deficienza assoluta o relativa</a:t>
            </a:r>
            <a:r>
              <a:rPr 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di questi ultimi (quasi tutte proteine vegetali).</a:t>
            </a:r>
          </a:p>
          <a:p>
            <a:pPr algn="ctr" eaLnBrk="0" hangingPunct="0">
              <a:lnSpc>
                <a:spcPct val="100000"/>
              </a:lnSpc>
              <a:tabLst>
                <a:tab pos="449263" algn="l"/>
                <a:tab pos="6057900" algn="l"/>
              </a:tabLst>
              <a:defRPr/>
            </a:pPr>
            <a:endParaRPr lang="it-IT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 eaLnBrk="0" hangingPunct="0">
              <a:lnSpc>
                <a:spcPct val="100000"/>
              </a:lnSpc>
              <a:buNone/>
              <a:tabLst>
                <a:tab pos="449263" algn="l"/>
                <a:tab pos="6057900" algn="l"/>
              </a:tabLst>
              <a:defRPr/>
            </a:pPr>
            <a:r>
              <a:rPr 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In seguito alla digestione delle proteine alimentari, gli amminoacidi sono assorbiti dalla mucosa dell'intestino tenue.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28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704855" cy="568863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96946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634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8600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LA QUALITÀ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delle proteine è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un </a:t>
            </a:r>
            <a:r>
              <a:rPr lang="it-IT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concetto importante in campo nutrizionale e indica l'efficacia nutrizionale delle </a:t>
            </a: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proteine. E’ funzione:</a:t>
            </a:r>
          </a:p>
          <a:p>
            <a:pPr marL="109728" indent="0" algn="ctr">
              <a:buNone/>
            </a:pPr>
            <a:endParaRPr lang="it-IT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</a:t>
            </a:r>
            <a:r>
              <a:rPr lang="it-IT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composizione </a:t>
            </a:r>
            <a:r>
              <a:rPr lang="it-IT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aminoacidi essenziali</a:t>
            </a:r>
            <a:r>
              <a:rPr lang="it-IT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della digeribilità proteica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presenza di fattori </a:t>
            </a:r>
            <a:r>
              <a:rPr lang="it-IT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antinutritivi</a:t>
            </a:r>
            <a:endParaRPr lang="it-IT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della composizione globale della dieta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charset="0"/>
              </a:rPr>
              <a:t>dei fabbisogni nutritivi</a:t>
            </a:r>
            <a:r>
              <a:rPr lang="it-IT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51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LA QUALITÀ DELLE PROTEINE</a:t>
            </a:r>
            <a:endParaRPr lang="it-IT" altLang="it-IT" sz="3200" dirty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3200" dirty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SI MISURA CON DEGLI </a:t>
            </a:r>
            <a:r>
              <a:rPr lang="it-IT" altLang="it-IT" sz="3200" dirty="0" smtClean="0">
                <a:solidFill>
                  <a:srgbClr val="92D050"/>
                </a:solidFill>
                <a:latin typeface="Arial Black" panose="020B0A04020102020204" pitchFamily="34" charset="0"/>
                <a:cs typeface="Times New Roman" pitchFamily="18" charset="0"/>
              </a:rPr>
              <a:t>INDICI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itchFamily="18" charset="0"/>
              </a:rPr>
              <a:t>INDICI BIOLOGICI</a:t>
            </a:r>
          </a:p>
          <a:p>
            <a:pPr algn="ctr">
              <a:lnSpc>
                <a:spcPct val="100000"/>
              </a:lnSpc>
            </a:pPr>
            <a:endParaRPr lang="it-IT" altLang="it-IT" dirty="0">
              <a:latin typeface="Verdana" pitchFamily="34" charset="0"/>
              <a:cs typeface="Times New Roman" pitchFamily="18" charset="0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Times New Roman" pitchFamily="18" charset="0"/>
              </a:rPr>
              <a:t>INDICI CHIMICI</a:t>
            </a:r>
            <a:endParaRPr lang="it-IT" altLang="it-IT" sz="4000" dirty="0">
              <a:solidFill>
                <a:srgbClr val="00B0F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Proteine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248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136904" cy="525658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955607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14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80919" cy="561662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89745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BIOLOGICI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9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0000">
            <a:off x="1235951" y="-1008111"/>
            <a:ext cx="6526213" cy="877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8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Gli aminoacidi isolabili dagli </a:t>
            </a:r>
            <a:r>
              <a:rPr lang="it-IT" altLang="it-IT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idrolisati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proteici sono 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tutti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it-IT" altLang="it-IT" dirty="0" smtClean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</a:rPr>
              <a:t>amino</a:t>
            </a:r>
            <a:r>
              <a:rPr lang="it-IT" altLang="it-IT" dirty="0" smtClean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acidi</a:t>
            </a:r>
            <a:endParaRPr lang="it-IT" altLang="it-IT" sz="1050" dirty="0"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essendo il gruppo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–NH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sempre legato all’atomo di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in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rispetto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: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Arial" charset="0"/>
              <a:sym typeface="Symbol" pitchFamily="18" charset="2"/>
            </a:endParaRPr>
          </a:p>
          <a:p>
            <a:pPr marL="109728" indent="0" algn="ctr">
              <a:lnSpc>
                <a:spcPct val="100000"/>
              </a:lnSpc>
              <a:buNone/>
            </a:pP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R-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H (</a:t>
            </a:r>
            <a:r>
              <a:rPr lang="en-GB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en-GB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GB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GB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GB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endParaRPr lang="it-IT" altLang="it-IT" sz="1050" dirty="0">
              <a:latin typeface="Arial Black" panose="020B0A04020102020204" pitchFamily="34" charset="0"/>
              <a:sym typeface="Symbol" pitchFamily="18" charset="2"/>
            </a:endParaRPr>
          </a:p>
          <a:p>
            <a:pPr algn="ctr">
              <a:lnSpc>
                <a:spcPct val="100000"/>
              </a:lnSpc>
            </a:pPr>
            <a:r>
              <a:rPr lang="it-IT" altLang="it-IT" dirty="0">
                <a:solidFill>
                  <a:srgbClr val="FF6600"/>
                </a:solidFill>
                <a:cs typeface="Times New Roman" pitchFamily="18" charset="0"/>
                <a:sym typeface="Symbol" pitchFamily="18" charset="2"/>
              </a:rPr>
              <a:t></a:t>
            </a:r>
            <a:endParaRPr lang="it-IT" altLang="it-IT" sz="1050" dirty="0"/>
          </a:p>
          <a:p>
            <a:pPr marL="109728" indent="0" algn="ctr">
              <a:lnSpc>
                <a:spcPct val="100000"/>
              </a:lnSpc>
              <a:buNone/>
            </a:pPr>
            <a:r>
              <a:rPr lang="it-IT" alt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parte la glicina, che è otticamente inattiva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tutti gli aminoacidi presentano un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chirale.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Tutti gli stereoisomeri appartengono alla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serie L,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perché il gruppo 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NH</a:t>
            </a:r>
            <a:r>
              <a:rPr lang="it-IT" altLang="it-IT" baseline="-30000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it-IT" altLang="it-IT" dirty="0">
                <a:solidFill>
                  <a:srgbClr val="00FF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è sempre a sinistra rispetto al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COOH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a prescindere dal senso della rotazione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 o (</a:t>
            </a:r>
            <a:r>
              <a:rPr lang="it-IT" altLang="it-IT" dirty="0">
                <a:solidFill>
                  <a:srgbClr val="0000FF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).</a:t>
            </a:r>
            <a:r>
              <a:rPr lang="it-IT" altLang="it-IT" dirty="0">
                <a:solidFill>
                  <a:srgbClr val="FF6600"/>
                </a:solidFill>
                <a:latin typeface="Arial Black" panose="020B0A04020102020204" pitchFamily="34" charset="0"/>
                <a:cs typeface="Times New Roman" pitchFamily="18" charset="0"/>
                <a:sym typeface="Symbol" pitchFamily="18" charset="2"/>
              </a:rPr>
              <a:t>   </a:t>
            </a:r>
            <a:endParaRPr lang="it-IT" altLang="it-IT" sz="1050" dirty="0">
              <a:solidFill>
                <a:srgbClr val="FF6600"/>
              </a:solidFill>
              <a:latin typeface="Arial Black" panose="020B0A04020102020204" pitchFamily="34" charset="0"/>
              <a:cs typeface="Tahoma" pitchFamily="34" charset="0"/>
              <a:sym typeface="Symbol" pitchFamily="18" charset="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0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rocida Giuseppe\Desktop\ninidri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691680" y="7647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  <a:latin typeface="Arial Black" panose="020B0A04020102020204" pitchFamily="34" charset="0"/>
              </a:rPr>
              <a:t>REAZIONE CON NINIDRINA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2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8952" cy="453650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49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81336"/>
            <a:ext cx="7344815" cy="5976664"/>
          </a:xfrm>
        </p:spPr>
      </p:pic>
    </p:spTree>
    <p:extLst>
      <p:ext uri="{BB962C8B-B14F-4D97-AF65-F5344CB8AC3E}">
        <p14:creationId xmlns:p14="http://schemas.microsoft.com/office/powerpoint/2010/main" val="2188106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208912" cy="22322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INDICI CHIMICI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75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6823" cy="583264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825446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5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it-IT" sz="3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Vantaggi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Semplicità di attuazione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Possibilità di identificare l’AA limitante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Possibilità di identificare le proteine complementari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3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Svantaggi</a:t>
            </a:r>
          </a:p>
          <a:p>
            <a:pPr marL="109728" indent="0" algn="ctr">
              <a:buNone/>
            </a:pPr>
            <a:endParaRPr lang="it-IT" sz="3400" dirty="0" smtClean="0">
              <a:solidFill>
                <a:srgbClr val="92D05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Non è possibile evidenziare la digeribilità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Non è possibile evidenziare eventuali componenti </a:t>
            </a:r>
            <a:r>
              <a:rPr lang="it-IT" sz="2900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e/o tossiche</a:t>
            </a: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È necessaria accuratezza analitica</a:t>
            </a:r>
          </a:p>
          <a:p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 NPU (o NPR) &lt; C.S.: probabile presenza di sostanze </a:t>
            </a:r>
            <a:r>
              <a:rPr lang="it-IT" sz="29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antinutritive</a:t>
            </a:r>
            <a:r>
              <a:rPr lang="it-IT" sz="29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o bassa digeribilità</a:t>
            </a:r>
          </a:p>
          <a:p>
            <a:pPr algn="ctr"/>
            <a:endParaRPr lang="it-IT" sz="2900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sz="2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 NPU (o NPR) &gt; C.S.: errori analitici</a:t>
            </a:r>
            <a:endParaRPr lang="it-IT" sz="2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-25183"/>
            <a:ext cx="8229600" cy="93390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INDICI CHIMICI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70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280920" cy="3384376"/>
          </a:xfrm>
        </p:spPr>
      </p:pic>
    </p:spTree>
    <p:extLst>
      <p:ext uri="{BB962C8B-B14F-4D97-AF65-F5344CB8AC3E}">
        <p14:creationId xmlns:p14="http://schemas.microsoft.com/office/powerpoint/2010/main" val="3528794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124744"/>
            <a:ext cx="3538736" cy="4896544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Si esegue il classico metodo </a:t>
            </a:r>
            <a:r>
              <a:rPr lang="it-IT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Kjeldahl</a:t>
            </a:r>
            <a:r>
              <a:rPr lang="it-IT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che si basa sulla mineralizzazione dell’azoto alimentare mediante riscaldamento con acido minerale, successiva liberazione dell’azoto (ammoniaca) mediante distillazione e quindi titolazione dell’ammoniaca ottenuta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>
              <a:buNone/>
            </a:pPr>
            <a:r>
              <a:rPr lang="it-IT" dirty="0" smtClean="0">
                <a:latin typeface="Arial Black" panose="020B0A04020102020204" pitchFamily="34" charset="0"/>
              </a:rPr>
              <a:t>Metodo:</a:t>
            </a:r>
          </a:p>
          <a:p>
            <a:pPr marL="109728" indent="0">
              <a:buNone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Alcuni grammi dell’alimento vengono mineralizzati con H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concentrato in presenza di catalizzatori (solfato di sodio, ossido di rame e sali di selenio).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297" y="0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8" name="Picture 4" descr="C:\Users\Procida Giuseppe\Desktop\9961-b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495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80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268760"/>
            <a:ext cx="3855965" cy="5044015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Il solfato d’ammonio  così ottenuto viene trattato con una soluzione di </a:t>
            </a:r>
            <a:r>
              <a:rPr lang="it-IT" dirty="0" err="1">
                <a:solidFill>
                  <a:srgbClr val="0070C0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al 30%: l’ammoniaca che si libera, viene distillata in una soluzione acida a titolo noto (H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SO</a:t>
            </a:r>
            <a:r>
              <a:rPr lang="it-IT" baseline="-25000" dirty="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  <a:r>
              <a:rPr lang="it-IT" dirty="0">
                <a:solidFill>
                  <a:srgbClr val="0070C0"/>
                </a:solidFill>
                <a:latin typeface="Arial Black" panose="020B0A04020102020204" pitchFamily="34" charset="0"/>
              </a:rPr>
              <a:t> 0.1 N). </a:t>
            </a:r>
          </a:p>
          <a:p>
            <a:pPr marL="109728" indent="0" algn="ctr">
              <a:buNone/>
            </a:pP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L’ammoniaca neutralizza parte dell’acido a titolo noto, quindi si titola l’eccesso di acido con una soluzione di </a:t>
            </a:r>
            <a:r>
              <a:rPr lang="it-IT" dirty="0" err="1">
                <a:solidFill>
                  <a:schemeClr val="accent2"/>
                </a:solidFill>
                <a:latin typeface="Arial Black" panose="020B0A04020102020204" pitchFamily="34" charset="0"/>
              </a:rPr>
              <a:t>NaOH</a:t>
            </a:r>
            <a:r>
              <a:rPr lang="it-IT" dirty="0">
                <a:solidFill>
                  <a:schemeClr val="accent2"/>
                </a:solidFill>
                <a:latin typeface="Arial Black" panose="020B0A04020102020204" pitchFamily="34" charset="0"/>
              </a:rPr>
              <a:t> 0.1 N, utilizzando metilarancio quale indicatore.</a:t>
            </a:r>
          </a:p>
          <a:p>
            <a:pPr marL="109728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504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2051" name="Picture 3" descr="C:\Users\Procida Giuseppe\Desktop\5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51" y="908898"/>
            <a:ext cx="47625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310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27856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Determinazione dell’azoto totale</a:t>
            </a:r>
            <a:endParaRPr lang="it-IT" dirty="0"/>
          </a:p>
        </p:txBody>
      </p:sp>
      <p:pic>
        <p:nvPicPr>
          <p:cNvPr id="3074" name="Picture 2" descr="C:\Users\Procida Giuseppe\Desktop\melamina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64488" cy="42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79439" y="0"/>
            <a:ext cx="8229600" cy="836712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66192" y="725845"/>
            <a:ext cx="8229600" cy="1584175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Avendo sia il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COOH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sia l’</a:t>
            </a:r>
            <a:r>
              <a:rPr lang="it-IT" altLang="it-IT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NH</a:t>
            </a:r>
            <a:r>
              <a:rPr lang="it-IT" altLang="it-IT" baseline="-30000" dirty="0">
                <a:solidFill>
                  <a:srgbClr val="FFFF0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2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gli 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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-aminoacidi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sono degli elettroliti deboli, sono ionizzati a tutti i valori di </a:t>
            </a:r>
            <a:r>
              <a:rPr lang="it-IT" altLang="it-IT" dirty="0" err="1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pH</a:t>
            </a:r>
            <a:r>
              <a:rPr lang="it-IT" altLang="it-IT" dirty="0">
                <a:solidFill>
                  <a:srgbClr val="00B0F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  <a:sym typeface="Symbol" pitchFamily="18" charset="2"/>
              </a:rPr>
              <a:t> e la specie neutra non può esistere in soluzione </a:t>
            </a:r>
          </a:p>
          <a:p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91" y="2204864"/>
            <a:ext cx="54864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Per ogni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aminoacido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esiste un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pH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particolare, detto punto isoelettrico 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pI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, al quale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esso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è 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dissociato </a:t>
            </a:r>
            <a:r>
              <a:rPr lang="it-IT" dirty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in misura eguale come catione e come anione ed è presente come ione bipolare (</a:t>
            </a:r>
            <a:r>
              <a:rPr lang="it-IT" dirty="0" err="1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anfoione</a:t>
            </a:r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).</a:t>
            </a:r>
          </a:p>
          <a:p>
            <a:pPr algn="ctr"/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 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-16443"/>
            <a:ext cx="8229600" cy="92516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4" descr="pH_e_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66659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F8613F6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b="4440"/>
          <a:stretch>
            <a:fillRect/>
          </a:stretch>
        </p:blipFill>
        <p:spPr bwMode="auto">
          <a:xfrm>
            <a:off x="1547664" y="908720"/>
            <a:ext cx="61206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 aminoacidi possono essere classificati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sulla 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base della natura del gruppo –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R</a:t>
            </a:r>
          </a:p>
          <a:p>
            <a:pPr algn="ctr">
              <a:buNone/>
            </a:pPr>
            <a:r>
              <a:rPr lang="it-IT" altLang="it-IT" dirty="0" smtClean="0">
                <a:latin typeface="Arial Black" panose="020B0A04020102020204" pitchFamily="34" charset="0"/>
                <a:sym typeface="Wingdings" pitchFamily="2" charset="2"/>
              </a:rPr>
              <a:t>  </a:t>
            </a:r>
            <a:endParaRPr lang="it-IT" altLang="it-IT" dirty="0"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alifatici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polari: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glicina,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alanina, prolina,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valina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leucina,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isoleucina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aromatici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: fenilalanina, tirosina,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triptofano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polari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non carichi: serina, treonina, solforati (cisteina, metionina), asparagina,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glutammina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positivamente: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lisina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arginina, 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istidina</a:t>
            </a:r>
            <a:endParaRPr lang="it-IT" altLang="it-IT" sz="1050" dirty="0">
              <a:solidFill>
                <a:srgbClr val="FF0000"/>
              </a:solidFill>
              <a:latin typeface="Arial Black" panose="020B0A04020102020204" pitchFamily="34" charset="0"/>
              <a:sym typeface="Wingdings" pitchFamily="2" charset="2"/>
            </a:endParaRPr>
          </a:p>
          <a:p>
            <a:pPr marL="109728" indent="0" algn="ctr">
              <a:buNone/>
            </a:pP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</a:t>
            </a:r>
            <a:r>
              <a:rPr lang="it-IT" altLang="it-IT" dirty="0"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it-IT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gruppi R carichi </a:t>
            </a:r>
            <a:r>
              <a:rPr lang="it-IT" altLang="it-IT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negativamente:</a:t>
            </a:r>
            <a:r>
              <a:rPr lang="it-IT" altLang="it-IT" dirty="0" smtClean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it-IT" altLang="it-IT" dirty="0" err="1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aspartato</a:t>
            </a:r>
            <a:r>
              <a:rPr lang="it-IT" altLang="it-IT" dirty="0">
                <a:latin typeface="Arial Black" panose="020B0A04020102020204" pitchFamily="34" charset="0"/>
                <a:cs typeface="Times New Roman" pitchFamily="18" charset="0"/>
                <a:sym typeface="Wingdings" pitchFamily="2" charset="2"/>
              </a:rPr>
              <a:t>, glutammato.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Proteine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2045</Words>
  <Application>Microsoft Office PowerPoint</Application>
  <PresentationFormat>Presentazione su schermo (4:3)</PresentationFormat>
  <Paragraphs>241</Paragraphs>
  <Slides>59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71" baseType="lpstr">
      <vt:lpstr>Arial Unicode MS</vt:lpstr>
      <vt:lpstr>Arial</vt:lpstr>
      <vt:lpstr>Arial Black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Viale</vt:lpstr>
      <vt:lpstr>Presentazione standard di PowerPoint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Gruppi R non polari</vt:lpstr>
      <vt:lpstr>Gruppi R aromatici</vt:lpstr>
      <vt:lpstr>Gruppi R polari non carichi</vt:lpstr>
      <vt:lpstr>Gruppi R carichi positivamente</vt:lpstr>
      <vt:lpstr>Gruppi R carichi negativamente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Proteine fibrose</vt:lpstr>
      <vt:lpstr>Proteine fibrose</vt:lpstr>
      <vt:lpstr>Proteine</vt:lpstr>
      <vt:lpstr>Proteine semplici</vt:lpstr>
      <vt:lpstr>Proteine semplici</vt:lpstr>
      <vt:lpstr>Proteine semplici</vt:lpstr>
      <vt:lpstr>Proteine coniugate</vt:lpstr>
      <vt:lpstr>Proteine coniugate</vt:lpstr>
      <vt:lpstr>Proteine</vt:lpstr>
      <vt:lpstr>Proteine</vt:lpstr>
      <vt:lpstr>Proteine</vt:lpstr>
      <vt:lpstr>Proteine</vt:lpstr>
      <vt:lpstr>Proteine</vt:lpstr>
      <vt:lpstr>Proteine</vt:lpstr>
      <vt:lpstr>Proteine</vt:lpstr>
      <vt:lpstr>INDICI BIOLOGICI</vt:lpstr>
      <vt:lpstr>INDICI BIOLOGICI</vt:lpstr>
      <vt:lpstr>Presentazione standard di PowerPoint</vt:lpstr>
      <vt:lpstr>Presentazione standard di PowerPoint</vt:lpstr>
      <vt:lpstr>INDICI CHIMICI</vt:lpstr>
      <vt:lpstr>INDICI CHIMICI</vt:lpstr>
      <vt:lpstr>INDICI CHIMICI</vt:lpstr>
      <vt:lpstr>INDICI CHIMICI</vt:lpstr>
      <vt:lpstr>INDICI CHIMICI</vt:lpstr>
      <vt:lpstr>Proteine</vt:lpstr>
      <vt:lpstr>Determinazione dell’azoto totale</vt:lpstr>
      <vt:lpstr>Determinazione dell’azoto totale</vt:lpstr>
      <vt:lpstr>Determinazione dell’azoto totale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44</cp:revision>
  <dcterms:created xsi:type="dcterms:W3CDTF">2015-05-25T08:45:28Z</dcterms:created>
  <dcterms:modified xsi:type="dcterms:W3CDTF">2016-11-20T09:43:22Z</dcterms:modified>
</cp:coreProperties>
</file>