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77" r:id="rId2"/>
    <p:sldId id="365" r:id="rId3"/>
    <p:sldId id="546" r:id="rId4"/>
    <p:sldId id="504" r:id="rId5"/>
    <p:sldId id="364" r:id="rId6"/>
    <p:sldId id="378" r:id="rId7"/>
    <p:sldId id="380" r:id="rId8"/>
    <p:sldId id="401" r:id="rId9"/>
    <p:sldId id="485" r:id="rId10"/>
    <p:sldId id="487" r:id="rId11"/>
    <p:sldId id="488" r:id="rId12"/>
    <p:sldId id="507" r:id="rId13"/>
    <p:sldId id="489" r:id="rId14"/>
    <p:sldId id="490" r:id="rId15"/>
    <p:sldId id="491" r:id="rId16"/>
    <p:sldId id="493" r:id="rId17"/>
    <p:sldId id="495" r:id="rId18"/>
    <p:sldId id="496" r:id="rId19"/>
    <p:sldId id="497" r:id="rId20"/>
    <p:sldId id="498" r:id="rId21"/>
    <p:sldId id="506" r:id="rId22"/>
    <p:sldId id="499" r:id="rId23"/>
    <p:sldId id="500" r:id="rId24"/>
    <p:sldId id="501" r:id="rId25"/>
    <p:sldId id="508" r:id="rId26"/>
    <p:sldId id="398" r:id="rId27"/>
    <p:sldId id="400" r:id="rId28"/>
    <p:sldId id="399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D78"/>
    <a:srgbClr val="FF8AD8"/>
    <a:srgbClr val="8EFA00"/>
    <a:srgbClr val="0096FF"/>
    <a:srgbClr val="797979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11"/>
    <p:restoredTop sz="94690"/>
  </p:normalViewPr>
  <p:slideViewPr>
    <p:cSldViewPr snapToGrid="0" snapToObjects="1">
      <p:cViewPr varScale="1">
        <p:scale>
          <a:sx n="94" d="100"/>
          <a:sy n="94" d="100"/>
        </p:scale>
        <p:origin x="208" y="54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9pPr>
          </a:lstStyle>
          <a:p>
            <a:fld id="{FAB5B759-C6D3-C645-B078-D5F602274624}" type="slidenum">
              <a:rPr lang="it-IT" altLang="it-IT">
                <a:latin typeface="Times New Roman" charset="0"/>
              </a:rPr>
              <a:pPr/>
              <a:t>1</a:t>
            </a:fld>
            <a:endParaRPr lang="it-IT" altLang="it-IT">
              <a:latin typeface="Times New Roman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3438" y="4560888"/>
            <a:ext cx="458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it-IT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73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EE0DE891-F6E3-4149-A624-78F4B6F3082E}" type="slidenum">
              <a:rPr lang="it-IT" altLang="it-IT" sz="1200"/>
              <a:pPr/>
              <a:t>4</a:t>
            </a:fld>
            <a:endParaRPr lang="it-IT" altLang="it-IT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8641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7411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F054DE26-406D-AE40-A4D1-F5849DF019CA}" type="slidenum">
              <a:rPr lang="it-IT" altLang="it-IT" sz="1200"/>
              <a:pPr/>
              <a:t>12</a:t>
            </a:fld>
            <a:endParaRPr lang="it-IT" altLang="it-IT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8815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it-IT">
                <a:latin typeface="Arial" charset="0"/>
              </a:rPr>
              <a:t>The shapes of the curves in this graph can provide additional support in making the diagnosis of COPD.   As noted by the red line, a curve which is scalloped out and leaning forward suggests obstruction. </a:t>
            </a:r>
          </a:p>
          <a:p>
            <a:pPr eaLnBrk="1" hangingPunct="1">
              <a:spcBef>
                <a:spcPct val="0"/>
              </a:spcBef>
            </a:pPr>
            <a:endParaRPr lang="en-US" altLang="it-IT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it-IT">
                <a:latin typeface="Arial" charset="0"/>
              </a:rPr>
              <a:t>The shapes of the curves in this graph can give additional support in making the diagnosis of COPD diagnosis. As noted by the red line, a curve which is scalloped out and leaning away from the Y axis suggests obstruction.   A curve that is straighter (green line) and leaning to the Y axis supports the diagnosis of restriction. </a:t>
            </a:r>
          </a:p>
          <a:p>
            <a:pPr eaLnBrk="1" hangingPunct="1">
              <a:spcBef>
                <a:spcPct val="0"/>
              </a:spcBef>
            </a:pPr>
            <a:endParaRPr lang="en-US" altLang="it-IT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it-IT">
                <a:latin typeface="Arial" charset="0"/>
              </a:rPr>
              <a:t>Lowry, 1998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fld id="{627318CB-6C18-C546-9AA1-CE3E4B59BD0D}" type="slidenum">
              <a:rPr lang="en-US" altLang="it-IT" sz="1200"/>
              <a:pPr eaLnBrk="1" hangingPunct="1"/>
              <a:t>20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509537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DC209D-D589-DE44-AE06-9BA5A0EF39FA}" type="slidenum">
              <a:rPr lang="it-IT"/>
              <a:pPr/>
              <a:t>28</a:t>
            </a:fld>
            <a:endParaRPr lang="it-IT"/>
          </a:p>
        </p:txBody>
      </p:sp>
      <p:sp>
        <p:nvSpPr>
          <p:cNvPr id="103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9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50" y="4343704"/>
            <a:ext cx="5028503" cy="4113892"/>
          </a:xfrm>
        </p:spPr>
        <p:txBody>
          <a:bodyPr/>
          <a:lstStyle/>
          <a:p>
            <a:r>
              <a:rPr lang="it-IT">
                <a:ea typeface="Times New Roman" pitchFamily="-1" charset="0"/>
                <a:cs typeface="Times New Roman" pitchFamily="-1" charset="0"/>
              </a:rPr>
              <a:t>Hb &lt; 10 g/dl.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430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E7BEE06-5357-5C48-920B-E9A07B9BD56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5227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01/07/20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04800"/>
            <a:ext cx="6677025" cy="638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713001" y="1310588"/>
            <a:ext cx="2743200" cy="490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it-IT" altLang="it-IT" sz="2844" b="1" dirty="0">
              <a:solidFill>
                <a:srgbClr val="FFFF00"/>
              </a:solidFill>
            </a:endParaRPr>
          </a:p>
          <a:p>
            <a:pPr marL="514350" indent="-514350" eaLnBrk="1" hangingPunct="1">
              <a:buAutoNum type="arabicParenR"/>
              <a:defRPr/>
            </a:pPr>
            <a:r>
              <a:rPr lang="it-IT" altLang="it-IT" sz="2844" b="1" dirty="0">
                <a:solidFill>
                  <a:srgbClr val="FFFF00"/>
                </a:solidFill>
              </a:rPr>
              <a:t>fase </a:t>
            </a:r>
            <a:r>
              <a:rPr lang="it-IT" altLang="it-IT" sz="2844" b="1" dirty="0" err="1">
                <a:solidFill>
                  <a:srgbClr val="FFFF00"/>
                </a:solidFill>
              </a:rPr>
              <a:t>ventilatoria</a:t>
            </a:r>
            <a:endParaRPr lang="it-IT" altLang="it-IT" sz="2844" b="1" dirty="0">
              <a:solidFill>
                <a:srgbClr val="FFFF00"/>
              </a:solidFill>
            </a:endParaRPr>
          </a:p>
          <a:p>
            <a:pPr marL="514350" indent="-514350" eaLnBrk="1" hangingPunct="1">
              <a:buAutoNum type="arabicParenR"/>
              <a:defRPr/>
            </a:pPr>
            <a:endParaRPr lang="it-IT" altLang="it-IT" sz="2844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it-IT" altLang="it-IT" sz="2844" b="1" dirty="0">
                <a:solidFill>
                  <a:srgbClr val="FFFF00"/>
                </a:solidFill>
              </a:rPr>
              <a:t>2) fase diffusoria</a:t>
            </a:r>
          </a:p>
          <a:p>
            <a:pPr eaLnBrk="1" hangingPunct="1">
              <a:defRPr/>
            </a:pPr>
            <a:endParaRPr lang="it-IT" altLang="it-IT" sz="2844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it-IT" altLang="it-IT" sz="2844" b="1" dirty="0">
                <a:solidFill>
                  <a:srgbClr val="FFFF00"/>
                </a:solidFill>
              </a:rPr>
              <a:t>3) fase circolatoria</a:t>
            </a:r>
          </a:p>
          <a:p>
            <a:pPr eaLnBrk="1" hangingPunct="1">
              <a:defRPr/>
            </a:pPr>
            <a:endParaRPr lang="it-IT" altLang="it-IT" sz="2844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it-IT" altLang="it-IT" sz="2844" b="1" dirty="0">
                <a:solidFill>
                  <a:srgbClr val="FFFF00"/>
                </a:solidFill>
              </a:rPr>
              <a:t>4) fase cellulare</a:t>
            </a:r>
          </a:p>
        </p:txBody>
      </p:sp>
      <p:sp>
        <p:nvSpPr>
          <p:cNvPr id="32771" name="Line 4"/>
          <p:cNvSpPr>
            <a:spLocks noChangeShapeType="1"/>
          </p:cNvSpPr>
          <p:nvPr/>
        </p:nvSpPr>
        <p:spPr bwMode="auto">
          <a:xfrm>
            <a:off x="7327900" y="2578100"/>
            <a:ext cx="0" cy="32654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72" name="Line 5"/>
          <p:cNvSpPr>
            <a:spLocks noChangeShapeType="1"/>
          </p:cNvSpPr>
          <p:nvPr/>
        </p:nvSpPr>
        <p:spPr bwMode="auto">
          <a:xfrm flipV="1">
            <a:off x="11136577" y="2578100"/>
            <a:ext cx="0" cy="3265488"/>
          </a:xfrm>
          <a:prstGeom prst="line">
            <a:avLst/>
          </a:prstGeom>
          <a:noFill/>
          <a:ln w="76200">
            <a:solidFill>
              <a:srgbClr val="CC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09318" name="Text Box 6"/>
          <p:cNvSpPr txBox="1">
            <a:spLocks noChangeArrowheads="1"/>
          </p:cNvSpPr>
          <p:nvPr/>
        </p:nvSpPr>
        <p:spPr bwMode="auto">
          <a:xfrm>
            <a:off x="7083425" y="6007100"/>
            <a:ext cx="488950" cy="420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it-IT" altLang="it-IT" sz="2133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it-IT" altLang="it-IT" sz="2133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909319" name="Text Box 7"/>
          <p:cNvSpPr txBox="1">
            <a:spLocks noChangeArrowheads="1"/>
          </p:cNvSpPr>
          <p:nvPr/>
        </p:nvSpPr>
        <p:spPr bwMode="auto">
          <a:xfrm>
            <a:off x="10792883" y="1988080"/>
            <a:ext cx="687388" cy="420687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it-IT" altLang="it-IT" sz="2133" b="1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</a:t>
            </a:r>
            <a:r>
              <a:rPr lang="it-IT" altLang="it-IT" sz="2133" b="1" baseline="-2500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2" name="Rettangolo 1"/>
          <p:cNvSpPr/>
          <p:nvPr/>
        </p:nvSpPr>
        <p:spPr>
          <a:xfrm>
            <a:off x="7572375" y="55648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sz="3200" b="1" u="sng" dirty="0">
                <a:solidFill>
                  <a:schemeClr val="bg1"/>
                </a:solidFill>
              </a:rPr>
              <a:t>La </a:t>
            </a:r>
            <a:r>
              <a:rPr lang="it-IT" altLang="it-IT" sz="3200" b="1" u="sng">
                <a:solidFill>
                  <a:schemeClr val="bg1"/>
                </a:solidFill>
              </a:rPr>
              <a:t>funzione  respiratoria</a:t>
            </a:r>
            <a:r>
              <a:rPr lang="it-IT" altLang="it-IT" sz="3200" b="1" u="sng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32159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31747" name="Rectangle 3" descr="DIAGNOSTICA-FUNZIONALE_Pagina_06"/>
          <p:cNvSpPr>
            <a:spLocks noGrp="1" noChangeAspect="1" noChangeArrowheads="1"/>
          </p:cNvSpPr>
          <p:nvPr isPhoto="1"/>
        </p:nvSpPr>
        <p:spPr bwMode="auto">
          <a:xfrm>
            <a:off x="1524000" y="-769938"/>
            <a:ext cx="9144000" cy="76279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0" y="-808038"/>
            <a:ext cx="9144000" cy="808038"/>
          </a:xfrm>
          <a:prstGeom prst="rect">
            <a:avLst/>
          </a:prstGeom>
          <a:gradFill rotWithShape="1">
            <a:gsLst>
              <a:gs pos="0">
                <a:srgbClr val="FFBD67"/>
              </a:gs>
              <a:gs pos="100000">
                <a:srgbClr val="FFA100"/>
              </a:gs>
            </a:gsLst>
            <a:lin ang="5400000"/>
          </a:gradFill>
          <a:ln w="9525">
            <a:solidFill>
              <a:srgbClr val="FF97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892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65B335E-87EB-124B-BDC2-EA92AA67F216}" type="slidenum">
              <a:rPr lang="en-US" altLang="en-US" sz="1400"/>
              <a:pPr/>
              <a:t>11</a:t>
            </a:fld>
            <a:endParaRPr lang="en-US" altLang="en-US" sz="1400"/>
          </a:p>
        </p:txBody>
      </p:sp>
      <p:sp>
        <p:nvSpPr>
          <p:cNvPr id="2" name="CasellaDiTesto 1"/>
          <p:cNvSpPr txBox="1"/>
          <p:nvPr/>
        </p:nvSpPr>
        <p:spPr>
          <a:xfrm>
            <a:off x="872067" y="1288887"/>
            <a:ext cx="91101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Effetto delle malattie sui volumi polmonari</a:t>
            </a:r>
          </a:p>
          <a:p>
            <a:endParaRPr lang="it-IT" dirty="0"/>
          </a:p>
          <a:p>
            <a:endParaRPr lang="it-IT" dirty="0"/>
          </a:p>
          <a:p>
            <a:r>
              <a:rPr lang="it-IT" b="1" u="sng" dirty="0"/>
              <a:t>Vi sono due principali modalità dei difetti ventilatori</a:t>
            </a:r>
            <a:r>
              <a:rPr lang="it-IT" dirty="0"/>
              <a:t>: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FF0000"/>
                </a:solidFill>
              </a:rPr>
              <a:t>Deficit ostruttivo</a:t>
            </a:r>
            <a:r>
              <a:rPr lang="it-IT" dirty="0"/>
              <a:t>: caratterizzato da ostruzione al normale flusso di aria nelle vie aeree che risultano ostruite (ristrette di calibro). </a:t>
            </a:r>
          </a:p>
          <a:p>
            <a:r>
              <a:rPr lang="it-IT" dirty="0"/>
              <a:t>     Questo difetto può portare a iperinflazione polmonare, cioè a intrappolamento di aria oltre il    </a:t>
            </a:r>
          </a:p>
          <a:p>
            <a:r>
              <a:rPr lang="it-IT" dirty="0"/>
              <a:t>     punto di chiusura delle vie aeree. RV è aumentato e anche il rapporto RV:TLC è aumentato. </a:t>
            </a:r>
          </a:p>
          <a:p>
            <a:r>
              <a:rPr lang="it-IT" dirty="0"/>
              <a:t>     L’indice di </a:t>
            </a:r>
            <a:r>
              <a:rPr lang="it-IT" dirty="0" err="1"/>
              <a:t>Tiffeneau</a:t>
            </a:r>
            <a:r>
              <a:rPr lang="it-IT" dirty="0"/>
              <a:t> (FEV1:VC) è ridotto 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accent5"/>
                </a:solidFill>
              </a:rPr>
              <a:t>Deficit restrittivo</a:t>
            </a:r>
            <a:r>
              <a:rPr lang="it-IT" dirty="0"/>
              <a:t>: riduzione della ventilazione per riduzione del volume, il polmone è più rigido e i rapporti RV:TLC e FEV:VC sono normali.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Possiamo poi avere deficit ventilatori misti con prevalenza di tipo ostruttivo o restrittivo identificabile secondo la morfologia della curva flusso-volume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4141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590801" y="277814"/>
            <a:ext cx="5286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r>
              <a:rPr lang="it-IT" altLang="it-IT" sz="3200" b="1">
                <a:solidFill>
                  <a:srgbClr val="00B050"/>
                </a:solidFill>
                <a:latin typeface="Arial" charset="0"/>
              </a:rPr>
              <a:t>CURVA VOLUME - TEMPO</a:t>
            </a:r>
          </a:p>
        </p:txBody>
      </p:sp>
      <p:pic>
        <p:nvPicPr>
          <p:cNvPr id="44035" name="Picture 3" descr="espirazione forz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6021388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8" name="AutoShape 4"/>
          <p:cNvSpPr>
            <a:spLocks noChangeArrowheads="1"/>
          </p:cNvSpPr>
          <p:nvPr/>
        </p:nvSpPr>
        <p:spPr bwMode="auto">
          <a:xfrm>
            <a:off x="2514600" y="1981200"/>
            <a:ext cx="1219200" cy="685800"/>
          </a:xfrm>
          <a:prstGeom prst="wedgeRectCallout">
            <a:avLst>
              <a:gd name="adj1" fmla="val 94009"/>
              <a:gd name="adj2" fmla="val 14907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it-IT" sz="2000" b="1" i="1">
                <a:solidFill>
                  <a:schemeClr val="bg1"/>
                </a:solidFill>
                <a:latin typeface="Arial" pitchFamily="-1" charset="0"/>
              </a:rPr>
              <a:t>Volume corrente</a:t>
            </a:r>
          </a:p>
        </p:txBody>
      </p:sp>
      <p:sp>
        <p:nvSpPr>
          <p:cNvPr id="282629" name="AutoShape 5"/>
          <p:cNvSpPr>
            <a:spLocks noChangeArrowheads="1"/>
          </p:cNvSpPr>
          <p:nvPr/>
        </p:nvSpPr>
        <p:spPr bwMode="auto">
          <a:xfrm>
            <a:off x="6902450" y="1571626"/>
            <a:ext cx="1022350" cy="409575"/>
          </a:xfrm>
          <a:prstGeom prst="wedgeRectCallout">
            <a:avLst>
              <a:gd name="adj1" fmla="val -64130"/>
              <a:gd name="adj2" fmla="val 19806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it-IT" sz="2000" b="1" i="1">
                <a:solidFill>
                  <a:schemeClr val="bg1"/>
                </a:solidFill>
                <a:latin typeface="Arial" pitchFamily="-1" charset="0"/>
              </a:rPr>
              <a:t>VEMS</a:t>
            </a:r>
          </a:p>
        </p:txBody>
      </p:sp>
      <p:sp>
        <p:nvSpPr>
          <p:cNvPr id="282630" name="AutoShape 6"/>
          <p:cNvSpPr>
            <a:spLocks noChangeArrowheads="1"/>
          </p:cNvSpPr>
          <p:nvPr/>
        </p:nvSpPr>
        <p:spPr bwMode="auto">
          <a:xfrm>
            <a:off x="8915400" y="1643064"/>
            <a:ext cx="1371600" cy="1023937"/>
          </a:xfrm>
          <a:prstGeom prst="wedgeRectCallout">
            <a:avLst>
              <a:gd name="adj1" fmla="val -83796"/>
              <a:gd name="adj2" fmla="val 10503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r>
              <a:rPr lang="it-IT" altLang="it-IT" sz="2000" b="1" i="1">
                <a:solidFill>
                  <a:schemeClr val="bg1"/>
                </a:solidFill>
                <a:latin typeface="Arial" charset="0"/>
              </a:rPr>
              <a:t>Capacità Vitale Forzata</a:t>
            </a:r>
          </a:p>
        </p:txBody>
      </p:sp>
      <p:sp>
        <p:nvSpPr>
          <p:cNvPr id="282631" name="AutoShape 7"/>
          <p:cNvSpPr>
            <a:spLocks noChangeArrowheads="1"/>
          </p:cNvSpPr>
          <p:nvPr/>
        </p:nvSpPr>
        <p:spPr bwMode="auto">
          <a:xfrm>
            <a:off x="8774114" y="3660776"/>
            <a:ext cx="1284287" cy="682625"/>
          </a:xfrm>
          <a:prstGeom prst="wedgeRectCallout">
            <a:avLst>
              <a:gd name="adj1" fmla="val -74847"/>
              <a:gd name="adj2" fmla="val 13302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it-IT" sz="2000" b="1" i="1">
                <a:solidFill>
                  <a:schemeClr val="bg1"/>
                </a:solidFill>
                <a:latin typeface="Arial" pitchFamily="-1" charset="0"/>
              </a:rPr>
              <a:t>Volume residuo</a:t>
            </a:r>
          </a:p>
        </p:txBody>
      </p:sp>
    </p:spTree>
    <p:extLst>
      <p:ext uri="{BB962C8B-B14F-4D97-AF65-F5344CB8AC3E}">
        <p14:creationId xmlns:p14="http://schemas.microsoft.com/office/powerpoint/2010/main" val="8402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8" grpId="0" animBg="1" autoUpdateAnimBg="0"/>
      <p:bldP spid="282629" grpId="0" animBg="1" autoUpdateAnimBg="0"/>
      <p:bldP spid="282630" grpId="0" animBg="1" autoUpdateAnimBg="0"/>
      <p:bldP spid="282631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RestrictVentNormAlveo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15" y="11929"/>
            <a:ext cx="7539572" cy="32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970" y="1"/>
            <a:ext cx="3179812" cy="292494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723970" y="2924945"/>
            <a:ext cx="2746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Pulmonary</a:t>
            </a:r>
            <a:r>
              <a:rPr lang="it-IT" sz="14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 </a:t>
            </a:r>
            <a:r>
              <a:rPr lang="it-IT" sz="1400" i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emphysema</a:t>
            </a:r>
            <a:r>
              <a:rPr lang="it-IT" sz="1400" i="1" dirty="0">
                <a:latin typeface="Abadi MT Condensed Light" charset="0"/>
                <a:ea typeface="Abadi MT Condensed Light" charset="0"/>
                <a:cs typeface="Abadi MT Condensed Light" charset="0"/>
              </a:rPr>
              <a:t> - </a:t>
            </a:r>
            <a:r>
              <a:rPr lang="it-IT" sz="1400" i="1" dirty="0" err="1">
                <a:latin typeface="Abadi MT Condensed Light" charset="0"/>
                <a:ea typeface="Abadi MT Condensed Light" charset="0"/>
                <a:cs typeface="Abadi MT Condensed Light" charset="0"/>
              </a:rPr>
              <a:t>Histology</a:t>
            </a:r>
            <a:endParaRPr lang="it-IT" sz="1400" i="1" dirty="0"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pic>
        <p:nvPicPr>
          <p:cNvPr id="7" name="Picture 2" descr="ObsVentDefectCur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692" y="3284537"/>
            <a:ext cx="8748713" cy="357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780692" y="3340918"/>
            <a:ext cx="4695093" cy="3517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5" descr="RestrictVentCurv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82" y="3340918"/>
            <a:ext cx="8459788" cy="35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0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bsVentDefectSpirogr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194" y="3500438"/>
            <a:ext cx="8512659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5" y="115888"/>
            <a:ext cx="338222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46185" y="738554"/>
            <a:ext cx="1295279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BPCO</a:t>
            </a:r>
          </a:p>
          <a:p>
            <a:r>
              <a:rPr lang="it-IT" dirty="0"/>
              <a:t>(enfisema polmonare)</a:t>
            </a:r>
          </a:p>
        </p:txBody>
      </p:sp>
      <p:pic>
        <p:nvPicPr>
          <p:cNvPr id="5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89" y="115889"/>
            <a:ext cx="3868566" cy="154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4"/>
          <p:cNvSpPr/>
          <p:nvPr/>
        </p:nvSpPr>
        <p:spPr>
          <a:xfrm>
            <a:off x="4031973" y="554404"/>
            <a:ext cx="37338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Perdita</a:t>
            </a:r>
            <a:r>
              <a:rPr lang="en-US" b="1" dirty="0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della</a:t>
            </a:r>
            <a:r>
              <a:rPr lang="en-US" b="1" dirty="0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forza</a:t>
            </a:r>
            <a:r>
              <a:rPr lang="en-US" b="1" dirty="0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di </a:t>
            </a: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ritorno</a:t>
            </a:r>
            <a:r>
              <a:rPr lang="en-US" b="1" dirty="0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elastico</a:t>
            </a:r>
            <a:endParaRPr lang="en-US" b="1" dirty="0">
              <a:solidFill>
                <a:srgbClr val="E46C0A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427731" y="1430177"/>
            <a:ext cx="223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Effetto </a:t>
            </a:r>
            <a:r>
              <a:rPr lang="it-IT"/>
              <a:t>su parenchima</a:t>
            </a:r>
          </a:p>
        </p:txBody>
      </p:sp>
      <p:sp>
        <p:nvSpPr>
          <p:cNvPr id="8" name="Freccia su 7"/>
          <p:cNvSpPr/>
          <p:nvPr/>
        </p:nvSpPr>
        <p:spPr>
          <a:xfrm>
            <a:off x="5384647" y="922704"/>
            <a:ext cx="330353" cy="4385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7992763" y="1842239"/>
            <a:ext cx="405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Effetto sulle piccole vie aeree </a:t>
            </a:r>
            <a:r>
              <a:rPr lang="it-IT"/>
              <a:t>(bronchioli)</a:t>
            </a:r>
          </a:p>
        </p:txBody>
      </p:sp>
      <p:sp>
        <p:nvSpPr>
          <p:cNvPr id="10" name="Rectangle 34"/>
          <p:cNvSpPr/>
          <p:nvPr/>
        </p:nvSpPr>
        <p:spPr>
          <a:xfrm>
            <a:off x="7915918" y="2766601"/>
            <a:ext cx="4185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Rimodellamento</a:t>
            </a:r>
            <a:r>
              <a:rPr lang="en-US" b="1" dirty="0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e </a:t>
            </a: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ostruzione</a:t>
            </a:r>
            <a:r>
              <a:rPr lang="en-US" b="1" dirty="0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dirty="0" err="1">
                <a:solidFill>
                  <a:srgbClr val="E46C0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irreversibile</a:t>
            </a:r>
            <a:endParaRPr lang="en-US" b="1" dirty="0">
              <a:solidFill>
                <a:srgbClr val="E46C0A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1" name="Freccia giù 10"/>
          <p:cNvSpPr/>
          <p:nvPr/>
        </p:nvSpPr>
        <p:spPr>
          <a:xfrm>
            <a:off x="9724292" y="2211571"/>
            <a:ext cx="295179" cy="555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939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23011" y="554968"/>
            <a:ext cx="8229600" cy="9144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it-IT" altLang="it-IT" sz="3200" dirty="0"/>
              <a:t>GRAVE ATTACCO di ASMA: IPERINFLAZIONE DINAMICA</a:t>
            </a:r>
            <a:br>
              <a:rPr lang="it-IT" altLang="it-IT" sz="3200" dirty="0"/>
            </a:br>
            <a:r>
              <a:rPr lang="it-IT" altLang="it-IT" sz="3200"/>
              <a:t>(avviene anche </a:t>
            </a:r>
            <a:r>
              <a:rPr lang="it-IT" altLang="it-IT" sz="3200" dirty="0"/>
              <a:t>in grave BPCO riacutizzata)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023011" y="6246783"/>
            <a:ext cx="32247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altLang="it-IT" sz="2000" b="1">
                <a:solidFill>
                  <a:schemeClr val="bg1"/>
                </a:solidFill>
              </a:rPr>
              <a:t>Levy BD ICM 1998;24:105-17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11" y="1594338"/>
            <a:ext cx="7707313" cy="389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10734" y="5611858"/>
            <a:ext cx="11254154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L’ostruzione importante delle vie aeree impedisce il raggiungimento del volume di FRC a fine espirazione a causa della riduzione del flusso espiratorio. Quindi rimane a fine espirazione una pressione positiva residua negli alveoli (</a:t>
            </a:r>
            <a:r>
              <a:rPr lang="it-IT" dirty="0" err="1"/>
              <a:t>PEEPi</a:t>
            </a:r>
            <a:r>
              <a:rPr lang="it-IT" dirty="0"/>
              <a:t> o Pressione di Fine Espirazione Positiva intrinseca) che rappresenta un elemento di sforzo respiratorio aggiuntivo.</a:t>
            </a:r>
          </a:p>
        </p:txBody>
      </p:sp>
    </p:spTree>
    <p:extLst>
      <p:ext uri="{BB962C8B-B14F-4D97-AF65-F5344CB8AC3E}">
        <p14:creationId xmlns:p14="http://schemas.microsoft.com/office/powerpoint/2010/main" val="134220469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99" y="303609"/>
            <a:ext cx="8804672" cy="609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41" y="6461746"/>
            <a:ext cx="4393406" cy="3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485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Text Box 2"/>
          <p:cNvSpPr txBox="1">
            <a:spLocks noChangeArrowheads="1"/>
          </p:cNvSpPr>
          <p:nvPr/>
        </p:nvSpPr>
        <p:spPr bwMode="auto">
          <a:xfrm>
            <a:off x="2057400" y="-14853"/>
            <a:ext cx="8610600" cy="267765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it-IT" altLang="it-IT" b="1" u="sng">
                <a:solidFill>
                  <a:schemeClr val="tx2"/>
                </a:solidFill>
              </a:rPr>
              <a:t>La spirometria flusso-volume</a:t>
            </a:r>
            <a:r>
              <a:rPr lang="it-IT" altLang="it-IT" u="sng"/>
              <a:t>  consente di distinguere tra:</a:t>
            </a:r>
            <a:endParaRPr lang="it-IT" altLang="it-IT"/>
          </a:p>
          <a:p>
            <a:pPr eaLnBrk="1" hangingPunct="1">
              <a:lnSpc>
                <a:spcPct val="40000"/>
              </a:lnSpc>
            </a:pPr>
            <a:endParaRPr lang="it-IT" altLang="it-IT"/>
          </a:p>
          <a:p>
            <a:pPr eaLnBrk="1" hangingPunct="1"/>
            <a:r>
              <a:rPr lang="it-IT" altLang="it-IT">
                <a:solidFill>
                  <a:schemeClr val="tx2"/>
                </a:solidFill>
              </a:rPr>
              <a:t>Patologie ostruttive</a:t>
            </a:r>
            <a:r>
              <a:rPr lang="it-IT" altLang="it-IT"/>
              <a:t> che comportano una riduzione del calibro delle vie aeree (Asma, BPCO,..)</a:t>
            </a:r>
          </a:p>
          <a:p>
            <a:pPr eaLnBrk="1" hangingPunct="1">
              <a:lnSpc>
                <a:spcPct val="50000"/>
              </a:lnSpc>
            </a:pPr>
            <a:endParaRPr lang="it-IT" altLang="it-IT"/>
          </a:p>
          <a:p>
            <a:pPr eaLnBrk="1" hangingPunct="1"/>
            <a:r>
              <a:rPr lang="it-IT" altLang="it-IT">
                <a:solidFill>
                  <a:schemeClr val="tx2"/>
                </a:solidFill>
              </a:rPr>
              <a:t>Patologie  restrittive</a:t>
            </a:r>
            <a:r>
              <a:rPr lang="it-IT" altLang="it-IT"/>
              <a:t> caratterizzate da una riduzione del volume polmonare (interstiziopatie, m. neuromuscolari).</a:t>
            </a:r>
          </a:p>
          <a:p>
            <a:pPr eaLnBrk="1" hangingPunct="1">
              <a:lnSpc>
                <a:spcPct val="60000"/>
              </a:lnSpc>
            </a:pPr>
            <a:endParaRPr lang="it-IT" altLang="it-IT"/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2968365" y="2819400"/>
            <a:ext cx="5583659" cy="3735712"/>
            <a:chOff x="434" y="576"/>
            <a:chExt cx="4875" cy="3672"/>
          </a:xfrm>
        </p:grpSpPr>
        <p:grpSp>
          <p:nvGrpSpPr>
            <p:cNvPr id="34821" name="Group 4"/>
            <p:cNvGrpSpPr>
              <a:grpSpLocks/>
            </p:cNvGrpSpPr>
            <p:nvPr/>
          </p:nvGrpSpPr>
          <p:grpSpPr bwMode="auto">
            <a:xfrm rot="-5400000">
              <a:off x="1434" y="1350"/>
              <a:ext cx="2844" cy="1296"/>
              <a:chOff x="624" y="960"/>
              <a:chExt cx="2844" cy="1296"/>
            </a:xfrm>
          </p:grpSpPr>
          <p:sp>
            <p:nvSpPr>
              <p:cNvPr id="34833" name="Oval 5"/>
              <p:cNvSpPr>
                <a:spLocks noChangeArrowheads="1"/>
              </p:cNvSpPr>
              <p:nvPr/>
            </p:nvSpPr>
            <p:spPr bwMode="auto">
              <a:xfrm>
                <a:off x="624" y="960"/>
                <a:ext cx="1296" cy="1296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rgbClr val="FF3158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 sz="1800"/>
              </a:p>
            </p:txBody>
          </p:sp>
          <p:sp>
            <p:nvSpPr>
              <p:cNvPr id="34834" name="Rectangle 6"/>
              <p:cNvSpPr>
                <a:spLocks noChangeArrowheads="1"/>
              </p:cNvSpPr>
              <p:nvPr/>
            </p:nvSpPr>
            <p:spPr bwMode="auto">
              <a:xfrm>
                <a:off x="1872" y="1440"/>
                <a:ext cx="1584" cy="288"/>
              </a:xfrm>
              <a:prstGeom prst="rect">
                <a:avLst/>
              </a:prstGeom>
              <a:noFill/>
              <a:ln w="76200">
                <a:solidFill>
                  <a:srgbClr val="FF3158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 sz="1800"/>
              </a:p>
            </p:txBody>
          </p:sp>
          <p:sp>
            <p:nvSpPr>
              <p:cNvPr id="34835" name="Oval 7"/>
              <p:cNvSpPr>
                <a:spLocks noChangeArrowheads="1"/>
              </p:cNvSpPr>
              <p:nvPr/>
            </p:nvSpPr>
            <p:spPr bwMode="auto">
              <a:xfrm>
                <a:off x="672" y="1008"/>
                <a:ext cx="1200" cy="12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 sz="1800"/>
              </a:p>
            </p:txBody>
          </p:sp>
          <p:sp>
            <p:nvSpPr>
              <p:cNvPr id="34836" name="Rectangle 8"/>
              <p:cNvSpPr>
                <a:spLocks noChangeArrowheads="1"/>
              </p:cNvSpPr>
              <p:nvPr/>
            </p:nvSpPr>
            <p:spPr bwMode="auto">
              <a:xfrm>
                <a:off x="1392" y="1440"/>
                <a:ext cx="2076" cy="2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charset="0"/>
                    <a:ea typeface="ＭＳ Ｐゴシック" charset="-128"/>
                  </a:defRPr>
                </a:lvl9pPr>
              </a:lstStyle>
              <a:p>
                <a:pPr eaLnBrk="1" hangingPunct="1"/>
                <a:endParaRPr lang="it-IT" altLang="it-IT" sz="1800"/>
              </a:p>
            </p:txBody>
          </p:sp>
        </p:grpSp>
        <p:sp>
          <p:nvSpPr>
            <p:cNvPr id="34822" name="Oval 9"/>
            <p:cNvSpPr>
              <a:spLocks noChangeArrowheads="1"/>
            </p:cNvSpPr>
            <p:nvPr/>
          </p:nvSpPr>
          <p:spPr bwMode="auto">
            <a:xfrm rot="-5400000">
              <a:off x="701" y="2190"/>
              <a:ext cx="949" cy="91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FF3158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23" name="Rectangle 10"/>
            <p:cNvSpPr>
              <a:spLocks noChangeArrowheads="1"/>
            </p:cNvSpPr>
            <p:nvPr/>
          </p:nvSpPr>
          <p:spPr bwMode="auto">
            <a:xfrm rot="-5400000">
              <a:off x="407" y="1283"/>
              <a:ext cx="1584" cy="288"/>
            </a:xfrm>
            <a:prstGeom prst="rect">
              <a:avLst/>
            </a:prstGeom>
            <a:noFill/>
            <a:ln w="76200">
              <a:solidFill>
                <a:srgbClr val="FF315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24" name="Oval 11"/>
            <p:cNvSpPr>
              <a:spLocks noChangeArrowheads="1"/>
            </p:cNvSpPr>
            <p:nvPr/>
          </p:nvSpPr>
          <p:spPr bwMode="auto">
            <a:xfrm rot="-5400000">
              <a:off x="749" y="2238"/>
              <a:ext cx="853" cy="8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25" name="Rectangle 12"/>
            <p:cNvSpPr>
              <a:spLocks noChangeArrowheads="1"/>
            </p:cNvSpPr>
            <p:nvPr/>
          </p:nvSpPr>
          <p:spPr bwMode="auto">
            <a:xfrm rot="-5400000">
              <a:off x="161" y="1517"/>
              <a:ext cx="2076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26" name="Oval 13"/>
            <p:cNvSpPr>
              <a:spLocks noChangeArrowheads="1"/>
            </p:cNvSpPr>
            <p:nvPr/>
          </p:nvSpPr>
          <p:spPr bwMode="auto">
            <a:xfrm rot="-5400000">
              <a:off x="3983" y="2171"/>
              <a:ext cx="1296" cy="129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rgbClr val="FF3158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27" name="Rectangle 14"/>
            <p:cNvSpPr>
              <a:spLocks noChangeArrowheads="1"/>
            </p:cNvSpPr>
            <p:nvPr/>
          </p:nvSpPr>
          <p:spPr bwMode="auto">
            <a:xfrm rot="-5400000">
              <a:off x="3815" y="1283"/>
              <a:ext cx="1584" cy="288"/>
            </a:xfrm>
            <a:prstGeom prst="rect">
              <a:avLst/>
            </a:prstGeom>
            <a:solidFill>
              <a:srgbClr val="FF3158"/>
            </a:solidFill>
            <a:ln w="76200">
              <a:solidFill>
                <a:srgbClr val="FF3158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28" name="Oval 15"/>
            <p:cNvSpPr>
              <a:spLocks noChangeArrowheads="1"/>
            </p:cNvSpPr>
            <p:nvPr/>
          </p:nvSpPr>
          <p:spPr bwMode="auto">
            <a:xfrm rot="-5400000">
              <a:off x="4031" y="2219"/>
              <a:ext cx="1200" cy="1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29" name="Rectangle 16"/>
            <p:cNvSpPr>
              <a:spLocks noChangeArrowheads="1"/>
            </p:cNvSpPr>
            <p:nvPr/>
          </p:nvSpPr>
          <p:spPr bwMode="auto">
            <a:xfrm rot="-5400000">
              <a:off x="3570" y="1626"/>
              <a:ext cx="2075" cy="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eaLnBrk="1" hangingPunct="1"/>
              <a:endParaRPr lang="it-IT" altLang="it-IT" sz="1800"/>
            </a:p>
          </p:txBody>
        </p:sp>
        <p:sp>
          <p:nvSpPr>
            <p:cNvPr id="34830" name="Text Box 17"/>
            <p:cNvSpPr txBox="1">
              <a:spLocks noChangeArrowheads="1"/>
            </p:cNvSpPr>
            <p:nvPr/>
          </p:nvSpPr>
          <p:spPr bwMode="auto">
            <a:xfrm>
              <a:off x="2294" y="3794"/>
              <a:ext cx="1152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 eaLnBrk="1" hangingPunct="1">
                <a:buFont typeface="Wingdings" charset="2"/>
                <a:buNone/>
              </a:pPr>
              <a:r>
                <a:rPr lang="it-IT" altLang="it-IT"/>
                <a:t>Normale</a:t>
              </a:r>
            </a:p>
          </p:txBody>
        </p:sp>
        <p:sp>
          <p:nvSpPr>
            <p:cNvPr id="34831" name="Text Box 18"/>
            <p:cNvSpPr txBox="1">
              <a:spLocks noChangeArrowheads="1"/>
            </p:cNvSpPr>
            <p:nvPr/>
          </p:nvSpPr>
          <p:spPr bwMode="auto">
            <a:xfrm>
              <a:off x="434" y="3744"/>
              <a:ext cx="1350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 eaLnBrk="1" hangingPunct="1">
                <a:buFont typeface="Wingdings" charset="2"/>
                <a:buNone/>
              </a:pPr>
              <a:r>
                <a:rPr lang="it-IT" altLang="it-IT"/>
                <a:t>Restrittivo</a:t>
              </a:r>
            </a:p>
          </p:txBody>
        </p:sp>
        <p:sp>
          <p:nvSpPr>
            <p:cNvPr id="34832" name="Text Box 19"/>
            <p:cNvSpPr txBox="1">
              <a:spLocks noChangeArrowheads="1"/>
            </p:cNvSpPr>
            <p:nvPr/>
          </p:nvSpPr>
          <p:spPr bwMode="auto">
            <a:xfrm>
              <a:off x="3984" y="3790"/>
              <a:ext cx="1325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-128"/>
                </a:defRPr>
              </a:lvl9pPr>
            </a:lstStyle>
            <a:p>
              <a:pPr algn="ctr" eaLnBrk="1" hangingPunct="1">
                <a:buFont typeface="Wingdings" charset="2"/>
                <a:buNone/>
              </a:pPr>
              <a:r>
                <a:rPr lang="it-IT" altLang="it-IT"/>
                <a:t>Ostruttivo</a:t>
              </a:r>
            </a:p>
          </p:txBody>
        </p:sp>
      </p:grpSp>
      <p:sp>
        <p:nvSpPr>
          <p:cNvPr id="34820" name="TextBox 19"/>
          <p:cNvSpPr txBox="1">
            <a:spLocks noChangeArrowheads="1"/>
          </p:cNvSpPr>
          <p:nvPr/>
        </p:nvSpPr>
        <p:spPr bwMode="auto">
          <a:xfrm>
            <a:off x="2312988" y="454183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654118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8"/>
          <p:cNvGrpSpPr>
            <a:grpSpLocks/>
          </p:cNvGrpSpPr>
          <p:nvPr/>
        </p:nvGrpSpPr>
        <p:grpSpPr bwMode="auto">
          <a:xfrm>
            <a:off x="2971800" y="304800"/>
            <a:ext cx="6172200" cy="1119188"/>
            <a:chOff x="936" y="207"/>
            <a:chExt cx="3888" cy="705"/>
          </a:xfrm>
        </p:grpSpPr>
        <p:sp>
          <p:nvSpPr>
            <p:cNvPr id="39948" name="Line 9"/>
            <p:cNvSpPr>
              <a:spLocks noChangeShapeType="1"/>
            </p:cNvSpPr>
            <p:nvPr/>
          </p:nvSpPr>
          <p:spPr bwMode="auto">
            <a:xfrm>
              <a:off x="936" y="912"/>
              <a:ext cx="3888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298" name="Text Box 10"/>
            <p:cNvSpPr txBox="1">
              <a:spLocks noChangeArrowheads="1"/>
            </p:cNvSpPr>
            <p:nvPr/>
          </p:nvSpPr>
          <p:spPr bwMode="auto">
            <a:xfrm>
              <a:off x="2801" y="207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-1" charset="0"/>
              </a:endParaRPr>
            </a:p>
          </p:txBody>
        </p:sp>
      </p:grpSp>
      <p:sp>
        <p:nvSpPr>
          <p:cNvPr id="39939" name="Text Box 13"/>
          <p:cNvSpPr txBox="1">
            <a:spLocks noChangeArrowheads="1"/>
          </p:cNvSpPr>
          <p:nvPr/>
        </p:nvSpPr>
        <p:spPr bwMode="auto">
          <a:xfrm>
            <a:off x="1851025" y="282576"/>
            <a:ext cx="7696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4000" b="1">
                <a:solidFill>
                  <a:srgbClr val="FFFF66"/>
                </a:solidFill>
              </a:rPr>
              <a:t>Spirometria: interpretazione </a:t>
            </a:r>
            <a:r>
              <a:rPr lang="it-IT" altLang="it-IT" b="1">
                <a:solidFill>
                  <a:srgbClr val="FFFF66"/>
                </a:solidFill>
              </a:rPr>
              <a:t>in base a indice di Tiffeneau (FEV</a:t>
            </a:r>
            <a:r>
              <a:rPr lang="it-IT" altLang="it-IT" b="1" baseline="-25000">
                <a:solidFill>
                  <a:srgbClr val="FFFF66"/>
                </a:solidFill>
              </a:rPr>
              <a:t>1</a:t>
            </a:r>
            <a:r>
              <a:rPr lang="it-IT" altLang="it-IT" b="1">
                <a:solidFill>
                  <a:srgbClr val="FFFF66"/>
                </a:solidFill>
              </a:rPr>
              <a:t>/VC) e FEV</a:t>
            </a:r>
            <a:r>
              <a:rPr lang="it-IT" altLang="it-IT" b="1" baseline="-25000">
                <a:solidFill>
                  <a:srgbClr val="FFFF66"/>
                </a:solidFill>
              </a:rPr>
              <a:t>1</a:t>
            </a:r>
            <a:endParaRPr lang="it-IT" altLang="it-IT" b="1">
              <a:solidFill>
                <a:srgbClr val="FFFF66"/>
              </a:solidFill>
            </a:endParaRPr>
          </a:p>
        </p:txBody>
      </p:sp>
      <p:sp>
        <p:nvSpPr>
          <p:cNvPr id="39940" name="Text Box 14"/>
          <p:cNvSpPr txBox="1">
            <a:spLocks noChangeArrowheads="1"/>
          </p:cNvSpPr>
          <p:nvPr/>
        </p:nvSpPr>
        <p:spPr bwMode="auto">
          <a:xfrm>
            <a:off x="1828800" y="1600201"/>
            <a:ext cx="85344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sz="2800" b="1">
                <a:solidFill>
                  <a:srgbClr val="FFFF66"/>
                </a:solidFill>
              </a:rPr>
              <a:t>deficit ventilatorio</a:t>
            </a:r>
            <a:endParaRPr lang="it-IT" altLang="it-IT" sz="2800" b="1"/>
          </a:p>
        </p:txBody>
      </p:sp>
      <p:sp>
        <p:nvSpPr>
          <p:cNvPr id="39941" name="Line 15"/>
          <p:cNvSpPr>
            <a:spLocks noChangeShapeType="1"/>
          </p:cNvSpPr>
          <p:nvPr/>
        </p:nvSpPr>
        <p:spPr bwMode="auto">
          <a:xfrm flipH="1">
            <a:off x="3505200" y="2209800"/>
            <a:ext cx="1447800" cy="5334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42" name="Line 16"/>
          <p:cNvSpPr>
            <a:spLocks noChangeShapeType="1"/>
          </p:cNvSpPr>
          <p:nvPr/>
        </p:nvSpPr>
        <p:spPr bwMode="auto">
          <a:xfrm>
            <a:off x="6705600" y="2133600"/>
            <a:ext cx="1447800" cy="533400"/>
          </a:xfrm>
          <a:prstGeom prst="line">
            <a:avLst/>
          </a:prstGeom>
          <a:noFill/>
          <a:ln w="28575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9943" name="Text Box 19"/>
          <p:cNvSpPr txBox="1">
            <a:spLocks noChangeArrowheads="1"/>
          </p:cNvSpPr>
          <p:nvPr/>
        </p:nvSpPr>
        <p:spPr bwMode="auto">
          <a:xfrm>
            <a:off x="1905000" y="2743200"/>
            <a:ext cx="35814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altLang="it-IT" sz="2800">
                <a:solidFill>
                  <a:srgbClr val="FFFF66"/>
                </a:solidFill>
              </a:rPr>
              <a:t> di tipo Ostruttivo</a:t>
            </a:r>
          </a:p>
        </p:txBody>
      </p:sp>
      <p:sp>
        <p:nvSpPr>
          <p:cNvPr id="39944" name="Text Box 20"/>
          <p:cNvSpPr txBox="1">
            <a:spLocks noChangeArrowheads="1"/>
          </p:cNvSpPr>
          <p:nvPr/>
        </p:nvSpPr>
        <p:spPr bwMode="auto">
          <a:xfrm>
            <a:off x="6248401" y="2667000"/>
            <a:ext cx="39909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it-IT" altLang="it-IT" sz="2800">
                <a:solidFill>
                  <a:srgbClr val="FFFF66"/>
                </a:solidFill>
              </a:rPr>
              <a:t> di tipo Restrittivo </a:t>
            </a:r>
          </a:p>
        </p:txBody>
      </p:sp>
      <p:sp>
        <p:nvSpPr>
          <p:cNvPr id="39945" name="Text Box 23"/>
          <p:cNvSpPr txBox="1">
            <a:spLocks noChangeArrowheads="1"/>
          </p:cNvSpPr>
          <p:nvPr/>
        </p:nvSpPr>
        <p:spPr bwMode="auto">
          <a:xfrm>
            <a:off x="1981200" y="3276601"/>
            <a:ext cx="350520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it-IT" altLang="it-IT" sz="2800">
                <a:solidFill>
                  <a:schemeClr val="bg1"/>
                </a:solidFill>
              </a:rPr>
              <a:t> Asma</a:t>
            </a:r>
          </a:p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it-IT" altLang="it-IT" sz="2800">
                <a:solidFill>
                  <a:schemeClr val="bg1"/>
                </a:solidFill>
              </a:rPr>
              <a:t>BPCO</a:t>
            </a:r>
          </a:p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it-IT" altLang="it-IT" sz="2800">
                <a:solidFill>
                  <a:schemeClr val="bg1"/>
                </a:solidFill>
              </a:rPr>
              <a:t>Enfisema</a:t>
            </a:r>
          </a:p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endParaRPr lang="it-IT" altLang="it-IT" sz="2800">
              <a:solidFill>
                <a:schemeClr val="bg1"/>
              </a:solidFill>
            </a:endParaRPr>
          </a:p>
        </p:txBody>
      </p:sp>
      <p:sp>
        <p:nvSpPr>
          <p:cNvPr id="39946" name="Text Box 24"/>
          <p:cNvSpPr txBox="1">
            <a:spLocks noChangeArrowheads="1"/>
          </p:cNvSpPr>
          <p:nvPr/>
        </p:nvSpPr>
        <p:spPr bwMode="auto">
          <a:xfrm>
            <a:off x="6248399" y="3159125"/>
            <a:ext cx="4707467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it-IT" altLang="it-IT" sz="2800" dirty="0">
                <a:solidFill>
                  <a:schemeClr val="bg1"/>
                </a:solidFill>
              </a:rPr>
              <a:t> Patologie della gabbia toracica</a:t>
            </a:r>
          </a:p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it-IT" altLang="it-IT" sz="2800" dirty="0">
                <a:solidFill>
                  <a:schemeClr val="bg1"/>
                </a:solidFill>
              </a:rPr>
              <a:t>Patologie neuromuscolari</a:t>
            </a:r>
          </a:p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it-IT" altLang="it-IT" sz="2800" dirty="0">
                <a:solidFill>
                  <a:schemeClr val="bg1"/>
                </a:solidFill>
              </a:rPr>
              <a:t>Lesioni occupanti spazio</a:t>
            </a:r>
          </a:p>
          <a:p>
            <a:pPr eaLnBrk="1" hangingPunct="1">
              <a:spcBef>
                <a:spcPct val="50000"/>
              </a:spcBef>
              <a:buClr>
                <a:schemeClr val="bg1"/>
              </a:buClr>
              <a:buFontTx/>
              <a:buChar char="•"/>
            </a:pPr>
            <a:r>
              <a:rPr lang="it-IT" altLang="it-IT" sz="2800" dirty="0">
                <a:solidFill>
                  <a:schemeClr val="bg1"/>
                </a:solidFill>
              </a:rPr>
              <a:t>Fibrosi polmonare</a:t>
            </a:r>
          </a:p>
        </p:txBody>
      </p:sp>
      <p:sp>
        <p:nvSpPr>
          <p:cNvPr id="39947" name="Line 26"/>
          <p:cNvSpPr>
            <a:spLocks noChangeShapeType="1"/>
          </p:cNvSpPr>
          <p:nvPr/>
        </p:nvSpPr>
        <p:spPr bwMode="auto">
          <a:xfrm>
            <a:off x="1828800" y="6553200"/>
            <a:ext cx="8458200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7580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8"/>
          <p:cNvGrpSpPr>
            <a:grpSpLocks/>
          </p:cNvGrpSpPr>
          <p:nvPr/>
        </p:nvGrpSpPr>
        <p:grpSpPr bwMode="auto">
          <a:xfrm>
            <a:off x="2971800" y="304800"/>
            <a:ext cx="6172200" cy="1119188"/>
            <a:chOff x="936" y="207"/>
            <a:chExt cx="3888" cy="705"/>
          </a:xfrm>
        </p:grpSpPr>
        <p:sp>
          <p:nvSpPr>
            <p:cNvPr id="40982" name="Line 9"/>
            <p:cNvSpPr>
              <a:spLocks noChangeShapeType="1"/>
            </p:cNvSpPr>
            <p:nvPr/>
          </p:nvSpPr>
          <p:spPr bwMode="auto">
            <a:xfrm>
              <a:off x="936" y="912"/>
              <a:ext cx="3888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346" name="Text Box 10"/>
            <p:cNvSpPr txBox="1">
              <a:spLocks noChangeArrowheads="1"/>
            </p:cNvSpPr>
            <p:nvPr/>
          </p:nvSpPr>
          <p:spPr bwMode="auto">
            <a:xfrm>
              <a:off x="2801" y="207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-1" charset="0"/>
              </a:endParaRPr>
            </a:p>
          </p:txBody>
        </p:sp>
      </p:grpSp>
      <p:sp>
        <p:nvSpPr>
          <p:cNvPr id="40963" name="Text Box 13"/>
          <p:cNvSpPr txBox="1">
            <a:spLocks noChangeArrowheads="1"/>
          </p:cNvSpPr>
          <p:nvPr/>
        </p:nvSpPr>
        <p:spPr bwMode="auto">
          <a:xfrm>
            <a:off x="3124200" y="533401"/>
            <a:ext cx="594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4000" b="1">
                <a:solidFill>
                  <a:srgbClr val="FFFF66"/>
                </a:solidFill>
              </a:rPr>
              <a:t>Curva flusso-volume</a:t>
            </a:r>
          </a:p>
        </p:txBody>
      </p:sp>
      <p:sp>
        <p:nvSpPr>
          <p:cNvPr id="40964" name="Text Box 14"/>
          <p:cNvSpPr txBox="1">
            <a:spLocks noChangeArrowheads="1"/>
          </p:cNvSpPr>
          <p:nvPr/>
        </p:nvSpPr>
        <p:spPr bwMode="auto">
          <a:xfrm>
            <a:off x="2057400" y="1600200"/>
            <a:ext cx="800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 sz="1800"/>
          </a:p>
        </p:txBody>
      </p:sp>
      <p:sp>
        <p:nvSpPr>
          <p:cNvPr id="4096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019800" y="2286000"/>
            <a:ext cx="4419600" cy="4114800"/>
          </a:xfrm>
          <a:noFill/>
          <a:ln w="28575">
            <a:solidFill>
              <a:srgbClr val="FFFF66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algn="just">
              <a:buFontTx/>
              <a:buNone/>
            </a:pPr>
            <a:r>
              <a:rPr lang="it-IT" altLang="it-IT">
                <a:solidFill>
                  <a:schemeClr val="bg1"/>
                </a:solidFill>
              </a:rPr>
              <a:t>E’ possibile rappresentare la manovra di espirazione forzata con una curva flusso-volume: </a:t>
            </a:r>
            <a:r>
              <a:rPr lang="it-IT" altLang="it-IT" u="sng">
                <a:solidFill>
                  <a:schemeClr val="bg1"/>
                </a:solidFill>
              </a:rPr>
              <a:t>ad ogni momento si riportano il flusso istantaneo ed il volume espirato.</a:t>
            </a:r>
          </a:p>
          <a:p>
            <a:pPr algn="just">
              <a:buFontTx/>
              <a:buNone/>
            </a:pPr>
            <a:endParaRPr lang="it-IT" altLang="it-IT" u="sng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r>
              <a:rPr lang="it-IT" altLang="it-IT">
                <a:solidFill>
                  <a:schemeClr val="bg1"/>
                </a:solidFill>
              </a:rPr>
              <a:t>La velocità di flusso aumenta fino al limite massimo della curva, ma non oltre per il fenomeno della </a:t>
            </a:r>
            <a:r>
              <a:rPr lang="it-IT" altLang="it-IT" u="sng">
                <a:solidFill>
                  <a:schemeClr val="bg1"/>
                </a:solidFill>
              </a:rPr>
              <a:t>compressione dinamica delle vie aeree.</a:t>
            </a:r>
          </a:p>
          <a:p>
            <a:pPr algn="ctr">
              <a:buFontTx/>
              <a:buNone/>
            </a:pPr>
            <a:endParaRPr lang="it-IT" altLang="it-IT" u="sng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it-IT" altLang="it-IT">
              <a:solidFill>
                <a:schemeClr val="bg1"/>
              </a:solidFill>
            </a:endParaRPr>
          </a:p>
        </p:txBody>
      </p:sp>
      <p:sp>
        <p:nvSpPr>
          <p:cNvPr id="40966" name="Text Box 17"/>
          <p:cNvSpPr txBox="1">
            <a:spLocks noChangeArrowheads="1"/>
          </p:cNvSpPr>
          <p:nvPr/>
        </p:nvSpPr>
        <p:spPr bwMode="auto">
          <a:xfrm>
            <a:off x="1981200" y="1371600"/>
            <a:ext cx="830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 sz="1800"/>
          </a:p>
        </p:txBody>
      </p:sp>
      <p:sp>
        <p:nvSpPr>
          <p:cNvPr id="40967" name="Text Box 18"/>
          <p:cNvSpPr txBox="1">
            <a:spLocks noChangeArrowheads="1"/>
          </p:cNvSpPr>
          <p:nvPr/>
        </p:nvSpPr>
        <p:spPr bwMode="auto">
          <a:xfrm>
            <a:off x="1828800" y="1447800"/>
            <a:ext cx="8534400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sz="1800">
                <a:solidFill>
                  <a:srgbClr val="FFFF66"/>
                </a:solidFill>
              </a:rPr>
              <a:t>Curva flusso-volume espiratoria normale</a:t>
            </a:r>
          </a:p>
        </p:txBody>
      </p:sp>
      <p:sp>
        <p:nvSpPr>
          <p:cNvPr id="40968" name="Line 21"/>
          <p:cNvSpPr>
            <a:spLocks noChangeShapeType="1"/>
          </p:cNvSpPr>
          <p:nvPr/>
        </p:nvSpPr>
        <p:spPr bwMode="auto">
          <a:xfrm>
            <a:off x="2286001" y="2743201"/>
            <a:ext cx="3175" cy="36750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69" name="Line 22"/>
          <p:cNvSpPr>
            <a:spLocks noChangeShapeType="1"/>
          </p:cNvSpPr>
          <p:nvPr/>
        </p:nvSpPr>
        <p:spPr bwMode="auto">
          <a:xfrm>
            <a:off x="2209800" y="5105400"/>
            <a:ext cx="3505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0" name="Freeform 26"/>
          <p:cNvSpPr>
            <a:spLocks/>
          </p:cNvSpPr>
          <p:nvPr/>
        </p:nvSpPr>
        <p:spPr bwMode="auto">
          <a:xfrm>
            <a:off x="2438400" y="2895600"/>
            <a:ext cx="2717800" cy="2921000"/>
          </a:xfrm>
          <a:custGeom>
            <a:avLst/>
            <a:gdLst>
              <a:gd name="T0" fmla="*/ 2147483647 w 1712"/>
              <a:gd name="T1" fmla="*/ 2147483647 h 1840"/>
              <a:gd name="T2" fmla="*/ 2147483647 w 1712"/>
              <a:gd name="T3" fmla="*/ 2147483647 h 1840"/>
              <a:gd name="T4" fmla="*/ 2147483647 w 1712"/>
              <a:gd name="T5" fmla="*/ 2147483647 h 1840"/>
              <a:gd name="T6" fmla="*/ 2147483647 w 1712"/>
              <a:gd name="T7" fmla="*/ 2147483647 h 1840"/>
              <a:gd name="T8" fmla="*/ 2147483647 w 1712"/>
              <a:gd name="T9" fmla="*/ 2147483647 h 1840"/>
              <a:gd name="T10" fmla="*/ 2147483647 w 1712"/>
              <a:gd name="T11" fmla="*/ 2147483647 h 1840"/>
              <a:gd name="T12" fmla="*/ 2147483647 w 1712"/>
              <a:gd name="T13" fmla="*/ 2147483647 h 1840"/>
              <a:gd name="T14" fmla="*/ 2147483647 w 1712"/>
              <a:gd name="T15" fmla="*/ 2147483647 h 1840"/>
              <a:gd name="T16" fmla="*/ 2147483647 w 1712"/>
              <a:gd name="T17" fmla="*/ 2147483647 h 18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12"/>
              <a:gd name="T28" fmla="*/ 0 h 1840"/>
              <a:gd name="T29" fmla="*/ 1712 w 1712"/>
              <a:gd name="T30" fmla="*/ 1840 h 18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12" h="1840">
                <a:moveTo>
                  <a:pt x="16" y="1400"/>
                </a:moveTo>
                <a:cubicBezTo>
                  <a:pt x="32" y="1136"/>
                  <a:pt x="184" y="304"/>
                  <a:pt x="304" y="152"/>
                </a:cubicBezTo>
                <a:cubicBezTo>
                  <a:pt x="424" y="0"/>
                  <a:pt x="560" y="336"/>
                  <a:pt x="736" y="488"/>
                </a:cubicBezTo>
                <a:cubicBezTo>
                  <a:pt x="912" y="640"/>
                  <a:pt x="1200" y="912"/>
                  <a:pt x="1360" y="1064"/>
                </a:cubicBezTo>
                <a:cubicBezTo>
                  <a:pt x="1520" y="1216"/>
                  <a:pt x="1680" y="1296"/>
                  <a:pt x="1696" y="1400"/>
                </a:cubicBezTo>
                <a:cubicBezTo>
                  <a:pt x="1712" y="1504"/>
                  <a:pt x="1608" y="1616"/>
                  <a:pt x="1456" y="1688"/>
                </a:cubicBezTo>
                <a:cubicBezTo>
                  <a:pt x="1304" y="1760"/>
                  <a:pt x="992" y="1824"/>
                  <a:pt x="784" y="1832"/>
                </a:cubicBezTo>
                <a:cubicBezTo>
                  <a:pt x="576" y="1840"/>
                  <a:pt x="336" y="1808"/>
                  <a:pt x="208" y="1736"/>
                </a:cubicBezTo>
                <a:cubicBezTo>
                  <a:pt x="80" y="1664"/>
                  <a:pt x="0" y="1664"/>
                  <a:pt x="16" y="1400"/>
                </a:cubicBezTo>
                <a:close/>
              </a:path>
            </a:pathLst>
          </a:custGeom>
          <a:noFill/>
          <a:ln w="2857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40971" name="Text Box 27"/>
          <p:cNvSpPr txBox="1">
            <a:spLocks noChangeArrowheads="1"/>
          </p:cNvSpPr>
          <p:nvPr/>
        </p:nvSpPr>
        <p:spPr bwMode="auto">
          <a:xfrm>
            <a:off x="1752600" y="2667001"/>
            <a:ext cx="7620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 .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0972" name="Text Box 28"/>
          <p:cNvSpPr txBox="1">
            <a:spLocks noChangeArrowheads="1"/>
          </p:cNvSpPr>
          <p:nvPr/>
        </p:nvSpPr>
        <p:spPr bwMode="auto">
          <a:xfrm>
            <a:off x="5562600" y="56388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0973" name="Line 29"/>
          <p:cNvSpPr>
            <a:spLocks noChangeShapeType="1"/>
          </p:cNvSpPr>
          <p:nvPr/>
        </p:nvSpPr>
        <p:spPr bwMode="auto">
          <a:xfrm>
            <a:off x="2667000" y="51054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4" name="Line 31"/>
          <p:cNvSpPr>
            <a:spLocks noChangeShapeType="1"/>
          </p:cNvSpPr>
          <p:nvPr/>
        </p:nvSpPr>
        <p:spPr bwMode="auto">
          <a:xfrm>
            <a:off x="3657600" y="51054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5" name="Line 32"/>
          <p:cNvSpPr>
            <a:spLocks noChangeShapeType="1"/>
          </p:cNvSpPr>
          <p:nvPr/>
        </p:nvSpPr>
        <p:spPr bwMode="auto">
          <a:xfrm>
            <a:off x="4648200" y="51054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6" name="Line 35"/>
          <p:cNvSpPr>
            <a:spLocks noChangeShapeType="1"/>
          </p:cNvSpPr>
          <p:nvPr/>
        </p:nvSpPr>
        <p:spPr bwMode="auto">
          <a:xfrm>
            <a:off x="5638800" y="51054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7" name="Text Box 36"/>
          <p:cNvSpPr txBox="1">
            <a:spLocks noChangeArrowheads="1"/>
          </p:cNvSpPr>
          <p:nvPr/>
        </p:nvSpPr>
        <p:spPr bwMode="auto">
          <a:xfrm>
            <a:off x="2514600" y="5257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0978" name="Text Box 37"/>
          <p:cNvSpPr txBox="1">
            <a:spLocks noChangeArrowheads="1"/>
          </p:cNvSpPr>
          <p:nvPr/>
        </p:nvSpPr>
        <p:spPr bwMode="auto">
          <a:xfrm>
            <a:off x="3505200" y="52578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0979" name="Text Box 38"/>
          <p:cNvSpPr txBox="1">
            <a:spLocks noChangeArrowheads="1"/>
          </p:cNvSpPr>
          <p:nvPr/>
        </p:nvSpPr>
        <p:spPr bwMode="auto">
          <a:xfrm>
            <a:off x="4495800" y="52578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980" name="Text Box 39"/>
          <p:cNvSpPr txBox="1">
            <a:spLocks noChangeArrowheads="1"/>
          </p:cNvSpPr>
          <p:nvPr/>
        </p:nvSpPr>
        <p:spPr bwMode="auto">
          <a:xfrm>
            <a:off x="5486400" y="52578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0981" name="Line 40"/>
          <p:cNvSpPr>
            <a:spLocks noChangeShapeType="1"/>
          </p:cNvSpPr>
          <p:nvPr/>
        </p:nvSpPr>
        <p:spPr bwMode="auto">
          <a:xfrm>
            <a:off x="1828800" y="6553200"/>
            <a:ext cx="8610600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326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41423" cy="3369733"/>
          </a:xfrm>
          <a:prstGeom prst="rect">
            <a:avLst/>
          </a:prstGeom>
        </p:spPr>
      </p:pic>
      <p:pic>
        <p:nvPicPr>
          <p:cNvPr id="3" name="Picture 1" descr="Slide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23" y="0"/>
            <a:ext cx="4097867" cy="3369733"/>
          </a:xfrm>
          <a:prstGeom prst="rect">
            <a:avLst/>
          </a:prstGeom>
        </p:spPr>
      </p:pic>
      <p:pic>
        <p:nvPicPr>
          <p:cNvPr id="4" name="Picture 1" descr="Slide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846" y="0"/>
            <a:ext cx="4109154" cy="3369733"/>
          </a:xfrm>
          <a:prstGeom prst="rect">
            <a:avLst/>
          </a:prstGeom>
        </p:spPr>
      </p:pic>
      <p:pic>
        <p:nvPicPr>
          <p:cNvPr id="5" name="Picture 1" descr="Slide0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9733"/>
            <a:ext cx="4041423" cy="3488267"/>
          </a:xfrm>
          <a:prstGeom prst="rect">
            <a:avLst/>
          </a:prstGeom>
        </p:spPr>
      </p:pic>
      <p:pic>
        <p:nvPicPr>
          <p:cNvPr id="6" name="Picture 1" descr="Slide0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423" y="3369732"/>
            <a:ext cx="4611511" cy="3488269"/>
          </a:xfrm>
          <a:prstGeom prst="rect">
            <a:avLst/>
          </a:prstGeom>
        </p:spPr>
      </p:pic>
      <p:pic>
        <p:nvPicPr>
          <p:cNvPr id="7" name="Picture 1" descr="Slide0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846" y="3369731"/>
            <a:ext cx="4109154" cy="348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65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1665288"/>
            <a:ext cx="6248400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/>
          </p:cNvSpPr>
          <p:nvPr>
            <p:ph type="title" idx="4294967295"/>
          </p:nvPr>
        </p:nvSpPr>
        <p:spPr>
          <a:xfrm>
            <a:off x="1981200" y="228601"/>
            <a:ext cx="8229600" cy="102076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it-IT" sz="3600" dirty="0" err="1"/>
              <a:t>Diversi</a:t>
            </a:r>
            <a:r>
              <a:rPr lang="en-US" altLang="it-IT" sz="3600" dirty="0"/>
              <a:t> tipi di </a:t>
            </a:r>
            <a:r>
              <a:rPr lang="en-US" altLang="it-IT" sz="3600" dirty="0" err="1"/>
              <a:t>curva</a:t>
            </a:r>
            <a:r>
              <a:rPr lang="en-US" altLang="it-IT" sz="3600" dirty="0"/>
              <a:t> </a:t>
            </a:r>
            <a:r>
              <a:rPr lang="en-US" altLang="it-IT" sz="3600" dirty="0" err="1"/>
              <a:t>Flusso</a:t>
            </a:r>
            <a:r>
              <a:rPr lang="en-US" altLang="it-IT" sz="3600" dirty="0"/>
              <a:t>/Volume </a:t>
            </a:r>
            <a:r>
              <a:rPr lang="en-US" altLang="it-IT" sz="3600" dirty="0" err="1"/>
              <a:t>espiratoria</a:t>
            </a:r>
            <a:endParaRPr lang="en-US" altLang="it-IT" sz="3600" dirty="0"/>
          </a:p>
        </p:txBody>
      </p:sp>
    </p:spTree>
    <p:extLst>
      <p:ext uri="{BB962C8B-B14F-4D97-AF65-F5344CB8AC3E}">
        <p14:creationId xmlns:p14="http://schemas.microsoft.com/office/powerpoint/2010/main" val="2027151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805" y="1143000"/>
            <a:ext cx="8816951" cy="527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6" name="Group 4"/>
          <p:cNvGrpSpPr>
            <a:grpSpLocks/>
          </p:cNvGrpSpPr>
          <p:nvPr/>
        </p:nvGrpSpPr>
        <p:grpSpPr bwMode="auto">
          <a:xfrm>
            <a:off x="3890367" y="232172"/>
            <a:ext cx="4723805" cy="455414"/>
            <a:chOff x="0" y="0"/>
            <a:chExt cx="4232" cy="408"/>
          </a:xfrm>
        </p:grpSpPr>
        <p:sp>
          <p:nvSpPr>
            <p:cNvPr id="64514" name="AutoShape 2"/>
            <p:cNvSpPr>
              <a:spLocks/>
            </p:cNvSpPr>
            <p:nvPr/>
          </p:nvSpPr>
          <p:spPr bwMode="auto">
            <a:xfrm>
              <a:off x="0" y="0"/>
              <a:ext cx="4232" cy="408"/>
            </a:xfrm>
            <a:prstGeom prst="roundRect">
              <a:avLst>
                <a:gd name="adj" fmla="val 35292"/>
              </a:avLst>
            </a:prstGeom>
            <a:gradFill rotWithShape="0">
              <a:gsLst>
                <a:gs pos="0">
                  <a:srgbClr val="000099"/>
                </a:gs>
                <a:gs pos="50000">
                  <a:srgbClr val="000046"/>
                </a:gs>
                <a:gs pos="100000">
                  <a:srgbClr val="0000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it-IT" sz="1266"/>
            </a:p>
          </p:txBody>
        </p:sp>
        <p:sp>
          <p:nvSpPr>
            <p:cNvPr id="64515" name="Rectangle 3"/>
            <p:cNvSpPr>
              <a:spLocks/>
            </p:cNvSpPr>
            <p:nvPr/>
          </p:nvSpPr>
          <p:spPr bwMode="auto">
            <a:xfrm>
              <a:off x="58" y="11"/>
              <a:ext cx="412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26789" tIns="26789" rIns="78833" bIns="26789" anchor="ctr"/>
            <a:lstStyle>
              <a:lvl1pPr algn="l">
                <a:defRPr sz="1200">
                  <a:solidFill>
                    <a:schemeClr val="tx1"/>
                  </a:solidFill>
                  <a:latin typeface="Gill Sans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charset="0"/>
                </a:defRPr>
              </a:lvl9pPr>
            </a:lstStyle>
            <a:p>
              <a:pPr algn="ctr"/>
              <a:r>
                <a:rPr lang="en-US" altLang="it-IT" sz="2672">
                  <a:solidFill>
                    <a:srgbClr val="FFFF00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Flow-Volume Curve</a:t>
              </a:r>
            </a:p>
          </p:txBody>
        </p:sp>
      </p:grpSp>
      <p:sp>
        <p:nvSpPr>
          <p:cNvPr id="64517" name="Rectangle 5"/>
          <p:cNvSpPr>
            <a:spLocks/>
          </p:cNvSpPr>
          <p:nvPr/>
        </p:nvSpPr>
        <p:spPr bwMode="auto">
          <a:xfrm>
            <a:off x="3183806" y="953245"/>
            <a:ext cx="1153520" cy="36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it-IT" sz="2391" u="sng"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Normal</a:t>
            </a:r>
          </a:p>
        </p:txBody>
      </p:sp>
      <p:sp>
        <p:nvSpPr>
          <p:cNvPr id="64518" name="Rectangle 6"/>
          <p:cNvSpPr>
            <a:spLocks/>
          </p:cNvSpPr>
          <p:nvPr/>
        </p:nvSpPr>
        <p:spPr bwMode="auto">
          <a:xfrm>
            <a:off x="7390805" y="953244"/>
            <a:ext cx="3312914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it-IT" sz="2391" u="sng"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Severe-obstruction</a:t>
            </a:r>
          </a:p>
        </p:txBody>
      </p:sp>
      <p:sp>
        <p:nvSpPr>
          <p:cNvPr id="64519" name="Rectangle 7"/>
          <p:cNvSpPr>
            <a:spLocks/>
          </p:cNvSpPr>
          <p:nvPr/>
        </p:nvSpPr>
        <p:spPr bwMode="auto">
          <a:xfrm>
            <a:off x="2650257" y="6250781"/>
            <a:ext cx="7215188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it-IT" sz="2391">
                <a:solidFill>
                  <a:srgbClr val="FFFF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From Pride N. in Calverley PMA: COPD, 1995</a:t>
            </a:r>
          </a:p>
        </p:txBody>
      </p:sp>
    </p:spTree>
    <p:extLst>
      <p:ext uri="{BB962C8B-B14F-4D97-AF65-F5344CB8AC3E}">
        <p14:creationId xmlns:p14="http://schemas.microsoft.com/office/powerpoint/2010/main" val="2018779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2"/>
          <p:cNvGrpSpPr>
            <a:grpSpLocks/>
          </p:cNvGrpSpPr>
          <p:nvPr/>
        </p:nvGrpSpPr>
        <p:grpSpPr bwMode="auto">
          <a:xfrm>
            <a:off x="2971800" y="304800"/>
            <a:ext cx="6172200" cy="1119188"/>
            <a:chOff x="936" y="207"/>
            <a:chExt cx="3888" cy="705"/>
          </a:xfrm>
        </p:grpSpPr>
        <p:sp>
          <p:nvSpPr>
            <p:cNvPr id="47127" name="Line 3"/>
            <p:cNvSpPr>
              <a:spLocks noChangeShapeType="1"/>
            </p:cNvSpPr>
            <p:nvPr/>
          </p:nvSpPr>
          <p:spPr bwMode="auto">
            <a:xfrm>
              <a:off x="936" y="912"/>
              <a:ext cx="3888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0180" name="Text Box 4"/>
            <p:cNvSpPr txBox="1">
              <a:spLocks noChangeArrowheads="1"/>
            </p:cNvSpPr>
            <p:nvPr/>
          </p:nvSpPr>
          <p:spPr bwMode="auto">
            <a:xfrm>
              <a:off x="2801" y="207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-1" charset="0"/>
              </a:endParaRPr>
            </a:p>
          </p:txBody>
        </p:sp>
      </p:grpSp>
      <p:sp>
        <p:nvSpPr>
          <p:cNvPr id="47107" name="Text Box 7"/>
          <p:cNvSpPr txBox="1">
            <a:spLocks noChangeArrowheads="1"/>
          </p:cNvSpPr>
          <p:nvPr/>
        </p:nvSpPr>
        <p:spPr bwMode="auto">
          <a:xfrm>
            <a:off x="3124200" y="533401"/>
            <a:ext cx="5943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4000" b="1">
                <a:solidFill>
                  <a:srgbClr val="FFFF66"/>
                </a:solidFill>
              </a:rPr>
              <a:t>Test di reversibilità</a:t>
            </a:r>
          </a:p>
        </p:txBody>
      </p:sp>
      <p:sp>
        <p:nvSpPr>
          <p:cNvPr id="47108" name="Text Box 8"/>
          <p:cNvSpPr txBox="1">
            <a:spLocks noChangeArrowheads="1"/>
          </p:cNvSpPr>
          <p:nvPr/>
        </p:nvSpPr>
        <p:spPr bwMode="auto">
          <a:xfrm>
            <a:off x="2057400" y="1524000"/>
            <a:ext cx="800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 sz="1800"/>
          </a:p>
        </p:txBody>
      </p:sp>
      <p:sp>
        <p:nvSpPr>
          <p:cNvPr id="47109" name="Rectangle 9"/>
          <p:cNvSpPr>
            <a:spLocks noChangeArrowheads="1"/>
          </p:cNvSpPr>
          <p:nvPr/>
        </p:nvSpPr>
        <p:spPr bwMode="auto">
          <a:xfrm>
            <a:off x="6096000" y="1524000"/>
            <a:ext cx="4267200" cy="4876800"/>
          </a:xfrm>
          <a:prstGeom prst="rect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u="sng">
                <a:solidFill>
                  <a:srgbClr val="FF6600"/>
                </a:solidFill>
              </a:rPr>
              <a:t>PRE-β</a:t>
            </a:r>
            <a:r>
              <a:rPr lang="it-IT" altLang="it-IT" u="sng" baseline="-25000">
                <a:solidFill>
                  <a:srgbClr val="FF6600"/>
                </a:solidFill>
              </a:rPr>
              <a:t>2</a:t>
            </a:r>
            <a:r>
              <a:rPr lang="it-IT" altLang="it-IT" u="sng">
                <a:solidFill>
                  <a:srgbClr val="FF6600"/>
                </a:solidFill>
              </a:rPr>
              <a:t>SHORT ACTING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sz="1800">
                <a:solidFill>
                  <a:srgbClr val="FF6600"/>
                </a:solidFill>
              </a:rPr>
              <a:t>Deficit Ventilatorio di tipo ostruttivo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u="sng">
                <a:solidFill>
                  <a:srgbClr val="00FF00"/>
                </a:solidFill>
              </a:rPr>
              <a:t>POST-β</a:t>
            </a:r>
            <a:r>
              <a:rPr lang="it-IT" altLang="it-IT" u="sng" baseline="-25000">
                <a:solidFill>
                  <a:srgbClr val="00FF00"/>
                </a:solidFill>
              </a:rPr>
              <a:t>2</a:t>
            </a:r>
            <a:r>
              <a:rPr lang="it-IT" altLang="it-IT" u="sng">
                <a:solidFill>
                  <a:srgbClr val="00FF00"/>
                </a:solidFill>
              </a:rPr>
              <a:t> SHORT ACTING</a:t>
            </a:r>
            <a:endParaRPr lang="it-IT" altLang="it-IT">
              <a:solidFill>
                <a:srgbClr val="00FF00"/>
              </a:solidFill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sz="2000">
                <a:solidFill>
                  <a:srgbClr val="00FF00"/>
                </a:solidFill>
              </a:rPr>
              <a:t>Dopo somministrazione di β</a:t>
            </a:r>
            <a:r>
              <a:rPr lang="it-IT" altLang="it-IT" sz="2000" baseline="-25000">
                <a:solidFill>
                  <a:srgbClr val="00FF00"/>
                </a:solidFill>
              </a:rPr>
              <a:t>2</a:t>
            </a:r>
            <a:r>
              <a:rPr lang="it-IT" altLang="it-IT" sz="2000">
                <a:solidFill>
                  <a:srgbClr val="00FF00"/>
                </a:solidFill>
              </a:rPr>
              <a:t> agonista il FEV1 è aumentato del 12% o di 200 ml rispetto al valore basale : DEFICIT VENTILATORIO DI TIPO OSTRUTTIVO REVERSIBILE .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sz="2000">
                <a:solidFill>
                  <a:srgbClr val="00FF00"/>
                </a:solidFill>
              </a:rPr>
              <a:t>Se FEV1 torna a valori normali ( &gt; 80% del predetto ) : DEFICIT VENTILATORIO DI TIPO OSTRUTTIVO COMPLETAMENTE REVERSIBILE. </a:t>
            </a:r>
          </a:p>
        </p:txBody>
      </p:sp>
      <p:sp>
        <p:nvSpPr>
          <p:cNvPr id="47110" name="Text Box 10"/>
          <p:cNvSpPr txBox="1">
            <a:spLocks noChangeArrowheads="1"/>
          </p:cNvSpPr>
          <p:nvPr/>
        </p:nvSpPr>
        <p:spPr bwMode="auto">
          <a:xfrm>
            <a:off x="1981200" y="1295400"/>
            <a:ext cx="830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it-IT" sz="1800"/>
          </a:p>
        </p:txBody>
      </p:sp>
      <p:sp>
        <p:nvSpPr>
          <p:cNvPr id="47111" name="Line 12"/>
          <p:cNvSpPr>
            <a:spLocks noChangeShapeType="1"/>
          </p:cNvSpPr>
          <p:nvPr/>
        </p:nvSpPr>
        <p:spPr bwMode="auto">
          <a:xfrm>
            <a:off x="1905000" y="2590800"/>
            <a:ext cx="0" cy="3581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752600" y="5029200"/>
            <a:ext cx="396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3" name="Line 15"/>
          <p:cNvSpPr>
            <a:spLocks noChangeShapeType="1"/>
          </p:cNvSpPr>
          <p:nvPr/>
        </p:nvSpPr>
        <p:spPr bwMode="auto">
          <a:xfrm>
            <a:off x="2667000" y="50292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4" name="Line 16"/>
          <p:cNvSpPr>
            <a:spLocks noChangeShapeType="1"/>
          </p:cNvSpPr>
          <p:nvPr/>
        </p:nvSpPr>
        <p:spPr bwMode="auto">
          <a:xfrm>
            <a:off x="3657600" y="50292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5" name="Line 17"/>
          <p:cNvSpPr>
            <a:spLocks noChangeShapeType="1"/>
          </p:cNvSpPr>
          <p:nvPr/>
        </p:nvSpPr>
        <p:spPr bwMode="auto">
          <a:xfrm>
            <a:off x="4648200" y="50292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6" name="Line 18"/>
          <p:cNvSpPr>
            <a:spLocks noChangeShapeType="1"/>
          </p:cNvSpPr>
          <p:nvPr/>
        </p:nvSpPr>
        <p:spPr bwMode="auto">
          <a:xfrm>
            <a:off x="5638800" y="5029200"/>
            <a:ext cx="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17" name="Text Box 19"/>
          <p:cNvSpPr txBox="1">
            <a:spLocks noChangeArrowheads="1"/>
          </p:cNvSpPr>
          <p:nvPr/>
        </p:nvSpPr>
        <p:spPr bwMode="auto">
          <a:xfrm>
            <a:off x="2514600" y="5181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7118" name="Text Box 20"/>
          <p:cNvSpPr txBox="1">
            <a:spLocks noChangeArrowheads="1"/>
          </p:cNvSpPr>
          <p:nvPr/>
        </p:nvSpPr>
        <p:spPr bwMode="auto">
          <a:xfrm>
            <a:off x="3505200" y="5181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7119" name="Text Box 21"/>
          <p:cNvSpPr txBox="1">
            <a:spLocks noChangeArrowheads="1"/>
          </p:cNvSpPr>
          <p:nvPr/>
        </p:nvSpPr>
        <p:spPr bwMode="auto">
          <a:xfrm>
            <a:off x="4495800" y="51816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7120" name="Text Box 22"/>
          <p:cNvSpPr txBox="1">
            <a:spLocks noChangeArrowheads="1"/>
          </p:cNvSpPr>
          <p:nvPr/>
        </p:nvSpPr>
        <p:spPr bwMode="auto">
          <a:xfrm>
            <a:off x="5486400" y="5181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7121" name="Text Box 24"/>
          <p:cNvSpPr txBox="1">
            <a:spLocks noChangeArrowheads="1"/>
          </p:cNvSpPr>
          <p:nvPr/>
        </p:nvSpPr>
        <p:spPr bwMode="auto">
          <a:xfrm>
            <a:off x="5410200" y="5715001"/>
            <a:ext cx="762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</a:pPr>
            <a:r>
              <a:rPr lang="it-IT" altLang="it-IT" sz="1600" b="1">
                <a:solidFill>
                  <a:schemeClr val="bg1"/>
                </a:solidFill>
              </a:rPr>
              <a:t> </a:t>
            </a:r>
            <a:r>
              <a:rPr lang="it-IT" altLang="it-IT" sz="2000" b="1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7122" name="Freeform 25"/>
          <p:cNvSpPr>
            <a:spLocks/>
          </p:cNvSpPr>
          <p:nvPr/>
        </p:nvSpPr>
        <p:spPr bwMode="auto">
          <a:xfrm>
            <a:off x="1905000" y="3657600"/>
            <a:ext cx="2184400" cy="2514600"/>
          </a:xfrm>
          <a:custGeom>
            <a:avLst/>
            <a:gdLst>
              <a:gd name="T0" fmla="*/ 2147483647 w 1376"/>
              <a:gd name="T1" fmla="*/ 2147483647 h 1584"/>
              <a:gd name="T2" fmla="*/ 2147483647 w 1376"/>
              <a:gd name="T3" fmla="*/ 2147483647 h 1584"/>
              <a:gd name="T4" fmla="*/ 2147483647 w 1376"/>
              <a:gd name="T5" fmla="*/ 2147483647 h 1584"/>
              <a:gd name="T6" fmla="*/ 2147483647 w 1376"/>
              <a:gd name="T7" fmla="*/ 2147483647 h 1584"/>
              <a:gd name="T8" fmla="*/ 2147483647 w 1376"/>
              <a:gd name="T9" fmla="*/ 2147483647 h 1584"/>
              <a:gd name="T10" fmla="*/ 2147483647 w 1376"/>
              <a:gd name="T11" fmla="*/ 2147483647 h 1584"/>
              <a:gd name="T12" fmla="*/ 2147483647 w 1376"/>
              <a:gd name="T13" fmla="*/ 2147483647 h 1584"/>
              <a:gd name="T14" fmla="*/ 2147483647 w 1376"/>
              <a:gd name="T15" fmla="*/ 2147483647 h 1584"/>
              <a:gd name="T16" fmla="*/ 2147483647 w 1376"/>
              <a:gd name="T17" fmla="*/ 2147483647 h 1584"/>
              <a:gd name="T18" fmla="*/ 2147483647 w 1376"/>
              <a:gd name="T19" fmla="*/ 2147483647 h 1584"/>
              <a:gd name="T20" fmla="*/ 2147483647 w 1376"/>
              <a:gd name="T21" fmla="*/ 2147483647 h 1584"/>
              <a:gd name="T22" fmla="*/ 2147483647 w 1376"/>
              <a:gd name="T23" fmla="*/ 2147483647 h 1584"/>
              <a:gd name="T24" fmla="*/ 2147483647 w 1376"/>
              <a:gd name="T25" fmla="*/ 2147483647 h 1584"/>
              <a:gd name="T26" fmla="*/ 2147483647 w 1376"/>
              <a:gd name="T27" fmla="*/ 2147483647 h 1584"/>
              <a:gd name="T28" fmla="*/ 2147483647 w 1376"/>
              <a:gd name="T29" fmla="*/ 2147483647 h 15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76"/>
              <a:gd name="T46" fmla="*/ 0 h 1584"/>
              <a:gd name="T47" fmla="*/ 1376 w 1376"/>
              <a:gd name="T48" fmla="*/ 1584 h 158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76" h="1584">
                <a:moveTo>
                  <a:pt x="8" y="848"/>
                </a:moveTo>
                <a:cubicBezTo>
                  <a:pt x="0" y="672"/>
                  <a:pt x="80" y="496"/>
                  <a:pt x="104" y="368"/>
                </a:cubicBezTo>
                <a:cubicBezTo>
                  <a:pt x="128" y="240"/>
                  <a:pt x="128" y="136"/>
                  <a:pt x="152" y="80"/>
                </a:cubicBezTo>
                <a:cubicBezTo>
                  <a:pt x="176" y="24"/>
                  <a:pt x="216" y="0"/>
                  <a:pt x="248" y="32"/>
                </a:cubicBezTo>
                <a:cubicBezTo>
                  <a:pt x="280" y="64"/>
                  <a:pt x="312" y="192"/>
                  <a:pt x="344" y="272"/>
                </a:cubicBezTo>
                <a:cubicBezTo>
                  <a:pt x="376" y="352"/>
                  <a:pt x="368" y="440"/>
                  <a:pt x="440" y="512"/>
                </a:cubicBezTo>
                <a:cubicBezTo>
                  <a:pt x="512" y="584"/>
                  <a:pt x="648" y="656"/>
                  <a:pt x="776" y="704"/>
                </a:cubicBezTo>
                <a:cubicBezTo>
                  <a:pt x="904" y="752"/>
                  <a:pt x="1112" y="776"/>
                  <a:pt x="1208" y="800"/>
                </a:cubicBezTo>
                <a:cubicBezTo>
                  <a:pt x="1304" y="824"/>
                  <a:pt x="1328" y="800"/>
                  <a:pt x="1352" y="848"/>
                </a:cubicBezTo>
                <a:cubicBezTo>
                  <a:pt x="1376" y="896"/>
                  <a:pt x="1360" y="1000"/>
                  <a:pt x="1352" y="1088"/>
                </a:cubicBezTo>
                <a:cubicBezTo>
                  <a:pt x="1344" y="1176"/>
                  <a:pt x="1352" y="1304"/>
                  <a:pt x="1304" y="1376"/>
                </a:cubicBezTo>
                <a:cubicBezTo>
                  <a:pt x="1256" y="1448"/>
                  <a:pt x="1184" y="1488"/>
                  <a:pt x="1064" y="1520"/>
                </a:cubicBezTo>
                <a:cubicBezTo>
                  <a:pt x="944" y="1552"/>
                  <a:pt x="736" y="1584"/>
                  <a:pt x="584" y="1568"/>
                </a:cubicBezTo>
                <a:cubicBezTo>
                  <a:pt x="432" y="1552"/>
                  <a:pt x="248" y="1552"/>
                  <a:pt x="152" y="1424"/>
                </a:cubicBezTo>
                <a:cubicBezTo>
                  <a:pt x="56" y="1296"/>
                  <a:pt x="16" y="1024"/>
                  <a:pt x="8" y="848"/>
                </a:cubicBezTo>
                <a:close/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47123" name="Line 26"/>
          <p:cNvSpPr>
            <a:spLocks noChangeShapeType="1"/>
          </p:cNvSpPr>
          <p:nvPr/>
        </p:nvSpPr>
        <p:spPr bwMode="auto">
          <a:xfrm>
            <a:off x="1828800" y="6553200"/>
            <a:ext cx="8458200" cy="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124" name="Freeform 27"/>
          <p:cNvSpPr>
            <a:spLocks/>
          </p:cNvSpPr>
          <p:nvPr/>
        </p:nvSpPr>
        <p:spPr bwMode="auto">
          <a:xfrm>
            <a:off x="1893889" y="3186114"/>
            <a:ext cx="2200275" cy="3140075"/>
          </a:xfrm>
          <a:custGeom>
            <a:avLst/>
            <a:gdLst>
              <a:gd name="T0" fmla="*/ 2147483647 w 1386"/>
              <a:gd name="T1" fmla="*/ 2147483647 h 1978"/>
              <a:gd name="T2" fmla="*/ 2147483647 w 1386"/>
              <a:gd name="T3" fmla="*/ 2147483647 h 1978"/>
              <a:gd name="T4" fmla="*/ 2147483647 w 1386"/>
              <a:gd name="T5" fmla="*/ 2147483647 h 1978"/>
              <a:gd name="T6" fmla="*/ 2147483647 w 1386"/>
              <a:gd name="T7" fmla="*/ 2147483647 h 1978"/>
              <a:gd name="T8" fmla="*/ 2147483647 w 1386"/>
              <a:gd name="T9" fmla="*/ 2147483647 h 1978"/>
              <a:gd name="T10" fmla="*/ 2147483647 w 1386"/>
              <a:gd name="T11" fmla="*/ 2147483647 h 1978"/>
              <a:gd name="T12" fmla="*/ 2147483647 w 1386"/>
              <a:gd name="T13" fmla="*/ 2147483647 h 1978"/>
              <a:gd name="T14" fmla="*/ 2147483647 w 1386"/>
              <a:gd name="T15" fmla="*/ 2147483647 h 1978"/>
              <a:gd name="T16" fmla="*/ 2147483647 w 1386"/>
              <a:gd name="T17" fmla="*/ 2147483647 h 1978"/>
              <a:gd name="T18" fmla="*/ 2147483647 w 1386"/>
              <a:gd name="T19" fmla="*/ 2147483647 h 1978"/>
              <a:gd name="T20" fmla="*/ 2147483647 w 1386"/>
              <a:gd name="T21" fmla="*/ 2147483647 h 1978"/>
              <a:gd name="T22" fmla="*/ 2147483647 w 1386"/>
              <a:gd name="T23" fmla="*/ 2147483647 h 1978"/>
              <a:gd name="T24" fmla="*/ 2147483647 w 1386"/>
              <a:gd name="T25" fmla="*/ 2147483647 h 1978"/>
              <a:gd name="T26" fmla="*/ 2147483647 w 1386"/>
              <a:gd name="T27" fmla="*/ 2147483647 h 1978"/>
              <a:gd name="T28" fmla="*/ 2147483647 w 1386"/>
              <a:gd name="T29" fmla="*/ 2147483647 h 19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386"/>
              <a:gd name="T46" fmla="*/ 0 h 1978"/>
              <a:gd name="T47" fmla="*/ 1386 w 1386"/>
              <a:gd name="T48" fmla="*/ 1978 h 197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386" h="1978">
                <a:moveTo>
                  <a:pt x="15" y="1242"/>
                </a:moveTo>
                <a:cubicBezTo>
                  <a:pt x="0" y="1059"/>
                  <a:pt x="50" y="854"/>
                  <a:pt x="67" y="717"/>
                </a:cubicBezTo>
                <a:cubicBezTo>
                  <a:pt x="84" y="580"/>
                  <a:pt x="85" y="533"/>
                  <a:pt x="115" y="417"/>
                </a:cubicBezTo>
                <a:cubicBezTo>
                  <a:pt x="145" y="301"/>
                  <a:pt x="179" y="0"/>
                  <a:pt x="247" y="22"/>
                </a:cubicBezTo>
                <a:cubicBezTo>
                  <a:pt x="315" y="44"/>
                  <a:pt x="449" y="424"/>
                  <a:pt x="523" y="550"/>
                </a:cubicBezTo>
                <a:cubicBezTo>
                  <a:pt x="597" y="676"/>
                  <a:pt x="627" y="704"/>
                  <a:pt x="691" y="778"/>
                </a:cubicBezTo>
                <a:cubicBezTo>
                  <a:pt x="755" y="852"/>
                  <a:pt x="819" y="942"/>
                  <a:pt x="907" y="994"/>
                </a:cubicBezTo>
                <a:cubicBezTo>
                  <a:pt x="995" y="1046"/>
                  <a:pt x="1143" y="1067"/>
                  <a:pt x="1219" y="1089"/>
                </a:cubicBezTo>
                <a:cubicBezTo>
                  <a:pt x="1295" y="1111"/>
                  <a:pt x="1340" y="1060"/>
                  <a:pt x="1363" y="1125"/>
                </a:cubicBezTo>
                <a:cubicBezTo>
                  <a:pt x="1386" y="1190"/>
                  <a:pt x="1368" y="1375"/>
                  <a:pt x="1359" y="1482"/>
                </a:cubicBezTo>
                <a:cubicBezTo>
                  <a:pt x="1350" y="1589"/>
                  <a:pt x="1359" y="1698"/>
                  <a:pt x="1311" y="1770"/>
                </a:cubicBezTo>
                <a:cubicBezTo>
                  <a:pt x="1263" y="1842"/>
                  <a:pt x="1191" y="1882"/>
                  <a:pt x="1071" y="1914"/>
                </a:cubicBezTo>
                <a:cubicBezTo>
                  <a:pt x="951" y="1946"/>
                  <a:pt x="743" y="1978"/>
                  <a:pt x="591" y="1962"/>
                </a:cubicBezTo>
                <a:cubicBezTo>
                  <a:pt x="439" y="1946"/>
                  <a:pt x="255" y="1946"/>
                  <a:pt x="159" y="1818"/>
                </a:cubicBezTo>
                <a:cubicBezTo>
                  <a:pt x="63" y="1690"/>
                  <a:pt x="23" y="1418"/>
                  <a:pt x="15" y="1242"/>
                </a:cubicBezTo>
                <a:close/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47125" name="Text Box 28"/>
          <p:cNvSpPr txBox="1">
            <a:spLocks noChangeArrowheads="1"/>
          </p:cNvSpPr>
          <p:nvPr/>
        </p:nvSpPr>
        <p:spPr bwMode="auto">
          <a:xfrm>
            <a:off x="1905000" y="1600201"/>
            <a:ext cx="4038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sz="1800">
                <a:solidFill>
                  <a:srgbClr val="FFFF66"/>
                </a:solidFill>
              </a:rPr>
              <a:t>Valuatazione della variabilità nell’asma </a:t>
            </a:r>
          </a:p>
        </p:txBody>
      </p:sp>
      <p:sp>
        <p:nvSpPr>
          <p:cNvPr id="47126" name="Text Box 29"/>
          <p:cNvSpPr txBox="1">
            <a:spLocks noChangeArrowheads="1"/>
          </p:cNvSpPr>
          <p:nvPr/>
        </p:nvSpPr>
        <p:spPr bwMode="auto">
          <a:xfrm>
            <a:off x="1524000" y="2514600"/>
            <a:ext cx="762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40000"/>
              </a:lnSpc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</a:rPr>
              <a:t> .</a:t>
            </a:r>
          </a:p>
          <a:p>
            <a:pPr eaLnBrk="1" hangingPunct="1">
              <a:lnSpc>
                <a:spcPct val="40000"/>
              </a:lnSpc>
              <a:spcBef>
                <a:spcPct val="50000"/>
              </a:spcBef>
            </a:pPr>
            <a:r>
              <a:rPr lang="it-IT" altLang="it-IT" sz="2000" b="1">
                <a:solidFill>
                  <a:schemeClr val="bg1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771360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3276600" y="304801"/>
            <a:ext cx="5791200" cy="1076325"/>
          </a:xfrm>
          <a:prstGeom prst="rect">
            <a:avLst/>
          </a:prstGeom>
          <a:solidFill>
            <a:srgbClr val="FFCAAA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it-IT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Definizione   di  reversibilità </a:t>
            </a:r>
          </a:p>
          <a:p>
            <a:pPr algn="ctr" eaLnBrk="1" hangingPunct="1"/>
            <a:r>
              <a:rPr lang="it-IT" altLang="it-IT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dell’ostruzione   bronchiale</a:t>
            </a:r>
          </a:p>
        </p:txBody>
      </p:sp>
      <p:sp>
        <p:nvSpPr>
          <p:cNvPr id="446467" name="Rectangle 3"/>
          <p:cNvSpPr>
            <a:spLocks noChangeArrowheads="1"/>
          </p:cNvSpPr>
          <p:nvPr/>
        </p:nvSpPr>
        <p:spPr bwMode="auto">
          <a:xfrm>
            <a:off x="1960564" y="2139950"/>
            <a:ext cx="8707437" cy="3932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/>
            <a:r>
              <a:rPr lang="it-IT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L’ostruzione bronchiale è definita reversibile quando la spirometria effettuata 15 min dopo inalazione di 200 mcg di salbutamolo mostra la  contemporanea  presenza delle seguenti condizioni:</a:t>
            </a:r>
          </a:p>
          <a:p>
            <a:pPr eaLnBrk="1" hangingPunct="1"/>
            <a:endParaRPr lang="it-IT" altLang="it-IT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/>
            <a:r>
              <a:rPr lang="it-IT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- Incremento percentuale del FEV</a:t>
            </a:r>
            <a:r>
              <a:rPr lang="it-IT" altLang="it-IT" sz="2800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1 </a:t>
            </a:r>
            <a:r>
              <a:rPr lang="it-IT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rispetto  al valore</a:t>
            </a:r>
          </a:p>
          <a:p>
            <a:pPr eaLnBrk="1" hangingPunct="1"/>
            <a:r>
              <a:rPr lang="it-IT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  basale &gt; 12 %</a:t>
            </a:r>
          </a:p>
          <a:p>
            <a:pPr eaLnBrk="1" hangingPunct="1"/>
            <a:endParaRPr lang="it-IT" altLang="it-IT" sz="28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/>
            <a:r>
              <a:rPr lang="it-IT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- Incremento assoluto del FEV</a:t>
            </a:r>
            <a:r>
              <a:rPr lang="it-IT" altLang="it-IT" sz="2800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1 </a:t>
            </a:r>
            <a:r>
              <a:rPr lang="it-IT" altLang="it-IT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&gt; 200 ml</a:t>
            </a:r>
          </a:p>
        </p:txBody>
      </p:sp>
      <p:sp>
        <p:nvSpPr>
          <p:cNvPr id="446468" name="Rectangle 4"/>
          <p:cNvSpPr>
            <a:spLocks noChangeArrowheads="1"/>
          </p:cNvSpPr>
          <p:nvPr/>
        </p:nvSpPr>
        <p:spPr bwMode="auto">
          <a:xfrm>
            <a:off x="4495801" y="6096001"/>
            <a:ext cx="5794375" cy="557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AU" altLang="it-IT" sz="1800" i="1">
                <a:solidFill>
                  <a:schemeClr val="tx2"/>
                </a:solidFill>
              </a:rPr>
              <a:t>Standardization of Spirometry 1994 Update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AU" altLang="it-IT" sz="1800" i="1">
                <a:solidFill>
                  <a:schemeClr val="tx2"/>
                </a:solidFill>
              </a:rPr>
              <a:t>Am J Resp Crit Care Med Vol 152. pp 1107-1136, 1995</a:t>
            </a:r>
            <a:endParaRPr lang="it-IT" altLang="it-IT" sz="1800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746979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57150"/>
            <a:ext cx="90551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149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26212" y="2009919"/>
            <a:ext cx="1119554" cy="4540983"/>
          </a:xfrm>
        </p:spPr>
        <p:txBody>
          <a:bodyPr>
            <a:normAutofit fontScale="90000"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LLN=limite inferiore di normalità</a:t>
            </a:r>
            <a:br>
              <a:rPr lang="it-IT" sz="1400" dirty="0">
                <a:solidFill>
                  <a:srgbClr val="0070C0"/>
                </a:solidFill>
              </a:rPr>
            </a:b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>CW = gabbia toracica</a:t>
            </a:r>
            <a:br>
              <a:rPr lang="it-IT" sz="1400" dirty="0">
                <a:solidFill>
                  <a:srgbClr val="0070C0"/>
                </a:solidFill>
              </a:rPr>
            </a:b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>NM = neuro-muscolari</a:t>
            </a:r>
            <a:br>
              <a:rPr lang="it-IT" sz="1400" dirty="0">
                <a:solidFill>
                  <a:srgbClr val="0070C0"/>
                </a:solidFill>
              </a:rPr>
            </a:b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>DLCO = diffusione polmonare per il CO</a:t>
            </a:r>
            <a:br>
              <a:rPr lang="it-IT" sz="1400" dirty="0">
                <a:solidFill>
                  <a:srgbClr val="0070C0"/>
                </a:solidFill>
              </a:rPr>
            </a:b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>TLC = capacità polmonare totale</a:t>
            </a:r>
            <a:br>
              <a:rPr lang="it-IT" sz="1400" dirty="0">
                <a:solidFill>
                  <a:srgbClr val="0070C0"/>
                </a:solidFill>
              </a:rPr>
            </a:b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>VC = capacità vitale</a:t>
            </a:r>
            <a:br>
              <a:rPr lang="it-IT" sz="1400" dirty="0">
                <a:solidFill>
                  <a:srgbClr val="0070C0"/>
                </a:solidFill>
              </a:rPr>
            </a:br>
            <a:br>
              <a:rPr lang="it-IT" sz="1400" dirty="0">
                <a:solidFill>
                  <a:srgbClr val="0070C0"/>
                </a:solidFill>
              </a:rPr>
            </a:br>
            <a:r>
              <a:rPr lang="it-IT" sz="1400" dirty="0">
                <a:solidFill>
                  <a:srgbClr val="0070C0"/>
                </a:solidFill>
              </a:rPr>
              <a:t>FEV1 = massimo volume espirato in </a:t>
            </a:r>
            <a:r>
              <a:rPr lang="it-IT" sz="1400">
                <a:solidFill>
                  <a:srgbClr val="0070C0"/>
                </a:solidFill>
              </a:rPr>
              <a:t>un secondo</a:t>
            </a:r>
            <a:br>
              <a:rPr lang="it-IT" sz="1400">
                <a:solidFill>
                  <a:srgbClr val="0070C0"/>
                </a:solidFill>
              </a:rPr>
            </a:br>
            <a:endParaRPr lang="it-IT" sz="1400">
              <a:solidFill>
                <a:srgbClr val="0070C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69" y="194896"/>
            <a:ext cx="9753600" cy="63627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39969" y="650630"/>
            <a:ext cx="1613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Spirometria globale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52868" y="4126523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Diffusione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0093569" y="65854"/>
            <a:ext cx="1934308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/>
              <a:t>Flow-chart per l’interpretazione </a:t>
            </a:r>
            <a:r>
              <a:rPr lang="it-IT" dirty="0"/>
              <a:t>delle Prove di Funzionalità Respiratoria (PFR)</a:t>
            </a:r>
          </a:p>
        </p:txBody>
      </p:sp>
    </p:spTree>
    <p:extLst>
      <p:ext uri="{BB962C8B-B14F-4D97-AF65-F5344CB8AC3E}">
        <p14:creationId xmlns:p14="http://schemas.microsoft.com/office/powerpoint/2010/main" val="1374398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it-IT" altLang="it-IT" dirty="0">
                <a:solidFill>
                  <a:schemeClr val="bg1"/>
                </a:solidFill>
              </a:rPr>
              <a:t>Misura della DLCO col metodo del respiro singolo con apnea (</a:t>
            </a:r>
            <a:r>
              <a:rPr lang="it-IT" altLang="it-IT" dirty="0" err="1">
                <a:solidFill>
                  <a:schemeClr val="bg1"/>
                </a:solidFill>
              </a:rPr>
              <a:t>DLCOsb</a:t>
            </a:r>
            <a:r>
              <a:rPr lang="it-IT" altLang="it-IT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79925" y="1690688"/>
            <a:ext cx="3876675" cy="4191000"/>
          </a:xfrm>
          <a:solidFill>
            <a:srgbClr val="FF00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288925" indent="-288925">
              <a:buFontTx/>
              <a:buAutoNum type="arabicPeriod"/>
            </a:pPr>
            <a:r>
              <a:rPr lang="it-IT" altLang="it-IT" sz="1600" dirty="0">
                <a:solidFill>
                  <a:schemeClr val="bg1"/>
                </a:solidFill>
              </a:rPr>
              <a:t>Respiro tranquillo</a:t>
            </a:r>
          </a:p>
          <a:p>
            <a:pPr marL="288925" indent="-288925">
              <a:buFontTx/>
              <a:buAutoNum type="arabicPeriod"/>
            </a:pPr>
            <a:r>
              <a:rPr lang="it-IT" altLang="it-IT" sz="1600" dirty="0">
                <a:solidFill>
                  <a:schemeClr val="bg1"/>
                </a:solidFill>
              </a:rPr>
              <a:t>Espirazione non forzata fino a RV, per non più di 6 sec</a:t>
            </a:r>
          </a:p>
          <a:p>
            <a:pPr marL="288925" indent="-288925">
              <a:buFontTx/>
              <a:buAutoNum type="arabicPeriod"/>
            </a:pPr>
            <a:r>
              <a:rPr lang="it-IT" altLang="it-IT" sz="1600" dirty="0">
                <a:solidFill>
                  <a:schemeClr val="bg1"/>
                </a:solidFill>
              </a:rPr>
              <a:t>Rapida inspirazione a TLC in &lt; 4 sec (volume inspirato &gt; 85% EVC)</a:t>
            </a:r>
          </a:p>
          <a:p>
            <a:pPr marL="288925" indent="-288925">
              <a:buFontTx/>
              <a:buAutoNum type="arabicPeriod"/>
            </a:pPr>
            <a:r>
              <a:rPr lang="it-IT" altLang="it-IT" sz="1600" dirty="0">
                <a:solidFill>
                  <a:schemeClr val="bg1"/>
                </a:solidFill>
              </a:rPr>
              <a:t>Tempo di </a:t>
            </a:r>
            <a:r>
              <a:rPr lang="it-IT" altLang="it-IT" sz="1600" dirty="0" err="1">
                <a:solidFill>
                  <a:schemeClr val="bg1"/>
                </a:solidFill>
              </a:rPr>
              <a:t>breath</a:t>
            </a:r>
            <a:r>
              <a:rPr lang="it-IT" altLang="it-IT" sz="1600" dirty="0">
                <a:solidFill>
                  <a:schemeClr val="bg1"/>
                </a:solidFill>
              </a:rPr>
              <a:t>-holding di 10 ± 2 sec </a:t>
            </a:r>
          </a:p>
          <a:p>
            <a:pPr marL="288925" indent="-288925">
              <a:buFontTx/>
              <a:buAutoNum type="arabicPeriod"/>
            </a:pPr>
            <a:r>
              <a:rPr lang="it-IT" altLang="it-IT" sz="1600" dirty="0">
                <a:solidFill>
                  <a:schemeClr val="bg1"/>
                </a:solidFill>
              </a:rPr>
              <a:t>Espirazione in &lt; 4 sec</a:t>
            </a:r>
          </a:p>
          <a:p>
            <a:pPr marL="288925" indent="-288925">
              <a:buNone/>
            </a:pPr>
            <a:endParaRPr lang="it-IT" altLang="it-IT" sz="1600" dirty="0">
              <a:solidFill>
                <a:schemeClr val="bg1"/>
              </a:solidFill>
            </a:endParaRPr>
          </a:p>
          <a:p>
            <a:pPr marL="288925" indent="-288925">
              <a:buNone/>
            </a:pPr>
            <a:r>
              <a:rPr lang="it-IT" altLang="it-IT" sz="1400" dirty="0">
                <a:solidFill>
                  <a:schemeClr val="bg1"/>
                </a:solidFill>
              </a:rPr>
              <a:t>	Durante l’inspirazione il soggetto inala una miscela composta da CO allo 0.3%, da un gas inerte normalmente assente (ad esempio elio, 10-14%), da ossigeno (18-21%) e azoto, in percentuali variabili in base alla miscela standard utilizzata</a:t>
            </a: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6417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4597400" y="6197600"/>
            <a:ext cx="388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900" dirty="0" err="1">
                <a:solidFill>
                  <a:schemeClr val="bg1"/>
                </a:solidFill>
              </a:rPr>
              <a:t>Macintyre</a:t>
            </a:r>
            <a:r>
              <a:rPr lang="it-IT" altLang="it-IT" sz="900" dirty="0">
                <a:solidFill>
                  <a:schemeClr val="bg1"/>
                </a:solidFill>
              </a:rPr>
              <a:t> </a:t>
            </a:r>
            <a:r>
              <a:rPr lang="it-IT" altLang="it-IT" sz="900" dirty="0" err="1">
                <a:solidFill>
                  <a:schemeClr val="bg1"/>
                </a:solidFill>
              </a:rPr>
              <a:t>N</a:t>
            </a:r>
            <a:r>
              <a:rPr lang="it-IT" altLang="it-IT" sz="900" dirty="0">
                <a:solidFill>
                  <a:schemeClr val="bg1"/>
                </a:solidFill>
              </a:rPr>
              <a:t> et al. </a:t>
            </a:r>
            <a:r>
              <a:rPr lang="it-IT" altLang="it-IT" sz="900" dirty="0" err="1">
                <a:solidFill>
                  <a:schemeClr val="bg1"/>
                </a:solidFill>
              </a:rPr>
              <a:t>Standardisation</a:t>
            </a:r>
            <a:r>
              <a:rPr lang="it-IT" altLang="it-IT" sz="900" dirty="0">
                <a:solidFill>
                  <a:schemeClr val="bg1"/>
                </a:solidFill>
              </a:rPr>
              <a:t> of the single-</a:t>
            </a:r>
            <a:r>
              <a:rPr lang="it-IT" altLang="it-IT" sz="900" dirty="0" err="1">
                <a:solidFill>
                  <a:schemeClr val="bg1"/>
                </a:solidFill>
              </a:rPr>
              <a:t>breath</a:t>
            </a:r>
            <a:r>
              <a:rPr lang="it-IT" altLang="it-IT" sz="900" dirty="0">
                <a:solidFill>
                  <a:schemeClr val="bg1"/>
                </a:solidFill>
              </a:rPr>
              <a:t> </a:t>
            </a:r>
            <a:r>
              <a:rPr lang="it-IT" altLang="it-IT" sz="900" dirty="0" err="1">
                <a:solidFill>
                  <a:schemeClr val="bg1"/>
                </a:solidFill>
              </a:rPr>
              <a:t>determination</a:t>
            </a:r>
            <a:r>
              <a:rPr lang="it-IT" altLang="it-IT" sz="900" dirty="0">
                <a:solidFill>
                  <a:schemeClr val="bg1"/>
                </a:solidFill>
              </a:rPr>
              <a:t> of carbon </a:t>
            </a:r>
            <a:r>
              <a:rPr lang="it-IT" altLang="it-IT" sz="900" dirty="0" err="1">
                <a:solidFill>
                  <a:schemeClr val="bg1"/>
                </a:solidFill>
              </a:rPr>
              <a:t>monoxide</a:t>
            </a:r>
            <a:r>
              <a:rPr lang="it-IT" altLang="it-IT" sz="900" dirty="0">
                <a:solidFill>
                  <a:schemeClr val="bg1"/>
                </a:solidFill>
              </a:rPr>
              <a:t> </a:t>
            </a:r>
            <a:r>
              <a:rPr lang="it-IT" altLang="it-IT" sz="900" dirty="0" err="1">
                <a:solidFill>
                  <a:schemeClr val="bg1"/>
                </a:solidFill>
              </a:rPr>
              <a:t>uptake</a:t>
            </a:r>
            <a:r>
              <a:rPr lang="it-IT" altLang="it-IT" sz="900" dirty="0">
                <a:solidFill>
                  <a:schemeClr val="bg1"/>
                </a:solidFill>
              </a:rPr>
              <a:t> in the </a:t>
            </a:r>
            <a:r>
              <a:rPr lang="it-IT" altLang="it-IT" sz="900" dirty="0" err="1">
                <a:solidFill>
                  <a:schemeClr val="bg1"/>
                </a:solidFill>
              </a:rPr>
              <a:t>lung</a:t>
            </a:r>
            <a:r>
              <a:rPr lang="it-IT" altLang="it-IT" sz="900" dirty="0">
                <a:solidFill>
                  <a:schemeClr val="bg1"/>
                </a:solidFill>
              </a:rPr>
              <a:t>. </a:t>
            </a:r>
            <a:r>
              <a:rPr lang="it-IT" altLang="it-IT" sz="900" dirty="0" err="1">
                <a:solidFill>
                  <a:schemeClr val="bg1"/>
                </a:solidFill>
              </a:rPr>
              <a:t>Eur</a:t>
            </a:r>
            <a:r>
              <a:rPr lang="it-IT" altLang="it-IT" sz="900" dirty="0">
                <a:solidFill>
                  <a:schemeClr val="bg1"/>
                </a:solidFill>
              </a:rPr>
              <a:t> </a:t>
            </a:r>
            <a:r>
              <a:rPr lang="it-IT" altLang="it-IT" sz="900" dirty="0" err="1">
                <a:solidFill>
                  <a:schemeClr val="bg1"/>
                </a:solidFill>
              </a:rPr>
              <a:t>Respir</a:t>
            </a:r>
            <a:r>
              <a:rPr lang="it-IT" altLang="it-IT" sz="900" dirty="0">
                <a:solidFill>
                  <a:schemeClr val="bg1"/>
                </a:solidFill>
              </a:rPr>
              <a:t> </a:t>
            </a:r>
            <a:r>
              <a:rPr lang="it-IT" altLang="it-IT" sz="900" dirty="0" err="1">
                <a:solidFill>
                  <a:schemeClr val="bg1"/>
                </a:solidFill>
              </a:rPr>
              <a:t>J</a:t>
            </a:r>
            <a:r>
              <a:rPr lang="it-IT" altLang="it-IT" sz="900" dirty="0">
                <a:solidFill>
                  <a:schemeClr val="bg1"/>
                </a:solidFill>
              </a:rPr>
              <a:t> 2005; 26: 720-735.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600" y="2292668"/>
            <a:ext cx="3835400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32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61540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Componenti della </a:t>
            </a:r>
            <a:r>
              <a:rPr lang="it-IT" b="1">
                <a:solidFill>
                  <a:schemeClr val="bg1"/>
                </a:solidFill>
              </a:rPr>
              <a:t>diffusione alveolo-capillare</a:t>
            </a:r>
          </a:p>
        </p:txBody>
      </p:sp>
      <p:pic>
        <p:nvPicPr>
          <p:cNvPr id="4" name="Picture 3" descr="Q8-2a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48581"/>
            <a:ext cx="8686800" cy="53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453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10348" y="417666"/>
            <a:ext cx="9144000" cy="1143000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br>
              <a:rPr lang="it-IT" sz="3200" b="1" i="1" dirty="0">
                <a:solidFill>
                  <a:srgbClr val="FFFF00"/>
                </a:solidFill>
              </a:rPr>
            </a:br>
            <a:r>
              <a:rPr lang="it-IT" sz="3200" b="1" i="1" dirty="0">
                <a:solidFill>
                  <a:srgbClr val="FFFF00"/>
                </a:solidFill>
              </a:rPr>
              <a:t> Condizioni associate a variazioni di DLCO</a:t>
            </a:r>
            <a:r>
              <a:rPr lang="it-IT" sz="4000" b="1" dirty="0"/>
              <a:t> </a:t>
            </a:r>
          </a:p>
        </p:txBody>
      </p:sp>
      <p:sp>
        <p:nvSpPr>
          <p:cNvPr id="1038339" name="Rectangle 3"/>
          <p:cNvSpPr>
            <a:spLocks noChangeArrowheads="1"/>
          </p:cNvSpPr>
          <p:nvPr/>
        </p:nvSpPr>
        <p:spPr bwMode="auto">
          <a:xfrm>
            <a:off x="6172200" y="2212975"/>
            <a:ext cx="4165600" cy="40259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174625" indent="-174625" algn="just">
              <a:spcBef>
                <a:spcPct val="20000"/>
              </a:spcBef>
            </a:pPr>
            <a:r>
              <a:rPr lang="it-IT" sz="2400" b="1" dirty="0"/>
              <a:t>Incremento D</a:t>
            </a:r>
            <a:r>
              <a:rPr lang="it-IT" sz="2000" b="1" dirty="0"/>
              <a:t>L</a:t>
            </a:r>
            <a:r>
              <a:rPr lang="it-IT" sz="2400" b="1" dirty="0"/>
              <a:t>CO:</a:t>
            </a:r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Policitemia</a:t>
            </a:r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endParaRPr lang="it-IT" b="1" dirty="0"/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Emorragia polmonare</a:t>
            </a:r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endParaRPr lang="it-IT" b="1" dirty="0"/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Patologie associate ad aumentato flusso ematico (Shunt </a:t>
            </a:r>
            <a:r>
              <a:rPr lang="it-IT" b="1" dirty="0" err="1"/>
              <a:t>sn-ds</a:t>
            </a:r>
            <a:r>
              <a:rPr lang="it-IT" b="1" dirty="0"/>
              <a:t>)</a:t>
            </a:r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endParaRPr lang="it-IT" b="1" dirty="0"/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Esercizio fisico</a:t>
            </a:r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endParaRPr lang="it-IT" b="1" dirty="0"/>
          </a:p>
          <a:p>
            <a:pPr marL="342900" indent="-342900" algn="just">
              <a:spcBef>
                <a:spcPct val="2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Postura (aumento dal 5-30% nel passaggio da seduto a supino)</a:t>
            </a:r>
          </a:p>
          <a:p>
            <a:pPr marL="174625" indent="-174625" algn="just"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endParaRPr lang="it-IT" b="1" dirty="0"/>
          </a:p>
        </p:txBody>
      </p:sp>
      <p:sp>
        <p:nvSpPr>
          <p:cNvPr id="1038340" name="Text Box 4"/>
          <p:cNvSpPr txBox="1">
            <a:spLocks noChangeArrowheads="1"/>
          </p:cNvSpPr>
          <p:nvPr/>
        </p:nvSpPr>
        <p:spPr bwMode="auto">
          <a:xfrm>
            <a:off x="1693333" y="2197102"/>
            <a:ext cx="3880556" cy="475514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sz="2400" b="1" dirty="0"/>
              <a:t>Riduzione D</a:t>
            </a:r>
            <a:r>
              <a:rPr lang="it-IT" sz="2000" b="1" dirty="0"/>
              <a:t>L</a:t>
            </a:r>
            <a:r>
              <a:rPr lang="it-IT" sz="2400" b="1" dirty="0"/>
              <a:t>CO: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 Patologie ostruttive con enfisema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 Patologie restrittive con fibrosi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 Ipertensione polmonare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 Malattie sistemiche a coinvolgimento          polmonare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 Patologie cardiovascolari (edema da scompenso)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000096"/>
              </a:buClr>
              <a:buFont typeface="+mj-lt"/>
              <a:buAutoNum type="arabicPeriod"/>
            </a:pPr>
            <a:r>
              <a:rPr lang="it-IT" b="1" dirty="0"/>
              <a:t> Altre: anemia, IRC, dialisi, fumo di          </a:t>
            </a:r>
            <a:r>
              <a:rPr lang="it-IT" b="1" dirty="0" err="1"/>
              <a:t>marjuana</a:t>
            </a:r>
            <a:r>
              <a:rPr lang="it-IT" b="1" dirty="0"/>
              <a:t>, ingestione acuta e cronica di etanolo, cocaina, fumo di sigaretta, BOOP.</a:t>
            </a:r>
          </a:p>
          <a:p>
            <a:pPr eaLnBrk="1" hangingPunct="1">
              <a:spcBef>
                <a:spcPct val="50000"/>
              </a:spcBef>
            </a:pPr>
            <a:endParaRPr lang="it-IT" b="1" dirty="0"/>
          </a:p>
        </p:txBody>
      </p:sp>
      <p:sp>
        <p:nvSpPr>
          <p:cNvPr id="1038341" name="Line 5"/>
          <p:cNvSpPr>
            <a:spLocks noChangeShapeType="1"/>
          </p:cNvSpPr>
          <p:nvPr/>
        </p:nvSpPr>
        <p:spPr bwMode="auto">
          <a:xfrm flipV="1">
            <a:off x="1510348" y="1777998"/>
            <a:ext cx="9144000" cy="2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49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DB056F-BCAF-5A4A-949C-1CAE5CB654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/>
          <a:lstStyle/>
          <a:p>
            <a:r>
              <a:rPr lang="it-IT" b="1" dirty="0"/>
              <a:t>Spirometria semplice </a:t>
            </a:r>
            <a:br>
              <a:rPr lang="it-IT" dirty="0"/>
            </a:br>
            <a:r>
              <a:rPr lang="it-IT" dirty="0"/>
              <a:t>(manovra di espirazione forzata)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720C8A-5837-BF4D-A35E-3E172DB5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836" y="1825625"/>
            <a:ext cx="10733964" cy="4351338"/>
          </a:xfrm>
          <a:solidFill>
            <a:srgbClr val="FFFD78">
              <a:alpha val="41569"/>
            </a:srgb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b="1" dirty="0"/>
              <a:t>La manovra di espirazione forzata è la prova di </a:t>
            </a:r>
          </a:p>
          <a:p>
            <a:pPr marL="0" indent="0">
              <a:buNone/>
            </a:pPr>
            <a:r>
              <a:rPr lang="it-IT" sz="1800" b="1" dirty="0"/>
              <a:t>funzionalità </a:t>
            </a:r>
            <a:r>
              <a:rPr lang="it-IT" sz="1800" b="1" dirty="0" err="1"/>
              <a:t>ventilatoria</a:t>
            </a:r>
            <a:r>
              <a:rPr lang="it-IT" sz="1800" b="1" dirty="0"/>
              <a:t> più semplice e costituisce </a:t>
            </a:r>
          </a:p>
          <a:p>
            <a:pPr marL="0" indent="0">
              <a:buNone/>
            </a:pPr>
            <a:r>
              <a:rPr lang="it-IT" sz="1800" b="1" dirty="0"/>
              <a:t>uno dei test di maggior utilità clinica e facile </a:t>
            </a:r>
          </a:p>
          <a:p>
            <a:pPr marL="0" indent="0">
              <a:buNone/>
            </a:pPr>
            <a:r>
              <a:rPr lang="it-IT" sz="1800" b="1" dirty="0"/>
              <a:t>esecuzione.</a:t>
            </a:r>
          </a:p>
          <a:p>
            <a:pPr marL="0" indent="0">
              <a:buNone/>
            </a:pPr>
            <a:endParaRPr lang="it-IT" sz="1800" b="1" dirty="0"/>
          </a:p>
          <a:p>
            <a:pPr marL="0" indent="0">
              <a:buNone/>
            </a:pPr>
            <a:r>
              <a:rPr lang="it-IT" sz="1800" b="1" dirty="0"/>
              <a:t>La maggior parte dei pazienti affetti da una patologia </a:t>
            </a:r>
          </a:p>
          <a:p>
            <a:pPr marL="0" indent="0">
              <a:buNone/>
            </a:pPr>
            <a:r>
              <a:rPr lang="it-IT" sz="1800" b="1" dirty="0"/>
              <a:t>bronchiale/polmonare presenta un volume di espirazione </a:t>
            </a:r>
          </a:p>
          <a:p>
            <a:pPr marL="0" indent="0">
              <a:buNone/>
            </a:pPr>
            <a:r>
              <a:rPr lang="it-IT" sz="1800" b="1" dirty="0"/>
              <a:t>forzata anomalo, risultando utile per l’inquadramento </a:t>
            </a:r>
          </a:p>
          <a:p>
            <a:pPr marL="0" indent="0">
              <a:buNone/>
            </a:pPr>
            <a:r>
              <a:rPr lang="it-IT" sz="1800" b="1" dirty="0"/>
              <a:t>diagnostico di una dispnea di origine sconosciuta, la </a:t>
            </a:r>
          </a:p>
          <a:p>
            <a:pPr marL="0" indent="0">
              <a:buNone/>
            </a:pPr>
            <a:r>
              <a:rPr lang="it-IT" sz="1800" b="1" dirty="0"/>
              <a:t>valutazione di gravità, il monitoraggio nel tempo dei </a:t>
            </a:r>
          </a:p>
          <a:p>
            <a:pPr marL="0" indent="0">
              <a:buNone/>
            </a:pPr>
            <a:r>
              <a:rPr lang="it-IT" sz="1800" b="1" dirty="0"/>
              <a:t>risultati della terapia e la valutazione prognostica.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9FD96E0-36E5-A049-AC15-F5DF9003E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364" y="1783237"/>
            <a:ext cx="5257800" cy="44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8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458037" y="253425"/>
            <a:ext cx="85889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r>
              <a:rPr lang="it-IT" altLang="it-IT" sz="3200" b="1" dirty="0">
                <a:solidFill>
                  <a:srgbClr val="00B050"/>
                </a:solidFill>
                <a:latin typeface="Arial" charset="0"/>
              </a:rPr>
              <a:t>SPIROMETRIA: CURVA FLUSSO - VOLUME</a:t>
            </a:r>
          </a:p>
        </p:txBody>
      </p:sp>
      <p:pic>
        <p:nvPicPr>
          <p:cNvPr id="48131" name="Picture 3" descr="flussovolu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4" y="1828800"/>
            <a:ext cx="57610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4" name="AutoShape 4"/>
          <p:cNvSpPr>
            <a:spLocks noChangeArrowheads="1"/>
          </p:cNvSpPr>
          <p:nvPr/>
        </p:nvSpPr>
        <p:spPr bwMode="auto">
          <a:xfrm>
            <a:off x="2514600" y="4572000"/>
            <a:ext cx="2057400" cy="685800"/>
          </a:xfrm>
          <a:prstGeom prst="wedgeRectCallout">
            <a:avLst>
              <a:gd name="adj1" fmla="val 66745"/>
              <a:gd name="adj2" fmla="val -178009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it-IT" sz="2000" b="1" i="1">
                <a:solidFill>
                  <a:schemeClr val="bg1"/>
                </a:solidFill>
                <a:latin typeface="Arial" pitchFamily="-1" charset="0"/>
              </a:rPr>
              <a:t>Picco di flusso espiratorio</a:t>
            </a:r>
          </a:p>
        </p:txBody>
      </p:sp>
      <p:sp>
        <p:nvSpPr>
          <p:cNvPr id="286725" name="AutoShape 5"/>
          <p:cNvSpPr>
            <a:spLocks noChangeArrowheads="1"/>
          </p:cNvSpPr>
          <p:nvPr/>
        </p:nvSpPr>
        <p:spPr bwMode="auto">
          <a:xfrm>
            <a:off x="5181600" y="1371600"/>
            <a:ext cx="1784350" cy="685800"/>
          </a:xfrm>
          <a:prstGeom prst="wedgeRectCallout">
            <a:avLst>
              <a:gd name="adj1" fmla="val -13347"/>
              <a:gd name="adj2" fmla="val 29467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r>
              <a:rPr lang="it-IT" altLang="it-IT" sz="2000" b="1" i="1">
                <a:solidFill>
                  <a:schemeClr val="bg1"/>
                </a:solidFill>
                <a:latin typeface="Arial" charset="0"/>
              </a:rPr>
              <a:t>Capacità vitale forzata</a:t>
            </a:r>
          </a:p>
        </p:txBody>
      </p:sp>
      <p:sp>
        <p:nvSpPr>
          <p:cNvPr id="286726" name="AutoShape 6"/>
          <p:cNvSpPr>
            <a:spLocks noChangeArrowheads="1"/>
          </p:cNvSpPr>
          <p:nvPr/>
        </p:nvSpPr>
        <p:spPr bwMode="auto">
          <a:xfrm>
            <a:off x="8305800" y="4724400"/>
            <a:ext cx="1371600" cy="685800"/>
          </a:xfrm>
          <a:prstGeom prst="wedgeRectCallout">
            <a:avLst>
              <a:gd name="adj1" fmla="val -131597"/>
              <a:gd name="adj2" fmla="val 370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it-IT" sz="2000" b="1" i="1">
                <a:solidFill>
                  <a:schemeClr val="bg1"/>
                </a:solidFill>
                <a:latin typeface="Arial" pitchFamily="-1" charset="0"/>
              </a:rPr>
              <a:t>Volume corrente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BD5E7E-D069-0646-9E03-C7FF1C6FB03F}"/>
              </a:ext>
            </a:extLst>
          </p:cNvPr>
          <p:cNvSpPr txBox="1"/>
          <p:nvPr/>
        </p:nvSpPr>
        <p:spPr>
          <a:xfrm>
            <a:off x="8625386" y="1110734"/>
            <a:ext cx="3357348" cy="1477328"/>
          </a:xfrm>
          <a:prstGeom prst="rect">
            <a:avLst/>
          </a:prstGeom>
          <a:solidFill>
            <a:srgbClr val="FFFD78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3 principali parametri di una manovra di espirazione forzata:</a:t>
            </a:r>
          </a:p>
          <a:p>
            <a:pPr marL="342900" indent="-342900">
              <a:buAutoNum type="arabicPeriod"/>
            </a:pPr>
            <a:r>
              <a:rPr lang="it-IT" dirty="0"/>
              <a:t>FEV</a:t>
            </a:r>
            <a:r>
              <a:rPr lang="it-IT" baseline="-25000" dirty="0"/>
              <a:t>1</a:t>
            </a:r>
            <a:r>
              <a:rPr lang="it-IT" dirty="0"/>
              <a:t> (VEMS)</a:t>
            </a:r>
          </a:p>
          <a:p>
            <a:pPr marL="342900" indent="-342900">
              <a:buAutoNum type="arabicPeriod"/>
            </a:pPr>
            <a:r>
              <a:rPr lang="it-IT" dirty="0"/>
              <a:t>FVC (CVF)</a:t>
            </a:r>
          </a:p>
          <a:p>
            <a:pPr marL="342900" indent="-342900">
              <a:buAutoNum type="arabicPeriod"/>
            </a:pPr>
            <a:r>
              <a:rPr lang="it-IT" dirty="0"/>
              <a:t>FEV</a:t>
            </a:r>
            <a:r>
              <a:rPr lang="it-IT" baseline="-25000" dirty="0"/>
              <a:t>1</a:t>
            </a:r>
            <a:r>
              <a:rPr lang="it-IT" dirty="0"/>
              <a:t>/FVC (indice di </a:t>
            </a:r>
            <a:r>
              <a:rPr lang="it-IT" dirty="0" err="1"/>
              <a:t>Tiffeneau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74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4" grpId="0" animBg="1" autoUpdateAnimBg="0"/>
      <p:bldP spid="286725" grpId="0" animBg="1" autoUpdateAnimBg="0"/>
      <p:bldP spid="286726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692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685800"/>
            <a:ext cx="421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88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4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800" dirty="0"/>
              <a:t>I volumi polmonari che </a:t>
            </a:r>
            <a:r>
              <a:rPr lang="it-IT" sz="2800" b="1" dirty="0"/>
              <a:t>non </a:t>
            </a:r>
            <a:r>
              <a:rPr lang="it-IT" sz="2800" dirty="0"/>
              <a:t>possono essere misurati con una spirometria  semplice sono FRC e RV. Questi possono essere determinati con la diluizione dell’He, il wash-out dell’</a:t>
            </a:r>
            <a:r>
              <a:rPr lang="it-IT" sz="2800" dirty="0" err="1"/>
              <a:t>N</a:t>
            </a:r>
            <a:r>
              <a:rPr lang="it-IT" sz="2800" dirty="0"/>
              <a:t>, o con la pletismografia corporea (spirometria globale).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0" y="2228313"/>
            <a:ext cx="5435600" cy="4152900"/>
          </a:xfrm>
          <a:prstGeom prst="rect">
            <a:avLst/>
          </a:prstGeom>
        </p:spPr>
      </p:pic>
      <p:pic>
        <p:nvPicPr>
          <p:cNvPr id="5" name="Picture 2" descr="Scansione001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24747" r="7504" b="3375"/>
          <a:stretch>
            <a:fillRect/>
          </a:stretch>
        </p:blipFill>
        <p:spPr bwMode="auto">
          <a:xfrm>
            <a:off x="4075738" y="1596288"/>
            <a:ext cx="8116262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021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4"/>
          <p:cNvSpPr txBox="1">
            <a:spLocks noChangeArrowheads="1"/>
          </p:cNvSpPr>
          <p:nvPr/>
        </p:nvSpPr>
        <p:spPr bwMode="auto">
          <a:xfrm>
            <a:off x="2258219" y="555197"/>
            <a:ext cx="73453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it-IT" sz="2800" b="1" dirty="0" err="1"/>
              <a:t>Spirometria</a:t>
            </a:r>
            <a:r>
              <a:rPr lang="en-US" altLang="it-IT" sz="2800" b="1" dirty="0"/>
              <a:t> </a:t>
            </a:r>
            <a:r>
              <a:rPr lang="en-US" altLang="it-IT" sz="2800" b="1" dirty="0" err="1"/>
              <a:t>globale</a:t>
            </a:r>
            <a:r>
              <a:rPr lang="en-US" altLang="it-IT" sz="2800" b="1" dirty="0"/>
              <a:t>: </a:t>
            </a:r>
            <a:r>
              <a:rPr lang="en-US" altLang="it-IT" sz="2800" b="1" dirty="0" err="1"/>
              <a:t>somma</a:t>
            </a:r>
            <a:r>
              <a:rPr lang="en-US" altLang="it-IT" sz="2800" b="1" dirty="0"/>
              <a:t> di </a:t>
            </a:r>
            <a:r>
              <a:rPr lang="en-US" altLang="it-IT" sz="2800" b="1" dirty="0" err="1"/>
              <a:t>volumi</a:t>
            </a:r>
            <a:r>
              <a:rPr lang="en-US" altLang="it-IT" sz="2800" b="1" dirty="0"/>
              <a:t> </a:t>
            </a:r>
            <a:r>
              <a:rPr lang="en-US" altLang="it-IT" sz="2800" b="1" dirty="0" err="1"/>
              <a:t>spirometrici</a:t>
            </a:r>
            <a:r>
              <a:rPr lang="en-US" altLang="it-IT" sz="2800" b="1" dirty="0"/>
              <a:t> </a:t>
            </a:r>
            <a:r>
              <a:rPr lang="it-IT" altLang="it-IT" sz="2800" b="1" dirty="0"/>
              <a:t>=</a:t>
            </a:r>
            <a:r>
              <a:rPr lang="en-US" altLang="it-IT" sz="2800" b="1" dirty="0"/>
              <a:t> le </a:t>
            </a:r>
            <a:r>
              <a:rPr lang="en-US" altLang="it-IT" sz="2800" b="1" dirty="0" err="1"/>
              <a:t>capacità</a:t>
            </a:r>
            <a:r>
              <a:rPr lang="en-US" altLang="it-IT" sz="2800" b="1" dirty="0"/>
              <a:t> </a:t>
            </a:r>
            <a:r>
              <a:rPr lang="en-US" altLang="it-IT" sz="2800" b="1" dirty="0" err="1"/>
              <a:t>polmonari</a:t>
            </a:r>
            <a:endParaRPr lang="en-US" altLang="it-IT" sz="2800" b="1" dirty="0"/>
          </a:p>
        </p:txBody>
      </p:sp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00225"/>
            <a:ext cx="101854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72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pirometro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2702" r="6522" b="2702"/>
          <a:stretch>
            <a:fillRect/>
          </a:stretch>
        </p:blipFill>
        <p:spPr>
          <a:xfrm>
            <a:off x="6357938" y="0"/>
            <a:ext cx="4310062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61720" y="1124987"/>
            <a:ext cx="5834280" cy="978607"/>
          </a:xfrm>
        </p:spPr>
        <p:txBody>
          <a:bodyPr>
            <a:normAutofit fontScale="90000"/>
          </a:bodyPr>
          <a:lstStyle/>
          <a:p>
            <a:r>
              <a:rPr lang="it-IT" altLang="it-IT" sz="4000" b="1" dirty="0"/>
              <a:t>Misura dei volumi polmonari</a:t>
            </a:r>
            <a:br>
              <a:rPr lang="it-IT" altLang="it-IT" sz="4000" b="1" dirty="0"/>
            </a:br>
            <a:r>
              <a:rPr lang="it-IT" altLang="it-IT" sz="2000" b="1" dirty="0">
                <a:solidFill>
                  <a:srgbClr val="0432FF"/>
                </a:solidFill>
              </a:rPr>
              <a:t>La misura dei volumi polmonari mobilizzabili, cioè la capacità vitale e le sue suddivisioni può essere eseguita con spirometria semplice. La misura del volume non mobilizzabile (VR, CPT o TLC, CFR) richiede la spirometria globale.</a:t>
            </a:r>
            <a:br>
              <a:rPr lang="it-IT" altLang="it-IT" sz="2000" b="1" dirty="0">
                <a:solidFill>
                  <a:srgbClr val="0432FF"/>
                </a:solidFill>
              </a:rPr>
            </a:br>
            <a:r>
              <a:rPr lang="it-IT" altLang="it-IT" sz="2000" b="1" dirty="0">
                <a:solidFill>
                  <a:srgbClr val="0432FF"/>
                </a:solidFill>
              </a:rPr>
              <a:t>Per la spirometria globale possono essere usati i metodi di diluizione (basati sulla Legge della conservazione della massa che dice che la concentrazione di un gas inerte rimane costante) ovvero sulla pletismografia corporea.</a:t>
            </a:r>
            <a:br>
              <a:rPr lang="it-IT" altLang="it-IT" sz="2000" b="1" dirty="0">
                <a:solidFill>
                  <a:srgbClr val="0432FF"/>
                </a:solidFill>
              </a:rPr>
            </a:br>
            <a:endParaRPr lang="en-US" altLang="it-IT" sz="4000" b="1" dirty="0">
              <a:solidFill>
                <a:srgbClr val="0432FF"/>
              </a:solidFill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50979" y="1973164"/>
            <a:ext cx="5606959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endParaRPr lang="it-IT" altLang="it-IT" sz="1800" dirty="0"/>
          </a:p>
          <a:p>
            <a:pPr>
              <a:lnSpc>
                <a:spcPct val="90000"/>
              </a:lnSpc>
            </a:pPr>
            <a:endParaRPr lang="it-IT" altLang="it-IT" sz="1800" dirty="0"/>
          </a:p>
          <a:p>
            <a:pPr>
              <a:lnSpc>
                <a:spcPct val="90000"/>
              </a:lnSpc>
            </a:pPr>
            <a:endParaRPr lang="it-IT" altLang="it-IT" sz="1800" dirty="0"/>
          </a:p>
          <a:p>
            <a:pPr>
              <a:lnSpc>
                <a:spcPct val="90000"/>
              </a:lnSpc>
            </a:pPr>
            <a:r>
              <a:rPr lang="it-IT" altLang="it-IT" sz="1800" dirty="0"/>
              <a:t>Capacità Vitale: somma di VC+VRI+VRE</a:t>
            </a:r>
          </a:p>
          <a:p>
            <a:pPr>
              <a:lnSpc>
                <a:spcPct val="90000"/>
              </a:lnSpc>
            </a:pPr>
            <a:r>
              <a:rPr lang="it-IT" altLang="it-IT" sz="1800" dirty="0"/>
              <a:t>Volume </a:t>
            </a:r>
            <a:r>
              <a:rPr lang="it-IT" altLang="it-IT" sz="1800" dirty="0" err="1"/>
              <a:t>ventilatorio</a:t>
            </a:r>
            <a:r>
              <a:rPr lang="it-IT" altLang="it-IT" sz="1800" dirty="0"/>
              <a:t> (Volume corrente o VC o </a:t>
            </a:r>
            <a:r>
              <a:rPr lang="it-IT" altLang="it-IT" sz="1800" dirty="0" err="1"/>
              <a:t>Vt</a:t>
            </a:r>
            <a:r>
              <a:rPr lang="it-IT" altLang="it-IT" sz="1800" dirty="0"/>
              <a:t>): aria inspirata o espirata ad ogni atto respiratorio tranquillo (500 ml nell’uomo)</a:t>
            </a:r>
          </a:p>
          <a:p>
            <a:pPr>
              <a:lnSpc>
                <a:spcPct val="90000"/>
              </a:lnSpc>
            </a:pPr>
            <a:r>
              <a:rPr lang="it-IT" altLang="it-IT" sz="1800" dirty="0"/>
              <a:t>Volume di riserva inspiratoria (VRI): aria inspirata in </a:t>
            </a:r>
            <a:r>
              <a:rPr lang="it-IT" altLang="it-IT" sz="1800" dirty="0" err="1"/>
              <a:t>piu’</a:t>
            </a:r>
            <a:r>
              <a:rPr lang="it-IT" altLang="it-IT" sz="1800" dirty="0"/>
              <a:t> all’occorrenza (3000 ml nell’uomo)</a:t>
            </a:r>
          </a:p>
          <a:p>
            <a:pPr>
              <a:lnSpc>
                <a:spcPct val="90000"/>
              </a:lnSpc>
            </a:pPr>
            <a:r>
              <a:rPr lang="it-IT" altLang="it-IT" sz="1800" dirty="0"/>
              <a:t>Volume di riserva espiratoria (VRE): aria espirata forzatamente oltre la normale respirazione (1000 ml nell’uomo)</a:t>
            </a:r>
          </a:p>
          <a:p>
            <a:pPr>
              <a:lnSpc>
                <a:spcPct val="90000"/>
              </a:lnSpc>
            </a:pPr>
            <a:r>
              <a:rPr lang="it-IT" altLang="it-IT" sz="1800" dirty="0"/>
              <a:t>Volume residuo (VR): aria che rimane nei polmoni anche dopo una espirazione forzata (1200 ml)</a:t>
            </a:r>
          </a:p>
          <a:p>
            <a:pPr>
              <a:lnSpc>
                <a:spcPct val="90000"/>
              </a:lnSpc>
            </a:pPr>
            <a:r>
              <a:rPr lang="it-IT" altLang="it-IT" sz="1800" dirty="0"/>
              <a:t>Capacità funzionale residua (CFR o FRC): ERV + RV</a:t>
            </a:r>
          </a:p>
          <a:p>
            <a:pPr>
              <a:lnSpc>
                <a:spcPct val="90000"/>
              </a:lnSpc>
            </a:pPr>
            <a:r>
              <a:rPr lang="it-IT" altLang="it-IT" sz="1800" dirty="0"/>
              <a:t>Capacità inspiratoria: IRV + </a:t>
            </a:r>
            <a:r>
              <a:rPr lang="it-IT" altLang="it-IT" sz="1800" dirty="0" err="1"/>
              <a:t>Vt</a:t>
            </a:r>
            <a:endParaRPr lang="it-IT" altLang="it-IT" sz="1800" dirty="0"/>
          </a:p>
          <a:p>
            <a:pPr>
              <a:lnSpc>
                <a:spcPct val="90000"/>
              </a:lnSpc>
            </a:pPr>
            <a:r>
              <a:rPr lang="it-IT" altLang="it-IT" sz="1800" dirty="0"/>
              <a:t>Capacità polmonare totale (TLC): </a:t>
            </a:r>
            <a:r>
              <a:rPr lang="it-IT" altLang="it-IT" sz="1800" dirty="0" err="1"/>
              <a:t>RV+ERV+IRV+Vt</a:t>
            </a:r>
            <a:endParaRPr lang="en-US" altLang="it-IT" sz="1800" dirty="0"/>
          </a:p>
        </p:txBody>
      </p:sp>
    </p:spTree>
    <p:extLst>
      <p:ext uri="{BB962C8B-B14F-4D97-AF65-F5344CB8AC3E}">
        <p14:creationId xmlns:p14="http://schemas.microsoft.com/office/powerpoint/2010/main" val="18626186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Cont."/>
  <p:tag name="ARTICULATE_SLIDE_PAUSE" val="0"/>
  <p:tag name="ARTICULATE_NAV_LEVEL" val="1"/>
  <p:tag name="ARTICULATE_PLAYLIST_ID" val="-1"/>
  <p:tag name="AUDIO_IMPORT" val="P:\Yang\2008\EB\Symp\Refresher Course\DiCarlo\Stephen\d31.mp3"/>
  <p:tag name="AUDIO_ID" val="1092"/>
  <p:tag name="ELAPSEDTIME" val="11.02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23340</TotalTime>
  <Words>1381</Words>
  <Application>Microsoft Macintosh PowerPoint</Application>
  <PresentationFormat>Widescreen</PresentationFormat>
  <Paragraphs>179</Paragraphs>
  <Slides>28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0" baseType="lpstr">
      <vt:lpstr>Abadi MT Condensed Light</vt:lpstr>
      <vt:lpstr>Arial</vt:lpstr>
      <vt:lpstr>Arial Bold</vt:lpstr>
      <vt:lpstr>Calibri</vt:lpstr>
      <vt:lpstr>Calibri Light</vt:lpstr>
      <vt:lpstr>Georgia</vt:lpstr>
      <vt:lpstr>Helvetica</vt:lpstr>
      <vt:lpstr>Tahoma</vt:lpstr>
      <vt:lpstr>Times</vt:lpstr>
      <vt:lpstr>Times New Roman</vt:lpstr>
      <vt:lpstr>Wingdings</vt:lpstr>
      <vt:lpstr>Tema di Office</vt:lpstr>
      <vt:lpstr>Presentazione standard di PowerPoint</vt:lpstr>
      <vt:lpstr>Presentazione standard di PowerPoint</vt:lpstr>
      <vt:lpstr>Spirometria semplice  (manovra di espirazione forzata)</vt:lpstr>
      <vt:lpstr>Presentazione standard di PowerPoint</vt:lpstr>
      <vt:lpstr>Presentazione standard di PowerPoint</vt:lpstr>
      <vt:lpstr>Presentazione standard di PowerPoint</vt:lpstr>
      <vt:lpstr>I volumi polmonari che non possono essere misurati con una spirometria  semplice sono FRC e RV. Questi possono essere determinati con la diluizione dell’He, il wash-out dell’N, o con la pletismografia corporea (spirometria globale). </vt:lpstr>
      <vt:lpstr>Presentazione standard di PowerPoint</vt:lpstr>
      <vt:lpstr>Misura dei volumi polmonari La misura dei volumi polmonari mobilizzabili, cioè la capacità vitale e le sue suddivisioni può essere eseguita con spirometria semplice. La misura del volume non mobilizzabile (VR, CPT o TLC, CFR) richiede la spirometria globale. Per la spirometria globale possono essere usati i metodi di diluizione (basati sulla Legge della conservazione della massa che dice che la concentrazione di un gas inerte rimane costante) ovvero sulla pletismografia corporea.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GRAVE ATTACCO di ASMA: IPERINFLAZIONE DINAMICA (avviene anche in grave BPCO riacutizzata)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Diversi tipi di curva Flusso/Volume espiratoria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LLN=limite inferiore di normalità  CW = gabbia toracica  NM = neuro-muscolari  DLCO = diffusione polmonare per il CO  TLC = capacità polmonare totale  VC = capacità vitale  FEV1 = massimo volume espirato in un secondo </vt:lpstr>
      <vt:lpstr>Misura della DLCO col metodo del respiro singolo con apnea (DLCOsb)</vt:lpstr>
      <vt:lpstr>Componenti della diffusione alveolo-capillare</vt:lpstr>
      <vt:lpstr>  Condizioni associate a variazioni di DLCO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Corso di Fisiopatologia Medica  Malattie dell’apparato respiratorio</dc:title>
  <dc:creator>marco.confalonieri@asuits.sanita.fvg.it</dc:creator>
  <cp:lastModifiedBy>marco confalonieri</cp:lastModifiedBy>
  <cp:revision>221</cp:revision>
  <dcterms:created xsi:type="dcterms:W3CDTF">2017-11-05T20:32:28Z</dcterms:created>
  <dcterms:modified xsi:type="dcterms:W3CDTF">2020-07-01T13:53:19Z</dcterms:modified>
</cp:coreProperties>
</file>