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329" r:id="rId3"/>
    <p:sldId id="324" r:id="rId4"/>
    <p:sldId id="297" r:id="rId5"/>
    <p:sldId id="331" r:id="rId6"/>
    <p:sldId id="298" r:id="rId7"/>
    <p:sldId id="299" r:id="rId8"/>
    <p:sldId id="301" r:id="rId9"/>
    <p:sldId id="303" r:id="rId10"/>
    <p:sldId id="305" r:id="rId11"/>
    <p:sldId id="307" r:id="rId12"/>
    <p:sldId id="308" r:id="rId13"/>
    <p:sldId id="309" r:id="rId14"/>
    <p:sldId id="330" r:id="rId15"/>
    <p:sldId id="310" r:id="rId16"/>
    <p:sldId id="311" r:id="rId17"/>
    <p:sldId id="312" r:id="rId18"/>
    <p:sldId id="313" r:id="rId19"/>
    <p:sldId id="314" r:id="rId20"/>
    <p:sldId id="328" r:id="rId21"/>
    <p:sldId id="333" r:id="rId22"/>
    <p:sldId id="315" r:id="rId23"/>
    <p:sldId id="316" r:id="rId24"/>
    <p:sldId id="304" r:id="rId25"/>
    <p:sldId id="317" r:id="rId26"/>
    <p:sldId id="318" r:id="rId27"/>
    <p:sldId id="398" r:id="rId28"/>
    <p:sldId id="320" r:id="rId29"/>
    <p:sldId id="399" r:id="rId30"/>
    <p:sldId id="400" r:id="rId31"/>
    <p:sldId id="322" r:id="rId3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87372" autoAdjust="0"/>
  </p:normalViewPr>
  <p:slideViewPr>
    <p:cSldViewPr>
      <p:cViewPr varScale="1">
        <p:scale>
          <a:sx n="87" d="100"/>
          <a:sy n="87" d="100"/>
        </p:scale>
        <p:origin x="20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D4D7B4-8BC3-4A11-A3DE-B4A9A176172C}" type="datetimeFigureOut">
              <a:rPr lang="it-IT"/>
              <a:pPr>
                <a:defRPr/>
              </a:pPr>
              <a:t>04/10/20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8F502C-4CA0-42F6-9BCA-5AC2866360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295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F502C-4CA0-42F6-9BCA-5AC28663605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19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3947-E38E-4807-A8CD-CF35BF5AA538}" type="datetime1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5F7F-AA40-4445-A320-6FBAD8609C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A8FD-9C71-4D7A-908D-805255077E86}" type="datetime1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7175-0FDE-4C4A-A6BA-4EC8AA51F18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94A0-2221-443D-9248-A3D7BA3A2FDD}" type="datetime1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633A-4802-4EDF-B0AA-697AB42E78F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B85BC-33A8-4034-87DB-277D67DD8D12}" type="datetime1">
              <a:rPr lang="it-IT" smtClean="0"/>
              <a:t>04/10/20</a:t>
            </a:fld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40679-9DAA-45FC-BE77-36A58B6B42C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55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</p:grpSp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EC13-7DF0-4842-A5C2-1195B919B3A2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C568-E757-4604-B312-ED9F4BA017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7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14F2D-CB95-43C8-8FD8-822373A229D4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E726-2AA8-4DF9-AF3F-2390D77E4DE9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0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AB68-14BC-441B-88F0-AD9188FC6D12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4463-71E6-4780-84E9-9A5FB61FB646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3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B0E7-A64D-4AA3-A0B1-6D3BA92A813F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3AED-49C2-4AD8-B9EB-5C89F64704CE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310E-8AFD-4A95-9164-CBE4B7D98433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6EF8-1D9E-4E0A-A70F-377741ED0BCC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34C1-2AA8-4992-B1E3-37CA25139B91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D801-1CF0-4AA5-8E49-706C27C26138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0B08-DEB2-4930-9CEB-864A0C7B2A0D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BF68-EA69-41A9-B7E1-97B141643885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37E9-44CE-4E04-809A-95069821B551}" type="datetime1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47FF-F184-4BB3-B385-6B15FC5803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9445-C7CE-4A0C-A400-F73B47CF956D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B914-8AC0-476F-B636-F2D351D728C3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9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05A23-5C2C-4C24-9892-1C1DE3DB5C0D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7C6D-C2EF-4DB4-95D4-44BC1BF3773F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89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D7201-6431-4AB9-8C3D-AD92FA57E1F7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929B-3FEF-4240-B281-B4EFE46BBEF4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1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1B6B-F05A-417F-A022-B2CB54D01CEE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135A-7147-4193-A111-BB65497D7D72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35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2D10-DE4D-4448-913B-A32EC1976CD2}" type="datetime1">
              <a:rPr lang="it-IT">
                <a:solidFill>
                  <a:srgbClr val="FFFFFF"/>
                </a:solidFill>
              </a:rPr>
              <a:pPr>
                <a:defRPr/>
              </a:pPr>
              <a:t>04/10/20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502FC-D80E-424D-96B4-6C35C28FE61E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7492-BA02-4A32-95F4-CCE046A9D9EC}" type="datetime1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EE2C-58F9-4FA5-A27A-764B0600C67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646A-EF82-4389-B7DF-B1E2222CD0ED}" type="datetime1">
              <a:rPr lang="it-IT" smtClean="0"/>
              <a:t>04/10/20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47C7-B7F0-43BE-8E8C-E31360B982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2857-FBA5-4C69-8CB2-384AA00DEC73}" type="datetime1">
              <a:rPr lang="it-IT" smtClean="0"/>
              <a:t>04/10/20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AFB0-D9AB-45BC-8D18-46772FCDBA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430D-9ADA-4028-B926-4D0E293786C2}" type="datetime1">
              <a:rPr lang="it-IT" smtClean="0"/>
              <a:t>04/10/20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7E37-51D1-4379-8360-C67615D074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5A52-0F69-4CDF-A3B8-E6929E26E2A2}" type="datetime1">
              <a:rPr lang="it-IT" smtClean="0"/>
              <a:t>04/10/20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4260-AE2A-477B-ADFA-E69BBDE820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67E6-FE0C-49FC-8D46-6DD04AF8D0D4}" type="datetime1">
              <a:rPr lang="it-IT" smtClean="0"/>
              <a:t>04/10/20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2D3-71F8-4AF2-9CD1-4D524D4ABED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86DF-2D0D-4937-B779-F38DD8C12C16}" type="datetime1">
              <a:rPr lang="it-IT" smtClean="0"/>
              <a:t>04/10/20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97AC-C9B0-4CED-BF53-16F0C5FF0C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63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942FD-7141-42CE-9D11-ADFD20CF1467}" type="datetime1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B0D8A-ED8F-4372-80B7-635B2B69591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9186885-7BEE-4665-883C-5385162B8C86}" type="datetime1">
              <a:rPr lang="it-IT" sz="100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04/10/20</a:t>
            </a:fld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6CC9E9E-392D-4ED8-B053-57DC54E9051C}" type="slidenum">
              <a:rPr lang="it-IT" sz="100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559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DB758-456A-4490-8E39-D90DA1A1A5C8}" type="slidenum">
              <a:rPr lang="it-IT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/>
              <a:t>Meccanica Molecolare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Simulazione Molecolare</a:t>
            </a:r>
          </a:p>
          <a:p>
            <a:pPr eaLnBrk="1" hangingPunct="1">
              <a:defRPr/>
            </a:pPr>
            <a:r>
              <a:rPr lang="it-IT" dirty="0"/>
              <a:t>A.A. </a:t>
            </a:r>
            <a:r>
              <a:rPr lang="it-IT"/>
              <a:t>2020-2021</a:t>
            </a:r>
            <a:endParaRPr lang="it-IT" dirty="0"/>
          </a:p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516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D91F-B67D-45A1-B550-5E08068CE0E4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2" y="2492896"/>
            <a:ext cx="3736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(Force Field)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A41E3-3704-3A43-99EE-A7611F878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229"/>
          <a:stretch/>
        </p:blipFill>
        <p:spPr>
          <a:xfrm>
            <a:off x="2889981" y="1276802"/>
            <a:ext cx="3364036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60AA7-4C0A-441C-AF38-B1A02C3369CC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997200"/>
            <a:ext cx="7543800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/>
              <a:t>i primi due, che rappresentano rispettivamente il contributo della lunghezza di legame e quello di oscillazione attorno all’angolo di legame 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/>
              <a:t>Il terzo definisce la torsione di un legame chimico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65252"/>
              </p:ext>
            </p:extLst>
          </p:nvPr>
        </p:nvGraphicFramePr>
        <p:xfrm>
          <a:off x="1547813" y="1700808"/>
          <a:ext cx="59023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0" name="Equation" r:id="rId4" imgW="1666943" imgH="228600" progId="Equation.3">
                  <p:embed/>
                </p:oleObj>
              </mc:Choice>
              <mc:Fallback>
                <p:oleObj name="Equation" r:id="rId4" imgW="1666943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00808"/>
                        <a:ext cx="5902325" cy="8397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01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BCC9F-4FF4-46DC-9063-0A3E34F4FBB6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743200"/>
            <a:ext cx="7543800" cy="1477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dirty="0" err="1"/>
              <a:t>E</a:t>
            </a:r>
            <a:r>
              <a:rPr lang="it-IT" sz="2000" baseline="-25000" dirty="0" err="1"/>
              <a:t>bond</a:t>
            </a:r>
            <a:r>
              <a:rPr lang="it-IT" sz="2000" dirty="0"/>
              <a:t> è proporzionale alla </a:t>
            </a:r>
            <a:r>
              <a:rPr lang="it-IT" sz="2000" dirty="0">
                <a:solidFill>
                  <a:srgbClr val="FF0000"/>
                </a:solidFill>
              </a:rPr>
              <a:t>distanza</a:t>
            </a:r>
            <a:r>
              <a:rPr lang="it-IT" sz="2000" dirty="0"/>
              <a:t> tra due atomi i e j qualunque </a:t>
            </a:r>
            <a:r>
              <a:rPr lang="it-IT" sz="2000" dirty="0" err="1"/>
              <a:t>purchè</a:t>
            </a:r>
            <a:r>
              <a:rPr lang="it-IT" sz="2000" dirty="0"/>
              <a:t> legati chimicamente tra loro;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La sua forma analitica è del tipo </a:t>
            </a:r>
            <a:r>
              <a:rPr lang="it-IT" sz="2000" dirty="0">
                <a:solidFill>
                  <a:srgbClr val="FF0000"/>
                </a:solidFill>
              </a:rPr>
              <a:t>armonico</a:t>
            </a:r>
            <a:r>
              <a:rPr lang="it-IT" sz="2000" dirty="0"/>
              <a:t> o di </a:t>
            </a:r>
            <a:r>
              <a:rPr lang="it-IT" sz="2000" dirty="0" err="1"/>
              <a:t>Hooke</a:t>
            </a:r>
            <a:r>
              <a:rPr lang="it-IT" sz="2000" dirty="0"/>
              <a:t> (</a:t>
            </a:r>
            <a:r>
              <a:rPr lang="it-IT" sz="2000" dirty="0" err="1"/>
              <a:t>eq</a:t>
            </a:r>
            <a:r>
              <a:rPr lang="it-IT" sz="2000" dirty="0"/>
              <a:t>. della molla);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Esiste anche un’altra forma definita di Morse.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74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14627"/>
              </p:ext>
            </p:extLst>
          </p:nvPr>
        </p:nvGraphicFramePr>
        <p:xfrm>
          <a:off x="971290" y="1862138"/>
          <a:ext cx="29527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1" name="Equation" r:id="rId4" imgW="1352685" imgH="380910" progId="Equation.3">
                  <p:embed/>
                </p:oleObj>
              </mc:Choice>
              <mc:Fallback>
                <p:oleObj name="Equation" r:id="rId4" imgW="13526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290" y="1862138"/>
                        <a:ext cx="2952750" cy="8461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di legame</a:t>
            </a:r>
            <a:endParaRPr lang="it-IT" u="sng" dirty="0"/>
          </a:p>
        </p:txBody>
      </p:sp>
      <p:pic>
        <p:nvPicPr>
          <p:cNvPr id="12" name="Picture 7" descr="B_ATOM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4E6D12-5330-9E41-9981-A4F8451DE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6" y="4237475"/>
            <a:ext cx="3043460" cy="248400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19F1D2E4-3384-B547-9A46-39973BA93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4615769"/>
            <a:ext cx="5194920" cy="14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K</a:t>
            </a:r>
            <a:r>
              <a:rPr lang="en-US" sz="2000" baseline="-25000" dirty="0" err="1"/>
              <a:t>ij</a:t>
            </a:r>
            <a:r>
              <a:rPr lang="en-US" sz="2000" dirty="0"/>
              <a:t> = force (spring) constant;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r</a:t>
            </a:r>
            <a:r>
              <a:rPr lang="en-US" sz="2000" baseline="-25000" dirty="0"/>
              <a:t>ij</a:t>
            </a:r>
            <a:r>
              <a:rPr lang="en-US" sz="2000" baseline="30000" dirty="0"/>
              <a:t>0 </a:t>
            </a:r>
            <a:r>
              <a:rPr lang="en-US" sz="2000" dirty="0"/>
              <a:t>= expected/natural bond length;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r</a:t>
            </a:r>
            <a:r>
              <a:rPr lang="en-US" sz="2000" baseline="-25000" dirty="0" err="1"/>
              <a:t>ij</a:t>
            </a:r>
            <a:r>
              <a:rPr lang="en-US" sz="2000" dirty="0"/>
              <a:t> = actual/observed bond length. </a:t>
            </a:r>
          </a:p>
        </p:txBody>
      </p:sp>
    </p:spTree>
    <p:extLst>
      <p:ext uri="{BB962C8B-B14F-4D97-AF65-F5344CB8AC3E}">
        <p14:creationId xmlns:p14="http://schemas.microsoft.com/office/powerpoint/2010/main" val="75713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BCC9F-4FF4-46DC-9063-0A3E34F4FBB6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066088"/>
            <a:ext cx="7543800" cy="230410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La differenza tra i due potenziali è legata al fatto che Morse permette di ottenere un valore di </a:t>
            </a:r>
            <a:r>
              <a:rPr lang="it-IT" sz="2000" dirty="0" err="1"/>
              <a:t>E</a:t>
            </a:r>
            <a:r>
              <a:rPr lang="it-IT" sz="2000" baseline="-25000" dirty="0" err="1"/>
              <a:t>bond</a:t>
            </a:r>
            <a:r>
              <a:rPr lang="it-IT" sz="2000" dirty="0"/>
              <a:t> finito per </a:t>
            </a:r>
            <a:r>
              <a:rPr lang="it-IT" sz="2000" dirty="0" err="1"/>
              <a:t>rij</a:t>
            </a:r>
            <a:r>
              <a:rPr lang="it-IT" sz="2000" b="1" dirty="0"/>
              <a:t> </a:t>
            </a:r>
            <a:r>
              <a:rPr lang="it-IT" sz="2000" dirty="0">
                <a:sym typeface="Symbol" pitchFamily="18" charset="2"/>
              </a:rPr>
              <a:t></a:t>
            </a:r>
            <a:r>
              <a:rPr lang="it-IT" sz="2000" dirty="0"/>
              <a:t> ∞ e questo lo rende più adatto alla trattazione di molecole in cui un legame covalente può rompersi;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err="1"/>
              <a:t>D</a:t>
            </a:r>
            <a:r>
              <a:rPr lang="it-IT" sz="2000" baseline="-25000" dirty="0" err="1"/>
              <a:t>ij</a:t>
            </a:r>
            <a:r>
              <a:rPr lang="it-IT" sz="2000" dirty="0"/>
              <a:t> = energia di dissociazione del legame; </a:t>
            </a:r>
            <a:r>
              <a:rPr lang="it-IT" sz="2000" dirty="0" err="1">
                <a:latin typeface="Symbol" pitchFamily="2" charset="2"/>
              </a:rPr>
              <a:t>a</a:t>
            </a:r>
            <a:r>
              <a:rPr lang="it-IT" sz="2000" baseline="-25000" dirty="0" err="1"/>
              <a:t>ij</a:t>
            </a:r>
            <a:r>
              <a:rPr lang="it-IT" sz="2000" dirty="0"/>
              <a:t> = larghezza del potenziale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di legame</a:t>
            </a:r>
            <a:endParaRPr lang="it-IT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D00842-231F-D249-ABBE-3DF14AB76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17"/>
          <a:stretch/>
        </p:blipFill>
        <p:spPr>
          <a:xfrm>
            <a:off x="971550" y="1871023"/>
            <a:ext cx="2592338" cy="67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EA40B-731A-6740-B42F-9118382C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66" y="4652008"/>
            <a:ext cx="2205406" cy="1800000"/>
          </a:xfrm>
          <a:prstGeom prst="rect">
            <a:avLst/>
          </a:prstGeom>
        </p:spPr>
      </p:pic>
      <p:pic>
        <p:nvPicPr>
          <p:cNvPr id="13" name="Picture 7" descr="B_ATOM39">
            <a:extLst>
              <a:ext uri="{FF2B5EF4-FFF2-40B4-BE49-F238E27FC236}">
                <a16:creationId xmlns:a16="http://schemas.microsoft.com/office/drawing/2014/main" id="{66010AB0-2EBB-3242-BF14-EF6684BE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8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B1FFA-EE4D-4ED7-9CBE-F4F164E3FCCA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/>
              <a:t>Il contributo E angle è simile al precedente con l’unica differenza che in questo caso, vengono considerati degli </a:t>
            </a:r>
            <a:r>
              <a:rPr lang="it-IT" sz="2800" dirty="0">
                <a:solidFill>
                  <a:srgbClr val="FF0000"/>
                </a:solidFill>
              </a:rPr>
              <a:t>angoli</a:t>
            </a:r>
            <a:r>
              <a:rPr lang="it-IT" sz="2800" dirty="0"/>
              <a:t> di legame e sono coinvolte </a:t>
            </a:r>
            <a:r>
              <a:rPr lang="it-IT" sz="2800" dirty="0">
                <a:solidFill>
                  <a:srgbClr val="FF0000"/>
                </a:solidFill>
              </a:rPr>
              <a:t>terne</a:t>
            </a:r>
            <a:r>
              <a:rPr lang="it-IT" sz="2800" dirty="0"/>
              <a:t> di atomi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/>
              <a:t>Poiché le energie in gioco per distorcere un angolo sono molto minori, la costante di proporzionalità è più piccola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84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150517"/>
              </p:ext>
            </p:extLst>
          </p:nvPr>
        </p:nvGraphicFramePr>
        <p:xfrm>
          <a:off x="899592" y="3016944"/>
          <a:ext cx="36004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" name="Equation" r:id="rId4" imgW="2000385" imgH="380910" progId="Equation.3">
                  <p:embed/>
                </p:oleObj>
              </mc:Choice>
              <mc:Fallback>
                <p:oleObj name="Equation" r:id="rId4" imgW="20003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016944"/>
                        <a:ext cx="3600450" cy="7000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angolare</a:t>
            </a:r>
            <a:endParaRPr lang="it-IT" u="sng" dirty="0"/>
          </a:p>
        </p:txBody>
      </p:sp>
      <p:pic>
        <p:nvPicPr>
          <p:cNvPr id="10" name="Picture 23" descr="B_ATOM0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15160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e">
            <a:extLst>
              <a:ext uri="{FF2B5EF4-FFF2-40B4-BE49-F238E27FC236}">
                <a16:creationId xmlns:a16="http://schemas.microsoft.com/office/drawing/2014/main" id="{E1308A16-50FA-A54F-B850-366EE6F1C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9" t="23236" b="62369"/>
          <a:stretch/>
        </p:blipFill>
        <p:spPr bwMode="auto">
          <a:xfrm>
            <a:off x="457200" y="5195338"/>
            <a:ext cx="2746249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94614B0B-9C02-D94C-8249-708BB577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56" y="5027724"/>
            <a:ext cx="5194920" cy="14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C</a:t>
            </a:r>
            <a:r>
              <a:rPr lang="en-US" sz="2000" baseline="-25000" dirty="0" err="1"/>
              <a:t>ijk</a:t>
            </a:r>
            <a:r>
              <a:rPr lang="en-US" sz="2000" dirty="0"/>
              <a:t> = force (spring) constant;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latin typeface="Symbol" pitchFamily="2" charset="2"/>
              </a:rPr>
              <a:t>q</a:t>
            </a:r>
            <a:r>
              <a:rPr lang="en-US" sz="2000" baseline="-25000" dirty="0"/>
              <a:t>ijk</a:t>
            </a:r>
            <a:r>
              <a:rPr lang="en-US" sz="2000" baseline="30000" dirty="0"/>
              <a:t>0 </a:t>
            </a:r>
            <a:r>
              <a:rPr lang="en-US" sz="2000" dirty="0"/>
              <a:t>= expected/natural bond angle;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latin typeface="Symbol" pitchFamily="2" charset="2"/>
              </a:rPr>
              <a:t>q</a:t>
            </a:r>
            <a:r>
              <a:rPr lang="en-US" sz="2000" baseline="-25000" dirty="0" err="1"/>
              <a:t>ijk</a:t>
            </a:r>
            <a:r>
              <a:rPr lang="en-US" sz="2000" dirty="0"/>
              <a:t> = actual/observed bond angle. </a:t>
            </a:r>
          </a:p>
        </p:txBody>
      </p:sp>
    </p:spTree>
    <p:extLst>
      <p:ext uri="{BB962C8B-B14F-4D97-AF65-F5344CB8AC3E}">
        <p14:creationId xmlns:p14="http://schemas.microsoft.com/office/powerpoint/2010/main" val="177623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62E5B-9BA3-4111-9B52-A47C3A7F2AC2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500487"/>
            <a:ext cx="7543800" cy="3168873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/>
              <a:t>L’esistenza di barriere alla rotazione attorno a legami chimici è fondamentale nel campo della ricerca conformazionale</a:t>
            </a:r>
          </a:p>
          <a:p>
            <a:pPr lvl="1" eaLnBrk="1" hangingPunct="1">
              <a:defRPr/>
            </a:pPr>
            <a:r>
              <a:rPr lang="it-IT" sz="2400" dirty="0"/>
              <a:t>En barriera dell’energia torsionale in kcal/mole;</a:t>
            </a:r>
          </a:p>
          <a:p>
            <a:pPr lvl="1" eaLnBrk="1" hangingPunct="1">
              <a:defRPr/>
            </a:pPr>
            <a:r>
              <a:rPr lang="it-IT" sz="2400" dirty="0"/>
              <a:t>n  periodicità;</a:t>
            </a:r>
            <a:endParaRPr lang="it-IT" sz="2400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it-IT" sz="2400" dirty="0">
                <a:sym typeface="Symbol" pitchFamily="18" charset="2"/>
              </a:rPr>
              <a:t></a:t>
            </a:r>
            <a:r>
              <a:rPr lang="it-IT" sz="2400" dirty="0" err="1"/>
              <a:t>ijkl</a:t>
            </a:r>
            <a:r>
              <a:rPr lang="it-IT" sz="2400" dirty="0"/>
              <a:t> angolo di torsione che coinvolge quattro atomi legati </a:t>
            </a:r>
            <a:r>
              <a:rPr lang="it-IT" sz="2400" dirty="0" err="1"/>
              <a:t>covalentemente</a:t>
            </a:r>
            <a:r>
              <a:rPr lang="it-IT" sz="2400" dirty="0"/>
              <a:t> tra loro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94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78509"/>
              </p:ext>
            </p:extLst>
          </p:nvPr>
        </p:nvGraphicFramePr>
        <p:xfrm>
          <a:off x="251520" y="2063949"/>
          <a:ext cx="36004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Equation" r:id="rId4" imgW="1771785" imgH="380910" progId="Equation.3">
                  <p:embed/>
                </p:oleObj>
              </mc:Choice>
              <mc:Fallback>
                <p:oleObj name="Equation" r:id="rId4" imgW="17717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63949"/>
                        <a:ext cx="3600450" cy="78898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torsionale</a:t>
            </a:r>
            <a:endParaRPr lang="it-IT" u="sng" dirty="0"/>
          </a:p>
        </p:txBody>
      </p:sp>
      <p:pic>
        <p:nvPicPr>
          <p:cNvPr id="20588" name="Picture 1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896000" cy="155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2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45E64-B330-4271-96D0-3D7997FB76A7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Le energie di interazione che coinvolgono gli atomi che non sono legati chimicamente tra loro viene valutata come </a:t>
            </a:r>
            <a:r>
              <a:rPr lang="it-IT" dirty="0" err="1"/>
              <a:t>Enb</a:t>
            </a:r>
            <a:r>
              <a:rPr lang="it-IT" dirty="0"/>
              <a:t> e anch’essa può essere scomposta in 3 contributi: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04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68449"/>
              </p:ext>
            </p:extLst>
          </p:nvPr>
        </p:nvGraphicFramePr>
        <p:xfrm>
          <a:off x="1763688" y="4221088"/>
          <a:ext cx="50403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" name="Equation" r:id="rId4" imgW="1695585" imgH="219165" progId="Equation.3">
                  <p:embed/>
                </p:oleObj>
              </mc:Choice>
              <mc:Fallback>
                <p:oleObj name="Equation" r:id="rId4" imgW="1695585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221088"/>
                        <a:ext cx="5040313" cy="6762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6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4520D-3FAF-4E14-837B-236641228950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È un bilancio tra forze attrattive e repulsive: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Le forze attrattive sono a lungo raggio e sono definite come dispersive e sono dovute a fenomeni di dipolo istantaneo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Le repulsive funzionano a corto raggio  e sono spiegabili in termini del principio di Pauli (sovrapposizione degli orbitali)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Forma funzionale di </a:t>
            </a:r>
            <a:r>
              <a:rPr lang="it-IT" sz="1800" dirty="0" err="1"/>
              <a:t>Lennard</a:t>
            </a:r>
            <a:r>
              <a:rPr lang="it-IT" sz="1800" dirty="0"/>
              <a:t>-Jones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n = 12 ed m = 6;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ε valore della buca di potenziale in corrispondenza del minimo in kcal/mole;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r* distanza interatomica corrispondente al minimo energetico in Å;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err="1"/>
              <a:t>rij</a:t>
            </a:r>
            <a:r>
              <a:rPr lang="it-IT" sz="1800" dirty="0"/>
              <a:t> distanza interatomica tra l’atomo i e l’atomo j in Å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15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87999"/>
              </p:ext>
            </p:extLst>
          </p:nvPr>
        </p:nvGraphicFramePr>
        <p:xfrm>
          <a:off x="1043608" y="3882182"/>
          <a:ext cx="33845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1" name="Equation" r:id="rId5" imgW="2247900" imgH="552360" progId="Equation.3">
                  <p:embed/>
                </p:oleObj>
              </mc:Choice>
              <mc:Fallback>
                <p:oleObj name="Equation" r:id="rId5" imgW="2247900" imgH="55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882182"/>
                        <a:ext cx="3384550" cy="84296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  <a:r>
              <a:rPr lang="it-IT" dirty="0"/>
              <a:t> – van </a:t>
            </a:r>
            <a:r>
              <a:rPr lang="it-IT" dirty="0" err="1"/>
              <a:t>der</a:t>
            </a:r>
            <a:r>
              <a:rPr lang="it-IT" dirty="0"/>
              <a:t> </a:t>
            </a:r>
            <a:r>
              <a:rPr lang="it-IT" dirty="0" err="1"/>
              <a:t>Waals</a:t>
            </a:r>
            <a:endParaRPr lang="it-IT" u="sng" dirty="0"/>
          </a:p>
        </p:txBody>
      </p:sp>
      <p:pic>
        <p:nvPicPr>
          <p:cNvPr id="22640" name="Picture 1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33751"/>
            <a:ext cx="2808000" cy="239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02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Le interazioni elettrostatiche tra due molecole (o tra differenti parti della stessa molecola) sono poi calcolate come una somma d’interazioni tra coppie di cariche puntiformi usando la legge di Coulomb.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Il contributo coulombiano (forze a lungo raggio) è legato all’elettronegatività degli atomi e viene scritto usando la legge seguente: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25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4848"/>
              </p:ext>
            </p:extLst>
          </p:nvPr>
        </p:nvGraphicFramePr>
        <p:xfrm>
          <a:off x="867929" y="4725144"/>
          <a:ext cx="1692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Equation" r:id="rId4" imgW="933585" imgH="457200" progId="Equation.3">
                  <p:embed/>
                </p:oleObj>
              </mc:Choice>
              <mc:Fallback>
                <p:oleObj name="Equation" r:id="rId4" imgW="933585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929" y="4725144"/>
                        <a:ext cx="1692275" cy="8382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  <a:r>
              <a:rPr lang="it-IT" dirty="0"/>
              <a:t> – Elettrostatico</a:t>
            </a:r>
            <a:endParaRPr lang="it-IT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3B00C0-4EEA-4749-995D-88BB89E702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942"/>
          <a:stretch/>
        </p:blipFill>
        <p:spPr>
          <a:xfrm>
            <a:off x="2970932" y="4593927"/>
            <a:ext cx="5944468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b="1" u="sng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Quantifica l’eventuale formazione di legami a idrogeno. Alcuni campi di forza utilizzano una funzione simile a quella di </a:t>
            </a:r>
            <a:r>
              <a:rPr lang="it-IT" sz="2400" dirty="0" err="1"/>
              <a:t>Lennard</a:t>
            </a:r>
            <a:r>
              <a:rPr lang="it-IT" sz="2400" dirty="0"/>
              <a:t>-Jones 6-12 per riprodurre esplicitamente il legame idrogeno. Pertanto questo potenziale, qualora venga utilizzato, prende il nome di potenziale di </a:t>
            </a:r>
            <a:r>
              <a:rPr lang="it-IT" sz="2400" dirty="0" err="1"/>
              <a:t>Lennard</a:t>
            </a:r>
            <a:r>
              <a:rPr lang="it-IT" sz="2400" dirty="0"/>
              <a:t>-Jones 10-12 ed ha la seguente espressione: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Direzionale e qualitativo (Accettori e Donatori).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/>
              <a:t>A--H-D ∼ 2 </a:t>
            </a:r>
            <a:r>
              <a:rPr lang="en-US" sz="2400" dirty="0" err="1"/>
              <a:t>Å</a:t>
            </a:r>
            <a:r>
              <a:rPr lang="en-US" sz="2400" dirty="0"/>
              <a:t>; 120°</a:t>
            </a:r>
            <a:endParaRPr lang="it-IT" sz="2400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  <a:r>
              <a:rPr lang="it-IT" dirty="0"/>
              <a:t> – Legami Idrogeno</a:t>
            </a:r>
            <a:endParaRPr lang="it-IT" u="sng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182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93096"/>
            <a:ext cx="4068000" cy="14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2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7C7E-2B77-47A6-BD1D-FD2A3A13CEE5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/>
              <a:t>SIMULAZIONE MOLECOLARE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7621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2" indent="0" algn="just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 Utilizza software per rappresentare una o più caratteristiche di un </a:t>
            </a:r>
            <a:r>
              <a:rPr lang="it-IT" sz="2000" b="1" dirty="0"/>
              <a:t>sistema reale</a:t>
            </a:r>
          </a:p>
          <a:p>
            <a:pPr marL="400050" lvl="2" indent="0" algn="just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 Predire il </a:t>
            </a:r>
            <a:r>
              <a:rPr lang="it-IT" sz="2000" b="1" dirty="0"/>
              <a:t>comportamento di molecole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5760000" cy="34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403648" y="2996952"/>
            <a:ext cx="792088" cy="151216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736398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800" b="1" dirty="0">
                <a:solidFill>
                  <a:srgbClr val="FF0000"/>
                </a:solidFill>
              </a:rPr>
              <a:t>MULTISCALA</a:t>
            </a:r>
          </a:p>
        </p:txBody>
      </p:sp>
      <p:sp>
        <p:nvSpPr>
          <p:cNvPr id="5" name="Oval 4"/>
          <p:cNvSpPr/>
          <p:nvPr/>
        </p:nvSpPr>
        <p:spPr>
          <a:xfrm>
            <a:off x="4283968" y="4077072"/>
            <a:ext cx="1944216" cy="254334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0385640">
            <a:off x="4572000" y="3356992"/>
            <a:ext cx="2520280" cy="396044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Informal Roman" panose="030604020304060B0204" pitchFamily="66" charset="0"/>
              </a:rPr>
              <a:t>BOTTOM-UP</a:t>
            </a:r>
            <a:endParaRPr lang="en-US" b="1" dirty="0">
              <a:solidFill>
                <a:schemeClr val="tx1"/>
              </a:solidFill>
              <a:latin typeface="Informal Roman" panose="030604020304060B0204" pitchFamily="66" charset="0"/>
            </a:endParaRPr>
          </a:p>
        </p:txBody>
      </p:sp>
      <p:sp>
        <p:nvSpPr>
          <p:cNvPr id="24" name="Left Arrow 23"/>
          <p:cNvSpPr/>
          <p:nvPr/>
        </p:nvSpPr>
        <p:spPr>
          <a:xfrm rot="20113265">
            <a:off x="6185280" y="5415517"/>
            <a:ext cx="2304576" cy="432048"/>
          </a:xfrm>
          <a:prstGeom prst="lef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Informal Roman" panose="030604020304060B0204" pitchFamily="66" charset="0"/>
              </a:rPr>
              <a:t>TOP-DOWN</a:t>
            </a:r>
            <a:endParaRPr lang="en-US" b="1" dirty="0">
              <a:solidFill>
                <a:schemeClr val="tx1"/>
              </a:solidFill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5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b="1" u="sng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Cutoff radius</a:t>
            </a:r>
            <a:r>
              <a:rPr lang="en-US" sz="2400" dirty="0"/>
              <a:t> is used to speed up the calculation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distances greater than the cutoff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NB</a:t>
            </a:r>
            <a:r>
              <a:rPr lang="en-US" sz="2400" dirty="0"/>
              <a:t> = 0;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/>
              <a:t>6 </a:t>
            </a:r>
            <a:r>
              <a:rPr lang="en-US" sz="2400" dirty="0" err="1"/>
              <a:t>Å</a:t>
            </a:r>
            <a:r>
              <a:rPr lang="en-US" sz="2400" dirty="0"/>
              <a:t> &lt; </a:t>
            </a:r>
            <a:r>
              <a:rPr lang="en-US" sz="2400" dirty="0" err="1"/>
              <a:t>r</a:t>
            </a:r>
            <a:r>
              <a:rPr lang="en-US" sz="2400" baseline="-25000" dirty="0" err="1"/>
              <a:t>cutoff</a:t>
            </a:r>
            <a:r>
              <a:rPr lang="en-US" sz="2400" baseline="-25000" dirty="0"/>
              <a:t> </a:t>
            </a:r>
            <a:r>
              <a:rPr lang="en-US" sz="2400" dirty="0"/>
              <a:t>&lt; 18 </a:t>
            </a:r>
            <a:r>
              <a:rPr lang="en-US" sz="2400" dirty="0" err="1"/>
              <a:t>Å</a:t>
            </a:r>
            <a:endParaRPr lang="en-US" sz="2400" baseline="-25000" dirty="0"/>
          </a:p>
          <a:p>
            <a:pPr algn="just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045125E-77B6-A449-8764-9660B5FCC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2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Non-Bond </a:t>
            </a:r>
            <a:r>
              <a:rPr lang="it-IT" u="sng" dirty="0" err="1"/>
              <a:t>Energies</a:t>
            </a:r>
            <a:r>
              <a:rPr lang="it-IT" u="sng" dirty="0"/>
              <a:t> – </a:t>
            </a:r>
            <a:r>
              <a:rPr lang="it-IT" u="sng" dirty="0" err="1"/>
              <a:t>Cut</a:t>
            </a:r>
            <a:r>
              <a:rPr lang="it-IT" u="sng" dirty="0"/>
              <a:t>-off </a:t>
            </a:r>
            <a:r>
              <a:rPr lang="it-IT" u="sng" dirty="0" err="1"/>
              <a:t>radius</a:t>
            </a:r>
            <a:endParaRPr lang="it-IT" u="sng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C9F01-BB18-E743-B048-095EACBB5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1" r="12103" b="8409"/>
          <a:stretch/>
        </p:blipFill>
        <p:spPr>
          <a:xfrm>
            <a:off x="3554730" y="2996952"/>
            <a:ext cx="4495921" cy="3816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77D335-F96A-6943-9422-54A1D3C055D4}"/>
              </a:ext>
            </a:extLst>
          </p:cNvPr>
          <p:cNvCxnSpPr/>
          <p:nvPr/>
        </p:nvCxnSpPr>
        <p:spPr>
          <a:xfrm>
            <a:off x="5796136" y="2996952"/>
            <a:ext cx="0" cy="3287390"/>
          </a:xfrm>
          <a:prstGeom prst="line">
            <a:avLst/>
          </a:prstGeom>
          <a:ln w="3175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5BBE76-06B0-F046-BECC-7E7B3B06469E}"/>
              </a:ext>
            </a:extLst>
          </p:cNvPr>
          <p:cNvCxnSpPr/>
          <p:nvPr/>
        </p:nvCxnSpPr>
        <p:spPr>
          <a:xfrm>
            <a:off x="7668344" y="2996952"/>
            <a:ext cx="0" cy="3287390"/>
          </a:xfrm>
          <a:prstGeom prst="line">
            <a:avLst/>
          </a:prstGeom>
          <a:ln w="3175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FB4B97-C71F-C649-8FE1-51C59C312DAB}"/>
              </a:ext>
            </a:extLst>
          </p:cNvPr>
          <p:cNvCxnSpPr/>
          <p:nvPr/>
        </p:nvCxnSpPr>
        <p:spPr>
          <a:xfrm>
            <a:off x="7020272" y="2996952"/>
            <a:ext cx="0" cy="3287390"/>
          </a:xfrm>
          <a:prstGeom prst="line">
            <a:avLst/>
          </a:prstGeom>
          <a:ln w="3175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4F47C69-C090-8047-BF39-6FB25AB6B277}"/>
              </a:ext>
            </a:extLst>
          </p:cNvPr>
          <p:cNvSpPr/>
          <p:nvPr/>
        </p:nvSpPr>
        <p:spPr>
          <a:xfrm>
            <a:off x="5386550" y="2655979"/>
            <a:ext cx="832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1) </a:t>
            </a:r>
            <a:r>
              <a:rPr lang="en-US" sz="1400" b="1" dirty="0" err="1"/>
              <a:t>r</a:t>
            </a:r>
            <a:r>
              <a:rPr lang="en-US" sz="1400" b="1" baseline="-25000" dirty="0" err="1"/>
              <a:t>cutoff</a:t>
            </a:r>
            <a:r>
              <a:rPr lang="en-US" sz="1400" b="1" baseline="-25000" dirty="0"/>
              <a:t> </a:t>
            </a:r>
            <a:endParaRPr lang="en-US" sz="1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61834-F095-0A49-AF3B-255EB79EC79F}"/>
              </a:ext>
            </a:extLst>
          </p:cNvPr>
          <p:cNvSpPr/>
          <p:nvPr/>
        </p:nvSpPr>
        <p:spPr>
          <a:xfrm>
            <a:off x="6508390" y="2655978"/>
            <a:ext cx="832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2) </a:t>
            </a:r>
            <a:r>
              <a:rPr lang="en-US" sz="1400" b="1" dirty="0" err="1"/>
              <a:t>r</a:t>
            </a:r>
            <a:r>
              <a:rPr lang="en-US" sz="1400" b="1" baseline="-25000" dirty="0" err="1"/>
              <a:t>cutoff</a:t>
            </a:r>
            <a:r>
              <a:rPr lang="en-US" sz="1400" b="1" baseline="-25000" dirty="0"/>
              <a:t> </a:t>
            </a:r>
            <a:endParaRPr lang="en-US" sz="1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E41112-52E3-7B4A-94A6-236C5A499230}"/>
              </a:ext>
            </a:extLst>
          </p:cNvPr>
          <p:cNvSpPr/>
          <p:nvPr/>
        </p:nvSpPr>
        <p:spPr>
          <a:xfrm>
            <a:off x="7252204" y="2648766"/>
            <a:ext cx="832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3) </a:t>
            </a:r>
            <a:r>
              <a:rPr lang="en-US" sz="1400" b="1" dirty="0" err="1"/>
              <a:t>r</a:t>
            </a:r>
            <a:r>
              <a:rPr lang="en-US" sz="1400" b="1" baseline="-25000" dirty="0" err="1"/>
              <a:t>cutoff</a:t>
            </a:r>
            <a:r>
              <a:rPr lang="en-US" sz="1400" b="1" baseline="-25000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53002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9E720-2388-4B06-B5B7-1E5318AC6160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Force Field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0A1182-3371-AB4C-B4B5-2513EF576C2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5104260-AE2A-477B-ADFA-E69BBDE820B5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CD11792-40F5-EC4C-8219-A9B8AD64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84" y="1051047"/>
            <a:ext cx="850265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i="1" u="sng" dirty="0">
                <a:solidFill>
                  <a:schemeClr val="tx1"/>
                </a:solidFill>
                <a:latin typeface="+mj-lt"/>
              </a:rPr>
              <a:t>Force Field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è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usato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per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calcolare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l’energia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e la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geometria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una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molecola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l" eaLnBrk="1" hangingPunct="1"/>
            <a:r>
              <a:rPr lang="en-US" altLang="en-US" sz="1600" b="0" dirty="0"/>
              <a:t> </a:t>
            </a:r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r>
              <a:rPr lang="en-US" altLang="en-US" b="0" dirty="0"/>
              <a:t>	</a:t>
            </a:r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Database di </a:t>
            </a:r>
            <a:r>
              <a:rPr lang="en-US" altLang="en-US" sz="1600" b="0" dirty="0">
                <a:solidFill>
                  <a:srgbClr val="FF0000"/>
                </a:solidFill>
                <a:latin typeface="+mj-lt"/>
              </a:rPr>
              <a:t>atom types 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(per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definire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gli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atomi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in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una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molecola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),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parametri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(per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lunghezze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legame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angoli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legame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, etc.) e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equazioni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(per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calcolare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le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energie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una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molecola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Metodi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per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il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calcolo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della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carica</a:t>
            </a:r>
            <a:r>
              <a:rPr lang="en-US" altLang="en-US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degli</a:t>
            </a:r>
            <a:r>
              <a:rPr lang="en-US" altLang="en-US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atomi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In un FF, un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dato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elemento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potrebbe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avere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differenti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>
                <a:solidFill>
                  <a:srgbClr val="FF0000"/>
                </a:solidFill>
                <a:latin typeface="+mj-lt"/>
              </a:rPr>
              <a:t>atom types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lvl="2" algn="just" eaLnBrk="1" hangingPunct="1">
              <a:buClr>
                <a:srgbClr val="339933"/>
              </a:buClr>
              <a:buSzPct val="50000"/>
              <a:buFont typeface="Wingdings" pitchFamily="2" charset="2"/>
              <a:buChar char="Ø"/>
            </a:pPr>
            <a:r>
              <a:rPr lang="en-US" altLang="en-US" sz="1600" b="0" i="1" dirty="0">
                <a:solidFill>
                  <a:schemeClr val="tx1"/>
                </a:solidFill>
                <a:latin typeface="+mj-lt"/>
              </a:rPr>
              <a:t> sp3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-Hybridized carbons have a tetrahedral bonding geometry</a:t>
            </a:r>
          </a:p>
          <a:p>
            <a:pPr lvl="2" algn="just" eaLnBrk="1" hangingPunct="1">
              <a:buClr>
                <a:srgbClr val="339933"/>
              </a:buClr>
              <a:buSzPct val="50000"/>
              <a:buFont typeface="Wingdings" pitchFamily="2" charset="2"/>
              <a:buChar char="Ø"/>
            </a:pP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aromatic carbons have a trigonal bonding geometry. </a:t>
            </a:r>
          </a:p>
          <a:p>
            <a:pPr lvl="2" algn="just" eaLnBrk="1" hangingPunct="1">
              <a:buClr>
                <a:srgbClr val="339933"/>
              </a:buClr>
              <a:buSzPct val="50000"/>
              <a:buFont typeface="Wingdings" pitchFamily="2" charset="2"/>
              <a:buChar char="Ø"/>
            </a:pP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C-C bond in the ethyl group differs from a C-C bond in the phenyl ring</a:t>
            </a:r>
            <a:r>
              <a:rPr lang="en-US" altLang="en-US" sz="1600" b="0" dirty="0">
                <a:solidFill>
                  <a:schemeClr val="tx1"/>
                </a:solidFill>
              </a:rPr>
              <a:t>. </a:t>
            </a:r>
          </a:p>
          <a:p>
            <a:pPr marL="285750" indent="-285750" algn="just" eaLnBrk="1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Differenti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tipi di FF (≠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parametri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/ ≠ 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equazioni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….)</a:t>
            </a:r>
          </a:p>
          <a:p>
            <a:pPr marL="285750" indent="-285750" algn="just" eaLnBrk="1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Dedicati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per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particulari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molecole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o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universali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per un “largo”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intorno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chimico</a:t>
            </a:r>
            <a:endParaRPr lang="en-US" altLang="en-US" sz="16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CF9B71-A03F-2941-96C8-DB3ECD2B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b="4660"/>
          <a:stretch>
            <a:fillRect/>
          </a:stretch>
        </p:blipFill>
        <p:spPr bwMode="auto">
          <a:xfrm>
            <a:off x="1796623" y="1556792"/>
            <a:ext cx="5853113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35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997A5-895D-4865-BE90-96DCF1910B3B}" type="slidenum">
              <a:rPr lang="it-IT"/>
              <a:pPr>
                <a:defRPr/>
              </a:pPr>
              <a:t>22</a:t>
            </a:fld>
            <a:endParaRPr lang="it-IT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3" t="12790" r="-2335" b="580"/>
          <a:stretch>
            <a:fillRect/>
          </a:stretch>
        </p:blipFill>
        <p:spPr bwMode="auto">
          <a:xfrm>
            <a:off x="1187450" y="1341438"/>
            <a:ext cx="72723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Force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0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2758D-E850-44D2-97C3-0F0845471777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– Simulazione Molecolare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2133600"/>
            <a:ext cx="36957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dirty="0"/>
              <a:t>A questo punto si aprono due possibilità: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it-IT" sz="2000" dirty="0"/>
              <a:t>considerare le condizioni temporali stazionarie ed entrare nell’ambito della </a:t>
            </a:r>
            <a:r>
              <a:rPr lang="it-IT" sz="2000" u="sng" dirty="0"/>
              <a:t>meccanica molecolare</a:t>
            </a:r>
            <a:r>
              <a:rPr lang="it-IT" sz="2000" dirty="0"/>
              <a:t>;    “Geometria Molecolare    Ottimizzata”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it-IT" sz="2000" dirty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it-IT" sz="2000" dirty="0"/>
              <a:t>considerare la variabile tempo e passare all’aspetto della </a:t>
            </a:r>
            <a:r>
              <a:rPr lang="it-IT" sz="2000" u="sng" dirty="0"/>
              <a:t>dinamica molecolare;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dirty="0"/>
              <a:t>      </a:t>
            </a:r>
            <a:r>
              <a:rPr lang="it-IT" sz="2000" u="sng" dirty="0"/>
              <a:t>Comportamento spazio temporale  del sistema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2295" name="Object 6"/>
          <p:cNvGraphicFramePr>
            <a:graphicFrameLocks noChangeAspect="1"/>
          </p:cNvGraphicFramePr>
          <p:nvPr/>
        </p:nvGraphicFramePr>
        <p:xfrm>
          <a:off x="4787900" y="2997200"/>
          <a:ext cx="28781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1" name="Equation" r:id="rId4" imgW="1497950" imgH="431613" progId="Equation.3">
                  <p:embed/>
                </p:oleObj>
              </mc:Choice>
              <mc:Fallback>
                <p:oleObj name="Equation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97200"/>
                        <a:ext cx="2878138" cy="8239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667625" y="3284538"/>
            <a:ext cx="1258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=0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297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4508500"/>
          <a:ext cx="28797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2" name="Equation" r:id="rId6" imgW="1124085" imgH="409485" progId="Equation.3">
                  <p:embed/>
                </p:oleObj>
              </mc:Choice>
              <mc:Fallback>
                <p:oleObj name="Equation" r:id="rId6" imgW="1124085" imgH="4094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508500"/>
                        <a:ext cx="2879725" cy="10683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716463" y="2636838"/>
            <a:ext cx="2303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 ( R ) min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040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2A728-E136-4454-93D0-D71174476683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title"/>
          </p:nvPr>
        </p:nvSpPr>
        <p:spPr>
          <a:xfrm>
            <a:off x="800100" y="333375"/>
            <a:ext cx="7543800" cy="1431925"/>
          </a:xfr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it-IT" sz="4000">
                <a:effectLst/>
              </a:rPr>
              <a:t>Meccanica</a:t>
            </a:r>
            <a:br>
              <a:rPr lang="it-IT" sz="4000">
                <a:effectLst/>
              </a:rPr>
            </a:br>
            <a:r>
              <a:rPr lang="it-IT" sz="4000">
                <a:effectLst/>
              </a:rPr>
              <a:t>molecolare</a:t>
            </a:r>
            <a:endParaRPr lang="en-US" sz="4000">
              <a:effectLst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87563" y="5300663"/>
            <a:ext cx="4968875" cy="1223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/>
              <a:t>“Struttura più Probabile”: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/>
              <a:t>Molecola assimilabile nella sua configurazione alla “molecola reale”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/>
              <a:t>(</a:t>
            </a:r>
            <a:r>
              <a:rPr lang="it-IT" sz="2000" dirty="0" err="1"/>
              <a:t>cond.stazionarie-no</a:t>
            </a:r>
            <a:r>
              <a:rPr lang="it-IT" sz="2000" dirty="0"/>
              <a:t> variabile tempo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50057" y="2205038"/>
            <a:ext cx="8243887" cy="24479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21494" y="2420938"/>
            <a:ext cx="810101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Attraverso la Minimizzazione (</a:t>
            </a:r>
            <a:r>
              <a:rPr lang="it-IT" sz="2000" dirty="0" err="1"/>
              <a:t>relaxing</a:t>
            </a:r>
            <a:r>
              <a:rPr lang="it-IT" sz="2000" dirty="0"/>
              <a:t>) dell’energia del sistema: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tutte le forze agiscono sugli atomi presenti al fine di spostarne la posizione per rendere minima l’energia: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Ottimizzazione in stato </a:t>
            </a:r>
            <a:r>
              <a:rPr lang="it-IT" sz="2000" dirty="0" err="1"/>
              <a:t>stazionario,energetico</a:t>
            </a:r>
            <a:r>
              <a:rPr lang="it-IT" sz="2000" dirty="0"/>
              <a:t> - spaziale della molecola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 “Geometria Molecolare Ottimizzata”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800225" y="5229225"/>
            <a:ext cx="5543550" cy="132238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59" name="AutoShape 7"/>
          <p:cNvSpPr>
            <a:spLocks noChangeAspect="1" noChangeArrowheads="1"/>
          </p:cNvSpPr>
          <p:nvPr/>
        </p:nvSpPr>
        <p:spPr bwMode="auto">
          <a:xfrm>
            <a:off x="4323557" y="1844675"/>
            <a:ext cx="496887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60" name="AutoShape 8"/>
          <p:cNvSpPr>
            <a:spLocks noChangeAspect="1" noChangeArrowheads="1"/>
          </p:cNvSpPr>
          <p:nvPr/>
        </p:nvSpPr>
        <p:spPr bwMode="auto">
          <a:xfrm>
            <a:off x="4323557" y="4724400"/>
            <a:ext cx="496887" cy="503238"/>
          </a:xfrm>
          <a:prstGeom prst="downArrow">
            <a:avLst>
              <a:gd name="adj1" fmla="val 50000"/>
              <a:gd name="adj2" fmla="val 25320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graphicFrame>
        <p:nvGraphicFramePr>
          <p:cNvPr id="26635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5477224"/>
              </p:ext>
            </p:extLst>
          </p:nvPr>
        </p:nvGraphicFramePr>
        <p:xfrm>
          <a:off x="3419872" y="4100765"/>
          <a:ext cx="17859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8" name="Equazione" r:id="rId4" imgW="1497950" imgH="431613" progId="Equation.3">
                  <p:embed/>
                </p:oleObj>
              </mc:Choice>
              <mc:Fallback>
                <p:oleObj name="Equazione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100765"/>
                        <a:ext cx="1785938" cy="514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867400" y="4189665"/>
            <a:ext cx="1258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=0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835696" y="4174584"/>
            <a:ext cx="12588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it-IT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min</a:t>
            </a:r>
            <a:r>
              <a:rPr 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110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A538-5EDA-46C9-9B07-8D1EB608CA3D}" type="slidenum">
              <a:rPr lang="it-IT"/>
              <a:pPr>
                <a:defRPr/>
              </a:pPr>
              <a:t>25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6750A9-8EDE-8441-82EC-FD896F61EBC4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9470" r="20770" b="20520"/>
          <a:stretch/>
        </p:blipFill>
        <p:spPr>
          <a:xfrm>
            <a:off x="611560" y="908720"/>
            <a:ext cx="7562850" cy="3617937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782515B-6EF8-2F41-935B-D35DC5D1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81" y="4664075"/>
            <a:ext cx="489855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defRPr/>
            </a:pPr>
            <a:r>
              <a:rPr lang="it-IT" sz="1600"/>
              <a:t>Nel caso di sistemi molecolari l’applicazione delle derivate </a:t>
            </a:r>
            <a:r>
              <a:rPr lang="it-IT" sz="1600">
                <a:solidFill>
                  <a:srgbClr val="FF0000"/>
                </a:solidFill>
              </a:rPr>
              <a:t>è troppo complessa </a:t>
            </a:r>
            <a:r>
              <a:rPr lang="it-IT" sz="1600">
                <a:sym typeface="Wingdings" pitchFamily="2" charset="2"/>
              </a:rPr>
              <a:t> </a:t>
            </a:r>
            <a:r>
              <a:rPr lang="it-IT" sz="1600"/>
              <a:t>complicata relazione funzionale tra energia e coordinate.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1600"/>
              <a:t>I minimi si identificano utilizzando metodi numerici che consistono nel </a:t>
            </a:r>
            <a:r>
              <a:rPr lang="it-IT" sz="1600">
                <a:solidFill>
                  <a:srgbClr val="FF0000"/>
                </a:solidFill>
              </a:rPr>
              <a:t>variare gradualmente </a:t>
            </a:r>
            <a:r>
              <a:rPr lang="it-IT" sz="1600"/>
              <a:t>e opportunamente le </a:t>
            </a:r>
            <a:r>
              <a:rPr lang="it-IT" sz="1600">
                <a:solidFill>
                  <a:srgbClr val="FF0000"/>
                </a:solidFill>
              </a:rPr>
              <a:t>coordinate</a:t>
            </a:r>
            <a:r>
              <a:rPr lang="it-IT" sz="1600"/>
              <a:t> per trovare conformazioni ad energia sempre più bassa fino a raggiungere un minimo.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A8D2420-4004-7A43-857E-F766747F456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dirty="0"/>
              <a:t>MM – Minimizzazione Energetica</a:t>
            </a:r>
          </a:p>
        </p:txBody>
      </p:sp>
      <p:pic>
        <p:nvPicPr>
          <p:cNvPr id="10" name="Picture 9" descr="contour">
            <a:extLst>
              <a:ext uri="{FF2B5EF4-FFF2-40B4-BE49-F238E27FC236}">
                <a16:creationId xmlns:a16="http://schemas.microsoft.com/office/drawing/2014/main" id="{0354A5EF-B0A2-9B4D-AC7D-14074DCA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0" y="4526657"/>
            <a:ext cx="310940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18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>
            <a:extLst>
              <a:ext uri="{FF2B5EF4-FFF2-40B4-BE49-F238E27FC236}">
                <a16:creationId xmlns:a16="http://schemas.microsoft.com/office/drawing/2014/main" id="{4B3DED38-ACB6-0B47-951E-E075091B0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25" y="6326188"/>
            <a:ext cx="6873875" cy="387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56" name="Picture 5" descr="minmax">
            <a:extLst>
              <a:ext uri="{FF2B5EF4-FFF2-40B4-BE49-F238E27FC236}">
                <a16:creationId xmlns:a16="http://schemas.microsoft.com/office/drawing/2014/main" id="{DEFA611B-1CB1-B143-9492-FC0C8EC1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816100"/>
            <a:ext cx="54578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6">
            <a:extLst>
              <a:ext uri="{FF2B5EF4-FFF2-40B4-BE49-F238E27FC236}">
                <a16:creationId xmlns:a16="http://schemas.microsoft.com/office/drawing/2014/main" id="{5605F795-61EE-7A4B-85A3-F5166BB4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1069623"/>
            <a:ext cx="632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</a:rPr>
              <a:t>Local versus Global Minimum problem</a:t>
            </a:r>
          </a:p>
        </p:txBody>
      </p:sp>
      <p:sp>
        <p:nvSpPr>
          <p:cNvPr id="49159" name="Text Box 9">
            <a:extLst>
              <a:ext uri="{FF2B5EF4-FFF2-40B4-BE49-F238E27FC236}">
                <a16:creationId xmlns:a16="http://schemas.microsoft.com/office/drawing/2014/main" id="{5A345DD8-F6C7-1C4F-AB81-4B83D16D6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608263"/>
            <a:ext cx="31718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Structural landscape is filled with peaks and valleys.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Minimization protocol always moves “down hill”.</a:t>
            </a:r>
          </a:p>
          <a:p>
            <a:pPr algn="l" eaLnBrk="1" hangingPunct="1"/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No means to “see” the overall structural landscape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No means to pass through higher intermediate structures to get to a lower minima.</a:t>
            </a:r>
          </a:p>
        </p:txBody>
      </p:sp>
      <p:sp>
        <p:nvSpPr>
          <p:cNvPr id="49160" name="Text Box 10">
            <a:extLst>
              <a:ext uri="{FF2B5EF4-FFF2-40B4-BE49-F238E27FC236}">
                <a16:creationId xmlns:a16="http://schemas.microsoft.com/office/drawing/2014/main" id="{BFE6E848-B27B-114F-9699-2E4E8761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6326188"/>
            <a:ext cx="682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i="1" u="sng">
                <a:solidFill>
                  <a:schemeClr val="tx1"/>
                </a:solidFill>
              </a:rPr>
              <a:t>The initial structure determines the results of the minimization!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BA7843-1DB6-C349-AF1D-1EE0B50F3D6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dirty="0"/>
              <a:t>MM – Minimizzazione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335747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1DD9C-3B8D-48B6-BB6E-CA75F8778046}" type="slidenum">
              <a:rPr lang="it-IT"/>
              <a:pPr>
                <a:defRPr/>
              </a:pPr>
              <a:t>27</a:t>
            </a:fld>
            <a:endParaRPr lang="it-IT"/>
          </a:p>
        </p:txBody>
      </p:sp>
      <p:pic>
        <p:nvPicPr>
          <p:cNvPr id="2970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t="48241" r="39439" b="14082"/>
          <a:stretch>
            <a:fillRect/>
          </a:stretch>
        </p:blipFill>
        <p:spPr>
          <a:xfrm>
            <a:off x="2124869" y="2768600"/>
            <a:ext cx="5543550" cy="3527425"/>
          </a:xfrm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0113" y="1916113"/>
            <a:ext cx="79930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dirty="0"/>
              <a:t>Per loro natura la maggior parte degli algoritmi di minimizzazione individua il minimo più vicino al </a:t>
            </a:r>
            <a:r>
              <a:rPr lang="it-IT" sz="2000" dirty="0">
                <a:solidFill>
                  <a:srgbClr val="FF0000"/>
                </a:solidFill>
              </a:rPr>
              <a:t>punto di partenza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5FCD864-163F-D942-A1E3-E0964E93580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dirty="0"/>
              <a:t>MM – Minimizzazione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699756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D8ED0-DD4C-4BF8-9132-896FE90A90D8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2" y="1519255"/>
            <a:ext cx="647779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u="sng" dirty="0"/>
              <a:t>SMART minimizer</a:t>
            </a:r>
            <a:r>
              <a:rPr lang="en-US" dirty="0"/>
              <a:t>: methods combination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Steepest descent method: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is performed in the direction of fastest decrease of FF energy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not efficient, but good for initial </a:t>
            </a:r>
            <a:r>
              <a:rPr lang="en-US" sz="1600" dirty="0">
                <a:solidFill>
                  <a:srgbClr val="FF0000"/>
                </a:solidFill>
              </a:rPr>
              <a:t>distorted</a:t>
            </a:r>
            <a:r>
              <a:rPr lang="en-US" sz="1600" dirty="0"/>
              <a:t> structures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may be very </a:t>
            </a:r>
            <a:r>
              <a:rPr lang="en-US" sz="1600" dirty="0">
                <a:solidFill>
                  <a:srgbClr val="FF0000"/>
                </a:solidFill>
              </a:rPr>
              <a:t>slow near </a:t>
            </a:r>
            <a:r>
              <a:rPr lang="en-US" sz="1600" dirty="0"/>
              <a:t>a 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Conjugate gradient method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modify steepest descent to increase </a:t>
            </a:r>
            <a:r>
              <a:rPr lang="en-US" sz="1600" dirty="0">
                <a:solidFill>
                  <a:srgbClr val="FF0000"/>
                </a:solidFill>
              </a:rPr>
              <a:t>efficiency</a:t>
            </a:r>
            <a:r>
              <a:rPr lang="en-US" sz="1600" dirty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accumulates information about the energy function from one iteration to the next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Newton-Raphson method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Required values of FF function and its 1</a:t>
            </a:r>
            <a:r>
              <a:rPr lang="en-US" sz="1600" baseline="30000" dirty="0"/>
              <a:t>st</a:t>
            </a:r>
            <a:r>
              <a:rPr lang="en-US" sz="1600" dirty="0"/>
              <a:t> and 2</a:t>
            </a:r>
            <a:r>
              <a:rPr lang="en-US" sz="1600" baseline="30000" dirty="0"/>
              <a:t>nd</a:t>
            </a:r>
            <a:r>
              <a:rPr lang="en-US" sz="1600" dirty="0"/>
              <a:t> derivatives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>
                <a:solidFill>
                  <a:srgbClr val="FF0000"/>
                </a:solidFill>
              </a:rPr>
              <a:t>Faster</a:t>
            </a:r>
            <a:r>
              <a:rPr lang="en-US" sz="1600" dirty="0"/>
              <a:t> in minimum approaching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Better with a pre-optimized structure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</a:t>
            </a:r>
            <a:endParaRPr lang="en-US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E6623D5-E3A1-4944-809B-9D1EB046D95C}"/>
              </a:ext>
            </a:extLst>
          </p:cNvPr>
          <p:cNvSpPr txBox="1">
            <a:spLocks noChangeArrowheads="1"/>
          </p:cNvSpPr>
          <p:nvPr/>
        </p:nvSpPr>
        <p:spPr>
          <a:xfrm>
            <a:off x="398462" y="792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MM – </a:t>
            </a:r>
            <a:r>
              <a:rPr lang="en-US" dirty="0" err="1"/>
              <a:t>Minimizzazione</a:t>
            </a:r>
            <a:r>
              <a:rPr lang="en-US" dirty="0"/>
              <a:t> </a:t>
            </a:r>
            <a:r>
              <a:rPr lang="en-US" dirty="0" err="1"/>
              <a:t>Energetica</a:t>
            </a:r>
            <a:endParaRPr lang="en-US" dirty="0"/>
          </a:p>
          <a:p>
            <a:pPr eaLnBrk="1" hangingPunct="1">
              <a:defRPr/>
            </a:pPr>
            <a:r>
              <a:rPr lang="en-US" dirty="0" err="1">
                <a:solidFill>
                  <a:srgbClr val="FF0000"/>
                </a:solidFill>
              </a:rPr>
              <a:t>Algoritmi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B4BB1-8013-FF4B-8BFA-EF056736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626" y="5242977"/>
            <a:ext cx="1252174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92DC7-0183-564A-8EC4-AFD38A82D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800" y="1361437"/>
            <a:ext cx="1440000" cy="154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8CBED-C878-C94E-ADB0-9562C18E1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739" y="3174407"/>
            <a:ext cx="121212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93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D8ED0-DD4C-4BF8-9132-896FE90A90D8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301208"/>
            <a:ext cx="8229600" cy="82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N° di </a:t>
            </a:r>
            <a:r>
              <a:rPr lang="en-US" dirty="0" err="1"/>
              <a:t>cicli</a:t>
            </a:r>
            <a:r>
              <a:rPr lang="en-US" dirty="0"/>
              <a:t> di </a:t>
            </a:r>
            <a:r>
              <a:rPr lang="en-US" dirty="0" err="1"/>
              <a:t>minimizzazione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rgbClr val="FF0000"/>
                </a:solidFill>
              </a:rPr>
              <a:t>Criterio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Convergenza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E</a:t>
            </a:r>
            <a:r>
              <a:rPr lang="en-US" baseline="-25000" dirty="0"/>
              <a:t>n</a:t>
            </a:r>
            <a:r>
              <a:rPr lang="en-US" baseline="-25000" dirty="0">
                <a:sym typeface="Wingdings" pitchFamily="2" charset="2"/>
              </a:rPr>
              <a:t>n-1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 kcal/mol*</a:t>
            </a:r>
            <a:r>
              <a:rPr lang="en-US" dirty="0" err="1"/>
              <a:t>Å</a:t>
            </a:r>
            <a:r>
              <a:rPr lang="en-US" dirty="0"/>
              <a:t> (10</a:t>
            </a:r>
            <a:r>
              <a:rPr lang="en-US" baseline="30000" dirty="0"/>
              <a:t>e-1</a:t>
            </a:r>
            <a:r>
              <a:rPr lang="en-US" dirty="0"/>
              <a:t> &lt; x &lt; 10</a:t>
            </a:r>
            <a:r>
              <a:rPr lang="en-US" baseline="30000" dirty="0"/>
              <a:t>e-5</a:t>
            </a:r>
            <a:r>
              <a:rPr lang="en-US" dirty="0"/>
              <a:t>)</a:t>
            </a:r>
            <a:endParaRPr lang="en-US" sz="20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0D0741D-0FF4-C342-B501-3EC792D66743}"/>
              </a:ext>
            </a:extLst>
          </p:cNvPr>
          <p:cNvSpPr txBox="1">
            <a:spLocks noChangeArrowheads="1"/>
          </p:cNvSpPr>
          <p:nvPr/>
        </p:nvSpPr>
        <p:spPr>
          <a:xfrm>
            <a:off x="398462" y="792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MM – </a:t>
            </a:r>
            <a:r>
              <a:rPr lang="en-US" dirty="0" err="1"/>
              <a:t>Minimizzazione</a:t>
            </a:r>
            <a:r>
              <a:rPr lang="en-US" dirty="0"/>
              <a:t> </a:t>
            </a:r>
            <a:r>
              <a:rPr lang="en-US" dirty="0" err="1"/>
              <a:t>Energetica</a:t>
            </a:r>
            <a:endParaRPr lang="en-US" dirty="0"/>
          </a:p>
          <a:p>
            <a:pPr eaLnBrk="1" hangingPunct="1">
              <a:defRPr/>
            </a:pPr>
            <a:r>
              <a:rPr lang="en-US" dirty="0" err="1">
                <a:solidFill>
                  <a:srgbClr val="FF0000"/>
                </a:solidFill>
              </a:rPr>
              <a:t>Algoritmi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748E7D-049E-6A42-A4EE-3D50A8DDE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5"/>
          <a:stretch/>
        </p:blipFill>
        <p:spPr>
          <a:xfrm>
            <a:off x="1935618" y="1505057"/>
            <a:ext cx="5155287" cy="34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4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AF0E2-32DD-4000-B16B-F88185BEF620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49725"/>
            <a:ext cx="8964613" cy="2862322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1800" dirty="0">
                <a:latin typeface="+mj-lt"/>
              </a:rPr>
              <a:t>Come tutti i modelli, per rappresentare la realtà, deve prevedere una sua schematizzazione. Essenzialmente si possono individuare due </a:t>
            </a:r>
            <a:r>
              <a:rPr lang="it-IT" sz="1800" dirty="0" err="1">
                <a:latin typeface="+mj-lt"/>
              </a:rPr>
              <a:t>sottomodelli</a:t>
            </a:r>
            <a:r>
              <a:rPr lang="it-IT" sz="1800" dirty="0">
                <a:latin typeface="+mj-lt"/>
              </a:rPr>
              <a:t>: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800" dirty="0">
              <a:latin typeface="+mj-lt"/>
            </a:endParaRPr>
          </a:p>
          <a:p>
            <a:pPr marL="285750"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Isolato: il modello per descrivere le interazioni molecolari, cioè le relazioni tra le molecole che costituiscono il sistema (interazioni atomo-atomo intra e intermolecolari)</a:t>
            </a:r>
          </a:p>
          <a:p>
            <a:pPr marL="285750"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Ambiente:il modello per descrivere le interazioni tra il sistema e l’ambiente circostante attraverso l’utilizzo di opportuni accorgimenti (modello a solvente implicito, solvente esplicito, </a:t>
            </a:r>
            <a:r>
              <a:rPr lang="it-IT" sz="1800" dirty="0" err="1">
                <a:latin typeface="+mj-lt"/>
              </a:rPr>
              <a:t>boundary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conditions</a:t>
            </a:r>
            <a:r>
              <a:rPr lang="it-IT" sz="1800" dirty="0">
                <a:latin typeface="+mj-lt"/>
              </a:rPr>
              <a:t>)</a:t>
            </a:r>
          </a:p>
          <a:p>
            <a:pPr marL="0" lvl="1" indent="0" algn="just">
              <a:spcBef>
                <a:spcPct val="0"/>
              </a:spcBef>
            </a:pPr>
            <a:endParaRPr lang="it-IT" sz="1800" dirty="0">
              <a:latin typeface="+mj-lt"/>
            </a:endParaRPr>
          </a:p>
          <a:p>
            <a:pPr marL="0" indent="0" algn="just">
              <a:spcBef>
                <a:spcPct val="0"/>
              </a:spcBef>
            </a:pPr>
            <a:endParaRPr lang="en-US" sz="1800" dirty="0">
              <a:latin typeface="+mj-lt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588125" y="836613"/>
            <a:ext cx="2087563" cy="798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Dinamica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molecolare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2339975" cy="66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 dirty="0">
                <a:effectLst/>
                <a:latin typeface="+mj-lt"/>
              </a:rPr>
              <a:t>Simulazione molecolare</a:t>
            </a:r>
            <a:endParaRPr lang="en-US" sz="1800" b="1" dirty="0">
              <a:effectLst/>
              <a:latin typeface="+mj-lt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6588125" y="2924175"/>
            <a:ext cx="2286000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Studio del comportamento nel tempo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684213" y="2924175"/>
            <a:ext cx="1981200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Proprietà chimico-fisiche e biologiche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6011863" y="11255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+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6227763" y="328453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+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3132138" y="1196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2987675" y="32845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44044" name="AutoShape 12"/>
          <p:cNvSpPr>
            <a:spLocks noChangeAspect="1" noChangeArrowheads="1"/>
          </p:cNvSpPr>
          <p:nvPr/>
        </p:nvSpPr>
        <p:spPr bwMode="auto">
          <a:xfrm>
            <a:off x="7524750" y="1989138"/>
            <a:ext cx="496888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44045" name="AutoShape 13"/>
          <p:cNvSpPr>
            <a:spLocks noChangeAspect="1" noChangeArrowheads="1"/>
          </p:cNvSpPr>
          <p:nvPr/>
        </p:nvSpPr>
        <p:spPr bwMode="auto">
          <a:xfrm>
            <a:off x="1331913" y="2060575"/>
            <a:ext cx="496887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3708400" y="836613"/>
            <a:ext cx="1981200" cy="798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Meccanica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molecolare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44047" name="AutoShape 15"/>
          <p:cNvSpPr>
            <a:spLocks noChangeAspect="1" noChangeArrowheads="1"/>
          </p:cNvSpPr>
          <p:nvPr/>
        </p:nvSpPr>
        <p:spPr bwMode="auto">
          <a:xfrm>
            <a:off x="4427538" y="2060575"/>
            <a:ext cx="496887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3708400" y="2924175"/>
            <a:ext cx="2455863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Sistema rappresentativo della realtà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/>
              <a:t>SIMULAZIONE MOLECOLARE ATOMISTICA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3822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31A06-4F85-4DF1-BB42-54E7E3386F88}" type="slidenum">
              <a:rPr lang="it-IT"/>
              <a:pPr>
                <a:defRPr/>
              </a:pPr>
              <a:t>30</a:t>
            </a:fld>
            <a:endParaRPr lang="it-IT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900113" y="1989138"/>
            <a:ext cx="7488311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/>
              <a:t> 	La minimizzazione dell’energia non può aiutarci a capire le proprietà </a:t>
            </a:r>
            <a:r>
              <a:rPr lang="it-IT" sz="2000" dirty="0">
                <a:solidFill>
                  <a:srgbClr val="FF0000"/>
                </a:solidFill>
              </a:rPr>
              <a:t>dinamiche</a:t>
            </a:r>
            <a:r>
              <a:rPr lang="it-IT" sz="2000" dirty="0"/>
              <a:t>  e </a:t>
            </a:r>
            <a:r>
              <a:rPr lang="it-IT" sz="2000" dirty="0">
                <a:solidFill>
                  <a:srgbClr val="FF0000"/>
                </a:solidFill>
              </a:rPr>
              <a:t>termodinamiche</a:t>
            </a:r>
            <a:r>
              <a:rPr lang="it-IT" sz="2000" dirty="0"/>
              <a:t> di molecole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it-IT" sz="2000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/>
              <a:t> 	Non può mostrarci le conformazioni in corrispondenza di </a:t>
            </a:r>
            <a:r>
              <a:rPr lang="it-IT" sz="2000" dirty="0">
                <a:solidFill>
                  <a:srgbClr val="FF0000"/>
                </a:solidFill>
              </a:rPr>
              <a:t>altri</a:t>
            </a:r>
            <a:r>
              <a:rPr lang="it-IT" sz="2000" dirty="0"/>
              <a:t> minimi energetici locali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it-IT" sz="2000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/>
              <a:t> 	Per questo bisogna ricorrere a tecniche che possano simulare l’evoluzione </a:t>
            </a:r>
            <a:r>
              <a:rPr lang="it-IT" sz="2000" dirty="0">
                <a:solidFill>
                  <a:srgbClr val="FF0000"/>
                </a:solidFill>
              </a:rPr>
              <a:t>nel tempo </a:t>
            </a:r>
            <a:r>
              <a:rPr lang="it-IT" sz="2000" dirty="0"/>
              <a:t>di un sistema in base alle </a:t>
            </a:r>
            <a:r>
              <a:rPr lang="it-IT" sz="2000" dirty="0">
                <a:solidFill>
                  <a:srgbClr val="FF0000"/>
                </a:solidFill>
              </a:rPr>
              <a:t>forze </a:t>
            </a:r>
            <a:r>
              <a:rPr lang="it-IT" sz="2000" dirty="0"/>
              <a:t>a cui è soggetto </a:t>
            </a:r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Dinamica Molecolare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E6FB432-E748-AB4E-8CE8-B6CE6834BDE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7567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MM – </a:t>
            </a:r>
            <a:r>
              <a:rPr lang="en-US" dirty="0" err="1"/>
              <a:t>Criticità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2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454D4-2ECC-4711-8CE4-E5573520473C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Mathematical Formulation?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706CF-94F9-0142-99DD-E5B0452B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63" y="1786916"/>
            <a:ext cx="55944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9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454D4-2ECC-4711-8CE4-E5573520473C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Modello Matematico?</a:t>
            </a:r>
            <a:endParaRPr lang="en-US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71550" y="1700808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Il problema maggiore che bisogna affrontare e la formulazione matematica del modello rappresentativo del sistema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j-lt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Per descrivere una molecola bisogna tenere conto: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j-lt"/>
              </a:rPr>
              <a:t>degli aspetti geometrici (struttura, tipo di atomi e legami covalenti);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j-lt"/>
              </a:rPr>
              <a:t>degli effetti elettronici (cariche degli atomi ed interazioni non-covalenti)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PROBLEMATICHE</a:t>
            </a:r>
            <a:r>
              <a:rPr lang="it-IT" sz="2400" dirty="0">
                <a:latin typeface="+mj-lt"/>
              </a:rPr>
              <a:t>: Conteggiare questi elementi risulta essere molto difficile poiché le distanze in gioco sono piccolissime mentre le velocità sono alte </a:t>
            </a:r>
          </a:p>
        </p:txBody>
      </p:sp>
    </p:spTree>
    <p:extLst>
      <p:ext uri="{BB962C8B-B14F-4D97-AF65-F5344CB8AC3E}">
        <p14:creationId xmlns:p14="http://schemas.microsoft.com/office/powerpoint/2010/main" val="128341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0C57C-5CAB-45EA-A485-F1330833466B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(QM)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attraverso l’equazione di </a:t>
            </a:r>
            <a:r>
              <a:rPr lang="it-IT" sz="2400" dirty="0" err="1"/>
              <a:t>Schrödinger</a:t>
            </a:r>
            <a:r>
              <a:rPr lang="it-IT" sz="2400" dirty="0"/>
              <a:t> siamo </a:t>
            </a:r>
            <a:r>
              <a:rPr lang="it-IT" sz="2400" b="1" i="1" dirty="0"/>
              <a:t>teoricamente</a:t>
            </a:r>
            <a:r>
              <a:rPr lang="it-IT" sz="2400" dirty="0"/>
              <a:t> in grado di descrivere completamente una qualunque molecola: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con: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H Hamiltoniano del sistema;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E energia del sistema molecolare;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Ψ equazione d’onda che è una funzione di:</a:t>
            </a:r>
            <a:endParaRPr lang="it-IT" sz="2400" b="1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b="1" dirty="0"/>
              <a:t>r</a:t>
            </a:r>
            <a:r>
              <a:rPr lang="it-IT" dirty="0"/>
              <a:t> coordinate degli elettroni;</a:t>
            </a:r>
            <a:endParaRPr lang="it-IT" b="1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b="1" dirty="0"/>
              <a:t>R</a:t>
            </a:r>
            <a:r>
              <a:rPr lang="it-IT" dirty="0"/>
              <a:t> coordinate dei nuclei.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PROBLEMATICHE</a:t>
            </a:r>
            <a:r>
              <a:rPr lang="it-IT" sz="2400" dirty="0"/>
              <a:t>: Risolta completamente solo per l’atomo di H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71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628794"/>
              </p:ext>
            </p:extLst>
          </p:nvPr>
        </p:nvGraphicFramePr>
        <p:xfrm>
          <a:off x="2807494" y="2404815"/>
          <a:ext cx="35290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Equation" r:id="rId4" imgW="1295400" imgH="209460" progId="Equation.3">
                  <p:embed/>
                </p:oleObj>
              </mc:Choice>
              <mc:Fallback>
                <p:oleObj name="Equation" r:id="rId4" imgW="129540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494" y="2404815"/>
                        <a:ext cx="3529012" cy="5921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97208-8F97-4BF7-BF0E-0D4E9FD8FE0C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(QM)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Il suo utilizzo deve essere subordinato ad un’approssimazione che viene definita di </a:t>
            </a:r>
            <a:r>
              <a:rPr lang="it-IT" sz="2400" dirty="0" err="1"/>
              <a:t>Born-Oppenheimer</a:t>
            </a:r>
            <a:r>
              <a:rPr lang="it-IT" sz="2400" dirty="0"/>
              <a:t> (1927):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disaccoppiamento del moto degli elettroni (più leggeri e veloci) dal moto dei nuclei quindi gli elettroni in virtù della loro massa molto piccola si adatteranno ai cambiamenti di posizione dei nuclei rapidamente.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Conseguentemente l’energia di una molecola nel suo stato elettronico base può essere considerato funzione </a:t>
            </a:r>
            <a:r>
              <a:rPr lang="it-IT" sz="2400" u="sng" dirty="0"/>
              <a:t>solamente</a:t>
            </a:r>
            <a:r>
              <a:rPr lang="it-IT" sz="2400" dirty="0"/>
              <a:t> delle coordinate dei nuclei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PROBLEMATICHE</a:t>
            </a:r>
            <a:r>
              <a:rPr lang="it-IT" sz="2400" dirty="0"/>
              <a:t>: la risoluzione della superficie di energia, ad esempio con metodi </a:t>
            </a:r>
            <a:r>
              <a:rPr lang="it-IT" sz="2400" i="1" dirty="0"/>
              <a:t>ab </a:t>
            </a:r>
            <a:r>
              <a:rPr lang="it-IT" sz="2400" i="1" dirty="0" err="1"/>
              <a:t>initio</a:t>
            </a:r>
            <a:r>
              <a:rPr lang="it-IT" sz="2400" i="1" dirty="0"/>
              <a:t> </a:t>
            </a:r>
            <a:r>
              <a:rPr lang="it-IT" sz="2400" dirty="0"/>
              <a:t>o metodi </a:t>
            </a:r>
            <a:r>
              <a:rPr lang="it-IT" sz="2400" i="1" dirty="0"/>
              <a:t>quanto-meccanici</a:t>
            </a:r>
            <a:r>
              <a:rPr lang="it-IT" sz="2400" dirty="0"/>
              <a:t> </a:t>
            </a:r>
            <a:r>
              <a:rPr lang="it-IT" sz="2400" dirty="0" err="1"/>
              <a:t>semiempirici</a:t>
            </a:r>
            <a:r>
              <a:rPr lang="it-IT" sz="2400" dirty="0"/>
              <a:t> è estremamente lunga e complessa!!!!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47664" y="1958925"/>
            <a:ext cx="6336704" cy="461963"/>
            <a:chOff x="1547664" y="2492896"/>
            <a:chExt cx="6336704" cy="461963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9687391"/>
                </p:ext>
              </p:extLst>
            </p:nvPr>
          </p:nvGraphicFramePr>
          <p:xfrm>
            <a:off x="5652343" y="2492896"/>
            <a:ext cx="22320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6" name="Equation" r:id="rId4" imgW="1383120" imgH="267120" progId="Equation.3">
                    <p:embed/>
                  </p:oleObj>
                </mc:Choice>
                <mc:Fallback>
                  <p:oleObj name="Equation" r:id="rId4" imgW="1383120" imgH="2671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343" y="2492896"/>
                          <a:ext cx="2232025" cy="4619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443402"/>
                </p:ext>
              </p:extLst>
            </p:nvPr>
          </p:nvGraphicFramePr>
          <p:xfrm>
            <a:off x="1547664" y="2511946"/>
            <a:ext cx="244792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7" name="Equation" r:id="rId6" imgW="1257300" imgH="209460" progId="Equation.3">
                    <p:embed/>
                  </p:oleObj>
                </mc:Choice>
                <mc:Fallback>
                  <p:oleObj name="Equation" r:id="rId6" imgW="1257300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2511946"/>
                          <a:ext cx="2447925" cy="4238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355654" y="2723877"/>
              <a:ext cx="9366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2593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0F740-AA67-442C-BC4D-7EFAF935B6E3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(ATOMISTICA)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40768"/>
            <a:ext cx="7897813" cy="2816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Per tale motivo ciò che si utilizza è un </a:t>
            </a:r>
            <a:r>
              <a:rPr lang="it-IT" sz="2400" dirty="0" err="1"/>
              <a:t>fitting</a:t>
            </a:r>
            <a:r>
              <a:rPr lang="it-IT" sz="2400" dirty="0"/>
              <a:t> di tipo empirico E(</a:t>
            </a:r>
            <a:r>
              <a:rPr lang="it-IT" sz="2400" b="1" dirty="0"/>
              <a:t>R</a:t>
            </a:r>
            <a:r>
              <a:rPr lang="it-IT" sz="2400" dirty="0"/>
              <a:t>) che prende il nome di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b="1" dirty="0"/>
              <a:t>              E (R) = </a:t>
            </a:r>
            <a:r>
              <a:rPr lang="it-IT" sz="2400" b="1" u="sng" dirty="0"/>
              <a:t>campo di forze o force </a:t>
            </a:r>
            <a:r>
              <a:rPr lang="it-IT" sz="2400" b="1" u="sng" dirty="0" err="1"/>
              <a:t>field</a:t>
            </a:r>
            <a:r>
              <a:rPr lang="it-IT" sz="2400" b="1" u="sng" dirty="0"/>
              <a:t>( FF)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400" dirty="0"/>
              <a:t>Possiamo riscrivere l’approssimazione di </a:t>
            </a:r>
            <a:r>
              <a:rPr lang="it-IT" sz="2400" dirty="0" err="1"/>
              <a:t>Born-Oppenheimer</a:t>
            </a:r>
            <a:r>
              <a:rPr lang="it-IT" sz="2400" dirty="0"/>
              <a:t> in una forma più semplice che coinvolge la classica meccanica Newtoniana </a:t>
            </a:r>
            <a:r>
              <a:rPr lang="it-IT" sz="2400" dirty="0">
                <a:sym typeface="Wingdings" pitchFamily="2" charset="2"/>
              </a:rPr>
              <a:t> </a:t>
            </a:r>
            <a:r>
              <a:rPr lang="it-IT" sz="2400" dirty="0"/>
              <a:t>trascurando cioè gli effetti quanto-meccanici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763812" y="5301208"/>
            <a:ext cx="66966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400" b="1" dirty="0">
                <a:latin typeface="+mj-lt"/>
              </a:rPr>
              <a:t>Da cui : Gli atomi sono riconducibili ai loro nuclei visti come delle 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sfere rigide </a:t>
            </a:r>
            <a:r>
              <a:rPr lang="it-IT" sz="2400" b="1" dirty="0">
                <a:latin typeface="+mj-lt"/>
              </a:rPr>
              <a:t>(legate da delle 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molle</a:t>
            </a:r>
            <a:r>
              <a:rPr lang="it-IT" sz="2400" b="1" dirty="0">
                <a:latin typeface="+mj-lt"/>
              </a:rPr>
              <a:t>) che soddisfano le leggi della meccanica classica.</a:t>
            </a:r>
            <a:endParaRPr lang="en-US" sz="2400" b="1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7850" y="4351759"/>
            <a:ext cx="2908300" cy="733425"/>
            <a:chOff x="827088" y="5516563"/>
            <a:chExt cx="2908300" cy="733425"/>
          </a:xfrm>
        </p:grpSpPr>
        <p:graphicFrame>
          <p:nvGraphicFramePr>
            <p:cNvPr id="1127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2324885"/>
                </p:ext>
              </p:extLst>
            </p:nvPr>
          </p:nvGraphicFramePr>
          <p:xfrm>
            <a:off x="1763713" y="5516563"/>
            <a:ext cx="1971675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8" name="Equation" r:id="rId4" imgW="1124085" imgH="409485" progId="Equation.3">
                    <p:embed/>
                  </p:oleObj>
                </mc:Choice>
                <mc:Fallback>
                  <p:oleObj name="Equation" r:id="rId4" imgW="1124085" imgH="4094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5516563"/>
                          <a:ext cx="1971675" cy="733425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827088" y="5661025"/>
              <a:ext cx="1439862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F( R ) =</a:t>
              </a:r>
              <a:endParaRPr lang="en-US" sz="1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 rot="16200000">
            <a:off x="611560" y="5361312"/>
            <a:ext cx="792088" cy="1080120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B_ATOM39">
            <a:extLst>
              <a:ext uri="{FF2B5EF4-FFF2-40B4-BE49-F238E27FC236}">
                <a16:creationId xmlns:a16="http://schemas.microsoft.com/office/drawing/2014/main" id="{52DE18A3-9861-DA42-8544-C82EA105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74593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7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63933-2662-4EEF-BC71-682FA053A5BB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564904"/>
            <a:ext cx="7543800" cy="3103984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it-IT" sz="2400" dirty="0"/>
              <a:t>Normalmente l’espressione che caratterizza i FF si configura come un’equazione in cui vengono sommate le singole componenti dell’energia in genere suddivise in due blocchi principali: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400" b="1" dirty="0"/>
              <a:t>Legame :</a:t>
            </a:r>
            <a:r>
              <a:rPr lang="it-IT" sz="2400" dirty="0"/>
              <a:t>da una parte i termini che racchiudono le interazioni tra gli atomi connessi gli uni agli altri e che dipendono dalle distanze e dagli angoli di legame, </a:t>
            </a:r>
            <a:r>
              <a:rPr lang="it-IT" sz="2400" dirty="0" err="1"/>
              <a:t>etc</a:t>
            </a:r>
            <a:r>
              <a:rPr lang="it-IT" sz="2400" dirty="0"/>
              <a:t>…;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400" b="1" dirty="0"/>
              <a:t>Non Legame: </a:t>
            </a:r>
            <a:r>
              <a:rPr lang="it-IT" sz="2400" dirty="0"/>
              <a:t>dall’altra i termini che contengono le interazioni di non legame (Van </a:t>
            </a:r>
            <a:r>
              <a:rPr lang="it-IT" sz="2400" dirty="0" err="1"/>
              <a:t>der</a:t>
            </a:r>
            <a:r>
              <a:rPr lang="it-IT" sz="2400" dirty="0"/>
              <a:t> </a:t>
            </a:r>
            <a:r>
              <a:rPr lang="it-IT" sz="2400" dirty="0" err="1"/>
              <a:t>Waals</a:t>
            </a:r>
            <a:r>
              <a:rPr lang="it-IT" sz="2400" dirty="0"/>
              <a:t>, Coulomb e Legami Idrogeno).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(Force Field)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893ED-0DAA-5A4C-ADE6-0FF8D469D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229"/>
          <a:stretch/>
        </p:blipFill>
        <p:spPr>
          <a:xfrm>
            <a:off x="2288084" y="1412776"/>
            <a:ext cx="3364036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25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6596</TotalTime>
  <Words>1788</Words>
  <Application>Microsoft Macintosh PowerPoint</Application>
  <PresentationFormat>On-screen Show (4:3)</PresentationFormat>
  <Paragraphs>253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Informal Roman</vt:lpstr>
      <vt:lpstr>Symbol</vt:lpstr>
      <vt:lpstr>Tahoma</vt:lpstr>
      <vt:lpstr>Times New Roman</vt:lpstr>
      <vt:lpstr>Wingdings</vt:lpstr>
      <vt:lpstr>Tema di Office</vt:lpstr>
      <vt:lpstr>Shimmer</vt:lpstr>
      <vt:lpstr>Equation</vt:lpstr>
      <vt:lpstr>Equazione</vt:lpstr>
      <vt:lpstr>Meccanica Molecolare</vt:lpstr>
      <vt:lpstr>SIMULAZIONE MOLECOLARE</vt:lpstr>
      <vt:lpstr>SIMULAZIONE MOLECOLARE ATOMISTICA</vt:lpstr>
      <vt:lpstr>Mathematical Formulation?</vt:lpstr>
      <vt:lpstr>Modello Matematico?</vt:lpstr>
      <vt:lpstr>Premesse teoriche (QM)</vt:lpstr>
      <vt:lpstr>Premesse teoriche (QM)</vt:lpstr>
      <vt:lpstr>Premesse teoriche (ATOMISTICA)</vt:lpstr>
      <vt:lpstr>Premesse teoriche (Force Field)</vt:lpstr>
      <vt:lpstr>Premesse teoriche (Force Field)</vt:lpstr>
      <vt:lpstr>Energie di Legame</vt:lpstr>
      <vt:lpstr>Energie di Legame – Contributo di legame</vt:lpstr>
      <vt:lpstr>Energie di Legame – Contributo di legame</vt:lpstr>
      <vt:lpstr>Energie di Legame – Contributo angolare</vt:lpstr>
      <vt:lpstr>Energie di Legame – Contributo torsionale</vt:lpstr>
      <vt:lpstr>Energie di non legame</vt:lpstr>
      <vt:lpstr>Energie di non legame – van der Waals</vt:lpstr>
      <vt:lpstr>Energie di non legame – Elettrostatico</vt:lpstr>
      <vt:lpstr>Energie di non legame – Legami Idrogeno</vt:lpstr>
      <vt:lpstr>Non-Bond Energies – Cut-off radius</vt:lpstr>
      <vt:lpstr>Force Field</vt:lpstr>
      <vt:lpstr>Force Field</vt:lpstr>
      <vt:lpstr>Premesse teoriche – Simulazione Molecolare</vt:lpstr>
      <vt:lpstr>Meccanica molecolare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Progettazione, sintesi e valutazione biologica di ligandi dei recettori sigma. Creazione di un modello farmacoforico.</dc:title>
  <dc:creator>luca</dc:creator>
  <cp:lastModifiedBy>Microsoft Office User</cp:lastModifiedBy>
  <cp:revision>322</cp:revision>
  <dcterms:created xsi:type="dcterms:W3CDTF">2008-10-30T11:58:54Z</dcterms:created>
  <dcterms:modified xsi:type="dcterms:W3CDTF">2020-10-04T16:44:32Z</dcterms:modified>
</cp:coreProperties>
</file>