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6"/>
  </p:handoutMasterIdLst>
  <p:sldIdLst>
    <p:sldId id="256" r:id="rId2"/>
    <p:sldId id="296" r:id="rId3"/>
    <p:sldId id="270" r:id="rId4"/>
    <p:sldId id="306" r:id="rId5"/>
    <p:sldId id="307" r:id="rId6"/>
    <p:sldId id="271" r:id="rId7"/>
    <p:sldId id="308" r:id="rId8"/>
    <p:sldId id="310" r:id="rId9"/>
    <p:sldId id="309" r:id="rId10"/>
    <p:sldId id="312" r:id="rId11"/>
    <p:sldId id="311"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Lst>
  <p:sldSz cx="9144000" cy="6858000" type="screen4x3"/>
  <p:notesSz cx="7315200" cy="96012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174"/>
  </p:normalViewPr>
  <p:slideViewPr>
    <p:cSldViewPr>
      <p:cViewPr varScale="1">
        <p:scale>
          <a:sx n="93" d="100"/>
          <a:sy n="93" d="100"/>
        </p:scale>
        <p:origin x="2120" y="20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pPr>
              <a:defRPr/>
            </a:pPr>
            <a:r>
              <a:rPr lang="it-IT"/>
              <a:t>CASLAB</a:t>
            </a:r>
          </a:p>
        </p:txBody>
      </p:sp>
      <p:sp>
        <p:nvSpPr>
          <p:cNvPr id="5325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pPr>
              <a:defRPr/>
            </a:pPr>
            <a:endParaRPr lang="it-IT"/>
          </a:p>
        </p:txBody>
      </p:sp>
      <p:sp>
        <p:nvSpPr>
          <p:cNvPr id="5325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pPr>
              <a:defRPr/>
            </a:pPr>
            <a:endParaRPr lang="it-IT"/>
          </a:p>
        </p:txBody>
      </p:sp>
      <p:sp>
        <p:nvSpPr>
          <p:cNvPr id="5325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pPr>
              <a:defRPr/>
            </a:pPr>
            <a:fld id="{B8AF9C5B-21CE-4515-B5F0-0365829DD770}" type="slidenum">
              <a:rPr lang="it-IT"/>
              <a:pPr>
                <a:defRPr/>
              </a:pPr>
              <a:t>‹#›</a:t>
            </a:fld>
            <a:endParaRPr lang="it-IT"/>
          </a:p>
        </p:txBody>
      </p:sp>
    </p:spTree>
    <p:extLst>
      <p:ext uri="{BB962C8B-B14F-4D97-AF65-F5344CB8AC3E}">
        <p14:creationId xmlns:p14="http://schemas.microsoft.com/office/powerpoint/2010/main" val="6491879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96 w 5184"/>
                  <a:gd name="T3" fmla="*/ 3159 h 3159"/>
                  <a:gd name="T4" fmla="*/ 52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70 w 556"/>
                  <a:gd name="T5" fmla="*/ 3159 h 3159"/>
                  <a:gd name="T6" fmla="*/ 57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7" name="Freeform 7"/>
            <p:cNvSpPr>
              <a:spLocks/>
            </p:cNvSpPr>
            <p:nvPr/>
          </p:nvSpPr>
          <p:spPr bwMode="ltGray">
            <a:xfrm>
              <a:off x="767" y="1155"/>
              <a:ext cx="252" cy="12"/>
            </a:xfrm>
            <a:custGeom>
              <a:avLst/>
              <a:gdLst>
                <a:gd name="T0" fmla="*/ 258 w 251"/>
                <a:gd name="T1" fmla="*/ 0 h 12"/>
                <a:gd name="T2" fmla="*/ 0 w 251"/>
                <a:gd name="T3" fmla="*/ 0 h 12"/>
                <a:gd name="T4" fmla="*/ 0 w 251"/>
                <a:gd name="T5" fmla="*/ 12 h 12"/>
                <a:gd name="T6" fmla="*/ 258 w 251"/>
                <a:gd name="T7" fmla="*/ 12 h 12"/>
                <a:gd name="T8" fmla="*/ 258 w 251"/>
                <a:gd name="T9" fmla="*/ 0 h 12"/>
                <a:gd name="T10" fmla="*/ 25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628 w 251"/>
                <a:gd name="T5" fmla="*/ 12 h 12"/>
                <a:gd name="T6" fmla="*/ 2628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829 w 4724"/>
                  <a:gd name="T1" fmla="*/ 0 h 12"/>
                  <a:gd name="T2" fmla="*/ 0 w 4724"/>
                  <a:gd name="T3" fmla="*/ 0 h 12"/>
                  <a:gd name="T4" fmla="*/ 0 w 4724"/>
                  <a:gd name="T5" fmla="*/ 12 h 12"/>
                  <a:gd name="T6" fmla="*/ 4829 w 4724"/>
                  <a:gd name="T7" fmla="*/ 12 h 12"/>
                  <a:gd name="T8" fmla="*/ 4829 w 4724"/>
                  <a:gd name="T9" fmla="*/ 0 h 12"/>
                  <a:gd name="T10" fmla="*/ 482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61456" name="Rectangle 16"/>
          <p:cNvSpPr>
            <a:spLocks noGrp="1" noChangeArrowheads="1"/>
          </p:cNvSpPr>
          <p:nvPr>
            <p:ph type="ctrTitle" sz="quarter"/>
          </p:nvPr>
        </p:nvSpPr>
        <p:spPr>
          <a:xfrm>
            <a:off x="1066800" y="1997075"/>
            <a:ext cx="7086600" cy="1431925"/>
          </a:xfrm>
        </p:spPr>
        <p:txBody>
          <a:bodyPr anchor="b"/>
          <a:lstStyle>
            <a:lvl1pPr>
              <a:defRPr/>
            </a:lvl1pPr>
          </a:lstStyle>
          <a:p>
            <a:r>
              <a:rPr lang="it-IT"/>
              <a:t>Click to edit Master title style</a:t>
            </a:r>
          </a:p>
        </p:txBody>
      </p:sp>
      <p:sp>
        <p:nvSpPr>
          <p:cNvPr id="6145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it-IT"/>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it-IT"/>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it-IT"/>
          </a:p>
        </p:txBody>
      </p:sp>
      <p:sp>
        <p:nvSpPr>
          <p:cNvPr id="20" name="Rectangle 20"/>
          <p:cNvSpPr>
            <a:spLocks noGrp="1" noChangeArrowheads="1"/>
          </p:cNvSpPr>
          <p:nvPr>
            <p:ph type="sldNum" sz="quarter" idx="12"/>
          </p:nvPr>
        </p:nvSpPr>
        <p:spPr/>
        <p:txBody>
          <a:bodyPr/>
          <a:lstStyle>
            <a:lvl1pPr>
              <a:defRPr/>
            </a:lvl1pPr>
          </a:lstStyle>
          <a:p>
            <a:pPr>
              <a:defRPr/>
            </a:pPr>
            <a:fld id="{81BAABDC-E4E5-4DD5-A40F-B5D5BCDC963F}" type="slidenum">
              <a:rPr lang="it-IT"/>
              <a:pPr>
                <a:defRPr/>
              </a:pPr>
              <a:t>‹#›</a:t>
            </a:fld>
            <a:endParaRPr lang="it-IT"/>
          </a:p>
        </p:txBody>
      </p:sp>
    </p:spTree>
    <p:extLst>
      <p:ext uri="{BB962C8B-B14F-4D97-AF65-F5344CB8AC3E}">
        <p14:creationId xmlns:p14="http://schemas.microsoft.com/office/powerpoint/2010/main" val="179815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6E055CF4-8BF0-496B-8D64-77D5A310E63C}" type="slidenum">
              <a:rPr lang="it-IT"/>
              <a:pPr>
                <a:defRPr/>
              </a:pPr>
              <a:t>‹#›</a:t>
            </a:fld>
            <a:endParaRPr lang="it-IT"/>
          </a:p>
        </p:txBody>
      </p:sp>
    </p:spTree>
    <p:extLst>
      <p:ext uri="{BB962C8B-B14F-4D97-AF65-F5344CB8AC3E}">
        <p14:creationId xmlns:p14="http://schemas.microsoft.com/office/powerpoint/2010/main" val="6452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4650" y="304800"/>
            <a:ext cx="1885950" cy="57912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066800" y="304800"/>
            <a:ext cx="5505450" cy="5791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55F616FC-2990-4CC7-809F-C38517BC13EC}" type="slidenum">
              <a:rPr lang="it-IT"/>
              <a:pPr>
                <a:defRPr/>
              </a:pPr>
              <a:t>‹#›</a:t>
            </a:fld>
            <a:endParaRPr lang="it-IT"/>
          </a:p>
        </p:txBody>
      </p:sp>
    </p:spTree>
    <p:extLst>
      <p:ext uri="{BB962C8B-B14F-4D97-AF65-F5344CB8AC3E}">
        <p14:creationId xmlns:p14="http://schemas.microsoft.com/office/powerpoint/2010/main" val="738836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543800" cy="1431925"/>
          </a:xfrm>
        </p:spPr>
        <p:txBody>
          <a:bodyPr/>
          <a:lstStyle/>
          <a:p>
            <a:r>
              <a:rPr lang="it-IT"/>
              <a:t>Fare clic per modificare lo stile del titolo</a:t>
            </a:r>
          </a:p>
        </p:txBody>
      </p:sp>
      <p:sp>
        <p:nvSpPr>
          <p:cNvPr id="3" name="Segnaposto testo 2"/>
          <p:cNvSpPr>
            <a:spLocks noGrp="1"/>
          </p:cNvSpPr>
          <p:nvPr>
            <p:ph type="body" sz="half" idx="1"/>
          </p:nvPr>
        </p:nvSpPr>
        <p:spPr>
          <a:xfrm>
            <a:off x="1066800" y="1981200"/>
            <a:ext cx="36957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14900" y="1981200"/>
            <a:ext cx="36957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C93DAEF7-C348-4B7E-BE03-AEE267CA5B0A}" type="slidenum">
              <a:rPr lang="it-IT"/>
              <a:pPr>
                <a:defRPr/>
              </a:pPr>
              <a:t>‹#›</a:t>
            </a:fld>
            <a:endParaRPr lang="it-IT"/>
          </a:p>
        </p:txBody>
      </p:sp>
    </p:spTree>
    <p:extLst>
      <p:ext uri="{BB962C8B-B14F-4D97-AF65-F5344CB8AC3E}">
        <p14:creationId xmlns:p14="http://schemas.microsoft.com/office/powerpoint/2010/main" val="2479361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543800" cy="1431925"/>
          </a:xfrm>
        </p:spPr>
        <p:txBody>
          <a:bodyPr/>
          <a:lstStyle/>
          <a:p>
            <a:r>
              <a:rPr lang="it-IT"/>
              <a:t>Fare clic per modificare lo stile del titolo</a:t>
            </a:r>
          </a:p>
        </p:txBody>
      </p:sp>
      <p:sp>
        <p:nvSpPr>
          <p:cNvPr id="3" name="Segnaposto testo 2"/>
          <p:cNvSpPr>
            <a:spLocks noGrp="1"/>
          </p:cNvSpPr>
          <p:nvPr>
            <p:ph type="body" sz="half" idx="1"/>
          </p:nvPr>
        </p:nvSpPr>
        <p:spPr>
          <a:xfrm>
            <a:off x="1066800" y="1981200"/>
            <a:ext cx="36957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4914900" y="1981200"/>
            <a:ext cx="36957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4914900" y="4114800"/>
            <a:ext cx="36957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17"/>
          <p:cNvSpPr>
            <a:spLocks noGrp="1" noChangeArrowheads="1"/>
          </p:cNvSpPr>
          <p:nvPr>
            <p:ph type="dt" sz="half" idx="10"/>
          </p:nvPr>
        </p:nvSpPr>
        <p:spPr>
          <a:ln/>
        </p:spPr>
        <p:txBody>
          <a:bodyPr/>
          <a:lstStyle>
            <a:lvl1pPr>
              <a:defRPr/>
            </a:lvl1pPr>
          </a:lstStyle>
          <a:p>
            <a:pPr>
              <a:defRPr/>
            </a:pPr>
            <a:endParaRPr lang="it-IT"/>
          </a:p>
        </p:txBody>
      </p:sp>
      <p:sp>
        <p:nvSpPr>
          <p:cNvPr id="7" name="Rectangle 18"/>
          <p:cNvSpPr>
            <a:spLocks noGrp="1" noChangeArrowheads="1"/>
          </p:cNvSpPr>
          <p:nvPr>
            <p:ph type="ftr" sz="quarter" idx="11"/>
          </p:nvPr>
        </p:nvSpPr>
        <p:spPr>
          <a:ln/>
        </p:spPr>
        <p:txBody>
          <a:bodyPr/>
          <a:lstStyle>
            <a:lvl1pPr>
              <a:defRPr/>
            </a:lvl1pPr>
          </a:lstStyle>
          <a:p>
            <a:pPr>
              <a:defRPr/>
            </a:pPr>
            <a:endParaRPr lang="it-IT"/>
          </a:p>
        </p:txBody>
      </p:sp>
      <p:sp>
        <p:nvSpPr>
          <p:cNvPr id="8" name="Rectangle 19"/>
          <p:cNvSpPr>
            <a:spLocks noGrp="1" noChangeArrowheads="1"/>
          </p:cNvSpPr>
          <p:nvPr>
            <p:ph type="sldNum" sz="quarter" idx="12"/>
          </p:nvPr>
        </p:nvSpPr>
        <p:spPr>
          <a:ln/>
        </p:spPr>
        <p:txBody>
          <a:bodyPr/>
          <a:lstStyle>
            <a:lvl1pPr>
              <a:defRPr/>
            </a:lvl1pPr>
          </a:lstStyle>
          <a:p>
            <a:pPr>
              <a:defRPr/>
            </a:pPr>
            <a:fld id="{D7F7CCE1-5A09-447C-8EBA-F93491BACAF7}" type="slidenum">
              <a:rPr lang="it-IT"/>
              <a:pPr>
                <a:defRPr/>
              </a:pPr>
              <a:t>‹#›</a:t>
            </a:fld>
            <a:endParaRPr lang="it-IT"/>
          </a:p>
        </p:txBody>
      </p:sp>
    </p:spTree>
    <p:extLst>
      <p:ext uri="{BB962C8B-B14F-4D97-AF65-F5344CB8AC3E}">
        <p14:creationId xmlns:p14="http://schemas.microsoft.com/office/powerpoint/2010/main" val="19623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CB1E93B2-4D10-450C-91FD-A0369CA2CA08}" type="slidenum">
              <a:rPr lang="it-IT"/>
              <a:pPr>
                <a:defRPr/>
              </a:pPr>
              <a:t>‹#›</a:t>
            </a:fld>
            <a:endParaRPr lang="it-IT"/>
          </a:p>
        </p:txBody>
      </p:sp>
    </p:spTree>
    <p:extLst>
      <p:ext uri="{BB962C8B-B14F-4D97-AF65-F5344CB8AC3E}">
        <p14:creationId xmlns:p14="http://schemas.microsoft.com/office/powerpoint/2010/main" val="193301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CFAB557E-9B23-48CF-A407-69E44D9AA672}" type="slidenum">
              <a:rPr lang="it-IT"/>
              <a:pPr>
                <a:defRPr/>
              </a:pPr>
              <a:t>‹#›</a:t>
            </a:fld>
            <a:endParaRPr lang="it-IT"/>
          </a:p>
        </p:txBody>
      </p:sp>
    </p:spTree>
    <p:extLst>
      <p:ext uri="{BB962C8B-B14F-4D97-AF65-F5344CB8AC3E}">
        <p14:creationId xmlns:p14="http://schemas.microsoft.com/office/powerpoint/2010/main" val="4175674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D320E1F0-C888-410D-A98F-11FA49E726BC}" type="slidenum">
              <a:rPr lang="it-IT"/>
              <a:pPr>
                <a:defRPr/>
              </a:pPr>
              <a:t>‹#›</a:t>
            </a:fld>
            <a:endParaRPr lang="it-IT"/>
          </a:p>
        </p:txBody>
      </p:sp>
    </p:spTree>
    <p:extLst>
      <p:ext uri="{BB962C8B-B14F-4D97-AF65-F5344CB8AC3E}">
        <p14:creationId xmlns:p14="http://schemas.microsoft.com/office/powerpoint/2010/main" val="44604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7"/>
          <p:cNvSpPr>
            <a:spLocks noGrp="1" noChangeArrowheads="1"/>
          </p:cNvSpPr>
          <p:nvPr>
            <p:ph type="dt" sz="half" idx="10"/>
          </p:nvPr>
        </p:nvSpPr>
        <p:spPr>
          <a:ln/>
        </p:spPr>
        <p:txBody>
          <a:bodyPr/>
          <a:lstStyle>
            <a:lvl1pPr>
              <a:defRPr/>
            </a:lvl1pPr>
          </a:lstStyle>
          <a:p>
            <a:pPr>
              <a:defRPr/>
            </a:pPr>
            <a:endParaRPr lang="it-IT"/>
          </a:p>
        </p:txBody>
      </p:sp>
      <p:sp>
        <p:nvSpPr>
          <p:cNvPr id="8" name="Rectangle 18"/>
          <p:cNvSpPr>
            <a:spLocks noGrp="1" noChangeArrowheads="1"/>
          </p:cNvSpPr>
          <p:nvPr>
            <p:ph type="ftr" sz="quarter" idx="11"/>
          </p:nvPr>
        </p:nvSpPr>
        <p:spPr>
          <a:ln/>
        </p:spPr>
        <p:txBody>
          <a:bodyPr/>
          <a:lstStyle>
            <a:lvl1pPr>
              <a:defRPr/>
            </a:lvl1pPr>
          </a:lstStyle>
          <a:p>
            <a:pPr>
              <a:defRPr/>
            </a:pPr>
            <a:endParaRPr lang="it-IT"/>
          </a:p>
        </p:txBody>
      </p:sp>
      <p:sp>
        <p:nvSpPr>
          <p:cNvPr id="9" name="Rectangle 19"/>
          <p:cNvSpPr>
            <a:spLocks noGrp="1" noChangeArrowheads="1"/>
          </p:cNvSpPr>
          <p:nvPr>
            <p:ph type="sldNum" sz="quarter" idx="12"/>
          </p:nvPr>
        </p:nvSpPr>
        <p:spPr>
          <a:ln/>
        </p:spPr>
        <p:txBody>
          <a:bodyPr/>
          <a:lstStyle>
            <a:lvl1pPr>
              <a:defRPr/>
            </a:lvl1pPr>
          </a:lstStyle>
          <a:p>
            <a:pPr>
              <a:defRPr/>
            </a:pPr>
            <a:fld id="{503785E2-1C33-42AA-A7F1-3092C05C661C}" type="slidenum">
              <a:rPr lang="it-IT"/>
              <a:pPr>
                <a:defRPr/>
              </a:pPr>
              <a:t>‹#›</a:t>
            </a:fld>
            <a:endParaRPr lang="it-IT"/>
          </a:p>
        </p:txBody>
      </p:sp>
    </p:spTree>
    <p:extLst>
      <p:ext uri="{BB962C8B-B14F-4D97-AF65-F5344CB8AC3E}">
        <p14:creationId xmlns:p14="http://schemas.microsoft.com/office/powerpoint/2010/main" val="198599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7"/>
          <p:cNvSpPr>
            <a:spLocks noGrp="1" noChangeArrowheads="1"/>
          </p:cNvSpPr>
          <p:nvPr>
            <p:ph type="dt" sz="half" idx="10"/>
          </p:nvPr>
        </p:nvSpPr>
        <p:spPr>
          <a:ln/>
        </p:spPr>
        <p:txBody>
          <a:bodyPr/>
          <a:lstStyle>
            <a:lvl1pPr>
              <a:defRPr/>
            </a:lvl1pPr>
          </a:lstStyle>
          <a:p>
            <a:pPr>
              <a:defRPr/>
            </a:pPr>
            <a:endParaRPr lang="it-IT"/>
          </a:p>
        </p:txBody>
      </p:sp>
      <p:sp>
        <p:nvSpPr>
          <p:cNvPr id="4" name="Rectangle 18"/>
          <p:cNvSpPr>
            <a:spLocks noGrp="1" noChangeArrowheads="1"/>
          </p:cNvSpPr>
          <p:nvPr>
            <p:ph type="ftr" sz="quarter" idx="11"/>
          </p:nvPr>
        </p:nvSpPr>
        <p:spPr>
          <a:ln/>
        </p:spPr>
        <p:txBody>
          <a:bodyPr/>
          <a:lstStyle>
            <a:lvl1pPr>
              <a:defRPr/>
            </a:lvl1pPr>
          </a:lstStyle>
          <a:p>
            <a:pPr>
              <a:defRPr/>
            </a:pPr>
            <a:endParaRPr lang="it-IT"/>
          </a:p>
        </p:txBody>
      </p:sp>
      <p:sp>
        <p:nvSpPr>
          <p:cNvPr id="5" name="Rectangle 19"/>
          <p:cNvSpPr>
            <a:spLocks noGrp="1" noChangeArrowheads="1"/>
          </p:cNvSpPr>
          <p:nvPr>
            <p:ph type="sldNum" sz="quarter" idx="12"/>
          </p:nvPr>
        </p:nvSpPr>
        <p:spPr>
          <a:ln/>
        </p:spPr>
        <p:txBody>
          <a:bodyPr/>
          <a:lstStyle>
            <a:lvl1pPr>
              <a:defRPr/>
            </a:lvl1pPr>
          </a:lstStyle>
          <a:p>
            <a:pPr>
              <a:defRPr/>
            </a:pPr>
            <a:fld id="{8117DB47-9AC2-4834-B812-92854C2642D5}" type="slidenum">
              <a:rPr lang="it-IT"/>
              <a:pPr>
                <a:defRPr/>
              </a:pPr>
              <a:t>‹#›</a:t>
            </a:fld>
            <a:endParaRPr lang="it-IT"/>
          </a:p>
        </p:txBody>
      </p:sp>
    </p:spTree>
    <p:extLst>
      <p:ext uri="{BB962C8B-B14F-4D97-AF65-F5344CB8AC3E}">
        <p14:creationId xmlns:p14="http://schemas.microsoft.com/office/powerpoint/2010/main" val="126429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it-IT"/>
          </a:p>
        </p:txBody>
      </p:sp>
      <p:sp>
        <p:nvSpPr>
          <p:cNvPr id="3" name="Rectangle 18"/>
          <p:cNvSpPr>
            <a:spLocks noGrp="1" noChangeArrowheads="1"/>
          </p:cNvSpPr>
          <p:nvPr>
            <p:ph type="ftr" sz="quarter" idx="11"/>
          </p:nvPr>
        </p:nvSpPr>
        <p:spPr>
          <a:ln/>
        </p:spPr>
        <p:txBody>
          <a:bodyPr/>
          <a:lstStyle>
            <a:lvl1pPr>
              <a:defRPr/>
            </a:lvl1pPr>
          </a:lstStyle>
          <a:p>
            <a:pPr>
              <a:defRPr/>
            </a:pPr>
            <a:endParaRPr lang="it-IT"/>
          </a:p>
        </p:txBody>
      </p:sp>
      <p:sp>
        <p:nvSpPr>
          <p:cNvPr id="4" name="Rectangle 19"/>
          <p:cNvSpPr>
            <a:spLocks noGrp="1" noChangeArrowheads="1"/>
          </p:cNvSpPr>
          <p:nvPr>
            <p:ph type="sldNum" sz="quarter" idx="12"/>
          </p:nvPr>
        </p:nvSpPr>
        <p:spPr>
          <a:ln/>
        </p:spPr>
        <p:txBody>
          <a:bodyPr/>
          <a:lstStyle>
            <a:lvl1pPr>
              <a:defRPr/>
            </a:lvl1pPr>
          </a:lstStyle>
          <a:p>
            <a:pPr>
              <a:defRPr/>
            </a:pPr>
            <a:fld id="{299A06DA-60CF-4547-981C-E3A8CA3E8B54}" type="slidenum">
              <a:rPr lang="it-IT"/>
              <a:pPr>
                <a:defRPr/>
              </a:pPr>
              <a:t>‹#›</a:t>
            </a:fld>
            <a:endParaRPr lang="it-IT"/>
          </a:p>
        </p:txBody>
      </p:sp>
    </p:spTree>
    <p:extLst>
      <p:ext uri="{BB962C8B-B14F-4D97-AF65-F5344CB8AC3E}">
        <p14:creationId xmlns:p14="http://schemas.microsoft.com/office/powerpoint/2010/main" val="197290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57EE0EC8-76B2-4BEA-B193-1853C02DAB00}" type="slidenum">
              <a:rPr lang="it-IT"/>
              <a:pPr>
                <a:defRPr/>
              </a:pPr>
              <a:t>‹#›</a:t>
            </a:fld>
            <a:endParaRPr lang="it-IT"/>
          </a:p>
        </p:txBody>
      </p:sp>
    </p:spTree>
    <p:extLst>
      <p:ext uri="{BB962C8B-B14F-4D97-AF65-F5344CB8AC3E}">
        <p14:creationId xmlns:p14="http://schemas.microsoft.com/office/powerpoint/2010/main" val="13380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8E35CDE5-D295-4B66-BEA6-6322FDD724DA}" type="slidenum">
              <a:rPr lang="it-IT"/>
              <a:pPr>
                <a:defRPr/>
              </a:pPr>
              <a:t>‹#›</a:t>
            </a:fld>
            <a:endParaRPr lang="it-IT"/>
          </a:p>
        </p:txBody>
      </p:sp>
    </p:spTree>
    <p:extLst>
      <p:ext uri="{BB962C8B-B14F-4D97-AF65-F5344CB8AC3E}">
        <p14:creationId xmlns:p14="http://schemas.microsoft.com/office/powerpoint/2010/main" val="353313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96 w 5184"/>
                <a:gd name="T3" fmla="*/ 3159 h 3159"/>
                <a:gd name="T4" fmla="*/ 52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70 w 556"/>
                <a:gd name="T5" fmla="*/ 3159 h 3159"/>
                <a:gd name="T6" fmla="*/ 57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829 w 4724"/>
                  <a:gd name="T1" fmla="*/ 0 h 12"/>
                  <a:gd name="T2" fmla="*/ 0 w 4724"/>
                  <a:gd name="T3" fmla="*/ 0 h 12"/>
                  <a:gd name="T4" fmla="*/ 0 w 4724"/>
                  <a:gd name="T5" fmla="*/ 12 h 12"/>
                  <a:gd name="T6" fmla="*/ 4829 w 4724"/>
                  <a:gd name="T7" fmla="*/ 12 h 12"/>
                  <a:gd name="T8" fmla="*/ 4829 w 4724"/>
                  <a:gd name="T9" fmla="*/ 0 h 12"/>
                  <a:gd name="T10" fmla="*/ 482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628 w 251"/>
                  <a:gd name="T5" fmla="*/ 12 h 12"/>
                  <a:gd name="T6" fmla="*/ 2628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58 w 251"/>
                  <a:gd name="T1" fmla="*/ 0 h 12"/>
                  <a:gd name="T2" fmla="*/ 0 w 251"/>
                  <a:gd name="T3" fmla="*/ 0 h 12"/>
                  <a:gd name="T4" fmla="*/ 0 w 251"/>
                  <a:gd name="T5" fmla="*/ 12 h 12"/>
                  <a:gd name="T6" fmla="*/ 258 w 251"/>
                  <a:gd name="T7" fmla="*/ 12 h 12"/>
                  <a:gd name="T8" fmla="*/ 258 w 251"/>
                  <a:gd name="T9" fmla="*/ 0 h 12"/>
                  <a:gd name="T10" fmla="*/ 25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6043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a:t>Click to edit Master title style</a:t>
            </a:r>
          </a:p>
        </p:txBody>
      </p:sp>
      <p:sp>
        <p:nvSpPr>
          <p:cNvPr id="6043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6043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it-IT"/>
          </a:p>
        </p:txBody>
      </p:sp>
      <p:sp>
        <p:nvSpPr>
          <p:cNvPr id="6043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it-IT"/>
          </a:p>
        </p:txBody>
      </p:sp>
      <p:sp>
        <p:nvSpPr>
          <p:cNvPr id="6043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84BBCA83-3899-4F50-BBAA-2684F5B10546}" type="slidenum">
              <a:rPr lang="it-IT"/>
              <a:pPr>
                <a:defRPr/>
              </a:pPr>
              <a:t>‹#›</a:t>
            </a:fld>
            <a:endParaRPr lang="it-IT"/>
          </a:p>
        </p:txBody>
      </p:sp>
    </p:spTree>
  </p:cSld>
  <p:clrMap bg1="dk2" tx1="lt1" bg2="dk1" tx2="lt2" accent1="accent1" accent2="accent2" accent3="accent3" accent4="accent4" accent5="accent5" accent6="accent6" hlink="hlink" folHlink="folHlink"/>
  <p:sldLayoutIdLst>
    <p:sldLayoutId id="2147483790"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image" Target="../media/image9.tif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it-IT"/>
              <a:t>Dinamica molecolare</a:t>
            </a:r>
          </a:p>
        </p:txBody>
      </p:sp>
      <p:sp>
        <p:nvSpPr>
          <p:cNvPr id="2051" name="Rectangle 3"/>
          <p:cNvSpPr>
            <a:spLocks noGrp="1" noChangeArrowheads="1"/>
          </p:cNvSpPr>
          <p:nvPr>
            <p:ph type="subTitle" idx="1"/>
          </p:nvPr>
        </p:nvSpPr>
        <p:spPr/>
        <p:txBody>
          <a:bodyPr/>
          <a:lstStyle/>
          <a:p>
            <a:pPr eaLnBrk="1" hangingPunct="1">
              <a:lnSpc>
                <a:spcPct val="80000"/>
              </a:lnSpc>
              <a:defRPr/>
            </a:pPr>
            <a:endParaRPr lang="en-US" sz="2800" dirty="0"/>
          </a:p>
          <a:p>
            <a:pPr eaLnBrk="1" hangingPunct="1">
              <a:lnSpc>
                <a:spcPct val="80000"/>
              </a:lnSpc>
              <a:defRPr/>
            </a:pPr>
            <a:endParaRPr lang="en-US" sz="2800" dirty="0"/>
          </a:p>
          <a:p>
            <a:pPr eaLnBrk="1" hangingPunct="1">
              <a:lnSpc>
                <a:spcPct val="80000"/>
              </a:lnSpc>
              <a:defRPr/>
            </a:pPr>
            <a:r>
              <a:rPr lang="en-US" sz="2800" dirty="0"/>
              <a:t>A.A. 2020-2021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a:t>
            </a:r>
            <a:r>
              <a:rPr lang="en-US" altLang="it-IT" dirty="0" err="1">
                <a:effectLst/>
              </a:rPr>
              <a:t>Dynamcis</a:t>
            </a:r>
            <a:r>
              <a:rPr lang="en-US" altLang="it-IT" dirty="0">
                <a:effectLst/>
              </a:rPr>
              <a:t> – </a:t>
            </a:r>
            <a:r>
              <a:rPr lang="en-US" altLang="it-IT" dirty="0" err="1">
                <a:effectLst/>
              </a:rPr>
              <a:t>Verlet</a:t>
            </a:r>
            <a:r>
              <a:rPr lang="en-US" altLang="it-IT" dirty="0">
                <a:effectLst/>
              </a:rPr>
              <a:t> Algorithm</a:t>
            </a:r>
          </a:p>
        </p:txBody>
      </p:sp>
      <p:sp>
        <p:nvSpPr>
          <p:cNvPr id="5" name="Rectangle 4">
            <a:extLst>
              <a:ext uri="{FF2B5EF4-FFF2-40B4-BE49-F238E27FC236}">
                <a16:creationId xmlns:a16="http://schemas.microsoft.com/office/drawing/2014/main" id="{2EA98104-2165-9341-B9A8-23874D038C06}"/>
              </a:ext>
            </a:extLst>
          </p:cNvPr>
          <p:cNvSpPr/>
          <p:nvPr/>
        </p:nvSpPr>
        <p:spPr>
          <a:xfrm>
            <a:off x="179512" y="1700808"/>
            <a:ext cx="8856984" cy="5021055"/>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400" dirty="0">
              <a:latin typeface="Calibri" panose="020F0502020204030204" pitchFamily="34" charset="0"/>
            </a:endParaRPr>
          </a:p>
          <a:p>
            <a:pPr marL="342900" indent="-342900" algn="just">
              <a:lnSpc>
                <a:spcPct val="150000"/>
              </a:lnSpc>
              <a:buFont typeface="Arial" panose="020B0604020202020204" pitchFamily="34" charset="0"/>
              <a:buChar char="•"/>
            </a:pPr>
            <a:r>
              <a:rPr lang="en-US" sz="2400" i="1" dirty="0">
                <a:solidFill>
                  <a:srgbClr val="FF0000"/>
                </a:solidFill>
                <a:latin typeface="Calibri" panose="020F0502020204030204" pitchFamily="34" charset="0"/>
              </a:rPr>
              <a:t>predictor method</a:t>
            </a:r>
            <a:r>
              <a:rPr lang="en-US" sz="2400" dirty="0">
                <a:latin typeface="Calibri" panose="020F0502020204030204" pitchFamily="34" charset="0"/>
              </a:rPr>
              <a:t>: the molecular coordinates are assumed based on quantities calculated at the current step or are known from previous steps.</a:t>
            </a:r>
          </a:p>
          <a:p>
            <a:pPr marL="342900" indent="-342900" algn="just">
              <a:lnSpc>
                <a:spcPct val="150000"/>
              </a:lnSpc>
              <a:buFont typeface="Arial" panose="020B0604020202020204" pitchFamily="34" charset="0"/>
              <a:buChar char="•"/>
            </a:pPr>
            <a:r>
              <a:rPr lang="en-US" sz="2400" dirty="0">
                <a:latin typeface="Calibri" panose="020F0502020204030204" pitchFamily="34" charset="0"/>
              </a:rPr>
              <a:t>the goal is to directly solve the system of </a:t>
            </a:r>
            <a:r>
              <a:rPr lang="en-US" sz="2400" dirty="0">
                <a:solidFill>
                  <a:srgbClr val="FF0000"/>
                </a:solidFill>
                <a:latin typeface="Calibri" panose="020F0502020204030204" pitchFamily="34" charset="0"/>
              </a:rPr>
              <a:t>second order </a:t>
            </a:r>
            <a:r>
              <a:rPr lang="en-US" sz="2400" dirty="0">
                <a:latin typeface="Calibri" panose="020F0502020204030204" pitchFamily="34" charset="0"/>
              </a:rPr>
              <a:t>differential equations given by Newton's law.</a:t>
            </a:r>
          </a:p>
          <a:p>
            <a:pPr marL="342900" indent="-342900" algn="just">
              <a:lnSpc>
                <a:spcPct val="150000"/>
              </a:lnSpc>
              <a:buFont typeface="Arial" panose="020B0604020202020204" pitchFamily="34" charset="0"/>
              <a:buChar char="•"/>
            </a:pPr>
            <a:r>
              <a:rPr lang="en-US" sz="2400" dirty="0">
                <a:solidFill>
                  <a:srgbClr val="FF0000"/>
                </a:solidFill>
                <a:latin typeface="Calibri" panose="020F0502020204030204" pitchFamily="34" charset="0"/>
              </a:rPr>
              <a:t>CONDITIONS</a:t>
            </a:r>
            <a:r>
              <a:rPr lang="en-US" sz="2400" dirty="0">
                <a:latin typeface="Calibri" panose="020F0502020204030204" pitchFamily="34" charset="0"/>
              </a:rPr>
              <a:t>: integrate the equation of motion into an infinitesimal time interval such as to consider </a:t>
            </a:r>
            <a:r>
              <a:rPr lang="en-US" sz="2400" dirty="0">
                <a:solidFill>
                  <a:srgbClr val="FF0000"/>
                </a:solidFill>
                <a:latin typeface="Calibri" panose="020F0502020204030204" pitchFamily="34" charset="0"/>
              </a:rPr>
              <a:t>force as a constant</a:t>
            </a:r>
            <a:r>
              <a:rPr lang="en-US" sz="2400" dirty="0">
                <a:latin typeface="Calibri" panose="020F0502020204030204" pitchFamily="34" charset="0"/>
              </a:rPr>
              <a:t>.</a:t>
            </a:r>
          </a:p>
          <a:p>
            <a:pPr marL="342900" indent="-342900">
              <a:lnSpc>
                <a:spcPct val="150000"/>
              </a:lnSpc>
              <a:buFont typeface="Arial" panose="020B0604020202020204" pitchFamily="34" charset="0"/>
              <a:buChar char="•"/>
            </a:pPr>
            <a:endParaRPr lang="en-US" sz="2400" dirty="0">
              <a:effectLst/>
              <a:latin typeface="Calibri" panose="020F0502020204030204" pitchFamily="34" charset="0"/>
            </a:endParaRPr>
          </a:p>
        </p:txBody>
      </p:sp>
    </p:spTree>
    <p:extLst>
      <p:ext uri="{BB962C8B-B14F-4D97-AF65-F5344CB8AC3E}">
        <p14:creationId xmlns:p14="http://schemas.microsoft.com/office/powerpoint/2010/main" val="342268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a:t>
            </a:r>
            <a:r>
              <a:rPr lang="en-US" altLang="it-IT" dirty="0" err="1">
                <a:effectLst/>
              </a:rPr>
              <a:t>Verlet</a:t>
            </a:r>
            <a:r>
              <a:rPr lang="en-US" altLang="it-IT" dirty="0">
                <a:effectLst/>
              </a:rPr>
              <a:t> Algorithm</a:t>
            </a:r>
          </a:p>
        </p:txBody>
      </p:sp>
      <p:sp>
        <p:nvSpPr>
          <p:cNvPr id="2" name="Rectangle 1">
            <a:extLst>
              <a:ext uri="{FF2B5EF4-FFF2-40B4-BE49-F238E27FC236}">
                <a16:creationId xmlns:a16="http://schemas.microsoft.com/office/drawing/2014/main" id="{D950FDAC-E143-8246-8D8D-1E00BB5BC30E}"/>
              </a:ext>
            </a:extLst>
          </p:cNvPr>
          <p:cNvSpPr/>
          <p:nvPr/>
        </p:nvSpPr>
        <p:spPr>
          <a:xfrm>
            <a:off x="200777" y="1635373"/>
            <a:ext cx="5174815" cy="461665"/>
          </a:xfrm>
          <a:prstGeom prst="rect">
            <a:avLst/>
          </a:prstGeom>
        </p:spPr>
        <p:txBody>
          <a:bodyPr wrap="none">
            <a:spAutoFit/>
          </a:bodyPr>
          <a:lstStyle/>
          <a:p>
            <a:r>
              <a:rPr lang="el-GR" sz="2400" b="1" dirty="0">
                <a:solidFill>
                  <a:srgbClr val="FF0000"/>
                </a:solidFill>
                <a:latin typeface="Cambria Math" panose="02040503050406030204" pitchFamily="18" charset="0"/>
              </a:rPr>
              <a:t>𝑟(𝑡+δ𝑡)=𝑟(𝑡)+𝑣(𝑡)δ𝑡+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𝑓(𝑡)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2𝑚</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δ𝑡</a:t>
            </a:r>
            <a:r>
              <a:rPr lang="el-GR" sz="2400" b="1" baseline="30000" dirty="0">
                <a:solidFill>
                  <a:srgbClr val="FF0000"/>
                </a:solidFill>
                <a:latin typeface="Cambria Math" panose="02040503050406030204" pitchFamily="18" charset="0"/>
              </a:rPr>
              <a:t>2</a:t>
            </a:r>
            <a:r>
              <a:rPr lang="el-GR" sz="2400" b="1" dirty="0">
                <a:solidFill>
                  <a:srgbClr val="FF0000"/>
                </a:solidFill>
                <a:latin typeface="Cambria Math" panose="02040503050406030204" pitchFamily="18" charset="0"/>
              </a:rPr>
              <a:t> </a:t>
            </a:r>
            <a:endParaRPr lang="el-GR" sz="2400" b="1" dirty="0">
              <a:solidFill>
                <a:srgbClr val="FF0000"/>
              </a:solidFill>
              <a:effectLst/>
              <a:latin typeface="Cambria Math" panose="02040503050406030204" pitchFamily="18" charset="0"/>
            </a:endParaRPr>
          </a:p>
        </p:txBody>
      </p:sp>
      <p:sp>
        <p:nvSpPr>
          <p:cNvPr id="4" name="Rectangle 3">
            <a:extLst>
              <a:ext uri="{FF2B5EF4-FFF2-40B4-BE49-F238E27FC236}">
                <a16:creationId xmlns:a16="http://schemas.microsoft.com/office/drawing/2014/main" id="{6A15D748-C0FC-374F-B0F3-59B0ED33D961}"/>
              </a:ext>
            </a:extLst>
          </p:cNvPr>
          <p:cNvSpPr/>
          <p:nvPr/>
        </p:nvSpPr>
        <p:spPr>
          <a:xfrm>
            <a:off x="200777" y="2232724"/>
            <a:ext cx="5538696" cy="461665"/>
          </a:xfrm>
          <a:prstGeom prst="rect">
            <a:avLst/>
          </a:prstGeom>
        </p:spPr>
        <p:txBody>
          <a:bodyPr wrap="none">
            <a:spAutoFit/>
          </a:bodyPr>
          <a:lstStyle/>
          <a:p>
            <a:r>
              <a:rPr lang="el-GR" sz="2400" b="1" dirty="0">
                <a:solidFill>
                  <a:srgbClr val="FF0000"/>
                </a:solidFill>
                <a:latin typeface="Cambria Math" panose="02040503050406030204" pitchFamily="18" charset="0"/>
              </a:rPr>
              <a:t>𝑣(𝑡+δ𝑡)=𝑣(𝑡)+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𝑓(𝑡+δ𝑡)+𝑓(𝑡)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2𝑚</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δ𝑡 </a:t>
            </a:r>
            <a:endParaRPr lang="el-GR" sz="2400" b="1" dirty="0">
              <a:solidFill>
                <a:srgbClr val="FF0000"/>
              </a:solidFill>
              <a:effectLst/>
              <a:latin typeface="Cambria Math" panose="02040503050406030204" pitchFamily="18" charset="0"/>
            </a:endParaRPr>
          </a:p>
        </p:txBody>
      </p:sp>
      <p:sp>
        <p:nvSpPr>
          <p:cNvPr id="5" name="Rectangle 4">
            <a:extLst>
              <a:ext uri="{FF2B5EF4-FFF2-40B4-BE49-F238E27FC236}">
                <a16:creationId xmlns:a16="http://schemas.microsoft.com/office/drawing/2014/main" id="{2EA98104-2165-9341-B9A8-23874D038C06}"/>
              </a:ext>
            </a:extLst>
          </p:cNvPr>
          <p:cNvSpPr/>
          <p:nvPr/>
        </p:nvSpPr>
        <p:spPr>
          <a:xfrm>
            <a:off x="179512" y="2694389"/>
            <a:ext cx="8856984" cy="3416320"/>
          </a:xfrm>
          <a:prstGeom prst="rect">
            <a:avLst/>
          </a:prstGeom>
        </p:spPr>
        <p:txBody>
          <a:bodyPr wrap="square">
            <a:spAutoFit/>
          </a:bodyPr>
          <a:lstStyle/>
          <a:p>
            <a:endParaRPr lang="en-US" sz="2400" dirty="0">
              <a:latin typeface="Calibri" panose="020F0502020204030204" pitchFamily="34" charset="0"/>
            </a:endParaRPr>
          </a:p>
          <a:p>
            <a:pPr marL="342900" indent="-342900">
              <a:buFont typeface="+mj-lt"/>
              <a:buAutoNum type="arabicPeriod"/>
            </a:pPr>
            <a:r>
              <a:rPr lang="en-US" sz="2400" dirty="0">
                <a:latin typeface="Calibri" panose="020F0502020204030204" pitchFamily="34" charset="0"/>
              </a:rPr>
              <a:t>Given </a:t>
            </a:r>
            <a:r>
              <a:rPr lang="en-US" sz="2400" dirty="0">
                <a:latin typeface="Cambria Math" panose="02040503050406030204" pitchFamily="18" charset="0"/>
              </a:rPr>
              <a:t>𝑟(𝑡) </a:t>
            </a:r>
            <a:r>
              <a:rPr lang="en-US" sz="2400" dirty="0">
                <a:latin typeface="Calibri" panose="020F0502020204030204" pitchFamily="34" charset="0"/>
              </a:rPr>
              <a:t>and </a:t>
            </a:r>
            <a:r>
              <a:rPr lang="en-US" sz="2400" dirty="0">
                <a:latin typeface="Cambria Math" panose="02040503050406030204" pitchFamily="18" charset="0"/>
              </a:rPr>
              <a:t>𝑣(𝑡) </a:t>
            </a:r>
            <a:r>
              <a:rPr lang="en-US" sz="2400" dirty="0">
                <a:latin typeface="Calibri" panose="020F0502020204030204" pitchFamily="34" charset="0"/>
              </a:rPr>
              <a:t>at one time point </a:t>
            </a:r>
            <a:r>
              <a:rPr lang="en-US" sz="2400" dirty="0">
                <a:latin typeface="Cambria Math" panose="02040503050406030204" pitchFamily="18" charset="0"/>
              </a:rPr>
              <a:t>𝑡</a:t>
            </a:r>
            <a:r>
              <a:rPr lang="en-US" sz="2400" dirty="0">
                <a:latin typeface="Calibri" panose="020F0502020204030204" pitchFamily="34" charset="0"/>
              </a:rPr>
              <a:t>, first compute the forces on each atom using the force field. </a:t>
            </a:r>
          </a:p>
          <a:p>
            <a:pPr marL="342900" indent="-342900">
              <a:buFont typeface="+mj-lt"/>
              <a:buAutoNum type="arabicPeriod"/>
            </a:pPr>
            <a:r>
              <a:rPr lang="en-US" sz="2400" dirty="0">
                <a:latin typeface="Calibri" panose="020F0502020204030204" pitchFamily="34" charset="0"/>
              </a:rPr>
              <a:t>Do an update of the positions 𝑟</a:t>
            </a:r>
          </a:p>
          <a:p>
            <a:pPr marL="342900" indent="-342900">
              <a:buFont typeface="+mj-lt"/>
              <a:buAutoNum type="arabicPeriod"/>
            </a:pPr>
            <a:r>
              <a:rPr lang="en-US" sz="2400" dirty="0">
                <a:latin typeface="Calibri" panose="020F0502020204030204" pitchFamily="34" charset="0"/>
              </a:rPr>
              <a:t>Do a partial update of the velocity array based on the current forces</a:t>
            </a:r>
          </a:p>
          <a:p>
            <a:pPr marL="342900" indent="-342900">
              <a:buFont typeface="+mj-lt"/>
              <a:buAutoNum type="arabicPeriod"/>
            </a:pPr>
            <a:r>
              <a:rPr lang="en-US" sz="2400" dirty="0">
                <a:latin typeface="Calibri" panose="020F0502020204030204" pitchFamily="34" charset="0"/>
              </a:rPr>
              <a:t>Compute the new forces 𝑓(𝑡+</a:t>
            </a:r>
            <a:r>
              <a:rPr lang="el-GR" sz="2400" dirty="0">
                <a:latin typeface="Calibri" panose="020F0502020204030204" pitchFamily="34" charset="0"/>
              </a:rPr>
              <a:t>δ𝑡) </a:t>
            </a:r>
            <a:r>
              <a:rPr lang="en-US" sz="2400" dirty="0">
                <a:latin typeface="Calibri" panose="020F0502020204030204" pitchFamily="34" charset="0"/>
              </a:rPr>
              <a:t>using the new positions 𝑟(𝑡+</a:t>
            </a:r>
            <a:r>
              <a:rPr lang="el-GR" sz="2400" dirty="0">
                <a:latin typeface="Calibri" panose="020F0502020204030204" pitchFamily="34" charset="0"/>
              </a:rPr>
              <a:t>δ𝑡)</a:t>
            </a:r>
            <a:endParaRPr lang="it-IT" sz="2400" dirty="0">
              <a:latin typeface="Calibri" panose="020F0502020204030204" pitchFamily="34" charset="0"/>
            </a:endParaRPr>
          </a:p>
          <a:p>
            <a:pPr marL="342900" indent="-342900">
              <a:buFont typeface="+mj-lt"/>
              <a:buAutoNum type="arabicPeriod"/>
            </a:pPr>
            <a:r>
              <a:rPr lang="en-US" sz="2400" dirty="0">
                <a:latin typeface="Calibri" panose="020F0502020204030204" pitchFamily="34" charset="0"/>
              </a:rPr>
              <a:t>Finish the update of the velocity array</a:t>
            </a:r>
          </a:p>
          <a:p>
            <a:pPr marL="342900" indent="-342900">
              <a:buFont typeface="+mj-lt"/>
              <a:buAutoNum type="arabicPeriod"/>
            </a:pPr>
            <a:r>
              <a:rPr lang="en-US" sz="2400" dirty="0">
                <a:latin typeface="Calibri" panose="020F0502020204030204" pitchFamily="34" charset="0"/>
              </a:rPr>
              <a:t>Go back to 1</a:t>
            </a:r>
            <a:endParaRPr lang="en-US" sz="2400" dirty="0">
              <a:effectLst/>
              <a:latin typeface="Calibri" panose="020F0502020204030204" pitchFamily="34" charset="0"/>
            </a:endParaRPr>
          </a:p>
        </p:txBody>
      </p:sp>
      <p:sp>
        <p:nvSpPr>
          <p:cNvPr id="6" name="Rectangle 5">
            <a:extLst>
              <a:ext uri="{FF2B5EF4-FFF2-40B4-BE49-F238E27FC236}">
                <a16:creationId xmlns:a16="http://schemas.microsoft.com/office/drawing/2014/main" id="{8D313C5E-2F35-9B44-8F8D-FF9916D3AD6E}"/>
              </a:ext>
            </a:extLst>
          </p:cNvPr>
          <p:cNvSpPr/>
          <p:nvPr/>
        </p:nvSpPr>
        <p:spPr>
          <a:xfrm>
            <a:off x="6300192" y="1635373"/>
            <a:ext cx="2170787" cy="461665"/>
          </a:xfrm>
          <a:prstGeom prst="rect">
            <a:avLst/>
          </a:prstGeom>
        </p:spPr>
        <p:txBody>
          <a:bodyPr wrap="none">
            <a:spAutoFit/>
          </a:bodyPr>
          <a:lstStyle/>
          <a:p>
            <a:r>
              <a:rPr lang="en-US" sz="2400" b="1">
                <a:latin typeface="Cambria Math" panose="02040503050406030204" pitchFamily="18" charset="0"/>
                <a:sym typeface="Wingdings" pitchFamily="2" charset="2"/>
              </a:rPr>
              <a:t> </a:t>
            </a:r>
            <a:r>
              <a:rPr lang="en-US" sz="2400" b="1">
                <a:latin typeface="Cambria Math" panose="02040503050406030204" pitchFamily="18" charset="0"/>
              </a:rPr>
              <a:t>coordinates </a:t>
            </a:r>
            <a:endParaRPr lang="en-US" sz="2400" b="1">
              <a:effectLst/>
              <a:latin typeface="Cambria Math" panose="02040503050406030204" pitchFamily="18" charset="0"/>
            </a:endParaRPr>
          </a:p>
        </p:txBody>
      </p:sp>
      <p:sp>
        <p:nvSpPr>
          <p:cNvPr id="7" name="Rectangle 6">
            <a:extLst>
              <a:ext uri="{FF2B5EF4-FFF2-40B4-BE49-F238E27FC236}">
                <a16:creationId xmlns:a16="http://schemas.microsoft.com/office/drawing/2014/main" id="{E7E4C663-0941-794B-958F-009F11605895}"/>
              </a:ext>
            </a:extLst>
          </p:cNvPr>
          <p:cNvSpPr/>
          <p:nvPr/>
        </p:nvSpPr>
        <p:spPr>
          <a:xfrm>
            <a:off x="6300192" y="2232724"/>
            <a:ext cx="1794081" cy="461665"/>
          </a:xfrm>
          <a:prstGeom prst="rect">
            <a:avLst/>
          </a:prstGeom>
        </p:spPr>
        <p:txBody>
          <a:bodyPr wrap="none">
            <a:spAutoFit/>
          </a:bodyPr>
          <a:lstStyle/>
          <a:p>
            <a:r>
              <a:rPr lang="en-US" sz="2400" b="1" dirty="0">
                <a:latin typeface="Cambria Math" panose="02040503050406030204" pitchFamily="18" charset="0"/>
                <a:sym typeface="Wingdings" pitchFamily="2" charset="2"/>
              </a:rPr>
              <a:t> </a:t>
            </a:r>
            <a:r>
              <a:rPr lang="en-US" sz="2400" b="1" dirty="0">
                <a:latin typeface="Cambria Math" panose="02040503050406030204" pitchFamily="18" charset="0"/>
              </a:rPr>
              <a:t>velocities</a:t>
            </a:r>
            <a:endParaRPr lang="en-US" sz="2400" b="1" dirty="0">
              <a:effectLst/>
              <a:latin typeface="Cambria Math" panose="02040503050406030204" pitchFamily="18" charset="0"/>
            </a:endParaRPr>
          </a:p>
        </p:txBody>
      </p:sp>
    </p:spTree>
    <p:extLst>
      <p:ext uri="{BB962C8B-B14F-4D97-AF65-F5344CB8AC3E}">
        <p14:creationId xmlns:p14="http://schemas.microsoft.com/office/powerpoint/2010/main" val="682526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a:t>
            </a:r>
            <a:r>
              <a:rPr lang="en-US" altLang="it-IT" dirty="0" err="1">
                <a:effectLst/>
              </a:rPr>
              <a:t>Verlet</a:t>
            </a:r>
            <a:r>
              <a:rPr lang="en-US" altLang="it-IT" dirty="0">
                <a:effectLst/>
              </a:rPr>
              <a:t> Algorithm</a:t>
            </a:r>
          </a:p>
        </p:txBody>
      </p:sp>
      <p:sp>
        <p:nvSpPr>
          <p:cNvPr id="5" name="Rectangle 4">
            <a:extLst>
              <a:ext uri="{FF2B5EF4-FFF2-40B4-BE49-F238E27FC236}">
                <a16:creationId xmlns:a16="http://schemas.microsoft.com/office/drawing/2014/main" id="{2EA98104-2165-9341-B9A8-23874D038C06}"/>
              </a:ext>
            </a:extLst>
          </p:cNvPr>
          <p:cNvSpPr/>
          <p:nvPr/>
        </p:nvSpPr>
        <p:spPr>
          <a:xfrm>
            <a:off x="107504" y="2924944"/>
            <a:ext cx="8856984" cy="3416320"/>
          </a:xfrm>
          <a:prstGeom prst="rect">
            <a:avLst/>
          </a:prstGeom>
        </p:spPr>
        <p:txBody>
          <a:bodyPr wrap="square">
            <a:spAutoFit/>
          </a:bodyPr>
          <a:lstStyle/>
          <a:p>
            <a:r>
              <a:rPr lang="en-US" sz="2400" b="1" i="1" dirty="0">
                <a:solidFill>
                  <a:srgbClr val="FF0000"/>
                </a:solidFill>
                <a:latin typeface="Calibri" panose="020F0502020204030204" pitchFamily="34" charset="0"/>
              </a:rPr>
              <a:t>REQUIREMENTS:</a:t>
            </a:r>
          </a:p>
          <a:p>
            <a:endParaRPr lang="en-US" sz="2400" dirty="0">
              <a:latin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rPr>
              <a:t>⚠️</a:t>
            </a:r>
            <a:r>
              <a:rPr lang="en-US" sz="2400" dirty="0" err="1">
                <a:latin typeface="Calibri" panose="020F0502020204030204" pitchFamily="34" charset="0"/>
              </a:rPr>
              <a:t>Verlet</a:t>
            </a:r>
            <a:r>
              <a:rPr lang="en-US" sz="2400" dirty="0">
                <a:latin typeface="Calibri" panose="020F0502020204030204" pitchFamily="34" charset="0"/>
              </a:rPr>
              <a:t> algorithm is </a:t>
            </a:r>
            <a:r>
              <a:rPr lang="en-US" sz="2400" dirty="0">
                <a:solidFill>
                  <a:srgbClr val="FF0000"/>
                </a:solidFill>
                <a:latin typeface="Calibri" panose="020F0502020204030204" pitchFamily="34" charset="0"/>
              </a:rPr>
              <a:t>not</a:t>
            </a:r>
            <a:r>
              <a:rPr lang="en-US" sz="2400" dirty="0">
                <a:latin typeface="Calibri" panose="020F0502020204030204" pitchFamily="34" charset="0"/>
              </a:rPr>
              <a:t> a self-starting method!!! </a:t>
            </a:r>
          </a:p>
          <a:p>
            <a:pPr marL="800100" lvl="1" indent="-342900">
              <a:buFont typeface="Arial" panose="020B0604020202020204" pitchFamily="34" charset="0"/>
              <a:buChar char="•"/>
            </a:pPr>
            <a:r>
              <a:rPr lang="en-US" sz="2400" dirty="0">
                <a:latin typeface="Calibri" panose="020F0502020204030204" pitchFamily="34" charset="0"/>
              </a:rPr>
              <a:t>Initial coordinates (from experimental techniques or MM)</a:t>
            </a:r>
          </a:p>
          <a:p>
            <a:pPr marL="800100" lvl="1" indent="-342900">
              <a:buFont typeface="Arial" panose="020B0604020202020204" pitchFamily="34" charset="0"/>
              <a:buChar char="•"/>
            </a:pPr>
            <a:r>
              <a:rPr lang="en-US" sz="2400" dirty="0">
                <a:latin typeface="Calibri" panose="020F0502020204030204" pitchFamily="34" charset="0"/>
              </a:rPr>
              <a:t>Initial </a:t>
            </a:r>
            <a:r>
              <a:rPr lang="en-US" sz="2400" dirty="0">
                <a:solidFill>
                  <a:srgbClr val="FF0000"/>
                </a:solidFill>
                <a:latin typeface="Calibri" panose="020F0502020204030204" pitchFamily="34" charset="0"/>
              </a:rPr>
              <a:t>velocities</a:t>
            </a:r>
            <a:r>
              <a:rPr lang="en-US" sz="2400" dirty="0">
                <a:latin typeface="Calibri" panose="020F0502020204030204" pitchFamily="34" charset="0"/>
              </a:rPr>
              <a:t> (from Maxwell-Boltzmann distribution)</a:t>
            </a:r>
          </a:p>
          <a:p>
            <a:pPr marL="342900" indent="-342900">
              <a:buFont typeface="Arial" panose="020B0604020202020204" pitchFamily="34" charset="0"/>
              <a:buChar char="•"/>
            </a:pPr>
            <a:r>
              <a:rPr lang="en-US" sz="2400" dirty="0">
                <a:latin typeface="Calibri" panose="020F0502020204030204" pitchFamily="34" charset="0"/>
              </a:rPr>
              <a:t>Constant mass (constant number of atom)</a:t>
            </a:r>
          </a:p>
          <a:p>
            <a:pPr marL="342900" indent="-342900">
              <a:buFont typeface="Arial" panose="020B0604020202020204" pitchFamily="34" charset="0"/>
              <a:buChar char="•"/>
            </a:pPr>
            <a:r>
              <a:rPr lang="en-US" sz="2400" dirty="0">
                <a:latin typeface="Calibri" panose="020F0502020204030204" pitchFamily="34" charset="0"/>
              </a:rPr>
              <a:t>Constant FF (constant atom types)</a:t>
            </a:r>
          </a:p>
          <a:p>
            <a:pPr marL="342900" indent="-342900">
              <a:buFont typeface="Arial" panose="020B0604020202020204" pitchFamily="34" charset="0"/>
              <a:buChar char="•"/>
            </a:pPr>
            <a:r>
              <a:rPr lang="en-US" sz="2400" dirty="0">
                <a:latin typeface="Calibri" panose="020F0502020204030204" pitchFamily="34" charset="0"/>
              </a:rPr>
              <a:t>Time step (</a:t>
            </a:r>
            <a:r>
              <a:rPr lang="en-US" sz="2400" dirty="0" err="1">
                <a:solidFill>
                  <a:srgbClr val="FF0000"/>
                </a:solidFill>
                <a:latin typeface="Symbol" pitchFamily="2" charset="2"/>
              </a:rPr>
              <a:t>d</a:t>
            </a:r>
            <a:r>
              <a:rPr lang="en-US" sz="2400" dirty="0" err="1">
                <a:solidFill>
                  <a:srgbClr val="FF0000"/>
                </a:solidFill>
                <a:latin typeface="Calibri" panose="020F0502020204030204" pitchFamily="34" charset="0"/>
              </a:rPr>
              <a:t>t</a:t>
            </a:r>
            <a:r>
              <a:rPr lang="en-US" sz="2400" dirty="0">
                <a:latin typeface="Calibri" panose="020F0502020204030204" pitchFamily="34" charset="0"/>
              </a:rPr>
              <a:t>) must be extremely small </a:t>
            </a:r>
          </a:p>
          <a:p>
            <a:pPr marL="342900" indent="-342900">
              <a:buFont typeface="Arial" panose="020B0604020202020204" pitchFamily="34" charset="0"/>
              <a:buChar char="•"/>
            </a:pPr>
            <a:r>
              <a:rPr lang="en-US" sz="2400" dirty="0">
                <a:latin typeface="Calibri" panose="020F0502020204030204" pitchFamily="34" charset="0"/>
                <a:sym typeface="Wingdings" pitchFamily="2" charset="2"/>
              </a:rPr>
              <a:t> </a:t>
            </a:r>
            <a:r>
              <a:rPr lang="en-US" sz="2400" dirty="0">
                <a:latin typeface="Calibri" panose="020F0502020204030204" pitchFamily="34" charset="0"/>
              </a:rPr>
              <a:t>1 fs &lt; </a:t>
            </a:r>
            <a:r>
              <a:rPr lang="en-US" sz="2400" dirty="0" err="1">
                <a:latin typeface="Symbol" pitchFamily="2" charset="2"/>
              </a:rPr>
              <a:t>d</a:t>
            </a:r>
            <a:r>
              <a:rPr lang="en-US" sz="2400" dirty="0" err="1">
                <a:latin typeface="Calibri" panose="020F0502020204030204" pitchFamily="34" charset="0"/>
              </a:rPr>
              <a:t>t</a:t>
            </a:r>
            <a:r>
              <a:rPr lang="en-US" sz="2400" dirty="0">
                <a:latin typeface="Calibri" panose="020F0502020204030204" pitchFamily="34" charset="0"/>
              </a:rPr>
              <a:t> &lt; 10 fs</a:t>
            </a:r>
          </a:p>
        </p:txBody>
      </p:sp>
      <p:sp>
        <p:nvSpPr>
          <p:cNvPr id="8" name="Rectangle 7">
            <a:extLst>
              <a:ext uri="{FF2B5EF4-FFF2-40B4-BE49-F238E27FC236}">
                <a16:creationId xmlns:a16="http://schemas.microsoft.com/office/drawing/2014/main" id="{1648237A-1ED4-4544-A5C1-5CC077139A88}"/>
              </a:ext>
            </a:extLst>
          </p:cNvPr>
          <p:cNvSpPr/>
          <p:nvPr/>
        </p:nvSpPr>
        <p:spPr>
          <a:xfrm>
            <a:off x="200777" y="1635373"/>
            <a:ext cx="5174815" cy="461665"/>
          </a:xfrm>
          <a:prstGeom prst="rect">
            <a:avLst/>
          </a:prstGeom>
        </p:spPr>
        <p:txBody>
          <a:bodyPr wrap="none">
            <a:spAutoFit/>
          </a:bodyPr>
          <a:lstStyle/>
          <a:p>
            <a:r>
              <a:rPr lang="el-GR" sz="2400" b="1" dirty="0">
                <a:solidFill>
                  <a:srgbClr val="FF0000"/>
                </a:solidFill>
                <a:latin typeface="Cambria Math" panose="02040503050406030204" pitchFamily="18" charset="0"/>
              </a:rPr>
              <a:t>𝑟(𝑡+δ𝑡)=𝑟(𝑡)+𝑣(𝑡)δ𝑡+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𝑓(𝑡)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2𝑚</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δ𝑡</a:t>
            </a:r>
            <a:r>
              <a:rPr lang="el-GR" sz="2400" b="1" baseline="30000" dirty="0">
                <a:solidFill>
                  <a:srgbClr val="FF0000"/>
                </a:solidFill>
                <a:latin typeface="Cambria Math" panose="02040503050406030204" pitchFamily="18" charset="0"/>
              </a:rPr>
              <a:t>2</a:t>
            </a:r>
            <a:r>
              <a:rPr lang="el-GR" sz="2400" b="1" dirty="0">
                <a:solidFill>
                  <a:srgbClr val="FF0000"/>
                </a:solidFill>
                <a:latin typeface="Cambria Math" panose="02040503050406030204" pitchFamily="18" charset="0"/>
              </a:rPr>
              <a:t> </a:t>
            </a:r>
            <a:endParaRPr lang="el-GR" sz="2400" b="1" dirty="0">
              <a:solidFill>
                <a:srgbClr val="FF0000"/>
              </a:solidFill>
              <a:effectLst/>
              <a:latin typeface="Cambria Math" panose="02040503050406030204" pitchFamily="18" charset="0"/>
            </a:endParaRPr>
          </a:p>
        </p:txBody>
      </p:sp>
      <p:sp>
        <p:nvSpPr>
          <p:cNvPr id="9" name="Rectangle 8">
            <a:extLst>
              <a:ext uri="{FF2B5EF4-FFF2-40B4-BE49-F238E27FC236}">
                <a16:creationId xmlns:a16="http://schemas.microsoft.com/office/drawing/2014/main" id="{D72A9EAE-12ED-0D4B-B68D-2F360E93DF91}"/>
              </a:ext>
            </a:extLst>
          </p:cNvPr>
          <p:cNvSpPr/>
          <p:nvPr/>
        </p:nvSpPr>
        <p:spPr>
          <a:xfrm>
            <a:off x="200777" y="2232724"/>
            <a:ext cx="5538696" cy="461665"/>
          </a:xfrm>
          <a:prstGeom prst="rect">
            <a:avLst/>
          </a:prstGeom>
        </p:spPr>
        <p:txBody>
          <a:bodyPr wrap="none">
            <a:spAutoFit/>
          </a:bodyPr>
          <a:lstStyle/>
          <a:p>
            <a:r>
              <a:rPr lang="el-GR" sz="2400" b="1" dirty="0">
                <a:solidFill>
                  <a:srgbClr val="FF0000"/>
                </a:solidFill>
                <a:latin typeface="Cambria Math" panose="02040503050406030204" pitchFamily="18" charset="0"/>
              </a:rPr>
              <a:t>𝑣(𝑡+δ𝑡)=𝑣(𝑡)+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𝑓(𝑡+δ𝑡)+𝑓(𝑡)</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2𝑚</a:t>
            </a:r>
            <a:r>
              <a:rPr lang="it-IT" sz="2400" b="1" dirty="0">
                <a:solidFill>
                  <a:srgbClr val="FF0000"/>
                </a:solidFill>
                <a:latin typeface="Cambria Math" panose="02040503050406030204" pitchFamily="18" charset="0"/>
              </a:rPr>
              <a:t>)</a:t>
            </a:r>
            <a:r>
              <a:rPr lang="el-GR" sz="2400" b="1" dirty="0">
                <a:solidFill>
                  <a:srgbClr val="FF0000"/>
                </a:solidFill>
                <a:latin typeface="Cambria Math" panose="02040503050406030204" pitchFamily="18" charset="0"/>
              </a:rPr>
              <a:t>δ𝑡 </a:t>
            </a:r>
            <a:endParaRPr lang="el-GR" sz="2400" b="1" dirty="0">
              <a:solidFill>
                <a:srgbClr val="FF0000"/>
              </a:solidFill>
              <a:effectLst/>
              <a:latin typeface="Cambria Math" panose="02040503050406030204" pitchFamily="18" charset="0"/>
            </a:endParaRPr>
          </a:p>
        </p:txBody>
      </p:sp>
      <p:sp>
        <p:nvSpPr>
          <p:cNvPr id="10" name="Rectangle 9">
            <a:extLst>
              <a:ext uri="{FF2B5EF4-FFF2-40B4-BE49-F238E27FC236}">
                <a16:creationId xmlns:a16="http://schemas.microsoft.com/office/drawing/2014/main" id="{B8B961C7-5641-8C4B-B59D-06B13270FB0F}"/>
              </a:ext>
            </a:extLst>
          </p:cNvPr>
          <p:cNvSpPr/>
          <p:nvPr/>
        </p:nvSpPr>
        <p:spPr>
          <a:xfrm>
            <a:off x="6300192" y="1635373"/>
            <a:ext cx="2170787" cy="461665"/>
          </a:xfrm>
          <a:prstGeom prst="rect">
            <a:avLst/>
          </a:prstGeom>
        </p:spPr>
        <p:txBody>
          <a:bodyPr wrap="none">
            <a:spAutoFit/>
          </a:bodyPr>
          <a:lstStyle/>
          <a:p>
            <a:r>
              <a:rPr lang="en-US" sz="2400" b="1">
                <a:latin typeface="Cambria Math" panose="02040503050406030204" pitchFamily="18" charset="0"/>
                <a:sym typeface="Wingdings" pitchFamily="2" charset="2"/>
              </a:rPr>
              <a:t> </a:t>
            </a:r>
            <a:r>
              <a:rPr lang="en-US" sz="2400" b="1">
                <a:latin typeface="Cambria Math" panose="02040503050406030204" pitchFamily="18" charset="0"/>
              </a:rPr>
              <a:t>coordinates </a:t>
            </a:r>
            <a:endParaRPr lang="en-US" sz="2400" b="1">
              <a:effectLst/>
              <a:latin typeface="Cambria Math" panose="02040503050406030204" pitchFamily="18" charset="0"/>
            </a:endParaRPr>
          </a:p>
        </p:txBody>
      </p:sp>
      <p:sp>
        <p:nvSpPr>
          <p:cNvPr id="11" name="Rectangle 10">
            <a:extLst>
              <a:ext uri="{FF2B5EF4-FFF2-40B4-BE49-F238E27FC236}">
                <a16:creationId xmlns:a16="http://schemas.microsoft.com/office/drawing/2014/main" id="{3FDC0367-1B76-DD4A-AEC8-57B04901CDCF}"/>
              </a:ext>
            </a:extLst>
          </p:cNvPr>
          <p:cNvSpPr/>
          <p:nvPr/>
        </p:nvSpPr>
        <p:spPr>
          <a:xfrm>
            <a:off x="6300192" y="2232724"/>
            <a:ext cx="1794081" cy="461665"/>
          </a:xfrm>
          <a:prstGeom prst="rect">
            <a:avLst/>
          </a:prstGeom>
        </p:spPr>
        <p:txBody>
          <a:bodyPr wrap="none">
            <a:spAutoFit/>
          </a:bodyPr>
          <a:lstStyle/>
          <a:p>
            <a:r>
              <a:rPr lang="en-US" sz="2400" b="1" dirty="0">
                <a:latin typeface="Cambria Math" panose="02040503050406030204" pitchFamily="18" charset="0"/>
                <a:sym typeface="Wingdings" pitchFamily="2" charset="2"/>
              </a:rPr>
              <a:t> </a:t>
            </a:r>
            <a:r>
              <a:rPr lang="en-US" sz="2400" b="1" dirty="0">
                <a:latin typeface="Cambria Math" panose="02040503050406030204" pitchFamily="18" charset="0"/>
              </a:rPr>
              <a:t>velocities</a:t>
            </a:r>
            <a:endParaRPr lang="en-US" sz="2400" b="1" dirty="0">
              <a:effectLst/>
              <a:latin typeface="Cambria Math" panose="02040503050406030204" pitchFamily="18" charset="0"/>
            </a:endParaRPr>
          </a:p>
        </p:txBody>
      </p:sp>
    </p:spTree>
    <p:extLst>
      <p:ext uri="{BB962C8B-B14F-4D97-AF65-F5344CB8AC3E}">
        <p14:creationId xmlns:p14="http://schemas.microsoft.com/office/powerpoint/2010/main" val="414015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1520" y="1425405"/>
            <a:ext cx="8712968" cy="4114800"/>
          </a:xfrm>
        </p:spPr>
        <p:txBody>
          <a:bodyPr/>
          <a:lstStyle/>
          <a:p>
            <a:pPr eaLnBrk="1" hangingPunct="1">
              <a:lnSpc>
                <a:spcPct val="150000"/>
              </a:lnSpc>
              <a:defRPr/>
            </a:pPr>
            <a:r>
              <a:rPr lang="en-US" sz="2800" dirty="0"/>
              <a:t>It is a </a:t>
            </a:r>
            <a:r>
              <a:rPr lang="en-US" sz="2800" dirty="0">
                <a:solidFill>
                  <a:srgbClr val="FF0000"/>
                </a:solidFill>
              </a:rPr>
              <a:t>step by step</a:t>
            </a:r>
            <a:r>
              <a:rPr lang="en-US" sz="2800" dirty="0"/>
              <a:t> resolution :</a:t>
            </a:r>
          </a:p>
          <a:p>
            <a:pPr eaLnBrk="1" hangingPunct="1">
              <a:lnSpc>
                <a:spcPct val="150000"/>
              </a:lnSpc>
              <a:defRPr/>
            </a:pPr>
            <a:r>
              <a:rPr lang="en-US" sz="2800" dirty="0"/>
              <a:t>the choice of the </a:t>
            </a:r>
            <a:r>
              <a:rPr lang="en-US" sz="2800" dirty="0" err="1">
                <a:solidFill>
                  <a:srgbClr val="FF0000"/>
                </a:solidFill>
              </a:rPr>
              <a:t>δt</a:t>
            </a:r>
            <a:r>
              <a:rPr lang="en-US" sz="2800" dirty="0"/>
              <a:t> parameter is extremely crucial:</a:t>
            </a:r>
          </a:p>
          <a:p>
            <a:pPr lvl="1" algn="just" eaLnBrk="1" hangingPunct="1">
              <a:lnSpc>
                <a:spcPct val="150000"/>
              </a:lnSpc>
              <a:defRPr/>
            </a:pPr>
            <a:r>
              <a:rPr lang="en-US" sz="2400" dirty="0"/>
              <a:t> determine the success of the algorithm: to limit the calculation time it must be large (less step) but such as to maintain </a:t>
            </a:r>
            <a:r>
              <a:rPr lang="en-US" sz="2400" dirty="0">
                <a:solidFill>
                  <a:srgbClr val="FF0000"/>
                </a:solidFill>
              </a:rPr>
              <a:t>accuracy</a:t>
            </a:r>
            <a:r>
              <a:rPr lang="en-US" sz="2400" dirty="0"/>
              <a:t> and </a:t>
            </a:r>
            <a:r>
              <a:rPr lang="en-US" sz="2400" dirty="0">
                <a:solidFill>
                  <a:srgbClr val="FF0000"/>
                </a:solidFill>
              </a:rPr>
              <a:t>conservativeness</a:t>
            </a:r>
            <a:r>
              <a:rPr lang="en-US" sz="2400" dirty="0"/>
              <a:t>.</a:t>
            </a:r>
          </a:p>
          <a:p>
            <a:pPr lvl="1" algn="just" eaLnBrk="1" hangingPunct="1">
              <a:lnSpc>
                <a:spcPct val="150000"/>
              </a:lnSpc>
              <a:defRPr/>
            </a:pPr>
            <a:r>
              <a:rPr lang="en-US" sz="2400" dirty="0"/>
              <a:t>it must be physically meaningful. Its order of magnitude generally must be compatible with the physics of the problem : </a:t>
            </a:r>
            <a:r>
              <a:rPr lang="en-US" sz="2400" dirty="0">
                <a:sym typeface="Wingdings" pitchFamily="2" charset="2"/>
              </a:rPr>
              <a:t> </a:t>
            </a:r>
            <a:r>
              <a:rPr lang="en-US" sz="2400" dirty="0"/>
              <a:t>1 fs &lt; </a:t>
            </a:r>
            <a:r>
              <a:rPr lang="en-US" sz="2400" dirty="0" err="1">
                <a:latin typeface="Symbol" pitchFamily="2" charset="2"/>
              </a:rPr>
              <a:t>d</a:t>
            </a:r>
            <a:r>
              <a:rPr lang="en-US" sz="2400" dirty="0" err="1"/>
              <a:t>t</a:t>
            </a:r>
            <a:r>
              <a:rPr lang="en-US" sz="2400" dirty="0"/>
              <a:t> &lt; 10 fs.</a:t>
            </a:r>
          </a:p>
          <a:p>
            <a:pPr lvl="1" algn="just" eaLnBrk="1" hangingPunct="1">
              <a:lnSpc>
                <a:spcPct val="150000"/>
              </a:lnSpc>
              <a:defRPr/>
            </a:pPr>
            <a:endParaRPr lang="en-US" sz="2400" dirty="0"/>
          </a:p>
          <a:p>
            <a:pPr lvl="1" algn="just" eaLnBrk="1" hangingPunct="1">
              <a:lnSpc>
                <a:spcPct val="150000"/>
              </a:lnSpc>
              <a:defRPr/>
            </a:pPr>
            <a:endParaRPr lang="en-US" sz="1800" dirty="0"/>
          </a:p>
        </p:txBody>
      </p:sp>
      <p:sp>
        <p:nvSpPr>
          <p:cNvPr id="6" name="Text Box 2">
            <a:extLst>
              <a:ext uri="{FF2B5EF4-FFF2-40B4-BE49-F238E27FC236}">
                <a16:creationId xmlns:a16="http://schemas.microsoft.com/office/drawing/2014/main" id="{50A48F84-A331-5147-9951-AE228CD21416}"/>
              </a:ext>
            </a:extLst>
          </p:cNvPr>
          <p:cNvSpPr>
            <a:spLocks noGrp="1" noChangeArrowheads="1"/>
          </p:cNvSpPr>
          <p:nvPr>
            <p:ph type="title"/>
          </p:nvPr>
        </p:nvSpPr>
        <p:spPr>
          <a:xfrm>
            <a:off x="1043608" y="-315416"/>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a:t>
            </a:r>
            <a:r>
              <a:rPr lang="en-US" altLang="it-IT" dirty="0" err="1">
                <a:effectLst/>
                <a:latin typeface="Symbol" pitchFamily="2" charset="2"/>
              </a:rPr>
              <a:t>d</a:t>
            </a:r>
            <a:r>
              <a:rPr lang="en-US" altLang="it-IT" dirty="0" err="1">
                <a:effectLst/>
              </a:rPr>
              <a:t>t</a:t>
            </a:r>
            <a:endParaRPr lang="en-US" altLang="it-IT" dirty="0">
              <a:effectLst/>
            </a:endParaRPr>
          </a:p>
        </p:txBody>
      </p:sp>
    </p:spTree>
    <p:extLst>
      <p:ext uri="{BB962C8B-B14F-4D97-AF65-F5344CB8AC3E}">
        <p14:creationId xmlns:p14="http://schemas.microsoft.com/office/powerpoint/2010/main" val="1515060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1520" y="1425405"/>
            <a:ext cx="8712968" cy="4114800"/>
          </a:xfrm>
        </p:spPr>
        <p:txBody>
          <a:bodyPr/>
          <a:lstStyle/>
          <a:p>
            <a:pPr eaLnBrk="1" hangingPunct="1">
              <a:lnSpc>
                <a:spcPct val="150000"/>
              </a:lnSpc>
              <a:defRPr/>
            </a:pPr>
            <a:r>
              <a:rPr lang="en-US" sz="2800" dirty="0"/>
              <a:t>It is a </a:t>
            </a:r>
            <a:r>
              <a:rPr lang="en-US" sz="2800" dirty="0">
                <a:solidFill>
                  <a:srgbClr val="FF0000"/>
                </a:solidFill>
              </a:rPr>
              <a:t>step by step</a:t>
            </a:r>
            <a:r>
              <a:rPr lang="en-US" sz="2800" dirty="0"/>
              <a:t> resolution :</a:t>
            </a:r>
          </a:p>
          <a:p>
            <a:pPr eaLnBrk="1" hangingPunct="1">
              <a:lnSpc>
                <a:spcPct val="150000"/>
              </a:lnSpc>
              <a:defRPr/>
            </a:pPr>
            <a:r>
              <a:rPr lang="en-US" sz="2800" dirty="0"/>
              <a:t>the choice of the </a:t>
            </a:r>
            <a:r>
              <a:rPr lang="en-US" sz="2800" dirty="0" err="1">
                <a:solidFill>
                  <a:srgbClr val="FF0000"/>
                </a:solidFill>
              </a:rPr>
              <a:t>δt</a:t>
            </a:r>
            <a:r>
              <a:rPr lang="en-US" sz="2800" dirty="0"/>
              <a:t> parameter is extremely crucial:</a:t>
            </a:r>
          </a:p>
          <a:p>
            <a:pPr lvl="1" algn="just" eaLnBrk="1" hangingPunct="1">
              <a:lnSpc>
                <a:spcPct val="150000"/>
              </a:lnSpc>
              <a:defRPr/>
            </a:pPr>
            <a:r>
              <a:rPr lang="en-US" sz="2400" dirty="0"/>
              <a:t> determine the success of the algorithm: to limit the calculation time it must be large (less step) but such as to maintain </a:t>
            </a:r>
            <a:r>
              <a:rPr lang="en-US" sz="2400" dirty="0">
                <a:solidFill>
                  <a:srgbClr val="FF0000"/>
                </a:solidFill>
              </a:rPr>
              <a:t>accuracy</a:t>
            </a:r>
            <a:r>
              <a:rPr lang="en-US" sz="2400" dirty="0"/>
              <a:t> and </a:t>
            </a:r>
            <a:r>
              <a:rPr lang="en-US" sz="2400" dirty="0">
                <a:solidFill>
                  <a:srgbClr val="FF0000"/>
                </a:solidFill>
              </a:rPr>
              <a:t>conservativeness</a:t>
            </a:r>
            <a:r>
              <a:rPr lang="en-US" sz="2400" dirty="0"/>
              <a:t>.</a:t>
            </a:r>
          </a:p>
          <a:p>
            <a:pPr lvl="1" algn="just" eaLnBrk="1" hangingPunct="1">
              <a:lnSpc>
                <a:spcPct val="150000"/>
              </a:lnSpc>
              <a:defRPr/>
            </a:pPr>
            <a:r>
              <a:rPr lang="en-US" sz="2400" dirty="0"/>
              <a:t>it must be physically meaningful. Its order of magnitude generally must be compatible with the physics of the problem : </a:t>
            </a:r>
            <a:r>
              <a:rPr lang="en-US" sz="2400" dirty="0">
                <a:sym typeface="Wingdings" pitchFamily="2" charset="2"/>
              </a:rPr>
              <a:t> </a:t>
            </a:r>
            <a:r>
              <a:rPr lang="en-US" sz="2400" dirty="0"/>
              <a:t>1 fs &lt; </a:t>
            </a:r>
            <a:r>
              <a:rPr lang="en-US" sz="2400" dirty="0" err="1">
                <a:latin typeface="Symbol" pitchFamily="2" charset="2"/>
              </a:rPr>
              <a:t>d</a:t>
            </a:r>
            <a:r>
              <a:rPr lang="en-US" sz="2400" dirty="0" err="1"/>
              <a:t>t</a:t>
            </a:r>
            <a:r>
              <a:rPr lang="en-US" sz="2400" dirty="0"/>
              <a:t> &lt; 10 fs.</a:t>
            </a:r>
          </a:p>
          <a:p>
            <a:pPr lvl="1" algn="just" eaLnBrk="1" hangingPunct="1">
              <a:lnSpc>
                <a:spcPct val="150000"/>
              </a:lnSpc>
              <a:defRPr/>
            </a:pPr>
            <a:endParaRPr lang="en-US" sz="2400" dirty="0"/>
          </a:p>
          <a:p>
            <a:pPr lvl="1" algn="just" eaLnBrk="1" hangingPunct="1">
              <a:lnSpc>
                <a:spcPct val="150000"/>
              </a:lnSpc>
              <a:defRPr/>
            </a:pPr>
            <a:endParaRPr lang="en-US" sz="1800" dirty="0"/>
          </a:p>
        </p:txBody>
      </p:sp>
      <p:sp>
        <p:nvSpPr>
          <p:cNvPr id="6" name="Text Box 2">
            <a:extLst>
              <a:ext uri="{FF2B5EF4-FFF2-40B4-BE49-F238E27FC236}">
                <a16:creationId xmlns:a16="http://schemas.microsoft.com/office/drawing/2014/main" id="{50A48F84-A331-5147-9951-AE228CD21416}"/>
              </a:ext>
            </a:extLst>
          </p:cNvPr>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a:t>
            </a:r>
            <a:r>
              <a:rPr lang="en-US" altLang="it-IT" dirty="0" err="1">
                <a:effectLst/>
                <a:latin typeface="Symbol" pitchFamily="2" charset="2"/>
              </a:rPr>
              <a:t>d</a:t>
            </a:r>
            <a:r>
              <a:rPr lang="en-US" altLang="it-IT" dirty="0" err="1">
                <a:effectLst/>
              </a:rPr>
              <a:t>t</a:t>
            </a:r>
            <a:endParaRPr lang="en-US" altLang="it-IT" dirty="0">
              <a:effectLst/>
            </a:endParaRPr>
          </a:p>
        </p:txBody>
      </p:sp>
      <p:pic>
        <p:nvPicPr>
          <p:cNvPr id="2" name="Picture 1">
            <a:extLst>
              <a:ext uri="{FF2B5EF4-FFF2-40B4-BE49-F238E27FC236}">
                <a16:creationId xmlns:a16="http://schemas.microsoft.com/office/drawing/2014/main" id="{4CD5147A-3B00-0945-8C06-65E57EA8D979}"/>
              </a:ext>
            </a:extLst>
          </p:cNvPr>
          <p:cNvPicPr>
            <a:picLocks noChangeAspect="1"/>
          </p:cNvPicPr>
          <p:nvPr/>
        </p:nvPicPr>
        <p:blipFill>
          <a:blip r:embed="rId2"/>
          <a:stretch>
            <a:fillRect/>
          </a:stretch>
        </p:blipFill>
        <p:spPr>
          <a:xfrm>
            <a:off x="629220" y="1124744"/>
            <a:ext cx="8335268" cy="3615297"/>
          </a:xfrm>
          <a:prstGeom prst="rect">
            <a:avLst/>
          </a:prstGeom>
        </p:spPr>
      </p:pic>
    </p:spTree>
    <p:extLst>
      <p:ext uri="{BB962C8B-B14F-4D97-AF65-F5344CB8AC3E}">
        <p14:creationId xmlns:p14="http://schemas.microsoft.com/office/powerpoint/2010/main" val="92843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1043608" y="52859"/>
            <a:ext cx="7543800" cy="1431925"/>
          </a:xfrm>
        </p:spPr>
        <p:txBody>
          <a:bodyPr/>
          <a:lstStyle/>
          <a:p>
            <a:pPr algn="ctr" eaLnBrk="1" hangingPunct="1">
              <a:defRPr/>
            </a:pPr>
            <a:r>
              <a:rPr lang="it-IT" dirty="0"/>
              <a:t>MD </a:t>
            </a:r>
            <a:r>
              <a:rPr lang="it-IT" dirty="0" err="1"/>
              <a:t>Units</a:t>
            </a:r>
            <a:r>
              <a:rPr lang="it-IT" dirty="0"/>
              <a:t>:</a:t>
            </a:r>
          </a:p>
        </p:txBody>
      </p:sp>
      <p:sp>
        <p:nvSpPr>
          <p:cNvPr id="78853" name="Rectangle 5"/>
          <p:cNvSpPr>
            <a:spLocks noGrp="1" noChangeArrowheads="1"/>
          </p:cNvSpPr>
          <p:nvPr>
            <p:ph type="body" idx="1"/>
          </p:nvPr>
        </p:nvSpPr>
        <p:spPr>
          <a:xfrm>
            <a:off x="179512" y="1484784"/>
            <a:ext cx="7543800" cy="4114800"/>
          </a:xfrm>
        </p:spPr>
        <p:txBody>
          <a:bodyPr/>
          <a:lstStyle/>
          <a:p>
            <a:pPr eaLnBrk="1" hangingPunct="1">
              <a:defRPr/>
            </a:pPr>
            <a:r>
              <a:rPr lang="it-IT" dirty="0"/>
              <a:t>1 </a:t>
            </a:r>
            <a:r>
              <a:rPr lang="en-US" dirty="0" err="1"/>
              <a:t>Å</a:t>
            </a:r>
            <a:r>
              <a:rPr lang="en-US" dirty="0"/>
              <a:t> = 10</a:t>
            </a:r>
            <a:r>
              <a:rPr lang="en-US" baseline="30000" dirty="0"/>
              <a:t>-10</a:t>
            </a:r>
            <a:r>
              <a:rPr lang="en-US" dirty="0"/>
              <a:t> m</a:t>
            </a:r>
          </a:p>
          <a:p>
            <a:pPr eaLnBrk="1" hangingPunct="1">
              <a:defRPr/>
            </a:pPr>
            <a:r>
              <a:rPr lang="en-US" dirty="0"/>
              <a:t>1 nm = 10</a:t>
            </a:r>
            <a:r>
              <a:rPr lang="en-US" baseline="30000" dirty="0"/>
              <a:t>-9</a:t>
            </a:r>
            <a:r>
              <a:rPr lang="en-US" dirty="0"/>
              <a:t> m</a:t>
            </a:r>
          </a:p>
          <a:p>
            <a:pPr eaLnBrk="1" hangingPunct="1">
              <a:defRPr/>
            </a:pPr>
            <a:r>
              <a:rPr lang="en-US" dirty="0"/>
              <a:t>1 kcal/mol = 4,184 </a:t>
            </a:r>
            <a:r>
              <a:rPr lang="en-US" dirty="0" err="1"/>
              <a:t>kj</a:t>
            </a:r>
            <a:r>
              <a:rPr lang="en-US" dirty="0"/>
              <a:t>/mol</a:t>
            </a:r>
          </a:p>
          <a:p>
            <a:pPr eaLnBrk="1" hangingPunct="1">
              <a:defRPr/>
            </a:pPr>
            <a:r>
              <a:rPr lang="en-US" dirty="0"/>
              <a:t>1 fs = 10</a:t>
            </a:r>
            <a:r>
              <a:rPr lang="en-US" baseline="30000" dirty="0"/>
              <a:t>-15</a:t>
            </a:r>
            <a:r>
              <a:rPr lang="en-US" dirty="0"/>
              <a:t> sec</a:t>
            </a:r>
          </a:p>
          <a:p>
            <a:pPr eaLnBrk="1" hangingPunct="1">
              <a:defRPr/>
            </a:pPr>
            <a:r>
              <a:rPr lang="en-US" dirty="0"/>
              <a:t>1 </a:t>
            </a:r>
            <a:r>
              <a:rPr lang="en-US" dirty="0" err="1"/>
              <a:t>ps</a:t>
            </a:r>
            <a:r>
              <a:rPr lang="en-US" dirty="0"/>
              <a:t> = 10</a:t>
            </a:r>
            <a:r>
              <a:rPr lang="en-US" baseline="30000" dirty="0"/>
              <a:t>-12</a:t>
            </a:r>
            <a:r>
              <a:rPr lang="en-US" dirty="0"/>
              <a:t> sec</a:t>
            </a:r>
          </a:p>
          <a:p>
            <a:pPr eaLnBrk="1" hangingPunct="1">
              <a:defRPr/>
            </a:pPr>
            <a:r>
              <a:rPr lang="en-US" dirty="0"/>
              <a:t>1 ns = 10</a:t>
            </a:r>
            <a:r>
              <a:rPr lang="en-US" baseline="30000" dirty="0"/>
              <a:t>-9</a:t>
            </a:r>
            <a:r>
              <a:rPr lang="en-US" dirty="0"/>
              <a:t> sec</a:t>
            </a:r>
          </a:p>
        </p:txBody>
      </p:sp>
      <p:sp>
        <p:nvSpPr>
          <p:cNvPr id="2" name="TextBox 1">
            <a:extLst>
              <a:ext uri="{FF2B5EF4-FFF2-40B4-BE49-F238E27FC236}">
                <a16:creationId xmlns:a16="http://schemas.microsoft.com/office/drawing/2014/main" id="{C18E42F0-6EE3-8540-9DBB-0C51A5208837}"/>
              </a:ext>
            </a:extLst>
          </p:cNvPr>
          <p:cNvSpPr txBox="1"/>
          <p:nvPr/>
        </p:nvSpPr>
        <p:spPr>
          <a:xfrm>
            <a:off x="4716016" y="4509120"/>
            <a:ext cx="4170312" cy="1938992"/>
          </a:xfrm>
          <a:prstGeom prst="rect">
            <a:avLst/>
          </a:prstGeom>
          <a:noFill/>
          <a:ln w="25400">
            <a:solidFill>
              <a:srgbClr val="FF0000"/>
            </a:solidFill>
          </a:ln>
        </p:spPr>
        <p:txBody>
          <a:bodyPr wrap="square" rtlCol="0">
            <a:spAutoFit/>
          </a:bodyPr>
          <a:lstStyle/>
          <a:p>
            <a:pPr marL="342900" indent="-342900">
              <a:buFont typeface="Arial" panose="020B0604020202020204" pitchFamily="34" charset="0"/>
              <a:buChar char="•"/>
            </a:pPr>
            <a:r>
              <a:rPr lang="en-US" sz="2000" b="1" dirty="0"/>
              <a:t>39914 atoms (medium size)</a:t>
            </a:r>
          </a:p>
          <a:p>
            <a:pPr marL="342900" indent="-342900">
              <a:buFont typeface="Arial" panose="020B0604020202020204" pitchFamily="34" charset="0"/>
              <a:buChar char="•"/>
            </a:pPr>
            <a:r>
              <a:rPr lang="en-US" sz="2000" b="1" dirty="0"/>
              <a:t>30 ≠ atom types</a:t>
            </a:r>
          </a:p>
          <a:p>
            <a:pPr marL="342900" indent="-342900">
              <a:buFont typeface="Arial" panose="020B0604020202020204" pitchFamily="34" charset="0"/>
              <a:buChar char="•"/>
            </a:pPr>
            <a:r>
              <a:rPr lang="en-US" sz="2000" b="1" dirty="0"/>
              <a:t>37576 bonds</a:t>
            </a:r>
          </a:p>
          <a:p>
            <a:pPr marL="342900" indent="-342900">
              <a:buFont typeface="Arial" panose="020B0604020202020204" pitchFamily="34" charset="0"/>
              <a:buChar char="•"/>
            </a:pPr>
            <a:r>
              <a:rPr lang="en-US" sz="2000" b="1" dirty="0"/>
              <a:t>1 Tesla K20c (2496 cores)</a:t>
            </a:r>
          </a:p>
          <a:p>
            <a:pPr marL="342900" indent="-342900">
              <a:buFont typeface="Arial" panose="020B0604020202020204" pitchFamily="34" charset="0"/>
              <a:buChar char="•"/>
            </a:pPr>
            <a:r>
              <a:rPr lang="en-US" sz="2000" b="1" dirty="0"/>
              <a:t>42.27 ns/day</a:t>
            </a:r>
          </a:p>
          <a:p>
            <a:pPr marL="342900" indent="-342900">
              <a:buFont typeface="Arial" panose="020B0604020202020204" pitchFamily="34" charset="0"/>
              <a:buChar char="•"/>
            </a:pPr>
            <a:r>
              <a:rPr lang="en-US" sz="2000" b="1" dirty="0"/>
              <a:t>1.76 ns/hour</a:t>
            </a:r>
          </a:p>
        </p:txBody>
      </p:sp>
    </p:spTree>
    <p:extLst>
      <p:ext uri="{BB962C8B-B14F-4D97-AF65-F5344CB8AC3E}">
        <p14:creationId xmlns:p14="http://schemas.microsoft.com/office/powerpoint/2010/main" val="3117864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179512" y="1052736"/>
            <a:ext cx="8856984" cy="4256087"/>
          </a:xfrm>
        </p:spPr>
        <p:txBody>
          <a:bodyPr/>
          <a:lstStyle/>
          <a:p>
            <a:pPr eaLnBrk="1" hangingPunct="1">
              <a:lnSpc>
                <a:spcPct val="90000"/>
              </a:lnSpc>
              <a:buFont typeface="Wingdings" pitchFamily="2" charset="2"/>
              <a:buNone/>
              <a:defRPr/>
            </a:pPr>
            <a:endParaRPr lang="en-US" sz="2000" dirty="0"/>
          </a:p>
          <a:p>
            <a:pPr eaLnBrk="1" hangingPunct="1">
              <a:lnSpc>
                <a:spcPct val="90000"/>
              </a:lnSpc>
              <a:defRPr/>
            </a:pPr>
            <a:r>
              <a:rPr lang="en-US" sz="2000" dirty="0"/>
              <a:t>Temperature is a quantity that translates the situation at the </a:t>
            </a:r>
            <a:r>
              <a:rPr lang="en-US" sz="2000" dirty="0">
                <a:solidFill>
                  <a:srgbClr val="FF0000"/>
                </a:solidFill>
              </a:rPr>
              <a:t>atomic</a:t>
            </a:r>
            <a:r>
              <a:rPr lang="en-US" sz="2000" dirty="0"/>
              <a:t> level through the term kinetic energy into a </a:t>
            </a:r>
            <a:r>
              <a:rPr lang="en-US" sz="2000" dirty="0">
                <a:solidFill>
                  <a:srgbClr val="FF0000"/>
                </a:solidFill>
              </a:rPr>
              <a:t>macroscopic</a:t>
            </a:r>
            <a:r>
              <a:rPr lang="en-US" sz="2000" dirty="0"/>
              <a:t> level</a:t>
            </a:r>
          </a:p>
          <a:p>
            <a:pPr eaLnBrk="1" hangingPunct="1">
              <a:lnSpc>
                <a:spcPct val="90000"/>
              </a:lnSpc>
              <a:defRPr/>
            </a:pPr>
            <a:r>
              <a:rPr lang="en-US" sz="2000" dirty="0"/>
              <a:t>This relationship depends by the value of the </a:t>
            </a:r>
            <a:r>
              <a:rPr lang="en-US" sz="2000" dirty="0">
                <a:solidFill>
                  <a:srgbClr val="FF0000"/>
                </a:solidFill>
              </a:rPr>
              <a:t>velocity</a:t>
            </a:r>
            <a:r>
              <a:rPr lang="en-US" sz="2000" dirty="0"/>
              <a:t> of the atoms (</a:t>
            </a:r>
            <a:r>
              <a:rPr lang="en-US" sz="2000" dirty="0">
                <a:solidFill>
                  <a:srgbClr val="FF0000"/>
                </a:solidFill>
              </a:rPr>
              <a:t>Maxwell-Boltzmann</a:t>
            </a:r>
            <a:r>
              <a:rPr lang="en-US" sz="2000" dirty="0"/>
              <a:t> distribution)</a:t>
            </a:r>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r>
              <a:rPr lang="en-US" sz="2000" dirty="0"/>
              <a:t>to initiate MD we need to assign </a:t>
            </a:r>
            <a:r>
              <a:rPr lang="en-US" sz="2000" dirty="0">
                <a:solidFill>
                  <a:srgbClr val="FF0000"/>
                </a:solidFill>
              </a:rPr>
              <a:t>initial velocities</a:t>
            </a:r>
            <a:r>
              <a:rPr lang="en-US" sz="2000" dirty="0"/>
              <a:t>!</a:t>
            </a:r>
          </a:p>
          <a:p>
            <a:pPr eaLnBrk="1" hangingPunct="1">
              <a:lnSpc>
                <a:spcPct val="90000"/>
              </a:lnSpc>
              <a:defRPr/>
            </a:pPr>
            <a:r>
              <a:rPr lang="en-US" sz="2000" dirty="0">
                <a:sym typeface="Wingdings" pitchFamily="2" charset="2"/>
              </a:rPr>
              <a:t> This is done using a </a:t>
            </a:r>
            <a:r>
              <a:rPr lang="en-US" sz="2000" dirty="0">
                <a:solidFill>
                  <a:srgbClr val="FF0000"/>
                </a:solidFill>
                <a:sym typeface="Wingdings" pitchFamily="2" charset="2"/>
              </a:rPr>
              <a:t>random number generator </a:t>
            </a:r>
            <a:r>
              <a:rPr lang="en-US" sz="2000" dirty="0">
                <a:sym typeface="Wingdings" pitchFamily="2" charset="2"/>
              </a:rPr>
              <a:t>using the constraint of the Maxwell- Boltzmann distribution.</a:t>
            </a:r>
          </a:p>
          <a:p>
            <a:pPr eaLnBrk="1" hangingPunct="1">
              <a:lnSpc>
                <a:spcPct val="90000"/>
              </a:lnSpc>
              <a:defRPr/>
            </a:pPr>
            <a:endParaRPr lang="en-US" sz="2000" dirty="0">
              <a:sym typeface="Wingdings" pitchFamily="2" charset="2"/>
            </a:endParaRPr>
          </a:p>
          <a:p>
            <a:pPr eaLnBrk="1" hangingPunct="1">
              <a:lnSpc>
                <a:spcPct val="90000"/>
              </a:lnSpc>
              <a:defRPr/>
            </a:pPr>
            <a:r>
              <a:rPr lang="en-US" sz="2000" dirty="0"/>
              <a:t>the MD simulation involves techniques of evaluation and control of the T° that are generally realized using appropriate </a:t>
            </a:r>
            <a:r>
              <a:rPr lang="en-US" sz="2000" dirty="0">
                <a:solidFill>
                  <a:srgbClr val="FF0000"/>
                </a:solidFill>
              </a:rPr>
              <a:t>thermostats</a:t>
            </a:r>
            <a:r>
              <a:rPr lang="en-US" sz="2000" dirty="0"/>
              <a:t>.</a:t>
            </a:r>
          </a:p>
        </p:txBody>
      </p:sp>
      <p:sp>
        <p:nvSpPr>
          <p:cNvPr id="17412" name="Rectangle 4"/>
          <p:cNvSpPr>
            <a:spLocks noChangeArrowheads="1"/>
          </p:cNvSpPr>
          <p:nvPr/>
        </p:nvSpPr>
        <p:spPr bwMode="auto">
          <a:xfrm>
            <a:off x="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8" name="Text Box 2">
            <a:extLst>
              <a:ext uri="{FF2B5EF4-FFF2-40B4-BE49-F238E27FC236}">
                <a16:creationId xmlns:a16="http://schemas.microsoft.com/office/drawing/2014/main" id="{AB6FB3C7-8688-0D4F-B520-448CDB687FFD}"/>
              </a:ext>
            </a:extLst>
          </p:cNvPr>
          <p:cNvSpPr>
            <a:spLocks noGrp="1" noChangeArrowheads="1"/>
          </p:cNvSpPr>
          <p:nvPr>
            <p:ph type="title"/>
          </p:nvPr>
        </p:nvSpPr>
        <p:spPr>
          <a:xfrm>
            <a:off x="1052513" y="21432"/>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MD – T° control</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B12ECC8-DDA4-C74C-9EEA-658071AD6AEE}"/>
                  </a:ext>
                </a:extLst>
              </p:cNvPr>
              <p:cNvSpPr txBox="1"/>
              <p:nvPr/>
            </p:nvSpPr>
            <p:spPr>
              <a:xfrm>
                <a:off x="3023054" y="2843127"/>
                <a:ext cx="3774944" cy="739946"/>
              </a:xfrm>
              <a:prstGeom prst="rect">
                <a:avLst/>
              </a:prstGeom>
              <a:solidFill>
                <a:srgbClr val="FF0000"/>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𝑝</m:t>
                      </m:r>
                      <m:d>
                        <m:dPr>
                          <m:ctrlPr>
                            <a:rPr lang="it-IT" sz="2400" b="0" i="1" smtClean="0">
                              <a:latin typeface="Cambria Math" panose="02040503050406030204" pitchFamily="18" charset="0"/>
                            </a:rPr>
                          </m:ctrlPr>
                        </m:dPr>
                        <m:e>
                          <m:r>
                            <a:rPr lang="it-IT" sz="2400" b="0" i="1" smtClean="0">
                              <a:latin typeface="Cambria Math" panose="02040503050406030204" pitchFamily="18" charset="0"/>
                            </a:rPr>
                            <m:t>𝑣</m:t>
                          </m:r>
                          <m:r>
                            <a:rPr lang="it-IT" sz="2400" b="0" i="1" baseline="-25000" smtClean="0">
                              <a:latin typeface="Cambria Math" panose="02040503050406030204" pitchFamily="18" charset="0"/>
                            </a:rPr>
                            <m:t>𝑖</m:t>
                          </m:r>
                        </m:e>
                      </m:d>
                      <m:r>
                        <a:rPr lang="it-IT" sz="2400" b="0" i="1" smtClean="0">
                          <a:latin typeface="Cambria Math" panose="02040503050406030204" pitchFamily="18" charset="0"/>
                        </a:rPr>
                        <m:t>= </m:t>
                      </m:r>
                      <m:sSup>
                        <m:sSupPr>
                          <m:ctrlPr>
                            <a:rPr lang="it-IT" sz="2400" b="0" i="1" smtClean="0">
                              <a:latin typeface="Cambria Math" panose="02040503050406030204" pitchFamily="18" charset="0"/>
                            </a:rPr>
                          </m:ctrlPr>
                        </m:sSupPr>
                        <m:e>
                          <m:r>
                            <a:rPr lang="it-IT" sz="2400" b="0" i="1" smtClean="0">
                              <a:latin typeface="Cambria Math" panose="02040503050406030204" pitchFamily="18" charset="0"/>
                            </a:rPr>
                            <m:t>(</m:t>
                          </m:r>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𝑚</m:t>
                              </m:r>
                              <m:r>
                                <a:rPr lang="it-IT" sz="2400" b="0" i="1" baseline="-25000" smtClean="0">
                                  <a:latin typeface="Cambria Math" panose="02040503050406030204" pitchFamily="18" charset="0"/>
                                </a:rPr>
                                <m:t>𝑖</m:t>
                              </m:r>
                            </m:num>
                            <m:den>
                              <m:r>
                                <a:rPr lang="it-IT" sz="2400" b="0" i="1" smtClean="0">
                                  <a:latin typeface="Cambria Math" panose="02040503050406030204" pitchFamily="18" charset="0"/>
                                </a:rPr>
                                <m:t>2</m:t>
                              </m:r>
                              <m:r>
                                <a:rPr lang="it-IT" sz="2400" b="0" i="1" smtClean="0">
                                  <a:latin typeface="Cambria Math" panose="02040503050406030204" pitchFamily="18" charset="0"/>
                                  <a:ea typeface="Cambria Math" panose="02040503050406030204" pitchFamily="18" charset="0"/>
                                </a:rPr>
                                <m:t>𝜋</m:t>
                              </m:r>
                              <m:r>
                                <a:rPr lang="it-IT" sz="2400" b="0" i="1" smtClean="0">
                                  <a:latin typeface="Cambria Math" panose="02040503050406030204" pitchFamily="18" charset="0"/>
                                  <a:ea typeface="Cambria Math" panose="02040503050406030204" pitchFamily="18" charset="0"/>
                                </a:rPr>
                                <m:t>𝑘𝐵𝑇</m:t>
                              </m:r>
                            </m:den>
                          </m:f>
                          <m:r>
                            <a:rPr lang="it-IT" sz="2400" b="0" i="1" smtClean="0">
                              <a:latin typeface="Cambria Math" panose="02040503050406030204" pitchFamily="18" charset="0"/>
                            </a:rPr>
                            <m:t>)</m:t>
                          </m:r>
                        </m:e>
                        <m:sup>
                          <m:r>
                            <a:rPr lang="it-IT" sz="2400" b="0" i="1" smtClean="0">
                              <a:latin typeface="Cambria Math" panose="02040503050406030204" pitchFamily="18" charset="0"/>
                            </a:rPr>
                            <m:t>1/2</m:t>
                          </m:r>
                        </m:sup>
                      </m:sSup>
                      <m:sSup>
                        <m:sSupPr>
                          <m:ctrlPr>
                            <a:rPr lang="it-IT" sz="2400" b="0" i="1" smtClean="0">
                              <a:latin typeface="Cambria Math" panose="02040503050406030204" pitchFamily="18" charset="0"/>
                            </a:rPr>
                          </m:ctrlPr>
                        </m:sSupPr>
                        <m:e>
                          <m:r>
                            <a:rPr lang="it-IT" sz="2400" b="0" i="1" smtClean="0">
                              <a:latin typeface="Cambria Math" panose="02040503050406030204" pitchFamily="18" charset="0"/>
                            </a:rPr>
                            <m:t>𝑒</m:t>
                          </m:r>
                        </m:e>
                        <m:sup>
                          <m:r>
                            <a:rPr lang="it-IT" sz="2400" b="0" i="1" smtClean="0">
                              <a:latin typeface="Cambria Math" panose="02040503050406030204" pitchFamily="18" charset="0"/>
                            </a:rPr>
                            <m:t>−</m:t>
                          </m:r>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𝑚</m:t>
                              </m:r>
                              <m:r>
                                <a:rPr lang="it-IT" sz="2400" b="0" i="1" baseline="-25000" smtClean="0">
                                  <a:latin typeface="Cambria Math" panose="02040503050406030204" pitchFamily="18" charset="0"/>
                                </a:rPr>
                                <m:t>𝑖</m:t>
                              </m:r>
                              <m:r>
                                <a:rPr lang="it-IT" sz="2400" b="0" i="1" smtClean="0">
                                  <a:latin typeface="Cambria Math" panose="02040503050406030204" pitchFamily="18" charset="0"/>
                                </a:rPr>
                                <m:t>𝑣</m:t>
                              </m:r>
                              <m:r>
                                <a:rPr lang="it-IT" sz="2400" b="0" i="1" baseline="-25000" smtClean="0">
                                  <a:latin typeface="Cambria Math" panose="02040503050406030204" pitchFamily="18" charset="0"/>
                                </a:rPr>
                                <m:t>𝑖</m:t>
                              </m:r>
                              <m:r>
                                <a:rPr lang="it-IT" sz="2400" b="0" i="1" baseline="30000" smtClean="0">
                                  <a:latin typeface="Cambria Math" panose="02040503050406030204" pitchFamily="18" charset="0"/>
                                </a:rPr>
                                <m:t>2</m:t>
                              </m:r>
                            </m:num>
                            <m:den>
                              <m:r>
                                <a:rPr lang="it-IT" sz="2400" b="0" i="1" smtClean="0">
                                  <a:latin typeface="Cambria Math" panose="02040503050406030204" pitchFamily="18" charset="0"/>
                                </a:rPr>
                                <m:t>𝑘</m:t>
                              </m:r>
                              <m:r>
                                <a:rPr lang="it-IT" sz="2400" b="0" i="1" baseline="-25000" smtClean="0">
                                  <a:latin typeface="Cambria Math" panose="02040503050406030204" pitchFamily="18" charset="0"/>
                                </a:rPr>
                                <m:t>𝐵</m:t>
                              </m:r>
                              <m:r>
                                <a:rPr lang="it-IT" sz="2400" b="0" i="1" smtClean="0">
                                  <a:latin typeface="Cambria Math" panose="02040503050406030204" pitchFamily="18" charset="0"/>
                                </a:rPr>
                                <m:t>𝑇</m:t>
                              </m:r>
                            </m:den>
                          </m:f>
                        </m:sup>
                      </m:sSup>
                    </m:oMath>
                  </m:oMathPara>
                </a14:m>
                <a:endParaRPr lang="en-US" sz="2400" dirty="0"/>
              </a:p>
            </p:txBody>
          </p:sp>
        </mc:Choice>
        <mc:Fallback xmlns="">
          <p:sp>
            <p:nvSpPr>
              <p:cNvPr id="4" name="TextBox 3">
                <a:extLst>
                  <a:ext uri="{FF2B5EF4-FFF2-40B4-BE49-F238E27FC236}">
                    <a16:creationId xmlns:a16="http://schemas.microsoft.com/office/drawing/2014/main" id="{FB12ECC8-DDA4-C74C-9EEA-658071AD6AEE}"/>
                  </a:ext>
                </a:extLst>
              </p:cNvPr>
              <p:cNvSpPr txBox="1">
                <a:spLocks noRot="1" noChangeAspect="1" noMove="1" noResize="1" noEditPoints="1" noAdjustHandles="1" noChangeArrowheads="1" noChangeShapeType="1" noTextEdit="1"/>
              </p:cNvSpPr>
              <p:nvPr/>
            </p:nvSpPr>
            <p:spPr>
              <a:xfrm>
                <a:off x="3023054" y="2843127"/>
                <a:ext cx="3774944" cy="739946"/>
              </a:xfrm>
              <a:prstGeom prst="rect">
                <a:avLst/>
              </a:prstGeom>
              <a:blipFill>
                <a:blip r:embed="rId2"/>
                <a:stretch>
                  <a:fillRect b="-10169"/>
                </a:stretch>
              </a:blipFill>
            </p:spPr>
            <p:txBody>
              <a:bodyPr/>
              <a:lstStyle/>
              <a:p>
                <a:r>
                  <a:rPr lang="en-US">
                    <a:noFill/>
                  </a:rPr>
                  <a:t> </a:t>
                </a:r>
              </a:p>
            </p:txBody>
          </p:sp>
        </mc:Fallback>
      </mc:AlternateContent>
    </p:spTree>
    <p:extLst>
      <p:ext uri="{BB962C8B-B14F-4D97-AF65-F5344CB8AC3E}">
        <p14:creationId xmlns:p14="http://schemas.microsoft.com/office/powerpoint/2010/main" val="524485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179512" y="1736725"/>
            <a:ext cx="8856984" cy="4019550"/>
          </a:xfrm>
        </p:spPr>
        <p:txBody>
          <a:bodyPr/>
          <a:lstStyle/>
          <a:p>
            <a:pPr marL="457200" indent="-457200" algn="just" eaLnBrk="1" hangingPunct="1">
              <a:lnSpc>
                <a:spcPct val="90000"/>
              </a:lnSpc>
              <a:buFont typeface="+mj-lt"/>
              <a:buAutoNum type="arabicPeriod"/>
              <a:defRPr/>
            </a:pPr>
            <a:r>
              <a:rPr lang="en-US" sz="2400" dirty="0"/>
              <a:t>The initial assigned velocities are determined in such a way that the Maxwell-Boltzmann distribution </a:t>
            </a:r>
            <a:r>
              <a:rPr lang="en-US" sz="2400" dirty="0">
                <a:solidFill>
                  <a:srgbClr val="FF0000"/>
                </a:solidFill>
              </a:rPr>
              <a:t>is satisfied </a:t>
            </a:r>
            <a:r>
              <a:rPr lang="en-US" sz="2400" dirty="0"/>
              <a:t>once the T° value has been chosen;</a:t>
            </a:r>
          </a:p>
          <a:p>
            <a:pPr marL="457200" indent="-457200" algn="just" eaLnBrk="1" hangingPunct="1">
              <a:lnSpc>
                <a:spcPct val="90000"/>
              </a:lnSpc>
              <a:buFont typeface="+mj-lt"/>
              <a:buAutoNum type="arabicPeriod"/>
              <a:defRPr/>
            </a:pPr>
            <a:r>
              <a:rPr lang="en-US" sz="2400" dirty="0"/>
              <a:t>During the MD experiment this distribution changes over time as the calculation proceeds;</a:t>
            </a:r>
          </a:p>
          <a:p>
            <a:pPr marL="457200" indent="-457200" algn="just" eaLnBrk="1" hangingPunct="1">
              <a:lnSpc>
                <a:spcPct val="90000"/>
              </a:lnSpc>
              <a:buFont typeface="+mj-lt"/>
              <a:buAutoNum type="arabicPeriod"/>
              <a:defRPr/>
            </a:pPr>
            <a:r>
              <a:rPr lang="en-US" sz="2400" dirty="0"/>
              <a:t>Since this must be </a:t>
            </a:r>
            <a:r>
              <a:rPr lang="en-US" sz="2400" i="1" dirty="0"/>
              <a:t>constant </a:t>
            </a:r>
            <a:r>
              <a:rPr lang="en-US" sz="2400" dirty="0"/>
              <a:t>(in average), the thermostat must be configured as a technique that allows the </a:t>
            </a:r>
            <a:r>
              <a:rPr lang="en-US" sz="2400" dirty="0">
                <a:solidFill>
                  <a:srgbClr val="FF0000"/>
                </a:solidFill>
              </a:rPr>
              <a:t>correct statistical configuration</a:t>
            </a:r>
            <a:r>
              <a:rPr lang="en-US" sz="2400" dirty="0"/>
              <a:t> to be generated.</a:t>
            </a:r>
          </a:p>
          <a:p>
            <a:pPr marL="457200" indent="-457200" algn="just" eaLnBrk="1" hangingPunct="1">
              <a:lnSpc>
                <a:spcPct val="90000"/>
              </a:lnSpc>
              <a:buFont typeface="+mj-lt"/>
              <a:buAutoNum type="arabicPeriod"/>
              <a:defRPr/>
            </a:pPr>
            <a:r>
              <a:rPr lang="en-US" sz="2400" dirty="0">
                <a:sym typeface="Wingdings" pitchFamily="2" charset="2"/>
              </a:rPr>
              <a:t> thermostat evaluates the difference between </a:t>
            </a:r>
            <a:r>
              <a:rPr lang="en-US" sz="2400" i="1" dirty="0">
                <a:sym typeface="Wingdings" pitchFamily="2" charset="2"/>
              </a:rPr>
              <a:t>set T°</a:t>
            </a:r>
            <a:r>
              <a:rPr lang="en-US" sz="2400" dirty="0">
                <a:sym typeface="Wingdings" pitchFamily="2" charset="2"/>
              </a:rPr>
              <a:t> and </a:t>
            </a:r>
            <a:r>
              <a:rPr lang="en-US" sz="2400" i="1" dirty="0">
                <a:sym typeface="Wingdings" pitchFamily="2" charset="2"/>
              </a:rPr>
              <a:t>calculated T°</a:t>
            </a:r>
            <a:r>
              <a:rPr lang="en-US" sz="2400" dirty="0">
                <a:sym typeface="Wingdings" pitchFamily="2" charset="2"/>
              </a:rPr>
              <a:t> (from the kinetic energy). This difference is </a:t>
            </a:r>
            <a:r>
              <a:rPr lang="en-US" sz="2400" dirty="0">
                <a:solidFill>
                  <a:srgbClr val="FF0000"/>
                </a:solidFill>
                <a:sym typeface="Wingdings" pitchFamily="2" charset="2"/>
              </a:rPr>
              <a:t>re-scaled</a:t>
            </a:r>
            <a:r>
              <a:rPr lang="en-US" sz="2400" dirty="0">
                <a:sym typeface="Wingdings" pitchFamily="2" charset="2"/>
              </a:rPr>
              <a:t> as a </a:t>
            </a:r>
            <a:r>
              <a:rPr lang="en-US" sz="2400" dirty="0">
                <a:solidFill>
                  <a:srgbClr val="FF0000"/>
                </a:solidFill>
                <a:sym typeface="Wingdings" pitchFamily="2" charset="2"/>
              </a:rPr>
              <a:t>correction factor </a:t>
            </a:r>
            <a:r>
              <a:rPr lang="en-US" sz="2400" dirty="0">
                <a:sym typeface="Wingdings" pitchFamily="2" charset="2"/>
              </a:rPr>
              <a:t>of the </a:t>
            </a:r>
            <a:r>
              <a:rPr lang="en-US" sz="2400" dirty="0">
                <a:solidFill>
                  <a:srgbClr val="FF0000"/>
                </a:solidFill>
                <a:sym typeface="Wingdings" pitchFamily="2" charset="2"/>
              </a:rPr>
              <a:t>atoms velocities</a:t>
            </a:r>
            <a:r>
              <a:rPr lang="en-US" sz="2400" dirty="0">
                <a:sym typeface="Wingdings" pitchFamily="2" charset="2"/>
              </a:rPr>
              <a:t>.</a:t>
            </a:r>
            <a:endParaRPr lang="en-US" sz="2400" dirty="0"/>
          </a:p>
        </p:txBody>
      </p:sp>
      <p:sp>
        <p:nvSpPr>
          <p:cNvPr id="18436" name="Rectangle 4"/>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18437" name="Rectangle 5"/>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8" name="Text Box 2">
            <a:extLst>
              <a:ext uri="{FF2B5EF4-FFF2-40B4-BE49-F238E27FC236}">
                <a16:creationId xmlns:a16="http://schemas.microsoft.com/office/drawing/2014/main" id="{C856C5BA-C880-9946-8DD1-95028D9F572A}"/>
              </a:ext>
            </a:extLst>
          </p:cNvPr>
          <p:cNvSpPr>
            <a:spLocks noGrp="1" noChangeArrowheads="1"/>
          </p:cNvSpPr>
          <p:nvPr>
            <p:ph type="title"/>
          </p:nvPr>
        </p:nvSpPr>
        <p:spPr>
          <a:xfrm>
            <a:off x="1052513" y="21432"/>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MD – T° control</a:t>
            </a:r>
          </a:p>
        </p:txBody>
      </p:sp>
    </p:spTree>
    <p:extLst>
      <p:ext uri="{BB962C8B-B14F-4D97-AF65-F5344CB8AC3E}">
        <p14:creationId xmlns:p14="http://schemas.microsoft.com/office/powerpoint/2010/main" val="207745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07504" y="1844824"/>
            <a:ext cx="9036496" cy="4019550"/>
          </a:xfrm>
        </p:spPr>
        <p:txBody>
          <a:bodyPr/>
          <a:lstStyle/>
          <a:p>
            <a:pPr algn="just" eaLnBrk="1" hangingPunct="1">
              <a:lnSpc>
                <a:spcPct val="90000"/>
              </a:lnSpc>
              <a:defRPr/>
            </a:pPr>
            <a:r>
              <a:rPr lang="en-US" sz="2800" dirty="0"/>
              <a:t>Thermostatic Methods are based on the concept of «virtual thermostatic bath»</a:t>
            </a:r>
          </a:p>
          <a:p>
            <a:pPr algn="just" eaLnBrk="1" hangingPunct="1">
              <a:lnSpc>
                <a:spcPct val="90000"/>
              </a:lnSpc>
              <a:defRPr/>
            </a:pPr>
            <a:r>
              <a:rPr lang="en-US" sz="2800" dirty="0" err="1"/>
              <a:t>Nosè</a:t>
            </a:r>
            <a:r>
              <a:rPr lang="en-US" sz="2800" dirty="0"/>
              <a:t>-Hoover; Langevin; Andersen; Berendsen…</a:t>
            </a:r>
          </a:p>
          <a:p>
            <a:pPr algn="just" eaLnBrk="1" hangingPunct="1">
              <a:lnSpc>
                <a:spcPct val="90000"/>
              </a:lnSpc>
              <a:defRPr/>
            </a:pPr>
            <a:r>
              <a:rPr lang="en-US" sz="2800" dirty="0"/>
              <a:t>The choice of the appropriate thermostat is crucial for MD simulation:</a:t>
            </a:r>
          </a:p>
          <a:p>
            <a:pPr lvl="1" algn="just" eaLnBrk="1" hangingPunct="1">
              <a:lnSpc>
                <a:spcPct val="90000"/>
              </a:lnSpc>
              <a:defRPr/>
            </a:pPr>
            <a:r>
              <a:rPr lang="en-US" sz="2400" dirty="0"/>
              <a:t>to ensure that the </a:t>
            </a:r>
            <a:r>
              <a:rPr lang="en-US" sz="2400" dirty="0">
                <a:solidFill>
                  <a:srgbClr val="FF0000"/>
                </a:solidFill>
              </a:rPr>
              <a:t>average set T° </a:t>
            </a:r>
            <a:r>
              <a:rPr lang="en-US" sz="2400" dirty="0"/>
              <a:t>of a system be correct</a:t>
            </a:r>
          </a:p>
          <a:p>
            <a:pPr lvl="1" algn="just" eaLnBrk="1" hangingPunct="1">
              <a:lnSpc>
                <a:spcPct val="90000"/>
              </a:lnSpc>
              <a:defRPr/>
            </a:pPr>
            <a:r>
              <a:rPr lang="en-US" sz="2400" dirty="0"/>
              <a:t>No large oscillations during the MD simulation </a:t>
            </a:r>
          </a:p>
          <a:p>
            <a:pPr algn="just" eaLnBrk="1" hangingPunct="1">
              <a:lnSpc>
                <a:spcPct val="90000"/>
              </a:lnSpc>
              <a:defRPr/>
            </a:pPr>
            <a:r>
              <a:rPr lang="en-US" sz="2800" dirty="0"/>
              <a:t>Do not use separate thermostats for every component of your system!!!</a:t>
            </a:r>
          </a:p>
        </p:txBody>
      </p:sp>
      <p:sp>
        <p:nvSpPr>
          <p:cNvPr id="19460" name="Rectangle 4"/>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19461" name="Rectangle 5"/>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8" name="Text Box 2">
            <a:extLst>
              <a:ext uri="{FF2B5EF4-FFF2-40B4-BE49-F238E27FC236}">
                <a16:creationId xmlns:a16="http://schemas.microsoft.com/office/drawing/2014/main" id="{180DDC8F-36F5-2548-AAF9-A056C2C01C07}"/>
              </a:ext>
            </a:extLst>
          </p:cNvPr>
          <p:cNvSpPr>
            <a:spLocks noGrp="1" noChangeArrowheads="1"/>
          </p:cNvSpPr>
          <p:nvPr>
            <p:ph type="title"/>
          </p:nvPr>
        </p:nvSpPr>
        <p:spPr>
          <a:xfrm>
            <a:off x="1052513" y="21432"/>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MD – T° control</a:t>
            </a:r>
          </a:p>
        </p:txBody>
      </p:sp>
    </p:spTree>
    <p:extLst>
      <p:ext uri="{BB962C8B-B14F-4D97-AF65-F5344CB8AC3E}">
        <p14:creationId xmlns:p14="http://schemas.microsoft.com/office/powerpoint/2010/main" val="2696319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7504" y="0"/>
            <a:ext cx="8928992" cy="1431925"/>
          </a:xfrm>
        </p:spPr>
        <p:txBody>
          <a:bodyPr/>
          <a:lstStyle/>
          <a:p>
            <a:pPr algn="ctr" eaLnBrk="1" hangingPunct="1">
              <a:defRPr/>
            </a:pPr>
            <a:r>
              <a:rPr lang="en-US" sz="3600" dirty="0"/>
              <a:t>MD – Periodic Boundary Conditions (PBC)</a:t>
            </a:r>
          </a:p>
        </p:txBody>
      </p:sp>
      <p:sp>
        <p:nvSpPr>
          <p:cNvPr id="36867" name="Rectangle 3"/>
          <p:cNvSpPr>
            <a:spLocks noGrp="1" noChangeArrowheads="1"/>
          </p:cNvSpPr>
          <p:nvPr>
            <p:ph type="body" idx="1"/>
          </p:nvPr>
        </p:nvSpPr>
        <p:spPr>
          <a:xfrm>
            <a:off x="0" y="1844824"/>
            <a:ext cx="9144000" cy="4114800"/>
          </a:xfrm>
        </p:spPr>
        <p:txBody>
          <a:bodyPr/>
          <a:lstStyle/>
          <a:p>
            <a:pPr algn="just" eaLnBrk="1" hangingPunct="1">
              <a:lnSpc>
                <a:spcPct val="80000"/>
              </a:lnSpc>
              <a:defRPr/>
            </a:pPr>
            <a:r>
              <a:rPr lang="en-US" sz="2000" dirty="0"/>
              <a:t>No problems when you simulate </a:t>
            </a:r>
            <a:r>
              <a:rPr lang="en-US" sz="2000" dirty="0">
                <a:solidFill>
                  <a:srgbClr val="FF0000"/>
                </a:solidFill>
              </a:rPr>
              <a:t>isolated molecules </a:t>
            </a:r>
            <a:r>
              <a:rPr lang="en-US" sz="2000" dirty="0"/>
              <a:t>(vacuum)</a:t>
            </a:r>
          </a:p>
          <a:p>
            <a:pPr algn="just" eaLnBrk="1" hangingPunct="1">
              <a:lnSpc>
                <a:spcPct val="80000"/>
              </a:lnSpc>
              <a:defRPr/>
            </a:pPr>
            <a:r>
              <a:rPr lang="en-US" sz="2000" dirty="0"/>
              <a:t>⚠️ A “real” system might contain about N</a:t>
            </a:r>
            <a:r>
              <a:rPr lang="en-US" sz="2000" baseline="-25000" dirty="0"/>
              <a:t>A</a:t>
            </a:r>
            <a:r>
              <a:rPr lang="en-US" sz="2000" dirty="0"/>
              <a:t> = 6 x 10</a:t>
            </a:r>
            <a:r>
              <a:rPr lang="en-US" sz="2000" baseline="30000" dirty="0"/>
              <a:t>23</a:t>
            </a:r>
            <a:r>
              <a:rPr lang="en-US" sz="2000" dirty="0"/>
              <a:t> molecules (1 mol)</a:t>
            </a:r>
          </a:p>
          <a:p>
            <a:pPr algn="just" eaLnBrk="1" hangingPunct="1">
              <a:lnSpc>
                <a:spcPct val="80000"/>
              </a:lnSpc>
              <a:defRPr/>
            </a:pPr>
            <a:r>
              <a:rPr lang="en-US" sz="2000" dirty="0"/>
              <a:t>⚠️ MD can work only with a small selection </a:t>
            </a:r>
          </a:p>
          <a:p>
            <a:pPr algn="just" eaLnBrk="1" hangingPunct="1">
              <a:lnSpc>
                <a:spcPct val="80000"/>
              </a:lnSpc>
              <a:defRPr/>
            </a:pPr>
            <a:r>
              <a:rPr lang="en-US" sz="2000" dirty="0">
                <a:sym typeface="Wingdings" pitchFamily="2" charset="2"/>
              </a:rPr>
              <a:t> Not appropriate to study “bulk” properties (polymer system, system in solution…)</a:t>
            </a:r>
          </a:p>
          <a:p>
            <a:pPr lvl="1" algn="just" eaLnBrk="1" hangingPunct="1">
              <a:lnSpc>
                <a:spcPct val="80000"/>
              </a:lnSpc>
              <a:defRPr/>
            </a:pPr>
            <a:r>
              <a:rPr lang="en-US" sz="1600" dirty="0">
                <a:sym typeface="Wingdings" pitchFamily="2" charset="2"/>
              </a:rPr>
              <a:t>Interactions with the walls</a:t>
            </a:r>
          </a:p>
          <a:p>
            <a:pPr lvl="1" algn="just" eaLnBrk="1" hangingPunct="1">
              <a:lnSpc>
                <a:spcPct val="80000"/>
              </a:lnSpc>
              <a:defRPr/>
            </a:pPr>
            <a:r>
              <a:rPr lang="en-US" sz="1600" dirty="0">
                <a:sym typeface="Wingdings" pitchFamily="2" charset="2"/>
              </a:rPr>
              <a:t>Surface interactions</a:t>
            </a:r>
          </a:p>
          <a:p>
            <a:pPr algn="just" eaLnBrk="1" hangingPunct="1">
              <a:lnSpc>
                <a:spcPct val="80000"/>
              </a:lnSpc>
              <a:defRPr/>
            </a:pPr>
            <a:endParaRPr lang="en-US" sz="2000" dirty="0">
              <a:sym typeface="Wingdings" pitchFamily="2" charset="2"/>
            </a:endParaRPr>
          </a:p>
          <a:p>
            <a:pPr algn="just" eaLnBrk="1" hangingPunct="1">
              <a:lnSpc>
                <a:spcPct val="80000"/>
              </a:lnSpc>
              <a:defRPr/>
            </a:pPr>
            <a:r>
              <a:rPr lang="en-US" sz="1800" dirty="0">
                <a:solidFill>
                  <a:srgbClr val="FF0000"/>
                </a:solidFill>
              </a:rPr>
              <a:t>P</a:t>
            </a:r>
            <a:r>
              <a:rPr lang="en-US" sz="1800" dirty="0"/>
              <a:t>eriodic </a:t>
            </a:r>
            <a:r>
              <a:rPr lang="en-US" sz="1800" dirty="0">
                <a:solidFill>
                  <a:srgbClr val="FF0000"/>
                </a:solidFill>
              </a:rPr>
              <a:t>B</a:t>
            </a:r>
            <a:r>
              <a:rPr lang="en-US" sz="1800" dirty="0"/>
              <a:t>oundary </a:t>
            </a:r>
            <a:r>
              <a:rPr lang="en-US" sz="1800" dirty="0">
                <a:solidFill>
                  <a:srgbClr val="FF0000"/>
                </a:solidFill>
              </a:rPr>
              <a:t>C</a:t>
            </a:r>
            <a:r>
              <a:rPr lang="en-US" sz="1800" dirty="0"/>
              <a:t>onditions:</a:t>
            </a:r>
          </a:p>
          <a:p>
            <a:pPr lvl="1" algn="just" eaLnBrk="1" hangingPunct="1">
              <a:lnSpc>
                <a:spcPct val="80000"/>
              </a:lnSpc>
              <a:defRPr/>
            </a:pPr>
            <a:r>
              <a:rPr lang="en-US" sz="1400" dirty="0"/>
              <a:t>Small box replicated in all directions</a:t>
            </a:r>
          </a:p>
          <a:p>
            <a:pPr lvl="1" algn="just" eaLnBrk="1" hangingPunct="1">
              <a:lnSpc>
                <a:spcPct val="80000"/>
              </a:lnSpc>
              <a:defRPr/>
            </a:pPr>
            <a:r>
              <a:rPr lang="en-US" sz="1400" dirty="0"/>
              <a:t>A particle that leaves the box on one side is </a:t>
            </a:r>
            <a:r>
              <a:rPr lang="en-US" sz="1400" dirty="0">
                <a:solidFill>
                  <a:srgbClr val="FF0000"/>
                </a:solidFill>
              </a:rPr>
              <a:t>replaced</a:t>
            </a:r>
            <a:r>
              <a:rPr lang="en-US" sz="1400" dirty="0"/>
              <a:t> by an </a:t>
            </a:r>
            <a:r>
              <a:rPr lang="en-US" sz="1400" dirty="0">
                <a:solidFill>
                  <a:srgbClr val="FF0000"/>
                </a:solidFill>
              </a:rPr>
              <a:t>image particle </a:t>
            </a:r>
            <a:r>
              <a:rPr lang="en-US" sz="1400" dirty="0"/>
              <a:t>that enters from the other side</a:t>
            </a:r>
          </a:p>
          <a:p>
            <a:pPr lvl="1" algn="just" eaLnBrk="1" hangingPunct="1">
              <a:lnSpc>
                <a:spcPct val="80000"/>
              </a:lnSpc>
              <a:defRPr/>
            </a:pPr>
            <a:r>
              <a:rPr lang="en-US" sz="1400" dirty="0"/>
              <a:t>There are NO </a:t>
            </a:r>
            <a:r>
              <a:rPr lang="en-US" sz="1400" dirty="0">
                <a:solidFill>
                  <a:srgbClr val="FF0000"/>
                </a:solidFill>
              </a:rPr>
              <a:t>walls</a:t>
            </a:r>
            <a:r>
              <a:rPr lang="en-US" sz="1400" dirty="0"/>
              <a:t> and NO </a:t>
            </a:r>
            <a:r>
              <a:rPr lang="en-US" sz="1400" dirty="0">
                <a:solidFill>
                  <a:srgbClr val="FF0000"/>
                </a:solidFill>
              </a:rPr>
              <a:t>surface</a:t>
            </a:r>
            <a:r>
              <a:rPr lang="en-US" sz="1400" dirty="0"/>
              <a:t> particles</a:t>
            </a:r>
          </a:p>
          <a:p>
            <a:pPr algn="just" eaLnBrk="1" hangingPunct="1">
              <a:lnSpc>
                <a:spcPct val="80000"/>
              </a:lnSpc>
              <a:buFont typeface="Wingdings" pitchFamily="2" charset="2"/>
              <a:buNone/>
              <a:defRPr/>
            </a:pPr>
            <a:endParaRPr lang="en-US" sz="2000" dirty="0"/>
          </a:p>
        </p:txBody>
      </p:sp>
      <p:pic>
        <p:nvPicPr>
          <p:cNvPr id="3" name="Picture 2">
            <a:extLst>
              <a:ext uri="{FF2B5EF4-FFF2-40B4-BE49-F238E27FC236}">
                <a16:creationId xmlns:a16="http://schemas.microsoft.com/office/drawing/2014/main" id="{4E94C431-77BB-DC48-85EE-E0FC69B64C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4941168"/>
            <a:ext cx="1860302" cy="1762391"/>
          </a:xfrm>
          <a:prstGeom prst="rect">
            <a:avLst/>
          </a:prstGeom>
        </p:spPr>
      </p:pic>
    </p:spTree>
    <p:extLst>
      <p:ext uri="{BB962C8B-B14F-4D97-AF65-F5344CB8AC3E}">
        <p14:creationId xmlns:p14="http://schemas.microsoft.com/office/powerpoint/2010/main" val="148026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971600" y="-27384"/>
            <a:ext cx="7705476" cy="1431925"/>
          </a:xfrm>
          <a:noFill/>
          <a:ln w="19050">
            <a:solidFill>
              <a:srgbClr val="FF0000"/>
            </a:solid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it-IT" altLang="it-IT" dirty="0">
                <a:effectLst/>
              </a:rPr>
              <a:t>Dinamica molecolare (MD)</a:t>
            </a:r>
            <a:endParaRPr lang="en-US" altLang="it-IT" dirty="0">
              <a:effectLst/>
            </a:endParaRPr>
          </a:p>
        </p:txBody>
      </p:sp>
      <p:sp>
        <p:nvSpPr>
          <p:cNvPr id="68611" name="Rectangle 3"/>
          <p:cNvSpPr>
            <a:spLocks noGrp="1" noChangeArrowheads="1"/>
          </p:cNvSpPr>
          <p:nvPr>
            <p:ph type="body" sz="half" idx="1"/>
          </p:nvPr>
        </p:nvSpPr>
        <p:spPr>
          <a:xfrm>
            <a:off x="1403350" y="5373688"/>
            <a:ext cx="7129463" cy="1223962"/>
          </a:xfrm>
        </p:spPr>
        <p:txBody>
          <a:bodyPr/>
          <a:lstStyle/>
          <a:p>
            <a:pPr eaLnBrk="1" hangingPunct="1">
              <a:lnSpc>
                <a:spcPct val="90000"/>
              </a:lnSpc>
              <a:buFont typeface="Wingdings" pitchFamily="2" charset="2"/>
              <a:buNone/>
              <a:defRPr/>
            </a:pPr>
            <a:r>
              <a:rPr lang="it-IT" sz="2000" b="1" dirty="0"/>
              <a:t>“</a:t>
            </a:r>
            <a:r>
              <a:rPr lang="it-IT" sz="2000" b="1" u="sng" dirty="0"/>
              <a:t>Comportamento spazio - temporale  del sistema”</a:t>
            </a:r>
          </a:p>
          <a:p>
            <a:pPr algn="ctr" eaLnBrk="1" hangingPunct="1">
              <a:lnSpc>
                <a:spcPct val="90000"/>
              </a:lnSpc>
              <a:buFont typeface="Wingdings" pitchFamily="2" charset="2"/>
              <a:buNone/>
              <a:defRPr/>
            </a:pPr>
            <a:r>
              <a:rPr lang="it-IT" sz="2000" dirty="0"/>
              <a:t>Movimento di atomi in risposta alle forze agenti </a:t>
            </a:r>
          </a:p>
          <a:p>
            <a:pPr algn="ctr" eaLnBrk="1" hangingPunct="1">
              <a:lnSpc>
                <a:spcPct val="90000"/>
              </a:lnSpc>
              <a:buFont typeface="Wingdings" pitchFamily="2" charset="2"/>
              <a:buNone/>
              <a:defRPr/>
            </a:pPr>
            <a:r>
              <a:rPr lang="it-IT" sz="2000" dirty="0"/>
              <a:t>(variabile tempo)</a:t>
            </a:r>
          </a:p>
        </p:txBody>
      </p:sp>
      <p:sp>
        <p:nvSpPr>
          <p:cNvPr id="4102" name="Rectangle 6"/>
          <p:cNvSpPr>
            <a:spLocks noChangeArrowheads="1"/>
          </p:cNvSpPr>
          <p:nvPr/>
        </p:nvSpPr>
        <p:spPr bwMode="auto">
          <a:xfrm>
            <a:off x="1079425" y="5202792"/>
            <a:ext cx="7489825" cy="1439863"/>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4104" name="AutoShape 8"/>
          <p:cNvSpPr>
            <a:spLocks noChangeAspect="1" noChangeArrowheads="1"/>
          </p:cNvSpPr>
          <p:nvPr/>
        </p:nvSpPr>
        <p:spPr bwMode="auto">
          <a:xfrm>
            <a:off x="4643438" y="4724400"/>
            <a:ext cx="496887" cy="503238"/>
          </a:xfrm>
          <a:prstGeom prst="downArrow">
            <a:avLst>
              <a:gd name="adj1" fmla="val 50000"/>
              <a:gd name="adj2" fmla="val 25320"/>
            </a:avLst>
          </a:prstGeom>
          <a:solidFill>
            <a:srgbClr val="FF0000"/>
          </a:solidFill>
          <a:ln w="31750">
            <a:solidFill>
              <a:srgbClr val="FF0000"/>
            </a:solidFill>
            <a:miter lim="800000"/>
            <a:headEnd/>
            <a:tailEnd/>
          </a:ln>
        </p:spPr>
        <p:txBody>
          <a:bodyPr wrap="none" anchor="ct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graphicFrame>
        <p:nvGraphicFramePr>
          <p:cNvPr id="4105" name="Object 14"/>
          <p:cNvGraphicFramePr>
            <a:graphicFrameLocks noGrp="1" noChangeAspect="1"/>
          </p:cNvGraphicFramePr>
          <p:nvPr>
            <p:ph sz="quarter" idx="2"/>
          </p:nvPr>
        </p:nvGraphicFramePr>
        <p:xfrm>
          <a:off x="3779838" y="3716338"/>
          <a:ext cx="2447925" cy="908050"/>
        </p:xfrm>
        <a:graphic>
          <a:graphicData uri="http://schemas.openxmlformats.org/presentationml/2006/ole">
            <mc:AlternateContent xmlns:mc="http://schemas.openxmlformats.org/markup-compatibility/2006">
              <mc:Choice xmlns:v="urn:schemas-microsoft-com:vml" Requires="v">
                <p:oleObj spid="_x0000_s4127" name="Equation" r:id="rId3" imgW="1057358" imgH="342816" progId="Equation.3">
                  <p:embed/>
                </p:oleObj>
              </mc:Choice>
              <mc:Fallback>
                <p:oleObj name="Equation" r:id="rId3" imgW="1057358" imgH="342816"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3716338"/>
                        <a:ext cx="2447925" cy="908050"/>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5">
            <a:extLst>
              <a:ext uri="{FF2B5EF4-FFF2-40B4-BE49-F238E27FC236}">
                <a16:creationId xmlns:a16="http://schemas.microsoft.com/office/drawing/2014/main" id="{C01EE79A-3FF4-1D42-B8C0-A858DE7C3B94}"/>
              </a:ext>
            </a:extLst>
          </p:cNvPr>
          <p:cNvSpPr>
            <a:spLocks noChangeArrowheads="1"/>
          </p:cNvSpPr>
          <p:nvPr/>
        </p:nvSpPr>
        <p:spPr bwMode="auto">
          <a:xfrm>
            <a:off x="-206723" y="1637933"/>
            <a:ext cx="9289032" cy="1938992"/>
          </a:xfrm>
          <a:prstGeom prst="rect">
            <a:avLst/>
          </a:prstGeom>
          <a:noFill/>
          <a:ln w="9525" algn="ctr">
            <a:noFill/>
            <a:miter lim="800000"/>
            <a:headEnd/>
            <a:tailEnd/>
          </a:ln>
          <a:effectLst/>
        </p:spPr>
        <p:txBody>
          <a:bodyPr wrap="square">
            <a:spAutoFit/>
          </a:bodyPr>
          <a:lstStyle/>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La </a:t>
            </a:r>
            <a:r>
              <a:rPr lang="en-US" sz="2000" dirty="0" err="1">
                <a:effectLst>
                  <a:outerShdw blurRad="38100" dist="38100" dir="2700000" algn="tl">
                    <a:srgbClr val="000000"/>
                  </a:outerShdw>
                </a:effectLst>
              </a:rPr>
              <a:t>tecnica</a:t>
            </a:r>
            <a:r>
              <a:rPr lang="en-US" sz="2000" dirty="0">
                <a:effectLst>
                  <a:outerShdw blurRad="38100" dist="38100" dir="2700000" algn="tl">
                    <a:srgbClr val="000000"/>
                  </a:outerShdw>
                </a:effectLst>
              </a:rPr>
              <a:t> MD </a:t>
            </a:r>
            <a:r>
              <a:rPr lang="en-US" sz="2000" dirty="0" err="1">
                <a:effectLst>
                  <a:outerShdw blurRad="38100" dist="38100" dir="2700000" algn="tl">
                    <a:srgbClr val="000000"/>
                  </a:outerShdw>
                </a:effectLst>
              </a:rPr>
              <a:t>è</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stata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svillupata</a:t>
            </a:r>
            <a:r>
              <a:rPr lang="en-US" sz="2000" dirty="0">
                <a:effectLst>
                  <a:outerShdw blurRad="38100" dist="38100" dir="2700000" algn="tl">
                    <a:srgbClr val="000000"/>
                  </a:outerShdw>
                </a:effectLst>
              </a:rPr>
              <a:t> da Alder e Wainwright </a:t>
            </a:r>
            <a:r>
              <a:rPr lang="en-US" sz="2000" dirty="0" err="1">
                <a:effectLst>
                  <a:outerShdw blurRad="38100" dist="38100" dir="2700000" algn="tl">
                    <a:srgbClr val="000000"/>
                  </a:outerShdw>
                </a:effectLst>
              </a:rPr>
              <a:t>tra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il</a:t>
            </a:r>
            <a:r>
              <a:rPr lang="en-US" sz="2000" dirty="0">
                <a:effectLst>
                  <a:outerShdw blurRad="38100" dist="38100" dir="2700000" algn="tl">
                    <a:srgbClr val="000000"/>
                  </a:outerShdw>
                </a:effectLst>
              </a:rPr>
              <a:t> 1957 </a:t>
            </a:r>
            <a:r>
              <a:rPr lang="en-US" sz="2000" dirty="0" err="1">
                <a:effectLst>
                  <a:outerShdw blurRad="38100" dist="38100" dir="2700000" algn="tl">
                    <a:srgbClr val="000000"/>
                  </a:outerShdw>
                </a:effectLst>
              </a:rPr>
              <a:t>ed</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il</a:t>
            </a:r>
            <a:r>
              <a:rPr lang="en-US" sz="2000" dirty="0">
                <a:effectLst>
                  <a:outerShdw blurRad="38100" dist="38100" dir="2700000" algn="tl">
                    <a:srgbClr val="000000"/>
                  </a:outerShdw>
                </a:effectLst>
              </a:rPr>
              <a:t>  1959;</a:t>
            </a: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Le </a:t>
            </a:r>
            <a:r>
              <a:rPr lang="en-US" sz="2000" dirty="0" err="1">
                <a:solidFill>
                  <a:srgbClr val="FF0000"/>
                </a:solidFill>
                <a:effectLst>
                  <a:outerShdw blurRad="38100" dist="38100" dir="2700000" algn="tl">
                    <a:srgbClr val="000000"/>
                  </a:outerShdw>
                </a:effectLst>
              </a:rPr>
              <a:t>proprietà</a:t>
            </a:r>
            <a:r>
              <a:rPr lang="en-US" sz="2000" dirty="0">
                <a:solidFill>
                  <a:srgbClr val="FF0000"/>
                </a:solidFill>
                <a:effectLst>
                  <a:outerShdw blurRad="38100" dist="38100" dir="2700000" algn="tl">
                    <a:srgbClr val="000000"/>
                  </a:outerShdw>
                </a:effectLst>
              </a:rPr>
              <a:t> </a:t>
            </a:r>
            <a:r>
              <a:rPr lang="en-US" sz="2000" dirty="0" err="1">
                <a:solidFill>
                  <a:srgbClr val="FF0000"/>
                </a:solidFill>
                <a:effectLst>
                  <a:outerShdw blurRad="38100" dist="38100" dir="2700000" algn="tl">
                    <a:srgbClr val="000000"/>
                  </a:outerShdw>
                </a:effectLst>
              </a:rPr>
              <a:t>dinamiche</a:t>
            </a:r>
            <a:r>
              <a:rPr lang="en-US" sz="2000" dirty="0">
                <a:solidFill>
                  <a:srgbClr val="FF0000"/>
                </a:solidFill>
                <a:effectLst>
                  <a:outerShdw blurRad="38100" dist="38100" dir="2700000" algn="tl">
                    <a:srgbClr val="000000"/>
                  </a:outerShdw>
                </a:effectLst>
              </a:rPr>
              <a:t> </a:t>
            </a:r>
            <a:r>
              <a:rPr lang="en-US" sz="2000" dirty="0">
                <a:effectLst>
                  <a:outerShdw blurRad="38100" dist="38100" dir="2700000" algn="tl">
                    <a:srgbClr val="000000"/>
                  </a:outerShdw>
                </a:effectLst>
              </a:rPr>
              <a:t>di un </a:t>
            </a:r>
            <a:r>
              <a:rPr lang="en-US" sz="2000" dirty="0" err="1">
                <a:effectLst>
                  <a:outerShdw blurRad="38100" dist="38100" dir="2700000" algn="tl">
                    <a:srgbClr val="000000"/>
                  </a:outerShdw>
                </a:effectLst>
              </a:rPr>
              <a:t>sistema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molecolare</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sono</a:t>
            </a:r>
            <a:r>
              <a:rPr lang="en-US" sz="2000" dirty="0">
                <a:effectLst>
                  <a:outerShdw blurRad="38100" dist="38100" dir="2700000" algn="tl">
                    <a:srgbClr val="000000"/>
                  </a:outerShdw>
                </a:effectLst>
              </a:rPr>
              <a:t> determinate </a:t>
            </a:r>
            <a:r>
              <a:rPr lang="en-US" sz="2000" dirty="0" err="1">
                <a:solidFill>
                  <a:srgbClr val="FF0000"/>
                </a:solidFill>
                <a:effectLst>
                  <a:outerShdw blurRad="38100" dist="38100" dir="2700000" algn="tl">
                    <a:srgbClr val="000000"/>
                  </a:outerShdw>
                </a:effectLst>
              </a:rPr>
              <a:t>integrando</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istante</a:t>
            </a:r>
            <a:r>
              <a:rPr lang="en-US" sz="2000" dirty="0">
                <a:effectLst>
                  <a:outerShdw blurRad="38100" dist="38100" dir="2700000" algn="tl">
                    <a:srgbClr val="000000"/>
                  </a:outerShdw>
                </a:effectLst>
              </a:rPr>
              <a:t> per </a:t>
            </a:r>
            <a:r>
              <a:rPr lang="en-US" sz="2000" dirty="0" err="1">
                <a:effectLst>
                  <a:outerShdw blurRad="38100" dist="38100" dir="2700000" algn="tl">
                    <a:srgbClr val="000000"/>
                  </a:outerShdw>
                </a:effectLst>
              </a:rPr>
              <a:t>istante</a:t>
            </a:r>
            <a:r>
              <a:rPr lang="en-US" sz="2000" dirty="0">
                <a:effectLst>
                  <a:outerShdw blurRad="38100" dist="38100" dir="2700000" algn="tl">
                    <a:srgbClr val="000000"/>
                  </a:outerShdw>
                </a:effectLst>
              </a:rPr>
              <a:t> le </a:t>
            </a:r>
            <a:r>
              <a:rPr lang="en-US" sz="2000" dirty="0" err="1">
                <a:solidFill>
                  <a:srgbClr val="FF0000"/>
                </a:solidFill>
                <a:effectLst>
                  <a:outerShdw blurRad="38100" dist="38100" dir="2700000" algn="tl">
                    <a:srgbClr val="000000"/>
                  </a:outerShdw>
                </a:effectLst>
              </a:rPr>
              <a:t>equazioni</a:t>
            </a:r>
            <a:r>
              <a:rPr lang="en-US" sz="2000" dirty="0">
                <a:solidFill>
                  <a:srgbClr val="FF0000"/>
                </a:solidFill>
                <a:effectLst>
                  <a:outerShdw blurRad="38100" dist="38100" dir="2700000" algn="tl">
                    <a:srgbClr val="000000"/>
                  </a:outerShdw>
                </a:effectLst>
              </a:rPr>
              <a:t> di moto</a:t>
            </a:r>
            <a:r>
              <a:rPr lang="en-US" sz="2000" dirty="0">
                <a:effectLst>
                  <a:outerShdw blurRad="38100" dist="38100" dir="2700000" algn="tl">
                    <a:srgbClr val="000000"/>
                  </a:outerShdw>
                </a:effectLst>
              </a:rPr>
              <a:t> di </a:t>
            </a:r>
            <a:r>
              <a:rPr lang="en-US" sz="2000" dirty="0" err="1">
                <a:effectLst>
                  <a:outerShdw blurRad="38100" dist="38100" dir="2700000" algn="tl">
                    <a:srgbClr val="000000"/>
                  </a:outerShdw>
                </a:effectLst>
              </a:rPr>
              <a:t>ogni</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singolo</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atomo</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sul</a:t>
            </a:r>
            <a:r>
              <a:rPr lang="en-US" sz="2000" dirty="0">
                <a:effectLst>
                  <a:outerShdw blurRad="38100" dist="38100" dir="2700000" algn="tl">
                    <a:srgbClr val="000000"/>
                  </a:outerShdw>
                </a:effectLst>
              </a:rPr>
              <a:t> quale </a:t>
            </a:r>
            <a:r>
              <a:rPr lang="en-US" sz="2000" dirty="0" err="1">
                <a:effectLst>
                  <a:outerShdw blurRad="38100" dist="38100" dir="2700000" algn="tl">
                    <a:srgbClr val="000000"/>
                  </a:outerShdw>
                </a:effectLst>
              </a:rPr>
              <a:t>agisce</a:t>
            </a:r>
            <a:r>
              <a:rPr lang="en-US" sz="2000" dirty="0">
                <a:effectLst>
                  <a:outerShdw blurRad="38100" dist="38100" dir="2700000" algn="tl">
                    <a:srgbClr val="000000"/>
                  </a:outerShdw>
                </a:effectLst>
              </a:rPr>
              <a:t> la </a:t>
            </a:r>
            <a:r>
              <a:rPr lang="en-US" sz="2000" dirty="0" err="1">
                <a:effectLst>
                  <a:outerShdw blurRad="38100" dist="38100" dir="2700000" algn="tl">
                    <a:srgbClr val="000000"/>
                  </a:outerShdw>
                </a:effectLst>
              </a:rPr>
              <a:t>forza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risultiante</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dell’intero</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sistema</a:t>
            </a:r>
            <a:r>
              <a:rPr lang="en-US" sz="2000" dirty="0">
                <a:effectLst>
                  <a:outerShdw blurRad="38100" dist="38100" dir="2700000" algn="tl">
                    <a:srgbClr val="000000"/>
                  </a:outerShdw>
                </a:effectLst>
              </a:rPr>
              <a:t>;</a:t>
            </a: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sym typeface="Wingdings" pitchFamily="2" charset="2"/>
              </a:rPr>
              <a:t> </a:t>
            </a:r>
            <a:r>
              <a:rPr lang="en-US" sz="2000" dirty="0">
                <a:effectLst>
                  <a:outerShdw blurRad="38100" dist="38100" dir="2700000" algn="tl">
                    <a:srgbClr val="000000"/>
                  </a:outerShdw>
                </a:effectLst>
              </a:rPr>
              <a:t>MD </a:t>
            </a:r>
            <a:r>
              <a:rPr lang="en-US" sz="2000" dirty="0" err="1">
                <a:effectLst>
                  <a:outerShdw blurRad="38100" dist="38100" dir="2700000" algn="tl">
                    <a:srgbClr val="000000"/>
                  </a:outerShdw>
                </a:effectLst>
              </a:rPr>
              <a:t>è</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una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metodologia</a:t>
            </a:r>
            <a:r>
              <a:rPr lang="en-US" sz="2000" dirty="0">
                <a:effectLst>
                  <a:outerShdw blurRad="38100" dist="38100" dir="2700000" algn="tl">
                    <a:srgbClr val="000000"/>
                  </a:outerShdw>
                </a:effectLst>
              </a:rPr>
              <a:t> </a:t>
            </a:r>
            <a:r>
              <a:rPr lang="en-US" sz="2000" dirty="0" err="1">
                <a:effectLst>
                  <a:outerShdw blurRad="38100" dist="38100" dir="2700000" algn="tl">
                    <a:srgbClr val="000000"/>
                  </a:outerShdw>
                </a:effectLst>
              </a:rPr>
              <a:t>totalmente</a:t>
            </a:r>
            <a:r>
              <a:rPr lang="en-US" sz="2000" dirty="0">
                <a:effectLst>
                  <a:outerShdw blurRad="38100" dist="38100" dir="2700000" algn="tl">
                    <a:srgbClr val="000000"/>
                  </a:outerShdw>
                </a:effectLst>
              </a:rPr>
              <a:t> </a:t>
            </a:r>
            <a:r>
              <a:rPr lang="en-US" sz="2000" dirty="0" err="1">
                <a:solidFill>
                  <a:srgbClr val="FF0000"/>
                </a:solidFill>
                <a:effectLst>
                  <a:outerShdw blurRad="38100" dist="38100" dir="2700000" algn="tl">
                    <a:srgbClr val="000000"/>
                  </a:outerShdw>
                </a:effectLst>
              </a:rPr>
              <a:t>deterministica</a:t>
            </a:r>
            <a:r>
              <a:rPr lang="en-US" sz="2000" dirty="0">
                <a:effectLst>
                  <a:outerShdw blurRad="38100" dist="38100" dir="2700000" algn="tl">
                    <a:srgbClr val="000000"/>
                  </a:outerShdw>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7504" y="0"/>
            <a:ext cx="8928992" cy="1431925"/>
          </a:xfrm>
        </p:spPr>
        <p:txBody>
          <a:bodyPr/>
          <a:lstStyle/>
          <a:p>
            <a:pPr algn="ctr" eaLnBrk="1" hangingPunct="1">
              <a:defRPr/>
            </a:pPr>
            <a:r>
              <a:rPr lang="en-US" sz="3600" dirty="0"/>
              <a:t>MD – Periodic Boundary Conditions (PBC)</a:t>
            </a:r>
          </a:p>
        </p:txBody>
      </p:sp>
      <p:sp>
        <p:nvSpPr>
          <p:cNvPr id="36867" name="Rectangle 3"/>
          <p:cNvSpPr>
            <a:spLocks noGrp="1" noChangeArrowheads="1"/>
          </p:cNvSpPr>
          <p:nvPr>
            <p:ph type="body" idx="1"/>
          </p:nvPr>
        </p:nvSpPr>
        <p:spPr>
          <a:xfrm>
            <a:off x="0" y="1700808"/>
            <a:ext cx="9144000" cy="1584176"/>
          </a:xfrm>
        </p:spPr>
        <p:txBody>
          <a:bodyPr/>
          <a:lstStyle/>
          <a:p>
            <a:pPr algn="just" eaLnBrk="1" hangingPunct="1">
              <a:lnSpc>
                <a:spcPct val="80000"/>
              </a:lnSpc>
              <a:defRPr/>
            </a:pPr>
            <a:r>
              <a:rPr lang="en-US" sz="2400" dirty="0"/>
              <a:t>Developed by Born and von Karman (1912).</a:t>
            </a:r>
          </a:p>
          <a:p>
            <a:pPr algn="just" eaLnBrk="1" hangingPunct="1">
              <a:lnSpc>
                <a:spcPct val="80000"/>
              </a:lnSpc>
              <a:defRPr/>
            </a:pPr>
            <a:r>
              <a:rPr lang="en-US" sz="2400" dirty="0"/>
              <a:t>The box is multiplied in space, generating a series of </a:t>
            </a:r>
            <a:r>
              <a:rPr lang="en-US" sz="2400" dirty="0">
                <a:solidFill>
                  <a:srgbClr val="FF0000"/>
                </a:solidFill>
              </a:rPr>
              <a:t>cells all equal </a:t>
            </a:r>
            <a:r>
              <a:rPr lang="en-US" sz="2400" dirty="0"/>
              <a:t>next to each other whose set forms a real bulk.</a:t>
            </a:r>
          </a:p>
          <a:p>
            <a:pPr algn="just" eaLnBrk="1" hangingPunct="1">
              <a:lnSpc>
                <a:spcPct val="80000"/>
              </a:lnSpc>
              <a:defRPr/>
            </a:pPr>
            <a:r>
              <a:rPr lang="en-US" sz="2400" dirty="0"/>
              <a:t>Actually, a single </a:t>
            </a:r>
            <a:r>
              <a:rPr lang="en-US" sz="2400" dirty="0">
                <a:solidFill>
                  <a:srgbClr val="FF0000"/>
                </a:solidFill>
              </a:rPr>
              <a:t>original cell </a:t>
            </a:r>
            <a:r>
              <a:rPr lang="en-US" sz="2400" dirty="0"/>
              <a:t>is simulated (depending on the physical system)</a:t>
            </a:r>
          </a:p>
        </p:txBody>
      </p:sp>
      <p:pic>
        <p:nvPicPr>
          <p:cNvPr id="5" name="Picture 6" descr="PORFIRINAUNIVERSALPCB">
            <a:extLst>
              <a:ext uri="{FF2B5EF4-FFF2-40B4-BE49-F238E27FC236}">
                <a16:creationId xmlns:a16="http://schemas.microsoft.com/office/drawing/2014/main" id="{D84C5677-00C8-F24C-ADB4-7C60F73C6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3114" r="21898"/>
          <a:stretch>
            <a:fillRect/>
          </a:stretch>
        </p:blipFill>
        <p:spPr bwMode="auto">
          <a:xfrm>
            <a:off x="1331640" y="3902224"/>
            <a:ext cx="2402251"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a:extLst>
              <a:ext uri="{FF2B5EF4-FFF2-40B4-BE49-F238E27FC236}">
                <a16:creationId xmlns:a16="http://schemas.microsoft.com/office/drawing/2014/main" id="{54014673-4C65-0842-9365-4775B28B2F2A}"/>
              </a:ext>
            </a:extLst>
          </p:cNvPr>
          <p:cNvPicPr>
            <a:picLocks noChangeAspect="1" noChangeArrowheads="1"/>
          </p:cNvPicPr>
          <p:nvPr/>
        </p:nvPicPr>
        <p:blipFill rotWithShape="1">
          <a:blip r:embed="rId3">
            <a:lum contrast="18000"/>
            <a:extLst>
              <a:ext uri="{28A0092B-C50C-407E-A947-70E740481C1C}">
                <a14:useLocalDpi xmlns:a14="http://schemas.microsoft.com/office/drawing/2010/main" val="0"/>
              </a:ext>
            </a:extLst>
          </a:blip>
          <a:srcRect l="30754" t="37792" r="37746" b="13021"/>
          <a:stretch/>
        </p:blipFill>
        <p:spPr bwMode="auto">
          <a:xfrm>
            <a:off x="5724128" y="3902224"/>
            <a:ext cx="2766514" cy="27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0425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defRPr/>
            </a:pPr>
            <a:r>
              <a:rPr lang="it-IT" sz="4000" dirty="0"/>
              <a:t>MD - </a:t>
            </a:r>
            <a:r>
              <a:rPr lang="it-IT" sz="4000" dirty="0" err="1"/>
              <a:t>Results</a:t>
            </a:r>
            <a:endParaRPr lang="it-IT" sz="4000" dirty="0"/>
          </a:p>
        </p:txBody>
      </p:sp>
      <p:sp>
        <p:nvSpPr>
          <p:cNvPr id="45059" name="Rectangle 3"/>
          <p:cNvSpPr>
            <a:spLocks noGrp="1" noChangeArrowheads="1"/>
          </p:cNvSpPr>
          <p:nvPr>
            <p:ph type="body" idx="1"/>
          </p:nvPr>
        </p:nvSpPr>
        <p:spPr>
          <a:xfrm>
            <a:off x="1102" y="1916832"/>
            <a:ext cx="9035393" cy="4114800"/>
          </a:xfrm>
        </p:spPr>
        <p:txBody>
          <a:bodyPr/>
          <a:lstStyle/>
          <a:p>
            <a:pPr algn="just" eaLnBrk="1" hangingPunct="1">
              <a:lnSpc>
                <a:spcPct val="90000"/>
              </a:lnSpc>
              <a:defRPr/>
            </a:pPr>
            <a:r>
              <a:rPr lang="en-US" sz="2400" dirty="0"/>
              <a:t>MD allow us to determine </a:t>
            </a:r>
            <a:r>
              <a:rPr lang="en-US" sz="2400" i="1" dirty="0"/>
              <a:t>exactly</a:t>
            </a:r>
            <a:r>
              <a:rPr lang="en-US" sz="2400" dirty="0"/>
              <a:t> the temporal space evolution and the properties of a molecular system.</a:t>
            </a:r>
          </a:p>
          <a:p>
            <a:pPr algn="just" eaLnBrk="1" hangingPunct="1">
              <a:lnSpc>
                <a:spcPct val="90000"/>
              </a:lnSpc>
              <a:defRPr/>
            </a:pPr>
            <a:r>
              <a:rPr lang="en-US" sz="2400" dirty="0">
                <a:solidFill>
                  <a:srgbClr val="FF0000"/>
                </a:solidFill>
              </a:rPr>
              <a:t>RAW data</a:t>
            </a:r>
            <a:r>
              <a:rPr lang="en-US" sz="2400" dirty="0"/>
              <a:t>: The integration process leads to obtain a set of values which consists of positions R</a:t>
            </a:r>
            <a:r>
              <a:rPr lang="en-US" sz="2400" baseline="-25000" dirty="0"/>
              <a:t>i</a:t>
            </a:r>
            <a:r>
              <a:rPr lang="en-US" sz="2400" dirty="0"/>
              <a:t>(t), velocities and accelerations of each atom in the analyzed period of time </a:t>
            </a:r>
            <a:r>
              <a:rPr lang="en-US" sz="2400" dirty="0">
                <a:sym typeface="Wingdings" pitchFamily="2" charset="2"/>
              </a:rPr>
              <a:t> </a:t>
            </a:r>
            <a:r>
              <a:rPr lang="en-US" sz="2400" dirty="0">
                <a:solidFill>
                  <a:srgbClr val="FF0000"/>
                </a:solidFill>
                <a:sym typeface="Wingdings" pitchFamily="2" charset="2"/>
              </a:rPr>
              <a:t>MD trajectory</a:t>
            </a:r>
            <a:r>
              <a:rPr lang="en-US" sz="2400" dirty="0">
                <a:sym typeface="Wingdings" pitchFamily="2" charset="2"/>
              </a:rPr>
              <a:t>.</a:t>
            </a:r>
            <a:endParaRPr lang="en-US" sz="2400" dirty="0"/>
          </a:p>
          <a:p>
            <a:pPr algn="just" eaLnBrk="1" hangingPunct="1">
              <a:lnSpc>
                <a:spcPct val="90000"/>
              </a:lnSpc>
              <a:defRPr/>
            </a:pPr>
            <a:r>
              <a:rPr lang="en-US" sz="2400" dirty="0"/>
              <a:t>⚠️the N pairs position/momentum of the atoms, which define the mechanical state as a function of time, do not allow any analysis!</a:t>
            </a:r>
          </a:p>
          <a:p>
            <a:pPr algn="just" eaLnBrk="1" hangingPunct="1">
              <a:lnSpc>
                <a:spcPct val="90000"/>
              </a:lnSpc>
              <a:defRPr/>
            </a:pPr>
            <a:r>
              <a:rPr lang="en-US" sz="2400" dirty="0"/>
              <a:t>these information must be connected with macroscopic "</a:t>
            </a:r>
            <a:r>
              <a:rPr lang="en-US" sz="2400" i="1" dirty="0"/>
              <a:t>characterizing</a:t>
            </a:r>
            <a:r>
              <a:rPr lang="en-US" sz="2400" dirty="0"/>
              <a:t>" quantities of the </a:t>
            </a:r>
            <a:r>
              <a:rPr lang="en-US" sz="2400" dirty="0">
                <a:solidFill>
                  <a:srgbClr val="FF0000"/>
                </a:solidFill>
              </a:rPr>
              <a:t>thermodynamic state</a:t>
            </a:r>
            <a:r>
              <a:rPr lang="en-US" sz="2400" dirty="0"/>
              <a:t> of the molecular system.</a:t>
            </a:r>
          </a:p>
        </p:txBody>
      </p:sp>
    </p:spTree>
    <p:extLst>
      <p:ext uri="{BB962C8B-B14F-4D97-AF65-F5344CB8AC3E}">
        <p14:creationId xmlns:p14="http://schemas.microsoft.com/office/powerpoint/2010/main" val="33214088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285800" y="1424264"/>
            <a:ext cx="8678688" cy="4924425"/>
          </a:xfrm>
        </p:spPr>
        <p:txBody>
          <a:bodyPr/>
          <a:lstStyle/>
          <a:p>
            <a:pPr marL="457200" indent="-457200" eaLnBrk="1" hangingPunct="1">
              <a:lnSpc>
                <a:spcPct val="80000"/>
              </a:lnSpc>
              <a:buFont typeface="+mj-lt"/>
              <a:buAutoNum type="arabicPeriod"/>
              <a:defRPr/>
            </a:pPr>
            <a:r>
              <a:rPr lang="en-US" sz="2400" dirty="0"/>
              <a:t>To define the </a:t>
            </a:r>
            <a:r>
              <a:rPr lang="en-US" sz="2400" dirty="0">
                <a:solidFill>
                  <a:srgbClr val="FF0000"/>
                </a:solidFill>
              </a:rPr>
              <a:t>thermodynamic state</a:t>
            </a:r>
            <a:r>
              <a:rPr lang="en-US" sz="2400" dirty="0"/>
              <a:t> of a molecular system it is necessary to have a series of quantities such as:</a:t>
            </a:r>
          </a:p>
          <a:p>
            <a:pPr lvl="1" eaLnBrk="1" hangingPunct="1">
              <a:lnSpc>
                <a:spcPct val="80000"/>
              </a:lnSpc>
              <a:defRPr/>
            </a:pPr>
            <a:r>
              <a:rPr lang="en-US" sz="2400" dirty="0"/>
              <a:t>N = number of atoms;</a:t>
            </a:r>
          </a:p>
          <a:p>
            <a:pPr lvl="1" eaLnBrk="1" hangingPunct="1">
              <a:lnSpc>
                <a:spcPct val="80000"/>
              </a:lnSpc>
              <a:defRPr/>
            </a:pPr>
            <a:r>
              <a:rPr lang="en-US" sz="2400" dirty="0"/>
              <a:t>T = temperature</a:t>
            </a:r>
          </a:p>
          <a:p>
            <a:pPr lvl="1" eaLnBrk="1" hangingPunct="1">
              <a:lnSpc>
                <a:spcPct val="80000"/>
              </a:lnSpc>
              <a:defRPr/>
            </a:pPr>
            <a:r>
              <a:rPr lang="en-US" sz="2400" dirty="0"/>
              <a:t>P = pressure</a:t>
            </a:r>
          </a:p>
          <a:p>
            <a:pPr lvl="1" eaLnBrk="1" hangingPunct="1">
              <a:lnSpc>
                <a:spcPct val="80000"/>
              </a:lnSpc>
              <a:defRPr/>
            </a:pPr>
            <a:r>
              <a:rPr lang="en-US" sz="2400" dirty="0"/>
              <a:t>V = volume (∝ to density)</a:t>
            </a:r>
          </a:p>
          <a:p>
            <a:pPr lvl="1" eaLnBrk="1" hangingPunct="1">
              <a:lnSpc>
                <a:spcPct val="80000"/>
              </a:lnSpc>
              <a:defRPr/>
            </a:pPr>
            <a:r>
              <a:rPr lang="en-US" sz="2400" dirty="0"/>
              <a:t>E = total energy of the system</a:t>
            </a:r>
          </a:p>
          <a:p>
            <a:pPr marL="457200" indent="-457200" eaLnBrk="1" hangingPunct="1">
              <a:lnSpc>
                <a:spcPct val="80000"/>
              </a:lnSpc>
              <a:buFont typeface="+mj-lt"/>
              <a:buAutoNum type="arabicPeriod"/>
              <a:defRPr/>
            </a:pPr>
            <a:r>
              <a:rPr lang="en-US" sz="2400" dirty="0"/>
              <a:t>A set of </a:t>
            </a:r>
            <a:r>
              <a:rPr lang="en-US" sz="2400" dirty="0">
                <a:solidFill>
                  <a:srgbClr val="FF0000"/>
                </a:solidFill>
              </a:rPr>
              <a:t>thermodynamic quantities </a:t>
            </a:r>
            <a:r>
              <a:rPr lang="en-US" sz="2400" dirty="0"/>
              <a:t>is fixed </a:t>
            </a:r>
          </a:p>
          <a:p>
            <a:pPr marL="457200" indent="-457200" eaLnBrk="1" hangingPunct="1">
              <a:lnSpc>
                <a:spcPct val="80000"/>
              </a:lnSpc>
              <a:buFont typeface="+mj-lt"/>
              <a:buAutoNum type="arabicPeriod"/>
              <a:defRPr/>
            </a:pPr>
            <a:r>
              <a:rPr lang="en-US" sz="2400" dirty="0"/>
              <a:t>A </a:t>
            </a:r>
            <a:r>
              <a:rPr lang="en-US" sz="2400" i="1" dirty="0"/>
              <a:t>templat</a:t>
            </a:r>
            <a:r>
              <a:rPr lang="en-US" sz="2400" dirty="0"/>
              <a:t>e is applied to them (</a:t>
            </a:r>
            <a:r>
              <a:rPr lang="en-US" sz="2400" dirty="0">
                <a:solidFill>
                  <a:srgbClr val="FF0000"/>
                </a:solidFill>
              </a:rPr>
              <a:t>ensemble</a:t>
            </a:r>
            <a:r>
              <a:rPr lang="en-US" sz="2400" dirty="0"/>
              <a:t>)</a:t>
            </a:r>
          </a:p>
          <a:p>
            <a:pPr marL="457200" indent="-457200" eaLnBrk="1" hangingPunct="1">
              <a:lnSpc>
                <a:spcPct val="80000"/>
              </a:lnSpc>
              <a:buFont typeface="+mj-lt"/>
              <a:buAutoNum type="arabicPeriod"/>
              <a:defRPr/>
            </a:pPr>
            <a:r>
              <a:rPr lang="en-US" sz="2400" dirty="0"/>
              <a:t>Perform the MD simulation</a:t>
            </a:r>
          </a:p>
          <a:p>
            <a:pPr marL="457200" indent="-457200" eaLnBrk="1" hangingPunct="1">
              <a:lnSpc>
                <a:spcPct val="80000"/>
              </a:lnSpc>
              <a:buFont typeface="+mj-lt"/>
              <a:buAutoNum type="arabicPeriod"/>
              <a:defRPr/>
            </a:pPr>
            <a:r>
              <a:rPr lang="en-US" sz="2400" dirty="0"/>
              <a:t>Calculate the corresponding energies.</a:t>
            </a:r>
          </a:p>
          <a:p>
            <a:pPr marL="457200" indent="-457200" algn="ctr" eaLnBrk="1" hangingPunct="1">
              <a:lnSpc>
                <a:spcPct val="80000"/>
              </a:lnSpc>
              <a:buFont typeface="+mj-lt"/>
              <a:buAutoNum type="arabicPeriod"/>
              <a:defRPr/>
            </a:pPr>
            <a:endParaRPr lang="en-US" sz="2400" dirty="0"/>
          </a:p>
        </p:txBody>
      </p:sp>
      <p:sp>
        <p:nvSpPr>
          <p:cNvPr id="6" name="Rectangle 2">
            <a:extLst>
              <a:ext uri="{FF2B5EF4-FFF2-40B4-BE49-F238E27FC236}">
                <a16:creationId xmlns:a16="http://schemas.microsoft.com/office/drawing/2014/main" id="{C7908A2D-16BA-064A-A4FB-19851690D8F4}"/>
              </a:ext>
            </a:extLst>
          </p:cNvPr>
          <p:cNvSpPr>
            <a:spLocks noGrp="1" noChangeArrowheads="1"/>
          </p:cNvSpPr>
          <p:nvPr>
            <p:ph type="title"/>
          </p:nvPr>
        </p:nvSpPr>
        <p:spPr>
          <a:xfrm>
            <a:off x="971600" y="0"/>
            <a:ext cx="7543800" cy="1431925"/>
          </a:xfrm>
        </p:spPr>
        <p:txBody>
          <a:bodyPr/>
          <a:lstStyle/>
          <a:p>
            <a:pPr algn="ctr" eaLnBrk="1" hangingPunct="1">
              <a:defRPr/>
            </a:pPr>
            <a:r>
              <a:rPr lang="it-IT" sz="4000" dirty="0"/>
              <a:t>MD - </a:t>
            </a:r>
            <a:r>
              <a:rPr lang="it-IT" sz="4000" dirty="0" err="1"/>
              <a:t>Results</a:t>
            </a:r>
            <a:endParaRPr lang="it-IT" sz="4000" dirty="0"/>
          </a:p>
        </p:txBody>
      </p:sp>
    </p:spTree>
    <p:extLst>
      <p:ext uri="{BB962C8B-B14F-4D97-AF65-F5344CB8AC3E}">
        <p14:creationId xmlns:p14="http://schemas.microsoft.com/office/powerpoint/2010/main" val="1512326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285800" y="1424264"/>
            <a:ext cx="8678688" cy="4924425"/>
          </a:xfrm>
        </p:spPr>
        <p:txBody>
          <a:bodyPr/>
          <a:lstStyle/>
          <a:p>
            <a:pPr algn="just" eaLnBrk="1" hangingPunct="1">
              <a:lnSpc>
                <a:spcPct val="80000"/>
              </a:lnSpc>
              <a:defRPr/>
            </a:pPr>
            <a:r>
              <a:rPr lang="en-US" sz="2400" dirty="0">
                <a:solidFill>
                  <a:srgbClr val="FF0000"/>
                </a:solidFill>
              </a:rPr>
              <a:t>NVE</a:t>
            </a:r>
            <a:r>
              <a:rPr lang="en-US" sz="2400" dirty="0"/>
              <a:t> ensemble (microcanonical ensemble) = It is an isolated system in which the number of particles, velocity and total energy are conserved. NVE corresponds to an adiabatic process in which there is no heat exchange. Unfortunately, NVE does not match the conditions at which most experiments take place. </a:t>
            </a:r>
          </a:p>
          <a:p>
            <a:pPr algn="just" eaLnBrk="1" hangingPunct="1">
              <a:lnSpc>
                <a:spcPct val="80000"/>
              </a:lnSpc>
              <a:defRPr/>
            </a:pPr>
            <a:r>
              <a:rPr lang="en-US" sz="2400" dirty="0">
                <a:solidFill>
                  <a:srgbClr val="FF0000"/>
                </a:solidFill>
              </a:rPr>
              <a:t>NVT</a:t>
            </a:r>
            <a:r>
              <a:rPr lang="en-US" sz="2400" dirty="0"/>
              <a:t> ensemble (canonical ensemble) = constant volume and temperature. In this way the kinetic energy will be constant but </a:t>
            </a:r>
            <a:r>
              <a:rPr lang="en-US" sz="2400" dirty="0">
                <a:solidFill>
                  <a:srgbClr val="FF0000"/>
                </a:solidFill>
              </a:rPr>
              <a:t>the potential energy will vary.</a:t>
            </a:r>
          </a:p>
          <a:p>
            <a:pPr lvl="1" algn="just" eaLnBrk="1" hangingPunct="1">
              <a:lnSpc>
                <a:spcPct val="80000"/>
              </a:lnSpc>
              <a:defRPr/>
            </a:pPr>
            <a:r>
              <a:rPr lang="en-US" sz="2000" dirty="0">
                <a:sym typeface="Wingdings" pitchFamily="2" charset="2"/>
              </a:rPr>
              <a:t></a:t>
            </a:r>
            <a:r>
              <a:rPr lang="en-US" sz="2000" dirty="0"/>
              <a:t>the total energy changes. Fundamental in the study of </a:t>
            </a:r>
            <a:r>
              <a:rPr lang="en-US" sz="2000" dirty="0">
                <a:solidFill>
                  <a:srgbClr val="FF0000"/>
                </a:solidFill>
              </a:rPr>
              <a:t>system interactions</a:t>
            </a:r>
            <a:r>
              <a:rPr lang="en-US" sz="2000" dirty="0"/>
              <a:t> that requires precise control of T. </a:t>
            </a:r>
          </a:p>
          <a:p>
            <a:pPr lvl="1" algn="just" eaLnBrk="1" hangingPunct="1">
              <a:lnSpc>
                <a:spcPct val="80000"/>
              </a:lnSpc>
              <a:defRPr/>
            </a:pPr>
            <a:r>
              <a:rPr lang="en-US" sz="2000" dirty="0"/>
              <a:t>This is the most physiological approach as this is </a:t>
            </a:r>
            <a:r>
              <a:rPr lang="en-US" sz="2000" dirty="0">
                <a:solidFill>
                  <a:srgbClr val="FF0000"/>
                </a:solidFill>
              </a:rPr>
              <a:t>not an isolated system</a:t>
            </a:r>
            <a:r>
              <a:rPr lang="en-US" sz="2000" dirty="0"/>
              <a:t>; to keep the T constant </a:t>
            </a:r>
            <a:r>
              <a:rPr lang="en-US" sz="2000" dirty="0">
                <a:sym typeface="Wingdings" pitchFamily="2" charset="2"/>
              </a:rPr>
              <a:t> </a:t>
            </a:r>
            <a:r>
              <a:rPr lang="en-US" sz="2000" dirty="0"/>
              <a:t>heat exchange system (thermostat).  </a:t>
            </a:r>
          </a:p>
          <a:p>
            <a:pPr algn="just" eaLnBrk="1" hangingPunct="1">
              <a:lnSpc>
                <a:spcPct val="80000"/>
              </a:lnSpc>
              <a:defRPr/>
            </a:pPr>
            <a:r>
              <a:rPr lang="en-US" sz="2400" dirty="0">
                <a:solidFill>
                  <a:srgbClr val="FF0000"/>
                </a:solidFill>
              </a:rPr>
              <a:t>NPT</a:t>
            </a:r>
            <a:r>
              <a:rPr lang="en-US" sz="2400" dirty="0"/>
              <a:t> ensemble (isobar ensemble) = constant pressure and temperature. Useful in the </a:t>
            </a:r>
            <a:r>
              <a:rPr lang="en-US" sz="2400" dirty="0">
                <a:solidFill>
                  <a:srgbClr val="FF0000"/>
                </a:solidFill>
              </a:rPr>
              <a:t>equilibration</a:t>
            </a:r>
            <a:r>
              <a:rPr lang="en-US" sz="2400" dirty="0"/>
              <a:t> phase in which the other thermodynamic quantities have to converge. </a:t>
            </a:r>
          </a:p>
        </p:txBody>
      </p:sp>
      <p:sp>
        <p:nvSpPr>
          <p:cNvPr id="6" name="Rectangle 2">
            <a:extLst>
              <a:ext uri="{FF2B5EF4-FFF2-40B4-BE49-F238E27FC236}">
                <a16:creationId xmlns:a16="http://schemas.microsoft.com/office/drawing/2014/main" id="{C7908A2D-16BA-064A-A4FB-19851690D8F4}"/>
              </a:ext>
            </a:extLst>
          </p:cNvPr>
          <p:cNvSpPr>
            <a:spLocks noGrp="1" noChangeArrowheads="1"/>
          </p:cNvSpPr>
          <p:nvPr>
            <p:ph type="title"/>
          </p:nvPr>
        </p:nvSpPr>
        <p:spPr>
          <a:xfrm>
            <a:off x="971600" y="0"/>
            <a:ext cx="7543800" cy="1431925"/>
          </a:xfrm>
        </p:spPr>
        <p:txBody>
          <a:bodyPr/>
          <a:lstStyle/>
          <a:p>
            <a:pPr algn="ctr" eaLnBrk="1" hangingPunct="1">
              <a:defRPr/>
            </a:pPr>
            <a:r>
              <a:rPr lang="en-US" sz="4000"/>
              <a:t>MD – Statistical ensembles</a:t>
            </a:r>
          </a:p>
        </p:txBody>
      </p:sp>
    </p:spTree>
    <p:extLst>
      <p:ext uri="{BB962C8B-B14F-4D97-AF65-F5344CB8AC3E}">
        <p14:creationId xmlns:p14="http://schemas.microsoft.com/office/powerpoint/2010/main" val="3474006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475656" y="-160118"/>
            <a:ext cx="7543800" cy="1431925"/>
          </a:xfrm>
        </p:spPr>
        <p:txBody>
          <a:bodyPr/>
          <a:lstStyle/>
          <a:p>
            <a:pPr eaLnBrk="1" hangingPunct="1">
              <a:defRPr/>
            </a:pPr>
            <a:r>
              <a:rPr lang="it-IT" dirty="0"/>
              <a:t>MD – Critical </a:t>
            </a:r>
            <a:r>
              <a:rPr lang="it-IT" dirty="0" err="1"/>
              <a:t>Issues</a:t>
            </a:r>
            <a:endParaRPr lang="it-IT" dirty="0"/>
          </a:p>
        </p:txBody>
      </p:sp>
      <p:sp>
        <p:nvSpPr>
          <p:cNvPr id="72707" name="Rectangle 3"/>
          <p:cNvSpPr>
            <a:spLocks noGrp="1" noChangeArrowheads="1"/>
          </p:cNvSpPr>
          <p:nvPr>
            <p:ph type="body" idx="1"/>
          </p:nvPr>
        </p:nvSpPr>
        <p:spPr>
          <a:xfrm>
            <a:off x="-124469" y="1052736"/>
            <a:ext cx="9143925" cy="4114800"/>
          </a:xfrm>
        </p:spPr>
        <p:txBody>
          <a:bodyPr/>
          <a:lstStyle/>
          <a:p>
            <a:pPr algn="just" eaLnBrk="1" hangingPunct="1">
              <a:lnSpc>
                <a:spcPct val="150000"/>
              </a:lnSpc>
              <a:defRPr/>
            </a:pPr>
            <a:r>
              <a:rPr lang="en-US" sz="2200" dirty="0"/>
              <a:t>The reliability of MD simulation is strictly linked to the accuracy with which the energy equation was developed (extreme importance the choice of the </a:t>
            </a:r>
            <a:r>
              <a:rPr lang="en-US" sz="2200" dirty="0">
                <a:solidFill>
                  <a:srgbClr val="FF0000"/>
                </a:solidFill>
              </a:rPr>
              <a:t>FF MODEL</a:t>
            </a:r>
            <a:r>
              <a:rPr lang="en-US" sz="2200" dirty="0"/>
              <a:t>)</a:t>
            </a:r>
          </a:p>
          <a:p>
            <a:pPr algn="just" eaLnBrk="1" hangingPunct="1">
              <a:lnSpc>
                <a:spcPct val="150000"/>
              </a:lnSpc>
              <a:defRPr/>
            </a:pPr>
            <a:r>
              <a:rPr lang="en-US" sz="2200" dirty="0"/>
              <a:t>So, the results of a molecular simulation are determined by the nature of the </a:t>
            </a:r>
            <a:r>
              <a:rPr lang="en-US" sz="2200" dirty="0">
                <a:solidFill>
                  <a:srgbClr val="FF0000"/>
                </a:solidFill>
              </a:rPr>
              <a:t>theoretical </a:t>
            </a:r>
            <a:r>
              <a:rPr lang="en-US" sz="2200">
                <a:solidFill>
                  <a:srgbClr val="FF0000"/>
                </a:solidFill>
              </a:rPr>
              <a:t>model </a:t>
            </a:r>
            <a:r>
              <a:rPr lang="en-US" sz="2200"/>
              <a:t>used</a:t>
            </a:r>
            <a:r>
              <a:rPr lang="en-US" sz="2200" dirty="0"/>
              <a:t>.</a:t>
            </a:r>
          </a:p>
          <a:p>
            <a:pPr algn="just" eaLnBrk="1" hangingPunct="1">
              <a:lnSpc>
                <a:spcPct val="150000"/>
              </a:lnSpc>
              <a:defRPr/>
            </a:pPr>
            <a:r>
              <a:rPr lang="en-US" sz="2200" dirty="0"/>
              <a:t>the comparison of the results of a simulation with the experimental data is the only </a:t>
            </a:r>
            <a:r>
              <a:rPr lang="en-US" sz="2200" dirty="0">
                <a:solidFill>
                  <a:srgbClr val="FF0000"/>
                </a:solidFill>
              </a:rPr>
              <a:t>unambiguous test </a:t>
            </a:r>
            <a:r>
              <a:rPr lang="en-US" sz="2200" dirty="0"/>
              <a:t>for the accuracy of the chosen model!</a:t>
            </a:r>
          </a:p>
          <a:p>
            <a:pPr algn="just" eaLnBrk="1" hangingPunct="1">
              <a:lnSpc>
                <a:spcPct val="150000"/>
              </a:lnSpc>
              <a:defRPr/>
            </a:pPr>
            <a:r>
              <a:rPr lang="en-US" sz="2200" dirty="0">
                <a:sym typeface="Wingdings" pitchFamily="2" charset="2"/>
              </a:rPr>
              <a:t> </a:t>
            </a:r>
            <a:r>
              <a:rPr lang="en-US" sz="2200" dirty="0"/>
              <a:t>differences between </a:t>
            </a:r>
            <a:r>
              <a:rPr lang="en-US" sz="2200" dirty="0">
                <a:solidFill>
                  <a:srgbClr val="FF0000"/>
                </a:solidFill>
              </a:rPr>
              <a:t>accurate</a:t>
            </a:r>
            <a:r>
              <a:rPr lang="en-US" sz="2200" dirty="0"/>
              <a:t> experimental measurements and computational data can be attributed to the </a:t>
            </a:r>
            <a:r>
              <a:rPr lang="en-US" sz="2200" dirty="0">
                <a:solidFill>
                  <a:srgbClr val="FF0000"/>
                </a:solidFill>
              </a:rPr>
              <a:t>failure</a:t>
            </a:r>
            <a:r>
              <a:rPr lang="en-US" sz="2200" dirty="0"/>
              <a:t> of the model chosen to represent the molecular system.</a:t>
            </a:r>
          </a:p>
          <a:p>
            <a:pPr algn="just" eaLnBrk="1" hangingPunct="1">
              <a:lnSpc>
                <a:spcPct val="150000"/>
              </a:lnSpc>
              <a:defRPr/>
            </a:pPr>
            <a:endParaRPr lang="en-US" sz="2200" dirty="0"/>
          </a:p>
        </p:txBody>
      </p:sp>
    </p:spTree>
    <p:extLst>
      <p:ext uri="{BB962C8B-B14F-4D97-AF65-F5344CB8AC3E}">
        <p14:creationId xmlns:p14="http://schemas.microsoft.com/office/powerpoint/2010/main" val="53888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43211" y="24312"/>
            <a:ext cx="7543800" cy="1431925"/>
          </a:xfrm>
        </p:spPr>
        <p:txBody>
          <a:bodyPr/>
          <a:lstStyle/>
          <a:p>
            <a:pPr eaLnBrk="1" hangingPunct="1">
              <a:defRPr/>
            </a:pPr>
            <a:r>
              <a:rPr lang="it-IT" dirty="0"/>
              <a:t>MD - I punti di partenza</a:t>
            </a:r>
          </a:p>
        </p:txBody>
      </p:sp>
      <p:sp>
        <p:nvSpPr>
          <p:cNvPr id="24579" name="Rectangle 3"/>
          <p:cNvSpPr>
            <a:spLocks noGrp="1" noChangeArrowheads="1"/>
          </p:cNvSpPr>
          <p:nvPr>
            <p:ph type="body" idx="1"/>
          </p:nvPr>
        </p:nvSpPr>
        <p:spPr>
          <a:xfrm>
            <a:off x="395536" y="1988840"/>
            <a:ext cx="7969696" cy="3365500"/>
          </a:xfrm>
        </p:spPr>
        <p:txBody>
          <a:bodyPr/>
          <a:lstStyle/>
          <a:p>
            <a:pPr eaLnBrk="1" hangingPunct="1">
              <a:lnSpc>
                <a:spcPct val="200000"/>
              </a:lnSpc>
              <a:buFont typeface="+mj-lt"/>
              <a:buAutoNum type="arabicPeriod"/>
              <a:defRPr/>
            </a:pPr>
            <a:r>
              <a:rPr lang="it-IT" sz="2000" dirty="0"/>
              <a:t>Coordinate iniziali e condizioni al contorno. </a:t>
            </a:r>
          </a:p>
          <a:p>
            <a:pPr eaLnBrk="1" hangingPunct="1">
              <a:lnSpc>
                <a:spcPct val="200000"/>
              </a:lnSpc>
              <a:buFont typeface="+mj-lt"/>
              <a:buAutoNum type="arabicPeriod"/>
              <a:defRPr/>
            </a:pPr>
            <a:r>
              <a:rPr lang="it-IT" sz="2000" dirty="0"/>
              <a:t>Scelta degli appropriati FF e topologia molecolare. </a:t>
            </a:r>
          </a:p>
          <a:p>
            <a:pPr marL="0" indent="0" eaLnBrk="1" hangingPunct="1">
              <a:lnSpc>
                <a:spcPct val="200000"/>
              </a:lnSpc>
              <a:buNone/>
              <a:defRPr/>
            </a:pPr>
            <a:r>
              <a:rPr lang="it-IT" sz="2000" dirty="0">
                <a:sym typeface="Wingdings" pitchFamily="2" charset="2"/>
              </a:rPr>
              <a:t> Derivati dalla </a:t>
            </a:r>
            <a:r>
              <a:rPr lang="it-IT" sz="2000" dirty="0">
                <a:solidFill>
                  <a:srgbClr val="FF0000"/>
                </a:solidFill>
                <a:sym typeface="Wingdings" pitchFamily="2" charset="2"/>
              </a:rPr>
              <a:t>MM</a:t>
            </a:r>
            <a:r>
              <a:rPr lang="it-IT" sz="2000" dirty="0">
                <a:sym typeface="Wingdings" pitchFamily="2" charset="2"/>
              </a:rPr>
              <a:t>.</a:t>
            </a:r>
            <a:r>
              <a:rPr lang="it-IT" sz="2000" dirty="0"/>
              <a:t> </a:t>
            </a:r>
          </a:p>
          <a:p>
            <a:pPr marL="457200" indent="-457200" eaLnBrk="1" hangingPunct="1">
              <a:lnSpc>
                <a:spcPct val="200000"/>
              </a:lnSpc>
              <a:buFont typeface="+mj-lt"/>
              <a:buAutoNum type="arabicPeriod" startAt="3"/>
              <a:defRPr/>
            </a:pPr>
            <a:r>
              <a:rPr lang="it-IT" sz="2000" dirty="0"/>
              <a:t>Velocità iniziali.</a:t>
            </a:r>
          </a:p>
          <a:p>
            <a:pPr eaLnBrk="1" hangingPunct="1">
              <a:lnSpc>
                <a:spcPct val="200000"/>
              </a:lnSpc>
              <a:buFont typeface="+mj-lt"/>
              <a:buAutoNum type="arabicPeriod" startAt="3"/>
              <a:defRPr/>
            </a:pPr>
            <a:r>
              <a:rPr lang="it-IT" sz="2000" dirty="0"/>
              <a:t>Numero di passi d’integrazione (Np) e altri parametri di simulazione (T°, </a:t>
            </a:r>
            <a:r>
              <a:rPr lang="it-IT" sz="2000" dirty="0" err="1"/>
              <a:t>Vol</a:t>
            </a:r>
            <a:r>
              <a:rPr lang="it-IT" sz="2000" dirty="0"/>
              <a:t>, </a:t>
            </a:r>
            <a:r>
              <a:rPr lang="it-IT" sz="2000" dirty="0" err="1"/>
              <a:t>t</a:t>
            </a:r>
            <a:r>
              <a:rPr lang="it-IT" sz="2000" baseline="-25000" dirty="0" err="1"/>
              <a:t>tot</a:t>
            </a:r>
            <a:r>
              <a:rPr lang="it-IT" sz="2000" dirty="0"/>
              <a:t>….).</a:t>
            </a:r>
          </a:p>
        </p:txBody>
      </p:sp>
      <p:sp>
        <p:nvSpPr>
          <p:cNvPr id="5124" name="Rectangle 5"/>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5126" name="Rectangle 7"/>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5128" name="Rectangle 9"/>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13679"/>
            <a:ext cx="7543800" cy="1431925"/>
          </a:xfrm>
        </p:spPr>
        <p:txBody>
          <a:bodyPr/>
          <a:lstStyle/>
          <a:p>
            <a:pPr eaLnBrk="1" hangingPunct="1">
              <a:defRPr/>
            </a:pPr>
            <a:r>
              <a:rPr lang="it-IT" dirty="0"/>
              <a:t>MD - I punti di partenza</a:t>
            </a:r>
          </a:p>
        </p:txBody>
      </p:sp>
      <p:sp>
        <p:nvSpPr>
          <p:cNvPr id="24579" name="Rectangle 3"/>
          <p:cNvSpPr>
            <a:spLocks noGrp="1" noChangeArrowheads="1"/>
          </p:cNvSpPr>
          <p:nvPr>
            <p:ph type="body" idx="1"/>
          </p:nvPr>
        </p:nvSpPr>
        <p:spPr>
          <a:xfrm>
            <a:off x="197024" y="1568537"/>
            <a:ext cx="8767464" cy="3365500"/>
          </a:xfrm>
        </p:spPr>
        <p:txBody>
          <a:bodyPr/>
          <a:lstStyle/>
          <a:p>
            <a:pPr algn="just" eaLnBrk="1" hangingPunct="1">
              <a:lnSpc>
                <a:spcPct val="80000"/>
              </a:lnSpc>
              <a:defRPr/>
            </a:pPr>
            <a:r>
              <a:rPr lang="it-IT" sz="2000" dirty="0"/>
              <a:t>l’approssimazione di </a:t>
            </a:r>
            <a:r>
              <a:rPr lang="it-IT" sz="2000" dirty="0" err="1">
                <a:solidFill>
                  <a:srgbClr val="FF0000"/>
                </a:solidFill>
              </a:rPr>
              <a:t>Born-Oppenheimer</a:t>
            </a:r>
            <a:r>
              <a:rPr lang="it-IT" sz="2000" dirty="0"/>
              <a:t> che permette di riscrivere l’equazione di </a:t>
            </a:r>
            <a:r>
              <a:rPr lang="it-IT" sz="2000" dirty="0" err="1"/>
              <a:t>Schrödinger</a:t>
            </a:r>
            <a:r>
              <a:rPr lang="it-IT" sz="2000" dirty="0"/>
              <a:t> </a:t>
            </a:r>
            <a:r>
              <a:rPr lang="it-IT" sz="2000" dirty="0" err="1"/>
              <a:t>disaccopiando</a:t>
            </a:r>
            <a:r>
              <a:rPr lang="it-IT" sz="2000" dirty="0"/>
              <a:t> il moto degli elettroni da quello dei nuclei; </a:t>
            </a:r>
          </a:p>
          <a:p>
            <a:pPr algn="just" eaLnBrk="1" hangingPunct="1">
              <a:lnSpc>
                <a:spcPct val="80000"/>
              </a:lnSpc>
              <a:defRPr/>
            </a:pPr>
            <a:r>
              <a:rPr lang="it-IT" sz="2000" dirty="0">
                <a:sym typeface="Wingdings" pitchFamily="2" charset="2"/>
              </a:rPr>
              <a:t> </a:t>
            </a:r>
            <a:r>
              <a:rPr lang="it-IT" sz="2000" dirty="0"/>
              <a:t>l’Hamiltoniano di una molecola può esprimere l’energia totale solamente come funzione delle </a:t>
            </a:r>
            <a:r>
              <a:rPr lang="it-IT" sz="2000" dirty="0">
                <a:solidFill>
                  <a:srgbClr val="FF0000"/>
                </a:solidFill>
              </a:rPr>
              <a:t>coordinate nucleari</a:t>
            </a:r>
            <a:r>
              <a:rPr lang="it-IT" sz="2000" dirty="0"/>
              <a:t>;</a:t>
            </a:r>
          </a:p>
          <a:p>
            <a:pPr algn="just" eaLnBrk="1" hangingPunct="1">
              <a:lnSpc>
                <a:spcPct val="80000"/>
              </a:lnSpc>
              <a:defRPr/>
            </a:pPr>
            <a:r>
              <a:rPr lang="it-IT" sz="2000" dirty="0"/>
              <a:t>Applicando ora l’ipotesi semplificativa di validità della </a:t>
            </a:r>
            <a:r>
              <a:rPr lang="it-IT" sz="2000" b="1" dirty="0">
                <a:solidFill>
                  <a:srgbClr val="FF0000"/>
                </a:solidFill>
              </a:rPr>
              <a:t>MM</a:t>
            </a:r>
            <a:r>
              <a:rPr lang="it-IT" sz="2000" dirty="0"/>
              <a:t> si può arrivare a trattare un generico sistema di </a:t>
            </a:r>
            <a:r>
              <a:rPr lang="it-IT" sz="2000" dirty="0" err="1">
                <a:solidFill>
                  <a:srgbClr val="FF0000"/>
                </a:solidFill>
              </a:rPr>
              <a:t>N</a:t>
            </a:r>
            <a:r>
              <a:rPr lang="it-IT" sz="2000" dirty="0"/>
              <a:t> molecole come la somma di due contributi, quello </a:t>
            </a:r>
            <a:r>
              <a:rPr lang="it-IT" sz="2000" u="sng" dirty="0"/>
              <a:t>potenziale</a:t>
            </a:r>
            <a:r>
              <a:rPr lang="it-IT" sz="2000" dirty="0"/>
              <a:t> (</a:t>
            </a:r>
            <a:r>
              <a:rPr lang="it-IT" sz="2000" dirty="0">
                <a:solidFill>
                  <a:srgbClr val="FF0000"/>
                </a:solidFill>
              </a:rPr>
              <a:t>E</a:t>
            </a:r>
            <a:r>
              <a:rPr lang="it-IT" sz="2000" dirty="0"/>
              <a:t>) e quello </a:t>
            </a:r>
            <a:r>
              <a:rPr lang="it-IT" sz="2000" u="sng" dirty="0"/>
              <a:t>cinetico</a:t>
            </a:r>
            <a:r>
              <a:rPr lang="it-IT" sz="2000" dirty="0"/>
              <a:t> (</a:t>
            </a:r>
            <a:r>
              <a:rPr lang="it-IT" sz="2000" dirty="0">
                <a:solidFill>
                  <a:srgbClr val="FF0000"/>
                </a:solidFill>
              </a:rPr>
              <a:t>K</a:t>
            </a:r>
            <a:r>
              <a:rPr lang="it-IT" sz="2000" dirty="0"/>
              <a:t>) espressi in funzione delle coordinate </a:t>
            </a:r>
            <a:r>
              <a:rPr lang="it-IT" sz="2000" dirty="0" err="1">
                <a:solidFill>
                  <a:srgbClr val="FF0000"/>
                </a:solidFill>
              </a:rPr>
              <a:t>R</a:t>
            </a:r>
            <a:r>
              <a:rPr lang="it-IT" sz="2000" dirty="0"/>
              <a:t> e dei momenti </a:t>
            </a:r>
            <a:r>
              <a:rPr lang="it-IT" sz="2000" dirty="0" err="1">
                <a:solidFill>
                  <a:srgbClr val="FF0000"/>
                </a:solidFill>
              </a:rPr>
              <a:t>p</a:t>
            </a:r>
            <a:r>
              <a:rPr lang="it-IT" sz="2000" dirty="0"/>
              <a:t> di ogni atomo «</a:t>
            </a:r>
            <a:r>
              <a:rPr lang="it-IT" sz="2000" dirty="0" err="1"/>
              <a:t>n</a:t>
            </a:r>
            <a:r>
              <a:rPr lang="it-IT" sz="2000" dirty="0"/>
              <a:t>»;</a:t>
            </a:r>
          </a:p>
          <a:p>
            <a:pPr algn="just" eaLnBrk="1" hangingPunct="1">
              <a:lnSpc>
                <a:spcPct val="80000"/>
              </a:lnSpc>
              <a:defRPr/>
            </a:pPr>
            <a:r>
              <a:rPr lang="it-IT" sz="2000" dirty="0"/>
              <a:t>Adottando un sistema di riferimento cartesiano le relazioni sono le seguenti:</a:t>
            </a:r>
          </a:p>
        </p:txBody>
      </p:sp>
      <p:sp>
        <p:nvSpPr>
          <p:cNvPr id="5124" name="Rectangle 5"/>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5126" name="Rectangle 7"/>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5128" name="Rectangle 9"/>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graphicFrame>
        <p:nvGraphicFramePr>
          <p:cNvPr id="10" name="Object 4">
            <a:extLst>
              <a:ext uri="{FF2B5EF4-FFF2-40B4-BE49-F238E27FC236}">
                <a16:creationId xmlns:a16="http://schemas.microsoft.com/office/drawing/2014/main" id="{AC12C234-055D-FA4A-83E0-D7DB8AD660FF}"/>
              </a:ext>
            </a:extLst>
          </p:cNvPr>
          <p:cNvGraphicFramePr>
            <a:graphicFrameLocks noChangeAspect="1"/>
          </p:cNvGraphicFramePr>
          <p:nvPr>
            <p:extLst>
              <p:ext uri="{D42A27DB-BD31-4B8C-83A1-F6EECF244321}">
                <p14:modId xmlns:p14="http://schemas.microsoft.com/office/powerpoint/2010/main" val="3266245854"/>
              </p:ext>
            </p:extLst>
          </p:nvPr>
        </p:nvGraphicFramePr>
        <p:xfrm>
          <a:off x="3318669" y="4964040"/>
          <a:ext cx="3040062" cy="477838"/>
        </p:xfrm>
        <a:graphic>
          <a:graphicData uri="http://schemas.openxmlformats.org/presentationml/2006/ole">
            <mc:AlternateContent xmlns:mc="http://schemas.openxmlformats.org/markup-compatibility/2006">
              <mc:Choice xmlns:v="urn:schemas-microsoft-com:vml" Requires="v">
                <p:oleObj spid="_x0000_s18472" name="Equation" r:id="rId3" imgW="1324060" imgH="142795" progId="Equation.3">
                  <p:embed/>
                </p:oleObj>
              </mc:Choice>
              <mc:Fallback>
                <p:oleObj name="Equation" r:id="rId3" imgW="1324060" imgH="142795" progId="Equation.3">
                  <p:embed/>
                  <p:pic>
                    <p:nvPicPr>
                      <p:cNvPr id="512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8669" y="4964040"/>
                        <a:ext cx="3040062" cy="47783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6">
            <a:extLst>
              <a:ext uri="{FF2B5EF4-FFF2-40B4-BE49-F238E27FC236}">
                <a16:creationId xmlns:a16="http://schemas.microsoft.com/office/drawing/2014/main" id="{FDC8B9F6-F671-5846-888C-C19B367DD35A}"/>
              </a:ext>
            </a:extLst>
          </p:cNvPr>
          <p:cNvGraphicFramePr>
            <a:graphicFrameLocks noChangeAspect="1"/>
          </p:cNvGraphicFramePr>
          <p:nvPr>
            <p:extLst>
              <p:ext uri="{D42A27DB-BD31-4B8C-83A1-F6EECF244321}">
                <p14:modId xmlns:p14="http://schemas.microsoft.com/office/powerpoint/2010/main" val="1220271207"/>
              </p:ext>
            </p:extLst>
          </p:nvPr>
        </p:nvGraphicFramePr>
        <p:xfrm>
          <a:off x="5796136" y="6058619"/>
          <a:ext cx="1944688" cy="466725"/>
        </p:xfrm>
        <a:graphic>
          <a:graphicData uri="http://schemas.openxmlformats.org/presentationml/2006/ole">
            <mc:AlternateContent xmlns:mc="http://schemas.openxmlformats.org/markup-compatibility/2006">
              <mc:Choice xmlns:v="urn:schemas-microsoft-com:vml" Requires="v">
                <p:oleObj spid="_x0000_s18473" name="Equation" r:id="rId5" imgW="876228" imgH="152512" progId="Equation.3">
                  <p:embed/>
                </p:oleObj>
              </mc:Choice>
              <mc:Fallback>
                <p:oleObj name="Equation" r:id="rId5" imgW="876228" imgH="152512" progId="Equation.3">
                  <p:embed/>
                  <p:pic>
                    <p:nvPicPr>
                      <p:cNvPr id="512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6058619"/>
                        <a:ext cx="1944688" cy="4667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8">
            <a:extLst>
              <a:ext uri="{FF2B5EF4-FFF2-40B4-BE49-F238E27FC236}">
                <a16:creationId xmlns:a16="http://schemas.microsoft.com/office/drawing/2014/main" id="{8E101197-8A9F-C048-B887-B684C72F6C88}"/>
              </a:ext>
            </a:extLst>
          </p:cNvPr>
          <p:cNvGraphicFramePr>
            <a:graphicFrameLocks noChangeAspect="1"/>
          </p:cNvGraphicFramePr>
          <p:nvPr>
            <p:extLst>
              <p:ext uri="{D42A27DB-BD31-4B8C-83A1-F6EECF244321}">
                <p14:modId xmlns:p14="http://schemas.microsoft.com/office/powerpoint/2010/main" val="367469085"/>
              </p:ext>
            </p:extLst>
          </p:nvPr>
        </p:nvGraphicFramePr>
        <p:xfrm>
          <a:off x="2454275" y="6058619"/>
          <a:ext cx="1728788" cy="466725"/>
        </p:xfrm>
        <a:graphic>
          <a:graphicData uri="http://schemas.openxmlformats.org/presentationml/2006/ole">
            <mc:AlternateContent xmlns:mc="http://schemas.openxmlformats.org/markup-compatibility/2006">
              <mc:Choice xmlns:v="urn:schemas-microsoft-com:vml" Requires="v">
                <p:oleObj spid="_x0000_s18474" name="Equation" r:id="rId7" imgW="771491" imgH="152512" progId="Equation.3">
                  <p:embed/>
                </p:oleObj>
              </mc:Choice>
              <mc:Fallback>
                <p:oleObj name="Equation" r:id="rId7" imgW="771491" imgH="152512" progId="Equation.3">
                  <p:embed/>
                  <p:pic>
                    <p:nvPicPr>
                      <p:cNvPr id="5129"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54275" y="6058619"/>
                        <a:ext cx="1728788" cy="4667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3" name="Straight Arrow Connector 12">
            <a:extLst>
              <a:ext uri="{FF2B5EF4-FFF2-40B4-BE49-F238E27FC236}">
                <a16:creationId xmlns:a16="http://schemas.microsoft.com/office/drawing/2014/main" id="{6BDAF1B1-B3D5-BA47-A20C-EE14B31E6D26}"/>
              </a:ext>
            </a:extLst>
          </p:cNvPr>
          <p:cNvCxnSpPr>
            <a:cxnSpLocks/>
          </p:cNvCxnSpPr>
          <p:nvPr/>
        </p:nvCxnSpPr>
        <p:spPr bwMode="auto">
          <a:xfrm flipH="1">
            <a:off x="3563888" y="5471881"/>
            <a:ext cx="1613197" cy="556735"/>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5043C66C-5506-A149-B110-B5BD5E264AF3}"/>
              </a:ext>
            </a:extLst>
          </p:cNvPr>
          <p:cNvCxnSpPr>
            <a:cxnSpLocks/>
          </p:cNvCxnSpPr>
          <p:nvPr/>
        </p:nvCxnSpPr>
        <p:spPr bwMode="auto">
          <a:xfrm>
            <a:off x="6041653" y="5471881"/>
            <a:ext cx="834603" cy="556735"/>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696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15616" y="34944"/>
            <a:ext cx="7543800" cy="1431925"/>
          </a:xfrm>
        </p:spPr>
        <p:txBody>
          <a:bodyPr/>
          <a:lstStyle/>
          <a:p>
            <a:pPr algn="ctr" eaLnBrk="1" hangingPunct="1">
              <a:defRPr/>
            </a:pPr>
            <a:r>
              <a:rPr lang="it-IT" dirty="0"/>
              <a:t>Energia Potenziale (E) </a:t>
            </a:r>
          </a:p>
        </p:txBody>
      </p:sp>
      <p:sp>
        <p:nvSpPr>
          <p:cNvPr id="26627" name="Rectangle 3"/>
          <p:cNvSpPr>
            <a:spLocks noGrp="1" noChangeArrowheads="1"/>
          </p:cNvSpPr>
          <p:nvPr>
            <p:ph type="body" idx="1"/>
          </p:nvPr>
        </p:nvSpPr>
        <p:spPr>
          <a:xfrm>
            <a:off x="107504" y="1340768"/>
            <a:ext cx="8928992" cy="4114800"/>
          </a:xfrm>
        </p:spPr>
        <p:txBody>
          <a:bodyPr/>
          <a:lstStyle/>
          <a:p>
            <a:pPr algn="just" eaLnBrk="1" hangingPunct="1">
              <a:defRPr/>
            </a:pPr>
            <a:r>
              <a:rPr lang="it-IT"/>
              <a:t>Il termine dell’energia potenziale è calcolato attraverso l’equazione del FF;</a:t>
            </a:r>
            <a:endParaRPr lang="it-IT" sz="2400"/>
          </a:p>
          <a:p>
            <a:pPr eaLnBrk="1" hangingPunct="1">
              <a:defRPr/>
            </a:pPr>
            <a:endParaRPr lang="it-IT" sz="2400"/>
          </a:p>
          <a:p>
            <a:pPr algn="just" eaLnBrk="1" hangingPunct="1">
              <a:defRPr/>
            </a:pPr>
            <a:r>
              <a:rPr lang="it-IT">
                <a:solidFill>
                  <a:srgbClr val="FF0000"/>
                </a:solidFill>
              </a:rPr>
              <a:t>Conservatità</a:t>
            </a:r>
            <a:r>
              <a:rPr lang="it-IT"/>
              <a:t> del Campo di Forza </a:t>
            </a:r>
          </a:p>
          <a:p>
            <a:pPr lvl="1" algn="just" eaLnBrk="1" hangingPunct="1">
              <a:defRPr/>
            </a:pPr>
            <a:r>
              <a:rPr lang="it-IT"/>
              <a:t> </a:t>
            </a:r>
            <a:r>
              <a:rPr lang="it-IT">
                <a:sym typeface="Wingdings" pitchFamily="2" charset="2"/>
              </a:rPr>
              <a:t> </a:t>
            </a:r>
            <a:r>
              <a:rPr lang="it-IT"/>
              <a:t>FF </a:t>
            </a:r>
            <a:r>
              <a:rPr lang="it-IT">
                <a:solidFill>
                  <a:srgbClr val="FF0000"/>
                </a:solidFill>
              </a:rPr>
              <a:t>non </a:t>
            </a:r>
            <a:r>
              <a:rPr lang="it-IT"/>
              <a:t>dipende dal tempo e dalle velocità</a:t>
            </a:r>
          </a:p>
          <a:p>
            <a:pPr algn="just" eaLnBrk="1" hangingPunct="1">
              <a:defRPr/>
            </a:pPr>
            <a:r>
              <a:rPr lang="it-IT"/>
              <a:t>Noi possiamo calcolare il contributo dell’energia potenziale derivandolo dalle funzioni definite nel  FF:</a:t>
            </a:r>
          </a:p>
          <a:p>
            <a:pPr eaLnBrk="1" hangingPunct="1">
              <a:defRPr/>
            </a:pPr>
            <a:endParaRPr lang="it-IT"/>
          </a:p>
        </p:txBody>
      </p:sp>
      <p:sp>
        <p:nvSpPr>
          <p:cNvPr id="7172" name="Rectangle 4"/>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7173" name="Rectangle 7"/>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sp>
        <p:nvSpPr>
          <p:cNvPr id="7174" name="Rectangle 9"/>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graphicFrame>
        <p:nvGraphicFramePr>
          <p:cNvPr id="7175" name="Object 8"/>
          <p:cNvGraphicFramePr>
            <a:graphicFrameLocks noChangeAspect="1"/>
          </p:cNvGraphicFramePr>
          <p:nvPr/>
        </p:nvGraphicFramePr>
        <p:xfrm>
          <a:off x="2987675" y="5661025"/>
          <a:ext cx="3168650" cy="800100"/>
        </p:xfrm>
        <a:graphic>
          <a:graphicData uri="http://schemas.openxmlformats.org/presentationml/2006/ole">
            <mc:AlternateContent xmlns:mc="http://schemas.openxmlformats.org/markup-compatibility/2006">
              <mc:Choice xmlns:v="urn:schemas-microsoft-com:vml" Requires="v">
                <p:oleObj spid="_x0000_s25606" name="Equation" r:id="rId3" imgW="866780" imgH="161960" progId="Equation.3">
                  <p:embed/>
                </p:oleObj>
              </mc:Choice>
              <mc:Fallback>
                <p:oleObj name="Equation" r:id="rId3" imgW="866780" imgH="161960" progId="Equation.3">
                  <p:embed/>
                  <p:pic>
                    <p:nvPicPr>
                      <p:cNvPr id="7175"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5661025"/>
                        <a:ext cx="3168650" cy="8001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013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dirty="0"/>
              <a:t>Energia Cinetica (K)</a:t>
            </a:r>
          </a:p>
        </p:txBody>
      </p:sp>
      <p:sp>
        <p:nvSpPr>
          <p:cNvPr id="25603" name="Rectangle 3"/>
          <p:cNvSpPr>
            <a:spLocks noGrp="1" noChangeArrowheads="1"/>
          </p:cNvSpPr>
          <p:nvPr>
            <p:ph type="body" idx="1"/>
          </p:nvPr>
        </p:nvSpPr>
        <p:spPr/>
        <p:txBody>
          <a:bodyPr/>
          <a:lstStyle/>
          <a:p>
            <a:pPr eaLnBrk="1" hangingPunct="1">
              <a:lnSpc>
                <a:spcPct val="90000"/>
              </a:lnSpc>
              <a:defRPr/>
            </a:pPr>
            <a:r>
              <a:rPr lang="it-IT" dirty="0"/>
              <a:t>Il termine cinetico è espresso come:</a:t>
            </a:r>
          </a:p>
          <a:p>
            <a:pPr eaLnBrk="1" hangingPunct="1">
              <a:lnSpc>
                <a:spcPct val="90000"/>
              </a:lnSpc>
              <a:defRPr/>
            </a:pPr>
            <a:endParaRPr lang="it-IT" dirty="0"/>
          </a:p>
          <a:p>
            <a:pPr eaLnBrk="1" hangingPunct="1">
              <a:lnSpc>
                <a:spcPct val="90000"/>
              </a:lnSpc>
              <a:defRPr/>
            </a:pPr>
            <a:endParaRPr lang="it-IT" dirty="0"/>
          </a:p>
          <a:p>
            <a:pPr lvl="1" eaLnBrk="1" hangingPunct="1">
              <a:lnSpc>
                <a:spcPct val="90000"/>
              </a:lnSpc>
              <a:defRPr/>
            </a:pPr>
            <a:endParaRPr lang="it-IT" dirty="0"/>
          </a:p>
          <a:p>
            <a:pPr lvl="1" eaLnBrk="1" hangingPunct="1">
              <a:lnSpc>
                <a:spcPct val="90000"/>
              </a:lnSpc>
              <a:defRPr/>
            </a:pPr>
            <a:r>
              <a:rPr lang="it-IT" dirty="0" err="1"/>
              <a:t>p</a:t>
            </a:r>
            <a:r>
              <a:rPr lang="it-IT" baseline="-25000" dirty="0" err="1"/>
              <a:t>i</a:t>
            </a:r>
            <a:r>
              <a:rPr lang="it-IT" baseline="-25000" dirty="0"/>
              <a:t> </a:t>
            </a:r>
            <a:r>
              <a:rPr lang="it-IT" dirty="0"/>
              <a:t> è il momento dell’atomo «i»;</a:t>
            </a:r>
            <a:endParaRPr lang="it-IT" baseline="-25000" dirty="0"/>
          </a:p>
          <a:p>
            <a:pPr lvl="1" eaLnBrk="1" hangingPunct="1">
              <a:lnSpc>
                <a:spcPct val="90000"/>
              </a:lnSpc>
              <a:defRPr/>
            </a:pPr>
            <a:r>
              <a:rPr lang="it-IT" dirty="0"/>
              <a:t>m</a:t>
            </a:r>
            <a:r>
              <a:rPr lang="it-IT" baseline="-25000" dirty="0"/>
              <a:t>i</a:t>
            </a:r>
            <a:r>
              <a:rPr lang="it-IT" dirty="0"/>
              <a:t> è la massa molecolare dell’atomo i;</a:t>
            </a:r>
          </a:p>
          <a:p>
            <a:pPr lvl="1" eaLnBrk="1" hangingPunct="1">
              <a:lnSpc>
                <a:spcPct val="90000"/>
              </a:lnSpc>
              <a:buFontTx/>
              <a:buNone/>
              <a:defRPr/>
            </a:pPr>
            <a:r>
              <a:rPr lang="it-IT" dirty="0">
                <a:latin typeface="Symbol" pitchFamily="18" charset="2"/>
              </a:rPr>
              <a:t>-  a</a:t>
            </a:r>
            <a:r>
              <a:rPr lang="it-IT" dirty="0"/>
              <a:t> indice che tiene conto delle componenti del </a:t>
            </a:r>
            <a:r>
              <a:rPr lang="it-IT" dirty="0">
                <a:solidFill>
                  <a:srgbClr val="FF0000"/>
                </a:solidFill>
              </a:rPr>
              <a:t>vettore momento </a:t>
            </a:r>
            <a:r>
              <a:rPr lang="it-IT" dirty="0"/>
              <a:t>nelle direzioni X, Y e Z degli assi principali. </a:t>
            </a:r>
          </a:p>
          <a:p>
            <a:pPr eaLnBrk="1" hangingPunct="1">
              <a:lnSpc>
                <a:spcPct val="90000"/>
              </a:lnSpc>
              <a:defRPr/>
            </a:pPr>
            <a:endParaRPr lang="it-IT" dirty="0"/>
          </a:p>
        </p:txBody>
      </p:sp>
      <p:sp>
        <p:nvSpPr>
          <p:cNvPr id="6148" name="Rectangle 5"/>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it-IT" altLang="it-IT" sz="1800"/>
          </a:p>
        </p:txBody>
      </p:sp>
      <p:graphicFrame>
        <p:nvGraphicFramePr>
          <p:cNvPr id="6149" name="Object 4"/>
          <p:cNvGraphicFramePr>
            <a:graphicFrameLocks noChangeAspect="1"/>
          </p:cNvGraphicFramePr>
          <p:nvPr>
            <p:extLst>
              <p:ext uri="{D42A27DB-BD31-4B8C-83A1-F6EECF244321}">
                <p14:modId xmlns:p14="http://schemas.microsoft.com/office/powerpoint/2010/main" val="3972157940"/>
              </p:ext>
            </p:extLst>
          </p:nvPr>
        </p:nvGraphicFramePr>
        <p:xfrm>
          <a:off x="4067944" y="2684463"/>
          <a:ext cx="2519362" cy="1041400"/>
        </p:xfrm>
        <a:graphic>
          <a:graphicData uri="http://schemas.openxmlformats.org/presentationml/2006/ole">
            <mc:AlternateContent xmlns:mc="http://schemas.openxmlformats.org/markup-compatibility/2006">
              <mc:Choice xmlns:v="urn:schemas-microsoft-com:vml" Requires="v">
                <p:oleObj spid="_x0000_s6171" name="Equation" r:id="rId3" imgW="1066806" imgH="390594" progId="Equation.3">
                  <p:embed/>
                </p:oleObj>
              </mc:Choice>
              <mc:Fallback>
                <p:oleObj name="Equation" r:id="rId3" imgW="1066806" imgH="39059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684463"/>
                        <a:ext cx="2519362" cy="1041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3608" y="-315416"/>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MD</a:t>
            </a:r>
          </a:p>
        </p:txBody>
      </p:sp>
      <p:sp>
        <p:nvSpPr>
          <p:cNvPr id="68613" name="Rectangle 5"/>
          <p:cNvSpPr>
            <a:spLocks noChangeArrowheads="1"/>
          </p:cNvSpPr>
          <p:nvPr/>
        </p:nvSpPr>
        <p:spPr bwMode="auto">
          <a:xfrm>
            <a:off x="-324544" y="1340768"/>
            <a:ext cx="9361040" cy="4528740"/>
          </a:xfrm>
          <a:prstGeom prst="rect">
            <a:avLst/>
          </a:prstGeom>
          <a:noFill/>
          <a:ln w="9525" algn="ctr">
            <a:noFill/>
            <a:miter lim="800000"/>
            <a:headEnd/>
            <a:tailEnd/>
          </a:ln>
          <a:effectLst/>
        </p:spPr>
        <p:txBody>
          <a:bodyPr wrap="square">
            <a:spAutoFit/>
          </a:bodyPr>
          <a:lstStyle/>
          <a:p>
            <a:pPr marL="742950" lvl="1" indent="-285750" algn="just">
              <a:lnSpc>
                <a:spcPct val="150000"/>
              </a:lnSpc>
              <a:buFont typeface="Arial" panose="020B0604020202020204" pitchFamily="34" charset="0"/>
              <a:buChar char="•"/>
              <a:defRPr/>
            </a:pPr>
            <a:r>
              <a:rPr lang="en-US" sz="2800" dirty="0">
                <a:effectLst>
                  <a:outerShdw blurRad="38100" dist="38100" dir="2700000" algn="tl">
                    <a:srgbClr val="000000"/>
                  </a:outerShdw>
                </a:effectLst>
              </a:rPr>
              <a:t>⚠️ A system containing </a:t>
            </a:r>
            <a:r>
              <a:rPr lang="en-US" sz="2800" dirty="0">
                <a:solidFill>
                  <a:srgbClr val="FF0000"/>
                </a:solidFill>
                <a:effectLst>
                  <a:outerShdw blurRad="38100" dist="38100" dir="2700000" algn="tl">
                    <a:srgbClr val="000000"/>
                  </a:outerShdw>
                </a:effectLst>
              </a:rPr>
              <a:t>N</a:t>
            </a:r>
            <a:r>
              <a:rPr lang="en-US" sz="2800" dirty="0">
                <a:effectLst>
                  <a:outerShdw blurRad="38100" dist="38100" dir="2700000" algn="tl">
                    <a:srgbClr val="000000"/>
                  </a:outerShdw>
                </a:effectLst>
              </a:rPr>
              <a:t> atoms has 6*N values defining the </a:t>
            </a:r>
            <a:r>
              <a:rPr lang="en-US" sz="2800" dirty="0">
                <a:solidFill>
                  <a:srgbClr val="FF0000"/>
                </a:solidFill>
                <a:effectLst>
                  <a:outerShdw blurRad="38100" dist="38100" dir="2700000" algn="tl">
                    <a:srgbClr val="000000"/>
                  </a:outerShdw>
                </a:effectLst>
              </a:rPr>
              <a:t>state</a:t>
            </a:r>
            <a:r>
              <a:rPr lang="en-US" sz="2800" dirty="0">
                <a:effectLst>
                  <a:outerShdw blurRad="38100" dist="38100" dir="2700000" algn="tl">
                    <a:srgbClr val="000000"/>
                  </a:outerShdw>
                </a:effectLst>
              </a:rPr>
              <a:t> of the system (3 N coordinates ( R), 3N momenta (p))</a:t>
            </a:r>
          </a:p>
          <a:p>
            <a:pPr marL="742950" lvl="1" indent="-285750" algn="just">
              <a:lnSpc>
                <a:spcPct val="150000"/>
              </a:lnSpc>
              <a:buFont typeface="Arial" panose="020B0604020202020204" pitchFamily="34" charset="0"/>
              <a:buChar char="•"/>
              <a:defRPr/>
            </a:pPr>
            <a:r>
              <a:rPr lang="en-US" sz="2800" dirty="0">
                <a:effectLst>
                  <a:outerShdw blurRad="38100" dist="38100" dir="2700000" algn="tl">
                    <a:srgbClr val="000000"/>
                  </a:outerShdw>
                </a:effectLst>
                <a:sym typeface="Wingdings" pitchFamily="2" charset="2"/>
              </a:rPr>
              <a:t> impossible to solve </a:t>
            </a:r>
            <a:r>
              <a:rPr lang="en-US" sz="2800" dirty="0">
                <a:solidFill>
                  <a:srgbClr val="FF0000"/>
                </a:solidFill>
                <a:effectLst>
                  <a:outerShdw blurRad="38100" dist="38100" dir="2700000" algn="tl">
                    <a:srgbClr val="000000"/>
                  </a:outerShdw>
                </a:effectLst>
                <a:sym typeface="Wingdings" pitchFamily="2" charset="2"/>
              </a:rPr>
              <a:t>analytically</a:t>
            </a:r>
            <a:r>
              <a:rPr lang="en-US" sz="2800" dirty="0">
                <a:effectLst>
                  <a:outerShdw blurRad="38100" dist="38100" dir="2700000" algn="tl">
                    <a:srgbClr val="000000"/>
                  </a:outerShdw>
                </a:effectLst>
                <a:sym typeface="Wingdings" pitchFamily="2" charset="2"/>
              </a:rPr>
              <a:t> the Newton’s equation of the motion!</a:t>
            </a:r>
          </a:p>
          <a:p>
            <a:pPr marL="742950" lvl="1" indent="-285750" algn="just">
              <a:lnSpc>
                <a:spcPct val="150000"/>
              </a:lnSpc>
              <a:buFont typeface="Arial" panose="020B0604020202020204" pitchFamily="34" charset="0"/>
              <a:buChar char="•"/>
              <a:defRPr/>
            </a:pPr>
            <a:r>
              <a:rPr lang="en-US" sz="2800" dirty="0">
                <a:effectLst>
                  <a:outerShdw blurRad="38100" dist="38100" dir="2700000" algn="tl">
                    <a:srgbClr val="000000"/>
                  </a:outerShdw>
                </a:effectLst>
                <a:sym typeface="Wingdings" pitchFamily="2" charset="2"/>
              </a:rPr>
              <a:t> need </a:t>
            </a:r>
            <a:r>
              <a:rPr lang="en-US" sz="2800" dirty="0">
                <a:solidFill>
                  <a:srgbClr val="FF0000"/>
                </a:solidFill>
                <a:effectLst>
                  <a:outerShdw blurRad="38100" dist="38100" dir="2700000" algn="tl">
                    <a:srgbClr val="000000"/>
                  </a:outerShdw>
                </a:effectLst>
                <a:sym typeface="Wingdings" pitchFamily="2" charset="2"/>
              </a:rPr>
              <a:t>numerical</a:t>
            </a:r>
            <a:r>
              <a:rPr lang="en-US" sz="2800" dirty="0">
                <a:effectLst>
                  <a:outerShdw blurRad="38100" dist="38100" dir="2700000" algn="tl">
                    <a:srgbClr val="000000"/>
                  </a:outerShdw>
                </a:effectLst>
                <a:sym typeface="Wingdings" pitchFamily="2" charset="2"/>
              </a:rPr>
              <a:t> methods</a:t>
            </a:r>
          </a:p>
          <a:p>
            <a:pPr lvl="1" algn="just">
              <a:lnSpc>
                <a:spcPct val="150000"/>
              </a:lnSpc>
              <a:defRPr/>
            </a:pPr>
            <a:endParaRPr lang="en-US" sz="2800" dirty="0">
              <a:effectLst>
                <a:outerShdw blurRad="38100" dist="38100" dir="2700000" algn="tl">
                  <a:srgbClr val="000000"/>
                </a:outerShdw>
              </a:effectLst>
            </a:endParaRPr>
          </a:p>
        </p:txBody>
      </p:sp>
    </p:spTree>
    <p:extLst>
      <p:ext uri="{BB962C8B-B14F-4D97-AF65-F5344CB8AC3E}">
        <p14:creationId xmlns:p14="http://schemas.microsoft.com/office/powerpoint/2010/main" val="63807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dirty="0">
                <a:effectLst/>
              </a:rPr>
              <a:t>Molecular Dynamics - MD</a:t>
            </a:r>
          </a:p>
        </p:txBody>
      </p:sp>
      <p:sp>
        <p:nvSpPr>
          <p:cNvPr id="68613" name="Rectangle 5"/>
          <p:cNvSpPr>
            <a:spLocks noChangeArrowheads="1"/>
          </p:cNvSpPr>
          <p:nvPr/>
        </p:nvSpPr>
        <p:spPr bwMode="auto">
          <a:xfrm>
            <a:off x="-324544" y="1605157"/>
            <a:ext cx="9289032" cy="4401205"/>
          </a:xfrm>
          <a:prstGeom prst="rect">
            <a:avLst/>
          </a:prstGeom>
          <a:noFill/>
          <a:ln w="9525" algn="ctr">
            <a:noFill/>
            <a:miter lim="800000"/>
            <a:headEnd/>
            <a:tailEnd/>
          </a:ln>
          <a:effectLst/>
        </p:spPr>
        <p:txBody>
          <a:bodyPr wrap="square">
            <a:spAutoFit/>
          </a:bodyPr>
          <a:lstStyle/>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Molecular dynamics alters the intramolecular degrees of freedom in gradual way (</a:t>
            </a:r>
            <a:r>
              <a:rPr lang="en-US" sz="2000" dirty="0">
                <a:solidFill>
                  <a:srgbClr val="FF0000"/>
                </a:solidFill>
                <a:effectLst>
                  <a:outerShdw blurRad="38100" dist="38100" dir="2700000" algn="tl">
                    <a:srgbClr val="000000"/>
                  </a:outerShdw>
                </a:effectLst>
              </a:rPr>
              <a:t>step-wise</a:t>
            </a:r>
            <a:r>
              <a:rPr lang="en-US" sz="2000" dirty="0">
                <a:effectLst>
                  <a:outerShdw blurRad="38100" dist="38100" dir="2700000" algn="tl">
                    <a:srgbClr val="000000"/>
                  </a:outerShdw>
                </a:effectLst>
              </a:rPr>
              <a:t>);</a:t>
            </a: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The steps in molecular dynamics meaningfully represent the changes in atomic position, </a:t>
            </a:r>
            <a:r>
              <a:rPr lang="en-US" sz="2000" dirty="0">
                <a:solidFill>
                  <a:srgbClr val="FF0000"/>
                </a:solidFill>
                <a:effectLst>
                  <a:outerShdw blurRad="38100" dist="38100" dir="2700000" algn="tl">
                    <a:srgbClr val="000000"/>
                  </a:outerShdw>
                </a:effectLst>
              </a:rPr>
              <a:t>R</a:t>
            </a:r>
            <a:r>
              <a:rPr lang="en-US" sz="2000" baseline="-25000" dirty="0">
                <a:solidFill>
                  <a:srgbClr val="FF0000"/>
                </a:solidFill>
                <a:effectLst>
                  <a:outerShdw blurRad="38100" dist="38100" dir="2700000" algn="tl">
                    <a:srgbClr val="000000"/>
                  </a:outerShdw>
                </a:effectLst>
              </a:rPr>
              <a:t>i</a:t>
            </a:r>
            <a:r>
              <a:rPr lang="en-US" sz="2000" dirty="0">
                <a:effectLst>
                  <a:outerShdw blurRad="38100" dist="38100" dir="2700000" algn="tl">
                    <a:srgbClr val="000000"/>
                  </a:outerShdw>
                </a:effectLst>
              </a:rPr>
              <a:t>, over time (i.e. velocity);</a:t>
            </a: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Newton's equation is used in the molecular dynamics formalism to </a:t>
            </a:r>
            <a:r>
              <a:rPr lang="en-US" sz="2000" dirty="0">
                <a:solidFill>
                  <a:srgbClr val="FF0000"/>
                </a:solidFill>
                <a:effectLst>
                  <a:outerShdw blurRad="38100" dist="38100" dir="2700000" algn="tl">
                    <a:srgbClr val="000000"/>
                  </a:outerShdw>
                </a:effectLst>
              </a:rPr>
              <a:t>simulate atomic motion</a:t>
            </a:r>
            <a:r>
              <a:rPr lang="en-US" sz="2000" dirty="0">
                <a:effectLst>
                  <a:outerShdw blurRad="38100" dist="38100" dir="2700000" algn="tl">
                    <a:srgbClr val="000000"/>
                  </a:outerShdw>
                </a:effectLst>
              </a:rPr>
              <a:t>:</a:t>
            </a: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p:txBody>
      </p:sp>
      <p:pic>
        <p:nvPicPr>
          <p:cNvPr id="2" name="Picture 1">
            <a:extLst>
              <a:ext uri="{FF2B5EF4-FFF2-40B4-BE49-F238E27FC236}">
                <a16:creationId xmlns:a16="http://schemas.microsoft.com/office/drawing/2014/main" id="{041AD1B4-793C-3C44-9CE2-A757742075E1}"/>
              </a:ext>
            </a:extLst>
          </p:cNvPr>
          <p:cNvPicPr>
            <a:picLocks noChangeAspect="1"/>
          </p:cNvPicPr>
          <p:nvPr/>
        </p:nvPicPr>
        <p:blipFill>
          <a:blip r:embed="rId2"/>
          <a:stretch>
            <a:fillRect/>
          </a:stretch>
        </p:blipFill>
        <p:spPr>
          <a:xfrm>
            <a:off x="1403648" y="5805264"/>
            <a:ext cx="5994400" cy="469900"/>
          </a:xfrm>
          <a:prstGeom prst="rect">
            <a:avLst/>
          </a:prstGeom>
        </p:spPr>
      </p:pic>
      <p:pic>
        <p:nvPicPr>
          <p:cNvPr id="7" name="Picture 6">
            <a:extLst>
              <a:ext uri="{FF2B5EF4-FFF2-40B4-BE49-F238E27FC236}">
                <a16:creationId xmlns:a16="http://schemas.microsoft.com/office/drawing/2014/main" id="{0E259984-1300-7A45-A15C-D1ABE6B9B1F7}"/>
              </a:ext>
            </a:extLst>
          </p:cNvPr>
          <p:cNvPicPr>
            <a:picLocks noChangeAspect="1"/>
          </p:cNvPicPr>
          <p:nvPr/>
        </p:nvPicPr>
        <p:blipFill>
          <a:blip r:embed="rId3"/>
          <a:stretch>
            <a:fillRect/>
          </a:stretch>
        </p:blipFill>
        <p:spPr>
          <a:xfrm>
            <a:off x="1797348" y="2996952"/>
            <a:ext cx="5207000" cy="1739900"/>
          </a:xfrm>
          <a:prstGeom prst="rect">
            <a:avLst/>
          </a:prstGeom>
        </p:spPr>
      </p:pic>
    </p:spTree>
    <p:extLst>
      <p:ext uri="{BB962C8B-B14F-4D97-AF65-F5344CB8AC3E}">
        <p14:creationId xmlns:p14="http://schemas.microsoft.com/office/powerpoint/2010/main" val="383254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title"/>
          </p:nvPr>
        </p:nvSpPr>
        <p:spPr>
          <a:xfrm>
            <a:off x="1042988" y="-27384"/>
            <a:ext cx="7543800" cy="1431925"/>
          </a:xfrm>
          <a:noFill/>
          <a:ln w="19050">
            <a:noFill/>
          </a:ln>
          <a:extLst>
            <a:ext uri="{909E8E84-426E-40DD-AFC4-6F175D3DCCD1}">
              <a14:hiddenFill xmlns:a14="http://schemas.microsoft.com/office/drawing/2010/main">
                <a:solidFill>
                  <a:srgbClr val="FFFFFF"/>
                </a:solidFill>
              </a14:hiddenFill>
            </a:ext>
          </a:extLst>
        </p:spPr>
        <p:txBody>
          <a:bodyPr/>
          <a:lstStyle/>
          <a:p>
            <a:pPr algn="ctr" eaLnBrk="1" hangingPunct="1">
              <a:spcBef>
                <a:spcPct val="50000"/>
              </a:spcBef>
            </a:pPr>
            <a:r>
              <a:rPr lang="en-US" altLang="it-IT">
                <a:effectLst/>
              </a:rPr>
              <a:t>Molecular Dynamcis - MD</a:t>
            </a:r>
          </a:p>
        </p:txBody>
      </p:sp>
      <p:sp>
        <p:nvSpPr>
          <p:cNvPr id="68613" name="Rectangle 5"/>
          <p:cNvSpPr>
            <a:spLocks noChangeArrowheads="1"/>
          </p:cNvSpPr>
          <p:nvPr/>
        </p:nvSpPr>
        <p:spPr bwMode="auto">
          <a:xfrm>
            <a:off x="-324544" y="1197084"/>
            <a:ext cx="9289032" cy="3477875"/>
          </a:xfrm>
          <a:prstGeom prst="rect">
            <a:avLst/>
          </a:prstGeom>
          <a:noFill/>
          <a:ln w="9525" algn="ctr">
            <a:noFill/>
            <a:miter lim="800000"/>
            <a:headEnd/>
            <a:tailEnd/>
          </a:ln>
          <a:effectLst/>
        </p:spPr>
        <p:txBody>
          <a:bodyPr wrap="square">
            <a:spAutoFit/>
          </a:bodyPr>
          <a:lstStyle/>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The </a:t>
            </a:r>
            <a:r>
              <a:rPr lang="en-US" sz="2000" dirty="0">
                <a:solidFill>
                  <a:srgbClr val="FF0000"/>
                </a:solidFill>
                <a:effectLst>
                  <a:outerShdw blurRad="38100" dist="38100" dir="2700000" algn="tl">
                    <a:srgbClr val="000000"/>
                  </a:outerShdw>
                </a:effectLst>
              </a:rPr>
              <a:t>force</a:t>
            </a:r>
            <a:r>
              <a:rPr lang="en-US" sz="2000" dirty="0">
                <a:effectLst>
                  <a:outerShdw blurRad="38100" dist="38100" dir="2700000" algn="tl">
                    <a:srgbClr val="000000"/>
                  </a:outerShdw>
                </a:effectLst>
              </a:rPr>
              <a:t> on an atom can be calculated from the change in energy between its current position and its position at </a:t>
            </a:r>
            <a:r>
              <a:rPr lang="en-US" sz="2000" dirty="0">
                <a:solidFill>
                  <a:srgbClr val="FF0000"/>
                </a:solidFill>
                <a:effectLst>
                  <a:outerShdw blurRad="38100" dist="38100" dir="2700000" algn="tl">
                    <a:srgbClr val="000000"/>
                  </a:outerShdw>
                </a:effectLst>
              </a:rPr>
              <a:t>small distance away</a:t>
            </a:r>
            <a:r>
              <a:rPr lang="en-US" sz="2000" dirty="0">
                <a:effectLst>
                  <a:outerShdw blurRad="38100" dist="38100" dir="2700000" algn="tl">
                    <a:srgbClr val="000000"/>
                  </a:outerShdw>
                </a:effectLst>
              </a:rPr>
              <a:t>;</a:t>
            </a: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This can be recognized as the </a:t>
            </a:r>
            <a:r>
              <a:rPr lang="en-US" sz="2000" dirty="0">
                <a:solidFill>
                  <a:srgbClr val="FF0000"/>
                </a:solidFill>
                <a:effectLst>
                  <a:outerShdw blurRad="38100" dist="38100" dir="2700000" algn="tl">
                    <a:srgbClr val="000000"/>
                  </a:outerShdw>
                </a:effectLst>
              </a:rPr>
              <a:t>derivative of the energy </a:t>
            </a:r>
            <a:r>
              <a:rPr lang="en-US" sz="2000" dirty="0">
                <a:effectLst>
                  <a:outerShdw blurRad="38100" dist="38100" dir="2700000" algn="tl">
                    <a:srgbClr val="000000"/>
                  </a:outerShdw>
                </a:effectLst>
              </a:rPr>
              <a:t>with respect to the change in the atom's position:</a:t>
            </a: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endParaRPr lang="en-US" sz="2000" dirty="0">
              <a:effectLst>
                <a:outerShdw blurRad="38100" dist="38100" dir="2700000" algn="tl">
                  <a:srgbClr val="000000"/>
                </a:outerShdw>
              </a:effectLst>
            </a:endParaRP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rPr>
              <a:t>Knowledge of the atomic forces and masses can then be used to solve for the positions of each atom along a series of </a:t>
            </a:r>
            <a:r>
              <a:rPr lang="en-US" sz="2000" dirty="0">
                <a:solidFill>
                  <a:srgbClr val="FF0000"/>
                </a:solidFill>
                <a:effectLst>
                  <a:outerShdw blurRad="38100" dist="38100" dir="2700000" algn="tl">
                    <a:srgbClr val="000000"/>
                  </a:outerShdw>
                </a:effectLst>
              </a:rPr>
              <a:t>extremely small time steps</a:t>
            </a:r>
            <a:r>
              <a:rPr lang="en-US" sz="2000" dirty="0">
                <a:effectLst>
                  <a:outerShdw blurRad="38100" dist="38100" dir="2700000" algn="tl">
                    <a:srgbClr val="000000"/>
                  </a:outerShdw>
                </a:effectLst>
              </a:rPr>
              <a:t> </a:t>
            </a:r>
          </a:p>
          <a:p>
            <a:pPr marL="742950" lvl="1" indent="-285750" algn="just">
              <a:buFont typeface="Arial" panose="020B0604020202020204" pitchFamily="34" charset="0"/>
              <a:buChar char="•"/>
              <a:defRPr/>
            </a:pPr>
            <a:r>
              <a:rPr lang="en-US" sz="2000" dirty="0">
                <a:effectLst>
                  <a:outerShdw blurRad="38100" dist="38100" dir="2700000" algn="tl">
                    <a:srgbClr val="000000"/>
                  </a:outerShdw>
                </a:effectLst>
                <a:sym typeface="Wingdings" pitchFamily="2" charset="2"/>
              </a:rPr>
              <a:t> </a:t>
            </a:r>
            <a:r>
              <a:rPr lang="en-US" sz="2000" dirty="0">
                <a:effectLst>
                  <a:outerShdw blurRad="38100" dist="38100" dir="2700000" algn="tl">
                    <a:srgbClr val="000000"/>
                  </a:outerShdw>
                </a:effectLst>
              </a:rPr>
              <a:t>on the order of </a:t>
            </a:r>
            <a:r>
              <a:rPr lang="en-US" sz="2000" dirty="0">
                <a:solidFill>
                  <a:srgbClr val="FF0000"/>
                </a:solidFill>
                <a:effectLst>
                  <a:outerShdw blurRad="38100" dist="38100" dir="2700000" algn="tl">
                    <a:srgbClr val="000000"/>
                  </a:outerShdw>
                </a:effectLst>
              </a:rPr>
              <a:t>femtoseconds</a:t>
            </a:r>
            <a:r>
              <a:rPr lang="en-US" sz="2000" dirty="0">
                <a:effectLst>
                  <a:outerShdw blurRad="38100" dist="38100" dir="2700000" algn="tl">
                    <a:srgbClr val="000000"/>
                  </a:outerShdw>
                </a:effectLst>
              </a:rPr>
              <a:t> (</a:t>
            </a:r>
            <a:r>
              <a:rPr lang="en-US" sz="2000" dirty="0">
                <a:solidFill>
                  <a:srgbClr val="FF0000"/>
                </a:solidFill>
                <a:effectLst>
                  <a:outerShdw blurRad="38100" dist="38100" dir="2700000" algn="tl">
                    <a:srgbClr val="000000"/>
                  </a:outerShdw>
                </a:effectLst>
              </a:rPr>
              <a:t>fs</a:t>
            </a:r>
            <a:r>
              <a:rPr lang="en-US" sz="2000" dirty="0">
                <a:effectLst>
                  <a:outerShdw blurRad="38100" dist="38100" dir="2700000" algn="tl">
                    <a:srgbClr val="000000"/>
                  </a:outerShdw>
                </a:effectLst>
              </a:rPr>
              <a:t>) = 10^-15 seconds;</a:t>
            </a:r>
          </a:p>
        </p:txBody>
      </p:sp>
      <p:pic>
        <p:nvPicPr>
          <p:cNvPr id="3" name="Picture 2">
            <a:extLst>
              <a:ext uri="{FF2B5EF4-FFF2-40B4-BE49-F238E27FC236}">
                <a16:creationId xmlns:a16="http://schemas.microsoft.com/office/drawing/2014/main" id="{28CD12D3-653C-6B48-84A2-ABBA00115CAB}"/>
              </a:ext>
            </a:extLst>
          </p:cNvPr>
          <p:cNvPicPr>
            <a:picLocks noChangeAspect="1"/>
          </p:cNvPicPr>
          <p:nvPr/>
        </p:nvPicPr>
        <p:blipFill>
          <a:blip r:embed="rId2"/>
          <a:stretch>
            <a:fillRect/>
          </a:stretch>
        </p:blipFill>
        <p:spPr>
          <a:xfrm>
            <a:off x="395536" y="2621144"/>
            <a:ext cx="1663700" cy="914400"/>
          </a:xfrm>
          <a:prstGeom prst="rect">
            <a:avLst/>
          </a:prstGeom>
        </p:spPr>
      </p:pic>
      <p:pic>
        <p:nvPicPr>
          <p:cNvPr id="6" name="Picture 5">
            <a:extLst>
              <a:ext uri="{FF2B5EF4-FFF2-40B4-BE49-F238E27FC236}">
                <a16:creationId xmlns:a16="http://schemas.microsoft.com/office/drawing/2014/main" id="{DE03097D-9BAE-E941-BB17-282B3BEAA2C6}"/>
              </a:ext>
            </a:extLst>
          </p:cNvPr>
          <p:cNvPicPr>
            <a:picLocks noChangeAspect="1"/>
          </p:cNvPicPr>
          <p:nvPr/>
        </p:nvPicPr>
        <p:blipFill>
          <a:blip r:embed="rId3"/>
          <a:stretch>
            <a:fillRect/>
          </a:stretch>
        </p:blipFill>
        <p:spPr>
          <a:xfrm>
            <a:off x="395536" y="5032219"/>
            <a:ext cx="2540000" cy="1066800"/>
          </a:xfrm>
          <a:prstGeom prst="rect">
            <a:avLst/>
          </a:prstGeom>
        </p:spPr>
      </p:pic>
    </p:spTree>
    <p:extLst>
      <p:ext uri="{BB962C8B-B14F-4D97-AF65-F5344CB8AC3E}">
        <p14:creationId xmlns:p14="http://schemas.microsoft.com/office/powerpoint/2010/main" val="1763651378"/>
      </p:ext>
    </p:extLst>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812</TotalTime>
  <Words>1989</Words>
  <Application>Microsoft Macintosh PowerPoint</Application>
  <PresentationFormat>On-screen Show (4:3)</PresentationFormat>
  <Paragraphs>182</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Cambria Math</vt:lpstr>
      <vt:lpstr>Symbol</vt:lpstr>
      <vt:lpstr>Tahoma</vt:lpstr>
      <vt:lpstr>Wingdings</vt:lpstr>
      <vt:lpstr>Shimmer</vt:lpstr>
      <vt:lpstr>Equation</vt:lpstr>
      <vt:lpstr>Dinamica molecolare</vt:lpstr>
      <vt:lpstr>Dinamica molecolare (MD)</vt:lpstr>
      <vt:lpstr>MD - I punti di partenza</vt:lpstr>
      <vt:lpstr>MD - I punti di partenza</vt:lpstr>
      <vt:lpstr>Energia Potenziale (E) </vt:lpstr>
      <vt:lpstr>Energia Cinetica (K)</vt:lpstr>
      <vt:lpstr>Molecular Dynamics - MD</vt:lpstr>
      <vt:lpstr>Molecular Dynamics - MD</vt:lpstr>
      <vt:lpstr>Molecular Dynamcis - MD</vt:lpstr>
      <vt:lpstr>Molecular Dynamcis – Verlet Algorithm</vt:lpstr>
      <vt:lpstr>Molecular Dynamics – Verlet Algorithm</vt:lpstr>
      <vt:lpstr>Molecular Dynamics – Verlet Algorithm</vt:lpstr>
      <vt:lpstr>Molecular Dynamics – dt</vt:lpstr>
      <vt:lpstr>Molecular Dynamics – dt</vt:lpstr>
      <vt:lpstr>MD Units:</vt:lpstr>
      <vt:lpstr>MD – T° control</vt:lpstr>
      <vt:lpstr>MD – T° control</vt:lpstr>
      <vt:lpstr>MD – T° control</vt:lpstr>
      <vt:lpstr>MD – Periodic Boundary Conditions (PBC)</vt:lpstr>
      <vt:lpstr>MD – Periodic Boundary Conditions (PBC)</vt:lpstr>
      <vt:lpstr>MD - Results</vt:lpstr>
      <vt:lpstr>MD - Results</vt:lpstr>
      <vt:lpstr>MD – Statistical ensembles</vt:lpstr>
      <vt:lpstr>MD – Critical Issues</vt:lpstr>
    </vt:vector>
  </TitlesOfParts>
  <Company>Computer Aided Systems Laboratory (Cas-Lab)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Dinamica molecolare</dc:title>
  <dc:creator>paneni</dc:creator>
  <cp:lastModifiedBy>Microsoft Office User</cp:lastModifiedBy>
  <cp:revision>95</cp:revision>
  <dcterms:created xsi:type="dcterms:W3CDTF">2004-03-08T08:26:50Z</dcterms:created>
  <dcterms:modified xsi:type="dcterms:W3CDTF">2020-10-04T16:44:52Z</dcterms:modified>
</cp:coreProperties>
</file>