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87" r:id="rId16"/>
    <p:sldId id="288" r:id="rId17"/>
    <p:sldId id="289" r:id="rId18"/>
    <p:sldId id="290" r:id="rId19"/>
    <p:sldId id="291" r:id="rId20"/>
    <p:sldId id="306" r:id="rId21"/>
    <p:sldId id="293" r:id="rId22"/>
    <p:sldId id="294" r:id="rId23"/>
    <p:sldId id="295" r:id="rId24"/>
    <p:sldId id="296" r:id="rId25"/>
    <p:sldId id="297" r:id="rId26"/>
    <p:sldId id="310" r:id="rId27"/>
    <p:sldId id="298" r:id="rId28"/>
    <p:sldId id="299" r:id="rId29"/>
    <p:sldId id="302" r:id="rId30"/>
    <p:sldId id="303" r:id="rId31"/>
    <p:sldId id="281" r:id="rId32"/>
    <p:sldId id="282" r:id="rId33"/>
    <p:sldId id="283" r:id="rId34"/>
    <p:sldId id="311" r:id="rId35"/>
    <p:sldId id="284" r:id="rId36"/>
    <p:sldId id="307" r:id="rId37"/>
    <p:sldId id="308" r:id="rId38"/>
    <p:sldId id="309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174"/>
  </p:normalViewPr>
  <p:slideViewPr>
    <p:cSldViewPr>
      <p:cViewPr varScale="1">
        <p:scale>
          <a:sx n="93" d="100"/>
          <a:sy n="93" d="100"/>
        </p:scale>
        <p:origin x="212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3D7F-8054-457F-8746-3AD3FA0A5C03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4577-4495-4A73-9AF4-CA34F1B61B6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3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Autore Ing. Marco Ferrone per il CAS-Lab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96E553D-BAB0-40A6-9425-7008B584409D}" type="datetime1">
              <a:rPr lang="it-IT" smtClean="0"/>
              <a:pPr>
                <a:defRPr/>
              </a:pPr>
              <a:t>04/10/20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36594-5020-4540-BE9A-E1BF30AD2AF0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CBA4DA2-422B-4C25-BC39-80B719B6CEEF}" type="slidenum">
              <a:rPr lang="it-IT" smtClean="0"/>
              <a:pPr eaLnBrk="1" hangingPunct="1"/>
              <a:t>32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04/10/20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516" y="1052736"/>
            <a:ext cx="8712968" cy="7715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sz="5400" b="1" dirty="0">
                <a:solidFill>
                  <a:srgbClr val="FF0000"/>
                </a:solidFill>
              </a:rPr>
              <a:t>AMBER</a:t>
            </a:r>
            <a:br>
              <a:rPr lang="it-IT" sz="5400" b="1" dirty="0">
                <a:solidFill>
                  <a:srgbClr val="FF0000"/>
                </a:solidFill>
              </a:rPr>
            </a:br>
            <a:r>
              <a:rPr lang="it-IT" sz="2400" b="1" dirty="0">
                <a:solidFill>
                  <a:srgbClr val="FF0000"/>
                </a:solidFill>
                <a:effectLst/>
              </a:rPr>
              <a:t>Software per la simulazione molecolare di sistemi biologici</a:t>
            </a:r>
            <a:endParaRPr lang="it-IT" sz="5400" b="1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077072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it-IT" sz="3600" b="1" dirty="0"/>
          </a:p>
          <a:p>
            <a:pPr eaLnBrk="1" hangingPunct="1">
              <a:defRPr/>
            </a:pPr>
            <a:r>
              <a:rPr lang="it-IT" sz="3600" b="1" dirty="0"/>
              <a:t>A.A. </a:t>
            </a:r>
            <a:r>
              <a:rPr lang="it-IT" sz="3600" b="1"/>
              <a:t>2020-2021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2098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7 </a:t>
            </a:r>
            <a:r>
              <a:rPr lang="en-US" sz="3200" dirty="0" err="1"/>
              <a:t>Struttura</a:t>
            </a:r>
            <a:endParaRPr lang="en-US" dirty="0"/>
          </a:p>
        </p:txBody>
      </p:sp>
      <p:pic>
        <p:nvPicPr>
          <p:cNvPr id="11267" name="Picture 4" descr="figure 03-05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>
            <a:fillRect/>
          </a:stretch>
        </p:blipFill>
        <p:spPr>
          <a:xfrm>
            <a:off x="1547813" y="2060575"/>
            <a:ext cx="692467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37953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8 </a:t>
            </a:r>
            <a:r>
              <a:rPr lang="en-US" sz="3200" dirty="0" err="1"/>
              <a:t>Struttura</a:t>
            </a:r>
            <a:endParaRPr lang="en-US" dirty="0"/>
          </a:p>
        </p:txBody>
      </p:sp>
      <p:pic>
        <p:nvPicPr>
          <p:cNvPr id="12291" name="Picture 4" descr="figure 03-05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6242"/>
          <a:stretch>
            <a:fillRect/>
          </a:stretch>
        </p:blipFill>
        <p:spPr>
          <a:xfrm>
            <a:off x="287338" y="2420938"/>
            <a:ext cx="8748712" cy="3262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122118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9 </a:t>
            </a:r>
            <a:r>
              <a:rPr lang="en-US" sz="3200" dirty="0" err="1"/>
              <a:t>Struttura</a:t>
            </a:r>
            <a:endParaRPr lang="en-US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What are the driving forces to 3D structure?</a:t>
            </a:r>
          </a:p>
        </p:txBody>
      </p:sp>
      <p:pic>
        <p:nvPicPr>
          <p:cNvPr id="122887" name="Picture 7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09391"/>
            <a:ext cx="77882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54115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Proteins – 10 </a:t>
            </a:r>
            <a:r>
              <a:rPr lang="en-US" sz="3200" dirty="0" err="1"/>
              <a:t>Struttura</a:t>
            </a:r>
            <a:endParaRPr lang="en-US" dirty="0"/>
          </a:p>
        </p:txBody>
      </p:sp>
      <p:pic>
        <p:nvPicPr>
          <p:cNvPr id="14339" name="Picture 6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73152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3122350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cancro</a:t>
            </a:r>
          </a:p>
        </p:txBody>
      </p:sp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451857" y="1629569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 dirty="0"/>
              <a:t>Classe di malattie caratterizzate da un’incontrollata riproduzione di alcune cellule dell’organismo.</a:t>
            </a:r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451857" y="2629694"/>
            <a:ext cx="84296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generali: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autonomia moltiplicativa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evasione dei segnali di inibizione della crescita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evasione dell’</a:t>
            </a:r>
            <a:r>
              <a:rPr lang="it-IT" sz="2400" dirty="0" err="1"/>
              <a:t>apoptosi</a:t>
            </a:r>
            <a:endParaRPr lang="it-IT" sz="2400" dirty="0"/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potenziale </a:t>
            </a:r>
            <a:r>
              <a:rPr lang="it-IT" sz="2400" dirty="0" err="1"/>
              <a:t>replicativo</a:t>
            </a:r>
            <a:r>
              <a:rPr lang="it-IT" sz="2400" dirty="0"/>
              <a:t> illimitato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angiogenesi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invasione e metastasi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451857" y="5585619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/>
              <a:t>Si forma in seguito all’accumulo nel tempo di migliaia di mutazioni genetiche, che si tramandano poi alle cellule figlie.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419420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lum bright="61000"/>
          </a:blip>
          <a:srcRect/>
          <a:stretch>
            <a:fillRect/>
          </a:stretch>
        </p:blipFill>
        <p:spPr bwMode="auto">
          <a:xfrm>
            <a:off x="1151840" y="1484784"/>
            <a:ext cx="5886723" cy="427605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0"/>
              </a:schemeClr>
            </a:glow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95536" y="2564904"/>
            <a:ext cx="2506662" cy="887413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it-IT" altLang="en-US" sz="2800" b="1" dirty="0">
                <a:solidFill>
                  <a:srgbClr val="C00000"/>
                </a:solidFill>
                <a:latin typeface="Century Gothic" pitchFamily="34" charset="0"/>
              </a:rPr>
              <a:t>Ricerca nella</a:t>
            </a:r>
          </a:p>
          <a:p>
            <a:pPr marL="0" indent="0" algn="ctr">
              <a:buFontTx/>
              <a:buNone/>
            </a:pPr>
            <a:r>
              <a:rPr lang="it-IT" altLang="en-US" sz="2800" b="1" dirty="0">
                <a:solidFill>
                  <a:srgbClr val="C00000"/>
                </a:solidFill>
                <a:latin typeface="Century Gothic" pitchFamily="34" charset="0"/>
              </a:rPr>
              <a:t>Terapia tumorale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243304" y="2132856"/>
            <a:ext cx="4959350" cy="286232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etaPlusBold" charset="0"/>
              </a:defRPr>
            </a:lvl1pPr>
            <a:lvl2pPr>
              <a:defRPr sz="2000">
                <a:solidFill>
                  <a:schemeClr val="tx1"/>
                </a:solidFill>
                <a:latin typeface="MetaPlusBold" charset="0"/>
              </a:defRPr>
            </a:lvl2pPr>
            <a:lvl3pPr>
              <a:defRPr>
                <a:solidFill>
                  <a:schemeClr val="tx1"/>
                </a:solidFill>
                <a:latin typeface="MetaPlusBold" charset="0"/>
              </a:defRPr>
            </a:lvl3pPr>
            <a:lvl4pPr>
              <a:defRPr sz="1600">
                <a:solidFill>
                  <a:schemeClr val="tx1"/>
                </a:solidFill>
                <a:latin typeface="MetaPlusBold" charset="0"/>
              </a:defRPr>
            </a:lvl4pPr>
            <a:lvl5pPr>
              <a:defRPr sz="1600">
                <a:solidFill>
                  <a:schemeClr val="tx1"/>
                </a:solidFill>
                <a:latin typeface="MetaPlusBold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Individuazione di nuovi possibili target nel processo di carcinogenesi</a:t>
            </a: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	</a:t>
            </a:r>
            <a:r>
              <a:rPr lang="it-IT" altLang="en-US" sz="1600" dirty="0">
                <a:latin typeface="Century Gothic" pitchFamily="34" charset="0"/>
              </a:rPr>
              <a:t>Evitare: effetti secondari indesiderati</a:t>
            </a:r>
          </a:p>
          <a:p>
            <a:pPr>
              <a:defRPr/>
            </a:pPr>
            <a:endParaRPr lang="it-IT" altLang="en-US" sz="2000" dirty="0">
              <a:latin typeface="Century Gothic" pitchFamily="34" charset="0"/>
            </a:endParaRPr>
          </a:p>
          <a:p>
            <a:pPr>
              <a:defRPr/>
            </a:pPr>
            <a:endParaRPr lang="it-IT" altLang="en-US" sz="2000" dirty="0">
              <a:latin typeface="Century Gothic" pitchFamily="34" charset="0"/>
            </a:endParaRPr>
          </a:p>
          <a:p>
            <a:pPr>
              <a:defRPr/>
            </a:pPr>
            <a:endParaRPr lang="it-IT" altLang="en-US" sz="2000" dirty="0">
              <a:latin typeface="Century Gothic" pitchFamily="34" charset="0"/>
            </a:endParaRP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Prevenzione di resistenza acquisita durante il trattamento</a:t>
            </a: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	</a:t>
            </a:r>
            <a:r>
              <a:rPr lang="it-IT" altLang="en-US" sz="1600" dirty="0">
                <a:latin typeface="Century Gothic" pitchFamily="34" charset="0"/>
              </a:rPr>
              <a:t>Resistenza </a:t>
            </a:r>
            <a:r>
              <a:rPr lang="it-IT" altLang="en-US" sz="1600" dirty="0" err="1">
                <a:latin typeface="Century Gothic" pitchFamily="34" charset="0"/>
              </a:rPr>
              <a:t>multifarmaco</a:t>
            </a:r>
            <a:endParaRPr lang="it-IT" altLang="en-US" sz="2000" dirty="0">
              <a:latin typeface="Century Gothic" pitchFamily="34" charset="0"/>
            </a:endParaRPr>
          </a:p>
        </p:txBody>
      </p:sp>
      <p:sp>
        <p:nvSpPr>
          <p:cNvPr id="5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341862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6911"/>
          <a:stretch>
            <a:fillRect/>
          </a:stretch>
        </p:blipFill>
        <p:spPr bwMode="auto">
          <a:xfrm>
            <a:off x="251520" y="548680"/>
            <a:ext cx="8726488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8" y="4742864"/>
            <a:ext cx="72771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Chirurgia e chemioterapia come trattamento standard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Primi chemioterapici citotossici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11319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>
            <a:fillRect/>
          </a:stretch>
        </p:blipFill>
        <p:spPr bwMode="auto">
          <a:xfrm>
            <a:off x="179511" y="692696"/>
            <a:ext cx="81692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4849" y="4869160"/>
            <a:ext cx="79803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Nuovi farmaci e classi disponibili dal 1980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Anticorpi monoclonali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>
                <a:latin typeface="Century Gothic" pitchFamily="34" charset="0"/>
              </a:rPr>
              <a:t>Profilo molecolare ha portato allo sviluppo </a:t>
            </a:r>
            <a:r>
              <a:rPr lang="it-IT" altLang="it-IT" sz="2000" b="1" dirty="0" err="1">
                <a:latin typeface="Century Gothic" pitchFamily="34" charset="0"/>
              </a:rPr>
              <a:t>Targeted</a:t>
            </a:r>
            <a:r>
              <a:rPr lang="it-IT" altLang="it-IT" sz="2000" b="1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therapy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418677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96" y="476672"/>
            <a:ext cx="8416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Targeted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cancer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therapy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dirty="0">
                <a:latin typeface="Century Gothic" pitchFamily="34" charset="0"/>
                <a:cs typeface="Rod" pitchFamily="49" charset="-79"/>
              </a:rPr>
              <a:t>è stata sviluppata per interferire con specifiche molecole necessarie per lo sviluppo del tumore.</a:t>
            </a:r>
            <a:r>
              <a:rPr lang="it-IT" altLang="it-IT" sz="1800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endParaRPr lang="it-IT" altLang="it-IT" sz="1800" dirty="0"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439988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4696" y="2060848"/>
            <a:ext cx="5383213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it-IT" sz="1800" dirty="0">
                <a:latin typeface="Century Gothic" pitchFamily="34" charset="0"/>
              </a:rPr>
              <a:t>Solitamente mutate o </a:t>
            </a:r>
            <a:r>
              <a:rPr lang="it-IT" sz="1800" dirty="0" err="1">
                <a:latin typeface="Century Gothic" pitchFamily="34" charset="0"/>
              </a:rPr>
              <a:t>overespresse</a:t>
            </a:r>
            <a:r>
              <a:rPr lang="it-IT" sz="1800" dirty="0">
                <a:latin typeface="Century Gothic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dirty="0" err="1">
                <a:latin typeface="Century Gothic" pitchFamily="34" charset="0"/>
              </a:rPr>
              <a:t>Tyr</a:t>
            </a:r>
            <a:r>
              <a:rPr lang="it-IT" sz="1800" dirty="0">
                <a:latin typeface="Century Gothic" pitchFamily="34" charset="0"/>
              </a:rPr>
              <a:t> </a:t>
            </a:r>
            <a:r>
              <a:rPr lang="it-IT" sz="1800" dirty="0" err="1">
                <a:latin typeface="Century Gothic" pitchFamily="34" charset="0"/>
              </a:rPr>
              <a:t>Kinases</a:t>
            </a:r>
            <a:r>
              <a:rPr lang="it-IT" sz="1800" dirty="0">
                <a:latin typeface="Century Gothic" pitchFamily="34" charset="0"/>
              </a:rPr>
              <a:t> </a:t>
            </a:r>
            <a:r>
              <a:rPr lang="it-IT" dirty="0">
                <a:latin typeface="Century Gothic" pitchFamily="34" charset="0"/>
              </a:rPr>
              <a:t>candidati ideali</a:t>
            </a:r>
            <a:r>
              <a:rPr lang="it-IT" sz="1800" dirty="0">
                <a:latin typeface="Century Gothic" pitchFamily="34" charset="0"/>
              </a:rPr>
              <a:t>: ATP site</a:t>
            </a: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>
              <a:defRPr/>
            </a:pPr>
            <a:r>
              <a:rPr lang="it-IT" sz="1800" dirty="0">
                <a:latin typeface="Century Gothic" pitchFamily="34" charset="0"/>
              </a:rPr>
              <a:t>Inibizione a diversi livelli:</a:t>
            </a: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 err="1">
                <a:latin typeface="Century Gothic" pitchFamily="34" charset="0"/>
              </a:rPr>
              <a:t>Binding</a:t>
            </a:r>
            <a:r>
              <a:rPr lang="it-IT" sz="1600" dirty="0">
                <a:latin typeface="Century Gothic" pitchFamily="34" charset="0"/>
              </a:rPr>
              <a:t> e neutralizzazione dei </a:t>
            </a:r>
            <a:r>
              <a:rPr lang="it-IT" sz="1600" dirty="0" err="1">
                <a:latin typeface="Century Gothic" pitchFamily="34" charset="0"/>
              </a:rPr>
              <a:t>ligandi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>
                <a:latin typeface="Century Gothic" pitchFamily="34" charset="0"/>
              </a:rPr>
              <a:t>Occupazione del sito di </a:t>
            </a:r>
            <a:r>
              <a:rPr lang="it-IT" sz="1600" dirty="0" err="1">
                <a:latin typeface="Century Gothic" pitchFamily="34" charset="0"/>
              </a:rPr>
              <a:t>binding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>
                <a:latin typeface="Century Gothic" pitchFamily="34" charset="0"/>
              </a:rPr>
              <a:t>Blocco della segnalazione cellulare</a:t>
            </a: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>
                <a:latin typeface="Century Gothic" pitchFamily="34" charset="0"/>
              </a:rPr>
              <a:t>Interferenza con molecole down del segnale</a:t>
            </a: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dirty="0" err="1">
                <a:latin typeface="Century Gothic" pitchFamily="34" charset="0"/>
              </a:rPr>
              <a:t>Imatinib</a:t>
            </a: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i="1" dirty="0">
                <a:latin typeface="Century Gothic" pitchFamily="34" charset="0"/>
              </a:rPr>
              <a:t>Manifestazioni di resistenza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3584959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0552" y="980728"/>
            <a:ext cx="7604125" cy="4940300"/>
            <a:chOff x="1428750" y="1735138"/>
            <a:chExt cx="7604125" cy="49403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1428750" y="1735138"/>
              <a:ext cx="5327650" cy="19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1428750" y="4062413"/>
              <a:ext cx="59055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6450013" y="4081463"/>
              <a:ext cx="2582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sz="1600">
                  <a:latin typeface="Century Gothic" pitchFamily="34" charset="0"/>
                </a:rPr>
                <a:t>Weeks of treatment</a:t>
              </a:r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428750" y="3705225"/>
              <a:ext cx="4238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 dirty="0">
                  <a:latin typeface="Century Gothic" pitchFamily="34" charset="0"/>
                </a:rPr>
                <a:t>0</a:t>
              </a:r>
            </a:p>
          </p:txBody>
        </p: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344863" y="3705225"/>
              <a:ext cx="4238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 dirty="0">
                  <a:latin typeface="Century Gothic" pitchFamily="34" charset="0"/>
                </a:rPr>
                <a:t>15</a:t>
              </a: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5003800" y="3705225"/>
              <a:ext cx="4238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>
                  <a:latin typeface="Century Gothic" pitchFamily="34" charset="0"/>
                </a:rPr>
                <a:t>23</a:t>
              </a: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100" y="4694238"/>
              <a:ext cx="30908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80552" y="5081588"/>
            <a:ext cx="4129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Century Gothic" pitchFamily="34" charset="0"/>
              </a:rPr>
              <a:t>B-</a:t>
            </a:r>
            <a:r>
              <a:rPr lang="it-IT" altLang="it-IT" sz="1800" dirty="0" err="1">
                <a:latin typeface="Century Gothic" pitchFamily="34" charset="0"/>
              </a:rPr>
              <a:t>Raf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mutant</a:t>
            </a:r>
            <a:r>
              <a:rPr lang="it-IT" altLang="it-IT" sz="1800" dirty="0">
                <a:latin typeface="Century Gothic" pitchFamily="34" charset="0"/>
              </a:rPr>
              <a:t> melanoma</a:t>
            </a:r>
          </a:p>
          <a:p>
            <a:pPr>
              <a:buFontTx/>
              <a:buChar char="•"/>
            </a:pPr>
            <a:r>
              <a:rPr lang="it-IT" altLang="it-IT" sz="1800" dirty="0" err="1">
                <a:latin typeface="Century Gothic" pitchFamily="34" charset="0"/>
              </a:rPr>
              <a:t>Vemurafenib</a:t>
            </a:r>
            <a:r>
              <a:rPr lang="it-IT" altLang="it-IT" sz="1800" dirty="0">
                <a:latin typeface="Century Gothic" pitchFamily="34" charset="0"/>
              </a:rPr>
              <a:t>  B-</a:t>
            </a:r>
            <a:r>
              <a:rPr lang="it-IT" altLang="it-IT" sz="1800" dirty="0" err="1">
                <a:latin typeface="Century Gothic" pitchFamily="34" charset="0"/>
              </a:rPr>
              <a:t>Raf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inhibitor</a:t>
            </a:r>
            <a:endParaRPr lang="it-IT" altLang="it-IT" sz="1800" dirty="0">
              <a:latin typeface="Century Gothic" pitchFamily="34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Century Gothic" pitchFamily="34" charset="0"/>
              </a:rPr>
              <a:t>Acquired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resistance</a:t>
            </a:r>
            <a:endParaRPr lang="it-IT" altLang="it-IT" sz="1800" dirty="0">
              <a:latin typeface="Century Gothic" pitchFamily="34" charset="0"/>
            </a:endParaRPr>
          </a:p>
        </p:txBody>
      </p:sp>
      <p:sp>
        <p:nvSpPr>
          <p:cNvPr id="13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110468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Programma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it-IT" dirty="0"/>
              <a:t>Proteine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Cancro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Farmaco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Simulazione molecolare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/>
              <a:t>Risultati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98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4583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6" b="19838"/>
          <a:stretch/>
        </p:blipFill>
        <p:spPr bwMode="auto">
          <a:xfrm>
            <a:off x="5724128" y="2636912"/>
            <a:ext cx="26033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11247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it-IT" dirty="0">
                <a:latin typeface="PalatinoLinotype-Roman"/>
              </a:rPr>
              <a:t>Neoplasia delle cellule del midollo osseo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it-IT" dirty="0">
              <a:latin typeface="PalatinoLinotype-Roman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dirty="0">
                <a:latin typeface="PalatinoLinotype-Roman"/>
                <a:cs typeface="Arial" pitchFamily="34" charset="0"/>
              </a:rPr>
              <a:t>Cellule immature (</a:t>
            </a:r>
            <a:r>
              <a:rPr lang="it-IT" b="1" dirty="0">
                <a:latin typeface="PalatinoLinotype-Roman"/>
                <a:cs typeface="Arial" pitchFamily="34" charset="0"/>
              </a:rPr>
              <a:t>blasti</a:t>
            </a:r>
            <a:r>
              <a:rPr lang="it-IT" dirty="0">
                <a:latin typeface="PalatinoLinotype-Roman"/>
                <a:cs typeface="Arial" pitchFamily="34" charset="0"/>
              </a:rPr>
              <a:t>) non riescono a diventare mature piastrine, globuli rossi e globuli bianchi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825552" y="2651954"/>
            <a:ext cx="30628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727684" y="308400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latinoLinotype-Roman"/>
              </a:rPr>
              <a:t>Accumulo nell’organismo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5256085"/>
            <a:ext cx="3780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PalatinoLinotype-Roman"/>
              </a:rPr>
              <a:t>American </a:t>
            </a:r>
            <a:r>
              <a:rPr lang="it-IT" sz="1600" dirty="0" err="1">
                <a:latin typeface="PalatinoLinotype-Roman"/>
              </a:rPr>
              <a:t>cancer</a:t>
            </a:r>
            <a:r>
              <a:rPr lang="it-IT" sz="1600" dirty="0">
                <a:latin typeface="PalatinoLinotype-Roman"/>
              </a:rPr>
              <a:t> society nel 2014: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>
                <a:latin typeface="PalatinoLinotype-Roman"/>
              </a:rPr>
              <a:t>Circa 6000 nuovi casi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1600" dirty="0">
              <a:latin typeface="PalatinoLinotype-Roman"/>
            </a:endParaRPr>
          </a:p>
          <a:p>
            <a:r>
              <a:rPr lang="it-IT" sz="1600" dirty="0">
                <a:latin typeface="PalatinoLinotype-Roman"/>
              </a:rPr>
              <a:t>In Italia: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>
                <a:latin typeface="PalatinoLinotype-Roman"/>
              </a:rPr>
              <a:t>Circa 1000 nuovi casi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4149080"/>
            <a:ext cx="29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Colpisce in età avanzata, raramente bambini affetti.</a:t>
            </a:r>
          </a:p>
        </p:txBody>
      </p:sp>
      <p:sp>
        <p:nvSpPr>
          <p:cNvPr id="11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514311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Cronica a causa della lenta progressione nel tempo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Può essere asintomatica per mesi e anni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r>
              <a:rPr lang="it-IT" dirty="0"/>
              <a:t>Classificazione secondo l’OMS:</a:t>
            </a:r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/>
              <a:t>Fase cronica</a:t>
            </a:r>
            <a:r>
              <a:rPr lang="it-IT" dirty="0"/>
              <a:t>: percentuale di blasti inferiore al 10%, sintomi assenti o lievi, </a:t>
            </a:r>
            <a:r>
              <a:rPr lang="it-IT" i="1" dirty="0"/>
              <a:t>buona risposta alle terapie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/>
              <a:t>Fase accelerata</a:t>
            </a:r>
            <a:r>
              <a:rPr lang="it-IT" dirty="0"/>
              <a:t>: percentuale di blasti tra il 10 e 20 %, comparsa di nuovi sintomi, </a:t>
            </a:r>
            <a:r>
              <a:rPr lang="it-IT" i="1" dirty="0"/>
              <a:t>risposta al trattamento meno buona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/>
              <a:t>Fase blastica: </a:t>
            </a:r>
            <a:r>
              <a:rPr lang="it-IT" dirty="0"/>
              <a:t>la percentuale di blasti è superiore al 20%, la malattia si diffonde oltre il midollo, </a:t>
            </a:r>
            <a:r>
              <a:rPr lang="it-IT" i="1" dirty="0"/>
              <a:t>fase aggressiva</a:t>
            </a:r>
            <a:r>
              <a:rPr lang="it-IT" dirty="0"/>
              <a:t>.</a:t>
            </a:r>
            <a:endParaRPr lang="it-IT" b="1" dirty="0"/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1402580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48177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Basi molecolari della malattia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13176"/>
            <a:ext cx="2016224" cy="8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aipleucemiamieloidecronica.it/wp-content/uploads/2010/01/leucemia-mieloide-cron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913112" cy="19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6137" y="1700807"/>
            <a:ext cx="49959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90% pazienti ha </a:t>
            </a:r>
            <a:r>
              <a:rPr lang="it-IT" i="1" dirty="0"/>
              <a:t>cromosoma Philadelphia</a:t>
            </a:r>
          </a:p>
          <a:p>
            <a:pPr marL="285750" indent="-285750">
              <a:buFont typeface="Arial" pitchFamily="34" charset="0"/>
              <a:buChar char="•"/>
            </a:pPr>
            <a:endParaRPr lang="it-IT" i="1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Prodotto di una traslocazione reciproca tra il cromosoma 9  e 22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Bcr-Abl</a:t>
            </a:r>
            <a:r>
              <a:rPr lang="it-IT" dirty="0"/>
              <a:t> oncogene : gene </a:t>
            </a:r>
            <a:r>
              <a:rPr lang="it-IT" dirty="0" err="1"/>
              <a:t>Bcr</a:t>
            </a:r>
            <a:r>
              <a:rPr lang="it-IT" dirty="0"/>
              <a:t> cromosoma 22 e gene </a:t>
            </a:r>
            <a:r>
              <a:rPr lang="it-IT" dirty="0" err="1"/>
              <a:t>Abelson</a:t>
            </a:r>
            <a:r>
              <a:rPr lang="it-IT" dirty="0"/>
              <a:t> </a:t>
            </a:r>
            <a:r>
              <a:rPr lang="it-IT" dirty="0" err="1"/>
              <a:t>kinase</a:t>
            </a:r>
            <a:r>
              <a:rPr lang="it-IT" dirty="0"/>
              <a:t> (</a:t>
            </a:r>
            <a:r>
              <a:rPr lang="it-IT" dirty="0" err="1"/>
              <a:t>Abl</a:t>
            </a:r>
            <a:r>
              <a:rPr lang="it-IT" dirty="0"/>
              <a:t>) sul cromosoma 9.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Proteina BCR-ABL è una </a:t>
            </a:r>
            <a:r>
              <a:rPr lang="it-IT" dirty="0" err="1"/>
              <a:t>tirosin</a:t>
            </a:r>
            <a:r>
              <a:rPr lang="it-IT" dirty="0"/>
              <a:t> </a:t>
            </a:r>
            <a:r>
              <a:rPr lang="it-IT" dirty="0" err="1"/>
              <a:t>chinasi</a:t>
            </a:r>
            <a:r>
              <a:rPr lang="it-IT" dirty="0"/>
              <a:t> deregolata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Attivazione di diverse vie di segnalazione come Ras/</a:t>
            </a:r>
            <a:r>
              <a:rPr lang="it-IT" dirty="0" err="1"/>
              <a:t>Raf</a:t>
            </a:r>
            <a:r>
              <a:rPr lang="it-IT" dirty="0"/>
              <a:t>/MAPK,  </a:t>
            </a:r>
            <a:r>
              <a:rPr lang="it-IT" dirty="0" err="1"/>
              <a:t>phophatidylinositol</a:t>
            </a:r>
            <a:r>
              <a:rPr lang="it-IT" dirty="0"/>
              <a:t> 3 </a:t>
            </a:r>
            <a:r>
              <a:rPr lang="it-IT" dirty="0" err="1"/>
              <a:t>chinasi</a:t>
            </a:r>
            <a:r>
              <a:rPr lang="it-IT" dirty="0"/>
              <a:t>, STAT5/Janus </a:t>
            </a:r>
            <a:r>
              <a:rPr lang="it-IT" dirty="0" err="1"/>
              <a:t>chinasi</a:t>
            </a:r>
            <a:r>
              <a:rPr lang="it-IT" dirty="0"/>
              <a:t> e </a:t>
            </a:r>
            <a:r>
              <a:rPr lang="it-IT" dirty="0" err="1"/>
              <a:t>Myc</a:t>
            </a:r>
            <a:r>
              <a:rPr lang="it-IT" dirty="0"/>
              <a:t>.</a:t>
            </a:r>
          </a:p>
        </p:txBody>
      </p:sp>
      <p:sp>
        <p:nvSpPr>
          <p:cNvPr id="9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754165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48177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Basi molecolari della malattia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17166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2. Cancro</a:t>
            </a:r>
          </a:p>
        </p:txBody>
      </p:sp>
    </p:spTree>
    <p:extLst>
      <p:ext uri="{BB962C8B-B14F-4D97-AF65-F5344CB8AC3E}">
        <p14:creationId xmlns:p14="http://schemas.microsoft.com/office/powerpoint/2010/main" val="201569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Leucemia cronica mieloide (CML)</a:t>
            </a: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16842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Basi molecolari della malattia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333784" cy="18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959" y="1831757"/>
            <a:ext cx="3175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Bcr</a:t>
            </a:r>
            <a:r>
              <a:rPr lang="it-IT" dirty="0"/>
              <a:t>/</a:t>
            </a:r>
            <a:r>
              <a:rPr lang="it-IT" dirty="0" err="1"/>
              <a:t>Abl</a:t>
            </a:r>
            <a:r>
              <a:rPr lang="it-IT" dirty="0"/>
              <a:t> è caratterizzata da: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Sito </a:t>
            </a:r>
            <a:r>
              <a:rPr lang="it-IT" dirty="0" err="1"/>
              <a:t>binding</a:t>
            </a:r>
            <a:r>
              <a:rPr lang="it-IT" dirty="0"/>
              <a:t> ATP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Dominio SH2/SH3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172" y="3422420"/>
            <a:ext cx="5936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Terapia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Chemioterapia tradizionale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Interferone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Imatinib</a:t>
            </a:r>
            <a:r>
              <a:rPr lang="it-IT" dirty="0"/>
              <a:t>, </a:t>
            </a:r>
            <a:r>
              <a:rPr lang="it-IT" dirty="0" err="1"/>
              <a:t>RTKIs</a:t>
            </a: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Trapianto di cellule staminali emopoietiche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2051719" y="5661248"/>
            <a:ext cx="562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Resistenza secondaria: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Dasatinib</a:t>
            </a: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/>
              <a:t>Ponatinib</a:t>
            </a:r>
            <a:endParaRPr lang="it-IT" dirty="0"/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94CB94AC-D91B-C14D-BBE6-1DD17EFAE135}"/>
              </a:ext>
            </a:extLst>
          </p:cNvPr>
          <p:cNvSpPr txBox="1"/>
          <p:nvPr/>
        </p:nvSpPr>
        <p:spPr>
          <a:xfrm>
            <a:off x="166566" y="24195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3. Farmaco</a:t>
            </a:r>
          </a:p>
        </p:txBody>
      </p:sp>
    </p:spTree>
    <p:extLst>
      <p:ext uri="{BB962C8B-B14F-4D97-AF65-F5344CB8AC3E}">
        <p14:creationId xmlns:p14="http://schemas.microsoft.com/office/powerpoint/2010/main" val="726751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13" y="3861048"/>
            <a:ext cx="24352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4" y="692696"/>
            <a:ext cx="4773613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KEY POINTS su IMATINIB (</a:t>
            </a:r>
            <a:r>
              <a:rPr lang="it-IT" altLang="en-US" sz="16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Gleevec</a:t>
            </a:r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®)</a:t>
            </a:r>
          </a:p>
          <a:p>
            <a:pPr algn="just"/>
            <a:endParaRPr lang="it-IT" altLang="en-US" sz="1600" b="1" dirty="0">
              <a:solidFill>
                <a:srgbClr val="C00000"/>
              </a:solidFill>
              <a:latin typeface="Century Gothic" pitchFamily="34" charset="0"/>
              <a:cs typeface="Rod" pitchFamily="49" charset="-79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Derivato 2-fenilaminopirimidinico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400 mg/die</a:t>
            </a:r>
          </a:p>
          <a:p>
            <a:pPr algn="just"/>
            <a:endParaRPr lang="it-IT" altLang="en-US" sz="1600" dirty="0">
              <a:solidFill>
                <a:srgbClr val="C00000"/>
              </a:solidFill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Farmaco per il trattamento della Leucemia mieloide (CML)  dove non è possibile il trapianto di midollo osseo o fallito terapia con interferone.</a:t>
            </a:r>
            <a:endParaRPr lang="it-IT" altLang="en-US" sz="1400" dirty="0"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Targets: diverse 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tyrosine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kinases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come BCR/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Abl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, KIT, PDGFRA. </a:t>
            </a: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Riconoscimento della conformazione inattiva.</a:t>
            </a: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Binding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pocket coincidente con ATP-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binding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site.</a:t>
            </a:r>
          </a:p>
        </p:txBody>
      </p:sp>
      <p:pic>
        <p:nvPicPr>
          <p:cNvPr id="1026" name="Picture 2" descr="http://www.globalpharmasectornews.com/wp-content/uploads/2013/01/Gleev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57" y="90872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6"/>
          <p:cNvSpPr txBox="1"/>
          <p:nvPr/>
        </p:nvSpPr>
        <p:spPr>
          <a:xfrm>
            <a:off x="166566" y="24195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3. Farmaco</a:t>
            </a:r>
          </a:p>
        </p:txBody>
      </p:sp>
    </p:spTree>
    <p:extLst>
      <p:ext uri="{BB962C8B-B14F-4D97-AF65-F5344CB8AC3E}">
        <p14:creationId xmlns:p14="http://schemas.microsoft.com/office/powerpoint/2010/main" val="3550130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6200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/>
              <a:t>Come ottengo le coordinate iniziali della proteina? 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A0DEE-C064-B445-83B5-201B19EC178E}"/>
              </a:ext>
            </a:extLst>
          </p:cNvPr>
          <p:cNvSpPr txBox="1"/>
          <p:nvPr/>
        </p:nvSpPr>
        <p:spPr>
          <a:xfrm>
            <a:off x="486389" y="1924531"/>
            <a:ext cx="8406091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/>
              <a:t>Disegno </a:t>
            </a:r>
            <a:r>
              <a:rPr lang="it-IT" sz="2000" i="1" dirty="0"/>
              <a:t>“ex novo”</a:t>
            </a:r>
            <a:r>
              <a:rPr lang="it-IT" sz="2000" dirty="0"/>
              <a:t> 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>
                <a:solidFill>
                  <a:srgbClr val="FF0000"/>
                </a:solidFill>
                <a:sym typeface="Wingdings" pitchFamily="2" charset="2"/>
              </a:rPr>
              <a:t>X </a:t>
            </a:r>
            <a:r>
              <a:rPr lang="it-IT" sz="2000" dirty="0">
                <a:sym typeface="Wingdings" pitchFamily="2" charset="2"/>
              </a:rPr>
              <a:t>(spazio conformazionale troppo complesso)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ym typeface="Wingdings" pitchFamily="2" charset="2"/>
              </a:rPr>
              <a:t>Tecniche Sperimentali  ✅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Cristallografia (stato solido) ⚠️⚠︎ purezza + N</a:t>
            </a:r>
            <a:r>
              <a:rPr lang="it-IT" sz="2000" baseline="-25000" dirty="0">
                <a:sym typeface="Wingdings" pitchFamily="2" charset="2"/>
              </a:rPr>
              <a:t>2</a:t>
            </a:r>
            <a:r>
              <a:rPr lang="it-IT" sz="2000" dirty="0">
                <a:sym typeface="Wingdings" pitchFamily="2" charset="2"/>
              </a:rPr>
              <a:t> liquido (-190°C)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Microscopia Crioelettronica (</a:t>
            </a:r>
            <a:r>
              <a:rPr lang="it-IT" sz="2000" dirty="0" err="1">
                <a:sym typeface="Wingdings" pitchFamily="2" charset="2"/>
              </a:rPr>
              <a:t>Cryo</a:t>
            </a:r>
            <a:r>
              <a:rPr lang="it-IT" sz="2000" dirty="0">
                <a:sym typeface="Wingdings" pitchFamily="2" charset="2"/>
              </a:rPr>
              <a:t>-EM) (forma nativa) ⚠️⚠︎ da sviluppare + N</a:t>
            </a:r>
            <a:r>
              <a:rPr lang="it-IT" sz="2000" baseline="-25000" dirty="0">
                <a:sym typeface="Wingdings" pitchFamily="2" charset="2"/>
              </a:rPr>
              <a:t>2</a:t>
            </a:r>
            <a:r>
              <a:rPr lang="it-IT" sz="2000" dirty="0">
                <a:sym typeface="Wingdings" pitchFamily="2" charset="2"/>
              </a:rPr>
              <a:t> liquido (-190°C)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>
                <a:sym typeface="Wingdings" pitchFamily="2" charset="2"/>
              </a:rPr>
              <a:t>NMR (in soluzione)  ⚠️⚠︎ costi + difficile interpretazione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ym typeface="Wingdings" pitchFamily="2" charset="2"/>
              </a:rPr>
              <a:t>Tecniche Computazionali  ✅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err="1">
                <a:sym typeface="Wingdings" pitchFamily="2" charset="2"/>
              </a:rPr>
              <a:t>Homology</a:t>
            </a:r>
            <a:r>
              <a:rPr lang="it-IT" sz="2000" dirty="0">
                <a:sym typeface="Wingdings" pitchFamily="2" charset="2"/>
              </a:rPr>
              <a:t> Modeling  ⚠️⚠︎ devono essere già presenti strutture “</a:t>
            </a:r>
            <a:r>
              <a:rPr lang="it-IT" sz="2000" dirty="0" err="1">
                <a:sym typeface="Wingdings" pitchFamily="2" charset="2"/>
              </a:rPr>
              <a:t>template</a:t>
            </a:r>
            <a:r>
              <a:rPr lang="it-IT" sz="2000" dirty="0">
                <a:sym typeface="Wingdings" pitchFamily="2" charset="2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751168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7620000" cy="706090"/>
          </a:xfrm>
        </p:spPr>
        <p:txBody>
          <a:bodyPr/>
          <a:lstStyle/>
          <a:p>
            <a:pPr algn="ctr"/>
            <a:r>
              <a:rPr lang="it-IT" sz="3600" dirty="0"/>
              <a:t>Docking </a:t>
            </a:r>
            <a:r>
              <a:rPr lang="it-IT" sz="3600" dirty="0" err="1"/>
              <a:t>technique</a:t>
            </a:r>
            <a:r>
              <a:rPr lang="it-IT" sz="3600" dirty="0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82077" y="4221088"/>
            <a:ext cx="6157502" cy="1800200"/>
            <a:chOff x="1115616" y="1628800"/>
            <a:chExt cx="6157502" cy="1800200"/>
          </a:xfrm>
        </p:grpSpPr>
        <p:pic>
          <p:nvPicPr>
            <p:cNvPr id="7170" name="Picture 2" descr="media/image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628800"/>
              <a:ext cx="6157502" cy="1800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669232" y="2348880"/>
              <a:ext cx="828092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24" y="1196752"/>
            <a:ext cx="1895704" cy="2376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RCSB PDB Protein Data Bank |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8859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RCSB PDB-101 | 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4" y="1484784"/>
            <a:ext cx="1714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204864"/>
            <a:ext cx="3024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or </a:t>
            </a:r>
          </a:p>
          <a:p>
            <a:pPr algn="ctr"/>
            <a:r>
              <a:rPr lang="it-IT" dirty="0"/>
              <a:t>HOMOLOGY MODELLING TECHNIQUE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1929201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53684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Tecnica computazionale multi-</a:t>
            </a:r>
            <a:r>
              <a:rPr lang="it-IT" dirty="0" err="1"/>
              <a:t>step</a:t>
            </a:r>
            <a:r>
              <a:rPr lang="it-IT" dirty="0"/>
              <a:t>, orientata alla predizione ed alla valutazione dell'interazione fisica strutturale tra due molecole.</a:t>
            </a:r>
          </a:p>
        </p:txBody>
      </p:sp>
      <p:pic>
        <p:nvPicPr>
          <p:cNvPr id="5" name="Immagine 3" descr="AUTODOCK"/>
          <p:cNvPicPr>
            <a:picLocks noChangeAspect="1"/>
          </p:cNvPicPr>
          <p:nvPr/>
        </p:nvPicPr>
        <p:blipFill rotWithShape="1">
          <a:blip r:embed="rId2"/>
          <a:srcRect l="33367"/>
          <a:stretch/>
        </p:blipFill>
        <p:spPr bwMode="auto">
          <a:xfrm>
            <a:off x="3851924" y="1400941"/>
            <a:ext cx="4036216" cy="181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3212390"/>
            <a:ext cx="66247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C00000"/>
                </a:solidFill>
              </a:rPr>
              <a:t>Predizione del complesso proteina/</a:t>
            </a:r>
            <a:r>
              <a:rPr lang="it-IT" sz="2400" b="1" i="1" dirty="0" err="1">
                <a:solidFill>
                  <a:srgbClr val="C00000"/>
                </a:solidFill>
              </a:rPr>
              <a:t>ligando</a:t>
            </a:r>
            <a:r>
              <a:rPr lang="it-IT" sz="2400" b="1" i="1" dirty="0">
                <a:solidFill>
                  <a:srgbClr val="C00000"/>
                </a:solidFill>
              </a:rPr>
              <a:t>:</a:t>
            </a:r>
          </a:p>
          <a:p>
            <a:pPr algn="ctr"/>
            <a:endParaRPr lang="it-IT" sz="2400" b="1" i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/>
              <a:t>Campionamento dello spazio conformazionale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/>
              <a:t>Valutazione dell’energia di legame (</a:t>
            </a:r>
            <a:r>
              <a:rPr lang="it-IT" sz="2000" dirty="0" err="1"/>
              <a:t>binding</a:t>
            </a:r>
            <a:r>
              <a:rPr lang="it-IT" sz="2000" dirty="0"/>
              <a:t>) per ogni conformazione del complesso, verificata mediante funzioni di </a:t>
            </a:r>
            <a:r>
              <a:rPr lang="it-IT" sz="2000" dirty="0" err="1"/>
              <a:t>scoring</a:t>
            </a: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lvl="0"/>
            <a:r>
              <a:rPr lang="it-IT" sz="2000" dirty="0">
                <a:solidFill>
                  <a:srgbClr val="C00000"/>
                </a:solidFill>
                <a:latin typeface="PalatinoLinotype-Roman"/>
                <a:cs typeface="LM Sans 10 Regular"/>
              </a:rPr>
              <a:t>ATTENZIONE! </a:t>
            </a:r>
            <a:r>
              <a:rPr lang="it-IT" sz="2000" dirty="0">
                <a:latin typeface="PalatinoLinotype-Roman"/>
                <a:cs typeface="LM Sans 10 Regular"/>
              </a:rPr>
              <a:t>La flessibilità della proteina non viene considerata per i tempi della simulazione. </a:t>
            </a:r>
          </a:p>
        </p:txBody>
      </p:sp>
      <p:pic>
        <p:nvPicPr>
          <p:cNvPr id="11" name="Picture 3" descr="test2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7232"/>
            <a:ext cx="2983578" cy="16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71723" y="2935977"/>
            <a:ext cx="176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Protein-protein</a:t>
            </a:r>
            <a:r>
              <a:rPr lang="it-IT" sz="1200" b="1" dirty="0"/>
              <a:t> Docking</a:t>
            </a:r>
          </a:p>
        </p:txBody>
      </p:sp>
      <p:sp>
        <p:nvSpPr>
          <p:cNvPr id="7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</p:spTree>
    <p:extLst>
      <p:ext uri="{BB962C8B-B14F-4D97-AF65-F5344CB8AC3E}">
        <p14:creationId xmlns:p14="http://schemas.microsoft.com/office/powerpoint/2010/main" val="281662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40295" y="5012314"/>
            <a:ext cx="4063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latin typeface="LM Sans 10 Regular"/>
                <a:cs typeface="LM Sans 10 Regular"/>
              </a:rPr>
              <a:t>Un algoritmo di ricerca "ideale" dovrebbe condurre al minimo energetico globale.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  <p:pic>
        <p:nvPicPr>
          <p:cNvPr id="11" name="Immagine 3" descr="http://www.biocode.it/images/Energy.png">
            <a:extLst>
              <a:ext uri="{FF2B5EF4-FFF2-40B4-BE49-F238E27FC236}">
                <a16:creationId xmlns:a16="http://schemas.microsoft.com/office/drawing/2014/main" id="{D01D2189-A063-664B-93B1-0BBB2909F82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95" y="1545274"/>
            <a:ext cx="278608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2" descr="http://www.biocode.it/images/LGA.png">
            <a:extLst>
              <a:ext uri="{FF2B5EF4-FFF2-40B4-BE49-F238E27FC236}">
                <a16:creationId xmlns:a16="http://schemas.microsoft.com/office/drawing/2014/main" id="{4929E0BA-E16D-174B-9CD7-4FCD39B3BD4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3789040"/>
            <a:ext cx="3087700" cy="28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8">
            <a:extLst>
              <a:ext uri="{FF2B5EF4-FFF2-40B4-BE49-F238E27FC236}">
                <a16:creationId xmlns:a16="http://schemas.microsoft.com/office/drawing/2014/main" id="{AA48D999-33F6-684A-858B-241DBE8351E9}"/>
              </a:ext>
            </a:extLst>
          </p:cNvPr>
          <p:cNvSpPr/>
          <p:nvPr/>
        </p:nvSpPr>
        <p:spPr>
          <a:xfrm>
            <a:off x="3527376" y="1622711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>
                <a:latin typeface="LM Sans 10 Regular"/>
                <a:cs typeface="LM Sans 10 Regular"/>
              </a:rPr>
              <a:t> Genetic Algorithms (GA)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>
                <a:latin typeface="LM Sans 10 Regular"/>
                <a:cs typeface="LM Sans 10 Regular"/>
              </a:rPr>
              <a:t> Local Search (LS)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>
                <a:latin typeface="LM Sans 10 Regular"/>
                <a:cs typeface="LM Sans 10 Regular"/>
              </a:rPr>
              <a:t> Lamarrckian Genetic Algorithm (hybrid GA, LS)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561D3-69DF-0B4C-8E84-765CF96720CE}"/>
              </a:ext>
            </a:extLst>
          </p:cNvPr>
          <p:cNvSpPr/>
          <p:nvPr/>
        </p:nvSpPr>
        <p:spPr>
          <a:xfrm>
            <a:off x="3261854" y="195047"/>
            <a:ext cx="2621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Docking technique </a:t>
            </a:r>
            <a:endParaRPr lang="en-US" sz="2400" dirty="0"/>
          </a:p>
        </p:txBody>
      </p:sp>
      <p:sp>
        <p:nvSpPr>
          <p:cNvPr id="15" name="Rettangolo 8">
            <a:extLst>
              <a:ext uri="{FF2B5EF4-FFF2-40B4-BE49-F238E27FC236}">
                <a16:creationId xmlns:a16="http://schemas.microsoft.com/office/drawing/2014/main" id="{9CA29AFB-0D4E-D943-8E52-CB0BBF7F1F66}"/>
              </a:ext>
            </a:extLst>
          </p:cNvPr>
          <p:cNvSpPr/>
          <p:nvPr/>
        </p:nvSpPr>
        <p:spPr>
          <a:xfrm>
            <a:off x="1122058" y="777980"/>
            <a:ext cx="724327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dirty="0">
                <a:latin typeface="LM Sans 10 Regular"/>
                <a:cs typeface="LM Sans 10 Regular"/>
              </a:rPr>
              <a:t> The principles are very similar to the </a:t>
            </a:r>
            <a:r>
              <a:rPr lang="en-US" sz="2000" dirty="0">
                <a:solidFill>
                  <a:srgbClr val="FF0000"/>
                </a:solidFill>
                <a:latin typeface="LM Sans 10 Regular"/>
                <a:cs typeface="LM Sans 10 Regular"/>
              </a:rPr>
              <a:t>minimization</a:t>
            </a:r>
            <a:r>
              <a:rPr lang="en-US" sz="2000" dirty="0">
                <a:latin typeface="LM Sans 10 Regular"/>
                <a:cs typeface="LM Sans 10 Regular"/>
              </a:rPr>
              <a:t> techniques.</a:t>
            </a:r>
          </a:p>
        </p:txBody>
      </p:sp>
    </p:spTree>
    <p:extLst>
      <p:ext uri="{BB962C8B-B14F-4D97-AF65-F5344CB8AC3E}">
        <p14:creationId xmlns:p14="http://schemas.microsoft.com/office/powerpoint/2010/main" val="289520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endParaRPr lang="en-US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44418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Cos’è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?</a:t>
            </a:r>
          </a:p>
          <a:p>
            <a:pPr eaLnBrk="1" hangingPunct="1">
              <a:defRPr/>
            </a:pPr>
            <a:r>
              <a:rPr lang="en-US" dirty="0" err="1"/>
              <a:t>Risposta</a:t>
            </a:r>
            <a:r>
              <a:rPr lang="en-US" dirty="0"/>
              <a:t>: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 è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macromolecola</a:t>
            </a:r>
            <a:r>
              <a:rPr lang="en-US" dirty="0"/>
              <a:t> </a:t>
            </a:r>
            <a:r>
              <a:rPr lang="en-US" dirty="0" err="1"/>
              <a:t>costituita</a:t>
            </a:r>
            <a:r>
              <a:rPr lang="en-US" dirty="0"/>
              <a:t> da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singola</a:t>
            </a:r>
            <a:r>
              <a:rPr lang="en-US" dirty="0"/>
              <a:t> catena di amino </a:t>
            </a:r>
            <a:r>
              <a:rPr lang="en-US" dirty="0" err="1"/>
              <a:t>acidi</a:t>
            </a:r>
            <a:r>
              <a:rPr lang="en-US" dirty="0"/>
              <a:t>.  </a:t>
            </a:r>
          </a:p>
        </p:txBody>
      </p:sp>
      <p:pic>
        <p:nvPicPr>
          <p:cNvPr id="115717" name="Picture 5" descr="active_form_bcrab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r="24153"/>
          <a:stretch>
            <a:fillRect/>
          </a:stretch>
        </p:blipFill>
        <p:spPr bwMode="auto">
          <a:xfrm>
            <a:off x="5076825" y="1412875"/>
            <a:ext cx="3830638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60648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463565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4. Meccanica Molecolare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6271C-33EE-3C4A-A40B-60C34BD1FE20}"/>
              </a:ext>
            </a:extLst>
          </p:cNvPr>
          <p:cNvSpPr txBox="1"/>
          <p:nvPr/>
        </p:nvSpPr>
        <p:spPr>
          <a:xfrm>
            <a:off x="2184999" y="13172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CASE STUDY: BINDING IMATINIB or DASATINIB vs BCR/ABL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8FC3E0C-D4D1-8D4F-817B-544C17DFD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2" r="28621"/>
          <a:stretch/>
        </p:blipFill>
        <p:spPr bwMode="auto">
          <a:xfrm>
            <a:off x="1444560" y="1575182"/>
            <a:ext cx="231043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79EAE-81C6-0E4D-BE91-84F494FE848B}"/>
              </a:ext>
            </a:extLst>
          </p:cNvPr>
          <p:cNvSpPr txBox="1"/>
          <p:nvPr/>
        </p:nvSpPr>
        <p:spPr>
          <a:xfrm>
            <a:off x="3897276" y="2670510"/>
            <a:ext cx="101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+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5E909C6-F122-4A44-AF2E-8B4F85F1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778" y="2233905"/>
            <a:ext cx="2423526" cy="133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F682D-60E4-614A-97A3-3F7266C27FF0}"/>
              </a:ext>
            </a:extLst>
          </p:cNvPr>
          <p:cNvSpPr txBox="1"/>
          <p:nvPr/>
        </p:nvSpPr>
        <p:spPr>
          <a:xfrm>
            <a:off x="3865817" y="5031566"/>
            <a:ext cx="101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=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BBB60-5055-A349-8951-FAD4C0201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32675"/>
          <a:stretch/>
        </p:blipFill>
        <p:spPr>
          <a:xfrm>
            <a:off x="4739126" y="3933376"/>
            <a:ext cx="2141154" cy="288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F12DCF-7251-934A-A105-305E3697928C}"/>
              </a:ext>
            </a:extLst>
          </p:cNvPr>
          <p:cNvSpPr/>
          <p:nvPr/>
        </p:nvSpPr>
        <p:spPr>
          <a:xfrm>
            <a:off x="3149938" y="1113517"/>
            <a:ext cx="2621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Docking technique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6041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500063" y="1123156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CasellaDiTesto 11"/>
          <p:cNvSpPr txBox="1">
            <a:spLocks noChangeArrowheads="1"/>
          </p:cNvSpPr>
          <p:nvPr/>
        </p:nvSpPr>
        <p:spPr bwMode="auto">
          <a:xfrm>
            <a:off x="500063" y="416719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/>
              <a:t>La simulazione molecolare</a:t>
            </a:r>
          </a:p>
        </p:txBody>
      </p:sp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428625" y="1214438"/>
            <a:ext cx="8358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400" dirty="0"/>
              <a:t>Utilizza software appositi per predire il comportamento di determinate molecole in determinate condizioni.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643188" y="2538413"/>
            <a:ext cx="364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Simulazione molecolare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42938" y="3786188"/>
            <a:ext cx="342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Meccanica molecolare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072063" y="3786188"/>
            <a:ext cx="364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/>
              <a:t>Dinamica molecolare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71500" y="4286250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Minimizzazione dell’energia potenziale del sistema E(R) per il raggiungimento dell’equilibrio.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072063" y="4286250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Variazioni della condizione di equilibrio nel tempo.</a:t>
            </a:r>
          </a:p>
        </p:txBody>
      </p:sp>
      <p:sp>
        <p:nvSpPr>
          <p:cNvPr id="13" name="Freccia in giù 12"/>
          <p:cNvSpPr/>
          <p:nvPr/>
        </p:nvSpPr>
        <p:spPr>
          <a:xfrm rot="18656248">
            <a:off x="4868863" y="3003550"/>
            <a:ext cx="357187" cy="760413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in giù 13"/>
          <p:cNvSpPr/>
          <p:nvPr/>
        </p:nvSpPr>
        <p:spPr>
          <a:xfrm rot="2537351">
            <a:off x="3405188" y="3032125"/>
            <a:ext cx="357187" cy="758825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2809874" y="4572000"/>
            <a:ext cx="785813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357688" y="5715000"/>
            <a:ext cx="1714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Connettore 2 17"/>
          <p:cNvCxnSpPr/>
          <p:nvPr/>
        </p:nvCxnSpPr>
        <p:spPr>
          <a:xfrm rot="16200000" flipH="1">
            <a:off x="3578288" y="5055393"/>
            <a:ext cx="785812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CasellaDiTesto 18"/>
          <p:cNvSpPr txBox="1">
            <a:spLocks noChangeArrowheads="1"/>
          </p:cNvSpPr>
          <p:nvPr/>
        </p:nvSpPr>
        <p:spPr bwMode="auto">
          <a:xfrm>
            <a:off x="6143625" y="5391150"/>
            <a:ext cx="2786063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Espressione analitica che descrive l’energia potenziale del modello molecolare.</a:t>
            </a:r>
          </a:p>
        </p:txBody>
      </p:sp>
      <p:sp>
        <p:nvSpPr>
          <p:cNvPr id="19" name="CasellaDiTesto 4"/>
          <p:cNvSpPr txBox="1"/>
          <p:nvPr/>
        </p:nvSpPr>
        <p:spPr>
          <a:xfrm>
            <a:off x="166566" y="241955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</a:t>
            </a:r>
          </a:p>
        </p:txBody>
      </p:sp>
    </p:spTree>
    <p:extLst>
      <p:ext uri="{BB962C8B-B14F-4D97-AF65-F5344CB8AC3E}">
        <p14:creationId xmlns:p14="http://schemas.microsoft.com/office/powerpoint/2010/main" val="3478005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/>
          <p:cNvSpPr txBox="1"/>
          <p:nvPr/>
        </p:nvSpPr>
        <p:spPr>
          <a:xfrm>
            <a:off x="428625" y="1109663"/>
            <a:ext cx="8429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Software utilizzato: 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 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500063" y="979141"/>
            <a:ext cx="828675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CasellaDiTesto 11"/>
          <p:cNvSpPr txBox="1">
            <a:spLocks noChangeArrowheads="1"/>
          </p:cNvSpPr>
          <p:nvPr/>
        </p:nvSpPr>
        <p:spPr bwMode="auto">
          <a:xfrm>
            <a:off x="500063" y="344711"/>
            <a:ext cx="8358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 dirty="0"/>
              <a:t>Il force </a:t>
            </a:r>
            <a:r>
              <a:rPr lang="it-IT" sz="4000" b="1" dirty="0" err="1"/>
              <a:t>field</a:t>
            </a:r>
            <a:r>
              <a:rPr lang="it-IT" sz="4000" b="1" dirty="0"/>
              <a:t> di AMBER</a:t>
            </a: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3" name="Parentesi graffa chiusa 32"/>
          <p:cNvSpPr/>
          <p:nvPr/>
        </p:nvSpPr>
        <p:spPr>
          <a:xfrm rot="16200000">
            <a:off x="4572000" y="-1357312"/>
            <a:ext cx="428625" cy="6858000"/>
          </a:xfrm>
          <a:prstGeom prst="rightBrace">
            <a:avLst>
              <a:gd name="adj1" fmla="val 509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Parentesi graffa chiusa 33"/>
          <p:cNvSpPr/>
          <p:nvPr/>
        </p:nvSpPr>
        <p:spPr>
          <a:xfrm rot="5400000">
            <a:off x="2607469" y="1464469"/>
            <a:ext cx="428625" cy="5072063"/>
          </a:xfrm>
          <a:prstGeom prst="rightBrace">
            <a:avLst>
              <a:gd name="adj1" fmla="val 509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CasellaDiTesto 34"/>
          <p:cNvSpPr txBox="1">
            <a:spLocks noChangeArrowheads="1"/>
          </p:cNvSpPr>
          <p:nvPr/>
        </p:nvSpPr>
        <p:spPr bwMode="auto">
          <a:xfrm>
            <a:off x="3357563" y="1500188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di legame</a:t>
            </a:r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1500188" y="428625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di non legame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28625" y="4643438"/>
            <a:ext cx="8429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Diversi set di parametri a seconda del tipo di </a:t>
            </a:r>
            <a:r>
              <a:rPr lang="it-IT" sz="2400" dirty="0" err="1"/>
              <a:t>force</a:t>
            </a:r>
            <a:r>
              <a:rPr lang="it-IT" sz="2400" dirty="0"/>
              <a:t> </a:t>
            </a:r>
            <a:r>
              <a:rPr lang="it-IT" sz="2400" dirty="0" err="1"/>
              <a:t>field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2400" y="5143500"/>
            <a:ext cx="2990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leaprc.protein.ff14SB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4327152" y="5143500"/>
            <a:ext cx="42052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Proteine e acidi nucleici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571625" y="5967413"/>
            <a:ext cx="12144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GAFF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4039120" y="5967413"/>
            <a:ext cx="4205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Piccole molecole organiche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3" name="Connettore 2 42"/>
          <p:cNvCxnSpPr/>
          <p:nvPr/>
        </p:nvCxnSpPr>
        <p:spPr>
          <a:xfrm>
            <a:off x="2991818" y="5357813"/>
            <a:ext cx="500062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2991818" y="6198394"/>
            <a:ext cx="500062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roce 44"/>
          <p:cNvSpPr/>
          <p:nvPr/>
        </p:nvSpPr>
        <p:spPr>
          <a:xfrm>
            <a:off x="5713139" y="5610226"/>
            <a:ext cx="428625" cy="357187"/>
          </a:xfrm>
          <a:prstGeom prst="mathPlus">
            <a:avLst>
              <a:gd name="adj1" fmla="val 10784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3487"/>
            <a:ext cx="8294687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4"/>
          <p:cNvSpPr txBox="1"/>
          <p:nvPr/>
        </p:nvSpPr>
        <p:spPr>
          <a:xfrm>
            <a:off x="166566" y="44624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</a:t>
            </a:r>
          </a:p>
        </p:txBody>
      </p:sp>
    </p:spTree>
    <p:extLst>
      <p:ext uri="{BB962C8B-B14F-4D97-AF65-F5344CB8AC3E}">
        <p14:creationId xmlns:p14="http://schemas.microsoft.com/office/powerpoint/2010/main" val="4270312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285750" y="4027488"/>
            <a:ext cx="8643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dei file .inpcrd (coordinate) e .prmtop (parametri) per ognuno dei file .pdb.</a:t>
            </a:r>
          </a:p>
        </p:txBody>
      </p:sp>
      <p:sp>
        <p:nvSpPr>
          <p:cNvPr id="22532" name="CasellaDiTesto 6"/>
          <p:cNvSpPr txBox="1">
            <a:spLocks noChangeArrowheads="1"/>
          </p:cNvSpPr>
          <p:nvPr/>
        </p:nvSpPr>
        <p:spPr bwMode="auto">
          <a:xfrm>
            <a:off x="285750" y="857250"/>
            <a:ext cx="807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Caricamento del complesso dalla Protein Data Bank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85750" y="1714500"/>
            <a:ext cx="664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degli altri file .pdb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2643188" y="131445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complesso.pdb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2643188" y="2176463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proteina.pdb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2643188" y="2533650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farmaco.pdb</a:t>
            </a: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285750" y="2886075"/>
            <a:ext cx="664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parametri mancanti per il farmaco</a:t>
            </a: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2643188" y="331470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farmaco.prepin</a:t>
            </a: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2643188" y="360045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farmaco.frcmod</a:t>
            </a: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285750" y="4929188"/>
            <a:ext cx="7858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Solvatazione e aggiunta di controioni</a:t>
            </a:r>
          </a:p>
        </p:txBody>
      </p:sp>
      <p:sp>
        <p:nvSpPr>
          <p:cNvPr id="32" name="Freccia a destra 31"/>
          <p:cNvSpPr/>
          <p:nvPr/>
        </p:nvSpPr>
        <p:spPr>
          <a:xfrm>
            <a:off x="1643063" y="1428750"/>
            <a:ext cx="714375" cy="214313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" name="Freccia a destra 32"/>
          <p:cNvSpPr/>
          <p:nvPr/>
        </p:nvSpPr>
        <p:spPr>
          <a:xfrm>
            <a:off x="1643063" y="2462213"/>
            <a:ext cx="714375" cy="214312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Freccia a destra 33"/>
          <p:cNvSpPr/>
          <p:nvPr/>
        </p:nvSpPr>
        <p:spPr>
          <a:xfrm>
            <a:off x="1643063" y="3529013"/>
            <a:ext cx="714375" cy="214312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285750" y="55006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del file .pdb per il nuovo complesso solvatato e controionato e dei relativi file .inpcrd (coordinate) e .prmtop (parametri).</a:t>
            </a:r>
          </a:p>
        </p:txBody>
      </p:sp>
      <p:sp>
        <p:nvSpPr>
          <p:cNvPr id="20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- Procedura</a:t>
            </a:r>
          </a:p>
        </p:txBody>
      </p:sp>
    </p:spTree>
    <p:extLst>
      <p:ext uri="{BB962C8B-B14F-4D97-AF65-F5344CB8AC3E}">
        <p14:creationId xmlns:p14="http://schemas.microsoft.com/office/powerpoint/2010/main" val="190851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357188" y="100012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CasellaDiTesto 11"/>
          <p:cNvSpPr txBox="1">
            <a:spLocks noChangeArrowheads="1"/>
          </p:cNvSpPr>
          <p:nvPr/>
        </p:nvSpPr>
        <p:spPr bwMode="auto">
          <a:xfrm>
            <a:off x="642938" y="272703"/>
            <a:ext cx="785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/>
              <a:t>Procedura di simulazione</a:t>
            </a:r>
          </a:p>
        </p:txBody>
      </p:sp>
      <p:sp>
        <p:nvSpPr>
          <p:cNvPr id="54" name="CasellaDiTesto 53"/>
          <p:cNvSpPr txBox="1">
            <a:spLocks noChangeArrowheads="1"/>
          </p:cNvSpPr>
          <p:nvPr/>
        </p:nvSpPr>
        <p:spPr bwMode="auto">
          <a:xfrm>
            <a:off x="357188" y="1196752"/>
            <a:ext cx="84632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ottenere l’energia libera di legame tra due molecole posso procedere in due modi: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Traiettoria singola (single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simulo solo il complesso molecolare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tempo di calcolo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interazioni molecola/macromolecola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⚠️ se struttura libera ≠ ≠ struttura legata (cambi conformazionali)</a:t>
            </a:r>
          </a:p>
          <a:p>
            <a:pPr indent="-457200">
              <a:defRPr/>
            </a:pP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Traiettoria multipla (multi-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trajectory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simulo separatamente il complesso molecolare e gli stati non legati: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se struttura libera ≠ ≠ struttura legata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✅ interazioni macromolecola/macromolecola</a:t>
            </a:r>
          </a:p>
          <a:p>
            <a:pPr lvl="3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⚠️ tempi di calcolo</a:t>
            </a:r>
          </a:p>
          <a:p>
            <a:pPr marL="914400" lvl="3">
              <a:defRPr/>
            </a:pP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- Procedura</a:t>
            </a:r>
          </a:p>
        </p:txBody>
      </p:sp>
    </p:spTree>
    <p:extLst>
      <p:ext uri="{BB962C8B-B14F-4D97-AF65-F5344CB8AC3E}">
        <p14:creationId xmlns:p14="http://schemas.microsoft.com/office/powerpoint/2010/main" val="2007257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642938" y="2676525"/>
            <a:ext cx="3500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Equilibratura (NPT)</a:t>
            </a:r>
          </a:p>
        </p:txBody>
      </p:sp>
      <p:sp>
        <p:nvSpPr>
          <p:cNvPr id="22531" name="CasellaDiTesto 37"/>
          <p:cNvSpPr txBox="1">
            <a:spLocks noChangeArrowheads="1"/>
          </p:cNvSpPr>
          <p:nvPr/>
        </p:nvSpPr>
        <p:spPr bwMode="auto">
          <a:xfrm>
            <a:off x="642938" y="174783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Riscaldamento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357188" y="100012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CasellaDiTesto 11"/>
          <p:cNvSpPr txBox="1">
            <a:spLocks noChangeArrowheads="1"/>
          </p:cNvSpPr>
          <p:nvPr/>
        </p:nvSpPr>
        <p:spPr bwMode="auto">
          <a:xfrm>
            <a:off x="642938" y="272703"/>
            <a:ext cx="785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/>
              <a:t>Procedura di simulazione</a:t>
            </a:r>
          </a:p>
        </p:txBody>
      </p:sp>
      <p:sp>
        <p:nvSpPr>
          <p:cNvPr id="36" name="Freccia circolare a destra 35"/>
          <p:cNvSpPr/>
          <p:nvPr/>
        </p:nvSpPr>
        <p:spPr>
          <a:xfrm>
            <a:off x="142875" y="3071813"/>
            <a:ext cx="500063" cy="1143000"/>
          </a:xfrm>
          <a:prstGeom prst="curvedRightArrow">
            <a:avLst>
              <a:gd name="adj1" fmla="val 41643"/>
              <a:gd name="adj2" fmla="val 77372"/>
              <a:gd name="adj3" fmla="val 28184"/>
            </a:avLst>
          </a:prstGeom>
          <a:solidFill>
            <a:srgbClr val="33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2535" name="CasellaDiTesto 36"/>
          <p:cNvSpPr txBox="1">
            <a:spLocks noChangeArrowheads="1"/>
          </p:cNvSpPr>
          <p:nvPr/>
        </p:nvSpPr>
        <p:spPr bwMode="auto">
          <a:xfrm>
            <a:off x="642938" y="1285875"/>
            <a:ext cx="8358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Minimizzazione</a:t>
            </a:r>
          </a:p>
        </p:txBody>
      </p:sp>
      <p:sp>
        <p:nvSpPr>
          <p:cNvPr id="22536" name="CasellaDiTesto 38"/>
          <p:cNvSpPr txBox="1">
            <a:spLocks noChangeArrowheads="1"/>
          </p:cNvSpPr>
          <p:nvPr/>
        </p:nvSpPr>
        <p:spPr bwMode="auto">
          <a:xfrm>
            <a:off x="642938" y="2214563"/>
            <a:ext cx="3571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Calcolo della densità</a:t>
            </a:r>
          </a:p>
        </p:txBody>
      </p:sp>
      <p:sp>
        <p:nvSpPr>
          <p:cNvPr id="41" name="CasellaDiTesto 40"/>
          <p:cNvSpPr txBox="1">
            <a:spLocks noChangeArrowheads="1"/>
          </p:cNvSpPr>
          <p:nvPr/>
        </p:nvSpPr>
        <p:spPr bwMode="auto">
          <a:xfrm>
            <a:off x="642938" y="3143250"/>
            <a:ext cx="321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Produzione (NVT)</a:t>
            </a:r>
          </a:p>
        </p:txBody>
      </p:sp>
      <p:sp>
        <p:nvSpPr>
          <p:cNvPr id="45" name="CasellaDiTesto 44"/>
          <p:cNvSpPr txBox="1">
            <a:spLocks noChangeArrowheads="1"/>
          </p:cNvSpPr>
          <p:nvPr/>
        </p:nvSpPr>
        <p:spPr bwMode="auto">
          <a:xfrm>
            <a:off x="642938" y="3786188"/>
            <a:ext cx="3500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/>
              <a:t>equilibratura</a:t>
            </a:r>
          </a:p>
        </p:txBody>
      </p:sp>
      <p:sp>
        <p:nvSpPr>
          <p:cNvPr id="46" name="CasellaDiTesto 45"/>
          <p:cNvSpPr txBox="1">
            <a:spLocks noChangeArrowheads="1"/>
          </p:cNvSpPr>
          <p:nvPr/>
        </p:nvSpPr>
        <p:spPr bwMode="auto">
          <a:xfrm>
            <a:off x="642938" y="5214938"/>
            <a:ext cx="3500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/>
              <a:t>produzioni</a:t>
            </a:r>
          </a:p>
        </p:txBody>
      </p:sp>
      <p:sp>
        <p:nvSpPr>
          <p:cNvPr id="47" name="CasellaDiTesto 46"/>
          <p:cNvSpPr txBox="1">
            <a:spLocks noChangeArrowheads="1"/>
          </p:cNvSpPr>
          <p:nvPr/>
        </p:nvSpPr>
        <p:spPr bwMode="auto">
          <a:xfrm>
            <a:off x="1714500" y="4500563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Controllo </a:t>
            </a:r>
          </a:p>
        </p:txBody>
      </p:sp>
      <p:sp>
        <p:nvSpPr>
          <p:cNvPr id="48" name="CasellaDiTesto 47"/>
          <p:cNvSpPr txBox="1">
            <a:spLocks noChangeArrowheads="1"/>
          </p:cNvSpPr>
          <p:nvPr/>
        </p:nvSpPr>
        <p:spPr bwMode="auto">
          <a:xfrm>
            <a:off x="3429000" y="4786313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RMSD </a:t>
            </a:r>
          </a:p>
        </p:txBody>
      </p:sp>
      <p:sp>
        <p:nvSpPr>
          <p:cNvPr id="49" name="CasellaDiTesto 48"/>
          <p:cNvSpPr txBox="1">
            <a:spLocks noChangeArrowheads="1"/>
          </p:cNvSpPr>
          <p:nvPr/>
        </p:nvSpPr>
        <p:spPr bwMode="auto">
          <a:xfrm>
            <a:off x="3429000" y="4286250"/>
            <a:ext cx="157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Epot </a:t>
            </a:r>
          </a:p>
        </p:txBody>
      </p:sp>
      <p:pic>
        <p:nvPicPr>
          <p:cNvPr id="44034" name="Gra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-2547" r="-23" b="-1236"/>
          <a:stretch>
            <a:fillRect/>
          </a:stretch>
        </p:blipFill>
        <p:spPr bwMode="auto">
          <a:xfrm>
            <a:off x="4572000" y="3643313"/>
            <a:ext cx="41433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fico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76" r="-699" b="-1817"/>
          <a:stretch>
            <a:fillRect/>
          </a:stretch>
        </p:blipFill>
        <p:spPr bwMode="auto">
          <a:xfrm>
            <a:off x="4572000" y="3714750"/>
            <a:ext cx="42148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Freccia in giù 52"/>
          <p:cNvSpPr/>
          <p:nvPr/>
        </p:nvSpPr>
        <p:spPr>
          <a:xfrm>
            <a:off x="1714500" y="5715000"/>
            <a:ext cx="428625" cy="500063"/>
          </a:xfrm>
          <a:prstGeom prst="downArrow">
            <a:avLst/>
          </a:prstGeom>
          <a:solidFill>
            <a:srgbClr val="33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CasellaDiTesto 53"/>
          <p:cNvSpPr txBox="1">
            <a:spLocks noChangeArrowheads="1"/>
          </p:cNvSpPr>
          <p:nvPr/>
        </p:nvSpPr>
        <p:spPr bwMode="auto">
          <a:xfrm>
            <a:off x="714375" y="6143625"/>
            <a:ext cx="350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traiettoria</a:t>
            </a:r>
            <a:r>
              <a:rPr lang="it-IT" sz="2400" b="1" dirty="0"/>
              <a:t>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mdcrd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ttore 2 24"/>
          <p:cNvCxnSpPr>
            <a:stCxn id="47" idx="3"/>
            <a:endCxn id="49" idx="1"/>
          </p:cNvCxnSpPr>
          <p:nvPr/>
        </p:nvCxnSpPr>
        <p:spPr>
          <a:xfrm flipV="1">
            <a:off x="3286125" y="4518025"/>
            <a:ext cx="142875" cy="214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48" idx="1"/>
          </p:cNvCxnSpPr>
          <p:nvPr/>
        </p:nvCxnSpPr>
        <p:spPr>
          <a:xfrm rot="16200000" flipH="1">
            <a:off x="3205956" y="4795044"/>
            <a:ext cx="30321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- Procedura</a:t>
            </a:r>
          </a:p>
        </p:txBody>
      </p:sp>
    </p:spTree>
    <p:extLst>
      <p:ext uri="{BB962C8B-B14F-4D97-AF65-F5344CB8AC3E}">
        <p14:creationId xmlns:p14="http://schemas.microsoft.com/office/powerpoint/2010/main" val="1948858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19672" y="1298576"/>
            <a:ext cx="5076825" cy="987425"/>
            <a:chOff x="1574800" y="1768475"/>
            <a:chExt cx="5076825" cy="987425"/>
          </a:xfrm>
        </p:grpSpPr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2711450" y="2027238"/>
              <a:ext cx="500063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b="1">
                  <a:latin typeface="Century Gothic" pitchFamily="34" charset="0"/>
                </a:rPr>
                <a:t>+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574800" y="1862138"/>
              <a:ext cx="773113" cy="8016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Block Arc 6"/>
            <p:cNvSpPr/>
            <p:nvPr/>
          </p:nvSpPr>
          <p:spPr bwMode="auto">
            <a:xfrm rot="5400000">
              <a:off x="3116263" y="1936750"/>
              <a:ext cx="987425" cy="650875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4430713" y="2262188"/>
              <a:ext cx="828675" cy="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8"/>
            <p:cNvSpPr/>
            <p:nvPr/>
          </p:nvSpPr>
          <p:spPr bwMode="auto">
            <a:xfrm>
              <a:off x="5715000" y="1862138"/>
              <a:ext cx="771525" cy="8016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Block Arc 9"/>
            <p:cNvSpPr/>
            <p:nvPr/>
          </p:nvSpPr>
          <p:spPr bwMode="auto">
            <a:xfrm rot="5400000">
              <a:off x="5833269" y="1937544"/>
              <a:ext cx="987425" cy="649287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26064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Binding</a:t>
            </a:r>
            <a:r>
              <a:rPr lang="it-IT" sz="3200" b="1" dirty="0"/>
              <a:t> free </a:t>
            </a:r>
            <a:r>
              <a:rPr lang="it-IT" sz="3200" b="1" dirty="0" err="1"/>
              <a:t>energy</a:t>
            </a:r>
            <a:endParaRPr lang="it-IT" sz="3200" b="1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252536" y="2762929"/>
            <a:ext cx="899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it-IT" altLang="it-IT" sz="1800" b="1" dirty="0" err="1">
                <a:latin typeface="Century Gothic" pitchFamily="34" charset="0"/>
              </a:rPr>
              <a:t>Binding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b="1" dirty="0">
                <a:latin typeface="Century Gothic" pitchFamily="34" charset="0"/>
              </a:rPr>
              <a:t>free </a:t>
            </a:r>
            <a:r>
              <a:rPr lang="it-IT" altLang="it-IT" sz="1800" b="1" dirty="0" err="1">
                <a:latin typeface="Century Gothic" pitchFamily="34" charset="0"/>
              </a:rPr>
              <a:t>energy</a:t>
            </a:r>
            <a:r>
              <a:rPr lang="it-IT" altLang="it-IT" sz="1800" dirty="0">
                <a:latin typeface="Century Gothic" pitchFamily="34" charset="0"/>
              </a:rPr>
              <a:t> è l’energia finale dopo aver considerato il contributo entropico.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44539" y="3567113"/>
            <a:ext cx="5003800" cy="1301750"/>
            <a:chOff x="1960563" y="3578225"/>
            <a:chExt cx="5003800" cy="1301750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1960563" y="3578225"/>
              <a:ext cx="4525962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G =  </a:t>
              </a:r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H  -  T</a:t>
              </a:r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S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935413" y="3662363"/>
              <a:ext cx="557212" cy="471487"/>
            </a:xfrm>
            <a:prstGeom prst="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45050" y="3646488"/>
              <a:ext cx="733425" cy="503237"/>
            </a:xfrm>
            <a:prstGeom prst="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cxnSp>
          <p:nvCxnSpPr>
            <p:cNvPr id="17" name="Elbow Connector 16"/>
            <p:cNvCxnSpPr>
              <a:stCxn id="15" idx="2"/>
            </p:cNvCxnSpPr>
            <p:nvPr/>
          </p:nvCxnSpPr>
          <p:spPr bwMode="auto">
            <a:xfrm rot="5400000">
              <a:off x="3019425" y="3292475"/>
              <a:ext cx="354013" cy="2036763"/>
            </a:xfrm>
            <a:prstGeom prst="bentConnector2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2178050" y="4492625"/>
              <a:ext cx="0" cy="37623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6964363" y="4503738"/>
              <a:ext cx="0" cy="376237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Elbow Connector 19"/>
            <p:cNvCxnSpPr/>
            <p:nvPr/>
          </p:nvCxnSpPr>
          <p:spPr bwMode="auto">
            <a:xfrm rot="16200000" flipH="1">
              <a:off x="5914232" y="3453606"/>
              <a:ext cx="336550" cy="1763713"/>
            </a:xfrm>
            <a:prstGeom prst="bentConnector2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235744" y="4853781"/>
            <a:ext cx="3700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>
                <a:latin typeface="Century Gothic" pitchFamily="34" charset="0"/>
              </a:rPr>
              <a:t>Entalpico</a:t>
            </a:r>
          </a:p>
          <a:p>
            <a:pPr algn="ctr">
              <a:defRPr/>
            </a:pPr>
            <a:endParaRPr lang="it-IT" sz="18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H bonds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Interazioni polari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Van </a:t>
            </a:r>
            <a:r>
              <a:rPr lang="it-IT" sz="1400" dirty="0" err="1">
                <a:latin typeface="Century Gothic" pitchFamily="34" charset="0"/>
              </a:rPr>
              <a:t>der</a:t>
            </a:r>
            <a:r>
              <a:rPr lang="it-IT" sz="1400" dirty="0">
                <a:latin typeface="Century Gothic" pitchFamily="34" charset="0"/>
              </a:rPr>
              <a:t> </a:t>
            </a:r>
            <a:r>
              <a:rPr lang="it-IT" sz="1400" dirty="0" err="1">
                <a:latin typeface="Century Gothic" pitchFamily="34" charset="0"/>
              </a:rPr>
              <a:t>Waals</a:t>
            </a:r>
            <a:r>
              <a:rPr lang="it-IT" sz="1400" dirty="0">
                <a:latin typeface="Century Gothic" pitchFamily="34" charset="0"/>
              </a:rPr>
              <a:t> </a:t>
            </a:r>
            <a:r>
              <a:rPr lang="it-IT" sz="1400" dirty="0" err="1">
                <a:latin typeface="Century Gothic" pitchFamily="34" charset="0"/>
              </a:rPr>
              <a:t>interactions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2206" y="4897438"/>
            <a:ext cx="3700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>
                <a:latin typeface="Century Gothic" pitchFamily="34" charset="0"/>
              </a:rPr>
              <a:t>Entropico</a:t>
            </a:r>
          </a:p>
          <a:p>
            <a:pPr algn="ctr">
              <a:defRPr/>
            </a:pPr>
            <a:endParaRPr lang="it-IT" sz="18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Perdita dei </a:t>
            </a:r>
            <a:r>
              <a:rPr lang="it-IT" sz="1400" dirty="0" err="1">
                <a:latin typeface="Century Gothic" pitchFamily="34" charset="0"/>
              </a:rPr>
              <a:t>gardi</a:t>
            </a:r>
            <a:r>
              <a:rPr lang="it-IT" sz="1400" dirty="0">
                <a:latin typeface="Century Gothic" pitchFamily="34" charset="0"/>
              </a:rPr>
              <a:t> di libertà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Guadagno vibrazionale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Perdita solvente/struttura proteina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……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1460500" y="4895850"/>
            <a:ext cx="1179513" cy="420688"/>
          </a:xfrm>
          <a:prstGeom prst="rect">
            <a:avLst/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" name="Rectangle 23"/>
          <p:cNvSpPr/>
          <p:nvPr/>
        </p:nvSpPr>
        <p:spPr bwMode="auto">
          <a:xfrm>
            <a:off x="6372200" y="4897438"/>
            <a:ext cx="1177925" cy="420687"/>
          </a:xfrm>
          <a:prstGeom prst="rect">
            <a:avLst/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– Analisi energetica</a:t>
            </a:r>
          </a:p>
        </p:txBody>
      </p:sp>
    </p:spTree>
    <p:extLst>
      <p:ext uri="{BB962C8B-B14F-4D97-AF65-F5344CB8AC3E}">
        <p14:creationId xmlns:p14="http://schemas.microsoft.com/office/powerpoint/2010/main" val="2683023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3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7" y="1484784"/>
            <a:ext cx="41179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9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1" y="4509120"/>
            <a:ext cx="436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9512" y="5661248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2000" b="1" dirty="0" err="1">
                <a:latin typeface="Century Gothic" pitchFamily="34" charset="0"/>
              </a:rPr>
              <a:t>M</a:t>
            </a:r>
            <a:r>
              <a:rPr lang="it-IT" altLang="it-IT" sz="2000" dirty="0" err="1">
                <a:latin typeface="Century Gothic" pitchFamily="34" charset="0"/>
              </a:rPr>
              <a:t>olecular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M</a:t>
            </a:r>
            <a:r>
              <a:rPr lang="it-IT" altLang="it-IT" sz="2000" dirty="0" err="1">
                <a:latin typeface="Century Gothic" pitchFamily="34" charset="0"/>
              </a:rPr>
              <a:t>echanics</a:t>
            </a:r>
            <a:r>
              <a:rPr lang="it-IT" altLang="it-IT" sz="2000" dirty="0">
                <a:latin typeface="Century Gothic" pitchFamily="34" charset="0"/>
              </a:rPr>
              <a:t>/</a:t>
            </a:r>
            <a:r>
              <a:rPr lang="it-IT" altLang="it-IT" sz="2000" b="1" dirty="0" err="1">
                <a:latin typeface="Century Gothic" pitchFamily="34" charset="0"/>
              </a:rPr>
              <a:t>P</a:t>
            </a:r>
            <a:r>
              <a:rPr lang="it-IT" altLang="it-IT" sz="2000" dirty="0" err="1">
                <a:latin typeface="Century Gothic" pitchFamily="34" charset="0"/>
              </a:rPr>
              <a:t>oisson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B</a:t>
            </a:r>
            <a:r>
              <a:rPr lang="it-IT" altLang="it-IT" sz="2000" dirty="0" err="1">
                <a:latin typeface="Century Gothic" pitchFamily="34" charset="0"/>
              </a:rPr>
              <a:t>oltzmann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S</a:t>
            </a:r>
            <a:r>
              <a:rPr lang="it-IT" altLang="it-IT" sz="2000" dirty="0" err="1">
                <a:latin typeface="Century Gothic" pitchFamily="34" charset="0"/>
              </a:rPr>
              <a:t>urface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>
                <a:latin typeface="Century Gothic" pitchFamily="34" charset="0"/>
              </a:rPr>
              <a:t>A</a:t>
            </a:r>
            <a:r>
              <a:rPr lang="it-IT" altLang="it-IT" sz="2000" dirty="0">
                <a:latin typeface="Century Gothic" pitchFamily="34" charset="0"/>
              </a:rPr>
              <a:t>rea</a:t>
            </a:r>
          </a:p>
          <a:p>
            <a:pPr algn="ctr"/>
            <a:r>
              <a:rPr lang="it-IT" altLang="it-IT" sz="2000" dirty="0">
                <a:latin typeface="Century Gothic" pitchFamily="34" charset="0"/>
              </a:rPr>
              <a:t>MM/PBSA </a:t>
            </a:r>
            <a:r>
              <a:rPr lang="it-IT" altLang="it-IT" sz="2000" dirty="0" err="1">
                <a:latin typeface="Century Gothic" pitchFamily="34" charset="0"/>
              </a:rPr>
              <a:t>approach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8" name="CasellaDiTesto 5"/>
          <p:cNvSpPr txBox="1">
            <a:spLocks noChangeArrowheads="1"/>
          </p:cNvSpPr>
          <p:nvPr/>
        </p:nvSpPr>
        <p:spPr bwMode="auto">
          <a:xfrm>
            <a:off x="4448904" y="1624732"/>
            <a:ext cx="46805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 dirty="0"/>
              <a:t>Metodologia implementata in AMBER per il calcolo dell’energia libera di legame tra due molecole in soluzione. Viene calcolata la differenza di energia tra lo stato legato e non legato.</a:t>
            </a:r>
          </a:p>
        </p:txBody>
      </p:sp>
      <p:sp>
        <p:nvSpPr>
          <p:cNvPr id="10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– Analisi energetica</a:t>
            </a:r>
          </a:p>
        </p:txBody>
      </p:sp>
    </p:spTree>
    <p:extLst>
      <p:ext uri="{BB962C8B-B14F-4D97-AF65-F5344CB8AC3E}">
        <p14:creationId xmlns:p14="http://schemas.microsoft.com/office/powerpoint/2010/main" val="976931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67544" y="476672"/>
            <a:ext cx="7485063" cy="2837700"/>
          </a:xfrm>
        </p:spPr>
        <p:txBody>
          <a:bodyPr rtlCol="0">
            <a:spAutoFit/>
          </a:bodyPr>
          <a:lstStyle/>
          <a:p>
            <a:pPr marL="114300" indent="0" algn="ctr">
              <a:buFontTx/>
              <a:buNone/>
              <a:defRPr/>
            </a:pPr>
            <a:endParaRPr lang="it-IT" sz="16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114300" indent="0" algn="just">
              <a:buFontTx/>
              <a:buNone/>
              <a:defRPr/>
            </a:pPr>
            <a:r>
              <a:rPr lang="it-IT" sz="1600" dirty="0">
                <a:latin typeface="Century Gothic" pitchFamily="34" charset="0"/>
              </a:rPr>
              <a:t>Richard </a:t>
            </a:r>
            <a:r>
              <a:rPr lang="it-IT" sz="1600" dirty="0" err="1">
                <a:latin typeface="Century Gothic" pitchFamily="34" charset="0"/>
              </a:rPr>
              <a:t>Feynman</a:t>
            </a:r>
            <a:r>
              <a:rPr lang="it-IT" sz="1600" dirty="0">
                <a:latin typeface="Century Gothic" pitchFamily="34" charset="0"/>
              </a:rPr>
              <a:t> </a:t>
            </a:r>
            <a:r>
              <a:rPr lang="it-IT" sz="1600" dirty="0" err="1">
                <a:latin typeface="Century Gothic" pitchFamily="34" charset="0"/>
              </a:rPr>
              <a:t>said</a:t>
            </a:r>
            <a:r>
              <a:rPr lang="it-IT" sz="1600" dirty="0">
                <a:latin typeface="Century Gothic" pitchFamily="34" charset="0"/>
              </a:rPr>
              <a:t> in 1963:</a:t>
            </a:r>
          </a:p>
          <a:p>
            <a:pPr marL="114300" indent="0" algn="just">
              <a:buFontTx/>
              <a:buNone/>
              <a:defRPr/>
            </a:pPr>
            <a:r>
              <a:rPr lang="it-IT" sz="1600" i="1" dirty="0" err="1">
                <a:latin typeface="Century Gothic" pitchFamily="34" charset="0"/>
              </a:rPr>
              <a:t>Everything</a:t>
            </a:r>
            <a:r>
              <a:rPr lang="it-IT" sz="1600" i="1" dirty="0">
                <a:latin typeface="Century Gothic" pitchFamily="34" charset="0"/>
              </a:rPr>
              <a:t> </a:t>
            </a:r>
            <a:r>
              <a:rPr lang="it-IT" sz="1600" i="1" dirty="0" err="1">
                <a:latin typeface="Century Gothic" pitchFamily="34" charset="0"/>
              </a:rPr>
              <a:t>that</a:t>
            </a:r>
            <a:r>
              <a:rPr lang="it-IT" sz="1600" i="1" dirty="0">
                <a:latin typeface="Century Gothic" pitchFamily="34" charset="0"/>
              </a:rPr>
              <a:t> living </a:t>
            </a:r>
            <a:r>
              <a:rPr lang="it-IT" sz="1600" i="1" dirty="0" err="1">
                <a:latin typeface="Century Gothic" pitchFamily="34" charset="0"/>
              </a:rPr>
              <a:t>things</a:t>
            </a:r>
            <a:r>
              <a:rPr lang="it-IT" sz="1600" i="1" dirty="0">
                <a:latin typeface="Century Gothic" pitchFamily="34" charset="0"/>
              </a:rPr>
              <a:t> do can be </a:t>
            </a:r>
            <a:r>
              <a:rPr lang="it-IT" sz="1600" i="1" dirty="0" err="1">
                <a:latin typeface="Century Gothic" pitchFamily="34" charset="0"/>
              </a:rPr>
              <a:t>understood</a:t>
            </a:r>
            <a:r>
              <a:rPr lang="it-IT" sz="1600" i="1" dirty="0">
                <a:latin typeface="Century Gothic" pitchFamily="34" charset="0"/>
              </a:rPr>
              <a:t>  in  </a:t>
            </a:r>
            <a:r>
              <a:rPr lang="it-IT" sz="1600" i="1" dirty="0" err="1">
                <a:latin typeface="Century Gothic" pitchFamily="34" charset="0"/>
              </a:rPr>
              <a:t>terms</a:t>
            </a:r>
            <a:r>
              <a:rPr lang="it-IT" sz="1600" i="1" dirty="0">
                <a:latin typeface="Century Gothic" pitchFamily="34" charset="0"/>
              </a:rPr>
              <a:t> of the </a:t>
            </a:r>
            <a:r>
              <a:rPr lang="it-IT" sz="1600" i="1" dirty="0" err="1">
                <a:latin typeface="Century Gothic" pitchFamily="34" charset="0"/>
              </a:rPr>
              <a:t>jiggling</a:t>
            </a:r>
            <a:r>
              <a:rPr lang="it-IT" sz="1600" i="1" dirty="0">
                <a:latin typeface="Century Gothic" pitchFamily="34" charset="0"/>
              </a:rPr>
              <a:t> and </a:t>
            </a:r>
            <a:r>
              <a:rPr lang="it-IT" sz="1600" i="1" dirty="0" err="1">
                <a:latin typeface="Century Gothic" pitchFamily="34" charset="0"/>
              </a:rPr>
              <a:t>wiggling</a:t>
            </a:r>
            <a:r>
              <a:rPr lang="it-IT" sz="1600" i="1" dirty="0">
                <a:latin typeface="Century Gothic" pitchFamily="34" charset="0"/>
              </a:rPr>
              <a:t> of </a:t>
            </a:r>
            <a:r>
              <a:rPr lang="it-IT" sz="1600" i="1" dirty="0" err="1">
                <a:latin typeface="Century Gothic" pitchFamily="34" charset="0"/>
              </a:rPr>
              <a:t>atoms</a:t>
            </a:r>
            <a:r>
              <a:rPr lang="it-IT" sz="1600" i="1" dirty="0">
                <a:latin typeface="Century Gothic" pitchFamily="34" charset="0"/>
              </a:rPr>
              <a:t>.</a:t>
            </a: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>
              <a:buFontTx/>
              <a:buNone/>
              <a:defRPr/>
            </a:pPr>
            <a:r>
              <a:rPr lang="it-IT" sz="1800" b="1" dirty="0">
                <a:solidFill>
                  <a:srgbClr val="FF0000"/>
                </a:solidFill>
                <a:latin typeface="Symbol" pitchFamily="18" charset="2"/>
              </a:rPr>
              <a:t>		</a:t>
            </a:r>
            <a:r>
              <a:rPr lang="it-IT" b="1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b="1" dirty="0" err="1">
                <a:solidFill>
                  <a:srgbClr val="FF0000"/>
                </a:solidFill>
              </a:rPr>
              <a:t>G</a:t>
            </a:r>
            <a:r>
              <a:rPr lang="it-IT" b="1" baseline="-25000" dirty="0" err="1">
                <a:solidFill>
                  <a:srgbClr val="FF0000"/>
                </a:solidFill>
              </a:rPr>
              <a:t>bind</a:t>
            </a:r>
            <a:r>
              <a:rPr lang="it-IT" b="1" dirty="0">
                <a:solidFill>
                  <a:srgbClr val="FF0000"/>
                </a:solidFill>
              </a:rPr>
              <a:t> = ΔH – TΔS</a:t>
            </a:r>
            <a:endParaRPr lang="it-IT" sz="1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it-IT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2750" y="4056063"/>
            <a:ext cx="7632700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Valori negativi di ΔG = elevata affinità; per esempio più è negativo ΔG, più affine è il farmaco per il complesso.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E’ una misura della tendenza di </a:t>
            </a:r>
            <a:r>
              <a:rPr lang="it-IT" sz="1400" dirty="0" err="1">
                <a:latin typeface="Century Gothic" pitchFamily="34" charset="0"/>
              </a:rPr>
              <a:t>ligando</a:t>
            </a:r>
            <a:r>
              <a:rPr lang="it-IT" sz="1400" dirty="0">
                <a:latin typeface="Century Gothic" pitchFamily="34" charset="0"/>
              </a:rPr>
              <a:t> e recettore a formare un complesso stabile.</a:t>
            </a:r>
          </a:p>
          <a:p>
            <a:pPr>
              <a:defRPr/>
            </a:pPr>
            <a:endParaRPr lang="it-IT" sz="1400" dirty="0">
              <a:latin typeface="Century Gothic" pitchFamily="34" charset="0"/>
            </a:endParaRPr>
          </a:p>
          <a:p>
            <a:pPr algn="ctr">
              <a:defRPr/>
            </a:pPr>
            <a:endParaRPr lang="it-IT" sz="1400" dirty="0">
              <a:latin typeface="Century Gothic" pitchFamily="34" charset="0"/>
            </a:endParaRPr>
          </a:p>
          <a:p>
            <a:pPr>
              <a:defRPr/>
            </a:pPr>
            <a:r>
              <a:rPr lang="it-IT" sz="1400" b="1" dirty="0">
                <a:solidFill>
                  <a:srgbClr val="FF0000"/>
                </a:solidFill>
                <a:latin typeface="Century Gothic" pitchFamily="34" charset="0"/>
              </a:rPr>
              <a:t>		</a:t>
            </a:r>
            <a:r>
              <a:rPr lang="it-IT" sz="2000" b="1" dirty="0">
                <a:solidFill>
                  <a:srgbClr val="FF0000"/>
                </a:solidFill>
                <a:latin typeface="Century Gothic" pitchFamily="34" charset="0"/>
              </a:rPr>
              <a:t>ΔG</a:t>
            </a:r>
            <a:r>
              <a:rPr lang="it-IT" sz="2000" b="1" dirty="0">
                <a:latin typeface="Century Gothic" pitchFamily="34" charset="0"/>
              </a:rPr>
              <a:t>= -RT  ln (1/</a:t>
            </a:r>
            <a:r>
              <a:rPr lang="it-IT" sz="2000" b="1" dirty="0" err="1">
                <a:latin typeface="Century Gothic" pitchFamily="34" charset="0"/>
              </a:rPr>
              <a:t>K</a:t>
            </a:r>
            <a:r>
              <a:rPr lang="it-IT" sz="2000" b="1" baseline="-25000" dirty="0" err="1">
                <a:latin typeface="Century Gothic" pitchFamily="34" charset="0"/>
              </a:rPr>
              <a:t>d</a:t>
            </a:r>
            <a:r>
              <a:rPr lang="it-IT" sz="2000" b="1" dirty="0">
                <a:latin typeface="Century Gothic" pitchFamily="34" charset="0"/>
              </a:rPr>
              <a:t>) 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50" y="1988840"/>
            <a:ext cx="2298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5229225"/>
            <a:ext cx="19970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5. Dinamica Molecolare – Analisi energetica</a:t>
            </a:r>
          </a:p>
        </p:txBody>
      </p:sp>
    </p:spTree>
    <p:extLst>
      <p:ext uri="{BB962C8B-B14F-4D97-AF65-F5344CB8AC3E}">
        <p14:creationId xmlns:p14="http://schemas.microsoft.com/office/powerpoint/2010/main" val="234867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04800"/>
            <a:ext cx="8352928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– 1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funzioni</a:t>
            </a:r>
            <a:r>
              <a:rPr lang="en-US" sz="3200" dirty="0"/>
              <a:t> </a:t>
            </a:r>
            <a:r>
              <a:rPr lang="en-US" sz="3200" dirty="0" err="1"/>
              <a:t>hanno</a:t>
            </a:r>
            <a:r>
              <a:rPr lang="en-US" sz="3200" dirty="0"/>
              <a:t>?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Create per </a:t>
            </a:r>
            <a:r>
              <a:rPr lang="en-US" sz="2400" dirty="0" err="1"/>
              <a:t>legare</a:t>
            </a:r>
            <a:r>
              <a:rPr lang="en-US" sz="2400" dirty="0"/>
              <a:t> </a:t>
            </a: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molecole</a:t>
            </a:r>
            <a:r>
              <a:rPr lang="en-US" sz="2400" dirty="0"/>
              <a:t> utile al </a:t>
            </a:r>
            <a:r>
              <a:rPr lang="en-US" sz="2400" dirty="0" err="1"/>
              <a:t>nostro</a:t>
            </a:r>
            <a:r>
              <a:rPr lang="en-US" sz="2400" dirty="0"/>
              <a:t> </a:t>
            </a:r>
            <a:r>
              <a:rPr lang="en-US" sz="2400" dirty="0" err="1"/>
              <a:t>organismo</a:t>
            </a:r>
            <a:r>
              <a:rPr lang="en-US" sz="2400" dirty="0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Catalizzano</a:t>
            </a:r>
            <a:r>
              <a:rPr lang="en-US" sz="2400" dirty="0"/>
              <a:t> un </a:t>
            </a:r>
            <a:r>
              <a:rPr lang="en-US" sz="2400" dirty="0" err="1"/>
              <a:t>numero</a:t>
            </a:r>
            <a:r>
              <a:rPr lang="en-US" sz="2400" dirty="0"/>
              <a:t> </a:t>
            </a:r>
            <a:r>
              <a:rPr lang="en-US" sz="2400" dirty="0" err="1"/>
              <a:t>enorme</a:t>
            </a:r>
            <a:r>
              <a:rPr lang="en-US" sz="2400" dirty="0"/>
              <a:t> di </a:t>
            </a:r>
            <a:r>
              <a:rPr lang="en-US" sz="2400" dirty="0" err="1"/>
              <a:t>reazioni</a:t>
            </a:r>
            <a:r>
              <a:rPr lang="en-US" sz="2400" dirty="0"/>
              <a:t> </a:t>
            </a:r>
            <a:r>
              <a:rPr lang="en-US" sz="2400" dirty="0" err="1"/>
              <a:t>chimiche</a:t>
            </a:r>
            <a:r>
              <a:rPr lang="en-US" sz="2400" dirty="0"/>
              <a:t> e </a:t>
            </a:r>
            <a:r>
              <a:rPr lang="en-US" sz="2400" dirty="0" err="1"/>
              <a:t>biologiche</a:t>
            </a:r>
            <a:r>
              <a:rPr lang="en-US" sz="2400" dirty="0"/>
              <a:t> (</a:t>
            </a:r>
            <a:r>
              <a:rPr lang="en-US" sz="2400" u="sng" dirty="0" err="1"/>
              <a:t>enzimi</a:t>
            </a:r>
            <a:r>
              <a:rPr lang="en-US" sz="2400" u="sng" dirty="0"/>
              <a:t>;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. </a:t>
            </a:r>
            <a:r>
              <a:rPr lang="en-US" sz="2400" i="1" dirty="0"/>
              <a:t>protein </a:t>
            </a:r>
            <a:r>
              <a:rPr lang="en-US" sz="2400" i="1" dirty="0" err="1"/>
              <a:t>chinasi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Forniscono</a:t>
            </a:r>
            <a:r>
              <a:rPr lang="en-US" sz="2400" dirty="0"/>
              <a:t> </a:t>
            </a:r>
            <a:r>
              <a:rPr lang="en-US" sz="2400" dirty="0" err="1"/>
              <a:t>rigidità</a:t>
            </a:r>
            <a:r>
              <a:rPr lang="en-US" sz="2400" dirty="0"/>
              <a:t> </a:t>
            </a:r>
            <a:r>
              <a:rPr lang="en-US" sz="2400" dirty="0" err="1"/>
              <a:t>strutturale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cellule (</a:t>
            </a:r>
            <a:r>
              <a:rPr lang="en-US" sz="2400" u="sng" dirty="0" err="1"/>
              <a:t>strutturali</a:t>
            </a:r>
            <a:r>
              <a:rPr lang="en-US" sz="2400" dirty="0"/>
              <a:t>; </a:t>
            </a:r>
            <a:r>
              <a:rPr lang="en-US" sz="2400" dirty="0" err="1"/>
              <a:t>es</a:t>
            </a:r>
            <a:r>
              <a:rPr lang="en-US" sz="2400" dirty="0"/>
              <a:t>. </a:t>
            </a:r>
            <a:r>
              <a:rPr lang="en-US" sz="2400" i="1" dirty="0" err="1"/>
              <a:t>collagene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Controllano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flusso</a:t>
            </a:r>
            <a:r>
              <a:rPr lang="en-US" sz="2400" dirty="0"/>
              <a:t> di </a:t>
            </a:r>
            <a:r>
              <a:rPr lang="en-US" sz="2400" dirty="0" err="1"/>
              <a:t>sostanze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entrano</a:t>
            </a:r>
            <a:r>
              <a:rPr lang="en-US" sz="2400" dirty="0"/>
              <a:t> e/o </a:t>
            </a:r>
            <a:r>
              <a:rPr lang="en-US" sz="2400" dirty="0" err="1"/>
              <a:t>escono</a:t>
            </a:r>
            <a:r>
              <a:rPr lang="en-US" sz="2400" dirty="0"/>
              <a:t> </a:t>
            </a:r>
            <a:r>
              <a:rPr lang="en-US" sz="2400" dirty="0" err="1"/>
              <a:t>dalla</a:t>
            </a:r>
            <a:r>
              <a:rPr lang="en-US" sz="2400" dirty="0"/>
              <a:t> </a:t>
            </a:r>
            <a:r>
              <a:rPr lang="en-US" sz="2400" dirty="0" err="1"/>
              <a:t>cellula</a:t>
            </a:r>
            <a:r>
              <a:rPr lang="en-US" sz="2400" dirty="0"/>
              <a:t> (</a:t>
            </a:r>
            <a:r>
              <a:rPr lang="en-US" sz="2400" u="sng" dirty="0"/>
              <a:t>di </a:t>
            </a:r>
            <a:r>
              <a:rPr lang="en-US" sz="2400" u="sng" dirty="0" err="1"/>
              <a:t>trasporto</a:t>
            </a:r>
            <a:r>
              <a:rPr lang="en-US" sz="2400" dirty="0"/>
              <a:t>; </a:t>
            </a:r>
            <a:r>
              <a:rPr lang="en-US" sz="2400" dirty="0" err="1"/>
              <a:t>es</a:t>
            </a:r>
            <a:r>
              <a:rPr lang="en-US" sz="2400" dirty="0"/>
              <a:t>. </a:t>
            </a:r>
            <a:r>
              <a:rPr lang="en-US" sz="2400" i="1" dirty="0" err="1"/>
              <a:t>emoglobina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Regolano</a:t>
            </a:r>
            <a:r>
              <a:rPr lang="en-US" sz="2400" dirty="0"/>
              <a:t> i </a:t>
            </a:r>
            <a:r>
              <a:rPr lang="en-US" sz="2400" dirty="0" err="1"/>
              <a:t>processi</a:t>
            </a:r>
            <a:r>
              <a:rPr lang="en-US" sz="2400" dirty="0"/>
              <a:t> </a:t>
            </a:r>
            <a:r>
              <a:rPr lang="en-US" sz="2400" dirty="0" err="1"/>
              <a:t>metabolici</a:t>
            </a:r>
            <a:r>
              <a:rPr lang="en-US" sz="2400" dirty="0"/>
              <a:t> (</a:t>
            </a:r>
            <a:r>
              <a:rPr lang="en-US" sz="2400" dirty="0" err="1"/>
              <a:t>fisiologici</a:t>
            </a:r>
            <a:r>
              <a:rPr lang="en-US" sz="2400" dirty="0"/>
              <a:t> e </a:t>
            </a:r>
            <a:r>
              <a:rPr lang="en-US" sz="2400" dirty="0" err="1"/>
              <a:t>tossicologici</a:t>
            </a:r>
            <a:r>
              <a:rPr lang="en-US" sz="2400" dirty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Agiscono</a:t>
            </a:r>
            <a:r>
              <a:rPr lang="en-US" sz="2400" dirty="0"/>
              <a:t> come </a:t>
            </a:r>
            <a:r>
              <a:rPr lang="en-US" sz="2400" dirty="0" err="1"/>
              <a:t>sensori&amp;interruttori</a:t>
            </a:r>
            <a:r>
              <a:rPr lang="en-US" sz="2400" dirty="0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/>
              <a:t>Controllano</a:t>
            </a:r>
            <a:r>
              <a:rPr lang="en-US" sz="2400" dirty="0"/>
              <a:t> la </a:t>
            </a:r>
            <a:r>
              <a:rPr lang="en-US" sz="2400" dirty="0" err="1"/>
              <a:t>sintesi</a:t>
            </a:r>
            <a:r>
              <a:rPr lang="en-US" sz="2400" dirty="0"/>
              <a:t> del DNA e </a:t>
            </a:r>
            <a:r>
              <a:rPr lang="en-US" sz="2400" dirty="0" err="1"/>
              <a:t>regolano</a:t>
            </a:r>
            <a:r>
              <a:rPr lang="en-US" sz="2400" dirty="0"/>
              <a:t> la vita </a:t>
            </a:r>
            <a:r>
              <a:rPr lang="en-US" sz="2400" dirty="0" err="1"/>
              <a:t>cellulare</a:t>
            </a:r>
            <a:endParaRPr lang="en-US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83009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 - 2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131" y="1772816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/>
              <a:t>La struttura 3D delle proteine si è evoluta per svolgere queste funzioni in modo efficiente e con un controllo preciso.</a:t>
            </a:r>
          </a:p>
          <a:p>
            <a:pPr eaLnBrk="1" hangingPunct="1">
              <a:defRPr/>
            </a:pPr>
            <a:r>
              <a:rPr lang="it-IT" sz="2400" dirty="0"/>
              <a:t>Concetto chiave: la funzione è derivata dalla struttura 3D e la struttura 3D è specificata dalla sequenza di amminoacidi.</a:t>
            </a:r>
            <a:endParaRPr lang="en-US" sz="2400" dirty="0"/>
          </a:p>
        </p:txBody>
      </p:sp>
      <p:pic>
        <p:nvPicPr>
          <p:cNvPr id="116741" name="Picture 5" descr="figure 03-0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b="12976"/>
          <a:stretch>
            <a:fillRect/>
          </a:stretch>
        </p:blipFill>
        <p:spPr bwMode="auto">
          <a:xfrm>
            <a:off x="1367632" y="4149724"/>
            <a:ext cx="64087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354991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 - 3 </a:t>
            </a:r>
            <a:r>
              <a:rPr lang="en-US" sz="3200" dirty="0" err="1"/>
              <a:t>Gli</a:t>
            </a:r>
            <a:r>
              <a:rPr lang="en-US" sz="3200" dirty="0"/>
              <a:t> amino </a:t>
            </a:r>
            <a:r>
              <a:rPr lang="en-US" sz="3200" dirty="0" err="1"/>
              <a:t>acidi</a:t>
            </a:r>
            <a:endParaRPr lang="en-US" sz="3200" dirty="0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9592" y="1412776"/>
            <a:ext cx="6961188" cy="288796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/>
              <a:t>Gli</a:t>
            </a:r>
            <a:r>
              <a:rPr lang="en-US" sz="2800" dirty="0"/>
              <a:t> amino </a:t>
            </a:r>
            <a:r>
              <a:rPr lang="en-US" sz="2800" dirty="0" err="1"/>
              <a:t>acidi</a:t>
            </a:r>
            <a:r>
              <a:rPr lang="en-US" sz="2800" dirty="0"/>
              <a:t> (AA) </a:t>
            </a:r>
            <a:r>
              <a:rPr lang="en-US" sz="2800" dirty="0" err="1"/>
              <a:t>sono</a:t>
            </a:r>
            <a:r>
              <a:rPr lang="en-US" sz="2800" dirty="0"/>
              <a:t> i building blocks </a:t>
            </a:r>
            <a:r>
              <a:rPr lang="en-US" sz="2800" dirty="0" err="1"/>
              <a:t>monomerici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proteina</a:t>
            </a:r>
            <a:r>
              <a:rPr lang="en-US" sz="2800" dirty="0"/>
              <a:t>;</a:t>
            </a:r>
          </a:p>
          <a:p>
            <a:pPr eaLnBrk="1" hangingPunct="1">
              <a:defRPr/>
            </a:pPr>
            <a:r>
              <a:rPr lang="en-US" sz="2800" dirty="0" err="1"/>
              <a:t>Esistono</a:t>
            </a:r>
            <a:r>
              <a:rPr lang="en-US" sz="2800" dirty="0"/>
              <a:t> 20 AA </a:t>
            </a:r>
            <a:r>
              <a:rPr lang="en-US" sz="2800" dirty="0" err="1"/>
              <a:t>naturali</a:t>
            </a:r>
            <a:r>
              <a:rPr lang="en-US" sz="2800" dirty="0"/>
              <a:t>, </a:t>
            </a:r>
            <a:r>
              <a:rPr lang="en-US" sz="2800" dirty="0" err="1"/>
              <a:t>aventi</a:t>
            </a:r>
            <a:r>
              <a:rPr lang="en-US" sz="2800" dirty="0"/>
              <a:t> simile </a:t>
            </a:r>
            <a:r>
              <a:rPr lang="en-US" sz="2800" dirty="0" err="1"/>
              <a:t>struttura</a:t>
            </a:r>
            <a:r>
              <a:rPr lang="en-US" sz="2800" dirty="0"/>
              <a:t> </a:t>
            </a:r>
            <a:r>
              <a:rPr lang="en-US" sz="2800" dirty="0" err="1"/>
              <a:t>generale</a:t>
            </a:r>
            <a:r>
              <a:rPr lang="en-US" sz="2800" dirty="0"/>
              <a:t> ma </a:t>
            </a:r>
            <a:r>
              <a:rPr lang="en-US" sz="2800" dirty="0" err="1"/>
              <a:t>differente</a:t>
            </a:r>
            <a:r>
              <a:rPr lang="en-US" sz="2800" dirty="0"/>
              <a:t> catena </a:t>
            </a:r>
            <a:r>
              <a:rPr lang="en-US" sz="2800" dirty="0" err="1"/>
              <a:t>laterale</a:t>
            </a:r>
            <a:r>
              <a:rPr lang="en-US" sz="2800" dirty="0"/>
              <a:t> (R) </a:t>
            </a:r>
          </a:p>
          <a:p>
            <a:pPr eaLnBrk="1" hangingPunct="1">
              <a:defRPr/>
            </a:pPr>
            <a:r>
              <a:rPr lang="en-US" sz="2800" dirty="0" err="1"/>
              <a:t>Tutti</a:t>
            </a:r>
            <a:r>
              <a:rPr lang="en-US" sz="2800" dirty="0"/>
              <a:t> </a:t>
            </a:r>
            <a:r>
              <a:rPr lang="en-US" sz="2800" dirty="0" err="1"/>
              <a:t>gli</a:t>
            </a:r>
            <a:r>
              <a:rPr lang="en-US" sz="2800" dirty="0"/>
              <a:t> AA </a:t>
            </a:r>
            <a:r>
              <a:rPr lang="en-US" sz="2800" dirty="0" err="1"/>
              <a:t>naturali</a:t>
            </a:r>
            <a:r>
              <a:rPr lang="en-US" sz="2800" dirty="0"/>
              <a:t> </a:t>
            </a:r>
            <a:r>
              <a:rPr lang="en-US" sz="2800" dirty="0" err="1"/>
              <a:t>sono</a:t>
            </a:r>
            <a:r>
              <a:rPr lang="en-US" sz="2800" dirty="0"/>
              <a:t> </a:t>
            </a:r>
            <a:r>
              <a:rPr lang="en-US" sz="2800" dirty="0" err="1"/>
              <a:t>isomeri</a:t>
            </a:r>
            <a:r>
              <a:rPr lang="en-US" sz="2800" dirty="0"/>
              <a:t> L</a:t>
            </a:r>
          </a:p>
        </p:txBody>
      </p:sp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3450" r="6712" b="10890"/>
          <a:stretch>
            <a:fillRect/>
          </a:stretch>
        </p:blipFill>
        <p:spPr bwMode="auto">
          <a:xfrm>
            <a:off x="2489090" y="4293096"/>
            <a:ext cx="4165820" cy="2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34825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- 4</a:t>
            </a:r>
          </a:p>
        </p:txBody>
      </p:sp>
      <p:pic>
        <p:nvPicPr>
          <p:cNvPr id="8195" name="Picture 6" descr="03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>
            <a:fillRect/>
          </a:stretch>
        </p:blipFill>
        <p:spPr>
          <a:xfrm>
            <a:off x="2699792" y="1700808"/>
            <a:ext cx="3867150" cy="4897438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15516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- 5</a:t>
            </a:r>
          </a:p>
        </p:txBody>
      </p:sp>
      <p:pic>
        <p:nvPicPr>
          <p:cNvPr id="9220" name="Picture 1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90098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527181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Proteine</a:t>
            </a:r>
            <a:r>
              <a:rPr lang="en-US" dirty="0"/>
              <a:t> - 6</a:t>
            </a:r>
          </a:p>
        </p:txBody>
      </p:sp>
      <p:pic>
        <p:nvPicPr>
          <p:cNvPr id="10243" name="Picture 4" descr="03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8"/>
          <a:stretch>
            <a:fillRect/>
          </a:stretch>
        </p:blipFill>
        <p:spPr>
          <a:xfrm>
            <a:off x="179512" y="1988840"/>
            <a:ext cx="8810625" cy="3708400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1. Proteine</a:t>
            </a:r>
          </a:p>
        </p:txBody>
      </p:sp>
    </p:spTree>
    <p:extLst>
      <p:ext uri="{BB962C8B-B14F-4D97-AF65-F5344CB8AC3E}">
        <p14:creationId xmlns:p14="http://schemas.microsoft.com/office/powerpoint/2010/main" val="21580598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1613</Words>
  <Application>Microsoft Macintosh PowerPoint</Application>
  <PresentationFormat>On-screen Show (4:3)</PresentationFormat>
  <Paragraphs>291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LM Sans 10 Regular</vt:lpstr>
      <vt:lpstr>PalatinoLinotype-Roman</vt:lpstr>
      <vt:lpstr>Rod</vt:lpstr>
      <vt:lpstr>Symbol</vt:lpstr>
      <vt:lpstr>Wingdings</vt:lpstr>
      <vt:lpstr>Tema di Office</vt:lpstr>
      <vt:lpstr>AMBER Software per la simulazione molecolare di sistemi biologici</vt:lpstr>
      <vt:lpstr>Programma</vt:lpstr>
      <vt:lpstr>Proteine</vt:lpstr>
      <vt:lpstr>Proteine – 1 Che funzioni hanno?</vt:lpstr>
      <vt:lpstr>Proteine  - 2</vt:lpstr>
      <vt:lpstr>Proteine  - 3 Gli amino acidi</vt:lpstr>
      <vt:lpstr>Proteine - 4</vt:lpstr>
      <vt:lpstr>Proteine - 5</vt:lpstr>
      <vt:lpstr>Proteine - 6</vt:lpstr>
      <vt:lpstr>Proteine – 7 Struttura</vt:lpstr>
      <vt:lpstr>Proteine – 8 Struttura</vt:lpstr>
      <vt:lpstr>Proteine – 9 Struttura</vt:lpstr>
      <vt:lpstr>Proteins – 10 Struttura</vt:lpstr>
      <vt:lpstr>Il cancro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 ottengo le coordinate iniziali della proteina? </vt:lpstr>
      <vt:lpstr>Docking technique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AMBER Software per la simulazione molecolare di sistemi biologici</dc:title>
  <dc:creator>Laurini Erik</dc:creator>
  <cp:lastModifiedBy>Microsoft Office User</cp:lastModifiedBy>
  <cp:revision>29</cp:revision>
  <dcterms:created xsi:type="dcterms:W3CDTF">2014-10-26T09:13:45Z</dcterms:created>
  <dcterms:modified xsi:type="dcterms:W3CDTF">2020-10-04T16:45:06Z</dcterms:modified>
</cp:coreProperties>
</file>