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341" r:id="rId5"/>
    <p:sldId id="344" r:id="rId6"/>
    <p:sldId id="342" r:id="rId7"/>
    <p:sldId id="267" r:id="rId8"/>
    <p:sldId id="302" r:id="rId9"/>
    <p:sldId id="350" r:id="rId10"/>
    <p:sldId id="265" r:id="rId11"/>
    <p:sldId id="266" r:id="rId12"/>
    <p:sldId id="268" r:id="rId13"/>
    <p:sldId id="285" r:id="rId14"/>
    <p:sldId id="269" r:id="rId15"/>
    <p:sldId id="270" r:id="rId16"/>
    <p:sldId id="284" r:id="rId17"/>
    <p:sldId id="278" r:id="rId18"/>
    <p:sldId id="279" r:id="rId19"/>
    <p:sldId id="258" r:id="rId20"/>
    <p:sldId id="331" r:id="rId21"/>
    <p:sldId id="332" r:id="rId22"/>
    <p:sldId id="333" r:id="rId23"/>
    <p:sldId id="335" r:id="rId24"/>
    <p:sldId id="336" r:id="rId25"/>
    <p:sldId id="334" r:id="rId26"/>
    <p:sldId id="339" r:id="rId27"/>
    <p:sldId id="340" r:id="rId28"/>
    <p:sldId id="345" r:id="rId29"/>
    <p:sldId id="346" r:id="rId30"/>
    <p:sldId id="347" r:id="rId31"/>
    <p:sldId id="348" r:id="rId32"/>
    <p:sldId id="349" r:id="rId33"/>
    <p:sldId id="326" r:id="rId34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9966"/>
    <a:srgbClr val="33CCFF"/>
    <a:srgbClr val="996633"/>
    <a:srgbClr val="CC9900"/>
    <a:srgbClr val="CC99FF"/>
    <a:srgbClr val="FFCCFF"/>
    <a:srgbClr val="6699FF"/>
    <a:srgbClr val="CC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3003" autoAdjust="0"/>
  </p:normalViewPr>
  <p:slideViewPr>
    <p:cSldViewPr>
      <p:cViewPr varScale="1">
        <p:scale>
          <a:sx n="93" d="100"/>
          <a:sy n="93" d="100"/>
        </p:scale>
        <p:origin x="21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4.wmf"/><Relationship Id="rId5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2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2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22.wmf"/><Relationship Id="rId5" Type="http://schemas.openxmlformats.org/officeDocument/2006/relationships/image" Target="../media/image36.wmf"/><Relationship Id="rId10" Type="http://schemas.openxmlformats.org/officeDocument/2006/relationships/image" Target="../media/image2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07716" cy="492204"/>
          </a:xfrm>
          <a:prstGeom prst="rect">
            <a:avLst/>
          </a:prstGeom>
        </p:spPr>
        <p:txBody>
          <a:bodyPr vert="horz" lIns="91108" tIns="45555" rIns="91108" bIns="4555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99479" y="2"/>
            <a:ext cx="2907715" cy="492204"/>
          </a:xfrm>
          <a:prstGeom prst="rect">
            <a:avLst/>
          </a:prstGeom>
        </p:spPr>
        <p:txBody>
          <a:bodyPr vert="horz" lIns="91108" tIns="45555" rIns="91108" bIns="45555" rtlCol="0"/>
          <a:lstStyle>
            <a:lvl1pPr algn="r">
              <a:defRPr sz="1200" smtClean="0"/>
            </a:lvl1pPr>
          </a:lstStyle>
          <a:p>
            <a:pPr>
              <a:defRPr/>
            </a:pPr>
            <a:fld id="{C70AF414-C970-40D4-ACCE-592A6220F7F8}" type="datetimeFigureOut">
              <a:rPr lang="it-IT"/>
              <a:pPr>
                <a:defRPr/>
              </a:pPr>
              <a:t>04/10/20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42363"/>
            <a:ext cx="2907716" cy="492203"/>
          </a:xfrm>
          <a:prstGeom prst="rect">
            <a:avLst/>
          </a:prstGeom>
        </p:spPr>
        <p:txBody>
          <a:bodyPr vert="horz" lIns="91108" tIns="45555" rIns="91108" bIns="4555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99479" y="9342363"/>
            <a:ext cx="2907715" cy="492203"/>
          </a:xfrm>
          <a:prstGeom prst="rect">
            <a:avLst/>
          </a:prstGeom>
        </p:spPr>
        <p:txBody>
          <a:bodyPr vert="horz" lIns="91108" tIns="45555" rIns="91108" bIns="4555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E44297C-C30C-44F2-A124-107B3A8D90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0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07716" cy="4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9479" y="2"/>
            <a:ext cx="2907715" cy="4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6600"/>
            <a:ext cx="4918075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404" y="4671973"/>
            <a:ext cx="5367969" cy="44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42363"/>
            <a:ext cx="2907716" cy="4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9479" y="9342363"/>
            <a:ext cx="2907715" cy="4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A5458A-A55F-411D-BB35-046949DFC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0257" indent="-284714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38857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94400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49942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05484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61027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16570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72112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A2C4C06-0649-493D-BF4D-70AE9C5F975A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5458A-A55F-411D-BB35-046949DFC3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5458A-A55F-411D-BB35-046949DFC31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A5458A-A55F-411D-BB35-046949DFC3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0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0257" indent="-284714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38857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94400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49942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05484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61027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16570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72112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14873E5-9B58-4704-8279-2B721AFFF200}" type="slidenum">
              <a:rPr lang="en-GB" sz="1200"/>
              <a:pPr eaLnBrk="1" hangingPunct="1"/>
              <a:t>13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7CAF-756A-4AB9-8380-B47CAE44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417C-F5BE-4C77-B50E-D20C8A20D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700C-87A6-41C2-8AFB-351EF9B6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2782-0D59-4F99-97EB-D72F70DBF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0090-1DF2-4FB0-B31E-B17F0475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D652-3E3B-4C24-880F-9F3B9014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1F9F-4405-48AB-AD3A-10DB1746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A024-9E54-4168-9FA3-A5F8D74EF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1DAB-9808-41AB-8FE0-EEF8FB0C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B2FA-984E-4D40-B58A-0700E2EBB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8AAE-7C55-466B-AE7A-02CEB7CD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79BD-5398-48CB-8937-35535210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14D18972-DC71-4047-AB41-E11866DF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oleObject" Target="../embeddings/oleObject33.bin"/><Relationship Id="rId21" Type="http://schemas.openxmlformats.org/officeDocument/2006/relationships/image" Target="../media/image40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44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21.wmf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7.wmf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08063" y="2057400"/>
            <a:ext cx="2844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/>
              <a:t>Dissipative Particle Dynamics and mesoscale techniques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113088" y="5949950"/>
            <a:ext cx="2951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sz="2000" dirty="0"/>
              <a:t>A.A. </a:t>
            </a:r>
            <a:r>
              <a:rPr lang="it-IT" sz="2000"/>
              <a:t>2020-2021</a:t>
            </a:r>
            <a:endParaRPr lang="it-IT" sz="2000" dirty="0"/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r="22212"/>
          <a:stretch/>
        </p:blipFill>
        <p:spPr bwMode="auto">
          <a:xfrm>
            <a:off x="4453247" y="1804848"/>
            <a:ext cx="3902972" cy="389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11300" y="661988"/>
            <a:ext cx="6156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CORSO DI SIMULAZIONE MOLECOLARE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7450" y="441325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DISSIPATIVE PARTICLE DYNAMICS (DPD)</a:t>
            </a:r>
            <a:endParaRPr lang="en-US" sz="2400" b="1" u="sng" dirty="0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811213" y="1766888"/>
          <a:ext cx="3552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3" name="Equation" r:id="rId3" imgW="1396394" imgH="253890" progId="Equation.3">
                  <p:embed/>
                </p:oleObj>
              </mc:Choice>
              <mc:Fallback>
                <p:oleObj name="Equation" r:id="rId3" imgW="1396394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766888"/>
                        <a:ext cx="3552825" cy="6477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30250" y="1184275"/>
            <a:ext cx="764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In DPD the force between particles </a:t>
            </a:r>
            <a:r>
              <a:rPr lang="en-US" sz="2000" i="1"/>
              <a:t>i</a:t>
            </a:r>
            <a:r>
              <a:rPr lang="en-US" sz="2000"/>
              <a:t> and </a:t>
            </a:r>
            <a:r>
              <a:rPr lang="en-US" sz="2000" i="1"/>
              <a:t>j</a:t>
            </a:r>
            <a:r>
              <a:rPr lang="en-US" sz="2000"/>
              <a:t> is given by the sum:</a:t>
            </a:r>
          </a:p>
        </p:txBody>
      </p: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5210175" y="1682750"/>
            <a:ext cx="3228975" cy="647700"/>
            <a:chOff x="1668" y="2138"/>
            <a:chExt cx="2034" cy="408"/>
          </a:xfrm>
        </p:grpSpPr>
        <p:graphicFrame>
          <p:nvGraphicFramePr>
            <p:cNvPr id="21519" name="Object 8"/>
            <p:cNvGraphicFramePr>
              <a:graphicFrameLocks noChangeAspect="1"/>
            </p:cNvGraphicFramePr>
            <p:nvPr/>
          </p:nvGraphicFramePr>
          <p:xfrm>
            <a:off x="1668" y="2138"/>
            <a:ext cx="36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4" name="Equation" r:id="rId5" imgW="228501" imgH="253890" progId="Equation.3">
                    <p:embed/>
                  </p:oleObj>
                </mc:Choice>
                <mc:Fallback>
                  <p:oleObj name="Equation" r:id="rId5" imgW="228501" imgH="25389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2138"/>
                          <a:ext cx="36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2187" y="2230"/>
              <a:ext cx="15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conservative force</a:t>
              </a:r>
            </a:p>
          </p:txBody>
        </p:sp>
      </p:grp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5210175" y="2249488"/>
            <a:ext cx="2998788" cy="647700"/>
            <a:chOff x="1668" y="2658"/>
            <a:chExt cx="1889" cy="408"/>
          </a:xfrm>
        </p:grpSpPr>
        <p:graphicFrame>
          <p:nvGraphicFramePr>
            <p:cNvPr id="21517" name="Object 11"/>
            <p:cNvGraphicFramePr>
              <a:graphicFrameLocks noChangeAspect="1"/>
            </p:cNvGraphicFramePr>
            <p:nvPr/>
          </p:nvGraphicFramePr>
          <p:xfrm>
            <a:off x="1668" y="2658"/>
            <a:ext cx="38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5" name="Equation" r:id="rId7" imgW="241195" imgH="253890" progId="Equation.3">
                    <p:embed/>
                  </p:oleObj>
                </mc:Choice>
                <mc:Fallback>
                  <p:oleObj name="Equation" r:id="rId7" imgW="241195" imgH="25389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2658"/>
                          <a:ext cx="38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2187" y="2749"/>
              <a:ext cx="13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dissipative force</a:t>
              </a:r>
            </a:p>
          </p:txBody>
        </p:sp>
      </p:grpSp>
      <p:grpSp>
        <p:nvGrpSpPr>
          <p:cNvPr id="21511" name="Group 13"/>
          <p:cNvGrpSpPr>
            <a:grpSpLocks/>
          </p:cNvGrpSpPr>
          <p:nvPr/>
        </p:nvGrpSpPr>
        <p:grpSpPr bwMode="auto">
          <a:xfrm>
            <a:off x="5210175" y="2840038"/>
            <a:ext cx="2603500" cy="647700"/>
            <a:chOff x="1668" y="3179"/>
            <a:chExt cx="1640" cy="408"/>
          </a:xfrm>
        </p:grpSpPr>
        <p:graphicFrame>
          <p:nvGraphicFramePr>
            <p:cNvPr id="21515" name="Object 14"/>
            <p:cNvGraphicFramePr>
              <a:graphicFrameLocks noChangeAspect="1"/>
            </p:cNvGraphicFramePr>
            <p:nvPr/>
          </p:nvGraphicFramePr>
          <p:xfrm>
            <a:off x="1668" y="3179"/>
            <a:ext cx="38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6" name="Equation" r:id="rId9" imgW="241195" imgH="253890" progId="Equation.3">
                    <p:embed/>
                  </p:oleObj>
                </mc:Choice>
                <mc:Fallback>
                  <p:oleObj name="Equation" r:id="rId9" imgW="241195" imgH="25389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3179"/>
                          <a:ext cx="38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6" name="Text Box 15"/>
            <p:cNvSpPr txBox="1">
              <a:spLocks noChangeArrowheads="1"/>
            </p:cNvSpPr>
            <p:nvPr/>
          </p:nvSpPr>
          <p:spPr bwMode="auto">
            <a:xfrm>
              <a:off x="2187" y="3270"/>
              <a:ext cx="11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random force</a:t>
              </a:r>
            </a:p>
          </p:txBody>
        </p:sp>
      </p:grpSp>
      <p:graphicFrame>
        <p:nvGraphicFramePr>
          <p:cNvPr id="21512" name="Object 16"/>
          <p:cNvGraphicFramePr>
            <a:graphicFrameLocks noChangeAspect="1"/>
          </p:cNvGraphicFramePr>
          <p:nvPr/>
        </p:nvGraphicFramePr>
        <p:xfrm>
          <a:off x="2503488" y="4462463"/>
          <a:ext cx="41322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7" name="Equation" r:id="rId11" imgW="1624895" imgH="355446" progId="Equation.3">
                  <p:embed/>
                </p:oleObj>
              </mc:Choice>
              <mc:Fallback>
                <p:oleObj name="Equation" r:id="rId11" imgW="1624895" imgH="3554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4462463"/>
                        <a:ext cx="4132262" cy="9048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730250" y="3862388"/>
            <a:ext cx="496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Instantaneous force acting on particle </a:t>
            </a:r>
            <a:r>
              <a:rPr lang="en-US" sz="2000" i="1"/>
              <a:t>i</a:t>
            </a:r>
            <a:r>
              <a:rPr lang="en-US" sz="2000"/>
              <a:t>:</a:t>
            </a: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730250" y="5697538"/>
            <a:ext cx="725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We assume pairwise additivity for all three types of force.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78100" y="441325"/>
            <a:ext cx="393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– Equation of motion</a:t>
            </a: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1116013" y="1233488"/>
          <a:ext cx="4248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3" imgW="1562100" imgH="406400" progId="Equation.3">
                  <p:embed/>
                </p:oleObj>
              </mc:Choice>
              <mc:Fallback>
                <p:oleObj name="Equation" r:id="rId3" imgW="15621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33488"/>
                        <a:ext cx="4248150" cy="11144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584325" y="2960688"/>
            <a:ext cx="6435725" cy="29700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Beads follow Newton’s equation of motion</a:t>
            </a:r>
          </a:p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f</a:t>
            </a:r>
            <a:r>
              <a:rPr lang="en-US" sz="1700" i="1" baseline="-25000" dirty="0"/>
              <a:t>i</a:t>
            </a:r>
            <a:r>
              <a:rPr lang="en-US" sz="1700" dirty="0"/>
              <a:t> is the total force acting on particle </a:t>
            </a:r>
            <a:r>
              <a:rPr lang="en-US" sz="1700" i="1" dirty="0"/>
              <a:t>i</a:t>
            </a:r>
          </a:p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All the masses are normalized to 1 for simplicity. All beads have the same volume. </a:t>
            </a:r>
          </a:p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Integration of the equation of motion as in MD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1700" dirty="0"/>
              <a:t> Conservative, Dissipative and Random force obey Newton’s third law </a:t>
            </a:r>
            <a:r>
              <a:rPr lang="en-US" sz="1700" dirty="0" err="1"/>
              <a:t>F</a:t>
            </a:r>
            <a:r>
              <a:rPr lang="en-US" sz="1700" baseline="-25000" dirty="0" err="1"/>
              <a:t>ij</a:t>
            </a:r>
            <a:r>
              <a:rPr lang="en-US" sz="1700" dirty="0"/>
              <a:t> = - </a:t>
            </a:r>
            <a:r>
              <a:rPr lang="en-US" sz="1700" dirty="0" err="1"/>
              <a:t>F</a:t>
            </a:r>
            <a:r>
              <a:rPr lang="en-US" sz="1700" baseline="-25000" dirty="0" err="1"/>
              <a:t>ji</a:t>
            </a:r>
            <a:r>
              <a:rPr lang="en-US" sz="1700" dirty="0"/>
              <a:t> : </a:t>
            </a:r>
          </a:p>
          <a:p>
            <a:pPr eaLnBrk="1" hangingPunct="1"/>
            <a:r>
              <a:rPr lang="en-US" sz="1700" dirty="0"/>
              <a:t>           - mass, momentum and energy are conserved</a:t>
            </a:r>
          </a:p>
          <a:p>
            <a:pPr eaLnBrk="1" hangingPunct="1"/>
            <a:r>
              <a:rPr lang="en-US" sz="1700" dirty="0"/>
              <a:t>           - hydrodynamic behavior correctly treated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611188" y="2600325"/>
            <a:ext cx="83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500563" y="5888695"/>
            <a:ext cx="3205162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i="1"/>
              <a:t>DPD looks like MD</a:t>
            </a:r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>
            <a:off x="7848600" y="5202894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8"/>
          <p:cNvGraphicFramePr>
            <a:graphicFrameLocks noChangeAspect="1"/>
          </p:cNvGraphicFramePr>
          <p:nvPr/>
        </p:nvGraphicFramePr>
        <p:xfrm>
          <a:off x="5292725" y="981075"/>
          <a:ext cx="32385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" name="Chart" r:id="rId3" imgW="4448251" imgH="2667000" progId="Excel.Chart.8">
                  <p:embed/>
                </p:oleObj>
              </mc:Choice>
              <mc:Fallback>
                <p:oleObj name="Chart" r:id="rId3" imgW="4448251" imgH="2667000" progId="Excel.Char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305"/>
                      <a:stretch>
                        <a:fillRect/>
                      </a:stretch>
                    </p:blipFill>
                    <p:spPr bwMode="auto">
                      <a:xfrm>
                        <a:off x="5292725" y="981075"/>
                        <a:ext cx="3238500" cy="2589213"/>
                      </a:xfrm>
                      <a:prstGeom prst="rect">
                        <a:avLst/>
                      </a:prstGeom>
                      <a:noFill/>
                      <a:ln w="1" cap="rnd">
                        <a:solidFill>
                          <a:srgbClr val="FFFFFF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68538" y="441325"/>
            <a:ext cx="465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DPD - The conservative force</a:t>
            </a:r>
            <a:endParaRPr lang="en-US" sz="2400" b="1" u="sng" dirty="0"/>
          </a:p>
        </p:txBody>
      </p:sp>
      <p:graphicFrame>
        <p:nvGraphicFramePr>
          <p:cNvPr id="23556" name="Object 16"/>
          <p:cNvGraphicFramePr>
            <a:graphicFrameLocks noChangeAspect="1"/>
          </p:cNvGraphicFramePr>
          <p:nvPr/>
        </p:nvGraphicFramePr>
        <p:xfrm>
          <a:off x="7488238" y="1520825"/>
          <a:ext cx="7080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0" name="Equation" r:id="rId5" imgW="444307" imgH="228501" progId="Equation.3">
                  <p:embed/>
                </p:oleObj>
              </mc:Choice>
              <mc:Fallback>
                <p:oleObj name="Equation" r:id="rId5" imgW="444307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1520825"/>
                        <a:ext cx="708025" cy="36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23"/>
          <p:cNvSpPr>
            <a:spLocks noChangeArrowheads="1"/>
          </p:cNvSpPr>
          <p:nvPr/>
        </p:nvSpPr>
        <p:spPr bwMode="auto">
          <a:xfrm>
            <a:off x="3006725" y="25304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/>
          </a:p>
        </p:txBody>
      </p:sp>
      <p:sp>
        <p:nvSpPr>
          <p:cNvPr id="23558" name="Rectangle 5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3559" name="Object 49"/>
          <p:cNvGraphicFramePr>
            <a:graphicFrameLocks noChangeAspect="1"/>
          </p:cNvGraphicFramePr>
          <p:nvPr/>
        </p:nvGraphicFramePr>
        <p:xfrm>
          <a:off x="639763" y="1233488"/>
          <a:ext cx="3046412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" name="Equation" r:id="rId7" imgW="2197100" imgH="1092200" progId="Equation.3">
                  <p:embed/>
                </p:oleObj>
              </mc:Choice>
              <mc:Fallback>
                <p:oleObj name="Equation" r:id="rId7" imgW="2197100" imgH="1092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233488"/>
                        <a:ext cx="3046412" cy="15081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51"/>
          <p:cNvSpPr txBox="1">
            <a:spLocks noChangeArrowheads="1"/>
          </p:cNvSpPr>
          <p:nvPr/>
        </p:nvSpPr>
        <p:spPr bwMode="auto">
          <a:xfrm>
            <a:off x="1095375" y="57356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/>
          </a:p>
        </p:txBody>
      </p:sp>
      <p:graphicFrame>
        <p:nvGraphicFramePr>
          <p:cNvPr id="23561" name="Object 5"/>
          <p:cNvGraphicFramePr>
            <a:graphicFrameLocks noChangeAspect="1"/>
          </p:cNvGraphicFramePr>
          <p:nvPr/>
        </p:nvGraphicFramePr>
        <p:xfrm>
          <a:off x="6804025" y="3284538"/>
          <a:ext cx="250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2" name="Equation" r:id="rId9" imgW="139639" imgH="241195" progId="Equation.3">
                  <p:embed/>
                </p:oleObj>
              </mc:Choice>
              <mc:Fallback>
                <p:oleObj name="Equation" r:id="rId9" imgW="139639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284538"/>
                        <a:ext cx="250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867400" y="5624513"/>
            <a:ext cx="2881313" cy="7302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it-IT"/>
              <a:t> </a:t>
            </a:r>
            <a:r>
              <a:rPr lang="it-IT" b="1">
                <a:effectLst>
                  <a:outerShdw blurRad="38100" dist="38100" dir="2700000" algn="tl">
                    <a:srgbClr val="FFFFFF"/>
                  </a:outerShdw>
                </a:effectLst>
              </a:rPr>
              <a:t>SOFT REPULSION ACTING ALONG THE LINE OF CENTERS 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611188" y="3811588"/>
            <a:ext cx="6226175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US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en-US" sz="1600"/>
              <a:t>  = bead –bead repulsion parameter or DPD interaction parameter</a:t>
            </a:r>
          </a:p>
          <a:p>
            <a:pPr>
              <a:buSzPct val="80000"/>
              <a:buFont typeface="Wingdings" pitchFamily="2" charset="2"/>
              <a:buNone/>
              <a:defRPr/>
            </a:pPr>
            <a:r>
              <a:rPr lang="it-IT" sz="1600"/>
              <a:t>               a</a:t>
            </a:r>
            <a:r>
              <a:rPr lang="it-IT" sz="1600" baseline="-25000"/>
              <a:t>ij </a:t>
            </a:r>
            <a:r>
              <a:rPr lang="it-IT" sz="1600"/>
              <a:t>&gt;0   purely repulsive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en-US" sz="1600"/>
              <a:t> related to Flory-Huggins parameter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it-IT" sz="1600"/>
              <a:t> </a:t>
            </a:r>
            <a:r>
              <a:rPr lang="en-US" sz="1600"/>
              <a:t>depends on the underlying chemistry of the system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611188" y="5359400"/>
            <a:ext cx="45783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it-I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it-IT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it-IT" sz="1600" baseline="-25000"/>
              <a:t> </a:t>
            </a:r>
            <a:r>
              <a:rPr lang="it-IT" sz="1600"/>
              <a:t>= cut-off radius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/>
              <a:t>sets the basic length scale of the system</a:t>
            </a:r>
          </a:p>
        </p:txBody>
      </p:sp>
      <p:grpSp>
        <p:nvGrpSpPr>
          <p:cNvPr id="23565" name="Group 67"/>
          <p:cNvGrpSpPr>
            <a:grpSpLocks/>
          </p:cNvGrpSpPr>
          <p:nvPr/>
        </p:nvGrpSpPr>
        <p:grpSpPr bwMode="auto">
          <a:xfrm>
            <a:off x="4032250" y="1592263"/>
            <a:ext cx="1417638" cy="831850"/>
            <a:chOff x="2517" y="935"/>
            <a:chExt cx="893" cy="524"/>
          </a:xfrm>
        </p:grpSpPr>
        <p:sp>
          <p:nvSpPr>
            <p:cNvPr id="23569" name="Oval 61"/>
            <p:cNvSpPr>
              <a:spLocks noChangeAspect="1" noChangeArrowheads="1"/>
            </p:cNvSpPr>
            <p:nvPr/>
          </p:nvSpPr>
          <p:spPr bwMode="auto">
            <a:xfrm>
              <a:off x="2618" y="117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0" name="Oval 62"/>
            <p:cNvSpPr>
              <a:spLocks noChangeAspect="1" noChangeArrowheads="1"/>
            </p:cNvSpPr>
            <p:nvPr/>
          </p:nvSpPr>
          <p:spPr bwMode="auto">
            <a:xfrm>
              <a:off x="3260" y="935"/>
              <a:ext cx="67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1" name="Line 63"/>
            <p:cNvSpPr>
              <a:spLocks noChangeAspect="1" noChangeShapeType="1"/>
            </p:cNvSpPr>
            <p:nvPr/>
          </p:nvSpPr>
          <p:spPr bwMode="auto">
            <a:xfrm flipV="1">
              <a:off x="2652" y="969"/>
              <a:ext cx="642" cy="2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3572" name="Object 64"/>
            <p:cNvGraphicFramePr>
              <a:graphicFrameLocks noChangeAspect="1"/>
            </p:cNvGraphicFramePr>
            <p:nvPr/>
          </p:nvGraphicFramePr>
          <p:xfrm>
            <a:off x="2517" y="1273"/>
            <a:ext cx="101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3" name="Equation" r:id="rId11" imgW="88707" imgH="164742" progId="Equation.3">
                    <p:embed/>
                  </p:oleObj>
                </mc:Choice>
                <mc:Fallback>
                  <p:oleObj name="Equation" r:id="rId11" imgW="88707" imgH="164742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1273"/>
                          <a:ext cx="101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3" name="Object 65"/>
            <p:cNvGraphicFramePr>
              <a:graphicFrameLocks noChangeAspect="1"/>
            </p:cNvGraphicFramePr>
            <p:nvPr/>
          </p:nvGraphicFramePr>
          <p:xfrm>
            <a:off x="3266" y="1049"/>
            <a:ext cx="14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4" name="Equation" r:id="rId13" imgW="126890" imgH="190335" progId="Equation.3">
                    <p:embed/>
                  </p:oleObj>
                </mc:Choice>
                <mc:Fallback>
                  <p:oleObj name="Equation" r:id="rId13" imgW="126890" imgH="190335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049"/>
                          <a:ext cx="14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4" name="Object 66"/>
            <p:cNvGraphicFramePr>
              <a:graphicFrameLocks noChangeAspect="1"/>
            </p:cNvGraphicFramePr>
            <p:nvPr/>
          </p:nvGraphicFramePr>
          <p:xfrm>
            <a:off x="2922" y="1104"/>
            <a:ext cx="15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5" name="Equation" r:id="rId15" imgW="139639" imgH="241195" progId="Equation.3">
                    <p:embed/>
                  </p:oleObj>
                </mc:Choice>
                <mc:Fallback>
                  <p:oleObj name="Equation" r:id="rId15" imgW="139639" imgH="241195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1104"/>
                          <a:ext cx="15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6" name="AutoShape 71"/>
          <p:cNvSpPr>
            <a:spLocks noChangeArrowheads="1"/>
          </p:cNvSpPr>
          <p:nvPr/>
        </p:nvSpPr>
        <p:spPr bwMode="auto">
          <a:xfrm rot="2725395">
            <a:off x="6700838" y="4756150"/>
            <a:ext cx="1143000" cy="647700"/>
          </a:xfrm>
          <a:prstGeom prst="curvedDownArrow">
            <a:avLst>
              <a:gd name="adj1" fmla="val 35294"/>
              <a:gd name="adj2" fmla="val 70588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7" name="AutoShape 72"/>
          <p:cNvSpPr>
            <a:spLocks noChangeArrowheads="1"/>
          </p:cNvSpPr>
          <p:nvPr/>
        </p:nvSpPr>
        <p:spPr bwMode="auto">
          <a:xfrm rot="-3886103">
            <a:off x="5149057" y="5841206"/>
            <a:ext cx="647700" cy="1081087"/>
          </a:xfrm>
          <a:prstGeom prst="curvedRightArrow">
            <a:avLst>
              <a:gd name="adj1" fmla="val 33382"/>
              <a:gd name="adj2" fmla="val 6676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8" name="Text Box 73"/>
          <p:cNvSpPr txBox="1">
            <a:spLocks noChangeArrowheads="1"/>
          </p:cNvSpPr>
          <p:nvPr/>
        </p:nvSpPr>
        <p:spPr bwMode="auto">
          <a:xfrm>
            <a:off x="900113" y="3105150"/>
            <a:ext cx="83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605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DPD – Relation to Flory-Huggins theory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27088" y="1160463"/>
            <a:ext cx="75612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GB" sz="1800"/>
              <a:t> Map DPD simulation behaviour onto physical phase diagram of real fluids (compare the free energy of a DPD fluid with the Flory-Huggins theory)</a:t>
            </a:r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1619250" y="2133600"/>
          <a:ext cx="47879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3" name="Equation" r:id="rId4" imgW="1916868" imgH="215806" progId="Equation.3">
                  <p:embed/>
                </p:oleObj>
              </mc:Choice>
              <mc:Fallback>
                <p:oleObj name="Equation" r:id="rId4" imgW="1916868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33600"/>
                        <a:ext cx="4787900" cy="538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553200" y="2205038"/>
            <a:ext cx="133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2000" i="1"/>
              <a:t> </a:t>
            </a:r>
            <a:r>
              <a:rPr lang="el-GR" sz="2000" i="1"/>
              <a:t>ρ</a:t>
            </a:r>
            <a:r>
              <a:rPr lang="it-IT" sz="2000" i="1"/>
              <a:t> = 3</a:t>
            </a:r>
            <a:endParaRPr lang="el-GR" sz="2000" i="1"/>
          </a:p>
        </p:txBody>
      </p:sp>
      <p:graphicFrame>
        <p:nvGraphicFramePr>
          <p:cNvPr id="30728" name="Object 12"/>
          <p:cNvGraphicFramePr>
            <a:graphicFrameLocks noChangeAspect="1"/>
          </p:cNvGraphicFramePr>
          <p:nvPr/>
        </p:nvGraphicFramePr>
        <p:xfrm>
          <a:off x="1979613" y="4797425"/>
          <a:ext cx="14398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4" name="Equation" r:id="rId6" imgW="838200" imgH="419100" progId="Equation.3">
                  <p:embed/>
                </p:oleObj>
              </mc:Choice>
              <mc:Fallback>
                <p:oleObj name="Equation" r:id="rId6" imgW="838200" imgH="419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797425"/>
                        <a:ext cx="1439862" cy="7207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4"/>
          <p:cNvGraphicFramePr>
            <a:graphicFrameLocks noChangeAspect="1"/>
          </p:cNvGraphicFramePr>
          <p:nvPr/>
        </p:nvGraphicFramePr>
        <p:xfrm>
          <a:off x="3168650" y="5445125"/>
          <a:ext cx="1187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5" name="Equation" r:id="rId8" imgW="482391" imgH="203112" progId="Equation.3">
                  <p:embed/>
                </p:oleObj>
              </mc:Choice>
              <mc:Fallback>
                <p:oleObj name="Equation" r:id="rId8" imgW="482391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445125"/>
                        <a:ext cx="1187450" cy="500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5"/>
          <p:cNvGraphicFramePr>
            <a:graphicFrameLocks noChangeAspect="1"/>
          </p:cNvGraphicFramePr>
          <p:nvPr/>
        </p:nvGraphicFramePr>
        <p:xfrm>
          <a:off x="5867400" y="4868863"/>
          <a:ext cx="915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6" name="Equation" r:id="rId10" imgW="533169" imgH="228501" progId="Equation.3">
                  <p:embed/>
                </p:oleObj>
              </mc:Choice>
              <mc:Fallback>
                <p:oleObj name="Equation" r:id="rId10" imgW="533169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68863"/>
                        <a:ext cx="915988" cy="3937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6911975" y="4868863"/>
            <a:ext cx="106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sz="2000" i="1"/>
              <a:t>ρ</a:t>
            </a:r>
            <a:r>
              <a:rPr lang="it-IT" sz="2000" i="1"/>
              <a:t> = 3</a:t>
            </a:r>
            <a:endParaRPr lang="el-GR" sz="2000" i="1"/>
          </a:p>
        </p:txBody>
      </p:sp>
      <p:sp>
        <p:nvSpPr>
          <p:cNvPr id="30734" name="Text Box 22"/>
          <p:cNvSpPr txBox="1">
            <a:spLocks noChangeArrowheads="1"/>
          </p:cNvSpPr>
          <p:nvPr/>
        </p:nvSpPr>
        <p:spPr bwMode="auto">
          <a:xfrm>
            <a:off x="971550" y="3844925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GB" sz="1800"/>
              <a:t> Map DPD simulation  compressibility behaviour onto physical compressibility of water</a:t>
            </a:r>
          </a:p>
        </p:txBody>
      </p:sp>
      <p:sp>
        <p:nvSpPr>
          <p:cNvPr id="30735" name="AutoShape 23"/>
          <p:cNvSpPr>
            <a:spLocks noChangeArrowheads="1"/>
          </p:cNvSpPr>
          <p:nvPr/>
        </p:nvSpPr>
        <p:spPr bwMode="auto">
          <a:xfrm>
            <a:off x="4787900" y="4976813"/>
            <a:ext cx="468313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547813" y="404813"/>
            <a:ext cx="605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DPD – Relation to Flory-Huggins theory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547813" y="404813"/>
            <a:ext cx="605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– Relation to Flory-Huggins theory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47813" y="441325"/>
            <a:ext cx="607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DPD - The dissipative (</a:t>
            </a:r>
            <a:r>
              <a:rPr lang="it-IT" sz="2400" b="1" u="sng" dirty="0" err="1"/>
              <a:t>frictional</a:t>
            </a:r>
            <a:r>
              <a:rPr lang="it-IT" sz="2400" b="1" u="sng" dirty="0"/>
              <a:t>) force</a:t>
            </a:r>
            <a:endParaRPr lang="en-US" sz="2400" b="1" u="sng" dirty="0"/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827088" y="1089025"/>
          <a:ext cx="36782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Equation" r:id="rId3" imgW="1548728" imgH="317362" progId="Equation.3">
                  <p:embed/>
                </p:oleObj>
              </mc:Choice>
              <mc:Fallback>
                <p:oleObj name="Equation" r:id="rId3" imgW="1548728" imgH="31736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89025"/>
                        <a:ext cx="3678237" cy="754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24"/>
          <p:cNvSpPr txBox="1">
            <a:spLocks noChangeArrowheads="1"/>
          </p:cNvSpPr>
          <p:nvPr/>
        </p:nvSpPr>
        <p:spPr bwMode="auto">
          <a:xfrm>
            <a:off x="1331913" y="2420938"/>
            <a:ext cx="32035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200" i="1"/>
              <a:t>component of the relative speed </a:t>
            </a:r>
          </a:p>
          <a:p>
            <a:pPr algn="ctr" eaLnBrk="1" hangingPunct="1"/>
            <a:r>
              <a:rPr lang="en-US" sz="1200" i="1"/>
              <a:t>of i with respect to j in the direction</a:t>
            </a:r>
          </a:p>
          <a:p>
            <a:pPr algn="ctr" eaLnBrk="1" hangingPunct="1"/>
            <a:r>
              <a:rPr lang="en-US" sz="1200" i="1"/>
              <a:t>of r</a:t>
            </a:r>
            <a:r>
              <a:rPr lang="en-US" sz="1200" i="1" baseline="-25000"/>
              <a:t>ij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295400" y="4689475"/>
            <a:ext cx="6764338" cy="9366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DISSIPATIVE FORCE IS INTENDED TO MODEL THE FRICTION BETWEEN DIFFERENT PARTICLES DUE TO THEIR RELATIVE VELOCITY</a:t>
            </a:r>
          </a:p>
        </p:txBody>
      </p:sp>
      <p:sp>
        <p:nvSpPr>
          <p:cNvPr id="24582" name="AutoShape 39"/>
          <p:cNvSpPr>
            <a:spLocks/>
          </p:cNvSpPr>
          <p:nvPr/>
        </p:nvSpPr>
        <p:spPr bwMode="auto">
          <a:xfrm rot="-5400000">
            <a:off x="3185319" y="1610519"/>
            <a:ext cx="468312" cy="1079500"/>
          </a:xfrm>
          <a:prstGeom prst="leftBrace">
            <a:avLst>
              <a:gd name="adj1" fmla="val 192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4583" name="Group 59"/>
          <p:cNvGrpSpPr>
            <a:grpSpLocks/>
          </p:cNvGrpSpPr>
          <p:nvPr/>
        </p:nvGrpSpPr>
        <p:grpSpPr bwMode="auto">
          <a:xfrm>
            <a:off x="5219700" y="2349500"/>
            <a:ext cx="3349625" cy="1728788"/>
            <a:chOff x="3288" y="1253"/>
            <a:chExt cx="2110" cy="1089"/>
          </a:xfrm>
        </p:grpSpPr>
        <p:sp>
          <p:nvSpPr>
            <p:cNvPr id="24597" name="Text Box 41"/>
            <p:cNvSpPr txBox="1">
              <a:spLocks noChangeArrowheads="1"/>
            </p:cNvSpPr>
            <p:nvPr/>
          </p:nvSpPr>
          <p:spPr bwMode="auto">
            <a:xfrm>
              <a:off x="3288" y="1253"/>
              <a:ext cx="2110" cy="1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marL="517525" indent="-517525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= friction coefficient (&gt;0)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    = weight function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r>
                <a:rPr lang="en-US" sz="1500"/>
                <a:t>         positive definite and                   vanishing for r</a:t>
              </a:r>
              <a:r>
                <a:rPr lang="en-US" sz="1500" baseline="-25000"/>
                <a:t>ij</a:t>
              </a:r>
              <a:r>
                <a:rPr lang="en-US" sz="1500"/>
                <a:t>&gt;r</a:t>
              </a:r>
              <a:r>
                <a:rPr lang="en-US" sz="1500" baseline="-25000"/>
                <a:t>C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= relative speed</a:t>
              </a:r>
            </a:p>
          </p:txBody>
        </p:sp>
        <p:graphicFrame>
          <p:nvGraphicFramePr>
            <p:cNvPr id="24598" name="Object 8"/>
            <p:cNvGraphicFramePr>
              <a:graphicFrameLocks noChangeAspect="1"/>
            </p:cNvGraphicFramePr>
            <p:nvPr/>
          </p:nvGraphicFramePr>
          <p:xfrm>
            <a:off x="3546" y="1275"/>
            <a:ext cx="15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6" name="Equation" r:id="rId5" imgW="126780" imgH="164814" progId="Equation.3">
                    <p:embed/>
                  </p:oleObj>
                </mc:Choice>
                <mc:Fallback>
                  <p:oleObj name="Equation" r:id="rId5" imgW="126780" imgH="164814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6" y="1275"/>
                          <a:ext cx="15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9" name="Object 33"/>
            <p:cNvGraphicFramePr>
              <a:graphicFrameLocks noChangeAspect="1"/>
            </p:cNvGraphicFramePr>
            <p:nvPr/>
          </p:nvGraphicFramePr>
          <p:xfrm>
            <a:off x="3501" y="1548"/>
            <a:ext cx="377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7" name="Equation" r:id="rId7" imgW="457200" imgH="241300" progId="Equation.3">
                    <p:embed/>
                  </p:oleObj>
                </mc:Choice>
                <mc:Fallback>
                  <p:oleObj name="Equation" r:id="rId7" imgW="457200" imgH="2413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" y="1548"/>
                          <a:ext cx="377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0" name="Object 14"/>
            <p:cNvGraphicFramePr>
              <a:graphicFrameLocks noChangeAspect="1"/>
            </p:cNvGraphicFramePr>
            <p:nvPr/>
          </p:nvGraphicFramePr>
          <p:xfrm>
            <a:off x="3515" y="2092"/>
            <a:ext cx="19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8" name="Equation" r:id="rId9" imgW="190417" imgH="241195" progId="Equation.3">
                    <p:embed/>
                  </p:oleObj>
                </mc:Choice>
                <mc:Fallback>
                  <p:oleObj name="Equation" r:id="rId9" imgW="190417" imgH="241195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2092"/>
                          <a:ext cx="196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4" name="Group 42"/>
          <p:cNvGrpSpPr>
            <a:grpSpLocks/>
          </p:cNvGrpSpPr>
          <p:nvPr/>
        </p:nvGrpSpPr>
        <p:grpSpPr bwMode="auto">
          <a:xfrm>
            <a:off x="215900" y="2060575"/>
            <a:ext cx="1417638" cy="831850"/>
            <a:chOff x="2517" y="935"/>
            <a:chExt cx="893" cy="524"/>
          </a:xfrm>
        </p:grpSpPr>
        <p:sp>
          <p:nvSpPr>
            <p:cNvPr id="24591" name="Oval 43"/>
            <p:cNvSpPr>
              <a:spLocks noChangeAspect="1" noChangeArrowheads="1"/>
            </p:cNvSpPr>
            <p:nvPr/>
          </p:nvSpPr>
          <p:spPr bwMode="auto">
            <a:xfrm>
              <a:off x="2618" y="117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2" name="Oval 44"/>
            <p:cNvSpPr>
              <a:spLocks noChangeAspect="1" noChangeArrowheads="1"/>
            </p:cNvSpPr>
            <p:nvPr/>
          </p:nvSpPr>
          <p:spPr bwMode="auto">
            <a:xfrm>
              <a:off x="3260" y="935"/>
              <a:ext cx="67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3" name="Line 45"/>
            <p:cNvSpPr>
              <a:spLocks noChangeAspect="1" noChangeShapeType="1"/>
            </p:cNvSpPr>
            <p:nvPr/>
          </p:nvSpPr>
          <p:spPr bwMode="auto">
            <a:xfrm flipV="1">
              <a:off x="2652" y="969"/>
              <a:ext cx="642" cy="2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4594" name="Object 46"/>
            <p:cNvGraphicFramePr>
              <a:graphicFrameLocks noChangeAspect="1"/>
            </p:cNvGraphicFramePr>
            <p:nvPr/>
          </p:nvGraphicFramePr>
          <p:xfrm>
            <a:off x="2517" y="1273"/>
            <a:ext cx="101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9" name="Equation" r:id="rId11" imgW="88707" imgH="164742" progId="Equation.3">
                    <p:embed/>
                  </p:oleObj>
                </mc:Choice>
                <mc:Fallback>
                  <p:oleObj name="Equation" r:id="rId11" imgW="88707" imgH="164742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1273"/>
                          <a:ext cx="101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5" name="Object 47"/>
            <p:cNvGraphicFramePr>
              <a:graphicFrameLocks noChangeAspect="1"/>
            </p:cNvGraphicFramePr>
            <p:nvPr/>
          </p:nvGraphicFramePr>
          <p:xfrm>
            <a:off x="3266" y="1049"/>
            <a:ext cx="14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0" name="Equation" r:id="rId13" imgW="126890" imgH="190335" progId="Equation.3">
                    <p:embed/>
                  </p:oleObj>
                </mc:Choice>
                <mc:Fallback>
                  <p:oleObj name="Equation" r:id="rId13" imgW="126890" imgH="190335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049"/>
                          <a:ext cx="14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6" name="Object 48"/>
            <p:cNvGraphicFramePr>
              <a:graphicFrameLocks noChangeAspect="1"/>
            </p:cNvGraphicFramePr>
            <p:nvPr/>
          </p:nvGraphicFramePr>
          <p:xfrm>
            <a:off x="2922" y="1104"/>
            <a:ext cx="15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1" name="Equation" r:id="rId15" imgW="139639" imgH="241195" progId="Equation.3">
                    <p:embed/>
                  </p:oleObj>
                </mc:Choice>
                <mc:Fallback>
                  <p:oleObj name="Equation" r:id="rId15" imgW="139639" imgH="241195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1104"/>
                          <a:ext cx="15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5" name="Text Box 49"/>
          <p:cNvSpPr txBox="1">
            <a:spLocks noChangeArrowheads="1"/>
          </p:cNvSpPr>
          <p:nvPr/>
        </p:nvSpPr>
        <p:spPr bwMode="auto">
          <a:xfrm>
            <a:off x="4751388" y="1808163"/>
            <a:ext cx="83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sp>
        <p:nvSpPr>
          <p:cNvPr id="24586" name="Text Box 50"/>
          <p:cNvSpPr txBox="1">
            <a:spLocks noChangeArrowheads="1"/>
          </p:cNvSpPr>
          <p:nvPr/>
        </p:nvSpPr>
        <p:spPr bwMode="auto">
          <a:xfrm>
            <a:off x="684213" y="3189288"/>
            <a:ext cx="401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&gt;0 if two particles move towards each other </a:t>
            </a:r>
          </a:p>
          <a:p>
            <a:pPr eaLnBrk="1" hangingPunct="1"/>
            <a:r>
              <a:rPr lang="en-US"/>
              <a:t>         </a:t>
            </a:r>
            <a:r>
              <a:rPr lang="en-US" u="sng"/>
              <a:t>F</a:t>
            </a:r>
            <a:r>
              <a:rPr lang="en-US" u="sng" baseline="-25000"/>
              <a:t>ij</a:t>
            </a:r>
            <a:r>
              <a:rPr lang="en-US" u="sng" baseline="30000"/>
              <a:t>D</a:t>
            </a:r>
            <a:r>
              <a:rPr lang="en-US" u="sng"/>
              <a:t> is repulsive</a:t>
            </a:r>
            <a:r>
              <a:rPr lang="en-US"/>
              <a:t> – force towards </a:t>
            </a:r>
            <a:r>
              <a:rPr lang="en-US" i="1"/>
              <a:t>j</a:t>
            </a:r>
          </a:p>
          <a:p>
            <a:pPr eaLnBrk="1" hangingPunct="1"/>
            <a:r>
              <a:rPr lang="en-US"/>
              <a:t>&lt;0 if two particles move away from each other</a:t>
            </a:r>
          </a:p>
          <a:p>
            <a:pPr eaLnBrk="1" hangingPunct="1"/>
            <a:r>
              <a:rPr lang="en-US"/>
              <a:t>         </a:t>
            </a:r>
            <a:r>
              <a:rPr lang="en-US" u="sng"/>
              <a:t>F</a:t>
            </a:r>
            <a:r>
              <a:rPr lang="en-US" u="sng" baseline="-25000"/>
              <a:t>ij</a:t>
            </a:r>
            <a:r>
              <a:rPr lang="en-US" u="sng" baseline="30000"/>
              <a:t>D</a:t>
            </a:r>
            <a:r>
              <a:rPr lang="en-US" u="sng"/>
              <a:t> is attractive</a:t>
            </a:r>
            <a:r>
              <a:rPr lang="en-US"/>
              <a:t> – force away from </a:t>
            </a:r>
            <a:r>
              <a:rPr lang="en-US" i="1"/>
              <a:t>j</a:t>
            </a:r>
          </a:p>
        </p:txBody>
      </p:sp>
      <p:grpSp>
        <p:nvGrpSpPr>
          <p:cNvPr id="24587" name="Group 55"/>
          <p:cNvGrpSpPr>
            <a:grpSpLocks/>
          </p:cNvGrpSpPr>
          <p:nvPr/>
        </p:nvGrpSpPr>
        <p:grpSpPr bwMode="auto">
          <a:xfrm>
            <a:off x="2568575" y="6021388"/>
            <a:ext cx="4032250" cy="360362"/>
            <a:chOff x="1497" y="3793"/>
            <a:chExt cx="2540" cy="227"/>
          </a:xfrm>
        </p:grpSpPr>
        <p:sp>
          <p:nvSpPr>
            <p:cNvPr id="24588" name="Text Box 56"/>
            <p:cNvSpPr txBox="1">
              <a:spLocks noChangeArrowheads="1"/>
            </p:cNvSpPr>
            <p:nvPr/>
          </p:nvSpPr>
          <p:spPr bwMode="auto">
            <a:xfrm>
              <a:off x="1587" y="3793"/>
              <a:ext cx="2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 and              are yet to be defined!</a:t>
              </a:r>
            </a:p>
          </p:txBody>
        </p:sp>
        <p:graphicFrame>
          <p:nvGraphicFramePr>
            <p:cNvPr id="24589" name="Object 57"/>
            <p:cNvGraphicFramePr>
              <a:graphicFrameLocks noChangeAspect="1"/>
            </p:cNvGraphicFramePr>
            <p:nvPr/>
          </p:nvGraphicFramePr>
          <p:xfrm>
            <a:off x="1972" y="3793"/>
            <a:ext cx="40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2" name="Equation" r:id="rId17" imgW="457200" imgH="241300" progId="Equation.3">
                    <p:embed/>
                  </p:oleObj>
                </mc:Choice>
                <mc:Fallback>
                  <p:oleObj name="Equation" r:id="rId17" imgW="457200" imgH="24130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" y="3793"/>
                          <a:ext cx="40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0" name="Object 58"/>
            <p:cNvGraphicFramePr>
              <a:graphicFrameLocks noChangeAspect="1"/>
            </p:cNvGraphicFramePr>
            <p:nvPr/>
          </p:nvGraphicFramePr>
          <p:xfrm>
            <a:off x="1497" y="3816"/>
            <a:ext cx="15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3" name="Equation" r:id="rId18" imgW="126780" imgH="164814" progId="Equation.3">
                    <p:embed/>
                  </p:oleObj>
                </mc:Choice>
                <mc:Fallback>
                  <p:oleObj name="Equation" r:id="rId18" imgW="126780" imgH="164814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3816"/>
                          <a:ext cx="15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687638" y="441325"/>
            <a:ext cx="390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DPD - The random force</a:t>
            </a:r>
            <a:endParaRPr lang="en-US" sz="2400" b="1" u="sng" dirty="0"/>
          </a:p>
        </p:txBody>
      </p:sp>
      <p:graphicFrame>
        <p:nvGraphicFramePr>
          <p:cNvPr id="25603" name="Object 34"/>
          <p:cNvGraphicFramePr>
            <a:graphicFrameLocks noChangeAspect="1"/>
          </p:cNvGraphicFramePr>
          <p:nvPr/>
        </p:nvGraphicFramePr>
        <p:xfrm>
          <a:off x="3251200" y="1089025"/>
          <a:ext cx="29416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" name="Equation" r:id="rId3" imgW="1155700" imgH="254000" progId="Equation.3">
                  <p:embed/>
                </p:oleObj>
              </mc:Choice>
              <mc:Fallback>
                <p:oleObj name="Equation" r:id="rId3" imgW="1155700" imgH="254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089025"/>
                        <a:ext cx="2941638" cy="6461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" name="Group 102"/>
          <p:cNvGrpSpPr>
            <a:grpSpLocks/>
          </p:cNvGrpSpPr>
          <p:nvPr/>
        </p:nvGrpSpPr>
        <p:grpSpPr bwMode="auto">
          <a:xfrm>
            <a:off x="647700" y="2339975"/>
            <a:ext cx="3349625" cy="1724025"/>
            <a:chOff x="408" y="1474"/>
            <a:chExt cx="2110" cy="1086"/>
          </a:xfrm>
        </p:grpSpPr>
        <p:sp>
          <p:nvSpPr>
            <p:cNvPr id="25628" name="Text Box 65"/>
            <p:cNvSpPr txBox="1">
              <a:spLocks noChangeArrowheads="1"/>
            </p:cNvSpPr>
            <p:nvPr/>
          </p:nvSpPr>
          <p:spPr bwMode="auto">
            <a:xfrm>
              <a:off x="408" y="1474"/>
              <a:ext cx="2110" cy="1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17525" indent="-517525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= noise amplitude (&gt;0)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    = weight function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r>
                <a:rPr lang="en-US" sz="1500"/>
                <a:t>         positive definite and                   vanishing for r</a:t>
              </a:r>
              <a:r>
                <a:rPr lang="en-US" sz="1500" baseline="-25000"/>
                <a:t>ij</a:t>
              </a:r>
              <a:r>
                <a:rPr lang="en-US" sz="1500"/>
                <a:t>&gt;r</a:t>
              </a:r>
              <a:r>
                <a:rPr lang="en-US" sz="1500" baseline="-25000"/>
                <a:t>C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= Gaussian noise variable</a:t>
              </a:r>
            </a:p>
          </p:txBody>
        </p:sp>
        <p:graphicFrame>
          <p:nvGraphicFramePr>
            <p:cNvPr id="25629" name="Object 37"/>
            <p:cNvGraphicFramePr>
              <a:graphicFrameLocks noChangeAspect="1"/>
            </p:cNvGraphicFramePr>
            <p:nvPr/>
          </p:nvGraphicFramePr>
          <p:xfrm>
            <a:off x="635" y="1474"/>
            <a:ext cx="22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3" name="Equation" r:id="rId5" imgW="152334" imgH="139639" progId="Equation.3">
                    <p:embed/>
                  </p:oleObj>
                </mc:Choice>
                <mc:Fallback>
                  <p:oleObj name="Equation" r:id="rId5" imgW="152334" imgH="139639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1474"/>
                          <a:ext cx="221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0" name="Object 40"/>
            <p:cNvGraphicFramePr>
              <a:graphicFrameLocks noChangeAspect="1"/>
            </p:cNvGraphicFramePr>
            <p:nvPr/>
          </p:nvGraphicFramePr>
          <p:xfrm>
            <a:off x="590" y="1769"/>
            <a:ext cx="43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4" name="Equation" r:id="rId7" imgW="457200" imgH="241300" progId="Equation.3">
                    <p:embed/>
                  </p:oleObj>
                </mc:Choice>
                <mc:Fallback>
                  <p:oleObj name="Equation" r:id="rId7" imgW="457200" imgH="2413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1769"/>
                          <a:ext cx="43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43"/>
            <p:cNvGraphicFramePr>
              <a:graphicFrameLocks noChangeAspect="1"/>
            </p:cNvGraphicFramePr>
            <p:nvPr/>
          </p:nvGraphicFramePr>
          <p:xfrm>
            <a:off x="581" y="2296"/>
            <a:ext cx="35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5" name="Equation" r:id="rId9" imgW="291847" imgH="215713" progId="Equation.3">
                    <p:embed/>
                  </p:oleObj>
                </mc:Choice>
                <mc:Fallback>
                  <p:oleObj name="Equation" r:id="rId9" imgW="291847" imgH="215713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" y="2296"/>
                          <a:ext cx="35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5" name="Group 103"/>
          <p:cNvGrpSpPr>
            <a:grpSpLocks/>
          </p:cNvGrpSpPr>
          <p:nvPr/>
        </p:nvGrpSpPr>
        <p:grpSpPr bwMode="auto">
          <a:xfrm>
            <a:off x="4248150" y="2312988"/>
            <a:ext cx="4140200" cy="2052637"/>
            <a:chOff x="2676" y="1457"/>
            <a:chExt cx="2608" cy="1293"/>
          </a:xfrm>
        </p:grpSpPr>
        <p:sp>
          <p:nvSpPr>
            <p:cNvPr id="25619" name="Rectangle 100"/>
            <p:cNvSpPr>
              <a:spLocks noChangeArrowheads="1"/>
            </p:cNvSpPr>
            <p:nvPr/>
          </p:nvSpPr>
          <p:spPr bwMode="auto">
            <a:xfrm>
              <a:off x="2676" y="1480"/>
              <a:ext cx="2608" cy="1270"/>
            </a:xfrm>
            <a:prstGeom prst="rect">
              <a:avLst/>
            </a:prstGeom>
            <a:solidFill>
              <a:schemeClr val="bg1">
                <a:alpha val="8980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20" name="Text Box 47"/>
            <p:cNvSpPr txBox="1">
              <a:spLocks noChangeArrowheads="1"/>
            </p:cNvSpPr>
            <p:nvPr/>
          </p:nvSpPr>
          <p:spPr bwMode="auto">
            <a:xfrm>
              <a:off x="2789" y="1480"/>
              <a:ext cx="2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/>
                <a:t> Stochastic </a:t>
              </a:r>
              <a:r>
                <a:rPr lang="en-US" i="1" u="sng"/>
                <a:t>properties of the noise</a:t>
              </a:r>
              <a:r>
                <a:rPr lang="en-US"/>
                <a:t>,      :</a:t>
              </a:r>
            </a:p>
          </p:txBody>
        </p:sp>
        <p:graphicFrame>
          <p:nvGraphicFramePr>
            <p:cNvPr id="25621" name="Object 54"/>
            <p:cNvGraphicFramePr>
              <a:graphicFrameLocks noChangeAspect="1"/>
            </p:cNvGraphicFramePr>
            <p:nvPr/>
          </p:nvGraphicFramePr>
          <p:xfrm>
            <a:off x="3129" y="1706"/>
            <a:ext cx="642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6" name="Equation" r:id="rId11" imgW="672808" imgH="279279" progId="Equation.3">
                    <p:embed/>
                  </p:oleObj>
                </mc:Choice>
                <mc:Fallback>
                  <p:oleObj name="Equation" r:id="rId11" imgW="672808" imgH="279279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1706"/>
                          <a:ext cx="642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2" name="Object 57"/>
            <p:cNvGraphicFramePr>
              <a:graphicFrameLocks noChangeAspect="1"/>
            </p:cNvGraphicFramePr>
            <p:nvPr/>
          </p:nvGraphicFramePr>
          <p:xfrm>
            <a:off x="3129" y="2046"/>
            <a:ext cx="703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7" name="Equation" r:id="rId13" imgW="698197" imgH="291973" progId="Equation.3">
                    <p:embed/>
                  </p:oleObj>
                </mc:Choice>
                <mc:Fallback>
                  <p:oleObj name="Equation" r:id="rId13" imgW="698197" imgH="291973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2046"/>
                          <a:ext cx="703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3" name="Text Box 58"/>
            <p:cNvSpPr txBox="1">
              <a:spLocks noChangeArrowheads="1"/>
            </p:cNvSpPr>
            <p:nvPr/>
          </p:nvSpPr>
          <p:spPr bwMode="auto">
            <a:xfrm>
              <a:off x="3991" y="2092"/>
              <a:ext cx="6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(variance)</a:t>
              </a:r>
            </a:p>
          </p:txBody>
        </p:sp>
        <p:sp>
          <p:nvSpPr>
            <p:cNvPr id="25624" name="Rectangle 87"/>
            <p:cNvSpPr>
              <a:spLocks noChangeArrowheads="1"/>
            </p:cNvSpPr>
            <p:nvPr/>
          </p:nvSpPr>
          <p:spPr bwMode="auto">
            <a:xfrm>
              <a:off x="2812" y="2365"/>
              <a:ext cx="244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buSzPct val="80000"/>
                <a:buFont typeface="Wingdings" pitchFamily="2" charset="2"/>
                <a:buChar char="q"/>
              </a:pPr>
              <a:r>
                <a:rPr lang="en-US"/>
                <a:t>       can have either sign, the random force can be either repulsive or attractive. </a:t>
              </a:r>
            </a:p>
          </p:txBody>
        </p:sp>
        <p:sp>
          <p:nvSpPr>
            <p:cNvPr id="25625" name="Text Box 88"/>
            <p:cNvSpPr txBox="1">
              <a:spLocks noChangeArrowheads="1"/>
            </p:cNvSpPr>
            <p:nvPr/>
          </p:nvSpPr>
          <p:spPr bwMode="auto">
            <a:xfrm>
              <a:off x="3983" y="1751"/>
              <a:ext cx="4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(mean)</a:t>
              </a:r>
            </a:p>
          </p:txBody>
        </p:sp>
        <p:graphicFrame>
          <p:nvGraphicFramePr>
            <p:cNvPr id="25626" name="Object 46"/>
            <p:cNvGraphicFramePr>
              <a:graphicFrameLocks noChangeAspect="1"/>
            </p:cNvGraphicFramePr>
            <p:nvPr/>
          </p:nvGraphicFramePr>
          <p:xfrm>
            <a:off x="4830" y="1457"/>
            <a:ext cx="15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8" name="Equation" r:id="rId15" imgW="164957" imgH="241091" progId="Equation.3">
                    <p:embed/>
                  </p:oleObj>
                </mc:Choice>
                <mc:Fallback>
                  <p:oleObj name="Equation" r:id="rId15" imgW="164957" imgH="241091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1457"/>
                          <a:ext cx="155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7" name="Object 89"/>
            <p:cNvGraphicFramePr>
              <a:graphicFrameLocks noChangeAspect="1"/>
            </p:cNvGraphicFramePr>
            <p:nvPr/>
          </p:nvGraphicFramePr>
          <p:xfrm>
            <a:off x="2970" y="2341"/>
            <a:ext cx="15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9" name="Equation" r:id="rId17" imgW="164957" imgH="241091" progId="Equation.3">
                    <p:embed/>
                  </p:oleObj>
                </mc:Choice>
                <mc:Fallback>
                  <p:oleObj name="Equation" r:id="rId17" imgW="164957" imgH="241091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0" y="2341"/>
                          <a:ext cx="155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1079500" y="4797425"/>
            <a:ext cx="6588125" cy="11874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RANDOM FORCE MIMICS THERMAL FLUCTUATIONS AND MAINTAIN ENERGY INPUT INTO THE SYSTEM IN OPPOSITION TO THE DISSIPATION</a:t>
            </a:r>
          </a:p>
        </p:txBody>
      </p:sp>
      <p:grpSp>
        <p:nvGrpSpPr>
          <p:cNvPr id="25607" name="Group 98"/>
          <p:cNvGrpSpPr>
            <a:grpSpLocks/>
          </p:cNvGrpSpPr>
          <p:nvPr/>
        </p:nvGrpSpPr>
        <p:grpSpPr bwMode="auto">
          <a:xfrm>
            <a:off x="2735263" y="6237288"/>
            <a:ext cx="4051300" cy="354012"/>
            <a:chOff x="214" y="3385"/>
            <a:chExt cx="2552" cy="223"/>
          </a:xfrm>
        </p:grpSpPr>
        <p:sp>
          <p:nvSpPr>
            <p:cNvPr id="25616" name="Text Box 95"/>
            <p:cNvSpPr txBox="1">
              <a:spLocks noChangeArrowheads="1"/>
            </p:cNvSpPr>
            <p:nvPr/>
          </p:nvSpPr>
          <p:spPr bwMode="auto">
            <a:xfrm>
              <a:off x="316" y="3385"/>
              <a:ext cx="2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 and              are yet to be defined!</a:t>
              </a:r>
            </a:p>
          </p:txBody>
        </p:sp>
        <p:graphicFrame>
          <p:nvGraphicFramePr>
            <p:cNvPr id="25617" name="Object 62"/>
            <p:cNvGraphicFramePr>
              <a:graphicFrameLocks noChangeAspect="1"/>
            </p:cNvGraphicFramePr>
            <p:nvPr/>
          </p:nvGraphicFramePr>
          <p:xfrm>
            <a:off x="214" y="3434"/>
            <a:ext cx="171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0" name="Equation" r:id="rId18" imgW="152334" imgH="139639" progId="Equation.3">
                    <p:embed/>
                  </p:oleObj>
                </mc:Choice>
                <mc:Fallback>
                  <p:oleObj name="Equation" r:id="rId18" imgW="152334" imgH="139639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" y="3434"/>
                          <a:ext cx="171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8" name="Object 63"/>
            <p:cNvGraphicFramePr>
              <a:graphicFrameLocks noChangeAspect="1"/>
            </p:cNvGraphicFramePr>
            <p:nvPr/>
          </p:nvGraphicFramePr>
          <p:xfrm>
            <a:off x="680" y="3385"/>
            <a:ext cx="423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1" name="Equation" r:id="rId20" imgW="457200" imgH="241300" progId="Equation.3">
                    <p:embed/>
                  </p:oleObj>
                </mc:Choice>
                <mc:Fallback>
                  <p:oleObj name="Equation" r:id="rId20" imgW="457200" imgH="241300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3385"/>
                          <a:ext cx="423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8" name="Text Box 99"/>
          <p:cNvSpPr txBox="1">
            <a:spLocks noChangeArrowheads="1"/>
          </p:cNvSpPr>
          <p:nvPr/>
        </p:nvSpPr>
        <p:spPr bwMode="auto">
          <a:xfrm>
            <a:off x="4305300" y="1844675"/>
            <a:ext cx="83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grpSp>
        <p:nvGrpSpPr>
          <p:cNvPr id="25609" name="Group 104"/>
          <p:cNvGrpSpPr>
            <a:grpSpLocks/>
          </p:cNvGrpSpPr>
          <p:nvPr/>
        </p:nvGrpSpPr>
        <p:grpSpPr bwMode="auto">
          <a:xfrm>
            <a:off x="1511300" y="1376363"/>
            <a:ext cx="1417638" cy="831850"/>
            <a:chOff x="2517" y="935"/>
            <a:chExt cx="893" cy="524"/>
          </a:xfrm>
        </p:grpSpPr>
        <p:sp>
          <p:nvSpPr>
            <p:cNvPr id="25610" name="Oval 105"/>
            <p:cNvSpPr>
              <a:spLocks noChangeAspect="1" noChangeArrowheads="1"/>
            </p:cNvSpPr>
            <p:nvPr/>
          </p:nvSpPr>
          <p:spPr bwMode="auto">
            <a:xfrm>
              <a:off x="2618" y="117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1" name="Oval 106"/>
            <p:cNvSpPr>
              <a:spLocks noChangeAspect="1" noChangeArrowheads="1"/>
            </p:cNvSpPr>
            <p:nvPr/>
          </p:nvSpPr>
          <p:spPr bwMode="auto">
            <a:xfrm>
              <a:off x="3260" y="935"/>
              <a:ext cx="67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2" name="Line 107"/>
            <p:cNvSpPr>
              <a:spLocks noChangeAspect="1" noChangeShapeType="1"/>
            </p:cNvSpPr>
            <p:nvPr/>
          </p:nvSpPr>
          <p:spPr bwMode="auto">
            <a:xfrm flipV="1">
              <a:off x="2652" y="969"/>
              <a:ext cx="642" cy="2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5613" name="Object 108"/>
            <p:cNvGraphicFramePr>
              <a:graphicFrameLocks noChangeAspect="1"/>
            </p:cNvGraphicFramePr>
            <p:nvPr/>
          </p:nvGraphicFramePr>
          <p:xfrm>
            <a:off x="2517" y="1273"/>
            <a:ext cx="101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2" name="Equation" r:id="rId22" imgW="88707" imgH="164742" progId="Equation.3">
                    <p:embed/>
                  </p:oleObj>
                </mc:Choice>
                <mc:Fallback>
                  <p:oleObj name="Equation" r:id="rId22" imgW="88707" imgH="164742" progId="Equation.3">
                    <p:embed/>
                    <p:pic>
                      <p:nvPicPr>
                        <p:cNvPr id="0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1273"/>
                          <a:ext cx="101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4" name="Object 109"/>
            <p:cNvGraphicFramePr>
              <a:graphicFrameLocks noChangeAspect="1"/>
            </p:cNvGraphicFramePr>
            <p:nvPr/>
          </p:nvGraphicFramePr>
          <p:xfrm>
            <a:off x="3266" y="1049"/>
            <a:ext cx="14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3" name="Equation" r:id="rId24" imgW="126890" imgH="190335" progId="Equation.3">
                    <p:embed/>
                  </p:oleObj>
                </mc:Choice>
                <mc:Fallback>
                  <p:oleObj name="Equation" r:id="rId24" imgW="126890" imgH="190335" progId="Equation.3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049"/>
                          <a:ext cx="14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110"/>
            <p:cNvGraphicFramePr>
              <a:graphicFrameLocks noChangeAspect="1"/>
            </p:cNvGraphicFramePr>
            <p:nvPr/>
          </p:nvGraphicFramePr>
          <p:xfrm>
            <a:off x="2922" y="1104"/>
            <a:ext cx="15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4" name="Equation" r:id="rId26" imgW="139639" imgH="241195" progId="Equation.3">
                    <p:embed/>
                  </p:oleObj>
                </mc:Choice>
                <mc:Fallback>
                  <p:oleObj name="Equation" r:id="rId26" imgW="139639" imgH="241195" progId="Equation.3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1104"/>
                          <a:ext cx="15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781300" y="404813"/>
            <a:ext cx="366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– The spring force</a:t>
            </a:r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503238" y="1125538"/>
          <a:ext cx="30162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9" name="Equation" r:id="rId5" imgW="1549400" imgH="457200" progId="Equation.3">
                  <p:embed/>
                </p:oleObj>
              </mc:Choice>
              <mc:Fallback>
                <p:oleObj name="Equation" r:id="rId5" imgW="154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125538"/>
                        <a:ext cx="3016250" cy="889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11"/>
          <p:cNvGraphicFramePr>
            <a:graphicFrameLocks noChangeAspect="1"/>
          </p:cNvGraphicFramePr>
          <p:nvPr/>
        </p:nvGraphicFramePr>
        <p:xfrm>
          <a:off x="4859338" y="1196975"/>
          <a:ext cx="40687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" name="Equation" r:id="rId7" imgW="2095500" imgH="368300" progId="Equation.3">
                  <p:embed/>
                </p:oleObj>
              </mc:Choice>
              <mc:Fallback>
                <p:oleObj name="Equation" r:id="rId7" imgW="2095500" imgH="368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96975"/>
                        <a:ext cx="4068762" cy="7143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Line 12"/>
          <p:cNvSpPr>
            <a:spLocks noChangeShapeType="1"/>
          </p:cNvSpPr>
          <p:nvPr/>
        </p:nvSpPr>
        <p:spPr bwMode="auto">
          <a:xfrm>
            <a:off x="4535488" y="2312988"/>
            <a:ext cx="0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4103688" y="1952625"/>
            <a:ext cx="83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grpSp>
        <p:nvGrpSpPr>
          <p:cNvPr id="29704" name="Group 34"/>
          <p:cNvGrpSpPr>
            <a:grpSpLocks/>
          </p:cNvGrpSpPr>
          <p:nvPr/>
        </p:nvGrpSpPr>
        <p:grpSpPr bwMode="auto">
          <a:xfrm rot="1510411">
            <a:off x="6192838" y="4257675"/>
            <a:ext cx="1339850" cy="2103438"/>
            <a:chOff x="4626" y="2995"/>
            <a:chExt cx="844" cy="1325"/>
          </a:xfrm>
        </p:grpSpPr>
        <p:grpSp>
          <p:nvGrpSpPr>
            <p:cNvPr id="29718" name="Group 20"/>
            <p:cNvGrpSpPr>
              <a:grpSpLocks/>
            </p:cNvGrpSpPr>
            <p:nvPr/>
          </p:nvGrpSpPr>
          <p:grpSpPr bwMode="auto">
            <a:xfrm rot="-3605144">
              <a:off x="4385" y="3236"/>
              <a:ext cx="1325" cy="844"/>
              <a:chOff x="408" y="3249"/>
              <a:chExt cx="1325" cy="844"/>
            </a:xfrm>
          </p:grpSpPr>
          <p:sp>
            <p:nvSpPr>
              <p:cNvPr id="29721" name="Freeform 15"/>
              <p:cNvSpPr>
                <a:spLocks/>
              </p:cNvSpPr>
              <p:nvPr/>
            </p:nvSpPr>
            <p:spPr bwMode="auto">
              <a:xfrm rot="4666661">
                <a:off x="1100" y="3555"/>
                <a:ext cx="289" cy="630"/>
              </a:xfrm>
              <a:custGeom>
                <a:avLst/>
                <a:gdLst>
                  <a:gd name="T0" fmla="*/ 170 w 289"/>
                  <a:gd name="T1" fmla="*/ 0 h 630"/>
                  <a:gd name="T2" fmla="*/ 50 w 289"/>
                  <a:gd name="T3" fmla="*/ 30 h 630"/>
                  <a:gd name="T4" fmla="*/ 104 w 289"/>
                  <a:gd name="T5" fmla="*/ 126 h 630"/>
                  <a:gd name="T6" fmla="*/ 188 w 289"/>
                  <a:gd name="T7" fmla="*/ 120 h 630"/>
                  <a:gd name="T8" fmla="*/ 206 w 289"/>
                  <a:gd name="T9" fmla="*/ 114 h 630"/>
                  <a:gd name="T10" fmla="*/ 176 w 289"/>
                  <a:gd name="T11" fmla="*/ 90 h 630"/>
                  <a:gd name="T12" fmla="*/ 50 w 289"/>
                  <a:gd name="T13" fmla="*/ 126 h 630"/>
                  <a:gd name="T14" fmla="*/ 164 w 289"/>
                  <a:gd name="T15" fmla="*/ 258 h 630"/>
                  <a:gd name="T16" fmla="*/ 230 w 289"/>
                  <a:gd name="T17" fmla="*/ 252 h 630"/>
                  <a:gd name="T18" fmla="*/ 236 w 289"/>
                  <a:gd name="T19" fmla="*/ 210 h 630"/>
                  <a:gd name="T20" fmla="*/ 194 w 289"/>
                  <a:gd name="T21" fmla="*/ 192 h 630"/>
                  <a:gd name="T22" fmla="*/ 80 w 289"/>
                  <a:gd name="T23" fmla="*/ 228 h 630"/>
                  <a:gd name="T24" fmla="*/ 74 w 289"/>
                  <a:gd name="T25" fmla="*/ 246 h 630"/>
                  <a:gd name="T26" fmla="*/ 56 w 289"/>
                  <a:gd name="T27" fmla="*/ 258 h 630"/>
                  <a:gd name="T28" fmla="*/ 44 w 289"/>
                  <a:gd name="T29" fmla="*/ 294 h 630"/>
                  <a:gd name="T30" fmla="*/ 74 w 289"/>
                  <a:gd name="T31" fmla="*/ 330 h 630"/>
                  <a:gd name="T32" fmla="*/ 110 w 289"/>
                  <a:gd name="T33" fmla="*/ 342 h 630"/>
                  <a:gd name="T34" fmla="*/ 128 w 289"/>
                  <a:gd name="T35" fmla="*/ 348 h 630"/>
                  <a:gd name="T36" fmla="*/ 248 w 289"/>
                  <a:gd name="T37" fmla="*/ 342 h 630"/>
                  <a:gd name="T38" fmla="*/ 242 w 289"/>
                  <a:gd name="T39" fmla="*/ 300 h 630"/>
                  <a:gd name="T40" fmla="*/ 176 w 289"/>
                  <a:gd name="T41" fmla="*/ 306 h 630"/>
                  <a:gd name="T42" fmla="*/ 122 w 289"/>
                  <a:gd name="T43" fmla="*/ 336 h 630"/>
                  <a:gd name="T44" fmla="*/ 86 w 289"/>
                  <a:gd name="T45" fmla="*/ 366 h 630"/>
                  <a:gd name="T46" fmla="*/ 74 w 289"/>
                  <a:gd name="T47" fmla="*/ 402 h 630"/>
                  <a:gd name="T48" fmla="*/ 116 w 289"/>
                  <a:gd name="T49" fmla="*/ 456 h 630"/>
                  <a:gd name="T50" fmla="*/ 152 w 289"/>
                  <a:gd name="T51" fmla="*/ 468 h 630"/>
                  <a:gd name="T52" fmla="*/ 260 w 289"/>
                  <a:gd name="T53" fmla="*/ 432 h 630"/>
                  <a:gd name="T54" fmla="*/ 254 w 289"/>
                  <a:gd name="T55" fmla="*/ 414 h 630"/>
                  <a:gd name="T56" fmla="*/ 218 w 289"/>
                  <a:gd name="T57" fmla="*/ 420 h 630"/>
                  <a:gd name="T58" fmla="*/ 158 w 289"/>
                  <a:gd name="T59" fmla="*/ 432 h 630"/>
                  <a:gd name="T60" fmla="*/ 122 w 289"/>
                  <a:gd name="T61" fmla="*/ 444 h 630"/>
                  <a:gd name="T62" fmla="*/ 92 w 289"/>
                  <a:gd name="T63" fmla="*/ 498 h 630"/>
                  <a:gd name="T64" fmla="*/ 128 w 289"/>
                  <a:gd name="T65" fmla="*/ 546 h 630"/>
                  <a:gd name="T66" fmla="*/ 164 w 289"/>
                  <a:gd name="T67" fmla="*/ 558 h 630"/>
                  <a:gd name="T68" fmla="*/ 182 w 289"/>
                  <a:gd name="T69" fmla="*/ 564 h 630"/>
                  <a:gd name="T70" fmla="*/ 236 w 289"/>
                  <a:gd name="T71" fmla="*/ 558 h 630"/>
                  <a:gd name="T72" fmla="*/ 272 w 289"/>
                  <a:gd name="T73" fmla="*/ 546 h 630"/>
                  <a:gd name="T74" fmla="*/ 230 w 289"/>
                  <a:gd name="T75" fmla="*/ 504 h 630"/>
                  <a:gd name="T76" fmla="*/ 212 w 289"/>
                  <a:gd name="T77" fmla="*/ 510 h 630"/>
                  <a:gd name="T78" fmla="*/ 188 w 289"/>
                  <a:gd name="T79" fmla="*/ 516 h 630"/>
                  <a:gd name="T80" fmla="*/ 152 w 289"/>
                  <a:gd name="T81" fmla="*/ 528 h 630"/>
                  <a:gd name="T82" fmla="*/ 134 w 289"/>
                  <a:gd name="T83" fmla="*/ 546 h 630"/>
                  <a:gd name="T84" fmla="*/ 116 w 289"/>
                  <a:gd name="T85" fmla="*/ 552 h 630"/>
                  <a:gd name="T86" fmla="*/ 98 w 289"/>
                  <a:gd name="T87" fmla="*/ 612 h 630"/>
                  <a:gd name="T88" fmla="*/ 104 w 289"/>
                  <a:gd name="T89" fmla="*/ 630 h 6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9" h="630">
                    <a:moveTo>
                      <a:pt x="170" y="0"/>
                    </a:moveTo>
                    <a:cubicBezTo>
                      <a:pt x="96" y="7"/>
                      <a:pt x="106" y="11"/>
                      <a:pt x="50" y="30"/>
                    </a:cubicBezTo>
                    <a:cubicBezTo>
                      <a:pt x="0" y="80"/>
                      <a:pt x="61" y="112"/>
                      <a:pt x="104" y="126"/>
                    </a:cubicBezTo>
                    <a:cubicBezTo>
                      <a:pt x="132" y="124"/>
                      <a:pt x="160" y="123"/>
                      <a:pt x="188" y="120"/>
                    </a:cubicBezTo>
                    <a:cubicBezTo>
                      <a:pt x="194" y="119"/>
                      <a:pt x="203" y="120"/>
                      <a:pt x="206" y="114"/>
                    </a:cubicBezTo>
                    <a:cubicBezTo>
                      <a:pt x="217" y="93"/>
                      <a:pt x="181" y="91"/>
                      <a:pt x="176" y="90"/>
                    </a:cubicBezTo>
                    <a:cubicBezTo>
                      <a:pt x="131" y="96"/>
                      <a:pt x="88" y="101"/>
                      <a:pt x="50" y="126"/>
                    </a:cubicBezTo>
                    <a:cubicBezTo>
                      <a:pt x="24" y="204"/>
                      <a:pt x="101" y="242"/>
                      <a:pt x="164" y="258"/>
                    </a:cubicBezTo>
                    <a:cubicBezTo>
                      <a:pt x="186" y="256"/>
                      <a:pt x="209" y="258"/>
                      <a:pt x="230" y="252"/>
                    </a:cubicBezTo>
                    <a:cubicBezTo>
                      <a:pt x="248" y="246"/>
                      <a:pt x="242" y="219"/>
                      <a:pt x="236" y="210"/>
                    </a:cubicBezTo>
                    <a:cubicBezTo>
                      <a:pt x="228" y="198"/>
                      <a:pt x="206" y="195"/>
                      <a:pt x="194" y="192"/>
                    </a:cubicBezTo>
                    <a:cubicBezTo>
                      <a:pt x="149" y="198"/>
                      <a:pt x="120" y="215"/>
                      <a:pt x="80" y="228"/>
                    </a:cubicBezTo>
                    <a:cubicBezTo>
                      <a:pt x="78" y="234"/>
                      <a:pt x="78" y="241"/>
                      <a:pt x="74" y="246"/>
                    </a:cubicBezTo>
                    <a:cubicBezTo>
                      <a:pt x="69" y="252"/>
                      <a:pt x="60" y="252"/>
                      <a:pt x="56" y="258"/>
                    </a:cubicBezTo>
                    <a:cubicBezTo>
                      <a:pt x="49" y="269"/>
                      <a:pt x="44" y="294"/>
                      <a:pt x="44" y="294"/>
                    </a:cubicBezTo>
                    <a:cubicBezTo>
                      <a:pt x="51" y="305"/>
                      <a:pt x="62" y="323"/>
                      <a:pt x="74" y="330"/>
                    </a:cubicBezTo>
                    <a:cubicBezTo>
                      <a:pt x="85" y="336"/>
                      <a:pt x="98" y="338"/>
                      <a:pt x="110" y="342"/>
                    </a:cubicBezTo>
                    <a:cubicBezTo>
                      <a:pt x="116" y="344"/>
                      <a:pt x="128" y="348"/>
                      <a:pt x="128" y="348"/>
                    </a:cubicBezTo>
                    <a:cubicBezTo>
                      <a:pt x="168" y="346"/>
                      <a:pt x="209" y="349"/>
                      <a:pt x="248" y="342"/>
                    </a:cubicBezTo>
                    <a:cubicBezTo>
                      <a:pt x="289" y="335"/>
                      <a:pt x="256" y="305"/>
                      <a:pt x="242" y="300"/>
                    </a:cubicBezTo>
                    <a:cubicBezTo>
                      <a:pt x="220" y="302"/>
                      <a:pt x="197" y="300"/>
                      <a:pt x="176" y="306"/>
                    </a:cubicBezTo>
                    <a:cubicBezTo>
                      <a:pt x="156" y="312"/>
                      <a:pt x="142" y="329"/>
                      <a:pt x="122" y="336"/>
                    </a:cubicBezTo>
                    <a:cubicBezTo>
                      <a:pt x="111" y="347"/>
                      <a:pt x="94" y="353"/>
                      <a:pt x="86" y="366"/>
                    </a:cubicBezTo>
                    <a:cubicBezTo>
                      <a:pt x="79" y="377"/>
                      <a:pt x="74" y="402"/>
                      <a:pt x="74" y="402"/>
                    </a:cubicBezTo>
                    <a:cubicBezTo>
                      <a:pt x="83" y="446"/>
                      <a:pt x="72" y="426"/>
                      <a:pt x="116" y="456"/>
                    </a:cubicBezTo>
                    <a:cubicBezTo>
                      <a:pt x="127" y="463"/>
                      <a:pt x="152" y="468"/>
                      <a:pt x="152" y="468"/>
                    </a:cubicBezTo>
                    <a:cubicBezTo>
                      <a:pt x="202" y="464"/>
                      <a:pt x="244" y="480"/>
                      <a:pt x="260" y="432"/>
                    </a:cubicBezTo>
                    <a:cubicBezTo>
                      <a:pt x="258" y="426"/>
                      <a:pt x="260" y="416"/>
                      <a:pt x="254" y="414"/>
                    </a:cubicBezTo>
                    <a:cubicBezTo>
                      <a:pt x="242" y="411"/>
                      <a:pt x="230" y="418"/>
                      <a:pt x="218" y="420"/>
                    </a:cubicBezTo>
                    <a:cubicBezTo>
                      <a:pt x="198" y="424"/>
                      <a:pt x="178" y="428"/>
                      <a:pt x="158" y="432"/>
                    </a:cubicBezTo>
                    <a:cubicBezTo>
                      <a:pt x="146" y="434"/>
                      <a:pt x="122" y="444"/>
                      <a:pt x="122" y="444"/>
                    </a:cubicBezTo>
                    <a:cubicBezTo>
                      <a:pt x="94" y="485"/>
                      <a:pt x="103" y="466"/>
                      <a:pt x="92" y="498"/>
                    </a:cubicBezTo>
                    <a:cubicBezTo>
                      <a:pt x="99" y="519"/>
                      <a:pt x="106" y="536"/>
                      <a:pt x="128" y="546"/>
                    </a:cubicBezTo>
                    <a:cubicBezTo>
                      <a:pt x="140" y="551"/>
                      <a:pt x="152" y="554"/>
                      <a:pt x="164" y="558"/>
                    </a:cubicBezTo>
                    <a:cubicBezTo>
                      <a:pt x="170" y="560"/>
                      <a:pt x="182" y="564"/>
                      <a:pt x="182" y="564"/>
                    </a:cubicBezTo>
                    <a:cubicBezTo>
                      <a:pt x="200" y="562"/>
                      <a:pt x="218" y="562"/>
                      <a:pt x="236" y="558"/>
                    </a:cubicBezTo>
                    <a:cubicBezTo>
                      <a:pt x="248" y="556"/>
                      <a:pt x="272" y="546"/>
                      <a:pt x="272" y="546"/>
                    </a:cubicBezTo>
                    <a:cubicBezTo>
                      <a:pt x="265" y="517"/>
                      <a:pt x="258" y="513"/>
                      <a:pt x="230" y="504"/>
                    </a:cubicBezTo>
                    <a:cubicBezTo>
                      <a:pt x="224" y="506"/>
                      <a:pt x="218" y="508"/>
                      <a:pt x="212" y="510"/>
                    </a:cubicBezTo>
                    <a:cubicBezTo>
                      <a:pt x="204" y="512"/>
                      <a:pt x="196" y="514"/>
                      <a:pt x="188" y="516"/>
                    </a:cubicBezTo>
                    <a:cubicBezTo>
                      <a:pt x="176" y="520"/>
                      <a:pt x="152" y="528"/>
                      <a:pt x="152" y="528"/>
                    </a:cubicBezTo>
                    <a:cubicBezTo>
                      <a:pt x="146" y="534"/>
                      <a:pt x="141" y="541"/>
                      <a:pt x="134" y="546"/>
                    </a:cubicBezTo>
                    <a:cubicBezTo>
                      <a:pt x="129" y="550"/>
                      <a:pt x="120" y="547"/>
                      <a:pt x="116" y="552"/>
                    </a:cubicBezTo>
                    <a:cubicBezTo>
                      <a:pt x="110" y="560"/>
                      <a:pt x="101" y="599"/>
                      <a:pt x="98" y="612"/>
                    </a:cubicBezTo>
                    <a:cubicBezTo>
                      <a:pt x="100" y="618"/>
                      <a:pt x="104" y="630"/>
                      <a:pt x="104" y="6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22" name="Freeform 16"/>
              <p:cNvSpPr>
                <a:spLocks/>
              </p:cNvSpPr>
              <p:nvPr/>
            </p:nvSpPr>
            <p:spPr bwMode="auto">
              <a:xfrm rot="8734326">
                <a:off x="663" y="3442"/>
                <a:ext cx="289" cy="630"/>
              </a:xfrm>
              <a:custGeom>
                <a:avLst/>
                <a:gdLst>
                  <a:gd name="T0" fmla="*/ 170 w 289"/>
                  <a:gd name="T1" fmla="*/ 0 h 630"/>
                  <a:gd name="T2" fmla="*/ 50 w 289"/>
                  <a:gd name="T3" fmla="*/ 30 h 630"/>
                  <a:gd name="T4" fmla="*/ 104 w 289"/>
                  <a:gd name="T5" fmla="*/ 126 h 630"/>
                  <a:gd name="T6" fmla="*/ 188 w 289"/>
                  <a:gd name="T7" fmla="*/ 120 h 630"/>
                  <a:gd name="T8" fmla="*/ 206 w 289"/>
                  <a:gd name="T9" fmla="*/ 114 h 630"/>
                  <a:gd name="T10" fmla="*/ 176 w 289"/>
                  <a:gd name="T11" fmla="*/ 90 h 630"/>
                  <a:gd name="T12" fmla="*/ 50 w 289"/>
                  <a:gd name="T13" fmla="*/ 126 h 630"/>
                  <a:gd name="T14" fmla="*/ 164 w 289"/>
                  <a:gd name="T15" fmla="*/ 258 h 630"/>
                  <a:gd name="T16" fmla="*/ 230 w 289"/>
                  <a:gd name="T17" fmla="*/ 252 h 630"/>
                  <a:gd name="T18" fmla="*/ 236 w 289"/>
                  <a:gd name="T19" fmla="*/ 210 h 630"/>
                  <a:gd name="T20" fmla="*/ 194 w 289"/>
                  <a:gd name="T21" fmla="*/ 192 h 630"/>
                  <a:gd name="T22" fmla="*/ 80 w 289"/>
                  <a:gd name="T23" fmla="*/ 228 h 630"/>
                  <a:gd name="T24" fmla="*/ 74 w 289"/>
                  <a:gd name="T25" fmla="*/ 246 h 630"/>
                  <a:gd name="T26" fmla="*/ 56 w 289"/>
                  <a:gd name="T27" fmla="*/ 258 h 630"/>
                  <a:gd name="T28" fmla="*/ 44 w 289"/>
                  <a:gd name="T29" fmla="*/ 294 h 630"/>
                  <a:gd name="T30" fmla="*/ 74 w 289"/>
                  <a:gd name="T31" fmla="*/ 330 h 630"/>
                  <a:gd name="T32" fmla="*/ 110 w 289"/>
                  <a:gd name="T33" fmla="*/ 342 h 630"/>
                  <a:gd name="T34" fmla="*/ 128 w 289"/>
                  <a:gd name="T35" fmla="*/ 348 h 630"/>
                  <a:gd name="T36" fmla="*/ 248 w 289"/>
                  <a:gd name="T37" fmla="*/ 342 h 630"/>
                  <a:gd name="T38" fmla="*/ 242 w 289"/>
                  <a:gd name="T39" fmla="*/ 300 h 630"/>
                  <a:gd name="T40" fmla="*/ 176 w 289"/>
                  <a:gd name="T41" fmla="*/ 306 h 630"/>
                  <a:gd name="T42" fmla="*/ 122 w 289"/>
                  <a:gd name="T43" fmla="*/ 336 h 630"/>
                  <a:gd name="T44" fmla="*/ 86 w 289"/>
                  <a:gd name="T45" fmla="*/ 366 h 630"/>
                  <a:gd name="T46" fmla="*/ 74 w 289"/>
                  <a:gd name="T47" fmla="*/ 402 h 630"/>
                  <a:gd name="T48" fmla="*/ 116 w 289"/>
                  <a:gd name="T49" fmla="*/ 456 h 630"/>
                  <a:gd name="T50" fmla="*/ 152 w 289"/>
                  <a:gd name="T51" fmla="*/ 468 h 630"/>
                  <a:gd name="T52" fmla="*/ 260 w 289"/>
                  <a:gd name="T53" fmla="*/ 432 h 630"/>
                  <a:gd name="T54" fmla="*/ 254 w 289"/>
                  <a:gd name="T55" fmla="*/ 414 h 630"/>
                  <a:gd name="T56" fmla="*/ 218 w 289"/>
                  <a:gd name="T57" fmla="*/ 420 h 630"/>
                  <a:gd name="T58" fmla="*/ 158 w 289"/>
                  <a:gd name="T59" fmla="*/ 432 h 630"/>
                  <a:gd name="T60" fmla="*/ 122 w 289"/>
                  <a:gd name="T61" fmla="*/ 444 h 630"/>
                  <a:gd name="T62" fmla="*/ 92 w 289"/>
                  <a:gd name="T63" fmla="*/ 498 h 630"/>
                  <a:gd name="T64" fmla="*/ 128 w 289"/>
                  <a:gd name="T65" fmla="*/ 546 h 630"/>
                  <a:gd name="T66" fmla="*/ 164 w 289"/>
                  <a:gd name="T67" fmla="*/ 558 h 630"/>
                  <a:gd name="T68" fmla="*/ 182 w 289"/>
                  <a:gd name="T69" fmla="*/ 564 h 630"/>
                  <a:gd name="T70" fmla="*/ 236 w 289"/>
                  <a:gd name="T71" fmla="*/ 558 h 630"/>
                  <a:gd name="T72" fmla="*/ 272 w 289"/>
                  <a:gd name="T73" fmla="*/ 546 h 630"/>
                  <a:gd name="T74" fmla="*/ 230 w 289"/>
                  <a:gd name="T75" fmla="*/ 504 h 630"/>
                  <a:gd name="T76" fmla="*/ 212 w 289"/>
                  <a:gd name="T77" fmla="*/ 510 h 630"/>
                  <a:gd name="T78" fmla="*/ 188 w 289"/>
                  <a:gd name="T79" fmla="*/ 516 h 630"/>
                  <a:gd name="T80" fmla="*/ 152 w 289"/>
                  <a:gd name="T81" fmla="*/ 528 h 630"/>
                  <a:gd name="T82" fmla="*/ 134 w 289"/>
                  <a:gd name="T83" fmla="*/ 546 h 630"/>
                  <a:gd name="T84" fmla="*/ 116 w 289"/>
                  <a:gd name="T85" fmla="*/ 552 h 630"/>
                  <a:gd name="T86" fmla="*/ 98 w 289"/>
                  <a:gd name="T87" fmla="*/ 612 h 630"/>
                  <a:gd name="T88" fmla="*/ 104 w 289"/>
                  <a:gd name="T89" fmla="*/ 630 h 6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9" h="630">
                    <a:moveTo>
                      <a:pt x="170" y="0"/>
                    </a:moveTo>
                    <a:cubicBezTo>
                      <a:pt x="96" y="7"/>
                      <a:pt x="106" y="11"/>
                      <a:pt x="50" y="30"/>
                    </a:cubicBezTo>
                    <a:cubicBezTo>
                      <a:pt x="0" y="80"/>
                      <a:pt x="61" y="112"/>
                      <a:pt x="104" y="126"/>
                    </a:cubicBezTo>
                    <a:cubicBezTo>
                      <a:pt x="132" y="124"/>
                      <a:pt x="160" y="123"/>
                      <a:pt x="188" y="120"/>
                    </a:cubicBezTo>
                    <a:cubicBezTo>
                      <a:pt x="194" y="119"/>
                      <a:pt x="203" y="120"/>
                      <a:pt x="206" y="114"/>
                    </a:cubicBezTo>
                    <a:cubicBezTo>
                      <a:pt x="217" y="93"/>
                      <a:pt x="181" y="91"/>
                      <a:pt x="176" y="90"/>
                    </a:cubicBezTo>
                    <a:cubicBezTo>
                      <a:pt x="131" y="96"/>
                      <a:pt x="88" y="101"/>
                      <a:pt x="50" y="126"/>
                    </a:cubicBezTo>
                    <a:cubicBezTo>
                      <a:pt x="24" y="204"/>
                      <a:pt x="101" y="242"/>
                      <a:pt x="164" y="258"/>
                    </a:cubicBezTo>
                    <a:cubicBezTo>
                      <a:pt x="186" y="256"/>
                      <a:pt x="209" y="258"/>
                      <a:pt x="230" y="252"/>
                    </a:cubicBezTo>
                    <a:cubicBezTo>
                      <a:pt x="248" y="246"/>
                      <a:pt x="242" y="219"/>
                      <a:pt x="236" y="210"/>
                    </a:cubicBezTo>
                    <a:cubicBezTo>
                      <a:pt x="228" y="198"/>
                      <a:pt x="206" y="195"/>
                      <a:pt x="194" y="192"/>
                    </a:cubicBezTo>
                    <a:cubicBezTo>
                      <a:pt x="149" y="198"/>
                      <a:pt x="120" y="215"/>
                      <a:pt x="80" y="228"/>
                    </a:cubicBezTo>
                    <a:cubicBezTo>
                      <a:pt x="78" y="234"/>
                      <a:pt x="78" y="241"/>
                      <a:pt x="74" y="246"/>
                    </a:cubicBezTo>
                    <a:cubicBezTo>
                      <a:pt x="69" y="252"/>
                      <a:pt x="60" y="252"/>
                      <a:pt x="56" y="258"/>
                    </a:cubicBezTo>
                    <a:cubicBezTo>
                      <a:pt x="49" y="269"/>
                      <a:pt x="44" y="294"/>
                      <a:pt x="44" y="294"/>
                    </a:cubicBezTo>
                    <a:cubicBezTo>
                      <a:pt x="51" y="305"/>
                      <a:pt x="62" y="323"/>
                      <a:pt x="74" y="330"/>
                    </a:cubicBezTo>
                    <a:cubicBezTo>
                      <a:pt x="85" y="336"/>
                      <a:pt x="98" y="338"/>
                      <a:pt x="110" y="342"/>
                    </a:cubicBezTo>
                    <a:cubicBezTo>
                      <a:pt x="116" y="344"/>
                      <a:pt x="128" y="348"/>
                      <a:pt x="128" y="348"/>
                    </a:cubicBezTo>
                    <a:cubicBezTo>
                      <a:pt x="168" y="346"/>
                      <a:pt x="209" y="349"/>
                      <a:pt x="248" y="342"/>
                    </a:cubicBezTo>
                    <a:cubicBezTo>
                      <a:pt x="289" y="335"/>
                      <a:pt x="256" y="305"/>
                      <a:pt x="242" y="300"/>
                    </a:cubicBezTo>
                    <a:cubicBezTo>
                      <a:pt x="220" y="302"/>
                      <a:pt x="197" y="300"/>
                      <a:pt x="176" y="306"/>
                    </a:cubicBezTo>
                    <a:cubicBezTo>
                      <a:pt x="156" y="312"/>
                      <a:pt x="142" y="329"/>
                      <a:pt x="122" y="336"/>
                    </a:cubicBezTo>
                    <a:cubicBezTo>
                      <a:pt x="111" y="347"/>
                      <a:pt x="94" y="353"/>
                      <a:pt x="86" y="366"/>
                    </a:cubicBezTo>
                    <a:cubicBezTo>
                      <a:pt x="79" y="377"/>
                      <a:pt x="74" y="402"/>
                      <a:pt x="74" y="402"/>
                    </a:cubicBezTo>
                    <a:cubicBezTo>
                      <a:pt x="83" y="446"/>
                      <a:pt x="72" y="426"/>
                      <a:pt x="116" y="456"/>
                    </a:cubicBezTo>
                    <a:cubicBezTo>
                      <a:pt x="127" y="463"/>
                      <a:pt x="152" y="468"/>
                      <a:pt x="152" y="468"/>
                    </a:cubicBezTo>
                    <a:cubicBezTo>
                      <a:pt x="202" y="464"/>
                      <a:pt x="244" y="480"/>
                      <a:pt x="260" y="432"/>
                    </a:cubicBezTo>
                    <a:cubicBezTo>
                      <a:pt x="258" y="426"/>
                      <a:pt x="260" y="416"/>
                      <a:pt x="254" y="414"/>
                    </a:cubicBezTo>
                    <a:cubicBezTo>
                      <a:pt x="242" y="411"/>
                      <a:pt x="230" y="418"/>
                      <a:pt x="218" y="420"/>
                    </a:cubicBezTo>
                    <a:cubicBezTo>
                      <a:pt x="198" y="424"/>
                      <a:pt x="178" y="428"/>
                      <a:pt x="158" y="432"/>
                    </a:cubicBezTo>
                    <a:cubicBezTo>
                      <a:pt x="146" y="434"/>
                      <a:pt x="122" y="444"/>
                      <a:pt x="122" y="444"/>
                    </a:cubicBezTo>
                    <a:cubicBezTo>
                      <a:pt x="94" y="485"/>
                      <a:pt x="103" y="466"/>
                      <a:pt x="92" y="498"/>
                    </a:cubicBezTo>
                    <a:cubicBezTo>
                      <a:pt x="99" y="519"/>
                      <a:pt x="106" y="536"/>
                      <a:pt x="128" y="546"/>
                    </a:cubicBezTo>
                    <a:cubicBezTo>
                      <a:pt x="140" y="551"/>
                      <a:pt x="152" y="554"/>
                      <a:pt x="164" y="558"/>
                    </a:cubicBezTo>
                    <a:cubicBezTo>
                      <a:pt x="170" y="560"/>
                      <a:pt x="182" y="564"/>
                      <a:pt x="182" y="564"/>
                    </a:cubicBezTo>
                    <a:cubicBezTo>
                      <a:pt x="200" y="562"/>
                      <a:pt x="218" y="562"/>
                      <a:pt x="236" y="558"/>
                    </a:cubicBezTo>
                    <a:cubicBezTo>
                      <a:pt x="248" y="556"/>
                      <a:pt x="272" y="546"/>
                      <a:pt x="272" y="546"/>
                    </a:cubicBezTo>
                    <a:cubicBezTo>
                      <a:pt x="265" y="517"/>
                      <a:pt x="258" y="513"/>
                      <a:pt x="230" y="504"/>
                    </a:cubicBezTo>
                    <a:cubicBezTo>
                      <a:pt x="224" y="506"/>
                      <a:pt x="218" y="508"/>
                      <a:pt x="212" y="510"/>
                    </a:cubicBezTo>
                    <a:cubicBezTo>
                      <a:pt x="204" y="512"/>
                      <a:pt x="196" y="514"/>
                      <a:pt x="188" y="516"/>
                    </a:cubicBezTo>
                    <a:cubicBezTo>
                      <a:pt x="176" y="520"/>
                      <a:pt x="152" y="528"/>
                      <a:pt x="152" y="528"/>
                    </a:cubicBezTo>
                    <a:cubicBezTo>
                      <a:pt x="146" y="534"/>
                      <a:pt x="141" y="541"/>
                      <a:pt x="134" y="546"/>
                    </a:cubicBezTo>
                    <a:cubicBezTo>
                      <a:pt x="129" y="550"/>
                      <a:pt x="120" y="547"/>
                      <a:pt x="116" y="552"/>
                    </a:cubicBezTo>
                    <a:cubicBezTo>
                      <a:pt x="110" y="560"/>
                      <a:pt x="101" y="599"/>
                      <a:pt x="98" y="612"/>
                    </a:cubicBezTo>
                    <a:cubicBezTo>
                      <a:pt x="100" y="618"/>
                      <a:pt x="104" y="630"/>
                      <a:pt x="104" y="6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33" name="Oval 17"/>
              <p:cNvSpPr>
                <a:spLocks noChangeAspect="1" noChangeArrowheads="1"/>
              </p:cNvSpPr>
              <p:nvPr/>
            </p:nvSpPr>
            <p:spPr bwMode="auto">
              <a:xfrm rot="11126209">
                <a:off x="1451" y="3543"/>
                <a:ext cx="282" cy="28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274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834" name="Oval 18"/>
              <p:cNvSpPr>
                <a:spLocks noChangeAspect="1" noChangeArrowheads="1"/>
              </p:cNvSpPr>
              <p:nvPr/>
            </p:nvSpPr>
            <p:spPr bwMode="auto">
              <a:xfrm rot="11126209">
                <a:off x="788" y="3811"/>
                <a:ext cx="282" cy="28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274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835" name="Oval 19"/>
              <p:cNvSpPr>
                <a:spLocks noChangeAspect="1" noChangeArrowheads="1"/>
              </p:cNvSpPr>
              <p:nvPr/>
            </p:nvSpPr>
            <p:spPr bwMode="auto">
              <a:xfrm rot="11126209">
                <a:off x="408" y="3249"/>
                <a:ext cx="282" cy="28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274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9719" name="Arc 24"/>
            <p:cNvSpPr>
              <a:spLocks/>
            </p:cNvSpPr>
            <p:nvPr/>
          </p:nvSpPr>
          <p:spPr bwMode="auto">
            <a:xfrm rot="-5055003">
              <a:off x="4851" y="3419"/>
              <a:ext cx="501" cy="496"/>
            </a:xfrm>
            <a:custGeom>
              <a:avLst/>
              <a:gdLst>
                <a:gd name="T0" fmla="*/ 0 w 20919"/>
                <a:gd name="T1" fmla="*/ 0 h 21600"/>
                <a:gd name="T2" fmla="*/ 501 w 20919"/>
                <a:gd name="T3" fmla="*/ 372 h 21600"/>
                <a:gd name="T4" fmla="*/ 0 w 20919"/>
                <a:gd name="T5" fmla="*/ 4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19" h="21600" fill="none" extrusionOk="0">
                  <a:moveTo>
                    <a:pt x="-1" y="0"/>
                  </a:moveTo>
                  <a:cubicBezTo>
                    <a:pt x="9857" y="0"/>
                    <a:pt x="18464" y="6673"/>
                    <a:pt x="20919" y="16219"/>
                  </a:cubicBezTo>
                </a:path>
                <a:path w="20919" h="21600" stroke="0" extrusionOk="0">
                  <a:moveTo>
                    <a:pt x="-1" y="0"/>
                  </a:moveTo>
                  <a:cubicBezTo>
                    <a:pt x="9857" y="0"/>
                    <a:pt x="18464" y="6673"/>
                    <a:pt x="20919" y="1621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20" name="Text Box 25"/>
            <p:cNvSpPr txBox="1">
              <a:spLocks noChangeArrowheads="1"/>
            </p:cNvSpPr>
            <p:nvPr/>
          </p:nvSpPr>
          <p:spPr bwMode="auto">
            <a:xfrm>
              <a:off x="4967" y="35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l-GR" sz="1800"/>
                <a:t>θ</a:t>
              </a:r>
            </a:p>
          </p:txBody>
        </p:sp>
      </p:grpSp>
      <p:grpSp>
        <p:nvGrpSpPr>
          <p:cNvPr id="29705" name="Group 32"/>
          <p:cNvGrpSpPr>
            <a:grpSpLocks/>
          </p:cNvGrpSpPr>
          <p:nvPr/>
        </p:nvGrpSpPr>
        <p:grpSpPr bwMode="auto">
          <a:xfrm rot="-3394375">
            <a:off x="1763712" y="5662613"/>
            <a:ext cx="1050925" cy="1339850"/>
            <a:chOff x="839" y="2115"/>
            <a:chExt cx="662" cy="844"/>
          </a:xfrm>
        </p:grpSpPr>
        <p:sp>
          <p:nvSpPr>
            <p:cNvPr id="29715" name="Freeform 28"/>
            <p:cNvSpPr>
              <a:spLocks/>
            </p:cNvSpPr>
            <p:nvPr/>
          </p:nvSpPr>
          <p:spPr bwMode="auto">
            <a:xfrm rot="8734326">
              <a:off x="1094" y="2308"/>
              <a:ext cx="289" cy="630"/>
            </a:xfrm>
            <a:custGeom>
              <a:avLst/>
              <a:gdLst>
                <a:gd name="T0" fmla="*/ 170 w 289"/>
                <a:gd name="T1" fmla="*/ 0 h 630"/>
                <a:gd name="T2" fmla="*/ 50 w 289"/>
                <a:gd name="T3" fmla="*/ 30 h 630"/>
                <a:gd name="T4" fmla="*/ 104 w 289"/>
                <a:gd name="T5" fmla="*/ 126 h 630"/>
                <a:gd name="T6" fmla="*/ 188 w 289"/>
                <a:gd name="T7" fmla="*/ 120 h 630"/>
                <a:gd name="T8" fmla="*/ 206 w 289"/>
                <a:gd name="T9" fmla="*/ 114 h 630"/>
                <a:gd name="T10" fmla="*/ 176 w 289"/>
                <a:gd name="T11" fmla="*/ 90 h 630"/>
                <a:gd name="T12" fmla="*/ 50 w 289"/>
                <a:gd name="T13" fmla="*/ 126 h 630"/>
                <a:gd name="T14" fmla="*/ 164 w 289"/>
                <a:gd name="T15" fmla="*/ 258 h 630"/>
                <a:gd name="T16" fmla="*/ 230 w 289"/>
                <a:gd name="T17" fmla="*/ 252 h 630"/>
                <a:gd name="T18" fmla="*/ 236 w 289"/>
                <a:gd name="T19" fmla="*/ 210 h 630"/>
                <a:gd name="T20" fmla="*/ 194 w 289"/>
                <a:gd name="T21" fmla="*/ 192 h 630"/>
                <a:gd name="T22" fmla="*/ 80 w 289"/>
                <a:gd name="T23" fmla="*/ 228 h 630"/>
                <a:gd name="T24" fmla="*/ 74 w 289"/>
                <a:gd name="T25" fmla="*/ 246 h 630"/>
                <a:gd name="T26" fmla="*/ 56 w 289"/>
                <a:gd name="T27" fmla="*/ 258 h 630"/>
                <a:gd name="T28" fmla="*/ 44 w 289"/>
                <a:gd name="T29" fmla="*/ 294 h 630"/>
                <a:gd name="T30" fmla="*/ 74 w 289"/>
                <a:gd name="T31" fmla="*/ 330 h 630"/>
                <a:gd name="T32" fmla="*/ 110 w 289"/>
                <a:gd name="T33" fmla="*/ 342 h 630"/>
                <a:gd name="T34" fmla="*/ 128 w 289"/>
                <a:gd name="T35" fmla="*/ 348 h 630"/>
                <a:gd name="T36" fmla="*/ 248 w 289"/>
                <a:gd name="T37" fmla="*/ 342 h 630"/>
                <a:gd name="T38" fmla="*/ 242 w 289"/>
                <a:gd name="T39" fmla="*/ 300 h 630"/>
                <a:gd name="T40" fmla="*/ 176 w 289"/>
                <a:gd name="T41" fmla="*/ 306 h 630"/>
                <a:gd name="T42" fmla="*/ 122 w 289"/>
                <a:gd name="T43" fmla="*/ 336 h 630"/>
                <a:gd name="T44" fmla="*/ 86 w 289"/>
                <a:gd name="T45" fmla="*/ 366 h 630"/>
                <a:gd name="T46" fmla="*/ 74 w 289"/>
                <a:gd name="T47" fmla="*/ 402 h 630"/>
                <a:gd name="T48" fmla="*/ 116 w 289"/>
                <a:gd name="T49" fmla="*/ 456 h 630"/>
                <a:gd name="T50" fmla="*/ 152 w 289"/>
                <a:gd name="T51" fmla="*/ 468 h 630"/>
                <a:gd name="T52" fmla="*/ 260 w 289"/>
                <a:gd name="T53" fmla="*/ 432 h 630"/>
                <a:gd name="T54" fmla="*/ 254 w 289"/>
                <a:gd name="T55" fmla="*/ 414 h 630"/>
                <a:gd name="T56" fmla="*/ 218 w 289"/>
                <a:gd name="T57" fmla="*/ 420 h 630"/>
                <a:gd name="T58" fmla="*/ 158 w 289"/>
                <a:gd name="T59" fmla="*/ 432 h 630"/>
                <a:gd name="T60" fmla="*/ 122 w 289"/>
                <a:gd name="T61" fmla="*/ 444 h 630"/>
                <a:gd name="T62" fmla="*/ 92 w 289"/>
                <a:gd name="T63" fmla="*/ 498 h 630"/>
                <a:gd name="T64" fmla="*/ 128 w 289"/>
                <a:gd name="T65" fmla="*/ 546 h 630"/>
                <a:gd name="T66" fmla="*/ 164 w 289"/>
                <a:gd name="T67" fmla="*/ 558 h 630"/>
                <a:gd name="T68" fmla="*/ 182 w 289"/>
                <a:gd name="T69" fmla="*/ 564 h 630"/>
                <a:gd name="T70" fmla="*/ 236 w 289"/>
                <a:gd name="T71" fmla="*/ 558 h 630"/>
                <a:gd name="T72" fmla="*/ 272 w 289"/>
                <a:gd name="T73" fmla="*/ 546 h 630"/>
                <a:gd name="T74" fmla="*/ 230 w 289"/>
                <a:gd name="T75" fmla="*/ 504 h 630"/>
                <a:gd name="T76" fmla="*/ 212 w 289"/>
                <a:gd name="T77" fmla="*/ 510 h 630"/>
                <a:gd name="T78" fmla="*/ 188 w 289"/>
                <a:gd name="T79" fmla="*/ 516 h 630"/>
                <a:gd name="T80" fmla="*/ 152 w 289"/>
                <a:gd name="T81" fmla="*/ 528 h 630"/>
                <a:gd name="T82" fmla="*/ 134 w 289"/>
                <a:gd name="T83" fmla="*/ 546 h 630"/>
                <a:gd name="T84" fmla="*/ 116 w 289"/>
                <a:gd name="T85" fmla="*/ 552 h 630"/>
                <a:gd name="T86" fmla="*/ 98 w 289"/>
                <a:gd name="T87" fmla="*/ 612 h 630"/>
                <a:gd name="T88" fmla="*/ 104 w 289"/>
                <a:gd name="T89" fmla="*/ 630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630">
                  <a:moveTo>
                    <a:pt x="170" y="0"/>
                  </a:moveTo>
                  <a:cubicBezTo>
                    <a:pt x="96" y="7"/>
                    <a:pt x="106" y="11"/>
                    <a:pt x="50" y="30"/>
                  </a:cubicBezTo>
                  <a:cubicBezTo>
                    <a:pt x="0" y="80"/>
                    <a:pt x="61" y="112"/>
                    <a:pt x="104" y="126"/>
                  </a:cubicBezTo>
                  <a:cubicBezTo>
                    <a:pt x="132" y="124"/>
                    <a:pt x="160" y="123"/>
                    <a:pt x="188" y="120"/>
                  </a:cubicBezTo>
                  <a:cubicBezTo>
                    <a:pt x="194" y="119"/>
                    <a:pt x="203" y="120"/>
                    <a:pt x="206" y="114"/>
                  </a:cubicBezTo>
                  <a:cubicBezTo>
                    <a:pt x="217" y="93"/>
                    <a:pt x="181" y="91"/>
                    <a:pt x="176" y="90"/>
                  </a:cubicBezTo>
                  <a:cubicBezTo>
                    <a:pt x="131" y="96"/>
                    <a:pt x="88" y="101"/>
                    <a:pt x="50" y="126"/>
                  </a:cubicBezTo>
                  <a:cubicBezTo>
                    <a:pt x="24" y="204"/>
                    <a:pt x="101" y="242"/>
                    <a:pt x="164" y="258"/>
                  </a:cubicBezTo>
                  <a:cubicBezTo>
                    <a:pt x="186" y="256"/>
                    <a:pt x="209" y="258"/>
                    <a:pt x="230" y="252"/>
                  </a:cubicBezTo>
                  <a:cubicBezTo>
                    <a:pt x="248" y="246"/>
                    <a:pt x="242" y="219"/>
                    <a:pt x="236" y="210"/>
                  </a:cubicBezTo>
                  <a:cubicBezTo>
                    <a:pt x="228" y="198"/>
                    <a:pt x="206" y="195"/>
                    <a:pt x="194" y="192"/>
                  </a:cubicBezTo>
                  <a:cubicBezTo>
                    <a:pt x="149" y="198"/>
                    <a:pt x="120" y="215"/>
                    <a:pt x="80" y="228"/>
                  </a:cubicBezTo>
                  <a:cubicBezTo>
                    <a:pt x="78" y="234"/>
                    <a:pt x="78" y="241"/>
                    <a:pt x="74" y="246"/>
                  </a:cubicBezTo>
                  <a:cubicBezTo>
                    <a:pt x="69" y="252"/>
                    <a:pt x="60" y="252"/>
                    <a:pt x="56" y="258"/>
                  </a:cubicBezTo>
                  <a:cubicBezTo>
                    <a:pt x="49" y="269"/>
                    <a:pt x="44" y="294"/>
                    <a:pt x="44" y="294"/>
                  </a:cubicBezTo>
                  <a:cubicBezTo>
                    <a:pt x="51" y="305"/>
                    <a:pt x="62" y="323"/>
                    <a:pt x="74" y="330"/>
                  </a:cubicBezTo>
                  <a:cubicBezTo>
                    <a:pt x="85" y="336"/>
                    <a:pt x="98" y="338"/>
                    <a:pt x="110" y="342"/>
                  </a:cubicBezTo>
                  <a:cubicBezTo>
                    <a:pt x="116" y="344"/>
                    <a:pt x="128" y="348"/>
                    <a:pt x="128" y="348"/>
                  </a:cubicBezTo>
                  <a:cubicBezTo>
                    <a:pt x="168" y="346"/>
                    <a:pt x="209" y="349"/>
                    <a:pt x="248" y="342"/>
                  </a:cubicBezTo>
                  <a:cubicBezTo>
                    <a:pt x="289" y="335"/>
                    <a:pt x="256" y="305"/>
                    <a:pt x="242" y="300"/>
                  </a:cubicBezTo>
                  <a:cubicBezTo>
                    <a:pt x="220" y="302"/>
                    <a:pt x="197" y="300"/>
                    <a:pt x="176" y="306"/>
                  </a:cubicBezTo>
                  <a:cubicBezTo>
                    <a:pt x="156" y="312"/>
                    <a:pt x="142" y="329"/>
                    <a:pt x="122" y="336"/>
                  </a:cubicBezTo>
                  <a:cubicBezTo>
                    <a:pt x="111" y="347"/>
                    <a:pt x="94" y="353"/>
                    <a:pt x="86" y="366"/>
                  </a:cubicBezTo>
                  <a:cubicBezTo>
                    <a:pt x="79" y="377"/>
                    <a:pt x="74" y="402"/>
                    <a:pt x="74" y="402"/>
                  </a:cubicBezTo>
                  <a:cubicBezTo>
                    <a:pt x="83" y="446"/>
                    <a:pt x="72" y="426"/>
                    <a:pt x="116" y="456"/>
                  </a:cubicBezTo>
                  <a:cubicBezTo>
                    <a:pt x="127" y="463"/>
                    <a:pt x="152" y="468"/>
                    <a:pt x="152" y="468"/>
                  </a:cubicBezTo>
                  <a:cubicBezTo>
                    <a:pt x="202" y="464"/>
                    <a:pt x="244" y="480"/>
                    <a:pt x="260" y="432"/>
                  </a:cubicBezTo>
                  <a:cubicBezTo>
                    <a:pt x="258" y="426"/>
                    <a:pt x="260" y="416"/>
                    <a:pt x="254" y="414"/>
                  </a:cubicBezTo>
                  <a:cubicBezTo>
                    <a:pt x="242" y="411"/>
                    <a:pt x="230" y="418"/>
                    <a:pt x="218" y="420"/>
                  </a:cubicBezTo>
                  <a:cubicBezTo>
                    <a:pt x="198" y="424"/>
                    <a:pt x="178" y="428"/>
                    <a:pt x="158" y="432"/>
                  </a:cubicBezTo>
                  <a:cubicBezTo>
                    <a:pt x="146" y="434"/>
                    <a:pt x="122" y="444"/>
                    <a:pt x="122" y="444"/>
                  </a:cubicBezTo>
                  <a:cubicBezTo>
                    <a:pt x="94" y="485"/>
                    <a:pt x="103" y="466"/>
                    <a:pt x="92" y="498"/>
                  </a:cubicBezTo>
                  <a:cubicBezTo>
                    <a:pt x="99" y="519"/>
                    <a:pt x="106" y="536"/>
                    <a:pt x="128" y="546"/>
                  </a:cubicBezTo>
                  <a:cubicBezTo>
                    <a:pt x="140" y="551"/>
                    <a:pt x="152" y="554"/>
                    <a:pt x="164" y="558"/>
                  </a:cubicBezTo>
                  <a:cubicBezTo>
                    <a:pt x="170" y="560"/>
                    <a:pt x="182" y="564"/>
                    <a:pt x="182" y="564"/>
                  </a:cubicBezTo>
                  <a:cubicBezTo>
                    <a:pt x="200" y="562"/>
                    <a:pt x="218" y="562"/>
                    <a:pt x="236" y="558"/>
                  </a:cubicBezTo>
                  <a:cubicBezTo>
                    <a:pt x="248" y="556"/>
                    <a:pt x="272" y="546"/>
                    <a:pt x="272" y="546"/>
                  </a:cubicBezTo>
                  <a:cubicBezTo>
                    <a:pt x="265" y="517"/>
                    <a:pt x="258" y="513"/>
                    <a:pt x="230" y="504"/>
                  </a:cubicBezTo>
                  <a:cubicBezTo>
                    <a:pt x="224" y="506"/>
                    <a:pt x="218" y="508"/>
                    <a:pt x="212" y="510"/>
                  </a:cubicBezTo>
                  <a:cubicBezTo>
                    <a:pt x="204" y="512"/>
                    <a:pt x="196" y="514"/>
                    <a:pt x="188" y="516"/>
                  </a:cubicBezTo>
                  <a:cubicBezTo>
                    <a:pt x="176" y="520"/>
                    <a:pt x="152" y="528"/>
                    <a:pt x="152" y="528"/>
                  </a:cubicBezTo>
                  <a:cubicBezTo>
                    <a:pt x="146" y="534"/>
                    <a:pt x="141" y="541"/>
                    <a:pt x="134" y="546"/>
                  </a:cubicBezTo>
                  <a:cubicBezTo>
                    <a:pt x="129" y="550"/>
                    <a:pt x="120" y="547"/>
                    <a:pt x="116" y="552"/>
                  </a:cubicBezTo>
                  <a:cubicBezTo>
                    <a:pt x="110" y="560"/>
                    <a:pt x="101" y="599"/>
                    <a:pt x="98" y="612"/>
                  </a:cubicBezTo>
                  <a:cubicBezTo>
                    <a:pt x="100" y="618"/>
                    <a:pt x="104" y="630"/>
                    <a:pt x="104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46" name="Oval 30"/>
            <p:cNvSpPr>
              <a:spLocks noChangeAspect="1" noChangeArrowheads="1"/>
            </p:cNvSpPr>
            <p:nvPr/>
          </p:nvSpPr>
          <p:spPr bwMode="auto">
            <a:xfrm rot="11126209">
              <a:off x="1219" y="2677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847" name="Oval 31"/>
            <p:cNvSpPr>
              <a:spLocks noChangeAspect="1" noChangeArrowheads="1"/>
            </p:cNvSpPr>
            <p:nvPr/>
          </p:nvSpPr>
          <p:spPr bwMode="auto">
            <a:xfrm rot="11126209">
              <a:off x="839" y="2114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9706" name="Text Box 36"/>
          <p:cNvSpPr txBox="1">
            <a:spLocks noChangeArrowheads="1"/>
          </p:cNvSpPr>
          <p:nvPr/>
        </p:nvSpPr>
        <p:spPr bwMode="auto">
          <a:xfrm>
            <a:off x="503238" y="2312988"/>
            <a:ext cx="2263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/>
              <a:t> </a:t>
            </a:r>
            <a:r>
              <a:rPr lang="it-IT"/>
              <a:t>U</a:t>
            </a:r>
            <a:r>
              <a:rPr lang="it-IT" baseline="30000"/>
              <a:t>S</a:t>
            </a:r>
            <a:r>
              <a:rPr lang="it-IT"/>
              <a:t> total bond potential</a:t>
            </a:r>
            <a:endParaRPr lang="en-US"/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/>
              <a:t> k</a:t>
            </a:r>
            <a:r>
              <a:rPr lang="en-US" baseline="-25000"/>
              <a:t>s</a:t>
            </a:r>
            <a:r>
              <a:rPr lang="en-US"/>
              <a:t> </a:t>
            </a:r>
            <a:r>
              <a:rPr lang="it-IT"/>
              <a:t>= spring constant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/>
              <a:t> r</a:t>
            </a:r>
            <a:r>
              <a:rPr lang="it-IT" baseline="-25000"/>
              <a:t>0</a:t>
            </a:r>
            <a:r>
              <a:rPr lang="it-IT"/>
              <a:t> = bond lenght</a:t>
            </a:r>
          </a:p>
        </p:txBody>
      </p:sp>
      <p:sp>
        <p:nvSpPr>
          <p:cNvPr id="29707" name="Text Box 37"/>
          <p:cNvSpPr txBox="1">
            <a:spLocks noChangeArrowheads="1"/>
          </p:cNvSpPr>
          <p:nvPr/>
        </p:nvSpPr>
        <p:spPr bwMode="auto">
          <a:xfrm>
            <a:off x="2735263" y="3897313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u="sng"/>
              <a:t>Default</a:t>
            </a:r>
          </a:p>
        </p:txBody>
      </p:sp>
      <p:graphicFrame>
        <p:nvGraphicFramePr>
          <p:cNvPr id="29708" name="Object 38"/>
          <p:cNvGraphicFramePr>
            <a:graphicFrameLocks noChangeAspect="1"/>
          </p:cNvGraphicFramePr>
          <p:nvPr/>
        </p:nvGraphicFramePr>
        <p:xfrm>
          <a:off x="719138" y="3716338"/>
          <a:ext cx="10461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" name="Equation" r:id="rId9" imgW="723586" imgH="507780" progId="Equation.3">
                  <p:embed/>
                </p:oleObj>
              </mc:Choice>
              <mc:Fallback>
                <p:oleObj name="Equation" r:id="rId9" imgW="723586" imgH="5077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716338"/>
                        <a:ext cx="1046162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39"/>
          <p:cNvGraphicFramePr>
            <a:graphicFrameLocks noChangeAspect="1"/>
          </p:cNvGraphicFramePr>
          <p:nvPr/>
        </p:nvGraphicFramePr>
        <p:xfrm>
          <a:off x="1979613" y="3860800"/>
          <a:ext cx="5730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" name="Equation" r:id="rId11" imgW="355292" imgH="253780" progId="Equation.3">
                  <p:embed/>
                </p:oleObj>
              </mc:Choice>
              <mc:Fallback>
                <p:oleObj name="Equation" r:id="rId11" imgW="355292" imgH="2537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573087" cy="409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40"/>
          <p:cNvSpPr>
            <a:spLocks noChangeArrowheads="1"/>
          </p:cNvSpPr>
          <p:nvPr/>
        </p:nvSpPr>
        <p:spPr bwMode="auto">
          <a:xfrm>
            <a:off x="395288" y="4545013"/>
            <a:ext cx="3889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the distance from a bead to a bonded and a non-bonded neighbor is approximately the same</a:t>
            </a:r>
          </a:p>
        </p:txBody>
      </p:sp>
      <p:sp>
        <p:nvSpPr>
          <p:cNvPr id="29711" name="Text Box 41"/>
          <p:cNvSpPr txBox="1">
            <a:spLocks noChangeArrowheads="1"/>
          </p:cNvSpPr>
          <p:nvPr/>
        </p:nvSpPr>
        <p:spPr bwMode="auto">
          <a:xfrm>
            <a:off x="5003800" y="2852738"/>
            <a:ext cx="37798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 sz="1800"/>
              <a:t> U</a:t>
            </a:r>
            <a:r>
              <a:rPr lang="it-IT" sz="1800" baseline="30000"/>
              <a:t>A</a:t>
            </a:r>
            <a:r>
              <a:rPr lang="it-IT" sz="1800"/>
              <a:t> total angle potential</a:t>
            </a:r>
            <a:r>
              <a:rPr lang="en-US" sz="1800"/>
              <a:t> 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1800"/>
              <a:t> k</a:t>
            </a:r>
            <a:r>
              <a:rPr lang="en-US" sz="1800" baseline="-25000"/>
              <a:t>A</a:t>
            </a:r>
            <a:r>
              <a:rPr lang="en-US" sz="1800"/>
              <a:t> </a:t>
            </a:r>
            <a:r>
              <a:rPr lang="it-IT" sz="1800"/>
              <a:t>= angle constant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 sz="1800"/>
              <a:t> </a:t>
            </a:r>
            <a:r>
              <a:rPr lang="el-GR" sz="1800"/>
              <a:t>θ</a:t>
            </a:r>
            <a:r>
              <a:rPr lang="it-IT" sz="1800" baseline="-25000"/>
              <a:t>0</a:t>
            </a:r>
            <a:r>
              <a:rPr lang="it-IT" sz="1800"/>
              <a:t> = equilibrium angle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 sz="1800"/>
              <a:t> </a:t>
            </a:r>
            <a:r>
              <a:rPr lang="en-US" sz="1800"/>
              <a:t>k</a:t>
            </a:r>
            <a:r>
              <a:rPr lang="en-US" sz="1800" baseline="-25000"/>
              <a:t>A</a:t>
            </a:r>
            <a:r>
              <a:rPr lang="en-US" sz="1800"/>
              <a:t> sets the stiffness of the chain</a:t>
            </a:r>
          </a:p>
        </p:txBody>
      </p:sp>
      <p:sp>
        <p:nvSpPr>
          <p:cNvPr id="29712" name="Text Box 42"/>
          <p:cNvSpPr txBox="1">
            <a:spLocks noChangeArrowheads="1"/>
          </p:cNvSpPr>
          <p:nvPr/>
        </p:nvSpPr>
        <p:spPr bwMode="auto">
          <a:xfrm>
            <a:off x="576263" y="5464175"/>
            <a:ext cx="3417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no introduction of another length scale</a:t>
            </a:r>
          </a:p>
        </p:txBody>
      </p:sp>
      <p:sp>
        <p:nvSpPr>
          <p:cNvPr id="29713" name="Line 43"/>
          <p:cNvSpPr>
            <a:spLocks noChangeShapeType="1"/>
          </p:cNvSpPr>
          <p:nvPr/>
        </p:nvSpPr>
        <p:spPr bwMode="auto">
          <a:xfrm>
            <a:off x="2303463" y="522922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14" name="Rectangle 44"/>
          <p:cNvSpPr>
            <a:spLocks noChangeArrowheads="1"/>
          </p:cNvSpPr>
          <p:nvPr/>
        </p:nvSpPr>
        <p:spPr bwMode="auto">
          <a:xfrm>
            <a:off x="250825" y="3429000"/>
            <a:ext cx="4176713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33500" y="404813"/>
            <a:ext cx="647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/>
              <a:t>DPD – Scaling of length, velocity and time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042988" y="1233488"/>
            <a:ext cx="7058025" cy="650875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sz="1800"/>
              <a:t>All beads have the same mass, </a:t>
            </a:r>
            <a:r>
              <a:rPr lang="en-US" sz="1800" u="sng"/>
              <a:t>m</a:t>
            </a:r>
            <a:r>
              <a:rPr lang="en-US" sz="1800"/>
              <a:t>, interaction radius, </a:t>
            </a:r>
            <a:r>
              <a:rPr lang="en-US" sz="1800" u="sng"/>
              <a:t>r</a:t>
            </a:r>
            <a:r>
              <a:rPr lang="en-US" sz="1800" u="sng" baseline="-25000"/>
              <a:t>c</a:t>
            </a:r>
            <a:r>
              <a:rPr lang="en-US" sz="1800"/>
              <a:t>, velocity distribution, </a:t>
            </a:r>
            <a:r>
              <a:rPr lang="en-US" sz="1800" u="sng"/>
              <a:t>k</a:t>
            </a:r>
            <a:r>
              <a:rPr lang="en-US" sz="1800" u="sng" baseline="-25000"/>
              <a:t>B</a:t>
            </a:r>
            <a:r>
              <a:rPr lang="en-US" sz="1800" u="sng"/>
              <a:t>T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150938" y="2557463"/>
            <a:ext cx="7058025" cy="376237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sz="1800"/>
              <a:t>It is convenient to use them as units of mass, length and energy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420813" y="3608388"/>
            <a:ext cx="6300787" cy="376237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sz="1800"/>
              <a:t>All the quantities in a DPD simulation are dimensionless</a:t>
            </a:r>
          </a:p>
        </p:txBody>
      </p:sp>
      <p:graphicFrame>
        <p:nvGraphicFramePr>
          <p:cNvPr id="31750" name="Object 12"/>
          <p:cNvGraphicFramePr>
            <a:graphicFrameLocks noChangeAspect="1"/>
          </p:cNvGraphicFramePr>
          <p:nvPr/>
        </p:nvGraphicFramePr>
        <p:xfrm>
          <a:off x="1547813" y="4581525"/>
          <a:ext cx="10080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" name="Equation" r:id="rId3" imgW="444307" imgH="444307" progId="Equation.3">
                  <p:embed/>
                </p:oleObj>
              </mc:Choice>
              <mc:Fallback>
                <p:oleObj name="Equation" r:id="rId3" imgW="444307" imgH="44430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008062" cy="1008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3"/>
          <p:cNvGraphicFramePr>
            <a:graphicFrameLocks noChangeAspect="1"/>
          </p:cNvGraphicFramePr>
          <p:nvPr/>
        </p:nvGraphicFramePr>
        <p:xfrm>
          <a:off x="3322638" y="4581525"/>
          <a:ext cx="16700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6" name="Equation" r:id="rId5" imgW="736600" imgH="622300" progId="Equation.3">
                  <p:embed/>
                </p:oleObj>
              </mc:Choice>
              <mc:Fallback>
                <p:oleObj name="Equation" r:id="rId5" imgW="736600" imgH="622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4581525"/>
                        <a:ext cx="1670050" cy="14112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14"/>
          <p:cNvGraphicFramePr>
            <a:graphicFrameLocks noChangeAspect="1"/>
          </p:cNvGraphicFramePr>
          <p:nvPr/>
        </p:nvGraphicFramePr>
        <p:xfrm>
          <a:off x="5759450" y="4581525"/>
          <a:ext cx="158432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7" name="Equation" r:id="rId7" imgW="698500" imgH="736600" progId="Equation.3">
                  <p:embed/>
                </p:oleObj>
              </mc:Choice>
              <mc:Fallback>
                <p:oleObj name="Equation" r:id="rId7" imgW="698500" imgH="736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4581525"/>
                        <a:ext cx="1584325" cy="16700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16"/>
          <p:cNvSpPr>
            <a:spLocks noChangeArrowheads="1"/>
          </p:cNvSpPr>
          <p:nvPr/>
        </p:nvSpPr>
        <p:spPr bwMode="auto">
          <a:xfrm>
            <a:off x="4211638" y="2062163"/>
            <a:ext cx="720725" cy="3952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4" name="AutoShape 17"/>
          <p:cNvSpPr>
            <a:spLocks noChangeArrowheads="1"/>
          </p:cNvSpPr>
          <p:nvPr/>
        </p:nvSpPr>
        <p:spPr bwMode="auto">
          <a:xfrm>
            <a:off x="4211638" y="3105150"/>
            <a:ext cx="720725" cy="3952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59063" y="404813"/>
            <a:ext cx="396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 err="1"/>
              <a:t>Running</a:t>
            </a:r>
            <a:r>
              <a:rPr lang="it-IT" sz="2400" b="1" u="sng" dirty="0"/>
              <a:t> a DPD </a:t>
            </a:r>
            <a:r>
              <a:rPr lang="it-IT" sz="2400" b="1" u="sng" dirty="0" err="1"/>
              <a:t>calculation</a:t>
            </a:r>
            <a:endParaRPr lang="en-US" sz="2400" b="1" u="sng" dirty="0"/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612775" y="1636713"/>
            <a:ext cx="7921625" cy="3719512"/>
            <a:chOff x="385" y="1063"/>
            <a:chExt cx="4990" cy="2343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85" y="1063"/>
              <a:ext cx="36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800"/>
                <a:t> Specifying the structure of the mesoscale system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861" y="1313"/>
              <a:ext cx="31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all chemical species present (beads)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mesoscale molecular topology</a:t>
              </a: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85" y="1789"/>
              <a:ext cx="21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800"/>
                <a:t> Define the bead interaction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85" y="2106"/>
              <a:ext cx="18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800"/>
                <a:t> Define the input system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861" y="2310"/>
              <a:ext cx="451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length and the outputs of the simulation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amount of each mesoscale molecule present in the system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size of the simulation cell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Choose a value for the grid spacing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Specify the cell density and the number of beads</a:t>
              </a:r>
            </a:p>
          </p:txBody>
        </p:sp>
      </p:grp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504825" y="1385888"/>
            <a:ext cx="7991475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484016">
            <a:off x="6788150" y="1277938"/>
            <a:ext cx="1924050" cy="406400"/>
          </a:xfrm>
          <a:prstGeom prst="rect">
            <a:avLst/>
          </a:prstGeom>
          <a:solidFill>
            <a:srgbClr val="FFCC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2000"/>
              <a:t>STEPS TO DO</a:t>
            </a:r>
            <a:endParaRPr lang="en-US" sz="2000"/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3529013" y="5489575"/>
            <a:ext cx="1908175" cy="711200"/>
          </a:xfrm>
          <a:prstGeom prst="rect">
            <a:avLst/>
          </a:prstGeom>
          <a:solidFill>
            <a:srgbClr val="FFCC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sz="4000" i="1"/>
              <a:t>RUN!</a:t>
            </a:r>
            <a:endParaRPr lang="en-US" sz="40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6"/>
          <p:cNvSpPr>
            <a:spLocks noChangeArrowheads="1"/>
          </p:cNvSpPr>
          <p:nvPr/>
        </p:nvSpPr>
        <p:spPr bwMode="auto">
          <a:xfrm>
            <a:off x="468313" y="2362200"/>
            <a:ext cx="8153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81742" y="765175"/>
            <a:ext cx="62440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u="sng" dirty="0"/>
              <a:t>VANTAGGI E SVANTAGGI </a:t>
            </a:r>
          </a:p>
          <a:p>
            <a:pPr algn="ctr">
              <a:defRPr/>
            </a:pPr>
            <a:r>
              <a:rPr lang="it-IT" sz="2400" b="1" u="sng" dirty="0"/>
              <a:t>DELLA SIMULAZIONE DI MESOSCALA</a:t>
            </a:r>
            <a:endParaRPr lang="en-US" sz="2400" b="1" u="sng" dirty="0"/>
          </a:p>
        </p:txBody>
      </p:sp>
      <p:graphicFrame>
        <p:nvGraphicFramePr>
          <p:cNvPr id="7262" name="Group 94"/>
          <p:cNvGraphicFramePr>
            <a:graphicFrameLocks noGrp="1"/>
          </p:cNvGraphicFramePr>
          <p:nvPr/>
        </p:nvGraphicFramePr>
        <p:xfrm>
          <a:off x="506413" y="2349500"/>
          <a:ext cx="8124825" cy="34559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Main idea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Mesoscale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Introduce simplification to atomistic methods to remove the faster degree of freedom and/or treats groups of atoms as individual entities interacting through effective potentials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Can be used to study features of complex systems on the order of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atoms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Can study dynamical processes on timescale inaccessible to classical methods, up to seconds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Can often describe only qualitative tendencies; the quality of quantitative results may be difficult to ascertain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In many cases, the approximations introduced limit the ability to physically interpret the results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61" descr="parabrezza-su-misura-per-barche-82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243" y="1088740"/>
            <a:ext cx="1268189" cy="1130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87600" y="457200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MULTISCALE SIMULATION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654675" y="2049463"/>
            <a:ext cx="1866900" cy="109061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475163" y="2722563"/>
            <a:ext cx="2039937" cy="1020762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3413125" y="3302000"/>
            <a:ext cx="1927225" cy="1112838"/>
          </a:xfrm>
          <a:prstGeom prst="rect">
            <a:avLst/>
          </a:prstGeom>
          <a:solidFill>
            <a:srgbClr val="7030A0">
              <a:alpha val="52000"/>
            </a:srgb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1604963" y="1992313"/>
            <a:ext cx="26987" cy="351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1573213" y="5375275"/>
            <a:ext cx="61087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581275" y="3905250"/>
            <a:ext cx="1493838" cy="835025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717675" y="4576763"/>
            <a:ext cx="1436688" cy="7207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712913" y="4687888"/>
            <a:ext cx="14081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200" b="1"/>
              <a:t>Meccanica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sz="1200" b="1"/>
              <a:t>Quantistica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sz="1200" b="1"/>
              <a:t>(elettroni</a:t>
            </a:r>
            <a:r>
              <a:rPr lang="it-IT" sz="1200" b="1">
                <a:latin typeface="Garamond" pitchFamily="18" charset="0"/>
              </a:rPr>
              <a:t>)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2892425" y="4094163"/>
            <a:ext cx="123666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b="1"/>
              <a:t>Meccanica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molecolare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(atomi)</a:t>
            </a:r>
            <a:endParaRPr lang="it-IT" b="1">
              <a:latin typeface="Garamond" pitchFamily="18" charset="0"/>
            </a:endParaRP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3986213" y="3390900"/>
            <a:ext cx="14097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b="1"/>
              <a:t>Modellazione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di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mesoscala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(insiemi di atomi o molecole)</a:t>
            </a:r>
            <a:endParaRPr lang="it-IT" b="1">
              <a:latin typeface="Garamond" pitchFamily="18" charset="0"/>
            </a:endParaRP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5137150" y="2884488"/>
            <a:ext cx="13684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600" b="1"/>
              <a:t>Simulazione di processo</a:t>
            </a:r>
          </a:p>
          <a:p>
            <a:pPr algn="ctr" eaLnBrk="1" hangingPunct="1">
              <a:lnSpc>
                <a:spcPct val="70000"/>
              </a:lnSpc>
            </a:pPr>
            <a:endParaRPr lang="it-IT" sz="1600" b="1"/>
          </a:p>
          <a:p>
            <a:pPr algn="ctr" eaLnBrk="1" hangingPunct="1">
              <a:lnSpc>
                <a:spcPct val="70000"/>
              </a:lnSpc>
            </a:pPr>
            <a:r>
              <a:rPr lang="it-IT" sz="1600" b="1"/>
              <a:t>FEM</a:t>
            </a:r>
            <a:endParaRPr lang="it-IT" sz="1600" b="1">
              <a:latin typeface="Garamond" pitchFamily="18" charset="0"/>
            </a:endParaRP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5965825" y="2222500"/>
            <a:ext cx="1522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800" b="1"/>
              <a:t>Engineering design</a:t>
            </a:r>
            <a:endParaRPr lang="it-IT" sz="1800" b="1">
              <a:latin typeface="Garamond" pitchFamily="18" charset="0"/>
            </a:endParaRP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1735138" y="5419725"/>
            <a:ext cx="363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1Å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6781800" y="5638800"/>
            <a:ext cx="2049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137160" r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b="1" dirty="0"/>
              <a:t>LUNGHEZZE </a:t>
            </a:r>
          </a:p>
          <a:p>
            <a:pPr eaLnBrk="1" hangingPunct="1"/>
            <a:r>
              <a:rPr lang="it-IT" b="1" dirty="0"/>
              <a:t>CARATTERISTICHE</a:t>
            </a:r>
          </a:p>
        </p:txBody>
      </p:sp>
      <p:sp>
        <p:nvSpPr>
          <p:cNvPr id="3090" name="Text Box 19"/>
          <p:cNvSpPr txBox="1">
            <a:spLocks noChangeArrowheads="1"/>
          </p:cNvSpPr>
          <p:nvPr/>
        </p:nvSpPr>
        <p:spPr bwMode="auto">
          <a:xfrm>
            <a:off x="3035300" y="54197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1nm</a:t>
            </a:r>
          </a:p>
        </p:txBody>
      </p:sp>
      <p:sp>
        <p:nvSpPr>
          <p:cNvPr id="3091" name="Text Box 20"/>
          <p:cNvSpPr txBox="1">
            <a:spLocks noChangeArrowheads="1"/>
          </p:cNvSpPr>
          <p:nvPr/>
        </p:nvSpPr>
        <p:spPr bwMode="auto">
          <a:xfrm>
            <a:off x="4202113" y="54070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</a:t>
            </a:r>
            <a:r>
              <a:rPr lang="el-GR" sz="1200"/>
              <a:t>μ</a:t>
            </a:r>
            <a:r>
              <a:rPr lang="en-US" sz="1200"/>
              <a:t>m</a:t>
            </a:r>
            <a:endParaRPr lang="el-GR" sz="1200"/>
          </a:p>
        </p:txBody>
      </p:sp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6486525" y="5419725"/>
            <a:ext cx="371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1m</a:t>
            </a:r>
          </a:p>
        </p:txBody>
      </p:sp>
      <p:sp>
        <p:nvSpPr>
          <p:cNvPr id="3093" name="Text Box 23"/>
          <p:cNvSpPr txBox="1">
            <a:spLocks noChangeArrowheads="1"/>
          </p:cNvSpPr>
          <p:nvPr/>
        </p:nvSpPr>
        <p:spPr bwMode="auto">
          <a:xfrm>
            <a:off x="950913" y="2244725"/>
            <a:ext cx="573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years</a:t>
            </a:r>
          </a:p>
        </p:txBody>
      </p:sp>
      <p:sp>
        <p:nvSpPr>
          <p:cNvPr id="3094" name="Text Box 24"/>
          <p:cNvSpPr txBox="1">
            <a:spLocks noChangeArrowheads="1"/>
          </p:cNvSpPr>
          <p:nvPr/>
        </p:nvSpPr>
        <p:spPr bwMode="auto">
          <a:xfrm>
            <a:off x="946150" y="2628900"/>
            <a:ext cx="577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hours</a:t>
            </a:r>
          </a:p>
        </p:txBody>
      </p:sp>
      <p:sp>
        <p:nvSpPr>
          <p:cNvPr id="3095" name="Text Box 25"/>
          <p:cNvSpPr txBox="1">
            <a:spLocks noChangeArrowheads="1"/>
          </p:cNvSpPr>
          <p:nvPr/>
        </p:nvSpPr>
        <p:spPr bwMode="auto">
          <a:xfrm>
            <a:off x="788988" y="3036888"/>
            <a:ext cx="735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minutes</a:t>
            </a:r>
          </a:p>
        </p:txBody>
      </p:sp>
      <p:sp>
        <p:nvSpPr>
          <p:cNvPr id="3096" name="Text Box 26"/>
          <p:cNvSpPr txBox="1">
            <a:spLocks noChangeArrowheads="1"/>
          </p:cNvSpPr>
          <p:nvPr/>
        </p:nvSpPr>
        <p:spPr bwMode="auto">
          <a:xfrm>
            <a:off x="781050" y="3444875"/>
            <a:ext cx="742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seconds</a:t>
            </a:r>
          </a:p>
        </p:txBody>
      </p:sp>
      <p:sp>
        <p:nvSpPr>
          <p:cNvPr id="3097" name="Text Box 27"/>
          <p:cNvSpPr txBox="1">
            <a:spLocks noChangeArrowheads="1"/>
          </p:cNvSpPr>
          <p:nvPr/>
        </p:nvSpPr>
        <p:spPr bwMode="auto">
          <a:xfrm>
            <a:off x="388938" y="3852863"/>
            <a:ext cx="1135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microseconds</a:t>
            </a:r>
          </a:p>
        </p:txBody>
      </p:sp>
      <p:sp>
        <p:nvSpPr>
          <p:cNvPr id="3098" name="Text Box 28"/>
          <p:cNvSpPr txBox="1">
            <a:spLocks noChangeArrowheads="1"/>
          </p:cNvSpPr>
          <p:nvPr/>
        </p:nvSpPr>
        <p:spPr bwMode="auto">
          <a:xfrm>
            <a:off x="465138" y="4260850"/>
            <a:ext cx="1058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nanoseconds</a:t>
            </a:r>
          </a:p>
        </p:txBody>
      </p:sp>
      <p:sp>
        <p:nvSpPr>
          <p:cNvPr id="3099" name="Text Box 29"/>
          <p:cNvSpPr txBox="1">
            <a:spLocks noChangeArrowheads="1"/>
          </p:cNvSpPr>
          <p:nvPr/>
        </p:nvSpPr>
        <p:spPr bwMode="auto">
          <a:xfrm>
            <a:off x="500063" y="4668838"/>
            <a:ext cx="1023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picoseconds</a:t>
            </a:r>
          </a:p>
        </p:txBody>
      </p:sp>
      <p:sp>
        <p:nvSpPr>
          <p:cNvPr id="3100" name="Text Box 30"/>
          <p:cNvSpPr txBox="1">
            <a:spLocks noChangeArrowheads="1"/>
          </p:cNvSpPr>
          <p:nvPr/>
        </p:nvSpPr>
        <p:spPr bwMode="auto">
          <a:xfrm>
            <a:off x="349250" y="5076825"/>
            <a:ext cx="1174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femtoseconds</a:t>
            </a:r>
          </a:p>
        </p:txBody>
      </p:sp>
      <p:sp>
        <p:nvSpPr>
          <p:cNvPr id="3101" name="Rectangle 31"/>
          <p:cNvSpPr>
            <a:spLocks noChangeArrowheads="1"/>
          </p:cNvSpPr>
          <p:nvPr/>
        </p:nvSpPr>
        <p:spPr bwMode="auto">
          <a:xfrm>
            <a:off x="5654675" y="2049463"/>
            <a:ext cx="1866900" cy="10906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102" name="Rectangle 32"/>
          <p:cNvSpPr>
            <a:spLocks noChangeArrowheads="1"/>
          </p:cNvSpPr>
          <p:nvPr/>
        </p:nvSpPr>
        <p:spPr bwMode="auto">
          <a:xfrm>
            <a:off x="4475163" y="2722563"/>
            <a:ext cx="2039937" cy="1020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Rectangle 33"/>
          <p:cNvSpPr>
            <a:spLocks noChangeArrowheads="1"/>
          </p:cNvSpPr>
          <p:nvPr/>
        </p:nvSpPr>
        <p:spPr bwMode="auto">
          <a:xfrm>
            <a:off x="3413125" y="3302000"/>
            <a:ext cx="1927225" cy="1112838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Line 34"/>
          <p:cNvSpPr>
            <a:spLocks noChangeShapeType="1"/>
          </p:cNvSpPr>
          <p:nvPr/>
        </p:nvSpPr>
        <p:spPr bwMode="auto">
          <a:xfrm>
            <a:off x="1604963" y="1992313"/>
            <a:ext cx="26987" cy="351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5" name="Line 35"/>
          <p:cNvSpPr>
            <a:spLocks noChangeShapeType="1"/>
          </p:cNvSpPr>
          <p:nvPr/>
        </p:nvSpPr>
        <p:spPr bwMode="auto">
          <a:xfrm flipV="1">
            <a:off x="1573213" y="5375275"/>
            <a:ext cx="61087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6" name="Rectangle 36"/>
          <p:cNvSpPr>
            <a:spLocks noChangeArrowheads="1"/>
          </p:cNvSpPr>
          <p:nvPr/>
        </p:nvSpPr>
        <p:spPr bwMode="auto">
          <a:xfrm>
            <a:off x="2581275" y="3905250"/>
            <a:ext cx="1493838" cy="835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107" name="Rectangle 37"/>
          <p:cNvSpPr>
            <a:spLocks noChangeArrowheads="1"/>
          </p:cNvSpPr>
          <p:nvPr/>
        </p:nvSpPr>
        <p:spPr bwMode="auto">
          <a:xfrm>
            <a:off x="1717675" y="4576763"/>
            <a:ext cx="1436688" cy="7207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108" name="Text Box 38"/>
          <p:cNvSpPr txBox="1">
            <a:spLocks noChangeArrowheads="1"/>
          </p:cNvSpPr>
          <p:nvPr/>
        </p:nvSpPr>
        <p:spPr bwMode="auto">
          <a:xfrm>
            <a:off x="1712913" y="4687888"/>
            <a:ext cx="14081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200" b="1"/>
              <a:t>Quantum mechanics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1200" b="1"/>
              <a:t>(electrons</a:t>
            </a:r>
            <a:r>
              <a:rPr lang="en-US" sz="1200" b="1">
                <a:latin typeface="Garamond" pitchFamily="18" charset="0"/>
              </a:rPr>
              <a:t>)</a:t>
            </a:r>
          </a:p>
        </p:txBody>
      </p:sp>
      <p:sp>
        <p:nvSpPr>
          <p:cNvPr id="3109" name="Text Box 39"/>
          <p:cNvSpPr txBox="1">
            <a:spLocks noChangeArrowheads="1"/>
          </p:cNvSpPr>
          <p:nvPr/>
        </p:nvSpPr>
        <p:spPr bwMode="auto">
          <a:xfrm>
            <a:off x="2725738" y="4043363"/>
            <a:ext cx="12366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b="1" dirty="0"/>
              <a:t>Molecular mechanics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b="1" dirty="0"/>
              <a:t>(atoms)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10" name="Text Box 40"/>
          <p:cNvSpPr txBox="1">
            <a:spLocks noChangeArrowheads="1"/>
          </p:cNvSpPr>
          <p:nvPr/>
        </p:nvSpPr>
        <p:spPr bwMode="auto">
          <a:xfrm>
            <a:off x="3886200" y="3581400"/>
            <a:ext cx="1509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en-US" b="1" dirty="0"/>
          </a:p>
          <a:p>
            <a:pPr algn="ctr" eaLnBrk="1" hangingPunct="1">
              <a:lnSpc>
                <a:spcPct val="70000"/>
              </a:lnSpc>
            </a:pPr>
            <a:r>
              <a:rPr lang="en-US" b="1" dirty="0"/>
              <a:t>(groups of atoms or molecules)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11" name="Text Box 41"/>
          <p:cNvSpPr txBox="1">
            <a:spLocks noChangeArrowheads="1"/>
          </p:cNvSpPr>
          <p:nvPr/>
        </p:nvSpPr>
        <p:spPr bwMode="auto">
          <a:xfrm>
            <a:off x="5137150" y="2884488"/>
            <a:ext cx="13684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600" b="1"/>
              <a:t>Process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1600" b="1"/>
              <a:t>simulation</a:t>
            </a:r>
          </a:p>
          <a:p>
            <a:pPr algn="ctr" eaLnBrk="1" hangingPunct="1">
              <a:lnSpc>
                <a:spcPct val="70000"/>
              </a:lnSpc>
            </a:pPr>
            <a:endParaRPr lang="en-US" sz="1600" b="1"/>
          </a:p>
          <a:p>
            <a:pPr algn="ctr" eaLnBrk="1" hangingPunct="1">
              <a:lnSpc>
                <a:spcPct val="70000"/>
              </a:lnSpc>
            </a:pPr>
            <a:r>
              <a:rPr lang="en-US" sz="1600" b="1"/>
              <a:t>FEM</a:t>
            </a:r>
            <a:endParaRPr lang="en-US" sz="1600" b="1">
              <a:latin typeface="Garamond" pitchFamily="18" charset="0"/>
            </a:endParaRPr>
          </a:p>
        </p:txBody>
      </p:sp>
      <p:sp>
        <p:nvSpPr>
          <p:cNvPr id="3112" name="Text Box 42"/>
          <p:cNvSpPr txBox="1">
            <a:spLocks noChangeArrowheads="1"/>
          </p:cNvSpPr>
          <p:nvPr/>
        </p:nvSpPr>
        <p:spPr bwMode="auto">
          <a:xfrm>
            <a:off x="5965825" y="2222500"/>
            <a:ext cx="1522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800" b="1"/>
              <a:t>Engineering design</a:t>
            </a:r>
            <a:endParaRPr lang="it-IT" sz="1800" b="1">
              <a:latin typeface="Garamond" pitchFamily="18" charset="0"/>
            </a:endParaRPr>
          </a:p>
        </p:txBody>
      </p:sp>
      <p:sp>
        <p:nvSpPr>
          <p:cNvPr id="3113" name="Text Box 43"/>
          <p:cNvSpPr txBox="1">
            <a:spLocks noChangeArrowheads="1"/>
          </p:cNvSpPr>
          <p:nvPr/>
        </p:nvSpPr>
        <p:spPr bwMode="auto">
          <a:xfrm>
            <a:off x="1735138" y="5419725"/>
            <a:ext cx="363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1Å</a:t>
            </a:r>
          </a:p>
        </p:txBody>
      </p:sp>
      <p:sp>
        <p:nvSpPr>
          <p:cNvPr id="3114" name="Text Box 44"/>
          <p:cNvSpPr txBox="1">
            <a:spLocks noChangeArrowheads="1"/>
          </p:cNvSpPr>
          <p:nvPr/>
        </p:nvSpPr>
        <p:spPr bwMode="auto">
          <a:xfrm>
            <a:off x="304800" y="1219200"/>
            <a:ext cx="1897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137160" r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b="1" dirty="0"/>
              <a:t>TEMPI</a:t>
            </a:r>
          </a:p>
          <a:p>
            <a:pPr eaLnBrk="1" hangingPunct="1"/>
            <a:r>
              <a:rPr lang="it-IT" b="1" dirty="0"/>
              <a:t>CARATTERISTICI</a:t>
            </a:r>
            <a:endParaRPr lang="en-US" b="1" dirty="0"/>
          </a:p>
        </p:txBody>
      </p:sp>
      <p:sp>
        <p:nvSpPr>
          <p:cNvPr id="3115" name="Text Box 45"/>
          <p:cNvSpPr txBox="1">
            <a:spLocks noChangeArrowheads="1"/>
          </p:cNvSpPr>
          <p:nvPr/>
        </p:nvSpPr>
        <p:spPr bwMode="auto">
          <a:xfrm>
            <a:off x="3035300" y="54197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1nm</a:t>
            </a:r>
          </a:p>
        </p:txBody>
      </p:sp>
      <p:sp>
        <p:nvSpPr>
          <p:cNvPr id="3116" name="Text Box 46"/>
          <p:cNvSpPr txBox="1">
            <a:spLocks noChangeArrowheads="1"/>
          </p:cNvSpPr>
          <p:nvPr/>
        </p:nvSpPr>
        <p:spPr bwMode="auto">
          <a:xfrm>
            <a:off x="4202113" y="54070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</a:t>
            </a:r>
            <a:r>
              <a:rPr lang="el-GR" sz="1200"/>
              <a:t>μ</a:t>
            </a:r>
            <a:r>
              <a:rPr lang="en-US" sz="1200"/>
              <a:t>m</a:t>
            </a:r>
            <a:endParaRPr lang="el-GR" sz="1200"/>
          </a:p>
        </p:txBody>
      </p:sp>
      <p:sp>
        <p:nvSpPr>
          <p:cNvPr id="3117" name="Text Box 48"/>
          <p:cNvSpPr txBox="1">
            <a:spLocks noChangeArrowheads="1"/>
          </p:cNvSpPr>
          <p:nvPr/>
        </p:nvSpPr>
        <p:spPr bwMode="auto">
          <a:xfrm>
            <a:off x="6486525" y="5419725"/>
            <a:ext cx="371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1m</a:t>
            </a:r>
          </a:p>
        </p:txBody>
      </p:sp>
      <p:sp>
        <p:nvSpPr>
          <p:cNvPr id="3118" name="Rectangle 63"/>
          <p:cNvSpPr>
            <a:spLocks noChangeArrowheads="1"/>
          </p:cNvSpPr>
          <p:nvPr/>
        </p:nvSpPr>
        <p:spPr bwMode="auto">
          <a:xfrm>
            <a:off x="5181600" y="4267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5181600" y="4294188"/>
            <a:ext cx="340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Dissipative Particle Dynamics</a:t>
            </a:r>
            <a:endParaRPr lang="en-US" sz="1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120" name="Group 62"/>
          <p:cNvGrpSpPr>
            <a:grpSpLocks/>
          </p:cNvGrpSpPr>
          <p:nvPr/>
        </p:nvGrpSpPr>
        <p:grpSpPr bwMode="auto">
          <a:xfrm>
            <a:off x="2895600" y="1447800"/>
            <a:ext cx="2133600" cy="1524000"/>
            <a:chOff x="1440" y="960"/>
            <a:chExt cx="1344" cy="960"/>
          </a:xfrm>
        </p:grpSpPr>
        <p:sp>
          <p:nvSpPr>
            <p:cNvPr id="3131" name="Rectangle 61"/>
            <p:cNvSpPr>
              <a:spLocks noChangeArrowheads="1"/>
            </p:cNvSpPr>
            <p:nvPr/>
          </p:nvSpPr>
          <p:spPr bwMode="auto">
            <a:xfrm>
              <a:off x="1440" y="960"/>
              <a:ext cx="1344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2" name="Text Box 54"/>
            <p:cNvSpPr txBox="1">
              <a:spLocks noChangeArrowheads="1"/>
            </p:cNvSpPr>
            <p:nvPr/>
          </p:nvSpPr>
          <p:spPr bwMode="auto">
            <a:xfrm>
              <a:off x="1488" y="1008"/>
              <a:ext cx="128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/>
                <a:t>Morfologia</a:t>
              </a:r>
            </a:p>
            <a:p>
              <a:pPr eaLnBrk="1" hangingPunct="1"/>
              <a:r>
                <a:rPr lang="it-IT" sz="1200"/>
                <a:t>Miscibilità e compatibilità</a:t>
              </a:r>
            </a:p>
            <a:p>
              <a:pPr eaLnBrk="1" hangingPunct="1"/>
              <a:r>
                <a:rPr lang="it-IT" sz="1200"/>
                <a:t>Fenomeni di diffusione</a:t>
              </a:r>
            </a:p>
            <a:p>
              <a:pPr eaLnBrk="1" hangingPunct="1"/>
              <a:r>
                <a:rPr lang="it-IT" sz="1200"/>
                <a:t>Stabilità strutturale</a:t>
              </a:r>
            </a:p>
            <a:p>
              <a:pPr eaLnBrk="1" hangingPunct="1"/>
              <a:r>
                <a:rPr lang="it-IT" sz="1200"/>
                <a:t>Tensione superficiale</a:t>
              </a:r>
            </a:p>
            <a:p>
              <a:pPr eaLnBrk="1" hangingPunct="1"/>
              <a:r>
                <a:rPr lang="it-IT" sz="1200"/>
                <a:t>Fenomeni di aggregazione </a:t>
              </a:r>
            </a:p>
            <a:p>
              <a:pPr eaLnBrk="1" hangingPunct="1"/>
              <a:r>
                <a:rPr lang="it-IT" sz="1200"/>
                <a:t>e coagulazione</a:t>
              </a:r>
            </a:p>
          </p:txBody>
        </p:sp>
      </p:grpSp>
      <p:sp>
        <p:nvSpPr>
          <p:cNvPr id="3121" name="AutoShape 65"/>
          <p:cNvSpPr>
            <a:spLocks noChangeArrowheads="1"/>
          </p:cNvSpPr>
          <p:nvPr/>
        </p:nvSpPr>
        <p:spPr bwMode="auto">
          <a:xfrm>
            <a:off x="3124200" y="2895600"/>
            <a:ext cx="428625" cy="838200"/>
          </a:xfrm>
          <a:prstGeom prst="curvedRightArrow">
            <a:avLst>
              <a:gd name="adj1" fmla="val 39111"/>
              <a:gd name="adj2" fmla="val 78222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2" name="Text Box 69"/>
          <p:cNvSpPr txBox="1">
            <a:spLocks noChangeArrowheads="1"/>
          </p:cNvSpPr>
          <p:nvPr/>
        </p:nvSpPr>
        <p:spPr bwMode="auto">
          <a:xfrm>
            <a:off x="3505200" y="3429000"/>
            <a:ext cx="184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b="1" dirty="0"/>
              <a:t>Mesoscale modeling</a:t>
            </a:r>
          </a:p>
        </p:txBody>
      </p:sp>
      <p:grpSp>
        <p:nvGrpSpPr>
          <p:cNvPr id="3123" name="Group 72"/>
          <p:cNvGrpSpPr>
            <a:grpSpLocks/>
          </p:cNvGrpSpPr>
          <p:nvPr/>
        </p:nvGrpSpPr>
        <p:grpSpPr bwMode="auto">
          <a:xfrm>
            <a:off x="7239000" y="4724400"/>
            <a:ext cx="1066800" cy="447675"/>
            <a:chOff x="3072" y="3414"/>
            <a:chExt cx="672" cy="282"/>
          </a:xfrm>
        </p:grpSpPr>
        <p:sp>
          <p:nvSpPr>
            <p:cNvPr id="3127" name="Text Box 21"/>
            <p:cNvSpPr txBox="1">
              <a:spLocks noChangeArrowheads="1"/>
            </p:cNvSpPr>
            <p:nvPr/>
          </p:nvSpPr>
          <p:spPr bwMode="auto">
            <a:xfrm>
              <a:off x="3373" y="341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/>
                <a:t>1mm</a:t>
              </a:r>
            </a:p>
          </p:txBody>
        </p:sp>
        <p:sp>
          <p:nvSpPr>
            <p:cNvPr id="3128" name="Text Box 47"/>
            <p:cNvSpPr txBox="1">
              <a:spLocks noChangeArrowheads="1"/>
            </p:cNvSpPr>
            <p:nvPr/>
          </p:nvSpPr>
          <p:spPr bwMode="auto">
            <a:xfrm>
              <a:off x="3373" y="341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/>
                <a:t>1mm</a:t>
              </a:r>
            </a:p>
          </p:txBody>
        </p:sp>
        <p:sp>
          <p:nvSpPr>
            <p:cNvPr id="3129" name="Rectangle 71"/>
            <p:cNvSpPr>
              <a:spLocks noChangeArrowheads="1"/>
            </p:cNvSpPr>
            <p:nvPr/>
          </p:nvSpPr>
          <p:spPr bwMode="auto">
            <a:xfrm>
              <a:off x="3072" y="3456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90" name="Text Box 70"/>
            <p:cNvSpPr txBox="1">
              <a:spLocks noChangeArrowheads="1"/>
            </p:cNvSpPr>
            <p:nvPr/>
          </p:nvSpPr>
          <p:spPr bwMode="auto">
            <a:xfrm>
              <a:off x="3072" y="3456"/>
              <a:ext cx="6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Mesodyn</a:t>
              </a:r>
              <a:endParaRPr lang="en-US" sz="16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124" name="Text Box 73"/>
          <p:cNvSpPr txBox="1">
            <a:spLocks noChangeArrowheads="1"/>
          </p:cNvSpPr>
          <p:nvPr/>
        </p:nvSpPr>
        <p:spPr bwMode="auto">
          <a:xfrm>
            <a:off x="5486400" y="5410200"/>
            <a:ext cx="490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1mm</a:t>
            </a:r>
          </a:p>
        </p:txBody>
      </p:sp>
      <p:pic>
        <p:nvPicPr>
          <p:cNvPr id="3125" name="Picture 52" descr="5-15(3x2)_N05_2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r="24495"/>
          <a:stretch>
            <a:fillRect/>
          </a:stretch>
        </p:blipFill>
        <p:spPr bwMode="auto">
          <a:xfrm>
            <a:off x="1150938" y="2079625"/>
            <a:ext cx="21653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2" descr="img_01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2F4E"/>
              </a:clrFrom>
              <a:clrTo>
                <a:srgbClr val="002F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289300"/>
            <a:ext cx="1047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2956" y="224644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SELF-ASSEMBLY OF NANOSTRUCTURES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ON GOLD NANOPARTICLES</a:t>
            </a:r>
            <a:endParaRPr lang="it-IT" sz="2400" b="1" dirty="0">
              <a:latin typeface="CreativeBlock BB" panose="020B0603050302020204" pitchFamily="34" charset="0"/>
              <a:cs typeface="Courier New" pitchFamily="49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8" y="1095279"/>
            <a:ext cx="2909309" cy="213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05" y="1345951"/>
            <a:ext cx="4587384" cy="16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" y="4588615"/>
            <a:ext cx="16580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3978" y="3375283"/>
            <a:ext cx="207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Color legend</a:t>
            </a: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solvent=turquoise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TEG/PEG=green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C8=grey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F8=purple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gold=brown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/>
          <a:stretch/>
        </p:blipFill>
        <p:spPr bwMode="auto">
          <a:xfrm>
            <a:off x="2339752" y="3356992"/>
            <a:ext cx="2611789" cy="240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21789" y="60212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Stripes</a:t>
            </a:r>
          </a:p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Stripe thickness ~ 0.65-0.7 nm</a:t>
            </a:r>
          </a:p>
        </p:txBody>
      </p:sp>
      <p:sp>
        <p:nvSpPr>
          <p:cNvPr id="9" name="CasellaDiTesto 9"/>
          <p:cNvSpPr txBox="1"/>
          <p:nvPr/>
        </p:nvSpPr>
        <p:spPr>
          <a:xfrm>
            <a:off x="4202525" y="586798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10" y="5402929"/>
            <a:ext cx="3962263" cy="10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074262" y="3187494"/>
            <a:ext cx="1585213" cy="2446634"/>
            <a:chOff x="7317999" y="3330018"/>
            <a:chExt cx="1206350" cy="1981553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7317999" y="4174223"/>
              <a:ext cx="341881" cy="341883"/>
            </a:xfrm>
            <a:prstGeom prst="ellipse">
              <a:avLst/>
            </a:prstGeom>
            <a:pattFill prst="wdDnDiag">
              <a:fgClr>
                <a:srgbClr val="996633"/>
              </a:fgClr>
              <a:bgClr>
                <a:srgbClr val="CC9900"/>
              </a:bgClr>
            </a:patt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5658088">
              <a:off x="7749262" y="4307741"/>
              <a:ext cx="262882" cy="461628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645307">
              <a:off x="7698392" y="3852751"/>
              <a:ext cx="246310" cy="461630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3215956">
              <a:off x="7789290" y="4026231"/>
              <a:ext cx="246311" cy="461628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562497" y="3734302"/>
              <a:ext cx="246310" cy="461630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8271876">
              <a:off x="7543668" y="4506276"/>
              <a:ext cx="246310" cy="461630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676866" y="3330018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 rot="8236264">
              <a:off x="7777647" y="4915750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 rot="3641600">
              <a:off x="8200197" y="3896336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 rot="6365797">
              <a:off x="8163605" y="4494360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rot="6874021">
              <a:off x="7829266" y="3482418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3565" r="67283" b="42266"/>
          <a:stretch/>
        </p:blipFill>
        <p:spPr bwMode="auto">
          <a:xfrm>
            <a:off x="5665908" y="4633335"/>
            <a:ext cx="919978" cy="8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3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5094" y="404664"/>
            <a:ext cx="824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Effect of core size and grafted composition</a:t>
            </a:r>
            <a:endParaRPr lang="it-IT" sz="2400" b="1" dirty="0">
              <a:latin typeface="CreativeBlock BB" panose="020B0603050302020204" pitchFamily="34" charset="0"/>
              <a:cs typeface="Courier New" pitchFamily="49" charset="0"/>
            </a:endParaRPr>
          </a:p>
        </p:txBody>
      </p:sp>
      <p:sp>
        <p:nvSpPr>
          <p:cNvPr id="3" name="CasellaDiTesto 5"/>
          <p:cNvSpPr txBox="1"/>
          <p:nvPr/>
        </p:nvSpPr>
        <p:spPr>
          <a:xfrm>
            <a:off x="6597944" y="3427157"/>
            <a:ext cx="207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Color legend</a:t>
            </a: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solvent=turquoise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TEG/PEG=green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C8=grey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F8=purple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gold=brown</a:t>
            </a:r>
          </a:p>
        </p:txBody>
      </p:sp>
      <p:sp>
        <p:nvSpPr>
          <p:cNvPr id="5" name="CasellaDiTesto 16"/>
          <p:cNvSpPr txBox="1"/>
          <p:nvPr/>
        </p:nvSpPr>
        <p:spPr>
          <a:xfrm>
            <a:off x="683568" y="2348046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17"/>
          <p:cNvSpPr txBox="1"/>
          <p:nvPr/>
        </p:nvSpPr>
        <p:spPr>
          <a:xfrm>
            <a:off x="683568" y="4935473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1919125" cy="16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19"/>
          <p:cNvSpPr txBox="1"/>
          <p:nvPr/>
        </p:nvSpPr>
        <p:spPr>
          <a:xfrm>
            <a:off x="7020272" y="2204864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Janus</a:t>
            </a:r>
            <a:r>
              <a:rPr lang="en-US" sz="15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en-US" sz="15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nanoparticle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13178" r="10479" b="4058"/>
          <a:stretch/>
        </p:blipFill>
        <p:spPr bwMode="auto">
          <a:xfrm>
            <a:off x="1513244" y="1268760"/>
            <a:ext cx="2700074" cy="242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54" y="1547298"/>
            <a:ext cx="2000475" cy="187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22"/>
          <p:cNvSpPr txBox="1"/>
          <p:nvPr/>
        </p:nvSpPr>
        <p:spPr>
          <a:xfrm>
            <a:off x="7020272" y="4981639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Stripe-like pattern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0" y="3868241"/>
            <a:ext cx="2972974" cy="25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96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109963" y="368660"/>
            <a:ext cx="6968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48780"/>
            <a:ext cx="81271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8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43508" y="36866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59875" r="12553"/>
          <a:stretch/>
        </p:blipFill>
        <p:spPr bwMode="auto">
          <a:xfrm>
            <a:off x="286721" y="1304764"/>
            <a:ext cx="589212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8"/>
          <a:stretch/>
        </p:blipFill>
        <p:spPr bwMode="auto">
          <a:xfrm>
            <a:off x="143508" y="5805264"/>
            <a:ext cx="6178550" cy="9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7308"/>
            <a:ext cx="6292719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1888934" y="1196752"/>
            <a:ext cx="504000" cy="504000"/>
          </a:xfrm>
          <a:prstGeom prst="ellipse">
            <a:avLst/>
          </a:prstGeom>
          <a:solidFill>
            <a:srgbClr val="33CCFF">
              <a:alpha val="27000"/>
            </a:srgbClr>
          </a:solidFill>
          <a:ln w="317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981374" y="1772872"/>
            <a:ext cx="504000" cy="504000"/>
          </a:xfrm>
          <a:prstGeom prst="ellipse">
            <a:avLst/>
          </a:prstGeom>
          <a:solidFill>
            <a:srgbClr val="92D050">
              <a:alpha val="27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86721" y="2024872"/>
            <a:ext cx="504000" cy="504000"/>
          </a:xfrm>
          <a:prstGeom prst="ellipse">
            <a:avLst/>
          </a:prstGeom>
          <a:solidFill>
            <a:srgbClr val="FFC000">
              <a:alpha val="27000"/>
            </a:srgbClr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60595" y="1988610"/>
            <a:ext cx="504000" cy="504000"/>
          </a:xfrm>
          <a:prstGeom prst="ellipse">
            <a:avLst/>
          </a:prstGeom>
          <a:solidFill>
            <a:srgbClr val="FF0000">
              <a:alpha val="27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58" y="2279530"/>
            <a:ext cx="147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268" y="1701074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Cholesterol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164288" y="2050729"/>
            <a:ext cx="504000" cy="504000"/>
          </a:xfrm>
          <a:prstGeom prst="ellipse">
            <a:avLst/>
          </a:prstGeom>
          <a:solidFill>
            <a:schemeClr val="bg2">
              <a:alpha val="27000"/>
            </a:schemeClr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889">
            <a:off x="-1208018" y="2648180"/>
            <a:ext cx="5687233" cy="25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/>
        </p:blipFill>
        <p:spPr>
          <a:xfrm>
            <a:off x="5508104" y="1982716"/>
            <a:ext cx="3620005" cy="487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86590"/>
            <a:ext cx="2311605" cy="33151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339752" y="3814714"/>
            <a:ext cx="463902" cy="484632"/>
          </a:xfrm>
          <a:prstGeom prst="rightArrow">
            <a:avLst/>
          </a:prstGeom>
          <a:solidFill>
            <a:schemeClr val="bg1">
              <a:alpha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616116" y="2132856"/>
            <a:ext cx="864096" cy="864096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2625280">
            <a:off x="6570976" y="2937024"/>
            <a:ext cx="463902" cy="484632"/>
          </a:xfrm>
          <a:prstGeom prst="rightArrow">
            <a:avLst/>
          </a:prstGeom>
          <a:solidFill>
            <a:schemeClr val="bg1">
              <a:alpha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277" y="5683845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7475" y="1933091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7677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2" y="1527791"/>
            <a:ext cx="3600400" cy="3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60" y="3537012"/>
            <a:ext cx="479441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4284407" y="2348880"/>
            <a:ext cx="4284476" cy="40011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itchFamily="49" charset="0"/>
              </a:rPr>
              <a:t>MESOSCALE SIMULATIONS</a:t>
            </a:r>
          </a:p>
        </p:txBody>
      </p:sp>
    </p:spTree>
    <p:extLst>
      <p:ext uri="{BB962C8B-B14F-4D97-AF65-F5344CB8AC3E}">
        <p14:creationId xmlns:p14="http://schemas.microsoft.com/office/powerpoint/2010/main" val="47447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2375756" y="1300698"/>
            <a:ext cx="42844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Courier New" pitchFamily="49" charset="0"/>
              </a:rPr>
              <a:t>MESOSCALE SIMULATIONS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78" y="2313096"/>
            <a:ext cx="2048379" cy="198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1" y="2313096"/>
            <a:ext cx="2014334" cy="198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86" y="2313096"/>
            <a:ext cx="2024000" cy="198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437352"/>
            <a:ext cx="298285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1" y="4437352"/>
            <a:ext cx="2982858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28" y="4437352"/>
            <a:ext cx="298285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74653" y="192678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Chol_G2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7588" y="192678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CholSS_G2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397" y="1919044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Chol2SS_G2</a:t>
            </a:r>
          </a:p>
        </p:txBody>
      </p:sp>
    </p:spTree>
    <p:extLst>
      <p:ext uri="{BB962C8B-B14F-4D97-AF65-F5344CB8AC3E}">
        <p14:creationId xmlns:p14="http://schemas.microsoft.com/office/powerpoint/2010/main" val="4101142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8668"/>
            <a:ext cx="223358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03548" y="375303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CholSS_G2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488668"/>
            <a:ext cx="223358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493799" y="372853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Chol2SS_G2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659482"/>
            <a:ext cx="223358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644234" y="591327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Chol_G2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85" y="3356992"/>
            <a:ext cx="3456384" cy="33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5903451" y="1736812"/>
            <a:ext cx="2619051" cy="70788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itchFamily="49" charset="0"/>
              </a:rPr>
              <a:t>ATOMISTIC </a:t>
            </a:r>
          </a:p>
          <a:p>
            <a:pPr algn="ctr"/>
            <a:r>
              <a:rPr lang="en-US" sz="2000" b="1" dirty="0">
                <a:latin typeface="+mj-lt"/>
                <a:cs typeface="Courier New" pitchFamily="49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726341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84438" y="584200"/>
            <a:ext cx="438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 SOFT NANOTECHNOLOGY</a:t>
            </a:r>
            <a:endParaRPr lang="en-US" sz="2400" b="1" u="sng" dirty="0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47700" y="1376363"/>
            <a:ext cx="7669213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1500"/>
              <a:t> Complex fluids, nanostructured fluids, soft matter, …..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295400" y="1808163"/>
            <a:ext cx="46148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/>
              <a:t> - Contain nanoscale structures</a:t>
            </a:r>
          </a:p>
          <a:p>
            <a:pPr eaLnBrk="1" hangingPunct="1">
              <a:lnSpc>
                <a:spcPct val="130000"/>
              </a:lnSpc>
            </a:pPr>
            <a:r>
              <a:rPr lang="en-US"/>
              <a:t> - </a:t>
            </a:r>
            <a:r>
              <a:rPr lang="it-IT"/>
              <a:t>(</a:t>
            </a:r>
            <a:r>
              <a:rPr lang="en-US"/>
              <a:t>Usually) formed by the self-assembly of molecules</a:t>
            </a:r>
          </a:p>
          <a:p>
            <a:pPr eaLnBrk="1" hangingPunct="1">
              <a:lnSpc>
                <a:spcPct val="130000"/>
              </a:lnSpc>
            </a:pPr>
            <a:r>
              <a:rPr lang="en-US"/>
              <a:t> - For example, surfactants and block copolymers</a:t>
            </a:r>
          </a:p>
        </p:txBody>
      </p:sp>
      <p:pic>
        <p:nvPicPr>
          <p:cNvPr id="7173" name="Picture 9" descr="surfatante_c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20775"/>
          <a:stretch>
            <a:fillRect/>
          </a:stretch>
        </p:blipFill>
        <p:spPr bwMode="auto">
          <a:xfrm>
            <a:off x="1187450" y="3249613"/>
            <a:ext cx="1836738" cy="243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0" descr="$$$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45"/>
          <a:stretch>
            <a:fillRect/>
          </a:stretch>
        </p:blipFill>
        <p:spPr bwMode="auto">
          <a:xfrm>
            <a:off x="3313113" y="3206750"/>
            <a:ext cx="425291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4430713" y="547528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7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3816350" y="5295900"/>
            <a:ext cx="141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4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492500" y="5403850"/>
            <a:ext cx="141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2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3240088" y="561975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1</a:t>
            </a:r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3748088" y="564673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3</a:t>
            </a: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4106863" y="5546725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5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4176713" y="5187950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6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4429125" y="511492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8</a:t>
            </a:r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4752975" y="539432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1</a:t>
            </a:r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4860925" y="5006975"/>
            <a:ext cx="141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2</a:t>
            </a: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5113338" y="532288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3</a:t>
            </a:r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5221288" y="493553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4</a:t>
            </a:r>
          </a:p>
        </p:txBody>
      </p:sp>
      <p:sp>
        <p:nvSpPr>
          <p:cNvPr id="7187" name="Text Box 26"/>
          <p:cNvSpPr txBox="1">
            <a:spLocks noChangeArrowheads="1"/>
          </p:cNvSpPr>
          <p:nvPr/>
        </p:nvSpPr>
        <p:spPr bwMode="auto">
          <a:xfrm>
            <a:off x="5475288" y="5187950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5</a:t>
            </a:r>
          </a:p>
        </p:txBody>
      </p:sp>
      <p:sp>
        <p:nvSpPr>
          <p:cNvPr id="7188" name="Text Box 27"/>
          <p:cNvSpPr txBox="1">
            <a:spLocks noChangeArrowheads="1"/>
          </p:cNvSpPr>
          <p:nvPr/>
        </p:nvSpPr>
        <p:spPr bwMode="auto">
          <a:xfrm>
            <a:off x="5545138" y="482758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6</a:t>
            </a:r>
          </a:p>
        </p:txBody>
      </p:sp>
      <p:sp>
        <p:nvSpPr>
          <p:cNvPr id="7189" name="Text Box 28"/>
          <p:cNvSpPr txBox="1">
            <a:spLocks noChangeArrowheads="1"/>
          </p:cNvSpPr>
          <p:nvPr/>
        </p:nvSpPr>
        <p:spPr bwMode="auto">
          <a:xfrm>
            <a:off x="5799138" y="5114925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7</a:t>
            </a:r>
          </a:p>
        </p:txBody>
      </p:sp>
      <p:sp>
        <p:nvSpPr>
          <p:cNvPr id="7190" name="Text Box 29"/>
          <p:cNvSpPr txBox="1">
            <a:spLocks noChangeArrowheads="1"/>
          </p:cNvSpPr>
          <p:nvPr/>
        </p:nvSpPr>
        <p:spPr bwMode="auto">
          <a:xfrm>
            <a:off x="5797550" y="47910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8</a:t>
            </a:r>
          </a:p>
        </p:txBody>
      </p:sp>
      <p:sp>
        <p:nvSpPr>
          <p:cNvPr id="7191" name="Text Box 30"/>
          <p:cNvSpPr txBox="1">
            <a:spLocks noChangeArrowheads="1"/>
          </p:cNvSpPr>
          <p:nvPr/>
        </p:nvSpPr>
        <p:spPr bwMode="auto">
          <a:xfrm>
            <a:off x="6583363" y="5121275"/>
            <a:ext cx="1592262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i="1"/>
              <a:t>Water loving</a:t>
            </a:r>
          </a:p>
          <a:p>
            <a:pPr algn="ctr" eaLnBrk="1" hangingPunct="1"/>
            <a:r>
              <a:rPr lang="en-US" i="1"/>
              <a:t>Hydrophilic head</a:t>
            </a:r>
          </a:p>
        </p:txBody>
      </p:sp>
      <p:sp>
        <p:nvSpPr>
          <p:cNvPr id="7192" name="Text Box 31"/>
          <p:cNvSpPr txBox="1">
            <a:spLocks noChangeArrowheads="1"/>
          </p:cNvSpPr>
          <p:nvPr/>
        </p:nvSpPr>
        <p:spPr bwMode="auto">
          <a:xfrm>
            <a:off x="4062413" y="5876925"/>
            <a:ext cx="165735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i="1"/>
              <a:t>Water hating</a:t>
            </a:r>
          </a:p>
          <a:p>
            <a:pPr algn="ctr" eaLnBrk="1" hangingPunct="1"/>
            <a:r>
              <a:rPr lang="en-US" i="1"/>
              <a:t>Hydrophobic tails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5111750" y="3105150"/>
            <a:ext cx="3059113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8900000" algn="ctr" rotWithShape="0">
              <a:srgbClr val="66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TYPICAL STRUCTURE OF A SURFACTANT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69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52513"/>
            <a:ext cx="5256212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484438" y="476672"/>
            <a:ext cx="414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MODERN SURFACTANTS</a:t>
            </a:r>
            <a:endParaRPr lang="en-US" sz="2400" b="1" u="sng" dirty="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368425" y="3897313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Typical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anionic</a:t>
            </a:r>
            <a:r>
              <a:rPr lang="en-US"/>
              <a:t> surfactants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863850"/>
            <a:ext cx="429101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16125" y="6273800"/>
            <a:ext cx="263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Typical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cataionic</a:t>
            </a:r>
            <a:r>
              <a:rPr lang="en-US"/>
              <a:t> surfactants</a:t>
            </a:r>
          </a:p>
        </p:txBody>
      </p:sp>
    </p:spTree>
    <p:extLst>
      <p:ext uri="{BB962C8B-B14F-4D97-AF65-F5344CB8AC3E}">
        <p14:creationId xmlns:p14="http://schemas.microsoft.com/office/powerpoint/2010/main" val="138716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>
            <a:fillRect/>
          </a:stretch>
        </p:blipFill>
        <p:spPr bwMode="auto">
          <a:xfrm>
            <a:off x="468313" y="1089025"/>
            <a:ext cx="551021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630488" y="476250"/>
            <a:ext cx="438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 SOFT NANOTECHNOLOGY</a:t>
            </a:r>
            <a:endParaRPr lang="en-US" sz="2400" b="1" u="sng" dirty="0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150938" y="4689475"/>
            <a:ext cx="7669212" cy="147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US" sz="1500" dirty="0"/>
              <a:t> Nanotechnology is the </a:t>
            </a:r>
            <a:r>
              <a:rPr lang="en-US" sz="1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</a:t>
            </a:r>
            <a:r>
              <a:rPr lang="en-US" sz="1500" dirty="0"/>
              <a:t> and the </a:t>
            </a:r>
            <a:r>
              <a:rPr lang="en-US" sz="1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US" sz="1500" dirty="0"/>
              <a:t> of matter at dimensions of roughly 1 to 100 nanometers, where unique phenomena enable </a:t>
            </a:r>
            <a:r>
              <a:rPr lang="en-US" sz="1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novel applications</a:t>
            </a:r>
            <a:r>
              <a:rPr lang="en-US" sz="1500" dirty="0"/>
              <a:t>.</a:t>
            </a:r>
          </a:p>
          <a:p>
            <a:pPr>
              <a:buSzPct val="80000"/>
              <a:buFont typeface="Wingdings" pitchFamily="2" charset="2"/>
              <a:buNone/>
              <a:defRPr/>
            </a:pPr>
            <a:endParaRPr lang="en-US" sz="1500" dirty="0"/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US" sz="1500" dirty="0"/>
              <a:t> At this level, the physical, chemical, and biological properties of materials differ in fundamental and valuable ways from the properties of individual atoms and molecules or bulk matter.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>
            <a:fillRect/>
          </a:stretch>
        </p:blipFill>
        <p:spPr bwMode="auto">
          <a:xfrm>
            <a:off x="395288" y="1089025"/>
            <a:ext cx="4500562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84438" y="441325"/>
            <a:ext cx="414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MODERN SURFACTANTS</a:t>
            </a:r>
            <a:endParaRPr lang="en-US" sz="2400" b="1" u="sng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76263" y="5553075"/>
            <a:ext cx="345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Typical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nonionic</a:t>
            </a:r>
            <a:r>
              <a:rPr lang="en-US"/>
              <a:t> surfactants (very mild)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87475"/>
            <a:ext cx="4176713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443663" y="5192713"/>
            <a:ext cx="1303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Typical lipids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4500563" y="5661025"/>
            <a:ext cx="4572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Notice the double tails. Most lipids can be found in</a:t>
            </a:r>
          </a:p>
          <a:p>
            <a:pPr algn="ctr"/>
            <a:r>
              <a:rPr lang="en-US"/>
              <a:t>biomembranes. In general, they are</a:t>
            </a:r>
          </a:p>
          <a:p>
            <a:pPr algn="ctr"/>
            <a:r>
              <a:rPr lang="en-US"/>
              <a:t>insoluble.</a:t>
            </a:r>
          </a:p>
        </p:txBody>
      </p:sp>
    </p:spTree>
    <p:extLst>
      <p:ext uri="{BB962C8B-B14F-4D97-AF65-F5344CB8AC3E}">
        <p14:creationId xmlns:p14="http://schemas.microsoft.com/office/powerpoint/2010/main" val="964405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58420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/>
              <a:t>PACKING PARAMETER</a:t>
            </a:r>
            <a:endParaRPr lang="en-US" sz="2400" b="1" u="sng" dirty="0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1042988" y="1333500"/>
          <a:ext cx="162083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596641" imgH="393529" progId="Equation.3">
                  <p:embed/>
                </p:oleObj>
              </mc:Choice>
              <mc:Fallback>
                <p:oleObj name="Equation" r:id="rId3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33500"/>
                        <a:ext cx="1620837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079500" y="2782888"/>
            <a:ext cx="5741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V tail volume per molecule</a:t>
            </a:r>
          </a:p>
          <a:p>
            <a:pPr eaLnBrk="1" hangingPunct="1"/>
            <a:r>
              <a:rPr lang="en-US" sz="2000"/>
              <a:t>A cross-sectional area per surfactant molecule</a:t>
            </a:r>
          </a:p>
          <a:p>
            <a:pPr eaLnBrk="1" hangingPunct="1"/>
            <a:r>
              <a:rPr lang="en-US" sz="2000"/>
              <a:t>L length of hydrophobic tail</a:t>
            </a:r>
          </a:p>
        </p:txBody>
      </p:sp>
      <p:sp>
        <p:nvSpPr>
          <p:cNvPr id="10245" name="WordArt 9"/>
          <p:cNvSpPr>
            <a:spLocks noChangeArrowheads="1" noChangeShapeType="1" noTextEdit="1"/>
          </p:cNvSpPr>
          <p:nvPr/>
        </p:nvSpPr>
        <p:spPr bwMode="auto">
          <a:xfrm>
            <a:off x="4103688" y="1697038"/>
            <a:ext cx="2995612" cy="414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packing parameter</a:t>
            </a:r>
          </a:p>
        </p:txBody>
      </p:sp>
      <p:grpSp>
        <p:nvGrpSpPr>
          <p:cNvPr id="10246" name="Group 24"/>
          <p:cNvGrpSpPr>
            <a:grpSpLocks/>
          </p:cNvGrpSpPr>
          <p:nvPr/>
        </p:nvGrpSpPr>
        <p:grpSpPr bwMode="auto">
          <a:xfrm>
            <a:off x="1714500" y="4868863"/>
            <a:ext cx="5018088" cy="1093787"/>
            <a:chOff x="272" y="2750"/>
            <a:chExt cx="3161" cy="689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2857" y="2863"/>
              <a:ext cx="576" cy="576"/>
            </a:xfrm>
            <a:prstGeom prst="ellipse">
              <a:avLst/>
            </a:prstGeom>
            <a:solidFill>
              <a:srgbClr val="99CCFF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3" name="Freeform 14"/>
            <p:cNvSpPr>
              <a:spLocks/>
            </p:cNvSpPr>
            <p:nvPr/>
          </p:nvSpPr>
          <p:spPr bwMode="auto">
            <a:xfrm>
              <a:off x="457" y="2907"/>
              <a:ext cx="2405" cy="359"/>
            </a:xfrm>
            <a:custGeom>
              <a:avLst/>
              <a:gdLst>
                <a:gd name="T0" fmla="*/ 0 w 2405"/>
                <a:gd name="T1" fmla="*/ 229 h 359"/>
                <a:gd name="T2" fmla="*/ 92 w 2405"/>
                <a:gd name="T3" fmla="*/ 83 h 359"/>
                <a:gd name="T4" fmla="*/ 128 w 2405"/>
                <a:gd name="T5" fmla="*/ 28 h 359"/>
                <a:gd name="T6" fmla="*/ 210 w 2405"/>
                <a:gd name="T7" fmla="*/ 0 h 359"/>
                <a:gd name="T8" fmla="*/ 348 w 2405"/>
                <a:gd name="T9" fmla="*/ 37 h 359"/>
                <a:gd name="T10" fmla="*/ 412 w 2405"/>
                <a:gd name="T11" fmla="*/ 110 h 359"/>
                <a:gd name="T12" fmla="*/ 421 w 2405"/>
                <a:gd name="T13" fmla="*/ 138 h 359"/>
                <a:gd name="T14" fmla="*/ 457 w 2405"/>
                <a:gd name="T15" fmla="*/ 192 h 359"/>
                <a:gd name="T16" fmla="*/ 485 w 2405"/>
                <a:gd name="T17" fmla="*/ 238 h 359"/>
                <a:gd name="T18" fmla="*/ 521 w 2405"/>
                <a:gd name="T19" fmla="*/ 293 h 359"/>
                <a:gd name="T20" fmla="*/ 576 w 2405"/>
                <a:gd name="T21" fmla="*/ 284 h 359"/>
                <a:gd name="T22" fmla="*/ 585 w 2405"/>
                <a:gd name="T23" fmla="*/ 256 h 359"/>
                <a:gd name="T24" fmla="*/ 631 w 2405"/>
                <a:gd name="T25" fmla="*/ 211 h 359"/>
                <a:gd name="T26" fmla="*/ 704 w 2405"/>
                <a:gd name="T27" fmla="*/ 174 h 359"/>
                <a:gd name="T28" fmla="*/ 796 w 2405"/>
                <a:gd name="T29" fmla="*/ 229 h 359"/>
                <a:gd name="T30" fmla="*/ 896 w 2405"/>
                <a:gd name="T31" fmla="*/ 357 h 359"/>
                <a:gd name="T32" fmla="*/ 1088 w 2405"/>
                <a:gd name="T33" fmla="*/ 348 h 359"/>
                <a:gd name="T34" fmla="*/ 1106 w 2405"/>
                <a:gd name="T35" fmla="*/ 320 h 359"/>
                <a:gd name="T36" fmla="*/ 1125 w 2405"/>
                <a:gd name="T37" fmla="*/ 266 h 359"/>
                <a:gd name="T38" fmla="*/ 1161 w 2405"/>
                <a:gd name="T39" fmla="*/ 220 h 359"/>
                <a:gd name="T40" fmla="*/ 1189 w 2405"/>
                <a:gd name="T41" fmla="*/ 165 h 359"/>
                <a:gd name="T42" fmla="*/ 1198 w 2405"/>
                <a:gd name="T43" fmla="*/ 138 h 359"/>
                <a:gd name="T44" fmla="*/ 1225 w 2405"/>
                <a:gd name="T45" fmla="*/ 128 h 359"/>
                <a:gd name="T46" fmla="*/ 1280 w 2405"/>
                <a:gd name="T47" fmla="*/ 110 h 359"/>
                <a:gd name="T48" fmla="*/ 1390 w 2405"/>
                <a:gd name="T49" fmla="*/ 138 h 359"/>
                <a:gd name="T50" fmla="*/ 1417 w 2405"/>
                <a:gd name="T51" fmla="*/ 147 h 359"/>
                <a:gd name="T52" fmla="*/ 1463 w 2405"/>
                <a:gd name="T53" fmla="*/ 183 h 359"/>
                <a:gd name="T54" fmla="*/ 1481 w 2405"/>
                <a:gd name="T55" fmla="*/ 238 h 359"/>
                <a:gd name="T56" fmla="*/ 1545 w 2405"/>
                <a:gd name="T57" fmla="*/ 293 h 359"/>
                <a:gd name="T58" fmla="*/ 1646 w 2405"/>
                <a:gd name="T59" fmla="*/ 284 h 359"/>
                <a:gd name="T60" fmla="*/ 1655 w 2405"/>
                <a:gd name="T61" fmla="*/ 247 h 359"/>
                <a:gd name="T62" fmla="*/ 1701 w 2405"/>
                <a:gd name="T63" fmla="*/ 138 h 359"/>
                <a:gd name="T64" fmla="*/ 1810 w 2405"/>
                <a:gd name="T65" fmla="*/ 46 h 359"/>
                <a:gd name="T66" fmla="*/ 2002 w 2405"/>
                <a:gd name="T67" fmla="*/ 83 h 359"/>
                <a:gd name="T68" fmla="*/ 2085 w 2405"/>
                <a:gd name="T69" fmla="*/ 119 h 359"/>
                <a:gd name="T70" fmla="*/ 2405 w 2405"/>
                <a:gd name="T71" fmla="*/ 183 h 3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05" h="359">
                  <a:moveTo>
                    <a:pt x="0" y="229"/>
                  </a:moveTo>
                  <a:cubicBezTo>
                    <a:pt x="23" y="159"/>
                    <a:pt x="48" y="141"/>
                    <a:pt x="92" y="83"/>
                  </a:cubicBezTo>
                  <a:cubicBezTo>
                    <a:pt x="105" y="65"/>
                    <a:pt x="107" y="35"/>
                    <a:pt x="128" y="28"/>
                  </a:cubicBezTo>
                  <a:cubicBezTo>
                    <a:pt x="192" y="7"/>
                    <a:pt x="165" y="17"/>
                    <a:pt x="210" y="0"/>
                  </a:cubicBezTo>
                  <a:cubicBezTo>
                    <a:pt x="274" y="8"/>
                    <a:pt x="299" y="5"/>
                    <a:pt x="348" y="37"/>
                  </a:cubicBezTo>
                  <a:cubicBezTo>
                    <a:pt x="368" y="66"/>
                    <a:pt x="392" y="81"/>
                    <a:pt x="412" y="110"/>
                  </a:cubicBezTo>
                  <a:cubicBezTo>
                    <a:pt x="415" y="119"/>
                    <a:pt x="416" y="129"/>
                    <a:pt x="421" y="138"/>
                  </a:cubicBezTo>
                  <a:cubicBezTo>
                    <a:pt x="431" y="157"/>
                    <a:pt x="457" y="192"/>
                    <a:pt x="457" y="192"/>
                  </a:cubicBezTo>
                  <a:cubicBezTo>
                    <a:pt x="475" y="248"/>
                    <a:pt x="453" y="196"/>
                    <a:pt x="485" y="238"/>
                  </a:cubicBezTo>
                  <a:cubicBezTo>
                    <a:pt x="498" y="256"/>
                    <a:pt x="521" y="293"/>
                    <a:pt x="521" y="293"/>
                  </a:cubicBezTo>
                  <a:cubicBezTo>
                    <a:pt x="539" y="290"/>
                    <a:pt x="560" y="293"/>
                    <a:pt x="576" y="284"/>
                  </a:cubicBezTo>
                  <a:cubicBezTo>
                    <a:pt x="584" y="279"/>
                    <a:pt x="579" y="264"/>
                    <a:pt x="585" y="256"/>
                  </a:cubicBezTo>
                  <a:cubicBezTo>
                    <a:pt x="598" y="239"/>
                    <a:pt x="616" y="226"/>
                    <a:pt x="631" y="211"/>
                  </a:cubicBezTo>
                  <a:cubicBezTo>
                    <a:pt x="650" y="192"/>
                    <a:pt x="704" y="174"/>
                    <a:pt x="704" y="174"/>
                  </a:cubicBezTo>
                  <a:cubicBezTo>
                    <a:pt x="762" y="193"/>
                    <a:pt x="757" y="192"/>
                    <a:pt x="796" y="229"/>
                  </a:cubicBezTo>
                  <a:cubicBezTo>
                    <a:pt x="815" y="286"/>
                    <a:pt x="834" y="336"/>
                    <a:pt x="896" y="357"/>
                  </a:cubicBezTo>
                  <a:cubicBezTo>
                    <a:pt x="960" y="354"/>
                    <a:pt x="1025" y="359"/>
                    <a:pt x="1088" y="348"/>
                  </a:cubicBezTo>
                  <a:cubicBezTo>
                    <a:pt x="1099" y="346"/>
                    <a:pt x="1101" y="330"/>
                    <a:pt x="1106" y="320"/>
                  </a:cubicBezTo>
                  <a:cubicBezTo>
                    <a:pt x="1115" y="303"/>
                    <a:pt x="1115" y="282"/>
                    <a:pt x="1125" y="266"/>
                  </a:cubicBezTo>
                  <a:cubicBezTo>
                    <a:pt x="1135" y="249"/>
                    <a:pt x="1150" y="236"/>
                    <a:pt x="1161" y="220"/>
                  </a:cubicBezTo>
                  <a:cubicBezTo>
                    <a:pt x="1183" y="152"/>
                    <a:pt x="1154" y="233"/>
                    <a:pt x="1189" y="165"/>
                  </a:cubicBezTo>
                  <a:cubicBezTo>
                    <a:pt x="1193" y="157"/>
                    <a:pt x="1191" y="145"/>
                    <a:pt x="1198" y="138"/>
                  </a:cubicBezTo>
                  <a:cubicBezTo>
                    <a:pt x="1205" y="131"/>
                    <a:pt x="1216" y="131"/>
                    <a:pt x="1225" y="128"/>
                  </a:cubicBezTo>
                  <a:cubicBezTo>
                    <a:pt x="1243" y="122"/>
                    <a:pt x="1280" y="110"/>
                    <a:pt x="1280" y="110"/>
                  </a:cubicBezTo>
                  <a:cubicBezTo>
                    <a:pt x="1356" y="122"/>
                    <a:pt x="1316" y="113"/>
                    <a:pt x="1390" y="138"/>
                  </a:cubicBezTo>
                  <a:cubicBezTo>
                    <a:pt x="1399" y="141"/>
                    <a:pt x="1417" y="147"/>
                    <a:pt x="1417" y="147"/>
                  </a:cubicBezTo>
                  <a:cubicBezTo>
                    <a:pt x="1431" y="160"/>
                    <a:pt x="1453" y="166"/>
                    <a:pt x="1463" y="183"/>
                  </a:cubicBezTo>
                  <a:cubicBezTo>
                    <a:pt x="1473" y="199"/>
                    <a:pt x="1467" y="225"/>
                    <a:pt x="1481" y="238"/>
                  </a:cubicBezTo>
                  <a:cubicBezTo>
                    <a:pt x="1503" y="258"/>
                    <a:pt x="1520" y="276"/>
                    <a:pt x="1545" y="293"/>
                  </a:cubicBezTo>
                  <a:cubicBezTo>
                    <a:pt x="1579" y="290"/>
                    <a:pt x="1615" y="297"/>
                    <a:pt x="1646" y="284"/>
                  </a:cubicBezTo>
                  <a:cubicBezTo>
                    <a:pt x="1658" y="279"/>
                    <a:pt x="1652" y="259"/>
                    <a:pt x="1655" y="247"/>
                  </a:cubicBezTo>
                  <a:cubicBezTo>
                    <a:pt x="1661" y="225"/>
                    <a:pt x="1689" y="158"/>
                    <a:pt x="1701" y="138"/>
                  </a:cubicBezTo>
                  <a:cubicBezTo>
                    <a:pt x="1715" y="115"/>
                    <a:pt x="1785" y="62"/>
                    <a:pt x="1810" y="46"/>
                  </a:cubicBezTo>
                  <a:cubicBezTo>
                    <a:pt x="1862" y="50"/>
                    <a:pt x="1951" y="50"/>
                    <a:pt x="2002" y="83"/>
                  </a:cubicBezTo>
                  <a:cubicBezTo>
                    <a:pt x="2027" y="99"/>
                    <a:pt x="2085" y="119"/>
                    <a:pt x="2085" y="119"/>
                  </a:cubicBezTo>
                  <a:cubicBezTo>
                    <a:pt x="2155" y="193"/>
                    <a:pt x="2322" y="183"/>
                    <a:pt x="2405" y="183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Oval 16"/>
            <p:cNvSpPr>
              <a:spLocks noChangeArrowheads="1"/>
            </p:cNvSpPr>
            <p:nvPr/>
          </p:nvSpPr>
          <p:spPr bwMode="auto">
            <a:xfrm>
              <a:off x="2517" y="2863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5" name="Oval 17"/>
            <p:cNvSpPr>
              <a:spLocks noChangeArrowheads="1"/>
            </p:cNvSpPr>
            <p:nvPr/>
          </p:nvSpPr>
          <p:spPr bwMode="auto">
            <a:xfrm>
              <a:off x="2154" y="2818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6" name="Oval 18"/>
            <p:cNvSpPr>
              <a:spLocks noChangeArrowheads="1"/>
            </p:cNvSpPr>
            <p:nvPr/>
          </p:nvSpPr>
          <p:spPr bwMode="auto">
            <a:xfrm>
              <a:off x="1270" y="3022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7" name="Oval 19"/>
            <p:cNvSpPr>
              <a:spLocks noChangeArrowheads="1"/>
            </p:cNvSpPr>
            <p:nvPr/>
          </p:nvSpPr>
          <p:spPr bwMode="auto">
            <a:xfrm>
              <a:off x="612" y="2750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8" name="Oval 20"/>
            <p:cNvSpPr>
              <a:spLocks noChangeArrowheads="1"/>
            </p:cNvSpPr>
            <p:nvPr/>
          </p:nvSpPr>
          <p:spPr bwMode="auto">
            <a:xfrm>
              <a:off x="1519" y="2795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9" name="Oval 21"/>
            <p:cNvSpPr>
              <a:spLocks noChangeArrowheads="1"/>
            </p:cNvSpPr>
            <p:nvPr/>
          </p:nvSpPr>
          <p:spPr bwMode="auto">
            <a:xfrm>
              <a:off x="1837" y="2931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0" name="Oval 22"/>
            <p:cNvSpPr>
              <a:spLocks noChangeArrowheads="1"/>
            </p:cNvSpPr>
            <p:nvPr/>
          </p:nvSpPr>
          <p:spPr bwMode="auto">
            <a:xfrm>
              <a:off x="930" y="2908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1" name="Oval 23"/>
            <p:cNvSpPr>
              <a:spLocks noChangeArrowheads="1"/>
            </p:cNvSpPr>
            <p:nvPr/>
          </p:nvSpPr>
          <p:spPr bwMode="auto">
            <a:xfrm>
              <a:off x="272" y="2863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47" name="Text Box 25"/>
          <p:cNvSpPr txBox="1">
            <a:spLocks noChangeArrowheads="1"/>
          </p:cNvSpPr>
          <p:nvPr/>
        </p:nvSpPr>
        <p:spPr bwMode="auto">
          <a:xfrm>
            <a:off x="3074988" y="6094413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V (volume)</a:t>
            </a:r>
          </a:p>
        </p:txBody>
      </p:sp>
      <p:sp>
        <p:nvSpPr>
          <p:cNvPr id="10248" name="Text Box 26"/>
          <p:cNvSpPr txBox="1">
            <a:spLocks noChangeArrowheads="1"/>
          </p:cNvSpPr>
          <p:nvPr/>
        </p:nvSpPr>
        <p:spPr bwMode="auto">
          <a:xfrm>
            <a:off x="7108825" y="5483225"/>
            <a:ext cx="1614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A (cross-section)</a:t>
            </a:r>
          </a:p>
        </p:txBody>
      </p: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3074988" y="418623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l (length)</a:t>
            </a:r>
          </a:p>
        </p:txBody>
      </p:sp>
      <p:sp>
        <p:nvSpPr>
          <p:cNvPr id="10250" name="Line 28"/>
          <p:cNvSpPr>
            <a:spLocks noChangeShapeType="1"/>
          </p:cNvSpPr>
          <p:nvPr/>
        </p:nvSpPr>
        <p:spPr bwMode="auto">
          <a:xfrm>
            <a:off x="1727200" y="4689475"/>
            <a:ext cx="414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6985000" y="50498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37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58420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/>
              <a:t>PACKING PARAMETER</a:t>
            </a:r>
            <a:endParaRPr lang="en-US" sz="2400" b="1" u="sng" dirty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298575"/>
            <a:ext cx="726122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157788"/>
            <a:ext cx="7950200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89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20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Esercitazione di mesoscala-Esempio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Predizione della morfologia di un surfattante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soluzione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CasellaDiTesto 2"/>
          <p:cNvSpPr txBox="1">
            <a:spLocks noChangeArrowheads="1"/>
          </p:cNvSpPr>
          <p:nvPr/>
        </p:nvSpPr>
        <p:spPr bwMode="auto">
          <a:xfrm>
            <a:off x="862686" y="1664804"/>
            <a:ext cx="3462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/>
            <a:r>
              <a:rPr lang="it-IT" sz="2000" dirty="0"/>
              <a:t> Sodio </a:t>
            </a:r>
            <a:r>
              <a:rPr lang="it-IT" sz="2000" dirty="0" err="1"/>
              <a:t>Lauril</a:t>
            </a:r>
            <a:r>
              <a:rPr lang="it-IT" sz="2000" dirty="0"/>
              <a:t> Solfato (SDS)</a:t>
            </a:r>
          </a:p>
        </p:txBody>
      </p:sp>
      <p:sp>
        <p:nvSpPr>
          <p:cNvPr id="35846" name="CasellaDiTesto 5"/>
          <p:cNvSpPr txBox="1">
            <a:spLocks noChangeArrowheads="1"/>
          </p:cNvSpPr>
          <p:nvPr/>
        </p:nvSpPr>
        <p:spPr bwMode="auto">
          <a:xfrm>
            <a:off x="3306327" y="6011996"/>
            <a:ext cx="2957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800" dirty="0"/>
              <a:t>Mesoscale model of SDS</a:t>
            </a:r>
          </a:p>
        </p:txBody>
      </p:sp>
      <p:sp>
        <p:nvSpPr>
          <p:cNvPr id="35852" name="CasellaDiTesto 11"/>
          <p:cNvSpPr txBox="1">
            <a:spLocks noChangeArrowheads="1"/>
          </p:cNvSpPr>
          <p:nvPr/>
        </p:nvSpPr>
        <p:spPr bwMode="auto">
          <a:xfrm>
            <a:off x="6336196" y="3718620"/>
            <a:ext cx="669925" cy="306387"/>
          </a:xfrm>
          <a:prstGeom prst="rect">
            <a:avLst/>
          </a:prstGeom>
          <a:solidFill>
            <a:srgbClr val="9900CC">
              <a:alpha val="16862"/>
            </a:srgbClr>
          </a:solidFill>
          <a:ln w="15875" algn="ctr">
            <a:solidFill>
              <a:srgbClr val="9900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dirty="0"/>
              <a:t>Head</a:t>
            </a:r>
          </a:p>
        </p:txBody>
      </p:sp>
      <p:sp>
        <p:nvSpPr>
          <p:cNvPr id="35854" name="CasellaDiTesto 13"/>
          <p:cNvSpPr txBox="1">
            <a:spLocks noChangeArrowheads="1"/>
          </p:cNvSpPr>
          <p:nvPr/>
        </p:nvSpPr>
        <p:spPr bwMode="auto">
          <a:xfrm>
            <a:off x="3337731" y="3717032"/>
            <a:ext cx="668337" cy="307975"/>
          </a:xfrm>
          <a:prstGeom prst="rect">
            <a:avLst/>
          </a:prstGeom>
          <a:solidFill>
            <a:srgbClr val="92D050">
              <a:alpha val="16862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dirty="0" err="1"/>
              <a:t>Tail</a:t>
            </a:r>
            <a:endParaRPr lang="it-IT" dirty="0"/>
          </a:p>
        </p:txBody>
      </p:sp>
      <p:pic>
        <p:nvPicPr>
          <p:cNvPr id="40962" name="Picture 2" descr="File:SDS-2D-skelet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/>
          <a:stretch/>
        </p:blipFill>
        <p:spPr bwMode="auto">
          <a:xfrm>
            <a:off x="1184395" y="2232275"/>
            <a:ext cx="7054321" cy="13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Ovale 7"/>
          <p:cNvSpPr>
            <a:spLocks noChangeArrowheads="1"/>
          </p:cNvSpPr>
          <p:nvPr/>
        </p:nvSpPr>
        <p:spPr bwMode="auto">
          <a:xfrm>
            <a:off x="5976156" y="2170906"/>
            <a:ext cx="1404156" cy="1397560"/>
          </a:xfrm>
          <a:prstGeom prst="ellipse">
            <a:avLst/>
          </a:prstGeom>
          <a:solidFill>
            <a:srgbClr val="9900CC">
              <a:alpha val="12000"/>
            </a:srgbClr>
          </a:solidFill>
          <a:ln w="15875" algn="ctr">
            <a:solidFill>
              <a:srgbClr val="9900CC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18" name="Ovale 9"/>
          <p:cNvSpPr>
            <a:spLocks noChangeArrowheads="1"/>
          </p:cNvSpPr>
          <p:nvPr/>
        </p:nvSpPr>
        <p:spPr bwMode="auto">
          <a:xfrm>
            <a:off x="2483768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20" name="Ovale 9"/>
          <p:cNvSpPr>
            <a:spLocks noChangeArrowheads="1"/>
          </p:cNvSpPr>
          <p:nvPr/>
        </p:nvSpPr>
        <p:spPr bwMode="auto">
          <a:xfrm>
            <a:off x="3671900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21" name="Ovale 9"/>
          <p:cNvSpPr>
            <a:spLocks noChangeArrowheads="1"/>
          </p:cNvSpPr>
          <p:nvPr/>
        </p:nvSpPr>
        <p:spPr bwMode="auto">
          <a:xfrm>
            <a:off x="1295636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22" name="Ovale 9"/>
          <p:cNvSpPr>
            <a:spLocks noChangeArrowheads="1"/>
          </p:cNvSpPr>
          <p:nvPr/>
        </p:nvSpPr>
        <p:spPr bwMode="auto">
          <a:xfrm>
            <a:off x="4796593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4" name="Down Arrow 3"/>
          <p:cNvSpPr/>
          <p:nvPr/>
        </p:nvSpPr>
        <p:spPr bwMode="auto">
          <a:xfrm>
            <a:off x="4502850" y="4327028"/>
            <a:ext cx="780780" cy="48920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99031" y="4977172"/>
            <a:ext cx="4837926" cy="828092"/>
            <a:chOff x="2099031" y="4977172"/>
            <a:chExt cx="4837926" cy="828092"/>
          </a:xfrm>
        </p:grpSpPr>
        <p:sp>
          <p:nvSpPr>
            <p:cNvPr id="23" name="Ovale 9"/>
            <p:cNvSpPr>
              <a:spLocks noChangeArrowheads="1"/>
            </p:cNvSpPr>
            <p:nvPr/>
          </p:nvSpPr>
          <p:spPr bwMode="auto">
            <a:xfrm>
              <a:off x="2099031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Ovale 9"/>
            <p:cNvSpPr>
              <a:spLocks noChangeArrowheads="1"/>
            </p:cNvSpPr>
            <p:nvPr/>
          </p:nvSpPr>
          <p:spPr bwMode="auto">
            <a:xfrm>
              <a:off x="3116113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Ovale 9"/>
            <p:cNvSpPr>
              <a:spLocks noChangeArrowheads="1"/>
            </p:cNvSpPr>
            <p:nvPr/>
          </p:nvSpPr>
          <p:spPr bwMode="auto">
            <a:xfrm>
              <a:off x="4079251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Ovale 9"/>
            <p:cNvSpPr>
              <a:spLocks noChangeArrowheads="1"/>
            </p:cNvSpPr>
            <p:nvPr/>
          </p:nvSpPr>
          <p:spPr bwMode="auto">
            <a:xfrm>
              <a:off x="5076056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Ovale 9"/>
            <p:cNvSpPr>
              <a:spLocks noChangeArrowheads="1"/>
            </p:cNvSpPr>
            <p:nvPr/>
          </p:nvSpPr>
          <p:spPr bwMode="auto">
            <a:xfrm>
              <a:off x="6156176" y="4977172"/>
              <a:ext cx="780781" cy="828092"/>
            </a:xfrm>
            <a:prstGeom prst="ellipse">
              <a:avLst/>
            </a:prstGeom>
            <a:solidFill>
              <a:srgbClr val="9900CC">
                <a:alpha val="12000"/>
              </a:srgbClr>
            </a:solidFill>
            <a:ln w="15875" algn="ctr">
              <a:solidFill>
                <a:srgbClr val="99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0" name="Straight Connector 9"/>
            <p:cNvCxnSpPr>
              <a:stCxn id="23" idx="6"/>
              <a:endCxn id="24" idx="2"/>
            </p:cNvCxnSpPr>
            <p:nvPr/>
          </p:nvCxnSpPr>
          <p:spPr bwMode="auto">
            <a:xfrm>
              <a:off x="2879812" y="5391218"/>
              <a:ext cx="236301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24" idx="6"/>
              <a:endCxn id="25" idx="2"/>
            </p:cNvCxnSpPr>
            <p:nvPr/>
          </p:nvCxnSpPr>
          <p:spPr bwMode="auto">
            <a:xfrm>
              <a:off x="3896894" y="5391218"/>
              <a:ext cx="182357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25" idx="6"/>
              <a:endCxn id="26" idx="2"/>
            </p:cNvCxnSpPr>
            <p:nvPr/>
          </p:nvCxnSpPr>
          <p:spPr bwMode="auto">
            <a:xfrm>
              <a:off x="4860032" y="5391218"/>
              <a:ext cx="216024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26" idx="6"/>
              <a:endCxn id="27" idx="2"/>
            </p:cNvCxnSpPr>
            <p:nvPr/>
          </p:nvCxnSpPr>
          <p:spPr bwMode="auto">
            <a:xfrm>
              <a:off x="5856837" y="5391218"/>
              <a:ext cx="299339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6336196" y="5193196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92850" y="519319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90063" y="519319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11932" y="5191163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3630" y="519319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84395" y="466234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5588" y="519319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0254" y="549748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00292" y="457868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56861" y="534359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80785" y="426385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85352" y="568539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4452" y="432545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9609" y="580369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3687" y="605784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781125" y="4186989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1460" y="433246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340391" y="5239151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380312" y="4132441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541291" y="5591273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2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119.photobucket.com/albums/k638/orbisfreshpics/p1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24736" cy="51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291761" y="476250"/>
            <a:ext cx="646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MANUFACTURING AT THE NANOSCALE</a:t>
            </a:r>
          </a:p>
        </p:txBody>
      </p:sp>
    </p:spTree>
    <p:extLst>
      <p:ext uri="{BB962C8B-B14F-4D97-AF65-F5344CB8AC3E}">
        <p14:creationId xmlns:p14="http://schemas.microsoft.com/office/powerpoint/2010/main" val="362106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291761" y="476250"/>
            <a:ext cx="646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MANUFACTURING AT THE NANOSCALE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144878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In the "</a:t>
            </a:r>
            <a:r>
              <a:rPr lang="en-US" sz="1800" b="1" dirty="0"/>
              <a:t>top-down</a:t>
            </a:r>
            <a:r>
              <a:rPr lang="en-US" sz="1800" dirty="0"/>
              <a:t>" approach, </a:t>
            </a:r>
            <a:r>
              <a:rPr lang="en-US" sz="1800" dirty="0" err="1"/>
              <a:t>nano</a:t>
            </a:r>
            <a:r>
              <a:rPr lang="en-US" sz="1800" dirty="0"/>
              <a:t>-objects are constructed from larger entities without atomic-level control.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The process involves material wastage and is limited by the resolution of the tools you can use, restricting the smallest sizes of the structures made by these techniques.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Examples of this kind of approach include the various types of lithographic techniques (such as photo-, ion beam-, electron- or X-ray- lithography) cutting, etching, ….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266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291761" y="476250"/>
            <a:ext cx="646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MANUFACTURING AT THE NANOSCALE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1209526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In the "</a:t>
            </a:r>
            <a:r>
              <a:rPr lang="en-US" sz="1800" b="1" dirty="0"/>
              <a:t>bottom-up</a:t>
            </a:r>
            <a:r>
              <a:rPr lang="en-US" sz="1800" dirty="0"/>
              <a:t>" approach, materials and devices are built from molecular components which assemble themselves chemically by principles of </a:t>
            </a:r>
            <a:r>
              <a:rPr lang="en-US" sz="1800" i="1" dirty="0"/>
              <a:t>molecular recognition</a:t>
            </a:r>
          </a:p>
          <a:p>
            <a:pPr marL="820738" indent="-285750">
              <a:buFontTx/>
              <a:buChar char="-"/>
            </a:pPr>
            <a:r>
              <a:rPr lang="en-US" sz="1800" dirty="0"/>
              <a:t>molecules can be designed so that a specific conformation or arrangement is favored due to non-covalent intermolecular forces.</a:t>
            </a:r>
          </a:p>
          <a:p>
            <a:pPr marL="820738" indent="-285750">
              <a:buFontTx/>
              <a:buChar char="-"/>
            </a:pPr>
            <a:r>
              <a:rPr lang="en-US" sz="1800" dirty="0"/>
              <a:t>this technique is limited in how big the structures can be made.</a:t>
            </a:r>
          </a:p>
          <a:p>
            <a:pPr marL="820738" indent="-285750">
              <a:buFontTx/>
              <a:buChar char="-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Chemical synthesis, self-assembly, and molecular fabrication are all examples of bottom-up techniques. Self-assembly occurs when little manipulation occurs, but components spontaneously come together to form ordered nanoscale structures, for instance in the formation of nanotubes and some monolayers.</a:t>
            </a:r>
          </a:p>
          <a:p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The limits of feature size and quality of these two approaches have started to converge in recent years, leading to new hybrid techniques of manufacture.</a:t>
            </a:r>
          </a:p>
        </p:txBody>
      </p:sp>
    </p:spTree>
    <p:extLst>
      <p:ext uri="{BB962C8B-B14F-4D97-AF65-F5344CB8AC3E}">
        <p14:creationId xmlns:p14="http://schemas.microsoft.com/office/powerpoint/2010/main" val="89002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39975" y="441325"/>
            <a:ext cx="444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</a:t>
            </a:r>
            <a:r>
              <a:rPr lang="it-IT" sz="2400" b="1" u="sng" dirty="0"/>
              <a:t>- </a:t>
            </a:r>
            <a:r>
              <a:rPr lang="en-US" sz="2400" b="1" u="sng" dirty="0"/>
              <a:t>The particle or BEAD</a:t>
            </a:r>
          </a:p>
        </p:txBody>
      </p:sp>
      <p:sp>
        <p:nvSpPr>
          <p:cNvPr id="17413" name="Oval 5"/>
          <p:cNvSpPr>
            <a:spLocks noChangeAspect="1" noChangeArrowheads="1"/>
          </p:cNvSpPr>
          <p:nvPr/>
        </p:nvSpPr>
        <p:spPr bwMode="auto">
          <a:xfrm>
            <a:off x="6324600" y="4800600"/>
            <a:ext cx="1535113" cy="15351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274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17500" y="1382713"/>
            <a:ext cx="358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/>
              <a:t>What is a DPD particle?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497013" y="2009775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2400"/>
              <a:t>  molecule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497013" y="31781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2400"/>
              <a:t>  part of a molecule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497013" y="4346575"/>
            <a:ext cx="495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2400"/>
              <a:t>  fluid element = many molecules</a:t>
            </a:r>
          </a:p>
        </p:txBody>
      </p:sp>
      <p:grpSp>
        <p:nvGrpSpPr>
          <p:cNvPr id="19464" name="Group 10"/>
          <p:cNvGrpSpPr>
            <a:grpSpLocks/>
          </p:cNvGrpSpPr>
          <p:nvPr/>
        </p:nvGrpSpPr>
        <p:grpSpPr bwMode="auto">
          <a:xfrm>
            <a:off x="3505200" y="1828800"/>
            <a:ext cx="1287463" cy="1279525"/>
            <a:chOff x="2496" y="1152"/>
            <a:chExt cx="811" cy="806"/>
          </a:xfrm>
        </p:grpSpPr>
        <p:sp>
          <p:nvSpPr>
            <p:cNvPr id="17419" name="Oval 11"/>
            <p:cNvSpPr>
              <a:spLocks noChangeAspect="1" noChangeArrowheads="1"/>
            </p:cNvSpPr>
            <p:nvPr/>
          </p:nvSpPr>
          <p:spPr bwMode="auto">
            <a:xfrm>
              <a:off x="2496" y="1152"/>
              <a:ext cx="806" cy="80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491" name="Freeform 12"/>
            <p:cNvSpPr>
              <a:spLocks/>
            </p:cNvSpPr>
            <p:nvPr/>
          </p:nvSpPr>
          <p:spPr bwMode="auto">
            <a:xfrm>
              <a:off x="2496" y="1200"/>
              <a:ext cx="811" cy="737"/>
            </a:xfrm>
            <a:custGeom>
              <a:avLst/>
              <a:gdLst>
                <a:gd name="T0" fmla="*/ 271 w 811"/>
                <a:gd name="T1" fmla="*/ 369 h 737"/>
                <a:gd name="T2" fmla="*/ 357 w 811"/>
                <a:gd name="T3" fmla="*/ 369 h 737"/>
                <a:gd name="T4" fmla="*/ 236 w 811"/>
                <a:gd name="T5" fmla="*/ 305 h 737"/>
                <a:gd name="T6" fmla="*/ 184 w 811"/>
                <a:gd name="T7" fmla="*/ 323 h 737"/>
                <a:gd name="T8" fmla="*/ 213 w 811"/>
                <a:gd name="T9" fmla="*/ 467 h 737"/>
                <a:gd name="T10" fmla="*/ 415 w 811"/>
                <a:gd name="T11" fmla="*/ 536 h 737"/>
                <a:gd name="T12" fmla="*/ 438 w 811"/>
                <a:gd name="T13" fmla="*/ 242 h 737"/>
                <a:gd name="T14" fmla="*/ 593 w 811"/>
                <a:gd name="T15" fmla="*/ 323 h 737"/>
                <a:gd name="T16" fmla="*/ 565 w 811"/>
                <a:gd name="T17" fmla="*/ 202 h 737"/>
                <a:gd name="T18" fmla="*/ 801 w 811"/>
                <a:gd name="T19" fmla="*/ 294 h 737"/>
                <a:gd name="T20" fmla="*/ 686 w 811"/>
                <a:gd name="T21" fmla="*/ 455 h 737"/>
                <a:gd name="T22" fmla="*/ 536 w 811"/>
                <a:gd name="T23" fmla="*/ 432 h 737"/>
                <a:gd name="T24" fmla="*/ 472 w 811"/>
                <a:gd name="T25" fmla="*/ 357 h 737"/>
                <a:gd name="T26" fmla="*/ 455 w 811"/>
                <a:gd name="T27" fmla="*/ 311 h 737"/>
                <a:gd name="T28" fmla="*/ 346 w 811"/>
                <a:gd name="T29" fmla="*/ 138 h 737"/>
                <a:gd name="T30" fmla="*/ 213 w 811"/>
                <a:gd name="T31" fmla="*/ 46 h 737"/>
                <a:gd name="T32" fmla="*/ 144 w 811"/>
                <a:gd name="T33" fmla="*/ 115 h 737"/>
                <a:gd name="T34" fmla="*/ 346 w 811"/>
                <a:gd name="T35" fmla="*/ 196 h 737"/>
                <a:gd name="T36" fmla="*/ 438 w 811"/>
                <a:gd name="T37" fmla="*/ 104 h 737"/>
                <a:gd name="T38" fmla="*/ 467 w 811"/>
                <a:gd name="T39" fmla="*/ 133 h 737"/>
                <a:gd name="T40" fmla="*/ 490 w 811"/>
                <a:gd name="T41" fmla="*/ 196 h 737"/>
                <a:gd name="T42" fmla="*/ 686 w 811"/>
                <a:gd name="T43" fmla="*/ 329 h 737"/>
                <a:gd name="T44" fmla="*/ 737 w 811"/>
                <a:gd name="T45" fmla="*/ 305 h 737"/>
                <a:gd name="T46" fmla="*/ 703 w 811"/>
                <a:gd name="T47" fmla="*/ 87 h 737"/>
                <a:gd name="T48" fmla="*/ 576 w 811"/>
                <a:gd name="T49" fmla="*/ 52 h 737"/>
                <a:gd name="T50" fmla="*/ 536 w 811"/>
                <a:gd name="T51" fmla="*/ 64 h 737"/>
                <a:gd name="T52" fmla="*/ 398 w 811"/>
                <a:gd name="T53" fmla="*/ 208 h 737"/>
                <a:gd name="T54" fmla="*/ 421 w 811"/>
                <a:gd name="T55" fmla="*/ 398 h 737"/>
                <a:gd name="T56" fmla="*/ 455 w 811"/>
                <a:gd name="T57" fmla="*/ 467 h 737"/>
                <a:gd name="T58" fmla="*/ 576 w 811"/>
                <a:gd name="T59" fmla="*/ 588 h 737"/>
                <a:gd name="T60" fmla="*/ 455 w 811"/>
                <a:gd name="T61" fmla="*/ 737 h 737"/>
                <a:gd name="T62" fmla="*/ 346 w 811"/>
                <a:gd name="T63" fmla="*/ 720 h 737"/>
                <a:gd name="T64" fmla="*/ 271 w 811"/>
                <a:gd name="T65" fmla="*/ 663 h 737"/>
                <a:gd name="T66" fmla="*/ 328 w 811"/>
                <a:gd name="T67" fmla="*/ 403 h 737"/>
                <a:gd name="T68" fmla="*/ 680 w 811"/>
                <a:gd name="T69" fmla="*/ 524 h 737"/>
                <a:gd name="T70" fmla="*/ 806 w 811"/>
                <a:gd name="T71" fmla="*/ 438 h 737"/>
                <a:gd name="T72" fmla="*/ 668 w 811"/>
                <a:gd name="T73" fmla="*/ 248 h 737"/>
                <a:gd name="T74" fmla="*/ 386 w 811"/>
                <a:gd name="T75" fmla="*/ 473 h 737"/>
                <a:gd name="T76" fmla="*/ 277 w 811"/>
                <a:gd name="T77" fmla="*/ 536 h 737"/>
                <a:gd name="T78" fmla="*/ 115 w 811"/>
                <a:gd name="T79" fmla="*/ 473 h 737"/>
                <a:gd name="T80" fmla="*/ 6 w 811"/>
                <a:gd name="T81" fmla="*/ 305 h 737"/>
                <a:gd name="T82" fmla="*/ 179 w 811"/>
                <a:gd name="T83" fmla="*/ 144 h 737"/>
                <a:gd name="T84" fmla="*/ 277 w 811"/>
                <a:gd name="T85" fmla="*/ 392 h 737"/>
                <a:gd name="T86" fmla="*/ 173 w 811"/>
                <a:gd name="T87" fmla="*/ 133 h 737"/>
                <a:gd name="T88" fmla="*/ 438 w 811"/>
                <a:gd name="T89" fmla="*/ 17 h 737"/>
                <a:gd name="T90" fmla="*/ 501 w 811"/>
                <a:gd name="T91" fmla="*/ 138 h 737"/>
                <a:gd name="T92" fmla="*/ 553 w 811"/>
                <a:gd name="T93" fmla="*/ 478 h 737"/>
                <a:gd name="T94" fmla="*/ 709 w 811"/>
                <a:gd name="T95" fmla="*/ 444 h 737"/>
                <a:gd name="T96" fmla="*/ 645 w 811"/>
                <a:gd name="T97" fmla="*/ 363 h 737"/>
                <a:gd name="T98" fmla="*/ 570 w 811"/>
                <a:gd name="T99" fmla="*/ 473 h 737"/>
                <a:gd name="T100" fmla="*/ 398 w 811"/>
                <a:gd name="T101" fmla="*/ 605 h 737"/>
                <a:gd name="T102" fmla="*/ 248 w 811"/>
                <a:gd name="T103" fmla="*/ 449 h 737"/>
                <a:gd name="T104" fmla="*/ 386 w 811"/>
                <a:gd name="T105" fmla="*/ 340 h 737"/>
                <a:gd name="T106" fmla="*/ 288 w 811"/>
                <a:gd name="T107" fmla="*/ 346 h 737"/>
                <a:gd name="T108" fmla="*/ 271 w 811"/>
                <a:gd name="T109" fmla="*/ 254 h 737"/>
                <a:gd name="T110" fmla="*/ 518 w 811"/>
                <a:gd name="T111" fmla="*/ 179 h 7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11" h="737">
                  <a:moveTo>
                    <a:pt x="254" y="242"/>
                  </a:moveTo>
                  <a:cubicBezTo>
                    <a:pt x="260" y="346"/>
                    <a:pt x="249" y="305"/>
                    <a:pt x="271" y="369"/>
                  </a:cubicBezTo>
                  <a:cubicBezTo>
                    <a:pt x="275" y="381"/>
                    <a:pt x="294" y="379"/>
                    <a:pt x="305" y="386"/>
                  </a:cubicBezTo>
                  <a:cubicBezTo>
                    <a:pt x="323" y="383"/>
                    <a:pt x="354" y="387"/>
                    <a:pt x="357" y="369"/>
                  </a:cubicBezTo>
                  <a:cubicBezTo>
                    <a:pt x="367" y="310"/>
                    <a:pt x="340" y="308"/>
                    <a:pt x="300" y="294"/>
                  </a:cubicBezTo>
                  <a:cubicBezTo>
                    <a:pt x="268" y="298"/>
                    <a:pt x="261" y="297"/>
                    <a:pt x="236" y="305"/>
                  </a:cubicBezTo>
                  <a:cubicBezTo>
                    <a:pt x="225" y="309"/>
                    <a:pt x="213" y="313"/>
                    <a:pt x="202" y="317"/>
                  </a:cubicBezTo>
                  <a:cubicBezTo>
                    <a:pt x="196" y="319"/>
                    <a:pt x="184" y="323"/>
                    <a:pt x="184" y="323"/>
                  </a:cubicBezTo>
                  <a:cubicBezTo>
                    <a:pt x="180" y="340"/>
                    <a:pt x="177" y="358"/>
                    <a:pt x="173" y="375"/>
                  </a:cubicBezTo>
                  <a:cubicBezTo>
                    <a:pt x="166" y="410"/>
                    <a:pt x="195" y="443"/>
                    <a:pt x="213" y="467"/>
                  </a:cubicBezTo>
                  <a:cubicBezTo>
                    <a:pt x="248" y="515"/>
                    <a:pt x="275" y="557"/>
                    <a:pt x="334" y="570"/>
                  </a:cubicBezTo>
                  <a:cubicBezTo>
                    <a:pt x="395" y="563"/>
                    <a:pt x="372" y="564"/>
                    <a:pt x="415" y="536"/>
                  </a:cubicBezTo>
                  <a:cubicBezTo>
                    <a:pt x="455" y="475"/>
                    <a:pt x="418" y="358"/>
                    <a:pt x="398" y="288"/>
                  </a:cubicBezTo>
                  <a:cubicBezTo>
                    <a:pt x="404" y="254"/>
                    <a:pt x="407" y="253"/>
                    <a:pt x="438" y="242"/>
                  </a:cubicBezTo>
                  <a:cubicBezTo>
                    <a:pt x="483" y="248"/>
                    <a:pt x="516" y="258"/>
                    <a:pt x="553" y="282"/>
                  </a:cubicBezTo>
                  <a:cubicBezTo>
                    <a:pt x="579" y="322"/>
                    <a:pt x="563" y="312"/>
                    <a:pt x="593" y="323"/>
                  </a:cubicBezTo>
                  <a:cubicBezTo>
                    <a:pt x="571" y="352"/>
                    <a:pt x="548" y="378"/>
                    <a:pt x="518" y="398"/>
                  </a:cubicBezTo>
                  <a:cubicBezTo>
                    <a:pt x="469" y="346"/>
                    <a:pt x="493" y="221"/>
                    <a:pt x="565" y="202"/>
                  </a:cubicBezTo>
                  <a:cubicBezTo>
                    <a:pt x="699" y="208"/>
                    <a:pt x="683" y="202"/>
                    <a:pt x="766" y="231"/>
                  </a:cubicBezTo>
                  <a:cubicBezTo>
                    <a:pt x="784" y="256"/>
                    <a:pt x="794" y="262"/>
                    <a:pt x="801" y="294"/>
                  </a:cubicBezTo>
                  <a:cubicBezTo>
                    <a:pt x="792" y="371"/>
                    <a:pt x="780" y="378"/>
                    <a:pt x="726" y="432"/>
                  </a:cubicBezTo>
                  <a:cubicBezTo>
                    <a:pt x="718" y="440"/>
                    <a:pt x="696" y="452"/>
                    <a:pt x="686" y="455"/>
                  </a:cubicBezTo>
                  <a:cubicBezTo>
                    <a:pt x="671" y="460"/>
                    <a:pt x="639" y="467"/>
                    <a:pt x="639" y="467"/>
                  </a:cubicBezTo>
                  <a:cubicBezTo>
                    <a:pt x="598" y="461"/>
                    <a:pt x="570" y="454"/>
                    <a:pt x="536" y="432"/>
                  </a:cubicBezTo>
                  <a:cubicBezTo>
                    <a:pt x="522" y="423"/>
                    <a:pt x="495" y="403"/>
                    <a:pt x="495" y="403"/>
                  </a:cubicBezTo>
                  <a:cubicBezTo>
                    <a:pt x="483" y="347"/>
                    <a:pt x="501" y="415"/>
                    <a:pt x="472" y="357"/>
                  </a:cubicBezTo>
                  <a:cubicBezTo>
                    <a:pt x="468" y="350"/>
                    <a:pt x="470" y="341"/>
                    <a:pt x="467" y="334"/>
                  </a:cubicBezTo>
                  <a:cubicBezTo>
                    <a:pt x="464" y="326"/>
                    <a:pt x="459" y="318"/>
                    <a:pt x="455" y="311"/>
                  </a:cubicBezTo>
                  <a:cubicBezTo>
                    <a:pt x="428" y="264"/>
                    <a:pt x="392" y="225"/>
                    <a:pt x="363" y="179"/>
                  </a:cubicBezTo>
                  <a:cubicBezTo>
                    <a:pt x="355" y="167"/>
                    <a:pt x="354" y="151"/>
                    <a:pt x="346" y="138"/>
                  </a:cubicBezTo>
                  <a:cubicBezTo>
                    <a:pt x="322" y="98"/>
                    <a:pt x="293" y="50"/>
                    <a:pt x="254" y="23"/>
                  </a:cubicBezTo>
                  <a:cubicBezTo>
                    <a:pt x="215" y="33"/>
                    <a:pt x="243" y="21"/>
                    <a:pt x="213" y="46"/>
                  </a:cubicBezTo>
                  <a:cubicBezTo>
                    <a:pt x="198" y="58"/>
                    <a:pt x="167" y="81"/>
                    <a:pt x="167" y="81"/>
                  </a:cubicBezTo>
                  <a:cubicBezTo>
                    <a:pt x="159" y="92"/>
                    <a:pt x="143" y="101"/>
                    <a:pt x="144" y="115"/>
                  </a:cubicBezTo>
                  <a:cubicBezTo>
                    <a:pt x="150" y="171"/>
                    <a:pt x="147" y="210"/>
                    <a:pt x="196" y="242"/>
                  </a:cubicBezTo>
                  <a:cubicBezTo>
                    <a:pt x="253" y="233"/>
                    <a:pt x="298" y="228"/>
                    <a:pt x="346" y="196"/>
                  </a:cubicBezTo>
                  <a:cubicBezTo>
                    <a:pt x="370" y="159"/>
                    <a:pt x="361" y="117"/>
                    <a:pt x="386" y="81"/>
                  </a:cubicBezTo>
                  <a:cubicBezTo>
                    <a:pt x="404" y="87"/>
                    <a:pt x="420" y="98"/>
                    <a:pt x="438" y="104"/>
                  </a:cubicBezTo>
                  <a:cubicBezTo>
                    <a:pt x="442" y="110"/>
                    <a:pt x="444" y="116"/>
                    <a:pt x="449" y="121"/>
                  </a:cubicBezTo>
                  <a:cubicBezTo>
                    <a:pt x="454" y="126"/>
                    <a:pt x="463" y="127"/>
                    <a:pt x="467" y="133"/>
                  </a:cubicBezTo>
                  <a:cubicBezTo>
                    <a:pt x="475" y="143"/>
                    <a:pt x="477" y="157"/>
                    <a:pt x="484" y="167"/>
                  </a:cubicBezTo>
                  <a:cubicBezTo>
                    <a:pt x="486" y="177"/>
                    <a:pt x="489" y="186"/>
                    <a:pt x="490" y="196"/>
                  </a:cubicBezTo>
                  <a:cubicBezTo>
                    <a:pt x="501" y="309"/>
                    <a:pt x="463" y="273"/>
                    <a:pt x="588" y="288"/>
                  </a:cubicBezTo>
                  <a:cubicBezTo>
                    <a:pt x="621" y="302"/>
                    <a:pt x="652" y="318"/>
                    <a:pt x="686" y="329"/>
                  </a:cubicBezTo>
                  <a:cubicBezTo>
                    <a:pt x="697" y="347"/>
                    <a:pt x="698" y="359"/>
                    <a:pt x="726" y="340"/>
                  </a:cubicBezTo>
                  <a:cubicBezTo>
                    <a:pt x="728" y="339"/>
                    <a:pt x="737" y="307"/>
                    <a:pt x="737" y="305"/>
                  </a:cubicBezTo>
                  <a:cubicBezTo>
                    <a:pt x="743" y="285"/>
                    <a:pt x="754" y="268"/>
                    <a:pt x="760" y="248"/>
                  </a:cubicBezTo>
                  <a:cubicBezTo>
                    <a:pt x="755" y="154"/>
                    <a:pt x="766" y="142"/>
                    <a:pt x="703" y="87"/>
                  </a:cubicBezTo>
                  <a:cubicBezTo>
                    <a:pt x="674" y="62"/>
                    <a:pt x="700" y="72"/>
                    <a:pt x="662" y="64"/>
                  </a:cubicBezTo>
                  <a:cubicBezTo>
                    <a:pt x="624" y="44"/>
                    <a:pt x="623" y="46"/>
                    <a:pt x="576" y="52"/>
                  </a:cubicBezTo>
                  <a:cubicBezTo>
                    <a:pt x="570" y="54"/>
                    <a:pt x="565" y="56"/>
                    <a:pt x="559" y="58"/>
                  </a:cubicBezTo>
                  <a:cubicBezTo>
                    <a:pt x="551" y="60"/>
                    <a:pt x="544" y="61"/>
                    <a:pt x="536" y="64"/>
                  </a:cubicBezTo>
                  <a:cubicBezTo>
                    <a:pt x="520" y="69"/>
                    <a:pt x="490" y="81"/>
                    <a:pt x="490" y="81"/>
                  </a:cubicBezTo>
                  <a:cubicBezTo>
                    <a:pt x="431" y="125"/>
                    <a:pt x="411" y="131"/>
                    <a:pt x="398" y="208"/>
                  </a:cubicBezTo>
                  <a:cubicBezTo>
                    <a:pt x="400" y="256"/>
                    <a:pt x="400" y="304"/>
                    <a:pt x="403" y="352"/>
                  </a:cubicBezTo>
                  <a:cubicBezTo>
                    <a:pt x="404" y="368"/>
                    <a:pt x="413" y="384"/>
                    <a:pt x="421" y="398"/>
                  </a:cubicBezTo>
                  <a:cubicBezTo>
                    <a:pt x="428" y="410"/>
                    <a:pt x="444" y="432"/>
                    <a:pt x="444" y="432"/>
                  </a:cubicBezTo>
                  <a:cubicBezTo>
                    <a:pt x="448" y="444"/>
                    <a:pt x="449" y="456"/>
                    <a:pt x="455" y="467"/>
                  </a:cubicBezTo>
                  <a:cubicBezTo>
                    <a:pt x="471" y="494"/>
                    <a:pt x="523" y="525"/>
                    <a:pt x="553" y="536"/>
                  </a:cubicBezTo>
                  <a:cubicBezTo>
                    <a:pt x="565" y="554"/>
                    <a:pt x="569" y="568"/>
                    <a:pt x="576" y="588"/>
                  </a:cubicBezTo>
                  <a:cubicBezTo>
                    <a:pt x="570" y="623"/>
                    <a:pt x="568" y="653"/>
                    <a:pt x="536" y="674"/>
                  </a:cubicBezTo>
                  <a:cubicBezTo>
                    <a:pt x="525" y="715"/>
                    <a:pt x="493" y="726"/>
                    <a:pt x="455" y="737"/>
                  </a:cubicBezTo>
                  <a:cubicBezTo>
                    <a:pt x="434" y="735"/>
                    <a:pt x="413" y="735"/>
                    <a:pt x="392" y="732"/>
                  </a:cubicBezTo>
                  <a:cubicBezTo>
                    <a:pt x="376" y="730"/>
                    <a:pt x="346" y="720"/>
                    <a:pt x="346" y="720"/>
                  </a:cubicBezTo>
                  <a:cubicBezTo>
                    <a:pt x="333" y="711"/>
                    <a:pt x="317" y="707"/>
                    <a:pt x="305" y="697"/>
                  </a:cubicBezTo>
                  <a:cubicBezTo>
                    <a:pt x="292" y="687"/>
                    <a:pt x="271" y="663"/>
                    <a:pt x="271" y="663"/>
                  </a:cubicBezTo>
                  <a:cubicBezTo>
                    <a:pt x="263" y="631"/>
                    <a:pt x="250" y="602"/>
                    <a:pt x="242" y="570"/>
                  </a:cubicBezTo>
                  <a:cubicBezTo>
                    <a:pt x="247" y="490"/>
                    <a:pt x="245" y="432"/>
                    <a:pt x="328" y="403"/>
                  </a:cubicBezTo>
                  <a:cubicBezTo>
                    <a:pt x="406" y="407"/>
                    <a:pt x="445" y="402"/>
                    <a:pt x="507" y="432"/>
                  </a:cubicBezTo>
                  <a:cubicBezTo>
                    <a:pt x="543" y="468"/>
                    <a:pt x="628" y="513"/>
                    <a:pt x="680" y="524"/>
                  </a:cubicBezTo>
                  <a:cubicBezTo>
                    <a:pt x="749" y="519"/>
                    <a:pt x="765" y="524"/>
                    <a:pt x="801" y="473"/>
                  </a:cubicBezTo>
                  <a:cubicBezTo>
                    <a:pt x="803" y="461"/>
                    <a:pt x="806" y="450"/>
                    <a:pt x="806" y="438"/>
                  </a:cubicBezTo>
                  <a:cubicBezTo>
                    <a:pt x="806" y="399"/>
                    <a:pt x="811" y="358"/>
                    <a:pt x="795" y="323"/>
                  </a:cubicBezTo>
                  <a:cubicBezTo>
                    <a:pt x="774" y="276"/>
                    <a:pt x="710" y="262"/>
                    <a:pt x="668" y="248"/>
                  </a:cubicBezTo>
                  <a:cubicBezTo>
                    <a:pt x="576" y="254"/>
                    <a:pt x="593" y="247"/>
                    <a:pt x="536" y="277"/>
                  </a:cubicBezTo>
                  <a:cubicBezTo>
                    <a:pt x="484" y="341"/>
                    <a:pt x="446" y="420"/>
                    <a:pt x="386" y="473"/>
                  </a:cubicBezTo>
                  <a:cubicBezTo>
                    <a:pt x="375" y="483"/>
                    <a:pt x="352" y="510"/>
                    <a:pt x="334" y="519"/>
                  </a:cubicBezTo>
                  <a:cubicBezTo>
                    <a:pt x="317" y="528"/>
                    <a:pt x="295" y="530"/>
                    <a:pt x="277" y="536"/>
                  </a:cubicBezTo>
                  <a:cubicBezTo>
                    <a:pt x="230" y="529"/>
                    <a:pt x="194" y="509"/>
                    <a:pt x="150" y="496"/>
                  </a:cubicBezTo>
                  <a:cubicBezTo>
                    <a:pt x="139" y="488"/>
                    <a:pt x="125" y="483"/>
                    <a:pt x="115" y="473"/>
                  </a:cubicBezTo>
                  <a:cubicBezTo>
                    <a:pt x="88" y="446"/>
                    <a:pt x="73" y="408"/>
                    <a:pt x="40" y="386"/>
                  </a:cubicBezTo>
                  <a:cubicBezTo>
                    <a:pt x="24" y="361"/>
                    <a:pt x="15" y="333"/>
                    <a:pt x="6" y="305"/>
                  </a:cubicBezTo>
                  <a:cubicBezTo>
                    <a:pt x="8" y="274"/>
                    <a:pt x="0" y="239"/>
                    <a:pt x="17" y="213"/>
                  </a:cubicBezTo>
                  <a:cubicBezTo>
                    <a:pt x="51" y="161"/>
                    <a:pt x="127" y="161"/>
                    <a:pt x="179" y="144"/>
                  </a:cubicBezTo>
                  <a:cubicBezTo>
                    <a:pt x="262" y="173"/>
                    <a:pt x="295" y="237"/>
                    <a:pt x="311" y="317"/>
                  </a:cubicBezTo>
                  <a:cubicBezTo>
                    <a:pt x="308" y="345"/>
                    <a:pt x="318" y="407"/>
                    <a:pt x="277" y="392"/>
                  </a:cubicBezTo>
                  <a:cubicBezTo>
                    <a:pt x="217" y="348"/>
                    <a:pt x="177" y="290"/>
                    <a:pt x="156" y="219"/>
                  </a:cubicBezTo>
                  <a:cubicBezTo>
                    <a:pt x="161" y="190"/>
                    <a:pt x="155" y="156"/>
                    <a:pt x="173" y="133"/>
                  </a:cubicBezTo>
                  <a:cubicBezTo>
                    <a:pt x="202" y="96"/>
                    <a:pt x="276" y="16"/>
                    <a:pt x="323" y="0"/>
                  </a:cubicBezTo>
                  <a:cubicBezTo>
                    <a:pt x="362" y="4"/>
                    <a:pt x="400" y="6"/>
                    <a:pt x="438" y="17"/>
                  </a:cubicBezTo>
                  <a:cubicBezTo>
                    <a:pt x="450" y="30"/>
                    <a:pt x="468" y="37"/>
                    <a:pt x="478" y="52"/>
                  </a:cubicBezTo>
                  <a:cubicBezTo>
                    <a:pt x="493" y="74"/>
                    <a:pt x="494" y="113"/>
                    <a:pt x="501" y="138"/>
                  </a:cubicBezTo>
                  <a:cubicBezTo>
                    <a:pt x="493" y="229"/>
                    <a:pt x="488" y="251"/>
                    <a:pt x="444" y="323"/>
                  </a:cubicBezTo>
                  <a:cubicBezTo>
                    <a:pt x="457" y="383"/>
                    <a:pt x="510" y="435"/>
                    <a:pt x="553" y="478"/>
                  </a:cubicBezTo>
                  <a:cubicBezTo>
                    <a:pt x="568" y="493"/>
                    <a:pt x="611" y="501"/>
                    <a:pt x="611" y="501"/>
                  </a:cubicBezTo>
                  <a:cubicBezTo>
                    <a:pt x="670" y="496"/>
                    <a:pt x="690" y="499"/>
                    <a:pt x="709" y="444"/>
                  </a:cubicBezTo>
                  <a:cubicBezTo>
                    <a:pt x="706" y="424"/>
                    <a:pt x="710" y="401"/>
                    <a:pt x="697" y="386"/>
                  </a:cubicBezTo>
                  <a:cubicBezTo>
                    <a:pt x="685" y="371"/>
                    <a:pt x="645" y="363"/>
                    <a:pt x="645" y="363"/>
                  </a:cubicBezTo>
                  <a:cubicBezTo>
                    <a:pt x="607" y="376"/>
                    <a:pt x="614" y="389"/>
                    <a:pt x="588" y="415"/>
                  </a:cubicBezTo>
                  <a:cubicBezTo>
                    <a:pt x="581" y="434"/>
                    <a:pt x="576" y="454"/>
                    <a:pt x="570" y="473"/>
                  </a:cubicBezTo>
                  <a:cubicBezTo>
                    <a:pt x="575" y="518"/>
                    <a:pt x="601" y="616"/>
                    <a:pt x="547" y="634"/>
                  </a:cubicBezTo>
                  <a:cubicBezTo>
                    <a:pt x="482" y="629"/>
                    <a:pt x="455" y="620"/>
                    <a:pt x="398" y="605"/>
                  </a:cubicBezTo>
                  <a:cubicBezTo>
                    <a:pt x="362" y="571"/>
                    <a:pt x="324" y="539"/>
                    <a:pt x="282" y="513"/>
                  </a:cubicBezTo>
                  <a:cubicBezTo>
                    <a:pt x="270" y="488"/>
                    <a:pt x="255" y="476"/>
                    <a:pt x="248" y="449"/>
                  </a:cubicBezTo>
                  <a:cubicBezTo>
                    <a:pt x="253" y="372"/>
                    <a:pt x="250" y="310"/>
                    <a:pt x="328" y="282"/>
                  </a:cubicBezTo>
                  <a:cubicBezTo>
                    <a:pt x="368" y="293"/>
                    <a:pt x="368" y="306"/>
                    <a:pt x="386" y="340"/>
                  </a:cubicBezTo>
                  <a:cubicBezTo>
                    <a:pt x="379" y="381"/>
                    <a:pt x="378" y="382"/>
                    <a:pt x="340" y="392"/>
                  </a:cubicBezTo>
                  <a:cubicBezTo>
                    <a:pt x="315" y="383"/>
                    <a:pt x="303" y="368"/>
                    <a:pt x="288" y="346"/>
                  </a:cubicBezTo>
                  <a:cubicBezTo>
                    <a:pt x="280" y="335"/>
                    <a:pt x="265" y="311"/>
                    <a:pt x="265" y="311"/>
                  </a:cubicBezTo>
                  <a:cubicBezTo>
                    <a:pt x="267" y="292"/>
                    <a:pt x="267" y="273"/>
                    <a:pt x="271" y="254"/>
                  </a:cubicBezTo>
                  <a:cubicBezTo>
                    <a:pt x="283" y="203"/>
                    <a:pt x="360" y="178"/>
                    <a:pt x="403" y="167"/>
                  </a:cubicBezTo>
                  <a:cubicBezTo>
                    <a:pt x="441" y="170"/>
                    <a:pt x="484" y="162"/>
                    <a:pt x="518" y="179"/>
                  </a:cubicBezTo>
                  <a:cubicBezTo>
                    <a:pt x="553" y="197"/>
                    <a:pt x="576" y="269"/>
                    <a:pt x="576" y="3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465" name="Group 13"/>
          <p:cNvGrpSpPr>
            <a:grpSpLocks/>
          </p:cNvGrpSpPr>
          <p:nvPr/>
        </p:nvGrpSpPr>
        <p:grpSpPr bwMode="auto">
          <a:xfrm>
            <a:off x="5257800" y="1219200"/>
            <a:ext cx="3441700" cy="3213100"/>
            <a:chOff x="3264" y="1104"/>
            <a:chExt cx="2168" cy="2024"/>
          </a:xfrm>
        </p:grpSpPr>
        <p:sp>
          <p:nvSpPr>
            <p:cNvPr id="17422" name="Oval 14"/>
            <p:cNvSpPr>
              <a:spLocks noChangeAspect="1" noChangeArrowheads="1"/>
            </p:cNvSpPr>
            <p:nvPr/>
          </p:nvSpPr>
          <p:spPr bwMode="auto">
            <a:xfrm>
              <a:off x="4896" y="249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3" name="Oval 15"/>
            <p:cNvSpPr>
              <a:spLocks noChangeAspect="1" noChangeArrowheads="1"/>
            </p:cNvSpPr>
            <p:nvPr/>
          </p:nvSpPr>
          <p:spPr bwMode="auto">
            <a:xfrm>
              <a:off x="4416" y="1440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4" name="Oval 16"/>
            <p:cNvSpPr>
              <a:spLocks noChangeAspect="1" noChangeArrowheads="1"/>
            </p:cNvSpPr>
            <p:nvPr/>
          </p:nvSpPr>
          <p:spPr bwMode="auto">
            <a:xfrm>
              <a:off x="4272" y="1104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5" name="Oval 17"/>
            <p:cNvSpPr>
              <a:spLocks noChangeAspect="1" noChangeArrowheads="1"/>
            </p:cNvSpPr>
            <p:nvPr/>
          </p:nvSpPr>
          <p:spPr bwMode="auto">
            <a:xfrm>
              <a:off x="3984" y="129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6" name="Oval 18"/>
            <p:cNvSpPr>
              <a:spLocks noChangeAspect="1" noChangeArrowheads="1"/>
            </p:cNvSpPr>
            <p:nvPr/>
          </p:nvSpPr>
          <p:spPr bwMode="auto">
            <a:xfrm>
              <a:off x="3648" y="153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7" name="Oval 19"/>
            <p:cNvSpPr>
              <a:spLocks noChangeAspect="1" noChangeArrowheads="1"/>
            </p:cNvSpPr>
            <p:nvPr/>
          </p:nvSpPr>
          <p:spPr bwMode="auto">
            <a:xfrm>
              <a:off x="3264" y="177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8" name="Oval 20"/>
            <p:cNvSpPr>
              <a:spLocks noChangeAspect="1" noChangeArrowheads="1"/>
            </p:cNvSpPr>
            <p:nvPr/>
          </p:nvSpPr>
          <p:spPr bwMode="auto">
            <a:xfrm>
              <a:off x="3648" y="2448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9" name="Oval 21"/>
            <p:cNvSpPr>
              <a:spLocks noChangeAspect="1" noChangeArrowheads="1"/>
            </p:cNvSpPr>
            <p:nvPr/>
          </p:nvSpPr>
          <p:spPr bwMode="auto">
            <a:xfrm>
              <a:off x="3792" y="1968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0" name="Oval 22"/>
            <p:cNvSpPr>
              <a:spLocks noChangeAspect="1" noChangeArrowheads="1"/>
            </p:cNvSpPr>
            <p:nvPr/>
          </p:nvSpPr>
          <p:spPr bwMode="auto">
            <a:xfrm>
              <a:off x="4176" y="2208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1" name="Oval 23"/>
            <p:cNvSpPr>
              <a:spLocks noChangeAspect="1" noChangeArrowheads="1"/>
            </p:cNvSpPr>
            <p:nvPr/>
          </p:nvSpPr>
          <p:spPr bwMode="auto">
            <a:xfrm>
              <a:off x="4416" y="1872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2" name="Oval 24"/>
            <p:cNvSpPr>
              <a:spLocks noChangeAspect="1" noChangeArrowheads="1"/>
            </p:cNvSpPr>
            <p:nvPr/>
          </p:nvSpPr>
          <p:spPr bwMode="auto">
            <a:xfrm>
              <a:off x="4464" y="2544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3" name="Oval 25"/>
            <p:cNvSpPr>
              <a:spLocks noChangeAspect="1" noChangeArrowheads="1"/>
            </p:cNvSpPr>
            <p:nvPr/>
          </p:nvSpPr>
          <p:spPr bwMode="auto">
            <a:xfrm>
              <a:off x="4080" y="2592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489" name="Freeform 26"/>
            <p:cNvSpPr>
              <a:spLocks/>
            </p:cNvSpPr>
            <p:nvPr/>
          </p:nvSpPr>
          <p:spPr bwMode="auto">
            <a:xfrm>
              <a:off x="3360" y="1200"/>
              <a:ext cx="1880" cy="1855"/>
            </a:xfrm>
            <a:custGeom>
              <a:avLst/>
              <a:gdLst>
                <a:gd name="T0" fmla="*/ 58 w 1880"/>
                <a:gd name="T1" fmla="*/ 830 h 1855"/>
                <a:gd name="T2" fmla="*/ 86 w 1880"/>
                <a:gd name="T3" fmla="*/ 778 h 1855"/>
                <a:gd name="T4" fmla="*/ 184 w 1880"/>
                <a:gd name="T5" fmla="*/ 640 h 1855"/>
                <a:gd name="T6" fmla="*/ 328 w 1880"/>
                <a:gd name="T7" fmla="*/ 922 h 1855"/>
                <a:gd name="T8" fmla="*/ 507 w 1880"/>
                <a:gd name="T9" fmla="*/ 755 h 1855"/>
                <a:gd name="T10" fmla="*/ 461 w 1880"/>
                <a:gd name="T11" fmla="*/ 582 h 1855"/>
                <a:gd name="T12" fmla="*/ 881 w 1880"/>
                <a:gd name="T13" fmla="*/ 484 h 1855"/>
                <a:gd name="T14" fmla="*/ 708 w 1880"/>
                <a:gd name="T15" fmla="*/ 559 h 1855"/>
                <a:gd name="T16" fmla="*/ 668 w 1880"/>
                <a:gd name="T17" fmla="*/ 720 h 1855"/>
                <a:gd name="T18" fmla="*/ 829 w 1880"/>
                <a:gd name="T19" fmla="*/ 536 h 1855"/>
                <a:gd name="T20" fmla="*/ 847 w 1880"/>
                <a:gd name="T21" fmla="*/ 432 h 1855"/>
                <a:gd name="T22" fmla="*/ 1169 w 1880"/>
                <a:gd name="T23" fmla="*/ 386 h 1855"/>
                <a:gd name="T24" fmla="*/ 1014 w 1880"/>
                <a:gd name="T25" fmla="*/ 398 h 1855"/>
                <a:gd name="T26" fmla="*/ 1290 w 1880"/>
                <a:gd name="T27" fmla="*/ 150 h 1855"/>
                <a:gd name="T28" fmla="*/ 1233 w 1880"/>
                <a:gd name="T29" fmla="*/ 225 h 1855"/>
                <a:gd name="T30" fmla="*/ 1123 w 1880"/>
                <a:gd name="T31" fmla="*/ 6 h 1855"/>
                <a:gd name="T32" fmla="*/ 1071 w 1880"/>
                <a:gd name="T33" fmla="*/ 202 h 1855"/>
                <a:gd name="T34" fmla="*/ 1365 w 1880"/>
                <a:gd name="T35" fmla="*/ 444 h 1855"/>
                <a:gd name="T36" fmla="*/ 1302 w 1880"/>
                <a:gd name="T37" fmla="*/ 363 h 1855"/>
                <a:gd name="T38" fmla="*/ 1382 w 1880"/>
                <a:gd name="T39" fmla="*/ 668 h 1855"/>
                <a:gd name="T40" fmla="*/ 1169 w 1880"/>
                <a:gd name="T41" fmla="*/ 784 h 1855"/>
                <a:gd name="T42" fmla="*/ 1336 w 1880"/>
                <a:gd name="T43" fmla="*/ 830 h 1855"/>
                <a:gd name="T44" fmla="*/ 1428 w 1880"/>
                <a:gd name="T45" fmla="*/ 599 h 1855"/>
                <a:gd name="T46" fmla="*/ 1302 w 1880"/>
                <a:gd name="T47" fmla="*/ 985 h 1855"/>
                <a:gd name="T48" fmla="*/ 1227 w 1880"/>
                <a:gd name="T49" fmla="*/ 1164 h 1855"/>
                <a:gd name="T50" fmla="*/ 1089 w 1880"/>
                <a:gd name="T51" fmla="*/ 1014 h 1855"/>
                <a:gd name="T52" fmla="*/ 1163 w 1880"/>
                <a:gd name="T53" fmla="*/ 945 h 1855"/>
                <a:gd name="T54" fmla="*/ 1290 w 1880"/>
                <a:gd name="T55" fmla="*/ 1210 h 1855"/>
                <a:gd name="T56" fmla="*/ 1123 w 1880"/>
                <a:gd name="T57" fmla="*/ 1181 h 1855"/>
                <a:gd name="T58" fmla="*/ 991 w 1880"/>
                <a:gd name="T59" fmla="*/ 1319 h 1855"/>
                <a:gd name="T60" fmla="*/ 841 w 1880"/>
                <a:gd name="T61" fmla="*/ 945 h 1855"/>
                <a:gd name="T62" fmla="*/ 881 w 1880"/>
                <a:gd name="T63" fmla="*/ 1037 h 1855"/>
                <a:gd name="T64" fmla="*/ 697 w 1880"/>
                <a:gd name="T65" fmla="*/ 1026 h 1855"/>
                <a:gd name="T66" fmla="*/ 703 w 1880"/>
                <a:gd name="T67" fmla="*/ 870 h 1855"/>
                <a:gd name="T68" fmla="*/ 737 w 1880"/>
                <a:gd name="T69" fmla="*/ 1164 h 1855"/>
                <a:gd name="T70" fmla="*/ 645 w 1880"/>
                <a:gd name="T71" fmla="*/ 1164 h 1855"/>
                <a:gd name="T72" fmla="*/ 415 w 1880"/>
                <a:gd name="T73" fmla="*/ 1596 h 1855"/>
                <a:gd name="T74" fmla="*/ 616 w 1880"/>
                <a:gd name="T75" fmla="*/ 1521 h 1855"/>
                <a:gd name="T76" fmla="*/ 680 w 1880"/>
                <a:gd name="T77" fmla="*/ 1659 h 1855"/>
                <a:gd name="T78" fmla="*/ 691 w 1880"/>
                <a:gd name="T79" fmla="*/ 1699 h 1855"/>
                <a:gd name="T80" fmla="*/ 783 w 1880"/>
                <a:gd name="T81" fmla="*/ 1567 h 1855"/>
                <a:gd name="T82" fmla="*/ 1066 w 1880"/>
                <a:gd name="T83" fmla="*/ 1475 h 1855"/>
                <a:gd name="T84" fmla="*/ 875 w 1880"/>
                <a:gd name="T85" fmla="*/ 1492 h 1855"/>
                <a:gd name="T86" fmla="*/ 996 w 1880"/>
                <a:gd name="T87" fmla="*/ 1734 h 1855"/>
                <a:gd name="T88" fmla="*/ 1302 w 1880"/>
                <a:gd name="T89" fmla="*/ 1757 h 1855"/>
                <a:gd name="T90" fmla="*/ 1261 w 1880"/>
                <a:gd name="T91" fmla="*/ 1769 h 1855"/>
                <a:gd name="T92" fmla="*/ 1555 w 1880"/>
                <a:gd name="T93" fmla="*/ 1665 h 1855"/>
                <a:gd name="T94" fmla="*/ 1365 w 1880"/>
                <a:gd name="T95" fmla="*/ 1429 h 1855"/>
                <a:gd name="T96" fmla="*/ 1693 w 1880"/>
                <a:gd name="T97" fmla="*/ 1509 h 1855"/>
                <a:gd name="T98" fmla="*/ 1855 w 1880"/>
                <a:gd name="T99" fmla="*/ 1602 h 18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80" h="1855">
                  <a:moveTo>
                    <a:pt x="52" y="899"/>
                  </a:moveTo>
                  <a:cubicBezTo>
                    <a:pt x="66" y="920"/>
                    <a:pt x="71" y="927"/>
                    <a:pt x="63" y="951"/>
                  </a:cubicBezTo>
                  <a:cubicBezTo>
                    <a:pt x="24" y="945"/>
                    <a:pt x="12" y="946"/>
                    <a:pt x="0" y="910"/>
                  </a:cubicBezTo>
                  <a:cubicBezTo>
                    <a:pt x="6" y="867"/>
                    <a:pt x="13" y="843"/>
                    <a:pt x="58" y="830"/>
                  </a:cubicBezTo>
                  <a:cubicBezTo>
                    <a:pt x="88" y="809"/>
                    <a:pt x="104" y="812"/>
                    <a:pt x="138" y="824"/>
                  </a:cubicBezTo>
                  <a:cubicBezTo>
                    <a:pt x="174" y="850"/>
                    <a:pt x="178" y="882"/>
                    <a:pt x="144" y="916"/>
                  </a:cubicBezTo>
                  <a:cubicBezTo>
                    <a:pt x="93" y="908"/>
                    <a:pt x="107" y="909"/>
                    <a:pt x="86" y="870"/>
                  </a:cubicBezTo>
                  <a:cubicBezTo>
                    <a:pt x="79" y="839"/>
                    <a:pt x="71" y="812"/>
                    <a:pt x="86" y="778"/>
                  </a:cubicBezTo>
                  <a:cubicBezTo>
                    <a:pt x="97" y="753"/>
                    <a:pt x="151" y="745"/>
                    <a:pt x="173" y="738"/>
                  </a:cubicBezTo>
                  <a:cubicBezTo>
                    <a:pt x="184" y="734"/>
                    <a:pt x="196" y="730"/>
                    <a:pt x="207" y="726"/>
                  </a:cubicBezTo>
                  <a:cubicBezTo>
                    <a:pt x="213" y="724"/>
                    <a:pt x="225" y="720"/>
                    <a:pt x="225" y="720"/>
                  </a:cubicBezTo>
                  <a:cubicBezTo>
                    <a:pt x="249" y="682"/>
                    <a:pt x="221" y="650"/>
                    <a:pt x="184" y="640"/>
                  </a:cubicBezTo>
                  <a:cubicBezTo>
                    <a:pt x="79" y="647"/>
                    <a:pt x="53" y="646"/>
                    <a:pt x="17" y="749"/>
                  </a:cubicBezTo>
                  <a:cubicBezTo>
                    <a:pt x="24" y="775"/>
                    <a:pt x="32" y="804"/>
                    <a:pt x="52" y="824"/>
                  </a:cubicBezTo>
                  <a:cubicBezTo>
                    <a:pt x="73" y="844"/>
                    <a:pt x="123" y="860"/>
                    <a:pt x="150" y="870"/>
                  </a:cubicBezTo>
                  <a:cubicBezTo>
                    <a:pt x="209" y="891"/>
                    <a:pt x="267" y="906"/>
                    <a:pt x="328" y="922"/>
                  </a:cubicBezTo>
                  <a:cubicBezTo>
                    <a:pt x="372" y="860"/>
                    <a:pt x="350" y="764"/>
                    <a:pt x="311" y="703"/>
                  </a:cubicBezTo>
                  <a:cubicBezTo>
                    <a:pt x="335" y="635"/>
                    <a:pt x="403" y="610"/>
                    <a:pt x="466" y="588"/>
                  </a:cubicBezTo>
                  <a:cubicBezTo>
                    <a:pt x="531" y="595"/>
                    <a:pt x="527" y="594"/>
                    <a:pt x="547" y="651"/>
                  </a:cubicBezTo>
                  <a:cubicBezTo>
                    <a:pt x="541" y="721"/>
                    <a:pt x="553" y="723"/>
                    <a:pt x="507" y="755"/>
                  </a:cubicBezTo>
                  <a:cubicBezTo>
                    <a:pt x="436" y="747"/>
                    <a:pt x="377" y="715"/>
                    <a:pt x="334" y="657"/>
                  </a:cubicBezTo>
                  <a:cubicBezTo>
                    <a:pt x="315" y="602"/>
                    <a:pt x="298" y="502"/>
                    <a:pt x="369" y="478"/>
                  </a:cubicBezTo>
                  <a:cubicBezTo>
                    <a:pt x="384" y="473"/>
                    <a:pt x="400" y="475"/>
                    <a:pt x="415" y="473"/>
                  </a:cubicBezTo>
                  <a:cubicBezTo>
                    <a:pt x="475" y="486"/>
                    <a:pt x="442" y="539"/>
                    <a:pt x="461" y="582"/>
                  </a:cubicBezTo>
                  <a:cubicBezTo>
                    <a:pt x="465" y="590"/>
                    <a:pt x="476" y="590"/>
                    <a:pt x="484" y="594"/>
                  </a:cubicBezTo>
                  <a:cubicBezTo>
                    <a:pt x="545" y="592"/>
                    <a:pt x="607" y="592"/>
                    <a:pt x="668" y="588"/>
                  </a:cubicBezTo>
                  <a:cubicBezTo>
                    <a:pt x="713" y="585"/>
                    <a:pt x="762" y="555"/>
                    <a:pt x="806" y="542"/>
                  </a:cubicBezTo>
                  <a:cubicBezTo>
                    <a:pt x="836" y="522"/>
                    <a:pt x="859" y="514"/>
                    <a:pt x="881" y="484"/>
                  </a:cubicBezTo>
                  <a:cubicBezTo>
                    <a:pt x="908" y="408"/>
                    <a:pt x="857" y="379"/>
                    <a:pt x="795" y="357"/>
                  </a:cubicBezTo>
                  <a:cubicBezTo>
                    <a:pt x="768" y="337"/>
                    <a:pt x="747" y="335"/>
                    <a:pt x="714" y="329"/>
                  </a:cubicBezTo>
                  <a:cubicBezTo>
                    <a:pt x="633" y="334"/>
                    <a:pt x="623" y="326"/>
                    <a:pt x="599" y="398"/>
                  </a:cubicBezTo>
                  <a:cubicBezTo>
                    <a:pt x="607" y="470"/>
                    <a:pt x="632" y="539"/>
                    <a:pt x="708" y="559"/>
                  </a:cubicBezTo>
                  <a:cubicBezTo>
                    <a:pt x="730" y="591"/>
                    <a:pt x="769" y="584"/>
                    <a:pt x="806" y="588"/>
                  </a:cubicBezTo>
                  <a:cubicBezTo>
                    <a:pt x="814" y="619"/>
                    <a:pt x="831" y="699"/>
                    <a:pt x="795" y="720"/>
                  </a:cubicBezTo>
                  <a:cubicBezTo>
                    <a:pt x="781" y="728"/>
                    <a:pt x="743" y="734"/>
                    <a:pt x="726" y="738"/>
                  </a:cubicBezTo>
                  <a:cubicBezTo>
                    <a:pt x="705" y="734"/>
                    <a:pt x="685" y="735"/>
                    <a:pt x="668" y="720"/>
                  </a:cubicBezTo>
                  <a:cubicBezTo>
                    <a:pt x="642" y="697"/>
                    <a:pt x="629" y="643"/>
                    <a:pt x="616" y="611"/>
                  </a:cubicBezTo>
                  <a:cubicBezTo>
                    <a:pt x="618" y="599"/>
                    <a:pt x="616" y="586"/>
                    <a:pt x="622" y="576"/>
                  </a:cubicBezTo>
                  <a:cubicBezTo>
                    <a:pt x="630" y="564"/>
                    <a:pt x="672" y="550"/>
                    <a:pt x="685" y="547"/>
                  </a:cubicBezTo>
                  <a:cubicBezTo>
                    <a:pt x="741" y="551"/>
                    <a:pt x="779" y="560"/>
                    <a:pt x="829" y="536"/>
                  </a:cubicBezTo>
                  <a:cubicBezTo>
                    <a:pt x="845" y="491"/>
                    <a:pt x="846" y="354"/>
                    <a:pt x="789" y="334"/>
                  </a:cubicBezTo>
                  <a:cubicBezTo>
                    <a:pt x="778" y="366"/>
                    <a:pt x="759" y="418"/>
                    <a:pt x="801" y="432"/>
                  </a:cubicBezTo>
                  <a:cubicBezTo>
                    <a:pt x="804" y="434"/>
                    <a:pt x="828" y="453"/>
                    <a:pt x="835" y="450"/>
                  </a:cubicBezTo>
                  <a:cubicBezTo>
                    <a:pt x="842" y="447"/>
                    <a:pt x="842" y="437"/>
                    <a:pt x="847" y="432"/>
                  </a:cubicBezTo>
                  <a:cubicBezTo>
                    <a:pt x="870" y="409"/>
                    <a:pt x="902" y="374"/>
                    <a:pt x="933" y="363"/>
                  </a:cubicBezTo>
                  <a:cubicBezTo>
                    <a:pt x="945" y="328"/>
                    <a:pt x="953" y="291"/>
                    <a:pt x="985" y="271"/>
                  </a:cubicBezTo>
                  <a:cubicBezTo>
                    <a:pt x="1052" y="283"/>
                    <a:pt x="1103" y="303"/>
                    <a:pt x="1152" y="352"/>
                  </a:cubicBezTo>
                  <a:cubicBezTo>
                    <a:pt x="1156" y="364"/>
                    <a:pt x="1169" y="373"/>
                    <a:pt x="1169" y="386"/>
                  </a:cubicBezTo>
                  <a:cubicBezTo>
                    <a:pt x="1169" y="424"/>
                    <a:pt x="1158" y="484"/>
                    <a:pt x="1123" y="507"/>
                  </a:cubicBezTo>
                  <a:cubicBezTo>
                    <a:pt x="1107" y="540"/>
                    <a:pt x="1082" y="554"/>
                    <a:pt x="1048" y="565"/>
                  </a:cubicBezTo>
                  <a:cubicBezTo>
                    <a:pt x="1030" y="536"/>
                    <a:pt x="1026" y="505"/>
                    <a:pt x="1014" y="473"/>
                  </a:cubicBezTo>
                  <a:cubicBezTo>
                    <a:pt x="1009" y="436"/>
                    <a:pt x="1004" y="433"/>
                    <a:pt x="1014" y="398"/>
                  </a:cubicBezTo>
                  <a:cubicBezTo>
                    <a:pt x="1025" y="360"/>
                    <a:pt x="1066" y="296"/>
                    <a:pt x="1106" y="282"/>
                  </a:cubicBezTo>
                  <a:cubicBezTo>
                    <a:pt x="1129" y="247"/>
                    <a:pt x="1124" y="213"/>
                    <a:pt x="1112" y="173"/>
                  </a:cubicBezTo>
                  <a:cubicBezTo>
                    <a:pt x="1109" y="161"/>
                    <a:pt x="1100" y="138"/>
                    <a:pt x="1100" y="138"/>
                  </a:cubicBezTo>
                  <a:cubicBezTo>
                    <a:pt x="1164" y="124"/>
                    <a:pt x="1227" y="141"/>
                    <a:pt x="1290" y="150"/>
                  </a:cubicBezTo>
                  <a:cubicBezTo>
                    <a:pt x="1315" y="168"/>
                    <a:pt x="1320" y="188"/>
                    <a:pt x="1336" y="213"/>
                  </a:cubicBezTo>
                  <a:cubicBezTo>
                    <a:pt x="1328" y="266"/>
                    <a:pt x="1329" y="261"/>
                    <a:pt x="1279" y="254"/>
                  </a:cubicBezTo>
                  <a:cubicBezTo>
                    <a:pt x="1265" y="249"/>
                    <a:pt x="1249" y="251"/>
                    <a:pt x="1238" y="242"/>
                  </a:cubicBezTo>
                  <a:cubicBezTo>
                    <a:pt x="1233" y="238"/>
                    <a:pt x="1236" y="230"/>
                    <a:pt x="1233" y="225"/>
                  </a:cubicBezTo>
                  <a:cubicBezTo>
                    <a:pt x="1230" y="219"/>
                    <a:pt x="1225" y="214"/>
                    <a:pt x="1221" y="208"/>
                  </a:cubicBezTo>
                  <a:cubicBezTo>
                    <a:pt x="1206" y="151"/>
                    <a:pt x="1214" y="90"/>
                    <a:pt x="1233" y="35"/>
                  </a:cubicBezTo>
                  <a:cubicBezTo>
                    <a:pt x="1208" y="29"/>
                    <a:pt x="1183" y="25"/>
                    <a:pt x="1158" y="18"/>
                  </a:cubicBezTo>
                  <a:cubicBezTo>
                    <a:pt x="1146" y="15"/>
                    <a:pt x="1135" y="10"/>
                    <a:pt x="1123" y="6"/>
                  </a:cubicBezTo>
                  <a:cubicBezTo>
                    <a:pt x="1117" y="4"/>
                    <a:pt x="1106" y="0"/>
                    <a:pt x="1106" y="0"/>
                  </a:cubicBezTo>
                  <a:cubicBezTo>
                    <a:pt x="1094" y="4"/>
                    <a:pt x="1081" y="5"/>
                    <a:pt x="1071" y="12"/>
                  </a:cubicBezTo>
                  <a:cubicBezTo>
                    <a:pt x="1064" y="17"/>
                    <a:pt x="1060" y="27"/>
                    <a:pt x="1060" y="35"/>
                  </a:cubicBezTo>
                  <a:cubicBezTo>
                    <a:pt x="1060" y="91"/>
                    <a:pt x="1066" y="146"/>
                    <a:pt x="1071" y="202"/>
                  </a:cubicBezTo>
                  <a:cubicBezTo>
                    <a:pt x="1075" y="246"/>
                    <a:pt x="1141" y="316"/>
                    <a:pt x="1181" y="329"/>
                  </a:cubicBezTo>
                  <a:cubicBezTo>
                    <a:pt x="1190" y="343"/>
                    <a:pt x="1203" y="354"/>
                    <a:pt x="1210" y="369"/>
                  </a:cubicBezTo>
                  <a:cubicBezTo>
                    <a:pt x="1233" y="415"/>
                    <a:pt x="1201" y="440"/>
                    <a:pt x="1261" y="461"/>
                  </a:cubicBezTo>
                  <a:cubicBezTo>
                    <a:pt x="1296" y="456"/>
                    <a:pt x="1330" y="449"/>
                    <a:pt x="1365" y="444"/>
                  </a:cubicBezTo>
                  <a:cubicBezTo>
                    <a:pt x="1400" y="422"/>
                    <a:pt x="1440" y="410"/>
                    <a:pt x="1480" y="398"/>
                  </a:cubicBezTo>
                  <a:cubicBezTo>
                    <a:pt x="1486" y="393"/>
                    <a:pt x="1514" y="375"/>
                    <a:pt x="1515" y="363"/>
                  </a:cubicBezTo>
                  <a:cubicBezTo>
                    <a:pt x="1520" y="320"/>
                    <a:pt x="1481" y="297"/>
                    <a:pt x="1446" y="288"/>
                  </a:cubicBezTo>
                  <a:cubicBezTo>
                    <a:pt x="1363" y="296"/>
                    <a:pt x="1352" y="300"/>
                    <a:pt x="1302" y="363"/>
                  </a:cubicBezTo>
                  <a:cubicBezTo>
                    <a:pt x="1293" y="389"/>
                    <a:pt x="1284" y="411"/>
                    <a:pt x="1279" y="438"/>
                  </a:cubicBezTo>
                  <a:cubicBezTo>
                    <a:pt x="1288" y="461"/>
                    <a:pt x="1294" y="484"/>
                    <a:pt x="1302" y="507"/>
                  </a:cubicBezTo>
                  <a:cubicBezTo>
                    <a:pt x="1311" y="556"/>
                    <a:pt x="1330" y="593"/>
                    <a:pt x="1365" y="628"/>
                  </a:cubicBezTo>
                  <a:cubicBezTo>
                    <a:pt x="1369" y="642"/>
                    <a:pt x="1381" y="654"/>
                    <a:pt x="1382" y="668"/>
                  </a:cubicBezTo>
                  <a:cubicBezTo>
                    <a:pt x="1387" y="743"/>
                    <a:pt x="1356" y="812"/>
                    <a:pt x="1279" y="835"/>
                  </a:cubicBezTo>
                  <a:cubicBezTo>
                    <a:pt x="1260" y="854"/>
                    <a:pt x="1251" y="855"/>
                    <a:pt x="1227" y="864"/>
                  </a:cubicBezTo>
                  <a:cubicBezTo>
                    <a:pt x="1205" y="856"/>
                    <a:pt x="1198" y="841"/>
                    <a:pt x="1181" y="824"/>
                  </a:cubicBezTo>
                  <a:cubicBezTo>
                    <a:pt x="1179" y="817"/>
                    <a:pt x="1168" y="789"/>
                    <a:pt x="1169" y="784"/>
                  </a:cubicBezTo>
                  <a:cubicBezTo>
                    <a:pt x="1174" y="751"/>
                    <a:pt x="1248" y="751"/>
                    <a:pt x="1267" y="749"/>
                  </a:cubicBezTo>
                  <a:cubicBezTo>
                    <a:pt x="1330" y="754"/>
                    <a:pt x="1337" y="741"/>
                    <a:pt x="1354" y="789"/>
                  </a:cubicBezTo>
                  <a:cubicBezTo>
                    <a:pt x="1352" y="808"/>
                    <a:pt x="1356" y="829"/>
                    <a:pt x="1348" y="847"/>
                  </a:cubicBezTo>
                  <a:cubicBezTo>
                    <a:pt x="1345" y="853"/>
                    <a:pt x="1339" y="836"/>
                    <a:pt x="1336" y="830"/>
                  </a:cubicBezTo>
                  <a:cubicBezTo>
                    <a:pt x="1312" y="787"/>
                    <a:pt x="1316" y="796"/>
                    <a:pt x="1307" y="761"/>
                  </a:cubicBezTo>
                  <a:cubicBezTo>
                    <a:pt x="1316" y="697"/>
                    <a:pt x="1302" y="739"/>
                    <a:pt x="1330" y="703"/>
                  </a:cubicBezTo>
                  <a:cubicBezTo>
                    <a:pt x="1339" y="692"/>
                    <a:pt x="1354" y="668"/>
                    <a:pt x="1354" y="668"/>
                  </a:cubicBezTo>
                  <a:cubicBezTo>
                    <a:pt x="1365" y="631"/>
                    <a:pt x="1393" y="611"/>
                    <a:pt x="1428" y="599"/>
                  </a:cubicBezTo>
                  <a:cubicBezTo>
                    <a:pt x="1461" y="610"/>
                    <a:pt x="1471" y="630"/>
                    <a:pt x="1492" y="657"/>
                  </a:cubicBezTo>
                  <a:cubicBezTo>
                    <a:pt x="1510" y="708"/>
                    <a:pt x="1501" y="769"/>
                    <a:pt x="1469" y="812"/>
                  </a:cubicBezTo>
                  <a:cubicBezTo>
                    <a:pt x="1454" y="871"/>
                    <a:pt x="1438" y="931"/>
                    <a:pt x="1371" y="945"/>
                  </a:cubicBezTo>
                  <a:cubicBezTo>
                    <a:pt x="1348" y="960"/>
                    <a:pt x="1326" y="969"/>
                    <a:pt x="1302" y="985"/>
                  </a:cubicBezTo>
                  <a:cubicBezTo>
                    <a:pt x="1282" y="998"/>
                    <a:pt x="1270" y="1035"/>
                    <a:pt x="1256" y="1054"/>
                  </a:cubicBezTo>
                  <a:cubicBezTo>
                    <a:pt x="1249" y="1075"/>
                    <a:pt x="1238" y="1118"/>
                    <a:pt x="1238" y="1118"/>
                  </a:cubicBezTo>
                  <a:cubicBezTo>
                    <a:pt x="1236" y="1139"/>
                    <a:pt x="1238" y="1161"/>
                    <a:pt x="1233" y="1181"/>
                  </a:cubicBezTo>
                  <a:cubicBezTo>
                    <a:pt x="1232" y="1187"/>
                    <a:pt x="1230" y="1169"/>
                    <a:pt x="1227" y="1164"/>
                  </a:cubicBezTo>
                  <a:cubicBezTo>
                    <a:pt x="1220" y="1152"/>
                    <a:pt x="1209" y="1142"/>
                    <a:pt x="1204" y="1129"/>
                  </a:cubicBezTo>
                  <a:cubicBezTo>
                    <a:pt x="1196" y="1106"/>
                    <a:pt x="1190" y="1092"/>
                    <a:pt x="1169" y="1077"/>
                  </a:cubicBezTo>
                  <a:cubicBezTo>
                    <a:pt x="1158" y="1060"/>
                    <a:pt x="1142" y="1033"/>
                    <a:pt x="1123" y="1026"/>
                  </a:cubicBezTo>
                  <a:cubicBezTo>
                    <a:pt x="1112" y="1022"/>
                    <a:pt x="1089" y="1014"/>
                    <a:pt x="1089" y="1014"/>
                  </a:cubicBezTo>
                  <a:cubicBezTo>
                    <a:pt x="1055" y="1025"/>
                    <a:pt x="1060" y="1037"/>
                    <a:pt x="1066" y="1072"/>
                  </a:cubicBezTo>
                  <a:cubicBezTo>
                    <a:pt x="1093" y="1070"/>
                    <a:pt x="1122" y="1077"/>
                    <a:pt x="1146" y="1066"/>
                  </a:cubicBezTo>
                  <a:cubicBezTo>
                    <a:pt x="1153" y="1063"/>
                    <a:pt x="1167" y="999"/>
                    <a:pt x="1169" y="991"/>
                  </a:cubicBezTo>
                  <a:cubicBezTo>
                    <a:pt x="1167" y="976"/>
                    <a:pt x="1172" y="957"/>
                    <a:pt x="1163" y="945"/>
                  </a:cubicBezTo>
                  <a:cubicBezTo>
                    <a:pt x="1158" y="938"/>
                    <a:pt x="1152" y="960"/>
                    <a:pt x="1152" y="968"/>
                  </a:cubicBezTo>
                  <a:cubicBezTo>
                    <a:pt x="1151" y="989"/>
                    <a:pt x="1154" y="1010"/>
                    <a:pt x="1158" y="1031"/>
                  </a:cubicBezTo>
                  <a:cubicBezTo>
                    <a:pt x="1169" y="1086"/>
                    <a:pt x="1227" y="1132"/>
                    <a:pt x="1279" y="1146"/>
                  </a:cubicBezTo>
                  <a:cubicBezTo>
                    <a:pt x="1304" y="1173"/>
                    <a:pt x="1303" y="1177"/>
                    <a:pt x="1290" y="1210"/>
                  </a:cubicBezTo>
                  <a:cubicBezTo>
                    <a:pt x="1278" y="1241"/>
                    <a:pt x="1275" y="1252"/>
                    <a:pt x="1244" y="1267"/>
                  </a:cubicBezTo>
                  <a:cubicBezTo>
                    <a:pt x="1213" y="1298"/>
                    <a:pt x="1166" y="1364"/>
                    <a:pt x="1129" y="1388"/>
                  </a:cubicBezTo>
                  <a:cubicBezTo>
                    <a:pt x="1085" y="1378"/>
                    <a:pt x="1071" y="1350"/>
                    <a:pt x="1060" y="1308"/>
                  </a:cubicBezTo>
                  <a:cubicBezTo>
                    <a:pt x="1065" y="1255"/>
                    <a:pt x="1065" y="1202"/>
                    <a:pt x="1123" y="1181"/>
                  </a:cubicBezTo>
                  <a:cubicBezTo>
                    <a:pt x="1154" y="1187"/>
                    <a:pt x="1168" y="1194"/>
                    <a:pt x="1186" y="1221"/>
                  </a:cubicBezTo>
                  <a:cubicBezTo>
                    <a:pt x="1199" y="1284"/>
                    <a:pt x="1212" y="1335"/>
                    <a:pt x="1152" y="1377"/>
                  </a:cubicBezTo>
                  <a:cubicBezTo>
                    <a:pt x="1121" y="1375"/>
                    <a:pt x="1086" y="1382"/>
                    <a:pt x="1060" y="1365"/>
                  </a:cubicBezTo>
                  <a:cubicBezTo>
                    <a:pt x="985" y="1315"/>
                    <a:pt x="1034" y="1334"/>
                    <a:pt x="991" y="1319"/>
                  </a:cubicBezTo>
                  <a:cubicBezTo>
                    <a:pt x="913" y="1243"/>
                    <a:pt x="967" y="1310"/>
                    <a:pt x="945" y="1256"/>
                  </a:cubicBezTo>
                  <a:cubicBezTo>
                    <a:pt x="939" y="1240"/>
                    <a:pt x="922" y="1210"/>
                    <a:pt x="922" y="1210"/>
                  </a:cubicBezTo>
                  <a:cubicBezTo>
                    <a:pt x="926" y="1139"/>
                    <a:pt x="926" y="1108"/>
                    <a:pt x="962" y="1054"/>
                  </a:cubicBezTo>
                  <a:cubicBezTo>
                    <a:pt x="943" y="1001"/>
                    <a:pt x="896" y="959"/>
                    <a:pt x="841" y="945"/>
                  </a:cubicBezTo>
                  <a:cubicBezTo>
                    <a:pt x="820" y="947"/>
                    <a:pt x="798" y="944"/>
                    <a:pt x="778" y="951"/>
                  </a:cubicBezTo>
                  <a:cubicBezTo>
                    <a:pt x="772" y="953"/>
                    <a:pt x="772" y="962"/>
                    <a:pt x="772" y="968"/>
                  </a:cubicBezTo>
                  <a:cubicBezTo>
                    <a:pt x="772" y="1012"/>
                    <a:pt x="774" y="1030"/>
                    <a:pt x="812" y="1043"/>
                  </a:cubicBezTo>
                  <a:cubicBezTo>
                    <a:pt x="835" y="1041"/>
                    <a:pt x="865" y="1054"/>
                    <a:pt x="881" y="1037"/>
                  </a:cubicBezTo>
                  <a:cubicBezTo>
                    <a:pt x="895" y="1021"/>
                    <a:pt x="878" y="995"/>
                    <a:pt x="875" y="974"/>
                  </a:cubicBezTo>
                  <a:cubicBezTo>
                    <a:pt x="868" y="929"/>
                    <a:pt x="867" y="902"/>
                    <a:pt x="824" y="887"/>
                  </a:cubicBezTo>
                  <a:cubicBezTo>
                    <a:pt x="783" y="898"/>
                    <a:pt x="744" y="905"/>
                    <a:pt x="703" y="916"/>
                  </a:cubicBezTo>
                  <a:cubicBezTo>
                    <a:pt x="668" y="960"/>
                    <a:pt x="680" y="978"/>
                    <a:pt x="697" y="1026"/>
                  </a:cubicBezTo>
                  <a:cubicBezTo>
                    <a:pt x="699" y="1032"/>
                    <a:pt x="691" y="1008"/>
                    <a:pt x="691" y="1008"/>
                  </a:cubicBezTo>
                  <a:cubicBezTo>
                    <a:pt x="716" y="999"/>
                    <a:pt x="738" y="994"/>
                    <a:pt x="760" y="979"/>
                  </a:cubicBezTo>
                  <a:cubicBezTo>
                    <a:pt x="771" y="949"/>
                    <a:pt x="759" y="924"/>
                    <a:pt x="743" y="899"/>
                  </a:cubicBezTo>
                  <a:cubicBezTo>
                    <a:pt x="736" y="872"/>
                    <a:pt x="731" y="860"/>
                    <a:pt x="703" y="870"/>
                  </a:cubicBezTo>
                  <a:cubicBezTo>
                    <a:pt x="701" y="873"/>
                    <a:pt x="681" y="901"/>
                    <a:pt x="680" y="905"/>
                  </a:cubicBezTo>
                  <a:cubicBezTo>
                    <a:pt x="675" y="941"/>
                    <a:pt x="724" y="975"/>
                    <a:pt x="743" y="1002"/>
                  </a:cubicBezTo>
                  <a:cubicBezTo>
                    <a:pt x="753" y="1031"/>
                    <a:pt x="744" y="1042"/>
                    <a:pt x="726" y="1066"/>
                  </a:cubicBezTo>
                  <a:cubicBezTo>
                    <a:pt x="715" y="1096"/>
                    <a:pt x="715" y="1138"/>
                    <a:pt x="737" y="1164"/>
                  </a:cubicBezTo>
                  <a:cubicBezTo>
                    <a:pt x="749" y="1179"/>
                    <a:pt x="789" y="1187"/>
                    <a:pt x="789" y="1187"/>
                  </a:cubicBezTo>
                  <a:cubicBezTo>
                    <a:pt x="826" y="1174"/>
                    <a:pt x="828" y="1139"/>
                    <a:pt x="795" y="1118"/>
                  </a:cubicBezTo>
                  <a:cubicBezTo>
                    <a:pt x="777" y="1091"/>
                    <a:pt x="770" y="1094"/>
                    <a:pt x="737" y="1100"/>
                  </a:cubicBezTo>
                  <a:cubicBezTo>
                    <a:pt x="700" y="1119"/>
                    <a:pt x="674" y="1133"/>
                    <a:pt x="645" y="1164"/>
                  </a:cubicBezTo>
                  <a:cubicBezTo>
                    <a:pt x="626" y="1219"/>
                    <a:pt x="584" y="1263"/>
                    <a:pt x="564" y="1319"/>
                  </a:cubicBezTo>
                  <a:cubicBezTo>
                    <a:pt x="558" y="1368"/>
                    <a:pt x="551" y="1415"/>
                    <a:pt x="541" y="1463"/>
                  </a:cubicBezTo>
                  <a:cubicBezTo>
                    <a:pt x="549" y="1536"/>
                    <a:pt x="558" y="1576"/>
                    <a:pt x="484" y="1602"/>
                  </a:cubicBezTo>
                  <a:cubicBezTo>
                    <a:pt x="461" y="1600"/>
                    <a:pt x="436" y="1606"/>
                    <a:pt x="415" y="1596"/>
                  </a:cubicBezTo>
                  <a:cubicBezTo>
                    <a:pt x="404" y="1590"/>
                    <a:pt x="403" y="1561"/>
                    <a:pt x="403" y="1561"/>
                  </a:cubicBezTo>
                  <a:cubicBezTo>
                    <a:pt x="421" y="1510"/>
                    <a:pt x="419" y="1524"/>
                    <a:pt x="472" y="1504"/>
                  </a:cubicBezTo>
                  <a:cubicBezTo>
                    <a:pt x="512" y="1506"/>
                    <a:pt x="553" y="1504"/>
                    <a:pt x="593" y="1509"/>
                  </a:cubicBezTo>
                  <a:cubicBezTo>
                    <a:pt x="602" y="1510"/>
                    <a:pt x="608" y="1518"/>
                    <a:pt x="616" y="1521"/>
                  </a:cubicBezTo>
                  <a:cubicBezTo>
                    <a:pt x="649" y="1532"/>
                    <a:pt x="686" y="1541"/>
                    <a:pt x="720" y="1550"/>
                  </a:cubicBezTo>
                  <a:cubicBezTo>
                    <a:pt x="741" y="1563"/>
                    <a:pt x="747" y="1572"/>
                    <a:pt x="754" y="1596"/>
                  </a:cubicBezTo>
                  <a:cubicBezTo>
                    <a:pt x="748" y="1649"/>
                    <a:pt x="745" y="1654"/>
                    <a:pt x="697" y="1671"/>
                  </a:cubicBezTo>
                  <a:cubicBezTo>
                    <a:pt x="691" y="1667"/>
                    <a:pt x="679" y="1666"/>
                    <a:pt x="680" y="1659"/>
                  </a:cubicBezTo>
                  <a:cubicBezTo>
                    <a:pt x="682" y="1647"/>
                    <a:pt x="727" y="1632"/>
                    <a:pt x="737" y="1625"/>
                  </a:cubicBezTo>
                  <a:cubicBezTo>
                    <a:pt x="781" y="1629"/>
                    <a:pt x="809" y="1622"/>
                    <a:pt x="824" y="1665"/>
                  </a:cubicBezTo>
                  <a:cubicBezTo>
                    <a:pt x="813" y="1713"/>
                    <a:pt x="818" y="1725"/>
                    <a:pt x="778" y="1746"/>
                  </a:cubicBezTo>
                  <a:cubicBezTo>
                    <a:pt x="725" y="1740"/>
                    <a:pt x="719" y="1741"/>
                    <a:pt x="691" y="1699"/>
                  </a:cubicBezTo>
                  <a:cubicBezTo>
                    <a:pt x="681" y="1684"/>
                    <a:pt x="662" y="1653"/>
                    <a:pt x="662" y="1653"/>
                  </a:cubicBezTo>
                  <a:cubicBezTo>
                    <a:pt x="657" y="1637"/>
                    <a:pt x="651" y="1624"/>
                    <a:pt x="662" y="1607"/>
                  </a:cubicBezTo>
                  <a:cubicBezTo>
                    <a:pt x="665" y="1602"/>
                    <a:pt x="674" y="1604"/>
                    <a:pt x="680" y="1602"/>
                  </a:cubicBezTo>
                  <a:cubicBezTo>
                    <a:pt x="717" y="1587"/>
                    <a:pt x="742" y="1573"/>
                    <a:pt x="783" y="1567"/>
                  </a:cubicBezTo>
                  <a:cubicBezTo>
                    <a:pt x="823" y="1569"/>
                    <a:pt x="864" y="1570"/>
                    <a:pt x="904" y="1573"/>
                  </a:cubicBezTo>
                  <a:cubicBezTo>
                    <a:pt x="924" y="1575"/>
                    <a:pt x="962" y="1590"/>
                    <a:pt x="962" y="1590"/>
                  </a:cubicBezTo>
                  <a:cubicBezTo>
                    <a:pt x="1033" y="1585"/>
                    <a:pt x="1033" y="1592"/>
                    <a:pt x="1077" y="1561"/>
                  </a:cubicBezTo>
                  <a:cubicBezTo>
                    <a:pt x="1087" y="1531"/>
                    <a:pt x="1097" y="1500"/>
                    <a:pt x="1066" y="1475"/>
                  </a:cubicBezTo>
                  <a:cubicBezTo>
                    <a:pt x="1060" y="1470"/>
                    <a:pt x="1021" y="1463"/>
                    <a:pt x="1019" y="1463"/>
                  </a:cubicBezTo>
                  <a:cubicBezTo>
                    <a:pt x="911" y="1473"/>
                    <a:pt x="987" y="1461"/>
                    <a:pt x="939" y="1475"/>
                  </a:cubicBezTo>
                  <a:cubicBezTo>
                    <a:pt x="925" y="1479"/>
                    <a:pt x="912" y="1482"/>
                    <a:pt x="898" y="1486"/>
                  </a:cubicBezTo>
                  <a:cubicBezTo>
                    <a:pt x="890" y="1488"/>
                    <a:pt x="875" y="1492"/>
                    <a:pt x="875" y="1492"/>
                  </a:cubicBezTo>
                  <a:cubicBezTo>
                    <a:pt x="834" y="1520"/>
                    <a:pt x="847" y="1503"/>
                    <a:pt x="829" y="1538"/>
                  </a:cubicBezTo>
                  <a:cubicBezTo>
                    <a:pt x="831" y="1557"/>
                    <a:pt x="828" y="1578"/>
                    <a:pt x="835" y="1596"/>
                  </a:cubicBezTo>
                  <a:cubicBezTo>
                    <a:pt x="850" y="1638"/>
                    <a:pt x="900" y="1687"/>
                    <a:pt x="939" y="1705"/>
                  </a:cubicBezTo>
                  <a:cubicBezTo>
                    <a:pt x="959" y="1725"/>
                    <a:pt x="969" y="1727"/>
                    <a:pt x="996" y="1734"/>
                  </a:cubicBezTo>
                  <a:cubicBezTo>
                    <a:pt x="1021" y="1758"/>
                    <a:pt x="1060" y="1767"/>
                    <a:pt x="1094" y="1774"/>
                  </a:cubicBezTo>
                  <a:cubicBezTo>
                    <a:pt x="1147" y="1807"/>
                    <a:pt x="1122" y="1798"/>
                    <a:pt x="1163" y="1809"/>
                  </a:cubicBezTo>
                  <a:cubicBezTo>
                    <a:pt x="1195" y="1828"/>
                    <a:pt x="1230" y="1833"/>
                    <a:pt x="1261" y="1855"/>
                  </a:cubicBezTo>
                  <a:cubicBezTo>
                    <a:pt x="1290" y="1836"/>
                    <a:pt x="1294" y="1790"/>
                    <a:pt x="1302" y="1757"/>
                  </a:cubicBezTo>
                  <a:cubicBezTo>
                    <a:pt x="1311" y="1718"/>
                    <a:pt x="1330" y="1677"/>
                    <a:pt x="1348" y="1642"/>
                  </a:cubicBezTo>
                  <a:cubicBezTo>
                    <a:pt x="1346" y="1632"/>
                    <a:pt x="1351" y="1616"/>
                    <a:pt x="1342" y="1613"/>
                  </a:cubicBezTo>
                  <a:cubicBezTo>
                    <a:pt x="1297" y="1598"/>
                    <a:pt x="1234" y="1635"/>
                    <a:pt x="1204" y="1665"/>
                  </a:cubicBezTo>
                  <a:cubicBezTo>
                    <a:pt x="1191" y="1715"/>
                    <a:pt x="1213" y="1752"/>
                    <a:pt x="1261" y="1769"/>
                  </a:cubicBezTo>
                  <a:cubicBezTo>
                    <a:pt x="1290" y="1767"/>
                    <a:pt x="1319" y="1766"/>
                    <a:pt x="1348" y="1763"/>
                  </a:cubicBezTo>
                  <a:cubicBezTo>
                    <a:pt x="1381" y="1759"/>
                    <a:pt x="1409" y="1737"/>
                    <a:pt x="1440" y="1728"/>
                  </a:cubicBezTo>
                  <a:cubicBezTo>
                    <a:pt x="1470" y="1719"/>
                    <a:pt x="1492" y="1717"/>
                    <a:pt x="1521" y="1705"/>
                  </a:cubicBezTo>
                  <a:cubicBezTo>
                    <a:pt x="1533" y="1693"/>
                    <a:pt x="1547" y="1680"/>
                    <a:pt x="1555" y="1665"/>
                  </a:cubicBezTo>
                  <a:cubicBezTo>
                    <a:pt x="1561" y="1654"/>
                    <a:pt x="1567" y="1630"/>
                    <a:pt x="1567" y="1630"/>
                  </a:cubicBezTo>
                  <a:cubicBezTo>
                    <a:pt x="1561" y="1519"/>
                    <a:pt x="1579" y="1415"/>
                    <a:pt x="1457" y="1377"/>
                  </a:cubicBezTo>
                  <a:cubicBezTo>
                    <a:pt x="1438" y="1379"/>
                    <a:pt x="1417" y="1374"/>
                    <a:pt x="1400" y="1383"/>
                  </a:cubicBezTo>
                  <a:cubicBezTo>
                    <a:pt x="1383" y="1392"/>
                    <a:pt x="1365" y="1429"/>
                    <a:pt x="1365" y="1429"/>
                  </a:cubicBezTo>
                  <a:cubicBezTo>
                    <a:pt x="1358" y="1466"/>
                    <a:pt x="1348" y="1522"/>
                    <a:pt x="1371" y="1555"/>
                  </a:cubicBezTo>
                  <a:cubicBezTo>
                    <a:pt x="1399" y="1595"/>
                    <a:pt x="1444" y="1636"/>
                    <a:pt x="1492" y="1648"/>
                  </a:cubicBezTo>
                  <a:cubicBezTo>
                    <a:pt x="1530" y="1673"/>
                    <a:pt x="1600" y="1635"/>
                    <a:pt x="1642" y="1619"/>
                  </a:cubicBezTo>
                  <a:cubicBezTo>
                    <a:pt x="1667" y="1585"/>
                    <a:pt x="1671" y="1545"/>
                    <a:pt x="1693" y="1509"/>
                  </a:cubicBezTo>
                  <a:cubicBezTo>
                    <a:pt x="1706" y="1461"/>
                    <a:pt x="1711" y="1509"/>
                    <a:pt x="1745" y="1527"/>
                  </a:cubicBezTo>
                  <a:cubicBezTo>
                    <a:pt x="1770" y="1540"/>
                    <a:pt x="1799" y="1546"/>
                    <a:pt x="1826" y="1555"/>
                  </a:cubicBezTo>
                  <a:cubicBezTo>
                    <a:pt x="1837" y="1559"/>
                    <a:pt x="1860" y="1567"/>
                    <a:pt x="1860" y="1567"/>
                  </a:cubicBezTo>
                  <a:cubicBezTo>
                    <a:pt x="1858" y="1579"/>
                    <a:pt x="1862" y="1593"/>
                    <a:pt x="1855" y="1602"/>
                  </a:cubicBezTo>
                  <a:cubicBezTo>
                    <a:pt x="1851" y="1607"/>
                    <a:pt x="1838" y="1602"/>
                    <a:pt x="1837" y="1596"/>
                  </a:cubicBezTo>
                  <a:cubicBezTo>
                    <a:pt x="1837" y="1593"/>
                    <a:pt x="1847" y="1528"/>
                    <a:pt x="1860" y="1515"/>
                  </a:cubicBezTo>
                  <a:cubicBezTo>
                    <a:pt x="1880" y="1495"/>
                    <a:pt x="1878" y="1519"/>
                    <a:pt x="1878" y="1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66" name="Freeform 27"/>
          <p:cNvSpPr>
            <a:spLocks/>
          </p:cNvSpPr>
          <p:nvPr/>
        </p:nvSpPr>
        <p:spPr bwMode="auto">
          <a:xfrm>
            <a:off x="6705600" y="5029200"/>
            <a:ext cx="180975" cy="327025"/>
          </a:xfrm>
          <a:custGeom>
            <a:avLst/>
            <a:gdLst>
              <a:gd name="T0" fmla="*/ 93663 w 114"/>
              <a:gd name="T1" fmla="*/ 0 h 206"/>
              <a:gd name="T2" fmla="*/ 93663 w 114"/>
              <a:gd name="T3" fmla="*/ 109538 h 206"/>
              <a:gd name="T4" fmla="*/ 149225 w 114"/>
              <a:gd name="T5" fmla="*/ 182563 h 206"/>
              <a:gd name="T6" fmla="*/ 176213 w 114"/>
              <a:gd name="T7" fmla="*/ 265113 h 206"/>
              <a:gd name="T8" fmla="*/ 166688 w 114"/>
              <a:gd name="T9" fmla="*/ 311150 h 206"/>
              <a:gd name="T10" fmla="*/ 11113 w 114"/>
              <a:gd name="T11" fmla="*/ 284163 h 206"/>
              <a:gd name="T12" fmla="*/ 3175 w 114"/>
              <a:gd name="T13" fmla="*/ 22860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" h="206">
                <a:moveTo>
                  <a:pt x="59" y="0"/>
                </a:moveTo>
                <a:cubicBezTo>
                  <a:pt x="30" y="20"/>
                  <a:pt x="27" y="48"/>
                  <a:pt x="59" y="69"/>
                </a:cubicBezTo>
                <a:cubicBezTo>
                  <a:pt x="66" y="91"/>
                  <a:pt x="80" y="96"/>
                  <a:pt x="94" y="115"/>
                </a:cubicBezTo>
                <a:cubicBezTo>
                  <a:pt x="100" y="132"/>
                  <a:pt x="105" y="150"/>
                  <a:pt x="111" y="167"/>
                </a:cubicBezTo>
                <a:cubicBezTo>
                  <a:pt x="109" y="177"/>
                  <a:pt x="114" y="193"/>
                  <a:pt x="105" y="196"/>
                </a:cubicBezTo>
                <a:cubicBezTo>
                  <a:pt x="76" y="206"/>
                  <a:pt x="36" y="187"/>
                  <a:pt x="7" y="179"/>
                </a:cubicBezTo>
                <a:cubicBezTo>
                  <a:pt x="0" y="156"/>
                  <a:pt x="2" y="167"/>
                  <a:pt x="2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7" name="Freeform 28"/>
          <p:cNvSpPr>
            <a:spLocks/>
          </p:cNvSpPr>
          <p:nvPr/>
        </p:nvSpPr>
        <p:spPr bwMode="auto">
          <a:xfrm>
            <a:off x="6934200" y="5562600"/>
            <a:ext cx="231775" cy="282575"/>
          </a:xfrm>
          <a:custGeom>
            <a:avLst/>
            <a:gdLst>
              <a:gd name="T0" fmla="*/ 22225 w 146"/>
              <a:gd name="T1" fmla="*/ 0 h 178"/>
              <a:gd name="T2" fmla="*/ 49213 w 146"/>
              <a:gd name="T3" fmla="*/ 146050 h 178"/>
              <a:gd name="T4" fmla="*/ 131763 w 146"/>
              <a:gd name="T5" fmla="*/ 182563 h 178"/>
              <a:gd name="T6" fmla="*/ 223838 w 146"/>
              <a:gd name="T7" fmla="*/ 173038 h 178"/>
              <a:gd name="T8" fmla="*/ 214313 w 146"/>
              <a:gd name="T9" fmla="*/ 146050 h 178"/>
              <a:gd name="T10" fmla="*/ 177800 w 146"/>
              <a:gd name="T11" fmla="*/ 153988 h 178"/>
              <a:gd name="T12" fmla="*/ 131763 w 146"/>
              <a:gd name="T13" fmla="*/ 282575 h 1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6" h="178">
                <a:moveTo>
                  <a:pt x="14" y="0"/>
                </a:moveTo>
                <a:cubicBezTo>
                  <a:pt x="2" y="35"/>
                  <a:pt x="0" y="66"/>
                  <a:pt x="31" y="92"/>
                </a:cubicBezTo>
                <a:cubicBezTo>
                  <a:pt x="46" y="104"/>
                  <a:pt x="83" y="115"/>
                  <a:pt x="83" y="115"/>
                </a:cubicBezTo>
                <a:cubicBezTo>
                  <a:pt x="102" y="113"/>
                  <a:pt x="123" y="117"/>
                  <a:pt x="141" y="109"/>
                </a:cubicBezTo>
                <a:cubicBezTo>
                  <a:pt x="146" y="107"/>
                  <a:pt x="141" y="94"/>
                  <a:pt x="135" y="92"/>
                </a:cubicBezTo>
                <a:cubicBezTo>
                  <a:pt x="128" y="89"/>
                  <a:pt x="120" y="95"/>
                  <a:pt x="112" y="97"/>
                </a:cubicBezTo>
                <a:cubicBezTo>
                  <a:pt x="84" y="117"/>
                  <a:pt x="83" y="142"/>
                  <a:pt x="83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8" name="Freeform 29"/>
          <p:cNvSpPr>
            <a:spLocks/>
          </p:cNvSpPr>
          <p:nvPr/>
        </p:nvSpPr>
        <p:spPr bwMode="auto">
          <a:xfrm>
            <a:off x="7239000" y="4953000"/>
            <a:ext cx="465138" cy="219075"/>
          </a:xfrm>
          <a:custGeom>
            <a:avLst/>
            <a:gdLst>
              <a:gd name="T0" fmla="*/ 17463 w 293"/>
              <a:gd name="T1" fmla="*/ 0 h 138"/>
              <a:gd name="T2" fmla="*/ 127000 w 293"/>
              <a:gd name="T3" fmla="*/ 219075 h 138"/>
              <a:gd name="T4" fmla="*/ 254000 w 293"/>
              <a:gd name="T5" fmla="*/ 128588 h 138"/>
              <a:gd name="T6" fmla="*/ 200025 w 293"/>
              <a:gd name="T7" fmla="*/ 82550 h 138"/>
              <a:gd name="T8" fmla="*/ 180975 w 293"/>
              <a:gd name="T9" fmla="*/ 109538 h 138"/>
              <a:gd name="T10" fmla="*/ 328613 w 293"/>
              <a:gd name="T11" fmla="*/ 100013 h 138"/>
              <a:gd name="T12" fmla="*/ 419100 w 293"/>
              <a:gd name="T13" fmla="*/ 55563 h 138"/>
              <a:gd name="T14" fmla="*/ 438150 w 293"/>
              <a:gd name="T15" fmla="*/ 26988 h 138"/>
              <a:gd name="T16" fmla="*/ 465138 w 293"/>
              <a:gd name="T17" fmla="*/ 17463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3" h="138">
                <a:moveTo>
                  <a:pt x="11" y="0"/>
                </a:moveTo>
                <a:cubicBezTo>
                  <a:pt x="17" y="97"/>
                  <a:pt x="0" y="110"/>
                  <a:pt x="80" y="138"/>
                </a:cubicBezTo>
                <a:cubicBezTo>
                  <a:pt x="149" y="131"/>
                  <a:pt x="143" y="138"/>
                  <a:pt x="160" y="81"/>
                </a:cubicBezTo>
                <a:cubicBezTo>
                  <a:pt x="158" y="79"/>
                  <a:pt x="134" y="50"/>
                  <a:pt x="126" y="52"/>
                </a:cubicBezTo>
                <a:cubicBezTo>
                  <a:pt x="119" y="53"/>
                  <a:pt x="107" y="68"/>
                  <a:pt x="114" y="69"/>
                </a:cubicBezTo>
                <a:cubicBezTo>
                  <a:pt x="145" y="73"/>
                  <a:pt x="176" y="65"/>
                  <a:pt x="207" y="63"/>
                </a:cubicBezTo>
                <a:cubicBezTo>
                  <a:pt x="228" y="57"/>
                  <a:pt x="244" y="45"/>
                  <a:pt x="264" y="35"/>
                </a:cubicBezTo>
                <a:cubicBezTo>
                  <a:pt x="268" y="29"/>
                  <a:pt x="270" y="22"/>
                  <a:pt x="276" y="17"/>
                </a:cubicBezTo>
                <a:cubicBezTo>
                  <a:pt x="281" y="13"/>
                  <a:pt x="293" y="11"/>
                  <a:pt x="293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9" name="Freeform 30"/>
          <p:cNvSpPr>
            <a:spLocks/>
          </p:cNvSpPr>
          <p:nvPr/>
        </p:nvSpPr>
        <p:spPr bwMode="auto">
          <a:xfrm>
            <a:off x="6096000" y="5410200"/>
            <a:ext cx="620713" cy="146050"/>
          </a:xfrm>
          <a:custGeom>
            <a:avLst/>
            <a:gdLst>
              <a:gd name="T0" fmla="*/ 0 w 391"/>
              <a:gd name="T1" fmla="*/ 127000 h 92"/>
              <a:gd name="T2" fmla="*/ 7938 w 391"/>
              <a:gd name="T3" fmla="*/ 53975 h 92"/>
              <a:gd name="T4" fmla="*/ 136525 w 391"/>
              <a:gd name="T5" fmla="*/ 0 h 92"/>
              <a:gd name="T6" fmla="*/ 374650 w 391"/>
              <a:gd name="T7" fmla="*/ 44450 h 92"/>
              <a:gd name="T8" fmla="*/ 620713 w 391"/>
              <a:gd name="T9" fmla="*/ 1460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" h="92">
                <a:moveTo>
                  <a:pt x="0" y="80"/>
                </a:moveTo>
                <a:cubicBezTo>
                  <a:pt x="2" y="65"/>
                  <a:pt x="0" y="48"/>
                  <a:pt x="5" y="34"/>
                </a:cubicBezTo>
                <a:cubicBezTo>
                  <a:pt x="15" y="7"/>
                  <a:pt x="62" y="4"/>
                  <a:pt x="86" y="0"/>
                </a:cubicBezTo>
                <a:cubicBezTo>
                  <a:pt x="152" y="4"/>
                  <a:pt x="180" y="11"/>
                  <a:pt x="236" y="28"/>
                </a:cubicBezTo>
                <a:cubicBezTo>
                  <a:pt x="286" y="62"/>
                  <a:pt x="328" y="92"/>
                  <a:pt x="391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0" name="Freeform 31"/>
          <p:cNvSpPr>
            <a:spLocks/>
          </p:cNvSpPr>
          <p:nvPr/>
        </p:nvSpPr>
        <p:spPr bwMode="auto">
          <a:xfrm>
            <a:off x="6553200" y="5715000"/>
            <a:ext cx="274638" cy="311150"/>
          </a:xfrm>
          <a:custGeom>
            <a:avLst/>
            <a:gdLst>
              <a:gd name="T0" fmla="*/ 36513 w 173"/>
              <a:gd name="T1" fmla="*/ 0 h 196"/>
              <a:gd name="T2" fmla="*/ 0 w 173"/>
              <a:gd name="T3" fmla="*/ 92075 h 196"/>
              <a:gd name="T4" fmla="*/ 9525 w 173"/>
              <a:gd name="T5" fmla="*/ 211138 h 196"/>
              <a:gd name="T6" fmla="*/ 174625 w 173"/>
              <a:gd name="T7" fmla="*/ 311150 h 196"/>
              <a:gd name="T8" fmla="*/ 247650 w 173"/>
              <a:gd name="T9" fmla="*/ 301625 h 196"/>
              <a:gd name="T10" fmla="*/ 274638 w 173"/>
              <a:gd name="T11" fmla="*/ 293688 h 1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196">
                <a:moveTo>
                  <a:pt x="23" y="0"/>
                </a:moveTo>
                <a:cubicBezTo>
                  <a:pt x="17" y="20"/>
                  <a:pt x="7" y="38"/>
                  <a:pt x="0" y="58"/>
                </a:cubicBezTo>
                <a:cubicBezTo>
                  <a:pt x="2" y="83"/>
                  <a:pt x="0" y="109"/>
                  <a:pt x="6" y="133"/>
                </a:cubicBezTo>
                <a:cubicBezTo>
                  <a:pt x="19" y="180"/>
                  <a:pt x="71" y="188"/>
                  <a:pt x="110" y="196"/>
                </a:cubicBezTo>
                <a:cubicBezTo>
                  <a:pt x="125" y="194"/>
                  <a:pt x="141" y="193"/>
                  <a:pt x="156" y="190"/>
                </a:cubicBezTo>
                <a:cubicBezTo>
                  <a:pt x="162" y="189"/>
                  <a:pt x="173" y="185"/>
                  <a:pt x="173" y="1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1" name="Freeform 32"/>
          <p:cNvSpPr>
            <a:spLocks/>
          </p:cNvSpPr>
          <p:nvPr/>
        </p:nvSpPr>
        <p:spPr bwMode="auto">
          <a:xfrm>
            <a:off x="6934200" y="5943600"/>
            <a:ext cx="303213" cy="331788"/>
          </a:xfrm>
          <a:custGeom>
            <a:avLst/>
            <a:gdLst>
              <a:gd name="T0" fmla="*/ 47625 w 191"/>
              <a:gd name="T1" fmla="*/ 0 h 209"/>
              <a:gd name="T2" fmla="*/ 120650 w 191"/>
              <a:gd name="T3" fmla="*/ 284163 h 209"/>
              <a:gd name="T4" fmla="*/ 230188 w 191"/>
              <a:gd name="T5" fmla="*/ 303213 h 209"/>
              <a:gd name="T6" fmla="*/ 247650 w 191"/>
              <a:gd name="T7" fmla="*/ 274638 h 209"/>
              <a:gd name="T8" fmla="*/ 284163 w 191"/>
              <a:gd name="T9" fmla="*/ 220663 h 209"/>
              <a:gd name="T10" fmla="*/ 303213 w 191"/>
              <a:gd name="T11" fmla="*/ 165100 h 209"/>
              <a:gd name="T12" fmla="*/ 257175 w 191"/>
              <a:gd name="T13" fmla="*/ 74613 h 209"/>
              <a:gd name="T14" fmla="*/ 184150 w 191"/>
              <a:gd name="T15" fmla="*/ 165100 h 209"/>
              <a:gd name="T16" fmla="*/ 165100 w 191"/>
              <a:gd name="T17" fmla="*/ 192088 h 209"/>
              <a:gd name="T18" fmla="*/ 92075 w 191"/>
              <a:gd name="T19" fmla="*/ 284163 h 209"/>
              <a:gd name="T20" fmla="*/ 65088 w 191"/>
              <a:gd name="T21" fmla="*/ 311150 h 209"/>
              <a:gd name="T22" fmla="*/ 38100 w 191"/>
              <a:gd name="T23" fmla="*/ 320675 h 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1" h="209">
                <a:moveTo>
                  <a:pt x="30" y="0"/>
                </a:moveTo>
                <a:cubicBezTo>
                  <a:pt x="46" y="57"/>
                  <a:pt x="0" y="154"/>
                  <a:pt x="76" y="179"/>
                </a:cubicBezTo>
                <a:cubicBezTo>
                  <a:pt x="100" y="203"/>
                  <a:pt x="97" y="209"/>
                  <a:pt x="145" y="191"/>
                </a:cubicBezTo>
                <a:cubicBezTo>
                  <a:pt x="152" y="189"/>
                  <a:pt x="152" y="179"/>
                  <a:pt x="156" y="173"/>
                </a:cubicBezTo>
                <a:cubicBezTo>
                  <a:pt x="163" y="162"/>
                  <a:pt x="171" y="150"/>
                  <a:pt x="179" y="139"/>
                </a:cubicBezTo>
                <a:cubicBezTo>
                  <a:pt x="186" y="129"/>
                  <a:pt x="191" y="104"/>
                  <a:pt x="191" y="104"/>
                </a:cubicBezTo>
                <a:cubicBezTo>
                  <a:pt x="185" y="75"/>
                  <a:pt x="187" y="63"/>
                  <a:pt x="162" y="47"/>
                </a:cubicBezTo>
                <a:cubicBezTo>
                  <a:pt x="137" y="54"/>
                  <a:pt x="132" y="81"/>
                  <a:pt x="116" y="104"/>
                </a:cubicBezTo>
                <a:cubicBezTo>
                  <a:pt x="112" y="110"/>
                  <a:pt x="104" y="121"/>
                  <a:pt x="104" y="121"/>
                </a:cubicBezTo>
                <a:cubicBezTo>
                  <a:pt x="96" y="150"/>
                  <a:pt x="86" y="170"/>
                  <a:pt x="58" y="179"/>
                </a:cubicBezTo>
                <a:cubicBezTo>
                  <a:pt x="52" y="185"/>
                  <a:pt x="48" y="192"/>
                  <a:pt x="41" y="196"/>
                </a:cubicBezTo>
                <a:cubicBezTo>
                  <a:pt x="36" y="199"/>
                  <a:pt x="24" y="202"/>
                  <a:pt x="24" y="2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2" name="Freeform 33"/>
          <p:cNvSpPr>
            <a:spLocks/>
          </p:cNvSpPr>
          <p:nvPr/>
        </p:nvSpPr>
        <p:spPr bwMode="auto">
          <a:xfrm>
            <a:off x="6781800" y="4724400"/>
            <a:ext cx="312738" cy="266700"/>
          </a:xfrm>
          <a:custGeom>
            <a:avLst/>
            <a:gdLst>
              <a:gd name="T0" fmla="*/ 284163 w 197"/>
              <a:gd name="T1" fmla="*/ 266700 h 168"/>
              <a:gd name="T2" fmla="*/ 247650 w 197"/>
              <a:gd name="T3" fmla="*/ 57150 h 168"/>
              <a:gd name="T4" fmla="*/ 11113 w 197"/>
              <a:gd name="T5" fmla="*/ 84138 h 168"/>
              <a:gd name="T6" fmla="*/ 1588 w 197"/>
              <a:gd name="T7" fmla="*/ 111125 h 168"/>
              <a:gd name="T8" fmla="*/ 101600 w 197"/>
              <a:gd name="T9" fmla="*/ 193675 h 168"/>
              <a:gd name="T10" fmla="*/ 211138 w 197"/>
              <a:gd name="T11" fmla="*/ 1588 h 168"/>
              <a:gd name="T12" fmla="*/ 284163 w 197"/>
              <a:gd name="T13" fmla="*/ 1588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7" h="168">
                <a:moveTo>
                  <a:pt x="179" y="168"/>
                </a:moveTo>
                <a:cubicBezTo>
                  <a:pt x="194" y="124"/>
                  <a:pt x="197" y="61"/>
                  <a:pt x="156" y="36"/>
                </a:cubicBezTo>
                <a:cubicBezTo>
                  <a:pt x="99" y="39"/>
                  <a:pt x="57" y="35"/>
                  <a:pt x="7" y="53"/>
                </a:cubicBezTo>
                <a:cubicBezTo>
                  <a:pt x="5" y="59"/>
                  <a:pt x="0" y="64"/>
                  <a:pt x="1" y="70"/>
                </a:cubicBezTo>
                <a:cubicBezTo>
                  <a:pt x="4" y="91"/>
                  <a:pt x="46" y="116"/>
                  <a:pt x="64" y="122"/>
                </a:cubicBezTo>
                <a:cubicBezTo>
                  <a:pt x="84" y="66"/>
                  <a:pt x="57" y="7"/>
                  <a:pt x="133" y="1"/>
                </a:cubicBezTo>
                <a:cubicBezTo>
                  <a:pt x="148" y="0"/>
                  <a:pt x="164" y="1"/>
                  <a:pt x="179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3" name="Freeform 34"/>
          <p:cNvSpPr>
            <a:spLocks/>
          </p:cNvSpPr>
          <p:nvPr/>
        </p:nvSpPr>
        <p:spPr bwMode="auto">
          <a:xfrm>
            <a:off x="7239000" y="5638800"/>
            <a:ext cx="433388" cy="469900"/>
          </a:xfrm>
          <a:custGeom>
            <a:avLst/>
            <a:gdLst>
              <a:gd name="T0" fmla="*/ 0 w 273"/>
              <a:gd name="T1" fmla="*/ 211138 h 296"/>
              <a:gd name="T2" fmla="*/ 19050 w 273"/>
              <a:gd name="T3" fmla="*/ 265113 h 296"/>
              <a:gd name="T4" fmla="*/ 55563 w 273"/>
              <a:gd name="T5" fmla="*/ 320675 h 296"/>
              <a:gd name="T6" fmla="*/ 292100 w 273"/>
              <a:gd name="T7" fmla="*/ 466725 h 296"/>
              <a:gd name="T8" fmla="*/ 420688 w 273"/>
              <a:gd name="T9" fmla="*/ 420688 h 296"/>
              <a:gd name="T10" fmla="*/ 374650 w 273"/>
              <a:gd name="T11" fmla="*/ 247650 h 296"/>
              <a:gd name="T12" fmla="*/ 292100 w 273"/>
              <a:gd name="T13" fmla="*/ 155575 h 296"/>
              <a:gd name="T14" fmla="*/ 255588 w 273"/>
              <a:gd name="T15" fmla="*/ 165100 h 296"/>
              <a:gd name="T16" fmla="*/ 209550 w 273"/>
              <a:gd name="T17" fmla="*/ 82550 h 296"/>
              <a:gd name="T18" fmla="*/ 255588 w 273"/>
              <a:gd name="T19" fmla="*/ 0 h 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3" h="296">
                <a:moveTo>
                  <a:pt x="0" y="133"/>
                </a:moveTo>
                <a:cubicBezTo>
                  <a:pt x="4" y="144"/>
                  <a:pt x="5" y="157"/>
                  <a:pt x="12" y="167"/>
                </a:cubicBezTo>
                <a:cubicBezTo>
                  <a:pt x="20" y="179"/>
                  <a:pt x="35" y="202"/>
                  <a:pt x="35" y="202"/>
                </a:cubicBezTo>
                <a:cubicBezTo>
                  <a:pt x="53" y="262"/>
                  <a:pt x="130" y="282"/>
                  <a:pt x="184" y="294"/>
                </a:cubicBezTo>
                <a:cubicBezTo>
                  <a:pt x="225" y="289"/>
                  <a:pt x="243" y="296"/>
                  <a:pt x="265" y="265"/>
                </a:cubicBezTo>
                <a:cubicBezTo>
                  <a:pt x="273" y="228"/>
                  <a:pt x="270" y="178"/>
                  <a:pt x="236" y="156"/>
                </a:cubicBezTo>
                <a:cubicBezTo>
                  <a:pt x="228" y="131"/>
                  <a:pt x="209" y="106"/>
                  <a:pt x="184" y="98"/>
                </a:cubicBezTo>
                <a:cubicBezTo>
                  <a:pt x="176" y="100"/>
                  <a:pt x="168" y="107"/>
                  <a:pt x="161" y="104"/>
                </a:cubicBezTo>
                <a:cubicBezTo>
                  <a:pt x="155" y="102"/>
                  <a:pt x="135" y="60"/>
                  <a:pt x="132" y="52"/>
                </a:cubicBezTo>
                <a:cubicBezTo>
                  <a:pt x="137" y="27"/>
                  <a:pt x="138" y="12"/>
                  <a:pt x="16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4" name="Freeform 35"/>
          <p:cNvSpPr>
            <a:spLocks/>
          </p:cNvSpPr>
          <p:nvPr/>
        </p:nvSpPr>
        <p:spPr bwMode="auto">
          <a:xfrm rot="-5051996">
            <a:off x="7573169" y="5380831"/>
            <a:ext cx="465138" cy="219075"/>
          </a:xfrm>
          <a:custGeom>
            <a:avLst/>
            <a:gdLst>
              <a:gd name="T0" fmla="*/ 17463 w 293"/>
              <a:gd name="T1" fmla="*/ 0 h 138"/>
              <a:gd name="T2" fmla="*/ 127000 w 293"/>
              <a:gd name="T3" fmla="*/ 219075 h 138"/>
              <a:gd name="T4" fmla="*/ 254000 w 293"/>
              <a:gd name="T5" fmla="*/ 128588 h 138"/>
              <a:gd name="T6" fmla="*/ 200025 w 293"/>
              <a:gd name="T7" fmla="*/ 82550 h 138"/>
              <a:gd name="T8" fmla="*/ 180975 w 293"/>
              <a:gd name="T9" fmla="*/ 109538 h 138"/>
              <a:gd name="T10" fmla="*/ 328613 w 293"/>
              <a:gd name="T11" fmla="*/ 100013 h 138"/>
              <a:gd name="T12" fmla="*/ 419100 w 293"/>
              <a:gd name="T13" fmla="*/ 55563 h 138"/>
              <a:gd name="T14" fmla="*/ 438150 w 293"/>
              <a:gd name="T15" fmla="*/ 26988 h 138"/>
              <a:gd name="T16" fmla="*/ 465138 w 293"/>
              <a:gd name="T17" fmla="*/ 17463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3" h="138">
                <a:moveTo>
                  <a:pt x="11" y="0"/>
                </a:moveTo>
                <a:cubicBezTo>
                  <a:pt x="17" y="97"/>
                  <a:pt x="0" y="110"/>
                  <a:pt x="80" y="138"/>
                </a:cubicBezTo>
                <a:cubicBezTo>
                  <a:pt x="149" y="131"/>
                  <a:pt x="143" y="138"/>
                  <a:pt x="160" y="81"/>
                </a:cubicBezTo>
                <a:cubicBezTo>
                  <a:pt x="158" y="79"/>
                  <a:pt x="134" y="50"/>
                  <a:pt x="126" y="52"/>
                </a:cubicBezTo>
                <a:cubicBezTo>
                  <a:pt x="119" y="53"/>
                  <a:pt x="107" y="68"/>
                  <a:pt x="114" y="69"/>
                </a:cubicBezTo>
                <a:cubicBezTo>
                  <a:pt x="145" y="73"/>
                  <a:pt x="176" y="65"/>
                  <a:pt x="207" y="63"/>
                </a:cubicBezTo>
                <a:cubicBezTo>
                  <a:pt x="228" y="57"/>
                  <a:pt x="244" y="45"/>
                  <a:pt x="264" y="35"/>
                </a:cubicBezTo>
                <a:cubicBezTo>
                  <a:pt x="268" y="29"/>
                  <a:pt x="270" y="22"/>
                  <a:pt x="276" y="17"/>
                </a:cubicBezTo>
                <a:cubicBezTo>
                  <a:pt x="281" y="13"/>
                  <a:pt x="293" y="11"/>
                  <a:pt x="293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5" name="Freeform 36"/>
          <p:cNvSpPr>
            <a:spLocks/>
          </p:cNvSpPr>
          <p:nvPr/>
        </p:nvSpPr>
        <p:spPr bwMode="auto">
          <a:xfrm rot="6642979">
            <a:off x="7138194" y="5282406"/>
            <a:ext cx="381000" cy="331788"/>
          </a:xfrm>
          <a:custGeom>
            <a:avLst/>
            <a:gdLst>
              <a:gd name="T0" fmla="*/ 59843 w 191"/>
              <a:gd name="T1" fmla="*/ 0 h 209"/>
              <a:gd name="T2" fmla="*/ 151602 w 191"/>
              <a:gd name="T3" fmla="*/ 284163 h 209"/>
              <a:gd name="T4" fmla="*/ 289241 w 191"/>
              <a:gd name="T5" fmla="*/ 303213 h 209"/>
              <a:gd name="T6" fmla="*/ 311183 w 191"/>
              <a:gd name="T7" fmla="*/ 274638 h 209"/>
              <a:gd name="T8" fmla="*/ 357063 w 191"/>
              <a:gd name="T9" fmla="*/ 220663 h 209"/>
              <a:gd name="T10" fmla="*/ 381000 w 191"/>
              <a:gd name="T11" fmla="*/ 165100 h 209"/>
              <a:gd name="T12" fmla="*/ 323152 w 191"/>
              <a:gd name="T13" fmla="*/ 74613 h 209"/>
              <a:gd name="T14" fmla="*/ 231393 w 191"/>
              <a:gd name="T15" fmla="*/ 165100 h 209"/>
              <a:gd name="T16" fmla="*/ 207455 w 191"/>
              <a:gd name="T17" fmla="*/ 192088 h 209"/>
              <a:gd name="T18" fmla="*/ 115696 w 191"/>
              <a:gd name="T19" fmla="*/ 284163 h 209"/>
              <a:gd name="T20" fmla="*/ 81785 w 191"/>
              <a:gd name="T21" fmla="*/ 311150 h 209"/>
              <a:gd name="T22" fmla="*/ 47874 w 191"/>
              <a:gd name="T23" fmla="*/ 320675 h 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1" h="209">
                <a:moveTo>
                  <a:pt x="30" y="0"/>
                </a:moveTo>
                <a:cubicBezTo>
                  <a:pt x="46" y="57"/>
                  <a:pt x="0" y="154"/>
                  <a:pt x="76" y="179"/>
                </a:cubicBezTo>
                <a:cubicBezTo>
                  <a:pt x="100" y="203"/>
                  <a:pt x="97" y="209"/>
                  <a:pt x="145" y="191"/>
                </a:cubicBezTo>
                <a:cubicBezTo>
                  <a:pt x="152" y="189"/>
                  <a:pt x="152" y="179"/>
                  <a:pt x="156" y="173"/>
                </a:cubicBezTo>
                <a:cubicBezTo>
                  <a:pt x="163" y="162"/>
                  <a:pt x="171" y="150"/>
                  <a:pt x="179" y="139"/>
                </a:cubicBezTo>
                <a:cubicBezTo>
                  <a:pt x="186" y="129"/>
                  <a:pt x="191" y="104"/>
                  <a:pt x="191" y="104"/>
                </a:cubicBezTo>
                <a:cubicBezTo>
                  <a:pt x="185" y="75"/>
                  <a:pt x="187" y="63"/>
                  <a:pt x="162" y="47"/>
                </a:cubicBezTo>
                <a:cubicBezTo>
                  <a:pt x="137" y="54"/>
                  <a:pt x="132" y="81"/>
                  <a:pt x="116" y="104"/>
                </a:cubicBezTo>
                <a:cubicBezTo>
                  <a:pt x="112" y="110"/>
                  <a:pt x="104" y="121"/>
                  <a:pt x="104" y="121"/>
                </a:cubicBezTo>
                <a:cubicBezTo>
                  <a:pt x="96" y="150"/>
                  <a:pt x="86" y="170"/>
                  <a:pt x="58" y="179"/>
                </a:cubicBezTo>
                <a:cubicBezTo>
                  <a:pt x="52" y="185"/>
                  <a:pt x="48" y="192"/>
                  <a:pt x="41" y="196"/>
                </a:cubicBezTo>
                <a:cubicBezTo>
                  <a:pt x="36" y="199"/>
                  <a:pt x="24" y="202"/>
                  <a:pt x="24" y="2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6" name="Text Box 38"/>
          <p:cNvSpPr txBox="1">
            <a:spLocks noChangeArrowheads="1"/>
          </p:cNvSpPr>
          <p:nvPr/>
        </p:nvSpPr>
        <p:spPr bwMode="auto">
          <a:xfrm>
            <a:off x="719138" y="5553075"/>
            <a:ext cx="5005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600" i="1"/>
              <a:t>The colored area symbolizes the interaction range of all forces acting on a particle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1295400" y="1341438"/>
            <a:ext cx="7345363" cy="3995737"/>
            <a:chOff x="453" y="1661"/>
            <a:chExt cx="2951" cy="1572"/>
          </a:xfrm>
        </p:grpSpPr>
        <p:grpSp>
          <p:nvGrpSpPr>
            <p:cNvPr id="20495" name="Group 6"/>
            <p:cNvGrpSpPr>
              <a:grpSpLocks/>
            </p:cNvGrpSpPr>
            <p:nvPr/>
          </p:nvGrpSpPr>
          <p:grpSpPr bwMode="auto">
            <a:xfrm>
              <a:off x="2222" y="2160"/>
              <a:ext cx="1182" cy="793"/>
              <a:chOff x="2222" y="2160"/>
              <a:chExt cx="1182" cy="793"/>
            </a:xfrm>
          </p:grpSpPr>
          <p:sp>
            <p:nvSpPr>
              <p:cNvPr id="20497" name="Oval 7"/>
              <p:cNvSpPr>
                <a:spLocks noChangeArrowheads="1"/>
              </p:cNvSpPr>
              <p:nvPr/>
            </p:nvSpPr>
            <p:spPr bwMode="auto">
              <a:xfrm rot="16200000" flipH="1">
                <a:off x="2716" y="2529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498" name="Oval 8"/>
              <p:cNvSpPr>
                <a:spLocks noChangeArrowheads="1"/>
              </p:cNvSpPr>
              <p:nvPr/>
            </p:nvSpPr>
            <p:spPr bwMode="auto">
              <a:xfrm rot="16200000" flipH="1">
                <a:off x="2574" y="238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499" name="AutoShape 9"/>
              <p:cNvCxnSpPr>
                <a:cxnSpLocks noChangeShapeType="1"/>
                <a:stCxn id="20497" idx="1"/>
                <a:endCxn id="20498" idx="4"/>
              </p:cNvCxnSpPr>
              <p:nvPr/>
            </p:nvCxnSpPr>
            <p:spPr bwMode="auto">
              <a:xfrm flipH="1" flipV="1">
                <a:off x="2654" y="2430"/>
                <a:ext cx="70" cy="11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00" name="Oval 10"/>
              <p:cNvSpPr>
                <a:spLocks noChangeArrowheads="1"/>
              </p:cNvSpPr>
              <p:nvPr/>
            </p:nvSpPr>
            <p:spPr bwMode="auto">
              <a:xfrm rot="16200000" flipH="1">
                <a:off x="2413" y="2460"/>
                <a:ext cx="75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01" name="Oval 11"/>
              <p:cNvSpPr>
                <a:spLocks noChangeArrowheads="1"/>
              </p:cNvSpPr>
              <p:nvPr/>
            </p:nvSpPr>
            <p:spPr bwMode="auto">
              <a:xfrm rot="16200000" flipH="1">
                <a:off x="2413" y="232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02" name="AutoShape 12"/>
              <p:cNvCxnSpPr>
                <a:cxnSpLocks noChangeShapeType="1"/>
                <a:stCxn id="20498" idx="0"/>
                <a:endCxn id="20501" idx="4"/>
              </p:cNvCxnSpPr>
              <p:nvPr/>
            </p:nvCxnSpPr>
            <p:spPr bwMode="auto">
              <a:xfrm flipH="1" flipV="1">
                <a:off x="2493" y="2363"/>
                <a:ext cx="77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03" name="AutoShape 13"/>
              <p:cNvCxnSpPr>
                <a:cxnSpLocks noChangeShapeType="1"/>
                <a:stCxn id="20500" idx="4"/>
                <a:endCxn id="20498" idx="0"/>
              </p:cNvCxnSpPr>
              <p:nvPr/>
            </p:nvCxnSpPr>
            <p:spPr bwMode="auto">
              <a:xfrm flipV="1">
                <a:off x="2494" y="2430"/>
                <a:ext cx="76" cy="71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04" name="Oval 14"/>
              <p:cNvSpPr>
                <a:spLocks noChangeArrowheads="1"/>
              </p:cNvSpPr>
              <p:nvPr/>
            </p:nvSpPr>
            <p:spPr bwMode="auto">
              <a:xfrm rot="16200000" flipH="1">
                <a:off x="2571" y="266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05" name="Oval 15"/>
              <p:cNvSpPr>
                <a:spLocks noChangeArrowheads="1"/>
              </p:cNvSpPr>
              <p:nvPr/>
            </p:nvSpPr>
            <p:spPr bwMode="auto">
              <a:xfrm rot="16200000" flipH="1">
                <a:off x="2412" y="2731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06" name="Oval 16"/>
              <p:cNvSpPr>
                <a:spLocks noChangeArrowheads="1"/>
              </p:cNvSpPr>
              <p:nvPr/>
            </p:nvSpPr>
            <p:spPr bwMode="auto">
              <a:xfrm rot="16200000" flipH="1">
                <a:off x="2412" y="2592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07" name="AutoShape 17"/>
              <p:cNvCxnSpPr>
                <a:cxnSpLocks noChangeShapeType="1"/>
                <a:stCxn id="20504" idx="0"/>
                <a:endCxn id="20506" idx="4"/>
              </p:cNvCxnSpPr>
              <p:nvPr/>
            </p:nvCxnSpPr>
            <p:spPr bwMode="auto">
              <a:xfrm flipH="1" flipV="1">
                <a:off x="2492" y="2636"/>
                <a:ext cx="75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08" name="AutoShape 18"/>
              <p:cNvCxnSpPr>
                <a:cxnSpLocks noChangeShapeType="1"/>
                <a:stCxn id="20505" idx="4"/>
                <a:endCxn id="20504" idx="0"/>
              </p:cNvCxnSpPr>
              <p:nvPr/>
            </p:nvCxnSpPr>
            <p:spPr bwMode="auto">
              <a:xfrm flipV="1">
                <a:off x="2492" y="2703"/>
                <a:ext cx="75" cy="72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09" name="AutoShape 19"/>
              <p:cNvCxnSpPr>
                <a:cxnSpLocks noChangeShapeType="1"/>
                <a:stCxn id="20497" idx="7"/>
                <a:endCxn id="20504" idx="4"/>
              </p:cNvCxnSpPr>
              <p:nvPr/>
            </p:nvCxnSpPr>
            <p:spPr bwMode="auto">
              <a:xfrm flipH="1">
                <a:off x="2651" y="2597"/>
                <a:ext cx="73" cy="106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10" name="Oval 20"/>
              <p:cNvSpPr>
                <a:spLocks noChangeArrowheads="1"/>
              </p:cNvSpPr>
              <p:nvPr/>
            </p:nvSpPr>
            <p:spPr bwMode="auto">
              <a:xfrm rot="16200000" flipH="1">
                <a:off x="2372" y="2156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1" name="Oval 21"/>
              <p:cNvSpPr>
                <a:spLocks noChangeArrowheads="1"/>
              </p:cNvSpPr>
              <p:nvPr/>
            </p:nvSpPr>
            <p:spPr bwMode="auto">
              <a:xfrm rot="16200000" flipH="1">
                <a:off x="2275" y="2232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2" name="Oval 22"/>
              <p:cNvSpPr>
                <a:spLocks noChangeArrowheads="1"/>
              </p:cNvSpPr>
              <p:nvPr/>
            </p:nvSpPr>
            <p:spPr bwMode="auto">
              <a:xfrm rot="16200000" flipH="1">
                <a:off x="2239" y="2362"/>
                <a:ext cx="75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3" name="Oval 23"/>
              <p:cNvSpPr>
                <a:spLocks noChangeArrowheads="1"/>
              </p:cNvSpPr>
              <p:nvPr/>
            </p:nvSpPr>
            <p:spPr bwMode="auto">
              <a:xfrm rot="16200000" flipH="1">
                <a:off x="2227" y="2470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4" name="Oval 24"/>
              <p:cNvSpPr>
                <a:spLocks noChangeArrowheads="1"/>
              </p:cNvSpPr>
              <p:nvPr/>
            </p:nvSpPr>
            <p:spPr bwMode="auto">
              <a:xfrm rot="16200000" flipH="1">
                <a:off x="2251" y="2579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5" name="Oval 25"/>
              <p:cNvSpPr>
                <a:spLocks noChangeArrowheads="1"/>
              </p:cNvSpPr>
              <p:nvPr/>
            </p:nvSpPr>
            <p:spPr bwMode="auto">
              <a:xfrm rot="16200000" flipH="1">
                <a:off x="2263" y="2687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6" name="Oval 26"/>
              <p:cNvSpPr>
                <a:spLocks noChangeArrowheads="1"/>
              </p:cNvSpPr>
              <p:nvPr/>
            </p:nvSpPr>
            <p:spPr bwMode="auto">
              <a:xfrm rot="16200000" flipH="1">
                <a:off x="2299" y="280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7" name="Oval 27"/>
              <p:cNvSpPr>
                <a:spLocks noChangeArrowheads="1"/>
              </p:cNvSpPr>
              <p:nvPr/>
            </p:nvSpPr>
            <p:spPr bwMode="auto">
              <a:xfrm rot="16200000" flipH="1">
                <a:off x="2408" y="2873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18" name="AutoShape 28"/>
              <p:cNvCxnSpPr>
                <a:cxnSpLocks noChangeShapeType="1"/>
                <a:stCxn id="20501" idx="2"/>
                <a:endCxn id="20510" idx="5"/>
              </p:cNvCxnSpPr>
              <p:nvPr/>
            </p:nvCxnSpPr>
            <p:spPr bwMode="auto">
              <a:xfrm flipH="1" flipV="1">
                <a:off x="2439" y="2224"/>
                <a:ext cx="12" cy="101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19" name="AutoShape 29"/>
              <p:cNvCxnSpPr>
                <a:cxnSpLocks noChangeShapeType="1"/>
                <a:stCxn id="20501" idx="2"/>
                <a:endCxn id="20511" idx="5"/>
              </p:cNvCxnSpPr>
              <p:nvPr/>
            </p:nvCxnSpPr>
            <p:spPr bwMode="auto">
              <a:xfrm flipH="1" flipV="1">
                <a:off x="2342" y="2300"/>
                <a:ext cx="109" cy="25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0" name="AutoShape 30"/>
              <p:cNvCxnSpPr>
                <a:cxnSpLocks noChangeShapeType="1"/>
                <a:stCxn id="20500" idx="0"/>
                <a:endCxn id="20512" idx="5"/>
              </p:cNvCxnSpPr>
              <p:nvPr/>
            </p:nvCxnSpPr>
            <p:spPr bwMode="auto">
              <a:xfrm flipH="1" flipV="1">
                <a:off x="2307" y="2432"/>
                <a:ext cx="103" cy="69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1" name="AutoShape 31"/>
              <p:cNvCxnSpPr>
                <a:cxnSpLocks noChangeShapeType="1"/>
                <a:stCxn id="20500" idx="0"/>
                <a:endCxn id="20513" idx="4"/>
              </p:cNvCxnSpPr>
              <p:nvPr/>
            </p:nvCxnSpPr>
            <p:spPr bwMode="auto">
              <a:xfrm flipH="1">
                <a:off x="2307" y="2501"/>
                <a:ext cx="103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2" name="AutoShape 32"/>
              <p:cNvCxnSpPr>
                <a:cxnSpLocks noChangeShapeType="1"/>
                <a:stCxn id="20506" idx="0"/>
                <a:endCxn id="20514" idx="4"/>
              </p:cNvCxnSpPr>
              <p:nvPr/>
            </p:nvCxnSpPr>
            <p:spPr bwMode="auto">
              <a:xfrm flipH="1" flipV="1">
                <a:off x="2331" y="2623"/>
                <a:ext cx="76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3" name="AutoShape 33"/>
              <p:cNvCxnSpPr>
                <a:cxnSpLocks noChangeShapeType="1"/>
                <a:stCxn id="20506" idx="0"/>
                <a:endCxn id="20515" idx="3"/>
              </p:cNvCxnSpPr>
              <p:nvPr/>
            </p:nvCxnSpPr>
            <p:spPr bwMode="auto">
              <a:xfrm flipH="1">
                <a:off x="2330" y="2636"/>
                <a:ext cx="77" cy="68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4" name="AutoShape 34"/>
              <p:cNvCxnSpPr>
                <a:cxnSpLocks noChangeShapeType="1"/>
                <a:stCxn id="20505" idx="7"/>
                <a:endCxn id="20516" idx="3"/>
              </p:cNvCxnSpPr>
              <p:nvPr/>
            </p:nvCxnSpPr>
            <p:spPr bwMode="auto">
              <a:xfrm flipH="1">
                <a:off x="2366" y="2801"/>
                <a:ext cx="53" cy="22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5" name="AutoShape 35"/>
              <p:cNvCxnSpPr>
                <a:cxnSpLocks noChangeShapeType="1"/>
                <a:stCxn id="20505" idx="7"/>
                <a:endCxn id="20517" idx="2"/>
              </p:cNvCxnSpPr>
              <p:nvPr/>
            </p:nvCxnSpPr>
            <p:spPr bwMode="auto">
              <a:xfrm>
                <a:off x="2419" y="2801"/>
                <a:ext cx="27" cy="76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26" name="Oval 36"/>
              <p:cNvSpPr>
                <a:spLocks noChangeArrowheads="1"/>
              </p:cNvSpPr>
              <p:nvPr/>
            </p:nvSpPr>
            <p:spPr bwMode="auto">
              <a:xfrm rot="5400000">
                <a:off x="2840" y="2529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27" name="Oval 37"/>
              <p:cNvSpPr>
                <a:spLocks noChangeArrowheads="1"/>
              </p:cNvSpPr>
              <p:nvPr/>
            </p:nvSpPr>
            <p:spPr bwMode="auto">
              <a:xfrm rot="5400000">
                <a:off x="2976" y="238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28" name="AutoShape 38"/>
              <p:cNvCxnSpPr>
                <a:cxnSpLocks noChangeShapeType="1"/>
                <a:stCxn id="20526" idx="1"/>
                <a:endCxn id="20527" idx="4"/>
              </p:cNvCxnSpPr>
              <p:nvPr/>
            </p:nvCxnSpPr>
            <p:spPr bwMode="auto">
              <a:xfrm flipV="1">
                <a:off x="2907" y="2430"/>
                <a:ext cx="65" cy="11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29" name="Oval 39"/>
              <p:cNvSpPr>
                <a:spLocks noChangeArrowheads="1"/>
              </p:cNvSpPr>
              <p:nvPr/>
            </p:nvSpPr>
            <p:spPr bwMode="auto">
              <a:xfrm rot="5400000">
                <a:off x="3137" y="2460"/>
                <a:ext cx="75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30" name="Oval 40"/>
              <p:cNvSpPr>
                <a:spLocks noChangeArrowheads="1"/>
              </p:cNvSpPr>
              <p:nvPr/>
            </p:nvSpPr>
            <p:spPr bwMode="auto">
              <a:xfrm rot="5400000">
                <a:off x="3137" y="232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31" name="AutoShape 41"/>
              <p:cNvCxnSpPr>
                <a:cxnSpLocks noChangeShapeType="1"/>
                <a:stCxn id="20527" idx="0"/>
                <a:endCxn id="20530" idx="4"/>
              </p:cNvCxnSpPr>
              <p:nvPr/>
            </p:nvCxnSpPr>
            <p:spPr bwMode="auto">
              <a:xfrm flipV="1">
                <a:off x="3056" y="2363"/>
                <a:ext cx="77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32" name="AutoShape 42"/>
              <p:cNvCxnSpPr>
                <a:cxnSpLocks noChangeShapeType="1"/>
                <a:stCxn id="20529" idx="4"/>
                <a:endCxn id="20527" idx="0"/>
              </p:cNvCxnSpPr>
              <p:nvPr/>
            </p:nvCxnSpPr>
            <p:spPr bwMode="auto">
              <a:xfrm flipH="1" flipV="1">
                <a:off x="3056" y="2430"/>
                <a:ext cx="78" cy="71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33" name="Oval 43"/>
              <p:cNvSpPr>
                <a:spLocks noChangeArrowheads="1"/>
              </p:cNvSpPr>
              <p:nvPr/>
            </p:nvSpPr>
            <p:spPr bwMode="auto">
              <a:xfrm rot="5400000">
                <a:off x="2979" y="266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34" name="Oval 44"/>
              <p:cNvSpPr>
                <a:spLocks noChangeArrowheads="1"/>
              </p:cNvSpPr>
              <p:nvPr/>
            </p:nvSpPr>
            <p:spPr bwMode="auto">
              <a:xfrm rot="5400000">
                <a:off x="3139" y="2731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35" name="Oval 45"/>
              <p:cNvSpPr>
                <a:spLocks noChangeArrowheads="1"/>
              </p:cNvSpPr>
              <p:nvPr/>
            </p:nvSpPr>
            <p:spPr bwMode="auto">
              <a:xfrm rot="5400000">
                <a:off x="3139" y="2592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36" name="AutoShape 46"/>
              <p:cNvCxnSpPr>
                <a:cxnSpLocks noChangeShapeType="1"/>
                <a:stCxn id="20533" idx="0"/>
                <a:endCxn id="20535" idx="4"/>
              </p:cNvCxnSpPr>
              <p:nvPr/>
            </p:nvCxnSpPr>
            <p:spPr bwMode="auto">
              <a:xfrm flipV="1">
                <a:off x="3059" y="2636"/>
                <a:ext cx="76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37" name="AutoShape 47"/>
              <p:cNvCxnSpPr>
                <a:cxnSpLocks noChangeShapeType="1"/>
                <a:stCxn id="20534" idx="4"/>
                <a:endCxn id="20533" idx="0"/>
              </p:cNvCxnSpPr>
              <p:nvPr/>
            </p:nvCxnSpPr>
            <p:spPr bwMode="auto">
              <a:xfrm flipH="1" flipV="1">
                <a:off x="3059" y="2703"/>
                <a:ext cx="76" cy="72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38" name="AutoShape 48"/>
              <p:cNvCxnSpPr>
                <a:cxnSpLocks noChangeShapeType="1"/>
                <a:stCxn id="20526" idx="7"/>
                <a:endCxn id="20533" idx="4"/>
              </p:cNvCxnSpPr>
              <p:nvPr/>
            </p:nvCxnSpPr>
            <p:spPr bwMode="auto">
              <a:xfrm>
                <a:off x="2907" y="2597"/>
                <a:ext cx="68" cy="106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39" name="Oval 49"/>
              <p:cNvSpPr>
                <a:spLocks noChangeArrowheads="1"/>
              </p:cNvSpPr>
              <p:nvPr/>
            </p:nvSpPr>
            <p:spPr bwMode="auto">
              <a:xfrm rot="5400000">
                <a:off x="3178" y="2156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0" name="Oval 50"/>
              <p:cNvSpPr>
                <a:spLocks noChangeArrowheads="1"/>
              </p:cNvSpPr>
              <p:nvPr/>
            </p:nvSpPr>
            <p:spPr bwMode="auto">
              <a:xfrm rot="5400000">
                <a:off x="3275" y="2232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1" name="Oval 51"/>
              <p:cNvSpPr>
                <a:spLocks noChangeArrowheads="1"/>
              </p:cNvSpPr>
              <p:nvPr/>
            </p:nvSpPr>
            <p:spPr bwMode="auto">
              <a:xfrm rot="5400000">
                <a:off x="3312" y="2362"/>
                <a:ext cx="75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2" name="Oval 52"/>
              <p:cNvSpPr>
                <a:spLocks noChangeArrowheads="1"/>
              </p:cNvSpPr>
              <p:nvPr/>
            </p:nvSpPr>
            <p:spPr bwMode="auto">
              <a:xfrm rot="5400000">
                <a:off x="3324" y="2470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3" name="Oval 53"/>
              <p:cNvSpPr>
                <a:spLocks noChangeArrowheads="1"/>
              </p:cNvSpPr>
              <p:nvPr/>
            </p:nvSpPr>
            <p:spPr bwMode="auto">
              <a:xfrm rot="5400000">
                <a:off x="3300" y="2579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4" name="Oval 54"/>
              <p:cNvSpPr>
                <a:spLocks noChangeArrowheads="1"/>
              </p:cNvSpPr>
              <p:nvPr/>
            </p:nvSpPr>
            <p:spPr bwMode="auto">
              <a:xfrm rot="5400000">
                <a:off x="3288" y="2687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5" name="Oval 55"/>
              <p:cNvSpPr>
                <a:spLocks noChangeArrowheads="1"/>
              </p:cNvSpPr>
              <p:nvPr/>
            </p:nvSpPr>
            <p:spPr bwMode="auto">
              <a:xfrm rot="5400000">
                <a:off x="3251" y="280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6" name="Oval 56"/>
              <p:cNvSpPr>
                <a:spLocks noChangeArrowheads="1"/>
              </p:cNvSpPr>
              <p:nvPr/>
            </p:nvSpPr>
            <p:spPr bwMode="auto">
              <a:xfrm rot="5400000">
                <a:off x="3142" y="2873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47" name="AutoShape 57"/>
              <p:cNvCxnSpPr>
                <a:cxnSpLocks noChangeShapeType="1"/>
                <a:stCxn id="20530" idx="2"/>
                <a:endCxn id="20539" idx="5"/>
              </p:cNvCxnSpPr>
              <p:nvPr/>
            </p:nvCxnSpPr>
            <p:spPr bwMode="auto">
              <a:xfrm flipV="1">
                <a:off x="3175" y="2224"/>
                <a:ext cx="11" cy="101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48" name="AutoShape 58"/>
              <p:cNvCxnSpPr>
                <a:cxnSpLocks noChangeShapeType="1"/>
                <a:stCxn id="20530" idx="2"/>
                <a:endCxn id="20540" idx="5"/>
              </p:cNvCxnSpPr>
              <p:nvPr/>
            </p:nvCxnSpPr>
            <p:spPr bwMode="auto">
              <a:xfrm flipV="1">
                <a:off x="3175" y="2300"/>
                <a:ext cx="108" cy="25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49" name="AutoShape 59"/>
              <p:cNvCxnSpPr>
                <a:cxnSpLocks noChangeShapeType="1"/>
                <a:stCxn id="20529" idx="0"/>
                <a:endCxn id="20541" idx="5"/>
              </p:cNvCxnSpPr>
              <p:nvPr/>
            </p:nvCxnSpPr>
            <p:spPr bwMode="auto">
              <a:xfrm flipV="1">
                <a:off x="3218" y="2432"/>
                <a:ext cx="103" cy="69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0" name="AutoShape 60"/>
              <p:cNvCxnSpPr>
                <a:cxnSpLocks noChangeShapeType="1"/>
                <a:stCxn id="20529" idx="0"/>
                <a:endCxn id="20542" idx="4"/>
              </p:cNvCxnSpPr>
              <p:nvPr/>
            </p:nvCxnSpPr>
            <p:spPr bwMode="auto">
              <a:xfrm>
                <a:off x="3218" y="2501"/>
                <a:ext cx="102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1" name="AutoShape 61"/>
              <p:cNvCxnSpPr>
                <a:cxnSpLocks noChangeShapeType="1"/>
                <a:stCxn id="20535" idx="0"/>
                <a:endCxn id="20543" idx="4"/>
              </p:cNvCxnSpPr>
              <p:nvPr/>
            </p:nvCxnSpPr>
            <p:spPr bwMode="auto">
              <a:xfrm flipV="1">
                <a:off x="3220" y="2623"/>
                <a:ext cx="76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2" name="AutoShape 62"/>
              <p:cNvCxnSpPr>
                <a:cxnSpLocks noChangeShapeType="1"/>
                <a:stCxn id="20535" idx="0"/>
                <a:endCxn id="20544" idx="3"/>
              </p:cNvCxnSpPr>
              <p:nvPr/>
            </p:nvCxnSpPr>
            <p:spPr bwMode="auto">
              <a:xfrm>
                <a:off x="3220" y="2636"/>
                <a:ext cx="76" cy="68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3" name="AutoShape 63"/>
              <p:cNvCxnSpPr>
                <a:cxnSpLocks noChangeShapeType="1"/>
                <a:stCxn id="20534" idx="7"/>
                <a:endCxn id="20545" idx="3"/>
              </p:cNvCxnSpPr>
              <p:nvPr/>
            </p:nvCxnSpPr>
            <p:spPr bwMode="auto">
              <a:xfrm>
                <a:off x="3207" y="2801"/>
                <a:ext cx="52" cy="22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4" name="AutoShape 64"/>
              <p:cNvCxnSpPr>
                <a:cxnSpLocks noChangeShapeType="1"/>
                <a:stCxn id="20534" idx="7"/>
                <a:endCxn id="20546" idx="2"/>
              </p:cNvCxnSpPr>
              <p:nvPr/>
            </p:nvCxnSpPr>
            <p:spPr bwMode="auto">
              <a:xfrm flipH="1">
                <a:off x="3180" y="2801"/>
                <a:ext cx="27" cy="76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5" name="AutoShape 65"/>
              <p:cNvCxnSpPr>
                <a:cxnSpLocks noChangeShapeType="1"/>
                <a:stCxn id="20497" idx="4"/>
                <a:endCxn id="20526" idx="4"/>
              </p:cNvCxnSpPr>
              <p:nvPr/>
            </p:nvCxnSpPr>
            <p:spPr bwMode="auto">
              <a:xfrm>
                <a:off x="2796" y="2571"/>
                <a:ext cx="40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0496" name="Picture 66" descr="G2_gruppi_verd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2" r="12315"/>
            <a:stretch>
              <a:fillRect/>
            </a:stretch>
          </p:blipFill>
          <p:spPr bwMode="auto">
            <a:xfrm>
              <a:off x="453" y="1661"/>
              <a:ext cx="1474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Oval 67"/>
          <p:cNvSpPr>
            <a:spLocks noChangeArrowheads="1"/>
          </p:cNvSpPr>
          <p:nvPr/>
        </p:nvSpPr>
        <p:spPr bwMode="auto">
          <a:xfrm rot="5400000">
            <a:off x="3663157" y="1348581"/>
            <a:ext cx="576262" cy="561975"/>
          </a:xfrm>
          <a:prstGeom prst="ellipse">
            <a:avLst/>
          </a:prstGeom>
          <a:solidFill>
            <a:srgbClr val="003300">
              <a:alpha val="10980"/>
            </a:srgbClr>
          </a:solidFill>
          <a:ln w="19050" algn="ctr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Line 68"/>
          <p:cNvSpPr>
            <a:spLocks noChangeShapeType="1"/>
          </p:cNvSpPr>
          <p:nvPr/>
        </p:nvSpPr>
        <p:spPr bwMode="auto">
          <a:xfrm>
            <a:off x="4175125" y="1803400"/>
            <a:ext cx="1944688" cy="86995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89" name="Text Box 69"/>
          <p:cNvSpPr txBox="1">
            <a:spLocks noChangeArrowheads="1"/>
          </p:cNvSpPr>
          <p:nvPr/>
        </p:nvSpPr>
        <p:spPr bwMode="auto">
          <a:xfrm>
            <a:off x="2339975" y="441325"/>
            <a:ext cx="444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</a:t>
            </a:r>
            <a:r>
              <a:rPr lang="it-IT" sz="2400" b="1" u="sng" dirty="0"/>
              <a:t>- </a:t>
            </a:r>
            <a:r>
              <a:rPr lang="en-US" sz="2400" b="1" u="sng" dirty="0"/>
              <a:t>The particle or BEAD</a:t>
            </a:r>
          </a:p>
        </p:txBody>
      </p:sp>
      <p:sp>
        <p:nvSpPr>
          <p:cNvPr id="20486" name="Text Box 70"/>
          <p:cNvSpPr txBox="1">
            <a:spLocks noChangeArrowheads="1"/>
          </p:cNvSpPr>
          <p:nvPr/>
        </p:nvSpPr>
        <p:spPr bwMode="auto">
          <a:xfrm>
            <a:off x="2159000" y="5481638"/>
            <a:ext cx="500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it-IT" sz="1600" i="1"/>
          </a:p>
        </p:txBody>
      </p:sp>
      <p:sp>
        <p:nvSpPr>
          <p:cNvPr id="20487" name="Text Box 71"/>
          <p:cNvSpPr txBox="1">
            <a:spLocks noChangeArrowheads="1"/>
          </p:cNvSpPr>
          <p:nvPr/>
        </p:nvSpPr>
        <p:spPr bwMode="auto">
          <a:xfrm>
            <a:off x="2159000" y="5553075"/>
            <a:ext cx="5005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000" i="1"/>
              <a:t>Atomistic and mesoscopic model of the same complex macromolecule</a:t>
            </a:r>
          </a:p>
        </p:txBody>
      </p:sp>
      <p:sp>
        <p:nvSpPr>
          <p:cNvPr id="20488" name="Oval 72"/>
          <p:cNvSpPr>
            <a:spLocks noChangeArrowheads="1"/>
          </p:cNvSpPr>
          <p:nvPr/>
        </p:nvSpPr>
        <p:spPr bwMode="auto">
          <a:xfrm rot="5400000">
            <a:off x="3304381" y="1743869"/>
            <a:ext cx="576263" cy="561975"/>
          </a:xfrm>
          <a:prstGeom prst="ellipse">
            <a:avLst/>
          </a:prstGeom>
          <a:solidFill>
            <a:srgbClr val="00FF00">
              <a:alpha val="10980"/>
            </a:srgbClr>
          </a:solidFill>
          <a:ln w="19050" algn="ctr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9" name="Line 73"/>
          <p:cNvSpPr>
            <a:spLocks noChangeShapeType="1"/>
          </p:cNvSpPr>
          <p:nvPr/>
        </p:nvSpPr>
        <p:spPr bwMode="auto">
          <a:xfrm>
            <a:off x="3851275" y="2097088"/>
            <a:ext cx="2376488" cy="1260475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0" name="Oval 74"/>
          <p:cNvSpPr>
            <a:spLocks noChangeArrowheads="1"/>
          </p:cNvSpPr>
          <p:nvPr/>
        </p:nvSpPr>
        <p:spPr bwMode="auto">
          <a:xfrm rot="5400000">
            <a:off x="3051970" y="3148806"/>
            <a:ext cx="576262" cy="561975"/>
          </a:xfrm>
          <a:prstGeom prst="ellipse">
            <a:avLst/>
          </a:prstGeom>
          <a:solidFill>
            <a:srgbClr val="FFFF00">
              <a:alpha val="10980"/>
            </a:srgbClr>
          </a:solidFill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Line 75"/>
          <p:cNvSpPr>
            <a:spLocks noChangeShapeType="1"/>
          </p:cNvSpPr>
          <p:nvPr/>
        </p:nvSpPr>
        <p:spPr bwMode="auto">
          <a:xfrm>
            <a:off x="3635375" y="3465513"/>
            <a:ext cx="3240088" cy="1793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2" name="WordArt 76"/>
          <p:cNvSpPr>
            <a:spLocks noChangeArrowheads="1" noChangeShapeType="1" noTextEdit="1"/>
          </p:cNvSpPr>
          <p:nvPr/>
        </p:nvSpPr>
        <p:spPr bwMode="auto">
          <a:xfrm>
            <a:off x="4427538" y="1304925"/>
            <a:ext cx="2390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bead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of </a:t>
            </a:r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type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A</a:t>
            </a:r>
          </a:p>
        </p:txBody>
      </p:sp>
      <p:sp>
        <p:nvSpPr>
          <p:cNvPr id="20493" name="WordArt 77"/>
          <p:cNvSpPr>
            <a:spLocks noChangeArrowheads="1" noChangeShapeType="1" noTextEdit="1"/>
          </p:cNvSpPr>
          <p:nvPr/>
        </p:nvSpPr>
        <p:spPr bwMode="auto">
          <a:xfrm>
            <a:off x="1042988" y="1557338"/>
            <a:ext cx="2390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bead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of </a:t>
            </a:r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type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B</a:t>
            </a:r>
          </a:p>
        </p:txBody>
      </p:sp>
      <p:sp>
        <p:nvSpPr>
          <p:cNvPr id="20494" name="WordArt 78"/>
          <p:cNvSpPr>
            <a:spLocks noChangeArrowheads="1" noChangeShapeType="1" noTextEdit="1"/>
          </p:cNvSpPr>
          <p:nvPr/>
        </p:nvSpPr>
        <p:spPr bwMode="auto">
          <a:xfrm>
            <a:off x="4140200" y="4652963"/>
            <a:ext cx="2390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bead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of </a:t>
            </a:r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type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87450" y="441325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DISSIPATIVE PARTICLE DYNAMICS (DPD)</a:t>
            </a:r>
            <a:endParaRPr lang="en-US" sz="2400" b="1" u="sng" dirty="0"/>
          </a:p>
        </p:txBody>
      </p:sp>
      <p:grpSp>
        <p:nvGrpSpPr>
          <p:cNvPr id="28675" name="Group 33"/>
          <p:cNvGrpSpPr>
            <a:grpSpLocks/>
          </p:cNvGrpSpPr>
          <p:nvPr/>
        </p:nvGrpSpPr>
        <p:grpSpPr bwMode="auto">
          <a:xfrm>
            <a:off x="1609725" y="4473575"/>
            <a:ext cx="2782888" cy="1547813"/>
            <a:chOff x="1014" y="2818"/>
            <a:chExt cx="1753" cy="975"/>
          </a:xfrm>
        </p:grpSpPr>
        <p:grpSp>
          <p:nvGrpSpPr>
            <p:cNvPr id="28702" name="Group 7"/>
            <p:cNvGrpSpPr>
              <a:grpSpLocks/>
            </p:cNvGrpSpPr>
            <p:nvPr/>
          </p:nvGrpSpPr>
          <p:grpSpPr bwMode="auto">
            <a:xfrm>
              <a:off x="1014" y="2818"/>
              <a:ext cx="1753" cy="408"/>
              <a:chOff x="1668" y="2138"/>
              <a:chExt cx="1753" cy="408"/>
            </a:xfrm>
          </p:grpSpPr>
          <p:graphicFrame>
            <p:nvGraphicFramePr>
              <p:cNvPr id="28709" name="Object 8"/>
              <p:cNvGraphicFramePr>
                <a:graphicFrameLocks noChangeAspect="1"/>
              </p:cNvGraphicFramePr>
              <p:nvPr/>
            </p:nvGraphicFramePr>
            <p:xfrm>
              <a:off x="1668" y="2138"/>
              <a:ext cx="366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49" name="Equation" r:id="rId3" imgW="228501" imgH="253890" progId="Equation.3">
                      <p:embed/>
                    </p:oleObj>
                  </mc:Choice>
                  <mc:Fallback>
                    <p:oleObj name="Equation" r:id="rId3" imgW="228501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2138"/>
                            <a:ext cx="366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10" name="Text Box 9"/>
              <p:cNvSpPr txBox="1">
                <a:spLocks noChangeArrowheads="1"/>
              </p:cNvSpPr>
              <p:nvPr/>
            </p:nvSpPr>
            <p:spPr bwMode="auto">
              <a:xfrm>
                <a:off x="2187" y="2260"/>
                <a:ext cx="123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/>
                  <a:t>conservative force</a:t>
                </a:r>
              </a:p>
            </p:txBody>
          </p:sp>
        </p:grpSp>
        <p:grpSp>
          <p:nvGrpSpPr>
            <p:cNvPr id="28703" name="Group 10"/>
            <p:cNvGrpSpPr>
              <a:grpSpLocks/>
            </p:cNvGrpSpPr>
            <p:nvPr/>
          </p:nvGrpSpPr>
          <p:grpSpPr bwMode="auto">
            <a:xfrm>
              <a:off x="1014" y="3102"/>
              <a:ext cx="1636" cy="408"/>
              <a:chOff x="1668" y="2658"/>
              <a:chExt cx="1636" cy="408"/>
            </a:xfrm>
          </p:grpSpPr>
          <p:graphicFrame>
            <p:nvGraphicFramePr>
              <p:cNvPr id="28707" name="Object 11"/>
              <p:cNvGraphicFramePr>
                <a:graphicFrameLocks noChangeAspect="1"/>
              </p:cNvGraphicFramePr>
              <p:nvPr/>
            </p:nvGraphicFramePr>
            <p:xfrm>
              <a:off x="1668" y="2658"/>
              <a:ext cx="387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0" name="Equation" r:id="rId5" imgW="241195" imgH="253890" progId="Equation.3">
                      <p:embed/>
                    </p:oleObj>
                  </mc:Choice>
                  <mc:Fallback>
                    <p:oleObj name="Equation" r:id="rId5" imgW="241195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2658"/>
                            <a:ext cx="387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08" name="Text Box 12"/>
              <p:cNvSpPr txBox="1">
                <a:spLocks noChangeArrowheads="1"/>
              </p:cNvSpPr>
              <p:nvPr/>
            </p:nvSpPr>
            <p:spPr bwMode="auto">
              <a:xfrm>
                <a:off x="2187" y="2779"/>
                <a:ext cx="11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/>
                  <a:t>dissipative force</a:t>
                </a:r>
              </a:p>
            </p:txBody>
          </p:sp>
        </p:grpSp>
        <p:grpSp>
          <p:nvGrpSpPr>
            <p:cNvPr id="28704" name="Group 13"/>
            <p:cNvGrpSpPr>
              <a:grpSpLocks/>
            </p:cNvGrpSpPr>
            <p:nvPr/>
          </p:nvGrpSpPr>
          <p:grpSpPr bwMode="auto">
            <a:xfrm>
              <a:off x="1014" y="3385"/>
              <a:ext cx="1439" cy="408"/>
              <a:chOff x="1668" y="3179"/>
              <a:chExt cx="1439" cy="408"/>
            </a:xfrm>
          </p:grpSpPr>
          <p:graphicFrame>
            <p:nvGraphicFramePr>
              <p:cNvPr id="28705" name="Object 14"/>
              <p:cNvGraphicFramePr>
                <a:graphicFrameLocks noChangeAspect="1"/>
              </p:cNvGraphicFramePr>
              <p:nvPr/>
            </p:nvGraphicFramePr>
            <p:xfrm>
              <a:off x="1668" y="3179"/>
              <a:ext cx="386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51" name="Equation" r:id="rId7" imgW="241195" imgH="253890" progId="Equation.3">
                      <p:embed/>
                    </p:oleObj>
                  </mc:Choice>
                  <mc:Fallback>
                    <p:oleObj name="Equation" r:id="rId7" imgW="241195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3179"/>
                            <a:ext cx="386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06" name="Text Box 15"/>
              <p:cNvSpPr txBox="1">
                <a:spLocks noChangeArrowheads="1"/>
              </p:cNvSpPr>
              <p:nvPr/>
            </p:nvSpPr>
            <p:spPr bwMode="auto">
              <a:xfrm>
                <a:off x="2187" y="3300"/>
                <a:ext cx="9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/>
                  <a:t>random force</a:t>
                </a:r>
              </a:p>
            </p:txBody>
          </p:sp>
        </p:grpSp>
      </p:grpSp>
      <p:graphicFrame>
        <p:nvGraphicFramePr>
          <p:cNvPr id="28676" name="Object 16"/>
          <p:cNvGraphicFramePr>
            <a:graphicFrameLocks noChangeAspect="1"/>
          </p:cNvGraphicFramePr>
          <p:nvPr/>
        </p:nvGraphicFramePr>
        <p:xfrm>
          <a:off x="1403350" y="1800225"/>
          <a:ext cx="61341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Equation" r:id="rId9" imgW="2413000" imgH="406400" progId="Equation.3">
                  <p:embed/>
                </p:oleObj>
              </mc:Choice>
              <mc:Fallback>
                <p:oleObj name="Equation" r:id="rId9" imgW="2413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00225"/>
                        <a:ext cx="6134100" cy="10350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395288" y="1160463"/>
            <a:ext cx="4960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Instantaneous force acting on particle </a:t>
            </a:r>
            <a:r>
              <a:rPr lang="en-US" sz="2000" i="1"/>
              <a:t>i</a:t>
            </a:r>
            <a:r>
              <a:rPr lang="en-US" sz="2000"/>
              <a:t>:</a:t>
            </a:r>
          </a:p>
        </p:txBody>
      </p:sp>
      <p:sp>
        <p:nvSpPr>
          <p:cNvPr id="28678" name="AutoShape 22"/>
          <p:cNvSpPr>
            <a:spLocks/>
          </p:cNvSpPr>
          <p:nvPr/>
        </p:nvSpPr>
        <p:spPr bwMode="auto">
          <a:xfrm rot="5400000">
            <a:off x="3491707" y="2088356"/>
            <a:ext cx="252412" cy="2339975"/>
          </a:xfrm>
          <a:prstGeom prst="rightBrace">
            <a:avLst>
              <a:gd name="adj1" fmla="val 772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9" name="AutoShape 23"/>
          <p:cNvSpPr>
            <a:spLocks/>
          </p:cNvSpPr>
          <p:nvPr/>
        </p:nvSpPr>
        <p:spPr bwMode="auto">
          <a:xfrm rot="5400000">
            <a:off x="6011070" y="2088356"/>
            <a:ext cx="252412" cy="2339975"/>
          </a:xfrm>
          <a:prstGeom prst="rightBrace">
            <a:avLst>
              <a:gd name="adj1" fmla="val 772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584325" y="3567113"/>
            <a:ext cx="326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between </a:t>
            </a: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no bonded</a:t>
            </a:r>
            <a:r>
              <a:rPr lang="en-US" sz="1800"/>
              <a:t> particles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040313" y="3567113"/>
            <a:ext cx="2955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between </a:t>
            </a: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bonded </a:t>
            </a:r>
            <a:r>
              <a:rPr lang="en-US" sz="1800"/>
              <a:t>particles</a:t>
            </a:r>
          </a:p>
        </p:txBody>
      </p:sp>
      <p:grpSp>
        <p:nvGrpSpPr>
          <p:cNvPr id="28682" name="Group 32"/>
          <p:cNvGrpSpPr>
            <a:grpSpLocks/>
          </p:cNvGrpSpPr>
          <p:nvPr/>
        </p:nvGrpSpPr>
        <p:grpSpPr bwMode="auto">
          <a:xfrm>
            <a:off x="5472113" y="4402138"/>
            <a:ext cx="2136775" cy="1223962"/>
            <a:chOff x="3061" y="2750"/>
            <a:chExt cx="1346" cy="771"/>
          </a:xfrm>
        </p:grpSpPr>
        <p:graphicFrame>
          <p:nvGraphicFramePr>
            <p:cNvPr id="28698" name="Object 26"/>
            <p:cNvGraphicFramePr>
              <a:graphicFrameLocks noChangeAspect="1"/>
            </p:cNvGraphicFramePr>
            <p:nvPr/>
          </p:nvGraphicFramePr>
          <p:xfrm>
            <a:off x="3061" y="2750"/>
            <a:ext cx="31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3" name="Equation" r:id="rId11" imgW="266469" imgH="342603" progId="Equation.3">
                    <p:embed/>
                  </p:oleObj>
                </mc:Choice>
                <mc:Fallback>
                  <p:oleObj name="Equation" r:id="rId11" imgW="266469" imgH="34260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50"/>
                          <a:ext cx="31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9" name="Object 27"/>
            <p:cNvGraphicFramePr>
              <a:graphicFrameLocks noChangeAspect="1"/>
            </p:cNvGraphicFramePr>
            <p:nvPr/>
          </p:nvGraphicFramePr>
          <p:xfrm>
            <a:off x="3061" y="3113"/>
            <a:ext cx="34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4" name="Equation" r:id="rId13" imgW="291973" imgH="342751" progId="Equation.3">
                    <p:embed/>
                  </p:oleObj>
                </mc:Choice>
                <mc:Fallback>
                  <p:oleObj name="Equation" r:id="rId13" imgW="291973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3113"/>
                          <a:ext cx="34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0" name="Text Box 30"/>
            <p:cNvSpPr txBox="1">
              <a:spLocks noChangeArrowheads="1"/>
            </p:cNvSpPr>
            <p:nvPr/>
          </p:nvSpPr>
          <p:spPr bwMode="auto">
            <a:xfrm>
              <a:off x="3560" y="28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spring force</a:t>
              </a:r>
            </a:p>
          </p:txBody>
        </p:sp>
        <p:sp>
          <p:nvSpPr>
            <p:cNvPr id="28701" name="Text Box 31"/>
            <p:cNvSpPr txBox="1">
              <a:spLocks noChangeArrowheads="1"/>
            </p:cNvSpPr>
            <p:nvPr/>
          </p:nvSpPr>
          <p:spPr bwMode="auto">
            <a:xfrm>
              <a:off x="3560" y="3271"/>
              <a:ext cx="7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angle force</a:t>
              </a:r>
            </a:p>
          </p:txBody>
        </p:sp>
      </p:grpSp>
      <p:sp>
        <p:nvSpPr>
          <p:cNvPr id="28683" name="AutoShape 34"/>
          <p:cNvSpPr>
            <a:spLocks noChangeArrowheads="1"/>
          </p:cNvSpPr>
          <p:nvPr/>
        </p:nvSpPr>
        <p:spPr bwMode="auto">
          <a:xfrm>
            <a:off x="2700338" y="3968750"/>
            <a:ext cx="68421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4" name="Rectangle 35"/>
          <p:cNvSpPr>
            <a:spLocks noChangeArrowheads="1"/>
          </p:cNvSpPr>
          <p:nvPr/>
        </p:nvSpPr>
        <p:spPr bwMode="auto">
          <a:xfrm>
            <a:off x="1476375" y="4365625"/>
            <a:ext cx="3167063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5" name="AutoShape 36"/>
          <p:cNvSpPr>
            <a:spLocks noChangeArrowheads="1"/>
          </p:cNvSpPr>
          <p:nvPr/>
        </p:nvSpPr>
        <p:spPr bwMode="auto">
          <a:xfrm>
            <a:off x="6119813" y="3968750"/>
            <a:ext cx="68421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6" name="Rectangle 37"/>
          <p:cNvSpPr>
            <a:spLocks noChangeArrowheads="1"/>
          </p:cNvSpPr>
          <p:nvPr/>
        </p:nvSpPr>
        <p:spPr bwMode="auto">
          <a:xfrm>
            <a:off x="5256213" y="4365625"/>
            <a:ext cx="26638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8687" name="Group 44"/>
          <p:cNvGrpSpPr>
            <a:grpSpLocks/>
          </p:cNvGrpSpPr>
          <p:nvPr/>
        </p:nvGrpSpPr>
        <p:grpSpPr bwMode="auto">
          <a:xfrm rot="8519557">
            <a:off x="6659563" y="5445125"/>
            <a:ext cx="2289175" cy="912813"/>
            <a:chOff x="4105" y="731"/>
            <a:chExt cx="1442" cy="575"/>
          </a:xfrm>
        </p:grpSpPr>
        <p:sp>
          <p:nvSpPr>
            <p:cNvPr id="28693" name="Freeform 39"/>
            <p:cNvSpPr>
              <a:spLocks/>
            </p:cNvSpPr>
            <p:nvPr/>
          </p:nvSpPr>
          <p:spPr bwMode="auto">
            <a:xfrm rot="-5018291">
              <a:off x="4393" y="582"/>
              <a:ext cx="289" cy="630"/>
            </a:xfrm>
            <a:custGeom>
              <a:avLst/>
              <a:gdLst>
                <a:gd name="T0" fmla="*/ 170 w 289"/>
                <a:gd name="T1" fmla="*/ 0 h 630"/>
                <a:gd name="T2" fmla="*/ 50 w 289"/>
                <a:gd name="T3" fmla="*/ 30 h 630"/>
                <a:gd name="T4" fmla="*/ 104 w 289"/>
                <a:gd name="T5" fmla="*/ 126 h 630"/>
                <a:gd name="T6" fmla="*/ 188 w 289"/>
                <a:gd name="T7" fmla="*/ 120 h 630"/>
                <a:gd name="T8" fmla="*/ 206 w 289"/>
                <a:gd name="T9" fmla="*/ 114 h 630"/>
                <a:gd name="T10" fmla="*/ 176 w 289"/>
                <a:gd name="T11" fmla="*/ 90 h 630"/>
                <a:gd name="T12" fmla="*/ 50 w 289"/>
                <a:gd name="T13" fmla="*/ 126 h 630"/>
                <a:gd name="T14" fmla="*/ 164 w 289"/>
                <a:gd name="T15" fmla="*/ 258 h 630"/>
                <a:gd name="T16" fmla="*/ 230 w 289"/>
                <a:gd name="T17" fmla="*/ 252 h 630"/>
                <a:gd name="T18" fmla="*/ 236 w 289"/>
                <a:gd name="T19" fmla="*/ 210 h 630"/>
                <a:gd name="T20" fmla="*/ 194 w 289"/>
                <a:gd name="T21" fmla="*/ 192 h 630"/>
                <a:gd name="T22" fmla="*/ 80 w 289"/>
                <a:gd name="T23" fmla="*/ 228 h 630"/>
                <a:gd name="T24" fmla="*/ 74 w 289"/>
                <a:gd name="T25" fmla="*/ 246 h 630"/>
                <a:gd name="T26" fmla="*/ 56 w 289"/>
                <a:gd name="T27" fmla="*/ 258 h 630"/>
                <a:gd name="T28" fmla="*/ 44 w 289"/>
                <a:gd name="T29" fmla="*/ 294 h 630"/>
                <a:gd name="T30" fmla="*/ 74 w 289"/>
                <a:gd name="T31" fmla="*/ 330 h 630"/>
                <a:gd name="T32" fmla="*/ 110 w 289"/>
                <a:gd name="T33" fmla="*/ 342 h 630"/>
                <a:gd name="T34" fmla="*/ 128 w 289"/>
                <a:gd name="T35" fmla="*/ 348 h 630"/>
                <a:gd name="T36" fmla="*/ 248 w 289"/>
                <a:gd name="T37" fmla="*/ 342 h 630"/>
                <a:gd name="T38" fmla="*/ 242 w 289"/>
                <a:gd name="T39" fmla="*/ 300 h 630"/>
                <a:gd name="T40" fmla="*/ 176 w 289"/>
                <a:gd name="T41" fmla="*/ 306 h 630"/>
                <a:gd name="T42" fmla="*/ 122 w 289"/>
                <a:gd name="T43" fmla="*/ 336 h 630"/>
                <a:gd name="T44" fmla="*/ 86 w 289"/>
                <a:gd name="T45" fmla="*/ 366 h 630"/>
                <a:gd name="T46" fmla="*/ 74 w 289"/>
                <a:gd name="T47" fmla="*/ 402 h 630"/>
                <a:gd name="T48" fmla="*/ 116 w 289"/>
                <a:gd name="T49" fmla="*/ 456 h 630"/>
                <a:gd name="T50" fmla="*/ 152 w 289"/>
                <a:gd name="T51" fmla="*/ 468 h 630"/>
                <a:gd name="T52" fmla="*/ 260 w 289"/>
                <a:gd name="T53" fmla="*/ 432 h 630"/>
                <a:gd name="T54" fmla="*/ 254 w 289"/>
                <a:gd name="T55" fmla="*/ 414 h 630"/>
                <a:gd name="T56" fmla="*/ 218 w 289"/>
                <a:gd name="T57" fmla="*/ 420 h 630"/>
                <a:gd name="T58" fmla="*/ 158 w 289"/>
                <a:gd name="T59" fmla="*/ 432 h 630"/>
                <a:gd name="T60" fmla="*/ 122 w 289"/>
                <a:gd name="T61" fmla="*/ 444 h 630"/>
                <a:gd name="T62" fmla="*/ 92 w 289"/>
                <a:gd name="T63" fmla="*/ 498 h 630"/>
                <a:gd name="T64" fmla="*/ 128 w 289"/>
                <a:gd name="T65" fmla="*/ 546 h 630"/>
                <a:gd name="T66" fmla="*/ 164 w 289"/>
                <a:gd name="T67" fmla="*/ 558 h 630"/>
                <a:gd name="T68" fmla="*/ 182 w 289"/>
                <a:gd name="T69" fmla="*/ 564 h 630"/>
                <a:gd name="T70" fmla="*/ 236 w 289"/>
                <a:gd name="T71" fmla="*/ 558 h 630"/>
                <a:gd name="T72" fmla="*/ 272 w 289"/>
                <a:gd name="T73" fmla="*/ 546 h 630"/>
                <a:gd name="T74" fmla="*/ 230 w 289"/>
                <a:gd name="T75" fmla="*/ 504 h 630"/>
                <a:gd name="T76" fmla="*/ 212 w 289"/>
                <a:gd name="T77" fmla="*/ 510 h 630"/>
                <a:gd name="T78" fmla="*/ 188 w 289"/>
                <a:gd name="T79" fmla="*/ 516 h 630"/>
                <a:gd name="T80" fmla="*/ 152 w 289"/>
                <a:gd name="T81" fmla="*/ 528 h 630"/>
                <a:gd name="T82" fmla="*/ 134 w 289"/>
                <a:gd name="T83" fmla="*/ 546 h 630"/>
                <a:gd name="T84" fmla="*/ 116 w 289"/>
                <a:gd name="T85" fmla="*/ 552 h 630"/>
                <a:gd name="T86" fmla="*/ 98 w 289"/>
                <a:gd name="T87" fmla="*/ 612 h 630"/>
                <a:gd name="T88" fmla="*/ 104 w 289"/>
                <a:gd name="T89" fmla="*/ 630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630">
                  <a:moveTo>
                    <a:pt x="170" y="0"/>
                  </a:moveTo>
                  <a:cubicBezTo>
                    <a:pt x="96" y="7"/>
                    <a:pt x="106" y="11"/>
                    <a:pt x="50" y="30"/>
                  </a:cubicBezTo>
                  <a:cubicBezTo>
                    <a:pt x="0" y="80"/>
                    <a:pt x="61" y="112"/>
                    <a:pt x="104" y="126"/>
                  </a:cubicBezTo>
                  <a:cubicBezTo>
                    <a:pt x="132" y="124"/>
                    <a:pt x="160" y="123"/>
                    <a:pt x="188" y="120"/>
                  </a:cubicBezTo>
                  <a:cubicBezTo>
                    <a:pt x="194" y="119"/>
                    <a:pt x="203" y="120"/>
                    <a:pt x="206" y="114"/>
                  </a:cubicBezTo>
                  <a:cubicBezTo>
                    <a:pt x="217" y="93"/>
                    <a:pt x="181" y="91"/>
                    <a:pt x="176" y="90"/>
                  </a:cubicBezTo>
                  <a:cubicBezTo>
                    <a:pt x="131" y="96"/>
                    <a:pt x="88" y="101"/>
                    <a:pt x="50" y="126"/>
                  </a:cubicBezTo>
                  <a:cubicBezTo>
                    <a:pt x="24" y="204"/>
                    <a:pt x="101" y="242"/>
                    <a:pt x="164" y="258"/>
                  </a:cubicBezTo>
                  <a:cubicBezTo>
                    <a:pt x="186" y="256"/>
                    <a:pt x="209" y="258"/>
                    <a:pt x="230" y="252"/>
                  </a:cubicBezTo>
                  <a:cubicBezTo>
                    <a:pt x="248" y="246"/>
                    <a:pt x="242" y="219"/>
                    <a:pt x="236" y="210"/>
                  </a:cubicBezTo>
                  <a:cubicBezTo>
                    <a:pt x="228" y="198"/>
                    <a:pt x="206" y="195"/>
                    <a:pt x="194" y="192"/>
                  </a:cubicBezTo>
                  <a:cubicBezTo>
                    <a:pt x="149" y="198"/>
                    <a:pt x="120" y="215"/>
                    <a:pt x="80" y="228"/>
                  </a:cubicBezTo>
                  <a:cubicBezTo>
                    <a:pt x="78" y="234"/>
                    <a:pt x="78" y="241"/>
                    <a:pt x="74" y="246"/>
                  </a:cubicBezTo>
                  <a:cubicBezTo>
                    <a:pt x="69" y="252"/>
                    <a:pt x="60" y="252"/>
                    <a:pt x="56" y="258"/>
                  </a:cubicBezTo>
                  <a:cubicBezTo>
                    <a:pt x="49" y="269"/>
                    <a:pt x="44" y="294"/>
                    <a:pt x="44" y="294"/>
                  </a:cubicBezTo>
                  <a:cubicBezTo>
                    <a:pt x="51" y="305"/>
                    <a:pt x="62" y="323"/>
                    <a:pt x="74" y="330"/>
                  </a:cubicBezTo>
                  <a:cubicBezTo>
                    <a:pt x="85" y="336"/>
                    <a:pt x="98" y="338"/>
                    <a:pt x="110" y="342"/>
                  </a:cubicBezTo>
                  <a:cubicBezTo>
                    <a:pt x="116" y="344"/>
                    <a:pt x="128" y="348"/>
                    <a:pt x="128" y="348"/>
                  </a:cubicBezTo>
                  <a:cubicBezTo>
                    <a:pt x="168" y="346"/>
                    <a:pt x="209" y="349"/>
                    <a:pt x="248" y="342"/>
                  </a:cubicBezTo>
                  <a:cubicBezTo>
                    <a:pt x="289" y="335"/>
                    <a:pt x="256" y="305"/>
                    <a:pt x="242" y="300"/>
                  </a:cubicBezTo>
                  <a:cubicBezTo>
                    <a:pt x="220" y="302"/>
                    <a:pt x="197" y="300"/>
                    <a:pt x="176" y="306"/>
                  </a:cubicBezTo>
                  <a:cubicBezTo>
                    <a:pt x="156" y="312"/>
                    <a:pt x="142" y="329"/>
                    <a:pt x="122" y="336"/>
                  </a:cubicBezTo>
                  <a:cubicBezTo>
                    <a:pt x="111" y="347"/>
                    <a:pt x="94" y="353"/>
                    <a:pt x="86" y="366"/>
                  </a:cubicBezTo>
                  <a:cubicBezTo>
                    <a:pt x="79" y="377"/>
                    <a:pt x="74" y="402"/>
                    <a:pt x="74" y="402"/>
                  </a:cubicBezTo>
                  <a:cubicBezTo>
                    <a:pt x="83" y="446"/>
                    <a:pt x="72" y="426"/>
                    <a:pt x="116" y="456"/>
                  </a:cubicBezTo>
                  <a:cubicBezTo>
                    <a:pt x="127" y="463"/>
                    <a:pt x="152" y="468"/>
                    <a:pt x="152" y="468"/>
                  </a:cubicBezTo>
                  <a:cubicBezTo>
                    <a:pt x="202" y="464"/>
                    <a:pt x="244" y="480"/>
                    <a:pt x="260" y="432"/>
                  </a:cubicBezTo>
                  <a:cubicBezTo>
                    <a:pt x="258" y="426"/>
                    <a:pt x="260" y="416"/>
                    <a:pt x="254" y="414"/>
                  </a:cubicBezTo>
                  <a:cubicBezTo>
                    <a:pt x="242" y="411"/>
                    <a:pt x="230" y="418"/>
                    <a:pt x="218" y="420"/>
                  </a:cubicBezTo>
                  <a:cubicBezTo>
                    <a:pt x="198" y="424"/>
                    <a:pt x="178" y="428"/>
                    <a:pt x="158" y="432"/>
                  </a:cubicBezTo>
                  <a:cubicBezTo>
                    <a:pt x="146" y="434"/>
                    <a:pt x="122" y="444"/>
                    <a:pt x="122" y="444"/>
                  </a:cubicBezTo>
                  <a:cubicBezTo>
                    <a:pt x="94" y="485"/>
                    <a:pt x="103" y="466"/>
                    <a:pt x="92" y="498"/>
                  </a:cubicBezTo>
                  <a:cubicBezTo>
                    <a:pt x="99" y="519"/>
                    <a:pt x="106" y="536"/>
                    <a:pt x="128" y="546"/>
                  </a:cubicBezTo>
                  <a:cubicBezTo>
                    <a:pt x="140" y="551"/>
                    <a:pt x="152" y="554"/>
                    <a:pt x="164" y="558"/>
                  </a:cubicBezTo>
                  <a:cubicBezTo>
                    <a:pt x="170" y="560"/>
                    <a:pt x="182" y="564"/>
                    <a:pt x="182" y="564"/>
                  </a:cubicBezTo>
                  <a:cubicBezTo>
                    <a:pt x="200" y="562"/>
                    <a:pt x="218" y="562"/>
                    <a:pt x="236" y="558"/>
                  </a:cubicBezTo>
                  <a:cubicBezTo>
                    <a:pt x="248" y="556"/>
                    <a:pt x="272" y="546"/>
                    <a:pt x="272" y="546"/>
                  </a:cubicBezTo>
                  <a:cubicBezTo>
                    <a:pt x="265" y="517"/>
                    <a:pt x="258" y="513"/>
                    <a:pt x="230" y="504"/>
                  </a:cubicBezTo>
                  <a:cubicBezTo>
                    <a:pt x="224" y="506"/>
                    <a:pt x="218" y="508"/>
                    <a:pt x="212" y="510"/>
                  </a:cubicBezTo>
                  <a:cubicBezTo>
                    <a:pt x="204" y="512"/>
                    <a:pt x="196" y="514"/>
                    <a:pt x="188" y="516"/>
                  </a:cubicBezTo>
                  <a:cubicBezTo>
                    <a:pt x="176" y="520"/>
                    <a:pt x="152" y="528"/>
                    <a:pt x="152" y="528"/>
                  </a:cubicBezTo>
                  <a:cubicBezTo>
                    <a:pt x="146" y="534"/>
                    <a:pt x="141" y="541"/>
                    <a:pt x="134" y="546"/>
                  </a:cubicBezTo>
                  <a:cubicBezTo>
                    <a:pt x="129" y="550"/>
                    <a:pt x="120" y="547"/>
                    <a:pt x="116" y="552"/>
                  </a:cubicBezTo>
                  <a:cubicBezTo>
                    <a:pt x="110" y="560"/>
                    <a:pt x="101" y="599"/>
                    <a:pt x="98" y="612"/>
                  </a:cubicBezTo>
                  <a:cubicBezTo>
                    <a:pt x="100" y="618"/>
                    <a:pt x="104" y="630"/>
                    <a:pt x="104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4" name="Freeform 40"/>
            <p:cNvSpPr>
              <a:spLocks/>
            </p:cNvSpPr>
            <p:nvPr/>
          </p:nvSpPr>
          <p:spPr bwMode="auto">
            <a:xfrm rot="-3737278">
              <a:off x="4981" y="744"/>
              <a:ext cx="289" cy="630"/>
            </a:xfrm>
            <a:custGeom>
              <a:avLst/>
              <a:gdLst>
                <a:gd name="T0" fmla="*/ 170 w 289"/>
                <a:gd name="T1" fmla="*/ 0 h 630"/>
                <a:gd name="T2" fmla="*/ 50 w 289"/>
                <a:gd name="T3" fmla="*/ 30 h 630"/>
                <a:gd name="T4" fmla="*/ 104 w 289"/>
                <a:gd name="T5" fmla="*/ 126 h 630"/>
                <a:gd name="T6" fmla="*/ 188 w 289"/>
                <a:gd name="T7" fmla="*/ 120 h 630"/>
                <a:gd name="T8" fmla="*/ 206 w 289"/>
                <a:gd name="T9" fmla="*/ 114 h 630"/>
                <a:gd name="T10" fmla="*/ 176 w 289"/>
                <a:gd name="T11" fmla="*/ 90 h 630"/>
                <a:gd name="T12" fmla="*/ 50 w 289"/>
                <a:gd name="T13" fmla="*/ 126 h 630"/>
                <a:gd name="T14" fmla="*/ 164 w 289"/>
                <a:gd name="T15" fmla="*/ 258 h 630"/>
                <a:gd name="T16" fmla="*/ 230 w 289"/>
                <a:gd name="T17" fmla="*/ 252 h 630"/>
                <a:gd name="T18" fmla="*/ 236 w 289"/>
                <a:gd name="T19" fmla="*/ 210 h 630"/>
                <a:gd name="T20" fmla="*/ 194 w 289"/>
                <a:gd name="T21" fmla="*/ 192 h 630"/>
                <a:gd name="T22" fmla="*/ 80 w 289"/>
                <a:gd name="T23" fmla="*/ 228 h 630"/>
                <a:gd name="T24" fmla="*/ 74 w 289"/>
                <a:gd name="T25" fmla="*/ 246 h 630"/>
                <a:gd name="T26" fmla="*/ 56 w 289"/>
                <a:gd name="T27" fmla="*/ 258 h 630"/>
                <a:gd name="T28" fmla="*/ 44 w 289"/>
                <a:gd name="T29" fmla="*/ 294 h 630"/>
                <a:gd name="T30" fmla="*/ 74 w 289"/>
                <a:gd name="T31" fmla="*/ 330 h 630"/>
                <a:gd name="T32" fmla="*/ 110 w 289"/>
                <a:gd name="T33" fmla="*/ 342 h 630"/>
                <a:gd name="T34" fmla="*/ 128 w 289"/>
                <a:gd name="T35" fmla="*/ 348 h 630"/>
                <a:gd name="T36" fmla="*/ 248 w 289"/>
                <a:gd name="T37" fmla="*/ 342 h 630"/>
                <a:gd name="T38" fmla="*/ 242 w 289"/>
                <a:gd name="T39" fmla="*/ 300 h 630"/>
                <a:gd name="T40" fmla="*/ 176 w 289"/>
                <a:gd name="T41" fmla="*/ 306 h 630"/>
                <a:gd name="T42" fmla="*/ 122 w 289"/>
                <a:gd name="T43" fmla="*/ 336 h 630"/>
                <a:gd name="T44" fmla="*/ 86 w 289"/>
                <a:gd name="T45" fmla="*/ 366 h 630"/>
                <a:gd name="T46" fmla="*/ 74 w 289"/>
                <a:gd name="T47" fmla="*/ 402 h 630"/>
                <a:gd name="T48" fmla="*/ 116 w 289"/>
                <a:gd name="T49" fmla="*/ 456 h 630"/>
                <a:gd name="T50" fmla="*/ 152 w 289"/>
                <a:gd name="T51" fmla="*/ 468 h 630"/>
                <a:gd name="T52" fmla="*/ 260 w 289"/>
                <a:gd name="T53" fmla="*/ 432 h 630"/>
                <a:gd name="T54" fmla="*/ 254 w 289"/>
                <a:gd name="T55" fmla="*/ 414 h 630"/>
                <a:gd name="T56" fmla="*/ 218 w 289"/>
                <a:gd name="T57" fmla="*/ 420 h 630"/>
                <a:gd name="T58" fmla="*/ 158 w 289"/>
                <a:gd name="T59" fmla="*/ 432 h 630"/>
                <a:gd name="T60" fmla="*/ 122 w 289"/>
                <a:gd name="T61" fmla="*/ 444 h 630"/>
                <a:gd name="T62" fmla="*/ 92 w 289"/>
                <a:gd name="T63" fmla="*/ 498 h 630"/>
                <a:gd name="T64" fmla="*/ 128 w 289"/>
                <a:gd name="T65" fmla="*/ 546 h 630"/>
                <a:gd name="T66" fmla="*/ 164 w 289"/>
                <a:gd name="T67" fmla="*/ 558 h 630"/>
                <a:gd name="T68" fmla="*/ 182 w 289"/>
                <a:gd name="T69" fmla="*/ 564 h 630"/>
                <a:gd name="T70" fmla="*/ 236 w 289"/>
                <a:gd name="T71" fmla="*/ 558 h 630"/>
                <a:gd name="T72" fmla="*/ 272 w 289"/>
                <a:gd name="T73" fmla="*/ 546 h 630"/>
                <a:gd name="T74" fmla="*/ 230 w 289"/>
                <a:gd name="T75" fmla="*/ 504 h 630"/>
                <a:gd name="T76" fmla="*/ 212 w 289"/>
                <a:gd name="T77" fmla="*/ 510 h 630"/>
                <a:gd name="T78" fmla="*/ 188 w 289"/>
                <a:gd name="T79" fmla="*/ 516 h 630"/>
                <a:gd name="T80" fmla="*/ 152 w 289"/>
                <a:gd name="T81" fmla="*/ 528 h 630"/>
                <a:gd name="T82" fmla="*/ 134 w 289"/>
                <a:gd name="T83" fmla="*/ 546 h 630"/>
                <a:gd name="T84" fmla="*/ 116 w 289"/>
                <a:gd name="T85" fmla="*/ 552 h 630"/>
                <a:gd name="T86" fmla="*/ 98 w 289"/>
                <a:gd name="T87" fmla="*/ 612 h 630"/>
                <a:gd name="T88" fmla="*/ 104 w 289"/>
                <a:gd name="T89" fmla="*/ 630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630">
                  <a:moveTo>
                    <a:pt x="170" y="0"/>
                  </a:moveTo>
                  <a:cubicBezTo>
                    <a:pt x="96" y="7"/>
                    <a:pt x="106" y="11"/>
                    <a:pt x="50" y="30"/>
                  </a:cubicBezTo>
                  <a:cubicBezTo>
                    <a:pt x="0" y="80"/>
                    <a:pt x="61" y="112"/>
                    <a:pt x="104" y="126"/>
                  </a:cubicBezTo>
                  <a:cubicBezTo>
                    <a:pt x="132" y="124"/>
                    <a:pt x="160" y="123"/>
                    <a:pt x="188" y="120"/>
                  </a:cubicBezTo>
                  <a:cubicBezTo>
                    <a:pt x="194" y="119"/>
                    <a:pt x="203" y="120"/>
                    <a:pt x="206" y="114"/>
                  </a:cubicBezTo>
                  <a:cubicBezTo>
                    <a:pt x="217" y="93"/>
                    <a:pt x="181" y="91"/>
                    <a:pt x="176" y="90"/>
                  </a:cubicBezTo>
                  <a:cubicBezTo>
                    <a:pt x="131" y="96"/>
                    <a:pt x="88" y="101"/>
                    <a:pt x="50" y="126"/>
                  </a:cubicBezTo>
                  <a:cubicBezTo>
                    <a:pt x="24" y="204"/>
                    <a:pt x="101" y="242"/>
                    <a:pt x="164" y="258"/>
                  </a:cubicBezTo>
                  <a:cubicBezTo>
                    <a:pt x="186" y="256"/>
                    <a:pt x="209" y="258"/>
                    <a:pt x="230" y="252"/>
                  </a:cubicBezTo>
                  <a:cubicBezTo>
                    <a:pt x="248" y="246"/>
                    <a:pt x="242" y="219"/>
                    <a:pt x="236" y="210"/>
                  </a:cubicBezTo>
                  <a:cubicBezTo>
                    <a:pt x="228" y="198"/>
                    <a:pt x="206" y="195"/>
                    <a:pt x="194" y="192"/>
                  </a:cubicBezTo>
                  <a:cubicBezTo>
                    <a:pt x="149" y="198"/>
                    <a:pt x="120" y="215"/>
                    <a:pt x="80" y="228"/>
                  </a:cubicBezTo>
                  <a:cubicBezTo>
                    <a:pt x="78" y="234"/>
                    <a:pt x="78" y="241"/>
                    <a:pt x="74" y="246"/>
                  </a:cubicBezTo>
                  <a:cubicBezTo>
                    <a:pt x="69" y="252"/>
                    <a:pt x="60" y="252"/>
                    <a:pt x="56" y="258"/>
                  </a:cubicBezTo>
                  <a:cubicBezTo>
                    <a:pt x="49" y="269"/>
                    <a:pt x="44" y="294"/>
                    <a:pt x="44" y="294"/>
                  </a:cubicBezTo>
                  <a:cubicBezTo>
                    <a:pt x="51" y="305"/>
                    <a:pt x="62" y="323"/>
                    <a:pt x="74" y="330"/>
                  </a:cubicBezTo>
                  <a:cubicBezTo>
                    <a:pt x="85" y="336"/>
                    <a:pt x="98" y="338"/>
                    <a:pt x="110" y="342"/>
                  </a:cubicBezTo>
                  <a:cubicBezTo>
                    <a:pt x="116" y="344"/>
                    <a:pt x="128" y="348"/>
                    <a:pt x="128" y="348"/>
                  </a:cubicBezTo>
                  <a:cubicBezTo>
                    <a:pt x="168" y="346"/>
                    <a:pt x="209" y="349"/>
                    <a:pt x="248" y="342"/>
                  </a:cubicBezTo>
                  <a:cubicBezTo>
                    <a:pt x="289" y="335"/>
                    <a:pt x="256" y="305"/>
                    <a:pt x="242" y="300"/>
                  </a:cubicBezTo>
                  <a:cubicBezTo>
                    <a:pt x="220" y="302"/>
                    <a:pt x="197" y="300"/>
                    <a:pt x="176" y="306"/>
                  </a:cubicBezTo>
                  <a:cubicBezTo>
                    <a:pt x="156" y="312"/>
                    <a:pt x="142" y="329"/>
                    <a:pt x="122" y="336"/>
                  </a:cubicBezTo>
                  <a:cubicBezTo>
                    <a:pt x="111" y="347"/>
                    <a:pt x="94" y="353"/>
                    <a:pt x="86" y="366"/>
                  </a:cubicBezTo>
                  <a:cubicBezTo>
                    <a:pt x="79" y="377"/>
                    <a:pt x="74" y="402"/>
                    <a:pt x="74" y="402"/>
                  </a:cubicBezTo>
                  <a:cubicBezTo>
                    <a:pt x="83" y="446"/>
                    <a:pt x="72" y="426"/>
                    <a:pt x="116" y="456"/>
                  </a:cubicBezTo>
                  <a:cubicBezTo>
                    <a:pt x="127" y="463"/>
                    <a:pt x="152" y="468"/>
                    <a:pt x="152" y="468"/>
                  </a:cubicBezTo>
                  <a:cubicBezTo>
                    <a:pt x="202" y="464"/>
                    <a:pt x="244" y="480"/>
                    <a:pt x="260" y="432"/>
                  </a:cubicBezTo>
                  <a:cubicBezTo>
                    <a:pt x="258" y="426"/>
                    <a:pt x="260" y="416"/>
                    <a:pt x="254" y="414"/>
                  </a:cubicBezTo>
                  <a:cubicBezTo>
                    <a:pt x="242" y="411"/>
                    <a:pt x="230" y="418"/>
                    <a:pt x="218" y="420"/>
                  </a:cubicBezTo>
                  <a:cubicBezTo>
                    <a:pt x="198" y="424"/>
                    <a:pt x="178" y="428"/>
                    <a:pt x="158" y="432"/>
                  </a:cubicBezTo>
                  <a:cubicBezTo>
                    <a:pt x="146" y="434"/>
                    <a:pt x="122" y="444"/>
                    <a:pt x="122" y="444"/>
                  </a:cubicBezTo>
                  <a:cubicBezTo>
                    <a:pt x="94" y="485"/>
                    <a:pt x="103" y="466"/>
                    <a:pt x="92" y="498"/>
                  </a:cubicBezTo>
                  <a:cubicBezTo>
                    <a:pt x="99" y="519"/>
                    <a:pt x="106" y="536"/>
                    <a:pt x="128" y="546"/>
                  </a:cubicBezTo>
                  <a:cubicBezTo>
                    <a:pt x="140" y="551"/>
                    <a:pt x="152" y="554"/>
                    <a:pt x="164" y="558"/>
                  </a:cubicBezTo>
                  <a:cubicBezTo>
                    <a:pt x="170" y="560"/>
                    <a:pt x="182" y="564"/>
                    <a:pt x="182" y="564"/>
                  </a:cubicBezTo>
                  <a:cubicBezTo>
                    <a:pt x="200" y="562"/>
                    <a:pt x="218" y="562"/>
                    <a:pt x="236" y="558"/>
                  </a:cubicBezTo>
                  <a:cubicBezTo>
                    <a:pt x="248" y="556"/>
                    <a:pt x="272" y="546"/>
                    <a:pt x="272" y="546"/>
                  </a:cubicBezTo>
                  <a:cubicBezTo>
                    <a:pt x="265" y="517"/>
                    <a:pt x="258" y="513"/>
                    <a:pt x="230" y="504"/>
                  </a:cubicBezTo>
                  <a:cubicBezTo>
                    <a:pt x="224" y="506"/>
                    <a:pt x="218" y="508"/>
                    <a:pt x="212" y="510"/>
                  </a:cubicBezTo>
                  <a:cubicBezTo>
                    <a:pt x="204" y="512"/>
                    <a:pt x="196" y="514"/>
                    <a:pt x="188" y="516"/>
                  </a:cubicBezTo>
                  <a:cubicBezTo>
                    <a:pt x="176" y="520"/>
                    <a:pt x="152" y="528"/>
                    <a:pt x="152" y="528"/>
                  </a:cubicBezTo>
                  <a:cubicBezTo>
                    <a:pt x="146" y="534"/>
                    <a:pt x="141" y="541"/>
                    <a:pt x="134" y="546"/>
                  </a:cubicBezTo>
                  <a:cubicBezTo>
                    <a:pt x="129" y="550"/>
                    <a:pt x="120" y="547"/>
                    <a:pt x="116" y="552"/>
                  </a:cubicBezTo>
                  <a:cubicBezTo>
                    <a:pt x="110" y="560"/>
                    <a:pt x="101" y="599"/>
                    <a:pt x="98" y="612"/>
                  </a:cubicBezTo>
                  <a:cubicBezTo>
                    <a:pt x="100" y="618"/>
                    <a:pt x="104" y="630"/>
                    <a:pt x="104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33" name="Oval 41"/>
            <p:cNvSpPr>
              <a:spLocks noChangeAspect="1" noChangeArrowheads="1"/>
            </p:cNvSpPr>
            <p:nvPr/>
          </p:nvSpPr>
          <p:spPr bwMode="auto">
            <a:xfrm>
              <a:off x="4105" y="731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34" name="Oval 42"/>
            <p:cNvSpPr>
              <a:spLocks noChangeAspect="1" noChangeArrowheads="1"/>
            </p:cNvSpPr>
            <p:nvPr/>
          </p:nvSpPr>
          <p:spPr bwMode="auto">
            <a:xfrm>
              <a:off x="4691" y="755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35" name="Oval 43"/>
            <p:cNvSpPr>
              <a:spLocks noChangeAspect="1" noChangeArrowheads="1"/>
            </p:cNvSpPr>
            <p:nvPr/>
          </p:nvSpPr>
          <p:spPr bwMode="auto">
            <a:xfrm>
              <a:off x="5265" y="1023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8688" name="Oval 45"/>
          <p:cNvSpPr>
            <a:spLocks noChangeAspect="1" noChangeArrowheads="1"/>
          </p:cNvSpPr>
          <p:nvPr/>
        </p:nvSpPr>
        <p:spPr bwMode="auto">
          <a:xfrm>
            <a:off x="8027988" y="4868863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9" name="Oval 46"/>
          <p:cNvSpPr>
            <a:spLocks noChangeAspect="1" noChangeArrowheads="1"/>
          </p:cNvSpPr>
          <p:nvPr/>
        </p:nvSpPr>
        <p:spPr bwMode="auto">
          <a:xfrm>
            <a:off x="8424863" y="5984875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0" name="Oval 47"/>
          <p:cNvSpPr>
            <a:spLocks noChangeAspect="1" noChangeArrowheads="1"/>
          </p:cNvSpPr>
          <p:nvPr/>
        </p:nvSpPr>
        <p:spPr bwMode="auto">
          <a:xfrm>
            <a:off x="7559675" y="5300663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1" name="Oval 48"/>
          <p:cNvSpPr>
            <a:spLocks noChangeAspect="1" noChangeArrowheads="1"/>
          </p:cNvSpPr>
          <p:nvPr/>
        </p:nvSpPr>
        <p:spPr bwMode="auto">
          <a:xfrm>
            <a:off x="6624638" y="5624513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2" name="Oval 49"/>
          <p:cNvSpPr>
            <a:spLocks noChangeAspect="1" noChangeArrowheads="1"/>
          </p:cNvSpPr>
          <p:nvPr/>
        </p:nvSpPr>
        <p:spPr bwMode="auto">
          <a:xfrm>
            <a:off x="7632700" y="6273800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293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89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89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9374</TotalTime>
  <Words>1572</Words>
  <Application>Microsoft Macintosh PowerPoint</Application>
  <PresentationFormat>On-screen Show (4:3)</PresentationFormat>
  <Paragraphs>331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 Light</vt:lpstr>
      <vt:lpstr>Comic Sans MS</vt:lpstr>
      <vt:lpstr>Courier New</vt:lpstr>
      <vt:lpstr>CreativeBlock BB</vt:lpstr>
      <vt:lpstr>Garamond</vt:lpstr>
      <vt:lpstr>Times New Roman</vt:lpstr>
      <vt:lpstr>Tw Cen MT</vt:lpstr>
      <vt:lpstr>Verdana</vt:lpstr>
      <vt:lpstr>Wingdings</vt:lpstr>
      <vt:lpstr>Default Design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POSOCCO</dc:creator>
  <cp:lastModifiedBy>Microsoft Office User</cp:lastModifiedBy>
  <cp:revision>275</cp:revision>
  <cp:lastPrinted>2012-11-19T11:08:10Z</cp:lastPrinted>
  <dcterms:created xsi:type="dcterms:W3CDTF">2007-05-08T12:55:47Z</dcterms:created>
  <dcterms:modified xsi:type="dcterms:W3CDTF">2020-10-04T16:46:05Z</dcterms:modified>
</cp:coreProperties>
</file>